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sldIdLst>
    <p:sldId id="256" r:id="rId2"/>
    <p:sldId id="282" r:id="rId3"/>
    <p:sldId id="257" r:id="rId4"/>
    <p:sldId id="949" r:id="rId5"/>
    <p:sldId id="276" r:id="rId6"/>
    <p:sldId id="888" r:id="rId7"/>
    <p:sldId id="889" r:id="rId8"/>
    <p:sldId id="952" r:id="rId9"/>
    <p:sldId id="882" r:id="rId10"/>
    <p:sldId id="968" r:id="rId11"/>
    <p:sldId id="261" r:id="rId12"/>
    <p:sldId id="891" r:id="rId13"/>
    <p:sldId id="924" r:id="rId14"/>
    <p:sldId id="905" r:id="rId15"/>
    <p:sldId id="874" r:id="rId16"/>
    <p:sldId id="297" r:id="rId17"/>
    <p:sldId id="298" r:id="rId18"/>
    <p:sldId id="748" r:id="rId19"/>
    <p:sldId id="299" r:id="rId20"/>
    <p:sldId id="300" r:id="rId21"/>
    <p:sldId id="301" r:id="rId22"/>
    <p:sldId id="302" r:id="rId23"/>
    <p:sldId id="303" r:id="rId24"/>
    <p:sldId id="304" r:id="rId25"/>
    <p:sldId id="721" r:id="rId26"/>
    <p:sldId id="723" r:id="rId27"/>
    <p:sldId id="724" r:id="rId28"/>
    <p:sldId id="725" r:id="rId29"/>
    <p:sldId id="740" r:id="rId30"/>
    <p:sldId id="726" r:id="rId31"/>
    <p:sldId id="727" r:id="rId32"/>
    <p:sldId id="746" r:id="rId33"/>
    <p:sldId id="741" r:id="rId34"/>
    <p:sldId id="769" r:id="rId35"/>
    <p:sldId id="904" r:id="rId36"/>
    <p:sldId id="744" r:id="rId37"/>
    <p:sldId id="742" r:id="rId38"/>
    <p:sldId id="1242" r:id="rId39"/>
    <p:sldId id="745" r:id="rId40"/>
    <p:sldId id="747" r:id="rId41"/>
    <p:sldId id="749" r:id="rId42"/>
    <p:sldId id="750" r:id="rId43"/>
    <p:sldId id="1241" r:id="rId44"/>
    <p:sldId id="753" r:id="rId45"/>
    <p:sldId id="801" r:id="rId46"/>
    <p:sldId id="954" r:id="rId47"/>
    <p:sldId id="734" r:id="rId48"/>
    <p:sldId id="283" r:id="rId49"/>
    <p:sldId id="869" r:id="rId50"/>
    <p:sldId id="906" r:id="rId51"/>
    <p:sldId id="870" r:id="rId52"/>
    <p:sldId id="907" r:id="rId53"/>
    <p:sldId id="872" r:id="rId54"/>
    <p:sldId id="873" r:id="rId55"/>
    <p:sldId id="875" r:id="rId56"/>
    <p:sldId id="877" r:id="rId57"/>
    <p:sldId id="284" r:id="rId58"/>
    <p:sldId id="923" r:id="rId59"/>
    <p:sldId id="866" r:id="rId60"/>
    <p:sldId id="881" r:id="rId61"/>
    <p:sldId id="1243" r:id="rId62"/>
    <p:sldId id="928" r:id="rId63"/>
    <p:sldId id="878" r:id="rId64"/>
    <p:sldId id="950" r:id="rId65"/>
    <p:sldId id="951" r:id="rId66"/>
    <p:sldId id="285" r:id="rId67"/>
    <p:sldId id="286" r:id="rId68"/>
    <p:sldId id="288" r:id="rId69"/>
    <p:sldId id="289" r:id="rId70"/>
    <p:sldId id="810" r:id="rId71"/>
    <p:sldId id="883" r:id="rId72"/>
    <p:sldId id="884" r:id="rId73"/>
    <p:sldId id="885" r:id="rId74"/>
    <p:sldId id="1244" r:id="rId75"/>
    <p:sldId id="925" r:id="rId76"/>
    <p:sldId id="926" r:id="rId77"/>
    <p:sldId id="886" r:id="rId78"/>
    <p:sldId id="887" r:id="rId79"/>
    <p:sldId id="879" r:id="rId80"/>
    <p:sldId id="880" r:id="rId81"/>
    <p:sldId id="892" r:id="rId82"/>
    <p:sldId id="893" r:id="rId83"/>
    <p:sldId id="894" r:id="rId84"/>
    <p:sldId id="927" r:id="rId85"/>
    <p:sldId id="295" r:id="rId86"/>
    <p:sldId id="895" r:id="rId87"/>
    <p:sldId id="896" r:id="rId88"/>
    <p:sldId id="897" r:id="rId89"/>
    <p:sldId id="898" r:id="rId90"/>
    <p:sldId id="899" r:id="rId91"/>
    <p:sldId id="900" r:id="rId92"/>
    <p:sldId id="971" r:id="rId93"/>
    <p:sldId id="940" r:id="rId94"/>
    <p:sldId id="823" r:id="rId95"/>
    <p:sldId id="824" r:id="rId96"/>
    <p:sldId id="825" r:id="rId97"/>
    <p:sldId id="826" r:id="rId98"/>
    <p:sldId id="844" r:id="rId99"/>
    <p:sldId id="827" r:id="rId100"/>
    <p:sldId id="828" r:id="rId101"/>
    <p:sldId id="829" r:id="rId102"/>
    <p:sldId id="1249" r:id="rId103"/>
    <p:sldId id="1250" r:id="rId104"/>
    <p:sldId id="1252" r:id="rId105"/>
    <p:sldId id="1251" r:id="rId106"/>
    <p:sldId id="277" r:id="rId107"/>
    <p:sldId id="916" r:id="rId108"/>
    <p:sldId id="929" r:id="rId109"/>
    <p:sldId id="955" r:id="rId110"/>
    <p:sldId id="799" r:id="rId111"/>
    <p:sldId id="965" r:id="rId112"/>
    <p:sldId id="956" r:id="rId113"/>
    <p:sldId id="957" r:id="rId114"/>
    <p:sldId id="958" r:id="rId115"/>
    <p:sldId id="797" r:id="rId116"/>
    <p:sldId id="291" r:id="rId117"/>
    <p:sldId id="784" r:id="rId118"/>
    <p:sldId id="800" r:id="rId119"/>
    <p:sldId id="803" r:id="rId120"/>
    <p:sldId id="919" r:id="rId121"/>
    <p:sldId id="959" r:id="rId122"/>
    <p:sldId id="960" r:id="rId123"/>
    <p:sldId id="969" r:id="rId124"/>
    <p:sldId id="1247" r:id="rId125"/>
    <p:sldId id="798" r:id="rId126"/>
    <p:sldId id="809" r:id="rId127"/>
    <p:sldId id="961" r:id="rId128"/>
    <p:sldId id="962" r:id="rId129"/>
    <p:sldId id="788" r:id="rId130"/>
    <p:sldId id="792" r:id="rId131"/>
    <p:sldId id="794" r:id="rId132"/>
    <p:sldId id="805" r:id="rId133"/>
    <p:sldId id="806" r:id="rId134"/>
    <p:sldId id="963" r:id="rId135"/>
    <p:sldId id="786" r:id="rId136"/>
    <p:sldId id="790" r:id="rId137"/>
    <p:sldId id="791" r:id="rId138"/>
    <p:sldId id="793" r:id="rId139"/>
    <p:sldId id="964" r:id="rId140"/>
    <p:sldId id="939" r:id="rId141"/>
    <p:sldId id="802" r:id="rId142"/>
    <p:sldId id="796" r:id="rId143"/>
    <p:sldId id="787" r:id="rId144"/>
    <p:sldId id="781" r:id="rId145"/>
    <p:sldId id="292" r:id="rId146"/>
    <p:sldId id="785" r:id="rId147"/>
    <p:sldId id="902" r:id="rId148"/>
    <p:sldId id="903" r:id="rId149"/>
    <p:sldId id="795" r:id="rId150"/>
    <p:sldId id="930" r:id="rId151"/>
    <p:sldId id="936" r:id="rId152"/>
    <p:sldId id="937" r:id="rId153"/>
    <p:sldId id="807" r:id="rId154"/>
    <p:sldId id="808" r:id="rId155"/>
    <p:sldId id="931" r:id="rId156"/>
    <p:sldId id="921" r:id="rId157"/>
    <p:sldId id="922" r:id="rId158"/>
    <p:sldId id="818" r:id="rId159"/>
    <p:sldId id="822" r:id="rId160"/>
    <p:sldId id="932" r:id="rId161"/>
    <p:sldId id="816" r:id="rId162"/>
    <p:sldId id="1248" r:id="rId163"/>
    <p:sldId id="815" r:id="rId164"/>
    <p:sldId id="812" r:id="rId165"/>
    <p:sldId id="970" r:id="rId166"/>
    <p:sldId id="813" r:id="rId167"/>
    <p:sldId id="811" r:id="rId168"/>
    <p:sldId id="817" r:id="rId169"/>
    <p:sldId id="868" r:id="rId170"/>
    <p:sldId id="935" r:id="rId171"/>
    <p:sldId id="933" r:id="rId172"/>
    <p:sldId id="918" r:id="rId173"/>
    <p:sldId id="909" r:id="rId174"/>
    <p:sldId id="290" r:id="rId175"/>
    <p:sldId id="934" r:id="rId176"/>
    <p:sldId id="867" r:id="rId177"/>
    <p:sldId id="920" r:id="rId178"/>
    <p:sldId id="819" r:id="rId179"/>
    <p:sldId id="820" r:id="rId180"/>
    <p:sldId id="967" r:id="rId181"/>
    <p:sldId id="943" r:id="rId182"/>
    <p:sldId id="953" r:id="rId183"/>
    <p:sldId id="846" r:id="rId184"/>
    <p:sldId id="847" r:id="rId185"/>
    <p:sldId id="1245" r:id="rId186"/>
    <p:sldId id="848" r:id="rId187"/>
    <p:sldId id="849" r:id="rId188"/>
    <p:sldId id="850" r:id="rId189"/>
    <p:sldId id="851" r:id="rId190"/>
    <p:sldId id="842" r:id="rId191"/>
    <p:sldId id="843" r:id="rId192"/>
    <p:sldId id="845" r:id="rId193"/>
    <p:sldId id="852" r:id="rId194"/>
    <p:sldId id="853" r:id="rId195"/>
    <p:sldId id="854" r:id="rId196"/>
    <p:sldId id="855" r:id="rId197"/>
    <p:sldId id="944" r:id="rId198"/>
    <p:sldId id="856" r:id="rId199"/>
    <p:sldId id="857" r:id="rId200"/>
    <p:sldId id="858" r:id="rId201"/>
    <p:sldId id="859" r:id="rId202"/>
    <p:sldId id="860" r:id="rId203"/>
    <p:sldId id="861" r:id="rId204"/>
    <p:sldId id="862" r:id="rId205"/>
    <p:sldId id="864" r:id="rId206"/>
    <p:sldId id="863" r:id="rId207"/>
    <p:sldId id="865" r:id="rId208"/>
    <p:sldId id="946" r:id="rId209"/>
    <p:sldId id="914" r:id="rId210"/>
    <p:sldId id="915" r:id="rId211"/>
    <p:sldId id="911" r:id="rId212"/>
    <p:sldId id="834" r:id="rId213"/>
    <p:sldId id="837" r:id="rId214"/>
    <p:sldId id="912" r:id="rId215"/>
    <p:sldId id="835" r:id="rId216"/>
    <p:sldId id="836" r:id="rId217"/>
    <p:sldId id="913" r:id="rId218"/>
    <p:sldId id="840" r:id="rId219"/>
    <p:sldId id="841" r:id="rId220"/>
    <p:sldId id="293" r:id="rId221"/>
    <p:sldId id="830" r:id="rId222"/>
    <p:sldId id="945" r:id="rId223"/>
    <p:sldId id="908" r:id="rId224"/>
    <p:sldId id="839" r:id="rId225"/>
    <p:sldId id="917" r:id="rId226"/>
    <p:sldId id="831" r:id="rId227"/>
    <p:sldId id="832" r:id="rId228"/>
    <p:sldId id="833" r:id="rId229"/>
    <p:sldId id="1246" r:id="rId230"/>
    <p:sldId id="947" r:id="rId231"/>
    <p:sldId id="764" r:id="rId232"/>
    <p:sldId id="756" r:id="rId233"/>
    <p:sldId id="762" r:id="rId234"/>
    <p:sldId id="765" r:id="rId235"/>
    <p:sldId id="789" r:id="rId236"/>
    <p:sldId id="766" r:id="rId237"/>
    <p:sldId id="966" r:id="rId238"/>
    <p:sldId id="757" r:id="rId239"/>
    <p:sldId id="767" r:id="rId240"/>
    <p:sldId id="755" r:id="rId241"/>
    <p:sldId id="296" r:id="rId242"/>
    <p:sldId id="759" r:id="rId243"/>
    <p:sldId id="754" r:id="rId244"/>
    <p:sldId id="760" r:id="rId245"/>
    <p:sldId id="761" r:id="rId246"/>
    <p:sldId id="763" r:id="rId247"/>
    <p:sldId id="941" r:id="rId248"/>
    <p:sldId id="768" r:id="rId249"/>
    <p:sldId id="770" r:id="rId250"/>
    <p:sldId id="772" r:id="rId251"/>
    <p:sldId id="773" r:id="rId252"/>
    <p:sldId id="771" r:id="rId253"/>
    <p:sldId id="774" r:id="rId254"/>
    <p:sldId id="775" r:id="rId255"/>
    <p:sldId id="776" r:id="rId256"/>
    <p:sldId id="777" r:id="rId257"/>
    <p:sldId id="778" r:id="rId258"/>
    <p:sldId id="779" r:id="rId259"/>
    <p:sldId id="942" r:id="rId260"/>
    <p:sldId id="1240" r:id="rId2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46AEF14-439E-411C-AE80-9D4CD84E2490}">
          <p14:sldIdLst>
            <p14:sldId id="256"/>
            <p14:sldId id="282"/>
            <p14:sldId id="257"/>
            <p14:sldId id="949"/>
          </p14:sldIdLst>
        </p14:section>
        <p14:section name="EAR" id="{93EAFE1E-CC90-4340-BF49-EE9A59509330}">
          <p14:sldIdLst>
            <p14:sldId id="276"/>
            <p14:sldId id="888"/>
            <p14:sldId id="889"/>
            <p14:sldId id="952"/>
            <p14:sldId id="882"/>
            <p14:sldId id="968"/>
          </p14:sldIdLst>
        </p14:section>
        <p14:section name="  1.HL &amp; Assessment" id="{9DA1595C-AAC3-4CDA-B707-E76DE85F47E9}">
          <p14:sldIdLst>
            <p14:sldId id="261"/>
            <p14:sldId id="891"/>
            <p14:sldId id="924"/>
            <p14:sldId id="905"/>
            <p14:sldId id="874"/>
            <p14:sldId id="297"/>
            <p14:sldId id="298"/>
            <p14:sldId id="748"/>
            <p14:sldId id="299"/>
            <p14:sldId id="300"/>
            <p14:sldId id="301"/>
            <p14:sldId id="302"/>
            <p14:sldId id="303"/>
            <p14:sldId id="304"/>
            <p14:sldId id="721"/>
            <p14:sldId id="723"/>
            <p14:sldId id="724"/>
            <p14:sldId id="725"/>
            <p14:sldId id="740"/>
            <p14:sldId id="726"/>
            <p14:sldId id="727"/>
            <p14:sldId id="746"/>
            <p14:sldId id="741"/>
            <p14:sldId id="769"/>
            <p14:sldId id="904"/>
            <p14:sldId id="744"/>
            <p14:sldId id="742"/>
            <p14:sldId id="1242"/>
            <p14:sldId id="745"/>
            <p14:sldId id="747"/>
            <p14:sldId id="749"/>
            <p14:sldId id="750"/>
            <p14:sldId id="1241"/>
            <p14:sldId id="753"/>
            <p14:sldId id="801"/>
            <p14:sldId id="954"/>
            <p14:sldId id="734"/>
          </p14:sldIdLst>
        </p14:section>
        <p14:section name="  2.Vertigo &amp; Tinnitus" id="{F66984C6-55B9-4EAC-B8BA-D81BD191EE90}">
          <p14:sldIdLst>
            <p14:sldId id="283"/>
            <p14:sldId id="869"/>
            <p14:sldId id="906"/>
            <p14:sldId id="870"/>
            <p14:sldId id="907"/>
            <p14:sldId id="872"/>
            <p14:sldId id="873"/>
            <p14:sldId id="875"/>
            <p14:sldId id="877"/>
          </p14:sldIdLst>
        </p14:section>
        <p14:section name="  3.Otitis externa" id="{BD901A91-F03E-4770-A593-7250ECAF4D2E}">
          <p14:sldIdLst>
            <p14:sldId id="284"/>
            <p14:sldId id="923"/>
            <p14:sldId id="866"/>
            <p14:sldId id="881"/>
            <p14:sldId id="1243"/>
          </p14:sldIdLst>
        </p14:section>
        <p14:section name="  4.Otitis media" id="{A8ABD6AF-340D-49F1-86A9-AEFD0DC5468B}">
          <p14:sldIdLst>
            <p14:sldId id="928"/>
            <p14:sldId id="878"/>
            <p14:sldId id="950"/>
            <p14:sldId id="951"/>
            <p14:sldId id="285"/>
            <p14:sldId id="286"/>
            <p14:sldId id="288"/>
            <p14:sldId id="289"/>
            <p14:sldId id="810"/>
            <p14:sldId id="883"/>
            <p14:sldId id="884"/>
            <p14:sldId id="885"/>
            <p14:sldId id="1244"/>
            <p14:sldId id="925"/>
            <p14:sldId id="926"/>
            <p14:sldId id="886"/>
            <p14:sldId id="887"/>
            <p14:sldId id="879"/>
            <p14:sldId id="880"/>
            <p14:sldId id="892"/>
            <p14:sldId id="893"/>
            <p14:sldId id="894"/>
            <p14:sldId id="927"/>
            <p14:sldId id="295"/>
            <p14:sldId id="895"/>
            <p14:sldId id="896"/>
            <p14:sldId id="897"/>
            <p14:sldId id="898"/>
            <p14:sldId id="899"/>
            <p14:sldId id="900"/>
            <p14:sldId id="971"/>
          </p14:sldIdLst>
        </p14:section>
        <p14:section name="  5.Facial nerve palsy" id="{AD5B17CA-641D-4CC6-9456-5C3165E7CC94}">
          <p14:sldIdLst>
            <p14:sldId id="940"/>
            <p14:sldId id="823"/>
            <p14:sldId id="824"/>
            <p14:sldId id="825"/>
            <p14:sldId id="826"/>
            <p14:sldId id="844"/>
            <p14:sldId id="827"/>
            <p14:sldId id="828"/>
            <p14:sldId id="829"/>
          </p14:sldIdLst>
        </p14:section>
        <p14:section name="  6.Ear trauma" id="{D20EB722-F662-415E-9BFF-3DDFD3C29573}">
          <p14:sldIdLst>
            <p14:sldId id="1249"/>
            <p14:sldId id="1250"/>
            <p14:sldId id="1252"/>
            <p14:sldId id="1251"/>
          </p14:sldIdLst>
        </p14:section>
        <p14:section name="NOSE" id="{3E93FF69-9BDE-4254-9B17-0D2B1DE19DD6}">
          <p14:sldIdLst>
            <p14:sldId id="277"/>
            <p14:sldId id="916"/>
          </p14:sldIdLst>
        </p14:section>
        <p14:section name="  1.Rhinosinusitis" id="{0ADAE0F7-E6B8-40DA-868B-3B72D882A54D}">
          <p14:sldIdLst>
            <p14:sldId id="929"/>
            <p14:sldId id="955"/>
            <p14:sldId id="799"/>
            <p14:sldId id="965"/>
            <p14:sldId id="956"/>
            <p14:sldId id="957"/>
            <p14:sldId id="958"/>
            <p14:sldId id="797"/>
            <p14:sldId id="291"/>
            <p14:sldId id="784"/>
            <p14:sldId id="800"/>
            <p14:sldId id="803"/>
            <p14:sldId id="919"/>
            <p14:sldId id="959"/>
            <p14:sldId id="960"/>
            <p14:sldId id="969"/>
            <p14:sldId id="1247"/>
            <p14:sldId id="798"/>
            <p14:sldId id="809"/>
            <p14:sldId id="961"/>
            <p14:sldId id="962"/>
            <p14:sldId id="788"/>
            <p14:sldId id="792"/>
            <p14:sldId id="794"/>
            <p14:sldId id="805"/>
            <p14:sldId id="806"/>
            <p14:sldId id="963"/>
            <p14:sldId id="786"/>
            <p14:sldId id="790"/>
            <p14:sldId id="791"/>
            <p14:sldId id="793"/>
            <p14:sldId id="964"/>
            <p14:sldId id="939"/>
            <p14:sldId id="802"/>
            <p14:sldId id="796"/>
            <p14:sldId id="787"/>
            <p14:sldId id="781"/>
            <p14:sldId id="292"/>
            <p14:sldId id="785"/>
            <p14:sldId id="902"/>
            <p14:sldId id="903"/>
            <p14:sldId id="795"/>
          </p14:sldIdLst>
        </p14:section>
        <p14:section name="  2.Nasal septum" id="{443C6999-1B72-4CF6-A681-52AE9AA0FFDB}">
          <p14:sldIdLst>
            <p14:sldId id="930"/>
            <p14:sldId id="936"/>
            <p14:sldId id="937"/>
            <p14:sldId id="807"/>
            <p14:sldId id="808"/>
          </p14:sldIdLst>
        </p14:section>
        <p14:section name="  3.Nasal trauma" id="{ED7EBF7B-EDA6-4E6B-8129-2C4174315AD1}">
          <p14:sldIdLst>
            <p14:sldId id="931"/>
            <p14:sldId id="921"/>
            <p14:sldId id="922"/>
            <p14:sldId id="818"/>
            <p14:sldId id="822"/>
          </p14:sldIdLst>
        </p14:section>
        <p14:section name="  4.Epistaxis" id="{D2FCC2B5-4CB7-481B-AA0A-EAC45D7C0850}">
          <p14:sldIdLst>
            <p14:sldId id="932"/>
            <p14:sldId id="816"/>
            <p14:sldId id="1248"/>
            <p14:sldId id="815"/>
            <p14:sldId id="812"/>
            <p14:sldId id="970"/>
            <p14:sldId id="813"/>
            <p14:sldId id="811"/>
            <p14:sldId id="817"/>
            <p14:sldId id="868"/>
            <p14:sldId id="935"/>
          </p14:sldIdLst>
        </p14:section>
        <p14:section name="  5.Nasopharyngeal Neoplasm" id="{0852A7F5-C555-4E51-9577-D7E6B4F4B08C}">
          <p14:sldIdLst>
            <p14:sldId id="933"/>
            <p14:sldId id="918"/>
            <p14:sldId id="909"/>
            <p14:sldId id="290"/>
            <p14:sldId id="934"/>
            <p14:sldId id="867"/>
            <p14:sldId id="920"/>
            <p14:sldId id="819"/>
            <p14:sldId id="820"/>
          </p14:sldIdLst>
        </p14:section>
        <p14:section name="THORAT" id="{43451B21-9C7E-46EC-AE18-319A46D20188}">
          <p14:sldIdLst>
            <p14:sldId id="967"/>
          </p14:sldIdLst>
        </p14:section>
        <p14:section name=" 1.Tonsils" id="{8A4B1054-B652-44A9-ABD4-8982EE203C0E}">
          <p14:sldIdLst>
            <p14:sldId id="943"/>
            <p14:sldId id="953"/>
            <p14:sldId id="846"/>
            <p14:sldId id="847"/>
            <p14:sldId id="1245"/>
            <p14:sldId id="848"/>
            <p14:sldId id="849"/>
            <p14:sldId id="850"/>
            <p14:sldId id="851"/>
            <p14:sldId id="842"/>
            <p14:sldId id="843"/>
            <p14:sldId id="845"/>
            <p14:sldId id="852"/>
            <p14:sldId id="853"/>
            <p14:sldId id="854"/>
            <p14:sldId id="855"/>
          </p14:sldIdLst>
        </p14:section>
        <p14:section name="  2.Adenoids" id="{AFDB510F-998D-4510-809D-DE919B42A64B}">
          <p14:sldIdLst>
            <p14:sldId id="944"/>
            <p14:sldId id="856"/>
            <p14:sldId id="857"/>
            <p14:sldId id="858"/>
            <p14:sldId id="859"/>
            <p14:sldId id="860"/>
            <p14:sldId id="861"/>
            <p14:sldId id="862"/>
            <p14:sldId id="864"/>
            <p14:sldId id="863"/>
            <p14:sldId id="865"/>
          </p14:sldIdLst>
        </p14:section>
        <p14:section name="  3.Stridor &amp; Hoarseness" id="{221F81AB-913C-4003-95C3-4EDD72A09A7E}">
          <p14:sldIdLst>
            <p14:sldId id="946"/>
            <p14:sldId id="914"/>
            <p14:sldId id="915"/>
            <p14:sldId id="911"/>
            <p14:sldId id="834"/>
            <p14:sldId id="837"/>
            <p14:sldId id="912"/>
            <p14:sldId id="835"/>
            <p14:sldId id="836"/>
            <p14:sldId id="913"/>
            <p14:sldId id="840"/>
            <p14:sldId id="841"/>
            <p14:sldId id="293"/>
            <p14:sldId id="830"/>
          </p14:sldIdLst>
        </p14:section>
        <p14:section name="  4.Laryngeal carcinoma" id="{9A6836F4-7527-4CE7-811E-773A3B9534F2}">
          <p14:sldIdLst>
            <p14:sldId id="945"/>
            <p14:sldId id="908"/>
            <p14:sldId id="839"/>
            <p14:sldId id="917"/>
            <p14:sldId id="831"/>
            <p14:sldId id="832"/>
            <p14:sldId id="833"/>
            <p14:sldId id="1246"/>
          </p14:sldIdLst>
        </p14:section>
        <p14:section name="  5.Tracheostomy" id="{50419F73-F215-468C-85F9-57A7A4CF5EF1}">
          <p14:sldIdLst>
            <p14:sldId id="947"/>
            <p14:sldId id="764"/>
            <p14:sldId id="756"/>
            <p14:sldId id="762"/>
            <p14:sldId id="765"/>
            <p14:sldId id="789"/>
            <p14:sldId id="766"/>
            <p14:sldId id="966"/>
            <p14:sldId id="757"/>
            <p14:sldId id="767"/>
            <p14:sldId id="755"/>
            <p14:sldId id="296"/>
            <p14:sldId id="759"/>
            <p14:sldId id="754"/>
            <p14:sldId id="760"/>
            <p14:sldId id="761"/>
            <p14:sldId id="763"/>
          </p14:sldIdLst>
        </p14:section>
        <p14:section name="FOREIGN BODIES" id="{BC05176C-91C9-40E8-B6BE-0E28434A8738}">
          <p14:sldIdLst>
            <p14:sldId id="941"/>
            <p14:sldId id="768"/>
            <p14:sldId id="770"/>
            <p14:sldId id="772"/>
            <p14:sldId id="773"/>
            <p14:sldId id="771"/>
            <p14:sldId id="774"/>
            <p14:sldId id="775"/>
            <p14:sldId id="776"/>
            <p14:sldId id="777"/>
            <p14:sldId id="778"/>
            <p14:sldId id="779"/>
            <p14:sldId id="942"/>
          </p14:sldIdLst>
        </p14:section>
        <p14:section name="End" id="{8B9E1CFA-519E-423B-9EFC-6866565A26CA}">
          <p14:sldIdLst>
            <p14:sldId id="124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9CF"/>
    <a:srgbClr val="19AB9D"/>
    <a:srgbClr val="388E7E"/>
    <a:srgbClr val="00518E"/>
    <a:srgbClr val="455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4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presProps" Target="pres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tableStyles" Target="tableStyle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8.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76FB-2A8C-4824-BC30-2FEBEACE65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A9548A-EFF3-4631-B529-DECA6FEBE2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2624A8-9AA3-4BAD-9CEA-FE0A83CFBE68}"/>
              </a:ext>
            </a:extLst>
          </p:cNvPr>
          <p:cNvSpPr>
            <a:spLocks noGrp="1"/>
          </p:cNvSpPr>
          <p:nvPr>
            <p:ph type="dt" sz="half" idx="10"/>
          </p:nvPr>
        </p:nvSpPr>
        <p:spPr/>
        <p:txBody>
          <a:bodyPr/>
          <a:lstStyle/>
          <a:p>
            <a:fld id="{113D7D59-A55A-47F2-A5A4-CD999F69F2EE}" type="datetimeFigureOut">
              <a:rPr lang="en-US" smtClean="0"/>
              <a:t>1/11/2023</a:t>
            </a:fld>
            <a:endParaRPr lang="en-US"/>
          </a:p>
        </p:txBody>
      </p:sp>
      <p:sp>
        <p:nvSpPr>
          <p:cNvPr id="5" name="Footer Placeholder 4">
            <a:extLst>
              <a:ext uri="{FF2B5EF4-FFF2-40B4-BE49-F238E27FC236}">
                <a16:creationId xmlns:a16="http://schemas.microsoft.com/office/drawing/2014/main" id="{7B3D1B9F-4C31-43BE-9B1E-A89ADC3EE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5B8C8-3808-43F9-84D3-284726393434}"/>
              </a:ext>
            </a:extLst>
          </p:cNvPr>
          <p:cNvSpPr>
            <a:spLocks noGrp="1"/>
          </p:cNvSpPr>
          <p:nvPr>
            <p:ph type="sldNum" sz="quarter" idx="12"/>
          </p:nvPr>
        </p:nvSpPr>
        <p:spPr/>
        <p:txBody>
          <a:bodyPr/>
          <a:lstStyle/>
          <a:p>
            <a:fld id="{AE00EA3C-F8EF-47D0-B5B1-B684CC603D24}"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E37ED158-9396-A223-5946-5BAB8201B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816164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5955-BCC2-4526-8C66-FA8B206092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BBF62F-F365-42D3-9ACC-54C50A1AE2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44179-747C-4166-832F-346A1CF2590E}"/>
              </a:ext>
            </a:extLst>
          </p:cNvPr>
          <p:cNvSpPr>
            <a:spLocks noGrp="1"/>
          </p:cNvSpPr>
          <p:nvPr>
            <p:ph type="dt" sz="half" idx="10"/>
          </p:nvPr>
        </p:nvSpPr>
        <p:spPr/>
        <p:txBody>
          <a:bodyPr/>
          <a:lstStyle/>
          <a:p>
            <a:fld id="{113D7D59-A55A-47F2-A5A4-CD999F69F2EE}" type="datetimeFigureOut">
              <a:rPr lang="en-US" smtClean="0"/>
              <a:t>1/11/2023</a:t>
            </a:fld>
            <a:endParaRPr lang="en-US"/>
          </a:p>
        </p:txBody>
      </p:sp>
      <p:sp>
        <p:nvSpPr>
          <p:cNvPr id="5" name="Footer Placeholder 4">
            <a:extLst>
              <a:ext uri="{FF2B5EF4-FFF2-40B4-BE49-F238E27FC236}">
                <a16:creationId xmlns:a16="http://schemas.microsoft.com/office/drawing/2014/main" id="{8D67D5CA-8468-48C2-AEFB-30FEA6899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E9AC0-A03F-4DDB-B608-D41AAA072AB4}"/>
              </a:ext>
            </a:extLst>
          </p:cNvPr>
          <p:cNvSpPr>
            <a:spLocks noGrp="1"/>
          </p:cNvSpPr>
          <p:nvPr>
            <p:ph type="sldNum" sz="quarter" idx="12"/>
          </p:nvPr>
        </p:nvSpPr>
        <p:spPr/>
        <p:txBody>
          <a:bodyPr/>
          <a:lstStyle/>
          <a:p>
            <a:fld id="{AE00EA3C-F8EF-47D0-B5B1-B684CC603D24}"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82A4BCCC-9252-E768-A1BE-44FDEADF23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2569856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7EC7A5-EAA5-4DC3-8AA4-0F440B8559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C1880C-3A34-4DFF-8A6B-3A090281FE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E9B8B-85CD-4C7F-9690-69EBB84A2513}"/>
              </a:ext>
            </a:extLst>
          </p:cNvPr>
          <p:cNvSpPr>
            <a:spLocks noGrp="1"/>
          </p:cNvSpPr>
          <p:nvPr>
            <p:ph type="dt" sz="half" idx="10"/>
          </p:nvPr>
        </p:nvSpPr>
        <p:spPr/>
        <p:txBody>
          <a:bodyPr/>
          <a:lstStyle/>
          <a:p>
            <a:fld id="{113D7D59-A55A-47F2-A5A4-CD999F69F2EE}" type="datetimeFigureOut">
              <a:rPr lang="en-US" smtClean="0"/>
              <a:t>1/11/2023</a:t>
            </a:fld>
            <a:endParaRPr lang="en-US"/>
          </a:p>
        </p:txBody>
      </p:sp>
      <p:sp>
        <p:nvSpPr>
          <p:cNvPr id="5" name="Footer Placeholder 4">
            <a:extLst>
              <a:ext uri="{FF2B5EF4-FFF2-40B4-BE49-F238E27FC236}">
                <a16:creationId xmlns:a16="http://schemas.microsoft.com/office/drawing/2014/main" id="{2EB686C4-3A78-4603-A576-72ADC7270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EDF2D-4739-42CF-9A8A-A436924E7E0B}"/>
              </a:ext>
            </a:extLst>
          </p:cNvPr>
          <p:cNvSpPr>
            <a:spLocks noGrp="1"/>
          </p:cNvSpPr>
          <p:nvPr>
            <p:ph type="sldNum" sz="quarter" idx="12"/>
          </p:nvPr>
        </p:nvSpPr>
        <p:spPr/>
        <p:txBody>
          <a:bodyPr/>
          <a:lstStyle/>
          <a:p>
            <a:fld id="{AE00EA3C-F8EF-47D0-B5B1-B684CC603D24}"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252E841D-0739-50D2-62D8-83108F54C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333040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6457B7BB-CD07-47C5-9965-2FA032CA8D5B}"/>
              </a:ext>
            </a:extLst>
          </p:cNvPr>
          <p:cNvSpPr/>
          <p:nvPr userDrawn="1"/>
        </p:nvSpPr>
        <p:spPr>
          <a:xfrm flipH="1">
            <a:off x="8052178" y="0"/>
            <a:ext cx="4139819" cy="6858000"/>
          </a:xfrm>
          <a:prstGeom prst="rtTriangle">
            <a:avLst/>
          </a:prstGeom>
          <a:solidFill>
            <a:srgbClr val="388E7E">
              <a:alpha val="60000"/>
            </a:srgb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B81EF693-46E2-4180-A982-14109E40CB06}"/>
              </a:ext>
            </a:extLst>
          </p:cNvPr>
          <p:cNvSpPr/>
          <p:nvPr userDrawn="1"/>
        </p:nvSpPr>
        <p:spPr>
          <a:xfrm rot="10800000" flipH="1">
            <a:off x="4" y="0"/>
            <a:ext cx="4139819" cy="6858000"/>
          </a:xfrm>
          <a:prstGeom prst="rtTriangle">
            <a:avLst/>
          </a:prstGeom>
          <a:solidFill>
            <a:srgbClr val="68C9CF">
              <a:alpha val="6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682B7D-4C59-C2D7-0450-2C7B697F8349}"/>
              </a:ext>
            </a:extLst>
          </p:cNvPr>
          <p:cNvGrpSpPr/>
          <p:nvPr userDrawn="1"/>
        </p:nvGrpSpPr>
        <p:grpSpPr>
          <a:xfrm>
            <a:off x="-491345" y="4748022"/>
            <a:ext cx="10267188" cy="2109978"/>
            <a:chOff x="-491345" y="1077822"/>
            <a:chExt cx="10267188" cy="2109978"/>
          </a:xfrm>
        </p:grpSpPr>
        <p:grpSp>
          <p:nvGrpSpPr>
            <p:cNvPr id="6" name="Group 5">
              <a:extLst>
                <a:ext uri="{FF2B5EF4-FFF2-40B4-BE49-F238E27FC236}">
                  <a16:creationId xmlns:a16="http://schemas.microsoft.com/office/drawing/2014/main" id="{3C10304A-96B5-C1E8-D9D6-BF354CA1DA65}"/>
                </a:ext>
              </a:extLst>
            </p:cNvPr>
            <p:cNvGrpSpPr/>
            <p:nvPr/>
          </p:nvGrpSpPr>
          <p:grpSpPr>
            <a:xfrm>
              <a:off x="-491345" y="1077822"/>
              <a:ext cx="10267188" cy="2109978"/>
              <a:chOff x="-491345" y="1077822"/>
              <a:chExt cx="10267188" cy="2109978"/>
            </a:xfrm>
          </p:grpSpPr>
          <p:pic>
            <p:nvPicPr>
              <p:cNvPr id="16" name="Picture 15">
                <a:extLst>
                  <a:ext uri="{FF2B5EF4-FFF2-40B4-BE49-F238E27FC236}">
                    <a16:creationId xmlns:a16="http://schemas.microsoft.com/office/drawing/2014/main" id="{5B61568A-5D55-A15F-0A34-79D7080041AD}"/>
                  </a:ext>
                </a:extLst>
              </p:cNvPr>
              <p:cNvPicPr>
                <a:picLocks noChangeAspect="1"/>
              </p:cNvPicPr>
              <p:nvPr/>
            </p:nvPicPr>
            <p:blipFill>
              <a:blip r:embed="rId3"/>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a:ln/>
            </p:spPr>
          </p:pic>
          <p:sp>
            <p:nvSpPr>
              <p:cNvPr id="17" name="Freeform: Shape 16">
                <a:extLst>
                  <a:ext uri="{FF2B5EF4-FFF2-40B4-BE49-F238E27FC236}">
                    <a16:creationId xmlns:a16="http://schemas.microsoft.com/office/drawing/2014/main" id="{0DA5E7E9-82EF-6C73-1F3B-92803B18E74C}"/>
                  </a:ext>
                </a:extLst>
              </p:cNvPr>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a:extLst>
                  <a:ext uri="{FF2B5EF4-FFF2-40B4-BE49-F238E27FC236}">
                    <a16:creationId xmlns:a16="http://schemas.microsoft.com/office/drawing/2014/main" id="{6F8966C5-F0FF-C508-C5A2-7BE56926B7DF}"/>
                  </a:ext>
                </a:extLst>
              </p:cNvPr>
              <p:cNvPicPr>
                <a:picLocks noChangeAspect="1"/>
              </p:cNvPicPr>
              <p:nvPr/>
            </p:nvPicPr>
            <p:blipFill rotWithShape="1">
              <a:blip r:embed="rId4"/>
              <a:srcRect l="-8934" r="1"/>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a:ln/>
            </p:spPr>
          </p:pic>
          <p:sp>
            <p:nvSpPr>
              <p:cNvPr id="19" name="Freeform: Shape 18">
                <a:extLst>
                  <a:ext uri="{FF2B5EF4-FFF2-40B4-BE49-F238E27FC236}">
                    <a16:creationId xmlns:a16="http://schemas.microsoft.com/office/drawing/2014/main" id="{89B4D101-00A6-231D-BBF9-90424B8900A4}"/>
                  </a:ext>
                </a:extLst>
              </p:cNvPr>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75874 h 372428"/>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63842 h 3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a:extLst>
                  <a:ext uri="{FF2B5EF4-FFF2-40B4-BE49-F238E27FC236}">
                    <a16:creationId xmlns:a16="http://schemas.microsoft.com/office/drawing/2014/main" id="{56CB7EDB-6575-A1BA-91DB-A3ABBCB6FE45}"/>
                  </a:ext>
                </a:extLst>
              </p:cNvPr>
              <p:cNvPicPr>
                <a:picLocks noChangeAspect="1"/>
              </p:cNvPicPr>
              <p:nvPr/>
            </p:nvPicPr>
            <p:blipFill>
              <a:blip r:embed="rId5"/>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1" name="Freeform: Shape 20">
                <a:extLst>
                  <a:ext uri="{FF2B5EF4-FFF2-40B4-BE49-F238E27FC236}">
                    <a16:creationId xmlns:a16="http://schemas.microsoft.com/office/drawing/2014/main" id="{7F1F3747-4DA6-D40B-F133-522C070A3B64}"/>
                  </a:ext>
                </a:extLst>
              </p:cNvPr>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a:extLst>
                  <a:ext uri="{FF2B5EF4-FFF2-40B4-BE49-F238E27FC236}">
                    <a16:creationId xmlns:a16="http://schemas.microsoft.com/office/drawing/2014/main" id="{ABB7BE77-BC5B-1821-7EB6-C1CA6A09688F}"/>
                  </a:ext>
                </a:extLst>
              </p:cNvPr>
              <p:cNvPicPr>
                <a:picLocks noChangeAspect="1"/>
              </p:cNvPicPr>
              <p:nvPr/>
            </p:nvPicPr>
            <p:blipFill>
              <a:blip r:embed="rId6"/>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3" name="Freeform: Shape 22">
                <a:extLst>
                  <a:ext uri="{FF2B5EF4-FFF2-40B4-BE49-F238E27FC236}">
                    <a16:creationId xmlns:a16="http://schemas.microsoft.com/office/drawing/2014/main" id="{CD0C0549-FD23-9D0A-2EBD-FC1D9A0FD1BE}"/>
                  </a:ext>
                </a:extLst>
              </p:cNvPr>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A14B83FF-A9B5-BBFA-A143-3C5D107A8B29}"/>
                  </a:ext>
                </a:extLst>
              </p:cNvPr>
              <p:cNvPicPr>
                <a:picLocks noChangeAspect="1"/>
              </p:cNvPicPr>
              <p:nvPr/>
            </p:nvPicPr>
            <p:blipFill>
              <a:blip r:embed="rId7"/>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5" name="Freeform: Shape 24">
                <a:extLst>
                  <a:ext uri="{FF2B5EF4-FFF2-40B4-BE49-F238E27FC236}">
                    <a16:creationId xmlns:a16="http://schemas.microsoft.com/office/drawing/2014/main" id="{C6FDA718-D61A-BC5F-0E23-295344C11FD6}"/>
                  </a:ext>
                </a:extLst>
              </p:cNvPr>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313CB823-9AA2-D076-A23A-587A0C404A43}"/>
                  </a:ext>
                </a:extLst>
              </p:cNvPr>
              <p:cNvPicPr>
                <a:picLocks noChangeAspect="1"/>
              </p:cNvPicPr>
              <p:nvPr/>
            </p:nvPicPr>
            <p:blipFill>
              <a:blip r:embed="rId8"/>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7" name="Freeform: Shape 26">
                <a:extLst>
                  <a:ext uri="{FF2B5EF4-FFF2-40B4-BE49-F238E27FC236}">
                    <a16:creationId xmlns:a16="http://schemas.microsoft.com/office/drawing/2014/main" id="{66915AD6-039A-3EDF-773D-19B1CE40E32C}"/>
                  </a:ext>
                </a:extLst>
              </p:cNvPr>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a:extLst>
                  <a:ext uri="{FF2B5EF4-FFF2-40B4-BE49-F238E27FC236}">
                    <a16:creationId xmlns:a16="http://schemas.microsoft.com/office/drawing/2014/main" id="{087B1F71-EC13-9221-C1A3-FA285719B45D}"/>
                  </a:ext>
                </a:extLst>
              </p:cNvPr>
              <p:cNvPicPr>
                <a:picLocks noChangeAspect="1"/>
              </p:cNvPicPr>
              <p:nvPr/>
            </p:nvPicPr>
            <p:blipFill>
              <a:blip r:embed="rId9"/>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9" name="Freeform: Shape 28">
                <a:extLst>
                  <a:ext uri="{FF2B5EF4-FFF2-40B4-BE49-F238E27FC236}">
                    <a16:creationId xmlns:a16="http://schemas.microsoft.com/office/drawing/2014/main" id="{54F78FCF-140F-293D-4590-303119E4814C}"/>
                  </a:ext>
                </a:extLst>
              </p:cNvPr>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FAF947C0-51FE-8D9A-613D-73D4F4FDEBC6}"/>
                  </a:ext>
                </a:extLst>
              </p:cNvPr>
              <p:cNvPicPr>
                <a:picLocks noChangeAspect="1"/>
              </p:cNvPicPr>
              <p:nvPr/>
            </p:nvPicPr>
            <p:blipFill>
              <a:blip r:embed="rId10"/>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31" name="Freeform: Shape 30">
                <a:extLst>
                  <a:ext uri="{FF2B5EF4-FFF2-40B4-BE49-F238E27FC236}">
                    <a16:creationId xmlns:a16="http://schemas.microsoft.com/office/drawing/2014/main" id="{E6EED200-840C-271B-EA4D-3782BAD64313}"/>
                  </a:ext>
                </a:extLst>
              </p:cNvPr>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a:extLst>
                  <a:ext uri="{FF2B5EF4-FFF2-40B4-BE49-F238E27FC236}">
                    <a16:creationId xmlns:a16="http://schemas.microsoft.com/office/drawing/2014/main" id="{120F4343-9283-3532-B7CA-D57C5A33161F}"/>
                  </a:ext>
                </a:extLst>
              </p:cNvPr>
              <p:cNvPicPr>
                <a:picLocks noChangeAspect="1"/>
              </p:cNvPicPr>
              <p:nvPr/>
            </p:nvPicPr>
            <p:blipFill>
              <a:blip r:embed="rId11"/>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a:ln/>
            </p:spPr>
          </p:pic>
          <p:sp>
            <p:nvSpPr>
              <p:cNvPr id="33" name="Freeform: Shape 32">
                <a:extLst>
                  <a:ext uri="{FF2B5EF4-FFF2-40B4-BE49-F238E27FC236}">
                    <a16:creationId xmlns:a16="http://schemas.microsoft.com/office/drawing/2014/main" id="{0B7092A1-02E3-3FFE-732A-06D32592415C}"/>
                  </a:ext>
                </a:extLst>
              </p:cNvPr>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a:extLst>
                  <a:ext uri="{FF2B5EF4-FFF2-40B4-BE49-F238E27FC236}">
                    <a16:creationId xmlns:a16="http://schemas.microsoft.com/office/drawing/2014/main" id="{E09197F1-58F4-4BF0-B810-053A00CEEE6D}"/>
                  </a:ext>
                </a:extLst>
              </p:cNvPr>
              <p:cNvPicPr>
                <a:picLocks noChangeAspect="1"/>
              </p:cNvPicPr>
              <p:nvPr/>
            </p:nvPicPr>
            <p:blipFill>
              <a:blip r:embed="rId12"/>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5" name="Freeform: Shape 34">
                <a:extLst>
                  <a:ext uri="{FF2B5EF4-FFF2-40B4-BE49-F238E27FC236}">
                    <a16:creationId xmlns:a16="http://schemas.microsoft.com/office/drawing/2014/main" id="{8702FFD1-6AD0-CCF2-22D5-AFB3ADF92E63}"/>
                  </a:ext>
                </a:extLst>
              </p:cNvPr>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a:extLst>
                  <a:ext uri="{FF2B5EF4-FFF2-40B4-BE49-F238E27FC236}">
                    <a16:creationId xmlns:a16="http://schemas.microsoft.com/office/drawing/2014/main" id="{EB0A1C71-0A48-8395-12E9-C1358C446F85}"/>
                  </a:ext>
                </a:extLst>
              </p:cNvPr>
              <p:cNvPicPr>
                <a:picLocks noChangeAspect="1"/>
              </p:cNvPicPr>
              <p:nvPr/>
            </p:nvPicPr>
            <p:blipFill>
              <a:blip r:embed="rId13"/>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7" name="Freeform: Shape 36">
                <a:extLst>
                  <a:ext uri="{FF2B5EF4-FFF2-40B4-BE49-F238E27FC236}">
                    <a16:creationId xmlns:a16="http://schemas.microsoft.com/office/drawing/2014/main" id="{717960A6-6BAC-7AB1-6D0D-9C9C294AEAE6}"/>
                  </a:ext>
                </a:extLst>
              </p:cNvPr>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3149CE8-15A1-1BB7-DAB1-4625696B7864}"/>
                  </a:ext>
                </a:extLst>
              </p:cNvPr>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7163B4A-B25A-5F0F-09B6-36B0CE195F4E}"/>
                  </a:ext>
                </a:extLst>
              </p:cNvPr>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E4497A0-0F2B-0F4A-D545-AE5C22CEF4EA}"/>
                  </a:ext>
                </a:extLst>
              </p:cNvPr>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FB83375-861E-C6F6-C9B7-30F485060B08}"/>
                  </a:ext>
                </a:extLst>
              </p:cNvPr>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79E29B7-DCD3-B4FD-7DF3-58ADD0C0FB20}"/>
                  </a:ext>
                </a:extLst>
              </p:cNvPr>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7ADDB78-07D4-9263-67F1-76684519E72A}"/>
                  </a:ext>
                </a:extLst>
              </p:cNvPr>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CEB74DB-8DBA-593E-787D-ED6659B0FECD}"/>
                  </a:ext>
                </a:extLst>
              </p:cNvPr>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3DB98EE-2699-C959-CAD9-7E1C03388B38}"/>
                  </a:ext>
                </a:extLst>
              </p:cNvPr>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5252A1F-A47B-EF7A-B489-85F7493F7CA0}"/>
                  </a:ext>
                </a:extLst>
              </p:cNvPr>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EFB34BC-9E28-9F60-878F-C57730E4D339}"/>
                  </a:ext>
                </a:extLst>
              </p:cNvPr>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4997224-1151-5EF8-1285-A52CB8C96C37}"/>
                  </a:ext>
                </a:extLst>
              </p:cNvPr>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7079EC6-11D8-7A87-3BED-76661B6E34D4}"/>
                  </a:ext>
                </a:extLst>
              </p:cNvPr>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E8BD6EC-3F27-AB48-BFA1-1F19D924A4ED}"/>
                  </a:ext>
                </a:extLst>
              </p:cNvPr>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ADB4639-2D77-05F6-ABB2-EEABAAADB75D}"/>
                  </a:ext>
                </a:extLst>
              </p:cNvPr>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E014FD2-9309-0448-F3BD-41BE9B7BBC81}"/>
                  </a:ext>
                </a:extLst>
              </p:cNvPr>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FF1D9D1-38B2-725A-A987-2437CA80F80F}"/>
                  </a:ext>
                </a:extLst>
              </p:cNvPr>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BC9C966-7B87-AE76-3EA6-F74246FF756F}"/>
                  </a:ext>
                </a:extLst>
              </p:cNvPr>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4A765A8-E2F9-BC8B-E1DE-667CCA5801BB}"/>
                  </a:ext>
                </a:extLst>
              </p:cNvPr>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EE39EA8-3777-8546-826B-A269E9AE95A0}"/>
                  </a:ext>
                </a:extLst>
              </p:cNvPr>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B1706AC-01F1-7122-D73F-AC88363B50B5}"/>
                  </a:ext>
                </a:extLst>
              </p:cNvPr>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359E182-5E3C-C22C-CEA4-4A594536AF62}"/>
                  </a:ext>
                </a:extLst>
              </p:cNvPr>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E613B99-FFD0-F788-7361-A8343F6879DB}"/>
                  </a:ext>
                </a:extLst>
              </p:cNvPr>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C281631-8387-020C-9BE6-F388C749904A}"/>
                  </a:ext>
                </a:extLst>
              </p:cNvPr>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80182F0-DEDE-37F4-CD2B-07AEDC220276}"/>
                  </a:ext>
                </a:extLst>
              </p:cNvPr>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85D4BD5-7180-B4EF-3571-6303EA76F707}"/>
                  </a:ext>
                </a:extLst>
              </p:cNvPr>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B78F30D-8AA6-0B9C-CCEC-61752E8F3A9E}"/>
                  </a:ext>
                </a:extLst>
              </p:cNvPr>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F79884C-CFE1-3418-D013-37CE801A62BE}"/>
                  </a:ext>
                </a:extLst>
              </p:cNvPr>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2212EB0-2216-8AC1-0747-BD8D33CD8F3E}"/>
                  </a:ext>
                </a:extLst>
              </p:cNvPr>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0AAD2A2-17A8-839B-8D9B-FD21F680D335}"/>
                  </a:ext>
                </a:extLst>
              </p:cNvPr>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a:extLst>
                <a:ext uri="{FF2B5EF4-FFF2-40B4-BE49-F238E27FC236}">
                  <a16:creationId xmlns:a16="http://schemas.microsoft.com/office/drawing/2014/main" id="{C5A56264-3FB7-F6E9-B5BB-6159F72D2D80}"/>
                </a:ext>
              </a:extLst>
            </p:cNvPr>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a:extLst>
                <a:ext uri="{FF2B5EF4-FFF2-40B4-BE49-F238E27FC236}">
                  <a16:creationId xmlns:a16="http://schemas.microsoft.com/office/drawing/2014/main" id="{A07BD8DC-A84C-F7E0-CAA4-BB98195796E5}"/>
                </a:ext>
              </a:extLst>
            </p:cNvPr>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a:extLst>
                <a:ext uri="{FF2B5EF4-FFF2-40B4-BE49-F238E27FC236}">
                  <a16:creationId xmlns:a16="http://schemas.microsoft.com/office/drawing/2014/main" id="{55C8602B-A322-E4C3-B226-DEFD07C65B77}"/>
                </a:ext>
              </a:extLst>
            </p:cNvPr>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a:extLst>
                <a:ext uri="{FF2B5EF4-FFF2-40B4-BE49-F238E27FC236}">
                  <a16:creationId xmlns:a16="http://schemas.microsoft.com/office/drawing/2014/main" id="{4FD78C94-EE64-26D2-8F74-605A506D704B}"/>
                </a:ext>
              </a:extLst>
            </p:cNvPr>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a:extLst>
                <a:ext uri="{FF2B5EF4-FFF2-40B4-BE49-F238E27FC236}">
                  <a16:creationId xmlns:a16="http://schemas.microsoft.com/office/drawing/2014/main" id="{DBF79997-55B8-794C-8A7E-A1C128DD43A7}"/>
                </a:ext>
              </a:extLst>
            </p:cNvPr>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a:extLst>
                <a:ext uri="{FF2B5EF4-FFF2-40B4-BE49-F238E27FC236}">
                  <a16:creationId xmlns:a16="http://schemas.microsoft.com/office/drawing/2014/main" id="{99BE0F57-BD8C-00C3-76C9-0E129A8A46D0}"/>
                </a:ext>
              </a:extLst>
            </p:cNvPr>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a:extLst>
                <a:ext uri="{FF2B5EF4-FFF2-40B4-BE49-F238E27FC236}">
                  <a16:creationId xmlns:a16="http://schemas.microsoft.com/office/drawing/2014/main" id="{73910664-AD01-A236-903F-C873664A66B3}"/>
                </a:ext>
              </a:extLst>
            </p:cNvPr>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a:extLst>
                <a:ext uri="{FF2B5EF4-FFF2-40B4-BE49-F238E27FC236}">
                  <a16:creationId xmlns:a16="http://schemas.microsoft.com/office/drawing/2014/main" id="{895CF526-D0A3-AF35-52F3-9797FC3344E7}"/>
                </a:ext>
              </a:extLst>
            </p:cNvPr>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a:extLst>
                <a:ext uri="{FF2B5EF4-FFF2-40B4-BE49-F238E27FC236}">
                  <a16:creationId xmlns:a16="http://schemas.microsoft.com/office/drawing/2014/main" id="{66F73DB2-010D-6701-B2C9-28F8FA615E5D}"/>
                </a:ext>
              </a:extLst>
            </p:cNvPr>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69" name="Rectangle 68">
            <a:extLst>
              <a:ext uri="{FF2B5EF4-FFF2-40B4-BE49-F238E27FC236}">
                <a16:creationId xmlns:a16="http://schemas.microsoft.com/office/drawing/2014/main" id="{78F5A287-B7D4-E771-3791-606C40F3F6C0}"/>
              </a:ext>
            </a:extLst>
          </p:cNvPr>
          <p:cNvSpPr/>
          <p:nvPr userDrawn="1"/>
        </p:nvSpPr>
        <p:spPr>
          <a:xfrm>
            <a:off x="1524000" y="1127145"/>
            <a:ext cx="10687573" cy="2402027"/>
          </a:xfrm>
          <a:prstGeom prst="rect">
            <a:avLst/>
          </a:prstGeom>
          <a:solidFill>
            <a:srgbClr val="19AB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a:extLst>
              <a:ext uri="{FF2B5EF4-FFF2-40B4-BE49-F238E27FC236}">
                <a16:creationId xmlns:a16="http://schemas.microsoft.com/office/drawing/2014/main" id="{DD3646A5-2120-84F7-99CA-502294044F86}"/>
              </a:ext>
            </a:extLst>
          </p:cNvPr>
          <p:cNvSpPr>
            <a:spLocks noGrp="1"/>
          </p:cNvSpPr>
          <p:nvPr>
            <p:ph type="ctrTitle"/>
          </p:nvPr>
        </p:nvSpPr>
        <p:spPr>
          <a:xfrm>
            <a:off x="1524000" y="1122363"/>
            <a:ext cx="9144000" cy="2387600"/>
          </a:xfrm>
        </p:spPr>
        <p:txBody>
          <a:bodyPr anchor="ctr"/>
          <a:lstStyle>
            <a:lvl1pPr algn="ctr">
              <a:defRPr sz="6000">
                <a:solidFill>
                  <a:schemeClr val="bg1"/>
                </a:solidFill>
                <a:latin typeface="Arial Black" panose="020B0A04020102020204" pitchFamily="34" charset="0"/>
              </a:defRPr>
            </a:lvl1pPr>
          </a:lstStyle>
          <a:p>
            <a:r>
              <a:rPr lang="en-US" dirty="0"/>
              <a:t>Click to edit Master title style</a:t>
            </a:r>
          </a:p>
        </p:txBody>
      </p:sp>
      <p:sp>
        <p:nvSpPr>
          <p:cNvPr id="68" name="Subtitle 2">
            <a:extLst>
              <a:ext uri="{FF2B5EF4-FFF2-40B4-BE49-F238E27FC236}">
                <a16:creationId xmlns:a16="http://schemas.microsoft.com/office/drawing/2014/main" id="{306F2F5F-605D-855F-2454-F9FAB333D138}"/>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0" name="Picture 69" descr="Logo&#10;&#10;Description automatically generated">
            <a:extLst>
              <a:ext uri="{FF2B5EF4-FFF2-40B4-BE49-F238E27FC236}">
                <a16:creationId xmlns:a16="http://schemas.microsoft.com/office/drawing/2014/main" id="{6AF8CF76-8943-3E11-D229-DEFFB3F59C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71" name="TextBox 70">
            <a:extLst>
              <a:ext uri="{FF2B5EF4-FFF2-40B4-BE49-F238E27FC236}">
                <a16:creationId xmlns:a16="http://schemas.microsoft.com/office/drawing/2014/main" id="{8C0A876A-148F-EC98-1288-4BF5EE92466B}"/>
              </a:ext>
            </a:extLst>
          </p:cNvPr>
          <p:cNvSpPr txBox="1"/>
          <p:nvPr userDrawn="1"/>
        </p:nvSpPr>
        <p:spPr>
          <a:xfrm>
            <a:off x="179528" y="6178942"/>
            <a:ext cx="2961301" cy="53553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ar-JO"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إعداد محمود بركات</a:t>
            </a:r>
            <a:endParaRPr kumimoji="0" lang="en-US"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558829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a:blip r:embed="rId2"/>
          <a:stretch>
            <a:fillRect/>
          </a:stretch>
        </a:blipFill>
        <a:effectLst/>
      </p:bgPr>
    </p:bg>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829551B0-BEDF-22E3-CE05-7966D6F158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2924607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nd slide layout">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604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nd slide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2D2F21EE-B116-4703-9CF4-5A2562EF8A7E}"/>
              </a:ext>
            </a:extLst>
          </p:cNvPr>
          <p:cNvSpPr/>
          <p:nvPr userDrawn="1"/>
        </p:nvSpPr>
        <p:spPr>
          <a:xfrm>
            <a:off x="1" y="1"/>
            <a:ext cx="6096000" cy="6858000"/>
          </a:xfrm>
          <a:prstGeom prst="rtTriangle">
            <a:avLst/>
          </a:prstGeom>
          <a:solidFill>
            <a:srgbClr val="388E7E">
              <a:alpha val="50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776C507E-6546-109C-8759-1E64149596F6}"/>
              </a:ext>
            </a:extLst>
          </p:cNvPr>
          <p:cNvSpPr/>
          <p:nvPr userDrawn="1"/>
        </p:nvSpPr>
        <p:spPr>
          <a:xfrm flipH="1" flipV="1">
            <a:off x="5852160" y="-1"/>
            <a:ext cx="6339840" cy="6296025"/>
          </a:xfrm>
          <a:prstGeom prst="rtTriangle">
            <a:avLst/>
          </a:prstGeom>
          <a:solidFill>
            <a:srgbClr val="388E7E">
              <a:alpha val="50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oogle Shape;9;p2">
            <a:extLst>
              <a:ext uri="{FF2B5EF4-FFF2-40B4-BE49-F238E27FC236}">
                <a16:creationId xmlns:a16="http://schemas.microsoft.com/office/drawing/2014/main" id="{7F4E4DA0-63B9-6DAD-042D-FE9E6B1F8904}"/>
              </a:ext>
            </a:extLst>
          </p:cNvPr>
          <p:cNvGrpSpPr/>
          <p:nvPr userDrawn="1"/>
        </p:nvGrpSpPr>
        <p:grpSpPr>
          <a:xfrm flipV="1">
            <a:off x="0" y="-1"/>
            <a:ext cx="12191998" cy="6858001"/>
            <a:chOff x="125438" y="70554"/>
            <a:chExt cx="8891292" cy="5001352"/>
          </a:xfrm>
        </p:grpSpPr>
        <p:pic>
          <p:nvPicPr>
            <p:cNvPr id="11" name="Google Shape;10;p2">
              <a:extLst>
                <a:ext uri="{FF2B5EF4-FFF2-40B4-BE49-F238E27FC236}">
                  <a16:creationId xmlns:a16="http://schemas.microsoft.com/office/drawing/2014/main" id="{D91A077B-F5F0-4825-B048-2AA5FCC1F627}"/>
                </a:ext>
              </a:extLst>
            </p:cNvPr>
            <p:cNvPicPr preferRelativeResize="0"/>
            <p:nvPr/>
          </p:nvPicPr>
          <p:blipFill rotWithShape="1">
            <a:blip r:embed="rId3">
              <a:alphaModFix/>
            </a:blip>
            <a:srcRect l="16124" t="13709"/>
            <a:stretch/>
          </p:blipFill>
          <p:spPr>
            <a:xfrm>
              <a:off x="125438" y="70554"/>
              <a:ext cx="3131611" cy="3321283"/>
            </a:xfrm>
            <a:prstGeom prst="rect">
              <a:avLst/>
            </a:prstGeom>
            <a:noFill/>
            <a:ln>
              <a:noFill/>
            </a:ln>
          </p:spPr>
        </p:pic>
        <p:pic>
          <p:nvPicPr>
            <p:cNvPr id="12" name="Google Shape;11;p2">
              <a:extLst>
                <a:ext uri="{FF2B5EF4-FFF2-40B4-BE49-F238E27FC236}">
                  <a16:creationId xmlns:a16="http://schemas.microsoft.com/office/drawing/2014/main" id="{47CAB8BF-E21B-067C-D661-730549482C8E}"/>
                </a:ext>
              </a:extLst>
            </p:cNvPr>
            <p:cNvPicPr preferRelativeResize="0"/>
            <p:nvPr/>
          </p:nvPicPr>
          <p:blipFill rotWithShape="1">
            <a:blip r:embed="rId3">
              <a:alphaModFix/>
            </a:blip>
            <a:srcRect l="16124" t="13709"/>
            <a:stretch/>
          </p:blipFill>
          <p:spPr>
            <a:xfrm rot="10800000">
              <a:off x="5885120" y="1750623"/>
              <a:ext cx="3131610" cy="3321283"/>
            </a:xfrm>
            <a:prstGeom prst="rect">
              <a:avLst/>
            </a:prstGeom>
            <a:noFill/>
            <a:ln>
              <a:noFill/>
            </a:ln>
          </p:spPr>
        </p:pic>
      </p:grpSp>
      <p:pic>
        <p:nvPicPr>
          <p:cNvPr id="9" name="Picture 8" descr="Logo&#10;&#10;Description automatically generated">
            <a:extLst>
              <a:ext uri="{FF2B5EF4-FFF2-40B4-BE49-F238E27FC236}">
                <a16:creationId xmlns:a16="http://schemas.microsoft.com/office/drawing/2014/main" id="{829551B0-BEDF-22E3-CE05-7966D6F158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32095" y="6107307"/>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808101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Style slide layout">
    <p:bg>
      <p:bgPr>
        <a:solidFill>
          <a:srgbClr val="19AB9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561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1">
          <a:blip r:embed="rId2">
            <a:lum/>
          </a:blip>
          <a:srcRect/>
          <a:stretch>
            <a:fillRect t="-84000" b="-8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52D4B5-4D4D-1613-91F8-3B3C7E046C76}"/>
              </a:ext>
            </a:extLst>
          </p:cNvPr>
          <p:cNvSpPr/>
          <p:nvPr userDrawn="1"/>
        </p:nvSpPr>
        <p:spPr>
          <a:xfrm>
            <a:off x="165" y="1"/>
            <a:ext cx="12191835" cy="3115098"/>
          </a:xfrm>
          <a:prstGeom prst="rect">
            <a:avLst/>
          </a:prstGeom>
          <a:solidFill>
            <a:srgbClr val="68C9C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FA60773-33A2-7750-4C18-61468392D7E1}"/>
              </a:ext>
            </a:extLst>
          </p:cNvPr>
          <p:cNvSpPr/>
          <p:nvPr userDrawn="1"/>
        </p:nvSpPr>
        <p:spPr>
          <a:xfrm>
            <a:off x="0" y="3115098"/>
            <a:ext cx="12191835" cy="3742901"/>
          </a:xfrm>
          <a:prstGeom prst="rect">
            <a:avLst/>
          </a:prstGeom>
          <a:solidFill>
            <a:srgbClr val="19AB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91E98D4-EB7B-7009-6882-44E0940255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79667" y="1221010"/>
            <a:ext cx="7959521" cy="2932455"/>
          </a:xfrm>
          <a:prstGeom prst="rect">
            <a:avLst/>
          </a:prstGeom>
          <a:ln>
            <a:noFill/>
          </a:ln>
          <a:effectLst>
            <a:outerShdw blurRad="190500" dist="228600" dir="2700000" algn="ctr">
              <a:srgbClr val="000000">
                <a:alpha val="30000"/>
              </a:srgbClr>
            </a:outerShdw>
            <a:reflection blurRad="6350" stA="52000" endA="300" endPos="35000" dir="5400000" sy="-100000" algn="bl" rotWithShape="0"/>
          </a:effectLst>
        </p:spPr>
      </p:pic>
      <p:sp>
        <p:nvSpPr>
          <p:cNvPr id="7" name="Title 1">
            <a:extLst>
              <a:ext uri="{FF2B5EF4-FFF2-40B4-BE49-F238E27FC236}">
                <a16:creationId xmlns:a16="http://schemas.microsoft.com/office/drawing/2014/main" id="{247669CB-486C-937D-48CB-71C6DD54056B}"/>
              </a:ext>
            </a:extLst>
          </p:cNvPr>
          <p:cNvSpPr>
            <a:spLocks noGrp="1"/>
          </p:cNvSpPr>
          <p:nvPr>
            <p:ph type="ctrTitle"/>
          </p:nvPr>
        </p:nvSpPr>
        <p:spPr>
          <a:xfrm>
            <a:off x="1524000" y="4208550"/>
            <a:ext cx="9144000" cy="876824"/>
          </a:xfrm>
        </p:spPr>
        <p:txBody>
          <a:bodyPr anchor="b"/>
          <a:lstStyle>
            <a:lvl1pPr algn="ctr">
              <a:defRPr sz="60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EBEA8794-D141-7F76-78A2-6DD096316E4F}"/>
              </a:ext>
            </a:extLst>
          </p:cNvPr>
          <p:cNvSpPr>
            <a:spLocks noGrp="1"/>
          </p:cNvSpPr>
          <p:nvPr>
            <p:ph type="subTitle" idx="1"/>
          </p:nvPr>
        </p:nvSpPr>
        <p:spPr>
          <a:xfrm>
            <a:off x="1524000" y="5177449"/>
            <a:ext cx="9144000" cy="51462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Logo&#10;&#10;Description automatically generated">
            <a:extLst>
              <a:ext uri="{FF2B5EF4-FFF2-40B4-BE49-F238E27FC236}">
                <a16:creationId xmlns:a16="http://schemas.microsoft.com/office/drawing/2014/main" id="{BCB4262E-82B1-E104-3081-A8AD51909A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1407682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105156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113D7D59-A55A-47F2-A5A4-CD999F69F2EE}" type="datetimeFigureOut">
              <a:rPr lang="en-US" smtClean="0"/>
              <a:t>1/11/2023</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AE00EA3C-F8EF-47D0-B5B1-B684CC603D24}"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a:extLst>
              <a:ext uri="{FF2B5EF4-FFF2-40B4-BE49-F238E27FC236}">
                <a16:creationId xmlns:a16="http://schemas.microsoft.com/office/drawing/2014/main" id="{7A2A1A71-6149-0BF9-9789-725EE370F8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216334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4AFF-E897-496A-99B4-7EA22E9EB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64AA1-E8BA-4398-8F73-30E7F92A89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1915A-0766-4A16-BAC6-5FF5C3743BBD}"/>
              </a:ext>
            </a:extLst>
          </p:cNvPr>
          <p:cNvSpPr>
            <a:spLocks noGrp="1"/>
          </p:cNvSpPr>
          <p:nvPr>
            <p:ph type="dt" sz="half" idx="10"/>
          </p:nvPr>
        </p:nvSpPr>
        <p:spPr/>
        <p:txBody>
          <a:bodyPr/>
          <a:lstStyle/>
          <a:p>
            <a:fld id="{113D7D59-A55A-47F2-A5A4-CD999F69F2EE}" type="datetimeFigureOut">
              <a:rPr lang="en-US" smtClean="0"/>
              <a:t>1/11/2023</a:t>
            </a:fld>
            <a:endParaRPr lang="en-US"/>
          </a:p>
        </p:txBody>
      </p:sp>
      <p:sp>
        <p:nvSpPr>
          <p:cNvPr id="5" name="Footer Placeholder 4">
            <a:extLst>
              <a:ext uri="{FF2B5EF4-FFF2-40B4-BE49-F238E27FC236}">
                <a16:creationId xmlns:a16="http://schemas.microsoft.com/office/drawing/2014/main" id="{E7E91DE5-81A7-4A5C-A639-6924EE4A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8516-E0CE-4DA7-9568-FA1B13239A2A}"/>
              </a:ext>
            </a:extLst>
          </p:cNvPr>
          <p:cNvSpPr>
            <a:spLocks noGrp="1"/>
          </p:cNvSpPr>
          <p:nvPr>
            <p:ph type="sldNum" sz="quarter" idx="12"/>
          </p:nvPr>
        </p:nvSpPr>
        <p:spPr/>
        <p:txBody>
          <a:bodyPr/>
          <a:lstStyle/>
          <a:p>
            <a:fld id="{AE00EA3C-F8EF-47D0-B5B1-B684CC603D24}"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D62D5D3D-EF0A-4213-A61D-EA24F8B24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3804381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113D7D59-A55A-47F2-A5A4-CD999F69F2EE}" type="datetimeFigureOut">
              <a:rPr lang="en-US" smtClean="0"/>
              <a:t>1/11/2023</a:t>
            </a:fld>
            <a:endParaRPr lang="en-US"/>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AE00EA3C-F8EF-47D0-B5B1-B684CC603D24}" type="slidenum">
              <a:rPr lang="en-US" smtClean="0"/>
              <a:t>‹#›</a:t>
            </a:fld>
            <a:endParaRPr lang="en-US"/>
          </a:p>
        </p:txBody>
      </p:sp>
      <p:cxnSp>
        <p:nvCxnSpPr>
          <p:cNvPr id="8" name="Straight Connector 7">
            <a:extLst>
              <a:ext uri="{FF2B5EF4-FFF2-40B4-BE49-F238E27FC236}">
                <a16:creationId xmlns:a16="http://schemas.microsoft.com/office/drawing/2014/main" id="{433F288E-349B-4134-AF96-B840DB8E6237}"/>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59FF0140-8B4C-E9C6-890E-952B9904EA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762046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E178-45AB-447A-9F38-0D00C796F5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08D7E6-2D11-40DA-BEE8-2B459F4B5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8C5D1-4174-4381-89C5-B114D5767A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E43342-DE8F-48BA-9B6C-D2F208777C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67A31-FB65-4D49-83A5-D29FFA19A5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7FDDE6-1991-4FD9-92F6-A9C582B5852C}"/>
              </a:ext>
            </a:extLst>
          </p:cNvPr>
          <p:cNvSpPr>
            <a:spLocks noGrp="1"/>
          </p:cNvSpPr>
          <p:nvPr>
            <p:ph type="dt" sz="half" idx="10"/>
          </p:nvPr>
        </p:nvSpPr>
        <p:spPr/>
        <p:txBody>
          <a:bodyPr/>
          <a:lstStyle/>
          <a:p>
            <a:fld id="{113D7D59-A55A-47F2-A5A4-CD999F69F2EE}" type="datetimeFigureOut">
              <a:rPr lang="en-US" smtClean="0"/>
              <a:t>1/11/2023</a:t>
            </a:fld>
            <a:endParaRPr lang="en-US"/>
          </a:p>
        </p:txBody>
      </p:sp>
      <p:sp>
        <p:nvSpPr>
          <p:cNvPr id="8" name="Footer Placeholder 7">
            <a:extLst>
              <a:ext uri="{FF2B5EF4-FFF2-40B4-BE49-F238E27FC236}">
                <a16:creationId xmlns:a16="http://schemas.microsoft.com/office/drawing/2014/main" id="{D6CC8F9B-64C1-4B91-BE2C-8E65D927B7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D46C20-9D6C-470C-8751-B903A94A8427}"/>
              </a:ext>
            </a:extLst>
          </p:cNvPr>
          <p:cNvSpPr>
            <a:spLocks noGrp="1"/>
          </p:cNvSpPr>
          <p:nvPr>
            <p:ph type="sldNum" sz="quarter" idx="12"/>
          </p:nvPr>
        </p:nvSpPr>
        <p:spPr/>
        <p:txBody>
          <a:bodyPr/>
          <a:lstStyle/>
          <a:p>
            <a:fld id="{AE00EA3C-F8EF-47D0-B5B1-B684CC603D24}" type="slidenum">
              <a:rPr lang="en-US" smtClean="0"/>
              <a:t>‹#›</a:t>
            </a:fld>
            <a:endParaRPr lang="en-US"/>
          </a:p>
        </p:txBody>
      </p:sp>
      <p:pic>
        <p:nvPicPr>
          <p:cNvPr id="10" name="Picture 9" descr="Logo&#10;&#10;Description automatically generated">
            <a:extLst>
              <a:ext uri="{FF2B5EF4-FFF2-40B4-BE49-F238E27FC236}">
                <a16:creationId xmlns:a16="http://schemas.microsoft.com/office/drawing/2014/main" id="{D149AC35-B3ED-379B-D9BE-09C83D3E0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1022405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113D7D59-A55A-47F2-A5A4-CD999F69F2EE}" type="datetimeFigureOut">
              <a:rPr lang="en-US" smtClean="0"/>
              <a:t>1/11/2023</a:t>
            </a:fld>
            <a:endParaRPr lang="en-US"/>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AE00EA3C-F8EF-47D0-B5B1-B684CC603D24}"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6A77D5D5-1CAF-91F4-1D39-8E7EC1A065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1861960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113D7D59-A55A-47F2-A5A4-CD999F69F2EE}" type="datetimeFigureOut">
              <a:rPr lang="en-US" smtClean="0"/>
              <a:t>1/11/2023</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AE00EA3C-F8EF-47D0-B5B1-B684CC603D24}"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F76F6E2F-9CF2-EADA-64A0-0221A2783B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233864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5B82-8230-471E-A106-A0AFFD8F8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170DD4-86AA-42EF-AF1D-9BB8025C7A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01D82C-CD23-4E57-9B0F-511FA71C8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E2A53E-28FD-4271-9091-7DC0577BCB7C}"/>
              </a:ext>
            </a:extLst>
          </p:cNvPr>
          <p:cNvSpPr>
            <a:spLocks noGrp="1"/>
          </p:cNvSpPr>
          <p:nvPr>
            <p:ph type="dt" sz="half" idx="10"/>
          </p:nvPr>
        </p:nvSpPr>
        <p:spPr/>
        <p:txBody>
          <a:bodyPr/>
          <a:lstStyle/>
          <a:p>
            <a:fld id="{113D7D59-A55A-47F2-A5A4-CD999F69F2EE}" type="datetimeFigureOut">
              <a:rPr lang="en-US" smtClean="0"/>
              <a:t>1/11/2023</a:t>
            </a:fld>
            <a:endParaRPr lang="en-US"/>
          </a:p>
        </p:txBody>
      </p:sp>
      <p:sp>
        <p:nvSpPr>
          <p:cNvPr id="6" name="Footer Placeholder 5">
            <a:extLst>
              <a:ext uri="{FF2B5EF4-FFF2-40B4-BE49-F238E27FC236}">
                <a16:creationId xmlns:a16="http://schemas.microsoft.com/office/drawing/2014/main" id="{E7D7ABDE-6541-4F3E-B8F0-D0A7E8132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D4B4A9-629B-406C-A3E0-1B1AE5E2BA83}"/>
              </a:ext>
            </a:extLst>
          </p:cNvPr>
          <p:cNvSpPr>
            <a:spLocks noGrp="1"/>
          </p:cNvSpPr>
          <p:nvPr>
            <p:ph type="sldNum" sz="quarter" idx="12"/>
          </p:nvPr>
        </p:nvSpPr>
        <p:spPr/>
        <p:txBody>
          <a:bodyPr/>
          <a:lstStyle/>
          <a:p>
            <a:fld id="{AE00EA3C-F8EF-47D0-B5B1-B684CC603D2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77B7F85B-3D3B-8C14-EC7D-1C98F6AABA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1069199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1082-5C08-464B-9152-8CDBA73D58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A35EC0-E183-47BD-88B2-F8B5ADF666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4445DB-9300-4506-AD47-F7D68445E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4827F-8E15-450A-9C1C-379FA09ADB49}"/>
              </a:ext>
            </a:extLst>
          </p:cNvPr>
          <p:cNvSpPr>
            <a:spLocks noGrp="1"/>
          </p:cNvSpPr>
          <p:nvPr>
            <p:ph type="dt" sz="half" idx="10"/>
          </p:nvPr>
        </p:nvSpPr>
        <p:spPr/>
        <p:txBody>
          <a:bodyPr/>
          <a:lstStyle/>
          <a:p>
            <a:fld id="{113D7D59-A55A-47F2-A5A4-CD999F69F2EE}" type="datetimeFigureOut">
              <a:rPr lang="en-US" smtClean="0"/>
              <a:t>1/11/2023</a:t>
            </a:fld>
            <a:endParaRPr lang="en-US"/>
          </a:p>
        </p:txBody>
      </p:sp>
      <p:sp>
        <p:nvSpPr>
          <p:cNvPr id="6" name="Footer Placeholder 5">
            <a:extLst>
              <a:ext uri="{FF2B5EF4-FFF2-40B4-BE49-F238E27FC236}">
                <a16:creationId xmlns:a16="http://schemas.microsoft.com/office/drawing/2014/main" id="{61746861-6621-4D83-8413-062D63211F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28D4F-E40E-4E98-A6F8-FAF6AA2EDF6A}"/>
              </a:ext>
            </a:extLst>
          </p:cNvPr>
          <p:cNvSpPr>
            <a:spLocks noGrp="1"/>
          </p:cNvSpPr>
          <p:nvPr>
            <p:ph type="sldNum" sz="quarter" idx="12"/>
          </p:nvPr>
        </p:nvSpPr>
        <p:spPr/>
        <p:txBody>
          <a:bodyPr/>
          <a:lstStyle/>
          <a:p>
            <a:fld id="{AE00EA3C-F8EF-47D0-B5B1-B684CC603D2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BDFD778C-8C48-7BC1-BE35-F254318980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Tree>
    <p:extLst>
      <p:ext uri="{BB962C8B-B14F-4D97-AF65-F5344CB8AC3E}">
        <p14:creationId xmlns:p14="http://schemas.microsoft.com/office/powerpoint/2010/main" val="3196682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D7D59-A55A-47F2-A5A4-CD999F69F2EE}" type="datetimeFigureOut">
              <a:rPr lang="en-US" smtClean="0"/>
              <a:t>1/11/2023</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0EA3C-F8EF-47D0-B5B1-B684CC603D24}" type="slidenum">
              <a:rPr lang="en-US" smtClean="0"/>
              <a:t>‹#›</a:t>
            </a:fld>
            <a:endParaRPr lang="en-US"/>
          </a:p>
        </p:txBody>
      </p:sp>
    </p:spTree>
    <p:extLst>
      <p:ext uri="{BB962C8B-B14F-4D97-AF65-F5344CB8AC3E}">
        <p14:creationId xmlns:p14="http://schemas.microsoft.com/office/powerpoint/2010/main" val="141800649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61" r:id="rId13"/>
    <p:sldLayoutId id="2147483680" r:id="rId14"/>
    <p:sldLayoutId id="2147483679" r:id="rId15"/>
    <p:sldLayoutId id="2147483677" r:id="rId16"/>
    <p:sldLayoutId id="2147483678" r:id="rId17"/>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4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21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1.jpg"/><Relationship Id="rId4" Type="http://schemas.openxmlformats.org/officeDocument/2006/relationships/hyperlink" Target="https://www.youtube.com/watch?v=x7gst82ayzw"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70">
            <a:extLst>
              <a:ext uri="{FF2B5EF4-FFF2-40B4-BE49-F238E27FC236}">
                <a16:creationId xmlns:a16="http://schemas.microsoft.com/office/drawing/2014/main" id="{2037AF7F-1C43-E5CF-02D9-E2074E21A5B2}"/>
              </a:ext>
            </a:extLst>
          </p:cNvPr>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lstStyle/>
          <a:p>
            <a:r>
              <a:rPr lang="en-US" dirty="0"/>
              <a:t>Ear-Nose-Throat</a:t>
            </a:r>
            <a:br>
              <a:rPr lang="en-US" dirty="0"/>
            </a:br>
            <a:r>
              <a:rPr lang="en-US" dirty="0"/>
              <a:t>Mini-OSCE Dossier</a:t>
            </a:r>
          </a:p>
        </p:txBody>
      </p:sp>
      <p:sp>
        <p:nvSpPr>
          <p:cNvPr id="74" name="Subtitle 73">
            <a:extLst>
              <a:ext uri="{FF2B5EF4-FFF2-40B4-BE49-F238E27FC236}">
                <a16:creationId xmlns:a16="http://schemas.microsoft.com/office/drawing/2014/main" id="{4C9BE555-6363-4CF0-E35C-F64A52B554FF}"/>
              </a:ext>
            </a:extLst>
          </p:cNvPr>
          <p:cNvSpPr>
            <a:spLocks noGrp="1"/>
          </p:cNvSpPr>
          <p:nvPr>
            <p:ph type="subTitle" idx="1"/>
          </p:nvPr>
        </p:nvSpPr>
        <p:spPr>
          <a:effectLst>
            <a:outerShdw blurRad="50800" dist="38100" dir="16200000" rotWithShape="0">
              <a:prstClr val="black">
                <a:alpha val="40000"/>
              </a:prstClr>
            </a:outerShdw>
          </a:effectLst>
        </p:spPr>
        <p:txBody>
          <a:bodyPr>
            <a:normAutofit/>
          </a:bodyPr>
          <a:lstStyle/>
          <a:p>
            <a:r>
              <a:rPr lang="en-US" sz="5400" b="1" dirty="0"/>
              <a:t>2023 edition</a:t>
            </a:r>
          </a:p>
        </p:txBody>
      </p:sp>
    </p:spTree>
    <p:extLst>
      <p:ext uri="{BB962C8B-B14F-4D97-AF65-F5344CB8AC3E}">
        <p14:creationId xmlns:p14="http://schemas.microsoft.com/office/powerpoint/2010/main" val="2335110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CCE4-B0D6-2D04-167B-49BF2D58D680}"/>
              </a:ext>
            </a:extLst>
          </p:cNvPr>
          <p:cNvSpPr>
            <a:spLocks noGrp="1"/>
          </p:cNvSpPr>
          <p:nvPr>
            <p:ph type="title"/>
          </p:nvPr>
        </p:nvSpPr>
        <p:spPr/>
        <p:txBody>
          <a:bodyPr/>
          <a:lstStyle/>
          <a:p>
            <a:r>
              <a:rPr lang="en-US" dirty="0"/>
              <a:t>Otoscopy</a:t>
            </a:r>
          </a:p>
        </p:txBody>
      </p:sp>
      <p:sp>
        <p:nvSpPr>
          <p:cNvPr id="3" name="Content Placeholder 2">
            <a:extLst>
              <a:ext uri="{FF2B5EF4-FFF2-40B4-BE49-F238E27FC236}">
                <a16:creationId xmlns:a16="http://schemas.microsoft.com/office/drawing/2014/main" id="{A4F76DFA-9790-580D-A251-D066CF9C4970}"/>
              </a:ext>
            </a:extLst>
          </p:cNvPr>
          <p:cNvSpPr>
            <a:spLocks noGrp="1"/>
          </p:cNvSpPr>
          <p:nvPr>
            <p:ph idx="1"/>
          </p:nvPr>
        </p:nvSpPr>
        <p:spPr>
          <a:xfrm>
            <a:off x="838200" y="1305026"/>
            <a:ext cx="10515600" cy="4965146"/>
          </a:xfrm>
        </p:spPr>
        <p:txBody>
          <a:bodyPr>
            <a:normAutofit/>
          </a:bodyPr>
          <a:lstStyle/>
          <a:p>
            <a:r>
              <a:rPr lang="en-US" b="1" dirty="0">
                <a:solidFill>
                  <a:srgbClr val="0070C0"/>
                </a:solidFill>
              </a:rPr>
              <a:t>Name of this procedure</a:t>
            </a:r>
          </a:p>
          <a:p>
            <a:pPr lvl="1"/>
            <a:r>
              <a:rPr lang="en-US" sz="2600" dirty="0">
                <a:solidFill>
                  <a:srgbClr val="0070C0"/>
                </a:solidFill>
              </a:rPr>
              <a:t>Otoscopy</a:t>
            </a:r>
          </a:p>
          <a:p>
            <a:r>
              <a:rPr lang="en-US" b="1" dirty="0">
                <a:solidFill>
                  <a:srgbClr val="0070C0"/>
                </a:solidFill>
              </a:rPr>
              <a:t>Name of the tool</a:t>
            </a:r>
          </a:p>
          <a:p>
            <a:pPr lvl="1"/>
            <a:r>
              <a:rPr lang="en-US" sz="2600" dirty="0">
                <a:solidFill>
                  <a:srgbClr val="0070C0"/>
                </a:solidFill>
              </a:rPr>
              <a:t>Otoscope</a:t>
            </a:r>
          </a:p>
          <a:p>
            <a:r>
              <a:rPr lang="en-US" b="1" dirty="0"/>
              <a:t>During this procedure, the ear pinna us held in what direction</a:t>
            </a:r>
          </a:p>
          <a:p>
            <a:pPr lvl="1"/>
            <a:r>
              <a:rPr lang="en-US" sz="2600" dirty="0"/>
              <a:t>Posterior superior</a:t>
            </a:r>
          </a:p>
          <a:p>
            <a:r>
              <a:rPr lang="en-US" b="1" dirty="0"/>
              <a:t>Reflection of the examiners light on the tympanic membrane is usually visualized on which quadrant</a:t>
            </a:r>
          </a:p>
          <a:p>
            <a:pPr lvl="1"/>
            <a:r>
              <a:rPr lang="en-US" sz="2600" dirty="0"/>
              <a:t>Anterior inferior quadrant</a:t>
            </a:r>
          </a:p>
          <a:p>
            <a:pPr>
              <a:buFont typeface="Wingdings" panose="05000000000000000000" pitchFamily="2" charset="2"/>
              <a:buChar char="Ø"/>
            </a:pPr>
            <a:r>
              <a:rPr lang="en-US" sz="2600" b="1" dirty="0">
                <a:solidFill>
                  <a:srgbClr val="0070C0"/>
                </a:solidFill>
              </a:rPr>
              <a:t>Note: Cone of light position</a:t>
            </a:r>
            <a:r>
              <a:rPr lang="en-US" sz="2600" dirty="0">
                <a:solidFill>
                  <a:srgbClr val="0070C0"/>
                </a:solidFill>
              </a:rPr>
              <a:t>: in right ear </a:t>
            </a:r>
            <a:r>
              <a:rPr lang="en-US" sz="2600" dirty="0">
                <a:solidFill>
                  <a:srgbClr val="0070C0"/>
                </a:solidFill>
                <a:latin typeface="Arial" panose="020B0604020202020204" pitchFamily="34" charset="0"/>
                <a:cs typeface="Arial" panose="020B0604020202020204" pitchFamily="34" charset="0"/>
              </a:rPr>
              <a:t>→</a:t>
            </a:r>
            <a:r>
              <a:rPr lang="en-US" sz="2600" dirty="0">
                <a:solidFill>
                  <a:srgbClr val="0070C0"/>
                </a:solidFill>
              </a:rPr>
              <a:t> 5 o`clock , in left ear </a:t>
            </a:r>
            <a:r>
              <a:rPr lang="en-US" sz="2600" dirty="0">
                <a:solidFill>
                  <a:srgbClr val="0070C0"/>
                </a:solidFill>
                <a:latin typeface="Arial" panose="020B0604020202020204" pitchFamily="34" charset="0"/>
                <a:cs typeface="Arial" panose="020B0604020202020204" pitchFamily="34" charset="0"/>
              </a:rPr>
              <a:t>→</a:t>
            </a:r>
            <a:r>
              <a:rPr lang="en-US" sz="2600" dirty="0">
                <a:solidFill>
                  <a:srgbClr val="0070C0"/>
                </a:solidFill>
              </a:rPr>
              <a:t> 7 o`clock</a:t>
            </a:r>
          </a:p>
        </p:txBody>
      </p:sp>
      <p:sp>
        <p:nvSpPr>
          <p:cNvPr id="4" name="Rectangle 3">
            <a:extLst>
              <a:ext uri="{FF2B5EF4-FFF2-40B4-BE49-F238E27FC236}">
                <a16:creationId xmlns:a16="http://schemas.microsoft.com/office/drawing/2014/main" id="{EE890C6C-37F4-8D69-5434-F2DDFB479B7B}"/>
              </a:ext>
            </a:extLst>
          </p:cNvPr>
          <p:cNvSpPr/>
          <p:nvPr/>
        </p:nvSpPr>
        <p:spPr>
          <a:xfrm>
            <a:off x="10384971" y="0"/>
            <a:ext cx="1807029"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MCQ</a:t>
            </a:r>
            <a:r>
              <a:rPr lang="ar-JO" dirty="0">
                <a:solidFill>
                  <a:srgbClr val="FF0000"/>
                </a:solidFill>
              </a:rPr>
              <a:t>) معدل</a:t>
            </a:r>
            <a:endParaRPr lang="en-US" dirty="0">
              <a:solidFill>
                <a:srgbClr val="FF0000"/>
              </a:solidFill>
            </a:endParaRPr>
          </a:p>
        </p:txBody>
      </p:sp>
      <p:pic>
        <p:nvPicPr>
          <p:cNvPr id="5" name="Picture 2">
            <a:extLst>
              <a:ext uri="{FF2B5EF4-FFF2-40B4-BE49-F238E27FC236}">
                <a16:creationId xmlns:a16="http://schemas.microsoft.com/office/drawing/2014/main" id="{92D21853-9062-22FC-8143-6B7B3E162C60}"/>
              </a:ext>
            </a:extLst>
          </p:cNvPr>
          <p:cNvPicPr>
            <a:picLocks noChangeAspect="1" noChangeArrowheads="1"/>
          </p:cNvPicPr>
          <p:nvPr/>
        </p:nvPicPr>
        <p:blipFill>
          <a:blip r:embed="rId2" cstate="print"/>
          <a:srcRect/>
          <a:stretch>
            <a:fillRect/>
          </a:stretch>
        </p:blipFill>
        <p:spPr bwMode="auto">
          <a:xfrm>
            <a:off x="8005665" y="1305026"/>
            <a:ext cx="3348135" cy="186411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56CC985-834B-A1FD-DE83-5DD55DC37F69}"/>
              </a:ext>
            </a:extLst>
          </p:cNvPr>
          <p:cNvSpPr txBox="1"/>
          <p:nvPr/>
        </p:nvSpPr>
        <p:spPr>
          <a:xfrm>
            <a:off x="229170" y="2268977"/>
            <a:ext cx="679994" cy="369332"/>
          </a:xfrm>
          <a:prstGeom prst="rect">
            <a:avLst/>
          </a:prstGeom>
          <a:noFill/>
          <a:ln>
            <a:solidFill>
              <a:srgbClr val="0070C0"/>
            </a:solidFill>
          </a:ln>
        </p:spPr>
        <p:txBody>
          <a:bodyPr wrap="none" rtlCol="0">
            <a:spAutoFit/>
          </a:bodyPr>
          <a:lstStyle/>
          <a:p>
            <a:pPr algn="ctr" rtl="1"/>
            <a:r>
              <a:rPr lang="ar-JO" b="1" dirty="0">
                <a:solidFill>
                  <a:srgbClr val="0070C0"/>
                </a:solidFill>
              </a:rPr>
              <a:t>إضافي</a:t>
            </a:r>
            <a:endParaRPr lang="en-US" b="1" dirty="0">
              <a:solidFill>
                <a:srgbClr val="0070C0"/>
              </a:solidFill>
            </a:endParaRPr>
          </a:p>
        </p:txBody>
      </p:sp>
      <p:sp>
        <p:nvSpPr>
          <p:cNvPr id="9" name="TextBox 8">
            <a:extLst>
              <a:ext uri="{FF2B5EF4-FFF2-40B4-BE49-F238E27FC236}">
                <a16:creationId xmlns:a16="http://schemas.microsoft.com/office/drawing/2014/main" id="{53ABD3EC-5DF0-2025-AA95-1E4418F53EC7}"/>
              </a:ext>
            </a:extLst>
          </p:cNvPr>
          <p:cNvSpPr txBox="1"/>
          <p:nvPr/>
        </p:nvSpPr>
        <p:spPr>
          <a:xfrm>
            <a:off x="229170" y="1335916"/>
            <a:ext cx="679994" cy="369332"/>
          </a:xfrm>
          <a:prstGeom prst="rect">
            <a:avLst/>
          </a:prstGeom>
          <a:noFill/>
          <a:ln>
            <a:solidFill>
              <a:srgbClr val="0070C0"/>
            </a:solidFill>
          </a:ln>
        </p:spPr>
        <p:txBody>
          <a:bodyPr wrap="none" rtlCol="0">
            <a:spAutoFit/>
          </a:bodyPr>
          <a:lstStyle/>
          <a:p>
            <a:pPr algn="ctr" rtl="1"/>
            <a:r>
              <a:rPr lang="ar-JO" b="1" dirty="0">
                <a:solidFill>
                  <a:srgbClr val="0070C0"/>
                </a:solidFill>
              </a:rPr>
              <a:t>إضافي</a:t>
            </a:r>
            <a:endParaRPr lang="en-US" b="1" dirty="0">
              <a:solidFill>
                <a:srgbClr val="0070C0"/>
              </a:solidFill>
            </a:endParaRPr>
          </a:p>
        </p:txBody>
      </p:sp>
    </p:spTree>
    <p:extLst>
      <p:ext uri="{BB962C8B-B14F-4D97-AF65-F5344CB8AC3E}">
        <p14:creationId xmlns:p14="http://schemas.microsoft.com/office/powerpoint/2010/main" val="41720408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D2734-67C0-7F4C-39FA-960C9A61BEB0}"/>
              </a:ext>
            </a:extLst>
          </p:cNvPr>
          <p:cNvSpPr>
            <a:spLocks noGrp="1"/>
          </p:cNvSpPr>
          <p:nvPr>
            <p:ph type="title"/>
          </p:nvPr>
        </p:nvSpPr>
        <p:spPr/>
        <p:txBody>
          <a:bodyPr/>
          <a:lstStyle/>
          <a:p>
            <a:r>
              <a:rPr lang="en-US" dirty="0"/>
              <a:t>Q1: Facial nerve palsy cont.</a:t>
            </a:r>
          </a:p>
        </p:txBody>
      </p:sp>
      <p:sp>
        <p:nvSpPr>
          <p:cNvPr id="3" name="Content Placeholder 2">
            <a:extLst>
              <a:ext uri="{FF2B5EF4-FFF2-40B4-BE49-F238E27FC236}">
                <a16:creationId xmlns:a16="http://schemas.microsoft.com/office/drawing/2014/main" id="{0BB22B8B-9189-8558-4006-4820CA820A1F}"/>
              </a:ext>
            </a:extLst>
          </p:cNvPr>
          <p:cNvSpPr>
            <a:spLocks noGrp="1"/>
          </p:cNvSpPr>
          <p:nvPr>
            <p:ph idx="1"/>
          </p:nvPr>
        </p:nvSpPr>
        <p:spPr>
          <a:xfrm>
            <a:off x="615820" y="1305026"/>
            <a:ext cx="8200759" cy="4871938"/>
          </a:xfrm>
        </p:spPr>
        <p:txBody>
          <a:bodyPr>
            <a:normAutofit/>
          </a:bodyPr>
          <a:lstStyle/>
          <a:p>
            <a:pPr marL="514350" indent="-514350">
              <a:buFont typeface="+mj-lt"/>
              <a:buAutoNum type="arabicPeriod" startAt="4"/>
            </a:pPr>
            <a:r>
              <a:rPr lang="en-US" b="1" dirty="0"/>
              <a:t>Describe</a:t>
            </a:r>
          </a:p>
          <a:p>
            <a:pPr lvl="1"/>
            <a:r>
              <a:rPr lang="en-US" dirty="0"/>
              <a:t>First picture: Left facial nerve palsy</a:t>
            </a:r>
          </a:p>
          <a:p>
            <a:pPr lvl="1"/>
            <a:r>
              <a:rPr lang="en-US" dirty="0"/>
              <a:t>Second pic: Zoster vesicular eruption within external auditory meatus</a:t>
            </a:r>
          </a:p>
          <a:p>
            <a:pPr marL="514350" indent="-514350">
              <a:buFont typeface="+mj-lt"/>
              <a:buAutoNum type="arabicPeriod" startAt="4"/>
            </a:pPr>
            <a:r>
              <a:rPr lang="en-US" b="1" dirty="0"/>
              <a:t>What will you see on tympanometry and audiometry ?</a:t>
            </a:r>
          </a:p>
          <a:p>
            <a:pPr lvl="1"/>
            <a:r>
              <a:rPr lang="en-US" sz="2600" dirty="0"/>
              <a:t>Tympanometry: Type A</a:t>
            </a:r>
          </a:p>
          <a:p>
            <a:pPr lvl="1"/>
            <a:r>
              <a:rPr lang="en-US" sz="2600" dirty="0"/>
              <a:t>Audiometry: Sensorineural hearing loss</a:t>
            </a:r>
          </a:p>
          <a:p>
            <a:pPr marL="514350" indent="-514350">
              <a:buFont typeface="+mj-lt"/>
              <a:buAutoNum type="arabicPeriod" startAt="4"/>
            </a:pPr>
            <a:r>
              <a:rPr lang="en-US" b="1" dirty="0"/>
              <a:t>Why are vesicles spread in this specific pattern ?</a:t>
            </a:r>
          </a:p>
          <a:p>
            <a:pPr lvl="1"/>
            <a:r>
              <a:rPr lang="en-US" dirty="0"/>
              <a:t>Because they run with facial nerve distribution (because virus affect geniculate nucleus)</a:t>
            </a:r>
          </a:p>
          <a:p>
            <a:pPr lvl="1"/>
            <a:endParaRPr lang="en-US" dirty="0"/>
          </a:p>
        </p:txBody>
      </p:sp>
      <p:grpSp>
        <p:nvGrpSpPr>
          <p:cNvPr id="7" name="Group 6">
            <a:extLst>
              <a:ext uri="{FF2B5EF4-FFF2-40B4-BE49-F238E27FC236}">
                <a16:creationId xmlns:a16="http://schemas.microsoft.com/office/drawing/2014/main" id="{7074250B-075A-F017-97F2-77CF860FFDB0}"/>
              </a:ext>
            </a:extLst>
          </p:cNvPr>
          <p:cNvGrpSpPr/>
          <p:nvPr/>
        </p:nvGrpSpPr>
        <p:grpSpPr>
          <a:xfrm>
            <a:off x="8956539" y="1155902"/>
            <a:ext cx="2537220" cy="5021062"/>
            <a:chOff x="8956539" y="1155902"/>
            <a:chExt cx="2537220" cy="5021062"/>
          </a:xfrm>
        </p:grpSpPr>
        <p:pic>
          <p:nvPicPr>
            <p:cNvPr id="4" name="Picture 2">
              <a:extLst>
                <a:ext uri="{FF2B5EF4-FFF2-40B4-BE49-F238E27FC236}">
                  <a16:creationId xmlns:a16="http://schemas.microsoft.com/office/drawing/2014/main" id="{F50982C6-CAD5-E5EC-E502-9BC1B27A3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6540" y="1155902"/>
              <a:ext cx="2537219" cy="2777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152ED6EA-CCB9-32F0-6988-70A08255D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6539" y="3784555"/>
              <a:ext cx="2537219" cy="2392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a:extLst>
              <a:ext uri="{FF2B5EF4-FFF2-40B4-BE49-F238E27FC236}">
                <a16:creationId xmlns:a16="http://schemas.microsoft.com/office/drawing/2014/main" id="{05660518-B67B-C80A-6DEB-177D949FB0A5}"/>
              </a:ext>
            </a:extLst>
          </p:cNvPr>
          <p:cNvSpPr/>
          <p:nvPr/>
        </p:nvSpPr>
        <p:spPr>
          <a:xfrm>
            <a:off x="11060350" y="0"/>
            <a:ext cx="1131650"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3063725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19CA9-4BFF-CC17-0C01-FDCE1B08E40D}"/>
              </a:ext>
            </a:extLst>
          </p:cNvPr>
          <p:cNvSpPr>
            <a:spLocks noGrp="1"/>
          </p:cNvSpPr>
          <p:nvPr>
            <p:ph type="title"/>
          </p:nvPr>
        </p:nvSpPr>
        <p:spPr>
          <a:xfrm>
            <a:off x="717680" y="365125"/>
            <a:ext cx="10756641" cy="762339"/>
          </a:xfrm>
        </p:spPr>
        <p:txBody>
          <a:bodyPr>
            <a:noAutofit/>
          </a:bodyPr>
          <a:lstStyle/>
          <a:p>
            <a:r>
              <a:rPr lang="en-US" sz="2800" b="1" dirty="0"/>
              <a:t>Q3: 72Y present to ER with severe ear pain 2 days ago normal external ear </a:t>
            </a:r>
          </a:p>
        </p:txBody>
      </p:sp>
      <p:sp>
        <p:nvSpPr>
          <p:cNvPr id="3" name="Content Placeholder 2">
            <a:extLst>
              <a:ext uri="{FF2B5EF4-FFF2-40B4-BE49-F238E27FC236}">
                <a16:creationId xmlns:a16="http://schemas.microsoft.com/office/drawing/2014/main" id="{1A602E30-74B8-F521-2317-B34F76A55430}"/>
              </a:ext>
            </a:extLst>
          </p:cNvPr>
          <p:cNvSpPr>
            <a:spLocks noGrp="1"/>
          </p:cNvSpPr>
          <p:nvPr>
            <p:ph idx="1"/>
          </p:nvPr>
        </p:nvSpPr>
        <p:spPr>
          <a:xfrm>
            <a:off x="726234" y="1305075"/>
            <a:ext cx="7885922" cy="4871840"/>
          </a:xfrm>
        </p:spPr>
        <p:txBody>
          <a:bodyPr>
            <a:normAutofit/>
          </a:bodyPr>
          <a:lstStyle/>
          <a:p>
            <a:pPr marL="514350" indent="-514350">
              <a:buFont typeface="+mj-lt"/>
              <a:buAutoNum type="arabicPeriod"/>
            </a:pPr>
            <a:r>
              <a:rPr lang="en-US" b="1" dirty="0"/>
              <a:t>Diagnosis</a:t>
            </a:r>
          </a:p>
          <a:p>
            <a:pPr lvl="1"/>
            <a:r>
              <a:rPr lang="en-US" dirty="0"/>
              <a:t>Ramsay-Hunt syndrome</a:t>
            </a:r>
            <a:endParaRPr lang="en-US" b="1" dirty="0"/>
          </a:p>
          <a:p>
            <a:pPr marL="514350" indent="-514350">
              <a:buFont typeface="+mj-lt"/>
              <a:buAutoNum type="arabicPeriod"/>
            </a:pPr>
            <a:r>
              <a:rPr lang="en-US" b="1" dirty="0"/>
              <a:t>What is the cause of otalgia ?</a:t>
            </a:r>
          </a:p>
          <a:p>
            <a:pPr lvl="1"/>
            <a:r>
              <a:rPr lang="en-US" sz="2800" dirty="0"/>
              <a:t> Severe pain precedes herpetic eruption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b="1" dirty="0"/>
              <a:t>Treatment: </a:t>
            </a: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(Ramsay hunt syndrome)</a:t>
            </a:r>
            <a:endParaRPr lang="en-US" b="1" dirty="0"/>
          </a:p>
          <a:p>
            <a:pPr marL="914400" lvl="1" indent="-457200">
              <a:buFont typeface="+mj-lt"/>
              <a:buAutoNum type="arabicPeriod"/>
            </a:pPr>
            <a:r>
              <a:rPr lang="en-US" dirty="0"/>
              <a:t>Steroids ( Prednisolone) in the morning 12 tablets daily for 5 days , should be within 48 hours of the palsy.</a:t>
            </a:r>
          </a:p>
          <a:p>
            <a:pPr marL="914400" lvl="1" indent="-457200">
              <a:buFont typeface="+mj-lt"/>
              <a:buAutoNum type="arabicPeriod"/>
            </a:pPr>
            <a:r>
              <a:rPr lang="en-US" dirty="0"/>
              <a:t>Antivirals are controversial.</a:t>
            </a:r>
          </a:p>
          <a:p>
            <a:pPr marL="914400" lvl="1" indent="-457200">
              <a:buFont typeface="+mj-lt"/>
              <a:buAutoNum type="arabicPeriod"/>
            </a:pPr>
            <a:r>
              <a:rPr lang="en-US" dirty="0"/>
              <a:t>Eye care (Artificial tears , Topical ointment , Eye cover).</a:t>
            </a:r>
          </a:p>
          <a:p>
            <a:pPr marL="914400" lvl="1" indent="-457200">
              <a:buFont typeface="+mj-lt"/>
              <a:buAutoNum type="arabicPeriod"/>
            </a:pPr>
            <a:r>
              <a:rPr lang="en-US" dirty="0"/>
              <a:t>Physiotherapy after two weeks.</a:t>
            </a:r>
          </a:p>
          <a:p>
            <a:pPr marL="914400" lvl="1" indent="-457200">
              <a:buFont typeface="+mj-lt"/>
              <a:buAutoNum type="arabicPeriod"/>
            </a:pPr>
            <a:r>
              <a:rPr lang="en-US" dirty="0"/>
              <a:t>Surgery.</a:t>
            </a:r>
          </a:p>
        </p:txBody>
      </p:sp>
      <p:pic>
        <p:nvPicPr>
          <p:cNvPr id="4" name="صورة 5">
            <a:extLst>
              <a:ext uri="{FF2B5EF4-FFF2-40B4-BE49-F238E27FC236}">
                <a16:creationId xmlns:a16="http://schemas.microsoft.com/office/drawing/2014/main" id="{3402FBCD-1BED-ACA4-A7CD-46BF825FDA30}"/>
              </a:ext>
            </a:extLst>
          </p:cNvPr>
          <p:cNvPicPr>
            <a:picLocks noChangeAspect="1"/>
          </p:cNvPicPr>
          <p:nvPr/>
        </p:nvPicPr>
        <p:blipFill>
          <a:blip r:embed="rId2"/>
          <a:stretch>
            <a:fillRect/>
          </a:stretch>
        </p:blipFill>
        <p:spPr>
          <a:xfrm>
            <a:off x="8724122" y="1910877"/>
            <a:ext cx="2741644" cy="366023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5D7A5810-99A4-CC51-1523-D823CB9BAA5B}"/>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26368549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63CF0-31E2-7069-6DAB-40C4DED38F96}"/>
              </a:ext>
            </a:extLst>
          </p:cNvPr>
          <p:cNvSpPr>
            <a:spLocks noGrp="1"/>
          </p:cNvSpPr>
          <p:nvPr>
            <p:ph type="ctrTitle"/>
          </p:nvPr>
        </p:nvSpPr>
        <p:spPr/>
        <p:txBody>
          <a:bodyPr>
            <a:normAutofit fontScale="90000"/>
          </a:bodyPr>
          <a:lstStyle/>
          <a:p>
            <a:r>
              <a:rPr lang="en-US" dirty="0"/>
              <a:t>Ear trauma</a:t>
            </a:r>
          </a:p>
        </p:txBody>
      </p:sp>
      <p:sp>
        <p:nvSpPr>
          <p:cNvPr id="3" name="Subtitle 2">
            <a:extLst>
              <a:ext uri="{FF2B5EF4-FFF2-40B4-BE49-F238E27FC236}">
                <a16:creationId xmlns:a16="http://schemas.microsoft.com/office/drawing/2014/main" id="{0331844F-7E73-420E-DC4F-EC63F8F3182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443564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095A-CD22-0D65-876A-F3B50AA993B3}"/>
              </a:ext>
            </a:extLst>
          </p:cNvPr>
          <p:cNvSpPr>
            <a:spLocks noGrp="1"/>
          </p:cNvSpPr>
          <p:nvPr>
            <p:ph type="title"/>
          </p:nvPr>
        </p:nvSpPr>
        <p:spPr/>
        <p:txBody>
          <a:bodyPr/>
          <a:lstStyle/>
          <a:p>
            <a:r>
              <a:rPr lang="en-US" dirty="0"/>
              <a:t>Auricular hematoma</a:t>
            </a:r>
          </a:p>
        </p:txBody>
      </p:sp>
      <p:sp>
        <p:nvSpPr>
          <p:cNvPr id="3" name="Content Placeholder 2">
            <a:extLst>
              <a:ext uri="{FF2B5EF4-FFF2-40B4-BE49-F238E27FC236}">
                <a16:creationId xmlns:a16="http://schemas.microsoft.com/office/drawing/2014/main" id="{B4D48BBD-76ED-17A3-E440-60023DA9AF0F}"/>
              </a:ext>
            </a:extLst>
          </p:cNvPr>
          <p:cNvSpPr>
            <a:spLocks noGrp="1"/>
          </p:cNvSpPr>
          <p:nvPr>
            <p:ph idx="1"/>
          </p:nvPr>
        </p:nvSpPr>
        <p:spPr>
          <a:xfrm>
            <a:off x="838201" y="1305026"/>
            <a:ext cx="8373892" cy="4871938"/>
          </a:xfrm>
        </p:spPr>
        <p:txBody>
          <a:bodyPr>
            <a:normAutofit fontScale="92500"/>
          </a:bodyPr>
          <a:lstStyle/>
          <a:p>
            <a:r>
              <a:rPr lang="en-US" b="1" dirty="0"/>
              <a:t>Etiology</a:t>
            </a:r>
          </a:p>
          <a:p>
            <a:pPr lvl="1"/>
            <a:r>
              <a:rPr lang="en-US" dirty="0"/>
              <a:t>Blunt trauma: blows to the ear (e.g., during boxing or wrestling)</a:t>
            </a:r>
          </a:p>
          <a:p>
            <a:pPr lvl="1"/>
            <a:r>
              <a:rPr lang="en-US" dirty="0"/>
              <a:t>Penetrating trauma: lacerations and/or perforation of the ear (e.g., due to earring misplacement, ear piercing)</a:t>
            </a:r>
          </a:p>
          <a:p>
            <a:r>
              <a:rPr lang="en-US" b="1" dirty="0"/>
              <a:t>Pathophysiology</a:t>
            </a:r>
            <a:r>
              <a:rPr lang="en-US" dirty="0"/>
              <a:t>: </a:t>
            </a:r>
          </a:p>
          <a:p>
            <a:pPr lvl="1"/>
            <a:r>
              <a:rPr lang="en-US" dirty="0"/>
              <a:t>Trauma to the ear → bleeding from the perichondral vessels → accumulation of blood and serous fluid between the perichondrium and the cartilage → subperichondrial hematoma</a:t>
            </a:r>
          </a:p>
          <a:p>
            <a:r>
              <a:rPr lang="en-US" b="1" dirty="0"/>
              <a:t>Clinical features</a:t>
            </a:r>
          </a:p>
          <a:p>
            <a:pPr lvl="1"/>
            <a:r>
              <a:rPr lang="en-US" dirty="0"/>
              <a:t>Sudden tense, tender, and fluctuant swelling of the auricle </a:t>
            </a:r>
          </a:p>
          <a:p>
            <a:pPr lvl="1"/>
            <a:r>
              <a:rPr lang="en-US" dirty="0"/>
              <a:t>Loss of normal anatomical landmarks of the anterosuperior aspect of the auricle</a:t>
            </a:r>
          </a:p>
          <a:p>
            <a:pPr lvl="1"/>
            <a:r>
              <a:rPr lang="en-US" dirty="0"/>
              <a:t>Ecchymosis</a:t>
            </a:r>
          </a:p>
        </p:txBody>
      </p:sp>
      <p:pic>
        <p:nvPicPr>
          <p:cNvPr id="1026" name="Picture 2" descr="Auricular hematoma following trauma">
            <a:extLst>
              <a:ext uri="{FF2B5EF4-FFF2-40B4-BE49-F238E27FC236}">
                <a16:creationId xmlns:a16="http://schemas.microsoft.com/office/drawing/2014/main" id="{971CBAF8-E820-003F-0A39-4C17132E7D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71" t="16440" r="29130" b="17466"/>
          <a:stretch/>
        </p:blipFill>
        <p:spPr bwMode="auto">
          <a:xfrm>
            <a:off x="9212093" y="1305027"/>
            <a:ext cx="2141705" cy="2644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207E53D-03C1-262A-9A53-93AEB018092E}"/>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rPr>
              <a:t>Amboss</a:t>
            </a:r>
          </a:p>
        </p:txBody>
      </p:sp>
    </p:spTree>
    <p:extLst>
      <p:ext uri="{BB962C8B-B14F-4D97-AF65-F5344CB8AC3E}">
        <p14:creationId xmlns:p14="http://schemas.microsoft.com/office/powerpoint/2010/main" val="36148805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647CA-E1FB-A35F-BABF-06E6B891C7EA}"/>
              </a:ext>
            </a:extLst>
          </p:cNvPr>
          <p:cNvSpPr>
            <a:spLocks noGrp="1"/>
          </p:cNvSpPr>
          <p:nvPr>
            <p:ph type="title"/>
          </p:nvPr>
        </p:nvSpPr>
        <p:spPr/>
        <p:txBody>
          <a:bodyPr/>
          <a:lstStyle/>
          <a:p>
            <a:r>
              <a:rPr lang="en-US" dirty="0"/>
              <a:t>Auricular hematoma</a:t>
            </a:r>
          </a:p>
        </p:txBody>
      </p:sp>
      <p:sp>
        <p:nvSpPr>
          <p:cNvPr id="3" name="Content Placeholder 2">
            <a:extLst>
              <a:ext uri="{FF2B5EF4-FFF2-40B4-BE49-F238E27FC236}">
                <a16:creationId xmlns:a16="http://schemas.microsoft.com/office/drawing/2014/main" id="{F95C8B49-723F-8FF5-0F3B-7BD9CC0DD516}"/>
              </a:ext>
            </a:extLst>
          </p:cNvPr>
          <p:cNvSpPr>
            <a:spLocks noGrp="1"/>
          </p:cNvSpPr>
          <p:nvPr>
            <p:ph idx="1"/>
          </p:nvPr>
        </p:nvSpPr>
        <p:spPr>
          <a:xfrm>
            <a:off x="838199" y="1305026"/>
            <a:ext cx="8544649" cy="4871938"/>
          </a:xfrm>
        </p:spPr>
        <p:txBody>
          <a:bodyPr>
            <a:normAutofit fontScale="92500" lnSpcReduction="20000"/>
          </a:bodyPr>
          <a:lstStyle/>
          <a:p>
            <a:r>
              <a:rPr lang="en-US" b="1" dirty="0"/>
              <a:t>Management</a:t>
            </a:r>
          </a:p>
          <a:p>
            <a:pPr lvl="1"/>
            <a:r>
              <a:rPr lang="en-US" dirty="0"/>
              <a:t>Small (≤ 2 cm) auricular hematomas ≤ 2 days old: needle aspiration</a:t>
            </a:r>
          </a:p>
          <a:p>
            <a:pPr lvl="1"/>
            <a:r>
              <a:rPr lang="en-US" dirty="0"/>
              <a:t>Large auricular hematomas (&gt; 2 cm), and auricular hematomas 2–7 days old: incision, drainage, and placement of a compression dressing (to prevent reaccumulation) </a:t>
            </a:r>
          </a:p>
          <a:p>
            <a:pPr lvl="1"/>
            <a:r>
              <a:rPr lang="en-US" dirty="0"/>
              <a:t>Hematomas &gt; 7 days old: referral to otolaryngology or plastic surgery </a:t>
            </a:r>
          </a:p>
          <a:p>
            <a:pPr lvl="1"/>
            <a:r>
              <a:rPr lang="en-US" dirty="0"/>
              <a:t>Daily follow-up for 3–5 days to monitor for reaccumulation </a:t>
            </a:r>
          </a:p>
          <a:p>
            <a:pPr lvl="1"/>
            <a:r>
              <a:rPr lang="en-US" dirty="0"/>
              <a:t>Prophylactic administration of levofloxacin for 7–10 days after drainage </a:t>
            </a:r>
          </a:p>
          <a:p>
            <a:pPr lvl="1"/>
            <a:r>
              <a:rPr lang="en-US" dirty="0"/>
              <a:t>Patients can return to sports after 7 days if the hematoma does not reaccumulate.</a:t>
            </a:r>
          </a:p>
          <a:p>
            <a:r>
              <a:rPr lang="en-US" b="1" dirty="0"/>
              <a:t>Complications</a:t>
            </a:r>
          </a:p>
          <a:p>
            <a:pPr lvl="1"/>
            <a:r>
              <a:rPr lang="en-US" dirty="0"/>
              <a:t>Cauliflower ear: a permanent deformity of the ear caused by an untreated or inadequately drained auricular hematoma </a:t>
            </a:r>
          </a:p>
          <a:p>
            <a:pPr lvl="1"/>
            <a:r>
              <a:rPr lang="en-US" dirty="0"/>
              <a:t>Perichondritis</a:t>
            </a:r>
          </a:p>
        </p:txBody>
      </p:sp>
      <p:pic>
        <p:nvPicPr>
          <p:cNvPr id="2050" name="Picture 2">
            <a:extLst>
              <a:ext uri="{FF2B5EF4-FFF2-40B4-BE49-F238E27FC236}">
                <a16:creationId xmlns:a16="http://schemas.microsoft.com/office/drawing/2014/main" id="{9F0E039F-7C17-3A37-032C-6A44E2649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2409" y="1305026"/>
            <a:ext cx="1861392" cy="2479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F3406D-1AE5-D57E-1419-4642B17F45BE}"/>
              </a:ext>
            </a:extLst>
          </p:cNvPr>
          <p:cNvSpPr txBox="1"/>
          <p:nvPr/>
        </p:nvSpPr>
        <p:spPr>
          <a:xfrm>
            <a:off x="9618910" y="3942166"/>
            <a:ext cx="1608389" cy="369332"/>
          </a:xfrm>
          <a:prstGeom prst="rect">
            <a:avLst/>
          </a:prstGeom>
          <a:noFill/>
          <a:ln>
            <a:solidFill>
              <a:srgbClr val="0070C0"/>
            </a:solidFill>
          </a:ln>
        </p:spPr>
        <p:txBody>
          <a:bodyPr wrap="none" rtlCol="0">
            <a:spAutoFit/>
          </a:bodyPr>
          <a:lstStyle/>
          <a:p>
            <a:r>
              <a:rPr lang="en-US">
                <a:solidFill>
                  <a:srgbClr val="0070C0"/>
                </a:solidFill>
              </a:rPr>
              <a:t>Cauliflower ear</a:t>
            </a:r>
            <a:endParaRPr lang="en-US" dirty="0">
              <a:solidFill>
                <a:srgbClr val="0070C0"/>
              </a:solidFill>
            </a:endParaRPr>
          </a:p>
        </p:txBody>
      </p:sp>
      <p:sp>
        <p:nvSpPr>
          <p:cNvPr id="5" name="Rectangle 4">
            <a:extLst>
              <a:ext uri="{FF2B5EF4-FFF2-40B4-BE49-F238E27FC236}">
                <a16:creationId xmlns:a16="http://schemas.microsoft.com/office/drawing/2014/main" id="{1C5B8934-41B8-E88D-D6A8-B82C8B9FC075}"/>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rPr>
              <a:t>Amboss</a:t>
            </a:r>
          </a:p>
        </p:txBody>
      </p:sp>
    </p:spTree>
    <p:extLst>
      <p:ext uri="{BB962C8B-B14F-4D97-AF65-F5344CB8AC3E}">
        <p14:creationId xmlns:p14="http://schemas.microsoft.com/office/powerpoint/2010/main" val="20271616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C9A74-43FA-D935-2401-191D02B830C2}"/>
              </a:ext>
            </a:extLst>
          </p:cNvPr>
          <p:cNvSpPr>
            <a:spLocks noGrp="1"/>
          </p:cNvSpPr>
          <p:nvPr>
            <p:ph type="title"/>
          </p:nvPr>
        </p:nvSpPr>
        <p:spPr/>
        <p:txBody>
          <a:bodyPr>
            <a:normAutofit/>
          </a:bodyPr>
          <a:lstStyle/>
          <a:p>
            <a:r>
              <a:rPr lang="en-US" dirty="0"/>
              <a:t>Q1: Auricular hematoma</a:t>
            </a:r>
          </a:p>
        </p:txBody>
      </p:sp>
      <p:sp>
        <p:nvSpPr>
          <p:cNvPr id="3" name="Content Placeholder 2">
            <a:extLst>
              <a:ext uri="{FF2B5EF4-FFF2-40B4-BE49-F238E27FC236}">
                <a16:creationId xmlns:a16="http://schemas.microsoft.com/office/drawing/2014/main" id="{246CC62C-2818-5880-07A8-100933E89DEA}"/>
              </a:ext>
            </a:extLst>
          </p:cNvPr>
          <p:cNvSpPr>
            <a:spLocks noGrp="1"/>
          </p:cNvSpPr>
          <p:nvPr>
            <p:ph idx="1"/>
          </p:nvPr>
        </p:nvSpPr>
        <p:spPr>
          <a:xfrm>
            <a:off x="838200" y="1305026"/>
            <a:ext cx="7362217" cy="4871938"/>
          </a:xfrm>
        </p:spPr>
        <p:txBody>
          <a:bodyPr/>
          <a:lstStyle/>
          <a:p>
            <a:r>
              <a:rPr lang="en-US" b="1" dirty="0"/>
              <a:t>What is your diagnosis ?</a:t>
            </a:r>
          </a:p>
          <a:p>
            <a:pPr lvl="1"/>
            <a:r>
              <a:rPr lang="en-US" dirty="0"/>
              <a:t>Auricular hematoma</a:t>
            </a:r>
          </a:p>
          <a:p>
            <a:r>
              <a:rPr lang="en-US" b="1" dirty="0"/>
              <a:t>What is your management ?</a:t>
            </a:r>
          </a:p>
          <a:p>
            <a:pPr lvl="1"/>
            <a:r>
              <a:rPr lang="en-US" dirty="0"/>
              <a:t>Incision, drainage, and placement of a compression dressing (to prevent reaccumulation)</a:t>
            </a:r>
          </a:p>
          <a:p>
            <a:pPr lvl="1"/>
            <a:r>
              <a:rPr lang="en-US" dirty="0"/>
              <a:t>Daily follow-up for 3–5 days to monitor for reaccumulation </a:t>
            </a:r>
          </a:p>
          <a:p>
            <a:pPr lvl="1"/>
            <a:r>
              <a:rPr lang="en-US" dirty="0"/>
              <a:t>Prophylactic administration of levofloxacin for 7–10 days after drainage </a:t>
            </a:r>
          </a:p>
          <a:p>
            <a:pPr lvl="1"/>
            <a:r>
              <a:rPr lang="en-US" dirty="0"/>
              <a:t>Patients can return to sports after 7 days if the hematoma does not reaccumulate.</a:t>
            </a:r>
          </a:p>
        </p:txBody>
      </p:sp>
      <p:pic>
        <p:nvPicPr>
          <p:cNvPr id="4" name="Picture 2" descr="An Approach to Auricular Hematomas">
            <a:extLst>
              <a:ext uri="{FF2B5EF4-FFF2-40B4-BE49-F238E27FC236}">
                <a16:creationId xmlns:a16="http://schemas.microsoft.com/office/drawing/2014/main" id="{42D18379-6B59-1B17-9417-842E4F8A5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9861" y="1305027"/>
            <a:ext cx="3013939" cy="30335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F3E5DE-EA50-C884-DD20-82AD0BD66FD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508992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3" name="Circle: Hollow 2">
            <a:extLst>
              <a:ext uri="{FF2B5EF4-FFF2-40B4-BE49-F238E27FC236}">
                <a16:creationId xmlns:a16="http://schemas.microsoft.com/office/drawing/2014/main" id="{C0A7B791-D56B-4AC2-A60F-53EEC5785E22}"/>
              </a:ext>
            </a:extLst>
          </p:cNvPr>
          <p:cNvSpPr>
            <a:spLocks noChangeAspect="1"/>
          </p:cNvSpPr>
          <p:nvPr/>
        </p:nvSpPr>
        <p:spPr>
          <a:xfrm>
            <a:off x="7294876" y="1762753"/>
            <a:ext cx="3657600" cy="3657600"/>
          </a:xfrm>
          <a:prstGeom prst="donut">
            <a:avLst>
              <a:gd name="adj" fmla="val 18423"/>
            </a:avLst>
          </a:prstGeom>
          <a:solidFill>
            <a:schemeClr val="bg1">
              <a:alpha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Oval 3">
            <a:extLst>
              <a:ext uri="{FF2B5EF4-FFF2-40B4-BE49-F238E27FC236}">
                <a16:creationId xmlns:a16="http://schemas.microsoft.com/office/drawing/2014/main" id="{A181DC29-8C0F-46E2-AD33-C02B6016F878}"/>
              </a:ext>
            </a:extLst>
          </p:cNvPr>
          <p:cNvSpPr/>
          <p:nvPr/>
        </p:nvSpPr>
        <p:spPr>
          <a:xfrm>
            <a:off x="8209276" y="2677153"/>
            <a:ext cx="1828800" cy="18288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Oval 4">
            <a:extLst>
              <a:ext uri="{FF2B5EF4-FFF2-40B4-BE49-F238E27FC236}">
                <a16:creationId xmlns:a16="http://schemas.microsoft.com/office/drawing/2014/main" id="{EFD10FE8-39B8-4E01-94CC-E1977386AFDE}"/>
              </a:ext>
            </a:extLst>
          </p:cNvPr>
          <p:cNvSpPr>
            <a:spLocks noChangeAspect="1"/>
          </p:cNvSpPr>
          <p:nvPr/>
        </p:nvSpPr>
        <p:spPr>
          <a:xfrm>
            <a:off x="5237476" y="-294647"/>
            <a:ext cx="7772400" cy="77724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5">
            <a:extLst>
              <a:ext uri="{FF2B5EF4-FFF2-40B4-BE49-F238E27FC236}">
                <a16:creationId xmlns:a16="http://schemas.microsoft.com/office/drawing/2014/main" id="{F7F83675-EF31-483A-8929-4FE1A77682E2}"/>
              </a:ext>
            </a:extLst>
          </p:cNvPr>
          <p:cNvSpPr>
            <a:spLocks noChangeAspect="1"/>
          </p:cNvSpPr>
          <p:nvPr/>
        </p:nvSpPr>
        <p:spPr>
          <a:xfrm>
            <a:off x="6609076" y="1076953"/>
            <a:ext cx="5029200" cy="50292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Oval 6">
            <a:extLst>
              <a:ext uri="{FF2B5EF4-FFF2-40B4-BE49-F238E27FC236}">
                <a16:creationId xmlns:a16="http://schemas.microsoft.com/office/drawing/2014/main" id="{48D0DA70-EE0C-47BC-942A-2D81B4C77C57}"/>
              </a:ext>
            </a:extLst>
          </p:cNvPr>
          <p:cNvSpPr>
            <a:spLocks noChangeAspect="1"/>
          </p:cNvSpPr>
          <p:nvPr/>
        </p:nvSpPr>
        <p:spPr>
          <a:xfrm>
            <a:off x="5923276" y="391153"/>
            <a:ext cx="6400800" cy="64008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Oval 7">
            <a:extLst>
              <a:ext uri="{FF2B5EF4-FFF2-40B4-BE49-F238E27FC236}">
                <a16:creationId xmlns:a16="http://schemas.microsoft.com/office/drawing/2014/main" id="{2C03D509-8874-4515-A3F2-2429F7506825}"/>
              </a:ext>
            </a:extLst>
          </p:cNvPr>
          <p:cNvSpPr/>
          <p:nvPr/>
        </p:nvSpPr>
        <p:spPr>
          <a:xfrm>
            <a:off x="9054271" y="2602894"/>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Oval 8">
            <a:extLst>
              <a:ext uri="{FF2B5EF4-FFF2-40B4-BE49-F238E27FC236}">
                <a16:creationId xmlns:a16="http://schemas.microsoft.com/office/drawing/2014/main" id="{4FA0A653-9A57-4D23-8885-9BAEE4D74DFC}"/>
              </a:ext>
            </a:extLst>
          </p:cNvPr>
          <p:cNvSpPr/>
          <p:nvPr/>
        </p:nvSpPr>
        <p:spPr>
          <a:xfrm>
            <a:off x="9823892" y="3963687"/>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9">
            <a:extLst>
              <a:ext uri="{FF2B5EF4-FFF2-40B4-BE49-F238E27FC236}">
                <a16:creationId xmlns:a16="http://schemas.microsoft.com/office/drawing/2014/main" id="{A2845643-1BF4-4244-AA81-0C3C8571C7E2}"/>
              </a:ext>
            </a:extLst>
          </p:cNvPr>
          <p:cNvSpPr/>
          <p:nvPr/>
        </p:nvSpPr>
        <p:spPr>
          <a:xfrm>
            <a:off x="8237564" y="3963687"/>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a:extLst>
              <a:ext uri="{FF2B5EF4-FFF2-40B4-BE49-F238E27FC236}">
                <a16:creationId xmlns:a16="http://schemas.microsoft.com/office/drawing/2014/main" id="{36F52E91-EE0C-47C8-90FB-84FEE44B16AC}"/>
              </a:ext>
            </a:extLst>
          </p:cNvPr>
          <p:cNvSpPr/>
          <p:nvPr/>
        </p:nvSpPr>
        <p:spPr>
          <a:xfrm>
            <a:off x="9823892" y="3091678"/>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1">
            <a:extLst>
              <a:ext uri="{FF2B5EF4-FFF2-40B4-BE49-F238E27FC236}">
                <a16:creationId xmlns:a16="http://schemas.microsoft.com/office/drawing/2014/main" id="{6338A906-DA27-4809-9120-BB3AEB0EF488}"/>
              </a:ext>
            </a:extLst>
          </p:cNvPr>
          <p:cNvSpPr/>
          <p:nvPr/>
        </p:nvSpPr>
        <p:spPr>
          <a:xfrm>
            <a:off x="8237564" y="3091678"/>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12">
            <a:extLst>
              <a:ext uri="{FF2B5EF4-FFF2-40B4-BE49-F238E27FC236}">
                <a16:creationId xmlns:a16="http://schemas.microsoft.com/office/drawing/2014/main" id="{63794685-298B-451E-8EF2-3A0346C23535}"/>
              </a:ext>
            </a:extLst>
          </p:cNvPr>
          <p:cNvSpPr/>
          <p:nvPr/>
        </p:nvSpPr>
        <p:spPr>
          <a:xfrm>
            <a:off x="9054271" y="4411540"/>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Oval 13">
            <a:extLst>
              <a:ext uri="{FF2B5EF4-FFF2-40B4-BE49-F238E27FC236}">
                <a16:creationId xmlns:a16="http://schemas.microsoft.com/office/drawing/2014/main" id="{D7846DA1-DB3F-46B1-84F7-B11CE38B6682}"/>
              </a:ext>
            </a:extLst>
          </p:cNvPr>
          <p:cNvSpPr/>
          <p:nvPr/>
        </p:nvSpPr>
        <p:spPr>
          <a:xfrm>
            <a:off x="8694435" y="4868427"/>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14">
            <a:extLst>
              <a:ext uri="{FF2B5EF4-FFF2-40B4-BE49-F238E27FC236}">
                <a16:creationId xmlns:a16="http://schemas.microsoft.com/office/drawing/2014/main" id="{FF4F65BB-5E30-41CA-98A7-A12F7CF251B7}"/>
              </a:ext>
            </a:extLst>
          </p:cNvPr>
          <p:cNvSpPr/>
          <p:nvPr/>
        </p:nvSpPr>
        <p:spPr>
          <a:xfrm>
            <a:off x="7199204" y="2548040"/>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Oval 15">
            <a:extLst>
              <a:ext uri="{FF2B5EF4-FFF2-40B4-BE49-F238E27FC236}">
                <a16:creationId xmlns:a16="http://schemas.microsoft.com/office/drawing/2014/main" id="{9BABE7F6-D697-4D57-B0AD-EA9B051D0F0B}"/>
              </a:ext>
            </a:extLst>
          </p:cNvPr>
          <p:cNvSpPr/>
          <p:nvPr/>
        </p:nvSpPr>
        <p:spPr>
          <a:xfrm>
            <a:off x="10193585" y="3835547"/>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a16="http://schemas.microsoft.com/office/drawing/2014/main" id="{07418E80-9910-4D2B-8205-4EFC014C4BC2}"/>
              </a:ext>
            </a:extLst>
          </p:cNvPr>
          <p:cNvSpPr/>
          <p:nvPr/>
        </p:nvSpPr>
        <p:spPr>
          <a:xfrm>
            <a:off x="8694435" y="1555572"/>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Oval 17">
            <a:extLst>
              <a:ext uri="{FF2B5EF4-FFF2-40B4-BE49-F238E27FC236}">
                <a16:creationId xmlns:a16="http://schemas.microsoft.com/office/drawing/2014/main" id="{0AF1464E-2FEB-4BDA-A3B4-3CCE090B66F0}"/>
              </a:ext>
            </a:extLst>
          </p:cNvPr>
          <p:cNvSpPr/>
          <p:nvPr/>
        </p:nvSpPr>
        <p:spPr>
          <a:xfrm>
            <a:off x="7199204" y="3835547"/>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4DD4B18B-4D2A-4E1F-ABF8-42A04156ABBD}"/>
              </a:ext>
            </a:extLst>
          </p:cNvPr>
          <p:cNvSpPr/>
          <p:nvPr/>
        </p:nvSpPr>
        <p:spPr>
          <a:xfrm>
            <a:off x="10193585" y="2548040"/>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Isosceles Triangle 51">
            <a:extLst>
              <a:ext uri="{FF2B5EF4-FFF2-40B4-BE49-F238E27FC236}">
                <a16:creationId xmlns:a16="http://schemas.microsoft.com/office/drawing/2014/main" id="{0E56D140-A3BC-418B-9B4B-F881CD224CD4}"/>
              </a:ext>
            </a:extLst>
          </p:cNvPr>
          <p:cNvSpPr/>
          <p:nvPr/>
        </p:nvSpPr>
        <p:spPr>
          <a:xfrm>
            <a:off x="7451798" y="4128801"/>
            <a:ext cx="304917" cy="223597"/>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1" name="Oval 7">
            <a:extLst>
              <a:ext uri="{FF2B5EF4-FFF2-40B4-BE49-F238E27FC236}">
                <a16:creationId xmlns:a16="http://schemas.microsoft.com/office/drawing/2014/main" id="{62A0B26B-E8A9-41C0-803B-3C2855B215B7}"/>
              </a:ext>
            </a:extLst>
          </p:cNvPr>
          <p:cNvSpPr/>
          <p:nvPr/>
        </p:nvSpPr>
        <p:spPr>
          <a:xfrm>
            <a:off x="8934102" y="5108094"/>
            <a:ext cx="330770" cy="330770"/>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2" name="Rounded Rectangle 27">
            <a:extLst>
              <a:ext uri="{FF2B5EF4-FFF2-40B4-BE49-F238E27FC236}">
                <a16:creationId xmlns:a16="http://schemas.microsoft.com/office/drawing/2014/main" id="{FC17F542-AB7D-4B5B-908B-CF69F591AF9E}"/>
              </a:ext>
            </a:extLst>
          </p:cNvPr>
          <p:cNvSpPr/>
          <p:nvPr/>
        </p:nvSpPr>
        <p:spPr>
          <a:xfrm>
            <a:off x="7445684" y="2831286"/>
            <a:ext cx="317145" cy="24361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3" name="Rounded Rectangle 7">
            <a:extLst>
              <a:ext uri="{FF2B5EF4-FFF2-40B4-BE49-F238E27FC236}">
                <a16:creationId xmlns:a16="http://schemas.microsoft.com/office/drawing/2014/main" id="{1DFA8180-4F6C-4607-B801-B743D1B5237A}"/>
              </a:ext>
            </a:extLst>
          </p:cNvPr>
          <p:cNvSpPr/>
          <p:nvPr/>
        </p:nvSpPr>
        <p:spPr>
          <a:xfrm>
            <a:off x="8938269" y="1821495"/>
            <a:ext cx="322437" cy="278259"/>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4" name="Round Same Side Corner Rectangle 36">
            <a:extLst>
              <a:ext uri="{FF2B5EF4-FFF2-40B4-BE49-F238E27FC236}">
                <a16:creationId xmlns:a16="http://schemas.microsoft.com/office/drawing/2014/main" id="{4EFBEAA9-660E-4EE6-AD18-B71679DA8515}"/>
              </a:ext>
            </a:extLst>
          </p:cNvPr>
          <p:cNvSpPr/>
          <p:nvPr/>
        </p:nvSpPr>
        <p:spPr>
          <a:xfrm>
            <a:off x="10434826" y="2823580"/>
            <a:ext cx="327620" cy="259022"/>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5" name="자유형 176">
            <a:extLst>
              <a:ext uri="{FF2B5EF4-FFF2-40B4-BE49-F238E27FC236}">
                <a16:creationId xmlns:a16="http://schemas.microsoft.com/office/drawing/2014/main" id="{C64A15B9-55C0-4B6A-9B1F-2F2EA36C2192}"/>
              </a:ext>
            </a:extLst>
          </p:cNvPr>
          <p:cNvSpPr/>
          <p:nvPr/>
        </p:nvSpPr>
        <p:spPr>
          <a:xfrm>
            <a:off x="10412624" y="4045365"/>
            <a:ext cx="372027" cy="390469"/>
          </a:xfrm>
          <a:custGeom>
            <a:avLst/>
            <a:gdLst>
              <a:gd name="connsiteX0" fmla="*/ 1460984 w 2921968"/>
              <a:gd name="connsiteY0" fmla="*/ 233294 h 3066808"/>
              <a:gd name="connsiteX1" fmla="*/ 1320049 w 2921968"/>
              <a:gd name="connsiteY1" fmla="*/ 374229 h 3066808"/>
              <a:gd name="connsiteX2" fmla="*/ 1460984 w 2921968"/>
              <a:gd name="connsiteY2" fmla="*/ 515164 h 3066808"/>
              <a:gd name="connsiteX3" fmla="*/ 1601919 w 2921968"/>
              <a:gd name="connsiteY3" fmla="*/ 374229 h 3066808"/>
              <a:gd name="connsiteX4" fmla="*/ 1460984 w 2921968"/>
              <a:gd name="connsiteY4" fmla="*/ 233294 h 3066808"/>
              <a:gd name="connsiteX5" fmla="*/ 1460984 w 2921968"/>
              <a:gd name="connsiteY5" fmla="*/ 0 h 3066808"/>
              <a:gd name="connsiteX6" fmla="*/ 1835213 w 2921968"/>
              <a:gd name="connsiteY6" fmla="*/ 374229 h 3066808"/>
              <a:gd name="connsiteX7" fmla="*/ 1670219 w 2921968"/>
              <a:gd name="connsiteY7" fmla="*/ 684545 h 3066808"/>
              <a:gd name="connsiteX8" fmla="*/ 1626866 w 2921968"/>
              <a:gd name="connsiteY8" fmla="*/ 708077 h 3066808"/>
              <a:gd name="connsiteX9" fmla="*/ 1646248 w 2921968"/>
              <a:gd name="connsiteY9" fmla="*/ 873151 h 3066808"/>
              <a:gd name="connsiteX10" fmla="*/ 2235203 w 2921968"/>
              <a:gd name="connsiteY10" fmla="*/ 873151 h 3066808"/>
              <a:gd name="connsiteX11" fmla="*/ 2241832 w 2921968"/>
              <a:gd name="connsiteY11" fmla="*/ 851796 h 3066808"/>
              <a:gd name="connsiteX12" fmla="*/ 2430803 w 2921968"/>
              <a:gd name="connsiteY12" fmla="*/ 726537 h 3066808"/>
              <a:gd name="connsiteX13" fmla="*/ 2635891 w 2921968"/>
              <a:gd name="connsiteY13" fmla="*/ 931625 h 3066808"/>
              <a:gd name="connsiteX14" fmla="*/ 2430803 w 2921968"/>
              <a:gd name="connsiteY14" fmla="*/ 1136713 h 3066808"/>
              <a:gd name="connsiteX15" fmla="*/ 2241832 w 2921968"/>
              <a:gd name="connsiteY15" fmla="*/ 1011455 h 3066808"/>
              <a:gd name="connsiteX16" fmla="*/ 2233652 w 2921968"/>
              <a:gd name="connsiteY16" fmla="*/ 985105 h 3066808"/>
              <a:gd name="connsiteX17" fmla="*/ 1659393 w 2921968"/>
              <a:gd name="connsiteY17" fmla="*/ 985105 h 3066808"/>
              <a:gd name="connsiteX18" fmla="*/ 1835639 w 2921968"/>
              <a:gd name="connsiteY18" fmla="*/ 2486125 h 3066808"/>
              <a:gd name="connsiteX19" fmla="*/ 2605322 w 2921968"/>
              <a:gd name="connsiteY19" fmla="*/ 1804902 h 3066808"/>
              <a:gd name="connsiteX20" fmla="*/ 2437231 w 2921968"/>
              <a:gd name="connsiteY20" fmla="*/ 1828663 h 3066808"/>
              <a:gd name="connsiteX21" fmla="*/ 2679599 w 2921968"/>
              <a:gd name="connsiteY21" fmla="*/ 1472350 h 3066808"/>
              <a:gd name="connsiteX22" fmla="*/ 2921968 w 2921968"/>
              <a:gd name="connsiteY22" fmla="*/ 1828663 h 3066808"/>
              <a:gd name="connsiteX23" fmla="*/ 2749252 w 2921968"/>
              <a:gd name="connsiteY23" fmla="*/ 1804848 h 3066808"/>
              <a:gd name="connsiteX24" fmla="*/ 1665272 w 2921968"/>
              <a:gd name="connsiteY24" fmla="*/ 2905483 h 3066808"/>
              <a:gd name="connsiteX25" fmla="*/ 1462434 w 2921968"/>
              <a:gd name="connsiteY25" fmla="*/ 3066808 h 3066808"/>
              <a:gd name="connsiteX26" fmla="*/ 1265857 w 2921968"/>
              <a:gd name="connsiteY26" fmla="*/ 2910631 h 3066808"/>
              <a:gd name="connsiteX27" fmla="*/ 175466 w 2921968"/>
              <a:gd name="connsiteY27" fmla="*/ 1804523 h 3066808"/>
              <a:gd name="connsiteX28" fmla="*/ 0 w 2921968"/>
              <a:gd name="connsiteY28" fmla="*/ 1828663 h 3066808"/>
              <a:gd name="connsiteX29" fmla="*/ 242369 w 2921968"/>
              <a:gd name="connsiteY29" fmla="*/ 1472350 h 3066808"/>
              <a:gd name="connsiteX30" fmla="*/ 484739 w 2921968"/>
              <a:gd name="connsiteY30" fmla="*/ 1828663 h 3066808"/>
              <a:gd name="connsiteX31" fmla="*/ 319066 w 2921968"/>
              <a:gd name="connsiteY31" fmla="*/ 1805271 h 3066808"/>
              <a:gd name="connsiteX32" fmla="*/ 1095798 w 2921968"/>
              <a:gd name="connsiteY32" fmla="*/ 2488933 h 3066808"/>
              <a:gd name="connsiteX33" fmla="*/ 1266566 w 2921968"/>
              <a:gd name="connsiteY33" fmla="*/ 985105 h 3066808"/>
              <a:gd name="connsiteX34" fmla="*/ 728631 w 2921968"/>
              <a:gd name="connsiteY34" fmla="*/ 985105 h 3066808"/>
              <a:gd name="connsiteX35" fmla="*/ 727109 w 2921968"/>
              <a:gd name="connsiteY35" fmla="*/ 987221 h 3066808"/>
              <a:gd name="connsiteX36" fmla="*/ 719586 w 2921968"/>
              <a:gd name="connsiteY36" fmla="*/ 1011455 h 3066808"/>
              <a:gd name="connsiteX37" fmla="*/ 530615 w 2921968"/>
              <a:gd name="connsiteY37" fmla="*/ 1136713 h 3066808"/>
              <a:gd name="connsiteX38" fmla="*/ 325527 w 2921968"/>
              <a:gd name="connsiteY38" fmla="*/ 931625 h 3066808"/>
              <a:gd name="connsiteX39" fmla="*/ 530615 w 2921968"/>
              <a:gd name="connsiteY39" fmla="*/ 726537 h 3066808"/>
              <a:gd name="connsiteX40" fmla="*/ 719586 w 2921968"/>
              <a:gd name="connsiteY40" fmla="*/ 851796 h 3066808"/>
              <a:gd name="connsiteX41" fmla="*/ 724380 w 2921968"/>
              <a:gd name="connsiteY41" fmla="*/ 867240 h 3066808"/>
              <a:gd name="connsiteX42" fmla="*/ 728634 w 2921968"/>
              <a:gd name="connsiteY42" fmla="*/ 873151 h 3066808"/>
              <a:gd name="connsiteX43" fmla="*/ 1279279 w 2921968"/>
              <a:gd name="connsiteY43" fmla="*/ 873151 h 3066808"/>
              <a:gd name="connsiteX44" fmla="*/ 1297855 w 2921968"/>
              <a:gd name="connsiteY44" fmla="*/ 709571 h 3066808"/>
              <a:gd name="connsiteX45" fmla="*/ 1251749 w 2921968"/>
              <a:gd name="connsiteY45" fmla="*/ 684545 h 3066808"/>
              <a:gd name="connsiteX46" fmla="*/ 1086755 w 2921968"/>
              <a:gd name="connsiteY46" fmla="*/ 374229 h 3066808"/>
              <a:gd name="connsiteX47" fmla="*/ 1460984 w 2921968"/>
              <a:gd name="connsiteY47" fmla="*/ 0 h 30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1968" h="3066808">
                <a:moveTo>
                  <a:pt x="1460984" y="233294"/>
                </a:moveTo>
                <a:cubicBezTo>
                  <a:pt x="1383148" y="233294"/>
                  <a:pt x="1320049" y="296393"/>
                  <a:pt x="1320049" y="374229"/>
                </a:cubicBezTo>
                <a:cubicBezTo>
                  <a:pt x="1320049" y="452065"/>
                  <a:pt x="1383148" y="515164"/>
                  <a:pt x="1460984" y="515164"/>
                </a:cubicBezTo>
                <a:cubicBezTo>
                  <a:pt x="1538820" y="515164"/>
                  <a:pt x="1601919" y="452065"/>
                  <a:pt x="1601919" y="374229"/>
                </a:cubicBezTo>
                <a:cubicBezTo>
                  <a:pt x="1601919" y="296393"/>
                  <a:pt x="1538820" y="233294"/>
                  <a:pt x="1460984" y="233294"/>
                </a:cubicBezTo>
                <a:close/>
                <a:moveTo>
                  <a:pt x="1460984" y="0"/>
                </a:moveTo>
                <a:cubicBezTo>
                  <a:pt x="1667665" y="0"/>
                  <a:pt x="1835213" y="167548"/>
                  <a:pt x="1835213" y="374229"/>
                </a:cubicBezTo>
                <a:cubicBezTo>
                  <a:pt x="1835213" y="503404"/>
                  <a:pt x="1769765" y="617294"/>
                  <a:pt x="1670219" y="684545"/>
                </a:cubicBezTo>
                <a:lnTo>
                  <a:pt x="1626866" y="708077"/>
                </a:lnTo>
                <a:lnTo>
                  <a:pt x="1646248" y="873151"/>
                </a:lnTo>
                <a:lnTo>
                  <a:pt x="2235203" y="873151"/>
                </a:lnTo>
                <a:lnTo>
                  <a:pt x="2241832" y="851796"/>
                </a:lnTo>
                <a:cubicBezTo>
                  <a:pt x="2272966" y="778187"/>
                  <a:pt x="2345853" y="726537"/>
                  <a:pt x="2430803" y="726537"/>
                </a:cubicBezTo>
                <a:cubicBezTo>
                  <a:pt x="2544070" y="726537"/>
                  <a:pt x="2635891" y="818358"/>
                  <a:pt x="2635891" y="931625"/>
                </a:cubicBezTo>
                <a:cubicBezTo>
                  <a:pt x="2635891" y="1044892"/>
                  <a:pt x="2544070" y="1136713"/>
                  <a:pt x="2430803" y="1136713"/>
                </a:cubicBezTo>
                <a:cubicBezTo>
                  <a:pt x="2345853" y="1136713"/>
                  <a:pt x="2272966" y="1085064"/>
                  <a:pt x="2241832" y="1011455"/>
                </a:cubicBezTo>
                <a:lnTo>
                  <a:pt x="2233652" y="985105"/>
                </a:lnTo>
                <a:lnTo>
                  <a:pt x="1659393" y="985105"/>
                </a:lnTo>
                <a:lnTo>
                  <a:pt x="1835639" y="2486125"/>
                </a:lnTo>
                <a:cubicBezTo>
                  <a:pt x="2257126" y="2356235"/>
                  <a:pt x="2582425" y="2203368"/>
                  <a:pt x="2605322" y="1804902"/>
                </a:cubicBezTo>
                <a:cubicBezTo>
                  <a:pt x="2547615" y="1806965"/>
                  <a:pt x="2490707" y="1815307"/>
                  <a:pt x="2437231" y="1828663"/>
                </a:cubicBezTo>
                <a:cubicBezTo>
                  <a:pt x="2542844" y="1722240"/>
                  <a:pt x="2642253" y="1622871"/>
                  <a:pt x="2679599" y="1472350"/>
                </a:cubicBezTo>
                <a:cubicBezTo>
                  <a:pt x="2719016" y="1621107"/>
                  <a:pt x="2816355" y="1715183"/>
                  <a:pt x="2921968" y="1828663"/>
                </a:cubicBezTo>
                <a:cubicBezTo>
                  <a:pt x="2868630" y="1815688"/>
                  <a:pt x="2809977" y="1807008"/>
                  <a:pt x="2749252" y="1804848"/>
                </a:cubicBezTo>
                <a:cubicBezTo>
                  <a:pt x="2719427" y="2342499"/>
                  <a:pt x="2353693" y="2860207"/>
                  <a:pt x="1665272" y="2905483"/>
                </a:cubicBezTo>
                <a:cubicBezTo>
                  <a:pt x="1561523" y="2978866"/>
                  <a:pt x="1523475" y="3013033"/>
                  <a:pt x="1462434" y="3066808"/>
                </a:cubicBezTo>
                <a:cubicBezTo>
                  <a:pt x="1404574" y="3011016"/>
                  <a:pt x="1369708" y="2980430"/>
                  <a:pt x="1265857" y="2910631"/>
                </a:cubicBezTo>
                <a:cubicBezTo>
                  <a:pt x="648092" y="2849018"/>
                  <a:pt x="205460" y="2343748"/>
                  <a:pt x="175466" y="1804523"/>
                </a:cubicBezTo>
                <a:cubicBezTo>
                  <a:pt x="115256" y="1806261"/>
                  <a:pt x="55763" y="1814736"/>
                  <a:pt x="0" y="1828663"/>
                </a:cubicBezTo>
                <a:cubicBezTo>
                  <a:pt x="105615" y="1722240"/>
                  <a:pt x="205022" y="1622871"/>
                  <a:pt x="242369" y="1472350"/>
                </a:cubicBezTo>
                <a:cubicBezTo>
                  <a:pt x="281785" y="1621107"/>
                  <a:pt x="379124" y="1715183"/>
                  <a:pt x="484739" y="1828663"/>
                </a:cubicBezTo>
                <a:cubicBezTo>
                  <a:pt x="433473" y="1816193"/>
                  <a:pt x="377298" y="1807690"/>
                  <a:pt x="319066" y="1805271"/>
                </a:cubicBezTo>
                <a:cubicBezTo>
                  <a:pt x="342774" y="2204526"/>
                  <a:pt x="675270" y="2359301"/>
                  <a:pt x="1095798" y="2488933"/>
                </a:cubicBezTo>
                <a:lnTo>
                  <a:pt x="1266566" y="985105"/>
                </a:lnTo>
                <a:lnTo>
                  <a:pt x="728631" y="985105"/>
                </a:lnTo>
                <a:lnTo>
                  <a:pt x="727109" y="987221"/>
                </a:lnTo>
                <a:lnTo>
                  <a:pt x="719586" y="1011455"/>
                </a:lnTo>
                <a:cubicBezTo>
                  <a:pt x="688452" y="1085064"/>
                  <a:pt x="615566" y="1136713"/>
                  <a:pt x="530615" y="1136713"/>
                </a:cubicBezTo>
                <a:cubicBezTo>
                  <a:pt x="417348" y="1136713"/>
                  <a:pt x="325527" y="1044892"/>
                  <a:pt x="325527" y="931625"/>
                </a:cubicBezTo>
                <a:cubicBezTo>
                  <a:pt x="325527" y="818358"/>
                  <a:pt x="417348" y="726537"/>
                  <a:pt x="530615" y="726537"/>
                </a:cubicBezTo>
                <a:cubicBezTo>
                  <a:pt x="615566" y="726537"/>
                  <a:pt x="688452" y="778187"/>
                  <a:pt x="719586" y="851796"/>
                </a:cubicBezTo>
                <a:lnTo>
                  <a:pt x="724380" y="867240"/>
                </a:lnTo>
                <a:lnTo>
                  <a:pt x="728634" y="873151"/>
                </a:lnTo>
                <a:lnTo>
                  <a:pt x="1279279" y="873151"/>
                </a:lnTo>
                <a:lnTo>
                  <a:pt x="1297855" y="709571"/>
                </a:lnTo>
                <a:lnTo>
                  <a:pt x="1251749" y="684545"/>
                </a:lnTo>
                <a:cubicBezTo>
                  <a:pt x="1152204" y="617294"/>
                  <a:pt x="1086755" y="503404"/>
                  <a:pt x="1086755" y="374229"/>
                </a:cubicBezTo>
                <a:cubicBezTo>
                  <a:pt x="1086755" y="167548"/>
                  <a:pt x="1254303" y="0"/>
                  <a:pt x="1460984"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26" name="Group 25">
            <a:extLst>
              <a:ext uri="{FF2B5EF4-FFF2-40B4-BE49-F238E27FC236}">
                <a16:creationId xmlns:a16="http://schemas.microsoft.com/office/drawing/2014/main" id="{590979FF-61BC-4DC5-8BD9-8A5CBAB93D27}"/>
              </a:ext>
            </a:extLst>
          </p:cNvPr>
          <p:cNvGrpSpPr/>
          <p:nvPr/>
        </p:nvGrpSpPr>
        <p:grpSpPr>
          <a:xfrm>
            <a:off x="8504693" y="2930102"/>
            <a:ext cx="1206342" cy="1356714"/>
            <a:chOff x="7322277" y="4321169"/>
            <a:chExt cx="1919053" cy="2158265"/>
          </a:xfrm>
          <a:solidFill>
            <a:schemeClr val="bg1"/>
          </a:solidFill>
          <a:effectLst>
            <a:outerShdw blurRad="50800" dist="38100" dir="5400000" algn="t" rotWithShape="0">
              <a:prstClr val="black">
                <a:alpha val="40000"/>
              </a:prstClr>
            </a:outerShdw>
          </a:effectLst>
        </p:grpSpPr>
        <p:sp>
          <p:nvSpPr>
            <p:cNvPr id="27" name="Freeform: Shape 26">
              <a:extLst>
                <a:ext uri="{FF2B5EF4-FFF2-40B4-BE49-F238E27FC236}">
                  <a16:creationId xmlns:a16="http://schemas.microsoft.com/office/drawing/2014/main" id="{04DB4DAE-1BA3-4EC7-8CB4-F9BB5C97F7FD}"/>
                </a:ext>
              </a:extLst>
            </p:cNvPr>
            <p:cNvSpPr/>
            <p:nvPr/>
          </p:nvSpPr>
          <p:spPr>
            <a:xfrm>
              <a:off x="7992414" y="5103900"/>
              <a:ext cx="575537" cy="575537"/>
            </a:xfrm>
            <a:custGeom>
              <a:avLst/>
              <a:gdLst>
                <a:gd name="connsiteX0" fmla="*/ 298183 w 575537"/>
                <a:gd name="connsiteY0" fmla="*/ 531276 h 575537"/>
                <a:gd name="connsiteX1" fmla="*/ 531276 w 575537"/>
                <a:gd name="connsiteY1" fmla="*/ 298183 h 575537"/>
                <a:gd name="connsiteX2" fmla="*/ 298183 w 575537"/>
                <a:gd name="connsiteY2" fmla="*/ 65091 h 575537"/>
                <a:gd name="connsiteX3" fmla="*/ 65091 w 575537"/>
                <a:gd name="connsiteY3" fmla="*/ 298183 h 575537"/>
                <a:gd name="connsiteX4" fmla="*/ 298183 w 575537"/>
                <a:gd name="connsiteY4" fmla="*/ 531276 h 57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37" h="575537">
                  <a:moveTo>
                    <a:pt x="298183" y="531276"/>
                  </a:moveTo>
                  <a:cubicBezTo>
                    <a:pt x="427679" y="531276"/>
                    <a:pt x="531276" y="424801"/>
                    <a:pt x="531276" y="298183"/>
                  </a:cubicBezTo>
                  <a:cubicBezTo>
                    <a:pt x="531276" y="168687"/>
                    <a:pt x="424801" y="65091"/>
                    <a:pt x="298183" y="65091"/>
                  </a:cubicBezTo>
                  <a:cubicBezTo>
                    <a:pt x="168687" y="65091"/>
                    <a:pt x="65091" y="171565"/>
                    <a:pt x="65091" y="298183"/>
                  </a:cubicBezTo>
                  <a:cubicBezTo>
                    <a:pt x="65091" y="424801"/>
                    <a:pt x="168687" y="531276"/>
                    <a:pt x="298183" y="531276"/>
                  </a:cubicBezTo>
                  <a:close/>
                </a:path>
              </a:pathLst>
            </a:custGeom>
            <a:grpFill/>
            <a:ln w="28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1C7BEEF-E1D4-45E7-9B64-7DBF32BEBC14}"/>
                </a:ext>
              </a:extLst>
            </p:cNvPr>
            <p:cNvSpPr/>
            <p:nvPr/>
          </p:nvSpPr>
          <p:spPr>
            <a:xfrm>
              <a:off x="7322277" y="4745313"/>
              <a:ext cx="1899274" cy="1237406"/>
            </a:xfrm>
            <a:custGeom>
              <a:avLst/>
              <a:gdLst>
                <a:gd name="connsiteX0" fmla="*/ 1860403 w 1899273"/>
                <a:gd name="connsiteY0" fmla="*/ 158931 h 1237405"/>
                <a:gd name="connsiteX1" fmla="*/ 784148 w 1899273"/>
                <a:gd name="connsiteY1" fmla="*/ 345981 h 1237405"/>
                <a:gd name="connsiteX2" fmla="*/ 84870 w 1899273"/>
                <a:gd name="connsiteY2" fmla="*/ 1183388 h 1237405"/>
                <a:gd name="connsiteX3" fmla="*/ 139546 w 1899273"/>
                <a:gd name="connsiteY3" fmla="*/ 1151733 h 1237405"/>
                <a:gd name="connsiteX4" fmla="*/ 815803 w 1899273"/>
                <a:gd name="connsiteY4" fmla="*/ 400657 h 1237405"/>
                <a:gd name="connsiteX5" fmla="*/ 1805727 w 1899273"/>
                <a:gd name="connsiteY5" fmla="*/ 190586 h 1237405"/>
                <a:gd name="connsiteX6" fmla="*/ 1860403 w 1899273"/>
                <a:gd name="connsiteY6" fmla="*/ 158931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1860403" y="158931"/>
                  </a:moveTo>
                  <a:cubicBezTo>
                    <a:pt x="1756807" y="-19486"/>
                    <a:pt x="1276233" y="63967"/>
                    <a:pt x="784148" y="345981"/>
                  </a:cubicBezTo>
                  <a:cubicBezTo>
                    <a:pt x="294941" y="627994"/>
                    <a:pt x="-18726" y="1002093"/>
                    <a:pt x="84870" y="1183388"/>
                  </a:cubicBezTo>
                  <a:lnTo>
                    <a:pt x="139546" y="1151733"/>
                  </a:lnTo>
                  <a:cubicBezTo>
                    <a:pt x="53216" y="1002093"/>
                    <a:pt x="358251" y="665404"/>
                    <a:pt x="815803" y="400657"/>
                  </a:cubicBezTo>
                  <a:cubicBezTo>
                    <a:pt x="1276233" y="135910"/>
                    <a:pt x="1719397" y="40946"/>
                    <a:pt x="1805727" y="190586"/>
                  </a:cubicBezTo>
                  <a:lnTo>
                    <a:pt x="1860403" y="158931"/>
                  </a:lnTo>
                  <a:close/>
                </a:path>
              </a:pathLst>
            </a:custGeom>
            <a:grpFill/>
            <a:ln w="28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638CAA8-EB3E-4444-A918-EB2D11B74A16}"/>
                </a:ext>
              </a:extLst>
            </p:cNvPr>
            <p:cNvSpPr/>
            <p:nvPr/>
          </p:nvSpPr>
          <p:spPr>
            <a:xfrm>
              <a:off x="7342056" y="4839153"/>
              <a:ext cx="1899274" cy="1237406"/>
            </a:xfrm>
            <a:custGeom>
              <a:avLst/>
              <a:gdLst>
                <a:gd name="connsiteX0" fmla="*/ 1840624 w 1899273"/>
                <a:gd name="connsiteY0" fmla="*/ 65091 h 1237405"/>
                <a:gd name="connsiteX1" fmla="*/ 1138468 w 1899273"/>
                <a:gd name="connsiteY1" fmla="*/ 899620 h 1237405"/>
                <a:gd name="connsiteX2" fmla="*/ 65091 w 1899273"/>
                <a:gd name="connsiteY2" fmla="*/ 1089547 h 1237405"/>
                <a:gd name="connsiteX3" fmla="*/ 119767 w 1899273"/>
                <a:gd name="connsiteY3" fmla="*/ 1057893 h 1237405"/>
                <a:gd name="connsiteX4" fmla="*/ 1109691 w 1899273"/>
                <a:gd name="connsiteY4" fmla="*/ 847822 h 1237405"/>
                <a:gd name="connsiteX5" fmla="*/ 1785948 w 1899273"/>
                <a:gd name="connsiteY5" fmla="*/ 96745 h 1237405"/>
                <a:gd name="connsiteX6" fmla="*/ 1840624 w 1899273"/>
                <a:gd name="connsiteY6" fmla="*/ 65091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1840624" y="65091"/>
                  </a:moveTo>
                  <a:cubicBezTo>
                    <a:pt x="1944220" y="243507"/>
                    <a:pt x="1630552" y="617607"/>
                    <a:pt x="1138468" y="899620"/>
                  </a:cubicBezTo>
                  <a:cubicBezTo>
                    <a:pt x="649261" y="1184511"/>
                    <a:pt x="168687" y="1267964"/>
                    <a:pt x="65091" y="1089547"/>
                  </a:cubicBezTo>
                  <a:lnTo>
                    <a:pt x="119767" y="1057893"/>
                  </a:lnTo>
                  <a:cubicBezTo>
                    <a:pt x="206097" y="1207532"/>
                    <a:pt x="649261" y="1112569"/>
                    <a:pt x="1109691" y="847822"/>
                  </a:cubicBezTo>
                  <a:cubicBezTo>
                    <a:pt x="1570121" y="583074"/>
                    <a:pt x="1872278" y="246385"/>
                    <a:pt x="1785948" y="96745"/>
                  </a:cubicBezTo>
                  <a:lnTo>
                    <a:pt x="1840624" y="65091"/>
                  </a:lnTo>
                  <a:close/>
                </a:path>
              </a:pathLst>
            </a:custGeom>
            <a:grpFill/>
            <a:ln w="28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26067CC-2321-4236-870D-D459A4784BCA}"/>
                </a:ext>
              </a:extLst>
            </p:cNvPr>
            <p:cNvSpPr/>
            <p:nvPr/>
          </p:nvSpPr>
          <p:spPr>
            <a:xfrm>
              <a:off x="7342056" y="4744038"/>
              <a:ext cx="1899274" cy="1237406"/>
            </a:xfrm>
            <a:custGeom>
              <a:avLst/>
              <a:gdLst>
                <a:gd name="connsiteX0" fmla="*/ 65091 w 1899273"/>
                <a:gd name="connsiteY0" fmla="*/ 160206 h 1237405"/>
                <a:gd name="connsiteX1" fmla="*/ 1138468 w 1899273"/>
                <a:gd name="connsiteY1" fmla="*/ 347255 h 1237405"/>
                <a:gd name="connsiteX2" fmla="*/ 1840624 w 1899273"/>
                <a:gd name="connsiteY2" fmla="*/ 1184662 h 1237405"/>
                <a:gd name="connsiteX3" fmla="*/ 1785948 w 1899273"/>
                <a:gd name="connsiteY3" fmla="*/ 1153008 h 1237405"/>
                <a:gd name="connsiteX4" fmla="*/ 1109691 w 1899273"/>
                <a:gd name="connsiteY4" fmla="*/ 401931 h 1237405"/>
                <a:gd name="connsiteX5" fmla="*/ 119767 w 1899273"/>
                <a:gd name="connsiteY5" fmla="*/ 188983 h 1237405"/>
                <a:gd name="connsiteX6" fmla="*/ 65091 w 1899273"/>
                <a:gd name="connsiteY6" fmla="*/ 160206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65091" y="160206"/>
                  </a:moveTo>
                  <a:cubicBezTo>
                    <a:pt x="168687" y="-21089"/>
                    <a:pt x="649261" y="65242"/>
                    <a:pt x="1138468" y="347255"/>
                  </a:cubicBezTo>
                  <a:cubicBezTo>
                    <a:pt x="1627675" y="629269"/>
                    <a:pt x="1944220" y="1003368"/>
                    <a:pt x="1840624" y="1184662"/>
                  </a:cubicBezTo>
                  <a:lnTo>
                    <a:pt x="1785948" y="1153008"/>
                  </a:lnTo>
                  <a:cubicBezTo>
                    <a:pt x="1872278" y="1003368"/>
                    <a:pt x="1570121" y="666679"/>
                    <a:pt x="1109691" y="401931"/>
                  </a:cubicBezTo>
                  <a:cubicBezTo>
                    <a:pt x="649261" y="137184"/>
                    <a:pt x="206097" y="42220"/>
                    <a:pt x="119767" y="188983"/>
                  </a:cubicBezTo>
                  <a:lnTo>
                    <a:pt x="65091" y="160206"/>
                  </a:lnTo>
                  <a:close/>
                </a:path>
              </a:pathLst>
            </a:custGeom>
            <a:grpFill/>
            <a:ln w="28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631C10B-7B2E-4ED2-B1F6-47D2F36F1612}"/>
                </a:ext>
              </a:extLst>
            </p:cNvPr>
            <p:cNvSpPr/>
            <p:nvPr/>
          </p:nvSpPr>
          <p:spPr>
            <a:xfrm>
              <a:off x="7322277" y="4839153"/>
              <a:ext cx="1899274" cy="1237406"/>
            </a:xfrm>
            <a:custGeom>
              <a:avLst/>
              <a:gdLst>
                <a:gd name="connsiteX0" fmla="*/ 84870 w 1899273"/>
                <a:gd name="connsiteY0" fmla="*/ 65091 h 1237405"/>
                <a:gd name="connsiteX1" fmla="*/ 784148 w 1899273"/>
                <a:gd name="connsiteY1" fmla="*/ 899620 h 1237405"/>
                <a:gd name="connsiteX2" fmla="*/ 1860403 w 1899273"/>
                <a:gd name="connsiteY2" fmla="*/ 1086670 h 1237405"/>
                <a:gd name="connsiteX3" fmla="*/ 1805727 w 1899273"/>
                <a:gd name="connsiteY3" fmla="*/ 1055015 h 1237405"/>
                <a:gd name="connsiteX4" fmla="*/ 815803 w 1899273"/>
                <a:gd name="connsiteY4" fmla="*/ 844944 h 1237405"/>
                <a:gd name="connsiteX5" fmla="*/ 139546 w 1899273"/>
                <a:gd name="connsiteY5" fmla="*/ 93867 h 1237405"/>
                <a:gd name="connsiteX6" fmla="*/ 84870 w 1899273"/>
                <a:gd name="connsiteY6" fmla="*/ 65091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84870" y="65091"/>
                  </a:moveTo>
                  <a:cubicBezTo>
                    <a:pt x="-18726" y="243507"/>
                    <a:pt x="294941" y="617607"/>
                    <a:pt x="784148" y="899620"/>
                  </a:cubicBezTo>
                  <a:cubicBezTo>
                    <a:pt x="1273355" y="1181633"/>
                    <a:pt x="1756807" y="1267964"/>
                    <a:pt x="1860403" y="1086670"/>
                  </a:cubicBezTo>
                  <a:lnTo>
                    <a:pt x="1805727" y="1055015"/>
                  </a:lnTo>
                  <a:cubicBezTo>
                    <a:pt x="1719397" y="1204655"/>
                    <a:pt x="1276233" y="1109691"/>
                    <a:pt x="815803" y="844944"/>
                  </a:cubicBezTo>
                  <a:cubicBezTo>
                    <a:pt x="355373" y="580197"/>
                    <a:pt x="53216" y="243507"/>
                    <a:pt x="139546" y="93867"/>
                  </a:cubicBezTo>
                  <a:lnTo>
                    <a:pt x="84870" y="65091"/>
                  </a:lnTo>
                  <a:close/>
                </a:path>
              </a:pathLst>
            </a:custGeom>
            <a:grpFill/>
            <a:ln w="28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C37AD9F-5F73-47A8-BB66-2BADA638D55A}"/>
                </a:ext>
              </a:extLst>
            </p:cNvPr>
            <p:cNvSpPr/>
            <p:nvPr/>
          </p:nvSpPr>
          <p:spPr>
            <a:xfrm>
              <a:off x="7860040" y="4321169"/>
              <a:ext cx="489207" cy="2158265"/>
            </a:xfrm>
            <a:custGeom>
              <a:avLst/>
              <a:gdLst>
                <a:gd name="connsiteX0" fmla="*/ 439190 w 489206"/>
                <a:gd name="connsiteY0" fmla="*/ 2114004 h 2158265"/>
                <a:gd name="connsiteX1" fmla="*/ 65091 w 489206"/>
                <a:gd name="connsiteY1" fmla="*/ 1089547 h 2158265"/>
                <a:gd name="connsiteX2" fmla="*/ 439190 w 489206"/>
                <a:gd name="connsiteY2" fmla="*/ 65091 h 2158265"/>
                <a:gd name="connsiteX3" fmla="*/ 439190 w 489206"/>
                <a:gd name="connsiteY3" fmla="*/ 128400 h 2158265"/>
                <a:gd name="connsiteX4" fmla="*/ 128400 w 489206"/>
                <a:gd name="connsiteY4" fmla="*/ 1089547 h 2158265"/>
                <a:gd name="connsiteX5" fmla="*/ 439190 w 489206"/>
                <a:gd name="connsiteY5" fmla="*/ 2050695 h 2158265"/>
                <a:gd name="connsiteX6" fmla="*/ 439190 w 489206"/>
                <a:gd name="connsiteY6" fmla="*/ 2114004 h 215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06" h="2158265">
                  <a:moveTo>
                    <a:pt x="439190" y="2114004"/>
                  </a:moveTo>
                  <a:cubicBezTo>
                    <a:pt x="231996" y="2114004"/>
                    <a:pt x="65091" y="1656452"/>
                    <a:pt x="65091" y="1089547"/>
                  </a:cubicBezTo>
                  <a:cubicBezTo>
                    <a:pt x="65091" y="522643"/>
                    <a:pt x="234874" y="65091"/>
                    <a:pt x="439190" y="65091"/>
                  </a:cubicBezTo>
                  <a:lnTo>
                    <a:pt x="439190" y="128400"/>
                  </a:lnTo>
                  <a:cubicBezTo>
                    <a:pt x="266529" y="128400"/>
                    <a:pt x="128400" y="560053"/>
                    <a:pt x="128400" y="1089547"/>
                  </a:cubicBezTo>
                  <a:cubicBezTo>
                    <a:pt x="128400" y="1619042"/>
                    <a:pt x="269406" y="2050695"/>
                    <a:pt x="439190" y="2050695"/>
                  </a:cubicBezTo>
                  <a:lnTo>
                    <a:pt x="439190" y="2114004"/>
                  </a:lnTo>
                  <a:close/>
                </a:path>
              </a:pathLst>
            </a:custGeom>
            <a:grpFill/>
            <a:ln w="28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38101728-F017-445B-8427-2EE09AEE9817}"/>
                </a:ext>
              </a:extLst>
            </p:cNvPr>
            <p:cNvSpPr/>
            <p:nvPr/>
          </p:nvSpPr>
          <p:spPr>
            <a:xfrm>
              <a:off x="8234139" y="4321169"/>
              <a:ext cx="489207" cy="2158265"/>
            </a:xfrm>
            <a:custGeom>
              <a:avLst/>
              <a:gdLst>
                <a:gd name="connsiteX0" fmla="*/ 65091 w 489206"/>
                <a:gd name="connsiteY0" fmla="*/ 2114004 h 2158265"/>
                <a:gd name="connsiteX1" fmla="*/ 439190 w 489206"/>
                <a:gd name="connsiteY1" fmla="*/ 1089547 h 2158265"/>
                <a:gd name="connsiteX2" fmla="*/ 65091 w 489206"/>
                <a:gd name="connsiteY2" fmla="*/ 65091 h 2158265"/>
                <a:gd name="connsiteX3" fmla="*/ 65091 w 489206"/>
                <a:gd name="connsiteY3" fmla="*/ 128400 h 2158265"/>
                <a:gd name="connsiteX4" fmla="*/ 375881 w 489206"/>
                <a:gd name="connsiteY4" fmla="*/ 1089547 h 2158265"/>
                <a:gd name="connsiteX5" fmla="*/ 65091 w 489206"/>
                <a:gd name="connsiteY5" fmla="*/ 2050695 h 2158265"/>
                <a:gd name="connsiteX6" fmla="*/ 65091 w 489206"/>
                <a:gd name="connsiteY6" fmla="*/ 2114004 h 215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06" h="2158265">
                  <a:moveTo>
                    <a:pt x="65091" y="2114004"/>
                  </a:moveTo>
                  <a:cubicBezTo>
                    <a:pt x="272284" y="2114004"/>
                    <a:pt x="439190" y="1656452"/>
                    <a:pt x="439190" y="1089547"/>
                  </a:cubicBezTo>
                  <a:cubicBezTo>
                    <a:pt x="439190" y="522643"/>
                    <a:pt x="272284" y="65091"/>
                    <a:pt x="65091" y="65091"/>
                  </a:cubicBezTo>
                  <a:lnTo>
                    <a:pt x="65091" y="128400"/>
                  </a:lnTo>
                  <a:cubicBezTo>
                    <a:pt x="237752" y="128400"/>
                    <a:pt x="375881" y="560053"/>
                    <a:pt x="375881" y="1089547"/>
                  </a:cubicBezTo>
                  <a:cubicBezTo>
                    <a:pt x="375881" y="1619042"/>
                    <a:pt x="237752" y="2050695"/>
                    <a:pt x="65091" y="2050695"/>
                  </a:cubicBezTo>
                  <a:lnTo>
                    <a:pt x="65091" y="2114004"/>
                  </a:lnTo>
                  <a:close/>
                </a:path>
              </a:pathLst>
            </a:custGeom>
            <a:grpFill/>
            <a:ln w="2872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6DF6E6D-1A93-4EDA-8D32-06AC7B0A8E75}"/>
                </a:ext>
              </a:extLst>
            </p:cNvPr>
            <p:cNvSpPr/>
            <p:nvPr/>
          </p:nvSpPr>
          <p:spPr>
            <a:xfrm>
              <a:off x="8939173" y="5501021"/>
              <a:ext cx="287769" cy="287769"/>
            </a:xfrm>
            <a:custGeom>
              <a:avLst/>
              <a:gdLst>
                <a:gd name="connsiteX0" fmla="*/ 154299 w 287768"/>
                <a:gd name="connsiteY0" fmla="*/ 243507 h 287768"/>
                <a:gd name="connsiteX1" fmla="*/ 243507 w 287768"/>
                <a:gd name="connsiteY1" fmla="*/ 154299 h 287768"/>
                <a:gd name="connsiteX2" fmla="*/ 154299 w 287768"/>
                <a:gd name="connsiteY2" fmla="*/ 65091 h 287768"/>
                <a:gd name="connsiteX3" fmla="*/ 65091 w 287768"/>
                <a:gd name="connsiteY3" fmla="*/ 154299 h 287768"/>
                <a:gd name="connsiteX4" fmla="*/ 154299 w 287768"/>
                <a:gd name="connsiteY4" fmla="*/ 243507 h 28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68" h="287768">
                  <a:moveTo>
                    <a:pt x="154299" y="243507"/>
                  </a:moveTo>
                  <a:cubicBezTo>
                    <a:pt x="203220" y="243507"/>
                    <a:pt x="243507" y="203220"/>
                    <a:pt x="243507" y="154299"/>
                  </a:cubicBezTo>
                  <a:cubicBezTo>
                    <a:pt x="243507" y="105378"/>
                    <a:pt x="203220" y="65091"/>
                    <a:pt x="154299" y="65091"/>
                  </a:cubicBezTo>
                  <a:cubicBezTo>
                    <a:pt x="105378" y="65091"/>
                    <a:pt x="65091" y="105378"/>
                    <a:pt x="65091" y="154299"/>
                  </a:cubicBezTo>
                  <a:cubicBezTo>
                    <a:pt x="65091" y="203220"/>
                    <a:pt x="105378" y="243507"/>
                    <a:pt x="154299" y="243507"/>
                  </a:cubicBezTo>
                  <a:close/>
                </a:path>
              </a:pathLst>
            </a:custGeom>
            <a:grpFill/>
            <a:ln w="2872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03ABC14-09CE-46A5-ABC6-E0814E247E39}"/>
                </a:ext>
              </a:extLst>
            </p:cNvPr>
            <p:cNvSpPr/>
            <p:nvPr/>
          </p:nvSpPr>
          <p:spPr>
            <a:xfrm>
              <a:off x="7906083" y="4542751"/>
              <a:ext cx="287769" cy="287769"/>
            </a:xfrm>
            <a:custGeom>
              <a:avLst/>
              <a:gdLst>
                <a:gd name="connsiteX0" fmla="*/ 154299 w 287768"/>
                <a:gd name="connsiteY0" fmla="*/ 243507 h 287768"/>
                <a:gd name="connsiteX1" fmla="*/ 243507 w 287768"/>
                <a:gd name="connsiteY1" fmla="*/ 154299 h 287768"/>
                <a:gd name="connsiteX2" fmla="*/ 154299 w 287768"/>
                <a:gd name="connsiteY2" fmla="*/ 65091 h 287768"/>
                <a:gd name="connsiteX3" fmla="*/ 65091 w 287768"/>
                <a:gd name="connsiteY3" fmla="*/ 154299 h 287768"/>
                <a:gd name="connsiteX4" fmla="*/ 154299 w 287768"/>
                <a:gd name="connsiteY4" fmla="*/ 243507 h 28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68" h="287768">
                  <a:moveTo>
                    <a:pt x="154299" y="243507"/>
                  </a:moveTo>
                  <a:cubicBezTo>
                    <a:pt x="203220" y="243507"/>
                    <a:pt x="243507" y="203220"/>
                    <a:pt x="243507" y="154299"/>
                  </a:cubicBezTo>
                  <a:cubicBezTo>
                    <a:pt x="243507" y="105378"/>
                    <a:pt x="203220" y="65091"/>
                    <a:pt x="154299" y="65091"/>
                  </a:cubicBezTo>
                  <a:cubicBezTo>
                    <a:pt x="105378" y="65091"/>
                    <a:pt x="65091" y="105378"/>
                    <a:pt x="65091" y="154299"/>
                  </a:cubicBezTo>
                  <a:cubicBezTo>
                    <a:pt x="65091" y="203220"/>
                    <a:pt x="105378" y="243507"/>
                    <a:pt x="154299" y="243507"/>
                  </a:cubicBezTo>
                  <a:close/>
                </a:path>
              </a:pathLst>
            </a:custGeom>
            <a:grpFill/>
            <a:ln w="2872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6506549-558C-46F4-9CA9-C0593F53412A}"/>
                </a:ext>
              </a:extLst>
            </p:cNvPr>
            <p:cNvSpPr/>
            <p:nvPr/>
          </p:nvSpPr>
          <p:spPr>
            <a:xfrm>
              <a:off x="7603926" y="5826200"/>
              <a:ext cx="287769" cy="287769"/>
            </a:xfrm>
            <a:custGeom>
              <a:avLst/>
              <a:gdLst>
                <a:gd name="connsiteX0" fmla="*/ 154299 w 287768"/>
                <a:gd name="connsiteY0" fmla="*/ 243507 h 287768"/>
                <a:gd name="connsiteX1" fmla="*/ 243507 w 287768"/>
                <a:gd name="connsiteY1" fmla="*/ 154299 h 287768"/>
                <a:gd name="connsiteX2" fmla="*/ 154299 w 287768"/>
                <a:gd name="connsiteY2" fmla="*/ 65091 h 287768"/>
                <a:gd name="connsiteX3" fmla="*/ 65091 w 287768"/>
                <a:gd name="connsiteY3" fmla="*/ 154299 h 287768"/>
                <a:gd name="connsiteX4" fmla="*/ 154299 w 287768"/>
                <a:gd name="connsiteY4" fmla="*/ 243507 h 28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68" h="287768">
                  <a:moveTo>
                    <a:pt x="154299" y="243507"/>
                  </a:moveTo>
                  <a:cubicBezTo>
                    <a:pt x="203220" y="243507"/>
                    <a:pt x="243507" y="203220"/>
                    <a:pt x="243507" y="154299"/>
                  </a:cubicBezTo>
                  <a:cubicBezTo>
                    <a:pt x="243507" y="105378"/>
                    <a:pt x="203220" y="65091"/>
                    <a:pt x="154299" y="65091"/>
                  </a:cubicBezTo>
                  <a:cubicBezTo>
                    <a:pt x="105378" y="65091"/>
                    <a:pt x="65091" y="105378"/>
                    <a:pt x="65091" y="154299"/>
                  </a:cubicBezTo>
                  <a:cubicBezTo>
                    <a:pt x="65091" y="203220"/>
                    <a:pt x="105378" y="243507"/>
                    <a:pt x="154299" y="243507"/>
                  </a:cubicBezTo>
                  <a:close/>
                </a:path>
              </a:pathLst>
            </a:custGeom>
            <a:grpFill/>
            <a:ln w="28726" cap="flat">
              <a:noFill/>
              <a:prstDash val="solid"/>
              <a:miter/>
            </a:ln>
          </p:spPr>
          <p:txBody>
            <a:bodyPr rtlCol="0" anchor="ctr"/>
            <a:lstStyle/>
            <a:p>
              <a:endParaRPr lang="en-US"/>
            </a:p>
          </p:txBody>
        </p:sp>
      </p:grpSp>
      <p:sp>
        <p:nvSpPr>
          <p:cNvPr id="37" name="Freeform 9">
            <a:extLst>
              <a:ext uri="{FF2B5EF4-FFF2-40B4-BE49-F238E27FC236}">
                <a16:creationId xmlns:a16="http://schemas.microsoft.com/office/drawing/2014/main" id="{56300BE4-09EE-4440-A68E-B8AA85394FD6}"/>
              </a:ext>
            </a:extLst>
          </p:cNvPr>
          <p:cNvSpPr>
            <a:spLocks noEditPoints="1"/>
          </p:cNvSpPr>
          <p:nvPr/>
        </p:nvSpPr>
        <p:spPr bwMode="auto">
          <a:xfrm>
            <a:off x="8899676" y="154688"/>
            <a:ext cx="399621" cy="295406"/>
          </a:xfrm>
          <a:custGeom>
            <a:avLst/>
            <a:gdLst>
              <a:gd name="T0" fmla="*/ 1251 w 3501"/>
              <a:gd name="T1" fmla="*/ 1386 h 2588"/>
              <a:gd name="T2" fmla="*/ 1383 w 3501"/>
              <a:gd name="T3" fmla="*/ 1398 h 2588"/>
              <a:gd name="T4" fmla="*/ 1496 w 3501"/>
              <a:gd name="T5" fmla="*/ 1304 h 2588"/>
              <a:gd name="T6" fmla="*/ 1696 w 3501"/>
              <a:gd name="T7" fmla="*/ 104 h 2588"/>
              <a:gd name="T8" fmla="*/ 1696 w 3501"/>
              <a:gd name="T9" fmla="*/ 340 h 2588"/>
              <a:gd name="T10" fmla="*/ 1892 w 3501"/>
              <a:gd name="T11" fmla="*/ 1404 h 2588"/>
              <a:gd name="T12" fmla="*/ 2240 w 3501"/>
              <a:gd name="T13" fmla="*/ 1448 h 2588"/>
              <a:gd name="T14" fmla="*/ 2185 w 3501"/>
              <a:gd name="T15" fmla="*/ 1282 h 2588"/>
              <a:gd name="T16" fmla="*/ 2003 w 3501"/>
              <a:gd name="T17" fmla="*/ 1302 h 2588"/>
              <a:gd name="T18" fmla="*/ 1841 w 3501"/>
              <a:gd name="T19" fmla="*/ 1258 h 2588"/>
              <a:gd name="T20" fmla="*/ 1807 w 3501"/>
              <a:gd name="T21" fmla="*/ 284 h 2588"/>
              <a:gd name="T22" fmla="*/ 1809 w 3501"/>
              <a:gd name="T23" fmla="*/ 77 h 2588"/>
              <a:gd name="T24" fmla="*/ 1925 w 3501"/>
              <a:gd name="T25" fmla="*/ 6 h 2588"/>
              <a:gd name="T26" fmla="*/ 2012 w 3501"/>
              <a:gd name="T27" fmla="*/ 140 h 2588"/>
              <a:gd name="T28" fmla="*/ 2009 w 3501"/>
              <a:gd name="T29" fmla="*/ 1124 h 2588"/>
              <a:gd name="T30" fmla="*/ 2303 w 3501"/>
              <a:gd name="T31" fmla="*/ 1157 h 2588"/>
              <a:gd name="T32" fmla="*/ 2261 w 3501"/>
              <a:gd name="T33" fmla="*/ 1071 h 2588"/>
              <a:gd name="T34" fmla="*/ 2096 w 3501"/>
              <a:gd name="T35" fmla="*/ 911 h 2588"/>
              <a:gd name="T36" fmla="*/ 2061 w 3501"/>
              <a:gd name="T37" fmla="*/ 557 h 2588"/>
              <a:gd name="T38" fmla="*/ 2309 w 3501"/>
              <a:gd name="T39" fmla="*/ 284 h 2588"/>
              <a:gd name="T40" fmla="*/ 2731 w 3501"/>
              <a:gd name="T41" fmla="*/ 273 h 2588"/>
              <a:gd name="T42" fmla="*/ 3158 w 3501"/>
              <a:gd name="T43" fmla="*/ 571 h 2588"/>
              <a:gd name="T44" fmla="*/ 3412 w 3501"/>
              <a:gd name="T45" fmla="*/ 1057 h 2588"/>
              <a:gd name="T46" fmla="*/ 3494 w 3501"/>
              <a:gd name="T47" fmla="*/ 1635 h 2588"/>
              <a:gd name="T48" fmla="*/ 3278 w 3501"/>
              <a:gd name="T49" fmla="*/ 2138 h 2588"/>
              <a:gd name="T50" fmla="*/ 2883 w 3501"/>
              <a:gd name="T51" fmla="*/ 2404 h 2588"/>
              <a:gd name="T52" fmla="*/ 2527 w 3501"/>
              <a:gd name="T53" fmla="*/ 2368 h 2588"/>
              <a:gd name="T54" fmla="*/ 2311 w 3501"/>
              <a:gd name="T55" fmla="*/ 2128 h 2588"/>
              <a:gd name="T56" fmla="*/ 2349 w 3501"/>
              <a:gd name="T57" fmla="*/ 1829 h 2588"/>
              <a:gd name="T58" fmla="*/ 2320 w 3501"/>
              <a:gd name="T59" fmla="*/ 1637 h 2588"/>
              <a:gd name="T60" fmla="*/ 2003 w 3501"/>
              <a:gd name="T61" fmla="*/ 1548 h 2588"/>
              <a:gd name="T62" fmla="*/ 1894 w 3501"/>
              <a:gd name="T63" fmla="*/ 2588 h 2588"/>
              <a:gd name="T64" fmla="*/ 1803 w 3501"/>
              <a:gd name="T65" fmla="*/ 2415 h 2588"/>
              <a:gd name="T66" fmla="*/ 1789 w 3501"/>
              <a:gd name="T67" fmla="*/ 1497 h 2588"/>
              <a:gd name="T68" fmla="*/ 1694 w 3501"/>
              <a:gd name="T69" fmla="*/ 1906 h 2588"/>
              <a:gd name="T70" fmla="*/ 1607 w 3501"/>
              <a:gd name="T71" fmla="*/ 2586 h 2588"/>
              <a:gd name="T72" fmla="*/ 1512 w 3501"/>
              <a:gd name="T73" fmla="*/ 2248 h 2588"/>
              <a:gd name="T74" fmla="*/ 1503 w 3501"/>
              <a:gd name="T75" fmla="*/ 1797 h 2588"/>
              <a:gd name="T76" fmla="*/ 1458 w 3501"/>
              <a:gd name="T77" fmla="*/ 1495 h 2588"/>
              <a:gd name="T78" fmla="*/ 1252 w 3501"/>
              <a:gd name="T79" fmla="*/ 1551 h 2588"/>
              <a:gd name="T80" fmla="*/ 1123 w 3501"/>
              <a:gd name="T81" fmla="*/ 1664 h 2588"/>
              <a:gd name="T82" fmla="*/ 1123 w 3501"/>
              <a:gd name="T83" fmla="*/ 1786 h 2588"/>
              <a:gd name="T84" fmla="*/ 1198 w 3501"/>
              <a:gd name="T85" fmla="*/ 2093 h 2588"/>
              <a:gd name="T86" fmla="*/ 1001 w 3501"/>
              <a:gd name="T87" fmla="*/ 2357 h 2588"/>
              <a:gd name="T88" fmla="*/ 594 w 3501"/>
              <a:gd name="T89" fmla="*/ 2393 h 2588"/>
              <a:gd name="T90" fmla="*/ 183 w 3501"/>
              <a:gd name="T91" fmla="*/ 2086 h 2588"/>
              <a:gd name="T92" fmla="*/ 0 w 3501"/>
              <a:gd name="T93" fmla="*/ 1544 h 2588"/>
              <a:gd name="T94" fmla="*/ 143 w 3501"/>
              <a:gd name="T95" fmla="*/ 909 h 2588"/>
              <a:gd name="T96" fmla="*/ 496 w 3501"/>
              <a:gd name="T97" fmla="*/ 426 h 2588"/>
              <a:gd name="T98" fmla="*/ 823 w 3501"/>
              <a:gd name="T99" fmla="*/ 249 h 2588"/>
              <a:gd name="T100" fmla="*/ 1176 w 3501"/>
              <a:gd name="T101" fmla="*/ 289 h 2588"/>
              <a:gd name="T102" fmla="*/ 1414 w 3501"/>
              <a:gd name="T103" fmla="*/ 493 h 2588"/>
              <a:gd name="T104" fmla="*/ 1441 w 3501"/>
              <a:gd name="T105" fmla="*/ 822 h 2588"/>
              <a:gd name="T106" fmla="*/ 1252 w 3501"/>
              <a:gd name="T107" fmla="*/ 1071 h 2588"/>
              <a:gd name="T108" fmla="*/ 1191 w 3501"/>
              <a:gd name="T109" fmla="*/ 1184 h 2588"/>
              <a:gd name="T110" fmla="*/ 1327 w 3501"/>
              <a:gd name="T111" fmla="*/ 1226 h 2588"/>
              <a:gd name="T112" fmla="*/ 1501 w 3501"/>
              <a:gd name="T113" fmla="*/ 826 h 2588"/>
              <a:gd name="T114" fmla="*/ 1498 w 3501"/>
              <a:gd name="T115" fmla="*/ 184 h 2588"/>
              <a:gd name="T116" fmla="*/ 1600 w 3501"/>
              <a:gd name="T117" fmla="*/ 0 h 2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01" h="2588">
                <a:moveTo>
                  <a:pt x="1496" y="1304"/>
                </a:moveTo>
                <a:lnTo>
                  <a:pt x="1436" y="1317"/>
                </a:lnTo>
                <a:lnTo>
                  <a:pt x="1376" y="1335"/>
                </a:lnTo>
                <a:lnTo>
                  <a:pt x="1316" y="1353"/>
                </a:lnTo>
                <a:lnTo>
                  <a:pt x="1252" y="1368"/>
                </a:lnTo>
                <a:lnTo>
                  <a:pt x="1251" y="1386"/>
                </a:lnTo>
                <a:lnTo>
                  <a:pt x="1251" y="1398"/>
                </a:lnTo>
                <a:lnTo>
                  <a:pt x="1249" y="1411"/>
                </a:lnTo>
                <a:lnTo>
                  <a:pt x="1249" y="1428"/>
                </a:lnTo>
                <a:lnTo>
                  <a:pt x="1296" y="1422"/>
                </a:lnTo>
                <a:lnTo>
                  <a:pt x="1341" y="1413"/>
                </a:lnTo>
                <a:lnTo>
                  <a:pt x="1383" y="1398"/>
                </a:lnTo>
                <a:lnTo>
                  <a:pt x="1423" y="1384"/>
                </a:lnTo>
                <a:lnTo>
                  <a:pt x="1461" y="1368"/>
                </a:lnTo>
                <a:lnTo>
                  <a:pt x="1500" y="1353"/>
                </a:lnTo>
                <a:lnTo>
                  <a:pt x="1503" y="1333"/>
                </a:lnTo>
                <a:lnTo>
                  <a:pt x="1501" y="1318"/>
                </a:lnTo>
                <a:lnTo>
                  <a:pt x="1496" y="1304"/>
                </a:lnTo>
                <a:close/>
                <a:moveTo>
                  <a:pt x="1600" y="0"/>
                </a:moveTo>
                <a:lnTo>
                  <a:pt x="1636" y="4"/>
                </a:lnTo>
                <a:lnTo>
                  <a:pt x="1669" y="17"/>
                </a:lnTo>
                <a:lnTo>
                  <a:pt x="1681" y="40"/>
                </a:lnTo>
                <a:lnTo>
                  <a:pt x="1691" y="69"/>
                </a:lnTo>
                <a:lnTo>
                  <a:pt x="1696" y="104"/>
                </a:lnTo>
                <a:lnTo>
                  <a:pt x="1698" y="142"/>
                </a:lnTo>
                <a:lnTo>
                  <a:pt x="1700" y="182"/>
                </a:lnTo>
                <a:lnTo>
                  <a:pt x="1700" y="222"/>
                </a:lnTo>
                <a:lnTo>
                  <a:pt x="1698" y="264"/>
                </a:lnTo>
                <a:lnTo>
                  <a:pt x="1696" y="304"/>
                </a:lnTo>
                <a:lnTo>
                  <a:pt x="1696" y="340"/>
                </a:lnTo>
                <a:lnTo>
                  <a:pt x="1700" y="1280"/>
                </a:lnTo>
                <a:lnTo>
                  <a:pt x="1723" y="1311"/>
                </a:lnTo>
                <a:lnTo>
                  <a:pt x="1754" y="1340"/>
                </a:lnTo>
                <a:lnTo>
                  <a:pt x="1794" y="1364"/>
                </a:lnTo>
                <a:lnTo>
                  <a:pt x="1841" y="1386"/>
                </a:lnTo>
                <a:lnTo>
                  <a:pt x="1892" y="1404"/>
                </a:lnTo>
                <a:lnTo>
                  <a:pt x="1949" y="1417"/>
                </a:lnTo>
                <a:lnTo>
                  <a:pt x="2005" y="1429"/>
                </a:lnTo>
                <a:lnTo>
                  <a:pt x="2065" y="1438"/>
                </a:lnTo>
                <a:lnTo>
                  <a:pt x="2125" y="1444"/>
                </a:lnTo>
                <a:lnTo>
                  <a:pt x="2183" y="1448"/>
                </a:lnTo>
                <a:lnTo>
                  <a:pt x="2240" y="1448"/>
                </a:lnTo>
                <a:lnTo>
                  <a:pt x="2240" y="1437"/>
                </a:lnTo>
                <a:lnTo>
                  <a:pt x="2232" y="1397"/>
                </a:lnTo>
                <a:lnTo>
                  <a:pt x="2232" y="1358"/>
                </a:lnTo>
                <a:lnTo>
                  <a:pt x="2236" y="1322"/>
                </a:lnTo>
                <a:lnTo>
                  <a:pt x="2243" y="1288"/>
                </a:lnTo>
                <a:lnTo>
                  <a:pt x="2185" y="1282"/>
                </a:lnTo>
                <a:lnTo>
                  <a:pt x="2129" y="1275"/>
                </a:lnTo>
                <a:lnTo>
                  <a:pt x="2074" y="1268"/>
                </a:lnTo>
                <a:lnTo>
                  <a:pt x="2016" y="1260"/>
                </a:lnTo>
                <a:lnTo>
                  <a:pt x="2012" y="1277"/>
                </a:lnTo>
                <a:lnTo>
                  <a:pt x="2009" y="1289"/>
                </a:lnTo>
                <a:lnTo>
                  <a:pt x="2003" y="1302"/>
                </a:lnTo>
                <a:lnTo>
                  <a:pt x="2000" y="1320"/>
                </a:lnTo>
                <a:lnTo>
                  <a:pt x="1996" y="1320"/>
                </a:lnTo>
                <a:lnTo>
                  <a:pt x="1951" y="1309"/>
                </a:lnTo>
                <a:lnTo>
                  <a:pt x="1911" y="1295"/>
                </a:lnTo>
                <a:lnTo>
                  <a:pt x="1874" y="1280"/>
                </a:lnTo>
                <a:lnTo>
                  <a:pt x="1841" y="1258"/>
                </a:lnTo>
                <a:lnTo>
                  <a:pt x="1812" y="1231"/>
                </a:lnTo>
                <a:lnTo>
                  <a:pt x="1811" y="1004"/>
                </a:lnTo>
                <a:lnTo>
                  <a:pt x="1811" y="773"/>
                </a:lnTo>
                <a:lnTo>
                  <a:pt x="1809" y="540"/>
                </a:lnTo>
                <a:lnTo>
                  <a:pt x="1809" y="311"/>
                </a:lnTo>
                <a:lnTo>
                  <a:pt x="1807" y="284"/>
                </a:lnTo>
                <a:lnTo>
                  <a:pt x="1805" y="249"/>
                </a:lnTo>
                <a:lnTo>
                  <a:pt x="1805" y="215"/>
                </a:lnTo>
                <a:lnTo>
                  <a:pt x="1803" y="178"/>
                </a:lnTo>
                <a:lnTo>
                  <a:pt x="1803" y="142"/>
                </a:lnTo>
                <a:lnTo>
                  <a:pt x="1805" y="108"/>
                </a:lnTo>
                <a:lnTo>
                  <a:pt x="1809" y="77"/>
                </a:lnTo>
                <a:lnTo>
                  <a:pt x="1816" y="49"/>
                </a:lnTo>
                <a:lnTo>
                  <a:pt x="1829" y="29"/>
                </a:lnTo>
                <a:lnTo>
                  <a:pt x="1843" y="17"/>
                </a:lnTo>
                <a:lnTo>
                  <a:pt x="1871" y="9"/>
                </a:lnTo>
                <a:lnTo>
                  <a:pt x="1898" y="4"/>
                </a:lnTo>
                <a:lnTo>
                  <a:pt x="1925" y="6"/>
                </a:lnTo>
                <a:lnTo>
                  <a:pt x="1951" y="9"/>
                </a:lnTo>
                <a:lnTo>
                  <a:pt x="1974" y="22"/>
                </a:lnTo>
                <a:lnTo>
                  <a:pt x="1996" y="40"/>
                </a:lnTo>
                <a:lnTo>
                  <a:pt x="2005" y="68"/>
                </a:lnTo>
                <a:lnTo>
                  <a:pt x="2011" y="100"/>
                </a:lnTo>
                <a:lnTo>
                  <a:pt x="2012" y="140"/>
                </a:lnTo>
                <a:lnTo>
                  <a:pt x="2012" y="180"/>
                </a:lnTo>
                <a:lnTo>
                  <a:pt x="2011" y="224"/>
                </a:lnTo>
                <a:lnTo>
                  <a:pt x="2007" y="264"/>
                </a:lnTo>
                <a:lnTo>
                  <a:pt x="2005" y="302"/>
                </a:lnTo>
                <a:lnTo>
                  <a:pt x="2003" y="337"/>
                </a:lnTo>
                <a:lnTo>
                  <a:pt x="2009" y="1124"/>
                </a:lnTo>
                <a:lnTo>
                  <a:pt x="2049" y="1138"/>
                </a:lnTo>
                <a:lnTo>
                  <a:pt x="2094" y="1149"/>
                </a:lnTo>
                <a:lnTo>
                  <a:pt x="2145" y="1157"/>
                </a:lnTo>
                <a:lnTo>
                  <a:pt x="2200" y="1160"/>
                </a:lnTo>
                <a:lnTo>
                  <a:pt x="2252" y="1160"/>
                </a:lnTo>
                <a:lnTo>
                  <a:pt x="2303" y="1157"/>
                </a:lnTo>
                <a:lnTo>
                  <a:pt x="2311" y="1146"/>
                </a:lnTo>
                <a:lnTo>
                  <a:pt x="2316" y="1140"/>
                </a:lnTo>
                <a:lnTo>
                  <a:pt x="2321" y="1133"/>
                </a:lnTo>
                <a:lnTo>
                  <a:pt x="2329" y="1124"/>
                </a:lnTo>
                <a:lnTo>
                  <a:pt x="2294" y="1097"/>
                </a:lnTo>
                <a:lnTo>
                  <a:pt x="2261" y="1071"/>
                </a:lnTo>
                <a:lnTo>
                  <a:pt x="2231" y="1048"/>
                </a:lnTo>
                <a:lnTo>
                  <a:pt x="2200" y="1024"/>
                </a:lnTo>
                <a:lnTo>
                  <a:pt x="2171" y="1000"/>
                </a:lnTo>
                <a:lnTo>
                  <a:pt x="2143" y="975"/>
                </a:lnTo>
                <a:lnTo>
                  <a:pt x="2118" y="946"/>
                </a:lnTo>
                <a:lnTo>
                  <a:pt x="2096" y="911"/>
                </a:lnTo>
                <a:lnTo>
                  <a:pt x="2076" y="871"/>
                </a:lnTo>
                <a:lnTo>
                  <a:pt x="2060" y="824"/>
                </a:lnTo>
                <a:lnTo>
                  <a:pt x="2045" y="753"/>
                </a:lnTo>
                <a:lnTo>
                  <a:pt x="2041" y="686"/>
                </a:lnTo>
                <a:lnTo>
                  <a:pt x="2047" y="620"/>
                </a:lnTo>
                <a:lnTo>
                  <a:pt x="2061" y="557"/>
                </a:lnTo>
                <a:lnTo>
                  <a:pt x="2085" y="498"/>
                </a:lnTo>
                <a:lnTo>
                  <a:pt x="2116" y="444"/>
                </a:lnTo>
                <a:lnTo>
                  <a:pt x="2156" y="395"/>
                </a:lnTo>
                <a:lnTo>
                  <a:pt x="2201" y="351"/>
                </a:lnTo>
                <a:lnTo>
                  <a:pt x="2252" y="315"/>
                </a:lnTo>
                <a:lnTo>
                  <a:pt x="2309" y="284"/>
                </a:lnTo>
                <a:lnTo>
                  <a:pt x="2369" y="260"/>
                </a:lnTo>
                <a:lnTo>
                  <a:pt x="2432" y="244"/>
                </a:lnTo>
                <a:lnTo>
                  <a:pt x="2500" y="237"/>
                </a:lnTo>
                <a:lnTo>
                  <a:pt x="2569" y="237"/>
                </a:lnTo>
                <a:lnTo>
                  <a:pt x="2640" y="248"/>
                </a:lnTo>
                <a:lnTo>
                  <a:pt x="2731" y="273"/>
                </a:lnTo>
                <a:lnTo>
                  <a:pt x="2816" y="306"/>
                </a:lnTo>
                <a:lnTo>
                  <a:pt x="2894" y="346"/>
                </a:lnTo>
                <a:lnTo>
                  <a:pt x="2969" y="393"/>
                </a:lnTo>
                <a:lnTo>
                  <a:pt x="3036" y="446"/>
                </a:lnTo>
                <a:lnTo>
                  <a:pt x="3100" y="506"/>
                </a:lnTo>
                <a:lnTo>
                  <a:pt x="3158" y="571"/>
                </a:lnTo>
                <a:lnTo>
                  <a:pt x="3212" y="642"/>
                </a:lnTo>
                <a:lnTo>
                  <a:pt x="3261" y="717"/>
                </a:lnTo>
                <a:lnTo>
                  <a:pt x="3305" y="797"/>
                </a:lnTo>
                <a:lnTo>
                  <a:pt x="3345" y="880"/>
                </a:lnTo>
                <a:lnTo>
                  <a:pt x="3381" y="966"/>
                </a:lnTo>
                <a:lnTo>
                  <a:pt x="3412" y="1057"/>
                </a:lnTo>
                <a:lnTo>
                  <a:pt x="3440" y="1148"/>
                </a:lnTo>
                <a:lnTo>
                  <a:pt x="3463" y="1240"/>
                </a:lnTo>
                <a:lnTo>
                  <a:pt x="3483" y="1337"/>
                </a:lnTo>
                <a:lnTo>
                  <a:pt x="3498" y="1438"/>
                </a:lnTo>
                <a:lnTo>
                  <a:pt x="3501" y="1537"/>
                </a:lnTo>
                <a:lnTo>
                  <a:pt x="3494" y="1635"/>
                </a:lnTo>
                <a:lnTo>
                  <a:pt x="3478" y="1729"/>
                </a:lnTo>
                <a:lnTo>
                  <a:pt x="3452" y="1820"/>
                </a:lnTo>
                <a:lnTo>
                  <a:pt x="3418" y="1908"/>
                </a:lnTo>
                <a:lnTo>
                  <a:pt x="3378" y="1989"/>
                </a:lnTo>
                <a:lnTo>
                  <a:pt x="3331" y="2068"/>
                </a:lnTo>
                <a:lnTo>
                  <a:pt x="3278" y="2138"/>
                </a:lnTo>
                <a:lnTo>
                  <a:pt x="3220" y="2202"/>
                </a:lnTo>
                <a:lnTo>
                  <a:pt x="3158" y="2260"/>
                </a:lnTo>
                <a:lnTo>
                  <a:pt x="3092" y="2309"/>
                </a:lnTo>
                <a:lnTo>
                  <a:pt x="3025" y="2349"/>
                </a:lnTo>
                <a:lnTo>
                  <a:pt x="2956" y="2382"/>
                </a:lnTo>
                <a:lnTo>
                  <a:pt x="2883" y="2404"/>
                </a:lnTo>
                <a:lnTo>
                  <a:pt x="2821" y="2415"/>
                </a:lnTo>
                <a:lnTo>
                  <a:pt x="2758" y="2418"/>
                </a:lnTo>
                <a:lnTo>
                  <a:pt x="2698" y="2417"/>
                </a:lnTo>
                <a:lnTo>
                  <a:pt x="2638" y="2406"/>
                </a:lnTo>
                <a:lnTo>
                  <a:pt x="2580" y="2389"/>
                </a:lnTo>
                <a:lnTo>
                  <a:pt x="2527" y="2368"/>
                </a:lnTo>
                <a:lnTo>
                  <a:pt x="2476" y="2340"/>
                </a:lnTo>
                <a:lnTo>
                  <a:pt x="2432" y="2306"/>
                </a:lnTo>
                <a:lnTo>
                  <a:pt x="2392" y="2268"/>
                </a:lnTo>
                <a:lnTo>
                  <a:pt x="2358" y="2226"/>
                </a:lnTo>
                <a:lnTo>
                  <a:pt x="2331" y="2178"/>
                </a:lnTo>
                <a:lnTo>
                  <a:pt x="2311" y="2128"/>
                </a:lnTo>
                <a:lnTo>
                  <a:pt x="2298" y="2073"/>
                </a:lnTo>
                <a:lnTo>
                  <a:pt x="2294" y="2015"/>
                </a:lnTo>
                <a:lnTo>
                  <a:pt x="2300" y="1955"/>
                </a:lnTo>
                <a:lnTo>
                  <a:pt x="2316" y="1893"/>
                </a:lnTo>
                <a:lnTo>
                  <a:pt x="2331" y="1858"/>
                </a:lnTo>
                <a:lnTo>
                  <a:pt x="2349" y="1829"/>
                </a:lnTo>
                <a:lnTo>
                  <a:pt x="2369" y="1804"/>
                </a:lnTo>
                <a:lnTo>
                  <a:pt x="2391" y="1780"/>
                </a:lnTo>
                <a:lnTo>
                  <a:pt x="2414" y="1757"/>
                </a:lnTo>
                <a:lnTo>
                  <a:pt x="2436" y="1731"/>
                </a:lnTo>
                <a:lnTo>
                  <a:pt x="2429" y="1731"/>
                </a:lnTo>
                <a:lnTo>
                  <a:pt x="2320" y="1637"/>
                </a:lnTo>
                <a:lnTo>
                  <a:pt x="2307" y="1617"/>
                </a:lnTo>
                <a:lnTo>
                  <a:pt x="2285" y="1588"/>
                </a:lnTo>
                <a:lnTo>
                  <a:pt x="2272" y="1568"/>
                </a:lnTo>
                <a:lnTo>
                  <a:pt x="2183" y="1562"/>
                </a:lnTo>
                <a:lnTo>
                  <a:pt x="2092" y="1553"/>
                </a:lnTo>
                <a:lnTo>
                  <a:pt x="2003" y="1548"/>
                </a:lnTo>
                <a:lnTo>
                  <a:pt x="2003" y="2537"/>
                </a:lnTo>
                <a:lnTo>
                  <a:pt x="1991" y="2558"/>
                </a:lnTo>
                <a:lnTo>
                  <a:pt x="1971" y="2573"/>
                </a:lnTo>
                <a:lnTo>
                  <a:pt x="1947" y="2584"/>
                </a:lnTo>
                <a:lnTo>
                  <a:pt x="1921" y="2588"/>
                </a:lnTo>
                <a:lnTo>
                  <a:pt x="1894" y="2588"/>
                </a:lnTo>
                <a:lnTo>
                  <a:pt x="1867" y="2582"/>
                </a:lnTo>
                <a:lnTo>
                  <a:pt x="1841" y="2573"/>
                </a:lnTo>
                <a:lnTo>
                  <a:pt x="1820" y="2560"/>
                </a:lnTo>
                <a:lnTo>
                  <a:pt x="1811" y="2517"/>
                </a:lnTo>
                <a:lnTo>
                  <a:pt x="1805" y="2468"/>
                </a:lnTo>
                <a:lnTo>
                  <a:pt x="1803" y="2415"/>
                </a:lnTo>
                <a:lnTo>
                  <a:pt x="1803" y="2360"/>
                </a:lnTo>
                <a:lnTo>
                  <a:pt x="1805" y="2306"/>
                </a:lnTo>
                <a:lnTo>
                  <a:pt x="1807" y="2251"/>
                </a:lnTo>
                <a:lnTo>
                  <a:pt x="1809" y="2200"/>
                </a:lnTo>
                <a:lnTo>
                  <a:pt x="1809" y="1508"/>
                </a:lnTo>
                <a:lnTo>
                  <a:pt x="1789" y="1497"/>
                </a:lnTo>
                <a:lnTo>
                  <a:pt x="1767" y="1484"/>
                </a:lnTo>
                <a:lnTo>
                  <a:pt x="1743" y="1475"/>
                </a:lnTo>
                <a:lnTo>
                  <a:pt x="1720" y="1468"/>
                </a:lnTo>
                <a:lnTo>
                  <a:pt x="1696" y="1468"/>
                </a:lnTo>
                <a:lnTo>
                  <a:pt x="1696" y="1689"/>
                </a:lnTo>
                <a:lnTo>
                  <a:pt x="1694" y="1906"/>
                </a:lnTo>
                <a:lnTo>
                  <a:pt x="1694" y="2118"/>
                </a:lnTo>
                <a:lnTo>
                  <a:pt x="1692" y="2335"/>
                </a:lnTo>
                <a:lnTo>
                  <a:pt x="1692" y="2557"/>
                </a:lnTo>
                <a:lnTo>
                  <a:pt x="1667" y="2571"/>
                </a:lnTo>
                <a:lnTo>
                  <a:pt x="1638" y="2582"/>
                </a:lnTo>
                <a:lnTo>
                  <a:pt x="1607" y="2586"/>
                </a:lnTo>
                <a:lnTo>
                  <a:pt x="1576" y="2586"/>
                </a:lnTo>
                <a:lnTo>
                  <a:pt x="1545" y="2578"/>
                </a:lnTo>
                <a:lnTo>
                  <a:pt x="1516" y="2564"/>
                </a:lnTo>
                <a:lnTo>
                  <a:pt x="1514" y="2448"/>
                </a:lnTo>
                <a:lnTo>
                  <a:pt x="1512" y="2344"/>
                </a:lnTo>
                <a:lnTo>
                  <a:pt x="1512" y="2248"/>
                </a:lnTo>
                <a:lnTo>
                  <a:pt x="1511" y="2162"/>
                </a:lnTo>
                <a:lnTo>
                  <a:pt x="1509" y="2082"/>
                </a:lnTo>
                <a:lnTo>
                  <a:pt x="1509" y="2008"/>
                </a:lnTo>
                <a:lnTo>
                  <a:pt x="1507" y="1937"/>
                </a:lnTo>
                <a:lnTo>
                  <a:pt x="1505" y="1866"/>
                </a:lnTo>
                <a:lnTo>
                  <a:pt x="1503" y="1797"/>
                </a:lnTo>
                <a:lnTo>
                  <a:pt x="1501" y="1726"/>
                </a:lnTo>
                <a:lnTo>
                  <a:pt x="1498" y="1651"/>
                </a:lnTo>
                <a:lnTo>
                  <a:pt x="1496" y="1571"/>
                </a:lnTo>
                <a:lnTo>
                  <a:pt x="1492" y="1484"/>
                </a:lnTo>
                <a:lnTo>
                  <a:pt x="1480" y="1489"/>
                </a:lnTo>
                <a:lnTo>
                  <a:pt x="1458" y="1495"/>
                </a:lnTo>
                <a:lnTo>
                  <a:pt x="1429" y="1504"/>
                </a:lnTo>
                <a:lnTo>
                  <a:pt x="1396" y="1513"/>
                </a:lnTo>
                <a:lnTo>
                  <a:pt x="1360" y="1524"/>
                </a:lnTo>
                <a:lnTo>
                  <a:pt x="1323" y="1533"/>
                </a:lnTo>
                <a:lnTo>
                  <a:pt x="1287" y="1544"/>
                </a:lnTo>
                <a:lnTo>
                  <a:pt x="1252" y="1551"/>
                </a:lnTo>
                <a:lnTo>
                  <a:pt x="1223" y="1558"/>
                </a:lnTo>
                <a:lnTo>
                  <a:pt x="1200" y="1564"/>
                </a:lnTo>
                <a:lnTo>
                  <a:pt x="1185" y="1595"/>
                </a:lnTo>
                <a:lnTo>
                  <a:pt x="1167" y="1620"/>
                </a:lnTo>
                <a:lnTo>
                  <a:pt x="1147" y="1642"/>
                </a:lnTo>
                <a:lnTo>
                  <a:pt x="1123" y="1664"/>
                </a:lnTo>
                <a:lnTo>
                  <a:pt x="1100" y="1682"/>
                </a:lnTo>
                <a:lnTo>
                  <a:pt x="1074" y="1702"/>
                </a:lnTo>
                <a:lnTo>
                  <a:pt x="1052" y="1724"/>
                </a:lnTo>
                <a:lnTo>
                  <a:pt x="1056" y="1731"/>
                </a:lnTo>
                <a:lnTo>
                  <a:pt x="1091" y="1755"/>
                </a:lnTo>
                <a:lnTo>
                  <a:pt x="1123" y="1786"/>
                </a:lnTo>
                <a:lnTo>
                  <a:pt x="1151" y="1826"/>
                </a:lnTo>
                <a:lnTo>
                  <a:pt x="1174" y="1873"/>
                </a:lnTo>
                <a:lnTo>
                  <a:pt x="1191" y="1924"/>
                </a:lnTo>
                <a:lnTo>
                  <a:pt x="1201" y="1978"/>
                </a:lnTo>
                <a:lnTo>
                  <a:pt x="1203" y="2035"/>
                </a:lnTo>
                <a:lnTo>
                  <a:pt x="1198" y="2093"/>
                </a:lnTo>
                <a:lnTo>
                  <a:pt x="1183" y="2148"/>
                </a:lnTo>
                <a:lnTo>
                  <a:pt x="1163" y="2195"/>
                </a:lnTo>
                <a:lnTo>
                  <a:pt x="1132" y="2242"/>
                </a:lnTo>
                <a:lnTo>
                  <a:pt x="1096" y="2284"/>
                </a:lnTo>
                <a:lnTo>
                  <a:pt x="1052" y="2322"/>
                </a:lnTo>
                <a:lnTo>
                  <a:pt x="1001" y="2357"/>
                </a:lnTo>
                <a:lnTo>
                  <a:pt x="945" y="2384"/>
                </a:lnTo>
                <a:lnTo>
                  <a:pt x="883" y="2404"/>
                </a:lnTo>
                <a:lnTo>
                  <a:pt x="816" y="2417"/>
                </a:lnTo>
                <a:lnTo>
                  <a:pt x="745" y="2420"/>
                </a:lnTo>
                <a:lnTo>
                  <a:pt x="672" y="2411"/>
                </a:lnTo>
                <a:lnTo>
                  <a:pt x="594" y="2393"/>
                </a:lnTo>
                <a:lnTo>
                  <a:pt x="516" y="2364"/>
                </a:lnTo>
                <a:lnTo>
                  <a:pt x="443" y="2326"/>
                </a:lnTo>
                <a:lnTo>
                  <a:pt x="371" y="2277"/>
                </a:lnTo>
                <a:lnTo>
                  <a:pt x="303" y="2220"/>
                </a:lnTo>
                <a:lnTo>
                  <a:pt x="241" y="2157"/>
                </a:lnTo>
                <a:lnTo>
                  <a:pt x="183" y="2086"/>
                </a:lnTo>
                <a:lnTo>
                  <a:pt x="132" y="2008"/>
                </a:lnTo>
                <a:lnTo>
                  <a:pt x="89" y="1924"/>
                </a:lnTo>
                <a:lnTo>
                  <a:pt x="52" y="1835"/>
                </a:lnTo>
                <a:lnTo>
                  <a:pt x="25" y="1742"/>
                </a:lnTo>
                <a:lnTo>
                  <a:pt x="7" y="1644"/>
                </a:lnTo>
                <a:lnTo>
                  <a:pt x="0" y="1544"/>
                </a:lnTo>
                <a:lnTo>
                  <a:pt x="1" y="1440"/>
                </a:lnTo>
                <a:lnTo>
                  <a:pt x="16" y="1337"/>
                </a:lnTo>
                <a:lnTo>
                  <a:pt x="41" y="1224"/>
                </a:lnTo>
                <a:lnTo>
                  <a:pt x="71" y="1115"/>
                </a:lnTo>
                <a:lnTo>
                  <a:pt x="105" y="1009"/>
                </a:lnTo>
                <a:lnTo>
                  <a:pt x="143" y="909"/>
                </a:lnTo>
                <a:lnTo>
                  <a:pt x="189" y="815"/>
                </a:lnTo>
                <a:lnTo>
                  <a:pt x="240" y="726"/>
                </a:lnTo>
                <a:lnTo>
                  <a:pt x="294" y="642"/>
                </a:lnTo>
                <a:lnTo>
                  <a:pt x="356" y="564"/>
                </a:lnTo>
                <a:lnTo>
                  <a:pt x="423" y="491"/>
                </a:lnTo>
                <a:lnTo>
                  <a:pt x="496" y="426"/>
                </a:lnTo>
                <a:lnTo>
                  <a:pt x="576" y="368"/>
                </a:lnTo>
                <a:lnTo>
                  <a:pt x="614" y="344"/>
                </a:lnTo>
                <a:lnTo>
                  <a:pt x="660" y="317"/>
                </a:lnTo>
                <a:lnTo>
                  <a:pt x="711" y="291"/>
                </a:lnTo>
                <a:lnTo>
                  <a:pt x="765" y="268"/>
                </a:lnTo>
                <a:lnTo>
                  <a:pt x="823" y="249"/>
                </a:lnTo>
                <a:lnTo>
                  <a:pt x="885" y="238"/>
                </a:lnTo>
                <a:lnTo>
                  <a:pt x="951" y="233"/>
                </a:lnTo>
                <a:lnTo>
                  <a:pt x="1016" y="240"/>
                </a:lnTo>
                <a:lnTo>
                  <a:pt x="1071" y="253"/>
                </a:lnTo>
                <a:lnTo>
                  <a:pt x="1123" y="268"/>
                </a:lnTo>
                <a:lnTo>
                  <a:pt x="1176" y="289"/>
                </a:lnTo>
                <a:lnTo>
                  <a:pt x="1225" y="313"/>
                </a:lnTo>
                <a:lnTo>
                  <a:pt x="1271" y="342"/>
                </a:lnTo>
                <a:lnTo>
                  <a:pt x="1314" y="373"/>
                </a:lnTo>
                <a:lnTo>
                  <a:pt x="1352" y="409"/>
                </a:lnTo>
                <a:lnTo>
                  <a:pt x="1385" y="449"/>
                </a:lnTo>
                <a:lnTo>
                  <a:pt x="1414" y="493"/>
                </a:lnTo>
                <a:lnTo>
                  <a:pt x="1438" y="538"/>
                </a:lnTo>
                <a:lnTo>
                  <a:pt x="1452" y="589"/>
                </a:lnTo>
                <a:lnTo>
                  <a:pt x="1461" y="642"/>
                </a:lnTo>
                <a:lnTo>
                  <a:pt x="1463" y="700"/>
                </a:lnTo>
                <a:lnTo>
                  <a:pt x="1456" y="758"/>
                </a:lnTo>
                <a:lnTo>
                  <a:pt x="1441" y="822"/>
                </a:lnTo>
                <a:lnTo>
                  <a:pt x="1416" y="888"/>
                </a:lnTo>
                <a:lnTo>
                  <a:pt x="1392" y="933"/>
                </a:lnTo>
                <a:lnTo>
                  <a:pt x="1363" y="973"/>
                </a:lnTo>
                <a:lnTo>
                  <a:pt x="1331" y="1009"/>
                </a:lnTo>
                <a:lnTo>
                  <a:pt x="1292" y="1042"/>
                </a:lnTo>
                <a:lnTo>
                  <a:pt x="1252" y="1071"/>
                </a:lnTo>
                <a:lnTo>
                  <a:pt x="1211" y="1098"/>
                </a:lnTo>
                <a:lnTo>
                  <a:pt x="1169" y="1124"/>
                </a:lnTo>
                <a:lnTo>
                  <a:pt x="1169" y="1128"/>
                </a:lnTo>
                <a:lnTo>
                  <a:pt x="1176" y="1144"/>
                </a:lnTo>
                <a:lnTo>
                  <a:pt x="1185" y="1162"/>
                </a:lnTo>
                <a:lnTo>
                  <a:pt x="1191" y="1184"/>
                </a:lnTo>
                <a:lnTo>
                  <a:pt x="1200" y="1206"/>
                </a:lnTo>
                <a:lnTo>
                  <a:pt x="1207" y="1226"/>
                </a:lnTo>
                <a:lnTo>
                  <a:pt x="1218" y="1240"/>
                </a:lnTo>
                <a:lnTo>
                  <a:pt x="1232" y="1248"/>
                </a:lnTo>
                <a:lnTo>
                  <a:pt x="1278" y="1237"/>
                </a:lnTo>
                <a:lnTo>
                  <a:pt x="1327" y="1226"/>
                </a:lnTo>
                <a:lnTo>
                  <a:pt x="1374" y="1215"/>
                </a:lnTo>
                <a:lnTo>
                  <a:pt x="1421" y="1200"/>
                </a:lnTo>
                <a:lnTo>
                  <a:pt x="1463" y="1184"/>
                </a:lnTo>
                <a:lnTo>
                  <a:pt x="1500" y="1164"/>
                </a:lnTo>
                <a:lnTo>
                  <a:pt x="1500" y="993"/>
                </a:lnTo>
                <a:lnTo>
                  <a:pt x="1501" y="826"/>
                </a:lnTo>
                <a:lnTo>
                  <a:pt x="1503" y="662"/>
                </a:lnTo>
                <a:lnTo>
                  <a:pt x="1503" y="495"/>
                </a:lnTo>
                <a:lnTo>
                  <a:pt x="1503" y="324"/>
                </a:lnTo>
                <a:lnTo>
                  <a:pt x="1503" y="275"/>
                </a:lnTo>
                <a:lnTo>
                  <a:pt x="1501" y="228"/>
                </a:lnTo>
                <a:lnTo>
                  <a:pt x="1498" y="184"/>
                </a:lnTo>
                <a:lnTo>
                  <a:pt x="1496" y="140"/>
                </a:lnTo>
                <a:lnTo>
                  <a:pt x="1498" y="98"/>
                </a:lnTo>
                <a:lnTo>
                  <a:pt x="1505" y="60"/>
                </a:lnTo>
                <a:lnTo>
                  <a:pt x="1520" y="24"/>
                </a:lnTo>
                <a:lnTo>
                  <a:pt x="1561" y="8"/>
                </a:lnTo>
                <a:lnTo>
                  <a:pt x="160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38" name="Freeform 18">
            <a:extLst>
              <a:ext uri="{FF2B5EF4-FFF2-40B4-BE49-F238E27FC236}">
                <a16:creationId xmlns:a16="http://schemas.microsoft.com/office/drawing/2014/main" id="{DB950486-CD52-4D14-8751-72748C980AA5}"/>
              </a:ext>
            </a:extLst>
          </p:cNvPr>
          <p:cNvSpPr>
            <a:spLocks/>
          </p:cNvSpPr>
          <p:nvPr/>
        </p:nvSpPr>
        <p:spPr bwMode="auto">
          <a:xfrm>
            <a:off x="6010685" y="3483031"/>
            <a:ext cx="320540" cy="365442"/>
          </a:xfrm>
          <a:custGeom>
            <a:avLst/>
            <a:gdLst>
              <a:gd name="T0" fmla="*/ 1764 w 2942"/>
              <a:gd name="T1" fmla="*/ 10 h 3247"/>
              <a:gd name="T2" fmla="*/ 2091 w 2942"/>
              <a:gd name="T3" fmla="*/ 74 h 3247"/>
              <a:gd name="T4" fmla="*/ 2365 w 2942"/>
              <a:gd name="T5" fmla="*/ 192 h 3247"/>
              <a:gd name="T6" fmla="*/ 2591 w 2942"/>
              <a:gd name="T7" fmla="*/ 361 h 3247"/>
              <a:gd name="T8" fmla="*/ 2765 w 2942"/>
              <a:gd name="T9" fmla="*/ 576 h 3247"/>
              <a:gd name="T10" fmla="*/ 2873 w 2942"/>
              <a:gd name="T11" fmla="*/ 798 h 3247"/>
              <a:gd name="T12" fmla="*/ 2933 w 2942"/>
              <a:gd name="T13" fmla="*/ 1060 h 3247"/>
              <a:gd name="T14" fmla="*/ 2936 w 2942"/>
              <a:gd name="T15" fmla="*/ 1345 h 3247"/>
              <a:gd name="T16" fmla="*/ 2873 w 2942"/>
              <a:gd name="T17" fmla="*/ 1607 h 3247"/>
              <a:gd name="T18" fmla="*/ 2753 w 2942"/>
              <a:gd name="T19" fmla="*/ 1812 h 3247"/>
              <a:gd name="T20" fmla="*/ 2611 w 2942"/>
              <a:gd name="T21" fmla="*/ 1998 h 3247"/>
              <a:gd name="T22" fmla="*/ 2509 w 2942"/>
              <a:gd name="T23" fmla="*/ 2167 h 3247"/>
              <a:gd name="T24" fmla="*/ 2471 w 2942"/>
              <a:gd name="T25" fmla="*/ 2323 h 3247"/>
              <a:gd name="T26" fmla="*/ 2485 w 2942"/>
              <a:gd name="T27" fmla="*/ 2452 h 3247"/>
              <a:gd name="T28" fmla="*/ 2522 w 2942"/>
              <a:gd name="T29" fmla="*/ 2603 h 3247"/>
              <a:gd name="T30" fmla="*/ 2562 w 2942"/>
              <a:gd name="T31" fmla="*/ 2729 h 3247"/>
              <a:gd name="T32" fmla="*/ 2604 w 2942"/>
              <a:gd name="T33" fmla="*/ 2845 h 3247"/>
              <a:gd name="T34" fmla="*/ 2654 w 2942"/>
              <a:gd name="T35" fmla="*/ 3007 h 3247"/>
              <a:gd name="T36" fmla="*/ 2336 w 2942"/>
              <a:gd name="T37" fmla="*/ 3154 h 3247"/>
              <a:gd name="T38" fmla="*/ 1874 w 2942"/>
              <a:gd name="T39" fmla="*/ 3240 h 3247"/>
              <a:gd name="T40" fmla="*/ 1449 w 2942"/>
              <a:gd name="T41" fmla="*/ 3232 h 3247"/>
              <a:gd name="T42" fmla="*/ 1300 w 2942"/>
              <a:gd name="T43" fmla="*/ 3138 h 3247"/>
              <a:gd name="T44" fmla="*/ 1274 w 2942"/>
              <a:gd name="T45" fmla="*/ 2990 h 3247"/>
              <a:gd name="T46" fmla="*/ 1240 w 2942"/>
              <a:gd name="T47" fmla="*/ 2832 h 3247"/>
              <a:gd name="T48" fmla="*/ 1194 w 2942"/>
              <a:gd name="T49" fmla="*/ 2703 h 3247"/>
              <a:gd name="T50" fmla="*/ 1134 w 2942"/>
              <a:gd name="T51" fmla="*/ 2647 h 3247"/>
              <a:gd name="T52" fmla="*/ 1051 w 2942"/>
              <a:gd name="T53" fmla="*/ 2649 h 3247"/>
              <a:gd name="T54" fmla="*/ 974 w 2942"/>
              <a:gd name="T55" fmla="*/ 2670 h 3247"/>
              <a:gd name="T56" fmla="*/ 864 w 2942"/>
              <a:gd name="T57" fmla="*/ 2703 h 3247"/>
              <a:gd name="T58" fmla="*/ 693 w 2942"/>
              <a:gd name="T59" fmla="*/ 2727 h 3247"/>
              <a:gd name="T60" fmla="*/ 525 w 2942"/>
              <a:gd name="T61" fmla="*/ 2716 h 3247"/>
              <a:gd name="T62" fmla="*/ 438 w 2942"/>
              <a:gd name="T63" fmla="*/ 2681 h 3247"/>
              <a:gd name="T64" fmla="*/ 367 w 2942"/>
              <a:gd name="T65" fmla="*/ 2618 h 3247"/>
              <a:gd name="T66" fmla="*/ 338 w 2942"/>
              <a:gd name="T67" fmla="*/ 2520 h 3247"/>
              <a:gd name="T68" fmla="*/ 354 w 2942"/>
              <a:gd name="T69" fmla="*/ 2421 h 3247"/>
              <a:gd name="T70" fmla="*/ 365 w 2942"/>
              <a:gd name="T71" fmla="*/ 2325 h 3247"/>
              <a:gd name="T72" fmla="*/ 331 w 2942"/>
              <a:gd name="T73" fmla="*/ 2265 h 3247"/>
              <a:gd name="T74" fmla="*/ 278 w 2942"/>
              <a:gd name="T75" fmla="*/ 2232 h 3247"/>
              <a:gd name="T76" fmla="*/ 249 w 2942"/>
              <a:gd name="T77" fmla="*/ 2180 h 3247"/>
              <a:gd name="T78" fmla="*/ 267 w 2942"/>
              <a:gd name="T79" fmla="*/ 2125 h 3247"/>
              <a:gd name="T80" fmla="*/ 224 w 2942"/>
              <a:gd name="T81" fmla="*/ 2069 h 3247"/>
              <a:gd name="T82" fmla="*/ 214 w 2942"/>
              <a:gd name="T83" fmla="*/ 2007 h 3247"/>
              <a:gd name="T84" fmla="*/ 245 w 2942"/>
              <a:gd name="T85" fmla="*/ 1941 h 3247"/>
              <a:gd name="T86" fmla="*/ 273 w 2942"/>
              <a:gd name="T87" fmla="*/ 1872 h 3247"/>
              <a:gd name="T88" fmla="*/ 194 w 2942"/>
              <a:gd name="T89" fmla="*/ 1827 h 3247"/>
              <a:gd name="T90" fmla="*/ 96 w 2942"/>
              <a:gd name="T91" fmla="*/ 1794 h 3247"/>
              <a:gd name="T92" fmla="*/ 18 w 2942"/>
              <a:gd name="T93" fmla="*/ 1747 h 3247"/>
              <a:gd name="T94" fmla="*/ 4 w 2942"/>
              <a:gd name="T95" fmla="*/ 1674 h 3247"/>
              <a:gd name="T96" fmla="*/ 44 w 2942"/>
              <a:gd name="T97" fmla="*/ 1616 h 3247"/>
              <a:gd name="T98" fmla="*/ 111 w 2942"/>
              <a:gd name="T99" fmla="*/ 1545 h 3247"/>
              <a:gd name="T100" fmla="*/ 229 w 2942"/>
              <a:gd name="T101" fmla="*/ 1421 h 3247"/>
              <a:gd name="T102" fmla="*/ 325 w 2942"/>
              <a:gd name="T103" fmla="*/ 1276 h 3247"/>
              <a:gd name="T104" fmla="*/ 345 w 2942"/>
              <a:gd name="T105" fmla="*/ 1143 h 3247"/>
              <a:gd name="T106" fmla="*/ 344 w 2942"/>
              <a:gd name="T107" fmla="*/ 992 h 3247"/>
              <a:gd name="T108" fmla="*/ 440 w 2942"/>
              <a:gd name="T109" fmla="*/ 621 h 3247"/>
              <a:gd name="T110" fmla="*/ 587 w 2942"/>
              <a:gd name="T111" fmla="*/ 401 h 3247"/>
              <a:gd name="T112" fmla="*/ 789 w 2942"/>
              <a:gd name="T113" fmla="*/ 227 h 3247"/>
              <a:gd name="T114" fmla="*/ 1031 w 2942"/>
              <a:gd name="T115" fmla="*/ 103 h 3247"/>
              <a:gd name="T116" fmla="*/ 1516 w 2942"/>
              <a:gd name="T117" fmla="*/ 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42" h="3247">
                <a:moveTo>
                  <a:pt x="1516" y="0"/>
                </a:moveTo>
                <a:lnTo>
                  <a:pt x="1644" y="1"/>
                </a:lnTo>
                <a:lnTo>
                  <a:pt x="1764" y="10"/>
                </a:lnTo>
                <a:lnTo>
                  <a:pt x="1878" y="25"/>
                </a:lnTo>
                <a:lnTo>
                  <a:pt x="1987" y="47"/>
                </a:lnTo>
                <a:lnTo>
                  <a:pt x="2091" y="74"/>
                </a:lnTo>
                <a:lnTo>
                  <a:pt x="2187" y="109"/>
                </a:lnTo>
                <a:lnTo>
                  <a:pt x="2280" y="147"/>
                </a:lnTo>
                <a:lnTo>
                  <a:pt x="2365" y="192"/>
                </a:lnTo>
                <a:lnTo>
                  <a:pt x="2445" y="243"/>
                </a:lnTo>
                <a:lnTo>
                  <a:pt x="2522" y="300"/>
                </a:lnTo>
                <a:lnTo>
                  <a:pt x="2591" y="361"/>
                </a:lnTo>
                <a:lnTo>
                  <a:pt x="2654" y="429"/>
                </a:lnTo>
                <a:lnTo>
                  <a:pt x="2713" y="500"/>
                </a:lnTo>
                <a:lnTo>
                  <a:pt x="2765" y="576"/>
                </a:lnTo>
                <a:lnTo>
                  <a:pt x="2813" y="656"/>
                </a:lnTo>
                <a:lnTo>
                  <a:pt x="2845" y="723"/>
                </a:lnTo>
                <a:lnTo>
                  <a:pt x="2873" y="798"/>
                </a:lnTo>
                <a:lnTo>
                  <a:pt x="2898" y="880"/>
                </a:lnTo>
                <a:lnTo>
                  <a:pt x="2918" y="969"/>
                </a:lnTo>
                <a:lnTo>
                  <a:pt x="2933" y="1060"/>
                </a:lnTo>
                <a:lnTo>
                  <a:pt x="2940" y="1154"/>
                </a:lnTo>
                <a:lnTo>
                  <a:pt x="2942" y="1250"/>
                </a:lnTo>
                <a:lnTo>
                  <a:pt x="2936" y="1345"/>
                </a:lnTo>
                <a:lnTo>
                  <a:pt x="2924" y="1438"/>
                </a:lnTo>
                <a:lnTo>
                  <a:pt x="2902" y="1529"/>
                </a:lnTo>
                <a:lnTo>
                  <a:pt x="2873" y="1607"/>
                </a:lnTo>
                <a:lnTo>
                  <a:pt x="2838" y="1680"/>
                </a:lnTo>
                <a:lnTo>
                  <a:pt x="2796" y="1747"/>
                </a:lnTo>
                <a:lnTo>
                  <a:pt x="2753" y="1812"/>
                </a:lnTo>
                <a:lnTo>
                  <a:pt x="2705" y="1876"/>
                </a:lnTo>
                <a:lnTo>
                  <a:pt x="2658" y="1936"/>
                </a:lnTo>
                <a:lnTo>
                  <a:pt x="2611" y="1998"/>
                </a:lnTo>
                <a:lnTo>
                  <a:pt x="2565" y="2060"/>
                </a:lnTo>
                <a:lnTo>
                  <a:pt x="2534" y="2110"/>
                </a:lnTo>
                <a:lnTo>
                  <a:pt x="2509" y="2167"/>
                </a:lnTo>
                <a:lnTo>
                  <a:pt x="2489" y="2227"/>
                </a:lnTo>
                <a:lnTo>
                  <a:pt x="2473" y="2292"/>
                </a:lnTo>
                <a:lnTo>
                  <a:pt x="2471" y="2323"/>
                </a:lnTo>
                <a:lnTo>
                  <a:pt x="2473" y="2360"/>
                </a:lnTo>
                <a:lnTo>
                  <a:pt x="2478" y="2405"/>
                </a:lnTo>
                <a:lnTo>
                  <a:pt x="2485" y="2452"/>
                </a:lnTo>
                <a:lnTo>
                  <a:pt x="2496" y="2503"/>
                </a:lnTo>
                <a:lnTo>
                  <a:pt x="2509" y="2554"/>
                </a:lnTo>
                <a:lnTo>
                  <a:pt x="2522" y="2603"/>
                </a:lnTo>
                <a:lnTo>
                  <a:pt x="2536" y="2650"/>
                </a:lnTo>
                <a:lnTo>
                  <a:pt x="2549" y="2692"/>
                </a:lnTo>
                <a:lnTo>
                  <a:pt x="2562" y="2729"/>
                </a:lnTo>
                <a:lnTo>
                  <a:pt x="2573" y="2756"/>
                </a:lnTo>
                <a:lnTo>
                  <a:pt x="2589" y="2796"/>
                </a:lnTo>
                <a:lnTo>
                  <a:pt x="2604" y="2845"/>
                </a:lnTo>
                <a:lnTo>
                  <a:pt x="2620" y="2900"/>
                </a:lnTo>
                <a:lnTo>
                  <a:pt x="2636" y="2956"/>
                </a:lnTo>
                <a:lnTo>
                  <a:pt x="2654" y="3007"/>
                </a:lnTo>
                <a:lnTo>
                  <a:pt x="2673" y="3052"/>
                </a:lnTo>
                <a:lnTo>
                  <a:pt x="2502" y="3107"/>
                </a:lnTo>
                <a:lnTo>
                  <a:pt x="2336" y="3154"/>
                </a:lnTo>
                <a:lnTo>
                  <a:pt x="2178" y="3192"/>
                </a:lnTo>
                <a:lnTo>
                  <a:pt x="2024" y="3220"/>
                </a:lnTo>
                <a:lnTo>
                  <a:pt x="1874" y="3240"/>
                </a:lnTo>
                <a:lnTo>
                  <a:pt x="1729" y="3247"/>
                </a:lnTo>
                <a:lnTo>
                  <a:pt x="1587" y="3245"/>
                </a:lnTo>
                <a:lnTo>
                  <a:pt x="1449" y="3232"/>
                </a:lnTo>
                <a:lnTo>
                  <a:pt x="1313" y="3209"/>
                </a:lnTo>
                <a:lnTo>
                  <a:pt x="1307" y="3176"/>
                </a:lnTo>
                <a:lnTo>
                  <a:pt x="1300" y="3138"/>
                </a:lnTo>
                <a:lnTo>
                  <a:pt x="1291" y="3092"/>
                </a:lnTo>
                <a:lnTo>
                  <a:pt x="1284" y="3043"/>
                </a:lnTo>
                <a:lnTo>
                  <a:pt x="1274" y="2990"/>
                </a:lnTo>
                <a:lnTo>
                  <a:pt x="1264" y="2936"/>
                </a:lnTo>
                <a:lnTo>
                  <a:pt x="1253" y="2883"/>
                </a:lnTo>
                <a:lnTo>
                  <a:pt x="1240" y="2832"/>
                </a:lnTo>
                <a:lnTo>
                  <a:pt x="1227" y="2783"/>
                </a:lnTo>
                <a:lnTo>
                  <a:pt x="1211" y="2740"/>
                </a:lnTo>
                <a:lnTo>
                  <a:pt x="1194" y="2703"/>
                </a:lnTo>
                <a:lnTo>
                  <a:pt x="1176" y="2674"/>
                </a:lnTo>
                <a:lnTo>
                  <a:pt x="1156" y="2656"/>
                </a:lnTo>
                <a:lnTo>
                  <a:pt x="1134" y="2647"/>
                </a:lnTo>
                <a:lnTo>
                  <a:pt x="1109" y="2643"/>
                </a:lnTo>
                <a:lnTo>
                  <a:pt x="1080" y="2645"/>
                </a:lnTo>
                <a:lnTo>
                  <a:pt x="1051" y="2649"/>
                </a:lnTo>
                <a:lnTo>
                  <a:pt x="1024" y="2656"/>
                </a:lnTo>
                <a:lnTo>
                  <a:pt x="998" y="2663"/>
                </a:lnTo>
                <a:lnTo>
                  <a:pt x="974" y="2670"/>
                </a:lnTo>
                <a:lnTo>
                  <a:pt x="956" y="2676"/>
                </a:lnTo>
                <a:lnTo>
                  <a:pt x="913" y="2690"/>
                </a:lnTo>
                <a:lnTo>
                  <a:pt x="864" y="2703"/>
                </a:lnTo>
                <a:lnTo>
                  <a:pt x="809" y="2714"/>
                </a:lnTo>
                <a:lnTo>
                  <a:pt x="751" y="2721"/>
                </a:lnTo>
                <a:lnTo>
                  <a:pt x="693" y="2727"/>
                </a:lnTo>
                <a:lnTo>
                  <a:pt x="634" y="2729"/>
                </a:lnTo>
                <a:lnTo>
                  <a:pt x="578" y="2725"/>
                </a:lnTo>
                <a:lnTo>
                  <a:pt x="525" y="2716"/>
                </a:lnTo>
                <a:lnTo>
                  <a:pt x="496" y="2709"/>
                </a:lnTo>
                <a:lnTo>
                  <a:pt x="467" y="2696"/>
                </a:lnTo>
                <a:lnTo>
                  <a:pt x="438" y="2681"/>
                </a:lnTo>
                <a:lnTo>
                  <a:pt x="413" y="2663"/>
                </a:lnTo>
                <a:lnTo>
                  <a:pt x="387" y="2641"/>
                </a:lnTo>
                <a:lnTo>
                  <a:pt x="367" y="2618"/>
                </a:lnTo>
                <a:lnTo>
                  <a:pt x="353" y="2589"/>
                </a:lnTo>
                <a:lnTo>
                  <a:pt x="342" y="2556"/>
                </a:lnTo>
                <a:lnTo>
                  <a:pt x="338" y="2520"/>
                </a:lnTo>
                <a:lnTo>
                  <a:pt x="342" y="2480"/>
                </a:lnTo>
                <a:lnTo>
                  <a:pt x="347" y="2452"/>
                </a:lnTo>
                <a:lnTo>
                  <a:pt x="354" y="2421"/>
                </a:lnTo>
                <a:lnTo>
                  <a:pt x="362" y="2389"/>
                </a:lnTo>
                <a:lnTo>
                  <a:pt x="365" y="2358"/>
                </a:lnTo>
                <a:lnTo>
                  <a:pt x="365" y="2325"/>
                </a:lnTo>
                <a:lnTo>
                  <a:pt x="356" y="2296"/>
                </a:lnTo>
                <a:lnTo>
                  <a:pt x="347" y="2280"/>
                </a:lnTo>
                <a:lnTo>
                  <a:pt x="331" y="2265"/>
                </a:lnTo>
                <a:lnTo>
                  <a:pt x="314" y="2254"/>
                </a:lnTo>
                <a:lnTo>
                  <a:pt x="296" y="2245"/>
                </a:lnTo>
                <a:lnTo>
                  <a:pt x="278" y="2232"/>
                </a:lnTo>
                <a:lnTo>
                  <a:pt x="264" y="2218"/>
                </a:lnTo>
                <a:lnTo>
                  <a:pt x="253" y="2200"/>
                </a:lnTo>
                <a:lnTo>
                  <a:pt x="249" y="2180"/>
                </a:lnTo>
                <a:lnTo>
                  <a:pt x="251" y="2160"/>
                </a:lnTo>
                <a:lnTo>
                  <a:pt x="258" y="2141"/>
                </a:lnTo>
                <a:lnTo>
                  <a:pt x="267" y="2125"/>
                </a:lnTo>
                <a:lnTo>
                  <a:pt x="273" y="2109"/>
                </a:lnTo>
                <a:lnTo>
                  <a:pt x="244" y="2089"/>
                </a:lnTo>
                <a:lnTo>
                  <a:pt x="224" y="2069"/>
                </a:lnTo>
                <a:lnTo>
                  <a:pt x="213" y="2049"/>
                </a:lnTo>
                <a:lnTo>
                  <a:pt x="211" y="2027"/>
                </a:lnTo>
                <a:lnTo>
                  <a:pt x="214" y="2007"/>
                </a:lnTo>
                <a:lnTo>
                  <a:pt x="222" y="1985"/>
                </a:lnTo>
                <a:lnTo>
                  <a:pt x="233" y="1963"/>
                </a:lnTo>
                <a:lnTo>
                  <a:pt x="245" y="1941"/>
                </a:lnTo>
                <a:lnTo>
                  <a:pt x="256" y="1918"/>
                </a:lnTo>
                <a:lnTo>
                  <a:pt x="267" y="1896"/>
                </a:lnTo>
                <a:lnTo>
                  <a:pt x="273" y="1872"/>
                </a:lnTo>
                <a:lnTo>
                  <a:pt x="253" y="1854"/>
                </a:lnTo>
                <a:lnTo>
                  <a:pt x="225" y="1840"/>
                </a:lnTo>
                <a:lnTo>
                  <a:pt x="194" y="1827"/>
                </a:lnTo>
                <a:lnTo>
                  <a:pt x="162" y="1816"/>
                </a:lnTo>
                <a:lnTo>
                  <a:pt x="129" y="1805"/>
                </a:lnTo>
                <a:lnTo>
                  <a:pt x="96" y="1794"/>
                </a:lnTo>
                <a:lnTo>
                  <a:pt x="65" y="1781"/>
                </a:lnTo>
                <a:lnTo>
                  <a:pt x="40" y="1767"/>
                </a:lnTo>
                <a:lnTo>
                  <a:pt x="18" y="1747"/>
                </a:lnTo>
                <a:lnTo>
                  <a:pt x="5" y="1723"/>
                </a:lnTo>
                <a:lnTo>
                  <a:pt x="0" y="1698"/>
                </a:lnTo>
                <a:lnTo>
                  <a:pt x="4" y="1674"/>
                </a:lnTo>
                <a:lnTo>
                  <a:pt x="13" y="1652"/>
                </a:lnTo>
                <a:lnTo>
                  <a:pt x="27" y="1634"/>
                </a:lnTo>
                <a:lnTo>
                  <a:pt x="44" y="1616"/>
                </a:lnTo>
                <a:lnTo>
                  <a:pt x="60" y="1601"/>
                </a:lnTo>
                <a:lnTo>
                  <a:pt x="73" y="1589"/>
                </a:lnTo>
                <a:lnTo>
                  <a:pt x="111" y="1545"/>
                </a:lnTo>
                <a:lnTo>
                  <a:pt x="151" y="1505"/>
                </a:lnTo>
                <a:lnTo>
                  <a:pt x="191" y="1465"/>
                </a:lnTo>
                <a:lnTo>
                  <a:pt x="229" y="1421"/>
                </a:lnTo>
                <a:lnTo>
                  <a:pt x="265" y="1378"/>
                </a:lnTo>
                <a:lnTo>
                  <a:pt x="298" y="1329"/>
                </a:lnTo>
                <a:lnTo>
                  <a:pt x="325" y="1276"/>
                </a:lnTo>
                <a:lnTo>
                  <a:pt x="340" y="1232"/>
                </a:lnTo>
                <a:lnTo>
                  <a:pt x="345" y="1189"/>
                </a:lnTo>
                <a:lnTo>
                  <a:pt x="345" y="1143"/>
                </a:lnTo>
                <a:lnTo>
                  <a:pt x="344" y="1094"/>
                </a:lnTo>
                <a:lnTo>
                  <a:pt x="342" y="1045"/>
                </a:lnTo>
                <a:lnTo>
                  <a:pt x="344" y="992"/>
                </a:lnTo>
                <a:lnTo>
                  <a:pt x="349" y="936"/>
                </a:lnTo>
                <a:lnTo>
                  <a:pt x="405" y="705"/>
                </a:lnTo>
                <a:lnTo>
                  <a:pt x="440" y="621"/>
                </a:lnTo>
                <a:lnTo>
                  <a:pt x="482" y="543"/>
                </a:lnTo>
                <a:lnTo>
                  <a:pt x="531" y="470"/>
                </a:lnTo>
                <a:lnTo>
                  <a:pt x="587" y="401"/>
                </a:lnTo>
                <a:lnTo>
                  <a:pt x="649" y="338"/>
                </a:lnTo>
                <a:lnTo>
                  <a:pt x="716" y="280"/>
                </a:lnTo>
                <a:lnTo>
                  <a:pt x="789" y="227"/>
                </a:lnTo>
                <a:lnTo>
                  <a:pt x="865" y="180"/>
                </a:lnTo>
                <a:lnTo>
                  <a:pt x="947" y="138"/>
                </a:lnTo>
                <a:lnTo>
                  <a:pt x="1031" y="103"/>
                </a:lnTo>
                <a:lnTo>
                  <a:pt x="1116" y="72"/>
                </a:lnTo>
                <a:lnTo>
                  <a:pt x="1402" y="9"/>
                </a:lnTo>
                <a:lnTo>
                  <a:pt x="1516"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39" name="Freeform 9">
            <a:extLst>
              <a:ext uri="{FF2B5EF4-FFF2-40B4-BE49-F238E27FC236}">
                <a16:creationId xmlns:a16="http://schemas.microsoft.com/office/drawing/2014/main" id="{3CEA73ED-6DD9-436E-8331-62298AA92750}"/>
              </a:ext>
            </a:extLst>
          </p:cNvPr>
          <p:cNvSpPr>
            <a:spLocks noEditPoints="1"/>
          </p:cNvSpPr>
          <p:nvPr/>
        </p:nvSpPr>
        <p:spPr bwMode="auto">
          <a:xfrm>
            <a:off x="7578703" y="1003271"/>
            <a:ext cx="246319" cy="346529"/>
          </a:xfrm>
          <a:custGeom>
            <a:avLst/>
            <a:gdLst>
              <a:gd name="T0" fmla="*/ 2311 w 2753"/>
              <a:gd name="T1" fmla="*/ 580 h 3873"/>
              <a:gd name="T2" fmla="*/ 2433 w 2753"/>
              <a:gd name="T3" fmla="*/ 735 h 3873"/>
              <a:gd name="T4" fmla="*/ 2415 w 2753"/>
              <a:gd name="T5" fmla="*/ 948 h 3873"/>
              <a:gd name="T6" fmla="*/ 2253 w 2753"/>
              <a:gd name="T7" fmla="*/ 1073 h 3873"/>
              <a:gd name="T8" fmla="*/ 2037 w 2753"/>
              <a:gd name="T9" fmla="*/ 1138 h 3873"/>
              <a:gd name="T10" fmla="*/ 1946 w 2753"/>
              <a:gd name="T11" fmla="*/ 1260 h 3873"/>
              <a:gd name="T12" fmla="*/ 2039 w 2753"/>
              <a:gd name="T13" fmla="*/ 1346 h 3873"/>
              <a:gd name="T14" fmla="*/ 2400 w 2753"/>
              <a:gd name="T15" fmla="*/ 1671 h 3873"/>
              <a:gd name="T16" fmla="*/ 2649 w 2753"/>
              <a:gd name="T17" fmla="*/ 2118 h 3873"/>
              <a:gd name="T18" fmla="*/ 2746 w 2753"/>
              <a:gd name="T19" fmla="*/ 2586 h 3873"/>
              <a:gd name="T20" fmla="*/ 2739 w 2753"/>
              <a:gd name="T21" fmla="*/ 3028 h 3873"/>
              <a:gd name="T22" fmla="*/ 2671 w 2753"/>
              <a:gd name="T23" fmla="*/ 3397 h 3873"/>
              <a:gd name="T24" fmla="*/ 2597 w 2753"/>
              <a:gd name="T25" fmla="*/ 3648 h 3873"/>
              <a:gd name="T26" fmla="*/ 2533 w 2753"/>
              <a:gd name="T27" fmla="*/ 3764 h 3873"/>
              <a:gd name="T28" fmla="*/ 2319 w 2753"/>
              <a:gd name="T29" fmla="*/ 3855 h 3873"/>
              <a:gd name="T30" fmla="*/ 1959 w 2753"/>
              <a:gd name="T31" fmla="*/ 3868 h 3873"/>
              <a:gd name="T32" fmla="*/ 1531 w 2753"/>
              <a:gd name="T33" fmla="*/ 3768 h 3873"/>
              <a:gd name="T34" fmla="*/ 1146 w 2753"/>
              <a:gd name="T35" fmla="*/ 3597 h 3873"/>
              <a:gd name="T36" fmla="*/ 846 w 2753"/>
              <a:gd name="T37" fmla="*/ 3420 h 3873"/>
              <a:gd name="T38" fmla="*/ 669 w 2753"/>
              <a:gd name="T39" fmla="*/ 3297 h 3873"/>
              <a:gd name="T40" fmla="*/ 562 w 2753"/>
              <a:gd name="T41" fmla="*/ 3206 h 3873"/>
              <a:gd name="T42" fmla="*/ 189 w 2753"/>
              <a:gd name="T43" fmla="*/ 2718 h 3873"/>
              <a:gd name="T44" fmla="*/ 0 w 2753"/>
              <a:gd name="T45" fmla="*/ 2148 h 3873"/>
              <a:gd name="T46" fmla="*/ 79 w 2753"/>
              <a:gd name="T47" fmla="*/ 1729 h 3873"/>
              <a:gd name="T48" fmla="*/ 217 w 2753"/>
              <a:gd name="T49" fmla="*/ 1491 h 3873"/>
              <a:gd name="T50" fmla="*/ 319 w 2753"/>
              <a:gd name="T51" fmla="*/ 1380 h 3873"/>
              <a:gd name="T52" fmla="*/ 368 w 2753"/>
              <a:gd name="T53" fmla="*/ 1135 h 3873"/>
              <a:gd name="T54" fmla="*/ 353 w 2753"/>
              <a:gd name="T55" fmla="*/ 831 h 3873"/>
              <a:gd name="T56" fmla="*/ 384 w 2753"/>
              <a:gd name="T57" fmla="*/ 675 h 3873"/>
              <a:gd name="T58" fmla="*/ 559 w 2753"/>
              <a:gd name="T59" fmla="*/ 591 h 3873"/>
              <a:gd name="T60" fmla="*/ 699 w 2753"/>
              <a:gd name="T61" fmla="*/ 664 h 3873"/>
              <a:gd name="T62" fmla="*/ 769 w 2753"/>
              <a:gd name="T63" fmla="*/ 866 h 3873"/>
              <a:gd name="T64" fmla="*/ 791 w 2753"/>
              <a:gd name="T65" fmla="*/ 1115 h 3873"/>
              <a:gd name="T66" fmla="*/ 1008 w 2753"/>
              <a:gd name="T67" fmla="*/ 1053 h 3873"/>
              <a:gd name="T68" fmla="*/ 1433 w 2753"/>
              <a:gd name="T69" fmla="*/ 700 h 3873"/>
              <a:gd name="T70" fmla="*/ 1737 w 2753"/>
              <a:gd name="T71" fmla="*/ 600 h 3873"/>
              <a:gd name="T72" fmla="*/ 2062 w 2753"/>
              <a:gd name="T73" fmla="*/ 557 h 3873"/>
              <a:gd name="T74" fmla="*/ 1277 w 2753"/>
              <a:gd name="T75" fmla="*/ 18 h 3873"/>
              <a:gd name="T76" fmla="*/ 1315 w 2753"/>
              <a:gd name="T77" fmla="*/ 111 h 3873"/>
              <a:gd name="T78" fmla="*/ 1329 w 2753"/>
              <a:gd name="T79" fmla="*/ 229 h 3873"/>
              <a:gd name="T80" fmla="*/ 1389 w 2753"/>
              <a:gd name="T81" fmla="*/ 278 h 3873"/>
              <a:gd name="T82" fmla="*/ 1471 w 2753"/>
              <a:gd name="T83" fmla="*/ 138 h 3873"/>
              <a:gd name="T84" fmla="*/ 1600 w 2753"/>
              <a:gd name="T85" fmla="*/ 22 h 3873"/>
              <a:gd name="T86" fmla="*/ 1671 w 2753"/>
              <a:gd name="T87" fmla="*/ 108 h 3873"/>
              <a:gd name="T88" fmla="*/ 1649 w 2753"/>
              <a:gd name="T89" fmla="*/ 249 h 3873"/>
              <a:gd name="T90" fmla="*/ 1666 w 2753"/>
              <a:gd name="T91" fmla="*/ 408 h 3873"/>
              <a:gd name="T92" fmla="*/ 1775 w 2753"/>
              <a:gd name="T93" fmla="*/ 511 h 3873"/>
              <a:gd name="T94" fmla="*/ 1529 w 2753"/>
              <a:gd name="T95" fmla="*/ 580 h 3873"/>
              <a:gd name="T96" fmla="*/ 1239 w 2753"/>
              <a:gd name="T97" fmla="*/ 735 h 3873"/>
              <a:gd name="T98" fmla="*/ 995 w 2753"/>
              <a:gd name="T99" fmla="*/ 958 h 3873"/>
              <a:gd name="T100" fmla="*/ 871 w 2753"/>
              <a:gd name="T101" fmla="*/ 1124 h 3873"/>
              <a:gd name="T102" fmla="*/ 855 w 2753"/>
              <a:gd name="T103" fmla="*/ 1100 h 3873"/>
              <a:gd name="T104" fmla="*/ 826 w 2753"/>
              <a:gd name="T105" fmla="*/ 798 h 3873"/>
              <a:gd name="T106" fmla="*/ 837 w 2753"/>
              <a:gd name="T107" fmla="*/ 658 h 3873"/>
              <a:gd name="T108" fmla="*/ 897 w 2753"/>
              <a:gd name="T109" fmla="*/ 555 h 3873"/>
              <a:gd name="T110" fmla="*/ 704 w 2753"/>
              <a:gd name="T111" fmla="*/ 437 h 3873"/>
              <a:gd name="T112" fmla="*/ 609 w 2753"/>
              <a:gd name="T113" fmla="*/ 320 h 3873"/>
              <a:gd name="T114" fmla="*/ 691 w 2753"/>
              <a:gd name="T115" fmla="*/ 206 h 3873"/>
              <a:gd name="T116" fmla="*/ 886 w 2753"/>
              <a:gd name="T117" fmla="*/ 251 h 3873"/>
              <a:gd name="T118" fmla="*/ 1144 w 2753"/>
              <a:gd name="T119" fmla="*/ 375 h 3873"/>
              <a:gd name="T120" fmla="*/ 1115 w 2753"/>
              <a:gd name="T121" fmla="*/ 189 h 3873"/>
              <a:gd name="T122" fmla="*/ 1120 w 2753"/>
              <a:gd name="T123" fmla="*/ 38 h 3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53" h="3873">
                <a:moveTo>
                  <a:pt x="2122" y="555"/>
                </a:moveTo>
                <a:lnTo>
                  <a:pt x="2180" y="557"/>
                </a:lnTo>
                <a:lnTo>
                  <a:pt x="2231" y="560"/>
                </a:lnTo>
                <a:lnTo>
                  <a:pt x="2275" y="568"/>
                </a:lnTo>
                <a:lnTo>
                  <a:pt x="2311" y="580"/>
                </a:lnTo>
                <a:lnTo>
                  <a:pt x="2346" y="598"/>
                </a:lnTo>
                <a:lnTo>
                  <a:pt x="2375" y="626"/>
                </a:lnTo>
                <a:lnTo>
                  <a:pt x="2399" y="658"/>
                </a:lnTo>
                <a:lnTo>
                  <a:pt x="2419" y="695"/>
                </a:lnTo>
                <a:lnTo>
                  <a:pt x="2433" y="735"/>
                </a:lnTo>
                <a:lnTo>
                  <a:pt x="2442" y="777"/>
                </a:lnTo>
                <a:lnTo>
                  <a:pt x="2444" y="820"/>
                </a:lnTo>
                <a:lnTo>
                  <a:pt x="2440" y="864"/>
                </a:lnTo>
                <a:lnTo>
                  <a:pt x="2431" y="908"/>
                </a:lnTo>
                <a:lnTo>
                  <a:pt x="2415" y="948"/>
                </a:lnTo>
                <a:lnTo>
                  <a:pt x="2391" y="984"/>
                </a:lnTo>
                <a:lnTo>
                  <a:pt x="2364" y="1013"/>
                </a:lnTo>
                <a:lnTo>
                  <a:pt x="2331" y="1037"/>
                </a:lnTo>
                <a:lnTo>
                  <a:pt x="2293" y="1057"/>
                </a:lnTo>
                <a:lnTo>
                  <a:pt x="2253" y="1073"/>
                </a:lnTo>
                <a:lnTo>
                  <a:pt x="2211" y="1086"/>
                </a:lnTo>
                <a:lnTo>
                  <a:pt x="2166" y="1098"/>
                </a:lnTo>
                <a:lnTo>
                  <a:pt x="2122" y="1111"/>
                </a:lnTo>
                <a:lnTo>
                  <a:pt x="2079" y="1124"/>
                </a:lnTo>
                <a:lnTo>
                  <a:pt x="2037" y="1138"/>
                </a:lnTo>
                <a:lnTo>
                  <a:pt x="1999" y="1157"/>
                </a:lnTo>
                <a:lnTo>
                  <a:pt x="1962" y="1178"/>
                </a:lnTo>
                <a:lnTo>
                  <a:pt x="1931" y="1204"/>
                </a:lnTo>
                <a:lnTo>
                  <a:pt x="1935" y="1235"/>
                </a:lnTo>
                <a:lnTo>
                  <a:pt x="1946" y="1260"/>
                </a:lnTo>
                <a:lnTo>
                  <a:pt x="1959" y="1282"/>
                </a:lnTo>
                <a:lnTo>
                  <a:pt x="1977" y="1302"/>
                </a:lnTo>
                <a:lnTo>
                  <a:pt x="1997" y="1318"/>
                </a:lnTo>
                <a:lnTo>
                  <a:pt x="2019" y="1333"/>
                </a:lnTo>
                <a:lnTo>
                  <a:pt x="2039" y="1346"/>
                </a:lnTo>
                <a:lnTo>
                  <a:pt x="2060" y="1360"/>
                </a:lnTo>
                <a:lnTo>
                  <a:pt x="2159" y="1433"/>
                </a:lnTo>
                <a:lnTo>
                  <a:pt x="2248" y="1509"/>
                </a:lnTo>
                <a:lnTo>
                  <a:pt x="2328" y="1588"/>
                </a:lnTo>
                <a:lnTo>
                  <a:pt x="2400" y="1671"/>
                </a:lnTo>
                <a:lnTo>
                  <a:pt x="2464" y="1757"/>
                </a:lnTo>
                <a:lnTo>
                  <a:pt x="2522" y="1844"/>
                </a:lnTo>
                <a:lnTo>
                  <a:pt x="2571" y="1933"/>
                </a:lnTo>
                <a:lnTo>
                  <a:pt x="2613" y="2026"/>
                </a:lnTo>
                <a:lnTo>
                  <a:pt x="2649" y="2118"/>
                </a:lnTo>
                <a:lnTo>
                  <a:pt x="2679" y="2211"/>
                </a:lnTo>
                <a:lnTo>
                  <a:pt x="2704" y="2304"/>
                </a:lnTo>
                <a:lnTo>
                  <a:pt x="2722" y="2398"/>
                </a:lnTo>
                <a:lnTo>
                  <a:pt x="2737" y="2493"/>
                </a:lnTo>
                <a:lnTo>
                  <a:pt x="2746" y="2586"/>
                </a:lnTo>
                <a:lnTo>
                  <a:pt x="2751" y="2677"/>
                </a:lnTo>
                <a:lnTo>
                  <a:pt x="2753" y="2768"/>
                </a:lnTo>
                <a:lnTo>
                  <a:pt x="2751" y="2857"/>
                </a:lnTo>
                <a:lnTo>
                  <a:pt x="2746" y="2942"/>
                </a:lnTo>
                <a:lnTo>
                  <a:pt x="2739" y="3028"/>
                </a:lnTo>
                <a:lnTo>
                  <a:pt x="2728" y="3108"/>
                </a:lnTo>
                <a:lnTo>
                  <a:pt x="2715" y="3186"/>
                </a:lnTo>
                <a:lnTo>
                  <a:pt x="2702" y="3260"/>
                </a:lnTo>
                <a:lnTo>
                  <a:pt x="2688" y="3331"/>
                </a:lnTo>
                <a:lnTo>
                  <a:pt x="2671" y="3397"/>
                </a:lnTo>
                <a:lnTo>
                  <a:pt x="2657" y="3458"/>
                </a:lnTo>
                <a:lnTo>
                  <a:pt x="2640" y="3515"/>
                </a:lnTo>
                <a:lnTo>
                  <a:pt x="2624" y="3564"/>
                </a:lnTo>
                <a:lnTo>
                  <a:pt x="2609" y="3609"/>
                </a:lnTo>
                <a:lnTo>
                  <a:pt x="2597" y="3648"/>
                </a:lnTo>
                <a:lnTo>
                  <a:pt x="2584" y="3680"/>
                </a:lnTo>
                <a:lnTo>
                  <a:pt x="2573" y="3704"/>
                </a:lnTo>
                <a:lnTo>
                  <a:pt x="2566" y="3722"/>
                </a:lnTo>
                <a:lnTo>
                  <a:pt x="2560" y="3733"/>
                </a:lnTo>
                <a:lnTo>
                  <a:pt x="2533" y="3764"/>
                </a:lnTo>
                <a:lnTo>
                  <a:pt x="2499" y="3789"/>
                </a:lnTo>
                <a:lnTo>
                  <a:pt x="2459" y="3811"/>
                </a:lnTo>
                <a:lnTo>
                  <a:pt x="2415" y="3829"/>
                </a:lnTo>
                <a:lnTo>
                  <a:pt x="2368" y="3844"/>
                </a:lnTo>
                <a:lnTo>
                  <a:pt x="2319" y="3855"/>
                </a:lnTo>
                <a:lnTo>
                  <a:pt x="2269" y="3862"/>
                </a:lnTo>
                <a:lnTo>
                  <a:pt x="2220" y="3868"/>
                </a:lnTo>
                <a:lnTo>
                  <a:pt x="2133" y="3873"/>
                </a:lnTo>
                <a:lnTo>
                  <a:pt x="2046" y="3873"/>
                </a:lnTo>
                <a:lnTo>
                  <a:pt x="1959" y="3868"/>
                </a:lnTo>
                <a:lnTo>
                  <a:pt x="1871" y="3855"/>
                </a:lnTo>
                <a:lnTo>
                  <a:pt x="1784" y="3838"/>
                </a:lnTo>
                <a:lnTo>
                  <a:pt x="1699" y="3818"/>
                </a:lnTo>
                <a:lnTo>
                  <a:pt x="1613" y="3795"/>
                </a:lnTo>
                <a:lnTo>
                  <a:pt x="1531" y="3768"/>
                </a:lnTo>
                <a:lnTo>
                  <a:pt x="1449" y="3737"/>
                </a:lnTo>
                <a:lnTo>
                  <a:pt x="1369" y="3704"/>
                </a:lnTo>
                <a:lnTo>
                  <a:pt x="1293" y="3669"/>
                </a:lnTo>
                <a:lnTo>
                  <a:pt x="1219" y="3635"/>
                </a:lnTo>
                <a:lnTo>
                  <a:pt x="1146" y="3597"/>
                </a:lnTo>
                <a:lnTo>
                  <a:pt x="1079" y="3560"/>
                </a:lnTo>
                <a:lnTo>
                  <a:pt x="1015" y="3524"/>
                </a:lnTo>
                <a:lnTo>
                  <a:pt x="953" y="3488"/>
                </a:lnTo>
                <a:lnTo>
                  <a:pt x="899" y="3453"/>
                </a:lnTo>
                <a:lnTo>
                  <a:pt x="846" y="3420"/>
                </a:lnTo>
                <a:lnTo>
                  <a:pt x="800" y="3389"/>
                </a:lnTo>
                <a:lnTo>
                  <a:pt x="759" y="3360"/>
                </a:lnTo>
                <a:lnTo>
                  <a:pt x="722" y="3335"/>
                </a:lnTo>
                <a:lnTo>
                  <a:pt x="693" y="3313"/>
                </a:lnTo>
                <a:lnTo>
                  <a:pt x="669" y="3297"/>
                </a:lnTo>
                <a:lnTo>
                  <a:pt x="653" y="3284"/>
                </a:lnTo>
                <a:lnTo>
                  <a:pt x="642" y="3275"/>
                </a:lnTo>
                <a:lnTo>
                  <a:pt x="640" y="3273"/>
                </a:lnTo>
                <a:lnTo>
                  <a:pt x="644" y="3277"/>
                </a:lnTo>
                <a:lnTo>
                  <a:pt x="562" y="3206"/>
                </a:lnTo>
                <a:lnTo>
                  <a:pt x="482" y="3124"/>
                </a:lnTo>
                <a:lnTo>
                  <a:pt x="402" y="3033"/>
                </a:lnTo>
                <a:lnTo>
                  <a:pt x="326" y="2935"/>
                </a:lnTo>
                <a:lnTo>
                  <a:pt x="255" y="2829"/>
                </a:lnTo>
                <a:lnTo>
                  <a:pt x="189" y="2718"/>
                </a:lnTo>
                <a:lnTo>
                  <a:pt x="131" y="2604"/>
                </a:lnTo>
                <a:lnTo>
                  <a:pt x="82" y="2484"/>
                </a:lnTo>
                <a:lnTo>
                  <a:pt x="40" y="2362"/>
                </a:lnTo>
                <a:lnTo>
                  <a:pt x="11" y="2240"/>
                </a:lnTo>
                <a:lnTo>
                  <a:pt x="0" y="2148"/>
                </a:lnTo>
                <a:lnTo>
                  <a:pt x="0" y="2057"/>
                </a:lnTo>
                <a:lnTo>
                  <a:pt x="9" y="1969"/>
                </a:lnTo>
                <a:lnTo>
                  <a:pt x="26" y="1886"/>
                </a:lnTo>
                <a:lnTo>
                  <a:pt x="51" y="1804"/>
                </a:lnTo>
                <a:lnTo>
                  <a:pt x="79" y="1729"/>
                </a:lnTo>
                <a:lnTo>
                  <a:pt x="111" y="1658"/>
                </a:lnTo>
                <a:lnTo>
                  <a:pt x="146" y="1595"/>
                </a:lnTo>
                <a:lnTo>
                  <a:pt x="180" y="1537"/>
                </a:lnTo>
                <a:lnTo>
                  <a:pt x="197" y="1513"/>
                </a:lnTo>
                <a:lnTo>
                  <a:pt x="217" y="1491"/>
                </a:lnTo>
                <a:lnTo>
                  <a:pt x="237" y="1471"/>
                </a:lnTo>
                <a:lnTo>
                  <a:pt x="259" y="1451"/>
                </a:lnTo>
                <a:lnTo>
                  <a:pt x="279" y="1429"/>
                </a:lnTo>
                <a:lnTo>
                  <a:pt x="300" y="1406"/>
                </a:lnTo>
                <a:lnTo>
                  <a:pt x="319" y="1380"/>
                </a:lnTo>
                <a:lnTo>
                  <a:pt x="335" y="1349"/>
                </a:lnTo>
                <a:lnTo>
                  <a:pt x="349" y="1313"/>
                </a:lnTo>
                <a:lnTo>
                  <a:pt x="359" y="1269"/>
                </a:lnTo>
                <a:lnTo>
                  <a:pt x="364" y="1220"/>
                </a:lnTo>
                <a:lnTo>
                  <a:pt x="368" y="1135"/>
                </a:lnTo>
                <a:lnTo>
                  <a:pt x="366" y="1058"/>
                </a:lnTo>
                <a:lnTo>
                  <a:pt x="364" y="989"/>
                </a:lnTo>
                <a:lnTo>
                  <a:pt x="360" y="929"/>
                </a:lnTo>
                <a:lnTo>
                  <a:pt x="357" y="877"/>
                </a:lnTo>
                <a:lnTo>
                  <a:pt x="353" y="831"/>
                </a:lnTo>
                <a:lnTo>
                  <a:pt x="353" y="789"/>
                </a:lnTo>
                <a:lnTo>
                  <a:pt x="355" y="755"/>
                </a:lnTo>
                <a:lnTo>
                  <a:pt x="359" y="724"/>
                </a:lnTo>
                <a:lnTo>
                  <a:pt x="369" y="698"/>
                </a:lnTo>
                <a:lnTo>
                  <a:pt x="384" y="675"/>
                </a:lnTo>
                <a:lnTo>
                  <a:pt x="406" y="653"/>
                </a:lnTo>
                <a:lnTo>
                  <a:pt x="435" y="635"/>
                </a:lnTo>
                <a:lnTo>
                  <a:pt x="473" y="617"/>
                </a:lnTo>
                <a:lnTo>
                  <a:pt x="520" y="600"/>
                </a:lnTo>
                <a:lnTo>
                  <a:pt x="559" y="591"/>
                </a:lnTo>
                <a:lnTo>
                  <a:pt x="593" y="591"/>
                </a:lnTo>
                <a:lnTo>
                  <a:pt x="624" y="598"/>
                </a:lnTo>
                <a:lnTo>
                  <a:pt x="651" y="615"/>
                </a:lnTo>
                <a:lnTo>
                  <a:pt x="677" y="635"/>
                </a:lnTo>
                <a:lnTo>
                  <a:pt x="699" y="664"/>
                </a:lnTo>
                <a:lnTo>
                  <a:pt x="717" y="697"/>
                </a:lnTo>
                <a:lnTo>
                  <a:pt x="733" y="733"/>
                </a:lnTo>
                <a:lnTo>
                  <a:pt x="748" y="775"/>
                </a:lnTo>
                <a:lnTo>
                  <a:pt x="760" y="818"/>
                </a:lnTo>
                <a:lnTo>
                  <a:pt x="769" y="866"/>
                </a:lnTo>
                <a:lnTo>
                  <a:pt x="777" y="915"/>
                </a:lnTo>
                <a:lnTo>
                  <a:pt x="782" y="964"/>
                </a:lnTo>
                <a:lnTo>
                  <a:pt x="788" y="1015"/>
                </a:lnTo>
                <a:lnTo>
                  <a:pt x="789" y="1066"/>
                </a:lnTo>
                <a:lnTo>
                  <a:pt x="791" y="1115"/>
                </a:lnTo>
                <a:lnTo>
                  <a:pt x="791" y="1164"/>
                </a:lnTo>
                <a:lnTo>
                  <a:pt x="791" y="1420"/>
                </a:lnTo>
                <a:lnTo>
                  <a:pt x="884" y="1224"/>
                </a:lnTo>
                <a:lnTo>
                  <a:pt x="942" y="1137"/>
                </a:lnTo>
                <a:lnTo>
                  <a:pt x="1008" y="1053"/>
                </a:lnTo>
                <a:lnTo>
                  <a:pt x="1080" y="969"/>
                </a:lnTo>
                <a:lnTo>
                  <a:pt x="1160" y="893"/>
                </a:lnTo>
                <a:lnTo>
                  <a:pt x="1248" y="820"/>
                </a:lnTo>
                <a:lnTo>
                  <a:pt x="1339" y="757"/>
                </a:lnTo>
                <a:lnTo>
                  <a:pt x="1433" y="700"/>
                </a:lnTo>
                <a:lnTo>
                  <a:pt x="1531" y="657"/>
                </a:lnTo>
                <a:lnTo>
                  <a:pt x="1573" y="642"/>
                </a:lnTo>
                <a:lnTo>
                  <a:pt x="1622" y="628"/>
                </a:lnTo>
                <a:lnTo>
                  <a:pt x="1679" y="613"/>
                </a:lnTo>
                <a:lnTo>
                  <a:pt x="1737" y="600"/>
                </a:lnTo>
                <a:lnTo>
                  <a:pt x="1800" y="588"/>
                </a:lnTo>
                <a:lnTo>
                  <a:pt x="1866" y="577"/>
                </a:lnTo>
                <a:lnTo>
                  <a:pt x="1931" y="568"/>
                </a:lnTo>
                <a:lnTo>
                  <a:pt x="1999" y="562"/>
                </a:lnTo>
                <a:lnTo>
                  <a:pt x="2062" y="557"/>
                </a:lnTo>
                <a:lnTo>
                  <a:pt x="2122" y="555"/>
                </a:lnTo>
                <a:close/>
                <a:moveTo>
                  <a:pt x="1200" y="0"/>
                </a:moveTo>
                <a:lnTo>
                  <a:pt x="1231" y="2"/>
                </a:lnTo>
                <a:lnTo>
                  <a:pt x="1257" y="8"/>
                </a:lnTo>
                <a:lnTo>
                  <a:pt x="1277" y="18"/>
                </a:lnTo>
                <a:lnTo>
                  <a:pt x="1291" y="31"/>
                </a:lnTo>
                <a:lnTo>
                  <a:pt x="1300" y="48"/>
                </a:lnTo>
                <a:lnTo>
                  <a:pt x="1308" y="68"/>
                </a:lnTo>
                <a:lnTo>
                  <a:pt x="1311" y="89"/>
                </a:lnTo>
                <a:lnTo>
                  <a:pt x="1315" y="111"/>
                </a:lnTo>
                <a:lnTo>
                  <a:pt x="1315" y="137"/>
                </a:lnTo>
                <a:lnTo>
                  <a:pt x="1317" y="160"/>
                </a:lnTo>
                <a:lnTo>
                  <a:pt x="1320" y="186"/>
                </a:lnTo>
                <a:lnTo>
                  <a:pt x="1324" y="208"/>
                </a:lnTo>
                <a:lnTo>
                  <a:pt x="1329" y="229"/>
                </a:lnTo>
                <a:lnTo>
                  <a:pt x="1339" y="249"/>
                </a:lnTo>
                <a:lnTo>
                  <a:pt x="1349" y="266"/>
                </a:lnTo>
                <a:lnTo>
                  <a:pt x="1364" y="278"/>
                </a:lnTo>
                <a:lnTo>
                  <a:pt x="1375" y="278"/>
                </a:lnTo>
                <a:lnTo>
                  <a:pt x="1389" y="278"/>
                </a:lnTo>
                <a:lnTo>
                  <a:pt x="1400" y="280"/>
                </a:lnTo>
                <a:lnTo>
                  <a:pt x="1420" y="246"/>
                </a:lnTo>
                <a:lnTo>
                  <a:pt x="1439" y="209"/>
                </a:lnTo>
                <a:lnTo>
                  <a:pt x="1455" y="173"/>
                </a:lnTo>
                <a:lnTo>
                  <a:pt x="1471" y="138"/>
                </a:lnTo>
                <a:lnTo>
                  <a:pt x="1489" y="104"/>
                </a:lnTo>
                <a:lnTo>
                  <a:pt x="1511" y="71"/>
                </a:lnTo>
                <a:lnTo>
                  <a:pt x="1537" y="42"/>
                </a:lnTo>
                <a:lnTo>
                  <a:pt x="1568" y="18"/>
                </a:lnTo>
                <a:lnTo>
                  <a:pt x="1600" y="22"/>
                </a:lnTo>
                <a:lnTo>
                  <a:pt x="1626" y="29"/>
                </a:lnTo>
                <a:lnTo>
                  <a:pt x="1646" y="44"/>
                </a:lnTo>
                <a:lnTo>
                  <a:pt x="1659" y="62"/>
                </a:lnTo>
                <a:lnTo>
                  <a:pt x="1668" y="82"/>
                </a:lnTo>
                <a:lnTo>
                  <a:pt x="1671" y="108"/>
                </a:lnTo>
                <a:lnTo>
                  <a:pt x="1673" y="133"/>
                </a:lnTo>
                <a:lnTo>
                  <a:pt x="1669" y="162"/>
                </a:lnTo>
                <a:lnTo>
                  <a:pt x="1664" y="191"/>
                </a:lnTo>
                <a:lnTo>
                  <a:pt x="1657" y="220"/>
                </a:lnTo>
                <a:lnTo>
                  <a:pt x="1649" y="249"/>
                </a:lnTo>
                <a:lnTo>
                  <a:pt x="1640" y="278"/>
                </a:lnTo>
                <a:lnTo>
                  <a:pt x="1633" y="304"/>
                </a:lnTo>
                <a:lnTo>
                  <a:pt x="1626" y="329"/>
                </a:lnTo>
                <a:lnTo>
                  <a:pt x="1620" y="349"/>
                </a:lnTo>
                <a:lnTo>
                  <a:pt x="1666" y="408"/>
                </a:lnTo>
                <a:lnTo>
                  <a:pt x="1717" y="458"/>
                </a:lnTo>
                <a:lnTo>
                  <a:pt x="1771" y="502"/>
                </a:lnTo>
                <a:lnTo>
                  <a:pt x="1773" y="504"/>
                </a:lnTo>
                <a:lnTo>
                  <a:pt x="1773" y="508"/>
                </a:lnTo>
                <a:lnTo>
                  <a:pt x="1775" y="511"/>
                </a:lnTo>
                <a:lnTo>
                  <a:pt x="1775" y="515"/>
                </a:lnTo>
                <a:lnTo>
                  <a:pt x="1777" y="517"/>
                </a:lnTo>
                <a:lnTo>
                  <a:pt x="1686" y="535"/>
                </a:lnTo>
                <a:lnTo>
                  <a:pt x="1604" y="557"/>
                </a:lnTo>
                <a:lnTo>
                  <a:pt x="1529" y="580"/>
                </a:lnTo>
                <a:lnTo>
                  <a:pt x="1462" y="606"/>
                </a:lnTo>
                <a:lnTo>
                  <a:pt x="1400" y="635"/>
                </a:lnTo>
                <a:lnTo>
                  <a:pt x="1342" y="666"/>
                </a:lnTo>
                <a:lnTo>
                  <a:pt x="1289" y="700"/>
                </a:lnTo>
                <a:lnTo>
                  <a:pt x="1239" y="735"/>
                </a:lnTo>
                <a:lnTo>
                  <a:pt x="1189" y="773"/>
                </a:lnTo>
                <a:lnTo>
                  <a:pt x="1140" y="813"/>
                </a:lnTo>
                <a:lnTo>
                  <a:pt x="1091" y="857"/>
                </a:lnTo>
                <a:lnTo>
                  <a:pt x="1039" y="908"/>
                </a:lnTo>
                <a:lnTo>
                  <a:pt x="995" y="958"/>
                </a:lnTo>
                <a:lnTo>
                  <a:pt x="955" y="1009"/>
                </a:lnTo>
                <a:lnTo>
                  <a:pt x="919" y="1060"/>
                </a:lnTo>
                <a:lnTo>
                  <a:pt x="880" y="1111"/>
                </a:lnTo>
                <a:lnTo>
                  <a:pt x="877" y="1115"/>
                </a:lnTo>
                <a:lnTo>
                  <a:pt x="871" y="1124"/>
                </a:lnTo>
                <a:lnTo>
                  <a:pt x="866" y="1135"/>
                </a:lnTo>
                <a:lnTo>
                  <a:pt x="860" y="1146"/>
                </a:lnTo>
                <a:lnTo>
                  <a:pt x="855" y="1153"/>
                </a:lnTo>
                <a:lnTo>
                  <a:pt x="851" y="1157"/>
                </a:lnTo>
                <a:lnTo>
                  <a:pt x="855" y="1100"/>
                </a:lnTo>
                <a:lnTo>
                  <a:pt x="855" y="1038"/>
                </a:lnTo>
                <a:lnTo>
                  <a:pt x="851" y="977"/>
                </a:lnTo>
                <a:lnTo>
                  <a:pt x="844" y="913"/>
                </a:lnTo>
                <a:lnTo>
                  <a:pt x="835" y="853"/>
                </a:lnTo>
                <a:lnTo>
                  <a:pt x="826" y="798"/>
                </a:lnTo>
                <a:lnTo>
                  <a:pt x="813" y="751"/>
                </a:lnTo>
                <a:lnTo>
                  <a:pt x="800" y="713"/>
                </a:lnTo>
                <a:lnTo>
                  <a:pt x="809" y="698"/>
                </a:lnTo>
                <a:lnTo>
                  <a:pt x="822" y="678"/>
                </a:lnTo>
                <a:lnTo>
                  <a:pt x="837" y="658"/>
                </a:lnTo>
                <a:lnTo>
                  <a:pt x="853" y="637"/>
                </a:lnTo>
                <a:lnTo>
                  <a:pt x="869" y="615"/>
                </a:lnTo>
                <a:lnTo>
                  <a:pt x="882" y="593"/>
                </a:lnTo>
                <a:lnTo>
                  <a:pt x="891" y="573"/>
                </a:lnTo>
                <a:lnTo>
                  <a:pt x="897" y="555"/>
                </a:lnTo>
                <a:lnTo>
                  <a:pt x="897" y="540"/>
                </a:lnTo>
                <a:lnTo>
                  <a:pt x="840" y="511"/>
                </a:lnTo>
                <a:lnTo>
                  <a:pt x="788" y="484"/>
                </a:lnTo>
                <a:lnTo>
                  <a:pt x="742" y="460"/>
                </a:lnTo>
                <a:lnTo>
                  <a:pt x="704" y="437"/>
                </a:lnTo>
                <a:lnTo>
                  <a:pt x="669" y="415"/>
                </a:lnTo>
                <a:lnTo>
                  <a:pt x="644" y="393"/>
                </a:lnTo>
                <a:lnTo>
                  <a:pt x="624" y="371"/>
                </a:lnTo>
                <a:lnTo>
                  <a:pt x="613" y="348"/>
                </a:lnTo>
                <a:lnTo>
                  <a:pt x="609" y="320"/>
                </a:lnTo>
                <a:lnTo>
                  <a:pt x="615" y="291"/>
                </a:lnTo>
                <a:lnTo>
                  <a:pt x="628" y="258"/>
                </a:lnTo>
                <a:lnTo>
                  <a:pt x="646" y="233"/>
                </a:lnTo>
                <a:lnTo>
                  <a:pt x="666" y="215"/>
                </a:lnTo>
                <a:lnTo>
                  <a:pt x="691" y="206"/>
                </a:lnTo>
                <a:lnTo>
                  <a:pt x="720" y="202"/>
                </a:lnTo>
                <a:lnTo>
                  <a:pt x="755" y="206"/>
                </a:lnTo>
                <a:lnTo>
                  <a:pt x="793" y="215"/>
                </a:lnTo>
                <a:lnTo>
                  <a:pt x="837" y="231"/>
                </a:lnTo>
                <a:lnTo>
                  <a:pt x="886" y="251"/>
                </a:lnTo>
                <a:lnTo>
                  <a:pt x="940" y="277"/>
                </a:lnTo>
                <a:lnTo>
                  <a:pt x="1000" y="308"/>
                </a:lnTo>
                <a:lnTo>
                  <a:pt x="1066" y="340"/>
                </a:lnTo>
                <a:lnTo>
                  <a:pt x="1137" y="378"/>
                </a:lnTo>
                <a:lnTo>
                  <a:pt x="1144" y="375"/>
                </a:lnTo>
                <a:lnTo>
                  <a:pt x="1142" y="338"/>
                </a:lnTo>
                <a:lnTo>
                  <a:pt x="1137" y="302"/>
                </a:lnTo>
                <a:lnTo>
                  <a:pt x="1129" y="264"/>
                </a:lnTo>
                <a:lnTo>
                  <a:pt x="1122" y="228"/>
                </a:lnTo>
                <a:lnTo>
                  <a:pt x="1115" y="189"/>
                </a:lnTo>
                <a:lnTo>
                  <a:pt x="1109" y="155"/>
                </a:lnTo>
                <a:lnTo>
                  <a:pt x="1106" y="120"/>
                </a:lnTo>
                <a:lnTo>
                  <a:pt x="1106" y="89"/>
                </a:lnTo>
                <a:lnTo>
                  <a:pt x="1111" y="62"/>
                </a:lnTo>
                <a:lnTo>
                  <a:pt x="1120" y="38"/>
                </a:lnTo>
                <a:lnTo>
                  <a:pt x="1137" y="18"/>
                </a:lnTo>
                <a:lnTo>
                  <a:pt x="1160" y="4"/>
                </a:lnTo>
                <a:lnTo>
                  <a:pt x="120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0" name="Freeform 9">
            <a:extLst>
              <a:ext uri="{FF2B5EF4-FFF2-40B4-BE49-F238E27FC236}">
                <a16:creationId xmlns:a16="http://schemas.microsoft.com/office/drawing/2014/main" id="{23ACBE7A-7EAD-448B-811F-F3E2BF6AD7B5}"/>
              </a:ext>
            </a:extLst>
          </p:cNvPr>
          <p:cNvSpPr>
            <a:spLocks noEditPoints="1"/>
          </p:cNvSpPr>
          <p:nvPr/>
        </p:nvSpPr>
        <p:spPr bwMode="auto">
          <a:xfrm>
            <a:off x="6656837" y="3424941"/>
            <a:ext cx="447644" cy="313936"/>
          </a:xfrm>
          <a:custGeom>
            <a:avLst/>
            <a:gdLst>
              <a:gd name="T0" fmla="*/ 1182 w 4436"/>
              <a:gd name="T1" fmla="*/ 1064 h 3111"/>
              <a:gd name="T2" fmla="*/ 1302 w 4436"/>
              <a:gd name="T3" fmla="*/ 1351 h 3111"/>
              <a:gd name="T4" fmla="*/ 1236 w 4436"/>
              <a:gd name="T5" fmla="*/ 1649 h 3111"/>
              <a:gd name="T6" fmla="*/ 976 w 4436"/>
              <a:gd name="T7" fmla="*/ 1793 h 3111"/>
              <a:gd name="T8" fmla="*/ 702 w 4436"/>
              <a:gd name="T9" fmla="*/ 1633 h 3111"/>
              <a:gd name="T10" fmla="*/ 611 w 4436"/>
              <a:gd name="T11" fmla="*/ 1300 h 3111"/>
              <a:gd name="T12" fmla="*/ 744 w 4436"/>
              <a:gd name="T13" fmla="*/ 1027 h 3111"/>
              <a:gd name="T14" fmla="*/ 3564 w 4436"/>
              <a:gd name="T15" fmla="*/ 958 h 3111"/>
              <a:gd name="T16" fmla="*/ 3798 w 4436"/>
              <a:gd name="T17" fmla="*/ 1113 h 3111"/>
              <a:gd name="T18" fmla="*/ 3851 w 4436"/>
              <a:gd name="T19" fmla="*/ 1396 h 3111"/>
              <a:gd name="T20" fmla="*/ 3749 w 4436"/>
              <a:gd name="T21" fmla="*/ 1671 h 3111"/>
              <a:gd name="T22" fmla="*/ 3520 w 4436"/>
              <a:gd name="T23" fmla="*/ 1795 h 3111"/>
              <a:gd name="T24" fmla="*/ 3235 w 4436"/>
              <a:gd name="T25" fmla="*/ 1644 h 3111"/>
              <a:gd name="T26" fmla="*/ 3167 w 4436"/>
              <a:gd name="T27" fmla="*/ 1302 h 3111"/>
              <a:gd name="T28" fmla="*/ 3325 w 4436"/>
              <a:gd name="T29" fmla="*/ 1027 h 3111"/>
              <a:gd name="T30" fmla="*/ 2318 w 4436"/>
              <a:gd name="T31" fmla="*/ 2 h 3111"/>
              <a:gd name="T32" fmla="*/ 2613 w 4436"/>
              <a:gd name="T33" fmla="*/ 102 h 3111"/>
              <a:gd name="T34" fmla="*/ 2871 w 4436"/>
              <a:gd name="T35" fmla="*/ 233 h 3111"/>
              <a:gd name="T36" fmla="*/ 3215 w 4436"/>
              <a:gd name="T37" fmla="*/ 218 h 3111"/>
              <a:gd name="T38" fmla="*/ 3642 w 4436"/>
              <a:gd name="T39" fmla="*/ 153 h 3111"/>
              <a:gd name="T40" fmla="*/ 4082 w 4436"/>
              <a:gd name="T41" fmla="*/ 240 h 3111"/>
              <a:gd name="T42" fmla="*/ 4364 w 4436"/>
              <a:gd name="T43" fmla="*/ 467 h 3111"/>
              <a:gd name="T44" fmla="*/ 4418 w 4436"/>
              <a:gd name="T45" fmla="*/ 884 h 3111"/>
              <a:gd name="T46" fmla="*/ 4222 w 4436"/>
              <a:gd name="T47" fmla="*/ 1284 h 3111"/>
              <a:gd name="T48" fmla="*/ 3955 w 4436"/>
              <a:gd name="T49" fmla="*/ 1565 h 3111"/>
              <a:gd name="T50" fmla="*/ 3944 w 4436"/>
              <a:gd name="T51" fmla="*/ 1400 h 3111"/>
              <a:gd name="T52" fmla="*/ 3880 w 4436"/>
              <a:gd name="T53" fmla="*/ 1027 h 3111"/>
              <a:gd name="T54" fmla="*/ 4071 w 4436"/>
              <a:gd name="T55" fmla="*/ 1022 h 3111"/>
              <a:gd name="T56" fmla="*/ 4236 w 4436"/>
              <a:gd name="T57" fmla="*/ 831 h 3111"/>
              <a:gd name="T58" fmla="*/ 4167 w 4436"/>
              <a:gd name="T59" fmla="*/ 562 h 3111"/>
              <a:gd name="T60" fmla="*/ 3938 w 4436"/>
              <a:gd name="T61" fmla="*/ 438 h 3111"/>
              <a:gd name="T62" fmla="*/ 3584 w 4436"/>
              <a:gd name="T63" fmla="*/ 431 h 3111"/>
              <a:gd name="T64" fmla="*/ 3165 w 4436"/>
              <a:gd name="T65" fmla="*/ 582 h 3111"/>
              <a:gd name="T66" fmla="*/ 2933 w 4436"/>
              <a:gd name="T67" fmla="*/ 918 h 3111"/>
              <a:gd name="T68" fmla="*/ 2865 w 4436"/>
              <a:gd name="T69" fmla="*/ 1396 h 3111"/>
              <a:gd name="T70" fmla="*/ 2738 w 4436"/>
              <a:gd name="T71" fmla="*/ 1847 h 3111"/>
              <a:gd name="T72" fmla="*/ 2513 w 4436"/>
              <a:gd name="T73" fmla="*/ 2264 h 3111"/>
              <a:gd name="T74" fmla="*/ 2347 w 4436"/>
              <a:gd name="T75" fmla="*/ 2738 h 3111"/>
              <a:gd name="T76" fmla="*/ 2309 w 4436"/>
              <a:gd name="T77" fmla="*/ 3084 h 3111"/>
              <a:gd name="T78" fmla="*/ 2198 w 4436"/>
              <a:gd name="T79" fmla="*/ 3104 h 3111"/>
              <a:gd name="T80" fmla="*/ 2155 w 4436"/>
              <a:gd name="T81" fmla="*/ 2942 h 3111"/>
              <a:gd name="T82" fmla="*/ 2029 w 4436"/>
              <a:gd name="T83" fmla="*/ 2424 h 3111"/>
              <a:gd name="T84" fmla="*/ 1798 w 4436"/>
              <a:gd name="T85" fmla="*/ 2005 h 3111"/>
              <a:gd name="T86" fmla="*/ 1615 w 4436"/>
              <a:gd name="T87" fmla="*/ 1584 h 3111"/>
              <a:gd name="T88" fmla="*/ 1542 w 4436"/>
              <a:gd name="T89" fmla="*/ 1105 h 3111"/>
              <a:gd name="T90" fmla="*/ 1407 w 4436"/>
              <a:gd name="T91" fmla="*/ 691 h 3111"/>
              <a:gd name="T92" fmla="*/ 1093 w 4436"/>
              <a:gd name="T93" fmla="*/ 475 h 3111"/>
              <a:gd name="T94" fmla="*/ 640 w 4436"/>
              <a:gd name="T95" fmla="*/ 424 h 3111"/>
              <a:gd name="T96" fmla="*/ 360 w 4436"/>
              <a:gd name="T97" fmla="*/ 509 h 3111"/>
              <a:gd name="T98" fmla="*/ 191 w 4436"/>
              <a:gd name="T99" fmla="*/ 715 h 3111"/>
              <a:gd name="T100" fmla="*/ 260 w 4436"/>
              <a:gd name="T101" fmla="*/ 965 h 3111"/>
              <a:gd name="T102" fmla="*/ 451 w 4436"/>
              <a:gd name="T103" fmla="*/ 1044 h 3111"/>
              <a:gd name="T104" fmla="*/ 513 w 4436"/>
              <a:gd name="T105" fmla="*/ 1213 h 3111"/>
              <a:gd name="T106" fmla="*/ 547 w 4436"/>
              <a:gd name="T107" fmla="*/ 1607 h 3111"/>
              <a:gd name="T108" fmla="*/ 204 w 4436"/>
              <a:gd name="T109" fmla="*/ 1264 h 3111"/>
              <a:gd name="T110" fmla="*/ 16 w 4436"/>
              <a:gd name="T111" fmla="*/ 889 h 3111"/>
              <a:gd name="T112" fmla="*/ 69 w 4436"/>
              <a:gd name="T113" fmla="*/ 493 h 3111"/>
              <a:gd name="T114" fmla="*/ 371 w 4436"/>
              <a:gd name="T115" fmla="*/ 240 h 3111"/>
              <a:gd name="T116" fmla="*/ 815 w 4436"/>
              <a:gd name="T117" fmla="*/ 145 h 3111"/>
              <a:gd name="T118" fmla="*/ 1333 w 4436"/>
              <a:gd name="T119" fmla="*/ 215 h 3111"/>
              <a:gd name="T120" fmla="*/ 1669 w 4436"/>
              <a:gd name="T121" fmla="*/ 235 h 3111"/>
              <a:gd name="T122" fmla="*/ 1876 w 4436"/>
              <a:gd name="T123" fmla="*/ 115 h 3111"/>
              <a:gd name="T124" fmla="*/ 2125 w 4436"/>
              <a:gd name="T125" fmla="*/ 9 h 3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36" h="3111">
                <a:moveTo>
                  <a:pt x="951" y="956"/>
                </a:moveTo>
                <a:lnTo>
                  <a:pt x="1005" y="964"/>
                </a:lnTo>
                <a:lnTo>
                  <a:pt x="1056" y="978"/>
                </a:lnTo>
                <a:lnTo>
                  <a:pt x="1104" y="1002"/>
                </a:lnTo>
                <a:lnTo>
                  <a:pt x="1144" y="1029"/>
                </a:lnTo>
                <a:lnTo>
                  <a:pt x="1182" y="1064"/>
                </a:lnTo>
                <a:lnTo>
                  <a:pt x="1213" y="1104"/>
                </a:lnTo>
                <a:lnTo>
                  <a:pt x="1240" y="1147"/>
                </a:lnTo>
                <a:lnTo>
                  <a:pt x="1264" y="1196"/>
                </a:lnTo>
                <a:lnTo>
                  <a:pt x="1282" y="1245"/>
                </a:lnTo>
                <a:lnTo>
                  <a:pt x="1295" y="1298"/>
                </a:lnTo>
                <a:lnTo>
                  <a:pt x="1302" y="1351"/>
                </a:lnTo>
                <a:lnTo>
                  <a:pt x="1304" y="1404"/>
                </a:lnTo>
                <a:lnTo>
                  <a:pt x="1302" y="1458"/>
                </a:lnTo>
                <a:lnTo>
                  <a:pt x="1293" y="1509"/>
                </a:lnTo>
                <a:lnTo>
                  <a:pt x="1280" y="1560"/>
                </a:lnTo>
                <a:lnTo>
                  <a:pt x="1262" y="1605"/>
                </a:lnTo>
                <a:lnTo>
                  <a:pt x="1236" y="1649"/>
                </a:lnTo>
                <a:lnTo>
                  <a:pt x="1207" y="1689"/>
                </a:lnTo>
                <a:lnTo>
                  <a:pt x="1173" y="1724"/>
                </a:lnTo>
                <a:lnTo>
                  <a:pt x="1131" y="1751"/>
                </a:lnTo>
                <a:lnTo>
                  <a:pt x="1084" y="1773"/>
                </a:lnTo>
                <a:lnTo>
                  <a:pt x="1033" y="1787"/>
                </a:lnTo>
                <a:lnTo>
                  <a:pt x="976" y="1793"/>
                </a:lnTo>
                <a:lnTo>
                  <a:pt x="922" y="1785"/>
                </a:lnTo>
                <a:lnTo>
                  <a:pt x="871" y="1771"/>
                </a:lnTo>
                <a:lnTo>
                  <a:pt x="822" y="1747"/>
                </a:lnTo>
                <a:lnTo>
                  <a:pt x="778" y="1715"/>
                </a:lnTo>
                <a:lnTo>
                  <a:pt x="738" y="1676"/>
                </a:lnTo>
                <a:lnTo>
                  <a:pt x="702" y="1633"/>
                </a:lnTo>
                <a:lnTo>
                  <a:pt x="671" y="1584"/>
                </a:lnTo>
                <a:lnTo>
                  <a:pt x="645" y="1531"/>
                </a:lnTo>
                <a:lnTo>
                  <a:pt x="627" y="1475"/>
                </a:lnTo>
                <a:lnTo>
                  <a:pt x="615" y="1418"/>
                </a:lnTo>
                <a:lnTo>
                  <a:pt x="609" y="1360"/>
                </a:lnTo>
                <a:lnTo>
                  <a:pt x="611" y="1300"/>
                </a:lnTo>
                <a:lnTo>
                  <a:pt x="620" y="1244"/>
                </a:lnTo>
                <a:lnTo>
                  <a:pt x="636" y="1185"/>
                </a:lnTo>
                <a:lnTo>
                  <a:pt x="656" y="1135"/>
                </a:lnTo>
                <a:lnTo>
                  <a:pt x="680" y="1093"/>
                </a:lnTo>
                <a:lnTo>
                  <a:pt x="709" y="1056"/>
                </a:lnTo>
                <a:lnTo>
                  <a:pt x="744" y="1027"/>
                </a:lnTo>
                <a:lnTo>
                  <a:pt x="785" y="1002"/>
                </a:lnTo>
                <a:lnTo>
                  <a:pt x="835" y="978"/>
                </a:lnTo>
                <a:lnTo>
                  <a:pt x="893" y="960"/>
                </a:lnTo>
                <a:lnTo>
                  <a:pt x="951" y="956"/>
                </a:lnTo>
                <a:close/>
                <a:moveTo>
                  <a:pt x="3504" y="955"/>
                </a:moveTo>
                <a:lnTo>
                  <a:pt x="3564" y="958"/>
                </a:lnTo>
                <a:lnTo>
                  <a:pt x="3616" y="969"/>
                </a:lnTo>
                <a:lnTo>
                  <a:pt x="3664" y="987"/>
                </a:lnTo>
                <a:lnTo>
                  <a:pt x="3705" y="1011"/>
                </a:lnTo>
                <a:lnTo>
                  <a:pt x="3742" y="1040"/>
                </a:lnTo>
                <a:lnTo>
                  <a:pt x="3773" y="1075"/>
                </a:lnTo>
                <a:lnTo>
                  <a:pt x="3798" y="1113"/>
                </a:lnTo>
                <a:lnTo>
                  <a:pt x="3818" y="1155"/>
                </a:lnTo>
                <a:lnTo>
                  <a:pt x="3835" y="1200"/>
                </a:lnTo>
                <a:lnTo>
                  <a:pt x="3845" y="1247"/>
                </a:lnTo>
                <a:lnTo>
                  <a:pt x="3853" y="1296"/>
                </a:lnTo>
                <a:lnTo>
                  <a:pt x="3853" y="1347"/>
                </a:lnTo>
                <a:lnTo>
                  <a:pt x="3851" y="1396"/>
                </a:lnTo>
                <a:lnTo>
                  <a:pt x="3844" y="1447"/>
                </a:lnTo>
                <a:lnTo>
                  <a:pt x="3833" y="1496"/>
                </a:lnTo>
                <a:lnTo>
                  <a:pt x="3818" y="1544"/>
                </a:lnTo>
                <a:lnTo>
                  <a:pt x="3798" y="1589"/>
                </a:lnTo>
                <a:lnTo>
                  <a:pt x="3775" y="1633"/>
                </a:lnTo>
                <a:lnTo>
                  <a:pt x="3749" y="1671"/>
                </a:lnTo>
                <a:lnTo>
                  <a:pt x="3718" y="1705"/>
                </a:lnTo>
                <a:lnTo>
                  <a:pt x="3685" y="1736"/>
                </a:lnTo>
                <a:lnTo>
                  <a:pt x="3649" y="1760"/>
                </a:lnTo>
                <a:lnTo>
                  <a:pt x="3609" y="1778"/>
                </a:lnTo>
                <a:lnTo>
                  <a:pt x="3565" y="1791"/>
                </a:lnTo>
                <a:lnTo>
                  <a:pt x="3520" y="1795"/>
                </a:lnTo>
                <a:lnTo>
                  <a:pt x="3473" y="1791"/>
                </a:lnTo>
                <a:lnTo>
                  <a:pt x="3413" y="1776"/>
                </a:lnTo>
                <a:lnTo>
                  <a:pt x="3360" y="1755"/>
                </a:lnTo>
                <a:lnTo>
                  <a:pt x="3313" y="1724"/>
                </a:lnTo>
                <a:lnTo>
                  <a:pt x="3271" y="1687"/>
                </a:lnTo>
                <a:lnTo>
                  <a:pt x="3235" y="1644"/>
                </a:lnTo>
                <a:lnTo>
                  <a:pt x="3205" y="1596"/>
                </a:lnTo>
                <a:lnTo>
                  <a:pt x="3184" y="1544"/>
                </a:lnTo>
                <a:lnTo>
                  <a:pt x="3169" y="1487"/>
                </a:lnTo>
                <a:lnTo>
                  <a:pt x="3160" y="1427"/>
                </a:lnTo>
                <a:lnTo>
                  <a:pt x="3160" y="1365"/>
                </a:lnTo>
                <a:lnTo>
                  <a:pt x="3167" y="1302"/>
                </a:lnTo>
                <a:lnTo>
                  <a:pt x="3184" y="1238"/>
                </a:lnTo>
                <a:lnTo>
                  <a:pt x="3207" y="1175"/>
                </a:lnTo>
                <a:lnTo>
                  <a:pt x="3233" y="1127"/>
                </a:lnTo>
                <a:lnTo>
                  <a:pt x="3260" y="1087"/>
                </a:lnTo>
                <a:lnTo>
                  <a:pt x="3291" y="1053"/>
                </a:lnTo>
                <a:lnTo>
                  <a:pt x="3325" y="1027"/>
                </a:lnTo>
                <a:lnTo>
                  <a:pt x="3362" y="1004"/>
                </a:lnTo>
                <a:lnTo>
                  <a:pt x="3405" y="985"/>
                </a:lnTo>
                <a:lnTo>
                  <a:pt x="3451" y="969"/>
                </a:lnTo>
                <a:lnTo>
                  <a:pt x="3504" y="955"/>
                </a:lnTo>
                <a:close/>
                <a:moveTo>
                  <a:pt x="2253" y="0"/>
                </a:moveTo>
                <a:lnTo>
                  <a:pt x="2318" y="2"/>
                </a:lnTo>
                <a:lnTo>
                  <a:pt x="2378" y="9"/>
                </a:lnTo>
                <a:lnTo>
                  <a:pt x="2433" y="22"/>
                </a:lnTo>
                <a:lnTo>
                  <a:pt x="2482" y="38"/>
                </a:lnTo>
                <a:lnTo>
                  <a:pt x="2529" y="58"/>
                </a:lnTo>
                <a:lnTo>
                  <a:pt x="2571" y="80"/>
                </a:lnTo>
                <a:lnTo>
                  <a:pt x="2613" y="102"/>
                </a:lnTo>
                <a:lnTo>
                  <a:pt x="2653" y="127"/>
                </a:lnTo>
                <a:lnTo>
                  <a:pt x="2693" y="151"/>
                </a:lnTo>
                <a:lnTo>
                  <a:pt x="2735" y="175"/>
                </a:lnTo>
                <a:lnTo>
                  <a:pt x="2776" y="196"/>
                </a:lnTo>
                <a:lnTo>
                  <a:pt x="2822" y="216"/>
                </a:lnTo>
                <a:lnTo>
                  <a:pt x="2871" y="233"/>
                </a:lnTo>
                <a:lnTo>
                  <a:pt x="2924" y="247"/>
                </a:lnTo>
                <a:lnTo>
                  <a:pt x="2982" y="255"/>
                </a:lnTo>
                <a:lnTo>
                  <a:pt x="3042" y="253"/>
                </a:lnTo>
                <a:lnTo>
                  <a:pt x="3100" y="245"/>
                </a:lnTo>
                <a:lnTo>
                  <a:pt x="3158" y="233"/>
                </a:lnTo>
                <a:lnTo>
                  <a:pt x="3215" y="218"/>
                </a:lnTo>
                <a:lnTo>
                  <a:pt x="3267" y="204"/>
                </a:lnTo>
                <a:lnTo>
                  <a:pt x="3316" y="191"/>
                </a:lnTo>
                <a:lnTo>
                  <a:pt x="3393" y="175"/>
                </a:lnTo>
                <a:lnTo>
                  <a:pt x="3473" y="162"/>
                </a:lnTo>
                <a:lnTo>
                  <a:pt x="3556" y="155"/>
                </a:lnTo>
                <a:lnTo>
                  <a:pt x="3642" y="153"/>
                </a:lnTo>
                <a:lnTo>
                  <a:pt x="3727" y="156"/>
                </a:lnTo>
                <a:lnTo>
                  <a:pt x="3809" y="164"/>
                </a:lnTo>
                <a:lnTo>
                  <a:pt x="3887" y="176"/>
                </a:lnTo>
                <a:lnTo>
                  <a:pt x="3960" y="195"/>
                </a:lnTo>
                <a:lnTo>
                  <a:pt x="4022" y="216"/>
                </a:lnTo>
                <a:lnTo>
                  <a:pt x="4082" y="240"/>
                </a:lnTo>
                <a:lnTo>
                  <a:pt x="4138" y="269"/>
                </a:lnTo>
                <a:lnTo>
                  <a:pt x="4193" y="300"/>
                </a:lnTo>
                <a:lnTo>
                  <a:pt x="4244" y="335"/>
                </a:lnTo>
                <a:lnTo>
                  <a:pt x="4289" y="375"/>
                </a:lnTo>
                <a:lnTo>
                  <a:pt x="4329" y="418"/>
                </a:lnTo>
                <a:lnTo>
                  <a:pt x="4364" y="467"/>
                </a:lnTo>
                <a:lnTo>
                  <a:pt x="4398" y="533"/>
                </a:lnTo>
                <a:lnTo>
                  <a:pt x="4420" y="602"/>
                </a:lnTo>
                <a:lnTo>
                  <a:pt x="4433" y="671"/>
                </a:lnTo>
                <a:lnTo>
                  <a:pt x="4436" y="742"/>
                </a:lnTo>
                <a:lnTo>
                  <a:pt x="4431" y="813"/>
                </a:lnTo>
                <a:lnTo>
                  <a:pt x="4418" y="884"/>
                </a:lnTo>
                <a:lnTo>
                  <a:pt x="4398" y="955"/>
                </a:lnTo>
                <a:lnTo>
                  <a:pt x="4371" y="1024"/>
                </a:lnTo>
                <a:lnTo>
                  <a:pt x="4340" y="1091"/>
                </a:lnTo>
                <a:lnTo>
                  <a:pt x="4304" y="1158"/>
                </a:lnTo>
                <a:lnTo>
                  <a:pt x="4265" y="1222"/>
                </a:lnTo>
                <a:lnTo>
                  <a:pt x="4222" y="1284"/>
                </a:lnTo>
                <a:lnTo>
                  <a:pt x="4178" y="1342"/>
                </a:lnTo>
                <a:lnTo>
                  <a:pt x="4133" y="1396"/>
                </a:lnTo>
                <a:lnTo>
                  <a:pt x="4087" y="1445"/>
                </a:lnTo>
                <a:lnTo>
                  <a:pt x="4042" y="1491"/>
                </a:lnTo>
                <a:lnTo>
                  <a:pt x="3996" y="1531"/>
                </a:lnTo>
                <a:lnTo>
                  <a:pt x="3955" y="1565"/>
                </a:lnTo>
                <a:lnTo>
                  <a:pt x="3916" y="1595"/>
                </a:lnTo>
                <a:lnTo>
                  <a:pt x="3904" y="1595"/>
                </a:lnTo>
                <a:lnTo>
                  <a:pt x="3904" y="1591"/>
                </a:lnTo>
                <a:lnTo>
                  <a:pt x="3924" y="1531"/>
                </a:lnTo>
                <a:lnTo>
                  <a:pt x="3936" y="1467"/>
                </a:lnTo>
                <a:lnTo>
                  <a:pt x="3944" y="1400"/>
                </a:lnTo>
                <a:lnTo>
                  <a:pt x="3944" y="1333"/>
                </a:lnTo>
                <a:lnTo>
                  <a:pt x="3940" y="1265"/>
                </a:lnTo>
                <a:lnTo>
                  <a:pt x="3933" y="1200"/>
                </a:lnTo>
                <a:lnTo>
                  <a:pt x="3918" y="1138"/>
                </a:lnTo>
                <a:lnTo>
                  <a:pt x="3902" y="1080"/>
                </a:lnTo>
                <a:lnTo>
                  <a:pt x="3880" y="1027"/>
                </a:lnTo>
                <a:lnTo>
                  <a:pt x="3880" y="1024"/>
                </a:lnTo>
                <a:lnTo>
                  <a:pt x="3916" y="1025"/>
                </a:lnTo>
                <a:lnTo>
                  <a:pt x="3955" y="1027"/>
                </a:lnTo>
                <a:lnTo>
                  <a:pt x="3993" y="1027"/>
                </a:lnTo>
                <a:lnTo>
                  <a:pt x="4033" y="1025"/>
                </a:lnTo>
                <a:lnTo>
                  <a:pt x="4071" y="1022"/>
                </a:lnTo>
                <a:lnTo>
                  <a:pt x="4107" y="1016"/>
                </a:lnTo>
                <a:lnTo>
                  <a:pt x="4140" y="1005"/>
                </a:lnTo>
                <a:lnTo>
                  <a:pt x="4171" y="993"/>
                </a:lnTo>
                <a:lnTo>
                  <a:pt x="4195" y="976"/>
                </a:lnTo>
                <a:lnTo>
                  <a:pt x="4213" y="955"/>
                </a:lnTo>
                <a:lnTo>
                  <a:pt x="4236" y="831"/>
                </a:lnTo>
                <a:lnTo>
                  <a:pt x="4242" y="775"/>
                </a:lnTo>
                <a:lnTo>
                  <a:pt x="4240" y="724"/>
                </a:lnTo>
                <a:lnTo>
                  <a:pt x="4231" y="676"/>
                </a:lnTo>
                <a:lnTo>
                  <a:pt x="4215" y="635"/>
                </a:lnTo>
                <a:lnTo>
                  <a:pt x="4193" y="596"/>
                </a:lnTo>
                <a:lnTo>
                  <a:pt x="4167" y="562"/>
                </a:lnTo>
                <a:lnTo>
                  <a:pt x="4136" y="533"/>
                </a:lnTo>
                <a:lnTo>
                  <a:pt x="4102" y="505"/>
                </a:lnTo>
                <a:lnTo>
                  <a:pt x="4065" y="484"/>
                </a:lnTo>
                <a:lnTo>
                  <a:pt x="4027" y="465"/>
                </a:lnTo>
                <a:lnTo>
                  <a:pt x="3987" y="451"/>
                </a:lnTo>
                <a:lnTo>
                  <a:pt x="3938" y="438"/>
                </a:lnTo>
                <a:lnTo>
                  <a:pt x="3884" y="427"/>
                </a:lnTo>
                <a:lnTo>
                  <a:pt x="3824" y="422"/>
                </a:lnTo>
                <a:lnTo>
                  <a:pt x="3762" y="418"/>
                </a:lnTo>
                <a:lnTo>
                  <a:pt x="3700" y="418"/>
                </a:lnTo>
                <a:lnTo>
                  <a:pt x="3640" y="424"/>
                </a:lnTo>
                <a:lnTo>
                  <a:pt x="3584" y="431"/>
                </a:lnTo>
                <a:lnTo>
                  <a:pt x="3500" y="449"/>
                </a:lnTo>
                <a:lnTo>
                  <a:pt x="3424" y="467"/>
                </a:lnTo>
                <a:lnTo>
                  <a:pt x="3351" y="491"/>
                </a:lnTo>
                <a:lnTo>
                  <a:pt x="3284" y="516"/>
                </a:lnTo>
                <a:lnTo>
                  <a:pt x="3222" y="547"/>
                </a:lnTo>
                <a:lnTo>
                  <a:pt x="3165" y="582"/>
                </a:lnTo>
                <a:lnTo>
                  <a:pt x="3113" y="622"/>
                </a:lnTo>
                <a:lnTo>
                  <a:pt x="3067" y="669"/>
                </a:lnTo>
                <a:lnTo>
                  <a:pt x="3025" y="720"/>
                </a:lnTo>
                <a:lnTo>
                  <a:pt x="2989" y="780"/>
                </a:lnTo>
                <a:lnTo>
                  <a:pt x="2958" y="845"/>
                </a:lnTo>
                <a:lnTo>
                  <a:pt x="2933" y="918"/>
                </a:lnTo>
                <a:lnTo>
                  <a:pt x="2913" y="993"/>
                </a:lnTo>
                <a:lnTo>
                  <a:pt x="2900" y="1069"/>
                </a:lnTo>
                <a:lnTo>
                  <a:pt x="2889" y="1151"/>
                </a:lnTo>
                <a:lnTo>
                  <a:pt x="2882" y="1231"/>
                </a:lnTo>
                <a:lnTo>
                  <a:pt x="2875" y="1315"/>
                </a:lnTo>
                <a:lnTo>
                  <a:pt x="2865" y="1396"/>
                </a:lnTo>
                <a:lnTo>
                  <a:pt x="2856" y="1476"/>
                </a:lnTo>
                <a:lnTo>
                  <a:pt x="2844" y="1555"/>
                </a:lnTo>
                <a:lnTo>
                  <a:pt x="2827" y="1629"/>
                </a:lnTo>
                <a:lnTo>
                  <a:pt x="2804" y="1698"/>
                </a:lnTo>
                <a:lnTo>
                  <a:pt x="2773" y="1775"/>
                </a:lnTo>
                <a:lnTo>
                  <a:pt x="2738" y="1847"/>
                </a:lnTo>
                <a:lnTo>
                  <a:pt x="2702" y="1918"/>
                </a:lnTo>
                <a:lnTo>
                  <a:pt x="2664" y="1987"/>
                </a:lnTo>
                <a:lnTo>
                  <a:pt x="2625" y="2056"/>
                </a:lnTo>
                <a:lnTo>
                  <a:pt x="2587" y="2124"/>
                </a:lnTo>
                <a:lnTo>
                  <a:pt x="2549" y="2193"/>
                </a:lnTo>
                <a:lnTo>
                  <a:pt x="2513" y="2264"/>
                </a:lnTo>
                <a:lnTo>
                  <a:pt x="2476" y="2335"/>
                </a:lnTo>
                <a:lnTo>
                  <a:pt x="2444" y="2409"/>
                </a:lnTo>
                <a:lnTo>
                  <a:pt x="2415" y="2485"/>
                </a:lnTo>
                <a:lnTo>
                  <a:pt x="2387" y="2565"/>
                </a:lnTo>
                <a:lnTo>
                  <a:pt x="2365" y="2649"/>
                </a:lnTo>
                <a:lnTo>
                  <a:pt x="2347" y="2738"/>
                </a:lnTo>
                <a:lnTo>
                  <a:pt x="2336" y="2833"/>
                </a:lnTo>
                <a:lnTo>
                  <a:pt x="2331" y="2933"/>
                </a:lnTo>
                <a:lnTo>
                  <a:pt x="2333" y="3038"/>
                </a:lnTo>
                <a:lnTo>
                  <a:pt x="2324" y="3056"/>
                </a:lnTo>
                <a:lnTo>
                  <a:pt x="2316" y="3071"/>
                </a:lnTo>
                <a:lnTo>
                  <a:pt x="2309" y="3084"/>
                </a:lnTo>
                <a:lnTo>
                  <a:pt x="2300" y="3095"/>
                </a:lnTo>
                <a:lnTo>
                  <a:pt x="2287" y="3104"/>
                </a:lnTo>
                <a:lnTo>
                  <a:pt x="2269" y="3109"/>
                </a:lnTo>
                <a:lnTo>
                  <a:pt x="2244" y="3111"/>
                </a:lnTo>
                <a:lnTo>
                  <a:pt x="2218" y="3109"/>
                </a:lnTo>
                <a:lnTo>
                  <a:pt x="2198" y="3104"/>
                </a:lnTo>
                <a:lnTo>
                  <a:pt x="2184" y="3096"/>
                </a:lnTo>
                <a:lnTo>
                  <a:pt x="2173" y="3085"/>
                </a:lnTo>
                <a:lnTo>
                  <a:pt x="2165" y="3073"/>
                </a:lnTo>
                <a:lnTo>
                  <a:pt x="2160" y="3060"/>
                </a:lnTo>
                <a:lnTo>
                  <a:pt x="2156" y="3047"/>
                </a:lnTo>
                <a:lnTo>
                  <a:pt x="2155" y="2942"/>
                </a:lnTo>
                <a:lnTo>
                  <a:pt x="2147" y="2844"/>
                </a:lnTo>
                <a:lnTo>
                  <a:pt x="2133" y="2749"/>
                </a:lnTo>
                <a:lnTo>
                  <a:pt x="2115" y="2662"/>
                </a:lnTo>
                <a:lnTo>
                  <a:pt x="2089" y="2578"/>
                </a:lnTo>
                <a:lnTo>
                  <a:pt x="2062" y="2498"/>
                </a:lnTo>
                <a:lnTo>
                  <a:pt x="2029" y="2424"/>
                </a:lnTo>
                <a:lnTo>
                  <a:pt x="1995" y="2349"/>
                </a:lnTo>
                <a:lnTo>
                  <a:pt x="1956" y="2278"/>
                </a:lnTo>
                <a:lnTo>
                  <a:pt x="1918" y="2209"/>
                </a:lnTo>
                <a:lnTo>
                  <a:pt x="1878" y="2142"/>
                </a:lnTo>
                <a:lnTo>
                  <a:pt x="1838" y="2073"/>
                </a:lnTo>
                <a:lnTo>
                  <a:pt x="1798" y="2005"/>
                </a:lnTo>
                <a:lnTo>
                  <a:pt x="1760" y="1936"/>
                </a:lnTo>
                <a:lnTo>
                  <a:pt x="1724" y="1865"/>
                </a:lnTo>
                <a:lnTo>
                  <a:pt x="1687" y="1795"/>
                </a:lnTo>
                <a:lnTo>
                  <a:pt x="1656" y="1720"/>
                </a:lnTo>
                <a:lnTo>
                  <a:pt x="1633" y="1653"/>
                </a:lnTo>
                <a:lnTo>
                  <a:pt x="1615" y="1584"/>
                </a:lnTo>
                <a:lnTo>
                  <a:pt x="1600" y="1507"/>
                </a:lnTo>
                <a:lnTo>
                  <a:pt x="1587" y="1429"/>
                </a:lnTo>
                <a:lnTo>
                  <a:pt x="1575" y="1349"/>
                </a:lnTo>
                <a:lnTo>
                  <a:pt x="1565" y="1267"/>
                </a:lnTo>
                <a:lnTo>
                  <a:pt x="1555" y="1185"/>
                </a:lnTo>
                <a:lnTo>
                  <a:pt x="1542" y="1105"/>
                </a:lnTo>
                <a:lnTo>
                  <a:pt x="1529" y="1025"/>
                </a:lnTo>
                <a:lnTo>
                  <a:pt x="1515" y="949"/>
                </a:lnTo>
                <a:lnTo>
                  <a:pt x="1495" y="876"/>
                </a:lnTo>
                <a:lnTo>
                  <a:pt x="1471" y="809"/>
                </a:lnTo>
                <a:lnTo>
                  <a:pt x="1442" y="745"/>
                </a:lnTo>
                <a:lnTo>
                  <a:pt x="1407" y="691"/>
                </a:lnTo>
                <a:lnTo>
                  <a:pt x="1369" y="644"/>
                </a:lnTo>
                <a:lnTo>
                  <a:pt x="1324" y="602"/>
                </a:lnTo>
                <a:lnTo>
                  <a:pt x="1273" y="562"/>
                </a:lnTo>
                <a:lnTo>
                  <a:pt x="1216" y="529"/>
                </a:lnTo>
                <a:lnTo>
                  <a:pt x="1156" y="500"/>
                </a:lnTo>
                <a:lnTo>
                  <a:pt x="1093" y="475"/>
                </a:lnTo>
                <a:lnTo>
                  <a:pt x="1025" y="453"/>
                </a:lnTo>
                <a:lnTo>
                  <a:pt x="956" y="435"/>
                </a:lnTo>
                <a:lnTo>
                  <a:pt x="800" y="424"/>
                </a:lnTo>
                <a:lnTo>
                  <a:pt x="749" y="418"/>
                </a:lnTo>
                <a:lnTo>
                  <a:pt x="695" y="418"/>
                </a:lnTo>
                <a:lnTo>
                  <a:pt x="640" y="424"/>
                </a:lnTo>
                <a:lnTo>
                  <a:pt x="585" y="433"/>
                </a:lnTo>
                <a:lnTo>
                  <a:pt x="536" y="444"/>
                </a:lnTo>
                <a:lnTo>
                  <a:pt x="493" y="455"/>
                </a:lnTo>
                <a:lnTo>
                  <a:pt x="447" y="471"/>
                </a:lnTo>
                <a:lnTo>
                  <a:pt x="402" y="489"/>
                </a:lnTo>
                <a:lnTo>
                  <a:pt x="360" y="509"/>
                </a:lnTo>
                <a:lnTo>
                  <a:pt x="320" y="535"/>
                </a:lnTo>
                <a:lnTo>
                  <a:pt x="284" y="562"/>
                </a:lnTo>
                <a:lnTo>
                  <a:pt x="251" y="595"/>
                </a:lnTo>
                <a:lnTo>
                  <a:pt x="224" y="631"/>
                </a:lnTo>
                <a:lnTo>
                  <a:pt x="204" y="671"/>
                </a:lnTo>
                <a:lnTo>
                  <a:pt x="191" y="715"/>
                </a:lnTo>
                <a:lnTo>
                  <a:pt x="187" y="760"/>
                </a:lnTo>
                <a:lnTo>
                  <a:pt x="191" y="805"/>
                </a:lnTo>
                <a:lnTo>
                  <a:pt x="202" y="849"/>
                </a:lnTo>
                <a:lnTo>
                  <a:pt x="216" y="893"/>
                </a:lnTo>
                <a:lnTo>
                  <a:pt x="236" y="931"/>
                </a:lnTo>
                <a:lnTo>
                  <a:pt x="260" y="965"/>
                </a:lnTo>
                <a:lnTo>
                  <a:pt x="285" y="996"/>
                </a:lnTo>
                <a:lnTo>
                  <a:pt x="313" y="1020"/>
                </a:lnTo>
                <a:lnTo>
                  <a:pt x="340" y="1035"/>
                </a:lnTo>
                <a:lnTo>
                  <a:pt x="378" y="1045"/>
                </a:lnTo>
                <a:lnTo>
                  <a:pt x="415" y="1047"/>
                </a:lnTo>
                <a:lnTo>
                  <a:pt x="451" y="1044"/>
                </a:lnTo>
                <a:lnTo>
                  <a:pt x="487" y="1036"/>
                </a:lnTo>
                <a:lnTo>
                  <a:pt x="522" y="1027"/>
                </a:lnTo>
                <a:lnTo>
                  <a:pt x="555" y="1018"/>
                </a:lnTo>
                <a:lnTo>
                  <a:pt x="587" y="1011"/>
                </a:lnTo>
                <a:lnTo>
                  <a:pt x="527" y="1147"/>
                </a:lnTo>
                <a:lnTo>
                  <a:pt x="513" y="1213"/>
                </a:lnTo>
                <a:lnTo>
                  <a:pt x="505" y="1280"/>
                </a:lnTo>
                <a:lnTo>
                  <a:pt x="505" y="1349"/>
                </a:lnTo>
                <a:lnTo>
                  <a:pt x="511" y="1416"/>
                </a:lnTo>
                <a:lnTo>
                  <a:pt x="520" y="1484"/>
                </a:lnTo>
                <a:lnTo>
                  <a:pt x="533" y="1547"/>
                </a:lnTo>
                <a:lnTo>
                  <a:pt x="547" y="1607"/>
                </a:lnTo>
                <a:lnTo>
                  <a:pt x="482" y="1560"/>
                </a:lnTo>
                <a:lnTo>
                  <a:pt x="420" y="1507"/>
                </a:lnTo>
                <a:lnTo>
                  <a:pt x="360" y="1451"/>
                </a:lnTo>
                <a:lnTo>
                  <a:pt x="305" y="1391"/>
                </a:lnTo>
                <a:lnTo>
                  <a:pt x="253" y="1327"/>
                </a:lnTo>
                <a:lnTo>
                  <a:pt x="204" y="1264"/>
                </a:lnTo>
                <a:lnTo>
                  <a:pt x="165" y="1209"/>
                </a:lnTo>
                <a:lnTo>
                  <a:pt x="129" y="1155"/>
                </a:lnTo>
                <a:lnTo>
                  <a:pt x="96" y="1095"/>
                </a:lnTo>
                <a:lnTo>
                  <a:pt x="65" y="1033"/>
                </a:lnTo>
                <a:lnTo>
                  <a:pt x="40" y="967"/>
                </a:lnTo>
                <a:lnTo>
                  <a:pt x="16" y="889"/>
                </a:lnTo>
                <a:lnTo>
                  <a:pt x="4" y="813"/>
                </a:lnTo>
                <a:lnTo>
                  <a:pt x="0" y="742"/>
                </a:lnTo>
                <a:lnTo>
                  <a:pt x="5" y="675"/>
                </a:lnTo>
                <a:lnTo>
                  <a:pt x="18" y="609"/>
                </a:lnTo>
                <a:lnTo>
                  <a:pt x="40" y="549"/>
                </a:lnTo>
                <a:lnTo>
                  <a:pt x="69" y="493"/>
                </a:lnTo>
                <a:lnTo>
                  <a:pt x="105" y="440"/>
                </a:lnTo>
                <a:lnTo>
                  <a:pt x="147" y="393"/>
                </a:lnTo>
                <a:lnTo>
                  <a:pt x="195" y="347"/>
                </a:lnTo>
                <a:lnTo>
                  <a:pt x="249" y="307"/>
                </a:lnTo>
                <a:lnTo>
                  <a:pt x="307" y="273"/>
                </a:lnTo>
                <a:lnTo>
                  <a:pt x="371" y="240"/>
                </a:lnTo>
                <a:lnTo>
                  <a:pt x="436" y="213"/>
                </a:lnTo>
                <a:lnTo>
                  <a:pt x="507" y="191"/>
                </a:lnTo>
                <a:lnTo>
                  <a:pt x="580" y="173"/>
                </a:lnTo>
                <a:lnTo>
                  <a:pt x="656" y="158"/>
                </a:lnTo>
                <a:lnTo>
                  <a:pt x="735" y="151"/>
                </a:lnTo>
                <a:lnTo>
                  <a:pt x="815" y="145"/>
                </a:lnTo>
                <a:lnTo>
                  <a:pt x="895" y="147"/>
                </a:lnTo>
                <a:lnTo>
                  <a:pt x="975" y="153"/>
                </a:lnTo>
                <a:lnTo>
                  <a:pt x="1056" y="164"/>
                </a:lnTo>
                <a:lnTo>
                  <a:pt x="1236" y="187"/>
                </a:lnTo>
                <a:lnTo>
                  <a:pt x="1282" y="200"/>
                </a:lnTo>
                <a:lnTo>
                  <a:pt x="1333" y="215"/>
                </a:lnTo>
                <a:lnTo>
                  <a:pt x="1385" y="231"/>
                </a:lnTo>
                <a:lnTo>
                  <a:pt x="1444" y="244"/>
                </a:lnTo>
                <a:lnTo>
                  <a:pt x="1502" y="253"/>
                </a:lnTo>
                <a:lnTo>
                  <a:pt x="1562" y="255"/>
                </a:lnTo>
                <a:lnTo>
                  <a:pt x="1624" y="247"/>
                </a:lnTo>
                <a:lnTo>
                  <a:pt x="1669" y="235"/>
                </a:lnTo>
                <a:lnTo>
                  <a:pt x="1709" y="220"/>
                </a:lnTo>
                <a:lnTo>
                  <a:pt x="1745" y="202"/>
                </a:lnTo>
                <a:lnTo>
                  <a:pt x="1780" y="182"/>
                </a:lnTo>
                <a:lnTo>
                  <a:pt x="1813" y="160"/>
                </a:lnTo>
                <a:lnTo>
                  <a:pt x="1844" y="136"/>
                </a:lnTo>
                <a:lnTo>
                  <a:pt x="1876" y="115"/>
                </a:lnTo>
                <a:lnTo>
                  <a:pt x="1909" y="93"/>
                </a:lnTo>
                <a:lnTo>
                  <a:pt x="1944" y="71"/>
                </a:lnTo>
                <a:lnTo>
                  <a:pt x="1982" y="51"/>
                </a:lnTo>
                <a:lnTo>
                  <a:pt x="2025" y="35"/>
                </a:lnTo>
                <a:lnTo>
                  <a:pt x="2073" y="20"/>
                </a:lnTo>
                <a:lnTo>
                  <a:pt x="2125" y="9"/>
                </a:lnTo>
                <a:lnTo>
                  <a:pt x="2185" y="2"/>
                </a:lnTo>
                <a:lnTo>
                  <a:pt x="2253"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1" name="Freeform 18">
            <a:extLst>
              <a:ext uri="{FF2B5EF4-FFF2-40B4-BE49-F238E27FC236}">
                <a16:creationId xmlns:a16="http://schemas.microsoft.com/office/drawing/2014/main" id="{421E62C5-536C-4EC0-8F39-777195575A29}"/>
              </a:ext>
            </a:extLst>
          </p:cNvPr>
          <p:cNvSpPr>
            <a:spLocks noEditPoints="1"/>
          </p:cNvSpPr>
          <p:nvPr/>
        </p:nvSpPr>
        <p:spPr bwMode="auto">
          <a:xfrm>
            <a:off x="9540625" y="691038"/>
            <a:ext cx="315954" cy="384177"/>
          </a:xfrm>
          <a:custGeom>
            <a:avLst/>
            <a:gdLst>
              <a:gd name="T0" fmla="*/ 1033 w 2487"/>
              <a:gd name="T1" fmla="*/ 2647 h 3024"/>
              <a:gd name="T2" fmla="*/ 1169 w 2487"/>
              <a:gd name="T3" fmla="*/ 2318 h 3024"/>
              <a:gd name="T4" fmla="*/ 1260 w 2487"/>
              <a:gd name="T5" fmla="*/ 2242 h 3024"/>
              <a:gd name="T6" fmla="*/ 1367 w 2487"/>
              <a:gd name="T7" fmla="*/ 2700 h 3024"/>
              <a:gd name="T8" fmla="*/ 1462 w 2487"/>
              <a:gd name="T9" fmla="*/ 2265 h 3024"/>
              <a:gd name="T10" fmla="*/ 1118 w 2487"/>
              <a:gd name="T11" fmla="*/ 1982 h 3024"/>
              <a:gd name="T12" fmla="*/ 1140 w 2487"/>
              <a:gd name="T13" fmla="*/ 2189 h 3024"/>
              <a:gd name="T14" fmla="*/ 1475 w 2487"/>
              <a:gd name="T15" fmla="*/ 2080 h 3024"/>
              <a:gd name="T16" fmla="*/ 1698 w 2487"/>
              <a:gd name="T17" fmla="*/ 1654 h 3024"/>
              <a:gd name="T18" fmla="*/ 1509 w 2487"/>
              <a:gd name="T19" fmla="*/ 1891 h 3024"/>
              <a:gd name="T20" fmla="*/ 1675 w 2487"/>
              <a:gd name="T21" fmla="*/ 1876 h 3024"/>
              <a:gd name="T22" fmla="*/ 1787 w 2487"/>
              <a:gd name="T23" fmla="*/ 1649 h 3024"/>
              <a:gd name="T24" fmla="*/ 1784 w 2487"/>
              <a:gd name="T25" fmla="*/ 1573 h 3024"/>
              <a:gd name="T26" fmla="*/ 1896 w 2487"/>
              <a:gd name="T27" fmla="*/ 1634 h 3024"/>
              <a:gd name="T28" fmla="*/ 1971 w 2487"/>
              <a:gd name="T29" fmla="*/ 1433 h 3024"/>
              <a:gd name="T30" fmla="*/ 1380 w 2487"/>
              <a:gd name="T31" fmla="*/ 1365 h 3024"/>
              <a:gd name="T32" fmla="*/ 1335 w 2487"/>
              <a:gd name="T33" fmla="*/ 1805 h 3024"/>
              <a:gd name="T34" fmla="*/ 1289 w 2487"/>
              <a:gd name="T35" fmla="*/ 1393 h 3024"/>
              <a:gd name="T36" fmla="*/ 1171 w 2487"/>
              <a:gd name="T37" fmla="*/ 1469 h 3024"/>
              <a:gd name="T38" fmla="*/ 1149 w 2487"/>
              <a:gd name="T39" fmla="*/ 1791 h 3024"/>
              <a:gd name="T40" fmla="*/ 1038 w 2487"/>
              <a:gd name="T41" fmla="*/ 1416 h 3024"/>
              <a:gd name="T42" fmla="*/ 1033 w 2487"/>
              <a:gd name="T43" fmla="*/ 1638 h 3024"/>
              <a:gd name="T44" fmla="*/ 1047 w 2487"/>
              <a:gd name="T45" fmla="*/ 1831 h 3024"/>
              <a:gd name="T46" fmla="*/ 904 w 2487"/>
              <a:gd name="T47" fmla="*/ 1505 h 3024"/>
              <a:gd name="T48" fmla="*/ 945 w 2487"/>
              <a:gd name="T49" fmla="*/ 1756 h 3024"/>
              <a:gd name="T50" fmla="*/ 1316 w 2487"/>
              <a:gd name="T51" fmla="*/ 1891 h 3024"/>
              <a:gd name="T52" fmla="*/ 1480 w 2487"/>
              <a:gd name="T53" fmla="*/ 1520 h 3024"/>
              <a:gd name="T54" fmla="*/ 622 w 2487"/>
              <a:gd name="T55" fmla="*/ 1271 h 3024"/>
              <a:gd name="T56" fmla="*/ 831 w 2487"/>
              <a:gd name="T57" fmla="*/ 1405 h 3024"/>
              <a:gd name="T58" fmla="*/ 1925 w 2487"/>
              <a:gd name="T59" fmla="*/ 1156 h 3024"/>
              <a:gd name="T60" fmla="*/ 1987 w 2487"/>
              <a:gd name="T61" fmla="*/ 1218 h 3024"/>
              <a:gd name="T62" fmla="*/ 878 w 2487"/>
              <a:gd name="T63" fmla="*/ 1165 h 3024"/>
              <a:gd name="T64" fmla="*/ 929 w 2487"/>
              <a:gd name="T65" fmla="*/ 1384 h 3024"/>
              <a:gd name="T66" fmla="*/ 989 w 2487"/>
              <a:gd name="T67" fmla="*/ 1282 h 3024"/>
              <a:gd name="T68" fmla="*/ 913 w 2487"/>
              <a:gd name="T69" fmla="*/ 1064 h 3024"/>
              <a:gd name="T70" fmla="*/ 593 w 2487"/>
              <a:gd name="T71" fmla="*/ 1220 h 3024"/>
              <a:gd name="T72" fmla="*/ 1429 w 2487"/>
              <a:gd name="T73" fmla="*/ 976 h 3024"/>
              <a:gd name="T74" fmla="*/ 1387 w 2487"/>
              <a:gd name="T75" fmla="*/ 1276 h 3024"/>
              <a:gd name="T76" fmla="*/ 1518 w 2487"/>
              <a:gd name="T77" fmla="*/ 1231 h 3024"/>
              <a:gd name="T78" fmla="*/ 1556 w 2487"/>
              <a:gd name="T79" fmla="*/ 1002 h 3024"/>
              <a:gd name="T80" fmla="*/ 1142 w 2487"/>
              <a:gd name="T81" fmla="*/ 1094 h 3024"/>
              <a:gd name="T82" fmla="*/ 1165 w 2487"/>
              <a:gd name="T83" fmla="*/ 1298 h 3024"/>
              <a:gd name="T84" fmla="*/ 1222 w 2487"/>
              <a:gd name="T85" fmla="*/ 1136 h 3024"/>
              <a:gd name="T86" fmla="*/ 489 w 2487"/>
              <a:gd name="T87" fmla="*/ 916 h 3024"/>
              <a:gd name="T88" fmla="*/ 540 w 2487"/>
              <a:gd name="T89" fmla="*/ 902 h 3024"/>
              <a:gd name="T90" fmla="*/ 798 w 2487"/>
              <a:gd name="T91" fmla="*/ 938 h 3024"/>
              <a:gd name="T92" fmla="*/ 855 w 2487"/>
              <a:gd name="T93" fmla="*/ 927 h 3024"/>
              <a:gd name="T94" fmla="*/ 1491 w 2487"/>
              <a:gd name="T95" fmla="*/ 751 h 3024"/>
              <a:gd name="T96" fmla="*/ 1533 w 2487"/>
              <a:gd name="T97" fmla="*/ 840 h 3024"/>
              <a:gd name="T98" fmla="*/ 1125 w 2487"/>
              <a:gd name="T99" fmla="*/ 814 h 3024"/>
              <a:gd name="T100" fmla="*/ 1222 w 2487"/>
              <a:gd name="T101" fmla="*/ 898 h 3024"/>
              <a:gd name="T102" fmla="*/ 762 w 2487"/>
              <a:gd name="T103" fmla="*/ 596 h 3024"/>
              <a:gd name="T104" fmla="*/ 825 w 2487"/>
              <a:gd name="T105" fmla="*/ 734 h 3024"/>
              <a:gd name="T106" fmla="*/ 775 w 2487"/>
              <a:gd name="T107" fmla="*/ 604 h 3024"/>
              <a:gd name="T108" fmla="*/ 1475 w 2487"/>
              <a:gd name="T109" fmla="*/ 596 h 3024"/>
              <a:gd name="T110" fmla="*/ 1535 w 2487"/>
              <a:gd name="T111" fmla="*/ 433 h 3024"/>
              <a:gd name="T112" fmla="*/ 1120 w 2487"/>
              <a:gd name="T113" fmla="*/ 604 h 3024"/>
              <a:gd name="T114" fmla="*/ 2304 w 2487"/>
              <a:gd name="T115" fmla="*/ 173 h 3024"/>
              <a:gd name="T116" fmla="*/ 167 w 2487"/>
              <a:gd name="T117" fmla="*/ 2829 h 3024"/>
              <a:gd name="T118" fmla="*/ 95 w 2487"/>
              <a:gd name="T119" fmla="*/ 2914 h 3024"/>
              <a:gd name="T120" fmla="*/ 2367 w 2487"/>
              <a:gd name="T121" fmla="*/ 93 h 3024"/>
              <a:gd name="T122" fmla="*/ 2464 w 2487"/>
              <a:gd name="T123" fmla="*/ 3022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7" h="3024">
                <a:moveTo>
                  <a:pt x="1073" y="2245"/>
                </a:moveTo>
                <a:lnTo>
                  <a:pt x="1058" y="2260"/>
                </a:lnTo>
                <a:lnTo>
                  <a:pt x="1047" y="2285"/>
                </a:lnTo>
                <a:lnTo>
                  <a:pt x="1038" y="2316"/>
                </a:lnTo>
                <a:lnTo>
                  <a:pt x="1031" y="2353"/>
                </a:lnTo>
                <a:lnTo>
                  <a:pt x="1027" y="2394"/>
                </a:lnTo>
                <a:lnTo>
                  <a:pt x="1025" y="2438"/>
                </a:lnTo>
                <a:lnTo>
                  <a:pt x="1025" y="2484"/>
                </a:lnTo>
                <a:lnTo>
                  <a:pt x="1025" y="2527"/>
                </a:lnTo>
                <a:lnTo>
                  <a:pt x="1027" y="2571"/>
                </a:lnTo>
                <a:lnTo>
                  <a:pt x="1031" y="2611"/>
                </a:lnTo>
                <a:lnTo>
                  <a:pt x="1033" y="2647"/>
                </a:lnTo>
                <a:lnTo>
                  <a:pt x="1035" y="2676"/>
                </a:lnTo>
                <a:lnTo>
                  <a:pt x="1036" y="2698"/>
                </a:lnTo>
                <a:lnTo>
                  <a:pt x="1149" y="2702"/>
                </a:lnTo>
                <a:lnTo>
                  <a:pt x="1153" y="2671"/>
                </a:lnTo>
                <a:lnTo>
                  <a:pt x="1160" y="2634"/>
                </a:lnTo>
                <a:lnTo>
                  <a:pt x="1165" y="2593"/>
                </a:lnTo>
                <a:lnTo>
                  <a:pt x="1171" y="2547"/>
                </a:lnTo>
                <a:lnTo>
                  <a:pt x="1175" y="2500"/>
                </a:lnTo>
                <a:lnTo>
                  <a:pt x="1176" y="2451"/>
                </a:lnTo>
                <a:lnTo>
                  <a:pt x="1178" y="2404"/>
                </a:lnTo>
                <a:lnTo>
                  <a:pt x="1175" y="2360"/>
                </a:lnTo>
                <a:lnTo>
                  <a:pt x="1169" y="2318"/>
                </a:lnTo>
                <a:lnTo>
                  <a:pt x="1160" y="2284"/>
                </a:lnTo>
                <a:lnTo>
                  <a:pt x="1147" y="2256"/>
                </a:lnTo>
                <a:lnTo>
                  <a:pt x="1131" y="2253"/>
                </a:lnTo>
                <a:lnTo>
                  <a:pt x="1115" y="2249"/>
                </a:lnTo>
                <a:lnTo>
                  <a:pt x="1096" y="2245"/>
                </a:lnTo>
                <a:lnTo>
                  <a:pt x="1073" y="2245"/>
                </a:lnTo>
                <a:close/>
                <a:moveTo>
                  <a:pt x="1398" y="2191"/>
                </a:moveTo>
                <a:lnTo>
                  <a:pt x="1371" y="2202"/>
                </a:lnTo>
                <a:lnTo>
                  <a:pt x="1342" y="2211"/>
                </a:lnTo>
                <a:lnTo>
                  <a:pt x="1313" y="2220"/>
                </a:lnTo>
                <a:lnTo>
                  <a:pt x="1285" y="2229"/>
                </a:lnTo>
                <a:lnTo>
                  <a:pt x="1260" y="2242"/>
                </a:lnTo>
                <a:lnTo>
                  <a:pt x="1240" y="2260"/>
                </a:lnTo>
                <a:lnTo>
                  <a:pt x="1235" y="2298"/>
                </a:lnTo>
                <a:lnTo>
                  <a:pt x="1236" y="2338"/>
                </a:lnTo>
                <a:lnTo>
                  <a:pt x="1242" y="2382"/>
                </a:lnTo>
                <a:lnTo>
                  <a:pt x="1253" y="2427"/>
                </a:lnTo>
                <a:lnTo>
                  <a:pt x="1267" y="2473"/>
                </a:lnTo>
                <a:lnTo>
                  <a:pt x="1285" y="2518"/>
                </a:lnTo>
                <a:lnTo>
                  <a:pt x="1302" y="2562"/>
                </a:lnTo>
                <a:lnTo>
                  <a:pt x="1322" y="2604"/>
                </a:lnTo>
                <a:lnTo>
                  <a:pt x="1338" y="2640"/>
                </a:lnTo>
                <a:lnTo>
                  <a:pt x="1355" y="2673"/>
                </a:lnTo>
                <a:lnTo>
                  <a:pt x="1367" y="2700"/>
                </a:lnTo>
                <a:lnTo>
                  <a:pt x="1467" y="2689"/>
                </a:lnTo>
                <a:lnTo>
                  <a:pt x="1469" y="2678"/>
                </a:lnTo>
                <a:lnTo>
                  <a:pt x="1471" y="2656"/>
                </a:lnTo>
                <a:lnTo>
                  <a:pt x="1471" y="2625"/>
                </a:lnTo>
                <a:lnTo>
                  <a:pt x="1473" y="2587"/>
                </a:lnTo>
                <a:lnTo>
                  <a:pt x="1473" y="2544"/>
                </a:lnTo>
                <a:lnTo>
                  <a:pt x="1473" y="2496"/>
                </a:lnTo>
                <a:lnTo>
                  <a:pt x="1471" y="2447"/>
                </a:lnTo>
                <a:lnTo>
                  <a:pt x="1471" y="2396"/>
                </a:lnTo>
                <a:lnTo>
                  <a:pt x="1469" y="2349"/>
                </a:lnTo>
                <a:lnTo>
                  <a:pt x="1465" y="2305"/>
                </a:lnTo>
                <a:lnTo>
                  <a:pt x="1462" y="2265"/>
                </a:lnTo>
                <a:lnTo>
                  <a:pt x="1458" y="2234"/>
                </a:lnTo>
                <a:lnTo>
                  <a:pt x="1453" y="2213"/>
                </a:lnTo>
                <a:lnTo>
                  <a:pt x="1447" y="2202"/>
                </a:lnTo>
                <a:lnTo>
                  <a:pt x="1435" y="2194"/>
                </a:lnTo>
                <a:lnTo>
                  <a:pt x="1418" y="2191"/>
                </a:lnTo>
                <a:lnTo>
                  <a:pt x="1398" y="2191"/>
                </a:lnTo>
                <a:close/>
                <a:moveTo>
                  <a:pt x="1282" y="1953"/>
                </a:moveTo>
                <a:lnTo>
                  <a:pt x="1231" y="1954"/>
                </a:lnTo>
                <a:lnTo>
                  <a:pt x="1205" y="1960"/>
                </a:lnTo>
                <a:lnTo>
                  <a:pt x="1176" y="1965"/>
                </a:lnTo>
                <a:lnTo>
                  <a:pt x="1147" y="1973"/>
                </a:lnTo>
                <a:lnTo>
                  <a:pt x="1118" y="1982"/>
                </a:lnTo>
                <a:lnTo>
                  <a:pt x="1089" y="1993"/>
                </a:lnTo>
                <a:lnTo>
                  <a:pt x="1064" y="2005"/>
                </a:lnTo>
                <a:lnTo>
                  <a:pt x="1040" y="2020"/>
                </a:lnTo>
                <a:lnTo>
                  <a:pt x="1020" y="2040"/>
                </a:lnTo>
                <a:lnTo>
                  <a:pt x="1005" y="2062"/>
                </a:lnTo>
                <a:lnTo>
                  <a:pt x="995" y="2089"/>
                </a:lnTo>
                <a:lnTo>
                  <a:pt x="993" y="2120"/>
                </a:lnTo>
                <a:lnTo>
                  <a:pt x="1011" y="2144"/>
                </a:lnTo>
                <a:lnTo>
                  <a:pt x="1036" y="2162"/>
                </a:lnTo>
                <a:lnTo>
                  <a:pt x="1067" y="2174"/>
                </a:lnTo>
                <a:lnTo>
                  <a:pt x="1102" y="2184"/>
                </a:lnTo>
                <a:lnTo>
                  <a:pt x="1140" y="2189"/>
                </a:lnTo>
                <a:lnTo>
                  <a:pt x="1180" y="2189"/>
                </a:lnTo>
                <a:lnTo>
                  <a:pt x="1220" y="2187"/>
                </a:lnTo>
                <a:lnTo>
                  <a:pt x="1262" y="2182"/>
                </a:lnTo>
                <a:lnTo>
                  <a:pt x="1302" y="2174"/>
                </a:lnTo>
                <a:lnTo>
                  <a:pt x="1338" y="2165"/>
                </a:lnTo>
                <a:lnTo>
                  <a:pt x="1371" y="2153"/>
                </a:lnTo>
                <a:lnTo>
                  <a:pt x="1400" y="2140"/>
                </a:lnTo>
                <a:lnTo>
                  <a:pt x="1415" y="2133"/>
                </a:lnTo>
                <a:lnTo>
                  <a:pt x="1431" y="2122"/>
                </a:lnTo>
                <a:lnTo>
                  <a:pt x="1447" y="2111"/>
                </a:lnTo>
                <a:lnTo>
                  <a:pt x="1462" y="2096"/>
                </a:lnTo>
                <a:lnTo>
                  <a:pt x="1475" y="2080"/>
                </a:lnTo>
                <a:lnTo>
                  <a:pt x="1480" y="2064"/>
                </a:lnTo>
                <a:lnTo>
                  <a:pt x="1480" y="2045"/>
                </a:lnTo>
                <a:lnTo>
                  <a:pt x="1473" y="2024"/>
                </a:lnTo>
                <a:lnTo>
                  <a:pt x="1456" y="2002"/>
                </a:lnTo>
                <a:lnTo>
                  <a:pt x="1433" y="1982"/>
                </a:lnTo>
                <a:lnTo>
                  <a:pt x="1404" y="1969"/>
                </a:lnTo>
                <a:lnTo>
                  <a:pt x="1369" y="1958"/>
                </a:lnTo>
                <a:lnTo>
                  <a:pt x="1327" y="1953"/>
                </a:lnTo>
                <a:lnTo>
                  <a:pt x="1282" y="1953"/>
                </a:lnTo>
                <a:close/>
                <a:moveTo>
                  <a:pt x="1727" y="1634"/>
                </a:moveTo>
                <a:lnTo>
                  <a:pt x="1711" y="1642"/>
                </a:lnTo>
                <a:lnTo>
                  <a:pt x="1698" y="1654"/>
                </a:lnTo>
                <a:lnTo>
                  <a:pt x="1693" y="1669"/>
                </a:lnTo>
                <a:lnTo>
                  <a:pt x="1695" y="1685"/>
                </a:lnTo>
                <a:lnTo>
                  <a:pt x="1696" y="1702"/>
                </a:lnTo>
                <a:lnTo>
                  <a:pt x="1693" y="1722"/>
                </a:lnTo>
                <a:lnTo>
                  <a:pt x="1680" y="1747"/>
                </a:lnTo>
                <a:lnTo>
                  <a:pt x="1662" y="1774"/>
                </a:lnTo>
                <a:lnTo>
                  <a:pt x="1636" y="1802"/>
                </a:lnTo>
                <a:lnTo>
                  <a:pt x="1605" y="1829"/>
                </a:lnTo>
                <a:lnTo>
                  <a:pt x="1575" y="1853"/>
                </a:lnTo>
                <a:lnTo>
                  <a:pt x="1544" y="1869"/>
                </a:lnTo>
                <a:lnTo>
                  <a:pt x="1515" y="1880"/>
                </a:lnTo>
                <a:lnTo>
                  <a:pt x="1509" y="1891"/>
                </a:lnTo>
                <a:lnTo>
                  <a:pt x="1505" y="1900"/>
                </a:lnTo>
                <a:lnTo>
                  <a:pt x="1504" y="1909"/>
                </a:lnTo>
                <a:lnTo>
                  <a:pt x="1507" y="1922"/>
                </a:lnTo>
                <a:lnTo>
                  <a:pt x="1524" y="1949"/>
                </a:lnTo>
                <a:lnTo>
                  <a:pt x="1549" y="1971"/>
                </a:lnTo>
                <a:lnTo>
                  <a:pt x="1580" y="1985"/>
                </a:lnTo>
                <a:lnTo>
                  <a:pt x="1616" y="1989"/>
                </a:lnTo>
                <a:lnTo>
                  <a:pt x="1629" y="1971"/>
                </a:lnTo>
                <a:lnTo>
                  <a:pt x="1635" y="1953"/>
                </a:lnTo>
                <a:lnTo>
                  <a:pt x="1638" y="1933"/>
                </a:lnTo>
                <a:lnTo>
                  <a:pt x="1647" y="1911"/>
                </a:lnTo>
                <a:lnTo>
                  <a:pt x="1675" y="1876"/>
                </a:lnTo>
                <a:lnTo>
                  <a:pt x="1698" y="1844"/>
                </a:lnTo>
                <a:lnTo>
                  <a:pt x="1722" y="1811"/>
                </a:lnTo>
                <a:lnTo>
                  <a:pt x="1749" y="1776"/>
                </a:lnTo>
                <a:lnTo>
                  <a:pt x="1765" y="1764"/>
                </a:lnTo>
                <a:lnTo>
                  <a:pt x="1784" y="1754"/>
                </a:lnTo>
                <a:lnTo>
                  <a:pt x="1804" y="1747"/>
                </a:lnTo>
                <a:lnTo>
                  <a:pt x="1822" y="1738"/>
                </a:lnTo>
                <a:lnTo>
                  <a:pt x="1838" y="1725"/>
                </a:lnTo>
                <a:lnTo>
                  <a:pt x="1842" y="1707"/>
                </a:lnTo>
                <a:lnTo>
                  <a:pt x="1829" y="1684"/>
                </a:lnTo>
                <a:lnTo>
                  <a:pt x="1811" y="1665"/>
                </a:lnTo>
                <a:lnTo>
                  <a:pt x="1787" y="1649"/>
                </a:lnTo>
                <a:lnTo>
                  <a:pt x="1760" y="1638"/>
                </a:lnTo>
                <a:lnTo>
                  <a:pt x="1727" y="1634"/>
                </a:lnTo>
                <a:close/>
                <a:moveTo>
                  <a:pt x="1887" y="1344"/>
                </a:moveTo>
                <a:lnTo>
                  <a:pt x="1869" y="1358"/>
                </a:lnTo>
                <a:lnTo>
                  <a:pt x="1860" y="1373"/>
                </a:lnTo>
                <a:lnTo>
                  <a:pt x="1860" y="1387"/>
                </a:lnTo>
                <a:lnTo>
                  <a:pt x="1867" y="1405"/>
                </a:lnTo>
                <a:lnTo>
                  <a:pt x="1880" y="1424"/>
                </a:lnTo>
                <a:lnTo>
                  <a:pt x="1825" y="1549"/>
                </a:lnTo>
                <a:lnTo>
                  <a:pt x="1815" y="1558"/>
                </a:lnTo>
                <a:lnTo>
                  <a:pt x="1798" y="1565"/>
                </a:lnTo>
                <a:lnTo>
                  <a:pt x="1784" y="1573"/>
                </a:lnTo>
                <a:lnTo>
                  <a:pt x="1771" y="1584"/>
                </a:lnTo>
                <a:lnTo>
                  <a:pt x="1765" y="1594"/>
                </a:lnTo>
                <a:lnTo>
                  <a:pt x="1780" y="1609"/>
                </a:lnTo>
                <a:lnTo>
                  <a:pt x="1798" y="1622"/>
                </a:lnTo>
                <a:lnTo>
                  <a:pt x="1820" y="1633"/>
                </a:lnTo>
                <a:lnTo>
                  <a:pt x="1842" y="1642"/>
                </a:lnTo>
                <a:lnTo>
                  <a:pt x="1867" y="1644"/>
                </a:lnTo>
                <a:lnTo>
                  <a:pt x="1891" y="1638"/>
                </a:lnTo>
                <a:lnTo>
                  <a:pt x="1893" y="1636"/>
                </a:lnTo>
                <a:lnTo>
                  <a:pt x="1895" y="1634"/>
                </a:lnTo>
                <a:lnTo>
                  <a:pt x="1895" y="1634"/>
                </a:lnTo>
                <a:lnTo>
                  <a:pt x="1896" y="1634"/>
                </a:lnTo>
                <a:lnTo>
                  <a:pt x="1896" y="1634"/>
                </a:lnTo>
                <a:lnTo>
                  <a:pt x="1896" y="1633"/>
                </a:lnTo>
                <a:lnTo>
                  <a:pt x="1898" y="1629"/>
                </a:lnTo>
                <a:lnTo>
                  <a:pt x="1902" y="1613"/>
                </a:lnTo>
                <a:lnTo>
                  <a:pt x="1900" y="1598"/>
                </a:lnTo>
                <a:lnTo>
                  <a:pt x="1896" y="1585"/>
                </a:lnTo>
                <a:lnTo>
                  <a:pt x="1893" y="1571"/>
                </a:lnTo>
                <a:lnTo>
                  <a:pt x="1893" y="1556"/>
                </a:lnTo>
                <a:lnTo>
                  <a:pt x="1933" y="1462"/>
                </a:lnTo>
                <a:lnTo>
                  <a:pt x="1944" y="1449"/>
                </a:lnTo>
                <a:lnTo>
                  <a:pt x="1956" y="1440"/>
                </a:lnTo>
                <a:lnTo>
                  <a:pt x="1971" y="1433"/>
                </a:lnTo>
                <a:lnTo>
                  <a:pt x="1985" y="1425"/>
                </a:lnTo>
                <a:lnTo>
                  <a:pt x="1998" y="1414"/>
                </a:lnTo>
                <a:lnTo>
                  <a:pt x="2007" y="1400"/>
                </a:lnTo>
                <a:lnTo>
                  <a:pt x="2013" y="1387"/>
                </a:lnTo>
                <a:lnTo>
                  <a:pt x="1991" y="1371"/>
                </a:lnTo>
                <a:lnTo>
                  <a:pt x="1971" y="1360"/>
                </a:lnTo>
                <a:lnTo>
                  <a:pt x="1947" y="1351"/>
                </a:lnTo>
                <a:lnTo>
                  <a:pt x="1918" y="1345"/>
                </a:lnTo>
                <a:lnTo>
                  <a:pt x="1887" y="1344"/>
                </a:lnTo>
                <a:close/>
                <a:moveTo>
                  <a:pt x="1435" y="1336"/>
                </a:moveTo>
                <a:lnTo>
                  <a:pt x="1396" y="1353"/>
                </a:lnTo>
                <a:lnTo>
                  <a:pt x="1380" y="1365"/>
                </a:lnTo>
                <a:lnTo>
                  <a:pt x="1369" y="1384"/>
                </a:lnTo>
                <a:lnTo>
                  <a:pt x="1365" y="1407"/>
                </a:lnTo>
                <a:lnTo>
                  <a:pt x="1369" y="1434"/>
                </a:lnTo>
                <a:lnTo>
                  <a:pt x="1380" y="1484"/>
                </a:lnTo>
                <a:lnTo>
                  <a:pt x="1385" y="1527"/>
                </a:lnTo>
                <a:lnTo>
                  <a:pt x="1385" y="1567"/>
                </a:lnTo>
                <a:lnTo>
                  <a:pt x="1382" y="1605"/>
                </a:lnTo>
                <a:lnTo>
                  <a:pt x="1375" y="1644"/>
                </a:lnTo>
                <a:lnTo>
                  <a:pt x="1365" y="1680"/>
                </a:lnTo>
                <a:lnTo>
                  <a:pt x="1356" y="1720"/>
                </a:lnTo>
                <a:lnTo>
                  <a:pt x="1345" y="1762"/>
                </a:lnTo>
                <a:lnTo>
                  <a:pt x="1335" y="1805"/>
                </a:lnTo>
                <a:lnTo>
                  <a:pt x="1315" y="1818"/>
                </a:lnTo>
                <a:lnTo>
                  <a:pt x="1289" y="1784"/>
                </a:lnTo>
                <a:lnTo>
                  <a:pt x="1275" y="1747"/>
                </a:lnTo>
                <a:lnTo>
                  <a:pt x="1265" y="1709"/>
                </a:lnTo>
                <a:lnTo>
                  <a:pt x="1264" y="1669"/>
                </a:lnTo>
                <a:lnTo>
                  <a:pt x="1265" y="1627"/>
                </a:lnTo>
                <a:lnTo>
                  <a:pt x="1271" y="1585"/>
                </a:lnTo>
                <a:lnTo>
                  <a:pt x="1276" y="1544"/>
                </a:lnTo>
                <a:lnTo>
                  <a:pt x="1284" y="1504"/>
                </a:lnTo>
                <a:lnTo>
                  <a:pt x="1289" y="1465"/>
                </a:lnTo>
                <a:lnTo>
                  <a:pt x="1291" y="1427"/>
                </a:lnTo>
                <a:lnTo>
                  <a:pt x="1289" y="1393"/>
                </a:lnTo>
                <a:lnTo>
                  <a:pt x="1282" y="1360"/>
                </a:lnTo>
                <a:lnTo>
                  <a:pt x="1264" y="1351"/>
                </a:lnTo>
                <a:lnTo>
                  <a:pt x="1240" y="1345"/>
                </a:lnTo>
                <a:lnTo>
                  <a:pt x="1216" y="1344"/>
                </a:lnTo>
                <a:lnTo>
                  <a:pt x="1191" y="1347"/>
                </a:lnTo>
                <a:lnTo>
                  <a:pt x="1169" y="1356"/>
                </a:lnTo>
                <a:lnTo>
                  <a:pt x="1149" y="1371"/>
                </a:lnTo>
                <a:lnTo>
                  <a:pt x="1135" y="1391"/>
                </a:lnTo>
                <a:lnTo>
                  <a:pt x="1138" y="1418"/>
                </a:lnTo>
                <a:lnTo>
                  <a:pt x="1147" y="1440"/>
                </a:lnTo>
                <a:lnTo>
                  <a:pt x="1158" y="1454"/>
                </a:lnTo>
                <a:lnTo>
                  <a:pt x="1171" y="1469"/>
                </a:lnTo>
                <a:lnTo>
                  <a:pt x="1184" y="1484"/>
                </a:lnTo>
                <a:lnTo>
                  <a:pt x="1193" y="1502"/>
                </a:lnTo>
                <a:lnTo>
                  <a:pt x="1204" y="1534"/>
                </a:lnTo>
                <a:lnTo>
                  <a:pt x="1211" y="1574"/>
                </a:lnTo>
                <a:lnTo>
                  <a:pt x="1213" y="1616"/>
                </a:lnTo>
                <a:lnTo>
                  <a:pt x="1211" y="1660"/>
                </a:lnTo>
                <a:lnTo>
                  <a:pt x="1207" y="1704"/>
                </a:lnTo>
                <a:lnTo>
                  <a:pt x="1202" y="1744"/>
                </a:lnTo>
                <a:lnTo>
                  <a:pt x="1195" y="1780"/>
                </a:lnTo>
                <a:lnTo>
                  <a:pt x="1185" y="1809"/>
                </a:lnTo>
                <a:lnTo>
                  <a:pt x="1178" y="1813"/>
                </a:lnTo>
                <a:lnTo>
                  <a:pt x="1149" y="1791"/>
                </a:lnTo>
                <a:lnTo>
                  <a:pt x="1127" y="1764"/>
                </a:lnTo>
                <a:lnTo>
                  <a:pt x="1111" y="1734"/>
                </a:lnTo>
                <a:lnTo>
                  <a:pt x="1102" y="1700"/>
                </a:lnTo>
                <a:lnTo>
                  <a:pt x="1095" y="1665"/>
                </a:lnTo>
                <a:lnTo>
                  <a:pt x="1091" y="1627"/>
                </a:lnTo>
                <a:lnTo>
                  <a:pt x="1089" y="1587"/>
                </a:lnTo>
                <a:lnTo>
                  <a:pt x="1087" y="1547"/>
                </a:lnTo>
                <a:lnTo>
                  <a:pt x="1085" y="1507"/>
                </a:lnTo>
                <a:lnTo>
                  <a:pt x="1082" y="1467"/>
                </a:lnTo>
                <a:lnTo>
                  <a:pt x="1075" y="1427"/>
                </a:lnTo>
                <a:lnTo>
                  <a:pt x="1058" y="1420"/>
                </a:lnTo>
                <a:lnTo>
                  <a:pt x="1038" y="1416"/>
                </a:lnTo>
                <a:lnTo>
                  <a:pt x="1015" y="1420"/>
                </a:lnTo>
                <a:lnTo>
                  <a:pt x="991" y="1425"/>
                </a:lnTo>
                <a:lnTo>
                  <a:pt x="969" y="1434"/>
                </a:lnTo>
                <a:lnTo>
                  <a:pt x="953" y="1444"/>
                </a:lnTo>
                <a:lnTo>
                  <a:pt x="947" y="1453"/>
                </a:lnTo>
                <a:lnTo>
                  <a:pt x="947" y="1469"/>
                </a:lnTo>
                <a:lnTo>
                  <a:pt x="955" y="1491"/>
                </a:lnTo>
                <a:lnTo>
                  <a:pt x="965" y="1514"/>
                </a:lnTo>
                <a:lnTo>
                  <a:pt x="980" y="1544"/>
                </a:lnTo>
                <a:lnTo>
                  <a:pt x="998" y="1573"/>
                </a:lnTo>
                <a:lnTo>
                  <a:pt x="1016" y="1605"/>
                </a:lnTo>
                <a:lnTo>
                  <a:pt x="1033" y="1638"/>
                </a:lnTo>
                <a:lnTo>
                  <a:pt x="1049" y="1673"/>
                </a:lnTo>
                <a:lnTo>
                  <a:pt x="1062" y="1705"/>
                </a:lnTo>
                <a:lnTo>
                  <a:pt x="1071" y="1738"/>
                </a:lnTo>
                <a:lnTo>
                  <a:pt x="1075" y="1769"/>
                </a:lnTo>
                <a:lnTo>
                  <a:pt x="1073" y="1796"/>
                </a:lnTo>
                <a:lnTo>
                  <a:pt x="1062" y="1822"/>
                </a:lnTo>
                <a:lnTo>
                  <a:pt x="1058" y="1825"/>
                </a:lnTo>
                <a:lnTo>
                  <a:pt x="1056" y="1827"/>
                </a:lnTo>
                <a:lnTo>
                  <a:pt x="1055" y="1829"/>
                </a:lnTo>
                <a:lnTo>
                  <a:pt x="1053" y="1829"/>
                </a:lnTo>
                <a:lnTo>
                  <a:pt x="1051" y="1831"/>
                </a:lnTo>
                <a:lnTo>
                  <a:pt x="1047" y="1831"/>
                </a:lnTo>
                <a:lnTo>
                  <a:pt x="1042" y="1833"/>
                </a:lnTo>
                <a:lnTo>
                  <a:pt x="1015" y="1814"/>
                </a:lnTo>
                <a:lnTo>
                  <a:pt x="995" y="1791"/>
                </a:lnTo>
                <a:lnTo>
                  <a:pt x="980" y="1764"/>
                </a:lnTo>
                <a:lnTo>
                  <a:pt x="969" y="1733"/>
                </a:lnTo>
                <a:lnTo>
                  <a:pt x="960" y="1700"/>
                </a:lnTo>
                <a:lnTo>
                  <a:pt x="953" y="1665"/>
                </a:lnTo>
                <a:lnTo>
                  <a:pt x="947" y="1631"/>
                </a:lnTo>
                <a:lnTo>
                  <a:pt x="940" y="1596"/>
                </a:lnTo>
                <a:lnTo>
                  <a:pt x="931" y="1564"/>
                </a:lnTo>
                <a:lnTo>
                  <a:pt x="920" y="1533"/>
                </a:lnTo>
                <a:lnTo>
                  <a:pt x="904" y="1505"/>
                </a:lnTo>
                <a:lnTo>
                  <a:pt x="871" y="1500"/>
                </a:lnTo>
                <a:lnTo>
                  <a:pt x="840" y="1502"/>
                </a:lnTo>
                <a:lnTo>
                  <a:pt x="807" y="1505"/>
                </a:lnTo>
                <a:lnTo>
                  <a:pt x="798" y="1527"/>
                </a:lnTo>
                <a:lnTo>
                  <a:pt x="800" y="1549"/>
                </a:lnTo>
                <a:lnTo>
                  <a:pt x="807" y="1569"/>
                </a:lnTo>
                <a:lnTo>
                  <a:pt x="822" y="1587"/>
                </a:lnTo>
                <a:lnTo>
                  <a:pt x="849" y="1618"/>
                </a:lnTo>
                <a:lnTo>
                  <a:pt x="876" y="1649"/>
                </a:lnTo>
                <a:lnTo>
                  <a:pt x="902" y="1680"/>
                </a:lnTo>
                <a:lnTo>
                  <a:pt x="925" y="1716"/>
                </a:lnTo>
                <a:lnTo>
                  <a:pt x="945" y="1756"/>
                </a:lnTo>
                <a:lnTo>
                  <a:pt x="985" y="1920"/>
                </a:lnTo>
                <a:lnTo>
                  <a:pt x="989" y="1925"/>
                </a:lnTo>
                <a:lnTo>
                  <a:pt x="995" y="1929"/>
                </a:lnTo>
                <a:lnTo>
                  <a:pt x="1000" y="1933"/>
                </a:lnTo>
                <a:lnTo>
                  <a:pt x="1005" y="1934"/>
                </a:lnTo>
                <a:lnTo>
                  <a:pt x="1013" y="1938"/>
                </a:lnTo>
                <a:lnTo>
                  <a:pt x="1064" y="1925"/>
                </a:lnTo>
                <a:lnTo>
                  <a:pt x="1115" y="1913"/>
                </a:lnTo>
                <a:lnTo>
                  <a:pt x="1169" y="1900"/>
                </a:lnTo>
                <a:lnTo>
                  <a:pt x="1216" y="1894"/>
                </a:lnTo>
                <a:lnTo>
                  <a:pt x="1267" y="1893"/>
                </a:lnTo>
                <a:lnTo>
                  <a:pt x="1316" y="1891"/>
                </a:lnTo>
                <a:lnTo>
                  <a:pt x="1365" y="1889"/>
                </a:lnTo>
                <a:lnTo>
                  <a:pt x="1409" y="1884"/>
                </a:lnTo>
                <a:lnTo>
                  <a:pt x="1451" y="1874"/>
                </a:lnTo>
                <a:lnTo>
                  <a:pt x="1453" y="1836"/>
                </a:lnTo>
                <a:lnTo>
                  <a:pt x="1451" y="1796"/>
                </a:lnTo>
                <a:lnTo>
                  <a:pt x="1444" y="1754"/>
                </a:lnTo>
                <a:lnTo>
                  <a:pt x="1438" y="1709"/>
                </a:lnTo>
                <a:lnTo>
                  <a:pt x="1438" y="1662"/>
                </a:lnTo>
                <a:lnTo>
                  <a:pt x="1444" y="1611"/>
                </a:lnTo>
                <a:lnTo>
                  <a:pt x="1453" y="1582"/>
                </a:lnTo>
                <a:lnTo>
                  <a:pt x="1465" y="1551"/>
                </a:lnTo>
                <a:lnTo>
                  <a:pt x="1480" y="1520"/>
                </a:lnTo>
                <a:lnTo>
                  <a:pt x="1495" y="1487"/>
                </a:lnTo>
                <a:lnTo>
                  <a:pt x="1507" y="1456"/>
                </a:lnTo>
                <a:lnTo>
                  <a:pt x="1516" y="1424"/>
                </a:lnTo>
                <a:lnTo>
                  <a:pt x="1522" y="1393"/>
                </a:lnTo>
                <a:lnTo>
                  <a:pt x="1518" y="1364"/>
                </a:lnTo>
                <a:lnTo>
                  <a:pt x="1505" y="1344"/>
                </a:lnTo>
                <a:lnTo>
                  <a:pt x="1435" y="1336"/>
                </a:lnTo>
                <a:close/>
                <a:moveTo>
                  <a:pt x="695" y="1220"/>
                </a:moveTo>
                <a:lnTo>
                  <a:pt x="675" y="1233"/>
                </a:lnTo>
                <a:lnTo>
                  <a:pt x="655" y="1244"/>
                </a:lnTo>
                <a:lnTo>
                  <a:pt x="638" y="1256"/>
                </a:lnTo>
                <a:lnTo>
                  <a:pt x="622" y="1271"/>
                </a:lnTo>
                <a:lnTo>
                  <a:pt x="611" y="1293"/>
                </a:lnTo>
                <a:lnTo>
                  <a:pt x="689" y="1353"/>
                </a:lnTo>
                <a:lnTo>
                  <a:pt x="745" y="1420"/>
                </a:lnTo>
                <a:lnTo>
                  <a:pt x="740" y="1478"/>
                </a:lnTo>
                <a:lnTo>
                  <a:pt x="762" y="1485"/>
                </a:lnTo>
                <a:lnTo>
                  <a:pt x="785" y="1484"/>
                </a:lnTo>
                <a:lnTo>
                  <a:pt x="807" y="1474"/>
                </a:lnTo>
                <a:lnTo>
                  <a:pt x="827" y="1462"/>
                </a:lnTo>
                <a:lnTo>
                  <a:pt x="844" y="1444"/>
                </a:lnTo>
                <a:lnTo>
                  <a:pt x="856" y="1427"/>
                </a:lnTo>
                <a:lnTo>
                  <a:pt x="844" y="1413"/>
                </a:lnTo>
                <a:lnTo>
                  <a:pt x="831" y="1405"/>
                </a:lnTo>
                <a:lnTo>
                  <a:pt x="816" y="1398"/>
                </a:lnTo>
                <a:lnTo>
                  <a:pt x="800" y="1393"/>
                </a:lnTo>
                <a:lnTo>
                  <a:pt x="784" y="1384"/>
                </a:lnTo>
                <a:lnTo>
                  <a:pt x="765" y="1365"/>
                </a:lnTo>
                <a:lnTo>
                  <a:pt x="751" y="1342"/>
                </a:lnTo>
                <a:lnTo>
                  <a:pt x="742" y="1316"/>
                </a:lnTo>
                <a:lnTo>
                  <a:pt x="736" y="1287"/>
                </a:lnTo>
                <a:lnTo>
                  <a:pt x="731" y="1258"/>
                </a:lnTo>
                <a:lnTo>
                  <a:pt x="725" y="1233"/>
                </a:lnTo>
                <a:lnTo>
                  <a:pt x="695" y="1220"/>
                </a:lnTo>
                <a:close/>
                <a:moveTo>
                  <a:pt x="1940" y="1136"/>
                </a:moveTo>
                <a:lnTo>
                  <a:pt x="1925" y="1156"/>
                </a:lnTo>
                <a:lnTo>
                  <a:pt x="1915" y="1184"/>
                </a:lnTo>
                <a:lnTo>
                  <a:pt x="1909" y="1214"/>
                </a:lnTo>
                <a:lnTo>
                  <a:pt x="1905" y="1244"/>
                </a:lnTo>
                <a:lnTo>
                  <a:pt x="1904" y="1274"/>
                </a:lnTo>
                <a:lnTo>
                  <a:pt x="1905" y="1300"/>
                </a:lnTo>
                <a:lnTo>
                  <a:pt x="1925" y="1316"/>
                </a:lnTo>
                <a:lnTo>
                  <a:pt x="1964" y="1316"/>
                </a:lnTo>
                <a:lnTo>
                  <a:pt x="1978" y="1304"/>
                </a:lnTo>
                <a:lnTo>
                  <a:pt x="1987" y="1285"/>
                </a:lnTo>
                <a:lnTo>
                  <a:pt x="1991" y="1265"/>
                </a:lnTo>
                <a:lnTo>
                  <a:pt x="1991" y="1242"/>
                </a:lnTo>
                <a:lnTo>
                  <a:pt x="1987" y="1218"/>
                </a:lnTo>
                <a:lnTo>
                  <a:pt x="1984" y="1194"/>
                </a:lnTo>
                <a:lnTo>
                  <a:pt x="1978" y="1173"/>
                </a:lnTo>
                <a:lnTo>
                  <a:pt x="1973" y="1153"/>
                </a:lnTo>
                <a:lnTo>
                  <a:pt x="1940" y="1136"/>
                </a:lnTo>
                <a:close/>
                <a:moveTo>
                  <a:pt x="887" y="1062"/>
                </a:moveTo>
                <a:lnTo>
                  <a:pt x="865" y="1078"/>
                </a:lnTo>
                <a:lnTo>
                  <a:pt x="853" y="1094"/>
                </a:lnTo>
                <a:lnTo>
                  <a:pt x="847" y="1109"/>
                </a:lnTo>
                <a:lnTo>
                  <a:pt x="849" y="1122"/>
                </a:lnTo>
                <a:lnTo>
                  <a:pt x="856" y="1136"/>
                </a:lnTo>
                <a:lnTo>
                  <a:pt x="865" y="1151"/>
                </a:lnTo>
                <a:lnTo>
                  <a:pt x="878" y="1165"/>
                </a:lnTo>
                <a:lnTo>
                  <a:pt x="893" y="1182"/>
                </a:lnTo>
                <a:lnTo>
                  <a:pt x="905" y="1200"/>
                </a:lnTo>
                <a:lnTo>
                  <a:pt x="916" y="1220"/>
                </a:lnTo>
                <a:lnTo>
                  <a:pt x="925" y="1240"/>
                </a:lnTo>
                <a:lnTo>
                  <a:pt x="927" y="1267"/>
                </a:lnTo>
                <a:lnTo>
                  <a:pt x="925" y="1293"/>
                </a:lnTo>
                <a:lnTo>
                  <a:pt x="920" y="1316"/>
                </a:lnTo>
                <a:lnTo>
                  <a:pt x="916" y="1338"/>
                </a:lnTo>
                <a:lnTo>
                  <a:pt x="916" y="1358"/>
                </a:lnTo>
                <a:lnTo>
                  <a:pt x="922" y="1376"/>
                </a:lnTo>
                <a:lnTo>
                  <a:pt x="925" y="1380"/>
                </a:lnTo>
                <a:lnTo>
                  <a:pt x="929" y="1384"/>
                </a:lnTo>
                <a:lnTo>
                  <a:pt x="933" y="1387"/>
                </a:lnTo>
                <a:lnTo>
                  <a:pt x="936" y="1389"/>
                </a:lnTo>
                <a:lnTo>
                  <a:pt x="940" y="1389"/>
                </a:lnTo>
                <a:lnTo>
                  <a:pt x="947" y="1391"/>
                </a:lnTo>
                <a:lnTo>
                  <a:pt x="971" y="1393"/>
                </a:lnTo>
                <a:lnTo>
                  <a:pt x="993" y="1387"/>
                </a:lnTo>
                <a:lnTo>
                  <a:pt x="1011" y="1374"/>
                </a:lnTo>
                <a:lnTo>
                  <a:pt x="1025" y="1358"/>
                </a:lnTo>
                <a:lnTo>
                  <a:pt x="1036" y="1340"/>
                </a:lnTo>
                <a:lnTo>
                  <a:pt x="1020" y="1318"/>
                </a:lnTo>
                <a:lnTo>
                  <a:pt x="1005" y="1300"/>
                </a:lnTo>
                <a:lnTo>
                  <a:pt x="989" y="1282"/>
                </a:lnTo>
                <a:lnTo>
                  <a:pt x="976" y="1260"/>
                </a:lnTo>
                <a:lnTo>
                  <a:pt x="964" y="1236"/>
                </a:lnTo>
                <a:lnTo>
                  <a:pt x="955" y="1204"/>
                </a:lnTo>
                <a:lnTo>
                  <a:pt x="951" y="1180"/>
                </a:lnTo>
                <a:lnTo>
                  <a:pt x="955" y="1158"/>
                </a:lnTo>
                <a:lnTo>
                  <a:pt x="958" y="1140"/>
                </a:lnTo>
                <a:lnTo>
                  <a:pt x="964" y="1122"/>
                </a:lnTo>
                <a:lnTo>
                  <a:pt x="965" y="1105"/>
                </a:lnTo>
                <a:lnTo>
                  <a:pt x="960" y="1087"/>
                </a:lnTo>
                <a:lnTo>
                  <a:pt x="949" y="1074"/>
                </a:lnTo>
                <a:lnTo>
                  <a:pt x="933" y="1065"/>
                </a:lnTo>
                <a:lnTo>
                  <a:pt x="913" y="1064"/>
                </a:lnTo>
                <a:lnTo>
                  <a:pt x="887" y="1062"/>
                </a:lnTo>
                <a:close/>
                <a:moveTo>
                  <a:pt x="560" y="1009"/>
                </a:moveTo>
                <a:lnTo>
                  <a:pt x="544" y="1018"/>
                </a:lnTo>
                <a:lnTo>
                  <a:pt x="529" y="1027"/>
                </a:lnTo>
                <a:lnTo>
                  <a:pt x="516" y="1036"/>
                </a:lnTo>
                <a:lnTo>
                  <a:pt x="505" y="1051"/>
                </a:lnTo>
                <a:lnTo>
                  <a:pt x="591" y="1156"/>
                </a:lnTo>
                <a:lnTo>
                  <a:pt x="593" y="1171"/>
                </a:lnTo>
                <a:lnTo>
                  <a:pt x="593" y="1184"/>
                </a:lnTo>
                <a:lnTo>
                  <a:pt x="591" y="1196"/>
                </a:lnTo>
                <a:lnTo>
                  <a:pt x="589" y="1207"/>
                </a:lnTo>
                <a:lnTo>
                  <a:pt x="593" y="1220"/>
                </a:lnTo>
                <a:lnTo>
                  <a:pt x="656" y="1204"/>
                </a:lnTo>
                <a:lnTo>
                  <a:pt x="673" y="1173"/>
                </a:lnTo>
                <a:lnTo>
                  <a:pt x="647" y="1154"/>
                </a:lnTo>
                <a:lnTo>
                  <a:pt x="627" y="1136"/>
                </a:lnTo>
                <a:lnTo>
                  <a:pt x="615" y="1114"/>
                </a:lnTo>
                <a:lnTo>
                  <a:pt x="605" y="1091"/>
                </a:lnTo>
                <a:lnTo>
                  <a:pt x="600" y="1060"/>
                </a:lnTo>
                <a:lnTo>
                  <a:pt x="598" y="1022"/>
                </a:lnTo>
                <a:lnTo>
                  <a:pt x="585" y="1014"/>
                </a:lnTo>
                <a:lnTo>
                  <a:pt x="560" y="1009"/>
                </a:lnTo>
                <a:close/>
                <a:moveTo>
                  <a:pt x="1445" y="969"/>
                </a:moveTo>
                <a:lnTo>
                  <a:pt x="1429" y="976"/>
                </a:lnTo>
                <a:lnTo>
                  <a:pt x="1416" y="980"/>
                </a:lnTo>
                <a:lnTo>
                  <a:pt x="1416" y="1016"/>
                </a:lnTo>
                <a:lnTo>
                  <a:pt x="1420" y="1045"/>
                </a:lnTo>
                <a:lnTo>
                  <a:pt x="1424" y="1073"/>
                </a:lnTo>
                <a:lnTo>
                  <a:pt x="1427" y="1096"/>
                </a:lnTo>
                <a:lnTo>
                  <a:pt x="1429" y="1118"/>
                </a:lnTo>
                <a:lnTo>
                  <a:pt x="1429" y="1142"/>
                </a:lnTo>
                <a:lnTo>
                  <a:pt x="1425" y="1165"/>
                </a:lnTo>
                <a:lnTo>
                  <a:pt x="1418" y="1191"/>
                </a:lnTo>
                <a:lnTo>
                  <a:pt x="1405" y="1220"/>
                </a:lnTo>
                <a:lnTo>
                  <a:pt x="1387" y="1253"/>
                </a:lnTo>
                <a:lnTo>
                  <a:pt x="1387" y="1276"/>
                </a:lnTo>
                <a:lnTo>
                  <a:pt x="1398" y="1285"/>
                </a:lnTo>
                <a:lnTo>
                  <a:pt x="1415" y="1294"/>
                </a:lnTo>
                <a:lnTo>
                  <a:pt x="1435" y="1302"/>
                </a:lnTo>
                <a:lnTo>
                  <a:pt x="1458" y="1305"/>
                </a:lnTo>
                <a:lnTo>
                  <a:pt x="1482" y="1309"/>
                </a:lnTo>
                <a:lnTo>
                  <a:pt x="1504" y="1309"/>
                </a:lnTo>
                <a:lnTo>
                  <a:pt x="1520" y="1305"/>
                </a:lnTo>
                <a:lnTo>
                  <a:pt x="1533" y="1296"/>
                </a:lnTo>
                <a:lnTo>
                  <a:pt x="1536" y="1282"/>
                </a:lnTo>
                <a:lnTo>
                  <a:pt x="1535" y="1265"/>
                </a:lnTo>
                <a:lnTo>
                  <a:pt x="1527" y="1249"/>
                </a:lnTo>
                <a:lnTo>
                  <a:pt x="1518" y="1231"/>
                </a:lnTo>
                <a:lnTo>
                  <a:pt x="1509" y="1213"/>
                </a:lnTo>
                <a:lnTo>
                  <a:pt x="1502" y="1196"/>
                </a:lnTo>
                <a:lnTo>
                  <a:pt x="1498" y="1180"/>
                </a:lnTo>
                <a:lnTo>
                  <a:pt x="1502" y="1160"/>
                </a:lnTo>
                <a:lnTo>
                  <a:pt x="1509" y="1136"/>
                </a:lnTo>
                <a:lnTo>
                  <a:pt x="1518" y="1111"/>
                </a:lnTo>
                <a:lnTo>
                  <a:pt x="1527" y="1087"/>
                </a:lnTo>
                <a:lnTo>
                  <a:pt x="1536" y="1062"/>
                </a:lnTo>
                <a:lnTo>
                  <a:pt x="1545" y="1040"/>
                </a:lnTo>
                <a:lnTo>
                  <a:pt x="1553" y="1022"/>
                </a:lnTo>
                <a:lnTo>
                  <a:pt x="1556" y="1009"/>
                </a:lnTo>
                <a:lnTo>
                  <a:pt x="1556" y="1002"/>
                </a:lnTo>
                <a:lnTo>
                  <a:pt x="1544" y="987"/>
                </a:lnTo>
                <a:lnTo>
                  <a:pt x="1524" y="978"/>
                </a:lnTo>
                <a:lnTo>
                  <a:pt x="1498" y="973"/>
                </a:lnTo>
                <a:lnTo>
                  <a:pt x="1471" y="971"/>
                </a:lnTo>
                <a:lnTo>
                  <a:pt x="1445" y="969"/>
                </a:lnTo>
                <a:close/>
                <a:moveTo>
                  <a:pt x="1178" y="964"/>
                </a:moveTo>
                <a:lnTo>
                  <a:pt x="1127" y="976"/>
                </a:lnTo>
                <a:lnTo>
                  <a:pt x="1122" y="993"/>
                </a:lnTo>
                <a:lnTo>
                  <a:pt x="1122" y="1014"/>
                </a:lnTo>
                <a:lnTo>
                  <a:pt x="1125" y="1040"/>
                </a:lnTo>
                <a:lnTo>
                  <a:pt x="1133" y="1067"/>
                </a:lnTo>
                <a:lnTo>
                  <a:pt x="1142" y="1094"/>
                </a:lnTo>
                <a:lnTo>
                  <a:pt x="1149" y="1124"/>
                </a:lnTo>
                <a:lnTo>
                  <a:pt x="1156" y="1151"/>
                </a:lnTo>
                <a:lnTo>
                  <a:pt x="1162" y="1178"/>
                </a:lnTo>
                <a:lnTo>
                  <a:pt x="1162" y="1200"/>
                </a:lnTo>
                <a:lnTo>
                  <a:pt x="1160" y="1216"/>
                </a:lnTo>
                <a:lnTo>
                  <a:pt x="1153" y="1229"/>
                </a:lnTo>
                <a:lnTo>
                  <a:pt x="1144" y="1240"/>
                </a:lnTo>
                <a:lnTo>
                  <a:pt x="1135" y="1251"/>
                </a:lnTo>
                <a:lnTo>
                  <a:pt x="1127" y="1264"/>
                </a:lnTo>
                <a:lnTo>
                  <a:pt x="1125" y="1284"/>
                </a:lnTo>
                <a:lnTo>
                  <a:pt x="1144" y="1293"/>
                </a:lnTo>
                <a:lnTo>
                  <a:pt x="1165" y="1298"/>
                </a:lnTo>
                <a:lnTo>
                  <a:pt x="1191" y="1302"/>
                </a:lnTo>
                <a:lnTo>
                  <a:pt x="1216" y="1304"/>
                </a:lnTo>
                <a:lnTo>
                  <a:pt x="1240" y="1300"/>
                </a:lnTo>
                <a:lnTo>
                  <a:pt x="1260" y="1293"/>
                </a:lnTo>
                <a:lnTo>
                  <a:pt x="1273" y="1284"/>
                </a:lnTo>
                <a:lnTo>
                  <a:pt x="1269" y="1260"/>
                </a:lnTo>
                <a:lnTo>
                  <a:pt x="1262" y="1242"/>
                </a:lnTo>
                <a:lnTo>
                  <a:pt x="1253" y="1224"/>
                </a:lnTo>
                <a:lnTo>
                  <a:pt x="1242" y="1207"/>
                </a:lnTo>
                <a:lnTo>
                  <a:pt x="1233" y="1189"/>
                </a:lnTo>
                <a:lnTo>
                  <a:pt x="1227" y="1167"/>
                </a:lnTo>
                <a:lnTo>
                  <a:pt x="1222" y="1136"/>
                </a:lnTo>
                <a:lnTo>
                  <a:pt x="1224" y="1107"/>
                </a:lnTo>
                <a:lnTo>
                  <a:pt x="1229" y="1082"/>
                </a:lnTo>
                <a:lnTo>
                  <a:pt x="1238" y="1058"/>
                </a:lnTo>
                <a:lnTo>
                  <a:pt x="1247" y="1036"/>
                </a:lnTo>
                <a:lnTo>
                  <a:pt x="1258" y="1014"/>
                </a:lnTo>
                <a:lnTo>
                  <a:pt x="1265" y="993"/>
                </a:lnTo>
                <a:lnTo>
                  <a:pt x="1260" y="985"/>
                </a:lnTo>
                <a:lnTo>
                  <a:pt x="1178" y="964"/>
                </a:lnTo>
                <a:close/>
                <a:moveTo>
                  <a:pt x="493" y="804"/>
                </a:moveTo>
                <a:lnTo>
                  <a:pt x="480" y="820"/>
                </a:lnTo>
                <a:lnTo>
                  <a:pt x="491" y="902"/>
                </a:lnTo>
                <a:lnTo>
                  <a:pt x="489" y="916"/>
                </a:lnTo>
                <a:lnTo>
                  <a:pt x="484" y="927"/>
                </a:lnTo>
                <a:lnTo>
                  <a:pt x="480" y="940"/>
                </a:lnTo>
                <a:lnTo>
                  <a:pt x="480" y="956"/>
                </a:lnTo>
                <a:lnTo>
                  <a:pt x="507" y="967"/>
                </a:lnTo>
                <a:lnTo>
                  <a:pt x="533" y="969"/>
                </a:lnTo>
                <a:lnTo>
                  <a:pt x="564" y="964"/>
                </a:lnTo>
                <a:lnTo>
                  <a:pt x="575" y="947"/>
                </a:lnTo>
                <a:lnTo>
                  <a:pt x="569" y="934"/>
                </a:lnTo>
                <a:lnTo>
                  <a:pt x="562" y="925"/>
                </a:lnTo>
                <a:lnTo>
                  <a:pt x="555" y="918"/>
                </a:lnTo>
                <a:lnTo>
                  <a:pt x="545" y="911"/>
                </a:lnTo>
                <a:lnTo>
                  <a:pt x="540" y="902"/>
                </a:lnTo>
                <a:lnTo>
                  <a:pt x="527" y="811"/>
                </a:lnTo>
                <a:lnTo>
                  <a:pt x="518" y="807"/>
                </a:lnTo>
                <a:lnTo>
                  <a:pt x="507" y="804"/>
                </a:lnTo>
                <a:lnTo>
                  <a:pt x="493" y="804"/>
                </a:lnTo>
                <a:close/>
                <a:moveTo>
                  <a:pt x="822" y="798"/>
                </a:moveTo>
                <a:lnTo>
                  <a:pt x="765" y="814"/>
                </a:lnTo>
                <a:lnTo>
                  <a:pt x="758" y="820"/>
                </a:lnTo>
                <a:lnTo>
                  <a:pt x="764" y="847"/>
                </a:lnTo>
                <a:lnTo>
                  <a:pt x="773" y="871"/>
                </a:lnTo>
                <a:lnTo>
                  <a:pt x="782" y="894"/>
                </a:lnTo>
                <a:lnTo>
                  <a:pt x="791" y="916"/>
                </a:lnTo>
                <a:lnTo>
                  <a:pt x="798" y="938"/>
                </a:lnTo>
                <a:lnTo>
                  <a:pt x="804" y="962"/>
                </a:lnTo>
                <a:lnTo>
                  <a:pt x="804" y="987"/>
                </a:lnTo>
                <a:lnTo>
                  <a:pt x="796" y="1018"/>
                </a:lnTo>
                <a:lnTo>
                  <a:pt x="796" y="1022"/>
                </a:lnTo>
                <a:lnTo>
                  <a:pt x="824" y="1029"/>
                </a:lnTo>
                <a:lnTo>
                  <a:pt x="849" y="1025"/>
                </a:lnTo>
                <a:lnTo>
                  <a:pt x="875" y="1016"/>
                </a:lnTo>
                <a:lnTo>
                  <a:pt x="895" y="1005"/>
                </a:lnTo>
                <a:lnTo>
                  <a:pt x="895" y="998"/>
                </a:lnTo>
                <a:lnTo>
                  <a:pt x="876" y="971"/>
                </a:lnTo>
                <a:lnTo>
                  <a:pt x="864" y="949"/>
                </a:lnTo>
                <a:lnTo>
                  <a:pt x="855" y="927"/>
                </a:lnTo>
                <a:lnTo>
                  <a:pt x="851" y="905"/>
                </a:lnTo>
                <a:lnTo>
                  <a:pt x="851" y="880"/>
                </a:lnTo>
                <a:lnTo>
                  <a:pt x="851" y="849"/>
                </a:lnTo>
                <a:lnTo>
                  <a:pt x="853" y="811"/>
                </a:lnTo>
                <a:lnTo>
                  <a:pt x="822" y="798"/>
                </a:lnTo>
                <a:close/>
                <a:moveTo>
                  <a:pt x="1515" y="644"/>
                </a:moveTo>
                <a:lnTo>
                  <a:pt x="1480" y="651"/>
                </a:lnTo>
                <a:lnTo>
                  <a:pt x="1475" y="669"/>
                </a:lnTo>
                <a:lnTo>
                  <a:pt x="1475" y="682"/>
                </a:lnTo>
                <a:lnTo>
                  <a:pt x="1478" y="696"/>
                </a:lnTo>
                <a:lnTo>
                  <a:pt x="1484" y="711"/>
                </a:lnTo>
                <a:lnTo>
                  <a:pt x="1491" y="751"/>
                </a:lnTo>
                <a:lnTo>
                  <a:pt x="1491" y="787"/>
                </a:lnTo>
                <a:lnTo>
                  <a:pt x="1485" y="822"/>
                </a:lnTo>
                <a:lnTo>
                  <a:pt x="1476" y="853"/>
                </a:lnTo>
                <a:lnTo>
                  <a:pt x="1462" y="880"/>
                </a:lnTo>
                <a:lnTo>
                  <a:pt x="1445" y="907"/>
                </a:lnTo>
                <a:lnTo>
                  <a:pt x="1445" y="927"/>
                </a:lnTo>
                <a:lnTo>
                  <a:pt x="1465" y="936"/>
                </a:lnTo>
                <a:lnTo>
                  <a:pt x="1489" y="942"/>
                </a:lnTo>
                <a:lnTo>
                  <a:pt x="1515" y="944"/>
                </a:lnTo>
                <a:lnTo>
                  <a:pt x="1540" y="940"/>
                </a:lnTo>
                <a:lnTo>
                  <a:pt x="1562" y="927"/>
                </a:lnTo>
                <a:lnTo>
                  <a:pt x="1533" y="840"/>
                </a:lnTo>
                <a:lnTo>
                  <a:pt x="1533" y="809"/>
                </a:lnTo>
                <a:lnTo>
                  <a:pt x="1538" y="778"/>
                </a:lnTo>
                <a:lnTo>
                  <a:pt x="1551" y="751"/>
                </a:lnTo>
                <a:lnTo>
                  <a:pt x="1564" y="724"/>
                </a:lnTo>
                <a:lnTo>
                  <a:pt x="1576" y="696"/>
                </a:lnTo>
                <a:lnTo>
                  <a:pt x="1587" y="673"/>
                </a:lnTo>
                <a:lnTo>
                  <a:pt x="1580" y="656"/>
                </a:lnTo>
                <a:lnTo>
                  <a:pt x="1515" y="644"/>
                </a:lnTo>
                <a:close/>
                <a:moveTo>
                  <a:pt x="1107" y="622"/>
                </a:moveTo>
                <a:lnTo>
                  <a:pt x="1091" y="625"/>
                </a:lnTo>
                <a:lnTo>
                  <a:pt x="1064" y="656"/>
                </a:lnTo>
                <a:lnTo>
                  <a:pt x="1125" y="814"/>
                </a:lnTo>
                <a:lnTo>
                  <a:pt x="1129" y="840"/>
                </a:lnTo>
                <a:lnTo>
                  <a:pt x="1127" y="860"/>
                </a:lnTo>
                <a:lnTo>
                  <a:pt x="1122" y="874"/>
                </a:lnTo>
                <a:lnTo>
                  <a:pt x="1118" y="891"/>
                </a:lnTo>
                <a:lnTo>
                  <a:pt x="1116" y="907"/>
                </a:lnTo>
                <a:lnTo>
                  <a:pt x="1118" y="927"/>
                </a:lnTo>
                <a:lnTo>
                  <a:pt x="1142" y="927"/>
                </a:lnTo>
                <a:lnTo>
                  <a:pt x="1162" y="924"/>
                </a:lnTo>
                <a:lnTo>
                  <a:pt x="1180" y="920"/>
                </a:lnTo>
                <a:lnTo>
                  <a:pt x="1196" y="913"/>
                </a:lnTo>
                <a:lnTo>
                  <a:pt x="1218" y="907"/>
                </a:lnTo>
                <a:lnTo>
                  <a:pt x="1222" y="898"/>
                </a:lnTo>
                <a:lnTo>
                  <a:pt x="1225" y="887"/>
                </a:lnTo>
                <a:lnTo>
                  <a:pt x="1225" y="873"/>
                </a:lnTo>
                <a:lnTo>
                  <a:pt x="1202" y="842"/>
                </a:lnTo>
                <a:lnTo>
                  <a:pt x="1185" y="813"/>
                </a:lnTo>
                <a:lnTo>
                  <a:pt x="1175" y="784"/>
                </a:lnTo>
                <a:lnTo>
                  <a:pt x="1169" y="754"/>
                </a:lnTo>
                <a:lnTo>
                  <a:pt x="1169" y="722"/>
                </a:lnTo>
                <a:lnTo>
                  <a:pt x="1173" y="685"/>
                </a:lnTo>
                <a:lnTo>
                  <a:pt x="1182" y="644"/>
                </a:lnTo>
                <a:lnTo>
                  <a:pt x="1160" y="625"/>
                </a:lnTo>
                <a:lnTo>
                  <a:pt x="1107" y="622"/>
                </a:lnTo>
                <a:close/>
                <a:moveTo>
                  <a:pt x="762" y="596"/>
                </a:moveTo>
                <a:lnTo>
                  <a:pt x="751" y="611"/>
                </a:lnTo>
                <a:lnTo>
                  <a:pt x="744" y="633"/>
                </a:lnTo>
                <a:lnTo>
                  <a:pt x="738" y="658"/>
                </a:lnTo>
                <a:lnTo>
                  <a:pt x="735" y="689"/>
                </a:lnTo>
                <a:lnTo>
                  <a:pt x="733" y="718"/>
                </a:lnTo>
                <a:lnTo>
                  <a:pt x="735" y="744"/>
                </a:lnTo>
                <a:lnTo>
                  <a:pt x="738" y="765"/>
                </a:lnTo>
                <a:lnTo>
                  <a:pt x="767" y="769"/>
                </a:lnTo>
                <a:lnTo>
                  <a:pt x="793" y="769"/>
                </a:lnTo>
                <a:lnTo>
                  <a:pt x="822" y="765"/>
                </a:lnTo>
                <a:lnTo>
                  <a:pt x="831" y="753"/>
                </a:lnTo>
                <a:lnTo>
                  <a:pt x="825" y="734"/>
                </a:lnTo>
                <a:lnTo>
                  <a:pt x="818" y="724"/>
                </a:lnTo>
                <a:lnTo>
                  <a:pt x="809" y="716"/>
                </a:lnTo>
                <a:lnTo>
                  <a:pt x="802" y="709"/>
                </a:lnTo>
                <a:lnTo>
                  <a:pt x="795" y="698"/>
                </a:lnTo>
                <a:lnTo>
                  <a:pt x="789" y="680"/>
                </a:lnTo>
                <a:lnTo>
                  <a:pt x="791" y="664"/>
                </a:lnTo>
                <a:lnTo>
                  <a:pt x="791" y="647"/>
                </a:lnTo>
                <a:lnTo>
                  <a:pt x="791" y="631"/>
                </a:lnTo>
                <a:lnTo>
                  <a:pt x="784" y="613"/>
                </a:lnTo>
                <a:lnTo>
                  <a:pt x="780" y="609"/>
                </a:lnTo>
                <a:lnTo>
                  <a:pt x="778" y="605"/>
                </a:lnTo>
                <a:lnTo>
                  <a:pt x="775" y="604"/>
                </a:lnTo>
                <a:lnTo>
                  <a:pt x="771" y="600"/>
                </a:lnTo>
                <a:lnTo>
                  <a:pt x="767" y="598"/>
                </a:lnTo>
                <a:lnTo>
                  <a:pt x="762" y="596"/>
                </a:lnTo>
                <a:close/>
                <a:moveTo>
                  <a:pt x="1535" y="433"/>
                </a:moveTo>
                <a:lnTo>
                  <a:pt x="1524" y="447"/>
                </a:lnTo>
                <a:lnTo>
                  <a:pt x="1520" y="462"/>
                </a:lnTo>
                <a:lnTo>
                  <a:pt x="1518" y="476"/>
                </a:lnTo>
                <a:lnTo>
                  <a:pt x="1518" y="493"/>
                </a:lnTo>
                <a:lnTo>
                  <a:pt x="1516" y="511"/>
                </a:lnTo>
                <a:lnTo>
                  <a:pt x="1511" y="533"/>
                </a:lnTo>
                <a:lnTo>
                  <a:pt x="1476" y="574"/>
                </a:lnTo>
                <a:lnTo>
                  <a:pt x="1475" y="596"/>
                </a:lnTo>
                <a:lnTo>
                  <a:pt x="1500" y="607"/>
                </a:lnTo>
                <a:lnTo>
                  <a:pt x="1531" y="613"/>
                </a:lnTo>
                <a:lnTo>
                  <a:pt x="1564" y="609"/>
                </a:lnTo>
                <a:lnTo>
                  <a:pt x="1571" y="609"/>
                </a:lnTo>
                <a:lnTo>
                  <a:pt x="1578" y="593"/>
                </a:lnTo>
                <a:lnTo>
                  <a:pt x="1580" y="582"/>
                </a:lnTo>
                <a:lnTo>
                  <a:pt x="1576" y="573"/>
                </a:lnTo>
                <a:lnTo>
                  <a:pt x="1571" y="564"/>
                </a:lnTo>
                <a:lnTo>
                  <a:pt x="1564" y="554"/>
                </a:lnTo>
                <a:lnTo>
                  <a:pt x="1560" y="540"/>
                </a:lnTo>
                <a:lnTo>
                  <a:pt x="1569" y="447"/>
                </a:lnTo>
                <a:lnTo>
                  <a:pt x="1535" y="433"/>
                </a:lnTo>
                <a:close/>
                <a:moveTo>
                  <a:pt x="1089" y="416"/>
                </a:moveTo>
                <a:lnTo>
                  <a:pt x="1080" y="420"/>
                </a:lnTo>
                <a:lnTo>
                  <a:pt x="1071" y="442"/>
                </a:lnTo>
                <a:lnTo>
                  <a:pt x="1067" y="465"/>
                </a:lnTo>
                <a:lnTo>
                  <a:pt x="1067" y="493"/>
                </a:lnTo>
                <a:lnTo>
                  <a:pt x="1065" y="518"/>
                </a:lnTo>
                <a:lnTo>
                  <a:pt x="1064" y="544"/>
                </a:lnTo>
                <a:lnTo>
                  <a:pt x="1058" y="567"/>
                </a:lnTo>
                <a:lnTo>
                  <a:pt x="1069" y="584"/>
                </a:lnTo>
                <a:lnTo>
                  <a:pt x="1082" y="596"/>
                </a:lnTo>
                <a:lnTo>
                  <a:pt x="1100" y="604"/>
                </a:lnTo>
                <a:lnTo>
                  <a:pt x="1120" y="604"/>
                </a:lnTo>
                <a:lnTo>
                  <a:pt x="1142" y="596"/>
                </a:lnTo>
                <a:lnTo>
                  <a:pt x="1149" y="593"/>
                </a:lnTo>
                <a:lnTo>
                  <a:pt x="1153" y="589"/>
                </a:lnTo>
                <a:lnTo>
                  <a:pt x="1156" y="585"/>
                </a:lnTo>
                <a:lnTo>
                  <a:pt x="1160" y="580"/>
                </a:lnTo>
                <a:lnTo>
                  <a:pt x="1164" y="574"/>
                </a:lnTo>
                <a:lnTo>
                  <a:pt x="1115" y="420"/>
                </a:lnTo>
                <a:lnTo>
                  <a:pt x="1089" y="416"/>
                </a:lnTo>
                <a:close/>
                <a:moveTo>
                  <a:pt x="207" y="160"/>
                </a:moveTo>
                <a:lnTo>
                  <a:pt x="2276" y="160"/>
                </a:lnTo>
                <a:lnTo>
                  <a:pt x="2291" y="164"/>
                </a:lnTo>
                <a:lnTo>
                  <a:pt x="2304" y="173"/>
                </a:lnTo>
                <a:lnTo>
                  <a:pt x="2313" y="185"/>
                </a:lnTo>
                <a:lnTo>
                  <a:pt x="2316" y="200"/>
                </a:lnTo>
                <a:lnTo>
                  <a:pt x="2316" y="2829"/>
                </a:lnTo>
                <a:lnTo>
                  <a:pt x="2313" y="2844"/>
                </a:lnTo>
                <a:lnTo>
                  <a:pt x="2304" y="2856"/>
                </a:lnTo>
                <a:lnTo>
                  <a:pt x="2291" y="2865"/>
                </a:lnTo>
                <a:lnTo>
                  <a:pt x="2276" y="2869"/>
                </a:lnTo>
                <a:lnTo>
                  <a:pt x="207" y="2869"/>
                </a:lnTo>
                <a:lnTo>
                  <a:pt x="193" y="2865"/>
                </a:lnTo>
                <a:lnTo>
                  <a:pt x="180" y="2856"/>
                </a:lnTo>
                <a:lnTo>
                  <a:pt x="171" y="2844"/>
                </a:lnTo>
                <a:lnTo>
                  <a:pt x="167" y="2829"/>
                </a:lnTo>
                <a:lnTo>
                  <a:pt x="167" y="200"/>
                </a:lnTo>
                <a:lnTo>
                  <a:pt x="171" y="185"/>
                </a:lnTo>
                <a:lnTo>
                  <a:pt x="180" y="173"/>
                </a:lnTo>
                <a:lnTo>
                  <a:pt x="193" y="164"/>
                </a:lnTo>
                <a:lnTo>
                  <a:pt x="207" y="160"/>
                </a:lnTo>
                <a:close/>
                <a:moveTo>
                  <a:pt x="131" y="89"/>
                </a:moveTo>
                <a:lnTo>
                  <a:pt x="116" y="93"/>
                </a:lnTo>
                <a:lnTo>
                  <a:pt x="104" y="102"/>
                </a:lnTo>
                <a:lnTo>
                  <a:pt x="95" y="114"/>
                </a:lnTo>
                <a:lnTo>
                  <a:pt x="91" y="129"/>
                </a:lnTo>
                <a:lnTo>
                  <a:pt x="91" y="2900"/>
                </a:lnTo>
                <a:lnTo>
                  <a:pt x="95" y="2914"/>
                </a:lnTo>
                <a:lnTo>
                  <a:pt x="104" y="2927"/>
                </a:lnTo>
                <a:lnTo>
                  <a:pt x="116" y="2936"/>
                </a:lnTo>
                <a:lnTo>
                  <a:pt x="131" y="2940"/>
                </a:lnTo>
                <a:lnTo>
                  <a:pt x="2353" y="2940"/>
                </a:lnTo>
                <a:lnTo>
                  <a:pt x="2367" y="2936"/>
                </a:lnTo>
                <a:lnTo>
                  <a:pt x="2380" y="2927"/>
                </a:lnTo>
                <a:lnTo>
                  <a:pt x="2389" y="2914"/>
                </a:lnTo>
                <a:lnTo>
                  <a:pt x="2393" y="2900"/>
                </a:lnTo>
                <a:lnTo>
                  <a:pt x="2393" y="129"/>
                </a:lnTo>
                <a:lnTo>
                  <a:pt x="2389" y="114"/>
                </a:lnTo>
                <a:lnTo>
                  <a:pt x="2380" y="102"/>
                </a:lnTo>
                <a:lnTo>
                  <a:pt x="2367" y="93"/>
                </a:lnTo>
                <a:lnTo>
                  <a:pt x="2353" y="89"/>
                </a:lnTo>
                <a:lnTo>
                  <a:pt x="131" y="89"/>
                </a:lnTo>
                <a:close/>
                <a:moveTo>
                  <a:pt x="40" y="0"/>
                </a:moveTo>
                <a:lnTo>
                  <a:pt x="2447" y="0"/>
                </a:lnTo>
                <a:lnTo>
                  <a:pt x="2464" y="4"/>
                </a:lnTo>
                <a:lnTo>
                  <a:pt x="2476" y="13"/>
                </a:lnTo>
                <a:lnTo>
                  <a:pt x="2485" y="25"/>
                </a:lnTo>
                <a:lnTo>
                  <a:pt x="2487" y="40"/>
                </a:lnTo>
                <a:lnTo>
                  <a:pt x="2487" y="2984"/>
                </a:lnTo>
                <a:lnTo>
                  <a:pt x="2485" y="3000"/>
                </a:lnTo>
                <a:lnTo>
                  <a:pt x="2476" y="3013"/>
                </a:lnTo>
                <a:lnTo>
                  <a:pt x="2464" y="3022"/>
                </a:lnTo>
                <a:lnTo>
                  <a:pt x="2447" y="3024"/>
                </a:lnTo>
                <a:lnTo>
                  <a:pt x="40" y="3024"/>
                </a:lnTo>
                <a:lnTo>
                  <a:pt x="24" y="3022"/>
                </a:lnTo>
                <a:lnTo>
                  <a:pt x="11" y="3013"/>
                </a:lnTo>
                <a:lnTo>
                  <a:pt x="4" y="3000"/>
                </a:lnTo>
                <a:lnTo>
                  <a:pt x="0" y="2984"/>
                </a:lnTo>
                <a:lnTo>
                  <a:pt x="0" y="40"/>
                </a:lnTo>
                <a:lnTo>
                  <a:pt x="4" y="25"/>
                </a:lnTo>
                <a:lnTo>
                  <a:pt x="11" y="13"/>
                </a:lnTo>
                <a:lnTo>
                  <a:pt x="24" y="4"/>
                </a:lnTo>
                <a:lnTo>
                  <a:pt x="4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2" name="Freeform 9">
            <a:extLst>
              <a:ext uri="{FF2B5EF4-FFF2-40B4-BE49-F238E27FC236}">
                <a16:creationId xmlns:a16="http://schemas.microsoft.com/office/drawing/2014/main" id="{562770C3-443E-4F7B-A834-45279E957752}"/>
              </a:ext>
            </a:extLst>
          </p:cNvPr>
          <p:cNvSpPr>
            <a:spLocks noEditPoints="1"/>
          </p:cNvSpPr>
          <p:nvPr/>
        </p:nvSpPr>
        <p:spPr bwMode="auto">
          <a:xfrm>
            <a:off x="11300427" y="3848979"/>
            <a:ext cx="323301" cy="361227"/>
          </a:xfrm>
          <a:custGeom>
            <a:avLst/>
            <a:gdLst>
              <a:gd name="T0" fmla="*/ 2069 w 3657"/>
              <a:gd name="T1" fmla="*/ 2744 h 4086"/>
              <a:gd name="T2" fmla="*/ 1988 w 3657"/>
              <a:gd name="T3" fmla="*/ 3306 h 4086"/>
              <a:gd name="T4" fmla="*/ 1926 w 3657"/>
              <a:gd name="T5" fmla="*/ 3584 h 4086"/>
              <a:gd name="T6" fmla="*/ 1591 w 3657"/>
              <a:gd name="T7" fmla="*/ 3678 h 4086"/>
              <a:gd name="T8" fmla="*/ 1193 w 3657"/>
              <a:gd name="T9" fmla="*/ 3775 h 4086"/>
              <a:gd name="T10" fmla="*/ 520 w 3657"/>
              <a:gd name="T11" fmla="*/ 4064 h 4086"/>
              <a:gd name="T12" fmla="*/ 226 w 3657"/>
              <a:gd name="T13" fmla="*/ 4068 h 4086"/>
              <a:gd name="T14" fmla="*/ 117 w 3657"/>
              <a:gd name="T15" fmla="*/ 3860 h 4086"/>
              <a:gd name="T16" fmla="*/ 160 w 3657"/>
              <a:gd name="T17" fmla="*/ 3584 h 4086"/>
              <a:gd name="T18" fmla="*/ 89 w 3657"/>
              <a:gd name="T19" fmla="*/ 3368 h 4086"/>
              <a:gd name="T20" fmla="*/ 477 w 3657"/>
              <a:gd name="T21" fmla="*/ 3340 h 4086"/>
              <a:gd name="T22" fmla="*/ 746 w 3657"/>
              <a:gd name="T23" fmla="*/ 3320 h 4086"/>
              <a:gd name="T24" fmla="*/ 1097 w 3657"/>
              <a:gd name="T25" fmla="*/ 3288 h 4086"/>
              <a:gd name="T26" fmla="*/ 1202 w 3657"/>
              <a:gd name="T27" fmla="*/ 3084 h 4086"/>
              <a:gd name="T28" fmla="*/ 1166 w 3657"/>
              <a:gd name="T29" fmla="*/ 2715 h 4086"/>
              <a:gd name="T30" fmla="*/ 1386 w 3657"/>
              <a:gd name="T31" fmla="*/ 2597 h 4086"/>
              <a:gd name="T32" fmla="*/ 1580 w 3657"/>
              <a:gd name="T33" fmla="*/ 2793 h 4086"/>
              <a:gd name="T34" fmla="*/ 1822 w 3657"/>
              <a:gd name="T35" fmla="*/ 2777 h 4086"/>
              <a:gd name="T36" fmla="*/ 413 w 3657"/>
              <a:gd name="T37" fmla="*/ 1677 h 4086"/>
              <a:gd name="T38" fmla="*/ 264 w 3657"/>
              <a:gd name="T39" fmla="*/ 1762 h 4086"/>
              <a:gd name="T40" fmla="*/ 337 w 3657"/>
              <a:gd name="T41" fmla="*/ 1973 h 4086"/>
              <a:gd name="T42" fmla="*/ 382 w 3657"/>
              <a:gd name="T43" fmla="*/ 2137 h 4086"/>
              <a:gd name="T44" fmla="*/ 422 w 3657"/>
              <a:gd name="T45" fmla="*/ 2282 h 4086"/>
              <a:gd name="T46" fmla="*/ 684 w 3657"/>
              <a:gd name="T47" fmla="*/ 2191 h 4086"/>
              <a:gd name="T48" fmla="*/ 766 w 3657"/>
              <a:gd name="T49" fmla="*/ 1906 h 4086"/>
              <a:gd name="T50" fmla="*/ 535 w 3657"/>
              <a:gd name="T51" fmla="*/ 1689 h 4086"/>
              <a:gd name="T52" fmla="*/ 2260 w 3657"/>
              <a:gd name="T53" fmla="*/ 28 h 4086"/>
              <a:gd name="T54" fmla="*/ 2949 w 3657"/>
              <a:gd name="T55" fmla="*/ 258 h 4086"/>
              <a:gd name="T56" fmla="*/ 3400 w 3657"/>
              <a:gd name="T57" fmla="*/ 766 h 4086"/>
              <a:gd name="T58" fmla="*/ 3646 w 3657"/>
              <a:gd name="T59" fmla="*/ 1468 h 4086"/>
              <a:gd name="T60" fmla="*/ 3557 w 3657"/>
              <a:gd name="T61" fmla="*/ 2180 h 4086"/>
              <a:gd name="T62" fmla="*/ 3113 w 3657"/>
              <a:gd name="T63" fmla="*/ 2711 h 4086"/>
              <a:gd name="T64" fmla="*/ 2695 w 3657"/>
              <a:gd name="T65" fmla="*/ 2897 h 4086"/>
              <a:gd name="T66" fmla="*/ 2440 w 3657"/>
              <a:gd name="T67" fmla="*/ 2840 h 4086"/>
              <a:gd name="T68" fmla="*/ 2269 w 3657"/>
              <a:gd name="T69" fmla="*/ 2600 h 4086"/>
              <a:gd name="T70" fmla="*/ 1911 w 3657"/>
              <a:gd name="T71" fmla="*/ 2473 h 4086"/>
              <a:gd name="T72" fmla="*/ 1382 w 3657"/>
              <a:gd name="T73" fmla="*/ 2513 h 4086"/>
              <a:gd name="T74" fmla="*/ 982 w 3657"/>
              <a:gd name="T75" fmla="*/ 2664 h 4086"/>
              <a:gd name="T76" fmla="*/ 689 w 3657"/>
              <a:gd name="T77" fmla="*/ 2731 h 4086"/>
              <a:gd name="T78" fmla="*/ 526 w 3657"/>
              <a:gd name="T79" fmla="*/ 2584 h 4086"/>
              <a:gd name="T80" fmla="*/ 437 w 3657"/>
              <a:gd name="T81" fmla="*/ 2433 h 4086"/>
              <a:gd name="T82" fmla="*/ 498 w 3657"/>
              <a:gd name="T83" fmla="*/ 2693 h 4086"/>
              <a:gd name="T84" fmla="*/ 729 w 3657"/>
              <a:gd name="T85" fmla="*/ 2806 h 4086"/>
              <a:gd name="T86" fmla="*/ 1017 w 3657"/>
              <a:gd name="T87" fmla="*/ 2728 h 4086"/>
              <a:gd name="T88" fmla="*/ 957 w 3657"/>
              <a:gd name="T89" fmla="*/ 3040 h 4086"/>
              <a:gd name="T90" fmla="*/ 657 w 3657"/>
              <a:gd name="T91" fmla="*/ 3080 h 4086"/>
              <a:gd name="T92" fmla="*/ 293 w 3657"/>
              <a:gd name="T93" fmla="*/ 3015 h 4086"/>
              <a:gd name="T94" fmla="*/ 60 w 3657"/>
              <a:gd name="T95" fmla="*/ 2966 h 4086"/>
              <a:gd name="T96" fmla="*/ 109 w 3657"/>
              <a:gd name="T97" fmla="*/ 2780 h 4086"/>
              <a:gd name="T98" fmla="*/ 244 w 3657"/>
              <a:gd name="T99" fmla="*/ 2578 h 4086"/>
              <a:gd name="T100" fmla="*/ 246 w 3657"/>
              <a:gd name="T101" fmla="*/ 2397 h 4086"/>
              <a:gd name="T102" fmla="*/ 58 w 3657"/>
              <a:gd name="T103" fmla="*/ 2204 h 4086"/>
              <a:gd name="T104" fmla="*/ 28 w 3657"/>
              <a:gd name="T105" fmla="*/ 2044 h 4086"/>
              <a:gd name="T106" fmla="*/ 200 w 3657"/>
              <a:gd name="T107" fmla="*/ 1904 h 4086"/>
              <a:gd name="T108" fmla="*/ 171 w 3657"/>
              <a:gd name="T109" fmla="*/ 1700 h 4086"/>
              <a:gd name="T110" fmla="*/ 173 w 3657"/>
              <a:gd name="T111" fmla="*/ 1388 h 4086"/>
              <a:gd name="T112" fmla="*/ 329 w 3657"/>
              <a:gd name="T113" fmla="*/ 820 h 4086"/>
              <a:gd name="T114" fmla="*/ 717 w 3657"/>
              <a:gd name="T115" fmla="*/ 360 h 4086"/>
              <a:gd name="T116" fmla="*/ 1566 w 3657"/>
              <a:gd name="T117" fmla="*/ 17 h 4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7" h="4086">
                <a:moveTo>
                  <a:pt x="1329" y="2660"/>
                </a:moveTo>
                <a:lnTo>
                  <a:pt x="1326" y="2668"/>
                </a:lnTo>
                <a:lnTo>
                  <a:pt x="1333" y="2660"/>
                </a:lnTo>
                <a:lnTo>
                  <a:pt x="1329" y="2660"/>
                </a:lnTo>
                <a:close/>
                <a:moveTo>
                  <a:pt x="1993" y="2577"/>
                </a:moveTo>
                <a:lnTo>
                  <a:pt x="2133" y="2617"/>
                </a:lnTo>
                <a:lnTo>
                  <a:pt x="2069" y="2744"/>
                </a:lnTo>
                <a:lnTo>
                  <a:pt x="1993" y="3008"/>
                </a:lnTo>
                <a:lnTo>
                  <a:pt x="1984" y="3058"/>
                </a:lnTo>
                <a:lnTo>
                  <a:pt x="1980" y="3109"/>
                </a:lnTo>
                <a:lnTo>
                  <a:pt x="1980" y="3160"/>
                </a:lnTo>
                <a:lnTo>
                  <a:pt x="1982" y="3209"/>
                </a:lnTo>
                <a:lnTo>
                  <a:pt x="1984" y="3258"/>
                </a:lnTo>
                <a:lnTo>
                  <a:pt x="1988" y="3306"/>
                </a:lnTo>
                <a:lnTo>
                  <a:pt x="1989" y="3353"/>
                </a:lnTo>
                <a:lnTo>
                  <a:pt x="1989" y="3397"/>
                </a:lnTo>
                <a:lnTo>
                  <a:pt x="1988" y="3440"/>
                </a:lnTo>
                <a:lnTo>
                  <a:pt x="1980" y="3480"/>
                </a:lnTo>
                <a:lnTo>
                  <a:pt x="1969" y="3518"/>
                </a:lnTo>
                <a:lnTo>
                  <a:pt x="1951" y="3553"/>
                </a:lnTo>
                <a:lnTo>
                  <a:pt x="1926" y="3584"/>
                </a:lnTo>
                <a:lnTo>
                  <a:pt x="1893" y="3613"/>
                </a:lnTo>
                <a:lnTo>
                  <a:pt x="1851" y="3635"/>
                </a:lnTo>
                <a:lnTo>
                  <a:pt x="1806" y="3653"/>
                </a:lnTo>
                <a:lnTo>
                  <a:pt x="1757" y="3664"/>
                </a:lnTo>
                <a:lnTo>
                  <a:pt x="1702" y="3671"/>
                </a:lnTo>
                <a:lnTo>
                  <a:pt x="1648" y="3675"/>
                </a:lnTo>
                <a:lnTo>
                  <a:pt x="1591" y="3678"/>
                </a:lnTo>
                <a:lnTo>
                  <a:pt x="1535" y="3682"/>
                </a:lnTo>
                <a:lnTo>
                  <a:pt x="1477" y="3686"/>
                </a:lnTo>
                <a:lnTo>
                  <a:pt x="1422" y="3691"/>
                </a:lnTo>
                <a:lnTo>
                  <a:pt x="1368" y="3702"/>
                </a:lnTo>
                <a:lnTo>
                  <a:pt x="1317" y="3717"/>
                </a:lnTo>
                <a:lnTo>
                  <a:pt x="1253" y="3742"/>
                </a:lnTo>
                <a:lnTo>
                  <a:pt x="1193" y="3775"/>
                </a:lnTo>
                <a:lnTo>
                  <a:pt x="1133" y="3811"/>
                </a:lnTo>
                <a:lnTo>
                  <a:pt x="1077" y="3849"/>
                </a:lnTo>
                <a:lnTo>
                  <a:pt x="1018" y="3888"/>
                </a:lnTo>
                <a:lnTo>
                  <a:pt x="962" y="3924"/>
                </a:lnTo>
                <a:lnTo>
                  <a:pt x="902" y="3957"/>
                </a:lnTo>
                <a:lnTo>
                  <a:pt x="840" y="3984"/>
                </a:lnTo>
                <a:lnTo>
                  <a:pt x="520" y="4064"/>
                </a:lnTo>
                <a:lnTo>
                  <a:pt x="482" y="4073"/>
                </a:lnTo>
                <a:lnTo>
                  <a:pt x="438" y="4080"/>
                </a:lnTo>
                <a:lnTo>
                  <a:pt x="395" y="4084"/>
                </a:lnTo>
                <a:lnTo>
                  <a:pt x="351" y="4086"/>
                </a:lnTo>
                <a:lnTo>
                  <a:pt x="308" y="4084"/>
                </a:lnTo>
                <a:lnTo>
                  <a:pt x="264" y="4078"/>
                </a:lnTo>
                <a:lnTo>
                  <a:pt x="226" y="4068"/>
                </a:lnTo>
                <a:lnTo>
                  <a:pt x="191" y="4053"/>
                </a:lnTo>
                <a:lnTo>
                  <a:pt x="160" y="4031"/>
                </a:lnTo>
                <a:lnTo>
                  <a:pt x="137" y="4004"/>
                </a:lnTo>
                <a:lnTo>
                  <a:pt x="122" y="3973"/>
                </a:lnTo>
                <a:lnTo>
                  <a:pt x="115" y="3938"/>
                </a:lnTo>
                <a:lnTo>
                  <a:pt x="113" y="3900"/>
                </a:lnTo>
                <a:lnTo>
                  <a:pt x="117" y="3860"/>
                </a:lnTo>
                <a:lnTo>
                  <a:pt x="124" y="3817"/>
                </a:lnTo>
                <a:lnTo>
                  <a:pt x="133" y="3775"/>
                </a:lnTo>
                <a:lnTo>
                  <a:pt x="142" y="3731"/>
                </a:lnTo>
                <a:lnTo>
                  <a:pt x="151" y="3691"/>
                </a:lnTo>
                <a:lnTo>
                  <a:pt x="158" y="3651"/>
                </a:lnTo>
                <a:lnTo>
                  <a:pt x="162" y="3617"/>
                </a:lnTo>
                <a:lnTo>
                  <a:pt x="160" y="3584"/>
                </a:lnTo>
                <a:lnTo>
                  <a:pt x="153" y="3551"/>
                </a:lnTo>
                <a:lnTo>
                  <a:pt x="140" y="3520"/>
                </a:lnTo>
                <a:lnTo>
                  <a:pt x="124" y="3489"/>
                </a:lnTo>
                <a:lnTo>
                  <a:pt x="108" y="3460"/>
                </a:lnTo>
                <a:lnTo>
                  <a:pt x="93" y="3429"/>
                </a:lnTo>
                <a:lnTo>
                  <a:pt x="88" y="3398"/>
                </a:lnTo>
                <a:lnTo>
                  <a:pt x="89" y="3368"/>
                </a:lnTo>
                <a:lnTo>
                  <a:pt x="142" y="3378"/>
                </a:lnTo>
                <a:lnTo>
                  <a:pt x="153" y="3340"/>
                </a:lnTo>
                <a:lnTo>
                  <a:pt x="277" y="3360"/>
                </a:lnTo>
                <a:lnTo>
                  <a:pt x="297" y="3406"/>
                </a:lnTo>
                <a:lnTo>
                  <a:pt x="337" y="3408"/>
                </a:lnTo>
                <a:lnTo>
                  <a:pt x="366" y="3348"/>
                </a:lnTo>
                <a:lnTo>
                  <a:pt x="477" y="3340"/>
                </a:lnTo>
                <a:lnTo>
                  <a:pt x="509" y="3404"/>
                </a:lnTo>
                <a:lnTo>
                  <a:pt x="535" y="3402"/>
                </a:lnTo>
                <a:lnTo>
                  <a:pt x="553" y="3340"/>
                </a:lnTo>
                <a:lnTo>
                  <a:pt x="686" y="3324"/>
                </a:lnTo>
                <a:lnTo>
                  <a:pt x="708" y="3378"/>
                </a:lnTo>
                <a:lnTo>
                  <a:pt x="720" y="3377"/>
                </a:lnTo>
                <a:lnTo>
                  <a:pt x="746" y="3320"/>
                </a:lnTo>
                <a:lnTo>
                  <a:pt x="849" y="3308"/>
                </a:lnTo>
                <a:lnTo>
                  <a:pt x="866" y="3346"/>
                </a:lnTo>
                <a:lnTo>
                  <a:pt x="924" y="3333"/>
                </a:lnTo>
                <a:lnTo>
                  <a:pt x="933" y="3288"/>
                </a:lnTo>
                <a:lnTo>
                  <a:pt x="1060" y="3268"/>
                </a:lnTo>
                <a:lnTo>
                  <a:pt x="1062" y="3298"/>
                </a:lnTo>
                <a:lnTo>
                  <a:pt x="1097" y="3288"/>
                </a:lnTo>
                <a:lnTo>
                  <a:pt x="1128" y="3273"/>
                </a:lnTo>
                <a:lnTo>
                  <a:pt x="1155" y="3258"/>
                </a:lnTo>
                <a:lnTo>
                  <a:pt x="1175" y="3238"/>
                </a:lnTo>
                <a:lnTo>
                  <a:pt x="1189" y="3217"/>
                </a:lnTo>
                <a:lnTo>
                  <a:pt x="1198" y="3177"/>
                </a:lnTo>
                <a:lnTo>
                  <a:pt x="1202" y="3133"/>
                </a:lnTo>
                <a:lnTo>
                  <a:pt x="1202" y="3084"/>
                </a:lnTo>
                <a:lnTo>
                  <a:pt x="1197" y="3031"/>
                </a:lnTo>
                <a:lnTo>
                  <a:pt x="1189" y="2978"/>
                </a:lnTo>
                <a:lnTo>
                  <a:pt x="1182" y="2922"/>
                </a:lnTo>
                <a:lnTo>
                  <a:pt x="1173" y="2868"/>
                </a:lnTo>
                <a:lnTo>
                  <a:pt x="1168" y="2813"/>
                </a:lnTo>
                <a:lnTo>
                  <a:pt x="1164" y="2762"/>
                </a:lnTo>
                <a:lnTo>
                  <a:pt x="1166" y="2715"/>
                </a:lnTo>
                <a:lnTo>
                  <a:pt x="1173" y="2671"/>
                </a:lnTo>
                <a:lnTo>
                  <a:pt x="1206" y="2664"/>
                </a:lnTo>
                <a:lnTo>
                  <a:pt x="1240" y="2651"/>
                </a:lnTo>
                <a:lnTo>
                  <a:pt x="1277" y="2637"/>
                </a:lnTo>
                <a:lnTo>
                  <a:pt x="1313" y="2620"/>
                </a:lnTo>
                <a:lnTo>
                  <a:pt x="1349" y="2608"/>
                </a:lnTo>
                <a:lnTo>
                  <a:pt x="1386" y="2597"/>
                </a:lnTo>
                <a:lnTo>
                  <a:pt x="1420" y="2591"/>
                </a:lnTo>
                <a:lnTo>
                  <a:pt x="1453" y="2591"/>
                </a:lnTo>
                <a:lnTo>
                  <a:pt x="1473" y="2649"/>
                </a:lnTo>
                <a:lnTo>
                  <a:pt x="1495" y="2697"/>
                </a:lnTo>
                <a:lnTo>
                  <a:pt x="1520" y="2737"/>
                </a:lnTo>
                <a:lnTo>
                  <a:pt x="1549" y="2768"/>
                </a:lnTo>
                <a:lnTo>
                  <a:pt x="1580" y="2793"/>
                </a:lnTo>
                <a:lnTo>
                  <a:pt x="1613" y="2809"/>
                </a:lnTo>
                <a:lnTo>
                  <a:pt x="1646" y="2818"/>
                </a:lnTo>
                <a:lnTo>
                  <a:pt x="1682" y="2822"/>
                </a:lnTo>
                <a:lnTo>
                  <a:pt x="1717" y="2818"/>
                </a:lnTo>
                <a:lnTo>
                  <a:pt x="1753" y="2809"/>
                </a:lnTo>
                <a:lnTo>
                  <a:pt x="1788" y="2795"/>
                </a:lnTo>
                <a:lnTo>
                  <a:pt x="1822" y="2777"/>
                </a:lnTo>
                <a:lnTo>
                  <a:pt x="1857" y="2751"/>
                </a:lnTo>
                <a:lnTo>
                  <a:pt x="1888" y="2724"/>
                </a:lnTo>
                <a:lnTo>
                  <a:pt x="1918" y="2691"/>
                </a:lnTo>
                <a:lnTo>
                  <a:pt x="1946" y="2657"/>
                </a:lnTo>
                <a:lnTo>
                  <a:pt x="1971" y="2617"/>
                </a:lnTo>
                <a:lnTo>
                  <a:pt x="1993" y="2577"/>
                </a:lnTo>
                <a:close/>
                <a:moveTo>
                  <a:pt x="413" y="1677"/>
                </a:moveTo>
                <a:lnTo>
                  <a:pt x="389" y="1686"/>
                </a:lnTo>
                <a:lnTo>
                  <a:pt x="364" y="1693"/>
                </a:lnTo>
                <a:lnTo>
                  <a:pt x="338" y="1700"/>
                </a:lnTo>
                <a:lnTo>
                  <a:pt x="315" y="1709"/>
                </a:lnTo>
                <a:lnTo>
                  <a:pt x="293" y="1720"/>
                </a:lnTo>
                <a:lnTo>
                  <a:pt x="277" y="1737"/>
                </a:lnTo>
                <a:lnTo>
                  <a:pt x="264" y="1762"/>
                </a:lnTo>
                <a:lnTo>
                  <a:pt x="260" y="1789"/>
                </a:lnTo>
                <a:lnTo>
                  <a:pt x="264" y="1818"/>
                </a:lnTo>
                <a:lnTo>
                  <a:pt x="273" y="1849"/>
                </a:lnTo>
                <a:lnTo>
                  <a:pt x="286" y="1882"/>
                </a:lnTo>
                <a:lnTo>
                  <a:pt x="302" y="1913"/>
                </a:lnTo>
                <a:lnTo>
                  <a:pt x="318" y="1944"/>
                </a:lnTo>
                <a:lnTo>
                  <a:pt x="337" y="1973"/>
                </a:lnTo>
                <a:lnTo>
                  <a:pt x="351" y="2000"/>
                </a:lnTo>
                <a:lnTo>
                  <a:pt x="364" y="2024"/>
                </a:lnTo>
                <a:lnTo>
                  <a:pt x="373" y="2044"/>
                </a:lnTo>
                <a:lnTo>
                  <a:pt x="377" y="2064"/>
                </a:lnTo>
                <a:lnTo>
                  <a:pt x="380" y="2088"/>
                </a:lnTo>
                <a:lnTo>
                  <a:pt x="382" y="2111"/>
                </a:lnTo>
                <a:lnTo>
                  <a:pt x="382" y="2137"/>
                </a:lnTo>
                <a:lnTo>
                  <a:pt x="382" y="2162"/>
                </a:lnTo>
                <a:lnTo>
                  <a:pt x="384" y="2188"/>
                </a:lnTo>
                <a:lnTo>
                  <a:pt x="388" y="2211"/>
                </a:lnTo>
                <a:lnTo>
                  <a:pt x="391" y="2233"/>
                </a:lnTo>
                <a:lnTo>
                  <a:pt x="398" y="2253"/>
                </a:lnTo>
                <a:lnTo>
                  <a:pt x="409" y="2269"/>
                </a:lnTo>
                <a:lnTo>
                  <a:pt x="422" y="2282"/>
                </a:lnTo>
                <a:lnTo>
                  <a:pt x="440" y="2289"/>
                </a:lnTo>
                <a:lnTo>
                  <a:pt x="464" y="2291"/>
                </a:lnTo>
                <a:lnTo>
                  <a:pt x="493" y="2288"/>
                </a:lnTo>
                <a:lnTo>
                  <a:pt x="551" y="2271"/>
                </a:lnTo>
                <a:lnTo>
                  <a:pt x="602" y="2249"/>
                </a:lnTo>
                <a:lnTo>
                  <a:pt x="646" y="2222"/>
                </a:lnTo>
                <a:lnTo>
                  <a:pt x="684" y="2191"/>
                </a:lnTo>
                <a:lnTo>
                  <a:pt x="715" y="2155"/>
                </a:lnTo>
                <a:lnTo>
                  <a:pt x="740" y="2117"/>
                </a:lnTo>
                <a:lnTo>
                  <a:pt x="758" y="2075"/>
                </a:lnTo>
                <a:lnTo>
                  <a:pt x="769" y="2033"/>
                </a:lnTo>
                <a:lnTo>
                  <a:pt x="775" y="1991"/>
                </a:lnTo>
                <a:lnTo>
                  <a:pt x="773" y="1948"/>
                </a:lnTo>
                <a:lnTo>
                  <a:pt x="766" y="1906"/>
                </a:lnTo>
                <a:lnTo>
                  <a:pt x="751" y="1864"/>
                </a:lnTo>
                <a:lnTo>
                  <a:pt x="731" y="1826"/>
                </a:lnTo>
                <a:lnTo>
                  <a:pt x="704" y="1789"/>
                </a:lnTo>
                <a:lnTo>
                  <a:pt x="671" y="1757"/>
                </a:lnTo>
                <a:lnTo>
                  <a:pt x="633" y="1729"/>
                </a:lnTo>
                <a:lnTo>
                  <a:pt x="586" y="1706"/>
                </a:lnTo>
                <a:lnTo>
                  <a:pt x="535" y="1689"/>
                </a:lnTo>
                <a:lnTo>
                  <a:pt x="477" y="1678"/>
                </a:lnTo>
                <a:lnTo>
                  <a:pt x="413" y="1677"/>
                </a:lnTo>
                <a:close/>
                <a:moveTo>
                  <a:pt x="1700" y="0"/>
                </a:moveTo>
                <a:lnTo>
                  <a:pt x="1855" y="0"/>
                </a:lnTo>
                <a:lnTo>
                  <a:pt x="1998" y="4"/>
                </a:lnTo>
                <a:lnTo>
                  <a:pt x="2135" y="13"/>
                </a:lnTo>
                <a:lnTo>
                  <a:pt x="2260" y="28"/>
                </a:lnTo>
                <a:lnTo>
                  <a:pt x="2380" y="46"/>
                </a:lnTo>
                <a:lnTo>
                  <a:pt x="2491" y="68"/>
                </a:lnTo>
                <a:lnTo>
                  <a:pt x="2595" y="97"/>
                </a:lnTo>
                <a:lnTo>
                  <a:pt x="2693" y="129"/>
                </a:lnTo>
                <a:lnTo>
                  <a:pt x="2784" y="168"/>
                </a:lnTo>
                <a:lnTo>
                  <a:pt x="2869" y="211"/>
                </a:lnTo>
                <a:lnTo>
                  <a:pt x="2949" y="258"/>
                </a:lnTo>
                <a:lnTo>
                  <a:pt x="3026" y="313"/>
                </a:lnTo>
                <a:lnTo>
                  <a:pt x="3097" y="375"/>
                </a:lnTo>
                <a:lnTo>
                  <a:pt x="3164" y="440"/>
                </a:lnTo>
                <a:lnTo>
                  <a:pt x="3228" y="513"/>
                </a:lnTo>
                <a:lnTo>
                  <a:pt x="3288" y="591"/>
                </a:lnTo>
                <a:lnTo>
                  <a:pt x="3344" y="675"/>
                </a:lnTo>
                <a:lnTo>
                  <a:pt x="3400" y="766"/>
                </a:lnTo>
                <a:lnTo>
                  <a:pt x="3453" y="864"/>
                </a:lnTo>
                <a:lnTo>
                  <a:pt x="3506" y="968"/>
                </a:lnTo>
                <a:lnTo>
                  <a:pt x="3546" y="1062"/>
                </a:lnTo>
                <a:lnTo>
                  <a:pt x="3580" y="1158"/>
                </a:lnTo>
                <a:lnTo>
                  <a:pt x="3608" y="1258"/>
                </a:lnTo>
                <a:lnTo>
                  <a:pt x="3631" y="1362"/>
                </a:lnTo>
                <a:lnTo>
                  <a:pt x="3646" y="1468"/>
                </a:lnTo>
                <a:lnTo>
                  <a:pt x="3655" y="1573"/>
                </a:lnTo>
                <a:lnTo>
                  <a:pt x="3657" y="1678"/>
                </a:lnTo>
                <a:lnTo>
                  <a:pt x="3651" y="1782"/>
                </a:lnTo>
                <a:lnTo>
                  <a:pt x="3638" y="1886"/>
                </a:lnTo>
                <a:lnTo>
                  <a:pt x="3618" y="1988"/>
                </a:lnTo>
                <a:lnTo>
                  <a:pt x="3591" y="2086"/>
                </a:lnTo>
                <a:lnTo>
                  <a:pt x="3557" y="2180"/>
                </a:lnTo>
                <a:lnTo>
                  <a:pt x="3515" y="2271"/>
                </a:lnTo>
                <a:lnTo>
                  <a:pt x="3466" y="2357"/>
                </a:lnTo>
                <a:lnTo>
                  <a:pt x="3408" y="2437"/>
                </a:lnTo>
                <a:lnTo>
                  <a:pt x="3342" y="2513"/>
                </a:lnTo>
                <a:lnTo>
                  <a:pt x="3271" y="2586"/>
                </a:lnTo>
                <a:lnTo>
                  <a:pt x="3195" y="2651"/>
                </a:lnTo>
                <a:lnTo>
                  <a:pt x="3113" y="2711"/>
                </a:lnTo>
                <a:lnTo>
                  <a:pt x="3024" y="2766"/>
                </a:lnTo>
                <a:lnTo>
                  <a:pt x="2931" y="2815"/>
                </a:lnTo>
                <a:lnTo>
                  <a:pt x="2833" y="2857"/>
                </a:lnTo>
                <a:lnTo>
                  <a:pt x="2806" y="2866"/>
                </a:lnTo>
                <a:lnTo>
                  <a:pt x="2771" y="2877"/>
                </a:lnTo>
                <a:lnTo>
                  <a:pt x="2735" y="2888"/>
                </a:lnTo>
                <a:lnTo>
                  <a:pt x="2695" y="2897"/>
                </a:lnTo>
                <a:lnTo>
                  <a:pt x="2653" y="2904"/>
                </a:lnTo>
                <a:lnTo>
                  <a:pt x="2613" y="2908"/>
                </a:lnTo>
                <a:lnTo>
                  <a:pt x="2573" y="2906"/>
                </a:lnTo>
                <a:lnTo>
                  <a:pt x="2535" y="2900"/>
                </a:lnTo>
                <a:lnTo>
                  <a:pt x="2500" y="2888"/>
                </a:lnTo>
                <a:lnTo>
                  <a:pt x="2469" y="2868"/>
                </a:lnTo>
                <a:lnTo>
                  <a:pt x="2440" y="2840"/>
                </a:lnTo>
                <a:lnTo>
                  <a:pt x="2415" y="2808"/>
                </a:lnTo>
                <a:lnTo>
                  <a:pt x="2389" y="2771"/>
                </a:lnTo>
                <a:lnTo>
                  <a:pt x="2368" y="2735"/>
                </a:lnTo>
                <a:lnTo>
                  <a:pt x="2346" y="2698"/>
                </a:lnTo>
                <a:lnTo>
                  <a:pt x="2324" y="2664"/>
                </a:lnTo>
                <a:lnTo>
                  <a:pt x="2300" y="2633"/>
                </a:lnTo>
                <a:lnTo>
                  <a:pt x="2269" y="2600"/>
                </a:lnTo>
                <a:lnTo>
                  <a:pt x="2229" y="2571"/>
                </a:lnTo>
                <a:lnTo>
                  <a:pt x="2184" y="2548"/>
                </a:lnTo>
                <a:lnTo>
                  <a:pt x="2133" y="2528"/>
                </a:lnTo>
                <a:lnTo>
                  <a:pt x="2080" y="2511"/>
                </a:lnTo>
                <a:lnTo>
                  <a:pt x="2024" y="2497"/>
                </a:lnTo>
                <a:lnTo>
                  <a:pt x="1968" y="2484"/>
                </a:lnTo>
                <a:lnTo>
                  <a:pt x="1911" y="2473"/>
                </a:lnTo>
                <a:lnTo>
                  <a:pt x="1857" y="2464"/>
                </a:lnTo>
                <a:lnTo>
                  <a:pt x="1780" y="2455"/>
                </a:lnTo>
                <a:lnTo>
                  <a:pt x="1702" y="2455"/>
                </a:lnTo>
                <a:lnTo>
                  <a:pt x="1622" y="2462"/>
                </a:lnTo>
                <a:lnTo>
                  <a:pt x="1542" y="2475"/>
                </a:lnTo>
                <a:lnTo>
                  <a:pt x="1460" y="2493"/>
                </a:lnTo>
                <a:lnTo>
                  <a:pt x="1382" y="2513"/>
                </a:lnTo>
                <a:lnTo>
                  <a:pt x="1306" y="2538"/>
                </a:lnTo>
                <a:lnTo>
                  <a:pt x="1233" y="2564"/>
                </a:lnTo>
                <a:lnTo>
                  <a:pt x="1166" y="2589"/>
                </a:lnTo>
                <a:lnTo>
                  <a:pt x="1102" y="2613"/>
                </a:lnTo>
                <a:lnTo>
                  <a:pt x="1046" y="2637"/>
                </a:lnTo>
                <a:lnTo>
                  <a:pt x="1017" y="2648"/>
                </a:lnTo>
                <a:lnTo>
                  <a:pt x="982" y="2664"/>
                </a:lnTo>
                <a:lnTo>
                  <a:pt x="944" y="2680"/>
                </a:lnTo>
                <a:lnTo>
                  <a:pt x="902" y="2697"/>
                </a:lnTo>
                <a:lnTo>
                  <a:pt x="858" y="2711"/>
                </a:lnTo>
                <a:lnTo>
                  <a:pt x="815" y="2724"/>
                </a:lnTo>
                <a:lnTo>
                  <a:pt x="769" y="2733"/>
                </a:lnTo>
                <a:lnTo>
                  <a:pt x="728" y="2737"/>
                </a:lnTo>
                <a:lnTo>
                  <a:pt x="689" y="2731"/>
                </a:lnTo>
                <a:lnTo>
                  <a:pt x="649" y="2720"/>
                </a:lnTo>
                <a:lnTo>
                  <a:pt x="617" y="2704"/>
                </a:lnTo>
                <a:lnTo>
                  <a:pt x="591" y="2686"/>
                </a:lnTo>
                <a:lnTo>
                  <a:pt x="569" y="2662"/>
                </a:lnTo>
                <a:lnTo>
                  <a:pt x="551" y="2638"/>
                </a:lnTo>
                <a:lnTo>
                  <a:pt x="537" y="2611"/>
                </a:lnTo>
                <a:lnTo>
                  <a:pt x="526" y="2584"/>
                </a:lnTo>
                <a:lnTo>
                  <a:pt x="515" y="2557"/>
                </a:lnTo>
                <a:lnTo>
                  <a:pt x="506" y="2531"/>
                </a:lnTo>
                <a:lnTo>
                  <a:pt x="495" y="2506"/>
                </a:lnTo>
                <a:lnTo>
                  <a:pt x="484" y="2482"/>
                </a:lnTo>
                <a:lnTo>
                  <a:pt x="471" y="2462"/>
                </a:lnTo>
                <a:lnTo>
                  <a:pt x="457" y="2446"/>
                </a:lnTo>
                <a:lnTo>
                  <a:pt x="437" y="2433"/>
                </a:lnTo>
                <a:lnTo>
                  <a:pt x="437" y="2451"/>
                </a:lnTo>
                <a:lnTo>
                  <a:pt x="448" y="2491"/>
                </a:lnTo>
                <a:lnTo>
                  <a:pt x="455" y="2533"/>
                </a:lnTo>
                <a:lnTo>
                  <a:pt x="464" y="2575"/>
                </a:lnTo>
                <a:lnTo>
                  <a:pt x="473" y="2617"/>
                </a:lnTo>
                <a:lnTo>
                  <a:pt x="484" y="2657"/>
                </a:lnTo>
                <a:lnTo>
                  <a:pt x="498" y="2693"/>
                </a:lnTo>
                <a:lnTo>
                  <a:pt x="517" y="2724"/>
                </a:lnTo>
                <a:lnTo>
                  <a:pt x="546" y="2755"/>
                </a:lnTo>
                <a:lnTo>
                  <a:pt x="578" y="2778"/>
                </a:lnTo>
                <a:lnTo>
                  <a:pt x="613" y="2795"/>
                </a:lnTo>
                <a:lnTo>
                  <a:pt x="649" y="2804"/>
                </a:lnTo>
                <a:lnTo>
                  <a:pt x="689" y="2808"/>
                </a:lnTo>
                <a:lnTo>
                  <a:pt x="729" y="2806"/>
                </a:lnTo>
                <a:lnTo>
                  <a:pt x="771" y="2800"/>
                </a:lnTo>
                <a:lnTo>
                  <a:pt x="813" y="2791"/>
                </a:lnTo>
                <a:lnTo>
                  <a:pt x="855" y="2780"/>
                </a:lnTo>
                <a:lnTo>
                  <a:pt x="898" y="2768"/>
                </a:lnTo>
                <a:lnTo>
                  <a:pt x="938" y="2753"/>
                </a:lnTo>
                <a:lnTo>
                  <a:pt x="978" y="2740"/>
                </a:lnTo>
                <a:lnTo>
                  <a:pt x="1017" y="2728"/>
                </a:lnTo>
                <a:lnTo>
                  <a:pt x="1051" y="2717"/>
                </a:lnTo>
                <a:lnTo>
                  <a:pt x="1086" y="2708"/>
                </a:lnTo>
                <a:lnTo>
                  <a:pt x="1089" y="2713"/>
                </a:lnTo>
                <a:lnTo>
                  <a:pt x="1097" y="2968"/>
                </a:lnTo>
                <a:lnTo>
                  <a:pt x="1089" y="2969"/>
                </a:lnTo>
                <a:lnTo>
                  <a:pt x="1060" y="3020"/>
                </a:lnTo>
                <a:lnTo>
                  <a:pt x="957" y="3040"/>
                </a:lnTo>
                <a:lnTo>
                  <a:pt x="928" y="2995"/>
                </a:lnTo>
                <a:lnTo>
                  <a:pt x="873" y="3002"/>
                </a:lnTo>
                <a:lnTo>
                  <a:pt x="857" y="3040"/>
                </a:lnTo>
                <a:lnTo>
                  <a:pt x="740" y="3064"/>
                </a:lnTo>
                <a:lnTo>
                  <a:pt x="726" y="3022"/>
                </a:lnTo>
                <a:lnTo>
                  <a:pt x="678" y="3026"/>
                </a:lnTo>
                <a:lnTo>
                  <a:pt x="657" y="3080"/>
                </a:lnTo>
                <a:lnTo>
                  <a:pt x="526" y="3077"/>
                </a:lnTo>
                <a:lnTo>
                  <a:pt x="518" y="3033"/>
                </a:lnTo>
                <a:lnTo>
                  <a:pt x="493" y="3033"/>
                </a:lnTo>
                <a:lnTo>
                  <a:pt x="473" y="3080"/>
                </a:lnTo>
                <a:lnTo>
                  <a:pt x="329" y="3071"/>
                </a:lnTo>
                <a:lnTo>
                  <a:pt x="340" y="3018"/>
                </a:lnTo>
                <a:lnTo>
                  <a:pt x="293" y="3015"/>
                </a:lnTo>
                <a:lnTo>
                  <a:pt x="277" y="3064"/>
                </a:lnTo>
                <a:lnTo>
                  <a:pt x="166" y="3037"/>
                </a:lnTo>
                <a:lnTo>
                  <a:pt x="164" y="3004"/>
                </a:lnTo>
                <a:lnTo>
                  <a:pt x="133" y="2998"/>
                </a:lnTo>
                <a:lnTo>
                  <a:pt x="104" y="2991"/>
                </a:lnTo>
                <a:lnTo>
                  <a:pt x="80" y="2980"/>
                </a:lnTo>
                <a:lnTo>
                  <a:pt x="60" y="2966"/>
                </a:lnTo>
                <a:lnTo>
                  <a:pt x="46" y="2948"/>
                </a:lnTo>
                <a:lnTo>
                  <a:pt x="40" y="2924"/>
                </a:lnTo>
                <a:lnTo>
                  <a:pt x="46" y="2897"/>
                </a:lnTo>
                <a:lnTo>
                  <a:pt x="57" y="2868"/>
                </a:lnTo>
                <a:lnTo>
                  <a:pt x="71" y="2838"/>
                </a:lnTo>
                <a:lnTo>
                  <a:pt x="89" y="2809"/>
                </a:lnTo>
                <a:lnTo>
                  <a:pt x="109" y="2780"/>
                </a:lnTo>
                <a:lnTo>
                  <a:pt x="128" y="2755"/>
                </a:lnTo>
                <a:lnTo>
                  <a:pt x="142" y="2731"/>
                </a:lnTo>
                <a:lnTo>
                  <a:pt x="153" y="2713"/>
                </a:lnTo>
                <a:lnTo>
                  <a:pt x="100" y="2657"/>
                </a:lnTo>
                <a:lnTo>
                  <a:pt x="106" y="2644"/>
                </a:lnTo>
                <a:lnTo>
                  <a:pt x="209" y="2600"/>
                </a:lnTo>
                <a:lnTo>
                  <a:pt x="244" y="2578"/>
                </a:lnTo>
                <a:lnTo>
                  <a:pt x="269" y="2555"/>
                </a:lnTo>
                <a:lnTo>
                  <a:pt x="284" y="2529"/>
                </a:lnTo>
                <a:lnTo>
                  <a:pt x="289" y="2506"/>
                </a:lnTo>
                <a:lnTo>
                  <a:pt x="288" y="2478"/>
                </a:lnTo>
                <a:lnTo>
                  <a:pt x="280" y="2451"/>
                </a:lnTo>
                <a:lnTo>
                  <a:pt x="266" y="2424"/>
                </a:lnTo>
                <a:lnTo>
                  <a:pt x="246" y="2397"/>
                </a:lnTo>
                <a:lnTo>
                  <a:pt x="222" y="2368"/>
                </a:lnTo>
                <a:lnTo>
                  <a:pt x="197" y="2340"/>
                </a:lnTo>
                <a:lnTo>
                  <a:pt x="169" y="2313"/>
                </a:lnTo>
                <a:lnTo>
                  <a:pt x="140" y="2284"/>
                </a:lnTo>
                <a:lnTo>
                  <a:pt x="111" y="2257"/>
                </a:lnTo>
                <a:lnTo>
                  <a:pt x="84" y="2229"/>
                </a:lnTo>
                <a:lnTo>
                  <a:pt x="58" y="2204"/>
                </a:lnTo>
                <a:lnTo>
                  <a:pt x="37" y="2178"/>
                </a:lnTo>
                <a:lnTo>
                  <a:pt x="18" y="2155"/>
                </a:lnTo>
                <a:lnTo>
                  <a:pt x="6" y="2131"/>
                </a:lnTo>
                <a:lnTo>
                  <a:pt x="0" y="2109"/>
                </a:lnTo>
                <a:lnTo>
                  <a:pt x="0" y="2088"/>
                </a:lnTo>
                <a:lnTo>
                  <a:pt x="11" y="2064"/>
                </a:lnTo>
                <a:lnTo>
                  <a:pt x="28" y="2044"/>
                </a:lnTo>
                <a:lnTo>
                  <a:pt x="48" y="2024"/>
                </a:lnTo>
                <a:lnTo>
                  <a:pt x="73" y="2006"/>
                </a:lnTo>
                <a:lnTo>
                  <a:pt x="100" y="1988"/>
                </a:lnTo>
                <a:lnTo>
                  <a:pt x="128" y="1969"/>
                </a:lnTo>
                <a:lnTo>
                  <a:pt x="155" y="1949"/>
                </a:lnTo>
                <a:lnTo>
                  <a:pt x="180" y="1928"/>
                </a:lnTo>
                <a:lnTo>
                  <a:pt x="200" y="1904"/>
                </a:lnTo>
                <a:lnTo>
                  <a:pt x="217" y="1877"/>
                </a:lnTo>
                <a:lnTo>
                  <a:pt x="226" y="1844"/>
                </a:lnTo>
                <a:lnTo>
                  <a:pt x="226" y="1811"/>
                </a:lnTo>
                <a:lnTo>
                  <a:pt x="218" y="1780"/>
                </a:lnTo>
                <a:lnTo>
                  <a:pt x="206" y="1753"/>
                </a:lnTo>
                <a:lnTo>
                  <a:pt x="189" y="1726"/>
                </a:lnTo>
                <a:lnTo>
                  <a:pt x="171" y="1700"/>
                </a:lnTo>
                <a:lnTo>
                  <a:pt x="151" y="1675"/>
                </a:lnTo>
                <a:lnTo>
                  <a:pt x="133" y="1648"/>
                </a:lnTo>
                <a:lnTo>
                  <a:pt x="117" y="1620"/>
                </a:lnTo>
                <a:lnTo>
                  <a:pt x="106" y="1591"/>
                </a:lnTo>
                <a:lnTo>
                  <a:pt x="102" y="1557"/>
                </a:lnTo>
                <a:lnTo>
                  <a:pt x="106" y="1520"/>
                </a:lnTo>
                <a:lnTo>
                  <a:pt x="173" y="1388"/>
                </a:lnTo>
                <a:lnTo>
                  <a:pt x="273" y="1144"/>
                </a:lnTo>
                <a:lnTo>
                  <a:pt x="286" y="1095"/>
                </a:lnTo>
                <a:lnTo>
                  <a:pt x="297" y="1040"/>
                </a:lnTo>
                <a:lnTo>
                  <a:pt x="302" y="984"/>
                </a:lnTo>
                <a:lnTo>
                  <a:pt x="309" y="928"/>
                </a:lnTo>
                <a:lnTo>
                  <a:pt x="318" y="873"/>
                </a:lnTo>
                <a:lnTo>
                  <a:pt x="329" y="820"/>
                </a:lnTo>
                <a:lnTo>
                  <a:pt x="346" y="771"/>
                </a:lnTo>
                <a:lnTo>
                  <a:pt x="384" y="697"/>
                </a:lnTo>
                <a:lnTo>
                  <a:pt x="433" y="622"/>
                </a:lnTo>
                <a:lnTo>
                  <a:pt x="493" y="551"/>
                </a:lnTo>
                <a:lnTo>
                  <a:pt x="560" y="484"/>
                </a:lnTo>
                <a:lnTo>
                  <a:pt x="635" y="420"/>
                </a:lnTo>
                <a:lnTo>
                  <a:pt x="717" y="360"/>
                </a:lnTo>
                <a:lnTo>
                  <a:pt x="802" y="304"/>
                </a:lnTo>
                <a:lnTo>
                  <a:pt x="889" y="251"/>
                </a:lnTo>
                <a:lnTo>
                  <a:pt x="978" y="206"/>
                </a:lnTo>
                <a:lnTo>
                  <a:pt x="1069" y="164"/>
                </a:lnTo>
                <a:lnTo>
                  <a:pt x="1158" y="129"/>
                </a:lnTo>
                <a:lnTo>
                  <a:pt x="1246" y="100"/>
                </a:lnTo>
                <a:lnTo>
                  <a:pt x="1566" y="17"/>
                </a:lnTo>
                <a:lnTo>
                  <a:pt x="170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3" name="Oval 1">
            <a:extLst>
              <a:ext uri="{FF2B5EF4-FFF2-40B4-BE49-F238E27FC236}">
                <a16:creationId xmlns:a16="http://schemas.microsoft.com/office/drawing/2014/main" id="{31A8B2D0-E705-465C-A6BE-A44DF6C3A862}"/>
              </a:ext>
            </a:extLst>
          </p:cNvPr>
          <p:cNvSpPr/>
          <p:nvPr/>
        </p:nvSpPr>
        <p:spPr>
          <a:xfrm>
            <a:off x="10609797" y="5398062"/>
            <a:ext cx="328264" cy="352994"/>
          </a:xfrm>
          <a:custGeom>
            <a:avLst/>
            <a:gdLst/>
            <a:ahLst/>
            <a:cxnLst/>
            <a:rect l="l" t="t" r="r" b="b"/>
            <a:pathLst>
              <a:path w="4669637" h="5021437">
                <a:moveTo>
                  <a:pt x="3221000" y="0"/>
                </a:moveTo>
                <a:cubicBezTo>
                  <a:pt x="3362423" y="0"/>
                  <a:pt x="3491529" y="52734"/>
                  <a:pt x="3588254" y="141276"/>
                </a:cubicBezTo>
                <a:cubicBezTo>
                  <a:pt x="3684978" y="52735"/>
                  <a:pt x="3814082" y="3"/>
                  <a:pt x="3955503" y="3"/>
                </a:cubicBezTo>
                <a:cubicBezTo>
                  <a:pt x="4262962" y="3"/>
                  <a:pt x="4512207" y="249248"/>
                  <a:pt x="4512207" y="556707"/>
                </a:cubicBezTo>
                <a:cubicBezTo>
                  <a:pt x="4512207" y="669790"/>
                  <a:pt x="4478490" y="774998"/>
                  <a:pt x="4420089" y="862515"/>
                </a:cubicBezTo>
                <a:cubicBezTo>
                  <a:pt x="4570580" y="961849"/>
                  <a:pt x="4669637" y="1132542"/>
                  <a:pt x="4669637" y="1326370"/>
                </a:cubicBezTo>
                <a:cubicBezTo>
                  <a:pt x="4669637" y="1487821"/>
                  <a:pt x="4600910" y="1633219"/>
                  <a:pt x="4490000" y="1733701"/>
                </a:cubicBezTo>
                <a:cubicBezTo>
                  <a:pt x="4600910" y="1834183"/>
                  <a:pt x="4669637" y="1979581"/>
                  <a:pt x="4669637" y="2141032"/>
                </a:cubicBezTo>
                <a:cubicBezTo>
                  <a:pt x="4669637" y="2302483"/>
                  <a:pt x="4600910" y="2447881"/>
                  <a:pt x="4490000" y="2548363"/>
                </a:cubicBezTo>
                <a:cubicBezTo>
                  <a:pt x="4600910" y="2648845"/>
                  <a:pt x="4669637" y="2794244"/>
                  <a:pt x="4669637" y="2955694"/>
                </a:cubicBezTo>
                <a:cubicBezTo>
                  <a:pt x="4669637" y="3224895"/>
                  <a:pt x="4478563" y="3449467"/>
                  <a:pt x="4224627" y="3501139"/>
                </a:cubicBezTo>
                <a:cubicBezTo>
                  <a:pt x="4173492" y="3755645"/>
                  <a:pt x="3948659" y="3947273"/>
                  <a:pt x="3679069" y="3947273"/>
                </a:cubicBezTo>
                <a:cubicBezTo>
                  <a:pt x="3559167" y="3947273"/>
                  <a:pt x="3448117" y="3909367"/>
                  <a:pt x="3357878" y="3844002"/>
                </a:cubicBezTo>
                <a:cubicBezTo>
                  <a:pt x="3259607" y="3937451"/>
                  <a:pt x="3126492" y="3993881"/>
                  <a:pt x="2980197" y="3993881"/>
                </a:cubicBezTo>
                <a:cubicBezTo>
                  <a:pt x="2931818" y="3993881"/>
                  <a:pt x="2884880" y="3987710"/>
                  <a:pt x="2841084" y="3972961"/>
                </a:cubicBezTo>
                <a:cubicBezTo>
                  <a:pt x="2832044" y="4069054"/>
                  <a:pt x="2794874" y="4156856"/>
                  <a:pt x="2737231" y="4227693"/>
                </a:cubicBezTo>
                <a:cubicBezTo>
                  <a:pt x="2806079" y="4310086"/>
                  <a:pt x="2846234" y="4416407"/>
                  <a:pt x="2846234" y="4532107"/>
                </a:cubicBezTo>
                <a:cubicBezTo>
                  <a:pt x="2846234" y="4802356"/>
                  <a:pt x="2627153" y="5021437"/>
                  <a:pt x="2356904" y="5021437"/>
                </a:cubicBezTo>
                <a:cubicBezTo>
                  <a:pt x="2086655" y="5021437"/>
                  <a:pt x="1867574" y="4802356"/>
                  <a:pt x="1867574" y="4532107"/>
                </a:cubicBezTo>
                <a:cubicBezTo>
                  <a:pt x="1867574" y="4416078"/>
                  <a:pt x="1907958" y="4309481"/>
                  <a:pt x="1977158" y="4226990"/>
                </a:cubicBezTo>
                <a:cubicBezTo>
                  <a:pt x="1907958" y="4144498"/>
                  <a:pt x="1867574" y="4037901"/>
                  <a:pt x="1867574" y="3921872"/>
                </a:cubicBezTo>
                <a:lnTo>
                  <a:pt x="1870634" y="3891520"/>
                </a:lnTo>
                <a:cubicBezTo>
                  <a:pt x="1824903" y="3813479"/>
                  <a:pt x="1800200" y="3722456"/>
                  <a:pt x="1800200" y="3625662"/>
                </a:cubicBezTo>
                <a:cubicBezTo>
                  <a:pt x="1800200" y="3318203"/>
                  <a:pt x="2049445" y="3068958"/>
                  <a:pt x="2356904" y="3068958"/>
                </a:cubicBezTo>
                <a:cubicBezTo>
                  <a:pt x="2420773" y="3068958"/>
                  <a:pt x="2482129" y="3079714"/>
                  <a:pt x="2538468" y="3101802"/>
                </a:cubicBezTo>
                <a:cubicBezTo>
                  <a:pt x="2638465" y="2966803"/>
                  <a:pt x="2799249" y="2880473"/>
                  <a:pt x="2980197" y="2880473"/>
                </a:cubicBezTo>
                <a:cubicBezTo>
                  <a:pt x="3100008" y="2880473"/>
                  <a:pt x="3210978" y="2918321"/>
                  <a:pt x="3301190" y="2983581"/>
                </a:cubicBezTo>
                <a:cubicBezTo>
                  <a:pt x="3373807" y="2914346"/>
                  <a:pt x="3465808" y="2865716"/>
                  <a:pt x="3567959" y="2845066"/>
                </a:cubicBezTo>
                <a:cubicBezTo>
                  <a:pt x="3590854" y="2728399"/>
                  <a:pt x="3651016" y="2625236"/>
                  <a:pt x="3735867" y="2548363"/>
                </a:cubicBezTo>
                <a:cubicBezTo>
                  <a:pt x="3624957" y="2447881"/>
                  <a:pt x="3556229" y="2302483"/>
                  <a:pt x="3556229" y="2141032"/>
                </a:cubicBezTo>
                <a:cubicBezTo>
                  <a:pt x="3556229" y="1979581"/>
                  <a:pt x="3624957" y="1834183"/>
                  <a:pt x="3735867" y="1733701"/>
                </a:cubicBezTo>
                <a:cubicBezTo>
                  <a:pt x="3624957" y="1633219"/>
                  <a:pt x="3556229" y="1487821"/>
                  <a:pt x="3556229" y="1326370"/>
                </a:cubicBezTo>
                <a:cubicBezTo>
                  <a:pt x="3556229" y="1213287"/>
                  <a:pt x="3589946" y="1108079"/>
                  <a:pt x="3648347" y="1020561"/>
                </a:cubicBezTo>
                <a:cubicBezTo>
                  <a:pt x="3626565" y="1006627"/>
                  <a:pt x="3606074" y="990873"/>
                  <a:pt x="3588250" y="972135"/>
                </a:cubicBezTo>
                <a:cubicBezTo>
                  <a:pt x="3491526" y="1060675"/>
                  <a:pt x="3362421" y="1113408"/>
                  <a:pt x="3221000" y="1113408"/>
                </a:cubicBezTo>
                <a:cubicBezTo>
                  <a:pt x="3065923" y="1113408"/>
                  <a:pt x="2925655" y="1049999"/>
                  <a:pt x="2824957" y="947451"/>
                </a:cubicBezTo>
                <a:cubicBezTo>
                  <a:pt x="2724258" y="1050000"/>
                  <a:pt x="2583990" y="1113409"/>
                  <a:pt x="2428912" y="1113409"/>
                </a:cubicBezTo>
                <a:cubicBezTo>
                  <a:pt x="2253449" y="1113409"/>
                  <a:pt x="2096946" y="1032234"/>
                  <a:pt x="1996865" y="903815"/>
                </a:cubicBezTo>
                <a:cubicBezTo>
                  <a:pt x="1896784" y="1032234"/>
                  <a:pt x="1740280" y="1113410"/>
                  <a:pt x="1564816" y="1113410"/>
                </a:cubicBezTo>
                <a:cubicBezTo>
                  <a:pt x="1377378" y="1113410"/>
                  <a:pt x="1211575" y="1020776"/>
                  <a:pt x="1111593" y="878151"/>
                </a:cubicBezTo>
                <a:cubicBezTo>
                  <a:pt x="1080053" y="927774"/>
                  <a:pt x="1038222" y="969598"/>
                  <a:pt x="990563" y="1003955"/>
                </a:cubicBezTo>
                <a:cubicBezTo>
                  <a:pt x="1068182" y="1097494"/>
                  <a:pt x="1113408" y="1217901"/>
                  <a:pt x="1113408" y="1348870"/>
                </a:cubicBezTo>
                <a:cubicBezTo>
                  <a:pt x="1113408" y="1503969"/>
                  <a:pt x="1049982" y="1644253"/>
                  <a:pt x="947405" y="1744951"/>
                </a:cubicBezTo>
                <a:cubicBezTo>
                  <a:pt x="1049982" y="1845649"/>
                  <a:pt x="1113408" y="1985934"/>
                  <a:pt x="1113408" y="2141033"/>
                </a:cubicBezTo>
                <a:cubicBezTo>
                  <a:pt x="1113408" y="2296132"/>
                  <a:pt x="1049982" y="2436417"/>
                  <a:pt x="947405" y="2537115"/>
                </a:cubicBezTo>
                <a:cubicBezTo>
                  <a:pt x="1049982" y="2637813"/>
                  <a:pt x="1113408" y="2778098"/>
                  <a:pt x="1113408" y="2933196"/>
                </a:cubicBezTo>
                <a:cubicBezTo>
                  <a:pt x="1113408" y="3160411"/>
                  <a:pt x="977287" y="3355833"/>
                  <a:pt x="781802" y="3441590"/>
                </a:cubicBezTo>
                <a:cubicBezTo>
                  <a:pt x="781802" y="3467025"/>
                  <a:pt x="781802" y="3492460"/>
                  <a:pt x="781802" y="3517895"/>
                </a:cubicBezTo>
                <a:cubicBezTo>
                  <a:pt x="781802" y="3642214"/>
                  <a:pt x="681021" y="3742995"/>
                  <a:pt x="556702" y="3742995"/>
                </a:cubicBezTo>
                <a:lnTo>
                  <a:pt x="556703" y="3742994"/>
                </a:lnTo>
                <a:cubicBezTo>
                  <a:pt x="432384" y="3742994"/>
                  <a:pt x="331603" y="3642213"/>
                  <a:pt x="331603" y="3517894"/>
                </a:cubicBezTo>
                <a:lnTo>
                  <a:pt x="331603" y="3441589"/>
                </a:lnTo>
                <a:cubicBezTo>
                  <a:pt x="136120" y="3355831"/>
                  <a:pt x="0" y="3160410"/>
                  <a:pt x="0" y="2933196"/>
                </a:cubicBezTo>
                <a:cubicBezTo>
                  <a:pt x="0" y="2778098"/>
                  <a:pt x="63426" y="2637813"/>
                  <a:pt x="166003" y="2537115"/>
                </a:cubicBezTo>
                <a:cubicBezTo>
                  <a:pt x="63426" y="2436417"/>
                  <a:pt x="0" y="2296132"/>
                  <a:pt x="0" y="2141033"/>
                </a:cubicBezTo>
                <a:cubicBezTo>
                  <a:pt x="0" y="1985934"/>
                  <a:pt x="63426" y="1845649"/>
                  <a:pt x="166003" y="1744951"/>
                </a:cubicBezTo>
                <a:cubicBezTo>
                  <a:pt x="63426" y="1644253"/>
                  <a:pt x="0" y="1503969"/>
                  <a:pt x="0" y="1348870"/>
                </a:cubicBezTo>
                <a:cubicBezTo>
                  <a:pt x="0" y="1164802"/>
                  <a:pt x="89333" y="1001598"/>
                  <a:pt x="228018" y="901622"/>
                </a:cubicBezTo>
                <a:cubicBezTo>
                  <a:pt x="150398" y="808082"/>
                  <a:pt x="105172" y="687676"/>
                  <a:pt x="105172" y="556707"/>
                </a:cubicBezTo>
                <a:cubicBezTo>
                  <a:pt x="105172" y="249248"/>
                  <a:pt x="354417" y="3"/>
                  <a:pt x="661876" y="3"/>
                </a:cubicBezTo>
                <a:cubicBezTo>
                  <a:pt x="848326" y="3"/>
                  <a:pt x="1013368" y="91662"/>
                  <a:pt x="1113346" y="233137"/>
                </a:cubicBezTo>
                <a:cubicBezTo>
                  <a:pt x="1213323" y="91662"/>
                  <a:pt x="1378365" y="2"/>
                  <a:pt x="1564816" y="2"/>
                </a:cubicBezTo>
                <a:cubicBezTo>
                  <a:pt x="1740279" y="2"/>
                  <a:pt x="1896783" y="81177"/>
                  <a:pt x="1996864" y="209596"/>
                </a:cubicBezTo>
                <a:cubicBezTo>
                  <a:pt x="2096945" y="81176"/>
                  <a:pt x="2253449" y="1"/>
                  <a:pt x="2428912" y="1"/>
                </a:cubicBezTo>
                <a:cubicBezTo>
                  <a:pt x="2583990" y="1"/>
                  <a:pt x="2724257" y="63410"/>
                  <a:pt x="2824956" y="165958"/>
                </a:cubicBezTo>
                <a:cubicBezTo>
                  <a:pt x="2925654" y="63409"/>
                  <a:pt x="3065922" y="0"/>
                  <a:pt x="3221000"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4" name="Oval 6">
            <a:extLst>
              <a:ext uri="{FF2B5EF4-FFF2-40B4-BE49-F238E27FC236}">
                <a16:creationId xmlns:a16="http://schemas.microsoft.com/office/drawing/2014/main" id="{CF6C31BF-3A90-438E-ADF0-EF4E524C02F2}"/>
              </a:ext>
            </a:extLst>
          </p:cNvPr>
          <p:cNvSpPr/>
          <p:nvPr/>
        </p:nvSpPr>
        <p:spPr>
          <a:xfrm>
            <a:off x="5774977" y="5368331"/>
            <a:ext cx="306515" cy="337505"/>
          </a:xfrm>
          <a:custGeom>
            <a:avLst/>
            <a:gdLst/>
            <a:ahLst/>
            <a:cxnLst/>
            <a:rect l="l" t="t" r="r" b="b"/>
            <a:pathLst>
              <a:path w="3596792" h="3960440">
                <a:moveTo>
                  <a:pt x="1094942" y="2061441"/>
                </a:moveTo>
                <a:lnTo>
                  <a:pt x="1094942" y="2457943"/>
                </a:lnTo>
                <a:lnTo>
                  <a:pt x="698440" y="2457943"/>
                </a:lnTo>
                <a:lnTo>
                  <a:pt x="698440" y="2867371"/>
                </a:lnTo>
                <a:lnTo>
                  <a:pt x="1094942" y="2867371"/>
                </a:lnTo>
                <a:lnTo>
                  <a:pt x="1094942" y="3263873"/>
                </a:lnTo>
                <a:lnTo>
                  <a:pt x="1504370" y="3263873"/>
                </a:lnTo>
                <a:lnTo>
                  <a:pt x="1504370" y="2867371"/>
                </a:lnTo>
                <a:lnTo>
                  <a:pt x="1900872" y="2867371"/>
                </a:lnTo>
                <a:lnTo>
                  <a:pt x="1900872" y="2457943"/>
                </a:lnTo>
                <a:lnTo>
                  <a:pt x="1504370" y="2457943"/>
                </a:lnTo>
                <a:lnTo>
                  <a:pt x="1504370" y="2061441"/>
                </a:lnTo>
                <a:close/>
                <a:moveTo>
                  <a:pt x="2799823" y="26785"/>
                </a:moveTo>
                <a:lnTo>
                  <a:pt x="3448872" y="1190236"/>
                </a:lnTo>
                <a:cubicBezTo>
                  <a:pt x="3542508" y="1318796"/>
                  <a:pt x="3596792" y="1477271"/>
                  <a:pt x="3596792" y="1648425"/>
                </a:cubicBezTo>
                <a:cubicBezTo>
                  <a:pt x="3596792" y="2085883"/>
                  <a:pt x="3242162" y="2440513"/>
                  <a:pt x="2804704" y="2440513"/>
                </a:cubicBezTo>
                <a:lnTo>
                  <a:pt x="2774283" y="2438977"/>
                </a:lnTo>
                <a:cubicBezTo>
                  <a:pt x="2737083" y="2264385"/>
                  <a:pt x="2663682" y="2103273"/>
                  <a:pt x="2561997" y="1963663"/>
                </a:cubicBezTo>
                <a:lnTo>
                  <a:pt x="2140652" y="1208381"/>
                </a:lnTo>
                <a:close/>
                <a:moveTo>
                  <a:pt x="1291647" y="0"/>
                </a:moveTo>
                <a:lnTo>
                  <a:pt x="2356605" y="1908989"/>
                </a:lnTo>
                <a:cubicBezTo>
                  <a:pt x="2510243" y="2119929"/>
                  <a:pt x="2599312" y="2379955"/>
                  <a:pt x="2599312" y="2660784"/>
                </a:cubicBezTo>
                <a:cubicBezTo>
                  <a:pt x="2599312" y="3378564"/>
                  <a:pt x="2017436" y="3960440"/>
                  <a:pt x="1299656" y="3960440"/>
                </a:cubicBezTo>
                <a:cubicBezTo>
                  <a:pt x="581876" y="3960440"/>
                  <a:pt x="0" y="3378564"/>
                  <a:pt x="0" y="2660784"/>
                </a:cubicBezTo>
                <a:cubicBezTo>
                  <a:pt x="0" y="2462086"/>
                  <a:pt x="44590" y="2273803"/>
                  <a:pt x="125671" y="2106038"/>
                </a:cubicBezTo>
                <a:lnTo>
                  <a:pt x="116762" y="2106038"/>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5" name="Freeform 9">
            <a:extLst>
              <a:ext uri="{FF2B5EF4-FFF2-40B4-BE49-F238E27FC236}">
                <a16:creationId xmlns:a16="http://schemas.microsoft.com/office/drawing/2014/main" id="{652D8BFE-7D4A-4FD0-A58D-FF98015BC71A}"/>
              </a:ext>
            </a:extLst>
          </p:cNvPr>
          <p:cNvSpPr>
            <a:spLocks/>
          </p:cNvSpPr>
          <p:nvPr/>
        </p:nvSpPr>
        <p:spPr bwMode="auto">
          <a:xfrm>
            <a:off x="5571641" y="2402084"/>
            <a:ext cx="250608" cy="325258"/>
          </a:xfrm>
          <a:custGeom>
            <a:avLst/>
            <a:gdLst>
              <a:gd name="T0" fmla="*/ 536 w 1882"/>
              <a:gd name="T1" fmla="*/ 10 h 2443"/>
              <a:gd name="T2" fmla="*/ 642 w 1882"/>
              <a:gd name="T3" fmla="*/ 32 h 2443"/>
              <a:gd name="T4" fmla="*/ 821 w 1882"/>
              <a:gd name="T5" fmla="*/ 80 h 2443"/>
              <a:gd name="T6" fmla="*/ 1054 w 1882"/>
              <a:gd name="T7" fmla="*/ 87 h 2443"/>
              <a:gd name="T8" fmla="*/ 1196 w 1882"/>
              <a:gd name="T9" fmla="*/ 59 h 2443"/>
              <a:gd name="T10" fmla="*/ 1321 w 1882"/>
              <a:gd name="T11" fmla="*/ 24 h 2443"/>
              <a:gd name="T12" fmla="*/ 1495 w 1882"/>
              <a:gd name="T13" fmla="*/ 8 h 2443"/>
              <a:gd name="T14" fmla="*/ 1566 w 1882"/>
              <a:gd name="T15" fmla="*/ 20 h 2443"/>
              <a:gd name="T16" fmla="*/ 1705 w 1882"/>
              <a:gd name="T17" fmla="*/ 69 h 2443"/>
              <a:gd name="T18" fmla="*/ 1811 w 1882"/>
              <a:gd name="T19" fmla="*/ 201 h 2443"/>
              <a:gd name="T20" fmla="*/ 1864 w 1882"/>
              <a:gd name="T21" fmla="*/ 359 h 2443"/>
              <a:gd name="T22" fmla="*/ 1881 w 1882"/>
              <a:gd name="T23" fmla="*/ 493 h 2443"/>
              <a:gd name="T24" fmla="*/ 1882 w 1882"/>
              <a:gd name="T25" fmla="*/ 550 h 2443"/>
              <a:gd name="T26" fmla="*/ 1842 w 1882"/>
              <a:gd name="T27" fmla="*/ 801 h 2443"/>
              <a:gd name="T28" fmla="*/ 1802 w 1882"/>
              <a:gd name="T29" fmla="*/ 923 h 2443"/>
              <a:gd name="T30" fmla="*/ 1727 w 1882"/>
              <a:gd name="T31" fmla="*/ 1080 h 2443"/>
              <a:gd name="T32" fmla="*/ 1661 w 1882"/>
              <a:gd name="T33" fmla="*/ 1268 h 2443"/>
              <a:gd name="T34" fmla="*/ 1644 w 1882"/>
              <a:gd name="T35" fmla="*/ 1341 h 2443"/>
              <a:gd name="T36" fmla="*/ 1636 w 1882"/>
              <a:gd name="T37" fmla="*/ 1465 h 2443"/>
              <a:gd name="T38" fmla="*/ 1614 w 1882"/>
              <a:gd name="T39" fmla="*/ 1657 h 2443"/>
              <a:gd name="T40" fmla="*/ 1567 w 1882"/>
              <a:gd name="T41" fmla="*/ 1913 h 2443"/>
              <a:gd name="T42" fmla="*/ 1526 w 1882"/>
              <a:gd name="T43" fmla="*/ 2084 h 2443"/>
              <a:gd name="T44" fmla="*/ 1493 w 1882"/>
              <a:gd name="T45" fmla="*/ 2189 h 2443"/>
              <a:gd name="T46" fmla="*/ 1400 w 1882"/>
              <a:gd name="T47" fmla="*/ 2375 h 2443"/>
              <a:gd name="T48" fmla="*/ 1327 w 1882"/>
              <a:gd name="T49" fmla="*/ 2438 h 2443"/>
              <a:gd name="T50" fmla="*/ 1287 w 1882"/>
              <a:gd name="T51" fmla="*/ 2441 h 2443"/>
              <a:gd name="T52" fmla="*/ 1243 w 1882"/>
              <a:gd name="T53" fmla="*/ 2407 h 2443"/>
              <a:gd name="T54" fmla="*/ 1201 w 1882"/>
              <a:gd name="T55" fmla="*/ 2280 h 2443"/>
              <a:gd name="T56" fmla="*/ 1180 w 1882"/>
              <a:gd name="T57" fmla="*/ 2148 h 2443"/>
              <a:gd name="T58" fmla="*/ 1174 w 1882"/>
              <a:gd name="T59" fmla="*/ 2039 h 2443"/>
              <a:gd name="T60" fmla="*/ 1152 w 1882"/>
              <a:gd name="T61" fmla="*/ 1785 h 2443"/>
              <a:gd name="T62" fmla="*/ 1125 w 1882"/>
              <a:gd name="T63" fmla="*/ 1654 h 2443"/>
              <a:gd name="T64" fmla="*/ 1089 w 1882"/>
              <a:gd name="T65" fmla="*/ 1553 h 2443"/>
              <a:gd name="T66" fmla="*/ 1008 w 1882"/>
              <a:gd name="T67" fmla="*/ 1480 h 2443"/>
              <a:gd name="T68" fmla="*/ 945 w 1882"/>
              <a:gd name="T69" fmla="*/ 1464 h 2443"/>
              <a:gd name="T70" fmla="*/ 860 w 1882"/>
              <a:gd name="T71" fmla="*/ 1476 h 2443"/>
              <a:gd name="T72" fmla="*/ 785 w 1882"/>
              <a:gd name="T73" fmla="*/ 1545 h 2443"/>
              <a:gd name="T74" fmla="*/ 761 w 1882"/>
              <a:gd name="T75" fmla="*/ 1600 h 2443"/>
              <a:gd name="T76" fmla="*/ 736 w 1882"/>
              <a:gd name="T77" fmla="*/ 1692 h 2443"/>
              <a:gd name="T78" fmla="*/ 711 w 1882"/>
              <a:gd name="T79" fmla="*/ 1877 h 2443"/>
              <a:gd name="T80" fmla="*/ 695 w 1882"/>
              <a:gd name="T81" fmla="*/ 2046 h 2443"/>
              <a:gd name="T82" fmla="*/ 690 w 1882"/>
              <a:gd name="T83" fmla="*/ 2157 h 2443"/>
              <a:gd name="T84" fmla="*/ 657 w 1882"/>
              <a:gd name="T85" fmla="*/ 2345 h 2443"/>
              <a:gd name="T86" fmla="*/ 613 w 1882"/>
              <a:gd name="T87" fmla="*/ 2424 h 2443"/>
              <a:gd name="T88" fmla="*/ 592 w 1882"/>
              <a:gd name="T89" fmla="*/ 2439 h 2443"/>
              <a:gd name="T90" fmla="*/ 481 w 1882"/>
              <a:gd name="T91" fmla="*/ 2389 h 2443"/>
              <a:gd name="T92" fmla="*/ 415 w 1882"/>
              <a:gd name="T93" fmla="*/ 2278 h 2443"/>
              <a:gd name="T94" fmla="*/ 392 w 1882"/>
              <a:gd name="T95" fmla="*/ 2217 h 2443"/>
              <a:gd name="T96" fmla="*/ 332 w 1882"/>
              <a:gd name="T97" fmla="*/ 2029 h 2443"/>
              <a:gd name="T98" fmla="*/ 286 w 1882"/>
              <a:gd name="T99" fmla="*/ 1821 h 2443"/>
              <a:gd name="T100" fmla="*/ 259 w 1882"/>
              <a:gd name="T101" fmla="*/ 1671 h 2443"/>
              <a:gd name="T102" fmla="*/ 240 w 1882"/>
              <a:gd name="T103" fmla="*/ 1555 h 2443"/>
              <a:gd name="T104" fmla="*/ 229 w 1882"/>
              <a:gd name="T105" fmla="*/ 1385 h 2443"/>
              <a:gd name="T106" fmla="*/ 218 w 1882"/>
              <a:gd name="T107" fmla="*/ 1279 h 2443"/>
              <a:gd name="T108" fmla="*/ 158 w 1882"/>
              <a:gd name="T109" fmla="*/ 1075 h 2443"/>
              <a:gd name="T110" fmla="*/ 131 w 1882"/>
              <a:gd name="T111" fmla="*/ 1004 h 2443"/>
              <a:gd name="T112" fmla="*/ 29 w 1882"/>
              <a:gd name="T113" fmla="*/ 722 h 2443"/>
              <a:gd name="T114" fmla="*/ 1 w 1882"/>
              <a:gd name="T115" fmla="*/ 565 h 2443"/>
              <a:gd name="T116" fmla="*/ 10 w 1882"/>
              <a:gd name="T117" fmla="*/ 393 h 2443"/>
              <a:gd name="T118" fmla="*/ 69 w 1882"/>
              <a:gd name="T119" fmla="*/ 212 h 2443"/>
              <a:gd name="T120" fmla="*/ 137 w 1882"/>
              <a:gd name="T121" fmla="*/ 118 h 2443"/>
              <a:gd name="T122" fmla="*/ 184 w 1882"/>
              <a:gd name="T123" fmla="*/ 71 h 2443"/>
              <a:gd name="T124" fmla="*/ 336 w 1882"/>
              <a:gd name="T125" fmla="*/ 6 h 2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2" h="2443">
                <a:moveTo>
                  <a:pt x="405" y="0"/>
                </a:moveTo>
                <a:lnTo>
                  <a:pt x="440" y="0"/>
                </a:lnTo>
                <a:lnTo>
                  <a:pt x="473" y="2"/>
                </a:lnTo>
                <a:lnTo>
                  <a:pt x="506" y="6"/>
                </a:lnTo>
                <a:lnTo>
                  <a:pt x="536" y="10"/>
                </a:lnTo>
                <a:lnTo>
                  <a:pt x="564" y="14"/>
                </a:lnTo>
                <a:lnTo>
                  <a:pt x="589" y="20"/>
                </a:lnTo>
                <a:lnTo>
                  <a:pt x="611" y="24"/>
                </a:lnTo>
                <a:lnTo>
                  <a:pt x="628" y="29"/>
                </a:lnTo>
                <a:lnTo>
                  <a:pt x="642" y="32"/>
                </a:lnTo>
                <a:lnTo>
                  <a:pt x="650" y="35"/>
                </a:lnTo>
                <a:lnTo>
                  <a:pt x="654" y="35"/>
                </a:lnTo>
                <a:lnTo>
                  <a:pt x="711" y="55"/>
                </a:lnTo>
                <a:lnTo>
                  <a:pt x="766" y="69"/>
                </a:lnTo>
                <a:lnTo>
                  <a:pt x="821" y="80"/>
                </a:lnTo>
                <a:lnTo>
                  <a:pt x="873" y="87"/>
                </a:lnTo>
                <a:lnTo>
                  <a:pt x="922" y="90"/>
                </a:lnTo>
                <a:lnTo>
                  <a:pt x="969" y="91"/>
                </a:lnTo>
                <a:lnTo>
                  <a:pt x="1013" y="90"/>
                </a:lnTo>
                <a:lnTo>
                  <a:pt x="1054" y="87"/>
                </a:lnTo>
                <a:lnTo>
                  <a:pt x="1091" y="82"/>
                </a:lnTo>
                <a:lnTo>
                  <a:pt x="1124" y="77"/>
                </a:lnTo>
                <a:lnTo>
                  <a:pt x="1152" y="70"/>
                </a:lnTo>
                <a:lnTo>
                  <a:pt x="1176" y="65"/>
                </a:lnTo>
                <a:lnTo>
                  <a:pt x="1196" y="59"/>
                </a:lnTo>
                <a:lnTo>
                  <a:pt x="1210" y="55"/>
                </a:lnTo>
                <a:lnTo>
                  <a:pt x="1219" y="52"/>
                </a:lnTo>
                <a:lnTo>
                  <a:pt x="1221" y="50"/>
                </a:lnTo>
                <a:lnTo>
                  <a:pt x="1274" y="36"/>
                </a:lnTo>
                <a:lnTo>
                  <a:pt x="1321" y="24"/>
                </a:lnTo>
                <a:lnTo>
                  <a:pt x="1365" y="17"/>
                </a:lnTo>
                <a:lnTo>
                  <a:pt x="1404" y="11"/>
                </a:lnTo>
                <a:lnTo>
                  <a:pt x="1438" y="9"/>
                </a:lnTo>
                <a:lnTo>
                  <a:pt x="1469" y="8"/>
                </a:lnTo>
                <a:lnTo>
                  <a:pt x="1495" y="8"/>
                </a:lnTo>
                <a:lnTo>
                  <a:pt x="1517" y="10"/>
                </a:lnTo>
                <a:lnTo>
                  <a:pt x="1536" y="12"/>
                </a:lnTo>
                <a:lnTo>
                  <a:pt x="1550" y="15"/>
                </a:lnTo>
                <a:lnTo>
                  <a:pt x="1560" y="18"/>
                </a:lnTo>
                <a:lnTo>
                  <a:pt x="1566" y="20"/>
                </a:lnTo>
                <a:lnTo>
                  <a:pt x="1568" y="20"/>
                </a:lnTo>
                <a:lnTo>
                  <a:pt x="1607" y="26"/>
                </a:lnTo>
                <a:lnTo>
                  <a:pt x="1642" y="36"/>
                </a:lnTo>
                <a:lnTo>
                  <a:pt x="1675" y="52"/>
                </a:lnTo>
                <a:lnTo>
                  <a:pt x="1705" y="69"/>
                </a:lnTo>
                <a:lnTo>
                  <a:pt x="1731" y="91"/>
                </a:lnTo>
                <a:lnTo>
                  <a:pt x="1755" y="115"/>
                </a:lnTo>
                <a:lnTo>
                  <a:pt x="1776" y="141"/>
                </a:lnTo>
                <a:lnTo>
                  <a:pt x="1795" y="170"/>
                </a:lnTo>
                <a:lnTo>
                  <a:pt x="1811" y="201"/>
                </a:lnTo>
                <a:lnTo>
                  <a:pt x="1825" y="231"/>
                </a:lnTo>
                <a:lnTo>
                  <a:pt x="1837" y="263"/>
                </a:lnTo>
                <a:lnTo>
                  <a:pt x="1848" y="296"/>
                </a:lnTo>
                <a:lnTo>
                  <a:pt x="1856" y="328"/>
                </a:lnTo>
                <a:lnTo>
                  <a:pt x="1864" y="359"/>
                </a:lnTo>
                <a:lnTo>
                  <a:pt x="1869" y="390"/>
                </a:lnTo>
                <a:lnTo>
                  <a:pt x="1874" y="419"/>
                </a:lnTo>
                <a:lnTo>
                  <a:pt x="1877" y="446"/>
                </a:lnTo>
                <a:lnTo>
                  <a:pt x="1879" y="471"/>
                </a:lnTo>
                <a:lnTo>
                  <a:pt x="1881" y="493"/>
                </a:lnTo>
                <a:lnTo>
                  <a:pt x="1882" y="513"/>
                </a:lnTo>
                <a:lnTo>
                  <a:pt x="1882" y="528"/>
                </a:lnTo>
                <a:lnTo>
                  <a:pt x="1882" y="540"/>
                </a:lnTo>
                <a:lnTo>
                  <a:pt x="1882" y="548"/>
                </a:lnTo>
                <a:lnTo>
                  <a:pt x="1882" y="550"/>
                </a:lnTo>
                <a:lnTo>
                  <a:pt x="1877" y="610"/>
                </a:lnTo>
                <a:lnTo>
                  <a:pt x="1869" y="665"/>
                </a:lnTo>
                <a:lnTo>
                  <a:pt x="1860" y="716"/>
                </a:lnTo>
                <a:lnTo>
                  <a:pt x="1852" y="762"/>
                </a:lnTo>
                <a:lnTo>
                  <a:pt x="1842" y="801"/>
                </a:lnTo>
                <a:lnTo>
                  <a:pt x="1833" y="836"/>
                </a:lnTo>
                <a:lnTo>
                  <a:pt x="1823" y="866"/>
                </a:lnTo>
                <a:lnTo>
                  <a:pt x="1815" y="890"/>
                </a:lnTo>
                <a:lnTo>
                  <a:pt x="1808" y="910"/>
                </a:lnTo>
                <a:lnTo>
                  <a:pt x="1802" y="923"/>
                </a:lnTo>
                <a:lnTo>
                  <a:pt x="1799" y="931"/>
                </a:lnTo>
                <a:lnTo>
                  <a:pt x="1798" y="934"/>
                </a:lnTo>
                <a:lnTo>
                  <a:pt x="1772" y="985"/>
                </a:lnTo>
                <a:lnTo>
                  <a:pt x="1747" y="1033"/>
                </a:lnTo>
                <a:lnTo>
                  <a:pt x="1727" y="1080"/>
                </a:lnTo>
                <a:lnTo>
                  <a:pt x="1709" y="1124"/>
                </a:lnTo>
                <a:lnTo>
                  <a:pt x="1694" y="1166"/>
                </a:lnTo>
                <a:lnTo>
                  <a:pt x="1681" y="1203"/>
                </a:lnTo>
                <a:lnTo>
                  <a:pt x="1670" y="1237"/>
                </a:lnTo>
                <a:lnTo>
                  <a:pt x="1661" y="1268"/>
                </a:lnTo>
                <a:lnTo>
                  <a:pt x="1654" y="1293"/>
                </a:lnTo>
                <a:lnTo>
                  <a:pt x="1650" y="1314"/>
                </a:lnTo>
                <a:lnTo>
                  <a:pt x="1647" y="1328"/>
                </a:lnTo>
                <a:lnTo>
                  <a:pt x="1644" y="1338"/>
                </a:lnTo>
                <a:lnTo>
                  <a:pt x="1644" y="1341"/>
                </a:lnTo>
                <a:lnTo>
                  <a:pt x="1640" y="1373"/>
                </a:lnTo>
                <a:lnTo>
                  <a:pt x="1637" y="1403"/>
                </a:lnTo>
                <a:lnTo>
                  <a:pt x="1636" y="1428"/>
                </a:lnTo>
                <a:lnTo>
                  <a:pt x="1636" y="1449"/>
                </a:lnTo>
                <a:lnTo>
                  <a:pt x="1636" y="1465"/>
                </a:lnTo>
                <a:lnTo>
                  <a:pt x="1637" y="1476"/>
                </a:lnTo>
                <a:lnTo>
                  <a:pt x="1637" y="1479"/>
                </a:lnTo>
                <a:lnTo>
                  <a:pt x="1630" y="1540"/>
                </a:lnTo>
                <a:lnTo>
                  <a:pt x="1623" y="1600"/>
                </a:lnTo>
                <a:lnTo>
                  <a:pt x="1614" y="1657"/>
                </a:lnTo>
                <a:lnTo>
                  <a:pt x="1605" y="1714"/>
                </a:lnTo>
                <a:lnTo>
                  <a:pt x="1595" y="1768"/>
                </a:lnTo>
                <a:lnTo>
                  <a:pt x="1585" y="1819"/>
                </a:lnTo>
                <a:lnTo>
                  <a:pt x="1575" y="1868"/>
                </a:lnTo>
                <a:lnTo>
                  <a:pt x="1567" y="1913"/>
                </a:lnTo>
                <a:lnTo>
                  <a:pt x="1557" y="1956"/>
                </a:lnTo>
                <a:lnTo>
                  <a:pt x="1548" y="1994"/>
                </a:lnTo>
                <a:lnTo>
                  <a:pt x="1540" y="2029"/>
                </a:lnTo>
                <a:lnTo>
                  <a:pt x="1533" y="2059"/>
                </a:lnTo>
                <a:lnTo>
                  <a:pt x="1526" y="2084"/>
                </a:lnTo>
                <a:lnTo>
                  <a:pt x="1521" y="2105"/>
                </a:lnTo>
                <a:lnTo>
                  <a:pt x="1517" y="2120"/>
                </a:lnTo>
                <a:lnTo>
                  <a:pt x="1514" y="2129"/>
                </a:lnTo>
                <a:lnTo>
                  <a:pt x="1514" y="2132"/>
                </a:lnTo>
                <a:lnTo>
                  <a:pt x="1493" y="2189"/>
                </a:lnTo>
                <a:lnTo>
                  <a:pt x="1473" y="2240"/>
                </a:lnTo>
                <a:lnTo>
                  <a:pt x="1455" y="2283"/>
                </a:lnTo>
                <a:lnTo>
                  <a:pt x="1435" y="2319"/>
                </a:lnTo>
                <a:lnTo>
                  <a:pt x="1418" y="2349"/>
                </a:lnTo>
                <a:lnTo>
                  <a:pt x="1400" y="2375"/>
                </a:lnTo>
                <a:lnTo>
                  <a:pt x="1384" y="2395"/>
                </a:lnTo>
                <a:lnTo>
                  <a:pt x="1367" y="2412"/>
                </a:lnTo>
                <a:lnTo>
                  <a:pt x="1353" y="2424"/>
                </a:lnTo>
                <a:lnTo>
                  <a:pt x="1340" y="2433"/>
                </a:lnTo>
                <a:lnTo>
                  <a:pt x="1327" y="2438"/>
                </a:lnTo>
                <a:lnTo>
                  <a:pt x="1316" y="2441"/>
                </a:lnTo>
                <a:lnTo>
                  <a:pt x="1307" y="2443"/>
                </a:lnTo>
                <a:lnTo>
                  <a:pt x="1298" y="2443"/>
                </a:lnTo>
                <a:lnTo>
                  <a:pt x="1291" y="2443"/>
                </a:lnTo>
                <a:lnTo>
                  <a:pt x="1287" y="2441"/>
                </a:lnTo>
                <a:lnTo>
                  <a:pt x="1284" y="2440"/>
                </a:lnTo>
                <a:lnTo>
                  <a:pt x="1283" y="2439"/>
                </a:lnTo>
                <a:lnTo>
                  <a:pt x="1268" y="2434"/>
                </a:lnTo>
                <a:lnTo>
                  <a:pt x="1255" y="2423"/>
                </a:lnTo>
                <a:lnTo>
                  <a:pt x="1243" y="2407"/>
                </a:lnTo>
                <a:lnTo>
                  <a:pt x="1232" y="2388"/>
                </a:lnTo>
                <a:lnTo>
                  <a:pt x="1224" y="2364"/>
                </a:lnTo>
                <a:lnTo>
                  <a:pt x="1215" y="2337"/>
                </a:lnTo>
                <a:lnTo>
                  <a:pt x="1207" y="2310"/>
                </a:lnTo>
                <a:lnTo>
                  <a:pt x="1201" y="2280"/>
                </a:lnTo>
                <a:lnTo>
                  <a:pt x="1194" y="2252"/>
                </a:lnTo>
                <a:lnTo>
                  <a:pt x="1190" y="2222"/>
                </a:lnTo>
                <a:lnTo>
                  <a:pt x="1185" y="2195"/>
                </a:lnTo>
                <a:lnTo>
                  <a:pt x="1182" y="2170"/>
                </a:lnTo>
                <a:lnTo>
                  <a:pt x="1180" y="2148"/>
                </a:lnTo>
                <a:lnTo>
                  <a:pt x="1177" y="2128"/>
                </a:lnTo>
                <a:lnTo>
                  <a:pt x="1176" y="2114"/>
                </a:lnTo>
                <a:lnTo>
                  <a:pt x="1175" y="2105"/>
                </a:lnTo>
                <a:lnTo>
                  <a:pt x="1175" y="2102"/>
                </a:lnTo>
                <a:lnTo>
                  <a:pt x="1174" y="2039"/>
                </a:lnTo>
                <a:lnTo>
                  <a:pt x="1172" y="1980"/>
                </a:lnTo>
                <a:lnTo>
                  <a:pt x="1169" y="1925"/>
                </a:lnTo>
                <a:lnTo>
                  <a:pt x="1163" y="1874"/>
                </a:lnTo>
                <a:lnTo>
                  <a:pt x="1158" y="1828"/>
                </a:lnTo>
                <a:lnTo>
                  <a:pt x="1152" y="1785"/>
                </a:lnTo>
                <a:lnTo>
                  <a:pt x="1146" y="1749"/>
                </a:lnTo>
                <a:lnTo>
                  <a:pt x="1139" y="1716"/>
                </a:lnTo>
                <a:lnTo>
                  <a:pt x="1134" y="1690"/>
                </a:lnTo>
                <a:lnTo>
                  <a:pt x="1129" y="1669"/>
                </a:lnTo>
                <a:lnTo>
                  <a:pt x="1125" y="1654"/>
                </a:lnTo>
                <a:lnTo>
                  <a:pt x="1123" y="1644"/>
                </a:lnTo>
                <a:lnTo>
                  <a:pt x="1122" y="1640"/>
                </a:lnTo>
                <a:lnTo>
                  <a:pt x="1113" y="1606"/>
                </a:lnTo>
                <a:lnTo>
                  <a:pt x="1102" y="1578"/>
                </a:lnTo>
                <a:lnTo>
                  <a:pt x="1089" y="1553"/>
                </a:lnTo>
                <a:lnTo>
                  <a:pt x="1074" y="1532"/>
                </a:lnTo>
                <a:lnTo>
                  <a:pt x="1058" y="1514"/>
                </a:lnTo>
                <a:lnTo>
                  <a:pt x="1042" y="1500"/>
                </a:lnTo>
                <a:lnTo>
                  <a:pt x="1024" y="1489"/>
                </a:lnTo>
                <a:lnTo>
                  <a:pt x="1008" y="1480"/>
                </a:lnTo>
                <a:lnTo>
                  <a:pt x="992" y="1474"/>
                </a:lnTo>
                <a:lnTo>
                  <a:pt x="977" y="1469"/>
                </a:lnTo>
                <a:lnTo>
                  <a:pt x="964" y="1466"/>
                </a:lnTo>
                <a:lnTo>
                  <a:pt x="953" y="1465"/>
                </a:lnTo>
                <a:lnTo>
                  <a:pt x="945" y="1464"/>
                </a:lnTo>
                <a:lnTo>
                  <a:pt x="940" y="1464"/>
                </a:lnTo>
                <a:lnTo>
                  <a:pt x="937" y="1464"/>
                </a:lnTo>
                <a:lnTo>
                  <a:pt x="908" y="1464"/>
                </a:lnTo>
                <a:lnTo>
                  <a:pt x="883" y="1468"/>
                </a:lnTo>
                <a:lnTo>
                  <a:pt x="860" y="1476"/>
                </a:lnTo>
                <a:lnTo>
                  <a:pt x="840" y="1487"/>
                </a:lnTo>
                <a:lnTo>
                  <a:pt x="822" y="1500"/>
                </a:lnTo>
                <a:lnTo>
                  <a:pt x="808" y="1514"/>
                </a:lnTo>
                <a:lnTo>
                  <a:pt x="795" y="1530"/>
                </a:lnTo>
                <a:lnTo>
                  <a:pt x="785" y="1545"/>
                </a:lnTo>
                <a:lnTo>
                  <a:pt x="777" y="1559"/>
                </a:lnTo>
                <a:lnTo>
                  <a:pt x="771" y="1574"/>
                </a:lnTo>
                <a:lnTo>
                  <a:pt x="766" y="1585"/>
                </a:lnTo>
                <a:lnTo>
                  <a:pt x="763" y="1594"/>
                </a:lnTo>
                <a:lnTo>
                  <a:pt x="761" y="1600"/>
                </a:lnTo>
                <a:lnTo>
                  <a:pt x="761" y="1602"/>
                </a:lnTo>
                <a:lnTo>
                  <a:pt x="754" y="1616"/>
                </a:lnTo>
                <a:lnTo>
                  <a:pt x="748" y="1637"/>
                </a:lnTo>
                <a:lnTo>
                  <a:pt x="741" y="1662"/>
                </a:lnTo>
                <a:lnTo>
                  <a:pt x="736" y="1692"/>
                </a:lnTo>
                <a:lnTo>
                  <a:pt x="730" y="1726"/>
                </a:lnTo>
                <a:lnTo>
                  <a:pt x="725" y="1761"/>
                </a:lnTo>
                <a:lnTo>
                  <a:pt x="719" y="1799"/>
                </a:lnTo>
                <a:lnTo>
                  <a:pt x="715" y="1838"/>
                </a:lnTo>
                <a:lnTo>
                  <a:pt x="711" y="1877"/>
                </a:lnTo>
                <a:lnTo>
                  <a:pt x="707" y="1915"/>
                </a:lnTo>
                <a:lnTo>
                  <a:pt x="704" y="1953"/>
                </a:lnTo>
                <a:lnTo>
                  <a:pt x="701" y="1987"/>
                </a:lnTo>
                <a:lnTo>
                  <a:pt x="697" y="2018"/>
                </a:lnTo>
                <a:lnTo>
                  <a:pt x="695" y="2046"/>
                </a:lnTo>
                <a:lnTo>
                  <a:pt x="694" y="2069"/>
                </a:lnTo>
                <a:lnTo>
                  <a:pt x="693" y="2086"/>
                </a:lnTo>
                <a:lnTo>
                  <a:pt x="692" y="2097"/>
                </a:lnTo>
                <a:lnTo>
                  <a:pt x="692" y="2102"/>
                </a:lnTo>
                <a:lnTo>
                  <a:pt x="690" y="2157"/>
                </a:lnTo>
                <a:lnTo>
                  <a:pt x="685" y="2205"/>
                </a:lnTo>
                <a:lnTo>
                  <a:pt x="680" y="2247"/>
                </a:lnTo>
                <a:lnTo>
                  <a:pt x="673" y="2285"/>
                </a:lnTo>
                <a:lnTo>
                  <a:pt x="665" y="2318"/>
                </a:lnTo>
                <a:lnTo>
                  <a:pt x="657" y="2345"/>
                </a:lnTo>
                <a:lnTo>
                  <a:pt x="648" y="2368"/>
                </a:lnTo>
                <a:lnTo>
                  <a:pt x="639" y="2387"/>
                </a:lnTo>
                <a:lnTo>
                  <a:pt x="629" y="2402"/>
                </a:lnTo>
                <a:lnTo>
                  <a:pt x="622" y="2414"/>
                </a:lnTo>
                <a:lnTo>
                  <a:pt x="613" y="2424"/>
                </a:lnTo>
                <a:lnTo>
                  <a:pt x="606" y="2430"/>
                </a:lnTo>
                <a:lnTo>
                  <a:pt x="600" y="2435"/>
                </a:lnTo>
                <a:lnTo>
                  <a:pt x="595" y="2438"/>
                </a:lnTo>
                <a:lnTo>
                  <a:pt x="593" y="2439"/>
                </a:lnTo>
                <a:lnTo>
                  <a:pt x="592" y="2439"/>
                </a:lnTo>
                <a:lnTo>
                  <a:pt x="566" y="2439"/>
                </a:lnTo>
                <a:lnTo>
                  <a:pt x="543" y="2434"/>
                </a:lnTo>
                <a:lnTo>
                  <a:pt x="520" y="2423"/>
                </a:lnTo>
                <a:lnTo>
                  <a:pt x="500" y="2407"/>
                </a:lnTo>
                <a:lnTo>
                  <a:pt x="481" y="2389"/>
                </a:lnTo>
                <a:lnTo>
                  <a:pt x="464" y="2368"/>
                </a:lnTo>
                <a:lnTo>
                  <a:pt x="450" y="2346"/>
                </a:lnTo>
                <a:lnTo>
                  <a:pt x="435" y="2323"/>
                </a:lnTo>
                <a:lnTo>
                  <a:pt x="424" y="2300"/>
                </a:lnTo>
                <a:lnTo>
                  <a:pt x="415" y="2278"/>
                </a:lnTo>
                <a:lnTo>
                  <a:pt x="407" y="2258"/>
                </a:lnTo>
                <a:lnTo>
                  <a:pt x="400" y="2242"/>
                </a:lnTo>
                <a:lnTo>
                  <a:pt x="396" y="2228"/>
                </a:lnTo>
                <a:lnTo>
                  <a:pt x="393" y="2220"/>
                </a:lnTo>
                <a:lnTo>
                  <a:pt x="392" y="2217"/>
                </a:lnTo>
                <a:lnTo>
                  <a:pt x="380" y="2185"/>
                </a:lnTo>
                <a:lnTo>
                  <a:pt x="367" y="2149"/>
                </a:lnTo>
                <a:lnTo>
                  <a:pt x="355" y="2110"/>
                </a:lnTo>
                <a:lnTo>
                  <a:pt x="343" y="2071"/>
                </a:lnTo>
                <a:lnTo>
                  <a:pt x="332" y="2029"/>
                </a:lnTo>
                <a:lnTo>
                  <a:pt x="323" y="1987"/>
                </a:lnTo>
                <a:lnTo>
                  <a:pt x="312" y="1944"/>
                </a:lnTo>
                <a:lnTo>
                  <a:pt x="303" y="1901"/>
                </a:lnTo>
                <a:lnTo>
                  <a:pt x="294" y="1861"/>
                </a:lnTo>
                <a:lnTo>
                  <a:pt x="286" y="1821"/>
                </a:lnTo>
                <a:lnTo>
                  <a:pt x="279" y="1784"/>
                </a:lnTo>
                <a:lnTo>
                  <a:pt x="272" y="1750"/>
                </a:lnTo>
                <a:lnTo>
                  <a:pt x="267" y="1719"/>
                </a:lnTo>
                <a:lnTo>
                  <a:pt x="262" y="1692"/>
                </a:lnTo>
                <a:lnTo>
                  <a:pt x="259" y="1671"/>
                </a:lnTo>
                <a:lnTo>
                  <a:pt x="256" y="1655"/>
                </a:lnTo>
                <a:lnTo>
                  <a:pt x="255" y="1644"/>
                </a:lnTo>
                <a:lnTo>
                  <a:pt x="253" y="1640"/>
                </a:lnTo>
                <a:lnTo>
                  <a:pt x="246" y="1598"/>
                </a:lnTo>
                <a:lnTo>
                  <a:pt x="240" y="1555"/>
                </a:lnTo>
                <a:lnTo>
                  <a:pt x="236" y="1514"/>
                </a:lnTo>
                <a:lnTo>
                  <a:pt x="234" y="1477"/>
                </a:lnTo>
                <a:lnTo>
                  <a:pt x="232" y="1442"/>
                </a:lnTo>
                <a:lnTo>
                  <a:pt x="230" y="1411"/>
                </a:lnTo>
                <a:lnTo>
                  <a:pt x="229" y="1385"/>
                </a:lnTo>
                <a:lnTo>
                  <a:pt x="229" y="1363"/>
                </a:lnTo>
                <a:lnTo>
                  <a:pt x="230" y="1347"/>
                </a:lnTo>
                <a:lnTo>
                  <a:pt x="230" y="1337"/>
                </a:lnTo>
                <a:lnTo>
                  <a:pt x="230" y="1334"/>
                </a:lnTo>
                <a:lnTo>
                  <a:pt x="218" y="1279"/>
                </a:lnTo>
                <a:lnTo>
                  <a:pt x="205" y="1228"/>
                </a:lnTo>
                <a:lnTo>
                  <a:pt x="192" y="1182"/>
                </a:lnTo>
                <a:lnTo>
                  <a:pt x="180" y="1142"/>
                </a:lnTo>
                <a:lnTo>
                  <a:pt x="169" y="1106"/>
                </a:lnTo>
                <a:lnTo>
                  <a:pt x="158" y="1075"/>
                </a:lnTo>
                <a:lnTo>
                  <a:pt x="149" y="1050"/>
                </a:lnTo>
                <a:lnTo>
                  <a:pt x="142" y="1029"/>
                </a:lnTo>
                <a:lnTo>
                  <a:pt x="136" y="1015"/>
                </a:lnTo>
                <a:lnTo>
                  <a:pt x="132" y="1006"/>
                </a:lnTo>
                <a:lnTo>
                  <a:pt x="131" y="1004"/>
                </a:lnTo>
                <a:lnTo>
                  <a:pt x="102" y="939"/>
                </a:lnTo>
                <a:lnTo>
                  <a:pt x="77" y="879"/>
                </a:lnTo>
                <a:lnTo>
                  <a:pt x="57" y="822"/>
                </a:lnTo>
                <a:lnTo>
                  <a:pt x="41" y="769"/>
                </a:lnTo>
                <a:lnTo>
                  <a:pt x="29" y="722"/>
                </a:lnTo>
                <a:lnTo>
                  <a:pt x="19" y="678"/>
                </a:lnTo>
                <a:lnTo>
                  <a:pt x="11" y="641"/>
                </a:lnTo>
                <a:lnTo>
                  <a:pt x="6" y="609"/>
                </a:lnTo>
                <a:lnTo>
                  <a:pt x="2" y="584"/>
                </a:lnTo>
                <a:lnTo>
                  <a:pt x="1" y="565"/>
                </a:lnTo>
                <a:lnTo>
                  <a:pt x="0" y="555"/>
                </a:lnTo>
                <a:lnTo>
                  <a:pt x="0" y="550"/>
                </a:lnTo>
                <a:lnTo>
                  <a:pt x="0" y="493"/>
                </a:lnTo>
                <a:lnTo>
                  <a:pt x="4" y="442"/>
                </a:lnTo>
                <a:lnTo>
                  <a:pt x="10" y="393"/>
                </a:lnTo>
                <a:lnTo>
                  <a:pt x="19" y="350"/>
                </a:lnTo>
                <a:lnTo>
                  <a:pt x="30" y="309"/>
                </a:lnTo>
                <a:lnTo>
                  <a:pt x="42" y="273"/>
                </a:lnTo>
                <a:lnTo>
                  <a:pt x="55" y="241"/>
                </a:lnTo>
                <a:lnTo>
                  <a:pt x="69" y="212"/>
                </a:lnTo>
                <a:lnTo>
                  <a:pt x="85" y="186"/>
                </a:lnTo>
                <a:lnTo>
                  <a:pt x="99" y="164"/>
                </a:lnTo>
                <a:lnTo>
                  <a:pt x="113" y="146"/>
                </a:lnTo>
                <a:lnTo>
                  <a:pt x="126" y="130"/>
                </a:lnTo>
                <a:lnTo>
                  <a:pt x="137" y="118"/>
                </a:lnTo>
                <a:lnTo>
                  <a:pt x="147" y="109"/>
                </a:lnTo>
                <a:lnTo>
                  <a:pt x="155" y="102"/>
                </a:lnTo>
                <a:lnTo>
                  <a:pt x="160" y="99"/>
                </a:lnTo>
                <a:lnTo>
                  <a:pt x="161" y="96"/>
                </a:lnTo>
                <a:lnTo>
                  <a:pt x="184" y="71"/>
                </a:lnTo>
                <a:lnTo>
                  <a:pt x="210" y="52"/>
                </a:lnTo>
                <a:lnTo>
                  <a:pt x="238" y="34"/>
                </a:lnTo>
                <a:lnTo>
                  <a:pt x="269" y="22"/>
                </a:lnTo>
                <a:lnTo>
                  <a:pt x="302" y="12"/>
                </a:lnTo>
                <a:lnTo>
                  <a:pt x="336" y="6"/>
                </a:lnTo>
                <a:lnTo>
                  <a:pt x="370" y="1"/>
                </a:lnTo>
                <a:lnTo>
                  <a:pt x="405"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latin typeface="Arial" pitchFamily="34" charset="0"/>
              <a:cs typeface="Arial" pitchFamily="34" charset="0"/>
            </a:endParaRPr>
          </a:p>
        </p:txBody>
      </p:sp>
      <p:sp>
        <p:nvSpPr>
          <p:cNvPr id="46" name="Freeform 9">
            <a:extLst>
              <a:ext uri="{FF2B5EF4-FFF2-40B4-BE49-F238E27FC236}">
                <a16:creationId xmlns:a16="http://schemas.microsoft.com/office/drawing/2014/main" id="{A36FC5C7-E572-4138-B474-CB973039F937}"/>
              </a:ext>
            </a:extLst>
          </p:cNvPr>
          <p:cNvSpPr>
            <a:spLocks/>
          </p:cNvSpPr>
          <p:nvPr/>
        </p:nvSpPr>
        <p:spPr bwMode="auto">
          <a:xfrm>
            <a:off x="8517126" y="6125569"/>
            <a:ext cx="356453" cy="365022"/>
          </a:xfrm>
          <a:custGeom>
            <a:avLst/>
            <a:gdLst>
              <a:gd name="T0" fmla="*/ 1754 w 3785"/>
              <a:gd name="T1" fmla="*/ 114 h 3876"/>
              <a:gd name="T2" fmla="*/ 1771 w 3785"/>
              <a:gd name="T3" fmla="*/ 367 h 3876"/>
              <a:gd name="T4" fmla="*/ 1818 w 3785"/>
              <a:gd name="T5" fmla="*/ 614 h 3876"/>
              <a:gd name="T6" fmla="*/ 1902 w 3785"/>
              <a:gd name="T7" fmla="*/ 796 h 3876"/>
              <a:gd name="T8" fmla="*/ 2038 w 3785"/>
              <a:gd name="T9" fmla="*/ 858 h 3876"/>
              <a:gd name="T10" fmla="*/ 2180 w 3785"/>
              <a:gd name="T11" fmla="*/ 802 h 3876"/>
              <a:gd name="T12" fmla="*/ 2320 w 3785"/>
              <a:gd name="T13" fmla="*/ 722 h 3876"/>
              <a:gd name="T14" fmla="*/ 2609 w 3785"/>
              <a:gd name="T15" fmla="*/ 640 h 3876"/>
              <a:gd name="T16" fmla="*/ 2954 w 3785"/>
              <a:gd name="T17" fmla="*/ 674 h 3876"/>
              <a:gd name="T18" fmla="*/ 3298 w 3785"/>
              <a:gd name="T19" fmla="*/ 856 h 3876"/>
              <a:gd name="T20" fmla="*/ 3556 w 3785"/>
              <a:gd name="T21" fmla="*/ 1133 h 3876"/>
              <a:gd name="T22" fmla="*/ 3704 w 3785"/>
              <a:gd name="T23" fmla="*/ 1473 h 3876"/>
              <a:gd name="T24" fmla="*/ 3776 w 3785"/>
              <a:gd name="T25" fmla="*/ 1871 h 3876"/>
              <a:gd name="T26" fmla="*/ 3771 w 3785"/>
              <a:gd name="T27" fmla="*/ 2284 h 3876"/>
              <a:gd name="T28" fmla="*/ 3674 w 3785"/>
              <a:gd name="T29" fmla="*/ 2671 h 3876"/>
              <a:gd name="T30" fmla="*/ 3467 w 3785"/>
              <a:gd name="T31" fmla="*/ 3049 h 3876"/>
              <a:gd name="T32" fmla="*/ 3198 w 3785"/>
              <a:gd name="T33" fmla="*/ 3334 h 3876"/>
              <a:gd name="T34" fmla="*/ 2900 w 3785"/>
              <a:gd name="T35" fmla="*/ 3536 h 3876"/>
              <a:gd name="T36" fmla="*/ 2609 w 3785"/>
              <a:gd name="T37" fmla="*/ 3667 h 3876"/>
              <a:gd name="T38" fmla="*/ 2300 w 3785"/>
              <a:gd name="T39" fmla="*/ 3738 h 3876"/>
              <a:gd name="T40" fmla="*/ 1933 w 3785"/>
              <a:gd name="T41" fmla="*/ 3720 h 3876"/>
              <a:gd name="T42" fmla="*/ 1602 w 3785"/>
              <a:gd name="T43" fmla="*/ 3634 h 3876"/>
              <a:gd name="T44" fmla="*/ 1262 w 3785"/>
              <a:gd name="T45" fmla="*/ 3469 h 3876"/>
              <a:gd name="T46" fmla="*/ 913 w 3785"/>
              <a:gd name="T47" fmla="*/ 3256 h 3876"/>
              <a:gd name="T48" fmla="*/ 842 w 3785"/>
              <a:gd name="T49" fmla="*/ 3214 h 3876"/>
              <a:gd name="T50" fmla="*/ 753 w 3785"/>
              <a:gd name="T51" fmla="*/ 3174 h 3876"/>
              <a:gd name="T52" fmla="*/ 658 w 3785"/>
              <a:gd name="T53" fmla="*/ 3164 h 3876"/>
              <a:gd name="T54" fmla="*/ 571 w 3785"/>
              <a:gd name="T55" fmla="*/ 3213 h 3876"/>
              <a:gd name="T56" fmla="*/ 504 w 3785"/>
              <a:gd name="T57" fmla="*/ 3347 h 3876"/>
              <a:gd name="T58" fmla="*/ 467 w 3785"/>
              <a:gd name="T59" fmla="*/ 3596 h 3876"/>
              <a:gd name="T60" fmla="*/ 382 w 3785"/>
              <a:gd name="T61" fmla="*/ 3873 h 3876"/>
              <a:gd name="T62" fmla="*/ 16 w 3785"/>
              <a:gd name="T63" fmla="*/ 3869 h 3876"/>
              <a:gd name="T64" fmla="*/ 2 w 3785"/>
              <a:gd name="T65" fmla="*/ 3682 h 3876"/>
              <a:gd name="T66" fmla="*/ 9 w 3785"/>
              <a:gd name="T67" fmla="*/ 3413 h 3876"/>
              <a:gd name="T68" fmla="*/ 64 w 3785"/>
              <a:gd name="T69" fmla="*/ 3125 h 3876"/>
              <a:gd name="T70" fmla="*/ 182 w 3785"/>
              <a:gd name="T71" fmla="*/ 2867 h 3876"/>
              <a:gd name="T72" fmla="*/ 382 w 3785"/>
              <a:gd name="T73" fmla="*/ 2689 h 3876"/>
              <a:gd name="T74" fmla="*/ 556 w 3785"/>
              <a:gd name="T75" fmla="*/ 2647 h 3876"/>
              <a:gd name="T76" fmla="*/ 714 w 3785"/>
              <a:gd name="T77" fmla="*/ 2684 h 3876"/>
              <a:gd name="T78" fmla="*/ 971 w 3785"/>
              <a:gd name="T79" fmla="*/ 2734 h 3876"/>
              <a:gd name="T80" fmla="*/ 1387 w 3785"/>
              <a:gd name="T81" fmla="*/ 2694 h 3876"/>
              <a:gd name="T82" fmla="*/ 1711 w 3785"/>
              <a:gd name="T83" fmla="*/ 2527 h 3876"/>
              <a:gd name="T84" fmla="*/ 1909 w 3785"/>
              <a:gd name="T85" fmla="*/ 2273 h 3876"/>
              <a:gd name="T86" fmla="*/ 1973 w 3785"/>
              <a:gd name="T87" fmla="*/ 1993 h 3876"/>
              <a:gd name="T88" fmla="*/ 1916 w 3785"/>
              <a:gd name="T89" fmla="*/ 1658 h 3876"/>
              <a:gd name="T90" fmla="*/ 1760 w 3785"/>
              <a:gd name="T91" fmla="*/ 1404 h 3876"/>
              <a:gd name="T92" fmla="*/ 1564 w 3785"/>
              <a:gd name="T93" fmla="*/ 1238 h 3876"/>
              <a:gd name="T94" fmla="*/ 1387 w 3785"/>
              <a:gd name="T95" fmla="*/ 1056 h 3876"/>
              <a:gd name="T96" fmla="*/ 1300 w 3785"/>
              <a:gd name="T97" fmla="*/ 807 h 3876"/>
              <a:gd name="T98" fmla="*/ 1260 w 3785"/>
              <a:gd name="T99" fmla="*/ 585 h 3876"/>
              <a:gd name="T100" fmla="*/ 1251 w 3785"/>
              <a:gd name="T101" fmla="*/ 485 h 3876"/>
              <a:gd name="T102" fmla="*/ 1236 w 3785"/>
              <a:gd name="T103" fmla="*/ 293 h 3876"/>
              <a:gd name="T104" fmla="*/ 1236 w 3785"/>
              <a:gd name="T105" fmla="*/ 85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5" h="3876">
                <a:moveTo>
                  <a:pt x="1245" y="0"/>
                </a:moveTo>
                <a:lnTo>
                  <a:pt x="1753" y="4"/>
                </a:lnTo>
                <a:lnTo>
                  <a:pt x="1753" y="56"/>
                </a:lnTo>
                <a:lnTo>
                  <a:pt x="1754" y="114"/>
                </a:lnTo>
                <a:lnTo>
                  <a:pt x="1756" y="174"/>
                </a:lnTo>
                <a:lnTo>
                  <a:pt x="1760" y="238"/>
                </a:lnTo>
                <a:lnTo>
                  <a:pt x="1765" y="302"/>
                </a:lnTo>
                <a:lnTo>
                  <a:pt x="1771" y="367"/>
                </a:lnTo>
                <a:lnTo>
                  <a:pt x="1780" y="433"/>
                </a:lnTo>
                <a:lnTo>
                  <a:pt x="1791" y="494"/>
                </a:lnTo>
                <a:lnTo>
                  <a:pt x="1804" y="556"/>
                </a:lnTo>
                <a:lnTo>
                  <a:pt x="1818" y="614"/>
                </a:lnTo>
                <a:lnTo>
                  <a:pt x="1836" y="669"/>
                </a:lnTo>
                <a:lnTo>
                  <a:pt x="1854" y="718"/>
                </a:lnTo>
                <a:lnTo>
                  <a:pt x="1878" y="760"/>
                </a:lnTo>
                <a:lnTo>
                  <a:pt x="1902" y="796"/>
                </a:lnTo>
                <a:lnTo>
                  <a:pt x="1931" y="825"/>
                </a:lnTo>
                <a:lnTo>
                  <a:pt x="1962" y="844"/>
                </a:lnTo>
                <a:lnTo>
                  <a:pt x="2000" y="856"/>
                </a:lnTo>
                <a:lnTo>
                  <a:pt x="2038" y="858"/>
                </a:lnTo>
                <a:lnTo>
                  <a:pt x="2076" y="851"/>
                </a:lnTo>
                <a:lnTo>
                  <a:pt x="2113" y="838"/>
                </a:lnTo>
                <a:lnTo>
                  <a:pt x="2147" y="822"/>
                </a:lnTo>
                <a:lnTo>
                  <a:pt x="2180" y="802"/>
                </a:lnTo>
                <a:lnTo>
                  <a:pt x="2211" y="782"/>
                </a:lnTo>
                <a:lnTo>
                  <a:pt x="2240" y="764"/>
                </a:lnTo>
                <a:lnTo>
                  <a:pt x="2265" y="747"/>
                </a:lnTo>
                <a:lnTo>
                  <a:pt x="2320" y="722"/>
                </a:lnTo>
                <a:lnTo>
                  <a:pt x="2384" y="696"/>
                </a:lnTo>
                <a:lnTo>
                  <a:pt x="2454" y="673"/>
                </a:lnTo>
                <a:lnTo>
                  <a:pt x="2531" y="653"/>
                </a:lnTo>
                <a:lnTo>
                  <a:pt x="2609" y="640"/>
                </a:lnTo>
                <a:lnTo>
                  <a:pt x="2693" y="633"/>
                </a:lnTo>
                <a:lnTo>
                  <a:pt x="2774" y="636"/>
                </a:lnTo>
                <a:lnTo>
                  <a:pt x="2856" y="649"/>
                </a:lnTo>
                <a:lnTo>
                  <a:pt x="2954" y="674"/>
                </a:lnTo>
                <a:lnTo>
                  <a:pt x="3047" y="709"/>
                </a:lnTo>
                <a:lnTo>
                  <a:pt x="3136" y="751"/>
                </a:lnTo>
                <a:lnTo>
                  <a:pt x="3220" y="800"/>
                </a:lnTo>
                <a:lnTo>
                  <a:pt x="3298" y="856"/>
                </a:lnTo>
                <a:lnTo>
                  <a:pt x="3373" y="918"/>
                </a:lnTo>
                <a:lnTo>
                  <a:pt x="3440" y="985"/>
                </a:lnTo>
                <a:lnTo>
                  <a:pt x="3502" y="1056"/>
                </a:lnTo>
                <a:lnTo>
                  <a:pt x="3556" y="1133"/>
                </a:lnTo>
                <a:lnTo>
                  <a:pt x="3604" y="1213"/>
                </a:lnTo>
                <a:lnTo>
                  <a:pt x="3645" y="1296"/>
                </a:lnTo>
                <a:lnTo>
                  <a:pt x="3678" y="1384"/>
                </a:lnTo>
                <a:lnTo>
                  <a:pt x="3704" y="1473"/>
                </a:lnTo>
                <a:lnTo>
                  <a:pt x="3724" y="1567"/>
                </a:lnTo>
                <a:lnTo>
                  <a:pt x="3744" y="1665"/>
                </a:lnTo>
                <a:lnTo>
                  <a:pt x="3762" y="1769"/>
                </a:lnTo>
                <a:lnTo>
                  <a:pt x="3776" y="1871"/>
                </a:lnTo>
                <a:lnTo>
                  <a:pt x="3784" y="1974"/>
                </a:lnTo>
                <a:lnTo>
                  <a:pt x="3785" y="2078"/>
                </a:lnTo>
                <a:lnTo>
                  <a:pt x="3780" y="2182"/>
                </a:lnTo>
                <a:lnTo>
                  <a:pt x="3771" y="2284"/>
                </a:lnTo>
                <a:lnTo>
                  <a:pt x="3756" y="2380"/>
                </a:lnTo>
                <a:lnTo>
                  <a:pt x="3736" y="2473"/>
                </a:lnTo>
                <a:lnTo>
                  <a:pt x="3713" y="2560"/>
                </a:lnTo>
                <a:lnTo>
                  <a:pt x="3674" y="2671"/>
                </a:lnTo>
                <a:lnTo>
                  <a:pt x="3631" y="2774"/>
                </a:lnTo>
                <a:lnTo>
                  <a:pt x="3582" y="2873"/>
                </a:lnTo>
                <a:lnTo>
                  <a:pt x="3527" y="2964"/>
                </a:lnTo>
                <a:lnTo>
                  <a:pt x="3467" y="3049"/>
                </a:lnTo>
                <a:lnTo>
                  <a:pt x="3404" y="3129"/>
                </a:lnTo>
                <a:lnTo>
                  <a:pt x="3338" y="3204"/>
                </a:lnTo>
                <a:lnTo>
                  <a:pt x="3269" y="3271"/>
                </a:lnTo>
                <a:lnTo>
                  <a:pt x="3198" y="3334"/>
                </a:lnTo>
                <a:lnTo>
                  <a:pt x="3124" y="3393"/>
                </a:lnTo>
                <a:lnTo>
                  <a:pt x="3049" y="3445"/>
                </a:lnTo>
                <a:lnTo>
                  <a:pt x="2974" y="3493"/>
                </a:lnTo>
                <a:lnTo>
                  <a:pt x="2900" y="3536"/>
                </a:lnTo>
                <a:lnTo>
                  <a:pt x="2825" y="3576"/>
                </a:lnTo>
                <a:lnTo>
                  <a:pt x="2751" y="3611"/>
                </a:lnTo>
                <a:lnTo>
                  <a:pt x="2680" y="3640"/>
                </a:lnTo>
                <a:lnTo>
                  <a:pt x="2609" y="3667"/>
                </a:lnTo>
                <a:lnTo>
                  <a:pt x="2542" y="3689"/>
                </a:lnTo>
                <a:lnTo>
                  <a:pt x="2476" y="3709"/>
                </a:lnTo>
                <a:lnTo>
                  <a:pt x="2391" y="3727"/>
                </a:lnTo>
                <a:lnTo>
                  <a:pt x="2300" y="3738"/>
                </a:lnTo>
                <a:lnTo>
                  <a:pt x="2209" y="3742"/>
                </a:lnTo>
                <a:lnTo>
                  <a:pt x="2116" y="3740"/>
                </a:lnTo>
                <a:lnTo>
                  <a:pt x="2025" y="3733"/>
                </a:lnTo>
                <a:lnTo>
                  <a:pt x="1933" y="3720"/>
                </a:lnTo>
                <a:lnTo>
                  <a:pt x="1845" y="3704"/>
                </a:lnTo>
                <a:lnTo>
                  <a:pt x="1760" y="3682"/>
                </a:lnTo>
                <a:lnTo>
                  <a:pt x="1678" y="3660"/>
                </a:lnTo>
                <a:lnTo>
                  <a:pt x="1602" y="3634"/>
                </a:lnTo>
                <a:lnTo>
                  <a:pt x="1533" y="3607"/>
                </a:lnTo>
                <a:lnTo>
                  <a:pt x="1438" y="3565"/>
                </a:lnTo>
                <a:lnTo>
                  <a:pt x="1347" y="3518"/>
                </a:lnTo>
                <a:lnTo>
                  <a:pt x="1262" y="3469"/>
                </a:lnTo>
                <a:lnTo>
                  <a:pt x="1176" y="3416"/>
                </a:lnTo>
                <a:lnTo>
                  <a:pt x="1093" y="3364"/>
                </a:lnTo>
                <a:lnTo>
                  <a:pt x="1005" y="3309"/>
                </a:lnTo>
                <a:lnTo>
                  <a:pt x="913" y="3256"/>
                </a:lnTo>
                <a:lnTo>
                  <a:pt x="898" y="3247"/>
                </a:lnTo>
                <a:lnTo>
                  <a:pt x="880" y="3236"/>
                </a:lnTo>
                <a:lnTo>
                  <a:pt x="862" y="3225"/>
                </a:lnTo>
                <a:lnTo>
                  <a:pt x="842" y="3214"/>
                </a:lnTo>
                <a:lnTo>
                  <a:pt x="820" y="3204"/>
                </a:lnTo>
                <a:lnTo>
                  <a:pt x="798" y="3193"/>
                </a:lnTo>
                <a:lnTo>
                  <a:pt x="776" y="3184"/>
                </a:lnTo>
                <a:lnTo>
                  <a:pt x="753" y="3174"/>
                </a:lnTo>
                <a:lnTo>
                  <a:pt x="729" y="3167"/>
                </a:lnTo>
                <a:lnTo>
                  <a:pt x="705" y="3164"/>
                </a:lnTo>
                <a:lnTo>
                  <a:pt x="682" y="3162"/>
                </a:lnTo>
                <a:lnTo>
                  <a:pt x="658" y="3164"/>
                </a:lnTo>
                <a:lnTo>
                  <a:pt x="636" y="3169"/>
                </a:lnTo>
                <a:lnTo>
                  <a:pt x="613" y="3178"/>
                </a:lnTo>
                <a:lnTo>
                  <a:pt x="591" y="3193"/>
                </a:lnTo>
                <a:lnTo>
                  <a:pt x="571" y="3213"/>
                </a:lnTo>
                <a:lnTo>
                  <a:pt x="553" y="3236"/>
                </a:lnTo>
                <a:lnTo>
                  <a:pt x="534" y="3267"/>
                </a:lnTo>
                <a:lnTo>
                  <a:pt x="518" y="3304"/>
                </a:lnTo>
                <a:lnTo>
                  <a:pt x="504" y="3347"/>
                </a:lnTo>
                <a:lnTo>
                  <a:pt x="491" y="3396"/>
                </a:lnTo>
                <a:lnTo>
                  <a:pt x="482" y="3454"/>
                </a:lnTo>
                <a:lnTo>
                  <a:pt x="473" y="3522"/>
                </a:lnTo>
                <a:lnTo>
                  <a:pt x="467" y="3596"/>
                </a:lnTo>
                <a:lnTo>
                  <a:pt x="465" y="3680"/>
                </a:lnTo>
                <a:lnTo>
                  <a:pt x="465" y="3773"/>
                </a:lnTo>
                <a:lnTo>
                  <a:pt x="469" y="3876"/>
                </a:lnTo>
                <a:lnTo>
                  <a:pt x="382" y="3873"/>
                </a:lnTo>
                <a:lnTo>
                  <a:pt x="291" y="3865"/>
                </a:lnTo>
                <a:lnTo>
                  <a:pt x="200" y="3862"/>
                </a:lnTo>
                <a:lnTo>
                  <a:pt x="107" y="3862"/>
                </a:lnTo>
                <a:lnTo>
                  <a:pt x="16" y="3869"/>
                </a:lnTo>
                <a:lnTo>
                  <a:pt x="16" y="3840"/>
                </a:lnTo>
                <a:lnTo>
                  <a:pt x="11" y="3793"/>
                </a:lnTo>
                <a:lnTo>
                  <a:pt x="5" y="3740"/>
                </a:lnTo>
                <a:lnTo>
                  <a:pt x="2" y="3682"/>
                </a:lnTo>
                <a:lnTo>
                  <a:pt x="0" y="3618"/>
                </a:lnTo>
                <a:lnTo>
                  <a:pt x="0" y="3553"/>
                </a:lnTo>
                <a:lnTo>
                  <a:pt x="4" y="3484"/>
                </a:lnTo>
                <a:lnTo>
                  <a:pt x="9" y="3413"/>
                </a:lnTo>
                <a:lnTo>
                  <a:pt x="16" y="3342"/>
                </a:lnTo>
                <a:lnTo>
                  <a:pt x="29" y="3269"/>
                </a:lnTo>
                <a:lnTo>
                  <a:pt x="44" y="3196"/>
                </a:lnTo>
                <a:lnTo>
                  <a:pt x="64" y="3125"/>
                </a:lnTo>
                <a:lnTo>
                  <a:pt x="85" y="3056"/>
                </a:lnTo>
                <a:lnTo>
                  <a:pt x="113" y="2989"/>
                </a:lnTo>
                <a:lnTo>
                  <a:pt x="145" y="2925"/>
                </a:lnTo>
                <a:lnTo>
                  <a:pt x="182" y="2867"/>
                </a:lnTo>
                <a:lnTo>
                  <a:pt x="224" y="2813"/>
                </a:lnTo>
                <a:lnTo>
                  <a:pt x="271" y="2765"/>
                </a:lnTo>
                <a:lnTo>
                  <a:pt x="324" y="2724"/>
                </a:lnTo>
                <a:lnTo>
                  <a:pt x="382" y="2689"/>
                </a:lnTo>
                <a:lnTo>
                  <a:pt x="429" y="2667"/>
                </a:lnTo>
                <a:lnTo>
                  <a:pt x="474" y="2654"/>
                </a:lnTo>
                <a:lnTo>
                  <a:pt x="516" y="2649"/>
                </a:lnTo>
                <a:lnTo>
                  <a:pt x="556" y="2647"/>
                </a:lnTo>
                <a:lnTo>
                  <a:pt x="594" y="2653"/>
                </a:lnTo>
                <a:lnTo>
                  <a:pt x="633" y="2662"/>
                </a:lnTo>
                <a:lnTo>
                  <a:pt x="673" y="2673"/>
                </a:lnTo>
                <a:lnTo>
                  <a:pt x="714" y="2684"/>
                </a:lnTo>
                <a:lnTo>
                  <a:pt x="758" y="2698"/>
                </a:lnTo>
                <a:lnTo>
                  <a:pt x="805" y="2709"/>
                </a:lnTo>
                <a:lnTo>
                  <a:pt x="856" y="2720"/>
                </a:lnTo>
                <a:lnTo>
                  <a:pt x="971" y="2734"/>
                </a:lnTo>
                <a:lnTo>
                  <a:pt x="1082" y="2738"/>
                </a:lnTo>
                <a:lnTo>
                  <a:pt x="1189" y="2733"/>
                </a:lnTo>
                <a:lnTo>
                  <a:pt x="1291" y="2718"/>
                </a:lnTo>
                <a:lnTo>
                  <a:pt x="1387" y="2694"/>
                </a:lnTo>
                <a:lnTo>
                  <a:pt x="1478" y="2664"/>
                </a:lnTo>
                <a:lnTo>
                  <a:pt x="1562" y="2625"/>
                </a:lnTo>
                <a:lnTo>
                  <a:pt x="1640" y="2580"/>
                </a:lnTo>
                <a:lnTo>
                  <a:pt x="1711" y="2527"/>
                </a:lnTo>
                <a:lnTo>
                  <a:pt x="1773" y="2471"/>
                </a:lnTo>
                <a:lnTo>
                  <a:pt x="1827" y="2409"/>
                </a:lnTo>
                <a:lnTo>
                  <a:pt x="1873" y="2342"/>
                </a:lnTo>
                <a:lnTo>
                  <a:pt x="1909" y="2273"/>
                </a:lnTo>
                <a:lnTo>
                  <a:pt x="1931" y="2213"/>
                </a:lnTo>
                <a:lnTo>
                  <a:pt x="1947" y="2149"/>
                </a:lnTo>
                <a:lnTo>
                  <a:pt x="1962" y="2084"/>
                </a:lnTo>
                <a:lnTo>
                  <a:pt x="1973" y="1993"/>
                </a:lnTo>
                <a:lnTo>
                  <a:pt x="1971" y="1904"/>
                </a:lnTo>
                <a:lnTo>
                  <a:pt x="1962" y="1818"/>
                </a:lnTo>
                <a:lnTo>
                  <a:pt x="1942" y="1736"/>
                </a:lnTo>
                <a:lnTo>
                  <a:pt x="1916" y="1658"/>
                </a:lnTo>
                <a:lnTo>
                  <a:pt x="1884" y="1585"/>
                </a:lnTo>
                <a:lnTo>
                  <a:pt x="1845" y="1518"/>
                </a:lnTo>
                <a:lnTo>
                  <a:pt x="1804" y="1458"/>
                </a:lnTo>
                <a:lnTo>
                  <a:pt x="1760" y="1404"/>
                </a:lnTo>
                <a:lnTo>
                  <a:pt x="1714" y="1356"/>
                </a:lnTo>
                <a:lnTo>
                  <a:pt x="1669" y="1316"/>
                </a:lnTo>
                <a:lnTo>
                  <a:pt x="1618" y="1278"/>
                </a:lnTo>
                <a:lnTo>
                  <a:pt x="1564" y="1238"/>
                </a:lnTo>
                <a:lnTo>
                  <a:pt x="1513" y="1198"/>
                </a:lnTo>
                <a:lnTo>
                  <a:pt x="1464" y="1156"/>
                </a:lnTo>
                <a:lnTo>
                  <a:pt x="1422" y="1107"/>
                </a:lnTo>
                <a:lnTo>
                  <a:pt x="1387" y="1056"/>
                </a:lnTo>
                <a:lnTo>
                  <a:pt x="1358" y="1000"/>
                </a:lnTo>
                <a:lnTo>
                  <a:pt x="1334" y="938"/>
                </a:lnTo>
                <a:lnTo>
                  <a:pt x="1316" y="874"/>
                </a:lnTo>
                <a:lnTo>
                  <a:pt x="1300" y="807"/>
                </a:lnTo>
                <a:lnTo>
                  <a:pt x="1285" y="736"/>
                </a:lnTo>
                <a:lnTo>
                  <a:pt x="1273" y="664"/>
                </a:lnTo>
                <a:lnTo>
                  <a:pt x="1262" y="589"/>
                </a:lnTo>
                <a:lnTo>
                  <a:pt x="1260" y="585"/>
                </a:lnTo>
                <a:lnTo>
                  <a:pt x="1258" y="574"/>
                </a:lnTo>
                <a:lnTo>
                  <a:pt x="1256" y="553"/>
                </a:lnTo>
                <a:lnTo>
                  <a:pt x="1253" y="522"/>
                </a:lnTo>
                <a:lnTo>
                  <a:pt x="1251" y="485"/>
                </a:lnTo>
                <a:lnTo>
                  <a:pt x="1247" y="442"/>
                </a:lnTo>
                <a:lnTo>
                  <a:pt x="1244" y="394"/>
                </a:lnTo>
                <a:lnTo>
                  <a:pt x="1240" y="345"/>
                </a:lnTo>
                <a:lnTo>
                  <a:pt x="1236" y="293"/>
                </a:lnTo>
                <a:lnTo>
                  <a:pt x="1234" y="238"/>
                </a:lnTo>
                <a:lnTo>
                  <a:pt x="1234" y="185"/>
                </a:lnTo>
                <a:lnTo>
                  <a:pt x="1234" y="134"/>
                </a:lnTo>
                <a:lnTo>
                  <a:pt x="1236" y="85"/>
                </a:lnTo>
                <a:lnTo>
                  <a:pt x="1240" y="40"/>
                </a:lnTo>
                <a:lnTo>
                  <a:pt x="1245"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7" name="Rectangle 1">
            <a:extLst>
              <a:ext uri="{FF2B5EF4-FFF2-40B4-BE49-F238E27FC236}">
                <a16:creationId xmlns:a16="http://schemas.microsoft.com/office/drawing/2014/main" id="{435F224E-80DE-45DD-B7EB-EF15FA7DA40A}"/>
              </a:ext>
            </a:extLst>
          </p:cNvPr>
          <p:cNvSpPr/>
          <p:nvPr/>
        </p:nvSpPr>
        <p:spPr>
          <a:xfrm>
            <a:off x="11783563" y="3198294"/>
            <a:ext cx="321662" cy="319701"/>
          </a:xfrm>
          <a:custGeom>
            <a:avLst/>
            <a:gdLst/>
            <a:ahLst/>
            <a:cxnLst/>
            <a:rect l="l" t="t" r="r" b="b"/>
            <a:pathLst>
              <a:path w="3984740" h="3960440">
                <a:moveTo>
                  <a:pt x="3524979" y="3362640"/>
                </a:moveTo>
                <a:cubicBezTo>
                  <a:pt x="3498469" y="3362640"/>
                  <a:pt x="3476978" y="3384131"/>
                  <a:pt x="3476978" y="3410641"/>
                </a:cubicBezTo>
                <a:lnTo>
                  <a:pt x="3476978" y="3602639"/>
                </a:lnTo>
                <a:cubicBezTo>
                  <a:pt x="3476978" y="3629149"/>
                  <a:pt x="3498469" y="3650640"/>
                  <a:pt x="3524979" y="3650640"/>
                </a:cubicBezTo>
                <a:lnTo>
                  <a:pt x="3716977" y="3650640"/>
                </a:lnTo>
                <a:cubicBezTo>
                  <a:pt x="3743487" y="3650640"/>
                  <a:pt x="3764978" y="3629149"/>
                  <a:pt x="3764978" y="3602639"/>
                </a:cubicBezTo>
                <a:lnTo>
                  <a:pt x="3764978" y="3410641"/>
                </a:lnTo>
                <a:cubicBezTo>
                  <a:pt x="3764978" y="3384131"/>
                  <a:pt x="3743487" y="3362640"/>
                  <a:pt x="3716977" y="3362640"/>
                </a:cubicBezTo>
                <a:close/>
                <a:moveTo>
                  <a:pt x="650690" y="3362640"/>
                </a:moveTo>
                <a:cubicBezTo>
                  <a:pt x="624180" y="3362640"/>
                  <a:pt x="602689" y="3384131"/>
                  <a:pt x="602689" y="3410641"/>
                </a:cubicBezTo>
                <a:lnTo>
                  <a:pt x="602689" y="3602639"/>
                </a:lnTo>
                <a:cubicBezTo>
                  <a:pt x="602689" y="3629149"/>
                  <a:pt x="624180" y="3650640"/>
                  <a:pt x="650690" y="3650640"/>
                </a:cubicBezTo>
                <a:lnTo>
                  <a:pt x="842688" y="3650640"/>
                </a:lnTo>
                <a:cubicBezTo>
                  <a:pt x="869198" y="3650640"/>
                  <a:pt x="890689" y="3629149"/>
                  <a:pt x="890689" y="3602639"/>
                </a:cubicBezTo>
                <a:lnTo>
                  <a:pt x="890689" y="3410641"/>
                </a:lnTo>
                <a:cubicBezTo>
                  <a:pt x="890689" y="3384131"/>
                  <a:pt x="869198" y="3362640"/>
                  <a:pt x="842688" y="3362640"/>
                </a:cubicBezTo>
                <a:close/>
                <a:moveTo>
                  <a:pt x="3086046" y="3362639"/>
                </a:moveTo>
                <a:cubicBezTo>
                  <a:pt x="3059536" y="3362639"/>
                  <a:pt x="3038045" y="3384130"/>
                  <a:pt x="3038045" y="3410640"/>
                </a:cubicBezTo>
                <a:lnTo>
                  <a:pt x="3038045" y="3602638"/>
                </a:lnTo>
                <a:cubicBezTo>
                  <a:pt x="3038045" y="3629148"/>
                  <a:pt x="3059536" y="3650639"/>
                  <a:pt x="3086046" y="3650639"/>
                </a:cubicBezTo>
                <a:lnTo>
                  <a:pt x="3278044" y="3650639"/>
                </a:lnTo>
                <a:cubicBezTo>
                  <a:pt x="3304554" y="3650639"/>
                  <a:pt x="3326045" y="3629148"/>
                  <a:pt x="3326045" y="3602638"/>
                </a:cubicBezTo>
                <a:lnTo>
                  <a:pt x="3326045" y="3410640"/>
                </a:lnTo>
                <a:cubicBezTo>
                  <a:pt x="3326045" y="3384130"/>
                  <a:pt x="3304554" y="3362639"/>
                  <a:pt x="3278044" y="3362639"/>
                </a:cubicBezTo>
                <a:close/>
                <a:moveTo>
                  <a:pt x="211757" y="3362639"/>
                </a:moveTo>
                <a:cubicBezTo>
                  <a:pt x="185247" y="3362639"/>
                  <a:pt x="163756" y="3384130"/>
                  <a:pt x="163756" y="3410640"/>
                </a:cubicBezTo>
                <a:lnTo>
                  <a:pt x="163756" y="3602638"/>
                </a:lnTo>
                <a:cubicBezTo>
                  <a:pt x="163756" y="3629148"/>
                  <a:pt x="185247" y="3650639"/>
                  <a:pt x="211757" y="3650639"/>
                </a:cubicBezTo>
                <a:lnTo>
                  <a:pt x="403755" y="3650639"/>
                </a:lnTo>
                <a:cubicBezTo>
                  <a:pt x="430265" y="3650639"/>
                  <a:pt x="451756" y="3629148"/>
                  <a:pt x="451756" y="3602638"/>
                </a:cubicBezTo>
                <a:lnTo>
                  <a:pt x="451756" y="3410640"/>
                </a:lnTo>
                <a:cubicBezTo>
                  <a:pt x="451756" y="3384130"/>
                  <a:pt x="430265" y="3362639"/>
                  <a:pt x="403755" y="3362639"/>
                </a:cubicBezTo>
                <a:close/>
                <a:moveTo>
                  <a:pt x="1716487" y="2922775"/>
                </a:moveTo>
                <a:lnTo>
                  <a:pt x="1716487" y="3786871"/>
                </a:lnTo>
                <a:lnTo>
                  <a:pt x="2220543" y="3786871"/>
                </a:lnTo>
                <a:lnTo>
                  <a:pt x="2220543" y="2922775"/>
                </a:lnTo>
                <a:close/>
                <a:moveTo>
                  <a:pt x="3524979" y="2889857"/>
                </a:moveTo>
                <a:cubicBezTo>
                  <a:pt x="3498469" y="2889857"/>
                  <a:pt x="3476978" y="2911348"/>
                  <a:pt x="3476978" y="2937858"/>
                </a:cubicBezTo>
                <a:lnTo>
                  <a:pt x="3476978" y="3129856"/>
                </a:lnTo>
                <a:cubicBezTo>
                  <a:pt x="3476978" y="3156366"/>
                  <a:pt x="3498469" y="3177857"/>
                  <a:pt x="3524979" y="3177857"/>
                </a:cubicBezTo>
                <a:lnTo>
                  <a:pt x="3716977" y="3177857"/>
                </a:lnTo>
                <a:cubicBezTo>
                  <a:pt x="3743487" y="3177857"/>
                  <a:pt x="3764978" y="3156366"/>
                  <a:pt x="3764978" y="3129856"/>
                </a:cubicBezTo>
                <a:lnTo>
                  <a:pt x="3764978" y="2937858"/>
                </a:lnTo>
                <a:cubicBezTo>
                  <a:pt x="3764978" y="2911348"/>
                  <a:pt x="3743487" y="2889857"/>
                  <a:pt x="3716977" y="2889857"/>
                </a:cubicBezTo>
                <a:close/>
                <a:moveTo>
                  <a:pt x="650690" y="2889857"/>
                </a:moveTo>
                <a:cubicBezTo>
                  <a:pt x="624180" y="2889857"/>
                  <a:pt x="602689" y="2911348"/>
                  <a:pt x="602689" y="2937858"/>
                </a:cubicBezTo>
                <a:lnTo>
                  <a:pt x="602689" y="3129856"/>
                </a:lnTo>
                <a:cubicBezTo>
                  <a:pt x="602689" y="3156366"/>
                  <a:pt x="624180" y="3177857"/>
                  <a:pt x="650690" y="3177857"/>
                </a:cubicBezTo>
                <a:lnTo>
                  <a:pt x="842688" y="3177857"/>
                </a:lnTo>
                <a:cubicBezTo>
                  <a:pt x="869198" y="3177857"/>
                  <a:pt x="890689" y="3156366"/>
                  <a:pt x="890689" y="3129856"/>
                </a:cubicBezTo>
                <a:lnTo>
                  <a:pt x="890689" y="2937858"/>
                </a:lnTo>
                <a:cubicBezTo>
                  <a:pt x="890689" y="2911348"/>
                  <a:pt x="869198" y="2889857"/>
                  <a:pt x="842688" y="2889857"/>
                </a:cubicBezTo>
                <a:close/>
                <a:moveTo>
                  <a:pt x="3086046" y="2889856"/>
                </a:moveTo>
                <a:cubicBezTo>
                  <a:pt x="3059536" y="2889856"/>
                  <a:pt x="3038045" y="2911347"/>
                  <a:pt x="3038045" y="2937857"/>
                </a:cubicBezTo>
                <a:lnTo>
                  <a:pt x="3038045" y="3129855"/>
                </a:lnTo>
                <a:cubicBezTo>
                  <a:pt x="3038045" y="3156365"/>
                  <a:pt x="3059536" y="3177856"/>
                  <a:pt x="3086046" y="3177856"/>
                </a:cubicBezTo>
                <a:lnTo>
                  <a:pt x="3278044" y="3177856"/>
                </a:lnTo>
                <a:cubicBezTo>
                  <a:pt x="3304554" y="3177856"/>
                  <a:pt x="3326045" y="3156365"/>
                  <a:pt x="3326045" y="3129855"/>
                </a:cubicBezTo>
                <a:lnTo>
                  <a:pt x="3326045" y="2937857"/>
                </a:lnTo>
                <a:cubicBezTo>
                  <a:pt x="3326045" y="2911347"/>
                  <a:pt x="3304554" y="2889856"/>
                  <a:pt x="3278044" y="2889856"/>
                </a:cubicBezTo>
                <a:close/>
                <a:moveTo>
                  <a:pt x="211757" y="2889856"/>
                </a:moveTo>
                <a:cubicBezTo>
                  <a:pt x="185247" y="2889856"/>
                  <a:pt x="163756" y="2911347"/>
                  <a:pt x="163756" y="2937857"/>
                </a:cubicBezTo>
                <a:lnTo>
                  <a:pt x="163756" y="3129855"/>
                </a:lnTo>
                <a:cubicBezTo>
                  <a:pt x="163756" y="3156365"/>
                  <a:pt x="185247" y="3177856"/>
                  <a:pt x="211757" y="3177856"/>
                </a:cubicBezTo>
                <a:lnTo>
                  <a:pt x="403755" y="3177856"/>
                </a:lnTo>
                <a:cubicBezTo>
                  <a:pt x="430265" y="3177856"/>
                  <a:pt x="451756" y="3156365"/>
                  <a:pt x="451756" y="3129855"/>
                </a:cubicBezTo>
                <a:lnTo>
                  <a:pt x="451756" y="2937857"/>
                </a:lnTo>
                <a:cubicBezTo>
                  <a:pt x="451756" y="2911347"/>
                  <a:pt x="430265" y="2889856"/>
                  <a:pt x="403755" y="2889856"/>
                </a:cubicBezTo>
                <a:close/>
                <a:moveTo>
                  <a:pt x="3524979" y="2417074"/>
                </a:moveTo>
                <a:cubicBezTo>
                  <a:pt x="3498469" y="2417074"/>
                  <a:pt x="3476978" y="2438565"/>
                  <a:pt x="3476978" y="2465075"/>
                </a:cubicBezTo>
                <a:lnTo>
                  <a:pt x="3476978" y="2657073"/>
                </a:lnTo>
                <a:cubicBezTo>
                  <a:pt x="3476978" y="2683583"/>
                  <a:pt x="3498469" y="2705074"/>
                  <a:pt x="3524979" y="2705074"/>
                </a:cubicBezTo>
                <a:lnTo>
                  <a:pt x="3716977" y="2705074"/>
                </a:lnTo>
                <a:cubicBezTo>
                  <a:pt x="3743487" y="2705074"/>
                  <a:pt x="3764978" y="2683583"/>
                  <a:pt x="3764978" y="2657073"/>
                </a:cubicBezTo>
                <a:lnTo>
                  <a:pt x="3764978" y="2465075"/>
                </a:lnTo>
                <a:cubicBezTo>
                  <a:pt x="3764978" y="2438565"/>
                  <a:pt x="3743487" y="2417074"/>
                  <a:pt x="3716977" y="2417074"/>
                </a:cubicBezTo>
                <a:close/>
                <a:moveTo>
                  <a:pt x="650690" y="2417074"/>
                </a:moveTo>
                <a:cubicBezTo>
                  <a:pt x="624180" y="2417074"/>
                  <a:pt x="602689" y="2438565"/>
                  <a:pt x="602689" y="2465075"/>
                </a:cubicBezTo>
                <a:lnTo>
                  <a:pt x="602689" y="2657073"/>
                </a:lnTo>
                <a:cubicBezTo>
                  <a:pt x="602689" y="2683583"/>
                  <a:pt x="624180" y="2705074"/>
                  <a:pt x="650690" y="2705074"/>
                </a:cubicBezTo>
                <a:lnTo>
                  <a:pt x="842688" y="2705074"/>
                </a:lnTo>
                <a:cubicBezTo>
                  <a:pt x="869198" y="2705074"/>
                  <a:pt x="890689" y="2683583"/>
                  <a:pt x="890689" y="2657073"/>
                </a:cubicBezTo>
                <a:lnTo>
                  <a:pt x="890689" y="2465075"/>
                </a:lnTo>
                <a:cubicBezTo>
                  <a:pt x="890689" y="2438565"/>
                  <a:pt x="869198" y="2417074"/>
                  <a:pt x="842688" y="2417074"/>
                </a:cubicBezTo>
                <a:close/>
                <a:moveTo>
                  <a:pt x="3086046" y="2417073"/>
                </a:moveTo>
                <a:cubicBezTo>
                  <a:pt x="3059536" y="2417073"/>
                  <a:pt x="3038045" y="2438564"/>
                  <a:pt x="3038045" y="2465074"/>
                </a:cubicBezTo>
                <a:lnTo>
                  <a:pt x="3038045" y="2657072"/>
                </a:lnTo>
                <a:cubicBezTo>
                  <a:pt x="3038045" y="2683582"/>
                  <a:pt x="3059536" y="2705073"/>
                  <a:pt x="3086046" y="2705073"/>
                </a:cubicBezTo>
                <a:lnTo>
                  <a:pt x="3278044" y="2705073"/>
                </a:lnTo>
                <a:cubicBezTo>
                  <a:pt x="3304554" y="2705073"/>
                  <a:pt x="3326045" y="2683582"/>
                  <a:pt x="3326045" y="2657072"/>
                </a:cubicBezTo>
                <a:lnTo>
                  <a:pt x="3326045" y="2465074"/>
                </a:lnTo>
                <a:cubicBezTo>
                  <a:pt x="3326045" y="2438564"/>
                  <a:pt x="3304554" y="2417073"/>
                  <a:pt x="3278044" y="2417073"/>
                </a:cubicBezTo>
                <a:close/>
                <a:moveTo>
                  <a:pt x="211757" y="2417073"/>
                </a:moveTo>
                <a:cubicBezTo>
                  <a:pt x="185247" y="2417073"/>
                  <a:pt x="163756" y="2438564"/>
                  <a:pt x="163756" y="2465074"/>
                </a:cubicBezTo>
                <a:lnTo>
                  <a:pt x="163756" y="2657072"/>
                </a:lnTo>
                <a:cubicBezTo>
                  <a:pt x="163756" y="2683582"/>
                  <a:pt x="185247" y="2705073"/>
                  <a:pt x="211757" y="2705073"/>
                </a:cubicBezTo>
                <a:lnTo>
                  <a:pt x="403755" y="2705073"/>
                </a:lnTo>
                <a:cubicBezTo>
                  <a:pt x="430265" y="2705073"/>
                  <a:pt x="451756" y="2683582"/>
                  <a:pt x="451756" y="2657072"/>
                </a:cubicBezTo>
                <a:lnTo>
                  <a:pt x="451756" y="2465074"/>
                </a:lnTo>
                <a:cubicBezTo>
                  <a:pt x="451756" y="2438564"/>
                  <a:pt x="430265" y="2417073"/>
                  <a:pt x="403755" y="2417073"/>
                </a:cubicBezTo>
                <a:close/>
                <a:moveTo>
                  <a:pt x="1872516" y="2415464"/>
                </a:moveTo>
                <a:cubicBezTo>
                  <a:pt x="1846006" y="2415464"/>
                  <a:pt x="1824515" y="2436955"/>
                  <a:pt x="1824515" y="2463465"/>
                </a:cubicBezTo>
                <a:lnTo>
                  <a:pt x="1824515" y="2655463"/>
                </a:lnTo>
                <a:cubicBezTo>
                  <a:pt x="1824515" y="2681973"/>
                  <a:pt x="1846006" y="2703464"/>
                  <a:pt x="1872516" y="2703464"/>
                </a:cubicBezTo>
                <a:lnTo>
                  <a:pt x="2064514" y="2703464"/>
                </a:lnTo>
                <a:cubicBezTo>
                  <a:pt x="2091024" y="2703464"/>
                  <a:pt x="2112515" y="2681973"/>
                  <a:pt x="2112515" y="2655463"/>
                </a:cubicBezTo>
                <a:lnTo>
                  <a:pt x="2112515" y="2463465"/>
                </a:lnTo>
                <a:cubicBezTo>
                  <a:pt x="2112515" y="2436955"/>
                  <a:pt x="2091024" y="2415464"/>
                  <a:pt x="2064514" y="2415464"/>
                </a:cubicBezTo>
                <a:close/>
                <a:moveTo>
                  <a:pt x="2324630" y="2415463"/>
                </a:moveTo>
                <a:cubicBezTo>
                  <a:pt x="2298120" y="2415463"/>
                  <a:pt x="2276629" y="2436954"/>
                  <a:pt x="2276629" y="2463464"/>
                </a:cubicBezTo>
                <a:lnTo>
                  <a:pt x="2276629" y="2655462"/>
                </a:lnTo>
                <a:cubicBezTo>
                  <a:pt x="2276629" y="2681972"/>
                  <a:pt x="2298120" y="2703463"/>
                  <a:pt x="2324630" y="2703463"/>
                </a:cubicBezTo>
                <a:lnTo>
                  <a:pt x="2516628" y="2703463"/>
                </a:lnTo>
                <a:cubicBezTo>
                  <a:pt x="2543138" y="2703463"/>
                  <a:pt x="2564629" y="2681972"/>
                  <a:pt x="2564629" y="2655462"/>
                </a:cubicBezTo>
                <a:lnTo>
                  <a:pt x="2564629" y="2463464"/>
                </a:lnTo>
                <a:cubicBezTo>
                  <a:pt x="2564629" y="2436954"/>
                  <a:pt x="2543138" y="2415463"/>
                  <a:pt x="2516628" y="2415463"/>
                </a:cubicBezTo>
                <a:close/>
                <a:moveTo>
                  <a:pt x="1433583" y="2415463"/>
                </a:moveTo>
                <a:cubicBezTo>
                  <a:pt x="1407073" y="2415463"/>
                  <a:pt x="1385582" y="2436954"/>
                  <a:pt x="1385582" y="2463464"/>
                </a:cubicBezTo>
                <a:lnTo>
                  <a:pt x="1385582" y="2655462"/>
                </a:lnTo>
                <a:cubicBezTo>
                  <a:pt x="1385582" y="2681972"/>
                  <a:pt x="1407073" y="2703463"/>
                  <a:pt x="1433583" y="2703463"/>
                </a:cubicBezTo>
                <a:lnTo>
                  <a:pt x="1625581" y="2703463"/>
                </a:lnTo>
                <a:cubicBezTo>
                  <a:pt x="1652091" y="2703463"/>
                  <a:pt x="1673582" y="2681972"/>
                  <a:pt x="1673582" y="2655462"/>
                </a:cubicBezTo>
                <a:lnTo>
                  <a:pt x="1673582" y="2463464"/>
                </a:lnTo>
                <a:cubicBezTo>
                  <a:pt x="1673582" y="2436954"/>
                  <a:pt x="1652091" y="2415463"/>
                  <a:pt x="1625581" y="2415463"/>
                </a:cubicBezTo>
                <a:close/>
                <a:moveTo>
                  <a:pt x="3524979" y="1944291"/>
                </a:moveTo>
                <a:cubicBezTo>
                  <a:pt x="3498469" y="1944291"/>
                  <a:pt x="3476978" y="1965782"/>
                  <a:pt x="3476978" y="1992292"/>
                </a:cubicBezTo>
                <a:lnTo>
                  <a:pt x="3476978" y="2184290"/>
                </a:lnTo>
                <a:cubicBezTo>
                  <a:pt x="3476978" y="2210800"/>
                  <a:pt x="3498469" y="2232291"/>
                  <a:pt x="3524979" y="2232291"/>
                </a:cubicBezTo>
                <a:lnTo>
                  <a:pt x="3716977" y="2232291"/>
                </a:lnTo>
                <a:cubicBezTo>
                  <a:pt x="3743487" y="2232291"/>
                  <a:pt x="3764978" y="2210800"/>
                  <a:pt x="3764978" y="2184290"/>
                </a:cubicBezTo>
                <a:lnTo>
                  <a:pt x="3764978" y="1992292"/>
                </a:lnTo>
                <a:cubicBezTo>
                  <a:pt x="3764978" y="1965782"/>
                  <a:pt x="3743487" y="1944291"/>
                  <a:pt x="3716977" y="1944291"/>
                </a:cubicBezTo>
                <a:close/>
                <a:moveTo>
                  <a:pt x="650690" y="1944291"/>
                </a:moveTo>
                <a:cubicBezTo>
                  <a:pt x="624180" y="1944291"/>
                  <a:pt x="602689" y="1965782"/>
                  <a:pt x="602689" y="1992292"/>
                </a:cubicBezTo>
                <a:lnTo>
                  <a:pt x="602689" y="2184290"/>
                </a:lnTo>
                <a:cubicBezTo>
                  <a:pt x="602689" y="2210800"/>
                  <a:pt x="624180" y="2232291"/>
                  <a:pt x="650690" y="2232291"/>
                </a:cubicBezTo>
                <a:lnTo>
                  <a:pt x="842688" y="2232291"/>
                </a:lnTo>
                <a:cubicBezTo>
                  <a:pt x="869198" y="2232291"/>
                  <a:pt x="890689" y="2210800"/>
                  <a:pt x="890689" y="2184290"/>
                </a:cubicBezTo>
                <a:lnTo>
                  <a:pt x="890689" y="1992292"/>
                </a:lnTo>
                <a:cubicBezTo>
                  <a:pt x="890689" y="1965782"/>
                  <a:pt x="869198" y="1944291"/>
                  <a:pt x="842688" y="1944291"/>
                </a:cubicBezTo>
                <a:close/>
                <a:moveTo>
                  <a:pt x="3086046" y="1944290"/>
                </a:moveTo>
                <a:cubicBezTo>
                  <a:pt x="3059536" y="1944290"/>
                  <a:pt x="3038045" y="1965781"/>
                  <a:pt x="3038045" y="1992291"/>
                </a:cubicBezTo>
                <a:lnTo>
                  <a:pt x="3038045" y="2184289"/>
                </a:lnTo>
                <a:cubicBezTo>
                  <a:pt x="3038045" y="2210799"/>
                  <a:pt x="3059536" y="2232290"/>
                  <a:pt x="3086046" y="2232290"/>
                </a:cubicBezTo>
                <a:lnTo>
                  <a:pt x="3278044" y="2232290"/>
                </a:lnTo>
                <a:cubicBezTo>
                  <a:pt x="3304554" y="2232290"/>
                  <a:pt x="3326045" y="2210799"/>
                  <a:pt x="3326045" y="2184289"/>
                </a:cubicBezTo>
                <a:lnTo>
                  <a:pt x="3326045" y="1992291"/>
                </a:lnTo>
                <a:cubicBezTo>
                  <a:pt x="3326045" y="1965781"/>
                  <a:pt x="3304554" y="1944290"/>
                  <a:pt x="3278044" y="1944290"/>
                </a:cubicBezTo>
                <a:close/>
                <a:moveTo>
                  <a:pt x="211757" y="1944290"/>
                </a:moveTo>
                <a:cubicBezTo>
                  <a:pt x="185247" y="1944290"/>
                  <a:pt x="163756" y="1965781"/>
                  <a:pt x="163756" y="1992291"/>
                </a:cubicBezTo>
                <a:lnTo>
                  <a:pt x="163756" y="2184289"/>
                </a:lnTo>
                <a:cubicBezTo>
                  <a:pt x="163756" y="2210799"/>
                  <a:pt x="185247" y="2232290"/>
                  <a:pt x="211757" y="2232290"/>
                </a:cubicBezTo>
                <a:lnTo>
                  <a:pt x="403755" y="2232290"/>
                </a:lnTo>
                <a:cubicBezTo>
                  <a:pt x="430265" y="2232290"/>
                  <a:pt x="451756" y="2210799"/>
                  <a:pt x="451756" y="2184289"/>
                </a:cubicBezTo>
                <a:lnTo>
                  <a:pt x="451756" y="1992291"/>
                </a:lnTo>
                <a:cubicBezTo>
                  <a:pt x="451756" y="1965781"/>
                  <a:pt x="430265" y="1944290"/>
                  <a:pt x="403755" y="1944290"/>
                </a:cubicBezTo>
                <a:close/>
                <a:moveTo>
                  <a:pt x="1872516" y="1944289"/>
                </a:moveTo>
                <a:cubicBezTo>
                  <a:pt x="1846006" y="1944289"/>
                  <a:pt x="1824515" y="1965780"/>
                  <a:pt x="1824515" y="1992290"/>
                </a:cubicBezTo>
                <a:lnTo>
                  <a:pt x="1824515" y="2184288"/>
                </a:lnTo>
                <a:cubicBezTo>
                  <a:pt x="1824515" y="2210798"/>
                  <a:pt x="1846006" y="2232289"/>
                  <a:pt x="1872516" y="2232289"/>
                </a:cubicBezTo>
                <a:lnTo>
                  <a:pt x="2064514" y="2232289"/>
                </a:lnTo>
                <a:cubicBezTo>
                  <a:pt x="2091024" y="2232289"/>
                  <a:pt x="2112515" y="2210798"/>
                  <a:pt x="2112515" y="2184288"/>
                </a:cubicBezTo>
                <a:lnTo>
                  <a:pt x="2112515" y="1992290"/>
                </a:lnTo>
                <a:cubicBezTo>
                  <a:pt x="2112515" y="1965780"/>
                  <a:pt x="2091024" y="1944289"/>
                  <a:pt x="2064514" y="1944289"/>
                </a:cubicBezTo>
                <a:close/>
                <a:moveTo>
                  <a:pt x="2324630" y="1944288"/>
                </a:moveTo>
                <a:cubicBezTo>
                  <a:pt x="2298120" y="1944288"/>
                  <a:pt x="2276629" y="1965779"/>
                  <a:pt x="2276629" y="1992289"/>
                </a:cubicBezTo>
                <a:lnTo>
                  <a:pt x="2276629" y="2184287"/>
                </a:lnTo>
                <a:cubicBezTo>
                  <a:pt x="2276629" y="2210797"/>
                  <a:pt x="2298120" y="2232288"/>
                  <a:pt x="2324630" y="2232288"/>
                </a:cubicBezTo>
                <a:lnTo>
                  <a:pt x="2516628" y="2232288"/>
                </a:lnTo>
                <a:cubicBezTo>
                  <a:pt x="2543138" y="2232288"/>
                  <a:pt x="2564629" y="2210797"/>
                  <a:pt x="2564629" y="2184287"/>
                </a:cubicBezTo>
                <a:lnTo>
                  <a:pt x="2564629" y="1992289"/>
                </a:lnTo>
                <a:cubicBezTo>
                  <a:pt x="2564629" y="1965779"/>
                  <a:pt x="2543138" y="1944288"/>
                  <a:pt x="2516628" y="1944288"/>
                </a:cubicBezTo>
                <a:close/>
                <a:moveTo>
                  <a:pt x="1433583" y="1944288"/>
                </a:moveTo>
                <a:cubicBezTo>
                  <a:pt x="1407073" y="1944288"/>
                  <a:pt x="1385582" y="1965779"/>
                  <a:pt x="1385582" y="1992289"/>
                </a:cubicBezTo>
                <a:lnTo>
                  <a:pt x="1385582" y="2184287"/>
                </a:lnTo>
                <a:cubicBezTo>
                  <a:pt x="1385582" y="2210797"/>
                  <a:pt x="1407073" y="2232288"/>
                  <a:pt x="1433583" y="2232288"/>
                </a:cubicBezTo>
                <a:lnTo>
                  <a:pt x="1625581" y="2232288"/>
                </a:lnTo>
                <a:cubicBezTo>
                  <a:pt x="1652091" y="2232288"/>
                  <a:pt x="1673582" y="2210797"/>
                  <a:pt x="1673582" y="2184287"/>
                </a:cubicBezTo>
                <a:lnTo>
                  <a:pt x="1673582" y="1992289"/>
                </a:lnTo>
                <a:cubicBezTo>
                  <a:pt x="1673582" y="1965779"/>
                  <a:pt x="1652091" y="1944288"/>
                  <a:pt x="1625581" y="1944288"/>
                </a:cubicBezTo>
                <a:close/>
                <a:moveTo>
                  <a:pt x="3524979" y="1471508"/>
                </a:moveTo>
                <a:cubicBezTo>
                  <a:pt x="3498469" y="1471508"/>
                  <a:pt x="3476978" y="1492999"/>
                  <a:pt x="3476978" y="1519509"/>
                </a:cubicBezTo>
                <a:lnTo>
                  <a:pt x="3476978" y="1711507"/>
                </a:lnTo>
                <a:cubicBezTo>
                  <a:pt x="3476978" y="1738017"/>
                  <a:pt x="3498469" y="1759508"/>
                  <a:pt x="3524979" y="1759508"/>
                </a:cubicBezTo>
                <a:lnTo>
                  <a:pt x="3716977" y="1759508"/>
                </a:lnTo>
                <a:cubicBezTo>
                  <a:pt x="3743487" y="1759508"/>
                  <a:pt x="3764978" y="1738017"/>
                  <a:pt x="3764978" y="1711507"/>
                </a:cubicBezTo>
                <a:lnTo>
                  <a:pt x="3764978" y="1519509"/>
                </a:lnTo>
                <a:cubicBezTo>
                  <a:pt x="3764978" y="1492999"/>
                  <a:pt x="3743487" y="1471508"/>
                  <a:pt x="3716977" y="1471508"/>
                </a:cubicBezTo>
                <a:close/>
                <a:moveTo>
                  <a:pt x="650690" y="1471508"/>
                </a:moveTo>
                <a:cubicBezTo>
                  <a:pt x="624180" y="1471508"/>
                  <a:pt x="602689" y="1492999"/>
                  <a:pt x="602689" y="1519509"/>
                </a:cubicBezTo>
                <a:lnTo>
                  <a:pt x="602689" y="1711507"/>
                </a:lnTo>
                <a:cubicBezTo>
                  <a:pt x="602689" y="1738017"/>
                  <a:pt x="624180" y="1759508"/>
                  <a:pt x="650690" y="1759508"/>
                </a:cubicBezTo>
                <a:lnTo>
                  <a:pt x="842688" y="1759508"/>
                </a:lnTo>
                <a:cubicBezTo>
                  <a:pt x="869198" y="1759508"/>
                  <a:pt x="890689" y="1738017"/>
                  <a:pt x="890689" y="1711507"/>
                </a:cubicBezTo>
                <a:lnTo>
                  <a:pt x="890689" y="1519509"/>
                </a:lnTo>
                <a:cubicBezTo>
                  <a:pt x="890689" y="1492999"/>
                  <a:pt x="869198" y="1471508"/>
                  <a:pt x="842688" y="1471508"/>
                </a:cubicBezTo>
                <a:close/>
                <a:moveTo>
                  <a:pt x="3086046" y="1471507"/>
                </a:moveTo>
                <a:cubicBezTo>
                  <a:pt x="3059536" y="1471507"/>
                  <a:pt x="3038045" y="1492998"/>
                  <a:pt x="3038045" y="1519508"/>
                </a:cubicBezTo>
                <a:lnTo>
                  <a:pt x="3038045" y="1711506"/>
                </a:lnTo>
                <a:cubicBezTo>
                  <a:pt x="3038045" y="1738016"/>
                  <a:pt x="3059536" y="1759507"/>
                  <a:pt x="3086046" y="1759507"/>
                </a:cubicBezTo>
                <a:lnTo>
                  <a:pt x="3278044" y="1759507"/>
                </a:lnTo>
                <a:cubicBezTo>
                  <a:pt x="3304554" y="1759507"/>
                  <a:pt x="3326045" y="1738016"/>
                  <a:pt x="3326045" y="1711506"/>
                </a:cubicBezTo>
                <a:lnTo>
                  <a:pt x="3326045" y="1519508"/>
                </a:lnTo>
                <a:cubicBezTo>
                  <a:pt x="3326045" y="1492998"/>
                  <a:pt x="3304554" y="1471507"/>
                  <a:pt x="3278044" y="1471507"/>
                </a:cubicBezTo>
                <a:close/>
                <a:moveTo>
                  <a:pt x="211757" y="1471507"/>
                </a:moveTo>
                <a:cubicBezTo>
                  <a:pt x="185247" y="1471507"/>
                  <a:pt x="163756" y="1492998"/>
                  <a:pt x="163756" y="1519508"/>
                </a:cubicBezTo>
                <a:lnTo>
                  <a:pt x="163756" y="1711506"/>
                </a:lnTo>
                <a:cubicBezTo>
                  <a:pt x="163756" y="1738016"/>
                  <a:pt x="185247" y="1759507"/>
                  <a:pt x="211757" y="1759507"/>
                </a:cubicBezTo>
                <a:lnTo>
                  <a:pt x="403755" y="1759507"/>
                </a:lnTo>
                <a:cubicBezTo>
                  <a:pt x="430265" y="1759507"/>
                  <a:pt x="451756" y="1738016"/>
                  <a:pt x="451756" y="1711506"/>
                </a:cubicBezTo>
                <a:lnTo>
                  <a:pt x="451756" y="1519508"/>
                </a:lnTo>
                <a:cubicBezTo>
                  <a:pt x="451756" y="1492998"/>
                  <a:pt x="430265" y="1471507"/>
                  <a:pt x="403755" y="1471507"/>
                </a:cubicBezTo>
                <a:close/>
                <a:moveTo>
                  <a:pt x="1872516" y="1471506"/>
                </a:moveTo>
                <a:cubicBezTo>
                  <a:pt x="1846006" y="1471506"/>
                  <a:pt x="1824515" y="1492997"/>
                  <a:pt x="1824515" y="1519507"/>
                </a:cubicBezTo>
                <a:lnTo>
                  <a:pt x="1824515" y="1711505"/>
                </a:lnTo>
                <a:cubicBezTo>
                  <a:pt x="1824515" y="1738015"/>
                  <a:pt x="1846006" y="1759506"/>
                  <a:pt x="1872516" y="1759506"/>
                </a:cubicBezTo>
                <a:lnTo>
                  <a:pt x="2064514" y="1759506"/>
                </a:lnTo>
                <a:cubicBezTo>
                  <a:pt x="2091024" y="1759506"/>
                  <a:pt x="2112515" y="1738015"/>
                  <a:pt x="2112515" y="1711505"/>
                </a:cubicBezTo>
                <a:lnTo>
                  <a:pt x="2112515" y="1519507"/>
                </a:lnTo>
                <a:cubicBezTo>
                  <a:pt x="2112515" y="1492997"/>
                  <a:pt x="2091024" y="1471506"/>
                  <a:pt x="2064514" y="1471506"/>
                </a:cubicBezTo>
                <a:close/>
                <a:moveTo>
                  <a:pt x="2324630" y="1471505"/>
                </a:moveTo>
                <a:cubicBezTo>
                  <a:pt x="2298120" y="1471505"/>
                  <a:pt x="2276629" y="1492996"/>
                  <a:pt x="2276629" y="1519506"/>
                </a:cubicBezTo>
                <a:lnTo>
                  <a:pt x="2276629" y="1711504"/>
                </a:lnTo>
                <a:cubicBezTo>
                  <a:pt x="2276629" y="1738014"/>
                  <a:pt x="2298120" y="1759505"/>
                  <a:pt x="2324630" y="1759505"/>
                </a:cubicBezTo>
                <a:lnTo>
                  <a:pt x="2516628" y="1759505"/>
                </a:lnTo>
                <a:cubicBezTo>
                  <a:pt x="2543138" y="1759505"/>
                  <a:pt x="2564629" y="1738014"/>
                  <a:pt x="2564629" y="1711504"/>
                </a:cubicBezTo>
                <a:lnTo>
                  <a:pt x="2564629" y="1519506"/>
                </a:lnTo>
                <a:cubicBezTo>
                  <a:pt x="2564629" y="1492996"/>
                  <a:pt x="2543138" y="1471505"/>
                  <a:pt x="2516628" y="1471505"/>
                </a:cubicBezTo>
                <a:close/>
                <a:moveTo>
                  <a:pt x="1433583" y="1471505"/>
                </a:moveTo>
                <a:cubicBezTo>
                  <a:pt x="1407073" y="1471505"/>
                  <a:pt x="1385582" y="1492996"/>
                  <a:pt x="1385582" y="1519506"/>
                </a:cubicBezTo>
                <a:lnTo>
                  <a:pt x="1385582" y="1711504"/>
                </a:lnTo>
                <a:cubicBezTo>
                  <a:pt x="1385582" y="1738014"/>
                  <a:pt x="1407073" y="1759505"/>
                  <a:pt x="1433583" y="1759505"/>
                </a:cubicBezTo>
                <a:lnTo>
                  <a:pt x="1625581" y="1759505"/>
                </a:lnTo>
                <a:cubicBezTo>
                  <a:pt x="1652091" y="1759505"/>
                  <a:pt x="1673582" y="1738014"/>
                  <a:pt x="1673582" y="1711504"/>
                </a:cubicBezTo>
                <a:lnTo>
                  <a:pt x="1673582" y="1519506"/>
                </a:lnTo>
                <a:cubicBezTo>
                  <a:pt x="1673582" y="1492996"/>
                  <a:pt x="1652091" y="1471505"/>
                  <a:pt x="1625581" y="1471505"/>
                </a:cubicBezTo>
                <a:close/>
                <a:moveTo>
                  <a:pt x="2832612" y="1192259"/>
                </a:moveTo>
                <a:lnTo>
                  <a:pt x="3984740" y="1192259"/>
                </a:lnTo>
                <a:lnTo>
                  <a:pt x="3984740" y="3960440"/>
                </a:lnTo>
                <a:lnTo>
                  <a:pt x="2832612" y="3960440"/>
                </a:lnTo>
                <a:close/>
                <a:moveTo>
                  <a:pt x="0" y="1192259"/>
                </a:moveTo>
                <a:lnTo>
                  <a:pt x="1104420" y="1192259"/>
                </a:lnTo>
                <a:lnTo>
                  <a:pt x="1104420" y="3960440"/>
                </a:lnTo>
                <a:lnTo>
                  <a:pt x="0" y="3960440"/>
                </a:lnTo>
                <a:close/>
                <a:moveTo>
                  <a:pt x="1819228" y="288032"/>
                </a:moveTo>
                <a:lnTo>
                  <a:pt x="1819228" y="590858"/>
                </a:lnTo>
                <a:lnTo>
                  <a:pt x="1516402" y="590858"/>
                </a:lnTo>
                <a:lnTo>
                  <a:pt x="1516402" y="889433"/>
                </a:lnTo>
                <a:lnTo>
                  <a:pt x="1819228" y="889433"/>
                </a:lnTo>
                <a:lnTo>
                  <a:pt x="1819228" y="1192259"/>
                </a:lnTo>
                <a:lnTo>
                  <a:pt x="2117803" y="1192259"/>
                </a:lnTo>
                <a:lnTo>
                  <a:pt x="2117803" y="889433"/>
                </a:lnTo>
                <a:lnTo>
                  <a:pt x="2420629" y="889433"/>
                </a:lnTo>
                <a:lnTo>
                  <a:pt x="2420629" y="590858"/>
                </a:lnTo>
                <a:lnTo>
                  <a:pt x="2117803" y="590858"/>
                </a:lnTo>
                <a:lnTo>
                  <a:pt x="2117803" y="288032"/>
                </a:lnTo>
                <a:close/>
                <a:moveTo>
                  <a:pt x="1201775" y="0"/>
                </a:moveTo>
                <a:lnTo>
                  <a:pt x="2735258" y="0"/>
                </a:lnTo>
                <a:lnTo>
                  <a:pt x="2735258" y="3960440"/>
                </a:lnTo>
                <a:lnTo>
                  <a:pt x="1201775" y="3960440"/>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8" name="Round Same Side Corner Rectangle 41">
            <a:extLst>
              <a:ext uri="{FF2B5EF4-FFF2-40B4-BE49-F238E27FC236}">
                <a16:creationId xmlns:a16="http://schemas.microsoft.com/office/drawing/2014/main" id="{8D7E3A14-59AF-4A79-BFC3-CEBB2E4FB143}"/>
              </a:ext>
            </a:extLst>
          </p:cNvPr>
          <p:cNvSpPr/>
          <p:nvPr/>
        </p:nvSpPr>
        <p:spPr>
          <a:xfrm rot="18900000">
            <a:off x="10307175" y="1017805"/>
            <a:ext cx="376907" cy="374976"/>
          </a:xfrm>
          <a:custGeom>
            <a:avLst/>
            <a:gdLst/>
            <a:ahLst/>
            <a:cxnLst/>
            <a:rect l="l" t="t" r="r" b="b"/>
            <a:pathLst>
              <a:path w="5013893" h="4988198">
                <a:moveTo>
                  <a:pt x="2478390" y="2611081"/>
                </a:moveTo>
                <a:cubicBezTo>
                  <a:pt x="2457771" y="2592409"/>
                  <a:pt x="2429286" y="2580859"/>
                  <a:pt x="2397823" y="2580860"/>
                </a:cubicBezTo>
                <a:cubicBezTo>
                  <a:pt x="2334895" y="2580860"/>
                  <a:pt x="2283883" y="2627055"/>
                  <a:pt x="2283883" y="2684041"/>
                </a:cubicBezTo>
                <a:cubicBezTo>
                  <a:pt x="2283883" y="2741026"/>
                  <a:pt x="2334895" y="2787222"/>
                  <a:pt x="2397823" y="2787222"/>
                </a:cubicBezTo>
                <a:cubicBezTo>
                  <a:pt x="2460750" y="2787222"/>
                  <a:pt x="2511762" y="2741027"/>
                  <a:pt x="2511762" y="2684041"/>
                </a:cubicBezTo>
                <a:cubicBezTo>
                  <a:pt x="2511762" y="2655548"/>
                  <a:pt x="2499009" y="2629752"/>
                  <a:pt x="2478390" y="2611081"/>
                </a:cubicBezTo>
                <a:close/>
                <a:moveTo>
                  <a:pt x="3181089" y="3310648"/>
                </a:moveTo>
                <a:lnTo>
                  <a:pt x="3181089" y="4278147"/>
                </a:lnTo>
                <a:cubicBezTo>
                  <a:pt x="3181089" y="4670297"/>
                  <a:pt x="2863188" y="4988198"/>
                  <a:pt x="2471038" y="4988198"/>
                </a:cubicBezTo>
                <a:lnTo>
                  <a:pt x="2466851" y="4988198"/>
                </a:lnTo>
                <a:cubicBezTo>
                  <a:pt x="2074701" y="4988198"/>
                  <a:pt x="1756800" y="4670297"/>
                  <a:pt x="1756800" y="4278147"/>
                </a:cubicBezTo>
                <a:lnTo>
                  <a:pt x="1756800" y="3310649"/>
                </a:lnTo>
                <a:close/>
                <a:moveTo>
                  <a:pt x="2478390" y="2244919"/>
                </a:moveTo>
                <a:cubicBezTo>
                  <a:pt x="2457771" y="2226247"/>
                  <a:pt x="2429286" y="2214698"/>
                  <a:pt x="2397822" y="2214698"/>
                </a:cubicBezTo>
                <a:cubicBezTo>
                  <a:pt x="2334895" y="2214698"/>
                  <a:pt x="2283883" y="2260894"/>
                  <a:pt x="2283883" y="2317879"/>
                </a:cubicBezTo>
                <a:cubicBezTo>
                  <a:pt x="2283883" y="2374865"/>
                  <a:pt x="2334895" y="2421060"/>
                  <a:pt x="2397823" y="2421060"/>
                </a:cubicBezTo>
                <a:cubicBezTo>
                  <a:pt x="2460750" y="2421060"/>
                  <a:pt x="2511762" y="2374865"/>
                  <a:pt x="2511762" y="2317879"/>
                </a:cubicBezTo>
                <a:cubicBezTo>
                  <a:pt x="2511762" y="2289386"/>
                  <a:pt x="2499009" y="2263591"/>
                  <a:pt x="2478390" y="2244919"/>
                </a:cubicBezTo>
                <a:close/>
                <a:moveTo>
                  <a:pt x="2883802" y="2611081"/>
                </a:moveTo>
                <a:cubicBezTo>
                  <a:pt x="2863183" y="2592409"/>
                  <a:pt x="2834698" y="2580860"/>
                  <a:pt x="2803234" y="2580860"/>
                </a:cubicBezTo>
                <a:cubicBezTo>
                  <a:pt x="2740307" y="2580860"/>
                  <a:pt x="2689295" y="2627055"/>
                  <a:pt x="2689295" y="2684041"/>
                </a:cubicBezTo>
                <a:cubicBezTo>
                  <a:pt x="2689295" y="2741027"/>
                  <a:pt x="2740307" y="2787222"/>
                  <a:pt x="2803234" y="2787222"/>
                </a:cubicBezTo>
                <a:cubicBezTo>
                  <a:pt x="2866162" y="2787222"/>
                  <a:pt x="2917174" y="2741027"/>
                  <a:pt x="2917174" y="2684041"/>
                </a:cubicBezTo>
                <a:cubicBezTo>
                  <a:pt x="2917174" y="2655548"/>
                  <a:pt x="2904421" y="2629753"/>
                  <a:pt x="2883802" y="2611081"/>
                </a:cubicBezTo>
                <a:close/>
                <a:moveTo>
                  <a:pt x="2883802" y="2244919"/>
                </a:moveTo>
                <a:cubicBezTo>
                  <a:pt x="2863183" y="2226247"/>
                  <a:pt x="2834698" y="2214698"/>
                  <a:pt x="2803234" y="2214698"/>
                </a:cubicBezTo>
                <a:cubicBezTo>
                  <a:pt x="2740307" y="2214698"/>
                  <a:pt x="2689295" y="2260893"/>
                  <a:pt x="2689295" y="2317879"/>
                </a:cubicBezTo>
                <a:cubicBezTo>
                  <a:pt x="2689295" y="2374865"/>
                  <a:pt x="2740307" y="2421060"/>
                  <a:pt x="2803234" y="2421060"/>
                </a:cubicBezTo>
                <a:cubicBezTo>
                  <a:pt x="2866162" y="2421060"/>
                  <a:pt x="2917174" y="2374865"/>
                  <a:pt x="2917174" y="2317879"/>
                </a:cubicBezTo>
                <a:cubicBezTo>
                  <a:pt x="2917174" y="2289386"/>
                  <a:pt x="2904421" y="2263591"/>
                  <a:pt x="2883802" y="2244919"/>
                </a:cubicBezTo>
                <a:close/>
                <a:moveTo>
                  <a:pt x="3090277" y="2137135"/>
                </a:moveTo>
                <a:cubicBezTo>
                  <a:pt x="3115489" y="2159966"/>
                  <a:pt x="3131082" y="2191507"/>
                  <a:pt x="3131082" y="2226346"/>
                </a:cubicBezTo>
                <a:lnTo>
                  <a:pt x="3131083" y="2730981"/>
                </a:lnTo>
                <a:cubicBezTo>
                  <a:pt x="3131083" y="2800659"/>
                  <a:pt x="3068708" y="2857144"/>
                  <a:pt x="2991765" y="2857144"/>
                </a:cubicBezTo>
                <a:lnTo>
                  <a:pt x="2178629" y="2857144"/>
                </a:lnTo>
                <a:cubicBezTo>
                  <a:pt x="2101685" y="2857144"/>
                  <a:pt x="2039311" y="2800659"/>
                  <a:pt x="2039311" y="2730981"/>
                </a:cubicBezTo>
                <a:lnTo>
                  <a:pt x="2039311" y="2226346"/>
                </a:lnTo>
                <a:cubicBezTo>
                  <a:pt x="2039311" y="2156668"/>
                  <a:pt x="2101685" y="2100183"/>
                  <a:pt x="2178628" y="2100183"/>
                </a:cubicBezTo>
                <a:lnTo>
                  <a:pt x="2991765" y="2100183"/>
                </a:lnTo>
                <a:cubicBezTo>
                  <a:pt x="3030237" y="2100183"/>
                  <a:pt x="3065066" y="2114305"/>
                  <a:pt x="3090277" y="2137135"/>
                </a:cubicBezTo>
                <a:close/>
                <a:moveTo>
                  <a:pt x="3259975" y="2022388"/>
                </a:moveTo>
                <a:cubicBezTo>
                  <a:pt x="3226293" y="1991887"/>
                  <a:pt x="3179761" y="1973021"/>
                  <a:pt x="3128364" y="1973021"/>
                </a:cubicBezTo>
                <a:lnTo>
                  <a:pt x="2042028" y="1973021"/>
                </a:lnTo>
                <a:cubicBezTo>
                  <a:pt x="1939234" y="1973021"/>
                  <a:pt x="1855902" y="2048484"/>
                  <a:pt x="1855903" y="2141571"/>
                </a:cubicBezTo>
                <a:lnTo>
                  <a:pt x="1855903" y="2815756"/>
                </a:lnTo>
                <a:cubicBezTo>
                  <a:pt x="1855902" y="2908843"/>
                  <a:pt x="1939234" y="2984307"/>
                  <a:pt x="2042028" y="2984307"/>
                </a:cubicBezTo>
                <a:lnTo>
                  <a:pt x="3128364" y="2984307"/>
                </a:lnTo>
                <a:cubicBezTo>
                  <a:pt x="3231158" y="2984307"/>
                  <a:pt x="3314490" y="2908843"/>
                  <a:pt x="3314489" y="2815756"/>
                </a:cubicBezTo>
                <a:lnTo>
                  <a:pt x="3314490" y="2141572"/>
                </a:lnTo>
                <a:cubicBezTo>
                  <a:pt x="3314490" y="2095028"/>
                  <a:pt x="3293657" y="2052890"/>
                  <a:pt x="3259975" y="2022388"/>
                </a:cubicBezTo>
                <a:close/>
                <a:moveTo>
                  <a:pt x="2951580" y="207969"/>
                </a:moveTo>
                <a:cubicBezTo>
                  <a:pt x="3080074" y="336463"/>
                  <a:pt x="3159549" y="513976"/>
                  <a:pt x="3159549" y="710051"/>
                </a:cubicBezTo>
                <a:lnTo>
                  <a:pt x="3159549" y="1677549"/>
                </a:lnTo>
                <a:lnTo>
                  <a:pt x="1735260" y="1677549"/>
                </a:lnTo>
                <a:lnTo>
                  <a:pt x="1735260" y="710051"/>
                </a:lnTo>
                <a:cubicBezTo>
                  <a:pt x="1735260" y="317901"/>
                  <a:pt x="2053161" y="0"/>
                  <a:pt x="2445311" y="0"/>
                </a:cubicBezTo>
                <a:lnTo>
                  <a:pt x="2449498" y="0"/>
                </a:lnTo>
                <a:cubicBezTo>
                  <a:pt x="2645573" y="0"/>
                  <a:pt x="2823086" y="79475"/>
                  <a:pt x="2951580" y="207969"/>
                </a:cubicBezTo>
                <a:close/>
                <a:moveTo>
                  <a:pt x="4788706" y="1962817"/>
                </a:moveTo>
                <a:cubicBezTo>
                  <a:pt x="4927838" y="2088812"/>
                  <a:pt x="5013893" y="2262872"/>
                  <a:pt x="5013893" y="2455134"/>
                </a:cubicBezTo>
                <a:lnTo>
                  <a:pt x="5013893" y="2507346"/>
                </a:lnTo>
                <a:cubicBezTo>
                  <a:pt x="5013893" y="2891869"/>
                  <a:pt x="4669673" y="3203587"/>
                  <a:pt x="4245056" y="3203587"/>
                </a:cubicBezTo>
                <a:lnTo>
                  <a:pt x="768837" y="3203587"/>
                </a:lnTo>
                <a:cubicBezTo>
                  <a:pt x="344220" y="3203587"/>
                  <a:pt x="0" y="2891869"/>
                  <a:pt x="0" y="2507346"/>
                </a:cubicBezTo>
                <a:lnTo>
                  <a:pt x="0" y="2455134"/>
                </a:lnTo>
                <a:cubicBezTo>
                  <a:pt x="0" y="2070610"/>
                  <a:pt x="344220" y="1758893"/>
                  <a:pt x="768837" y="1758893"/>
                </a:cubicBezTo>
                <a:lnTo>
                  <a:pt x="4245056" y="1758893"/>
                </a:lnTo>
                <a:cubicBezTo>
                  <a:pt x="4457364" y="1758892"/>
                  <a:pt x="4649573" y="1836822"/>
                  <a:pt x="4788706" y="1962817"/>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9" name="Donut 1">
            <a:extLst>
              <a:ext uri="{FF2B5EF4-FFF2-40B4-BE49-F238E27FC236}">
                <a16:creationId xmlns:a16="http://schemas.microsoft.com/office/drawing/2014/main" id="{29F83BF0-C0EC-4E8C-B207-F8FB97ECE9B1}"/>
              </a:ext>
            </a:extLst>
          </p:cNvPr>
          <p:cNvSpPr/>
          <p:nvPr/>
        </p:nvSpPr>
        <p:spPr>
          <a:xfrm>
            <a:off x="6457504" y="4564903"/>
            <a:ext cx="303144" cy="295506"/>
          </a:xfrm>
          <a:custGeom>
            <a:avLst/>
            <a:gdLst/>
            <a:ahLst/>
            <a:cxnLst/>
            <a:rect l="l" t="t" r="r" b="b"/>
            <a:pathLst>
              <a:path w="3578696" h="3488520">
                <a:moveTo>
                  <a:pt x="936104" y="2084364"/>
                </a:moveTo>
                <a:cubicBezTo>
                  <a:pt x="677606" y="2084364"/>
                  <a:pt x="468052" y="2293918"/>
                  <a:pt x="468052" y="2552416"/>
                </a:cubicBezTo>
                <a:cubicBezTo>
                  <a:pt x="468052" y="2810914"/>
                  <a:pt x="677606" y="3020468"/>
                  <a:pt x="936104" y="3020468"/>
                </a:cubicBezTo>
                <a:cubicBezTo>
                  <a:pt x="1194602" y="3020468"/>
                  <a:pt x="1404156" y="2810914"/>
                  <a:pt x="1404156" y="2552416"/>
                </a:cubicBezTo>
                <a:cubicBezTo>
                  <a:pt x="1404156" y="2293918"/>
                  <a:pt x="1194602" y="2084364"/>
                  <a:pt x="936104" y="2084364"/>
                </a:cubicBezTo>
                <a:close/>
                <a:moveTo>
                  <a:pt x="936104" y="1616312"/>
                </a:moveTo>
                <a:cubicBezTo>
                  <a:pt x="1453100" y="1616312"/>
                  <a:pt x="1872208" y="2035420"/>
                  <a:pt x="1872208" y="2552416"/>
                </a:cubicBezTo>
                <a:cubicBezTo>
                  <a:pt x="1872208" y="3069412"/>
                  <a:pt x="1453100" y="3488520"/>
                  <a:pt x="936104" y="3488520"/>
                </a:cubicBezTo>
                <a:cubicBezTo>
                  <a:pt x="419108" y="3488520"/>
                  <a:pt x="0" y="3069412"/>
                  <a:pt x="0" y="2552416"/>
                </a:cubicBezTo>
                <a:cubicBezTo>
                  <a:pt x="0" y="2035420"/>
                  <a:pt x="419108" y="1616312"/>
                  <a:pt x="936104" y="1616312"/>
                </a:cubicBezTo>
                <a:close/>
                <a:moveTo>
                  <a:pt x="2034392" y="0"/>
                </a:moveTo>
                <a:lnTo>
                  <a:pt x="3578696" y="0"/>
                </a:lnTo>
                <a:lnTo>
                  <a:pt x="3578696" y="1544304"/>
                </a:lnTo>
                <a:lnTo>
                  <a:pt x="3002547" y="1544304"/>
                </a:lnTo>
                <a:lnTo>
                  <a:pt x="3002547" y="990027"/>
                </a:lnTo>
                <a:lnTo>
                  <a:pt x="1951220" y="2041355"/>
                </a:lnTo>
                <a:lnTo>
                  <a:pt x="1512167" y="1602301"/>
                </a:lnTo>
                <a:lnTo>
                  <a:pt x="2542690" y="571779"/>
                </a:lnTo>
                <a:lnTo>
                  <a:pt x="2034392" y="571779"/>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50" name="Rounded Rectangle 3">
            <a:extLst>
              <a:ext uri="{FF2B5EF4-FFF2-40B4-BE49-F238E27FC236}">
                <a16:creationId xmlns:a16="http://schemas.microsoft.com/office/drawing/2014/main" id="{53F22241-2F3A-401E-AFB9-B5AC4516EF75}"/>
              </a:ext>
            </a:extLst>
          </p:cNvPr>
          <p:cNvSpPr/>
          <p:nvPr/>
        </p:nvSpPr>
        <p:spPr>
          <a:xfrm>
            <a:off x="7048615" y="1311028"/>
            <a:ext cx="203339" cy="320191"/>
          </a:xfrm>
          <a:custGeom>
            <a:avLst/>
            <a:gdLst/>
            <a:ahLst/>
            <a:cxnLst/>
            <a:rect l="l" t="t" r="r" b="b"/>
            <a:pathLst>
              <a:path w="2518668" h="3966044">
                <a:moveTo>
                  <a:pt x="1247104" y="1675381"/>
                </a:moveTo>
                <a:cubicBezTo>
                  <a:pt x="1157133" y="1675381"/>
                  <a:pt x="1084196" y="1748460"/>
                  <a:pt x="1084196" y="1838607"/>
                </a:cubicBezTo>
                <a:lnTo>
                  <a:pt x="1084196" y="2052497"/>
                </a:lnTo>
                <a:lnTo>
                  <a:pt x="868740" y="2052497"/>
                </a:lnTo>
                <a:cubicBezTo>
                  <a:pt x="778769" y="2052497"/>
                  <a:pt x="705832" y="2125576"/>
                  <a:pt x="705832" y="2215723"/>
                </a:cubicBezTo>
                <a:lnTo>
                  <a:pt x="705832" y="2244204"/>
                </a:lnTo>
                <a:cubicBezTo>
                  <a:pt x="705832" y="2334351"/>
                  <a:pt x="778769" y="2407430"/>
                  <a:pt x="868740" y="2407430"/>
                </a:cubicBezTo>
                <a:lnTo>
                  <a:pt x="1084196" y="2407430"/>
                </a:lnTo>
                <a:lnTo>
                  <a:pt x="1084196" y="2621319"/>
                </a:lnTo>
                <a:cubicBezTo>
                  <a:pt x="1084196" y="2711466"/>
                  <a:pt x="1157133" y="2784545"/>
                  <a:pt x="1247104" y="2784545"/>
                </a:cubicBezTo>
                <a:lnTo>
                  <a:pt x="1275530" y="2784545"/>
                </a:lnTo>
                <a:cubicBezTo>
                  <a:pt x="1365501" y="2784545"/>
                  <a:pt x="1438438" y="2711466"/>
                  <a:pt x="1438438" y="2621319"/>
                </a:cubicBezTo>
                <a:lnTo>
                  <a:pt x="1438438" y="2407430"/>
                </a:lnTo>
                <a:lnTo>
                  <a:pt x="1649929" y="2407430"/>
                </a:lnTo>
                <a:cubicBezTo>
                  <a:pt x="1739900" y="2407430"/>
                  <a:pt x="1812837" y="2334351"/>
                  <a:pt x="1812837" y="2244204"/>
                </a:cubicBezTo>
                <a:lnTo>
                  <a:pt x="1812837" y="2215723"/>
                </a:lnTo>
                <a:cubicBezTo>
                  <a:pt x="1812837" y="2125576"/>
                  <a:pt x="1739900" y="2052497"/>
                  <a:pt x="1649929" y="2052497"/>
                </a:cubicBezTo>
                <a:lnTo>
                  <a:pt x="1438438" y="2052497"/>
                </a:lnTo>
                <a:lnTo>
                  <a:pt x="1438438" y="1838607"/>
                </a:lnTo>
                <a:cubicBezTo>
                  <a:pt x="1438438" y="1748460"/>
                  <a:pt x="1365501" y="1675381"/>
                  <a:pt x="1275530" y="1675381"/>
                </a:cubicBezTo>
                <a:close/>
                <a:moveTo>
                  <a:pt x="598231" y="1304672"/>
                </a:moveTo>
                <a:lnTo>
                  <a:pt x="1916472" y="1304672"/>
                </a:lnTo>
                <a:lnTo>
                  <a:pt x="1916472" y="3157943"/>
                </a:lnTo>
                <a:lnTo>
                  <a:pt x="598231" y="3157943"/>
                </a:lnTo>
                <a:close/>
                <a:moveTo>
                  <a:pt x="506487" y="1209418"/>
                </a:moveTo>
                <a:lnTo>
                  <a:pt x="506487" y="3250508"/>
                </a:lnTo>
                <a:lnTo>
                  <a:pt x="2012181" y="3250508"/>
                </a:lnTo>
                <a:lnTo>
                  <a:pt x="2012181" y="1209418"/>
                </a:lnTo>
                <a:close/>
                <a:moveTo>
                  <a:pt x="419786" y="541629"/>
                </a:moveTo>
                <a:lnTo>
                  <a:pt x="2098882" y="541629"/>
                </a:lnTo>
                <a:cubicBezTo>
                  <a:pt x="2330723" y="541629"/>
                  <a:pt x="2518668" y="725826"/>
                  <a:pt x="2518668" y="953044"/>
                </a:cubicBezTo>
                <a:lnTo>
                  <a:pt x="2518668" y="3554629"/>
                </a:lnTo>
                <a:cubicBezTo>
                  <a:pt x="2518668" y="3781847"/>
                  <a:pt x="2330723" y="3966044"/>
                  <a:pt x="2098882" y="3966044"/>
                </a:cubicBezTo>
                <a:lnTo>
                  <a:pt x="419786" y="3966044"/>
                </a:lnTo>
                <a:cubicBezTo>
                  <a:pt x="187945" y="3966044"/>
                  <a:pt x="0" y="3781847"/>
                  <a:pt x="0" y="3554629"/>
                </a:cubicBezTo>
                <a:lnTo>
                  <a:pt x="0" y="953044"/>
                </a:lnTo>
                <a:cubicBezTo>
                  <a:pt x="0" y="725826"/>
                  <a:pt x="187945" y="541629"/>
                  <a:pt x="419786" y="541629"/>
                </a:cubicBezTo>
                <a:close/>
                <a:moveTo>
                  <a:pt x="696920" y="0"/>
                </a:moveTo>
                <a:lnTo>
                  <a:pt x="1821748" y="0"/>
                </a:lnTo>
                <a:cubicBezTo>
                  <a:pt x="1869056" y="0"/>
                  <a:pt x="1907406" y="38350"/>
                  <a:pt x="1907406" y="85658"/>
                </a:cubicBezTo>
                <a:lnTo>
                  <a:pt x="1907406" y="346390"/>
                </a:lnTo>
                <a:cubicBezTo>
                  <a:pt x="1907406" y="393698"/>
                  <a:pt x="1869056" y="432048"/>
                  <a:pt x="1821748" y="432048"/>
                </a:cubicBezTo>
                <a:lnTo>
                  <a:pt x="696920" y="432048"/>
                </a:lnTo>
                <a:cubicBezTo>
                  <a:pt x="649612" y="432048"/>
                  <a:pt x="611262" y="393698"/>
                  <a:pt x="611262" y="346390"/>
                </a:cubicBezTo>
                <a:lnTo>
                  <a:pt x="611262" y="85658"/>
                </a:lnTo>
                <a:cubicBezTo>
                  <a:pt x="611262" y="38350"/>
                  <a:pt x="649612" y="0"/>
                  <a:pt x="696920"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1" name="Oval 3">
            <a:extLst>
              <a:ext uri="{FF2B5EF4-FFF2-40B4-BE49-F238E27FC236}">
                <a16:creationId xmlns:a16="http://schemas.microsoft.com/office/drawing/2014/main" id="{81394171-77CF-4D38-A27F-4540428E6D4C}"/>
              </a:ext>
            </a:extLst>
          </p:cNvPr>
          <p:cNvSpPr/>
          <p:nvPr/>
        </p:nvSpPr>
        <p:spPr>
          <a:xfrm>
            <a:off x="10758640" y="1904136"/>
            <a:ext cx="352275" cy="352275"/>
          </a:xfrm>
          <a:custGeom>
            <a:avLst/>
            <a:gdLst/>
            <a:ahLst/>
            <a:cxnLst/>
            <a:rect l="l" t="t" r="r" b="b"/>
            <a:pathLst>
              <a:path w="3888432" h="3888432">
                <a:moveTo>
                  <a:pt x="2250798" y="578107"/>
                </a:moveTo>
                <a:lnTo>
                  <a:pt x="1637760" y="578107"/>
                </a:lnTo>
                <a:lnTo>
                  <a:pt x="1637760" y="1311063"/>
                </a:lnTo>
                <a:lnTo>
                  <a:pt x="1042560" y="895535"/>
                </a:lnTo>
                <a:lnTo>
                  <a:pt x="691636" y="1398197"/>
                </a:lnTo>
                <a:lnTo>
                  <a:pt x="1405184" y="1896345"/>
                </a:lnTo>
                <a:lnTo>
                  <a:pt x="665257" y="2393266"/>
                </a:lnTo>
                <a:lnTo>
                  <a:pt x="1007039" y="2902187"/>
                </a:lnTo>
                <a:lnTo>
                  <a:pt x="1637760" y="2478608"/>
                </a:lnTo>
                <a:lnTo>
                  <a:pt x="1637760" y="3234607"/>
                </a:lnTo>
                <a:lnTo>
                  <a:pt x="2250799" y="3234607"/>
                </a:lnTo>
                <a:lnTo>
                  <a:pt x="2250798" y="2486693"/>
                </a:lnTo>
                <a:lnTo>
                  <a:pt x="2869840" y="2918864"/>
                </a:lnTo>
                <a:lnTo>
                  <a:pt x="3220762" y="2416201"/>
                </a:lnTo>
                <a:lnTo>
                  <a:pt x="2490164" y="1906150"/>
                </a:lnTo>
                <a:lnTo>
                  <a:pt x="3212367" y="1421133"/>
                </a:lnTo>
                <a:lnTo>
                  <a:pt x="2870585" y="912211"/>
                </a:lnTo>
                <a:lnTo>
                  <a:pt x="2250798" y="1328447"/>
                </a:lnTo>
                <a:close/>
                <a:moveTo>
                  <a:pt x="1944216" y="0"/>
                </a:moveTo>
                <a:cubicBezTo>
                  <a:pt x="3017977" y="0"/>
                  <a:pt x="3888432" y="870455"/>
                  <a:pt x="3888432" y="1944216"/>
                </a:cubicBezTo>
                <a:cubicBezTo>
                  <a:pt x="3888432" y="3017977"/>
                  <a:pt x="3017977" y="3888432"/>
                  <a:pt x="1944216" y="3888432"/>
                </a:cubicBezTo>
                <a:cubicBezTo>
                  <a:pt x="870455" y="3888432"/>
                  <a:pt x="0" y="3017977"/>
                  <a:pt x="0" y="1944216"/>
                </a:cubicBezTo>
                <a:cubicBezTo>
                  <a:pt x="0" y="870455"/>
                  <a:pt x="870455" y="0"/>
                  <a:pt x="1944216"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52" name="Group 51">
            <a:extLst>
              <a:ext uri="{FF2B5EF4-FFF2-40B4-BE49-F238E27FC236}">
                <a16:creationId xmlns:a16="http://schemas.microsoft.com/office/drawing/2014/main" id="{3FF5A6CF-F10B-43E4-9D52-5C70DD71CBEF}"/>
              </a:ext>
            </a:extLst>
          </p:cNvPr>
          <p:cNvGrpSpPr/>
          <p:nvPr/>
        </p:nvGrpSpPr>
        <p:grpSpPr>
          <a:xfrm>
            <a:off x="5748414" y="4577914"/>
            <a:ext cx="401429" cy="232241"/>
            <a:chOff x="2574555" y="3959226"/>
            <a:chExt cx="3941661" cy="2280393"/>
          </a:xfrm>
          <a:solidFill>
            <a:schemeClr val="bg1">
              <a:alpha val="40000"/>
            </a:schemeClr>
          </a:solidFill>
          <a:effectLst>
            <a:outerShdw blurRad="50800" dist="38100" dir="5400000" algn="t" rotWithShape="0">
              <a:prstClr val="black">
                <a:alpha val="40000"/>
              </a:prstClr>
            </a:outerShdw>
          </a:effectLst>
        </p:grpSpPr>
        <p:sp>
          <p:nvSpPr>
            <p:cNvPr id="53" name="Donut 81">
              <a:extLst>
                <a:ext uri="{FF2B5EF4-FFF2-40B4-BE49-F238E27FC236}">
                  <a16:creationId xmlns:a16="http://schemas.microsoft.com/office/drawing/2014/main" id="{9F8792C0-185A-4D5F-992C-304209372EE7}"/>
                </a:ext>
              </a:extLst>
            </p:cNvPr>
            <p:cNvSpPr/>
            <p:nvPr/>
          </p:nvSpPr>
          <p:spPr>
            <a:xfrm>
              <a:off x="2627784" y="5591547"/>
              <a:ext cx="648072" cy="64807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54" name="Donut 82">
              <a:extLst>
                <a:ext uri="{FF2B5EF4-FFF2-40B4-BE49-F238E27FC236}">
                  <a16:creationId xmlns:a16="http://schemas.microsoft.com/office/drawing/2014/main" id="{D516DA40-9D93-4CEF-9484-254850E95F0B}"/>
                </a:ext>
              </a:extLst>
            </p:cNvPr>
            <p:cNvSpPr/>
            <p:nvPr/>
          </p:nvSpPr>
          <p:spPr>
            <a:xfrm>
              <a:off x="5868144" y="5591547"/>
              <a:ext cx="648072" cy="64807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55" name="Rounded Rectangle 83">
              <a:extLst>
                <a:ext uri="{FF2B5EF4-FFF2-40B4-BE49-F238E27FC236}">
                  <a16:creationId xmlns:a16="http://schemas.microsoft.com/office/drawing/2014/main" id="{0F4A1D2D-1ED2-4CC8-913D-144681B6C754}"/>
                </a:ext>
              </a:extLst>
            </p:cNvPr>
            <p:cNvSpPr/>
            <p:nvPr/>
          </p:nvSpPr>
          <p:spPr>
            <a:xfrm>
              <a:off x="2883221" y="5472334"/>
              <a:ext cx="162018" cy="420204"/>
            </a:xfrm>
            <a:prstGeom prst="roundRect">
              <a:avLst>
                <a:gd name="adj" fmla="val 441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6" name="Rounded Rectangle 84">
              <a:extLst>
                <a:ext uri="{FF2B5EF4-FFF2-40B4-BE49-F238E27FC236}">
                  <a16:creationId xmlns:a16="http://schemas.microsoft.com/office/drawing/2014/main" id="{0AD843CE-872F-4D2F-B076-3CBCD5CD6674}"/>
                </a:ext>
              </a:extLst>
            </p:cNvPr>
            <p:cNvSpPr/>
            <p:nvPr/>
          </p:nvSpPr>
          <p:spPr>
            <a:xfrm>
              <a:off x="6112101" y="5473128"/>
              <a:ext cx="162018" cy="398351"/>
            </a:xfrm>
            <a:prstGeom prst="roundRect">
              <a:avLst>
                <a:gd name="adj" fmla="val 441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7" name="Rounded Rectangle 85">
              <a:extLst>
                <a:ext uri="{FF2B5EF4-FFF2-40B4-BE49-F238E27FC236}">
                  <a16:creationId xmlns:a16="http://schemas.microsoft.com/office/drawing/2014/main" id="{62DA36F1-6124-41F9-B2E7-C5639A0E7E23}"/>
                </a:ext>
              </a:extLst>
            </p:cNvPr>
            <p:cNvSpPr/>
            <p:nvPr/>
          </p:nvSpPr>
          <p:spPr>
            <a:xfrm rot="18199600">
              <a:off x="3368262" y="3899876"/>
              <a:ext cx="288032" cy="1875445"/>
            </a:xfrm>
            <a:prstGeom prst="roundRect">
              <a:avLst>
                <a:gd name="adj" fmla="val 360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8" name="Rounded Rectangle 86">
              <a:extLst>
                <a:ext uri="{FF2B5EF4-FFF2-40B4-BE49-F238E27FC236}">
                  <a16:creationId xmlns:a16="http://schemas.microsoft.com/office/drawing/2014/main" id="{F189C91C-4584-4260-A3CA-5DAAB3D093B8}"/>
                </a:ext>
              </a:extLst>
            </p:cNvPr>
            <p:cNvSpPr/>
            <p:nvPr/>
          </p:nvSpPr>
          <p:spPr>
            <a:xfrm>
              <a:off x="6156176" y="4765811"/>
              <a:ext cx="288032" cy="755600"/>
            </a:xfrm>
            <a:prstGeom prst="roundRect">
              <a:avLst>
                <a:gd name="adj" fmla="val 360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9" name="Rounded Rectangle 87">
              <a:extLst>
                <a:ext uri="{FF2B5EF4-FFF2-40B4-BE49-F238E27FC236}">
                  <a16:creationId xmlns:a16="http://schemas.microsoft.com/office/drawing/2014/main" id="{9567E93A-E476-4455-A763-1F0CF760E616}"/>
                </a:ext>
              </a:extLst>
            </p:cNvPr>
            <p:cNvSpPr/>
            <p:nvPr/>
          </p:nvSpPr>
          <p:spPr>
            <a:xfrm>
              <a:off x="2699792" y="5161371"/>
              <a:ext cx="3744416" cy="3600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0" name="Rounded Rectangle 16">
              <a:extLst>
                <a:ext uri="{FF2B5EF4-FFF2-40B4-BE49-F238E27FC236}">
                  <a16:creationId xmlns:a16="http://schemas.microsoft.com/office/drawing/2014/main" id="{D5C7B1EC-4FFE-403A-94BB-8BF6C5622ED0}"/>
                </a:ext>
              </a:extLst>
            </p:cNvPr>
            <p:cNvSpPr/>
            <p:nvPr/>
          </p:nvSpPr>
          <p:spPr>
            <a:xfrm>
              <a:off x="4294882" y="4509120"/>
              <a:ext cx="1801319" cy="552747"/>
            </a:xfrm>
            <a:custGeom>
              <a:avLst/>
              <a:gdLst/>
              <a:ahLst/>
              <a:cxnLst/>
              <a:rect l="l" t="t" r="r" b="b"/>
              <a:pathLst>
                <a:path w="1467163" h="377555">
                  <a:moveTo>
                    <a:pt x="115742" y="0"/>
                  </a:moveTo>
                  <a:lnTo>
                    <a:pt x="1351421" y="0"/>
                  </a:lnTo>
                  <a:cubicBezTo>
                    <a:pt x="1415344" y="0"/>
                    <a:pt x="1467163" y="51819"/>
                    <a:pt x="1467163" y="115742"/>
                  </a:cubicBezTo>
                  <a:lnTo>
                    <a:pt x="1467163" y="377555"/>
                  </a:lnTo>
                  <a:lnTo>
                    <a:pt x="0" y="377555"/>
                  </a:lnTo>
                  <a:lnTo>
                    <a:pt x="0" y="115742"/>
                  </a:lnTo>
                  <a:cubicBezTo>
                    <a:pt x="0" y="51819"/>
                    <a:pt x="51819" y="0"/>
                    <a:pt x="1157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1" name="Oval 60">
              <a:extLst>
                <a:ext uri="{FF2B5EF4-FFF2-40B4-BE49-F238E27FC236}">
                  <a16:creationId xmlns:a16="http://schemas.microsoft.com/office/drawing/2014/main" id="{1C06E0CA-EEC6-4F1E-BDEE-291A44D0913F}"/>
                </a:ext>
              </a:extLst>
            </p:cNvPr>
            <p:cNvSpPr/>
            <p:nvPr/>
          </p:nvSpPr>
          <p:spPr>
            <a:xfrm>
              <a:off x="3110319" y="3959226"/>
              <a:ext cx="457200"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2" name="Rounded Rectangle 19">
              <a:extLst>
                <a:ext uri="{FF2B5EF4-FFF2-40B4-BE49-F238E27FC236}">
                  <a16:creationId xmlns:a16="http://schemas.microsoft.com/office/drawing/2014/main" id="{0111B74F-7208-4594-B693-4D88AF96BD55}"/>
                </a:ext>
              </a:extLst>
            </p:cNvPr>
            <p:cNvSpPr/>
            <p:nvPr/>
          </p:nvSpPr>
          <p:spPr>
            <a:xfrm rot="1961904">
              <a:off x="3453236" y="4426052"/>
              <a:ext cx="946970" cy="401316"/>
            </a:xfrm>
            <a:custGeom>
              <a:avLst/>
              <a:gdLst/>
              <a:ahLst/>
              <a:cxnLst/>
              <a:rect l="l" t="t" r="r" b="b"/>
              <a:pathLst>
                <a:path w="946970" h="401316">
                  <a:moveTo>
                    <a:pt x="66114" y="94549"/>
                  </a:moveTo>
                  <a:cubicBezTo>
                    <a:pt x="80082" y="84288"/>
                    <a:pt x="96014" y="74649"/>
                    <a:pt x="113671" y="65740"/>
                  </a:cubicBezTo>
                  <a:cubicBezTo>
                    <a:pt x="137213" y="53862"/>
                    <a:pt x="163820" y="43284"/>
                    <a:pt x="192918" y="34269"/>
                  </a:cubicBezTo>
                  <a:cubicBezTo>
                    <a:pt x="262753" y="12633"/>
                    <a:pt x="346940" y="0"/>
                    <a:pt x="437561" y="0"/>
                  </a:cubicBezTo>
                  <a:lnTo>
                    <a:pt x="689345" y="0"/>
                  </a:lnTo>
                  <a:lnTo>
                    <a:pt x="946970" y="401316"/>
                  </a:lnTo>
                  <a:lnTo>
                    <a:pt x="437561" y="401315"/>
                  </a:lnTo>
                  <a:cubicBezTo>
                    <a:pt x="195904" y="401315"/>
                    <a:pt x="1" y="311478"/>
                    <a:pt x="0" y="200658"/>
                  </a:cubicBezTo>
                  <a:cubicBezTo>
                    <a:pt x="-1" y="161698"/>
                    <a:pt x="24212" y="125330"/>
                    <a:pt x="66114" y="945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63" name="Freeform 9">
            <a:extLst>
              <a:ext uri="{FF2B5EF4-FFF2-40B4-BE49-F238E27FC236}">
                <a16:creationId xmlns:a16="http://schemas.microsoft.com/office/drawing/2014/main" id="{D1D7D3FA-B87E-448D-99A7-CE70E6E3530D}"/>
              </a:ext>
            </a:extLst>
          </p:cNvPr>
          <p:cNvSpPr>
            <a:spLocks noEditPoints="1"/>
          </p:cNvSpPr>
          <p:nvPr/>
        </p:nvSpPr>
        <p:spPr bwMode="auto">
          <a:xfrm>
            <a:off x="9794934" y="1525673"/>
            <a:ext cx="258056" cy="352820"/>
          </a:xfrm>
          <a:custGeom>
            <a:avLst/>
            <a:gdLst>
              <a:gd name="T0" fmla="*/ 313 w 2568"/>
              <a:gd name="T1" fmla="*/ 3691 h 3758"/>
              <a:gd name="T2" fmla="*/ 788 w 2568"/>
              <a:gd name="T3" fmla="*/ 2204 h 3758"/>
              <a:gd name="T4" fmla="*/ 1180 w 2568"/>
              <a:gd name="T5" fmla="*/ 2733 h 3758"/>
              <a:gd name="T6" fmla="*/ 760 w 2568"/>
              <a:gd name="T7" fmla="*/ 3231 h 3758"/>
              <a:gd name="T8" fmla="*/ 486 w 2568"/>
              <a:gd name="T9" fmla="*/ 3544 h 3758"/>
              <a:gd name="T10" fmla="*/ 342 w 2568"/>
              <a:gd name="T11" fmla="*/ 3669 h 3758"/>
              <a:gd name="T12" fmla="*/ 295 w 2568"/>
              <a:gd name="T13" fmla="*/ 3657 h 3758"/>
              <a:gd name="T14" fmla="*/ 220 w 2568"/>
              <a:gd name="T15" fmla="*/ 3529 h 3758"/>
              <a:gd name="T16" fmla="*/ 126 w 2568"/>
              <a:gd name="T17" fmla="*/ 3349 h 3758"/>
              <a:gd name="T18" fmla="*/ 40 w 2568"/>
              <a:gd name="T19" fmla="*/ 3153 h 3758"/>
              <a:gd name="T20" fmla="*/ 0 w 2568"/>
              <a:gd name="T21" fmla="*/ 2980 h 3758"/>
              <a:gd name="T22" fmla="*/ 49 w 2568"/>
              <a:gd name="T23" fmla="*/ 2911 h 3758"/>
              <a:gd name="T24" fmla="*/ 144 w 2568"/>
              <a:gd name="T25" fmla="*/ 2806 h 3758"/>
              <a:gd name="T26" fmla="*/ 1244 w 2568"/>
              <a:gd name="T27" fmla="*/ 0 h 3758"/>
              <a:gd name="T28" fmla="*/ 1560 w 2568"/>
              <a:gd name="T29" fmla="*/ 51 h 3758"/>
              <a:gd name="T30" fmla="*/ 1791 w 2568"/>
              <a:gd name="T31" fmla="*/ 193 h 3758"/>
              <a:gd name="T32" fmla="*/ 1957 w 2568"/>
              <a:gd name="T33" fmla="*/ 398 h 3758"/>
              <a:gd name="T34" fmla="*/ 2077 w 2568"/>
              <a:gd name="T35" fmla="*/ 642 h 3758"/>
              <a:gd name="T36" fmla="*/ 2153 w 2568"/>
              <a:gd name="T37" fmla="*/ 858 h 3758"/>
              <a:gd name="T38" fmla="*/ 2180 w 2568"/>
              <a:gd name="T39" fmla="*/ 1082 h 3758"/>
              <a:gd name="T40" fmla="*/ 2073 w 2568"/>
              <a:gd name="T41" fmla="*/ 1427 h 3758"/>
              <a:gd name="T42" fmla="*/ 1937 w 2568"/>
              <a:gd name="T43" fmla="*/ 1682 h 3758"/>
              <a:gd name="T44" fmla="*/ 1844 w 2568"/>
              <a:gd name="T45" fmla="*/ 1817 h 3758"/>
              <a:gd name="T46" fmla="*/ 1539 w 2568"/>
              <a:gd name="T47" fmla="*/ 1055 h 3758"/>
              <a:gd name="T48" fmla="*/ 1639 w 2568"/>
              <a:gd name="T49" fmla="*/ 811 h 3758"/>
              <a:gd name="T50" fmla="*/ 1442 w 2568"/>
              <a:gd name="T51" fmla="*/ 627 h 3758"/>
              <a:gd name="T52" fmla="*/ 1180 w 2568"/>
              <a:gd name="T53" fmla="*/ 606 h 3758"/>
              <a:gd name="T54" fmla="*/ 1028 w 2568"/>
              <a:gd name="T55" fmla="*/ 667 h 3758"/>
              <a:gd name="T56" fmla="*/ 953 w 2568"/>
              <a:gd name="T57" fmla="*/ 742 h 3758"/>
              <a:gd name="T58" fmla="*/ 931 w 2568"/>
              <a:gd name="T59" fmla="*/ 818 h 3758"/>
              <a:gd name="T60" fmla="*/ 968 w 2568"/>
              <a:gd name="T61" fmla="*/ 909 h 3758"/>
              <a:gd name="T62" fmla="*/ 1153 w 2568"/>
              <a:gd name="T63" fmla="*/ 1213 h 3758"/>
              <a:gd name="T64" fmla="*/ 1486 w 2568"/>
              <a:gd name="T65" fmla="*/ 1644 h 3758"/>
              <a:gd name="T66" fmla="*/ 2184 w 2568"/>
              <a:gd name="T67" fmla="*/ 2517 h 3758"/>
              <a:gd name="T68" fmla="*/ 2566 w 2568"/>
              <a:gd name="T69" fmla="*/ 3055 h 3758"/>
              <a:gd name="T70" fmla="*/ 2540 w 2568"/>
              <a:gd name="T71" fmla="*/ 3186 h 3758"/>
              <a:gd name="T72" fmla="*/ 2489 w 2568"/>
              <a:gd name="T73" fmla="*/ 3382 h 3758"/>
              <a:gd name="T74" fmla="*/ 2411 w 2568"/>
              <a:gd name="T75" fmla="*/ 3615 h 3758"/>
              <a:gd name="T76" fmla="*/ 2320 w 2568"/>
              <a:gd name="T77" fmla="*/ 3753 h 3758"/>
              <a:gd name="T78" fmla="*/ 2222 w 2568"/>
              <a:gd name="T79" fmla="*/ 3722 h 3758"/>
              <a:gd name="T80" fmla="*/ 2137 w 2568"/>
              <a:gd name="T81" fmla="*/ 3622 h 3758"/>
              <a:gd name="T82" fmla="*/ 1829 w 2568"/>
              <a:gd name="T83" fmla="*/ 3253 h 3758"/>
              <a:gd name="T84" fmla="*/ 1304 w 2568"/>
              <a:gd name="T85" fmla="*/ 2600 h 3758"/>
              <a:gd name="T86" fmla="*/ 824 w 2568"/>
              <a:gd name="T87" fmla="*/ 1957 h 3758"/>
              <a:gd name="T88" fmla="*/ 533 w 2568"/>
              <a:gd name="T89" fmla="*/ 1477 h 3758"/>
              <a:gd name="T90" fmla="*/ 433 w 2568"/>
              <a:gd name="T91" fmla="*/ 1195 h 3758"/>
              <a:gd name="T92" fmla="*/ 429 w 2568"/>
              <a:gd name="T93" fmla="*/ 880 h 3758"/>
              <a:gd name="T94" fmla="*/ 559 w 2568"/>
              <a:gd name="T95" fmla="*/ 524 h 3758"/>
              <a:gd name="T96" fmla="*/ 762 w 2568"/>
              <a:gd name="T97" fmla="*/ 231 h 3758"/>
              <a:gd name="T98" fmla="*/ 1006 w 2568"/>
              <a:gd name="T99" fmla="*/ 55 h 3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8" h="3758">
                <a:moveTo>
                  <a:pt x="313" y="3691"/>
                </a:moveTo>
                <a:lnTo>
                  <a:pt x="315" y="3695"/>
                </a:lnTo>
                <a:lnTo>
                  <a:pt x="311" y="3693"/>
                </a:lnTo>
                <a:lnTo>
                  <a:pt x="313" y="3691"/>
                </a:lnTo>
                <a:close/>
                <a:moveTo>
                  <a:pt x="711" y="2122"/>
                </a:moveTo>
                <a:lnTo>
                  <a:pt x="739" y="2142"/>
                </a:lnTo>
                <a:lnTo>
                  <a:pt x="764" y="2169"/>
                </a:lnTo>
                <a:lnTo>
                  <a:pt x="788" y="2204"/>
                </a:lnTo>
                <a:lnTo>
                  <a:pt x="809" y="2238"/>
                </a:lnTo>
                <a:lnTo>
                  <a:pt x="829" y="2271"/>
                </a:lnTo>
                <a:lnTo>
                  <a:pt x="848" y="2300"/>
                </a:lnTo>
                <a:lnTo>
                  <a:pt x="1180" y="2733"/>
                </a:lnTo>
                <a:lnTo>
                  <a:pt x="1080" y="2862"/>
                </a:lnTo>
                <a:lnTo>
                  <a:pt x="977" y="2987"/>
                </a:lnTo>
                <a:lnTo>
                  <a:pt x="868" y="3109"/>
                </a:lnTo>
                <a:lnTo>
                  <a:pt x="760" y="3231"/>
                </a:lnTo>
                <a:lnTo>
                  <a:pt x="651" y="3353"/>
                </a:lnTo>
                <a:lnTo>
                  <a:pt x="548" y="3477"/>
                </a:lnTo>
                <a:lnTo>
                  <a:pt x="520" y="3509"/>
                </a:lnTo>
                <a:lnTo>
                  <a:pt x="486" y="3544"/>
                </a:lnTo>
                <a:lnTo>
                  <a:pt x="451" y="3578"/>
                </a:lnTo>
                <a:lnTo>
                  <a:pt x="413" y="3611"/>
                </a:lnTo>
                <a:lnTo>
                  <a:pt x="377" y="3642"/>
                </a:lnTo>
                <a:lnTo>
                  <a:pt x="342" y="3669"/>
                </a:lnTo>
                <a:lnTo>
                  <a:pt x="313" y="3691"/>
                </a:lnTo>
                <a:lnTo>
                  <a:pt x="311" y="3689"/>
                </a:lnTo>
                <a:lnTo>
                  <a:pt x="306" y="3677"/>
                </a:lnTo>
                <a:lnTo>
                  <a:pt x="295" y="3657"/>
                </a:lnTo>
                <a:lnTo>
                  <a:pt x="280" y="3631"/>
                </a:lnTo>
                <a:lnTo>
                  <a:pt x="262" y="3602"/>
                </a:lnTo>
                <a:lnTo>
                  <a:pt x="242" y="3567"/>
                </a:lnTo>
                <a:lnTo>
                  <a:pt x="220" y="3529"/>
                </a:lnTo>
                <a:lnTo>
                  <a:pt x="197" y="3487"/>
                </a:lnTo>
                <a:lnTo>
                  <a:pt x="173" y="3444"/>
                </a:lnTo>
                <a:lnTo>
                  <a:pt x="149" y="3397"/>
                </a:lnTo>
                <a:lnTo>
                  <a:pt x="126" y="3349"/>
                </a:lnTo>
                <a:lnTo>
                  <a:pt x="102" y="3300"/>
                </a:lnTo>
                <a:lnTo>
                  <a:pt x="79" y="3251"/>
                </a:lnTo>
                <a:lnTo>
                  <a:pt x="59" y="3202"/>
                </a:lnTo>
                <a:lnTo>
                  <a:pt x="40" y="3153"/>
                </a:lnTo>
                <a:lnTo>
                  <a:pt x="24" y="3107"/>
                </a:lnTo>
                <a:lnTo>
                  <a:pt x="13" y="3062"/>
                </a:lnTo>
                <a:lnTo>
                  <a:pt x="4" y="3020"/>
                </a:lnTo>
                <a:lnTo>
                  <a:pt x="0" y="2980"/>
                </a:lnTo>
                <a:lnTo>
                  <a:pt x="4" y="2971"/>
                </a:lnTo>
                <a:lnTo>
                  <a:pt x="13" y="2955"/>
                </a:lnTo>
                <a:lnTo>
                  <a:pt x="29" y="2935"/>
                </a:lnTo>
                <a:lnTo>
                  <a:pt x="49" y="2911"/>
                </a:lnTo>
                <a:lnTo>
                  <a:pt x="71" y="2886"/>
                </a:lnTo>
                <a:lnTo>
                  <a:pt x="97" y="2858"/>
                </a:lnTo>
                <a:lnTo>
                  <a:pt x="120" y="2833"/>
                </a:lnTo>
                <a:lnTo>
                  <a:pt x="144" y="2806"/>
                </a:lnTo>
                <a:lnTo>
                  <a:pt x="166" y="2782"/>
                </a:lnTo>
                <a:lnTo>
                  <a:pt x="184" y="2762"/>
                </a:lnTo>
                <a:lnTo>
                  <a:pt x="711" y="2122"/>
                </a:lnTo>
                <a:close/>
                <a:moveTo>
                  <a:pt x="1244" y="0"/>
                </a:moveTo>
                <a:lnTo>
                  <a:pt x="1333" y="4"/>
                </a:lnTo>
                <a:lnTo>
                  <a:pt x="1415" y="13"/>
                </a:lnTo>
                <a:lnTo>
                  <a:pt x="1491" y="29"/>
                </a:lnTo>
                <a:lnTo>
                  <a:pt x="1560" y="51"/>
                </a:lnTo>
                <a:lnTo>
                  <a:pt x="1626" y="78"/>
                </a:lnTo>
                <a:lnTo>
                  <a:pt x="1686" y="111"/>
                </a:lnTo>
                <a:lnTo>
                  <a:pt x="1740" y="149"/>
                </a:lnTo>
                <a:lnTo>
                  <a:pt x="1791" y="193"/>
                </a:lnTo>
                <a:lnTo>
                  <a:pt x="1839" y="238"/>
                </a:lnTo>
                <a:lnTo>
                  <a:pt x="1880" y="289"/>
                </a:lnTo>
                <a:lnTo>
                  <a:pt x="1920" y="342"/>
                </a:lnTo>
                <a:lnTo>
                  <a:pt x="1957" y="398"/>
                </a:lnTo>
                <a:lnTo>
                  <a:pt x="1989" y="457"/>
                </a:lnTo>
                <a:lnTo>
                  <a:pt x="2020" y="517"/>
                </a:lnTo>
                <a:lnTo>
                  <a:pt x="2049" y="578"/>
                </a:lnTo>
                <a:lnTo>
                  <a:pt x="2077" y="642"/>
                </a:lnTo>
                <a:lnTo>
                  <a:pt x="2097" y="693"/>
                </a:lnTo>
                <a:lnTo>
                  <a:pt x="2117" y="746"/>
                </a:lnTo>
                <a:lnTo>
                  <a:pt x="2135" y="802"/>
                </a:lnTo>
                <a:lnTo>
                  <a:pt x="2153" y="858"/>
                </a:lnTo>
                <a:lnTo>
                  <a:pt x="2166" y="917"/>
                </a:lnTo>
                <a:lnTo>
                  <a:pt x="2177" y="973"/>
                </a:lnTo>
                <a:lnTo>
                  <a:pt x="2180" y="1029"/>
                </a:lnTo>
                <a:lnTo>
                  <a:pt x="2180" y="1082"/>
                </a:lnTo>
                <a:lnTo>
                  <a:pt x="2171" y="1133"/>
                </a:lnTo>
                <a:lnTo>
                  <a:pt x="2144" y="1238"/>
                </a:lnTo>
                <a:lnTo>
                  <a:pt x="2111" y="1335"/>
                </a:lnTo>
                <a:lnTo>
                  <a:pt x="2073" y="1427"/>
                </a:lnTo>
                <a:lnTo>
                  <a:pt x="2029" y="1515"/>
                </a:lnTo>
                <a:lnTo>
                  <a:pt x="1984" y="1597"/>
                </a:lnTo>
                <a:lnTo>
                  <a:pt x="1960" y="1640"/>
                </a:lnTo>
                <a:lnTo>
                  <a:pt x="1937" y="1682"/>
                </a:lnTo>
                <a:lnTo>
                  <a:pt x="1911" y="1724"/>
                </a:lnTo>
                <a:lnTo>
                  <a:pt x="1884" y="1769"/>
                </a:lnTo>
                <a:lnTo>
                  <a:pt x="1851" y="1817"/>
                </a:lnTo>
                <a:lnTo>
                  <a:pt x="1844" y="1817"/>
                </a:lnTo>
                <a:lnTo>
                  <a:pt x="1404" y="1240"/>
                </a:lnTo>
                <a:lnTo>
                  <a:pt x="1449" y="1182"/>
                </a:lnTo>
                <a:lnTo>
                  <a:pt x="1495" y="1120"/>
                </a:lnTo>
                <a:lnTo>
                  <a:pt x="1539" y="1055"/>
                </a:lnTo>
                <a:lnTo>
                  <a:pt x="1579" y="987"/>
                </a:lnTo>
                <a:lnTo>
                  <a:pt x="1611" y="917"/>
                </a:lnTo>
                <a:lnTo>
                  <a:pt x="1626" y="862"/>
                </a:lnTo>
                <a:lnTo>
                  <a:pt x="1639" y="811"/>
                </a:lnTo>
                <a:lnTo>
                  <a:pt x="1651" y="757"/>
                </a:lnTo>
                <a:lnTo>
                  <a:pt x="1582" y="702"/>
                </a:lnTo>
                <a:lnTo>
                  <a:pt x="1511" y="658"/>
                </a:lnTo>
                <a:lnTo>
                  <a:pt x="1442" y="627"/>
                </a:lnTo>
                <a:lnTo>
                  <a:pt x="1375" y="607"/>
                </a:lnTo>
                <a:lnTo>
                  <a:pt x="1308" y="597"/>
                </a:lnTo>
                <a:lnTo>
                  <a:pt x="1244" y="597"/>
                </a:lnTo>
                <a:lnTo>
                  <a:pt x="1180" y="606"/>
                </a:lnTo>
                <a:lnTo>
                  <a:pt x="1119" y="622"/>
                </a:lnTo>
                <a:lnTo>
                  <a:pt x="1060" y="646"/>
                </a:lnTo>
                <a:lnTo>
                  <a:pt x="1046" y="653"/>
                </a:lnTo>
                <a:lnTo>
                  <a:pt x="1028" y="667"/>
                </a:lnTo>
                <a:lnTo>
                  <a:pt x="1009" y="684"/>
                </a:lnTo>
                <a:lnTo>
                  <a:pt x="989" y="704"/>
                </a:lnTo>
                <a:lnTo>
                  <a:pt x="969" y="724"/>
                </a:lnTo>
                <a:lnTo>
                  <a:pt x="953" y="742"/>
                </a:lnTo>
                <a:lnTo>
                  <a:pt x="940" y="760"/>
                </a:lnTo>
                <a:lnTo>
                  <a:pt x="931" y="773"/>
                </a:lnTo>
                <a:lnTo>
                  <a:pt x="928" y="795"/>
                </a:lnTo>
                <a:lnTo>
                  <a:pt x="931" y="818"/>
                </a:lnTo>
                <a:lnTo>
                  <a:pt x="940" y="844"/>
                </a:lnTo>
                <a:lnTo>
                  <a:pt x="949" y="869"/>
                </a:lnTo>
                <a:lnTo>
                  <a:pt x="960" y="891"/>
                </a:lnTo>
                <a:lnTo>
                  <a:pt x="968" y="909"/>
                </a:lnTo>
                <a:lnTo>
                  <a:pt x="1004" y="989"/>
                </a:lnTo>
                <a:lnTo>
                  <a:pt x="1049" y="1067"/>
                </a:lnTo>
                <a:lnTo>
                  <a:pt x="1100" y="1142"/>
                </a:lnTo>
                <a:lnTo>
                  <a:pt x="1153" y="1213"/>
                </a:lnTo>
                <a:lnTo>
                  <a:pt x="1209" y="1284"/>
                </a:lnTo>
                <a:lnTo>
                  <a:pt x="1264" y="1353"/>
                </a:lnTo>
                <a:lnTo>
                  <a:pt x="1317" y="1422"/>
                </a:lnTo>
                <a:lnTo>
                  <a:pt x="1486" y="1644"/>
                </a:lnTo>
                <a:lnTo>
                  <a:pt x="1659" y="1864"/>
                </a:lnTo>
                <a:lnTo>
                  <a:pt x="1835" y="2080"/>
                </a:lnTo>
                <a:lnTo>
                  <a:pt x="2011" y="2298"/>
                </a:lnTo>
                <a:lnTo>
                  <a:pt x="2184" y="2517"/>
                </a:lnTo>
                <a:lnTo>
                  <a:pt x="2557" y="2966"/>
                </a:lnTo>
                <a:lnTo>
                  <a:pt x="2564" y="2991"/>
                </a:lnTo>
                <a:lnTo>
                  <a:pt x="2568" y="3020"/>
                </a:lnTo>
                <a:lnTo>
                  <a:pt x="2566" y="3055"/>
                </a:lnTo>
                <a:lnTo>
                  <a:pt x="2560" y="3089"/>
                </a:lnTo>
                <a:lnTo>
                  <a:pt x="2555" y="3126"/>
                </a:lnTo>
                <a:lnTo>
                  <a:pt x="2546" y="3157"/>
                </a:lnTo>
                <a:lnTo>
                  <a:pt x="2540" y="3186"/>
                </a:lnTo>
                <a:lnTo>
                  <a:pt x="2531" y="3224"/>
                </a:lnTo>
                <a:lnTo>
                  <a:pt x="2520" y="3271"/>
                </a:lnTo>
                <a:lnTo>
                  <a:pt x="2506" y="3324"/>
                </a:lnTo>
                <a:lnTo>
                  <a:pt x="2489" y="3382"/>
                </a:lnTo>
                <a:lnTo>
                  <a:pt x="2473" y="3442"/>
                </a:lnTo>
                <a:lnTo>
                  <a:pt x="2453" y="3502"/>
                </a:lnTo>
                <a:lnTo>
                  <a:pt x="2433" y="3560"/>
                </a:lnTo>
                <a:lnTo>
                  <a:pt x="2411" y="3615"/>
                </a:lnTo>
                <a:lnTo>
                  <a:pt x="2389" y="3664"/>
                </a:lnTo>
                <a:lnTo>
                  <a:pt x="2368" y="3704"/>
                </a:lnTo>
                <a:lnTo>
                  <a:pt x="2344" y="3735"/>
                </a:lnTo>
                <a:lnTo>
                  <a:pt x="2320" y="3753"/>
                </a:lnTo>
                <a:lnTo>
                  <a:pt x="2297" y="3758"/>
                </a:lnTo>
                <a:lnTo>
                  <a:pt x="2273" y="3753"/>
                </a:lnTo>
                <a:lnTo>
                  <a:pt x="2248" y="3740"/>
                </a:lnTo>
                <a:lnTo>
                  <a:pt x="2222" y="3722"/>
                </a:lnTo>
                <a:lnTo>
                  <a:pt x="2199" y="3698"/>
                </a:lnTo>
                <a:lnTo>
                  <a:pt x="2177" y="3673"/>
                </a:lnTo>
                <a:lnTo>
                  <a:pt x="2155" y="3647"/>
                </a:lnTo>
                <a:lnTo>
                  <a:pt x="2137" y="3622"/>
                </a:lnTo>
                <a:lnTo>
                  <a:pt x="2120" y="3602"/>
                </a:lnTo>
                <a:lnTo>
                  <a:pt x="2108" y="3586"/>
                </a:lnTo>
                <a:lnTo>
                  <a:pt x="1971" y="3418"/>
                </a:lnTo>
                <a:lnTo>
                  <a:pt x="1829" y="3253"/>
                </a:lnTo>
                <a:lnTo>
                  <a:pt x="1689" y="3086"/>
                </a:lnTo>
                <a:lnTo>
                  <a:pt x="1551" y="2917"/>
                </a:lnTo>
                <a:lnTo>
                  <a:pt x="1428" y="2758"/>
                </a:lnTo>
                <a:lnTo>
                  <a:pt x="1304" y="2600"/>
                </a:lnTo>
                <a:lnTo>
                  <a:pt x="1180" y="2444"/>
                </a:lnTo>
                <a:lnTo>
                  <a:pt x="1059" y="2284"/>
                </a:lnTo>
                <a:lnTo>
                  <a:pt x="940" y="2122"/>
                </a:lnTo>
                <a:lnTo>
                  <a:pt x="824" y="1957"/>
                </a:lnTo>
                <a:lnTo>
                  <a:pt x="711" y="1786"/>
                </a:lnTo>
                <a:lnTo>
                  <a:pt x="604" y="1609"/>
                </a:lnTo>
                <a:lnTo>
                  <a:pt x="568" y="1544"/>
                </a:lnTo>
                <a:lnTo>
                  <a:pt x="533" y="1477"/>
                </a:lnTo>
                <a:lnTo>
                  <a:pt x="500" y="1409"/>
                </a:lnTo>
                <a:lnTo>
                  <a:pt x="473" y="1340"/>
                </a:lnTo>
                <a:lnTo>
                  <a:pt x="451" y="1267"/>
                </a:lnTo>
                <a:lnTo>
                  <a:pt x="433" y="1195"/>
                </a:lnTo>
                <a:lnTo>
                  <a:pt x="422" y="1120"/>
                </a:lnTo>
                <a:lnTo>
                  <a:pt x="417" y="1042"/>
                </a:lnTo>
                <a:lnTo>
                  <a:pt x="419" y="962"/>
                </a:lnTo>
                <a:lnTo>
                  <a:pt x="429" y="880"/>
                </a:lnTo>
                <a:lnTo>
                  <a:pt x="448" y="795"/>
                </a:lnTo>
                <a:lnTo>
                  <a:pt x="477" y="706"/>
                </a:lnTo>
                <a:lnTo>
                  <a:pt x="513" y="613"/>
                </a:lnTo>
                <a:lnTo>
                  <a:pt x="559" y="524"/>
                </a:lnTo>
                <a:lnTo>
                  <a:pt x="608" y="440"/>
                </a:lnTo>
                <a:lnTo>
                  <a:pt x="660" y="360"/>
                </a:lnTo>
                <a:lnTo>
                  <a:pt x="717" y="286"/>
                </a:lnTo>
                <a:lnTo>
                  <a:pt x="762" y="231"/>
                </a:lnTo>
                <a:lnTo>
                  <a:pt x="815" y="180"/>
                </a:lnTo>
                <a:lnTo>
                  <a:pt x="873" y="133"/>
                </a:lnTo>
                <a:lnTo>
                  <a:pt x="937" y="91"/>
                </a:lnTo>
                <a:lnTo>
                  <a:pt x="1006" y="55"/>
                </a:lnTo>
                <a:lnTo>
                  <a:pt x="1080" y="29"/>
                </a:lnTo>
                <a:lnTo>
                  <a:pt x="1244"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64" name="Oval 1">
            <a:extLst>
              <a:ext uri="{FF2B5EF4-FFF2-40B4-BE49-F238E27FC236}">
                <a16:creationId xmlns:a16="http://schemas.microsoft.com/office/drawing/2014/main" id="{4B138912-A59A-4C31-A487-24FE333E19F1}"/>
              </a:ext>
            </a:extLst>
          </p:cNvPr>
          <p:cNvSpPr/>
          <p:nvPr/>
        </p:nvSpPr>
        <p:spPr>
          <a:xfrm>
            <a:off x="8373665" y="602219"/>
            <a:ext cx="342296" cy="342295"/>
          </a:xfrm>
          <a:custGeom>
            <a:avLst/>
            <a:gdLst/>
            <a:ahLst/>
            <a:cxnLst/>
            <a:rect l="l" t="t" r="r" b="b"/>
            <a:pathLst>
              <a:path w="3848188" h="3848188">
                <a:moveTo>
                  <a:pt x="1531053" y="504131"/>
                </a:moveTo>
                <a:lnTo>
                  <a:pt x="1531053" y="1481511"/>
                </a:lnTo>
                <a:lnTo>
                  <a:pt x="553673" y="1481511"/>
                </a:lnTo>
                <a:lnTo>
                  <a:pt x="553673" y="2263055"/>
                </a:lnTo>
                <a:lnTo>
                  <a:pt x="1531053" y="2263055"/>
                </a:lnTo>
                <a:lnTo>
                  <a:pt x="1531053" y="3240435"/>
                </a:lnTo>
                <a:lnTo>
                  <a:pt x="2312597" y="3240435"/>
                </a:lnTo>
                <a:lnTo>
                  <a:pt x="2312597" y="2263055"/>
                </a:lnTo>
                <a:lnTo>
                  <a:pt x="3289977" y="2263055"/>
                </a:lnTo>
                <a:lnTo>
                  <a:pt x="3289977" y="1481511"/>
                </a:lnTo>
                <a:lnTo>
                  <a:pt x="2312597" y="1481511"/>
                </a:lnTo>
                <a:lnTo>
                  <a:pt x="2312597" y="504131"/>
                </a:lnTo>
                <a:close/>
                <a:moveTo>
                  <a:pt x="1924094" y="0"/>
                </a:moveTo>
                <a:cubicBezTo>
                  <a:pt x="2986742" y="0"/>
                  <a:pt x="3848188" y="861446"/>
                  <a:pt x="3848188" y="1924094"/>
                </a:cubicBezTo>
                <a:cubicBezTo>
                  <a:pt x="3848188" y="2986742"/>
                  <a:pt x="2986742" y="3848188"/>
                  <a:pt x="1924094" y="3848188"/>
                </a:cubicBezTo>
                <a:cubicBezTo>
                  <a:pt x="861446" y="3848188"/>
                  <a:pt x="0" y="2986742"/>
                  <a:pt x="0" y="1924094"/>
                </a:cubicBezTo>
                <a:cubicBezTo>
                  <a:pt x="0" y="861446"/>
                  <a:pt x="861446" y="0"/>
                  <a:pt x="1924094"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5" name="Donut 3">
            <a:extLst>
              <a:ext uri="{FF2B5EF4-FFF2-40B4-BE49-F238E27FC236}">
                <a16:creationId xmlns:a16="http://schemas.microsoft.com/office/drawing/2014/main" id="{A81EB1AF-83C2-42B5-B6BB-451D69684992}"/>
              </a:ext>
            </a:extLst>
          </p:cNvPr>
          <p:cNvSpPr/>
          <p:nvPr/>
        </p:nvSpPr>
        <p:spPr>
          <a:xfrm rot="2542585">
            <a:off x="10085046" y="6173868"/>
            <a:ext cx="214889" cy="409323"/>
          </a:xfrm>
          <a:custGeom>
            <a:avLst/>
            <a:gdLst/>
            <a:ahLst/>
            <a:cxnLst/>
            <a:rect l="l" t="t" r="r" b="b"/>
            <a:pathLst>
              <a:path w="2073250" h="3949150">
                <a:moveTo>
                  <a:pt x="1279271" y="2220875"/>
                </a:moveTo>
                <a:lnTo>
                  <a:pt x="1285176" y="2794045"/>
                </a:lnTo>
                <a:lnTo>
                  <a:pt x="1962603" y="2794045"/>
                </a:lnTo>
                <a:lnTo>
                  <a:pt x="1962603" y="3261227"/>
                </a:lnTo>
                <a:lnTo>
                  <a:pt x="1289989" y="3261228"/>
                </a:lnTo>
                <a:lnTo>
                  <a:pt x="1297029" y="3944670"/>
                </a:lnTo>
                <a:lnTo>
                  <a:pt x="795159" y="3949150"/>
                </a:lnTo>
                <a:lnTo>
                  <a:pt x="788072" y="3261227"/>
                </a:lnTo>
                <a:lnTo>
                  <a:pt x="110647" y="3261227"/>
                </a:lnTo>
                <a:lnTo>
                  <a:pt x="110647" y="2794045"/>
                </a:lnTo>
                <a:lnTo>
                  <a:pt x="783259" y="2794045"/>
                </a:lnTo>
                <a:lnTo>
                  <a:pt x="777401" y="2225354"/>
                </a:lnTo>
                <a:close/>
                <a:moveTo>
                  <a:pt x="1036626" y="518312"/>
                </a:moveTo>
                <a:cubicBezTo>
                  <a:pt x="750370" y="518312"/>
                  <a:pt x="518313" y="753722"/>
                  <a:pt x="518313" y="1044116"/>
                </a:cubicBezTo>
                <a:cubicBezTo>
                  <a:pt x="518313" y="1334510"/>
                  <a:pt x="750370" y="1569920"/>
                  <a:pt x="1036626" y="1569920"/>
                </a:cubicBezTo>
                <a:cubicBezTo>
                  <a:pt x="1322882" y="1569920"/>
                  <a:pt x="1554939" y="1334510"/>
                  <a:pt x="1554939" y="1044116"/>
                </a:cubicBezTo>
                <a:cubicBezTo>
                  <a:pt x="1554939" y="753722"/>
                  <a:pt x="1322882" y="518312"/>
                  <a:pt x="1036626" y="518312"/>
                </a:cubicBezTo>
                <a:close/>
                <a:moveTo>
                  <a:pt x="1036625" y="0"/>
                </a:moveTo>
                <a:cubicBezTo>
                  <a:pt x="1609137" y="0"/>
                  <a:pt x="2073250" y="467467"/>
                  <a:pt x="2073250" y="1044116"/>
                </a:cubicBezTo>
                <a:cubicBezTo>
                  <a:pt x="2073250" y="1620765"/>
                  <a:pt x="1609137" y="2088232"/>
                  <a:pt x="1036625" y="2088232"/>
                </a:cubicBezTo>
                <a:cubicBezTo>
                  <a:pt x="464113" y="2088232"/>
                  <a:pt x="0" y="1620765"/>
                  <a:pt x="0" y="1044116"/>
                </a:cubicBezTo>
                <a:cubicBezTo>
                  <a:pt x="0" y="467467"/>
                  <a:pt x="464113" y="0"/>
                  <a:pt x="1036625"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66" name="Rounded Rectangle 8">
            <a:extLst>
              <a:ext uri="{FF2B5EF4-FFF2-40B4-BE49-F238E27FC236}">
                <a16:creationId xmlns:a16="http://schemas.microsoft.com/office/drawing/2014/main" id="{9AC3A9A8-93BF-4A70-BCB3-89A34C8C3A14}"/>
              </a:ext>
            </a:extLst>
          </p:cNvPr>
          <p:cNvSpPr/>
          <p:nvPr/>
        </p:nvSpPr>
        <p:spPr>
          <a:xfrm>
            <a:off x="5318933" y="3416531"/>
            <a:ext cx="302313" cy="228108"/>
          </a:xfrm>
          <a:custGeom>
            <a:avLst/>
            <a:gdLst/>
            <a:ahLst/>
            <a:cxnLst/>
            <a:rect l="l" t="t" r="r" b="b"/>
            <a:pathLst>
              <a:path w="3960440" h="2988329">
                <a:moveTo>
                  <a:pt x="1906134" y="1614050"/>
                </a:moveTo>
                <a:cubicBezTo>
                  <a:pt x="1848735" y="1614050"/>
                  <a:pt x="1802205" y="1659775"/>
                  <a:pt x="1802205" y="1716180"/>
                </a:cubicBezTo>
                <a:lnTo>
                  <a:pt x="1802205" y="1952130"/>
                </a:lnTo>
                <a:lnTo>
                  <a:pt x="1562097" y="1952130"/>
                </a:lnTo>
                <a:cubicBezTo>
                  <a:pt x="1504698" y="1952130"/>
                  <a:pt x="1458167" y="1997855"/>
                  <a:pt x="1458167" y="2054260"/>
                </a:cubicBezTo>
                <a:lnTo>
                  <a:pt x="1458167" y="2188080"/>
                </a:lnTo>
                <a:cubicBezTo>
                  <a:pt x="1458167" y="2244485"/>
                  <a:pt x="1504698" y="2290210"/>
                  <a:pt x="1562097" y="2290210"/>
                </a:cubicBezTo>
                <a:lnTo>
                  <a:pt x="1802205" y="2290210"/>
                </a:lnTo>
                <a:lnTo>
                  <a:pt x="1802205" y="2526160"/>
                </a:lnTo>
                <a:cubicBezTo>
                  <a:pt x="1802205" y="2582565"/>
                  <a:pt x="1848735" y="2628290"/>
                  <a:pt x="1906134" y="2628290"/>
                </a:cubicBezTo>
                <a:lnTo>
                  <a:pt x="2042312" y="2628290"/>
                </a:lnTo>
                <a:cubicBezTo>
                  <a:pt x="2099711" y="2628290"/>
                  <a:pt x="2146242" y="2582565"/>
                  <a:pt x="2146242" y="2526160"/>
                </a:cubicBezTo>
                <a:lnTo>
                  <a:pt x="2146242" y="2290210"/>
                </a:lnTo>
                <a:lnTo>
                  <a:pt x="2386349" y="2290210"/>
                </a:lnTo>
                <a:cubicBezTo>
                  <a:pt x="2443749" y="2290210"/>
                  <a:pt x="2490279" y="2244485"/>
                  <a:pt x="2490279" y="2188080"/>
                </a:cubicBezTo>
                <a:lnTo>
                  <a:pt x="2490279" y="2054260"/>
                </a:lnTo>
                <a:cubicBezTo>
                  <a:pt x="2490279" y="1997855"/>
                  <a:pt x="2443749" y="1952130"/>
                  <a:pt x="2386349" y="1952130"/>
                </a:cubicBezTo>
                <a:lnTo>
                  <a:pt x="2146242" y="1952130"/>
                </a:lnTo>
                <a:lnTo>
                  <a:pt x="2146242" y="1716180"/>
                </a:lnTo>
                <a:cubicBezTo>
                  <a:pt x="2146242" y="1659775"/>
                  <a:pt x="2099711" y="1614050"/>
                  <a:pt x="2042312" y="1614050"/>
                </a:cubicBezTo>
                <a:close/>
                <a:moveTo>
                  <a:pt x="0" y="1368149"/>
                </a:moveTo>
                <a:lnTo>
                  <a:pt x="3960440" y="1368149"/>
                </a:lnTo>
                <a:lnTo>
                  <a:pt x="3960440" y="2489988"/>
                </a:lnTo>
                <a:cubicBezTo>
                  <a:pt x="3960440" y="2765214"/>
                  <a:pt x="3737325" y="2988329"/>
                  <a:pt x="3462099" y="2988329"/>
                </a:cubicBezTo>
                <a:lnTo>
                  <a:pt x="498341" y="2988329"/>
                </a:lnTo>
                <a:cubicBezTo>
                  <a:pt x="223115" y="2988329"/>
                  <a:pt x="0" y="2765214"/>
                  <a:pt x="0" y="2489988"/>
                </a:cubicBezTo>
                <a:close/>
                <a:moveTo>
                  <a:pt x="1399199" y="277487"/>
                </a:moveTo>
                <a:cubicBezTo>
                  <a:pt x="1340514" y="277487"/>
                  <a:pt x="1292941" y="325060"/>
                  <a:pt x="1292941" y="383745"/>
                </a:cubicBezTo>
                <a:lnTo>
                  <a:pt x="1292941" y="684073"/>
                </a:lnTo>
                <a:lnTo>
                  <a:pt x="2667496" y="684073"/>
                </a:lnTo>
                <a:lnTo>
                  <a:pt x="2667496" y="383745"/>
                </a:lnTo>
                <a:cubicBezTo>
                  <a:pt x="2667496" y="325060"/>
                  <a:pt x="2619923" y="277487"/>
                  <a:pt x="2561238" y="277487"/>
                </a:cubicBezTo>
                <a:close/>
                <a:moveTo>
                  <a:pt x="1139543" y="0"/>
                </a:moveTo>
                <a:lnTo>
                  <a:pt x="2820896" y="0"/>
                </a:lnTo>
                <a:cubicBezTo>
                  <a:pt x="2920320" y="0"/>
                  <a:pt x="3000919" y="80599"/>
                  <a:pt x="3000919" y="180023"/>
                </a:cubicBezTo>
                <a:lnTo>
                  <a:pt x="3000919" y="684073"/>
                </a:lnTo>
                <a:lnTo>
                  <a:pt x="3462099" y="684073"/>
                </a:lnTo>
                <a:cubicBezTo>
                  <a:pt x="3727111" y="684073"/>
                  <a:pt x="3943808" y="890935"/>
                  <a:pt x="3957387" y="1152125"/>
                </a:cubicBezTo>
                <a:lnTo>
                  <a:pt x="3053" y="1152125"/>
                </a:lnTo>
                <a:cubicBezTo>
                  <a:pt x="16632" y="890935"/>
                  <a:pt x="233329" y="684073"/>
                  <a:pt x="498341" y="684073"/>
                </a:cubicBezTo>
                <a:lnTo>
                  <a:pt x="959520" y="684073"/>
                </a:lnTo>
                <a:lnTo>
                  <a:pt x="959520" y="180023"/>
                </a:lnTo>
                <a:cubicBezTo>
                  <a:pt x="959520" y="80599"/>
                  <a:pt x="1040119" y="0"/>
                  <a:pt x="1139543"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latin typeface="Arial" pitchFamily="34" charset="0"/>
              <a:cs typeface="Arial" pitchFamily="34" charset="0"/>
            </a:endParaRPr>
          </a:p>
        </p:txBody>
      </p:sp>
      <p:sp>
        <p:nvSpPr>
          <p:cNvPr id="67" name="Heart 3">
            <a:extLst>
              <a:ext uri="{FF2B5EF4-FFF2-40B4-BE49-F238E27FC236}">
                <a16:creationId xmlns:a16="http://schemas.microsoft.com/office/drawing/2014/main" id="{32987128-419D-442D-8650-0B73A016B046}"/>
              </a:ext>
            </a:extLst>
          </p:cNvPr>
          <p:cNvSpPr>
            <a:spLocks noChangeAspect="1"/>
          </p:cNvSpPr>
          <p:nvPr/>
        </p:nvSpPr>
        <p:spPr>
          <a:xfrm>
            <a:off x="11506328" y="936972"/>
            <a:ext cx="302279" cy="273557"/>
          </a:xfrm>
          <a:custGeom>
            <a:avLst/>
            <a:gdLst/>
            <a:ahLst/>
            <a:cxnLst/>
            <a:rect l="l" t="t" r="r" b="b"/>
            <a:pathLst>
              <a:path w="3971393" h="3594045">
                <a:moveTo>
                  <a:pt x="2284446" y="942229"/>
                </a:moveTo>
                <a:cubicBezTo>
                  <a:pt x="2231718" y="946666"/>
                  <a:pt x="2184212" y="981897"/>
                  <a:pt x="2166723" y="1035351"/>
                </a:cubicBezTo>
                <a:lnTo>
                  <a:pt x="1818705" y="2099054"/>
                </a:lnTo>
                <a:lnTo>
                  <a:pt x="1630896" y="1461099"/>
                </a:lnTo>
                <a:cubicBezTo>
                  <a:pt x="1625536" y="1442893"/>
                  <a:pt x="1616698" y="1426659"/>
                  <a:pt x="1605222" y="1412988"/>
                </a:cubicBezTo>
                <a:cubicBezTo>
                  <a:pt x="1592838" y="1372092"/>
                  <a:pt x="1559535" y="1339590"/>
                  <a:pt x="1515200" y="1327710"/>
                </a:cubicBezTo>
                <a:cubicBezTo>
                  <a:pt x="1442764" y="1308302"/>
                  <a:pt x="1368310" y="1351289"/>
                  <a:pt x="1348901" y="1423723"/>
                </a:cubicBezTo>
                <a:lnTo>
                  <a:pt x="1175574" y="2070589"/>
                </a:lnTo>
                <a:lnTo>
                  <a:pt x="887391" y="2070589"/>
                </a:lnTo>
                <a:cubicBezTo>
                  <a:pt x="812401" y="2070589"/>
                  <a:pt x="751610" y="2131382"/>
                  <a:pt x="751610" y="2206372"/>
                </a:cubicBezTo>
                <a:cubicBezTo>
                  <a:pt x="751609" y="2281361"/>
                  <a:pt x="812402" y="2342153"/>
                  <a:pt x="887391" y="2342154"/>
                </a:cubicBezTo>
                <a:lnTo>
                  <a:pt x="1266160" y="2342154"/>
                </a:lnTo>
                <a:cubicBezTo>
                  <a:pt x="1309243" y="2342153"/>
                  <a:pt x="1347639" y="2322088"/>
                  <a:pt x="1370869" y="2289485"/>
                </a:cubicBezTo>
                <a:cubicBezTo>
                  <a:pt x="1392914" y="2274134"/>
                  <a:pt x="1408463" y="2250677"/>
                  <a:pt x="1415910" y="2222885"/>
                </a:cubicBezTo>
                <a:lnTo>
                  <a:pt x="1490320" y="1945186"/>
                </a:lnTo>
                <a:lnTo>
                  <a:pt x="1661817" y="2527729"/>
                </a:lnTo>
                <a:cubicBezTo>
                  <a:pt x="1680716" y="2591927"/>
                  <a:pt x="1742866" y="2631605"/>
                  <a:pt x="1806849" y="2621696"/>
                </a:cubicBezTo>
                <a:cubicBezTo>
                  <a:pt x="1873057" y="2637495"/>
                  <a:pt x="1940784" y="2599243"/>
                  <a:pt x="1962449" y="2533025"/>
                </a:cubicBezTo>
                <a:lnTo>
                  <a:pt x="2291633" y="1526890"/>
                </a:lnTo>
                <a:lnTo>
                  <a:pt x="2478124" y="2222886"/>
                </a:lnTo>
                <a:cubicBezTo>
                  <a:pt x="2491725" y="2273643"/>
                  <a:pt x="2532355" y="2309941"/>
                  <a:pt x="2580723" y="2318869"/>
                </a:cubicBezTo>
                <a:cubicBezTo>
                  <a:pt x="2600453" y="2334375"/>
                  <a:pt x="2625460" y="2342152"/>
                  <a:pt x="2652283" y="2342153"/>
                </a:cubicBezTo>
                <a:lnTo>
                  <a:pt x="3058108" y="2342153"/>
                </a:lnTo>
                <a:cubicBezTo>
                  <a:pt x="3133099" y="2342153"/>
                  <a:pt x="3193891" y="2281360"/>
                  <a:pt x="3193891" y="2206371"/>
                </a:cubicBezTo>
                <a:cubicBezTo>
                  <a:pt x="3193890" y="2131381"/>
                  <a:pt x="3133099" y="2070589"/>
                  <a:pt x="3058108" y="2070588"/>
                </a:cubicBezTo>
                <a:lnTo>
                  <a:pt x="2718460" y="2070589"/>
                </a:lnTo>
                <a:lnTo>
                  <a:pt x="2455970" y="1090961"/>
                </a:lnTo>
                <a:cubicBezTo>
                  <a:pt x="2449895" y="1068289"/>
                  <a:pt x="2438427" y="1048501"/>
                  <a:pt x="2421928" y="1033927"/>
                </a:cubicBezTo>
                <a:cubicBezTo>
                  <a:pt x="2410672" y="994460"/>
                  <a:pt x="2379946" y="962248"/>
                  <a:pt x="2337996" y="948523"/>
                </a:cubicBezTo>
                <a:cubicBezTo>
                  <a:pt x="2320178" y="942693"/>
                  <a:pt x="2302022" y="940751"/>
                  <a:pt x="2284446" y="942229"/>
                </a:cubicBezTo>
                <a:close/>
                <a:moveTo>
                  <a:pt x="941190" y="119"/>
                </a:moveTo>
                <a:cubicBezTo>
                  <a:pt x="1335246" y="6449"/>
                  <a:pt x="1754682" y="267656"/>
                  <a:pt x="1985697" y="864700"/>
                </a:cubicBezTo>
                <a:cubicBezTo>
                  <a:pt x="2807082" y="-1258124"/>
                  <a:pt x="6010484" y="864700"/>
                  <a:pt x="1985697" y="3594045"/>
                </a:cubicBezTo>
                <a:cubicBezTo>
                  <a:pt x="-907119" y="1632328"/>
                  <a:pt x="-65842" y="-16059"/>
                  <a:pt x="941190" y="119"/>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latin typeface="Arial" pitchFamily="34" charset="0"/>
              <a:cs typeface="Arial" pitchFamily="34" charset="0"/>
            </a:endParaRPr>
          </a:p>
        </p:txBody>
      </p:sp>
      <p:sp>
        <p:nvSpPr>
          <p:cNvPr id="68" name="Round Same Side Corner Rectangle 5">
            <a:extLst>
              <a:ext uri="{FF2B5EF4-FFF2-40B4-BE49-F238E27FC236}">
                <a16:creationId xmlns:a16="http://schemas.microsoft.com/office/drawing/2014/main" id="{CD6ECC31-4A48-4D35-93E8-7FC0AF12E0AC}"/>
              </a:ext>
            </a:extLst>
          </p:cNvPr>
          <p:cNvSpPr/>
          <p:nvPr/>
        </p:nvSpPr>
        <p:spPr>
          <a:xfrm>
            <a:off x="9871330" y="103857"/>
            <a:ext cx="352384" cy="247386"/>
          </a:xfrm>
          <a:custGeom>
            <a:avLst/>
            <a:gdLst/>
            <a:ahLst/>
            <a:cxnLst/>
            <a:rect l="l" t="t" r="r" b="b"/>
            <a:pathLst>
              <a:path w="3934890" h="3325069">
                <a:moveTo>
                  <a:pt x="3256955" y="2654903"/>
                </a:moveTo>
                <a:cubicBezTo>
                  <a:pt x="3442016" y="2654903"/>
                  <a:pt x="3592038" y="2804925"/>
                  <a:pt x="3592038" y="2989986"/>
                </a:cubicBezTo>
                <a:cubicBezTo>
                  <a:pt x="3592038" y="3175047"/>
                  <a:pt x="3442016" y="3325069"/>
                  <a:pt x="3256955" y="3325069"/>
                </a:cubicBezTo>
                <a:cubicBezTo>
                  <a:pt x="3071894" y="3325069"/>
                  <a:pt x="2921872" y="3175047"/>
                  <a:pt x="2921872" y="2989986"/>
                </a:cubicBezTo>
                <a:cubicBezTo>
                  <a:pt x="2921872" y="2804925"/>
                  <a:pt x="3071894" y="2654903"/>
                  <a:pt x="3256955" y="2654903"/>
                </a:cubicBezTo>
                <a:close/>
                <a:moveTo>
                  <a:pt x="1163958" y="2654903"/>
                </a:moveTo>
                <a:cubicBezTo>
                  <a:pt x="1349019" y="2654903"/>
                  <a:pt x="1499041" y="2804925"/>
                  <a:pt x="1499041" y="2989986"/>
                </a:cubicBezTo>
                <a:cubicBezTo>
                  <a:pt x="1499041" y="3175047"/>
                  <a:pt x="1349019" y="3325069"/>
                  <a:pt x="1163958" y="3325069"/>
                </a:cubicBezTo>
                <a:cubicBezTo>
                  <a:pt x="978897" y="3325069"/>
                  <a:pt x="828875" y="3175047"/>
                  <a:pt x="828875" y="2989986"/>
                </a:cubicBezTo>
                <a:cubicBezTo>
                  <a:pt x="828875" y="2804925"/>
                  <a:pt x="978897" y="2654903"/>
                  <a:pt x="1163958" y="2654903"/>
                </a:cubicBezTo>
                <a:close/>
                <a:moveTo>
                  <a:pt x="76162" y="2262658"/>
                </a:moveTo>
                <a:lnTo>
                  <a:pt x="3934890" y="2262658"/>
                </a:lnTo>
                <a:lnTo>
                  <a:pt x="3934890" y="2865907"/>
                </a:lnTo>
                <a:lnTo>
                  <a:pt x="3688794" y="2865907"/>
                </a:lnTo>
                <a:cubicBezTo>
                  <a:pt x="3630311" y="2683593"/>
                  <a:pt x="3458928" y="2552630"/>
                  <a:pt x="3256956" y="2552630"/>
                </a:cubicBezTo>
                <a:cubicBezTo>
                  <a:pt x="3054984" y="2552630"/>
                  <a:pt x="2883601" y="2683593"/>
                  <a:pt x="2825119" y="2865907"/>
                </a:cubicBezTo>
                <a:lnTo>
                  <a:pt x="1595797" y="2865907"/>
                </a:lnTo>
                <a:cubicBezTo>
                  <a:pt x="1537314" y="2683593"/>
                  <a:pt x="1365931" y="2552630"/>
                  <a:pt x="1163959" y="2552630"/>
                </a:cubicBezTo>
                <a:cubicBezTo>
                  <a:pt x="952624" y="2552630"/>
                  <a:pt x="774779" y="2696018"/>
                  <a:pt x="724237" y="2891307"/>
                </a:cubicBezTo>
                <a:lnTo>
                  <a:pt x="398213" y="2891307"/>
                </a:lnTo>
                <a:cubicBezTo>
                  <a:pt x="178286" y="2891307"/>
                  <a:pt x="0" y="2713021"/>
                  <a:pt x="0" y="2493094"/>
                </a:cubicBezTo>
                <a:lnTo>
                  <a:pt x="0" y="2267371"/>
                </a:lnTo>
                <a:lnTo>
                  <a:pt x="76162" y="2267371"/>
                </a:lnTo>
                <a:close/>
                <a:moveTo>
                  <a:pt x="940438" y="986308"/>
                </a:moveTo>
                <a:cubicBezTo>
                  <a:pt x="831368" y="986308"/>
                  <a:pt x="742949" y="1041027"/>
                  <a:pt x="742949" y="1108525"/>
                </a:cubicBezTo>
                <a:lnTo>
                  <a:pt x="742949" y="1420858"/>
                </a:lnTo>
                <a:lnTo>
                  <a:pt x="1337996" y="1420858"/>
                </a:lnTo>
                <a:lnTo>
                  <a:pt x="1337996" y="986308"/>
                </a:lnTo>
                <a:close/>
                <a:moveTo>
                  <a:pt x="2566126" y="947333"/>
                </a:moveTo>
                <a:cubicBezTo>
                  <a:pt x="2490968" y="947333"/>
                  <a:pt x="2430039" y="1008262"/>
                  <a:pt x="2430039" y="1083421"/>
                </a:cubicBezTo>
                <a:lnTo>
                  <a:pt x="2430039" y="1283715"/>
                </a:lnTo>
                <a:lnTo>
                  <a:pt x="2240561" y="1283715"/>
                </a:lnTo>
                <a:cubicBezTo>
                  <a:pt x="2165402" y="1283715"/>
                  <a:pt x="2104473" y="1344644"/>
                  <a:pt x="2104473" y="1419803"/>
                </a:cubicBezTo>
                <a:lnTo>
                  <a:pt x="2104473" y="1443548"/>
                </a:lnTo>
                <a:cubicBezTo>
                  <a:pt x="2104473" y="1518707"/>
                  <a:pt x="2165402" y="1579635"/>
                  <a:pt x="2240561" y="1579635"/>
                </a:cubicBezTo>
                <a:lnTo>
                  <a:pt x="2430039" y="1579635"/>
                </a:lnTo>
                <a:lnTo>
                  <a:pt x="2430039" y="1758296"/>
                </a:lnTo>
                <a:cubicBezTo>
                  <a:pt x="2430039" y="1833454"/>
                  <a:pt x="2490968" y="1894383"/>
                  <a:pt x="2566126" y="1894383"/>
                </a:cubicBezTo>
                <a:lnTo>
                  <a:pt x="2589871" y="1894383"/>
                </a:lnTo>
                <a:cubicBezTo>
                  <a:pt x="2665030" y="1894383"/>
                  <a:pt x="2725959" y="1833454"/>
                  <a:pt x="2725959" y="1758296"/>
                </a:cubicBezTo>
                <a:lnTo>
                  <a:pt x="2725959" y="1579635"/>
                </a:lnTo>
                <a:lnTo>
                  <a:pt x="2915437" y="1579635"/>
                </a:lnTo>
                <a:cubicBezTo>
                  <a:pt x="2990595" y="1579635"/>
                  <a:pt x="3051524" y="1518707"/>
                  <a:pt x="3051524" y="1443548"/>
                </a:cubicBezTo>
                <a:lnTo>
                  <a:pt x="3051524" y="1419803"/>
                </a:lnTo>
                <a:cubicBezTo>
                  <a:pt x="3051524" y="1344644"/>
                  <a:pt x="2990595" y="1283715"/>
                  <a:pt x="2915437" y="1283715"/>
                </a:cubicBezTo>
                <a:lnTo>
                  <a:pt x="2725959" y="1283715"/>
                </a:lnTo>
                <a:lnTo>
                  <a:pt x="2725959" y="1083421"/>
                </a:lnTo>
                <a:cubicBezTo>
                  <a:pt x="2725959" y="1008262"/>
                  <a:pt x="2665030" y="947333"/>
                  <a:pt x="2589871" y="947333"/>
                </a:cubicBezTo>
                <a:close/>
                <a:moveTo>
                  <a:pt x="2175584" y="448446"/>
                </a:moveTo>
                <a:lnTo>
                  <a:pt x="2342436" y="448446"/>
                </a:lnTo>
                <a:cubicBezTo>
                  <a:pt x="2365949" y="448446"/>
                  <a:pt x="2385010" y="467507"/>
                  <a:pt x="2385010" y="491020"/>
                </a:cubicBezTo>
                <a:lnTo>
                  <a:pt x="2385010" y="513872"/>
                </a:lnTo>
                <a:cubicBezTo>
                  <a:pt x="2385010" y="537385"/>
                  <a:pt x="2365949" y="556446"/>
                  <a:pt x="2342436" y="556446"/>
                </a:cubicBezTo>
                <a:lnTo>
                  <a:pt x="2175584" y="556446"/>
                </a:lnTo>
                <a:cubicBezTo>
                  <a:pt x="2152071" y="556446"/>
                  <a:pt x="2133010" y="537385"/>
                  <a:pt x="2133010" y="513872"/>
                </a:cubicBezTo>
                <a:lnTo>
                  <a:pt x="2133010" y="491020"/>
                </a:lnTo>
                <a:cubicBezTo>
                  <a:pt x="2133010" y="467507"/>
                  <a:pt x="2152071" y="448446"/>
                  <a:pt x="2175584" y="448446"/>
                </a:cubicBezTo>
                <a:close/>
                <a:moveTo>
                  <a:pt x="1313354" y="439278"/>
                </a:moveTo>
                <a:lnTo>
                  <a:pt x="1480043" y="446666"/>
                </a:lnTo>
                <a:cubicBezTo>
                  <a:pt x="1503533" y="447707"/>
                  <a:pt x="1521731" y="467594"/>
                  <a:pt x="1520690" y="491084"/>
                </a:cubicBezTo>
                <a:lnTo>
                  <a:pt x="1519678" y="513913"/>
                </a:lnTo>
                <a:cubicBezTo>
                  <a:pt x="1518636" y="537403"/>
                  <a:pt x="1498750" y="555601"/>
                  <a:pt x="1475260" y="554560"/>
                </a:cubicBezTo>
                <a:lnTo>
                  <a:pt x="1308572" y="547172"/>
                </a:lnTo>
                <a:cubicBezTo>
                  <a:pt x="1285082" y="546130"/>
                  <a:pt x="1266884" y="526244"/>
                  <a:pt x="1267925" y="502754"/>
                </a:cubicBezTo>
                <a:lnTo>
                  <a:pt x="1268937" y="479925"/>
                </a:lnTo>
                <a:cubicBezTo>
                  <a:pt x="1269978" y="456435"/>
                  <a:pt x="1289864" y="438236"/>
                  <a:pt x="1313354" y="439278"/>
                </a:cubicBezTo>
                <a:close/>
                <a:moveTo>
                  <a:pt x="1782480" y="391192"/>
                </a:moveTo>
                <a:lnTo>
                  <a:pt x="1854488" y="391192"/>
                </a:lnTo>
                <a:cubicBezTo>
                  <a:pt x="1947917" y="391192"/>
                  <a:pt x="2023656" y="466931"/>
                  <a:pt x="2023656" y="560360"/>
                </a:cubicBezTo>
                <a:lnTo>
                  <a:pt x="2023656" y="721195"/>
                </a:lnTo>
                <a:lnTo>
                  <a:pt x="3934890" y="721195"/>
                </a:lnTo>
                <a:lnTo>
                  <a:pt x="3934890" y="2109731"/>
                </a:lnTo>
                <a:lnTo>
                  <a:pt x="14197" y="2109731"/>
                </a:lnTo>
                <a:lnTo>
                  <a:pt x="14197" y="2114574"/>
                </a:lnTo>
                <a:lnTo>
                  <a:pt x="0" y="2114574"/>
                </a:lnTo>
                <a:lnTo>
                  <a:pt x="0" y="1828455"/>
                </a:lnTo>
                <a:cubicBezTo>
                  <a:pt x="0" y="1608528"/>
                  <a:pt x="178286" y="1430242"/>
                  <a:pt x="398213" y="1430242"/>
                </a:cubicBezTo>
                <a:lnTo>
                  <a:pt x="519518" y="1430242"/>
                </a:lnTo>
                <a:lnTo>
                  <a:pt x="519518" y="977203"/>
                </a:lnTo>
                <a:cubicBezTo>
                  <a:pt x="519518" y="876538"/>
                  <a:pt x="601123" y="794933"/>
                  <a:pt x="701788" y="794933"/>
                </a:cubicBezTo>
                <a:lnTo>
                  <a:pt x="1349377" y="794933"/>
                </a:lnTo>
                <a:lnTo>
                  <a:pt x="1349377" y="721195"/>
                </a:lnTo>
                <a:lnTo>
                  <a:pt x="1613312" y="721195"/>
                </a:lnTo>
                <a:lnTo>
                  <a:pt x="1613312" y="560360"/>
                </a:lnTo>
                <a:cubicBezTo>
                  <a:pt x="1613312" y="466931"/>
                  <a:pt x="1689051" y="391192"/>
                  <a:pt x="1782480" y="391192"/>
                </a:cubicBezTo>
                <a:close/>
                <a:moveTo>
                  <a:pt x="2217013" y="121841"/>
                </a:moveTo>
                <a:cubicBezTo>
                  <a:pt x="2228118" y="123263"/>
                  <a:pt x="2238680" y="128922"/>
                  <a:pt x="2246068" y="138480"/>
                </a:cubicBezTo>
                <a:lnTo>
                  <a:pt x="2260428" y="157060"/>
                </a:lnTo>
                <a:cubicBezTo>
                  <a:pt x="2275203" y="176176"/>
                  <a:pt x="2271684" y="203650"/>
                  <a:pt x="2252568" y="218425"/>
                </a:cubicBezTo>
                <a:lnTo>
                  <a:pt x="2122407" y="319028"/>
                </a:lnTo>
                <a:cubicBezTo>
                  <a:pt x="2103291" y="333803"/>
                  <a:pt x="2075817" y="330283"/>
                  <a:pt x="2061042" y="311168"/>
                </a:cubicBezTo>
                <a:lnTo>
                  <a:pt x="2046682" y="292588"/>
                </a:lnTo>
                <a:cubicBezTo>
                  <a:pt x="2031907" y="273472"/>
                  <a:pt x="2035426" y="245997"/>
                  <a:pt x="2054542" y="231223"/>
                </a:cubicBezTo>
                <a:lnTo>
                  <a:pt x="2184703" y="130620"/>
                </a:lnTo>
                <a:cubicBezTo>
                  <a:pt x="2194261" y="123232"/>
                  <a:pt x="2205908" y="120418"/>
                  <a:pt x="2217013" y="121841"/>
                </a:cubicBezTo>
                <a:close/>
                <a:moveTo>
                  <a:pt x="1478016" y="112448"/>
                </a:moveTo>
                <a:cubicBezTo>
                  <a:pt x="1488894" y="113071"/>
                  <a:pt x="1499534" y="117844"/>
                  <a:pt x="1507358" y="126619"/>
                </a:cubicBezTo>
                <a:lnTo>
                  <a:pt x="1618401" y="251155"/>
                </a:lnTo>
                <a:cubicBezTo>
                  <a:pt x="1634050" y="268704"/>
                  <a:pt x="1632508" y="295617"/>
                  <a:pt x="1614958" y="311265"/>
                </a:cubicBezTo>
                <a:lnTo>
                  <a:pt x="1597902" y="326473"/>
                </a:lnTo>
                <a:cubicBezTo>
                  <a:pt x="1580352" y="342122"/>
                  <a:pt x="1553440" y="340580"/>
                  <a:pt x="1537792" y="323030"/>
                </a:cubicBezTo>
                <a:lnTo>
                  <a:pt x="1426749" y="198495"/>
                </a:lnTo>
                <a:cubicBezTo>
                  <a:pt x="1411101" y="180945"/>
                  <a:pt x="1412642" y="154033"/>
                  <a:pt x="1430192" y="138385"/>
                </a:cubicBezTo>
                <a:lnTo>
                  <a:pt x="1447248" y="123176"/>
                </a:lnTo>
                <a:cubicBezTo>
                  <a:pt x="1456023" y="115352"/>
                  <a:pt x="1467139" y="111825"/>
                  <a:pt x="1478016" y="112448"/>
                </a:cubicBezTo>
                <a:close/>
                <a:moveTo>
                  <a:pt x="1837237" y="58"/>
                </a:moveTo>
                <a:lnTo>
                  <a:pt x="1861379" y="1283"/>
                </a:lnTo>
                <a:cubicBezTo>
                  <a:pt x="1886217" y="2543"/>
                  <a:pt x="1905332" y="23700"/>
                  <a:pt x="1904072" y="48538"/>
                </a:cubicBezTo>
                <a:lnTo>
                  <a:pt x="1895868" y="210266"/>
                </a:lnTo>
                <a:cubicBezTo>
                  <a:pt x="1894608" y="235105"/>
                  <a:pt x="1873451" y="254219"/>
                  <a:pt x="1848613" y="252959"/>
                </a:cubicBezTo>
                <a:lnTo>
                  <a:pt x="1824471" y="251735"/>
                </a:lnTo>
                <a:cubicBezTo>
                  <a:pt x="1799633" y="250475"/>
                  <a:pt x="1780518" y="229317"/>
                  <a:pt x="1781778" y="204479"/>
                </a:cubicBezTo>
                <a:lnTo>
                  <a:pt x="1789981" y="42751"/>
                </a:lnTo>
                <a:cubicBezTo>
                  <a:pt x="1791241" y="17913"/>
                  <a:pt x="1812399" y="-1201"/>
                  <a:pt x="1837237" y="58"/>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9" name="Parallelogram 8">
            <a:extLst>
              <a:ext uri="{FF2B5EF4-FFF2-40B4-BE49-F238E27FC236}">
                <a16:creationId xmlns:a16="http://schemas.microsoft.com/office/drawing/2014/main" id="{BB6A5491-F2E6-464E-B45C-AE2256767382}"/>
              </a:ext>
            </a:extLst>
          </p:cNvPr>
          <p:cNvSpPr/>
          <p:nvPr/>
        </p:nvSpPr>
        <p:spPr>
          <a:xfrm>
            <a:off x="6469630" y="2392536"/>
            <a:ext cx="381319" cy="232595"/>
          </a:xfrm>
          <a:custGeom>
            <a:avLst/>
            <a:gdLst/>
            <a:ahLst/>
            <a:cxnLst/>
            <a:rect l="l" t="t" r="r" b="b"/>
            <a:pathLst>
              <a:path w="3990895" h="3087182">
                <a:moveTo>
                  <a:pt x="1740403" y="2573711"/>
                </a:moveTo>
                <a:cubicBezTo>
                  <a:pt x="1526257" y="2580937"/>
                  <a:pt x="1290256" y="2583516"/>
                  <a:pt x="1065139" y="2579843"/>
                </a:cubicBezTo>
                <a:lnTo>
                  <a:pt x="1065139" y="2871158"/>
                </a:lnTo>
                <a:lnTo>
                  <a:pt x="1740403" y="2871158"/>
                </a:lnTo>
                <a:close/>
                <a:moveTo>
                  <a:pt x="3583963" y="1148535"/>
                </a:moveTo>
                <a:cubicBezTo>
                  <a:pt x="3442121" y="1148535"/>
                  <a:pt x="3324432" y="1262284"/>
                  <a:pt x="3303071" y="1411513"/>
                </a:cubicBezTo>
                <a:lnTo>
                  <a:pt x="3604802" y="1436594"/>
                </a:lnTo>
                <a:cubicBezTo>
                  <a:pt x="3607651" y="1483680"/>
                  <a:pt x="3627953" y="1483631"/>
                  <a:pt x="3630802" y="1530717"/>
                </a:cubicBezTo>
                <a:lnTo>
                  <a:pt x="3339635" y="1623071"/>
                </a:lnTo>
                <a:cubicBezTo>
                  <a:pt x="3388511" y="1715368"/>
                  <a:pt x="3479714" y="1776813"/>
                  <a:pt x="3583963" y="1776813"/>
                </a:cubicBezTo>
                <a:cubicBezTo>
                  <a:pt x="3741685" y="1776813"/>
                  <a:pt x="3869544" y="1636168"/>
                  <a:pt x="3869544" y="1462674"/>
                </a:cubicBezTo>
                <a:cubicBezTo>
                  <a:pt x="3869544" y="1289180"/>
                  <a:pt x="3741685" y="1148535"/>
                  <a:pt x="3583963" y="1148535"/>
                </a:cubicBezTo>
                <a:close/>
                <a:moveTo>
                  <a:pt x="1942038" y="765538"/>
                </a:moveTo>
                <a:cubicBezTo>
                  <a:pt x="1858825" y="765538"/>
                  <a:pt x="1791368" y="832995"/>
                  <a:pt x="1791368" y="916208"/>
                </a:cubicBezTo>
                <a:lnTo>
                  <a:pt x="1791368" y="1175206"/>
                </a:lnTo>
                <a:lnTo>
                  <a:pt x="1596655" y="1175206"/>
                </a:lnTo>
                <a:cubicBezTo>
                  <a:pt x="1505121" y="1175206"/>
                  <a:pt x="1430918" y="1249409"/>
                  <a:pt x="1430918" y="1340943"/>
                </a:cubicBezTo>
                <a:lnTo>
                  <a:pt x="1430918" y="1369861"/>
                </a:lnTo>
                <a:cubicBezTo>
                  <a:pt x="1430918" y="1461395"/>
                  <a:pt x="1505121" y="1535598"/>
                  <a:pt x="1596655" y="1535598"/>
                </a:cubicBezTo>
                <a:lnTo>
                  <a:pt x="1791368" y="1535598"/>
                </a:lnTo>
                <a:lnTo>
                  <a:pt x="1791368" y="1768249"/>
                </a:lnTo>
                <a:cubicBezTo>
                  <a:pt x="1791368" y="1851462"/>
                  <a:pt x="1858825" y="1918919"/>
                  <a:pt x="1942038" y="1918919"/>
                </a:cubicBezTo>
                <a:lnTo>
                  <a:pt x="1968327" y="1918919"/>
                </a:lnTo>
                <a:cubicBezTo>
                  <a:pt x="2051540" y="1918919"/>
                  <a:pt x="2118997" y="1851462"/>
                  <a:pt x="2118997" y="1768249"/>
                </a:cubicBezTo>
                <a:lnTo>
                  <a:pt x="2118997" y="1535598"/>
                </a:lnTo>
                <a:lnTo>
                  <a:pt x="2313709" y="1535598"/>
                </a:lnTo>
                <a:cubicBezTo>
                  <a:pt x="2377432" y="1535598"/>
                  <a:pt x="2432756" y="1499636"/>
                  <a:pt x="2458635" y="1445923"/>
                </a:cubicBezTo>
                <a:lnTo>
                  <a:pt x="2460889" y="1424521"/>
                </a:lnTo>
                <a:lnTo>
                  <a:pt x="2465213" y="1420689"/>
                </a:lnTo>
                <a:lnTo>
                  <a:pt x="2471533" y="1306607"/>
                </a:lnTo>
                <a:cubicBezTo>
                  <a:pt x="2459663" y="1231205"/>
                  <a:pt x="2393226" y="1175206"/>
                  <a:pt x="2313709" y="1175206"/>
                </a:cubicBezTo>
                <a:lnTo>
                  <a:pt x="2118997" y="1175206"/>
                </a:lnTo>
                <a:lnTo>
                  <a:pt x="2118997" y="916208"/>
                </a:lnTo>
                <a:cubicBezTo>
                  <a:pt x="2118997" y="832995"/>
                  <a:pt x="2051540" y="765538"/>
                  <a:pt x="1968327" y="765538"/>
                </a:cubicBezTo>
                <a:close/>
                <a:moveTo>
                  <a:pt x="1226605" y="630723"/>
                </a:moveTo>
                <a:cubicBezTo>
                  <a:pt x="838390" y="598973"/>
                  <a:pt x="590161" y="1384786"/>
                  <a:pt x="585832" y="1535598"/>
                </a:cubicBezTo>
                <a:lnTo>
                  <a:pt x="1226028" y="1522898"/>
                </a:lnTo>
                <a:cubicBezTo>
                  <a:pt x="1226221" y="1225506"/>
                  <a:pt x="1226412" y="928115"/>
                  <a:pt x="1226605" y="630723"/>
                </a:cubicBezTo>
                <a:close/>
                <a:moveTo>
                  <a:pt x="1740403" y="0"/>
                </a:moveTo>
                <a:lnTo>
                  <a:pt x="1871327" y="0"/>
                </a:lnTo>
                <a:lnTo>
                  <a:pt x="1871327" y="90089"/>
                </a:lnTo>
                <a:lnTo>
                  <a:pt x="3425865" y="90089"/>
                </a:lnTo>
                <a:lnTo>
                  <a:pt x="3425865" y="270089"/>
                </a:lnTo>
                <a:lnTo>
                  <a:pt x="1871327" y="270089"/>
                </a:lnTo>
                <a:lnTo>
                  <a:pt x="1871327" y="427547"/>
                </a:lnTo>
                <a:cubicBezTo>
                  <a:pt x="2156809" y="438659"/>
                  <a:pt x="2415168" y="481953"/>
                  <a:pt x="2487431" y="551123"/>
                </a:cubicBezTo>
                <a:cubicBezTo>
                  <a:pt x="2638328" y="637553"/>
                  <a:pt x="2742817" y="987481"/>
                  <a:pt x="2780551" y="1368079"/>
                </a:cubicBezTo>
                <a:lnTo>
                  <a:pt x="3165273" y="1400059"/>
                </a:lnTo>
                <a:cubicBezTo>
                  <a:pt x="3190861" y="1176596"/>
                  <a:pt x="3364791" y="1004519"/>
                  <a:pt x="3575259" y="1004519"/>
                </a:cubicBezTo>
                <a:cubicBezTo>
                  <a:pt x="3804809" y="1004519"/>
                  <a:pt x="3990895" y="1209214"/>
                  <a:pt x="3990895" y="1461719"/>
                </a:cubicBezTo>
                <a:cubicBezTo>
                  <a:pt x="3990895" y="1714224"/>
                  <a:pt x="3804809" y="1918919"/>
                  <a:pt x="3575259" y="1918919"/>
                </a:cubicBezTo>
                <a:cubicBezTo>
                  <a:pt x="3412624" y="1918919"/>
                  <a:pt x="3271807" y="1816170"/>
                  <a:pt x="3205139" y="1665732"/>
                </a:cubicBezTo>
                <a:lnTo>
                  <a:pt x="2796520" y="1795340"/>
                </a:lnTo>
                <a:cubicBezTo>
                  <a:pt x="2783205" y="2186453"/>
                  <a:pt x="2688635" y="2514652"/>
                  <a:pt x="2490527" y="2506536"/>
                </a:cubicBezTo>
                <a:cubicBezTo>
                  <a:pt x="2438297" y="2531587"/>
                  <a:pt x="2205857" y="2554006"/>
                  <a:pt x="1904505" y="2567479"/>
                </a:cubicBezTo>
                <a:lnTo>
                  <a:pt x="1904505" y="2871158"/>
                </a:lnTo>
                <a:lnTo>
                  <a:pt x="2689643" y="2871158"/>
                </a:lnTo>
                <a:cubicBezTo>
                  <a:pt x="2749296" y="2871158"/>
                  <a:pt x="2797655" y="2919517"/>
                  <a:pt x="2797655" y="2979170"/>
                </a:cubicBezTo>
                <a:cubicBezTo>
                  <a:pt x="2797655" y="3038823"/>
                  <a:pt x="2749296" y="3087182"/>
                  <a:pt x="2689643" y="3087182"/>
                </a:cubicBezTo>
                <a:lnTo>
                  <a:pt x="457395" y="3087182"/>
                </a:lnTo>
                <a:lnTo>
                  <a:pt x="430555" y="3081994"/>
                </a:lnTo>
                <a:lnTo>
                  <a:pt x="427761" y="3087182"/>
                </a:lnTo>
                <a:lnTo>
                  <a:pt x="366119" y="3053981"/>
                </a:lnTo>
                <a:cubicBezTo>
                  <a:pt x="365594" y="3054050"/>
                  <a:pt x="365174" y="3053869"/>
                  <a:pt x="364754" y="3053685"/>
                </a:cubicBezTo>
                <a:lnTo>
                  <a:pt x="64754" y="2922467"/>
                </a:lnTo>
                <a:cubicBezTo>
                  <a:pt x="10101" y="2898562"/>
                  <a:pt x="-14826" y="2834876"/>
                  <a:pt x="9079" y="2780223"/>
                </a:cubicBezTo>
                <a:cubicBezTo>
                  <a:pt x="27008" y="2739232"/>
                  <a:pt x="67313" y="2714963"/>
                  <a:pt x="109402" y="2715476"/>
                </a:cubicBezTo>
                <a:cubicBezTo>
                  <a:pt x="123432" y="2715647"/>
                  <a:pt x="137660" y="2718571"/>
                  <a:pt x="151323" y="2724547"/>
                </a:cubicBezTo>
                <a:lnTo>
                  <a:pt x="439379" y="2850541"/>
                </a:lnTo>
                <a:lnTo>
                  <a:pt x="493513" y="2871158"/>
                </a:lnTo>
                <a:lnTo>
                  <a:pt x="921139" y="2871158"/>
                </a:lnTo>
                <a:lnTo>
                  <a:pt x="921139" y="2576699"/>
                </a:lnTo>
                <a:lnTo>
                  <a:pt x="936415" y="2576699"/>
                </a:lnTo>
                <a:cubicBezTo>
                  <a:pt x="497926" y="2565212"/>
                  <a:pt x="127915" y="2527380"/>
                  <a:pt x="86500" y="2449386"/>
                </a:cubicBezTo>
                <a:cubicBezTo>
                  <a:pt x="-44935" y="2322713"/>
                  <a:pt x="-80455" y="1751442"/>
                  <a:pt x="377076" y="1584573"/>
                </a:cubicBezTo>
                <a:cubicBezTo>
                  <a:pt x="427628" y="1274829"/>
                  <a:pt x="742960" y="651754"/>
                  <a:pt x="991911" y="524245"/>
                </a:cubicBezTo>
                <a:cubicBezTo>
                  <a:pt x="1112248" y="450334"/>
                  <a:pt x="1428043" y="418134"/>
                  <a:pt x="1740403" y="422848"/>
                </a:cubicBezTo>
                <a:lnTo>
                  <a:pt x="1740403" y="270089"/>
                </a:lnTo>
                <a:lnTo>
                  <a:pt x="185865" y="270089"/>
                </a:lnTo>
                <a:lnTo>
                  <a:pt x="185865" y="90089"/>
                </a:lnTo>
                <a:lnTo>
                  <a:pt x="1740403" y="90089"/>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0" name="Freeform 18">
            <a:extLst>
              <a:ext uri="{FF2B5EF4-FFF2-40B4-BE49-F238E27FC236}">
                <a16:creationId xmlns:a16="http://schemas.microsoft.com/office/drawing/2014/main" id="{0A4F74A7-259B-4B3C-B49C-261718168D6A}"/>
              </a:ext>
            </a:extLst>
          </p:cNvPr>
          <p:cNvSpPr>
            <a:spLocks/>
          </p:cNvSpPr>
          <p:nvPr/>
        </p:nvSpPr>
        <p:spPr bwMode="auto">
          <a:xfrm>
            <a:off x="11519242" y="4951149"/>
            <a:ext cx="314404" cy="313890"/>
          </a:xfrm>
          <a:custGeom>
            <a:avLst/>
            <a:gdLst/>
            <a:ahLst/>
            <a:cxnLst/>
            <a:rect l="l" t="t" r="r" b="b"/>
            <a:pathLst>
              <a:path w="3788345" h="3782142">
                <a:moveTo>
                  <a:pt x="3559909" y="1946081"/>
                </a:moveTo>
                <a:lnTo>
                  <a:pt x="3571003" y="1946081"/>
                </a:lnTo>
                <a:lnTo>
                  <a:pt x="3598234" y="1951628"/>
                </a:lnTo>
                <a:lnTo>
                  <a:pt x="3623952" y="1957680"/>
                </a:lnTo>
                <a:lnTo>
                  <a:pt x="3648661" y="1965244"/>
                </a:lnTo>
                <a:lnTo>
                  <a:pt x="3671858" y="1975329"/>
                </a:lnTo>
                <a:lnTo>
                  <a:pt x="3692029" y="1986927"/>
                </a:lnTo>
                <a:lnTo>
                  <a:pt x="3710183" y="2001047"/>
                </a:lnTo>
                <a:lnTo>
                  <a:pt x="3725815" y="2018192"/>
                </a:lnTo>
                <a:lnTo>
                  <a:pt x="3746995" y="2049457"/>
                </a:lnTo>
                <a:lnTo>
                  <a:pt x="3763636" y="2082739"/>
                </a:lnTo>
                <a:lnTo>
                  <a:pt x="3775234" y="2116526"/>
                </a:lnTo>
                <a:lnTo>
                  <a:pt x="3783807" y="2151321"/>
                </a:lnTo>
                <a:lnTo>
                  <a:pt x="3787337" y="2187124"/>
                </a:lnTo>
                <a:lnTo>
                  <a:pt x="3788345" y="2223936"/>
                </a:lnTo>
                <a:lnTo>
                  <a:pt x="3785320" y="2259235"/>
                </a:lnTo>
                <a:lnTo>
                  <a:pt x="3779772" y="2296047"/>
                </a:lnTo>
                <a:lnTo>
                  <a:pt x="3772713" y="2331851"/>
                </a:lnTo>
                <a:lnTo>
                  <a:pt x="3762627" y="2367654"/>
                </a:lnTo>
                <a:lnTo>
                  <a:pt x="3750525" y="2402449"/>
                </a:lnTo>
                <a:lnTo>
                  <a:pt x="3736909" y="2436235"/>
                </a:lnTo>
                <a:lnTo>
                  <a:pt x="3722285" y="2468509"/>
                </a:lnTo>
                <a:lnTo>
                  <a:pt x="3706653" y="2499774"/>
                </a:lnTo>
                <a:lnTo>
                  <a:pt x="3691020" y="2529022"/>
                </a:lnTo>
                <a:lnTo>
                  <a:pt x="3674379" y="2555748"/>
                </a:lnTo>
                <a:lnTo>
                  <a:pt x="3657234" y="2580458"/>
                </a:lnTo>
                <a:lnTo>
                  <a:pt x="3641602" y="2603150"/>
                </a:lnTo>
                <a:lnTo>
                  <a:pt x="3617396" y="2630885"/>
                </a:lnTo>
                <a:lnTo>
                  <a:pt x="3591174" y="2657612"/>
                </a:lnTo>
                <a:lnTo>
                  <a:pt x="3560918" y="2682321"/>
                </a:lnTo>
                <a:lnTo>
                  <a:pt x="3527636" y="2704005"/>
                </a:lnTo>
                <a:lnTo>
                  <a:pt x="3491832" y="2723167"/>
                </a:lnTo>
                <a:lnTo>
                  <a:pt x="3454516" y="2738800"/>
                </a:lnTo>
                <a:lnTo>
                  <a:pt x="3415183" y="2750902"/>
                </a:lnTo>
                <a:lnTo>
                  <a:pt x="3395012" y="2753424"/>
                </a:lnTo>
                <a:lnTo>
                  <a:pt x="3373832" y="2754432"/>
                </a:lnTo>
                <a:lnTo>
                  <a:pt x="3352653" y="2754432"/>
                </a:lnTo>
                <a:lnTo>
                  <a:pt x="3329960" y="2752919"/>
                </a:lnTo>
                <a:lnTo>
                  <a:pt x="3307772" y="2751911"/>
                </a:lnTo>
                <a:lnTo>
                  <a:pt x="3284576" y="2750902"/>
                </a:lnTo>
                <a:lnTo>
                  <a:pt x="3263900" y="2751911"/>
                </a:lnTo>
                <a:lnTo>
                  <a:pt x="3242721" y="2754432"/>
                </a:lnTo>
                <a:lnTo>
                  <a:pt x="3223559" y="2759979"/>
                </a:lnTo>
                <a:lnTo>
                  <a:pt x="3204900" y="2768552"/>
                </a:lnTo>
                <a:lnTo>
                  <a:pt x="3189268" y="2781159"/>
                </a:lnTo>
                <a:lnTo>
                  <a:pt x="3172123" y="2800321"/>
                </a:lnTo>
                <a:lnTo>
                  <a:pt x="3156490" y="2823518"/>
                </a:lnTo>
                <a:lnTo>
                  <a:pt x="3142875" y="2847219"/>
                </a:lnTo>
                <a:lnTo>
                  <a:pt x="3129764" y="2870919"/>
                </a:lnTo>
                <a:lnTo>
                  <a:pt x="3117157" y="2895629"/>
                </a:lnTo>
                <a:lnTo>
                  <a:pt x="3097994" y="2927902"/>
                </a:lnTo>
                <a:lnTo>
                  <a:pt x="3078328" y="2961689"/>
                </a:lnTo>
                <a:lnTo>
                  <a:pt x="3058157" y="2995475"/>
                </a:lnTo>
                <a:lnTo>
                  <a:pt x="3037482" y="3028757"/>
                </a:lnTo>
                <a:lnTo>
                  <a:pt x="3015294" y="3061535"/>
                </a:lnTo>
                <a:lnTo>
                  <a:pt x="2991593" y="3092800"/>
                </a:lnTo>
                <a:lnTo>
                  <a:pt x="2966883" y="3122048"/>
                </a:lnTo>
                <a:lnTo>
                  <a:pt x="2940157" y="3147766"/>
                </a:lnTo>
                <a:lnTo>
                  <a:pt x="2910909" y="3169954"/>
                </a:lnTo>
                <a:lnTo>
                  <a:pt x="2867541" y="3196680"/>
                </a:lnTo>
                <a:lnTo>
                  <a:pt x="2820140" y="3221390"/>
                </a:lnTo>
                <a:lnTo>
                  <a:pt x="2768704" y="3241561"/>
                </a:lnTo>
                <a:lnTo>
                  <a:pt x="2715251" y="3257193"/>
                </a:lnTo>
                <a:lnTo>
                  <a:pt x="2688020" y="3261732"/>
                </a:lnTo>
                <a:lnTo>
                  <a:pt x="2659276" y="3266270"/>
                </a:lnTo>
                <a:lnTo>
                  <a:pt x="2630028" y="3268791"/>
                </a:lnTo>
                <a:lnTo>
                  <a:pt x="2600781" y="3272826"/>
                </a:lnTo>
                <a:lnTo>
                  <a:pt x="2572541" y="3276356"/>
                </a:lnTo>
                <a:lnTo>
                  <a:pt x="2544806" y="3280894"/>
                </a:lnTo>
                <a:lnTo>
                  <a:pt x="2518080" y="3287450"/>
                </a:lnTo>
                <a:lnTo>
                  <a:pt x="2493370" y="3295518"/>
                </a:lnTo>
                <a:lnTo>
                  <a:pt x="2470678" y="3306612"/>
                </a:lnTo>
                <a:lnTo>
                  <a:pt x="2451516" y="3321236"/>
                </a:lnTo>
                <a:lnTo>
                  <a:pt x="2434875" y="3339390"/>
                </a:lnTo>
                <a:lnTo>
                  <a:pt x="2421259" y="3359561"/>
                </a:lnTo>
                <a:lnTo>
                  <a:pt x="2411174" y="3382757"/>
                </a:lnTo>
                <a:lnTo>
                  <a:pt x="2402097" y="3407467"/>
                </a:lnTo>
                <a:lnTo>
                  <a:pt x="2394533" y="3433185"/>
                </a:lnTo>
                <a:lnTo>
                  <a:pt x="2386464" y="3460416"/>
                </a:lnTo>
                <a:lnTo>
                  <a:pt x="2377892" y="3489159"/>
                </a:lnTo>
                <a:lnTo>
                  <a:pt x="2370832" y="3517398"/>
                </a:lnTo>
                <a:lnTo>
                  <a:pt x="2362259" y="3545638"/>
                </a:lnTo>
                <a:lnTo>
                  <a:pt x="2354191" y="3574381"/>
                </a:lnTo>
                <a:lnTo>
                  <a:pt x="2344105" y="3602621"/>
                </a:lnTo>
                <a:lnTo>
                  <a:pt x="2334020" y="3630356"/>
                </a:lnTo>
                <a:lnTo>
                  <a:pt x="2322926" y="3656074"/>
                </a:lnTo>
                <a:lnTo>
                  <a:pt x="2310319" y="3680783"/>
                </a:lnTo>
                <a:lnTo>
                  <a:pt x="2295695" y="3702467"/>
                </a:lnTo>
                <a:lnTo>
                  <a:pt x="2279054" y="3723646"/>
                </a:lnTo>
                <a:lnTo>
                  <a:pt x="2259892" y="3741800"/>
                </a:lnTo>
                <a:lnTo>
                  <a:pt x="2238712" y="3756929"/>
                </a:lnTo>
                <a:lnTo>
                  <a:pt x="2215011" y="3769535"/>
                </a:lnTo>
                <a:lnTo>
                  <a:pt x="2190806" y="3777099"/>
                </a:lnTo>
                <a:lnTo>
                  <a:pt x="2165088" y="3780629"/>
                </a:lnTo>
                <a:lnTo>
                  <a:pt x="2138866" y="3782142"/>
                </a:lnTo>
                <a:lnTo>
                  <a:pt x="2111131" y="3781638"/>
                </a:lnTo>
                <a:lnTo>
                  <a:pt x="2082892" y="3779621"/>
                </a:lnTo>
                <a:lnTo>
                  <a:pt x="2054148" y="3776091"/>
                </a:lnTo>
                <a:lnTo>
                  <a:pt x="2025909" y="3772057"/>
                </a:lnTo>
                <a:lnTo>
                  <a:pt x="1997669" y="3768527"/>
                </a:lnTo>
                <a:lnTo>
                  <a:pt x="1970943" y="3766005"/>
                </a:lnTo>
                <a:lnTo>
                  <a:pt x="1944216" y="3764997"/>
                </a:lnTo>
                <a:lnTo>
                  <a:pt x="1947242" y="3756929"/>
                </a:lnTo>
                <a:lnTo>
                  <a:pt x="1975481" y="3756929"/>
                </a:lnTo>
                <a:lnTo>
                  <a:pt x="2005738" y="3756929"/>
                </a:lnTo>
                <a:lnTo>
                  <a:pt x="2037003" y="3755920"/>
                </a:lnTo>
                <a:lnTo>
                  <a:pt x="2067259" y="3753903"/>
                </a:lnTo>
                <a:lnTo>
                  <a:pt x="2097515" y="3751382"/>
                </a:lnTo>
                <a:lnTo>
                  <a:pt x="2125755" y="3747347"/>
                </a:lnTo>
                <a:lnTo>
                  <a:pt x="2152481" y="3741800"/>
                </a:lnTo>
                <a:lnTo>
                  <a:pt x="2177191" y="3733732"/>
                </a:lnTo>
                <a:lnTo>
                  <a:pt x="2199379" y="3724655"/>
                </a:lnTo>
                <a:lnTo>
                  <a:pt x="2216524" y="3712552"/>
                </a:lnTo>
                <a:lnTo>
                  <a:pt x="2230644" y="3697928"/>
                </a:lnTo>
                <a:lnTo>
                  <a:pt x="2242242" y="3680783"/>
                </a:lnTo>
                <a:lnTo>
                  <a:pt x="2253336" y="3658595"/>
                </a:lnTo>
                <a:lnTo>
                  <a:pt x="2262413" y="3633886"/>
                </a:lnTo>
                <a:lnTo>
                  <a:pt x="2270986" y="3605646"/>
                </a:lnTo>
                <a:lnTo>
                  <a:pt x="2278045" y="3575894"/>
                </a:lnTo>
                <a:lnTo>
                  <a:pt x="2284601" y="3545134"/>
                </a:lnTo>
                <a:lnTo>
                  <a:pt x="2291157" y="3512860"/>
                </a:lnTo>
                <a:lnTo>
                  <a:pt x="2297208" y="3479578"/>
                </a:lnTo>
                <a:lnTo>
                  <a:pt x="2303763" y="3447809"/>
                </a:lnTo>
                <a:lnTo>
                  <a:pt x="2310319" y="3414527"/>
                </a:lnTo>
                <a:lnTo>
                  <a:pt x="2317379" y="3383766"/>
                </a:lnTo>
                <a:lnTo>
                  <a:pt x="2324943" y="3353509"/>
                </a:lnTo>
                <a:lnTo>
                  <a:pt x="2333011" y="3325774"/>
                </a:lnTo>
                <a:lnTo>
                  <a:pt x="2343097" y="3300056"/>
                </a:lnTo>
                <a:lnTo>
                  <a:pt x="2354191" y="3277868"/>
                </a:lnTo>
                <a:lnTo>
                  <a:pt x="2366293" y="3258706"/>
                </a:lnTo>
                <a:lnTo>
                  <a:pt x="2385456" y="3238535"/>
                </a:lnTo>
                <a:lnTo>
                  <a:pt x="2406635" y="3221390"/>
                </a:lnTo>
                <a:lnTo>
                  <a:pt x="2430336" y="3206766"/>
                </a:lnTo>
                <a:lnTo>
                  <a:pt x="2456054" y="3193655"/>
                </a:lnTo>
                <a:lnTo>
                  <a:pt x="2483285" y="3183569"/>
                </a:lnTo>
                <a:lnTo>
                  <a:pt x="2512028" y="3174492"/>
                </a:lnTo>
                <a:lnTo>
                  <a:pt x="2542285" y="3166928"/>
                </a:lnTo>
                <a:lnTo>
                  <a:pt x="2573550" y="3159868"/>
                </a:lnTo>
                <a:lnTo>
                  <a:pt x="2604311" y="3152304"/>
                </a:lnTo>
                <a:lnTo>
                  <a:pt x="2635575" y="3146253"/>
                </a:lnTo>
                <a:lnTo>
                  <a:pt x="2667849" y="3138689"/>
                </a:lnTo>
                <a:lnTo>
                  <a:pt x="2699114" y="3130620"/>
                </a:lnTo>
                <a:lnTo>
                  <a:pt x="2729370" y="3121543"/>
                </a:lnTo>
                <a:lnTo>
                  <a:pt x="2758618" y="3111458"/>
                </a:lnTo>
                <a:lnTo>
                  <a:pt x="2786858" y="3098347"/>
                </a:lnTo>
                <a:lnTo>
                  <a:pt x="2813584" y="3083723"/>
                </a:lnTo>
                <a:lnTo>
                  <a:pt x="2838294" y="3065569"/>
                </a:lnTo>
                <a:lnTo>
                  <a:pt x="2860482" y="3045398"/>
                </a:lnTo>
                <a:lnTo>
                  <a:pt x="2880653" y="3020689"/>
                </a:lnTo>
                <a:lnTo>
                  <a:pt x="2906370" y="2980851"/>
                </a:lnTo>
                <a:lnTo>
                  <a:pt x="2929063" y="2938996"/>
                </a:lnTo>
                <a:lnTo>
                  <a:pt x="2950242" y="2894620"/>
                </a:lnTo>
                <a:lnTo>
                  <a:pt x="2970413" y="2849236"/>
                </a:lnTo>
                <a:lnTo>
                  <a:pt x="2988567" y="2803347"/>
                </a:lnTo>
                <a:lnTo>
                  <a:pt x="3007225" y="2756449"/>
                </a:lnTo>
                <a:lnTo>
                  <a:pt x="3026388" y="2709552"/>
                </a:lnTo>
                <a:lnTo>
                  <a:pt x="3032439" y="2692911"/>
                </a:lnTo>
                <a:lnTo>
                  <a:pt x="3041012" y="2673748"/>
                </a:lnTo>
                <a:lnTo>
                  <a:pt x="3048071" y="2652569"/>
                </a:lnTo>
                <a:lnTo>
                  <a:pt x="3053618" y="2629877"/>
                </a:lnTo>
                <a:lnTo>
                  <a:pt x="3055635" y="2606176"/>
                </a:lnTo>
                <a:lnTo>
                  <a:pt x="3053618" y="2582979"/>
                </a:lnTo>
                <a:lnTo>
                  <a:pt x="3052106" y="2576928"/>
                </a:lnTo>
                <a:lnTo>
                  <a:pt x="3048071" y="2566842"/>
                </a:lnTo>
                <a:lnTo>
                  <a:pt x="3042524" y="2553731"/>
                </a:lnTo>
                <a:lnTo>
                  <a:pt x="3036473" y="2537090"/>
                </a:lnTo>
                <a:lnTo>
                  <a:pt x="3028909" y="2517928"/>
                </a:lnTo>
                <a:lnTo>
                  <a:pt x="3022353" y="2494227"/>
                </a:lnTo>
                <a:lnTo>
                  <a:pt x="3017815" y="2467500"/>
                </a:lnTo>
                <a:lnTo>
                  <a:pt x="3013276" y="2438252"/>
                </a:lnTo>
                <a:lnTo>
                  <a:pt x="3014285" y="2441782"/>
                </a:lnTo>
                <a:lnTo>
                  <a:pt x="3015294" y="2441782"/>
                </a:lnTo>
                <a:lnTo>
                  <a:pt x="3015294" y="2437244"/>
                </a:lnTo>
                <a:lnTo>
                  <a:pt x="3015294" y="2430184"/>
                </a:lnTo>
                <a:lnTo>
                  <a:pt x="3016302" y="2419090"/>
                </a:lnTo>
                <a:lnTo>
                  <a:pt x="3017311" y="2404466"/>
                </a:lnTo>
                <a:lnTo>
                  <a:pt x="3018823" y="2387825"/>
                </a:lnTo>
                <a:lnTo>
                  <a:pt x="3021849" y="2368663"/>
                </a:lnTo>
                <a:lnTo>
                  <a:pt x="3026388" y="2346475"/>
                </a:lnTo>
                <a:lnTo>
                  <a:pt x="3032439" y="2323782"/>
                </a:lnTo>
                <a:lnTo>
                  <a:pt x="3040003" y="2299073"/>
                </a:lnTo>
                <a:lnTo>
                  <a:pt x="3050088" y="2272346"/>
                </a:lnTo>
                <a:lnTo>
                  <a:pt x="3062191" y="2244611"/>
                </a:lnTo>
                <a:lnTo>
                  <a:pt x="3076815" y="2217381"/>
                </a:lnTo>
                <a:lnTo>
                  <a:pt x="3093960" y="2188637"/>
                </a:lnTo>
                <a:lnTo>
                  <a:pt x="3114131" y="2160398"/>
                </a:lnTo>
                <a:lnTo>
                  <a:pt x="3138336" y="2132158"/>
                </a:lnTo>
                <a:lnTo>
                  <a:pt x="3165567" y="2104423"/>
                </a:lnTo>
                <a:lnTo>
                  <a:pt x="3195824" y="2077192"/>
                </a:lnTo>
                <a:lnTo>
                  <a:pt x="3231627" y="2051474"/>
                </a:lnTo>
                <a:lnTo>
                  <a:pt x="3269952" y="2026765"/>
                </a:lnTo>
                <a:lnTo>
                  <a:pt x="3314328" y="2003568"/>
                </a:lnTo>
                <a:lnTo>
                  <a:pt x="3426781" y="1959697"/>
                </a:lnTo>
                <a:lnTo>
                  <a:pt x="3438883" y="1957680"/>
                </a:lnTo>
                <a:lnTo>
                  <a:pt x="3453507" y="1956167"/>
                </a:lnTo>
                <a:lnTo>
                  <a:pt x="3471157" y="1954150"/>
                </a:lnTo>
                <a:lnTo>
                  <a:pt x="3490319" y="1951628"/>
                </a:lnTo>
                <a:lnTo>
                  <a:pt x="3509482" y="1949611"/>
                </a:lnTo>
                <a:lnTo>
                  <a:pt x="3528644" y="1947594"/>
                </a:lnTo>
                <a:lnTo>
                  <a:pt x="3546294" y="1946586"/>
                </a:lnTo>
                <a:close/>
                <a:moveTo>
                  <a:pt x="3271797" y="76200"/>
                </a:moveTo>
                <a:lnTo>
                  <a:pt x="3292421" y="76200"/>
                </a:lnTo>
                <a:lnTo>
                  <a:pt x="3343044" y="86512"/>
                </a:lnTo>
                <a:lnTo>
                  <a:pt x="3390855" y="97762"/>
                </a:lnTo>
                <a:lnTo>
                  <a:pt x="3436791" y="111824"/>
                </a:lnTo>
                <a:lnTo>
                  <a:pt x="3479914" y="130573"/>
                </a:lnTo>
                <a:lnTo>
                  <a:pt x="3517412" y="152135"/>
                </a:lnTo>
                <a:lnTo>
                  <a:pt x="3551161" y="178384"/>
                </a:lnTo>
                <a:lnTo>
                  <a:pt x="3580223" y="210257"/>
                </a:lnTo>
                <a:lnTo>
                  <a:pt x="3619596" y="268380"/>
                </a:lnTo>
                <a:lnTo>
                  <a:pt x="3650532" y="330253"/>
                </a:lnTo>
                <a:lnTo>
                  <a:pt x="3672094" y="393063"/>
                </a:lnTo>
                <a:lnTo>
                  <a:pt x="3688031" y="457748"/>
                </a:lnTo>
                <a:lnTo>
                  <a:pt x="3694593" y="524308"/>
                </a:lnTo>
                <a:lnTo>
                  <a:pt x="3696468" y="592743"/>
                </a:lnTo>
                <a:lnTo>
                  <a:pt x="3690843" y="658365"/>
                </a:lnTo>
                <a:lnTo>
                  <a:pt x="3680531" y="726800"/>
                </a:lnTo>
                <a:lnTo>
                  <a:pt x="3667407" y="793360"/>
                </a:lnTo>
                <a:lnTo>
                  <a:pt x="3648657" y="859920"/>
                </a:lnTo>
                <a:lnTo>
                  <a:pt x="3626158" y="924605"/>
                </a:lnTo>
                <a:lnTo>
                  <a:pt x="3600847" y="987415"/>
                </a:lnTo>
                <a:lnTo>
                  <a:pt x="3573660" y="1047413"/>
                </a:lnTo>
                <a:lnTo>
                  <a:pt x="3544599" y="1105535"/>
                </a:lnTo>
                <a:lnTo>
                  <a:pt x="3515538" y="1159908"/>
                </a:lnTo>
                <a:lnTo>
                  <a:pt x="3484601" y="1209594"/>
                </a:lnTo>
                <a:lnTo>
                  <a:pt x="3452727" y="1255530"/>
                </a:lnTo>
                <a:lnTo>
                  <a:pt x="3423666" y="1297716"/>
                </a:lnTo>
                <a:lnTo>
                  <a:pt x="3378668" y="1349276"/>
                </a:lnTo>
                <a:lnTo>
                  <a:pt x="3329920" y="1398962"/>
                </a:lnTo>
                <a:lnTo>
                  <a:pt x="3273672" y="1444897"/>
                </a:lnTo>
                <a:lnTo>
                  <a:pt x="3211799" y="1485208"/>
                </a:lnTo>
                <a:lnTo>
                  <a:pt x="3145239" y="1520832"/>
                </a:lnTo>
                <a:lnTo>
                  <a:pt x="3075867" y="1549893"/>
                </a:lnTo>
                <a:lnTo>
                  <a:pt x="3002745" y="1572393"/>
                </a:lnTo>
                <a:lnTo>
                  <a:pt x="2965246" y="1577080"/>
                </a:lnTo>
                <a:lnTo>
                  <a:pt x="2925873" y="1578955"/>
                </a:lnTo>
                <a:lnTo>
                  <a:pt x="2886499" y="1578955"/>
                </a:lnTo>
                <a:lnTo>
                  <a:pt x="2844313" y="1576142"/>
                </a:lnTo>
                <a:lnTo>
                  <a:pt x="2803065" y="1574267"/>
                </a:lnTo>
                <a:lnTo>
                  <a:pt x="2759942" y="1572393"/>
                </a:lnTo>
                <a:lnTo>
                  <a:pt x="2721506" y="1574267"/>
                </a:lnTo>
                <a:lnTo>
                  <a:pt x="2682132" y="1578955"/>
                </a:lnTo>
                <a:lnTo>
                  <a:pt x="2646509" y="1589267"/>
                </a:lnTo>
                <a:lnTo>
                  <a:pt x="2611822" y="1605204"/>
                </a:lnTo>
                <a:lnTo>
                  <a:pt x="2582761" y="1628640"/>
                </a:lnTo>
                <a:lnTo>
                  <a:pt x="2550887" y="1664264"/>
                </a:lnTo>
                <a:lnTo>
                  <a:pt x="2521826" y="1707387"/>
                </a:lnTo>
                <a:lnTo>
                  <a:pt x="2496514" y="1751448"/>
                </a:lnTo>
                <a:lnTo>
                  <a:pt x="2472140" y="1795509"/>
                </a:lnTo>
                <a:lnTo>
                  <a:pt x="2448704" y="1841445"/>
                </a:lnTo>
                <a:lnTo>
                  <a:pt x="2413080" y="1901442"/>
                </a:lnTo>
                <a:lnTo>
                  <a:pt x="2376519" y="1964252"/>
                </a:lnTo>
                <a:lnTo>
                  <a:pt x="2339021" y="2027062"/>
                </a:lnTo>
                <a:lnTo>
                  <a:pt x="2300585" y="2088935"/>
                </a:lnTo>
                <a:lnTo>
                  <a:pt x="2259336" y="2149870"/>
                </a:lnTo>
                <a:lnTo>
                  <a:pt x="2215275" y="2207993"/>
                </a:lnTo>
                <a:lnTo>
                  <a:pt x="2169340" y="2262366"/>
                </a:lnTo>
                <a:lnTo>
                  <a:pt x="2119654" y="2310177"/>
                </a:lnTo>
                <a:lnTo>
                  <a:pt x="2065281" y="2351425"/>
                </a:lnTo>
                <a:lnTo>
                  <a:pt x="1984659" y="2401111"/>
                </a:lnTo>
                <a:lnTo>
                  <a:pt x="1896538" y="2447046"/>
                </a:lnTo>
                <a:lnTo>
                  <a:pt x="1800916" y="2484545"/>
                </a:lnTo>
                <a:lnTo>
                  <a:pt x="1701545" y="2513606"/>
                </a:lnTo>
                <a:lnTo>
                  <a:pt x="1650922" y="2522043"/>
                </a:lnTo>
                <a:lnTo>
                  <a:pt x="1597487" y="2530481"/>
                </a:lnTo>
                <a:lnTo>
                  <a:pt x="1543114" y="2535168"/>
                </a:lnTo>
                <a:lnTo>
                  <a:pt x="1488741" y="2542668"/>
                </a:lnTo>
                <a:lnTo>
                  <a:pt x="1436243" y="2549230"/>
                </a:lnTo>
                <a:lnTo>
                  <a:pt x="1384683" y="2557667"/>
                </a:lnTo>
                <a:lnTo>
                  <a:pt x="1334997" y="2569854"/>
                </a:lnTo>
                <a:lnTo>
                  <a:pt x="1289061" y="2584853"/>
                </a:lnTo>
                <a:lnTo>
                  <a:pt x="1246875" y="2605478"/>
                </a:lnTo>
                <a:lnTo>
                  <a:pt x="1211252" y="2632664"/>
                </a:lnTo>
                <a:lnTo>
                  <a:pt x="1180315" y="2666413"/>
                </a:lnTo>
                <a:lnTo>
                  <a:pt x="1155004" y="2703911"/>
                </a:lnTo>
                <a:lnTo>
                  <a:pt x="1136255" y="2747035"/>
                </a:lnTo>
                <a:lnTo>
                  <a:pt x="1119380" y="2792970"/>
                </a:lnTo>
                <a:lnTo>
                  <a:pt x="1105318" y="2840781"/>
                </a:lnTo>
                <a:lnTo>
                  <a:pt x="1090319" y="2891404"/>
                </a:lnTo>
                <a:lnTo>
                  <a:pt x="1074382" y="2944840"/>
                </a:lnTo>
                <a:lnTo>
                  <a:pt x="1061257" y="2997338"/>
                </a:lnTo>
                <a:lnTo>
                  <a:pt x="1045321" y="3049836"/>
                </a:lnTo>
                <a:lnTo>
                  <a:pt x="1030321" y="3103271"/>
                </a:lnTo>
                <a:lnTo>
                  <a:pt x="1011572" y="3155769"/>
                </a:lnTo>
                <a:lnTo>
                  <a:pt x="992823" y="3207329"/>
                </a:lnTo>
                <a:lnTo>
                  <a:pt x="972198" y="3255140"/>
                </a:lnTo>
                <a:lnTo>
                  <a:pt x="948762" y="3301076"/>
                </a:lnTo>
                <a:lnTo>
                  <a:pt x="921575" y="3341387"/>
                </a:lnTo>
                <a:lnTo>
                  <a:pt x="890639" y="3380760"/>
                </a:lnTo>
                <a:lnTo>
                  <a:pt x="855015" y="3414509"/>
                </a:lnTo>
                <a:lnTo>
                  <a:pt x="815642" y="3442633"/>
                </a:lnTo>
                <a:lnTo>
                  <a:pt x="771581" y="3466069"/>
                </a:lnTo>
                <a:lnTo>
                  <a:pt x="726583" y="3480131"/>
                </a:lnTo>
                <a:lnTo>
                  <a:pt x="678772" y="3486694"/>
                </a:lnTo>
                <a:lnTo>
                  <a:pt x="630024" y="3489506"/>
                </a:lnTo>
                <a:lnTo>
                  <a:pt x="578464" y="3488569"/>
                </a:lnTo>
                <a:lnTo>
                  <a:pt x="525966" y="3484819"/>
                </a:lnTo>
                <a:lnTo>
                  <a:pt x="472530" y="3478256"/>
                </a:lnTo>
                <a:lnTo>
                  <a:pt x="420032" y="3470757"/>
                </a:lnTo>
                <a:lnTo>
                  <a:pt x="367534" y="3464195"/>
                </a:lnTo>
                <a:lnTo>
                  <a:pt x="317849" y="3459507"/>
                </a:lnTo>
                <a:lnTo>
                  <a:pt x="268163" y="3457632"/>
                </a:lnTo>
                <a:lnTo>
                  <a:pt x="273788" y="3442633"/>
                </a:lnTo>
                <a:lnTo>
                  <a:pt x="326286" y="3442633"/>
                </a:lnTo>
                <a:lnTo>
                  <a:pt x="382534" y="3442633"/>
                </a:lnTo>
                <a:lnTo>
                  <a:pt x="440656" y="3440758"/>
                </a:lnTo>
                <a:lnTo>
                  <a:pt x="496904" y="3437008"/>
                </a:lnTo>
                <a:lnTo>
                  <a:pt x="553152" y="3432321"/>
                </a:lnTo>
                <a:lnTo>
                  <a:pt x="605650" y="3424821"/>
                </a:lnTo>
                <a:lnTo>
                  <a:pt x="655336" y="3414509"/>
                </a:lnTo>
                <a:lnTo>
                  <a:pt x="701271" y="3399510"/>
                </a:lnTo>
                <a:lnTo>
                  <a:pt x="742520" y="3382635"/>
                </a:lnTo>
                <a:lnTo>
                  <a:pt x="774394" y="3360136"/>
                </a:lnTo>
                <a:lnTo>
                  <a:pt x="800643" y="3332950"/>
                </a:lnTo>
                <a:lnTo>
                  <a:pt x="822204" y="3301076"/>
                </a:lnTo>
                <a:lnTo>
                  <a:pt x="842828" y="3259827"/>
                </a:lnTo>
                <a:lnTo>
                  <a:pt x="859703" y="3213892"/>
                </a:lnTo>
                <a:lnTo>
                  <a:pt x="875640" y="3161394"/>
                </a:lnTo>
                <a:lnTo>
                  <a:pt x="888764" y="3106083"/>
                </a:lnTo>
                <a:lnTo>
                  <a:pt x="900951" y="3048898"/>
                </a:lnTo>
                <a:lnTo>
                  <a:pt x="913138" y="2988900"/>
                </a:lnTo>
                <a:lnTo>
                  <a:pt x="924388" y="2927028"/>
                </a:lnTo>
                <a:lnTo>
                  <a:pt x="936575" y="2867968"/>
                </a:lnTo>
                <a:lnTo>
                  <a:pt x="948762" y="2806095"/>
                </a:lnTo>
                <a:lnTo>
                  <a:pt x="961886" y="2748910"/>
                </a:lnTo>
                <a:lnTo>
                  <a:pt x="975948" y="2692662"/>
                </a:lnTo>
                <a:lnTo>
                  <a:pt x="990948" y="2641101"/>
                </a:lnTo>
                <a:lnTo>
                  <a:pt x="1009697" y="2593291"/>
                </a:lnTo>
                <a:lnTo>
                  <a:pt x="1030321" y="2552042"/>
                </a:lnTo>
                <a:lnTo>
                  <a:pt x="1052820" y="2516419"/>
                </a:lnTo>
                <a:lnTo>
                  <a:pt x="1088444" y="2478920"/>
                </a:lnTo>
                <a:lnTo>
                  <a:pt x="1127817" y="2447046"/>
                </a:lnTo>
                <a:lnTo>
                  <a:pt x="1171878" y="2419860"/>
                </a:lnTo>
                <a:lnTo>
                  <a:pt x="1219689" y="2395486"/>
                </a:lnTo>
                <a:lnTo>
                  <a:pt x="1270312" y="2376736"/>
                </a:lnTo>
                <a:lnTo>
                  <a:pt x="1323747" y="2359862"/>
                </a:lnTo>
                <a:lnTo>
                  <a:pt x="1379995" y="2345800"/>
                </a:lnTo>
                <a:lnTo>
                  <a:pt x="1438118" y="2332676"/>
                </a:lnTo>
                <a:lnTo>
                  <a:pt x="1495303" y="2318614"/>
                </a:lnTo>
                <a:lnTo>
                  <a:pt x="1553426" y="2307364"/>
                </a:lnTo>
                <a:lnTo>
                  <a:pt x="1613424" y="2293302"/>
                </a:lnTo>
                <a:lnTo>
                  <a:pt x="1671546" y="2278303"/>
                </a:lnTo>
                <a:lnTo>
                  <a:pt x="1727794" y="2261428"/>
                </a:lnTo>
                <a:lnTo>
                  <a:pt x="1782167" y="2242679"/>
                </a:lnTo>
                <a:lnTo>
                  <a:pt x="1834665" y="2218305"/>
                </a:lnTo>
                <a:lnTo>
                  <a:pt x="1884351" y="2191119"/>
                </a:lnTo>
                <a:lnTo>
                  <a:pt x="1930286" y="2157370"/>
                </a:lnTo>
                <a:lnTo>
                  <a:pt x="1971535" y="2119871"/>
                </a:lnTo>
                <a:lnTo>
                  <a:pt x="2009033" y="2073936"/>
                </a:lnTo>
                <a:lnTo>
                  <a:pt x="2056844" y="1999876"/>
                </a:lnTo>
                <a:lnTo>
                  <a:pt x="2099030" y="1922067"/>
                </a:lnTo>
                <a:lnTo>
                  <a:pt x="2138403" y="1839570"/>
                </a:lnTo>
                <a:lnTo>
                  <a:pt x="2175902" y="1755198"/>
                </a:lnTo>
                <a:lnTo>
                  <a:pt x="2209651" y="1669889"/>
                </a:lnTo>
                <a:lnTo>
                  <a:pt x="2244337" y="1582705"/>
                </a:lnTo>
                <a:lnTo>
                  <a:pt x="2279960" y="1495520"/>
                </a:lnTo>
                <a:lnTo>
                  <a:pt x="2291210" y="1464584"/>
                </a:lnTo>
                <a:lnTo>
                  <a:pt x="2307147" y="1428961"/>
                </a:lnTo>
                <a:lnTo>
                  <a:pt x="2320271" y="1389587"/>
                </a:lnTo>
                <a:lnTo>
                  <a:pt x="2330583" y="1347401"/>
                </a:lnTo>
                <a:lnTo>
                  <a:pt x="2334333" y="1303340"/>
                </a:lnTo>
                <a:lnTo>
                  <a:pt x="2330583" y="1260217"/>
                </a:lnTo>
                <a:lnTo>
                  <a:pt x="2327771" y="1248967"/>
                </a:lnTo>
                <a:lnTo>
                  <a:pt x="2320271" y="1230218"/>
                </a:lnTo>
                <a:lnTo>
                  <a:pt x="2309959" y="1205844"/>
                </a:lnTo>
                <a:lnTo>
                  <a:pt x="2298710" y="1174908"/>
                </a:lnTo>
                <a:lnTo>
                  <a:pt x="2284648" y="1139284"/>
                </a:lnTo>
                <a:lnTo>
                  <a:pt x="2272461" y="1095223"/>
                </a:lnTo>
                <a:lnTo>
                  <a:pt x="2264024" y="1045538"/>
                </a:lnTo>
                <a:lnTo>
                  <a:pt x="2255586" y="991165"/>
                </a:lnTo>
                <a:lnTo>
                  <a:pt x="2257461" y="997727"/>
                </a:lnTo>
                <a:lnTo>
                  <a:pt x="2259336" y="997727"/>
                </a:lnTo>
                <a:lnTo>
                  <a:pt x="2259336" y="989290"/>
                </a:lnTo>
                <a:lnTo>
                  <a:pt x="2259336" y="976165"/>
                </a:lnTo>
                <a:lnTo>
                  <a:pt x="2261211" y="955541"/>
                </a:lnTo>
                <a:lnTo>
                  <a:pt x="2263086" y="928355"/>
                </a:lnTo>
                <a:lnTo>
                  <a:pt x="2265898" y="897419"/>
                </a:lnTo>
                <a:lnTo>
                  <a:pt x="2271523" y="861795"/>
                </a:lnTo>
                <a:lnTo>
                  <a:pt x="2279960" y="820546"/>
                </a:lnTo>
                <a:lnTo>
                  <a:pt x="2291210" y="778361"/>
                </a:lnTo>
                <a:lnTo>
                  <a:pt x="2305272" y="732425"/>
                </a:lnTo>
                <a:lnTo>
                  <a:pt x="2324021" y="682739"/>
                </a:lnTo>
                <a:lnTo>
                  <a:pt x="2346520" y="631179"/>
                </a:lnTo>
                <a:lnTo>
                  <a:pt x="2373707" y="580556"/>
                </a:lnTo>
                <a:lnTo>
                  <a:pt x="2405580" y="527120"/>
                </a:lnTo>
                <a:lnTo>
                  <a:pt x="2443079" y="474622"/>
                </a:lnTo>
                <a:lnTo>
                  <a:pt x="2488077" y="422124"/>
                </a:lnTo>
                <a:lnTo>
                  <a:pt x="2538700" y="370564"/>
                </a:lnTo>
                <a:lnTo>
                  <a:pt x="2594948" y="319941"/>
                </a:lnTo>
                <a:lnTo>
                  <a:pt x="2661508" y="272130"/>
                </a:lnTo>
                <a:lnTo>
                  <a:pt x="2732755" y="226194"/>
                </a:lnTo>
                <a:lnTo>
                  <a:pt x="2815252" y="183071"/>
                </a:lnTo>
                <a:lnTo>
                  <a:pt x="3024307" y="101512"/>
                </a:lnTo>
                <a:lnTo>
                  <a:pt x="3046806" y="97762"/>
                </a:lnTo>
                <a:lnTo>
                  <a:pt x="3073992" y="94949"/>
                </a:lnTo>
                <a:lnTo>
                  <a:pt x="3106803" y="91200"/>
                </a:lnTo>
                <a:lnTo>
                  <a:pt x="3142427" y="86512"/>
                </a:lnTo>
                <a:lnTo>
                  <a:pt x="3178051" y="82762"/>
                </a:lnTo>
                <a:lnTo>
                  <a:pt x="3213674" y="79013"/>
                </a:lnTo>
                <a:lnTo>
                  <a:pt x="3246485" y="77138"/>
                </a:lnTo>
                <a:close/>
                <a:moveTo>
                  <a:pt x="1863056" y="0"/>
                </a:moveTo>
                <a:lnTo>
                  <a:pt x="1875848" y="0"/>
                </a:lnTo>
                <a:lnTo>
                  <a:pt x="1907248" y="6396"/>
                </a:lnTo>
                <a:lnTo>
                  <a:pt x="1936903" y="13374"/>
                </a:lnTo>
                <a:lnTo>
                  <a:pt x="1965396" y="22096"/>
                </a:lnTo>
                <a:lnTo>
                  <a:pt x="1992144" y="33726"/>
                </a:lnTo>
                <a:lnTo>
                  <a:pt x="2015403" y="47100"/>
                </a:lnTo>
                <a:lnTo>
                  <a:pt x="2036336" y="63381"/>
                </a:lnTo>
                <a:lnTo>
                  <a:pt x="2054362" y="83152"/>
                </a:lnTo>
                <a:lnTo>
                  <a:pt x="2078784" y="119203"/>
                </a:lnTo>
                <a:lnTo>
                  <a:pt x="2097973" y="157581"/>
                </a:lnTo>
                <a:lnTo>
                  <a:pt x="2111347" y="196540"/>
                </a:lnTo>
                <a:lnTo>
                  <a:pt x="2121232" y="236662"/>
                </a:lnTo>
                <a:lnTo>
                  <a:pt x="2125302" y="277947"/>
                </a:lnTo>
                <a:lnTo>
                  <a:pt x="2126465" y="320395"/>
                </a:lnTo>
                <a:lnTo>
                  <a:pt x="2122976" y="361098"/>
                </a:lnTo>
                <a:lnTo>
                  <a:pt x="2116580" y="403546"/>
                </a:lnTo>
                <a:lnTo>
                  <a:pt x="2108439" y="444831"/>
                </a:lnTo>
                <a:lnTo>
                  <a:pt x="2096810" y="486116"/>
                </a:lnTo>
                <a:lnTo>
                  <a:pt x="2082854" y="526238"/>
                </a:lnTo>
                <a:lnTo>
                  <a:pt x="2067154" y="565197"/>
                </a:lnTo>
                <a:lnTo>
                  <a:pt x="2050291" y="602412"/>
                </a:lnTo>
                <a:lnTo>
                  <a:pt x="2032266" y="638463"/>
                </a:lnTo>
                <a:lnTo>
                  <a:pt x="2014240" y="672189"/>
                </a:lnTo>
                <a:lnTo>
                  <a:pt x="1995051" y="703007"/>
                </a:lnTo>
                <a:lnTo>
                  <a:pt x="1975281" y="731500"/>
                </a:lnTo>
                <a:lnTo>
                  <a:pt x="1957255" y="757666"/>
                </a:lnTo>
                <a:lnTo>
                  <a:pt x="1929344" y="789647"/>
                </a:lnTo>
                <a:lnTo>
                  <a:pt x="1899107" y="820466"/>
                </a:lnTo>
                <a:lnTo>
                  <a:pt x="1864219" y="848958"/>
                </a:lnTo>
                <a:lnTo>
                  <a:pt x="1825841" y="873962"/>
                </a:lnTo>
                <a:lnTo>
                  <a:pt x="1784556" y="896058"/>
                </a:lnTo>
                <a:lnTo>
                  <a:pt x="1741527" y="914084"/>
                </a:lnTo>
                <a:lnTo>
                  <a:pt x="1696171" y="928039"/>
                </a:lnTo>
                <a:lnTo>
                  <a:pt x="1672912" y="930947"/>
                </a:lnTo>
                <a:lnTo>
                  <a:pt x="1648490" y="932110"/>
                </a:lnTo>
                <a:lnTo>
                  <a:pt x="1624068" y="932110"/>
                </a:lnTo>
                <a:lnTo>
                  <a:pt x="1597902" y="930365"/>
                </a:lnTo>
                <a:lnTo>
                  <a:pt x="1572317" y="929202"/>
                </a:lnTo>
                <a:lnTo>
                  <a:pt x="1545569" y="928039"/>
                </a:lnTo>
                <a:lnTo>
                  <a:pt x="1521728" y="929202"/>
                </a:lnTo>
                <a:lnTo>
                  <a:pt x="1497306" y="932110"/>
                </a:lnTo>
                <a:lnTo>
                  <a:pt x="1475210" y="938506"/>
                </a:lnTo>
                <a:lnTo>
                  <a:pt x="1453695" y="948391"/>
                </a:lnTo>
                <a:lnTo>
                  <a:pt x="1435669" y="962928"/>
                </a:lnTo>
                <a:lnTo>
                  <a:pt x="1415899" y="985024"/>
                </a:lnTo>
                <a:lnTo>
                  <a:pt x="1397873" y="1011772"/>
                </a:lnTo>
                <a:lnTo>
                  <a:pt x="1382173" y="1039102"/>
                </a:lnTo>
                <a:lnTo>
                  <a:pt x="1367055" y="1066431"/>
                </a:lnTo>
                <a:lnTo>
                  <a:pt x="1352518" y="1094924"/>
                </a:lnTo>
                <a:lnTo>
                  <a:pt x="1330422" y="1132138"/>
                </a:lnTo>
                <a:lnTo>
                  <a:pt x="1307744" y="1171097"/>
                </a:lnTo>
                <a:lnTo>
                  <a:pt x="1284485" y="1210056"/>
                </a:lnTo>
                <a:lnTo>
                  <a:pt x="1260644" y="1248434"/>
                </a:lnTo>
                <a:lnTo>
                  <a:pt x="1235059" y="1286230"/>
                </a:lnTo>
                <a:lnTo>
                  <a:pt x="1207730" y="1322281"/>
                </a:lnTo>
                <a:lnTo>
                  <a:pt x="1179238" y="1356007"/>
                </a:lnTo>
                <a:lnTo>
                  <a:pt x="1148419" y="1385663"/>
                </a:lnTo>
                <a:lnTo>
                  <a:pt x="1114693" y="1411248"/>
                </a:lnTo>
                <a:lnTo>
                  <a:pt x="1064686" y="1442066"/>
                </a:lnTo>
                <a:lnTo>
                  <a:pt x="1010027" y="1470558"/>
                </a:lnTo>
                <a:lnTo>
                  <a:pt x="950717" y="1493818"/>
                </a:lnTo>
                <a:lnTo>
                  <a:pt x="889080" y="1511843"/>
                </a:lnTo>
                <a:lnTo>
                  <a:pt x="857680" y="1517077"/>
                </a:lnTo>
                <a:lnTo>
                  <a:pt x="824536" y="1522310"/>
                </a:lnTo>
                <a:lnTo>
                  <a:pt x="790810" y="1525217"/>
                </a:lnTo>
                <a:lnTo>
                  <a:pt x="757084" y="1529869"/>
                </a:lnTo>
                <a:lnTo>
                  <a:pt x="724522" y="1533940"/>
                </a:lnTo>
                <a:lnTo>
                  <a:pt x="692540" y="1539173"/>
                </a:lnTo>
                <a:lnTo>
                  <a:pt x="661722" y="1546732"/>
                </a:lnTo>
                <a:lnTo>
                  <a:pt x="633230" y="1556036"/>
                </a:lnTo>
                <a:lnTo>
                  <a:pt x="607063" y="1568828"/>
                </a:lnTo>
                <a:lnTo>
                  <a:pt x="584967" y="1585691"/>
                </a:lnTo>
                <a:lnTo>
                  <a:pt x="565778" y="1606624"/>
                </a:lnTo>
                <a:lnTo>
                  <a:pt x="550078" y="1629883"/>
                </a:lnTo>
                <a:lnTo>
                  <a:pt x="538449" y="1656631"/>
                </a:lnTo>
                <a:lnTo>
                  <a:pt x="527982" y="1685124"/>
                </a:lnTo>
                <a:lnTo>
                  <a:pt x="519260" y="1714779"/>
                </a:lnTo>
                <a:lnTo>
                  <a:pt x="509956" y="1746179"/>
                </a:lnTo>
                <a:lnTo>
                  <a:pt x="500071" y="1779323"/>
                </a:lnTo>
                <a:lnTo>
                  <a:pt x="491931" y="1811886"/>
                </a:lnTo>
                <a:lnTo>
                  <a:pt x="482045" y="1844449"/>
                </a:lnTo>
                <a:lnTo>
                  <a:pt x="472742" y="1877593"/>
                </a:lnTo>
                <a:lnTo>
                  <a:pt x="461112" y="1910156"/>
                </a:lnTo>
                <a:lnTo>
                  <a:pt x="449483" y="1942137"/>
                </a:lnTo>
                <a:lnTo>
                  <a:pt x="436690" y="1971793"/>
                </a:lnTo>
                <a:lnTo>
                  <a:pt x="422153" y="2000285"/>
                </a:lnTo>
                <a:lnTo>
                  <a:pt x="405290" y="2025289"/>
                </a:lnTo>
                <a:lnTo>
                  <a:pt x="386102" y="2049711"/>
                </a:lnTo>
                <a:lnTo>
                  <a:pt x="364005" y="2070644"/>
                </a:lnTo>
                <a:lnTo>
                  <a:pt x="339583" y="2088088"/>
                </a:lnTo>
                <a:lnTo>
                  <a:pt x="312254" y="2102625"/>
                </a:lnTo>
                <a:lnTo>
                  <a:pt x="284343" y="2111347"/>
                </a:lnTo>
                <a:lnTo>
                  <a:pt x="254687" y="2115418"/>
                </a:lnTo>
                <a:lnTo>
                  <a:pt x="224450" y="2117162"/>
                </a:lnTo>
                <a:lnTo>
                  <a:pt x="192469" y="2116581"/>
                </a:lnTo>
                <a:lnTo>
                  <a:pt x="159906" y="2114255"/>
                </a:lnTo>
                <a:lnTo>
                  <a:pt x="126762" y="2110184"/>
                </a:lnTo>
                <a:lnTo>
                  <a:pt x="94199" y="2105533"/>
                </a:lnTo>
                <a:lnTo>
                  <a:pt x="61637" y="2101462"/>
                </a:lnTo>
                <a:lnTo>
                  <a:pt x="30818" y="2098555"/>
                </a:lnTo>
                <a:lnTo>
                  <a:pt x="0" y="2097392"/>
                </a:lnTo>
                <a:lnTo>
                  <a:pt x="3489" y="2088088"/>
                </a:lnTo>
                <a:lnTo>
                  <a:pt x="36052" y="2088088"/>
                </a:lnTo>
                <a:lnTo>
                  <a:pt x="70940" y="2088088"/>
                </a:lnTo>
                <a:lnTo>
                  <a:pt x="106992" y="2086925"/>
                </a:lnTo>
                <a:lnTo>
                  <a:pt x="141880" y="2084599"/>
                </a:lnTo>
                <a:lnTo>
                  <a:pt x="176769" y="2081692"/>
                </a:lnTo>
                <a:lnTo>
                  <a:pt x="209332" y="2077040"/>
                </a:lnTo>
                <a:lnTo>
                  <a:pt x="240150" y="2070644"/>
                </a:lnTo>
                <a:lnTo>
                  <a:pt x="268643" y="2061340"/>
                </a:lnTo>
                <a:lnTo>
                  <a:pt x="294228" y="2050874"/>
                </a:lnTo>
                <a:lnTo>
                  <a:pt x="313998" y="2036918"/>
                </a:lnTo>
                <a:lnTo>
                  <a:pt x="330280" y="2020055"/>
                </a:lnTo>
                <a:lnTo>
                  <a:pt x="343654" y="2000285"/>
                </a:lnTo>
                <a:lnTo>
                  <a:pt x="356446" y="1974700"/>
                </a:lnTo>
                <a:lnTo>
                  <a:pt x="366913" y="1946208"/>
                </a:lnTo>
                <a:lnTo>
                  <a:pt x="376798" y="1913645"/>
                </a:lnTo>
                <a:lnTo>
                  <a:pt x="384939" y="1879338"/>
                </a:lnTo>
                <a:lnTo>
                  <a:pt x="392498" y="1843867"/>
                </a:lnTo>
                <a:lnTo>
                  <a:pt x="400057" y="1806653"/>
                </a:lnTo>
                <a:lnTo>
                  <a:pt x="407035" y="1768275"/>
                </a:lnTo>
                <a:lnTo>
                  <a:pt x="414594" y="1731642"/>
                </a:lnTo>
                <a:lnTo>
                  <a:pt x="422153" y="1693265"/>
                </a:lnTo>
                <a:lnTo>
                  <a:pt x="430294" y="1657794"/>
                </a:lnTo>
                <a:lnTo>
                  <a:pt x="439016" y="1622906"/>
                </a:lnTo>
                <a:lnTo>
                  <a:pt x="448320" y="1590924"/>
                </a:lnTo>
                <a:lnTo>
                  <a:pt x="459949" y="1561269"/>
                </a:lnTo>
                <a:lnTo>
                  <a:pt x="472742" y="1535684"/>
                </a:lnTo>
                <a:lnTo>
                  <a:pt x="486697" y="1513588"/>
                </a:lnTo>
                <a:lnTo>
                  <a:pt x="508793" y="1490329"/>
                </a:lnTo>
                <a:lnTo>
                  <a:pt x="533215" y="1470558"/>
                </a:lnTo>
                <a:lnTo>
                  <a:pt x="560545" y="1453696"/>
                </a:lnTo>
                <a:lnTo>
                  <a:pt x="590200" y="1438577"/>
                </a:lnTo>
                <a:lnTo>
                  <a:pt x="621600" y="1426948"/>
                </a:lnTo>
                <a:lnTo>
                  <a:pt x="654744" y="1416481"/>
                </a:lnTo>
                <a:lnTo>
                  <a:pt x="689633" y="1407759"/>
                </a:lnTo>
                <a:lnTo>
                  <a:pt x="725685" y="1399618"/>
                </a:lnTo>
                <a:lnTo>
                  <a:pt x="761155" y="1390896"/>
                </a:lnTo>
                <a:lnTo>
                  <a:pt x="797206" y="1383918"/>
                </a:lnTo>
                <a:lnTo>
                  <a:pt x="834421" y="1375196"/>
                </a:lnTo>
                <a:lnTo>
                  <a:pt x="870473" y="1365892"/>
                </a:lnTo>
                <a:lnTo>
                  <a:pt x="905361" y="1355426"/>
                </a:lnTo>
                <a:lnTo>
                  <a:pt x="939087" y="1343796"/>
                </a:lnTo>
                <a:lnTo>
                  <a:pt x="971650" y="1328678"/>
                </a:lnTo>
                <a:lnTo>
                  <a:pt x="1002468" y="1311815"/>
                </a:lnTo>
                <a:lnTo>
                  <a:pt x="1030961" y="1290882"/>
                </a:lnTo>
                <a:lnTo>
                  <a:pt x="1056546" y="1267623"/>
                </a:lnTo>
                <a:lnTo>
                  <a:pt x="1079805" y="1239130"/>
                </a:lnTo>
                <a:lnTo>
                  <a:pt x="1109460" y="1193193"/>
                </a:lnTo>
                <a:lnTo>
                  <a:pt x="1135627" y="1144931"/>
                </a:lnTo>
                <a:lnTo>
                  <a:pt x="1160049" y="1093761"/>
                </a:lnTo>
                <a:lnTo>
                  <a:pt x="1183308" y="1041428"/>
                </a:lnTo>
                <a:lnTo>
                  <a:pt x="1204241" y="988513"/>
                </a:lnTo>
                <a:lnTo>
                  <a:pt x="1225756" y="934436"/>
                </a:lnTo>
                <a:lnTo>
                  <a:pt x="1247852" y="880358"/>
                </a:lnTo>
                <a:lnTo>
                  <a:pt x="1254830" y="861169"/>
                </a:lnTo>
                <a:lnTo>
                  <a:pt x="1264715" y="839073"/>
                </a:lnTo>
                <a:lnTo>
                  <a:pt x="1272855" y="814651"/>
                </a:lnTo>
                <a:lnTo>
                  <a:pt x="1279252" y="788485"/>
                </a:lnTo>
                <a:lnTo>
                  <a:pt x="1281578" y="761155"/>
                </a:lnTo>
                <a:lnTo>
                  <a:pt x="1279252" y="734407"/>
                </a:lnTo>
                <a:lnTo>
                  <a:pt x="1277507" y="727429"/>
                </a:lnTo>
                <a:lnTo>
                  <a:pt x="1272855" y="715800"/>
                </a:lnTo>
                <a:lnTo>
                  <a:pt x="1266459" y="700681"/>
                </a:lnTo>
                <a:lnTo>
                  <a:pt x="1259481" y="681493"/>
                </a:lnTo>
                <a:lnTo>
                  <a:pt x="1250759" y="659396"/>
                </a:lnTo>
                <a:lnTo>
                  <a:pt x="1243200" y="632067"/>
                </a:lnTo>
                <a:lnTo>
                  <a:pt x="1237967" y="601249"/>
                </a:lnTo>
                <a:lnTo>
                  <a:pt x="1232733" y="567523"/>
                </a:lnTo>
                <a:lnTo>
                  <a:pt x="1233896" y="571593"/>
                </a:lnTo>
                <a:lnTo>
                  <a:pt x="1235059" y="571593"/>
                </a:lnTo>
                <a:lnTo>
                  <a:pt x="1235059" y="566360"/>
                </a:lnTo>
                <a:lnTo>
                  <a:pt x="1235059" y="558219"/>
                </a:lnTo>
                <a:lnTo>
                  <a:pt x="1236222" y="545427"/>
                </a:lnTo>
                <a:lnTo>
                  <a:pt x="1237385" y="528564"/>
                </a:lnTo>
                <a:lnTo>
                  <a:pt x="1239130" y="509375"/>
                </a:lnTo>
                <a:lnTo>
                  <a:pt x="1242619" y="487279"/>
                </a:lnTo>
                <a:lnTo>
                  <a:pt x="1247852" y="461694"/>
                </a:lnTo>
                <a:lnTo>
                  <a:pt x="1254830" y="435527"/>
                </a:lnTo>
                <a:lnTo>
                  <a:pt x="1263552" y="407035"/>
                </a:lnTo>
                <a:lnTo>
                  <a:pt x="1275181" y="376217"/>
                </a:lnTo>
                <a:lnTo>
                  <a:pt x="1289137" y="344235"/>
                </a:lnTo>
                <a:lnTo>
                  <a:pt x="1306000" y="312835"/>
                </a:lnTo>
                <a:lnTo>
                  <a:pt x="1325770" y="279691"/>
                </a:lnTo>
                <a:lnTo>
                  <a:pt x="1349029" y="247128"/>
                </a:lnTo>
                <a:lnTo>
                  <a:pt x="1376940" y="214566"/>
                </a:lnTo>
                <a:lnTo>
                  <a:pt x="1408340" y="182584"/>
                </a:lnTo>
                <a:lnTo>
                  <a:pt x="1443228" y="151184"/>
                </a:lnTo>
                <a:lnTo>
                  <a:pt x="1484513" y="121529"/>
                </a:lnTo>
                <a:lnTo>
                  <a:pt x="1528706" y="93037"/>
                </a:lnTo>
                <a:lnTo>
                  <a:pt x="1579876" y="66288"/>
                </a:lnTo>
                <a:lnTo>
                  <a:pt x="1709545" y="15700"/>
                </a:lnTo>
                <a:lnTo>
                  <a:pt x="1723501" y="13374"/>
                </a:lnTo>
                <a:lnTo>
                  <a:pt x="1740364" y="11629"/>
                </a:lnTo>
                <a:lnTo>
                  <a:pt x="1760715" y="9304"/>
                </a:lnTo>
                <a:lnTo>
                  <a:pt x="1782812" y="6396"/>
                </a:lnTo>
                <a:lnTo>
                  <a:pt x="1804908" y="4070"/>
                </a:lnTo>
                <a:lnTo>
                  <a:pt x="1827004" y="1744"/>
                </a:lnTo>
                <a:lnTo>
                  <a:pt x="1847356" y="581"/>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71" name="Oval 12287">
            <a:extLst>
              <a:ext uri="{FF2B5EF4-FFF2-40B4-BE49-F238E27FC236}">
                <a16:creationId xmlns:a16="http://schemas.microsoft.com/office/drawing/2014/main" id="{0001BD52-63D9-4E6B-8F2C-DD5966B4247C}"/>
              </a:ext>
            </a:extLst>
          </p:cNvPr>
          <p:cNvSpPr/>
          <p:nvPr/>
        </p:nvSpPr>
        <p:spPr>
          <a:xfrm>
            <a:off x="11534032" y="2131856"/>
            <a:ext cx="325368" cy="324174"/>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2" name="Freeform 18">
            <a:extLst>
              <a:ext uri="{FF2B5EF4-FFF2-40B4-BE49-F238E27FC236}">
                <a16:creationId xmlns:a16="http://schemas.microsoft.com/office/drawing/2014/main" id="{A2330421-9967-4C7B-835D-48908DAD7444}"/>
              </a:ext>
            </a:extLst>
          </p:cNvPr>
          <p:cNvSpPr>
            <a:spLocks/>
          </p:cNvSpPr>
          <p:nvPr/>
        </p:nvSpPr>
        <p:spPr bwMode="auto">
          <a:xfrm>
            <a:off x="8083069" y="1490329"/>
            <a:ext cx="320540" cy="365442"/>
          </a:xfrm>
          <a:custGeom>
            <a:avLst/>
            <a:gdLst>
              <a:gd name="T0" fmla="*/ 1764 w 2942"/>
              <a:gd name="T1" fmla="*/ 10 h 3247"/>
              <a:gd name="T2" fmla="*/ 2091 w 2942"/>
              <a:gd name="T3" fmla="*/ 74 h 3247"/>
              <a:gd name="T4" fmla="*/ 2365 w 2942"/>
              <a:gd name="T5" fmla="*/ 192 h 3247"/>
              <a:gd name="T6" fmla="*/ 2591 w 2942"/>
              <a:gd name="T7" fmla="*/ 361 h 3247"/>
              <a:gd name="T8" fmla="*/ 2765 w 2942"/>
              <a:gd name="T9" fmla="*/ 576 h 3247"/>
              <a:gd name="T10" fmla="*/ 2873 w 2942"/>
              <a:gd name="T11" fmla="*/ 798 h 3247"/>
              <a:gd name="T12" fmla="*/ 2933 w 2942"/>
              <a:gd name="T13" fmla="*/ 1060 h 3247"/>
              <a:gd name="T14" fmla="*/ 2936 w 2942"/>
              <a:gd name="T15" fmla="*/ 1345 h 3247"/>
              <a:gd name="T16" fmla="*/ 2873 w 2942"/>
              <a:gd name="T17" fmla="*/ 1607 h 3247"/>
              <a:gd name="T18" fmla="*/ 2753 w 2942"/>
              <a:gd name="T19" fmla="*/ 1812 h 3247"/>
              <a:gd name="T20" fmla="*/ 2611 w 2942"/>
              <a:gd name="T21" fmla="*/ 1998 h 3247"/>
              <a:gd name="T22" fmla="*/ 2509 w 2942"/>
              <a:gd name="T23" fmla="*/ 2167 h 3247"/>
              <a:gd name="T24" fmla="*/ 2471 w 2942"/>
              <a:gd name="T25" fmla="*/ 2323 h 3247"/>
              <a:gd name="T26" fmla="*/ 2485 w 2942"/>
              <a:gd name="T27" fmla="*/ 2452 h 3247"/>
              <a:gd name="T28" fmla="*/ 2522 w 2942"/>
              <a:gd name="T29" fmla="*/ 2603 h 3247"/>
              <a:gd name="T30" fmla="*/ 2562 w 2942"/>
              <a:gd name="T31" fmla="*/ 2729 h 3247"/>
              <a:gd name="T32" fmla="*/ 2604 w 2942"/>
              <a:gd name="T33" fmla="*/ 2845 h 3247"/>
              <a:gd name="T34" fmla="*/ 2654 w 2942"/>
              <a:gd name="T35" fmla="*/ 3007 h 3247"/>
              <a:gd name="T36" fmla="*/ 2336 w 2942"/>
              <a:gd name="T37" fmla="*/ 3154 h 3247"/>
              <a:gd name="T38" fmla="*/ 1874 w 2942"/>
              <a:gd name="T39" fmla="*/ 3240 h 3247"/>
              <a:gd name="T40" fmla="*/ 1449 w 2942"/>
              <a:gd name="T41" fmla="*/ 3232 h 3247"/>
              <a:gd name="T42" fmla="*/ 1300 w 2942"/>
              <a:gd name="T43" fmla="*/ 3138 h 3247"/>
              <a:gd name="T44" fmla="*/ 1274 w 2942"/>
              <a:gd name="T45" fmla="*/ 2990 h 3247"/>
              <a:gd name="T46" fmla="*/ 1240 w 2942"/>
              <a:gd name="T47" fmla="*/ 2832 h 3247"/>
              <a:gd name="T48" fmla="*/ 1194 w 2942"/>
              <a:gd name="T49" fmla="*/ 2703 h 3247"/>
              <a:gd name="T50" fmla="*/ 1134 w 2942"/>
              <a:gd name="T51" fmla="*/ 2647 h 3247"/>
              <a:gd name="T52" fmla="*/ 1051 w 2942"/>
              <a:gd name="T53" fmla="*/ 2649 h 3247"/>
              <a:gd name="T54" fmla="*/ 974 w 2942"/>
              <a:gd name="T55" fmla="*/ 2670 h 3247"/>
              <a:gd name="T56" fmla="*/ 864 w 2942"/>
              <a:gd name="T57" fmla="*/ 2703 h 3247"/>
              <a:gd name="T58" fmla="*/ 693 w 2942"/>
              <a:gd name="T59" fmla="*/ 2727 h 3247"/>
              <a:gd name="T60" fmla="*/ 525 w 2942"/>
              <a:gd name="T61" fmla="*/ 2716 h 3247"/>
              <a:gd name="T62" fmla="*/ 438 w 2942"/>
              <a:gd name="T63" fmla="*/ 2681 h 3247"/>
              <a:gd name="T64" fmla="*/ 367 w 2942"/>
              <a:gd name="T65" fmla="*/ 2618 h 3247"/>
              <a:gd name="T66" fmla="*/ 338 w 2942"/>
              <a:gd name="T67" fmla="*/ 2520 h 3247"/>
              <a:gd name="T68" fmla="*/ 354 w 2942"/>
              <a:gd name="T69" fmla="*/ 2421 h 3247"/>
              <a:gd name="T70" fmla="*/ 365 w 2942"/>
              <a:gd name="T71" fmla="*/ 2325 h 3247"/>
              <a:gd name="T72" fmla="*/ 331 w 2942"/>
              <a:gd name="T73" fmla="*/ 2265 h 3247"/>
              <a:gd name="T74" fmla="*/ 278 w 2942"/>
              <a:gd name="T75" fmla="*/ 2232 h 3247"/>
              <a:gd name="T76" fmla="*/ 249 w 2942"/>
              <a:gd name="T77" fmla="*/ 2180 h 3247"/>
              <a:gd name="T78" fmla="*/ 267 w 2942"/>
              <a:gd name="T79" fmla="*/ 2125 h 3247"/>
              <a:gd name="T80" fmla="*/ 224 w 2942"/>
              <a:gd name="T81" fmla="*/ 2069 h 3247"/>
              <a:gd name="T82" fmla="*/ 214 w 2942"/>
              <a:gd name="T83" fmla="*/ 2007 h 3247"/>
              <a:gd name="T84" fmla="*/ 245 w 2942"/>
              <a:gd name="T85" fmla="*/ 1941 h 3247"/>
              <a:gd name="T86" fmla="*/ 273 w 2942"/>
              <a:gd name="T87" fmla="*/ 1872 h 3247"/>
              <a:gd name="T88" fmla="*/ 194 w 2942"/>
              <a:gd name="T89" fmla="*/ 1827 h 3247"/>
              <a:gd name="T90" fmla="*/ 96 w 2942"/>
              <a:gd name="T91" fmla="*/ 1794 h 3247"/>
              <a:gd name="T92" fmla="*/ 18 w 2942"/>
              <a:gd name="T93" fmla="*/ 1747 h 3247"/>
              <a:gd name="T94" fmla="*/ 4 w 2942"/>
              <a:gd name="T95" fmla="*/ 1674 h 3247"/>
              <a:gd name="T96" fmla="*/ 44 w 2942"/>
              <a:gd name="T97" fmla="*/ 1616 h 3247"/>
              <a:gd name="T98" fmla="*/ 111 w 2942"/>
              <a:gd name="T99" fmla="*/ 1545 h 3247"/>
              <a:gd name="T100" fmla="*/ 229 w 2942"/>
              <a:gd name="T101" fmla="*/ 1421 h 3247"/>
              <a:gd name="T102" fmla="*/ 325 w 2942"/>
              <a:gd name="T103" fmla="*/ 1276 h 3247"/>
              <a:gd name="T104" fmla="*/ 345 w 2942"/>
              <a:gd name="T105" fmla="*/ 1143 h 3247"/>
              <a:gd name="T106" fmla="*/ 344 w 2942"/>
              <a:gd name="T107" fmla="*/ 992 h 3247"/>
              <a:gd name="T108" fmla="*/ 440 w 2942"/>
              <a:gd name="T109" fmla="*/ 621 h 3247"/>
              <a:gd name="T110" fmla="*/ 587 w 2942"/>
              <a:gd name="T111" fmla="*/ 401 h 3247"/>
              <a:gd name="T112" fmla="*/ 789 w 2942"/>
              <a:gd name="T113" fmla="*/ 227 h 3247"/>
              <a:gd name="T114" fmla="*/ 1031 w 2942"/>
              <a:gd name="T115" fmla="*/ 103 h 3247"/>
              <a:gd name="T116" fmla="*/ 1516 w 2942"/>
              <a:gd name="T117" fmla="*/ 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42" h="3247">
                <a:moveTo>
                  <a:pt x="1516" y="0"/>
                </a:moveTo>
                <a:lnTo>
                  <a:pt x="1644" y="1"/>
                </a:lnTo>
                <a:lnTo>
                  <a:pt x="1764" y="10"/>
                </a:lnTo>
                <a:lnTo>
                  <a:pt x="1878" y="25"/>
                </a:lnTo>
                <a:lnTo>
                  <a:pt x="1987" y="47"/>
                </a:lnTo>
                <a:lnTo>
                  <a:pt x="2091" y="74"/>
                </a:lnTo>
                <a:lnTo>
                  <a:pt x="2187" y="109"/>
                </a:lnTo>
                <a:lnTo>
                  <a:pt x="2280" y="147"/>
                </a:lnTo>
                <a:lnTo>
                  <a:pt x="2365" y="192"/>
                </a:lnTo>
                <a:lnTo>
                  <a:pt x="2445" y="243"/>
                </a:lnTo>
                <a:lnTo>
                  <a:pt x="2522" y="300"/>
                </a:lnTo>
                <a:lnTo>
                  <a:pt x="2591" y="361"/>
                </a:lnTo>
                <a:lnTo>
                  <a:pt x="2654" y="429"/>
                </a:lnTo>
                <a:lnTo>
                  <a:pt x="2713" y="500"/>
                </a:lnTo>
                <a:lnTo>
                  <a:pt x="2765" y="576"/>
                </a:lnTo>
                <a:lnTo>
                  <a:pt x="2813" y="656"/>
                </a:lnTo>
                <a:lnTo>
                  <a:pt x="2845" y="723"/>
                </a:lnTo>
                <a:lnTo>
                  <a:pt x="2873" y="798"/>
                </a:lnTo>
                <a:lnTo>
                  <a:pt x="2898" y="880"/>
                </a:lnTo>
                <a:lnTo>
                  <a:pt x="2918" y="969"/>
                </a:lnTo>
                <a:lnTo>
                  <a:pt x="2933" y="1060"/>
                </a:lnTo>
                <a:lnTo>
                  <a:pt x="2940" y="1154"/>
                </a:lnTo>
                <a:lnTo>
                  <a:pt x="2942" y="1250"/>
                </a:lnTo>
                <a:lnTo>
                  <a:pt x="2936" y="1345"/>
                </a:lnTo>
                <a:lnTo>
                  <a:pt x="2924" y="1438"/>
                </a:lnTo>
                <a:lnTo>
                  <a:pt x="2902" y="1529"/>
                </a:lnTo>
                <a:lnTo>
                  <a:pt x="2873" y="1607"/>
                </a:lnTo>
                <a:lnTo>
                  <a:pt x="2838" y="1680"/>
                </a:lnTo>
                <a:lnTo>
                  <a:pt x="2796" y="1747"/>
                </a:lnTo>
                <a:lnTo>
                  <a:pt x="2753" y="1812"/>
                </a:lnTo>
                <a:lnTo>
                  <a:pt x="2705" y="1876"/>
                </a:lnTo>
                <a:lnTo>
                  <a:pt x="2658" y="1936"/>
                </a:lnTo>
                <a:lnTo>
                  <a:pt x="2611" y="1998"/>
                </a:lnTo>
                <a:lnTo>
                  <a:pt x="2565" y="2060"/>
                </a:lnTo>
                <a:lnTo>
                  <a:pt x="2534" y="2110"/>
                </a:lnTo>
                <a:lnTo>
                  <a:pt x="2509" y="2167"/>
                </a:lnTo>
                <a:lnTo>
                  <a:pt x="2489" y="2227"/>
                </a:lnTo>
                <a:lnTo>
                  <a:pt x="2473" y="2292"/>
                </a:lnTo>
                <a:lnTo>
                  <a:pt x="2471" y="2323"/>
                </a:lnTo>
                <a:lnTo>
                  <a:pt x="2473" y="2360"/>
                </a:lnTo>
                <a:lnTo>
                  <a:pt x="2478" y="2405"/>
                </a:lnTo>
                <a:lnTo>
                  <a:pt x="2485" y="2452"/>
                </a:lnTo>
                <a:lnTo>
                  <a:pt x="2496" y="2503"/>
                </a:lnTo>
                <a:lnTo>
                  <a:pt x="2509" y="2554"/>
                </a:lnTo>
                <a:lnTo>
                  <a:pt x="2522" y="2603"/>
                </a:lnTo>
                <a:lnTo>
                  <a:pt x="2536" y="2650"/>
                </a:lnTo>
                <a:lnTo>
                  <a:pt x="2549" y="2692"/>
                </a:lnTo>
                <a:lnTo>
                  <a:pt x="2562" y="2729"/>
                </a:lnTo>
                <a:lnTo>
                  <a:pt x="2573" y="2756"/>
                </a:lnTo>
                <a:lnTo>
                  <a:pt x="2589" y="2796"/>
                </a:lnTo>
                <a:lnTo>
                  <a:pt x="2604" y="2845"/>
                </a:lnTo>
                <a:lnTo>
                  <a:pt x="2620" y="2900"/>
                </a:lnTo>
                <a:lnTo>
                  <a:pt x="2636" y="2956"/>
                </a:lnTo>
                <a:lnTo>
                  <a:pt x="2654" y="3007"/>
                </a:lnTo>
                <a:lnTo>
                  <a:pt x="2673" y="3052"/>
                </a:lnTo>
                <a:lnTo>
                  <a:pt x="2502" y="3107"/>
                </a:lnTo>
                <a:lnTo>
                  <a:pt x="2336" y="3154"/>
                </a:lnTo>
                <a:lnTo>
                  <a:pt x="2178" y="3192"/>
                </a:lnTo>
                <a:lnTo>
                  <a:pt x="2024" y="3220"/>
                </a:lnTo>
                <a:lnTo>
                  <a:pt x="1874" y="3240"/>
                </a:lnTo>
                <a:lnTo>
                  <a:pt x="1729" y="3247"/>
                </a:lnTo>
                <a:lnTo>
                  <a:pt x="1587" y="3245"/>
                </a:lnTo>
                <a:lnTo>
                  <a:pt x="1449" y="3232"/>
                </a:lnTo>
                <a:lnTo>
                  <a:pt x="1313" y="3209"/>
                </a:lnTo>
                <a:lnTo>
                  <a:pt x="1307" y="3176"/>
                </a:lnTo>
                <a:lnTo>
                  <a:pt x="1300" y="3138"/>
                </a:lnTo>
                <a:lnTo>
                  <a:pt x="1291" y="3092"/>
                </a:lnTo>
                <a:lnTo>
                  <a:pt x="1284" y="3043"/>
                </a:lnTo>
                <a:lnTo>
                  <a:pt x="1274" y="2990"/>
                </a:lnTo>
                <a:lnTo>
                  <a:pt x="1264" y="2936"/>
                </a:lnTo>
                <a:lnTo>
                  <a:pt x="1253" y="2883"/>
                </a:lnTo>
                <a:lnTo>
                  <a:pt x="1240" y="2832"/>
                </a:lnTo>
                <a:lnTo>
                  <a:pt x="1227" y="2783"/>
                </a:lnTo>
                <a:lnTo>
                  <a:pt x="1211" y="2740"/>
                </a:lnTo>
                <a:lnTo>
                  <a:pt x="1194" y="2703"/>
                </a:lnTo>
                <a:lnTo>
                  <a:pt x="1176" y="2674"/>
                </a:lnTo>
                <a:lnTo>
                  <a:pt x="1156" y="2656"/>
                </a:lnTo>
                <a:lnTo>
                  <a:pt x="1134" y="2647"/>
                </a:lnTo>
                <a:lnTo>
                  <a:pt x="1109" y="2643"/>
                </a:lnTo>
                <a:lnTo>
                  <a:pt x="1080" y="2645"/>
                </a:lnTo>
                <a:lnTo>
                  <a:pt x="1051" y="2649"/>
                </a:lnTo>
                <a:lnTo>
                  <a:pt x="1024" y="2656"/>
                </a:lnTo>
                <a:lnTo>
                  <a:pt x="998" y="2663"/>
                </a:lnTo>
                <a:lnTo>
                  <a:pt x="974" y="2670"/>
                </a:lnTo>
                <a:lnTo>
                  <a:pt x="956" y="2676"/>
                </a:lnTo>
                <a:lnTo>
                  <a:pt x="913" y="2690"/>
                </a:lnTo>
                <a:lnTo>
                  <a:pt x="864" y="2703"/>
                </a:lnTo>
                <a:lnTo>
                  <a:pt x="809" y="2714"/>
                </a:lnTo>
                <a:lnTo>
                  <a:pt x="751" y="2721"/>
                </a:lnTo>
                <a:lnTo>
                  <a:pt x="693" y="2727"/>
                </a:lnTo>
                <a:lnTo>
                  <a:pt x="634" y="2729"/>
                </a:lnTo>
                <a:lnTo>
                  <a:pt x="578" y="2725"/>
                </a:lnTo>
                <a:lnTo>
                  <a:pt x="525" y="2716"/>
                </a:lnTo>
                <a:lnTo>
                  <a:pt x="496" y="2709"/>
                </a:lnTo>
                <a:lnTo>
                  <a:pt x="467" y="2696"/>
                </a:lnTo>
                <a:lnTo>
                  <a:pt x="438" y="2681"/>
                </a:lnTo>
                <a:lnTo>
                  <a:pt x="413" y="2663"/>
                </a:lnTo>
                <a:lnTo>
                  <a:pt x="387" y="2641"/>
                </a:lnTo>
                <a:lnTo>
                  <a:pt x="367" y="2618"/>
                </a:lnTo>
                <a:lnTo>
                  <a:pt x="353" y="2589"/>
                </a:lnTo>
                <a:lnTo>
                  <a:pt x="342" y="2556"/>
                </a:lnTo>
                <a:lnTo>
                  <a:pt x="338" y="2520"/>
                </a:lnTo>
                <a:lnTo>
                  <a:pt x="342" y="2480"/>
                </a:lnTo>
                <a:lnTo>
                  <a:pt x="347" y="2452"/>
                </a:lnTo>
                <a:lnTo>
                  <a:pt x="354" y="2421"/>
                </a:lnTo>
                <a:lnTo>
                  <a:pt x="362" y="2389"/>
                </a:lnTo>
                <a:lnTo>
                  <a:pt x="365" y="2358"/>
                </a:lnTo>
                <a:lnTo>
                  <a:pt x="365" y="2325"/>
                </a:lnTo>
                <a:lnTo>
                  <a:pt x="356" y="2296"/>
                </a:lnTo>
                <a:lnTo>
                  <a:pt x="347" y="2280"/>
                </a:lnTo>
                <a:lnTo>
                  <a:pt x="331" y="2265"/>
                </a:lnTo>
                <a:lnTo>
                  <a:pt x="314" y="2254"/>
                </a:lnTo>
                <a:lnTo>
                  <a:pt x="296" y="2245"/>
                </a:lnTo>
                <a:lnTo>
                  <a:pt x="278" y="2232"/>
                </a:lnTo>
                <a:lnTo>
                  <a:pt x="264" y="2218"/>
                </a:lnTo>
                <a:lnTo>
                  <a:pt x="253" y="2200"/>
                </a:lnTo>
                <a:lnTo>
                  <a:pt x="249" y="2180"/>
                </a:lnTo>
                <a:lnTo>
                  <a:pt x="251" y="2160"/>
                </a:lnTo>
                <a:lnTo>
                  <a:pt x="258" y="2141"/>
                </a:lnTo>
                <a:lnTo>
                  <a:pt x="267" y="2125"/>
                </a:lnTo>
                <a:lnTo>
                  <a:pt x="273" y="2109"/>
                </a:lnTo>
                <a:lnTo>
                  <a:pt x="244" y="2089"/>
                </a:lnTo>
                <a:lnTo>
                  <a:pt x="224" y="2069"/>
                </a:lnTo>
                <a:lnTo>
                  <a:pt x="213" y="2049"/>
                </a:lnTo>
                <a:lnTo>
                  <a:pt x="211" y="2027"/>
                </a:lnTo>
                <a:lnTo>
                  <a:pt x="214" y="2007"/>
                </a:lnTo>
                <a:lnTo>
                  <a:pt x="222" y="1985"/>
                </a:lnTo>
                <a:lnTo>
                  <a:pt x="233" y="1963"/>
                </a:lnTo>
                <a:lnTo>
                  <a:pt x="245" y="1941"/>
                </a:lnTo>
                <a:lnTo>
                  <a:pt x="256" y="1918"/>
                </a:lnTo>
                <a:lnTo>
                  <a:pt x="267" y="1896"/>
                </a:lnTo>
                <a:lnTo>
                  <a:pt x="273" y="1872"/>
                </a:lnTo>
                <a:lnTo>
                  <a:pt x="253" y="1854"/>
                </a:lnTo>
                <a:lnTo>
                  <a:pt x="225" y="1840"/>
                </a:lnTo>
                <a:lnTo>
                  <a:pt x="194" y="1827"/>
                </a:lnTo>
                <a:lnTo>
                  <a:pt x="162" y="1816"/>
                </a:lnTo>
                <a:lnTo>
                  <a:pt x="129" y="1805"/>
                </a:lnTo>
                <a:lnTo>
                  <a:pt x="96" y="1794"/>
                </a:lnTo>
                <a:lnTo>
                  <a:pt x="65" y="1781"/>
                </a:lnTo>
                <a:lnTo>
                  <a:pt x="40" y="1767"/>
                </a:lnTo>
                <a:lnTo>
                  <a:pt x="18" y="1747"/>
                </a:lnTo>
                <a:lnTo>
                  <a:pt x="5" y="1723"/>
                </a:lnTo>
                <a:lnTo>
                  <a:pt x="0" y="1698"/>
                </a:lnTo>
                <a:lnTo>
                  <a:pt x="4" y="1674"/>
                </a:lnTo>
                <a:lnTo>
                  <a:pt x="13" y="1652"/>
                </a:lnTo>
                <a:lnTo>
                  <a:pt x="27" y="1634"/>
                </a:lnTo>
                <a:lnTo>
                  <a:pt x="44" y="1616"/>
                </a:lnTo>
                <a:lnTo>
                  <a:pt x="60" y="1601"/>
                </a:lnTo>
                <a:lnTo>
                  <a:pt x="73" y="1589"/>
                </a:lnTo>
                <a:lnTo>
                  <a:pt x="111" y="1545"/>
                </a:lnTo>
                <a:lnTo>
                  <a:pt x="151" y="1505"/>
                </a:lnTo>
                <a:lnTo>
                  <a:pt x="191" y="1465"/>
                </a:lnTo>
                <a:lnTo>
                  <a:pt x="229" y="1421"/>
                </a:lnTo>
                <a:lnTo>
                  <a:pt x="265" y="1378"/>
                </a:lnTo>
                <a:lnTo>
                  <a:pt x="298" y="1329"/>
                </a:lnTo>
                <a:lnTo>
                  <a:pt x="325" y="1276"/>
                </a:lnTo>
                <a:lnTo>
                  <a:pt x="340" y="1232"/>
                </a:lnTo>
                <a:lnTo>
                  <a:pt x="345" y="1189"/>
                </a:lnTo>
                <a:lnTo>
                  <a:pt x="345" y="1143"/>
                </a:lnTo>
                <a:lnTo>
                  <a:pt x="344" y="1094"/>
                </a:lnTo>
                <a:lnTo>
                  <a:pt x="342" y="1045"/>
                </a:lnTo>
                <a:lnTo>
                  <a:pt x="344" y="992"/>
                </a:lnTo>
                <a:lnTo>
                  <a:pt x="349" y="936"/>
                </a:lnTo>
                <a:lnTo>
                  <a:pt x="405" y="705"/>
                </a:lnTo>
                <a:lnTo>
                  <a:pt x="440" y="621"/>
                </a:lnTo>
                <a:lnTo>
                  <a:pt x="482" y="543"/>
                </a:lnTo>
                <a:lnTo>
                  <a:pt x="531" y="470"/>
                </a:lnTo>
                <a:lnTo>
                  <a:pt x="587" y="401"/>
                </a:lnTo>
                <a:lnTo>
                  <a:pt x="649" y="338"/>
                </a:lnTo>
                <a:lnTo>
                  <a:pt x="716" y="280"/>
                </a:lnTo>
                <a:lnTo>
                  <a:pt x="789" y="227"/>
                </a:lnTo>
                <a:lnTo>
                  <a:pt x="865" y="180"/>
                </a:lnTo>
                <a:lnTo>
                  <a:pt x="947" y="138"/>
                </a:lnTo>
                <a:lnTo>
                  <a:pt x="1031" y="103"/>
                </a:lnTo>
                <a:lnTo>
                  <a:pt x="1116" y="72"/>
                </a:lnTo>
                <a:lnTo>
                  <a:pt x="1402" y="9"/>
                </a:lnTo>
                <a:lnTo>
                  <a:pt x="1516"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73" name="Freeform 18">
            <a:extLst>
              <a:ext uri="{FF2B5EF4-FFF2-40B4-BE49-F238E27FC236}">
                <a16:creationId xmlns:a16="http://schemas.microsoft.com/office/drawing/2014/main" id="{428A8046-A062-4007-9F02-27709BFEE375}"/>
              </a:ext>
            </a:extLst>
          </p:cNvPr>
          <p:cNvSpPr>
            <a:spLocks noEditPoints="1"/>
          </p:cNvSpPr>
          <p:nvPr/>
        </p:nvSpPr>
        <p:spPr bwMode="auto">
          <a:xfrm>
            <a:off x="7124400" y="6043154"/>
            <a:ext cx="315954" cy="384177"/>
          </a:xfrm>
          <a:custGeom>
            <a:avLst/>
            <a:gdLst>
              <a:gd name="T0" fmla="*/ 1033 w 2487"/>
              <a:gd name="T1" fmla="*/ 2647 h 3024"/>
              <a:gd name="T2" fmla="*/ 1169 w 2487"/>
              <a:gd name="T3" fmla="*/ 2318 h 3024"/>
              <a:gd name="T4" fmla="*/ 1260 w 2487"/>
              <a:gd name="T5" fmla="*/ 2242 h 3024"/>
              <a:gd name="T6" fmla="*/ 1367 w 2487"/>
              <a:gd name="T7" fmla="*/ 2700 h 3024"/>
              <a:gd name="T8" fmla="*/ 1462 w 2487"/>
              <a:gd name="T9" fmla="*/ 2265 h 3024"/>
              <a:gd name="T10" fmla="*/ 1118 w 2487"/>
              <a:gd name="T11" fmla="*/ 1982 h 3024"/>
              <a:gd name="T12" fmla="*/ 1140 w 2487"/>
              <a:gd name="T13" fmla="*/ 2189 h 3024"/>
              <a:gd name="T14" fmla="*/ 1475 w 2487"/>
              <a:gd name="T15" fmla="*/ 2080 h 3024"/>
              <a:gd name="T16" fmla="*/ 1698 w 2487"/>
              <a:gd name="T17" fmla="*/ 1654 h 3024"/>
              <a:gd name="T18" fmla="*/ 1509 w 2487"/>
              <a:gd name="T19" fmla="*/ 1891 h 3024"/>
              <a:gd name="T20" fmla="*/ 1675 w 2487"/>
              <a:gd name="T21" fmla="*/ 1876 h 3024"/>
              <a:gd name="T22" fmla="*/ 1787 w 2487"/>
              <a:gd name="T23" fmla="*/ 1649 h 3024"/>
              <a:gd name="T24" fmla="*/ 1784 w 2487"/>
              <a:gd name="T25" fmla="*/ 1573 h 3024"/>
              <a:gd name="T26" fmla="*/ 1896 w 2487"/>
              <a:gd name="T27" fmla="*/ 1634 h 3024"/>
              <a:gd name="T28" fmla="*/ 1971 w 2487"/>
              <a:gd name="T29" fmla="*/ 1433 h 3024"/>
              <a:gd name="T30" fmla="*/ 1380 w 2487"/>
              <a:gd name="T31" fmla="*/ 1365 h 3024"/>
              <a:gd name="T32" fmla="*/ 1335 w 2487"/>
              <a:gd name="T33" fmla="*/ 1805 h 3024"/>
              <a:gd name="T34" fmla="*/ 1289 w 2487"/>
              <a:gd name="T35" fmla="*/ 1393 h 3024"/>
              <a:gd name="T36" fmla="*/ 1171 w 2487"/>
              <a:gd name="T37" fmla="*/ 1469 h 3024"/>
              <a:gd name="T38" fmla="*/ 1149 w 2487"/>
              <a:gd name="T39" fmla="*/ 1791 h 3024"/>
              <a:gd name="T40" fmla="*/ 1038 w 2487"/>
              <a:gd name="T41" fmla="*/ 1416 h 3024"/>
              <a:gd name="T42" fmla="*/ 1033 w 2487"/>
              <a:gd name="T43" fmla="*/ 1638 h 3024"/>
              <a:gd name="T44" fmla="*/ 1047 w 2487"/>
              <a:gd name="T45" fmla="*/ 1831 h 3024"/>
              <a:gd name="T46" fmla="*/ 904 w 2487"/>
              <a:gd name="T47" fmla="*/ 1505 h 3024"/>
              <a:gd name="T48" fmla="*/ 945 w 2487"/>
              <a:gd name="T49" fmla="*/ 1756 h 3024"/>
              <a:gd name="T50" fmla="*/ 1316 w 2487"/>
              <a:gd name="T51" fmla="*/ 1891 h 3024"/>
              <a:gd name="T52" fmla="*/ 1480 w 2487"/>
              <a:gd name="T53" fmla="*/ 1520 h 3024"/>
              <a:gd name="T54" fmla="*/ 622 w 2487"/>
              <a:gd name="T55" fmla="*/ 1271 h 3024"/>
              <a:gd name="T56" fmla="*/ 831 w 2487"/>
              <a:gd name="T57" fmla="*/ 1405 h 3024"/>
              <a:gd name="T58" fmla="*/ 1925 w 2487"/>
              <a:gd name="T59" fmla="*/ 1156 h 3024"/>
              <a:gd name="T60" fmla="*/ 1987 w 2487"/>
              <a:gd name="T61" fmla="*/ 1218 h 3024"/>
              <a:gd name="T62" fmla="*/ 878 w 2487"/>
              <a:gd name="T63" fmla="*/ 1165 h 3024"/>
              <a:gd name="T64" fmla="*/ 929 w 2487"/>
              <a:gd name="T65" fmla="*/ 1384 h 3024"/>
              <a:gd name="T66" fmla="*/ 989 w 2487"/>
              <a:gd name="T67" fmla="*/ 1282 h 3024"/>
              <a:gd name="T68" fmla="*/ 913 w 2487"/>
              <a:gd name="T69" fmla="*/ 1064 h 3024"/>
              <a:gd name="T70" fmla="*/ 593 w 2487"/>
              <a:gd name="T71" fmla="*/ 1220 h 3024"/>
              <a:gd name="T72" fmla="*/ 1429 w 2487"/>
              <a:gd name="T73" fmla="*/ 976 h 3024"/>
              <a:gd name="T74" fmla="*/ 1387 w 2487"/>
              <a:gd name="T75" fmla="*/ 1276 h 3024"/>
              <a:gd name="T76" fmla="*/ 1518 w 2487"/>
              <a:gd name="T77" fmla="*/ 1231 h 3024"/>
              <a:gd name="T78" fmla="*/ 1556 w 2487"/>
              <a:gd name="T79" fmla="*/ 1002 h 3024"/>
              <a:gd name="T80" fmla="*/ 1142 w 2487"/>
              <a:gd name="T81" fmla="*/ 1094 h 3024"/>
              <a:gd name="T82" fmla="*/ 1165 w 2487"/>
              <a:gd name="T83" fmla="*/ 1298 h 3024"/>
              <a:gd name="T84" fmla="*/ 1222 w 2487"/>
              <a:gd name="T85" fmla="*/ 1136 h 3024"/>
              <a:gd name="T86" fmla="*/ 489 w 2487"/>
              <a:gd name="T87" fmla="*/ 916 h 3024"/>
              <a:gd name="T88" fmla="*/ 540 w 2487"/>
              <a:gd name="T89" fmla="*/ 902 h 3024"/>
              <a:gd name="T90" fmla="*/ 798 w 2487"/>
              <a:gd name="T91" fmla="*/ 938 h 3024"/>
              <a:gd name="T92" fmla="*/ 855 w 2487"/>
              <a:gd name="T93" fmla="*/ 927 h 3024"/>
              <a:gd name="T94" fmla="*/ 1491 w 2487"/>
              <a:gd name="T95" fmla="*/ 751 h 3024"/>
              <a:gd name="T96" fmla="*/ 1533 w 2487"/>
              <a:gd name="T97" fmla="*/ 840 h 3024"/>
              <a:gd name="T98" fmla="*/ 1125 w 2487"/>
              <a:gd name="T99" fmla="*/ 814 h 3024"/>
              <a:gd name="T100" fmla="*/ 1222 w 2487"/>
              <a:gd name="T101" fmla="*/ 898 h 3024"/>
              <a:gd name="T102" fmla="*/ 762 w 2487"/>
              <a:gd name="T103" fmla="*/ 596 h 3024"/>
              <a:gd name="T104" fmla="*/ 825 w 2487"/>
              <a:gd name="T105" fmla="*/ 734 h 3024"/>
              <a:gd name="T106" fmla="*/ 775 w 2487"/>
              <a:gd name="T107" fmla="*/ 604 h 3024"/>
              <a:gd name="T108" fmla="*/ 1475 w 2487"/>
              <a:gd name="T109" fmla="*/ 596 h 3024"/>
              <a:gd name="T110" fmla="*/ 1535 w 2487"/>
              <a:gd name="T111" fmla="*/ 433 h 3024"/>
              <a:gd name="T112" fmla="*/ 1120 w 2487"/>
              <a:gd name="T113" fmla="*/ 604 h 3024"/>
              <a:gd name="T114" fmla="*/ 2304 w 2487"/>
              <a:gd name="T115" fmla="*/ 173 h 3024"/>
              <a:gd name="T116" fmla="*/ 167 w 2487"/>
              <a:gd name="T117" fmla="*/ 2829 h 3024"/>
              <a:gd name="T118" fmla="*/ 95 w 2487"/>
              <a:gd name="T119" fmla="*/ 2914 h 3024"/>
              <a:gd name="T120" fmla="*/ 2367 w 2487"/>
              <a:gd name="T121" fmla="*/ 93 h 3024"/>
              <a:gd name="T122" fmla="*/ 2464 w 2487"/>
              <a:gd name="T123" fmla="*/ 3022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7" h="3024">
                <a:moveTo>
                  <a:pt x="1073" y="2245"/>
                </a:moveTo>
                <a:lnTo>
                  <a:pt x="1058" y="2260"/>
                </a:lnTo>
                <a:lnTo>
                  <a:pt x="1047" y="2285"/>
                </a:lnTo>
                <a:lnTo>
                  <a:pt x="1038" y="2316"/>
                </a:lnTo>
                <a:lnTo>
                  <a:pt x="1031" y="2353"/>
                </a:lnTo>
                <a:lnTo>
                  <a:pt x="1027" y="2394"/>
                </a:lnTo>
                <a:lnTo>
                  <a:pt x="1025" y="2438"/>
                </a:lnTo>
                <a:lnTo>
                  <a:pt x="1025" y="2484"/>
                </a:lnTo>
                <a:lnTo>
                  <a:pt x="1025" y="2527"/>
                </a:lnTo>
                <a:lnTo>
                  <a:pt x="1027" y="2571"/>
                </a:lnTo>
                <a:lnTo>
                  <a:pt x="1031" y="2611"/>
                </a:lnTo>
                <a:lnTo>
                  <a:pt x="1033" y="2647"/>
                </a:lnTo>
                <a:lnTo>
                  <a:pt x="1035" y="2676"/>
                </a:lnTo>
                <a:lnTo>
                  <a:pt x="1036" y="2698"/>
                </a:lnTo>
                <a:lnTo>
                  <a:pt x="1149" y="2702"/>
                </a:lnTo>
                <a:lnTo>
                  <a:pt x="1153" y="2671"/>
                </a:lnTo>
                <a:lnTo>
                  <a:pt x="1160" y="2634"/>
                </a:lnTo>
                <a:lnTo>
                  <a:pt x="1165" y="2593"/>
                </a:lnTo>
                <a:lnTo>
                  <a:pt x="1171" y="2547"/>
                </a:lnTo>
                <a:lnTo>
                  <a:pt x="1175" y="2500"/>
                </a:lnTo>
                <a:lnTo>
                  <a:pt x="1176" y="2451"/>
                </a:lnTo>
                <a:lnTo>
                  <a:pt x="1178" y="2404"/>
                </a:lnTo>
                <a:lnTo>
                  <a:pt x="1175" y="2360"/>
                </a:lnTo>
                <a:lnTo>
                  <a:pt x="1169" y="2318"/>
                </a:lnTo>
                <a:lnTo>
                  <a:pt x="1160" y="2284"/>
                </a:lnTo>
                <a:lnTo>
                  <a:pt x="1147" y="2256"/>
                </a:lnTo>
                <a:lnTo>
                  <a:pt x="1131" y="2253"/>
                </a:lnTo>
                <a:lnTo>
                  <a:pt x="1115" y="2249"/>
                </a:lnTo>
                <a:lnTo>
                  <a:pt x="1096" y="2245"/>
                </a:lnTo>
                <a:lnTo>
                  <a:pt x="1073" y="2245"/>
                </a:lnTo>
                <a:close/>
                <a:moveTo>
                  <a:pt x="1398" y="2191"/>
                </a:moveTo>
                <a:lnTo>
                  <a:pt x="1371" y="2202"/>
                </a:lnTo>
                <a:lnTo>
                  <a:pt x="1342" y="2211"/>
                </a:lnTo>
                <a:lnTo>
                  <a:pt x="1313" y="2220"/>
                </a:lnTo>
                <a:lnTo>
                  <a:pt x="1285" y="2229"/>
                </a:lnTo>
                <a:lnTo>
                  <a:pt x="1260" y="2242"/>
                </a:lnTo>
                <a:lnTo>
                  <a:pt x="1240" y="2260"/>
                </a:lnTo>
                <a:lnTo>
                  <a:pt x="1235" y="2298"/>
                </a:lnTo>
                <a:lnTo>
                  <a:pt x="1236" y="2338"/>
                </a:lnTo>
                <a:lnTo>
                  <a:pt x="1242" y="2382"/>
                </a:lnTo>
                <a:lnTo>
                  <a:pt x="1253" y="2427"/>
                </a:lnTo>
                <a:lnTo>
                  <a:pt x="1267" y="2473"/>
                </a:lnTo>
                <a:lnTo>
                  <a:pt x="1285" y="2518"/>
                </a:lnTo>
                <a:lnTo>
                  <a:pt x="1302" y="2562"/>
                </a:lnTo>
                <a:lnTo>
                  <a:pt x="1322" y="2604"/>
                </a:lnTo>
                <a:lnTo>
                  <a:pt x="1338" y="2640"/>
                </a:lnTo>
                <a:lnTo>
                  <a:pt x="1355" y="2673"/>
                </a:lnTo>
                <a:lnTo>
                  <a:pt x="1367" y="2700"/>
                </a:lnTo>
                <a:lnTo>
                  <a:pt x="1467" y="2689"/>
                </a:lnTo>
                <a:lnTo>
                  <a:pt x="1469" y="2678"/>
                </a:lnTo>
                <a:lnTo>
                  <a:pt x="1471" y="2656"/>
                </a:lnTo>
                <a:lnTo>
                  <a:pt x="1471" y="2625"/>
                </a:lnTo>
                <a:lnTo>
                  <a:pt x="1473" y="2587"/>
                </a:lnTo>
                <a:lnTo>
                  <a:pt x="1473" y="2544"/>
                </a:lnTo>
                <a:lnTo>
                  <a:pt x="1473" y="2496"/>
                </a:lnTo>
                <a:lnTo>
                  <a:pt x="1471" y="2447"/>
                </a:lnTo>
                <a:lnTo>
                  <a:pt x="1471" y="2396"/>
                </a:lnTo>
                <a:lnTo>
                  <a:pt x="1469" y="2349"/>
                </a:lnTo>
                <a:lnTo>
                  <a:pt x="1465" y="2305"/>
                </a:lnTo>
                <a:lnTo>
                  <a:pt x="1462" y="2265"/>
                </a:lnTo>
                <a:lnTo>
                  <a:pt x="1458" y="2234"/>
                </a:lnTo>
                <a:lnTo>
                  <a:pt x="1453" y="2213"/>
                </a:lnTo>
                <a:lnTo>
                  <a:pt x="1447" y="2202"/>
                </a:lnTo>
                <a:lnTo>
                  <a:pt x="1435" y="2194"/>
                </a:lnTo>
                <a:lnTo>
                  <a:pt x="1418" y="2191"/>
                </a:lnTo>
                <a:lnTo>
                  <a:pt x="1398" y="2191"/>
                </a:lnTo>
                <a:close/>
                <a:moveTo>
                  <a:pt x="1282" y="1953"/>
                </a:moveTo>
                <a:lnTo>
                  <a:pt x="1231" y="1954"/>
                </a:lnTo>
                <a:lnTo>
                  <a:pt x="1205" y="1960"/>
                </a:lnTo>
                <a:lnTo>
                  <a:pt x="1176" y="1965"/>
                </a:lnTo>
                <a:lnTo>
                  <a:pt x="1147" y="1973"/>
                </a:lnTo>
                <a:lnTo>
                  <a:pt x="1118" y="1982"/>
                </a:lnTo>
                <a:lnTo>
                  <a:pt x="1089" y="1993"/>
                </a:lnTo>
                <a:lnTo>
                  <a:pt x="1064" y="2005"/>
                </a:lnTo>
                <a:lnTo>
                  <a:pt x="1040" y="2020"/>
                </a:lnTo>
                <a:lnTo>
                  <a:pt x="1020" y="2040"/>
                </a:lnTo>
                <a:lnTo>
                  <a:pt x="1005" y="2062"/>
                </a:lnTo>
                <a:lnTo>
                  <a:pt x="995" y="2089"/>
                </a:lnTo>
                <a:lnTo>
                  <a:pt x="993" y="2120"/>
                </a:lnTo>
                <a:lnTo>
                  <a:pt x="1011" y="2144"/>
                </a:lnTo>
                <a:lnTo>
                  <a:pt x="1036" y="2162"/>
                </a:lnTo>
                <a:lnTo>
                  <a:pt x="1067" y="2174"/>
                </a:lnTo>
                <a:lnTo>
                  <a:pt x="1102" y="2184"/>
                </a:lnTo>
                <a:lnTo>
                  <a:pt x="1140" y="2189"/>
                </a:lnTo>
                <a:lnTo>
                  <a:pt x="1180" y="2189"/>
                </a:lnTo>
                <a:lnTo>
                  <a:pt x="1220" y="2187"/>
                </a:lnTo>
                <a:lnTo>
                  <a:pt x="1262" y="2182"/>
                </a:lnTo>
                <a:lnTo>
                  <a:pt x="1302" y="2174"/>
                </a:lnTo>
                <a:lnTo>
                  <a:pt x="1338" y="2165"/>
                </a:lnTo>
                <a:lnTo>
                  <a:pt x="1371" y="2153"/>
                </a:lnTo>
                <a:lnTo>
                  <a:pt x="1400" y="2140"/>
                </a:lnTo>
                <a:lnTo>
                  <a:pt x="1415" y="2133"/>
                </a:lnTo>
                <a:lnTo>
                  <a:pt x="1431" y="2122"/>
                </a:lnTo>
                <a:lnTo>
                  <a:pt x="1447" y="2111"/>
                </a:lnTo>
                <a:lnTo>
                  <a:pt x="1462" y="2096"/>
                </a:lnTo>
                <a:lnTo>
                  <a:pt x="1475" y="2080"/>
                </a:lnTo>
                <a:lnTo>
                  <a:pt x="1480" y="2064"/>
                </a:lnTo>
                <a:lnTo>
                  <a:pt x="1480" y="2045"/>
                </a:lnTo>
                <a:lnTo>
                  <a:pt x="1473" y="2024"/>
                </a:lnTo>
                <a:lnTo>
                  <a:pt x="1456" y="2002"/>
                </a:lnTo>
                <a:lnTo>
                  <a:pt x="1433" y="1982"/>
                </a:lnTo>
                <a:lnTo>
                  <a:pt x="1404" y="1969"/>
                </a:lnTo>
                <a:lnTo>
                  <a:pt x="1369" y="1958"/>
                </a:lnTo>
                <a:lnTo>
                  <a:pt x="1327" y="1953"/>
                </a:lnTo>
                <a:lnTo>
                  <a:pt x="1282" y="1953"/>
                </a:lnTo>
                <a:close/>
                <a:moveTo>
                  <a:pt x="1727" y="1634"/>
                </a:moveTo>
                <a:lnTo>
                  <a:pt x="1711" y="1642"/>
                </a:lnTo>
                <a:lnTo>
                  <a:pt x="1698" y="1654"/>
                </a:lnTo>
                <a:lnTo>
                  <a:pt x="1693" y="1669"/>
                </a:lnTo>
                <a:lnTo>
                  <a:pt x="1695" y="1685"/>
                </a:lnTo>
                <a:lnTo>
                  <a:pt x="1696" y="1702"/>
                </a:lnTo>
                <a:lnTo>
                  <a:pt x="1693" y="1722"/>
                </a:lnTo>
                <a:lnTo>
                  <a:pt x="1680" y="1747"/>
                </a:lnTo>
                <a:lnTo>
                  <a:pt x="1662" y="1774"/>
                </a:lnTo>
                <a:lnTo>
                  <a:pt x="1636" y="1802"/>
                </a:lnTo>
                <a:lnTo>
                  <a:pt x="1605" y="1829"/>
                </a:lnTo>
                <a:lnTo>
                  <a:pt x="1575" y="1853"/>
                </a:lnTo>
                <a:lnTo>
                  <a:pt x="1544" y="1869"/>
                </a:lnTo>
                <a:lnTo>
                  <a:pt x="1515" y="1880"/>
                </a:lnTo>
                <a:lnTo>
                  <a:pt x="1509" y="1891"/>
                </a:lnTo>
                <a:lnTo>
                  <a:pt x="1505" y="1900"/>
                </a:lnTo>
                <a:lnTo>
                  <a:pt x="1504" y="1909"/>
                </a:lnTo>
                <a:lnTo>
                  <a:pt x="1507" y="1922"/>
                </a:lnTo>
                <a:lnTo>
                  <a:pt x="1524" y="1949"/>
                </a:lnTo>
                <a:lnTo>
                  <a:pt x="1549" y="1971"/>
                </a:lnTo>
                <a:lnTo>
                  <a:pt x="1580" y="1985"/>
                </a:lnTo>
                <a:lnTo>
                  <a:pt x="1616" y="1989"/>
                </a:lnTo>
                <a:lnTo>
                  <a:pt x="1629" y="1971"/>
                </a:lnTo>
                <a:lnTo>
                  <a:pt x="1635" y="1953"/>
                </a:lnTo>
                <a:lnTo>
                  <a:pt x="1638" y="1933"/>
                </a:lnTo>
                <a:lnTo>
                  <a:pt x="1647" y="1911"/>
                </a:lnTo>
                <a:lnTo>
                  <a:pt x="1675" y="1876"/>
                </a:lnTo>
                <a:lnTo>
                  <a:pt x="1698" y="1844"/>
                </a:lnTo>
                <a:lnTo>
                  <a:pt x="1722" y="1811"/>
                </a:lnTo>
                <a:lnTo>
                  <a:pt x="1749" y="1776"/>
                </a:lnTo>
                <a:lnTo>
                  <a:pt x="1765" y="1764"/>
                </a:lnTo>
                <a:lnTo>
                  <a:pt x="1784" y="1754"/>
                </a:lnTo>
                <a:lnTo>
                  <a:pt x="1804" y="1747"/>
                </a:lnTo>
                <a:lnTo>
                  <a:pt x="1822" y="1738"/>
                </a:lnTo>
                <a:lnTo>
                  <a:pt x="1838" y="1725"/>
                </a:lnTo>
                <a:lnTo>
                  <a:pt x="1842" y="1707"/>
                </a:lnTo>
                <a:lnTo>
                  <a:pt x="1829" y="1684"/>
                </a:lnTo>
                <a:lnTo>
                  <a:pt x="1811" y="1665"/>
                </a:lnTo>
                <a:lnTo>
                  <a:pt x="1787" y="1649"/>
                </a:lnTo>
                <a:lnTo>
                  <a:pt x="1760" y="1638"/>
                </a:lnTo>
                <a:lnTo>
                  <a:pt x="1727" y="1634"/>
                </a:lnTo>
                <a:close/>
                <a:moveTo>
                  <a:pt x="1887" y="1344"/>
                </a:moveTo>
                <a:lnTo>
                  <a:pt x="1869" y="1358"/>
                </a:lnTo>
                <a:lnTo>
                  <a:pt x="1860" y="1373"/>
                </a:lnTo>
                <a:lnTo>
                  <a:pt x="1860" y="1387"/>
                </a:lnTo>
                <a:lnTo>
                  <a:pt x="1867" y="1405"/>
                </a:lnTo>
                <a:lnTo>
                  <a:pt x="1880" y="1424"/>
                </a:lnTo>
                <a:lnTo>
                  <a:pt x="1825" y="1549"/>
                </a:lnTo>
                <a:lnTo>
                  <a:pt x="1815" y="1558"/>
                </a:lnTo>
                <a:lnTo>
                  <a:pt x="1798" y="1565"/>
                </a:lnTo>
                <a:lnTo>
                  <a:pt x="1784" y="1573"/>
                </a:lnTo>
                <a:lnTo>
                  <a:pt x="1771" y="1584"/>
                </a:lnTo>
                <a:lnTo>
                  <a:pt x="1765" y="1594"/>
                </a:lnTo>
                <a:lnTo>
                  <a:pt x="1780" y="1609"/>
                </a:lnTo>
                <a:lnTo>
                  <a:pt x="1798" y="1622"/>
                </a:lnTo>
                <a:lnTo>
                  <a:pt x="1820" y="1633"/>
                </a:lnTo>
                <a:lnTo>
                  <a:pt x="1842" y="1642"/>
                </a:lnTo>
                <a:lnTo>
                  <a:pt x="1867" y="1644"/>
                </a:lnTo>
                <a:lnTo>
                  <a:pt x="1891" y="1638"/>
                </a:lnTo>
                <a:lnTo>
                  <a:pt x="1893" y="1636"/>
                </a:lnTo>
                <a:lnTo>
                  <a:pt x="1895" y="1634"/>
                </a:lnTo>
                <a:lnTo>
                  <a:pt x="1895" y="1634"/>
                </a:lnTo>
                <a:lnTo>
                  <a:pt x="1896" y="1634"/>
                </a:lnTo>
                <a:lnTo>
                  <a:pt x="1896" y="1634"/>
                </a:lnTo>
                <a:lnTo>
                  <a:pt x="1896" y="1633"/>
                </a:lnTo>
                <a:lnTo>
                  <a:pt x="1898" y="1629"/>
                </a:lnTo>
                <a:lnTo>
                  <a:pt x="1902" y="1613"/>
                </a:lnTo>
                <a:lnTo>
                  <a:pt x="1900" y="1598"/>
                </a:lnTo>
                <a:lnTo>
                  <a:pt x="1896" y="1585"/>
                </a:lnTo>
                <a:lnTo>
                  <a:pt x="1893" y="1571"/>
                </a:lnTo>
                <a:lnTo>
                  <a:pt x="1893" y="1556"/>
                </a:lnTo>
                <a:lnTo>
                  <a:pt x="1933" y="1462"/>
                </a:lnTo>
                <a:lnTo>
                  <a:pt x="1944" y="1449"/>
                </a:lnTo>
                <a:lnTo>
                  <a:pt x="1956" y="1440"/>
                </a:lnTo>
                <a:lnTo>
                  <a:pt x="1971" y="1433"/>
                </a:lnTo>
                <a:lnTo>
                  <a:pt x="1985" y="1425"/>
                </a:lnTo>
                <a:lnTo>
                  <a:pt x="1998" y="1414"/>
                </a:lnTo>
                <a:lnTo>
                  <a:pt x="2007" y="1400"/>
                </a:lnTo>
                <a:lnTo>
                  <a:pt x="2013" y="1387"/>
                </a:lnTo>
                <a:lnTo>
                  <a:pt x="1991" y="1371"/>
                </a:lnTo>
                <a:lnTo>
                  <a:pt x="1971" y="1360"/>
                </a:lnTo>
                <a:lnTo>
                  <a:pt x="1947" y="1351"/>
                </a:lnTo>
                <a:lnTo>
                  <a:pt x="1918" y="1345"/>
                </a:lnTo>
                <a:lnTo>
                  <a:pt x="1887" y="1344"/>
                </a:lnTo>
                <a:close/>
                <a:moveTo>
                  <a:pt x="1435" y="1336"/>
                </a:moveTo>
                <a:lnTo>
                  <a:pt x="1396" y="1353"/>
                </a:lnTo>
                <a:lnTo>
                  <a:pt x="1380" y="1365"/>
                </a:lnTo>
                <a:lnTo>
                  <a:pt x="1369" y="1384"/>
                </a:lnTo>
                <a:lnTo>
                  <a:pt x="1365" y="1407"/>
                </a:lnTo>
                <a:lnTo>
                  <a:pt x="1369" y="1434"/>
                </a:lnTo>
                <a:lnTo>
                  <a:pt x="1380" y="1484"/>
                </a:lnTo>
                <a:lnTo>
                  <a:pt x="1385" y="1527"/>
                </a:lnTo>
                <a:lnTo>
                  <a:pt x="1385" y="1567"/>
                </a:lnTo>
                <a:lnTo>
                  <a:pt x="1382" y="1605"/>
                </a:lnTo>
                <a:lnTo>
                  <a:pt x="1375" y="1644"/>
                </a:lnTo>
                <a:lnTo>
                  <a:pt x="1365" y="1680"/>
                </a:lnTo>
                <a:lnTo>
                  <a:pt x="1356" y="1720"/>
                </a:lnTo>
                <a:lnTo>
                  <a:pt x="1345" y="1762"/>
                </a:lnTo>
                <a:lnTo>
                  <a:pt x="1335" y="1805"/>
                </a:lnTo>
                <a:lnTo>
                  <a:pt x="1315" y="1818"/>
                </a:lnTo>
                <a:lnTo>
                  <a:pt x="1289" y="1784"/>
                </a:lnTo>
                <a:lnTo>
                  <a:pt x="1275" y="1747"/>
                </a:lnTo>
                <a:lnTo>
                  <a:pt x="1265" y="1709"/>
                </a:lnTo>
                <a:lnTo>
                  <a:pt x="1264" y="1669"/>
                </a:lnTo>
                <a:lnTo>
                  <a:pt x="1265" y="1627"/>
                </a:lnTo>
                <a:lnTo>
                  <a:pt x="1271" y="1585"/>
                </a:lnTo>
                <a:lnTo>
                  <a:pt x="1276" y="1544"/>
                </a:lnTo>
                <a:lnTo>
                  <a:pt x="1284" y="1504"/>
                </a:lnTo>
                <a:lnTo>
                  <a:pt x="1289" y="1465"/>
                </a:lnTo>
                <a:lnTo>
                  <a:pt x="1291" y="1427"/>
                </a:lnTo>
                <a:lnTo>
                  <a:pt x="1289" y="1393"/>
                </a:lnTo>
                <a:lnTo>
                  <a:pt x="1282" y="1360"/>
                </a:lnTo>
                <a:lnTo>
                  <a:pt x="1264" y="1351"/>
                </a:lnTo>
                <a:lnTo>
                  <a:pt x="1240" y="1345"/>
                </a:lnTo>
                <a:lnTo>
                  <a:pt x="1216" y="1344"/>
                </a:lnTo>
                <a:lnTo>
                  <a:pt x="1191" y="1347"/>
                </a:lnTo>
                <a:lnTo>
                  <a:pt x="1169" y="1356"/>
                </a:lnTo>
                <a:lnTo>
                  <a:pt x="1149" y="1371"/>
                </a:lnTo>
                <a:lnTo>
                  <a:pt x="1135" y="1391"/>
                </a:lnTo>
                <a:lnTo>
                  <a:pt x="1138" y="1418"/>
                </a:lnTo>
                <a:lnTo>
                  <a:pt x="1147" y="1440"/>
                </a:lnTo>
                <a:lnTo>
                  <a:pt x="1158" y="1454"/>
                </a:lnTo>
                <a:lnTo>
                  <a:pt x="1171" y="1469"/>
                </a:lnTo>
                <a:lnTo>
                  <a:pt x="1184" y="1484"/>
                </a:lnTo>
                <a:lnTo>
                  <a:pt x="1193" y="1502"/>
                </a:lnTo>
                <a:lnTo>
                  <a:pt x="1204" y="1534"/>
                </a:lnTo>
                <a:lnTo>
                  <a:pt x="1211" y="1574"/>
                </a:lnTo>
                <a:lnTo>
                  <a:pt x="1213" y="1616"/>
                </a:lnTo>
                <a:lnTo>
                  <a:pt x="1211" y="1660"/>
                </a:lnTo>
                <a:lnTo>
                  <a:pt x="1207" y="1704"/>
                </a:lnTo>
                <a:lnTo>
                  <a:pt x="1202" y="1744"/>
                </a:lnTo>
                <a:lnTo>
                  <a:pt x="1195" y="1780"/>
                </a:lnTo>
                <a:lnTo>
                  <a:pt x="1185" y="1809"/>
                </a:lnTo>
                <a:lnTo>
                  <a:pt x="1178" y="1813"/>
                </a:lnTo>
                <a:lnTo>
                  <a:pt x="1149" y="1791"/>
                </a:lnTo>
                <a:lnTo>
                  <a:pt x="1127" y="1764"/>
                </a:lnTo>
                <a:lnTo>
                  <a:pt x="1111" y="1734"/>
                </a:lnTo>
                <a:lnTo>
                  <a:pt x="1102" y="1700"/>
                </a:lnTo>
                <a:lnTo>
                  <a:pt x="1095" y="1665"/>
                </a:lnTo>
                <a:lnTo>
                  <a:pt x="1091" y="1627"/>
                </a:lnTo>
                <a:lnTo>
                  <a:pt x="1089" y="1587"/>
                </a:lnTo>
                <a:lnTo>
                  <a:pt x="1087" y="1547"/>
                </a:lnTo>
                <a:lnTo>
                  <a:pt x="1085" y="1507"/>
                </a:lnTo>
                <a:lnTo>
                  <a:pt x="1082" y="1467"/>
                </a:lnTo>
                <a:lnTo>
                  <a:pt x="1075" y="1427"/>
                </a:lnTo>
                <a:lnTo>
                  <a:pt x="1058" y="1420"/>
                </a:lnTo>
                <a:lnTo>
                  <a:pt x="1038" y="1416"/>
                </a:lnTo>
                <a:lnTo>
                  <a:pt x="1015" y="1420"/>
                </a:lnTo>
                <a:lnTo>
                  <a:pt x="991" y="1425"/>
                </a:lnTo>
                <a:lnTo>
                  <a:pt x="969" y="1434"/>
                </a:lnTo>
                <a:lnTo>
                  <a:pt x="953" y="1444"/>
                </a:lnTo>
                <a:lnTo>
                  <a:pt x="947" y="1453"/>
                </a:lnTo>
                <a:lnTo>
                  <a:pt x="947" y="1469"/>
                </a:lnTo>
                <a:lnTo>
                  <a:pt x="955" y="1491"/>
                </a:lnTo>
                <a:lnTo>
                  <a:pt x="965" y="1514"/>
                </a:lnTo>
                <a:lnTo>
                  <a:pt x="980" y="1544"/>
                </a:lnTo>
                <a:lnTo>
                  <a:pt x="998" y="1573"/>
                </a:lnTo>
                <a:lnTo>
                  <a:pt x="1016" y="1605"/>
                </a:lnTo>
                <a:lnTo>
                  <a:pt x="1033" y="1638"/>
                </a:lnTo>
                <a:lnTo>
                  <a:pt x="1049" y="1673"/>
                </a:lnTo>
                <a:lnTo>
                  <a:pt x="1062" y="1705"/>
                </a:lnTo>
                <a:lnTo>
                  <a:pt x="1071" y="1738"/>
                </a:lnTo>
                <a:lnTo>
                  <a:pt x="1075" y="1769"/>
                </a:lnTo>
                <a:lnTo>
                  <a:pt x="1073" y="1796"/>
                </a:lnTo>
                <a:lnTo>
                  <a:pt x="1062" y="1822"/>
                </a:lnTo>
                <a:lnTo>
                  <a:pt x="1058" y="1825"/>
                </a:lnTo>
                <a:lnTo>
                  <a:pt x="1056" y="1827"/>
                </a:lnTo>
                <a:lnTo>
                  <a:pt x="1055" y="1829"/>
                </a:lnTo>
                <a:lnTo>
                  <a:pt x="1053" y="1829"/>
                </a:lnTo>
                <a:lnTo>
                  <a:pt x="1051" y="1831"/>
                </a:lnTo>
                <a:lnTo>
                  <a:pt x="1047" y="1831"/>
                </a:lnTo>
                <a:lnTo>
                  <a:pt x="1042" y="1833"/>
                </a:lnTo>
                <a:lnTo>
                  <a:pt x="1015" y="1814"/>
                </a:lnTo>
                <a:lnTo>
                  <a:pt x="995" y="1791"/>
                </a:lnTo>
                <a:lnTo>
                  <a:pt x="980" y="1764"/>
                </a:lnTo>
                <a:lnTo>
                  <a:pt x="969" y="1733"/>
                </a:lnTo>
                <a:lnTo>
                  <a:pt x="960" y="1700"/>
                </a:lnTo>
                <a:lnTo>
                  <a:pt x="953" y="1665"/>
                </a:lnTo>
                <a:lnTo>
                  <a:pt x="947" y="1631"/>
                </a:lnTo>
                <a:lnTo>
                  <a:pt x="940" y="1596"/>
                </a:lnTo>
                <a:lnTo>
                  <a:pt x="931" y="1564"/>
                </a:lnTo>
                <a:lnTo>
                  <a:pt x="920" y="1533"/>
                </a:lnTo>
                <a:lnTo>
                  <a:pt x="904" y="1505"/>
                </a:lnTo>
                <a:lnTo>
                  <a:pt x="871" y="1500"/>
                </a:lnTo>
                <a:lnTo>
                  <a:pt x="840" y="1502"/>
                </a:lnTo>
                <a:lnTo>
                  <a:pt x="807" y="1505"/>
                </a:lnTo>
                <a:lnTo>
                  <a:pt x="798" y="1527"/>
                </a:lnTo>
                <a:lnTo>
                  <a:pt x="800" y="1549"/>
                </a:lnTo>
                <a:lnTo>
                  <a:pt x="807" y="1569"/>
                </a:lnTo>
                <a:lnTo>
                  <a:pt x="822" y="1587"/>
                </a:lnTo>
                <a:lnTo>
                  <a:pt x="849" y="1618"/>
                </a:lnTo>
                <a:lnTo>
                  <a:pt x="876" y="1649"/>
                </a:lnTo>
                <a:lnTo>
                  <a:pt x="902" y="1680"/>
                </a:lnTo>
                <a:lnTo>
                  <a:pt x="925" y="1716"/>
                </a:lnTo>
                <a:lnTo>
                  <a:pt x="945" y="1756"/>
                </a:lnTo>
                <a:lnTo>
                  <a:pt x="985" y="1920"/>
                </a:lnTo>
                <a:lnTo>
                  <a:pt x="989" y="1925"/>
                </a:lnTo>
                <a:lnTo>
                  <a:pt x="995" y="1929"/>
                </a:lnTo>
                <a:lnTo>
                  <a:pt x="1000" y="1933"/>
                </a:lnTo>
                <a:lnTo>
                  <a:pt x="1005" y="1934"/>
                </a:lnTo>
                <a:lnTo>
                  <a:pt x="1013" y="1938"/>
                </a:lnTo>
                <a:lnTo>
                  <a:pt x="1064" y="1925"/>
                </a:lnTo>
                <a:lnTo>
                  <a:pt x="1115" y="1913"/>
                </a:lnTo>
                <a:lnTo>
                  <a:pt x="1169" y="1900"/>
                </a:lnTo>
                <a:lnTo>
                  <a:pt x="1216" y="1894"/>
                </a:lnTo>
                <a:lnTo>
                  <a:pt x="1267" y="1893"/>
                </a:lnTo>
                <a:lnTo>
                  <a:pt x="1316" y="1891"/>
                </a:lnTo>
                <a:lnTo>
                  <a:pt x="1365" y="1889"/>
                </a:lnTo>
                <a:lnTo>
                  <a:pt x="1409" y="1884"/>
                </a:lnTo>
                <a:lnTo>
                  <a:pt x="1451" y="1874"/>
                </a:lnTo>
                <a:lnTo>
                  <a:pt x="1453" y="1836"/>
                </a:lnTo>
                <a:lnTo>
                  <a:pt x="1451" y="1796"/>
                </a:lnTo>
                <a:lnTo>
                  <a:pt x="1444" y="1754"/>
                </a:lnTo>
                <a:lnTo>
                  <a:pt x="1438" y="1709"/>
                </a:lnTo>
                <a:lnTo>
                  <a:pt x="1438" y="1662"/>
                </a:lnTo>
                <a:lnTo>
                  <a:pt x="1444" y="1611"/>
                </a:lnTo>
                <a:lnTo>
                  <a:pt x="1453" y="1582"/>
                </a:lnTo>
                <a:lnTo>
                  <a:pt x="1465" y="1551"/>
                </a:lnTo>
                <a:lnTo>
                  <a:pt x="1480" y="1520"/>
                </a:lnTo>
                <a:lnTo>
                  <a:pt x="1495" y="1487"/>
                </a:lnTo>
                <a:lnTo>
                  <a:pt x="1507" y="1456"/>
                </a:lnTo>
                <a:lnTo>
                  <a:pt x="1516" y="1424"/>
                </a:lnTo>
                <a:lnTo>
                  <a:pt x="1522" y="1393"/>
                </a:lnTo>
                <a:lnTo>
                  <a:pt x="1518" y="1364"/>
                </a:lnTo>
                <a:lnTo>
                  <a:pt x="1505" y="1344"/>
                </a:lnTo>
                <a:lnTo>
                  <a:pt x="1435" y="1336"/>
                </a:lnTo>
                <a:close/>
                <a:moveTo>
                  <a:pt x="695" y="1220"/>
                </a:moveTo>
                <a:lnTo>
                  <a:pt x="675" y="1233"/>
                </a:lnTo>
                <a:lnTo>
                  <a:pt x="655" y="1244"/>
                </a:lnTo>
                <a:lnTo>
                  <a:pt x="638" y="1256"/>
                </a:lnTo>
                <a:lnTo>
                  <a:pt x="622" y="1271"/>
                </a:lnTo>
                <a:lnTo>
                  <a:pt x="611" y="1293"/>
                </a:lnTo>
                <a:lnTo>
                  <a:pt x="689" y="1353"/>
                </a:lnTo>
                <a:lnTo>
                  <a:pt x="745" y="1420"/>
                </a:lnTo>
                <a:lnTo>
                  <a:pt x="740" y="1478"/>
                </a:lnTo>
                <a:lnTo>
                  <a:pt x="762" y="1485"/>
                </a:lnTo>
                <a:lnTo>
                  <a:pt x="785" y="1484"/>
                </a:lnTo>
                <a:lnTo>
                  <a:pt x="807" y="1474"/>
                </a:lnTo>
                <a:lnTo>
                  <a:pt x="827" y="1462"/>
                </a:lnTo>
                <a:lnTo>
                  <a:pt x="844" y="1444"/>
                </a:lnTo>
                <a:lnTo>
                  <a:pt x="856" y="1427"/>
                </a:lnTo>
                <a:lnTo>
                  <a:pt x="844" y="1413"/>
                </a:lnTo>
                <a:lnTo>
                  <a:pt x="831" y="1405"/>
                </a:lnTo>
                <a:lnTo>
                  <a:pt x="816" y="1398"/>
                </a:lnTo>
                <a:lnTo>
                  <a:pt x="800" y="1393"/>
                </a:lnTo>
                <a:lnTo>
                  <a:pt x="784" y="1384"/>
                </a:lnTo>
                <a:lnTo>
                  <a:pt x="765" y="1365"/>
                </a:lnTo>
                <a:lnTo>
                  <a:pt x="751" y="1342"/>
                </a:lnTo>
                <a:lnTo>
                  <a:pt x="742" y="1316"/>
                </a:lnTo>
                <a:lnTo>
                  <a:pt x="736" y="1287"/>
                </a:lnTo>
                <a:lnTo>
                  <a:pt x="731" y="1258"/>
                </a:lnTo>
                <a:lnTo>
                  <a:pt x="725" y="1233"/>
                </a:lnTo>
                <a:lnTo>
                  <a:pt x="695" y="1220"/>
                </a:lnTo>
                <a:close/>
                <a:moveTo>
                  <a:pt x="1940" y="1136"/>
                </a:moveTo>
                <a:lnTo>
                  <a:pt x="1925" y="1156"/>
                </a:lnTo>
                <a:lnTo>
                  <a:pt x="1915" y="1184"/>
                </a:lnTo>
                <a:lnTo>
                  <a:pt x="1909" y="1214"/>
                </a:lnTo>
                <a:lnTo>
                  <a:pt x="1905" y="1244"/>
                </a:lnTo>
                <a:lnTo>
                  <a:pt x="1904" y="1274"/>
                </a:lnTo>
                <a:lnTo>
                  <a:pt x="1905" y="1300"/>
                </a:lnTo>
                <a:lnTo>
                  <a:pt x="1925" y="1316"/>
                </a:lnTo>
                <a:lnTo>
                  <a:pt x="1964" y="1316"/>
                </a:lnTo>
                <a:lnTo>
                  <a:pt x="1978" y="1304"/>
                </a:lnTo>
                <a:lnTo>
                  <a:pt x="1987" y="1285"/>
                </a:lnTo>
                <a:lnTo>
                  <a:pt x="1991" y="1265"/>
                </a:lnTo>
                <a:lnTo>
                  <a:pt x="1991" y="1242"/>
                </a:lnTo>
                <a:lnTo>
                  <a:pt x="1987" y="1218"/>
                </a:lnTo>
                <a:lnTo>
                  <a:pt x="1984" y="1194"/>
                </a:lnTo>
                <a:lnTo>
                  <a:pt x="1978" y="1173"/>
                </a:lnTo>
                <a:lnTo>
                  <a:pt x="1973" y="1153"/>
                </a:lnTo>
                <a:lnTo>
                  <a:pt x="1940" y="1136"/>
                </a:lnTo>
                <a:close/>
                <a:moveTo>
                  <a:pt x="887" y="1062"/>
                </a:moveTo>
                <a:lnTo>
                  <a:pt x="865" y="1078"/>
                </a:lnTo>
                <a:lnTo>
                  <a:pt x="853" y="1094"/>
                </a:lnTo>
                <a:lnTo>
                  <a:pt x="847" y="1109"/>
                </a:lnTo>
                <a:lnTo>
                  <a:pt x="849" y="1122"/>
                </a:lnTo>
                <a:lnTo>
                  <a:pt x="856" y="1136"/>
                </a:lnTo>
                <a:lnTo>
                  <a:pt x="865" y="1151"/>
                </a:lnTo>
                <a:lnTo>
                  <a:pt x="878" y="1165"/>
                </a:lnTo>
                <a:lnTo>
                  <a:pt x="893" y="1182"/>
                </a:lnTo>
                <a:lnTo>
                  <a:pt x="905" y="1200"/>
                </a:lnTo>
                <a:lnTo>
                  <a:pt x="916" y="1220"/>
                </a:lnTo>
                <a:lnTo>
                  <a:pt x="925" y="1240"/>
                </a:lnTo>
                <a:lnTo>
                  <a:pt x="927" y="1267"/>
                </a:lnTo>
                <a:lnTo>
                  <a:pt x="925" y="1293"/>
                </a:lnTo>
                <a:lnTo>
                  <a:pt x="920" y="1316"/>
                </a:lnTo>
                <a:lnTo>
                  <a:pt x="916" y="1338"/>
                </a:lnTo>
                <a:lnTo>
                  <a:pt x="916" y="1358"/>
                </a:lnTo>
                <a:lnTo>
                  <a:pt x="922" y="1376"/>
                </a:lnTo>
                <a:lnTo>
                  <a:pt x="925" y="1380"/>
                </a:lnTo>
                <a:lnTo>
                  <a:pt x="929" y="1384"/>
                </a:lnTo>
                <a:lnTo>
                  <a:pt x="933" y="1387"/>
                </a:lnTo>
                <a:lnTo>
                  <a:pt x="936" y="1389"/>
                </a:lnTo>
                <a:lnTo>
                  <a:pt x="940" y="1389"/>
                </a:lnTo>
                <a:lnTo>
                  <a:pt x="947" y="1391"/>
                </a:lnTo>
                <a:lnTo>
                  <a:pt x="971" y="1393"/>
                </a:lnTo>
                <a:lnTo>
                  <a:pt x="993" y="1387"/>
                </a:lnTo>
                <a:lnTo>
                  <a:pt x="1011" y="1374"/>
                </a:lnTo>
                <a:lnTo>
                  <a:pt x="1025" y="1358"/>
                </a:lnTo>
                <a:lnTo>
                  <a:pt x="1036" y="1340"/>
                </a:lnTo>
                <a:lnTo>
                  <a:pt x="1020" y="1318"/>
                </a:lnTo>
                <a:lnTo>
                  <a:pt x="1005" y="1300"/>
                </a:lnTo>
                <a:lnTo>
                  <a:pt x="989" y="1282"/>
                </a:lnTo>
                <a:lnTo>
                  <a:pt x="976" y="1260"/>
                </a:lnTo>
                <a:lnTo>
                  <a:pt x="964" y="1236"/>
                </a:lnTo>
                <a:lnTo>
                  <a:pt x="955" y="1204"/>
                </a:lnTo>
                <a:lnTo>
                  <a:pt x="951" y="1180"/>
                </a:lnTo>
                <a:lnTo>
                  <a:pt x="955" y="1158"/>
                </a:lnTo>
                <a:lnTo>
                  <a:pt x="958" y="1140"/>
                </a:lnTo>
                <a:lnTo>
                  <a:pt x="964" y="1122"/>
                </a:lnTo>
                <a:lnTo>
                  <a:pt x="965" y="1105"/>
                </a:lnTo>
                <a:lnTo>
                  <a:pt x="960" y="1087"/>
                </a:lnTo>
                <a:lnTo>
                  <a:pt x="949" y="1074"/>
                </a:lnTo>
                <a:lnTo>
                  <a:pt x="933" y="1065"/>
                </a:lnTo>
                <a:lnTo>
                  <a:pt x="913" y="1064"/>
                </a:lnTo>
                <a:lnTo>
                  <a:pt x="887" y="1062"/>
                </a:lnTo>
                <a:close/>
                <a:moveTo>
                  <a:pt x="560" y="1009"/>
                </a:moveTo>
                <a:lnTo>
                  <a:pt x="544" y="1018"/>
                </a:lnTo>
                <a:lnTo>
                  <a:pt x="529" y="1027"/>
                </a:lnTo>
                <a:lnTo>
                  <a:pt x="516" y="1036"/>
                </a:lnTo>
                <a:lnTo>
                  <a:pt x="505" y="1051"/>
                </a:lnTo>
                <a:lnTo>
                  <a:pt x="591" y="1156"/>
                </a:lnTo>
                <a:lnTo>
                  <a:pt x="593" y="1171"/>
                </a:lnTo>
                <a:lnTo>
                  <a:pt x="593" y="1184"/>
                </a:lnTo>
                <a:lnTo>
                  <a:pt x="591" y="1196"/>
                </a:lnTo>
                <a:lnTo>
                  <a:pt x="589" y="1207"/>
                </a:lnTo>
                <a:lnTo>
                  <a:pt x="593" y="1220"/>
                </a:lnTo>
                <a:lnTo>
                  <a:pt x="656" y="1204"/>
                </a:lnTo>
                <a:lnTo>
                  <a:pt x="673" y="1173"/>
                </a:lnTo>
                <a:lnTo>
                  <a:pt x="647" y="1154"/>
                </a:lnTo>
                <a:lnTo>
                  <a:pt x="627" y="1136"/>
                </a:lnTo>
                <a:lnTo>
                  <a:pt x="615" y="1114"/>
                </a:lnTo>
                <a:lnTo>
                  <a:pt x="605" y="1091"/>
                </a:lnTo>
                <a:lnTo>
                  <a:pt x="600" y="1060"/>
                </a:lnTo>
                <a:lnTo>
                  <a:pt x="598" y="1022"/>
                </a:lnTo>
                <a:lnTo>
                  <a:pt x="585" y="1014"/>
                </a:lnTo>
                <a:lnTo>
                  <a:pt x="560" y="1009"/>
                </a:lnTo>
                <a:close/>
                <a:moveTo>
                  <a:pt x="1445" y="969"/>
                </a:moveTo>
                <a:lnTo>
                  <a:pt x="1429" y="976"/>
                </a:lnTo>
                <a:lnTo>
                  <a:pt x="1416" y="980"/>
                </a:lnTo>
                <a:lnTo>
                  <a:pt x="1416" y="1016"/>
                </a:lnTo>
                <a:lnTo>
                  <a:pt x="1420" y="1045"/>
                </a:lnTo>
                <a:lnTo>
                  <a:pt x="1424" y="1073"/>
                </a:lnTo>
                <a:lnTo>
                  <a:pt x="1427" y="1096"/>
                </a:lnTo>
                <a:lnTo>
                  <a:pt x="1429" y="1118"/>
                </a:lnTo>
                <a:lnTo>
                  <a:pt x="1429" y="1142"/>
                </a:lnTo>
                <a:lnTo>
                  <a:pt x="1425" y="1165"/>
                </a:lnTo>
                <a:lnTo>
                  <a:pt x="1418" y="1191"/>
                </a:lnTo>
                <a:lnTo>
                  <a:pt x="1405" y="1220"/>
                </a:lnTo>
                <a:lnTo>
                  <a:pt x="1387" y="1253"/>
                </a:lnTo>
                <a:lnTo>
                  <a:pt x="1387" y="1276"/>
                </a:lnTo>
                <a:lnTo>
                  <a:pt x="1398" y="1285"/>
                </a:lnTo>
                <a:lnTo>
                  <a:pt x="1415" y="1294"/>
                </a:lnTo>
                <a:lnTo>
                  <a:pt x="1435" y="1302"/>
                </a:lnTo>
                <a:lnTo>
                  <a:pt x="1458" y="1305"/>
                </a:lnTo>
                <a:lnTo>
                  <a:pt x="1482" y="1309"/>
                </a:lnTo>
                <a:lnTo>
                  <a:pt x="1504" y="1309"/>
                </a:lnTo>
                <a:lnTo>
                  <a:pt x="1520" y="1305"/>
                </a:lnTo>
                <a:lnTo>
                  <a:pt x="1533" y="1296"/>
                </a:lnTo>
                <a:lnTo>
                  <a:pt x="1536" y="1282"/>
                </a:lnTo>
                <a:lnTo>
                  <a:pt x="1535" y="1265"/>
                </a:lnTo>
                <a:lnTo>
                  <a:pt x="1527" y="1249"/>
                </a:lnTo>
                <a:lnTo>
                  <a:pt x="1518" y="1231"/>
                </a:lnTo>
                <a:lnTo>
                  <a:pt x="1509" y="1213"/>
                </a:lnTo>
                <a:lnTo>
                  <a:pt x="1502" y="1196"/>
                </a:lnTo>
                <a:lnTo>
                  <a:pt x="1498" y="1180"/>
                </a:lnTo>
                <a:lnTo>
                  <a:pt x="1502" y="1160"/>
                </a:lnTo>
                <a:lnTo>
                  <a:pt x="1509" y="1136"/>
                </a:lnTo>
                <a:lnTo>
                  <a:pt x="1518" y="1111"/>
                </a:lnTo>
                <a:lnTo>
                  <a:pt x="1527" y="1087"/>
                </a:lnTo>
                <a:lnTo>
                  <a:pt x="1536" y="1062"/>
                </a:lnTo>
                <a:lnTo>
                  <a:pt x="1545" y="1040"/>
                </a:lnTo>
                <a:lnTo>
                  <a:pt x="1553" y="1022"/>
                </a:lnTo>
                <a:lnTo>
                  <a:pt x="1556" y="1009"/>
                </a:lnTo>
                <a:lnTo>
                  <a:pt x="1556" y="1002"/>
                </a:lnTo>
                <a:lnTo>
                  <a:pt x="1544" y="987"/>
                </a:lnTo>
                <a:lnTo>
                  <a:pt x="1524" y="978"/>
                </a:lnTo>
                <a:lnTo>
                  <a:pt x="1498" y="973"/>
                </a:lnTo>
                <a:lnTo>
                  <a:pt x="1471" y="971"/>
                </a:lnTo>
                <a:lnTo>
                  <a:pt x="1445" y="969"/>
                </a:lnTo>
                <a:close/>
                <a:moveTo>
                  <a:pt x="1178" y="964"/>
                </a:moveTo>
                <a:lnTo>
                  <a:pt x="1127" y="976"/>
                </a:lnTo>
                <a:lnTo>
                  <a:pt x="1122" y="993"/>
                </a:lnTo>
                <a:lnTo>
                  <a:pt x="1122" y="1014"/>
                </a:lnTo>
                <a:lnTo>
                  <a:pt x="1125" y="1040"/>
                </a:lnTo>
                <a:lnTo>
                  <a:pt x="1133" y="1067"/>
                </a:lnTo>
                <a:lnTo>
                  <a:pt x="1142" y="1094"/>
                </a:lnTo>
                <a:lnTo>
                  <a:pt x="1149" y="1124"/>
                </a:lnTo>
                <a:lnTo>
                  <a:pt x="1156" y="1151"/>
                </a:lnTo>
                <a:lnTo>
                  <a:pt x="1162" y="1178"/>
                </a:lnTo>
                <a:lnTo>
                  <a:pt x="1162" y="1200"/>
                </a:lnTo>
                <a:lnTo>
                  <a:pt x="1160" y="1216"/>
                </a:lnTo>
                <a:lnTo>
                  <a:pt x="1153" y="1229"/>
                </a:lnTo>
                <a:lnTo>
                  <a:pt x="1144" y="1240"/>
                </a:lnTo>
                <a:lnTo>
                  <a:pt x="1135" y="1251"/>
                </a:lnTo>
                <a:lnTo>
                  <a:pt x="1127" y="1264"/>
                </a:lnTo>
                <a:lnTo>
                  <a:pt x="1125" y="1284"/>
                </a:lnTo>
                <a:lnTo>
                  <a:pt x="1144" y="1293"/>
                </a:lnTo>
                <a:lnTo>
                  <a:pt x="1165" y="1298"/>
                </a:lnTo>
                <a:lnTo>
                  <a:pt x="1191" y="1302"/>
                </a:lnTo>
                <a:lnTo>
                  <a:pt x="1216" y="1304"/>
                </a:lnTo>
                <a:lnTo>
                  <a:pt x="1240" y="1300"/>
                </a:lnTo>
                <a:lnTo>
                  <a:pt x="1260" y="1293"/>
                </a:lnTo>
                <a:lnTo>
                  <a:pt x="1273" y="1284"/>
                </a:lnTo>
                <a:lnTo>
                  <a:pt x="1269" y="1260"/>
                </a:lnTo>
                <a:lnTo>
                  <a:pt x="1262" y="1242"/>
                </a:lnTo>
                <a:lnTo>
                  <a:pt x="1253" y="1224"/>
                </a:lnTo>
                <a:lnTo>
                  <a:pt x="1242" y="1207"/>
                </a:lnTo>
                <a:lnTo>
                  <a:pt x="1233" y="1189"/>
                </a:lnTo>
                <a:lnTo>
                  <a:pt x="1227" y="1167"/>
                </a:lnTo>
                <a:lnTo>
                  <a:pt x="1222" y="1136"/>
                </a:lnTo>
                <a:lnTo>
                  <a:pt x="1224" y="1107"/>
                </a:lnTo>
                <a:lnTo>
                  <a:pt x="1229" y="1082"/>
                </a:lnTo>
                <a:lnTo>
                  <a:pt x="1238" y="1058"/>
                </a:lnTo>
                <a:lnTo>
                  <a:pt x="1247" y="1036"/>
                </a:lnTo>
                <a:lnTo>
                  <a:pt x="1258" y="1014"/>
                </a:lnTo>
                <a:lnTo>
                  <a:pt x="1265" y="993"/>
                </a:lnTo>
                <a:lnTo>
                  <a:pt x="1260" y="985"/>
                </a:lnTo>
                <a:lnTo>
                  <a:pt x="1178" y="964"/>
                </a:lnTo>
                <a:close/>
                <a:moveTo>
                  <a:pt x="493" y="804"/>
                </a:moveTo>
                <a:lnTo>
                  <a:pt x="480" y="820"/>
                </a:lnTo>
                <a:lnTo>
                  <a:pt x="491" y="902"/>
                </a:lnTo>
                <a:lnTo>
                  <a:pt x="489" y="916"/>
                </a:lnTo>
                <a:lnTo>
                  <a:pt x="484" y="927"/>
                </a:lnTo>
                <a:lnTo>
                  <a:pt x="480" y="940"/>
                </a:lnTo>
                <a:lnTo>
                  <a:pt x="480" y="956"/>
                </a:lnTo>
                <a:lnTo>
                  <a:pt x="507" y="967"/>
                </a:lnTo>
                <a:lnTo>
                  <a:pt x="533" y="969"/>
                </a:lnTo>
                <a:lnTo>
                  <a:pt x="564" y="964"/>
                </a:lnTo>
                <a:lnTo>
                  <a:pt x="575" y="947"/>
                </a:lnTo>
                <a:lnTo>
                  <a:pt x="569" y="934"/>
                </a:lnTo>
                <a:lnTo>
                  <a:pt x="562" y="925"/>
                </a:lnTo>
                <a:lnTo>
                  <a:pt x="555" y="918"/>
                </a:lnTo>
                <a:lnTo>
                  <a:pt x="545" y="911"/>
                </a:lnTo>
                <a:lnTo>
                  <a:pt x="540" y="902"/>
                </a:lnTo>
                <a:lnTo>
                  <a:pt x="527" y="811"/>
                </a:lnTo>
                <a:lnTo>
                  <a:pt x="518" y="807"/>
                </a:lnTo>
                <a:lnTo>
                  <a:pt x="507" y="804"/>
                </a:lnTo>
                <a:lnTo>
                  <a:pt x="493" y="804"/>
                </a:lnTo>
                <a:close/>
                <a:moveTo>
                  <a:pt x="822" y="798"/>
                </a:moveTo>
                <a:lnTo>
                  <a:pt x="765" y="814"/>
                </a:lnTo>
                <a:lnTo>
                  <a:pt x="758" y="820"/>
                </a:lnTo>
                <a:lnTo>
                  <a:pt x="764" y="847"/>
                </a:lnTo>
                <a:lnTo>
                  <a:pt x="773" y="871"/>
                </a:lnTo>
                <a:lnTo>
                  <a:pt x="782" y="894"/>
                </a:lnTo>
                <a:lnTo>
                  <a:pt x="791" y="916"/>
                </a:lnTo>
                <a:lnTo>
                  <a:pt x="798" y="938"/>
                </a:lnTo>
                <a:lnTo>
                  <a:pt x="804" y="962"/>
                </a:lnTo>
                <a:lnTo>
                  <a:pt x="804" y="987"/>
                </a:lnTo>
                <a:lnTo>
                  <a:pt x="796" y="1018"/>
                </a:lnTo>
                <a:lnTo>
                  <a:pt x="796" y="1022"/>
                </a:lnTo>
                <a:lnTo>
                  <a:pt x="824" y="1029"/>
                </a:lnTo>
                <a:lnTo>
                  <a:pt x="849" y="1025"/>
                </a:lnTo>
                <a:lnTo>
                  <a:pt x="875" y="1016"/>
                </a:lnTo>
                <a:lnTo>
                  <a:pt x="895" y="1005"/>
                </a:lnTo>
                <a:lnTo>
                  <a:pt x="895" y="998"/>
                </a:lnTo>
                <a:lnTo>
                  <a:pt x="876" y="971"/>
                </a:lnTo>
                <a:lnTo>
                  <a:pt x="864" y="949"/>
                </a:lnTo>
                <a:lnTo>
                  <a:pt x="855" y="927"/>
                </a:lnTo>
                <a:lnTo>
                  <a:pt x="851" y="905"/>
                </a:lnTo>
                <a:lnTo>
                  <a:pt x="851" y="880"/>
                </a:lnTo>
                <a:lnTo>
                  <a:pt x="851" y="849"/>
                </a:lnTo>
                <a:lnTo>
                  <a:pt x="853" y="811"/>
                </a:lnTo>
                <a:lnTo>
                  <a:pt x="822" y="798"/>
                </a:lnTo>
                <a:close/>
                <a:moveTo>
                  <a:pt x="1515" y="644"/>
                </a:moveTo>
                <a:lnTo>
                  <a:pt x="1480" y="651"/>
                </a:lnTo>
                <a:lnTo>
                  <a:pt x="1475" y="669"/>
                </a:lnTo>
                <a:lnTo>
                  <a:pt x="1475" y="682"/>
                </a:lnTo>
                <a:lnTo>
                  <a:pt x="1478" y="696"/>
                </a:lnTo>
                <a:lnTo>
                  <a:pt x="1484" y="711"/>
                </a:lnTo>
                <a:lnTo>
                  <a:pt x="1491" y="751"/>
                </a:lnTo>
                <a:lnTo>
                  <a:pt x="1491" y="787"/>
                </a:lnTo>
                <a:lnTo>
                  <a:pt x="1485" y="822"/>
                </a:lnTo>
                <a:lnTo>
                  <a:pt x="1476" y="853"/>
                </a:lnTo>
                <a:lnTo>
                  <a:pt x="1462" y="880"/>
                </a:lnTo>
                <a:lnTo>
                  <a:pt x="1445" y="907"/>
                </a:lnTo>
                <a:lnTo>
                  <a:pt x="1445" y="927"/>
                </a:lnTo>
                <a:lnTo>
                  <a:pt x="1465" y="936"/>
                </a:lnTo>
                <a:lnTo>
                  <a:pt x="1489" y="942"/>
                </a:lnTo>
                <a:lnTo>
                  <a:pt x="1515" y="944"/>
                </a:lnTo>
                <a:lnTo>
                  <a:pt x="1540" y="940"/>
                </a:lnTo>
                <a:lnTo>
                  <a:pt x="1562" y="927"/>
                </a:lnTo>
                <a:lnTo>
                  <a:pt x="1533" y="840"/>
                </a:lnTo>
                <a:lnTo>
                  <a:pt x="1533" y="809"/>
                </a:lnTo>
                <a:lnTo>
                  <a:pt x="1538" y="778"/>
                </a:lnTo>
                <a:lnTo>
                  <a:pt x="1551" y="751"/>
                </a:lnTo>
                <a:lnTo>
                  <a:pt x="1564" y="724"/>
                </a:lnTo>
                <a:lnTo>
                  <a:pt x="1576" y="696"/>
                </a:lnTo>
                <a:lnTo>
                  <a:pt x="1587" y="673"/>
                </a:lnTo>
                <a:lnTo>
                  <a:pt x="1580" y="656"/>
                </a:lnTo>
                <a:lnTo>
                  <a:pt x="1515" y="644"/>
                </a:lnTo>
                <a:close/>
                <a:moveTo>
                  <a:pt x="1107" y="622"/>
                </a:moveTo>
                <a:lnTo>
                  <a:pt x="1091" y="625"/>
                </a:lnTo>
                <a:lnTo>
                  <a:pt x="1064" y="656"/>
                </a:lnTo>
                <a:lnTo>
                  <a:pt x="1125" y="814"/>
                </a:lnTo>
                <a:lnTo>
                  <a:pt x="1129" y="840"/>
                </a:lnTo>
                <a:lnTo>
                  <a:pt x="1127" y="860"/>
                </a:lnTo>
                <a:lnTo>
                  <a:pt x="1122" y="874"/>
                </a:lnTo>
                <a:lnTo>
                  <a:pt x="1118" y="891"/>
                </a:lnTo>
                <a:lnTo>
                  <a:pt x="1116" y="907"/>
                </a:lnTo>
                <a:lnTo>
                  <a:pt x="1118" y="927"/>
                </a:lnTo>
                <a:lnTo>
                  <a:pt x="1142" y="927"/>
                </a:lnTo>
                <a:lnTo>
                  <a:pt x="1162" y="924"/>
                </a:lnTo>
                <a:lnTo>
                  <a:pt x="1180" y="920"/>
                </a:lnTo>
                <a:lnTo>
                  <a:pt x="1196" y="913"/>
                </a:lnTo>
                <a:lnTo>
                  <a:pt x="1218" y="907"/>
                </a:lnTo>
                <a:lnTo>
                  <a:pt x="1222" y="898"/>
                </a:lnTo>
                <a:lnTo>
                  <a:pt x="1225" y="887"/>
                </a:lnTo>
                <a:lnTo>
                  <a:pt x="1225" y="873"/>
                </a:lnTo>
                <a:lnTo>
                  <a:pt x="1202" y="842"/>
                </a:lnTo>
                <a:lnTo>
                  <a:pt x="1185" y="813"/>
                </a:lnTo>
                <a:lnTo>
                  <a:pt x="1175" y="784"/>
                </a:lnTo>
                <a:lnTo>
                  <a:pt x="1169" y="754"/>
                </a:lnTo>
                <a:lnTo>
                  <a:pt x="1169" y="722"/>
                </a:lnTo>
                <a:lnTo>
                  <a:pt x="1173" y="685"/>
                </a:lnTo>
                <a:lnTo>
                  <a:pt x="1182" y="644"/>
                </a:lnTo>
                <a:lnTo>
                  <a:pt x="1160" y="625"/>
                </a:lnTo>
                <a:lnTo>
                  <a:pt x="1107" y="622"/>
                </a:lnTo>
                <a:close/>
                <a:moveTo>
                  <a:pt x="762" y="596"/>
                </a:moveTo>
                <a:lnTo>
                  <a:pt x="751" y="611"/>
                </a:lnTo>
                <a:lnTo>
                  <a:pt x="744" y="633"/>
                </a:lnTo>
                <a:lnTo>
                  <a:pt x="738" y="658"/>
                </a:lnTo>
                <a:lnTo>
                  <a:pt x="735" y="689"/>
                </a:lnTo>
                <a:lnTo>
                  <a:pt x="733" y="718"/>
                </a:lnTo>
                <a:lnTo>
                  <a:pt x="735" y="744"/>
                </a:lnTo>
                <a:lnTo>
                  <a:pt x="738" y="765"/>
                </a:lnTo>
                <a:lnTo>
                  <a:pt x="767" y="769"/>
                </a:lnTo>
                <a:lnTo>
                  <a:pt x="793" y="769"/>
                </a:lnTo>
                <a:lnTo>
                  <a:pt x="822" y="765"/>
                </a:lnTo>
                <a:lnTo>
                  <a:pt x="831" y="753"/>
                </a:lnTo>
                <a:lnTo>
                  <a:pt x="825" y="734"/>
                </a:lnTo>
                <a:lnTo>
                  <a:pt x="818" y="724"/>
                </a:lnTo>
                <a:lnTo>
                  <a:pt x="809" y="716"/>
                </a:lnTo>
                <a:lnTo>
                  <a:pt x="802" y="709"/>
                </a:lnTo>
                <a:lnTo>
                  <a:pt x="795" y="698"/>
                </a:lnTo>
                <a:lnTo>
                  <a:pt x="789" y="680"/>
                </a:lnTo>
                <a:lnTo>
                  <a:pt x="791" y="664"/>
                </a:lnTo>
                <a:lnTo>
                  <a:pt x="791" y="647"/>
                </a:lnTo>
                <a:lnTo>
                  <a:pt x="791" y="631"/>
                </a:lnTo>
                <a:lnTo>
                  <a:pt x="784" y="613"/>
                </a:lnTo>
                <a:lnTo>
                  <a:pt x="780" y="609"/>
                </a:lnTo>
                <a:lnTo>
                  <a:pt x="778" y="605"/>
                </a:lnTo>
                <a:lnTo>
                  <a:pt x="775" y="604"/>
                </a:lnTo>
                <a:lnTo>
                  <a:pt x="771" y="600"/>
                </a:lnTo>
                <a:lnTo>
                  <a:pt x="767" y="598"/>
                </a:lnTo>
                <a:lnTo>
                  <a:pt x="762" y="596"/>
                </a:lnTo>
                <a:close/>
                <a:moveTo>
                  <a:pt x="1535" y="433"/>
                </a:moveTo>
                <a:lnTo>
                  <a:pt x="1524" y="447"/>
                </a:lnTo>
                <a:lnTo>
                  <a:pt x="1520" y="462"/>
                </a:lnTo>
                <a:lnTo>
                  <a:pt x="1518" y="476"/>
                </a:lnTo>
                <a:lnTo>
                  <a:pt x="1518" y="493"/>
                </a:lnTo>
                <a:lnTo>
                  <a:pt x="1516" y="511"/>
                </a:lnTo>
                <a:lnTo>
                  <a:pt x="1511" y="533"/>
                </a:lnTo>
                <a:lnTo>
                  <a:pt x="1476" y="574"/>
                </a:lnTo>
                <a:lnTo>
                  <a:pt x="1475" y="596"/>
                </a:lnTo>
                <a:lnTo>
                  <a:pt x="1500" y="607"/>
                </a:lnTo>
                <a:lnTo>
                  <a:pt x="1531" y="613"/>
                </a:lnTo>
                <a:lnTo>
                  <a:pt x="1564" y="609"/>
                </a:lnTo>
                <a:lnTo>
                  <a:pt x="1571" y="609"/>
                </a:lnTo>
                <a:lnTo>
                  <a:pt x="1578" y="593"/>
                </a:lnTo>
                <a:lnTo>
                  <a:pt x="1580" y="582"/>
                </a:lnTo>
                <a:lnTo>
                  <a:pt x="1576" y="573"/>
                </a:lnTo>
                <a:lnTo>
                  <a:pt x="1571" y="564"/>
                </a:lnTo>
                <a:lnTo>
                  <a:pt x="1564" y="554"/>
                </a:lnTo>
                <a:lnTo>
                  <a:pt x="1560" y="540"/>
                </a:lnTo>
                <a:lnTo>
                  <a:pt x="1569" y="447"/>
                </a:lnTo>
                <a:lnTo>
                  <a:pt x="1535" y="433"/>
                </a:lnTo>
                <a:close/>
                <a:moveTo>
                  <a:pt x="1089" y="416"/>
                </a:moveTo>
                <a:lnTo>
                  <a:pt x="1080" y="420"/>
                </a:lnTo>
                <a:lnTo>
                  <a:pt x="1071" y="442"/>
                </a:lnTo>
                <a:lnTo>
                  <a:pt x="1067" y="465"/>
                </a:lnTo>
                <a:lnTo>
                  <a:pt x="1067" y="493"/>
                </a:lnTo>
                <a:lnTo>
                  <a:pt x="1065" y="518"/>
                </a:lnTo>
                <a:lnTo>
                  <a:pt x="1064" y="544"/>
                </a:lnTo>
                <a:lnTo>
                  <a:pt x="1058" y="567"/>
                </a:lnTo>
                <a:lnTo>
                  <a:pt x="1069" y="584"/>
                </a:lnTo>
                <a:lnTo>
                  <a:pt x="1082" y="596"/>
                </a:lnTo>
                <a:lnTo>
                  <a:pt x="1100" y="604"/>
                </a:lnTo>
                <a:lnTo>
                  <a:pt x="1120" y="604"/>
                </a:lnTo>
                <a:lnTo>
                  <a:pt x="1142" y="596"/>
                </a:lnTo>
                <a:lnTo>
                  <a:pt x="1149" y="593"/>
                </a:lnTo>
                <a:lnTo>
                  <a:pt x="1153" y="589"/>
                </a:lnTo>
                <a:lnTo>
                  <a:pt x="1156" y="585"/>
                </a:lnTo>
                <a:lnTo>
                  <a:pt x="1160" y="580"/>
                </a:lnTo>
                <a:lnTo>
                  <a:pt x="1164" y="574"/>
                </a:lnTo>
                <a:lnTo>
                  <a:pt x="1115" y="420"/>
                </a:lnTo>
                <a:lnTo>
                  <a:pt x="1089" y="416"/>
                </a:lnTo>
                <a:close/>
                <a:moveTo>
                  <a:pt x="207" y="160"/>
                </a:moveTo>
                <a:lnTo>
                  <a:pt x="2276" y="160"/>
                </a:lnTo>
                <a:lnTo>
                  <a:pt x="2291" y="164"/>
                </a:lnTo>
                <a:lnTo>
                  <a:pt x="2304" y="173"/>
                </a:lnTo>
                <a:lnTo>
                  <a:pt x="2313" y="185"/>
                </a:lnTo>
                <a:lnTo>
                  <a:pt x="2316" y="200"/>
                </a:lnTo>
                <a:lnTo>
                  <a:pt x="2316" y="2829"/>
                </a:lnTo>
                <a:lnTo>
                  <a:pt x="2313" y="2844"/>
                </a:lnTo>
                <a:lnTo>
                  <a:pt x="2304" y="2856"/>
                </a:lnTo>
                <a:lnTo>
                  <a:pt x="2291" y="2865"/>
                </a:lnTo>
                <a:lnTo>
                  <a:pt x="2276" y="2869"/>
                </a:lnTo>
                <a:lnTo>
                  <a:pt x="207" y="2869"/>
                </a:lnTo>
                <a:lnTo>
                  <a:pt x="193" y="2865"/>
                </a:lnTo>
                <a:lnTo>
                  <a:pt x="180" y="2856"/>
                </a:lnTo>
                <a:lnTo>
                  <a:pt x="171" y="2844"/>
                </a:lnTo>
                <a:lnTo>
                  <a:pt x="167" y="2829"/>
                </a:lnTo>
                <a:lnTo>
                  <a:pt x="167" y="200"/>
                </a:lnTo>
                <a:lnTo>
                  <a:pt x="171" y="185"/>
                </a:lnTo>
                <a:lnTo>
                  <a:pt x="180" y="173"/>
                </a:lnTo>
                <a:lnTo>
                  <a:pt x="193" y="164"/>
                </a:lnTo>
                <a:lnTo>
                  <a:pt x="207" y="160"/>
                </a:lnTo>
                <a:close/>
                <a:moveTo>
                  <a:pt x="131" y="89"/>
                </a:moveTo>
                <a:lnTo>
                  <a:pt x="116" y="93"/>
                </a:lnTo>
                <a:lnTo>
                  <a:pt x="104" y="102"/>
                </a:lnTo>
                <a:lnTo>
                  <a:pt x="95" y="114"/>
                </a:lnTo>
                <a:lnTo>
                  <a:pt x="91" y="129"/>
                </a:lnTo>
                <a:lnTo>
                  <a:pt x="91" y="2900"/>
                </a:lnTo>
                <a:lnTo>
                  <a:pt x="95" y="2914"/>
                </a:lnTo>
                <a:lnTo>
                  <a:pt x="104" y="2927"/>
                </a:lnTo>
                <a:lnTo>
                  <a:pt x="116" y="2936"/>
                </a:lnTo>
                <a:lnTo>
                  <a:pt x="131" y="2940"/>
                </a:lnTo>
                <a:lnTo>
                  <a:pt x="2353" y="2940"/>
                </a:lnTo>
                <a:lnTo>
                  <a:pt x="2367" y="2936"/>
                </a:lnTo>
                <a:lnTo>
                  <a:pt x="2380" y="2927"/>
                </a:lnTo>
                <a:lnTo>
                  <a:pt x="2389" y="2914"/>
                </a:lnTo>
                <a:lnTo>
                  <a:pt x="2393" y="2900"/>
                </a:lnTo>
                <a:lnTo>
                  <a:pt x="2393" y="129"/>
                </a:lnTo>
                <a:lnTo>
                  <a:pt x="2389" y="114"/>
                </a:lnTo>
                <a:lnTo>
                  <a:pt x="2380" y="102"/>
                </a:lnTo>
                <a:lnTo>
                  <a:pt x="2367" y="93"/>
                </a:lnTo>
                <a:lnTo>
                  <a:pt x="2353" y="89"/>
                </a:lnTo>
                <a:lnTo>
                  <a:pt x="131" y="89"/>
                </a:lnTo>
                <a:close/>
                <a:moveTo>
                  <a:pt x="40" y="0"/>
                </a:moveTo>
                <a:lnTo>
                  <a:pt x="2447" y="0"/>
                </a:lnTo>
                <a:lnTo>
                  <a:pt x="2464" y="4"/>
                </a:lnTo>
                <a:lnTo>
                  <a:pt x="2476" y="13"/>
                </a:lnTo>
                <a:lnTo>
                  <a:pt x="2485" y="25"/>
                </a:lnTo>
                <a:lnTo>
                  <a:pt x="2487" y="40"/>
                </a:lnTo>
                <a:lnTo>
                  <a:pt x="2487" y="2984"/>
                </a:lnTo>
                <a:lnTo>
                  <a:pt x="2485" y="3000"/>
                </a:lnTo>
                <a:lnTo>
                  <a:pt x="2476" y="3013"/>
                </a:lnTo>
                <a:lnTo>
                  <a:pt x="2464" y="3022"/>
                </a:lnTo>
                <a:lnTo>
                  <a:pt x="2447" y="3024"/>
                </a:lnTo>
                <a:lnTo>
                  <a:pt x="40" y="3024"/>
                </a:lnTo>
                <a:lnTo>
                  <a:pt x="24" y="3022"/>
                </a:lnTo>
                <a:lnTo>
                  <a:pt x="11" y="3013"/>
                </a:lnTo>
                <a:lnTo>
                  <a:pt x="4" y="3000"/>
                </a:lnTo>
                <a:lnTo>
                  <a:pt x="0" y="2984"/>
                </a:lnTo>
                <a:lnTo>
                  <a:pt x="0" y="40"/>
                </a:lnTo>
                <a:lnTo>
                  <a:pt x="4" y="25"/>
                </a:lnTo>
                <a:lnTo>
                  <a:pt x="11" y="13"/>
                </a:lnTo>
                <a:lnTo>
                  <a:pt x="24" y="4"/>
                </a:lnTo>
                <a:lnTo>
                  <a:pt x="4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74" name="Freeform 9">
            <a:extLst>
              <a:ext uri="{FF2B5EF4-FFF2-40B4-BE49-F238E27FC236}">
                <a16:creationId xmlns:a16="http://schemas.microsoft.com/office/drawing/2014/main" id="{4137E82B-F402-4161-981D-CD291800AA86}"/>
              </a:ext>
            </a:extLst>
          </p:cNvPr>
          <p:cNvSpPr>
            <a:spLocks/>
          </p:cNvSpPr>
          <p:nvPr/>
        </p:nvSpPr>
        <p:spPr bwMode="auto">
          <a:xfrm>
            <a:off x="6258149" y="1015781"/>
            <a:ext cx="330453" cy="336783"/>
          </a:xfrm>
          <a:custGeom>
            <a:avLst/>
            <a:gdLst>
              <a:gd name="T0" fmla="*/ 987 w 1776"/>
              <a:gd name="T1" fmla="*/ 23 h 1881"/>
              <a:gd name="T2" fmla="*/ 994 w 1776"/>
              <a:gd name="T3" fmla="*/ 296 h 1881"/>
              <a:gd name="T4" fmla="*/ 994 w 1776"/>
              <a:gd name="T5" fmla="*/ 612 h 1881"/>
              <a:gd name="T6" fmla="*/ 1071 w 1776"/>
              <a:gd name="T7" fmla="*/ 663 h 1881"/>
              <a:gd name="T8" fmla="*/ 1145 w 1776"/>
              <a:gd name="T9" fmla="*/ 580 h 1881"/>
              <a:gd name="T10" fmla="*/ 1252 w 1776"/>
              <a:gd name="T11" fmla="*/ 490 h 1881"/>
              <a:gd name="T12" fmla="*/ 1380 w 1776"/>
              <a:gd name="T13" fmla="*/ 556 h 1881"/>
              <a:gd name="T14" fmla="*/ 1527 w 1776"/>
              <a:gd name="T15" fmla="*/ 729 h 1881"/>
              <a:gd name="T16" fmla="*/ 1634 w 1776"/>
              <a:gd name="T17" fmla="*/ 956 h 1881"/>
              <a:gd name="T18" fmla="*/ 1722 w 1776"/>
              <a:gd name="T19" fmla="*/ 1294 h 1881"/>
              <a:gd name="T20" fmla="*/ 1771 w 1776"/>
              <a:gd name="T21" fmla="*/ 1549 h 1881"/>
              <a:gd name="T22" fmla="*/ 1767 w 1776"/>
              <a:gd name="T23" fmla="*/ 1734 h 1881"/>
              <a:gd name="T24" fmla="*/ 1694 w 1776"/>
              <a:gd name="T25" fmla="*/ 1860 h 1881"/>
              <a:gd name="T26" fmla="*/ 1591 w 1776"/>
              <a:gd name="T27" fmla="*/ 1854 h 1881"/>
              <a:gd name="T28" fmla="*/ 1462 w 1776"/>
              <a:gd name="T29" fmla="*/ 1781 h 1881"/>
              <a:gd name="T30" fmla="*/ 1362 w 1776"/>
              <a:gd name="T31" fmla="*/ 1707 h 1881"/>
              <a:gd name="T32" fmla="*/ 1212 w 1776"/>
              <a:gd name="T33" fmla="*/ 1605 h 1881"/>
              <a:gd name="T34" fmla="*/ 1031 w 1776"/>
              <a:gd name="T35" fmla="*/ 1500 h 1881"/>
              <a:gd name="T36" fmla="*/ 989 w 1776"/>
              <a:gd name="T37" fmla="*/ 1327 h 1881"/>
              <a:gd name="T38" fmla="*/ 1014 w 1776"/>
              <a:gd name="T39" fmla="*/ 1176 h 1881"/>
              <a:gd name="T40" fmla="*/ 989 w 1776"/>
              <a:gd name="T41" fmla="*/ 1036 h 1881"/>
              <a:gd name="T42" fmla="*/ 1034 w 1776"/>
              <a:gd name="T43" fmla="*/ 858 h 1881"/>
              <a:gd name="T44" fmla="*/ 1009 w 1776"/>
              <a:gd name="T45" fmla="*/ 776 h 1881"/>
              <a:gd name="T46" fmla="*/ 891 w 1776"/>
              <a:gd name="T47" fmla="*/ 720 h 1881"/>
              <a:gd name="T48" fmla="*/ 787 w 1776"/>
              <a:gd name="T49" fmla="*/ 770 h 1881"/>
              <a:gd name="T50" fmla="*/ 740 w 1776"/>
              <a:gd name="T51" fmla="*/ 874 h 1881"/>
              <a:gd name="T52" fmla="*/ 778 w 1776"/>
              <a:gd name="T53" fmla="*/ 1021 h 1881"/>
              <a:gd name="T54" fmla="*/ 754 w 1776"/>
              <a:gd name="T55" fmla="*/ 1149 h 1881"/>
              <a:gd name="T56" fmla="*/ 767 w 1776"/>
              <a:gd name="T57" fmla="*/ 1292 h 1881"/>
              <a:gd name="T58" fmla="*/ 783 w 1776"/>
              <a:gd name="T59" fmla="*/ 1432 h 1881"/>
              <a:gd name="T60" fmla="*/ 540 w 1776"/>
              <a:gd name="T61" fmla="*/ 1621 h 1881"/>
              <a:gd name="T62" fmla="*/ 371 w 1776"/>
              <a:gd name="T63" fmla="*/ 1736 h 1881"/>
              <a:gd name="T64" fmla="*/ 252 w 1776"/>
              <a:gd name="T65" fmla="*/ 1827 h 1881"/>
              <a:gd name="T66" fmla="*/ 143 w 1776"/>
              <a:gd name="T67" fmla="*/ 1881 h 1881"/>
              <a:gd name="T68" fmla="*/ 47 w 1776"/>
              <a:gd name="T69" fmla="*/ 1832 h 1881"/>
              <a:gd name="T70" fmla="*/ 3 w 1776"/>
              <a:gd name="T71" fmla="*/ 1690 h 1881"/>
              <a:gd name="T72" fmla="*/ 5 w 1776"/>
              <a:gd name="T73" fmla="*/ 1512 h 1881"/>
              <a:gd name="T74" fmla="*/ 47 w 1776"/>
              <a:gd name="T75" fmla="*/ 1285 h 1881"/>
              <a:gd name="T76" fmla="*/ 162 w 1776"/>
              <a:gd name="T77" fmla="*/ 912 h 1881"/>
              <a:gd name="T78" fmla="*/ 311 w 1776"/>
              <a:gd name="T79" fmla="*/ 656 h 1881"/>
              <a:gd name="T80" fmla="*/ 378 w 1776"/>
              <a:gd name="T81" fmla="*/ 563 h 1881"/>
              <a:gd name="T82" fmla="*/ 471 w 1776"/>
              <a:gd name="T83" fmla="*/ 492 h 1881"/>
              <a:gd name="T84" fmla="*/ 582 w 1776"/>
              <a:gd name="T85" fmla="*/ 538 h 1881"/>
              <a:gd name="T86" fmla="*/ 638 w 1776"/>
              <a:gd name="T87" fmla="*/ 660 h 1881"/>
              <a:gd name="T88" fmla="*/ 674 w 1776"/>
              <a:gd name="T89" fmla="*/ 716 h 1881"/>
              <a:gd name="T90" fmla="*/ 694 w 1776"/>
              <a:gd name="T91" fmla="*/ 690 h 1881"/>
              <a:gd name="T92" fmla="*/ 774 w 1776"/>
              <a:gd name="T93" fmla="*/ 632 h 1881"/>
              <a:gd name="T94" fmla="*/ 816 w 1776"/>
              <a:gd name="T95" fmla="*/ 461 h 1881"/>
              <a:gd name="T96" fmla="*/ 811 w 1776"/>
              <a:gd name="T97" fmla="*/ 185 h 1881"/>
              <a:gd name="T98" fmla="*/ 829 w 1776"/>
              <a:gd name="T99" fmla="*/ 16 h 1881"/>
              <a:gd name="T100" fmla="*/ 914 w 1776"/>
              <a:gd name="T101" fmla="*/ 0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6" h="1881">
                <a:moveTo>
                  <a:pt x="914" y="0"/>
                </a:moveTo>
                <a:lnTo>
                  <a:pt x="940" y="3"/>
                </a:lnTo>
                <a:lnTo>
                  <a:pt x="965" y="10"/>
                </a:lnTo>
                <a:lnTo>
                  <a:pt x="987" y="23"/>
                </a:lnTo>
                <a:lnTo>
                  <a:pt x="991" y="81"/>
                </a:lnTo>
                <a:lnTo>
                  <a:pt x="994" y="147"/>
                </a:lnTo>
                <a:lnTo>
                  <a:pt x="994" y="220"/>
                </a:lnTo>
                <a:lnTo>
                  <a:pt x="994" y="296"/>
                </a:lnTo>
                <a:lnTo>
                  <a:pt x="994" y="376"/>
                </a:lnTo>
                <a:lnTo>
                  <a:pt x="994" y="458"/>
                </a:lnTo>
                <a:lnTo>
                  <a:pt x="994" y="536"/>
                </a:lnTo>
                <a:lnTo>
                  <a:pt x="994" y="612"/>
                </a:lnTo>
                <a:lnTo>
                  <a:pt x="1020" y="629"/>
                </a:lnTo>
                <a:lnTo>
                  <a:pt x="1040" y="641"/>
                </a:lnTo>
                <a:lnTo>
                  <a:pt x="1056" y="652"/>
                </a:lnTo>
                <a:lnTo>
                  <a:pt x="1071" y="663"/>
                </a:lnTo>
                <a:lnTo>
                  <a:pt x="1085" y="674"/>
                </a:lnTo>
                <a:lnTo>
                  <a:pt x="1100" y="689"/>
                </a:lnTo>
                <a:lnTo>
                  <a:pt x="1122" y="629"/>
                </a:lnTo>
                <a:lnTo>
                  <a:pt x="1145" y="580"/>
                </a:lnTo>
                <a:lnTo>
                  <a:pt x="1171" y="543"/>
                </a:lnTo>
                <a:lnTo>
                  <a:pt x="1196" y="516"/>
                </a:lnTo>
                <a:lnTo>
                  <a:pt x="1223" y="498"/>
                </a:lnTo>
                <a:lnTo>
                  <a:pt x="1252" y="490"/>
                </a:lnTo>
                <a:lnTo>
                  <a:pt x="1282" y="494"/>
                </a:lnTo>
                <a:lnTo>
                  <a:pt x="1314" y="505"/>
                </a:lnTo>
                <a:lnTo>
                  <a:pt x="1345" y="525"/>
                </a:lnTo>
                <a:lnTo>
                  <a:pt x="1380" y="556"/>
                </a:lnTo>
                <a:lnTo>
                  <a:pt x="1414" y="594"/>
                </a:lnTo>
                <a:lnTo>
                  <a:pt x="1451" y="640"/>
                </a:lnTo>
                <a:lnTo>
                  <a:pt x="1491" y="683"/>
                </a:lnTo>
                <a:lnTo>
                  <a:pt x="1527" y="729"/>
                </a:lnTo>
                <a:lnTo>
                  <a:pt x="1558" y="778"/>
                </a:lnTo>
                <a:lnTo>
                  <a:pt x="1585" y="832"/>
                </a:lnTo>
                <a:lnTo>
                  <a:pt x="1611" y="890"/>
                </a:lnTo>
                <a:lnTo>
                  <a:pt x="1634" y="956"/>
                </a:lnTo>
                <a:lnTo>
                  <a:pt x="1656" y="1027"/>
                </a:lnTo>
                <a:lnTo>
                  <a:pt x="1678" y="1107"/>
                </a:lnTo>
                <a:lnTo>
                  <a:pt x="1700" y="1196"/>
                </a:lnTo>
                <a:lnTo>
                  <a:pt x="1722" y="1294"/>
                </a:lnTo>
                <a:lnTo>
                  <a:pt x="1747" y="1403"/>
                </a:lnTo>
                <a:lnTo>
                  <a:pt x="1756" y="1450"/>
                </a:lnTo>
                <a:lnTo>
                  <a:pt x="1765" y="1500"/>
                </a:lnTo>
                <a:lnTo>
                  <a:pt x="1771" y="1549"/>
                </a:lnTo>
                <a:lnTo>
                  <a:pt x="1774" y="1598"/>
                </a:lnTo>
                <a:lnTo>
                  <a:pt x="1776" y="1645"/>
                </a:lnTo>
                <a:lnTo>
                  <a:pt x="1774" y="1690"/>
                </a:lnTo>
                <a:lnTo>
                  <a:pt x="1767" y="1734"/>
                </a:lnTo>
                <a:lnTo>
                  <a:pt x="1756" y="1774"/>
                </a:lnTo>
                <a:lnTo>
                  <a:pt x="1742" y="1809"/>
                </a:lnTo>
                <a:lnTo>
                  <a:pt x="1722" y="1838"/>
                </a:lnTo>
                <a:lnTo>
                  <a:pt x="1694" y="1860"/>
                </a:lnTo>
                <a:lnTo>
                  <a:pt x="1674" y="1869"/>
                </a:lnTo>
                <a:lnTo>
                  <a:pt x="1649" y="1869"/>
                </a:lnTo>
                <a:lnTo>
                  <a:pt x="1622" y="1863"/>
                </a:lnTo>
                <a:lnTo>
                  <a:pt x="1591" y="1854"/>
                </a:lnTo>
                <a:lnTo>
                  <a:pt x="1558" y="1840"/>
                </a:lnTo>
                <a:lnTo>
                  <a:pt x="1527" y="1821"/>
                </a:lnTo>
                <a:lnTo>
                  <a:pt x="1494" y="1801"/>
                </a:lnTo>
                <a:lnTo>
                  <a:pt x="1462" y="1781"/>
                </a:lnTo>
                <a:lnTo>
                  <a:pt x="1432" y="1760"/>
                </a:lnTo>
                <a:lnTo>
                  <a:pt x="1405" y="1740"/>
                </a:lnTo>
                <a:lnTo>
                  <a:pt x="1382" y="1723"/>
                </a:lnTo>
                <a:lnTo>
                  <a:pt x="1362" y="1707"/>
                </a:lnTo>
                <a:lnTo>
                  <a:pt x="1347" y="1696"/>
                </a:lnTo>
                <a:lnTo>
                  <a:pt x="1305" y="1663"/>
                </a:lnTo>
                <a:lnTo>
                  <a:pt x="1260" y="1632"/>
                </a:lnTo>
                <a:lnTo>
                  <a:pt x="1212" y="1605"/>
                </a:lnTo>
                <a:lnTo>
                  <a:pt x="1163" y="1580"/>
                </a:lnTo>
                <a:lnTo>
                  <a:pt x="1114" y="1554"/>
                </a:lnTo>
                <a:lnTo>
                  <a:pt x="1071" y="1527"/>
                </a:lnTo>
                <a:lnTo>
                  <a:pt x="1031" y="1500"/>
                </a:lnTo>
                <a:lnTo>
                  <a:pt x="1000" y="1469"/>
                </a:lnTo>
                <a:lnTo>
                  <a:pt x="987" y="1420"/>
                </a:lnTo>
                <a:lnTo>
                  <a:pt x="985" y="1372"/>
                </a:lnTo>
                <a:lnTo>
                  <a:pt x="989" y="1327"/>
                </a:lnTo>
                <a:lnTo>
                  <a:pt x="996" y="1285"/>
                </a:lnTo>
                <a:lnTo>
                  <a:pt x="1003" y="1247"/>
                </a:lnTo>
                <a:lnTo>
                  <a:pt x="1011" y="1212"/>
                </a:lnTo>
                <a:lnTo>
                  <a:pt x="1014" y="1176"/>
                </a:lnTo>
                <a:lnTo>
                  <a:pt x="1009" y="1143"/>
                </a:lnTo>
                <a:lnTo>
                  <a:pt x="1002" y="1114"/>
                </a:lnTo>
                <a:lnTo>
                  <a:pt x="994" y="1089"/>
                </a:lnTo>
                <a:lnTo>
                  <a:pt x="989" y="1036"/>
                </a:lnTo>
                <a:lnTo>
                  <a:pt x="992" y="985"/>
                </a:lnTo>
                <a:lnTo>
                  <a:pt x="1003" y="938"/>
                </a:lnTo>
                <a:lnTo>
                  <a:pt x="1018" y="896"/>
                </a:lnTo>
                <a:lnTo>
                  <a:pt x="1034" y="858"/>
                </a:lnTo>
                <a:lnTo>
                  <a:pt x="1051" y="825"/>
                </a:lnTo>
                <a:lnTo>
                  <a:pt x="1040" y="810"/>
                </a:lnTo>
                <a:lnTo>
                  <a:pt x="1025" y="794"/>
                </a:lnTo>
                <a:lnTo>
                  <a:pt x="1009" y="776"/>
                </a:lnTo>
                <a:lnTo>
                  <a:pt x="989" y="758"/>
                </a:lnTo>
                <a:lnTo>
                  <a:pt x="963" y="743"/>
                </a:lnTo>
                <a:lnTo>
                  <a:pt x="931" y="729"/>
                </a:lnTo>
                <a:lnTo>
                  <a:pt x="891" y="720"/>
                </a:lnTo>
                <a:lnTo>
                  <a:pt x="856" y="732"/>
                </a:lnTo>
                <a:lnTo>
                  <a:pt x="829" y="743"/>
                </a:lnTo>
                <a:lnTo>
                  <a:pt x="805" y="756"/>
                </a:lnTo>
                <a:lnTo>
                  <a:pt x="787" y="770"/>
                </a:lnTo>
                <a:lnTo>
                  <a:pt x="769" y="789"/>
                </a:lnTo>
                <a:lnTo>
                  <a:pt x="751" y="810"/>
                </a:lnTo>
                <a:lnTo>
                  <a:pt x="727" y="840"/>
                </a:lnTo>
                <a:lnTo>
                  <a:pt x="740" y="874"/>
                </a:lnTo>
                <a:lnTo>
                  <a:pt x="752" y="909"/>
                </a:lnTo>
                <a:lnTo>
                  <a:pt x="765" y="945"/>
                </a:lnTo>
                <a:lnTo>
                  <a:pt x="774" y="983"/>
                </a:lnTo>
                <a:lnTo>
                  <a:pt x="778" y="1021"/>
                </a:lnTo>
                <a:lnTo>
                  <a:pt x="776" y="1056"/>
                </a:lnTo>
                <a:lnTo>
                  <a:pt x="769" y="1089"/>
                </a:lnTo>
                <a:lnTo>
                  <a:pt x="762" y="1120"/>
                </a:lnTo>
                <a:lnTo>
                  <a:pt x="754" y="1149"/>
                </a:lnTo>
                <a:lnTo>
                  <a:pt x="752" y="1183"/>
                </a:lnTo>
                <a:lnTo>
                  <a:pt x="754" y="1220"/>
                </a:lnTo>
                <a:lnTo>
                  <a:pt x="760" y="1256"/>
                </a:lnTo>
                <a:lnTo>
                  <a:pt x="767" y="1292"/>
                </a:lnTo>
                <a:lnTo>
                  <a:pt x="774" y="1330"/>
                </a:lnTo>
                <a:lnTo>
                  <a:pt x="782" y="1365"/>
                </a:lnTo>
                <a:lnTo>
                  <a:pt x="785" y="1400"/>
                </a:lnTo>
                <a:lnTo>
                  <a:pt x="783" y="1432"/>
                </a:lnTo>
                <a:lnTo>
                  <a:pt x="774" y="1461"/>
                </a:lnTo>
                <a:lnTo>
                  <a:pt x="760" y="1489"/>
                </a:lnTo>
                <a:lnTo>
                  <a:pt x="651" y="1556"/>
                </a:lnTo>
                <a:lnTo>
                  <a:pt x="540" y="1621"/>
                </a:lnTo>
                <a:lnTo>
                  <a:pt x="431" y="1689"/>
                </a:lnTo>
                <a:lnTo>
                  <a:pt x="416" y="1700"/>
                </a:lnTo>
                <a:lnTo>
                  <a:pt x="396" y="1716"/>
                </a:lnTo>
                <a:lnTo>
                  <a:pt x="371" y="1736"/>
                </a:lnTo>
                <a:lnTo>
                  <a:pt x="343" y="1758"/>
                </a:lnTo>
                <a:lnTo>
                  <a:pt x="314" y="1781"/>
                </a:lnTo>
                <a:lnTo>
                  <a:pt x="283" y="1805"/>
                </a:lnTo>
                <a:lnTo>
                  <a:pt x="252" y="1827"/>
                </a:lnTo>
                <a:lnTo>
                  <a:pt x="222" y="1847"/>
                </a:lnTo>
                <a:lnTo>
                  <a:pt x="192" y="1863"/>
                </a:lnTo>
                <a:lnTo>
                  <a:pt x="167" y="1874"/>
                </a:lnTo>
                <a:lnTo>
                  <a:pt x="143" y="1881"/>
                </a:lnTo>
                <a:lnTo>
                  <a:pt x="123" y="1880"/>
                </a:lnTo>
                <a:lnTo>
                  <a:pt x="92" y="1872"/>
                </a:lnTo>
                <a:lnTo>
                  <a:pt x="69" y="1856"/>
                </a:lnTo>
                <a:lnTo>
                  <a:pt x="47" y="1832"/>
                </a:lnTo>
                <a:lnTo>
                  <a:pt x="31" y="1803"/>
                </a:lnTo>
                <a:lnTo>
                  <a:pt x="18" y="1769"/>
                </a:lnTo>
                <a:lnTo>
                  <a:pt x="9" y="1730"/>
                </a:lnTo>
                <a:lnTo>
                  <a:pt x="3" y="1690"/>
                </a:lnTo>
                <a:lnTo>
                  <a:pt x="0" y="1647"/>
                </a:lnTo>
                <a:lnTo>
                  <a:pt x="0" y="1601"/>
                </a:lnTo>
                <a:lnTo>
                  <a:pt x="2" y="1558"/>
                </a:lnTo>
                <a:lnTo>
                  <a:pt x="5" y="1512"/>
                </a:lnTo>
                <a:lnTo>
                  <a:pt x="9" y="1470"/>
                </a:lnTo>
                <a:lnTo>
                  <a:pt x="16" y="1429"/>
                </a:lnTo>
                <a:lnTo>
                  <a:pt x="23" y="1392"/>
                </a:lnTo>
                <a:lnTo>
                  <a:pt x="47" y="1285"/>
                </a:lnTo>
                <a:lnTo>
                  <a:pt x="72" y="1183"/>
                </a:lnTo>
                <a:lnTo>
                  <a:pt x="100" y="1087"/>
                </a:lnTo>
                <a:lnTo>
                  <a:pt x="129" y="996"/>
                </a:lnTo>
                <a:lnTo>
                  <a:pt x="162" y="912"/>
                </a:lnTo>
                <a:lnTo>
                  <a:pt x="194" y="834"/>
                </a:lnTo>
                <a:lnTo>
                  <a:pt x="231" y="767"/>
                </a:lnTo>
                <a:lnTo>
                  <a:pt x="269" y="707"/>
                </a:lnTo>
                <a:lnTo>
                  <a:pt x="311" y="656"/>
                </a:lnTo>
                <a:lnTo>
                  <a:pt x="327" y="634"/>
                </a:lnTo>
                <a:lnTo>
                  <a:pt x="343" y="610"/>
                </a:lnTo>
                <a:lnTo>
                  <a:pt x="360" y="587"/>
                </a:lnTo>
                <a:lnTo>
                  <a:pt x="378" y="563"/>
                </a:lnTo>
                <a:lnTo>
                  <a:pt x="398" y="541"/>
                </a:lnTo>
                <a:lnTo>
                  <a:pt x="420" y="521"/>
                </a:lnTo>
                <a:lnTo>
                  <a:pt x="443" y="505"/>
                </a:lnTo>
                <a:lnTo>
                  <a:pt x="471" y="492"/>
                </a:lnTo>
                <a:lnTo>
                  <a:pt x="502" y="487"/>
                </a:lnTo>
                <a:lnTo>
                  <a:pt x="534" y="489"/>
                </a:lnTo>
                <a:lnTo>
                  <a:pt x="562" y="510"/>
                </a:lnTo>
                <a:lnTo>
                  <a:pt x="582" y="538"/>
                </a:lnTo>
                <a:lnTo>
                  <a:pt x="596" y="567"/>
                </a:lnTo>
                <a:lnTo>
                  <a:pt x="611" y="598"/>
                </a:lnTo>
                <a:lnTo>
                  <a:pt x="623" y="629"/>
                </a:lnTo>
                <a:lnTo>
                  <a:pt x="638" y="660"/>
                </a:lnTo>
                <a:lnTo>
                  <a:pt x="654" y="689"/>
                </a:lnTo>
                <a:lnTo>
                  <a:pt x="672" y="712"/>
                </a:lnTo>
                <a:lnTo>
                  <a:pt x="671" y="716"/>
                </a:lnTo>
                <a:lnTo>
                  <a:pt x="674" y="716"/>
                </a:lnTo>
                <a:lnTo>
                  <a:pt x="672" y="712"/>
                </a:lnTo>
                <a:lnTo>
                  <a:pt x="672" y="710"/>
                </a:lnTo>
                <a:lnTo>
                  <a:pt x="682" y="701"/>
                </a:lnTo>
                <a:lnTo>
                  <a:pt x="694" y="690"/>
                </a:lnTo>
                <a:lnTo>
                  <a:pt x="711" y="676"/>
                </a:lnTo>
                <a:lnTo>
                  <a:pt x="731" y="661"/>
                </a:lnTo>
                <a:lnTo>
                  <a:pt x="752" y="645"/>
                </a:lnTo>
                <a:lnTo>
                  <a:pt x="774" y="632"/>
                </a:lnTo>
                <a:lnTo>
                  <a:pt x="796" y="620"/>
                </a:lnTo>
                <a:lnTo>
                  <a:pt x="814" y="612"/>
                </a:lnTo>
                <a:lnTo>
                  <a:pt x="816" y="534"/>
                </a:lnTo>
                <a:lnTo>
                  <a:pt x="816" y="461"/>
                </a:lnTo>
                <a:lnTo>
                  <a:pt x="814" y="394"/>
                </a:lnTo>
                <a:lnTo>
                  <a:pt x="812" y="327"/>
                </a:lnTo>
                <a:lnTo>
                  <a:pt x="812" y="258"/>
                </a:lnTo>
                <a:lnTo>
                  <a:pt x="811" y="185"/>
                </a:lnTo>
                <a:lnTo>
                  <a:pt x="812" y="107"/>
                </a:lnTo>
                <a:lnTo>
                  <a:pt x="814" y="20"/>
                </a:lnTo>
                <a:lnTo>
                  <a:pt x="818" y="20"/>
                </a:lnTo>
                <a:lnTo>
                  <a:pt x="829" y="16"/>
                </a:lnTo>
                <a:lnTo>
                  <a:pt x="845" y="10"/>
                </a:lnTo>
                <a:lnTo>
                  <a:pt x="865" y="5"/>
                </a:lnTo>
                <a:lnTo>
                  <a:pt x="889" y="1"/>
                </a:lnTo>
                <a:lnTo>
                  <a:pt x="914"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75" name="Freeform 19">
            <a:extLst>
              <a:ext uri="{FF2B5EF4-FFF2-40B4-BE49-F238E27FC236}">
                <a16:creationId xmlns:a16="http://schemas.microsoft.com/office/drawing/2014/main" id="{F7838442-DC64-42F7-BC22-1509959128B2}"/>
              </a:ext>
            </a:extLst>
          </p:cNvPr>
          <p:cNvSpPr>
            <a:spLocks noEditPoints="1"/>
          </p:cNvSpPr>
          <p:nvPr/>
        </p:nvSpPr>
        <p:spPr bwMode="auto">
          <a:xfrm>
            <a:off x="9015644" y="1260919"/>
            <a:ext cx="340880" cy="172713"/>
          </a:xfrm>
          <a:custGeom>
            <a:avLst/>
            <a:gdLst>
              <a:gd name="T0" fmla="*/ 1865 w 3600"/>
              <a:gd name="T1" fmla="*/ 593 h 1824"/>
              <a:gd name="T2" fmla="*/ 1911 w 3600"/>
              <a:gd name="T3" fmla="*/ 800 h 1824"/>
              <a:gd name="T4" fmla="*/ 2124 w 3600"/>
              <a:gd name="T5" fmla="*/ 800 h 1824"/>
              <a:gd name="T6" fmla="*/ 2171 w 3600"/>
              <a:gd name="T7" fmla="*/ 593 h 1824"/>
              <a:gd name="T8" fmla="*/ 1800 w 3600"/>
              <a:gd name="T9" fmla="*/ 406 h 1824"/>
              <a:gd name="T10" fmla="*/ 2184 w 3600"/>
              <a:gd name="T11" fmla="*/ 580 h 1824"/>
              <a:gd name="T12" fmla="*/ 2302 w 3600"/>
              <a:gd name="T13" fmla="*/ 987 h 1824"/>
              <a:gd name="T14" fmla="*/ 2076 w 3600"/>
              <a:gd name="T15" fmla="*/ 1338 h 1824"/>
              <a:gd name="T16" fmla="*/ 1653 w 3600"/>
              <a:gd name="T17" fmla="*/ 1400 h 1824"/>
              <a:gd name="T18" fmla="*/ 1340 w 3600"/>
              <a:gd name="T19" fmla="*/ 1127 h 1824"/>
              <a:gd name="T20" fmla="*/ 1340 w 3600"/>
              <a:gd name="T21" fmla="*/ 698 h 1824"/>
              <a:gd name="T22" fmla="*/ 1653 w 3600"/>
              <a:gd name="T23" fmla="*/ 427 h 1824"/>
              <a:gd name="T24" fmla="*/ 2513 w 3600"/>
              <a:gd name="T25" fmla="*/ 437 h 1824"/>
              <a:gd name="T26" fmla="*/ 2645 w 3600"/>
              <a:gd name="T27" fmla="*/ 847 h 1824"/>
              <a:gd name="T28" fmla="*/ 2575 w 3600"/>
              <a:gd name="T29" fmla="*/ 1255 h 1824"/>
              <a:gd name="T30" fmla="*/ 2402 w 3600"/>
              <a:gd name="T31" fmla="*/ 1507 h 1824"/>
              <a:gd name="T32" fmla="*/ 2780 w 3600"/>
              <a:gd name="T33" fmla="*/ 1369 h 1824"/>
              <a:gd name="T34" fmla="*/ 3244 w 3600"/>
              <a:gd name="T35" fmla="*/ 1060 h 1824"/>
              <a:gd name="T36" fmla="*/ 3382 w 3600"/>
              <a:gd name="T37" fmla="*/ 927 h 1824"/>
              <a:gd name="T38" fmla="*/ 3329 w 3600"/>
              <a:gd name="T39" fmla="*/ 831 h 1824"/>
              <a:gd name="T40" fmla="*/ 3160 w 3600"/>
              <a:gd name="T41" fmla="*/ 686 h 1824"/>
              <a:gd name="T42" fmla="*/ 2580 w 3600"/>
              <a:gd name="T43" fmla="*/ 335 h 1824"/>
              <a:gd name="T44" fmla="*/ 636 w 3600"/>
              <a:gd name="T45" fmla="*/ 540 h 1824"/>
              <a:gd name="T46" fmla="*/ 293 w 3600"/>
              <a:gd name="T47" fmla="*/ 800 h 1824"/>
              <a:gd name="T48" fmla="*/ 209 w 3600"/>
              <a:gd name="T49" fmla="*/ 884 h 1824"/>
              <a:gd name="T50" fmla="*/ 271 w 3600"/>
              <a:gd name="T51" fmla="*/ 1004 h 1824"/>
              <a:gd name="T52" fmla="*/ 404 w 3600"/>
              <a:gd name="T53" fmla="*/ 1109 h 1824"/>
              <a:gd name="T54" fmla="*/ 767 w 3600"/>
              <a:gd name="T55" fmla="*/ 1357 h 1824"/>
              <a:gd name="T56" fmla="*/ 1240 w 3600"/>
              <a:gd name="T57" fmla="*/ 1562 h 1824"/>
              <a:gd name="T58" fmla="*/ 1015 w 3600"/>
              <a:gd name="T59" fmla="*/ 1227 h 1824"/>
              <a:gd name="T60" fmla="*/ 951 w 3600"/>
              <a:gd name="T61" fmla="*/ 802 h 1824"/>
              <a:gd name="T62" fmla="*/ 1115 w 3600"/>
              <a:gd name="T63" fmla="*/ 395 h 1824"/>
              <a:gd name="T64" fmla="*/ 1567 w 3600"/>
              <a:gd name="T65" fmla="*/ 249 h 1824"/>
              <a:gd name="T66" fmla="*/ 1225 w 3600"/>
              <a:gd name="T67" fmla="*/ 507 h 1824"/>
              <a:gd name="T68" fmla="*/ 1104 w 3600"/>
              <a:gd name="T69" fmla="*/ 947 h 1824"/>
              <a:gd name="T70" fmla="*/ 1289 w 3600"/>
              <a:gd name="T71" fmla="*/ 1384 h 1824"/>
              <a:gd name="T72" fmla="*/ 1689 w 3600"/>
              <a:gd name="T73" fmla="*/ 1607 h 1824"/>
              <a:gd name="T74" fmla="*/ 2176 w 3600"/>
              <a:gd name="T75" fmla="*/ 1491 h 1824"/>
              <a:gd name="T76" fmla="*/ 2465 w 3600"/>
              <a:gd name="T77" fmla="*/ 1113 h 1824"/>
              <a:gd name="T78" fmla="*/ 2433 w 3600"/>
              <a:gd name="T79" fmla="*/ 633 h 1824"/>
              <a:gd name="T80" fmla="*/ 2144 w 3600"/>
              <a:gd name="T81" fmla="*/ 304 h 1824"/>
              <a:gd name="T82" fmla="*/ 1733 w 3600"/>
              <a:gd name="T83" fmla="*/ 213 h 1824"/>
              <a:gd name="T84" fmla="*/ 2087 w 3600"/>
              <a:gd name="T85" fmla="*/ 18 h 1824"/>
              <a:gd name="T86" fmla="*/ 2680 w 3600"/>
              <a:gd name="T87" fmla="*/ 215 h 1824"/>
              <a:gd name="T88" fmla="*/ 3331 w 3600"/>
              <a:gd name="T89" fmla="*/ 615 h 1824"/>
              <a:gd name="T90" fmla="*/ 3584 w 3600"/>
              <a:gd name="T91" fmla="*/ 855 h 1824"/>
              <a:gd name="T92" fmla="*/ 3542 w 3600"/>
              <a:gd name="T93" fmla="*/ 1015 h 1824"/>
              <a:gd name="T94" fmla="*/ 3236 w 3600"/>
              <a:gd name="T95" fmla="*/ 1273 h 1824"/>
              <a:gd name="T96" fmla="*/ 2613 w 3600"/>
              <a:gd name="T97" fmla="*/ 1638 h 1824"/>
              <a:gd name="T98" fmla="*/ 1844 w 3600"/>
              <a:gd name="T99" fmla="*/ 1824 h 1824"/>
              <a:gd name="T100" fmla="*/ 1113 w 3600"/>
              <a:gd name="T101" fmla="*/ 1693 h 1824"/>
              <a:gd name="T102" fmla="*/ 533 w 3600"/>
              <a:gd name="T103" fmla="*/ 1397 h 1824"/>
              <a:gd name="T104" fmla="*/ 58 w 3600"/>
              <a:gd name="T105" fmla="*/ 1020 h 1824"/>
              <a:gd name="T106" fmla="*/ 24 w 3600"/>
              <a:gd name="T107" fmla="*/ 851 h 1824"/>
              <a:gd name="T108" fmla="*/ 191 w 3600"/>
              <a:gd name="T109" fmla="*/ 677 h 1824"/>
              <a:gd name="T110" fmla="*/ 431 w 3600"/>
              <a:gd name="T111" fmla="*/ 491 h 1824"/>
              <a:gd name="T112" fmla="*/ 1047 w 3600"/>
              <a:gd name="T113" fmla="*/ 149 h 1824"/>
              <a:gd name="T114" fmla="*/ 1464 w 3600"/>
              <a:gd name="T115" fmla="*/ 24 h 1824"/>
              <a:gd name="T116" fmla="*/ 1624 w 3600"/>
              <a:gd name="T117" fmla="*/ 6 h 1824"/>
              <a:gd name="T118" fmla="*/ 1747 w 3600"/>
              <a:gd name="T119" fmla="*/ 0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00" h="1824">
                <a:moveTo>
                  <a:pt x="2018" y="497"/>
                </a:moveTo>
                <a:lnTo>
                  <a:pt x="1978" y="502"/>
                </a:lnTo>
                <a:lnTo>
                  <a:pt x="1944" y="515"/>
                </a:lnTo>
                <a:lnTo>
                  <a:pt x="1911" y="535"/>
                </a:lnTo>
                <a:lnTo>
                  <a:pt x="1885" y="560"/>
                </a:lnTo>
                <a:lnTo>
                  <a:pt x="1865" y="593"/>
                </a:lnTo>
                <a:lnTo>
                  <a:pt x="1853" y="627"/>
                </a:lnTo>
                <a:lnTo>
                  <a:pt x="1847" y="667"/>
                </a:lnTo>
                <a:lnTo>
                  <a:pt x="1853" y="706"/>
                </a:lnTo>
                <a:lnTo>
                  <a:pt x="1865" y="742"/>
                </a:lnTo>
                <a:lnTo>
                  <a:pt x="1885" y="773"/>
                </a:lnTo>
                <a:lnTo>
                  <a:pt x="1911" y="800"/>
                </a:lnTo>
                <a:lnTo>
                  <a:pt x="1944" y="820"/>
                </a:lnTo>
                <a:lnTo>
                  <a:pt x="1978" y="833"/>
                </a:lnTo>
                <a:lnTo>
                  <a:pt x="2018" y="837"/>
                </a:lnTo>
                <a:lnTo>
                  <a:pt x="2056" y="833"/>
                </a:lnTo>
                <a:lnTo>
                  <a:pt x="2093" y="820"/>
                </a:lnTo>
                <a:lnTo>
                  <a:pt x="2124" y="800"/>
                </a:lnTo>
                <a:lnTo>
                  <a:pt x="2151" y="773"/>
                </a:lnTo>
                <a:lnTo>
                  <a:pt x="2171" y="742"/>
                </a:lnTo>
                <a:lnTo>
                  <a:pt x="2184" y="706"/>
                </a:lnTo>
                <a:lnTo>
                  <a:pt x="2187" y="667"/>
                </a:lnTo>
                <a:lnTo>
                  <a:pt x="2184" y="627"/>
                </a:lnTo>
                <a:lnTo>
                  <a:pt x="2171" y="593"/>
                </a:lnTo>
                <a:lnTo>
                  <a:pt x="2151" y="560"/>
                </a:lnTo>
                <a:lnTo>
                  <a:pt x="2124" y="535"/>
                </a:lnTo>
                <a:lnTo>
                  <a:pt x="2093" y="515"/>
                </a:lnTo>
                <a:lnTo>
                  <a:pt x="2056" y="502"/>
                </a:lnTo>
                <a:lnTo>
                  <a:pt x="2018" y="497"/>
                </a:lnTo>
                <a:close/>
                <a:moveTo>
                  <a:pt x="1800" y="406"/>
                </a:moveTo>
                <a:lnTo>
                  <a:pt x="1875" y="411"/>
                </a:lnTo>
                <a:lnTo>
                  <a:pt x="1947" y="427"/>
                </a:lnTo>
                <a:lnTo>
                  <a:pt x="2015" y="453"/>
                </a:lnTo>
                <a:lnTo>
                  <a:pt x="2076" y="487"/>
                </a:lnTo>
                <a:lnTo>
                  <a:pt x="2133" y="529"/>
                </a:lnTo>
                <a:lnTo>
                  <a:pt x="2184" y="580"/>
                </a:lnTo>
                <a:lnTo>
                  <a:pt x="2225" y="637"/>
                </a:lnTo>
                <a:lnTo>
                  <a:pt x="2260" y="698"/>
                </a:lnTo>
                <a:lnTo>
                  <a:pt x="2287" y="766"/>
                </a:lnTo>
                <a:lnTo>
                  <a:pt x="2302" y="838"/>
                </a:lnTo>
                <a:lnTo>
                  <a:pt x="2307" y="913"/>
                </a:lnTo>
                <a:lnTo>
                  <a:pt x="2302" y="987"/>
                </a:lnTo>
                <a:lnTo>
                  <a:pt x="2287" y="1060"/>
                </a:lnTo>
                <a:lnTo>
                  <a:pt x="2260" y="1127"/>
                </a:lnTo>
                <a:lnTo>
                  <a:pt x="2225" y="1189"/>
                </a:lnTo>
                <a:lnTo>
                  <a:pt x="2184" y="1246"/>
                </a:lnTo>
                <a:lnTo>
                  <a:pt x="2133" y="1297"/>
                </a:lnTo>
                <a:lnTo>
                  <a:pt x="2076" y="1338"/>
                </a:lnTo>
                <a:lnTo>
                  <a:pt x="2015" y="1375"/>
                </a:lnTo>
                <a:lnTo>
                  <a:pt x="1947" y="1400"/>
                </a:lnTo>
                <a:lnTo>
                  <a:pt x="1875" y="1415"/>
                </a:lnTo>
                <a:lnTo>
                  <a:pt x="1800" y="1422"/>
                </a:lnTo>
                <a:lnTo>
                  <a:pt x="1725" y="1415"/>
                </a:lnTo>
                <a:lnTo>
                  <a:pt x="1653" y="1400"/>
                </a:lnTo>
                <a:lnTo>
                  <a:pt x="1585" y="1375"/>
                </a:lnTo>
                <a:lnTo>
                  <a:pt x="1524" y="1338"/>
                </a:lnTo>
                <a:lnTo>
                  <a:pt x="1467" y="1297"/>
                </a:lnTo>
                <a:lnTo>
                  <a:pt x="1416" y="1246"/>
                </a:lnTo>
                <a:lnTo>
                  <a:pt x="1375" y="1189"/>
                </a:lnTo>
                <a:lnTo>
                  <a:pt x="1340" y="1127"/>
                </a:lnTo>
                <a:lnTo>
                  <a:pt x="1313" y="1060"/>
                </a:lnTo>
                <a:lnTo>
                  <a:pt x="1298" y="987"/>
                </a:lnTo>
                <a:lnTo>
                  <a:pt x="1293" y="913"/>
                </a:lnTo>
                <a:lnTo>
                  <a:pt x="1298" y="838"/>
                </a:lnTo>
                <a:lnTo>
                  <a:pt x="1313" y="766"/>
                </a:lnTo>
                <a:lnTo>
                  <a:pt x="1340" y="698"/>
                </a:lnTo>
                <a:lnTo>
                  <a:pt x="1375" y="637"/>
                </a:lnTo>
                <a:lnTo>
                  <a:pt x="1416" y="580"/>
                </a:lnTo>
                <a:lnTo>
                  <a:pt x="1467" y="529"/>
                </a:lnTo>
                <a:lnTo>
                  <a:pt x="1524" y="487"/>
                </a:lnTo>
                <a:lnTo>
                  <a:pt x="1585" y="453"/>
                </a:lnTo>
                <a:lnTo>
                  <a:pt x="1653" y="427"/>
                </a:lnTo>
                <a:lnTo>
                  <a:pt x="1725" y="411"/>
                </a:lnTo>
                <a:lnTo>
                  <a:pt x="1800" y="406"/>
                </a:lnTo>
                <a:close/>
                <a:moveTo>
                  <a:pt x="2356" y="257"/>
                </a:moveTo>
                <a:lnTo>
                  <a:pt x="2444" y="349"/>
                </a:lnTo>
                <a:lnTo>
                  <a:pt x="2478" y="391"/>
                </a:lnTo>
                <a:lnTo>
                  <a:pt x="2513" y="437"/>
                </a:lnTo>
                <a:lnTo>
                  <a:pt x="2545" y="484"/>
                </a:lnTo>
                <a:lnTo>
                  <a:pt x="2575" y="533"/>
                </a:lnTo>
                <a:lnTo>
                  <a:pt x="2596" y="586"/>
                </a:lnTo>
                <a:lnTo>
                  <a:pt x="2622" y="677"/>
                </a:lnTo>
                <a:lnTo>
                  <a:pt x="2638" y="764"/>
                </a:lnTo>
                <a:lnTo>
                  <a:pt x="2645" y="847"/>
                </a:lnTo>
                <a:lnTo>
                  <a:pt x="2647" y="926"/>
                </a:lnTo>
                <a:lnTo>
                  <a:pt x="2644" y="1000"/>
                </a:lnTo>
                <a:lnTo>
                  <a:pt x="2633" y="1071"/>
                </a:lnTo>
                <a:lnTo>
                  <a:pt x="2616" y="1137"/>
                </a:lnTo>
                <a:lnTo>
                  <a:pt x="2598" y="1197"/>
                </a:lnTo>
                <a:lnTo>
                  <a:pt x="2575" y="1255"/>
                </a:lnTo>
                <a:lnTo>
                  <a:pt x="2549" y="1307"/>
                </a:lnTo>
                <a:lnTo>
                  <a:pt x="2520" y="1355"/>
                </a:lnTo>
                <a:lnTo>
                  <a:pt x="2491" y="1400"/>
                </a:lnTo>
                <a:lnTo>
                  <a:pt x="2460" y="1440"/>
                </a:lnTo>
                <a:lnTo>
                  <a:pt x="2431" y="1475"/>
                </a:lnTo>
                <a:lnTo>
                  <a:pt x="2402" y="1507"/>
                </a:lnTo>
                <a:lnTo>
                  <a:pt x="2373" y="1535"/>
                </a:lnTo>
                <a:lnTo>
                  <a:pt x="2347" y="1558"/>
                </a:lnTo>
                <a:lnTo>
                  <a:pt x="2324" y="1577"/>
                </a:lnTo>
                <a:lnTo>
                  <a:pt x="2482" y="1515"/>
                </a:lnTo>
                <a:lnTo>
                  <a:pt x="2633" y="1446"/>
                </a:lnTo>
                <a:lnTo>
                  <a:pt x="2780" y="1369"/>
                </a:lnTo>
                <a:lnTo>
                  <a:pt x="2920" y="1286"/>
                </a:lnTo>
                <a:lnTo>
                  <a:pt x="3053" y="1200"/>
                </a:lnTo>
                <a:lnTo>
                  <a:pt x="3180" y="1109"/>
                </a:lnTo>
                <a:lnTo>
                  <a:pt x="3198" y="1097"/>
                </a:lnTo>
                <a:lnTo>
                  <a:pt x="3220" y="1078"/>
                </a:lnTo>
                <a:lnTo>
                  <a:pt x="3244" y="1060"/>
                </a:lnTo>
                <a:lnTo>
                  <a:pt x="3271" y="1038"/>
                </a:lnTo>
                <a:lnTo>
                  <a:pt x="3296" y="1015"/>
                </a:lnTo>
                <a:lnTo>
                  <a:pt x="3322" y="993"/>
                </a:lnTo>
                <a:lnTo>
                  <a:pt x="3345" y="969"/>
                </a:lnTo>
                <a:lnTo>
                  <a:pt x="3365" y="947"/>
                </a:lnTo>
                <a:lnTo>
                  <a:pt x="3382" y="927"/>
                </a:lnTo>
                <a:lnTo>
                  <a:pt x="3391" y="909"/>
                </a:lnTo>
                <a:lnTo>
                  <a:pt x="3393" y="897"/>
                </a:lnTo>
                <a:lnTo>
                  <a:pt x="3385" y="886"/>
                </a:lnTo>
                <a:lnTo>
                  <a:pt x="3371" y="871"/>
                </a:lnTo>
                <a:lnTo>
                  <a:pt x="3353" y="853"/>
                </a:lnTo>
                <a:lnTo>
                  <a:pt x="3329" y="831"/>
                </a:lnTo>
                <a:lnTo>
                  <a:pt x="3304" y="807"/>
                </a:lnTo>
                <a:lnTo>
                  <a:pt x="3275" y="782"/>
                </a:lnTo>
                <a:lnTo>
                  <a:pt x="3245" y="757"/>
                </a:lnTo>
                <a:lnTo>
                  <a:pt x="3216" y="733"/>
                </a:lnTo>
                <a:lnTo>
                  <a:pt x="3187" y="707"/>
                </a:lnTo>
                <a:lnTo>
                  <a:pt x="3160" y="686"/>
                </a:lnTo>
                <a:lnTo>
                  <a:pt x="3071" y="622"/>
                </a:lnTo>
                <a:lnTo>
                  <a:pt x="2980" y="560"/>
                </a:lnTo>
                <a:lnTo>
                  <a:pt x="2885" y="498"/>
                </a:lnTo>
                <a:lnTo>
                  <a:pt x="2787" y="438"/>
                </a:lnTo>
                <a:lnTo>
                  <a:pt x="2685" y="384"/>
                </a:lnTo>
                <a:lnTo>
                  <a:pt x="2580" y="335"/>
                </a:lnTo>
                <a:lnTo>
                  <a:pt x="2469" y="291"/>
                </a:lnTo>
                <a:lnTo>
                  <a:pt x="2356" y="257"/>
                </a:lnTo>
                <a:close/>
                <a:moveTo>
                  <a:pt x="1224" y="257"/>
                </a:moveTo>
                <a:lnTo>
                  <a:pt x="1016" y="337"/>
                </a:lnTo>
                <a:lnTo>
                  <a:pt x="716" y="493"/>
                </a:lnTo>
                <a:lnTo>
                  <a:pt x="636" y="540"/>
                </a:lnTo>
                <a:lnTo>
                  <a:pt x="558" y="593"/>
                </a:lnTo>
                <a:lnTo>
                  <a:pt x="484" y="649"/>
                </a:lnTo>
                <a:lnTo>
                  <a:pt x="409" y="706"/>
                </a:lnTo>
                <a:lnTo>
                  <a:pt x="336" y="760"/>
                </a:lnTo>
                <a:lnTo>
                  <a:pt x="313" y="782"/>
                </a:lnTo>
                <a:lnTo>
                  <a:pt x="293" y="800"/>
                </a:lnTo>
                <a:lnTo>
                  <a:pt x="276" y="815"/>
                </a:lnTo>
                <a:lnTo>
                  <a:pt x="258" y="831"/>
                </a:lnTo>
                <a:lnTo>
                  <a:pt x="240" y="847"/>
                </a:lnTo>
                <a:lnTo>
                  <a:pt x="216" y="869"/>
                </a:lnTo>
                <a:lnTo>
                  <a:pt x="215" y="875"/>
                </a:lnTo>
                <a:lnTo>
                  <a:pt x="209" y="884"/>
                </a:lnTo>
                <a:lnTo>
                  <a:pt x="205" y="897"/>
                </a:lnTo>
                <a:lnTo>
                  <a:pt x="202" y="913"/>
                </a:lnTo>
                <a:lnTo>
                  <a:pt x="202" y="929"/>
                </a:lnTo>
                <a:lnTo>
                  <a:pt x="207" y="946"/>
                </a:lnTo>
                <a:lnTo>
                  <a:pt x="242" y="977"/>
                </a:lnTo>
                <a:lnTo>
                  <a:pt x="271" y="1004"/>
                </a:lnTo>
                <a:lnTo>
                  <a:pt x="296" y="1026"/>
                </a:lnTo>
                <a:lnTo>
                  <a:pt x="320" y="1044"/>
                </a:lnTo>
                <a:lnTo>
                  <a:pt x="340" y="1060"/>
                </a:lnTo>
                <a:lnTo>
                  <a:pt x="360" y="1077"/>
                </a:lnTo>
                <a:lnTo>
                  <a:pt x="382" y="1093"/>
                </a:lnTo>
                <a:lnTo>
                  <a:pt x="404" y="1109"/>
                </a:lnTo>
                <a:lnTo>
                  <a:pt x="427" y="1129"/>
                </a:lnTo>
                <a:lnTo>
                  <a:pt x="484" y="1169"/>
                </a:lnTo>
                <a:lnTo>
                  <a:pt x="547" y="1215"/>
                </a:lnTo>
                <a:lnTo>
                  <a:pt x="616" y="1262"/>
                </a:lnTo>
                <a:lnTo>
                  <a:pt x="689" y="1309"/>
                </a:lnTo>
                <a:lnTo>
                  <a:pt x="767" y="1357"/>
                </a:lnTo>
                <a:lnTo>
                  <a:pt x="845" y="1404"/>
                </a:lnTo>
                <a:lnTo>
                  <a:pt x="927" y="1446"/>
                </a:lnTo>
                <a:lnTo>
                  <a:pt x="1007" y="1486"/>
                </a:lnTo>
                <a:lnTo>
                  <a:pt x="1087" y="1518"/>
                </a:lnTo>
                <a:lnTo>
                  <a:pt x="1165" y="1544"/>
                </a:lnTo>
                <a:lnTo>
                  <a:pt x="1240" y="1562"/>
                </a:lnTo>
                <a:lnTo>
                  <a:pt x="1196" y="1507"/>
                </a:lnTo>
                <a:lnTo>
                  <a:pt x="1155" y="1453"/>
                </a:lnTo>
                <a:lnTo>
                  <a:pt x="1115" y="1398"/>
                </a:lnTo>
                <a:lnTo>
                  <a:pt x="1078" y="1344"/>
                </a:lnTo>
                <a:lnTo>
                  <a:pt x="1044" y="1286"/>
                </a:lnTo>
                <a:lnTo>
                  <a:pt x="1015" y="1227"/>
                </a:lnTo>
                <a:lnTo>
                  <a:pt x="991" y="1166"/>
                </a:lnTo>
                <a:lnTo>
                  <a:pt x="971" y="1100"/>
                </a:lnTo>
                <a:lnTo>
                  <a:pt x="956" y="1031"/>
                </a:lnTo>
                <a:lnTo>
                  <a:pt x="947" y="960"/>
                </a:lnTo>
                <a:lnTo>
                  <a:pt x="945" y="884"/>
                </a:lnTo>
                <a:lnTo>
                  <a:pt x="951" y="802"/>
                </a:lnTo>
                <a:lnTo>
                  <a:pt x="964" y="717"/>
                </a:lnTo>
                <a:lnTo>
                  <a:pt x="984" y="626"/>
                </a:lnTo>
                <a:lnTo>
                  <a:pt x="1005" y="562"/>
                </a:lnTo>
                <a:lnTo>
                  <a:pt x="1036" y="502"/>
                </a:lnTo>
                <a:lnTo>
                  <a:pt x="1073" y="446"/>
                </a:lnTo>
                <a:lnTo>
                  <a:pt x="1115" y="395"/>
                </a:lnTo>
                <a:lnTo>
                  <a:pt x="1158" y="344"/>
                </a:lnTo>
                <a:lnTo>
                  <a:pt x="1200" y="298"/>
                </a:lnTo>
                <a:lnTo>
                  <a:pt x="1240" y="257"/>
                </a:lnTo>
                <a:lnTo>
                  <a:pt x="1224" y="257"/>
                </a:lnTo>
                <a:close/>
                <a:moveTo>
                  <a:pt x="1733" y="213"/>
                </a:moveTo>
                <a:lnTo>
                  <a:pt x="1567" y="249"/>
                </a:lnTo>
                <a:lnTo>
                  <a:pt x="1500" y="278"/>
                </a:lnTo>
                <a:lnTo>
                  <a:pt x="1436" y="313"/>
                </a:lnTo>
                <a:lnTo>
                  <a:pt x="1376" y="355"/>
                </a:lnTo>
                <a:lnTo>
                  <a:pt x="1322" y="400"/>
                </a:lnTo>
                <a:lnTo>
                  <a:pt x="1271" y="451"/>
                </a:lnTo>
                <a:lnTo>
                  <a:pt x="1225" y="507"/>
                </a:lnTo>
                <a:lnTo>
                  <a:pt x="1185" y="567"/>
                </a:lnTo>
                <a:lnTo>
                  <a:pt x="1155" y="635"/>
                </a:lnTo>
                <a:lnTo>
                  <a:pt x="1127" y="706"/>
                </a:lnTo>
                <a:lnTo>
                  <a:pt x="1109" y="786"/>
                </a:lnTo>
                <a:lnTo>
                  <a:pt x="1102" y="867"/>
                </a:lnTo>
                <a:lnTo>
                  <a:pt x="1104" y="947"/>
                </a:lnTo>
                <a:lnTo>
                  <a:pt x="1115" y="1027"/>
                </a:lnTo>
                <a:lnTo>
                  <a:pt x="1135" y="1106"/>
                </a:lnTo>
                <a:lnTo>
                  <a:pt x="1162" y="1182"/>
                </a:lnTo>
                <a:lnTo>
                  <a:pt x="1198" y="1253"/>
                </a:lnTo>
                <a:lnTo>
                  <a:pt x="1240" y="1320"/>
                </a:lnTo>
                <a:lnTo>
                  <a:pt x="1289" y="1384"/>
                </a:lnTo>
                <a:lnTo>
                  <a:pt x="1345" y="1440"/>
                </a:lnTo>
                <a:lnTo>
                  <a:pt x="1405" y="1489"/>
                </a:lnTo>
                <a:lnTo>
                  <a:pt x="1471" y="1533"/>
                </a:lnTo>
                <a:lnTo>
                  <a:pt x="1540" y="1567"/>
                </a:lnTo>
                <a:lnTo>
                  <a:pt x="1613" y="1591"/>
                </a:lnTo>
                <a:lnTo>
                  <a:pt x="1689" y="1607"/>
                </a:lnTo>
                <a:lnTo>
                  <a:pt x="1767" y="1611"/>
                </a:lnTo>
                <a:lnTo>
                  <a:pt x="1847" y="1606"/>
                </a:lnTo>
                <a:lnTo>
                  <a:pt x="1940" y="1586"/>
                </a:lnTo>
                <a:lnTo>
                  <a:pt x="2025" y="1562"/>
                </a:lnTo>
                <a:lnTo>
                  <a:pt x="2104" y="1529"/>
                </a:lnTo>
                <a:lnTo>
                  <a:pt x="2176" y="1491"/>
                </a:lnTo>
                <a:lnTo>
                  <a:pt x="2240" y="1446"/>
                </a:lnTo>
                <a:lnTo>
                  <a:pt x="2298" y="1393"/>
                </a:lnTo>
                <a:lnTo>
                  <a:pt x="2349" y="1335"/>
                </a:lnTo>
                <a:lnTo>
                  <a:pt x="2393" y="1269"/>
                </a:lnTo>
                <a:lnTo>
                  <a:pt x="2433" y="1197"/>
                </a:lnTo>
                <a:lnTo>
                  <a:pt x="2465" y="1113"/>
                </a:lnTo>
                <a:lnTo>
                  <a:pt x="2485" y="1029"/>
                </a:lnTo>
                <a:lnTo>
                  <a:pt x="2495" y="946"/>
                </a:lnTo>
                <a:lnTo>
                  <a:pt x="2493" y="864"/>
                </a:lnTo>
                <a:lnTo>
                  <a:pt x="2482" y="784"/>
                </a:lnTo>
                <a:lnTo>
                  <a:pt x="2462" y="707"/>
                </a:lnTo>
                <a:lnTo>
                  <a:pt x="2433" y="633"/>
                </a:lnTo>
                <a:lnTo>
                  <a:pt x="2396" y="564"/>
                </a:lnTo>
                <a:lnTo>
                  <a:pt x="2355" y="500"/>
                </a:lnTo>
                <a:lnTo>
                  <a:pt x="2307" y="440"/>
                </a:lnTo>
                <a:lnTo>
                  <a:pt x="2256" y="387"/>
                </a:lnTo>
                <a:lnTo>
                  <a:pt x="2202" y="342"/>
                </a:lnTo>
                <a:lnTo>
                  <a:pt x="2144" y="304"/>
                </a:lnTo>
                <a:lnTo>
                  <a:pt x="2084" y="273"/>
                </a:lnTo>
                <a:lnTo>
                  <a:pt x="2024" y="251"/>
                </a:lnTo>
                <a:lnTo>
                  <a:pt x="1958" y="233"/>
                </a:lnTo>
                <a:lnTo>
                  <a:pt x="1891" y="222"/>
                </a:lnTo>
                <a:lnTo>
                  <a:pt x="1815" y="215"/>
                </a:lnTo>
                <a:lnTo>
                  <a:pt x="1733" y="213"/>
                </a:lnTo>
                <a:close/>
                <a:moveTo>
                  <a:pt x="1796" y="0"/>
                </a:moveTo>
                <a:lnTo>
                  <a:pt x="1849" y="2"/>
                </a:lnTo>
                <a:lnTo>
                  <a:pt x="1907" y="4"/>
                </a:lnTo>
                <a:lnTo>
                  <a:pt x="1965" y="7"/>
                </a:lnTo>
                <a:lnTo>
                  <a:pt x="2027" y="11"/>
                </a:lnTo>
                <a:lnTo>
                  <a:pt x="2087" y="18"/>
                </a:lnTo>
                <a:lnTo>
                  <a:pt x="2147" y="27"/>
                </a:lnTo>
                <a:lnTo>
                  <a:pt x="2204" y="38"/>
                </a:lnTo>
                <a:lnTo>
                  <a:pt x="2256" y="53"/>
                </a:lnTo>
                <a:lnTo>
                  <a:pt x="2405" y="102"/>
                </a:lnTo>
                <a:lnTo>
                  <a:pt x="2545" y="157"/>
                </a:lnTo>
                <a:lnTo>
                  <a:pt x="2680" y="215"/>
                </a:lnTo>
                <a:lnTo>
                  <a:pt x="2809" y="277"/>
                </a:lnTo>
                <a:lnTo>
                  <a:pt x="2933" y="346"/>
                </a:lnTo>
                <a:lnTo>
                  <a:pt x="3051" y="417"/>
                </a:lnTo>
                <a:lnTo>
                  <a:pt x="3167" y="495"/>
                </a:lnTo>
                <a:lnTo>
                  <a:pt x="3280" y="577"/>
                </a:lnTo>
                <a:lnTo>
                  <a:pt x="3331" y="615"/>
                </a:lnTo>
                <a:lnTo>
                  <a:pt x="3382" y="653"/>
                </a:lnTo>
                <a:lnTo>
                  <a:pt x="3431" y="691"/>
                </a:lnTo>
                <a:lnTo>
                  <a:pt x="3480" y="733"/>
                </a:lnTo>
                <a:lnTo>
                  <a:pt x="3524" y="777"/>
                </a:lnTo>
                <a:lnTo>
                  <a:pt x="3564" y="826"/>
                </a:lnTo>
                <a:lnTo>
                  <a:pt x="3584" y="855"/>
                </a:lnTo>
                <a:lnTo>
                  <a:pt x="3596" y="882"/>
                </a:lnTo>
                <a:lnTo>
                  <a:pt x="3600" y="913"/>
                </a:lnTo>
                <a:lnTo>
                  <a:pt x="3596" y="944"/>
                </a:lnTo>
                <a:lnTo>
                  <a:pt x="3584" y="977"/>
                </a:lnTo>
                <a:lnTo>
                  <a:pt x="3562" y="998"/>
                </a:lnTo>
                <a:lnTo>
                  <a:pt x="3542" y="1015"/>
                </a:lnTo>
                <a:lnTo>
                  <a:pt x="3525" y="1031"/>
                </a:lnTo>
                <a:lnTo>
                  <a:pt x="3507" y="1047"/>
                </a:lnTo>
                <a:lnTo>
                  <a:pt x="3484" y="1069"/>
                </a:lnTo>
                <a:lnTo>
                  <a:pt x="3402" y="1137"/>
                </a:lnTo>
                <a:lnTo>
                  <a:pt x="3320" y="1206"/>
                </a:lnTo>
                <a:lnTo>
                  <a:pt x="3236" y="1273"/>
                </a:lnTo>
                <a:lnTo>
                  <a:pt x="3147" y="1337"/>
                </a:lnTo>
                <a:lnTo>
                  <a:pt x="3047" y="1404"/>
                </a:lnTo>
                <a:lnTo>
                  <a:pt x="2944" y="1467"/>
                </a:lnTo>
                <a:lnTo>
                  <a:pt x="2838" y="1527"/>
                </a:lnTo>
                <a:lnTo>
                  <a:pt x="2727" y="1586"/>
                </a:lnTo>
                <a:lnTo>
                  <a:pt x="2613" y="1638"/>
                </a:lnTo>
                <a:lnTo>
                  <a:pt x="2495" y="1687"/>
                </a:lnTo>
                <a:lnTo>
                  <a:pt x="2371" y="1731"/>
                </a:lnTo>
                <a:lnTo>
                  <a:pt x="2240" y="1769"/>
                </a:lnTo>
                <a:lnTo>
                  <a:pt x="2107" y="1798"/>
                </a:lnTo>
                <a:lnTo>
                  <a:pt x="1975" y="1817"/>
                </a:lnTo>
                <a:lnTo>
                  <a:pt x="1844" y="1824"/>
                </a:lnTo>
                <a:lnTo>
                  <a:pt x="1715" y="1822"/>
                </a:lnTo>
                <a:lnTo>
                  <a:pt x="1589" y="1809"/>
                </a:lnTo>
                <a:lnTo>
                  <a:pt x="1465" y="1791"/>
                </a:lnTo>
                <a:lnTo>
                  <a:pt x="1344" y="1764"/>
                </a:lnTo>
                <a:lnTo>
                  <a:pt x="1225" y="1731"/>
                </a:lnTo>
                <a:lnTo>
                  <a:pt x="1113" y="1693"/>
                </a:lnTo>
                <a:lnTo>
                  <a:pt x="1002" y="1649"/>
                </a:lnTo>
                <a:lnTo>
                  <a:pt x="896" y="1604"/>
                </a:lnTo>
                <a:lnTo>
                  <a:pt x="798" y="1553"/>
                </a:lnTo>
                <a:lnTo>
                  <a:pt x="704" y="1502"/>
                </a:lnTo>
                <a:lnTo>
                  <a:pt x="615" y="1449"/>
                </a:lnTo>
                <a:lnTo>
                  <a:pt x="533" y="1397"/>
                </a:lnTo>
                <a:lnTo>
                  <a:pt x="422" y="1320"/>
                </a:lnTo>
                <a:lnTo>
                  <a:pt x="316" y="1238"/>
                </a:lnTo>
                <a:lnTo>
                  <a:pt x="215" y="1157"/>
                </a:lnTo>
                <a:lnTo>
                  <a:pt x="113" y="1073"/>
                </a:lnTo>
                <a:lnTo>
                  <a:pt x="85" y="1049"/>
                </a:lnTo>
                <a:lnTo>
                  <a:pt x="58" y="1020"/>
                </a:lnTo>
                <a:lnTo>
                  <a:pt x="33" y="989"/>
                </a:lnTo>
                <a:lnTo>
                  <a:pt x="13" y="953"/>
                </a:lnTo>
                <a:lnTo>
                  <a:pt x="0" y="917"/>
                </a:lnTo>
                <a:lnTo>
                  <a:pt x="0" y="898"/>
                </a:lnTo>
                <a:lnTo>
                  <a:pt x="9" y="875"/>
                </a:lnTo>
                <a:lnTo>
                  <a:pt x="24" y="851"/>
                </a:lnTo>
                <a:lnTo>
                  <a:pt x="45" y="822"/>
                </a:lnTo>
                <a:lnTo>
                  <a:pt x="69" y="793"/>
                </a:lnTo>
                <a:lnTo>
                  <a:pt x="98" y="764"/>
                </a:lnTo>
                <a:lnTo>
                  <a:pt x="129" y="735"/>
                </a:lnTo>
                <a:lnTo>
                  <a:pt x="160" y="704"/>
                </a:lnTo>
                <a:lnTo>
                  <a:pt x="191" y="677"/>
                </a:lnTo>
                <a:lnTo>
                  <a:pt x="222" y="649"/>
                </a:lnTo>
                <a:lnTo>
                  <a:pt x="251" y="626"/>
                </a:lnTo>
                <a:lnTo>
                  <a:pt x="276" y="606"/>
                </a:lnTo>
                <a:lnTo>
                  <a:pt x="296" y="589"/>
                </a:lnTo>
                <a:lnTo>
                  <a:pt x="313" y="577"/>
                </a:lnTo>
                <a:lnTo>
                  <a:pt x="431" y="491"/>
                </a:lnTo>
                <a:lnTo>
                  <a:pt x="545" y="415"/>
                </a:lnTo>
                <a:lnTo>
                  <a:pt x="655" y="346"/>
                </a:lnTo>
                <a:lnTo>
                  <a:pt x="760" y="286"/>
                </a:lnTo>
                <a:lnTo>
                  <a:pt x="860" y="233"/>
                </a:lnTo>
                <a:lnTo>
                  <a:pt x="956" y="187"/>
                </a:lnTo>
                <a:lnTo>
                  <a:pt x="1047" y="149"/>
                </a:lnTo>
                <a:lnTo>
                  <a:pt x="1131" y="117"/>
                </a:lnTo>
                <a:lnTo>
                  <a:pt x="1211" y="89"/>
                </a:lnTo>
                <a:lnTo>
                  <a:pt x="1284" y="66"/>
                </a:lnTo>
                <a:lnTo>
                  <a:pt x="1351" y="49"/>
                </a:lnTo>
                <a:lnTo>
                  <a:pt x="1411" y="35"/>
                </a:lnTo>
                <a:lnTo>
                  <a:pt x="1464" y="24"/>
                </a:lnTo>
                <a:lnTo>
                  <a:pt x="1509" y="17"/>
                </a:lnTo>
                <a:lnTo>
                  <a:pt x="1547" y="11"/>
                </a:lnTo>
                <a:lnTo>
                  <a:pt x="1580" y="7"/>
                </a:lnTo>
                <a:lnTo>
                  <a:pt x="1602" y="6"/>
                </a:lnTo>
                <a:lnTo>
                  <a:pt x="1618" y="6"/>
                </a:lnTo>
                <a:lnTo>
                  <a:pt x="1624" y="6"/>
                </a:lnTo>
                <a:lnTo>
                  <a:pt x="1618" y="6"/>
                </a:lnTo>
                <a:lnTo>
                  <a:pt x="1624" y="6"/>
                </a:lnTo>
                <a:lnTo>
                  <a:pt x="1642" y="4"/>
                </a:lnTo>
                <a:lnTo>
                  <a:pt x="1669" y="2"/>
                </a:lnTo>
                <a:lnTo>
                  <a:pt x="1704" y="2"/>
                </a:lnTo>
                <a:lnTo>
                  <a:pt x="1747" y="0"/>
                </a:lnTo>
                <a:lnTo>
                  <a:pt x="1796"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grpSp>
        <p:nvGrpSpPr>
          <p:cNvPr id="76" name="Group 75">
            <a:extLst>
              <a:ext uri="{FF2B5EF4-FFF2-40B4-BE49-F238E27FC236}">
                <a16:creationId xmlns:a16="http://schemas.microsoft.com/office/drawing/2014/main" id="{D090B380-A9DF-4206-B472-E8A9E96288EB}"/>
              </a:ext>
            </a:extLst>
          </p:cNvPr>
          <p:cNvGrpSpPr/>
          <p:nvPr/>
        </p:nvGrpSpPr>
        <p:grpSpPr>
          <a:xfrm>
            <a:off x="7253534" y="2052638"/>
            <a:ext cx="373602" cy="381448"/>
            <a:chOff x="2062550" y="1001048"/>
            <a:chExt cx="5068291" cy="5174720"/>
          </a:xfrm>
          <a:solidFill>
            <a:schemeClr val="bg1">
              <a:alpha val="40000"/>
            </a:schemeClr>
          </a:solidFill>
          <a:effectLst>
            <a:outerShdw blurRad="50800" dist="38100" dir="5400000" algn="t" rotWithShape="0">
              <a:prstClr val="black">
                <a:alpha val="40000"/>
              </a:prstClr>
            </a:outerShdw>
          </a:effectLst>
        </p:grpSpPr>
        <p:sp>
          <p:nvSpPr>
            <p:cNvPr id="77" name="Freeform 18">
              <a:extLst>
                <a:ext uri="{FF2B5EF4-FFF2-40B4-BE49-F238E27FC236}">
                  <a16:creationId xmlns:a16="http://schemas.microsoft.com/office/drawing/2014/main" id="{A4E3BEC0-E91C-451E-9DF9-A21C96994F92}"/>
                </a:ext>
              </a:extLst>
            </p:cNvPr>
            <p:cNvSpPr>
              <a:spLocks/>
            </p:cNvSpPr>
            <p:nvPr/>
          </p:nvSpPr>
          <p:spPr bwMode="auto">
            <a:xfrm>
              <a:off x="4767053" y="1142826"/>
              <a:ext cx="2363788" cy="985838"/>
            </a:xfrm>
            <a:custGeom>
              <a:avLst/>
              <a:gdLst>
                <a:gd name="T0" fmla="*/ 548 w 1489"/>
                <a:gd name="T1" fmla="*/ 1 h 621"/>
                <a:gd name="T2" fmla="*/ 640 w 1489"/>
                <a:gd name="T3" fmla="*/ 16 h 621"/>
                <a:gd name="T4" fmla="*/ 722 w 1489"/>
                <a:gd name="T5" fmla="*/ 51 h 621"/>
                <a:gd name="T6" fmla="*/ 786 w 1489"/>
                <a:gd name="T7" fmla="*/ 80 h 621"/>
                <a:gd name="T8" fmla="*/ 842 w 1489"/>
                <a:gd name="T9" fmla="*/ 101 h 621"/>
                <a:gd name="T10" fmla="*/ 900 w 1489"/>
                <a:gd name="T11" fmla="*/ 123 h 621"/>
                <a:gd name="T12" fmla="*/ 973 w 1489"/>
                <a:gd name="T13" fmla="*/ 151 h 621"/>
                <a:gd name="T14" fmla="*/ 1064 w 1489"/>
                <a:gd name="T15" fmla="*/ 180 h 621"/>
                <a:gd name="T16" fmla="*/ 1171 w 1489"/>
                <a:gd name="T17" fmla="*/ 192 h 621"/>
                <a:gd name="T18" fmla="*/ 1286 w 1489"/>
                <a:gd name="T19" fmla="*/ 192 h 621"/>
                <a:gd name="T20" fmla="*/ 1389 w 1489"/>
                <a:gd name="T21" fmla="*/ 181 h 621"/>
                <a:gd name="T22" fmla="*/ 1464 w 1489"/>
                <a:gd name="T23" fmla="*/ 167 h 621"/>
                <a:gd name="T24" fmla="*/ 1486 w 1489"/>
                <a:gd name="T25" fmla="*/ 174 h 621"/>
                <a:gd name="T26" fmla="*/ 1489 w 1489"/>
                <a:gd name="T27" fmla="*/ 192 h 621"/>
                <a:gd name="T28" fmla="*/ 1469 w 1489"/>
                <a:gd name="T29" fmla="*/ 227 h 621"/>
                <a:gd name="T30" fmla="*/ 1433 w 1489"/>
                <a:gd name="T31" fmla="*/ 272 h 621"/>
                <a:gd name="T32" fmla="*/ 1377 w 1489"/>
                <a:gd name="T33" fmla="*/ 311 h 621"/>
                <a:gd name="T34" fmla="*/ 1293 w 1489"/>
                <a:gd name="T35" fmla="*/ 341 h 621"/>
                <a:gd name="T36" fmla="*/ 1177 w 1489"/>
                <a:gd name="T37" fmla="*/ 360 h 621"/>
                <a:gd name="T38" fmla="*/ 1171 w 1489"/>
                <a:gd name="T39" fmla="*/ 387 h 621"/>
                <a:gd name="T40" fmla="*/ 1155 w 1489"/>
                <a:gd name="T41" fmla="*/ 409 h 621"/>
                <a:gd name="T42" fmla="*/ 1122 w 1489"/>
                <a:gd name="T43" fmla="*/ 423 h 621"/>
                <a:gd name="T44" fmla="*/ 1069 w 1489"/>
                <a:gd name="T45" fmla="*/ 429 h 621"/>
                <a:gd name="T46" fmla="*/ 993 w 1489"/>
                <a:gd name="T47" fmla="*/ 418 h 621"/>
                <a:gd name="T48" fmla="*/ 944 w 1489"/>
                <a:gd name="T49" fmla="*/ 414 h 621"/>
                <a:gd name="T50" fmla="*/ 944 w 1489"/>
                <a:gd name="T51" fmla="*/ 431 h 621"/>
                <a:gd name="T52" fmla="*/ 942 w 1489"/>
                <a:gd name="T53" fmla="*/ 449 h 621"/>
                <a:gd name="T54" fmla="*/ 933 w 1489"/>
                <a:gd name="T55" fmla="*/ 465 h 621"/>
                <a:gd name="T56" fmla="*/ 909 w 1489"/>
                <a:gd name="T57" fmla="*/ 480 h 621"/>
                <a:gd name="T58" fmla="*/ 864 w 1489"/>
                <a:gd name="T59" fmla="*/ 485 h 621"/>
                <a:gd name="T60" fmla="*/ 795 w 1489"/>
                <a:gd name="T61" fmla="*/ 480 h 621"/>
                <a:gd name="T62" fmla="*/ 733 w 1489"/>
                <a:gd name="T63" fmla="*/ 505 h 621"/>
                <a:gd name="T64" fmla="*/ 697 w 1489"/>
                <a:gd name="T65" fmla="*/ 545 h 621"/>
                <a:gd name="T66" fmla="*/ 655 w 1489"/>
                <a:gd name="T67" fmla="*/ 560 h 621"/>
                <a:gd name="T68" fmla="*/ 611 w 1489"/>
                <a:gd name="T69" fmla="*/ 556 h 621"/>
                <a:gd name="T70" fmla="*/ 569 w 1489"/>
                <a:gd name="T71" fmla="*/ 545 h 621"/>
                <a:gd name="T72" fmla="*/ 533 w 1489"/>
                <a:gd name="T73" fmla="*/ 536 h 621"/>
                <a:gd name="T74" fmla="*/ 499 w 1489"/>
                <a:gd name="T75" fmla="*/ 565 h 621"/>
                <a:gd name="T76" fmla="*/ 455 w 1489"/>
                <a:gd name="T77" fmla="*/ 596 h 621"/>
                <a:gd name="T78" fmla="*/ 402 w 1489"/>
                <a:gd name="T79" fmla="*/ 603 h 621"/>
                <a:gd name="T80" fmla="*/ 348 w 1489"/>
                <a:gd name="T81" fmla="*/ 592 h 621"/>
                <a:gd name="T82" fmla="*/ 297 w 1489"/>
                <a:gd name="T83" fmla="*/ 576 h 621"/>
                <a:gd name="T84" fmla="*/ 257 w 1489"/>
                <a:gd name="T85" fmla="*/ 563 h 621"/>
                <a:gd name="T86" fmla="*/ 199 w 1489"/>
                <a:gd name="T87" fmla="*/ 612 h 621"/>
                <a:gd name="T88" fmla="*/ 137 w 1489"/>
                <a:gd name="T89" fmla="*/ 621 h 621"/>
                <a:gd name="T90" fmla="*/ 71 w 1489"/>
                <a:gd name="T91" fmla="*/ 605 h 621"/>
                <a:gd name="T92" fmla="*/ 0 w 1489"/>
                <a:gd name="T93" fmla="*/ 576 h 621"/>
                <a:gd name="T94" fmla="*/ 42 w 1489"/>
                <a:gd name="T95" fmla="*/ 269 h 621"/>
                <a:gd name="T96" fmla="*/ 106 w 1489"/>
                <a:gd name="T97" fmla="*/ 238 h 621"/>
                <a:gd name="T98" fmla="*/ 159 w 1489"/>
                <a:gd name="T99" fmla="*/ 191 h 621"/>
                <a:gd name="T100" fmla="*/ 208 w 1489"/>
                <a:gd name="T101" fmla="*/ 132 h 621"/>
                <a:gd name="T102" fmla="*/ 262 w 1489"/>
                <a:gd name="T103" fmla="*/ 76 h 621"/>
                <a:gd name="T104" fmla="*/ 333 w 1489"/>
                <a:gd name="T105" fmla="*/ 31 h 621"/>
                <a:gd name="T106" fmla="*/ 411 w 1489"/>
                <a:gd name="T107" fmla="*/ 7 h 621"/>
                <a:gd name="T108" fmla="*/ 499 w 1489"/>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621">
                  <a:moveTo>
                    <a:pt x="499" y="0"/>
                  </a:moveTo>
                  <a:lnTo>
                    <a:pt x="548" y="1"/>
                  </a:lnTo>
                  <a:lnTo>
                    <a:pt x="595" y="7"/>
                  </a:lnTo>
                  <a:lnTo>
                    <a:pt x="640" y="16"/>
                  </a:lnTo>
                  <a:lnTo>
                    <a:pt x="682" y="32"/>
                  </a:lnTo>
                  <a:lnTo>
                    <a:pt x="722" y="51"/>
                  </a:lnTo>
                  <a:lnTo>
                    <a:pt x="757" y="67"/>
                  </a:lnTo>
                  <a:lnTo>
                    <a:pt x="786" y="80"/>
                  </a:lnTo>
                  <a:lnTo>
                    <a:pt x="815" y="91"/>
                  </a:lnTo>
                  <a:lnTo>
                    <a:pt x="842" y="101"/>
                  </a:lnTo>
                  <a:lnTo>
                    <a:pt x="869" y="112"/>
                  </a:lnTo>
                  <a:lnTo>
                    <a:pt x="900" y="123"/>
                  </a:lnTo>
                  <a:lnTo>
                    <a:pt x="933" y="136"/>
                  </a:lnTo>
                  <a:lnTo>
                    <a:pt x="973" y="151"/>
                  </a:lnTo>
                  <a:lnTo>
                    <a:pt x="1020" y="167"/>
                  </a:lnTo>
                  <a:lnTo>
                    <a:pt x="1064" y="180"/>
                  </a:lnTo>
                  <a:lnTo>
                    <a:pt x="1115" y="189"/>
                  </a:lnTo>
                  <a:lnTo>
                    <a:pt x="1171" y="192"/>
                  </a:lnTo>
                  <a:lnTo>
                    <a:pt x="1228" y="194"/>
                  </a:lnTo>
                  <a:lnTo>
                    <a:pt x="1286" y="192"/>
                  </a:lnTo>
                  <a:lnTo>
                    <a:pt x="1340" y="189"/>
                  </a:lnTo>
                  <a:lnTo>
                    <a:pt x="1389" y="181"/>
                  </a:lnTo>
                  <a:lnTo>
                    <a:pt x="1431" y="174"/>
                  </a:lnTo>
                  <a:lnTo>
                    <a:pt x="1464" y="167"/>
                  </a:lnTo>
                  <a:lnTo>
                    <a:pt x="1479" y="169"/>
                  </a:lnTo>
                  <a:lnTo>
                    <a:pt x="1486" y="174"/>
                  </a:lnTo>
                  <a:lnTo>
                    <a:pt x="1489" y="181"/>
                  </a:lnTo>
                  <a:lnTo>
                    <a:pt x="1489" y="192"/>
                  </a:lnTo>
                  <a:lnTo>
                    <a:pt x="1484" y="203"/>
                  </a:lnTo>
                  <a:lnTo>
                    <a:pt x="1469" y="227"/>
                  </a:lnTo>
                  <a:lnTo>
                    <a:pt x="1453" y="251"/>
                  </a:lnTo>
                  <a:lnTo>
                    <a:pt x="1433" y="272"/>
                  </a:lnTo>
                  <a:lnTo>
                    <a:pt x="1408" y="292"/>
                  </a:lnTo>
                  <a:lnTo>
                    <a:pt x="1377" y="311"/>
                  </a:lnTo>
                  <a:lnTo>
                    <a:pt x="1339" y="327"/>
                  </a:lnTo>
                  <a:lnTo>
                    <a:pt x="1293" y="341"/>
                  </a:lnTo>
                  <a:lnTo>
                    <a:pt x="1239" y="352"/>
                  </a:lnTo>
                  <a:lnTo>
                    <a:pt x="1177" y="360"/>
                  </a:lnTo>
                  <a:lnTo>
                    <a:pt x="1175" y="372"/>
                  </a:lnTo>
                  <a:lnTo>
                    <a:pt x="1171" y="387"/>
                  </a:lnTo>
                  <a:lnTo>
                    <a:pt x="1166" y="398"/>
                  </a:lnTo>
                  <a:lnTo>
                    <a:pt x="1155" y="409"/>
                  </a:lnTo>
                  <a:lnTo>
                    <a:pt x="1140" y="418"/>
                  </a:lnTo>
                  <a:lnTo>
                    <a:pt x="1122" y="423"/>
                  </a:lnTo>
                  <a:lnTo>
                    <a:pt x="1099" y="429"/>
                  </a:lnTo>
                  <a:lnTo>
                    <a:pt x="1069" y="429"/>
                  </a:lnTo>
                  <a:lnTo>
                    <a:pt x="1035" y="425"/>
                  </a:lnTo>
                  <a:lnTo>
                    <a:pt x="993" y="418"/>
                  </a:lnTo>
                  <a:lnTo>
                    <a:pt x="944" y="407"/>
                  </a:lnTo>
                  <a:lnTo>
                    <a:pt x="944" y="414"/>
                  </a:lnTo>
                  <a:lnTo>
                    <a:pt x="944" y="421"/>
                  </a:lnTo>
                  <a:lnTo>
                    <a:pt x="944" y="431"/>
                  </a:lnTo>
                  <a:lnTo>
                    <a:pt x="944" y="440"/>
                  </a:lnTo>
                  <a:lnTo>
                    <a:pt x="942" y="449"/>
                  </a:lnTo>
                  <a:lnTo>
                    <a:pt x="939" y="458"/>
                  </a:lnTo>
                  <a:lnTo>
                    <a:pt x="933" y="465"/>
                  </a:lnTo>
                  <a:lnTo>
                    <a:pt x="922" y="474"/>
                  </a:lnTo>
                  <a:lnTo>
                    <a:pt x="909" y="480"/>
                  </a:lnTo>
                  <a:lnTo>
                    <a:pt x="889" y="483"/>
                  </a:lnTo>
                  <a:lnTo>
                    <a:pt x="864" y="485"/>
                  </a:lnTo>
                  <a:lnTo>
                    <a:pt x="833" y="483"/>
                  </a:lnTo>
                  <a:lnTo>
                    <a:pt x="795" y="480"/>
                  </a:lnTo>
                  <a:lnTo>
                    <a:pt x="748" y="471"/>
                  </a:lnTo>
                  <a:lnTo>
                    <a:pt x="733" y="505"/>
                  </a:lnTo>
                  <a:lnTo>
                    <a:pt x="715" y="529"/>
                  </a:lnTo>
                  <a:lnTo>
                    <a:pt x="697" y="545"/>
                  </a:lnTo>
                  <a:lnTo>
                    <a:pt x="677" y="554"/>
                  </a:lnTo>
                  <a:lnTo>
                    <a:pt x="655" y="560"/>
                  </a:lnTo>
                  <a:lnTo>
                    <a:pt x="633" y="560"/>
                  </a:lnTo>
                  <a:lnTo>
                    <a:pt x="611" y="556"/>
                  </a:lnTo>
                  <a:lnTo>
                    <a:pt x="591" y="551"/>
                  </a:lnTo>
                  <a:lnTo>
                    <a:pt x="569" y="545"/>
                  </a:lnTo>
                  <a:lnTo>
                    <a:pt x="549" y="540"/>
                  </a:lnTo>
                  <a:lnTo>
                    <a:pt x="533" y="536"/>
                  </a:lnTo>
                  <a:lnTo>
                    <a:pt x="517" y="534"/>
                  </a:lnTo>
                  <a:lnTo>
                    <a:pt x="499" y="565"/>
                  </a:lnTo>
                  <a:lnTo>
                    <a:pt x="479" y="585"/>
                  </a:lnTo>
                  <a:lnTo>
                    <a:pt x="455" y="596"/>
                  </a:lnTo>
                  <a:lnTo>
                    <a:pt x="429" y="601"/>
                  </a:lnTo>
                  <a:lnTo>
                    <a:pt x="402" y="603"/>
                  </a:lnTo>
                  <a:lnTo>
                    <a:pt x="375" y="600"/>
                  </a:lnTo>
                  <a:lnTo>
                    <a:pt x="348" y="592"/>
                  </a:lnTo>
                  <a:lnTo>
                    <a:pt x="322" y="585"/>
                  </a:lnTo>
                  <a:lnTo>
                    <a:pt x="297" y="576"/>
                  </a:lnTo>
                  <a:lnTo>
                    <a:pt x="275" y="569"/>
                  </a:lnTo>
                  <a:lnTo>
                    <a:pt x="257" y="563"/>
                  </a:lnTo>
                  <a:lnTo>
                    <a:pt x="228" y="592"/>
                  </a:lnTo>
                  <a:lnTo>
                    <a:pt x="199" y="612"/>
                  </a:lnTo>
                  <a:lnTo>
                    <a:pt x="168" y="620"/>
                  </a:lnTo>
                  <a:lnTo>
                    <a:pt x="137" y="621"/>
                  </a:lnTo>
                  <a:lnTo>
                    <a:pt x="104" y="614"/>
                  </a:lnTo>
                  <a:lnTo>
                    <a:pt x="71" y="605"/>
                  </a:lnTo>
                  <a:lnTo>
                    <a:pt x="37" y="591"/>
                  </a:lnTo>
                  <a:lnTo>
                    <a:pt x="0" y="576"/>
                  </a:lnTo>
                  <a:lnTo>
                    <a:pt x="4" y="274"/>
                  </a:lnTo>
                  <a:lnTo>
                    <a:pt x="42" y="269"/>
                  </a:lnTo>
                  <a:lnTo>
                    <a:pt x="77" y="256"/>
                  </a:lnTo>
                  <a:lnTo>
                    <a:pt x="106" y="238"/>
                  </a:lnTo>
                  <a:lnTo>
                    <a:pt x="133" y="216"/>
                  </a:lnTo>
                  <a:lnTo>
                    <a:pt x="159" y="191"/>
                  </a:lnTo>
                  <a:lnTo>
                    <a:pt x="182" y="161"/>
                  </a:lnTo>
                  <a:lnTo>
                    <a:pt x="208" y="132"/>
                  </a:lnTo>
                  <a:lnTo>
                    <a:pt x="233" y="103"/>
                  </a:lnTo>
                  <a:lnTo>
                    <a:pt x="262" y="76"/>
                  </a:lnTo>
                  <a:lnTo>
                    <a:pt x="295" y="52"/>
                  </a:lnTo>
                  <a:lnTo>
                    <a:pt x="333" y="31"/>
                  </a:lnTo>
                  <a:lnTo>
                    <a:pt x="377" y="16"/>
                  </a:lnTo>
                  <a:lnTo>
                    <a:pt x="411" y="7"/>
                  </a:lnTo>
                  <a:lnTo>
                    <a:pt x="453" y="1"/>
                  </a:lnTo>
                  <a:lnTo>
                    <a:pt x="4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78" name="Freeform 27">
              <a:extLst>
                <a:ext uri="{FF2B5EF4-FFF2-40B4-BE49-F238E27FC236}">
                  <a16:creationId xmlns:a16="http://schemas.microsoft.com/office/drawing/2014/main" id="{50D1CE43-E5BA-4C84-8CEB-CC19509F63E3}"/>
                </a:ext>
              </a:extLst>
            </p:cNvPr>
            <p:cNvSpPr>
              <a:spLocks noEditPoints="1"/>
            </p:cNvSpPr>
            <p:nvPr/>
          </p:nvSpPr>
          <p:spPr bwMode="auto">
            <a:xfrm>
              <a:off x="3419872" y="2274221"/>
              <a:ext cx="1925638" cy="3692538"/>
            </a:xfrm>
            <a:custGeom>
              <a:avLst/>
              <a:gdLst>
                <a:gd name="T0" fmla="*/ 673 w 1213"/>
                <a:gd name="T1" fmla="*/ 1963 h 2416"/>
                <a:gd name="T2" fmla="*/ 674 w 1213"/>
                <a:gd name="T3" fmla="*/ 2032 h 2416"/>
                <a:gd name="T4" fmla="*/ 682 w 1213"/>
                <a:gd name="T5" fmla="*/ 2170 h 2416"/>
                <a:gd name="T6" fmla="*/ 753 w 1213"/>
                <a:gd name="T7" fmla="*/ 2340 h 2416"/>
                <a:gd name="T8" fmla="*/ 724 w 1213"/>
                <a:gd name="T9" fmla="*/ 2341 h 2416"/>
                <a:gd name="T10" fmla="*/ 624 w 1213"/>
                <a:gd name="T11" fmla="*/ 2161 h 2416"/>
                <a:gd name="T12" fmla="*/ 622 w 1213"/>
                <a:gd name="T13" fmla="*/ 2007 h 2416"/>
                <a:gd name="T14" fmla="*/ 573 w 1213"/>
                <a:gd name="T15" fmla="*/ 980 h 2416"/>
                <a:gd name="T16" fmla="*/ 662 w 1213"/>
                <a:gd name="T17" fmla="*/ 1029 h 2416"/>
                <a:gd name="T18" fmla="*/ 604 w 1213"/>
                <a:gd name="T19" fmla="*/ 1089 h 2416"/>
                <a:gd name="T20" fmla="*/ 558 w 1213"/>
                <a:gd name="T21" fmla="*/ 1212 h 2416"/>
                <a:gd name="T22" fmla="*/ 640 w 1213"/>
                <a:gd name="T23" fmla="*/ 1354 h 2416"/>
                <a:gd name="T24" fmla="*/ 796 w 1213"/>
                <a:gd name="T25" fmla="*/ 1463 h 2416"/>
                <a:gd name="T26" fmla="*/ 936 w 1213"/>
                <a:gd name="T27" fmla="*/ 1585 h 2416"/>
                <a:gd name="T28" fmla="*/ 956 w 1213"/>
                <a:gd name="T29" fmla="*/ 1714 h 2416"/>
                <a:gd name="T30" fmla="*/ 887 w 1213"/>
                <a:gd name="T31" fmla="*/ 1836 h 2416"/>
                <a:gd name="T32" fmla="*/ 829 w 1213"/>
                <a:gd name="T33" fmla="*/ 1869 h 2416"/>
                <a:gd name="T34" fmla="*/ 816 w 1213"/>
                <a:gd name="T35" fmla="*/ 1860 h 2416"/>
                <a:gd name="T36" fmla="*/ 864 w 1213"/>
                <a:gd name="T37" fmla="*/ 1736 h 2416"/>
                <a:gd name="T38" fmla="*/ 831 w 1213"/>
                <a:gd name="T39" fmla="*/ 1596 h 2416"/>
                <a:gd name="T40" fmla="*/ 711 w 1213"/>
                <a:gd name="T41" fmla="*/ 1509 h 2416"/>
                <a:gd name="T42" fmla="*/ 589 w 1213"/>
                <a:gd name="T43" fmla="*/ 1429 h 2416"/>
                <a:gd name="T44" fmla="*/ 494 w 1213"/>
                <a:gd name="T45" fmla="*/ 1314 h 2416"/>
                <a:gd name="T46" fmla="*/ 449 w 1213"/>
                <a:gd name="T47" fmla="*/ 1185 h 2416"/>
                <a:gd name="T48" fmla="*/ 511 w 1213"/>
                <a:gd name="T49" fmla="*/ 1043 h 2416"/>
                <a:gd name="T50" fmla="*/ 418 w 1213"/>
                <a:gd name="T51" fmla="*/ 1 h 2416"/>
                <a:gd name="T52" fmla="*/ 544 w 1213"/>
                <a:gd name="T53" fmla="*/ 38 h 2416"/>
                <a:gd name="T54" fmla="*/ 585 w 1213"/>
                <a:gd name="T55" fmla="*/ 129 h 2416"/>
                <a:gd name="T56" fmla="*/ 524 w 1213"/>
                <a:gd name="T57" fmla="*/ 170 h 2416"/>
                <a:gd name="T58" fmla="*/ 407 w 1213"/>
                <a:gd name="T59" fmla="*/ 160 h 2416"/>
                <a:gd name="T60" fmla="*/ 278 w 1213"/>
                <a:gd name="T61" fmla="*/ 116 h 2416"/>
                <a:gd name="T62" fmla="*/ 154 w 1213"/>
                <a:gd name="T63" fmla="*/ 101 h 2416"/>
                <a:gd name="T64" fmla="*/ 105 w 1213"/>
                <a:gd name="T65" fmla="*/ 174 h 2416"/>
                <a:gd name="T66" fmla="*/ 205 w 1213"/>
                <a:gd name="T67" fmla="*/ 270 h 2416"/>
                <a:gd name="T68" fmla="*/ 398 w 1213"/>
                <a:gd name="T69" fmla="*/ 327 h 2416"/>
                <a:gd name="T70" fmla="*/ 631 w 1213"/>
                <a:gd name="T71" fmla="*/ 360 h 2416"/>
                <a:gd name="T72" fmla="*/ 858 w 1213"/>
                <a:gd name="T73" fmla="*/ 387 h 2416"/>
                <a:gd name="T74" fmla="*/ 1029 w 1213"/>
                <a:gd name="T75" fmla="*/ 429 h 2416"/>
                <a:gd name="T76" fmla="*/ 1133 w 1213"/>
                <a:gd name="T77" fmla="*/ 494 h 2416"/>
                <a:gd name="T78" fmla="*/ 1207 w 1213"/>
                <a:gd name="T79" fmla="*/ 605 h 2416"/>
                <a:gd name="T80" fmla="*/ 1180 w 1213"/>
                <a:gd name="T81" fmla="*/ 743 h 2416"/>
                <a:gd name="T82" fmla="*/ 1071 w 1213"/>
                <a:gd name="T83" fmla="*/ 854 h 2416"/>
                <a:gd name="T84" fmla="*/ 829 w 1213"/>
                <a:gd name="T85" fmla="*/ 892 h 2416"/>
                <a:gd name="T86" fmla="*/ 934 w 1213"/>
                <a:gd name="T87" fmla="*/ 818 h 2416"/>
                <a:gd name="T88" fmla="*/ 1009 w 1213"/>
                <a:gd name="T89" fmla="*/ 772 h 2416"/>
                <a:gd name="T90" fmla="*/ 1018 w 1213"/>
                <a:gd name="T91" fmla="*/ 758 h 2416"/>
                <a:gd name="T92" fmla="*/ 1044 w 1213"/>
                <a:gd name="T93" fmla="*/ 723 h 2416"/>
                <a:gd name="T94" fmla="*/ 1027 w 1213"/>
                <a:gd name="T95" fmla="*/ 600 h 2416"/>
                <a:gd name="T96" fmla="*/ 898 w 1213"/>
                <a:gd name="T97" fmla="*/ 512 h 2416"/>
                <a:gd name="T98" fmla="*/ 665 w 1213"/>
                <a:gd name="T99" fmla="*/ 480 h 2416"/>
                <a:gd name="T100" fmla="*/ 396 w 1213"/>
                <a:gd name="T101" fmla="*/ 441 h 2416"/>
                <a:gd name="T102" fmla="*/ 113 w 1213"/>
                <a:gd name="T103" fmla="*/ 316 h 2416"/>
                <a:gd name="T104" fmla="*/ 33 w 1213"/>
                <a:gd name="T105" fmla="*/ 245 h 2416"/>
                <a:gd name="T106" fmla="*/ 5 w 1213"/>
                <a:gd name="T107" fmla="*/ 129 h 2416"/>
                <a:gd name="T108" fmla="*/ 85 w 1213"/>
                <a:gd name="T109" fmla="*/ 41 h 2416"/>
                <a:gd name="T110" fmla="*/ 213 w 1213"/>
                <a:gd name="T111" fmla="*/ 12 h 2416"/>
                <a:gd name="T112" fmla="*/ 324 w 1213"/>
                <a:gd name="T113" fmla="*/ 3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13" h="2416">
                  <a:moveTo>
                    <a:pt x="656" y="1932"/>
                  </a:moveTo>
                  <a:lnTo>
                    <a:pt x="673" y="1932"/>
                  </a:lnTo>
                  <a:lnTo>
                    <a:pt x="673" y="1940"/>
                  </a:lnTo>
                  <a:lnTo>
                    <a:pt x="673" y="1963"/>
                  </a:lnTo>
                  <a:lnTo>
                    <a:pt x="674" y="1981"/>
                  </a:lnTo>
                  <a:lnTo>
                    <a:pt x="674" y="1998"/>
                  </a:lnTo>
                  <a:lnTo>
                    <a:pt x="674" y="2014"/>
                  </a:lnTo>
                  <a:lnTo>
                    <a:pt x="674" y="2032"/>
                  </a:lnTo>
                  <a:lnTo>
                    <a:pt x="676" y="2054"/>
                  </a:lnTo>
                  <a:lnTo>
                    <a:pt x="676" y="2083"/>
                  </a:lnTo>
                  <a:lnTo>
                    <a:pt x="676" y="2120"/>
                  </a:lnTo>
                  <a:lnTo>
                    <a:pt x="682" y="2170"/>
                  </a:lnTo>
                  <a:lnTo>
                    <a:pt x="693" y="2216"/>
                  </a:lnTo>
                  <a:lnTo>
                    <a:pt x="709" y="2260"/>
                  </a:lnTo>
                  <a:lnTo>
                    <a:pt x="727" y="2300"/>
                  </a:lnTo>
                  <a:lnTo>
                    <a:pt x="753" y="2340"/>
                  </a:lnTo>
                  <a:lnTo>
                    <a:pt x="778" y="2378"/>
                  </a:lnTo>
                  <a:lnTo>
                    <a:pt x="805" y="2416"/>
                  </a:lnTo>
                  <a:lnTo>
                    <a:pt x="762" y="2381"/>
                  </a:lnTo>
                  <a:lnTo>
                    <a:pt x="724" y="2341"/>
                  </a:lnTo>
                  <a:lnTo>
                    <a:pt x="691" y="2298"/>
                  </a:lnTo>
                  <a:lnTo>
                    <a:pt x="664" y="2254"/>
                  </a:lnTo>
                  <a:lnTo>
                    <a:pt x="640" y="2207"/>
                  </a:lnTo>
                  <a:lnTo>
                    <a:pt x="624" y="2161"/>
                  </a:lnTo>
                  <a:lnTo>
                    <a:pt x="614" y="2116"/>
                  </a:lnTo>
                  <a:lnTo>
                    <a:pt x="609" y="2074"/>
                  </a:lnTo>
                  <a:lnTo>
                    <a:pt x="613" y="2036"/>
                  </a:lnTo>
                  <a:lnTo>
                    <a:pt x="622" y="2007"/>
                  </a:lnTo>
                  <a:lnTo>
                    <a:pt x="631" y="1980"/>
                  </a:lnTo>
                  <a:lnTo>
                    <a:pt x="644" y="1956"/>
                  </a:lnTo>
                  <a:lnTo>
                    <a:pt x="656" y="1932"/>
                  </a:lnTo>
                  <a:close/>
                  <a:moveTo>
                    <a:pt x="573" y="980"/>
                  </a:moveTo>
                  <a:lnTo>
                    <a:pt x="604" y="992"/>
                  </a:lnTo>
                  <a:lnTo>
                    <a:pt x="636" y="1007"/>
                  </a:lnTo>
                  <a:lnTo>
                    <a:pt x="665" y="1020"/>
                  </a:lnTo>
                  <a:lnTo>
                    <a:pt x="662" y="1029"/>
                  </a:lnTo>
                  <a:lnTo>
                    <a:pt x="660" y="1043"/>
                  </a:lnTo>
                  <a:lnTo>
                    <a:pt x="656" y="1052"/>
                  </a:lnTo>
                  <a:lnTo>
                    <a:pt x="629" y="1067"/>
                  </a:lnTo>
                  <a:lnTo>
                    <a:pt x="604" y="1089"/>
                  </a:lnTo>
                  <a:lnTo>
                    <a:pt x="584" y="1114"/>
                  </a:lnTo>
                  <a:lnTo>
                    <a:pt x="567" y="1145"/>
                  </a:lnTo>
                  <a:lnTo>
                    <a:pt x="560" y="1178"/>
                  </a:lnTo>
                  <a:lnTo>
                    <a:pt x="558" y="1212"/>
                  </a:lnTo>
                  <a:lnTo>
                    <a:pt x="565" y="1249"/>
                  </a:lnTo>
                  <a:lnTo>
                    <a:pt x="582" y="1285"/>
                  </a:lnTo>
                  <a:lnTo>
                    <a:pt x="609" y="1321"/>
                  </a:lnTo>
                  <a:lnTo>
                    <a:pt x="640" y="1354"/>
                  </a:lnTo>
                  <a:lnTo>
                    <a:pt x="676" y="1385"/>
                  </a:lnTo>
                  <a:lnTo>
                    <a:pt x="714" y="1410"/>
                  </a:lnTo>
                  <a:lnTo>
                    <a:pt x="754" y="1438"/>
                  </a:lnTo>
                  <a:lnTo>
                    <a:pt x="796" y="1463"/>
                  </a:lnTo>
                  <a:lnTo>
                    <a:pt x="834" y="1489"/>
                  </a:lnTo>
                  <a:lnTo>
                    <a:pt x="873" y="1518"/>
                  </a:lnTo>
                  <a:lnTo>
                    <a:pt x="907" y="1549"/>
                  </a:lnTo>
                  <a:lnTo>
                    <a:pt x="936" y="1585"/>
                  </a:lnTo>
                  <a:lnTo>
                    <a:pt x="953" y="1614"/>
                  </a:lnTo>
                  <a:lnTo>
                    <a:pt x="962" y="1647"/>
                  </a:lnTo>
                  <a:lnTo>
                    <a:pt x="962" y="1680"/>
                  </a:lnTo>
                  <a:lnTo>
                    <a:pt x="956" y="1714"/>
                  </a:lnTo>
                  <a:lnTo>
                    <a:pt x="945" y="1749"/>
                  </a:lnTo>
                  <a:lnTo>
                    <a:pt x="931" y="1781"/>
                  </a:lnTo>
                  <a:lnTo>
                    <a:pt x="911" y="1810"/>
                  </a:lnTo>
                  <a:lnTo>
                    <a:pt x="887" y="1836"/>
                  </a:lnTo>
                  <a:lnTo>
                    <a:pt x="862" y="1856"/>
                  </a:lnTo>
                  <a:lnTo>
                    <a:pt x="833" y="1872"/>
                  </a:lnTo>
                  <a:lnTo>
                    <a:pt x="833" y="1870"/>
                  </a:lnTo>
                  <a:lnTo>
                    <a:pt x="829" y="1869"/>
                  </a:lnTo>
                  <a:lnTo>
                    <a:pt x="825" y="1867"/>
                  </a:lnTo>
                  <a:lnTo>
                    <a:pt x="822" y="1863"/>
                  </a:lnTo>
                  <a:lnTo>
                    <a:pt x="818" y="1861"/>
                  </a:lnTo>
                  <a:lnTo>
                    <a:pt x="816" y="1860"/>
                  </a:lnTo>
                  <a:lnTo>
                    <a:pt x="816" y="1827"/>
                  </a:lnTo>
                  <a:lnTo>
                    <a:pt x="816" y="1792"/>
                  </a:lnTo>
                  <a:lnTo>
                    <a:pt x="844" y="1767"/>
                  </a:lnTo>
                  <a:lnTo>
                    <a:pt x="864" y="1736"/>
                  </a:lnTo>
                  <a:lnTo>
                    <a:pt x="882" y="1700"/>
                  </a:lnTo>
                  <a:lnTo>
                    <a:pt x="869" y="1660"/>
                  </a:lnTo>
                  <a:lnTo>
                    <a:pt x="853" y="1625"/>
                  </a:lnTo>
                  <a:lnTo>
                    <a:pt x="831" y="1596"/>
                  </a:lnTo>
                  <a:lnTo>
                    <a:pt x="804" y="1570"/>
                  </a:lnTo>
                  <a:lnTo>
                    <a:pt x="774" y="1547"/>
                  </a:lnTo>
                  <a:lnTo>
                    <a:pt x="744" y="1527"/>
                  </a:lnTo>
                  <a:lnTo>
                    <a:pt x="711" y="1509"/>
                  </a:lnTo>
                  <a:lnTo>
                    <a:pt x="678" y="1490"/>
                  </a:lnTo>
                  <a:lnTo>
                    <a:pt x="647" y="1470"/>
                  </a:lnTo>
                  <a:lnTo>
                    <a:pt x="616" y="1450"/>
                  </a:lnTo>
                  <a:lnTo>
                    <a:pt x="589" y="1429"/>
                  </a:lnTo>
                  <a:lnTo>
                    <a:pt x="560" y="1400"/>
                  </a:lnTo>
                  <a:lnTo>
                    <a:pt x="534" y="1369"/>
                  </a:lnTo>
                  <a:lnTo>
                    <a:pt x="509" y="1336"/>
                  </a:lnTo>
                  <a:lnTo>
                    <a:pt x="494" y="1314"/>
                  </a:lnTo>
                  <a:lnTo>
                    <a:pt x="478" y="1287"/>
                  </a:lnTo>
                  <a:lnTo>
                    <a:pt x="465" y="1254"/>
                  </a:lnTo>
                  <a:lnTo>
                    <a:pt x="454" y="1220"/>
                  </a:lnTo>
                  <a:lnTo>
                    <a:pt x="449" y="1185"/>
                  </a:lnTo>
                  <a:lnTo>
                    <a:pt x="453" y="1149"/>
                  </a:lnTo>
                  <a:lnTo>
                    <a:pt x="465" y="1112"/>
                  </a:lnTo>
                  <a:lnTo>
                    <a:pt x="485" y="1076"/>
                  </a:lnTo>
                  <a:lnTo>
                    <a:pt x="511" y="1043"/>
                  </a:lnTo>
                  <a:lnTo>
                    <a:pt x="538" y="1012"/>
                  </a:lnTo>
                  <a:lnTo>
                    <a:pt x="573" y="980"/>
                  </a:lnTo>
                  <a:close/>
                  <a:moveTo>
                    <a:pt x="380" y="0"/>
                  </a:moveTo>
                  <a:lnTo>
                    <a:pt x="418" y="1"/>
                  </a:lnTo>
                  <a:lnTo>
                    <a:pt x="454" y="7"/>
                  </a:lnTo>
                  <a:lnTo>
                    <a:pt x="487" y="14"/>
                  </a:lnTo>
                  <a:lnTo>
                    <a:pt x="518" y="23"/>
                  </a:lnTo>
                  <a:lnTo>
                    <a:pt x="544" y="38"/>
                  </a:lnTo>
                  <a:lnTo>
                    <a:pt x="564" y="54"/>
                  </a:lnTo>
                  <a:lnTo>
                    <a:pt x="578" y="74"/>
                  </a:lnTo>
                  <a:lnTo>
                    <a:pt x="585" y="100"/>
                  </a:lnTo>
                  <a:lnTo>
                    <a:pt x="585" y="129"/>
                  </a:lnTo>
                  <a:lnTo>
                    <a:pt x="576" y="138"/>
                  </a:lnTo>
                  <a:lnTo>
                    <a:pt x="562" y="150"/>
                  </a:lnTo>
                  <a:lnTo>
                    <a:pt x="545" y="161"/>
                  </a:lnTo>
                  <a:lnTo>
                    <a:pt x="524" y="170"/>
                  </a:lnTo>
                  <a:lnTo>
                    <a:pt x="496" y="176"/>
                  </a:lnTo>
                  <a:lnTo>
                    <a:pt x="467" y="176"/>
                  </a:lnTo>
                  <a:lnTo>
                    <a:pt x="433" y="169"/>
                  </a:lnTo>
                  <a:lnTo>
                    <a:pt x="407" y="160"/>
                  </a:lnTo>
                  <a:lnTo>
                    <a:pt x="378" y="149"/>
                  </a:lnTo>
                  <a:lnTo>
                    <a:pt x="345" y="138"/>
                  </a:lnTo>
                  <a:lnTo>
                    <a:pt x="313" y="127"/>
                  </a:lnTo>
                  <a:lnTo>
                    <a:pt x="278" y="116"/>
                  </a:lnTo>
                  <a:lnTo>
                    <a:pt x="245" y="109"/>
                  </a:lnTo>
                  <a:lnTo>
                    <a:pt x="213" y="103"/>
                  </a:lnTo>
                  <a:lnTo>
                    <a:pt x="182" y="100"/>
                  </a:lnTo>
                  <a:lnTo>
                    <a:pt x="154" y="101"/>
                  </a:lnTo>
                  <a:lnTo>
                    <a:pt x="133" y="109"/>
                  </a:lnTo>
                  <a:lnTo>
                    <a:pt x="114" y="121"/>
                  </a:lnTo>
                  <a:lnTo>
                    <a:pt x="102" y="140"/>
                  </a:lnTo>
                  <a:lnTo>
                    <a:pt x="105" y="174"/>
                  </a:lnTo>
                  <a:lnTo>
                    <a:pt x="120" y="203"/>
                  </a:lnTo>
                  <a:lnTo>
                    <a:pt x="142" y="229"/>
                  </a:lnTo>
                  <a:lnTo>
                    <a:pt x="171" y="250"/>
                  </a:lnTo>
                  <a:lnTo>
                    <a:pt x="205" y="270"/>
                  </a:lnTo>
                  <a:lnTo>
                    <a:pt x="247" y="289"/>
                  </a:lnTo>
                  <a:lnTo>
                    <a:pt x="293" y="303"/>
                  </a:lnTo>
                  <a:lnTo>
                    <a:pt x="344" y="316"/>
                  </a:lnTo>
                  <a:lnTo>
                    <a:pt x="398" y="327"/>
                  </a:lnTo>
                  <a:lnTo>
                    <a:pt x="454" y="336"/>
                  </a:lnTo>
                  <a:lnTo>
                    <a:pt x="513" y="345"/>
                  </a:lnTo>
                  <a:lnTo>
                    <a:pt x="571" y="352"/>
                  </a:lnTo>
                  <a:lnTo>
                    <a:pt x="631" y="360"/>
                  </a:lnTo>
                  <a:lnTo>
                    <a:pt x="691" y="365"/>
                  </a:lnTo>
                  <a:lnTo>
                    <a:pt x="749" y="372"/>
                  </a:lnTo>
                  <a:lnTo>
                    <a:pt x="805" y="380"/>
                  </a:lnTo>
                  <a:lnTo>
                    <a:pt x="858" y="387"/>
                  </a:lnTo>
                  <a:lnTo>
                    <a:pt x="907" y="394"/>
                  </a:lnTo>
                  <a:lnTo>
                    <a:pt x="954" y="405"/>
                  </a:lnTo>
                  <a:lnTo>
                    <a:pt x="994" y="416"/>
                  </a:lnTo>
                  <a:lnTo>
                    <a:pt x="1029" y="429"/>
                  </a:lnTo>
                  <a:lnTo>
                    <a:pt x="1053" y="440"/>
                  </a:lnTo>
                  <a:lnTo>
                    <a:pt x="1080" y="454"/>
                  </a:lnTo>
                  <a:lnTo>
                    <a:pt x="1105" y="472"/>
                  </a:lnTo>
                  <a:lnTo>
                    <a:pt x="1133" y="494"/>
                  </a:lnTo>
                  <a:lnTo>
                    <a:pt x="1156" y="518"/>
                  </a:lnTo>
                  <a:lnTo>
                    <a:pt x="1178" y="543"/>
                  </a:lnTo>
                  <a:lnTo>
                    <a:pt x="1196" y="572"/>
                  </a:lnTo>
                  <a:lnTo>
                    <a:pt x="1207" y="605"/>
                  </a:lnTo>
                  <a:lnTo>
                    <a:pt x="1213" y="638"/>
                  </a:lnTo>
                  <a:lnTo>
                    <a:pt x="1209" y="674"/>
                  </a:lnTo>
                  <a:lnTo>
                    <a:pt x="1196" y="712"/>
                  </a:lnTo>
                  <a:lnTo>
                    <a:pt x="1180" y="743"/>
                  </a:lnTo>
                  <a:lnTo>
                    <a:pt x="1162" y="770"/>
                  </a:lnTo>
                  <a:lnTo>
                    <a:pt x="1142" y="794"/>
                  </a:lnTo>
                  <a:lnTo>
                    <a:pt x="1116" y="816"/>
                  </a:lnTo>
                  <a:lnTo>
                    <a:pt x="1071" y="854"/>
                  </a:lnTo>
                  <a:lnTo>
                    <a:pt x="1024" y="887"/>
                  </a:lnTo>
                  <a:lnTo>
                    <a:pt x="976" y="914"/>
                  </a:lnTo>
                  <a:lnTo>
                    <a:pt x="925" y="940"/>
                  </a:lnTo>
                  <a:lnTo>
                    <a:pt x="829" y="892"/>
                  </a:lnTo>
                  <a:lnTo>
                    <a:pt x="829" y="872"/>
                  </a:lnTo>
                  <a:lnTo>
                    <a:pt x="862" y="852"/>
                  </a:lnTo>
                  <a:lnTo>
                    <a:pt x="896" y="836"/>
                  </a:lnTo>
                  <a:lnTo>
                    <a:pt x="934" y="818"/>
                  </a:lnTo>
                  <a:lnTo>
                    <a:pt x="973" y="800"/>
                  </a:lnTo>
                  <a:lnTo>
                    <a:pt x="1005" y="776"/>
                  </a:lnTo>
                  <a:lnTo>
                    <a:pt x="1007" y="774"/>
                  </a:lnTo>
                  <a:lnTo>
                    <a:pt x="1009" y="772"/>
                  </a:lnTo>
                  <a:lnTo>
                    <a:pt x="1011" y="769"/>
                  </a:lnTo>
                  <a:lnTo>
                    <a:pt x="1013" y="765"/>
                  </a:lnTo>
                  <a:lnTo>
                    <a:pt x="1016" y="761"/>
                  </a:lnTo>
                  <a:lnTo>
                    <a:pt x="1018" y="758"/>
                  </a:lnTo>
                  <a:lnTo>
                    <a:pt x="1020" y="758"/>
                  </a:lnTo>
                  <a:lnTo>
                    <a:pt x="1024" y="758"/>
                  </a:lnTo>
                  <a:lnTo>
                    <a:pt x="1025" y="760"/>
                  </a:lnTo>
                  <a:lnTo>
                    <a:pt x="1044" y="723"/>
                  </a:lnTo>
                  <a:lnTo>
                    <a:pt x="1053" y="689"/>
                  </a:lnTo>
                  <a:lnTo>
                    <a:pt x="1053" y="656"/>
                  </a:lnTo>
                  <a:lnTo>
                    <a:pt x="1044" y="627"/>
                  </a:lnTo>
                  <a:lnTo>
                    <a:pt x="1027" y="600"/>
                  </a:lnTo>
                  <a:lnTo>
                    <a:pt x="1005" y="574"/>
                  </a:lnTo>
                  <a:lnTo>
                    <a:pt x="978" y="552"/>
                  </a:lnTo>
                  <a:lnTo>
                    <a:pt x="945" y="532"/>
                  </a:lnTo>
                  <a:lnTo>
                    <a:pt x="898" y="512"/>
                  </a:lnTo>
                  <a:lnTo>
                    <a:pt x="845" y="498"/>
                  </a:lnTo>
                  <a:lnTo>
                    <a:pt x="787" y="490"/>
                  </a:lnTo>
                  <a:lnTo>
                    <a:pt x="727" y="483"/>
                  </a:lnTo>
                  <a:lnTo>
                    <a:pt x="665" y="480"/>
                  </a:lnTo>
                  <a:lnTo>
                    <a:pt x="604" y="474"/>
                  </a:lnTo>
                  <a:lnTo>
                    <a:pt x="542" y="469"/>
                  </a:lnTo>
                  <a:lnTo>
                    <a:pt x="482" y="460"/>
                  </a:lnTo>
                  <a:lnTo>
                    <a:pt x="396" y="441"/>
                  </a:lnTo>
                  <a:lnTo>
                    <a:pt x="318" y="420"/>
                  </a:lnTo>
                  <a:lnTo>
                    <a:pt x="244" y="392"/>
                  </a:lnTo>
                  <a:lnTo>
                    <a:pt x="176" y="360"/>
                  </a:lnTo>
                  <a:lnTo>
                    <a:pt x="113" y="316"/>
                  </a:lnTo>
                  <a:lnTo>
                    <a:pt x="94" y="301"/>
                  </a:lnTo>
                  <a:lnTo>
                    <a:pt x="74" y="285"/>
                  </a:lnTo>
                  <a:lnTo>
                    <a:pt x="53" y="267"/>
                  </a:lnTo>
                  <a:lnTo>
                    <a:pt x="33" y="245"/>
                  </a:lnTo>
                  <a:lnTo>
                    <a:pt x="16" y="221"/>
                  </a:lnTo>
                  <a:lnTo>
                    <a:pt x="5" y="194"/>
                  </a:lnTo>
                  <a:lnTo>
                    <a:pt x="0" y="163"/>
                  </a:lnTo>
                  <a:lnTo>
                    <a:pt x="5" y="129"/>
                  </a:lnTo>
                  <a:lnTo>
                    <a:pt x="16" y="100"/>
                  </a:lnTo>
                  <a:lnTo>
                    <a:pt x="34" y="76"/>
                  </a:lnTo>
                  <a:lnTo>
                    <a:pt x="58" y="58"/>
                  </a:lnTo>
                  <a:lnTo>
                    <a:pt x="85" y="41"/>
                  </a:lnTo>
                  <a:lnTo>
                    <a:pt x="114" y="30"/>
                  </a:lnTo>
                  <a:lnTo>
                    <a:pt x="147" y="23"/>
                  </a:lnTo>
                  <a:lnTo>
                    <a:pt x="180" y="18"/>
                  </a:lnTo>
                  <a:lnTo>
                    <a:pt x="213" y="12"/>
                  </a:lnTo>
                  <a:lnTo>
                    <a:pt x="245" y="10"/>
                  </a:lnTo>
                  <a:lnTo>
                    <a:pt x="274" y="9"/>
                  </a:lnTo>
                  <a:lnTo>
                    <a:pt x="302" y="7"/>
                  </a:lnTo>
                  <a:lnTo>
                    <a:pt x="324" y="3"/>
                  </a:lnTo>
                  <a:lnTo>
                    <a:pt x="342" y="0"/>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79" name="Freeform 45">
              <a:extLst>
                <a:ext uri="{FF2B5EF4-FFF2-40B4-BE49-F238E27FC236}">
                  <a16:creationId xmlns:a16="http://schemas.microsoft.com/office/drawing/2014/main" id="{C4529203-054F-4401-AC90-401DAF91E122}"/>
                </a:ext>
              </a:extLst>
            </p:cNvPr>
            <p:cNvSpPr>
              <a:spLocks noEditPoints="1"/>
            </p:cNvSpPr>
            <p:nvPr/>
          </p:nvSpPr>
          <p:spPr bwMode="auto">
            <a:xfrm>
              <a:off x="3841671" y="2252358"/>
              <a:ext cx="1951038" cy="3489266"/>
            </a:xfrm>
            <a:custGeom>
              <a:avLst/>
              <a:gdLst>
                <a:gd name="T0" fmla="*/ 391 w 1229"/>
                <a:gd name="T1" fmla="*/ 1534 h 2283"/>
                <a:gd name="T2" fmla="*/ 371 w 1229"/>
                <a:gd name="T3" fmla="*/ 1636 h 2283"/>
                <a:gd name="T4" fmla="*/ 353 w 1229"/>
                <a:gd name="T5" fmla="*/ 1749 h 2283"/>
                <a:gd name="T6" fmla="*/ 416 w 1229"/>
                <a:gd name="T7" fmla="*/ 1823 h 2283"/>
                <a:gd name="T8" fmla="*/ 511 w 1229"/>
                <a:gd name="T9" fmla="*/ 1894 h 2283"/>
                <a:gd name="T10" fmla="*/ 586 w 1229"/>
                <a:gd name="T11" fmla="*/ 1992 h 2283"/>
                <a:gd name="T12" fmla="*/ 596 w 1229"/>
                <a:gd name="T13" fmla="*/ 2154 h 2283"/>
                <a:gd name="T14" fmla="*/ 535 w 1229"/>
                <a:gd name="T15" fmla="*/ 2283 h 2283"/>
                <a:gd name="T16" fmla="*/ 536 w 1229"/>
                <a:gd name="T17" fmla="*/ 2091 h 2283"/>
                <a:gd name="T18" fmla="*/ 480 w 1229"/>
                <a:gd name="T19" fmla="*/ 1969 h 2283"/>
                <a:gd name="T20" fmla="*/ 369 w 1229"/>
                <a:gd name="T21" fmla="*/ 1874 h 2283"/>
                <a:gd name="T22" fmla="*/ 269 w 1229"/>
                <a:gd name="T23" fmla="*/ 1763 h 2283"/>
                <a:gd name="T24" fmla="*/ 260 w 1229"/>
                <a:gd name="T25" fmla="*/ 1627 h 2283"/>
                <a:gd name="T26" fmla="*/ 351 w 1229"/>
                <a:gd name="T27" fmla="*/ 1516 h 2283"/>
                <a:gd name="T28" fmla="*/ 276 w 1229"/>
                <a:gd name="T29" fmla="*/ 518 h 2283"/>
                <a:gd name="T30" fmla="*/ 255 w 1229"/>
                <a:gd name="T31" fmla="*/ 541 h 2283"/>
                <a:gd name="T32" fmla="*/ 156 w 1229"/>
                <a:gd name="T33" fmla="*/ 660 h 2283"/>
                <a:gd name="T34" fmla="*/ 207 w 1229"/>
                <a:gd name="T35" fmla="*/ 787 h 2283"/>
                <a:gd name="T36" fmla="*/ 362 w 1229"/>
                <a:gd name="T37" fmla="*/ 876 h 2283"/>
                <a:gd name="T38" fmla="*/ 540 w 1229"/>
                <a:gd name="T39" fmla="*/ 941 h 2283"/>
                <a:gd name="T40" fmla="*/ 691 w 1229"/>
                <a:gd name="T41" fmla="*/ 1034 h 2283"/>
                <a:gd name="T42" fmla="*/ 760 w 1229"/>
                <a:gd name="T43" fmla="*/ 1185 h 2283"/>
                <a:gd name="T44" fmla="*/ 715 w 1229"/>
                <a:gd name="T45" fmla="*/ 1332 h 2283"/>
                <a:gd name="T46" fmla="*/ 627 w 1229"/>
                <a:gd name="T47" fmla="*/ 1440 h 2283"/>
                <a:gd name="T48" fmla="*/ 567 w 1229"/>
                <a:gd name="T49" fmla="*/ 1460 h 2283"/>
                <a:gd name="T50" fmla="*/ 582 w 1229"/>
                <a:gd name="T51" fmla="*/ 1354 h 2283"/>
                <a:gd name="T52" fmla="*/ 651 w 1229"/>
                <a:gd name="T53" fmla="*/ 1223 h 2283"/>
                <a:gd name="T54" fmla="*/ 596 w 1229"/>
                <a:gd name="T55" fmla="*/ 1092 h 2283"/>
                <a:gd name="T56" fmla="*/ 433 w 1229"/>
                <a:gd name="T57" fmla="*/ 1007 h 2283"/>
                <a:gd name="T58" fmla="*/ 273 w 1229"/>
                <a:gd name="T59" fmla="*/ 940 h 2283"/>
                <a:gd name="T60" fmla="*/ 111 w 1229"/>
                <a:gd name="T61" fmla="*/ 841 h 2283"/>
                <a:gd name="T62" fmla="*/ 11 w 1229"/>
                <a:gd name="T63" fmla="*/ 718 h 2283"/>
                <a:gd name="T64" fmla="*/ 26 w 1229"/>
                <a:gd name="T65" fmla="*/ 571 h 2283"/>
                <a:gd name="T66" fmla="*/ 864 w 1229"/>
                <a:gd name="T67" fmla="*/ 1 h 2283"/>
                <a:gd name="T68" fmla="*/ 1056 w 1229"/>
                <a:gd name="T69" fmla="*/ 31 h 2283"/>
                <a:gd name="T70" fmla="*/ 1206 w 1229"/>
                <a:gd name="T71" fmla="*/ 101 h 2283"/>
                <a:gd name="T72" fmla="*/ 1215 w 1229"/>
                <a:gd name="T73" fmla="*/ 218 h 2283"/>
                <a:gd name="T74" fmla="*/ 1135 w 1229"/>
                <a:gd name="T75" fmla="*/ 311 h 2283"/>
                <a:gd name="T76" fmla="*/ 1046 w 1229"/>
                <a:gd name="T77" fmla="*/ 369 h 2283"/>
                <a:gd name="T78" fmla="*/ 902 w 1229"/>
                <a:gd name="T79" fmla="*/ 432 h 2283"/>
                <a:gd name="T80" fmla="*/ 735 w 1229"/>
                <a:gd name="T81" fmla="*/ 396 h 2283"/>
                <a:gd name="T82" fmla="*/ 624 w 1229"/>
                <a:gd name="T83" fmla="*/ 360 h 2283"/>
                <a:gd name="T84" fmla="*/ 816 w 1229"/>
                <a:gd name="T85" fmla="*/ 340 h 2283"/>
                <a:gd name="T86" fmla="*/ 1020 w 1229"/>
                <a:gd name="T87" fmla="*/ 280 h 2283"/>
                <a:gd name="T88" fmla="*/ 1126 w 1229"/>
                <a:gd name="T89" fmla="*/ 192 h 2283"/>
                <a:gd name="T90" fmla="*/ 1107 w 1229"/>
                <a:gd name="T91" fmla="*/ 127 h 2283"/>
                <a:gd name="T92" fmla="*/ 1004 w 1229"/>
                <a:gd name="T93" fmla="*/ 114 h 2283"/>
                <a:gd name="T94" fmla="*/ 891 w 1229"/>
                <a:gd name="T95" fmla="*/ 131 h 2283"/>
                <a:gd name="T96" fmla="*/ 778 w 1229"/>
                <a:gd name="T97" fmla="*/ 174 h 2283"/>
                <a:gd name="T98" fmla="*/ 655 w 1229"/>
                <a:gd name="T99" fmla="*/ 165 h 2283"/>
                <a:gd name="T100" fmla="*/ 633 w 1229"/>
                <a:gd name="T101" fmla="*/ 98 h 2283"/>
                <a:gd name="T102" fmla="*/ 738 w 1229"/>
                <a:gd name="T103" fmla="*/ 11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9" h="2283">
                  <a:moveTo>
                    <a:pt x="351" y="1516"/>
                  </a:moveTo>
                  <a:lnTo>
                    <a:pt x="367" y="1521"/>
                  </a:lnTo>
                  <a:lnTo>
                    <a:pt x="382" y="1527"/>
                  </a:lnTo>
                  <a:lnTo>
                    <a:pt x="391" y="1534"/>
                  </a:lnTo>
                  <a:lnTo>
                    <a:pt x="396" y="1551"/>
                  </a:lnTo>
                  <a:lnTo>
                    <a:pt x="396" y="1572"/>
                  </a:lnTo>
                  <a:lnTo>
                    <a:pt x="395" y="1600"/>
                  </a:lnTo>
                  <a:lnTo>
                    <a:pt x="371" y="1636"/>
                  </a:lnTo>
                  <a:lnTo>
                    <a:pt x="356" y="1669"/>
                  </a:lnTo>
                  <a:lnTo>
                    <a:pt x="349" y="1698"/>
                  </a:lnTo>
                  <a:lnTo>
                    <a:pt x="347" y="1725"/>
                  </a:lnTo>
                  <a:lnTo>
                    <a:pt x="353" y="1749"/>
                  </a:lnTo>
                  <a:lnTo>
                    <a:pt x="364" y="1769"/>
                  </a:lnTo>
                  <a:lnTo>
                    <a:pt x="378" y="1789"/>
                  </a:lnTo>
                  <a:lnTo>
                    <a:pt x="396" y="1807"/>
                  </a:lnTo>
                  <a:lnTo>
                    <a:pt x="416" y="1823"/>
                  </a:lnTo>
                  <a:lnTo>
                    <a:pt x="440" y="1841"/>
                  </a:lnTo>
                  <a:lnTo>
                    <a:pt x="464" y="1858"/>
                  </a:lnTo>
                  <a:lnTo>
                    <a:pt x="487" y="1876"/>
                  </a:lnTo>
                  <a:lnTo>
                    <a:pt x="511" y="1894"/>
                  </a:lnTo>
                  <a:lnTo>
                    <a:pt x="535" y="1914"/>
                  </a:lnTo>
                  <a:lnTo>
                    <a:pt x="555" y="1934"/>
                  </a:lnTo>
                  <a:lnTo>
                    <a:pt x="571" y="1960"/>
                  </a:lnTo>
                  <a:lnTo>
                    <a:pt x="586" y="1992"/>
                  </a:lnTo>
                  <a:lnTo>
                    <a:pt x="596" y="2031"/>
                  </a:lnTo>
                  <a:lnTo>
                    <a:pt x="602" y="2071"/>
                  </a:lnTo>
                  <a:lnTo>
                    <a:pt x="602" y="2112"/>
                  </a:lnTo>
                  <a:lnTo>
                    <a:pt x="596" y="2154"/>
                  </a:lnTo>
                  <a:lnTo>
                    <a:pt x="587" y="2194"/>
                  </a:lnTo>
                  <a:lnTo>
                    <a:pt x="575" y="2231"/>
                  </a:lnTo>
                  <a:lnTo>
                    <a:pt x="556" y="2260"/>
                  </a:lnTo>
                  <a:lnTo>
                    <a:pt x="535" y="2283"/>
                  </a:lnTo>
                  <a:lnTo>
                    <a:pt x="536" y="2231"/>
                  </a:lnTo>
                  <a:lnTo>
                    <a:pt x="538" y="2180"/>
                  </a:lnTo>
                  <a:lnTo>
                    <a:pt x="540" y="2134"/>
                  </a:lnTo>
                  <a:lnTo>
                    <a:pt x="536" y="2091"/>
                  </a:lnTo>
                  <a:lnTo>
                    <a:pt x="529" y="2049"/>
                  </a:lnTo>
                  <a:lnTo>
                    <a:pt x="515" y="2011"/>
                  </a:lnTo>
                  <a:lnTo>
                    <a:pt x="500" y="1991"/>
                  </a:lnTo>
                  <a:lnTo>
                    <a:pt x="480" y="1969"/>
                  </a:lnTo>
                  <a:lnTo>
                    <a:pt x="456" y="1947"/>
                  </a:lnTo>
                  <a:lnTo>
                    <a:pt x="429" y="1923"/>
                  </a:lnTo>
                  <a:lnTo>
                    <a:pt x="400" y="1900"/>
                  </a:lnTo>
                  <a:lnTo>
                    <a:pt x="369" y="1874"/>
                  </a:lnTo>
                  <a:lnTo>
                    <a:pt x="340" y="1849"/>
                  </a:lnTo>
                  <a:lnTo>
                    <a:pt x="313" y="1821"/>
                  </a:lnTo>
                  <a:lnTo>
                    <a:pt x="289" y="1794"/>
                  </a:lnTo>
                  <a:lnTo>
                    <a:pt x="269" y="1763"/>
                  </a:lnTo>
                  <a:lnTo>
                    <a:pt x="255" y="1732"/>
                  </a:lnTo>
                  <a:lnTo>
                    <a:pt x="247" y="1700"/>
                  </a:lnTo>
                  <a:lnTo>
                    <a:pt x="249" y="1663"/>
                  </a:lnTo>
                  <a:lnTo>
                    <a:pt x="260" y="1627"/>
                  </a:lnTo>
                  <a:lnTo>
                    <a:pt x="284" y="1587"/>
                  </a:lnTo>
                  <a:lnTo>
                    <a:pt x="304" y="1561"/>
                  </a:lnTo>
                  <a:lnTo>
                    <a:pt x="327" y="1538"/>
                  </a:lnTo>
                  <a:lnTo>
                    <a:pt x="351" y="1516"/>
                  </a:lnTo>
                  <a:close/>
                  <a:moveTo>
                    <a:pt x="95" y="491"/>
                  </a:moveTo>
                  <a:lnTo>
                    <a:pt x="264" y="516"/>
                  </a:lnTo>
                  <a:lnTo>
                    <a:pt x="267" y="518"/>
                  </a:lnTo>
                  <a:lnTo>
                    <a:pt x="276" y="518"/>
                  </a:lnTo>
                  <a:lnTo>
                    <a:pt x="289" y="516"/>
                  </a:lnTo>
                  <a:lnTo>
                    <a:pt x="298" y="516"/>
                  </a:lnTo>
                  <a:lnTo>
                    <a:pt x="304" y="520"/>
                  </a:lnTo>
                  <a:lnTo>
                    <a:pt x="255" y="541"/>
                  </a:lnTo>
                  <a:lnTo>
                    <a:pt x="216" y="569"/>
                  </a:lnTo>
                  <a:lnTo>
                    <a:pt x="187" y="596"/>
                  </a:lnTo>
                  <a:lnTo>
                    <a:pt x="167" y="627"/>
                  </a:lnTo>
                  <a:lnTo>
                    <a:pt x="156" y="660"/>
                  </a:lnTo>
                  <a:lnTo>
                    <a:pt x="155" y="692"/>
                  </a:lnTo>
                  <a:lnTo>
                    <a:pt x="162" y="723"/>
                  </a:lnTo>
                  <a:lnTo>
                    <a:pt x="180" y="756"/>
                  </a:lnTo>
                  <a:lnTo>
                    <a:pt x="207" y="787"/>
                  </a:lnTo>
                  <a:lnTo>
                    <a:pt x="242" y="814"/>
                  </a:lnTo>
                  <a:lnTo>
                    <a:pt x="278" y="838"/>
                  </a:lnTo>
                  <a:lnTo>
                    <a:pt x="320" y="858"/>
                  </a:lnTo>
                  <a:lnTo>
                    <a:pt x="362" y="876"/>
                  </a:lnTo>
                  <a:lnTo>
                    <a:pt x="406" y="892"/>
                  </a:lnTo>
                  <a:lnTo>
                    <a:pt x="451" y="909"/>
                  </a:lnTo>
                  <a:lnTo>
                    <a:pt x="496" y="925"/>
                  </a:lnTo>
                  <a:lnTo>
                    <a:pt x="540" y="941"/>
                  </a:lnTo>
                  <a:lnTo>
                    <a:pt x="582" y="960"/>
                  </a:lnTo>
                  <a:lnTo>
                    <a:pt x="622" y="981"/>
                  </a:lnTo>
                  <a:lnTo>
                    <a:pt x="658" y="1005"/>
                  </a:lnTo>
                  <a:lnTo>
                    <a:pt x="691" y="1034"/>
                  </a:lnTo>
                  <a:lnTo>
                    <a:pt x="720" y="1069"/>
                  </a:lnTo>
                  <a:lnTo>
                    <a:pt x="744" y="1107"/>
                  </a:lnTo>
                  <a:lnTo>
                    <a:pt x="756" y="1145"/>
                  </a:lnTo>
                  <a:lnTo>
                    <a:pt x="760" y="1185"/>
                  </a:lnTo>
                  <a:lnTo>
                    <a:pt x="758" y="1223"/>
                  </a:lnTo>
                  <a:lnTo>
                    <a:pt x="749" y="1261"/>
                  </a:lnTo>
                  <a:lnTo>
                    <a:pt x="735" y="1298"/>
                  </a:lnTo>
                  <a:lnTo>
                    <a:pt x="715" y="1332"/>
                  </a:lnTo>
                  <a:lnTo>
                    <a:pt x="695" y="1365"/>
                  </a:lnTo>
                  <a:lnTo>
                    <a:pt x="671" y="1394"/>
                  </a:lnTo>
                  <a:lnTo>
                    <a:pt x="649" y="1418"/>
                  </a:lnTo>
                  <a:lnTo>
                    <a:pt x="627" y="1440"/>
                  </a:lnTo>
                  <a:lnTo>
                    <a:pt x="607" y="1454"/>
                  </a:lnTo>
                  <a:lnTo>
                    <a:pt x="591" y="1463"/>
                  </a:lnTo>
                  <a:lnTo>
                    <a:pt x="578" y="1467"/>
                  </a:lnTo>
                  <a:lnTo>
                    <a:pt x="567" y="1460"/>
                  </a:lnTo>
                  <a:lnTo>
                    <a:pt x="555" y="1451"/>
                  </a:lnTo>
                  <a:lnTo>
                    <a:pt x="544" y="1443"/>
                  </a:lnTo>
                  <a:lnTo>
                    <a:pt x="547" y="1383"/>
                  </a:lnTo>
                  <a:lnTo>
                    <a:pt x="582" y="1354"/>
                  </a:lnTo>
                  <a:lnTo>
                    <a:pt x="611" y="1323"/>
                  </a:lnTo>
                  <a:lnTo>
                    <a:pt x="633" y="1291"/>
                  </a:lnTo>
                  <a:lnTo>
                    <a:pt x="646" y="1258"/>
                  </a:lnTo>
                  <a:lnTo>
                    <a:pt x="651" y="1223"/>
                  </a:lnTo>
                  <a:lnTo>
                    <a:pt x="649" y="1189"/>
                  </a:lnTo>
                  <a:lnTo>
                    <a:pt x="640" y="1154"/>
                  </a:lnTo>
                  <a:lnTo>
                    <a:pt x="622" y="1121"/>
                  </a:lnTo>
                  <a:lnTo>
                    <a:pt x="596" y="1092"/>
                  </a:lnTo>
                  <a:lnTo>
                    <a:pt x="562" y="1063"/>
                  </a:lnTo>
                  <a:lnTo>
                    <a:pt x="518" y="1040"/>
                  </a:lnTo>
                  <a:lnTo>
                    <a:pt x="467" y="1020"/>
                  </a:lnTo>
                  <a:lnTo>
                    <a:pt x="433" y="1007"/>
                  </a:lnTo>
                  <a:lnTo>
                    <a:pt x="396" y="994"/>
                  </a:lnTo>
                  <a:lnTo>
                    <a:pt x="356" y="978"/>
                  </a:lnTo>
                  <a:lnTo>
                    <a:pt x="315" y="960"/>
                  </a:lnTo>
                  <a:lnTo>
                    <a:pt x="273" y="940"/>
                  </a:lnTo>
                  <a:lnTo>
                    <a:pt x="229" y="918"/>
                  </a:lnTo>
                  <a:lnTo>
                    <a:pt x="187" y="894"/>
                  </a:lnTo>
                  <a:lnTo>
                    <a:pt x="149" y="869"/>
                  </a:lnTo>
                  <a:lnTo>
                    <a:pt x="111" y="841"/>
                  </a:lnTo>
                  <a:lnTo>
                    <a:pt x="78" y="812"/>
                  </a:lnTo>
                  <a:lnTo>
                    <a:pt x="51" y="783"/>
                  </a:lnTo>
                  <a:lnTo>
                    <a:pt x="27" y="751"/>
                  </a:lnTo>
                  <a:lnTo>
                    <a:pt x="11" y="718"/>
                  </a:lnTo>
                  <a:lnTo>
                    <a:pt x="2" y="683"/>
                  </a:lnTo>
                  <a:lnTo>
                    <a:pt x="0" y="647"/>
                  </a:lnTo>
                  <a:lnTo>
                    <a:pt x="7" y="609"/>
                  </a:lnTo>
                  <a:lnTo>
                    <a:pt x="26" y="571"/>
                  </a:lnTo>
                  <a:lnTo>
                    <a:pt x="55" y="532"/>
                  </a:lnTo>
                  <a:lnTo>
                    <a:pt x="95" y="491"/>
                  </a:lnTo>
                  <a:close/>
                  <a:moveTo>
                    <a:pt x="822" y="0"/>
                  </a:moveTo>
                  <a:lnTo>
                    <a:pt x="864" y="1"/>
                  </a:lnTo>
                  <a:lnTo>
                    <a:pt x="909" y="5"/>
                  </a:lnTo>
                  <a:lnTo>
                    <a:pt x="958" y="11"/>
                  </a:lnTo>
                  <a:lnTo>
                    <a:pt x="1007" y="18"/>
                  </a:lnTo>
                  <a:lnTo>
                    <a:pt x="1056" y="31"/>
                  </a:lnTo>
                  <a:lnTo>
                    <a:pt x="1102" y="43"/>
                  </a:lnTo>
                  <a:lnTo>
                    <a:pt x="1144" y="60"/>
                  </a:lnTo>
                  <a:lnTo>
                    <a:pt x="1178" y="80"/>
                  </a:lnTo>
                  <a:lnTo>
                    <a:pt x="1206" y="101"/>
                  </a:lnTo>
                  <a:lnTo>
                    <a:pt x="1224" y="127"/>
                  </a:lnTo>
                  <a:lnTo>
                    <a:pt x="1229" y="158"/>
                  </a:lnTo>
                  <a:lnTo>
                    <a:pt x="1226" y="189"/>
                  </a:lnTo>
                  <a:lnTo>
                    <a:pt x="1215" y="218"/>
                  </a:lnTo>
                  <a:lnTo>
                    <a:pt x="1198" y="245"/>
                  </a:lnTo>
                  <a:lnTo>
                    <a:pt x="1176" y="271"/>
                  </a:lnTo>
                  <a:lnTo>
                    <a:pt x="1156" y="292"/>
                  </a:lnTo>
                  <a:lnTo>
                    <a:pt x="1135" y="311"/>
                  </a:lnTo>
                  <a:lnTo>
                    <a:pt x="1118" y="325"/>
                  </a:lnTo>
                  <a:lnTo>
                    <a:pt x="1100" y="336"/>
                  </a:lnTo>
                  <a:lnTo>
                    <a:pt x="1076" y="351"/>
                  </a:lnTo>
                  <a:lnTo>
                    <a:pt x="1046" y="369"/>
                  </a:lnTo>
                  <a:lnTo>
                    <a:pt x="1011" y="385"/>
                  </a:lnTo>
                  <a:lnTo>
                    <a:pt x="975" y="403"/>
                  </a:lnTo>
                  <a:lnTo>
                    <a:pt x="936" y="420"/>
                  </a:lnTo>
                  <a:lnTo>
                    <a:pt x="902" y="432"/>
                  </a:lnTo>
                  <a:lnTo>
                    <a:pt x="867" y="443"/>
                  </a:lnTo>
                  <a:lnTo>
                    <a:pt x="838" y="447"/>
                  </a:lnTo>
                  <a:lnTo>
                    <a:pt x="787" y="421"/>
                  </a:lnTo>
                  <a:lnTo>
                    <a:pt x="735" y="396"/>
                  </a:lnTo>
                  <a:lnTo>
                    <a:pt x="711" y="387"/>
                  </a:lnTo>
                  <a:lnTo>
                    <a:pt x="678" y="378"/>
                  </a:lnTo>
                  <a:lnTo>
                    <a:pt x="647" y="369"/>
                  </a:lnTo>
                  <a:lnTo>
                    <a:pt x="624" y="360"/>
                  </a:lnTo>
                  <a:lnTo>
                    <a:pt x="664" y="358"/>
                  </a:lnTo>
                  <a:lnTo>
                    <a:pt x="711" y="354"/>
                  </a:lnTo>
                  <a:lnTo>
                    <a:pt x="762" y="349"/>
                  </a:lnTo>
                  <a:lnTo>
                    <a:pt x="816" y="340"/>
                  </a:lnTo>
                  <a:lnTo>
                    <a:pt x="871" y="327"/>
                  </a:lnTo>
                  <a:lnTo>
                    <a:pt x="924" y="314"/>
                  </a:lnTo>
                  <a:lnTo>
                    <a:pt x="975" y="298"/>
                  </a:lnTo>
                  <a:lnTo>
                    <a:pt x="1020" y="280"/>
                  </a:lnTo>
                  <a:lnTo>
                    <a:pt x="1060" y="260"/>
                  </a:lnTo>
                  <a:lnTo>
                    <a:pt x="1091" y="238"/>
                  </a:lnTo>
                  <a:lnTo>
                    <a:pt x="1111" y="214"/>
                  </a:lnTo>
                  <a:lnTo>
                    <a:pt x="1126" y="192"/>
                  </a:lnTo>
                  <a:lnTo>
                    <a:pt x="1131" y="172"/>
                  </a:lnTo>
                  <a:lnTo>
                    <a:pt x="1129" y="154"/>
                  </a:lnTo>
                  <a:lnTo>
                    <a:pt x="1120" y="138"/>
                  </a:lnTo>
                  <a:lnTo>
                    <a:pt x="1107" y="127"/>
                  </a:lnTo>
                  <a:lnTo>
                    <a:pt x="1089" y="120"/>
                  </a:lnTo>
                  <a:lnTo>
                    <a:pt x="1066" y="114"/>
                  </a:lnTo>
                  <a:lnTo>
                    <a:pt x="1036" y="112"/>
                  </a:lnTo>
                  <a:lnTo>
                    <a:pt x="1004" y="114"/>
                  </a:lnTo>
                  <a:lnTo>
                    <a:pt x="969" y="116"/>
                  </a:lnTo>
                  <a:lnTo>
                    <a:pt x="938" y="120"/>
                  </a:lnTo>
                  <a:lnTo>
                    <a:pt x="911" y="125"/>
                  </a:lnTo>
                  <a:lnTo>
                    <a:pt x="891" y="131"/>
                  </a:lnTo>
                  <a:lnTo>
                    <a:pt x="878" y="134"/>
                  </a:lnTo>
                  <a:lnTo>
                    <a:pt x="847" y="154"/>
                  </a:lnTo>
                  <a:lnTo>
                    <a:pt x="813" y="167"/>
                  </a:lnTo>
                  <a:lnTo>
                    <a:pt x="778" y="174"/>
                  </a:lnTo>
                  <a:lnTo>
                    <a:pt x="742" y="178"/>
                  </a:lnTo>
                  <a:lnTo>
                    <a:pt x="709" y="178"/>
                  </a:lnTo>
                  <a:lnTo>
                    <a:pt x="680" y="172"/>
                  </a:lnTo>
                  <a:lnTo>
                    <a:pt x="655" y="165"/>
                  </a:lnTo>
                  <a:lnTo>
                    <a:pt x="636" y="152"/>
                  </a:lnTo>
                  <a:lnTo>
                    <a:pt x="627" y="140"/>
                  </a:lnTo>
                  <a:lnTo>
                    <a:pt x="626" y="120"/>
                  </a:lnTo>
                  <a:lnTo>
                    <a:pt x="633" y="98"/>
                  </a:lnTo>
                  <a:lnTo>
                    <a:pt x="647" y="74"/>
                  </a:lnTo>
                  <a:lnTo>
                    <a:pt x="669" y="51"/>
                  </a:lnTo>
                  <a:lnTo>
                    <a:pt x="700" y="29"/>
                  </a:lnTo>
                  <a:lnTo>
                    <a:pt x="738" y="11"/>
                  </a:lnTo>
                  <a:lnTo>
                    <a:pt x="758" y="5"/>
                  </a:lnTo>
                  <a:lnTo>
                    <a:pt x="786" y="1"/>
                  </a:lnTo>
                  <a:lnTo>
                    <a:pt x="8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80" name="Freeform 18">
              <a:extLst>
                <a:ext uri="{FF2B5EF4-FFF2-40B4-BE49-F238E27FC236}">
                  <a16:creationId xmlns:a16="http://schemas.microsoft.com/office/drawing/2014/main" id="{A6860916-421B-4AE9-ACED-BEBBA7F59E77}"/>
                </a:ext>
              </a:extLst>
            </p:cNvPr>
            <p:cNvSpPr>
              <a:spLocks/>
            </p:cNvSpPr>
            <p:nvPr/>
          </p:nvSpPr>
          <p:spPr bwMode="auto">
            <a:xfrm flipH="1">
              <a:off x="2062550" y="1142826"/>
              <a:ext cx="2363788" cy="985838"/>
            </a:xfrm>
            <a:custGeom>
              <a:avLst/>
              <a:gdLst>
                <a:gd name="T0" fmla="*/ 548 w 1489"/>
                <a:gd name="T1" fmla="*/ 1 h 621"/>
                <a:gd name="T2" fmla="*/ 640 w 1489"/>
                <a:gd name="T3" fmla="*/ 16 h 621"/>
                <a:gd name="T4" fmla="*/ 722 w 1489"/>
                <a:gd name="T5" fmla="*/ 51 h 621"/>
                <a:gd name="T6" fmla="*/ 786 w 1489"/>
                <a:gd name="T7" fmla="*/ 80 h 621"/>
                <a:gd name="T8" fmla="*/ 842 w 1489"/>
                <a:gd name="T9" fmla="*/ 101 h 621"/>
                <a:gd name="T10" fmla="*/ 900 w 1489"/>
                <a:gd name="T11" fmla="*/ 123 h 621"/>
                <a:gd name="T12" fmla="*/ 973 w 1489"/>
                <a:gd name="T13" fmla="*/ 151 h 621"/>
                <a:gd name="T14" fmla="*/ 1064 w 1489"/>
                <a:gd name="T15" fmla="*/ 180 h 621"/>
                <a:gd name="T16" fmla="*/ 1171 w 1489"/>
                <a:gd name="T17" fmla="*/ 192 h 621"/>
                <a:gd name="T18" fmla="*/ 1286 w 1489"/>
                <a:gd name="T19" fmla="*/ 192 h 621"/>
                <a:gd name="T20" fmla="*/ 1389 w 1489"/>
                <a:gd name="T21" fmla="*/ 181 h 621"/>
                <a:gd name="T22" fmla="*/ 1464 w 1489"/>
                <a:gd name="T23" fmla="*/ 167 h 621"/>
                <a:gd name="T24" fmla="*/ 1486 w 1489"/>
                <a:gd name="T25" fmla="*/ 174 h 621"/>
                <a:gd name="T26" fmla="*/ 1489 w 1489"/>
                <a:gd name="T27" fmla="*/ 192 h 621"/>
                <a:gd name="T28" fmla="*/ 1469 w 1489"/>
                <a:gd name="T29" fmla="*/ 227 h 621"/>
                <a:gd name="T30" fmla="*/ 1433 w 1489"/>
                <a:gd name="T31" fmla="*/ 272 h 621"/>
                <a:gd name="T32" fmla="*/ 1377 w 1489"/>
                <a:gd name="T33" fmla="*/ 311 h 621"/>
                <a:gd name="T34" fmla="*/ 1293 w 1489"/>
                <a:gd name="T35" fmla="*/ 341 h 621"/>
                <a:gd name="T36" fmla="*/ 1177 w 1489"/>
                <a:gd name="T37" fmla="*/ 360 h 621"/>
                <a:gd name="T38" fmla="*/ 1171 w 1489"/>
                <a:gd name="T39" fmla="*/ 387 h 621"/>
                <a:gd name="T40" fmla="*/ 1155 w 1489"/>
                <a:gd name="T41" fmla="*/ 409 h 621"/>
                <a:gd name="T42" fmla="*/ 1122 w 1489"/>
                <a:gd name="T43" fmla="*/ 423 h 621"/>
                <a:gd name="T44" fmla="*/ 1069 w 1489"/>
                <a:gd name="T45" fmla="*/ 429 h 621"/>
                <a:gd name="T46" fmla="*/ 993 w 1489"/>
                <a:gd name="T47" fmla="*/ 418 h 621"/>
                <a:gd name="T48" fmla="*/ 944 w 1489"/>
                <a:gd name="T49" fmla="*/ 414 h 621"/>
                <a:gd name="T50" fmla="*/ 944 w 1489"/>
                <a:gd name="T51" fmla="*/ 431 h 621"/>
                <a:gd name="T52" fmla="*/ 942 w 1489"/>
                <a:gd name="T53" fmla="*/ 449 h 621"/>
                <a:gd name="T54" fmla="*/ 933 w 1489"/>
                <a:gd name="T55" fmla="*/ 465 h 621"/>
                <a:gd name="T56" fmla="*/ 909 w 1489"/>
                <a:gd name="T57" fmla="*/ 480 h 621"/>
                <a:gd name="T58" fmla="*/ 864 w 1489"/>
                <a:gd name="T59" fmla="*/ 485 h 621"/>
                <a:gd name="T60" fmla="*/ 795 w 1489"/>
                <a:gd name="T61" fmla="*/ 480 h 621"/>
                <a:gd name="T62" fmla="*/ 733 w 1489"/>
                <a:gd name="T63" fmla="*/ 505 h 621"/>
                <a:gd name="T64" fmla="*/ 697 w 1489"/>
                <a:gd name="T65" fmla="*/ 545 h 621"/>
                <a:gd name="T66" fmla="*/ 655 w 1489"/>
                <a:gd name="T67" fmla="*/ 560 h 621"/>
                <a:gd name="T68" fmla="*/ 611 w 1489"/>
                <a:gd name="T69" fmla="*/ 556 h 621"/>
                <a:gd name="T70" fmla="*/ 569 w 1489"/>
                <a:gd name="T71" fmla="*/ 545 h 621"/>
                <a:gd name="T72" fmla="*/ 533 w 1489"/>
                <a:gd name="T73" fmla="*/ 536 h 621"/>
                <a:gd name="T74" fmla="*/ 499 w 1489"/>
                <a:gd name="T75" fmla="*/ 565 h 621"/>
                <a:gd name="T76" fmla="*/ 455 w 1489"/>
                <a:gd name="T77" fmla="*/ 596 h 621"/>
                <a:gd name="T78" fmla="*/ 402 w 1489"/>
                <a:gd name="T79" fmla="*/ 603 h 621"/>
                <a:gd name="T80" fmla="*/ 348 w 1489"/>
                <a:gd name="T81" fmla="*/ 592 h 621"/>
                <a:gd name="T82" fmla="*/ 297 w 1489"/>
                <a:gd name="T83" fmla="*/ 576 h 621"/>
                <a:gd name="T84" fmla="*/ 257 w 1489"/>
                <a:gd name="T85" fmla="*/ 563 h 621"/>
                <a:gd name="T86" fmla="*/ 199 w 1489"/>
                <a:gd name="T87" fmla="*/ 612 h 621"/>
                <a:gd name="T88" fmla="*/ 137 w 1489"/>
                <a:gd name="T89" fmla="*/ 621 h 621"/>
                <a:gd name="T90" fmla="*/ 71 w 1489"/>
                <a:gd name="T91" fmla="*/ 605 h 621"/>
                <a:gd name="T92" fmla="*/ 0 w 1489"/>
                <a:gd name="T93" fmla="*/ 576 h 621"/>
                <a:gd name="T94" fmla="*/ 42 w 1489"/>
                <a:gd name="T95" fmla="*/ 269 h 621"/>
                <a:gd name="T96" fmla="*/ 106 w 1489"/>
                <a:gd name="T97" fmla="*/ 238 h 621"/>
                <a:gd name="T98" fmla="*/ 159 w 1489"/>
                <a:gd name="T99" fmla="*/ 191 h 621"/>
                <a:gd name="T100" fmla="*/ 208 w 1489"/>
                <a:gd name="T101" fmla="*/ 132 h 621"/>
                <a:gd name="T102" fmla="*/ 262 w 1489"/>
                <a:gd name="T103" fmla="*/ 76 h 621"/>
                <a:gd name="T104" fmla="*/ 333 w 1489"/>
                <a:gd name="T105" fmla="*/ 31 h 621"/>
                <a:gd name="T106" fmla="*/ 411 w 1489"/>
                <a:gd name="T107" fmla="*/ 7 h 621"/>
                <a:gd name="T108" fmla="*/ 499 w 1489"/>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621">
                  <a:moveTo>
                    <a:pt x="499" y="0"/>
                  </a:moveTo>
                  <a:lnTo>
                    <a:pt x="548" y="1"/>
                  </a:lnTo>
                  <a:lnTo>
                    <a:pt x="595" y="7"/>
                  </a:lnTo>
                  <a:lnTo>
                    <a:pt x="640" y="16"/>
                  </a:lnTo>
                  <a:lnTo>
                    <a:pt x="682" y="32"/>
                  </a:lnTo>
                  <a:lnTo>
                    <a:pt x="722" y="51"/>
                  </a:lnTo>
                  <a:lnTo>
                    <a:pt x="757" y="67"/>
                  </a:lnTo>
                  <a:lnTo>
                    <a:pt x="786" y="80"/>
                  </a:lnTo>
                  <a:lnTo>
                    <a:pt x="815" y="91"/>
                  </a:lnTo>
                  <a:lnTo>
                    <a:pt x="842" y="101"/>
                  </a:lnTo>
                  <a:lnTo>
                    <a:pt x="869" y="112"/>
                  </a:lnTo>
                  <a:lnTo>
                    <a:pt x="900" y="123"/>
                  </a:lnTo>
                  <a:lnTo>
                    <a:pt x="933" y="136"/>
                  </a:lnTo>
                  <a:lnTo>
                    <a:pt x="973" y="151"/>
                  </a:lnTo>
                  <a:lnTo>
                    <a:pt x="1020" y="167"/>
                  </a:lnTo>
                  <a:lnTo>
                    <a:pt x="1064" y="180"/>
                  </a:lnTo>
                  <a:lnTo>
                    <a:pt x="1115" y="189"/>
                  </a:lnTo>
                  <a:lnTo>
                    <a:pt x="1171" y="192"/>
                  </a:lnTo>
                  <a:lnTo>
                    <a:pt x="1228" y="194"/>
                  </a:lnTo>
                  <a:lnTo>
                    <a:pt x="1286" y="192"/>
                  </a:lnTo>
                  <a:lnTo>
                    <a:pt x="1340" y="189"/>
                  </a:lnTo>
                  <a:lnTo>
                    <a:pt x="1389" y="181"/>
                  </a:lnTo>
                  <a:lnTo>
                    <a:pt x="1431" y="174"/>
                  </a:lnTo>
                  <a:lnTo>
                    <a:pt x="1464" y="167"/>
                  </a:lnTo>
                  <a:lnTo>
                    <a:pt x="1479" y="169"/>
                  </a:lnTo>
                  <a:lnTo>
                    <a:pt x="1486" y="174"/>
                  </a:lnTo>
                  <a:lnTo>
                    <a:pt x="1489" y="181"/>
                  </a:lnTo>
                  <a:lnTo>
                    <a:pt x="1489" y="192"/>
                  </a:lnTo>
                  <a:lnTo>
                    <a:pt x="1484" y="203"/>
                  </a:lnTo>
                  <a:lnTo>
                    <a:pt x="1469" y="227"/>
                  </a:lnTo>
                  <a:lnTo>
                    <a:pt x="1453" y="251"/>
                  </a:lnTo>
                  <a:lnTo>
                    <a:pt x="1433" y="272"/>
                  </a:lnTo>
                  <a:lnTo>
                    <a:pt x="1408" y="292"/>
                  </a:lnTo>
                  <a:lnTo>
                    <a:pt x="1377" y="311"/>
                  </a:lnTo>
                  <a:lnTo>
                    <a:pt x="1339" y="327"/>
                  </a:lnTo>
                  <a:lnTo>
                    <a:pt x="1293" y="341"/>
                  </a:lnTo>
                  <a:lnTo>
                    <a:pt x="1239" y="352"/>
                  </a:lnTo>
                  <a:lnTo>
                    <a:pt x="1177" y="360"/>
                  </a:lnTo>
                  <a:lnTo>
                    <a:pt x="1175" y="372"/>
                  </a:lnTo>
                  <a:lnTo>
                    <a:pt x="1171" y="387"/>
                  </a:lnTo>
                  <a:lnTo>
                    <a:pt x="1166" y="398"/>
                  </a:lnTo>
                  <a:lnTo>
                    <a:pt x="1155" y="409"/>
                  </a:lnTo>
                  <a:lnTo>
                    <a:pt x="1140" y="418"/>
                  </a:lnTo>
                  <a:lnTo>
                    <a:pt x="1122" y="423"/>
                  </a:lnTo>
                  <a:lnTo>
                    <a:pt x="1099" y="429"/>
                  </a:lnTo>
                  <a:lnTo>
                    <a:pt x="1069" y="429"/>
                  </a:lnTo>
                  <a:lnTo>
                    <a:pt x="1035" y="425"/>
                  </a:lnTo>
                  <a:lnTo>
                    <a:pt x="993" y="418"/>
                  </a:lnTo>
                  <a:lnTo>
                    <a:pt x="944" y="407"/>
                  </a:lnTo>
                  <a:lnTo>
                    <a:pt x="944" y="414"/>
                  </a:lnTo>
                  <a:lnTo>
                    <a:pt x="944" y="421"/>
                  </a:lnTo>
                  <a:lnTo>
                    <a:pt x="944" y="431"/>
                  </a:lnTo>
                  <a:lnTo>
                    <a:pt x="944" y="440"/>
                  </a:lnTo>
                  <a:lnTo>
                    <a:pt x="942" y="449"/>
                  </a:lnTo>
                  <a:lnTo>
                    <a:pt x="939" y="458"/>
                  </a:lnTo>
                  <a:lnTo>
                    <a:pt x="933" y="465"/>
                  </a:lnTo>
                  <a:lnTo>
                    <a:pt x="922" y="474"/>
                  </a:lnTo>
                  <a:lnTo>
                    <a:pt x="909" y="480"/>
                  </a:lnTo>
                  <a:lnTo>
                    <a:pt x="889" y="483"/>
                  </a:lnTo>
                  <a:lnTo>
                    <a:pt x="864" y="485"/>
                  </a:lnTo>
                  <a:lnTo>
                    <a:pt x="833" y="483"/>
                  </a:lnTo>
                  <a:lnTo>
                    <a:pt x="795" y="480"/>
                  </a:lnTo>
                  <a:lnTo>
                    <a:pt x="748" y="471"/>
                  </a:lnTo>
                  <a:lnTo>
                    <a:pt x="733" y="505"/>
                  </a:lnTo>
                  <a:lnTo>
                    <a:pt x="715" y="529"/>
                  </a:lnTo>
                  <a:lnTo>
                    <a:pt x="697" y="545"/>
                  </a:lnTo>
                  <a:lnTo>
                    <a:pt x="677" y="554"/>
                  </a:lnTo>
                  <a:lnTo>
                    <a:pt x="655" y="560"/>
                  </a:lnTo>
                  <a:lnTo>
                    <a:pt x="633" y="560"/>
                  </a:lnTo>
                  <a:lnTo>
                    <a:pt x="611" y="556"/>
                  </a:lnTo>
                  <a:lnTo>
                    <a:pt x="591" y="551"/>
                  </a:lnTo>
                  <a:lnTo>
                    <a:pt x="569" y="545"/>
                  </a:lnTo>
                  <a:lnTo>
                    <a:pt x="549" y="540"/>
                  </a:lnTo>
                  <a:lnTo>
                    <a:pt x="533" y="536"/>
                  </a:lnTo>
                  <a:lnTo>
                    <a:pt x="517" y="534"/>
                  </a:lnTo>
                  <a:lnTo>
                    <a:pt x="499" y="565"/>
                  </a:lnTo>
                  <a:lnTo>
                    <a:pt x="479" y="585"/>
                  </a:lnTo>
                  <a:lnTo>
                    <a:pt x="455" y="596"/>
                  </a:lnTo>
                  <a:lnTo>
                    <a:pt x="429" y="601"/>
                  </a:lnTo>
                  <a:lnTo>
                    <a:pt x="402" y="603"/>
                  </a:lnTo>
                  <a:lnTo>
                    <a:pt x="375" y="600"/>
                  </a:lnTo>
                  <a:lnTo>
                    <a:pt x="348" y="592"/>
                  </a:lnTo>
                  <a:lnTo>
                    <a:pt x="322" y="585"/>
                  </a:lnTo>
                  <a:lnTo>
                    <a:pt x="297" y="576"/>
                  </a:lnTo>
                  <a:lnTo>
                    <a:pt x="275" y="569"/>
                  </a:lnTo>
                  <a:lnTo>
                    <a:pt x="257" y="563"/>
                  </a:lnTo>
                  <a:lnTo>
                    <a:pt x="228" y="592"/>
                  </a:lnTo>
                  <a:lnTo>
                    <a:pt x="199" y="612"/>
                  </a:lnTo>
                  <a:lnTo>
                    <a:pt x="168" y="620"/>
                  </a:lnTo>
                  <a:lnTo>
                    <a:pt x="137" y="621"/>
                  </a:lnTo>
                  <a:lnTo>
                    <a:pt x="104" y="614"/>
                  </a:lnTo>
                  <a:lnTo>
                    <a:pt x="71" y="605"/>
                  </a:lnTo>
                  <a:lnTo>
                    <a:pt x="37" y="591"/>
                  </a:lnTo>
                  <a:lnTo>
                    <a:pt x="0" y="576"/>
                  </a:lnTo>
                  <a:lnTo>
                    <a:pt x="4" y="274"/>
                  </a:lnTo>
                  <a:lnTo>
                    <a:pt x="42" y="269"/>
                  </a:lnTo>
                  <a:lnTo>
                    <a:pt x="77" y="256"/>
                  </a:lnTo>
                  <a:lnTo>
                    <a:pt x="106" y="238"/>
                  </a:lnTo>
                  <a:lnTo>
                    <a:pt x="133" y="216"/>
                  </a:lnTo>
                  <a:lnTo>
                    <a:pt x="159" y="191"/>
                  </a:lnTo>
                  <a:lnTo>
                    <a:pt x="182" y="161"/>
                  </a:lnTo>
                  <a:lnTo>
                    <a:pt x="208" y="132"/>
                  </a:lnTo>
                  <a:lnTo>
                    <a:pt x="233" y="103"/>
                  </a:lnTo>
                  <a:lnTo>
                    <a:pt x="262" y="76"/>
                  </a:lnTo>
                  <a:lnTo>
                    <a:pt x="295" y="52"/>
                  </a:lnTo>
                  <a:lnTo>
                    <a:pt x="333" y="31"/>
                  </a:lnTo>
                  <a:lnTo>
                    <a:pt x="377" y="16"/>
                  </a:lnTo>
                  <a:lnTo>
                    <a:pt x="411" y="7"/>
                  </a:lnTo>
                  <a:lnTo>
                    <a:pt x="453" y="1"/>
                  </a:lnTo>
                  <a:lnTo>
                    <a:pt x="4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81" name="Freeform 54">
              <a:extLst>
                <a:ext uri="{FF2B5EF4-FFF2-40B4-BE49-F238E27FC236}">
                  <a16:creationId xmlns:a16="http://schemas.microsoft.com/office/drawing/2014/main" id="{B0A29F04-856E-47DA-BE97-36BB5021C87C}"/>
                </a:ext>
              </a:extLst>
            </p:cNvPr>
            <p:cNvSpPr>
              <a:spLocks noEditPoints="1"/>
            </p:cNvSpPr>
            <p:nvPr/>
          </p:nvSpPr>
          <p:spPr bwMode="auto">
            <a:xfrm>
              <a:off x="4366556" y="1001048"/>
              <a:ext cx="460794" cy="5174720"/>
            </a:xfrm>
            <a:custGeom>
              <a:avLst/>
              <a:gdLst>
                <a:gd name="T0" fmla="*/ 147 w 300"/>
                <a:gd name="T1" fmla="*/ 3238 h 3369"/>
                <a:gd name="T2" fmla="*/ 184 w 300"/>
                <a:gd name="T3" fmla="*/ 3277 h 3369"/>
                <a:gd name="T4" fmla="*/ 180 w 300"/>
                <a:gd name="T5" fmla="*/ 3309 h 3369"/>
                <a:gd name="T6" fmla="*/ 167 w 300"/>
                <a:gd name="T7" fmla="*/ 3360 h 3369"/>
                <a:gd name="T8" fmla="*/ 136 w 300"/>
                <a:gd name="T9" fmla="*/ 3340 h 3369"/>
                <a:gd name="T10" fmla="*/ 124 w 300"/>
                <a:gd name="T11" fmla="*/ 3251 h 3369"/>
                <a:gd name="T12" fmla="*/ 142 w 300"/>
                <a:gd name="T13" fmla="*/ 2813 h 3369"/>
                <a:gd name="T14" fmla="*/ 184 w 300"/>
                <a:gd name="T15" fmla="*/ 2884 h 3369"/>
                <a:gd name="T16" fmla="*/ 195 w 300"/>
                <a:gd name="T17" fmla="*/ 2986 h 3369"/>
                <a:gd name="T18" fmla="*/ 191 w 300"/>
                <a:gd name="T19" fmla="*/ 3087 h 3369"/>
                <a:gd name="T20" fmla="*/ 184 w 300"/>
                <a:gd name="T21" fmla="*/ 3140 h 3369"/>
                <a:gd name="T22" fmla="*/ 156 w 300"/>
                <a:gd name="T23" fmla="*/ 3082 h 3369"/>
                <a:gd name="T24" fmla="*/ 120 w 300"/>
                <a:gd name="T25" fmla="*/ 2986 h 3369"/>
                <a:gd name="T26" fmla="*/ 120 w 300"/>
                <a:gd name="T27" fmla="*/ 2857 h 3369"/>
                <a:gd name="T28" fmla="*/ 124 w 300"/>
                <a:gd name="T29" fmla="*/ 2386 h 3369"/>
                <a:gd name="T30" fmla="*/ 196 w 300"/>
                <a:gd name="T31" fmla="*/ 2449 h 3369"/>
                <a:gd name="T32" fmla="*/ 193 w 300"/>
                <a:gd name="T33" fmla="*/ 2666 h 3369"/>
                <a:gd name="T34" fmla="*/ 182 w 300"/>
                <a:gd name="T35" fmla="*/ 2658 h 3369"/>
                <a:gd name="T36" fmla="*/ 171 w 300"/>
                <a:gd name="T37" fmla="*/ 2649 h 3369"/>
                <a:gd name="T38" fmla="*/ 136 w 300"/>
                <a:gd name="T39" fmla="*/ 2626 h 3369"/>
                <a:gd name="T40" fmla="*/ 113 w 300"/>
                <a:gd name="T41" fmla="*/ 1866 h 3369"/>
                <a:gd name="T42" fmla="*/ 200 w 300"/>
                <a:gd name="T43" fmla="*/ 1931 h 3369"/>
                <a:gd name="T44" fmla="*/ 200 w 300"/>
                <a:gd name="T45" fmla="*/ 2067 h 3369"/>
                <a:gd name="T46" fmla="*/ 198 w 300"/>
                <a:gd name="T47" fmla="*/ 2215 h 3369"/>
                <a:gd name="T48" fmla="*/ 138 w 300"/>
                <a:gd name="T49" fmla="*/ 2213 h 3369"/>
                <a:gd name="T50" fmla="*/ 113 w 300"/>
                <a:gd name="T51" fmla="*/ 1866 h 3369"/>
                <a:gd name="T52" fmla="*/ 204 w 300"/>
                <a:gd name="T53" fmla="*/ 1709 h 3369"/>
                <a:gd name="T54" fmla="*/ 144 w 300"/>
                <a:gd name="T55" fmla="*/ 1693 h 3369"/>
                <a:gd name="T56" fmla="*/ 104 w 300"/>
                <a:gd name="T57" fmla="*/ 1357 h 3369"/>
                <a:gd name="T58" fmla="*/ 224 w 300"/>
                <a:gd name="T59" fmla="*/ 20 h 3369"/>
                <a:gd name="T60" fmla="*/ 287 w 300"/>
                <a:gd name="T61" fmla="*/ 89 h 3369"/>
                <a:gd name="T62" fmla="*/ 298 w 300"/>
                <a:gd name="T63" fmla="*/ 173 h 3369"/>
                <a:gd name="T64" fmla="*/ 260 w 300"/>
                <a:gd name="T65" fmla="*/ 242 h 3369"/>
                <a:gd name="T66" fmla="*/ 222 w 300"/>
                <a:gd name="T67" fmla="*/ 377 h 3369"/>
                <a:gd name="T68" fmla="*/ 218 w 300"/>
                <a:gd name="T69" fmla="*/ 640 h 3369"/>
                <a:gd name="T70" fmla="*/ 216 w 300"/>
                <a:gd name="T71" fmla="*/ 880 h 3369"/>
                <a:gd name="T72" fmla="*/ 213 w 300"/>
                <a:gd name="T73" fmla="*/ 1166 h 3369"/>
                <a:gd name="T74" fmla="*/ 96 w 300"/>
                <a:gd name="T75" fmla="*/ 958 h 3369"/>
                <a:gd name="T76" fmla="*/ 87 w 300"/>
                <a:gd name="T77" fmla="*/ 637 h 3369"/>
                <a:gd name="T78" fmla="*/ 82 w 300"/>
                <a:gd name="T79" fmla="*/ 380 h 3369"/>
                <a:gd name="T80" fmla="*/ 31 w 300"/>
                <a:gd name="T81" fmla="*/ 237 h 3369"/>
                <a:gd name="T82" fmla="*/ 0 w 300"/>
                <a:gd name="T83" fmla="*/ 155 h 3369"/>
                <a:gd name="T84" fmla="*/ 18 w 300"/>
                <a:gd name="T85" fmla="*/ 73 h 3369"/>
                <a:gd name="T86" fmla="*/ 85 w 300"/>
                <a:gd name="T87" fmla="*/ 15 h 3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0" h="3369">
                  <a:moveTo>
                    <a:pt x="127" y="3220"/>
                  </a:moveTo>
                  <a:lnTo>
                    <a:pt x="136" y="3227"/>
                  </a:lnTo>
                  <a:lnTo>
                    <a:pt x="147" y="3238"/>
                  </a:lnTo>
                  <a:lnTo>
                    <a:pt x="160" y="3251"/>
                  </a:lnTo>
                  <a:lnTo>
                    <a:pt x="173" y="3266"/>
                  </a:lnTo>
                  <a:lnTo>
                    <a:pt x="184" y="3277"/>
                  </a:lnTo>
                  <a:lnTo>
                    <a:pt x="182" y="3282"/>
                  </a:lnTo>
                  <a:lnTo>
                    <a:pt x="182" y="3293"/>
                  </a:lnTo>
                  <a:lnTo>
                    <a:pt x="180" y="3309"/>
                  </a:lnTo>
                  <a:lnTo>
                    <a:pt x="178" y="3327"/>
                  </a:lnTo>
                  <a:lnTo>
                    <a:pt x="175" y="3346"/>
                  </a:lnTo>
                  <a:lnTo>
                    <a:pt x="167" y="3360"/>
                  </a:lnTo>
                  <a:lnTo>
                    <a:pt x="156" y="3369"/>
                  </a:lnTo>
                  <a:lnTo>
                    <a:pt x="147" y="3358"/>
                  </a:lnTo>
                  <a:lnTo>
                    <a:pt x="136" y="3340"/>
                  </a:lnTo>
                  <a:lnTo>
                    <a:pt x="129" y="3313"/>
                  </a:lnTo>
                  <a:lnTo>
                    <a:pt x="125" y="3282"/>
                  </a:lnTo>
                  <a:lnTo>
                    <a:pt x="124" y="3251"/>
                  </a:lnTo>
                  <a:lnTo>
                    <a:pt x="127" y="3220"/>
                  </a:lnTo>
                  <a:close/>
                  <a:moveTo>
                    <a:pt x="120" y="2800"/>
                  </a:moveTo>
                  <a:lnTo>
                    <a:pt x="142" y="2813"/>
                  </a:lnTo>
                  <a:lnTo>
                    <a:pt x="160" y="2833"/>
                  </a:lnTo>
                  <a:lnTo>
                    <a:pt x="173" y="2857"/>
                  </a:lnTo>
                  <a:lnTo>
                    <a:pt x="184" y="2884"/>
                  </a:lnTo>
                  <a:lnTo>
                    <a:pt x="189" y="2917"/>
                  </a:lnTo>
                  <a:lnTo>
                    <a:pt x="193" y="2949"/>
                  </a:lnTo>
                  <a:lnTo>
                    <a:pt x="195" y="2986"/>
                  </a:lnTo>
                  <a:lnTo>
                    <a:pt x="195" y="3020"/>
                  </a:lnTo>
                  <a:lnTo>
                    <a:pt x="195" y="3055"/>
                  </a:lnTo>
                  <a:lnTo>
                    <a:pt x="191" y="3087"/>
                  </a:lnTo>
                  <a:lnTo>
                    <a:pt x="189" y="3118"/>
                  </a:lnTo>
                  <a:lnTo>
                    <a:pt x="187" y="3146"/>
                  </a:lnTo>
                  <a:lnTo>
                    <a:pt x="184" y="3140"/>
                  </a:lnTo>
                  <a:lnTo>
                    <a:pt x="176" y="3127"/>
                  </a:lnTo>
                  <a:lnTo>
                    <a:pt x="167" y="3107"/>
                  </a:lnTo>
                  <a:lnTo>
                    <a:pt x="156" y="3082"/>
                  </a:lnTo>
                  <a:lnTo>
                    <a:pt x="144" y="3053"/>
                  </a:lnTo>
                  <a:lnTo>
                    <a:pt x="131" y="3020"/>
                  </a:lnTo>
                  <a:lnTo>
                    <a:pt x="120" y="2986"/>
                  </a:lnTo>
                  <a:lnTo>
                    <a:pt x="120" y="2944"/>
                  </a:lnTo>
                  <a:lnTo>
                    <a:pt x="120" y="2904"/>
                  </a:lnTo>
                  <a:lnTo>
                    <a:pt x="120" y="2857"/>
                  </a:lnTo>
                  <a:lnTo>
                    <a:pt x="120" y="2800"/>
                  </a:lnTo>
                  <a:close/>
                  <a:moveTo>
                    <a:pt x="116" y="2386"/>
                  </a:moveTo>
                  <a:lnTo>
                    <a:pt x="124" y="2386"/>
                  </a:lnTo>
                  <a:lnTo>
                    <a:pt x="151" y="2407"/>
                  </a:lnTo>
                  <a:lnTo>
                    <a:pt x="176" y="2427"/>
                  </a:lnTo>
                  <a:lnTo>
                    <a:pt x="196" y="2449"/>
                  </a:lnTo>
                  <a:lnTo>
                    <a:pt x="195" y="2520"/>
                  </a:lnTo>
                  <a:lnTo>
                    <a:pt x="193" y="2593"/>
                  </a:lnTo>
                  <a:lnTo>
                    <a:pt x="193" y="2666"/>
                  </a:lnTo>
                  <a:lnTo>
                    <a:pt x="189" y="2664"/>
                  </a:lnTo>
                  <a:lnTo>
                    <a:pt x="185" y="2662"/>
                  </a:lnTo>
                  <a:lnTo>
                    <a:pt x="182" y="2658"/>
                  </a:lnTo>
                  <a:lnTo>
                    <a:pt x="178" y="2655"/>
                  </a:lnTo>
                  <a:lnTo>
                    <a:pt x="175" y="2653"/>
                  </a:lnTo>
                  <a:lnTo>
                    <a:pt x="171" y="2649"/>
                  </a:lnTo>
                  <a:lnTo>
                    <a:pt x="167" y="2649"/>
                  </a:lnTo>
                  <a:lnTo>
                    <a:pt x="151" y="2637"/>
                  </a:lnTo>
                  <a:lnTo>
                    <a:pt x="136" y="2626"/>
                  </a:lnTo>
                  <a:lnTo>
                    <a:pt x="120" y="2613"/>
                  </a:lnTo>
                  <a:lnTo>
                    <a:pt x="116" y="2386"/>
                  </a:lnTo>
                  <a:close/>
                  <a:moveTo>
                    <a:pt x="113" y="1866"/>
                  </a:moveTo>
                  <a:lnTo>
                    <a:pt x="156" y="1884"/>
                  </a:lnTo>
                  <a:lnTo>
                    <a:pt x="200" y="1902"/>
                  </a:lnTo>
                  <a:lnTo>
                    <a:pt x="200" y="1931"/>
                  </a:lnTo>
                  <a:lnTo>
                    <a:pt x="200" y="1971"/>
                  </a:lnTo>
                  <a:lnTo>
                    <a:pt x="202" y="2018"/>
                  </a:lnTo>
                  <a:lnTo>
                    <a:pt x="200" y="2067"/>
                  </a:lnTo>
                  <a:lnTo>
                    <a:pt x="200" y="2118"/>
                  </a:lnTo>
                  <a:lnTo>
                    <a:pt x="200" y="2169"/>
                  </a:lnTo>
                  <a:lnTo>
                    <a:pt x="198" y="2215"/>
                  </a:lnTo>
                  <a:lnTo>
                    <a:pt x="196" y="2253"/>
                  </a:lnTo>
                  <a:lnTo>
                    <a:pt x="169" y="2233"/>
                  </a:lnTo>
                  <a:lnTo>
                    <a:pt x="138" y="2213"/>
                  </a:lnTo>
                  <a:lnTo>
                    <a:pt x="113" y="2193"/>
                  </a:lnTo>
                  <a:lnTo>
                    <a:pt x="113" y="2029"/>
                  </a:lnTo>
                  <a:lnTo>
                    <a:pt x="113" y="1866"/>
                  </a:lnTo>
                  <a:close/>
                  <a:moveTo>
                    <a:pt x="104" y="1357"/>
                  </a:moveTo>
                  <a:lnTo>
                    <a:pt x="207" y="1362"/>
                  </a:lnTo>
                  <a:lnTo>
                    <a:pt x="204" y="1709"/>
                  </a:lnTo>
                  <a:lnTo>
                    <a:pt x="180" y="1706"/>
                  </a:lnTo>
                  <a:lnTo>
                    <a:pt x="160" y="1700"/>
                  </a:lnTo>
                  <a:lnTo>
                    <a:pt x="144" y="1693"/>
                  </a:lnTo>
                  <a:lnTo>
                    <a:pt x="127" y="1684"/>
                  </a:lnTo>
                  <a:lnTo>
                    <a:pt x="107" y="1677"/>
                  </a:lnTo>
                  <a:lnTo>
                    <a:pt x="104" y="1357"/>
                  </a:lnTo>
                  <a:close/>
                  <a:moveTo>
                    <a:pt x="156" y="0"/>
                  </a:moveTo>
                  <a:lnTo>
                    <a:pt x="193" y="7"/>
                  </a:lnTo>
                  <a:lnTo>
                    <a:pt x="224" y="20"/>
                  </a:lnTo>
                  <a:lnTo>
                    <a:pt x="251" y="38"/>
                  </a:lnTo>
                  <a:lnTo>
                    <a:pt x="271" y="62"/>
                  </a:lnTo>
                  <a:lnTo>
                    <a:pt x="287" y="89"/>
                  </a:lnTo>
                  <a:lnTo>
                    <a:pt x="296" y="120"/>
                  </a:lnTo>
                  <a:lnTo>
                    <a:pt x="300" y="153"/>
                  </a:lnTo>
                  <a:lnTo>
                    <a:pt x="298" y="173"/>
                  </a:lnTo>
                  <a:lnTo>
                    <a:pt x="289" y="197"/>
                  </a:lnTo>
                  <a:lnTo>
                    <a:pt x="276" y="220"/>
                  </a:lnTo>
                  <a:lnTo>
                    <a:pt x="260" y="242"/>
                  </a:lnTo>
                  <a:lnTo>
                    <a:pt x="244" y="260"/>
                  </a:lnTo>
                  <a:lnTo>
                    <a:pt x="224" y="273"/>
                  </a:lnTo>
                  <a:lnTo>
                    <a:pt x="222" y="377"/>
                  </a:lnTo>
                  <a:lnTo>
                    <a:pt x="222" y="471"/>
                  </a:lnTo>
                  <a:lnTo>
                    <a:pt x="220" y="557"/>
                  </a:lnTo>
                  <a:lnTo>
                    <a:pt x="218" y="640"/>
                  </a:lnTo>
                  <a:lnTo>
                    <a:pt x="218" y="718"/>
                  </a:lnTo>
                  <a:lnTo>
                    <a:pt x="216" y="798"/>
                  </a:lnTo>
                  <a:lnTo>
                    <a:pt x="216" y="880"/>
                  </a:lnTo>
                  <a:lnTo>
                    <a:pt x="215" y="967"/>
                  </a:lnTo>
                  <a:lnTo>
                    <a:pt x="213" y="1062"/>
                  </a:lnTo>
                  <a:lnTo>
                    <a:pt x="213" y="1166"/>
                  </a:lnTo>
                  <a:lnTo>
                    <a:pt x="100" y="1153"/>
                  </a:lnTo>
                  <a:lnTo>
                    <a:pt x="98" y="1051"/>
                  </a:lnTo>
                  <a:lnTo>
                    <a:pt x="96" y="958"/>
                  </a:lnTo>
                  <a:lnTo>
                    <a:pt x="95" y="873"/>
                  </a:lnTo>
                  <a:lnTo>
                    <a:pt x="93" y="793"/>
                  </a:lnTo>
                  <a:lnTo>
                    <a:pt x="87" y="637"/>
                  </a:lnTo>
                  <a:lnTo>
                    <a:pt x="85" y="557"/>
                  </a:lnTo>
                  <a:lnTo>
                    <a:pt x="84" y="471"/>
                  </a:lnTo>
                  <a:lnTo>
                    <a:pt x="82" y="380"/>
                  </a:lnTo>
                  <a:lnTo>
                    <a:pt x="80" y="277"/>
                  </a:lnTo>
                  <a:lnTo>
                    <a:pt x="53" y="258"/>
                  </a:lnTo>
                  <a:lnTo>
                    <a:pt x="31" y="237"/>
                  </a:lnTo>
                  <a:lnTo>
                    <a:pt x="16" y="211"/>
                  </a:lnTo>
                  <a:lnTo>
                    <a:pt x="5" y="184"/>
                  </a:lnTo>
                  <a:lnTo>
                    <a:pt x="0" y="155"/>
                  </a:lnTo>
                  <a:lnTo>
                    <a:pt x="0" y="127"/>
                  </a:lnTo>
                  <a:lnTo>
                    <a:pt x="7" y="98"/>
                  </a:lnTo>
                  <a:lnTo>
                    <a:pt x="18" y="73"/>
                  </a:lnTo>
                  <a:lnTo>
                    <a:pt x="35" y="49"/>
                  </a:lnTo>
                  <a:lnTo>
                    <a:pt x="56" y="29"/>
                  </a:lnTo>
                  <a:lnTo>
                    <a:pt x="85" y="15"/>
                  </a:lnTo>
                  <a:lnTo>
                    <a:pt x="118" y="4"/>
                  </a:lnTo>
                  <a:lnTo>
                    <a:pt x="1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grpSp>
      <p:sp>
        <p:nvSpPr>
          <p:cNvPr id="82" name="Freeform 36">
            <a:extLst>
              <a:ext uri="{FF2B5EF4-FFF2-40B4-BE49-F238E27FC236}">
                <a16:creationId xmlns:a16="http://schemas.microsoft.com/office/drawing/2014/main" id="{53AEA272-E1AB-4A1F-8B1D-81183DA05032}"/>
              </a:ext>
            </a:extLst>
          </p:cNvPr>
          <p:cNvSpPr>
            <a:spLocks noEditPoints="1"/>
          </p:cNvSpPr>
          <p:nvPr/>
        </p:nvSpPr>
        <p:spPr bwMode="auto">
          <a:xfrm>
            <a:off x="9588015" y="5517559"/>
            <a:ext cx="312769" cy="337229"/>
          </a:xfrm>
          <a:custGeom>
            <a:avLst/>
            <a:gdLst>
              <a:gd name="T0" fmla="*/ 1409 w 3363"/>
              <a:gd name="T1" fmla="*/ 1886 h 3626"/>
              <a:gd name="T2" fmla="*/ 1554 w 3363"/>
              <a:gd name="T3" fmla="*/ 2044 h 3626"/>
              <a:gd name="T4" fmla="*/ 972 w 3363"/>
              <a:gd name="T5" fmla="*/ 2917 h 3626"/>
              <a:gd name="T6" fmla="*/ 852 w 3363"/>
              <a:gd name="T7" fmla="*/ 3126 h 3626"/>
              <a:gd name="T8" fmla="*/ 820 w 3363"/>
              <a:gd name="T9" fmla="*/ 3247 h 3626"/>
              <a:gd name="T10" fmla="*/ 836 w 3363"/>
              <a:gd name="T11" fmla="*/ 3317 h 3626"/>
              <a:gd name="T12" fmla="*/ 850 w 3363"/>
              <a:gd name="T13" fmla="*/ 3389 h 3626"/>
              <a:gd name="T14" fmla="*/ 829 w 3363"/>
              <a:gd name="T15" fmla="*/ 3475 h 3626"/>
              <a:gd name="T16" fmla="*/ 761 w 3363"/>
              <a:gd name="T17" fmla="*/ 3557 h 3626"/>
              <a:gd name="T18" fmla="*/ 656 w 3363"/>
              <a:gd name="T19" fmla="*/ 3607 h 3626"/>
              <a:gd name="T20" fmla="*/ 538 w 3363"/>
              <a:gd name="T21" fmla="*/ 3626 h 3626"/>
              <a:gd name="T22" fmla="*/ 436 w 3363"/>
              <a:gd name="T23" fmla="*/ 3602 h 3626"/>
              <a:gd name="T24" fmla="*/ 374 w 3363"/>
              <a:gd name="T25" fmla="*/ 3520 h 3626"/>
              <a:gd name="T26" fmla="*/ 358 w 3363"/>
              <a:gd name="T27" fmla="*/ 3413 h 3626"/>
              <a:gd name="T28" fmla="*/ 361 w 3363"/>
              <a:gd name="T29" fmla="*/ 3322 h 3626"/>
              <a:gd name="T30" fmla="*/ 338 w 3363"/>
              <a:gd name="T31" fmla="*/ 3238 h 3626"/>
              <a:gd name="T32" fmla="*/ 278 w 3363"/>
              <a:gd name="T33" fmla="*/ 3184 h 3626"/>
              <a:gd name="T34" fmla="*/ 198 w 3363"/>
              <a:gd name="T35" fmla="*/ 3138 h 3626"/>
              <a:gd name="T36" fmla="*/ 112 w 3363"/>
              <a:gd name="T37" fmla="*/ 3095 h 3626"/>
              <a:gd name="T38" fmla="*/ 41 w 3363"/>
              <a:gd name="T39" fmla="*/ 3040 h 3626"/>
              <a:gd name="T40" fmla="*/ 1 w 3363"/>
              <a:gd name="T41" fmla="*/ 2964 h 3626"/>
              <a:gd name="T42" fmla="*/ 12 w 3363"/>
              <a:gd name="T43" fmla="*/ 2855 h 3626"/>
              <a:gd name="T44" fmla="*/ 74 w 3363"/>
              <a:gd name="T45" fmla="*/ 2747 h 3626"/>
              <a:gd name="T46" fmla="*/ 170 w 3363"/>
              <a:gd name="T47" fmla="*/ 2702 h 3626"/>
              <a:gd name="T48" fmla="*/ 289 w 3363"/>
              <a:gd name="T49" fmla="*/ 2684 h 3626"/>
              <a:gd name="T50" fmla="*/ 412 w 3363"/>
              <a:gd name="T51" fmla="*/ 2660 h 3626"/>
              <a:gd name="T52" fmla="*/ 585 w 3363"/>
              <a:gd name="T53" fmla="*/ 2573 h 3626"/>
              <a:gd name="T54" fmla="*/ 760 w 3363"/>
              <a:gd name="T55" fmla="*/ 2437 h 3626"/>
              <a:gd name="T56" fmla="*/ 941 w 3363"/>
              <a:gd name="T57" fmla="*/ 2282 h 3626"/>
              <a:gd name="T58" fmla="*/ 1136 w 3363"/>
              <a:gd name="T59" fmla="*/ 2066 h 3626"/>
              <a:gd name="T60" fmla="*/ 1316 w 3363"/>
              <a:gd name="T61" fmla="*/ 1831 h 3626"/>
              <a:gd name="T62" fmla="*/ 2690 w 3363"/>
              <a:gd name="T63" fmla="*/ 9 h 3626"/>
              <a:gd name="T64" fmla="*/ 2761 w 3363"/>
              <a:gd name="T65" fmla="*/ 57 h 3626"/>
              <a:gd name="T66" fmla="*/ 2796 w 3363"/>
              <a:gd name="T67" fmla="*/ 138 h 3626"/>
              <a:gd name="T68" fmla="*/ 2814 w 3363"/>
              <a:gd name="T69" fmla="*/ 249 h 3626"/>
              <a:gd name="T70" fmla="*/ 2905 w 3363"/>
              <a:gd name="T71" fmla="*/ 282 h 3626"/>
              <a:gd name="T72" fmla="*/ 2990 w 3363"/>
              <a:gd name="T73" fmla="*/ 238 h 3626"/>
              <a:gd name="T74" fmla="*/ 3081 w 3363"/>
              <a:gd name="T75" fmla="*/ 184 h 3626"/>
              <a:gd name="T76" fmla="*/ 3200 w 3363"/>
              <a:gd name="T77" fmla="*/ 189 h 3626"/>
              <a:gd name="T78" fmla="*/ 3296 w 3363"/>
              <a:gd name="T79" fmla="*/ 255 h 3626"/>
              <a:gd name="T80" fmla="*/ 3354 w 3363"/>
              <a:gd name="T81" fmla="*/ 366 h 3626"/>
              <a:gd name="T82" fmla="*/ 3356 w 3363"/>
              <a:gd name="T83" fmla="*/ 526 h 3626"/>
              <a:gd name="T84" fmla="*/ 3301 w 3363"/>
              <a:gd name="T85" fmla="*/ 624 h 3626"/>
              <a:gd name="T86" fmla="*/ 3205 w 3363"/>
              <a:gd name="T87" fmla="*/ 680 h 3626"/>
              <a:gd name="T88" fmla="*/ 3094 w 3363"/>
              <a:gd name="T89" fmla="*/ 689 h 3626"/>
              <a:gd name="T90" fmla="*/ 2994 w 3363"/>
              <a:gd name="T91" fmla="*/ 644 h 3626"/>
              <a:gd name="T92" fmla="*/ 2883 w 3363"/>
              <a:gd name="T93" fmla="*/ 575 h 3626"/>
              <a:gd name="T94" fmla="*/ 2712 w 3363"/>
              <a:gd name="T95" fmla="*/ 607 h 3626"/>
              <a:gd name="T96" fmla="*/ 2570 w 3363"/>
              <a:gd name="T97" fmla="*/ 695 h 3626"/>
              <a:gd name="T98" fmla="*/ 2454 w 3363"/>
              <a:gd name="T99" fmla="*/ 815 h 3626"/>
              <a:gd name="T100" fmla="*/ 2354 w 3363"/>
              <a:gd name="T101" fmla="*/ 949 h 3626"/>
              <a:gd name="T102" fmla="*/ 2267 w 3363"/>
              <a:gd name="T103" fmla="*/ 1073 h 3626"/>
              <a:gd name="T104" fmla="*/ 1698 w 3363"/>
              <a:gd name="T105" fmla="*/ 1762 h 3626"/>
              <a:gd name="T106" fmla="*/ 1465 w 3363"/>
              <a:gd name="T107" fmla="*/ 1769 h 3626"/>
              <a:gd name="T108" fmla="*/ 1625 w 3363"/>
              <a:gd name="T109" fmla="*/ 1426 h 3626"/>
              <a:gd name="T110" fmla="*/ 1823 w 3363"/>
              <a:gd name="T111" fmla="*/ 1177 h 3626"/>
              <a:gd name="T112" fmla="*/ 2390 w 3363"/>
              <a:gd name="T113" fmla="*/ 369 h 3626"/>
              <a:gd name="T114" fmla="*/ 2416 w 3363"/>
              <a:gd name="T115" fmla="*/ 304 h 3626"/>
              <a:gd name="T116" fmla="*/ 2405 w 3363"/>
              <a:gd name="T117" fmla="*/ 231 h 3626"/>
              <a:gd name="T118" fmla="*/ 2400 w 3363"/>
              <a:gd name="T119" fmla="*/ 157 h 3626"/>
              <a:gd name="T120" fmla="*/ 2440 w 3363"/>
              <a:gd name="T121" fmla="*/ 82 h 3626"/>
              <a:gd name="T122" fmla="*/ 2610 w 3363"/>
              <a:gd name="T123" fmla="*/ 0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3" h="3626">
                <a:moveTo>
                  <a:pt x="1316" y="1831"/>
                </a:moveTo>
                <a:lnTo>
                  <a:pt x="1345" y="1926"/>
                </a:lnTo>
                <a:lnTo>
                  <a:pt x="1409" y="1886"/>
                </a:lnTo>
                <a:lnTo>
                  <a:pt x="1429" y="1946"/>
                </a:lnTo>
                <a:lnTo>
                  <a:pt x="1552" y="1929"/>
                </a:lnTo>
                <a:lnTo>
                  <a:pt x="1554" y="2044"/>
                </a:lnTo>
                <a:lnTo>
                  <a:pt x="1283" y="2446"/>
                </a:lnTo>
                <a:lnTo>
                  <a:pt x="1012" y="2853"/>
                </a:lnTo>
                <a:lnTo>
                  <a:pt x="972" y="2917"/>
                </a:lnTo>
                <a:lnTo>
                  <a:pt x="929" y="2984"/>
                </a:lnTo>
                <a:lnTo>
                  <a:pt x="887" y="3053"/>
                </a:lnTo>
                <a:lnTo>
                  <a:pt x="852" y="3126"/>
                </a:lnTo>
                <a:lnTo>
                  <a:pt x="825" y="3197"/>
                </a:lnTo>
                <a:lnTo>
                  <a:pt x="820" y="3224"/>
                </a:lnTo>
                <a:lnTo>
                  <a:pt x="820" y="3247"/>
                </a:lnTo>
                <a:lnTo>
                  <a:pt x="823" y="3271"/>
                </a:lnTo>
                <a:lnTo>
                  <a:pt x="829" y="3295"/>
                </a:lnTo>
                <a:lnTo>
                  <a:pt x="836" y="3317"/>
                </a:lnTo>
                <a:lnTo>
                  <a:pt x="841" y="3340"/>
                </a:lnTo>
                <a:lnTo>
                  <a:pt x="847" y="3364"/>
                </a:lnTo>
                <a:lnTo>
                  <a:pt x="850" y="3389"/>
                </a:lnTo>
                <a:lnTo>
                  <a:pt x="849" y="3415"/>
                </a:lnTo>
                <a:lnTo>
                  <a:pt x="841" y="3444"/>
                </a:lnTo>
                <a:lnTo>
                  <a:pt x="829" y="3475"/>
                </a:lnTo>
                <a:lnTo>
                  <a:pt x="809" y="3509"/>
                </a:lnTo>
                <a:lnTo>
                  <a:pt x="789" y="3533"/>
                </a:lnTo>
                <a:lnTo>
                  <a:pt x="761" y="3557"/>
                </a:lnTo>
                <a:lnTo>
                  <a:pt x="729" y="3577"/>
                </a:lnTo>
                <a:lnTo>
                  <a:pt x="694" y="3593"/>
                </a:lnTo>
                <a:lnTo>
                  <a:pt x="656" y="3607"/>
                </a:lnTo>
                <a:lnTo>
                  <a:pt x="616" y="3617"/>
                </a:lnTo>
                <a:lnTo>
                  <a:pt x="576" y="3624"/>
                </a:lnTo>
                <a:lnTo>
                  <a:pt x="538" y="3626"/>
                </a:lnTo>
                <a:lnTo>
                  <a:pt x="501" y="3622"/>
                </a:lnTo>
                <a:lnTo>
                  <a:pt x="467" y="3615"/>
                </a:lnTo>
                <a:lnTo>
                  <a:pt x="436" y="3602"/>
                </a:lnTo>
                <a:lnTo>
                  <a:pt x="412" y="3586"/>
                </a:lnTo>
                <a:lnTo>
                  <a:pt x="392" y="3560"/>
                </a:lnTo>
                <a:lnTo>
                  <a:pt x="374" y="3520"/>
                </a:lnTo>
                <a:lnTo>
                  <a:pt x="363" y="3482"/>
                </a:lnTo>
                <a:lnTo>
                  <a:pt x="358" y="3446"/>
                </a:lnTo>
                <a:lnTo>
                  <a:pt x="358" y="3413"/>
                </a:lnTo>
                <a:lnTo>
                  <a:pt x="358" y="3382"/>
                </a:lnTo>
                <a:lnTo>
                  <a:pt x="361" y="3351"/>
                </a:lnTo>
                <a:lnTo>
                  <a:pt x="361" y="3322"/>
                </a:lnTo>
                <a:lnTo>
                  <a:pt x="358" y="3291"/>
                </a:lnTo>
                <a:lnTo>
                  <a:pt x="349" y="3262"/>
                </a:lnTo>
                <a:lnTo>
                  <a:pt x="338" y="3238"/>
                </a:lnTo>
                <a:lnTo>
                  <a:pt x="321" y="3218"/>
                </a:lnTo>
                <a:lnTo>
                  <a:pt x="301" y="3200"/>
                </a:lnTo>
                <a:lnTo>
                  <a:pt x="278" y="3184"/>
                </a:lnTo>
                <a:lnTo>
                  <a:pt x="252" y="3167"/>
                </a:lnTo>
                <a:lnTo>
                  <a:pt x="225" y="3153"/>
                </a:lnTo>
                <a:lnTo>
                  <a:pt x="198" y="3138"/>
                </a:lnTo>
                <a:lnTo>
                  <a:pt x="169" y="3126"/>
                </a:lnTo>
                <a:lnTo>
                  <a:pt x="140" y="3111"/>
                </a:lnTo>
                <a:lnTo>
                  <a:pt x="112" y="3095"/>
                </a:lnTo>
                <a:lnTo>
                  <a:pt x="87" y="3078"/>
                </a:lnTo>
                <a:lnTo>
                  <a:pt x="61" y="3060"/>
                </a:lnTo>
                <a:lnTo>
                  <a:pt x="41" y="3040"/>
                </a:lnTo>
                <a:lnTo>
                  <a:pt x="23" y="3017"/>
                </a:lnTo>
                <a:lnTo>
                  <a:pt x="10" y="2991"/>
                </a:lnTo>
                <a:lnTo>
                  <a:pt x="1" y="2964"/>
                </a:lnTo>
                <a:lnTo>
                  <a:pt x="0" y="2931"/>
                </a:lnTo>
                <a:lnTo>
                  <a:pt x="1" y="2895"/>
                </a:lnTo>
                <a:lnTo>
                  <a:pt x="12" y="2855"/>
                </a:lnTo>
                <a:lnTo>
                  <a:pt x="29" y="2809"/>
                </a:lnTo>
                <a:lnTo>
                  <a:pt x="49" y="2775"/>
                </a:lnTo>
                <a:lnTo>
                  <a:pt x="74" y="2747"/>
                </a:lnTo>
                <a:lnTo>
                  <a:pt x="101" y="2727"/>
                </a:lnTo>
                <a:lnTo>
                  <a:pt x="134" y="2713"/>
                </a:lnTo>
                <a:lnTo>
                  <a:pt x="170" y="2702"/>
                </a:lnTo>
                <a:lnTo>
                  <a:pt x="209" y="2695"/>
                </a:lnTo>
                <a:lnTo>
                  <a:pt x="247" y="2689"/>
                </a:lnTo>
                <a:lnTo>
                  <a:pt x="289" y="2684"/>
                </a:lnTo>
                <a:lnTo>
                  <a:pt x="330" y="2678"/>
                </a:lnTo>
                <a:lnTo>
                  <a:pt x="372" y="2671"/>
                </a:lnTo>
                <a:lnTo>
                  <a:pt x="412" y="2660"/>
                </a:lnTo>
                <a:lnTo>
                  <a:pt x="469" y="2640"/>
                </a:lnTo>
                <a:lnTo>
                  <a:pt x="527" y="2609"/>
                </a:lnTo>
                <a:lnTo>
                  <a:pt x="585" y="2573"/>
                </a:lnTo>
                <a:lnTo>
                  <a:pt x="643" y="2529"/>
                </a:lnTo>
                <a:lnTo>
                  <a:pt x="701" y="2484"/>
                </a:lnTo>
                <a:lnTo>
                  <a:pt x="760" y="2437"/>
                </a:lnTo>
                <a:lnTo>
                  <a:pt x="816" y="2389"/>
                </a:lnTo>
                <a:lnTo>
                  <a:pt x="869" y="2346"/>
                </a:lnTo>
                <a:lnTo>
                  <a:pt x="941" y="2282"/>
                </a:lnTo>
                <a:lnTo>
                  <a:pt x="1009" y="2215"/>
                </a:lnTo>
                <a:lnTo>
                  <a:pt x="1074" y="2142"/>
                </a:lnTo>
                <a:lnTo>
                  <a:pt x="1136" y="2066"/>
                </a:lnTo>
                <a:lnTo>
                  <a:pt x="1196" y="1989"/>
                </a:lnTo>
                <a:lnTo>
                  <a:pt x="1252" y="1913"/>
                </a:lnTo>
                <a:lnTo>
                  <a:pt x="1316" y="1831"/>
                </a:lnTo>
                <a:close/>
                <a:moveTo>
                  <a:pt x="2610" y="0"/>
                </a:moveTo>
                <a:lnTo>
                  <a:pt x="2654" y="2"/>
                </a:lnTo>
                <a:lnTo>
                  <a:pt x="2690" y="9"/>
                </a:lnTo>
                <a:lnTo>
                  <a:pt x="2720" y="20"/>
                </a:lnTo>
                <a:lnTo>
                  <a:pt x="2743" y="37"/>
                </a:lnTo>
                <a:lnTo>
                  <a:pt x="2761" y="57"/>
                </a:lnTo>
                <a:lnTo>
                  <a:pt x="2776" y="80"/>
                </a:lnTo>
                <a:lnTo>
                  <a:pt x="2787" y="107"/>
                </a:lnTo>
                <a:lnTo>
                  <a:pt x="2796" y="138"/>
                </a:lnTo>
                <a:lnTo>
                  <a:pt x="2803" y="173"/>
                </a:lnTo>
                <a:lnTo>
                  <a:pt x="2809" y="209"/>
                </a:lnTo>
                <a:lnTo>
                  <a:pt x="2814" y="249"/>
                </a:lnTo>
                <a:lnTo>
                  <a:pt x="2841" y="266"/>
                </a:lnTo>
                <a:lnTo>
                  <a:pt x="2872" y="278"/>
                </a:lnTo>
                <a:lnTo>
                  <a:pt x="2905" y="282"/>
                </a:lnTo>
                <a:lnTo>
                  <a:pt x="2940" y="278"/>
                </a:lnTo>
                <a:lnTo>
                  <a:pt x="2976" y="266"/>
                </a:lnTo>
                <a:lnTo>
                  <a:pt x="2990" y="238"/>
                </a:lnTo>
                <a:lnTo>
                  <a:pt x="3016" y="215"/>
                </a:lnTo>
                <a:lnTo>
                  <a:pt x="3047" y="197"/>
                </a:lnTo>
                <a:lnTo>
                  <a:pt x="3081" y="184"/>
                </a:lnTo>
                <a:lnTo>
                  <a:pt x="3120" y="177"/>
                </a:lnTo>
                <a:lnTo>
                  <a:pt x="3160" y="178"/>
                </a:lnTo>
                <a:lnTo>
                  <a:pt x="3200" y="189"/>
                </a:lnTo>
                <a:lnTo>
                  <a:pt x="3234" y="206"/>
                </a:lnTo>
                <a:lnTo>
                  <a:pt x="3267" y="227"/>
                </a:lnTo>
                <a:lnTo>
                  <a:pt x="3296" y="255"/>
                </a:lnTo>
                <a:lnTo>
                  <a:pt x="3320" y="287"/>
                </a:lnTo>
                <a:lnTo>
                  <a:pt x="3340" y="324"/>
                </a:lnTo>
                <a:lnTo>
                  <a:pt x="3354" y="366"/>
                </a:lnTo>
                <a:lnTo>
                  <a:pt x="3361" y="415"/>
                </a:lnTo>
                <a:lnTo>
                  <a:pt x="3363" y="467"/>
                </a:lnTo>
                <a:lnTo>
                  <a:pt x="3356" y="526"/>
                </a:lnTo>
                <a:lnTo>
                  <a:pt x="3343" y="562"/>
                </a:lnTo>
                <a:lnTo>
                  <a:pt x="3325" y="597"/>
                </a:lnTo>
                <a:lnTo>
                  <a:pt x="3301" y="624"/>
                </a:lnTo>
                <a:lnTo>
                  <a:pt x="3272" y="647"/>
                </a:lnTo>
                <a:lnTo>
                  <a:pt x="3241" y="667"/>
                </a:lnTo>
                <a:lnTo>
                  <a:pt x="3205" y="680"/>
                </a:lnTo>
                <a:lnTo>
                  <a:pt x="3169" y="689"/>
                </a:lnTo>
                <a:lnTo>
                  <a:pt x="3132" y="693"/>
                </a:lnTo>
                <a:lnTo>
                  <a:pt x="3094" y="689"/>
                </a:lnTo>
                <a:lnTo>
                  <a:pt x="3058" y="680"/>
                </a:lnTo>
                <a:lnTo>
                  <a:pt x="3025" y="666"/>
                </a:lnTo>
                <a:lnTo>
                  <a:pt x="2994" y="644"/>
                </a:lnTo>
                <a:lnTo>
                  <a:pt x="2969" y="617"/>
                </a:lnTo>
                <a:lnTo>
                  <a:pt x="2947" y="582"/>
                </a:lnTo>
                <a:lnTo>
                  <a:pt x="2883" y="575"/>
                </a:lnTo>
                <a:lnTo>
                  <a:pt x="2821" y="578"/>
                </a:lnTo>
                <a:lnTo>
                  <a:pt x="2765" y="589"/>
                </a:lnTo>
                <a:lnTo>
                  <a:pt x="2712" y="607"/>
                </a:lnTo>
                <a:lnTo>
                  <a:pt x="2661" y="631"/>
                </a:lnTo>
                <a:lnTo>
                  <a:pt x="2614" y="660"/>
                </a:lnTo>
                <a:lnTo>
                  <a:pt x="2570" y="695"/>
                </a:lnTo>
                <a:lnTo>
                  <a:pt x="2529" y="731"/>
                </a:lnTo>
                <a:lnTo>
                  <a:pt x="2490" y="773"/>
                </a:lnTo>
                <a:lnTo>
                  <a:pt x="2454" y="815"/>
                </a:lnTo>
                <a:lnTo>
                  <a:pt x="2420" y="858"/>
                </a:lnTo>
                <a:lnTo>
                  <a:pt x="2385" y="904"/>
                </a:lnTo>
                <a:lnTo>
                  <a:pt x="2354" y="949"/>
                </a:lnTo>
                <a:lnTo>
                  <a:pt x="2325" y="993"/>
                </a:lnTo>
                <a:lnTo>
                  <a:pt x="2296" y="1035"/>
                </a:lnTo>
                <a:lnTo>
                  <a:pt x="2267" y="1073"/>
                </a:lnTo>
                <a:lnTo>
                  <a:pt x="2060" y="1326"/>
                </a:lnTo>
                <a:lnTo>
                  <a:pt x="1692" y="1844"/>
                </a:lnTo>
                <a:lnTo>
                  <a:pt x="1698" y="1762"/>
                </a:lnTo>
                <a:lnTo>
                  <a:pt x="1565" y="1793"/>
                </a:lnTo>
                <a:lnTo>
                  <a:pt x="1541" y="1713"/>
                </a:lnTo>
                <a:lnTo>
                  <a:pt x="1465" y="1769"/>
                </a:lnTo>
                <a:lnTo>
                  <a:pt x="1441" y="1669"/>
                </a:lnTo>
                <a:lnTo>
                  <a:pt x="1534" y="1549"/>
                </a:lnTo>
                <a:lnTo>
                  <a:pt x="1625" y="1426"/>
                </a:lnTo>
                <a:lnTo>
                  <a:pt x="1689" y="1338"/>
                </a:lnTo>
                <a:lnTo>
                  <a:pt x="1756" y="1257"/>
                </a:lnTo>
                <a:lnTo>
                  <a:pt x="1823" y="1177"/>
                </a:lnTo>
                <a:lnTo>
                  <a:pt x="1890" y="1093"/>
                </a:lnTo>
                <a:lnTo>
                  <a:pt x="2183" y="689"/>
                </a:lnTo>
                <a:lnTo>
                  <a:pt x="2390" y="369"/>
                </a:lnTo>
                <a:lnTo>
                  <a:pt x="2405" y="349"/>
                </a:lnTo>
                <a:lnTo>
                  <a:pt x="2412" y="327"/>
                </a:lnTo>
                <a:lnTo>
                  <a:pt x="2416" y="304"/>
                </a:lnTo>
                <a:lnTo>
                  <a:pt x="2414" y="280"/>
                </a:lnTo>
                <a:lnTo>
                  <a:pt x="2410" y="257"/>
                </a:lnTo>
                <a:lnTo>
                  <a:pt x="2405" y="231"/>
                </a:lnTo>
                <a:lnTo>
                  <a:pt x="2401" y="207"/>
                </a:lnTo>
                <a:lnTo>
                  <a:pt x="2400" y="182"/>
                </a:lnTo>
                <a:lnTo>
                  <a:pt x="2400" y="157"/>
                </a:lnTo>
                <a:lnTo>
                  <a:pt x="2407" y="131"/>
                </a:lnTo>
                <a:lnTo>
                  <a:pt x="2420" y="106"/>
                </a:lnTo>
                <a:lnTo>
                  <a:pt x="2440" y="82"/>
                </a:lnTo>
                <a:lnTo>
                  <a:pt x="2470" y="57"/>
                </a:lnTo>
                <a:lnTo>
                  <a:pt x="2510" y="33"/>
                </a:lnTo>
                <a:lnTo>
                  <a:pt x="261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83" name="Oval 19">
            <a:extLst>
              <a:ext uri="{FF2B5EF4-FFF2-40B4-BE49-F238E27FC236}">
                <a16:creationId xmlns:a16="http://schemas.microsoft.com/office/drawing/2014/main" id="{E9CFB870-AA76-4AE8-9464-C4E5358CCF13}"/>
              </a:ext>
            </a:extLst>
          </p:cNvPr>
          <p:cNvSpPr/>
          <p:nvPr/>
        </p:nvSpPr>
        <p:spPr>
          <a:xfrm rot="7840081">
            <a:off x="7388589" y="357113"/>
            <a:ext cx="302849" cy="258340"/>
          </a:xfrm>
          <a:custGeom>
            <a:avLst/>
            <a:gdLst/>
            <a:ahLst/>
            <a:cxnLst/>
            <a:rect l="l" t="t" r="r" b="b"/>
            <a:pathLst>
              <a:path w="4290840" h="3660228">
                <a:moveTo>
                  <a:pt x="2325835" y="1430901"/>
                </a:moveTo>
                <a:cubicBezTo>
                  <a:pt x="2336670" y="1441414"/>
                  <a:pt x="2351639" y="1447919"/>
                  <a:pt x="2368172" y="1447919"/>
                </a:cubicBezTo>
                <a:cubicBezTo>
                  <a:pt x="2401241" y="1447919"/>
                  <a:pt x="2428048" y="1421905"/>
                  <a:pt x="2428048" y="1389815"/>
                </a:cubicBezTo>
                <a:lnTo>
                  <a:pt x="2428048" y="290423"/>
                </a:lnTo>
                <a:cubicBezTo>
                  <a:pt x="2428048" y="258334"/>
                  <a:pt x="2401241" y="232319"/>
                  <a:pt x="2368173" y="232320"/>
                </a:cubicBezTo>
                <a:cubicBezTo>
                  <a:pt x="2335105" y="232319"/>
                  <a:pt x="2308298" y="258334"/>
                  <a:pt x="2308298" y="290424"/>
                </a:cubicBezTo>
                <a:lnTo>
                  <a:pt x="2308298" y="1389814"/>
                </a:lnTo>
                <a:cubicBezTo>
                  <a:pt x="2308297" y="1405860"/>
                  <a:pt x="2314999" y="1420385"/>
                  <a:pt x="2325835" y="1430901"/>
                </a:cubicBezTo>
                <a:close/>
                <a:moveTo>
                  <a:pt x="1712446" y="1346642"/>
                </a:moveTo>
                <a:cubicBezTo>
                  <a:pt x="1591450" y="1204364"/>
                  <a:pt x="1518764" y="1021961"/>
                  <a:pt x="1518764" y="823084"/>
                </a:cubicBezTo>
                <a:cubicBezTo>
                  <a:pt x="1518764" y="368507"/>
                  <a:pt x="1898505" y="1"/>
                  <a:pt x="2366939" y="0"/>
                </a:cubicBezTo>
                <a:cubicBezTo>
                  <a:pt x="2835373" y="1"/>
                  <a:pt x="3215115" y="368508"/>
                  <a:pt x="3215114" y="823084"/>
                </a:cubicBezTo>
                <a:cubicBezTo>
                  <a:pt x="3215114" y="1277660"/>
                  <a:pt x="2835373" y="1646168"/>
                  <a:pt x="2366939" y="1646167"/>
                </a:cubicBezTo>
                <a:cubicBezTo>
                  <a:pt x="2132723" y="1646167"/>
                  <a:pt x="1920679" y="1554040"/>
                  <a:pt x="1767189" y="1405093"/>
                </a:cubicBezTo>
                <a:cubicBezTo>
                  <a:pt x="1748003" y="1386474"/>
                  <a:pt x="1729732" y="1366968"/>
                  <a:pt x="1712446" y="1346642"/>
                </a:cubicBezTo>
                <a:close/>
                <a:moveTo>
                  <a:pt x="2442785" y="3276067"/>
                </a:moveTo>
                <a:cubicBezTo>
                  <a:pt x="2452539" y="3288725"/>
                  <a:pt x="2467121" y="3297661"/>
                  <a:pt x="2484220" y="3299876"/>
                </a:cubicBezTo>
                <a:lnTo>
                  <a:pt x="3567493" y="3440235"/>
                </a:lnTo>
                <a:cubicBezTo>
                  <a:pt x="3601691" y="3444665"/>
                  <a:pt x="3633005" y="3420535"/>
                  <a:pt x="3637436" y="3386337"/>
                </a:cubicBezTo>
                <a:lnTo>
                  <a:pt x="3638507" y="3378082"/>
                </a:lnTo>
                <a:cubicBezTo>
                  <a:pt x="3642938" y="3343884"/>
                  <a:pt x="3618808" y="3312570"/>
                  <a:pt x="3584610" y="3308139"/>
                </a:cubicBezTo>
                <a:cubicBezTo>
                  <a:pt x="3223518" y="3261353"/>
                  <a:pt x="2862428" y="3214566"/>
                  <a:pt x="2501336" y="3167780"/>
                </a:cubicBezTo>
                <a:cubicBezTo>
                  <a:pt x="2467138" y="3163349"/>
                  <a:pt x="2435824" y="3187479"/>
                  <a:pt x="2431392" y="3221677"/>
                </a:cubicBezTo>
                <a:lnTo>
                  <a:pt x="2430323" y="3229933"/>
                </a:lnTo>
                <a:cubicBezTo>
                  <a:pt x="2428107" y="3247032"/>
                  <a:pt x="2433032" y="3263410"/>
                  <a:pt x="2442785" y="3276067"/>
                </a:cubicBezTo>
                <a:close/>
                <a:moveTo>
                  <a:pt x="2077965" y="3502921"/>
                </a:moveTo>
                <a:cubicBezTo>
                  <a:pt x="2211151" y="3366898"/>
                  <a:pt x="2317658" y="3113548"/>
                  <a:pt x="2352262" y="2815726"/>
                </a:cubicBezTo>
                <a:cubicBezTo>
                  <a:pt x="2386865" y="2517903"/>
                  <a:pt x="2341165" y="2247898"/>
                  <a:pt x="2242534" y="2086510"/>
                </a:cubicBezTo>
                <a:lnTo>
                  <a:pt x="3638641" y="2239266"/>
                </a:lnTo>
                <a:cubicBezTo>
                  <a:pt x="4041695" y="2283368"/>
                  <a:pt x="4331596" y="2636192"/>
                  <a:pt x="4286150" y="3027324"/>
                </a:cubicBezTo>
                <a:cubicBezTo>
                  <a:pt x="4240705" y="3418455"/>
                  <a:pt x="3877125" y="3699778"/>
                  <a:pt x="3474071" y="3655676"/>
                </a:cubicBezTo>
                <a:close/>
                <a:moveTo>
                  <a:pt x="554154" y="3094005"/>
                </a:moveTo>
                <a:cubicBezTo>
                  <a:pt x="563899" y="3106651"/>
                  <a:pt x="578469" y="3115580"/>
                  <a:pt x="595552" y="3117793"/>
                </a:cubicBezTo>
                <a:lnTo>
                  <a:pt x="1844342" y="3279597"/>
                </a:lnTo>
                <a:cubicBezTo>
                  <a:pt x="1878509" y="3284024"/>
                  <a:pt x="1909796" y="3259914"/>
                  <a:pt x="1914223" y="3225747"/>
                </a:cubicBezTo>
                <a:lnTo>
                  <a:pt x="1915292" y="3217498"/>
                </a:lnTo>
                <a:cubicBezTo>
                  <a:pt x="1919719" y="3183330"/>
                  <a:pt x="1895610" y="3152043"/>
                  <a:pt x="1861442" y="3147616"/>
                </a:cubicBezTo>
                <a:lnTo>
                  <a:pt x="612653" y="2985812"/>
                </a:lnTo>
                <a:cubicBezTo>
                  <a:pt x="578485" y="2981385"/>
                  <a:pt x="547198" y="3005495"/>
                  <a:pt x="542771" y="3039662"/>
                </a:cubicBezTo>
                <a:lnTo>
                  <a:pt x="541702" y="3047911"/>
                </a:lnTo>
                <a:cubicBezTo>
                  <a:pt x="539489" y="3064995"/>
                  <a:pt x="544409" y="3081359"/>
                  <a:pt x="554154" y="3094005"/>
                </a:cubicBezTo>
                <a:close/>
                <a:moveTo>
                  <a:pt x="160256" y="3083028"/>
                </a:moveTo>
                <a:cubicBezTo>
                  <a:pt x="43080" y="2940417"/>
                  <a:pt x="-18033" y="2754428"/>
                  <a:pt x="4690" y="2558864"/>
                </a:cubicBezTo>
                <a:cubicBezTo>
                  <a:pt x="50134" y="2167732"/>
                  <a:pt x="413715" y="1886409"/>
                  <a:pt x="816769" y="1930509"/>
                </a:cubicBezTo>
                <a:lnTo>
                  <a:pt x="2159669" y="2077444"/>
                </a:lnTo>
                <a:cubicBezTo>
                  <a:pt x="2252567" y="2248534"/>
                  <a:pt x="2291731" y="2517583"/>
                  <a:pt x="2258286" y="2805444"/>
                </a:cubicBezTo>
                <a:cubicBezTo>
                  <a:pt x="2224840" y="3093304"/>
                  <a:pt x="2124922" y="3347135"/>
                  <a:pt x="1995098" y="3493855"/>
                </a:cubicBezTo>
                <a:lnTo>
                  <a:pt x="652198" y="3346920"/>
                </a:lnTo>
                <a:cubicBezTo>
                  <a:pt x="450671" y="3324868"/>
                  <a:pt x="277431" y="3225638"/>
                  <a:pt x="160256" y="3083028"/>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latin typeface="Arial" pitchFamily="34" charset="0"/>
              <a:cs typeface="Arial" pitchFamily="34" charset="0"/>
            </a:endParaRPr>
          </a:p>
        </p:txBody>
      </p:sp>
      <p:sp>
        <p:nvSpPr>
          <p:cNvPr id="84" name="Oval 12287">
            <a:extLst>
              <a:ext uri="{FF2B5EF4-FFF2-40B4-BE49-F238E27FC236}">
                <a16:creationId xmlns:a16="http://schemas.microsoft.com/office/drawing/2014/main" id="{8EFC90EE-3658-4F22-A7BE-48F713FF92C1}"/>
              </a:ext>
            </a:extLst>
          </p:cNvPr>
          <p:cNvSpPr/>
          <p:nvPr/>
        </p:nvSpPr>
        <p:spPr>
          <a:xfrm>
            <a:off x="7463557" y="5108094"/>
            <a:ext cx="325368" cy="324174"/>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5" name="Parallelogram 8">
            <a:extLst>
              <a:ext uri="{FF2B5EF4-FFF2-40B4-BE49-F238E27FC236}">
                <a16:creationId xmlns:a16="http://schemas.microsoft.com/office/drawing/2014/main" id="{BAC9D37A-D27E-48E7-B544-EDF7E1F1AFFA}"/>
              </a:ext>
            </a:extLst>
          </p:cNvPr>
          <p:cNvSpPr/>
          <p:nvPr/>
        </p:nvSpPr>
        <p:spPr>
          <a:xfrm>
            <a:off x="11361206" y="6256765"/>
            <a:ext cx="315238" cy="192287"/>
          </a:xfrm>
          <a:custGeom>
            <a:avLst/>
            <a:gdLst/>
            <a:ahLst/>
            <a:cxnLst/>
            <a:rect l="l" t="t" r="r" b="b"/>
            <a:pathLst>
              <a:path w="3990895" h="3087182">
                <a:moveTo>
                  <a:pt x="1740403" y="2573711"/>
                </a:moveTo>
                <a:cubicBezTo>
                  <a:pt x="1526257" y="2580937"/>
                  <a:pt x="1290256" y="2583516"/>
                  <a:pt x="1065139" y="2579843"/>
                </a:cubicBezTo>
                <a:lnTo>
                  <a:pt x="1065139" y="2871158"/>
                </a:lnTo>
                <a:lnTo>
                  <a:pt x="1740403" y="2871158"/>
                </a:lnTo>
                <a:close/>
                <a:moveTo>
                  <a:pt x="3583963" y="1148535"/>
                </a:moveTo>
                <a:cubicBezTo>
                  <a:pt x="3442121" y="1148535"/>
                  <a:pt x="3324432" y="1262284"/>
                  <a:pt x="3303071" y="1411513"/>
                </a:cubicBezTo>
                <a:lnTo>
                  <a:pt x="3604802" y="1436594"/>
                </a:lnTo>
                <a:cubicBezTo>
                  <a:pt x="3607651" y="1483680"/>
                  <a:pt x="3627953" y="1483631"/>
                  <a:pt x="3630802" y="1530717"/>
                </a:cubicBezTo>
                <a:lnTo>
                  <a:pt x="3339635" y="1623071"/>
                </a:lnTo>
                <a:cubicBezTo>
                  <a:pt x="3388511" y="1715368"/>
                  <a:pt x="3479714" y="1776813"/>
                  <a:pt x="3583963" y="1776813"/>
                </a:cubicBezTo>
                <a:cubicBezTo>
                  <a:pt x="3741685" y="1776813"/>
                  <a:pt x="3869544" y="1636168"/>
                  <a:pt x="3869544" y="1462674"/>
                </a:cubicBezTo>
                <a:cubicBezTo>
                  <a:pt x="3869544" y="1289180"/>
                  <a:pt x="3741685" y="1148535"/>
                  <a:pt x="3583963" y="1148535"/>
                </a:cubicBezTo>
                <a:close/>
                <a:moveTo>
                  <a:pt x="1942038" y="765538"/>
                </a:moveTo>
                <a:cubicBezTo>
                  <a:pt x="1858825" y="765538"/>
                  <a:pt x="1791368" y="832995"/>
                  <a:pt x="1791368" y="916208"/>
                </a:cubicBezTo>
                <a:lnTo>
                  <a:pt x="1791368" y="1175206"/>
                </a:lnTo>
                <a:lnTo>
                  <a:pt x="1596655" y="1175206"/>
                </a:lnTo>
                <a:cubicBezTo>
                  <a:pt x="1505121" y="1175206"/>
                  <a:pt x="1430918" y="1249409"/>
                  <a:pt x="1430918" y="1340943"/>
                </a:cubicBezTo>
                <a:lnTo>
                  <a:pt x="1430918" y="1369861"/>
                </a:lnTo>
                <a:cubicBezTo>
                  <a:pt x="1430918" y="1461395"/>
                  <a:pt x="1505121" y="1535598"/>
                  <a:pt x="1596655" y="1535598"/>
                </a:cubicBezTo>
                <a:lnTo>
                  <a:pt x="1791368" y="1535598"/>
                </a:lnTo>
                <a:lnTo>
                  <a:pt x="1791368" y="1768249"/>
                </a:lnTo>
                <a:cubicBezTo>
                  <a:pt x="1791368" y="1851462"/>
                  <a:pt x="1858825" y="1918919"/>
                  <a:pt x="1942038" y="1918919"/>
                </a:cubicBezTo>
                <a:lnTo>
                  <a:pt x="1968327" y="1918919"/>
                </a:lnTo>
                <a:cubicBezTo>
                  <a:pt x="2051540" y="1918919"/>
                  <a:pt x="2118997" y="1851462"/>
                  <a:pt x="2118997" y="1768249"/>
                </a:cubicBezTo>
                <a:lnTo>
                  <a:pt x="2118997" y="1535598"/>
                </a:lnTo>
                <a:lnTo>
                  <a:pt x="2313709" y="1535598"/>
                </a:lnTo>
                <a:cubicBezTo>
                  <a:pt x="2377432" y="1535598"/>
                  <a:pt x="2432756" y="1499636"/>
                  <a:pt x="2458635" y="1445923"/>
                </a:cubicBezTo>
                <a:lnTo>
                  <a:pt x="2460889" y="1424521"/>
                </a:lnTo>
                <a:lnTo>
                  <a:pt x="2465213" y="1420689"/>
                </a:lnTo>
                <a:lnTo>
                  <a:pt x="2471533" y="1306607"/>
                </a:lnTo>
                <a:cubicBezTo>
                  <a:pt x="2459663" y="1231205"/>
                  <a:pt x="2393226" y="1175206"/>
                  <a:pt x="2313709" y="1175206"/>
                </a:cubicBezTo>
                <a:lnTo>
                  <a:pt x="2118997" y="1175206"/>
                </a:lnTo>
                <a:lnTo>
                  <a:pt x="2118997" y="916208"/>
                </a:lnTo>
                <a:cubicBezTo>
                  <a:pt x="2118997" y="832995"/>
                  <a:pt x="2051540" y="765538"/>
                  <a:pt x="1968327" y="765538"/>
                </a:cubicBezTo>
                <a:close/>
                <a:moveTo>
                  <a:pt x="1226605" y="630723"/>
                </a:moveTo>
                <a:cubicBezTo>
                  <a:pt x="838390" y="598973"/>
                  <a:pt x="590161" y="1384786"/>
                  <a:pt x="585832" y="1535598"/>
                </a:cubicBezTo>
                <a:lnTo>
                  <a:pt x="1226028" y="1522898"/>
                </a:lnTo>
                <a:cubicBezTo>
                  <a:pt x="1226221" y="1225506"/>
                  <a:pt x="1226412" y="928115"/>
                  <a:pt x="1226605" y="630723"/>
                </a:cubicBezTo>
                <a:close/>
                <a:moveTo>
                  <a:pt x="1740403" y="0"/>
                </a:moveTo>
                <a:lnTo>
                  <a:pt x="1871327" y="0"/>
                </a:lnTo>
                <a:lnTo>
                  <a:pt x="1871327" y="90089"/>
                </a:lnTo>
                <a:lnTo>
                  <a:pt x="3425865" y="90089"/>
                </a:lnTo>
                <a:lnTo>
                  <a:pt x="3425865" y="270089"/>
                </a:lnTo>
                <a:lnTo>
                  <a:pt x="1871327" y="270089"/>
                </a:lnTo>
                <a:lnTo>
                  <a:pt x="1871327" y="427547"/>
                </a:lnTo>
                <a:cubicBezTo>
                  <a:pt x="2156809" y="438659"/>
                  <a:pt x="2415168" y="481953"/>
                  <a:pt x="2487431" y="551123"/>
                </a:cubicBezTo>
                <a:cubicBezTo>
                  <a:pt x="2638328" y="637553"/>
                  <a:pt x="2742817" y="987481"/>
                  <a:pt x="2780551" y="1368079"/>
                </a:cubicBezTo>
                <a:lnTo>
                  <a:pt x="3165273" y="1400059"/>
                </a:lnTo>
                <a:cubicBezTo>
                  <a:pt x="3190861" y="1176596"/>
                  <a:pt x="3364791" y="1004519"/>
                  <a:pt x="3575259" y="1004519"/>
                </a:cubicBezTo>
                <a:cubicBezTo>
                  <a:pt x="3804809" y="1004519"/>
                  <a:pt x="3990895" y="1209214"/>
                  <a:pt x="3990895" y="1461719"/>
                </a:cubicBezTo>
                <a:cubicBezTo>
                  <a:pt x="3990895" y="1714224"/>
                  <a:pt x="3804809" y="1918919"/>
                  <a:pt x="3575259" y="1918919"/>
                </a:cubicBezTo>
                <a:cubicBezTo>
                  <a:pt x="3412624" y="1918919"/>
                  <a:pt x="3271807" y="1816170"/>
                  <a:pt x="3205139" y="1665732"/>
                </a:cubicBezTo>
                <a:lnTo>
                  <a:pt x="2796520" y="1795340"/>
                </a:lnTo>
                <a:cubicBezTo>
                  <a:pt x="2783205" y="2186453"/>
                  <a:pt x="2688635" y="2514652"/>
                  <a:pt x="2490527" y="2506536"/>
                </a:cubicBezTo>
                <a:cubicBezTo>
                  <a:pt x="2438297" y="2531587"/>
                  <a:pt x="2205857" y="2554006"/>
                  <a:pt x="1904505" y="2567479"/>
                </a:cubicBezTo>
                <a:lnTo>
                  <a:pt x="1904505" y="2871158"/>
                </a:lnTo>
                <a:lnTo>
                  <a:pt x="2689643" y="2871158"/>
                </a:lnTo>
                <a:cubicBezTo>
                  <a:pt x="2749296" y="2871158"/>
                  <a:pt x="2797655" y="2919517"/>
                  <a:pt x="2797655" y="2979170"/>
                </a:cubicBezTo>
                <a:cubicBezTo>
                  <a:pt x="2797655" y="3038823"/>
                  <a:pt x="2749296" y="3087182"/>
                  <a:pt x="2689643" y="3087182"/>
                </a:cubicBezTo>
                <a:lnTo>
                  <a:pt x="457395" y="3087182"/>
                </a:lnTo>
                <a:lnTo>
                  <a:pt x="430555" y="3081994"/>
                </a:lnTo>
                <a:lnTo>
                  <a:pt x="427761" y="3087182"/>
                </a:lnTo>
                <a:lnTo>
                  <a:pt x="366119" y="3053981"/>
                </a:lnTo>
                <a:cubicBezTo>
                  <a:pt x="365594" y="3054050"/>
                  <a:pt x="365174" y="3053869"/>
                  <a:pt x="364754" y="3053685"/>
                </a:cubicBezTo>
                <a:lnTo>
                  <a:pt x="64754" y="2922467"/>
                </a:lnTo>
                <a:cubicBezTo>
                  <a:pt x="10101" y="2898562"/>
                  <a:pt x="-14826" y="2834876"/>
                  <a:pt x="9079" y="2780223"/>
                </a:cubicBezTo>
                <a:cubicBezTo>
                  <a:pt x="27008" y="2739232"/>
                  <a:pt x="67313" y="2714963"/>
                  <a:pt x="109402" y="2715476"/>
                </a:cubicBezTo>
                <a:cubicBezTo>
                  <a:pt x="123432" y="2715647"/>
                  <a:pt x="137660" y="2718571"/>
                  <a:pt x="151323" y="2724547"/>
                </a:cubicBezTo>
                <a:lnTo>
                  <a:pt x="439379" y="2850541"/>
                </a:lnTo>
                <a:lnTo>
                  <a:pt x="493513" y="2871158"/>
                </a:lnTo>
                <a:lnTo>
                  <a:pt x="921139" y="2871158"/>
                </a:lnTo>
                <a:lnTo>
                  <a:pt x="921139" y="2576699"/>
                </a:lnTo>
                <a:lnTo>
                  <a:pt x="936415" y="2576699"/>
                </a:lnTo>
                <a:cubicBezTo>
                  <a:pt x="497926" y="2565212"/>
                  <a:pt x="127915" y="2527380"/>
                  <a:pt x="86500" y="2449386"/>
                </a:cubicBezTo>
                <a:cubicBezTo>
                  <a:pt x="-44935" y="2322713"/>
                  <a:pt x="-80455" y="1751442"/>
                  <a:pt x="377076" y="1584573"/>
                </a:cubicBezTo>
                <a:cubicBezTo>
                  <a:pt x="427628" y="1274829"/>
                  <a:pt x="742960" y="651754"/>
                  <a:pt x="991911" y="524245"/>
                </a:cubicBezTo>
                <a:cubicBezTo>
                  <a:pt x="1112248" y="450334"/>
                  <a:pt x="1428043" y="418134"/>
                  <a:pt x="1740403" y="422848"/>
                </a:cubicBezTo>
                <a:lnTo>
                  <a:pt x="1740403" y="270089"/>
                </a:lnTo>
                <a:lnTo>
                  <a:pt x="185865" y="270089"/>
                </a:lnTo>
                <a:lnTo>
                  <a:pt x="185865" y="90089"/>
                </a:lnTo>
                <a:lnTo>
                  <a:pt x="1740403" y="90089"/>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6" name="Rectangle 85">
            <a:extLst>
              <a:ext uri="{FF2B5EF4-FFF2-40B4-BE49-F238E27FC236}">
                <a16:creationId xmlns:a16="http://schemas.microsoft.com/office/drawing/2014/main" id="{6CF61C12-8D4A-4A55-8A89-CF453BD02B5C}"/>
              </a:ext>
            </a:extLst>
          </p:cNvPr>
          <p:cNvSpPr/>
          <p:nvPr/>
        </p:nvSpPr>
        <p:spPr>
          <a:xfrm>
            <a:off x="706679" y="2548287"/>
            <a:ext cx="770350" cy="1334334"/>
          </a:xfrm>
          <a:prstGeom prst="rect">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7" name="TextBox 86">
            <a:extLst>
              <a:ext uri="{FF2B5EF4-FFF2-40B4-BE49-F238E27FC236}">
                <a16:creationId xmlns:a16="http://schemas.microsoft.com/office/drawing/2014/main" id="{3B82BCE9-0600-4EEE-B79B-6BF4AD27863E}"/>
              </a:ext>
            </a:extLst>
          </p:cNvPr>
          <p:cNvSpPr txBox="1"/>
          <p:nvPr/>
        </p:nvSpPr>
        <p:spPr>
          <a:xfrm>
            <a:off x="904943" y="2750288"/>
            <a:ext cx="393057" cy="584775"/>
          </a:xfrm>
          <a:prstGeom prst="rect">
            <a:avLst/>
          </a:prstGeom>
          <a:noFill/>
          <a:effectLst>
            <a:outerShdw blurRad="50800" dist="38100" dir="5400000" algn="t" rotWithShape="0">
              <a:prstClr val="black">
                <a:alpha val="40000"/>
              </a:prstClr>
            </a:outerShdw>
          </a:effectLst>
        </p:spPr>
        <p:txBody>
          <a:bodyPr wrap="none" rtlCol="0">
            <a:spAutoFit/>
          </a:bodyPr>
          <a:lstStyle/>
          <a:p>
            <a:pPr algn="r"/>
            <a:r>
              <a:rPr lang="en-US" altLang="ko-KR" sz="3200" b="1" dirty="0">
                <a:solidFill>
                  <a:schemeClr val="bg1"/>
                </a:solidFill>
                <a:cs typeface="Arial" pitchFamily="34" charset="0"/>
              </a:rPr>
              <a:t>2</a:t>
            </a:r>
            <a:endParaRPr lang="ko-KR" altLang="en-US" sz="3200" b="1" dirty="0">
              <a:solidFill>
                <a:schemeClr val="bg1"/>
              </a:solidFill>
              <a:cs typeface="Arial" pitchFamily="34" charset="0"/>
            </a:endParaRPr>
          </a:p>
        </p:txBody>
      </p:sp>
      <p:sp>
        <p:nvSpPr>
          <p:cNvPr id="88" name="TextBox 87">
            <a:extLst>
              <a:ext uri="{FF2B5EF4-FFF2-40B4-BE49-F238E27FC236}">
                <a16:creationId xmlns:a16="http://schemas.microsoft.com/office/drawing/2014/main" id="{2A2D4662-285A-4016-BD34-AED6C65B9426}"/>
              </a:ext>
            </a:extLst>
          </p:cNvPr>
          <p:cNvSpPr txBox="1"/>
          <p:nvPr/>
        </p:nvSpPr>
        <p:spPr>
          <a:xfrm>
            <a:off x="706679" y="3406432"/>
            <a:ext cx="770350" cy="30777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ko-KR" sz="1400" b="1" dirty="0">
                <a:solidFill>
                  <a:schemeClr val="bg1"/>
                </a:solidFill>
                <a:cs typeface="Arial" pitchFamily="34" charset="0"/>
              </a:rPr>
              <a:t>ENT</a:t>
            </a:r>
            <a:endParaRPr lang="ko-KR" altLang="en-US" sz="1400" b="1" dirty="0">
              <a:solidFill>
                <a:schemeClr val="bg1"/>
              </a:solidFill>
              <a:cs typeface="Arial" pitchFamily="34" charset="0"/>
            </a:endParaRPr>
          </a:p>
        </p:txBody>
      </p:sp>
      <p:sp>
        <p:nvSpPr>
          <p:cNvPr id="89" name="TextBox 88">
            <a:extLst>
              <a:ext uri="{FF2B5EF4-FFF2-40B4-BE49-F238E27FC236}">
                <a16:creationId xmlns:a16="http://schemas.microsoft.com/office/drawing/2014/main" id="{E0CEC686-DE83-47EF-9322-BEEC95003710}"/>
              </a:ext>
            </a:extLst>
          </p:cNvPr>
          <p:cNvSpPr txBox="1"/>
          <p:nvPr/>
        </p:nvSpPr>
        <p:spPr>
          <a:xfrm>
            <a:off x="1707929" y="2826596"/>
            <a:ext cx="3568440" cy="830997"/>
          </a:xfrm>
          <a:prstGeom prst="rect">
            <a:avLst/>
          </a:prstGeom>
          <a:noFill/>
          <a:effectLst>
            <a:outerShdw blurRad="50800" dist="38100" dir="5400000" algn="t" rotWithShape="0">
              <a:prstClr val="black">
                <a:alpha val="40000"/>
              </a:prstClr>
            </a:outerShdw>
          </a:effectLst>
        </p:spPr>
        <p:txBody>
          <a:bodyPr wrap="square" rtlCol="0" anchor="ctr">
            <a:spAutoFit/>
          </a:bodyPr>
          <a:lstStyle/>
          <a:p>
            <a:r>
              <a:rPr lang="en-US" altLang="ko-KR" sz="4800" b="1" dirty="0">
                <a:solidFill>
                  <a:schemeClr val="bg1"/>
                </a:solidFill>
                <a:cs typeface="Arial" pitchFamily="34" charset="0"/>
              </a:rPr>
              <a:t>NOSE</a:t>
            </a:r>
            <a:endParaRPr lang="ko-KR" altLang="en-US" sz="4800" b="1" dirty="0">
              <a:solidFill>
                <a:schemeClr val="bg1"/>
              </a:solidFill>
              <a:cs typeface="Arial" pitchFamily="34" charset="0"/>
            </a:endParaRPr>
          </a:p>
        </p:txBody>
      </p:sp>
    </p:spTree>
    <p:extLst>
      <p:ext uri="{BB962C8B-B14F-4D97-AF65-F5344CB8AC3E}">
        <p14:creationId xmlns:p14="http://schemas.microsoft.com/office/powerpoint/2010/main" val="26076126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5033-E4D5-A13D-CF57-C1300B959BC9}"/>
              </a:ext>
            </a:extLst>
          </p:cNvPr>
          <p:cNvSpPr>
            <a:spLocks noGrp="1"/>
          </p:cNvSpPr>
          <p:nvPr>
            <p:ph type="title"/>
          </p:nvPr>
        </p:nvSpPr>
        <p:spPr/>
        <p:txBody>
          <a:bodyPr/>
          <a:lstStyle/>
          <a:p>
            <a:r>
              <a:rPr lang="en-US" dirty="0"/>
              <a:t>Choanal atresia</a:t>
            </a:r>
          </a:p>
        </p:txBody>
      </p:sp>
      <p:sp>
        <p:nvSpPr>
          <p:cNvPr id="3" name="Content Placeholder 2">
            <a:extLst>
              <a:ext uri="{FF2B5EF4-FFF2-40B4-BE49-F238E27FC236}">
                <a16:creationId xmlns:a16="http://schemas.microsoft.com/office/drawing/2014/main" id="{A49B691B-D6FE-2779-50F7-D5F587B53806}"/>
              </a:ext>
            </a:extLst>
          </p:cNvPr>
          <p:cNvSpPr>
            <a:spLocks noGrp="1"/>
          </p:cNvSpPr>
          <p:nvPr>
            <p:ph idx="1"/>
          </p:nvPr>
        </p:nvSpPr>
        <p:spPr/>
        <p:txBody>
          <a:bodyPr/>
          <a:lstStyle/>
          <a:p>
            <a:r>
              <a:rPr lang="en-US" dirty="0"/>
              <a:t>Emergency respiratory distress syndrome</a:t>
            </a:r>
          </a:p>
          <a:p>
            <a:r>
              <a:rPr lang="en-US" dirty="0">
                <a:solidFill>
                  <a:srgbClr val="0070C0"/>
                </a:solidFill>
              </a:rPr>
              <a:t>Congenital condition characterized by a bony (90% of cases) and/or membranous (10%) obstruction of the posterior nasal passage</a:t>
            </a:r>
          </a:p>
          <a:p>
            <a:r>
              <a:rPr lang="en-US" dirty="0"/>
              <a:t>Part of CHARGE syndrome</a:t>
            </a:r>
          </a:p>
          <a:p>
            <a:r>
              <a:rPr lang="en-US" dirty="0"/>
              <a:t>Diagnostics:</a:t>
            </a:r>
          </a:p>
          <a:p>
            <a:pPr lvl="1"/>
            <a:r>
              <a:rPr lang="en-US" dirty="0"/>
              <a:t>The inability to pass the catheter through the nasal cavity is an indication of choanal atresia.</a:t>
            </a:r>
          </a:p>
          <a:p>
            <a:pPr lvl="1"/>
            <a:r>
              <a:rPr lang="en-US" dirty="0"/>
              <a:t>Confirmatory tests: contrast rhinography in the supine position or CT scan</a:t>
            </a:r>
          </a:p>
          <a:p>
            <a:pPr lvl="1"/>
            <a:r>
              <a:rPr lang="en-US" dirty="0"/>
              <a:t>On CT complete obstruction of posterior nasal space</a:t>
            </a:r>
          </a:p>
          <a:p>
            <a:endParaRPr lang="en-US" dirty="0"/>
          </a:p>
        </p:txBody>
      </p:sp>
      <p:sp>
        <p:nvSpPr>
          <p:cNvPr id="5" name="Rectangle 4">
            <a:extLst>
              <a:ext uri="{FF2B5EF4-FFF2-40B4-BE49-F238E27FC236}">
                <a16:creationId xmlns:a16="http://schemas.microsoft.com/office/drawing/2014/main" id="{0F7C6365-3356-6EEE-0768-1E12D37BD346}"/>
              </a:ext>
            </a:extLst>
          </p:cNvPr>
          <p:cNvSpPr/>
          <p:nvPr/>
        </p:nvSpPr>
        <p:spPr>
          <a:xfrm>
            <a:off x="0" y="0"/>
            <a:ext cx="16235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Choanal atresia</a:t>
            </a:r>
          </a:p>
        </p:txBody>
      </p:sp>
      <p:sp>
        <p:nvSpPr>
          <p:cNvPr id="6" name="Rectangle 5">
            <a:extLst>
              <a:ext uri="{FF2B5EF4-FFF2-40B4-BE49-F238E27FC236}">
                <a16:creationId xmlns:a16="http://schemas.microsoft.com/office/drawing/2014/main" id="{BB98CD2F-85C7-9F82-D02B-4A5766293173}"/>
              </a:ext>
            </a:extLst>
          </p:cNvPr>
          <p:cNvSpPr/>
          <p:nvPr/>
        </p:nvSpPr>
        <p:spPr>
          <a:xfrm>
            <a:off x="11178071" y="399831"/>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rPr>
              <a:t>Amboss</a:t>
            </a:r>
          </a:p>
        </p:txBody>
      </p:sp>
      <p:sp>
        <p:nvSpPr>
          <p:cNvPr id="8" name="Rectangle 7">
            <a:extLst>
              <a:ext uri="{FF2B5EF4-FFF2-40B4-BE49-F238E27FC236}">
                <a16:creationId xmlns:a16="http://schemas.microsoft.com/office/drawing/2014/main" id="{584F64CD-3F7D-7A19-99B4-7FFBB1A90E47}"/>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21444455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Rhinosinusitis</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
        <p:nvSpPr>
          <p:cNvPr id="3" name="Subtitle 2">
            <a:extLst>
              <a:ext uri="{FF2B5EF4-FFF2-40B4-BE49-F238E27FC236}">
                <a16:creationId xmlns:a16="http://schemas.microsoft.com/office/drawing/2014/main" id="{E0D64E01-5B69-24BE-33E8-677B1620A27A}"/>
              </a:ext>
            </a:extLst>
          </p:cNvPr>
          <p:cNvSpPr>
            <a:spLocks noGrp="1"/>
          </p:cNvSpPr>
          <p:nvPr>
            <p:ph type="subTitle" idx="1"/>
          </p:nvPr>
        </p:nvSpPr>
        <p:spPr/>
        <p:txBody>
          <a:bodyPr>
            <a:noAutofit/>
          </a:bodyPr>
          <a:lstStyle/>
          <a:p>
            <a:pPr rtl="1"/>
            <a:r>
              <a:rPr lang="ar-JO" sz="2800" dirty="0">
                <a:effectLst>
                  <a:outerShdw blurRad="38100" dist="38100" dir="2700000" algn="tl">
                    <a:srgbClr val="000000">
                      <a:alpha val="43137"/>
                    </a:srgbClr>
                  </a:outerShdw>
                </a:effectLst>
                <a:cs typeface="Arial" pitchFamily="34" charset="0"/>
              </a:rPr>
              <a:t>شاملة دوسيه د. حرازنة بشكل مختصر</a:t>
            </a:r>
          </a:p>
        </p:txBody>
      </p:sp>
    </p:spTree>
    <p:extLst>
      <p:ext uri="{BB962C8B-B14F-4D97-AF65-F5344CB8AC3E}">
        <p14:creationId xmlns:p14="http://schemas.microsoft.com/office/powerpoint/2010/main" val="28569216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493A7-8B86-0DEA-4393-42603AA40E38}"/>
              </a:ext>
            </a:extLst>
          </p:cNvPr>
          <p:cNvSpPr>
            <a:spLocks noGrp="1"/>
          </p:cNvSpPr>
          <p:nvPr>
            <p:ph type="title"/>
          </p:nvPr>
        </p:nvSpPr>
        <p:spPr/>
        <p:txBody>
          <a:bodyPr/>
          <a:lstStyle/>
          <a:p>
            <a:r>
              <a:rPr lang="en-US" dirty="0"/>
              <a:t>Sinuses</a:t>
            </a:r>
          </a:p>
        </p:txBody>
      </p:sp>
      <p:sp>
        <p:nvSpPr>
          <p:cNvPr id="3" name="Content Placeholder 2">
            <a:extLst>
              <a:ext uri="{FF2B5EF4-FFF2-40B4-BE49-F238E27FC236}">
                <a16:creationId xmlns:a16="http://schemas.microsoft.com/office/drawing/2014/main" id="{A25FB98F-9C1B-51B7-E54B-0F768572B0BC}"/>
              </a:ext>
            </a:extLst>
          </p:cNvPr>
          <p:cNvSpPr>
            <a:spLocks noGrp="1"/>
          </p:cNvSpPr>
          <p:nvPr>
            <p:ph idx="1"/>
          </p:nvPr>
        </p:nvSpPr>
        <p:spPr/>
        <p:txBody>
          <a:bodyPr>
            <a:normAutofit/>
          </a:bodyPr>
          <a:lstStyle/>
          <a:p>
            <a:r>
              <a:rPr lang="en-US" sz="3200" dirty="0"/>
              <a:t>Sphenoid sinus &amp; Posterior ethmoid to the superior meatus</a:t>
            </a:r>
          </a:p>
          <a:p>
            <a:r>
              <a:rPr lang="en-US" sz="3200" dirty="0"/>
              <a:t>Frontal, Anterior ethmoid, middle ethmoid, and maxillary to the middle meatus</a:t>
            </a:r>
          </a:p>
          <a:p>
            <a:r>
              <a:rPr lang="en-US" sz="3200" dirty="0"/>
              <a:t>Nasolacrimal duct to the inferior meatus</a:t>
            </a:r>
          </a:p>
        </p:txBody>
      </p:sp>
      <p:sp>
        <p:nvSpPr>
          <p:cNvPr id="6" name="Rectangle 5">
            <a:extLst>
              <a:ext uri="{FF2B5EF4-FFF2-40B4-BE49-F238E27FC236}">
                <a16:creationId xmlns:a16="http://schemas.microsoft.com/office/drawing/2014/main" id="{F98234D3-C699-DE2F-7049-E2FA23F6B23C}"/>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802424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Hearing loss &amp; Assessment of hearing</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
        <p:nvSpPr>
          <p:cNvPr id="3" name="Subtitle 2">
            <a:extLst>
              <a:ext uri="{FF2B5EF4-FFF2-40B4-BE49-F238E27FC236}">
                <a16:creationId xmlns:a16="http://schemas.microsoft.com/office/drawing/2014/main" id="{04433803-81D4-B79E-DE28-B8CEC2396089}"/>
              </a:ext>
            </a:extLst>
          </p:cNvPr>
          <p:cNvSpPr>
            <a:spLocks noGrp="1"/>
          </p:cNvSpPr>
          <p:nvPr>
            <p:ph type="subTitle" idx="1"/>
          </p:nvPr>
        </p:nvSpPr>
        <p:spPr>
          <a:xfrm>
            <a:off x="1524000" y="5177449"/>
            <a:ext cx="9144000" cy="514626"/>
          </a:xfrm>
        </p:spPr>
        <p:txBody>
          <a:bodyPr>
            <a:noAutofit/>
          </a:bodyPr>
          <a:lstStyle/>
          <a:p>
            <a:pPr rtl="1"/>
            <a:r>
              <a:rPr lang="ar-JO" sz="2800" dirty="0">
                <a:effectLst>
                  <a:outerShdw blurRad="38100" dist="38100" dir="2700000" algn="tl">
                    <a:srgbClr val="000000">
                      <a:alpha val="43137"/>
                    </a:srgbClr>
                  </a:outerShdw>
                </a:effectLst>
                <a:cs typeface="Arial" pitchFamily="34" charset="0"/>
              </a:rPr>
              <a:t>شاملة دوسيه د. حرازنة بشكل مختصر</a:t>
            </a:r>
          </a:p>
        </p:txBody>
      </p:sp>
    </p:spTree>
    <p:extLst>
      <p:ext uri="{BB962C8B-B14F-4D97-AF65-F5344CB8AC3E}">
        <p14:creationId xmlns:p14="http://schemas.microsoft.com/office/powerpoint/2010/main" val="15765305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C65894-E65A-19F1-8CDE-C93EBD85FEF0}"/>
              </a:ext>
            </a:extLst>
          </p:cNvPr>
          <p:cNvSpPr>
            <a:spLocks noGrp="1"/>
          </p:cNvSpPr>
          <p:nvPr>
            <p:ph type="title"/>
          </p:nvPr>
        </p:nvSpPr>
        <p:spPr/>
        <p:txBody>
          <a:bodyPr/>
          <a:lstStyle/>
          <a:p>
            <a:r>
              <a:rPr lang="en-US" dirty="0"/>
              <a:t>Sinuses</a:t>
            </a:r>
          </a:p>
        </p:txBody>
      </p:sp>
      <p:sp>
        <p:nvSpPr>
          <p:cNvPr id="5" name="Content Placeholder 4">
            <a:extLst>
              <a:ext uri="{FF2B5EF4-FFF2-40B4-BE49-F238E27FC236}">
                <a16:creationId xmlns:a16="http://schemas.microsoft.com/office/drawing/2014/main" id="{D1603A86-F3CA-0B6F-AF33-7CFCFA20B97D}"/>
              </a:ext>
            </a:extLst>
          </p:cNvPr>
          <p:cNvSpPr>
            <a:spLocks noGrp="1"/>
          </p:cNvSpPr>
          <p:nvPr>
            <p:ph idx="1"/>
          </p:nvPr>
        </p:nvSpPr>
        <p:spPr>
          <a:xfrm>
            <a:off x="838200" y="1305026"/>
            <a:ext cx="6708714" cy="4871938"/>
          </a:xfrm>
        </p:spPr>
        <p:txBody>
          <a:bodyPr/>
          <a:lstStyle/>
          <a:p>
            <a:pPr marL="514350" indent="-514350">
              <a:buFont typeface="+mj-lt"/>
              <a:buAutoNum type="arabicPeriod"/>
            </a:pPr>
            <a:r>
              <a:rPr lang="en-US" b="1" dirty="0"/>
              <a:t>Name of this test</a:t>
            </a:r>
          </a:p>
          <a:p>
            <a:pPr lvl="1"/>
            <a:r>
              <a:rPr lang="en-US" sz="2600" dirty="0"/>
              <a:t>Coronal paranasal CT scan</a:t>
            </a:r>
          </a:p>
          <a:p>
            <a:pPr marL="514350" indent="-514350">
              <a:buFont typeface="+mj-lt"/>
              <a:buAutoNum type="arabicPeriod"/>
            </a:pPr>
            <a:r>
              <a:rPr lang="en-US" b="1" dirty="0"/>
              <a:t>Identify A,B</a:t>
            </a:r>
          </a:p>
          <a:p>
            <a:pPr marL="971550" lvl="1" indent="-514350">
              <a:buFont typeface="+mj-lt"/>
              <a:buAutoNum type="alphaUcPeriod"/>
            </a:pPr>
            <a:r>
              <a:rPr lang="en-US" sz="2600" dirty="0"/>
              <a:t>Right  maxillary sinus </a:t>
            </a:r>
          </a:p>
          <a:p>
            <a:pPr marL="971550" lvl="1" indent="-514350">
              <a:buFont typeface="+mj-lt"/>
              <a:buAutoNum type="alphaUcPeriod"/>
            </a:pPr>
            <a:r>
              <a:rPr lang="en-US" sz="2600" dirty="0"/>
              <a:t>Right inferior turbinate </a:t>
            </a:r>
          </a:p>
          <a:p>
            <a:pPr marL="514350" indent="-514350">
              <a:buFont typeface="+mj-lt"/>
              <a:buAutoNum type="arabicPeriod"/>
            </a:pPr>
            <a:r>
              <a:rPr lang="en-US" b="1" dirty="0"/>
              <a:t>Where does the posterior ethmoidal sinus drain</a:t>
            </a:r>
          </a:p>
          <a:p>
            <a:pPr lvl="1"/>
            <a:r>
              <a:rPr lang="en-US" sz="2600" dirty="0"/>
              <a:t>Superior meatus</a:t>
            </a:r>
          </a:p>
          <a:p>
            <a:endParaRPr lang="en-US" dirty="0"/>
          </a:p>
        </p:txBody>
      </p:sp>
      <p:grpSp>
        <p:nvGrpSpPr>
          <p:cNvPr id="15" name="Group 14">
            <a:extLst>
              <a:ext uri="{FF2B5EF4-FFF2-40B4-BE49-F238E27FC236}">
                <a16:creationId xmlns:a16="http://schemas.microsoft.com/office/drawing/2014/main" id="{70BB21E1-1B1B-29EC-4ED0-0E8412EA979A}"/>
              </a:ext>
            </a:extLst>
          </p:cNvPr>
          <p:cNvGrpSpPr/>
          <p:nvPr/>
        </p:nvGrpSpPr>
        <p:grpSpPr>
          <a:xfrm>
            <a:off x="7546914" y="1305026"/>
            <a:ext cx="3806886" cy="3729001"/>
            <a:chOff x="7546914" y="1595372"/>
            <a:chExt cx="3806886" cy="3729001"/>
          </a:xfrm>
        </p:grpSpPr>
        <p:pic>
          <p:nvPicPr>
            <p:cNvPr id="6" name="Picture 2" descr="C:\Users\Pc city\Downloads\Intro-img038.jpg">
              <a:extLst>
                <a:ext uri="{FF2B5EF4-FFF2-40B4-BE49-F238E27FC236}">
                  <a16:creationId xmlns:a16="http://schemas.microsoft.com/office/drawing/2014/main" id="{944FBDAF-10DD-D75A-DA4B-D0C2F6FE6C35}"/>
                </a:ext>
              </a:extLst>
            </p:cNvPr>
            <p:cNvPicPr>
              <a:picLocks noChangeAspect="1" noChangeArrowheads="1"/>
            </p:cNvPicPr>
            <p:nvPr/>
          </p:nvPicPr>
          <p:blipFill rotWithShape="1">
            <a:blip r:embed="rId2"/>
            <a:srcRect l="6708" r="7778"/>
            <a:stretch/>
          </p:blipFill>
          <p:spPr bwMode="auto">
            <a:xfrm>
              <a:off x="7546914" y="1595372"/>
              <a:ext cx="3806886" cy="3667256"/>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93647BA6-CFDA-9304-495A-7BF3ED0FCAFB}"/>
                </a:ext>
              </a:extLst>
            </p:cNvPr>
            <p:cNvGrpSpPr/>
            <p:nvPr/>
          </p:nvGrpSpPr>
          <p:grpSpPr>
            <a:xfrm>
              <a:off x="7904369" y="4236098"/>
              <a:ext cx="2176799" cy="1088275"/>
              <a:chOff x="7904369" y="4236098"/>
              <a:chExt cx="2176799" cy="1088275"/>
            </a:xfrm>
          </p:grpSpPr>
          <p:cxnSp>
            <p:nvCxnSpPr>
              <p:cNvPr id="8" name="Straight Arrow Connector 7">
                <a:extLst>
                  <a:ext uri="{FF2B5EF4-FFF2-40B4-BE49-F238E27FC236}">
                    <a16:creationId xmlns:a16="http://schemas.microsoft.com/office/drawing/2014/main" id="{52CDF9CD-23F8-1863-9656-6D939E5E1BD4}"/>
                  </a:ext>
                </a:extLst>
              </p:cNvPr>
              <p:cNvCxnSpPr>
                <a:cxnSpLocks/>
              </p:cNvCxnSpPr>
              <p:nvPr/>
            </p:nvCxnSpPr>
            <p:spPr>
              <a:xfrm flipV="1">
                <a:off x="8285584" y="4236098"/>
                <a:ext cx="363894" cy="5598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ED2DCE3-D062-1588-77D1-79D5B6F54CAD}"/>
                  </a:ext>
                </a:extLst>
              </p:cNvPr>
              <p:cNvCxnSpPr>
                <a:cxnSpLocks/>
              </p:cNvCxnSpPr>
              <p:nvPr/>
            </p:nvCxnSpPr>
            <p:spPr>
              <a:xfrm flipH="1" flipV="1">
                <a:off x="9305731" y="4516016"/>
                <a:ext cx="360783" cy="485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A89B8D-3A6A-0802-9F1C-E44874BBA692}"/>
                  </a:ext>
                </a:extLst>
              </p:cNvPr>
              <p:cNvSpPr txBox="1"/>
              <p:nvPr/>
            </p:nvSpPr>
            <p:spPr>
              <a:xfrm>
                <a:off x="7904369" y="4534678"/>
                <a:ext cx="465192" cy="646331"/>
              </a:xfrm>
              <a:prstGeom prst="rect">
                <a:avLst/>
              </a:prstGeom>
              <a:noFill/>
            </p:spPr>
            <p:txBody>
              <a:bodyPr wrap="none" rtlCol="0">
                <a:spAutoFit/>
              </a:bodyPr>
              <a:lstStyle/>
              <a:p>
                <a:r>
                  <a:rPr lang="en-US" sz="3600" b="1" dirty="0">
                    <a:solidFill>
                      <a:srgbClr val="FF0000"/>
                    </a:solidFill>
                  </a:rPr>
                  <a:t>A</a:t>
                </a:r>
              </a:p>
            </p:txBody>
          </p:sp>
          <p:sp>
            <p:nvSpPr>
              <p:cNvPr id="13" name="TextBox 12">
                <a:extLst>
                  <a:ext uri="{FF2B5EF4-FFF2-40B4-BE49-F238E27FC236}">
                    <a16:creationId xmlns:a16="http://schemas.microsoft.com/office/drawing/2014/main" id="{A1F68639-A947-A082-FF43-2B6D27A02162}"/>
                  </a:ext>
                </a:extLst>
              </p:cNvPr>
              <p:cNvSpPr txBox="1"/>
              <p:nvPr/>
            </p:nvSpPr>
            <p:spPr>
              <a:xfrm>
                <a:off x="9638418" y="4678042"/>
                <a:ext cx="442750" cy="646331"/>
              </a:xfrm>
              <a:prstGeom prst="rect">
                <a:avLst/>
              </a:prstGeom>
              <a:noFill/>
            </p:spPr>
            <p:txBody>
              <a:bodyPr wrap="none" rtlCol="0">
                <a:spAutoFit/>
              </a:bodyPr>
              <a:lstStyle/>
              <a:p>
                <a:r>
                  <a:rPr lang="en-US" sz="3600" b="1" dirty="0">
                    <a:solidFill>
                      <a:srgbClr val="FF0000"/>
                    </a:solidFill>
                  </a:rPr>
                  <a:t>B</a:t>
                </a:r>
              </a:p>
            </p:txBody>
          </p:sp>
        </p:grpSp>
      </p:grpSp>
      <p:sp>
        <p:nvSpPr>
          <p:cNvPr id="16" name="Rectangle 15">
            <a:extLst>
              <a:ext uri="{FF2B5EF4-FFF2-40B4-BE49-F238E27FC236}">
                <a16:creationId xmlns:a16="http://schemas.microsoft.com/office/drawing/2014/main" id="{15278073-11B3-4EBF-5E86-BE18492F2F99}"/>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22232024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2913-FC19-321C-B75D-5CA89CC5FDC5}"/>
              </a:ext>
            </a:extLst>
          </p:cNvPr>
          <p:cNvSpPr>
            <a:spLocks noGrp="1"/>
          </p:cNvSpPr>
          <p:nvPr>
            <p:ph type="title"/>
          </p:nvPr>
        </p:nvSpPr>
        <p:spPr/>
        <p:txBody>
          <a:bodyPr/>
          <a:lstStyle/>
          <a:p>
            <a:r>
              <a:rPr lang="en-US" dirty="0"/>
              <a:t>Allergic rhinitis notes 1</a:t>
            </a:r>
          </a:p>
        </p:txBody>
      </p:sp>
      <p:sp>
        <p:nvSpPr>
          <p:cNvPr id="3" name="Content Placeholder 2">
            <a:extLst>
              <a:ext uri="{FF2B5EF4-FFF2-40B4-BE49-F238E27FC236}">
                <a16:creationId xmlns:a16="http://schemas.microsoft.com/office/drawing/2014/main" id="{5A4E888A-D546-8CEE-DF9A-24E8F77721CD}"/>
              </a:ext>
            </a:extLst>
          </p:cNvPr>
          <p:cNvSpPr>
            <a:spLocks noGrp="1"/>
          </p:cNvSpPr>
          <p:nvPr>
            <p:ph sz="half" idx="1"/>
          </p:nvPr>
        </p:nvSpPr>
        <p:spPr>
          <a:xfrm>
            <a:off x="304801" y="1306851"/>
            <a:ext cx="5715000" cy="4870112"/>
          </a:xfrm>
        </p:spPr>
        <p:txBody>
          <a:bodyPr>
            <a:normAutofit lnSpcReduction="10000"/>
          </a:bodyPr>
          <a:lstStyle/>
          <a:p>
            <a:r>
              <a:rPr kumimoji="0" lang="en-US" b="1" i="0" u="none" strike="noStrike" kern="1200" cap="none" spc="0" normalizeH="0" baseline="0" dirty="0">
                <a:ln>
                  <a:noFill/>
                </a:ln>
                <a:solidFill>
                  <a:srgbClr val="45515E"/>
                </a:solidFill>
                <a:effectLst/>
                <a:uLnTx/>
                <a:uFillTx/>
                <a:latin typeface="+mn-lt"/>
                <a:ea typeface="+mn-ea"/>
                <a:cs typeface="+mn-cs"/>
              </a:rPr>
              <a:t>Common signs of allergic rhinitis:</a:t>
            </a:r>
          </a:p>
          <a:p>
            <a:pPr marL="971550" lvl="1" indent="-514350">
              <a:buFont typeface="+mj-lt"/>
              <a:buAutoNum type="arabicPeriod"/>
            </a:pPr>
            <a:r>
              <a:rPr kumimoji="0" lang="en-US" b="0" i="0" u="none" strike="noStrike" kern="1200" cap="none" spc="0" normalizeH="0" baseline="0" dirty="0">
                <a:ln>
                  <a:noFill/>
                </a:ln>
                <a:solidFill>
                  <a:srgbClr val="45515E"/>
                </a:solidFill>
                <a:effectLst/>
                <a:uLnTx/>
                <a:uFillTx/>
                <a:latin typeface="+mn-lt"/>
                <a:ea typeface="+mn-ea"/>
                <a:cs typeface="+mn-cs"/>
              </a:rPr>
              <a:t>Pale enlarged turbinate.</a:t>
            </a:r>
          </a:p>
          <a:p>
            <a:pPr marL="971550" lvl="1" indent="-514350">
              <a:buFont typeface="+mj-lt"/>
              <a:buAutoNum type="arabicPeriod"/>
            </a:pPr>
            <a:r>
              <a:rPr kumimoji="0" lang="en-US" b="0" i="0" u="none" strike="noStrike" kern="1200" cap="none" spc="0" normalizeH="0" baseline="0" dirty="0">
                <a:ln>
                  <a:noFill/>
                </a:ln>
                <a:solidFill>
                  <a:srgbClr val="45515E"/>
                </a:solidFill>
                <a:effectLst/>
                <a:uLnTx/>
                <a:uFillTx/>
                <a:latin typeface="+mn-lt"/>
                <a:ea typeface="+mn-ea"/>
                <a:cs typeface="+mn-cs"/>
              </a:rPr>
              <a:t>Rhinorrhea</a:t>
            </a:r>
          </a:p>
          <a:p>
            <a:pPr marL="971550" lvl="1" indent="-514350">
              <a:buFont typeface="+mj-lt"/>
              <a:buAutoNum type="arabicPeriod"/>
            </a:pPr>
            <a:r>
              <a:rPr kumimoji="0" lang="en-US" b="0" i="0" u="none" strike="noStrike" kern="1200" cap="none" spc="0" normalizeH="0" baseline="0" dirty="0">
                <a:ln>
                  <a:noFill/>
                </a:ln>
                <a:solidFill>
                  <a:srgbClr val="45515E"/>
                </a:solidFill>
                <a:effectLst/>
                <a:uLnTx/>
                <a:uFillTx/>
                <a:latin typeface="+mn-lt"/>
                <a:ea typeface="+mn-ea"/>
                <a:cs typeface="+mn-cs"/>
              </a:rPr>
              <a:t>Mouth breathing from Nasal congestion</a:t>
            </a:r>
          </a:p>
          <a:p>
            <a:pPr marL="971550" lvl="1" indent="-514350">
              <a:buFont typeface="+mj-lt"/>
              <a:buAutoNum type="arabicPeriod"/>
            </a:pPr>
            <a:r>
              <a:rPr kumimoji="0" lang="en-US" b="0" i="0" u="none" strike="noStrike" kern="1200" cap="none" spc="0" normalizeH="0" baseline="0" dirty="0">
                <a:ln>
                  <a:noFill/>
                </a:ln>
                <a:solidFill>
                  <a:srgbClr val="45515E"/>
                </a:solidFill>
                <a:effectLst/>
                <a:uLnTx/>
                <a:uFillTx/>
                <a:latin typeface="+mn-lt"/>
                <a:ea typeface="+mn-ea"/>
                <a:cs typeface="+mn-cs"/>
              </a:rPr>
              <a:t>Sniffing</a:t>
            </a:r>
          </a:p>
          <a:p>
            <a:r>
              <a:rPr kumimoji="0" lang="en-US" b="1" i="0" u="none" strike="noStrike" kern="1200" cap="none" spc="0" normalizeH="0" baseline="0" dirty="0">
                <a:ln>
                  <a:noFill/>
                </a:ln>
                <a:solidFill>
                  <a:srgbClr val="45515E"/>
                </a:solidFill>
                <a:effectLst/>
                <a:uLnTx/>
                <a:uFillTx/>
                <a:latin typeface="+mn-lt"/>
                <a:ea typeface="+mn-ea"/>
                <a:cs typeface="+mn-cs"/>
              </a:rPr>
              <a:t>Commonest causes of chronic cough: </a:t>
            </a:r>
            <a:r>
              <a:rPr kumimoji="0" lang="en-US" b="0" i="0" u="none" strike="noStrike" kern="1200" cap="none" spc="0" normalizeH="0" baseline="0" dirty="0">
                <a:ln>
                  <a:noFill/>
                </a:ln>
                <a:solidFill>
                  <a:srgbClr val="45515E"/>
                </a:solidFill>
                <a:effectLst/>
                <a:uLnTx/>
                <a:uFillTx/>
                <a:latin typeface="+mn-lt"/>
                <a:ea typeface="+mn-ea"/>
                <a:cs typeface="+mn-cs"/>
              </a:rPr>
              <a:t>(</a:t>
            </a:r>
            <a:r>
              <a:rPr kumimoji="0" lang="ar-JO" b="0" i="0" u="none" strike="noStrike" kern="1200" cap="none" spc="0" normalizeH="0" baseline="0" dirty="0">
                <a:ln>
                  <a:noFill/>
                </a:ln>
                <a:solidFill>
                  <a:srgbClr val="45515E"/>
                </a:solidFill>
                <a:effectLst/>
                <a:uLnTx/>
                <a:uFillTx/>
                <a:latin typeface="+mn-lt"/>
                <a:ea typeface="+mn-ea"/>
                <a:cs typeface="+mn-cs"/>
              </a:rPr>
              <a:t>بالترتيب</a:t>
            </a:r>
            <a:r>
              <a:rPr kumimoji="0" lang="en-US" b="0" i="0" u="none" strike="noStrike" kern="1200" cap="none" spc="0" normalizeH="0" baseline="0" dirty="0">
                <a:ln>
                  <a:noFill/>
                </a:ln>
                <a:solidFill>
                  <a:srgbClr val="45515E"/>
                </a:solidFill>
                <a:effectLst/>
                <a:uLnTx/>
                <a:uFillTx/>
                <a:latin typeface="+mn-lt"/>
                <a:ea typeface="+mn-ea"/>
                <a:cs typeface="+mn-cs"/>
              </a:rPr>
              <a:t>)</a:t>
            </a:r>
            <a:endParaRPr kumimoji="0" lang="en-US" b="1" i="0" u="none" strike="noStrike" kern="1200" cap="none" spc="0" normalizeH="0" baseline="0" dirty="0">
              <a:ln>
                <a:noFill/>
              </a:ln>
              <a:solidFill>
                <a:srgbClr val="45515E"/>
              </a:solidFill>
              <a:effectLst/>
              <a:uLnTx/>
              <a:uFillTx/>
              <a:latin typeface="+mn-lt"/>
              <a:ea typeface="+mn-ea"/>
              <a:cs typeface="+mn-cs"/>
            </a:endParaRPr>
          </a:p>
          <a:p>
            <a:pPr marL="971550" lvl="1" indent="-514350">
              <a:spcBef>
                <a:spcPts val="1000"/>
              </a:spcBef>
              <a:buFont typeface="+mj-lt"/>
              <a:buAutoNum type="arabicPeriod"/>
              <a:defRPr/>
            </a:pPr>
            <a:r>
              <a:rPr kumimoji="0" lang="en-US" b="0" i="0" u="none" strike="noStrike" kern="1200" cap="none" spc="0" normalizeH="0" baseline="0" noProof="0" dirty="0">
                <a:ln>
                  <a:noFill/>
                </a:ln>
                <a:solidFill>
                  <a:srgbClr val="45515E"/>
                </a:solidFill>
                <a:effectLst/>
                <a:uLnTx/>
                <a:uFillTx/>
                <a:latin typeface="+mn-lt"/>
                <a:ea typeface="+mn-ea"/>
                <a:cs typeface="+mn-cs"/>
              </a:rPr>
              <a:t>Postnasal drip due to adenoid or sinusitis</a:t>
            </a:r>
          </a:p>
          <a:p>
            <a:pPr marL="971550" lvl="1" indent="-514350">
              <a:spcBef>
                <a:spcPts val="1000"/>
              </a:spcBef>
              <a:buFont typeface="+mj-lt"/>
              <a:buAutoNum type="arabicPeriod"/>
              <a:defRPr/>
            </a:pPr>
            <a:r>
              <a:rPr kumimoji="0" lang="en-US" b="0" i="0" u="none" strike="noStrike" kern="1200" cap="none" spc="0" normalizeH="0" baseline="0" noProof="0" dirty="0">
                <a:ln>
                  <a:noFill/>
                </a:ln>
                <a:solidFill>
                  <a:srgbClr val="45515E"/>
                </a:solidFill>
                <a:effectLst/>
                <a:uLnTx/>
                <a:uFillTx/>
                <a:latin typeface="+mn-lt"/>
                <a:ea typeface="+mn-ea"/>
                <a:cs typeface="+mn-cs"/>
              </a:rPr>
              <a:t>Bronchial asthma / COPD</a:t>
            </a:r>
          </a:p>
          <a:p>
            <a:pPr marL="971550" lvl="1" indent="-514350">
              <a:spcBef>
                <a:spcPts val="1000"/>
              </a:spcBef>
              <a:buFont typeface="+mj-lt"/>
              <a:buAutoNum type="arabicPeriod"/>
              <a:defRPr/>
            </a:pPr>
            <a:r>
              <a:rPr kumimoji="0" lang="en-US" b="0" i="0" u="none" strike="noStrike" kern="1200" cap="none" spc="0" normalizeH="0" baseline="0" noProof="0" dirty="0">
                <a:ln>
                  <a:noFill/>
                </a:ln>
                <a:solidFill>
                  <a:srgbClr val="45515E"/>
                </a:solidFill>
                <a:effectLst/>
                <a:uLnTx/>
                <a:uFillTx/>
                <a:latin typeface="+mn-lt"/>
                <a:ea typeface="+mn-ea"/>
                <a:cs typeface="+mn-cs"/>
              </a:rPr>
              <a:t>GERD</a:t>
            </a:r>
            <a:endParaRPr kumimoji="0" lang="en-US" b="1" i="0" u="none" strike="noStrike" kern="1200" cap="none" spc="0" normalizeH="0" baseline="0" dirty="0">
              <a:ln>
                <a:noFill/>
              </a:ln>
              <a:solidFill>
                <a:srgbClr val="45515E"/>
              </a:solidFill>
              <a:effectLst/>
              <a:uLnTx/>
              <a:uFillTx/>
              <a:latin typeface="+mn-lt"/>
              <a:ea typeface="+mn-ea"/>
              <a:cs typeface="+mn-cs"/>
            </a:endParaRPr>
          </a:p>
        </p:txBody>
      </p:sp>
      <p:sp>
        <p:nvSpPr>
          <p:cNvPr id="7" name="Content Placeholder 6">
            <a:extLst>
              <a:ext uri="{FF2B5EF4-FFF2-40B4-BE49-F238E27FC236}">
                <a16:creationId xmlns:a16="http://schemas.microsoft.com/office/drawing/2014/main" id="{38033E17-7DAC-71CA-E73B-A37B9D783FFD}"/>
              </a:ext>
            </a:extLst>
          </p:cNvPr>
          <p:cNvSpPr>
            <a:spLocks noGrp="1"/>
          </p:cNvSpPr>
          <p:nvPr>
            <p:ph sz="half" idx="2"/>
          </p:nvPr>
        </p:nvSpPr>
        <p:spPr>
          <a:xfrm>
            <a:off x="6172199" y="1306851"/>
            <a:ext cx="5715001" cy="4870112"/>
          </a:xfrm>
        </p:spPr>
        <p:txBody>
          <a:bodyPr>
            <a:normAutofit lnSpcReduction="10000"/>
          </a:bodyPr>
          <a:lstStyle/>
          <a:p>
            <a:r>
              <a:rPr lang="en-US" b="1" dirty="0"/>
              <a:t>Allergic rhinitis symptoms </a:t>
            </a:r>
            <a:r>
              <a:rPr lang="en-US" sz="2400" b="1" dirty="0"/>
              <a:t>(detailed):</a:t>
            </a:r>
          </a:p>
          <a:p>
            <a:pPr marL="914400" lvl="1" indent="-457200">
              <a:buFont typeface="+mj-lt"/>
              <a:buAutoNum type="arabicPeriod"/>
            </a:pPr>
            <a:r>
              <a:rPr lang="en-US" dirty="0"/>
              <a:t>Sensitive to specific allergens</a:t>
            </a:r>
          </a:p>
          <a:p>
            <a:pPr marL="914400" lvl="1" indent="-457200">
              <a:buFont typeface="+mj-lt"/>
              <a:buAutoNum type="arabicPeriod"/>
            </a:pPr>
            <a:r>
              <a:rPr lang="en-US" dirty="0"/>
              <a:t>Pruritus of nose, eyes, palatine, ear</a:t>
            </a:r>
          </a:p>
          <a:p>
            <a:pPr marL="914400" lvl="1" indent="-457200">
              <a:buFont typeface="+mj-lt"/>
              <a:buAutoNum type="arabicPeriod"/>
            </a:pPr>
            <a:r>
              <a:rPr lang="en-US" dirty="0"/>
              <a:t>Repetitive sneezing</a:t>
            </a:r>
          </a:p>
          <a:p>
            <a:pPr marL="914400" lvl="1" indent="-457200">
              <a:buFont typeface="+mj-lt"/>
              <a:buAutoNum type="arabicPeriod"/>
            </a:pPr>
            <a:r>
              <a:rPr lang="en-US" dirty="0"/>
              <a:t>Watery rhinorrhea</a:t>
            </a:r>
          </a:p>
          <a:p>
            <a:pPr marL="914400" lvl="1" indent="-457200">
              <a:buFont typeface="+mj-lt"/>
              <a:buAutoNum type="arabicPeriod"/>
            </a:pPr>
            <a:r>
              <a:rPr lang="en-US" dirty="0"/>
              <a:t>Watery eyes</a:t>
            </a:r>
          </a:p>
          <a:p>
            <a:pPr marL="914400" lvl="1" indent="-457200">
              <a:buFont typeface="+mj-lt"/>
              <a:buAutoNum type="arabicPeriod"/>
            </a:pPr>
            <a:r>
              <a:rPr lang="en-US" dirty="0"/>
              <a:t>Nasal congestion</a:t>
            </a:r>
          </a:p>
          <a:p>
            <a:pPr marL="914400" lvl="1" indent="-457200">
              <a:buFont typeface="+mj-lt"/>
              <a:buAutoNum type="arabicPeriod"/>
            </a:pPr>
            <a:r>
              <a:rPr lang="en-US" dirty="0"/>
              <a:t>Coexisting asthma or eczema</a:t>
            </a:r>
          </a:p>
          <a:p>
            <a:pPr marL="914400" lvl="1" indent="-457200">
              <a:buFont typeface="+mj-lt"/>
              <a:buAutoNum type="arabicPeriod"/>
            </a:pPr>
            <a:r>
              <a:rPr lang="en-US" dirty="0"/>
              <a:t>Post-nasal drip</a:t>
            </a:r>
          </a:p>
          <a:p>
            <a:pPr marL="914400" lvl="1" indent="-457200">
              <a:buFont typeface="+mj-lt"/>
              <a:buAutoNum type="arabicPeriod"/>
            </a:pPr>
            <a:r>
              <a:rPr lang="en-US" dirty="0"/>
              <a:t>Diminished quality of life</a:t>
            </a:r>
          </a:p>
          <a:p>
            <a:pPr marL="914400" lvl="1" indent="-457200">
              <a:buFont typeface="+mj-lt"/>
              <a:buAutoNum type="arabicPeriod"/>
            </a:pPr>
            <a:r>
              <a:rPr lang="en-US" dirty="0"/>
              <a:t>General fatigue</a:t>
            </a:r>
          </a:p>
          <a:p>
            <a:pPr marL="914400" lvl="1" indent="-457200">
              <a:buFont typeface="+mj-lt"/>
              <a:buAutoNum type="arabicPeriod"/>
            </a:pPr>
            <a:r>
              <a:rPr lang="en-US" dirty="0"/>
              <a:t>Seasonal symptoms</a:t>
            </a:r>
          </a:p>
          <a:p>
            <a:pPr marL="914400" lvl="1" indent="-457200">
              <a:buFont typeface="+mj-lt"/>
              <a:buAutoNum type="arabicPeriod"/>
            </a:pPr>
            <a:r>
              <a:rPr lang="en-US" dirty="0"/>
              <a:t>Coughing and sneezing</a:t>
            </a:r>
          </a:p>
        </p:txBody>
      </p:sp>
      <p:sp>
        <p:nvSpPr>
          <p:cNvPr id="8" name="Rectangle 7">
            <a:extLst>
              <a:ext uri="{FF2B5EF4-FFF2-40B4-BE49-F238E27FC236}">
                <a16:creationId xmlns:a16="http://schemas.microsoft.com/office/drawing/2014/main" id="{1EDCD007-FDCB-04DB-180C-E37747EAE343}"/>
              </a:ext>
            </a:extLst>
          </p:cNvPr>
          <p:cNvSpPr/>
          <p:nvPr/>
        </p:nvSpPr>
        <p:spPr>
          <a:xfrm>
            <a:off x="788436" y="760799"/>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9" name="Rectangle 8">
            <a:extLst>
              <a:ext uri="{FF2B5EF4-FFF2-40B4-BE49-F238E27FC236}">
                <a16:creationId xmlns:a16="http://schemas.microsoft.com/office/drawing/2014/main" id="{C4DF380E-9CD7-B398-F09A-1197021C9831}"/>
              </a:ext>
            </a:extLst>
          </p:cNvPr>
          <p:cNvSpPr/>
          <p:nvPr/>
        </p:nvSpPr>
        <p:spPr>
          <a:xfrm>
            <a:off x="10339873" y="76668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
        <p:nvSpPr>
          <p:cNvPr id="6" name="TextBox 5">
            <a:extLst>
              <a:ext uri="{FF2B5EF4-FFF2-40B4-BE49-F238E27FC236}">
                <a16:creationId xmlns:a16="http://schemas.microsoft.com/office/drawing/2014/main" id="{28505CE1-9E92-3752-5E55-34AC13B6CE61}"/>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
        <p:nvSpPr>
          <p:cNvPr id="10" name="Rectangle 9">
            <a:extLst>
              <a:ext uri="{FF2B5EF4-FFF2-40B4-BE49-F238E27FC236}">
                <a16:creationId xmlns:a16="http://schemas.microsoft.com/office/drawing/2014/main" id="{DFCA306F-A821-A0D2-4C4F-A2C3322C17BE}"/>
              </a:ext>
            </a:extLst>
          </p:cNvPr>
          <p:cNvSpPr/>
          <p:nvPr/>
        </p:nvSpPr>
        <p:spPr>
          <a:xfrm>
            <a:off x="0" y="0"/>
            <a:ext cx="1576873"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Allergic rhinitis</a:t>
            </a:r>
          </a:p>
        </p:txBody>
      </p:sp>
    </p:spTree>
    <p:extLst>
      <p:ext uri="{BB962C8B-B14F-4D97-AF65-F5344CB8AC3E}">
        <p14:creationId xmlns:p14="http://schemas.microsoft.com/office/powerpoint/2010/main" val="33770125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D9EB-608C-DFF3-F6E0-CB3EB281E971}"/>
              </a:ext>
            </a:extLst>
          </p:cNvPr>
          <p:cNvSpPr>
            <a:spLocks noGrp="1"/>
          </p:cNvSpPr>
          <p:nvPr>
            <p:ph type="title"/>
          </p:nvPr>
        </p:nvSpPr>
        <p:spPr/>
        <p:txBody>
          <a:bodyPr/>
          <a:lstStyle/>
          <a:p>
            <a:r>
              <a:rPr lang="en-US" dirty="0"/>
              <a:t>Allergic rhinitis notes 2</a:t>
            </a:r>
          </a:p>
        </p:txBody>
      </p:sp>
      <p:sp>
        <p:nvSpPr>
          <p:cNvPr id="3" name="Content Placeholder 2">
            <a:extLst>
              <a:ext uri="{FF2B5EF4-FFF2-40B4-BE49-F238E27FC236}">
                <a16:creationId xmlns:a16="http://schemas.microsoft.com/office/drawing/2014/main" id="{424A9524-ADBE-8638-FC80-4B7F042854B7}"/>
              </a:ext>
            </a:extLst>
          </p:cNvPr>
          <p:cNvSpPr>
            <a:spLocks noGrp="1"/>
          </p:cNvSpPr>
          <p:nvPr>
            <p:ph idx="1"/>
          </p:nvPr>
        </p:nvSpPr>
        <p:spPr>
          <a:xfrm>
            <a:off x="838200" y="1305026"/>
            <a:ext cx="10515600" cy="5187849"/>
          </a:xfrm>
        </p:spPr>
        <p:txBody>
          <a:bodyPr>
            <a:normAutofit lnSpcReduction="10000"/>
          </a:bodyPr>
          <a:lstStyle/>
          <a:p>
            <a:r>
              <a:rPr lang="en-US" sz="2600" b="1" dirty="0"/>
              <a:t>A rhinoscopy of allergic rhinitis shows</a:t>
            </a:r>
          </a:p>
          <a:p>
            <a:pPr lvl="1"/>
            <a:r>
              <a:rPr lang="en-US" dirty="0"/>
              <a:t>Hypertrophied &amp; edematous lower turbinate</a:t>
            </a:r>
          </a:p>
          <a:p>
            <a:pPr lvl="1"/>
            <a:r>
              <a:rPr lang="en-US" dirty="0"/>
              <a:t>Pale mucosa</a:t>
            </a:r>
          </a:p>
          <a:p>
            <a:pPr lvl="1"/>
            <a:r>
              <a:rPr lang="en-US" dirty="0"/>
              <a:t>Watery secretion</a:t>
            </a:r>
          </a:p>
          <a:p>
            <a:pPr lvl="1"/>
            <a:r>
              <a:rPr lang="en-US" dirty="0"/>
              <a:t>Nasal polyps</a:t>
            </a:r>
          </a:p>
          <a:p>
            <a:r>
              <a:rPr lang="en-US" sz="2600" b="1" dirty="0"/>
              <a:t>When are investigations indicated in allergic rhinitis ?</a:t>
            </a:r>
          </a:p>
          <a:p>
            <a:pPr lvl="1"/>
            <a:r>
              <a:rPr lang="en-US" dirty="0"/>
              <a:t>If there is no response to treatment after clinical diagnosis</a:t>
            </a:r>
          </a:p>
          <a:p>
            <a:r>
              <a:rPr lang="en-US" sz="2600" b="1" dirty="0"/>
              <a:t>Allergic rhinitis investigations</a:t>
            </a:r>
          </a:p>
          <a:p>
            <a:pPr lvl="1"/>
            <a:r>
              <a:rPr lang="en-US" dirty="0"/>
              <a:t>Blood test (IgE + eosinophilia)</a:t>
            </a:r>
          </a:p>
          <a:p>
            <a:pPr lvl="1"/>
            <a:r>
              <a:rPr lang="en-US" dirty="0"/>
              <a:t>Nasal biopsy (exclude tumor)</a:t>
            </a:r>
          </a:p>
          <a:p>
            <a:pPr lvl="1"/>
            <a:r>
              <a:rPr lang="en-US" dirty="0"/>
              <a:t>Skin test</a:t>
            </a:r>
          </a:p>
          <a:p>
            <a:pPr lvl="1"/>
            <a:r>
              <a:rPr lang="en-US" dirty="0" err="1"/>
              <a:t>Radioallergosorbent</a:t>
            </a:r>
            <a:r>
              <a:rPr lang="en-US" dirty="0"/>
              <a:t> test (RAST) </a:t>
            </a:r>
          </a:p>
          <a:p>
            <a:pPr lvl="2"/>
            <a:r>
              <a:rPr lang="en-US" sz="2200" dirty="0"/>
              <a:t>is a blood test using radioimmunoassay test to detect specific IgE antibodies in order to determine the substances a subject is allergic to.</a:t>
            </a:r>
          </a:p>
        </p:txBody>
      </p:sp>
      <p:sp>
        <p:nvSpPr>
          <p:cNvPr id="5" name="Rectangle 4">
            <a:extLst>
              <a:ext uri="{FF2B5EF4-FFF2-40B4-BE49-F238E27FC236}">
                <a16:creationId xmlns:a16="http://schemas.microsoft.com/office/drawing/2014/main" id="{6FEC4E5C-5E6C-E520-D3A7-90E0C2681FA1}"/>
              </a:ext>
            </a:extLst>
          </p:cNvPr>
          <p:cNvSpPr/>
          <p:nvPr/>
        </p:nvSpPr>
        <p:spPr>
          <a:xfrm>
            <a:off x="0" y="0"/>
            <a:ext cx="1576873"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Allergic rhinitis</a:t>
            </a:r>
          </a:p>
        </p:txBody>
      </p:sp>
      <p:sp>
        <p:nvSpPr>
          <p:cNvPr id="7" name="Rectangle 6">
            <a:extLst>
              <a:ext uri="{FF2B5EF4-FFF2-40B4-BE49-F238E27FC236}">
                <a16:creationId xmlns:a16="http://schemas.microsoft.com/office/drawing/2014/main" id="{AEBF770F-C53B-7B3F-505A-8CDA364BCE30}"/>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35972771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D6A96-E874-CFF4-CFDB-626237F38D4B}"/>
              </a:ext>
            </a:extLst>
          </p:cNvPr>
          <p:cNvSpPr>
            <a:spLocks noGrp="1"/>
          </p:cNvSpPr>
          <p:nvPr>
            <p:ph type="title"/>
          </p:nvPr>
        </p:nvSpPr>
        <p:spPr/>
        <p:txBody>
          <a:bodyPr/>
          <a:lstStyle/>
          <a:p>
            <a:r>
              <a:rPr lang="en-US" dirty="0"/>
              <a:t>Allergic rhinitis lines of treatment</a:t>
            </a:r>
          </a:p>
        </p:txBody>
      </p:sp>
      <p:sp>
        <p:nvSpPr>
          <p:cNvPr id="3" name="Content Placeholder 2">
            <a:extLst>
              <a:ext uri="{FF2B5EF4-FFF2-40B4-BE49-F238E27FC236}">
                <a16:creationId xmlns:a16="http://schemas.microsoft.com/office/drawing/2014/main" id="{CDBD4DED-196D-BB84-DBB3-BB123D23F379}"/>
              </a:ext>
            </a:extLst>
          </p:cNvPr>
          <p:cNvSpPr>
            <a:spLocks noGrp="1"/>
          </p:cNvSpPr>
          <p:nvPr>
            <p:ph idx="1"/>
          </p:nvPr>
        </p:nvSpPr>
        <p:spPr/>
        <p:txBody>
          <a:bodyPr>
            <a:normAutofit fontScale="92500" lnSpcReduction="20000"/>
          </a:bodyPr>
          <a:lstStyle/>
          <a:p>
            <a:pPr marL="514350" indent="-514350">
              <a:buFont typeface="+mj-lt"/>
              <a:buAutoNum type="arabicPeriod"/>
            </a:pPr>
            <a:r>
              <a:rPr lang="en-US" dirty="0"/>
              <a:t>Avoidance of allergen</a:t>
            </a:r>
          </a:p>
          <a:p>
            <a:pPr marL="514350" indent="-514350">
              <a:buFont typeface="+mj-lt"/>
              <a:buAutoNum type="arabicPeriod"/>
            </a:pPr>
            <a:r>
              <a:rPr lang="en-US" dirty="0"/>
              <a:t>Normal saline douching</a:t>
            </a:r>
          </a:p>
          <a:p>
            <a:pPr marL="514350" indent="-514350">
              <a:buFont typeface="+mj-lt"/>
              <a:buAutoNum type="arabicPeriod"/>
            </a:pPr>
            <a:r>
              <a:rPr lang="en-US" dirty="0"/>
              <a:t>Topical agents</a:t>
            </a:r>
          </a:p>
          <a:p>
            <a:pPr marL="971550" lvl="1" indent="-514350">
              <a:buFont typeface="+mj-lt"/>
              <a:buAutoNum type="alphaUcPeriod"/>
            </a:pPr>
            <a:r>
              <a:rPr lang="en-US" dirty="0"/>
              <a:t>Steroid nasal spray</a:t>
            </a:r>
          </a:p>
          <a:p>
            <a:pPr marL="971550" lvl="1" indent="-514350">
              <a:buFont typeface="+mj-lt"/>
              <a:buAutoNum type="alphaUcPeriod"/>
            </a:pPr>
            <a:r>
              <a:rPr lang="en-US" dirty="0"/>
              <a:t>Vasoconstrictor nasal drops</a:t>
            </a:r>
          </a:p>
          <a:p>
            <a:pPr marL="971550" lvl="1" indent="-514350">
              <a:buFont typeface="+mj-lt"/>
              <a:buAutoNum type="alphaUcPeriod"/>
            </a:pPr>
            <a:r>
              <a:rPr lang="en-US" dirty="0"/>
              <a:t>Mast cell stabilizers</a:t>
            </a:r>
          </a:p>
          <a:p>
            <a:pPr marL="514350" indent="-514350">
              <a:buFont typeface="+mj-lt"/>
              <a:buAutoNum type="arabicPeriod"/>
            </a:pPr>
            <a:r>
              <a:rPr lang="en-US" dirty="0"/>
              <a:t>Oral agents</a:t>
            </a:r>
          </a:p>
          <a:p>
            <a:pPr marL="971550" lvl="1" indent="-514350">
              <a:buFont typeface="+mj-lt"/>
              <a:buAutoNum type="alphaUcPeriod"/>
            </a:pPr>
            <a:r>
              <a:rPr lang="en-US" dirty="0"/>
              <a:t>Anti-histamine (preferred 2</a:t>
            </a:r>
            <a:r>
              <a:rPr lang="en-US" baseline="30000" dirty="0"/>
              <a:t>nd</a:t>
            </a:r>
            <a:r>
              <a:rPr lang="en-US" dirty="0"/>
              <a:t> generation)</a:t>
            </a:r>
          </a:p>
          <a:p>
            <a:pPr marL="971550" lvl="1" indent="-514350">
              <a:buFont typeface="+mj-lt"/>
              <a:buAutoNum type="alphaUcPeriod"/>
            </a:pPr>
            <a:r>
              <a:rPr lang="en-US" dirty="0"/>
              <a:t>Systemic steroid (in severe allergy)</a:t>
            </a:r>
          </a:p>
          <a:p>
            <a:pPr marL="514350" indent="-514350">
              <a:buFont typeface="+mj-lt"/>
              <a:buAutoNum type="arabicPeriod"/>
            </a:pPr>
            <a:r>
              <a:rPr lang="en-US" dirty="0"/>
              <a:t>Surgical (for obstruction)</a:t>
            </a:r>
          </a:p>
          <a:p>
            <a:pPr marL="971550" lvl="1" indent="-514350">
              <a:buFont typeface="+mj-lt"/>
              <a:buAutoNum type="alphaUcPeriod"/>
            </a:pPr>
            <a:r>
              <a:rPr lang="en-US" dirty="0"/>
              <a:t>Septoplasty: if the patient has nasal septal deviation</a:t>
            </a:r>
          </a:p>
          <a:p>
            <a:pPr marL="971550" lvl="1" indent="-514350">
              <a:buFont typeface="+mj-lt"/>
              <a:buAutoNum type="alphaUcPeriod"/>
            </a:pPr>
            <a:r>
              <a:rPr lang="en-US" dirty="0"/>
              <a:t>Turbinate reduction surgery: for severe hypertrophied turbinate that doesn’t respond to treatment</a:t>
            </a:r>
          </a:p>
          <a:p>
            <a:pPr marL="514350" indent="-514350">
              <a:buFont typeface="+mj-lt"/>
              <a:buAutoNum type="arabicPeriod"/>
            </a:pPr>
            <a:r>
              <a:rPr lang="en-US" dirty="0"/>
              <a:t>Desensitization (1-3y) (Subcutaneous/Sublingual)</a:t>
            </a:r>
          </a:p>
        </p:txBody>
      </p:sp>
      <p:sp>
        <p:nvSpPr>
          <p:cNvPr id="5" name="Rectangle 4">
            <a:extLst>
              <a:ext uri="{FF2B5EF4-FFF2-40B4-BE49-F238E27FC236}">
                <a16:creationId xmlns:a16="http://schemas.microsoft.com/office/drawing/2014/main" id="{F4EE2B46-7B31-7D07-47BC-CDCAA8B06C99}"/>
              </a:ext>
            </a:extLst>
          </p:cNvPr>
          <p:cNvSpPr/>
          <p:nvPr/>
        </p:nvSpPr>
        <p:spPr>
          <a:xfrm>
            <a:off x="0" y="0"/>
            <a:ext cx="1576873"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Allergic rhinitis</a:t>
            </a:r>
          </a:p>
        </p:txBody>
      </p:sp>
      <p:sp>
        <p:nvSpPr>
          <p:cNvPr id="6" name="TextBox 5">
            <a:extLst>
              <a:ext uri="{FF2B5EF4-FFF2-40B4-BE49-F238E27FC236}">
                <a16:creationId xmlns:a16="http://schemas.microsoft.com/office/drawing/2014/main" id="{95FC2EEB-A2D2-508F-1E5C-0FCDE16827A0}"/>
              </a:ext>
            </a:extLst>
          </p:cNvPr>
          <p:cNvSpPr txBox="1"/>
          <p:nvPr/>
        </p:nvSpPr>
        <p:spPr>
          <a:xfrm>
            <a:off x="7833049" y="1305026"/>
            <a:ext cx="3520751" cy="1938992"/>
          </a:xfrm>
          <a:prstGeom prst="rect">
            <a:avLst/>
          </a:prstGeom>
          <a:noFill/>
          <a:ln>
            <a:solidFill>
              <a:schemeClr val="tx1"/>
            </a:solidFill>
            <a:prstDash val="lgDashDotDot"/>
          </a:ln>
        </p:spPr>
        <p:txBody>
          <a:bodyPr wrap="square">
            <a:spAutoFit/>
          </a:bodyPr>
          <a:lstStyle/>
          <a:p>
            <a:r>
              <a:rPr lang="en-US" sz="2400" dirty="0">
                <a:solidFill>
                  <a:srgbClr val="45515E"/>
                </a:solidFill>
              </a:rPr>
              <a:t>Topical steroid is given with head down (to avoid the septum), while the vasoconstrictor is given with head elevated </a:t>
            </a:r>
          </a:p>
        </p:txBody>
      </p:sp>
      <p:sp>
        <p:nvSpPr>
          <p:cNvPr id="8" name="Rectangle 7">
            <a:extLst>
              <a:ext uri="{FF2B5EF4-FFF2-40B4-BE49-F238E27FC236}">
                <a16:creationId xmlns:a16="http://schemas.microsoft.com/office/drawing/2014/main" id="{55AB2730-E293-BE75-D4C5-60F5ABAFF3CF}"/>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8786877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3D8B-33B4-2F97-C979-1B693767B281}"/>
              </a:ext>
            </a:extLst>
          </p:cNvPr>
          <p:cNvSpPr>
            <a:spLocks noGrp="1"/>
          </p:cNvSpPr>
          <p:nvPr>
            <p:ph type="title"/>
          </p:nvPr>
        </p:nvSpPr>
        <p:spPr/>
        <p:txBody>
          <a:bodyPr/>
          <a:lstStyle/>
          <a:p>
            <a:r>
              <a:rPr lang="en-US" dirty="0"/>
              <a:t>Vasomotor rhinitis &amp; Rhinitis medicamentosa</a:t>
            </a:r>
          </a:p>
        </p:txBody>
      </p:sp>
      <p:sp>
        <p:nvSpPr>
          <p:cNvPr id="3" name="Content Placeholder 2">
            <a:extLst>
              <a:ext uri="{FF2B5EF4-FFF2-40B4-BE49-F238E27FC236}">
                <a16:creationId xmlns:a16="http://schemas.microsoft.com/office/drawing/2014/main" id="{83DDA08A-DAAF-0B71-C3EE-9958F276648C}"/>
              </a:ext>
            </a:extLst>
          </p:cNvPr>
          <p:cNvSpPr>
            <a:spLocks noGrp="1"/>
          </p:cNvSpPr>
          <p:nvPr>
            <p:ph idx="1"/>
          </p:nvPr>
        </p:nvSpPr>
        <p:spPr>
          <a:xfrm>
            <a:off x="692305" y="1215817"/>
            <a:ext cx="10807390" cy="5363404"/>
          </a:xfrm>
        </p:spPr>
        <p:txBody>
          <a:bodyPr>
            <a:normAutofit lnSpcReduction="10000"/>
          </a:bodyPr>
          <a:lstStyle/>
          <a:p>
            <a:r>
              <a:rPr lang="en-US" dirty="0"/>
              <a:t>Vasomotor rhinitis is due to excessive parasympathetic activity </a:t>
            </a:r>
          </a:p>
          <a:p>
            <a:r>
              <a:rPr lang="en-US" dirty="0"/>
              <a:t>Vasomotor rhinitis is associated with profuse rhinorrhea and nasal obstruction mimicking allergic rhinitis</a:t>
            </a:r>
          </a:p>
          <a:p>
            <a:r>
              <a:rPr lang="en-US" dirty="0"/>
              <a:t>A rhinoscopy of vasomotor rhinitis: (Vs Allergic rhinitis)</a:t>
            </a:r>
          </a:p>
          <a:p>
            <a:pPr marL="914400" lvl="1" indent="-457200">
              <a:buFont typeface="+mj-lt"/>
              <a:buAutoNum type="arabicPeriod"/>
            </a:pPr>
            <a:r>
              <a:rPr lang="en-US" dirty="0"/>
              <a:t>Boggy turbinate</a:t>
            </a:r>
          </a:p>
          <a:p>
            <a:pPr marL="914400" lvl="1" indent="-457200">
              <a:buFont typeface="+mj-lt"/>
              <a:buAutoNum type="arabicPeriod"/>
            </a:pPr>
            <a:r>
              <a:rPr lang="en-US" dirty="0"/>
              <a:t>Erythematous mucosa</a:t>
            </a:r>
          </a:p>
          <a:p>
            <a:r>
              <a:rPr lang="en-US" dirty="0"/>
              <a:t>Vasomotor rhinitis management</a:t>
            </a:r>
          </a:p>
          <a:p>
            <a:pPr marL="914400" lvl="1" indent="-457200">
              <a:buFont typeface="+mj-lt"/>
              <a:buAutoNum type="arabicPeriod"/>
            </a:pPr>
            <a:r>
              <a:rPr lang="en-US" dirty="0"/>
              <a:t>Local anticholinergic medication</a:t>
            </a:r>
          </a:p>
          <a:p>
            <a:pPr marL="914400" lvl="1" indent="-457200">
              <a:buFont typeface="+mj-lt"/>
              <a:buAutoNum type="arabicPeriod"/>
            </a:pPr>
            <a:r>
              <a:rPr lang="en-US" dirty="0"/>
              <a:t>Anti-histamine (chlorpheniramine)</a:t>
            </a:r>
          </a:p>
          <a:p>
            <a:pPr marL="914400" lvl="1" indent="-457200">
              <a:buFont typeface="+mj-lt"/>
              <a:buAutoNum type="arabicPeriod"/>
            </a:pPr>
            <a:r>
              <a:rPr lang="en-US" dirty="0"/>
              <a:t>Exercise (decrease parasympathetic activity)</a:t>
            </a:r>
          </a:p>
          <a:p>
            <a:r>
              <a:rPr lang="en-US" b="1" dirty="0"/>
              <a:t>Rhinitis medicamentosa</a:t>
            </a:r>
            <a:r>
              <a:rPr lang="en-US" dirty="0"/>
              <a:t>:</a:t>
            </a:r>
            <a:r>
              <a:rPr lang="en-US" b="1" dirty="0"/>
              <a:t> </a:t>
            </a:r>
            <a:r>
              <a:rPr lang="en-US" dirty="0"/>
              <a:t>is a condition of rebound nasal congestion suspected to be brought on by extended use of topical decongestants (more than 2 weeks)</a:t>
            </a:r>
          </a:p>
        </p:txBody>
      </p:sp>
      <p:sp>
        <p:nvSpPr>
          <p:cNvPr id="6" name="Rectangle 5">
            <a:extLst>
              <a:ext uri="{FF2B5EF4-FFF2-40B4-BE49-F238E27FC236}">
                <a16:creationId xmlns:a16="http://schemas.microsoft.com/office/drawing/2014/main" id="{11FBF310-8A29-5882-FD06-6A3D98257B24}"/>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13949536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917C5-D3C1-2853-5338-CF8E0290D1C4}"/>
              </a:ext>
            </a:extLst>
          </p:cNvPr>
          <p:cNvSpPr>
            <a:spLocks noGrp="1"/>
          </p:cNvSpPr>
          <p:nvPr>
            <p:ph type="title"/>
          </p:nvPr>
        </p:nvSpPr>
        <p:spPr/>
        <p:txBody>
          <a:bodyPr/>
          <a:lstStyle/>
          <a:p>
            <a:r>
              <a:rPr lang="en-US" dirty="0"/>
              <a:t>Q1: Allergic rhinitis</a:t>
            </a:r>
          </a:p>
        </p:txBody>
      </p:sp>
      <p:sp>
        <p:nvSpPr>
          <p:cNvPr id="5" name="Content Placeholder 4">
            <a:extLst>
              <a:ext uri="{FF2B5EF4-FFF2-40B4-BE49-F238E27FC236}">
                <a16:creationId xmlns:a16="http://schemas.microsoft.com/office/drawing/2014/main" id="{3A2B1E09-5EE1-4435-A7FF-A1E219641ACA}"/>
              </a:ext>
            </a:extLst>
          </p:cNvPr>
          <p:cNvSpPr>
            <a:spLocks noGrp="1"/>
          </p:cNvSpPr>
          <p:nvPr>
            <p:ph sz="half" idx="1"/>
          </p:nvPr>
        </p:nvSpPr>
        <p:spPr>
          <a:xfrm>
            <a:off x="838200" y="1306851"/>
            <a:ext cx="6140156" cy="4870112"/>
          </a:xfrm>
        </p:spPr>
        <p:txBody>
          <a:bodyPr>
            <a:normAutofit/>
          </a:bodyPr>
          <a:lstStyle/>
          <a:p>
            <a:pPr marL="0" indent="0">
              <a:buNone/>
            </a:pPr>
            <a:r>
              <a:rPr lang="en-US" b="1" dirty="0"/>
              <a:t>1.Findings</a:t>
            </a:r>
            <a:r>
              <a:rPr lang="en-US" dirty="0"/>
              <a:t>:</a:t>
            </a:r>
          </a:p>
          <a:p>
            <a:r>
              <a:rPr lang="en-US" dirty="0"/>
              <a:t>Hypertrophied &amp; pale turbinate</a:t>
            </a:r>
          </a:p>
          <a:p>
            <a:r>
              <a:rPr lang="en-US" dirty="0"/>
              <a:t>Edematous mucosa</a:t>
            </a:r>
          </a:p>
          <a:p>
            <a:r>
              <a:rPr lang="en-US" dirty="0"/>
              <a:t>Watery secretion</a:t>
            </a:r>
          </a:p>
          <a:p>
            <a:pPr marL="0" indent="0">
              <a:buNone/>
            </a:pPr>
            <a:r>
              <a:rPr lang="en-US" b="1" dirty="0"/>
              <a:t>2.Write 2 ddx</a:t>
            </a:r>
          </a:p>
          <a:p>
            <a:r>
              <a:rPr lang="en-US" dirty="0"/>
              <a:t>Allergic rhinitis</a:t>
            </a:r>
          </a:p>
          <a:p>
            <a:r>
              <a:rPr lang="en-US" dirty="0">
                <a:solidFill>
                  <a:srgbClr val="0070C0"/>
                </a:solidFill>
              </a:rPr>
              <a:t>Vasomotor rhinitis</a:t>
            </a:r>
          </a:p>
          <a:p>
            <a:r>
              <a:rPr lang="en-US" dirty="0"/>
              <a:t>Polyp</a:t>
            </a:r>
          </a:p>
          <a:p>
            <a:r>
              <a:rPr lang="en-US" dirty="0"/>
              <a:t>Tumor ??</a:t>
            </a:r>
          </a:p>
          <a:p>
            <a:endParaRPr lang="en-US" dirty="0"/>
          </a:p>
        </p:txBody>
      </p:sp>
      <p:sp>
        <p:nvSpPr>
          <p:cNvPr id="4" name="Rectangle 3">
            <a:extLst>
              <a:ext uri="{FF2B5EF4-FFF2-40B4-BE49-F238E27FC236}">
                <a16:creationId xmlns:a16="http://schemas.microsoft.com/office/drawing/2014/main" id="{98D77E2E-41D8-F6D1-E609-4A2E02FC7B9D}"/>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pic>
        <p:nvPicPr>
          <p:cNvPr id="7" name="Picture 4" descr="76726037_412826299667507_4413012401956323328_n">
            <a:extLst>
              <a:ext uri="{FF2B5EF4-FFF2-40B4-BE49-F238E27FC236}">
                <a16:creationId xmlns:a16="http://schemas.microsoft.com/office/drawing/2014/main" id="{C8BBB671-4776-2A19-B713-45434C939C19}"/>
              </a:ext>
            </a:extLst>
          </p:cNvPr>
          <p:cNvPicPr>
            <a:picLocks noGrp="1" noChangeAspect="1" noChangeArrowheads="1"/>
          </p:cNvPicPr>
          <p:nvPr>
            <p:ph sz="half" idx="2"/>
          </p:nvPr>
        </p:nvPicPr>
        <p:blipFill>
          <a:blip r:embed="rId2"/>
          <a:srcRect/>
          <a:stretch>
            <a:fillRect/>
          </a:stretch>
        </p:blipFill>
        <p:spPr bwMode="auto">
          <a:xfrm>
            <a:off x="6978356" y="1306851"/>
            <a:ext cx="4375444" cy="4375444"/>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C0D816D5-EF72-2899-C49D-B4F730C2FADD}"/>
              </a:ext>
            </a:extLst>
          </p:cNvPr>
          <p:cNvSpPr/>
          <p:nvPr/>
        </p:nvSpPr>
        <p:spPr>
          <a:xfrm>
            <a:off x="0" y="0"/>
            <a:ext cx="15768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Allergic rhinitis</a:t>
            </a:r>
          </a:p>
        </p:txBody>
      </p:sp>
    </p:spTree>
    <p:extLst>
      <p:ext uri="{BB962C8B-B14F-4D97-AF65-F5344CB8AC3E}">
        <p14:creationId xmlns:p14="http://schemas.microsoft.com/office/powerpoint/2010/main" val="31510866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917C5-D3C1-2853-5338-CF8E0290D1C4}"/>
              </a:ext>
            </a:extLst>
          </p:cNvPr>
          <p:cNvSpPr>
            <a:spLocks noGrp="1"/>
          </p:cNvSpPr>
          <p:nvPr>
            <p:ph type="title"/>
          </p:nvPr>
        </p:nvSpPr>
        <p:spPr/>
        <p:txBody>
          <a:bodyPr/>
          <a:lstStyle/>
          <a:p>
            <a:r>
              <a:rPr lang="en-US" dirty="0"/>
              <a:t>Q1: Allergic rhinitis</a:t>
            </a:r>
          </a:p>
        </p:txBody>
      </p:sp>
      <p:sp>
        <p:nvSpPr>
          <p:cNvPr id="5" name="Content Placeholder 4">
            <a:extLst>
              <a:ext uri="{FF2B5EF4-FFF2-40B4-BE49-F238E27FC236}">
                <a16:creationId xmlns:a16="http://schemas.microsoft.com/office/drawing/2014/main" id="{3A2B1E09-5EE1-4435-A7FF-A1E219641ACA}"/>
              </a:ext>
            </a:extLst>
          </p:cNvPr>
          <p:cNvSpPr>
            <a:spLocks noGrp="1"/>
          </p:cNvSpPr>
          <p:nvPr>
            <p:ph sz="half" idx="1"/>
          </p:nvPr>
        </p:nvSpPr>
        <p:spPr>
          <a:xfrm>
            <a:off x="625151" y="1194882"/>
            <a:ext cx="11140751" cy="5551150"/>
          </a:xfrm>
        </p:spPr>
        <p:txBody>
          <a:bodyPr>
            <a:normAutofit fontScale="92500" lnSpcReduction="10000"/>
          </a:bodyPr>
          <a:lstStyle/>
          <a:p>
            <a:pPr marL="0" indent="0">
              <a:buNone/>
            </a:pPr>
            <a:r>
              <a:rPr lang="en-US" b="1" dirty="0"/>
              <a:t>3. Management</a:t>
            </a:r>
          </a:p>
          <a:p>
            <a:pPr marL="971550" lvl="1" indent="-514350">
              <a:buFont typeface="+mj-lt"/>
              <a:buAutoNum type="arabicPeriod"/>
            </a:pPr>
            <a:r>
              <a:rPr lang="en-US" sz="2800" dirty="0"/>
              <a:t>Avoidance of allergen</a:t>
            </a:r>
          </a:p>
          <a:p>
            <a:pPr marL="971550" lvl="1" indent="-514350">
              <a:buFont typeface="+mj-lt"/>
              <a:buAutoNum type="arabicPeriod"/>
            </a:pPr>
            <a:r>
              <a:rPr lang="en-US" sz="2800" dirty="0"/>
              <a:t>Normal saline douching for cleaning the nasal cavity and preventing stasis</a:t>
            </a:r>
          </a:p>
          <a:p>
            <a:pPr marL="971550" lvl="1" indent="-514350">
              <a:buFont typeface="+mj-lt"/>
              <a:buAutoNum type="arabicPeriod"/>
            </a:pPr>
            <a:r>
              <a:rPr lang="en-US" sz="2800" dirty="0"/>
              <a:t>Mainstay of treatment: Anti-histamine (2</a:t>
            </a:r>
            <a:r>
              <a:rPr lang="en-US" sz="2800" baseline="30000" dirty="0"/>
              <a:t>nd</a:t>
            </a:r>
            <a:r>
              <a:rPr lang="en-US" sz="2800" dirty="0"/>
              <a:t> generation) + steroid nasal spray </a:t>
            </a:r>
          </a:p>
          <a:p>
            <a:pPr marL="971550" lvl="1" indent="-514350">
              <a:buFont typeface="+mj-lt"/>
              <a:buAutoNum type="arabicPeriod"/>
            </a:pPr>
            <a:r>
              <a:rPr lang="en-US" sz="2800" dirty="0"/>
              <a:t>Add vasoconstrictor nasal sprays for up to 2 weeks only; to relieve congestion</a:t>
            </a:r>
          </a:p>
          <a:p>
            <a:pPr marL="971550" lvl="1" indent="-514350">
              <a:buFont typeface="+mj-lt"/>
              <a:buAutoNum type="arabicPeriod"/>
            </a:pPr>
            <a:r>
              <a:rPr lang="en-US" sz="2800" dirty="0"/>
              <a:t>Consider adding mast cell stabilizers</a:t>
            </a:r>
            <a:endParaRPr lang="ar-JO" sz="2800" dirty="0"/>
          </a:p>
          <a:p>
            <a:pPr marL="971550" lvl="1" indent="-514350">
              <a:buFont typeface="+mj-lt"/>
              <a:buAutoNum type="arabicPeriod"/>
            </a:pPr>
            <a:r>
              <a:rPr lang="en-US" sz="2800" dirty="0"/>
              <a:t>If severe consider systemic steroids</a:t>
            </a:r>
          </a:p>
          <a:p>
            <a:pPr marL="971550" lvl="1" indent="-514350">
              <a:buFont typeface="+mj-lt"/>
              <a:buAutoNum type="arabicPeriod"/>
            </a:pPr>
            <a:r>
              <a:rPr lang="en-US" sz="2800" dirty="0"/>
              <a:t>Septoplasty to relieve obstruction; if deviation is present</a:t>
            </a:r>
          </a:p>
          <a:p>
            <a:pPr marL="971550" lvl="1" indent="-514350">
              <a:buFont typeface="+mj-lt"/>
              <a:buAutoNum type="arabicPeriod"/>
            </a:pPr>
            <a:r>
              <a:rPr lang="en-US" sz="2800" dirty="0"/>
              <a:t>Turbinate reduction surgery if severe hypertrophied turbinate is not responding to treatment</a:t>
            </a:r>
          </a:p>
          <a:p>
            <a:pPr marL="971550" lvl="1" indent="-514350">
              <a:buFont typeface="+mj-lt"/>
              <a:buAutoNum type="arabicPeriod"/>
            </a:pPr>
            <a:r>
              <a:rPr lang="en-US" sz="2800" dirty="0"/>
              <a:t>Consider desensitization in patients allergic to a single specific substance (1-3y sub-Q, sub-lingual)</a:t>
            </a:r>
          </a:p>
        </p:txBody>
      </p:sp>
      <p:sp>
        <p:nvSpPr>
          <p:cNvPr id="4" name="Rectangle 3">
            <a:extLst>
              <a:ext uri="{FF2B5EF4-FFF2-40B4-BE49-F238E27FC236}">
                <a16:creationId xmlns:a16="http://schemas.microsoft.com/office/drawing/2014/main" id="{98D77E2E-41D8-F6D1-E609-4A2E02FC7B9D}"/>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pic>
        <p:nvPicPr>
          <p:cNvPr id="7" name="Picture 4" descr="76726037_412826299667507_4413012401956323328_n">
            <a:extLst>
              <a:ext uri="{FF2B5EF4-FFF2-40B4-BE49-F238E27FC236}">
                <a16:creationId xmlns:a16="http://schemas.microsoft.com/office/drawing/2014/main" id="{C8BBB671-4776-2A19-B713-45434C939C19}"/>
              </a:ext>
            </a:extLst>
          </p:cNvPr>
          <p:cNvPicPr>
            <a:picLocks noGrp="1" noChangeAspect="1" noChangeArrowheads="1"/>
          </p:cNvPicPr>
          <p:nvPr>
            <p:ph sz="half" idx="2"/>
          </p:nvPr>
        </p:nvPicPr>
        <p:blipFill>
          <a:blip r:embed="rId2"/>
          <a:srcRect/>
          <a:stretch>
            <a:fillRect/>
          </a:stretch>
        </p:blipFill>
        <p:spPr bwMode="auto">
          <a:xfrm>
            <a:off x="10804072" y="470709"/>
            <a:ext cx="1380929" cy="1380929"/>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C0D816D5-EF72-2899-C49D-B4F730C2FADD}"/>
              </a:ext>
            </a:extLst>
          </p:cNvPr>
          <p:cNvSpPr/>
          <p:nvPr/>
        </p:nvSpPr>
        <p:spPr>
          <a:xfrm>
            <a:off x="0" y="0"/>
            <a:ext cx="15768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Allergic rhinitis</a:t>
            </a:r>
          </a:p>
        </p:txBody>
      </p:sp>
    </p:spTree>
    <p:extLst>
      <p:ext uri="{BB962C8B-B14F-4D97-AF65-F5344CB8AC3E}">
        <p14:creationId xmlns:p14="http://schemas.microsoft.com/office/powerpoint/2010/main" val="4062179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917C5-D3C1-2853-5338-CF8E0290D1C4}"/>
              </a:ext>
            </a:extLst>
          </p:cNvPr>
          <p:cNvSpPr>
            <a:spLocks noGrp="1"/>
          </p:cNvSpPr>
          <p:nvPr>
            <p:ph type="title"/>
          </p:nvPr>
        </p:nvSpPr>
        <p:spPr/>
        <p:txBody>
          <a:bodyPr/>
          <a:lstStyle/>
          <a:p>
            <a:r>
              <a:rPr lang="en-US" dirty="0"/>
              <a:t>Q2: Allergic rhinitis</a:t>
            </a:r>
          </a:p>
        </p:txBody>
      </p:sp>
      <p:sp>
        <p:nvSpPr>
          <p:cNvPr id="5" name="Content Placeholder 4">
            <a:extLst>
              <a:ext uri="{FF2B5EF4-FFF2-40B4-BE49-F238E27FC236}">
                <a16:creationId xmlns:a16="http://schemas.microsoft.com/office/drawing/2014/main" id="{3A2B1E09-5EE1-4435-A7FF-A1E219641ACA}"/>
              </a:ext>
            </a:extLst>
          </p:cNvPr>
          <p:cNvSpPr>
            <a:spLocks noGrp="1"/>
          </p:cNvSpPr>
          <p:nvPr>
            <p:ph sz="half" idx="1"/>
          </p:nvPr>
        </p:nvSpPr>
        <p:spPr>
          <a:xfrm>
            <a:off x="838200" y="1306851"/>
            <a:ext cx="6197082" cy="4870112"/>
          </a:xfrm>
        </p:spPr>
        <p:txBody>
          <a:bodyPr>
            <a:normAutofit fontScale="92500" lnSpcReduction="10000"/>
          </a:bodyPr>
          <a:lstStyle/>
          <a:p>
            <a:pPr marL="0" indent="0">
              <a:buNone/>
            </a:pPr>
            <a:r>
              <a:rPr lang="en-US" b="1" dirty="0"/>
              <a:t>Name of this study</a:t>
            </a:r>
          </a:p>
          <a:p>
            <a:pPr>
              <a:buFont typeface="Courier New" panose="02070309020205020404" pitchFamily="49" charset="0"/>
              <a:buChar char="o"/>
            </a:pPr>
            <a:r>
              <a:rPr lang="en-US" dirty="0"/>
              <a:t>Coronal nasal and para nasal sinuses CT scan</a:t>
            </a:r>
          </a:p>
          <a:p>
            <a:pPr marL="0" indent="0">
              <a:buNone/>
            </a:pPr>
            <a:r>
              <a:rPr lang="en-US" b="1" dirty="0"/>
              <a:t>What do you see?</a:t>
            </a:r>
          </a:p>
          <a:p>
            <a:pPr>
              <a:buFont typeface="Courier New" panose="02070309020205020404" pitchFamily="49" charset="0"/>
              <a:buChar char="o"/>
            </a:pPr>
            <a:r>
              <a:rPr lang="en-US" dirty="0"/>
              <a:t>Right inferior turbinate hypertrophy and nasal septum deviation to the left side</a:t>
            </a:r>
          </a:p>
          <a:p>
            <a:pPr marL="0" indent="0">
              <a:buNone/>
            </a:pPr>
            <a:r>
              <a:rPr lang="en-US" b="1" dirty="0"/>
              <a:t>Management</a:t>
            </a:r>
            <a:r>
              <a:rPr lang="en-US" dirty="0"/>
              <a:t>:</a:t>
            </a:r>
          </a:p>
          <a:p>
            <a:pPr>
              <a:buFont typeface="Courier New" panose="02070309020205020404" pitchFamily="49" charset="0"/>
              <a:buChar char="o"/>
            </a:pPr>
            <a:r>
              <a:rPr lang="en-US" dirty="0"/>
              <a:t>Septoplasty</a:t>
            </a:r>
          </a:p>
          <a:p>
            <a:pPr>
              <a:buFont typeface="Courier New" panose="02070309020205020404" pitchFamily="49" charset="0"/>
              <a:buChar char="o"/>
            </a:pPr>
            <a:r>
              <a:rPr lang="en-US" dirty="0"/>
              <a:t>Determine the cause of turbinate hypertrophy and treat the underlying cause; most likely to be allergic rhinitis if the turbinate is pale</a:t>
            </a:r>
          </a:p>
        </p:txBody>
      </p:sp>
      <p:sp>
        <p:nvSpPr>
          <p:cNvPr id="4" name="Rectangle 3">
            <a:extLst>
              <a:ext uri="{FF2B5EF4-FFF2-40B4-BE49-F238E27FC236}">
                <a16:creationId xmlns:a16="http://schemas.microsoft.com/office/drawing/2014/main" id="{98D77E2E-41D8-F6D1-E609-4A2E02FC7B9D}"/>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6" name="Rectangle 5">
            <a:extLst>
              <a:ext uri="{FF2B5EF4-FFF2-40B4-BE49-F238E27FC236}">
                <a16:creationId xmlns:a16="http://schemas.microsoft.com/office/drawing/2014/main" id="{C0D816D5-EF72-2899-C49D-B4F730C2FADD}"/>
              </a:ext>
            </a:extLst>
          </p:cNvPr>
          <p:cNvSpPr/>
          <p:nvPr/>
        </p:nvSpPr>
        <p:spPr>
          <a:xfrm>
            <a:off x="0" y="0"/>
            <a:ext cx="15768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Allergic rhinitis</a:t>
            </a:r>
          </a:p>
        </p:txBody>
      </p:sp>
      <p:pic>
        <p:nvPicPr>
          <p:cNvPr id="10" name="Picture 9">
            <a:extLst>
              <a:ext uri="{FF2B5EF4-FFF2-40B4-BE49-F238E27FC236}">
                <a16:creationId xmlns:a16="http://schemas.microsoft.com/office/drawing/2014/main" id="{59A33959-45E3-EB85-8A16-F1E9CF0FA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5650" y="1306851"/>
            <a:ext cx="4248150" cy="42908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24853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917C5-D3C1-2853-5338-CF8E0290D1C4}"/>
              </a:ext>
            </a:extLst>
          </p:cNvPr>
          <p:cNvSpPr>
            <a:spLocks noGrp="1"/>
          </p:cNvSpPr>
          <p:nvPr>
            <p:ph type="title"/>
          </p:nvPr>
        </p:nvSpPr>
        <p:spPr/>
        <p:txBody>
          <a:bodyPr/>
          <a:lstStyle/>
          <a:p>
            <a:r>
              <a:rPr lang="en-US" dirty="0"/>
              <a:t>Q3: Allergic rhinitis</a:t>
            </a:r>
          </a:p>
        </p:txBody>
      </p:sp>
      <p:sp>
        <p:nvSpPr>
          <p:cNvPr id="5" name="Content Placeholder 4">
            <a:extLst>
              <a:ext uri="{FF2B5EF4-FFF2-40B4-BE49-F238E27FC236}">
                <a16:creationId xmlns:a16="http://schemas.microsoft.com/office/drawing/2014/main" id="{3A2B1E09-5EE1-4435-A7FF-A1E219641ACA}"/>
              </a:ext>
            </a:extLst>
          </p:cNvPr>
          <p:cNvSpPr>
            <a:spLocks noGrp="1"/>
          </p:cNvSpPr>
          <p:nvPr>
            <p:ph sz="half" idx="1"/>
          </p:nvPr>
        </p:nvSpPr>
        <p:spPr>
          <a:xfrm>
            <a:off x="838200" y="1306851"/>
            <a:ext cx="7689980" cy="4870112"/>
          </a:xfrm>
        </p:spPr>
        <p:txBody>
          <a:bodyPr>
            <a:normAutofit/>
          </a:bodyPr>
          <a:lstStyle/>
          <a:p>
            <a:pPr marL="0" indent="0">
              <a:buNone/>
            </a:pPr>
            <a:r>
              <a:rPr lang="en-US" b="1" dirty="0"/>
              <a:t>What is the name of this instrument</a:t>
            </a:r>
          </a:p>
          <a:p>
            <a:pPr>
              <a:buFont typeface="Courier New" panose="02070309020205020404" pitchFamily="49" charset="0"/>
              <a:buChar char="o"/>
            </a:pPr>
            <a:r>
              <a:rPr lang="en-US" dirty="0"/>
              <a:t>Nasal speculum</a:t>
            </a:r>
          </a:p>
          <a:p>
            <a:pPr marL="0" indent="0">
              <a:buNone/>
            </a:pPr>
            <a:r>
              <a:rPr lang="en-US" b="1" dirty="0"/>
              <a:t>What is the use of this instrument</a:t>
            </a:r>
          </a:p>
          <a:p>
            <a:pPr>
              <a:buFont typeface="Courier New" panose="02070309020205020404" pitchFamily="49" charset="0"/>
              <a:buChar char="o"/>
            </a:pPr>
            <a:r>
              <a:rPr lang="en-US" dirty="0"/>
              <a:t>Anterior rhinoscopy</a:t>
            </a:r>
          </a:p>
          <a:p>
            <a:pPr marL="0" indent="0">
              <a:buNone/>
            </a:pPr>
            <a:r>
              <a:rPr lang="en-US" b="1" dirty="0"/>
              <a:t>Mention 3 physical signs of allergic rhinitis</a:t>
            </a:r>
          </a:p>
          <a:p>
            <a:pPr marL="514350" indent="-514350">
              <a:buFont typeface="+mj-lt"/>
              <a:buAutoNum type="arabicPeriod"/>
            </a:pPr>
            <a:r>
              <a:rPr lang="en-US" dirty="0"/>
              <a:t>Pale hypertrophied turbinate.</a:t>
            </a:r>
          </a:p>
          <a:p>
            <a:pPr marL="514350" indent="-514350">
              <a:buFont typeface="+mj-lt"/>
              <a:buAutoNum type="arabicPeriod"/>
            </a:pPr>
            <a:r>
              <a:rPr lang="en-US" dirty="0"/>
              <a:t>Pale edematous mucosa.</a:t>
            </a:r>
          </a:p>
          <a:p>
            <a:pPr marL="514350" indent="-514350">
              <a:buFont typeface="+mj-lt"/>
              <a:buAutoNum type="arabicPeriod"/>
            </a:pPr>
            <a:r>
              <a:rPr lang="en-US" dirty="0"/>
              <a:t>Watery rhinorrhea.</a:t>
            </a:r>
          </a:p>
          <a:p>
            <a:pPr marL="514350" indent="-514350">
              <a:buFont typeface="+mj-lt"/>
              <a:buAutoNum type="arabicPeriod"/>
            </a:pPr>
            <a:r>
              <a:rPr lang="en-US" dirty="0"/>
              <a:t>Nasal </a:t>
            </a:r>
            <a:r>
              <a:rPr lang="en-US" dirty="0" err="1"/>
              <a:t>poylps</a:t>
            </a:r>
            <a:r>
              <a:rPr lang="en-US" dirty="0"/>
              <a:t>.</a:t>
            </a:r>
          </a:p>
          <a:p>
            <a:pPr marL="0" indent="0">
              <a:buNone/>
            </a:pPr>
            <a:endParaRPr lang="en-US" dirty="0"/>
          </a:p>
        </p:txBody>
      </p:sp>
      <p:sp>
        <p:nvSpPr>
          <p:cNvPr id="4" name="Rectangle 3">
            <a:extLst>
              <a:ext uri="{FF2B5EF4-FFF2-40B4-BE49-F238E27FC236}">
                <a16:creationId xmlns:a16="http://schemas.microsoft.com/office/drawing/2014/main" id="{98D77E2E-41D8-F6D1-E609-4A2E02FC7B9D}"/>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6" name="Rectangle 5">
            <a:extLst>
              <a:ext uri="{FF2B5EF4-FFF2-40B4-BE49-F238E27FC236}">
                <a16:creationId xmlns:a16="http://schemas.microsoft.com/office/drawing/2014/main" id="{C0D816D5-EF72-2899-C49D-B4F730C2FADD}"/>
              </a:ext>
            </a:extLst>
          </p:cNvPr>
          <p:cNvSpPr/>
          <p:nvPr/>
        </p:nvSpPr>
        <p:spPr>
          <a:xfrm>
            <a:off x="0" y="0"/>
            <a:ext cx="15768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Allergic rhinitis</a:t>
            </a:r>
          </a:p>
        </p:txBody>
      </p:sp>
      <p:pic>
        <p:nvPicPr>
          <p:cNvPr id="7" name="Picture 2" descr="C:\Users\Pc city\Downloads\medische-vakhandel-nasal-speculum-killian-hartmann.jpg">
            <a:extLst>
              <a:ext uri="{FF2B5EF4-FFF2-40B4-BE49-F238E27FC236}">
                <a16:creationId xmlns:a16="http://schemas.microsoft.com/office/drawing/2014/main" id="{C2CC89F3-A3D1-62E7-028D-16F9484703EC}"/>
              </a:ext>
            </a:extLst>
          </p:cNvPr>
          <p:cNvPicPr>
            <a:picLocks noChangeAspect="1" noChangeArrowheads="1"/>
          </p:cNvPicPr>
          <p:nvPr/>
        </p:nvPicPr>
        <p:blipFill>
          <a:blip r:embed="rId2"/>
          <a:srcRect/>
          <a:stretch>
            <a:fillRect/>
          </a:stretch>
        </p:blipFill>
        <p:spPr bwMode="auto">
          <a:xfrm rot="5400000">
            <a:off x="7279172" y="2332207"/>
            <a:ext cx="4978400" cy="2819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75693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76B423-B577-7B28-A5B9-18B95CE97028}"/>
              </a:ext>
            </a:extLst>
          </p:cNvPr>
          <p:cNvSpPr>
            <a:spLocks noGrp="1"/>
          </p:cNvSpPr>
          <p:nvPr>
            <p:ph type="title"/>
          </p:nvPr>
        </p:nvSpPr>
        <p:spPr/>
        <p:txBody>
          <a:bodyPr/>
          <a:lstStyle/>
          <a:p>
            <a:r>
              <a:rPr lang="en-US" dirty="0"/>
              <a:t>Q4: Allergic rhinitis</a:t>
            </a:r>
          </a:p>
        </p:txBody>
      </p:sp>
      <p:sp>
        <p:nvSpPr>
          <p:cNvPr id="6" name="Content Placeholder 5">
            <a:extLst>
              <a:ext uri="{FF2B5EF4-FFF2-40B4-BE49-F238E27FC236}">
                <a16:creationId xmlns:a16="http://schemas.microsoft.com/office/drawing/2014/main" id="{4BFE0223-9A46-64BE-3292-C5DC8EA6121C}"/>
              </a:ext>
            </a:extLst>
          </p:cNvPr>
          <p:cNvSpPr>
            <a:spLocks noGrp="1"/>
          </p:cNvSpPr>
          <p:nvPr>
            <p:ph idx="1"/>
          </p:nvPr>
        </p:nvSpPr>
        <p:spPr>
          <a:xfrm>
            <a:off x="838200" y="1323688"/>
            <a:ext cx="10515600" cy="4871938"/>
          </a:xfrm>
        </p:spPr>
        <p:txBody>
          <a:bodyPr/>
          <a:lstStyle/>
          <a:p>
            <a:pPr marL="0" indent="0">
              <a:buNone/>
            </a:pPr>
            <a:r>
              <a:rPr lang="en-US" b="1" dirty="0"/>
              <a:t>What is the name of this test ?</a:t>
            </a:r>
          </a:p>
          <a:p>
            <a:pPr>
              <a:buFont typeface="Courier New" panose="02070309020205020404" pitchFamily="49" charset="0"/>
              <a:buChar char="o"/>
            </a:pPr>
            <a:r>
              <a:rPr lang="en-US" dirty="0"/>
              <a:t>Skin prick test</a:t>
            </a:r>
          </a:p>
          <a:p>
            <a:pPr marL="0" indent="0">
              <a:buNone/>
            </a:pPr>
            <a:r>
              <a:rPr lang="en-US" b="1" dirty="0"/>
              <a:t>Why do we use it ?</a:t>
            </a:r>
          </a:p>
          <a:p>
            <a:pPr>
              <a:buFont typeface="Courier New" panose="02070309020205020404" pitchFamily="49" charset="0"/>
              <a:buChar char="o"/>
            </a:pPr>
            <a:r>
              <a:rPr lang="en-US" dirty="0"/>
              <a:t>Allergic rhinitis diagnosis </a:t>
            </a:r>
          </a:p>
          <a:p>
            <a:pPr marL="0" indent="0">
              <a:buNone/>
            </a:pPr>
            <a:r>
              <a:rPr lang="en-US" b="1" dirty="0"/>
              <a:t>If positive, what are the expected findings when preforming anterior rhinoscopy ?</a:t>
            </a:r>
          </a:p>
          <a:p>
            <a:pPr marL="514350" indent="-514350">
              <a:buFont typeface="+mj-lt"/>
              <a:buAutoNum type="arabicPeriod"/>
            </a:pPr>
            <a:r>
              <a:rPr lang="en-US" dirty="0"/>
              <a:t>Hypertrophied &amp; edematous lower turbinate</a:t>
            </a:r>
          </a:p>
          <a:p>
            <a:pPr marL="514350" indent="-514350">
              <a:buFont typeface="+mj-lt"/>
              <a:buAutoNum type="arabicPeriod"/>
            </a:pPr>
            <a:r>
              <a:rPr lang="en-US" dirty="0"/>
              <a:t>Pale mucosa</a:t>
            </a:r>
          </a:p>
          <a:p>
            <a:pPr marL="514350" indent="-514350">
              <a:buFont typeface="+mj-lt"/>
              <a:buAutoNum type="arabicPeriod"/>
            </a:pPr>
            <a:r>
              <a:rPr lang="en-US" dirty="0"/>
              <a:t>Watery secretion</a:t>
            </a:r>
          </a:p>
        </p:txBody>
      </p:sp>
      <p:sp>
        <p:nvSpPr>
          <p:cNvPr id="7" name="Rectangle 6">
            <a:extLst>
              <a:ext uri="{FF2B5EF4-FFF2-40B4-BE49-F238E27FC236}">
                <a16:creationId xmlns:a16="http://schemas.microsoft.com/office/drawing/2014/main" id="{7371723C-6AB5-2E0B-78F9-384E79A988CA}"/>
              </a:ext>
            </a:extLst>
          </p:cNvPr>
          <p:cNvSpPr/>
          <p:nvPr/>
        </p:nvSpPr>
        <p:spPr>
          <a:xfrm>
            <a:off x="0" y="0"/>
            <a:ext cx="15768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Allergic rhinitis</a:t>
            </a:r>
          </a:p>
        </p:txBody>
      </p:sp>
      <p:sp>
        <p:nvSpPr>
          <p:cNvPr id="8" name="Rectangle 7">
            <a:extLst>
              <a:ext uri="{FF2B5EF4-FFF2-40B4-BE49-F238E27FC236}">
                <a16:creationId xmlns:a16="http://schemas.microsoft.com/office/drawing/2014/main" id="{40C6934A-F09F-8322-8C36-728AFEA4933C}"/>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9" name="Picture 2">
            <a:extLst>
              <a:ext uri="{FF2B5EF4-FFF2-40B4-BE49-F238E27FC236}">
                <a16:creationId xmlns:a16="http://schemas.microsoft.com/office/drawing/2014/main" id="{6CF2BE0E-EE0C-6BBE-F940-9DA32E38A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642" y="1323688"/>
            <a:ext cx="3938157" cy="1977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4852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CEB7-387A-D445-07E0-E0B3A9A1769D}"/>
              </a:ext>
            </a:extLst>
          </p:cNvPr>
          <p:cNvSpPr>
            <a:spLocks noGrp="1"/>
          </p:cNvSpPr>
          <p:nvPr>
            <p:ph type="title"/>
          </p:nvPr>
        </p:nvSpPr>
        <p:spPr/>
        <p:txBody>
          <a:bodyPr/>
          <a:lstStyle/>
          <a:p>
            <a:r>
              <a:rPr lang="en-US" dirty="0"/>
              <a:t>Wax impaction</a:t>
            </a:r>
          </a:p>
        </p:txBody>
      </p:sp>
      <p:sp>
        <p:nvSpPr>
          <p:cNvPr id="3" name="Content Placeholder 2">
            <a:extLst>
              <a:ext uri="{FF2B5EF4-FFF2-40B4-BE49-F238E27FC236}">
                <a16:creationId xmlns:a16="http://schemas.microsoft.com/office/drawing/2014/main" id="{67624243-A4EE-6994-A29D-0850DD5800C2}"/>
              </a:ext>
            </a:extLst>
          </p:cNvPr>
          <p:cNvSpPr>
            <a:spLocks noGrp="1"/>
          </p:cNvSpPr>
          <p:nvPr>
            <p:ph idx="1"/>
          </p:nvPr>
        </p:nvSpPr>
        <p:spPr/>
        <p:txBody>
          <a:bodyPr/>
          <a:lstStyle/>
          <a:p>
            <a:r>
              <a:rPr lang="en-US" b="1" dirty="0"/>
              <a:t>Describe</a:t>
            </a:r>
          </a:p>
          <a:p>
            <a:pPr lvl="1"/>
            <a:r>
              <a:rPr lang="en-US" sz="2600" dirty="0"/>
              <a:t>Wax impaction</a:t>
            </a:r>
          </a:p>
          <a:p>
            <a:r>
              <a:rPr lang="en-US" b="1" dirty="0"/>
              <a:t>Mention 2 etiologies of this case</a:t>
            </a:r>
          </a:p>
          <a:p>
            <a:pPr marL="914400" lvl="1" indent="-457200">
              <a:buFont typeface="+mj-lt"/>
              <a:buAutoNum type="alphaUcPeriod"/>
            </a:pPr>
            <a:r>
              <a:rPr lang="en-US" sz="2600" dirty="0"/>
              <a:t>Hairy or narrow ear canal</a:t>
            </a:r>
          </a:p>
          <a:p>
            <a:pPr marL="914400" lvl="1" indent="-457200">
              <a:buFont typeface="+mj-lt"/>
              <a:buAutoNum type="alphaUcPeriod"/>
            </a:pPr>
            <a:r>
              <a:rPr lang="en-US" sz="2600" dirty="0"/>
              <a:t>In-the-ear hearing aid</a:t>
            </a:r>
          </a:p>
          <a:p>
            <a:pPr marL="914400" lvl="1" indent="-457200">
              <a:buFont typeface="+mj-lt"/>
              <a:buAutoNum type="alphaUcPeriod"/>
            </a:pPr>
            <a:r>
              <a:rPr lang="en-US" sz="2600" dirty="0"/>
              <a:t>Cotton swab usage</a:t>
            </a:r>
          </a:p>
          <a:p>
            <a:pPr marL="914400" lvl="1" indent="-457200">
              <a:buFont typeface="+mj-lt"/>
              <a:buAutoNum type="alphaUcPeriod"/>
            </a:pPr>
            <a:r>
              <a:rPr lang="en-US" sz="2600" dirty="0"/>
              <a:t>Osteomata</a:t>
            </a:r>
            <a:endParaRPr lang="en-US" dirty="0"/>
          </a:p>
          <a:p>
            <a:r>
              <a:rPr lang="en-US" b="1" dirty="0"/>
              <a:t>Management</a:t>
            </a:r>
          </a:p>
          <a:p>
            <a:pPr marL="914400" lvl="1" indent="-457200">
              <a:buFont typeface="+mj-lt"/>
              <a:buAutoNum type="alphaUcPeriod"/>
            </a:pPr>
            <a:r>
              <a:rPr lang="en-US" dirty="0"/>
              <a:t>Water or cerumenolytic (bicarbonate solution, olive oil…)</a:t>
            </a:r>
          </a:p>
          <a:p>
            <a:pPr marL="914400" lvl="1" indent="-457200">
              <a:buFont typeface="+mj-lt"/>
              <a:buAutoNum type="alphaUcPeriod"/>
            </a:pPr>
            <a:r>
              <a:rPr lang="en-US" dirty="0"/>
              <a:t>Manual debridement</a:t>
            </a:r>
          </a:p>
          <a:p>
            <a:pPr marL="914400" lvl="1" indent="-457200">
              <a:buFont typeface="+mj-lt"/>
              <a:buAutoNum type="alphaUcPeriod"/>
            </a:pPr>
            <a:r>
              <a:rPr lang="en-US" dirty="0"/>
              <a:t>If ear wax is smooth </a:t>
            </a:r>
            <a:r>
              <a:rPr lang="en-US" dirty="0">
                <a:latin typeface="Arial" panose="020B0604020202020204" pitchFamily="34" charset="0"/>
                <a:cs typeface="Arial" panose="020B0604020202020204" pitchFamily="34" charset="0"/>
              </a:rPr>
              <a:t>→</a:t>
            </a:r>
            <a:r>
              <a:rPr lang="en-US" dirty="0"/>
              <a:t> Suction or Syringing</a:t>
            </a:r>
          </a:p>
        </p:txBody>
      </p:sp>
      <p:sp>
        <p:nvSpPr>
          <p:cNvPr id="4" name="Rectangle 3">
            <a:extLst>
              <a:ext uri="{FF2B5EF4-FFF2-40B4-BE49-F238E27FC236}">
                <a16:creationId xmlns:a16="http://schemas.microsoft.com/office/drawing/2014/main" id="{13B219DF-DAAA-A2E4-C16C-9BC816F1E07C}"/>
              </a:ext>
            </a:extLst>
          </p:cNvPr>
          <p:cNvSpPr/>
          <p:nvPr/>
        </p:nvSpPr>
        <p:spPr>
          <a:xfrm>
            <a:off x="10832842" y="0"/>
            <a:ext cx="1359158"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5" name="Picture 2" descr="C:\Users\Pc city\Downloads\hqdefault.jpg">
            <a:extLst>
              <a:ext uri="{FF2B5EF4-FFF2-40B4-BE49-F238E27FC236}">
                <a16:creationId xmlns:a16="http://schemas.microsoft.com/office/drawing/2014/main" id="{9FC02FFF-4C8E-3340-8657-AFFB8A133C26}"/>
              </a:ext>
            </a:extLst>
          </p:cNvPr>
          <p:cNvPicPr>
            <a:picLocks noChangeAspect="1" noChangeArrowheads="1"/>
          </p:cNvPicPr>
          <p:nvPr/>
        </p:nvPicPr>
        <p:blipFill rotWithShape="1">
          <a:blip r:embed="rId2"/>
          <a:srcRect l="13384" r="12228"/>
          <a:stretch/>
        </p:blipFill>
        <p:spPr bwMode="auto">
          <a:xfrm>
            <a:off x="7310231" y="1305026"/>
            <a:ext cx="4043569" cy="2921741"/>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3C2D31D5-E2BF-8758-ADB9-AF36EAC54F52}"/>
              </a:ext>
            </a:extLst>
          </p:cNvPr>
          <p:cNvSpPr/>
          <p:nvPr/>
        </p:nvSpPr>
        <p:spPr>
          <a:xfrm>
            <a:off x="1" y="0"/>
            <a:ext cx="1315616"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Hearing loss</a:t>
            </a:r>
          </a:p>
        </p:txBody>
      </p:sp>
    </p:spTree>
    <p:extLst>
      <p:ext uri="{BB962C8B-B14F-4D97-AF65-F5344CB8AC3E}">
        <p14:creationId xmlns:p14="http://schemas.microsoft.com/office/powerpoint/2010/main" val="40641917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EA00-CC23-9245-9CF2-510A3CBC53F5}"/>
              </a:ext>
            </a:extLst>
          </p:cNvPr>
          <p:cNvSpPr>
            <a:spLocks noGrp="1"/>
          </p:cNvSpPr>
          <p:nvPr>
            <p:ph type="title"/>
          </p:nvPr>
        </p:nvSpPr>
        <p:spPr/>
        <p:txBody>
          <a:bodyPr/>
          <a:lstStyle/>
          <a:p>
            <a:r>
              <a:rPr lang="en-US" dirty="0"/>
              <a:t>Sinusitis CT scan</a:t>
            </a:r>
          </a:p>
        </p:txBody>
      </p:sp>
      <p:sp>
        <p:nvSpPr>
          <p:cNvPr id="3" name="Content Placeholder 2">
            <a:extLst>
              <a:ext uri="{FF2B5EF4-FFF2-40B4-BE49-F238E27FC236}">
                <a16:creationId xmlns:a16="http://schemas.microsoft.com/office/drawing/2014/main" id="{9E319538-F453-C28C-9984-2523D9E429E4}"/>
              </a:ext>
            </a:extLst>
          </p:cNvPr>
          <p:cNvSpPr>
            <a:spLocks noGrp="1"/>
          </p:cNvSpPr>
          <p:nvPr>
            <p:ph idx="1"/>
          </p:nvPr>
        </p:nvSpPr>
        <p:spPr/>
        <p:txBody>
          <a:bodyPr/>
          <a:lstStyle/>
          <a:p>
            <a:r>
              <a:rPr lang="en-US" dirty="0"/>
              <a:t>The best investigation for sinusitis: CT scan</a:t>
            </a:r>
          </a:p>
          <a:p>
            <a:r>
              <a:rPr lang="en-US" dirty="0"/>
              <a:t>The best for fungal sinusitis: MRI (on CT you will see calcification so request MRI to make sure) </a:t>
            </a:r>
          </a:p>
          <a:p>
            <a:r>
              <a:rPr lang="en-US" dirty="0"/>
              <a:t>Axial CT for congenital anomalies</a:t>
            </a:r>
          </a:p>
          <a:p>
            <a:r>
              <a:rPr lang="en-US" dirty="0"/>
              <a:t>On CT if:</a:t>
            </a:r>
          </a:p>
          <a:p>
            <a:pPr lvl="1"/>
            <a:r>
              <a:rPr lang="en-US" sz="2800" dirty="0"/>
              <a:t>Opacification is complete </a:t>
            </a:r>
            <a:r>
              <a:rPr lang="en-US" sz="2800" dirty="0">
                <a:latin typeface="Arial" panose="020B0604020202020204" pitchFamily="34" charset="0"/>
                <a:cs typeface="Arial" panose="020B0604020202020204" pitchFamily="34" charset="0"/>
              </a:rPr>
              <a:t>→</a:t>
            </a:r>
            <a:r>
              <a:rPr lang="en-US" sz="2800" dirty="0"/>
              <a:t> chronic sinusitis </a:t>
            </a:r>
          </a:p>
          <a:p>
            <a:pPr lvl="1"/>
            <a:r>
              <a:rPr lang="en-US" sz="2800" dirty="0"/>
              <a:t>Air fluid level </a:t>
            </a:r>
            <a:r>
              <a:rPr lang="en-US" sz="2800" dirty="0">
                <a:latin typeface="Arial" panose="020B0604020202020204" pitchFamily="34" charset="0"/>
                <a:cs typeface="Arial" panose="020B0604020202020204" pitchFamily="34" charset="0"/>
              </a:rPr>
              <a:t>→</a:t>
            </a:r>
            <a:r>
              <a:rPr lang="en-US" sz="2800" dirty="0"/>
              <a:t> acute sinusitis </a:t>
            </a:r>
          </a:p>
          <a:p>
            <a:pPr lvl="1"/>
            <a:r>
              <a:rPr lang="en-US" sz="2800" dirty="0"/>
              <a:t>Opacification in sinus and nasal cavity and bilateral </a:t>
            </a:r>
            <a:r>
              <a:rPr lang="en-US" sz="2800" dirty="0">
                <a:latin typeface="Arial" panose="020B0604020202020204" pitchFamily="34" charset="0"/>
                <a:cs typeface="Arial" panose="020B0604020202020204" pitchFamily="34" charset="0"/>
              </a:rPr>
              <a:t>→</a:t>
            </a:r>
            <a:r>
              <a:rPr lang="en-US" sz="2800" dirty="0"/>
              <a:t> polyp</a:t>
            </a:r>
          </a:p>
        </p:txBody>
      </p:sp>
      <p:sp>
        <p:nvSpPr>
          <p:cNvPr id="4" name="Rectangle 3">
            <a:extLst>
              <a:ext uri="{FF2B5EF4-FFF2-40B4-BE49-F238E27FC236}">
                <a16:creationId xmlns:a16="http://schemas.microsoft.com/office/drawing/2014/main" id="{BC00B678-EAE1-7E1C-B181-686E3742104C}"/>
              </a:ext>
            </a:extLst>
          </p:cNvPr>
          <p:cNvSpPr/>
          <p:nvPr/>
        </p:nvSpPr>
        <p:spPr>
          <a:xfrm>
            <a:off x="0" y="0"/>
            <a:ext cx="961053"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Sinusitis</a:t>
            </a:r>
          </a:p>
        </p:txBody>
      </p:sp>
      <p:sp>
        <p:nvSpPr>
          <p:cNvPr id="7" name="Rectangle 6">
            <a:extLst>
              <a:ext uri="{FF2B5EF4-FFF2-40B4-BE49-F238E27FC236}">
                <a16:creationId xmlns:a16="http://schemas.microsoft.com/office/drawing/2014/main" id="{5ECB888E-54FC-E29E-5682-25A685A3FB5B}"/>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29961416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B1CE1-0638-2B22-5058-4E69CBC4A8B9}"/>
              </a:ext>
            </a:extLst>
          </p:cNvPr>
          <p:cNvSpPr>
            <a:spLocks noGrp="1"/>
          </p:cNvSpPr>
          <p:nvPr>
            <p:ph type="title"/>
          </p:nvPr>
        </p:nvSpPr>
        <p:spPr/>
        <p:txBody>
          <a:bodyPr/>
          <a:lstStyle/>
          <a:p>
            <a:r>
              <a:rPr lang="en-US" dirty="0"/>
              <a:t>Acute sinusitis notes 1</a:t>
            </a:r>
          </a:p>
        </p:txBody>
      </p:sp>
      <p:sp>
        <p:nvSpPr>
          <p:cNvPr id="3" name="Content Placeholder 2">
            <a:extLst>
              <a:ext uri="{FF2B5EF4-FFF2-40B4-BE49-F238E27FC236}">
                <a16:creationId xmlns:a16="http://schemas.microsoft.com/office/drawing/2014/main" id="{6800043C-0EAF-85CD-B197-17F521A33840}"/>
              </a:ext>
            </a:extLst>
          </p:cNvPr>
          <p:cNvSpPr>
            <a:spLocks noGrp="1"/>
          </p:cNvSpPr>
          <p:nvPr>
            <p:ph idx="1"/>
          </p:nvPr>
        </p:nvSpPr>
        <p:spPr>
          <a:xfrm>
            <a:off x="838199" y="1249270"/>
            <a:ext cx="10714463" cy="5318799"/>
          </a:xfrm>
        </p:spPr>
        <p:txBody>
          <a:bodyPr>
            <a:normAutofit fontScale="92500" lnSpcReduction="10000"/>
          </a:bodyPr>
          <a:lstStyle/>
          <a:p>
            <a:r>
              <a:rPr lang="en-US" dirty="0"/>
              <a:t> Acute sinusitis is associated with nasal obstruction, purulent rhinorrhea, throbbing headache</a:t>
            </a:r>
          </a:p>
          <a:p>
            <a:pPr>
              <a:buFont typeface="Wingdings" panose="05000000000000000000" pitchFamily="2" charset="2"/>
              <a:buChar char="Ø"/>
            </a:pPr>
            <a:r>
              <a:rPr lang="en-US" dirty="0"/>
              <a:t> Frontal sinusitis is associated with throbbing frontal headache</a:t>
            </a:r>
          </a:p>
          <a:p>
            <a:pPr>
              <a:buFont typeface="Wingdings" panose="05000000000000000000" pitchFamily="2" charset="2"/>
              <a:buChar char="Ø"/>
            </a:pPr>
            <a:r>
              <a:rPr lang="en-US" dirty="0"/>
              <a:t> Posterior Ethmoidal sinusitis is associated with throbbing bitemporal headache</a:t>
            </a:r>
          </a:p>
          <a:p>
            <a:pPr>
              <a:buFont typeface="Wingdings" panose="05000000000000000000" pitchFamily="2" charset="2"/>
              <a:buChar char="Ø"/>
            </a:pPr>
            <a:r>
              <a:rPr lang="en-US" dirty="0"/>
              <a:t> Sphenoidal sinusitis is associated with throbbing occipital headache</a:t>
            </a:r>
          </a:p>
          <a:p>
            <a:pPr>
              <a:buFont typeface="Wingdings" panose="05000000000000000000" pitchFamily="2" charset="2"/>
              <a:buChar char="Ø"/>
            </a:pPr>
            <a:r>
              <a:rPr lang="en-US" dirty="0"/>
              <a:t> Maxillary sinusitis is associated with throbbing cheeks headache</a:t>
            </a:r>
          </a:p>
          <a:p>
            <a:pPr>
              <a:buFont typeface="Wingdings" panose="05000000000000000000" pitchFamily="2" charset="2"/>
              <a:buChar char="Ø"/>
            </a:pPr>
            <a:r>
              <a:rPr lang="en-US" dirty="0"/>
              <a:t> Anterior Ethmoidal sinusitis is associated with throbbing periorbital headache</a:t>
            </a:r>
          </a:p>
          <a:p>
            <a:r>
              <a:rPr lang="en-US" dirty="0"/>
              <a:t> Acute sinusitis is usually preceded by URTI or dental infection</a:t>
            </a:r>
          </a:p>
          <a:p>
            <a:r>
              <a:rPr lang="en-US" dirty="0"/>
              <a:t> On CT and X-ray acute sinusitis present with air-fluid level in the affected sinus</a:t>
            </a:r>
          </a:p>
          <a:p>
            <a:r>
              <a:rPr lang="en-US" dirty="0"/>
              <a:t> The absence of rhinorrhea in sinusitis suggests complete obstruction</a:t>
            </a:r>
          </a:p>
        </p:txBody>
      </p:sp>
      <p:sp>
        <p:nvSpPr>
          <p:cNvPr id="7" name="Rectangle 6">
            <a:extLst>
              <a:ext uri="{FF2B5EF4-FFF2-40B4-BE49-F238E27FC236}">
                <a16:creationId xmlns:a16="http://schemas.microsoft.com/office/drawing/2014/main" id="{5D79E2A0-EFD1-7018-7839-8F91D36A2651}"/>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
        <p:nvSpPr>
          <p:cNvPr id="5" name="Rectangle 4">
            <a:extLst>
              <a:ext uri="{FF2B5EF4-FFF2-40B4-BE49-F238E27FC236}">
                <a16:creationId xmlns:a16="http://schemas.microsoft.com/office/drawing/2014/main" id="{C3A8BBC8-E389-18B7-8371-83EB0C454E0A}"/>
              </a:ext>
            </a:extLst>
          </p:cNvPr>
          <p:cNvSpPr/>
          <p:nvPr/>
        </p:nvSpPr>
        <p:spPr>
          <a:xfrm>
            <a:off x="0" y="0"/>
            <a:ext cx="1567544"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Acute sinusitis</a:t>
            </a:r>
          </a:p>
        </p:txBody>
      </p:sp>
    </p:spTree>
    <p:extLst>
      <p:ext uri="{BB962C8B-B14F-4D97-AF65-F5344CB8AC3E}">
        <p14:creationId xmlns:p14="http://schemas.microsoft.com/office/powerpoint/2010/main" val="40219888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B1CE1-0638-2B22-5058-4E69CBC4A8B9}"/>
              </a:ext>
            </a:extLst>
          </p:cNvPr>
          <p:cNvSpPr>
            <a:spLocks noGrp="1"/>
          </p:cNvSpPr>
          <p:nvPr>
            <p:ph type="title"/>
          </p:nvPr>
        </p:nvSpPr>
        <p:spPr/>
        <p:txBody>
          <a:bodyPr/>
          <a:lstStyle/>
          <a:p>
            <a:r>
              <a:rPr lang="en-US" dirty="0"/>
              <a:t>Acute sinusitis notes 2</a:t>
            </a:r>
          </a:p>
        </p:txBody>
      </p:sp>
      <p:sp>
        <p:nvSpPr>
          <p:cNvPr id="3" name="Content Placeholder 2">
            <a:extLst>
              <a:ext uri="{FF2B5EF4-FFF2-40B4-BE49-F238E27FC236}">
                <a16:creationId xmlns:a16="http://schemas.microsoft.com/office/drawing/2014/main" id="{6800043C-0EAF-85CD-B197-17F521A33840}"/>
              </a:ext>
            </a:extLst>
          </p:cNvPr>
          <p:cNvSpPr>
            <a:spLocks noGrp="1"/>
          </p:cNvSpPr>
          <p:nvPr>
            <p:ph idx="1"/>
          </p:nvPr>
        </p:nvSpPr>
        <p:spPr>
          <a:xfrm>
            <a:off x="838200" y="1305025"/>
            <a:ext cx="10515600" cy="5187849"/>
          </a:xfrm>
        </p:spPr>
        <p:txBody>
          <a:bodyPr>
            <a:normAutofit lnSpcReduction="10000"/>
          </a:bodyPr>
          <a:lstStyle/>
          <a:p>
            <a:r>
              <a:rPr lang="en-US" b="1" dirty="0"/>
              <a:t>The most common causing agents of acute sinusitis are</a:t>
            </a:r>
            <a:r>
              <a:rPr lang="en-US" sz="2400" dirty="0"/>
              <a:t> (</a:t>
            </a:r>
            <a:r>
              <a:rPr lang="ar-JO" sz="2400" dirty="0"/>
              <a:t>بالترتيب</a:t>
            </a:r>
            <a:r>
              <a:rPr lang="en-US" sz="2400" dirty="0"/>
              <a:t>)</a:t>
            </a:r>
            <a:endParaRPr lang="en-US" dirty="0"/>
          </a:p>
          <a:p>
            <a:pPr lvl="1"/>
            <a:r>
              <a:rPr lang="en-US" dirty="0" err="1"/>
              <a:t>S.pneumoniae</a:t>
            </a:r>
            <a:endParaRPr lang="en-US" dirty="0"/>
          </a:p>
          <a:p>
            <a:pPr lvl="1"/>
            <a:r>
              <a:rPr lang="en-US" dirty="0" err="1"/>
              <a:t>H.influenzae</a:t>
            </a:r>
            <a:endParaRPr lang="en-US" dirty="0"/>
          </a:p>
          <a:p>
            <a:pPr lvl="1"/>
            <a:r>
              <a:rPr lang="en-US" dirty="0" err="1"/>
              <a:t>M.catarrhalis</a:t>
            </a:r>
            <a:endParaRPr lang="en-US" dirty="0"/>
          </a:p>
          <a:p>
            <a:r>
              <a:rPr lang="en-US" b="1" dirty="0"/>
              <a:t>Acute sinusitis management</a:t>
            </a:r>
            <a:r>
              <a:rPr lang="en-US" dirty="0"/>
              <a:t>:</a:t>
            </a:r>
          </a:p>
          <a:p>
            <a:pPr marL="914400" lvl="1" indent="-457200">
              <a:buFont typeface="+mj-lt"/>
              <a:buAutoNum type="arabicPeriod"/>
            </a:pPr>
            <a:r>
              <a:rPr lang="en-US" dirty="0"/>
              <a:t>Antibiotics 2-3 weeks</a:t>
            </a:r>
          </a:p>
          <a:p>
            <a:pPr marL="914400" lvl="1" indent="-457200">
              <a:buFont typeface="+mj-lt"/>
              <a:buAutoNum type="arabicPeriod"/>
            </a:pPr>
            <a:r>
              <a:rPr lang="en-US" dirty="0"/>
              <a:t>Vasoconstrictor nasal drops (to aid drainage)</a:t>
            </a:r>
          </a:p>
          <a:p>
            <a:pPr marL="914400" lvl="1" indent="-457200">
              <a:buFont typeface="+mj-lt"/>
              <a:buAutoNum type="arabicPeriod"/>
            </a:pPr>
            <a:r>
              <a:rPr lang="en-US" dirty="0"/>
              <a:t>Antral washout (for resistance maxillary sinusitis cases only)</a:t>
            </a:r>
          </a:p>
          <a:p>
            <a:pPr marL="914400" lvl="1" indent="-457200">
              <a:buFont typeface="+mj-lt"/>
              <a:buAutoNum type="arabicPeriod"/>
            </a:pPr>
            <a:r>
              <a:rPr lang="en-US" dirty="0"/>
              <a:t>Functional endoscopic sinus surgery (FESS)</a:t>
            </a:r>
          </a:p>
          <a:p>
            <a:r>
              <a:rPr lang="en-US" b="1" dirty="0"/>
              <a:t>Complications of sinusitis</a:t>
            </a:r>
            <a:r>
              <a:rPr lang="en-US" dirty="0"/>
              <a:t>: (Acute &amp; chronic)</a:t>
            </a:r>
          </a:p>
          <a:p>
            <a:pPr marL="914400" lvl="1" indent="-457200">
              <a:buFont typeface="+mj-lt"/>
              <a:buAutoNum type="arabicPeriod"/>
            </a:pPr>
            <a:r>
              <a:rPr lang="en-US" dirty="0"/>
              <a:t>Local, 5%: Mucocele, </a:t>
            </a:r>
            <a:r>
              <a:rPr lang="en-US" dirty="0" err="1"/>
              <a:t>Osteomylitis</a:t>
            </a:r>
            <a:r>
              <a:rPr lang="en-US" dirty="0"/>
              <a:t> (Pott's tumor)</a:t>
            </a:r>
          </a:p>
          <a:p>
            <a:pPr marL="914400" lvl="1" indent="-457200">
              <a:buFont typeface="+mj-lt"/>
              <a:buAutoNum type="arabicPeriod"/>
            </a:pPr>
            <a:r>
              <a:rPr lang="en-US" dirty="0"/>
              <a:t>Orbit, 75%: Cellulitis → abscess → Cavernous sinus thrombosis </a:t>
            </a:r>
            <a:r>
              <a:rPr lang="en-US" sz="2000" dirty="0"/>
              <a:t>(Do CT)</a:t>
            </a:r>
          </a:p>
          <a:p>
            <a:pPr marL="914400" lvl="1" indent="-457200">
              <a:buFont typeface="+mj-lt"/>
              <a:buAutoNum type="arabicPeriod"/>
            </a:pPr>
            <a:r>
              <a:rPr lang="en-US" dirty="0" err="1"/>
              <a:t>Interacranial</a:t>
            </a:r>
            <a:r>
              <a:rPr lang="en-US" dirty="0"/>
              <a:t>, 20%: Epidural/Subdural/Intracerebral abscess </a:t>
            </a:r>
            <a:r>
              <a:rPr lang="en-US" sz="2000" dirty="0"/>
              <a:t>(Do MRI)</a:t>
            </a:r>
            <a:endParaRPr lang="en-US" dirty="0"/>
          </a:p>
        </p:txBody>
      </p:sp>
      <p:sp>
        <p:nvSpPr>
          <p:cNvPr id="6" name="Rectangle 5">
            <a:extLst>
              <a:ext uri="{FF2B5EF4-FFF2-40B4-BE49-F238E27FC236}">
                <a16:creationId xmlns:a16="http://schemas.microsoft.com/office/drawing/2014/main" id="{FF50327C-F472-C6EE-231C-A2535B9F905F}"/>
              </a:ext>
            </a:extLst>
          </p:cNvPr>
          <p:cNvSpPr/>
          <p:nvPr/>
        </p:nvSpPr>
        <p:spPr>
          <a:xfrm>
            <a:off x="0" y="0"/>
            <a:ext cx="1567544"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Acute sinusitis</a:t>
            </a:r>
          </a:p>
        </p:txBody>
      </p:sp>
      <p:sp>
        <p:nvSpPr>
          <p:cNvPr id="7" name="Rectangle 6">
            <a:extLst>
              <a:ext uri="{FF2B5EF4-FFF2-40B4-BE49-F238E27FC236}">
                <a16:creationId xmlns:a16="http://schemas.microsoft.com/office/drawing/2014/main" id="{2731855D-3477-207B-E7E7-ED1D49AFA8E5}"/>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13264330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A9BA-6E2F-0220-C49E-5DC4E5F3B4FF}"/>
              </a:ext>
            </a:extLst>
          </p:cNvPr>
          <p:cNvSpPr>
            <a:spLocks noGrp="1"/>
          </p:cNvSpPr>
          <p:nvPr>
            <p:ph type="title"/>
          </p:nvPr>
        </p:nvSpPr>
        <p:spPr/>
        <p:txBody>
          <a:bodyPr/>
          <a:lstStyle/>
          <a:p>
            <a:r>
              <a:rPr lang="en-US" dirty="0"/>
              <a:t>Q1: Acute sinusitis </a:t>
            </a:r>
          </a:p>
        </p:txBody>
      </p:sp>
      <p:sp>
        <p:nvSpPr>
          <p:cNvPr id="3" name="Content Placeholder 2">
            <a:extLst>
              <a:ext uri="{FF2B5EF4-FFF2-40B4-BE49-F238E27FC236}">
                <a16:creationId xmlns:a16="http://schemas.microsoft.com/office/drawing/2014/main" id="{BCE5756A-A059-F67B-428E-EB454511F02C}"/>
              </a:ext>
            </a:extLst>
          </p:cNvPr>
          <p:cNvSpPr>
            <a:spLocks noGrp="1"/>
          </p:cNvSpPr>
          <p:nvPr>
            <p:ph idx="1"/>
          </p:nvPr>
        </p:nvSpPr>
        <p:spPr>
          <a:xfrm>
            <a:off x="838199" y="1305026"/>
            <a:ext cx="6682273" cy="4871938"/>
          </a:xfrm>
        </p:spPr>
        <p:txBody>
          <a:bodyPr>
            <a:normAutofit lnSpcReduction="10000"/>
          </a:bodyPr>
          <a:lstStyle/>
          <a:p>
            <a:r>
              <a:rPr lang="en-US" b="1" dirty="0"/>
              <a:t>What is the name of this study ? </a:t>
            </a:r>
          </a:p>
          <a:p>
            <a:pPr lvl="1"/>
            <a:r>
              <a:rPr lang="en-US" dirty="0"/>
              <a:t>Coronal paranasal CT scan </a:t>
            </a:r>
          </a:p>
          <a:p>
            <a:r>
              <a:rPr lang="en-US" b="1" dirty="0"/>
              <a:t>Describe what you see (Findings)</a:t>
            </a:r>
            <a:r>
              <a:rPr lang="en-US" dirty="0"/>
              <a:t>:</a:t>
            </a:r>
          </a:p>
          <a:p>
            <a:pPr lvl="1"/>
            <a:r>
              <a:rPr lang="en-US" dirty="0"/>
              <a:t>Bilateral maxillary &amp; ethmoidal sinuses air-fluid levels</a:t>
            </a:r>
          </a:p>
          <a:p>
            <a:pPr lvl="1"/>
            <a:r>
              <a:rPr lang="en-US" dirty="0"/>
              <a:t>Nasal septal deviation to the right side</a:t>
            </a:r>
          </a:p>
          <a:p>
            <a:pPr lvl="1"/>
            <a:r>
              <a:rPr lang="en-US" dirty="0"/>
              <a:t>Enlarged right inferior turbinate</a:t>
            </a:r>
          </a:p>
          <a:p>
            <a:r>
              <a:rPr lang="en-US" b="1" dirty="0"/>
              <a:t>Management</a:t>
            </a:r>
            <a:r>
              <a:rPr lang="en-US" dirty="0"/>
              <a:t>:</a:t>
            </a:r>
          </a:p>
          <a:p>
            <a:pPr marL="914400" lvl="1" indent="-457200">
              <a:buFont typeface="+mj-lt"/>
              <a:buAutoNum type="arabicPeriod"/>
            </a:pPr>
            <a:r>
              <a:rPr lang="en-US" dirty="0"/>
              <a:t>Antibiotics 2-3 weeks</a:t>
            </a:r>
          </a:p>
          <a:p>
            <a:pPr marL="914400" lvl="1" indent="-457200">
              <a:buFont typeface="+mj-lt"/>
              <a:buAutoNum type="arabicPeriod"/>
            </a:pPr>
            <a:r>
              <a:rPr lang="en-US" dirty="0"/>
              <a:t>Vasoconstrictor nasal drops (to aid drainage)</a:t>
            </a:r>
          </a:p>
          <a:p>
            <a:pPr marL="914400" lvl="1" indent="-457200">
              <a:buFont typeface="+mj-lt"/>
              <a:buAutoNum type="arabicPeriod"/>
            </a:pPr>
            <a:r>
              <a:rPr lang="en-US" dirty="0"/>
              <a:t>Antral washout (for resistance maxillary sinusitis cases only)</a:t>
            </a:r>
          </a:p>
          <a:p>
            <a:pPr marL="914400" lvl="1" indent="-457200">
              <a:buFont typeface="+mj-lt"/>
              <a:buAutoNum type="arabicPeriod"/>
            </a:pPr>
            <a:r>
              <a:rPr lang="en-US" dirty="0"/>
              <a:t>Functional endoscopic sinus surgery (FESS)</a:t>
            </a:r>
          </a:p>
        </p:txBody>
      </p:sp>
      <p:sp>
        <p:nvSpPr>
          <p:cNvPr id="5" name="Rectangle 4">
            <a:extLst>
              <a:ext uri="{FF2B5EF4-FFF2-40B4-BE49-F238E27FC236}">
                <a16:creationId xmlns:a16="http://schemas.microsoft.com/office/drawing/2014/main" id="{DA9C5FA6-07BB-8A48-EBCB-5FDF4779D95A}"/>
              </a:ext>
            </a:extLst>
          </p:cNvPr>
          <p:cNvSpPr/>
          <p:nvPr/>
        </p:nvSpPr>
        <p:spPr>
          <a:xfrm>
            <a:off x="0" y="0"/>
            <a:ext cx="1567544"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Acute sinusitis</a:t>
            </a:r>
          </a:p>
        </p:txBody>
      </p:sp>
      <p:sp>
        <p:nvSpPr>
          <p:cNvPr id="7" name="Rectangle 6">
            <a:extLst>
              <a:ext uri="{FF2B5EF4-FFF2-40B4-BE49-F238E27FC236}">
                <a16:creationId xmlns:a16="http://schemas.microsoft.com/office/drawing/2014/main" id="{14AE87C9-DA27-3D7A-F43B-071A54B131EA}"/>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1026" name="Picture 2" descr="No description available.">
            <a:extLst>
              <a:ext uri="{FF2B5EF4-FFF2-40B4-BE49-F238E27FC236}">
                <a16:creationId xmlns:a16="http://schemas.microsoft.com/office/drawing/2014/main" id="{BBC31DFE-C19A-3D9F-1E17-45685EBB1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0392" y="1305026"/>
            <a:ext cx="3763408" cy="3005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2132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2F5D-6B34-0010-1EC7-732803705B31}"/>
              </a:ext>
            </a:extLst>
          </p:cNvPr>
          <p:cNvSpPr>
            <a:spLocks noGrp="1"/>
          </p:cNvSpPr>
          <p:nvPr>
            <p:ph type="title"/>
          </p:nvPr>
        </p:nvSpPr>
        <p:spPr/>
        <p:txBody>
          <a:bodyPr/>
          <a:lstStyle/>
          <a:p>
            <a:r>
              <a:rPr lang="en-US" dirty="0"/>
              <a:t>Q2: Acute sinusitis </a:t>
            </a:r>
          </a:p>
        </p:txBody>
      </p:sp>
      <p:sp>
        <p:nvSpPr>
          <p:cNvPr id="4" name="Rectangle 3">
            <a:extLst>
              <a:ext uri="{FF2B5EF4-FFF2-40B4-BE49-F238E27FC236}">
                <a16:creationId xmlns:a16="http://schemas.microsoft.com/office/drawing/2014/main" id="{4FFF888F-A025-2CA9-4EB3-816DB94385AE}"/>
              </a:ext>
            </a:extLst>
          </p:cNvPr>
          <p:cNvSpPr/>
          <p:nvPr/>
        </p:nvSpPr>
        <p:spPr>
          <a:xfrm>
            <a:off x="0" y="0"/>
            <a:ext cx="1567544"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Acute sinusitis</a:t>
            </a:r>
          </a:p>
        </p:txBody>
      </p:sp>
      <p:sp>
        <p:nvSpPr>
          <p:cNvPr id="5" name="Rectangle 4">
            <a:extLst>
              <a:ext uri="{FF2B5EF4-FFF2-40B4-BE49-F238E27FC236}">
                <a16:creationId xmlns:a16="http://schemas.microsoft.com/office/drawing/2014/main" id="{EC3FF0EA-2F36-861D-8239-FB1AA26E78C8}"/>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6" name="Picture 5">
            <a:extLst>
              <a:ext uri="{FF2B5EF4-FFF2-40B4-BE49-F238E27FC236}">
                <a16:creationId xmlns:a16="http://schemas.microsoft.com/office/drawing/2014/main" id="{B7396192-37F6-13BD-ADF3-DE0A8D32E55D}"/>
              </a:ext>
            </a:extLst>
          </p:cNvPr>
          <p:cNvPicPr>
            <a:picLocks noChangeAspect="1"/>
          </p:cNvPicPr>
          <p:nvPr/>
        </p:nvPicPr>
        <p:blipFill rotWithShape="1">
          <a:blip r:embed="rId2"/>
          <a:srcRect l="18372" t="17587" r="53064" b="40543"/>
          <a:stretch/>
        </p:blipFill>
        <p:spPr>
          <a:xfrm>
            <a:off x="8459115" y="1305026"/>
            <a:ext cx="2894685" cy="236230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E36B425-7BB0-8094-2AD7-E6C0BCECA6C4}"/>
              </a:ext>
            </a:extLst>
          </p:cNvPr>
          <p:cNvPicPr>
            <a:picLocks noChangeAspect="1"/>
          </p:cNvPicPr>
          <p:nvPr/>
        </p:nvPicPr>
        <p:blipFill rotWithShape="1">
          <a:blip r:embed="rId3"/>
          <a:srcRect l="22110" r="16924"/>
          <a:stretch/>
        </p:blipFill>
        <p:spPr>
          <a:xfrm>
            <a:off x="8459115" y="3677317"/>
            <a:ext cx="2894685" cy="2502289"/>
          </a:xfrm>
          <a:prstGeom prst="rect">
            <a:avLst/>
          </a:prstGeom>
          <a:ln>
            <a:noFill/>
          </a:ln>
          <a:effectLst>
            <a:outerShdw blurRad="292100" dist="139700" dir="2700000" algn="tl" rotWithShape="0">
              <a:srgbClr val="333333">
                <a:alpha val="65000"/>
              </a:srgbClr>
            </a:outerShdw>
          </a:effectLst>
        </p:spPr>
      </p:pic>
      <p:sp>
        <p:nvSpPr>
          <p:cNvPr id="10" name="Content Placeholder 9">
            <a:extLst>
              <a:ext uri="{FF2B5EF4-FFF2-40B4-BE49-F238E27FC236}">
                <a16:creationId xmlns:a16="http://schemas.microsoft.com/office/drawing/2014/main" id="{58215737-5BAD-BCB7-A104-097727D0F70E}"/>
              </a:ext>
            </a:extLst>
          </p:cNvPr>
          <p:cNvSpPr>
            <a:spLocks noGrp="1"/>
          </p:cNvSpPr>
          <p:nvPr>
            <p:ph idx="1"/>
          </p:nvPr>
        </p:nvSpPr>
        <p:spPr>
          <a:xfrm>
            <a:off x="838199" y="1305026"/>
            <a:ext cx="7547043" cy="5105502"/>
          </a:xfrm>
        </p:spPr>
        <p:txBody>
          <a:bodyPr>
            <a:normAutofit/>
          </a:bodyPr>
          <a:lstStyle/>
          <a:p>
            <a:r>
              <a:rPr lang="en-US" b="1" dirty="0"/>
              <a:t>What is the name of this study ? </a:t>
            </a:r>
          </a:p>
          <a:p>
            <a:pPr lvl="1"/>
            <a:r>
              <a:rPr lang="en-US" dirty="0"/>
              <a:t>Coronal paranasal CT scan </a:t>
            </a:r>
          </a:p>
          <a:p>
            <a:r>
              <a:rPr lang="en-US" b="1" dirty="0"/>
              <a:t>Describe what you see (Findings)</a:t>
            </a:r>
            <a:r>
              <a:rPr lang="en-US" dirty="0"/>
              <a:t>:</a:t>
            </a:r>
          </a:p>
          <a:p>
            <a:pPr lvl="1"/>
            <a:r>
              <a:rPr lang="en-US" dirty="0"/>
              <a:t>Bilateral maxillary &amp; ethmoidal sinuses air-fluid levels</a:t>
            </a:r>
          </a:p>
          <a:p>
            <a:pPr lvl="1"/>
            <a:r>
              <a:rPr lang="en-US" dirty="0"/>
              <a:t>Nasal septal deviation to the right side</a:t>
            </a:r>
          </a:p>
          <a:p>
            <a:pPr lvl="1"/>
            <a:r>
              <a:rPr lang="en-US" dirty="0"/>
              <a:t>Enlarged right inferior turbinate</a:t>
            </a:r>
          </a:p>
          <a:p>
            <a:r>
              <a:rPr lang="en-US" b="1" dirty="0"/>
              <a:t>Management</a:t>
            </a:r>
            <a:r>
              <a:rPr lang="en-US" dirty="0"/>
              <a:t>:</a:t>
            </a:r>
          </a:p>
          <a:p>
            <a:pPr marL="914400" lvl="1" indent="-457200">
              <a:buFont typeface="+mj-lt"/>
              <a:buAutoNum type="arabicPeriod"/>
            </a:pPr>
            <a:r>
              <a:rPr lang="en-US" dirty="0"/>
              <a:t>Antibiotics 2-3 weeks</a:t>
            </a:r>
          </a:p>
          <a:p>
            <a:pPr marL="914400" lvl="1" indent="-457200">
              <a:buFont typeface="+mj-lt"/>
              <a:buAutoNum type="arabicPeriod"/>
            </a:pPr>
            <a:r>
              <a:rPr lang="en-US" dirty="0"/>
              <a:t>Vasoconstrictor nasal drops (to aid drainage)</a:t>
            </a:r>
          </a:p>
          <a:p>
            <a:pPr marL="914400" lvl="1" indent="-457200">
              <a:buFont typeface="+mj-lt"/>
              <a:buAutoNum type="arabicPeriod"/>
            </a:pPr>
            <a:r>
              <a:rPr lang="en-US" dirty="0"/>
              <a:t>Antral washout (for resistance maxillary sinusitis cases only)</a:t>
            </a:r>
          </a:p>
          <a:p>
            <a:pPr marL="914400" lvl="1" indent="-457200">
              <a:buFont typeface="+mj-lt"/>
              <a:buAutoNum type="arabicPeriod"/>
            </a:pPr>
            <a:r>
              <a:rPr lang="en-US" dirty="0"/>
              <a:t>Functional endoscopic sinus surgery (FESS)</a:t>
            </a:r>
          </a:p>
          <a:p>
            <a:endParaRPr lang="en-US" dirty="0"/>
          </a:p>
        </p:txBody>
      </p:sp>
    </p:spTree>
    <p:extLst>
      <p:ext uri="{BB962C8B-B14F-4D97-AF65-F5344CB8AC3E}">
        <p14:creationId xmlns:p14="http://schemas.microsoft.com/office/powerpoint/2010/main" val="23376458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34B17C-F8AB-3B69-25CB-0212547B9635}"/>
              </a:ext>
            </a:extLst>
          </p:cNvPr>
          <p:cNvSpPr>
            <a:spLocks noGrp="1"/>
          </p:cNvSpPr>
          <p:nvPr>
            <p:ph type="title"/>
          </p:nvPr>
        </p:nvSpPr>
        <p:spPr/>
        <p:txBody>
          <a:bodyPr>
            <a:normAutofit/>
          </a:bodyPr>
          <a:lstStyle/>
          <a:p>
            <a:r>
              <a:rPr lang="en-US" dirty="0"/>
              <a:t>Q1: Acute sinusitis complications</a:t>
            </a:r>
          </a:p>
        </p:txBody>
      </p:sp>
      <p:sp>
        <p:nvSpPr>
          <p:cNvPr id="6" name="Content Placeholder 5">
            <a:extLst>
              <a:ext uri="{FF2B5EF4-FFF2-40B4-BE49-F238E27FC236}">
                <a16:creationId xmlns:a16="http://schemas.microsoft.com/office/drawing/2014/main" id="{A19BAB95-A7F6-FBD7-1D10-0A9AC6999A9D}"/>
              </a:ext>
            </a:extLst>
          </p:cNvPr>
          <p:cNvSpPr>
            <a:spLocks noGrp="1"/>
          </p:cNvSpPr>
          <p:nvPr>
            <p:ph idx="1"/>
          </p:nvPr>
        </p:nvSpPr>
        <p:spPr>
          <a:xfrm>
            <a:off x="838200" y="1305026"/>
            <a:ext cx="6580673" cy="4871938"/>
          </a:xfrm>
        </p:spPr>
        <p:txBody>
          <a:bodyPr>
            <a:normAutofit fontScale="92500" lnSpcReduction="20000"/>
          </a:bodyPr>
          <a:lstStyle/>
          <a:p>
            <a:pPr marL="514350" indent="-514350">
              <a:buFont typeface="+mj-lt"/>
              <a:buAutoNum type="arabicPeriod"/>
            </a:pPr>
            <a:r>
              <a:rPr lang="en-US" b="1" dirty="0"/>
              <a:t>Diagnosis</a:t>
            </a:r>
          </a:p>
          <a:p>
            <a:pPr lvl="1"/>
            <a:r>
              <a:rPr lang="en-US" sz="2600" dirty="0"/>
              <a:t>Orbital cellulitis </a:t>
            </a:r>
          </a:p>
          <a:p>
            <a:pPr marL="514350" indent="-514350">
              <a:buFont typeface="+mj-lt"/>
              <a:buAutoNum type="arabicPeriod"/>
            </a:pPr>
            <a:r>
              <a:rPr lang="en-US" sz="3000" b="1" dirty="0"/>
              <a:t>Describe</a:t>
            </a:r>
            <a:r>
              <a:rPr lang="en-US" sz="3000" dirty="0"/>
              <a:t>:</a:t>
            </a:r>
          </a:p>
          <a:p>
            <a:pPr lvl="1"/>
            <a:r>
              <a:rPr lang="en-US" sz="2600" dirty="0"/>
              <a:t>Periorbital edema and erythema due to periorbital cellulitis, as a complication of acute ethmoidal sinusitis </a:t>
            </a:r>
          </a:p>
          <a:p>
            <a:pPr marL="514350" indent="-514350">
              <a:buFont typeface="+mj-lt"/>
              <a:buAutoNum type="arabicPeriod"/>
            </a:pPr>
            <a:r>
              <a:rPr lang="en-US" sz="2800" b="1" dirty="0"/>
              <a:t>What is the best investigation to do ?</a:t>
            </a:r>
          </a:p>
          <a:p>
            <a:pPr lvl="1"/>
            <a:r>
              <a:rPr lang="en-US" sz="2600" dirty="0"/>
              <a:t>CT scan</a:t>
            </a:r>
          </a:p>
          <a:p>
            <a:pPr marL="514350" indent="-514350">
              <a:buFont typeface="+mj-lt"/>
              <a:buAutoNum type="arabicPeriod"/>
            </a:pPr>
            <a:r>
              <a:rPr lang="en-US" b="1" dirty="0"/>
              <a:t>Where does the posterior ethmoidal sinus drain</a:t>
            </a:r>
          </a:p>
          <a:p>
            <a:pPr lvl="1"/>
            <a:r>
              <a:rPr lang="en-US" sz="2600" dirty="0"/>
              <a:t> Superior meatus</a:t>
            </a:r>
          </a:p>
          <a:p>
            <a:pPr marL="514350" indent="-514350">
              <a:buFont typeface="+mj-lt"/>
              <a:buAutoNum type="arabicPeriod"/>
            </a:pPr>
            <a:r>
              <a:rPr lang="en-US" b="1" dirty="0"/>
              <a:t>Write 2 indications of surgery</a:t>
            </a:r>
          </a:p>
          <a:p>
            <a:pPr marL="971550" lvl="1" indent="-514350">
              <a:buFont typeface="+mj-lt"/>
              <a:buAutoNum type="arabicPeriod"/>
            </a:pPr>
            <a:r>
              <a:rPr lang="en-US" sz="2600" dirty="0"/>
              <a:t>No response to medical treatment</a:t>
            </a:r>
          </a:p>
          <a:p>
            <a:pPr marL="971550" lvl="1" indent="-514350">
              <a:buFont typeface="+mj-lt"/>
              <a:buAutoNum type="arabicPeriod"/>
            </a:pPr>
            <a:r>
              <a:rPr lang="en-US" sz="2600" dirty="0"/>
              <a:t>Impending or manifested complication</a:t>
            </a:r>
          </a:p>
        </p:txBody>
      </p:sp>
      <p:sp>
        <p:nvSpPr>
          <p:cNvPr id="7" name="Rectangle 6">
            <a:extLst>
              <a:ext uri="{FF2B5EF4-FFF2-40B4-BE49-F238E27FC236}">
                <a16:creationId xmlns:a16="http://schemas.microsoft.com/office/drawing/2014/main" id="{54BAB920-A8A2-8E64-EE17-2802D1441E03}"/>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8" name="Rectangle 7">
            <a:extLst>
              <a:ext uri="{FF2B5EF4-FFF2-40B4-BE49-F238E27FC236}">
                <a16:creationId xmlns:a16="http://schemas.microsoft.com/office/drawing/2014/main" id="{AFECCE5D-DCEC-C1C8-D955-8F89A1524185}"/>
              </a:ext>
            </a:extLst>
          </p:cNvPr>
          <p:cNvSpPr/>
          <p:nvPr/>
        </p:nvSpPr>
        <p:spPr>
          <a:xfrm>
            <a:off x="0" y="0"/>
            <a:ext cx="1567544"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Acute sinusitis</a:t>
            </a:r>
          </a:p>
        </p:txBody>
      </p:sp>
      <p:grpSp>
        <p:nvGrpSpPr>
          <p:cNvPr id="14" name="Group 13">
            <a:extLst>
              <a:ext uri="{FF2B5EF4-FFF2-40B4-BE49-F238E27FC236}">
                <a16:creationId xmlns:a16="http://schemas.microsoft.com/office/drawing/2014/main" id="{44E28E95-9157-6D00-4180-E4091B6BF1D8}"/>
              </a:ext>
            </a:extLst>
          </p:cNvPr>
          <p:cNvGrpSpPr/>
          <p:nvPr/>
        </p:nvGrpSpPr>
        <p:grpSpPr>
          <a:xfrm>
            <a:off x="8316495" y="1492589"/>
            <a:ext cx="3056454" cy="4840957"/>
            <a:chOff x="8316495" y="1492589"/>
            <a:chExt cx="3056454" cy="4840957"/>
          </a:xfrm>
        </p:grpSpPr>
        <p:pic>
          <p:nvPicPr>
            <p:cNvPr id="9" name="Picture 4" descr="77112853_580355619435445_2124948495763767296_n">
              <a:extLst>
                <a:ext uri="{FF2B5EF4-FFF2-40B4-BE49-F238E27FC236}">
                  <a16:creationId xmlns:a16="http://schemas.microsoft.com/office/drawing/2014/main" id="{77957E1B-CEDF-61B0-F982-3AE0DA45BE70}"/>
                </a:ext>
              </a:extLst>
            </p:cNvPr>
            <p:cNvPicPr>
              <a:picLocks noChangeAspect="1" noChangeArrowheads="1"/>
            </p:cNvPicPr>
            <p:nvPr/>
          </p:nvPicPr>
          <p:blipFill>
            <a:blip r:embed="rId2"/>
            <a:srcRect/>
            <a:stretch>
              <a:fillRect/>
            </a:stretch>
          </p:blipFill>
          <p:spPr bwMode="auto">
            <a:xfrm>
              <a:off x="8316495" y="1492589"/>
              <a:ext cx="3056454" cy="2343282"/>
            </a:xfrm>
            <a:prstGeom prst="rect">
              <a:avLst/>
            </a:prstGeom>
            <a:ln>
              <a:noFill/>
            </a:ln>
            <a:effectLst>
              <a:outerShdw blurRad="292100" dist="139700" dir="2700000" algn="tl" rotWithShape="0">
                <a:srgbClr val="333333">
                  <a:alpha val="65000"/>
                </a:srgbClr>
              </a:outerShdw>
            </a:effectLst>
          </p:spPr>
        </p:pic>
        <p:pic>
          <p:nvPicPr>
            <p:cNvPr id="10" name="Picture 3">
              <a:extLst>
                <a:ext uri="{FF2B5EF4-FFF2-40B4-BE49-F238E27FC236}">
                  <a16:creationId xmlns:a16="http://schemas.microsoft.com/office/drawing/2014/main" id="{73DD8917-D238-F34E-3F3D-D073D1191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688" y="3916819"/>
              <a:ext cx="2536067" cy="24167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3" name="Straight Arrow Connector 2">
            <a:extLst>
              <a:ext uri="{FF2B5EF4-FFF2-40B4-BE49-F238E27FC236}">
                <a16:creationId xmlns:a16="http://schemas.microsoft.com/office/drawing/2014/main" id="{482C9D8D-2112-C55D-4961-6C08BC8B04B3}"/>
              </a:ext>
            </a:extLst>
          </p:cNvPr>
          <p:cNvCxnSpPr>
            <a:cxnSpLocks/>
          </p:cNvCxnSpPr>
          <p:nvPr/>
        </p:nvCxnSpPr>
        <p:spPr>
          <a:xfrm flipH="1" flipV="1">
            <a:off x="10776857" y="3429000"/>
            <a:ext cx="335898" cy="3119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CCBC86D-D31A-7BB9-3F45-914673E26866}"/>
              </a:ext>
            </a:extLst>
          </p:cNvPr>
          <p:cNvCxnSpPr>
            <a:cxnSpLocks/>
          </p:cNvCxnSpPr>
          <p:nvPr/>
        </p:nvCxnSpPr>
        <p:spPr>
          <a:xfrm flipH="1" flipV="1">
            <a:off x="10431624" y="5690119"/>
            <a:ext cx="335898" cy="3119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6097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34B17C-F8AB-3B69-25CB-0212547B9635}"/>
              </a:ext>
            </a:extLst>
          </p:cNvPr>
          <p:cNvSpPr>
            <a:spLocks noGrp="1"/>
          </p:cNvSpPr>
          <p:nvPr>
            <p:ph type="title"/>
          </p:nvPr>
        </p:nvSpPr>
        <p:spPr/>
        <p:txBody>
          <a:bodyPr>
            <a:normAutofit/>
          </a:bodyPr>
          <a:lstStyle/>
          <a:p>
            <a:r>
              <a:rPr lang="en-US" dirty="0"/>
              <a:t>Q2: Acute sinusitis complications</a:t>
            </a:r>
          </a:p>
        </p:txBody>
      </p:sp>
      <p:sp>
        <p:nvSpPr>
          <p:cNvPr id="6" name="Content Placeholder 5">
            <a:extLst>
              <a:ext uri="{FF2B5EF4-FFF2-40B4-BE49-F238E27FC236}">
                <a16:creationId xmlns:a16="http://schemas.microsoft.com/office/drawing/2014/main" id="{A19BAB95-A7F6-FBD7-1D10-0A9AC6999A9D}"/>
              </a:ext>
            </a:extLst>
          </p:cNvPr>
          <p:cNvSpPr>
            <a:spLocks noGrp="1"/>
          </p:cNvSpPr>
          <p:nvPr>
            <p:ph idx="1"/>
          </p:nvPr>
        </p:nvSpPr>
        <p:spPr>
          <a:xfrm>
            <a:off x="838200" y="1305026"/>
            <a:ext cx="6580673" cy="4871938"/>
          </a:xfrm>
        </p:spPr>
        <p:txBody>
          <a:bodyPr>
            <a:normAutofit/>
          </a:bodyPr>
          <a:lstStyle/>
          <a:p>
            <a:pPr marL="514350" indent="-514350">
              <a:buFont typeface="+mj-lt"/>
              <a:buAutoNum type="arabicPeriod"/>
            </a:pPr>
            <a:r>
              <a:rPr lang="en-US" b="1" dirty="0"/>
              <a:t>What is the name of this study? </a:t>
            </a:r>
          </a:p>
          <a:p>
            <a:pPr lvl="1"/>
            <a:r>
              <a:rPr lang="en-US" sz="2600" dirty="0"/>
              <a:t>Axial paranasal CT scan </a:t>
            </a:r>
          </a:p>
          <a:p>
            <a:pPr marL="514350" indent="-514350">
              <a:buFont typeface="+mj-lt"/>
              <a:buAutoNum type="arabicPeriod"/>
            </a:pPr>
            <a:r>
              <a:rPr lang="en-US" sz="3000" b="1" dirty="0"/>
              <a:t>Describe</a:t>
            </a:r>
            <a:r>
              <a:rPr lang="en-US" sz="3000" dirty="0"/>
              <a:t>:</a:t>
            </a:r>
          </a:p>
          <a:p>
            <a:pPr lvl="1"/>
            <a:r>
              <a:rPr lang="en-US" sz="2600" dirty="0"/>
              <a:t>Ethmoidal sinus opacification as with opacification periosteum of orbital septum and proptosis of the eye </a:t>
            </a:r>
          </a:p>
          <a:p>
            <a:pPr marL="514350" indent="-514350">
              <a:buFont typeface="+mj-lt"/>
              <a:buAutoNum type="arabicPeriod"/>
            </a:pPr>
            <a:r>
              <a:rPr lang="en-US" b="1" dirty="0"/>
              <a:t>Diagnosis</a:t>
            </a:r>
          </a:p>
          <a:p>
            <a:pPr lvl="1"/>
            <a:r>
              <a:rPr lang="en-US" sz="2600" dirty="0"/>
              <a:t> Subperiosteal abscess </a:t>
            </a:r>
          </a:p>
          <a:p>
            <a:pPr marL="514350" indent="-514350">
              <a:buFont typeface="+mj-lt"/>
              <a:buAutoNum type="arabicPeriod"/>
            </a:pPr>
            <a:r>
              <a:rPr lang="en-US" b="1" dirty="0"/>
              <a:t>Management</a:t>
            </a:r>
          </a:p>
          <a:p>
            <a:pPr lvl="1"/>
            <a:r>
              <a:rPr lang="en-US" sz="2600" dirty="0"/>
              <a:t>Surgical evacuation and IV AB</a:t>
            </a:r>
          </a:p>
        </p:txBody>
      </p:sp>
      <p:sp>
        <p:nvSpPr>
          <p:cNvPr id="7" name="Rectangle 6">
            <a:extLst>
              <a:ext uri="{FF2B5EF4-FFF2-40B4-BE49-F238E27FC236}">
                <a16:creationId xmlns:a16="http://schemas.microsoft.com/office/drawing/2014/main" id="{54BAB920-A8A2-8E64-EE17-2802D1441E03}"/>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8" name="Rectangle 7">
            <a:extLst>
              <a:ext uri="{FF2B5EF4-FFF2-40B4-BE49-F238E27FC236}">
                <a16:creationId xmlns:a16="http://schemas.microsoft.com/office/drawing/2014/main" id="{AFECCE5D-DCEC-C1C8-D955-8F89A1524185}"/>
              </a:ext>
            </a:extLst>
          </p:cNvPr>
          <p:cNvSpPr/>
          <p:nvPr/>
        </p:nvSpPr>
        <p:spPr>
          <a:xfrm>
            <a:off x="0" y="0"/>
            <a:ext cx="1567544"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Acute sinusitis</a:t>
            </a:r>
          </a:p>
        </p:txBody>
      </p:sp>
      <p:pic>
        <p:nvPicPr>
          <p:cNvPr id="12" name="Picture 11">
            <a:extLst>
              <a:ext uri="{FF2B5EF4-FFF2-40B4-BE49-F238E27FC236}">
                <a16:creationId xmlns:a16="http://schemas.microsoft.com/office/drawing/2014/main" id="{431022A0-2F3D-F5C6-F3C3-90E27EA6C4E7}"/>
              </a:ext>
            </a:extLst>
          </p:cNvPr>
          <p:cNvPicPr>
            <a:picLocks noChangeAspect="1"/>
          </p:cNvPicPr>
          <p:nvPr/>
        </p:nvPicPr>
        <p:blipFill>
          <a:blip r:embed="rId2" cstate="print"/>
          <a:stretch>
            <a:fillRect/>
          </a:stretch>
        </p:blipFill>
        <p:spPr>
          <a:xfrm>
            <a:off x="7236873" y="1305026"/>
            <a:ext cx="4116927" cy="28470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6135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9085-BA00-976B-C819-DDE9C3C22180}"/>
              </a:ext>
            </a:extLst>
          </p:cNvPr>
          <p:cNvSpPr>
            <a:spLocks noGrp="1"/>
          </p:cNvSpPr>
          <p:nvPr>
            <p:ph type="title"/>
          </p:nvPr>
        </p:nvSpPr>
        <p:spPr/>
        <p:txBody>
          <a:bodyPr/>
          <a:lstStyle/>
          <a:p>
            <a:r>
              <a:rPr lang="en-US" dirty="0"/>
              <a:t>Chronic sinusitis notes 1</a:t>
            </a:r>
          </a:p>
        </p:txBody>
      </p:sp>
      <p:sp>
        <p:nvSpPr>
          <p:cNvPr id="3" name="Content Placeholder 2">
            <a:extLst>
              <a:ext uri="{FF2B5EF4-FFF2-40B4-BE49-F238E27FC236}">
                <a16:creationId xmlns:a16="http://schemas.microsoft.com/office/drawing/2014/main" id="{8F9B6E98-B6F2-8EE4-665D-8AAE052449C0}"/>
              </a:ext>
            </a:extLst>
          </p:cNvPr>
          <p:cNvSpPr>
            <a:spLocks noGrp="1"/>
          </p:cNvSpPr>
          <p:nvPr>
            <p:ph idx="1"/>
          </p:nvPr>
        </p:nvSpPr>
        <p:spPr>
          <a:xfrm>
            <a:off x="838200" y="1305025"/>
            <a:ext cx="10515600" cy="5187849"/>
          </a:xfrm>
        </p:spPr>
        <p:txBody>
          <a:bodyPr>
            <a:normAutofit lnSpcReduction="10000"/>
          </a:bodyPr>
          <a:lstStyle/>
          <a:p>
            <a:r>
              <a:rPr lang="en-US" dirty="0"/>
              <a:t>Chronic sinusitis is persistent symptoms of sinus inflammation &gt; 12 weeks</a:t>
            </a:r>
          </a:p>
          <a:p>
            <a:r>
              <a:rPr lang="en-US" dirty="0"/>
              <a:t>Chronic sinusitis is associated with nasal obstruction, nasal/post-nasal purulent discharge, cacosmia, and less pain.</a:t>
            </a:r>
          </a:p>
          <a:p>
            <a:r>
              <a:rPr lang="en-US" dirty="0"/>
              <a:t>Chronic sinusitis shows air fluid level on CT scan only if there is an acute on top of chronic sinusitis</a:t>
            </a:r>
          </a:p>
          <a:p>
            <a:r>
              <a:rPr lang="en-US" dirty="0"/>
              <a:t>In chronic sinusitis the most common causative agent is anaerobes thus we give metronidazole</a:t>
            </a:r>
          </a:p>
          <a:p>
            <a:r>
              <a:rPr lang="en-US" b="1" dirty="0"/>
              <a:t>Chronic sinusitis management</a:t>
            </a:r>
          </a:p>
          <a:p>
            <a:pPr marL="914400" lvl="1" indent="-457200">
              <a:buFont typeface="+mj-lt"/>
              <a:buAutoNum type="arabicPeriod"/>
            </a:pPr>
            <a:r>
              <a:rPr lang="en-US" dirty="0"/>
              <a:t>Antibiotics (Metronidazole &amp; Amoxiclav); up to 3 Courses</a:t>
            </a:r>
          </a:p>
          <a:p>
            <a:pPr marL="914400" lvl="1" indent="-457200">
              <a:buFont typeface="+mj-lt"/>
              <a:buAutoNum type="arabicPeriod"/>
            </a:pPr>
            <a:r>
              <a:rPr lang="en-US" dirty="0"/>
              <a:t>Nasal decongestion; 2 weeks with each course</a:t>
            </a:r>
          </a:p>
          <a:p>
            <a:pPr marL="914400" lvl="1" indent="-457200">
              <a:buFont typeface="+mj-lt"/>
              <a:buAutoNum type="arabicPeriod"/>
            </a:pPr>
            <a:r>
              <a:rPr lang="en-US" dirty="0"/>
              <a:t>Topical steroid; throughout the courses</a:t>
            </a:r>
          </a:p>
          <a:p>
            <a:pPr marL="914400" lvl="1" indent="-457200">
              <a:buFont typeface="+mj-lt"/>
              <a:buAutoNum type="arabicPeriod"/>
            </a:pPr>
            <a:r>
              <a:rPr lang="en-US" dirty="0"/>
              <a:t>Surgery: Open or FESS</a:t>
            </a:r>
          </a:p>
        </p:txBody>
      </p:sp>
      <p:sp>
        <p:nvSpPr>
          <p:cNvPr id="6" name="Rectangle 5">
            <a:extLst>
              <a:ext uri="{FF2B5EF4-FFF2-40B4-BE49-F238E27FC236}">
                <a16:creationId xmlns:a16="http://schemas.microsoft.com/office/drawing/2014/main" id="{8BDD3330-707C-00E2-77F0-48360DC012E5}"/>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
        <p:nvSpPr>
          <p:cNvPr id="5" name="Rectangle 4">
            <a:extLst>
              <a:ext uri="{FF2B5EF4-FFF2-40B4-BE49-F238E27FC236}">
                <a16:creationId xmlns:a16="http://schemas.microsoft.com/office/drawing/2014/main" id="{989F4633-D5E6-35FF-9667-AD4B7281F326}"/>
              </a:ext>
            </a:extLst>
          </p:cNvPr>
          <p:cNvSpPr/>
          <p:nvPr/>
        </p:nvSpPr>
        <p:spPr>
          <a:xfrm>
            <a:off x="-1" y="0"/>
            <a:ext cx="1688841"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Chronic sinusitis</a:t>
            </a:r>
          </a:p>
        </p:txBody>
      </p:sp>
    </p:spTree>
    <p:extLst>
      <p:ext uri="{BB962C8B-B14F-4D97-AF65-F5344CB8AC3E}">
        <p14:creationId xmlns:p14="http://schemas.microsoft.com/office/powerpoint/2010/main" val="21118679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3D3E-6E57-9330-9984-55365D8D3DCC}"/>
              </a:ext>
            </a:extLst>
          </p:cNvPr>
          <p:cNvSpPr>
            <a:spLocks noGrp="1"/>
          </p:cNvSpPr>
          <p:nvPr>
            <p:ph type="title"/>
          </p:nvPr>
        </p:nvSpPr>
        <p:spPr/>
        <p:txBody>
          <a:bodyPr/>
          <a:lstStyle/>
          <a:p>
            <a:r>
              <a:rPr lang="en-US" dirty="0"/>
              <a:t>Chronic sinusitis notes 2</a:t>
            </a:r>
          </a:p>
        </p:txBody>
      </p:sp>
      <p:sp>
        <p:nvSpPr>
          <p:cNvPr id="3" name="Content Placeholder 2">
            <a:extLst>
              <a:ext uri="{FF2B5EF4-FFF2-40B4-BE49-F238E27FC236}">
                <a16:creationId xmlns:a16="http://schemas.microsoft.com/office/drawing/2014/main" id="{00C3FB6C-EDFE-C2A1-D793-A79FC051AE7E}"/>
              </a:ext>
            </a:extLst>
          </p:cNvPr>
          <p:cNvSpPr>
            <a:spLocks noGrp="1"/>
          </p:cNvSpPr>
          <p:nvPr>
            <p:ph idx="1"/>
          </p:nvPr>
        </p:nvSpPr>
        <p:spPr>
          <a:xfrm>
            <a:off x="838200" y="1211718"/>
            <a:ext cx="10515600" cy="3910786"/>
          </a:xfrm>
        </p:spPr>
        <p:txBody>
          <a:bodyPr>
            <a:normAutofit/>
          </a:bodyPr>
          <a:lstStyle/>
          <a:p>
            <a:r>
              <a:rPr lang="en-US" b="1" dirty="0"/>
              <a:t>Complications of sinusitis</a:t>
            </a:r>
            <a:r>
              <a:rPr lang="en-US" dirty="0"/>
              <a:t>: (Acute &amp; chronic)</a:t>
            </a:r>
          </a:p>
          <a:p>
            <a:pPr marL="914400" lvl="1" indent="-457200">
              <a:buFont typeface="+mj-lt"/>
              <a:buAutoNum type="arabicPeriod"/>
            </a:pPr>
            <a:r>
              <a:rPr lang="en-US" dirty="0"/>
              <a:t>Local, 5%: Mucocele, </a:t>
            </a:r>
            <a:r>
              <a:rPr lang="en-US" dirty="0" err="1"/>
              <a:t>Osteomylitis</a:t>
            </a:r>
            <a:r>
              <a:rPr lang="en-US" dirty="0"/>
              <a:t> (Pott's tumor)</a:t>
            </a:r>
          </a:p>
          <a:p>
            <a:pPr marL="914400" lvl="1" indent="-457200">
              <a:buFont typeface="+mj-lt"/>
              <a:buAutoNum type="arabicPeriod"/>
            </a:pPr>
            <a:r>
              <a:rPr lang="en-US" dirty="0"/>
              <a:t>Orbit, 75%: Cellulitis → abscess → Cavernous sinus thrombosis </a:t>
            </a:r>
            <a:r>
              <a:rPr lang="en-US" sz="2000" dirty="0"/>
              <a:t>(Do CT)</a:t>
            </a:r>
          </a:p>
          <a:p>
            <a:pPr marL="914400" lvl="1" indent="-457200">
              <a:buFont typeface="+mj-lt"/>
              <a:buAutoNum type="arabicPeriod"/>
            </a:pPr>
            <a:r>
              <a:rPr lang="en-US" dirty="0" err="1"/>
              <a:t>Interacranial</a:t>
            </a:r>
            <a:r>
              <a:rPr lang="en-US" dirty="0"/>
              <a:t>, 20%: Epidural/Subdural/Intracerebral abscess </a:t>
            </a:r>
            <a:r>
              <a:rPr lang="en-US" sz="2000" dirty="0"/>
              <a:t>(Do MRI)</a:t>
            </a:r>
            <a:endParaRPr lang="en-US" dirty="0"/>
          </a:p>
          <a:p>
            <a:r>
              <a:rPr lang="en-US" b="1" dirty="0"/>
              <a:t>FESS complications</a:t>
            </a:r>
            <a:r>
              <a:rPr lang="en-US" dirty="0"/>
              <a:t>:</a:t>
            </a:r>
          </a:p>
          <a:p>
            <a:pPr lvl="1"/>
            <a:r>
              <a:rPr lang="en-US" dirty="0"/>
              <a:t>Local: Bleeding, Adhesion, Mucocele, Stenosis, Recurrence</a:t>
            </a:r>
          </a:p>
          <a:p>
            <a:pPr lvl="1"/>
            <a:r>
              <a:rPr lang="en-US" dirty="0"/>
              <a:t>Orbital: Orbital hematoma, Diplopia, Blindness</a:t>
            </a:r>
          </a:p>
          <a:p>
            <a:pPr lvl="1"/>
            <a:r>
              <a:rPr lang="en-US" dirty="0"/>
              <a:t>Intracranial: CSF leak, Meningitis</a:t>
            </a:r>
          </a:p>
          <a:p>
            <a:pPr>
              <a:defRPr/>
            </a:pPr>
            <a:r>
              <a:rPr kumimoji="0" lang="en-US" b="1" i="0" u="none" strike="noStrike" kern="1200" cap="none" spc="0" normalizeH="0" baseline="0" noProof="0" dirty="0">
                <a:ln>
                  <a:noFill/>
                </a:ln>
                <a:solidFill>
                  <a:srgbClr val="45515E"/>
                </a:solidFill>
                <a:effectLst/>
                <a:uLnTx/>
                <a:uFillTx/>
                <a:latin typeface="Calibri" panose="020F0502020204030204"/>
                <a:ea typeface="+mn-ea"/>
                <a:cs typeface="+mn-cs"/>
              </a:rPr>
              <a:t>Predisposing factors</a:t>
            </a:r>
            <a:r>
              <a:rPr kumimoji="0" lang="en-US" i="0" u="none" strike="noStrike" kern="1200" cap="none" spc="0" normalizeH="0" baseline="0" noProof="0" dirty="0">
                <a:ln>
                  <a:noFill/>
                </a:ln>
                <a:solidFill>
                  <a:srgbClr val="45515E"/>
                </a:solidFill>
                <a:effectLst/>
                <a:uLnTx/>
                <a:uFillTx/>
                <a:latin typeface="Calibri" panose="020F0502020204030204"/>
                <a:ea typeface="+mn-ea"/>
                <a:cs typeface="+mn-cs"/>
              </a:rPr>
              <a:t>:</a:t>
            </a:r>
            <a:endParaRPr kumimoji="0" lang="en-US" b="1" i="0" u="none" strike="noStrike" kern="1200" cap="none" spc="0" normalizeH="0" baseline="0" noProof="0" dirty="0">
              <a:ln>
                <a:noFill/>
              </a:ln>
              <a:solidFill>
                <a:srgbClr val="45515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3732F59-D978-F247-EA54-3F56BDCAD3E7}"/>
              </a:ext>
            </a:extLst>
          </p:cNvPr>
          <p:cNvSpPr/>
          <p:nvPr/>
        </p:nvSpPr>
        <p:spPr>
          <a:xfrm>
            <a:off x="-1" y="0"/>
            <a:ext cx="1688841"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Chronic sinusitis</a:t>
            </a:r>
          </a:p>
        </p:txBody>
      </p:sp>
      <p:sp>
        <p:nvSpPr>
          <p:cNvPr id="8" name="Content Placeholder 2">
            <a:extLst>
              <a:ext uri="{FF2B5EF4-FFF2-40B4-BE49-F238E27FC236}">
                <a16:creationId xmlns:a16="http://schemas.microsoft.com/office/drawing/2014/main" id="{A8419D41-EBCF-F606-BED3-E5A34125B647}"/>
              </a:ext>
            </a:extLst>
          </p:cNvPr>
          <p:cNvSpPr txBox="1">
            <a:spLocks/>
          </p:cNvSpPr>
          <p:nvPr/>
        </p:nvSpPr>
        <p:spPr>
          <a:xfrm>
            <a:off x="845976" y="5122504"/>
            <a:ext cx="10515600" cy="1755415"/>
          </a:xfrm>
          <a:prstGeom prst="rect">
            <a:avLst/>
          </a:prstGeom>
        </p:spPr>
        <p:txBody>
          <a:bodyPr vert="horz" lIns="91440" tIns="45720" rIns="91440" bIns="45720" numCol="2"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1550" lvl="1" indent="-514350">
              <a:spcBef>
                <a:spcPts val="1000"/>
              </a:spcBef>
              <a:buFont typeface="+mj-lt"/>
              <a:buAutoNum type="arabicPeriod"/>
              <a:defRPr/>
            </a:pPr>
            <a:r>
              <a:rPr lang="en-US" dirty="0">
                <a:latin typeface="Calibri" panose="020F0502020204030204"/>
              </a:rPr>
              <a:t>Recurrent URTI</a:t>
            </a:r>
          </a:p>
          <a:p>
            <a:pPr marL="971550" lvl="1" indent="-514350">
              <a:spcBef>
                <a:spcPts val="1000"/>
              </a:spcBef>
              <a:buFont typeface="+mj-lt"/>
              <a:buAutoNum type="arabicPeriod"/>
              <a:defRPr/>
            </a:pPr>
            <a:r>
              <a:rPr lang="en-US" dirty="0">
                <a:latin typeface="Calibri" panose="020F0502020204030204"/>
              </a:rPr>
              <a:t>Immotile cilia</a:t>
            </a:r>
          </a:p>
          <a:p>
            <a:pPr marL="971550" lvl="1" indent="-514350">
              <a:spcBef>
                <a:spcPts val="1000"/>
              </a:spcBef>
              <a:buFont typeface="+mj-lt"/>
              <a:buAutoNum type="arabicPeriod"/>
              <a:defRPr/>
            </a:pPr>
            <a:r>
              <a:rPr lang="en-US" dirty="0">
                <a:latin typeface="Calibri" panose="020F0502020204030204"/>
              </a:rPr>
              <a:t>Immunodeficiency</a:t>
            </a:r>
          </a:p>
          <a:p>
            <a:pPr marL="971550" lvl="1" indent="-514350">
              <a:spcBef>
                <a:spcPts val="1000"/>
              </a:spcBef>
              <a:buFont typeface="+mj-lt"/>
              <a:buAutoNum type="arabicPeriod"/>
              <a:defRPr/>
            </a:pPr>
            <a:r>
              <a:rPr lang="en-US" dirty="0">
                <a:latin typeface="Calibri" panose="020F0502020204030204"/>
              </a:rPr>
              <a:t>Adenoids</a:t>
            </a:r>
          </a:p>
          <a:p>
            <a:pPr marL="971550" lvl="1" indent="-514350">
              <a:spcBef>
                <a:spcPts val="1000"/>
              </a:spcBef>
              <a:buFont typeface="+mj-lt"/>
              <a:buAutoNum type="arabicPeriod"/>
              <a:defRPr/>
            </a:pPr>
            <a:r>
              <a:rPr lang="en-US" dirty="0">
                <a:latin typeface="Calibri" panose="020F0502020204030204"/>
              </a:rPr>
              <a:t>Cystic fibrosis</a:t>
            </a:r>
          </a:p>
          <a:p>
            <a:pPr marL="971550" lvl="1" indent="-514350">
              <a:spcBef>
                <a:spcPts val="1000"/>
              </a:spcBef>
              <a:buFont typeface="+mj-lt"/>
              <a:buAutoNum type="arabicPeriod"/>
              <a:defRPr/>
            </a:pPr>
            <a:r>
              <a:rPr lang="en-US" dirty="0">
                <a:latin typeface="Calibri" panose="020F0502020204030204"/>
              </a:rPr>
              <a:t>Anatomic deformities</a:t>
            </a:r>
          </a:p>
          <a:p>
            <a:pPr marL="971550" lvl="1" indent="-514350">
              <a:spcBef>
                <a:spcPts val="1000"/>
              </a:spcBef>
              <a:buFont typeface="+mj-lt"/>
              <a:buAutoNum type="arabicPeriod"/>
              <a:defRPr/>
            </a:pPr>
            <a:r>
              <a:rPr lang="en-US" dirty="0">
                <a:latin typeface="Calibri" panose="020F0502020204030204"/>
              </a:rPr>
              <a:t>Allergy</a:t>
            </a:r>
          </a:p>
          <a:p>
            <a:pPr marL="971550" lvl="1" indent="-514350">
              <a:spcBef>
                <a:spcPts val="1000"/>
              </a:spcBef>
              <a:buFont typeface="+mj-lt"/>
              <a:buAutoNum type="arabicPeriod"/>
              <a:defRPr/>
            </a:pPr>
            <a:r>
              <a:rPr lang="en-US" dirty="0">
                <a:latin typeface="Calibri" panose="020F0502020204030204"/>
              </a:rPr>
              <a:t>GERD</a:t>
            </a:r>
          </a:p>
        </p:txBody>
      </p:sp>
      <p:sp>
        <p:nvSpPr>
          <p:cNvPr id="7" name="Rectangle 6">
            <a:extLst>
              <a:ext uri="{FF2B5EF4-FFF2-40B4-BE49-F238E27FC236}">
                <a16:creationId xmlns:a16="http://schemas.microsoft.com/office/drawing/2014/main" id="{98C98AE0-C615-29B1-067B-E182D1A84135}"/>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9158771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0725-86F2-EA24-CF3A-F42AB73FEBFF}"/>
              </a:ext>
            </a:extLst>
          </p:cNvPr>
          <p:cNvSpPr>
            <a:spLocks noGrp="1"/>
          </p:cNvSpPr>
          <p:nvPr>
            <p:ph type="title"/>
          </p:nvPr>
        </p:nvSpPr>
        <p:spPr/>
        <p:txBody>
          <a:bodyPr>
            <a:normAutofit/>
          </a:bodyPr>
          <a:lstStyle/>
          <a:p>
            <a:r>
              <a:rPr lang="en-US" dirty="0"/>
              <a:t>Q1: Chronic sinusitis</a:t>
            </a:r>
          </a:p>
        </p:txBody>
      </p:sp>
      <p:sp>
        <p:nvSpPr>
          <p:cNvPr id="7" name="Content Placeholder 6">
            <a:extLst>
              <a:ext uri="{FF2B5EF4-FFF2-40B4-BE49-F238E27FC236}">
                <a16:creationId xmlns:a16="http://schemas.microsoft.com/office/drawing/2014/main" id="{4F4041AC-0507-060C-2FB6-575C4F3C29DF}"/>
              </a:ext>
            </a:extLst>
          </p:cNvPr>
          <p:cNvSpPr>
            <a:spLocks noGrp="1"/>
          </p:cNvSpPr>
          <p:nvPr>
            <p:ph idx="1"/>
          </p:nvPr>
        </p:nvSpPr>
        <p:spPr>
          <a:xfrm>
            <a:off x="838200" y="1305025"/>
            <a:ext cx="7335416" cy="5187849"/>
          </a:xfrm>
        </p:spPr>
        <p:txBody>
          <a:bodyPr>
            <a:normAutofit fontScale="92500" lnSpcReduction="10000"/>
          </a:bodyPr>
          <a:lstStyle/>
          <a:p>
            <a:pPr marL="0" indent="0">
              <a:buNone/>
            </a:pPr>
            <a:endParaRPr lang="en-US" dirty="0"/>
          </a:p>
          <a:p>
            <a:pPr marL="0" indent="0">
              <a:buNone/>
            </a:pPr>
            <a:endParaRPr lang="en-US" dirty="0"/>
          </a:p>
          <a:p>
            <a:pPr marL="0" indent="0">
              <a:buNone/>
            </a:pPr>
            <a:r>
              <a:rPr lang="en-US" b="1" dirty="0"/>
              <a:t>What is the name of this study? </a:t>
            </a:r>
          </a:p>
          <a:p>
            <a:pPr>
              <a:buFont typeface="Courier New" panose="02070309020205020404" pitchFamily="49" charset="0"/>
              <a:buChar char="o"/>
            </a:pPr>
            <a:r>
              <a:rPr lang="en-US" sz="2600" dirty="0"/>
              <a:t>Coronal paranasal CT scan </a:t>
            </a:r>
          </a:p>
          <a:p>
            <a:pPr marL="0" indent="0">
              <a:buNone/>
            </a:pPr>
            <a:r>
              <a:rPr lang="en-US" b="1" dirty="0"/>
              <a:t>Describe what you see</a:t>
            </a:r>
          </a:p>
          <a:p>
            <a:pPr>
              <a:buFont typeface="Courier New" panose="02070309020205020404" pitchFamily="49" charset="0"/>
              <a:buChar char="o"/>
            </a:pPr>
            <a:r>
              <a:rPr lang="en-US" sz="2600" dirty="0"/>
              <a:t>Opacification over the left and right maxillary sinuses, ethmoidal sinuses and the nasal cavity.</a:t>
            </a:r>
          </a:p>
          <a:p>
            <a:pPr marL="0" indent="0">
              <a:buNone/>
            </a:pPr>
            <a:r>
              <a:rPr lang="en-US" b="1" dirty="0"/>
              <a:t>Management</a:t>
            </a:r>
          </a:p>
          <a:p>
            <a:pPr marL="514350" indent="-514350">
              <a:buFont typeface="+mj-lt"/>
              <a:buAutoNum type="arabicPeriod"/>
            </a:pPr>
            <a:r>
              <a:rPr lang="en-US" sz="2600" dirty="0"/>
              <a:t>3 courses of antibiotics over 3 months</a:t>
            </a:r>
          </a:p>
          <a:p>
            <a:pPr marL="514350" indent="-514350">
              <a:buFont typeface="+mj-lt"/>
              <a:buAutoNum type="arabicPeriod"/>
            </a:pPr>
            <a:r>
              <a:rPr lang="en-US" sz="2600" dirty="0"/>
              <a:t>Nasal decongestant for 2 weeks with each course</a:t>
            </a:r>
          </a:p>
          <a:p>
            <a:pPr marL="514350" indent="-514350">
              <a:buFont typeface="+mj-lt"/>
              <a:buAutoNum type="arabicPeriod"/>
            </a:pPr>
            <a:r>
              <a:rPr lang="en-US" sz="2600" dirty="0"/>
              <a:t>Topical steroids throughout the courses</a:t>
            </a:r>
          </a:p>
          <a:p>
            <a:pPr marL="514350" indent="-514350">
              <a:buFont typeface="+mj-lt"/>
              <a:buAutoNum type="arabicPeriod"/>
            </a:pPr>
            <a:r>
              <a:rPr lang="en-US" sz="2600" dirty="0"/>
              <a:t>Surgical open or FESS</a:t>
            </a:r>
          </a:p>
        </p:txBody>
      </p:sp>
      <p:sp>
        <p:nvSpPr>
          <p:cNvPr id="5" name="Rectangle 4">
            <a:extLst>
              <a:ext uri="{FF2B5EF4-FFF2-40B4-BE49-F238E27FC236}">
                <a16:creationId xmlns:a16="http://schemas.microsoft.com/office/drawing/2014/main" id="{67AE59BB-E242-A3A8-AFF0-166FE18607E9}"/>
              </a:ext>
            </a:extLst>
          </p:cNvPr>
          <p:cNvSpPr/>
          <p:nvPr/>
        </p:nvSpPr>
        <p:spPr>
          <a:xfrm>
            <a:off x="-1" y="0"/>
            <a:ext cx="168884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Chronic sinusitis</a:t>
            </a:r>
          </a:p>
        </p:txBody>
      </p:sp>
      <p:sp>
        <p:nvSpPr>
          <p:cNvPr id="6" name="Rectangle 5">
            <a:extLst>
              <a:ext uri="{FF2B5EF4-FFF2-40B4-BE49-F238E27FC236}">
                <a16:creationId xmlns:a16="http://schemas.microsoft.com/office/drawing/2014/main" id="{08E30031-A0A1-BAAC-5836-AD261DB394C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9" name="Picture 8">
            <a:extLst>
              <a:ext uri="{FF2B5EF4-FFF2-40B4-BE49-F238E27FC236}">
                <a16:creationId xmlns:a16="http://schemas.microsoft.com/office/drawing/2014/main" id="{726CCCCE-E624-0E60-3362-B04734A14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5671" y="1941645"/>
            <a:ext cx="3107718" cy="398801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67930078-DE5A-729D-0E6C-C6A32A3BB5D1}"/>
              </a:ext>
            </a:extLst>
          </p:cNvPr>
          <p:cNvSpPr txBox="1"/>
          <p:nvPr/>
        </p:nvSpPr>
        <p:spPr>
          <a:xfrm>
            <a:off x="838200" y="1258371"/>
            <a:ext cx="10339872" cy="86793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This patient came complaining from nasal obstruction, purulent nasal discharge and cacosmia for the past 5 months</a:t>
            </a:r>
          </a:p>
        </p:txBody>
      </p:sp>
    </p:spTree>
    <p:extLst>
      <p:ext uri="{BB962C8B-B14F-4D97-AF65-F5344CB8AC3E}">
        <p14:creationId xmlns:p14="http://schemas.microsoft.com/office/powerpoint/2010/main" val="1373890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3972-93EF-41AD-711D-0258A10215CE}"/>
              </a:ext>
            </a:extLst>
          </p:cNvPr>
          <p:cNvSpPr>
            <a:spLocks noGrp="1"/>
          </p:cNvSpPr>
          <p:nvPr>
            <p:ph type="title"/>
          </p:nvPr>
        </p:nvSpPr>
        <p:spPr/>
        <p:txBody>
          <a:bodyPr/>
          <a:lstStyle/>
          <a:p>
            <a:r>
              <a:rPr lang="en-US" dirty="0"/>
              <a:t>Wax impaction</a:t>
            </a:r>
          </a:p>
        </p:txBody>
      </p:sp>
      <p:sp>
        <p:nvSpPr>
          <p:cNvPr id="3" name="Content Placeholder 2">
            <a:extLst>
              <a:ext uri="{FF2B5EF4-FFF2-40B4-BE49-F238E27FC236}">
                <a16:creationId xmlns:a16="http://schemas.microsoft.com/office/drawing/2014/main" id="{20453DAF-646B-22DF-690A-D71D010EA774}"/>
              </a:ext>
            </a:extLst>
          </p:cNvPr>
          <p:cNvSpPr>
            <a:spLocks noGrp="1"/>
          </p:cNvSpPr>
          <p:nvPr>
            <p:ph idx="1"/>
          </p:nvPr>
        </p:nvSpPr>
        <p:spPr/>
        <p:txBody>
          <a:bodyPr/>
          <a:lstStyle/>
          <a:p>
            <a:r>
              <a:rPr lang="en-US" dirty="0"/>
              <a:t>Syringing direction </a:t>
            </a:r>
            <a:r>
              <a:rPr lang="en-US" dirty="0">
                <a:latin typeface="Arial" panose="020B0604020202020204" pitchFamily="34" charset="0"/>
                <a:cs typeface="Arial" panose="020B0604020202020204" pitchFamily="34" charset="0"/>
              </a:rPr>
              <a:t>→ </a:t>
            </a:r>
            <a:r>
              <a:rPr lang="en-US" dirty="0"/>
              <a:t>posteriorly superiorly</a:t>
            </a:r>
          </a:p>
          <a:p>
            <a:r>
              <a:rPr lang="en-US" dirty="0"/>
              <a:t>Contraindication of syringing and cold caloric test</a:t>
            </a:r>
          </a:p>
          <a:p>
            <a:pPr marL="914400" lvl="1" indent="-457200">
              <a:buFont typeface="+mj-lt"/>
              <a:buAutoNum type="arabicPeriod"/>
            </a:pPr>
            <a:r>
              <a:rPr lang="en-US" dirty="0"/>
              <a:t>Otitis external</a:t>
            </a:r>
          </a:p>
          <a:p>
            <a:pPr marL="914400" lvl="1" indent="-457200">
              <a:buFont typeface="+mj-lt"/>
              <a:buAutoNum type="arabicPeriod"/>
            </a:pPr>
            <a:r>
              <a:rPr lang="en-US" dirty="0"/>
              <a:t>Otitis media</a:t>
            </a:r>
          </a:p>
          <a:p>
            <a:pPr marL="914400" lvl="1" indent="-457200">
              <a:buFont typeface="+mj-lt"/>
              <a:buAutoNum type="arabicPeriod"/>
            </a:pPr>
            <a:r>
              <a:rPr lang="en-US" dirty="0"/>
              <a:t>Tympanic membrane perforation </a:t>
            </a:r>
          </a:p>
          <a:p>
            <a:pPr marL="914400" lvl="1" indent="-457200">
              <a:buFont typeface="+mj-lt"/>
              <a:buAutoNum type="arabicPeriod"/>
            </a:pPr>
            <a:r>
              <a:rPr lang="en-US" dirty="0"/>
              <a:t>Organic foreign bodies or battery discs</a:t>
            </a:r>
          </a:p>
        </p:txBody>
      </p:sp>
      <p:sp>
        <p:nvSpPr>
          <p:cNvPr id="4" name="Rectangle 3">
            <a:extLst>
              <a:ext uri="{FF2B5EF4-FFF2-40B4-BE49-F238E27FC236}">
                <a16:creationId xmlns:a16="http://schemas.microsoft.com/office/drawing/2014/main" id="{1AE459B2-6616-D102-6EFB-AB5A878A9E39}"/>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24619562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0725-86F2-EA24-CF3A-F42AB73FEBFF}"/>
              </a:ext>
            </a:extLst>
          </p:cNvPr>
          <p:cNvSpPr>
            <a:spLocks noGrp="1"/>
          </p:cNvSpPr>
          <p:nvPr>
            <p:ph type="title"/>
          </p:nvPr>
        </p:nvSpPr>
        <p:spPr/>
        <p:txBody>
          <a:bodyPr>
            <a:normAutofit/>
          </a:bodyPr>
          <a:lstStyle/>
          <a:p>
            <a:r>
              <a:rPr lang="en-US" dirty="0"/>
              <a:t>Q2: Chronic sinusitis</a:t>
            </a:r>
          </a:p>
        </p:txBody>
      </p:sp>
      <p:sp>
        <p:nvSpPr>
          <p:cNvPr id="7" name="Content Placeholder 6">
            <a:extLst>
              <a:ext uri="{FF2B5EF4-FFF2-40B4-BE49-F238E27FC236}">
                <a16:creationId xmlns:a16="http://schemas.microsoft.com/office/drawing/2014/main" id="{4F4041AC-0507-060C-2FB6-575C4F3C29DF}"/>
              </a:ext>
            </a:extLst>
          </p:cNvPr>
          <p:cNvSpPr>
            <a:spLocks noGrp="1"/>
          </p:cNvSpPr>
          <p:nvPr>
            <p:ph idx="1"/>
          </p:nvPr>
        </p:nvSpPr>
        <p:spPr>
          <a:xfrm>
            <a:off x="838200" y="1305025"/>
            <a:ext cx="6504992" cy="5187849"/>
          </a:xfrm>
        </p:spPr>
        <p:txBody>
          <a:bodyPr>
            <a:normAutofit/>
          </a:bodyPr>
          <a:lstStyle/>
          <a:p>
            <a:pPr marL="0" indent="0">
              <a:buNone/>
            </a:pPr>
            <a:r>
              <a:rPr lang="en-US" b="1" dirty="0"/>
              <a:t>What is the name of this study? </a:t>
            </a:r>
          </a:p>
          <a:p>
            <a:pPr>
              <a:buFont typeface="Courier New" panose="02070309020205020404" pitchFamily="49" charset="0"/>
              <a:buChar char="o"/>
            </a:pPr>
            <a:r>
              <a:rPr lang="en-US" sz="2600" dirty="0"/>
              <a:t>Coronal paranasal CT scan </a:t>
            </a:r>
          </a:p>
          <a:p>
            <a:pPr marL="0" indent="0">
              <a:buNone/>
            </a:pPr>
            <a:r>
              <a:rPr lang="en-US" b="1" dirty="0"/>
              <a:t>Describe what you see</a:t>
            </a:r>
          </a:p>
          <a:p>
            <a:pPr>
              <a:buFont typeface="Courier New" panose="02070309020205020404" pitchFamily="49" charset="0"/>
              <a:buChar char="o"/>
            </a:pPr>
            <a:r>
              <a:rPr lang="en-US" sz="2600" dirty="0"/>
              <a:t>Complete opacification in both maxillary and ethmoid sinuses and intranasally with no air-fluid levels</a:t>
            </a:r>
            <a:endParaRPr lang="ar-JO" sz="2600" dirty="0"/>
          </a:p>
          <a:p>
            <a:pPr marL="0" indent="0">
              <a:buNone/>
            </a:pPr>
            <a:r>
              <a:rPr lang="en-US" b="1" dirty="0"/>
              <a:t>Diagnosis</a:t>
            </a:r>
          </a:p>
          <a:p>
            <a:pPr>
              <a:buFont typeface="Courier New" panose="02070309020205020404" pitchFamily="49" charset="0"/>
              <a:buChar char="o"/>
            </a:pPr>
            <a:r>
              <a:rPr lang="en-US" sz="2600" dirty="0"/>
              <a:t>chronic rhinosinusitis</a:t>
            </a:r>
          </a:p>
        </p:txBody>
      </p:sp>
      <p:sp>
        <p:nvSpPr>
          <p:cNvPr id="5" name="Rectangle 4">
            <a:extLst>
              <a:ext uri="{FF2B5EF4-FFF2-40B4-BE49-F238E27FC236}">
                <a16:creationId xmlns:a16="http://schemas.microsoft.com/office/drawing/2014/main" id="{67AE59BB-E242-A3A8-AFF0-166FE18607E9}"/>
              </a:ext>
            </a:extLst>
          </p:cNvPr>
          <p:cNvSpPr/>
          <p:nvPr/>
        </p:nvSpPr>
        <p:spPr>
          <a:xfrm>
            <a:off x="-1" y="0"/>
            <a:ext cx="168884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Chronic sinusitis</a:t>
            </a:r>
          </a:p>
        </p:txBody>
      </p:sp>
      <p:sp>
        <p:nvSpPr>
          <p:cNvPr id="6" name="Rectangle 5">
            <a:extLst>
              <a:ext uri="{FF2B5EF4-FFF2-40B4-BE49-F238E27FC236}">
                <a16:creationId xmlns:a16="http://schemas.microsoft.com/office/drawing/2014/main" id="{08E30031-A0A1-BAAC-5836-AD261DB394C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8" name="Picture 4" descr="A picture containing photo, sitting, table&#10;&#10;Description automatically generated">
            <a:extLst>
              <a:ext uri="{FF2B5EF4-FFF2-40B4-BE49-F238E27FC236}">
                <a16:creationId xmlns:a16="http://schemas.microsoft.com/office/drawing/2014/main" id="{A7157C27-0D10-2789-9099-A865D3923428}"/>
              </a:ext>
            </a:extLst>
          </p:cNvPr>
          <p:cNvPicPr>
            <a:picLocks noChangeAspect="1"/>
          </p:cNvPicPr>
          <p:nvPr/>
        </p:nvPicPr>
        <p:blipFill rotWithShape="1">
          <a:blip r:embed="rId2"/>
          <a:srcRect l="3206" r="10625"/>
          <a:stretch/>
        </p:blipFill>
        <p:spPr>
          <a:xfrm>
            <a:off x="7500259" y="1305025"/>
            <a:ext cx="3853541" cy="39200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75514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667AB7-DFC8-7EF1-62D8-3AA09435FCE6}"/>
              </a:ext>
            </a:extLst>
          </p:cNvPr>
          <p:cNvSpPr>
            <a:spLocks noGrp="1"/>
          </p:cNvSpPr>
          <p:nvPr>
            <p:ph type="title"/>
          </p:nvPr>
        </p:nvSpPr>
        <p:spPr/>
        <p:txBody>
          <a:bodyPr>
            <a:normAutofit/>
          </a:bodyPr>
          <a:lstStyle/>
          <a:p>
            <a:r>
              <a:rPr lang="en-US" dirty="0"/>
              <a:t>Q3: 40 years old presented to </a:t>
            </a:r>
            <a:r>
              <a:rPr lang="en-US" dirty="0" err="1"/>
              <a:t>clinc</a:t>
            </a:r>
            <a:endParaRPr lang="en-US" dirty="0"/>
          </a:p>
        </p:txBody>
      </p:sp>
      <p:sp>
        <p:nvSpPr>
          <p:cNvPr id="6" name="Content Placeholder 5">
            <a:extLst>
              <a:ext uri="{FF2B5EF4-FFF2-40B4-BE49-F238E27FC236}">
                <a16:creationId xmlns:a16="http://schemas.microsoft.com/office/drawing/2014/main" id="{85723DBD-A342-A747-12CF-212D952EE81A}"/>
              </a:ext>
            </a:extLst>
          </p:cNvPr>
          <p:cNvSpPr>
            <a:spLocks noGrp="1"/>
          </p:cNvSpPr>
          <p:nvPr>
            <p:ph idx="1"/>
          </p:nvPr>
        </p:nvSpPr>
        <p:spPr>
          <a:xfrm>
            <a:off x="838200" y="1305025"/>
            <a:ext cx="8803744" cy="5187849"/>
          </a:xfrm>
        </p:spPr>
        <p:txBody>
          <a:bodyPr>
            <a:normAutofit fontScale="92500" lnSpcReduction="10000"/>
          </a:bodyPr>
          <a:lstStyle/>
          <a:p>
            <a:pPr marL="0" indent="0">
              <a:buNone/>
            </a:pPr>
            <a:r>
              <a:rPr lang="en-US" b="1" dirty="0"/>
              <a:t>What is the name of this study? </a:t>
            </a:r>
          </a:p>
          <a:p>
            <a:pPr>
              <a:buFont typeface="Courier New" panose="02070309020205020404" pitchFamily="49" charset="0"/>
              <a:buChar char="o"/>
            </a:pPr>
            <a:r>
              <a:rPr lang="en-US" sz="2800" dirty="0"/>
              <a:t>Coronal paranasal CT scan </a:t>
            </a:r>
          </a:p>
          <a:p>
            <a:pPr marL="0" indent="0">
              <a:buNone/>
            </a:pPr>
            <a:r>
              <a:rPr lang="en-US" b="1" dirty="0"/>
              <a:t>Describe what you see</a:t>
            </a:r>
          </a:p>
          <a:p>
            <a:pPr>
              <a:buFont typeface="Courier New" panose="02070309020205020404" pitchFamily="49" charset="0"/>
              <a:buChar char="o"/>
            </a:pPr>
            <a:r>
              <a:rPr lang="en-US" dirty="0"/>
              <a:t>There's opacity all over the left and right maxillary, ethmoidal sinuses and nasal cavity. </a:t>
            </a:r>
          </a:p>
          <a:p>
            <a:pPr marL="0" indent="0">
              <a:buNone/>
            </a:pPr>
            <a:r>
              <a:rPr lang="en-US" b="1" dirty="0"/>
              <a:t>Name 2 findings on physical exam</a:t>
            </a:r>
          </a:p>
          <a:p>
            <a:pPr>
              <a:buFont typeface="Courier New" panose="02070309020205020404" pitchFamily="49" charset="0"/>
              <a:buChar char="o"/>
            </a:pPr>
            <a:r>
              <a:rPr lang="en-US" dirty="0"/>
              <a:t>hypertrophied inferior turbinate , mucosal edema , discharge</a:t>
            </a:r>
            <a:endParaRPr lang="en-US" sz="2800" dirty="0"/>
          </a:p>
          <a:p>
            <a:pPr marL="0" indent="0">
              <a:buNone/>
            </a:pPr>
            <a:r>
              <a:rPr lang="en-US" b="1" dirty="0"/>
              <a:t>Management (4 lines)</a:t>
            </a:r>
          </a:p>
          <a:p>
            <a:pPr marL="514350" indent="-514350">
              <a:buFont typeface="+mj-lt"/>
              <a:buAutoNum type="arabicPeriod"/>
            </a:pPr>
            <a:r>
              <a:rPr lang="en-US" sz="2800" dirty="0"/>
              <a:t>Up to 3 courses of antibiotics over 3 months</a:t>
            </a:r>
          </a:p>
          <a:p>
            <a:pPr marL="514350" indent="-514350">
              <a:buFont typeface="+mj-lt"/>
              <a:buAutoNum type="arabicPeriod"/>
            </a:pPr>
            <a:r>
              <a:rPr lang="en-US" sz="2800" dirty="0"/>
              <a:t>Nasal decongestant for 2 weeks with each course</a:t>
            </a:r>
          </a:p>
          <a:p>
            <a:pPr marL="514350" indent="-514350">
              <a:buFont typeface="+mj-lt"/>
              <a:buAutoNum type="arabicPeriod"/>
            </a:pPr>
            <a:r>
              <a:rPr lang="en-US" sz="2800" dirty="0"/>
              <a:t>Topical steroids throughout the courses</a:t>
            </a:r>
          </a:p>
          <a:p>
            <a:pPr marL="514350" indent="-514350">
              <a:buFont typeface="+mj-lt"/>
              <a:buAutoNum type="arabicPeriod"/>
            </a:pPr>
            <a:r>
              <a:rPr lang="en-US" sz="2800" dirty="0"/>
              <a:t>Surgical open or FESS</a:t>
            </a:r>
          </a:p>
        </p:txBody>
      </p:sp>
      <p:sp>
        <p:nvSpPr>
          <p:cNvPr id="8" name="Rectangle 7">
            <a:extLst>
              <a:ext uri="{FF2B5EF4-FFF2-40B4-BE49-F238E27FC236}">
                <a16:creationId xmlns:a16="http://schemas.microsoft.com/office/drawing/2014/main" id="{1520431E-E9A1-AF7E-AF89-9A32472D0EF2}"/>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9" name="Content Placeholder 5" descr="A close up of an animal&#10;&#10;Description automatically generated">
            <a:extLst>
              <a:ext uri="{FF2B5EF4-FFF2-40B4-BE49-F238E27FC236}">
                <a16:creationId xmlns:a16="http://schemas.microsoft.com/office/drawing/2014/main" id="{82D44DC3-282F-812B-77F7-1D9E3D93D446}"/>
              </a:ext>
            </a:extLst>
          </p:cNvPr>
          <p:cNvPicPr>
            <a:picLocks noChangeAspect="1"/>
          </p:cNvPicPr>
          <p:nvPr/>
        </p:nvPicPr>
        <p:blipFill rotWithShape="1">
          <a:blip r:embed="rId2">
            <a:extLst>
              <a:ext uri="{28A0092B-C50C-407E-A947-70E740481C1C}">
                <a14:useLocalDpi xmlns:a14="http://schemas.microsoft.com/office/drawing/2010/main" val="0"/>
              </a:ext>
            </a:extLst>
          </a:blip>
          <a:srcRect l="50095"/>
          <a:stretch/>
        </p:blipFill>
        <p:spPr>
          <a:xfrm>
            <a:off x="9641944" y="1264831"/>
            <a:ext cx="1996438" cy="2273615"/>
          </a:xfrm>
          <a:prstGeom prst="rect">
            <a:avLst/>
          </a:prstGeom>
          <a:ln>
            <a:noFill/>
          </a:ln>
          <a:effectLst>
            <a:outerShdw blurRad="292100" dist="139700" dir="2700000" algn="tl" rotWithShape="0">
              <a:srgbClr val="333333">
                <a:alpha val="65000"/>
              </a:srgbClr>
            </a:outerShdw>
          </a:effectLst>
        </p:spPr>
      </p:pic>
      <p:pic>
        <p:nvPicPr>
          <p:cNvPr id="10" name="Content Placeholder 5" descr="A close up of an animal&#10;&#10;Description automatically generated">
            <a:extLst>
              <a:ext uri="{FF2B5EF4-FFF2-40B4-BE49-F238E27FC236}">
                <a16:creationId xmlns:a16="http://schemas.microsoft.com/office/drawing/2014/main" id="{326C1307-FF21-A194-E3C4-B802B1174670}"/>
              </a:ext>
            </a:extLst>
          </p:cNvPr>
          <p:cNvPicPr>
            <a:picLocks noChangeAspect="1"/>
          </p:cNvPicPr>
          <p:nvPr/>
        </p:nvPicPr>
        <p:blipFill rotWithShape="1">
          <a:blip r:embed="rId2">
            <a:extLst>
              <a:ext uri="{28A0092B-C50C-407E-A947-70E740481C1C}">
                <a14:useLocalDpi xmlns:a14="http://schemas.microsoft.com/office/drawing/2010/main" val="0"/>
              </a:ext>
            </a:extLst>
          </a:blip>
          <a:srcRect r="50476"/>
          <a:stretch/>
        </p:blipFill>
        <p:spPr>
          <a:xfrm>
            <a:off x="9641944" y="3885859"/>
            <a:ext cx="1996438" cy="2291106"/>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F262F5F7-118C-956B-76FF-9BB787F8448E}"/>
              </a:ext>
            </a:extLst>
          </p:cNvPr>
          <p:cNvSpPr/>
          <p:nvPr/>
        </p:nvSpPr>
        <p:spPr>
          <a:xfrm>
            <a:off x="-1" y="0"/>
            <a:ext cx="168884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Chronic sinusitis</a:t>
            </a:r>
          </a:p>
        </p:txBody>
      </p:sp>
    </p:spTree>
    <p:extLst>
      <p:ext uri="{BB962C8B-B14F-4D97-AF65-F5344CB8AC3E}">
        <p14:creationId xmlns:p14="http://schemas.microsoft.com/office/powerpoint/2010/main" val="39858510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534BCB-4521-89E3-DB3E-8FF4CFBFA8DE}"/>
              </a:ext>
            </a:extLst>
          </p:cNvPr>
          <p:cNvSpPr>
            <a:spLocks noGrp="1"/>
          </p:cNvSpPr>
          <p:nvPr>
            <p:ph type="title"/>
          </p:nvPr>
        </p:nvSpPr>
        <p:spPr/>
        <p:txBody>
          <a:bodyPr/>
          <a:lstStyle/>
          <a:p>
            <a:r>
              <a:rPr lang="en-US" dirty="0"/>
              <a:t>Q4: Chronic sinusitis</a:t>
            </a:r>
          </a:p>
        </p:txBody>
      </p:sp>
      <p:sp>
        <p:nvSpPr>
          <p:cNvPr id="5" name="Content Placeholder 4">
            <a:extLst>
              <a:ext uri="{FF2B5EF4-FFF2-40B4-BE49-F238E27FC236}">
                <a16:creationId xmlns:a16="http://schemas.microsoft.com/office/drawing/2014/main" id="{F5E5F100-3CC3-6FFE-CB6D-041722903A18}"/>
              </a:ext>
            </a:extLst>
          </p:cNvPr>
          <p:cNvSpPr>
            <a:spLocks noGrp="1"/>
          </p:cNvSpPr>
          <p:nvPr>
            <p:ph sz="half" idx="1"/>
          </p:nvPr>
        </p:nvSpPr>
        <p:spPr/>
        <p:txBody>
          <a:bodyPr>
            <a:normAutofit fontScale="92500" lnSpcReduction="20000"/>
          </a:bodyPr>
          <a:lstStyle/>
          <a:p>
            <a:pPr marL="0" indent="0">
              <a:buNone/>
            </a:pPr>
            <a:r>
              <a:rPr lang="en-US" b="1" dirty="0"/>
              <a:t>What is the name of this study? </a:t>
            </a:r>
          </a:p>
          <a:p>
            <a:pPr>
              <a:buFont typeface="Courier New" panose="02070309020205020404" pitchFamily="49" charset="0"/>
              <a:buChar char="o"/>
            </a:pPr>
            <a:r>
              <a:rPr lang="en-US" sz="2800" dirty="0"/>
              <a:t>Coronal paranasal CT scan</a:t>
            </a:r>
            <a:endParaRPr lang="en-US" dirty="0"/>
          </a:p>
          <a:p>
            <a:pPr marL="0" indent="0">
              <a:buNone/>
            </a:pPr>
            <a:r>
              <a:rPr lang="en-US" b="1" dirty="0"/>
              <a:t>Diagnosis</a:t>
            </a:r>
          </a:p>
          <a:p>
            <a:pPr>
              <a:buFont typeface="Courier New" panose="02070309020205020404" pitchFamily="49" charset="0"/>
              <a:buChar char="o"/>
            </a:pPr>
            <a:r>
              <a:rPr lang="en-US" dirty="0"/>
              <a:t>Chronic sinusitis</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1" i="0" u="none" strike="noStrike" kern="1200" cap="none" spc="0" normalizeH="0" baseline="0" noProof="0" dirty="0">
                <a:ln>
                  <a:noFill/>
                </a:ln>
                <a:solidFill>
                  <a:srgbClr val="45515E"/>
                </a:solidFill>
                <a:effectLst/>
                <a:uLnTx/>
                <a:uFillTx/>
                <a:latin typeface="Calibri" panose="020F0502020204030204"/>
                <a:ea typeface="+mn-ea"/>
                <a:cs typeface="+mn-cs"/>
              </a:rPr>
              <a:t>Treatment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3 courses of antibiotics over 3 months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Nasal decongestant for 2 weeks with each course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Topical steroids throughout the courses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Surgical open or FESS</a:t>
            </a:r>
          </a:p>
        </p:txBody>
      </p:sp>
      <p:sp>
        <p:nvSpPr>
          <p:cNvPr id="6" name="Content Placeholder 5">
            <a:extLst>
              <a:ext uri="{FF2B5EF4-FFF2-40B4-BE49-F238E27FC236}">
                <a16:creationId xmlns:a16="http://schemas.microsoft.com/office/drawing/2014/main" id="{B6F50EF4-EC9E-D59F-5CC7-DC1D3F8CD63E}"/>
              </a:ext>
            </a:extLst>
          </p:cNvPr>
          <p:cNvSpPr>
            <a:spLocks noGrp="1"/>
          </p:cNvSpPr>
          <p:nvPr>
            <p:ph sz="half" idx="2"/>
          </p:nvPr>
        </p:nvSpPr>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1" i="0" u="none" strike="noStrike" kern="1200" cap="none" spc="0" normalizeH="0" baseline="0" noProof="0" dirty="0">
                <a:ln>
                  <a:noFill/>
                </a:ln>
                <a:solidFill>
                  <a:srgbClr val="45515E"/>
                </a:solidFill>
                <a:effectLst/>
                <a:uLnTx/>
                <a:uFillTx/>
                <a:latin typeface="Calibri" panose="020F0502020204030204"/>
                <a:ea typeface="+mn-ea"/>
                <a:cs typeface="+mn-cs"/>
              </a:rPr>
              <a:t>Predisposing factors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Recurrent URTI</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Immotile cilia</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Immunodeficiency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Adenoids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Cystic fibrosis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Anatomic deformities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Allergy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GERD</a:t>
            </a:r>
          </a:p>
        </p:txBody>
      </p:sp>
      <p:sp>
        <p:nvSpPr>
          <p:cNvPr id="7" name="Rectangle 6">
            <a:extLst>
              <a:ext uri="{FF2B5EF4-FFF2-40B4-BE49-F238E27FC236}">
                <a16:creationId xmlns:a16="http://schemas.microsoft.com/office/drawing/2014/main" id="{AFAE2691-A1C1-0C9C-43FD-9F97109A99CD}"/>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8" name="Rectangle 7">
            <a:extLst>
              <a:ext uri="{FF2B5EF4-FFF2-40B4-BE49-F238E27FC236}">
                <a16:creationId xmlns:a16="http://schemas.microsoft.com/office/drawing/2014/main" id="{D3863D42-12F4-4F53-2B6E-0DDC9AFCBC3B}"/>
              </a:ext>
            </a:extLst>
          </p:cNvPr>
          <p:cNvSpPr/>
          <p:nvPr/>
        </p:nvSpPr>
        <p:spPr>
          <a:xfrm>
            <a:off x="-1" y="0"/>
            <a:ext cx="168884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Chronic sinusitis</a:t>
            </a:r>
          </a:p>
        </p:txBody>
      </p:sp>
      <p:pic>
        <p:nvPicPr>
          <p:cNvPr id="9" name="Picture 2">
            <a:extLst>
              <a:ext uri="{FF2B5EF4-FFF2-40B4-BE49-F238E27FC236}">
                <a16:creationId xmlns:a16="http://schemas.microsoft.com/office/drawing/2014/main" id="{3EAAD091-E9E9-A65C-73B6-0BF9748AE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9011" y="4348910"/>
            <a:ext cx="2918927" cy="2404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1212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534BCB-4521-89E3-DB3E-8FF4CFBFA8DE}"/>
              </a:ext>
            </a:extLst>
          </p:cNvPr>
          <p:cNvSpPr>
            <a:spLocks noGrp="1"/>
          </p:cNvSpPr>
          <p:nvPr>
            <p:ph type="title"/>
          </p:nvPr>
        </p:nvSpPr>
        <p:spPr/>
        <p:txBody>
          <a:bodyPr/>
          <a:lstStyle/>
          <a:p>
            <a:r>
              <a:rPr lang="en-US" dirty="0"/>
              <a:t>Q5: Chronic sinusitis</a:t>
            </a:r>
          </a:p>
        </p:txBody>
      </p:sp>
      <p:sp>
        <p:nvSpPr>
          <p:cNvPr id="2" name="Content Placeholder 1">
            <a:extLst>
              <a:ext uri="{FF2B5EF4-FFF2-40B4-BE49-F238E27FC236}">
                <a16:creationId xmlns:a16="http://schemas.microsoft.com/office/drawing/2014/main" id="{DF1FBFE3-C2F9-1B44-63FD-8699C9B320A0}"/>
              </a:ext>
            </a:extLst>
          </p:cNvPr>
          <p:cNvSpPr>
            <a:spLocks noGrp="1"/>
          </p:cNvSpPr>
          <p:nvPr>
            <p:ph idx="1"/>
          </p:nvPr>
        </p:nvSpPr>
        <p:spPr>
          <a:xfrm>
            <a:off x="838200" y="1229149"/>
            <a:ext cx="7279433" cy="5263726"/>
          </a:xfrm>
        </p:spPr>
        <p:txBody>
          <a:bodyPr>
            <a:normAutofit fontScale="92500" lnSpcReduction="10000"/>
          </a:bodyPr>
          <a:lstStyle/>
          <a:p>
            <a:pPr marL="0" indent="0">
              <a:buNone/>
            </a:pPr>
            <a:r>
              <a:rPr lang="en-US" b="1" dirty="0">
                <a:solidFill>
                  <a:srgbClr val="00B050"/>
                </a:solidFill>
              </a:rPr>
              <a:t>What is the name of this study? </a:t>
            </a:r>
          </a:p>
          <a:p>
            <a:pPr>
              <a:buFont typeface="Courier New" panose="02070309020205020404" pitchFamily="49" charset="0"/>
              <a:buChar char="o"/>
            </a:pPr>
            <a:r>
              <a:rPr lang="en-US" sz="2800" dirty="0">
                <a:solidFill>
                  <a:srgbClr val="00B050"/>
                </a:solidFill>
              </a:rPr>
              <a:t>Coronal paranasal CT scan </a:t>
            </a:r>
          </a:p>
          <a:p>
            <a:pPr marL="0" indent="0">
              <a:buNone/>
            </a:pPr>
            <a:r>
              <a:rPr lang="en-US" b="1" dirty="0">
                <a:solidFill>
                  <a:srgbClr val="00B050"/>
                </a:solidFill>
              </a:rPr>
              <a:t>Describe what you see (Findings)</a:t>
            </a:r>
          </a:p>
          <a:p>
            <a:pPr>
              <a:buFont typeface="Courier New" panose="02070309020205020404" pitchFamily="49" charset="0"/>
              <a:buChar char="o"/>
            </a:pPr>
            <a:r>
              <a:rPr lang="en-US" dirty="0">
                <a:solidFill>
                  <a:srgbClr val="00B050"/>
                </a:solidFill>
              </a:rPr>
              <a:t>Air-fluid level in left maxillary and opacification in both ethmoid</a:t>
            </a:r>
          </a:p>
          <a:p>
            <a:pPr marL="0" indent="0">
              <a:buNone/>
            </a:pPr>
            <a:r>
              <a:rPr lang="en-US" b="1" dirty="0"/>
              <a:t>One Differential diagnosis</a:t>
            </a:r>
          </a:p>
          <a:p>
            <a:pPr>
              <a:buFont typeface="Courier New" panose="02070309020205020404" pitchFamily="49" charset="0"/>
              <a:buChar char="o"/>
            </a:pPr>
            <a:r>
              <a:rPr lang="en-US" dirty="0">
                <a:solidFill>
                  <a:srgbClr val="0070C0"/>
                </a:solidFill>
              </a:rPr>
              <a:t>Acute on top of </a:t>
            </a:r>
            <a:r>
              <a:rPr lang="en-US" dirty="0"/>
              <a:t>chronic sinusitis</a:t>
            </a:r>
          </a:p>
          <a:p>
            <a:pPr marL="0" indent="0">
              <a:buNone/>
            </a:pPr>
            <a:r>
              <a:rPr lang="en-US" b="1" dirty="0"/>
              <a:t>Management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3 courses of antibiotics over 3 months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Nasal decongestant for 2 weeks with each course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Topical steroids throughout the courses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Surgical open or FESS</a:t>
            </a:r>
            <a:endParaRPr lang="en-US" dirty="0"/>
          </a:p>
        </p:txBody>
      </p:sp>
      <p:sp>
        <p:nvSpPr>
          <p:cNvPr id="7" name="Rectangle 6">
            <a:extLst>
              <a:ext uri="{FF2B5EF4-FFF2-40B4-BE49-F238E27FC236}">
                <a16:creationId xmlns:a16="http://schemas.microsoft.com/office/drawing/2014/main" id="{AFAE2691-A1C1-0C9C-43FD-9F97109A99CD}"/>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8" name="Rectangle 7">
            <a:extLst>
              <a:ext uri="{FF2B5EF4-FFF2-40B4-BE49-F238E27FC236}">
                <a16:creationId xmlns:a16="http://schemas.microsoft.com/office/drawing/2014/main" id="{D3863D42-12F4-4F53-2B6E-0DDC9AFCBC3B}"/>
              </a:ext>
            </a:extLst>
          </p:cNvPr>
          <p:cNvSpPr/>
          <p:nvPr/>
        </p:nvSpPr>
        <p:spPr>
          <a:xfrm>
            <a:off x="-1" y="0"/>
            <a:ext cx="176348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Chronic sinusitis</a:t>
            </a:r>
          </a:p>
        </p:txBody>
      </p:sp>
      <p:sp>
        <p:nvSpPr>
          <p:cNvPr id="10" name="Rectangle 9">
            <a:extLst>
              <a:ext uri="{FF2B5EF4-FFF2-40B4-BE49-F238E27FC236}">
                <a16:creationId xmlns:a16="http://schemas.microsoft.com/office/drawing/2014/main" id="{C2852FB8-009E-2E2B-84E4-800063FAF121}"/>
              </a:ext>
            </a:extLst>
          </p:cNvPr>
          <p:cNvSpPr/>
          <p:nvPr/>
        </p:nvSpPr>
        <p:spPr>
          <a:xfrm>
            <a:off x="-2" y="403093"/>
            <a:ext cx="1763488"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السؤال ما معه صورة</a:t>
            </a:r>
            <a:endParaRPr lang="en-US" dirty="0">
              <a:solidFill>
                <a:srgbClr val="FF0000"/>
              </a:solidFill>
            </a:endParaRPr>
          </a:p>
        </p:txBody>
      </p:sp>
      <p:pic>
        <p:nvPicPr>
          <p:cNvPr id="11" name="Picture 10" descr="A cat with a flower in its mouth&#10;&#10;Description automatically generated with low confidence">
            <a:extLst>
              <a:ext uri="{FF2B5EF4-FFF2-40B4-BE49-F238E27FC236}">
                <a16:creationId xmlns:a16="http://schemas.microsoft.com/office/drawing/2014/main" id="{943B7D83-36AF-6780-BC7D-6DFB9F8FA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1858" y="1959769"/>
            <a:ext cx="2911942" cy="2938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05998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AFB1F-D73D-8973-B93A-1FBB1B7BA6FF}"/>
              </a:ext>
            </a:extLst>
          </p:cNvPr>
          <p:cNvSpPr>
            <a:spLocks noGrp="1"/>
          </p:cNvSpPr>
          <p:nvPr>
            <p:ph type="title"/>
          </p:nvPr>
        </p:nvSpPr>
        <p:spPr/>
        <p:txBody>
          <a:bodyPr/>
          <a:lstStyle/>
          <a:p>
            <a:r>
              <a:rPr lang="en-US" dirty="0"/>
              <a:t>Fungal sinusitis</a:t>
            </a:r>
          </a:p>
        </p:txBody>
      </p:sp>
      <p:sp>
        <p:nvSpPr>
          <p:cNvPr id="3" name="Content Placeholder 2">
            <a:extLst>
              <a:ext uri="{FF2B5EF4-FFF2-40B4-BE49-F238E27FC236}">
                <a16:creationId xmlns:a16="http://schemas.microsoft.com/office/drawing/2014/main" id="{6EEDF6E9-0863-56F5-CA30-D65066D68559}"/>
              </a:ext>
            </a:extLst>
          </p:cNvPr>
          <p:cNvSpPr>
            <a:spLocks noGrp="1"/>
          </p:cNvSpPr>
          <p:nvPr>
            <p:ph idx="1"/>
          </p:nvPr>
        </p:nvSpPr>
        <p:spPr/>
        <p:txBody>
          <a:bodyPr/>
          <a:lstStyle/>
          <a:p>
            <a:r>
              <a:rPr lang="en-US" dirty="0"/>
              <a:t>Fungal sinusitis are usually invasive and can destroy bone; thus, can mimic </a:t>
            </a:r>
            <a:r>
              <a:rPr lang="en-US" b="1" dirty="0"/>
              <a:t>malignancies</a:t>
            </a:r>
          </a:p>
          <a:p>
            <a:r>
              <a:rPr lang="en-US" dirty="0"/>
              <a:t>Fungal sinusitis management:</a:t>
            </a:r>
          </a:p>
          <a:p>
            <a:pPr marL="914400" lvl="1" indent="-457200">
              <a:buFont typeface="+mj-lt"/>
              <a:buAutoNum type="arabicPeriod"/>
            </a:pPr>
            <a:r>
              <a:rPr lang="en-US" dirty="0"/>
              <a:t>Surgical debridement</a:t>
            </a:r>
          </a:p>
          <a:p>
            <a:pPr marL="914400" lvl="1" indent="-457200">
              <a:buFont typeface="+mj-lt"/>
              <a:buAutoNum type="arabicPeriod"/>
            </a:pPr>
            <a:r>
              <a:rPr lang="en-US" dirty="0"/>
              <a:t>Local steroid spray (for allergic fungal sinusitis)</a:t>
            </a:r>
          </a:p>
          <a:p>
            <a:pPr marL="914400" lvl="1" indent="-457200">
              <a:buFont typeface="+mj-lt"/>
              <a:buAutoNum type="arabicPeriod"/>
            </a:pPr>
            <a:r>
              <a:rPr lang="en-US" dirty="0"/>
              <a:t>If invasive add anti-fungal (Amphotericin B)</a:t>
            </a:r>
          </a:p>
        </p:txBody>
      </p:sp>
      <p:sp>
        <p:nvSpPr>
          <p:cNvPr id="7" name="Rectangle 6">
            <a:extLst>
              <a:ext uri="{FF2B5EF4-FFF2-40B4-BE49-F238E27FC236}">
                <a16:creationId xmlns:a16="http://schemas.microsoft.com/office/drawing/2014/main" id="{77F856D0-9AB0-EAE7-C86D-D78032FE2201}"/>
              </a:ext>
            </a:extLst>
          </p:cNvPr>
          <p:cNvSpPr/>
          <p:nvPr/>
        </p:nvSpPr>
        <p:spPr>
          <a:xfrm>
            <a:off x="0" y="0"/>
            <a:ext cx="1614196"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Fungal sinusitis</a:t>
            </a:r>
          </a:p>
        </p:txBody>
      </p:sp>
      <p:sp>
        <p:nvSpPr>
          <p:cNvPr id="6" name="Rectangle 5">
            <a:extLst>
              <a:ext uri="{FF2B5EF4-FFF2-40B4-BE49-F238E27FC236}">
                <a16:creationId xmlns:a16="http://schemas.microsoft.com/office/drawing/2014/main" id="{AF007139-0808-558B-AD77-C54081838616}"/>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30800667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0725-86F2-EA24-CF3A-F42AB73FEBFF}"/>
              </a:ext>
            </a:extLst>
          </p:cNvPr>
          <p:cNvSpPr>
            <a:spLocks noGrp="1"/>
          </p:cNvSpPr>
          <p:nvPr>
            <p:ph type="title"/>
          </p:nvPr>
        </p:nvSpPr>
        <p:spPr/>
        <p:txBody>
          <a:bodyPr>
            <a:normAutofit/>
          </a:bodyPr>
          <a:lstStyle/>
          <a:p>
            <a:r>
              <a:rPr lang="en-US" dirty="0"/>
              <a:t>Q1: Fungal sinusitis</a:t>
            </a:r>
          </a:p>
        </p:txBody>
      </p:sp>
      <p:sp>
        <p:nvSpPr>
          <p:cNvPr id="7" name="Content Placeholder 6">
            <a:extLst>
              <a:ext uri="{FF2B5EF4-FFF2-40B4-BE49-F238E27FC236}">
                <a16:creationId xmlns:a16="http://schemas.microsoft.com/office/drawing/2014/main" id="{4F4041AC-0507-060C-2FB6-575C4F3C29DF}"/>
              </a:ext>
            </a:extLst>
          </p:cNvPr>
          <p:cNvSpPr>
            <a:spLocks noGrp="1"/>
          </p:cNvSpPr>
          <p:nvPr>
            <p:ph idx="1"/>
          </p:nvPr>
        </p:nvSpPr>
        <p:spPr/>
        <p:txBody>
          <a:bodyPr/>
          <a:lstStyle/>
          <a:p>
            <a:pPr marL="0" indent="0" algn="ctr">
              <a:buNone/>
            </a:pPr>
            <a:r>
              <a:rPr lang="en-US" sz="3200" dirty="0"/>
              <a:t>If we exclude malignancy</a:t>
            </a:r>
          </a:p>
          <a:p>
            <a:pPr marL="0" indent="0">
              <a:buNone/>
            </a:pPr>
            <a:r>
              <a:rPr lang="en-US" b="1" dirty="0"/>
              <a:t>What is the second differential ?</a:t>
            </a:r>
          </a:p>
          <a:p>
            <a:pPr>
              <a:buFont typeface="Courier New" panose="02070309020205020404" pitchFamily="49" charset="0"/>
              <a:buChar char="o"/>
            </a:pPr>
            <a:r>
              <a:rPr lang="en-US" sz="2600" dirty="0"/>
              <a:t>Fungal sinusitis</a:t>
            </a:r>
          </a:p>
          <a:p>
            <a:pPr marL="0" indent="0">
              <a:buNone/>
            </a:pPr>
            <a:r>
              <a:rPr lang="en-US" b="1" dirty="0"/>
              <a:t>Management</a:t>
            </a:r>
          </a:p>
          <a:p>
            <a:pPr marL="514350" indent="-514350">
              <a:buFont typeface="+mj-lt"/>
              <a:buAutoNum type="arabicPeriod"/>
            </a:pPr>
            <a:r>
              <a:rPr lang="en-US" sz="2600" dirty="0"/>
              <a:t>Surgical debridement</a:t>
            </a:r>
          </a:p>
          <a:p>
            <a:pPr marL="514350" indent="-514350">
              <a:buFont typeface="+mj-lt"/>
              <a:buAutoNum type="arabicPeriod"/>
            </a:pPr>
            <a:r>
              <a:rPr lang="en-US" sz="2600" dirty="0"/>
              <a:t>Local steroid </a:t>
            </a:r>
          </a:p>
          <a:p>
            <a:pPr marL="514350" indent="-514350">
              <a:buFont typeface="+mj-lt"/>
              <a:buAutoNum type="arabicPeriod"/>
            </a:pPr>
            <a:r>
              <a:rPr lang="en-US" sz="2600" dirty="0"/>
              <a:t>If invasive give anti-fungal (Amphotericin B)</a:t>
            </a:r>
          </a:p>
        </p:txBody>
      </p:sp>
      <p:sp>
        <p:nvSpPr>
          <p:cNvPr id="5" name="Rectangle 4">
            <a:extLst>
              <a:ext uri="{FF2B5EF4-FFF2-40B4-BE49-F238E27FC236}">
                <a16:creationId xmlns:a16="http://schemas.microsoft.com/office/drawing/2014/main" id="{67AE59BB-E242-A3A8-AFF0-166FE18607E9}"/>
              </a:ext>
            </a:extLst>
          </p:cNvPr>
          <p:cNvSpPr/>
          <p:nvPr/>
        </p:nvSpPr>
        <p:spPr>
          <a:xfrm>
            <a:off x="0" y="0"/>
            <a:ext cx="1614196"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Fungal sinusitis</a:t>
            </a:r>
          </a:p>
        </p:txBody>
      </p:sp>
      <p:sp>
        <p:nvSpPr>
          <p:cNvPr id="6" name="Rectangle 5">
            <a:extLst>
              <a:ext uri="{FF2B5EF4-FFF2-40B4-BE49-F238E27FC236}">
                <a16:creationId xmlns:a16="http://schemas.microsoft.com/office/drawing/2014/main" id="{08E30031-A0A1-BAAC-5836-AD261DB394C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8" name="Picture 8" descr="Graphic">
            <a:extLst>
              <a:ext uri="{FF2B5EF4-FFF2-40B4-BE49-F238E27FC236}">
                <a16:creationId xmlns:a16="http://schemas.microsoft.com/office/drawing/2014/main" id="{E3F975F6-4A75-D1CA-C7FA-B3E01B4C4C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117485" y="1930118"/>
            <a:ext cx="3236315" cy="3240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93040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0725-86F2-EA24-CF3A-F42AB73FEBFF}"/>
              </a:ext>
            </a:extLst>
          </p:cNvPr>
          <p:cNvSpPr>
            <a:spLocks noGrp="1"/>
          </p:cNvSpPr>
          <p:nvPr>
            <p:ph type="title"/>
          </p:nvPr>
        </p:nvSpPr>
        <p:spPr/>
        <p:txBody>
          <a:bodyPr>
            <a:normAutofit/>
          </a:bodyPr>
          <a:lstStyle/>
          <a:p>
            <a:r>
              <a:rPr lang="en-US" dirty="0"/>
              <a:t>Q2: Fungal sinusitis</a:t>
            </a:r>
          </a:p>
        </p:txBody>
      </p:sp>
      <p:sp>
        <p:nvSpPr>
          <p:cNvPr id="7" name="Content Placeholder 6">
            <a:extLst>
              <a:ext uri="{FF2B5EF4-FFF2-40B4-BE49-F238E27FC236}">
                <a16:creationId xmlns:a16="http://schemas.microsoft.com/office/drawing/2014/main" id="{4F4041AC-0507-060C-2FB6-575C4F3C29DF}"/>
              </a:ext>
            </a:extLst>
          </p:cNvPr>
          <p:cNvSpPr>
            <a:spLocks noGrp="1"/>
          </p:cNvSpPr>
          <p:nvPr>
            <p:ph idx="1"/>
          </p:nvPr>
        </p:nvSpPr>
        <p:spPr>
          <a:xfrm>
            <a:off x="838199" y="1305025"/>
            <a:ext cx="7736633" cy="5187849"/>
          </a:xfrm>
        </p:spPr>
        <p:txBody>
          <a:bodyPr>
            <a:normAutofit/>
          </a:bodyPr>
          <a:lstStyle/>
          <a:p>
            <a:pPr marL="514350" indent="-514350">
              <a:buFont typeface="+mj-lt"/>
              <a:buAutoNum type="arabicPeriod"/>
            </a:pPr>
            <a:r>
              <a:rPr lang="en-US" b="1" dirty="0"/>
              <a:t>What is the name of this study? </a:t>
            </a:r>
          </a:p>
          <a:p>
            <a:pPr lvl="1"/>
            <a:r>
              <a:rPr lang="en-US" sz="2600" dirty="0"/>
              <a:t>Coronal paranasal CT scan </a:t>
            </a:r>
          </a:p>
          <a:p>
            <a:pPr marL="514350" indent="-514350">
              <a:buFont typeface="+mj-lt"/>
              <a:buAutoNum type="arabicPeriod"/>
            </a:pPr>
            <a:r>
              <a:rPr lang="en-US" b="1" dirty="0"/>
              <a:t>Describe what you see</a:t>
            </a:r>
          </a:p>
          <a:p>
            <a:pPr lvl="1"/>
            <a:r>
              <a:rPr lang="en-US" sz="2600" dirty="0"/>
              <a:t>Complete opacification of Left Maxillary sinus, with central micro calcification, without sinus invasion</a:t>
            </a:r>
          </a:p>
          <a:p>
            <a:pPr marL="514350" indent="-514350">
              <a:buFont typeface="+mj-lt"/>
              <a:buAutoNum type="arabicPeriod"/>
            </a:pPr>
            <a:r>
              <a:rPr lang="en-US" b="1" dirty="0"/>
              <a:t>Diagnosis</a:t>
            </a:r>
            <a:r>
              <a:rPr lang="en-US" dirty="0"/>
              <a:t>:</a:t>
            </a:r>
          </a:p>
          <a:p>
            <a:pPr lvl="1"/>
            <a:r>
              <a:rPr lang="en-US" sz="2600" dirty="0"/>
              <a:t>Fungal sinusitis</a:t>
            </a:r>
          </a:p>
          <a:p>
            <a:pPr marL="514350" indent="-514350">
              <a:buFont typeface="+mj-lt"/>
              <a:buAutoNum type="arabicPeriod"/>
            </a:pPr>
            <a:r>
              <a:rPr lang="en-US" b="1" dirty="0"/>
              <a:t>Management</a:t>
            </a:r>
          </a:p>
          <a:p>
            <a:pPr marL="971550" lvl="1" indent="-514350">
              <a:buFont typeface="+mj-lt"/>
              <a:buAutoNum type="arabicPeriod"/>
            </a:pPr>
            <a:r>
              <a:rPr lang="en-US" sz="2600" dirty="0"/>
              <a:t>Surgical debridement </a:t>
            </a:r>
          </a:p>
          <a:p>
            <a:pPr marL="971550" lvl="1" indent="-514350">
              <a:buFont typeface="+mj-lt"/>
              <a:buAutoNum type="arabicPeriod"/>
            </a:pPr>
            <a:r>
              <a:rPr lang="en-US" sz="2600" dirty="0"/>
              <a:t>FESS</a:t>
            </a:r>
          </a:p>
          <a:p>
            <a:pPr marL="971550" lvl="1" indent="-514350">
              <a:buFont typeface="+mj-lt"/>
              <a:buAutoNum type="arabicPeriod"/>
            </a:pPr>
            <a:r>
              <a:rPr lang="en-US" sz="2600" dirty="0"/>
              <a:t>No medical treatment required</a:t>
            </a:r>
          </a:p>
        </p:txBody>
      </p:sp>
      <p:sp>
        <p:nvSpPr>
          <p:cNvPr id="6" name="Rectangle 5">
            <a:extLst>
              <a:ext uri="{FF2B5EF4-FFF2-40B4-BE49-F238E27FC236}">
                <a16:creationId xmlns:a16="http://schemas.microsoft.com/office/drawing/2014/main" id="{08E30031-A0A1-BAAC-5836-AD261DB394C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8" name="Content Placeholder 3">
            <a:extLst>
              <a:ext uri="{FF2B5EF4-FFF2-40B4-BE49-F238E27FC236}">
                <a16:creationId xmlns:a16="http://schemas.microsoft.com/office/drawing/2014/main" id="{248032AC-2DCE-C5CA-FADC-7832CAFF5D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70" t="5639" r="5266" b="5143"/>
          <a:stretch/>
        </p:blipFill>
        <p:spPr>
          <a:xfrm>
            <a:off x="8574832" y="1305025"/>
            <a:ext cx="3012233" cy="2722852"/>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7A4669FC-B880-69BE-1595-1C99804C70C9}"/>
              </a:ext>
            </a:extLst>
          </p:cNvPr>
          <p:cNvSpPr/>
          <p:nvPr/>
        </p:nvSpPr>
        <p:spPr>
          <a:xfrm>
            <a:off x="0" y="0"/>
            <a:ext cx="1614196"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Fungal sinusitis</a:t>
            </a:r>
          </a:p>
        </p:txBody>
      </p:sp>
    </p:spTree>
    <p:extLst>
      <p:ext uri="{BB962C8B-B14F-4D97-AF65-F5344CB8AC3E}">
        <p14:creationId xmlns:p14="http://schemas.microsoft.com/office/powerpoint/2010/main" val="393474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0725-86F2-EA24-CF3A-F42AB73FEBFF}"/>
              </a:ext>
            </a:extLst>
          </p:cNvPr>
          <p:cNvSpPr>
            <a:spLocks noGrp="1"/>
          </p:cNvSpPr>
          <p:nvPr>
            <p:ph type="title"/>
          </p:nvPr>
        </p:nvSpPr>
        <p:spPr/>
        <p:txBody>
          <a:bodyPr>
            <a:normAutofit/>
          </a:bodyPr>
          <a:lstStyle/>
          <a:p>
            <a:r>
              <a:rPr lang="en-US" dirty="0"/>
              <a:t>Q3: Fungal sinusitis</a:t>
            </a:r>
          </a:p>
        </p:txBody>
      </p:sp>
      <p:sp>
        <p:nvSpPr>
          <p:cNvPr id="7" name="Content Placeholder 6">
            <a:extLst>
              <a:ext uri="{FF2B5EF4-FFF2-40B4-BE49-F238E27FC236}">
                <a16:creationId xmlns:a16="http://schemas.microsoft.com/office/drawing/2014/main" id="{4F4041AC-0507-060C-2FB6-575C4F3C29DF}"/>
              </a:ext>
            </a:extLst>
          </p:cNvPr>
          <p:cNvSpPr>
            <a:spLocks noGrp="1"/>
          </p:cNvSpPr>
          <p:nvPr>
            <p:ph idx="1"/>
          </p:nvPr>
        </p:nvSpPr>
        <p:spPr>
          <a:xfrm>
            <a:off x="838199" y="1305025"/>
            <a:ext cx="7736633" cy="5187849"/>
          </a:xfrm>
        </p:spPr>
        <p:txBody>
          <a:bodyPr>
            <a:normAutofit/>
          </a:bodyPr>
          <a:lstStyle/>
          <a:p>
            <a:pPr marL="514350" indent="-514350">
              <a:buFont typeface="+mj-lt"/>
              <a:buAutoNum type="arabicPeriod"/>
            </a:pPr>
            <a:r>
              <a:rPr lang="en-US" b="1" dirty="0"/>
              <a:t>What is the name of this study? </a:t>
            </a:r>
          </a:p>
          <a:p>
            <a:pPr lvl="1"/>
            <a:r>
              <a:rPr lang="en-US" sz="2600" dirty="0"/>
              <a:t>Axial paranasal CT scan </a:t>
            </a:r>
          </a:p>
          <a:p>
            <a:pPr marL="514350" indent="-514350">
              <a:buFont typeface="+mj-lt"/>
              <a:buAutoNum type="arabicPeriod"/>
            </a:pPr>
            <a:r>
              <a:rPr lang="en-US" sz="3000" b="1" dirty="0"/>
              <a:t>Describe what you see</a:t>
            </a:r>
          </a:p>
          <a:p>
            <a:pPr lvl="1"/>
            <a:r>
              <a:rPr lang="en-US" sz="2600" dirty="0"/>
              <a:t>Opacity in the left maxillary sinus with central calcification </a:t>
            </a:r>
          </a:p>
          <a:p>
            <a:pPr marL="514350" indent="-514350">
              <a:buFont typeface="+mj-lt"/>
              <a:buAutoNum type="arabicPeriod"/>
            </a:pPr>
            <a:r>
              <a:rPr lang="en-US" b="1" dirty="0"/>
              <a:t>Diagnosis</a:t>
            </a:r>
            <a:r>
              <a:rPr lang="en-US" dirty="0"/>
              <a:t>:</a:t>
            </a:r>
          </a:p>
          <a:p>
            <a:pPr lvl="1"/>
            <a:r>
              <a:rPr lang="en-US" sz="2600" dirty="0"/>
              <a:t>Fungal sinusitis</a:t>
            </a:r>
          </a:p>
          <a:p>
            <a:pPr marL="514350" indent="-514350">
              <a:buFont typeface="+mj-lt"/>
              <a:buAutoNum type="arabicPeriod"/>
            </a:pPr>
            <a:r>
              <a:rPr lang="en-US" b="1" dirty="0"/>
              <a:t>Management</a:t>
            </a:r>
          </a:p>
          <a:p>
            <a:pPr marL="971550" lvl="1" indent="-514350">
              <a:buFont typeface="+mj-lt"/>
              <a:buAutoNum type="arabicPeriod"/>
            </a:pPr>
            <a:r>
              <a:rPr lang="en-US" sz="2600" dirty="0"/>
              <a:t>Surgical debridement </a:t>
            </a:r>
          </a:p>
          <a:p>
            <a:pPr marL="971550" lvl="1" indent="-514350">
              <a:buFont typeface="+mj-lt"/>
              <a:buAutoNum type="arabicPeriod"/>
            </a:pPr>
            <a:r>
              <a:rPr lang="en-US" sz="2600" dirty="0"/>
              <a:t>FESS</a:t>
            </a:r>
          </a:p>
          <a:p>
            <a:pPr marL="971550" lvl="1" indent="-514350">
              <a:buFont typeface="+mj-lt"/>
              <a:buAutoNum type="arabicPeriod"/>
            </a:pPr>
            <a:r>
              <a:rPr lang="en-US" sz="2600" dirty="0"/>
              <a:t>No medical treatment required</a:t>
            </a:r>
          </a:p>
        </p:txBody>
      </p:sp>
      <p:sp>
        <p:nvSpPr>
          <p:cNvPr id="6" name="Rectangle 5">
            <a:extLst>
              <a:ext uri="{FF2B5EF4-FFF2-40B4-BE49-F238E27FC236}">
                <a16:creationId xmlns:a16="http://schemas.microsoft.com/office/drawing/2014/main" id="{08E30031-A0A1-BAAC-5836-AD261DB394C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10" name="Rectangle 9">
            <a:extLst>
              <a:ext uri="{FF2B5EF4-FFF2-40B4-BE49-F238E27FC236}">
                <a16:creationId xmlns:a16="http://schemas.microsoft.com/office/drawing/2014/main" id="{7A4669FC-B880-69BE-1595-1C99804C70C9}"/>
              </a:ext>
            </a:extLst>
          </p:cNvPr>
          <p:cNvSpPr/>
          <p:nvPr/>
        </p:nvSpPr>
        <p:spPr>
          <a:xfrm>
            <a:off x="0" y="0"/>
            <a:ext cx="1614196"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Fungal sinusitis</a:t>
            </a:r>
          </a:p>
        </p:txBody>
      </p:sp>
      <p:pic>
        <p:nvPicPr>
          <p:cNvPr id="9" name="Content Placeholder 3">
            <a:extLst>
              <a:ext uri="{FF2B5EF4-FFF2-40B4-BE49-F238E27FC236}">
                <a16:creationId xmlns:a16="http://schemas.microsoft.com/office/drawing/2014/main" id="{D0A1D376-A611-F7A2-1A73-D00E56E98251}"/>
              </a:ext>
            </a:extLst>
          </p:cNvPr>
          <p:cNvPicPr>
            <a:picLocks noChangeAspect="1"/>
          </p:cNvPicPr>
          <p:nvPr/>
        </p:nvPicPr>
        <p:blipFill rotWithShape="1">
          <a:blip r:embed="rId2"/>
          <a:srcRect l="19029" t="35216" r="57072" b="16203"/>
          <a:stretch>
            <a:fillRect/>
          </a:stretch>
        </p:blipFill>
        <p:spPr>
          <a:xfrm flipH="1">
            <a:off x="8068537" y="1652101"/>
            <a:ext cx="3109535" cy="35537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39050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0725-86F2-EA24-CF3A-F42AB73FEBFF}"/>
              </a:ext>
            </a:extLst>
          </p:cNvPr>
          <p:cNvSpPr>
            <a:spLocks noGrp="1"/>
          </p:cNvSpPr>
          <p:nvPr>
            <p:ph type="title"/>
          </p:nvPr>
        </p:nvSpPr>
        <p:spPr/>
        <p:txBody>
          <a:bodyPr>
            <a:normAutofit/>
          </a:bodyPr>
          <a:lstStyle/>
          <a:p>
            <a:r>
              <a:rPr lang="en-US" dirty="0"/>
              <a:t>Q4: Fungal sinusitis</a:t>
            </a:r>
          </a:p>
        </p:txBody>
      </p:sp>
      <p:sp>
        <p:nvSpPr>
          <p:cNvPr id="7" name="Content Placeholder 6">
            <a:extLst>
              <a:ext uri="{FF2B5EF4-FFF2-40B4-BE49-F238E27FC236}">
                <a16:creationId xmlns:a16="http://schemas.microsoft.com/office/drawing/2014/main" id="{4F4041AC-0507-060C-2FB6-575C4F3C29DF}"/>
              </a:ext>
            </a:extLst>
          </p:cNvPr>
          <p:cNvSpPr>
            <a:spLocks noGrp="1"/>
          </p:cNvSpPr>
          <p:nvPr>
            <p:ph idx="1"/>
          </p:nvPr>
        </p:nvSpPr>
        <p:spPr>
          <a:xfrm>
            <a:off x="838199" y="1305025"/>
            <a:ext cx="10515600" cy="5413016"/>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This is a radiological investigation of 35y old male , uncontrolled DM type I , presented with one day history of right proptosis , loss of vision , and nasal congestion</a:t>
            </a:r>
          </a:p>
          <a:p>
            <a:pPr marL="457200" indent="-457200">
              <a:buFont typeface="+mj-lt"/>
              <a:buAutoNum type="arabicPeriod"/>
            </a:pPr>
            <a:r>
              <a:rPr lang="en-US" sz="2400" b="1" dirty="0"/>
              <a:t>What is in top of you DDx list ?</a:t>
            </a:r>
          </a:p>
          <a:p>
            <a:pPr lvl="1"/>
            <a:r>
              <a:rPr lang="en-US" dirty="0"/>
              <a:t>Acute fulminant fungal rhinosinusitis</a:t>
            </a:r>
          </a:p>
          <a:p>
            <a:pPr marL="457200" indent="-457200">
              <a:buFont typeface="+mj-lt"/>
              <a:buAutoNum type="arabicPeriod"/>
            </a:pPr>
            <a:r>
              <a:rPr lang="en-US" sz="2400" b="1" dirty="0"/>
              <a:t>What nasal endoscopic finding you most likely suspect ?</a:t>
            </a:r>
          </a:p>
          <a:p>
            <a:pPr lvl="1"/>
            <a:r>
              <a:rPr lang="en-US" dirty="0"/>
              <a:t>Nasal pallor or necrotic eschar</a:t>
            </a:r>
          </a:p>
          <a:p>
            <a:pPr marL="514350" indent="-514350">
              <a:buFont typeface="+mj-lt"/>
              <a:buAutoNum type="arabicPeriod"/>
            </a:pPr>
            <a:r>
              <a:rPr lang="en-US" sz="2400" b="1" dirty="0"/>
              <a:t>Management</a:t>
            </a:r>
          </a:p>
          <a:p>
            <a:pPr marL="971550" lvl="1" indent="-514350">
              <a:buFont typeface="+mj-lt"/>
              <a:buAutoNum type="arabicPeriod"/>
            </a:pPr>
            <a:r>
              <a:rPr lang="en-US" dirty="0"/>
              <a:t>Surgical debridement </a:t>
            </a:r>
            <a:r>
              <a:rPr lang="en-US" sz="2400" dirty="0">
                <a:latin typeface="Times New Roman" panose="02020603050405020304" pitchFamily="18" charset="0"/>
                <a:cs typeface="Times New Roman" panose="02020603050405020304" pitchFamily="18" charset="0"/>
              </a:rPr>
              <a:t>and biopsy for surgical exam</a:t>
            </a:r>
          </a:p>
          <a:p>
            <a:pPr marL="971550" lvl="1" indent="-514350">
              <a:buFont typeface="+mj-lt"/>
              <a:buAutoNum type="arabicPeriod"/>
            </a:pPr>
            <a:r>
              <a:rPr lang="en-US" sz="2400" dirty="0">
                <a:latin typeface="Times New Roman" panose="02020603050405020304" pitchFamily="18" charset="0"/>
                <a:cs typeface="Times New Roman" panose="02020603050405020304" pitchFamily="18" charset="0"/>
              </a:rPr>
              <a:t>Nasal irrigation</a:t>
            </a:r>
            <a:endParaRPr lang="en-US" dirty="0"/>
          </a:p>
          <a:p>
            <a:pPr marL="971550" lvl="1" indent="-514350">
              <a:buFont typeface="+mj-lt"/>
              <a:buAutoNum type="arabicPeriod"/>
            </a:pPr>
            <a:r>
              <a:rPr lang="en-US" dirty="0"/>
              <a:t>FESS</a:t>
            </a:r>
          </a:p>
          <a:p>
            <a:pPr marL="971550" lvl="1" indent="-514350">
              <a:buFont typeface="+mj-lt"/>
              <a:buAutoNum type="arabicPeriod"/>
            </a:pPr>
            <a:r>
              <a:rPr lang="en-US" dirty="0"/>
              <a:t>Systemic anti-fungal</a:t>
            </a:r>
          </a:p>
          <a:p>
            <a:pPr marL="971550" lvl="1" indent="-514350">
              <a:buFont typeface="+mj-lt"/>
              <a:buAutoNum type="arabicPeriod"/>
            </a:pPr>
            <a:r>
              <a:rPr lang="en-US" sz="2400" dirty="0">
                <a:latin typeface="Times New Roman" panose="02020603050405020304" pitchFamily="18" charset="0"/>
                <a:cs typeface="Times New Roman" panose="02020603050405020304" pitchFamily="18" charset="0"/>
              </a:rPr>
              <a:t>Medical consult to control blood sugar and HbA1C check</a:t>
            </a:r>
            <a:endParaRPr lang="en-US" dirty="0"/>
          </a:p>
          <a:p>
            <a:pPr marL="971550" lvl="1" indent="-514350">
              <a:buFont typeface="+mj-lt"/>
              <a:buAutoNum type="arabicPeriod"/>
            </a:pPr>
            <a:endParaRPr lang="en-US" sz="2000" dirty="0"/>
          </a:p>
        </p:txBody>
      </p:sp>
      <p:sp>
        <p:nvSpPr>
          <p:cNvPr id="6" name="Rectangle 5">
            <a:extLst>
              <a:ext uri="{FF2B5EF4-FFF2-40B4-BE49-F238E27FC236}">
                <a16:creationId xmlns:a16="http://schemas.microsoft.com/office/drawing/2014/main" id="{08E30031-A0A1-BAAC-5836-AD261DB394C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10" name="Rectangle 9">
            <a:extLst>
              <a:ext uri="{FF2B5EF4-FFF2-40B4-BE49-F238E27FC236}">
                <a16:creationId xmlns:a16="http://schemas.microsoft.com/office/drawing/2014/main" id="{7A4669FC-B880-69BE-1595-1C99804C70C9}"/>
              </a:ext>
            </a:extLst>
          </p:cNvPr>
          <p:cNvSpPr/>
          <p:nvPr/>
        </p:nvSpPr>
        <p:spPr>
          <a:xfrm>
            <a:off x="0" y="0"/>
            <a:ext cx="1614196"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Fungal sinusitis</a:t>
            </a:r>
          </a:p>
        </p:txBody>
      </p:sp>
      <p:pic>
        <p:nvPicPr>
          <p:cNvPr id="8" name="Picture 2">
            <a:extLst>
              <a:ext uri="{FF2B5EF4-FFF2-40B4-BE49-F238E27FC236}">
                <a16:creationId xmlns:a16="http://schemas.microsoft.com/office/drawing/2014/main" id="{485BDFDD-8734-BC45-4EA5-2451AD8B273E}"/>
              </a:ext>
            </a:extLst>
          </p:cNvPr>
          <p:cNvPicPr>
            <a:picLocks noChangeAspect="1" noChangeArrowheads="1"/>
          </p:cNvPicPr>
          <p:nvPr/>
        </p:nvPicPr>
        <p:blipFill>
          <a:blip r:embed="rId2" cstate="print"/>
          <a:srcRect/>
          <a:stretch>
            <a:fillRect/>
          </a:stretch>
        </p:blipFill>
        <p:spPr bwMode="auto">
          <a:xfrm>
            <a:off x="8733452" y="2143094"/>
            <a:ext cx="3331029" cy="195942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24BF37A9-A46A-117D-9A45-02BF201D4BCF}"/>
              </a:ext>
            </a:extLst>
          </p:cNvPr>
          <p:cNvSpPr txBox="1"/>
          <p:nvPr/>
        </p:nvSpPr>
        <p:spPr>
          <a:xfrm>
            <a:off x="9240636" y="4112499"/>
            <a:ext cx="2316661" cy="1200329"/>
          </a:xfrm>
          <a:prstGeom prst="rect">
            <a:avLst/>
          </a:prstGeom>
          <a:noFill/>
        </p:spPr>
        <p:txBody>
          <a:bodyPr wrap="none" rtlCol="0">
            <a:spAutoFit/>
          </a:bodyPr>
          <a:lstStyle/>
          <a:p>
            <a:pPr algn="ctr"/>
            <a:r>
              <a:rPr lang="en-US" sz="2400" b="1" dirty="0">
                <a:solidFill>
                  <a:srgbClr val="45515E"/>
                </a:solidFill>
              </a:rPr>
              <a:t>4. Describe</a:t>
            </a:r>
          </a:p>
          <a:p>
            <a:pPr algn="ctr" rtl="1"/>
            <a:r>
              <a:rPr lang="ar-JO" sz="2400" dirty="0">
                <a:solidFill>
                  <a:srgbClr val="45515E"/>
                </a:solidFill>
              </a:rPr>
              <a:t>أوصف لحالك زهقت،</a:t>
            </a:r>
          </a:p>
          <a:p>
            <a:pPr algn="ctr" rtl="1"/>
            <a:r>
              <a:rPr lang="ar-JO" sz="2400" dirty="0">
                <a:solidFill>
                  <a:srgbClr val="45515E"/>
                </a:solidFill>
              </a:rPr>
              <a:t>السؤال كان ضع دائرة</a:t>
            </a:r>
            <a:endParaRPr lang="en-US" sz="2400" dirty="0">
              <a:solidFill>
                <a:srgbClr val="45515E"/>
              </a:solidFill>
            </a:endParaRPr>
          </a:p>
        </p:txBody>
      </p:sp>
    </p:spTree>
    <p:extLst>
      <p:ext uri="{BB962C8B-B14F-4D97-AF65-F5344CB8AC3E}">
        <p14:creationId xmlns:p14="http://schemas.microsoft.com/office/powerpoint/2010/main" val="9013957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E16D-0486-161D-AA1E-3CF5524A2FD7}"/>
              </a:ext>
            </a:extLst>
          </p:cNvPr>
          <p:cNvSpPr>
            <a:spLocks noGrp="1"/>
          </p:cNvSpPr>
          <p:nvPr>
            <p:ph type="title"/>
          </p:nvPr>
        </p:nvSpPr>
        <p:spPr/>
        <p:txBody>
          <a:bodyPr>
            <a:normAutofit/>
          </a:bodyPr>
          <a:lstStyle/>
          <a:p>
            <a:r>
              <a:rPr lang="en-US" dirty="0"/>
              <a:t>Nasal polyps' notes</a:t>
            </a:r>
          </a:p>
        </p:txBody>
      </p:sp>
      <p:sp>
        <p:nvSpPr>
          <p:cNvPr id="3" name="Content Placeholder 2">
            <a:extLst>
              <a:ext uri="{FF2B5EF4-FFF2-40B4-BE49-F238E27FC236}">
                <a16:creationId xmlns:a16="http://schemas.microsoft.com/office/drawing/2014/main" id="{F93C8438-3080-1AD4-CC15-3B57B2AA04DD}"/>
              </a:ext>
            </a:extLst>
          </p:cNvPr>
          <p:cNvSpPr>
            <a:spLocks noGrp="1"/>
          </p:cNvSpPr>
          <p:nvPr>
            <p:ph idx="1"/>
          </p:nvPr>
        </p:nvSpPr>
        <p:spPr/>
        <p:txBody>
          <a:bodyPr/>
          <a:lstStyle/>
          <a:p>
            <a:r>
              <a:rPr lang="en-US" dirty="0"/>
              <a:t>Samter's triad: Nasal polyps, aspirin allergy and asthma</a:t>
            </a:r>
          </a:p>
          <a:p>
            <a:r>
              <a:rPr lang="en-US" dirty="0"/>
              <a:t>The Nasal polyps are most commonly from the ethmoidal sinuses</a:t>
            </a:r>
          </a:p>
          <a:p>
            <a:pPr lvl="1"/>
            <a:r>
              <a:rPr lang="en-US" dirty="0"/>
              <a:t>Edematous semitranslucent masses in the nasal or paranasal cavities</a:t>
            </a:r>
          </a:p>
          <a:p>
            <a:r>
              <a:rPr lang="en-US" dirty="0"/>
              <a:t>Nasal polyps' management:</a:t>
            </a:r>
          </a:p>
          <a:p>
            <a:pPr lvl="1"/>
            <a:r>
              <a:rPr lang="en-US" dirty="0"/>
              <a:t>Medical: Topical steroids &amp; up to 2 courses of oral steroids for 1 year</a:t>
            </a:r>
          </a:p>
          <a:p>
            <a:pPr lvl="1"/>
            <a:r>
              <a:rPr lang="en-US" dirty="0"/>
              <a:t>If medical treatment failed or contraindicated, consider surgery</a:t>
            </a:r>
          </a:p>
          <a:p>
            <a:pPr lvl="1"/>
            <a:r>
              <a:rPr lang="en-US" dirty="0"/>
              <a:t>Surgical: FESS, nasal polypectomy, nasal snare</a:t>
            </a:r>
          </a:p>
          <a:p>
            <a:r>
              <a:rPr lang="en-US" dirty="0"/>
              <a:t>Antrochoanal polyps are transparent, large, single, unilateral polyps</a:t>
            </a:r>
          </a:p>
          <a:p>
            <a:r>
              <a:rPr lang="en-US" dirty="0"/>
              <a:t>Antrochoanal polyp treatment is surgical; have high recurrence rate with medical treatment</a:t>
            </a:r>
          </a:p>
          <a:p>
            <a:endParaRPr lang="en-US" dirty="0"/>
          </a:p>
          <a:p>
            <a:endParaRPr lang="en-US" dirty="0"/>
          </a:p>
        </p:txBody>
      </p:sp>
      <p:sp>
        <p:nvSpPr>
          <p:cNvPr id="4" name="Rectangle 3">
            <a:extLst>
              <a:ext uri="{FF2B5EF4-FFF2-40B4-BE49-F238E27FC236}">
                <a16:creationId xmlns:a16="http://schemas.microsoft.com/office/drawing/2014/main" id="{6CCD671D-9F38-D07A-5250-436D0B91C6C1}"/>
              </a:ext>
            </a:extLst>
          </p:cNvPr>
          <p:cNvSpPr/>
          <p:nvPr/>
        </p:nvSpPr>
        <p:spPr>
          <a:xfrm>
            <a:off x="0" y="0"/>
            <a:ext cx="1380931"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Nasal polyps</a:t>
            </a:r>
          </a:p>
        </p:txBody>
      </p:sp>
      <p:sp>
        <p:nvSpPr>
          <p:cNvPr id="7" name="Rectangle 6">
            <a:extLst>
              <a:ext uri="{FF2B5EF4-FFF2-40B4-BE49-F238E27FC236}">
                <a16:creationId xmlns:a16="http://schemas.microsoft.com/office/drawing/2014/main" id="{6FA8356D-9B86-36BB-ABEF-A87D9774E771}"/>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1345217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C3BBE9-2772-DC2D-35CD-DD8D31C2751C}"/>
              </a:ext>
            </a:extLst>
          </p:cNvPr>
          <p:cNvSpPr>
            <a:spLocks noGrp="1"/>
          </p:cNvSpPr>
          <p:nvPr>
            <p:ph type="title"/>
          </p:nvPr>
        </p:nvSpPr>
        <p:spPr/>
        <p:txBody>
          <a:bodyPr/>
          <a:lstStyle/>
          <a:p>
            <a:r>
              <a:rPr lang="en-US" dirty="0"/>
              <a:t>Vestibular schwannoma (Acoustic neuroma)</a:t>
            </a:r>
          </a:p>
        </p:txBody>
      </p:sp>
      <p:sp>
        <p:nvSpPr>
          <p:cNvPr id="5" name="Content Placeholder 4">
            <a:extLst>
              <a:ext uri="{FF2B5EF4-FFF2-40B4-BE49-F238E27FC236}">
                <a16:creationId xmlns:a16="http://schemas.microsoft.com/office/drawing/2014/main" id="{B4D5D641-65D5-363A-83CA-5079E1F157EE}"/>
              </a:ext>
            </a:extLst>
          </p:cNvPr>
          <p:cNvSpPr>
            <a:spLocks noGrp="1"/>
          </p:cNvSpPr>
          <p:nvPr>
            <p:ph idx="1"/>
          </p:nvPr>
        </p:nvSpPr>
        <p:spPr/>
        <p:txBody>
          <a:bodyPr/>
          <a:lstStyle/>
          <a:p>
            <a:r>
              <a:rPr lang="en-US" sz="2800" dirty="0"/>
              <a:t>The most common benign tumor in the cerebellopontine angle.</a:t>
            </a:r>
          </a:p>
          <a:p>
            <a:r>
              <a:rPr lang="en-US" b="1" dirty="0"/>
              <a:t>First nerve affected</a:t>
            </a:r>
            <a:r>
              <a:rPr lang="en-US" dirty="0"/>
              <a:t>: Trigeminal nerve</a:t>
            </a:r>
          </a:p>
          <a:p>
            <a:r>
              <a:rPr lang="en-US" b="1" dirty="0"/>
              <a:t>Second nerve affected</a:t>
            </a:r>
            <a:r>
              <a:rPr lang="en-US" dirty="0"/>
              <a:t>: Sensory facial nerve</a:t>
            </a:r>
          </a:p>
          <a:p>
            <a:r>
              <a:rPr lang="en-US" b="1" dirty="0"/>
              <a:t>Investigations</a:t>
            </a:r>
            <a:r>
              <a:rPr lang="en-US" dirty="0"/>
              <a:t>:</a:t>
            </a:r>
          </a:p>
          <a:p>
            <a:pPr lvl="1"/>
            <a:r>
              <a:rPr lang="en-US" sz="2600" dirty="0"/>
              <a:t>Cerebellopontine angle MRI</a:t>
            </a:r>
          </a:p>
          <a:p>
            <a:pPr lvl="1"/>
            <a:r>
              <a:rPr lang="en-US" sz="2600" b="1" dirty="0"/>
              <a:t>Tympanometry</a:t>
            </a:r>
            <a:r>
              <a:rPr lang="en-US" sz="2600" dirty="0"/>
              <a:t>: Type A (Normal)</a:t>
            </a:r>
          </a:p>
          <a:p>
            <a:pPr lvl="1"/>
            <a:r>
              <a:rPr lang="en-US" sz="2600" b="1" dirty="0"/>
              <a:t>Rinne’s test</a:t>
            </a:r>
            <a:r>
              <a:rPr lang="en-US" sz="2600" dirty="0"/>
              <a:t>: Positive</a:t>
            </a:r>
          </a:p>
          <a:p>
            <a:pPr lvl="1"/>
            <a:r>
              <a:rPr lang="en-US" sz="2600" b="1" dirty="0"/>
              <a:t>Weber’s test</a:t>
            </a:r>
            <a:r>
              <a:rPr lang="en-US" sz="2600" dirty="0"/>
              <a:t>: Lateralized to the contralateral side</a:t>
            </a:r>
          </a:p>
          <a:p>
            <a:pPr lvl="1"/>
            <a:r>
              <a:rPr lang="en-US" sz="2600" b="1" dirty="0"/>
              <a:t>Hearing loss</a:t>
            </a:r>
            <a:r>
              <a:rPr lang="en-US" sz="2600" dirty="0"/>
              <a:t>: Sensorineural hearing loss</a:t>
            </a:r>
          </a:p>
          <a:p>
            <a:pPr lvl="1"/>
            <a:endParaRPr lang="en-US" dirty="0"/>
          </a:p>
        </p:txBody>
      </p:sp>
      <p:sp>
        <p:nvSpPr>
          <p:cNvPr id="6" name="Rectangle 5">
            <a:extLst>
              <a:ext uri="{FF2B5EF4-FFF2-40B4-BE49-F238E27FC236}">
                <a16:creationId xmlns:a16="http://schemas.microsoft.com/office/drawing/2014/main" id="{16A6E5BA-9ABD-173F-F237-DC1FC1BB48C6}"/>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3" name="Rectangle 2">
            <a:extLst>
              <a:ext uri="{FF2B5EF4-FFF2-40B4-BE49-F238E27FC236}">
                <a16:creationId xmlns:a16="http://schemas.microsoft.com/office/drawing/2014/main" id="{96B219B4-DB18-C19C-5761-3B2A7E54F320}"/>
              </a:ext>
            </a:extLst>
          </p:cNvPr>
          <p:cNvSpPr/>
          <p:nvPr/>
        </p:nvSpPr>
        <p:spPr>
          <a:xfrm>
            <a:off x="1" y="0"/>
            <a:ext cx="1315616"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Hearing loss</a:t>
            </a:r>
          </a:p>
        </p:txBody>
      </p:sp>
    </p:spTree>
    <p:extLst>
      <p:ext uri="{BB962C8B-B14F-4D97-AF65-F5344CB8AC3E}">
        <p14:creationId xmlns:p14="http://schemas.microsoft.com/office/powerpoint/2010/main" val="30712667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A801A5-76DE-730F-51A2-4E5AE8EE2FF6}"/>
              </a:ext>
            </a:extLst>
          </p:cNvPr>
          <p:cNvSpPr>
            <a:spLocks noGrp="1"/>
          </p:cNvSpPr>
          <p:nvPr>
            <p:ph type="title"/>
          </p:nvPr>
        </p:nvSpPr>
        <p:spPr/>
        <p:txBody>
          <a:bodyPr/>
          <a:lstStyle/>
          <a:p>
            <a:r>
              <a:rPr lang="en-US" dirty="0"/>
              <a:t>Q1: Unilateral nasal mass</a:t>
            </a:r>
          </a:p>
        </p:txBody>
      </p:sp>
      <p:sp>
        <p:nvSpPr>
          <p:cNvPr id="5" name="Content Placeholder 4">
            <a:extLst>
              <a:ext uri="{FF2B5EF4-FFF2-40B4-BE49-F238E27FC236}">
                <a16:creationId xmlns:a16="http://schemas.microsoft.com/office/drawing/2014/main" id="{685154A3-6AC4-3282-55FD-D8DB277B3132}"/>
              </a:ext>
            </a:extLst>
          </p:cNvPr>
          <p:cNvSpPr>
            <a:spLocks noGrp="1"/>
          </p:cNvSpPr>
          <p:nvPr>
            <p:ph idx="1"/>
          </p:nvPr>
        </p:nvSpPr>
        <p:spPr>
          <a:xfrm>
            <a:off x="838200" y="1305025"/>
            <a:ext cx="7945810" cy="5329039"/>
          </a:xfrm>
        </p:spPr>
        <p:txBody>
          <a:bodyPr>
            <a:normAutofit fontScale="92500"/>
          </a:bodyPr>
          <a:lstStyle/>
          <a:p>
            <a:pPr marL="514350" indent="-514350">
              <a:spcBef>
                <a:spcPts val="1800"/>
              </a:spcBef>
              <a:buFont typeface="+mj-lt"/>
              <a:buAutoNum type="arabicPeriod"/>
            </a:pPr>
            <a:r>
              <a:rPr lang="en-US" b="1" dirty="0"/>
              <a:t>Name of this </a:t>
            </a:r>
            <a:r>
              <a:rPr lang="en-US" sz="2800" b="1" dirty="0"/>
              <a:t>procedure</a:t>
            </a:r>
            <a:endParaRPr lang="en-US" b="1" dirty="0"/>
          </a:p>
          <a:p>
            <a:pPr lvl="1"/>
            <a:r>
              <a:rPr lang="en-US" sz="2800" dirty="0"/>
              <a:t>Anterior Rhinoscopy</a:t>
            </a:r>
          </a:p>
          <a:p>
            <a:pPr marL="514350" indent="-514350">
              <a:buFont typeface="+mj-lt"/>
              <a:buAutoNum type="arabicPeriod"/>
            </a:pPr>
            <a:r>
              <a:rPr lang="en-US" sz="2800" b="1" dirty="0"/>
              <a:t>Describe the photo (Findings)</a:t>
            </a:r>
          </a:p>
          <a:p>
            <a:pPr lvl="1"/>
            <a:r>
              <a:rPr lang="en-US" sz="2800" dirty="0"/>
              <a:t>By Anterior Rhinoscopy procedure , there is a pale, glistening and grape like nasal polyp</a:t>
            </a:r>
          </a:p>
          <a:p>
            <a:pPr marL="514350" indent="-514350">
              <a:spcBef>
                <a:spcPts val="1800"/>
              </a:spcBef>
              <a:buFont typeface="+mj-lt"/>
              <a:buAutoNum type="arabicPeriod"/>
            </a:pPr>
            <a:r>
              <a:rPr lang="en-US" b="1" dirty="0"/>
              <a:t>Mention 3 DDx (Unilateral mass)</a:t>
            </a:r>
          </a:p>
          <a:p>
            <a:pPr lvl="1"/>
            <a:r>
              <a:rPr lang="en-US" sz="2800" dirty="0"/>
              <a:t>Antrochoanal polyp </a:t>
            </a:r>
          </a:p>
          <a:p>
            <a:pPr lvl="1"/>
            <a:r>
              <a:rPr lang="en-US" sz="2800" dirty="0"/>
              <a:t>Inverted papilloma </a:t>
            </a:r>
          </a:p>
          <a:p>
            <a:pPr lvl="1"/>
            <a:r>
              <a:rPr lang="en-US" sz="2800" dirty="0"/>
              <a:t>Hypertrophy of inferior turbinate</a:t>
            </a:r>
          </a:p>
          <a:p>
            <a:pPr marL="514350" indent="-514350">
              <a:buFont typeface="+mj-lt"/>
              <a:buAutoNum type="arabicPeriod"/>
            </a:pPr>
            <a:r>
              <a:rPr lang="en-US" b="1" dirty="0"/>
              <a:t>Mention 2 important Investigations for this patient</a:t>
            </a:r>
          </a:p>
          <a:p>
            <a:pPr lvl="1"/>
            <a:r>
              <a:rPr lang="en-US" sz="2800" dirty="0"/>
              <a:t>Coronal nasal and para nasal sinuses Ct scan</a:t>
            </a:r>
          </a:p>
          <a:p>
            <a:pPr lvl="1"/>
            <a:r>
              <a:rPr lang="en-US" sz="2800" dirty="0"/>
              <a:t>Sweat test for chloride level to rule out cystic fibrosis</a:t>
            </a:r>
          </a:p>
        </p:txBody>
      </p:sp>
      <p:pic>
        <p:nvPicPr>
          <p:cNvPr id="6" name="Picture 2">
            <a:extLst>
              <a:ext uri="{FF2B5EF4-FFF2-40B4-BE49-F238E27FC236}">
                <a16:creationId xmlns:a16="http://schemas.microsoft.com/office/drawing/2014/main" id="{BAE50C55-1603-7E6A-F2CA-7F2D97507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3" t="2703" r="10482" b="1479"/>
          <a:stretch/>
        </p:blipFill>
        <p:spPr bwMode="auto">
          <a:xfrm>
            <a:off x="8784010" y="1305026"/>
            <a:ext cx="2569789" cy="2221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F125FB31-6EAB-E9AF-E14D-4C687298AA84}"/>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3</a:t>
            </a:r>
            <a:r>
              <a:rPr lang="ar-JO" dirty="0">
                <a:solidFill>
                  <a:srgbClr val="FF0000"/>
                </a:solidFill>
              </a:rPr>
              <a:t>)</a:t>
            </a:r>
            <a:endParaRPr lang="en-US" dirty="0">
              <a:solidFill>
                <a:srgbClr val="FF0000"/>
              </a:solidFill>
            </a:endParaRPr>
          </a:p>
        </p:txBody>
      </p:sp>
      <p:sp>
        <p:nvSpPr>
          <p:cNvPr id="7" name="Rectangle 6">
            <a:extLst>
              <a:ext uri="{FF2B5EF4-FFF2-40B4-BE49-F238E27FC236}">
                <a16:creationId xmlns:a16="http://schemas.microsoft.com/office/drawing/2014/main" id="{6BF2854A-2795-7F89-C1FE-F408644EE4B4}"/>
              </a:ext>
            </a:extLst>
          </p:cNvPr>
          <p:cNvSpPr/>
          <p:nvPr/>
        </p:nvSpPr>
        <p:spPr>
          <a:xfrm>
            <a:off x="0" y="0"/>
            <a:ext cx="138093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Nasal polyps</a:t>
            </a:r>
          </a:p>
        </p:txBody>
      </p:sp>
    </p:spTree>
    <p:extLst>
      <p:ext uri="{BB962C8B-B14F-4D97-AF65-F5344CB8AC3E}">
        <p14:creationId xmlns:p14="http://schemas.microsoft.com/office/powerpoint/2010/main" val="31111907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A801A5-76DE-730F-51A2-4E5AE8EE2FF6}"/>
              </a:ext>
            </a:extLst>
          </p:cNvPr>
          <p:cNvSpPr>
            <a:spLocks noGrp="1"/>
          </p:cNvSpPr>
          <p:nvPr>
            <p:ph type="title"/>
          </p:nvPr>
        </p:nvSpPr>
        <p:spPr/>
        <p:txBody>
          <a:bodyPr/>
          <a:lstStyle/>
          <a:p>
            <a:r>
              <a:rPr lang="en-US" dirty="0"/>
              <a:t>Q1: Unilateral nasal mass</a:t>
            </a:r>
          </a:p>
        </p:txBody>
      </p:sp>
      <p:sp>
        <p:nvSpPr>
          <p:cNvPr id="5" name="Content Placeholder 4">
            <a:extLst>
              <a:ext uri="{FF2B5EF4-FFF2-40B4-BE49-F238E27FC236}">
                <a16:creationId xmlns:a16="http://schemas.microsoft.com/office/drawing/2014/main" id="{685154A3-6AC4-3282-55FD-D8DB277B3132}"/>
              </a:ext>
            </a:extLst>
          </p:cNvPr>
          <p:cNvSpPr>
            <a:spLocks noGrp="1"/>
          </p:cNvSpPr>
          <p:nvPr>
            <p:ph idx="1"/>
          </p:nvPr>
        </p:nvSpPr>
        <p:spPr>
          <a:xfrm>
            <a:off x="838200" y="1305025"/>
            <a:ext cx="7945810" cy="5329039"/>
          </a:xfrm>
        </p:spPr>
        <p:txBody>
          <a:bodyPr>
            <a:normAutofit/>
          </a:bodyPr>
          <a:lstStyle/>
          <a:p>
            <a:pPr marL="514350" indent="-514350">
              <a:spcBef>
                <a:spcPts val="1800"/>
              </a:spcBef>
              <a:buFont typeface="+mj-lt"/>
              <a:buAutoNum type="arabicPeriod" startAt="5"/>
            </a:pPr>
            <a:r>
              <a:rPr lang="en-US" dirty="0"/>
              <a:t>Write 4 symptoms that the patient complains from</a:t>
            </a:r>
          </a:p>
          <a:p>
            <a:pPr marL="971550" lvl="1" indent="-514350">
              <a:spcBef>
                <a:spcPts val="600"/>
              </a:spcBef>
              <a:buFont typeface="+mj-lt"/>
              <a:buAutoNum type="arabicParenR"/>
            </a:pPr>
            <a:r>
              <a:rPr lang="en-US" dirty="0"/>
              <a:t>Nasal obstruction</a:t>
            </a:r>
          </a:p>
          <a:p>
            <a:pPr marL="971550" lvl="1" indent="-514350">
              <a:spcBef>
                <a:spcPts val="600"/>
              </a:spcBef>
              <a:buFont typeface="+mj-lt"/>
              <a:buAutoNum type="arabicParenR"/>
            </a:pPr>
            <a:r>
              <a:rPr lang="en-US" dirty="0"/>
              <a:t>Watery discharge</a:t>
            </a:r>
          </a:p>
          <a:p>
            <a:pPr marL="971550" lvl="1" indent="-514350">
              <a:spcBef>
                <a:spcPts val="600"/>
              </a:spcBef>
              <a:buFont typeface="+mj-lt"/>
              <a:buAutoNum type="arabicParenR"/>
            </a:pPr>
            <a:r>
              <a:rPr lang="en-US" dirty="0"/>
              <a:t>Coughing and sneezing</a:t>
            </a:r>
          </a:p>
          <a:p>
            <a:pPr marL="971550" lvl="1" indent="-514350">
              <a:spcBef>
                <a:spcPts val="600"/>
              </a:spcBef>
              <a:buFont typeface="+mj-lt"/>
              <a:buAutoNum type="arabicParenR"/>
            </a:pPr>
            <a:r>
              <a:rPr lang="en-US" dirty="0"/>
              <a:t>Pruritis of nose, eyes, palatine, ears</a:t>
            </a:r>
          </a:p>
          <a:p>
            <a:pPr marL="971550" lvl="1" indent="-514350">
              <a:spcBef>
                <a:spcPts val="600"/>
              </a:spcBef>
              <a:buFont typeface="+mj-lt"/>
              <a:buAutoNum type="arabicParenR"/>
            </a:pPr>
            <a:r>
              <a:rPr lang="en-US" dirty="0"/>
              <a:t>Mouth breathing</a:t>
            </a:r>
          </a:p>
          <a:p>
            <a:pPr marL="971550" lvl="1" indent="-514350">
              <a:spcBef>
                <a:spcPts val="600"/>
              </a:spcBef>
              <a:buFont typeface="+mj-lt"/>
              <a:buAutoNum type="arabicParenR"/>
            </a:pPr>
            <a:r>
              <a:rPr lang="en-US" dirty="0"/>
              <a:t>Sniffing</a:t>
            </a:r>
          </a:p>
          <a:p>
            <a:pPr marL="971550" lvl="1" indent="-514350">
              <a:spcBef>
                <a:spcPts val="600"/>
              </a:spcBef>
              <a:buFont typeface="+mj-lt"/>
              <a:buAutoNum type="arabicParenR"/>
            </a:pPr>
            <a:r>
              <a:rPr lang="en-US" dirty="0"/>
              <a:t>Fatigue</a:t>
            </a:r>
          </a:p>
        </p:txBody>
      </p:sp>
      <p:sp>
        <p:nvSpPr>
          <p:cNvPr id="13" name="Rectangle 12">
            <a:extLst>
              <a:ext uri="{FF2B5EF4-FFF2-40B4-BE49-F238E27FC236}">
                <a16:creationId xmlns:a16="http://schemas.microsoft.com/office/drawing/2014/main" id="{F125FB31-6EAB-E9AF-E14D-4C687298AA84}"/>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3</a:t>
            </a:r>
            <a:r>
              <a:rPr lang="ar-JO" dirty="0">
                <a:solidFill>
                  <a:srgbClr val="FF0000"/>
                </a:solidFill>
              </a:rPr>
              <a:t>)</a:t>
            </a:r>
            <a:endParaRPr lang="en-US" dirty="0">
              <a:solidFill>
                <a:srgbClr val="FF0000"/>
              </a:solidFill>
            </a:endParaRPr>
          </a:p>
        </p:txBody>
      </p:sp>
      <p:sp>
        <p:nvSpPr>
          <p:cNvPr id="7" name="Rectangle 6">
            <a:extLst>
              <a:ext uri="{FF2B5EF4-FFF2-40B4-BE49-F238E27FC236}">
                <a16:creationId xmlns:a16="http://schemas.microsoft.com/office/drawing/2014/main" id="{6BF2854A-2795-7F89-C1FE-F408644EE4B4}"/>
              </a:ext>
            </a:extLst>
          </p:cNvPr>
          <p:cNvSpPr/>
          <p:nvPr/>
        </p:nvSpPr>
        <p:spPr>
          <a:xfrm>
            <a:off x="0" y="0"/>
            <a:ext cx="138093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Nasal polyps</a:t>
            </a:r>
          </a:p>
        </p:txBody>
      </p:sp>
      <p:pic>
        <p:nvPicPr>
          <p:cNvPr id="3" name="Picture 2">
            <a:extLst>
              <a:ext uri="{FF2B5EF4-FFF2-40B4-BE49-F238E27FC236}">
                <a16:creationId xmlns:a16="http://schemas.microsoft.com/office/drawing/2014/main" id="{1F2AFEA8-FC1E-BECE-5E17-C59327E0BD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3" t="2703" r="10482" b="1479"/>
          <a:stretch/>
        </p:blipFill>
        <p:spPr bwMode="auto">
          <a:xfrm>
            <a:off x="8784010" y="1305026"/>
            <a:ext cx="2569789" cy="2221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93472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A801A5-76DE-730F-51A2-4E5AE8EE2FF6}"/>
              </a:ext>
            </a:extLst>
          </p:cNvPr>
          <p:cNvSpPr>
            <a:spLocks noGrp="1"/>
          </p:cNvSpPr>
          <p:nvPr>
            <p:ph type="title"/>
          </p:nvPr>
        </p:nvSpPr>
        <p:spPr/>
        <p:txBody>
          <a:bodyPr/>
          <a:lstStyle/>
          <a:p>
            <a:r>
              <a:rPr lang="en-US" dirty="0"/>
              <a:t>Q2: Unilateral nasal mass</a:t>
            </a:r>
          </a:p>
        </p:txBody>
      </p:sp>
      <p:sp>
        <p:nvSpPr>
          <p:cNvPr id="5" name="Content Placeholder 4">
            <a:extLst>
              <a:ext uri="{FF2B5EF4-FFF2-40B4-BE49-F238E27FC236}">
                <a16:creationId xmlns:a16="http://schemas.microsoft.com/office/drawing/2014/main" id="{685154A3-6AC4-3282-55FD-D8DB277B3132}"/>
              </a:ext>
            </a:extLst>
          </p:cNvPr>
          <p:cNvSpPr>
            <a:spLocks noGrp="1"/>
          </p:cNvSpPr>
          <p:nvPr>
            <p:ph idx="1"/>
          </p:nvPr>
        </p:nvSpPr>
        <p:spPr>
          <a:xfrm>
            <a:off x="838200" y="1127742"/>
            <a:ext cx="7945810" cy="5329039"/>
          </a:xfrm>
        </p:spPr>
        <p:txBody>
          <a:bodyPr>
            <a:noAutofit/>
          </a:bodyPr>
          <a:lstStyle/>
          <a:p>
            <a:pPr marL="514350" indent="-514350">
              <a:spcBef>
                <a:spcPts val="600"/>
              </a:spcBef>
              <a:buFont typeface="+mj-lt"/>
              <a:buAutoNum type="arabicPeriod"/>
            </a:pPr>
            <a:r>
              <a:rPr lang="en-US" b="1" dirty="0"/>
              <a:t>Diagnosis ? Why ?</a:t>
            </a:r>
          </a:p>
          <a:p>
            <a:pPr lvl="1">
              <a:spcBef>
                <a:spcPts val="600"/>
              </a:spcBef>
            </a:pPr>
            <a:r>
              <a:rPr lang="en-US" sz="2800" dirty="0"/>
              <a:t>Glistening and pale growth liken to peel grape</a:t>
            </a:r>
          </a:p>
          <a:p>
            <a:pPr marL="514350" indent="-514350">
              <a:spcBef>
                <a:spcPts val="1200"/>
              </a:spcBef>
              <a:buFont typeface="+mj-lt"/>
              <a:buAutoNum type="arabicPeriod"/>
            </a:pPr>
            <a:r>
              <a:rPr lang="en-US" b="1" dirty="0"/>
              <a:t>Risk factors</a:t>
            </a:r>
          </a:p>
          <a:p>
            <a:pPr marL="971550" lvl="1" indent="-514350">
              <a:spcBef>
                <a:spcPts val="600"/>
              </a:spcBef>
              <a:buFont typeface="+mj-lt"/>
              <a:buAutoNum type="arabicPeriod"/>
            </a:pPr>
            <a:r>
              <a:rPr lang="en-US" sz="2800" dirty="0"/>
              <a:t>Asthma</a:t>
            </a:r>
          </a:p>
          <a:p>
            <a:pPr marL="971550" lvl="1" indent="-514350">
              <a:spcBef>
                <a:spcPts val="600"/>
              </a:spcBef>
              <a:buFont typeface="+mj-lt"/>
              <a:buAutoNum type="arabicPeriod"/>
            </a:pPr>
            <a:r>
              <a:rPr lang="en-US" sz="2800" dirty="0"/>
              <a:t>Allergy to aspirin</a:t>
            </a:r>
          </a:p>
          <a:p>
            <a:pPr marL="971550" lvl="1" indent="-514350">
              <a:spcBef>
                <a:spcPts val="600"/>
              </a:spcBef>
              <a:buFont typeface="+mj-lt"/>
              <a:buAutoNum type="arabicPeriod"/>
            </a:pPr>
            <a:r>
              <a:rPr lang="en-US" sz="2800" dirty="0"/>
              <a:t>Cystic fibrosis </a:t>
            </a:r>
          </a:p>
          <a:p>
            <a:pPr marL="971550" lvl="1" indent="-514350">
              <a:spcBef>
                <a:spcPts val="600"/>
              </a:spcBef>
              <a:buFont typeface="+mj-lt"/>
              <a:buAutoNum type="arabicPeriod"/>
            </a:pPr>
            <a:r>
              <a:rPr lang="en-US" sz="2800" dirty="0"/>
              <a:t>Allergic rhinitis</a:t>
            </a:r>
          </a:p>
          <a:p>
            <a:pPr marL="514350" indent="-514350">
              <a:spcBef>
                <a:spcPts val="1200"/>
              </a:spcBef>
              <a:buFont typeface="+mj-lt"/>
              <a:buAutoNum type="arabicPeriod"/>
            </a:pPr>
            <a:r>
              <a:rPr lang="en-US" b="1" dirty="0"/>
              <a:t>Physical exam u should do ?</a:t>
            </a:r>
          </a:p>
          <a:p>
            <a:pPr lvl="1">
              <a:spcBef>
                <a:spcPts val="600"/>
              </a:spcBef>
            </a:pPr>
            <a:r>
              <a:rPr lang="en-US" sz="2800" dirty="0"/>
              <a:t>Anterior rhinoscopy </a:t>
            </a:r>
          </a:p>
          <a:p>
            <a:pPr marL="514350" indent="-514350">
              <a:spcBef>
                <a:spcPts val="1200"/>
              </a:spcBef>
              <a:buFont typeface="+mj-lt"/>
              <a:buAutoNum type="arabicPeriod"/>
            </a:pPr>
            <a:r>
              <a:rPr lang="en-US" b="1" dirty="0"/>
              <a:t>2 point differentiate it from inf turbinate?</a:t>
            </a:r>
          </a:p>
          <a:p>
            <a:pPr lvl="1">
              <a:spcBef>
                <a:spcPts val="600"/>
              </a:spcBef>
            </a:pPr>
            <a:r>
              <a:rPr lang="en-US" sz="2800" dirty="0"/>
              <a:t>Painless and mobile</a:t>
            </a:r>
          </a:p>
          <a:p>
            <a:pPr marL="514350" indent="-514350">
              <a:spcBef>
                <a:spcPts val="600"/>
              </a:spcBef>
              <a:buFont typeface="+mj-lt"/>
              <a:buAutoNum type="arabicPeriod"/>
            </a:pPr>
            <a:endParaRPr lang="en-US" dirty="0"/>
          </a:p>
          <a:p>
            <a:pPr marL="514350" indent="-514350">
              <a:spcBef>
                <a:spcPts val="600"/>
              </a:spcBef>
              <a:buFont typeface="+mj-lt"/>
              <a:buAutoNum type="arabicPeriod"/>
            </a:pPr>
            <a:endParaRPr lang="en-US" dirty="0"/>
          </a:p>
          <a:p>
            <a:pPr marL="514350" indent="-514350">
              <a:spcBef>
                <a:spcPts val="600"/>
              </a:spcBef>
              <a:buFont typeface="+mj-lt"/>
              <a:buAutoNum type="arabicPeriod"/>
            </a:pPr>
            <a:endParaRPr lang="en-US" dirty="0"/>
          </a:p>
        </p:txBody>
      </p:sp>
      <p:sp>
        <p:nvSpPr>
          <p:cNvPr id="13" name="Rectangle 12">
            <a:extLst>
              <a:ext uri="{FF2B5EF4-FFF2-40B4-BE49-F238E27FC236}">
                <a16:creationId xmlns:a16="http://schemas.microsoft.com/office/drawing/2014/main" id="{F125FB31-6EAB-E9AF-E14D-4C687298AA84}"/>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7" name="Rectangle 6">
            <a:extLst>
              <a:ext uri="{FF2B5EF4-FFF2-40B4-BE49-F238E27FC236}">
                <a16:creationId xmlns:a16="http://schemas.microsoft.com/office/drawing/2014/main" id="{6BF2854A-2795-7F89-C1FE-F408644EE4B4}"/>
              </a:ext>
            </a:extLst>
          </p:cNvPr>
          <p:cNvSpPr/>
          <p:nvPr/>
        </p:nvSpPr>
        <p:spPr>
          <a:xfrm>
            <a:off x="0" y="0"/>
            <a:ext cx="138093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Nasal polyps</a:t>
            </a:r>
          </a:p>
        </p:txBody>
      </p:sp>
      <p:pic>
        <p:nvPicPr>
          <p:cNvPr id="8" name="Picture 7">
            <a:extLst>
              <a:ext uri="{FF2B5EF4-FFF2-40B4-BE49-F238E27FC236}">
                <a16:creationId xmlns:a16="http://schemas.microsoft.com/office/drawing/2014/main" id="{E214C629-6802-9142-410C-A735A84DE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3590" y="1305025"/>
            <a:ext cx="2510210" cy="25111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6799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A801A5-76DE-730F-51A2-4E5AE8EE2FF6}"/>
              </a:ext>
            </a:extLst>
          </p:cNvPr>
          <p:cNvSpPr>
            <a:spLocks noGrp="1"/>
          </p:cNvSpPr>
          <p:nvPr>
            <p:ph type="title"/>
          </p:nvPr>
        </p:nvSpPr>
        <p:spPr/>
        <p:txBody>
          <a:bodyPr/>
          <a:lstStyle/>
          <a:p>
            <a:r>
              <a:rPr lang="en-US" dirty="0"/>
              <a:t>Q3: Bilateral nasal mass</a:t>
            </a:r>
          </a:p>
        </p:txBody>
      </p:sp>
      <p:sp>
        <p:nvSpPr>
          <p:cNvPr id="13" name="Rectangle 12">
            <a:extLst>
              <a:ext uri="{FF2B5EF4-FFF2-40B4-BE49-F238E27FC236}">
                <a16:creationId xmlns:a16="http://schemas.microsoft.com/office/drawing/2014/main" id="{F125FB31-6EAB-E9AF-E14D-4C687298AA84}"/>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7" name="Rectangle 6">
            <a:extLst>
              <a:ext uri="{FF2B5EF4-FFF2-40B4-BE49-F238E27FC236}">
                <a16:creationId xmlns:a16="http://schemas.microsoft.com/office/drawing/2014/main" id="{6BF2854A-2795-7F89-C1FE-F408644EE4B4}"/>
              </a:ext>
            </a:extLst>
          </p:cNvPr>
          <p:cNvSpPr/>
          <p:nvPr/>
        </p:nvSpPr>
        <p:spPr>
          <a:xfrm>
            <a:off x="0" y="0"/>
            <a:ext cx="138093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Nasal polyps</a:t>
            </a:r>
          </a:p>
        </p:txBody>
      </p:sp>
      <p:sp>
        <p:nvSpPr>
          <p:cNvPr id="11" name="Content Placeholder 10">
            <a:extLst>
              <a:ext uri="{FF2B5EF4-FFF2-40B4-BE49-F238E27FC236}">
                <a16:creationId xmlns:a16="http://schemas.microsoft.com/office/drawing/2014/main" id="{1023F9CD-9F04-C57B-53B1-3C4D7A30990D}"/>
              </a:ext>
            </a:extLst>
          </p:cNvPr>
          <p:cNvSpPr>
            <a:spLocks noGrp="1"/>
          </p:cNvSpPr>
          <p:nvPr>
            <p:ph idx="1"/>
          </p:nvPr>
        </p:nvSpPr>
        <p:spPr>
          <a:xfrm>
            <a:off x="838199" y="1249040"/>
            <a:ext cx="10515599" cy="5394354"/>
          </a:xfrm>
        </p:spPr>
        <p:txBody>
          <a:bodyPr>
            <a:normAutofit fontScale="92500" lnSpcReduction="10000"/>
          </a:bodyPr>
          <a:lstStyle/>
          <a:p>
            <a:pPr marL="0" indent="0">
              <a:buNone/>
            </a:pPr>
            <a:r>
              <a:rPr lang="en-US" sz="3200" dirty="0"/>
              <a:t>This patient come with nasal obstruction</a:t>
            </a:r>
          </a:p>
          <a:p>
            <a:pPr marL="514350" indent="-514350">
              <a:buFont typeface="+mj-lt"/>
              <a:buAutoNum type="arabicPeriod"/>
            </a:pPr>
            <a:r>
              <a:rPr lang="en-US" sz="3000" b="1" dirty="0"/>
              <a:t>Diagnosis</a:t>
            </a:r>
          </a:p>
          <a:p>
            <a:pPr lvl="1"/>
            <a:r>
              <a:rPr lang="en-US" sz="2600" dirty="0"/>
              <a:t>Bilateral nasal polyps</a:t>
            </a:r>
          </a:p>
          <a:p>
            <a:pPr marL="514350" indent="-514350">
              <a:buFont typeface="+mj-lt"/>
              <a:buAutoNum type="arabicPeriod"/>
            </a:pPr>
            <a:r>
              <a:rPr lang="en-US" sz="3200" b="1" dirty="0">
                <a:solidFill>
                  <a:srgbClr val="45515E"/>
                </a:solidFill>
              </a:rPr>
              <a:t>Describe:</a:t>
            </a:r>
          </a:p>
          <a:p>
            <a:pPr lvl="1"/>
            <a:r>
              <a:rPr lang="en-US" sz="2600" dirty="0">
                <a:solidFill>
                  <a:srgbClr val="45515E"/>
                </a:solidFill>
              </a:rPr>
              <a:t>multiple pale glistening grape like mass in both nostrils </a:t>
            </a:r>
          </a:p>
          <a:p>
            <a:pPr marL="514350" indent="-514350">
              <a:buFont typeface="+mj-lt"/>
              <a:buAutoNum type="arabicPeriod"/>
            </a:pPr>
            <a:r>
              <a:rPr lang="en-US" sz="3000" b="1" dirty="0"/>
              <a:t>Management</a:t>
            </a:r>
          </a:p>
          <a:p>
            <a:pPr marL="971550" lvl="1" indent="-514350">
              <a:buFont typeface="+mj-lt"/>
              <a:buAutoNum type="arabicPeriod"/>
            </a:pPr>
            <a:r>
              <a:rPr lang="en-US" sz="2600" dirty="0"/>
              <a:t>Medical: </a:t>
            </a:r>
          </a:p>
          <a:p>
            <a:pPr marL="1428750" lvl="2" indent="-514350">
              <a:buFont typeface="+mj-lt"/>
              <a:buAutoNum type="alphaUcPeriod"/>
            </a:pPr>
            <a:r>
              <a:rPr lang="en-US" sz="2600" dirty="0"/>
              <a:t>Local steroid</a:t>
            </a:r>
          </a:p>
          <a:p>
            <a:pPr marL="1428750" lvl="2" indent="-514350">
              <a:buFont typeface="+mj-lt"/>
              <a:buAutoNum type="alphaUcPeriod"/>
            </a:pPr>
            <a:r>
              <a:rPr lang="en-US" sz="2600" dirty="0"/>
              <a:t>Up to 2 course of systemic steroid over 1 year (tapering dose); most common used steroid is </a:t>
            </a:r>
            <a:r>
              <a:rPr lang="en-US" sz="2600" dirty="0" err="1"/>
              <a:t>Prednesinol</a:t>
            </a:r>
            <a:endParaRPr lang="en-US" sz="2600" dirty="0"/>
          </a:p>
          <a:p>
            <a:pPr marL="971550" lvl="1" indent="-514350">
              <a:buFont typeface="+mj-lt"/>
              <a:buAutoNum type="arabicPeriod"/>
            </a:pPr>
            <a:r>
              <a:rPr lang="en-US" sz="2600" dirty="0"/>
              <a:t>If failed medical or C/I consider surgery</a:t>
            </a:r>
          </a:p>
          <a:p>
            <a:pPr marL="1428750" lvl="2" indent="-514350">
              <a:buFont typeface="+mj-lt"/>
              <a:buAutoNum type="alphaUcPeriod"/>
            </a:pPr>
            <a:r>
              <a:rPr lang="en-US" sz="2600" dirty="0"/>
              <a:t>Functional endoscopic sinus surgery</a:t>
            </a:r>
          </a:p>
          <a:p>
            <a:pPr marL="1428750" lvl="2" indent="-514350">
              <a:buFont typeface="+mj-lt"/>
              <a:buAutoNum type="alphaUcPeriod"/>
            </a:pPr>
            <a:r>
              <a:rPr lang="en-US" sz="2600" dirty="0"/>
              <a:t>Nasal polypectomy</a:t>
            </a:r>
          </a:p>
          <a:p>
            <a:pPr marL="1428750" lvl="2" indent="-514350">
              <a:buFont typeface="+mj-lt"/>
              <a:buAutoNum type="alphaUcPeriod"/>
            </a:pPr>
            <a:r>
              <a:rPr lang="en-US" sz="2600" dirty="0"/>
              <a:t>Nasal snare</a:t>
            </a:r>
          </a:p>
          <a:p>
            <a:pPr marL="0" indent="0">
              <a:buNone/>
            </a:pPr>
            <a:endParaRPr lang="en-US" dirty="0"/>
          </a:p>
        </p:txBody>
      </p:sp>
      <p:pic>
        <p:nvPicPr>
          <p:cNvPr id="14" name="Content Placeholder 8">
            <a:extLst>
              <a:ext uri="{FF2B5EF4-FFF2-40B4-BE49-F238E27FC236}">
                <a16:creationId xmlns:a16="http://schemas.microsoft.com/office/drawing/2014/main" id="{AB9A4643-5059-3D18-C2A0-B66BE09EC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2085" y="1249040"/>
            <a:ext cx="2891713" cy="2340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07354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287BF0-5C33-0207-C633-4203E9FA643E}"/>
              </a:ext>
            </a:extLst>
          </p:cNvPr>
          <p:cNvSpPr>
            <a:spLocks noGrp="1"/>
          </p:cNvSpPr>
          <p:nvPr>
            <p:ph type="title"/>
          </p:nvPr>
        </p:nvSpPr>
        <p:spPr/>
        <p:txBody>
          <a:bodyPr>
            <a:normAutofit/>
          </a:bodyPr>
          <a:lstStyle/>
          <a:p>
            <a:r>
              <a:rPr lang="en-US" b="1" dirty="0"/>
              <a:t>Q4: What is your management?</a:t>
            </a:r>
          </a:p>
        </p:txBody>
      </p:sp>
      <p:sp>
        <p:nvSpPr>
          <p:cNvPr id="6" name="Content Placeholder 5">
            <a:extLst>
              <a:ext uri="{FF2B5EF4-FFF2-40B4-BE49-F238E27FC236}">
                <a16:creationId xmlns:a16="http://schemas.microsoft.com/office/drawing/2014/main" id="{41A630C0-C4B1-5F3E-B1BB-00E0BEC1199A}"/>
              </a:ext>
            </a:extLst>
          </p:cNvPr>
          <p:cNvSpPr>
            <a:spLocks noGrp="1"/>
          </p:cNvSpPr>
          <p:nvPr>
            <p:ph idx="1"/>
          </p:nvPr>
        </p:nvSpPr>
        <p:spPr>
          <a:xfrm>
            <a:off x="838200" y="1305026"/>
            <a:ext cx="6852144" cy="4871938"/>
          </a:xfrm>
        </p:spPr>
        <p:txBody>
          <a:bodyPr/>
          <a:lstStyle/>
          <a:p>
            <a:pPr marL="514350" indent="-514350">
              <a:buFont typeface="+mj-lt"/>
              <a:buAutoNum type="arabicPeriod"/>
            </a:pPr>
            <a:r>
              <a:rPr lang="en-US" b="1" dirty="0"/>
              <a:t>Medical</a:t>
            </a:r>
            <a:r>
              <a:rPr lang="en-US" dirty="0"/>
              <a:t>: </a:t>
            </a:r>
          </a:p>
          <a:p>
            <a:pPr marL="971550" lvl="1" indent="-514350">
              <a:buFont typeface="+mj-lt"/>
              <a:buAutoNum type="alphaUcPeriod"/>
            </a:pPr>
            <a:r>
              <a:rPr lang="en-US" sz="2600" dirty="0"/>
              <a:t>Local steroid</a:t>
            </a:r>
          </a:p>
          <a:p>
            <a:pPr marL="971550" lvl="1" indent="-514350">
              <a:buFont typeface="+mj-lt"/>
              <a:buAutoNum type="alphaUcPeriod"/>
            </a:pPr>
            <a:r>
              <a:rPr lang="en-US" sz="2600" dirty="0"/>
              <a:t>Up to 2 course of systemic steroid over 1 year (tapering dose); most common used steroid is </a:t>
            </a:r>
            <a:r>
              <a:rPr lang="en-US" sz="2600" dirty="0" err="1"/>
              <a:t>Prednesinol</a:t>
            </a:r>
            <a:endParaRPr lang="en-US" sz="2600" dirty="0"/>
          </a:p>
          <a:p>
            <a:pPr marL="514350" indent="-514350">
              <a:buFont typeface="+mj-lt"/>
              <a:buAutoNum type="arabicPeriod"/>
            </a:pPr>
            <a:r>
              <a:rPr lang="en-US" b="1" dirty="0"/>
              <a:t>If failed medical or C/I consider surgery</a:t>
            </a:r>
          </a:p>
          <a:p>
            <a:pPr marL="971550" lvl="1" indent="-514350">
              <a:buFont typeface="+mj-lt"/>
              <a:buAutoNum type="alphaUcPeriod"/>
            </a:pPr>
            <a:r>
              <a:rPr lang="en-US" sz="2600" dirty="0"/>
              <a:t>Functional endoscopic sinus surgery</a:t>
            </a:r>
          </a:p>
          <a:p>
            <a:pPr marL="971550" lvl="1" indent="-514350">
              <a:buFont typeface="+mj-lt"/>
              <a:buAutoNum type="alphaUcPeriod"/>
            </a:pPr>
            <a:r>
              <a:rPr lang="en-US" sz="2600" dirty="0"/>
              <a:t>Nasal polypectomy</a:t>
            </a:r>
          </a:p>
          <a:p>
            <a:pPr marL="971550" lvl="1" indent="-514350">
              <a:buFont typeface="+mj-lt"/>
              <a:buAutoNum type="alphaUcPeriod"/>
            </a:pPr>
            <a:r>
              <a:rPr lang="en-US" sz="2600" dirty="0"/>
              <a:t>Nasal snare</a:t>
            </a:r>
          </a:p>
        </p:txBody>
      </p:sp>
      <p:pic>
        <p:nvPicPr>
          <p:cNvPr id="7" name="Picture 4" descr="Modern treatment for nasal polyps and sinusitis">
            <a:extLst>
              <a:ext uri="{FF2B5EF4-FFF2-40B4-BE49-F238E27FC236}">
                <a16:creationId xmlns:a16="http://schemas.microsoft.com/office/drawing/2014/main" id="{A62BD330-05B5-C7DB-6DD0-2169C7D32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344" y="1305026"/>
            <a:ext cx="3663456" cy="3936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2CE3AA4-6F82-88D7-324F-081A6A4ABD50}"/>
              </a:ext>
            </a:extLst>
          </p:cNvPr>
          <p:cNvSpPr txBox="1"/>
          <p:nvPr/>
        </p:nvSpPr>
        <p:spPr>
          <a:xfrm>
            <a:off x="7690344" y="5322141"/>
            <a:ext cx="3663456" cy="523220"/>
          </a:xfrm>
          <a:prstGeom prst="rect">
            <a:avLst/>
          </a:prstGeom>
          <a:noFill/>
          <a:ln>
            <a:solidFill>
              <a:srgbClr val="00518E"/>
            </a:solidFill>
          </a:ln>
        </p:spPr>
        <p:txBody>
          <a:bodyPr wrap="square" rtlCol="0">
            <a:spAutoFit/>
          </a:bodyPr>
          <a:lstStyle/>
          <a:p>
            <a:pPr algn="ctr"/>
            <a:r>
              <a:rPr lang="en-US" sz="2800" dirty="0">
                <a:solidFill>
                  <a:srgbClr val="00518E"/>
                </a:solidFill>
              </a:rPr>
              <a:t>Diagnosis: Nasal polyps</a:t>
            </a:r>
          </a:p>
        </p:txBody>
      </p:sp>
      <p:sp>
        <p:nvSpPr>
          <p:cNvPr id="9" name="Rectangle 8">
            <a:extLst>
              <a:ext uri="{FF2B5EF4-FFF2-40B4-BE49-F238E27FC236}">
                <a16:creationId xmlns:a16="http://schemas.microsoft.com/office/drawing/2014/main" id="{DA06EB83-4A5F-303E-49DF-32C76B9579FE}"/>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10" name="Rectangle 9">
            <a:extLst>
              <a:ext uri="{FF2B5EF4-FFF2-40B4-BE49-F238E27FC236}">
                <a16:creationId xmlns:a16="http://schemas.microsoft.com/office/drawing/2014/main" id="{4464B20D-75DA-9C45-67C3-6880164902CE}"/>
              </a:ext>
            </a:extLst>
          </p:cNvPr>
          <p:cNvSpPr/>
          <p:nvPr/>
        </p:nvSpPr>
        <p:spPr>
          <a:xfrm>
            <a:off x="2973538" y="5315828"/>
            <a:ext cx="2581469" cy="8611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Note: You should write the full name of the procedure and not FESS</a:t>
            </a:r>
          </a:p>
        </p:txBody>
      </p:sp>
      <p:sp>
        <p:nvSpPr>
          <p:cNvPr id="11" name="Rectangle 10">
            <a:extLst>
              <a:ext uri="{FF2B5EF4-FFF2-40B4-BE49-F238E27FC236}">
                <a16:creationId xmlns:a16="http://schemas.microsoft.com/office/drawing/2014/main" id="{62CCBCD0-43BD-1199-7A11-C94062B38FDD}"/>
              </a:ext>
            </a:extLst>
          </p:cNvPr>
          <p:cNvSpPr/>
          <p:nvPr/>
        </p:nvSpPr>
        <p:spPr>
          <a:xfrm>
            <a:off x="0" y="0"/>
            <a:ext cx="138093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Nasal polyps</a:t>
            </a:r>
          </a:p>
        </p:txBody>
      </p:sp>
    </p:spTree>
    <p:extLst>
      <p:ext uri="{BB962C8B-B14F-4D97-AF65-F5344CB8AC3E}">
        <p14:creationId xmlns:p14="http://schemas.microsoft.com/office/powerpoint/2010/main" val="41292501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B6231B-19EC-FB92-7B89-D716FF0AFC5D}"/>
              </a:ext>
            </a:extLst>
          </p:cNvPr>
          <p:cNvSpPr>
            <a:spLocks noGrp="1"/>
          </p:cNvSpPr>
          <p:nvPr>
            <p:ph type="title"/>
          </p:nvPr>
        </p:nvSpPr>
        <p:spPr/>
        <p:txBody>
          <a:bodyPr/>
          <a:lstStyle/>
          <a:p>
            <a:r>
              <a:rPr lang="en-US" dirty="0"/>
              <a:t>Q5: Antrochoanal Polyps </a:t>
            </a:r>
          </a:p>
        </p:txBody>
      </p:sp>
      <p:sp>
        <p:nvSpPr>
          <p:cNvPr id="6" name="Content Placeholder 5">
            <a:extLst>
              <a:ext uri="{FF2B5EF4-FFF2-40B4-BE49-F238E27FC236}">
                <a16:creationId xmlns:a16="http://schemas.microsoft.com/office/drawing/2014/main" id="{46037234-439A-DC1C-817F-E6500536499D}"/>
              </a:ext>
            </a:extLst>
          </p:cNvPr>
          <p:cNvSpPr>
            <a:spLocks noGrp="1"/>
          </p:cNvSpPr>
          <p:nvPr>
            <p:ph idx="1"/>
          </p:nvPr>
        </p:nvSpPr>
        <p:spPr>
          <a:xfrm>
            <a:off x="838200" y="1305026"/>
            <a:ext cx="6985207" cy="4871938"/>
          </a:xfrm>
        </p:spPr>
        <p:txBody>
          <a:bodyPr/>
          <a:lstStyle/>
          <a:p>
            <a:r>
              <a:rPr lang="en-US" b="1" dirty="0"/>
              <a:t>Describe the images A,B,C</a:t>
            </a:r>
            <a:r>
              <a:rPr lang="en-US" dirty="0"/>
              <a:t>:</a:t>
            </a:r>
          </a:p>
          <a:p>
            <a:pPr lvl="1"/>
            <a:r>
              <a:rPr lang="en-US" dirty="0"/>
              <a:t>A: Opacification in right maxillary sinus and nasal cavity </a:t>
            </a:r>
          </a:p>
          <a:p>
            <a:pPr lvl="1"/>
            <a:r>
              <a:rPr lang="en-US" dirty="0"/>
              <a:t>B: Mass in the oropharynx that was pushing forward the soft palate</a:t>
            </a:r>
          </a:p>
          <a:p>
            <a:pPr lvl="1"/>
            <a:r>
              <a:rPr lang="en-US" dirty="0"/>
              <a:t>C: Edematous semitranslucent masses in the nasal cavity </a:t>
            </a:r>
          </a:p>
          <a:p>
            <a:r>
              <a:rPr lang="en-US" b="1" dirty="0"/>
              <a:t>Diagnosis</a:t>
            </a:r>
            <a:r>
              <a:rPr lang="en-US" dirty="0"/>
              <a:t>: Antrochoanal Polyps</a:t>
            </a:r>
          </a:p>
          <a:p>
            <a:r>
              <a:rPr lang="en-US" b="1" dirty="0"/>
              <a:t>Management</a:t>
            </a:r>
            <a:r>
              <a:rPr lang="en-US" dirty="0"/>
              <a:t>:</a:t>
            </a:r>
          </a:p>
          <a:p>
            <a:pPr lvl="1"/>
            <a:r>
              <a:rPr lang="en-US" sz="2600" dirty="0"/>
              <a:t>Surgical intervention</a:t>
            </a:r>
          </a:p>
        </p:txBody>
      </p:sp>
      <p:pic>
        <p:nvPicPr>
          <p:cNvPr id="8" name="Picture 7">
            <a:extLst>
              <a:ext uri="{FF2B5EF4-FFF2-40B4-BE49-F238E27FC236}">
                <a16:creationId xmlns:a16="http://schemas.microsoft.com/office/drawing/2014/main" id="{3623A9F1-0623-4BBF-9B7A-1B5A1E65B085}"/>
              </a:ext>
            </a:extLst>
          </p:cNvPr>
          <p:cNvPicPr>
            <a:picLocks noChangeAspect="1"/>
          </p:cNvPicPr>
          <p:nvPr/>
        </p:nvPicPr>
        <p:blipFill rotWithShape="1">
          <a:blip r:embed="rId2"/>
          <a:srcRect l="5297" t="7186"/>
          <a:stretch/>
        </p:blipFill>
        <p:spPr>
          <a:xfrm>
            <a:off x="7963969" y="1305027"/>
            <a:ext cx="3389830" cy="212397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96276F7-8E08-EE28-B287-8BBF9AAAD07A}"/>
              </a:ext>
            </a:extLst>
          </p:cNvPr>
          <p:cNvPicPr>
            <a:picLocks noChangeAspect="1"/>
          </p:cNvPicPr>
          <p:nvPr/>
        </p:nvPicPr>
        <p:blipFill rotWithShape="1">
          <a:blip r:embed="rId3"/>
          <a:srcRect l="5199" b="13291"/>
          <a:stretch/>
        </p:blipFill>
        <p:spPr>
          <a:xfrm>
            <a:off x="7963967" y="3504416"/>
            <a:ext cx="3389831" cy="162156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F8C3DCF-611A-946E-4823-CD6923BEFEE6}"/>
              </a:ext>
            </a:extLst>
          </p:cNvPr>
          <p:cNvPicPr>
            <a:picLocks noChangeAspect="1"/>
          </p:cNvPicPr>
          <p:nvPr/>
        </p:nvPicPr>
        <p:blipFill rotWithShape="1">
          <a:blip r:embed="rId4"/>
          <a:srcRect b="3137"/>
          <a:stretch/>
        </p:blipFill>
        <p:spPr>
          <a:xfrm>
            <a:off x="5526457" y="4239781"/>
            <a:ext cx="2296950" cy="227186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E7679A52-9196-AAAD-15EE-62048709FA0D}"/>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10" name="Rectangle 9">
            <a:extLst>
              <a:ext uri="{FF2B5EF4-FFF2-40B4-BE49-F238E27FC236}">
                <a16:creationId xmlns:a16="http://schemas.microsoft.com/office/drawing/2014/main" id="{F41F80F5-B1DD-A798-E52C-AA81FFAD94B9}"/>
              </a:ext>
            </a:extLst>
          </p:cNvPr>
          <p:cNvSpPr/>
          <p:nvPr/>
        </p:nvSpPr>
        <p:spPr>
          <a:xfrm>
            <a:off x="0" y="0"/>
            <a:ext cx="138093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Nasal polyps</a:t>
            </a:r>
          </a:p>
        </p:txBody>
      </p:sp>
    </p:spTree>
    <p:extLst>
      <p:ext uri="{BB962C8B-B14F-4D97-AF65-F5344CB8AC3E}">
        <p14:creationId xmlns:p14="http://schemas.microsoft.com/office/powerpoint/2010/main" val="11947791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B894-C721-38A5-8A9A-27A2F8500C27}"/>
              </a:ext>
            </a:extLst>
          </p:cNvPr>
          <p:cNvSpPr>
            <a:spLocks noGrp="1"/>
          </p:cNvSpPr>
          <p:nvPr>
            <p:ph type="title"/>
          </p:nvPr>
        </p:nvSpPr>
        <p:spPr/>
        <p:txBody>
          <a:bodyPr/>
          <a:lstStyle/>
          <a:p>
            <a:r>
              <a:rPr lang="en-US" dirty="0"/>
              <a:t>Q6: Antrochoanal Polyps</a:t>
            </a:r>
          </a:p>
        </p:txBody>
      </p:sp>
      <p:sp>
        <p:nvSpPr>
          <p:cNvPr id="3" name="Content Placeholder 2">
            <a:extLst>
              <a:ext uri="{FF2B5EF4-FFF2-40B4-BE49-F238E27FC236}">
                <a16:creationId xmlns:a16="http://schemas.microsoft.com/office/drawing/2014/main" id="{285F88FD-F968-CEDB-D04E-563C86A04F85}"/>
              </a:ext>
            </a:extLst>
          </p:cNvPr>
          <p:cNvSpPr>
            <a:spLocks noGrp="1"/>
          </p:cNvSpPr>
          <p:nvPr>
            <p:ph idx="1"/>
          </p:nvPr>
        </p:nvSpPr>
        <p:spPr>
          <a:xfrm>
            <a:off x="838200" y="1305026"/>
            <a:ext cx="10515600" cy="4871938"/>
          </a:xfrm>
        </p:spPr>
        <p:txBody>
          <a:bodyPr/>
          <a:lstStyle/>
          <a:p>
            <a:pPr marL="0" indent="0" algn="l">
              <a:buNone/>
            </a:pPr>
            <a:r>
              <a:rPr lang="en-US" sz="3200" b="1" dirty="0"/>
              <a:t>Name  of this study</a:t>
            </a:r>
          </a:p>
          <a:p>
            <a:pPr>
              <a:buFont typeface="Courier New" panose="02070309020205020404" pitchFamily="49" charset="0"/>
              <a:buChar char="o"/>
            </a:pPr>
            <a:r>
              <a:rPr lang="en-US" sz="2800" dirty="0"/>
              <a:t>Coronal nasal and para nasal sinuses CT scan</a:t>
            </a:r>
          </a:p>
          <a:p>
            <a:pPr marL="0" indent="0" algn="l">
              <a:buNone/>
            </a:pPr>
            <a:r>
              <a:rPr lang="en-US" sz="3200" b="1" dirty="0"/>
              <a:t>Diagnosis</a:t>
            </a:r>
          </a:p>
          <a:p>
            <a:pPr>
              <a:buFont typeface="Courier New" panose="02070309020205020404" pitchFamily="49" charset="0"/>
              <a:buChar char="o"/>
            </a:pPr>
            <a:r>
              <a:rPr lang="en-US" sz="2800" dirty="0"/>
              <a:t>Antrochoanal polyp  </a:t>
            </a:r>
          </a:p>
          <a:p>
            <a:pPr marL="0" indent="0" algn="l">
              <a:buNone/>
            </a:pPr>
            <a:r>
              <a:rPr lang="en-US" sz="3200" b="1" dirty="0"/>
              <a:t>Your management </a:t>
            </a:r>
          </a:p>
          <a:p>
            <a:pPr>
              <a:buFont typeface="Courier New" panose="02070309020205020404" pitchFamily="49" charset="0"/>
              <a:buChar char="o"/>
            </a:pPr>
            <a:r>
              <a:rPr lang="en-US" dirty="0"/>
              <a:t>Have a poor response to medical treatment</a:t>
            </a:r>
            <a:endParaRPr lang="ar-JO" sz="2800" dirty="0"/>
          </a:p>
          <a:p>
            <a:pPr>
              <a:buFont typeface="Courier New" panose="02070309020205020404" pitchFamily="49" charset="0"/>
              <a:buChar char="o"/>
            </a:pPr>
            <a:r>
              <a:rPr lang="en-US" sz="2800" dirty="0"/>
              <a:t>Surgical remova</a:t>
            </a:r>
            <a:r>
              <a:rPr lang="en-US" dirty="0"/>
              <a:t>l by</a:t>
            </a:r>
            <a:r>
              <a:rPr lang="en-US" sz="2800" dirty="0"/>
              <a:t> Function Endoscopic sinus surgery</a:t>
            </a:r>
          </a:p>
        </p:txBody>
      </p:sp>
      <p:sp>
        <p:nvSpPr>
          <p:cNvPr id="4" name="Rectangle 3">
            <a:extLst>
              <a:ext uri="{FF2B5EF4-FFF2-40B4-BE49-F238E27FC236}">
                <a16:creationId xmlns:a16="http://schemas.microsoft.com/office/drawing/2014/main" id="{49B0ACCB-85BE-74E2-5768-87AE902E58D4}"/>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5" name="Rectangle 4">
            <a:extLst>
              <a:ext uri="{FF2B5EF4-FFF2-40B4-BE49-F238E27FC236}">
                <a16:creationId xmlns:a16="http://schemas.microsoft.com/office/drawing/2014/main" id="{485604ED-D81E-B002-5115-5CF1D224E407}"/>
              </a:ext>
            </a:extLst>
          </p:cNvPr>
          <p:cNvSpPr/>
          <p:nvPr/>
        </p:nvSpPr>
        <p:spPr>
          <a:xfrm>
            <a:off x="0" y="0"/>
            <a:ext cx="138093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Nasal polyps</a:t>
            </a:r>
          </a:p>
        </p:txBody>
      </p:sp>
      <p:pic>
        <p:nvPicPr>
          <p:cNvPr id="6" name="عنصر نائب للمحتوى 5">
            <a:extLst>
              <a:ext uri="{FF2B5EF4-FFF2-40B4-BE49-F238E27FC236}">
                <a16:creationId xmlns:a16="http://schemas.microsoft.com/office/drawing/2014/main" id="{C3C9D476-11CD-6860-CE30-2033A92D2C8A}"/>
              </a:ext>
            </a:extLst>
          </p:cNvPr>
          <p:cNvPicPr>
            <a:picLocks noChangeAspect="1"/>
          </p:cNvPicPr>
          <p:nvPr/>
        </p:nvPicPr>
        <p:blipFill rotWithShape="1">
          <a:blip r:embed="rId2">
            <a:extLst>
              <a:ext uri="{28A0092B-C50C-407E-A947-70E740481C1C}">
                <a14:useLocalDpi xmlns:a14="http://schemas.microsoft.com/office/drawing/2010/main" val="0"/>
              </a:ext>
            </a:extLst>
          </a:blip>
          <a:srcRect l="21589" t="23924" r="18547" b="24121"/>
          <a:stretch/>
        </p:blipFill>
        <p:spPr>
          <a:xfrm>
            <a:off x="7761516" y="1305026"/>
            <a:ext cx="3592284" cy="31176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78321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27399-672E-E900-CADE-CB5C44E8BBC4}"/>
              </a:ext>
            </a:extLst>
          </p:cNvPr>
          <p:cNvSpPr>
            <a:spLocks noGrp="1"/>
          </p:cNvSpPr>
          <p:nvPr>
            <p:ph type="title"/>
          </p:nvPr>
        </p:nvSpPr>
        <p:spPr/>
        <p:txBody>
          <a:bodyPr>
            <a:normAutofit/>
          </a:bodyPr>
          <a:lstStyle/>
          <a:p>
            <a:r>
              <a:rPr lang="en-US" dirty="0"/>
              <a:t>Q7: Nasal polyps</a:t>
            </a:r>
          </a:p>
        </p:txBody>
      </p:sp>
      <p:sp>
        <p:nvSpPr>
          <p:cNvPr id="3" name="Content Placeholder 2">
            <a:extLst>
              <a:ext uri="{FF2B5EF4-FFF2-40B4-BE49-F238E27FC236}">
                <a16:creationId xmlns:a16="http://schemas.microsoft.com/office/drawing/2014/main" id="{E08A98D1-5F25-3B98-769B-FDB41B8D0706}"/>
              </a:ext>
            </a:extLst>
          </p:cNvPr>
          <p:cNvSpPr>
            <a:spLocks noGrp="1"/>
          </p:cNvSpPr>
          <p:nvPr>
            <p:ph idx="1"/>
          </p:nvPr>
        </p:nvSpPr>
        <p:spPr/>
        <p:txBody>
          <a:bodyPr/>
          <a:lstStyle/>
          <a:p>
            <a:r>
              <a:rPr lang="en-US" dirty="0"/>
              <a:t>This is the nasal endoscopic view for a 45 years old male who known to be asthmatic , his drug history is negative except for salbutamol inhaler. From his history ONE of the following is not considered a risk factor for his pathology:</a:t>
            </a:r>
          </a:p>
          <a:p>
            <a:pPr marL="914400" lvl="1" indent="-457200">
              <a:buFont typeface="+mj-lt"/>
              <a:buAutoNum type="arabicPeriod"/>
            </a:pPr>
            <a:r>
              <a:rPr lang="en-US" dirty="0"/>
              <a:t>Male gender</a:t>
            </a:r>
          </a:p>
          <a:p>
            <a:pPr marL="914400" lvl="1" indent="-457200">
              <a:buFont typeface="+mj-lt"/>
              <a:buAutoNum type="arabicPeriod"/>
            </a:pPr>
            <a:r>
              <a:rPr lang="en-US" dirty="0"/>
              <a:t>Age 45 years old</a:t>
            </a:r>
          </a:p>
          <a:p>
            <a:pPr marL="914400" lvl="1" indent="-457200">
              <a:buFont typeface="+mj-lt"/>
              <a:buAutoNum type="arabicPeriod"/>
            </a:pPr>
            <a:r>
              <a:rPr lang="en-US" dirty="0"/>
              <a:t>Asthma</a:t>
            </a:r>
          </a:p>
          <a:p>
            <a:pPr marL="914400" lvl="1" indent="-457200">
              <a:buFont typeface="+mj-lt"/>
              <a:buAutoNum type="arabicPeriod"/>
            </a:pPr>
            <a:r>
              <a:rPr lang="en-US" dirty="0">
                <a:solidFill>
                  <a:srgbClr val="FF0000"/>
                </a:solidFill>
              </a:rPr>
              <a:t>Salbutamol use  </a:t>
            </a:r>
          </a:p>
          <a:p>
            <a:pPr marL="914400" lvl="1" indent="-457200">
              <a:buFont typeface="+mj-lt"/>
              <a:buAutoNum type="arabicPeriod"/>
            </a:pPr>
            <a:r>
              <a:rPr lang="en-US" dirty="0"/>
              <a:t>Positive family history of same condition. </a:t>
            </a:r>
          </a:p>
        </p:txBody>
      </p:sp>
      <p:sp>
        <p:nvSpPr>
          <p:cNvPr id="4" name="Rectangle 3">
            <a:extLst>
              <a:ext uri="{FF2B5EF4-FFF2-40B4-BE49-F238E27FC236}">
                <a16:creationId xmlns:a16="http://schemas.microsoft.com/office/drawing/2014/main" id="{69C849DB-7563-50D7-A2E4-E4B15F0106A1}"/>
              </a:ext>
            </a:extLst>
          </p:cNvPr>
          <p:cNvSpPr/>
          <p:nvPr/>
        </p:nvSpPr>
        <p:spPr>
          <a:xfrm>
            <a:off x="0" y="0"/>
            <a:ext cx="138093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Nasal polyps</a:t>
            </a:r>
          </a:p>
        </p:txBody>
      </p:sp>
      <p:pic>
        <p:nvPicPr>
          <p:cNvPr id="5" name="Picture 2">
            <a:extLst>
              <a:ext uri="{FF2B5EF4-FFF2-40B4-BE49-F238E27FC236}">
                <a16:creationId xmlns:a16="http://schemas.microsoft.com/office/drawing/2014/main" id="{DC6811AD-83F8-7BAB-88E6-A14DA7E77AD2}"/>
              </a:ext>
            </a:extLst>
          </p:cNvPr>
          <p:cNvPicPr>
            <a:picLocks noChangeAspect="1" noChangeArrowheads="1"/>
          </p:cNvPicPr>
          <p:nvPr/>
        </p:nvPicPr>
        <p:blipFill>
          <a:blip r:embed="rId2" cstate="print"/>
          <a:stretch>
            <a:fillRect/>
          </a:stretch>
        </p:blipFill>
        <p:spPr bwMode="auto">
          <a:xfrm>
            <a:off x="8208751" y="2717950"/>
            <a:ext cx="3145049" cy="297372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FD5F50C2-ACC6-190E-8A88-5C405B0650C5}"/>
              </a:ext>
            </a:extLst>
          </p:cNvPr>
          <p:cNvSpPr/>
          <p:nvPr/>
        </p:nvSpPr>
        <p:spPr>
          <a:xfrm>
            <a:off x="10811070" y="0"/>
            <a:ext cx="1380930"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MCQ</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246205122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27399-672E-E900-CADE-CB5C44E8BBC4}"/>
              </a:ext>
            </a:extLst>
          </p:cNvPr>
          <p:cNvSpPr>
            <a:spLocks noGrp="1"/>
          </p:cNvSpPr>
          <p:nvPr>
            <p:ph type="title"/>
          </p:nvPr>
        </p:nvSpPr>
        <p:spPr/>
        <p:txBody>
          <a:bodyPr>
            <a:normAutofit/>
          </a:bodyPr>
          <a:lstStyle/>
          <a:p>
            <a:r>
              <a:rPr lang="en-US" dirty="0"/>
              <a:t>Q7: Nasal polyps</a:t>
            </a:r>
          </a:p>
        </p:txBody>
      </p:sp>
      <p:sp>
        <p:nvSpPr>
          <p:cNvPr id="3" name="Content Placeholder 2">
            <a:extLst>
              <a:ext uri="{FF2B5EF4-FFF2-40B4-BE49-F238E27FC236}">
                <a16:creationId xmlns:a16="http://schemas.microsoft.com/office/drawing/2014/main" id="{E08A98D1-5F25-3B98-769B-FDB41B8D0706}"/>
              </a:ext>
            </a:extLst>
          </p:cNvPr>
          <p:cNvSpPr>
            <a:spLocks noGrp="1"/>
          </p:cNvSpPr>
          <p:nvPr>
            <p:ph idx="1"/>
          </p:nvPr>
        </p:nvSpPr>
        <p:spPr>
          <a:xfrm>
            <a:off x="838200" y="1305026"/>
            <a:ext cx="6243736" cy="4871938"/>
          </a:xfrm>
        </p:spPr>
        <p:txBody>
          <a:bodyPr/>
          <a:lstStyle/>
          <a:p>
            <a:r>
              <a:rPr lang="en-US" sz="2600" dirty="0"/>
              <a:t>This is the nasal endoscopic view for a 45 years old male who known to be asthmatic, his drug history is negative except for salbutamol inhaler. Treatment for this patient consist of all the following except:</a:t>
            </a:r>
          </a:p>
          <a:p>
            <a:pPr marL="914400" lvl="1" indent="-457200">
              <a:buFont typeface="+mj-lt"/>
              <a:buAutoNum type="arabicPeriod"/>
            </a:pPr>
            <a:r>
              <a:rPr lang="en-US" dirty="0"/>
              <a:t>Oxymetazoline</a:t>
            </a:r>
          </a:p>
          <a:p>
            <a:pPr marL="914400" lvl="1" indent="-457200">
              <a:buFont typeface="+mj-lt"/>
              <a:buAutoNum type="arabicPeriod"/>
            </a:pPr>
            <a:r>
              <a:rPr lang="en-US" dirty="0"/>
              <a:t>Beclomethasone</a:t>
            </a:r>
          </a:p>
          <a:p>
            <a:pPr marL="914400" lvl="1" indent="-457200">
              <a:buFont typeface="+mj-lt"/>
              <a:buAutoNum type="arabicPeriod"/>
            </a:pPr>
            <a:r>
              <a:rPr lang="en-US" dirty="0"/>
              <a:t>Epinephrine</a:t>
            </a:r>
          </a:p>
          <a:p>
            <a:pPr marL="914400" lvl="1" indent="-457200">
              <a:buFont typeface="+mj-lt"/>
              <a:buAutoNum type="arabicPeriod"/>
            </a:pPr>
            <a:r>
              <a:rPr lang="en-US" dirty="0"/>
              <a:t>Prednisolone</a:t>
            </a:r>
          </a:p>
          <a:p>
            <a:pPr marL="914400" lvl="1" indent="-457200">
              <a:buFont typeface="+mj-lt"/>
              <a:buAutoNum type="arabicPeriod"/>
            </a:pPr>
            <a:r>
              <a:rPr lang="en-US" dirty="0" err="1">
                <a:solidFill>
                  <a:srgbClr val="FF0000"/>
                </a:solidFill>
              </a:rPr>
              <a:t>Clarithrimycin</a:t>
            </a:r>
            <a:endParaRPr lang="en-US" dirty="0">
              <a:solidFill>
                <a:srgbClr val="FF0000"/>
              </a:solidFill>
            </a:endParaRPr>
          </a:p>
        </p:txBody>
      </p:sp>
      <p:sp>
        <p:nvSpPr>
          <p:cNvPr id="4" name="Rectangle 3">
            <a:extLst>
              <a:ext uri="{FF2B5EF4-FFF2-40B4-BE49-F238E27FC236}">
                <a16:creationId xmlns:a16="http://schemas.microsoft.com/office/drawing/2014/main" id="{69C849DB-7563-50D7-A2E4-E4B15F0106A1}"/>
              </a:ext>
            </a:extLst>
          </p:cNvPr>
          <p:cNvSpPr/>
          <p:nvPr/>
        </p:nvSpPr>
        <p:spPr>
          <a:xfrm>
            <a:off x="0" y="0"/>
            <a:ext cx="138093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Nasal polyps</a:t>
            </a:r>
          </a:p>
        </p:txBody>
      </p:sp>
      <p:sp>
        <p:nvSpPr>
          <p:cNvPr id="6" name="Rectangle 5">
            <a:extLst>
              <a:ext uri="{FF2B5EF4-FFF2-40B4-BE49-F238E27FC236}">
                <a16:creationId xmlns:a16="http://schemas.microsoft.com/office/drawing/2014/main" id="{FD5F50C2-ACC6-190E-8A88-5C405B0650C5}"/>
              </a:ext>
            </a:extLst>
          </p:cNvPr>
          <p:cNvSpPr/>
          <p:nvPr/>
        </p:nvSpPr>
        <p:spPr>
          <a:xfrm>
            <a:off x="10811070" y="0"/>
            <a:ext cx="1380930"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MCQ</a:t>
            </a:r>
            <a:r>
              <a:rPr lang="ar-JO" dirty="0">
                <a:solidFill>
                  <a:srgbClr val="FF0000"/>
                </a:solidFill>
              </a:rPr>
              <a:t>)</a:t>
            </a:r>
            <a:endParaRPr lang="en-US" dirty="0">
              <a:solidFill>
                <a:srgbClr val="FF0000"/>
              </a:solidFill>
            </a:endParaRPr>
          </a:p>
        </p:txBody>
      </p:sp>
      <p:pic>
        <p:nvPicPr>
          <p:cNvPr id="8" name="Picture 2">
            <a:extLst>
              <a:ext uri="{FF2B5EF4-FFF2-40B4-BE49-F238E27FC236}">
                <a16:creationId xmlns:a16="http://schemas.microsoft.com/office/drawing/2014/main" id="{B85DD8D6-C3C1-7E80-A0F3-0A0C3DC901C4}"/>
              </a:ext>
            </a:extLst>
          </p:cNvPr>
          <p:cNvPicPr>
            <a:picLocks noChangeAspect="1" noChangeArrowheads="1"/>
          </p:cNvPicPr>
          <p:nvPr/>
        </p:nvPicPr>
        <p:blipFill>
          <a:blip r:embed="rId2" cstate="print"/>
          <a:stretch>
            <a:fillRect/>
          </a:stretch>
        </p:blipFill>
        <p:spPr bwMode="auto">
          <a:xfrm>
            <a:off x="7231225" y="1305026"/>
            <a:ext cx="4122576" cy="3897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089792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0725-86F2-EA24-CF3A-F42AB73FEBFF}"/>
              </a:ext>
            </a:extLst>
          </p:cNvPr>
          <p:cNvSpPr>
            <a:spLocks noGrp="1"/>
          </p:cNvSpPr>
          <p:nvPr>
            <p:ph type="title"/>
          </p:nvPr>
        </p:nvSpPr>
        <p:spPr/>
        <p:txBody>
          <a:bodyPr>
            <a:normAutofit/>
          </a:bodyPr>
          <a:lstStyle/>
          <a:p>
            <a:r>
              <a:rPr lang="en-US" dirty="0"/>
              <a:t>Opacification of paranasal sinuses</a:t>
            </a:r>
          </a:p>
        </p:txBody>
      </p:sp>
      <p:sp>
        <p:nvSpPr>
          <p:cNvPr id="7" name="Content Placeholder 6">
            <a:extLst>
              <a:ext uri="{FF2B5EF4-FFF2-40B4-BE49-F238E27FC236}">
                <a16:creationId xmlns:a16="http://schemas.microsoft.com/office/drawing/2014/main" id="{4F4041AC-0507-060C-2FB6-575C4F3C29DF}"/>
              </a:ext>
            </a:extLst>
          </p:cNvPr>
          <p:cNvSpPr>
            <a:spLocks noGrp="1"/>
          </p:cNvSpPr>
          <p:nvPr>
            <p:ph idx="1"/>
          </p:nvPr>
        </p:nvSpPr>
        <p:spPr>
          <a:xfrm>
            <a:off x="838200" y="1305025"/>
            <a:ext cx="6924870" cy="5187849"/>
          </a:xfrm>
        </p:spPr>
        <p:txBody>
          <a:bodyPr>
            <a:normAutofit/>
          </a:bodyPr>
          <a:lstStyle/>
          <a:p>
            <a:pPr marL="514350" indent="-514350">
              <a:buFont typeface="+mj-lt"/>
              <a:buAutoNum type="arabicPeriod"/>
            </a:pPr>
            <a:r>
              <a:rPr lang="en-US" b="1" dirty="0"/>
              <a:t>What is the name of this study? </a:t>
            </a:r>
          </a:p>
          <a:p>
            <a:pPr lvl="1"/>
            <a:r>
              <a:rPr lang="en-US" sz="2600" dirty="0"/>
              <a:t>Coronal paranasal sinuses CT scan </a:t>
            </a:r>
          </a:p>
          <a:p>
            <a:pPr marL="514350" indent="-514350">
              <a:buFont typeface="+mj-lt"/>
              <a:buAutoNum type="arabicPeriod"/>
            </a:pPr>
            <a:r>
              <a:rPr lang="en-US" b="1" dirty="0"/>
              <a:t>Describe</a:t>
            </a:r>
            <a:endParaRPr lang="en-US" dirty="0"/>
          </a:p>
          <a:p>
            <a:pPr lvl="1"/>
            <a:r>
              <a:rPr lang="en-US" sz="2600" dirty="0"/>
              <a:t>Opacification expansion at right maxillary and nasal cavity</a:t>
            </a:r>
          </a:p>
          <a:p>
            <a:pPr marL="514350" indent="-514350">
              <a:buFont typeface="+mj-lt"/>
              <a:buAutoNum type="arabicPeriod"/>
            </a:pPr>
            <a:r>
              <a:rPr lang="en-US" b="1" dirty="0"/>
              <a:t>DDx</a:t>
            </a:r>
          </a:p>
          <a:p>
            <a:pPr marL="971550" lvl="1" indent="-514350">
              <a:buFont typeface="+mj-lt"/>
              <a:buAutoNum type="arabicPeriod"/>
            </a:pPr>
            <a:r>
              <a:rPr lang="en-US" sz="2600" dirty="0"/>
              <a:t>Nasal polyp</a:t>
            </a:r>
          </a:p>
          <a:p>
            <a:pPr marL="971550" lvl="1" indent="-514350">
              <a:buFont typeface="+mj-lt"/>
              <a:buAutoNum type="arabicPeriod"/>
            </a:pPr>
            <a:r>
              <a:rPr lang="en-US" sz="2600" dirty="0"/>
              <a:t>Antrochoanal polyp</a:t>
            </a:r>
          </a:p>
          <a:p>
            <a:pPr marL="971550" lvl="1" indent="-514350">
              <a:buFont typeface="+mj-lt"/>
              <a:buAutoNum type="arabicPeriod"/>
            </a:pPr>
            <a:r>
              <a:rPr lang="en-US" sz="2600" dirty="0"/>
              <a:t>Inverted papilloma</a:t>
            </a:r>
          </a:p>
          <a:p>
            <a:pPr marL="971550" lvl="1" indent="-514350">
              <a:buFont typeface="+mj-lt"/>
              <a:buAutoNum type="arabicPeriod"/>
            </a:pPr>
            <a:r>
              <a:rPr lang="en-US" sz="2600" dirty="0"/>
              <a:t>Fungal sinusitis</a:t>
            </a:r>
          </a:p>
          <a:p>
            <a:pPr marL="971550" lvl="1" indent="-514350">
              <a:buFont typeface="+mj-lt"/>
              <a:buAutoNum type="arabicPeriod"/>
            </a:pPr>
            <a:r>
              <a:rPr lang="en-US" sz="2600" dirty="0">
                <a:solidFill>
                  <a:srgbClr val="0070C0"/>
                </a:solidFill>
              </a:rPr>
              <a:t>Chronic sinusitis</a:t>
            </a:r>
          </a:p>
          <a:p>
            <a:pPr marL="971550" lvl="1" indent="-514350">
              <a:buFont typeface="+mj-lt"/>
              <a:buAutoNum type="arabicPeriod"/>
            </a:pPr>
            <a:endParaRPr lang="en-US" sz="2600" dirty="0"/>
          </a:p>
        </p:txBody>
      </p:sp>
      <p:sp>
        <p:nvSpPr>
          <p:cNvPr id="6" name="Rectangle 5">
            <a:extLst>
              <a:ext uri="{FF2B5EF4-FFF2-40B4-BE49-F238E27FC236}">
                <a16:creationId xmlns:a16="http://schemas.microsoft.com/office/drawing/2014/main" id="{08E30031-A0A1-BAAC-5836-AD261DB394C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pic>
        <p:nvPicPr>
          <p:cNvPr id="8" name="Picture 7">
            <a:extLst>
              <a:ext uri="{FF2B5EF4-FFF2-40B4-BE49-F238E27FC236}">
                <a16:creationId xmlns:a16="http://schemas.microsoft.com/office/drawing/2014/main" id="{7F1CE2CC-109D-6FC4-3BBC-E62D5D421ADA}"/>
              </a:ext>
            </a:extLst>
          </p:cNvPr>
          <p:cNvPicPr>
            <a:picLocks noChangeAspect="1"/>
          </p:cNvPicPr>
          <p:nvPr/>
        </p:nvPicPr>
        <p:blipFill rotWithShape="1">
          <a:blip r:embed="rId2">
            <a:extLst>
              <a:ext uri="{28A0092B-C50C-407E-A947-70E740481C1C}">
                <a14:useLocalDpi xmlns:a14="http://schemas.microsoft.com/office/drawing/2010/main" val="0"/>
              </a:ext>
            </a:extLst>
          </a:blip>
          <a:srcRect l="12021" t="14788" r="12480" b="14315"/>
          <a:stretch/>
        </p:blipFill>
        <p:spPr>
          <a:xfrm>
            <a:off x="7929464" y="1305025"/>
            <a:ext cx="3424336" cy="3666932"/>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930F242-4A00-BEEB-9D11-0B6B3B71053C}"/>
              </a:ext>
            </a:extLst>
          </p:cNvPr>
          <p:cNvSpPr/>
          <p:nvPr/>
        </p:nvSpPr>
        <p:spPr>
          <a:xfrm>
            <a:off x="0" y="0"/>
            <a:ext cx="138093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Nasal polyps</a:t>
            </a:r>
          </a:p>
        </p:txBody>
      </p:sp>
    </p:spTree>
    <p:extLst>
      <p:ext uri="{BB962C8B-B14F-4D97-AF65-F5344CB8AC3E}">
        <p14:creationId xmlns:p14="http://schemas.microsoft.com/office/powerpoint/2010/main" val="1683706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1690-CC03-0499-C472-B6B1DF0C685D}"/>
              </a:ext>
            </a:extLst>
          </p:cNvPr>
          <p:cNvSpPr>
            <a:spLocks noGrp="1"/>
          </p:cNvSpPr>
          <p:nvPr>
            <p:ph type="title"/>
          </p:nvPr>
        </p:nvSpPr>
        <p:spPr/>
        <p:txBody>
          <a:bodyPr/>
          <a:lstStyle/>
          <a:p>
            <a:r>
              <a:rPr lang="en-US" dirty="0"/>
              <a:t>Vestibular schwannoma (Acoustic neuroma)</a:t>
            </a:r>
          </a:p>
        </p:txBody>
      </p:sp>
      <p:sp>
        <p:nvSpPr>
          <p:cNvPr id="3" name="Content Placeholder 2">
            <a:extLst>
              <a:ext uri="{FF2B5EF4-FFF2-40B4-BE49-F238E27FC236}">
                <a16:creationId xmlns:a16="http://schemas.microsoft.com/office/drawing/2014/main" id="{A585FD8A-9185-9632-B678-593751F2E371}"/>
              </a:ext>
            </a:extLst>
          </p:cNvPr>
          <p:cNvSpPr>
            <a:spLocks noGrp="1"/>
          </p:cNvSpPr>
          <p:nvPr>
            <p:ph idx="1"/>
          </p:nvPr>
        </p:nvSpPr>
        <p:spPr>
          <a:xfrm>
            <a:off x="838200" y="1305025"/>
            <a:ext cx="10515600" cy="5263725"/>
          </a:xfrm>
        </p:spPr>
        <p:txBody>
          <a:bodyPr>
            <a:normAutofit lnSpcReduction="10000"/>
          </a:bodyPr>
          <a:lstStyle/>
          <a:p>
            <a:r>
              <a:rPr lang="en-US" b="1" dirty="0"/>
              <a:t>Treatment</a:t>
            </a:r>
            <a:r>
              <a:rPr lang="en-US" dirty="0"/>
              <a:t>:</a:t>
            </a:r>
          </a:p>
          <a:p>
            <a:pPr marL="914400" lvl="1" indent="-457200">
              <a:buFont typeface="+mj-lt"/>
              <a:buAutoNum type="alphaUcPeriod"/>
            </a:pPr>
            <a:r>
              <a:rPr lang="en-US" dirty="0"/>
              <a:t>Observation (slow growing); if it need removal then</a:t>
            </a:r>
          </a:p>
          <a:p>
            <a:pPr marL="914400" lvl="1" indent="-457200">
              <a:buFont typeface="+mj-lt"/>
              <a:buAutoNum type="alphaUcPeriod"/>
            </a:pPr>
            <a:r>
              <a:rPr lang="en-US" dirty="0"/>
              <a:t>Radiation (Gamma knife).</a:t>
            </a:r>
          </a:p>
          <a:p>
            <a:pPr marL="914400" lvl="1" indent="-457200">
              <a:buFont typeface="+mj-lt"/>
              <a:buAutoNum type="alphaUcPeriod"/>
            </a:pPr>
            <a:r>
              <a:rPr lang="en-US" dirty="0"/>
              <a:t>Surgery.</a:t>
            </a:r>
          </a:p>
          <a:p>
            <a:r>
              <a:rPr lang="en-US" b="1" dirty="0"/>
              <a:t>Complications of surgery</a:t>
            </a:r>
            <a:endParaRPr lang="en-US" dirty="0"/>
          </a:p>
          <a:p>
            <a:pPr marL="914400" lvl="1" indent="-457200">
              <a:buFont typeface="+mj-lt"/>
              <a:buAutoNum type="alphaUcPeriod"/>
            </a:pPr>
            <a:r>
              <a:rPr lang="en-US" dirty="0"/>
              <a:t>Permanent hearing loss.</a:t>
            </a:r>
          </a:p>
          <a:p>
            <a:pPr marL="914400" lvl="1" indent="-457200">
              <a:buFont typeface="+mj-lt"/>
              <a:buAutoNum type="alphaUcPeriod"/>
            </a:pPr>
            <a:r>
              <a:rPr lang="en-US" dirty="0"/>
              <a:t>Facial nerve palsy.</a:t>
            </a:r>
          </a:p>
          <a:p>
            <a:r>
              <a:rPr lang="en-US" b="1" dirty="0"/>
              <a:t>Notes</a:t>
            </a:r>
            <a:r>
              <a:rPr lang="en-US" sz="2400" dirty="0"/>
              <a:t>:</a:t>
            </a:r>
          </a:p>
          <a:p>
            <a:pPr lvl="1"/>
            <a:r>
              <a:rPr lang="en-US" dirty="0"/>
              <a:t>Progressive Unilateral Sensorineural  hearing loss for high frequencies with Tinnitus.</a:t>
            </a:r>
          </a:p>
          <a:p>
            <a:pPr lvl="1"/>
            <a:r>
              <a:rPr lang="en-US" dirty="0"/>
              <a:t>10% of vestibular schwannoma present with sudden hearing loss.</a:t>
            </a:r>
          </a:p>
          <a:p>
            <a:pPr lvl="1"/>
            <a:r>
              <a:rPr lang="en-US" dirty="0"/>
              <a:t>1% of sudden hearing loss are due to Vestibular schwannoma.</a:t>
            </a:r>
          </a:p>
          <a:p>
            <a:pPr lvl="1"/>
            <a:r>
              <a:rPr lang="en-US" dirty="0"/>
              <a:t>Vestibular schwannomas presented 85% by unilateral high frequency progressive SNHL, 65% tinnitus</a:t>
            </a:r>
            <a:endParaRPr lang="en-US" sz="2000" dirty="0"/>
          </a:p>
          <a:p>
            <a:pPr marL="457200" indent="-457200">
              <a:buFont typeface="+mj-lt"/>
              <a:buAutoNum type="alphaUcPeriod"/>
            </a:pPr>
            <a:endParaRPr lang="en-US" dirty="0"/>
          </a:p>
        </p:txBody>
      </p:sp>
      <p:sp>
        <p:nvSpPr>
          <p:cNvPr id="7" name="Rectangle 6">
            <a:extLst>
              <a:ext uri="{FF2B5EF4-FFF2-40B4-BE49-F238E27FC236}">
                <a16:creationId xmlns:a16="http://schemas.microsoft.com/office/drawing/2014/main" id="{939E834C-C099-5B26-1B64-ABD8E005C44A}"/>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9" name="Rectangle 8">
            <a:extLst>
              <a:ext uri="{FF2B5EF4-FFF2-40B4-BE49-F238E27FC236}">
                <a16:creationId xmlns:a16="http://schemas.microsoft.com/office/drawing/2014/main" id="{D492A768-E3FB-E77E-32BB-72885984D8D5}"/>
              </a:ext>
            </a:extLst>
          </p:cNvPr>
          <p:cNvSpPr/>
          <p:nvPr/>
        </p:nvSpPr>
        <p:spPr>
          <a:xfrm>
            <a:off x="1" y="0"/>
            <a:ext cx="1315616"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Hearing loss</a:t>
            </a:r>
          </a:p>
        </p:txBody>
      </p:sp>
    </p:spTree>
    <p:extLst>
      <p:ext uri="{BB962C8B-B14F-4D97-AF65-F5344CB8AC3E}">
        <p14:creationId xmlns:p14="http://schemas.microsoft.com/office/powerpoint/2010/main" val="427418711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Nasal septum</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411428885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A7488B-E7EE-086E-1FDF-206B2F4E56BB}"/>
              </a:ext>
            </a:extLst>
          </p:cNvPr>
          <p:cNvSpPr>
            <a:spLocks noGrp="1"/>
          </p:cNvSpPr>
          <p:nvPr>
            <p:ph type="title"/>
          </p:nvPr>
        </p:nvSpPr>
        <p:spPr/>
        <p:txBody>
          <a:bodyPr/>
          <a:lstStyle/>
          <a:p>
            <a:r>
              <a:rPr lang="en-US" dirty="0"/>
              <a:t>Nasal septal deviation </a:t>
            </a:r>
          </a:p>
        </p:txBody>
      </p:sp>
      <p:sp>
        <p:nvSpPr>
          <p:cNvPr id="7" name="Content Placeholder 6">
            <a:extLst>
              <a:ext uri="{FF2B5EF4-FFF2-40B4-BE49-F238E27FC236}">
                <a16:creationId xmlns:a16="http://schemas.microsoft.com/office/drawing/2014/main" id="{72F0BBFC-053E-2A09-531C-895F9344E936}"/>
              </a:ext>
            </a:extLst>
          </p:cNvPr>
          <p:cNvSpPr>
            <a:spLocks noGrp="1"/>
          </p:cNvSpPr>
          <p:nvPr>
            <p:ph sz="half" idx="1"/>
          </p:nvPr>
        </p:nvSpPr>
        <p:spPr>
          <a:xfrm>
            <a:off x="758112" y="1146125"/>
            <a:ext cx="10675777" cy="5346749"/>
          </a:xfrm>
        </p:spPr>
        <p:txBody>
          <a:bodyPr>
            <a:normAutofit/>
          </a:bodyPr>
          <a:lstStyle/>
          <a:p>
            <a:pPr marL="514350" indent="-514350">
              <a:buFont typeface="+mj-lt"/>
              <a:buAutoNum type="arabicPeriod"/>
            </a:pPr>
            <a:r>
              <a:rPr lang="en-US" sz="2400" b="1" dirty="0"/>
              <a:t>What is the name of this investigation</a:t>
            </a:r>
          </a:p>
          <a:p>
            <a:pPr lvl="1"/>
            <a:r>
              <a:rPr lang="en-US" dirty="0"/>
              <a:t>Paranasal sinuses axial CT scan</a:t>
            </a:r>
          </a:p>
          <a:p>
            <a:pPr marL="514350" indent="-514350">
              <a:buFont typeface="+mj-lt"/>
              <a:buAutoNum type="arabicPeriod"/>
            </a:pPr>
            <a:r>
              <a:rPr lang="en-US" sz="2400" b="1" dirty="0"/>
              <a:t>Describe what you see (findings)</a:t>
            </a:r>
          </a:p>
          <a:p>
            <a:pPr lvl="1"/>
            <a:r>
              <a:rPr lang="en-US" dirty="0"/>
              <a:t>Nasal septal deviation </a:t>
            </a:r>
            <a:r>
              <a:rPr lang="en-US" dirty="0">
                <a:solidFill>
                  <a:srgbClr val="0070C0"/>
                </a:solidFill>
              </a:rPr>
              <a:t>to the right side</a:t>
            </a:r>
          </a:p>
          <a:p>
            <a:pPr marL="514350" indent="-514350">
              <a:buFont typeface="+mj-lt"/>
              <a:buAutoNum type="arabicPeriod"/>
            </a:pPr>
            <a:r>
              <a:rPr lang="en-US" sz="2400" b="1" dirty="0"/>
              <a:t>Mention 2 symptoms</a:t>
            </a:r>
          </a:p>
          <a:p>
            <a:pPr marL="971550" lvl="1" indent="-514350">
              <a:buFont typeface="+mj-lt"/>
              <a:buAutoNum type="arabicPeriod"/>
            </a:pPr>
            <a:r>
              <a:rPr lang="en-US" dirty="0"/>
              <a:t>Nasal obstruction.</a:t>
            </a:r>
          </a:p>
          <a:p>
            <a:pPr marL="971550" lvl="1" indent="-514350">
              <a:buFont typeface="+mj-lt"/>
              <a:buAutoNum type="arabicPeriod"/>
            </a:pPr>
            <a:r>
              <a:rPr lang="en-US" dirty="0"/>
              <a:t>Epistaxis (sometimes).</a:t>
            </a:r>
          </a:p>
          <a:p>
            <a:pPr marL="971550" lvl="1" indent="-514350">
              <a:buFont typeface="+mj-lt"/>
              <a:buAutoNum type="arabicPeriod"/>
            </a:pPr>
            <a:r>
              <a:rPr lang="en-US" dirty="0"/>
              <a:t>Dryness or hypertrophy in the contralateral nasal orifice.</a:t>
            </a:r>
          </a:p>
          <a:p>
            <a:pPr marL="514350" indent="-514350">
              <a:buFont typeface="+mj-lt"/>
              <a:buAutoNum type="arabicPeriod"/>
            </a:pPr>
            <a:r>
              <a:rPr lang="en-US" sz="2400" b="1" dirty="0"/>
              <a:t>Complication of nasal deviation:</a:t>
            </a:r>
          </a:p>
          <a:p>
            <a:pPr lvl="1"/>
            <a:r>
              <a:rPr lang="en-US" dirty="0"/>
              <a:t>Sinusitis</a:t>
            </a:r>
          </a:p>
          <a:p>
            <a:pPr marL="514350" indent="-514350">
              <a:buFont typeface="+mj-lt"/>
              <a:buAutoNum type="arabicPeriod"/>
            </a:pPr>
            <a:r>
              <a:rPr lang="en-US" sz="2400" b="1" dirty="0"/>
              <a:t>Management (Treatment)</a:t>
            </a:r>
            <a:r>
              <a:rPr lang="en-US" sz="2400" dirty="0"/>
              <a:t>: Septoplasty</a:t>
            </a:r>
          </a:p>
          <a:p>
            <a:pPr marL="514350" indent="-514350">
              <a:buFont typeface="+mj-lt"/>
              <a:buAutoNum type="arabicPeriod"/>
            </a:pPr>
            <a:r>
              <a:rPr kumimoji="0" lang="en-US" sz="2400" b="1" i="0" u="none" strike="noStrike" kern="1200" cap="none" spc="0" normalizeH="0" baseline="0" noProof="0" dirty="0">
                <a:ln>
                  <a:noFill/>
                </a:ln>
                <a:solidFill>
                  <a:srgbClr val="45515E"/>
                </a:solidFill>
                <a:effectLst/>
                <a:uLnTx/>
                <a:uFillTx/>
                <a:latin typeface="Calibri" panose="020F0502020204030204"/>
                <a:ea typeface="+mn-ea"/>
                <a:cs typeface="+mn-cs"/>
              </a:rPr>
              <a:t>If the patient has allergic rhinitis in spring, what is management </a:t>
            </a:r>
            <a:r>
              <a:rPr kumimoji="0" lang="en-US" sz="2000" i="0" u="none" strike="noStrike" kern="1200" cap="none" spc="0" normalizeH="0" baseline="0" noProof="0" dirty="0">
                <a:ln>
                  <a:noFill/>
                </a:ln>
                <a:solidFill>
                  <a:srgbClr val="FF0000"/>
                </a:solidFill>
                <a:effectLst/>
                <a:uLnTx/>
                <a:uFillTx/>
                <a:latin typeface="Calibri" panose="020F0502020204030204"/>
                <a:ea typeface="+mn-ea"/>
                <a:cs typeface="+mn-cs"/>
              </a:rPr>
              <a:t>(check next slide)</a:t>
            </a:r>
          </a:p>
        </p:txBody>
      </p:sp>
      <p:pic>
        <p:nvPicPr>
          <p:cNvPr id="9" name="صورة 5">
            <a:extLst>
              <a:ext uri="{FF2B5EF4-FFF2-40B4-BE49-F238E27FC236}">
                <a16:creationId xmlns:a16="http://schemas.microsoft.com/office/drawing/2014/main" id="{565C1000-68E8-EC28-13EC-ED12A0886BE9}"/>
              </a:ext>
            </a:extLst>
          </p:cNvPr>
          <p:cNvPicPr>
            <a:picLocks noGrp="1" noChangeAspect="1"/>
          </p:cNvPicPr>
          <p:nvPr>
            <p:ph sz="half" idx="2"/>
          </p:nvPr>
        </p:nvPicPr>
        <p:blipFill>
          <a:blip r:embed="rId2"/>
          <a:stretch>
            <a:fillRect/>
          </a:stretch>
        </p:blipFill>
        <p:spPr>
          <a:xfrm>
            <a:off x="8053889" y="1222875"/>
            <a:ext cx="3299911" cy="2481378"/>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B71A63A2-9CB8-46B5-FFB7-4377A1D0D983}"/>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(3)</a:t>
            </a:r>
            <a:endParaRPr lang="en-US" dirty="0">
              <a:solidFill>
                <a:srgbClr val="FF0000"/>
              </a:solidFill>
            </a:endParaRPr>
          </a:p>
        </p:txBody>
      </p:sp>
    </p:spTree>
    <p:extLst>
      <p:ext uri="{BB962C8B-B14F-4D97-AF65-F5344CB8AC3E}">
        <p14:creationId xmlns:p14="http://schemas.microsoft.com/office/powerpoint/2010/main" val="7962111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EA7C79-9A49-7A58-CCC1-8A7404E88EBF}"/>
              </a:ext>
            </a:extLst>
          </p:cNvPr>
          <p:cNvSpPr>
            <a:spLocks noGrp="1"/>
          </p:cNvSpPr>
          <p:nvPr>
            <p:ph type="title"/>
          </p:nvPr>
        </p:nvSpPr>
        <p:spPr/>
        <p:txBody>
          <a:bodyPr>
            <a:noAutofit/>
          </a:bodyPr>
          <a:lstStyle/>
          <a:p>
            <a:r>
              <a:rPr lang="en-US" sz="2800" b="1" dirty="0">
                <a:latin typeface="+mn-lt"/>
              </a:rPr>
              <a:t>5. If the patient has allergic rhinitis in spring, what is the management</a:t>
            </a:r>
          </a:p>
        </p:txBody>
      </p:sp>
      <p:sp>
        <p:nvSpPr>
          <p:cNvPr id="6" name="Content Placeholder 5">
            <a:extLst>
              <a:ext uri="{FF2B5EF4-FFF2-40B4-BE49-F238E27FC236}">
                <a16:creationId xmlns:a16="http://schemas.microsoft.com/office/drawing/2014/main" id="{FC875409-83CB-2F3D-D5BE-14C197ADEE96}"/>
              </a:ext>
            </a:extLst>
          </p:cNvPr>
          <p:cNvSpPr>
            <a:spLocks noGrp="1"/>
          </p:cNvSpPr>
          <p:nvPr>
            <p:ph idx="1"/>
          </p:nvPr>
        </p:nvSpPr>
        <p:spPr/>
        <p:txBody>
          <a:bodyPr>
            <a:normAutofit lnSpcReduction="10000"/>
          </a:bodyPr>
          <a:lstStyle/>
          <a:p>
            <a:pPr marL="514350" indent="-514350">
              <a:buFont typeface="+mj-lt"/>
              <a:buAutoNum type="arabicPeriod"/>
            </a:pPr>
            <a:r>
              <a:rPr lang="en-US" dirty="0"/>
              <a:t>Avoidance of allergen</a:t>
            </a:r>
          </a:p>
          <a:p>
            <a:pPr marL="514350" indent="-514350">
              <a:buFont typeface="+mj-lt"/>
              <a:buAutoNum type="arabicPeriod"/>
            </a:pPr>
            <a:r>
              <a:rPr lang="en-US" dirty="0"/>
              <a:t>Mainstay of treatment: Anti-histamine (2</a:t>
            </a:r>
            <a:r>
              <a:rPr lang="en-US" baseline="30000" dirty="0"/>
              <a:t>nd</a:t>
            </a:r>
            <a:r>
              <a:rPr lang="en-US" dirty="0"/>
              <a:t> generation) + steroid nasal spray </a:t>
            </a:r>
          </a:p>
          <a:p>
            <a:pPr marL="514350" indent="-514350">
              <a:buFont typeface="+mj-lt"/>
              <a:buAutoNum type="arabicPeriod"/>
            </a:pPr>
            <a:r>
              <a:rPr lang="en-US" dirty="0"/>
              <a:t>Add vasoconstrictor nasal sprays for up to 2 weeks only; to relieve </a:t>
            </a:r>
            <a:r>
              <a:rPr lang="en-US" sz="2800" dirty="0"/>
              <a:t>congestion</a:t>
            </a:r>
            <a:endParaRPr lang="ar-JO" dirty="0"/>
          </a:p>
          <a:p>
            <a:pPr marL="514350" indent="-514350">
              <a:buFont typeface="+mj-lt"/>
              <a:buAutoNum type="arabicPeriod"/>
            </a:pPr>
            <a:r>
              <a:rPr lang="en-US" dirty="0"/>
              <a:t>Normal saline douching for cleaning the nasal cavity and preventing stasis</a:t>
            </a:r>
          </a:p>
          <a:p>
            <a:pPr marL="514350" indent="-514350">
              <a:buFont typeface="+mj-lt"/>
              <a:buAutoNum type="arabicPeriod"/>
            </a:pPr>
            <a:r>
              <a:rPr lang="en-US" dirty="0"/>
              <a:t>If severe consider systemic steroids</a:t>
            </a:r>
          </a:p>
          <a:p>
            <a:pPr marL="514350" indent="-514350">
              <a:buFont typeface="+mj-lt"/>
              <a:buAutoNum type="arabicPeriod"/>
            </a:pPr>
            <a:r>
              <a:rPr lang="en-US" dirty="0"/>
              <a:t>Septoplasty to relieve obstruction; if deviation is present</a:t>
            </a:r>
          </a:p>
          <a:p>
            <a:pPr marL="514350" indent="-514350">
              <a:buFont typeface="+mj-lt"/>
              <a:buAutoNum type="arabicPeriod"/>
            </a:pPr>
            <a:r>
              <a:rPr lang="en-US" dirty="0"/>
              <a:t>Turbinate reduction surgery if severe hypertrophied turbinate is not responding to treatment</a:t>
            </a:r>
          </a:p>
        </p:txBody>
      </p:sp>
      <p:sp>
        <p:nvSpPr>
          <p:cNvPr id="7" name="Rectangle 6">
            <a:extLst>
              <a:ext uri="{FF2B5EF4-FFF2-40B4-BE49-F238E27FC236}">
                <a16:creationId xmlns:a16="http://schemas.microsoft.com/office/drawing/2014/main" id="{CEE6777A-E6AA-39C4-3DFC-67A836E4770F}"/>
              </a:ext>
            </a:extLst>
          </p:cNvPr>
          <p:cNvSpPr/>
          <p:nvPr/>
        </p:nvSpPr>
        <p:spPr>
          <a:xfrm>
            <a:off x="10683551" y="0"/>
            <a:ext cx="1508448"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FF0000"/>
                </a:solidFill>
              </a:rPr>
              <a:t>انتبه للترتيب مهم</a:t>
            </a:r>
            <a:endParaRPr lang="en-US" b="1" dirty="0">
              <a:solidFill>
                <a:srgbClr val="FF0000"/>
              </a:solidFill>
            </a:endParaRPr>
          </a:p>
        </p:txBody>
      </p:sp>
    </p:spTree>
    <p:extLst>
      <p:ext uri="{BB962C8B-B14F-4D97-AF65-F5344CB8AC3E}">
        <p14:creationId xmlns:p14="http://schemas.microsoft.com/office/powerpoint/2010/main" val="36316405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00EFA-FB0B-086C-6DBF-C427EC2035DC}"/>
              </a:ext>
            </a:extLst>
          </p:cNvPr>
          <p:cNvSpPr>
            <a:spLocks noGrp="1"/>
          </p:cNvSpPr>
          <p:nvPr>
            <p:ph type="title"/>
          </p:nvPr>
        </p:nvSpPr>
        <p:spPr/>
        <p:txBody>
          <a:bodyPr/>
          <a:lstStyle/>
          <a:p>
            <a:r>
              <a:rPr lang="en-US" dirty="0"/>
              <a:t>Nasal septal perforation</a:t>
            </a:r>
          </a:p>
        </p:txBody>
      </p:sp>
      <p:sp>
        <p:nvSpPr>
          <p:cNvPr id="3" name="Content Placeholder 2">
            <a:extLst>
              <a:ext uri="{FF2B5EF4-FFF2-40B4-BE49-F238E27FC236}">
                <a16:creationId xmlns:a16="http://schemas.microsoft.com/office/drawing/2014/main" id="{7DEFE605-1336-C9D8-A3D6-3E9D733C4C43}"/>
              </a:ext>
            </a:extLst>
          </p:cNvPr>
          <p:cNvSpPr>
            <a:spLocks noGrp="1"/>
          </p:cNvSpPr>
          <p:nvPr>
            <p:ph idx="1"/>
          </p:nvPr>
        </p:nvSpPr>
        <p:spPr>
          <a:xfrm>
            <a:off x="838200" y="1235725"/>
            <a:ext cx="10515600" cy="5127754"/>
          </a:xfrm>
        </p:spPr>
        <p:txBody>
          <a:bodyPr anchor="t">
            <a:normAutofit/>
          </a:bodyPr>
          <a:lstStyle/>
          <a:p>
            <a:pPr marL="514350" indent="-514350">
              <a:buFont typeface="+mj-lt"/>
              <a:buAutoNum type="arabicPeriod"/>
            </a:pPr>
            <a:r>
              <a:rPr lang="en-US" b="1" dirty="0"/>
              <a:t>Diagnosis</a:t>
            </a:r>
          </a:p>
          <a:p>
            <a:pPr lvl="1"/>
            <a:r>
              <a:rPr lang="en-US" sz="2800" dirty="0"/>
              <a:t>Nasal septal perforation</a:t>
            </a:r>
          </a:p>
          <a:p>
            <a:pPr marL="514350" indent="-514350">
              <a:buFont typeface="+mj-lt"/>
              <a:buAutoNum type="arabicPeriod"/>
            </a:pPr>
            <a:r>
              <a:rPr lang="en-US" b="1" dirty="0"/>
              <a:t>Describe what you see</a:t>
            </a:r>
          </a:p>
          <a:p>
            <a:pPr lvl="1"/>
            <a:r>
              <a:rPr lang="en-US" sz="2800" dirty="0"/>
              <a:t>Nasal septal perforation</a:t>
            </a:r>
          </a:p>
          <a:p>
            <a:pPr marL="514350" indent="-514350">
              <a:buFont typeface="+mj-lt"/>
              <a:buAutoNum type="arabicPeriod"/>
            </a:pPr>
            <a:r>
              <a:rPr lang="en-US" b="1" dirty="0"/>
              <a:t>Mention 3 symptoms associated</a:t>
            </a:r>
          </a:p>
          <a:p>
            <a:pPr marL="914400" lvl="1" indent="-457200">
              <a:buFont typeface="+mj-lt"/>
              <a:buAutoNum type="arabicPeriod"/>
            </a:pPr>
            <a:r>
              <a:rPr lang="en-US" sz="2800" dirty="0"/>
              <a:t>Nose pain</a:t>
            </a:r>
          </a:p>
          <a:p>
            <a:pPr marL="914400" lvl="1" indent="-457200">
              <a:buFont typeface="+mj-lt"/>
              <a:buAutoNum type="arabicPeriod"/>
            </a:pPr>
            <a:r>
              <a:rPr lang="en-US" sz="2800" dirty="0"/>
              <a:t>Epistaxis</a:t>
            </a:r>
          </a:p>
          <a:p>
            <a:pPr marL="914400" lvl="1" indent="-457200">
              <a:buFont typeface="+mj-lt"/>
              <a:buAutoNum type="arabicPeriod"/>
            </a:pPr>
            <a:r>
              <a:rPr lang="en-US" sz="2800" dirty="0"/>
              <a:t>Wheezing through the nose</a:t>
            </a:r>
          </a:p>
          <a:p>
            <a:pPr marL="914400" lvl="1" indent="-457200">
              <a:buFont typeface="+mj-lt"/>
              <a:buAutoNum type="arabicPeriod"/>
            </a:pPr>
            <a:r>
              <a:rPr lang="en-US" sz="2800" dirty="0"/>
              <a:t>Feeling of obstruction in the nose</a:t>
            </a:r>
          </a:p>
          <a:p>
            <a:pPr marL="914400" lvl="1" indent="-457200">
              <a:buFont typeface="+mj-lt"/>
              <a:buAutoNum type="arabicPeriod"/>
            </a:pPr>
            <a:r>
              <a:rPr lang="en-US" sz="2800" dirty="0"/>
              <a:t>Rhinorrhea</a:t>
            </a:r>
          </a:p>
          <a:p>
            <a:pPr marL="914400" lvl="1" indent="-457200">
              <a:buFont typeface="+mj-lt"/>
              <a:buAutoNum type="arabicPeriod"/>
            </a:pPr>
            <a:r>
              <a:rPr lang="en-US" sz="2800" dirty="0"/>
              <a:t>malodorous smell in the nose</a:t>
            </a:r>
          </a:p>
        </p:txBody>
      </p:sp>
      <p:sp>
        <p:nvSpPr>
          <p:cNvPr id="5" name="Rectangle 4">
            <a:extLst>
              <a:ext uri="{FF2B5EF4-FFF2-40B4-BE49-F238E27FC236}">
                <a16:creationId xmlns:a16="http://schemas.microsoft.com/office/drawing/2014/main" id="{60C4AD9B-14D5-B442-7A24-182DD64F3D5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6</a:t>
            </a:r>
            <a:r>
              <a:rPr lang="ar-JO" dirty="0">
                <a:solidFill>
                  <a:srgbClr val="FF0000"/>
                </a:solidFill>
              </a:rPr>
              <a:t>)</a:t>
            </a:r>
            <a:endParaRPr lang="en-US" dirty="0">
              <a:solidFill>
                <a:srgbClr val="FF0000"/>
              </a:solidFill>
            </a:endParaRPr>
          </a:p>
        </p:txBody>
      </p:sp>
      <p:pic>
        <p:nvPicPr>
          <p:cNvPr id="6" name="صورة 6" descr="9175tn.jpg">
            <a:extLst>
              <a:ext uri="{FF2B5EF4-FFF2-40B4-BE49-F238E27FC236}">
                <a16:creationId xmlns:a16="http://schemas.microsoft.com/office/drawing/2014/main" id="{A8C7D4C1-766C-FABA-5B1C-DFF8573109D4}"/>
              </a:ext>
            </a:extLst>
          </p:cNvPr>
          <p:cNvPicPr>
            <a:picLocks noChangeAspect="1"/>
          </p:cNvPicPr>
          <p:nvPr/>
        </p:nvPicPr>
        <p:blipFill>
          <a:blip r:embed="rId2"/>
          <a:stretch>
            <a:fillRect/>
          </a:stretch>
        </p:blipFill>
        <p:spPr>
          <a:xfrm>
            <a:off x="7847041" y="1235724"/>
            <a:ext cx="3265713" cy="2449285"/>
          </a:xfrm>
          <a:prstGeom prst="rect">
            <a:avLst/>
          </a:prstGeom>
          <a:ln>
            <a:noFill/>
          </a:ln>
          <a:effectLst>
            <a:outerShdw blurRad="292100" dist="139700" dir="2700000" algn="tl" rotWithShape="0">
              <a:srgbClr val="333333">
                <a:alpha val="65000"/>
              </a:srgbClr>
            </a:outerShdw>
          </a:effectLst>
        </p:spPr>
      </p:pic>
      <p:pic>
        <p:nvPicPr>
          <p:cNvPr id="7" name="Content Placeholder 3">
            <a:extLst>
              <a:ext uri="{FF2B5EF4-FFF2-40B4-BE49-F238E27FC236}">
                <a16:creationId xmlns:a16="http://schemas.microsoft.com/office/drawing/2014/main" id="{4A2713B2-DAE3-3B83-1E0F-368BC6D1AB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59" r="7668"/>
          <a:stretch/>
        </p:blipFill>
        <p:spPr>
          <a:xfrm>
            <a:off x="7847042" y="3754311"/>
            <a:ext cx="3265713" cy="2610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359801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AA267-F9AC-AE1C-545B-A4E754EE6375}"/>
              </a:ext>
            </a:extLst>
          </p:cNvPr>
          <p:cNvSpPr>
            <a:spLocks noGrp="1"/>
          </p:cNvSpPr>
          <p:nvPr>
            <p:ph type="title"/>
          </p:nvPr>
        </p:nvSpPr>
        <p:spPr/>
        <p:txBody>
          <a:bodyPr/>
          <a:lstStyle/>
          <a:p>
            <a:r>
              <a:rPr lang="en-US" dirty="0"/>
              <a:t>Nasal septal perforation</a:t>
            </a:r>
          </a:p>
        </p:txBody>
      </p:sp>
      <p:sp>
        <p:nvSpPr>
          <p:cNvPr id="3" name="Content Placeholder 2">
            <a:extLst>
              <a:ext uri="{FF2B5EF4-FFF2-40B4-BE49-F238E27FC236}">
                <a16:creationId xmlns:a16="http://schemas.microsoft.com/office/drawing/2014/main" id="{391B9F4C-94FF-15F9-C3F8-8FD00393A8CA}"/>
              </a:ext>
            </a:extLst>
          </p:cNvPr>
          <p:cNvSpPr>
            <a:spLocks noGrp="1"/>
          </p:cNvSpPr>
          <p:nvPr>
            <p:ph idx="1"/>
          </p:nvPr>
        </p:nvSpPr>
        <p:spPr>
          <a:xfrm>
            <a:off x="838200" y="1235723"/>
            <a:ext cx="7172127" cy="5128803"/>
          </a:xfrm>
        </p:spPr>
        <p:txBody>
          <a:bodyPr anchor="t">
            <a:normAutofit/>
          </a:bodyPr>
          <a:lstStyle/>
          <a:p>
            <a:pPr marL="514350" indent="-514350">
              <a:buFont typeface="+mj-lt"/>
              <a:buAutoNum type="arabicPeriod" startAt="4"/>
            </a:pPr>
            <a:r>
              <a:rPr lang="en-US" b="1" dirty="0"/>
              <a:t>Mention 2 possible Causes</a:t>
            </a:r>
          </a:p>
          <a:p>
            <a:pPr marL="971550" lvl="1" indent="-514350">
              <a:buFont typeface="+mj-lt"/>
              <a:buAutoNum type="arabicPeriod"/>
            </a:pPr>
            <a:r>
              <a:rPr lang="en-US" sz="2800" dirty="0"/>
              <a:t>Trauma</a:t>
            </a:r>
          </a:p>
          <a:p>
            <a:pPr marL="971550" lvl="1" indent="-514350">
              <a:buFont typeface="+mj-lt"/>
              <a:buAutoNum type="arabicPeriod"/>
            </a:pPr>
            <a:r>
              <a:rPr lang="en-US" sz="2800" dirty="0"/>
              <a:t>Foreign body</a:t>
            </a:r>
          </a:p>
          <a:p>
            <a:pPr marL="971550" lvl="1" indent="-514350">
              <a:buFont typeface="+mj-lt"/>
              <a:buAutoNum type="arabicPeriod"/>
            </a:pPr>
            <a:r>
              <a:rPr lang="en-US" sz="2800" dirty="0"/>
              <a:t>Iatrogenic</a:t>
            </a:r>
          </a:p>
          <a:p>
            <a:pPr marL="971550" lvl="1" indent="-514350">
              <a:buFont typeface="+mj-lt"/>
              <a:buAutoNum type="arabicPeriod"/>
            </a:pPr>
            <a:r>
              <a:rPr lang="en-US" sz="2800" dirty="0"/>
              <a:t>Nasal packing</a:t>
            </a:r>
          </a:p>
          <a:p>
            <a:pPr marL="971550" lvl="1" indent="-514350">
              <a:buFont typeface="+mj-lt"/>
              <a:buAutoNum type="arabicPeriod"/>
            </a:pPr>
            <a:r>
              <a:rPr lang="en-US" sz="2800" dirty="0"/>
              <a:t>Cocaine abuse</a:t>
            </a:r>
          </a:p>
          <a:p>
            <a:pPr marL="971550" lvl="1" indent="-514350">
              <a:buFont typeface="+mj-lt"/>
              <a:buAutoNum type="arabicPeriod"/>
            </a:pPr>
            <a:r>
              <a:rPr lang="en-US" sz="2800" dirty="0"/>
              <a:t>Malignancy</a:t>
            </a:r>
          </a:p>
          <a:p>
            <a:pPr marL="971550" lvl="1" indent="-514350">
              <a:buFont typeface="+mj-lt"/>
              <a:buAutoNum type="arabicPeriod"/>
            </a:pPr>
            <a:r>
              <a:rPr lang="en-US" sz="2800" dirty="0"/>
              <a:t>Wegener </a:t>
            </a:r>
            <a:r>
              <a:rPr lang="ar-JO" sz="2800" dirty="0"/>
              <a:t>)</a:t>
            </a:r>
            <a:r>
              <a:rPr lang="en-US" sz="2800" dirty="0"/>
              <a:t>granulomatosis with polyangiitis</a:t>
            </a:r>
            <a:r>
              <a:rPr lang="ar-JO" sz="2800" dirty="0"/>
              <a:t>(</a:t>
            </a:r>
            <a:endParaRPr lang="en-US" sz="2800" dirty="0"/>
          </a:p>
          <a:p>
            <a:pPr marL="0" indent="0">
              <a:buNone/>
            </a:pPr>
            <a:endParaRPr lang="en-US" sz="3200" dirty="0"/>
          </a:p>
        </p:txBody>
      </p:sp>
      <p:sp>
        <p:nvSpPr>
          <p:cNvPr id="4" name="Rectangle 3">
            <a:extLst>
              <a:ext uri="{FF2B5EF4-FFF2-40B4-BE49-F238E27FC236}">
                <a16:creationId xmlns:a16="http://schemas.microsoft.com/office/drawing/2014/main" id="{E3FB12C8-DD63-0EEE-4BA3-EACE982A56C8}"/>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6</a:t>
            </a:r>
            <a:r>
              <a:rPr lang="ar-JO" dirty="0">
                <a:solidFill>
                  <a:srgbClr val="FF0000"/>
                </a:solidFill>
              </a:rPr>
              <a:t>)</a:t>
            </a:r>
            <a:endParaRPr lang="en-US" dirty="0">
              <a:solidFill>
                <a:srgbClr val="FF0000"/>
              </a:solidFill>
            </a:endParaRPr>
          </a:p>
        </p:txBody>
      </p:sp>
      <p:pic>
        <p:nvPicPr>
          <p:cNvPr id="6" name="Content Placeholder 3">
            <a:extLst>
              <a:ext uri="{FF2B5EF4-FFF2-40B4-BE49-F238E27FC236}">
                <a16:creationId xmlns:a16="http://schemas.microsoft.com/office/drawing/2014/main" id="{0F8C87FF-E87F-32AA-9CD8-CDDD7AD6D9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59" r="7668"/>
          <a:stretch/>
        </p:blipFill>
        <p:spPr>
          <a:xfrm>
            <a:off x="8010327" y="4015335"/>
            <a:ext cx="2939139" cy="2349191"/>
          </a:xfrm>
          <a:prstGeom prst="rect">
            <a:avLst/>
          </a:prstGeom>
          <a:ln>
            <a:noFill/>
          </a:ln>
          <a:effectLst>
            <a:outerShdw blurRad="292100" dist="139700" dir="2700000" algn="tl" rotWithShape="0">
              <a:srgbClr val="333333">
                <a:alpha val="65000"/>
              </a:srgbClr>
            </a:outerShdw>
          </a:effectLst>
        </p:spPr>
      </p:pic>
      <p:pic>
        <p:nvPicPr>
          <p:cNvPr id="7" name="Picture 6" descr="Picture of Nasal Septal Perforation * Otolaryngology Houston">
            <a:extLst>
              <a:ext uri="{FF2B5EF4-FFF2-40B4-BE49-F238E27FC236}">
                <a16:creationId xmlns:a16="http://schemas.microsoft.com/office/drawing/2014/main" id="{B10C409B-E626-950F-9531-CE3C41EAC46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10327" y="1235722"/>
            <a:ext cx="3343473" cy="2527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32962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Nasal trauma</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30161668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BDEE02-2EC6-40E1-D61E-5E7DDBA01C56}"/>
              </a:ext>
            </a:extLst>
          </p:cNvPr>
          <p:cNvSpPr>
            <a:spLocks noGrp="1"/>
          </p:cNvSpPr>
          <p:nvPr>
            <p:ph type="title"/>
          </p:nvPr>
        </p:nvSpPr>
        <p:spPr/>
        <p:txBody>
          <a:bodyPr/>
          <a:lstStyle/>
          <a:p>
            <a:r>
              <a:rPr lang="en-US" dirty="0"/>
              <a:t>Management of nasal trauma 1</a:t>
            </a:r>
          </a:p>
        </p:txBody>
      </p:sp>
      <p:sp>
        <p:nvSpPr>
          <p:cNvPr id="5" name="Content Placeholder 4">
            <a:extLst>
              <a:ext uri="{FF2B5EF4-FFF2-40B4-BE49-F238E27FC236}">
                <a16:creationId xmlns:a16="http://schemas.microsoft.com/office/drawing/2014/main" id="{4052537A-191D-3E3A-1A6C-8964A76488D2}"/>
              </a:ext>
            </a:extLst>
          </p:cNvPr>
          <p:cNvSpPr>
            <a:spLocks noGrp="1"/>
          </p:cNvSpPr>
          <p:nvPr>
            <p:ph idx="1"/>
          </p:nvPr>
        </p:nvSpPr>
        <p:spPr>
          <a:xfrm>
            <a:off x="838200" y="1305026"/>
            <a:ext cx="10515600" cy="5105106"/>
          </a:xfrm>
        </p:spPr>
        <p:txBody>
          <a:bodyPr>
            <a:normAutofit lnSpcReduction="10000"/>
          </a:bodyPr>
          <a:lstStyle/>
          <a:p>
            <a:pPr marL="514350" indent="-514350">
              <a:buFont typeface="+mj-lt"/>
              <a:buAutoNum type="arabicPeriod"/>
            </a:pPr>
            <a:r>
              <a:rPr lang="en-US" dirty="0"/>
              <a:t>Ensure airway is patent</a:t>
            </a:r>
          </a:p>
          <a:p>
            <a:pPr marL="514350" indent="-514350">
              <a:buFont typeface="+mj-lt"/>
              <a:buAutoNum type="arabicPeriod"/>
            </a:pPr>
            <a:r>
              <a:rPr lang="en-US" dirty="0"/>
              <a:t>Give adequate ventilation</a:t>
            </a:r>
          </a:p>
          <a:p>
            <a:pPr marL="514350" indent="-514350">
              <a:buFont typeface="+mj-lt"/>
              <a:buAutoNum type="arabicPeriod"/>
            </a:pPr>
            <a:r>
              <a:rPr lang="en-US" dirty="0"/>
              <a:t>Stabilize patient </a:t>
            </a:r>
          </a:p>
          <a:p>
            <a:pPr marL="514350" indent="-514350">
              <a:buFont typeface="+mj-lt"/>
              <a:buAutoNum type="arabicPeriod"/>
            </a:pPr>
            <a:r>
              <a:rPr lang="en-US" dirty="0"/>
              <a:t>If its open wound and contaminated with foreign matter, copious irrigation will be required or sometimes, Some debridement may be needed </a:t>
            </a:r>
          </a:p>
          <a:p>
            <a:pPr marL="514350" indent="-514350">
              <a:buFont typeface="+mj-lt"/>
              <a:buAutoNum type="arabicPeriod"/>
            </a:pPr>
            <a:r>
              <a:rPr lang="en-US" dirty="0"/>
              <a:t>Pretreatment with anxiolytic and pain medications should be considered</a:t>
            </a:r>
          </a:p>
          <a:p>
            <a:pPr marL="514350" indent="-514350">
              <a:buFont typeface="+mj-lt"/>
              <a:buAutoNum type="arabicPeriod"/>
            </a:pPr>
            <a:r>
              <a:rPr lang="en-US" dirty="0"/>
              <a:t>Lateral nasal bone X ray .</a:t>
            </a:r>
          </a:p>
          <a:p>
            <a:pPr marL="514350" indent="-514350">
              <a:buFont typeface="+mj-lt"/>
              <a:buAutoNum type="arabicPeriod"/>
            </a:pPr>
            <a:r>
              <a:rPr lang="en-US" dirty="0"/>
              <a:t>Reduction of acute nasal fractures (open or closed) to realign cartilaginous and bony structures to their locations before the injury, to decrease discomfort and maximize airway patency</a:t>
            </a:r>
          </a:p>
        </p:txBody>
      </p:sp>
      <p:sp>
        <p:nvSpPr>
          <p:cNvPr id="3" name="Rectangle 2">
            <a:extLst>
              <a:ext uri="{FF2B5EF4-FFF2-40B4-BE49-F238E27FC236}">
                <a16:creationId xmlns:a16="http://schemas.microsoft.com/office/drawing/2014/main" id="{46A83E71-5C83-9B78-6AE3-1355E45495BB}"/>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40102068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BDEE02-2EC6-40E1-D61E-5E7DDBA01C56}"/>
              </a:ext>
            </a:extLst>
          </p:cNvPr>
          <p:cNvSpPr>
            <a:spLocks noGrp="1"/>
          </p:cNvSpPr>
          <p:nvPr>
            <p:ph type="title"/>
          </p:nvPr>
        </p:nvSpPr>
        <p:spPr/>
        <p:txBody>
          <a:bodyPr/>
          <a:lstStyle/>
          <a:p>
            <a:r>
              <a:rPr lang="en-US" dirty="0"/>
              <a:t>Management of nasal trauma 2</a:t>
            </a:r>
          </a:p>
        </p:txBody>
      </p:sp>
      <p:sp>
        <p:nvSpPr>
          <p:cNvPr id="5" name="Content Placeholder 4">
            <a:extLst>
              <a:ext uri="{FF2B5EF4-FFF2-40B4-BE49-F238E27FC236}">
                <a16:creationId xmlns:a16="http://schemas.microsoft.com/office/drawing/2014/main" id="{4052537A-191D-3E3A-1A6C-8964A76488D2}"/>
              </a:ext>
            </a:extLst>
          </p:cNvPr>
          <p:cNvSpPr>
            <a:spLocks noGrp="1"/>
          </p:cNvSpPr>
          <p:nvPr>
            <p:ph idx="1"/>
          </p:nvPr>
        </p:nvSpPr>
        <p:spPr/>
        <p:txBody>
          <a:bodyPr/>
          <a:lstStyle/>
          <a:p>
            <a:pPr marL="514350" indent="-514350">
              <a:buFont typeface="+mj-lt"/>
              <a:buAutoNum type="arabicPeriod" startAt="8"/>
            </a:pPr>
            <a:r>
              <a:rPr lang="en-US" dirty="0"/>
              <a:t>Do incision (horizontal )and drainage+ I.V antibiotic if there is septal hematoma + bilateral swelling (to prevent septal </a:t>
            </a:r>
            <a:r>
              <a:rPr lang="en-US" dirty="0" err="1"/>
              <a:t>abccess</a:t>
            </a:r>
            <a:r>
              <a:rPr lang="en-US" dirty="0"/>
              <a:t> and septal perforation )</a:t>
            </a:r>
          </a:p>
          <a:p>
            <a:pPr marL="514350" indent="-514350">
              <a:buFont typeface="+mj-lt"/>
              <a:buAutoNum type="arabicPeriod" startAt="8"/>
            </a:pPr>
            <a:r>
              <a:rPr lang="en-US" dirty="0"/>
              <a:t>Final external and internal (endoscopic, if possible) examination before releasing a patient who has undergone manipulation and reduction of a nasal fracture</a:t>
            </a:r>
          </a:p>
          <a:p>
            <a:pPr marL="514350" indent="-514350">
              <a:buFont typeface="+mj-lt"/>
              <a:buAutoNum type="arabicPeriod" startAt="8"/>
            </a:pPr>
            <a:r>
              <a:rPr lang="en-US" dirty="0"/>
              <a:t>Prophylactic antibiotics may be prescribed when indicated, such as in a grossly contaminated open fracture</a:t>
            </a:r>
          </a:p>
          <a:p>
            <a:pPr marL="514350" indent="-514350">
              <a:buFont typeface="+mj-lt"/>
              <a:buAutoNum type="arabicPeriod" startAt="8"/>
            </a:pPr>
            <a:r>
              <a:rPr lang="en-US" dirty="0"/>
              <a:t>An external splint or cast should be applied to the nasal dorsum for about one week.</a:t>
            </a:r>
          </a:p>
          <a:p>
            <a:pPr marL="514350" indent="-514350">
              <a:buFont typeface="+mj-lt"/>
              <a:buAutoNum type="arabicPeriod" startAt="8"/>
            </a:pPr>
            <a:r>
              <a:rPr lang="en-US" dirty="0"/>
              <a:t>Nasal packing if required</a:t>
            </a:r>
          </a:p>
        </p:txBody>
      </p:sp>
      <p:sp>
        <p:nvSpPr>
          <p:cNvPr id="3" name="Rectangle 2">
            <a:extLst>
              <a:ext uri="{FF2B5EF4-FFF2-40B4-BE49-F238E27FC236}">
                <a16:creationId xmlns:a16="http://schemas.microsoft.com/office/drawing/2014/main" id="{5651BB19-AC40-4B69-ACF4-E986CDA0C47F}"/>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32957258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487A9A-0AF9-197E-6C21-00E875E3E7A2}"/>
              </a:ext>
            </a:extLst>
          </p:cNvPr>
          <p:cNvSpPr>
            <a:spLocks noGrp="1"/>
          </p:cNvSpPr>
          <p:nvPr>
            <p:ph type="title"/>
          </p:nvPr>
        </p:nvSpPr>
        <p:spPr/>
        <p:txBody>
          <a:bodyPr>
            <a:normAutofit/>
          </a:bodyPr>
          <a:lstStyle/>
          <a:p>
            <a:r>
              <a:rPr lang="en-US" dirty="0"/>
              <a:t>History of pt. with trauma </a:t>
            </a:r>
          </a:p>
        </p:txBody>
      </p:sp>
      <p:sp>
        <p:nvSpPr>
          <p:cNvPr id="6" name="Content Placeholder 5">
            <a:extLst>
              <a:ext uri="{FF2B5EF4-FFF2-40B4-BE49-F238E27FC236}">
                <a16:creationId xmlns:a16="http://schemas.microsoft.com/office/drawing/2014/main" id="{B017441C-2730-7037-20F8-C12339EA512A}"/>
              </a:ext>
            </a:extLst>
          </p:cNvPr>
          <p:cNvSpPr>
            <a:spLocks noGrp="1"/>
          </p:cNvSpPr>
          <p:nvPr>
            <p:ph idx="1"/>
          </p:nvPr>
        </p:nvSpPr>
        <p:spPr/>
        <p:txBody>
          <a:bodyPr>
            <a:normAutofit/>
          </a:bodyPr>
          <a:lstStyle/>
          <a:p>
            <a:pPr marL="514350" indent="-514350">
              <a:buFont typeface="+mj-lt"/>
              <a:buAutoNum type="arabicPeriod"/>
            </a:pPr>
            <a:r>
              <a:rPr lang="en-US" b="1" dirty="0"/>
              <a:t>Diagnosis</a:t>
            </a:r>
          </a:p>
          <a:p>
            <a:pPr lvl="1"/>
            <a:r>
              <a:rPr lang="en-US" sz="2600" dirty="0"/>
              <a:t>Bilateral  nasal Septal Hematoma</a:t>
            </a:r>
          </a:p>
          <a:p>
            <a:pPr marL="514350" indent="-514350">
              <a:buFont typeface="+mj-lt"/>
              <a:buAutoNum type="arabicPeriod"/>
            </a:pPr>
            <a:r>
              <a:rPr lang="en-US" b="1" dirty="0"/>
              <a:t>Mention 3 complications</a:t>
            </a:r>
          </a:p>
          <a:p>
            <a:pPr marL="971550" lvl="1" indent="-514350">
              <a:buFont typeface="+mj-lt"/>
              <a:buAutoNum type="alphaUcPeriod"/>
            </a:pPr>
            <a:r>
              <a:rPr lang="en-US" sz="2400" dirty="0"/>
              <a:t>Septal Perforation</a:t>
            </a:r>
          </a:p>
          <a:p>
            <a:pPr marL="971550" lvl="1" indent="-514350">
              <a:buFont typeface="+mj-lt"/>
              <a:buAutoNum type="alphaUcPeriod"/>
            </a:pPr>
            <a:r>
              <a:rPr lang="en-US" sz="2400" dirty="0"/>
              <a:t>Bone fracture</a:t>
            </a:r>
          </a:p>
          <a:p>
            <a:pPr marL="971550" lvl="1" indent="-514350">
              <a:buFont typeface="+mj-lt"/>
              <a:buAutoNum type="alphaUcPeriod"/>
            </a:pPr>
            <a:r>
              <a:rPr lang="en-US" sz="2400" dirty="0"/>
              <a:t>Septal deviation</a:t>
            </a:r>
          </a:p>
          <a:p>
            <a:pPr marL="971550" lvl="1" indent="-514350">
              <a:buFont typeface="+mj-lt"/>
              <a:buAutoNum type="alphaUcPeriod"/>
            </a:pPr>
            <a:r>
              <a:rPr lang="en-US" sz="2400" dirty="0"/>
              <a:t>Abscess</a:t>
            </a:r>
            <a:endParaRPr lang="en-US" b="1" dirty="0"/>
          </a:p>
          <a:p>
            <a:pPr marL="514350" indent="-514350">
              <a:buFont typeface="+mj-lt"/>
              <a:buAutoNum type="arabicPeriod"/>
            </a:pPr>
            <a:r>
              <a:rPr lang="en-US" b="1" dirty="0"/>
              <a:t>Most important step in management</a:t>
            </a:r>
          </a:p>
          <a:p>
            <a:pPr lvl="1"/>
            <a:r>
              <a:rPr lang="en-US" sz="2600" dirty="0"/>
              <a:t>Incision &amp; drainage + I.V. antibiotics + Nasal packing</a:t>
            </a:r>
          </a:p>
        </p:txBody>
      </p:sp>
      <p:pic>
        <p:nvPicPr>
          <p:cNvPr id="7" name="Picture 4" descr="2132451">
            <a:extLst>
              <a:ext uri="{FF2B5EF4-FFF2-40B4-BE49-F238E27FC236}">
                <a16:creationId xmlns:a16="http://schemas.microsoft.com/office/drawing/2014/main" id="{EFA73700-F43B-5866-E9E7-BA127EEF594A}"/>
              </a:ext>
            </a:extLst>
          </p:cNvPr>
          <p:cNvPicPr>
            <a:picLocks noChangeAspect="1" noChangeArrowheads="1"/>
          </p:cNvPicPr>
          <p:nvPr/>
        </p:nvPicPr>
        <p:blipFill>
          <a:blip r:embed="rId2"/>
          <a:srcRect/>
          <a:stretch>
            <a:fillRect/>
          </a:stretch>
        </p:blipFill>
        <p:spPr bwMode="auto">
          <a:xfrm>
            <a:off x="7657008" y="1305026"/>
            <a:ext cx="3696792" cy="3276702"/>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409E28CE-A975-E262-D5FD-8D9585FFB54E}"/>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21033734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487A9A-0AF9-197E-6C21-00E875E3E7A2}"/>
              </a:ext>
            </a:extLst>
          </p:cNvPr>
          <p:cNvSpPr>
            <a:spLocks noGrp="1"/>
          </p:cNvSpPr>
          <p:nvPr>
            <p:ph type="title"/>
          </p:nvPr>
        </p:nvSpPr>
        <p:spPr/>
        <p:txBody>
          <a:bodyPr>
            <a:normAutofit/>
          </a:bodyPr>
          <a:lstStyle/>
          <a:p>
            <a:r>
              <a:rPr lang="en-US" dirty="0"/>
              <a:t>History of pt. with trauma </a:t>
            </a:r>
          </a:p>
        </p:txBody>
      </p:sp>
      <p:sp>
        <p:nvSpPr>
          <p:cNvPr id="6" name="Content Placeholder 5">
            <a:extLst>
              <a:ext uri="{FF2B5EF4-FFF2-40B4-BE49-F238E27FC236}">
                <a16:creationId xmlns:a16="http://schemas.microsoft.com/office/drawing/2014/main" id="{B017441C-2730-7037-20F8-C12339EA512A}"/>
              </a:ext>
            </a:extLst>
          </p:cNvPr>
          <p:cNvSpPr>
            <a:spLocks noGrp="1"/>
          </p:cNvSpPr>
          <p:nvPr>
            <p:ph idx="1"/>
          </p:nvPr>
        </p:nvSpPr>
        <p:spPr>
          <a:xfrm>
            <a:off x="419100" y="1258370"/>
            <a:ext cx="6793463" cy="5357031"/>
          </a:xfrm>
        </p:spPr>
        <p:txBody>
          <a:bodyPr>
            <a:normAutofit/>
          </a:bodyPr>
          <a:lstStyle/>
          <a:p>
            <a:pPr marL="514350" indent="-514350">
              <a:buFont typeface="+mj-lt"/>
              <a:buAutoNum type="arabicPeriod" startAt="4"/>
            </a:pPr>
            <a:r>
              <a:rPr lang="en-US" b="1" dirty="0"/>
              <a:t>Management </a:t>
            </a:r>
            <a:r>
              <a:rPr lang="en-US" dirty="0"/>
              <a:t>(management of nasal trauma)</a:t>
            </a:r>
          </a:p>
          <a:p>
            <a:pPr marL="971550" lvl="1" indent="-514350">
              <a:buFont typeface="+mj-lt"/>
              <a:buAutoNum type="arabicPeriod"/>
            </a:pPr>
            <a:r>
              <a:rPr lang="en-US" dirty="0">
                <a:solidFill>
                  <a:srgbClr val="0070C0"/>
                </a:solidFill>
              </a:rPr>
              <a:t>ensure airway is patent</a:t>
            </a:r>
          </a:p>
          <a:p>
            <a:pPr marL="971550" lvl="1" indent="-514350">
              <a:buFont typeface="+mj-lt"/>
              <a:buAutoNum type="arabicPeriod"/>
            </a:pPr>
            <a:r>
              <a:rPr lang="en-US" dirty="0">
                <a:solidFill>
                  <a:srgbClr val="0070C0"/>
                </a:solidFill>
              </a:rPr>
              <a:t>give adequate ventilation</a:t>
            </a:r>
          </a:p>
          <a:p>
            <a:pPr marL="971550" lvl="1" indent="-514350">
              <a:buFont typeface="+mj-lt"/>
              <a:buAutoNum type="arabicPeriod"/>
            </a:pPr>
            <a:r>
              <a:rPr lang="en-US" dirty="0">
                <a:solidFill>
                  <a:srgbClr val="0070C0"/>
                </a:solidFill>
              </a:rPr>
              <a:t>stabilize patient </a:t>
            </a:r>
          </a:p>
          <a:p>
            <a:pPr marL="971550" lvl="1" indent="-514350">
              <a:buFont typeface="+mj-lt"/>
              <a:buAutoNum type="arabicPeriod"/>
            </a:pPr>
            <a:r>
              <a:rPr lang="en-US" dirty="0">
                <a:solidFill>
                  <a:srgbClr val="0070C0"/>
                </a:solidFill>
              </a:rPr>
              <a:t>do incision (horizontal )and drainage+ I.V antibiotic if there is septal hematoma + bilateral swelling (to prevent septal abscess and septal perforation)</a:t>
            </a:r>
          </a:p>
          <a:p>
            <a:pPr marL="971550" lvl="1" indent="-514350" algn="ctr">
              <a:buFont typeface="+mj-lt"/>
              <a:buAutoNum type="arabicPeriod"/>
            </a:pPr>
            <a:endParaRPr lang="en-US" dirty="0">
              <a:solidFill>
                <a:srgbClr val="0070C0"/>
              </a:solidFill>
            </a:endParaRPr>
          </a:p>
          <a:p>
            <a:pPr marL="457200" lvl="1" indent="0" algn="ctr" rtl="1">
              <a:buNone/>
            </a:pPr>
            <a:r>
              <a:rPr lang="ar-JO" dirty="0">
                <a:solidFill>
                  <a:srgbClr val="0070C0"/>
                </a:solidFill>
              </a:rPr>
              <a:t>طبعا يفضل تكتب كل النقاط ال12 تاعت ال</a:t>
            </a:r>
            <a:r>
              <a:rPr lang="en-US" dirty="0">
                <a:solidFill>
                  <a:srgbClr val="0070C0"/>
                </a:solidFill>
              </a:rPr>
              <a:t>nasal trauma management</a:t>
            </a:r>
          </a:p>
        </p:txBody>
      </p:sp>
      <p:sp>
        <p:nvSpPr>
          <p:cNvPr id="8" name="Rectangle 7">
            <a:extLst>
              <a:ext uri="{FF2B5EF4-FFF2-40B4-BE49-F238E27FC236}">
                <a16:creationId xmlns:a16="http://schemas.microsoft.com/office/drawing/2014/main" id="{409E28CE-A975-E262-D5FD-8D9585FFB54E}"/>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pic>
        <p:nvPicPr>
          <p:cNvPr id="3" name="Picture 4" descr="2132451">
            <a:extLst>
              <a:ext uri="{FF2B5EF4-FFF2-40B4-BE49-F238E27FC236}">
                <a16:creationId xmlns:a16="http://schemas.microsoft.com/office/drawing/2014/main" id="{B9A6603B-AE4E-52C0-6A83-08D7D8806DB6}"/>
              </a:ext>
            </a:extLst>
          </p:cNvPr>
          <p:cNvPicPr>
            <a:picLocks noChangeAspect="1" noChangeArrowheads="1"/>
          </p:cNvPicPr>
          <p:nvPr/>
        </p:nvPicPr>
        <p:blipFill>
          <a:blip r:embed="rId2"/>
          <a:srcRect/>
          <a:stretch>
            <a:fillRect/>
          </a:stretch>
        </p:blipFill>
        <p:spPr bwMode="auto">
          <a:xfrm>
            <a:off x="7341652" y="1305026"/>
            <a:ext cx="4012148" cy="35562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1462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86365E-558F-807C-72D9-E73AFAF3C66D}"/>
              </a:ext>
            </a:extLst>
          </p:cNvPr>
          <p:cNvSpPr>
            <a:spLocks noGrp="1"/>
          </p:cNvSpPr>
          <p:nvPr>
            <p:ph type="title"/>
          </p:nvPr>
        </p:nvSpPr>
        <p:spPr/>
        <p:txBody>
          <a:bodyPr/>
          <a:lstStyle/>
          <a:p>
            <a:r>
              <a:rPr lang="en-US" sz="4400" dirty="0">
                <a:effectLst/>
                <a:latin typeface="Calibri" panose="020F0502020204030204" pitchFamily="34" charset="0"/>
                <a:ea typeface="Calibri" panose="020F0502020204030204" pitchFamily="34" charset="0"/>
                <a:cs typeface="Arial" panose="020B0604020202020204" pitchFamily="34" charset="0"/>
              </a:rPr>
              <a:t>Assessment of hearing – Remember</a:t>
            </a:r>
            <a:endParaRPr lang="en-US" dirty="0"/>
          </a:p>
        </p:txBody>
      </p:sp>
      <p:sp>
        <p:nvSpPr>
          <p:cNvPr id="5" name="Content Placeholder 4">
            <a:extLst>
              <a:ext uri="{FF2B5EF4-FFF2-40B4-BE49-F238E27FC236}">
                <a16:creationId xmlns:a16="http://schemas.microsoft.com/office/drawing/2014/main" id="{4F173F6A-EC07-CAB6-C159-9CCFFEC1CB59}"/>
              </a:ext>
            </a:extLst>
          </p:cNvPr>
          <p:cNvSpPr>
            <a:spLocks noGrp="1"/>
          </p:cNvSpPr>
          <p:nvPr>
            <p:ph idx="1"/>
          </p:nvPr>
        </p:nvSpPr>
        <p:spPr>
          <a:xfrm>
            <a:off x="838200" y="1173166"/>
            <a:ext cx="10515600" cy="5319709"/>
          </a:xfrm>
        </p:spPr>
        <p:txBody>
          <a:bodyPr>
            <a:normAutofit/>
          </a:bodyPr>
          <a:lstStyle/>
          <a:p>
            <a:pPr marL="514350" indent="-514350">
              <a:buFont typeface="+mj-lt"/>
              <a:buAutoNum type="arabicPeriod"/>
            </a:pPr>
            <a:r>
              <a:rPr lang="en-US" dirty="0"/>
              <a:t>Screening assessments</a:t>
            </a:r>
          </a:p>
          <a:p>
            <a:pPr marL="971550" lvl="1" indent="-514350">
              <a:buFont typeface="+mj-lt"/>
              <a:buAutoNum type="alphaUcPeriod"/>
            </a:pPr>
            <a:r>
              <a:rPr lang="en-US" sz="2600" dirty="0"/>
              <a:t>Whispered voice test</a:t>
            </a:r>
          </a:p>
          <a:p>
            <a:pPr lvl="2">
              <a:buFont typeface="Courier New" panose="02070309020205020404" pitchFamily="49" charset="0"/>
              <a:buChar char="o"/>
            </a:pPr>
            <a:r>
              <a:rPr lang="en-US" sz="2400" dirty="0"/>
              <a:t>People with normal hearing can repeat words whispered at 60 cm.</a:t>
            </a:r>
          </a:p>
          <a:p>
            <a:pPr marL="971550" lvl="1" indent="-514350">
              <a:buFont typeface="+mj-lt"/>
              <a:buAutoNum type="alphaUcPeriod"/>
            </a:pPr>
            <a:r>
              <a:rPr lang="en-US" sz="2600" dirty="0"/>
              <a:t>Tuning fork tests</a:t>
            </a:r>
            <a:endParaRPr lang="ar-JO" sz="2600" dirty="0"/>
          </a:p>
          <a:p>
            <a:pPr lvl="2">
              <a:buFont typeface="Courier New" panose="02070309020205020404" pitchFamily="49" charset="0"/>
              <a:buChar char="o"/>
            </a:pPr>
            <a:r>
              <a:rPr lang="en-US" sz="2400" dirty="0"/>
              <a:t>Weber test</a:t>
            </a:r>
            <a:r>
              <a:rPr lang="ar-JO" sz="2400" dirty="0"/>
              <a:t>:</a:t>
            </a:r>
            <a:r>
              <a:rPr lang="en-US" sz="2400" dirty="0"/>
              <a:t> Laterization</a:t>
            </a:r>
            <a:endParaRPr lang="ar-JO" sz="2400" dirty="0"/>
          </a:p>
          <a:p>
            <a:pPr lvl="2">
              <a:buFont typeface="Courier New" panose="02070309020205020404" pitchFamily="49" charset="0"/>
              <a:buChar char="o"/>
            </a:pPr>
            <a:r>
              <a:rPr lang="en-US" sz="2400" dirty="0"/>
              <a:t>Rinne test</a:t>
            </a:r>
            <a:r>
              <a:rPr lang="ar-JO" sz="2400" dirty="0"/>
              <a:t>:</a:t>
            </a:r>
            <a:r>
              <a:rPr lang="en-US" sz="2400" dirty="0"/>
              <a:t> +</a:t>
            </a:r>
            <a:r>
              <a:rPr lang="en-US" sz="2400" dirty="0" err="1"/>
              <a:t>ve</a:t>
            </a:r>
            <a:r>
              <a:rPr lang="en-US" sz="2400" dirty="0"/>
              <a:t>, -</a:t>
            </a:r>
            <a:r>
              <a:rPr lang="en-US" sz="2400" dirty="0" err="1"/>
              <a:t>ve</a:t>
            </a:r>
            <a:r>
              <a:rPr lang="en-US" sz="2400" dirty="0"/>
              <a:t>, false -</a:t>
            </a:r>
            <a:r>
              <a:rPr lang="en-US" sz="2400" dirty="0" err="1"/>
              <a:t>ve</a:t>
            </a:r>
            <a:endParaRPr lang="en-US" sz="2400" dirty="0"/>
          </a:p>
          <a:p>
            <a:pPr marL="514350" indent="-514350">
              <a:buFont typeface="+mj-lt"/>
              <a:buAutoNum type="arabicPeriod" startAt="2"/>
            </a:pPr>
            <a:r>
              <a:rPr lang="en-US" dirty="0"/>
              <a:t>Audiometry</a:t>
            </a:r>
          </a:p>
          <a:p>
            <a:pPr marL="971550" lvl="1" indent="-514350">
              <a:buFont typeface="+mj-lt"/>
              <a:buAutoNum type="alphaUcPeriod"/>
            </a:pPr>
            <a:r>
              <a:rPr lang="en-US" sz="2600" dirty="0"/>
              <a:t>Pure Tone Testing: (Characteristic Audiograms)</a:t>
            </a:r>
          </a:p>
          <a:p>
            <a:pPr marL="971550" lvl="1" indent="-514350">
              <a:buFont typeface="+mj-lt"/>
              <a:buAutoNum type="alphaUcPeriod"/>
            </a:pPr>
            <a:r>
              <a:rPr lang="en-US" sz="2600" dirty="0"/>
              <a:t>Speech audiometry</a:t>
            </a:r>
          </a:p>
          <a:p>
            <a:pPr lvl="2">
              <a:buFont typeface="Courier New" panose="02070309020205020404" pitchFamily="49" charset="0"/>
              <a:buChar char="o"/>
            </a:pPr>
            <a:r>
              <a:rPr lang="en-US" sz="2400" dirty="0"/>
              <a:t>Speech-Recognition Threshold</a:t>
            </a:r>
          </a:p>
          <a:p>
            <a:pPr lvl="2">
              <a:buFont typeface="Courier New" panose="02070309020205020404" pitchFamily="49" charset="0"/>
              <a:buChar char="o"/>
            </a:pPr>
            <a:r>
              <a:rPr lang="en-US" sz="2400" dirty="0"/>
              <a:t>Speech-Awareness Threshold</a:t>
            </a:r>
          </a:p>
          <a:p>
            <a:pPr marL="514350" indent="-514350">
              <a:buFont typeface="+mj-lt"/>
              <a:buAutoNum type="arabicPeriod" startAt="2"/>
            </a:pPr>
            <a:r>
              <a:rPr lang="en-US" sz="2800" dirty="0"/>
              <a:t>Impedance audiometry: (Type A,B,C)</a:t>
            </a:r>
          </a:p>
        </p:txBody>
      </p:sp>
      <p:sp>
        <p:nvSpPr>
          <p:cNvPr id="7" name="TextBox 6">
            <a:extLst>
              <a:ext uri="{FF2B5EF4-FFF2-40B4-BE49-F238E27FC236}">
                <a16:creationId xmlns:a16="http://schemas.microsoft.com/office/drawing/2014/main" id="{657CEC81-F4A9-B8A2-AFE6-9663821A7094}"/>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8864355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Epistaxis</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
        <p:nvSpPr>
          <p:cNvPr id="3" name="Subtitle 2">
            <a:extLst>
              <a:ext uri="{FF2B5EF4-FFF2-40B4-BE49-F238E27FC236}">
                <a16:creationId xmlns:a16="http://schemas.microsoft.com/office/drawing/2014/main" id="{37418A44-043D-DC5C-8BE9-D174562096B8}"/>
              </a:ext>
            </a:extLst>
          </p:cNvPr>
          <p:cNvSpPr>
            <a:spLocks noGrp="1"/>
          </p:cNvSpPr>
          <p:nvPr>
            <p:ph type="subTitle" idx="1"/>
          </p:nvPr>
        </p:nvSpPr>
        <p:spPr>
          <a:xfrm>
            <a:off x="1524000" y="5177449"/>
            <a:ext cx="9144000" cy="514626"/>
          </a:xfrm>
        </p:spPr>
        <p:txBody>
          <a:bodyPr>
            <a:noAutofit/>
          </a:bodyPr>
          <a:lstStyle/>
          <a:p>
            <a:pPr rtl="1"/>
            <a:r>
              <a:rPr lang="ar-JO" sz="2800" dirty="0">
                <a:effectLst>
                  <a:outerShdw blurRad="38100" dist="38100" dir="2700000" algn="tl">
                    <a:srgbClr val="000000">
                      <a:alpha val="43137"/>
                    </a:srgbClr>
                  </a:outerShdw>
                </a:effectLst>
                <a:cs typeface="Arial" pitchFamily="34" charset="0"/>
              </a:rPr>
              <a:t>شاملة دوسيه د. حرازنة بشكل مختصر ويفضل ترجع للدوسية</a:t>
            </a:r>
          </a:p>
        </p:txBody>
      </p:sp>
    </p:spTree>
    <p:extLst>
      <p:ext uri="{BB962C8B-B14F-4D97-AF65-F5344CB8AC3E}">
        <p14:creationId xmlns:p14="http://schemas.microsoft.com/office/powerpoint/2010/main" val="33467265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938679-C7C7-34F6-97F9-3418E46228AA}"/>
              </a:ext>
            </a:extLst>
          </p:cNvPr>
          <p:cNvSpPr>
            <a:spLocks noGrp="1"/>
          </p:cNvSpPr>
          <p:nvPr>
            <p:ph type="title"/>
          </p:nvPr>
        </p:nvSpPr>
        <p:spPr/>
        <p:txBody>
          <a:bodyPr/>
          <a:lstStyle/>
          <a:p>
            <a:r>
              <a:rPr lang="en-US" dirty="0"/>
              <a:t>Epistaxis Notes</a:t>
            </a:r>
          </a:p>
        </p:txBody>
      </p:sp>
      <p:sp>
        <p:nvSpPr>
          <p:cNvPr id="5" name="Content Placeholder 4">
            <a:extLst>
              <a:ext uri="{FF2B5EF4-FFF2-40B4-BE49-F238E27FC236}">
                <a16:creationId xmlns:a16="http://schemas.microsoft.com/office/drawing/2014/main" id="{0573D70B-B1E8-9C50-1438-58B3F04D1731}"/>
              </a:ext>
            </a:extLst>
          </p:cNvPr>
          <p:cNvSpPr>
            <a:spLocks noGrp="1"/>
          </p:cNvSpPr>
          <p:nvPr>
            <p:ph idx="1"/>
          </p:nvPr>
        </p:nvSpPr>
        <p:spPr>
          <a:xfrm>
            <a:off x="838200" y="1305025"/>
            <a:ext cx="10515600" cy="5187849"/>
          </a:xfrm>
        </p:spPr>
        <p:txBody>
          <a:bodyPr>
            <a:normAutofit/>
          </a:bodyPr>
          <a:lstStyle/>
          <a:p>
            <a:r>
              <a:rPr lang="en-US" dirty="0"/>
              <a:t>The Kiesselbach plexus(Littles area) is formed by the anastomoses between the superior </a:t>
            </a:r>
            <a:r>
              <a:rPr lang="en-US" dirty="0">
                <a:solidFill>
                  <a:srgbClr val="FF0000"/>
                </a:solidFill>
              </a:rPr>
              <a:t>l</a:t>
            </a:r>
            <a:r>
              <a:rPr lang="en-US" dirty="0"/>
              <a:t>abial arteries, anterior </a:t>
            </a:r>
            <a:r>
              <a:rPr lang="en-US" dirty="0">
                <a:solidFill>
                  <a:srgbClr val="FF0000"/>
                </a:solidFill>
              </a:rPr>
              <a:t>e</a:t>
            </a:r>
            <a:r>
              <a:rPr lang="en-US" dirty="0"/>
              <a:t>thmoidal, </a:t>
            </a:r>
            <a:r>
              <a:rPr lang="en-US" dirty="0">
                <a:solidFill>
                  <a:srgbClr val="FF0000"/>
                </a:solidFill>
              </a:rPr>
              <a:t>g</a:t>
            </a:r>
            <a:r>
              <a:rPr lang="en-US" dirty="0"/>
              <a:t>reater palatine, and </a:t>
            </a:r>
            <a:r>
              <a:rPr lang="en-US" dirty="0">
                <a:solidFill>
                  <a:srgbClr val="FF0000"/>
                </a:solidFill>
              </a:rPr>
              <a:t>s</a:t>
            </a:r>
            <a:r>
              <a:rPr lang="en-US" dirty="0"/>
              <a:t>phenopalatine. </a:t>
            </a:r>
            <a:r>
              <a:rPr lang="en-US" dirty="0">
                <a:solidFill>
                  <a:srgbClr val="FF0000"/>
                </a:solidFill>
              </a:rPr>
              <a:t>(LEGS)</a:t>
            </a:r>
            <a:endParaRPr lang="en-US" dirty="0"/>
          </a:p>
          <a:p>
            <a:r>
              <a:rPr lang="en-US" dirty="0"/>
              <a:t>Most important artery for embolization in case of epistaxis </a:t>
            </a:r>
            <a:r>
              <a:rPr lang="en-US" dirty="0">
                <a:latin typeface="Arial" panose="020B0604020202020204" pitchFamily="34" charset="0"/>
                <a:cs typeface="Arial" panose="020B0604020202020204" pitchFamily="34" charset="0"/>
              </a:rPr>
              <a:t>→</a:t>
            </a:r>
            <a:r>
              <a:rPr lang="en-US" dirty="0"/>
              <a:t> Sphenopalatine</a:t>
            </a:r>
          </a:p>
          <a:p>
            <a:r>
              <a:rPr lang="en-US" dirty="0"/>
              <a:t>Etiology</a:t>
            </a:r>
          </a:p>
          <a:p>
            <a:pPr lvl="1"/>
            <a:r>
              <a:rPr lang="en-US" sz="2600" dirty="0"/>
              <a:t>Primary Epistaxis : Idiopathic </a:t>
            </a:r>
          </a:p>
          <a:p>
            <a:pPr lvl="1"/>
            <a:r>
              <a:rPr lang="en-US" sz="2600" dirty="0"/>
              <a:t>Secondary Epistaxis : Local or systemic factors</a:t>
            </a:r>
          </a:p>
          <a:p>
            <a:r>
              <a:rPr lang="en-US" dirty="0"/>
              <a:t>Congenital cause for epistaxis </a:t>
            </a:r>
            <a:r>
              <a:rPr lang="en-US" dirty="0">
                <a:latin typeface="Arial" panose="020B0604020202020204" pitchFamily="34" charset="0"/>
                <a:cs typeface="Arial" panose="020B0604020202020204" pitchFamily="34" charset="0"/>
              </a:rPr>
              <a:t>→</a:t>
            </a:r>
            <a:r>
              <a:rPr lang="en-US" dirty="0"/>
              <a:t> Hereditary Hemorrhagic Telangiectasia (HTT) </a:t>
            </a:r>
            <a:r>
              <a:rPr lang="en-US" dirty="0">
                <a:latin typeface="Arial" panose="020B0604020202020204" pitchFamily="34" charset="0"/>
                <a:cs typeface="Arial" panose="020B0604020202020204" pitchFamily="34" charset="0"/>
              </a:rPr>
              <a:t>→ </a:t>
            </a:r>
            <a:r>
              <a:rPr lang="en-US" dirty="0"/>
              <a:t>treated by : </a:t>
            </a:r>
            <a:r>
              <a:rPr lang="en-US" dirty="0" err="1"/>
              <a:t>septodermoplasty</a:t>
            </a:r>
            <a:endParaRPr lang="en-US" dirty="0"/>
          </a:p>
          <a:p>
            <a:r>
              <a:rPr lang="en-US" dirty="0">
                <a:solidFill>
                  <a:srgbClr val="FF0000"/>
                </a:solidFill>
              </a:rPr>
              <a:t>Most important cause for toxic shock syndrome is nasal packing</a:t>
            </a:r>
          </a:p>
        </p:txBody>
      </p:sp>
      <p:sp>
        <p:nvSpPr>
          <p:cNvPr id="3" name="Rectangle 2">
            <a:extLst>
              <a:ext uri="{FF2B5EF4-FFF2-40B4-BE49-F238E27FC236}">
                <a16:creationId xmlns:a16="http://schemas.microsoft.com/office/drawing/2014/main" id="{56B30F51-6747-F24C-A16B-D294C006CCA8}"/>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18535708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97AA8-043E-3C65-B792-FA02F74147AB}"/>
              </a:ext>
            </a:extLst>
          </p:cNvPr>
          <p:cNvSpPr>
            <a:spLocks noGrp="1"/>
          </p:cNvSpPr>
          <p:nvPr>
            <p:ph type="title"/>
          </p:nvPr>
        </p:nvSpPr>
        <p:spPr/>
        <p:txBody>
          <a:bodyPr/>
          <a:lstStyle/>
          <a:p>
            <a:r>
              <a:rPr lang="en-US" dirty="0"/>
              <a:t>Nasal hyperemia</a:t>
            </a:r>
          </a:p>
        </p:txBody>
      </p:sp>
      <p:sp>
        <p:nvSpPr>
          <p:cNvPr id="3" name="Content Placeholder 2">
            <a:extLst>
              <a:ext uri="{FF2B5EF4-FFF2-40B4-BE49-F238E27FC236}">
                <a16:creationId xmlns:a16="http://schemas.microsoft.com/office/drawing/2014/main" id="{D3E4F4C2-BA79-F573-ECA4-A0B87658F9A5}"/>
              </a:ext>
            </a:extLst>
          </p:cNvPr>
          <p:cNvSpPr>
            <a:spLocks noGrp="1"/>
          </p:cNvSpPr>
          <p:nvPr>
            <p:ph idx="1"/>
          </p:nvPr>
        </p:nvSpPr>
        <p:spPr>
          <a:xfrm>
            <a:off x="838199" y="1305026"/>
            <a:ext cx="6394347" cy="4871938"/>
          </a:xfrm>
        </p:spPr>
        <p:txBody>
          <a:bodyPr/>
          <a:lstStyle/>
          <a:p>
            <a:r>
              <a:rPr lang="en-US" b="1" dirty="0"/>
              <a:t>Describe</a:t>
            </a:r>
          </a:p>
          <a:p>
            <a:pPr lvl="1"/>
            <a:r>
              <a:rPr lang="en-US" sz="2800" dirty="0"/>
              <a:t>Nasal hyperemia</a:t>
            </a:r>
          </a:p>
          <a:p>
            <a:r>
              <a:rPr lang="en-US" b="1" dirty="0"/>
              <a:t>What is the name of the most common site of epistaxis</a:t>
            </a:r>
          </a:p>
          <a:p>
            <a:pPr lvl="1"/>
            <a:r>
              <a:rPr lang="en-US" sz="2800" dirty="0"/>
              <a:t>The Kiesselbach plexus (Littles area)</a:t>
            </a:r>
          </a:p>
        </p:txBody>
      </p:sp>
      <p:sp>
        <p:nvSpPr>
          <p:cNvPr id="4" name="Rectangle 3">
            <a:extLst>
              <a:ext uri="{FF2B5EF4-FFF2-40B4-BE49-F238E27FC236}">
                <a16:creationId xmlns:a16="http://schemas.microsoft.com/office/drawing/2014/main" id="{69F7D555-7D21-4DDF-0364-B8ED7E70DEE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7" name="Picture 6">
            <a:extLst>
              <a:ext uri="{FF2B5EF4-FFF2-40B4-BE49-F238E27FC236}">
                <a16:creationId xmlns:a16="http://schemas.microsoft.com/office/drawing/2014/main" id="{30E66E74-11AE-4448-0AB3-F49E1B68D4CD}"/>
              </a:ext>
            </a:extLst>
          </p:cNvPr>
          <p:cNvPicPr>
            <a:picLocks noChangeAspect="1"/>
          </p:cNvPicPr>
          <p:nvPr/>
        </p:nvPicPr>
        <p:blipFill>
          <a:blip r:embed="rId2"/>
          <a:stretch>
            <a:fillRect/>
          </a:stretch>
        </p:blipFill>
        <p:spPr>
          <a:xfrm>
            <a:off x="7597302" y="1305026"/>
            <a:ext cx="3756498" cy="34064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285842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5911-AC74-FF97-9DE7-33F401794A27}"/>
              </a:ext>
            </a:extLst>
          </p:cNvPr>
          <p:cNvSpPr>
            <a:spLocks noGrp="1"/>
          </p:cNvSpPr>
          <p:nvPr>
            <p:ph type="title"/>
          </p:nvPr>
        </p:nvSpPr>
        <p:spPr/>
        <p:txBody>
          <a:bodyPr/>
          <a:lstStyle/>
          <a:p>
            <a:r>
              <a:rPr lang="en-US" dirty="0"/>
              <a:t>Mention 2 Epistaxis Causes (Risk factors)</a:t>
            </a:r>
          </a:p>
        </p:txBody>
      </p:sp>
      <p:sp>
        <p:nvSpPr>
          <p:cNvPr id="3" name="Content Placeholder 2">
            <a:extLst>
              <a:ext uri="{FF2B5EF4-FFF2-40B4-BE49-F238E27FC236}">
                <a16:creationId xmlns:a16="http://schemas.microsoft.com/office/drawing/2014/main" id="{1FD6C2D5-A2B2-FA7C-043A-7A6EB437D413}"/>
              </a:ext>
            </a:extLst>
          </p:cNvPr>
          <p:cNvSpPr>
            <a:spLocks noGrp="1"/>
          </p:cNvSpPr>
          <p:nvPr>
            <p:ph sz="half" idx="1"/>
          </p:nvPr>
        </p:nvSpPr>
        <p:spPr/>
        <p:txBody>
          <a:bodyPr>
            <a:normAutofit fontScale="92500" lnSpcReduction="10000"/>
          </a:bodyPr>
          <a:lstStyle/>
          <a:p>
            <a:pPr marL="0" indent="0" algn="ctr">
              <a:buNone/>
            </a:pPr>
            <a:r>
              <a:rPr lang="en-US" b="1" dirty="0"/>
              <a:t>Local</a:t>
            </a:r>
          </a:p>
          <a:p>
            <a:pPr marL="457200" indent="-457200">
              <a:buFont typeface="+mj-lt"/>
              <a:buAutoNum type="arabicPeriod"/>
            </a:pPr>
            <a:r>
              <a:rPr lang="en-US" sz="2400" dirty="0"/>
              <a:t>Trauma</a:t>
            </a:r>
          </a:p>
          <a:p>
            <a:pPr marL="457200" indent="-457200">
              <a:buFont typeface="+mj-lt"/>
              <a:buAutoNum type="arabicPeriod"/>
            </a:pPr>
            <a:r>
              <a:rPr lang="en-US" sz="2400" dirty="0"/>
              <a:t>Foreign body</a:t>
            </a:r>
          </a:p>
          <a:p>
            <a:pPr marL="457200" indent="-457200">
              <a:buFont typeface="+mj-lt"/>
              <a:buAutoNum type="arabicPeriod"/>
            </a:pPr>
            <a:r>
              <a:rPr lang="en-US" sz="2400" dirty="0"/>
              <a:t>Septal deviation</a:t>
            </a:r>
          </a:p>
          <a:p>
            <a:pPr marL="457200" indent="-457200">
              <a:buFont typeface="+mj-lt"/>
              <a:buAutoNum type="arabicPeriod"/>
            </a:pPr>
            <a:r>
              <a:rPr lang="en-US" sz="2400" dirty="0"/>
              <a:t>Neoplasm</a:t>
            </a:r>
          </a:p>
          <a:p>
            <a:pPr marL="457200" indent="-457200">
              <a:buFont typeface="+mj-lt"/>
              <a:buAutoNum type="arabicPeriod"/>
            </a:pPr>
            <a:r>
              <a:rPr lang="en-US" sz="2400" dirty="0"/>
              <a:t>Atmospheric changes</a:t>
            </a:r>
          </a:p>
          <a:p>
            <a:pPr marL="457200" indent="-457200">
              <a:buFont typeface="+mj-lt"/>
              <a:buAutoNum type="arabicPeriod"/>
            </a:pPr>
            <a:r>
              <a:rPr lang="en-US" sz="2400" dirty="0"/>
              <a:t>Dry weather</a:t>
            </a:r>
          </a:p>
          <a:p>
            <a:pPr marL="457200" indent="-457200">
              <a:buFont typeface="+mj-lt"/>
              <a:buAutoNum type="arabicPeriod"/>
            </a:pPr>
            <a:r>
              <a:rPr lang="en-US" sz="2400" dirty="0"/>
              <a:t>Drugs (ex. antihistamine &amp; steroid)</a:t>
            </a:r>
          </a:p>
          <a:p>
            <a:pPr marL="457200" indent="-457200">
              <a:buFont typeface="+mj-lt"/>
              <a:buAutoNum type="arabicPeriod"/>
            </a:pPr>
            <a:r>
              <a:rPr lang="en-US" sz="2400" dirty="0"/>
              <a:t>Infection</a:t>
            </a:r>
          </a:p>
          <a:p>
            <a:pPr marL="457200" indent="-457200">
              <a:buFont typeface="+mj-lt"/>
              <a:buAutoNum type="arabicPeriod"/>
            </a:pPr>
            <a:r>
              <a:rPr lang="en-US" sz="2400" dirty="0"/>
              <a:t>Adenoiditis</a:t>
            </a:r>
          </a:p>
          <a:p>
            <a:pPr marL="457200" indent="-457200">
              <a:buFont typeface="+mj-lt"/>
              <a:buAutoNum type="arabicPeriod"/>
            </a:pPr>
            <a:r>
              <a:rPr lang="en-US" sz="2400" dirty="0"/>
              <a:t>Juvenile angiofibroma</a:t>
            </a:r>
          </a:p>
          <a:p>
            <a:pPr marL="457200" indent="-457200">
              <a:buFont typeface="+mj-lt"/>
              <a:buAutoNum type="arabicPeriod"/>
            </a:pPr>
            <a:r>
              <a:rPr lang="en-US" sz="2400" dirty="0"/>
              <a:t>Malignant tumors of the </a:t>
            </a:r>
            <a:r>
              <a:rPr lang="en-US" sz="2400" dirty="0" err="1"/>
              <a:t>naxopharynx</a:t>
            </a:r>
            <a:endParaRPr lang="en-US" sz="2400" dirty="0"/>
          </a:p>
        </p:txBody>
      </p:sp>
      <p:sp>
        <p:nvSpPr>
          <p:cNvPr id="7" name="Content Placeholder 6">
            <a:extLst>
              <a:ext uri="{FF2B5EF4-FFF2-40B4-BE49-F238E27FC236}">
                <a16:creationId xmlns:a16="http://schemas.microsoft.com/office/drawing/2014/main" id="{08A2FDF5-B033-9BF5-29CD-B6A0FC676878}"/>
              </a:ext>
            </a:extLst>
          </p:cNvPr>
          <p:cNvSpPr>
            <a:spLocks noGrp="1"/>
          </p:cNvSpPr>
          <p:nvPr>
            <p:ph sz="half" idx="2"/>
          </p:nvPr>
        </p:nvSpPr>
        <p:spPr/>
        <p:txBody>
          <a:bodyPr>
            <a:normAutofit fontScale="92500" lnSpcReduction="10000"/>
          </a:bodyPr>
          <a:lstStyle/>
          <a:p>
            <a:pPr marL="0" indent="0" algn="ctr">
              <a:buNone/>
            </a:pPr>
            <a:r>
              <a:rPr lang="en-US" b="1" dirty="0"/>
              <a:t>General</a:t>
            </a:r>
          </a:p>
          <a:p>
            <a:pPr marL="514350" indent="-514350">
              <a:buFont typeface="+mj-lt"/>
              <a:buAutoNum type="arabicPeriod"/>
            </a:pPr>
            <a:r>
              <a:rPr lang="en-US" sz="2400" dirty="0"/>
              <a:t>CVS (HTN, Atherosclerosis, Mitral stenosis)</a:t>
            </a:r>
          </a:p>
          <a:p>
            <a:pPr marL="514350" indent="-514350">
              <a:buFont typeface="+mj-lt"/>
              <a:buAutoNum type="arabicPeriod"/>
            </a:pPr>
            <a:r>
              <a:rPr lang="en-US" sz="2400" dirty="0"/>
              <a:t>Kidney (Chronic nephritis)</a:t>
            </a:r>
          </a:p>
          <a:p>
            <a:pPr marL="514350" indent="-514350">
              <a:buFont typeface="+mj-lt"/>
              <a:buAutoNum type="arabicPeriod"/>
            </a:pPr>
            <a:r>
              <a:rPr lang="en-US" sz="2400" dirty="0"/>
              <a:t>Drugs (Anticoagulants, Aspirin)</a:t>
            </a:r>
          </a:p>
          <a:p>
            <a:pPr marL="514350" indent="-514350">
              <a:buFont typeface="+mj-lt"/>
              <a:buAutoNum type="arabicPeriod"/>
            </a:pPr>
            <a:r>
              <a:rPr lang="en-US" sz="2400" dirty="0"/>
              <a:t>Mediastinal masses (increase venous pressure in nose)</a:t>
            </a:r>
          </a:p>
          <a:p>
            <a:pPr marL="514350" indent="-514350">
              <a:buFont typeface="+mj-lt"/>
              <a:buAutoNum type="arabicPeriod"/>
            </a:pPr>
            <a:r>
              <a:rPr lang="en-US" sz="2400" dirty="0"/>
              <a:t>Infection</a:t>
            </a:r>
          </a:p>
          <a:p>
            <a:pPr marL="514350" indent="-514350">
              <a:buFont typeface="+mj-lt"/>
              <a:buAutoNum type="arabicPeriod"/>
            </a:pPr>
            <a:r>
              <a:rPr lang="en-US" sz="2400" dirty="0"/>
              <a:t>Vicarious menstruation</a:t>
            </a:r>
          </a:p>
          <a:p>
            <a:pPr marL="514350" indent="-514350">
              <a:buFont typeface="+mj-lt"/>
              <a:buAutoNum type="arabicPeriod"/>
            </a:pPr>
            <a:r>
              <a:rPr lang="en-US" sz="2400" dirty="0"/>
              <a:t>Blood dyscrasias</a:t>
            </a:r>
          </a:p>
          <a:p>
            <a:pPr marL="514350" indent="-514350">
              <a:buFont typeface="+mj-lt"/>
              <a:buAutoNum type="arabicPeriod"/>
            </a:pPr>
            <a:r>
              <a:rPr lang="en-US" sz="2400" dirty="0"/>
              <a:t>Vascular abnormalities</a:t>
            </a:r>
          </a:p>
          <a:p>
            <a:pPr marL="514350" indent="-514350">
              <a:buFont typeface="+mj-lt"/>
              <a:buAutoNum type="arabicPeriod"/>
            </a:pPr>
            <a:r>
              <a:rPr lang="en-US" sz="2400" dirty="0" err="1"/>
              <a:t>Migrine</a:t>
            </a:r>
            <a:endParaRPr lang="en-US" sz="2400" dirty="0"/>
          </a:p>
        </p:txBody>
      </p:sp>
      <p:sp>
        <p:nvSpPr>
          <p:cNvPr id="8" name="Rectangle 7">
            <a:extLst>
              <a:ext uri="{FF2B5EF4-FFF2-40B4-BE49-F238E27FC236}">
                <a16:creationId xmlns:a16="http://schemas.microsoft.com/office/drawing/2014/main" id="{DCAB4A0A-D3F4-506A-6721-CCD5F0E2D319}"/>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63809973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42ED-084D-5A1B-3314-93F01E92A618}"/>
              </a:ext>
            </a:extLst>
          </p:cNvPr>
          <p:cNvSpPr>
            <a:spLocks noGrp="1"/>
          </p:cNvSpPr>
          <p:nvPr>
            <p:ph type="title"/>
          </p:nvPr>
        </p:nvSpPr>
        <p:spPr/>
        <p:txBody>
          <a:bodyPr>
            <a:normAutofit fontScale="90000"/>
          </a:bodyPr>
          <a:lstStyle/>
          <a:p>
            <a:r>
              <a:rPr lang="en-US" dirty="0"/>
              <a:t>This patient presented to the ER with epistaxis</a:t>
            </a:r>
          </a:p>
        </p:txBody>
      </p:sp>
      <p:sp>
        <p:nvSpPr>
          <p:cNvPr id="3" name="Content Placeholder 2">
            <a:extLst>
              <a:ext uri="{FF2B5EF4-FFF2-40B4-BE49-F238E27FC236}">
                <a16:creationId xmlns:a16="http://schemas.microsoft.com/office/drawing/2014/main" id="{DC25A7C8-50ED-BFF6-B80C-F1EFA221E3F1}"/>
              </a:ext>
            </a:extLst>
          </p:cNvPr>
          <p:cNvSpPr>
            <a:spLocks noGrp="1"/>
          </p:cNvSpPr>
          <p:nvPr>
            <p:ph sz="half" idx="1"/>
          </p:nvPr>
        </p:nvSpPr>
        <p:spPr>
          <a:xfrm>
            <a:off x="838200" y="1614763"/>
            <a:ext cx="5181600" cy="4870112"/>
          </a:xfrm>
        </p:spPr>
        <p:txBody>
          <a:bodyPr>
            <a:normAutofit fontScale="85000" lnSpcReduction="20000"/>
          </a:bodyPr>
          <a:lstStyle/>
          <a:p>
            <a:pPr marL="0" indent="0" algn="ctr">
              <a:buNone/>
            </a:pPr>
            <a:r>
              <a:rPr lang="en-US" sz="3300" b="1" dirty="0"/>
              <a:t>Detailed</a:t>
            </a:r>
            <a:endParaRPr lang="en-US" sz="3200" b="1" dirty="0"/>
          </a:p>
          <a:p>
            <a:pPr marL="514350" indent="-514350">
              <a:buFont typeface="+mj-lt"/>
              <a:buAutoNum type="arabicPeriod"/>
            </a:pPr>
            <a:r>
              <a:rPr lang="en-US" sz="3100" dirty="0"/>
              <a:t>ABC</a:t>
            </a:r>
          </a:p>
          <a:p>
            <a:pPr marL="514350" indent="-514350">
              <a:buFont typeface="+mj-lt"/>
              <a:buAutoNum type="arabicPeriod"/>
            </a:pPr>
            <a:r>
              <a:rPr lang="en-US" sz="3100" dirty="0"/>
              <a:t>Direct pressure on the nostrils &amp; squeezed together &amp; lower the patient head (5-10 mins)</a:t>
            </a:r>
          </a:p>
          <a:p>
            <a:pPr marL="514350" indent="-514350">
              <a:buFont typeface="+mj-lt"/>
              <a:buAutoNum type="arabicPeriod"/>
            </a:pPr>
            <a:r>
              <a:rPr lang="en-US" sz="3100" dirty="0"/>
              <a:t>Topical vasoconstriction (Pressure with gauze moistened with epinephrine)</a:t>
            </a:r>
          </a:p>
          <a:p>
            <a:pPr marL="514350" indent="-514350">
              <a:buFont typeface="+mj-lt"/>
              <a:buAutoNum type="arabicPeriod"/>
            </a:pPr>
            <a:r>
              <a:rPr lang="en-US" sz="3200" dirty="0"/>
              <a:t>Humidification</a:t>
            </a:r>
            <a:endParaRPr lang="en-US" sz="3100" dirty="0"/>
          </a:p>
          <a:p>
            <a:pPr marL="514350" indent="-514350">
              <a:buFont typeface="+mj-lt"/>
              <a:buAutoNum type="arabicPeriod"/>
            </a:pPr>
            <a:r>
              <a:rPr lang="en-US" sz="3100" dirty="0"/>
              <a:t>If epistaxis continues after 10-15 minutes </a:t>
            </a:r>
            <a:r>
              <a:rPr lang="en-US" sz="3100" dirty="0">
                <a:latin typeface="Arial" panose="020B0604020202020204" pitchFamily="34" charset="0"/>
                <a:cs typeface="Arial" panose="020B0604020202020204" pitchFamily="34" charset="0"/>
              </a:rPr>
              <a:t>→ </a:t>
            </a:r>
            <a:r>
              <a:rPr lang="en-US" sz="3100" dirty="0"/>
              <a:t>Cautery (First line)</a:t>
            </a:r>
          </a:p>
          <a:p>
            <a:pPr marL="514350" indent="-514350">
              <a:buFont typeface="+mj-lt"/>
              <a:buAutoNum type="arabicPeriod"/>
            </a:pPr>
            <a:r>
              <a:rPr lang="en-US" sz="3100" dirty="0"/>
              <a:t>Nasal packing (Second line)</a:t>
            </a:r>
          </a:p>
          <a:p>
            <a:pPr marL="514350" indent="-514350">
              <a:buFont typeface="+mj-lt"/>
              <a:buAutoNum type="arabicPeriod"/>
            </a:pPr>
            <a:r>
              <a:rPr lang="en-US" sz="3100" dirty="0"/>
              <a:t>Arterial ligation or embolization</a:t>
            </a:r>
          </a:p>
        </p:txBody>
      </p:sp>
      <p:sp>
        <p:nvSpPr>
          <p:cNvPr id="6" name="Content Placeholder 5">
            <a:extLst>
              <a:ext uri="{FF2B5EF4-FFF2-40B4-BE49-F238E27FC236}">
                <a16:creationId xmlns:a16="http://schemas.microsoft.com/office/drawing/2014/main" id="{83D7615F-59C7-ABA5-CA8C-FC8A27606CD1}"/>
              </a:ext>
            </a:extLst>
          </p:cNvPr>
          <p:cNvSpPr>
            <a:spLocks noGrp="1"/>
          </p:cNvSpPr>
          <p:nvPr>
            <p:ph sz="half" idx="2"/>
          </p:nvPr>
        </p:nvSpPr>
        <p:spPr>
          <a:xfrm>
            <a:off x="6172200" y="1614763"/>
            <a:ext cx="5181600" cy="4870112"/>
          </a:xfrm>
        </p:spPr>
        <p:txBody>
          <a:bodyPr>
            <a:normAutofit fontScale="85000" lnSpcReduction="20000"/>
          </a:bodyPr>
          <a:lstStyle/>
          <a:p>
            <a:pPr marL="0" indent="0" algn="ctr">
              <a:buNone/>
            </a:pPr>
            <a:r>
              <a:rPr lang="en-US" sz="3300" b="1" dirty="0"/>
              <a:t>Briefly</a:t>
            </a:r>
          </a:p>
          <a:p>
            <a:pPr marL="514350" indent="-514350">
              <a:buFont typeface="+mj-lt"/>
              <a:buAutoNum type="arabicPeriod"/>
            </a:pPr>
            <a:r>
              <a:rPr lang="en-US" dirty="0"/>
              <a:t>ABC </a:t>
            </a:r>
          </a:p>
          <a:p>
            <a:pPr marL="514350" indent="-514350">
              <a:buFont typeface="+mj-lt"/>
              <a:buAutoNum type="arabicPeriod"/>
            </a:pPr>
            <a:r>
              <a:rPr lang="en-US" dirty="0"/>
              <a:t>Compression </a:t>
            </a:r>
          </a:p>
          <a:p>
            <a:pPr marL="514350" indent="-514350">
              <a:buFont typeface="+mj-lt"/>
              <a:buAutoNum type="arabicPeriod"/>
            </a:pPr>
            <a:r>
              <a:rPr lang="en-US" sz="2800" dirty="0"/>
              <a:t>Topical vasoconstriction</a:t>
            </a:r>
            <a:endParaRPr lang="en-US" dirty="0"/>
          </a:p>
          <a:p>
            <a:pPr marL="514350" indent="-514350">
              <a:buFont typeface="+mj-lt"/>
              <a:buAutoNum type="arabicPeriod"/>
            </a:pPr>
            <a:r>
              <a:rPr lang="en-US" dirty="0"/>
              <a:t>humidification</a:t>
            </a:r>
          </a:p>
          <a:p>
            <a:pPr marL="514350" indent="-514350">
              <a:buFont typeface="+mj-lt"/>
              <a:buAutoNum type="arabicPeriod"/>
            </a:pPr>
            <a:r>
              <a:rPr lang="en-US" dirty="0"/>
              <a:t>Cautery</a:t>
            </a:r>
          </a:p>
          <a:p>
            <a:pPr marL="514350" indent="-514350">
              <a:buFont typeface="+mj-lt"/>
              <a:buAutoNum type="arabicPeriod"/>
            </a:pPr>
            <a:r>
              <a:rPr lang="en-US" dirty="0"/>
              <a:t>Nasal Packing</a:t>
            </a:r>
          </a:p>
          <a:p>
            <a:pPr marL="514350" indent="-514350">
              <a:buFont typeface="+mj-lt"/>
              <a:buAutoNum type="arabicPeriod"/>
            </a:pPr>
            <a:r>
              <a:rPr lang="en-US" dirty="0"/>
              <a:t>Ligation </a:t>
            </a:r>
          </a:p>
        </p:txBody>
      </p:sp>
      <p:sp>
        <p:nvSpPr>
          <p:cNvPr id="4" name="Rectangle 3">
            <a:extLst>
              <a:ext uri="{FF2B5EF4-FFF2-40B4-BE49-F238E27FC236}">
                <a16:creationId xmlns:a16="http://schemas.microsoft.com/office/drawing/2014/main" id="{15F51DD4-3BFD-17A7-88FE-66F207E197F0}"/>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(6)</a:t>
            </a:r>
            <a:endParaRPr lang="en-US" dirty="0">
              <a:solidFill>
                <a:srgbClr val="FF0000"/>
              </a:solidFill>
            </a:endParaRPr>
          </a:p>
        </p:txBody>
      </p:sp>
      <p:sp>
        <p:nvSpPr>
          <p:cNvPr id="10" name="TextBox 9">
            <a:extLst>
              <a:ext uri="{FF2B5EF4-FFF2-40B4-BE49-F238E27FC236}">
                <a16:creationId xmlns:a16="http://schemas.microsoft.com/office/drawing/2014/main" id="{81AAA4A9-3895-1D83-4013-823E23E96930}"/>
              </a:ext>
            </a:extLst>
          </p:cNvPr>
          <p:cNvSpPr txBox="1"/>
          <p:nvPr/>
        </p:nvSpPr>
        <p:spPr>
          <a:xfrm>
            <a:off x="838200" y="1127464"/>
            <a:ext cx="10515600" cy="480131"/>
          </a:xfrm>
          <a:prstGeom prst="rect">
            <a:avLst/>
          </a:prstGeom>
          <a:noFill/>
        </p:spPr>
        <p:txBody>
          <a:bodyPr wrap="square">
            <a:spAutoFit/>
          </a:bodyPr>
          <a:lstStyle/>
          <a:p>
            <a:pPr marL="514350" marR="0" lvl="0" indent="-514350"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45515E"/>
                </a:solidFill>
                <a:effectLst/>
                <a:uLnTx/>
                <a:uFillTx/>
                <a:latin typeface="Calibri" panose="020F0502020204030204"/>
                <a:ea typeface="+mn-ea"/>
                <a:cs typeface="+mn-cs"/>
              </a:rPr>
              <a:t>What are the management steps in order?</a:t>
            </a:r>
          </a:p>
        </p:txBody>
      </p:sp>
    </p:spTree>
    <p:extLst>
      <p:ext uri="{BB962C8B-B14F-4D97-AF65-F5344CB8AC3E}">
        <p14:creationId xmlns:p14="http://schemas.microsoft.com/office/powerpoint/2010/main" val="14617392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C46E03-6DF5-233A-4CC9-4FD364D8EC53}"/>
              </a:ext>
            </a:extLst>
          </p:cNvPr>
          <p:cNvSpPr>
            <a:spLocks noGrp="1"/>
          </p:cNvSpPr>
          <p:nvPr>
            <p:ph type="title"/>
          </p:nvPr>
        </p:nvSpPr>
        <p:spPr/>
        <p:txBody>
          <a:bodyPr/>
          <a:lstStyle/>
          <a:p>
            <a:r>
              <a:rPr lang="en-US" dirty="0"/>
              <a:t>A variation of the previous question</a:t>
            </a:r>
          </a:p>
        </p:txBody>
      </p:sp>
      <p:sp>
        <p:nvSpPr>
          <p:cNvPr id="6" name="Content Placeholder 5">
            <a:extLst>
              <a:ext uri="{FF2B5EF4-FFF2-40B4-BE49-F238E27FC236}">
                <a16:creationId xmlns:a16="http://schemas.microsoft.com/office/drawing/2014/main" id="{57BA934F-9695-FCD0-4081-74BDA857AE27}"/>
              </a:ext>
            </a:extLst>
          </p:cNvPr>
          <p:cNvSpPr>
            <a:spLocks noGrp="1"/>
          </p:cNvSpPr>
          <p:nvPr>
            <p:ph idx="1"/>
          </p:nvPr>
        </p:nvSpPr>
        <p:spPr/>
        <p:txBody>
          <a:bodyPr/>
          <a:lstStyle/>
          <a:p>
            <a:r>
              <a:rPr lang="en-US" dirty="0"/>
              <a:t>What is the management of epistaxis after ABC, compression, ice ?</a:t>
            </a:r>
          </a:p>
          <a:p>
            <a:pPr marL="914400" lvl="1" indent="-457200">
              <a:buFont typeface="+mj-lt"/>
              <a:buAutoNum type="arabicPeriod"/>
            </a:pPr>
            <a:r>
              <a:rPr lang="en-US" dirty="0"/>
              <a:t>Topical vasoconstriction</a:t>
            </a:r>
          </a:p>
          <a:p>
            <a:pPr marL="914400" lvl="1" indent="-457200">
              <a:buFont typeface="+mj-lt"/>
              <a:buAutoNum type="arabicPeriod"/>
            </a:pPr>
            <a:r>
              <a:rPr lang="en-US" dirty="0"/>
              <a:t>humidification</a:t>
            </a:r>
          </a:p>
          <a:p>
            <a:pPr marL="914400" lvl="1" indent="-457200">
              <a:buFont typeface="+mj-lt"/>
              <a:buAutoNum type="arabicPeriod"/>
            </a:pPr>
            <a:r>
              <a:rPr lang="en-US" dirty="0"/>
              <a:t>Cautery</a:t>
            </a:r>
          </a:p>
          <a:p>
            <a:pPr marL="914400" lvl="1" indent="-457200">
              <a:buFont typeface="+mj-lt"/>
              <a:buAutoNum type="arabicPeriod"/>
            </a:pPr>
            <a:r>
              <a:rPr lang="en-US" dirty="0"/>
              <a:t>Nasal Packing</a:t>
            </a:r>
          </a:p>
          <a:p>
            <a:pPr marL="914400" lvl="1" indent="-457200">
              <a:buFont typeface="+mj-lt"/>
              <a:buAutoNum type="arabicPeriod"/>
            </a:pPr>
            <a:r>
              <a:rPr lang="en-US" dirty="0"/>
              <a:t>Ligation </a:t>
            </a:r>
          </a:p>
        </p:txBody>
      </p:sp>
      <p:sp>
        <p:nvSpPr>
          <p:cNvPr id="8" name="Rectangle 7">
            <a:extLst>
              <a:ext uri="{FF2B5EF4-FFF2-40B4-BE49-F238E27FC236}">
                <a16:creationId xmlns:a16="http://schemas.microsoft.com/office/drawing/2014/main" id="{D075D971-757A-8527-6F0D-4BFA6A60F3A9}"/>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94596383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42ED-084D-5A1B-3314-93F01E92A618}"/>
              </a:ext>
            </a:extLst>
          </p:cNvPr>
          <p:cNvSpPr>
            <a:spLocks noGrp="1"/>
          </p:cNvSpPr>
          <p:nvPr>
            <p:ph type="title"/>
          </p:nvPr>
        </p:nvSpPr>
        <p:spPr/>
        <p:txBody>
          <a:bodyPr>
            <a:normAutofit fontScale="90000"/>
          </a:bodyPr>
          <a:lstStyle/>
          <a:p>
            <a:r>
              <a:rPr lang="en-US" dirty="0"/>
              <a:t>This patient presented to the ER with epistaxis</a:t>
            </a:r>
          </a:p>
        </p:txBody>
      </p:sp>
      <p:sp>
        <p:nvSpPr>
          <p:cNvPr id="3" name="Content Placeholder 2">
            <a:extLst>
              <a:ext uri="{FF2B5EF4-FFF2-40B4-BE49-F238E27FC236}">
                <a16:creationId xmlns:a16="http://schemas.microsoft.com/office/drawing/2014/main" id="{DC25A7C8-50ED-BFF6-B80C-F1EFA221E3F1}"/>
              </a:ext>
            </a:extLst>
          </p:cNvPr>
          <p:cNvSpPr>
            <a:spLocks noGrp="1"/>
          </p:cNvSpPr>
          <p:nvPr>
            <p:ph idx="1"/>
          </p:nvPr>
        </p:nvSpPr>
        <p:spPr>
          <a:xfrm>
            <a:off x="838200" y="1305026"/>
            <a:ext cx="7018176" cy="4871938"/>
          </a:xfrm>
        </p:spPr>
        <p:txBody>
          <a:bodyPr/>
          <a:lstStyle/>
          <a:p>
            <a:pPr marL="514350" indent="-514350">
              <a:buFont typeface="+mj-lt"/>
              <a:buAutoNum type="arabicPeriod" startAt="2"/>
            </a:pPr>
            <a:r>
              <a:rPr lang="en-US" sz="2800" b="1" dirty="0"/>
              <a:t>Mention 3 complication of this condition</a:t>
            </a:r>
          </a:p>
          <a:p>
            <a:pPr marL="971550" lvl="1" indent="-514350">
              <a:buFont typeface="+mj-lt"/>
              <a:buAutoNum type="alphaUcPeriod"/>
            </a:pPr>
            <a:r>
              <a:rPr lang="en-US" sz="2800" dirty="0"/>
              <a:t>Shock</a:t>
            </a:r>
          </a:p>
          <a:p>
            <a:pPr marL="971550" lvl="1" indent="-514350">
              <a:buFont typeface="+mj-lt"/>
              <a:buAutoNum type="alphaUcPeriod"/>
            </a:pPr>
            <a:r>
              <a:rPr lang="en-US" sz="2800" dirty="0"/>
              <a:t>Aspiration</a:t>
            </a:r>
          </a:p>
          <a:p>
            <a:pPr marL="971550" lvl="1" indent="-514350">
              <a:buFont typeface="+mj-lt"/>
              <a:buAutoNum type="alphaUcPeriod"/>
            </a:pPr>
            <a:r>
              <a:rPr lang="en-US" sz="2800" dirty="0"/>
              <a:t>Anemia</a:t>
            </a:r>
          </a:p>
          <a:p>
            <a:pPr marL="971550" lvl="1" indent="-514350">
              <a:buFont typeface="+mj-lt"/>
              <a:buAutoNum type="alphaUcPeriod"/>
            </a:pPr>
            <a:r>
              <a:rPr lang="en-US" sz="2800" dirty="0" err="1"/>
              <a:t>Sinusistis</a:t>
            </a:r>
            <a:endParaRPr lang="en-US" sz="2800" dirty="0"/>
          </a:p>
          <a:p>
            <a:pPr marL="971550" lvl="1" indent="-514350">
              <a:buFont typeface="+mj-lt"/>
              <a:buAutoNum type="alphaUcPeriod"/>
            </a:pPr>
            <a:r>
              <a:rPr lang="en-US" sz="2800" dirty="0"/>
              <a:t>Iatrogenic complications during packing or cauterization</a:t>
            </a:r>
          </a:p>
          <a:p>
            <a:pPr marL="514350" indent="-514350">
              <a:buFont typeface="+mj-lt"/>
              <a:buAutoNum type="arabicPeriod" startAt="3"/>
            </a:pPr>
            <a:r>
              <a:rPr lang="en-US" b="1" dirty="0"/>
              <a:t>Most common area to bleed</a:t>
            </a:r>
          </a:p>
          <a:p>
            <a:pPr lvl="1"/>
            <a:r>
              <a:rPr lang="en-US" sz="2600" dirty="0"/>
              <a:t>90% in little’s area (</a:t>
            </a:r>
            <a:r>
              <a:rPr lang="en-US" sz="2600" dirty="0" err="1"/>
              <a:t>Kisselbach’s</a:t>
            </a:r>
            <a:r>
              <a:rPr lang="en-US" sz="2600" dirty="0"/>
              <a:t> plexus)</a:t>
            </a:r>
          </a:p>
        </p:txBody>
      </p:sp>
      <p:sp>
        <p:nvSpPr>
          <p:cNvPr id="4" name="Rectangle 3">
            <a:extLst>
              <a:ext uri="{FF2B5EF4-FFF2-40B4-BE49-F238E27FC236}">
                <a16:creationId xmlns:a16="http://schemas.microsoft.com/office/drawing/2014/main" id="{15F51DD4-3BFD-17A7-88FE-66F207E197F0}"/>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3</a:t>
            </a:r>
            <a:r>
              <a:rPr lang="ar-JO" dirty="0">
                <a:solidFill>
                  <a:srgbClr val="FF0000"/>
                </a:solidFill>
              </a:rPr>
              <a:t>)</a:t>
            </a:r>
            <a:endParaRPr lang="en-US" dirty="0">
              <a:solidFill>
                <a:srgbClr val="FF0000"/>
              </a:solidFill>
            </a:endParaRPr>
          </a:p>
        </p:txBody>
      </p:sp>
      <p:pic>
        <p:nvPicPr>
          <p:cNvPr id="5" name="Picture 4">
            <a:extLst>
              <a:ext uri="{FF2B5EF4-FFF2-40B4-BE49-F238E27FC236}">
                <a16:creationId xmlns:a16="http://schemas.microsoft.com/office/drawing/2014/main" id="{0C2FCA56-FEE9-409D-F7EE-60071CAEC4B4}"/>
              </a:ext>
            </a:extLst>
          </p:cNvPr>
          <p:cNvPicPr>
            <a:picLocks noChangeAspect="1"/>
          </p:cNvPicPr>
          <p:nvPr/>
        </p:nvPicPr>
        <p:blipFill rotWithShape="1">
          <a:blip r:embed="rId2">
            <a:extLst>
              <a:ext uri="{28A0092B-C50C-407E-A947-70E740481C1C}">
                <a14:useLocalDpi xmlns:a14="http://schemas.microsoft.com/office/drawing/2010/main" val="0"/>
              </a:ext>
            </a:extLst>
          </a:blip>
          <a:srcRect l="23335"/>
          <a:stretch/>
        </p:blipFill>
        <p:spPr>
          <a:xfrm>
            <a:off x="7988911" y="1305026"/>
            <a:ext cx="3364889" cy="3434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926735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A1EF9-E3A2-A0CD-D526-61A4AC4E06D9}"/>
              </a:ext>
            </a:extLst>
          </p:cNvPr>
          <p:cNvSpPr>
            <a:spLocks noGrp="1"/>
          </p:cNvSpPr>
          <p:nvPr>
            <p:ph type="title"/>
          </p:nvPr>
        </p:nvSpPr>
        <p:spPr/>
        <p:txBody>
          <a:bodyPr/>
          <a:lstStyle/>
          <a:p>
            <a:r>
              <a:rPr lang="en-US" dirty="0"/>
              <a:t>Cauterization</a:t>
            </a:r>
          </a:p>
        </p:txBody>
      </p:sp>
      <p:sp>
        <p:nvSpPr>
          <p:cNvPr id="5" name="Content Placeholder 4">
            <a:extLst>
              <a:ext uri="{FF2B5EF4-FFF2-40B4-BE49-F238E27FC236}">
                <a16:creationId xmlns:a16="http://schemas.microsoft.com/office/drawing/2014/main" id="{34701168-4C28-9713-833F-6A4035A34451}"/>
              </a:ext>
            </a:extLst>
          </p:cNvPr>
          <p:cNvSpPr>
            <a:spLocks noGrp="1"/>
          </p:cNvSpPr>
          <p:nvPr>
            <p:ph idx="1"/>
          </p:nvPr>
        </p:nvSpPr>
        <p:spPr/>
        <p:txBody>
          <a:bodyPr/>
          <a:lstStyle/>
          <a:p>
            <a:pPr marL="514350" indent="-514350">
              <a:buFont typeface="+mj-lt"/>
              <a:buAutoNum type="arabicPeriod"/>
            </a:pPr>
            <a:r>
              <a:rPr lang="en-US" dirty="0"/>
              <a:t>Write Down Types of Cauterization</a:t>
            </a:r>
          </a:p>
          <a:p>
            <a:pPr marL="971550" lvl="1" indent="-514350">
              <a:buFont typeface="+mj-lt"/>
              <a:buAutoNum type="alphaUcPeriod"/>
            </a:pPr>
            <a:r>
              <a:rPr lang="en-US" sz="2800" dirty="0"/>
              <a:t>Chemical: Silver nitrate</a:t>
            </a:r>
          </a:p>
          <a:p>
            <a:pPr marL="971550" lvl="1" indent="-514350">
              <a:buFont typeface="+mj-lt"/>
              <a:buAutoNum type="alphaUcPeriod"/>
            </a:pPr>
            <a:r>
              <a:rPr lang="en-US" sz="2800" dirty="0"/>
              <a:t>Thermal: Bipolar suction diathermy</a:t>
            </a:r>
          </a:p>
          <a:p>
            <a:pPr marL="514350" indent="-514350">
              <a:buFont typeface="+mj-lt"/>
              <a:buAutoNum type="arabicPeriod"/>
            </a:pPr>
            <a:r>
              <a:rPr lang="en-US" dirty="0"/>
              <a:t>Mention 3 Contraindications</a:t>
            </a:r>
          </a:p>
          <a:p>
            <a:pPr marL="971550" lvl="1" indent="-514350">
              <a:buFont typeface="+mj-lt"/>
              <a:buAutoNum type="arabicParenR"/>
            </a:pPr>
            <a:r>
              <a:rPr lang="en-US" sz="2800" dirty="0"/>
              <a:t>Large area of bleeding </a:t>
            </a:r>
          </a:p>
          <a:p>
            <a:pPr marL="971550" lvl="1" indent="-514350">
              <a:buFont typeface="+mj-lt"/>
              <a:buAutoNum type="arabicParenR"/>
            </a:pPr>
            <a:r>
              <a:rPr lang="en-US" sz="2800" dirty="0"/>
              <a:t>Bleeding from both nares (Bilateral epistaxis)</a:t>
            </a:r>
          </a:p>
          <a:p>
            <a:pPr marL="971550" lvl="1" indent="-514350">
              <a:buFont typeface="+mj-lt"/>
              <a:buAutoNum type="arabicParenR"/>
            </a:pPr>
            <a:r>
              <a:rPr lang="en-US" sz="2800" dirty="0"/>
              <a:t>Acute infection </a:t>
            </a:r>
          </a:p>
          <a:p>
            <a:pPr marL="971550" lvl="1" indent="-514350">
              <a:buFont typeface="+mj-lt"/>
              <a:buAutoNum type="arabicParenR"/>
            </a:pPr>
            <a:endParaRPr lang="en-US" dirty="0"/>
          </a:p>
        </p:txBody>
      </p:sp>
      <p:sp>
        <p:nvSpPr>
          <p:cNvPr id="6" name="Rectangle 5">
            <a:extLst>
              <a:ext uri="{FF2B5EF4-FFF2-40B4-BE49-F238E27FC236}">
                <a16:creationId xmlns:a16="http://schemas.microsoft.com/office/drawing/2014/main" id="{7CB65F9F-F62F-4724-6705-6D3FFFFD93DA}"/>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pic>
        <p:nvPicPr>
          <p:cNvPr id="1026" name="Picture 2" descr="Nasal Cautery - Melbourne ENT Group (MEG)">
            <a:extLst>
              <a:ext uri="{FF2B5EF4-FFF2-40B4-BE49-F238E27FC236}">
                <a16:creationId xmlns:a16="http://schemas.microsoft.com/office/drawing/2014/main" id="{6688D7A0-0A59-3CEC-5619-0EC250D23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6830" y="1305026"/>
            <a:ext cx="2296970" cy="195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7773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0ECD1E-A8AB-7288-ACC0-EB659C3E1A6B}"/>
              </a:ext>
            </a:extLst>
          </p:cNvPr>
          <p:cNvSpPr>
            <a:spLocks noGrp="1"/>
          </p:cNvSpPr>
          <p:nvPr>
            <p:ph type="title"/>
          </p:nvPr>
        </p:nvSpPr>
        <p:spPr/>
        <p:txBody>
          <a:bodyPr>
            <a:noAutofit/>
          </a:bodyPr>
          <a:lstStyle/>
          <a:p>
            <a:r>
              <a:rPr lang="en-US" sz="3900" dirty="0"/>
              <a:t>A HTN 40 yrs. old male pt. come to ER with epistaxis</a:t>
            </a:r>
          </a:p>
        </p:txBody>
      </p:sp>
      <p:sp>
        <p:nvSpPr>
          <p:cNvPr id="6" name="Content Placeholder 5">
            <a:extLst>
              <a:ext uri="{FF2B5EF4-FFF2-40B4-BE49-F238E27FC236}">
                <a16:creationId xmlns:a16="http://schemas.microsoft.com/office/drawing/2014/main" id="{DBF6CE40-0916-B9AF-B961-149FAB055A6A}"/>
              </a:ext>
            </a:extLst>
          </p:cNvPr>
          <p:cNvSpPr>
            <a:spLocks noGrp="1"/>
          </p:cNvSpPr>
          <p:nvPr>
            <p:ph idx="1"/>
          </p:nvPr>
        </p:nvSpPr>
        <p:spPr>
          <a:xfrm>
            <a:off x="838200" y="1230376"/>
            <a:ext cx="10515600" cy="3873749"/>
          </a:xfrm>
        </p:spPr>
        <p:txBody>
          <a:bodyPr>
            <a:normAutofit fontScale="92500" lnSpcReduction="20000"/>
          </a:bodyPr>
          <a:lstStyle/>
          <a:p>
            <a:pPr marL="514350" indent="-514350">
              <a:buFont typeface="+mj-lt"/>
              <a:buAutoNum type="arabicPeriod"/>
            </a:pPr>
            <a:r>
              <a:rPr lang="en-US" b="1" dirty="0"/>
              <a:t>Name of this procedure?</a:t>
            </a:r>
          </a:p>
          <a:p>
            <a:pPr lvl="1"/>
            <a:r>
              <a:rPr lang="en-US" sz="2800" dirty="0"/>
              <a:t>Posterior nasal packing</a:t>
            </a:r>
          </a:p>
          <a:p>
            <a:pPr marL="514350" indent="-514350">
              <a:buFont typeface="+mj-lt"/>
              <a:buAutoNum type="arabicPeriod"/>
            </a:pPr>
            <a:r>
              <a:rPr lang="en-US" sz="3200" b="1" dirty="0"/>
              <a:t>In which condition use this procedure ?</a:t>
            </a:r>
          </a:p>
          <a:p>
            <a:pPr lvl="1"/>
            <a:r>
              <a:rPr lang="en-US" sz="2800" dirty="0"/>
              <a:t>Posterior plexus epistaxis</a:t>
            </a:r>
          </a:p>
          <a:p>
            <a:pPr marL="514350" indent="-514350">
              <a:buFont typeface="+mj-lt"/>
              <a:buAutoNum type="arabicPeriod"/>
            </a:pPr>
            <a:r>
              <a:rPr lang="en-US" b="1" dirty="0"/>
              <a:t>What will you do with a pt. after this type of procedure?</a:t>
            </a:r>
          </a:p>
          <a:p>
            <a:pPr lvl="1"/>
            <a:r>
              <a:rPr lang="en-US" sz="2800" dirty="0"/>
              <a:t>Admission to ICU</a:t>
            </a:r>
          </a:p>
          <a:p>
            <a:pPr marL="514350" indent="-514350">
              <a:buFont typeface="+mj-lt"/>
              <a:buAutoNum type="arabicPeriod"/>
            </a:pPr>
            <a:r>
              <a:rPr lang="en-US" sz="3200" b="1" dirty="0"/>
              <a:t>Mention 2 steps the doctor should follow after this procedure</a:t>
            </a:r>
          </a:p>
          <a:p>
            <a:pPr marL="971550" lvl="1" indent="-514350">
              <a:buFont typeface="+mj-lt"/>
              <a:buAutoNum type="arabicPeriod"/>
            </a:pPr>
            <a:r>
              <a:rPr lang="en-US" sz="2800" dirty="0"/>
              <a:t>Admission to ICU</a:t>
            </a:r>
            <a:endParaRPr lang="en-US" sz="2800" dirty="0">
              <a:solidFill>
                <a:srgbClr val="0070C0"/>
              </a:solidFill>
            </a:endParaRPr>
          </a:p>
          <a:p>
            <a:pPr marL="971550" lvl="1" indent="-514350">
              <a:buFont typeface="+mj-lt"/>
              <a:buAutoNum type="arabicPeriod"/>
            </a:pPr>
            <a:r>
              <a:rPr lang="en-US" sz="2800" dirty="0">
                <a:solidFill>
                  <a:srgbClr val="0070C0"/>
                </a:solidFill>
              </a:rPr>
              <a:t>Continuous cardiorespiratory monitoring ??</a:t>
            </a:r>
          </a:p>
          <a:p>
            <a:pPr marL="514350" indent="-514350">
              <a:buFont typeface="+mj-lt"/>
              <a:buAutoNum type="arabicPeriod"/>
            </a:pPr>
            <a:r>
              <a:rPr lang="en-US" b="1" dirty="0"/>
              <a:t>Mention 2 Complications of this procedure</a:t>
            </a:r>
          </a:p>
        </p:txBody>
      </p:sp>
      <p:pic>
        <p:nvPicPr>
          <p:cNvPr id="7" name="Content Placeholder 5">
            <a:extLst>
              <a:ext uri="{FF2B5EF4-FFF2-40B4-BE49-F238E27FC236}">
                <a16:creationId xmlns:a16="http://schemas.microsoft.com/office/drawing/2014/main" id="{20C9045B-34C4-2D95-7ED9-B7D6BA100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7306" y="1230375"/>
            <a:ext cx="2862825" cy="1804981"/>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8CBD9619-8FBE-FCE9-5F8E-E039BBC571FB}"/>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16" name="Content Placeholder 2">
            <a:extLst>
              <a:ext uri="{FF2B5EF4-FFF2-40B4-BE49-F238E27FC236}">
                <a16:creationId xmlns:a16="http://schemas.microsoft.com/office/drawing/2014/main" id="{D406931C-752C-F4B5-E2A8-688DB303C316}"/>
              </a:ext>
            </a:extLst>
          </p:cNvPr>
          <p:cNvSpPr txBox="1">
            <a:spLocks/>
          </p:cNvSpPr>
          <p:nvPr/>
        </p:nvSpPr>
        <p:spPr>
          <a:xfrm>
            <a:off x="838200" y="5104126"/>
            <a:ext cx="10515600" cy="1650287"/>
          </a:xfrm>
          <a:prstGeom prst="rect">
            <a:avLst/>
          </a:prstGeom>
        </p:spPr>
        <p:txBody>
          <a:bodyPr vert="horz" lIns="91440" tIns="45720" rIns="91440" bIns="45720" numCol="3" rtlCol="0">
            <a:normAutofit fontScale="925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1550" lvl="1" indent="-514350">
              <a:buFont typeface="+mj-lt"/>
              <a:buAutoNum type="alphaUcPeriod"/>
            </a:pPr>
            <a:r>
              <a:rPr lang="en-US" sz="2800" dirty="0"/>
              <a:t>Sinusitis</a:t>
            </a:r>
          </a:p>
          <a:p>
            <a:pPr marL="971550" lvl="1" indent="-514350">
              <a:buFont typeface="+mj-lt"/>
              <a:buAutoNum type="alphaUcPeriod"/>
            </a:pPr>
            <a:r>
              <a:rPr lang="en-US" sz="2800" dirty="0"/>
              <a:t>hypoxia</a:t>
            </a:r>
          </a:p>
          <a:p>
            <a:pPr marL="971550" lvl="1" indent="-514350">
              <a:buFont typeface="+mj-lt"/>
              <a:buAutoNum type="alphaUcPeriod"/>
            </a:pPr>
            <a:r>
              <a:rPr lang="en-US" sz="2800" dirty="0"/>
              <a:t>Septal perforation</a:t>
            </a:r>
          </a:p>
          <a:p>
            <a:pPr marL="971550" lvl="1" indent="-514350">
              <a:buFont typeface="+mj-lt"/>
              <a:buAutoNum type="alphaUcPeriod"/>
            </a:pPr>
            <a:r>
              <a:rPr lang="en-US" sz="2800" dirty="0"/>
              <a:t>Alar necrosis</a:t>
            </a:r>
          </a:p>
          <a:p>
            <a:pPr marL="971550" lvl="1" indent="-514350">
              <a:buFont typeface="+mj-lt"/>
              <a:buAutoNum type="alphaUcPeriod"/>
            </a:pPr>
            <a:r>
              <a:rPr lang="en-US" sz="2800" dirty="0"/>
              <a:t>Balloon migration </a:t>
            </a:r>
          </a:p>
          <a:p>
            <a:pPr marL="971550" lvl="1" indent="-514350">
              <a:buFont typeface="+mj-lt"/>
              <a:buAutoNum type="alphaUcPeriod"/>
            </a:pPr>
            <a:r>
              <a:rPr lang="en-US" sz="2800" dirty="0"/>
              <a:t>Aspiration</a:t>
            </a:r>
          </a:p>
          <a:p>
            <a:pPr marL="971550" lvl="1" indent="-514350">
              <a:buFont typeface="+mj-lt"/>
              <a:buAutoNum type="alphaUcPeriod"/>
            </a:pPr>
            <a:r>
              <a:rPr lang="en-US" sz="2800" dirty="0"/>
              <a:t>Vasovagal attacks</a:t>
            </a:r>
          </a:p>
          <a:p>
            <a:pPr marL="971550" lvl="1" indent="-514350">
              <a:buFont typeface="+mj-lt"/>
              <a:buAutoNum type="alphaUcPeriod"/>
            </a:pPr>
            <a:r>
              <a:rPr lang="en-US" sz="2800" dirty="0"/>
              <a:t>Toxic shock synd.</a:t>
            </a:r>
          </a:p>
          <a:p>
            <a:pPr marL="971550" lvl="1" indent="-514350">
              <a:buFont typeface="+mj-lt"/>
              <a:buAutoNum type="alphaUcPeriod"/>
            </a:pPr>
            <a:r>
              <a:rPr lang="en-US" sz="2800" dirty="0"/>
              <a:t>Mucosal pressure necrosis</a:t>
            </a:r>
          </a:p>
        </p:txBody>
      </p:sp>
    </p:spTree>
    <p:extLst>
      <p:ext uri="{BB962C8B-B14F-4D97-AF65-F5344CB8AC3E}">
        <p14:creationId xmlns:p14="http://schemas.microsoft.com/office/powerpoint/2010/main" val="26557669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1E43B-F00B-DD54-B15B-C3F6C007B0E4}"/>
              </a:ext>
            </a:extLst>
          </p:cNvPr>
          <p:cNvSpPr>
            <a:spLocks noGrp="1"/>
          </p:cNvSpPr>
          <p:nvPr>
            <p:ph type="title"/>
          </p:nvPr>
        </p:nvSpPr>
        <p:spPr/>
        <p:txBody>
          <a:bodyPr>
            <a:normAutofit fontScale="90000"/>
          </a:bodyPr>
          <a:lstStyle/>
          <a:p>
            <a:r>
              <a:rPr lang="en-US" dirty="0">
                <a:solidFill>
                  <a:srgbClr val="00518E"/>
                </a:solidFill>
              </a:rPr>
              <a:t>20Y male patient present to the ER with epistaxis</a:t>
            </a:r>
          </a:p>
        </p:txBody>
      </p:sp>
      <p:sp>
        <p:nvSpPr>
          <p:cNvPr id="3" name="Content Placeholder 2">
            <a:extLst>
              <a:ext uri="{FF2B5EF4-FFF2-40B4-BE49-F238E27FC236}">
                <a16:creationId xmlns:a16="http://schemas.microsoft.com/office/drawing/2014/main" id="{989352C6-8D62-5605-692D-AAAE6649CB20}"/>
              </a:ext>
            </a:extLst>
          </p:cNvPr>
          <p:cNvSpPr>
            <a:spLocks noGrp="1"/>
          </p:cNvSpPr>
          <p:nvPr>
            <p:ph idx="1"/>
          </p:nvPr>
        </p:nvSpPr>
        <p:spPr>
          <a:xfrm>
            <a:off x="838199" y="1305026"/>
            <a:ext cx="10515599" cy="5187850"/>
          </a:xfrm>
        </p:spPr>
        <p:txBody>
          <a:bodyPr>
            <a:normAutofit lnSpcReduction="10000"/>
          </a:bodyPr>
          <a:lstStyle/>
          <a:p>
            <a:r>
              <a:rPr lang="en-US" b="1" dirty="0">
                <a:solidFill>
                  <a:srgbClr val="00518E"/>
                </a:solidFill>
              </a:rPr>
              <a:t>Describe</a:t>
            </a:r>
          </a:p>
          <a:p>
            <a:pPr lvl="1"/>
            <a:r>
              <a:rPr lang="en-US" dirty="0">
                <a:solidFill>
                  <a:srgbClr val="00518E"/>
                </a:solidFill>
              </a:rPr>
              <a:t>Telangiectasia on the skin and mucosa of the lips and the tongue</a:t>
            </a:r>
          </a:p>
          <a:p>
            <a:r>
              <a:rPr lang="en-US" b="1" dirty="0">
                <a:solidFill>
                  <a:srgbClr val="00518E"/>
                </a:solidFill>
              </a:rPr>
              <a:t>Diagnosis</a:t>
            </a:r>
          </a:p>
          <a:p>
            <a:pPr lvl="1"/>
            <a:r>
              <a:rPr lang="en-US" dirty="0">
                <a:solidFill>
                  <a:srgbClr val="00518E"/>
                </a:solidFill>
              </a:rPr>
              <a:t>Hereditary hemorrhagic telangiectasia (Osler-Weber-</a:t>
            </a:r>
            <a:r>
              <a:rPr lang="en-US" dirty="0" err="1">
                <a:solidFill>
                  <a:srgbClr val="00518E"/>
                </a:solidFill>
              </a:rPr>
              <a:t>Rendu</a:t>
            </a:r>
            <a:r>
              <a:rPr lang="en-US" dirty="0">
                <a:solidFill>
                  <a:srgbClr val="00518E"/>
                </a:solidFill>
              </a:rPr>
              <a:t> disease)</a:t>
            </a:r>
          </a:p>
          <a:p>
            <a:r>
              <a:rPr lang="en-US" b="1" dirty="0">
                <a:solidFill>
                  <a:srgbClr val="00518E"/>
                </a:solidFill>
              </a:rPr>
              <a:t>Clinical features</a:t>
            </a:r>
          </a:p>
          <a:p>
            <a:pPr marL="914400" lvl="1" indent="-457200">
              <a:buFont typeface="+mj-lt"/>
              <a:buAutoNum type="arabicPeriod"/>
            </a:pPr>
            <a:r>
              <a:rPr lang="en-US" dirty="0">
                <a:solidFill>
                  <a:srgbClr val="00518E"/>
                </a:solidFill>
              </a:rPr>
              <a:t>Recurrent epistaxis</a:t>
            </a:r>
          </a:p>
          <a:p>
            <a:pPr marL="914400" lvl="1" indent="-457200">
              <a:buFont typeface="+mj-lt"/>
              <a:buAutoNum type="arabicPeriod"/>
            </a:pPr>
            <a:r>
              <a:rPr lang="en-US" dirty="0">
                <a:solidFill>
                  <a:srgbClr val="00518E"/>
                </a:solidFill>
              </a:rPr>
              <a:t>Telangiectasia</a:t>
            </a:r>
          </a:p>
          <a:p>
            <a:pPr marL="914400" lvl="1" indent="-457200">
              <a:buFont typeface="+mj-lt"/>
              <a:buAutoNum type="arabicPeriod"/>
            </a:pPr>
            <a:r>
              <a:rPr lang="en-US" dirty="0">
                <a:solidFill>
                  <a:srgbClr val="00518E"/>
                </a:solidFill>
              </a:rPr>
              <a:t>Cyanosis</a:t>
            </a:r>
            <a:endParaRPr lang="ar-JO" dirty="0">
              <a:solidFill>
                <a:srgbClr val="00518E"/>
              </a:solidFill>
            </a:endParaRPr>
          </a:p>
          <a:p>
            <a:r>
              <a:rPr lang="en-US" b="1" dirty="0">
                <a:solidFill>
                  <a:srgbClr val="00518E"/>
                </a:solidFill>
              </a:rPr>
              <a:t>Management of this case</a:t>
            </a:r>
          </a:p>
          <a:p>
            <a:pPr marL="914400" lvl="1" indent="-457200">
              <a:buFont typeface="+mj-lt"/>
              <a:buAutoNum type="arabicPeriod"/>
            </a:pPr>
            <a:r>
              <a:rPr lang="en-US" dirty="0">
                <a:solidFill>
                  <a:srgbClr val="00518E"/>
                </a:solidFill>
              </a:rPr>
              <a:t>ABC </a:t>
            </a:r>
          </a:p>
          <a:p>
            <a:pPr marL="914400" lvl="1" indent="-457200">
              <a:buFont typeface="+mj-lt"/>
              <a:buAutoNum type="arabicPeriod"/>
            </a:pPr>
            <a:r>
              <a:rPr lang="en-US" dirty="0">
                <a:solidFill>
                  <a:srgbClr val="00518E"/>
                </a:solidFill>
              </a:rPr>
              <a:t>Compression </a:t>
            </a:r>
          </a:p>
          <a:p>
            <a:pPr marL="914400" lvl="1" indent="-457200">
              <a:buFont typeface="+mj-lt"/>
              <a:buAutoNum type="arabicPeriod"/>
            </a:pPr>
            <a:r>
              <a:rPr lang="en-US" dirty="0">
                <a:solidFill>
                  <a:srgbClr val="00518E"/>
                </a:solidFill>
              </a:rPr>
              <a:t>Topical vasoconstriction</a:t>
            </a:r>
          </a:p>
          <a:p>
            <a:pPr marL="914400" lvl="1" indent="-457200">
              <a:buFont typeface="+mj-lt"/>
              <a:buAutoNum type="arabicPeriod"/>
            </a:pPr>
            <a:r>
              <a:rPr lang="en-US" dirty="0" err="1">
                <a:solidFill>
                  <a:srgbClr val="00518E"/>
                </a:solidFill>
              </a:rPr>
              <a:t>Septodermoplasty</a:t>
            </a:r>
            <a:endParaRPr lang="en-US" dirty="0">
              <a:solidFill>
                <a:srgbClr val="00518E"/>
              </a:solidFill>
            </a:endParaRPr>
          </a:p>
          <a:p>
            <a:pPr lvl="1"/>
            <a:endParaRPr lang="en-US" dirty="0">
              <a:solidFill>
                <a:srgbClr val="00518E"/>
              </a:solidFill>
            </a:endParaRPr>
          </a:p>
        </p:txBody>
      </p:sp>
      <p:sp>
        <p:nvSpPr>
          <p:cNvPr id="4" name="Rectangle 3">
            <a:extLst>
              <a:ext uri="{FF2B5EF4-FFF2-40B4-BE49-F238E27FC236}">
                <a16:creationId xmlns:a16="http://schemas.microsoft.com/office/drawing/2014/main" id="{B0BE5EE7-F091-200F-C509-D06379EE4FEC}"/>
              </a:ext>
            </a:extLst>
          </p:cNvPr>
          <p:cNvSpPr/>
          <p:nvPr/>
        </p:nvSpPr>
        <p:spPr>
          <a:xfrm>
            <a:off x="6354147" y="0"/>
            <a:ext cx="583785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err="1">
                <a:solidFill>
                  <a:srgbClr val="FF0000"/>
                </a:solidFill>
              </a:rPr>
              <a:t>جدعنة</a:t>
            </a:r>
            <a:r>
              <a:rPr lang="ar-JO" dirty="0">
                <a:solidFill>
                  <a:srgbClr val="FF0000"/>
                </a:solidFill>
              </a:rPr>
              <a:t> من عندي، الدكتور أسامة حكى عنه بس ما فيه عنه أي سؤال بالأرشيف</a:t>
            </a:r>
            <a:endParaRPr lang="en-US" dirty="0">
              <a:solidFill>
                <a:srgbClr val="FF0000"/>
              </a:solidFill>
            </a:endParaRPr>
          </a:p>
        </p:txBody>
      </p:sp>
      <p:pic>
        <p:nvPicPr>
          <p:cNvPr id="5" name="Picture 4">
            <a:extLst>
              <a:ext uri="{FF2B5EF4-FFF2-40B4-BE49-F238E27FC236}">
                <a16:creationId xmlns:a16="http://schemas.microsoft.com/office/drawing/2014/main" id="{135D1FFB-6265-9CC4-AC44-DBAD59E83C43}"/>
              </a:ext>
            </a:extLst>
          </p:cNvPr>
          <p:cNvPicPr>
            <a:picLocks noChangeAspect="1"/>
          </p:cNvPicPr>
          <p:nvPr/>
        </p:nvPicPr>
        <p:blipFill>
          <a:blip r:embed="rId2"/>
          <a:stretch>
            <a:fillRect/>
          </a:stretch>
        </p:blipFill>
        <p:spPr>
          <a:xfrm>
            <a:off x="8155552" y="3200400"/>
            <a:ext cx="3198246" cy="27764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9939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1056-AB8A-7C24-9CF3-89131F71DB17}"/>
              </a:ext>
            </a:extLst>
          </p:cNvPr>
          <p:cNvSpPr>
            <a:spLocks noGrp="1"/>
          </p:cNvSpPr>
          <p:nvPr>
            <p:ph type="title"/>
          </p:nvPr>
        </p:nvSpPr>
        <p:spPr/>
        <p:txBody>
          <a:bodyPr/>
          <a:lstStyle/>
          <a:p>
            <a:r>
              <a:rPr lang="en-US" dirty="0"/>
              <a:t>Rinne and Weber tests possible findings</a:t>
            </a:r>
          </a:p>
        </p:txBody>
      </p:sp>
      <p:pic>
        <p:nvPicPr>
          <p:cNvPr id="4" name="Content Placeholder 4">
            <a:extLst>
              <a:ext uri="{FF2B5EF4-FFF2-40B4-BE49-F238E27FC236}">
                <a16:creationId xmlns:a16="http://schemas.microsoft.com/office/drawing/2014/main" id="{2C2B5A5B-23B7-759F-08EE-B43C13C46AFC}"/>
              </a:ext>
            </a:extLst>
          </p:cNvPr>
          <p:cNvPicPr>
            <a:picLocks noGrp="1" noChangeAspect="1"/>
          </p:cNvPicPr>
          <p:nvPr>
            <p:ph idx="1"/>
          </p:nvPr>
        </p:nvPicPr>
        <p:blipFill>
          <a:blip r:embed="rId2"/>
          <a:stretch>
            <a:fillRect/>
          </a:stretch>
        </p:blipFill>
        <p:spPr>
          <a:xfrm>
            <a:off x="374463" y="1314353"/>
            <a:ext cx="11443074" cy="4423974"/>
          </a:xfrm>
        </p:spPr>
      </p:pic>
      <p:sp>
        <p:nvSpPr>
          <p:cNvPr id="5" name="TextBox 4">
            <a:extLst>
              <a:ext uri="{FF2B5EF4-FFF2-40B4-BE49-F238E27FC236}">
                <a16:creationId xmlns:a16="http://schemas.microsoft.com/office/drawing/2014/main" id="{7DA11D1E-3E7B-2AB9-2D55-2BD40D8D38A0}"/>
              </a:ext>
            </a:extLst>
          </p:cNvPr>
          <p:cNvSpPr txBox="1"/>
          <p:nvPr/>
        </p:nvSpPr>
        <p:spPr>
          <a:xfrm>
            <a:off x="374463" y="4851918"/>
            <a:ext cx="1435676" cy="307777"/>
          </a:xfrm>
          <a:prstGeom prst="rect">
            <a:avLst/>
          </a:prstGeom>
          <a:noFill/>
        </p:spPr>
        <p:txBody>
          <a:bodyPr wrap="square" rtlCol="0">
            <a:spAutoFit/>
          </a:bodyPr>
          <a:lstStyle/>
          <a:p>
            <a:pPr algn="ctr"/>
            <a:r>
              <a:rPr lang="en-US" sz="1400" dirty="0">
                <a:solidFill>
                  <a:srgbClr val="FF0000"/>
                </a:solidFill>
              </a:rPr>
              <a:t>False Negative</a:t>
            </a:r>
          </a:p>
        </p:txBody>
      </p:sp>
      <p:sp>
        <p:nvSpPr>
          <p:cNvPr id="6" name="TextBox 5">
            <a:extLst>
              <a:ext uri="{FF2B5EF4-FFF2-40B4-BE49-F238E27FC236}">
                <a16:creationId xmlns:a16="http://schemas.microsoft.com/office/drawing/2014/main" id="{B93F9A4C-7DEB-530E-E6DD-E60C612F02F7}"/>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3275867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7531F-25A8-E865-BB56-C059BC3743A1}"/>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B634E9AC-5D7B-7D1B-2F2F-0CE49C45B272}"/>
              </a:ext>
            </a:extLst>
          </p:cNvPr>
          <p:cNvSpPr>
            <a:spLocks noGrp="1"/>
          </p:cNvSpPr>
          <p:nvPr>
            <p:ph idx="1"/>
          </p:nvPr>
        </p:nvSpPr>
        <p:spPr/>
        <p:txBody>
          <a:bodyPr>
            <a:normAutofit/>
          </a:bodyPr>
          <a:lstStyle/>
          <a:p>
            <a:r>
              <a:rPr lang="en-US" sz="3200" dirty="0"/>
              <a:t>A 15-year-old male patient complains of severe recurrent unilateral epistaxis, with nasal obstruction what is the most likely diagnosis (what diagnosis you should rule out) ?</a:t>
            </a:r>
          </a:p>
          <a:p>
            <a:pPr marL="0" indent="0">
              <a:buNone/>
            </a:pPr>
            <a:endParaRPr lang="en-US" sz="3200" dirty="0"/>
          </a:p>
          <a:p>
            <a:pPr marL="0" indent="0">
              <a:buNone/>
            </a:pPr>
            <a:r>
              <a:rPr lang="en-US" sz="3200" b="1" dirty="0"/>
              <a:t>Answer</a:t>
            </a:r>
            <a:r>
              <a:rPr lang="en-US" sz="3200" dirty="0"/>
              <a:t>: Juvenile nasopharyngeal angiofibroma</a:t>
            </a:r>
          </a:p>
        </p:txBody>
      </p:sp>
    </p:spTree>
    <p:extLst>
      <p:ext uri="{BB962C8B-B14F-4D97-AF65-F5344CB8AC3E}">
        <p14:creationId xmlns:p14="http://schemas.microsoft.com/office/powerpoint/2010/main" val="387881629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Nasopharyngeal Neoplasm</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375698015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FCE56-4AC5-FF63-DE50-78A3E880622B}"/>
              </a:ext>
            </a:extLst>
          </p:cNvPr>
          <p:cNvSpPr>
            <a:spLocks noGrp="1"/>
          </p:cNvSpPr>
          <p:nvPr>
            <p:ph type="title"/>
          </p:nvPr>
        </p:nvSpPr>
        <p:spPr/>
        <p:txBody>
          <a:bodyPr/>
          <a:lstStyle/>
          <a:p>
            <a:r>
              <a:rPr lang="en-US" dirty="0"/>
              <a:t>Nasopharyngeal tumors</a:t>
            </a:r>
          </a:p>
        </p:txBody>
      </p:sp>
      <p:sp>
        <p:nvSpPr>
          <p:cNvPr id="3" name="Content Placeholder 2">
            <a:extLst>
              <a:ext uri="{FF2B5EF4-FFF2-40B4-BE49-F238E27FC236}">
                <a16:creationId xmlns:a16="http://schemas.microsoft.com/office/drawing/2014/main" id="{317CE7B5-BCCD-36A3-149F-B9FED14F104F}"/>
              </a:ext>
            </a:extLst>
          </p:cNvPr>
          <p:cNvSpPr>
            <a:spLocks noGrp="1"/>
          </p:cNvSpPr>
          <p:nvPr>
            <p:ph idx="1"/>
          </p:nvPr>
        </p:nvSpPr>
        <p:spPr>
          <a:xfrm>
            <a:off x="838200" y="1305026"/>
            <a:ext cx="10515600" cy="5067782"/>
          </a:xfrm>
        </p:spPr>
        <p:txBody>
          <a:bodyPr>
            <a:normAutofit/>
          </a:bodyPr>
          <a:lstStyle/>
          <a:p>
            <a:r>
              <a:rPr lang="en-US" b="1" dirty="0"/>
              <a:t>Most common symptoms</a:t>
            </a:r>
            <a:r>
              <a:rPr lang="en-US" dirty="0"/>
              <a:t>: </a:t>
            </a:r>
          </a:p>
          <a:p>
            <a:pPr lvl="1"/>
            <a:r>
              <a:rPr lang="en-US" sz="2600" dirty="0"/>
              <a:t>50% Unilateral huge neck mass</a:t>
            </a:r>
          </a:p>
          <a:p>
            <a:pPr lvl="1"/>
            <a:r>
              <a:rPr lang="en-US" sz="2600" dirty="0"/>
              <a:t>30% Nasal symptoms ex. epistaxis</a:t>
            </a:r>
          </a:p>
          <a:p>
            <a:pPr lvl="1"/>
            <a:r>
              <a:rPr lang="en-US" sz="2600" dirty="0"/>
              <a:t>20% Ear symptoms ex. OME</a:t>
            </a:r>
          </a:p>
          <a:p>
            <a:r>
              <a:rPr lang="en-US" b="1" dirty="0"/>
              <a:t>Treatment</a:t>
            </a:r>
            <a:r>
              <a:rPr lang="en-US" dirty="0"/>
              <a:t>:</a:t>
            </a:r>
          </a:p>
          <a:p>
            <a:pPr lvl="1"/>
            <a:r>
              <a:rPr lang="en-US" sz="2600" dirty="0"/>
              <a:t>Grade 1, 2: Radiation</a:t>
            </a:r>
          </a:p>
          <a:p>
            <a:pPr lvl="1"/>
            <a:r>
              <a:rPr lang="en-US" sz="2600" dirty="0"/>
              <a:t>Grade 3, 4: Chemotherapy, Radiotherapy, Surgery</a:t>
            </a:r>
          </a:p>
          <a:p>
            <a:r>
              <a:rPr lang="en-US" b="1" dirty="0"/>
              <a:t>Trotters Triad of Nasopharyngeal tumors</a:t>
            </a:r>
            <a:r>
              <a:rPr lang="en-US" dirty="0"/>
              <a:t>:</a:t>
            </a:r>
          </a:p>
          <a:p>
            <a:pPr marL="971550" lvl="1" indent="-514350">
              <a:buFont typeface="+mj-lt"/>
              <a:buAutoNum type="arabicPeriod"/>
            </a:pPr>
            <a:r>
              <a:rPr lang="en-US" sz="2600" dirty="0"/>
              <a:t>Ipsilateral conductive hearing loss</a:t>
            </a:r>
          </a:p>
          <a:p>
            <a:pPr marL="971550" lvl="1" indent="-514350">
              <a:buFont typeface="+mj-lt"/>
              <a:buAutoNum type="arabicPeriod"/>
            </a:pPr>
            <a:r>
              <a:rPr lang="en-US" sz="2600" dirty="0"/>
              <a:t>Ipsilateral ear pain + facial pain</a:t>
            </a:r>
          </a:p>
          <a:p>
            <a:pPr marL="971550" lvl="1" indent="-514350">
              <a:buFont typeface="+mj-lt"/>
              <a:buAutoNum type="arabicPeriod"/>
            </a:pPr>
            <a:r>
              <a:rPr lang="en-US" sz="2600" dirty="0"/>
              <a:t>Ipsilateral paralysis of soft palate</a:t>
            </a:r>
          </a:p>
        </p:txBody>
      </p:sp>
      <p:sp>
        <p:nvSpPr>
          <p:cNvPr id="6" name="Rectangle 5">
            <a:extLst>
              <a:ext uri="{FF2B5EF4-FFF2-40B4-BE49-F238E27FC236}">
                <a16:creationId xmlns:a16="http://schemas.microsoft.com/office/drawing/2014/main" id="{DDAC95CA-5AAF-4621-9D45-362CC51591D1}"/>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25349388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8E9DF-6DB7-1D1D-5DA8-134330CFA26C}"/>
              </a:ext>
            </a:extLst>
          </p:cNvPr>
          <p:cNvSpPr>
            <a:spLocks noGrp="1"/>
          </p:cNvSpPr>
          <p:nvPr>
            <p:ph type="title"/>
          </p:nvPr>
        </p:nvSpPr>
        <p:spPr/>
        <p:txBody>
          <a:bodyPr/>
          <a:lstStyle/>
          <a:p>
            <a:r>
              <a:rPr lang="en-US" dirty="0"/>
              <a:t>Angiofibroma</a:t>
            </a:r>
          </a:p>
        </p:txBody>
      </p:sp>
      <p:sp>
        <p:nvSpPr>
          <p:cNvPr id="3" name="Content Placeholder 2">
            <a:extLst>
              <a:ext uri="{FF2B5EF4-FFF2-40B4-BE49-F238E27FC236}">
                <a16:creationId xmlns:a16="http://schemas.microsoft.com/office/drawing/2014/main" id="{7228BF8B-DC9C-7AB9-6B0C-4FE99681AF41}"/>
              </a:ext>
            </a:extLst>
          </p:cNvPr>
          <p:cNvSpPr>
            <a:spLocks noGrp="1"/>
          </p:cNvSpPr>
          <p:nvPr>
            <p:ph idx="1"/>
          </p:nvPr>
        </p:nvSpPr>
        <p:spPr/>
        <p:txBody>
          <a:bodyPr/>
          <a:lstStyle/>
          <a:p>
            <a:r>
              <a:rPr lang="en-US" sz="3200" dirty="0">
                <a:solidFill>
                  <a:srgbClr val="FF0000"/>
                </a:solidFill>
              </a:rPr>
              <a:t>Adolescent male</a:t>
            </a:r>
          </a:p>
          <a:p>
            <a:r>
              <a:rPr lang="en-US" sz="3200" dirty="0"/>
              <a:t>Symptoms</a:t>
            </a:r>
            <a:r>
              <a:rPr lang="en-US" dirty="0"/>
              <a:t>:</a:t>
            </a:r>
          </a:p>
          <a:p>
            <a:pPr lvl="1"/>
            <a:r>
              <a:rPr lang="en-US" sz="2800" dirty="0"/>
              <a:t>Severe epistaxis</a:t>
            </a:r>
          </a:p>
          <a:p>
            <a:pPr lvl="1"/>
            <a:r>
              <a:rPr lang="en-US" sz="2800" dirty="0"/>
              <a:t>Unilateral nasal obstruction</a:t>
            </a:r>
          </a:p>
          <a:p>
            <a:r>
              <a:rPr lang="en-US" sz="3000" dirty="0"/>
              <a:t>Never biopsy !</a:t>
            </a:r>
            <a:endParaRPr lang="ar-JO" sz="3000" dirty="0"/>
          </a:p>
        </p:txBody>
      </p:sp>
      <p:sp>
        <p:nvSpPr>
          <p:cNvPr id="7" name="TextBox 6">
            <a:extLst>
              <a:ext uri="{FF2B5EF4-FFF2-40B4-BE49-F238E27FC236}">
                <a16:creationId xmlns:a16="http://schemas.microsoft.com/office/drawing/2014/main" id="{50DE5DAA-8722-60EF-96DA-7B2F9DE85FBF}"/>
              </a:ext>
            </a:extLst>
          </p:cNvPr>
          <p:cNvSpPr txBox="1"/>
          <p:nvPr/>
        </p:nvSpPr>
        <p:spPr>
          <a:xfrm>
            <a:off x="0" y="6627168"/>
            <a:ext cx="1370135" cy="230832"/>
          </a:xfrm>
          <a:prstGeom prst="rect">
            <a:avLst/>
          </a:prstGeom>
          <a:noFill/>
        </p:spPr>
        <p:txBody>
          <a:bodyPr wrap="square">
            <a:spAutoFit/>
          </a:bodyPr>
          <a:lstStyle/>
          <a:p>
            <a:pPr marL="0" indent="0" algn="r" rtl="1">
              <a:buNone/>
            </a:pPr>
            <a:r>
              <a:rPr lang="ar-JO" sz="300" dirty="0"/>
              <a:t>بس إذا كثير بنفسك تعمله خزعة حاول تخزقه منيح مشان ينزف منيح ونسحب الشهادة منك ونرتاح</a:t>
            </a:r>
          </a:p>
          <a:p>
            <a:pPr marL="0" indent="0" algn="r" rtl="1">
              <a:buNone/>
            </a:pPr>
            <a:endParaRPr lang="ar-JO" sz="300" dirty="0"/>
          </a:p>
          <a:p>
            <a:pPr marL="0" indent="0" algn="r" rtl="1">
              <a:buNone/>
            </a:pPr>
            <a:r>
              <a:rPr lang="ar-JO" sz="300" dirty="0"/>
              <a:t>مش لو نمت أحسنلي من هيك تنهيف ؟</a:t>
            </a:r>
            <a:endParaRPr lang="en-US" sz="300" dirty="0"/>
          </a:p>
        </p:txBody>
      </p:sp>
      <p:pic>
        <p:nvPicPr>
          <p:cNvPr id="6" name="Picture 5">
            <a:extLst>
              <a:ext uri="{FF2B5EF4-FFF2-40B4-BE49-F238E27FC236}">
                <a16:creationId xmlns:a16="http://schemas.microsoft.com/office/drawing/2014/main" id="{4F8B1D4D-64AB-BF02-F4CD-C7BFFA6B6FE6}"/>
              </a:ext>
            </a:extLst>
          </p:cNvPr>
          <p:cNvPicPr>
            <a:picLocks noChangeAspect="1"/>
          </p:cNvPicPr>
          <p:nvPr/>
        </p:nvPicPr>
        <p:blipFill rotWithShape="1">
          <a:blip r:embed="rId2">
            <a:extLst>
              <a:ext uri="{28A0092B-C50C-407E-A947-70E740481C1C}">
                <a14:useLocalDpi xmlns:a14="http://schemas.microsoft.com/office/drawing/2010/main" val="0"/>
              </a:ext>
            </a:extLst>
          </a:blip>
          <a:srcRect l="6667" r="11226"/>
          <a:stretch/>
        </p:blipFill>
        <p:spPr>
          <a:xfrm>
            <a:off x="7052388" y="1465392"/>
            <a:ext cx="4301412" cy="3927216"/>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3700F57B-9FC1-0240-DFE4-9C7C4BF9D7D5}"/>
              </a:ext>
            </a:extLst>
          </p:cNvPr>
          <p:cNvCxnSpPr/>
          <p:nvPr/>
        </p:nvCxnSpPr>
        <p:spPr>
          <a:xfrm flipV="1">
            <a:off x="7884367" y="4469363"/>
            <a:ext cx="503853" cy="5411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A00A32C-66F8-F66B-B729-D9044D48BE5E}"/>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168503596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00A351-BEF3-3E31-4FDC-69357A994C01}"/>
              </a:ext>
            </a:extLst>
          </p:cNvPr>
          <p:cNvSpPr>
            <a:spLocks noGrp="1"/>
          </p:cNvSpPr>
          <p:nvPr>
            <p:ph type="title"/>
          </p:nvPr>
        </p:nvSpPr>
        <p:spPr/>
        <p:txBody>
          <a:bodyPr/>
          <a:lstStyle/>
          <a:p>
            <a:r>
              <a:rPr lang="en-US" dirty="0"/>
              <a:t>Nasopharyngeal cancer</a:t>
            </a:r>
          </a:p>
        </p:txBody>
      </p:sp>
      <p:sp>
        <p:nvSpPr>
          <p:cNvPr id="5" name="Content Placeholder 4">
            <a:extLst>
              <a:ext uri="{FF2B5EF4-FFF2-40B4-BE49-F238E27FC236}">
                <a16:creationId xmlns:a16="http://schemas.microsoft.com/office/drawing/2014/main" id="{7670B1E1-10E0-B746-8DA2-FCAFE21620C2}"/>
              </a:ext>
            </a:extLst>
          </p:cNvPr>
          <p:cNvSpPr>
            <a:spLocks noGrp="1"/>
          </p:cNvSpPr>
          <p:nvPr>
            <p:ph sz="half" idx="1"/>
          </p:nvPr>
        </p:nvSpPr>
        <p:spPr>
          <a:xfrm>
            <a:off x="697585" y="1187771"/>
            <a:ext cx="8220173" cy="5305104"/>
          </a:xfrm>
        </p:spPr>
        <p:txBody>
          <a:bodyPr>
            <a:normAutofit fontScale="85000" lnSpcReduction="20000"/>
          </a:bodyPr>
          <a:lstStyle/>
          <a:p>
            <a:pPr marL="0" indent="0">
              <a:buNone/>
            </a:pPr>
            <a:r>
              <a:rPr lang="en-US" b="1" dirty="0"/>
              <a:t>Diagnosis</a:t>
            </a:r>
          </a:p>
          <a:p>
            <a:r>
              <a:rPr lang="en-US" dirty="0"/>
              <a:t>Nasopharyngeal cancer</a:t>
            </a:r>
          </a:p>
          <a:p>
            <a:pPr marL="0" indent="0">
              <a:buNone/>
            </a:pPr>
            <a:r>
              <a:rPr lang="en-US" b="1" dirty="0"/>
              <a:t>Steps of investigations</a:t>
            </a:r>
          </a:p>
          <a:p>
            <a:pPr marL="514350" indent="-514350">
              <a:buFont typeface="+mj-lt"/>
              <a:buAutoNum type="arabicPeriod"/>
            </a:pPr>
            <a:r>
              <a:rPr lang="en-US" dirty="0"/>
              <a:t>History (suggestive symptoms) &amp; physical examination</a:t>
            </a:r>
          </a:p>
          <a:p>
            <a:pPr marL="514350" indent="-514350">
              <a:buFont typeface="+mj-lt"/>
              <a:buAutoNum type="arabicPeriod"/>
            </a:pPr>
            <a:r>
              <a:rPr lang="en-US" dirty="0"/>
              <a:t>CBC, chemistry</a:t>
            </a:r>
          </a:p>
          <a:p>
            <a:pPr marL="514350" indent="-514350">
              <a:buFont typeface="+mj-lt"/>
              <a:buAutoNum type="arabicPeriod"/>
            </a:pPr>
            <a:r>
              <a:rPr lang="en-US" dirty="0"/>
              <a:t>Neck ultrasound</a:t>
            </a:r>
          </a:p>
          <a:p>
            <a:pPr marL="514350" indent="-514350">
              <a:buFont typeface="+mj-lt"/>
              <a:buAutoNum type="arabicPeriod"/>
            </a:pPr>
            <a:r>
              <a:rPr lang="en-US" dirty="0"/>
              <a:t>Fiberoptic Endoscopic examination/</a:t>
            </a:r>
            <a:r>
              <a:rPr lang="en-US" dirty="0" err="1"/>
              <a:t>Nasopharyngioscopy</a:t>
            </a:r>
            <a:endParaRPr lang="en-US" dirty="0"/>
          </a:p>
          <a:p>
            <a:pPr marL="514350" indent="-514350">
              <a:buFont typeface="+mj-lt"/>
              <a:buAutoNum type="arabicPeriod"/>
            </a:pPr>
            <a:r>
              <a:rPr lang="en-US" dirty="0"/>
              <a:t>CT scan with bone and soft tissue windows (Extent of tumor)</a:t>
            </a:r>
          </a:p>
          <a:p>
            <a:pPr marL="514350" indent="-514350">
              <a:buFont typeface="+mj-lt"/>
              <a:buAutoNum type="arabicPeriod"/>
            </a:pPr>
            <a:r>
              <a:rPr lang="en-US" dirty="0"/>
              <a:t>MRI (soft tissue involvement, recurrences)</a:t>
            </a:r>
          </a:p>
          <a:p>
            <a:pPr marL="514350" indent="-514350">
              <a:buFont typeface="+mj-lt"/>
              <a:buAutoNum type="arabicPeriod"/>
            </a:pPr>
            <a:r>
              <a:rPr lang="en-US" dirty="0"/>
              <a:t>Biopsy </a:t>
            </a:r>
          </a:p>
          <a:p>
            <a:pPr marL="514350" indent="-514350">
              <a:buFont typeface="+mj-lt"/>
              <a:buAutoNum type="arabicPeriod"/>
            </a:pPr>
            <a:r>
              <a:rPr lang="en-US" dirty="0"/>
              <a:t>Serology (Anti EBV antibodies)</a:t>
            </a:r>
          </a:p>
          <a:p>
            <a:pPr marL="0" indent="0">
              <a:buNone/>
            </a:pPr>
            <a:r>
              <a:rPr lang="en-US" b="1" dirty="0"/>
              <a:t>Otoscopic findings</a:t>
            </a:r>
          </a:p>
          <a:p>
            <a:r>
              <a:rPr lang="en-US" dirty="0"/>
              <a:t>Dull tympanic membrane due to middle ear effusion with change in its color</a:t>
            </a:r>
          </a:p>
        </p:txBody>
      </p:sp>
      <p:pic>
        <p:nvPicPr>
          <p:cNvPr id="7" name="Content Placeholder 6">
            <a:extLst>
              <a:ext uri="{FF2B5EF4-FFF2-40B4-BE49-F238E27FC236}">
                <a16:creationId xmlns:a16="http://schemas.microsoft.com/office/drawing/2014/main" id="{EC86EBA1-7772-B564-D415-745878D44726}"/>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3513" t="5217" r="14333"/>
          <a:stretch/>
        </p:blipFill>
        <p:spPr bwMode="auto">
          <a:xfrm>
            <a:off x="8957498" y="1187772"/>
            <a:ext cx="2396301" cy="2748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Natural History, Presenting Symptoms, and Diagnosis of Nasopharyngeal  Carcinoma | SpringerLink">
            <a:extLst>
              <a:ext uri="{FF2B5EF4-FFF2-40B4-BE49-F238E27FC236}">
                <a16:creationId xmlns:a16="http://schemas.microsoft.com/office/drawing/2014/main" id="{6D0A4420-B316-1F8D-8CC9-17F6727EB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7498" y="3996228"/>
            <a:ext cx="2396300" cy="2204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60C7E9F-2843-BDAE-267D-81EFF2724F4C}"/>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3</a:t>
            </a:r>
            <a:r>
              <a:rPr lang="ar-JO" dirty="0">
                <a:solidFill>
                  <a:srgbClr val="FF0000"/>
                </a:solidFill>
              </a:rPr>
              <a:t>)</a:t>
            </a:r>
            <a:endParaRPr lang="en-US" dirty="0">
              <a:solidFill>
                <a:srgbClr val="FF0000"/>
              </a:solidFill>
            </a:endParaRPr>
          </a:p>
        </p:txBody>
      </p:sp>
      <p:sp>
        <p:nvSpPr>
          <p:cNvPr id="3" name="Rectangle 2">
            <a:extLst>
              <a:ext uri="{FF2B5EF4-FFF2-40B4-BE49-F238E27FC236}">
                <a16:creationId xmlns:a16="http://schemas.microsoft.com/office/drawing/2014/main" id="{3B37D19C-F6AE-EF1F-22FD-23E3B2AA9631}"/>
              </a:ext>
            </a:extLst>
          </p:cNvPr>
          <p:cNvSpPr/>
          <p:nvPr/>
        </p:nvSpPr>
        <p:spPr>
          <a:xfrm>
            <a:off x="3677053" y="1955260"/>
            <a:ext cx="953312" cy="3015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sz="1600" dirty="0">
                <a:solidFill>
                  <a:srgbClr val="FF0000"/>
                </a:solidFill>
              </a:rPr>
              <a:t>الترتيب مهم</a:t>
            </a:r>
            <a:endParaRPr lang="en-US" sz="1600" dirty="0">
              <a:solidFill>
                <a:srgbClr val="FF0000"/>
              </a:solidFill>
            </a:endParaRPr>
          </a:p>
        </p:txBody>
      </p:sp>
    </p:spTree>
    <p:extLst>
      <p:ext uri="{BB962C8B-B14F-4D97-AF65-F5344CB8AC3E}">
        <p14:creationId xmlns:p14="http://schemas.microsoft.com/office/powerpoint/2010/main" val="60466550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C78348-3EDB-FADC-0B4E-7375AA5689B1}"/>
              </a:ext>
            </a:extLst>
          </p:cNvPr>
          <p:cNvSpPr>
            <a:spLocks noGrp="1"/>
          </p:cNvSpPr>
          <p:nvPr>
            <p:ph type="title"/>
          </p:nvPr>
        </p:nvSpPr>
        <p:spPr/>
        <p:txBody>
          <a:bodyPr/>
          <a:lstStyle/>
          <a:p>
            <a:r>
              <a:rPr lang="en-US" dirty="0"/>
              <a:t>Neoplasm of nose and sinus 1</a:t>
            </a:r>
          </a:p>
        </p:txBody>
      </p:sp>
      <p:sp>
        <p:nvSpPr>
          <p:cNvPr id="6" name="Content Placeholder 5">
            <a:extLst>
              <a:ext uri="{FF2B5EF4-FFF2-40B4-BE49-F238E27FC236}">
                <a16:creationId xmlns:a16="http://schemas.microsoft.com/office/drawing/2014/main" id="{BA6CF7EC-3861-B6A0-0563-17EB13395912}"/>
              </a:ext>
            </a:extLst>
          </p:cNvPr>
          <p:cNvSpPr>
            <a:spLocks noGrp="1"/>
          </p:cNvSpPr>
          <p:nvPr>
            <p:ph idx="1"/>
          </p:nvPr>
        </p:nvSpPr>
        <p:spPr>
          <a:xfrm>
            <a:off x="838200" y="1305025"/>
            <a:ext cx="10515600" cy="5291717"/>
          </a:xfrm>
        </p:spPr>
        <p:txBody>
          <a:bodyPr>
            <a:normAutofit/>
          </a:bodyPr>
          <a:lstStyle/>
          <a:p>
            <a:r>
              <a:rPr lang="en-US" dirty="0"/>
              <a:t>Most common in maxillary sinus 55% </a:t>
            </a:r>
          </a:p>
          <a:p>
            <a:r>
              <a:rPr lang="en-US" dirty="0"/>
              <a:t>1% sphenoid + frontal </a:t>
            </a:r>
          </a:p>
          <a:p>
            <a:r>
              <a:rPr lang="en-US" dirty="0"/>
              <a:t>Most common site for Adenocarcinoma is ethmoidal.</a:t>
            </a:r>
          </a:p>
          <a:p>
            <a:r>
              <a:rPr lang="en-US" dirty="0"/>
              <a:t>Axial CT of sinus: </a:t>
            </a:r>
            <a:r>
              <a:rPr lang="en-US" sz="2400" dirty="0"/>
              <a:t>(see next slide)</a:t>
            </a:r>
          </a:p>
          <a:p>
            <a:pPr lvl="1"/>
            <a:r>
              <a:rPr lang="en-US" dirty="0"/>
              <a:t>If unilateral mass in sinus: tumor</a:t>
            </a:r>
          </a:p>
          <a:p>
            <a:pPr lvl="1"/>
            <a:r>
              <a:rPr lang="en-US" dirty="0"/>
              <a:t>If Bilateral : polyps (pale in color) </a:t>
            </a:r>
          </a:p>
          <a:p>
            <a:r>
              <a:rPr lang="en-US" dirty="0"/>
              <a:t>CT image of sinus is important in mini-OSCE The mass will be between nasal septum and turbinate in both cases.</a:t>
            </a:r>
          </a:p>
          <a:p>
            <a:r>
              <a:rPr lang="en-US" b="1" dirty="0" err="1"/>
              <a:t>Ohngren’s</a:t>
            </a:r>
            <a:r>
              <a:rPr lang="en-US" b="1" dirty="0"/>
              <a:t> line </a:t>
            </a:r>
            <a:r>
              <a:rPr lang="en-US" dirty="0"/>
              <a:t>(</a:t>
            </a:r>
            <a:r>
              <a:rPr lang="ar-JO" dirty="0"/>
              <a:t>مهم جدا </a:t>
            </a:r>
            <a:r>
              <a:rPr lang="ar-JO" sz="1800" dirty="0"/>
              <a:t>بس لليوم ما جاء عليه سؤال </a:t>
            </a:r>
            <a:r>
              <a:rPr lang="ar-JO" sz="1800" dirty="0" err="1"/>
              <a:t>بالميني</a:t>
            </a:r>
            <a:r>
              <a:rPr lang="ar-JO" sz="1800" dirty="0"/>
              <a:t> هه</a:t>
            </a:r>
            <a:r>
              <a:rPr lang="en-US" dirty="0"/>
              <a:t>)</a:t>
            </a:r>
          </a:p>
          <a:p>
            <a:pPr lvl="1"/>
            <a:r>
              <a:rPr lang="en-US" dirty="0"/>
              <a:t>Connect what ? Medial canthus of the eye to angle of the mandible</a:t>
            </a:r>
          </a:p>
          <a:p>
            <a:pPr lvl="1"/>
            <a:r>
              <a:rPr lang="en-US" dirty="0"/>
              <a:t>Indicate what ? Tumors above this line have poor prognosis</a:t>
            </a:r>
          </a:p>
        </p:txBody>
      </p:sp>
      <p:sp>
        <p:nvSpPr>
          <p:cNvPr id="3" name="Rectangle 2">
            <a:extLst>
              <a:ext uri="{FF2B5EF4-FFF2-40B4-BE49-F238E27FC236}">
                <a16:creationId xmlns:a16="http://schemas.microsoft.com/office/drawing/2014/main" id="{B9E28D3A-5F13-6553-D018-6706FBF25ED4}"/>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42402012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8CEFA-FE86-3015-CF9B-6C5D745B6301}"/>
              </a:ext>
            </a:extLst>
          </p:cNvPr>
          <p:cNvSpPr>
            <a:spLocks noGrp="1"/>
          </p:cNvSpPr>
          <p:nvPr>
            <p:ph type="title"/>
          </p:nvPr>
        </p:nvSpPr>
        <p:spPr/>
        <p:txBody>
          <a:bodyPr>
            <a:noAutofit/>
          </a:bodyPr>
          <a:lstStyle/>
          <a:p>
            <a:r>
              <a:rPr lang="en-US" dirty="0"/>
              <a:t>Neoplasm of nose and sinus 2</a:t>
            </a:r>
            <a:endParaRPr lang="en-US" sz="4000" dirty="0"/>
          </a:p>
        </p:txBody>
      </p:sp>
      <p:sp>
        <p:nvSpPr>
          <p:cNvPr id="3" name="Content Placeholder 2">
            <a:extLst>
              <a:ext uri="{FF2B5EF4-FFF2-40B4-BE49-F238E27FC236}">
                <a16:creationId xmlns:a16="http://schemas.microsoft.com/office/drawing/2014/main" id="{9EF5A1D3-762B-C3FE-E5EC-49955043594C}"/>
              </a:ext>
            </a:extLst>
          </p:cNvPr>
          <p:cNvSpPr>
            <a:spLocks noGrp="1"/>
          </p:cNvSpPr>
          <p:nvPr>
            <p:ph idx="1"/>
          </p:nvPr>
        </p:nvSpPr>
        <p:spPr/>
        <p:txBody>
          <a:bodyPr/>
          <a:lstStyle/>
          <a:p>
            <a:r>
              <a:rPr lang="en-US" b="1" dirty="0"/>
              <a:t>DDx of  Unilateral opacity in nasal sinuses on CT </a:t>
            </a:r>
            <a:r>
              <a:rPr lang="en-US" dirty="0"/>
              <a:t>:</a:t>
            </a:r>
          </a:p>
          <a:p>
            <a:pPr marL="971550" lvl="1" indent="-514350">
              <a:buFont typeface="+mj-lt"/>
              <a:buAutoNum type="arabicPeriod"/>
            </a:pPr>
            <a:r>
              <a:rPr lang="en-US" sz="2600" dirty="0"/>
              <a:t>Inverted papilloma.</a:t>
            </a:r>
          </a:p>
          <a:p>
            <a:pPr marL="971550" lvl="1" indent="-514350">
              <a:buFont typeface="+mj-lt"/>
              <a:buAutoNum type="arabicPeriod"/>
            </a:pPr>
            <a:r>
              <a:rPr lang="en-US" sz="2600" dirty="0"/>
              <a:t>Antrochoanal polyp.</a:t>
            </a:r>
          </a:p>
          <a:p>
            <a:pPr marL="971550" lvl="1" indent="-514350">
              <a:buFont typeface="+mj-lt"/>
              <a:buAutoNum type="arabicPeriod"/>
            </a:pPr>
            <a:r>
              <a:rPr lang="en-US" sz="2600" dirty="0"/>
              <a:t>Tumor. ( first 2 are more important).</a:t>
            </a:r>
          </a:p>
          <a:p>
            <a:r>
              <a:rPr lang="en-US" b="1" dirty="0"/>
              <a:t>DDx of Bilateral opacities in nasal sinuses on CT</a:t>
            </a:r>
            <a:r>
              <a:rPr lang="en-US" dirty="0"/>
              <a:t>:</a:t>
            </a:r>
          </a:p>
          <a:p>
            <a:pPr marL="971550" lvl="1" indent="-514350">
              <a:buFont typeface="+mj-lt"/>
              <a:buAutoNum type="arabicPeriod"/>
            </a:pPr>
            <a:r>
              <a:rPr lang="en-US" sz="2600" dirty="0"/>
              <a:t>Nasal polyps.</a:t>
            </a:r>
          </a:p>
          <a:p>
            <a:pPr marL="971550" lvl="1" indent="-514350">
              <a:buFont typeface="+mj-lt"/>
              <a:buAutoNum type="arabicPeriod"/>
            </a:pPr>
            <a:r>
              <a:rPr lang="en-US" sz="2600" dirty="0"/>
              <a:t>Chronic sinusitis.</a:t>
            </a:r>
          </a:p>
          <a:p>
            <a:pPr marL="971550" lvl="1" indent="-514350">
              <a:buFont typeface="+mj-lt"/>
              <a:buAutoNum type="arabicPeriod"/>
            </a:pPr>
            <a:r>
              <a:rPr lang="en-US" sz="2600" dirty="0"/>
              <a:t>Fungal sinusitis.</a:t>
            </a:r>
          </a:p>
          <a:p>
            <a:r>
              <a:rPr lang="en-US" b="1" dirty="0"/>
              <a:t>Investigations: </a:t>
            </a:r>
            <a:r>
              <a:rPr lang="en-US" dirty="0"/>
              <a:t>MRI/CT/Nasal endoscopy/Biopsy</a:t>
            </a:r>
            <a:endParaRPr lang="en-US" b="1" dirty="0"/>
          </a:p>
          <a:p>
            <a:r>
              <a:rPr lang="en-US" b="1" dirty="0"/>
              <a:t>Treatment of any sinus tumor </a:t>
            </a:r>
            <a:r>
              <a:rPr lang="en-US" dirty="0"/>
              <a:t>is surgery + radiation + chemotherapy</a:t>
            </a:r>
          </a:p>
        </p:txBody>
      </p:sp>
      <p:sp>
        <p:nvSpPr>
          <p:cNvPr id="6" name="Rectangle 5">
            <a:extLst>
              <a:ext uri="{FF2B5EF4-FFF2-40B4-BE49-F238E27FC236}">
                <a16:creationId xmlns:a16="http://schemas.microsoft.com/office/drawing/2014/main" id="{11E00C88-C593-5751-A84A-2158D2442500}"/>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73136501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17A0-EE2D-DD3C-B848-3A83C4A70015}"/>
              </a:ext>
            </a:extLst>
          </p:cNvPr>
          <p:cNvSpPr>
            <a:spLocks noGrp="1"/>
          </p:cNvSpPr>
          <p:nvPr>
            <p:ph type="title"/>
          </p:nvPr>
        </p:nvSpPr>
        <p:spPr/>
        <p:txBody>
          <a:bodyPr/>
          <a:lstStyle/>
          <a:p>
            <a:r>
              <a:rPr lang="en-US" sz="4400" dirty="0"/>
              <a:t>Neoplasm of nose and sinus 3</a:t>
            </a:r>
            <a:endParaRPr lang="en-US" dirty="0"/>
          </a:p>
        </p:txBody>
      </p:sp>
      <p:sp>
        <p:nvSpPr>
          <p:cNvPr id="3" name="Content Placeholder 2">
            <a:extLst>
              <a:ext uri="{FF2B5EF4-FFF2-40B4-BE49-F238E27FC236}">
                <a16:creationId xmlns:a16="http://schemas.microsoft.com/office/drawing/2014/main" id="{9638ACBC-C01B-6506-9AFB-EDAEA9BCE15A}"/>
              </a:ext>
            </a:extLst>
          </p:cNvPr>
          <p:cNvSpPr>
            <a:spLocks noGrp="1"/>
          </p:cNvSpPr>
          <p:nvPr>
            <p:ph idx="1"/>
          </p:nvPr>
        </p:nvSpPr>
        <p:spPr/>
        <p:txBody>
          <a:bodyPr/>
          <a:lstStyle/>
          <a:p>
            <a:r>
              <a:rPr lang="en-US" dirty="0"/>
              <a:t>Most common paranasal sinus malignancy in children &lt; 5 years is Rhabdomyosarcoma </a:t>
            </a:r>
          </a:p>
          <a:p>
            <a:r>
              <a:rPr lang="en-US" dirty="0"/>
              <a:t>Non-Hodgkin lymphoma &gt;&gt; most common &gt;&gt; most aggressive &gt;&gt; chemotherapy </a:t>
            </a:r>
          </a:p>
          <a:p>
            <a:r>
              <a:rPr lang="en-US" dirty="0"/>
              <a:t>Hodgkin lymphoma &gt;&gt; less common &gt;&gt; less aggressive &gt;&gt; radiotherapy </a:t>
            </a:r>
          </a:p>
        </p:txBody>
      </p:sp>
      <p:sp>
        <p:nvSpPr>
          <p:cNvPr id="6" name="Rectangle 5">
            <a:extLst>
              <a:ext uri="{FF2B5EF4-FFF2-40B4-BE49-F238E27FC236}">
                <a16:creationId xmlns:a16="http://schemas.microsoft.com/office/drawing/2014/main" id="{9B147881-E6BB-3E5E-DFA5-DB8E331893A0}"/>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125291117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A1A11-F854-8363-B9E5-FCF271C2175A}"/>
              </a:ext>
            </a:extLst>
          </p:cNvPr>
          <p:cNvSpPr>
            <a:spLocks noGrp="1"/>
          </p:cNvSpPr>
          <p:nvPr>
            <p:ph type="title"/>
          </p:nvPr>
        </p:nvSpPr>
        <p:spPr/>
        <p:txBody>
          <a:bodyPr/>
          <a:lstStyle/>
          <a:p>
            <a:r>
              <a:rPr lang="en-US" dirty="0"/>
              <a:t>Sinus mass</a:t>
            </a:r>
          </a:p>
        </p:txBody>
      </p:sp>
      <p:sp>
        <p:nvSpPr>
          <p:cNvPr id="3" name="Content Placeholder 2">
            <a:extLst>
              <a:ext uri="{FF2B5EF4-FFF2-40B4-BE49-F238E27FC236}">
                <a16:creationId xmlns:a16="http://schemas.microsoft.com/office/drawing/2014/main" id="{7B346664-6E42-46B8-1E22-F716AAC4AF59}"/>
              </a:ext>
            </a:extLst>
          </p:cNvPr>
          <p:cNvSpPr>
            <a:spLocks noGrp="1"/>
          </p:cNvSpPr>
          <p:nvPr>
            <p:ph idx="1"/>
          </p:nvPr>
        </p:nvSpPr>
        <p:spPr>
          <a:xfrm>
            <a:off x="838200" y="1305026"/>
            <a:ext cx="5926494" cy="4871938"/>
          </a:xfrm>
        </p:spPr>
        <p:txBody>
          <a:bodyPr/>
          <a:lstStyle/>
          <a:p>
            <a:pPr marL="514350" indent="-514350">
              <a:buFont typeface="+mj-lt"/>
              <a:buAutoNum type="arabicPeriod"/>
            </a:pPr>
            <a:r>
              <a:rPr lang="en-US" b="1" dirty="0">
                <a:solidFill>
                  <a:srgbClr val="0070C0"/>
                </a:solidFill>
              </a:rPr>
              <a:t>Name of this study</a:t>
            </a:r>
          </a:p>
          <a:p>
            <a:pPr lvl="1"/>
            <a:r>
              <a:rPr lang="en-US" dirty="0">
                <a:solidFill>
                  <a:srgbClr val="0070C0"/>
                </a:solidFill>
              </a:rPr>
              <a:t>Coronal paranasal sinus CT scan</a:t>
            </a:r>
          </a:p>
          <a:p>
            <a:pPr marL="514350" indent="-514350">
              <a:buFont typeface="+mj-lt"/>
              <a:buAutoNum type="arabicPeriod"/>
            </a:pPr>
            <a:r>
              <a:rPr lang="en-US" b="1" dirty="0">
                <a:solidFill>
                  <a:srgbClr val="0070C0"/>
                </a:solidFill>
              </a:rPr>
              <a:t>Describe what you see</a:t>
            </a:r>
          </a:p>
          <a:p>
            <a:pPr lvl="1"/>
            <a:r>
              <a:rPr lang="en-US" dirty="0">
                <a:solidFill>
                  <a:srgbClr val="0070C0"/>
                </a:solidFill>
              </a:rPr>
              <a:t>Opacification of the ethmoidal sinus and nasal cavity with involvement of the orbital structure and invasion to bone</a:t>
            </a:r>
          </a:p>
          <a:p>
            <a:pPr marL="514350" indent="-514350">
              <a:buFont typeface="+mj-lt"/>
              <a:buAutoNum type="arabicPeriod"/>
            </a:pPr>
            <a:r>
              <a:rPr lang="en-US" b="1" dirty="0"/>
              <a:t>Mention 2 DDX</a:t>
            </a:r>
          </a:p>
          <a:p>
            <a:pPr marL="971550" lvl="1" indent="-514350">
              <a:buFont typeface="+mj-lt"/>
              <a:buAutoNum type="alphaUcPeriod"/>
            </a:pPr>
            <a:r>
              <a:rPr lang="en-US" sz="2800" dirty="0"/>
              <a:t>SCC</a:t>
            </a:r>
          </a:p>
          <a:p>
            <a:pPr marL="971550" lvl="1" indent="-514350">
              <a:buFont typeface="+mj-lt"/>
              <a:buAutoNum type="alphaUcPeriod"/>
            </a:pPr>
            <a:r>
              <a:rPr lang="en-US" sz="2800" dirty="0"/>
              <a:t>Adenocarcinoma </a:t>
            </a:r>
          </a:p>
          <a:p>
            <a:pPr marL="971550" lvl="1" indent="-514350">
              <a:buFont typeface="+mj-lt"/>
              <a:buAutoNum type="alphaUcPeriod"/>
            </a:pPr>
            <a:r>
              <a:rPr lang="en-US" sz="2800" dirty="0"/>
              <a:t>Adinocystic carcinoma</a:t>
            </a:r>
          </a:p>
          <a:p>
            <a:pPr marL="971550" lvl="1" indent="-514350">
              <a:buFont typeface="+mj-lt"/>
              <a:buAutoNum type="alphaUcPeriod"/>
            </a:pPr>
            <a:r>
              <a:rPr lang="en-US" sz="2800" dirty="0"/>
              <a:t>Fungal sinusitis </a:t>
            </a:r>
            <a:endParaRPr lang="en-US" dirty="0"/>
          </a:p>
        </p:txBody>
      </p:sp>
      <p:pic>
        <p:nvPicPr>
          <p:cNvPr id="4" name="Picture 2">
            <a:extLst>
              <a:ext uri="{FF2B5EF4-FFF2-40B4-BE49-F238E27FC236}">
                <a16:creationId xmlns:a16="http://schemas.microsoft.com/office/drawing/2014/main" id="{6CE41B15-68AF-4E0F-9BC2-ED7F7E2E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367" y="1305026"/>
            <a:ext cx="3469433" cy="4251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8FC7C20-AA7F-4E73-1915-A5EE33FA47F8}"/>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48962733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F2517-696D-C17D-5578-0AB1CE3979CB}"/>
              </a:ext>
            </a:extLst>
          </p:cNvPr>
          <p:cNvSpPr>
            <a:spLocks noGrp="1"/>
          </p:cNvSpPr>
          <p:nvPr>
            <p:ph type="title"/>
          </p:nvPr>
        </p:nvSpPr>
        <p:spPr/>
        <p:txBody>
          <a:bodyPr/>
          <a:lstStyle/>
          <a:p>
            <a:r>
              <a:rPr lang="en-US" dirty="0"/>
              <a:t>Sinus mass</a:t>
            </a:r>
          </a:p>
        </p:txBody>
      </p:sp>
      <p:sp>
        <p:nvSpPr>
          <p:cNvPr id="3" name="Content Placeholder 2">
            <a:extLst>
              <a:ext uri="{FF2B5EF4-FFF2-40B4-BE49-F238E27FC236}">
                <a16:creationId xmlns:a16="http://schemas.microsoft.com/office/drawing/2014/main" id="{A4F6E505-DBED-AB90-D74E-A92CA5788FE9}"/>
              </a:ext>
            </a:extLst>
          </p:cNvPr>
          <p:cNvSpPr>
            <a:spLocks noGrp="1"/>
          </p:cNvSpPr>
          <p:nvPr>
            <p:ph idx="1"/>
          </p:nvPr>
        </p:nvSpPr>
        <p:spPr>
          <a:xfrm>
            <a:off x="838201" y="1305026"/>
            <a:ext cx="6299716" cy="4106729"/>
          </a:xfrm>
        </p:spPr>
        <p:txBody>
          <a:bodyPr/>
          <a:lstStyle/>
          <a:p>
            <a:pPr marL="514350" indent="-514350">
              <a:buFont typeface="+mj-lt"/>
              <a:buAutoNum type="arabicPeriod"/>
            </a:pPr>
            <a:r>
              <a:rPr lang="en-US" b="1" dirty="0"/>
              <a:t>Name of this study</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Coronal paranasal sinus CT scan</a:t>
            </a:r>
          </a:p>
          <a:p>
            <a:pPr marL="514350" indent="-514350">
              <a:spcBef>
                <a:spcPts val="500"/>
              </a:spcBef>
              <a:buFont typeface="+mj-lt"/>
              <a:buAutoNum type="arabicPeriod"/>
              <a:defRPr/>
            </a:pPr>
            <a:r>
              <a:rPr lang="en-US" b="1" dirty="0"/>
              <a:t>Describe what you see </a:t>
            </a:r>
          </a:p>
          <a:p>
            <a:pPr lvl="1">
              <a:defRPr/>
            </a:pPr>
            <a:r>
              <a:rPr lang="en-US" dirty="0"/>
              <a:t>Opacification in right maxillary sinus and there is involvement of the orbital structure</a:t>
            </a:r>
          </a:p>
          <a:p>
            <a:pPr marL="514350" indent="-514350">
              <a:spcBef>
                <a:spcPts val="500"/>
              </a:spcBef>
              <a:buFont typeface="+mj-lt"/>
              <a:buAutoNum type="arabicPeriod"/>
              <a:defRPr/>
            </a:pPr>
            <a:r>
              <a:rPr lang="en-US" b="1" dirty="0"/>
              <a:t>Mention 2 DDX</a:t>
            </a:r>
          </a:p>
          <a:p>
            <a:pPr marL="914400" lvl="1" indent="-457200">
              <a:buFont typeface="+mj-lt"/>
              <a:buAutoNum type="alphaUcPeriod"/>
            </a:pPr>
            <a:r>
              <a:rPr lang="en-US" dirty="0"/>
              <a:t>Mucocele</a:t>
            </a:r>
          </a:p>
          <a:p>
            <a:pPr marL="914400" lvl="1" indent="-457200">
              <a:buFont typeface="+mj-lt"/>
              <a:buAutoNum type="alphaUcPeriod"/>
            </a:pPr>
            <a:r>
              <a:rPr lang="en-US" dirty="0"/>
              <a:t>Paranasal sinus tumor</a:t>
            </a:r>
          </a:p>
        </p:txBody>
      </p:sp>
      <p:pic>
        <p:nvPicPr>
          <p:cNvPr id="4" name="صورة 5">
            <a:extLst>
              <a:ext uri="{FF2B5EF4-FFF2-40B4-BE49-F238E27FC236}">
                <a16:creationId xmlns:a16="http://schemas.microsoft.com/office/drawing/2014/main" id="{FBDF9379-A436-4DAD-5707-9D115CF84198}"/>
              </a:ext>
            </a:extLst>
          </p:cNvPr>
          <p:cNvPicPr>
            <a:picLocks noChangeAspect="1"/>
          </p:cNvPicPr>
          <p:nvPr/>
        </p:nvPicPr>
        <p:blipFill>
          <a:blip r:embed="rId2"/>
          <a:stretch>
            <a:fillRect/>
          </a:stretch>
        </p:blipFill>
        <p:spPr>
          <a:xfrm>
            <a:off x="7230795" y="1305026"/>
            <a:ext cx="4123004" cy="4106729"/>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31C352B6-B4CB-198B-A5B8-E40AE07F8761}"/>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942508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E2BF2E-15C5-7ED6-62FE-517AC3D0A52E}"/>
              </a:ext>
            </a:extLst>
          </p:cNvPr>
          <p:cNvPicPr>
            <a:picLocks noChangeAspect="1"/>
          </p:cNvPicPr>
          <p:nvPr/>
        </p:nvPicPr>
        <p:blipFill>
          <a:blip r:embed="rId2"/>
          <a:stretch>
            <a:fillRect/>
          </a:stretch>
        </p:blipFill>
        <p:spPr>
          <a:xfrm>
            <a:off x="7361853" y="1610368"/>
            <a:ext cx="4145639" cy="4578493"/>
          </a:xfrm>
          <a:prstGeom prst="rect">
            <a:avLst/>
          </a:prstGeom>
        </p:spPr>
      </p:pic>
      <p:sp>
        <p:nvSpPr>
          <p:cNvPr id="2" name="Title 1">
            <a:extLst>
              <a:ext uri="{FF2B5EF4-FFF2-40B4-BE49-F238E27FC236}">
                <a16:creationId xmlns:a16="http://schemas.microsoft.com/office/drawing/2014/main" id="{E04407B9-C8EF-D474-AB5F-8FF6E19DB3A9}"/>
              </a:ext>
            </a:extLst>
          </p:cNvPr>
          <p:cNvSpPr>
            <a:spLocks noGrp="1"/>
          </p:cNvSpPr>
          <p:nvPr>
            <p:ph type="title"/>
          </p:nvPr>
        </p:nvSpPr>
        <p:spPr/>
        <p:txBody>
          <a:bodyPr/>
          <a:lstStyle/>
          <a:p>
            <a:r>
              <a:rPr lang="en-US" dirty="0"/>
              <a:t>Rinne and Weber tests</a:t>
            </a:r>
          </a:p>
        </p:txBody>
      </p:sp>
      <p:sp>
        <p:nvSpPr>
          <p:cNvPr id="4" name="Rectangle 3">
            <a:extLst>
              <a:ext uri="{FF2B5EF4-FFF2-40B4-BE49-F238E27FC236}">
                <a16:creationId xmlns:a16="http://schemas.microsoft.com/office/drawing/2014/main" id="{47C37B4C-0639-FE0C-2480-8C56D834C7C3}"/>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3" name="Content Placeholder 2">
            <a:extLst>
              <a:ext uri="{FF2B5EF4-FFF2-40B4-BE49-F238E27FC236}">
                <a16:creationId xmlns:a16="http://schemas.microsoft.com/office/drawing/2014/main" id="{8738DD8A-977A-4216-70FA-FF7093CCC05A}"/>
              </a:ext>
            </a:extLst>
          </p:cNvPr>
          <p:cNvSpPr>
            <a:spLocks noGrp="1"/>
          </p:cNvSpPr>
          <p:nvPr>
            <p:ph idx="1"/>
          </p:nvPr>
        </p:nvSpPr>
        <p:spPr>
          <a:xfrm>
            <a:off x="838200" y="1193053"/>
            <a:ext cx="7410061" cy="1475501"/>
          </a:xfrm>
        </p:spPr>
        <p:txBody>
          <a:bodyPr>
            <a:normAutofit/>
          </a:bodyPr>
          <a:lstStyle/>
          <a:p>
            <a:pPr marL="0" indent="0">
              <a:buNone/>
            </a:pPr>
            <a:r>
              <a:rPr lang="en-US" b="1" dirty="0"/>
              <a:t>1.Normal findings</a:t>
            </a:r>
          </a:p>
          <a:p>
            <a:r>
              <a:rPr lang="en-US" sz="2600" dirty="0"/>
              <a:t>Weber: No laterization or Centralization </a:t>
            </a:r>
            <a:r>
              <a:rPr lang="en-US" sz="2400" dirty="0"/>
              <a:t>(write both)</a:t>
            </a:r>
          </a:p>
          <a:p>
            <a:r>
              <a:rPr lang="en-US" sz="2600" dirty="0"/>
              <a:t>Rinne: Air cond. Better than Bone cond.</a:t>
            </a:r>
          </a:p>
        </p:txBody>
      </p:sp>
      <p:sp>
        <p:nvSpPr>
          <p:cNvPr id="7" name="Content Placeholder 2">
            <a:extLst>
              <a:ext uri="{FF2B5EF4-FFF2-40B4-BE49-F238E27FC236}">
                <a16:creationId xmlns:a16="http://schemas.microsoft.com/office/drawing/2014/main" id="{1B826325-7CFE-8D4C-A2B7-07F8E6A26760}"/>
              </a:ext>
            </a:extLst>
          </p:cNvPr>
          <p:cNvSpPr txBox="1">
            <a:spLocks/>
          </p:cNvSpPr>
          <p:nvPr/>
        </p:nvSpPr>
        <p:spPr>
          <a:xfrm>
            <a:off x="838200" y="2668554"/>
            <a:ext cx="6523653" cy="1900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600" dirty="0"/>
          </a:p>
          <a:p>
            <a:pPr marL="0" indent="0">
              <a:buFont typeface="Wingdings" panose="05000000000000000000" pitchFamily="2" charset="2"/>
              <a:buNone/>
            </a:pPr>
            <a:r>
              <a:rPr lang="en-US" b="1" dirty="0"/>
              <a:t>2.Cause of false negative in right ear</a:t>
            </a:r>
          </a:p>
          <a:p>
            <a:r>
              <a:rPr lang="en-US" dirty="0"/>
              <a:t>profound  sensorineural  hearing loss in the right ear</a:t>
            </a:r>
          </a:p>
        </p:txBody>
      </p:sp>
    </p:spTree>
    <p:extLst>
      <p:ext uri="{BB962C8B-B14F-4D97-AF65-F5344CB8AC3E}">
        <p14:creationId xmlns:p14="http://schemas.microsoft.com/office/powerpoint/2010/main" val="53711098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Circle: Hollow 2">
            <a:extLst>
              <a:ext uri="{FF2B5EF4-FFF2-40B4-BE49-F238E27FC236}">
                <a16:creationId xmlns:a16="http://schemas.microsoft.com/office/drawing/2014/main" id="{C0A7B791-D56B-4AC2-A60F-53EEC5785E22}"/>
              </a:ext>
            </a:extLst>
          </p:cNvPr>
          <p:cNvSpPr>
            <a:spLocks noChangeAspect="1"/>
          </p:cNvSpPr>
          <p:nvPr/>
        </p:nvSpPr>
        <p:spPr>
          <a:xfrm>
            <a:off x="7294876" y="1762753"/>
            <a:ext cx="3657600" cy="3657600"/>
          </a:xfrm>
          <a:prstGeom prst="donut">
            <a:avLst>
              <a:gd name="adj" fmla="val 18423"/>
            </a:avLst>
          </a:prstGeom>
          <a:solidFill>
            <a:schemeClr val="bg1">
              <a:alpha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Oval 3">
            <a:extLst>
              <a:ext uri="{FF2B5EF4-FFF2-40B4-BE49-F238E27FC236}">
                <a16:creationId xmlns:a16="http://schemas.microsoft.com/office/drawing/2014/main" id="{A181DC29-8C0F-46E2-AD33-C02B6016F878}"/>
              </a:ext>
            </a:extLst>
          </p:cNvPr>
          <p:cNvSpPr/>
          <p:nvPr/>
        </p:nvSpPr>
        <p:spPr>
          <a:xfrm>
            <a:off x="8209276" y="2677153"/>
            <a:ext cx="1828800" cy="18288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Oval 4">
            <a:extLst>
              <a:ext uri="{FF2B5EF4-FFF2-40B4-BE49-F238E27FC236}">
                <a16:creationId xmlns:a16="http://schemas.microsoft.com/office/drawing/2014/main" id="{EFD10FE8-39B8-4E01-94CC-E1977386AFDE}"/>
              </a:ext>
            </a:extLst>
          </p:cNvPr>
          <p:cNvSpPr>
            <a:spLocks noChangeAspect="1"/>
          </p:cNvSpPr>
          <p:nvPr/>
        </p:nvSpPr>
        <p:spPr>
          <a:xfrm>
            <a:off x="5237476" y="-294647"/>
            <a:ext cx="7772400" cy="77724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5">
            <a:extLst>
              <a:ext uri="{FF2B5EF4-FFF2-40B4-BE49-F238E27FC236}">
                <a16:creationId xmlns:a16="http://schemas.microsoft.com/office/drawing/2014/main" id="{F7F83675-EF31-483A-8929-4FE1A77682E2}"/>
              </a:ext>
            </a:extLst>
          </p:cNvPr>
          <p:cNvSpPr>
            <a:spLocks noChangeAspect="1"/>
          </p:cNvSpPr>
          <p:nvPr/>
        </p:nvSpPr>
        <p:spPr>
          <a:xfrm>
            <a:off x="6609076" y="1076953"/>
            <a:ext cx="5029200" cy="50292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Oval 6">
            <a:extLst>
              <a:ext uri="{FF2B5EF4-FFF2-40B4-BE49-F238E27FC236}">
                <a16:creationId xmlns:a16="http://schemas.microsoft.com/office/drawing/2014/main" id="{48D0DA70-EE0C-47BC-942A-2D81B4C77C57}"/>
              </a:ext>
            </a:extLst>
          </p:cNvPr>
          <p:cNvSpPr>
            <a:spLocks noChangeAspect="1"/>
          </p:cNvSpPr>
          <p:nvPr/>
        </p:nvSpPr>
        <p:spPr>
          <a:xfrm>
            <a:off x="5923276" y="391153"/>
            <a:ext cx="6400800" cy="64008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Oval 7">
            <a:extLst>
              <a:ext uri="{FF2B5EF4-FFF2-40B4-BE49-F238E27FC236}">
                <a16:creationId xmlns:a16="http://schemas.microsoft.com/office/drawing/2014/main" id="{2C03D509-8874-4515-A3F2-2429F7506825}"/>
              </a:ext>
            </a:extLst>
          </p:cNvPr>
          <p:cNvSpPr/>
          <p:nvPr/>
        </p:nvSpPr>
        <p:spPr>
          <a:xfrm>
            <a:off x="9054271" y="2602894"/>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Oval 8">
            <a:extLst>
              <a:ext uri="{FF2B5EF4-FFF2-40B4-BE49-F238E27FC236}">
                <a16:creationId xmlns:a16="http://schemas.microsoft.com/office/drawing/2014/main" id="{4FA0A653-9A57-4D23-8885-9BAEE4D74DFC}"/>
              </a:ext>
            </a:extLst>
          </p:cNvPr>
          <p:cNvSpPr/>
          <p:nvPr/>
        </p:nvSpPr>
        <p:spPr>
          <a:xfrm>
            <a:off x="9823892" y="3963687"/>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9">
            <a:extLst>
              <a:ext uri="{FF2B5EF4-FFF2-40B4-BE49-F238E27FC236}">
                <a16:creationId xmlns:a16="http://schemas.microsoft.com/office/drawing/2014/main" id="{A2845643-1BF4-4244-AA81-0C3C8571C7E2}"/>
              </a:ext>
            </a:extLst>
          </p:cNvPr>
          <p:cNvSpPr/>
          <p:nvPr/>
        </p:nvSpPr>
        <p:spPr>
          <a:xfrm>
            <a:off x="8237564" y="3963687"/>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a:extLst>
              <a:ext uri="{FF2B5EF4-FFF2-40B4-BE49-F238E27FC236}">
                <a16:creationId xmlns:a16="http://schemas.microsoft.com/office/drawing/2014/main" id="{36F52E91-EE0C-47C8-90FB-84FEE44B16AC}"/>
              </a:ext>
            </a:extLst>
          </p:cNvPr>
          <p:cNvSpPr/>
          <p:nvPr/>
        </p:nvSpPr>
        <p:spPr>
          <a:xfrm>
            <a:off x="9823892" y="3091678"/>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1">
            <a:extLst>
              <a:ext uri="{FF2B5EF4-FFF2-40B4-BE49-F238E27FC236}">
                <a16:creationId xmlns:a16="http://schemas.microsoft.com/office/drawing/2014/main" id="{6338A906-DA27-4809-9120-BB3AEB0EF488}"/>
              </a:ext>
            </a:extLst>
          </p:cNvPr>
          <p:cNvSpPr/>
          <p:nvPr/>
        </p:nvSpPr>
        <p:spPr>
          <a:xfrm>
            <a:off x="8237564" y="3091678"/>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12">
            <a:extLst>
              <a:ext uri="{FF2B5EF4-FFF2-40B4-BE49-F238E27FC236}">
                <a16:creationId xmlns:a16="http://schemas.microsoft.com/office/drawing/2014/main" id="{63794685-298B-451E-8EF2-3A0346C23535}"/>
              </a:ext>
            </a:extLst>
          </p:cNvPr>
          <p:cNvSpPr/>
          <p:nvPr/>
        </p:nvSpPr>
        <p:spPr>
          <a:xfrm>
            <a:off x="9054271" y="4411540"/>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Oval 13">
            <a:extLst>
              <a:ext uri="{FF2B5EF4-FFF2-40B4-BE49-F238E27FC236}">
                <a16:creationId xmlns:a16="http://schemas.microsoft.com/office/drawing/2014/main" id="{D7846DA1-DB3F-46B1-84F7-B11CE38B6682}"/>
              </a:ext>
            </a:extLst>
          </p:cNvPr>
          <p:cNvSpPr/>
          <p:nvPr/>
        </p:nvSpPr>
        <p:spPr>
          <a:xfrm>
            <a:off x="8694435" y="4868427"/>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14">
            <a:extLst>
              <a:ext uri="{FF2B5EF4-FFF2-40B4-BE49-F238E27FC236}">
                <a16:creationId xmlns:a16="http://schemas.microsoft.com/office/drawing/2014/main" id="{FF4F65BB-5E30-41CA-98A7-A12F7CF251B7}"/>
              </a:ext>
            </a:extLst>
          </p:cNvPr>
          <p:cNvSpPr/>
          <p:nvPr/>
        </p:nvSpPr>
        <p:spPr>
          <a:xfrm>
            <a:off x="7199204" y="2548040"/>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Oval 15">
            <a:extLst>
              <a:ext uri="{FF2B5EF4-FFF2-40B4-BE49-F238E27FC236}">
                <a16:creationId xmlns:a16="http://schemas.microsoft.com/office/drawing/2014/main" id="{9BABE7F6-D697-4D57-B0AD-EA9B051D0F0B}"/>
              </a:ext>
            </a:extLst>
          </p:cNvPr>
          <p:cNvSpPr/>
          <p:nvPr/>
        </p:nvSpPr>
        <p:spPr>
          <a:xfrm>
            <a:off x="10193585" y="3835547"/>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a16="http://schemas.microsoft.com/office/drawing/2014/main" id="{07418E80-9910-4D2B-8205-4EFC014C4BC2}"/>
              </a:ext>
            </a:extLst>
          </p:cNvPr>
          <p:cNvSpPr/>
          <p:nvPr/>
        </p:nvSpPr>
        <p:spPr>
          <a:xfrm>
            <a:off x="8694435" y="1555572"/>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Oval 17">
            <a:extLst>
              <a:ext uri="{FF2B5EF4-FFF2-40B4-BE49-F238E27FC236}">
                <a16:creationId xmlns:a16="http://schemas.microsoft.com/office/drawing/2014/main" id="{0AF1464E-2FEB-4BDA-A3B4-3CCE090B66F0}"/>
              </a:ext>
            </a:extLst>
          </p:cNvPr>
          <p:cNvSpPr/>
          <p:nvPr/>
        </p:nvSpPr>
        <p:spPr>
          <a:xfrm>
            <a:off x="7199204" y="3835547"/>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4DD4B18B-4D2A-4E1F-ABF8-42A04156ABBD}"/>
              </a:ext>
            </a:extLst>
          </p:cNvPr>
          <p:cNvSpPr/>
          <p:nvPr/>
        </p:nvSpPr>
        <p:spPr>
          <a:xfrm>
            <a:off x="10193585" y="2548040"/>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Isosceles Triangle 51">
            <a:extLst>
              <a:ext uri="{FF2B5EF4-FFF2-40B4-BE49-F238E27FC236}">
                <a16:creationId xmlns:a16="http://schemas.microsoft.com/office/drawing/2014/main" id="{0E56D140-A3BC-418B-9B4B-F881CD224CD4}"/>
              </a:ext>
            </a:extLst>
          </p:cNvPr>
          <p:cNvSpPr/>
          <p:nvPr/>
        </p:nvSpPr>
        <p:spPr>
          <a:xfrm>
            <a:off x="7451798" y="4128801"/>
            <a:ext cx="304917" cy="223597"/>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1" name="Oval 7">
            <a:extLst>
              <a:ext uri="{FF2B5EF4-FFF2-40B4-BE49-F238E27FC236}">
                <a16:creationId xmlns:a16="http://schemas.microsoft.com/office/drawing/2014/main" id="{62A0B26B-E8A9-41C0-803B-3C2855B215B7}"/>
              </a:ext>
            </a:extLst>
          </p:cNvPr>
          <p:cNvSpPr/>
          <p:nvPr/>
        </p:nvSpPr>
        <p:spPr>
          <a:xfrm>
            <a:off x="8934102" y="5108094"/>
            <a:ext cx="330770" cy="330770"/>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2" name="Rounded Rectangle 27">
            <a:extLst>
              <a:ext uri="{FF2B5EF4-FFF2-40B4-BE49-F238E27FC236}">
                <a16:creationId xmlns:a16="http://schemas.microsoft.com/office/drawing/2014/main" id="{FC17F542-AB7D-4B5B-908B-CF69F591AF9E}"/>
              </a:ext>
            </a:extLst>
          </p:cNvPr>
          <p:cNvSpPr/>
          <p:nvPr/>
        </p:nvSpPr>
        <p:spPr>
          <a:xfrm>
            <a:off x="7445684" y="2831286"/>
            <a:ext cx="317145" cy="24361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3" name="Rounded Rectangle 7">
            <a:extLst>
              <a:ext uri="{FF2B5EF4-FFF2-40B4-BE49-F238E27FC236}">
                <a16:creationId xmlns:a16="http://schemas.microsoft.com/office/drawing/2014/main" id="{1DFA8180-4F6C-4607-B801-B743D1B5237A}"/>
              </a:ext>
            </a:extLst>
          </p:cNvPr>
          <p:cNvSpPr/>
          <p:nvPr/>
        </p:nvSpPr>
        <p:spPr>
          <a:xfrm>
            <a:off x="8938269" y="1821495"/>
            <a:ext cx="322437" cy="278259"/>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4" name="Round Same Side Corner Rectangle 36">
            <a:extLst>
              <a:ext uri="{FF2B5EF4-FFF2-40B4-BE49-F238E27FC236}">
                <a16:creationId xmlns:a16="http://schemas.microsoft.com/office/drawing/2014/main" id="{4EFBEAA9-660E-4EE6-AD18-B71679DA8515}"/>
              </a:ext>
            </a:extLst>
          </p:cNvPr>
          <p:cNvSpPr/>
          <p:nvPr/>
        </p:nvSpPr>
        <p:spPr>
          <a:xfrm>
            <a:off x="10434826" y="2823580"/>
            <a:ext cx="327620" cy="259022"/>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5" name="자유형 176">
            <a:extLst>
              <a:ext uri="{FF2B5EF4-FFF2-40B4-BE49-F238E27FC236}">
                <a16:creationId xmlns:a16="http://schemas.microsoft.com/office/drawing/2014/main" id="{C64A15B9-55C0-4B6A-9B1F-2F2EA36C2192}"/>
              </a:ext>
            </a:extLst>
          </p:cNvPr>
          <p:cNvSpPr/>
          <p:nvPr/>
        </p:nvSpPr>
        <p:spPr>
          <a:xfrm>
            <a:off x="10412624" y="4045365"/>
            <a:ext cx="372027" cy="390469"/>
          </a:xfrm>
          <a:custGeom>
            <a:avLst/>
            <a:gdLst>
              <a:gd name="connsiteX0" fmla="*/ 1460984 w 2921968"/>
              <a:gd name="connsiteY0" fmla="*/ 233294 h 3066808"/>
              <a:gd name="connsiteX1" fmla="*/ 1320049 w 2921968"/>
              <a:gd name="connsiteY1" fmla="*/ 374229 h 3066808"/>
              <a:gd name="connsiteX2" fmla="*/ 1460984 w 2921968"/>
              <a:gd name="connsiteY2" fmla="*/ 515164 h 3066808"/>
              <a:gd name="connsiteX3" fmla="*/ 1601919 w 2921968"/>
              <a:gd name="connsiteY3" fmla="*/ 374229 h 3066808"/>
              <a:gd name="connsiteX4" fmla="*/ 1460984 w 2921968"/>
              <a:gd name="connsiteY4" fmla="*/ 233294 h 3066808"/>
              <a:gd name="connsiteX5" fmla="*/ 1460984 w 2921968"/>
              <a:gd name="connsiteY5" fmla="*/ 0 h 3066808"/>
              <a:gd name="connsiteX6" fmla="*/ 1835213 w 2921968"/>
              <a:gd name="connsiteY6" fmla="*/ 374229 h 3066808"/>
              <a:gd name="connsiteX7" fmla="*/ 1670219 w 2921968"/>
              <a:gd name="connsiteY7" fmla="*/ 684545 h 3066808"/>
              <a:gd name="connsiteX8" fmla="*/ 1626866 w 2921968"/>
              <a:gd name="connsiteY8" fmla="*/ 708077 h 3066808"/>
              <a:gd name="connsiteX9" fmla="*/ 1646248 w 2921968"/>
              <a:gd name="connsiteY9" fmla="*/ 873151 h 3066808"/>
              <a:gd name="connsiteX10" fmla="*/ 2235203 w 2921968"/>
              <a:gd name="connsiteY10" fmla="*/ 873151 h 3066808"/>
              <a:gd name="connsiteX11" fmla="*/ 2241832 w 2921968"/>
              <a:gd name="connsiteY11" fmla="*/ 851796 h 3066808"/>
              <a:gd name="connsiteX12" fmla="*/ 2430803 w 2921968"/>
              <a:gd name="connsiteY12" fmla="*/ 726537 h 3066808"/>
              <a:gd name="connsiteX13" fmla="*/ 2635891 w 2921968"/>
              <a:gd name="connsiteY13" fmla="*/ 931625 h 3066808"/>
              <a:gd name="connsiteX14" fmla="*/ 2430803 w 2921968"/>
              <a:gd name="connsiteY14" fmla="*/ 1136713 h 3066808"/>
              <a:gd name="connsiteX15" fmla="*/ 2241832 w 2921968"/>
              <a:gd name="connsiteY15" fmla="*/ 1011455 h 3066808"/>
              <a:gd name="connsiteX16" fmla="*/ 2233652 w 2921968"/>
              <a:gd name="connsiteY16" fmla="*/ 985105 h 3066808"/>
              <a:gd name="connsiteX17" fmla="*/ 1659393 w 2921968"/>
              <a:gd name="connsiteY17" fmla="*/ 985105 h 3066808"/>
              <a:gd name="connsiteX18" fmla="*/ 1835639 w 2921968"/>
              <a:gd name="connsiteY18" fmla="*/ 2486125 h 3066808"/>
              <a:gd name="connsiteX19" fmla="*/ 2605322 w 2921968"/>
              <a:gd name="connsiteY19" fmla="*/ 1804902 h 3066808"/>
              <a:gd name="connsiteX20" fmla="*/ 2437231 w 2921968"/>
              <a:gd name="connsiteY20" fmla="*/ 1828663 h 3066808"/>
              <a:gd name="connsiteX21" fmla="*/ 2679599 w 2921968"/>
              <a:gd name="connsiteY21" fmla="*/ 1472350 h 3066808"/>
              <a:gd name="connsiteX22" fmla="*/ 2921968 w 2921968"/>
              <a:gd name="connsiteY22" fmla="*/ 1828663 h 3066808"/>
              <a:gd name="connsiteX23" fmla="*/ 2749252 w 2921968"/>
              <a:gd name="connsiteY23" fmla="*/ 1804848 h 3066808"/>
              <a:gd name="connsiteX24" fmla="*/ 1665272 w 2921968"/>
              <a:gd name="connsiteY24" fmla="*/ 2905483 h 3066808"/>
              <a:gd name="connsiteX25" fmla="*/ 1462434 w 2921968"/>
              <a:gd name="connsiteY25" fmla="*/ 3066808 h 3066808"/>
              <a:gd name="connsiteX26" fmla="*/ 1265857 w 2921968"/>
              <a:gd name="connsiteY26" fmla="*/ 2910631 h 3066808"/>
              <a:gd name="connsiteX27" fmla="*/ 175466 w 2921968"/>
              <a:gd name="connsiteY27" fmla="*/ 1804523 h 3066808"/>
              <a:gd name="connsiteX28" fmla="*/ 0 w 2921968"/>
              <a:gd name="connsiteY28" fmla="*/ 1828663 h 3066808"/>
              <a:gd name="connsiteX29" fmla="*/ 242369 w 2921968"/>
              <a:gd name="connsiteY29" fmla="*/ 1472350 h 3066808"/>
              <a:gd name="connsiteX30" fmla="*/ 484739 w 2921968"/>
              <a:gd name="connsiteY30" fmla="*/ 1828663 h 3066808"/>
              <a:gd name="connsiteX31" fmla="*/ 319066 w 2921968"/>
              <a:gd name="connsiteY31" fmla="*/ 1805271 h 3066808"/>
              <a:gd name="connsiteX32" fmla="*/ 1095798 w 2921968"/>
              <a:gd name="connsiteY32" fmla="*/ 2488933 h 3066808"/>
              <a:gd name="connsiteX33" fmla="*/ 1266566 w 2921968"/>
              <a:gd name="connsiteY33" fmla="*/ 985105 h 3066808"/>
              <a:gd name="connsiteX34" fmla="*/ 728631 w 2921968"/>
              <a:gd name="connsiteY34" fmla="*/ 985105 h 3066808"/>
              <a:gd name="connsiteX35" fmla="*/ 727109 w 2921968"/>
              <a:gd name="connsiteY35" fmla="*/ 987221 h 3066808"/>
              <a:gd name="connsiteX36" fmla="*/ 719586 w 2921968"/>
              <a:gd name="connsiteY36" fmla="*/ 1011455 h 3066808"/>
              <a:gd name="connsiteX37" fmla="*/ 530615 w 2921968"/>
              <a:gd name="connsiteY37" fmla="*/ 1136713 h 3066808"/>
              <a:gd name="connsiteX38" fmla="*/ 325527 w 2921968"/>
              <a:gd name="connsiteY38" fmla="*/ 931625 h 3066808"/>
              <a:gd name="connsiteX39" fmla="*/ 530615 w 2921968"/>
              <a:gd name="connsiteY39" fmla="*/ 726537 h 3066808"/>
              <a:gd name="connsiteX40" fmla="*/ 719586 w 2921968"/>
              <a:gd name="connsiteY40" fmla="*/ 851796 h 3066808"/>
              <a:gd name="connsiteX41" fmla="*/ 724380 w 2921968"/>
              <a:gd name="connsiteY41" fmla="*/ 867240 h 3066808"/>
              <a:gd name="connsiteX42" fmla="*/ 728634 w 2921968"/>
              <a:gd name="connsiteY42" fmla="*/ 873151 h 3066808"/>
              <a:gd name="connsiteX43" fmla="*/ 1279279 w 2921968"/>
              <a:gd name="connsiteY43" fmla="*/ 873151 h 3066808"/>
              <a:gd name="connsiteX44" fmla="*/ 1297855 w 2921968"/>
              <a:gd name="connsiteY44" fmla="*/ 709571 h 3066808"/>
              <a:gd name="connsiteX45" fmla="*/ 1251749 w 2921968"/>
              <a:gd name="connsiteY45" fmla="*/ 684545 h 3066808"/>
              <a:gd name="connsiteX46" fmla="*/ 1086755 w 2921968"/>
              <a:gd name="connsiteY46" fmla="*/ 374229 h 3066808"/>
              <a:gd name="connsiteX47" fmla="*/ 1460984 w 2921968"/>
              <a:gd name="connsiteY47" fmla="*/ 0 h 30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1968" h="3066808">
                <a:moveTo>
                  <a:pt x="1460984" y="233294"/>
                </a:moveTo>
                <a:cubicBezTo>
                  <a:pt x="1383148" y="233294"/>
                  <a:pt x="1320049" y="296393"/>
                  <a:pt x="1320049" y="374229"/>
                </a:cubicBezTo>
                <a:cubicBezTo>
                  <a:pt x="1320049" y="452065"/>
                  <a:pt x="1383148" y="515164"/>
                  <a:pt x="1460984" y="515164"/>
                </a:cubicBezTo>
                <a:cubicBezTo>
                  <a:pt x="1538820" y="515164"/>
                  <a:pt x="1601919" y="452065"/>
                  <a:pt x="1601919" y="374229"/>
                </a:cubicBezTo>
                <a:cubicBezTo>
                  <a:pt x="1601919" y="296393"/>
                  <a:pt x="1538820" y="233294"/>
                  <a:pt x="1460984" y="233294"/>
                </a:cubicBezTo>
                <a:close/>
                <a:moveTo>
                  <a:pt x="1460984" y="0"/>
                </a:moveTo>
                <a:cubicBezTo>
                  <a:pt x="1667665" y="0"/>
                  <a:pt x="1835213" y="167548"/>
                  <a:pt x="1835213" y="374229"/>
                </a:cubicBezTo>
                <a:cubicBezTo>
                  <a:pt x="1835213" y="503404"/>
                  <a:pt x="1769765" y="617294"/>
                  <a:pt x="1670219" y="684545"/>
                </a:cubicBezTo>
                <a:lnTo>
                  <a:pt x="1626866" y="708077"/>
                </a:lnTo>
                <a:lnTo>
                  <a:pt x="1646248" y="873151"/>
                </a:lnTo>
                <a:lnTo>
                  <a:pt x="2235203" y="873151"/>
                </a:lnTo>
                <a:lnTo>
                  <a:pt x="2241832" y="851796"/>
                </a:lnTo>
                <a:cubicBezTo>
                  <a:pt x="2272966" y="778187"/>
                  <a:pt x="2345853" y="726537"/>
                  <a:pt x="2430803" y="726537"/>
                </a:cubicBezTo>
                <a:cubicBezTo>
                  <a:pt x="2544070" y="726537"/>
                  <a:pt x="2635891" y="818358"/>
                  <a:pt x="2635891" y="931625"/>
                </a:cubicBezTo>
                <a:cubicBezTo>
                  <a:pt x="2635891" y="1044892"/>
                  <a:pt x="2544070" y="1136713"/>
                  <a:pt x="2430803" y="1136713"/>
                </a:cubicBezTo>
                <a:cubicBezTo>
                  <a:pt x="2345853" y="1136713"/>
                  <a:pt x="2272966" y="1085064"/>
                  <a:pt x="2241832" y="1011455"/>
                </a:cubicBezTo>
                <a:lnTo>
                  <a:pt x="2233652" y="985105"/>
                </a:lnTo>
                <a:lnTo>
                  <a:pt x="1659393" y="985105"/>
                </a:lnTo>
                <a:lnTo>
                  <a:pt x="1835639" y="2486125"/>
                </a:lnTo>
                <a:cubicBezTo>
                  <a:pt x="2257126" y="2356235"/>
                  <a:pt x="2582425" y="2203368"/>
                  <a:pt x="2605322" y="1804902"/>
                </a:cubicBezTo>
                <a:cubicBezTo>
                  <a:pt x="2547615" y="1806965"/>
                  <a:pt x="2490707" y="1815307"/>
                  <a:pt x="2437231" y="1828663"/>
                </a:cubicBezTo>
                <a:cubicBezTo>
                  <a:pt x="2542844" y="1722240"/>
                  <a:pt x="2642253" y="1622871"/>
                  <a:pt x="2679599" y="1472350"/>
                </a:cubicBezTo>
                <a:cubicBezTo>
                  <a:pt x="2719016" y="1621107"/>
                  <a:pt x="2816355" y="1715183"/>
                  <a:pt x="2921968" y="1828663"/>
                </a:cubicBezTo>
                <a:cubicBezTo>
                  <a:pt x="2868630" y="1815688"/>
                  <a:pt x="2809977" y="1807008"/>
                  <a:pt x="2749252" y="1804848"/>
                </a:cubicBezTo>
                <a:cubicBezTo>
                  <a:pt x="2719427" y="2342499"/>
                  <a:pt x="2353693" y="2860207"/>
                  <a:pt x="1665272" y="2905483"/>
                </a:cubicBezTo>
                <a:cubicBezTo>
                  <a:pt x="1561523" y="2978866"/>
                  <a:pt x="1523475" y="3013033"/>
                  <a:pt x="1462434" y="3066808"/>
                </a:cubicBezTo>
                <a:cubicBezTo>
                  <a:pt x="1404574" y="3011016"/>
                  <a:pt x="1369708" y="2980430"/>
                  <a:pt x="1265857" y="2910631"/>
                </a:cubicBezTo>
                <a:cubicBezTo>
                  <a:pt x="648092" y="2849018"/>
                  <a:pt x="205460" y="2343748"/>
                  <a:pt x="175466" y="1804523"/>
                </a:cubicBezTo>
                <a:cubicBezTo>
                  <a:pt x="115256" y="1806261"/>
                  <a:pt x="55763" y="1814736"/>
                  <a:pt x="0" y="1828663"/>
                </a:cubicBezTo>
                <a:cubicBezTo>
                  <a:pt x="105615" y="1722240"/>
                  <a:pt x="205022" y="1622871"/>
                  <a:pt x="242369" y="1472350"/>
                </a:cubicBezTo>
                <a:cubicBezTo>
                  <a:pt x="281785" y="1621107"/>
                  <a:pt x="379124" y="1715183"/>
                  <a:pt x="484739" y="1828663"/>
                </a:cubicBezTo>
                <a:cubicBezTo>
                  <a:pt x="433473" y="1816193"/>
                  <a:pt x="377298" y="1807690"/>
                  <a:pt x="319066" y="1805271"/>
                </a:cubicBezTo>
                <a:cubicBezTo>
                  <a:pt x="342774" y="2204526"/>
                  <a:pt x="675270" y="2359301"/>
                  <a:pt x="1095798" y="2488933"/>
                </a:cubicBezTo>
                <a:lnTo>
                  <a:pt x="1266566" y="985105"/>
                </a:lnTo>
                <a:lnTo>
                  <a:pt x="728631" y="985105"/>
                </a:lnTo>
                <a:lnTo>
                  <a:pt x="727109" y="987221"/>
                </a:lnTo>
                <a:lnTo>
                  <a:pt x="719586" y="1011455"/>
                </a:lnTo>
                <a:cubicBezTo>
                  <a:pt x="688452" y="1085064"/>
                  <a:pt x="615566" y="1136713"/>
                  <a:pt x="530615" y="1136713"/>
                </a:cubicBezTo>
                <a:cubicBezTo>
                  <a:pt x="417348" y="1136713"/>
                  <a:pt x="325527" y="1044892"/>
                  <a:pt x="325527" y="931625"/>
                </a:cubicBezTo>
                <a:cubicBezTo>
                  <a:pt x="325527" y="818358"/>
                  <a:pt x="417348" y="726537"/>
                  <a:pt x="530615" y="726537"/>
                </a:cubicBezTo>
                <a:cubicBezTo>
                  <a:pt x="615566" y="726537"/>
                  <a:pt x="688452" y="778187"/>
                  <a:pt x="719586" y="851796"/>
                </a:cubicBezTo>
                <a:lnTo>
                  <a:pt x="724380" y="867240"/>
                </a:lnTo>
                <a:lnTo>
                  <a:pt x="728634" y="873151"/>
                </a:lnTo>
                <a:lnTo>
                  <a:pt x="1279279" y="873151"/>
                </a:lnTo>
                <a:lnTo>
                  <a:pt x="1297855" y="709571"/>
                </a:lnTo>
                <a:lnTo>
                  <a:pt x="1251749" y="684545"/>
                </a:lnTo>
                <a:cubicBezTo>
                  <a:pt x="1152204" y="617294"/>
                  <a:pt x="1086755" y="503404"/>
                  <a:pt x="1086755" y="374229"/>
                </a:cubicBezTo>
                <a:cubicBezTo>
                  <a:pt x="1086755" y="167548"/>
                  <a:pt x="1254303" y="0"/>
                  <a:pt x="1460984"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26" name="Group 25">
            <a:extLst>
              <a:ext uri="{FF2B5EF4-FFF2-40B4-BE49-F238E27FC236}">
                <a16:creationId xmlns:a16="http://schemas.microsoft.com/office/drawing/2014/main" id="{590979FF-61BC-4DC5-8BD9-8A5CBAB93D27}"/>
              </a:ext>
            </a:extLst>
          </p:cNvPr>
          <p:cNvGrpSpPr/>
          <p:nvPr/>
        </p:nvGrpSpPr>
        <p:grpSpPr>
          <a:xfrm>
            <a:off x="8504693" y="2930102"/>
            <a:ext cx="1206342" cy="1356714"/>
            <a:chOff x="7322277" y="4321169"/>
            <a:chExt cx="1919053" cy="2158265"/>
          </a:xfrm>
          <a:solidFill>
            <a:schemeClr val="bg1"/>
          </a:solidFill>
          <a:effectLst>
            <a:outerShdw blurRad="50800" dist="38100" dir="5400000" algn="t" rotWithShape="0">
              <a:prstClr val="black">
                <a:alpha val="40000"/>
              </a:prstClr>
            </a:outerShdw>
          </a:effectLst>
        </p:grpSpPr>
        <p:sp>
          <p:nvSpPr>
            <p:cNvPr id="27" name="Freeform: Shape 26">
              <a:extLst>
                <a:ext uri="{FF2B5EF4-FFF2-40B4-BE49-F238E27FC236}">
                  <a16:creationId xmlns:a16="http://schemas.microsoft.com/office/drawing/2014/main" id="{04DB4DAE-1BA3-4EC7-8CB4-F9BB5C97F7FD}"/>
                </a:ext>
              </a:extLst>
            </p:cNvPr>
            <p:cNvSpPr/>
            <p:nvPr/>
          </p:nvSpPr>
          <p:spPr>
            <a:xfrm>
              <a:off x="7992414" y="5103900"/>
              <a:ext cx="575537" cy="575537"/>
            </a:xfrm>
            <a:custGeom>
              <a:avLst/>
              <a:gdLst>
                <a:gd name="connsiteX0" fmla="*/ 298183 w 575537"/>
                <a:gd name="connsiteY0" fmla="*/ 531276 h 575537"/>
                <a:gd name="connsiteX1" fmla="*/ 531276 w 575537"/>
                <a:gd name="connsiteY1" fmla="*/ 298183 h 575537"/>
                <a:gd name="connsiteX2" fmla="*/ 298183 w 575537"/>
                <a:gd name="connsiteY2" fmla="*/ 65091 h 575537"/>
                <a:gd name="connsiteX3" fmla="*/ 65091 w 575537"/>
                <a:gd name="connsiteY3" fmla="*/ 298183 h 575537"/>
                <a:gd name="connsiteX4" fmla="*/ 298183 w 575537"/>
                <a:gd name="connsiteY4" fmla="*/ 531276 h 57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37" h="575537">
                  <a:moveTo>
                    <a:pt x="298183" y="531276"/>
                  </a:moveTo>
                  <a:cubicBezTo>
                    <a:pt x="427679" y="531276"/>
                    <a:pt x="531276" y="424801"/>
                    <a:pt x="531276" y="298183"/>
                  </a:cubicBezTo>
                  <a:cubicBezTo>
                    <a:pt x="531276" y="168687"/>
                    <a:pt x="424801" y="65091"/>
                    <a:pt x="298183" y="65091"/>
                  </a:cubicBezTo>
                  <a:cubicBezTo>
                    <a:pt x="168687" y="65091"/>
                    <a:pt x="65091" y="171565"/>
                    <a:pt x="65091" y="298183"/>
                  </a:cubicBezTo>
                  <a:cubicBezTo>
                    <a:pt x="65091" y="424801"/>
                    <a:pt x="168687" y="531276"/>
                    <a:pt x="298183" y="531276"/>
                  </a:cubicBezTo>
                  <a:close/>
                </a:path>
              </a:pathLst>
            </a:custGeom>
            <a:grpFill/>
            <a:ln w="28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1C7BEEF-E1D4-45E7-9B64-7DBF32BEBC14}"/>
                </a:ext>
              </a:extLst>
            </p:cNvPr>
            <p:cNvSpPr/>
            <p:nvPr/>
          </p:nvSpPr>
          <p:spPr>
            <a:xfrm>
              <a:off x="7322277" y="4745313"/>
              <a:ext cx="1899274" cy="1237406"/>
            </a:xfrm>
            <a:custGeom>
              <a:avLst/>
              <a:gdLst>
                <a:gd name="connsiteX0" fmla="*/ 1860403 w 1899273"/>
                <a:gd name="connsiteY0" fmla="*/ 158931 h 1237405"/>
                <a:gd name="connsiteX1" fmla="*/ 784148 w 1899273"/>
                <a:gd name="connsiteY1" fmla="*/ 345981 h 1237405"/>
                <a:gd name="connsiteX2" fmla="*/ 84870 w 1899273"/>
                <a:gd name="connsiteY2" fmla="*/ 1183388 h 1237405"/>
                <a:gd name="connsiteX3" fmla="*/ 139546 w 1899273"/>
                <a:gd name="connsiteY3" fmla="*/ 1151733 h 1237405"/>
                <a:gd name="connsiteX4" fmla="*/ 815803 w 1899273"/>
                <a:gd name="connsiteY4" fmla="*/ 400657 h 1237405"/>
                <a:gd name="connsiteX5" fmla="*/ 1805727 w 1899273"/>
                <a:gd name="connsiteY5" fmla="*/ 190586 h 1237405"/>
                <a:gd name="connsiteX6" fmla="*/ 1860403 w 1899273"/>
                <a:gd name="connsiteY6" fmla="*/ 158931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1860403" y="158931"/>
                  </a:moveTo>
                  <a:cubicBezTo>
                    <a:pt x="1756807" y="-19486"/>
                    <a:pt x="1276233" y="63967"/>
                    <a:pt x="784148" y="345981"/>
                  </a:cubicBezTo>
                  <a:cubicBezTo>
                    <a:pt x="294941" y="627994"/>
                    <a:pt x="-18726" y="1002093"/>
                    <a:pt x="84870" y="1183388"/>
                  </a:cubicBezTo>
                  <a:lnTo>
                    <a:pt x="139546" y="1151733"/>
                  </a:lnTo>
                  <a:cubicBezTo>
                    <a:pt x="53216" y="1002093"/>
                    <a:pt x="358251" y="665404"/>
                    <a:pt x="815803" y="400657"/>
                  </a:cubicBezTo>
                  <a:cubicBezTo>
                    <a:pt x="1276233" y="135910"/>
                    <a:pt x="1719397" y="40946"/>
                    <a:pt x="1805727" y="190586"/>
                  </a:cubicBezTo>
                  <a:lnTo>
                    <a:pt x="1860403" y="158931"/>
                  </a:lnTo>
                  <a:close/>
                </a:path>
              </a:pathLst>
            </a:custGeom>
            <a:grpFill/>
            <a:ln w="28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638CAA8-EB3E-4444-A918-EB2D11B74A16}"/>
                </a:ext>
              </a:extLst>
            </p:cNvPr>
            <p:cNvSpPr/>
            <p:nvPr/>
          </p:nvSpPr>
          <p:spPr>
            <a:xfrm>
              <a:off x="7342056" y="4839153"/>
              <a:ext cx="1899274" cy="1237406"/>
            </a:xfrm>
            <a:custGeom>
              <a:avLst/>
              <a:gdLst>
                <a:gd name="connsiteX0" fmla="*/ 1840624 w 1899273"/>
                <a:gd name="connsiteY0" fmla="*/ 65091 h 1237405"/>
                <a:gd name="connsiteX1" fmla="*/ 1138468 w 1899273"/>
                <a:gd name="connsiteY1" fmla="*/ 899620 h 1237405"/>
                <a:gd name="connsiteX2" fmla="*/ 65091 w 1899273"/>
                <a:gd name="connsiteY2" fmla="*/ 1089547 h 1237405"/>
                <a:gd name="connsiteX3" fmla="*/ 119767 w 1899273"/>
                <a:gd name="connsiteY3" fmla="*/ 1057893 h 1237405"/>
                <a:gd name="connsiteX4" fmla="*/ 1109691 w 1899273"/>
                <a:gd name="connsiteY4" fmla="*/ 847822 h 1237405"/>
                <a:gd name="connsiteX5" fmla="*/ 1785948 w 1899273"/>
                <a:gd name="connsiteY5" fmla="*/ 96745 h 1237405"/>
                <a:gd name="connsiteX6" fmla="*/ 1840624 w 1899273"/>
                <a:gd name="connsiteY6" fmla="*/ 65091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1840624" y="65091"/>
                  </a:moveTo>
                  <a:cubicBezTo>
                    <a:pt x="1944220" y="243507"/>
                    <a:pt x="1630552" y="617607"/>
                    <a:pt x="1138468" y="899620"/>
                  </a:cubicBezTo>
                  <a:cubicBezTo>
                    <a:pt x="649261" y="1184511"/>
                    <a:pt x="168687" y="1267964"/>
                    <a:pt x="65091" y="1089547"/>
                  </a:cubicBezTo>
                  <a:lnTo>
                    <a:pt x="119767" y="1057893"/>
                  </a:lnTo>
                  <a:cubicBezTo>
                    <a:pt x="206097" y="1207532"/>
                    <a:pt x="649261" y="1112569"/>
                    <a:pt x="1109691" y="847822"/>
                  </a:cubicBezTo>
                  <a:cubicBezTo>
                    <a:pt x="1570121" y="583074"/>
                    <a:pt x="1872278" y="246385"/>
                    <a:pt x="1785948" y="96745"/>
                  </a:cubicBezTo>
                  <a:lnTo>
                    <a:pt x="1840624" y="65091"/>
                  </a:lnTo>
                  <a:close/>
                </a:path>
              </a:pathLst>
            </a:custGeom>
            <a:grpFill/>
            <a:ln w="28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26067CC-2321-4236-870D-D459A4784BCA}"/>
                </a:ext>
              </a:extLst>
            </p:cNvPr>
            <p:cNvSpPr/>
            <p:nvPr/>
          </p:nvSpPr>
          <p:spPr>
            <a:xfrm>
              <a:off x="7342056" y="4744038"/>
              <a:ext cx="1899274" cy="1237406"/>
            </a:xfrm>
            <a:custGeom>
              <a:avLst/>
              <a:gdLst>
                <a:gd name="connsiteX0" fmla="*/ 65091 w 1899273"/>
                <a:gd name="connsiteY0" fmla="*/ 160206 h 1237405"/>
                <a:gd name="connsiteX1" fmla="*/ 1138468 w 1899273"/>
                <a:gd name="connsiteY1" fmla="*/ 347255 h 1237405"/>
                <a:gd name="connsiteX2" fmla="*/ 1840624 w 1899273"/>
                <a:gd name="connsiteY2" fmla="*/ 1184662 h 1237405"/>
                <a:gd name="connsiteX3" fmla="*/ 1785948 w 1899273"/>
                <a:gd name="connsiteY3" fmla="*/ 1153008 h 1237405"/>
                <a:gd name="connsiteX4" fmla="*/ 1109691 w 1899273"/>
                <a:gd name="connsiteY4" fmla="*/ 401931 h 1237405"/>
                <a:gd name="connsiteX5" fmla="*/ 119767 w 1899273"/>
                <a:gd name="connsiteY5" fmla="*/ 188983 h 1237405"/>
                <a:gd name="connsiteX6" fmla="*/ 65091 w 1899273"/>
                <a:gd name="connsiteY6" fmla="*/ 160206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65091" y="160206"/>
                  </a:moveTo>
                  <a:cubicBezTo>
                    <a:pt x="168687" y="-21089"/>
                    <a:pt x="649261" y="65242"/>
                    <a:pt x="1138468" y="347255"/>
                  </a:cubicBezTo>
                  <a:cubicBezTo>
                    <a:pt x="1627675" y="629269"/>
                    <a:pt x="1944220" y="1003368"/>
                    <a:pt x="1840624" y="1184662"/>
                  </a:cubicBezTo>
                  <a:lnTo>
                    <a:pt x="1785948" y="1153008"/>
                  </a:lnTo>
                  <a:cubicBezTo>
                    <a:pt x="1872278" y="1003368"/>
                    <a:pt x="1570121" y="666679"/>
                    <a:pt x="1109691" y="401931"/>
                  </a:cubicBezTo>
                  <a:cubicBezTo>
                    <a:pt x="649261" y="137184"/>
                    <a:pt x="206097" y="42220"/>
                    <a:pt x="119767" y="188983"/>
                  </a:cubicBezTo>
                  <a:lnTo>
                    <a:pt x="65091" y="160206"/>
                  </a:lnTo>
                  <a:close/>
                </a:path>
              </a:pathLst>
            </a:custGeom>
            <a:grpFill/>
            <a:ln w="28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631C10B-7B2E-4ED2-B1F6-47D2F36F1612}"/>
                </a:ext>
              </a:extLst>
            </p:cNvPr>
            <p:cNvSpPr/>
            <p:nvPr/>
          </p:nvSpPr>
          <p:spPr>
            <a:xfrm>
              <a:off x="7322277" y="4839153"/>
              <a:ext cx="1899274" cy="1237406"/>
            </a:xfrm>
            <a:custGeom>
              <a:avLst/>
              <a:gdLst>
                <a:gd name="connsiteX0" fmla="*/ 84870 w 1899273"/>
                <a:gd name="connsiteY0" fmla="*/ 65091 h 1237405"/>
                <a:gd name="connsiteX1" fmla="*/ 784148 w 1899273"/>
                <a:gd name="connsiteY1" fmla="*/ 899620 h 1237405"/>
                <a:gd name="connsiteX2" fmla="*/ 1860403 w 1899273"/>
                <a:gd name="connsiteY2" fmla="*/ 1086670 h 1237405"/>
                <a:gd name="connsiteX3" fmla="*/ 1805727 w 1899273"/>
                <a:gd name="connsiteY3" fmla="*/ 1055015 h 1237405"/>
                <a:gd name="connsiteX4" fmla="*/ 815803 w 1899273"/>
                <a:gd name="connsiteY4" fmla="*/ 844944 h 1237405"/>
                <a:gd name="connsiteX5" fmla="*/ 139546 w 1899273"/>
                <a:gd name="connsiteY5" fmla="*/ 93867 h 1237405"/>
                <a:gd name="connsiteX6" fmla="*/ 84870 w 1899273"/>
                <a:gd name="connsiteY6" fmla="*/ 65091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84870" y="65091"/>
                  </a:moveTo>
                  <a:cubicBezTo>
                    <a:pt x="-18726" y="243507"/>
                    <a:pt x="294941" y="617607"/>
                    <a:pt x="784148" y="899620"/>
                  </a:cubicBezTo>
                  <a:cubicBezTo>
                    <a:pt x="1273355" y="1181633"/>
                    <a:pt x="1756807" y="1267964"/>
                    <a:pt x="1860403" y="1086670"/>
                  </a:cubicBezTo>
                  <a:lnTo>
                    <a:pt x="1805727" y="1055015"/>
                  </a:lnTo>
                  <a:cubicBezTo>
                    <a:pt x="1719397" y="1204655"/>
                    <a:pt x="1276233" y="1109691"/>
                    <a:pt x="815803" y="844944"/>
                  </a:cubicBezTo>
                  <a:cubicBezTo>
                    <a:pt x="355373" y="580197"/>
                    <a:pt x="53216" y="243507"/>
                    <a:pt x="139546" y="93867"/>
                  </a:cubicBezTo>
                  <a:lnTo>
                    <a:pt x="84870" y="65091"/>
                  </a:lnTo>
                  <a:close/>
                </a:path>
              </a:pathLst>
            </a:custGeom>
            <a:grpFill/>
            <a:ln w="28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C37AD9F-5F73-47A8-BB66-2BADA638D55A}"/>
                </a:ext>
              </a:extLst>
            </p:cNvPr>
            <p:cNvSpPr/>
            <p:nvPr/>
          </p:nvSpPr>
          <p:spPr>
            <a:xfrm>
              <a:off x="7860040" y="4321169"/>
              <a:ext cx="489207" cy="2158265"/>
            </a:xfrm>
            <a:custGeom>
              <a:avLst/>
              <a:gdLst>
                <a:gd name="connsiteX0" fmla="*/ 439190 w 489206"/>
                <a:gd name="connsiteY0" fmla="*/ 2114004 h 2158265"/>
                <a:gd name="connsiteX1" fmla="*/ 65091 w 489206"/>
                <a:gd name="connsiteY1" fmla="*/ 1089547 h 2158265"/>
                <a:gd name="connsiteX2" fmla="*/ 439190 w 489206"/>
                <a:gd name="connsiteY2" fmla="*/ 65091 h 2158265"/>
                <a:gd name="connsiteX3" fmla="*/ 439190 w 489206"/>
                <a:gd name="connsiteY3" fmla="*/ 128400 h 2158265"/>
                <a:gd name="connsiteX4" fmla="*/ 128400 w 489206"/>
                <a:gd name="connsiteY4" fmla="*/ 1089547 h 2158265"/>
                <a:gd name="connsiteX5" fmla="*/ 439190 w 489206"/>
                <a:gd name="connsiteY5" fmla="*/ 2050695 h 2158265"/>
                <a:gd name="connsiteX6" fmla="*/ 439190 w 489206"/>
                <a:gd name="connsiteY6" fmla="*/ 2114004 h 215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06" h="2158265">
                  <a:moveTo>
                    <a:pt x="439190" y="2114004"/>
                  </a:moveTo>
                  <a:cubicBezTo>
                    <a:pt x="231996" y="2114004"/>
                    <a:pt x="65091" y="1656452"/>
                    <a:pt x="65091" y="1089547"/>
                  </a:cubicBezTo>
                  <a:cubicBezTo>
                    <a:pt x="65091" y="522643"/>
                    <a:pt x="234874" y="65091"/>
                    <a:pt x="439190" y="65091"/>
                  </a:cubicBezTo>
                  <a:lnTo>
                    <a:pt x="439190" y="128400"/>
                  </a:lnTo>
                  <a:cubicBezTo>
                    <a:pt x="266529" y="128400"/>
                    <a:pt x="128400" y="560053"/>
                    <a:pt x="128400" y="1089547"/>
                  </a:cubicBezTo>
                  <a:cubicBezTo>
                    <a:pt x="128400" y="1619042"/>
                    <a:pt x="269406" y="2050695"/>
                    <a:pt x="439190" y="2050695"/>
                  </a:cubicBezTo>
                  <a:lnTo>
                    <a:pt x="439190" y="2114004"/>
                  </a:lnTo>
                  <a:close/>
                </a:path>
              </a:pathLst>
            </a:custGeom>
            <a:grpFill/>
            <a:ln w="28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38101728-F017-445B-8427-2EE09AEE9817}"/>
                </a:ext>
              </a:extLst>
            </p:cNvPr>
            <p:cNvSpPr/>
            <p:nvPr/>
          </p:nvSpPr>
          <p:spPr>
            <a:xfrm>
              <a:off x="8234139" y="4321169"/>
              <a:ext cx="489207" cy="2158265"/>
            </a:xfrm>
            <a:custGeom>
              <a:avLst/>
              <a:gdLst>
                <a:gd name="connsiteX0" fmla="*/ 65091 w 489206"/>
                <a:gd name="connsiteY0" fmla="*/ 2114004 h 2158265"/>
                <a:gd name="connsiteX1" fmla="*/ 439190 w 489206"/>
                <a:gd name="connsiteY1" fmla="*/ 1089547 h 2158265"/>
                <a:gd name="connsiteX2" fmla="*/ 65091 w 489206"/>
                <a:gd name="connsiteY2" fmla="*/ 65091 h 2158265"/>
                <a:gd name="connsiteX3" fmla="*/ 65091 w 489206"/>
                <a:gd name="connsiteY3" fmla="*/ 128400 h 2158265"/>
                <a:gd name="connsiteX4" fmla="*/ 375881 w 489206"/>
                <a:gd name="connsiteY4" fmla="*/ 1089547 h 2158265"/>
                <a:gd name="connsiteX5" fmla="*/ 65091 w 489206"/>
                <a:gd name="connsiteY5" fmla="*/ 2050695 h 2158265"/>
                <a:gd name="connsiteX6" fmla="*/ 65091 w 489206"/>
                <a:gd name="connsiteY6" fmla="*/ 2114004 h 215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06" h="2158265">
                  <a:moveTo>
                    <a:pt x="65091" y="2114004"/>
                  </a:moveTo>
                  <a:cubicBezTo>
                    <a:pt x="272284" y="2114004"/>
                    <a:pt x="439190" y="1656452"/>
                    <a:pt x="439190" y="1089547"/>
                  </a:cubicBezTo>
                  <a:cubicBezTo>
                    <a:pt x="439190" y="522643"/>
                    <a:pt x="272284" y="65091"/>
                    <a:pt x="65091" y="65091"/>
                  </a:cubicBezTo>
                  <a:lnTo>
                    <a:pt x="65091" y="128400"/>
                  </a:lnTo>
                  <a:cubicBezTo>
                    <a:pt x="237752" y="128400"/>
                    <a:pt x="375881" y="560053"/>
                    <a:pt x="375881" y="1089547"/>
                  </a:cubicBezTo>
                  <a:cubicBezTo>
                    <a:pt x="375881" y="1619042"/>
                    <a:pt x="237752" y="2050695"/>
                    <a:pt x="65091" y="2050695"/>
                  </a:cubicBezTo>
                  <a:lnTo>
                    <a:pt x="65091" y="2114004"/>
                  </a:lnTo>
                  <a:close/>
                </a:path>
              </a:pathLst>
            </a:custGeom>
            <a:grpFill/>
            <a:ln w="2872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6DF6E6D-1A93-4EDA-8D32-06AC7B0A8E75}"/>
                </a:ext>
              </a:extLst>
            </p:cNvPr>
            <p:cNvSpPr/>
            <p:nvPr/>
          </p:nvSpPr>
          <p:spPr>
            <a:xfrm>
              <a:off x="8939173" y="5501021"/>
              <a:ext cx="287769" cy="287769"/>
            </a:xfrm>
            <a:custGeom>
              <a:avLst/>
              <a:gdLst>
                <a:gd name="connsiteX0" fmla="*/ 154299 w 287768"/>
                <a:gd name="connsiteY0" fmla="*/ 243507 h 287768"/>
                <a:gd name="connsiteX1" fmla="*/ 243507 w 287768"/>
                <a:gd name="connsiteY1" fmla="*/ 154299 h 287768"/>
                <a:gd name="connsiteX2" fmla="*/ 154299 w 287768"/>
                <a:gd name="connsiteY2" fmla="*/ 65091 h 287768"/>
                <a:gd name="connsiteX3" fmla="*/ 65091 w 287768"/>
                <a:gd name="connsiteY3" fmla="*/ 154299 h 287768"/>
                <a:gd name="connsiteX4" fmla="*/ 154299 w 287768"/>
                <a:gd name="connsiteY4" fmla="*/ 243507 h 28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68" h="287768">
                  <a:moveTo>
                    <a:pt x="154299" y="243507"/>
                  </a:moveTo>
                  <a:cubicBezTo>
                    <a:pt x="203220" y="243507"/>
                    <a:pt x="243507" y="203220"/>
                    <a:pt x="243507" y="154299"/>
                  </a:cubicBezTo>
                  <a:cubicBezTo>
                    <a:pt x="243507" y="105378"/>
                    <a:pt x="203220" y="65091"/>
                    <a:pt x="154299" y="65091"/>
                  </a:cubicBezTo>
                  <a:cubicBezTo>
                    <a:pt x="105378" y="65091"/>
                    <a:pt x="65091" y="105378"/>
                    <a:pt x="65091" y="154299"/>
                  </a:cubicBezTo>
                  <a:cubicBezTo>
                    <a:pt x="65091" y="203220"/>
                    <a:pt x="105378" y="243507"/>
                    <a:pt x="154299" y="243507"/>
                  </a:cubicBezTo>
                  <a:close/>
                </a:path>
              </a:pathLst>
            </a:custGeom>
            <a:grpFill/>
            <a:ln w="2872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03ABC14-09CE-46A5-ABC6-E0814E247E39}"/>
                </a:ext>
              </a:extLst>
            </p:cNvPr>
            <p:cNvSpPr/>
            <p:nvPr/>
          </p:nvSpPr>
          <p:spPr>
            <a:xfrm>
              <a:off x="7906083" y="4542751"/>
              <a:ext cx="287769" cy="287769"/>
            </a:xfrm>
            <a:custGeom>
              <a:avLst/>
              <a:gdLst>
                <a:gd name="connsiteX0" fmla="*/ 154299 w 287768"/>
                <a:gd name="connsiteY0" fmla="*/ 243507 h 287768"/>
                <a:gd name="connsiteX1" fmla="*/ 243507 w 287768"/>
                <a:gd name="connsiteY1" fmla="*/ 154299 h 287768"/>
                <a:gd name="connsiteX2" fmla="*/ 154299 w 287768"/>
                <a:gd name="connsiteY2" fmla="*/ 65091 h 287768"/>
                <a:gd name="connsiteX3" fmla="*/ 65091 w 287768"/>
                <a:gd name="connsiteY3" fmla="*/ 154299 h 287768"/>
                <a:gd name="connsiteX4" fmla="*/ 154299 w 287768"/>
                <a:gd name="connsiteY4" fmla="*/ 243507 h 28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68" h="287768">
                  <a:moveTo>
                    <a:pt x="154299" y="243507"/>
                  </a:moveTo>
                  <a:cubicBezTo>
                    <a:pt x="203220" y="243507"/>
                    <a:pt x="243507" y="203220"/>
                    <a:pt x="243507" y="154299"/>
                  </a:cubicBezTo>
                  <a:cubicBezTo>
                    <a:pt x="243507" y="105378"/>
                    <a:pt x="203220" y="65091"/>
                    <a:pt x="154299" y="65091"/>
                  </a:cubicBezTo>
                  <a:cubicBezTo>
                    <a:pt x="105378" y="65091"/>
                    <a:pt x="65091" y="105378"/>
                    <a:pt x="65091" y="154299"/>
                  </a:cubicBezTo>
                  <a:cubicBezTo>
                    <a:pt x="65091" y="203220"/>
                    <a:pt x="105378" y="243507"/>
                    <a:pt x="154299" y="243507"/>
                  </a:cubicBezTo>
                  <a:close/>
                </a:path>
              </a:pathLst>
            </a:custGeom>
            <a:grpFill/>
            <a:ln w="2872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6506549-558C-46F4-9CA9-C0593F53412A}"/>
                </a:ext>
              </a:extLst>
            </p:cNvPr>
            <p:cNvSpPr/>
            <p:nvPr/>
          </p:nvSpPr>
          <p:spPr>
            <a:xfrm>
              <a:off x="7603926" y="5826200"/>
              <a:ext cx="287769" cy="287769"/>
            </a:xfrm>
            <a:custGeom>
              <a:avLst/>
              <a:gdLst>
                <a:gd name="connsiteX0" fmla="*/ 154299 w 287768"/>
                <a:gd name="connsiteY0" fmla="*/ 243507 h 287768"/>
                <a:gd name="connsiteX1" fmla="*/ 243507 w 287768"/>
                <a:gd name="connsiteY1" fmla="*/ 154299 h 287768"/>
                <a:gd name="connsiteX2" fmla="*/ 154299 w 287768"/>
                <a:gd name="connsiteY2" fmla="*/ 65091 h 287768"/>
                <a:gd name="connsiteX3" fmla="*/ 65091 w 287768"/>
                <a:gd name="connsiteY3" fmla="*/ 154299 h 287768"/>
                <a:gd name="connsiteX4" fmla="*/ 154299 w 287768"/>
                <a:gd name="connsiteY4" fmla="*/ 243507 h 28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68" h="287768">
                  <a:moveTo>
                    <a:pt x="154299" y="243507"/>
                  </a:moveTo>
                  <a:cubicBezTo>
                    <a:pt x="203220" y="243507"/>
                    <a:pt x="243507" y="203220"/>
                    <a:pt x="243507" y="154299"/>
                  </a:cubicBezTo>
                  <a:cubicBezTo>
                    <a:pt x="243507" y="105378"/>
                    <a:pt x="203220" y="65091"/>
                    <a:pt x="154299" y="65091"/>
                  </a:cubicBezTo>
                  <a:cubicBezTo>
                    <a:pt x="105378" y="65091"/>
                    <a:pt x="65091" y="105378"/>
                    <a:pt x="65091" y="154299"/>
                  </a:cubicBezTo>
                  <a:cubicBezTo>
                    <a:pt x="65091" y="203220"/>
                    <a:pt x="105378" y="243507"/>
                    <a:pt x="154299" y="243507"/>
                  </a:cubicBezTo>
                  <a:close/>
                </a:path>
              </a:pathLst>
            </a:custGeom>
            <a:grpFill/>
            <a:ln w="28726" cap="flat">
              <a:noFill/>
              <a:prstDash val="solid"/>
              <a:miter/>
            </a:ln>
          </p:spPr>
          <p:txBody>
            <a:bodyPr rtlCol="0" anchor="ctr"/>
            <a:lstStyle/>
            <a:p>
              <a:endParaRPr lang="en-US"/>
            </a:p>
          </p:txBody>
        </p:sp>
      </p:grpSp>
      <p:sp>
        <p:nvSpPr>
          <p:cNvPr id="37" name="Freeform 9">
            <a:extLst>
              <a:ext uri="{FF2B5EF4-FFF2-40B4-BE49-F238E27FC236}">
                <a16:creationId xmlns:a16="http://schemas.microsoft.com/office/drawing/2014/main" id="{56300BE4-09EE-4440-A68E-B8AA85394FD6}"/>
              </a:ext>
            </a:extLst>
          </p:cNvPr>
          <p:cNvSpPr>
            <a:spLocks noEditPoints="1"/>
          </p:cNvSpPr>
          <p:nvPr/>
        </p:nvSpPr>
        <p:spPr bwMode="auto">
          <a:xfrm>
            <a:off x="8899676" y="154688"/>
            <a:ext cx="399621" cy="295406"/>
          </a:xfrm>
          <a:custGeom>
            <a:avLst/>
            <a:gdLst>
              <a:gd name="T0" fmla="*/ 1251 w 3501"/>
              <a:gd name="T1" fmla="*/ 1386 h 2588"/>
              <a:gd name="T2" fmla="*/ 1383 w 3501"/>
              <a:gd name="T3" fmla="*/ 1398 h 2588"/>
              <a:gd name="T4" fmla="*/ 1496 w 3501"/>
              <a:gd name="T5" fmla="*/ 1304 h 2588"/>
              <a:gd name="T6" fmla="*/ 1696 w 3501"/>
              <a:gd name="T7" fmla="*/ 104 h 2588"/>
              <a:gd name="T8" fmla="*/ 1696 w 3501"/>
              <a:gd name="T9" fmla="*/ 340 h 2588"/>
              <a:gd name="T10" fmla="*/ 1892 w 3501"/>
              <a:gd name="T11" fmla="*/ 1404 h 2588"/>
              <a:gd name="T12" fmla="*/ 2240 w 3501"/>
              <a:gd name="T13" fmla="*/ 1448 h 2588"/>
              <a:gd name="T14" fmla="*/ 2185 w 3501"/>
              <a:gd name="T15" fmla="*/ 1282 h 2588"/>
              <a:gd name="T16" fmla="*/ 2003 w 3501"/>
              <a:gd name="T17" fmla="*/ 1302 h 2588"/>
              <a:gd name="T18" fmla="*/ 1841 w 3501"/>
              <a:gd name="T19" fmla="*/ 1258 h 2588"/>
              <a:gd name="T20" fmla="*/ 1807 w 3501"/>
              <a:gd name="T21" fmla="*/ 284 h 2588"/>
              <a:gd name="T22" fmla="*/ 1809 w 3501"/>
              <a:gd name="T23" fmla="*/ 77 h 2588"/>
              <a:gd name="T24" fmla="*/ 1925 w 3501"/>
              <a:gd name="T25" fmla="*/ 6 h 2588"/>
              <a:gd name="T26" fmla="*/ 2012 w 3501"/>
              <a:gd name="T27" fmla="*/ 140 h 2588"/>
              <a:gd name="T28" fmla="*/ 2009 w 3501"/>
              <a:gd name="T29" fmla="*/ 1124 h 2588"/>
              <a:gd name="T30" fmla="*/ 2303 w 3501"/>
              <a:gd name="T31" fmla="*/ 1157 h 2588"/>
              <a:gd name="T32" fmla="*/ 2261 w 3501"/>
              <a:gd name="T33" fmla="*/ 1071 h 2588"/>
              <a:gd name="T34" fmla="*/ 2096 w 3501"/>
              <a:gd name="T35" fmla="*/ 911 h 2588"/>
              <a:gd name="T36" fmla="*/ 2061 w 3501"/>
              <a:gd name="T37" fmla="*/ 557 h 2588"/>
              <a:gd name="T38" fmla="*/ 2309 w 3501"/>
              <a:gd name="T39" fmla="*/ 284 h 2588"/>
              <a:gd name="T40" fmla="*/ 2731 w 3501"/>
              <a:gd name="T41" fmla="*/ 273 h 2588"/>
              <a:gd name="T42" fmla="*/ 3158 w 3501"/>
              <a:gd name="T43" fmla="*/ 571 h 2588"/>
              <a:gd name="T44" fmla="*/ 3412 w 3501"/>
              <a:gd name="T45" fmla="*/ 1057 h 2588"/>
              <a:gd name="T46" fmla="*/ 3494 w 3501"/>
              <a:gd name="T47" fmla="*/ 1635 h 2588"/>
              <a:gd name="T48" fmla="*/ 3278 w 3501"/>
              <a:gd name="T49" fmla="*/ 2138 h 2588"/>
              <a:gd name="T50" fmla="*/ 2883 w 3501"/>
              <a:gd name="T51" fmla="*/ 2404 h 2588"/>
              <a:gd name="T52" fmla="*/ 2527 w 3501"/>
              <a:gd name="T53" fmla="*/ 2368 h 2588"/>
              <a:gd name="T54" fmla="*/ 2311 w 3501"/>
              <a:gd name="T55" fmla="*/ 2128 h 2588"/>
              <a:gd name="T56" fmla="*/ 2349 w 3501"/>
              <a:gd name="T57" fmla="*/ 1829 h 2588"/>
              <a:gd name="T58" fmla="*/ 2320 w 3501"/>
              <a:gd name="T59" fmla="*/ 1637 h 2588"/>
              <a:gd name="T60" fmla="*/ 2003 w 3501"/>
              <a:gd name="T61" fmla="*/ 1548 h 2588"/>
              <a:gd name="T62" fmla="*/ 1894 w 3501"/>
              <a:gd name="T63" fmla="*/ 2588 h 2588"/>
              <a:gd name="T64" fmla="*/ 1803 w 3501"/>
              <a:gd name="T65" fmla="*/ 2415 h 2588"/>
              <a:gd name="T66" fmla="*/ 1789 w 3501"/>
              <a:gd name="T67" fmla="*/ 1497 h 2588"/>
              <a:gd name="T68" fmla="*/ 1694 w 3501"/>
              <a:gd name="T69" fmla="*/ 1906 h 2588"/>
              <a:gd name="T70" fmla="*/ 1607 w 3501"/>
              <a:gd name="T71" fmla="*/ 2586 h 2588"/>
              <a:gd name="T72" fmla="*/ 1512 w 3501"/>
              <a:gd name="T73" fmla="*/ 2248 h 2588"/>
              <a:gd name="T74" fmla="*/ 1503 w 3501"/>
              <a:gd name="T75" fmla="*/ 1797 h 2588"/>
              <a:gd name="T76" fmla="*/ 1458 w 3501"/>
              <a:gd name="T77" fmla="*/ 1495 h 2588"/>
              <a:gd name="T78" fmla="*/ 1252 w 3501"/>
              <a:gd name="T79" fmla="*/ 1551 h 2588"/>
              <a:gd name="T80" fmla="*/ 1123 w 3501"/>
              <a:gd name="T81" fmla="*/ 1664 h 2588"/>
              <a:gd name="T82" fmla="*/ 1123 w 3501"/>
              <a:gd name="T83" fmla="*/ 1786 h 2588"/>
              <a:gd name="T84" fmla="*/ 1198 w 3501"/>
              <a:gd name="T85" fmla="*/ 2093 h 2588"/>
              <a:gd name="T86" fmla="*/ 1001 w 3501"/>
              <a:gd name="T87" fmla="*/ 2357 h 2588"/>
              <a:gd name="T88" fmla="*/ 594 w 3501"/>
              <a:gd name="T89" fmla="*/ 2393 h 2588"/>
              <a:gd name="T90" fmla="*/ 183 w 3501"/>
              <a:gd name="T91" fmla="*/ 2086 h 2588"/>
              <a:gd name="T92" fmla="*/ 0 w 3501"/>
              <a:gd name="T93" fmla="*/ 1544 h 2588"/>
              <a:gd name="T94" fmla="*/ 143 w 3501"/>
              <a:gd name="T95" fmla="*/ 909 h 2588"/>
              <a:gd name="T96" fmla="*/ 496 w 3501"/>
              <a:gd name="T97" fmla="*/ 426 h 2588"/>
              <a:gd name="T98" fmla="*/ 823 w 3501"/>
              <a:gd name="T99" fmla="*/ 249 h 2588"/>
              <a:gd name="T100" fmla="*/ 1176 w 3501"/>
              <a:gd name="T101" fmla="*/ 289 h 2588"/>
              <a:gd name="T102" fmla="*/ 1414 w 3501"/>
              <a:gd name="T103" fmla="*/ 493 h 2588"/>
              <a:gd name="T104" fmla="*/ 1441 w 3501"/>
              <a:gd name="T105" fmla="*/ 822 h 2588"/>
              <a:gd name="T106" fmla="*/ 1252 w 3501"/>
              <a:gd name="T107" fmla="*/ 1071 h 2588"/>
              <a:gd name="T108" fmla="*/ 1191 w 3501"/>
              <a:gd name="T109" fmla="*/ 1184 h 2588"/>
              <a:gd name="T110" fmla="*/ 1327 w 3501"/>
              <a:gd name="T111" fmla="*/ 1226 h 2588"/>
              <a:gd name="T112" fmla="*/ 1501 w 3501"/>
              <a:gd name="T113" fmla="*/ 826 h 2588"/>
              <a:gd name="T114" fmla="*/ 1498 w 3501"/>
              <a:gd name="T115" fmla="*/ 184 h 2588"/>
              <a:gd name="T116" fmla="*/ 1600 w 3501"/>
              <a:gd name="T117" fmla="*/ 0 h 2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01" h="2588">
                <a:moveTo>
                  <a:pt x="1496" y="1304"/>
                </a:moveTo>
                <a:lnTo>
                  <a:pt x="1436" y="1317"/>
                </a:lnTo>
                <a:lnTo>
                  <a:pt x="1376" y="1335"/>
                </a:lnTo>
                <a:lnTo>
                  <a:pt x="1316" y="1353"/>
                </a:lnTo>
                <a:lnTo>
                  <a:pt x="1252" y="1368"/>
                </a:lnTo>
                <a:lnTo>
                  <a:pt x="1251" y="1386"/>
                </a:lnTo>
                <a:lnTo>
                  <a:pt x="1251" y="1398"/>
                </a:lnTo>
                <a:lnTo>
                  <a:pt x="1249" y="1411"/>
                </a:lnTo>
                <a:lnTo>
                  <a:pt x="1249" y="1428"/>
                </a:lnTo>
                <a:lnTo>
                  <a:pt x="1296" y="1422"/>
                </a:lnTo>
                <a:lnTo>
                  <a:pt x="1341" y="1413"/>
                </a:lnTo>
                <a:lnTo>
                  <a:pt x="1383" y="1398"/>
                </a:lnTo>
                <a:lnTo>
                  <a:pt x="1423" y="1384"/>
                </a:lnTo>
                <a:lnTo>
                  <a:pt x="1461" y="1368"/>
                </a:lnTo>
                <a:lnTo>
                  <a:pt x="1500" y="1353"/>
                </a:lnTo>
                <a:lnTo>
                  <a:pt x="1503" y="1333"/>
                </a:lnTo>
                <a:lnTo>
                  <a:pt x="1501" y="1318"/>
                </a:lnTo>
                <a:lnTo>
                  <a:pt x="1496" y="1304"/>
                </a:lnTo>
                <a:close/>
                <a:moveTo>
                  <a:pt x="1600" y="0"/>
                </a:moveTo>
                <a:lnTo>
                  <a:pt x="1636" y="4"/>
                </a:lnTo>
                <a:lnTo>
                  <a:pt x="1669" y="17"/>
                </a:lnTo>
                <a:lnTo>
                  <a:pt x="1681" y="40"/>
                </a:lnTo>
                <a:lnTo>
                  <a:pt x="1691" y="69"/>
                </a:lnTo>
                <a:lnTo>
                  <a:pt x="1696" y="104"/>
                </a:lnTo>
                <a:lnTo>
                  <a:pt x="1698" y="142"/>
                </a:lnTo>
                <a:lnTo>
                  <a:pt x="1700" y="182"/>
                </a:lnTo>
                <a:lnTo>
                  <a:pt x="1700" y="222"/>
                </a:lnTo>
                <a:lnTo>
                  <a:pt x="1698" y="264"/>
                </a:lnTo>
                <a:lnTo>
                  <a:pt x="1696" y="304"/>
                </a:lnTo>
                <a:lnTo>
                  <a:pt x="1696" y="340"/>
                </a:lnTo>
                <a:lnTo>
                  <a:pt x="1700" y="1280"/>
                </a:lnTo>
                <a:lnTo>
                  <a:pt x="1723" y="1311"/>
                </a:lnTo>
                <a:lnTo>
                  <a:pt x="1754" y="1340"/>
                </a:lnTo>
                <a:lnTo>
                  <a:pt x="1794" y="1364"/>
                </a:lnTo>
                <a:lnTo>
                  <a:pt x="1841" y="1386"/>
                </a:lnTo>
                <a:lnTo>
                  <a:pt x="1892" y="1404"/>
                </a:lnTo>
                <a:lnTo>
                  <a:pt x="1949" y="1417"/>
                </a:lnTo>
                <a:lnTo>
                  <a:pt x="2005" y="1429"/>
                </a:lnTo>
                <a:lnTo>
                  <a:pt x="2065" y="1438"/>
                </a:lnTo>
                <a:lnTo>
                  <a:pt x="2125" y="1444"/>
                </a:lnTo>
                <a:lnTo>
                  <a:pt x="2183" y="1448"/>
                </a:lnTo>
                <a:lnTo>
                  <a:pt x="2240" y="1448"/>
                </a:lnTo>
                <a:lnTo>
                  <a:pt x="2240" y="1437"/>
                </a:lnTo>
                <a:lnTo>
                  <a:pt x="2232" y="1397"/>
                </a:lnTo>
                <a:lnTo>
                  <a:pt x="2232" y="1358"/>
                </a:lnTo>
                <a:lnTo>
                  <a:pt x="2236" y="1322"/>
                </a:lnTo>
                <a:lnTo>
                  <a:pt x="2243" y="1288"/>
                </a:lnTo>
                <a:lnTo>
                  <a:pt x="2185" y="1282"/>
                </a:lnTo>
                <a:lnTo>
                  <a:pt x="2129" y="1275"/>
                </a:lnTo>
                <a:lnTo>
                  <a:pt x="2074" y="1268"/>
                </a:lnTo>
                <a:lnTo>
                  <a:pt x="2016" y="1260"/>
                </a:lnTo>
                <a:lnTo>
                  <a:pt x="2012" y="1277"/>
                </a:lnTo>
                <a:lnTo>
                  <a:pt x="2009" y="1289"/>
                </a:lnTo>
                <a:lnTo>
                  <a:pt x="2003" y="1302"/>
                </a:lnTo>
                <a:lnTo>
                  <a:pt x="2000" y="1320"/>
                </a:lnTo>
                <a:lnTo>
                  <a:pt x="1996" y="1320"/>
                </a:lnTo>
                <a:lnTo>
                  <a:pt x="1951" y="1309"/>
                </a:lnTo>
                <a:lnTo>
                  <a:pt x="1911" y="1295"/>
                </a:lnTo>
                <a:lnTo>
                  <a:pt x="1874" y="1280"/>
                </a:lnTo>
                <a:lnTo>
                  <a:pt x="1841" y="1258"/>
                </a:lnTo>
                <a:lnTo>
                  <a:pt x="1812" y="1231"/>
                </a:lnTo>
                <a:lnTo>
                  <a:pt x="1811" y="1004"/>
                </a:lnTo>
                <a:lnTo>
                  <a:pt x="1811" y="773"/>
                </a:lnTo>
                <a:lnTo>
                  <a:pt x="1809" y="540"/>
                </a:lnTo>
                <a:lnTo>
                  <a:pt x="1809" y="311"/>
                </a:lnTo>
                <a:lnTo>
                  <a:pt x="1807" y="284"/>
                </a:lnTo>
                <a:lnTo>
                  <a:pt x="1805" y="249"/>
                </a:lnTo>
                <a:lnTo>
                  <a:pt x="1805" y="215"/>
                </a:lnTo>
                <a:lnTo>
                  <a:pt x="1803" y="178"/>
                </a:lnTo>
                <a:lnTo>
                  <a:pt x="1803" y="142"/>
                </a:lnTo>
                <a:lnTo>
                  <a:pt x="1805" y="108"/>
                </a:lnTo>
                <a:lnTo>
                  <a:pt x="1809" y="77"/>
                </a:lnTo>
                <a:lnTo>
                  <a:pt x="1816" y="49"/>
                </a:lnTo>
                <a:lnTo>
                  <a:pt x="1829" y="29"/>
                </a:lnTo>
                <a:lnTo>
                  <a:pt x="1843" y="17"/>
                </a:lnTo>
                <a:lnTo>
                  <a:pt x="1871" y="9"/>
                </a:lnTo>
                <a:lnTo>
                  <a:pt x="1898" y="4"/>
                </a:lnTo>
                <a:lnTo>
                  <a:pt x="1925" y="6"/>
                </a:lnTo>
                <a:lnTo>
                  <a:pt x="1951" y="9"/>
                </a:lnTo>
                <a:lnTo>
                  <a:pt x="1974" y="22"/>
                </a:lnTo>
                <a:lnTo>
                  <a:pt x="1996" y="40"/>
                </a:lnTo>
                <a:lnTo>
                  <a:pt x="2005" y="68"/>
                </a:lnTo>
                <a:lnTo>
                  <a:pt x="2011" y="100"/>
                </a:lnTo>
                <a:lnTo>
                  <a:pt x="2012" y="140"/>
                </a:lnTo>
                <a:lnTo>
                  <a:pt x="2012" y="180"/>
                </a:lnTo>
                <a:lnTo>
                  <a:pt x="2011" y="224"/>
                </a:lnTo>
                <a:lnTo>
                  <a:pt x="2007" y="264"/>
                </a:lnTo>
                <a:lnTo>
                  <a:pt x="2005" y="302"/>
                </a:lnTo>
                <a:lnTo>
                  <a:pt x="2003" y="337"/>
                </a:lnTo>
                <a:lnTo>
                  <a:pt x="2009" y="1124"/>
                </a:lnTo>
                <a:lnTo>
                  <a:pt x="2049" y="1138"/>
                </a:lnTo>
                <a:lnTo>
                  <a:pt x="2094" y="1149"/>
                </a:lnTo>
                <a:lnTo>
                  <a:pt x="2145" y="1157"/>
                </a:lnTo>
                <a:lnTo>
                  <a:pt x="2200" y="1160"/>
                </a:lnTo>
                <a:lnTo>
                  <a:pt x="2252" y="1160"/>
                </a:lnTo>
                <a:lnTo>
                  <a:pt x="2303" y="1157"/>
                </a:lnTo>
                <a:lnTo>
                  <a:pt x="2311" y="1146"/>
                </a:lnTo>
                <a:lnTo>
                  <a:pt x="2316" y="1140"/>
                </a:lnTo>
                <a:lnTo>
                  <a:pt x="2321" y="1133"/>
                </a:lnTo>
                <a:lnTo>
                  <a:pt x="2329" y="1124"/>
                </a:lnTo>
                <a:lnTo>
                  <a:pt x="2294" y="1097"/>
                </a:lnTo>
                <a:lnTo>
                  <a:pt x="2261" y="1071"/>
                </a:lnTo>
                <a:lnTo>
                  <a:pt x="2231" y="1048"/>
                </a:lnTo>
                <a:lnTo>
                  <a:pt x="2200" y="1024"/>
                </a:lnTo>
                <a:lnTo>
                  <a:pt x="2171" y="1000"/>
                </a:lnTo>
                <a:lnTo>
                  <a:pt x="2143" y="975"/>
                </a:lnTo>
                <a:lnTo>
                  <a:pt x="2118" y="946"/>
                </a:lnTo>
                <a:lnTo>
                  <a:pt x="2096" y="911"/>
                </a:lnTo>
                <a:lnTo>
                  <a:pt x="2076" y="871"/>
                </a:lnTo>
                <a:lnTo>
                  <a:pt x="2060" y="824"/>
                </a:lnTo>
                <a:lnTo>
                  <a:pt x="2045" y="753"/>
                </a:lnTo>
                <a:lnTo>
                  <a:pt x="2041" y="686"/>
                </a:lnTo>
                <a:lnTo>
                  <a:pt x="2047" y="620"/>
                </a:lnTo>
                <a:lnTo>
                  <a:pt x="2061" y="557"/>
                </a:lnTo>
                <a:lnTo>
                  <a:pt x="2085" y="498"/>
                </a:lnTo>
                <a:lnTo>
                  <a:pt x="2116" y="444"/>
                </a:lnTo>
                <a:lnTo>
                  <a:pt x="2156" y="395"/>
                </a:lnTo>
                <a:lnTo>
                  <a:pt x="2201" y="351"/>
                </a:lnTo>
                <a:lnTo>
                  <a:pt x="2252" y="315"/>
                </a:lnTo>
                <a:lnTo>
                  <a:pt x="2309" y="284"/>
                </a:lnTo>
                <a:lnTo>
                  <a:pt x="2369" y="260"/>
                </a:lnTo>
                <a:lnTo>
                  <a:pt x="2432" y="244"/>
                </a:lnTo>
                <a:lnTo>
                  <a:pt x="2500" y="237"/>
                </a:lnTo>
                <a:lnTo>
                  <a:pt x="2569" y="237"/>
                </a:lnTo>
                <a:lnTo>
                  <a:pt x="2640" y="248"/>
                </a:lnTo>
                <a:lnTo>
                  <a:pt x="2731" y="273"/>
                </a:lnTo>
                <a:lnTo>
                  <a:pt x="2816" y="306"/>
                </a:lnTo>
                <a:lnTo>
                  <a:pt x="2894" y="346"/>
                </a:lnTo>
                <a:lnTo>
                  <a:pt x="2969" y="393"/>
                </a:lnTo>
                <a:lnTo>
                  <a:pt x="3036" y="446"/>
                </a:lnTo>
                <a:lnTo>
                  <a:pt x="3100" y="506"/>
                </a:lnTo>
                <a:lnTo>
                  <a:pt x="3158" y="571"/>
                </a:lnTo>
                <a:lnTo>
                  <a:pt x="3212" y="642"/>
                </a:lnTo>
                <a:lnTo>
                  <a:pt x="3261" y="717"/>
                </a:lnTo>
                <a:lnTo>
                  <a:pt x="3305" y="797"/>
                </a:lnTo>
                <a:lnTo>
                  <a:pt x="3345" y="880"/>
                </a:lnTo>
                <a:lnTo>
                  <a:pt x="3381" y="966"/>
                </a:lnTo>
                <a:lnTo>
                  <a:pt x="3412" y="1057"/>
                </a:lnTo>
                <a:lnTo>
                  <a:pt x="3440" y="1148"/>
                </a:lnTo>
                <a:lnTo>
                  <a:pt x="3463" y="1240"/>
                </a:lnTo>
                <a:lnTo>
                  <a:pt x="3483" y="1337"/>
                </a:lnTo>
                <a:lnTo>
                  <a:pt x="3498" y="1438"/>
                </a:lnTo>
                <a:lnTo>
                  <a:pt x="3501" y="1537"/>
                </a:lnTo>
                <a:lnTo>
                  <a:pt x="3494" y="1635"/>
                </a:lnTo>
                <a:lnTo>
                  <a:pt x="3478" y="1729"/>
                </a:lnTo>
                <a:lnTo>
                  <a:pt x="3452" y="1820"/>
                </a:lnTo>
                <a:lnTo>
                  <a:pt x="3418" y="1908"/>
                </a:lnTo>
                <a:lnTo>
                  <a:pt x="3378" y="1989"/>
                </a:lnTo>
                <a:lnTo>
                  <a:pt x="3331" y="2068"/>
                </a:lnTo>
                <a:lnTo>
                  <a:pt x="3278" y="2138"/>
                </a:lnTo>
                <a:lnTo>
                  <a:pt x="3220" y="2202"/>
                </a:lnTo>
                <a:lnTo>
                  <a:pt x="3158" y="2260"/>
                </a:lnTo>
                <a:lnTo>
                  <a:pt x="3092" y="2309"/>
                </a:lnTo>
                <a:lnTo>
                  <a:pt x="3025" y="2349"/>
                </a:lnTo>
                <a:lnTo>
                  <a:pt x="2956" y="2382"/>
                </a:lnTo>
                <a:lnTo>
                  <a:pt x="2883" y="2404"/>
                </a:lnTo>
                <a:lnTo>
                  <a:pt x="2821" y="2415"/>
                </a:lnTo>
                <a:lnTo>
                  <a:pt x="2758" y="2418"/>
                </a:lnTo>
                <a:lnTo>
                  <a:pt x="2698" y="2417"/>
                </a:lnTo>
                <a:lnTo>
                  <a:pt x="2638" y="2406"/>
                </a:lnTo>
                <a:lnTo>
                  <a:pt x="2580" y="2389"/>
                </a:lnTo>
                <a:lnTo>
                  <a:pt x="2527" y="2368"/>
                </a:lnTo>
                <a:lnTo>
                  <a:pt x="2476" y="2340"/>
                </a:lnTo>
                <a:lnTo>
                  <a:pt x="2432" y="2306"/>
                </a:lnTo>
                <a:lnTo>
                  <a:pt x="2392" y="2268"/>
                </a:lnTo>
                <a:lnTo>
                  <a:pt x="2358" y="2226"/>
                </a:lnTo>
                <a:lnTo>
                  <a:pt x="2331" y="2178"/>
                </a:lnTo>
                <a:lnTo>
                  <a:pt x="2311" y="2128"/>
                </a:lnTo>
                <a:lnTo>
                  <a:pt x="2298" y="2073"/>
                </a:lnTo>
                <a:lnTo>
                  <a:pt x="2294" y="2015"/>
                </a:lnTo>
                <a:lnTo>
                  <a:pt x="2300" y="1955"/>
                </a:lnTo>
                <a:lnTo>
                  <a:pt x="2316" y="1893"/>
                </a:lnTo>
                <a:lnTo>
                  <a:pt x="2331" y="1858"/>
                </a:lnTo>
                <a:lnTo>
                  <a:pt x="2349" y="1829"/>
                </a:lnTo>
                <a:lnTo>
                  <a:pt x="2369" y="1804"/>
                </a:lnTo>
                <a:lnTo>
                  <a:pt x="2391" y="1780"/>
                </a:lnTo>
                <a:lnTo>
                  <a:pt x="2414" y="1757"/>
                </a:lnTo>
                <a:lnTo>
                  <a:pt x="2436" y="1731"/>
                </a:lnTo>
                <a:lnTo>
                  <a:pt x="2429" y="1731"/>
                </a:lnTo>
                <a:lnTo>
                  <a:pt x="2320" y="1637"/>
                </a:lnTo>
                <a:lnTo>
                  <a:pt x="2307" y="1617"/>
                </a:lnTo>
                <a:lnTo>
                  <a:pt x="2285" y="1588"/>
                </a:lnTo>
                <a:lnTo>
                  <a:pt x="2272" y="1568"/>
                </a:lnTo>
                <a:lnTo>
                  <a:pt x="2183" y="1562"/>
                </a:lnTo>
                <a:lnTo>
                  <a:pt x="2092" y="1553"/>
                </a:lnTo>
                <a:lnTo>
                  <a:pt x="2003" y="1548"/>
                </a:lnTo>
                <a:lnTo>
                  <a:pt x="2003" y="2537"/>
                </a:lnTo>
                <a:lnTo>
                  <a:pt x="1991" y="2558"/>
                </a:lnTo>
                <a:lnTo>
                  <a:pt x="1971" y="2573"/>
                </a:lnTo>
                <a:lnTo>
                  <a:pt x="1947" y="2584"/>
                </a:lnTo>
                <a:lnTo>
                  <a:pt x="1921" y="2588"/>
                </a:lnTo>
                <a:lnTo>
                  <a:pt x="1894" y="2588"/>
                </a:lnTo>
                <a:lnTo>
                  <a:pt x="1867" y="2582"/>
                </a:lnTo>
                <a:lnTo>
                  <a:pt x="1841" y="2573"/>
                </a:lnTo>
                <a:lnTo>
                  <a:pt x="1820" y="2560"/>
                </a:lnTo>
                <a:lnTo>
                  <a:pt x="1811" y="2517"/>
                </a:lnTo>
                <a:lnTo>
                  <a:pt x="1805" y="2468"/>
                </a:lnTo>
                <a:lnTo>
                  <a:pt x="1803" y="2415"/>
                </a:lnTo>
                <a:lnTo>
                  <a:pt x="1803" y="2360"/>
                </a:lnTo>
                <a:lnTo>
                  <a:pt x="1805" y="2306"/>
                </a:lnTo>
                <a:lnTo>
                  <a:pt x="1807" y="2251"/>
                </a:lnTo>
                <a:lnTo>
                  <a:pt x="1809" y="2200"/>
                </a:lnTo>
                <a:lnTo>
                  <a:pt x="1809" y="1508"/>
                </a:lnTo>
                <a:lnTo>
                  <a:pt x="1789" y="1497"/>
                </a:lnTo>
                <a:lnTo>
                  <a:pt x="1767" y="1484"/>
                </a:lnTo>
                <a:lnTo>
                  <a:pt x="1743" y="1475"/>
                </a:lnTo>
                <a:lnTo>
                  <a:pt x="1720" y="1468"/>
                </a:lnTo>
                <a:lnTo>
                  <a:pt x="1696" y="1468"/>
                </a:lnTo>
                <a:lnTo>
                  <a:pt x="1696" y="1689"/>
                </a:lnTo>
                <a:lnTo>
                  <a:pt x="1694" y="1906"/>
                </a:lnTo>
                <a:lnTo>
                  <a:pt x="1694" y="2118"/>
                </a:lnTo>
                <a:lnTo>
                  <a:pt x="1692" y="2335"/>
                </a:lnTo>
                <a:lnTo>
                  <a:pt x="1692" y="2557"/>
                </a:lnTo>
                <a:lnTo>
                  <a:pt x="1667" y="2571"/>
                </a:lnTo>
                <a:lnTo>
                  <a:pt x="1638" y="2582"/>
                </a:lnTo>
                <a:lnTo>
                  <a:pt x="1607" y="2586"/>
                </a:lnTo>
                <a:lnTo>
                  <a:pt x="1576" y="2586"/>
                </a:lnTo>
                <a:lnTo>
                  <a:pt x="1545" y="2578"/>
                </a:lnTo>
                <a:lnTo>
                  <a:pt x="1516" y="2564"/>
                </a:lnTo>
                <a:lnTo>
                  <a:pt x="1514" y="2448"/>
                </a:lnTo>
                <a:lnTo>
                  <a:pt x="1512" y="2344"/>
                </a:lnTo>
                <a:lnTo>
                  <a:pt x="1512" y="2248"/>
                </a:lnTo>
                <a:lnTo>
                  <a:pt x="1511" y="2162"/>
                </a:lnTo>
                <a:lnTo>
                  <a:pt x="1509" y="2082"/>
                </a:lnTo>
                <a:lnTo>
                  <a:pt x="1509" y="2008"/>
                </a:lnTo>
                <a:lnTo>
                  <a:pt x="1507" y="1937"/>
                </a:lnTo>
                <a:lnTo>
                  <a:pt x="1505" y="1866"/>
                </a:lnTo>
                <a:lnTo>
                  <a:pt x="1503" y="1797"/>
                </a:lnTo>
                <a:lnTo>
                  <a:pt x="1501" y="1726"/>
                </a:lnTo>
                <a:lnTo>
                  <a:pt x="1498" y="1651"/>
                </a:lnTo>
                <a:lnTo>
                  <a:pt x="1496" y="1571"/>
                </a:lnTo>
                <a:lnTo>
                  <a:pt x="1492" y="1484"/>
                </a:lnTo>
                <a:lnTo>
                  <a:pt x="1480" y="1489"/>
                </a:lnTo>
                <a:lnTo>
                  <a:pt x="1458" y="1495"/>
                </a:lnTo>
                <a:lnTo>
                  <a:pt x="1429" y="1504"/>
                </a:lnTo>
                <a:lnTo>
                  <a:pt x="1396" y="1513"/>
                </a:lnTo>
                <a:lnTo>
                  <a:pt x="1360" y="1524"/>
                </a:lnTo>
                <a:lnTo>
                  <a:pt x="1323" y="1533"/>
                </a:lnTo>
                <a:lnTo>
                  <a:pt x="1287" y="1544"/>
                </a:lnTo>
                <a:lnTo>
                  <a:pt x="1252" y="1551"/>
                </a:lnTo>
                <a:lnTo>
                  <a:pt x="1223" y="1558"/>
                </a:lnTo>
                <a:lnTo>
                  <a:pt x="1200" y="1564"/>
                </a:lnTo>
                <a:lnTo>
                  <a:pt x="1185" y="1595"/>
                </a:lnTo>
                <a:lnTo>
                  <a:pt x="1167" y="1620"/>
                </a:lnTo>
                <a:lnTo>
                  <a:pt x="1147" y="1642"/>
                </a:lnTo>
                <a:lnTo>
                  <a:pt x="1123" y="1664"/>
                </a:lnTo>
                <a:lnTo>
                  <a:pt x="1100" y="1682"/>
                </a:lnTo>
                <a:lnTo>
                  <a:pt x="1074" y="1702"/>
                </a:lnTo>
                <a:lnTo>
                  <a:pt x="1052" y="1724"/>
                </a:lnTo>
                <a:lnTo>
                  <a:pt x="1056" y="1731"/>
                </a:lnTo>
                <a:lnTo>
                  <a:pt x="1091" y="1755"/>
                </a:lnTo>
                <a:lnTo>
                  <a:pt x="1123" y="1786"/>
                </a:lnTo>
                <a:lnTo>
                  <a:pt x="1151" y="1826"/>
                </a:lnTo>
                <a:lnTo>
                  <a:pt x="1174" y="1873"/>
                </a:lnTo>
                <a:lnTo>
                  <a:pt x="1191" y="1924"/>
                </a:lnTo>
                <a:lnTo>
                  <a:pt x="1201" y="1978"/>
                </a:lnTo>
                <a:lnTo>
                  <a:pt x="1203" y="2035"/>
                </a:lnTo>
                <a:lnTo>
                  <a:pt x="1198" y="2093"/>
                </a:lnTo>
                <a:lnTo>
                  <a:pt x="1183" y="2148"/>
                </a:lnTo>
                <a:lnTo>
                  <a:pt x="1163" y="2195"/>
                </a:lnTo>
                <a:lnTo>
                  <a:pt x="1132" y="2242"/>
                </a:lnTo>
                <a:lnTo>
                  <a:pt x="1096" y="2284"/>
                </a:lnTo>
                <a:lnTo>
                  <a:pt x="1052" y="2322"/>
                </a:lnTo>
                <a:lnTo>
                  <a:pt x="1001" y="2357"/>
                </a:lnTo>
                <a:lnTo>
                  <a:pt x="945" y="2384"/>
                </a:lnTo>
                <a:lnTo>
                  <a:pt x="883" y="2404"/>
                </a:lnTo>
                <a:lnTo>
                  <a:pt x="816" y="2417"/>
                </a:lnTo>
                <a:lnTo>
                  <a:pt x="745" y="2420"/>
                </a:lnTo>
                <a:lnTo>
                  <a:pt x="672" y="2411"/>
                </a:lnTo>
                <a:lnTo>
                  <a:pt x="594" y="2393"/>
                </a:lnTo>
                <a:lnTo>
                  <a:pt x="516" y="2364"/>
                </a:lnTo>
                <a:lnTo>
                  <a:pt x="443" y="2326"/>
                </a:lnTo>
                <a:lnTo>
                  <a:pt x="371" y="2277"/>
                </a:lnTo>
                <a:lnTo>
                  <a:pt x="303" y="2220"/>
                </a:lnTo>
                <a:lnTo>
                  <a:pt x="241" y="2157"/>
                </a:lnTo>
                <a:lnTo>
                  <a:pt x="183" y="2086"/>
                </a:lnTo>
                <a:lnTo>
                  <a:pt x="132" y="2008"/>
                </a:lnTo>
                <a:lnTo>
                  <a:pt x="89" y="1924"/>
                </a:lnTo>
                <a:lnTo>
                  <a:pt x="52" y="1835"/>
                </a:lnTo>
                <a:lnTo>
                  <a:pt x="25" y="1742"/>
                </a:lnTo>
                <a:lnTo>
                  <a:pt x="7" y="1644"/>
                </a:lnTo>
                <a:lnTo>
                  <a:pt x="0" y="1544"/>
                </a:lnTo>
                <a:lnTo>
                  <a:pt x="1" y="1440"/>
                </a:lnTo>
                <a:lnTo>
                  <a:pt x="16" y="1337"/>
                </a:lnTo>
                <a:lnTo>
                  <a:pt x="41" y="1224"/>
                </a:lnTo>
                <a:lnTo>
                  <a:pt x="71" y="1115"/>
                </a:lnTo>
                <a:lnTo>
                  <a:pt x="105" y="1009"/>
                </a:lnTo>
                <a:lnTo>
                  <a:pt x="143" y="909"/>
                </a:lnTo>
                <a:lnTo>
                  <a:pt x="189" y="815"/>
                </a:lnTo>
                <a:lnTo>
                  <a:pt x="240" y="726"/>
                </a:lnTo>
                <a:lnTo>
                  <a:pt x="294" y="642"/>
                </a:lnTo>
                <a:lnTo>
                  <a:pt x="356" y="564"/>
                </a:lnTo>
                <a:lnTo>
                  <a:pt x="423" y="491"/>
                </a:lnTo>
                <a:lnTo>
                  <a:pt x="496" y="426"/>
                </a:lnTo>
                <a:lnTo>
                  <a:pt x="576" y="368"/>
                </a:lnTo>
                <a:lnTo>
                  <a:pt x="614" y="344"/>
                </a:lnTo>
                <a:lnTo>
                  <a:pt x="660" y="317"/>
                </a:lnTo>
                <a:lnTo>
                  <a:pt x="711" y="291"/>
                </a:lnTo>
                <a:lnTo>
                  <a:pt x="765" y="268"/>
                </a:lnTo>
                <a:lnTo>
                  <a:pt x="823" y="249"/>
                </a:lnTo>
                <a:lnTo>
                  <a:pt x="885" y="238"/>
                </a:lnTo>
                <a:lnTo>
                  <a:pt x="951" y="233"/>
                </a:lnTo>
                <a:lnTo>
                  <a:pt x="1016" y="240"/>
                </a:lnTo>
                <a:lnTo>
                  <a:pt x="1071" y="253"/>
                </a:lnTo>
                <a:lnTo>
                  <a:pt x="1123" y="268"/>
                </a:lnTo>
                <a:lnTo>
                  <a:pt x="1176" y="289"/>
                </a:lnTo>
                <a:lnTo>
                  <a:pt x="1225" y="313"/>
                </a:lnTo>
                <a:lnTo>
                  <a:pt x="1271" y="342"/>
                </a:lnTo>
                <a:lnTo>
                  <a:pt x="1314" y="373"/>
                </a:lnTo>
                <a:lnTo>
                  <a:pt x="1352" y="409"/>
                </a:lnTo>
                <a:lnTo>
                  <a:pt x="1385" y="449"/>
                </a:lnTo>
                <a:lnTo>
                  <a:pt x="1414" y="493"/>
                </a:lnTo>
                <a:lnTo>
                  <a:pt x="1438" y="538"/>
                </a:lnTo>
                <a:lnTo>
                  <a:pt x="1452" y="589"/>
                </a:lnTo>
                <a:lnTo>
                  <a:pt x="1461" y="642"/>
                </a:lnTo>
                <a:lnTo>
                  <a:pt x="1463" y="700"/>
                </a:lnTo>
                <a:lnTo>
                  <a:pt x="1456" y="758"/>
                </a:lnTo>
                <a:lnTo>
                  <a:pt x="1441" y="822"/>
                </a:lnTo>
                <a:lnTo>
                  <a:pt x="1416" y="888"/>
                </a:lnTo>
                <a:lnTo>
                  <a:pt x="1392" y="933"/>
                </a:lnTo>
                <a:lnTo>
                  <a:pt x="1363" y="973"/>
                </a:lnTo>
                <a:lnTo>
                  <a:pt x="1331" y="1009"/>
                </a:lnTo>
                <a:lnTo>
                  <a:pt x="1292" y="1042"/>
                </a:lnTo>
                <a:lnTo>
                  <a:pt x="1252" y="1071"/>
                </a:lnTo>
                <a:lnTo>
                  <a:pt x="1211" y="1098"/>
                </a:lnTo>
                <a:lnTo>
                  <a:pt x="1169" y="1124"/>
                </a:lnTo>
                <a:lnTo>
                  <a:pt x="1169" y="1128"/>
                </a:lnTo>
                <a:lnTo>
                  <a:pt x="1176" y="1144"/>
                </a:lnTo>
                <a:lnTo>
                  <a:pt x="1185" y="1162"/>
                </a:lnTo>
                <a:lnTo>
                  <a:pt x="1191" y="1184"/>
                </a:lnTo>
                <a:lnTo>
                  <a:pt x="1200" y="1206"/>
                </a:lnTo>
                <a:lnTo>
                  <a:pt x="1207" y="1226"/>
                </a:lnTo>
                <a:lnTo>
                  <a:pt x="1218" y="1240"/>
                </a:lnTo>
                <a:lnTo>
                  <a:pt x="1232" y="1248"/>
                </a:lnTo>
                <a:lnTo>
                  <a:pt x="1278" y="1237"/>
                </a:lnTo>
                <a:lnTo>
                  <a:pt x="1327" y="1226"/>
                </a:lnTo>
                <a:lnTo>
                  <a:pt x="1374" y="1215"/>
                </a:lnTo>
                <a:lnTo>
                  <a:pt x="1421" y="1200"/>
                </a:lnTo>
                <a:lnTo>
                  <a:pt x="1463" y="1184"/>
                </a:lnTo>
                <a:lnTo>
                  <a:pt x="1500" y="1164"/>
                </a:lnTo>
                <a:lnTo>
                  <a:pt x="1500" y="993"/>
                </a:lnTo>
                <a:lnTo>
                  <a:pt x="1501" y="826"/>
                </a:lnTo>
                <a:lnTo>
                  <a:pt x="1503" y="662"/>
                </a:lnTo>
                <a:lnTo>
                  <a:pt x="1503" y="495"/>
                </a:lnTo>
                <a:lnTo>
                  <a:pt x="1503" y="324"/>
                </a:lnTo>
                <a:lnTo>
                  <a:pt x="1503" y="275"/>
                </a:lnTo>
                <a:lnTo>
                  <a:pt x="1501" y="228"/>
                </a:lnTo>
                <a:lnTo>
                  <a:pt x="1498" y="184"/>
                </a:lnTo>
                <a:lnTo>
                  <a:pt x="1496" y="140"/>
                </a:lnTo>
                <a:lnTo>
                  <a:pt x="1498" y="98"/>
                </a:lnTo>
                <a:lnTo>
                  <a:pt x="1505" y="60"/>
                </a:lnTo>
                <a:lnTo>
                  <a:pt x="1520" y="24"/>
                </a:lnTo>
                <a:lnTo>
                  <a:pt x="1561" y="8"/>
                </a:lnTo>
                <a:lnTo>
                  <a:pt x="160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38" name="Freeform 18">
            <a:extLst>
              <a:ext uri="{FF2B5EF4-FFF2-40B4-BE49-F238E27FC236}">
                <a16:creationId xmlns:a16="http://schemas.microsoft.com/office/drawing/2014/main" id="{DB950486-CD52-4D14-8751-72748C980AA5}"/>
              </a:ext>
            </a:extLst>
          </p:cNvPr>
          <p:cNvSpPr>
            <a:spLocks/>
          </p:cNvSpPr>
          <p:nvPr/>
        </p:nvSpPr>
        <p:spPr bwMode="auto">
          <a:xfrm>
            <a:off x="6010685" y="3483031"/>
            <a:ext cx="320540" cy="365442"/>
          </a:xfrm>
          <a:custGeom>
            <a:avLst/>
            <a:gdLst>
              <a:gd name="T0" fmla="*/ 1764 w 2942"/>
              <a:gd name="T1" fmla="*/ 10 h 3247"/>
              <a:gd name="T2" fmla="*/ 2091 w 2942"/>
              <a:gd name="T3" fmla="*/ 74 h 3247"/>
              <a:gd name="T4" fmla="*/ 2365 w 2942"/>
              <a:gd name="T5" fmla="*/ 192 h 3247"/>
              <a:gd name="T6" fmla="*/ 2591 w 2942"/>
              <a:gd name="T7" fmla="*/ 361 h 3247"/>
              <a:gd name="T8" fmla="*/ 2765 w 2942"/>
              <a:gd name="T9" fmla="*/ 576 h 3247"/>
              <a:gd name="T10" fmla="*/ 2873 w 2942"/>
              <a:gd name="T11" fmla="*/ 798 h 3247"/>
              <a:gd name="T12" fmla="*/ 2933 w 2942"/>
              <a:gd name="T13" fmla="*/ 1060 h 3247"/>
              <a:gd name="T14" fmla="*/ 2936 w 2942"/>
              <a:gd name="T15" fmla="*/ 1345 h 3247"/>
              <a:gd name="T16" fmla="*/ 2873 w 2942"/>
              <a:gd name="T17" fmla="*/ 1607 h 3247"/>
              <a:gd name="T18" fmla="*/ 2753 w 2942"/>
              <a:gd name="T19" fmla="*/ 1812 h 3247"/>
              <a:gd name="T20" fmla="*/ 2611 w 2942"/>
              <a:gd name="T21" fmla="*/ 1998 h 3247"/>
              <a:gd name="T22" fmla="*/ 2509 w 2942"/>
              <a:gd name="T23" fmla="*/ 2167 h 3247"/>
              <a:gd name="T24" fmla="*/ 2471 w 2942"/>
              <a:gd name="T25" fmla="*/ 2323 h 3247"/>
              <a:gd name="T26" fmla="*/ 2485 w 2942"/>
              <a:gd name="T27" fmla="*/ 2452 h 3247"/>
              <a:gd name="T28" fmla="*/ 2522 w 2942"/>
              <a:gd name="T29" fmla="*/ 2603 h 3247"/>
              <a:gd name="T30" fmla="*/ 2562 w 2942"/>
              <a:gd name="T31" fmla="*/ 2729 h 3247"/>
              <a:gd name="T32" fmla="*/ 2604 w 2942"/>
              <a:gd name="T33" fmla="*/ 2845 h 3247"/>
              <a:gd name="T34" fmla="*/ 2654 w 2942"/>
              <a:gd name="T35" fmla="*/ 3007 h 3247"/>
              <a:gd name="T36" fmla="*/ 2336 w 2942"/>
              <a:gd name="T37" fmla="*/ 3154 h 3247"/>
              <a:gd name="T38" fmla="*/ 1874 w 2942"/>
              <a:gd name="T39" fmla="*/ 3240 h 3247"/>
              <a:gd name="T40" fmla="*/ 1449 w 2942"/>
              <a:gd name="T41" fmla="*/ 3232 h 3247"/>
              <a:gd name="T42" fmla="*/ 1300 w 2942"/>
              <a:gd name="T43" fmla="*/ 3138 h 3247"/>
              <a:gd name="T44" fmla="*/ 1274 w 2942"/>
              <a:gd name="T45" fmla="*/ 2990 h 3247"/>
              <a:gd name="T46" fmla="*/ 1240 w 2942"/>
              <a:gd name="T47" fmla="*/ 2832 h 3247"/>
              <a:gd name="T48" fmla="*/ 1194 w 2942"/>
              <a:gd name="T49" fmla="*/ 2703 h 3247"/>
              <a:gd name="T50" fmla="*/ 1134 w 2942"/>
              <a:gd name="T51" fmla="*/ 2647 h 3247"/>
              <a:gd name="T52" fmla="*/ 1051 w 2942"/>
              <a:gd name="T53" fmla="*/ 2649 h 3247"/>
              <a:gd name="T54" fmla="*/ 974 w 2942"/>
              <a:gd name="T55" fmla="*/ 2670 h 3247"/>
              <a:gd name="T56" fmla="*/ 864 w 2942"/>
              <a:gd name="T57" fmla="*/ 2703 h 3247"/>
              <a:gd name="T58" fmla="*/ 693 w 2942"/>
              <a:gd name="T59" fmla="*/ 2727 h 3247"/>
              <a:gd name="T60" fmla="*/ 525 w 2942"/>
              <a:gd name="T61" fmla="*/ 2716 h 3247"/>
              <a:gd name="T62" fmla="*/ 438 w 2942"/>
              <a:gd name="T63" fmla="*/ 2681 h 3247"/>
              <a:gd name="T64" fmla="*/ 367 w 2942"/>
              <a:gd name="T65" fmla="*/ 2618 h 3247"/>
              <a:gd name="T66" fmla="*/ 338 w 2942"/>
              <a:gd name="T67" fmla="*/ 2520 h 3247"/>
              <a:gd name="T68" fmla="*/ 354 w 2942"/>
              <a:gd name="T69" fmla="*/ 2421 h 3247"/>
              <a:gd name="T70" fmla="*/ 365 w 2942"/>
              <a:gd name="T71" fmla="*/ 2325 h 3247"/>
              <a:gd name="T72" fmla="*/ 331 w 2942"/>
              <a:gd name="T73" fmla="*/ 2265 h 3247"/>
              <a:gd name="T74" fmla="*/ 278 w 2942"/>
              <a:gd name="T75" fmla="*/ 2232 h 3247"/>
              <a:gd name="T76" fmla="*/ 249 w 2942"/>
              <a:gd name="T77" fmla="*/ 2180 h 3247"/>
              <a:gd name="T78" fmla="*/ 267 w 2942"/>
              <a:gd name="T79" fmla="*/ 2125 h 3247"/>
              <a:gd name="T80" fmla="*/ 224 w 2942"/>
              <a:gd name="T81" fmla="*/ 2069 h 3247"/>
              <a:gd name="T82" fmla="*/ 214 w 2942"/>
              <a:gd name="T83" fmla="*/ 2007 h 3247"/>
              <a:gd name="T84" fmla="*/ 245 w 2942"/>
              <a:gd name="T85" fmla="*/ 1941 h 3247"/>
              <a:gd name="T86" fmla="*/ 273 w 2942"/>
              <a:gd name="T87" fmla="*/ 1872 h 3247"/>
              <a:gd name="T88" fmla="*/ 194 w 2942"/>
              <a:gd name="T89" fmla="*/ 1827 h 3247"/>
              <a:gd name="T90" fmla="*/ 96 w 2942"/>
              <a:gd name="T91" fmla="*/ 1794 h 3247"/>
              <a:gd name="T92" fmla="*/ 18 w 2942"/>
              <a:gd name="T93" fmla="*/ 1747 h 3247"/>
              <a:gd name="T94" fmla="*/ 4 w 2942"/>
              <a:gd name="T95" fmla="*/ 1674 h 3247"/>
              <a:gd name="T96" fmla="*/ 44 w 2942"/>
              <a:gd name="T97" fmla="*/ 1616 h 3247"/>
              <a:gd name="T98" fmla="*/ 111 w 2942"/>
              <a:gd name="T99" fmla="*/ 1545 h 3247"/>
              <a:gd name="T100" fmla="*/ 229 w 2942"/>
              <a:gd name="T101" fmla="*/ 1421 h 3247"/>
              <a:gd name="T102" fmla="*/ 325 w 2942"/>
              <a:gd name="T103" fmla="*/ 1276 h 3247"/>
              <a:gd name="T104" fmla="*/ 345 w 2942"/>
              <a:gd name="T105" fmla="*/ 1143 h 3247"/>
              <a:gd name="T106" fmla="*/ 344 w 2942"/>
              <a:gd name="T107" fmla="*/ 992 h 3247"/>
              <a:gd name="T108" fmla="*/ 440 w 2942"/>
              <a:gd name="T109" fmla="*/ 621 h 3247"/>
              <a:gd name="T110" fmla="*/ 587 w 2942"/>
              <a:gd name="T111" fmla="*/ 401 h 3247"/>
              <a:gd name="T112" fmla="*/ 789 w 2942"/>
              <a:gd name="T113" fmla="*/ 227 h 3247"/>
              <a:gd name="T114" fmla="*/ 1031 w 2942"/>
              <a:gd name="T115" fmla="*/ 103 h 3247"/>
              <a:gd name="T116" fmla="*/ 1516 w 2942"/>
              <a:gd name="T117" fmla="*/ 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42" h="3247">
                <a:moveTo>
                  <a:pt x="1516" y="0"/>
                </a:moveTo>
                <a:lnTo>
                  <a:pt x="1644" y="1"/>
                </a:lnTo>
                <a:lnTo>
                  <a:pt x="1764" y="10"/>
                </a:lnTo>
                <a:lnTo>
                  <a:pt x="1878" y="25"/>
                </a:lnTo>
                <a:lnTo>
                  <a:pt x="1987" y="47"/>
                </a:lnTo>
                <a:lnTo>
                  <a:pt x="2091" y="74"/>
                </a:lnTo>
                <a:lnTo>
                  <a:pt x="2187" y="109"/>
                </a:lnTo>
                <a:lnTo>
                  <a:pt x="2280" y="147"/>
                </a:lnTo>
                <a:lnTo>
                  <a:pt x="2365" y="192"/>
                </a:lnTo>
                <a:lnTo>
                  <a:pt x="2445" y="243"/>
                </a:lnTo>
                <a:lnTo>
                  <a:pt x="2522" y="300"/>
                </a:lnTo>
                <a:lnTo>
                  <a:pt x="2591" y="361"/>
                </a:lnTo>
                <a:lnTo>
                  <a:pt x="2654" y="429"/>
                </a:lnTo>
                <a:lnTo>
                  <a:pt x="2713" y="500"/>
                </a:lnTo>
                <a:lnTo>
                  <a:pt x="2765" y="576"/>
                </a:lnTo>
                <a:lnTo>
                  <a:pt x="2813" y="656"/>
                </a:lnTo>
                <a:lnTo>
                  <a:pt x="2845" y="723"/>
                </a:lnTo>
                <a:lnTo>
                  <a:pt x="2873" y="798"/>
                </a:lnTo>
                <a:lnTo>
                  <a:pt x="2898" y="880"/>
                </a:lnTo>
                <a:lnTo>
                  <a:pt x="2918" y="969"/>
                </a:lnTo>
                <a:lnTo>
                  <a:pt x="2933" y="1060"/>
                </a:lnTo>
                <a:lnTo>
                  <a:pt x="2940" y="1154"/>
                </a:lnTo>
                <a:lnTo>
                  <a:pt x="2942" y="1250"/>
                </a:lnTo>
                <a:lnTo>
                  <a:pt x="2936" y="1345"/>
                </a:lnTo>
                <a:lnTo>
                  <a:pt x="2924" y="1438"/>
                </a:lnTo>
                <a:lnTo>
                  <a:pt x="2902" y="1529"/>
                </a:lnTo>
                <a:lnTo>
                  <a:pt x="2873" y="1607"/>
                </a:lnTo>
                <a:lnTo>
                  <a:pt x="2838" y="1680"/>
                </a:lnTo>
                <a:lnTo>
                  <a:pt x="2796" y="1747"/>
                </a:lnTo>
                <a:lnTo>
                  <a:pt x="2753" y="1812"/>
                </a:lnTo>
                <a:lnTo>
                  <a:pt x="2705" y="1876"/>
                </a:lnTo>
                <a:lnTo>
                  <a:pt x="2658" y="1936"/>
                </a:lnTo>
                <a:lnTo>
                  <a:pt x="2611" y="1998"/>
                </a:lnTo>
                <a:lnTo>
                  <a:pt x="2565" y="2060"/>
                </a:lnTo>
                <a:lnTo>
                  <a:pt x="2534" y="2110"/>
                </a:lnTo>
                <a:lnTo>
                  <a:pt x="2509" y="2167"/>
                </a:lnTo>
                <a:lnTo>
                  <a:pt x="2489" y="2227"/>
                </a:lnTo>
                <a:lnTo>
                  <a:pt x="2473" y="2292"/>
                </a:lnTo>
                <a:lnTo>
                  <a:pt x="2471" y="2323"/>
                </a:lnTo>
                <a:lnTo>
                  <a:pt x="2473" y="2360"/>
                </a:lnTo>
                <a:lnTo>
                  <a:pt x="2478" y="2405"/>
                </a:lnTo>
                <a:lnTo>
                  <a:pt x="2485" y="2452"/>
                </a:lnTo>
                <a:lnTo>
                  <a:pt x="2496" y="2503"/>
                </a:lnTo>
                <a:lnTo>
                  <a:pt x="2509" y="2554"/>
                </a:lnTo>
                <a:lnTo>
                  <a:pt x="2522" y="2603"/>
                </a:lnTo>
                <a:lnTo>
                  <a:pt x="2536" y="2650"/>
                </a:lnTo>
                <a:lnTo>
                  <a:pt x="2549" y="2692"/>
                </a:lnTo>
                <a:lnTo>
                  <a:pt x="2562" y="2729"/>
                </a:lnTo>
                <a:lnTo>
                  <a:pt x="2573" y="2756"/>
                </a:lnTo>
                <a:lnTo>
                  <a:pt x="2589" y="2796"/>
                </a:lnTo>
                <a:lnTo>
                  <a:pt x="2604" y="2845"/>
                </a:lnTo>
                <a:lnTo>
                  <a:pt x="2620" y="2900"/>
                </a:lnTo>
                <a:lnTo>
                  <a:pt x="2636" y="2956"/>
                </a:lnTo>
                <a:lnTo>
                  <a:pt x="2654" y="3007"/>
                </a:lnTo>
                <a:lnTo>
                  <a:pt x="2673" y="3052"/>
                </a:lnTo>
                <a:lnTo>
                  <a:pt x="2502" y="3107"/>
                </a:lnTo>
                <a:lnTo>
                  <a:pt x="2336" y="3154"/>
                </a:lnTo>
                <a:lnTo>
                  <a:pt x="2178" y="3192"/>
                </a:lnTo>
                <a:lnTo>
                  <a:pt x="2024" y="3220"/>
                </a:lnTo>
                <a:lnTo>
                  <a:pt x="1874" y="3240"/>
                </a:lnTo>
                <a:lnTo>
                  <a:pt x="1729" y="3247"/>
                </a:lnTo>
                <a:lnTo>
                  <a:pt x="1587" y="3245"/>
                </a:lnTo>
                <a:lnTo>
                  <a:pt x="1449" y="3232"/>
                </a:lnTo>
                <a:lnTo>
                  <a:pt x="1313" y="3209"/>
                </a:lnTo>
                <a:lnTo>
                  <a:pt x="1307" y="3176"/>
                </a:lnTo>
                <a:lnTo>
                  <a:pt x="1300" y="3138"/>
                </a:lnTo>
                <a:lnTo>
                  <a:pt x="1291" y="3092"/>
                </a:lnTo>
                <a:lnTo>
                  <a:pt x="1284" y="3043"/>
                </a:lnTo>
                <a:lnTo>
                  <a:pt x="1274" y="2990"/>
                </a:lnTo>
                <a:lnTo>
                  <a:pt x="1264" y="2936"/>
                </a:lnTo>
                <a:lnTo>
                  <a:pt x="1253" y="2883"/>
                </a:lnTo>
                <a:lnTo>
                  <a:pt x="1240" y="2832"/>
                </a:lnTo>
                <a:lnTo>
                  <a:pt x="1227" y="2783"/>
                </a:lnTo>
                <a:lnTo>
                  <a:pt x="1211" y="2740"/>
                </a:lnTo>
                <a:lnTo>
                  <a:pt x="1194" y="2703"/>
                </a:lnTo>
                <a:lnTo>
                  <a:pt x="1176" y="2674"/>
                </a:lnTo>
                <a:lnTo>
                  <a:pt x="1156" y="2656"/>
                </a:lnTo>
                <a:lnTo>
                  <a:pt x="1134" y="2647"/>
                </a:lnTo>
                <a:lnTo>
                  <a:pt x="1109" y="2643"/>
                </a:lnTo>
                <a:lnTo>
                  <a:pt x="1080" y="2645"/>
                </a:lnTo>
                <a:lnTo>
                  <a:pt x="1051" y="2649"/>
                </a:lnTo>
                <a:lnTo>
                  <a:pt x="1024" y="2656"/>
                </a:lnTo>
                <a:lnTo>
                  <a:pt x="998" y="2663"/>
                </a:lnTo>
                <a:lnTo>
                  <a:pt x="974" y="2670"/>
                </a:lnTo>
                <a:lnTo>
                  <a:pt x="956" y="2676"/>
                </a:lnTo>
                <a:lnTo>
                  <a:pt x="913" y="2690"/>
                </a:lnTo>
                <a:lnTo>
                  <a:pt x="864" y="2703"/>
                </a:lnTo>
                <a:lnTo>
                  <a:pt x="809" y="2714"/>
                </a:lnTo>
                <a:lnTo>
                  <a:pt x="751" y="2721"/>
                </a:lnTo>
                <a:lnTo>
                  <a:pt x="693" y="2727"/>
                </a:lnTo>
                <a:lnTo>
                  <a:pt x="634" y="2729"/>
                </a:lnTo>
                <a:lnTo>
                  <a:pt x="578" y="2725"/>
                </a:lnTo>
                <a:lnTo>
                  <a:pt x="525" y="2716"/>
                </a:lnTo>
                <a:lnTo>
                  <a:pt x="496" y="2709"/>
                </a:lnTo>
                <a:lnTo>
                  <a:pt x="467" y="2696"/>
                </a:lnTo>
                <a:lnTo>
                  <a:pt x="438" y="2681"/>
                </a:lnTo>
                <a:lnTo>
                  <a:pt x="413" y="2663"/>
                </a:lnTo>
                <a:lnTo>
                  <a:pt x="387" y="2641"/>
                </a:lnTo>
                <a:lnTo>
                  <a:pt x="367" y="2618"/>
                </a:lnTo>
                <a:lnTo>
                  <a:pt x="353" y="2589"/>
                </a:lnTo>
                <a:lnTo>
                  <a:pt x="342" y="2556"/>
                </a:lnTo>
                <a:lnTo>
                  <a:pt x="338" y="2520"/>
                </a:lnTo>
                <a:lnTo>
                  <a:pt x="342" y="2480"/>
                </a:lnTo>
                <a:lnTo>
                  <a:pt x="347" y="2452"/>
                </a:lnTo>
                <a:lnTo>
                  <a:pt x="354" y="2421"/>
                </a:lnTo>
                <a:lnTo>
                  <a:pt x="362" y="2389"/>
                </a:lnTo>
                <a:lnTo>
                  <a:pt x="365" y="2358"/>
                </a:lnTo>
                <a:lnTo>
                  <a:pt x="365" y="2325"/>
                </a:lnTo>
                <a:lnTo>
                  <a:pt x="356" y="2296"/>
                </a:lnTo>
                <a:lnTo>
                  <a:pt x="347" y="2280"/>
                </a:lnTo>
                <a:lnTo>
                  <a:pt x="331" y="2265"/>
                </a:lnTo>
                <a:lnTo>
                  <a:pt x="314" y="2254"/>
                </a:lnTo>
                <a:lnTo>
                  <a:pt x="296" y="2245"/>
                </a:lnTo>
                <a:lnTo>
                  <a:pt x="278" y="2232"/>
                </a:lnTo>
                <a:lnTo>
                  <a:pt x="264" y="2218"/>
                </a:lnTo>
                <a:lnTo>
                  <a:pt x="253" y="2200"/>
                </a:lnTo>
                <a:lnTo>
                  <a:pt x="249" y="2180"/>
                </a:lnTo>
                <a:lnTo>
                  <a:pt x="251" y="2160"/>
                </a:lnTo>
                <a:lnTo>
                  <a:pt x="258" y="2141"/>
                </a:lnTo>
                <a:lnTo>
                  <a:pt x="267" y="2125"/>
                </a:lnTo>
                <a:lnTo>
                  <a:pt x="273" y="2109"/>
                </a:lnTo>
                <a:lnTo>
                  <a:pt x="244" y="2089"/>
                </a:lnTo>
                <a:lnTo>
                  <a:pt x="224" y="2069"/>
                </a:lnTo>
                <a:lnTo>
                  <a:pt x="213" y="2049"/>
                </a:lnTo>
                <a:lnTo>
                  <a:pt x="211" y="2027"/>
                </a:lnTo>
                <a:lnTo>
                  <a:pt x="214" y="2007"/>
                </a:lnTo>
                <a:lnTo>
                  <a:pt x="222" y="1985"/>
                </a:lnTo>
                <a:lnTo>
                  <a:pt x="233" y="1963"/>
                </a:lnTo>
                <a:lnTo>
                  <a:pt x="245" y="1941"/>
                </a:lnTo>
                <a:lnTo>
                  <a:pt x="256" y="1918"/>
                </a:lnTo>
                <a:lnTo>
                  <a:pt x="267" y="1896"/>
                </a:lnTo>
                <a:lnTo>
                  <a:pt x="273" y="1872"/>
                </a:lnTo>
                <a:lnTo>
                  <a:pt x="253" y="1854"/>
                </a:lnTo>
                <a:lnTo>
                  <a:pt x="225" y="1840"/>
                </a:lnTo>
                <a:lnTo>
                  <a:pt x="194" y="1827"/>
                </a:lnTo>
                <a:lnTo>
                  <a:pt x="162" y="1816"/>
                </a:lnTo>
                <a:lnTo>
                  <a:pt x="129" y="1805"/>
                </a:lnTo>
                <a:lnTo>
                  <a:pt x="96" y="1794"/>
                </a:lnTo>
                <a:lnTo>
                  <a:pt x="65" y="1781"/>
                </a:lnTo>
                <a:lnTo>
                  <a:pt x="40" y="1767"/>
                </a:lnTo>
                <a:lnTo>
                  <a:pt x="18" y="1747"/>
                </a:lnTo>
                <a:lnTo>
                  <a:pt x="5" y="1723"/>
                </a:lnTo>
                <a:lnTo>
                  <a:pt x="0" y="1698"/>
                </a:lnTo>
                <a:lnTo>
                  <a:pt x="4" y="1674"/>
                </a:lnTo>
                <a:lnTo>
                  <a:pt x="13" y="1652"/>
                </a:lnTo>
                <a:lnTo>
                  <a:pt x="27" y="1634"/>
                </a:lnTo>
                <a:lnTo>
                  <a:pt x="44" y="1616"/>
                </a:lnTo>
                <a:lnTo>
                  <a:pt x="60" y="1601"/>
                </a:lnTo>
                <a:lnTo>
                  <a:pt x="73" y="1589"/>
                </a:lnTo>
                <a:lnTo>
                  <a:pt x="111" y="1545"/>
                </a:lnTo>
                <a:lnTo>
                  <a:pt x="151" y="1505"/>
                </a:lnTo>
                <a:lnTo>
                  <a:pt x="191" y="1465"/>
                </a:lnTo>
                <a:lnTo>
                  <a:pt x="229" y="1421"/>
                </a:lnTo>
                <a:lnTo>
                  <a:pt x="265" y="1378"/>
                </a:lnTo>
                <a:lnTo>
                  <a:pt x="298" y="1329"/>
                </a:lnTo>
                <a:lnTo>
                  <a:pt x="325" y="1276"/>
                </a:lnTo>
                <a:lnTo>
                  <a:pt x="340" y="1232"/>
                </a:lnTo>
                <a:lnTo>
                  <a:pt x="345" y="1189"/>
                </a:lnTo>
                <a:lnTo>
                  <a:pt x="345" y="1143"/>
                </a:lnTo>
                <a:lnTo>
                  <a:pt x="344" y="1094"/>
                </a:lnTo>
                <a:lnTo>
                  <a:pt x="342" y="1045"/>
                </a:lnTo>
                <a:lnTo>
                  <a:pt x="344" y="992"/>
                </a:lnTo>
                <a:lnTo>
                  <a:pt x="349" y="936"/>
                </a:lnTo>
                <a:lnTo>
                  <a:pt x="405" y="705"/>
                </a:lnTo>
                <a:lnTo>
                  <a:pt x="440" y="621"/>
                </a:lnTo>
                <a:lnTo>
                  <a:pt x="482" y="543"/>
                </a:lnTo>
                <a:lnTo>
                  <a:pt x="531" y="470"/>
                </a:lnTo>
                <a:lnTo>
                  <a:pt x="587" y="401"/>
                </a:lnTo>
                <a:lnTo>
                  <a:pt x="649" y="338"/>
                </a:lnTo>
                <a:lnTo>
                  <a:pt x="716" y="280"/>
                </a:lnTo>
                <a:lnTo>
                  <a:pt x="789" y="227"/>
                </a:lnTo>
                <a:lnTo>
                  <a:pt x="865" y="180"/>
                </a:lnTo>
                <a:lnTo>
                  <a:pt x="947" y="138"/>
                </a:lnTo>
                <a:lnTo>
                  <a:pt x="1031" y="103"/>
                </a:lnTo>
                <a:lnTo>
                  <a:pt x="1116" y="72"/>
                </a:lnTo>
                <a:lnTo>
                  <a:pt x="1402" y="9"/>
                </a:lnTo>
                <a:lnTo>
                  <a:pt x="1516"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39" name="Freeform 9">
            <a:extLst>
              <a:ext uri="{FF2B5EF4-FFF2-40B4-BE49-F238E27FC236}">
                <a16:creationId xmlns:a16="http://schemas.microsoft.com/office/drawing/2014/main" id="{3CEA73ED-6DD9-436E-8331-62298AA92750}"/>
              </a:ext>
            </a:extLst>
          </p:cNvPr>
          <p:cNvSpPr>
            <a:spLocks noEditPoints="1"/>
          </p:cNvSpPr>
          <p:nvPr/>
        </p:nvSpPr>
        <p:spPr bwMode="auto">
          <a:xfrm>
            <a:off x="7578703" y="1003271"/>
            <a:ext cx="246319" cy="346529"/>
          </a:xfrm>
          <a:custGeom>
            <a:avLst/>
            <a:gdLst>
              <a:gd name="T0" fmla="*/ 2311 w 2753"/>
              <a:gd name="T1" fmla="*/ 580 h 3873"/>
              <a:gd name="T2" fmla="*/ 2433 w 2753"/>
              <a:gd name="T3" fmla="*/ 735 h 3873"/>
              <a:gd name="T4" fmla="*/ 2415 w 2753"/>
              <a:gd name="T5" fmla="*/ 948 h 3873"/>
              <a:gd name="T6" fmla="*/ 2253 w 2753"/>
              <a:gd name="T7" fmla="*/ 1073 h 3873"/>
              <a:gd name="T8" fmla="*/ 2037 w 2753"/>
              <a:gd name="T9" fmla="*/ 1138 h 3873"/>
              <a:gd name="T10" fmla="*/ 1946 w 2753"/>
              <a:gd name="T11" fmla="*/ 1260 h 3873"/>
              <a:gd name="T12" fmla="*/ 2039 w 2753"/>
              <a:gd name="T13" fmla="*/ 1346 h 3873"/>
              <a:gd name="T14" fmla="*/ 2400 w 2753"/>
              <a:gd name="T15" fmla="*/ 1671 h 3873"/>
              <a:gd name="T16" fmla="*/ 2649 w 2753"/>
              <a:gd name="T17" fmla="*/ 2118 h 3873"/>
              <a:gd name="T18" fmla="*/ 2746 w 2753"/>
              <a:gd name="T19" fmla="*/ 2586 h 3873"/>
              <a:gd name="T20" fmla="*/ 2739 w 2753"/>
              <a:gd name="T21" fmla="*/ 3028 h 3873"/>
              <a:gd name="T22" fmla="*/ 2671 w 2753"/>
              <a:gd name="T23" fmla="*/ 3397 h 3873"/>
              <a:gd name="T24" fmla="*/ 2597 w 2753"/>
              <a:gd name="T25" fmla="*/ 3648 h 3873"/>
              <a:gd name="T26" fmla="*/ 2533 w 2753"/>
              <a:gd name="T27" fmla="*/ 3764 h 3873"/>
              <a:gd name="T28" fmla="*/ 2319 w 2753"/>
              <a:gd name="T29" fmla="*/ 3855 h 3873"/>
              <a:gd name="T30" fmla="*/ 1959 w 2753"/>
              <a:gd name="T31" fmla="*/ 3868 h 3873"/>
              <a:gd name="T32" fmla="*/ 1531 w 2753"/>
              <a:gd name="T33" fmla="*/ 3768 h 3873"/>
              <a:gd name="T34" fmla="*/ 1146 w 2753"/>
              <a:gd name="T35" fmla="*/ 3597 h 3873"/>
              <a:gd name="T36" fmla="*/ 846 w 2753"/>
              <a:gd name="T37" fmla="*/ 3420 h 3873"/>
              <a:gd name="T38" fmla="*/ 669 w 2753"/>
              <a:gd name="T39" fmla="*/ 3297 h 3873"/>
              <a:gd name="T40" fmla="*/ 562 w 2753"/>
              <a:gd name="T41" fmla="*/ 3206 h 3873"/>
              <a:gd name="T42" fmla="*/ 189 w 2753"/>
              <a:gd name="T43" fmla="*/ 2718 h 3873"/>
              <a:gd name="T44" fmla="*/ 0 w 2753"/>
              <a:gd name="T45" fmla="*/ 2148 h 3873"/>
              <a:gd name="T46" fmla="*/ 79 w 2753"/>
              <a:gd name="T47" fmla="*/ 1729 h 3873"/>
              <a:gd name="T48" fmla="*/ 217 w 2753"/>
              <a:gd name="T49" fmla="*/ 1491 h 3873"/>
              <a:gd name="T50" fmla="*/ 319 w 2753"/>
              <a:gd name="T51" fmla="*/ 1380 h 3873"/>
              <a:gd name="T52" fmla="*/ 368 w 2753"/>
              <a:gd name="T53" fmla="*/ 1135 h 3873"/>
              <a:gd name="T54" fmla="*/ 353 w 2753"/>
              <a:gd name="T55" fmla="*/ 831 h 3873"/>
              <a:gd name="T56" fmla="*/ 384 w 2753"/>
              <a:gd name="T57" fmla="*/ 675 h 3873"/>
              <a:gd name="T58" fmla="*/ 559 w 2753"/>
              <a:gd name="T59" fmla="*/ 591 h 3873"/>
              <a:gd name="T60" fmla="*/ 699 w 2753"/>
              <a:gd name="T61" fmla="*/ 664 h 3873"/>
              <a:gd name="T62" fmla="*/ 769 w 2753"/>
              <a:gd name="T63" fmla="*/ 866 h 3873"/>
              <a:gd name="T64" fmla="*/ 791 w 2753"/>
              <a:gd name="T65" fmla="*/ 1115 h 3873"/>
              <a:gd name="T66" fmla="*/ 1008 w 2753"/>
              <a:gd name="T67" fmla="*/ 1053 h 3873"/>
              <a:gd name="T68" fmla="*/ 1433 w 2753"/>
              <a:gd name="T69" fmla="*/ 700 h 3873"/>
              <a:gd name="T70" fmla="*/ 1737 w 2753"/>
              <a:gd name="T71" fmla="*/ 600 h 3873"/>
              <a:gd name="T72" fmla="*/ 2062 w 2753"/>
              <a:gd name="T73" fmla="*/ 557 h 3873"/>
              <a:gd name="T74" fmla="*/ 1277 w 2753"/>
              <a:gd name="T75" fmla="*/ 18 h 3873"/>
              <a:gd name="T76" fmla="*/ 1315 w 2753"/>
              <a:gd name="T77" fmla="*/ 111 h 3873"/>
              <a:gd name="T78" fmla="*/ 1329 w 2753"/>
              <a:gd name="T79" fmla="*/ 229 h 3873"/>
              <a:gd name="T80" fmla="*/ 1389 w 2753"/>
              <a:gd name="T81" fmla="*/ 278 h 3873"/>
              <a:gd name="T82" fmla="*/ 1471 w 2753"/>
              <a:gd name="T83" fmla="*/ 138 h 3873"/>
              <a:gd name="T84" fmla="*/ 1600 w 2753"/>
              <a:gd name="T85" fmla="*/ 22 h 3873"/>
              <a:gd name="T86" fmla="*/ 1671 w 2753"/>
              <a:gd name="T87" fmla="*/ 108 h 3873"/>
              <a:gd name="T88" fmla="*/ 1649 w 2753"/>
              <a:gd name="T89" fmla="*/ 249 h 3873"/>
              <a:gd name="T90" fmla="*/ 1666 w 2753"/>
              <a:gd name="T91" fmla="*/ 408 h 3873"/>
              <a:gd name="T92" fmla="*/ 1775 w 2753"/>
              <a:gd name="T93" fmla="*/ 511 h 3873"/>
              <a:gd name="T94" fmla="*/ 1529 w 2753"/>
              <a:gd name="T95" fmla="*/ 580 h 3873"/>
              <a:gd name="T96" fmla="*/ 1239 w 2753"/>
              <a:gd name="T97" fmla="*/ 735 h 3873"/>
              <a:gd name="T98" fmla="*/ 995 w 2753"/>
              <a:gd name="T99" fmla="*/ 958 h 3873"/>
              <a:gd name="T100" fmla="*/ 871 w 2753"/>
              <a:gd name="T101" fmla="*/ 1124 h 3873"/>
              <a:gd name="T102" fmla="*/ 855 w 2753"/>
              <a:gd name="T103" fmla="*/ 1100 h 3873"/>
              <a:gd name="T104" fmla="*/ 826 w 2753"/>
              <a:gd name="T105" fmla="*/ 798 h 3873"/>
              <a:gd name="T106" fmla="*/ 837 w 2753"/>
              <a:gd name="T107" fmla="*/ 658 h 3873"/>
              <a:gd name="T108" fmla="*/ 897 w 2753"/>
              <a:gd name="T109" fmla="*/ 555 h 3873"/>
              <a:gd name="T110" fmla="*/ 704 w 2753"/>
              <a:gd name="T111" fmla="*/ 437 h 3873"/>
              <a:gd name="T112" fmla="*/ 609 w 2753"/>
              <a:gd name="T113" fmla="*/ 320 h 3873"/>
              <a:gd name="T114" fmla="*/ 691 w 2753"/>
              <a:gd name="T115" fmla="*/ 206 h 3873"/>
              <a:gd name="T116" fmla="*/ 886 w 2753"/>
              <a:gd name="T117" fmla="*/ 251 h 3873"/>
              <a:gd name="T118" fmla="*/ 1144 w 2753"/>
              <a:gd name="T119" fmla="*/ 375 h 3873"/>
              <a:gd name="T120" fmla="*/ 1115 w 2753"/>
              <a:gd name="T121" fmla="*/ 189 h 3873"/>
              <a:gd name="T122" fmla="*/ 1120 w 2753"/>
              <a:gd name="T123" fmla="*/ 38 h 3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53" h="3873">
                <a:moveTo>
                  <a:pt x="2122" y="555"/>
                </a:moveTo>
                <a:lnTo>
                  <a:pt x="2180" y="557"/>
                </a:lnTo>
                <a:lnTo>
                  <a:pt x="2231" y="560"/>
                </a:lnTo>
                <a:lnTo>
                  <a:pt x="2275" y="568"/>
                </a:lnTo>
                <a:lnTo>
                  <a:pt x="2311" y="580"/>
                </a:lnTo>
                <a:lnTo>
                  <a:pt x="2346" y="598"/>
                </a:lnTo>
                <a:lnTo>
                  <a:pt x="2375" y="626"/>
                </a:lnTo>
                <a:lnTo>
                  <a:pt x="2399" y="658"/>
                </a:lnTo>
                <a:lnTo>
                  <a:pt x="2419" y="695"/>
                </a:lnTo>
                <a:lnTo>
                  <a:pt x="2433" y="735"/>
                </a:lnTo>
                <a:lnTo>
                  <a:pt x="2442" y="777"/>
                </a:lnTo>
                <a:lnTo>
                  <a:pt x="2444" y="820"/>
                </a:lnTo>
                <a:lnTo>
                  <a:pt x="2440" y="864"/>
                </a:lnTo>
                <a:lnTo>
                  <a:pt x="2431" y="908"/>
                </a:lnTo>
                <a:lnTo>
                  <a:pt x="2415" y="948"/>
                </a:lnTo>
                <a:lnTo>
                  <a:pt x="2391" y="984"/>
                </a:lnTo>
                <a:lnTo>
                  <a:pt x="2364" y="1013"/>
                </a:lnTo>
                <a:lnTo>
                  <a:pt x="2331" y="1037"/>
                </a:lnTo>
                <a:lnTo>
                  <a:pt x="2293" y="1057"/>
                </a:lnTo>
                <a:lnTo>
                  <a:pt x="2253" y="1073"/>
                </a:lnTo>
                <a:lnTo>
                  <a:pt x="2211" y="1086"/>
                </a:lnTo>
                <a:lnTo>
                  <a:pt x="2166" y="1098"/>
                </a:lnTo>
                <a:lnTo>
                  <a:pt x="2122" y="1111"/>
                </a:lnTo>
                <a:lnTo>
                  <a:pt x="2079" y="1124"/>
                </a:lnTo>
                <a:lnTo>
                  <a:pt x="2037" y="1138"/>
                </a:lnTo>
                <a:lnTo>
                  <a:pt x="1999" y="1157"/>
                </a:lnTo>
                <a:lnTo>
                  <a:pt x="1962" y="1178"/>
                </a:lnTo>
                <a:lnTo>
                  <a:pt x="1931" y="1204"/>
                </a:lnTo>
                <a:lnTo>
                  <a:pt x="1935" y="1235"/>
                </a:lnTo>
                <a:lnTo>
                  <a:pt x="1946" y="1260"/>
                </a:lnTo>
                <a:lnTo>
                  <a:pt x="1959" y="1282"/>
                </a:lnTo>
                <a:lnTo>
                  <a:pt x="1977" y="1302"/>
                </a:lnTo>
                <a:lnTo>
                  <a:pt x="1997" y="1318"/>
                </a:lnTo>
                <a:lnTo>
                  <a:pt x="2019" y="1333"/>
                </a:lnTo>
                <a:lnTo>
                  <a:pt x="2039" y="1346"/>
                </a:lnTo>
                <a:lnTo>
                  <a:pt x="2060" y="1360"/>
                </a:lnTo>
                <a:lnTo>
                  <a:pt x="2159" y="1433"/>
                </a:lnTo>
                <a:lnTo>
                  <a:pt x="2248" y="1509"/>
                </a:lnTo>
                <a:lnTo>
                  <a:pt x="2328" y="1588"/>
                </a:lnTo>
                <a:lnTo>
                  <a:pt x="2400" y="1671"/>
                </a:lnTo>
                <a:lnTo>
                  <a:pt x="2464" y="1757"/>
                </a:lnTo>
                <a:lnTo>
                  <a:pt x="2522" y="1844"/>
                </a:lnTo>
                <a:lnTo>
                  <a:pt x="2571" y="1933"/>
                </a:lnTo>
                <a:lnTo>
                  <a:pt x="2613" y="2026"/>
                </a:lnTo>
                <a:lnTo>
                  <a:pt x="2649" y="2118"/>
                </a:lnTo>
                <a:lnTo>
                  <a:pt x="2679" y="2211"/>
                </a:lnTo>
                <a:lnTo>
                  <a:pt x="2704" y="2304"/>
                </a:lnTo>
                <a:lnTo>
                  <a:pt x="2722" y="2398"/>
                </a:lnTo>
                <a:lnTo>
                  <a:pt x="2737" y="2493"/>
                </a:lnTo>
                <a:lnTo>
                  <a:pt x="2746" y="2586"/>
                </a:lnTo>
                <a:lnTo>
                  <a:pt x="2751" y="2677"/>
                </a:lnTo>
                <a:lnTo>
                  <a:pt x="2753" y="2768"/>
                </a:lnTo>
                <a:lnTo>
                  <a:pt x="2751" y="2857"/>
                </a:lnTo>
                <a:lnTo>
                  <a:pt x="2746" y="2942"/>
                </a:lnTo>
                <a:lnTo>
                  <a:pt x="2739" y="3028"/>
                </a:lnTo>
                <a:lnTo>
                  <a:pt x="2728" y="3108"/>
                </a:lnTo>
                <a:lnTo>
                  <a:pt x="2715" y="3186"/>
                </a:lnTo>
                <a:lnTo>
                  <a:pt x="2702" y="3260"/>
                </a:lnTo>
                <a:lnTo>
                  <a:pt x="2688" y="3331"/>
                </a:lnTo>
                <a:lnTo>
                  <a:pt x="2671" y="3397"/>
                </a:lnTo>
                <a:lnTo>
                  <a:pt x="2657" y="3458"/>
                </a:lnTo>
                <a:lnTo>
                  <a:pt x="2640" y="3515"/>
                </a:lnTo>
                <a:lnTo>
                  <a:pt x="2624" y="3564"/>
                </a:lnTo>
                <a:lnTo>
                  <a:pt x="2609" y="3609"/>
                </a:lnTo>
                <a:lnTo>
                  <a:pt x="2597" y="3648"/>
                </a:lnTo>
                <a:lnTo>
                  <a:pt x="2584" y="3680"/>
                </a:lnTo>
                <a:lnTo>
                  <a:pt x="2573" y="3704"/>
                </a:lnTo>
                <a:lnTo>
                  <a:pt x="2566" y="3722"/>
                </a:lnTo>
                <a:lnTo>
                  <a:pt x="2560" y="3733"/>
                </a:lnTo>
                <a:lnTo>
                  <a:pt x="2533" y="3764"/>
                </a:lnTo>
                <a:lnTo>
                  <a:pt x="2499" y="3789"/>
                </a:lnTo>
                <a:lnTo>
                  <a:pt x="2459" y="3811"/>
                </a:lnTo>
                <a:lnTo>
                  <a:pt x="2415" y="3829"/>
                </a:lnTo>
                <a:lnTo>
                  <a:pt x="2368" y="3844"/>
                </a:lnTo>
                <a:lnTo>
                  <a:pt x="2319" y="3855"/>
                </a:lnTo>
                <a:lnTo>
                  <a:pt x="2269" y="3862"/>
                </a:lnTo>
                <a:lnTo>
                  <a:pt x="2220" y="3868"/>
                </a:lnTo>
                <a:lnTo>
                  <a:pt x="2133" y="3873"/>
                </a:lnTo>
                <a:lnTo>
                  <a:pt x="2046" y="3873"/>
                </a:lnTo>
                <a:lnTo>
                  <a:pt x="1959" y="3868"/>
                </a:lnTo>
                <a:lnTo>
                  <a:pt x="1871" y="3855"/>
                </a:lnTo>
                <a:lnTo>
                  <a:pt x="1784" y="3838"/>
                </a:lnTo>
                <a:lnTo>
                  <a:pt x="1699" y="3818"/>
                </a:lnTo>
                <a:lnTo>
                  <a:pt x="1613" y="3795"/>
                </a:lnTo>
                <a:lnTo>
                  <a:pt x="1531" y="3768"/>
                </a:lnTo>
                <a:lnTo>
                  <a:pt x="1449" y="3737"/>
                </a:lnTo>
                <a:lnTo>
                  <a:pt x="1369" y="3704"/>
                </a:lnTo>
                <a:lnTo>
                  <a:pt x="1293" y="3669"/>
                </a:lnTo>
                <a:lnTo>
                  <a:pt x="1219" y="3635"/>
                </a:lnTo>
                <a:lnTo>
                  <a:pt x="1146" y="3597"/>
                </a:lnTo>
                <a:lnTo>
                  <a:pt x="1079" y="3560"/>
                </a:lnTo>
                <a:lnTo>
                  <a:pt x="1015" y="3524"/>
                </a:lnTo>
                <a:lnTo>
                  <a:pt x="953" y="3488"/>
                </a:lnTo>
                <a:lnTo>
                  <a:pt x="899" y="3453"/>
                </a:lnTo>
                <a:lnTo>
                  <a:pt x="846" y="3420"/>
                </a:lnTo>
                <a:lnTo>
                  <a:pt x="800" y="3389"/>
                </a:lnTo>
                <a:lnTo>
                  <a:pt x="759" y="3360"/>
                </a:lnTo>
                <a:lnTo>
                  <a:pt x="722" y="3335"/>
                </a:lnTo>
                <a:lnTo>
                  <a:pt x="693" y="3313"/>
                </a:lnTo>
                <a:lnTo>
                  <a:pt x="669" y="3297"/>
                </a:lnTo>
                <a:lnTo>
                  <a:pt x="653" y="3284"/>
                </a:lnTo>
                <a:lnTo>
                  <a:pt x="642" y="3275"/>
                </a:lnTo>
                <a:lnTo>
                  <a:pt x="640" y="3273"/>
                </a:lnTo>
                <a:lnTo>
                  <a:pt x="644" y="3277"/>
                </a:lnTo>
                <a:lnTo>
                  <a:pt x="562" y="3206"/>
                </a:lnTo>
                <a:lnTo>
                  <a:pt x="482" y="3124"/>
                </a:lnTo>
                <a:lnTo>
                  <a:pt x="402" y="3033"/>
                </a:lnTo>
                <a:lnTo>
                  <a:pt x="326" y="2935"/>
                </a:lnTo>
                <a:lnTo>
                  <a:pt x="255" y="2829"/>
                </a:lnTo>
                <a:lnTo>
                  <a:pt x="189" y="2718"/>
                </a:lnTo>
                <a:lnTo>
                  <a:pt x="131" y="2604"/>
                </a:lnTo>
                <a:lnTo>
                  <a:pt x="82" y="2484"/>
                </a:lnTo>
                <a:lnTo>
                  <a:pt x="40" y="2362"/>
                </a:lnTo>
                <a:lnTo>
                  <a:pt x="11" y="2240"/>
                </a:lnTo>
                <a:lnTo>
                  <a:pt x="0" y="2148"/>
                </a:lnTo>
                <a:lnTo>
                  <a:pt x="0" y="2057"/>
                </a:lnTo>
                <a:lnTo>
                  <a:pt x="9" y="1969"/>
                </a:lnTo>
                <a:lnTo>
                  <a:pt x="26" y="1886"/>
                </a:lnTo>
                <a:lnTo>
                  <a:pt x="51" y="1804"/>
                </a:lnTo>
                <a:lnTo>
                  <a:pt x="79" y="1729"/>
                </a:lnTo>
                <a:lnTo>
                  <a:pt x="111" y="1658"/>
                </a:lnTo>
                <a:lnTo>
                  <a:pt x="146" y="1595"/>
                </a:lnTo>
                <a:lnTo>
                  <a:pt x="180" y="1537"/>
                </a:lnTo>
                <a:lnTo>
                  <a:pt x="197" y="1513"/>
                </a:lnTo>
                <a:lnTo>
                  <a:pt x="217" y="1491"/>
                </a:lnTo>
                <a:lnTo>
                  <a:pt x="237" y="1471"/>
                </a:lnTo>
                <a:lnTo>
                  <a:pt x="259" y="1451"/>
                </a:lnTo>
                <a:lnTo>
                  <a:pt x="279" y="1429"/>
                </a:lnTo>
                <a:lnTo>
                  <a:pt x="300" y="1406"/>
                </a:lnTo>
                <a:lnTo>
                  <a:pt x="319" y="1380"/>
                </a:lnTo>
                <a:lnTo>
                  <a:pt x="335" y="1349"/>
                </a:lnTo>
                <a:lnTo>
                  <a:pt x="349" y="1313"/>
                </a:lnTo>
                <a:lnTo>
                  <a:pt x="359" y="1269"/>
                </a:lnTo>
                <a:lnTo>
                  <a:pt x="364" y="1220"/>
                </a:lnTo>
                <a:lnTo>
                  <a:pt x="368" y="1135"/>
                </a:lnTo>
                <a:lnTo>
                  <a:pt x="366" y="1058"/>
                </a:lnTo>
                <a:lnTo>
                  <a:pt x="364" y="989"/>
                </a:lnTo>
                <a:lnTo>
                  <a:pt x="360" y="929"/>
                </a:lnTo>
                <a:lnTo>
                  <a:pt x="357" y="877"/>
                </a:lnTo>
                <a:lnTo>
                  <a:pt x="353" y="831"/>
                </a:lnTo>
                <a:lnTo>
                  <a:pt x="353" y="789"/>
                </a:lnTo>
                <a:lnTo>
                  <a:pt x="355" y="755"/>
                </a:lnTo>
                <a:lnTo>
                  <a:pt x="359" y="724"/>
                </a:lnTo>
                <a:lnTo>
                  <a:pt x="369" y="698"/>
                </a:lnTo>
                <a:lnTo>
                  <a:pt x="384" y="675"/>
                </a:lnTo>
                <a:lnTo>
                  <a:pt x="406" y="653"/>
                </a:lnTo>
                <a:lnTo>
                  <a:pt x="435" y="635"/>
                </a:lnTo>
                <a:lnTo>
                  <a:pt x="473" y="617"/>
                </a:lnTo>
                <a:lnTo>
                  <a:pt x="520" y="600"/>
                </a:lnTo>
                <a:lnTo>
                  <a:pt x="559" y="591"/>
                </a:lnTo>
                <a:lnTo>
                  <a:pt x="593" y="591"/>
                </a:lnTo>
                <a:lnTo>
                  <a:pt x="624" y="598"/>
                </a:lnTo>
                <a:lnTo>
                  <a:pt x="651" y="615"/>
                </a:lnTo>
                <a:lnTo>
                  <a:pt x="677" y="635"/>
                </a:lnTo>
                <a:lnTo>
                  <a:pt x="699" y="664"/>
                </a:lnTo>
                <a:lnTo>
                  <a:pt x="717" y="697"/>
                </a:lnTo>
                <a:lnTo>
                  <a:pt x="733" y="733"/>
                </a:lnTo>
                <a:lnTo>
                  <a:pt x="748" y="775"/>
                </a:lnTo>
                <a:lnTo>
                  <a:pt x="760" y="818"/>
                </a:lnTo>
                <a:lnTo>
                  <a:pt x="769" y="866"/>
                </a:lnTo>
                <a:lnTo>
                  <a:pt x="777" y="915"/>
                </a:lnTo>
                <a:lnTo>
                  <a:pt x="782" y="964"/>
                </a:lnTo>
                <a:lnTo>
                  <a:pt x="788" y="1015"/>
                </a:lnTo>
                <a:lnTo>
                  <a:pt x="789" y="1066"/>
                </a:lnTo>
                <a:lnTo>
                  <a:pt x="791" y="1115"/>
                </a:lnTo>
                <a:lnTo>
                  <a:pt x="791" y="1164"/>
                </a:lnTo>
                <a:lnTo>
                  <a:pt x="791" y="1420"/>
                </a:lnTo>
                <a:lnTo>
                  <a:pt x="884" y="1224"/>
                </a:lnTo>
                <a:lnTo>
                  <a:pt x="942" y="1137"/>
                </a:lnTo>
                <a:lnTo>
                  <a:pt x="1008" y="1053"/>
                </a:lnTo>
                <a:lnTo>
                  <a:pt x="1080" y="969"/>
                </a:lnTo>
                <a:lnTo>
                  <a:pt x="1160" y="893"/>
                </a:lnTo>
                <a:lnTo>
                  <a:pt x="1248" y="820"/>
                </a:lnTo>
                <a:lnTo>
                  <a:pt x="1339" y="757"/>
                </a:lnTo>
                <a:lnTo>
                  <a:pt x="1433" y="700"/>
                </a:lnTo>
                <a:lnTo>
                  <a:pt x="1531" y="657"/>
                </a:lnTo>
                <a:lnTo>
                  <a:pt x="1573" y="642"/>
                </a:lnTo>
                <a:lnTo>
                  <a:pt x="1622" y="628"/>
                </a:lnTo>
                <a:lnTo>
                  <a:pt x="1679" y="613"/>
                </a:lnTo>
                <a:lnTo>
                  <a:pt x="1737" y="600"/>
                </a:lnTo>
                <a:lnTo>
                  <a:pt x="1800" y="588"/>
                </a:lnTo>
                <a:lnTo>
                  <a:pt x="1866" y="577"/>
                </a:lnTo>
                <a:lnTo>
                  <a:pt x="1931" y="568"/>
                </a:lnTo>
                <a:lnTo>
                  <a:pt x="1999" y="562"/>
                </a:lnTo>
                <a:lnTo>
                  <a:pt x="2062" y="557"/>
                </a:lnTo>
                <a:lnTo>
                  <a:pt x="2122" y="555"/>
                </a:lnTo>
                <a:close/>
                <a:moveTo>
                  <a:pt x="1200" y="0"/>
                </a:moveTo>
                <a:lnTo>
                  <a:pt x="1231" y="2"/>
                </a:lnTo>
                <a:lnTo>
                  <a:pt x="1257" y="8"/>
                </a:lnTo>
                <a:lnTo>
                  <a:pt x="1277" y="18"/>
                </a:lnTo>
                <a:lnTo>
                  <a:pt x="1291" y="31"/>
                </a:lnTo>
                <a:lnTo>
                  <a:pt x="1300" y="48"/>
                </a:lnTo>
                <a:lnTo>
                  <a:pt x="1308" y="68"/>
                </a:lnTo>
                <a:lnTo>
                  <a:pt x="1311" y="89"/>
                </a:lnTo>
                <a:lnTo>
                  <a:pt x="1315" y="111"/>
                </a:lnTo>
                <a:lnTo>
                  <a:pt x="1315" y="137"/>
                </a:lnTo>
                <a:lnTo>
                  <a:pt x="1317" y="160"/>
                </a:lnTo>
                <a:lnTo>
                  <a:pt x="1320" y="186"/>
                </a:lnTo>
                <a:lnTo>
                  <a:pt x="1324" y="208"/>
                </a:lnTo>
                <a:lnTo>
                  <a:pt x="1329" y="229"/>
                </a:lnTo>
                <a:lnTo>
                  <a:pt x="1339" y="249"/>
                </a:lnTo>
                <a:lnTo>
                  <a:pt x="1349" y="266"/>
                </a:lnTo>
                <a:lnTo>
                  <a:pt x="1364" y="278"/>
                </a:lnTo>
                <a:lnTo>
                  <a:pt x="1375" y="278"/>
                </a:lnTo>
                <a:lnTo>
                  <a:pt x="1389" y="278"/>
                </a:lnTo>
                <a:lnTo>
                  <a:pt x="1400" y="280"/>
                </a:lnTo>
                <a:lnTo>
                  <a:pt x="1420" y="246"/>
                </a:lnTo>
                <a:lnTo>
                  <a:pt x="1439" y="209"/>
                </a:lnTo>
                <a:lnTo>
                  <a:pt x="1455" y="173"/>
                </a:lnTo>
                <a:lnTo>
                  <a:pt x="1471" y="138"/>
                </a:lnTo>
                <a:lnTo>
                  <a:pt x="1489" y="104"/>
                </a:lnTo>
                <a:lnTo>
                  <a:pt x="1511" y="71"/>
                </a:lnTo>
                <a:lnTo>
                  <a:pt x="1537" y="42"/>
                </a:lnTo>
                <a:lnTo>
                  <a:pt x="1568" y="18"/>
                </a:lnTo>
                <a:lnTo>
                  <a:pt x="1600" y="22"/>
                </a:lnTo>
                <a:lnTo>
                  <a:pt x="1626" y="29"/>
                </a:lnTo>
                <a:lnTo>
                  <a:pt x="1646" y="44"/>
                </a:lnTo>
                <a:lnTo>
                  <a:pt x="1659" y="62"/>
                </a:lnTo>
                <a:lnTo>
                  <a:pt x="1668" y="82"/>
                </a:lnTo>
                <a:lnTo>
                  <a:pt x="1671" y="108"/>
                </a:lnTo>
                <a:lnTo>
                  <a:pt x="1673" y="133"/>
                </a:lnTo>
                <a:lnTo>
                  <a:pt x="1669" y="162"/>
                </a:lnTo>
                <a:lnTo>
                  <a:pt x="1664" y="191"/>
                </a:lnTo>
                <a:lnTo>
                  <a:pt x="1657" y="220"/>
                </a:lnTo>
                <a:lnTo>
                  <a:pt x="1649" y="249"/>
                </a:lnTo>
                <a:lnTo>
                  <a:pt x="1640" y="278"/>
                </a:lnTo>
                <a:lnTo>
                  <a:pt x="1633" y="304"/>
                </a:lnTo>
                <a:lnTo>
                  <a:pt x="1626" y="329"/>
                </a:lnTo>
                <a:lnTo>
                  <a:pt x="1620" y="349"/>
                </a:lnTo>
                <a:lnTo>
                  <a:pt x="1666" y="408"/>
                </a:lnTo>
                <a:lnTo>
                  <a:pt x="1717" y="458"/>
                </a:lnTo>
                <a:lnTo>
                  <a:pt x="1771" y="502"/>
                </a:lnTo>
                <a:lnTo>
                  <a:pt x="1773" y="504"/>
                </a:lnTo>
                <a:lnTo>
                  <a:pt x="1773" y="508"/>
                </a:lnTo>
                <a:lnTo>
                  <a:pt x="1775" y="511"/>
                </a:lnTo>
                <a:lnTo>
                  <a:pt x="1775" y="515"/>
                </a:lnTo>
                <a:lnTo>
                  <a:pt x="1777" y="517"/>
                </a:lnTo>
                <a:lnTo>
                  <a:pt x="1686" y="535"/>
                </a:lnTo>
                <a:lnTo>
                  <a:pt x="1604" y="557"/>
                </a:lnTo>
                <a:lnTo>
                  <a:pt x="1529" y="580"/>
                </a:lnTo>
                <a:lnTo>
                  <a:pt x="1462" y="606"/>
                </a:lnTo>
                <a:lnTo>
                  <a:pt x="1400" y="635"/>
                </a:lnTo>
                <a:lnTo>
                  <a:pt x="1342" y="666"/>
                </a:lnTo>
                <a:lnTo>
                  <a:pt x="1289" y="700"/>
                </a:lnTo>
                <a:lnTo>
                  <a:pt x="1239" y="735"/>
                </a:lnTo>
                <a:lnTo>
                  <a:pt x="1189" y="773"/>
                </a:lnTo>
                <a:lnTo>
                  <a:pt x="1140" y="813"/>
                </a:lnTo>
                <a:lnTo>
                  <a:pt x="1091" y="857"/>
                </a:lnTo>
                <a:lnTo>
                  <a:pt x="1039" y="908"/>
                </a:lnTo>
                <a:lnTo>
                  <a:pt x="995" y="958"/>
                </a:lnTo>
                <a:lnTo>
                  <a:pt x="955" y="1009"/>
                </a:lnTo>
                <a:lnTo>
                  <a:pt x="919" y="1060"/>
                </a:lnTo>
                <a:lnTo>
                  <a:pt x="880" y="1111"/>
                </a:lnTo>
                <a:lnTo>
                  <a:pt x="877" y="1115"/>
                </a:lnTo>
                <a:lnTo>
                  <a:pt x="871" y="1124"/>
                </a:lnTo>
                <a:lnTo>
                  <a:pt x="866" y="1135"/>
                </a:lnTo>
                <a:lnTo>
                  <a:pt x="860" y="1146"/>
                </a:lnTo>
                <a:lnTo>
                  <a:pt x="855" y="1153"/>
                </a:lnTo>
                <a:lnTo>
                  <a:pt x="851" y="1157"/>
                </a:lnTo>
                <a:lnTo>
                  <a:pt x="855" y="1100"/>
                </a:lnTo>
                <a:lnTo>
                  <a:pt x="855" y="1038"/>
                </a:lnTo>
                <a:lnTo>
                  <a:pt x="851" y="977"/>
                </a:lnTo>
                <a:lnTo>
                  <a:pt x="844" y="913"/>
                </a:lnTo>
                <a:lnTo>
                  <a:pt x="835" y="853"/>
                </a:lnTo>
                <a:lnTo>
                  <a:pt x="826" y="798"/>
                </a:lnTo>
                <a:lnTo>
                  <a:pt x="813" y="751"/>
                </a:lnTo>
                <a:lnTo>
                  <a:pt x="800" y="713"/>
                </a:lnTo>
                <a:lnTo>
                  <a:pt x="809" y="698"/>
                </a:lnTo>
                <a:lnTo>
                  <a:pt x="822" y="678"/>
                </a:lnTo>
                <a:lnTo>
                  <a:pt x="837" y="658"/>
                </a:lnTo>
                <a:lnTo>
                  <a:pt x="853" y="637"/>
                </a:lnTo>
                <a:lnTo>
                  <a:pt x="869" y="615"/>
                </a:lnTo>
                <a:lnTo>
                  <a:pt x="882" y="593"/>
                </a:lnTo>
                <a:lnTo>
                  <a:pt x="891" y="573"/>
                </a:lnTo>
                <a:lnTo>
                  <a:pt x="897" y="555"/>
                </a:lnTo>
                <a:lnTo>
                  <a:pt x="897" y="540"/>
                </a:lnTo>
                <a:lnTo>
                  <a:pt x="840" y="511"/>
                </a:lnTo>
                <a:lnTo>
                  <a:pt x="788" y="484"/>
                </a:lnTo>
                <a:lnTo>
                  <a:pt x="742" y="460"/>
                </a:lnTo>
                <a:lnTo>
                  <a:pt x="704" y="437"/>
                </a:lnTo>
                <a:lnTo>
                  <a:pt x="669" y="415"/>
                </a:lnTo>
                <a:lnTo>
                  <a:pt x="644" y="393"/>
                </a:lnTo>
                <a:lnTo>
                  <a:pt x="624" y="371"/>
                </a:lnTo>
                <a:lnTo>
                  <a:pt x="613" y="348"/>
                </a:lnTo>
                <a:lnTo>
                  <a:pt x="609" y="320"/>
                </a:lnTo>
                <a:lnTo>
                  <a:pt x="615" y="291"/>
                </a:lnTo>
                <a:lnTo>
                  <a:pt x="628" y="258"/>
                </a:lnTo>
                <a:lnTo>
                  <a:pt x="646" y="233"/>
                </a:lnTo>
                <a:lnTo>
                  <a:pt x="666" y="215"/>
                </a:lnTo>
                <a:lnTo>
                  <a:pt x="691" y="206"/>
                </a:lnTo>
                <a:lnTo>
                  <a:pt x="720" y="202"/>
                </a:lnTo>
                <a:lnTo>
                  <a:pt x="755" y="206"/>
                </a:lnTo>
                <a:lnTo>
                  <a:pt x="793" y="215"/>
                </a:lnTo>
                <a:lnTo>
                  <a:pt x="837" y="231"/>
                </a:lnTo>
                <a:lnTo>
                  <a:pt x="886" y="251"/>
                </a:lnTo>
                <a:lnTo>
                  <a:pt x="940" y="277"/>
                </a:lnTo>
                <a:lnTo>
                  <a:pt x="1000" y="308"/>
                </a:lnTo>
                <a:lnTo>
                  <a:pt x="1066" y="340"/>
                </a:lnTo>
                <a:lnTo>
                  <a:pt x="1137" y="378"/>
                </a:lnTo>
                <a:lnTo>
                  <a:pt x="1144" y="375"/>
                </a:lnTo>
                <a:lnTo>
                  <a:pt x="1142" y="338"/>
                </a:lnTo>
                <a:lnTo>
                  <a:pt x="1137" y="302"/>
                </a:lnTo>
                <a:lnTo>
                  <a:pt x="1129" y="264"/>
                </a:lnTo>
                <a:lnTo>
                  <a:pt x="1122" y="228"/>
                </a:lnTo>
                <a:lnTo>
                  <a:pt x="1115" y="189"/>
                </a:lnTo>
                <a:lnTo>
                  <a:pt x="1109" y="155"/>
                </a:lnTo>
                <a:lnTo>
                  <a:pt x="1106" y="120"/>
                </a:lnTo>
                <a:lnTo>
                  <a:pt x="1106" y="89"/>
                </a:lnTo>
                <a:lnTo>
                  <a:pt x="1111" y="62"/>
                </a:lnTo>
                <a:lnTo>
                  <a:pt x="1120" y="38"/>
                </a:lnTo>
                <a:lnTo>
                  <a:pt x="1137" y="18"/>
                </a:lnTo>
                <a:lnTo>
                  <a:pt x="1160" y="4"/>
                </a:lnTo>
                <a:lnTo>
                  <a:pt x="120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0" name="Freeform 9">
            <a:extLst>
              <a:ext uri="{FF2B5EF4-FFF2-40B4-BE49-F238E27FC236}">
                <a16:creationId xmlns:a16="http://schemas.microsoft.com/office/drawing/2014/main" id="{23ACBE7A-7EAD-448B-811F-F3E2BF6AD7B5}"/>
              </a:ext>
            </a:extLst>
          </p:cNvPr>
          <p:cNvSpPr>
            <a:spLocks noEditPoints="1"/>
          </p:cNvSpPr>
          <p:nvPr/>
        </p:nvSpPr>
        <p:spPr bwMode="auto">
          <a:xfrm>
            <a:off x="6656837" y="3424941"/>
            <a:ext cx="447644" cy="313936"/>
          </a:xfrm>
          <a:custGeom>
            <a:avLst/>
            <a:gdLst>
              <a:gd name="T0" fmla="*/ 1182 w 4436"/>
              <a:gd name="T1" fmla="*/ 1064 h 3111"/>
              <a:gd name="T2" fmla="*/ 1302 w 4436"/>
              <a:gd name="T3" fmla="*/ 1351 h 3111"/>
              <a:gd name="T4" fmla="*/ 1236 w 4436"/>
              <a:gd name="T5" fmla="*/ 1649 h 3111"/>
              <a:gd name="T6" fmla="*/ 976 w 4436"/>
              <a:gd name="T7" fmla="*/ 1793 h 3111"/>
              <a:gd name="T8" fmla="*/ 702 w 4436"/>
              <a:gd name="T9" fmla="*/ 1633 h 3111"/>
              <a:gd name="T10" fmla="*/ 611 w 4436"/>
              <a:gd name="T11" fmla="*/ 1300 h 3111"/>
              <a:gd name="T12" fmla="*/ 744 w 4436"/>
              <a:gd name="T13" fmla="*/ 1027 h 3111"/>
              <a:gd name="T14" fmla="*/ 3564 w 4436"/>
              <a:gd name="T15" fmla="*/ 958 h 3111"/>
              <a:gd name="T16" fmla="*/ 3798 w 4436"/>
              <a:gd name="T17" fmla="*/ 1113 h 3111"/>
              <a:gd name="T18" fmla="*/ 3851 w 4436"/>
              <a:gd name="T19" fmla="*/ 1396 h 3111"/>
              <a:gd name="T20" fmla="*/ 3749 w 4436"/>
              <a:gd name="T21" fmla="*/ 1671 h 3111"/>
              <a:gd name="T22" fmla="*/ 3520 w 4436"/>
              <a:gd name="T23" fmla="*/ 1795 h 3111"/>
              <a:gd name="T24" fmla="*/ 3235 w 4436"/>
              <a:gd name="T25" fmla="*/ 1644 h 3111"/>
              <a:gd name="T26" fmla="*/ 3167 w 4436"/>
              <a:gd name="T27" fmla="*/ 1302 h 3111"/>
              <a:gd name="T28" fmla="*/ 3325 w 4436"/>
              <a:gd name="T29" fmla="*/ 1027 h 3111"/>
              <a:gd name="T30" fmla="*/ 2318 w 4436"/>
              <a:gd name="T31" fmla="*/ 2 h 3111"/>
              <a:gd name="T32" fmla="*/ 2613 w 4436"/>
              <a:gd name="T33" fmla="*/ 102 h 3111"/>
              <a:gd name="T34" fmla="*/ 2871 w 4436"/>
              <a:gd name="T35" fmla="*/ 233 h 3111"/>
              <a:gd name="T36" fmla="*/ 3215 w 4436"/>
              <a:gd name="T37" fmla="*/ 218 h 3111"/>
              <a:gd name="T38" fmla="*/ 3642 w 4436"/>
              <a:gd name="T39" fmla="*/ 153 h 3111"/>
              <a:gd name="T40" fmla="*/ 4082 w 4436"/>
              <a:gd name="T41" fmla="*/ 240 h 3111"/>
              <a:gd name="T42" fmla="*/ 4364 w 4436"/>
              <a:gd name="T43" fmla="*/ 467 h 3111"/>
              <a:gd name="T44" fmla="*/ 4418 w 4436"/>
              <a:gd name="T45" fmla="*/ 884 h 3111"/>
              <a:gd name="T46" fmla="*/ 4222 w 4436"/>
              <a:gd name="T47" fmla="*/ 1284 h 3111"/>
              <a:gd name="T48" fmla="*/ 3955 w 4436"/>
              <a:gd name="T49" fmla="*/ 1565 h 3111"/>
              <a:gd name="T50" fmla="*/ 3944 w 4436"/>
              <a:gd name="T51" fmla="*/ 1400 h 3111"/>
              <a:gd name="T52" fmla="*/ 3880 w 4436"/>
              <a:gd name="T53" fmla="*/ 1027 h 3111"/>
              <a:gd name="T54" fmla="*/ 4071 w 4436"/>
              <a:gd name="T55" fmla="*/ 1022 h 3111"/>
              <a:gd name="T56" fmla="*/ 4236 w 4436"/>
              <a:gd name="T57" fmla="*/ 831 h 3111"/>
              <a:gd name="T58" fmla="*/ 4167 w 4436"/>
              <a:gd name="T59" fmla="*/ 562 h 3111"/>
              <a:gd name="T60" fmla="*/ 3938 w 4436"/>
              <a:gd name="T61" fmla="*/ 438 h 3111"/>
              <a:gd name="T62" fmla="*/ 3584 w 4436"/>
              <a:gd name="T63" fmla="*/ 431 h 3111"/>
              <a:gd name="T64" fmla="*/ 3165 w 4436"/>
              <a:gd name="T65" fmla="*/ 582 h 3111"/>
              <a:gd name="T66" fmla="*/ 2933 w 4436"/>
              <a:gd name="T67" fmla="*/ 918 h 3111"/>
              <a:gd name="T68" fmla="*/ 2865 w 4436"/>
              <a:gd name="T69" fmla="*/ 1396 h 3111"/>
              <a:gd name="T70" fmla="*/ 2738 w 4436"/>
              <a:gd name="T71" fmla="*/ 1847 h 3111"/>
              <a:gd name="T72" fmla="*/ 2513 w 4436"/>
              <a:gd name="T73" fmla="*/ 2264 h 3111"/>
              <a:gd name="T74" fmla="*/ 2347 w 4436"/>
              <a:gd name="T75" fmla="*/ 2738 h 3111"/>
              <a:gd name="T76" fmla="*/ 2309 w 4436"/>
              <a:gd name="T77" fmla="*/ 3084 h 3111"/>
              <a:gd name="T78" fmla="*/ 2198 w 4436"/>
              <a:gd name="T79" fmla="*/ 3104 h 3111"/>
              <a:gd name="T80" fmla="*/ 2155 w 4436"/>
              <a:gd name="T81" fmla="*/ 2942 h 3111"/>
              <a:gd name="T82" fmla="*/ 2029 w 4436"/>
              <a:gd name="T83" fmla="*/ 2424 h 3111"/>
              <a:gd name="T84" fmla="*/ 1798 w 4436"/>
              <a:gd name="T85" fmla="*/ 2005 h 3111"/>
              <a:gd name="T86" fmla="*/ 1615 w 4436"/>
              <a:gd name="T87" fmla="*/ 1584 h 3111"/>
              <a:gd name="T88" fmla="*/ 1542 w 4436"/>
              <a:gd name="T89" fmla="*/ 1105 h 3111"/>
              <a:gd name="T90" fmla="*/ 1407 w 4436"/>
              <a:gd name="T91" fmla="*/ 691 h 3111"/>
              <a:gd name="T92" fmla="*/ 1093 w 4436"/>
              <a:gd name="T93" fmla="*/ 475 h 3111"/>
              <a:gd name="T94" fmla="*/ 640 w 4436"/>
              <a:gd name="T95" fmla="*/ 424 h 3111"/>
              <a:gd name="T96" fmla="*/ 360 w 4436"/>
              <a:gd name="T97" fmla="*/ 509 h 3111"/>
              <a:gd name="T98" fmla="*/ 191 w 4436"/>
              <a:gd name="T99" fmla="*/ 715 h 3111"/>
              <a:gd name="T100" fmla="*/ 260 w 4436"/>
              <a:gd name="T101" fmla="*/ 965 h 3111"/>
              <a:gd name="T102" fmla="*/ 451 w 4436"/>
              <a:gd name="T103" fmla="*/ 1044 h 3111"/>
              <a:gd name="T104" fmla="*/ 513 w 4436"/>
              <a:gd name="T105" fmla="*/ 1213 h 3111"/>
              <a:gd name="T106" fmla="*/ 547 w 4436"/>
              <a:gd name="T107" fmla="*/ 1607 h 3111"/>
              <a:gd name="T108" fmla="*/ 204 w 4436"/>
              <a:gd name="T109" fmla="*/ 1264 h 3111"/>
              <a:gd name="T110" fmla="*/ 16 w 4436"/>
              <a:gd name="T111" fmla="*/ 889 h 3111"/>
              <a:gd name="T112" fmla="*/ 69 w 4436"/>
              <a:gd name="T113" fmla="*/ 493 h 3111"/>
              <a:gd name="T114" fmla="*/ 371 w 4436"/>
              <a:gd name="T115" fmla="*/ 240 h 3111"/>
              <a:gd name="T116" fmla="*/ 815 w 4436"/>
              <a:gd name="T117" fmla="*/ 145 h 3111"/>
              <a:gd name="T118" fmla="*/ 1333 w 4436"/>
              <a:gd name="T119" fmla="*/ 215 h 3111"/>
              <a:gd name="T120" fmla="*/ 1669 w 4436"/>
              <a:gd name="T121" fmla="*/ 235 h 3111"/>
              <a:gd name="T122" fmla="*/ 1876 w 4436"/>
              <a:gd name="T123" fmla="*/ 115 h 3111"/>
              <a:gd name="T124" fmla="*/ 2125 w 4436"/>
              <a:gd name="T125" fmla="*/ 9 h 3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36" h="3111">
                <a:moveTo>
                  <a:pt x="951" y="956"/>
                </a:moveTo>
                <a:lnTo>
                  <a:pt x="1005" y="964"/>
                </a:lnTo>
                <a:lnTo>
                  <a:pt x="1056" y="978"/>
                </a:lnTo>
                <a:lnTo>
                  <a:pt x="1104" y="1002"/>
                </a:lnTo>
                <a:lnTo>
                  <a:pt x="1144" y="1029"/>
                </a:lnTo>
                <a:lnTo>
                  <a:pt x="1182" y="1064"/>
                </a:lnTo>
                <a:lnTo>
                  <a:pt x="1213" y="1104"/>
                </a:lnTo>
                <a:lnTo>
                  <a:pt x="1240" y="1147"/>
                </a:lnTo>
                <a:lnTo>
                  <a:pt x="1264" y="1196"/>
                </a:lnTo>
                <a:lnTo>
                  <a:pt x="1282" y="1245"/>
                </a:lnTo>
                <a:lnTo>
                  <a:pt x="1295" y="1298"/>
                </a:lnTo>
                <a:lnTo>
                  <a:pt x="1302" y="1351"/>
                </a:lnTo>
                <a:lnTo>
                  <a:pt x="1304" y="1404"/>
                </a:lnTo>
                <a:lnTo>
                  <a:pt x="1302" y="1458"/>
                </a:lnTo>
                <a:lnTo>
                  <a:pt x="1293" y="1509"/>
                </a:lnTo>
                <a:lnTo>
                  <a:pt x="1280" y="1560"/>
                </a:lnTo>
                <a:lnTo>
                  <a:pt x="1262" y="1605"/>
                </a:lnTo>
                <a:lnTo>
                  <a:pt x="1236" y="1649"/>
                </a:lnTo>
                <a:lnTo>
                  <a:pt x="1207" y="1689"/>
                </a:lnTo>
                <a:lnTo>
                  <a:pt x="1173" y="1724"/>
                </a:lnTo>
                <a:lnTo>
                  <a:pt x="1131" y="1751"/>
                </a:lnTo>
                <a:lnTo>
                  <a:pt x="1084" y="1773"/>
                </a:lnTo>
                <a:lnTo>
                  <a:pt x="1033" y="1787"/>
                </a:lnTo>
                <a:lnTo>
                  <a:pt x="976" y="1793"/>
                </a:lnTo>
                <a:lnTo>
                  <a:pt x="922" y="1785"/>
                </a:lnTo>
                <a:lnTo>
                  <a:pt x="871" y="1771"/>
                </a:lnTo>
                <a:lnTo>
                  <a:pt x="822" y="1747"/>
                </a:lnTo>
                <a:lnTo>
                  <a:pt x="778" y="1715"/>
                </a:lnTo>
                <a:lnTo>
                  <a:pt x="738" y="1676"/>
                </a:lnTo>
                <a:lnTo>
                  <a:pt x="702" y="1633"/>
                </a:lnTo>
                <a:lnTo>
                  <a:pt x="671" y="1584"/>
                </a:lnTo>
                <a:lnTo>
                  <a:pt x="645" y="1531"/>
                </a:lnTo>
                <a:lnTo>
                  <a:pt x="627" y="1475"/>
                </a:lnTo>
                <a:lnTo>
                  <a:pt x="615" y="1418"/>
                </a:lnTo>
                <a:lnTo>
                  <a:pt x="609" y="1360"/>
                </a:lnTo>
                <a:lnTo>
                  <a:pt x="611" y="1300"/>
                </a:lnTo>
                <a:lnTo>
                  <a:pt x="620" y="1244"/>
                </a:lnTo>
                <a:lnTo>
                  <a:pt x="636" y="1185"/>
                </a:lnTo>
                <a:lnTo>
                  <a:pt x="656" y="1135"/>
                </a:lnTo>
                <a:lnTo>
                  <a:pt x="680" y="1093"/>
                </a:lnTo>
                <a:lnTo>
                  <a:pt x="709" y="1056"/>
                </a:lnTo>
                <a:lnTo>
                  <a:pt x="744" y="1027"/>
                </a:lnTo>
                <a:lnTo>
                  <a:pt x="785" y="1002"/>
                </a:lnTo>
                <a:lnTo>
                  <a:pt x="835" y="978"/>
                </a:lnTo>
                <a:lnTo>
                  <a:pt x="893" y="960"/>
                </a:lnTo>
                <a:lnTo>
                  <a:pt x="951" y="956"/>
                </a:lnTo>
                <a:close/>
                <a:moveTo>
                  <a:pt x="3504" y="955"/>
                </a:moveTo>
                <a:lnTo>
                  <a:pt x="3564" y="958"/>
                </a:lnTo>
                <a:lnTo>
                  <a:pt x="3616" y="969"/>
                </a:lnTo>
                <a:lnTo>
                  <a:pt x="3664" y="987"/>
                </a:lnTo>
                <a:lnTo>
                  <a:pt x="3705" y="1011"/>
                </a:lnTo>
                <a:lnTo>
                  <a:pt x="3742" y="1040"/>
                </a:lnTo>
                <a:lnTo>
                  <a:pt x="3773" y="1075"/>
                </a:lnTo>
                <a:lnTo>
                  <a:pt x="3798" y="1113"/>
                </a:lnTo>
                <a:lnTo>
                  <a:pt x="3818" y="1155"/>
                </a:lnTo>
                <a:lnTo>
                  <a:pt x="3835" y="1200"/>
                </a:lnTo>
                <a:lnTo>
                  <a:pt x="3845" y="1247"/>
                </a:lnTo>
                <a:lnTo>
                  <a:pt x="3853" y="1296"/>
                </a:lnTo>
                <a:lnTo>
                  <a:pt x="3853" y="1347"/>
                </a:lnTo>
                <a:lnTo>
                  <a:pt x="3851" y="1396"/>
                </a:lnTo>
                <a:lnTo>
                  <a:pt x="3844" y="1447"/>
                </a:lnTo>
                <a:lnTo>
                  <a:pt x="3833" y="1496"/>
                </a:lnTo>
                <a:lnTo>
                  <a:pt x="3818" y="1544"/>
                </a:lnTo>
                <a:lnTo>
                  <a:pt x="3798" y="1589"/>
                </a:lnTo>
                <a:lnTo>
                  <a:pt x="3775" y="1633"/>
                </a:lnTo>
                <a:lnTo>
                  <a:pt x="3749" y="1671"/>
                </a:lnTo>
                <a:lnTo>
                  <a:pt x="3718" y="1705"/>
                </a:lnTo>
                <a:lnTo>
                  <a:pt x="3685" y="1736"/>
                </a:lnTo>
                <a:lnTo>
                  <a:pt x="3649" y="1760"/>
                </a:lnTo>
                <a:lnTo>
                  <a:pt x="3609" y="1778"/>
                </a:lnTo>
                <a:lnTo>
                  <a:pt x="3565" y="1791"/>
                </a:lnTo>
                <a:lnTo>
                  <a:pt x="3520" y="1795"/>
                </a:lnTo>
                <a:lnTo>
                  <a:pt x="3473" y="1791"/>
                </a:lnTo>
                <a:lnTo>
                  <a:pt x="3413" y="1776"/>
                </a:lnTo>
                <a:lnTo>
                  <a:pt x="3360" y="1755"/>
                </a:lnTo>
                <a:lnTo>
                  <a:pt x="3313" y="1724"/>
                </a:lnTo>
                <a:lnTo>
                  <a:pt x="3271" y="1687"/>
                </a:lnTo>
                <a:lnTo>
                  <a:pt x="3235" y="1644"/>
                </a:lnTo>
                <a:lnTo>
                  <a:pt x="3205" y="1596"/>
                </a:lnTo>
                <a:lnTo>
                  <a:pt x="3184" y="1544"/>
                </a:lnTo>
                <a:lnTo>
                  <a:pt x="3169" y="1487"/>
                </a:lnTo>
                <a:lnTo>
                  <a:pt x="3160" y="1427"/>
                </a:lnTo>
                <a:lnTo>
                  <a:pt x="3160" y="1365"/>
                </a:lnTo>
                <a:lnTo>
                  <a:pt x="3167" y="1302"/>
                </a:lnTo>
                <a:lnTo>
                  <a:pt x="3184" y="1238"/>
                </a:lnTo>
                <a:lnTo>
                  <a:pt x="3207" y="1175"/>
                </a:lnTo>
                <a:lnTo>
                  <a:pt x="3233" y="1127"/>
                </a:lnTo>
                <a:lnTo>
                  <a:pt x="3260" y="1087"/>
                </a:lnTo>
                <a:lnTo>
                  <a:pt x="3291" y="1053"/>
                </a:lnTo>
                <a:lnTo>
                  <a:pt x="3325" y="1027"/>
                </a:lnTo>
                <a:lnTo>
                  <a:pt x="3362" y="1004"/>
                </a:lnTo>
                <a:lnTo>
                  <a:pt x="3405" y="985"/>
                </a:lnTo>
                <a:lnTo>
                  <a:pt x="3451" y="969"/>
                </a:lnTo>
                <a:lnTo>
                  <a:pt x="3504" y="955"/>
                </a:lnTo>
                <a:close/>
                <a:moveTo>
                  <a:pt x="2253" y="0"/>
                </a:moveTo>
                <a:lnTo>
                  <a:pt x="2318" y="2"/>
                </a:lnTo>
                <a:lnTo>
                  <a:pt x="2378" y="9"/>
                </a:lnTo>
                <a:lnTo>
                  <a:pt x="2433" y="22"/>
                </a:lnTo>
                <a:lnTo>
                  <a:pt x="2482" y="38"/>
                </a:lnTo>
                <a:lnTo>
                  <a:pt x="2529" y="58"/>
                </a:lnTo>
                <a:lnTo>
                  <a:pt x="2571" y="80"/>
                </a:lnTo>
                <a:lnTo>
                  <a:pt x="2613" y="102"/>
                </a:lnTo>
                <a:lnTo>
                  <a:pt x="2653" y="127"/>
                </a:lnTo>
                <a:lnTo>
                  <a:pt x="2693" y="151"/>
                </a:lnTo>
                <a:lnTo>
                  <a:pt x="2735" y="175"/>
                </a:lnTo>
                <a:lnTo>
                  <a:pt x="2776" y="196"/>
                </a:lnTo>
                <a:lnTo>
                  <a:pt x="2822" y="216"/>
                </a:lnTo>
                <a:lnTo>
                  <a:pt x="2871" y="233"/>
                </a:lnTo>
                <a:lnTo>
                  <a:pt x="2924" y="247"/>
                </a:lnTo>
                <a:lnTo>
                  <a:pt x="2982" y="255"/>
                </a:lnTo>
                <a:lnTo>
                  <a:pt x="3042" y="253"/>
                </a:lnTo>
                <a:lnTo>
                  <a:pt x="3100" y="245"/>
                </a:lnTo>
                <a:lnTo>
                  <a:pt x="3158" y="233"/>
                </a:lnTo>
                <a:lnTo>
                  <a:pt x="3215" y="218"/>
                </a:lnTo>
                <a:lnTo>
                  <a:pt x="3267" y="204"/>
                </a:lnTo>
                <a:lnTo>
                  <a:pt x="3316" y="191"/>
                </a:lnTo>
                <a:lnTo>
                  <a:pt x="3393" y="175"/>
                </a:lnTo>
                <a:lnTo>
                  <a:pt x="3473" y="162"/>
                </a:lnTo>
                <a:lnTo>
                  <a:pt x="3556" y="155"/>
                </a:lnTo>
                <a:lnTo>
                  <a:pt x="3642" y="153"/>
                </a:lnTo>
                <a:lnTo>
                  <a:pt x="3727" y="156"/>
                </a:lnTo>
                <a:lnTo>
                  <a:pt x="3809" y="164"/>
                </a:lnTo>
                <a:lnTo>
                  <a:pt x="3887" y="176"/>
                </a:lnTo>
                <a:lnTo>
                  <a:pt x="3960" y="195"/>
                </a:lnTo>
                <a:lnTo>
                  <a:pt x="4022" y="216"/>
                </a:lnTo>
                <a:lnTo>
                  <a:pt x="4082" y="240"/>
                </a:lnTo>
                <a:lnTo>
                  <a:pt x="4138" y="269"/>
                </a:lnTo>
                <a:lnTo>
                  <a:pt x="4193" y="300"/>
                </a:lnTo>
                <a:lnTo>
                  <a:pt x="4244" y="335"/>
                </a:lnTo>
                <a:lnTo>
                  <a:pt x="4289" y="375"/>
                </a:lnTo>
                <a:lnTo>
                  <a:pt x="4329" y="418"/>
                </a:lnTo>
                <a:lnTo>
                  <a:pt x="4364" y="467"/>
                </a:lnTo>
                <a:lnTo>
                  <a:pt x="4398" y="533"/>
                </a:lnTo>
                <a:lnTo>
                  <a:pt x="4420" y="602"/>
                </a:lnTo>
                <a:lnTo>
                  <a:pt x="4433" y="671"/>
                </a:lnTo>
                <a:lnTo>
                  <a:pt x="4436" y="742"/>
                </a:lnTo>
                <a:lnTo>
                  <a:pt x="4431" y="813"/>
                </a:lnTo>
                <a:lnTo>
                  <a:pt x="4418" y="884"/>
                </a:lnTo>
                <a:lnTo>
                  <a:pt x="4398" y="955"/>
                </a:lnTo>
                <a:lnTo>
                  <a:pt x="4371" y="1024"/>
                </a:lnTo>
                <a:lnTo>
                  <a:pt x="4340" y="1091"/>
                </a:lnTo>
                <a:lnTo>
                  <a:pt x="4304" y="1158"/>
                </a:lnTo>
                <a:lnTo>
                  <a:pt x="4265" y="1222"/>
                </a:lnTo>
                <a:lnTo>
                  <a:pt x="4222" y="1284"/>
                </a:lnTo>
                <a:lnTo>
                  <a:pt x="4178" y="1342"/>
                </a:lnTo>
                <a:lnTo>
                  <a:pt x="4133" y="1396"/>
                </a:lnTo>
                <a:lnTo>
                  <a:pt x="4087" y="1445"/>
                </a:lnTo>
                <a:lnTo>
                  <a:pt x="4042" y="1491"/>
                </a:lnTo>
                <a:lnTo>
                  <a:pt x="3996" y="1531"/>
                </a:lnTo>
                <a:lnTo>
                  <a:pt x="3955" y="1565"/>
                </a:lnTo>
                <a:lnTo>
                  <a:pt x="3916" y="1595"/>
                </a:lnTo>
                <a:lnTo>
                  <a:pt x="3904" y="1595"/>
                </a:lnTo>
                <a:lnTo>
                  <a:pt x="3904" y="1591"/>
                </a:lnTo>
                <a:lnTo>
                  <a:pt x="3924" y="1531"/>
                </a:lnTo>
                <a:lnTo>
                  <a:pt x="3936" y="1467"/>
                </a:lnTo>
                <a:lnTo>
                  <a:pt x="3944" y="1400"/>
                </a:lnTo>
                <a:lnTo>
                  <a:pt x="3944" y="1333"/>
                </a:lnTo>
                <a:lnTo>
                  <a:pt x="3940" y="1265"/>
                </a:lnTo>
                <a:lnTo>
                  <a:pt x="3933" y="1200"/>
                </a:lnTo>
                <a:lnTo>
                  <a:pt x="3918" y="1138"/>
                </a:lnTo>
                <a:lnTo>
                  <a:pt x="3902" y="1080"/>
                </a:lnTo>
                <a:lnTo>
                  <a:pt x="3880" y="1027"/>
                </a:lnTo>
                <a:lnTo>
                  <a:pt x="3880" y="1024"/>
                </a:lnTo>
                <a:lnTo>
                  <a:pt x="3916" y="1025"/>
                </a:lnTo>
                <a:lnTo>
                  <a:pt x="3955" y="1027"/>
                </a:lnTo>
                <a:lnTo>
                  <a:pt x="3993" y="1027"/>
                </a:lnTo>
                <a:lnTo>
                  <a:pt x="4033" y="1025"/>
                </a:lnTo>
                <a:lnTo>
                  <a:pt x="4071" y="1022"/>
                </a:lnTo>
                <a:lnTo>
                  <a:pt x="4107" y="1016"/>
                </a:lnTo>
                <a:lnTo>
                  <a:pt x="4140" y="1005"/>
                </a:lnTo>
                <a:lnTo>
                  <a:pt x="4171" y="993"/>
                </a:lnTo>
                <a:lnTo>
                  <a:pt x="4195" y="976"/>
                </a:lnTo>
                <a:lnTo>
                  <a:pt x="4213" y="955"/>
                </a:lnTo>
                <a:lnTo>
                  <a:pt x="4236" y="831"/>
                </a:lnTo>
                <a:lnTo>
                  <a:pt x="4242" y="775"/>
                </a:lnTo>
                <a:lnTo>
                  <a:pt x="4240" y="724"/>
                </a:lnTo>
                <a:lnTo>
                  <a:pt x="4231" y="676"/>
                </a:lnTo>
                <a:lnTo>
                  <a:pt x="4215" y="635"/>
                </a:lnTo>
                <a:lnTo>
                  <a:pt x="4193" y="596"/>
                </a:lnTo>
                <a:lnTo>
                  <a:pt x="4167" y="562"/>
                </a:lnTo>
                <a:lnTo>
                  <a:pt x="4136" y="533"/>
                </a:lnTo>
                <a:lnTo>
                  <a:pt x="4102" y="505"/>
                </a:lnTo>
                <a:lnTo>
                  <a:pt x="4065" y="484"/>
                </a:lnTo>
                <a:lnTo>
                  <a:pt x="4027" y="465"/>
                </a:lnTo>
                <a:lnTo>
                  <a:pt x="3987" y="451"/>
                </a:lnTo>
                <a:lnTo>
                  <a:pt x="3938" y="438"/>
                </a:lnTo>
                <a:lnTo>
                  <a:pt x="3884" y="427"/>
                </a:lnTo>
                <a:lnTo>
                  <a:pt x="3824" y="422"/>
                </a:lnTo>
                <a:lnTo>
                  <a:pt x="3762" y="418"/>
                </a:lnTo>
                <a:lnTo>
                  <a:pt x="3700" y="418"/>
                </a:lnTo>
                <a:lnTo>
                  <a:pt x="3640" y="424"/>
                </a:lnTo>
                <a:lnTo>
                  <a:pt x="3584" y="431"/>
                </a:lnTo>
                <a:lnTo>
                  <a:pt x="3500" y="449"/>
                </a:lnTo>
                <a:lnTo>
                  <a:pt x="3424" y="467"/>
                </a:lnTo>
                <a:lnTo>
                  <a:pt x="3351" y="491"/>
                </a:lnTo>
                <a:lnTo>
                  <a:pt x="3284" y="516"/>
                </a:lnTo>
                <a:lnTo>
                  <a:pt x="3222" y="547"/>
                </a:lnTo>
                <a:lnTo>
                  <a:pt x="3165" y="582"/>
                </a:lnTo>
                <a:lnTo>
                  <a:pt x="3113" y="622"/>
                </a:lnTo>
                <a:lnTo>
                  <a:pt x="3067" y="669"/>
                </a:lnTo>
                <a:lnTo>
                  <a:pt x="3025" y="720"/>
                </a:lnTo>
                <a:lnTo>
                  <a:pt x="2989" y="780"/>
                </a:lnTo>
                <a:lnTo>
                  <a:pt x="2958" y="845"/>
                </a:lnTo>
                <a:lnTo>
                  <a:pt x="2933" y="918"/>
                </a:lnTo>
                <a:lnTo>
                  <a:pt x="2913" y="993"/>
                </a:lnTo>
                <a:lnTo>
                  <a:pt x="2900" y="1069"/>
                </a:lnTo>
                <a:lnTo>
                  <a:pt x="2889" y="1151"/>
                </a:lnTo>
                <a:lnTo>
                  <a:pt x="2882" y="1231"/>
                </a:lnTo>
                <a:lnTo>
                  <a:pt x="2875" y="1315"/>
                </a:lnTo>
                <a:lnTo>
                  <a:pt x="2865" y="1396"/>
                </a:lnTo>
                <a:lnTo>
                  <a:pt x="2856" y="1476"/>
                </a:lnTo>
                <a:lnTo>
                  <a:pt x="2844" y="1555"/>
                </a:lnTo>
                <a:lnTo>
                  <a:pt x="2827" y="1629"/>
                </a:lnTo>
                <a:lnTo>
                  <a:pt x="2804" y="1698"/>
                </a:lnTo>
                <a:lnTo>
                  <a:pt x="2773" y="1775"/>
                </a:lnTo>
                <a:lnTo>
                  <a:pt x="2738" y="1847"/>
                </a:lnTo>
                <a:lnTo>
                  <a:pt x="2702" y="1918"/>
                </a:lnTo>
                <a:lnTo>
                  <a:pt x="2664" y="1987"/>
                </a:lnTo>
                <a:lnTo>
                  <a:pt x="2625" y="2056"/>
                </a:lnTo>
                <a:lnTo>
                  <a:pt x="2587" y="2124"/>
                </a:lnTo>
                <a:lnTo>
                  <a:pt x="2549" y="2193"/>
                </a:lnTo>
                <a:lnTo>
                  <a:pt x="2513" y="2264"/>
                </a:lnTo>
                <a:lnTo>
                  <a:pt x="2476" y="2335"/>
                </a:lnTo>
                <a:lnTo>
                  <a:pt x="2444" y="2409"/>
                </a:lnTo>
                <a:lnTo>
                  <a:pt x="2415" y="2485"/>
                </a:lnTo>
                <a:lnTo>
                  <a:pt x="2387" y="2565"/>
                </a:lnTo>
                <a:lnTo>
                  <a:pt x="2365" y="2649"/>
                </a:lnTo>
                <a:lnTo>
                  <a:pt x="2347" y="2738"/>
                </a:lnTo>
                <a:lnTo>
                  <a:pt x="2336" y="2833"/>
                </a:lnTo>
                <a:lnTo>
                  <a:pt x="2331" y="2933"/>
                </a:lnTo>
                <a:lnTo>
                  <a:pt x="2333" y="3038"/>
                </a:lnTo>
                <a:lnTo>
                  <a:pt x="2324" y="3056"/>
                </a:lnTo>
                <a:lnTo>
                  <a:pt x="2316" y="3071"/>
                </a:lnTo>
                <a:lnTo>
                  <a:pt x="2309" y="3084"/>
                </a:lnTo>
                <a:lnTo>
                  <a:pt x="2300" y="3095"/>
                </a:lnTo>
                <a:lnTo>
                  <a:pt x="2287" y="3104"/>
                </a:lnTo>
                <a:lnTo>
                  <a:pt x="2269" y="3109"/>
                </a:lnTo>
                <a:lnTo>
                  <a:pt x="2244" y="3111"/>
                </a:lnTo>
                <a:lnTo>
                  <a:pt x="2218" y="3109"/>
                </a:lnTo>
                <a:lnTo>
                  <a:pt x="2198" y="3104"/>
                </a:lnTo>
                <a:lnTo>
                  <a:pt x="2184" y="3096"/>
                </a:lnTo>
                <a:lnTo>
                  <a:pt x="2173" y="3085"/>
                </a:lnTo>
                <a:lnTo>
                  <a:pt x="2165" y="3073"/>
                </a:lnTo>
                <a:lnTo>
                  <a:pt x="2160" y="3060"/>
                </a:lnTo>
                <a:lnTo>
                  <a:pt x="2156" y="3047"/>
                </a:lnTo>
                <a:lnTo>
                  <a:pt x="2155" y="2942"/>
                </a:lnTo>
                <a:lnTo>
                  <a:pt x="2147" y="2844"/>
                </a:lnTo>
                <a:lnTo>
                  <a:pt x="2133" y="2749"/>
                </a:lnTo>
                <a:lnTo>
                  <a:pt x="2115" y="2662"/>
                </a:lnTo>
                <a:lnTo>
                  <a:pt x="2089" y="2578"/>
                </a:lnTo>
                <a:lnTo>
                  <a:pt x="2062" y="2498"/>
                </a:lnTo>
                <a:lnTo>
                  <a:pt x="2029" y="2424"/>
                </a:lnTo>
                <a:lnTo>
                  <a:pt x="1995" y="2349"/>
                </a:lnTo>
                <a:lnTo>
                  <a:pt x="1956" y="2278"/>
                </a:lnTo>
                <a:lnTo>
                  <a:pt x="1918" y="2209"/>
                </a:lnTo>
                <a:lnTo>
                  <a:pt x="1878" y="2142"/>
                </a:lnTo>
                <a:lnTo>
                  <a:pt x="1838" y="2073"/>
                </a:lnTo>
                <a:lnTo>
                  <a:pt x="1798" y="2005"/>
                </a:lnTo>
                <a:lnTo>
                  <a:pt x="1760" y="1936"/>
                </a:lnTo>
                <a:lnTo>
                  <a:pt x="1724" y="1865"/>
                </a:lnTo>
                <a:lnTo>
                  <a:pt x="1687" y="1795"/>
                </a:lnTo>
                <a:lnTo>
                  <a:pt x="1656" y="1720"/>
                </a:lnTo>
                <a:lnTo>
                  <a:pt x="1633" y="1653"/>
                </a:lnTo>
                <a:lnTo>
                  <a:pt x="1615" y="1584"/>
                </a:lnTo>
                <a:lnTo>
                  <a:pt x="1600" y="1507"/>
                </a:lnTo>
                <a:lnTo>
                  <a:pt x="1587" y="1429"/>
                </a:lnTo>
                <a:lnTo>
                  <a:pt x="1575" y="1349"/>
                </a:lnTo>
                <a:lnTo>
                  <a:pt x="1565" y="1267"/>
                </a:lnTo>
                <a:lnTo>
                  <a:pt x="1555" y="1185"/>
                </a:lnTo>
                <a:lnTo>
                  <a:pt x="1542" y="1105"/>
                </a:lnTo>
                <a:lnTo>
                  <a:pt x="1529" y="1025"/>
                </a:lnTo>
                <a:lnTo>
                  <a:pt x="1515" y="949"/>
                </a:lnTo>
                <a:lnTo>
                  <a:pt x="1495" y="876"/>
                </a:lnTo>
                <a:lnTo>
                  <a:pt x="1471" y="809"/>
                </a:lnTo>
                <a:lnTo>
                  <a:pt x="1442" y="745"/>
                </a:lnTo>
                <a:lnTo>
                  <a:pt x="1407" y="691"/>
                </a:lnTo>
                <a:lnTo>
                  <a:pt x="1369" y="644"/>
                </a:lnTo>
                <a:lnTo>
                  <a:pt x="1324" y="602"/>
                </a:lnTo>
                <a:lnTo>
                  <a:pt x="1273" y="562"/>
                </a:lnTo>
                <a:lnTo>
                  <a:pt x="1216" y="529"/>
                </a:lnTo>
                <a:lnTo>
                  <a:pt x="1156" y="500"/>
                </a:lnTo>
                <a:lnTo>
                  <a:pt x="1093" y="475"/>
                </a:lnTo>
                <a:lnTo>
                  <a:pt x="1025" y="453"/>
                </a:lnTo>
                <a:lnTo>
                  <a:pt x="956" y="435"/>
                </a:lnTo>
                <a:lnTo>
                  <a:pt x="800" y="424"/>
                </a:lnTo>
                <a:lnTo>
                  <a:pt x="749" y="418"/>
                </a:lnTo>
                <a:lnTo>
                  <a:pt x="695" y="418"/>
                </a:lnTo>
                <a:lnTo>
                  <a:pt x="640" y="424"/>
                </a:lnTo>
                <a:lnTo>
                  <a:pt x="585" y="433"/>
                </a:lnTo>
                <a:lnTo>
                  <a:pt x="536" y="444"/>
                </a:lnTo>
                <a:lnTo>
                  <a:pt x="493" y="455"/>
                </a:lnTo>
                <a:lnTo>
                  <a:pt x="447" y="471"/>
                </a:lnTo>
                <a:lnTo>
                  <a:pt x="402" y="489"/>
                </a:lnTo>
                <a:lnTo>
                  <a:pt x="360" y="509"/>
                </a:lnTo>
                <a:lnTo>
                  <a:pt x="320" y="535"/>
                </a:lnTo>
                <a:lnTo>
                  <a:pt x="284" y="562"/>
                </a:lnTo>
                <a:lnTo>
                  <a:pt x="251" y="595"/>
                </a:lnTo>
                <a:lnTo>
                  <a:pt x="224" y="631"/>
                </a:lnTo>
                <a:lnTo>
                  <a:pt x="204" y="671"/>
                </a:lnTo>
                <a:lnTo>
                  <a:pt x="191" y="715"/>
                </a:lnTo>
                <a:lnTo>
                  <a:pt x="187" y="760"/>
                </a:lnTo>
                <a:lnTo>
                  <a:pt x="191" y="805"/>
                </a:lnTo>
                <a:lnTo>
                  <a:pt x="202" y="849"/>
                </a:lnTo>
                <a:lnTo>
                  <a:pt x="216" y="893"/>
                </a:lnTo>
                <a:lnTo>
                  <a:pt x="236" y="931"/>
                </a:lnTo>
                <a:lnTo>
                  <a:pt x="260" y="965"/>
                </a:lnTo>
                <a:lnTo>
                  <a:pt x="285" y="996"/>
                </a:lnTo>
                <a:lnTo>
                  <a:pt x="313" y="1020"/>
                </a:lnTo>
                <a:lnTo>
                  <a:pt x="340" y="1035"/>
                </a:lnTo>
                <a:lnTo>
                  <a:pt x="378" y="1045"/>
                </a:lnTo>
                <a:lnTo>
                  <a:pt x="415" y="1047"/>
                </a:lnTo>
                <a:lnTo>
                  <a:pt x="451" y="1044"/>
                </a:lnTo>
                <a:lnTo>
                  <a:pt x="487" y="1036"/>
                </a:lnTo>
                <a:lnTo>
                  <a:pt x="522" y="1027"/>
                </a:lnTo>
                <a:lnTo>
                  <a:pt x="555" y="1018"/>
                </a:lnTo>
                <a:lnTo>
                  <a:pt x="587" y="1011"/>
                </a:lnTo>
                <a:lnTo>
                  <a:pt x="527" y="1147"/>
                </a:lnTo>
                <a:lnTo>
                  <a:pt x="513" y="1213"/>
                </a:lnTo>
                <a:lnTo>
                  <a:pt x="505" y="1280"/>
                </a:lnTo>
                <a:lnTo>
                  <a:pt x="505" y="1349"/>
                </a:lnTo>
                <a:lnTo>
                  <a:pt x="511" y="1416"/>
                </a:lnTo>
                <a:lnTo>
                  <a:pt x="520" y="1484"/>
                </a:lnTo>
                <a:lnTo>
                  <a:pt x="533" y="1547"/>
                </a:lnTo>
                <a:lnTo>
                  <a:pt x="547" y="1607"/>
                </a:lnTo>
                <a:lnTo>
                  <a:pt x="482" y="1560"/>
                </a:lnTo>
                <a:lnTo>
                  <a:pt x="420" y="1507"/>
                </a:lnTo>
                <a:lnTo>
                  <a:pt x="360" y="1451"/>
                </a:lnTo>
                <a:lnTo>
                  <a:pt x="305" y="1391"/>
                </a:lnTo>
                <a:lnTo>
                  <a:pt x="253" y="1327"/>
                </a:lnTo>
                <a:lnTo>
                  <a:pt x="204" y="1264"/>
                </a:lnTo>
                <a:lnTo>
                  <a:pt x="165" y="1209"/>
                </a:lnTo>
                <a:lnTo>
                  <a:pt x="129" y="1155"/>
                </a:lnTo>
                <a:lnTo>
                  <a:pt x="96" y="1095"/>
                </a:lnTo>
                <a:lnTo>
                  <a:pt x="65" y="1033"/>
                </a:lnTo>
                <a:lnTo>
                  <a:pt x="40" y="967"/>
                </a:lnTo>
                <a:lnTo>
                  <a:pt x="16" y="889"/>
                </a:lnTo>
                <a:lnTo>
                  <a:pt x="4" y="813"/>
                </a:lnTo>
                <a:lnTo>
                  <a:pt x="0" y="742"/>
                </a:lnTo>
                <a:lnTo>
                  <a:pt x="5" y="675"/>
                </a:lnTo>
                <a:lnTo>
                  <a:pt x="18" y="609"/>
                </a:lnTo>
                <a:lnTo>
                  <a:pt x="40" y="549"/>
                </a:lnTo>
                <a:lnTo>
                  <a:pt x="69" y="493"/>
                </a:lnTo>
                <a:lnTo>
                  <a:pt x="105" y="440"/>
                </a:lnTo>
                <a:lnTo>
                  <a:pt x="147" y="393"/>
                </a:lnTo>
                <a:lnTo>
                  <a:pt x="195" y="347"/>
                </a:lnTo>
                <a:lnTo>
                  <a:pt x="249" y="307"/>
                </a:lnTo>
                <a:lnTo>
                  <a:pt x="307" y="273"/>
                </a:lnTo>
                <a:lnTo>
                  <a:pt x="371" y="240"/>
                </a:lnTo>
                <a:lnTo>
                  <a:pt x="436" y="213"/>
                </a:lnTo>
                <a:lnTo>
                  <a:pt x="507" y="191"/>
                </a:lnTo>
                <a:lnTo>
                  <a:pt x="580" y="173"/>
                </a:lnTo>
                <a:lnTo>
                  <a:pt x="656" y="158"/>
                </a:lnTo>
                <a:lnTo>
                  <a:pt x="735" y="151"/>
                </a:lnTo>
                <a:lnTo>
                  <a:pt x="815" y="145"/>
                </a:lnTo>
                <a:lnTo>
                  <a:pt x="895" y="147"/>
                </a:lnTo>
                <a:lnTo>
                  <a:pt x="975" y="153"/>
                </a:lnTo>
                <a:lnTo>
                  <a:pt x="1056" y="164"/>
                </a:lnTo>
                <a:lnTo>
                  <a:pt x="1236" y="187"/>
                </a:lnTo>
                <a:lnTo>
                  <a:pt x="1282" y="200"/>
                </a:lnTo>
                <a:lnTo>
                  <a:pt x="1333" y="215"/>
                </a:lnTo>
                <a:lnTo>
                  <a:pt x="1385" y="231"/>
                </a:lnTo>
                <a:lnTo>
                  <a:pt x="1444" y="244"/>
                </a:lnTo>
                <a:lnTo>
                  <a:pt x="1502" y="253"/>
                </a:lnTo>
                <a:lnTo>
                  <a:pt x="1562" y="255"/>
                </a:lnTo>
                <a:lnTo>
                  <a:pt x="1624" y="247"/>
                </a:lnTo>
                <a:lnTo>
                  <a:pt x="1669" y="235"/>
                </a:lnTo>
                <a:lnTo>
                  <a:pt x="1709" y="220"/>
                </a:lnTo>
                <a:lnTo>
                  <a:pt x="1745" y="202"/>
                </a:lnTo>
                <a:lnTo>
                  <a:pt x="1780" y="182"/>
                </a:lnTo>
                <a:lnTo>
                  <a:pt x="1813" y="160"/>
                </a:lnTo>
                <a:lnTo>
                  <a:pt x="1844" y="136"/>
                </a:lnTo>
                <a:lnTo>
                  <a:pt x="1876" y="115"/>
                </a:lnTo>
                <a:lnTo>
                  <a:pt x="1909" y="93"/>
                </a:lnTo>
                <a:lnTo>
                  <a:pt x="1944" y="71"/>
                </a:lnTo>
                <a:lnTo>
                  <a:pt x="1982" y="51"/>
                </a:lnTo>
                <a:lnTo>
                  <a:pt x="2025" y="35"/>
                </a:lnTo>
                <a:lnTo>
                  <a:pt x="2073" y="20"/>
                </a:lnTo>
                <a:lnTo>
                  <a:pt x="2125" y="9"/>
                </a:lnTo>
                <a:lnTo>
                  <a:pt x="2185" y="2"/>
                </a:lnTo>
                <a:lnTo>
                  <a:pt x="2253"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1" name="Freeform 18">
            <a:extLst>
              <a:ext uri="{FF2B5EF4-FFF2-40B4-BE49-F238E27FC236}">
                <a16:creationId xmlns:a16="http://schemas.microsoft.com/office/drawing/2014/main" id="{421E62C5-536C-4EC0-8F39-777195575A29}"/>
              </a:ext>
            </a:extLst>
          </p:cNvPr>
          <p:cNvSpPr>
            <a:spLocks noEditPoints="1"/>
          </p:cNvSpPr>
          <p:nvPr/>
        </p:nvSpPr>
        <p:spPr bwMode="auto">
          <a:xfrm>
            <a:off x="9540625" y="691038"/>
            <a:ext cx="315954" cy="384177"/>
          </a:xfrm>
          <a:custGeom>
            <a:avLst/>
            <a:gdLst>
              <a:gd name="T0" fmla="*/ 1033 w 2487"/>
              <a:gd name="T1" fmla="*/ 2647 h 3024"/>
              <a:gd name="T2" fmla="*/ 1169 w 2487"/>
              <a:gd name="T3" fmla="*/ 2318 h 3024"/>
              <a:gd name="T4" fmla="*/ 1260 w 2487"/>
              <a:gd name="T5" fmla="*/ 2242 h 3024"/>
              <a:gd name="T6" fmla="*/ 1367 w 2487"/>
              <a:gd name="T7" fmla="*/ 2700 h 3024"/>
              <a:gd name="T8" fmla="*/ 1462 w 2487"/>
              <a:gd name="T9" fmla="*/ 2265 h 3024"/>
              <a:gd name="T10" fmla="*/ 1118 w 2487"/>
              <a:gd name="T11" fmla="*/ 1982 h 3024"/>
              <a:gd name="T12" fmla="*/ 1140 w 2487"/>
              <a:gd name="T13" fmla="*/ 2189 h 3024"/>
              <a:gd name="T14" fmla="*/ 1475 w 2487"/>
              <a:gd name="T15" fmla="*/ 2080 h 3024"/>
              <a:gd name="T16" fmla="*/ 1698 w 2487"/>
              <a:gd name="T17" fmla="*/ 1654 h 3024"/>
              <a:gd name="T18" fmla="*/ 1509 w 2487"/>
              <a:gd name="T19" fmla="*/ 1891 h 3024"/>
              <a:gd name="T20" fmla="*/ 1675 w 2487"/>
              <a:gd name="T21" fmla="*/ 1876 h 3024"/>
              <a:gd name="T22" fmla="*/ 1787 w 2487"/>
              <a:gd name="T23" fmla="*/ 1649 h 3024"/>
              <a:gd name="T24" fmla="*/ 1784 w 2487"/>
              <a:gd name="T25" fmla="*/ 1573 h 3024"/>
              <a:gd name="T26" fmla="*/ 1896 w 2487"/>
              <a:gd name="T27" fmla="*/ 1634 h 3024"/>
              <a:gd name="T28" fmla="*/ 1971 w 2487"/>
              <a:gd name="T29" fmla="*/ 1433 h 3024"/>
              <a:gd name="T30" fmla="*/ 1380 w 2487"/>
              <a:gd name="T31" fmla="*/ 1365 h 3024"/>
              <a:gd name="T32" fmla="*/ 1335 w 2487"/>
              <a:gd name="T33" fmla="*/ 1805 h 3024"/>
              <a:gd name="T34" fmla="*/ 1289 w 2487"/>
              <a:gd name="T35" fmla="*/ 1393 h 3024"/>
              <a:gd name="T36" fmla="*/ 1171 w 2487"/>
              <a:gd name="T37" fmla="*/ 1469 h 3024"/>
              <a:gd name="T38" fmla="*/ 1149 w 2487"/>
              <a:gd name="T39" fmla="*/ 1791 h 3024"/>
              <a:gd name="T40" fmla="*/ 1038 w 2487"/>
              <a:gd name="T41" fmla="*/ 1416 h 3024"/>
              <a:gd name="T42" fmla="*/ 1033 w 2487"/>
              <a:gd name="T43" fmla="*/ 1638 h 3024"/>
              <a:gd name="T44" fmla="*/ 1047 w 2487"/>
              <a:gd name="T45" fmla="*/ 1831 h 3024"/>
              <a:gd name="T46" fmla="*/ 904 w 2487"/>
              <a:gd name="T47" fmla="*/ 1505 h 3024"/>
              <a:gd name="T48" fmla="*/ 945 w 2487"/>
              <a:gd name="T49" fmla="*/ 1756 h 3024"/>
              <a:gd name="T50" fmla="*/ 1316 w 2487"/>
              <a:gd name="T51" fmla="*/ 1891 h 3024"/>
              <a:gd name="T52" fmla="*/ 1480 w 2487"/>
              <a:gd name="T53" fmla="*/ 1520 h 3024"/>
              <a:gd name="T54" fmla="*/ 622 w 2487"/>
              <a:gd name="T55" fmla="*/ 1271 h 3024"/>
              <a:gd name="T56" fmla="*/ 831 w 2487"/>
              <a:gd name="T57" fmla="*/ 1405 h 3024"/>
              <a:gd name="T58" fmla="*/ 1925 w 2487"/>
              <a:gd name="T59" fmla="*/ 1156 h 3024"/>
              <a:gd name="T60" fmla="*/ 1987 w 2487"/>
              <a:gd name="T61" fmla="*/ 1218 h 3024"/>
              <a:gd name="T62" fmla="*/ 878 w 2487"/>
              <a:gd name="T63" fmla="*/ 1165 h 3024"/>
              <a:gd name="T64" fmla="*/ 929 w 2487"/>
              <a:gd name="T65" fmla="*/ 1384 h 3024"/>
              <a:gd name="T66" fmla="*/ 989 w 2487"/>
              <a:gd name="T67" fmla="*/ 1282 h 3024"/>
              <a:gd name="T68" fmla="*/ 913 w 2487"/>
              <a:gd name="T69" fmla="*/ 1064 h 3024"/>
              <a:gd name="T70" fmla="*/ 593 w 2487"/>
              <a:gd name="T71" fmla="*/ 1220 h 3024"/>
              <a:gd name="T72" fmla="*/ 1429 w 2487"/>
              <a:gd name="T73" fmla="*/ 976 h 3024"/>
              <a:gd name="T74" fmla="*/ 1387 w 2487"/>
              <a:gd name="T75" fmla="*/ 1276 h 3024"/>
              <a:gd name="T76" fmla="*/ 1518 w 2487"/>
              <a:gd name="T77" fmla="*/ 1231 h 3024"/>
              <a:gd name="T78" fmla="*/ 1556 w 2487"/>
              <a:gd name="T79" fmla="*/ 1002 h 3024"/>
              <a:gd name="T80" fmla="*/ 1142 w 2487"/>
              <a:gd name="T81" fmla="*/ 1094 h 3024"/>
              <a:gd name="T82" fmla="*/ 1165 w 2487"/>
              <a:gd name="T83" fmla="*/ 1298 h 3024"/>
              <a:gd name="T84" fmla="*/ 1222 w 2487"/>
              <a:gd name="T85" fmla="*/ 1136 h 3024"/>
              <a:gd name="T86" fmla="*/ 489 w 2487"/>
              <a:gd name="T87" fmla="*/ 916 h 3024"/>
              <a:gd name="T88" fmla="*/ 540 w 2487"/>
              <a:gd name="T89" fmla="*/ 902 h 3024"/>
              <a:gd name="T90" fmla="*/ 798 w 2487"/>
              <a:gd name="T91" fmla="*/ 938 h 3024"/>
              <a:gd name="T92" fmla="*/ 855 w 2487"/>
              <a:gd name="T93" fmla="*/ 927 h 3024"/>
              <a:gd name="T94" fmla="*/ 1491 w 2487"/>
              <a:gd name="T95" fmla="*/ 751 h 3024"/>
              <a:gd name="T96" fmla="*/ 1533 w 2487"/>
              <a:gd name="T97" fmla="*/ 840 h 3024"/>
              <a:gd name="T98" fmla="*/ 1125 w 2487"/>
              <a:gd name="T99" fmla="*/ 814 h 3024"/>
              <a:gd name="T100" fmla="*/ 1222 w 2487"/>
              <a:gd name="T101" fmla="*/ 898 h 3024"/>
              <a:gd name="T102" fmla="*/ 762 w 2487"/>
              <a:gd name="T103" fmla="*/ 596 h 3024"/>
              <a:gd name="T104" fmla="*/ 825 w 2487"/>
              <a:gd name="T105" fmla="*/ 734 h 3024"/>
              <a:gd name="T106" fmla="*/ 775 w 2487"/>
              <a:gd name="T107" fmla="*/ 604 h 3024"/>
              <a:gd name="T108" fmla="*/ 1475 w 2487"/>
              <a:gd name="T109" fmla="*/ 596 h 3024"/>
              <a:gd name="T110" fmla="*/ 1535 w 2487"/>
              <a:gd name="T111" fmla="*/ 433 h 3024"/>
              <a:gd name="T112" fmla="*/ 1120 w 2487"/>
              <a:gd name="T113" fmla="*/ 604 h 3024"/>
              <a:gd name="T114" fmla="*/ 2304 w 2487"/>
              <a:gd name="T115" fmla="*/ 173 h 3024"/>
              <a:gd name="T116" fmla="*/ 167 w 2487"/>
              <a:gd name="T117" fmla="*/ 2829 h 3024"/>
              <a:gd name="T118" fmla="*/ 95 w 2487"/>
              <a:gd name="T119" fmla="*/ 2914 h 3024"/>
              <a:gd name="T120" fmla="*/ 2367 w 2487"/>
              <a:gd name="T121" fmla="*/ 93 h 3024"/>
              <a:gd name="T122" fmla="*/ 2464 w 2487"/>
              <a:gd name="T123" fmla="*/ 3022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7" h="3024">
                <a:moveTo>
                  <a:pt x="1073" y="2245"/>
                </a:moveTo>
                <a:lnTo>
                  <a:pt x="1058" y="2260"/>
                </a:lnTo>
                <a:lnTo>
                  <a:pt x="1047" y="2285"/>
                </a:lnTo>
                <a:lnTo>
                  <a:pt x="1038" y="2316"/>
                </a:lnTo>
                <a:lnTo>
                  <a:pt x="1031" y="2353"/>
                </a:lnTo>
                <a:lnTo>
                  <a:pt x="1027" y="2394"/>
                </a:lnTo>
                <a:lnTo>
                  <a:pt x="1025" y="2438"/>
                </a:lnTo>
                <a:lnTo>
                  <a:pt x="1025" y="2484"/>
                </a:lnTo>
                <a:lnTo>
                  <a:pt x="1025" y="2527"/>
                </a:lnTo>
                <a:lnTo>
                  <a:pt x="1027" y="2571"/>
                </a:lnTo>
                <a:lnTo>
                  <a:pt x="1031" y="2611"/>
                </a:lnTo>
                <a:lnTo>
                  <a:pt x="1033" y="2647"/>
                </a:lnTo>
                <a:lnTo>
                  <a:pt x="1035" y="2676"/>
                </a:lnTo>
                <a:lnTo>
                  <a:pt x="1036" y="2698"/>
                </a:lnTo>
                <a:lnTo>
                  <a:pt x="1149" y="2702"/>
                </a:lnTo>
                <a:lnTo>
                  <a:pt x="1153" y="2671"/>
                </a:lnTo>
                <a:lnTo>
                  <a:pt x="1160" y="2634"/>
                </a:lnTo>
                <a:lnTo>
                  <a:pt x="1165" y="2593"/>
                </a:lnTo>
                <a:lnTo>
                  <a:pt x="1171" y="2547"/>
                </a:lnTo>
                <a:lnTo>
                  <a:pt x="1175" y="2500"/>
                </a:lnTo>
                <a:lnTo>
                  <a:pt x="1176" y="2451"/>
                </a:lnTo>
                <a:lnTo>
                  <a:pt x="1178" y="2404"/>
                </a:lnTo>
                <a:lnTo>
                  <a:pt x="1175" y="2360"/>
                </a:lnTo>
                <a:lnTo>
                  <a:pt x="1169" y="2318"/>
                </a:lnTo>
                <a:lnTo>
                  <a:pt x="1160" y="2284"/>
                </a:lnTo>
                <a:lnTo>
                  <a:pt x="1147" y="2256"/>
                </a:lnTo>
                <a:lnTo>
                  <a:pt x="1131" y="2253"/>
                </a:lnTo>
                <a:lnTo>
                  <a:pt x="1115" y="2249"/>
                </a:lnTo>
                <a:lnTo>
                  <a:pt x="1096" y="2245"/>
                </a:lnTo>
                <a:lnTo>
                  <a:pt x="1073" y="2245"/>
                </a:lnTo>
                <a:close/>
                <a:moveTo>
                  <a:pt x="1398" y="2191"/>
                </a:moveTo>
                <a:lnTo>
                  <a:pt x="1371" y="2202"/>
                </a:lnTo>
                <a:lnTo>
                  <a:pt x="1342" y="2211"/>
                </a:lnTo>
                <a:lnTo>
                  <a:pt x="1313" y="2220"/>
                </a:lnTo>
                <a:lnTo>
                  <a:pt x="1285" y="2229"/>
                </a:lnTo>
                <a:lnTo>
                  <a:pt x="1260" y="2242"/>
                </a:lnTo>
                <a:lnTo>
                  <a:pt x="1240" y="2260"/>
                </a:lnTo>
                <a:lnTo>
                  <a:pt x="1235" y="2298"/>
                </a:lnTo>
                <a:lnTo>
                  <a:pt x="1236" y="2338"/>
                </a:lnTo>
                <a:lnTo>
                  <a:pt x="1242" y="2382"/>
                </a:lnTo>
                <a:lnTo>
                  <a:pt x="1253" y="2427"/>
                </a:lnTo>
                <a:lnTo>
                  <a:pt x="1267" y="2473"/>
                </a:lnTo>
                <a:lnTo>
                  <a:pt x="1285" y="2518"/>
                </a:lnTo>
                <a:lnTo>
                  <a:pt x="1302" y="2562"/>
                </a:lnTo>
                <a:lnTo>
                  <a:pt x="1322" y="2604"/>
                </a:lnTo>
                <a:lnTo>
                  <a:pt x="1338" y="2640"/>
                </a:lnTo>
                <a:lnTo>
                  <a:pt x="1355" y="2673"/>
                </a:lnTo>
                <a:lnTo>
                  <a:pt x="1367" y="2700"/>
                </a:lnTo>
                <a:lnTo>
                  <a:pt x="1467" y="2689"/>
                </a:lnTo>
                <a:lnTo>
                  <a:pt x="1469" y="2678"/>
                </a:lnTo>
                <a:lnTo>
                  <a:pt x="1471" y="2656"/>
                </a:lnTo>
                <a:lnTo>
                  <a:pt x="1471" y="2625"/>
                </a:lnTo>
                <a:lnTo>
                  <a:pt x="1473" y="2587"/>
                </a:lnTo>
                <a:lnTo>
                  <a:pt x="1473" y="2544"/>
                </a:lnTo>
                <a:lnTo>
                  <a:pt x="1473" y="2496"/>
                </a:lnTo>
                <a:lnTo>
                  <a:pt x="1471" y="2447"/>
                </a:lnTo>
                <a:lnTo>
                  <a:pt x="1471" y="2396"/>
                </a:lnTo>
                <a:lnTo>
                  <a:pt x="1469" y="2349"/>
                </a:lnTo>
                <a:lnTo>
                  <a:pt x="1465" y="2305"/>
                </a:lnTo>
                <a:lnTo>
                  <a:pt x="1462" y="2265"/>
                </a:lnTo>
                <a:lnTo>
                  <a:pt x="1458" y="2234"/>
                </a:lnTo>
                <a:lnTo>
                  <a:pt x="1453" y="2213"/>
                </a:lnTo>
                <a:lnTo>
                  <a:pt x="1447" y="2202"/>
                </a:lnTo>
                <a:lnTo>
                  <a:pt x="1435" y="2194"/>
                </a:lnTo>
                <a:lnTo>
                  <a:pt x="1418" y="2191"/>
                </a:lnTo>
                <a:lnTo>
                  <a:pt x="1398" y="2191"/>
                </a:lnTo>
                <a:close/>
                <a:moveTo>
                  <a:pt x="1282" y="1953"/>
                </a:moveTo>
                <a:lnTo>
                  <a:pt x="1231" y="1954"/>
                </a:lnTo>
                <a:lnTo>
                  <a:pt x="1205" y="1960"/>
                </a:lnTo>
                <a:lnTo>
                  <a:pt x="1176" y="1965"/>
                </a:lnTo>
                <a:lnTo>
                  <a:pt x="1147" y="1973"/>
                </a:lnTo>
                <a:lnTo>
                  <a:pt x="1118" y="1982"/>
                </a:lnTo>
                <a:lnTo>
                  <a:pt x="1089" y="1993"/>
                </a:lnTo>
                <a:lnTo>
                  <a:pt x="1064" y="2005"/>
                </a:lnTo>
                <a:lnTo>
                  <a:pt x="1040" y="2020"/>
                </a:lnTo>
                <a:lnTo>
                  <a:pt x="1020" y="2040"/>
                </a:lnTo>
                <a:lnTo>
                  <a:pt x="1005" y="2062"/>
                </a:lnTo>
                <a:lnTo>
                  <a:pt x="995" y="2089"/>
                </a:lnTo>
                <a:lnTo>
                  <a:pt x="993" y="2120"/>
                </a:lnTo>
                <a:lnTo>
                  <a:pt x="1011" y="2144"/>
                </a:lnTo>
                <a:lnTo>
                  <a:pt x="1036" y="2162"/>
                </a:lnTo>
                <a:lnTo>
                  <a:pt x="1067" y="2174"/>
                </a:lnTo>
                <a:lnTo>
                  <a:pt x="1102" y="2184"/>
                </a:lnTo>
                <a:lnTo>
                  <a:pt x="1140" y="2189"/>
                </a:lnTo>
                <a:lnTo>
                  <a:pt x="1180" y="2189"/>
                </a:lnTo>
                <a:lnTo>
                  <a:pt x="1220" y="2187"/>
                </a:lnTo>
                <a:lnTo>
                  <a:pt x="1262" y="2182"/>
                </a:lnTo>
                <a:lnTo>
                  <a:pt x="1302" y="2174"/>
                </a:lnTo>
                <a:lnTo>
                  <a:pt x="1338" y="2165"/>
                </a:lnTo>
                <a:lnTo>
                  <a:pt x="1371" y="2153"/>
                </a:lnTo>
                <a:lnTo>
                  <a:pt x="1400" y="2140"/>
                </a:lnTo>
                <a:lnTo>
                  <a:pt x="1415" y="2133"/>
                </a:lnTo>
                <a:lnTo>
                  <a:pt x="1431" y="2122"/>
                </a:lnTo>
                <a:lnTo>
                  <a:pt x="1447" y="2111"/>
                </a:lnTo>
                <a:lnTo>
                  <a:pt x="1462" y="2096"/>
                </a:lnTo>
                <a:lnTo>
                  <a:pt x="1475" y="2080"/>
                </a:lnTo>
                <a:lnTo>
                  <a:pt x="1480" y="2064"/>
                </a:lnTo>
                <a:lnTo>
                  <a:pt x="1480" y="2045"/>
                </a:lnTo>
                <a:lnTo>
                  <a:pt x="1473" y="2024"/>
                </a:lnTo>
                <a:lnTo>
                  <a:pt x="1456" y="2002"/>
                </a:lnTo>
                <a:lnTo>
                  <a:pt x="1433" y="1982"/>
                </a:lnTo>
                <a:lnTo>
                  <a:pt x="1404" y="1969"/>
                </a:lnTo>
                <a:lnTo>
                  <a:pt x="1369" y="1958"/>
                </a:lnTo>
                <a:lnTo>
                  <a:pt x="1327" y="1953"/>
                </a:lnTo>
                <a:lnTo>
                  <a:pt x="1282" y="1953"/>
                </a:lnTo>
                <a:close/>
                <a:moveTo>
                  <a:pt x="1727" y="1634"/>
                </a:moveTo>
                <a:lnTo>
                  <a:pt x="1711" y="1642"/>
                </a:lnTo>
                <a:lnTo>
                  <a:pt x="1698" y="1654"/>
                </a:lnTo>
                <a:lnTo>
                  <a:pt x="1693" y="1669"/>
                </a:lnTo>
                <a:lnTo>
                  <a:pt x="1695" y="1685"/>
                </a:lnTo>
                <a:lnTo>
                  <a:pt x="1696" y="1702"/>
                </a:lnTo>
                <a:lnTo>
                  <a:pt x="1693" y="1722"/>
                </a:lnTo>
                <a:lnTo>
                  <a:pt x="1680" y="1747"/>
                </a:lnTo>
                <a:lnTo>
                  <a:pt x="1662" y="1774"/>
                </a:lnTo>
                <a:lnTo>
                  <a:pt x="1636" y="1802"/>
                </a:lnTo>
                <a:lnTo>
                  <a:pt x="1605" y="1829"/>
                </a:lnTo>
                <a:lnTo>
                  <a:pt x="1575" y="1853"/>
                </a:lnTo>
                <a:lnTo>
                  <a:pt x="1544" y="1869"/>
                </a:lnTo>
                <a:lnTo>
                  <a:pt x="1515" y="1880"/>
                </a:lnTo>
                <a:lnTo>
                  <a:pt x="1509" y="1891"/>
                </a:lnTo>
                <a:lnTo>
                  <a:pt x="1505" y="1900"/>
                </a:lnTo>
                <a:lnTo>
                  <a:pt x="1504" y="1909"/>
                </a:lnTo>
                <a:lnTo>
                  <a:pt x="1507" y="1922"/>
                </a:lnTo>
                <a:lnTo>
                  <a:pt x="1524" y="1949"/>
                </a:lnTo>
                <a:lnTo>
                  <a:pt x="1549" y="1971"/>
                </a:lnTo>
                <a:lnTo>
                  <a:pt x="1580" y="1985"/>
                </a:lnTo>
                <a:lnTo>
                  <a:pt x="1616" y="1989"/>
                </a:lnTo>
                <a:lnTo>
                  <a:pt x="1629" y="1971"/>
                </a:lnTo>
                <a:lnTo>
                  <a:pt x="1635" y="1953"/>
                </a:lnTo>
                <a:lnTo>
                  <a:pt x="1638" y="1933"/>
                </a:lnTo>
                <a:lnTo>
                  <a:pt x="1647" y="1911"/>
                </a:lnTo>
                <a:lnTo>
                  <a:pt x="1675" y="1876"/>
                </a:lnTo>
                <a:lnTo>
                  <a:pt x="1698" y="1844"/>
                </a:lnTo>
                <a:lnTo>
                  <a:pt x="1722" y="1811"/>
                </a:lnTo>
                <a:lnTo>
                  <a:pt x="1749" y="1776"/>
                </a:lnTo>
                <a:lnTo>
                  <a:pt x="1765" y="1764"/>
                </a:lnTo>
                <a:lnTo>
                  <a:pt x="1784" y="1754"/>
                </a:lnTo>
                <a:lnTo>
                  <a:pt x="1804" y="1747"/>
                </a:lnTo>
                <a:lnTo>
                  <a:pt x="1822" y="1738"/>
                </a:lnTo>
                <a:lnTo>
                  <a:pt x="1838" y="1725"/>
                </a:lnTo>
                <a:lnTo>
                  <a:pt x="1842" y="1707"/>
                </a:lnTo>
                <a:lnTo>
                  <a:pt x="1829" y="1684"/>
                </a:lnTo>
                <a:lnTo>
                  <a:pt x="1811" y="1665"/>
                </a:lnTo>
                <a:lnTo>
                  <a:pt x="1787" y="1649"/>
                </a:lnTo>
                <a:lnTo>
                  <a:pt x="1760" y="1638"/>
                </a:lnTo>
                <a:lnTo>
                  <a:pt x="1727" y="1634"/>
                </a:lnTo>
                <a:close/>
                <a:moveTo>
                  <a:pt x="1887" y="1344"/>
                </a:moveTo>
                <a:lnTo>
                  <a:pt x="1869" y="1358"/>
                </a:lnTo>
                <a:lnTo>
                  <a:pt x="1860" y="1373"/>
                </a:lnTo>
                <a:lnTo>
                  <a:pt x="1860" y="1387"/>
                </a:lnTo>
                <a:lnTo>
                  <a:pt x="1867" y="1405"/>
                </a:lnTo>
                <a:lnTo>
                  <a:pt x="1880" y="1424"/>
                </a:lnTo>
                <a:lnTo>
                  <a:pt x="1825" y="1549"/>
                </a:lnTo>
                <a:lnTo>
                  <a:pt x="1815" y="1558"/>
                </a:lnTo>
                <a:lnTo>
                  <a:pt x="1798" y="1565"/>
                </a:lnTo>
                <a:lnTo>
                  <a:pt x="1784" y="1573"/>
                </a:lnTo>
                <a:lnTo>
                  <a:pt x="1771" y="1584"/>
                </a:lnTo>
                <a:lnTo>
                  <a:pt x="1765" y="1594"/>
                </a:lnTo>
                <a:lnTo>
                  <a:pt x="1780" y="1609"/>
                </a:lnTo>
                <a:lnTo>
                  <a:pt x="1798" y="1622"/>
                </a:lnTo>
                <a:lnTo>
                  <a:pt x="1820" y="1633"/>
                </a:lnTo>
                <a:lnTo>
                  <a:pt x="1842" y="1642"/>
                </a:lnTo>
                <a:lnTo>
                  <a:pt x="1867" y="1644"/>
                </a:lnTo>
                <a:lnTo>
                  <a:pt x="1891" y="1638"/>
                </a:lnTo>
                <a:lnTo>
                  <a:pt x="1893" y="1636"/>
                </a:lnTo>
                <a:lnTo>
                  <a:pt x="1895" y="1634"/>
                </a:lnTo>
                <a:lnTo>
                  <a:pt x="1895" y="1634"/>
                </a:lnTo>
                <a:lnTo>
                  <a:pt x="1896" y="1634"/>
                </a:lnTo>
                <a:lnTo>
                  <a:pt x="1896" y="1634"/>
                </a:lnTo>
                <a:lnTo>
                  <a:pt x="1896" y="1633"/>
                </a:lnTo>
                <a:lnTo>
                  <a:pt x="1898" y="1629"/>
                </a:lnTo>
                <a:lnTo>
                  <a:pt x="1902" y="1613"/>
                </a:lnTo>
                <a:lnTo>
                  <a:pt x="1900" y="1598"/>
                </a:lnTo>
                <a:lnTo>
                  <a:pt x="1896" y="1585"/>
                </a:lnTo>
                <a:lnTo>
                  <a:pt x="1893" y="1571"/>
                </a:lnTo>
                <a:lnTo>
                  <a:pt x="1893" y="1556"/>
                </a:lnTo>
                <a:lnTo>
                  <a:pt x="1933" y="1462"/>
                </a:lnTo>
                <a:lnTo>
                  <a:pt x="1944" y="1449"/>
                </a:lnTo>
                <a:lnTo>
                  <a:pt x="1956" y="1440"/>
                </a:lnTo>
                <a:lnTo>
                  <a:pt x="1971" y="1433"/>
                </a:lnTo>
                <a:lnTo>
                  <a:pt x="1985" y="1425"/>
                </a:lnTo>
                <a:lnTo>
                  <a:pt x="1998" y="1414"/>
                </a:lnTo>
                <a:lnTo>
                  <a:pt x="2007" y="1400"/>
                </a:lnTo>
                <a:lnTo>
                  <a:pt x="2013" y="1387"/>
                </a:lnTo>
                <a:lnTo>
                  <a:pt x="1991" y="1371"/>
                </a:lnTo>
                <a:lnTo>
                  <a:pt x="1971" y="1360"/>
                </a:lnTo>
                <a:lnTo>
                  <a:pt x="1947" y="1351"/>
                </a:lnTo>
                <a:lnTo>
                  <a:pt x="1918" y="1345"/>
                </a:lnTo>
                <a:lnTo>
                  <a:pt x="1887" y="1344"/>
                </a:lnTo>
                <a:close/>
                <a:moveTo>
                  <a:pt x="1435" y="1336"/>
                </a:moveTo>
                <a:lnTo>
                  <a:pt x="1396" y="1353"/>
                </a:lnTo>
                <a:lnTo>
                  <a:pt x="1380" y="1365"/>
                </a:lnTo>
                <a:lnTo>
                  <a:pt x="1369" y="1384"/>
                </a:lnTo>
                <a:lnTo>
                  <a:pt x="1365" y="1407"/>
                </a:lnTo>
                <a:lnTo>
                  <a:pt x="1369" y="1434"/>
                </a:lnTo>
                <a:lnTo>
                  <a:pt x="1380" y="1484"/>
                </a:lnTo>
                <a:lnTo>
                  <a:pt x="1385" y="1527"/>
                </a:lnTo>
                <a:lnTo>
                  <a:pt x="1385" y="1567"/>
                </a:lnTo>
                <a:lnTo>
                  <a:pt x="1382" y="1605"/>
                </a:lnTo>
                <a:lnTo>
                  <a:pt x="1375" y="1644"/>
                </a:lnTo>
                <a:lnTo>
                  <a:pt x="1365" y="1680"/>
                </a:lnTo>
                <a:lnTo>
                  <a:pt x="1356" y="1720"/>
                </a:lnTo>
                <a:lnTo>
                  <a:pt x="1345" y="1762"/>
                </a:lnTo>
                <a:lnTo>
                  <a:pt x="1335" y="1805"/>
                </a:lnTo>
                <a:lnTo>
                  <a:pt x="1315" y="1818"/>
                </a:lnTo>
                <a:lnTo>
                  <a:pt x="1289" y="1784"/>
                </a:lnTo>
                <a:lnTo>
                  <a:pt x="1275" y="1747"/>
                </a:lnTo>
                <a:lnTo>
                  <a:pt x="1265" y="1709"/>
                </a:lnTo>
                <a:lnTo>
                  <a:pt x="1264" y="1669"/>
                </a:lnTo>
                <a:lnTo>
                  <a:pt x="1265" y="1627"/>
                </a:lnTo>
                <a:lnTo>
                  <a:pt x="1271" y="1585"/>
                </a:lnTo>
                <a:lnTo>
                  <a:pt x="1276" y="1544"/>
                </a:lnTo>
                <a:lnTo>
                  <a:pt x="1284" y="1504"/>
                </a:lnTo>
                <a:lnTo>
                  <a:pt x="1289" y="1465"/>
                </a:lnTo>
                <a:lnTo>
                  <a:pt x="1291" y="1427"/>
                </a:lnTo>
                <a:lnTo>
                  <a:pt x="1289" y="1393"/>
                </a:lnTo>
                <a:lnTo>
                  <a:pt x="1282" y="1360"/>
                </a:lnTo>
                <a:lnTo>
                  <a:pt x="1264" y="1351"/>
                </a:lnTo>
                <a:lnTo>
                  <a:pt x="1240" y="1345"/>
                </a:lnTo>
                <a:lnTo>
                  <a:pt x="1216" y="1344"/>
                </a:lnTo>
                <a:lnTo>
                  <a:pt x="1191" y="1347"/>
                </a:lnTo>
                <a:lnTo>
                  <a:pt x="1169" y="1356"/>
                </a:lnTo>
                <a:lnTo>
                  <a:pt x="1149" y="1371"/>
                </a:lnTo>
                <a:lnTo>
                  <a:pt x="1135" y="1391"/>
                </a:lnTo>
                <a:lnTo>
                  <a:pt x="1138" y="1418"/>
                </a:lnTo>
                <a:lnTo>
                  <a:pt x="1147" y="1440"/>
                </a:lnTo>
                <a:lnTo>
                  <a:pt x="1158" y="1454"/>
                </a:lnTo>
                <a:lnTo>
                  <a:pt x="1171" y="1469"/>
                </a:lnTo>
                <a:lnTo>
                  <a:pt x="1184" y="1484"/>
                </a:lnTo>
                <a:lnTo>
                  <a:pt x="1193" y="1502"/>
                </a:lnTo>
                <a:lnTo>
                  <a:pt x="1204" y="1534"/>
                </a:lnTo>
                <a:lnTo>
                  <a:pt x="1211" y="1574"/>
                </a:lnTo>
                <a:lnTo>
                  <a:pt x="1213" y="1616"/>
                </a:lnTo>
                <a:lnTo>
                  <a:pt x="1211" y="1660"/>
                </a:lnTo>
                <a:lnTo>
                  <a:pt x="1207" y="1704"/>
                </a:lnTo>
                <a:lnTo>
                  <a:pt x="1202" y="1744"/>
                </a:lnTo>
                <a:lnTo>
                  <a:pt x="1195" y="1780"/>
                </a:lnTo>
                <a:lnTo>
                  <a:pt x="1185" y="1809"/>
                </a:lnTo>
                <a:lnTo>
                  <a:pt x="1178" y="1813"/>
                </a:lnTo>
                <a:lnTo>
                  <a:pt x="1149" y="1791"/>
                </a:lnTo>
                <a:lnTo>
                  <a:pt x="1127" y="1764"/>
                </a:lnTo>
                <a:lnTo>
                  <a:pt x="1111" y="1734"/>
                </a:lnTo>
                <a:lnTo>
                  <a:pt x="1102" y="1700"/>
                </a:lnTo>
                <a:lnTo>
                  <a:pt x="1095" y="1665"/>
                </a:lnTo>
                <a:lnTo>
                  <a:pt x="1091" y="1627"/>
                </a:lnTo>
                <a:lnTo>
                  <a:pt x="1089" y="1587"/>
                </a:lnTo>
                <a:lnTo>
                  <a:pt x="1087" y="1547"/>
                </a:lnTo>
                <a:lnTo>
                  <a:pt x="1085" y="1507"/>
                </a:lnTo>
                <a:lnTo>
                  <a:pt x="1082" y="1467"/>
                </a:lnTo>
                <a:lnTo>
                  <a:pt x="1075" y="1427"/>
                </a:lnTo>
                <a:lnTo>
                  <a:pt x="1058" y="1420"/>
                </a:lnTo>
                <a:lnTo>
                  <a:pt x="1038" y="1416"/>
                </a:lnTo>
                <a:lnTo>
                  <a:pt x="1015" y="1420"/>
                </a:lnTo>
                <a:lnTo>
                  <a:pt x="991" y="1425"/>
                </a:lnTo>
                <a:lnTo>
                  <a:pt x="969" y="1434"/>
                </a:lnTo>
                <a:lnTo>
                  <a:pt x="953" y="1444"/>
                </a:lnTo>
                <a:lnTo>
                  <a:pt x="947" y="1453"/>
                </a:lnTo>
                <a:lnTo>
                  <a:pt x="947" y="1469"/>
                </a:lnTo>
                <a:lnTo>
                  <a:pt x="955" y="1491"/>
                </a:lnTo>
                <a:lnTo>
                  <a:pt x="965" y="1514"/>
                </a:lnTo>
                <a:lnTo>
                  <a:pt x="980" y="1544"/>
                </a:lnTo>
                <a:lnTo>
                  <a:pt x="998" y="1573"/>
                </a:lnTo>
                <a:lnTo>
                  <a:pt x="1016" y="1605"/>
                </a:lnTo>
                <a:lnTo>
                  <a:pt x="1033" y="1638"/>
                </a:lnTo>
                <a:lnTo>
                  <a:pt x="1049" y="1673"/>
                </a:lnTo>
                <a:lnTo>
                  <a:pt x="1062" y="1705"/>
                </a:lnTo>
                <a:lnTo>
                  <a:pt x="1071" y="1738"/>
                </a:lnTo>
                <a:lnTo>
                  <a:pt x="1075" y="1769"/>
                </a:lnTo>
                <a:lnTo>
                  <a:pt x="1073" y="1796"/>
                </a:lnTo>
                <a:lnTo>
                  <a:pt x="1062" y="1822"/>
                </a:lnTo>
                <a:lnTo>
                  <a:pt x="1058" y="1825"/>
                </a:lnTo>
                <a:lnTo>
                  <a:pt x="1056" y="1827"/>
                </a:lnTo>
                <a:lnTo>
                  <a:pt x="1055" y="1829"/>
                </a:lnTo>
                <a:lnTo>
                  <a:pt x="1053" y="1829"/>
                </a:lnTo>
                <a:lnTo>
                  <a:pt x="1051" y="1831"/>
                </a:lnTo>
                <a:lnTo>
                  <a:pt x="1047" y="1831"/>
                </a:lnTo>
                <a:lnTo>
                  <a:pt x="1042" y="1833"/>
                </a:lnTo>
                <a:lnTo>
                  <a:pt x="1015" y="1814"/>
                </a:lnTo>
                <a:lnTo>
                  <a:pt x="995" y="1791"/>
                </a:lnTo>
                <a:lnTo>
                  <a:pt x="980" y="1764"/>
                </a:lnTo>
                <a:lnTo>
                  <a:pt x="969" y="1733"/>
                </a:lnTo>
                <a:lnTo>
                  <a:pt x="960" y="1700"/>
                </a:lnTo>
                <a:lnTo>
                  <a:pt x="953" y="1665"/>
                </a:lnTo>
                <a:lnTo>
                  <a:pt x="947" y="1631"/>
                </a:lnTo>
                <a:lnTo>
                  <a:pt x="940" y="1596"/>
                </a:lnTo>
                <a:lnTo>
                  <a:pt x="931" y="1564"/>
                </a:lnTo>
                <a:lnTo>
                  <a:pt x="920" y="1533"/>
                </a:lnTo>
                <a:lnTo>
                  <a:pt x="904" y="1505"/>
                </a:lnTo>
                <a:lnTo>
                  <a:pt x="871" y="1500"/>
                </a:lnTo>
                <a:lnTo>
                  <a:pt x="840" y="1502"/>
                </a:lnTo>
                <a:lnTo>
                  <a:pt x="807" y="1505"/>
                </a:lnTo>
                <a:lnTo>
                  <a:pt x="798" y="1527"/>
                </a:lnTo>
                <a:lnTo>
                  <a:pt x="800" y="1549"/>
                </a:lnTo>
                <a:lnTo>
                  <a:pt x="807" y="1569"/>
                </a:lnTo>
                <a:lnTo>
                  <a:pt x="822" y="1587"/>
                </a:lnTo>
                <a:lnTo>
                  <a:pt x="849" y="1618"/>
                </a:lnTo>
                <a:lnTo>
                  <a:pt x="876" y="1649"/>
                </a:lnTo>
                <a:lnTo>
                  <a:pt x="902" y="1680"/>
                </a:lnTo>
                <a:lnTo>
                  <a:pt x="925" y="1716"/>
                </a:lnTo>
                <a:lnTo>
                  <a:pt x="945" y="1756"/>
                </a:lnTo>
                <a:lnTo>
                  <a:pt x="985" y="1920"/>
                </a:lnTo>
                <a:lnTo>
                  <a:pt x="989" y="1925"/>
                </a:lnTo>
                <a:lnTo>
                  <a:pt x="995" y="1929"/>
                </a:lnTo>
                <a:lnTo>
                  <a:pt x="1000" y="1933"/>
                </a:lnTo>
                <a:lnTo>
                  <a:pt x="1005" y="1934"/>
                </a:lnTo>
                <a:lnTo>
                  <a:pt x="1013" y="1938"/>
                </a:lnTo>
                <a:lnTo>
                  <a:pt x="1064" y="1925"/>
                </a:lnTo>
                <a:lnTo>
                  <a:pt x="1115" y="1913"/>
                </a:lnTo>
                <a:lnTo>
                  <a:pt x="1169" y="1900"/>
                </a:lnTo>
                <a:lnTo>
                  <a:pt x="1216" y="1894"/>
                </a:lnTo>
                <a:lnTo>
                  <a:pt x="1267" y="1893"/>
                </a:lnTo>
                <a:lnTo>
                  <a:pt x="1316" y="1891"/>
                </a:lnTo>
                <a:lnTo>
                  <a:pt x="1365" y="1889"/>
                </a:lnTo>
                <a:lnTo>
                  <a:pt x="1409" y="1884"/>
                </a:lnTo>
                <a:lnTo>
                  <a:pt x="1451" y="1874"/>
                </a:lnTo>
                <a:lnTo>
                  <a:pt x="1453" y="1836"/>
                </a:lnTo>
                <a:lnTo>
                  <a:pt x="1451" y="1796"/>
                </a:lnTo>
                <a:lnTo>
                  <a:pt x="1444" y="1754"/>
                </a:lnTo>
                <a:lnTo>
                  <a:pt x="1438" y="1709"/>
                </a:lnTo>
                <a:lnTo>
                  <a:pt x="1438" y="1662"/>
                </a:lnTo>
                <a:lnTo>
                  <a:pt x="1444" y="1611"/>
                </a:lnTo>
                <a:lnTo>
                  <a:pt x="1453" y="1582"/>
                </a:lnTo>
                <a:lnTo>
                  <a:pt x="1465" y="1551"/>
                </a:lnTo>
                <a:lnTo>
                  <a:pt x="1480" y="1520"/>
                </a:lnTo>
                <a:lnTo>
                  <a:pt x="1495" y="1487"/>
                </a:lnTo>
                <a:lnTo>
                  <a:pt x="1507" y="1456"/>
                </a:lnTo>
                <a:lnTo>
                  <a:pt x="1516" y="1424"/>
                </a:lnTo>
                <a:lnTo>
                  <a:pt x="1522" y="1393"/>
                </a:lnTo>
                <a:lnTo>
                  <a:pt x="1518" y="1364"/>
                </a:lnTo>
                <a:lnTo>
                  <a:pt x="1505" y="1344"/>
                </a:lnTo>
                <a:lnTo>
                  <a:pt x="1435" y="1336"/>
                </a:lnTo>
                <a:close/>
                <a:moveTo>
                  <a:pt x="695" y="1220"/>
                </a:moveTo>
                <a:lnTo>
                  <a:pt x="675" y="1233"/>
                </a:lnTo>
                <a:lnTo>
                  <a:pt x="655" y="1244"/>
                </a:lnTo>
                <a:lnTo>
                  <a:pt x="638" y="1256"/>
                </a:lnTo>
                <a:lnTo>
                  <a:pt x="622" y="1271"/>
                </a:lnTo>
                <a:lnTo>
                  <a:pt x="611" y="1293"/>
                </a:lnTo>
                <a:lnTo>
                  <a:pt x="689" y="1353"/>
                </a:lnTo>
                <a:lnTo>
                  <a:pt x="745" y="1420"/>
                </a:lnTo>
                <a:lnTo>
                  <a:pt x="740" y="1478"/>
                </a:lnTo>
                <a:lnTo>
                  <a:pt x="762" y="1485"/>
                </a:lnTo>
                <a:lnTo>
                  <a:pt x="785" y="1484"/>
                </a:lnTo>
                <a:lnTo>
                  <a:pt x="807" y="1474"/>
                </a:lnTo>
                <a:lnTo>
                  <a:pt x="827" y="1462"/>
                </a:lnTo>
                <a:lnTo>
                  <a:pt x="844" y="1444"/>
                </a:lnTo>
                <a:lnTo>
                  <a:pt x="856" y="1427"/>
                </a:lnTo>
                <a:lnTo>
                  <a:pt x="844" y="1413"/>
                </a:lnTo>
                <a:lnTo>
                  <a:pt x="831" y="1405"/>
                </a:lnTo>
                <a:lnTo>
                  <a:pt x="816" y="1398"/>
                </a:lnTo>
                <a:lnTo>
                  <a:pt x="800" y="1393"/>
                </a:lnTo>
                <a:lnTo>
                  <a:pt x="784" y="1384"/>
                </a:lnTo>
                <a:lnTo>
                  <a:pt x="765" y="1365"/>
                </a:lnTo>
                <a:lnTo>
                  <a:pt x="751" y="1342"/>
                </a:lnTo>
                <a:lnTo>
                  <a:pt x="742" y="1316"/>
                </a:lnTo>
                <a:lnTo>
                  <a:pt x="736" y="1287"/>
                </a:lnTo>
                <a:lnTo>
                  <a:pt x="731" y="1258"/>
                </a:lnTo>
                <a:lnTo>
                  <a:pt x="725" y="1233"/>
                </a:lnTo>
                <a:lnTo>
                  <a:pt x="695" y="1220"/>
                </a:lnTo>
                <a:close/>
                <a:moveTo>
                  <a:pt x="1940" y="1136"/>
                </a:moveTo>
                <a:lnTo>
                  <a:pt x="1925" y="1156"/>
                </a:lnTo>
                <a:lnTo>
                  <a:pt x="1915" y="1184"/>
                </a:lnTo>
                <a:lnTo>
                  <a:pt x="1909" y="1214"/>
                </a:lnTo>
                <a:lnTo>
                  <a:pt x="1905" y="1244"/>
                </a:lnTo>
                <a:lnTo>
                  <a:pt x="1904" y="1274"/>
                </a:lnTo>
                <a:lnTo>
                  <a:pt x="1905" y="1300"/>
                </a:lnTo>
                <a:lnTo>
                  <a:pt x="1925" y="1316"/>
                </a:lnTo>
                <a:lnTo>
                  <a:pt x="1964" y="1316"/>
                </a:lnTo>
                <a:lnTo>
                  <a:pt x="1978" y="1304"/>
                </a:lnTo>
                <a:lnTo>
                  <a:pt x="1987" y="1285"/>
                </a:lnTo>
                <a:lnTo>
                  <a:pt x="1991" y="1265"/>
                </a:lnTo>
                <a:lnTo>
                  <a:pt x="1991" y="1242"/>
                </a:lnTo>
                <a:lnTo>
                  <a:pt x="1987" y="1218"/>
                </a:lnTo>
                <a:lnTo>
                  <a:pt x="1984" y="1194"/>
                </a:lnTo>
                <a:lnTo>
                  <a:pt x="1978" y="1173"/>
                </a:lnTo>
                <a:lnTo>
                  <a:pt x="1973" y="1153"/>
                </a:lnTo>
                <a:lnTo>
                  <a:pt x="1940" y="1136"/>
                </a:lnTo>
                <a:close/>
                <a:moveTo>
                  <a:pt x="887" y="1062"/>
                </a:moveTo>
                <a:lnTo>
                  <a:pt x="865" y="1078"/>
                </a:lnTo>
                <a:lnTo>
                  <a:pt x="853" y="1094"/>
                </a:lnTo>
                <a:lnTo>
                  <a:pt x="847" y="1109"/>
                </a:lnTo>
                <a:lnTo>
                  <a:pt x="849" y="1122"/>
                </a:lnTo>
                <a:lnTo>
                  <a:pt x="856" y="1136"/>
                </a:lnTo>
                <a:lnTo>
                  <a:pt x="865" y="1151"/>
                </a:lnTo>
                <a:lnTo>
                  <a:pt x="878" y="1165"/>
                </a:lnTo>
                <a:lnTo>
                  <a:pt x="893" y="1182"/>
                </a:lnTo>
                <a:lnTo>
                  <a:pt x="905" y="1200"/>
                </a:lnTo>
                <a:lnTo>
                  <a:pt x="916" y="1220"/>
                </a:lnTo>
                <a:lnTo>
                  <a:pt x="925" y="1240"/>
                </a:lnTo>
                <a:lnTo>
                  <a:pt x="927" y="1267"/>
                </a:lnTo>
                <a:lnTo>
                  <a:pt x="925" y="1293"/>
                </a:lnTo>
                <a:lnTo>
                  <a:pt x="920" y="1316"/>
                </a:lnTo>
                <a:lnTo>
                  <a:pt x="916" y="1338"/>
                </a:lnTo>
                <a:lnTo>
                  <a:pt x="916" y="1358"/>
                </a:lnTo>
                <a:lnTo>
                  <a:pt x="922" y="1376"/>
                </a:lnTo>
                <a:lnTo>
                  <a:pt x="925" y="1380"/>
                </a:lnTo>
                <a:lnTo>
                  <a:pt x="929" y="1384"/>
                </a:lnTo>
                <a:lnTo>
                  <a:pt x="933" y="1387"/>
                </a:lnTo>
                <a:lnTo>
                  <a:pt x="936" y="1389"/>
                </a:lnTo>
                <a:lnTo>
                  <a:pt x="940" y="1389"/>
                </a:lnTo>
                <a:lnTo>
                  <a:pt x="947" y="1391"/>
                </a:lnTo>
                <a:lnTo>
                  <a:pt x="971" y="1393"/>
                </a:lnTo>
                <a:lnTo>
                  <a:pt x="993" y="1387"/>
                </a:lnTo>
                <a:lnTo>
                  <a:pt x="1011" y="1374"/>
                </a:lnTo>
                <a:lnTo>
                  <a:pt x="1025" y="1358"/>
                </a:lnTo>
                <a:lnTo>
                  <a:pt x="1036" y="1340"/>
                </a:lnTo>
                <a:lnTo>
                  <a:pt x="1020" y="1318"/>
                </a:lnTo>
                <a:lnTo>
                  <a:pt x="1005" y="1300"/>
                </a:lnTo>
                <a:lnTo>
                  <a:pt x="989" y="1282"/>
                </a:lnTo>
                <a:lnTo>
                  <a:pt x="976" y="1260"/>
                </a:lnTo>
                <a:lnTo>
                  <a:pt x="964" y="1236"/>
                </a:lnTo>
                <a:lnTo>
                  <a:pt x="955" y="1204"/>
                </a:lnTo>
                <a:lnTo>
                  <a:pt x="951" y="1180"/>
                </a:lnTo>
                <a:lnTo>
                  <a:pt x="955" y="1158"/>
                </a:lnTo>
                <a:lnTo>
                  <a:pt x="958" y="1140"/>
                </a:lnTo>
                <a:lnTo>
                  <a:pt x="964" y="1122"/>
                </a:lnTo>
                <a:lnTo>
                  <a:pt x="965" y="1105"/>
                </a:lnTo>
                <a:lnTo>
                  <a:pt x="960" y="1087"/>
                </a:lnTo>
                <a:lnTo>
                  <a:pt x="949" y="1074"/>
                </a:lnTo>
                <a:lnTo>
                  <a:pt x="933" y="1065"/>
                </a:lnTo>
                <a:lnTo>
                  <a:pt x="913" y="1064"/>
                </a:lnTo>
                <a:lnTo>
                  <a:pt x="887" y="1062"/>
                </a:lnTo>
                <a:close/>
                <a:moveTo>
                  <a:pt x="560" y="1009"/>
                </a:moveTo>
                <a:lnTo>
                  <a:pt x="544" y="1018"/>
                </a:lnTo>
                <a:lnTo>
                  <a:pt x="529" y="1027"/>
                </a:lnTo>
                <a:lnTo>
                  <a:pt x="516" y="1036"/>
                </a:lnTo>
                <a:lnTo>
                  <a:pt x="505" y="1051"/>
                </a:lnTo>
                <a:lnTo>
                  <a:pt x="591" y="1156"/>
                </a:lnTo>
                <a:lnTo>
                  <a:pt x="593" y="1171"/>
                </a:lnTo>
                <a:lnTo>
                  <a:pt x="593" y="1184"/>
                </a:lnTo>
                <a:lnTo>
                  <a:pt x="591" y="1196"/>
                </a:lnTo>
                <a:lnTo>
                  <a:pt x="589" y="1207"/>
                </a:lnTo>
                <a:lnTo>
                  <a:pt x="593" y="1220"/>
                </a:lnTo>
                <a:lnTo>
                  <a:pt x="656" y="1204"/>
                </a:lnTo>
                <a:lnTo>
                  <a:pt x="673" y="1173"/>
                </a:lnTo>
                <a:lnTo>
                  <a:pt x="647" y="1154"/>
                </a:lnTo>
                <a:lnTo>
                  <a:pt x="627" y="1136"/>
                </a:lnTo>
                <a:lnTo>
                  <a:pt x="615" y="1114"/>
                </a:lnTo>
                <a:lnTo>
                  <a:pt x="605" y="1091"/>
                </a:lnTo>
                <a:lnTo>
                  <a:pt x="600" y="1060"/>
                </a:lnTo>
                <a:lnTo>
                  <a:pt x="598" y="1022"/>
                </a:lnTo>
                <a:lnTo>
                  <a:pt x="585" y="1014"/>
                </a:lnTo>
                <a:lnTo>
                  <a:pt x="560" y="1009"/>
                </a:lnTo>
                <a:close/>
                <a:moveTo>
                  <a:pt x="1445" y="969"/>
                </a:moveTo>
                <a:lnTo>
                  <a:pt x="1429" y="976"/>
                </a:lnTo>
                <a:lnTo>
                  <a:pt x="1416" y="980"/>
                </a:lnTo>
                <a:lnTo>
                  <a:pt x="1416" y="1016"/>
                </a:lnTo>
                <a:lnTo>
                  <a:pt x="1420" y="1045"/>
                </a:lnTo>
                <a:lnTo>
                  <a:pt x="1424" y="1073"/>
                </a:lnTo>
                <a:lnTo>
                  <a:pt x="1427" y="1096"/>
                </a:lnTo>
                <a:lnTo>
                  <a:pt x="1429" y="1118"/>
                </a:lnTo>
                <a:lnTo>
                  <a:pt x="1429" y="1142"/>
                </a:lnTo>
                <a:lnTo>
                  <a:pt x="1425" y="1165"/>
                </a:lnTo>
                <a:lnTo>
                  <a:pt x="1418" y="1191"/>
                </a:lnTo>
                <a:lnTo>
                  <a:pt x="1405" y="1220"/>
                </a:lnTo>
                <a:lnTo>
                  <a:pt x="1387" y="1253"/>
                </a:lnTo>
                <a:lnTo>
                  <a:pt x="1387" y="1276"/>
                </a:lnTo>
                <a:lnTo>
                  <a:pt x="1398" y="1285"/>
                </a:lnTo>
                <a:lnTo>
                  <a:pt x="1415" y="1294"/>
                </a:lnTo>
                <a:lnTo>
                  <a:pt x="1435" y="1302"/>
                </a:lnTo>
                <a:lnTo>
                  <a:pt x="1458" y="1305"/>
                </a:lnTo>
                <a:lnTo>
                  <a:pt x="1482" y="1309"/>
                </a:lnTo>
                <a:lnTo>
                  <a:pt x="1504" y="1309"/>
                </a:lnTo>
                <a:lnTo>
                  <a:pt x="1520" y="1305"/>
                </a:lnTo>
                <a:lnTo>
                  <a:pt x="1533" y="1296"/>
                </a:lnTo>
                <a:lnTo>
                  <a:pt x="1536" y="1282"/>
                </a:lnTo>
                <a:lnTo>
                  <a:pt x="1535" y="1265"/>
                </a:lnTo>
                <a:lnTo>
                  <a:pt x="1527" y="1249"/>
                </a:lnTo>
                <a:lnTo>
                  <a:pt x="1518" y="1231"/>
                </a:lnTo>
                <a:lnTo>
                  <a:pt x="1509" y="1213"/>
                </a:lnTo>
                <a:lnTo>
                  <a:pt x="1502" y="1196"/>
                </a:lnTo>
                <a:lnTo>
                  <a:pt x="1498" y="1180"/>
                </a:lnTo>
                <a:lnTo>
                  <a:pt x="1502" y="1160"/>
                </a:lnTo>
                <a:lnTo>
                  <a:pt x="1509" y="1136"/>
                </a:lnTo>
                <a:lnTo>
                  <a:pt x="1518" y="1111"/>
                </a:lnTo>
                <a:lnTo>
                  <a:pt x="1527" y="1087"/>
                </a:lnTo>
                <a:lnTo>
                  <a:pt x="1536" y="1062"/>
                </a:lnTo>
                <a:lnTo>
                  <a:pt x="1545" y="1040"/>
                </a:lnTo>
                <a:lnTo>
                  <a:pt x="1553" y="1022"/>
                </a:lnTo>
                <a:lnTo>
                  <a:pt x="1556" y="1009"/>
                </a:lnTo>
                <a:lnTo>
                  <a:pt x="1556" y="1002"/>
                </a:lnTo>
                <a:lnTo>
                  <a:pt x="1544" y="987"/>
                </a:lnTo>
                <a:lnTo>
                  <a:pt x="1524" y="978"/>
                </a:lnTo>
                <a:lnTo>
                  <a:pt x="1498" y="973"/>
                </a:lnTo>
                <a:lnTo>
                  <a:pt x="1471" y="971"/>
                </a:lnTo>
                <a:lnTo>
                  <a:pt x="1445" y="969"/>
                </a:lnTo>
                <a:close/>
                <a:moveTo>
                  <a:pt x="1178" y="964"/>
                </a:moveTo>
                <a:lnTo>
                  <a:pt x="1127" y="976"/>
                </a:lnTo>
                <a:lnTo>
                  <a:pt x="1122" y="993"/>
                </a:lnTo>
                <a:lnTo>
                  <a:pt x="1122" y="1014"/>
                </a:lnTo>
                <a:lnTo>
                  <a:pt x="1125" y="1040"/>
                </a:lnTo>
                <a:lnTo>
                  <a:pt x="1133" y="1067"/>
                </a:lnTo>
                <a:lnTo>
                  <a:pt x="1142" y="1094"/>
                </a:lnTo>
                <a:lnTo>
                  <a:pt x="1149" y="1124"/>
                </a:lnTo>
                <a:lnTo>
                  <a:pt x="1156" y="1151"/>
                </a:lnTo>
                <a:lnTo>
                  <a:pt x="1162" y="1178"/>
                </a:lnTo>
                <a:lnTo>
                  <a:pt x="1162" y="1200"/>
                </a:lnTo>
                <a:lnTo>
                  <a:pt x="1160" y="1216"/>
                </a:lnTo>
                <a:lnTo>
                  <a:pt x="1153" y="1229"/>
                </a:lnTo>
                <a:lnTo>
                  <a:pt x="1144" y="1240"/>
                </a:lnTo>
                <a:lnTo>
                  <a:pt x="1135" y="1251"/>
                </a:lnTo>
                <a:lnTo>
                  <a:pt x="1127" y="1264"/>
                </a:lnTo>
                <a:lnTo>
                  <a:pt x="1125" y="1284"/>
                </a:lnTo>
                <a:lnTo>
                  <a:pt x="1144" y="1293"/>
                </a:lnTo>
                <a:lnTo>
                  <a:pt x="1165" y="1298"/>
                </a:lnTo>
                <a:lnTo>
                  <a:pt x="1191" y="1302"/>
                </a:lnTo>
                <a:lnTo>
                  <a:pt x="1216" y="1304"/>
                </a:lnTo>
                <a:lnTo>
                  <a:pt x="1240" y="1300"/>
                </a:lnTo>
                <a:lnTo>
                  <a:pt x="1260" y="1293"/>
                </a:lnTo>
                <a:lnTo>
                  <a:pt x="1273" y="1284"/>
                </a:lnTo>
                <a:lnTo>
                  <a:pt x="1269" y="1260"/>
                </a:lnTo>
                <a:lnTo>
                  <a:pt x="1262" y="1242"/>
                </a:lnTo>
                <a:lnTo>
                  <a:pt x="1253" y="1224"/>
                </a:lnTo>
                <a:lnTo>
                  <a:pt x="1242" y="1207"/>
                </a:lnTo>
                <a:lnTo>
                  <a:pt x="1233" y="1189"/>
                </a:lnTo>
                <a:lnTo>
                  <a:pt x="1227" y="1167"/>
                </a:lnTo>
                <a:lnTo>
                  <a:pt x="1222" y="1136"/>
                </a:lnTo>
                <a:lnTo>
                  <a:pt x="1224" y="1107"/>
                </a:lnTo>
                <a:lnTo>
                  <a:pt x="1229" y="1082"/>
                </a:lnTo>
                <a:lnTo>
                  <a:pt x="1238" y="1058"/>
                </a:lnTo>
                <a:lnTo>
                  <a:pt x="1247" y="1036"/>
                </a:lnTo>
                <a:lnTo>
                  <a:pt x="1258" y="1014"/>
                </a:lnTo>
                <a:lnTo>
                  <a:pt x="1265" y="993"/>
                </a:lnTo>
                <a:lnTo>
                  <a:pt x="1260" y="985"/>
                </a:lnTo>
                <a:lnTo>
                  <a:pt x="1178" y="964"/>
                </a:lnTo>
                <a:close/>
                <a:moveTo>
                  <a:pt x="493" y="804"/>
                </a:moveTo>
                <a:lnTo>
                  <a:pt x="480" y="820"/>
                </a:lnTo>
                <a:lnTo>
                  <a:pt x="491" y="902"/>
                </a:lnTo>
                <a:lnTo>
                  <a:pt x="489" y="916"/>
                </a:lnTo>
                <a:lnTo>
                  <a:pt x="484" y="927"/>
                </a:lnTo>
                <a:lnTo>
                  <a:pt x="480" y="940"/>
                </a:lnTo>
                <a:lnTo>
                  <a:pt x="480" y="956"/>
                </a:lnTo>
                <a:lnTo>
                  <a:pt x="507" y="967"/>
                </a:lnTo>
                <a:lnTo>
                  <a:pt x="533" y="969"/>
                </a:lnTo>
                <a:lnTo>
                  <a:pt x="564" y="964"/>
                </a:lnTo>
                <a:lnTo>
                  <a:pt x="575" y="947"/>
                </a:lnTo>
                <a:lnTo>
                  <a:pt x="569" y="934"/>
                </a:lnTo>
                <a:lnTo>
                  <a:pt x="562" y="925"/>
                </a:lnTo>
                <a:lnTo>
                  <a:pt x="555" y="918"/>
                </a:lnTo>
                <a:lnTo>
                  <a:pt x="545" y="911"/>
                </a:lnTo>
                <a:lnTo>
                  <a:pt x="540" y="902"/>
                </a:lnTo>
                <a:lnTo>
                  <a:pt x="527" y="811"/>
                </a:lnTo>
                <a:lnTo>
                  <a:pt x="518" y="807"/>
                </a:lnTo>
                <a:lnTo>
                  <a:pt x="507" y="804"/>
                </a:lnTo>
                <a:lnTo>
                  <a:pt x="493" y="804"/>
                </a:lnTo>
                <a:close/>
                <a:moveTo>
                  <a:pt x="822" y="798"/>
                </a:moveTo>
                <a:lnTo>
                  <a:pt x="765" y="814"/>
                </a:lnTo>
                <a:lnTo>
                  <a:pt x="758" y="820"/>
                </a:lnTo>
                <a:lnTo>
                  <a:pt x="764" y="847"/>
                </a:lnTo>
                <a:lnTo>
                  <a:pt x="773" y="871"/>
                </a:lnTo>
                <a:lnTo>
                  <a:pt x="782" y="894"/>
                </a:lnTo>
                <a:lnTo>
                  <a:pt x="791" y="916"/>
                </a:lnTo>
                <a:lnTo>
                  <a:pt x="798" y="938"/>
                </a:lnTo>
                <a:lnTo>
                  <a:pt x="804" y="962"/>
                </a:lnTo>
                <a:lnTo>
                  <a:pt x="804" y="987"/>
                </a:lnTo>
                <a:lnTo>
                  <a:pt x="796" y="1018"/>
                </a:lnTo>
                <a:lnTo>
                  <a:pt x="796" y="1022"/>
                </a:lnTo>
                <a:lnTo>
                  <a:pt x="824" y="1029"/>
                </a:lnTo>
                <a:lnTo>
                  <a:pt x="849" y="1025"/>
                </a:lnTo>
                <a:lnTo>
                  <a:pt x="875" y="1016"/>
                </a:lnTo>
                <a:lnTo>
                  <a:pt x="895" y="1005"/>
                </a:lnTo>
                <a:lnTo>
                  <a:pt x="895" y="998"/>
                </a:lnTo>
                <a:lnTo>
                  <a:pt x="876" y="971"/>
                </a:lnTo>
                <a:lnTo>
                  <a:pt x="864" y="949"/>
                </a:lnTo>
                <a:lnTo>
                  <a:pt x="855" y="927"/>
                </a:lnTo>
                <a:lnTo>
                  <a:pt x="851" y="905"/>
                </a:lnTo>
                <a:lnTo>
                  <a:pt x="851" y="880"/>
                </a:lnTo>
                <a:lnTo>
                  <a:pt x="851" y="849"/>
                </a:lnTo>
                <a:lnTo>
                  <a:pt x="853" y="811"/>
                </a:lnTo>
                <a:lnTo>
                  <a:pt x="822" y="798"/>
                </a:lnTo>
                <a:close/>
                <a:moveTo>
                  <a:pt x="1515" y="644"/>
                </a:moveTo>
                <a:lnTo>
                  <a:pt x="1480" y="651"/>
                </a:lnTo>
                <a:lnTo>
                  <a:pt x="1475" y="669"/>
                </a:lnTo>
                <a:lnTo>
                  <a:pt x="1475" y="682"/>
                </a:lnTo>
                <a:lnTo>
                  <a:pt x="1478" y="696"/>
                </a:lnTo>
                <a:lnTo>
                  <a:pt x="1484" y="711"/>
                </a:lnTo>
                <a:lnTo>
                  <a:pt x="1491" y="751"/>
                </a:lnTo>
                <a:lnTo>
                  <a:pt x="1491" y="787"/>
                </a:lnTo>
                <a:lnTo>
                  <a:pt x="1485" y="822"/>
                </a:lnTo>
                <a:lnTo>
                  <a:pt x="1476" y="853"/>
                </a:lnTo>
                <a:lnTo>
                  <a:pt x="1462" y="880"/>
                </a:lnTo>
                <a:lnTo>
                  <a:pt x="1445" y="907"/>
                </a:lnTo>
                <a:lnTo>
                  <a:pt x="1445" y="927"/>
                </a:lnTo>
                <a:lnTo>
                  <a:pt x="1465" y="936"/>
                </a:lnTo>
                <a:lnTo>
                  <a:pt x="1489" y="942"/>
                </a:lnTo>
                <a:lnTo>
                  <a:pt x="1515" y="944"/>
                </a:lnTo>
                <a:lnTo>
                  <a:pt x="1540" y="940"/>
                </a:lnTo>
                <a:lnTo>
                  <a:pt x="1562" y="927"/>
                </a:lnTo>
                <a:lnTo>
                  <a:pt x="1533" y="840"/>
                </a:lnTo>
                <a:lnTo>
                  <a:pt x="1533" y="809"/>
                </a:lnTo>
                <a:lnTo>
                  <a:pt x="1538" y="778"/>
                </a:lnTo>
                <a:lnTo>
                  <a:pt x="1551" y="751"/>
                </a:lnTo>
                <a:lnTo>
                  <a:pt x="1564" y="724"/>
                </a:lnTo>
                <a:lnTo>
                  <a:pt x="1576" y="696"/>
                </a:lnTo>
                <a:lnTo>
                  <a:pt x="1587" y="673"/>
                </a:lnTo>
                <a:lnTo>
                  <a:pt x="1580" y="656"/>
                </a:lnTo>
                <a:lnTo>
                  <a:pt x="1515" y="644"/>
                </a:lnTo>
                <a:close/>
                <a:moveTo>
                  <a:pt x="1107" y="622"/>
                </a:moveTo>
                <a:lnTo>
                  <a:pt x="1091" y="625"/>
                </a:lnTo>
                <a:lnTo>
                  <a:pt x="1064" y="656"/>
                </a:lnTo>
                <a:lnTo>
                  <a:pt x="1125" y="814"/>
                </a:lnTo>
                <a:lnTo>
                  <a:pt x="1129" y="840"/>
                </a:lnTo>
                <a:lnTo>
                  <a:pt x="1127" y="860"/>
                </a:lnTo>
                <a:lnTo>
                  <a:pt x="1122" y="874"/>
                </a:lnTo>
                <a:lnTo>
                  <a:pt x="1118" y="891"/>
                </a:lnTo>
                <a:lnTo>
                  <a:pt x="1116" y="907"/>
                </a:lnTo>
                <a:lnTo>
                  <a:pt x="1118" y="927"/>
                </a:lnTo>
                <a:lnTo>
                  <a:pt x="1142" y="927"/>
                </a:lnTo>
                <a:lnTo>
                  <a:pt x="1162" y="924"/>
                </a:lnTo>
                <a:lnTo>
                  <a:pt x="1180" y="920"/>
                </a:lnTo>
                <a:lnTo>
                  <a:pt x="1196" y="913"/>
                </a:lnTo>
                <a:lnTo>
                  <a:pt x="1218" y="907"/>
                </a:lnTo>
                <a:lnTo>
                  <a:pt x="1222" y="898"/>
                </a:lnTo>
                <a:lnTo>
                  <a:pt x="1225" y="887"/>
                </a:lnTo>
                <a:lnTo>
                  <a:pt x="1225" y="873"/>
                </a:lnTo>
                <a:lnTo>
                  <a:pt x="1202" y="842"/>
                </a:lnTo>
                <a:lnTo>
                  <a:pt x="1185" y="813"/>
                </a:lnTo>
                <a:lnTo>
                  <a:pt x="1175" y="784"/>
                </a:lnTo>
                <a:lnTo>
                  <a:pt x="1169" y="754"/>
                </a:lnTo>
                <a:lnTo>
                  <a:pt x="1169" y="722"/>
                </a:lnTo>
                <a:lnTo>
                  <a:pt x="1173" y="685"/>
                </a:lnTo>
                <a:lnTo>
                  <a:pt x="1182" y="644"/>
                </a:lnTo>
                <a:lnTo>
                  <a:pt x="1160" y="625"/>
                </a:lnTo>
                <a:lnTo>
                  <a:pt x="1107" y="622"/>
                </a:lnTo>
                <a:close/>
                <a:moveTo>
                  <a:pt x="762" y="596"/>
                </a:moveTo>
                <a:lnTo>
                  <a:pt x="751" y="611"/>
                </a:lnTo>
                <a:lnTo>
                  <a:pt x="744" y="633"/>
                </a:lnTo>
                <a:lnTo>
                  <a:pt x="738" y="658"/>
                </a:lnTo>
                <a:lnTo>
                  <a:pt x="735" y="689"/>
                </a:lnTo>
                <a:lnTo>
                  <a:pt x="733" y="718"/>
                </a:lnTo>
                <a:lnTo>
                  <a:pt x="735" y="744"/>
                </a:lnTo>
                <a:lnTo>
                  <a:pt x="738" y="765"/>
                </a:lnTo>
                <a:lnTo>
                  <a:pt x="767" y="769"/>
                </a:lnTo>
                <a:lnTo>
                  <a:pt x="793" y="769"/>
                </a:lnTo>
                <a:lnTo>
                  <a:pt x="822" y="765"/>
                </a:lnTo>
                <a:lnTo>
                  <a:pt x="831" y="753"/>
                </a:lnTo>
                <a:lnTo>
                  <a:pt x="825" y="734"/>
                </a:lnTo>
                <a:lnTo>
                  <a:pt x="818" y="724"/>
                </a:lnTo>
                <a:lnTo>
                  <a:pt x="809" y="716"/>
                </a:lnTo>
                <a:lnTo>
                  <a:pt x="802" y="709"/>
                </a:lnTo>
                <a:lnTo>
                  <a:pt x="795" y="698"/>
                </a:lnTo>
                <a:lnTo>
                  <a:pt x="789" y="680"/>
                </a:lnTo>
                <a:lnTo>
                  <a:pt x="791" y="664"/>
                </a:lnTo>
                <a:lnTo>
                  <a:pt x="791" y="647"/>
                </a:lnTo>
                <a:lnTo>
                  <a:pt x="791" y="631"/>
                </a:lnTo>
                <a:lnTo>
                  <a:pt x="784" y="613"/>
                </a:lnTo>
                <a:lnTo>
                  <a:pt x="780" y="609"/>
                </a:lnTo>
                <a:lnTo>
                  <a:pt x="778" y="605"/>
                </a:lnTo>
                <a:lnTo>
                  <a:pt x="775" y="604"/>
                </a:lnTo>
                <a:lnTo>
                  <a:pt x="771" y="600"/>
                </a:lnTo>
                <a:lnTo>
                  <a:pt x="767" y="598"/>
                </a:lnTo>
                <a:lnTo>
                  <a:pt x="762" y="596"/>
                </a:lnTo>
                <a:close/>
                <a:moveTo>
                  <a:pt x="1535" y="433"/>
                </a:moveTo>
                <a:lnTo>
                  <a:pt x="1524" y="447"/>
                </a:lnTo>
                <a:lnTo>
                  <a:pt x="1520" y="462"/>
                </a:lnTo>
                <a:lnTo>
                  <a:pt x="1518" y="476"/>
                </a:lnTo>
                <a:lnTo>
                  <a:pt x="1518" y="493"/>
                </a:lnTo>
                <a:lnTo>
                  <a:pt x="1516" y="511"/>
                </a:lnTo>
                <a:lnTo>
                  <a:pt x="1511" y="533"/>
                </a:lnTo>
                <a:lnTo>
                  <a:pt x="1476" y="574"/>
                </a:lnTo>
                <a:lnTo>
                  <a:pt x="1475" y="596"/>
                </a:lnTo>
                <a:lnTo>
                  <a:pt x="1500" y="607"/>
                </a:lnTo>
                <a:lnTo>
                  <a:pt x="1531" y="613"/>
                </a:lnTo>
                <a:lnTo>
                  <a:pt x="1564" y="609"/>
                </a:lnTo>
                <a:lnTo>
                  <a:pt x="1571" y="609"/>
                </a:lnTo>
                <a:lnTo>
                  <a:pt x="1578" y="593"/>
                </a:lnTo>
                <a:lnTo>
                  <a:pt x="1580" y="582"/>
                </a:lnTo>
                <a:lnTo>
                  <a:pt x="1576" y="573"/>
                </a:lnTo>
                <a:lnTo>
                  <a:pt x="1571" y="564"/>
                </a:lnTo>
                <a:lnTo>
                  <a:pt x="1564" y="554"/>
                </a:lnTo>
                <a:lnTo>
                  <a:pt x="1560" y="540"/>
                </a:lnTo>
                <a:lnTo>
                  <a:pt x="1569" y="447"/>
                </a:lnTo>
                <a:lnTo>
                  <a:pt x="1535" y="433"/>
                </a:lnTo>
                <a:close/>
                <a:moveTo>
                  <a:pt x="1089" y="416"/>
                </a:moveTo>
                <a:lnTo>
                  <a:pt x="1080" y="420"/>
                </a:lnTo>
                <a:lnTo>
                  <a:pt x="1071" y="442"/>
                </a:lnTo>
                <a:lnTo>
                  <a:pt x="1067" y="465"/>
                </a:lnTo>
                <a:lnTo>
                  <a:pt x="1067" y="493"/>
                </a:lnTo>
                <a:lnTo>
                  <a:pt x="1065" y="518"/>
                </a:lnTo>
                <a:lnTo>
                  <a:pt x="1064" y="544"/>
                </a:lnTo>
                <a:lnTo>
                  <a:pt x="1058" y="567"/>
                </a:lnTo>
                <a:lnTo>
                  <a:pt x="1069" y="584"/>
                </a:lnTo>
                <a:lnTo>
                  <a:pt x="1082" y="596"/>
                </a:lnTo>
                <a:lnTo>
                  <a:pt x="1100" y="604"/>
                </a:lnTo>
                <a:lnTo>
                  <a:pt x="1120" y="604"/>
                </a:lnTo>
                <a:lnTo>
                  <a:pt x="1142" y="596"/>
                </a:lnTo>
                <a:lnTo>
                  <a:pt x="1149" y="593"/>
                </a:lnTo>
                <a:lnTo>
                  <a:pt x="1153" y="589"/>
                </a:lnTo>
                <a:lnTo>
                  <a:pt x="1156" y="585"/>
                </a:lnTo>
                <a:lnTo>
                  <a:pt x="1160" y="580"/>
                </a:lnTo>
                <a:lnTo>
                  <a:pt x="1164" y="574"/>
                </a:lnTo>
                <a:lnTo>
                  <a:pt x="1115" y="420"/>
                </a:lnTo>
                <a:lnTo>
                  <a:pt x="1089" y="416"/>
                </a:lnTo>
                <a:close/>
                <a:moveTo>
                  <a:pt x="207" y="160"/>
                </a:moveTo>
                <a:lnTo>
                  <a:pt x="2276" y="160"/>
                </a:lnTo>
                <a:lnTo>
                  <a:pt x="2291" y="164"/>
                </a:lnTo>
                <a:lnTo>
                  <a:pt x="2304" y="173"/>
                </a:lnTo>
                <a:lnTo>
                  <a:pt x="2313" y="185"/>
                </a:lnTo>
                <a:lnTo>
                  <a:pt x="2316" y="200"/>
                </a:lnTo>
                <a:lnTo>
                  <a:pt x="2316" y="2829"/>
                </a:lnTo>
                <a:lnTo>
                  <a:pt x="2313" y="2844"/>
                </a:lnTo>
                <a:lnTo>
                  <a:pt x="2304" y="2856"/>
                </a:lnTo>
                <a:lnTo>
                  <a:pt x="2291" y="2865"/>
                </a:lnTo>
                <a:lnTo>
                  <a:pt x="2276" y="2869"/>
                </a:lnTo>
                <a:lnTo>
                  <a:pt x="207" y="2869"/>
                </a:lnTo>
                <a:lnTo>
                  <a:pt x="193" y="2865"/>
                </a:lnTo>
                <a:lnTo>
                  <a:pt x="180" y="2856"/>
                </a:lnTo>
                <a:lnTo>
                  <a:pt x="171" y="2844"/>
                </a:lnTo>
                <a:lnTo>
                  <a:pt x="167" y="2829"/>
                </a:lnTo>
                <a:lnTo>
                  <a:pt x="167" y="200"/>
                </a:lnTo>
                <a:lnTo>
                  <a:pt x="171" y="185"/>
                </a:lnTo>
                <a:lnTo>
                  <a:pt x="180" y="173"/>
                </a:lnTo>
                <a:lnTo>
                  <a:pt x="193" y="164"/>
                </a:lnTo>
                <a:lnTo>
                  <a:pt x="207" y="160"/>
                </a:lnTo>
                <a:close/>
                <a:moveTo>
                  <a:pt x="131" y="89"/>
                </a:moveTo>
                <a:lnTo>
                  <a:pt x="116" y="93"/>
                </a:lnTo>
                <a:lnTo>
                  <a:pt x="104" y="102"/>
                </a:lnTo>
                <a:lnTo>
                  <a:pt x="95" y="114"/>
                </a:lnTo>
                <a:lnTo>
                  <a:pt x="91" y="129"/>
                </a:lnTo>
                <a:lnTo>
                  <a:pt x="91" y="2900"/>
                </a:lnTo>
                <a:lnTo>
                  <a:pt x="95" y="2914"/>
                </a:lnTo>
                <a:lnTo>
                  <a:pt x="104" y="2927"/>
                </a:lnTo>
                <a:lnTo>
                  <a:pt x="116" y="2936"/>
                </a:lnTo>
                <a:lnTo>
                  <a:pt x="131" y="2940"/>
                </a:lnTo>
                <a:lnTo>
                  <a:pt x="2353" y="2940"/>
                </a:lnTo>
                <a:lnTo>
                  <a:pt x="2367" y="2936"/>
                </a:lnTo>
                <a:lnTo>
                  <a:pt x="2380" y="2927"/>
                </a:lnTo>
                <a:lnTo>
                  <a:pt x="2389" y="2914"/>
                </a:lnTo>
                <a:lnTo>
                  <a:pt x="2393" y="2900"/>
                </a:lnTo>
                <a:lnTo>
                  <a:pt x="2393" y="129"/>
                </a:lnTo>
                <a:lnTo>
                  <a:pt x="2389" y="114"/>
                </a:lnTo>
                <a:lnTo>
                  <a:pt x="2380" y="102"/>
                </a:lnTo>
                <a:lnTo>
                  <a:pt x="2367" y="93"/>
                </a:lnTo>
                <a:lnTo>
                  <a:pt x="2353" y="89"/>
                </a:lnTo>
                <a:lnTo>
                  <a:pt x="131" y="89"/>
                </a:lnTo>
                <a:close/>
                <a:moveTo>
                  <a:pt x="40" y="0"/>
                </a:moveTo>
                <a:lnTo>
                  <a:pt x="2447" y="0"/>
                </a:lnTo>
                <a:lnTo>
                  <a:pt x="2464" y="4"/>
                </a:lnTo>
                <a:lnTo>
                  <a:pt x="2476" y="13"/>
                </a:lnTo>
                <a:lnTo>
                  <a:pt x="2485" y="25"/>
                </a:lnTo>
                <a:lnTo>
                  <a:pt x="2487" y="40"/>
                </a:lnTo>
                <a:lnTo>
                  <a:pt x="2487" y="2984"/>
                </a:lnTo>
                <a:lnTo>
                  <a:pt x="2485" y="3000"/>
                </a:lnTo>
                <a:lnTo>
                  <a:pt x="2476" y="3013"/>
                </a:lnTo>
                <a:lnTo>
                  <a:pt x="2464" y="3022"/>
                </a:lnTo>
                <a:lnTo>
                  <a:pt x="2447" y="3024"/>
                </a:lnTo>
                <a:lnTo>
                  <a:pt x="40" y="3024"/>
                </a:lnTo>
                <a:lnTo>
                  <a:pt x="24" y="3022"/>
                </a:lnTo>
                <a:lnTo>
                  <a:pt x="11" y="3013"/>
                </a:lnTo>
                <a:lnTo>
                  <a:pt x="4" y="3000"/>
                </a:lnTo>
                <a:lnTo>
                  <a:pt x="0" y="2984"/>
                </a:lnTo>
                <a:lnTo>
                  <a:pt x="0" y="40"/>
                </a:lnTo>
                <a:lnTo>
                  <a:pt x="4" y="25"/>
                </a:lnTo>
                <a:lnTo>
                  <a:pt x="11" y="13"/>
                </a:lnTo>
                <a:lnTo>
                  <a:pt x="24" y="4"/>
                </a:lnTo>
                <a:lnTo>
                  <a:pt x="4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2" name="Freeform 9">
            <a:extLst>
              <a:ext uri="{FF2B5EF4-FFF2-40B4-BE49-F238E27FC236}">
                <a16:creationId xmlns:a16="http://schemas.microsoft.com/office/drawing/2014/main" id="{562770C3-443E-4F7B-A834-45279E957752}"/>
              </a:ext>
            </a:extLst>
          </p:cNvPr>
          <p:cNvSpPr>
            <a:spLocks noEditPoints="1"/>
          </p:cNvSpPr>
          <p:nvPr/>
        </p:nvSpPr>
        <p:spPr bwMode="auto">
          <a:xfrm>
            <a:off x="11300427" y="3848979"/>
            <a:ext cx="323301" cy="361227"/>
          </a:xfrm>
          <a:custGeom>
            <a:avLst/>
            <a:gdLst>
              <a:gd name="T0" fmla="*/ 2069 w 3657"/>
              <a:gd name="T1" fmla="*/ 2744 h 4086"/>
              <a:gd name="T2" fmla="*/ 1988 w 3657"/>
              <a:gd name="T3" fmla="*/ 3306 h 4086"/>
              <a:gd name="T4" fmla="*/ 1926 w 3657"/>
              <a:gd name="T5" fmla="*/ 3584 h 4086"/>
              <a:gd name="T6" fmla="*/ 1591 w 3657"/>
              <a:gd name="T7" fmla="*/ 3678 h 4086"/>
              <a:gd name="T8" fmla="*/ 1193 w 3657"/>
              <a:gd name="T9" fmla="*/ 3775 h 4086"/>
              <a:gd name="T10" fmla="*/ 520 w 3657"/>
              <a:gd name="T11" fmla="*/ 4064 h 4086"/>
              <a:gd name="T12" fmla="*/ 226 w 3657"/>
              <a:gd name="T13" fmla="*/ 4068 h 4086"/>
              <a:gd name="T14" fmla="*/ 117 w 3657"/>
              <a:gd name="T15" fmla="*/ 3860 h 4086"/>
              <a:gd name="T16" fmla="*/ 160 w 3657"/>
              <a:gd name="T17" fmla="*/ 3584 h 4086"/>
              <a:gd name="T18" fmla="*/ 89 w 3657"/>
              <a:gd name="T19" fmla="*/ 3368 h 4086"/>
              <a:gd name="T20" fmla="*/ 477 w 3657"/>
              <a:gd name="T21" fmla="*/ 3340 h 4086"/>
              <a:gd name="T22" fmla="*/ 746 w 3657"/>
              <a:gd name="T23" fmla="*/ 3320 h 4086"/>
              <a:gd name="T24" fmla="*/ 1097 w 3657"/>
              <a:gd name="T25" fmla="*/ 3288 h 4086"/>
              <a:gd name="T26" fmla="*/ 1202 w 3657"/>
              <a:gd name="T27" fmla="*/ 3084 h 4086"/>
              <a:gd name="T28" fmla="*/ 1166 w 3657"/>
              <a:gd name="T29" fmla="*/ 2715 h 4086"/>
              <a:gd name="T30" fmla="*/ 1386 w 3657"/>
              <a:gd name="T31" fmla="*/ 2597 h 4086"/>
              <a:gd name="T32" fmla="*/ 1580 w 3657"/>
              <a:gd name="T33" fmla="*/ 2793 h 4086"/>
              <a:gd name="T34" fmla="*/ 1822 w 3657"/>
              <a:gd name="T35" fmla="*/ 2777 h 4086"/>
              <a:gd name="T36" fmla="*/ 413 w 3657"/>
              <a:gd name="T37" fmla="*/ 1677 h 4086"/>
              <a:gd name="T38" fmla="*/ 264 w 3657"/>
              <a:gd name="T39" fmla="*/ 1762 h 4086"/>
              <a:gd name="T40" fmla="*/ 337 w 3657"/>
              <a:gd name="T41" fmla="*/ 1973 h 4086"/>
              <a:gd name="T42" fmla="*/ 382 w 3657"/>
              <a:gd name="T43" fmla="*/ 2137 h 4086"/>
              <a:gd name="T44" fmla="*/ 422 w 3657"/>
              <a:gd name="T45" fmla="*/ 2282 h 4086"/>
              <a:gd name="T46" fmla="*/ 684 w 3657"/>
              <a:gd name="T47" fmla="*/ 2191 h 4086"/>
              <a:gd name="T48" fmla="*/ 766 w 3657"/>
              <a:gd name="T49" fmla="*/ 1906 h 4086"/>
              <a:gd name="T50" fmla="*/ 535 w 3657"/>
              <a:gd name="T51" fmla="*/ 1689 h 4086"/>
              <a:gd name="T52" fmla="*/ 2260 w 3657"/>
              <a:gd name="T53" fmla="*/ 28 h 4086"/>
              <a:gd name="T54" fmla="*/ 2949 w 3657"/>
              <a:gd name="T55" fmla="*/ 258 h 4086"/>
              <a:gd name="T56" fmla="*/ 3400 w 3657"/>
              <a:gd name="T57" fmla="*/ 766 h 4086"/>
              <a:gd name="T58" fmla="*/ 3646 w 3657"/>
              <a:gd name="T59" fmla="*/ 1468 h 4086"/>
              <a:gd name="T60" fmla="*/ 3557 w 3657"/>
              <a:gd name="T61" fmla="*/ 2180 h 4086"/>
              <a:gd name="T62" fmla="*/ 3113 w 3657"/>
              <a:gd name="T63" fmla="*/ 2711 h 4086"/>
              <a:gd name="T64" fmla="*/ 2695 w 3657"/>
              <a:gd name="T65" fmla="*/ 2897 h 4086"/>
              <a:gd name="T66" fmla="*/ 2440 w 3657"/>
              <a:gd name="T67" fmla="*/ 2840 h 4086"/>
              <a:gd name="T68" fmla="*/ 2269 w 3657"/>
              <a:gd name="T69" fmla="*/ 2600 h 4086"/>
              <a:gd name="T70" fmla="*/ 1911 w 3657"/>
              <a:gd name="T71" fmla="*/ 2473 h 4086"/>
              <a:gd name="T72" fmla="*/ 1382 w 3657"/>
              <a:gd name="T73" fmla="*/ 2513 h 4086"/>
              <a:gd name="T74" fmla="*/ 982 w 3657"/>
              <a:gd name="T75" fmla="*/ 2664 h 4086"/>
              <a:gd name="T76" fmla="*/ 689 w 3657"/>
              <a:gd name="T77" fmla="*/ 2731 h 4086"/>
              <a:gd name="T78" fmla="*/ 526 w 3657"/>
              <a:gd name="T79" fmla="*/ 2584 h 4086"/>
              <a:gd name="T80" fmla="*/ 437 w 3657"/>
              <a:gd name="T81" fmla="*/ 2433 h 4086"/>
              <a:gd name="T82" fmla="*/ 498 w 3657"/>
              <a:gd name="T83" fmla="*/ 2693 h 4086"/>
              <a:gd name="T84" fmla="*/ 729 w 3657"/>
              <a:gd name="T85" fmla="*/ 2806 h 4086"/>
              <a:gd name="T86" fmla="*/ 1017 w 3657"/>
              <a:gd name="T87" fmla="*/ 2728 h 4086"/>
              <a:gd name="T88" fmla="*/ 957 w 3657"/>
              <a:gd name="T89" fmla="*/ 3040 h 4086"/>
              <a:gd name="T90" fmla="*/ 657 w 3657"/>
              <a:gd name="T91" fmla="*/ 3080 h 4086"/>
              <a:gd name="T92" fmla="*/ 293 w 3657"/>
              <a:gd name="T93" fmla="*/ 3015 h 4086"/>
              <a:gd name="T94" fmla="*/ 60 w 3657"/>
              <a:gd name="T95" fmla="*/ 2966 h 4086"/>
              <a:gd name="T96" fmla="*/ 109 w 3657"/>
              <a:gd name="T97" fmla="*/ 2780 h 4086"/>
              <a:gd name="T98" fmla="*/ 244 w 3657"/>
              <a:gd name="T99" fmla="*/ 2578 h 4086"/>
              <a:gd name="T100" fmla="*/ 246 w 3657"/>
              <a:gd name="T101" fmla="*/ 2397 h 4086"/>
              <a:gd name="T102" fmla="*/ 58 w 3657"/>
              <a:gd name="T103" fmla="*/ 2204 h 4086"/>
              <a:gd name="T104" fmla="*/ 28 w 3657"/>
              <a:gd name="T105" fmla="*/ 2044 h 4086"/>
              <a:gd name="T106" fmla="*/ 200 w 3657"/>
              <a:gd name="T107" fmla="*/ 1904 h 4086"/>
              <a:gd name="T108" fmla="*/ 171 w 3657"/>
              <a:gd name="T109" fmla="*/ 1700 h 4086"/>
              <a:gd name="T110" fmla="*/ 173 w 3657"/>
              <a:gd name="T111" fmla="*/ 1388 h 4086"/>
              <a:gd name="T112" fmla="*/ 329 w 3657"/>
              <a:gd name="T113" fmla="*/ 820 h 4086"/>
              <a:gd name="T114" fmla="*/ 717 w 3657"/>
              <a:gd name="T115" fmla="*/ 360 h 4086"/>
              <a:gd name="T116" fmla="*/ 1566 w 3657"/>
              <a:gd name="T117" fmla="*/ 17 h 4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7" h="4086">
                <a:moveTo>
                  <a:pt x="1329" y="2660"/>
                </a:moveTo>
                <a:lnTo>
                  <a:pt x="1326" y="2668"/>
                </a:lnTo>
                <a:lnTo>
                  <a:pt x="1333" y="2660"/>
                </a:lnTo>
                <a:lnTo>
                  <a:pt x="1329" y="2660"/>
                </a:lnTo>
                <a:close/>
                <a:moveTo>
                  <a:pt x="1993" y="2577"/>
                </a:moveTo>
                <a:lnTo>
                  <a:pt x="2133" y="2617"/>
                </a:lnTo>
                <a:lnTo>
                  <a:pt x="2069" y="2744"/>
                </a:lnTo>
                <a:lnTo>
                  <a:pt x="1993" y="3008"/>
                </a:lnTo>
                <a:lnTo>
                  <a:pt x="1984" y="3058"/>
                </a:lnTo>
                <a:lnTo>
                  <a:pt x="1980" y="3109"/>
                </a:lnTo>
                <a:lnTo>
                  <a:pt x="1980" y="3160"/>
                </a:lnTo>
                <a:lnTo>
                  <a:pt x="1982" y="3209"/>
                </a:lnTo>
                <a:lnTo>
                  <a:pt x="1984" y="3258"/>
                </a:lnTo>
                <a:lnTo>
                  <a:pt x="1988" y="3306"/>
                </a:lnTo>
                <a:lnTo>
                  <a:pt x="1989" y="3353"/>
                </a:lnTo>
                <a:lnTo>
                  <a:pt x="1989" y="3397"/>
                </a:lnTo>
                <a:lnTo>
                  <a:pt x="1988" y="3440"/>
                </a:lnTo>
                <a:lnTo>
                  <a:pt x="1980" y="3480"/>
                </a:lnTo>
                <a:lnTo>
                  <a:pt x="1969" y="3518"/>
                </a:lnTo>
                <a:lnTo>
                  <a:pt x="1951" y="3553"/>
                </a:lnTo>
                <a:lnTo>
                  <a:pt x="1926" y="3584"/>
                </a:lnTo>
                <a:lnTo>
                  <a:pt x="1893" y="3613"/>
                </a:lnTo>
                <a:lnTo>
                  <a:pt x="1851" y="3635"/>
                </a:lnTo>
                <a:lnTo>
                  <a:pt x="1806" y="3653"/>
                </a:lnTo>
                <a:lnTo>
                  <a:pt x="1757" y="3664"/>
                </a:lnTo>
                <a:lnTo>
                  <a:pt x="1702" y="3671"/>
                </a:lnTo>
                <a:lnTo>
                  <a:pt x="1648" y="3675"/>
                </a:lnTo>
                <a:lnTo>
                  <a:pt x="1591" y="3678"/>
                </a:lnTo>
                <a:lnTo>
                  <a:pt x="1535" y="3682"/>
                </a:lnTo>
                <a:lnTo>
                  <a:pt x="1477" y="3686"/>
                </a:lnTo>
                <a:lnTo>
                  <a:pt x="1422" y="3691"/>
                </a:lnTo>
                <a:lnTo>
                  <a:pt x="1368" y="3702"/>
                </a:lnTo>
                <a:lnTo>
                  <a:pt x="1317" y="3717"/>
                </a:lnTo>
                <a:lnTo>
                  <a:pt x="1253" y="3742"/>
                </a:lnTo>
                <a:lnTo>
                  <a:pt x="1193" y="3775"/>
                </a:lnTo>
                <a:lnTo>
                  <a:pt x="1133" y="3811"/>
                </a:lnTo>
                <a:lnTo>
                  <a:pt x="1077" y="3849"/>
                </a:lnTo>
                <a:lnTo>
                  <a:pt x="1018" y="3888"/>
                </a:lnTo>
                <a:lnTo>
                  <a:pt x="962" y="3924"/>
                </a:lnTo>
                <a:lnTo>
                  <a:pt x="902" y="3957"/>
                </a:lnTo>
                <a:lnTo>
                  <a:pt x="840" y="3984"/>
                </a:lnTo>
                <a:lnTo>
                  <a:pt x="520" y="4064"/>
                </a:lnTo>
                <a:lnTo>
                  <a:pt x="482" y="4073"/>
                </a:lnTo>
                <a:lnTo>
                  <a:pt x="438" y="4080"/>
                </a:lnTo>
                <a:lnTo>
                  <a:pt x="395" y="4084"/>
                </a:lnTo>
                <a:lnTo>
                  <a:pt x="351" y="4086"/>
                </a:lnTo>
                <a:lnTo>
                  <a:pt x="308" y="4084"/>
                </a:lnTo>
                <a:lnTo>
                  <a:pt x="264" y="4078"/>
                </a:lnTo>
                <a:lnTo>
                  <a:pt x="226" y="4068"/>
                </a:lnTo>
                <a:lnTo>
                  <a:pt x="191" y="4053"/>
                </a:lnTo>
                <a:lnTo>
                  <a:pt x="160" y="4031"/>
                </a:lnTo>
                <a:lnTo>
                  <a:pt x="137" y="4004"/>
                </a:lnTo>
                <a:lnTo>
                  <a:pt x="122" y="3973"/>
                </a:lnTo>
                <a:lnTo>
                  <a:pt x="115" y="3938"/>
                </a:lnTo>
                <a:lnTo>
                  <a:pt x="113" y="3900"/>
                </a:lnTo>
                <a:lnTo>
                  <a:pt x="117" y="3860"/>
                </a:lnTo>
                <a:lnTo>
                  <a:pt x="124" y="3817"/>
                </a:lnTo>
                <a:lnTo>
                  <a:pt x="133" y="3775"/>
                </a:lnTo>
                <a:lnTo>
                  <a:pt x="142" y="3731"/>
                </a:lnTo>
                <a:lnTo>
                  <a:pt x="151" y="3691"/>
                </a:lnTo>
                <a:lnTo>
                  <a:pt x="158" y="3651"/>
                </a:lnTo>
                <a:lnTo>
                  <a:pt x="162" y="3617"/>
                </a:lnTo>
                <a:lnTo>
                  <a:pt x="160" y="3584"/>
                </a:lnTo>
                <a:lnTo>
                  <a:pt x="153" y="3551"/>
                </a:lnTo>
                <a:lnTo>
                  <a:pt x="140" y="3520"/>
                </a:lnTo>
                <a:lnTo>
                  <a:pt x="124" y="3489"/>
                </a:lnTo>
                <a:lnTo>
                  <a:pt x="108" y="3460"/>
                </a:lnTo>
                <a:lnTo>
                  <a:pt x="93" y="3429"/>
                </a:lnTo>
                <a:lnTo>
                  <a:pt x="88" y="3398"/>
                </a:lnTo>
                <a:lnTo>
                  <a:pt x="89" y="3368"/>
                </a:lnTo>
                <a:lnTo>
                  <a:pt x="142" y="3378"/>
                </a:lnTo>
                <a:lnTo>
                  <a:pt x="153" y="3340"/>
                </a:lnTo>
                <a:lnTo>
                  <a:pt x="277" y="3360"/>
                </a:lnTo>
                <a:lnTo>
                  <a:pt x="297" y="3406"/>
                </a:lnTo>
                <a:lnTo>
                  <a:pt x="337" y="3408"/>
                </a:lnTo>
                <a:lnTo>
                  <a:pt x="366" y="3348"/>
                </a:lnTo>
                <a:lnTo>
                  <a:pt x="477" y="3340"/>
                </a:lnTo>
                <a:lnTo>
                  <a:pt x="509" y="3404"/>
                </a:lnTo>
                <a:lnTo>
                  <a:pt x="535" y="3402"/>
                </a:lnTo>
                <a:lnTo>
                  <a:pt x="553" y="3340"/>
                </a:lnTo>
                <a:lnTo>
                  <a:pt x="686" y="3324"/>
                </a:lnTo>
                <a:lnTo>
                  <a:pt x="708" y="3378"/>
                </a:lnTo>
                <a:lnTo>
                  <a:pt x="720" y="3377"/>
                </a:lnTo>
                <a:lnTo>
                  <a:pt x="746" y="3320"/>
                </a:lnTo>
                <a:lnTo>
                  <a:pt x="849" y="3308"/>
                </a:lnTo>
                <a:lnTo>
                  <a:pt x="866" y="3346"/>
                </a:lnTo>
                <a:lnTo>
                  <a:pt x="924" y="3333"/>
                </a:lnTo>
                <a:lnTo>
                  <a:pt x="933" y="3288"/>
                </a:lnTo>
                <a:lnTo>
                  <a:pt x="1060" y="3268"/>
                </a:lnTo>
                <a:lnTo>
                  <a:pt x="1062" y="3298"/>
                </a:lnTo>
                <a:lnTo>
                  <a:pt x="1097" y="3288"/>
                </a:lnTo>
                <a:lnTo>
                  <a:pt x="1128" y="3273"/>
                </a:lnTo>
                <a:lnTo>
                  <a:pt x="1155" y="3258"/>
                </a:lnTo>
                <a:lnTo>
                  <a:pt x="1175" y="3238"/>
                </a:lnTo>
                <a:lnTo>
                  <a:pt x="1189" y="3217"/>
                </a:lnTo>
                <a:lnTo>
                  <a:pt x="1198" y="3177"/>
                </a:lnTo>
                <a:lnTo>
                  <a:pt x="1202" y="3133"/>
                </a:lnTo>
                <a:lnTo>
                  <a:pt x="1202" y="3084"/>
                </a:lnTo>
                <a:lnTo>
                  <a:pt x="1197" y="3031"/>
                </a:lnTo>
                <a:lnTo>
                  <a:pt x="1189" y="2978"/>
                </a:lnTo>
                <a:lnTo>
                  <a:pt x="1182" y="2922"/>
                </a:lnTo>
                <a:lnTo>
                  <a:pt x="1173" y="2868"/>
                </a:lnTo>
                <a:lnTo>
                  <a:pt x="1168" y="2813"/>
                </a:lnTo>
                <a:lnTo>
                  <a:pt x="1164" y="2762"/>
                </a:lnTo>
                <a:lnTo>
                  <a:pt x="1166" y="2715"/>
                </a:lnTo>
                <a:lnTo>
                  <a:pt x="1173" y="2671"/>
                </a:lnTo>
                <a:lnTo>
                  <a:pt x="1206" y="2664"/>
                </a:lnTo>
                <a:lnTo>
                  <a:pt x="1240" y="2651"/>
                </a:lnTo>
                <a:lnTo>
                  <a:pt x="1277" y="2637"/>
                </a:lnTo>
                <a:lnTo>
                  <a:pt x="1313" y="2620"/>
                </a:lnTo>
                <a:lnTo>
                  <a:pt x="1349" y="2608"/>
                </a:lnTo>
                <a:lnTo>
                  <a:pt x="1386" y="2597"/>
                </a:lnTo>
                <a:lnTo>
                  <a:pt x="1420" y="2591"/>
                </a:lnTo>
                <a:lnTo>
                  <a:pt x="1453" y="2591"/>
                </a:lnTo>
                <a:lnTo>
                  <a:pt x="1473" y="2649"/>
                </a:lnTo>
                <a:lnTo>
                  <a:pt x="1495" y="2697"/>
                </a:lnTo>
                <a:lnTo>
                  <a:pt x="1520" y="2737"/>
                </a:lnTo>
                <a:lnTo>
                  <a:pt x="1549" y="2768"/>
                </a:lnTo>
                <a:lnTo>
                  <a:pt x="1580" y="2793"/>
                </a:lnTo>
                <a:lnTo>
                  <a:pt x="1613" y="2809"/>
                </a:lnTo>
                <a:lnTo>
                  <a:pt x="1646" y="2818"/>
                </a:lnTo>
                <a:lnTo>
                  <a:pt x="1682" y="2822"/>
                </a:lnTo>
                <a:lnTo>
                  <a:pt x="1717" y="2818"/>
                </a:lnTo>
                <a:lnTo>
                  <a:pt x="1753" y="2809"/>
                </a:lnTo>
                <a:lnTo>
                  <a:pt x="1788" y="2795"/>
                </a:lnTo>
                <a:lnTo>
                  <a:pt x="1822" y="2777"/>
                </a:lnTo>
                <a:lnTo>
                  <a:pt x="1857" y="2751"/>
                </a:lnTo>
                <a:lnTo>
                  <a:pt x="1888" y="2724"/>
                </a:lnTo>
                <a:lnTo>
                  <a:pt x="1918" y="2691"/>
                </a:lnTo>
                <a:lnTo>
                  <a:pt x="1946" y="2657"/>
                </a:lnTo>
                <a:lnTo>
                  <a:pt x="1971" y="2617"/>
                </a:lnTo>
                <a:lnTo>
                  <a:pt x="1993" y="2577"/>
                </a:lnTo>
                <a:close/>
                <a:moveTo>
                  <a:pt x="413" y="1677"/>
                </a:moveTo>
                <a:lnTo>
                  <a:pt x="389" y="1686"/>
                </a:lnTo>
                <a:lnTo>
                  <a:pt x="364" y="1693"/>
                </a:lnTo>
                <a:lnTo>
                  <a:pt x="338" y="1700"/>
                </a:lnTo>
                <a:lnTo>
                  <a:pt x="315" y="1709"/>
                </a:lnTo>
                <a:lnTo>
                  <a:pt x="293" y="1720"/>
                </a:lnTo>
                <a:lnTo>
                  <a:pt x="277" y="1737"/>
                </a:lnTo>
                <a:lnTo>
                  <a:pt x="264" y="1762"/>
                </a:lnTo>
                <a:lnTo>
                  <a:pt x="260" y="1789"/>
                </a:lnTo>
                <a:lnTo>
                  <a:pt x="264" y="1818"/>
                </a:lnTo>
                <a:lnTo>
                  <a:pt x="273" y="1849"/>
                </a:lnTo>
                <a:lnTo>
                  <a:pt x="286" y="1882"/>
                </a:lnTo>
                <a:lnTo>
                  <a:pt x="302" y="1913"/>
                </a:lnTo>
                <a:lnTo>
                  <a:pt x="318" y="1944"/>
                </a:lnTo>
                <a:lnTo>
                  <a:pt x="337" y="1973"/>
                </a:lnTo>
                <a:lnTo>
                  <a:pt x="351" y="2000"/>
                </a:lnTo>
                <a:lnTo>
                  <a:pt x="364" y="2024"/>
                </a:lnTo>
                <a:lnTo>
                  <a:pt x="373" y="2044"/>
                </a:lnTo>
                <a:lnTo>
                  <a:pt x="377" y="2064"/>
                </a:lnTo>
                <a:lnTo>
                  <a:pt x="380" y="2088"/>
                </a:lnTo>
                <a:lnTo>
                  <a:pt x="382" y="2111"/>
                </a:lnTo>
                <a:lnTo>
                  <a:pt x="382" y="2137"/>
                </a:lnTo>
                <a:lnTo>
                  <a:pt x="382" y="2162"/>
                </a:lnTo>
                <a:lnTo>
                  <a:pt x="384" y="2188"/>
                </a:lnTo>
                <a:lnTo>
                  <a:pt x="388" y="2211"/>
                </a:lnTo>
                <a:lnTo>
                  <a:pt x="391" y="2233"/>
                </a:lnTo>
                <a:lnTo>
                  <a:pt x="398" y="2253"/>
                </a:lnTo>
                <a:lnTo>
                  <a:pt x="409" y="2269"/>
                </a:lnTo>
                <a:lnTo>
                  <a:pt x="422" y="2282"/>
                </a:lnTo>
                <a:lnTo>
                  <a:pt x="440" y="2289"/>
                </a:lnTo>
                <a:lnTo>
                  <a:pt x="464" y="2291"/>
                </a:lnTo>
                <a:lnTo>
                  <a:pt x="493" y="2288"/>
                </a:lnTo>
                <a:lnTo>
                  <a:pt x="551" y="2271"/>
                </a:lnTo>
                <a:lnTo>
                  <a:pt x="602" y="2249"/>
                </a:lnTo>
                <a:lnTo>
                  <a:pt x="646" y="2222"/>
                </a:lnTo>
                <a:lnTo>
                  <a:pt x="684" y="2191"/>
                </a:lnTo>
                <a:lnTo>
                  <a:pt x="715" y="2155"/>
                </a:lnTo>
                <a:lnTo>
                  <a:pt x="740" y="2117"/>
                </a:lnTo>
                <a:lnTo>
                  <a:pt x="758" y="2075"/>
                </a:lnTo>
                <a:lnTo>
                  <a:pt x="769" y="2033"/>
                </a:lnTo>
                <a:lnTo>
                  <a:pt x="775" y="1991"/>
                </a:lnTo>
                <a:lnTo>
                  <a:pt x="773" y="1948"/>
                </a:lnTo>
                <a:lnTo>
                  <a:pt x="766" y="1906"/>
                </a:lnTo>
                <a:lnTo>
                  <a:pt x="751" y="1864"/>
                </a:lnTo>
                <a:lnTo>
                  <a:pt x="731" y="1826"/>
                </a:lnTo>
                <a:lnTo>
                  <a:pt x="704" y="1789"/>
                </a:lnTo>
                <a:lnTo>
                  <a:pt x="671" y="1757"/>
                </a:lnTo>
                <a:lnTo>
                  <a:pt x="633" y="1729"/>
                </a:lnTo>
                <a:lnTo>
                  <a:pt x="586" y="1706"/>
                </a:lnTo>
                <a:lnTo>
                  <a:pt x="535" y="1689"/>
                </a:lnTo>
                <a:lnTo>
                  <a:pt x="477" y="1678"/>
                </a:lnTo>
                <a:lnTo>
                  <a:pt x="413" y="1677"/>
                </a:lnTo>
                <a:close/>
                <a:moveTo>
                  <a:pt x="1700" y="0"/>
                </a:moveTo>
                <a:lnTo>
                  <a:pt x="1855" y="0"/>
                </a:lnTo>
                <a:lnTo>
                  <a:pt x="1998" y="4"/>
                </a:lnTo>
                <a:lnTo>
                  <a:pt x="2135" y="13"/>
                </a:lnTo>
                <a:lnTo>
                  <a:pt x="2260" y="28"/>
                </a:lnTo>
                <a:lnTo>
                  <a:pt x="2380" y="46"/>
                </a:lnTo>
                <a:lnTo>
                  <a:pt x="2491" y="68"/>
                </a:lnTo>
                <a:lnTo>
                  <a:pt x="2595" y="97"/>
                </a:lnTo>
                <a:lnTo>
                  <a:pt x="2693" y="129"/>
                </a:lnTo>
                <a:lnTo>
                  <a:pt x="2784" y="168"/>
                </a:lnTo>
                <a:lnTo>
                  <a:pt x="2869" y="211"/>
                </a:lnTo>
                <a:lnTo>
                  <a:pt x="2949" y="258"/>
                </a:lnTo>
                <a:lnTo>
                  <a:pt x="3026" y="313"/>
                </a:lnTo>
                <a:lnTo>
                  <a:pt x="3097" y="375"/>
                </a:lnTo>
                <a:lnTo>
                  <a:pt x="3164" y="440"/>
                </a:lnTo>
                <a:lnTo>
                  <a:pt x="3228" y="513"/>
                </a:lnTo>
                <a:lnTo>
                  <a:pt x="3288" y="591"/>
                </a:lnTo>
                <a:lnTo>
                  <a:pt x="3344" y="675"/>
                </a:lnTo>
                <a:lnTo>
                  <a:pt x="3400" y="766"/>
                </a:lnTo>
                <a:lnTo>
                  <a:pt x="3453" y="864"/>
                </a:lnTo>
                <a:lnTo>
                  <a:pt x="3506" y="968"/>
                </a:lnTo>
                <a:lnTo>
                  <a:pt x="3546" y="1062"/>
                </a:lnTo>
                <a:lnTo>
                  <a:pt x="3580" y="1158"/>
                </a:lnTo>
                <a:lnTo>
                  <a:pt x="3608" y="1258"/>
                </a:lnTo>
                <a:lnTo>
                  <a:pt x="3631" y="1362"/>
                </a:lnTo>
                <a:lnTo>
                  <a:pt x="3646" y="1468"/>
                </a:lnTo>
                <a:lnTo>
                  <a:pt x="3655" y="1573"/>
                </a:lnTo>
                <a:lnTo>
                  <a:pt x="3657" y="1678"/>
                </a:lnTo>
                <a:lnTo>
                  <a:pt x="3651" y="1782"/>
                </a:lnTo>
                <a:lnTo>
                  <a:pt x="3638" y="1886"/>
                </a:lnTo>
                <a:lnTo>
                  <a:pt x="3618" y="1988"/>
                </a:lnTo>
                <a:lnTo>
                  <a:pt x="3591" y="2086"/>
                </a:lnTo>
                <a:lnTo>
                  <a:pt x="3557" y="2180"/>
                </a:lnTo>
                <a:lnTo>
                  <a:pt x="3515" y="2271"/>
                </a:lnTo>
                <a:lnTo>
                  <a:pt x="3466" y="2357"/>
                </a:lnTo>
                <a:lnTo>
                  <a:pt x="3408" y="2437"/>
                </a:lnTo>
                <a:lnTo>
                  <a:pt x="3342" y="2513"/>
                </a:lnTo>
                <a:lnTo>
                  <a:pt x="3271" y="2586"/>
                </a:lnTo>
                <a:lnTo>
                  <a:pt x="3195" y="2651"/>
                </a:lnTo>
                <a:lnTo>
                  <a:pt x="3113" y="2711"/>
                </a:lnTo>
                <a:lnTo>
                  <a:pt x="3024" y="2766"/>
                </a:lnTo>
                <a:lnTo>
                  <a:pt x="2931" y="2815"/>
                </a:lnTo>
                <a:lnTo>
                  <a:pt x="2833" y="2857"/>
                </a:lnTo>
                <a:lnTo>
                  <a:pt x="2806" y="2866"/>
                </a:lnTo>
                <a:lnTo>
                  <a:pt x="2771" y="2877"/>
                </a:lnTo>
                <a:lnTo>
                  <a:pt x="2735" y="2888"/>
                </a:lnTo>
                <a:lnTo>
                  <a:pt x="2695" y="2897"/>
                </a:lnTo>
                <a:lnTo>
                  <a:pt x="2653" y="2904"/>
                </a:lnTo>
                <a:lnTo>
                  <a:pt x="2613" y="2908"/>
                </a:lnTo>
                <a:lnTo>
                  <a:pt x="2573" y="2906"/>
                </a:lnTo>
                <a:lnTo>
                  <a:pt x="2535" y="2900"/>
                </a:lnTo>
                <a:lnTo>
                  <a:pt x="2500" y="2888"/>
                </a:lnTo>
                <a:lnTo>
                  <a:pt x="2469" y="2868"/>
                </a:lnTo>
                <a:lnTo>
                  <a:pt x="2440" y="2840"/>
                </a:lnTo>
                <a:lnTo>
                  <a:pt x="2415" y="2808"/>
                </a:lnTo>
                <a:lnTo>
                  <a:pt x="2389" y="2771"/>
                </a:lnTo>
                <a:lnTo>
                  <a:pt x="2368" y="2735"/>
                </a:lnTo>
                <a:lnTo>
                  <a:pt x="2346" y="2698"/>
                </a:lnTo>
                <a:lnTo>
                  <a:pt x="2324" y="2664"/>
                </a:lnTo>
                <a:lnTo>
                  <a:pt x="2300" y="2633"/>
                </a:lnTo>
                <a:lnTo>
                  <a:pt x="2269" y="2600"/>
                </a:lnTo>
                <a:lnTo>
                  <a:pt x="2229" y="2571"/>
                </a:lnTo>
                <a:lnTo>
                  <a:pt x="2184" y="2548"/>
                </a:lnTo>
                <a:lnTo>
                  <a:pt x="2133" y="2528"/>
                </a:lnTo>
                <a:lnTo>
                  <a:pt x="2080" y="2511"/>
                </a:lnTo>
                <a:lnTo>
                  <a:pt x="2024" y="2497"/>
                </a:lnTo>
                <a:lnTo>
                  <a:pt x="1968" y="2484"/>
                </a:lnTo>
                <a:lnTo>
                  <a:pt x="1911" y="2473"/>
                </a:lnTo>
                <a:lnTo>
                  <a:pt x="1857" y="2464"/>
                </a:lnTo>
                <a:lnTo>
                  <a:pt x="1780" y="2455"/>
                </a:lnTo>
                <a:lnTo>
                  <a:pt x="1702" y="2455"/>
                </a:lnTo>
                <a:lnTo>
                  <a:pt x="1622" y="2462"/>
                </a:lnTo>
                <a:lnTo>
                  <a:pt x="1542" y="2475"/>
                </a:lnTo>
                <a:lnTo>
                  <a:pt x="1460" y="2493"/>
                </a:lnTo>
                <a:lnTo>
                  <a:pt x="1382" y="2513"/>
                </a:lnTo>
                <a:lnTo>
                  <a:pt x="1306" y="2538"/>
                </a:lnTo>
                <a:lnTo>
                  <a:pt x="1233" y="2564"/>
                </a:lnTo>
                <a:lnTo>
                  <a:pt x="1166" y="2589"/>
                </a:lnTo>
                <a:lnTo>
                  <a:pt x="1102" y="2613"/>
                </a:lnTo>
                <a:lnTo>
                  <a:pt x="1046" y="2637"/>
                </a:lnTo>
                <a:lnTo>
                  <a:pt x="1017" y="2648"/>
                </a:lnTo>
                <a:lnTo>
                  <a:pt x="982" y="2664"/>
                </a:lnTo>
                <a:lnTo>
                  <a:pt x="944" y="2680"/>
                </a:lnTo>
                <a:lnTo>
                  <a:pt x="902" y="2697"/>
                </a:lnTo>
                <a:lnTo>
                  <a:pt x="858" y="2711"/>
                </a:lnTo>
                <a:lnTo>
                  <a:pt x="815" y="2724"/>
                </a:lnTo>
                <a:lnTo>
                  <a:pt x="769" y="2733"/>
                </a:lnTo>
                <a:lnTo>
                  <a:pt x="728" y="2737"/>
                </a:lnTo>
                <a:lnTo>
                  <a:pt x="689" y="2731"/>
                </a:lnTo>
                <a:lnTo>
                  <a:pt x="649" y="2720"/>
                </a:lnTo>
                <a:lnTo>
                  <a:pt x="617" y="2704"/>
                </a:lnTo>
                <a:lnTo>
                  <a:pt x="591" y="2686"/>
                </a:lnTo>
                <a:lnTo>
                  <a:pt x="569" y="2662"/>
                </a:lnTo>
                <a:lnTo>
                  <a:pt x="551" y="2638"/>
                </a:lnTo>
                <a:lnTo>
                  <a:pt x="537" y="2611"/>
                </a:lnTo>
                <a:lnTo>
                  <a:pt x="526" y="2584"/>
                </a:lnTo>
                <a:lnTo>
                  <a:pt x="515" y="2557"/>
                </a:lnTo>
                <a:lnTo>
                  <a:pt x="506" y="2531"/>
                </a:lnTo>
                <a:lnTo>
                  <a:pt x="495" y="2506"/>
                </a:lnTo>
                <a:lnTo>
                  <a:pt x="484" y="2482"/>
                </a:lnTo>
                <a:lnTo>
                  <a:pt x="471" y="2462"/>
                </a:lnTo>
                <a:lnTo>
                  <a:pt x="457" y="2446"/>
                </a:lnTo>
                <a:lnTo>
                  <a:pt x="437" y="2433"/>
                </a:lnTo>
                <a:lnTo>
                  <a:pt x="437" y="2451"/>
                </a:lnTo>
                <a:lnTo>
                  <a:pt x="448" y="2491"/>
                </a:lnTo>
                <a:lnTo>
                  <a:pt x="455" y="2533"/>
                </a:lnTo>
                <a:lnTo>
                  <a:pt x="464" y="2575"/>
                </a:lnTo>
                <a:lnTo>
                  <a:pt x="473" y="2617"/>
                </a:lnTo>
                <a:lnTo>
                  <a:pt x="484" y="2657"/>
                </a:lnTo>
                <a:lnTo>
                  <a:pt x="498" y="2693"/>
                </a:lnTo>
                <a:lnTo>
                  <a:pt x="517" y="2724"/>
                </a:lnTo>
                <a:lnTo>
                  <a:pt x="546" y="2755"/>
                </a:lnTo>
                <a:lnTo>
                  <a:pt x="578" y="2778"/>
                </a:lnTo>
                <a:lnTo>
                  <a:pt x="613" y="2795"/>
                </a:lnTo>
                <a:lnTo>
                  <a:pt x="649" y="2804"/>
                </a:lnTo>
                <a:lnTo>
                  <a:pt x="689" y="2808"/>
                </a:lnTo>
                <a:lnTo>
                  <a:pt x="729" y="2806"/>
                </a:lnTo>
                <a:lnTo>
                  <a:pt x="771" y="2800"/>
                </a:lnTo>
                <a:lnTo>
                  <a:pt x="813" y="2791"/>
                </a:lnTo>
                <a:lnTo>
                  <a:pt x="855" y="2780"/>
                </a:lnTo>
                <a:lnTo>
                  <a:pt x="898" y="2768"/>
                </a:lnTo>
                <a:lnTo>
                  <a:pt x="938" y="2753"/>
                </a:lnTo>
                <a:lnTo>
                  <a:pt x="978" y="2740"/>
                </a:lnTo>
                <a:lnTo>
                  <a:pt x="1017" y="2728"/>
                </a:lnTo>
                <a:lnTo>
                  <a:pt x="1051" y="2717"/>
                </a:lnTo>
                <a:lnTo>
                  <a:pt x="1086" y="2708"/>
                </a:lnTo>
                <a:lnTo>
                  <a:pt x="1089" y="2713"/>
                </a:lnTo>
                <a:lnTo>
                  <a:pt x="1097" y="2968"/>
                </a:lnTo>
                <a:lnTo>
                  <a:pt x="1089" y="2969"/>
                </a:lnTo>
                <a:lnTo>
                  <a:pt x="1060" y="3020"/>
                </a:lnTo>
                <a:lnTo>
                  <a:pt x="957" y="3040"/>
                </a:lnTo>
                <a:lnTo>
                  <a:pt x="928" y="2995"/>
                </a:lnTo>
                <a:lnTo>
                  <a:pt x="873" y="3002"/>
                </a:lnTo>
                <a:lnTo>
                  <a:pt x="857" y="3040"/>
                </a:lnTo>
                <a:lnTo>
                  <a:pt x="740" y="3064"/>
                </a:lnTo>
                <a:lnTo>
                  <a:pt x="726" y="3022"/>
                </a:lnTo>
                <a:lnTo>
                  <a:pt x="678" y="3026"/>
                </a:lnTo>
                <a:lnTo>
                  <a:pt x="657" y="3080"/>
                </a:lnTo>
                <a:lnTo>
                  <a:pt x="526" y="3077"/>
                </a:lnTo>
                <a:lnTo>
                  <a:pt x="518" y="3033"/>
                </a:lnTo>
                <a:lnTo>
                  <a:pt x="493" y="3033"/>
                </a:lnTo>
                <a:lnTo>
                  <a:pt x="473" y="3080"/>
                </a:lnTo>
                <a:lnTo>
                  <a:pt x="329" y="3071"/>
                </a:lnTo>
                <a:lnTo>
                  <a:pt x="340" y="3018"/>
                </a:lnTo>
                <a:lnTo>
                  <a:pt x="293" y="3015"/>
                </a:lnTo>
                <a:lnTo>
                  <a:pt x="277" y="3064"/>
                </a:lnTo>
                <a:lnTo>
                  <a:pt x="166" y="3037"/>
                </a:lnTo>
                <a:lnTo>
                  <a:pt x="164" y="3004"/>
                </a:lnTo>
                <a:lnTo>
                  <a:pt x="133" y="2998"/>
                </a:lnTo>
                <a:lnTo>
                  <a:pt x="104" y="2991"/>
                </a:lnTo>
                <a:lnTo>
                  <a:pt x="80" y="2980"/>
                </a:lnTo>
                <a:lnTo>
                  <a:pt x="60" y="2966"/>
                </a:lnTo>
                <a:lnTo>
                  <a:pt x="46" y="2948"/>
                </a:lnTo>
                <a:lnTo>
                  <a:pt x="40" y="2924"/>
                </a:lnTo>
                <a:lnTo>
                  <a:pt x="46" y="2897"/>
                </a:lnTo>
                <a:lnTo>
                  <a:pt x="57" y="2868"/>
                </a:lnTo>
                <a:lnTo>
                  <a:pt x="71" y="2838"/>
                </a:lnTo>
                <a:lnTo>
                  <a:pt x="89" y="2809"/>
                </a:lnTo>
                <a:lnTo>
                  <a:pt x="109" y="2780"/>
                </a:lnTo>
                <a:lnTo>
                  <a:pt x="128" y="2755"/>
                </a:lnTo>
                <a:lnTo>
                  <a:pt x="142" y="2731"/>
                </a:lnTo>
                <a:lnTo>
                  <a:pt x="153" y="2713"/>
                </a:lnTo>
                <a:lnTo>
                  <a:pt x="100" y="2657"/>
                </a:lnTo>
                <a:lnTo>
                  <a:pt x="106" y="2644"/>
                </a:lnTo>
                <a:lnTo>
                  <a:pt x="209" y="2600"/>
                </a:lnTo>
                <a:lnTo>
                  <a:pt x="244" y="2578"/>
                </a:lnTo>
                <a:lnTo>
                  <a:pt x="269" y="2555"/>
                </a:lnTo>
                <a:lnTo>
                  <a:pt x="284" y="2529"/>
                </a:lnTo>
                <a:lnTo>
                  <a:pt x="289" y="2506"/>
                </a:lnTo>
                <a:lnTo>
                  <a:pt x="288" y="2478"/>
                </a:lnTo>
                <a:lnTo>
                  <a:pt x="280" y="2451"/>
                </a:lnTo>
                <a:lnTo>
                  <a:pt x="266" y="2424"/>
                </a:lnTo>
                <a:lnTo>
                  <a:pt x="246" y="2397"/>
                </a:lnTo>
                <a:lnTo>
                  <a:pt x="222" y="2368"/>
                </a:lnTo>
                <a:lnTo>
                  <a:pt x="197" y="2340"/>
                </a:lnTo>
                <a:lnTo>
                  <a:pt x="169" y="2313"/>
                </a:lnTo>
                <a:lnTo>
                  <a:pt x="140" y="2284"/>
                </a:lnTo>
                <a:lnTo>
                  <a:pt x="111" y="2257"/>
                </a:lnTo>
                <a:lnTo>
                  <a:pt x="84" y="2229"/>
                </a:lnTo>
                <a:lnTo>
                  <a:pt x="58" y="2204"/>
                </a:lnTo>
                <a:lnTo>
                  <a:pt x="37" y="2178"/>
                </a:lnTo>
                <a:lnTo>
                  <a:pt x="18" y="2155"/>
                </a:lnTo>
                <a:lnTo>
                  <a:pt x="6" y="2131"/>
                </a:lnTo>
                <a:lnTo>
                  <a:pt x="0" y="2109"/>
                </a:lnTo>
                <a:lnTo>
                  <a:pt x="0" y="2088"/>
                </a:lnTo>
                <a:lnTo>
                  <a:pt x="11" y="2064"/>
                </a:lnTo>
                <a:lnTo>
                  <a:pt x="28" y="2044"/>
                </a:lnTo>
                <a:lnTo>
                  <a:pt x="48" y="2024"/>
                </a:lnTo>
                <a:lnTo>
                  <a:pt x="73" y="2006"/>
                </a:lnTo>
                <a:lnTo>
                  <a:pt x="100" y="1988"/>
                </a:lnTo>
                <a:lnTo>
                  <a:pt x="128" y="1969"/>
                </a:lnTo>
                <a:lnTo>
                  <a:pt x="155" y="1949"/>
                </a:lnTo>
                <a:lnTo>
                  <a:pt x="180" y="1928"/>
                </a:lnTo>
                <a:lnTo>
                  <a:pt x="200" y="1904"/>
                </a:lnTo>
                <a:lnTo>
                  <a:pt x="217" y="1877"/>
                </a:lnTo>
                <a:lnTo>
                  <a:pt x="226" y="1844"/>
                </a:lnTo>
                <a:lnTo>
                  <a:pt x="226" y="1811"/>
                </a:lnTo>
                <a:lnTo>
                  <a:pt x="218" y="1780"/>
                </a:lnTo>
                <a:lnTo>
                  <a:pt x="206" y="1753"/>
                </a:lnTo>
                <a:lnTo>
                  <a:pt x="189" y="1726"/>
                </a:lnTo>
                <a:lnTo>
                  <a:pt x="171" y="1700"/>
                </a:lnTo>
                <a:lnTo>
                  <a:pt x="151" y="1675"/>
                </a:lnTo>
                <a:lnTo>
                  <a:pt x="133" y="1648"/>
                </a:lnTo>
                <a:lnTo>
                  <a:pt x="117" y="1620"/>
                </a:lnTo>
                <a:lnTo>
                  <a:pt x="106" y="1591"/>
                </a:lnTo>
                <a:lnTo>
                  <a:pt x="102" y="1557"/>
                </a:lnTo>
                <a:lnTo>
                  <a:pt x="106" y="1520"/>
                </a:lnTo>
                <a:lnTo>
                  <a:pt x="173" y="1388"/>
                </a:lnTo>
                <a:lnTo>
                  <a:pt x="273" y="1144"/>
                </a:lnTo>
                <a:lnTo>
                  <a:pt x="286" y="1095"/>
                </a:lnTo>
                <a:lnTo>
                  <a:pt x="297" y="1040"/>
                </a:lnTo>
                <a:lnTo>
                  <a:pt x="302" y="984"/>
                </a:lnTo>
                <a:lnTo>
                  <a:pt x="309" y="928"/>
                </a:lnTo>
                <a:lnTo>
                  <a:pt x="318" y="873"/>
                </a:lnTo>
                <a:lnTo>
                  <a:pt x="329" y="820"/>
                </a:lnTo>
                <a:lnTo>
                  <a:pt x="346" y="771"/>
                </a:lnTo>
                <a:lnTo>
                  <a:pt x="384" y="697"/>
                </a:lnTo>
                <a:lnTo>
                  <a:pt x="433" y="622"/>
                </a:lnTo>
                <a:lnTo>
                  <a:pt x="493" y="551"/>
                </a:lnTo>
                <a:lnTo>
                  <a:pt x="560" y="484"/>
                </a:lnTo>
                <a:lnTo>
                  <a:pt x="635" y="420"/>
                </a:lnTo>
                <a:lnTo>
                  <a:pt x="717" y="360"/>
                </a:lnTo>
                <a:lnTo>
                  <a:pt x="802" y="304"/>
                </a:lnTo>
                <a:lnTo>
                  <a:pt x="889" y="251"/>
                </a:lnTo>
                <a:lnTo>
                  <a:pt x="978" y="206"/>
                </a:lnTo>
                <a:lnTo>
                  <a:pt x="1069" y="164"/>
                </a:lnTo>
                <a:lnTo>
                  <a:pt x="1158" y="129"/>
                </a:lnTo>
                <a:lnTo>
                  <a:pt x="1246" y="100"/>
                </a:lnTo>
                <a:lnTo>
                  <a:pt x="1566" y="17"/>
                </a:lnTo>
                <a:lnTo>
                  <a:pt x="170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3" name="Oval 1">
            <a:extLst>
              <a:ext uri="{FF2B5EF4-FFF2-40B4-BE49-F238E27FC236}">
                <a16:creationId xmlns:a16="http://schemas.microsoft.com/office/drawing/2014/main" id="{31A8B2D0-E705-465C-A6BE-A44DF6C3A862}"/>
              </a:ext>
            </a:extLst>
          </p:cNvPr>
          <p:cNvSpPr/>
          <p:nvPr/>
        </p:nvSpPr>
        <p:spPr>
          <a:xfrm>
            <a:off x="10609797" y="5398062"/>
            <a:ext cx="328264" cy="352994"/>
          </a:xfrm>
          <a:custGeom>
            <a:avLst/>
            <a:gdLst/>
            <a:ahLst/>
            <a:cxnLst/>
            <a:rect l="l" t="t" r="r" b="b"/>
            <a:pathLst>
              <a:path w="4669637" h="5021437">
                <a:moveTo>
                  <a:pt x="3221000" y="0"/>
                </a:moveTo>
                <a:cubicBezTo>
                  <a:pt x="3362423" y="0"/>
                  <a:pt x="3491529" y="52734"/>
                  <a:pt x="3588254" y="141276"/>
                </a:cubicBezTo>
                <a:cubicBezTo>
                  <a:pt x="3684978" y="52735"/>
                  <a:pt x="3814082" y="3"/>
                  <a:pt x="3955503" y="3"/>
                </a:cubicBezTo>
                <a:cubicBezTo>
                  <a:pt x="4262962" y="3"/>
                  <a:pt x="4512207" y="249248"/>
                  <a:pt x="4512207" y="556707"/>
                </a:cubicBezTo>
                <a:cubicBezTo>
                  <a:pt x="4512207" y="669790"/>
                  <a:pt x="4478490" y="774998"/>
                  <a:pt x="4420089" y="862515"/>
                </a:cubicBezTo>
                <a:cubicBezTo>
                  <a:pt x="4570580" y="961849"/>
                  <a:pt x="4669637" y="1132542"/>
                  <a:pt x="4669637" y="1326370"/>
                </a:cubicBezTo>
                <a:cubicBezTo>
                  <a:pt x="4669637" y="1487821"/>
                  <a:pt x="4600910" y="1633219"/>
                  <a:pt x="4490000" y="1733701"/>
                </a:cubicBezTo>
                <a:cubicBezTo>
                  <a:pt x="4600910" y="1834183"/>
                  <a:pt x="4669637" y="1979581"/>
                  <a:pt x="4669637" y="2141032"/>
                </a:cubicBezTo>
                <a:cubicBezTo>
                  <a:pt x="4669637" y="2302483"/>
                  <a:pt x="4600910" y="2447881"/>
                  <a:pt x="4490000" y="2548363"/>
                </a:cubicBezTo>
                <a:cubicBezTo>
                  <a:pt x="4600910" y="2648845"/>
                  <a:pt x="4669637" y="2794244"/>
                  <a:pt x="4669637" y="2955694"/>
                </a:cubicBezTo>
                <a:cubicBezTo>
                  <a:pt x="4669637" y="3224895"/>
                  <a:pt x="4478563" y="3449467"/>
                  <a:pt x="4224627" y="3501139"/>
                </a:cubicBezTo>
                <a:cubicBezTo>
                  <a:pt x="4173492" y="3755645"/>
                  <a:pt x="3948659" y="3947273"/>
                  <a:pt x="3679069" y="3947273"/>
                </a:cubicBezTo>
                <a:cubicBezTo>
                  <a:pt x="3559167" y="3947273"/>
                  <a:pt x="3448117" y="3909367"/>
                  <a:pt x="3357878" y="3844002"/>
                </a:cubicBezTo>
                <a:cubicBezTo>
                  <a:pt x="3259607" y="3937451"/>
                  <a:pt x="3126492" y="3993881"/>
                  <a:pt x="2980197" y="3993881"/>
                </a:cubicBezTo>
                <a:cubicBezTo>
                  <a:pt x="2931818" y="3993881"/>
                  <a:pt x="2884880" y="3987710"/>
                  <a:pt x="2841084" y="3972961"/>
                </a:cubicBezTo>
                <a:cubicBezTo>
                  <a:pt x="2832044" y="4069054"/>
                  <a:pt x="2794874" y="4156856"/>
                  <a:pt x="2737231" y="4227693"/>
                </a:cubicBezTo>
                <a:cubicBezTo>
                  <a:pt x="2806079" y="4310086"/>
                  <a:pt x="2846234" y="4416407"/>
                  <a:pt x="2846234" y="4532107"/>
                </a:cubicBezTo>
                <a:cubicBezTo>
                  <a:pt x="2846234" y="4802356"/>
                  <a:pt x="2627153" y="5021437"/>
                  <a:pt x="2356904" y="5021437"/>
                </a:cubicBezTo>
                <a:cubicBezTo>
                  <a:pt x="2086655" y="5021437"/>
                  <a:pt x="1867574" y="4802356"/>
                  <a:pt x="1867574" y="4532107"/>
                </a:cubicBezTo>
                <a:cubicBezTo>
                  <a:pt x="1867574" y="4416078"/>
                  <a:pt x="1907958" y="4309481"/>
                  <a:pt x="1977158" y="4226990"/>
                </a:cubicBezTo>
                <a:cubicBezTo>
                  <a:pt x="1907958" y="4144498"/>
                  <a:pt x="1867574" y="4037901"/>
                  <a:pt x="1867574" y="3921872"/>
                </a:cubicBezTo>
                <a:lnTo>
                  <a:pt x="1870634" y="3891520"/>
                </a:lnTo>
                <a:cubicBezTo>
                  <a:pt x="1824903" y="3813479"/>
                  <a:pt x="1800200" y="3722456"/>
                  <a:pt x="1800200" y="3625662"/>
                </a:cubicBezTo>
                <a:cubicBezTo>
                  <a:pt x="1800200" y="3318203"/>
                  <a:pt x="2049445" y="3068958"/>
                  <a:pt x="2356904" y="3068958"/>
                </a:cubicBezTo>
                <a:cubicBezTo>
                  <a:pt x="2420773" y="3068958"/>
                  <a:pt x="2482129" y="3079714"/>
                  <a:pt x="2538468" y="3101802"/>
                </a:cubicBezTo>
                <a:cubicBezTo>
                  <a:pt x="2638465" y="2966803"/>
                  <a:pt x="2799249" y="2880473"/>
                  <a:pt x="2980197" y="2880473"/>
                </a:cubicBezTo>
                <a:cubicBezTo>
                  <a:pt x="3100008" y="2880473"/>
                  <a:pt x="3210978" y="2918321"/>
                  <a:pt x="3301190" y="2983581"/>
                </a:cubicBezTo>
                <a:cubicBezTo>
                  <a:pt x="3373807" y="2914346"/>
                  <a:pt x="3465808" y="2865716"/>
                  <a:pt x="3567959" y="2845066"/>
                </a:cubicBezTo>
                <a:cubicBezTo>
                  <a:pt x="3590854" y="2728399"/>
                  <a:pt x="3651016" y="2625236"/>
                  <a:pt x="3735867" y="2548363"/>
                </a:cubicBezTo>
                <a:cubicBezTo>
                  <a:pt x="3624957" y="2447881"/>
                  <a:pt x="3556229" y="2302483"/>
                  <a:pt x="3556229" y="2141032"/>
                </a:cubicBezTo>
                <a:cubicBezTo>
                  <a:pt x="3556229" y="1979581"/>
                  <a:pt x="3624957" y="1834183"/>
                  <a:pt x="3735867" y="1733701"/>
                </a:cubicBezTo>
                <a:cubicBezTo>
                  <a:pt x="3624957" y="1633219"/>
                  <a:pt x="3556229" y="1487821"/>
                  <a:pt x="3556229" y="1326370"/>
                </a:cubicBezTo>
                <a:cubicBezTo>
                  <a:pt x="3556229" y="1213287"/>
                  <a:pt x="3589946" y="1108079"/>
                  <a:pt x="3648347" y="1020561"/>
                </a:cubicBezTo>
                <a:cubicBezTo>
                  <a:pt x="3626565" y="1006627"/>
                  <a:pt x="3606074" y="990873"/>
                  <a:pt x="3588250" y="972135"/>
                </a:cubicBezTo>
                <a:cubicBezTo>
                  <a:pt x="3491526" y="1060675"/>
                  <a:pt x="3362421" y="1113408"/>
                  <a:pt x="3221000" y="1113408"/>
                </a:cubicBezTo>
                <a:cubicBezTo>
                  <a:pt x="3065923" y="1113408"/>
                  <a:pt x="2925655" y="1049999"/>
                  <a:pt x="2824957" y="947451"/>
                </a:cubicBezTo>
                <a:cubicBezTo>
                  <a:pt x="2724258" y="1050000"/>
                  <a:pt x="2583990" y="1113409"/>
                  <a:pt x="2428912" y="1113409"/>
                </a:cubicBezTo>
                <a:cubicBezTo>
                  <a:pt x="2253449" y="1113409"/>
                  <a:pt x="2096946" y="1032234"/>
                  <a:pt x="1996865" y="903815"/>
                </a:cubicBezTo>
                <a:cubicBezTo>
                  <a:pt x="1896784" y="1032234"/>
                  <a:pt x="1740280" y="1113410"/>
                  <a:pt x="1564816" y="1113410"/>
                </a:cubicBezTo>
                <a:cubicBezTo>
                  <a:pt x="1377378" y="1113410"/>
                  <a:pt x="1211575" y="1020776"/>
                  <a:pt x="1111593" y="878151"/>
                </a:cubicBezTo>
                <a:cubicBezTo>
                  <a:pt x="1080053" y="927774"/>
                  <a:pt x="1038222" y="969598"/>
                  <a:pt x="990563" y="1003955"/>
                </a:cubicBezTo>
                <a:cubicBezTo>
                  <a:pt x="1068182" y="1097494"/>
                  <a:pt x="1113408" y="1217901"/>
                  <a:pt x="1113408" y="1348870"/>
                </a:cubicBezTo>
                <a:cubicBezTo>
                  <a:pt x="1113408" y="1503969"/>
                  <a:pt x="1049982" y="1644253"/>
                  <a:pt x="947405" y="1744951"/>
                </a:cubicBezTo>
                <a:cubicBezTo>
                  <a:pt x="1049982" y="1845649"/>
                  <a:pt x="1113408" y="1985934"/>
                  <a:pt x="1113408" y="2141033"/>
                </a:cubicBezTo>
                <a:cubicBezTo>
                  <a:pt x="1113408" y="2296132"/>
                  <a:pt x="1049982" y="2436417"/>
                  <a:pt x="947405" y="2537115"/>
                </a:cubicBezTo>
                <a:cubicBezTo>
                  <a:pt x="1049982" y="2637813"/>
                  <a:pt x="1113408" y="2778098"/>
                  <a:pt x="1113408" y="2933196"/>
                </a:cubicBezTo>
                <a:cubicBezTo>
                  <a:pt x="1113408" y="3160411"/>
                  <a:pt x="977287" y="3355833"/>
                  <a:pt x="781802" y="3441590"/>
                </a:cubicBezTo>
                <a:cubicBezTo>
                  <a:pt x="781802" y="3467025"/>
                  <a:pt x="781802" y="3492460"/>
                  <a:pt x="781802" y="3517895"/>
                </a:cubicBezTo>
                <a:cubicBezTo>
                  <a:pt x="781802" y="3642214"/>
                  <a:pt x="681021" y="3742995"/>
                  <a:pt x="556702" y="3742995"/>
                </a:cubicBezTo>
                <a:lnTo>
                  <a:pt x="556703" y="3742994"/>
                </a:lnTo>
                <a:cubicBezTo>
                  <a:pt x="432384" y="3742994"/>
                  <a:pt x="331603" y="3642213"/>
                  <a:pt x="331603" y="3517894"/>
                </a:cubicBezTo>
                <a:lnTo>
                  <a:pt x="331603" y="3441589"/>
                </a:lnTo>
                <a:cubicBezTo>
                  <a:pt x="136120" y="3355831"/>
                  <a:pt x="0" y="3160410"/>
                  <a:pt x="0" y="2933196"/>
                </a:cubicBezTo>
                <a:cubicBezTo>
                  <a:pt x="0" y="2778098"/>
                  <a:pt x="63426" y="2637813"/>
                  <a:pt x="166003" y="2537115"/>
                </a:cubicBezTo>
                <a:cubicBezTo>
                  <a:pt x="63426" y="2436417"/>
                  <a:pt x="0" y="2296132"/>
                  <a:pt x="0" y="2141033"/>
                </a:cubicBezTo>
                <a:cubicBezTo>
                  <a:pt x="0" y="1985934"/>
                  <a:pt x="63426" y="1845649"/>
                  <a:pt x="166003" y="1744951"/>
                </a:cubicBezTo>
                <a:cubicBezTo>
                  <a:pt x="63426" y="1644253"/>
                  <a:pt x="0" y="1503969"/>
                  <a:pt x="0" y="1348870"/>
                </a:cubicBezTo>
                <a:cubicBezTo>
                  <a:pt x="0" y="1164802"/>
                  <a:pt x="89333" y="1001598"/>
                  <a:pt x="228018" y="901622"/>
                </a:cubicBezTo>
                <a:cubicBezTo>
                  <a:pt x="150398" y="808082"/>
                  <a:pt x="105172" y="687676"/>
                  <a:pt x="105172" y="556707"/>
                </a:cubicBezTo>
                <a:cubicBezTo>
                  <a:pt x="105172" y="249248"/>
                  <a:pt x="354417" y="3"/>
                  <a:pt x="661876" y="3"/>
                </a:cubicBezTo>
                <a:cubicBezTo>
                  <a:pt x="848326" y="3"/>
                  <a:pt x="1013368" y="91662"/>
                  <a:pt x="1113346" y="233137"/>
                </a:cubicBezTo>
                <a:cubicBezTo>
                  <a:pt x="1213323" y="91662"/>
                  <a:pt x="1378365" y="2"/>
                  <a:pt x="1564816" y="2"/>
                </a:cubicBezTo>
                <a:cubicBezTo>
                  <a:pt x="1740279" y="2"/>
                  <a:pt x="1896783" y="81177"/>
                  <a:pt x="1996864" y="209596"/>
                </a:cubicBezTo>
                <a:cubicBezTo>
                  <a:pt x="2096945" y="81176"/>
                  <a:pt x="2253449" y="1"/>
                  <a:pt x="2428912" y="1"/>
                </a:cubicBezTo>
                <a:cubicBezTo>
                  <a:pt x="2583990" y="1"/>
                  <a:pt x="2724257" y="63410"/>
                  <a:pt x="2824956" y="165958"/>
                </a:cubicBezTo>
                <a:cubicBezTo>
                  <a:pt x="2925654" y="63409"/>
                  <a:pt x="3065922" y="0"/>
                  <a:pt x="3221000"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4" name="Oval 6">
            <a:extLst>
              <a:ext uri="{FF2B5EF4-FFF2-40B4-BE49-F238E27FC236}">
                <a16:creationId xmlns:a16="http://schemas.microsoft.com/office/drawing/2014/main" id="{CF6C31BF-3A90-438E-ADF0-EF4E524C02F2}"/>
              </a:ext>
            </a:extLst>
          </p:cNvPr>
          <p:cNvSpPr/>
          <p:nvPr/>
        </p:nvSpPr>
        <p:spPr>
          <a:xfrm>
            <a:off x="5774977" y="5368331"/>
            <a:ext cx="306515" cy="337505"/>
          </a:xfrm>
          <a:custGeom>
            <a:avLst/>
            <a:gdLst/>
            <a:ahLst/>
            <a:cxnLst/>
            <a:rect l="l" t="t" r="r" b="b"/>
            <a:pathLst>
              <a:path w="3596792" h="3960440">
                <a:moveTo>
                  <a:pt x="1094942" y="2061441"/>
                </a:moveTo>
                <a:lnTo>
                  <a:pt x="1094942" y="2457943"/>
                </a:lnTo>
                <a:lnTo>
                  <a:pt x="698440" y="2457943"/>
                </a:lnTo>
                <a:lnTo>
                  <a:pt x="698440" y="2867371"/>
                </a:lnTo>
                <a:lnTo>
                  <a:pt x="1094942" y="2867371"/>
                </a:lnTo>
                <a:lnTo>
                  <a:pt x="1094942" y="3263873"/>
                </a:lnTo>
                <a:lnTo>
                  <a:pt x="1504370" y="3263873"/>
                </a:lnTo>
                <a:lnTo>
                  <a:pt x="1504370" y="2867371"/>
                </a:lnTo>
                <a:lnTo>
                  <a:pt x="1900872" y="2867371"/>
                </a:lnTo>
                <a:lnTo>
                  <a:pt x="1900872" y="2457943"/>
                </a:lnTo>
                <a:lnTo>
                  <a:pt x="1504370" y="2457943"/>
                </a:lnTo>
                <a:lnTo>
                  <a:pt x="1504370" y="2061441"/>
                </a:lnTo>
                <a:close/>
                <a:moveTo>
                  <a:pt x="2799823" y="26785"/>
                </a:moveTo>
                <a:lnTo>
                  <a:pt x="3448872" y="1190236"/>
                </a:lnTo>
                <a:cubicBezTo>
                  <a:pt x="3542508" y="1318796"/>
                  <a:pt x="3596792" y="1477271"/>
                  <a:pt x="3596792" y="1648425"/>
                </a:cubicBezTo>
                <a:cubicBezTo>
                  <a:pt x="3596792" y="2085883"/>
                  <a:pt x="3242162" y="2440513"/>
                  <a:pt x="2804704" y="2440513"/>
                </a:cubicBezTo>
                <a:lnTo>
                  <a:pt x="2774283" y="2438977"/>
                </a:lnTo>
                <a:cubicBezTo>
                  <a:pt x="2737083" y="2264385"/>
                  <a:pt x="2663682" y="2103273"/>
                  <a:pt x="2561997" y="1963663"/>
                </a:cubicBezTo>
                <a:lnTo>
                  <a:pt x="2140652" y="1208381"/>
                </a:lnTo>
                <a:close/>
                <a:moveTo>
                  <a:pt x="1291647" y="0"/>
                </a:moveTo>
                <a:lnTo>
                  <a:pt x="2356605" y="1908989"/>
                </a:lnTo>
                <a:cubicBezTo>
                  <a:pt x="2510243" y="2119929"/>
                  <a:pt x="2599312" y="2379955"/>
                  <a:pt x="2599312" y="2660784"/>
                </a:cubicBezTo>
                <a:cubicBezTo>
                  <a:pt x="2599312" y="3378564"/>
                  <a:pt x="2017436" y="3960440"/>
                  <a:pt x="1299656" y="3960440"/>
                </a:cubicBezTo>
                <a:cubicBezTo>
                  <a:pt x="581876" y="3960440"/>
                  <a:pt x="0" y="3378564"/>
                  <a:pt x="0" y="2660784"/>
                </a:cubicBezTo>
                <a:cubicBezTo>
                  <a:pt x="0" y="2462086"/>
                  <a:pt x="44590" y="2273803"/>
                  <a:pt x="125671" y="2106038"/>
                </a:cubicBezTo>
                <a:lnTo>
                  <a:pt x="116762" y="2106038"/>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5" name="Freeform 9">
            <a:extLst>
              <a:ext uri="{FF2B5EF4-FFF2-40B4-BE49-F238E27FC236}">
                <a16:creationId xmlns:a16="http://schemas.microsoft.com/office/drawing/2014/main" id="{652D8BFE-7D4A-4FD0-A58D-FF98015BC71A}"/>
              </a:ext>
            </a:extLst>
          </p:cNvPr>
          <p:cNvSpPr>
            <a:spLocks/>
          </p:cNvSpPr>
          <p:nvPr/>
        </p:nvSpPr>
        <p:spPr bwMode="auto">
          <a:xfrm>
            <a:off x="5571641" y="2402084"/>
            <a:ext cx="250608" cy="325258"/>
          </a:xfrm>
          <a:custGeom>
            <a:avLst/>
            <a:gdLst>
              <a:gd name="T0" fmla="*/ 536 w 1882"/>
              <a:gd name="T1" fmla="*/ 10 h 2443"/>
              <a:gd name="T2" fmla="*/ 642 w 1882"/>
              <a:gd name="T3" fmla="*/ 32 h 2443"/>
              <a:gd name="T4" fmla="*/ 821 w 1882"/>
              <a:gd name="T5" fmla="*/ 80 h 2443"/>
              <a:gd name="T6" fmla="*/ 1054 w 1882"/>
              <a:gd name="T7" fmla="*/ 87 h 2443"/>
              <a:gd name="T8" fmla="*/ 1196 w 1882"/>
              <a:gd name="T9" fmla="*/ 59 h 2443"/>
              <a:gd name="T10" fmla="*/ 1321 w 1882"/>
              <a:gd name="T11" fmla="*/ 24 h 2443"/>
              <a:gd name="T12" fmla="*/ 1495 w 1882"/>
              <a:gd name="T13" fmla="*/ 8 h 2443"/>
              <a:gd name="T14" fmla="*/ 1566 w 1882"/>
              <a:gd name="T15" fmla="*/ 20 h 2443"/>
              <a:gd name="T16" fmla="*/ 1705 w 1882"/>
              <a:gd name="T17" fmla="*/ 69 h 2443"/>
              <a:gd name="T18" fmla="*/ 1811 w 1882"/>
              <a:gd name="T19" fmla="*/ 201 h 2443"/>
              <a:gd name="T20" fmla="*/ 1864 w 1882"/>
              <a:gd name="T21" fmla="*/ 359 h 2443"/>
              <a:gd name="T22" fmla="*/ 1881 w 1882"/>
              <a:gd name="T23" fmla="*/ 493 h 2443"/>
              <a:gd name="T24" fmla="*/ 1882 w 1882"/>
              <a:gd name="T25" fmla="*/ 550 h 2443"/>
              <a:gd name="T26" fmla="*/ 1842 w 1882"/>
              <a:gd name="T27" fmla="*/ 801 h 2443"/>
              <a:gd name="T28" fmla="*/ 1802 w 1882"/>
              <a:gd name="T29" fmla="*/ 923 h 2443"/>
              <a:gd name="T30" fmla="*/ 1727 w 1882"/>
              <a:gd name="T31" fmla="*/ 1080 h 2443"/>
              <a:gd name="T32" fmla="*/ 1661 w 1882"/>
              <a:gd name="T33" fmla="*/ 1268 h 2443"/>
              <a:gd name="T34" fmla="*/ 1644 w 1882"/>
              <a:gd name="T35" fmla="*/ 1341 h 2443"/>
              <a:gd name="T36" fmla="*/ 1636 w 1882"/>
              <a:gd name="T37" fmla="*/ 1465 h 2443"/>
              <a:gd name="T38" fmla="*/ 1614 w 1882"/>
              <a:gd name="T39" fmla="*/ 1657 h 2443"/>
              <a:gd name="T40" fmla="*/ 1567 w 1882"/>
              <a:gd name="T41" fmla="*/ 1913 h 2443"/>
              <a:gd name="T42" fmla="*/ 1526 w 1882"/>
              <a:gd name="T43" fmla="*/ 2084 h 2443"/>
              <a:gd name="T44" fmla="*/ 1493 w 1882"/>
              <a:gd name="T45" fmla="*/ 2189 h 2443"/>
              <a:gd name="T46" fmla="*/ 1400 w 1882"/>
              <a:gd name="T47" fmla="*/ 2375 h 2443"/>
              <a:gd name="T48" fmla="*/ 1327 w 1882"/>
              <a:gd name="T49" fmla="*/ 2438 h 2443"/>
              <a:gd name="T50" fmla="*/ 1287 w 1882"/>
              <a:gd name="T51" fmla="*/ 2441 h 2443"/>
              <a:gd name="T52" fmla="*/ 1243 w 1882"/>
              <a:gd name="T53" fmla="*/ 2407 h 2443"/>
              <a:gd name="T54" fmla="*/ 1201 w 1882"/>
              <a:gd name="T55" fmla="*/ 2280 h 2443"/>
              <a:gd name="T56" fmla="*/ 1180 w 1882"/>
              <a:gd name="T57" fmla="*/ 2148 h 2443"/>
              <a:gd name="T58" fmla="*/ 1174 w 1882"/>
              <a:gd name="T59" fmla="*/ 2039 h 2443"/>
              <a:gd name="T60" fmla="*/ 1152 w 1882"/>
              <a:gd name="T61" fmla="*/ 1785 h 2443"/>
              <a:gd name="T62" fmla="*/ 1125 w 1882"/>
              <a:gd name="T63" fmla="*/ 1654 h 2443"/>
              <a:gd name="T64" fmla="*/ 1089 w 1882"/>
              <a:gd name="T65" fmla="*/ 1553 h 2443"/>
              <a:gd name="T66" fmla="*/ 1008 w 1882"/>
              <a:gd name="T67" fmla="*/ 1480 h 2443"/>
              <a:gd name="T68" fmla="*/ 945 w 1882"/>
              <a:gd name="T69" fmla="*/ 1464 h 2443"/>
              <a:gd name="T70" fmla="*/ 860 w 1882"/>
              <a:gd name="T71" fmla="*/ 1476 h 2443"/>
              <a:gd name="T72" fmla="*/ 785 w 1882"/>
              <a:gd name="T73" fmla="*/ 1545 h 2443"/>
              <a:gd name="T74" fmla="*/ 761 w 1882"/>
              <a:gd name="T75" fmla="*/ 1600 h 2443"/>
              <a:gd name="T76" fmla="*/ 736 w 1882"/>
              <a:gd name="T77" fmla="*/ 1692 h 2443"/>
              <a:gd name="T78" fmla="*/ 711 w 1882"/>
              <a:gd name="T79" fmla="*/ 1877 h 2443"/>
              <a:gd name="T80" fmla="*/ 695 w 1882"/>
              <a:gd name="T81" fmla="*/ 2046 h 2443"/>
              <a:gd name="T82" fmla="*/ 690 w 1882"/>
              <a:gd name="T83" fmla="*/ 2157 h 2443"/>
              <a:gd name="T84" fmla="*/ 657 w 1882"/>
              <a:gd name="T85" fmla="*/ 2345 h 2443"/>
              <a:gd name="T86" fmla="*/ 613 w 1882"/>
              <a:gd name="T87" fmla="*/ 2424 h 2443"/>
              <a:gd name="T88" fmla="*/ 592 w 1882"/>
              <a:gd name="T89" fmla="*/ 2439 h 2443"/>
              <a:gd name="T90" fmla="*/ 481 w 1882"/>
              <a:gd name="T91" fmla="*/ 2389 h 2443"/>
              <a:gd name="T92" fmla="*/ 415 w 1882"/>
              <a:gd name="T93" fmla="*/ 2278 h 2443"/>
              <a:gd name="T94" fmla="*/ 392 w 1882"/>
              <a:gd name="T95" fmla="*/ 2217 h 2443"/>
              <a:gd name="T96" fmla="*/ 332 w 1882"/>
              <a:gd name="T97" fmla="*/ 2029 h 2443"/>
              <a:gd name="T98" fmla="*/ 286 w 1882"/>
              <a:gd name="T99" fmla="*/ 1821 h 2443"/>
              <a:gd name="T100" fmla="*/ 259 w 1882"/>
              <a:gd name="T101" fmla="*/ 1671 h 2443"/>
              <a:gd name="T102" fmla="*/ 240 w 1882"/>
              <a:gd name="T103" fmla="*/ 1555 h 2443"/>
              <a:gd name="T104" fmla="*/ 229 w 1882"/>
              <a:gd name="T105" fmla="*/ 1385 h 2443"/>
              <a:gd name="T106" fmla="*/ 218 w 1882"/>
              <a:gd name="T107" fmla="*/ 1279 h 2443"/>
              <a:gd name="T108" fmla="*/ 158 w 1882"/>
              <a:gd name="T109" fmla="*/ 1075 h 2443"/>
              <a:gd name="T110" fmla="*/ 131 w 1882"/>
              <a:gd name="T111" fmla="*/ 1004 h 2443"/>
              <a:gd name="T112" fmla="*/ 29 w 1882"/>
              <a:gd name="T113" fmla="*/ 722 h 2443"/>
              <a:gd name="T114" fmla="*/ 1 w 1882"/>
              <a:gd name="T115" fmla="*/ 565 h 2443"/>
              <a:gd name="T116" fmla="*/ 10 w 1882"/>
              <a:gd name="T117" fmla="*/ 393 h 2443"/>
              <a:gd name="T118" fmla="*/ 69 w 1882"/>
              <a:gd name="T119" fmla="*/ 212 h 2443"/>
              <a:gd name="T120" fmla="*/ 137 w 1882"/>
              <a:gd name="T121" fmla="*/ 118 h 2443"/>
              <a:gd name="T122" fmla="*/ 184 w 1882"/>
              <a:gd name="T123" fmla="*/ 71 h 2443"/>
              <a:gd name="T124" fmla="*/ 336 w 1882"/>
              <a:gd name="T125" fmla="*/ 6 h 2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2" h="2443">
                <a:moveTo>
                  <a:pt x="405" y="0"/>
                </a:moveTo>
                <a:lnTo>
                  <a:pt x="440" y="0"/>
                </a:lnTo>
                <a:lnTo>
                  <a:pt x="473" y="2"/>
                </a:lnTo>
                <a:lnTo>
                  <a:pt x="506" y="6"/>
                </a:lnTo>
                <a:lnTo>
                  <a:pt x="536" y="10"/>
                </a:lnTo>
                <a:lnTo>
                  <a:pt x="564" y="14"/>
                </a:lnTo>
                <a:lnTo>
                  <a:pt x="589" y="20"/>
                </a:lnTo>
                <a:lnTo>
                  <a:pt x="611" y="24"/>
                </a:lnTo>
                <a:lnTo>
                  <a:pt x="628" y="29"/>
                </a:lnTo>
                <a:lnTo>
                  <a:pt x="642" y="32"/>
                </a:lnTo>
                <a:lnTo>
                  <a:pt x="650" y="35"/>
                </a:lnTo>
                <a:lnTo>
                  <a:pt x="654" y="35"/>
                </a:lnTo>
                <a:lnTo>
                  <a:pt x="711" y="55"/>
                </a:lnTo>
                <a:lnTo>
                  <a:pt x="766" y="69"/>
                </a:lnTo>
                <a:lnTo>
                  <a:pt x="821" y="80"/>
                </a:lnTo>
                <a:lnTo>
                  <a:pt x="873" y="87"/>
                </a:lnTo>
                <a:lnTo>
                  <a:pt x="922" y="90"/>
                </a:lnTo>
                <a:lnTo>
                  <a:pt x="969" y="91"/>
                </a:lnTo>
                <a:lnTo>
                  <a:pt x="1013" y="90"/>
                </a:lnTo>
                <a:lnTo>
                  <a:pt x="1054" y="87"/>
                </a:lnTo>
                <a:lnTo>
                  <a:pt x="1091" y="82"/>
                </a:lnTo>
                <a:lnTo>
                  <a:pt x="1124" y="77"/>
                </a:lnTo>
                <a:lnTo>
                  <a:pt x="1152" y="70"/>
                </a:lnTo>
                <a:lnTo>
                  <a:pt x="1176" y="65"/>
                </a:lnTo>
                <a:lnTo>
                  <a:pt x="1196" y="59"/>
                </a:lnTo>
                <a:lnTo>
                  <a:pt x="1210" y="55"/>
                </a:lnTo>
                <a:lnTo>
                  <a:pt x="1219" y="52"/>
                </a:lnTo>
                <a:lnTo>
                  <a:pt x="1221" y="50"/>
                </a:lnTo>
                <a:lnTo>
                  <a:pt x="1274" y="36"/>
                </a:lnTo>
                <a:lnTo>
                  <a:pt x="1321" y="24"/>
                </a:lnTo>
                <a:lnTo>
                  <a:pt x="1365" y="17"/>
                </a:lnTo>
                <a:lnTo>
                  <a:pt x="1404" y="11"/>
                </a:lnTo>
                <a:lnTo>
                  <a:pt x="1438" y="9"/>
                </a:lnTo>
                <a:lnTo>
                  <a:pt x="1469" y="8"/>
                </a:lnTo>
                <a:lnTo>
                  <a:pt x="1495" y="8"/>
                </a:lnTo>
                <a:lnTo>
                  <a:pt x="1517" y="10"/>
                </a:lnTo>
                <a:lnTo>
                  <a:pt x="1536" y="12"/>
                </a:lnTo>
                <a:lnTo>
                  <a:pt x="1550" y="15"/>
                </a:lnTo>
                <a:lnTo>
                  <a:pt x="1560" y="18"/>
                </a:lnTo>
                <a:lnTo>
                  <a:pt x="1566" y="20"/>
                </a:lnTo>
                <a:lnTo>
                  <a:pt x="1568" y="20"/>
                </a:lnTo>
                <a:lnTo>
                  <a:pt x="1607" y="26"/>
                </a:lnTo>
                <a:lnTo>
                  <a:pt x="1642" y="36"/>
                </a:lnTo>
                <a:lnTo>
                  <a:pt x="1675" y="52"/>
                </a:lnTo>
                <a:lnTo>
                  <a:pt x="1705" y="69"/>
                </a:lnTo>
                <a:lnTo>
                  <a:pt x="1731" y="91"/>
                </a:lnTo>
                <a:lnTo>
                  <a:pt x="1755" y="115"/>
                </a:lnTo>
                <a:lnTo>
                  <a:pt x="1776" y="141"/>
                </a:lnTo>
                <a:lnTo>
                  <a:pt x="1795" y="170"/>
                </a:lnTo>
                <a:lnTo>
                  <a:pt x="1811" y="201"/>
                </a:lnTo>
                <a:lnTo>
                  <a:pt x="1825" y="231"/>
                </a:lnTo>
                <a:lnTo>
                  <a:pt x="1837" y="263"/>
                </a:lnTo>
                <a:lnTo>
                  <a:pt x="1848" y="296"/>
                </a:lnTo>
                <a:lnTo>
                  <a:pt x="1856" y="328"/>
                </a:lnTo>
                <a:lnTo>
                  <a:pt x="1864" y="359"/>
                </a:lnTo>
                <a:lnTo>
                  <a:pt x="1869" y="390"/>
                </a:lnTo>
                <a:lnTo>
                  <a:pt x="1874" y="419"/>
                </a:lnTo>
                <a:lnTo>
                  <a:pt x="1877" y="446"/>
                </a:lnTo>
                <a:lnTo>
                  <a:pt x="1879" y="471"/>
                </a:lnTo>
                <a:lnTo>
                  <a:pt x="1881" y="493"/>
                </a:lnTo>
                <a:lnTo>
                  <a:pt x="1882" y="513"/>
                </a:lnTo>
                <a:lnTo>
                  <a:pt x="1882" y="528"/>
                </a:lnTo>
                <a:lnTo>
                  <a:pt x="1882" y="540"/>
                </a:lnTo>
                <a:lnTo>
                  <a:pt x="1882" y="548"/>
                </a:lnTo>
                <a:lnTo>
                  <a:pt x="1882" y="550"/>
                </a:lnTo>
                <a:lnTo>
                  <a:pt x="1877" y="610"/>
                </a:lnTo>
                <a:lnTo>
                  <a:pt x="1869" y="665"/>
                </a:lnTo>
                <a:lnTo>
                  <a:pt x="1860" y="716"/>
                </a:lnTo>
                <a:lnTo>
                  <a:pt x="1852" y="762"/>
                </a:lnTo>
                <a:lnTo>
                  <a:pt x="1842" y="801"/>
                </a:lnTo>
                <a:lnTo>
                  <a:pt x="1833" y="836"/>
                </a:lnTo>
                <a:lnTo>
                  <a:pt x="1823" y="866"/>
                </a:lnTo>
                <a:lnTo>
                  <a:pt x="1815" y="890"/>
                </a:lnTo>
                <a:lnTo>
                  <a:pt x="1808" y="910"/>
                </a:lnTo>
                <a:lnTo>
                  <a:pt x="1802" y="923"/>
                </a:lnTo>
                <a:lnTo>
                  <a:pt x="1799" y="931"/>
                </a:lnTo>
                <a:lnTo>
                  <a:pt x="1798" y="934"/>
                </a:lnTo>
                <a:lnTo>
                  <a:pt x="1772" y="985"/>
                </a:lnTo>
                <a:lnTo>
                  <a:pt x="1747" y="1033"/>
                </a:lnTo>
                <a:lnTo>
                  <a:pt x="1727" y="1080"/>
                </a:lnTo>
                <a:lnTo>
                  <a:pt x="1709" y="1124"/>
                </a:lnTo>
                <a:lnTo>
                  <a:pt x="1694" y="1166"/>
                </a:lnTo>
                <a:lnTo>
                  <a:pt x="1681" y="1203"/>
                </a:lnTo>
                <a:lnTo>
                  <a:pt x="1670" y="1237"/>
                </a:lnTo>
                <a:lnTo>
                  <a:pt x="1661" y="1268"/>
                </a:lnTo>
                <a:lnTo>
                  <a:pt x="1654" y="1293"/>
                </a:lnTo>
                <a:lnTo>
                  <a:pt x="1650" y="1314"/>
                </a:lnTo>
                <a:lnTo>
                  <a:pt x="1647" y="1328"/>
                </a:lnTo>
                <a:lnTo>
                  <a:pt x="1644" y="1338"/>
                </a:lnTo>
                <a:lnTo>
                  <a:pt x="1644" y="1341"/>
                </a:lnTo>
                <a:lnTo>
                  <a:pt x="1640" y="1373"/>
                </a:lnTo>
                <a:lnTo>
                  <a:pt x="1637" y="1403"/>
                </a:lnTo>
                <a:lnTo>
                  <a:pt x="1636" y="1428"/>
                </a:lnTo>
                <a:lnTo>
                  <a:pt x="1636" y="1449"/>
                </a:lnTo>
                <a:lnTo>
                  <a:pt x="1636" y="1465"/>
                </a:lnTo>
                <a:lnTo>
                  <a:pt x="1637" y="1476"/>
                </a:lnTo>
                <a:lnTo>
                  <a:pt x="1637" y="1479"/>
                </a:lnTo>
                <a:lnTo>
                  <a:pt x="1630" y="1540"/>
                </a:lnTo>
                <a:lnTo>
                  <a:pt x="1623" y="1600"/>
                </a:lnTo>
                <a:lnTo>
                  <a:pt x="1614" y="1657"/>
                </a:lnTo>
                <a:lnTo>
                  <a:pt x="1605" y="1714"/>
                </a:lnTo>
                <a:lnTo>
                  <a:pt x="1595" y="1768"/>
                </a:lnTo>
                <a:lnTo>
                  <a:pt x="1585" y="1819"/>
                </a:lnTo>
                <a:lnTo>
                  <a:pt x="1575" y="1868"/>
                </a:lnTo>
                <a:lnTo>
                  <a:pt x="1567" y="1913"/>
                </a:lnTo>
                <a:lnTo>
                  <a:pt x="1557" y="1956"/>
                </a:lnTo>
                <a:lnTo>
                  <a:pt x="1548" y="1994"/>
                </a:lnTo>
                <a:lnTo>
                  <a:pt x="1540" y="2029"/>
                </a:lnTo>
                <a:lnTo>
                  <a:pt x="1533" y="2059"/>
                </a:lnTo>
                <a:lnTo>
                  <a:pt x="1526" y="2084"/>
                </a:lnTo>
                <a:lnTo>
                  <a:pt x="1521" y="2105"/>
                </a:lnTo>
                <a:lnTo>
                  <a:pt x="1517" y="2120"/>
                </a:lnTo>
                <a:lnTo>
                  <a:pt x="1514" y="2129"/>
                </a:lnTo>
                <a:lnTo>
                  <a:pt x="1514" y="2132"/>
                </a:lnTo>
                <a:lnTo>
                  <a:pt x="1493" y="2189"/>
                </a:lnTo>
                <a:lnTo>
                  <a:pt x="1473" y="2240"/>
                </a:lnTo>
                <a:lnTo>
                  <a:pt x="1455" y="2283"/>
                </a:lnTo>
                <a:lnTo>
                  <a:pt x="1435" y="2319"/>
                </a:lnTo>
                <a:lnTo>
                  <a:pt x="1418" y="2349"/>
                </a:lnTo>
                <a:lnTo>
                  <a:pt x="1400" y="2375"/>
                </a:lnTo>
                <a:lnTo>
                  <a:pt x="1384" y="2395"/>
                </a:lnTo>
                <a:lnTo>
                  <a:pt x="1367" y="2412"/>
                </a:lnTo>
                <a:lnTo>
                  <a:pt x="1353" y="2424"/>
                </a:lnTo>
                <a:lnTo>
                  <a:pt x="1340" y="2433"/>
                </a:lnTo>
                <a:lnTo>
                  <a:pt x="1327" y="2438"/>
                </a:lnTo>
                <a:lnTo>
                  <a:pt x="1316" y="2441"/>
                </a:lnTo>
                <a:lnTo>
                  <a:pt x="1307" y="2443"/>
                </a:lnTo>
                <a:lnTo>
                  <a:pt x="1298" y="2443"/>
                </a:lnTo>
                <a:lnTo>
                  <a:pt x="1291" y="2443"/>
                </a:lnTo>
                <a:lnTo>
                  <a:pt x="1287" y="2441"/>
                </a:lnTo>
                <a:lnTo>
                  <a:pt x="1284" y="2440"/>
                </a:lnTo>
                <a:lnTo>
                  <a:pt x="1283" y="2439"/>
                </a:lnTo>
                <a:lnTo>
                  <a:pt x="1268" y="2434"/>
                </a:lnTo>
                <a:lnTo>
                  <a:pt x="1255" y="2423"/>
                </a:lnTo>
                <a:lnTo>
                  <a:pt x="1243" y="2407"/>
                </a:lnTo>
                <a:lnTo>
                  <a:pt x="1232" y="2388"/>
                </a:lnTo>
                <a:lnTo>
                  <a:pt x="1224" y="2364"/>
                </a:lnTo>
                <a:lnTo>
                  <a:pt x="1215" y="2337"/>
                </a:lnTo>
                <a:lnTo>
                  <a:pt x="1207" y="2310"/>
                </a:lnTo>
                <a:lnTo>
                  <a:pt x="1201" y="2280"/>
                </a:lnTo>
                <a:lnTo>
                  <a:pt x="1194" y="2252"/>
                </a:lnTo>
                <a:lnTo>
                  <a:pt x="1190" y="2222"/>
                </a:lnTo>
                <a:lnTo>
                  <a:pt x="1185" y="2195"/>
                </a:lnTo>
                <a:lnTo>
                  <a:pt x="1182" y="2170"/>
                </a:lnTo>
                <a:lnTo>
                  <a:pt x="1180" y="2148"/>
                </a:lnTo>
                <a:lnTo>
                  <a:pt x="1177" y="2128"/>
                </a:lnTo>
                <a:lnTo>
                  <a:pt x="1176" y="2114"/>
                </a:lnTo>
                <a:lnTo>
                  <a:pt x="1175" y="2105"/>
                </a:lnTo>
                <a:lnTo>
                  <a:pt x="1175" y="2102"/>
                </a:lnTo>
                <a:lnTo>
                  <a:pt x="1174" y="2039"/>
                </a:lnTo>
                <a:lnTo>
                  <a:pt x="1172" y="1980"/>
                </a:lnTo>
                <a:lnTo>
                  <a:pt x="1169" y="1925"/>
                </a:lnTo>
                <a:lnTo>
                  <a:pt x="1163" y="1874"/>
                </a:lnTo>
                <a:lnTo>
                  <a:pt x="1158" y="1828"/>
                </a:lnTo>
                <a:lnTo>
                  <a:pt x="1152" y="1785"/>
                </a:lnTo>
                <a:lnTo>
                  <a:pt x="1146" y="1749"/>
                </a:lnTo>
                <a:lnTo>
                  <a:pt x="1139" y="1716"/>
                </a:lnTo>
                <a:lnTo>
                  <a:pt x="1134" y="1690"/>
                </a:lnTo>
                <a:lnTo>
                  <a:pt x="1129" y="1669"/>
                </a:lnTo>
                <a:lnTo>
                  <a:pt x="1125" y="1654"/>
                </a:lnTo>
                <a:lnTo>
                  <a:pt x="1123" y="1644"/>
                </a:lnTo>
                <a:lnTo>
                  <a:pt x="1122" y="1640"/>
                </a:lnTo>
                <a:lnTo>
                  <a:pt x="1113" y="1606"/>
                </a:lnTo>
                <a:lnTo>
                  <a:pt x="1102" y="1578"/>
                </a:lnTo>
                <a:lnTo>
                  <a:pt x="1089" y="1553"/>
                </a:lnTo>
                <a:lnTo>
                  <a:pt x="1074" y="1532"/>
                </a:lnTo>
                <a:lnTo>
                  <a:pt x="1058" y="1514"/>
                </a:lnTo>
                <a:lnTo>
                  <a:pt x="1042" y="1500"/>
                </a:lnTo>
                <a:lnTo>
                  <a:pt x="1024" y="1489"/>
                </a:lnTo>
                <a:lnTo>
                  <a:pt x="1008" y="1480"/>
                </a:lnTo>
                <a:lnTo>
                  <a:pt x="992" y="1474"/>
                </a:lnTo>
                <a:lnTo>
                  <a:pt x="977" y="1469"/>
                </a:lnTo>
                <a:lnTo>
                  <a:pt x="964" y="1466"/>
                </a:lnTo>
                <a:lnTo>
                  <a:pt x="953" y="1465"/>
                </a:lnTo>
                <a:lnTo>
                  <a:pt x="945" y="1464"/>
                </a:lnTo>
                <a:lnTo>
                  <a:pt x="940" y="1464"/>
                </a:lnTo>
                <a:lnTo>
                  <a:pt x="937" y="1464"/>
                </a:lnTo>
                <a:lnTo>
                  <a:pt x="908" y="1464"/>
                </a:lnTo>
                <a:lnTo>
                  <a:pt x="883" y="1468"/>
                </a:lnTo>
                <a:lnTo>
                  <a:pt x="860" y="1476"/>
                </a:lnTo>
                <a:lnTo>
                  <a:pt x="840" y="1487"/>
                </a:lnTo>
                <a:lnTo>
                  <a:pt x="822" y="1500"/>
                </a:lnTo>
                <a:lnTo>
                  <a:pt x="808" y="1514"/>
                </a:lnTo>
                <a:lnTo>
                  <a:pt x="795" y="1530"/>
                </a:lnTo>
                <a:lnTo>
                  <a:pt x="785" y="1545"/>
                </a:lnTo>
                <a:lnTo>
                  <a:pt x="777" y="1559"/>
                </a:lnTo>
                <a:lnTo>
                  <a:pt x="771" y="1574"/>
                </a:lnTo>
                <a:lnTo>
                  <a:pt x="766" y="1585"/>
                </a:lnTo>
                <a:lnTo>
                  <a:pt x="763" y="1594"/>
                </a:lnTo>
                <a:lnTo>
                  <a:pt x="761" y="1600"/>
                </a:lnTo>
                <a:lnTo>
                  <a:pt x="761" y="1602"/>
                </a:lnTo>
                <a:lnTo>
                  <a:pt x="754" y="1616"/>
                </a:lnTo>
                <a:lnTo>
                  <a:pt x="748" y="1637"/>
                </a:lnTo>
                <a:lnTo>
                  <a:pt x="741" y="1662"/>
                </a:lnTo>
                <a:lnTo>
                  <a:pt x="736" y="1692"/>
                </a:lnTo>
                <a:lnTo>
                  <a:pt x="730" y="1726"/>
                </a:lnTo>
                <a:lnTo>
                  <a:pt x="725" y="1761"/>
                </a:lnTo>
                <a:lnTo>
                  <a:pt x="719" y="1799"/>
                </a:lnTo>
                <a:lnTo>
                  <a:pt x="715" y="1838"/>
                </a:lnTo>
                <a:lnTo>
                  <a:pt x="711" y="1877"/>
                </a:lnTo>
                <a:lnTo>
                  <a:pt x="707" y="1915"/>
                </a:lnTo>
                <a:lnTo>
                  <a:pt x="704" y="1953"/>
                </a:lnTo>
                <a:lnTo>
                  <a:pt x="701" y="1987"/>
                </a:lnTo>
                <a:lnTo>
                  <a:pt x="697" y="2018"/>
                </a:lnTo>
                <a:lnTo>
                  <a:pt x="695" y="2046"/>
                </a:lnTo>
                <a:lnTo>
                  <a:pt x="694" y="2069"/>
                </a:lnTo>
                <a:lnTo>
                  <a:pt x="693" y="2086"/>
                </a:lnTo>
                <a:lnTo>
                  <a:pt x="692" y="2097"/>
                </a:lnTo>
                <a:lnTo>
                  <a:pt x="692" y="2102"/>
                </a:lnTo>
                <a:lnTo>
                  <a:pt x="690" y="2157"/>
                </a:lnTo>
                <a:lnTo>
                  <a:pt x="685" y="2205"/>
                </a:lnTo>
                <a:lnTo>
                  <a:pt x="680" y="2247"/>
                </a:lnTo>
                <a:lnTo>
                  <a:pt x="673" y="2285"/>
                </a:lnTo>
                <a:lnTo>
                  <a:pt x="665" y="2318"/>
                </a:lnTo>
                <a:lnTo>
                  <a:pt x="657" y="2345"/>
                </a:lnTo>
                <a:lnTo>
                  <a:pt x="648" y="2368"/>
                </a:lnTo>
                <a:lnTo>
                  <a:pt x="639" y="2387"/>
                </a:lnTo>
                <a:lnTo>
                  <a:pt x="629" y="2402"/>
                </a:lnTo>
                <a:lnTo>
                  <a:pt x="622" y="2414"/>
                </a:lnTo>
                <a:lnTo>
                  <a:pt x="613" y="2424"/>
                </a:lnTo>
                <a:lnTo>
                  <a:pt x="606" y="2430"/>
                </a:lnTo>
                <a:lnTo>
                  <a:pt x="600" y="2435"/>
                </a:lnTo>
                <a:lnTo>
                  <a:pt x="595" y="2438"/>
                </a:lnTo>
                <a:lnTo>
                  <a:pt x="593" y="2439"/>
                </a:lnTo>
                <a:lnTo>
                  <a:pt x="592" y="2439"/>
                </a:lnTo>
                <a:lnTo>
                  <a:pt x="566" y="2439"/>
                </a:lnTo>
                <a:lnTo>
                  <a:pt x="543" y="2434"/>
                </a:lnTo>
                <a:lnTo>
                  <a:pt x="520" y="2423"/>
                </a:lnTo>
                <a:lnTo>
                  <a:pt x="500" y="2407"/>
                </a:lnTo>
                <a:lnTo>
                  <a:pt x="481" y="2389"/>
                </a:lnTo>
                <a:lnTo>
                  <a:pt x="464" y="2368"/>
                </a:lnTo>
                <a:lnTo>
                  <a:pt x="450" y="2346"/>
                </a:lnTo>
                <a:lnTo>
                  <a:pt x="435" y="2323"/>
                </a:lnTo>
                <a:lnTo>
                  <a:pt x="424" y="2300"/>
                </a:lnTo>
                <a:lnTo>
                  <a:pt x="415" y="2278"/>
                </a:lnTo>
                <a:lnTo>
                  <a:pt x="407" y="2258"/>
                </a:lnTo>
                <a:lnTo>
                  <a:pt x="400" y="2242"/>
                </a:lnTo>
                <a:lnTo>
                  <a:pt x="396" y="2228"/>
                </a:lnTo>
                <a:lnTo>
                  <a:pt x="393" y="2220"/>
                </a:lnTo>
                <a:lnTo>
                  <a:pt x="392" y="2217"/>
                </a:lnTo>
                <a:lnTo>
                  <a:pt x="380" y="2185"/>
                </a:lnTo>
                <a:lnTo>
                  <a:pt x="367" y="2149"/>
                </a:lnTo>
                <a:lnTo>
                  <a:pt x="355" y="2110"/>
                </a:lnTo>
                <a:lnTo>
                  <a:pt x="343" y="2071"/>
                </a:lnTo>
                <a:lnTo>
                  <a:pt x="332" y="2029"/>
                </a:lnTo>
                <a:lnTo>
                  <a:pt x="323" y="1987"/>
                </a:lnTo>
                <a:lnTo>
                  <a:pt x="312" y="1944"/>
                </a:lnTo>
                <a:lnTo>
                  <a:pt x="303" y="1901"/>
                </a:lnTo>
                <a:lnTo>
                  <a:pt x="294" y="1861"/>
                </a:lnTo>
                <a:lnTo>
                  <a:pt x="286" y="1821"/>
                </a:lnTo>
                <a:lnTo>
                  <a:pt x="279" y="1784"/>
                </a:lnTo>
                <a:lnTo>
                  <a:pt x="272" y="1750"/>
                </a:lnTo>
                <a:lnTo>
                  <a:pt x="267" y="1719"/>
                </a:lnTo>
                <a:lnTo>
                  <a:pt x="262" y="1692"/>
                </a:lnTo>
                <a:lnTo>
                  <a:pt x="259" y="1671"/>
                </a:lnTo>
                <a:lnTo>
                  <a:pt x="256" y="1655"/>
                </a:lnTo>
                <a:lnTo>
                  <a:pt x="255" y="1644"/>
                </a:lnTo>
                <a:lnTo>
                  <a:pt x="253" y="1640"/>
                </a:lnTo>
                <a:lnTo>
                  <a:pt x="246" y="1598"/>
                </a:lnTo>
                <a:lnTo>
                  <a:pt x="240" y="1555"/>
                </a:lnTo>
                <a:lnTo>
                  <a:pt x="236" y="1514"/>
                </a:lnTo>
                <a:lnTo>
                  <a:pt x="234" y="1477"/>
                </a:lnTo>
                <a:lnTo>
                  <a:pt x="232" y="1442"/>
                </a:lnTo>
                <a:lnTo>
                  <a:pt x="230" y="1411"/>
                </a:lnTo>
                <a:lnTo>
                  <a:pt x="229" y="1385"/>
                </a:lnTo>
                <a:lnTo>
                  <a:pt x="229" y="1363"/>
                </a:lnTo>
                <a:lnTo>
                  <a:pt x="230" y="1347"/>
                </a:lnTo>
                <a:lnTo>
                  <a:pt x="230" y="1337"/>
                </a:lnTo>
                <a:lnTo>
                  <a:pt x="230" y="1334"/>
                </a:lnTo>
                <a:lnTo>
                  <a:pt x="218" y="1279"/>
                </a:lnTo>
                <a:lnTo>
                  <a:pt x="205" y="1228"/>
                </a:lnTo>
                <a:lnTo>
                  <a:pt x="192" y="1182"/>
                </a:lnTo>
                <a:lnTo>
                  <a:pt x="180" y="1142"/>
                </a:lnTo>
                <a:lnTo>
                  <a:pt x="169" y="1106"/>
                </a:lnTo>
                <a:lnTo>
                  <a:pt x="158" y="1075"/>
                </a:lnTo>
                <a:lnTo>
                  <a:pt x="149" y="1050"/>
                </a:lnTo>
                <a:lnTo>
                  <a:pt x="142" y="1029"/>
                </a:lnTo>
                <a:lnTo>
                  <a:pt x="136" y="1015"/>
                </a:lnTo>
                <a:lnTo>
                  <a:pt x="132" y="1006"/>
                </a:lnTo>
                <a:lnTo>
                  <a:pt x="131" y="1004"/>
                </a:lnTo>
                <a:lnTo>
                  <a:pt x="102" y="939"/>
                </a:lnTo>
                <a:lnTo>
                  <a:pt x="77" y="879"/>
                </a:lnTo>
                <a:lnTo>
                  <a:pt x="57" y="822"/>
                </a:lnTo>
                <a:lnTo>
                  <a:pt x="41" y="769"/>
                </a:lnTo>
                <a:lnTo>
                  <a:pt x="29" y="722"/>
                </a:lnTo>
                <a:lnTo>
                  <a:pt x="19" y="678"/>
                </a:lnTo>
                <a:lnTo>
                  <a:pt x="11" y="641"/>
                </a:lnTo>
                <a:lnTo>
                  <a:pt x="6" y="609"/>
                </a:lnTo>
                <a:lnTo>
                  <a:pt x="2" y="584"/>
                </a:lnTo>
                <a:lnTo>
                  <a:pt x="1" y="565"/>
                </a:lnTo>
                <a:lnTo>
                  <a:pt x="0" y="555"/>
                </a:lnTo>
                <a:lnTo>
                  <a:pt x="0" y="550"/>
                </a:lnTo>
                <a:lnTo>
                  <a:pt x="0" y="493"/>
                </a:lnTo>
                <a:lnTo>
                  <a:pt x="4" y="442"/>
                </a:lnTo>
                <a:lnTo>
                  <a:pt x="10" y="393"/>
                </a:lnTo>
                <a:lnTo>
                  <a:pt x="19" y="350"/>
                </a:lnTo>
                <a:lnTo>
                  <a:pt x="30" y="309"/>
                </a:lnTo>
                <a:lnTo>
                  <a:pt x="42" y="273"/>
                </a:lnTo>
                <a:lnTo>
                  <a:pt x="55" y="241"/>
                </a:lnTo>
                <a:lnTo>
                  <a:pt x="69" y="212"/>
                </a:lnTo>
                <a:lnTo>
                  <a:pt x="85" y="186"/>
                </a:lnTo>
                <a:lnTo>
                  <a:pt x="99" y="164"/>
                </a:lnTo>
                <a:lnTo>
                  <a:pt x="113" y="146"/>
                </a:lnTo>
                <a:lnTo>
                  <a:pt x="126" y="130"/>
                </a:lnTo>
                <a:lnTo>
                  <a:pt x="137" y="118"/>
                </a:lnTo>
                <a:lnTo>
                  <a:pt x="147" y="109"/>
                </a:lnTo>
                <a:lnTo>
                  <a:pt x="155" y="102"/>
                </a:lnTo>
                <a:lnTo>
                  <a:pt x="160" y="99"/>
                </a:lnTo>
                <a:lnTo>
                  <a:pt x="161" y="96"/>
                </a:lnTo>
                <a:lnTo>
                  <a:pt x="184" y="71"/>
                </a:lnTo>
                <a:lnTo>
                  <a:pt x="210" y="52"/>
                </a:lnTo>
                <a:lnTo>
                  <a:pt x="238" y="34"/>
                </a:lnTo>
                <a:lnTo>
                  <a:pt x="269" y="22"/>
                </a:lnTo>
                <a:lnTo>
                  <a:pt x="302" y="12"/>
                </a:lnTo>
                <a:lnTo>
                  <a:pt x="336" y="6"/>
                </a:lnTo>
                <a:lnTo>
                  <a:pt x="370" y="1"/>
                </a:lnTo>
                <a:lnTo>
                  <a:pt x="405"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latin typeface="Arial" pitchFamily="34" charset="0"/>
              <a:cs typeface="Arial" pitchFamily="34" charset="0"/>
            </a:endParaRPr>
          </a:p>
        </p:txBody>
      </p:sp>
      <p:sp>
        <p:nvSpPr>
          <p:cNvPr id="46" name="Freeform 9">
            <a:extLst>
              <a:ext uri="{FF2B5EF4-FFF2-40B4-BE49-F238E27FC236}">
                <a16:creationId xmlns:a16="http://schemas.microsoft.com/office/drawing/2014/main" id="{A36FC5C7-E572-4138-B474-CB973039F937}"/>
              </a:ext>
            </a:extLst>
          </p:cNvPr>
          <p:cNvSpPr>
            <a:spLocks/>
          </p:cNvSpPr>
          <p:nvPr/>
        </p:nvSpPr>
        <p:spPr bwMode="auto">
          <a:xfrm>
            <a:off x="8517126" y="6125569"/>
            <a:ext cx="356453" cy="365022"/>
          </a:xfrm>
          <a:custGeom>
            <a:avLst/>
            <a:gdLst>
              <a:gd name="T0" fmla="*/ 1754 w 3785"/>
              <a:gd name="T1" fmla="*/ 114 h 3876"/>
              <a:gd name="T2" fmla="*/ 1771 w 3785"/>
              <a:gd name="T3" fmla="*/ 367 h 3876"/>
              <a:gd name="T4" fmla="*/ 1818 w 3785"/>
              <a:gd name="T5" fmla="*/ 614 h 3876"/>
              <a:gd name="T6" fmla="*/ 1902 w 3785"/>
              <a:gd name="T7" fmla="*/ 796 h 3876"/>
              <a:gd name="T8" fmla="*/ 2038 w 3785"/>
              <a:gd name="T9" fmla="*/ 858 h 3876"/>
              <a:gd name="T10" fmla="*/ 2180 w 3785"/>
              <a:gd name="T11" fmla="*/ 802 h 3876"/>
              <a:gd name="T12" fmla="*/ 2320 w 3785"/>
              <a:gd name="T13" fmla="*/ 722 h 3876"/>
              <a:gd name="T14" fmla="*/ 2609 w 3785"/>
              <a:gd name="T15" fmla="*/ 640 h 3876"/>
              <a:gd name="T16" fmla="*/ 2954 w 3785"/>
              <a:gd name="T17" fmla="*/ 674 h 3876"/>
              <a:gd name="T18" fmla="*/ 3298 w 3785"/>
              <a:gd name="T19" fmla="*/ 856 h 3876"/>
              <a:gd name="T20" fmla="*/ 3556 w 3785"/>
              <a:gd name="T21" fmla="*/ 1133 h 3876"/>
              <a:gd name="T22" fmla="*/ 3704 w 3785"/>
              <a:gd name="T23" fmla="*/ 1473 h 3876"/>
              <a:gd name="T24" fmla="*/ 3776 w 3785"/>
              <a:gd name="T25" fmla="*/ 1871 h 3876"/>
              <a:gd name="T26" fmla="*/ 3771 w 3785"/>
              <a:gd name="T27" fmla="*/ 2284 h 3876"/>
              <a:gd name="T28" fmla="*/ 3674 w 3785"/>
              <a:gd name="T29" fmla="*/ 2671 h 3876"/>
              <a:gd name="T30" fmla="*/ 3467 w 3785"/>
              <a:gd name="T31" fmla="*/ 3049 h 3876"/>
              <a:gd name="T32" fmla="*/ 3198 w 3785"/>
              <a:gd name="T33" fmla="*/ 3334 h 3876"/>
              <a:gd name="T34" fmla="*/ 2900 w 3785"/>
              <a:gd name="T35" fmla="*/ 3536 h 3876"/>
              <a:gd name="T36" fmla="*/ 2609 w 3785"/>
              <a:gd name="T37" fmla="*/ 3667 h 3876"/>
              <a:gd name="T38" fmla="*/ 2300 w 3785"/>
              <a:gd name="T39" fmla="*/ 3738 h 3876"/>
              <a:gd name="T40" fmla="*/ 1933 w 3785"/>
              <a:gd name="T41" fmla="*/ 3720 h 3876"/>
              <a:gd name="T42" fmla="*/ 1602 w 3785"/>
              <a:gd name="T43" fmla="*/ 3634 h 3876"/>
              <a:gd name="T44" fmla="*/ 1262 w 3785"/>
              <a:gd name="T45" fmla="*/ 3469 h 3876"/>
              <a:gd name="T46" fmla="*/ 913 w 3785"/>
              <a:gd name="T47" fmla="*/ 3256 h 3876"/>
              <a:gd name="T48" fmla="*/ 842 w 3785"/>
              <a:gd name="T49" fmla="*/ 3214 h 3876"/>
              <a:gd name="T50" fmla="*/ 753 w 3785"/>
              <a:gd name="T51" fmla="*/ 3174 h 3876"/>
              <a:gd name="T52" fmla="*/ 658 w 3785"/>
              <a:gd name="T53" fmla="*/ 3164 h 3876"/>
              <a:gd name="T54" fmla="*/ 571 w 3785"/>
              <a:gd name="T55" fmla="*/ 3213 h 3876"/>
              <a:gd name="T56" fmla="*/ 504 w 3785"/>
              <a:gd name="T57" fmla="*/ 3347 h 3876"/>
              <a:gd name="T58" fmla="*/ 467 w 3785"/>
              <a:gd name="T59" fmla="*/ 3596 h 3876"/>
              <a:gd name="T60" fmla="*/ 382 w 3785"/>
              <a:gd name="T61" fmla="*/ 3873 h 3876"/>
              <a:gd name="T62" fmla="*/ 16 w 3785"/>
              <a:gd name="T63" fmla="*/ 3869 h 3876"/>
              <a:gd name="T64" fmla="*/ 2 w 3785"/>
              <a:gd name="T65" fmla="*/ 3682 h 3876"/>
              <a:gd name="T66" fmla="*/ 9 w 3785"/>
              <a:gd name="T67" fmla="*/ 3413 h 3876"/>
              <a:gd name="T68" fmla="*/ 64 w 3785"/>
              <a:gd name="T69" fmla="*/ 3125 h 3876"/>
              <a:gd name="T70" fmla="*/ 182 w 3785"/>
              <a:gd name="T71" fmla="*/ 2867 h 3876"/>
              <a:gd name="T72" fmla="*/ 382 w 3785"/>
              <a:gd name="T73" fmla="*/ 2689 h 3876"/>
              <a:gd name="T74" fmla="*/ 556 w 3785"/>
              <a:gd name="T75" fmla="*/ 2647 h 3876"/>
              <a:gd name="T76" fmla="*/ 714 w 3785"/>
              <a:gd name="T77" fmla="*/ 2684 h 3876"/>
              <a:gd name="T78" fmla="*/ 971 w 3785"/>
              <a:gd name="T79" fmla="*/ 2734 h 3876"/>
              <a:gd name="T80" fmla="*/ 1387 w 3785"/>
              <a:gd name="T81" fmla="*/ 2694 h 3876"/>
              <a:gd name="T82" fmla="*/ 1711 w 3785"/>
              <a:gd name="T83" fmla="*/ 2527 h 3876"/>
              <a:gd name="T84" fmla="*/ 1909 w 3785"/>
              <a:gd name="T85" fmla="*/ 2273 h 3876"/>
              <a:gd name="T86" fmla="*/ 1973 w 3785"/>
              <a:gd name="T87" fmla="*/ 1993 h 3876"/>
              <a:gd name="T88" fmla="*/ 1916 w 3785"/>
              <a:gd name="T89" fmla="*/ 1658 h 3876"/>
              <a:gd name="T90" fmla="*/ 1760 w 3785"/>
              <a:gd name="T91" fmla="*/ 1404 h 3876"/>
              <a:gd name="T92" fmla="*/ 1564 w 3785"/>
              <a:gd name="T93" fmla="*/ 1238 h 3876"/>
              <a:gd name="T94" fmla="*/ 1387 w 3785"/>
              <a:gd name="T95" fmla="*/ 1056 h 3876"/>
              <a:gd name="T96" fmla="*/ 1300 w 3785"/>
              <a:gd name="T97" fmla="*/ 807 h 3876"/>
              <a:gd name="T98" fmla="*/ 1260 w 3785"/>
              <a:gd name="T99" fmla="*/ 585 h 3876"/>
              <a:gd name="T100" fmla="*/ 1251 w 3785"/>
              <a:gd name="T101" fmla="*/ 485 h 3876"/>
              <a:gd name="T102" fmla="*/ 1236 w 3785"/>
              <a:gd name="T103" fmla="*/ 293 h 3876"/>
              <a:gd name="T104" fmla="*/ 1236 w 3785"/>
              <a:gd name="T105" fmla="*/ 85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5" h="3876">
                <a:moveTo>
                  <a:pt x="1245" y="0"/>
                </a:moveTo>
                <a:lnTo>
                  <a:pt x="1753" y="4"/>
                </a:lnTo>
                <a:lnTo>
                  <a:pt x="1753" y="56"/>
                </a:lnTo>
                <a:lnTo>
                  <a:pt x="1754" y="114"/>
                </a:lnTo>
                <a:lnTo>
                  <a:pt x="1756" y="174"/>
                </a:lnTo>
                <a:lnTo>
                  <a:pt x="1760" y="238"/>
                </a:lnTo>
                <a:lnTo>
                  <a:pt x="1765" y="302"/>
                </a:lnTo>
                <a:lnTo>
                  <a:pt x="1771" y="367"/>
                </a:lnTo>
                <a:lnTo>
                  <a:pt x="1780" y="433"/>
                </a:lnTo>
                <a:lnTo>
                  <a:pt x="1791" y="494"/>
                </a:lnTo>
                <a:lnTo>
                  <a:pt x="1804" y="556"/>
                </a:lnTo>
                <a:lnTo>
                  <a:pt x="1818" y="614"/>
                </a:lnTo>
                <a:lnTo>
                  <a:pt x="1836" y="669"/>
                </a:lnTo>
                <a:lnTo>
                  <a:pt x="1854" y="718"/>
                </a:lnTo>
                <a:lnTo>
                  <a:pt x="1878" y="760"/>
                </a:lnTo>
                <a:lnTo>
                  <a:pt x="1902" y="796"/>
                </a:lnTo>
                <a:lnTo>
                  <a:pt x="1931" y="825"/>
                </a:lnTo>
                <a:lnTo>
                  <a:pt x="1962" y="844"/>
                </a:lnTo>
                <a:lnTo>
                  <a:pt x="2000" y="856"/>
                </a:lnTo>
                <a:lnTo>
                  <a:pt x="2038" y="858"/>
                </a:lnTo>
                <a:lnTo>
                  <a:pt x="2076" y="851"/>
                </a:lnTo>
                <a:lnTo>
                  <a:pt x="2113" y="838"/>
                </a:lnTo>
                <a:lnTo>
                  <a:pt x="2147" y="822"/>
                </a:lnTo>
                <a:lnTo>
                  <a:pt x="2180" y="802"/>
                </a:lnTo>
                <a:lnTo>
                  <a:pt x="2211" y="782"/>
                </a:lnTo>
                <a:lnTo>
                  <a:pt x="2240" y="764"/>
                </a:lnTo>
                <a:lnTo>
                  <a:pt x="2265" y="747"/>
                </a:lnTo>
                <a:lnTo>
                  <a:pt x="2320" y="722"/>
                </a:lnTo>
                <a:lnTo>
                  <a:pt x="2384" y="696"/>
                </a:lnTo>
                <a:lnTo>
                  <a:pt x="2454" y="673"/>
                </a:lnTo>
                <a:lnTo>
                  <a:pt x="2531" y="653"/>
                </a:lnTo>
                <a:lnTo>
                  <a:pt x="2609" y="640"/>
                </a:lnTo>
                <a:lnTo>
                  <a:pt x="2693" y="633"/>
                </a:lnTo>
                <a:lnTo>
                  <a:pt x="2774" y="636"/>
                </a:lnTo>
                <a:lnTo>
                  <a:pt x="2856" y="649"/>
                </a:lnTo>
                <a:lnTo>
                  <a:pt x="2954" y="674"/>
                </a:lnTo>
                <a:lnTo>
                  <a:pt x="3047" y="709"/>
                </a:lnTo>
                <a:lnTo>
                  <a:pt x="3136" y="751"/>
                </a:lnTo>
                <a:lnTo>
                  <a:pt x="3220" y="800"/>
                </a:lnTo>
                <a:lnTo>
                  <a:pt x="3298" y="856"/>
                </a:lnTo>
                <a:lnTo>
                  <a:pt x="3373" y="918"/>
                </a:lnTo>
                <a:lnTo>
                  <a:pt x="3440" y="985"/>
                </a:lnTo>
                <a:lnTo>
                  <a:pt x="3502" y="1056"/>
                </a:lnTo>
                <a:lnTo>
                  <a:pt x="3556" y="1133"/>
                </a:lnTo>
                <a:lnTo>
                  <a:pt x="3604" y="1213"/>
                </a:lnTo>
                <a:lnTo>
                  <a:pt x="3645" y="1296"/>
                </a:lnTo>
                <a:lnTo>
                  <a:pt x="3678" y="1384"/>
                </a:lnTo>
                <a:lnTo>
                  <a:pt x="3704" y="1473"/>
                </a:lnTo>
                <a:lnTo>
                  <a:pt x="3724" y="1567"/>
                </a:lnTo>
                <a:lnTo>
                  <a:pt x="3744" y="1665"/>
                </a:lnTo>
                <a:lnTo>
                  <a:pt x="3762" y="1769"/>
                </a:lnTo>
                <a:lnTo>
                  <a:pt x="3776" y="1871"/>
                </a:lnTo>
                <a:lnTo>
                  <a:pt x="3784" y="1974"/>
                </a:lnTo>
                <a:lnTo>
                  <a:pt x="3785" y="2078"/>
                </a:lnTo>
                <a:lnTo>
                  <a:pt x="3780" y="2182"/>
                </a:lnTo>
                <a:lnTo>
                  <a:pt x="3771" y="2284"/>
                </a:lnTo>
                <a:lnTo>
                  <a:pt x="3756" y="2380"/>
                </a:lnTo>
                <a:lnTo>
                  <a:pt x="3736" y="2473"/>
                </a:lnTo>
                <a:lnTo>
                  <a:pt x="3713" y="2560"/>
                </a:lnTo>
                <a:lnTo>
                  <a:pt x="3674" y="2671"/>
                </a:lnTo>
                <a:lnTo>
                  <a:pt x="3631" y="2774"/>
                </a:lnTo>
                <a:lnTo>
                  <a:pt x="3582" y="2873"/>
                </a:lnTo>
                <a:lnTo>
                  <a:pt x="3527" y="2964"/>
                </a:lnTo>
                <a:lnTo>
                  <a:pt x="3467" y="3049"/>
                </a:lnTo>
                <a:lnTo>
                  <a:pt x="3404" y="3129"/>
                </a:lnTo>
                <a:lnTo>
                  <a:pt x="3338" y="3204"/>
                </a:lnTo>
                <a:lnTo>
                  <a:pt x="3269" y="3271"/>
                </a:lnTo>
                <a:lnTo>
                  <a:pt x="3198" y="3334"/>
                </a:lnTo>
                <a:lnTo>
                  <a:pt x="3124" y="3393"/>
                </a:lnTo>
                <a:lnTo>
                  <a:pt x="3049" y="3445"/>
                </a:lnTo>
                <a:lnTo>
                  <a:pt x="2974" y="3493"/>
                </a:lnTo>
                <a:lnTo>
                  <a:pt x="2900" y="3536"/>
                </a:lnTo>
                <a:lnTo>
                  <a:pt x="2825" y="3576"/>
                </a:lnTo>
                <a:lnTo>
                  <a:pt x="2751" y="3611"/>
                </a:lnTo>
                <a:lnTo>
                  <a:pt x="2680" y="3640"/>
                </a:lnTo>
                <a:lnTo>
                  <a:pt x="2609" y="3667"/>
                </a:lnTo>
                <a:lnTo>
                  <a:pt x="2542" y="3689"/>
                </a:lnTo>
                <a:lnTo>
                  <a:pt x="2476" y="3709"/>
                </a:lnTo>
                <a:lnTo>
                  <a:pt x="2391" y="3727"/>
                </a:lnTo>
                <a:lnTo>
                  <a:pt x="2300" y="3738"/>
                </a:lnTo>
                <a:lnTo>
                  <a:pt x="2209" y="3742"/>
                </a:lnTo>
                <a:lnTo>
                  <a:pt x="2116" y="3740"/>
                </a:lnTo>
                <a:lnTo>
                  <a:pt x="2025" y="3733"/>
                </a:lnTo>
                <a:lnTo>
                  <a:pt x="1933" y="3720"/>
                </a:lnTo>
                <a:lnTo>
                  <a:pt x="1845" y="3704"/>
                </a:lnTo>
                <a:lnTo>
                  <a:pt x="1760" y="3682"/>
                </a:lnTo>
                <a:lnTo>
                  <a:pt x="1678" y="3660"/>
                </a:lnTo>
                <a:lnTo>
                  <a:pt x="1602" y="3634"/>
                </a:lnTo>
                <a:lnTo>
                  <a:pt x="1533" y="3607"/>
                </a:lnTo>
                <a:lnTo>
                  <a:pt x="1438" y="3565"/>
                </a:lnTo>
                <a:lnTo>
                  <a:pt x="1347" y="3518"/>
                </a:lnTo>
                <a:lnTo>
                  <a:pt x="1262" y="3469"/>
                </a:lnTo>
                <a:lnTo>
                  <a:pt x="1176" y="3416"/>
                </a:lnTo>
                <a:lnTo>
                  <a:pt x="1093" y="3364"/>
                </a:lnTo>
                <a:lnTo>
                  <a:pt x="1005" y="3309"/>
                </a:lnTo>
                <a:lnTo>
                  <a:pt x="913" y="3256"/>
                </a:lnTo>
                <a:lnTo>
                  <a:pt x="898" y="3247"/>
                </a:lnTo>
                <a:lnTo>
                  <a:pt x="880" y="3236"/>
                </a:lnTo>
                <a:lnTo>
                  <a:pt x="862" y="3225"/>
                </a:lnTo>
                <a:lnTo>
                  <a:pt x="842" y="3214"/>
                </a:lnTo>
                <a:lnTo>
                  <a:pt x="820" y="3204"/>
                </a:lnTo>
                <a:lnTo>
                  <a:pt x="798" y="3193"/>
                </a:lnTo>
                <a:lnTo>
                  <a:pt x="776" y="3184"/>
                </a:lnTo>
                <a:lnTo>
                  <a:pt x="753" y="3174"/>
                </a:lnTo>
                <a:lnTo>
                  <a:pt x="729" y="3167"/>
                </a:lnTo>
                <a:lnTo>
                  <a:pt x="705" y="3164"/>
                </a:lnTo>
                <a:lnTo>
                  <a:pt x="682" y="3162"/>
                </a:lnTo>
                <a:lnTo>
                  <a:pt x="658" y="3164"/>
                </a:lnTo>
                <a:lnTo>
                  <a:pt x="636" y="3169"/>
                </a:lnTo>
                <a:lnTo>
                  <a:pt x="613" y="3178"/>
                </a:lnTo>
                <a:lnTo>
                  <a:pt x="591" y="3193"/>
                </a:lnTo>
                <a:lnTo>
                  <a:pt x="571" y="3213"/>
                </a:lnTo>
                <a:lnTo>
                  <a:pt x="553" y="3236"/>
                </a:lnTo>
                <a:lnTo>
                  <a:pt x="534" y="3267"/>
                </a:lnTo>
                <a:lnTo>
                  <a:pt x="518" y="3304"/>
                </a:lnTo>
                <a:lnTo>
                  <a:pt x="504" y="3347"/>
                </a:lnTo>
                <a:lnTo>
                  <a:pt x="491" y="3396"/>
                </a:lnTo>
                <a:lnTo>
                  <a:pt x="482" y="3454"/>
                </a:lnTo>
                <a:lnTo>
                  <a:pt x="473" y="3522"/>
                </a:lnTo>
                <a:lnTo>
                  <a:pt x="467" y="3596"/>
                </a:lnTo>
                <a:lnTo>
                  <a:pt x="465" y="3680"/>
                </a:lnTo>
                <a:lnTo>
                  <a:pt x="465" y="3773"/>
                </a:lnTo>
                <a:lnTo>
                  <a:pt x="469" y="3876"/>
                </a:lnTo>
                <a:lnTo>
                  <a:pt x="382" y="3873"/>
                </a:lnTo>
                <a:lnTo>
                  <a:pt x="291" y="3865"/>
                </a:lnTo>
                <a:lnTo>
                  <a:pt x="200" y="3862"/>
                </a:lnTo>
                <a:lnTo>
                  <a:pt x="107" y="3862"/>
                </a:lnTo>
                <a:lnTo>
                  <a:pt x="16" y="3869"/>
                </a:lnTo>
                <a:lnTo>
                  <a:pt x="16" y="3840"/>
                </a:lnTo>
                <a:lnTo>
                  <a:pt x="11" y="3793"/>
                </a:lnTo>
                <a:lnTo>
                  <a:pt x="5" y="3740"/>
                </a:lnTo>
                <a:lnTo>
                  <a:pt x="2" y="3682"/>
                </a:lnTo>
                <a:lnTo>
                  <a:pt x="0" y="3618"/>
                </a:lnTo>
                <a:lnTo>
                  <a:pt x="0" y="3553"/>
                </a:lnTo>
                <a:lnTo>
                  <a:pt x="4" y="3484"/>
                </a:lnTo>
                <a:lnTo>
                  <a:pt x="9" y="3413"/>
                </a:lnTo>
                <a:lnTo>
                  <a:pt x="16" y="3342"/>
                </a:lnTo>
                <a:lnTo>
                  <a:pt x="29" y="3269"/>
                </a:lnTo>
                <a:lnTo>
                  <a:pt x="44" y="3196"/>
                </a:lnTo>
                <a:lnTo>
                  <a:pt x="64" y="3125"/>
                </a:lnTo>
                <a:lnTo>
                  <a:pt x="85" y="3056"/>
                </a:lnTo>
                <a:lnTo>
                  <a:pt x="113" y="2989"/>
                </a:lnTo>
                <a:lnTo>
                  <a:pt x="145" y="2925"/>
                </a:lnTo>
                <a:lnTo>
                  <a:pt x="182" y="2867"/>
                </a:lnTo>
                <a:lnTo>
                  <a:pt x="224" y="2813"/>
                </a:lnTo>
                <a:lnTo>
                  <a:pt x="271" y="2765"/>
                </a:lnTo>
                <a:lnTo>
                  <a:pt x="324" y="2724"/>
                </a:lnTo>
                <a:lnTo>
                  <a:pt x="382" y="2689"/>
                </a:lnTo>
                <a:lnTo>
                  <a:pt x="429" y="2667"/>
                </a:lnTo>
                <a:lnTo>
                  <a:pt x="474" y="2654"/>
                </a:lnTo>
                <a:lnTo>
                  <a:pt x="516" y="2649"/>
                </a:lnTo>
                <a:lnTo>
                  <a:pt x="556" y="2647"/>
                </a:lnTo>
                <a:lnTo>
                  <a:pt x="594" y="2653"/>
                </a:lnTo>
                <a:lnTo>
                  <a:pt x="633" y="2662"/>
                </a:lnTo>
                <a:lnTo>
                  <a:pt x="673" y="2673"/>
                </a:lnTo>
                <a:lnTo>
                  <a:pt x="714" y="2684"/>
                </a:lnTo>
                <a:lnTo>
                  <a:pt x="758" y="2698"/>
                </a:lnTo>
                <a:lnTo>
                  <a:pt x="805" y="2709"/>
                </a:lnTo>
                <a:lnTo>
                  <a:pt x="856" y="2720"/>
                </a:lnTo>
                <a:lnTo>
                  <a:pt x="971" y="2734"/>
                </a:lnTo>
                <a:lnTo>
                  <a:pt x="1082" y="2738"/>
                </a:lnTo>
                <a:lnTo>
                  <a:pt x="1189" y="2733"/>
                </a:lnTo>
                <a:lnTo>
                  <a:pt x="1291" y="2718"/>
                </a:lnTo>
                <a:lnTo>
                  <a:pt x="1387" y="2694"/>
                </a:lnTo>
                <a:lnTo>
                  <a:pt x="1478" y="2664"/>
                </a:lnTo>
                <a:lnTo>
                  <a:pt x="1562" y="2625"/>
                </a:lnTo>
                <a:lnTo>
                  <a:pt x="1640" y="2580"/>
                </a:lnTo>
                <a:lnTo>
                  <a:pt x="1711" y="2527"/>
                </a:lnTo>
                <a:lnTo>
                  <a:pt x="1773" y="2471"/>
                </a:lnTo>
                <a:lnTo>
                  <a:pt x="1827" y="2409"/>
                </a:lnTo>
                <a:lnTo>
                  <a:pt x="1873" y="2342"/>
                </a:lnTo>
                <a:lnTo>
                  <a:pt x="1909" y="2273"/>
                </a:lnTo>
                <a:lnTo>
                  <a:pt x="1931" y="2213"/>
                </a:lnTo>
                <a:lnTo>
                  <a:pt x="1947" y="2149"/>
                </a:lnTo>
                <a:lnTo>
                  <a:pt x="1962" y="2084"/>
                </a:lnTo>
                <a:lnTo>
                  <a:pt x="1973" y="1993"/>
                </a:lnTo>
                <a:lnTo>
                  <a:pt x="1971" y="1904"/>
                </a:lnTo>
                <a:lnTo>
                  <a:pt x="1962" y="1818"/>
                </a:lnTo>
                <a:lnTo>
                  <a:pt x="1942" y="1736"/>
                </a:lnTo>
                <a:lnTo>
                  <a:pt x="1916" y="1658"/>
                </a:lnTo>
                <a:lnTo>
                  <a:pt x="1884" y="1585"/>
                </a:lnTo>
                <a:lnTo>
                  <a:pt x="1845" y="1518"/>
                </a:lnTo>
                <a:lnTo>
                  <a:pt x="1804" y="1458"/>
                </a:lnTo>
                <a:lnTo>
                  <a:pt x="1760" y="1404"/>
                </a:lnTo>
                <a:lnTo>
                  <a:pt x="1714" y="1356"/>
                </a:lnTo>
                <a:lnTo>
                  <a:pt x="1669" y="1316"/>
                </a:lnTo>
                <a:lnTo>
                  <a:pt x="1618" y="1278"/>
                </a:lnTo>
                <a:lnTo>
                  <a:pt x="1564" y="1238"/>
                </a:lnTo>
                <a:lnTo>
                  <a:pt x="1513" y="1198"/>
                </a:lnTo>
                <a:lnTo>
                  <a:pt x="1464" y="1156"/>
                </a:lnTo>
                <a:lnTo>
                  <a:pt x="1422" y="1107"/>
                </a:lnTo>
                <a:lnTo>
                  <a:pt x="1387" y="1056"/>
                </a:lnTo>
                <a:lnTo>
                  <a:pt x="1358" y="1000"/>
                </a:lnTo>
                <a:lnTo>
                  <a:pt x="1334" y="938"/>
                </a:lnTo>
                <a:lnTo>
                  <a:pt x="1316" y="874"/>
                </a:lnTo>
                <a:lnTo>
                  <a:pt x="1300" y="807"/>
                </a:lnTo>
                <a:lnTo>
                  <a:pt x="1285" y="736"/>
                </a:lnTo>
                <a:lnTo>
                  <a:pt x="1273" y="664"/>
                </a:lnTo>
                <a:lnTo>
                  <a:pt x="1262" y="589"/>
                </a:lnTo>
                <a:lnTo>
                  <a:pt x="1260" y="585"/>
                </a:lnTo>
                <a:lnTo>
                  <a:pt x="1258" y="574"/>
                </a:lnTo>
                <a:lnTo>
                  <a:pt x="1256" y="553"/>
                </a:lnTo>
                <a:lnTo>
                  <a:pt x="1253" y="522"/>
                </a:lnTo>
                <a:lnTo>
                  <a:pt x="1251" y="485"/>
                </a:lnTo>
                <a:lnTo>
                  <a:pt x="1247" y="442"/>
                </a:lnTo>
                <a:lnTo>
                  <a:pt x="1244" y="394"/>
                </a:lnTo>
                <a:lnTo>
                  <a:pt x="1240" y="345"/>
                </a:lnTo>
                <a:lnTo>
                  <a:pt x="1236" y="293"/>
                </a:lnTo>
                <a:lnTo>
                  <a:pt x="1234" y="238"/>
                </a:lnTo>
                <a:lnTo>
                  <a:pt x="1234" y="185"/>
                </a:lnTo>
                <a:lnTo>
                  <a:pt x="1234" y="134"/>
                </a:lnTo>
                <a:lnTo>
                  <a:pt x="1236" y="85"/>
                </a:lnTo>
                <a:lnTo>
                  <a:pt x="1240" y="40"/>
                </a:lnTo>
                <a:lnTo>
                  <a:pt x="1245"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7" name="Rectangle 1">
            <a:extLst>
              <a:ext uri="{FF2B5EF4-FFF2-40B4-BE49-F238E27FC236}">
                <a16:creationId xmlns:a16="http://schemas.microsoft.com/office/drawing/2014/main" id="{435F224E-80DE-45DD-B7EB-EF15FA7DA40A}"/>
              </a:ext>
            </a:extLst>
          </p:cNvPr>
          <p:cNvSpPr/>
          <p:nvPr/>
        </p:nvSpPr>
        <p:spPr>
          <a:xfrm>
            <a:off x="11783563" y="3198294"/>
            <a:ext cx="321662" cy="319701"/>
          </a:xfrm>
          <a:custGeom>
            <a:avLst/>
            <a:gdLst/>
            <a:ahLst/>
            <a:cxnLst/>
            <a:rect l="l" t="t" r="r" b="b"/>
            <a:pathLst>
              <a:path w="3984740" h="3960440">
                <a:moveTo>
                  <a:pt x="3524979" y="3362640"/>
                </a:moveTo>
                <a:cubicBezTo>
                  <a:pt x="3498469" y="3362640"/>
                  <a:pt x="3476978" y="3384131"/>
                  <a:pt x="3476978" y="3410641"/>
                </a:cubicBezTo>
                <a:lnTo>
                  <a:pt x="3476978" y="3602639"/>
                </a:lnTo>
                <a:cubicBezTo>
                  <a:pt x="3476978" y="3629149"/>
                  <a:pt x="3498469" y="3650640"/>
                  <a:pt x="3524979" y="3650640"/>
                </a:cubicBezTo>
                <a:lnTo>
                  <a:pt x="3716977" y="3650640"/>
                </a:lnTo>
                <a:cubicBezTo>
                  <a:pt x="3743487" y="3650640"/>
                  <a:pt x="3764978" y="3629149"/>
                  <a:pt x="3764978" y="3602639"/>
                </a:cubicBezTo>
                <a:lnTo>
                  <a:pt x="3764978" y="3410641"/>
                </a:lnTo>
                <a:cubicBezTo>
                  <a:pt x="3764978" y="3384131"/>
                  <a:pt x="3743487" y="3362640"/>
                  <a:pt x="3716977" y="3362640"/>
                </a:cubicBezTo>
                <a:close/>
                <a:moveTo>
                  <a:pt x="650690" y="3362640"/>
                </a:moveTo>
                <a:cubicBezTo>
                  <a:pt x="624180" y="3362640"/>
                  <a:pt x="602689" y="3384131"/>
                  <a:pt x="602689" y="3410641"/>
                </a:cubicBezTo>
                <a:lnTo>
                  <a:pt x="602689" y="3602639"/>
                </a:lnTo>
                <a:cubicBezTo>
                  <a:pt x="602689" y="3629149"/>
                  <a:pt x="624180" y="3650640"/>
                  <a:pt x="650690" y="3650640"/>
                </a:cubicBezTo>
                <a:lnTo>
                  <a:pt x="842688" y="3650640"/>
                </a:lnTo>
                <a:cubicBezTo>
                  <a:pt x="869198" y="3650640"/>
                  <a:pt x="890689" y="3629149"/>
                  <a:pt x="890689" y="3602639"/>
                </a:cubicBezTo>
                <a:lnTo>
                  <a:pt x="890689" y="3410641"/>
                </a:lnTo>
                <a:cubicBezTo>
                  <a:pt x="890689" y="3384131"/>
                  <a:pt x="869198" y="3362640"/>
                  <a:pt x="842688" y="3362640"/>
                </a:cubicBezTo>
                <a:close/>
                <a:moveTo>
                  <a:pt x="3086046" y="3362639"/>
                </a:moveTo>
                <a:cubicBezTo>
                  <a:pt x="3059536" y="3362639"/>
                  <a:pt x="3038045" y="3384130"/>
                  <a:pt x="3038045" y="3410640"/>
                </a:cubicBezTo>
                <a:lnTo>
                  <a:pt x="3038045" y="3602638"/>
                </a:lnTo>
                <a:cubicBezTo>
                  <a:pt x="3038045" y="3629148"/>
                  <a:pt x="3059536" y="3650639"/>
                  <a:pt x="3086046" y="3650639"/>
                </a:cubicBezTo>
                <a:lnTo>
                  <a:pt x="3278044" y="3650639"/>
                </a:lnTo>
                <a:cubicBezTo>
                  <a:pt x="3304554" y="3650639"/>
                  <a:pt x="3326045" y="3629148"/>
                  <a:pt x="3326045" y="3602638"/>
                </a:cubicBezTo>
                <a:lnTo>
                  <a:pt x="3326045" y="3410640"/>
                </a:lnTo>
                <a:cubicBezTo>
                  <a:pt x="3326045" y="3384130"/>
                  <a:pt x="3304554" y="3362639"/>
                  <a:pt x="3278044" y="3362639"/>
                </a:cubicBezTo>
                <a:close/>
                <a:moveTo>
                  <a:pt x="211757" y="3362639"/>
                </a:moveTo>
                <a:cubicBezTo>
                  <a:pt x="185247" y="3362639"/>
                  <a:pt x="163756" y="3384130"/>
                  <a:pt x="163756" y="3410640"/>
                </a:cubicBezTo>
                <a:lnTo>
                  <a:pt x="163756" y="3602638"/>
                </a:lnTo>
                <a:cubicBezTo>
                  <a:pt x="163756" y="3629148"/>
                  <a:pt x="185247" y="3650639"/>
                  <a:pt x="211757" y="3650639"/>
                </a:cubicBezTo>
                <a:lnTo>
                  <a:pt x="403755" y="3650639"/>
                </a:lnTo>
                <a:cubicBezTo>
                  <a:pt x="430265" y="3650639"/>
                  <a:pt x="451756" y="3629148"/>
                  <a:pt x="451756" y="3602638"/>
                </a:cubicBezTo>
                <a:lnTo>
                  <a:pt x="451756" y="3410640"/>
                </a:lnTo>
                <a:cubicBezTo>
                  <a:pt x="451756" y="3384130"/>
                  <a:pt x="430265" y="3362639"/>
                  <a:pt x="403755" y="3362639"/>
                </a:cubicBezTo>
                <a:close/>
                <a:moveTo>
                  <a:pt x="1716487" y="2922775"/>
                </a:moveTo>
                <a:lnTo>
                  <a:pt x="1716487" y="3786871"/>
                </a:lnTo>
                <a:lnTo>
                  <a:pt x="2220543" y="3786871"/>
                </a:lnTo>
                <a:lnTo>
                  <a:pt x="2220543" y="2922775"/>
                </a:lnTo>
                <a:close/>
                <a:moveTo>
                  <a:pt x="3524979" y="2889857"/>
                </a:moveTo>
                <a:cubicBezTo>
                  <a:pt x="3498469" y="2889857"/>
                  <a:pt x="3476978" y="2911348"/>
                  <a:pt x="3476978" y="2937858"/>
                </a:cubicBezTo>
                <a:lnTo>
                  <a:pt x="3476978" y="3129856"/>
                </a:lnTo>
                <a:cubicBezTo>
                  <a:pt x="3476978" y="3156366"/>
                  <a:pt x="3498469" y="3177857"/>
                  <a:pt x="3524979" y="3177857"/>
                </a:cubicBezTo>
                <a:lnTo>
                  <a:pt x="3716977" y="3177857"/>
                </a:lnTo>
                <a:cubicBezTo>
                  <a:pt x="3743487" y="3177857"/>
                  <a:pt x="3764978" y="3156366"/>
                  <a:pt x="3764978" y="3129856"/>
                </a:cubicBezTo>
                <a:lnTo>
                  <a:pt x="3764978" y="2937858"/>
                </a:lnTo>
                <a:cubicBezTo>
                  <a:pt x="3764978" y="2911348"/>
                  <a:pt x="3743487" y="2889857"/>
                  <a:pt x="3716977" y="2889857"/>
                </a:cubicBezTo>
                <a:close/>
                <a:moveTo>
                  <a:pt x="650690" y="2889857"/>
                </a:moveTo>
                <a:cubicBezTo>
                  <a:pt x="624180" y="2889857"/>
                  <a:pt x="602689" y="2911348"/>
                  <a:pt x="602689" y="2937858"/>
                </a:cubicBezTo>
                <a:lnTo>
                  <a:pt x="602689" y="3129856"/>
                </a:lnTo>
                <a:cubicBezTo>
                  <a:pt x="602689" y="3156366"/>
                  <a:pt x="624180" y="3177857"/>
                  <a:pt x="650690" y="3177857"/>
                </a:cubicBezTo>
                <a:lnTo>
                  <a:pt x="842688" y="3177857"/>
                </a:lnTo>
                <a:cubicBezTo>
                  <a:pt x="869198" y="3177857"/>
                  <a:pt x="890689" y="3156366"/>
                  <a:pt x="890689" y="3129856"/>
                </a:cubicBezTo>
                <a:lnTo>
                  <a:pt x="890689" y="2937858"/>
                </a:lnTo>
                <a:cubicBezTo>
                  <a:pt x="890689" y="2911348"/>
                  <a:pt x="869198" y="2889857"/>
                  <a:pt x="842688" y="2889857"/>
                </a:cubicBezTo>
                <a:close/>
                <a:moveTo>
                  <a:pt x="3086046" y="2889856"/>
                </a:moveTo>
                <a:cubicBezTo>
                  <a:pt x="3059536" y="2889856"/>
                  <a:pt x="3038045" y="2911347"/>
                  <a:pt x="3038045" y="2937857"/>
                </a:cubicBezTo>
                <a:lnTo>
                  <a:pt x="3038045" y="3129855"/>
                </a:lnTo>
                <a:cubicBezTo>
                  <a:pt x="3038045" y="3156365"/>
                  <a:pt x="3059536" y="3177856"/>
                  <a:pt x="3086046" y="3177856"/>
                </a:cubicBezTo>
                <a:lnTo>
                  <a:pt x="3278044" y="3177856"/>
                </a:lnTo>
                <a:cubicBezTo>
                  <a:pt x="3304554" y="3177856"/>
                  <a:pt x="3326045" y="3156365"/>
                  <a:pt x="3326045" y="3129855"/>
                </a:cubicBezTo>
                <a:lnTo>
                  <a:pt x="3326045" y="2937857"/>
                </a:lnTo>
                <a:cubicBezTo>
                  <a:pt x="3326045" y="2911347"/>
                  <a:pt x="3304554" y="2889856"/>
                  <a:pt x="3278044" y="2889856"/>
                </a:cubicBezTo>
                <a:close/>
                <a:moveTo>
                  <a:pt x="211757" y="2889856"/>
                </a:moveTo>
                <a:cubicBezTo>
                  <a:pt x="185247" y="2889856"/>
                  <a:pt x="163756" y="2911347"/>
                  <a:pt x="163756" y="2937857"/>
                </a:cubicBezTo>
                <a:lnTo>
                  <a:pt x="163756" y="3129855"/>
                </a:lnTo>
                <a:cubicBezTo>
                  <a:pt x="163756" y="3156365"/>
                  <a:pt x="185247" y="3177856"/>
                  <a:pt x="211757" y="3177856"/>
                </a:cubicBezTo>
                <a:lnTo>
                  <a:pt x="403755" y="3177856"/>
                </a:lnTo>
                <a:cubicBezTo>
                  <a:pt x="430265" y="3177856"/>
                  <a:pt x="451756" y="3156365"/>
                  <a:pt x="451756" y="3129855"/>
                </a:cubicBezTo>
                <a:lnTo>
                  <a:pt x="451756" y="2937857"/>
                </a:lnTo>
                <a:cubicBezTo>
                  <a:pt x="451756" y="2911347"/>
                  <a:pt x="430265" y="2889856"/>
                  <a:pt x="403755" y="2889856"/>
                </a:cubicBezTo>
                <a:close/>
                <a:moveTo>
                  <a:pt x="3524979" y="2417074"/>
                </a:moveTo>
                <a:cubicBezTo>
                  <a:pt x="3498469" y="2417074"/>
                  <a:pt x="3476978" y="2438565"/>
                  <a:pt x="3476978" y="2465075"/>
                </a:cubicBezTo>
                <a:lnTo>
                  <a:pt x="3476978" y="2657073"/>
                </a:lnTo>
                <a:cubicBezTo>
                  <a:pt x="3476978" y="2683583"/>
                  <a:pt x="3498469" y="2705074"/>
                  <a:pt x="3524979" y="2705074"/>
                </a:cubicBezTo>
                <a:lnTo>
                  <a:pt x="3716977" y="2705074"/>
                </a:lnTo>
                <a:cubicBezTo>
                  <a:pt x="3743487" y="2705074"/>
                  <a:pt x="3764978" y="2683583"/>
                  <a:pt x="3764978" y="2657073"/>
                </a:cubicBezTo>
                <a:lnTo>
                  <a:pt x="3764978" y="2465075"/>
                </a:lnTo>
                <a:cubicBezTo>
                  <a:pt x="3764978" y="2438565"/>
                  <a:pt x="3743487" y="2417074"/>
                  <a:pt x="3716977" y="2417074"/>
                </a:cubicBezTo>
                <a:close/>
                <a:moveTo>
                  <a:pt x="650690" y="2417074"/>
                </a:moveTo>
                <a:cubicBezTo>
                  <a:pt x="624180" y="2417074"/>
                  <a:pt x="602689" y="2438565"/>
                  <a:pt x="602689" y="2465075"/>
                </a:cubicBezTo>
                <a:lnTo>
                  <a:pt x="602689" y="2657073"/>
                </a:lnTo>
                <a:cubicBezTo>
                  <a:pt x="602689" y="2683583"/>
                  <a:pt x="624180" y="2705074"/>
                  <a:pt x="650690" y="2705074"/>
                </a:cubicBezTo>
                <a:lnTo>
                  <a:pt x="842688" y="2705074"/>
                </a:lnTo>
                <a:cubicBezTo>
                  <a:pt x="869198" y="2705074"/>
                  <a:pt x="890689" y="2683583"/>
                  <a:pt x="890689" y="2657073"/>
                </a:cubicBezTo>
                <a:lnTo>
                  <a:pt x="890689" y="2465075"/>
                </a:lnTo>
                <a:cubicBezTo>
                  <a:pt x="890689" y="2438565"/>
                  <a:pt x="869198" y="2417074"/>
                  <a:pt x="842688" y="2417074"/>
                </a:cubicBezTo>
                <a:close/>
                <a:moveTo>
                  <a:pt x="3086046" y="2417073"/>
                </a:moveTo>
                <a:cubicBezTo>
                  <a:pt x="3059536" y="2417073"/>
                  <a:pt x="3038045" y="2438564"/>
                  <a:pt x="3038045" y="2465074"/>
                </a:cubicBezTo>
                <a:lnTo>
                  <a:pt x="3038045" y="2657072"/>
                </a:lnTo>
                <a:cubicBezTo>
                  <a:pt x="3038045" y="2683582"/>
                  <a:pt x="3059536" y="2705073"/>
                  <a:pt x="3086046" y="2705073"/>
                </a:cubicBezTo>
                <a:lnTo>
                  <a:pt x="3278044" y="2705073"/>
                </a:lnTo>
                <a:cubicBezTo>
                  <a:pt x="3304554" y="2705073"/>
                  <a:pt x="3326045" y="2683582"/>
                  <a:pt x="3326045" y="2657072"/>
                </a:cubicBezTo>
                <a:lnTo>
                  <a:pt x="3326045" y="2465074"/>
                </a:lnTo>
                <a:cubicBezTo>
                  <a:pt x="3326045" y="2438564"/>
                  <a:pt x="3304554" y="2417073"/>
                  <a:pt x="3278044" y="2417073"/>
                </a:cubicBezTo>
                <a:close/>
                <a:moveTo>
                  <a:pt x="211757" y="2417073"/>
                </a:moveTo>
                <a:cubicBezTo>
                  <a:pt x="185247" y="2417073"/>
                  <a:pt x="163756" y="2438564"/>
                  <a:pt x="163756" y="2465074"/>
                </a:cubicBezTo>
                <a:lnTo>
                  <a:pt x="163756" y="2657072"/>
                </a:lnTo>
                <a:cubicBezTo>
                  <a:pt x="163756" y="2683582"/>
                  <a:pt x="185247" y="2705073"/>
                  <a:pt x="211757" y="2705073"/>
                </a:cubicBezTo>
                <a:lnTo>
                  <a:pt x="403755" y="2705073"/>
                </a:lnTo>
                <a:cubicBezTo>
                  <a:pt x="430265" y="2705073"/>
                  <a:pt x="451756" y="2683582"/>
                  <a:pt x="451756" y="2657072"/>
                </a:cubicBezTo>
                <a:lnTo>
                  <a:pt x="451756" y="2465074"/>
                </a:lnTo>
                <a:cubicBezTo>
                  <a:pt x="451756" y="2438564"/>
                  <a:pt x="430265" y="2417073"/>
                  <a:pt x="403755" y="2417073"/>
                </a:cubicBezTo>
                <a:close/>
                <a:moveTo>
                  <a:pt x="1872516" y="2415464"/>
                </a:moveTo>
                <a:cubicBezTo>
                  <a:pt x="1846006" y="2415464"/>
                  <a:pt x="1824515" y="2436955"/>
                  <a:pt x="1824515" y="2463465"/>
                </a:cubicBezTo>
                <a:lnTo>
                  <a:pt x="1824515" y="2655463"/>
                </a:lnTo>
                <a:cubicBezTo>
                  <a:pt x="1824515" y="2681973"/>
                  <a:pt x="1846006" y="2703464"/>
                  <a:pt x="1872516" y="2703464"/>
                </a:cubicBezTo>
                <a:lnTo>
                  <a:pt x="2064514" y="2703464"/>
                </a:lnTo>
                <a:cubicBezTo>
                  <a:pt x="2091024" y="2703464"/>
                  <a:pt x="2112515" y="2681973"/>
                  <a:pt x="2112515" y="2655463"/>
                </a:cubicBezTo>
                <a:lnTo>
                  <a:pt x="2112515" y="2463465"/>
                </a:lnTo>
                <a:cubicBezTo>
                  <a:pt x="2112515" y="2436955"/>
                  <a:pt x="2091024" y="2415464"/>
                  <a:pt x="2064514" y="2415464"/>
                </a:cubicBezTo>
                <a:close/>
                <a:moveTo>
                  <a:pt x="2324630" y="2415463"/>
                </a:moveTo>
                <a:cubicBezTo>
                  <a:pt x="2298120" y="2415463"/>
                  <a:pt x="2276629" y="2436954"/>
                  <a:pt x="2276629" y="2463464"/>
                </a:cubicBezTo>
                <a:lnTo>
                  <a:pt x="2276629" y="2655462"/>
                </a:lnTo>
                <a:cubicBezTo>
                  <a:pt x="2276629" y="2681972"/>
                  <a:pt x="2298120" y="2703463"/>
                  <a:pt x="2324630" y="2703463"/>
                </a:cubicBezTo>
                <a:lnTo>
                  <a:pt x="2516628" y="2703463"/>
                </a:lnTo>
                <a:cubicBezTo>
                  <a:pt x="2543138" y="2703463"/>
                  <a:pt x="2564629" y="2681972"/>
                  <a:pt x="2564629" y="2655462"/>
                </a:cubicBezTo>
                <a:lnTo>
                  <a:pt x="2564629" y="2463464"/>
                </a:lnTo>
                <a:cubicBezTo>
                  <a:pt x="2564629" y="2436954"/>
                  <a:pt x="2543138" y="2415463"/>
                  <a:pt x="2516628" y="2415463"/>
                </a:cubicBezTo>
                <a:close/>
                <a:moveTo>
                  <a:pt x="1433583" y="2415463"/>
                </a:moveTo>
                <a:cubicBezTo>
                  <a:pt x="1407073" y="2415463"/>
                  <a:pt x="1385582" y="2436954"/>
                  <a:pt x="1385582" y="2463464"/>
                </a:cubicBezTo>
                <a:lnTo>
                  <a:pt x="1385582" y="2655462"/>
                </a:lnTo>
                <a:cubicBezTo>
                  <a:pt x="1385582" y="2681972"/>
                  <a:pt x="1407073" y="2703463"/>
                  <a:pt x="1433583" y="2703463"/>
                </a:cubicBezTo>
                <a:lnTo>
                  <a:pt x="1625581" y="2703463"/>
                </a:lnTo>
                <a:cubicBezTo>
                  <a:pt x="1652091" y="2703463"/>
                  <a:pt x="1673582" y="2681972"/>
                  <a:pt x="1673582" y="2655462"/>
                </a:cubicBezTo>
                <a:lnTo>
                  <a:pt x="1673582" y="2463464"/>
                </a:lnTo>
                <a:cubicBezTo>
                  <a:pt x="1673582" y="2436954"/>
                  <a:pt x="1652091" y="2415463"/>
                  <a:pt x="1625581" y="2415463"/>
                </a:cubicBezTo>
                <a:close/>
                <a:moveTo>
                  <a:pt x="3524979" y="1944291"/>
                </a:moveTo>
                <a:cubicBezTo>
                  <a:pt x="3498469" y="1944291"/>
                  <a:pt x="3476978" y="1965782"/>
                  <a:pt x="3476978" y="1992292"/>
                </a:cubicBezTo>
                <a:lnTo>
                  <a:pt x="3476978" y="2184290"/>
                </a:lnTo>
                <a:cubicBezTo>
                  <a:pt x="3476978" y="2210800"/>
                  <a:pt x="3498469" y="2232291"/>
                  <a:pt x="3524979" y="2232291"/>
                </a:cubicBezTo>
                <a:lnTo>
                  <a:pt x="3716977" y="2232291"/>
                </a:lnTo>
                <a:cubicBezTo>
                  <a:pt x="3743487" y="2232291"/>
                  <a:pt x="3764978" y="2210800"/>
                  <a:pt x="3764978" y="2184290"/>
                </a:cubicBezTo>
                <a:lnTo>
                  <a:pt x="3764978" y="1992292"/>
                </a:lnTo>
                <a:cubicBezTo>
                  <a:pt x="3764978" y="1965782"/>
                  <a:pt x="3743487" y="1944291"/>
                  <a:pt x="3716977" y="1944291"/>
                </a:cubicBezTo>
                <a:close/>
                <a:moveTo>
                  <a:pt x="650690" y="1944291"/>
                </a:moveTo>
                <a:cubicBezTo>
                  <a:pt x="624180" y="1944291"/>
                  <a:pt x="602689" y="1965782"/>
                  <a:pt x="602689" y="1992292"/>
                </a:cubicBezTo>
                <a:lnTo>
                  <a:pt x="602689" y="2184290"/>
                </a:lnTo>
                <a:cubicBezTo>
                  <a:pt x="602689" y="2210800"/>
                  <a:pt x="624180" y="2232291"/>
                  <a:pt x="650690" y="2232291"/>
                </a:cubicBezTo>
                <a:lnTo>
                  <a:pt x="842688" y="2232291"/>
                </a:lnTo>
                <a:cubicBezTo>
                  <a:pt x="869198" y="2232291"/>
                  <a:pt x="890689" y="2210800"/>
                  <a:pt x="890689" y="2184290"/>
                </a:cubicBezTo>
                <a:lnTo>
                  <a:pt x="890689" y="1992292"/>
                </a:lnTo>
                <a:cubicBezTo>
                  <a:pt x="890689" y="1965782"/>
                  <a:pt x="869198" y="1944291"/>
                  <a:pt x="842688" y="1944291"/>
                </a:cubicBezTo>
                <a:close/>
                <a:moveTo>
                  <a:pt x="3086046" y="1944290"/>
                </a:moveTo>
                <a:cubicBezTo>
                  <a:pt x="3059536" y="1944290"/>
                  <a:pt x="3038045" y="1965781"/>
                  <a:pt x="3038045" y="1992291"/>
                </a:cubicBezTo>
                <a:lnTo>
                  <a:pt x="3038045" y="2184289"/>
                </a:lnTo>
                <a:cubicBezTo>
                  <a:pt x="3038045" y="2210799"/>
                  <a:pt x="3059536" y="2232290"/>
                  <a:pt x="3086046" y="2232290"/>
                </a:cubicBezTo>
                <a:lnTo>
                  <a:pt x="3278044" y="2232290"/>
                </a:lnTo>
                <a:cubicBezTo>
                  <a:pt x="3304554" y="2232290"/>
                  <a:pt x="3326045" y="2210799"/>
                  <a:pt x="3326045" y="2184289"/>
                </a:cubicBezTo>
                <a:lnTo>
                  <a:pt x="3326045" y="1992291"/>
                </a:lnTo>
                <a:cubicBezTo>
                  <a:pt x="3326045" y="1965781"/>
                  <a:pt x="3304554" y="1944290"/>
                  <a:pt x="3278044" y="1944290"/>
                </a:cubicBezTo>
                <a:close/>
                <a:moveTo>
                  <a:pt x="211757" y="1944290"/>
                </a:moveTo>
                <a:cubicBezTo>
                  <a:pt x="185247" y="1944290"/>
                  <a:pt x="163756" y="1965781"/>
                  <a:pt x="163756" y="1992291"/>
                </a:cubicBezTo>
                <a:lnTo>
                  <a:pt x="163756" y="2184289"/>
                </a:lnTo>
                <a:cubicBezTo>
                  <a:pt x="163756" y="2210799"/>
                  <a:pt x="185247" y="2232290"/>
                  <a:pt x="211757" y="2232290"/>
                </a:cubicBezTo>
                <a:lnTo>
                  <a:pt x="403755" y="2232290"/>
                </a:lnTo>
                <a:cubicBezTo>
                  <a:pt x="430265" y="2232290"/>
                  <a:pt x="451756" y="2210799"/>
                  <a:pt x="451756" y="2184289"/>
                </a:cubicBezTo>
                <a:lnTo>
                  <a:pt x="451756" y="1992291"/>
                </a:lnTo>
                <a:cubicBezTo>
                  <a:pt x="451756" y="1965781"/>
                  <a:pt x="430265" y="1944290"/>
                  <a:pt x="403755" y="1944290"/>
                </a:cubicBezTo>
                <a:close/>
                <a:moveTo>
                  <a:pt x="1872516" y="1944289"/>
                </a:moveTo>
                <a:cubicBezTo>
                  <a:pt x="1846006" y="1944289"/>
                  <a:pt x="1824515" y="1965780"/>
                  <a:pt x="1824515" y="1992290"/>
                </a:cubicBezTo>
                <a:lnTo>
                  <a:pt x="1824515" y="2184288"/>
                </a:lnTo>
                <a:cubicBezTo>
                  <a:pt x="1824515" y="2210798"/>
                  <a:pt x="1846006" y="2232289"/>
                  <a:pt x="1872516" y="2232289"/>
                </a:cubicBezTo>
                <a:lnTo>
                  <a:pt x="2064514" y="2232289"/>
                </a:lnTo>
                <a:cubicBezTo>
                  <a:pt x="2091024" y="2232289"/>
                  <a:pt x="2112515" y="2210798"/>
                  <a:pt x="2112515" y="2184288"/>
                </a:cubicBezTo>
                <a:lnTo>
                  <a:pt x="2112515" y="1992290"/>
                </a:lnTo>
                <a:cubicBezTo>
                  <a:pt x="2112515" y="1965780"/>
                  <a:pt x="2091024" y="1944289"/>
                  <a:pt x="2064514" y="1944289"/>
                </a:cubicBezTo>
                <a:close/>
                <a:moveTo>
                  <a:pt x="2324630" y="1944288"/>
                </a:moveTo>
                <a:cubicBezTo>
                  <a:pt x="2298120" y="1944288"/>
                  <a:pt x="2276629" y="1965779"/>
                  <a:pt x="2276629" y="1992289"/>
                </a:cubicBezTo>
                <a:lnTo>
                  <a:pt x="2276629" y="2184287"/>
                </a:lnTo>
                <a:cubicBezTo>
                  <a:pt x="2276629" y="2210797"/>
                  <a:pt x="2298120" y="2232288"/>
                  <a:pt x="2324630" y="2232288"/>
                </a:cubicBezTo>
                <a:lnTo>
                  <a:pt x="2516628" y="2232288"/>
                </a:lnTo>
                <a:cubicBezTo>
                  <a:pt x="2543138" y="2232288"/>
                  <a:pt x="2564629" y="2210797"/>
                  <a:pt x="2564629" y="2184287"/>
                </a:cubicBezTo>
                <a:lnTo>
                  <a:pt x="2564629" y="1992289"/>
                </a:lnTo>
                <a:cubicBezTo>
                  <a:pt x="2564629" y="1965779"/>
                  <a:pt x="2543138" y="1944288"/>
                  <a:pt x="2516628" y="1944288"/>
                </a:cubicBezTo>
                <a:close/>
                <a:moveTo>
                  <a:pt x="1433583" y="1944288"/>
                </a:moveTo>
                <a:cubicBezTo>
                  <a:pt x="1407073" y="1944288"/>
                  <a:pt x="1385582" y="1965779"/>
                  <a:pt x="1385582" y="1992289"/>
                </a:cubicBezTo>
                <a:lnTo>
                  <a:pt x="1385582" y="2184287"/>
                </a:lnTo>
                <a:cubicBezTo>
                  <a:pt x="1385582" y="2210797"/>
                  <a:pt x="1407073" y="2232288"/>
                  <a:pt x="1433583" y="2232288"/>
                </a:cubicBezTo>
                <a:lnTo>
                  <a:pt x="1625581" y="2232288"/>
                </a:lnTo>
                <a:cubicBezTo>
                  <a:pt x="1652091" y="2232288"/>
                  <a:pt x="1673582" y="2210797"/>
                  <a:pt x="1673582" y="2184287"/>
                </a:cubicBezTo>
                <a:lnTo>
                  <a:pt x="1673582" y="1992289"/>
                </a:lnTo>
                <a:cubicBezTo>
                  <a:pt x="1673582" y="1965779"/>
                  <a:pt x="1652091" y="1944288"/>
                  <a:pt x="1625581" y="1944288"/>
                </a:cubicBezTo>
                <a:close/>
                <a:moveTo>
                  <a:pt x="3524979" y="1471508"/>
                </a:moveTo>
                <a:cubicBezTo>
                  <a:pt x="3498469" y="1471508"/>
                  <a:pt x="3476978" y="1492999"/>
                  <a:pt x="3476978" y="1519509"/>
                </a:cubicBezTo>
                <a:lnTo>
                  <a:pt x="3476978" y="1711507"/>
                </a:lnTo>
                <a:cubicBezTo>
                  <a:pt x="3476978" y="1738017"/>
                  <a:pt x="3498469" y="1759508"/>
                  <a:pt x="3524979" y="1759508"/>
                </a:cubicBezTo>
                <a:lnTo>
                  <a:pt x="3716977" y="1759508"/>
                </a:lnTo>
                <a:cubicBezTo>
                  <a:pt x="3743487" y="1759508"/>
                  <a:pt x="3764978" y="1738017"/>
                  <a:pt x="3764978" y="1711507"/>
                </a:cubicBezTo>
                <a:lnTo>
                  <a:pt x="3764978" y="1519509"/>
                </a:lnTo>
                <a:cubicBezTo>
                  <a:pt x="3764978" y="1492999"/>
                  <a:pt x="3743487" y="1471508"/>
                  <a:pt x="3716977" y="1471508"/>
                </a:cubicBezTo>
                <a:close/>
                <a:moveTo>
                  <a:pt x="650690" y="1471508"/>
                </a:moveTo>
                <a:cubicBezTo>
                  <a:pt x="624180" y="1471508"/>
                  <a:pt x="602689" y="1492999"/>
                  <a:pt x="602689" y="1519509"/>
                </a:cubicBezTo>
                <a:lnTo>
                  <a:pt x="602689" y="1711507"/>
                </a:lnTo>
                <a:cubicBezTo>
                  <a:pt x="602689" y="1738017"/>
                  <a:pt x="624180" y="1759508"/>
                  <a:pt x="650690" y="1759508"/>
                </a:cubicBezTo>
                <a:lnTo>
                  <a:pt x="842688" y="1759508"/>
                </a:lnTo>
                <a:cubicBezTo>
                  <a:pt x="869198" y="1759508"/>
                  <a:pt x="890689" y="1738017"/>
                  <a:pt x="890689" y="1711507"/>
                </a:cubicBezTo>
                <a:lnTo>
                  <a:pt x="890689" y="1519509"/>
                </a:lnTo>
                <a:cubicBezTo>
                  <a:pt x="890689" y="1492999"/>
                  <a:pt x="869198" y="1471508"/>
                  <a:pt x="842688" y="1471508"/>
                </a:cubicBezTo>
                <a:close/>
                <a:moveTo>
                  <a:pt x="3086046" y="1471507"/>
                </a:moveTo>
                <a:cubicBezTo>
                  <a:pt x="3059536" y="1471507"/>
                  <a:pt x="3038045" y="1492998"/>
                  <a:pt x="3038045" y="1519508"/>
                </a:cubicBezTo>
                <a:lnTo>
                  <a:pt x="3038045" y="1711506"/>
                </a:lnTo>
                <a:cubicBezTo>
                  <a:pt x="3038045" y="1738016"/>
                  <a:pt x="3059536" y="1759507"/>
                  <a:pt x="3086046" y="1759507"/>
                </a:cubicBezTo>
                <a:lnTo>
                  <a:pt x="3278044" y="1759507"/>
                </a:lnTo>
                <a:cubicBezTo>
                  <a:pt x="3304554" y="1759507"/>
                  <a:pt x="3326045" y="1738016"/>
                  <a:pt x="3326045" y="1711506"/>
                </a:cubicBezTo>
                <a:lnTo>
                  <a:pt x="3326045" y="1519508"/>
                </a:lnTo>
                <a:cubicBezTo>
                  <a:pt x="3326045" y="1492998"/>
                  <a:pt x="3304554" y="1471507"/>
                  <a:pt x="3278044" y="1471507"/>
                </a:cubicBezTo>
                <a:close/>
                <a:moveTo>
                  <a:pt x="211757" y="1471507"/>
                </a:moveTo>
                <a:cubicBezTo>
                  <a:pt x="185247" y="1471507"/>
                  <a:pt x="163756" y="1492998"/>
                  <a:pt x="163756" y="1519508"/>
                </a:cubicBezTo>
                <a:lnTo>
                  <a:pt x="163756" y="1711506"/>
                </a:lnTo>
                <a:cubicBezTo>
                  <a:pt x="163756" y="1738016"/>
                  <a:pt x="185247" y="1759507"/>
                  <a:pt x="211757" y="1759507"/>
                </a:cubicBezTo>
                <a:lnTo>
                  <a:pt x="403755" y="1759507"/>
                </a:lnTo>
                <a:cubicBezTo>
                  <a:pt x="430265" y="1759507"/>
                  <a:pt x="451756" y="1738016"/>
                  <a:pt x="451756" y="1711506"/>
                </a:cubicBezTo>
                <a:lnTo>
                  <a:pt x="451756" y="1519508"/>
                </a:lnTo>
                <a:cubicBezTo>
                  <a:pt x="451756" y="1492998"/>
                  <a:pt x="430265" y="1471507"/>
                  <a:pt x="403755" y="1471507"/>
                </a:cubicBezTo>
                <a:close/>
                <a:moveTo>
                  <a:pt x="1872516" y="1471506"/>
                </a:moveTo>
                <a:cubicBezTo>
                  <a:pt x="1846006" y="1471506"/>
                  <a:pt x="1824515" y="1492997"/>
                  <a:pt x="1824515" y="1519507"/>
                </a:cubicBezTo>
                <a:lnTo>
                  <a:pt x="1824515" y="1711505"/>
                </a:lnTo>
                <a:cubicBezTo>
                  <a:pt x="1824515" y="1738015"/>
                  <a:pt x="1846006" y="1759506"/>
                  <a:pt x="1872516" y="1759506"/>
                </a:cubicBezTo>
                <a:lnTo>
                  <a:pt x="2064514" y="1759506"/>
                </a:lnTo>
                <a:cubicBezTo>
                  <a:pt x="2091024" y="1759506"/>
                  <a:pt x="2112515" y="1738015"/>
                  <a:pt x="2112515" y="1711505"/>
                </a:cubicBezTo>
                <a:lnTo>
                  <a:pt x="2112515" y="1519507"/>
                </a:lnTo>
                <a:cubicBezTo>
                  <a:pt x="2112515" y="1492997"/>
                  <a:pt x="2091024" y="1471506"/>
                  <a:pt x="2064514" y="1471506"/>
                </a:cubicBezTo>
                <a:close/>
                <a:moveTo>
                  <a:pt x="2324630" y="1471505"/>
                </a:moveTo>
                <a:cubicBezTo>
                  <a:pt x="2298120" y="1471505"/>
                  <a:pt x="2276629" y="1492996"/>
                  <a:pt x="2276629" y="1519506"/>
                </a:cubicBezTo>
                <a:lnTo>
                  <a:pt x="2276629" y="1711504"/>
                </a:lnTo>
                <a:cubicBezTo>
                  <a:pt x="2276629" y="1738014"/>
                  <a:pt x="2298120" y="1759505"/>
                  <a:pt x="2324630" y="1759505"/>
                </a:cubicBezTo>
                <a:lnTo>
                  <a:pt x="2516628" y="1759505"/>
                </a:lnTo>
                <a:cubicBezTo>
                  <a:pt x="2543138" y="1759505"/>
                  <a:pt x="2564629" y="1738014"/>
                  <a:pt x="2564629" y="1711504"/>
                </a:cubicBezTo>
                <a:lnTo>
                  <a:pt x="2564629" y="1519506"/>
                </a:lnTo>
                <a:cubicBezTo>
                  <a:pt x="2564629" y="1492996"/>
                  <a:pt x="2543138" y="1471505"/>
                  <a:pt x="2516628" y="1471505"/>
                </a:cubicBezTo>
                <a:close/>
                <a:moveTo>
                  <a:pt x="1433583" y="1471505"/>
                </a:moveTo>
                <a:cubicBezTo>
                  <a:pt x="1407073" y="1471505"/>
                  <a:pt x="1385582" y="1492996"/>
                  <a:pt x="1385582" y="1519506"/>
                </a:cubicBezTo>
                <a:lnTo>
                  <a:pt x="1385582" y="1711504"/>
                </a:lnTo>
                <a:cubicBezTo>
                  <a:pt x="1385582" y="1738014"/>
                  <a:pt x="1407073" y="1759505"/>
                  <a:pt x="1433583" y="1759505"/>
                </a:cubicBezTo>
                <a:lnTo>
                  <a:pt x="1625581" y="1759505"/>
                </a:lnTo>
                <a:cubicBezTo>
                  <a:pt x="1652091" y="1759505"/>
                  <a:pt x="1673582" y="1738014"/>
                  <a:pt x="1673582" y="1711504"/>
                </a:cubicBezTo>
                <a:lnTo>
                  <a:pt x="1673582" y="1519506"/>
                </a:lnTo>
                <a:cubicBezTo>
                  <a:pt x="1673582" y="1492996"/>
                  <a:pt x="1652091" y="1471505"/>
                  <a:pt x="1625581" y="1471505"/>
                </a:cubicBezTo>
                <a:close/>
                <a:moveTo>
                  <a:pt x="2832612" y="1192259"/>
                </a:moveTo>
                <a:lnTo>
                  <a:pt x="3984740" y="1192259"/>
                </a:lnTo>
                <a:lnTo>
                  <a:pt x="3984740" y="3960440"/>
                </a:lnTo>
                <a:lnTo>
                  <a:pt x="2832612" y="3960440"/>
                </a:lnTo>
                <a:close/>
                <a:moveTo>
                  <a:pt x="0" y="1192259"/>
                </a:moveTo>
                <a:lnTo>
                  <a:pt x="1104420" y="1192259"/>
                </a:lnTo>
                <a:lnTo>
                  <a:pt x="1104420" y="3960440"/>
                </a:lnTo>
                <a:lnTo>
                  <a:pt x="0" y="3960440"/>
                </a:lnTo>
                <a:close/>
                <a:moveTo>
                  <a:pt x="1819228" y="288032"/>
                </a:moveTo>
                <a:lnTo>
                  <a:pt x="1819228" y="590858"/>
                </a:lnTo>
                <a:lnTo>
                  <a:pt x="1516402" y="590858"/>
                </a:lnTo>
                <a:lnTo>
                  <a:pt x="1516402" y="889433"/>
                </a:lnTo>
                <a:lnTo>
                  <a:pt x="1819228" y="889433"/>
                </a:lnTo>
                <a:lnTo>
                  <a:pt x="1819228" y="1192259"/>
                </a:lnTo>
                <a:lnTo>
                  <a:pt x="2117803" y="1192259"/>
                </a:lnTo>
                <a:lnTo>
                  <a:pt x="2117803" y="889433"/>
                </a:lnTo>
                <a:lnTo>
                  <a:pt x="2420629" y="889433"/>
                </a:lnTo>
                <a:lnTo>
                  <a:pt x="2420629" y="590858"/>
                </a:lnTo>
                <a:lnTo>
                  <a:pt x="2117803" y="590858"/>
                </a:lnTo>
                <a:lnTo>
                  <a:pt x="2117803" y="288032"/>
                </a:lnTo>
                <a:close/>
                <a:moveTo>
                  <a:pt x="1201775" y="0"/>
                </a:moveTo>
                <a:lnTo>
                  <a:pt x="2735258" y="0"/>
                </a:lnTo>
                <a:lnTo>
                  <a:pt x="2735258" y="3960440"/>
                </a:lnTo>
                <a:lnTo>
                  <a:pt x="1201775" y="3960440"/>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8" name="Round Same Side Corner Rectangle 41">
            <a:extLst>
              <a:ext uri="{FF2B5EF4-FFF2-40B4-BE49-F238E27FC236}">
                <a16:creationId xmlns:a16="http://schemas.microsoft.com/office/drawing/2014/main" id="{8D7E3A14-59AF-4A79-BFC3-CEBB2E4FB143}"/>
              </a:ext>
            </a:extLst>
          </p:cNvPr>
          <p:cNvSpPr/>
          <p:nvPr/>
        </p:nvSpPr>
        <p:spPr>
          <a:xfrm rot="18900000">
            <a:off x="10307175" y="1017805"/>
            <a:ext cx="376907" cy="374976"/>
          </a:xfrm>
          <a:custGeom>
            <a:avLst/>
            <a:gdLst/>
            <a:ahLst/>
            <a:cxnLst/>
            <a:rect l="l" t="t" r="r" b="b"/>
            <a:pathLst>
              <a:path w="5013893" h="4988198">
                <a:moveTo>
                  <a:pt x="2478390" y="2611081"/>
                </a:moveTo>
                <a:cubicBezTo>
                  <a:pt x="2457771" y="2592409"/>
                  <a:pt x="2429286" y="2580859"/>
                  <a:pt x="2397823" y="2580860"/>
                </a:cubicBezTo>
                <a:cubicBezTo>
                  <a:pt x="2334895" y="2580860"/>
                  <a:pt x="2283883" y="2627055"/>
                  <a:pt x="2283883" y="2684041"/>
                </a:cubicBezTo>
                <a:cubicBezTo>
                  <a:pt x="2283883" y="2741026"/>
                  <a:pt x="2334895" y="2787222"/>
                  <a:pt x="2397823" y="2787222"/>
                </a:cubicBezTo>
                <a:cubicBezTo>
                  <a:pt x="2460750" y="2787222"/>
                  <a:pt x="2511762" y="2741027"/>
                  <a:pt x="2511762" y="2684041"/>
                </a:cubicBezTo>
                <a:cubicBezTo>
                  <a:pt x="2511762" y="2655548"/>
                  <a:pt x="2499009" y="2629752"/>
                  <a:pt x="2478390" y="2611081"/>
                </a:cubicBezTo>
                <a:close/>
                <a:moveTo>
                  <a:pt x="3181089" y="3310648"/>
                </a:moveTo>
                <a:lnTo>
                  <a:pt x="3181089" y="4278147"/>
                </a:lnTo>
                <a:cubicBezTo>
                  <a:pt x="3181089" y="4670297"/>
                  <a:pt x="2863188" y="4988198"/>
                  <a:pt x="2471038" y="4988198"/>
                </a:cubicBezTo>
                <a:lnTo>
                  <a:pt x="2466851" y="4988198"/>
                </a:lnTo>
                <a:cubicBezTo>
                  <a:pt x="2074701" y="4988198"/>
                  <a:pt x="1756800" y="4670297"/>
                  <a:pt x="1756800" y="4278147"/>
                </a:cubicBezTo>
                <a:lnTo>
                  <a:pt x="1756800" y="3310649"/>
                </a:lnTo>
                <a:close/>
                <a:moveTo>
                  <a:pt x="2478390" y="2244919"/>
                </a:moveTo>
                <a:cubicBezTo>
                  <a:pt x="2457771" y="2226247"/>
                  <a:pt x="2429286" y="2214698"/>
                  <a:pt x="2397822" y="2214698"/>
                </a:cubicBezTo>
                <a:cubicBezTo>
                  <a:pt x="2334895" y="2214698"/>
                  <a:pt x="2283883" y="2260894"/>
                  <a:pt x="2283883" y="2317879"/>
                </a:cubicBezTo>
                <a:cubicBezTo>
                  <a:pt x="2283883" y="2374865"/>
                  <a:pt x="2334895" y="2421060"/>
                  <a:pt x="2397823" y="2421060"/>
                </a:cubicBezTo>
                <a:cubicBezTo>
                  <a:pt x="2460750" y="2421060"/>
                  <a:pt x="2511762" y="2374865"/>
                  <a:pt x="2511762" y="2317879"/>
                </a:cubicBezTo>
                <a:cubicBezTo>
                  <a:pt x="2511762" y="2289386"/>
                  <a:pt x="2499009" y="2263591"/>
                  <a:pt x="2478390" y="2244919"/>
                </a:cubicBezTo>
                <a:close/>
                <a:moveTo>
                  <a:pt x="2883802" y="2611081"/>
                </a:moveTo>
                <a:cubicBezTo>
                  <a:pt x="2863183" y="2592409"/>
                  <a:pt x="2834698" y="2580860"/>
                  <a:pt x="2803234" y="2580860"/>
                </a:cubicBezTo>
                <a:cubicBezTo>
                  <a:pt x="2740307" y="2580860"/>
                  <a:pt x="2689295" y="2627055"/>
                  <a:pt x="2689295" y="2684041"/>
                </a:cubicBezTo>
                <a:cubicBezTo>
                  <a:pt x="2689295" y="2741027"/>
                  <a:pt x="2740307" y="2787222"/>
                  <a:pt x="2803234" y="2787222"/>
                </a:cubicBezTo>
                <a:cubicBezTo>
                  <a:pt x="2866162" y="2787222"/>
                  <a:pt x="2917174" y="2741027"/>
                  <a:pt x="2917174" y="2684041"/>
                </a:cubicBezTo>
                <a:cubicBezTo>
                  <a:pt x="2917174" y="2655548"/>
                  <a:pt x="2904421" y="2629753"/>
                  <a:pt x="2883802" y="2611081"/>
                </a:cubicBezTo>
                <a:close/>
                <a:moveTo>
                  <a:pt x="2883802" y="2244919"/>
                </a:moveTo>
                <a:cubicBezTo>
                  <a:pt x="2863183" y="2226247"/>
                  <a:pt x="2834698" y="2214698"/>
                  <a:pt x="2803234" y="2214698"/>
                </a:cubicBezTo>
                <a:cubicBezTo>
                  <a:pt x="2740307" y="2214698"/>
                  <a:pt x="2689295" y="2260893"/>
                  <a:pt x="2689295" y="2317879"/>
                </a:cubicBezTo>
                <a:cubicBezTo>
                  <a:pt x="2689295" y="2374865"/>
                  <a:pt x="2740307" y="2421060"/>
                  <a:pt x="2803234" y="2421060"/>
                </a:cubicBezTo>
                <a:cubicBezTo>
                  <a:pt x="2866162" y="2421060"/>
                  <a:pt x="2917174" y="2374865"/>
                  <a:pt x="2917174" y="2317879"/>
                </a:cubicBezTo>
                <a:cubicBezTo>
                  <a:pt x="2917174" y="2289386"/>
                  <a:pt x="2904421" y="2263591"/>
                  <a:pt x="2883802" y="2244919"/>
                </a:cubicBezTo>
                <a:close/>
                <a:moveTo>
                  <a:pt x="3090277" y="2137135"/>
                </a:moveTo>
                <a:cubicBezTo>
                  <a:pt x="3115489" y="2159966"/>
                  <a:pt x="3131082" y="2191507"/>
                  <a:pt x="3131082" y="2226346"/>
                </a:cubicBezTo>
                <a:lnTo>
                  <a:pt x="3131083" y="2730981"/>
                </a:lnTo>
                <a:cubicBezTo>
                  <a:pt x="3131083" y="2800659"/>
                  <a:pt x="3068708" y="2857144"/>
                  <a:pt x="2991765" y="2857144"/>
                </a:cubicBezTo>
                <a:lnTo>
                  <a:pt x="2178629" y="2857144"/>
                </a:lnTo>
                <a:cubicBezTo>
                  <a:pt x="2101685" y="2857144"/>
                  <a:pt x="2039311" y="2800659"/>
                  <a:pt x="2039311" y="2730981"/>
                </a:cubicBezTo>
                <a:lnTo>
                  <a:pt x="2039311" y="2226346"/>
                </a:lnTo>
                <a:cubicBezTo>
                  <a:pt x="2039311" y="2156668"/>
                  <a:pt x="2101685" y="2100183"/>
                  <a:pt x="2178628" y="2100183"/>
                </a:cubicBezTo>
                <a:lnTo>
                  <a:pt x="2991765" y="2100183"/>
                </a:lnTo>
                <a:cubicBezTo>
                  <a:pt x="3030237" y="2100183"/>
                  <a:pt x="3065066" y="2114305"/>
                  <a:pt x="3090277" y="2137135"/>
                </a:cubicBezTo>
                <a:close/>
                <a:moveTo>
                  <a:pt x="3259975" y="2022388"/>
                </a:moveTo>
                <a:cubicBezTo>
                  <a:pt x="3226293" y="1991887"/>
                  <a:pt x="3179761" y="1973021"/>
                  <a:pt x="3128364" y="1973021"/>
                </a:cubicBezTo>
                <a:lnTo>
                  <a:pt x="2042028" y="1973021"/>
                </a:lnTo>
                <a:cubicBezTo>
                  <a:pt x="1939234" y="1973021"/>
                  <a:pt x="1855902" y="2048484"/>
                  <a:pt x="1855903" y="2141571"/>
                </a:cubicBezTo>
                <a:lnTo>
                  <a:pt x="1855903" y="2815756"/>
                </a:lnTo>
                <a:cubicBezTo>
                  <a:pt x="1855902" y="2908843"/>
                  <a:pt x="1939234" y="2984307"/>
                  <a:pt x="2042028" y="2984307"/>
                </a:cubicBezTo>
                <a:lnTo>
                  <a:pt x="3128364" y="2984307"/>
                </a:lnTo>
                <a:cubicBezTo>
                  <a:pt x="3231158" y="2984307"/>
                  <a:pt x="3314490" y="2908843"/>
                  <a:pt x="3314489" y="2815756"/>
                </a:cubicBezTo>
                <a:lnTo>
                  <a:pt x="3314490" y="2141572"/>
                </a:lnTo>
                <a:cubicBezTo>
                  <a:pt x="3314490" y="2095028"/>
                  <a:pt x="3293657" y="2052890"/>
                  <a:pt x="3259975" y="2022388"/>
                </a:cubicBezTo>
                <a:close/>
                <a:moveTo>
                  <a:pt x="2951580" y="207969"/>
                </a:moveTo>
                <a:cubicBezTo>
                  <a:pt x="3080074" y="336463"/>
                  <a:pt x="3159549" y="513976"/>
                  <a:pt x="3159549" y="710051"/>
                </a:cubicBezTo>
                <a:lnTo>
                  <a:pt x="3159549" y="1677549"/>
                </a:lnTo>
                <a:lnTo>
                  <a:pt x="1735260" y="1677549"/>
                </a:lnTo>
                <a:lnTo>
                  <a:pt x="1735260" y="710051"/>
                </a:lnTo>
                <a:cubicBezTo>
                  <a:pt x="1735260" y="317901"/>
                  <a:pt x="2053161" y="0"/>
                  <a:pt x="2445311" y="0"/>
                </a:cubicBezTo>
                <a:lnTo>
                  <a:pt x="2449498" y="0"/>
                </a:lnTo>
                <a:cubicBezTo>
                  <a:pt x="2645573" y="0"/>
                  <a:pt x="2823086" y="79475"/>
                  <a:pt x="2951580" y="207969"/>
                </a:cubicBezTo>
                <a:close/>
                <a:moveTo>
                  <a:pt x="4788706" y="1962817"/>
                </a:moveTo>
                <a:cubicBezTo>
                  <a:pt x="4927838" y="2088812"/>
                  <a:pt x="5013893" y="2262872"/>
                  <a:pt x="5013893" y="2455134"/>
                </a:cubicBezTo>
                <a:lnTo>
                  <a:pt x="5013893" y="2507346"/>
                </a:lnTo>
                <a:cubicBezTo>
                  <a:pt x="5013893" y="2891869"/>
                  <a:pt x="4669673" y="3203587"/>
                  <a:pt x="4245056" y="3203587"/>
                </a:cubicBezTo>
                <a:lnTo>
                  <a:pt x="768837" y="3203587"/>
                </a:lnTo>
                <a:cubicBezTo>
                  <a:pt x="344220" y="3203587"/>
                  <a:pt x="0" y="2891869"/>
                  <a:pt x="0" y="2507346"/>
                </a:cubicBezTo>
                <a:lnTo>
                  <a:pt x="0" y="2455134"/>
                </a:lnTo>
                <a:cubicBezTo>
                  <a:pt x="0" y="2070610"/>
                  <a:pt x="344220" y="1758893"/>
                  <a:pt x="768837" y="1758893"/>
                </a:cubicBezTo>
                <a:lnTo>
                  <a:pt x="4245056" y="1758893"/>
                </a:lnTo>
                <a:cubicBezTo>
                  <a:pt x="4457364" y="1758892"/>
                  <a:pt x="4649573" y="1836822"/>
                  <a:pt x="4788706" y="1962817"/>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9" name="Donut 1">
            <a:extLst>
              <a:ext uri="{FF2B5EF4-FFF2-40B4-BE49-F238E27FC236}">
                <a16:creationId xmlns:a16="http://schemas.microsoft.com/office/drawing/2014/main" id="{29F83BF0-C0EC-4E8C-B207-F8FB97ECE9B1}"/>
              </a:ext>
            </a:extLst>
          </p:cNvPr>
          <p:cNvSpPr/>
          <p:nvPr/>
        </p:nvSpPr>
        <p:spPr>
          <a:xfrm>
            <a:off x="6457504" y="4564903"/>
            <a:ext cx="303144" cy="295506"/>
          </a:xfrm>
          <a:custGeom>
            <a:avLst/>
            <a:gdLst/>
            <a:ahLst/>
            <a:cxnLst/>
            <a:rect l="l" t="t" r="r" b="b"/>
            <a:pathLst>
              <a:path w="3578696" h="3488520">
                <a:moveTo>
                  <a:pt x="936104" y="2084364"/>
                </a:moveTo>
                <a:cubicBezTo>
                  <a:pt x="677606" y="2084364"/>
                  <a:pt x="468052" y="2293918"/>
                  <a:pt x="468052" y="2552416"/>
                </a:cubicBezTo>
                <a:cubicBezTo>
                  <a:pt x="468052" y="2810914"/>
                  <a:pt x="677606" y="3020468"/>
                  <a:pt x="936104" y="3020468"/>
                </a:cubicBezTo>
                <a:cubicBezTo>
                  <a:pt x="1194602" y="3020468"/>
                  <a:pt x="1404156" y="2810914"/>
                  <a:pt x="1404156" y="2552416"/>
                </a:cubicBezTo>
                <a:cubicBezTo>
                  <a:pt x="1404156" y="2293918"/>
                  <a:pt x="1194602" y="2084364"/>
                  <a:pt x="936104" y="2084364"/>
                </a:cubicBezTo>
                <a:close/>
                <a:moveTo>
                  <a:pt x="936104" y="1616312"/>
                </a:moveTo>
                <a:cubicBezTo>
                  <a:pt x="1453100" y="1616312"/>
                  <a:pt x="1872208" y="2035420"/>
                  <a:pt x="1872208" y="2552416"/>
                </a:cubicBezTo>
                <a:cubicBezTo>
                  <a:pt x="1872208" y="3069412"/>
                  <a:pt x="1453100" y="3488520"/>
                  <a:pt x="936104" y="3488520"/>
                </a:cubicBezTo>
                <a:cubicBezTo>
                  <a:pt x="419108" y="3488520"/>
                  <a:pt x="0" y="3069412"/>
                  <a:pt x="0" y="2552416"/>
                </a:cubicBezTo>
                <a:cubicBezTo>
                  <a:pt x="0" y="2035420"/>
                  <a:pt x="419108" y="1616312"/>
                  <a:pt x="936104" y="1616312"/>
                </a:cubicBezTo>
                <a:close/>
                <a:moveTo>
                  <a:pt x="2034392" y="0"/>
                </a:moveTo>
                <a:lnTo>
                  <a:pt x="3578696" y="0"/>
                </a:lnTo>
                <a:lnTo>
                  <a:pt x="3578696" y="1544304"/>
                </a:lnTo>
                <a:lnTo>
                  <a:pt x="3002547" y="1544304"/>
                </a:lnTo>
                <a:lnTo>
                  <a:pt x="3002547" y="990027"/>
                </a:lnTo>
                <a:lnTo>
                  <a:pt x="1951220" y="2041355"/>
                </a:lnTo>
                <a:lnTo>
                  <a:pt x="1512167" y="1602301"/>
                </a:lnTo>
                <a:lnTo>
                  <a:pt x="2542690" y="571779"/>
                </a:lnTo>
                <a:lnTo>
                  <a:pt x="2034392" y="571779"/>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50" name="Rounded Rectangle 3">
            <a:extLst>
              <a:ext uri="{FF2B5EF4-FFF2-40B4-BE49-F238E27FC236}">
                <a16:creationId xmlns:a16="http://schemas.microsoft.com/office/drawing/2014/main" id="{53F22241-2F3A-401E-AFB9-B5AC4516EF75}"/>
              </a:ext>
            </a:extLst>
          </p:cNvPr>
          <p:cNvSpPr/>
          <p:nvPr/>
        </p:nvSpPr>
        <p:spPr>
          <a:xfrm>
            <a:off x="7048615" y="1311028"/>
            <a:ext cx="203339" cy="320191"/>
          </a:xfrm>
          <a:custGeom>
            <a:avLst/>
            <a:gdLst/>
            <a:ahLst/>
            <a:cxnLst/>
            <a:rect l="l" t="t" r="r" b="b"/>
            <a:pathLst>
              <a:path w="2518668" h="3966044">
                <a:moveTo>
                  <a:pt x="1247104" y="1675381"/>
                </a:moveTo>
                <a:cubicBezTo>
                  <a:pt x="1157133" y="1675381"/>
                  <a:pt x="1084196" y="1748460"/>
                  <a:pt x="1084196" y="1838607"/>
                </a:cubicBezTo>
                <a:lnTo>
                  <a:pt x="1084196" y="2052497"/>
                </a:lnTo>
                <a:lnTo>
                  <a:pt x="868740" y="2052497"/>
                </a:lnTo>
                <a:cubicBezTo>
                  <a:pt x="778769" y="2052497"/>
                  <a:pt x="705832" y="2125576"/>
                  <a:pt x="705832" y="2215723"/>
                </a:cubicBezTo>
                <a:lnTo>
                  <a:pt x="705832" y="2244204"/>
                </a:lnTo>
                <a:cubicBezTo>
                  <a:pt x="705832" y="2334351"/>
                  <a:pt x="778769" y="2407430"/>
                  <a:pt x="868740" y="2407430"/>
                </a:cubicBezTo>
                <a:lnTo>
                  <a:pt x="1084196" y="2407430"/>
                </a:lnTo>
                <a:lnTo>
                  <a:pt x="1084196" y="2621319"/>
                </a:lnTo>
                <a:cubicBezTo>
                  <a:pt x="1084196" y="2711466"/>
                  <a:pt x="1157133" y="2784545"/>
                  <a:pt x="1247104" y="2784545"/>
                </a:cubicBezTo>
                <a:lnTo>
                  <a:pt x="1275530" y="2784545"/>
                </a:lnTo>
                <a:cubicBezTo>
                  <a:pt x="1365501" y="2784545"/>
                  <a:pt x="1438438" y="2711466"/>
                  <a:pt x="1438438" y="2621319"/>
                </a:cubicBezTo>
                <a:lnTo>
                  <a:pt x="1438438" y="2407430"/>
                </a:lnTo>
                <a:lnTo>
                  <a:pt x="1649929" y="2407430"/>
                </a:lnTo>
                <a:cubicBezTo>
                  <a:pt x="1739900" y="2407430"/>
                  <a:pt x="1812837" y="2334351"/>
                  <a:pt x="1812837" y="2244204"/>
                </a:cubicBezTo>
                <a:lnTo>
                  <a:pt x="1812837" y="2215723"/>
                </a:lnTo>
                <a:cubicBezTo>
                  <a:pt x="1812837" y="2125576"/>
                  <a:pt x="1739900" y="2052497"/>
                  <a:pt x="1649929" y="2052497"/>
                </a:cubicBezTo>
                <a:lnTo>
                  <a:pt x="1438438" y="2052497"/>
                </a:lnTo>
                <a:lnTo>
                  <a:pt x="1438438" y="1838607"/>
                </a:lnTo>
                <a:cubicBezTo>
                  <a:pt x="1438438" y="1748460"/>
                  <a:pt x="1365501" y="1675381"/>
                  <a:pt x="1275530" y="1675381"/>
                </a:cubicBezTo>
                <a:close/>
                <a:moveTo>
                  <a:pt x="598231" y="1304672"/>
                </a:moveTo>
                <a:lnTo>
                  <a:pt x="1916472" y="1304672"/>
                </a:lnTo>
                <a:lnTo>
                  <a:pt x="1916472" y="3157943"/>
                </a:lnTo>
                <a:lnTo>
                  <a:pt x="598231" y="3157943"/>
                </a:lnTo>
                <a:close/>
                <a:moveTo>
                  <a:pt x="506487" y="1209418"/>
                </a:moveTo>
                <a:lnTo>
                  <a:pt x="506487" y="3250508"/>
                </a:lnTo>
                <a:lnTo>
                  <a:pt x="2012181" y="3250508"/>
                </a:lnTo>
                <a:lnTo>
                  <a:pt x="2012181" y="1209418"/>
                </a:lnTo>
                <a:close/>
                <a:moveTo>
                  <a:pt x="419786" y="541629"/>
                </a:moveTo>
                <a:lnTo>
                  <a:pt x="2098882" y="541629"/>
                </a:lnTo>
                <a:cubicBezTo>
                  <a:pt x="2330723" y="541629"/>
                  <a:pt x="2518668" y="725826"/>
                  <a:pt x="2518668" y="953044"/>
                </a:cubicBezTo>
                <a:lnTo>
                  <a:pt x="2518668" y="3554629"/>
                </a:lnTo>
                <a:cubicBezTo>
                  <a:pt x="2518668" y="3781847"/>
                  <a:pt x="2330723" y="3966044"/>
                  <a:pt x="2098882" y="3966044"/>
                </a:cubicBezTo>
                <a:lnTo>
                  <a:pt x="419786" y="3966044"/>
                </a:lnTo>
                <a:cubicBezTo>
                  <a:pt x="187945" y="3966044"/>
                  <a:pt x="0" y="3781847"/>
                  <a:pt x="0" y="3554629"/>
                </a:cubicBezTo>
                <a:lnTo>
                  <a:pt x="0" y="953044"/>
                </a:lnTo>
                <a:cubicBezTo>
                  <a:pt x="0" y="725826"/>
                  <a:pt x="187945" y="541629"/>
                  <a:pt x="419786" y="541629"/>
                </a:cubicBezTo>
                <a:close/>
                <a:moveTo>
                  <a:pt x="696920" y="0"/>
                </a:moveTo>
                <a:lnTo>
                  <a:pt x="1821748" y="0"/>
                </a:lnTo>
                <a:cubicBezTo>
                  <a:pt x="1869056" y="0"/>
                  <a:pt x="1907406" y="38350"/>
                  <a:pt x="1907406" y="85658"/>
                </a:cubicBezTo>
                <a:lnTo>
                  <a:pt x="1907406" y="346390"/>
                </a:lnTo>
                <a:cubicBezTo>
                  <a:pt x="1907406" y="393698"/>
                  <a:pt x="1869056" y="432048"/>
                  <a:pt x="1821748" y="432048"/>
                </a:cubicBezTo>
                <a:lnTo>
                  <a:pt x="696920" y="432048"/>
                </a:lnTo>
                <a:cubicBezTo>
                  <a:pt x="649612" y="432048"/>
                  <a:pt x="611262" y="393698"/>
                  <a:pt x="611262" y="346390"/>
                </a:cubicBezTo>
                <a:lnTo>
                  <a:pt x="611262" y="85658"/>
                </a:lnTo>
                <a:cubicBezTo>
                  <a:pt x="611262" y="38350"/>
                  <a:pt x="649612" y="0"/>
                  <a:pt x="696920"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1" name="Oval 3">
            <a:extLst>
              <a:ext uri="{FF2B5EF4-FFF2-40B4-BE49-F238E27FC236}">
                <a16:creationId xmlns:a16="http://schemas.microsoft.com/office/drawing/2014/main" id="{81394171-77CF-4D38-A27F-4540428E6D4C}"/>
              </a:ext>
            </a:extLst>
          </p:cNvPr>
          <p:cNvSpPr/>
          <p:nvPr/>
        </p:nvSpPr>
        <p:spPr>
          <a:xfrm>
            <a:off x="10758640" y="1904136"/>
            <a:ext cx="352275" cy="352275"/>
          </a:xfrm>
          <a:custGeom>
            <a:avLst/>
            <a:gdLst/>
            <a:ahLst/>
            <a:cxnLst/>
            <a:rect l="l" t="t" r="r" b="b"/>
            <a:pathLst>
              <a:path w="3888432" h="3888432">
                <a:moveTo>
                  <a:pt x="2250798" y="578107"/>
                </a:moveTo>
                <a:lnTo>
                  <a:pt x="1637760" y="578107"/>
                </a:lnTo>
                <a:lnTo>
                  <a:pt x="1637760" y="1311063"/>
                </a:lnTo>
                <a:lnTo>
                  <a:pt x="1042560" y="895535"/>
                </a:lnTo>
                <a:lnTo>
                  <a:pt x="691636" y="1398197"/>
                </a:lnTo>
                <a:lnTo>
                  <a:pt x="1405184" y="1896345"/>
                </a:lnTo>
                <a:lnTo>
                  <a:pt x="665257" y="2393266"/>
                </a:lnTo>
                <a:lnTo>
                  <a:pt x="1007039" y="2902187"/>
                </a:lnTo>
                <a:lnTo>
                  <a:pt x="1637760" y="2478608"/>
                </a:lnTo>
                <a:lnTo>
                  <a:pt x="1637760" y="3234607"/>
                </a:lnTo>
                <a:lnTo>
                  <a:pt x="2250799" y="3234607"/>
                </a:lnTo>
                <a:lnTo>
                  <a:pt x="2250798" y="2486693"/>
                </a:lnTo>
                <a:lnTo>
                  <a:pt x="2869840" y="2918864"/>
                </a:lnTo>
                <a:lnTo>
                  <a:pt x="3220762" y="2416201"/>
                </a:lnTo>
                <a:lnTo>
                  <a:pt x="2490164" y="1906150"/>
                </a:lnTo>
                <a:lnTo>
                  <a:pt x="3212367" y="1421133"/>
                </a:lnTo>
                <a:lnTo>
                  <a:pt x="2870585" y="912211"/>
                </a:lnTo>
                <a:lnTo>
                  <a:pt x="2250798" y="1328447"/>
                </a:lnTo>
                <a:close/>
                <a:moveTo>
                  <a:pt x="1944216" y="0"/>
                </a:moveTo>
                <a:cubicBezTo>
                  <a:pt x="3017977" y="0"/>
                  <a:pt x="3888432" y="870455"/>
                  <a:pt x="3888432" y="1944216"/>
                </a:cubicBezTo>
                <a:cubicBezTo>
                  <a:pt x="3888432" y="3017977"/>
                  <a:pt x="3017977" y="3888432"/>
                  <a:pt x="1944216" y="3888432"/>
                </a:cubicBezTo>
                <a:cubicBezTo>
                  <a:pt x="870455" y="3888432"/>
                  <a:pt x="0" y="3017977"/>
                  <a:pt x="0" y="1944216"/>
                </a:cubicBezTo>
                <a:cubicBezTo>
                  <a:pt x="0" y="870455"/>
                  <a:pt x="870455" y="0"/>
                  <a:pt x="1944216"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52" name="Group 51">
            <a:extLst>
              <a:ext uri="{FF2B5EF4-FFF2-40B4-BE49-F238E27FC236}">
                <a16:creationId xmlns:a16="http://schemas.microsoft.com/office/drawing/2014/main" id="{3FF5A6CF-F10B-43E4-9D52-5C70DD71CBEF}"/>
              </a:ext>
            </a:extLst>
          </p:cNvPr>
          <p:cNvGrpSpPr/>
          <p:nvPr/>
        </p:nvGrpSpPr>
        <p:grpSpPr>
          <a:xfrm>
            <a:off x="5748414" y="4577914"/>
            <a:ext cx="401429" cy="232241"/>
            <a:chOff x="2574555" y="3959226"/>
            <a:chExt cx="3941661" cy="2280393"/>
          </a:xfrm>
          <a:solidFill>
            <a:schemeClr val="bg1">
              <a:alpha val="40000"/>
            </a:schemeClr>
          </a:solidFill>
          <a:effectLst>
            <a:outerShdw blurRad="50800" dist="38100" dir="5400000" algn="t" rotWithShape="0">
              <a:prstClr val="black">
                <a:alpha val="40000"/>
              </a:prstClr>
            </a:outerShdw>
          </a:effectLst>
        </p:grpSpPr>
        <p:sp>
          <p:nvSpPr>
            <p:cNvPr id="53" name="Donut 81">
              <a:extLst>
                <a:ext uri="{FF2B5EF4-FFF2-40B4-BE49-F238E27FC236}">
                  <a16:creationId xmlns:a16="http://schemas.microsoft.com/office/drawing/2014/main" id="{9F8792C0-185A-4D5F-992C-304209372EE7}"/>
                </a:ext>
              </a:extLst>
            </p:cNvPr>
            <p:cNvSpPr/>
            <p:nvPr/>
          </p:nvSpPr>
          <p:spPr>
            <a:xfrm>
              <a:off x="2627784" y="5591547"/>
              <a:ext cx="648072" cy="64807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54" name="Donut 82">
              <a:extLst>
                <a:ext uri="{FF2B5EF4-FFF2-40B4-BE49-F238E27FC236}">
                  <a16:creationId xmlns:a16="http://schemas.microsoft.com/office/drawing/2014/main" id="{D516DA40-9D93-4CEF-9484-254850E95F0B}"/>
                </a:ext>
              </a:extLst>
            </p:cNvPr>
            <p:cNvSpPr/>
            <p:nvPr/>
          </p:nvSpPr>
          <p:spPr>
            <a:xfrm>
              <a:off x="5868144" y="5591547"/>
              <a:ext cx="648072" cy="64807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55" name="Rounded Rectangle 83">
              <a:extLst>
                <a:ext uri="{FF2B5EF4-FFF2-40B4-BE49-F238E27FC236}">
                  <a16:creationId xmlns:a16="http://schemas.microsoft.com/office/drawing/2014/main" id="{0F4A1D2D-1ED2-4CC8-913D-144681B6C754}"/>
                </a:ext>
              </a:extLst>
            </p:cNvPr>
            <p:cNvSpPr/>
            <p:nvPr/>
          </p:nvSpPr>
          <p:spPr>
            <a:xfrm>
              <a:off x="2883221" y="5472334"/>
              <a:ext cx="162018" cy="420204"/>
            </a:xfrm>
            <a:prstGeom prst="roundRect">
              <a:avLst>
                <a:gd name="adj" fmla="val 441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6" name="Rounded Rectangle 84">
              <a:extLst>
                <a:ext uri="{FF2B5EF4-FFF2-40B4-BE49-F238E27FC236}">
                  <a16:creationId xmlns:a16="http://schemas.microsoft.com/office/drawing/2014/main" id="{0AD843CE-872F-4D2F-B076-3CBCD5CD6674}"/>
                </a:ext>
              </a:extLst>
            </p:cNvPr>
            <p:cNvSpPr/>
            <p:nvPr/>
          </p:nvSpPr>
          <p:spPr>
            <a:xfrm>
              <a:off x="6112101" y="5473128"/>
              <a:ext cx="162018" cy="398351"/>
            </a:xfrm>
            <a:prstGeom prst="roundRect">
              <a:avLst>
                <a:gd name="adj" fmla="val 441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7" name="Rounded Rectangle 85">
              <a:extLst>
                <a:ext uri="{FF2B5EF4-FFF2-40B4-BE49-F238E27FC236}">
                  <a16:creationId xmlns:a16="http://schemas.microsoft.com/office/drawing/2014/main" id="{62DA36F1-6124-41F9-B2E7-C5639A0E7E23}"/>
                </a:ext>
              </a:extLst>
            </p:cNvPr>
            <p:cNvSpPr/>
            <p:nvPr/>
          </p:nvSpPr>
          <p:spPr>
            <a:xfrm rot="18199600">
              <a:off x="3368262" y="3899876"/>
              <a:ext cx="288032" cy="1875445"/>
            </a:xfrm>
            <a:prstGeom prst="roundRect">
              <a:avLst>
                <a:gd name="adj" fmla="val 360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8" name="Rounded Rectangle 86">
              <a:extLst>
                <a:ext uri="{FF2B5EF4-FFF2-40B4-BE49-F238E27FC236}">
                  <a16:creationId xmlns:a16="http://schemas.microsoft.com/office/drawing/2014/main" id="{F189C91C-4584-4260-A3CA-5DAAB3D093B8}"/>
                </a:ext>
              </a:extLst>
            </p:cNvPr>
            <p:cNvSpPr/>
            <p:nvPr/>
          </p:nvSpPr>
          <p:spPr>
            <a:xfrm>
              <a:off x="6156176" y="4765811"/>
              <a:ext cx="288032" cy="755600"/>
            </a:xfrm>
            <a:prstGeom prst="roundRect">
              <a:avLst>
                <a:gd name="adj" fmla="val 360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9" name="Rounded Rectangle 87">
              <a:extLst>
                <a:ext uri="{FF2B5EF4-FFF2-40B4-BE49-F238E27FC236}">
                  <a16:creationId xmlns:a16="http://schemas.microsoft.com/office/drawing/2014/main" id="{9567E93A-E476-4455-A763-1F0CF760E616}"/>
                </a:ext>
              </a:extLst>
            </p:cNvPr>
            <p:cNvSpPr/>
            <p:nvPr/>
          </p:nvSpPr>
          <p:spPr>
            <a:xfrm>
              <a:off x="2699792" y="5161371"/>
              <a:ext cx="3744416" cy="3600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0" name="Rounded Rectangle 16">
              <a:extLst>
                <a:ext uri="{FF2B5EF4-FFF2-40B4-BE49-F238E27FC236}">
                  <a16:creationId xmlns:a16="http://schemas.microsoft.com/office/drawing/2014/main" id="{D5C7B1EC-4FFE-403A-94BB-8BF6C5622ED0}"/>
                </a:ext>
              </a:extLst>
            </p:cNvPr>
            <p:cNvSpPr/>
            <p:nvPr/>
          </p:nvSpPr>
          <p:spPr>
            <a:xfrm>
              <a:off x="4294882" y="4509120"/>
              <a:ext cx="1801319" cy="552747"/>
            </a:xfrm>
            <a:custGeom>
              <a:avLst/>
              <a:gdLst/>
              <a:ahLst/>
              <a:cxnLst/>
              <a:rect l="l" t="t" r="r" b="b"/>
              <a:pathLst>
                <a:path w="1467163" h="377555">
                  <a:moveTo>
                    <a:pt x="115742" y="0"/>
                  </a:moveTo>
                  <a:lnTo>
                    <a:pt x="1351421" y="0"/>
                  </a:lnTo>
                  <a:cubicBezTo>
                    <a:pt x="1415344" y="0"/>
                    <a:pt x="1467163" y="51819"/>
                    <a:pt x="1467163" y="115742"/>
                  </a:cubicBezTo>
                  <a:lnTo>
                    <a:pt x="1467163" y="377555"/>
                  </a:lnTo>
                  <a:lnTo>
                    <a:pt x="0" y="377555"/>
                  </a:lnTo>
                  <a:lnTo>
                    <a:pt x="0" y="115742"/>
                  </a:lnTo>
                  <a:cubicBezTo>
                    <a:pt x="0" y="51819"/>
                    <a:pt x="51819" y="0"/>
                    <a:pt x="1157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1" name="Oval 60">
              <a:extLst>
                <a:ext uri="{FF2B5EF4-FFF2-40B4-BE49-F238E27FC236}">
                  <a16:creationId xmlns:a16="http://schemas.microsoft.com/office/drawing/2014/main" id="{1C06E0CA-EEC6-4F1E-BDEE-291A44D0913F}"/>
                </a:ext>
              </a:extLst>
            </p:cNvPr>
            <p:cNvSpPr/>
            <p:nvPr/>
          </p:nvSpPr>
          <p:spPr>
            <a:xfrm>
              <a:off x="3110319" y="3959226"/>
              <a:ext cx="457200"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2" name="Rounded Rectangle 19">
              <a:extLst>
                <a:ext uri="{FF2B5EF4-FFF2-40B4-BE49-F238E27FC236}">
                  <a16:creationId xmlns:a16="http://schemas.microsoft.com/office/drawing/2014/main" id="{0111B74F-7208-4594-B693-4D88AF96BD55}"/>
                </a:ext>
              </a:extLst>
            </p:cNvPr>
            <p:cNvSpPr/>
            <p:nvPr/>
          </p:nvSpPr>
          <p:spPr>
            <a:xfrm rot="1961904">
              <a:off x="3453236" y="4426052"/>
              <a:ext cx="946970" cy="401316"/>
            </a:xfrm>
            <a:custGeom>
              <a:avLst/>
              <a:gdLst/>
              <a:ahLst/>
              <a:cxnLst/>
              <a:rect l="l" t="t" r="r" b="b"/>
              <a:pathLst>
                <a:path w="946970" h="401316">
                  <a:moveTo>
                    <a:pt x="66114" y="94549"/>
                  </a:moveTo>
                  <a:cubicBezTo>
                    <a:pt x="80082" y="84288"/>
                    <a:pt x="96014" y="74649"/>
                    <a:pt x="113671" y="65740"/>
                  </a:cubicBezTo>
                  <a:cubicBezTo>
                    <a:pt x="137213" y="53862"/>
                    <a:pt x="163820" y="43284"/>
                    <a:pt x="192918" y="34269"/>
                  </a:cubicBezTo>
                  <a:cubicBezTo>
                    <a:pt x="262753" y="12633"/>
                    <a:pt x="346940" y="0"/>
                    <a:pt x="437561" y="0"/>
                  </a:cubicBezTo>
                  <a:lnTo>
                    <a:pt x="689345" y="0"/>
                  </a:lnTo>
                  <a:lnTo>
                    <a:pt x="946970" y="401316"/>
                  </a:lnTo>
                  <a:lnTo>
                    <a:pt x="437561" y="401315"/>
                  </a:lnTo>
                  <a:cubicBezTo>
                    <a:pt x="195904" y="401315"/>
                    <a:pt x="1" y="311478"/>
                    <a:pt x="0" y="200658"/>
                  </a:cubicBezTo>
                  <a:cubicBezTo>
                    <a:pt x="-1" y="161698"/>
                    <a:pt x="24212" y="125330"/>
                    <a:pt x="66114" y="945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63" name="Freeform 9">
            <a:extLst>
              <a:ext uri="{FF2B5EF4-FFF2-40B4-BE49-F238E27FC236}">
                <a16:creationId xmlns:a16="http://schemas.microsoft.com/office/drawing/2014/main" id="{D1D7D3FA-B87E-448D-99A7-CE70E6E3530D}"/>
              </a:ext>
            </a:extLst>
          </p:cNvPr>
          <p:cNvSpPr>
            <a:spLocks noEditPoints="1"/>
          </p:cNvSpPr>
          <p:nvPr/>
        </p:nvSpPr>
        <p:spPr bwMode="auto">
          <a:xfrm>
            <a:off x="9794934" y="1525673"/>
            <a:ext cx="258056" cy="352820"/>
          </a:xfrm>
          <a:custGeom>
            <a:avLst/>
            <a:gdLst>
              <a:gd name="T0" fmla="*/ 313 w 2568"/>
              <a:gd name="T1" fmla="*/ 3691 h 3758"/>
              <a:gd name="T2" fmla="*/ 788 w 2568"/>
              <a:gd name="T3" fmla="*/ 2204 h 3758"/>
              <a:gd name="T4" fmla="*/ 1180 w 2568"/>
              <a:gd name="T5" fmla="*/ 2733 h 3758"/>
              <a:gd name="T6" fmla="*/ 760 w 2568"/>
              <a:gd name="T7" fmla="*/ 3231 h 3758"/>
              <a:gd name="T8" fmla="*/ 486 w 2568"/>
              <a:gd name="T9" fmla="*/ 3544 h 3758"/>
              <a:gd name="T10" fmla="*/ 342 w 2568"/>
              <a:gd name="T11" fmla="*/ 3669 h 3758"/>
              <a:gd name="T12" fmla="*/ 295 w 2568"/>
              <a:gd name="T13" fmla="*/ 3657 h 3758"/>
              <a:gd name="T14" fmla="*/ 220 w 2568"/>
              <a:gd name="T15" fmla="*/ 3529 h 3758"/>
              <a:gd name="T16" fmla="*/ 126 w 2568"/>
              <a:gd name="T17" fmla="*/ 3349 h 3758"/>
              <a:gd name="T18" fmla="*/ 40 w 2568"/>
              <a:gd name="T19" fmla="*/ 3153 h 3758"/>
              <a:gd name="T20" fmla="*/ 0 w 2568"/>
              <a:gd name="T21" fmla="*/ 2980 h 3758"/>
              <a:gd name="T22" fmla="*/ 49 w 2568"/>
              <a:gd name="T23" fmla="*/ 2911 h 3758"/>
              <a:gd name="T24" fmla="*/ 144 w 2568"/>
              <a:gd name="T25" fmla="*/ 2806 h 3758"/>
              <a:gd name="T26" fmla="*/ 1244 w 2568"/>
              <a:gd name="T27" fmla="*/ 0 h 3758"/>
              <a:gd name="T28" fmla="*/ 1560 w 2568"/>
              <a:gd name="T29" fmla="*/ 51 h 3758"/>
              <a:gd name="T30" fmla="*/ 1791 w 2568"/>
              <a:gd name="T31" fmla="*/ 193 h 3758"/>
              <a:gd name="T32" fmla="*/ 1957 w 2568"/>
              <a:gd name="T33" fmla="*/ 398 h 3758"/>
              <a:gd name="T34" fmla="*/ 2077 w 2568"/>
              <a:gd name="T35" fmla="*/ 642 h 3758"/>
              <a:gd name="T36" fmla="*/ 2153 w 2568"/>
              <a:gd name="T37" fmla="*/ 858 h 3758"/>
              <a:gd name="T38" fmla="*/ 2180 w 2568"/>
              <a:gd name="T39" fmla="*/ 1082 h 3758"/>
              <a:gd name="T40" fmla="*/ 2073 w 2568"/>
              <a:gd name="T41" fmla="*/ 1427 h 3758"/>
              <a:gd name="T42" fmla="*/ 1937 w 2568"/>
              <a:gd name="T43" fmla="*/ 1682 h 3758"/>
              <a:gd name="T44" fmla="*/ 1844 w 2568"/>
              <a:gd name="T45" fmla="*/ 1817 h 3758"/>
              <a:gd name="T46" fmla="*/ 1539 w 2568"/>
              <a:gd name="T47" fmla="*/ 1055 h 3758"/>
              <a:gd name="T48" fmla="*/ 1639 w 2568"/>
              <a:gd name="T49" fmla="*/ 811 h 3758"/>
              <a:gd name="T50" fmla="*/ 1442 w 2568"/>
              <a:gd name="T51" fmla="*/ 627 h 3758"/>
              <a:gd name="T52" fmla="*/ 1180 w 2568"/>
              <a:gd name="T53" fmla="*/ 606 h 3758"/>
              <a:gd name="T54" fmla="*/ 1028 w 2568"/>
              <a:gd name="T55" fmla="*/ 667 h 3758"/>
              <a:gd name="T56" fmla="*/ 953 w 2568"/>
              <a:gd name="T57" fmla="*/ 742 h 3758"/>
              <a:gd name="T58" fmla="*/ 931 w 2568"/>
              <a:gd name="T59" fmla="*/ 818 h 3758"/>
              <a:gd name="T60" fmla="*/ 968 w 2568"/>
              <a:gd name="T61" fmla="*/ 909 h 3758"/>
              <a:gd name="T62" fmla="*/ 1153 w 2568"/>
              <a:gd name="T63" fmla="*/ 1213 h 3758"/>
              <a:gd name="T64" fmla="*/ 1486 w 2568"/>
              <a:gd name="T65" fmla="*/ 1644 h 3758"/>
              <a:gd name="T66" fmla="*/ 2184 w 2568"/>
              <a:gd name="T67" fmla="*/ 2517 h 3758"/>
              <a:gd name="T68" fmla="*/ 2566 w 2568"/>
              <a:gd name="T69" fmla="*/ 3055 h 3758"/>
              <a:gd name="T70" fmla="*/ 2540 w 2568"/>
              <a:gd name="T71" fmla="*/ 3186 h 3758"/>
              <a:gd name="T72" fmla="*/ 2489 w 2568"/>
              <a:gd name="T73" fmla="*/ 3382 h 3758"/>
              <a:gd name="T74" fmla="*/ 2411 w 2568"/>
              <a:gd name="T75" fmla="*/ 3615 h 3758"/>
              <a:gd name="T76" fmla="*/ 2320 w 2568"/>
              <a:gd name="T77" fmla="*/ 3753 h 3758"/>
              <a:gd name="T78" fmla="*/ 2222 w 2568"/>
              <a:gd name="T79" fmla="*/ 3722 h 3758"/>
              <a:gd name="T80" fmla="*/ 2137 w 2568"/>
              <a:gd name="T81" fmla="*/ 3622 h 3758"/>
              <a:gd name="T82" fmla="*/ 1829 w 2568"/>
              <a:gd name="T83" fmla="*/ 3253 h 3758"/>
              <a:gd name="T84" fmla="*/ 1304 w 2568"/>
              <a:gd name="T85" fmla="*/ 2600 h 3758"/>
              <a:gd name="T86" fmla="*/ 824 w 2568"/>
              <a:gd name="T87" fmla="*/ 1957 h 3758"/>
              <a:gd name="T88" fmla="*/ 533 w 2568"/>
              <a:gd name="T89" fmla="*/ 1477 h 3758"/>
              <a:gd name="T90" fmla="*/ 433 w 2568"/>
              <a:gd name="T91" fmla="*/ 1195 h 3758"/>
              <a:gd name="T92" fmla="*/ 429 w 2568"/>
              <a:gd name="T93" fmla="*/ 880 h 3758"/>
              <a:gd name="T94" fmla="*/ 559 w 2568"/>
              <a:gd name="T95" fmla="*/ 524 h 3758"/>
              <a:gd name="T96" fmla="*/ 762 w 2568"/>
              <a:gd name="T97" fmla="*/ 231 h 3758"/>
              <a:gd name="T98" fmla="*/ 1006 w 2568"/>
              <a:gd name="T99" fmla="*/ 55 h 3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8" h="3758">
                <a:moveTo>
                  <a:pt x="313" y="3691"/>
                </a:moveTo>
                <a:lnTo>
                  <a:pt x="315" y="3695"/>
                </a:lnTo>
                <a:lnTo>
                  <a:pt x="311" y="3693"/>
                </a:lnTo>
                <a:lnTo>
                  <a:pt x="313" y="3691"/>
                </a:lnTo>
                <a:close/>
                <a:moveTo>
                  <a:pt x="711" y="2122"/>
                </a:moveTo>
                <a:lnTo>
                  <a:pt x="739" y="2142"/>
                </a:lnTo>
                <a:lnTo>
                  <a:pt x="764" y="2169"/>
                </a:lnTo>
                <a:lnTo>
                  <a:pt x="788" y="2204"/>
                </a:lnTo>
                <a:lnTo>
                  <a:pt x="809" y="2238"/>
                </a:lnTo>
                <a:lnTo>
                  <a:pt x="829" y="2271"/>
                </a:lnTo>
                <a:lnTo>
                  <a:pt x="848" y="2300"/>
                </a:lnTo>
                <a:lnTo>
                  <a:pt x="1180" y="2733"/>
                </a:lnTo>
                <a:lnTo>
                  <a:pt x="1080" y="2862"/>
                </a:lnTo>
                <a:lnTo>
                  <a:pt x="977" y="2987"/>
                </a:lnTo>
                <a:lnTo>
                  <a:pt x="868" y="3109"/>
                </a:lnTo>
                <a:lnTo>
                  <a:pt x="760" y="3231"/>
                </a:lnTo>
                <a:lnTo>
                  <a:pt x="651" y="3353"/>
                </a:lnTo>
                <a:lnTo>
                  <a:pt x="548" y="3477"/>
                </a:lnTo>
                <a:lnTo>
                  <a:pt x="520" y="3509"/>
                </a:lnTo>
                <a:lnTo>
                  <a:pt x="486" y="3544"/>
                </a:lnTo>
                <a:lnTo>
                  <a:pt x="451" y="3578"/>
                </a:lnTo>
                <a:lnTo>
                  <a:pt x="413" y="3611"/>
                </a:lnTo>
                <a:lnTo>
                  <a:pt x="377" y="3642"/>
                </a:lnTo>
                <a:lnTo>
                  <a:pt x="342" y="3669"/>
                </a:lnTo>
                <a:lnTo>
                  <a:pt x="313" y="3691"/>
                </a:lnTo>
                <a:lnTo>
                  <a:pt x="311" y="3689"/>
                </a:lnTo>
                <a:lnTo>
                  <a:pt x="306" y="3677"/>
                </a:lnTo>
                <a:lnTo>
                  <a:pt x="295" y="3657"/>
                </a:lnTo>
                <a:lnTo>
                  <a:pt x="280" y="3631"/>
                </a:lnTo>
                <a:lnTo>
                  <a:pt x="262" y="3602"/>
                </a:lnTo>
                <a:lnTo>
                  <a:pt x="242" y="3567"/>
                </a:lnTo>
                <a:lnTo>
                  <a:pt x="220" y="3529"/>
                </a:lnTo>
                <a:lnTo>
                  <a:pt x="197" y="3487"/>
                </a:lnTo>
                <a:lnTo>
                  <a:pt x="173" y="3444"/>
                </a:lnTo>
                <a:lnTo>
                  <a:pt x="149" y="3397"/>
                </a:lnTo>
                <a:lnTo>
                  <a:pt x="126" y="3349"/>
                </a:lnTo>
                <a:lnTo>
                  <a:pt x="102" y="3300"/>
                </a:lnTo>
                <a:lnTo>
                  <a:pt x="79" y="3251"/>
                </a:lnTo>
                <a:lnTo>
                  <a:pt x="59" y="3202"/>
                </a:lnTo>
                <a:lnTo>
                  <a:pt x="40" y="3153"/>
                </a:lnTo>
                <a:lnTo>
                  <a:pt x="24" y="3107"/>
                </a:lnTo>
                <a:lnTo>
                  <a:pt x="13" y="3062"/>
                </a:lnTo>
                <a:lnTo>
                  <a:pt x="4" y="3020"/>
                </a:lnTo>
                <a:lnTo>
                  <a:pt x="0" y="2980"/>
                </a:lnTo>
                <a:lnTo>
                  <a:pt x="4" y="2971"/>
                </a:lnTo>
                <a:lnTo>
                  <a:pt x="13" y="2955"/>
                </a:lnTo>
                <a:lnTo>
                  <a:pt x="29" y="2935"/>
                </a:lnTo>
                <a:lnTo>
                  <a:pt x="49" y="2911"/>
                </a:lnTo>
                <a:lnTo>
                  <a:pt x="71" y="2886"/>
                </a:lnTo>
                <a:lnTo>
                  <a:pt x="97" y="2858"/>
                </a:lnTo>
                <a:lnTo>
                  <a:pt x="120" y="2833"/>
                </a:lnTo>
                <a:lnTo>
                  <a:pt x="144" y="2806"/>
                </a:lnTo>
                <a:lnTo>
                  <a:pt x="166" y="2782"/>
                </a:lnTo>
                <a:lnTo>
                  <a:pt x="184" y="2762"/>
                </a:lnTo>
                <a:lnTo>
                  <a:pt x="711" y="2122"/>
                </a:lnTo>
                <a:close/>
                <a:moveTo>
                  <a:pt x="1244" y="0"/>
                </a:moveTo>
                <a:lnTo>
                  <a:pt x="1333" y="4"/>
                </a:lnTo>
                <a:lnTo>
                  <a:pt x="1415" y="13"/>
                </a:lnTo>
                <a:lnTo>
                  <a:pt x="1491" y="29"/>
                </a:lnTo>
                <a:lnTo>
                  <a:pt x="1560" y="51"/>
                </a:lnTo>
                <a:lnTo>
                  <a:pt x="1626" y="78"/>
                </a:lnTo>
                <a:lnTo>
                  <a:pt x="1686" y="111"/>
                </a:lnTo>
                <a:lnTo>
                  <a:pt x="1740" y="149"/>
                </a:lnTo>
                <a:lnTo>
                  <a:pt x="1791" y="193"/>
                </a:lnTo>
                <a:lnTo>
                  <a:pt x="1839" y="238"/>
                </a:lnTo>
                <a:lnTo>
                  <a:pt x="1880" y="289"/>
                </a:lnTo>
                <a:lnTo>
                  <a:pt x="1920" y="342"/>
                </a:lnTo>
                <a:lnTo>
                  <a:pt x="1957" y="398"/>
                </a:lnTo>
                <a:lnTo>
                  <a:pt x="1989" y="457"/>
                </a:lnTo>
                <a:lnTo>
                  <a:pt x="2020" y="517"/>
                </a:lnTo>
                <a:lnTo>
                  <a:pt x="2049" y="578"/>
                </a:lnTo>
                <a:lnTo>
                  <a:pt x="2077" y="642"/>
                </a:lnTo>
                <a:lnTo>
                  <a:pt x="2097" y="693"/>
                </a:lnTo>
                <a:lnTo>
                  <a:pt x="2117" y="746"/>
                </a:lnTo>
                <a:lnTo>
                  <a:pt x="2135" y="802"/>
                </a:lnTo>
                <a:lnTo>
                  <a:pt x="2153" y="858"/>
                </a:lnTo>
                <a:lnTo>
                  <a:pt x="2166" y="917"/>
                </a:lnTo>
                <a:lnTo>
                  <a:pt x="2177" y="973"/>
                </a:lnTo>
                <a:lnTo>
                  <a:pt x="2180" y="1029"/>
                </a:lnTo>
                <a:lnTo>
                  <a:pt x="2180" y="1082"/>
                </a:lnTo>
                <a:lnTo>
                  <a:pt x="2171" y="1133"/>
                </a:lnTo>
                <a:lnTo>
                  <a:pt x="2144" y="1238"/>
                </a:lnTo>
                <a:lnTo>
                  <a:pt x="2111" y="1335"/>
                </a:lnTo>
                <a:lnTo>
                  <a:pt x="2073" y="1427"/>
                </a:lnTo>
                <a:lnTo>
                  <a:pt x="2029" y="1515"/>
                </a:lnTo>
                <a:lnTo>
                  <a:pt x="1984" y="1597"/>
                </a:lnTo>
                <a:lnTo>
                  <a:pt x="1960" y="1640"/>
                </a:lnTo>
                <a:lnTo>
                  <a:pt x="1937" y="1682"/>
                </a:lnTo>
                <a:lnTo>
                  <a:pt x="1911" y="1724"/>
                </a:lnTo>
                <a:lnTo>
                  <a:pt x="1884" y="1769"/>
                </a:lnTo>
                <a:lnTo>
                  <a:pt x="1851" y="1817"/>
                </a:lnTo>
                <a:lnTo>
                  <a:pt x="1844" y="1817"/>
                </a:lnTo>
                <a:lnTo>
                  <a:pt x="1404" y="1240"/>
                </a:lnTo>
                <a:lnTo>
                  <a:pt x="1449" y="1182"/>
                </a:lnTo>
                <a:lnTo>
                  <a:pt x="1495" y="1120"/>
                </a:lnTo>
                <a:lnTo>
                  <a:pt x="1539" y="1055"/>
                </a:lnTo>
                <a:lnTo>
                  <a:pt x="1579" y="987"/>
                </a:lnTo>
                <a:lnTo>
                  <a:pt x="1611" y="917"/>
                </a:lnTo>
                <a:lnTo>
                  <a:pt x="1626" y="862"/>
                </a:lnTo>
                <a:lnTo>
                  <a:pt x="1639" y="811"/>
                </a:lnTo>
                <a:lnTo>
                  <a:pt x="1651" y="757"/>
                </a:lnTo>
                <a:lnTo>
                  <a:pt x="1582" y="702"/>
                </a:lnTo>
                <a:lnTo>
                  <a:pt x="1511" y="658"/>
                </a:lnTo>
                <a:lnTo>
                  <a:pt x="1442" y="627"/>
                </a:lnTo>
                <a:lnTo>
                  <a:pt x="1375" y="607"/>
                </a:lnTo>
                <a:lnTo>
                  <a:pt x="1308" y="597"/>
                </a:lnTo>
                <a:lnTo>
                  <a:pt x="1244" y="597"/>
                </a:lnTo>
                <a:lnTo>
                  <a:pt x="1180" y="606"/>
                </a:lnTo>
                <a:lnTo>
                  <a:pt x="1119" y="622"/>
                </a:lnTo>
                <a:lnTo>
                  <a:pt x="1060" y="646"/>
                </a:lnTo>
                <a:lnTo>
                  <a:pt x="1046" y="653"/>
                </a:lnTo>
                <a:lnTo>
                  <a:pt x="1028" y="667"/>
                </a:lnTo>
                <a:lnTo>
                  <a:pt x="1009" y="684"/>
                </a:lnTo>
                <a:lnTo>
                  <a:pt x="989" y="704"/>
                </a:lnTo>
                <a:lnTo>
                  <a:pt x="969" y="724"/>
                </a:lnTo>
                <a:lnTo>
                  <a:pt x="953" y="742"/>
                </a:lnTo>
                <a:lnTo>
                  <a:pt x="940" y="760"/>
                </a:lnTo>
                <a:lnTo>
                  <a:pt x="931" y="773"/>
                </a:lnTo>
                <a:lnTo>
                  <a:pt x="928" y="795"/>
                </a:lnTo>
                <a:lnTo>
                  <a:pt x="931" y="818"/>
                </a:lnTo>
                <a:lnTo>
                  <a:pt x="940" y="844"/>
                </a:lnTo>
                <a:lnTo>
                  <a:pt x="949" y="869"/>
                </a:lnTo>
                <a:lnTo>
                  <a:pt x="960" y="891"/>
                </a:lnTo>
                <a:lnTo>
                  <a:pt x="968" y="909"/>
                </a:lnTo>
                <a:lnTo>
                  <a:pt x="1004" y="989"/>
                </a:lnTo>
                <a:lnTo>
                  <a:pt x="1049" y="1067"/>
                </a:lnTo>
                <a:lnTo>
                  <a:pt x="1100" y="1142"/>
                </a:lnTo>
                <a:lnTo>
                  <a:pt x="1153" y="1213"/>
                </a:lnTo>
                <a:lnTo>
                  <a:pt x="1209" y="1284"/>
                </a:lnTo>
                <a:lnTo>
                  <a:pt x="1264" y="1353"/>
                </a:lnTo>
                <a:lnTo>
                  <a:pt x="1317" y="1422"/>
                </a:lnTo>
                <a:lnTo>
                  <a:pt x="1486" y="1644"/>
                </a:lnTo>
                <a:lnTo>
                  <a:pt x="1659" y="1864"/>
                </a:lnTo>
                <a:lnTo>
                  <a:pt x="1835" y="2080"/>
                </a:lnTo>
                <a:lnTo>
                  <a:pt x="2011" y="2298"/>
                </a:lnTo>
                <a:lnTo>
                  <a:pt x="2184" y="2517"/>
                </a:lnTo>
                <a:lnTo>
                  <a:pt x="2557" y="2966"/>
                </a:lnTo>
                <a:lnTo>
                  <a:pt x="2564" y="2991"/>
                </a:lnTo>
                <a:lnTo>
                  <a:pt x="2568" y="3020"/>
                </a:lnTo>
                <a:lnTo>
                  <a:pt x="2566" y="3055"/>
                </a:lnTo>
                <a:lnTo>
                  <a:pt x="2560" y="3089"/>
                </a:lnTo>
                <a:lnTo>
                  <a:pt x="2555" y="3126"/>
                </a:lnTo>
                <a:lnTo>
                  <a:pt x="2546" y="3157"/>
                </a:lnTo>
                <a:lnTo>
                  <a:pt x="2540" y="3186"/>
                </a:lnTo>
                <a:lnTo>
                  <a:pt x="2531" y="3224"/>
                </a:lnTo>
                <a:lnTo>
                  <a:pt x="2520" y="3271"/>
                </a:lnTo>
                <a:lnTo>
                  <a:pt x="2506" y="3324"/>
                </a:lnTo>
                <a:lnTo>
                  <a:pt x="2489" y="3382"/>
                </a:lnTo>
                <a:lnTo>
                  <a:pt x="2473" y="3442"/>
                </a:lnTo>
                <a:lnTo>
                  <a:pt x="2453" y="3502"/>
                </a:lnTo>
                <a:lnTo>
                  <a:pt x="2433" y="3560"/>
                </a:lnTo>
                <a:lnTo>
                  <a:pt x="2411" y="3615"/>
                </a:lnTo>
                <a:lnTo>
                  <a:pt x="2389" y="3664"/>
                </a:lnTo>
                <a:lnTo>
                  <a:pt x="2368" y="3704"/>
                </a:lnTo>
                <a:lnTo>
                  <a:pt x="2344" y="3735"/>
                </a:lnTo>
                <a:lnTo>
                  <a:pt x="2320" y="3753"/>
                </a:lnTo>
                <a:lnTo>
                  <a:pt x="2297" y="3758"/>
                </a:lnTo>
                <a:lnTo>
                  <a:pt x="2273" y="3753"/>
                </a:lnTo>
                <a:lnTo>
                  <a:pt x="2248" y="3740"/>
                </a:lnTo>
                <a:lnTo>
                  <a:pt x="2222" y="3722"/>
                </a:lnTo>
                <a:lnTo>
                  <a:pt x="2199" y="3698"/>
                </a:lnTo>
                <a:lnTo>
                  <a:pt x="2177" y="3673"/>
                </a:lnTo>
                <a:lnTo>
                  <a:pt x="2155" y="3647"/>
                </a:lnTo>
                <a:lnTo>
                  <a:pt x="2137" y="3622"/>
                </a:lnTo>
                <a:lnTo>
                  <a:pt x="2120" y="3602"/>
                </a:lnTo>
                <a:lnTo>
                  <a:pt x="2108" y="3586"/>
                </a:lnTo>
                <a:lnTo>
                  <a:pt x="1971" y="3418"/>
                </a:lnTo>
                <a:lnTo>
                  <a:pt x="1829" y="3253"/>
                </a:lnTo>
                <a:lnTo>
                  <a:pt x="1689" y="3086"/>
                </a:lnTo>
                <a:lnTo>
                  <a:pt x="1551" y="2917"/>
                </a:lnTo>
                <a:lnTo>
                  <a:pt x="1428" y="2758"/>
                </a:lnTo>
                <a:lnTo>
                  <a:pt x="1304" y="2600"/>
                </a:lnTo>
                <a:lnTo>
                  <a:pt x="1180" y="2444"/>
                </a:lnTo>
                <a:lnTo>
                  <a:pt x="1059" y="2284"/>
                </a:lnTo>
                <a:lnTo>
                  <a:pt x="940" y="2122"/>
                </a:lnTo>
                <a:lnTo>
                  <a:pt x="824" y="1957"/>
                </a:lnTo>
                <a:lnTo>
                  <a:pt x="711" y="1786"/>
                </a:lnTo>
                <a:lnTo>
                  <a:pt x="604" y="1609"/>
                </a:lnTo>
                <a:lnTo>
                  <a:pt x="568" y="1544"/>
                </a:lnTo>
                <a:lnTo>
                  <a:pt x="533" y="1477"/>
                </a:lnTo>
                <a:lnTo>
                  <a:pt x="500" y="1409"/>
                </a:lnTo>
                <a:lnTo>
                  <a:pt x="473" y="1340"/>
                </a:lnTo>
                <a:lnTo>
                  <a:pt x="451" y="1267"/>
                </a:lnTo>
                <a:lnTo>
                  <a:pt x="433" y="1195"/>
                </a:lnTo>
                <a:lnTo>
                  <a:pt x="422" y="1120"/>
                </a:lnTo>
                <a:lnTo>
                  <a:pt x="417" y="1042"/>
                </a:lnTo>
                <a:lnTo>
                  <a:pt x="419" y="962"/>
                </a:lnTo>
                <a:lnTo>
                  <a:pt x="429" y="880"/>
                </a:lnTo>
                <a:lnTo>
                  <a:pt x="448" y="795"/>
                </a:lnTo>
                <a:lnTo>
                  <a:pt x="477" y="706"/>
                </a:lnTo>
                <a:lnTo>
                  <a:pt x="513" y="613"/>
                </a:lnTo>
                <a:lnTo>
                  <a:pt x="559" y="524"/>
                </a:lnTo>
                <a:lnTo>
                  <a:pt x="608" y="440"/>
                </a:lnTo>
                <a:lnTo>
                  <a:pt x="660" y="360"/>
                </a:lnTo>
                <a:lnTo>
                  <a:pt x="717" y="286"/>
                </a:lnTo>
                <a:lnTo>
                  <a:pt x="762" y="231"/>
                </a:lnTo>
                <a:lnTo>
                  <a:pt x="815" y="180"/>
                </a:lnTo>
                <a:lnTo>
                  <a:pt x="873" y="133"/>
                </a:lnTo>
                <a:lnTo>
                  <a:pt x="937" y="91"/>
                </a:lnTo>
                <a:lnTo>
                  <a:pt x="1006" y="55"/>
                </a:lnTo>
                <a:lnTo>
                  <a:pt x="1080" y="29"/>
                </a:lnTo>
                <a:lnTo>
                  <a:pt x="1244"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64" name="Oval 1">
            <a:extLst>
              <a:ext uri="{FF2B5EF4-FFF2-40B4-BE49-F238E27FC236}">
                <a16:creationId xmlns:a16="http://schemas.microsoft.com/office/drawing/2014/main" id="{4B138912-A59A-4C31-A487-24FE333E19F1}"/>
              </a:ext>
            </a:extLst>
          </p:cNvPr>
          <p:cNvSpPr/>
          <p:nvPr/>
        </p:nvSpPr>
        <p:spPr>
          <a:xfrm>
            <a:off x="8373665" y="602219"/>
            <a:ext cx="342296" cy="342295"/>
          </a:xfrm>
          <a:custGeom>
            <a:avLst/>
            <a:gdLst/>
            <a:ahLst/>
            <a:cxnLst/>
            <a:rect l="l" t="t" r="r" b="b"/>
            <a:pathLst>
              <a:path w="3848188" h="3848188">
                <a:moveTo>
                  <a:pt x="1531053" y="504131"/>
                </a:moveTo>
                <a:lnTo>
                  <a:pt x="1531053" y="1481511"/>
                </a:lnTo>
                <a:lnTo>
                  <a:pt x="553673" y="1481511"/>
                </a:lnTo>
                <a:lnTo>
                  <a:pt x="553673" y="2263055"/>
                </a:lnTo>
                <a:lnTo>
                  <a:pt x="1531053" y="2263055"/>
                </a:lnTo>
                <a:lnTo>
                  <a:pt x="1531053" y="3240435"/>
                </a:lnTo>
                <a:lnTo>
                  <a:pt x="2312597" y="3240435"/>
                </a:lnTo>
                <a:lnTo>
                  <a:pt x="2312597" y="2263055"/>
                </a:lnTo>
                <a:lnTo>
                  <a:pt x="3289977" y="2263055"/>
                </a:lnTo>
                <a:lnTo>
                  <a:pt x="3289977" y="1481511"/>
                </a:lnTo>
                <a:lnTo>
                  <a:pt x="2312597" y="1481511"/>
                </a:lnTo>
                <a:lnTo>
                  <a:pt x="2312597" y="504131"/>
                </a:lnTo>
                <a:close/>
                <a:moveTo>
                  <a:pt x="1924094" y="0"/>
                </a:moveTo>
                <a:cubicBezTo>
                  <a:pt x="2986742" y="0"/>
                  <a:pt x="3848188" y="861446"/>
                  <a:pt x="3848188" y="1924094"/>
                </a:cubicBezTo>
                <a:cubicBezTo>
                  <a:pt x="3848188" y="2986742"/>
                  <a:pt x="2986742" y="3848188"/>
                  <a:pt x="1924094" y="3848188"/>
                </a:cubicBezTo>
                <a:cubicBezTo>
                  <a:pt x="861446" y="3848188"/>
                  <a:pt x="0" y="2986742"/>
                  <a:pt x="0" y="1924094"/>
                </a:cubicBezTo>
                <a:cubicBezTo>
                  <a:pt x="0" y="861446"/>
                  <a:pt x="861446" y="0"/>
                  <a:pt x="1924094"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5" name="Donut 3">
            <a:extLst>
              <a:ext uri="{FF2B5EF4-FFF2-40B4-BE49-F238E27FC236}">
                <a16:creationId xmlns:a16="http://schemas.microsoft.com/office/drawing/2014/main" id="{A81EB1AF-83C2-42B5-B6BB-451D69684992}"/>
              </a:ext>
            </a:extLst>
          </p:cNvPr>
          <p:cNvSpPr/>
          <p:nvPr/>
        </p:nvSpPr>
        <p:spPr>
          <a:xfrm rot="2542585">
            <a:off x="10085046" y="6173868"/>
            <a:ext cx="214889" cy="409323"/>
          </a:xfrm>
          <a:custGeom>
            <a:avLst/>
            <a:gdLst/>
            <a:ahLst/>
            <a:cxnLst/>
            <a:rect l="l" t="t" r="r" b="b"/>
            <a:pathLst>
              <a:path w="2073250" h="3949150">
                <a:moveTo>
                  <a:pt x="1279271" y="2220875"/>
                </a:moveTo>
                <a:lnTo>
                  <a:pt x="1285176" y="2794045"/>
                </a:lnTo>
                <a:lnTo>
                  <a:pt x="1962603" y="2794045"/>
                </a:lnTo>
                <a:lnTo>
                  <a:pt x="1962603" y="3261227"/>
                </a:lnTo>
                <a:lnTo>
                  <a:pt x="1289989" y="3261228"/>
                </a:lnTo>
                <a:lnTo>
                  <a:pt x="1297029" y="3944670"/>
                </a:lnTo>
                <a:lnTo>
                  <a:pt x="795159" y="3949150"/>
                </a:lnTo>
                <a:lnTo>
                  <a:pt x="788072" y="3261227"/>
                </a:lnTo>
                <a:lnTo>
                  <a:pt x="110647" y="3261227"/>
                </a:lnTo>
                <a:lnTo>
                  <a:pt x="110647" y="2794045"/>
                </a:lnTo>
                <a:lnTo>
                  <a:pt x="783259" y="2794045"/>
                </a:lnTo>
                <a:lnTo>
                  <a:pt x="777401" y="2225354"/>
                </a:lnTo>
                <a:close/>
                <a:moveTo>
                  <a:pt x="1036626" y="518312"/>
                </a:moveTo>
                <a:cubicBezTo>
                  <a:pt x="750370" y="518312"/>
                  <a:pt x="518313" y="753722"/>
                  <a:pt x="518313" y="1044116"/>
                </a:cubicBezTo>
                <a:cubicBezTo>
                  <a:pt x="518313" y="1334510"/>
                  <a:pt x="750370" y="1569920"/>
                  <a:pt x="1036626" y="1569920"/>
                </a:cubicBezTo>
                <a:cubicBezTo>
                  <a:pt x="1322882" y="1569920"/>
                  <a:pt x="1554939" y="1334510"/>
                  <a:pt x="1554939" y="1044116"/>
                </a:cubicBezTo>
                <a:cubicBezTo>
                  <a:pt x="1554939" y="753722"/>
                  <a:pt x="1322882" y="518312"/>
                  <a:pt x="1036626" y="518312"/>
                </a:cubicBezTo>
                <a:close/>
                <a:moveTo>
                  <a:pt x="1036625" y="0"/>
                </a:moveTo>
                <a:cubicBezTo>
                  <a:pt x="1609137" y="0"/>
                  <a:pt x="2073250" y="467467"/>
                  <a:pt x="2073250" y="1044116"/>
                </a:cubicBezTo>
                <a:cubicBezTo>
                  <a:pt x="2073250" y="1620765"/>
                  <a:pt x="1609137" y="2088232"/>
                  <a:pt x="1036625" y="2088232"/>
                </a:cubicBezTo>
                <a:cubicBezTo>
                  <a:pt x="464113" y="2088232"/>
                  <a:pt x="0" y="1620765"/>
                  <a:pt x="0" y="1044116"/>
                </a:cubicBezTo>
                <a:cubicBezTo>
                  <a:pt x="0" y="467467"/>
                  <a:pt x="464113" y="0"/>
                  <a:pt x="1036625"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66" name="Rounded Rectangle 8">
            <a:extLst>
              <a:ext uri="{FF2B5EF4-FFF2-40B4-BE49-F238E27FC236}">
                <a16:creationId xmlns:a16="http://schemas.microsoft.com/office/drawing/2014/main" id="{9AC3A9A8-93BF-4A70-BCB3-89A34C8C3A14}"/>
              </a:ext>
            </a:extLst>
          </p:cNvPr>
          <p:cNvSpPr/>
          <p:nvPr/>
        </p:nvSpPr>
        <p:spPr>
          <a:xfrm>
            <a:off x="5318933" y="3416531"/>
            <a:ext cx="302313" cy="228108"/>
          </a:xfrm>
          <a:custGeom>
            <a:avLst/>
            <a:gdLst/>
            <a:ahLst/>
            <a:cxnLst/>
            <a:rect l="l" t="t" r="r" b="b"/>
            <a:pathLst>
              <a:path w="3960440" h="2988329">
                <a:moveTo>
                  <a:pt x="1906134" y="1614050"/>
                </a:moveTo>
                <a:cubicBezTo>
                  <a:pt x="1848735" y="1614050"/>
                  <a:pt x="1802205" y="1659775"/>
                  <a:pt x="1802205" y="1716180"/>
                </a:cubicBezTo>
                <a:lnTo>
                  <a:pt x="1802205" y="1952130"/>
                </a:lnTo>
                <a:lnTo>
                  <a:pt x="1562097" y="1952130"/>
                </a:lnTo>
                <a:cubicBezTo>
                  <a:pt x="1504698" y="1952130"/>
                  <a:pt x="1458167" y="1997855"/>
                  <a:pt x="1458167" y="2054260"/>
                </a:cubicBezTo>
                <a:lnTo>
                  <a:pt x="1458167" y="2188080"/>
                </a:lnTo>
                <a:cubicBezTo>
                  <a:pt x="1458167" y="2244485"/>
                  <a:pt x="1504698" y="2290210"/>
                  <a:pt x="1562097" y="2290210"/>
                </a:cubicBezTo>
                <a:lnTo>
                  <a:pt x="1802205" y="2290210"/>
                </a:lnTo>
                <a:lnTo>
                  <a:pt x="1802205" y="2526160"/>
                </a:lnTo>
                <a:cubicBezTo>
                  <a:pt x="1802205" y="2582565"/>
                  <a:pt x="1848735" y="2628290"/>
                  <a:pt x="1906134" y="2628290"/>
                </a:cubicBezTo>
                <a:lnTo>
                  <a:pt x="2042312" y="2628290"/>
                </a:lnTo>
                <a:cubicBezTo>
                  <a:pt x="2099711" y="2628290"/>
                  <a:pt x="2146242" y="2582565"/>
                  <a:pt x="2146242" y="2526160"/>
                </a:cubicBezTo>
                <a:lnTo>
                  <a:pt x="2146242" y="2290210"/>
                </a:lnTo>
                <a:lnTo>
                  <a:pt x="2386349" y="2290210"/>
                </a:lnTo>
                <a:cubicBezTo>
                  <a:pt x="2443749" y="2290210"/>
                  <a:pt x="2490279" y="2244485"/>
                  <a:pt x="2490279" y="2188080"/>
                </a:cubicBezTo>
                <a:lnTo>
                  <a:pt x="2490279" y="2054260"/>
                </a:lnTo>
                <a:cubicBezTo>
                  <a:pt x="2490279" y="1997855"/>
                  <a:pt x="2443749" y="1952130"/>
                  <a:pt x="2386349" y="1952130"/>
                </a:cubicBezTo>
                <a:lnTo>
                  <a:pt x="2146242" y="1952130"/>
                </a:lnTo>
                <a:lnTo>
                  <a:pt x="2146242" y="1716180"/>
                </a:lnTo>
                <a:cubicBezTo>
                  <a:pt x="2146242" y="1659775"/>
                  <a:pt x="2099711" y="1614050"/>
                  <a:pt x="2042312" y="1614050"/>
                </a:cubicBezTo>
                <a:close/>
                <a:moveTo>
                  <a:pt x="0" y="1368149"/>
                </a:moveTo>
                <a:lnTo>
                  <a:pt x="3960440" y="1368149"/>
                </a:lnTo>
                <a:lnTo>
                  <a:pt x="3960440" y="2489988"/>
                </a:lnTo>
                <a:cubicBezTo>
                  <a:pt x="3960440" y="2765214"/>
                  <a:pt x="3737325" y="2988329"/>
                  <a:pt x="3462099" y="2988329"/>
                </a:cubicBezTo>
                <a:lnTo>
                  <a:pt x="498341" y="2988329"/>
                </a:lnTo>
                <a:cubicBezTo>
                  <a:pt x="223115" y="2988329"/>
                  <a:pt x="0" y="2765214"/>
                  <a:pt x="0" y="2489988"/>
                </a:cubicBezTo>
                <a:close/>
                <a:moveTo>
                  <a:pt x="1399199" y="277487"/>
                </a:moveTo>
                <a:cubicBezTo>
                  <a:pt x="1340514" y="277487"/>
                  <a:pt x="1292941" y="325060"/>
                  <a:pt x="1292941" y="383745"/>
                </a:cubicBezTo>
                <a:lnTo>
                  <a:pt x="1292941" y="684073"/>
                </a:lnTo>
                <a:lnTo>
                  <a:pt x="2667496" y="684073"/>
                </a:lnTo>
                <a:lnTo>
                  <a:pt x="2667496" y="383745"/>
                </a:lnTo>
                <a:cubicBezTo>
                  <a:pt x="2667496" y="325060"/>
                  <a:pt x="2619923" y="277487"/>
                  <a:pt x="2561238" y="277487"/>
                </a:cubicBezTo>
                <a:close/>
                <a:moveTo>
                  <a:pt x="1139543" y="0"/>
                </a:moveTo>
                <a:lnTo>
                  <a:pt x="2820896" y="0"/>
                </a:lnTo>
                <a:cubicBezTo>
                  <a:pt x="2920320" y="0"/>
                  <a:pt x="3000919" y="80599"/>
                  <a:pt x="3000919" y="180023"/>
                </a:cubicBezTo>
                <a:lnTo>
                  <a:pt x="3000919" y="684073"/>
                </a:lnTo>
                <a:lnTo>
                  <a:pt x="3462099" y="684073"/>
                </a:lnTo>
                <a:cubicBezTo>
                  <a:pt x="3727111" y="684073"/>
                  <a:pt x="3943808" y="890935"/>
                  <a:pt x="3957387" y="1152125"/>
                </a:cubicBezTo>
                <a:lnTo>
                  <a:pt x="3053" y="1152125"/>
                </a:lnTo>
                <a:cubicBezTo>
                  <a:pt x="16632" y="890935"/>
                  <a:pt x="233329" y="684073"/>
                  <a:pt x="498341" y="684073"/>
                </a:cubicBezTo>
                <a:lnTo>
                  <a:pt x="959520" y="684073"/>
                </a:lnTo>
                <a:lnTo>
                  <a:pt x="959520" y="180023"/>
                </a:lnTo>
                <a:cubicBezTo>
                  <a:pt x="959520" y="80599"/>
                  <a:pt x="1040119" y="0"/>
                  <a:pt x="1139543"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latin typeface="Arial" pitchFamily="34" charset="0"/>
              <a:cs typeface="Arial" pitchFamily="34" charset="0"/>
            </a:endParaRPr>
          </a:p>
        </p:txBody>
      </p:sp>
      <p:sp>
        <p:nvSpPr>
          <p:cNvPr id="67" name="Heart 3">
            <a:extLst>
              <a:ext uri="{FF2B5EF4-FFF2-40B4-BE49-F238E27FC236}">
                <a16:creationId xmlns:a16="http://schemas.microsoft.com/office/drawing/2014/main" id="{32987128-419D-442D-8650-0B73A016B046}"/>
              </a:ext>
            </a:extLst>
          </p:cNvPr>
          <p:cNvSpPr>
            <a:spLocks noChangeAspect="1"/>
          </p:cNvSpPr>
          <p:nvPr/>
        </p:nvSpPr>
        <p:spPr>
          <a:xfrm>
            <a:off x="11506328" y="936972"/>
            <a:ext cx="302279" cy="273557"/>
          </a:xfrm>
          <a:custGeom>
            <a:avLst/>
            <a:gdLst/>
            <a:ahLst/>
            <a:cxnLst/>
            <a:rect l="l" t="t" r="r" b="b"/>
            <a:pathLst>
              <a:path w="3971393" h="3594045">
                <a:moveTo>
                  <a:pt x="2284446" y="942229"/>
                </a:moveTo>
                <a:cubicBezTo>
                  <a:pt x="2231718" y="946666"/>
                  <a:pt x="2184212" y="981897"/>
                  <a:pt x="2166723" y="1035351"/>
                </a:cubicBezTo>
                <a:lnTo>
                  <a:pt x="1818705" y="2099054"/>
                </a:lnTo>
                <a:lnTo>
                  <a:pt x="1630896" y="1461099"/>
                </a:lnTo>
                <a:cubicBezTo>
                  <a:pt x="1625536" y="1442893"/>
                  <a:pt x="1616698" y="1426659"/>
                  <a:pt x="1605222" y="1412988"/>
                </a:cubicBezTo>
                <a:cubicBezTo>
                  <a:pt x="1592838" y="1372092"/>
                  <a:pt x="1559535" y="1339590"/>
                  <a:pt x="1515200" y="1327710"/>
                </a:cubicBezTo>
                <a:cubicBezTo>
                  <a:pt x="1442764" y="1308302"/>
                  <a:pt x="1368310" y="1351289"/>
                  <a:pt x="1348901" y="1423723"/>
                </a:cubicBezTo>
                <a:lnTo>
                  <a:pt x="1175574" y="2070589"/>
                </a:lnTo>
                <a:lnTo>
                  <a:pt x="887391" y="2070589"/>
                </a:lnTo>
                <a:cubicBezTo>
                  <a:pt x="812401" y="2070589"/>
                  <a:pt x="751610" y="2131382"/>
                  <a:pt x="751610" y="2206372"/>
                </a:cubicBezTo>
                <a:cubicBezTo>
                  <a:pt x="751609" y="2281361"/>
                  <a:pt x="812402" y="2342153"/>
                  <a:pt x="887391" y="2342154"/>
                </a:cubicBezTo>
                <a:lnTo>
                  <a:pt x="1266160" y="2342154"/>
                </a:lnTo>
                <a:cubicBezTo>
                  <a:pt x="1309243" y="2342153"/>
                  <a:pt x="1347639" y="2322088"/>
                  <a:pt x="1370869" y="2289485"/>
                </a:cubicBezTo>
                <a:cubicBezTo>
                  <a:pt x="1392914" y="2274134"/>
                  <a:pt x="1408463" y="2250677"/>
                  <a:pt x="1415910" y="2222885"/>
                </a:cubicBezTo>
                <a:lnTo>
                  <a:pt x="1490320" y="1945186"/>
                </a:lnTo>
                <a:lnTo>
                  <a:pt x="1661817" y="2527729"/>
                </a:lnTo>
                <a:cubicBezTo>
                  <a:pt x="1680716" y="2591927"/>
                  <a:pt x="1742866" y="2631605"/>
                  <a:pt x="1806849" y="2621696"/>
                </a:cubicBezTo>
                <a:cubicBezTo>
                  <a:pt x="1873057" y="2637495"/>
                  <a:pt x="1940784" y="2599243"/>
                  <a:pt x="1962449" y="2533025"/>
                </a:cubicBezTo>
                <a:lnTo>
                  <a:pt x="2291633" y="1526890"/>
                </a:lnTo>
                <a:lnTo>
                  <a:pt x="2478124" y="2222886"/>
                </a:lnTo>
                <a:cubicBezTo>
                  <a:pt x="2491725" y="2273643"/>
                  <a:pt x="2532355" y="2309941"/>
                  <a:pt x="2580723" y="2318869"/>
                </a:cubicBezTo>
                <a:cubicBezTo>
                  <a:pt x="2600453" y="2334375"/>
                  <a:pt x="2625460" y="2342152"/>
                  <a:pt x="2652283" y="2342153"/>
                </a:cubicBezTo>
                <a:lnTo>
                  <a:pt x="3058108" y="2342153"/>
                </a:lnTo>
                <a:cubicBezTo>
                  <a:pt x="3133099" y="2342153"/>
                  <a:pt x="3193891" y="2281360"/>
                  <a:pt x="3193891" y="2206371"/>
                </a:cubicBezTo>
                <a:cubicBezTo>
                  <a:pt x="3193890" y="2131381"/>
                  <a:pt x="3133099" y="2070589"/>
                  <a:pt x="3058108" y="2070588"/>
                </a:cubicBezTo>
                <a:lnTo>
                  <a:pt x="2718460" y="2070589"/>
                </a:lnTo>
                <a:lnTo>
                  <a:pt x="2455970" y="1090961"/>
                </a:lnTo>
                <a:cubicBezTo>
                  <a:pt x="2449895" y="1068289"/>
                  <a:pt x="2438427" y="1048501"/>
                  <a:pt x="2421928" y="1033927"/>
                </a:cubicBezTo>
                <a:cubicBezTo>
                  <a:pt x="2410672" y="994460"/>
                  <a:pt x="2379946" y="962248"/>
                  <a:pt x="2337996" y="948523"/>
                </a:cubicBezTo>
                <a:cubicBezTo>
                  <a:pt x="2320178" y="942693"/>
                  <a:pt x="2302022" y="940751"/>
                  <a:pt x="2284446" y="942229"/>
                </a:cubicBezTo>
                <a:close/>
                <a:moveTo>
                  <a:pt x="941190" y="119"/>
                </a:moveTo>
                <a:cubicBezTo>
                  <a:pt x="1335246" y="6449"/>
                  <a:pt x="1754682" y="267656"/>
                  <a:pt x="1985697" y="864700"/>
                </a:cubicBezTo>
                <a:cubicBezTo>
                  <a:pt x="2807082" y="-1258124"/>
                  <a:pt x="6010484" y="864700"/>
                  <a:pt x="1985697" y="3594045"/>
                </a:cubicBezTo>
                <a:cubicBezTo>
                  <a:pt x="-907119" y="1632328"/>
                  <a:pt x="-65842" y="-16059"/>
                  <a:pt x="941190" y="119"/>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latin typeface="Arial" pitchFamily="34" charset="0"/>
              <a:cs typeface="Arial" pitchFamily="34" charset="0"/>
            </a:endParaRPr>
          </a:p>
        </p:txBody>
      </p:sp>
      <p:sp>
        <p:nvSpPr>
          <p:cNvPr id="68" name="Round Same Side Corner Rectangle 5">
            <a:extLst>
              <a:ext uri="{FF2B5EF4-FFF2-40B4-BE49-F238E27FC236}">
                <a16:creationId xmlns:a16="http://schemas.microsoft.com/office/drawing/2014/main" id="{CD6ECC31-4A48-4D35-93E8-7FC0AF12E0AC}"/>
              </a:ext>
            </a:extLst>
          </p:cNvPr>
          <p:cNvSpPr/>
          <p:nvPr/>
        </p:nvSpPr>
        <p:spPr>
          <a:xfrm>
            <a:off x="9871330" y="103857"/>
            <a:ext cx="352384" cy="247386"/>
          </a:xfrm>
          <a:custGeom>
            <a:avLst/>
            <a:gdLst/>
            <a:ahLst/>
            <a:cxnLst/>
            <a:rect l="l" t="t" r="r" b="b"/>
            <a:pathLst>
              <a:path w="3934890" h="3325069">
                <a:moveTo>
                  <a:pt x="3256955" y="2654903"/>
                </a:moveTo>
                <a:cubicBezTo>
                  <a:pt x="3442016" y="2654903"/>
                  <a:pt x="3592038" y="2804925"/>
                  <a:pt x="3592038" y="2989986"/>
                </a:cubicBezTo>
                <a:cubicBezTo>
                  <a:pt x="3592038" y="3175047"/>
                  <a:pt x="3442016" y="3325069"/>
                  <a:pt x="3256955" y="3325069"/>
                </a:cubicBezTo>
                <a:cubicBezTo>
                  <a:pt x="3071894" y="3325069"/>
                  <a:pt x="2921872" y="3175047"/>
                  <a:pt x="2921872" y="2989986"/>
                </a:cubicBezTo>
                <a:cubicBezTo>
                  <a:pt x="2921872" y="2804925"/>
                  <a:pt x="3071894" y="2654903"/>
                  <a:pt x="3256955" y="2654903"/>
                </a:cubicBezTo>
                <a:close/>
                <a:moveTo>
                  <a:pt x="1163958" y="2654903"/>
                </a:moveTo>
                <a:cubicBezTo>
                  <a:pt x="1349019" y="2654903"/>
                  <a:pt x="1499041" y="2804925"/>
                  <a:pt x="1499041" y="2989986"/>
                </a:cubicBezTo>
                <a:cubicBezTo>
                  <a:pt x="1499041" y="3175047"/>
                  <a:pt x="1349019" y="3325069"/>
                  <a:pt x="1163958" y="3325069"/>
                </a:cubicBezTo>
                <a:cubicBezTo>
                  <a:pt x="978897" y="3325069"/>
                  <a:pt x="828875" y="3175047"/>
                  <a:pt x="828875" y="2989986"/>
                </a:cubicBezTo>
                <a:cubicBezTo>
                  <a:pt x="828875" y="2804925"/>
                  <a:pt x="978897" y="2654903"/>
                  <a:pt x="1163958" y="2654903"/>
                </a:cubicBezTo>
                <a:close/>
                <a:moveTo>
                  <a:pt x="76162" y="2262658"/>
                </a:moveTo>
                <a:lnTo>
                  <a:pt x="3934890" y="2262658"/>
                </a:lnTo>
                <a:lnTo>
                  <a:pt x="3934890" y="2865907"/>
                </a:lnTo>
                <a:lnTo>
                  <a:pt x="3688794" y="2865907"/>
                </a:lnTo>
                <a:cubicBezTo>
                  <a:pt x="3630311" y="2683593"/>
                  <a:pt x="3458928" y="2552630"/>
                  <a:pt x="3256956" y="2552630"/>
                </a:cubicBezTo>
                <a:cubicBezTo>
                  <a:pt x="3054984" y="2552630"/>
                  <a:pt x="2883601" y="2683593"/>
                  <a:pt x="2825119" y="2865907"/>
                </a:cubicBezTo>
                <a:lnTo>
                  <a:pt x="1595797" y="2865907"/>
                </a:lnTo>
                <a:cubicBezTo>
                  <a:pt x="1537314" y="2683593"/>
                  <a:pt x="1365931" y="2552630"/>
                  <a:pt x="1163959" y="2552630"/>
                </a:cubicBezTo>
                <a:cubicBezTo>
                  <a:pt x="952624" y="2552630"/>
                  <a:pt x="774779" y="2696018"/>
                  <a:pt x="724237" y="2891307"/>
                </a:cubicBezTo>
                <a:lnTo>
                  <a:pt x="398213" y="2891307"/>
                </a:lnTo>
                <a:cubicBezTo>
                  <a:pt x="178286" y="2891307"/>
                  <a:pt x="0" y="2713021"/>
                  <a:pt x="0" y="2493094"/>
                </a:cubicBezTo>
                <a:lnTo>
                  <a:pt x="0" y="2267371"/>
                </a:lnTo>
                <a:lnTo>
                  <a:pt x="76162" y="2267371"/>
                </a:lnTo>
                <a:close/>
                <a:moveTo>
                  <a:pt x="940438" y="986308"/>
                </a:moveTo>
                <a:cubicBezTo>
                  <a:pt x="831368" y="986308"/>
                  <a:pt x="742949" y="1041027"/>
                  <a:pt x="742949" y="1108525"/>
                </a:cubicBezTo>
                <a:lnTo>
                  <a:pt x="742949" y="1420858"/>
                </a:lnTo>
                <a:lnTo>
                  <a:pt x="1337996" y="1420858"/>
                </a:lnTo>
                <a:lnTo>
                  <a:pt x="1337996" y="986308"/>
                </a:lnTo>
                <a:close/>
                <a:moveTo>
                  <a:pt x="2566126" y="947333"/>
                </a:moveTo>
                <a:cubicBezTo>
                  <a:pt x="2490968" y="947333"/>
                  <a:pt x="2430039" y="1008262"/>
                  <a:pt x="2430039" y="1083421"/>
                </a:cubicBezTo>
                <a:lnTo>
                  <a:pt x="2430039" y="1283715"/>
                </a:lnTo>
                <a:lnTo>
                  <a:pt x="2240561" y="1283715"/>
                </a:lnTo>
                <a:cubicBezTo>
                  <a:pt x="2165402" y="1283715"/>
                  <a:pt x="2104473" y="1344644"/>
                  <a:pt x="2104473" y="1419803"/>
                </a:cubicBezTo>
                <a:lnTo>
                  <a:pt x="2104473" y="1443548"/>
                </a:lnTo>
                <a:cubicBezTo>
                  <a:pt x="2104473" y="1518707"/>
                  <a:pt x="2165402" y="1579635"/>
                  <a:pt x="2240561" y="1579635"/>
                </a:cubicBezTo>
                <a:lnTo>
                  <a:pt x="2430039" y="1579635"/>
                </a:lnTo>
                <a:lnTo>
                  <a:pt x="2430039" y="1758296"/>
                </a:lnTo>
                <a:cubicBezTo>
                  <a:pt x="2430039" y="1833454"/>
                  <a:pt x="2490968" y="1894383"/>
                  <a:pt x="2566126" y="1894383"/>
                </a:cubicBezTo>
                <a:lnTo>
                  <a:pt x="2589871" y="1894383"/>
                </a:lnTo>
                <a:cubicBezTo>
                  <a:pt x="2665030" y="1894383"/>
                  <a:pt x="2725959" y="1833454"/>
                  <a:pt x="2725959" y="1758296"/>
                </a:cubicBezTo>
                <a:lnTo>
                  <a:pt x="2725959" y="1579635"/>
                </a:lnTo>
                <a:lnTo>
                  <a:pt x="2915437" y="1579635"/>
                </a:lnTo>
                <a:cubicBezTo>
                  <a:pt x="2990595" y="1579635"/>
                  <a:pt x="3051524" y="1518707"/>
                  <a:pt x="3051524" y="1443548"/>
                </a:cubicBezTo>
                <a:lnTo>
                  <a:pt x="3051524" y="1419803"/>
                </a:lnTo>
                <a:cubicBezTo>
                  <a:pt x="3051524" y="1344644"/>
                  <a:pt x="2990595" y="1283715"/>
                  <a:pt x="2915437" y="1283715"/>
                </a:cubicBezTo>
                <a:lnTo>
                  <a:pt x="2725959" y="1283715"/>
                </a:lnTo>
                <a:lnTo>
                  <a:pt x="2725959" y="1083421"/>
                </a:lnTo>
                <a:cubicBezTo>
                  <a:pt x="2725959" y="1008262"/>
                  <a:pt x="2665030" y="947333"/>
                  <a:pt x="2589871" y="947333"/>
                </a:cubicBezTo>
                <a:close/>
                <a:moveTo>
                  <a:pt x="2175584" y="448446"/>
                </a:moveTo>
                <a:lnTo>
                  <a:pt x="2342436" y="448446"/>
                </a:lnTo>
                <a:cubicBezTo>
                  <a:pt x="2365949" y="448446"/>
                  <a:pt x="2385010" y="467507"/>
                  <a:pt x="2385010" y="491020"/>
                </a:cubicBezTo>
                <a:lnTo>
                  <a:pt x="2385010" y="513872"/>
                </a:lnTo>
                <a:cubicBezTo>
                  <a:pt x="2385010" y="537385"/>
                  <a:pt x="2365949" y="556446"/>
                  <a:pt x="2342436" y="556446"/>
                </a:cubicBezTo>
                <a:lnTo>
                  <a:pt x="2175584" y="556446"/>
                </a:lnTo>
                <a:cubicBezTo>
                  <a:pt x="2152071" y="556446"/>
                  <a:pt x="2133010" y="537385"/>
                  <a:pt x="2133010" y="513872"/>
                </a:cubicBezTo>
                <a:lnTo>
                  <a:pt x="2133010" y="491020"/>
                </a:lnTo>
                <a:cubicBezTo>
                  <a:pt x="2133010" y="467507"/>
                  <a:pt x="2152071" y="448446"/>
                  <a:pt x="2175584" y="448446"/>
                </a:cubicBezTo>
                <a:close/>
                <a:moveTo>
                  <a:pt x="1313354" y="439278"/>
                </a:moveTo>
                <a:lnTo>
                  <a:pt x="1480043" y="446666"/>
                </a:lnTo>
                <a:cubicBezTo>
                  <a:pt x="1503533" y="447707"/>
                  <a:pt x="1521731" y="467594"/>
                  <a:pt x="1520690" y="491084"/>
                </a:cubicBezTo>
                <a:lnTo>
                  <a:pt x="1519678" y="513913"/>
                </a:lnTo>
                <a:cubicBezTo>
                  <a:pt x="1518636" y="537403"/>
                  <a:pt x="1498750" y="555601"/>
                  <a:pt x="1475260" y="554560"/>
                </a:cubicBezTo>
                <a:lnTo>
                  <a:pt x="1308572" y="547172"/>
                </a:lnTo>
                <a:cubicBezTo>
                  <a:pt x="1285082" y="546130"/>
                  <a:pt x="1266884" y="526244"/>
                  <a:pt x="1267925" y="502754"/>
                </a:cubicBezTo>
                <a:lnTo>
                  <a:pt x="1268937" y="479925"/>
                </a:lnTo>
                <a:cubicBezTo>
                  <a:pt x="1269978" y="456435"/>
                  <a:pt x="1289864" y="438236"/>
                  <a:pt x="1313354" y="439278"/>
                </a:cubicBezTo>
                <a:close/>
                <a:moveTo>
                  <a:pt x="1782480" y="391192"/>
                </a:moveTo>
                <a:lnTo>
                  <a:pt x="1854488" y="391192"/>
                </a:lnTo>
                <a:cubicBezTo>
                  <a:pt x="1947917" y="391192"/>
                  <a:pt x="2023656" y="466931"/>
                  <a:pt x="2023656" y="560360"/>
                </a:cubicBezTo>
                <a:lnTo>
                  <a:pt x="2023656" y="721195"/>
                </a:lnTo>
                <a:lnTo>
                  <a:pt x="3934890" y="721195"/>
                </a:lnTo>
                <a:lnTo>
                  <a:pt x="3934890" y="2109731"/>
                </a:lnTo>
                <a:lnTo>
                  <a:pt x="14197" y="2109731"/>
                </a:lnTo>
                <a:lnTo>
                  <a:pt x="14197" y="2114574"/>
                </a:lnTo>
                <a:lnTo>
                  <a:pt x="0" y="2114574"/>
                </a:lnTo>
                <a:lnTo>
                  <a:pt x="0" y="1828455"/>
                </a:lnTo>
                <a:cubicBezTo>
                  <a:pt x="0" y="1608528"/>
                  <a:pt x="178286" y="1430242"/>
                  <a:pt x="398213" y="1430242"/>
                </a:cubicBezTo>
                <a:lnTo>
                  <a:pt x="519518" y="1430242"/>
                </a:lnTo>
                <a:lnTo>
                  <a:pt x="519518" y="977203"/>
                </a:lnTo>
                <a:cubicBezTo>
                  <a:pt x="519518" y="876538"/>
                  <a:pt x="601123" y="794933"/>
                  <a:pt x="701788" y="794933"/>
                </a:cubicBezTo>
                <a:lnTo>
                  <a:pt x="1349377" y="794933"/>
                </a:lnTo>
                <a:lnTo>
                  <a:pt x="1349377" y="721195"/>
                </a:lnTo>
                <a:lnTo>
                  <a:pt x="1613312" y="721195"/>
                </a:lnTo>
                <a:lnTo>
                  <a:pt x="1613312" y="560360"/>
                </a:lnTo>
                <a:cubicBezTo>
                  <a:pt x="1613312" y="466931"/>
                  <a:pt x="1689051" y="391192"/>
                  <a:pt x="1782480" y="391192"/>
                </a:cubicBezTo>
                <a:close/>
                <a:moveTo>
                  <a:pt x="2217013" y="121841"/>
                </a:moveTo>
                <a:cubicBezTo>
                  <a:pt x="2228118" y="123263"/>
                  <a:pt x="2238680" y="128922"/>
                  <a:pt x="2246068" y="138480"/>
                </a:cubicBezTo>
                <a:lnTo>
                  <a:pt x="2260428" y="157060"/>
                </a:lnTo>
                <a:cubicBezTo>
                  <a:pt x="2275203" y="176176"/>
                  <a:pt x="2271684" y="203650"/>
                  <a:pt x="2252568" y="218425"/>
                </a:cubicBezTo>
                <a:lnTo>
                  <a:pt x="2122407" y="319028"/>
                </a:lnTo>
                <a:cubicBezTo>
                  <a:pt x="2103291" y="333803"/>
                  <a:pt x="2075817" y="330283"/>
                  <a:pt x="2061042" y="311168"/>
                </a:cubicBezTo>
                <a:lnTo>
                  <a:pt x="2046682" y="292588"/>
                </a:lnTo>
                <a:cubicBezTo>
                  <a:pt x="2031907" y="273472"/>
                  <a:pt x="2035426" y="245997"/>
                  <a:pt x="2054542" y="231223"/>
                </a:cubicBezTo>
                <a:lnTo>
                  <a:pt x="2184703" y="130620"/>
                </a:lnTo>
                <a:cubicBezTo>
                  <a:pt x="2194261" y="123232"/>
                  <a:pt x="2205908" y="120418"/>
                  <a:pt x="2217013" y="121841"/>
                </a:cubicBezTo>
                <a:close/>
                <a:moveTo>
                  <a:pt x="1478016" y="112448"/>
                </a:moveTo>
                <a:cubicBezTo>
                  <a:pt x="1488894" y="113071"/>
                  <a:pt x="1499534" y="117844"/>
                  <a:pt x="1507358" y="126619"/>
                </a:cubicBezTo>
                <a:lnTo>
                  <a:pt x="1618401" y="251155"/>
                </a:lnTo>
                <a:cubicBezTo>
                  <a:pt x="1634050" y="268704"/>
                  <a:pt x="1632508" y="295617"/>
                  <a:pt x="1614958" y="311265"/>
                </a:cubicBezTo>
                <a:lnTo>
                  <a:pt x="1597902" y="326473"/>
                </a:lnTo>
                <a:cubicBezTo>
                  <a:pt x="1580352" y="342122"/>
                  <a:pt x="1553440" y="340580"/>
                  <a:pt x="1537792" y="323030"/>
                </a:cubicBezTo>
                <a:lnTo>
                  <a:pt x="1426749" y="198495"/>
                </a:lnTo>
                <a:cubicBezTo>
                  <a:pt x="1411101" y="180945"/>
                  <a:pt x="1412642" y="154033"/>
                  <a:pt x="1430192" y="138385"/>
                </a:cubicBezTo>
                <a:lnTo>
                  <a:pt x="1447248" y="123176"/>
                </a:lnTo>
                <a:cubicBezTo>
                  <a:pt x="1456023" y="115352"/>
                  <a:pt x="1467139" y="111825"/>
                  <a:pt x="1478016" y="112448"/>
                </a:cubicBezTo>
                <a:close/>
                <a:moveTo>
                  <a:pt x="1837237" y="58"/>
                </a:moveTo>
                <a:lnTo>
                  <a:pt x="1861379" y="1283"/>
                </a:lnTo>
                <a:cubicBezTo>
                  <a:pt x="1886217" y="2543"/>
                  <a:pt x="1905332" y="23700"/>
                  <a:pt x="1904072" y="48538"/>
                </a:cubicBezTo>
                <a:lnTo>
                  <a:pt x="1895868" y="210266"/>
                </a:lnTo>
                <a:cubicBezTo>
                  <a:pt x="1894608" y="235105"/>
                  <a:pt x="1873451" y="254219"/>
                  <a:pt x="1848613" y="252959"/>
                </a:cubicBezTo>
                <a:lnTo>
                  <a:pt x="1824471" y="251735"/>
                </a:lnTo>
                <a:cubicBezTo>
                  <a:pt x="1799633" y="250475"/>
                  <a:pt x="1780518" y="229317"/>
                  <a:pt x="1781778" y="204479"/>
                </a:cubicBezTo>
                <a:lnTo>
                  <a:pt x="1789981" y="42751"/>
                </a:lnTo>
                <a:cubicBezTo>
                  <a:pt x="1791241" y="17913"/>
                  <a:pt x="1812399" y="-1201"/>
                  <a:pt x="1837237" y="58"/>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9" name="Parallelogram 8">
            <a:extLst>
              <a:ext uri="{FF2B5EF4-FFF2-40B4-BE49-F238E27FC236}">
                <a16:creationId xmlns:a16="http://schemas.microsoft.com/office/drawing/2014/main" id="{BB6A5491-F2E6-464E-B45C-AE2256767382}"/>
              </a:ext>
            </a:extLst>
          </p:cNvPr>
          <p:cNvSpPr/>
          <p:nvPr/>
        </p:nvSpPr>
        <p:spPr>
          <a:xfrm>
            <a:off x="6469630" y="2392536"/>
            <a:ext cx="381319" cy="232595"/>
          </a:xfrm>
          <a:custGeom>
            <a:avLst/>
            <a:gdLst/>
            <a:ahLst/>
            <a:cxnLst/>
            <a:rect l="l" t="t" r="r" b="b"/>
            <a:pathLst>
              <a:path w="3990895" h="3087182">
                <a:moveTo>
                  <a:pt x="1740403" y="2573711"/>
                </a:moveTo>
                <a:cubicBezTo>
                  <a:pt x="1526257" y="2580937"/>
                  <a:pt x="1290256" y="2583516"/>
                  <a:pt x="1065139" y="2579843"/>
                </a:cubicBezTo>
                <a:lnTo>
                  <a:pt x="1065139" y="2871158"/>
                </a:lnTo>
                <a:lnTo>
                  <a:pt x="1740403" y="2871158"/>
                </a:lnTo>
                <a:close/>
                <a:moveTo>
                  <a:pt x="3583963" y="1148535"/>
                </a:moveTo>
                <a:cubicBezTo>
                  <a:pt x="3442121" y="1148535"/>
                  <a:pt x="3324432" y="1262284"/>
                  <a:pt x="3303071" y="1411513"/>
                </a:cubicBezTo>
                <a:lnTo>
                  <a:pt x="3604802" y="1436594"/>
                </a:lnTo>
                <a:cubicBezTo>
                  <a:pt x="3607651" y="1483680"/>
                  <a:pt x="3627953" y="1483631"/>
                  <a:pt x="3630802" y="1530717"/>
                </a:cubicBezTo>
                <a:lnTo>
                  <a:pt x="3339635" y="1623071"/>
                </a:lnTo>
                <a:cubicBezTo>
                  <a:pt x="3388511" y="1715368"/>
                  <a:pt x="3479714" y="1776813"/>
                  <a:pt x="3583963" y="1776813"/>
                </a:cubicBezTo>
                <a:cubicBezTo>
                  <a:pt x="3741685" y="1776813"/>
                  <a:pt x="3869544" y="1636168"/>
                  <a:pt x="3869544" y="1462674"/>
                </a:cubicBezTo>
                <a:cubicBezTo>
                  <a:pt x="3869544" y="1289180"/>
                  <a:pt x="3741685" y="1148535"/>
                  <a:pt x="3583963" y="1148535"/>
                </a:cubicBezTo>
                <a:close/>
                <a:moveTo>
                  <a:pt x="1942038" y="765538"/>
                </a:moveTo>
                <a:cubicBezTo>
                  <a:pt x="1858825" y="765538"/>
                  <a:pt x="1791368" y="832995"/>
                  <a:pt x="1791368" y="916208"/>
                </a:cubicBezTo>
                <a:lnTo>
                  <a:pt x="1791368" y="1175206"/>
                </a:lnTo>
                <a:lnTo>
                  <a:pt x="1596655" y="1175206"/>
                </a:lnTo>
                <a:cubicBezTo>
                  <a:pt x="1505121" y="1175206"/>
                  <a:pt x="1430918" y="1249409"/>
                  <a:pt x="1430918" y="1340943"/>
                </a:cubicBezTo>
                <a:lnTo>
                  <a:pt x="1430918" y="1369861"/>
                </a:lnTo>
                <a:cubicBezTo>
                  <a:pt x="1430918" y="1461395"/>
                  <a:pt x="1505121" y="1535598"/>
                  <a:pt x="1596655" y="1535598"/>
                </a:cubicBezTo>
                <a:lnTo>
                  <a:pt x="1791368" y="1535598"/>
                </a:lnTo>
                <a:lnTo>
                  <a:pt x="1791368" y="1768249"/>
                </a:lnTo>
                <a:cubicBezTo>
                  <a:pt x="1791368" y="1851462"/>
                  <a:pt x="1858825" y="1918919"/>
                  <a:pt x="1942038" y="1918919"/>
                </a:cubicBezTo>
                <a:lnTo>
                  <a:pt x="1968327" y="1918919"/>
                </a:lnTo>
                <a:cubicBezTo>
                  <a:pt x="2051540" y="1918919"/>
                  <a:pt x="2118997" y="1851462"/>
                  <a:pt x="2118997" y="1768249"/>
                </a:cubicBezTo>
                <a:lnTo>
                  <a:pt x="2118997" y="1535598"/>
                </a:lnTo>
                <a:lnTo>
                  <a:pt x="2313709" y="1535598"/>
                </a:lnTo>
                <a:cubicBezTo>
                  <a:pt x="2377432" y="1535598"/>
                  <a:pt x="2432756" y="1499636"/>
                  <a:pt x="2458635" y="1445923"/>
                </a:cubicBezTo>
                <a:lnTo>
                  <a:pt x="2460889" y="1424521"/>
                </a:lnTo>
                <a:lnTo>
                  <a:pt x="2465213" y="1420689"/>
                </a:lnTo>
                <a:lnTo>
                  <a:pt x="2471533" y="1306607"/>
                </a:lnTo>
                <a:cubicBezTo>
                  <a:pt x="2459663" y="1231205"/>
                  <a:pt x="2393226" y="1175206"/>
                  <a:pt x="2313709" y="1175206"/>
                </a:cubicBezTo>
                <a:lnTo>
                  <a:pt x="2118997" y="1175206"/>
                </a:lnTo>
                <a:lnTo>
                  <a:pt x="2118997" y="916208"/>
                </a:lnTo>
                <a:cubicBezTo>
                  <a:pt x="2118997" y="832995"/>
                  <a:pt x="2051540" y="765538"/>
                  <a:pt x="1968327" y="765538"/>
                </a:cubicBezTo>
                <a:close/>
                <a:moveTo>
                  <a:pt x="1226605" y="630723"/>
                </a:moveTo>
                <a:cubicBezTo>
                  <a:pt x="838390" y="598973"/>
                  <a:pt x="590161" y="1384786"/>
                  <a:pt x="585832" y="1535598"/>
                </a:cubicBezTo>
                <a:lnTo>
                  <a:pt x="1226028" y="1522898"/>
                </a:lnTo>
                <a:cubicBezTo>
                  <a:pt x="1226221" y="1225506"/>
                  <a:pt x="1226412" y="928115"/>
                  <a:pt x="1226605" y="630723"/>
                </a:cubicBezTo>
                <a:close/>
                <a:moveTo>
                  <a:pt x="1740403" y="0"/>
                </a:moveTo>
                <a:lnTo>
                  <a:pt x="1871327" y="0"/>
                </a:lnTo>
                <a:lnTo>
                  <a:pt x="1871327" y="90089"/>
                </a:lnTo>
                <a:lnTo>
                  <a:pt x="3425865" y="90089"/>
                </a:lnTo>
                <a:lnTo>
                  <a:pt x="3425865" y="270089"/>
                </a:lnTo>
                <a:lnTo>
                  <a:pt x="1871327" y="270089"/>
                </a:lnTo>
                <a:lnTo>
                  <a:pt x="1871327" y="427547"/>
                </a:lnTo>
                <a:cubicBezTo>
                  <a:pt x="2156809" y="438659"/>
                  <a:pt x="2415168" y="481953"/>
                  <a:pt x="2487431" y="551123"/>
                </a:cubicBezTo>
                <a:cubicBezTo>
                  <a:pt x="2638328" y="637553"/>
                  <a:pt x="2742817" y="987481"/>
                  <a:pt x="2780551" y="1368079"/>
                </a:cubicBezTo>
                <a:lnTo>
                  <a:pt x="3165273" y="1400059"/>
                </a:lnTo>
                <a:cubicBezTo>
                  <a:pt x="3190861" y="1176596"/>
                  <a:pt x="3364791" y="1004519"/>
                  <a:pt x="3575259" y="1004519"/>
                </a:cubicBezTo>
                <a:cubicBezTo>
                  <a:pt x="3804809" y="1004519"/>
                  <a:pt x="3990895" y="1209214"/>
                  <a:pt x="3990895" y="1461719"/>
                </a:cubicBezTo>
                <a:cubicBezTo>
                  <a:pt x="3990895" y="1714224"/>
                  <a:pt x="3804809" y="1918919"/>
                  <a:pt x="3575259" y="1918919"/>
                </a:cubicBezTo>
                <a:cubicBezTo>
                  <a:pt x="3412624" y="1918919"/>
                  <a:pt x="3271807" y="1816170"/>
                  <a:pt x="3205139" y="1665732"/>
                </a:cubicBezTo>
                <a:lnTo>
                  <a:pt x="2796520" y="1795340"/>
                </a:lnTo>
                <a:cubicBezTo>
                  <a:pt x="2783205" y="2186453"/>
                  <a:pt x="2688635" y="2514652"/>
                  <a:pt x="2490527" y="2506536"/>
                </a:cubicBezTo>
                <a:cubicBezTo>
                  <a:pt x="2438297" y="2531587"/>
                  <a:pt x="2205857" y="2554006"/>
                  <a:pt x="1904505" y="2567479"/>
                </a:cubicBezTo>
                <a:lnTo>
                  <a:pt x="1904505" y="2871158"/>
                </a:lnTo>
                <a:lnTo>
                  <a:pt x="2689643" y="2871158"/>
                </a:lnTo>
                <a:cubicBezTo>
                  <a:pt x="2749296" y="2871158"/>
                  <a:pt x="2797655" y="2919517"/>
                  <a:pt x="2797655" y="2979170"/>
                </a:cubicBezTo>
                <a:cubicBezTo>
                  <a:pt x="2797655" y="3038823"/>
                  <a:pt x="2749296" y="3087182"/>
                  <a:pt x="2689643" y="3087182"/>
                </a:cubicBezTo>
                <a:lnTo>
                  <a:pt x="457395" y="3087182"/>
                </a:lnTo>
                <a:lnTo>
                  <a:pt x="430555" y="3081994"/>
                </a:lnTo>
                <a:lnTo>
                  <a:pt x="427761" y="3087182"/>
                </a:lnTo>
                <a:lnTo>
                  <a:pt x="366119" y="3053981"/>
                </a:lnTo>
                <a:cubicBezTo>
                  <a:pt x="365594" y="3054050"/>
                  <a:pt x="365174" y="3053869"/>
                  <a:pt x="364754" y="3053685"/>
                </a:cubicBezTo>
                <a:lnTo>
                  <a:pt x="64754" y="2922467"/>
                </a:lnTo>
                <a:cubicBezTo>
                  <a:pt x="10101" y="2898562"/>
                  <a:pt x="-14826" y="2834876"/>
                  <a:pt x="9079" y="2780223"/>
                </a:cubicBezTo>
                <a:cubicBezTo>
                  <a:pt x="27008" y="2739232"/>
                  <a:pt x="67313" y="2714963"/>
                  <a:pt x="109402" y="2715476"/>
                </a:cubicBezTo>
                <a:cubicBezTo>
                  <a:pt x="123432" y="2715647"/>
                  <a:pt x="137660" y="2718571"/>
                  <a:pt x="151323" y="2724547"/>
                </a:cubicBezTo>
                <a:lnTo>
                  <a:pt x="439379" y="2850541"/>
                </a:lnTo>
                <a:lnTo>
                  <a:pt x="493513" y="2871158"/>
                </a:lnTo>
                <a:lnTo>
                  <a:pt x="921139" y="2871158"/>
                </a:lnTo>
                <a:lnTo>
                  <a:pt x="921139" y="2576699"/>
                </a:lnTo>
                <a:lnTo>
                  <a:pt x="936415" y="2576699"/>
                </a:lnTo>
                <a:cubicBezTo>
                  <a:pt x="497926" y="2565212"/>
                  <a:pt x="127915" y="2527380"/>
                  <a:pt x="86500" y="2449386"/>
                </a:cubicBezTo>
                <a:cubicBezTo>
                  <a:pt x="-44935" y="2322713"/>
                  <a:pt x="-80455" y="1751442"/>
                  <a:pt x="377076" y="1584573"/>
                </a:cubicBezTo>
                <a:cubicBezTo>
                  <a:pt x="427628" y="1274829"/>
                  <a:pt x="742960" y="651754"/>
                  <a:pt x="991911" y="524245"/>
                </a:cubicBezTo>
                <a:cubicBezTo>
                  <a:pt x="1112248" y="450334"/>
                  <a:pt x="1428043" y="418134"/>
                  <a:pt x="1740403" y="422848"/>
                </a:cubicBezTo>
                <a:lnTo>
                  <a:pt x="1740403" y="270089"/>
                </a:lnTo>
                <a:lnTo>
                  <a:pt x="185865" y="270089"/>
                </a:lnTo>
                <a:lnTo>
                  <a:pt x="185865" y="90089"/>
                </a:lnTo>
                <a:lnTo>
                  <a:pt x="1740403" y="90089"/>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0" name="Freeform 18">
            <a:extLst>
              <a:ext uri="{FF2B5EF4-FFF2-40B4-BE49-F238E27FC236}">
                <a16:creationId xmlns:a16="http://schemas.microsoft.com/office/drawing/2014/main" id="{0A4F74A7-259B-4B3C-B49C-261718168D6A}"/>
              </a:ext>
            </a:extLst>
          </p:cNvPr>
          <p:cNvSpPr>
            <a:spLocks/>
          </p:cNvSpPr>
          <p:nvPr/>
        </p:nvSpPr>
        <p:spPr bwMode="auto">
          <a:xfrm>
            <a:off x="11519242" y="4951149"/>
            <a:ext cx="314404" cy="313890"/>
          </a:xfrm>
          <a:custGeom>
            <a:avLst/>
            <a:gdLst/>
            <a:ahLst/>
            <a:cxnLst/>
            <a:rect l="l" t="t" r="r" b="b"/>
            <a:pathLst>
              <a:path w="3788345" h="3782142">
                <a:moveTo>
                  <a:pt x="3559909" y="1946081"/>
                </a:moveTo>
                <a:lnTo>
                  <a:pt x="3571003" y="1946081"/>
                </a:lnTo>
                <a:lnTo>
                  <a:pt x="3598234" y="1951628"/>
                </a:lnTo>
                <a:lnTo>
                  <a:pt x="3623952" y="1957680"/>
                </a:lnTo>
                <a:lnTo>
                  <a:pt x="3648661" y="1965244"/>
                </a:lnTo>
                <a:lnTo>
                  <a:pt x="3671858" y="1975329"/>
                </a:lnTo>
                <a:lnTo>
                  <a:pt x="3692029" y="1986927"/>
                </a:lnTo>
                <a:lnTo>
                  <a:pt x="3710183" y="2001047"/>
                </a:lnTo>
                <a:lnTo>
                  <a:pt x="3725815" y="2018192"/>
                </a:lnTo>
                <a:lnTo>
                  <a:pt x="3746995" y="2049457"/>
                </a:lnTo>
                <a:lnTo>
                  <a:pt x="3763636" y="2082739"/>
                </a:lnTo>
                <a:lnTo>
                  <a:pt x="3775234" y="2116526"/>
                </a:lnTo>
                <a:lnTo>
                  <a:pt x="3783807" y="2151321"/>
                </a:lnTo>
                <a:lnTo>
                  <a:pt x="3787337" y="2187124"/>
                </a:lnTo>
                <a:lnTo>
                  <a:pt x="3788345" y="2223936"/>
                </a:lnTo>
                <a:lnTo>
                  <a:pt x="3785320" y="2259235"/>
                </a:lnTo>
                <a:lnTo>
                  <a:pt x="3779772" y="2296047"/>
                </a:lnTo>
                <a:lnTo>
                  <a:pt x="3772713" y="2331851"/>
                </a:lnTo>
                <a:lnTo>
                  <a:pt x="3762627" y="2367654"/>
                </a:lnTo>
                <a:lnTo>
                  <a:pt x="3750525" y="2402449"/>
                </a:lnTo>
                <a:lnTo>
                  <a:pt x="3736909" y="2436235"/>
                </a:lnTo>
                <a:lnTo>
                  <a:pt x="3722285" y="2468509"/>
                </a:lnTo>
                <a:lnTo>
                  <a:pt x="3706653" y="2499774"/>
                </a:lnTo>
                <a:lnTo>
                  <a:pt x="3691020" y="2529022"/>
                </a:lnTo>
                <a:lnTo>
                  <a:pt x="3674379" y="2555748"/>
                </a:lnTo>
                <a:lnTo>
                  <a:pt x="3657234" y="2580458"/>
                </a:lnTo>
                <a:lnTo>
                  <a:pt x="3641602" y="2603150"/>
                </a:lnTo>
                <a:lnTo>
                  <a:pt x="3617396" y="2630885"/>
                </a:lnTo>
                <a:lnTo>
                  <a:pt x="3591174" y="2657612"/>
                </a:lnTo>
                <a:lnTo>
                  <a:pt x="3560918" y="2682321"/>
                </a:lnTo>
                <a:lnTo>
                  <a:pt x="3527636" y="2704005"/>
                </a:lnTo>
                <a:lnTo>
                  <a:pt x="3491832" y="2723167"/>
                </a:lnTo>
                <a:lnTo>
                  <a:pt x="3454516" y="2738800"/>
                </a:lnTo>
                <a:lnTo>
                  <a:pt x="3415183" y="2750902"/>
                </a:lnTo>
                <a:lnTo>
                  <a:pt x="3395012" y="2753424"/>
                </a:lnTo>
                <a:lnTo>
                  <a:pt x="3373832" y="2754432"/>
                </a:lnTo>
                <a:lnTo>
                  <a:pt x="3352653" y="2754432"/>
                </a:lnTo>
                <a:lnTo>
                  <a:pt x="3329960" y="2752919"/>
                </a:lnTo>
                <a:lnTo>
                  <a:pt x="3307772" y="2751911"/>
                </a:lnTo>
                <a:lnTo>
                  <a:pt x="3284576" y="2750902"/>
                </a:lnTo>
                <a:lnTo>
                  <a:pt x="3263900" y="2751911"/>
                </a:lnTo>
                <a:lnTo>
                  <a:pt x="3242721" y="2754432"/>
                </a:lnTo>
                <a:lnTo>
                  <a:pt x="3223559" y="2759979"/>
                </a:lnTo>
                <a:lnTo>
                  <a:pt x="3204900" y="2768552"/>
                </a:lnTo>
                <a:lnTo>
                  <a:pt x="3189268" y="2781159"/>
                </a:lnTo>
                <a:lnTo>
                  <a:pt x="3172123" y="2800321"/>
                </a:lnTo>
                <a:lnTo>
                  <a:pt x="3156490" y="2823518"/>
                </a:lnTo>
                <a:lnTo>
                  <a:pt x="3142875" y="2847219"/>
                </a:lnTo>
                <a:lnTo>
                  <a:pt x="3129764" y="2870919"/>
                </a:lnTo>
                <a:lnTo>
                  <a:pt x="3117157" y="2895629"/>
                </a:lnTo>
                <a:lnTo>
                  <a:pt x="3097994" y="2927902"/>
                </a:lnTo>
                <a:lnTo>
                  <a:pt x="3078328" y="2961689"/>
                </a:lnTo>
                <a:lnTo>
                  <a:pt x="3058157" y="2995475"/>
                </a:lnTo>
                <a:lnTo>
                  <a:pt x="3037482" y="3028757"/>
                </a:lnTo>
                <a:lnTo>
                  <a:pt x="3015294" y="3061535"/>
                </a:lnTo>
                <a:lnTo>
                  <a:pt x="2991593" y="3092800"/>
                </a:lnTo>
                <a:lnTo>
                  <a:pt x="2966883" y="3122048"/>
                </a:lnTo>
                <a:lnTo>
                  <a:pt x="2940157" y="3147766"/>
                </a:lnTo>
                <a:lnTo>
                  <a:pt x="2910909" y="3169954"/>
                </a:lnTo>
                <a:lnTo>
                  <a:pt x="2867541" y="3196680"/>
                </a:lnTo>
                <a:lnTo>
                  <a:pt x="2820140" y="3221390"/>
                </a:lnTo>
                <a:lnTo>
                  <a:pt x="2768704" y="3241561"/>
                </a:lnTo>
                <a:lnTo>
                  <a:pt x="2715251" y="3257193"/>
                </a:lnTo>
                <a:lnTo>
                  <a:pt x="2688020" y="3261732"/>
                </a:lnTo>
                <a:lnTo>
                  <a:pt x="2659276" y="3266270"/>
                </a:lnTo>
                <a:lnTo>
                  <a:pt x="2630028" y="3268791"/>
                </a:lnTo>
                <a:lnTo>
                  <a:pt x="2600781" y="3272826"/>
                </a:lnTo>
                <a:lnTo>
                  <a:pt x="2572541" y="3276356"/>
                </a:lnTo>
                <a:lnTo>
                  <a:pt x="2544806" y="3280894"/>
                </a:lnTo>
                <a:lnTo>
                  <a:pt x="2518080" y="3287450"/>
                </a:lnTo>
                <a:lnTo>
                  <a:pt x="2493370" y="3295518"/>
                </a:lnTo>
                <a:lnTo>
                  <a:pt x="2470678" y="3306612"/>
                </a:lnTo>
                <a:lnTo>
                  <a:pt x="2451516" y="3321236"/>
                </a:lnTo>
                <a:lnTo>
                  <a:pt x="2434875" y="3339390"/>
                </a:lnTo>
                <a:lnTo>
                  <a:pt x="2421259" y="3359561"/>
                </a:lnTo>
                <a:lnTo>
                  <a:pt x="2411174" y="3382757"/>
                </a:lnTo>
                <a:lnTo>
                  <a:pt x="2402097" y="3407467"/>
                </a:lnTo>
                <a:lnTo>
                  <a:pt x="2394533" y="3433185"/>
                </a:lnTo>
                <a:lnTo>
                  <a:pt x="2386464" y="3460416"/>
                </a:lnTo>
                <a:lnTo>
                  <a:pt x="2377892" y="3489159"/>
                </a:lnTo>
                <a:lnTo>
                  <a:pt x="2370832" y="3517398"/>
                </a:lnTo>
                <a:lnTo>
                  <a:pt x="2362259" y="3545638"/>
                </a:lnTo>
                <a:lnTo>
                  <a:pt x="2354191" y="3574381"/>
                </a:lnTo>
                <a:lnTo>
                  <a:pt x="2344105" y="3602621"/>
                </a:lnTo>
                <a:lnTo>
                  <a:pt x="2334020" y="3630356"/>
                </a:lnTo>
                <a:lnTo>
                  <a:pt x="2322926" y="3656074"/>
                </a:lnTo>
                <a:lnTo>
                  <a:pt x="2310319" y="3680783"/>
                </a:lnTo>
                <a:lnTo>
                  <a:pt x="2295695" y="3702467"/>
                </a:lnTo>
                <a:lnTo>
                  <a:pt x="2279054" y="3723646"/>
                </a:lnTo>
                <a:lnTo>
                  <a:pt x="2259892" y="3741800"/>
                </a:lnTo>
                <a:lnTo>
                  <a:pt x="2238712" y="3756929"/>
                </a:lnTo>
                <a:lnTo>
                  <a:pt x="2215011" y="3769535"/>
                </a:lnTo>
                <a:lnTo>
                  <a:pt x="2190806" y="3777099"/>
                </a:lnTo>
                <a:lnTo>
                  <a:pt x="2165088" y="3780629"/>
                </a:lnTo>
                <a:lnTo>
                  <a:pt x="2138866" y="3782142"/>
                </a:lnTo>
                <a:lnTo>
                  <a:pt x="2111131" y="3781638"/>
                </a:lnTo>
                <a:lnTo>
                  <a:pt x="2082892" y="3779621"/>
                </a:lnTo>
                <a:lnTo>
                  <a:pt x="2054148" y="3776091"/>
                </a:lnTo>
                <a:lnTo>
                  <a:pt x="2025909" y="3772057"/>
                </a:lnTo>
                <a:lnTo>
                  <a:pt x="1997669" y="3768527"/>
                </a:lnTo>
                <a:lnTo>
                  <a:pt x="1970943" y="3766005"/>
                </a:lnTo>
                <a:lnTo>
                  <a:pt x="1944216" y="3764997"/>
                </a:lnTo>
                <a:lnTo>
                  <a:pt x="1947242" y="3756929"/>
                </a:lnTo>
                <a:lnTo>
                  <a:pt x="1975481" y="3756929"/>
                </a:lnTo>
                <a:lnTo>
                  <a:pt x="2005738" y="3756929"/>
                </a:lnTo>
                <a:lnTo>
                  <a:pt x="2037003" y="3755920"/>
                </a:lnTo>
                <a:lnTo>
                  <a:pt x="2067259" y="3753903"/>
                </a:lnTo>
                <a:lnTo>
                  <a:pt x="2097515" y="3751382"/>
                </a:lnTo>
                <a:lnTo>
                  <a:pt x="2125755" y="3747347"/>
                </a:lnTo>
                <a:lnTo>
                  <a:pt x="2152481" y="3741800"/>
                </a:lnTo>
                <a:lnTo>
                  <a:pt x="2177191" y="3733732"/>
                </a:lnTo>
                <a:lnTo>
                  <a:pt x="2199379" y="3724655"/>
                </a:lnTo>
                <a:lnTo>
                  <a:pt x="2216524" y="3712552"/>
                </a:lnTo>
                <a:lnTo>
                  <a:pt x="2230644" y="3697928"/>
                </a:lnTo>
                <a:lnTo>
                  <a:pt x="2242242" y="3680783"/>
                </a:lnTo>
                <a:lnTo>
                  <a:pt x="2253336" y="3658595"/>
                </a:lnTo>
                <a:lnTo>
                  <a:pt x="2262413" y="3633886"/>
                </a:lnTo>
                <a:lnTo>
                  <a:pt x="2270986" y="3605646"/>
                </a:lnTo>
                <a:lnTo>
                  <a:pt x="2278045" y="3575894"/>
                </a:lnTo>
                <a:lnTo>
                  <a:pt x="2284601" y="3545134"/>
                </a:lnTo>
                <a:lnTo>
                  <a:pt x="2291157" y="3512860"/>
                </a:lnTo>
                <a:lnTo>
                  <a:pt x="2297208" y="3479578"/>
                </a:lnTo>
                <a:lnTo>
                  <a:pt x="2303763" y="3447809"/>
                </a:lnTo>
                <a:lnTo>
                  <a:pt x="2310319" y="3414527"/>
                </a:lnTo>
                <a:lnTo>
                  <a:pt x="2317379" y="3383766"/>
                </a:lnTo>
                <a:lnTo>
                  <a:pt x="2324943" y="3353509"/>
                </a:lnTo>
                <a:lnTo>
                  <a:pt x="2333011" y="3325774"/>
                </a:lnTo>
                <a:lnTo>
                  <a:pt x="2343097" y="3300056"/>
                </a:lnTo>
                <a:lnTo>
                  <a:pt x="2354191" y="3277868"/>
                </a:lnTo>
                <a:lnTo>
                  <a:pt x="2366293" y="3258706"/>
                </a:lnTo>
                <a:lnTo>
                  <a:pt x="2385456" y="3238535"/>
                </a:lnTo>
                <a:lnTo>
                  <a:pt x="2406635" y="3221390"/>
                </a:lnTo>
                <a:lnTo>
                  <a:pt x="2430336" y="3206766"/>
                </a:lnTo>
                <a:lnTo>
                  <a:pt x="2456054" y="3193655"/>
                </a:lnTo>
                <a:lnTo>
                  <a:pt x="2483285" y="3183569"/>
                </a:lnTo>
                <a:lnTo>
                  <a:pt x="2512028" y="3174492"/>
                </a:lnTo>
                <a:lnTo>
                  <a:pt x="2542285" y="3166928"/>
                </a:lnTo>
                <a:lnTo>
                  <a:pt x="2573550" y="3159868"/>
                </a:lnTo>
                <a:lnTo>
                  <a:pt x="2604311" y="3152304"/>
                </a:lnTo>
                <a:lnTo>
                  <a:pt x="2635575" y="3146253"/>
                </a:lnTo>
                <a:lnTo>
                  <a:pt x="2667849" y="3138689"/>
                </a:lnTo>
                <a:lnTo>
                  <a:pt x="2699114" y="3130620"/>
                </a:lnTo>
                <a:lnTo>
                  <a:pt x="2729370" y="3121543"/>
                </a:lnTo>
                <a:lnTo>
                  <a:pt x="2758618" y="3111458"/>
                </a:lnTo>
                <a:lnTo>
                  <a:pt x="2786858" y="3098347"/>
                </a:lnTo>
                <a:lnTo>
                  <a:pt x="2813584" y="3083723"/>
                </a:lnTo>
                <a:lnTo>
                  <a:pt x="2838294" y="3065569"/>
                </a:lnTo>
                <a:lnTo>
                  <a:pt x="2860482" y="3045398"/>
                </a:lnTo>
                <a:lnTo>
                  <a:pt x="2880653" y="3020689"/>
                </a:lnTo>
                <a:lnTo>
                  <a:pt x="2906370" y="2980851"/>
                </a:lnTo>
                <a:lnTo>
                  <a:pt x="2929063" y="2938996"/>
                </a:lnTo>
                <a:lnTo>
                  <a:pt x="2950242" y="2894620"/>
                </a:lnTo>
                <a:lnTo>
                  <a:pt x="2970413" y="2849236"/>
                </a:lnTo>
                <a:lnTo>
                  <a:pt x="2988567" y="2803347"/>
                </a:lnTo>
                <a:lnTo>
                  <a:pt x="3007225" y="2756449"/>
                </a:lnTo>
                <a:lnTo>
                  <a:pt x="3026388" y="2709552"/>
                </a:lnTo>
                <a:lnTo>
                  <a:pt x="3032439" y="2692911"/>
                </a:lnTo>
                <a:lnTo>
                  <a:pt x="3041012" y="2673748"/>
                </a:lnTo>
                <a:lnTo>
                  <a:pt x="3048071" y="2652569"/>
                </a:lnTo>
                <a:lnTo>
                  <a:pt x="3053618" y="2629877"/>
                </a:lnTo>
                <a:lnTo>
                  <a:pt x="3055635" y="2606176"/>
                </a:lnTo>
                <a:lnTo>
                  <a:pt x="3053618" y="2582979"/>
                </a:lnTo>
                <a:lnTo>
                  <a:pt x="3052106" y="2576928"/>
                </a:lnTo>
                <a:lnTo>
                  <a:pt x="3048071" y="2566842"/>
                </a:lnTo>
                <a:lnTo>
                  <a:pt x="3042524" y="2553731"/>
                </a:lnTo>
                <a:lnTo>
                  <a:pt x="3036473" y="2537090"/>
                </a:lnTo>
                <a:lnTo>
                  <a:pt x="3028909" y="2517928"/>
                </a:lnTo>
                <a:lnTo>
                  <a:pt x="3022353" y="2494227"/>
                </a:lnTo>
                <a:lnTo>
                  <a:pt x="3017815" y="2467500"/>
                </a:lnTo>
                <a:lnTo>
                  <a:pt x="3013276" y="2438252"/>
                </a:lnTo>
                <a:lnTo>
                  <a:pt x="3014285" y="2441782"/>
                </a:lnTo>
                <a:lnTo>
                  <a:pt x="3015294" y="2441782"/>
                </a:lnTo>
                <a:lnTo>
                  <a:pt x="3015294" y="2437244"/>
                </a:lnTo>
                <a:lnTo>
                  <a:pt x="3015294" y="2430184"/>
                </a:lnTo>
                <a:lnTo>
                  <a:pt x="3016302" y="2419090"/>
                </a:lnTo>
                <a:lnTo>
                  <a:pt x="3017311" y="2404466"/>
                </a:lnTo>
                <a:lnTo>
                  <a:pt x="3018823" y="2387825"/>
                </a:lnTo>
                <a:lnTo>
                  <a:pt x="3021849" y="2368663"/>
                </a:lnTo>
                <a:lnTo>
                  <a:pt x="3026388" y="2346475"/>
                </a:lnTo>
                <a:lnTo>
                  <a:pt x="3032439" y="2323782"/>
                </a:lnTo>
                <a:lnTo>
                  <a:pt x="3040003" y="2299073"/>
                </a:lnTo>
                <a:lnTo>
                  <a:pt x="3050088" y="2272346"/>
                </a:lnTo>
                <a:lnTo>
                  <a:pt x="3062191" y="2244611"/>
                </a:lnTo>
                <a:lnTo>
                  <a:pt x="3076815" y="2217381"/>
                </a:lnTo>
                <a:lnTo>
                  <a:pt x="3093960" y="2188637"/>
                </a:lnTo>
                <a:lnTo>
                  <a:pt x="3114131" y="2160398"/>
                </a:lnTo>
                <a:lnTo>
                  <a:pt x="3138336" y="2132158"/>
                </a:lnTo>
                <a:lnTo>
                  <a:pt x="3165567" y="2104423"/>
                </a:lnTo>
                <a:lnTo>
                  <a:pt x="3195824" y="2077192"/>
                </a:lnTo>
                <a:lnTo>
                  <a:pt x="3231627" y="2051474"/>
                </a:lnTo>
                <a:lnTo>
                  <a:pt x="3269952" y="2026765"/>
                </a:lnTo>
                <a:lnTo>
                  <a:pt x="3314328" y="2003568"/>
                </a:lnTo>
                <a:lnTo>
                  <a:pt x="3426781" y="1959697"/>
                </a:lnTo>
                <a:lnTo>
                  <a:pt x="3438883" y="1957680"/>
                </a:lnTo>
                <a:lnTo>
                  <a:pt x="3453507" y="1956167"/>
                </a:lnTo>
                <a:lnTo>
                  <a:pt x="3471157" y="1954150"/>
                </a:lnTo>
                <a:lnTo>
                  <a:pt x="3490319" y="1951628"/>
                </a:lnTo>
                <a:lnTo>
                  <a:pt x="3509482" y="1949611"/>
                </a:lnTo>
                <a:lnTo>
                  <a:pt x="3528644" y="1947594"/>
                </a:lnTo>
                <a:lnTo>
                  <a:pt x="3546294" y="1946586"/>
                </a:lnTo>
                <a:close/>
                <a:moveTo>
                  <a:pt x="3271797" y="76200"/>
                </a:moveTo>
                <a:lnTo>
                  <a:pt x="3292421" y="76200"/>
                </a:lnTo>
                <a:lnTo>
                  <a:pt x="3343044" y="86512"/>
                </a:lnTo>
                <a:lnTo>
                  <a:pt x="3390855" y="97762"/>
                </a:lnTo>
                <a:lnTo>
                  <a:pt x="3436791" y="111824"/>
                </a:lnTo>
                <a:lnTo>
                  <a:pt x="3479914" y="130573"/>
                </a:lnTo>
                <a:lnTo>
                  <a:pt x="3517412" y="152135"/>
                </a:lnTo>
                <a:lnTo>
                  <a:pt x="3551161" y="178384"/>
                </a:lnTo>
                <a:lnTo>
                  <a:pt x="3580223" y="210257"/>
                </a:lnTo>
                <a:lnTo>
                  <a:pt x="3619596" y="268380"/>
                </a:lnTo>
                <a:lnTo>
                  <a:pt x="3650532" y="330253"/>
                </a:lnTo>
                <a:lnTo>
                  <a:pt x="3672094" y="393063"/>
                </a:lnTo>
                <a:lnTo>
                  <a:pt x="3688031" y="457748"/>
                </a:lnTo>
                <a:lnTo>
                  <a:pt x="3694593" y="524308"/>
                </a:lnTo>
                <a:lnTo>
                  <a:pt x="3696468" y="592743"/>
                </a:lnTo>
                <a:lnTo>
                  <a:pt x="3690843" y="658365"/>
                </a:lnTo>
                <a:lnTo>
                  <a:pt x="3680531" y="726800"/>
                </a:lnTo>
                <a:lnTo>
                  <a:pt x="3667407" y="793360"/>
                </a:lnTo>
                <a:lnTo>
                  <a:pt x="3648657" y="859920"/>
                </a:lnTo>
                <a:lnTo>
                  <a:pt x="3626158" y="924605"/>
                </a:lnTo>
                <a:lnTo>
                  <a:pt x="3600847" y="987415"/>
                </a:lnTo>
                <a:lnTo>
                  <a:pt x="3573660" y="1047413"/>
                </a:lnTo>
                <a:lnTo>
                  <a:pt x="3544599" y="1105535"/>
                </a:lnTo>
                <a:lnTo>
                  <a:pt x="3515538" y="1159908"/>
                </a:lnTo>
                <a:lnTo>
                  <a:pt x="3484601" y="1209594"/>
                </a:lnTo>
                <a:lnTo>
                  <a:pt x="3452727" y="1255530"/>
                </a:lnTo>
                <a:lnTo>
                  <a:pt x="3423666" y="1297716"/>
                </a:lnTo>
                <a:lnTo>
                  <a:pt x="3378668" y="1349276"/>
                </a:lnTo>
                <a:lnTo>
                  <a:pt x="3329920" y="1398962"/>
                </a:lnTo>
                <a:lnTo>
                  <a:pt x="3273672" y="1444897"/>
                </a:lnTo>
                <a:lnTo>
                  <a:pt x="3211799" y="1485208"/>
                </a:lnTo>
                <a:lnTo>
                  <a:pt x="3145239" y="1520832"/>
                </a:lnTo>
                <a:lnTo>
                  <a:pt x="3075867" y="1549893"/>
                </a:lnTo>
                <a:lnTo>
                  <a:pt x="3002745" y="1572393"/>
                </a:lnTo>
                <a:lnTo>
                  <a:pt x="2965246" y="1577080"/>
                </a:lnTo>
                <a:lnTo>
                  <a:pt x="2925873" y="1578955"/>
                </a:lnTo>
                <a:lnTo>
                  <a:pt x="2886499" y="1578955"/>
                </a:lnTo>
                <a:lnTo>
                  <a:pt x="2844313" y="1576142"/>
                </a:lnTo>
                <a:lnTo>
                  <a:pt x="2803065" y="1574267"/>
                </a:lnTo>
                <a:lnTo>
                  <a:pt x="2759942" y="1572393"/>
                </a:lnTo>
                <a:lnTo>
                  <a:pt x="2721506" y="1574267"/>
                </a:lnTo>
                <a:lnTo>
                  <a:pt x="2682132" y="1578955"/>
                </a:lnTo>
                <a:lnTo>
                  <a:pt x="2646509" y="1589267"/>
                </a:lnTo>
                <a:lnTo>
                  <a:pt x="2611822" y="1605204"/>
                </a:lnTo>
                <a:lnTo>
                  <a:pt x="2582761" y="1628640"/>
                </a:lnTo>
                <a:lnTo>
                  <a:pt x="2550887" y="1664264"/>
                </a:lnTo>
                <a:lnTo>
                  <a:pt x="2521826" y="1707387"/>
                </a:lnTo>
                <a:lnTo>
                  <a:pt x="2496514" y="1751448"/>
                </a:lnTo>
                <a:lnTo>
                  <a:pt x="2472140" y="1795509"/>
                </a:lnTo>
                <a:lnTo>
                  <a:pt x="2448704" y="1841445"/>
                </a:lnTo>
                <a:lnTo>
                  <a:pt x="2413080" y="1901442"/>
                </a:lnTo>
                <a:lnTo>
                  <a:pt x="2376519" y="1964252"/>
                </a:lnTo>
                <a:lnTo>
                  <a:pt x="2339021" y="2027062"/>
                </a:lnTo>
                <a:lnTo>
                  <a:pt x="2300585" y="2088935"/>
                </a:lnTo>
                <a:lnTo>
                  <a:pt x="2259336" y="2149870"/>
                </a:lnTo>
                <a:lnTo>
                  <a:pt x="2215275" y="2207993"/>
                </a:lnTo>
                <a:lnTo>
                  <a:pt x="2169340" y="2262366"/>
                </a:lnTo>
                <a:lnTo>
                  <a:pt x="2119654" y="2310177"/>
                </a:lnTo>
                <a:lnTo>
                  <a:pt x="2065281" y="2351425"/>
                </a:lnTo>
                <a:lnTo>
                  <a:pt x="1984659" y="2401111"/>
                </a:lnTo>
                <a:lnTo>
                  <a:pt x="1896538" y="2447046"/>
                </a:lnTo>
                <a:lnTo>
                  <a:pt x="1800916" y="2484545"/>
                </a:lnTo>
                <a:lnTo>
                  <a:pt x="1701545" y="2513606"/>
                </a:lnTo>
                <a:lnTo>
                  <a:pt x="1650922" y="2522043"/>
                </a:lnTo>
                <a:lnTo>
                  <a:pt x="1597487" y="2530481"/>
                </a:lnTo>
                <a:lnTo>
                  <a:pt x="1543114" y="2535168"/>
                </a:lnTo>
                <a:lnTo>
                  <a:pt x="1488741" y="2542668"/>
                </a:lnTo>
                <a:lnTo>
                  <a:pt x="1436243" y="2549230"/>
                </a:lnTo>
                <a:lnTo>
                  <a:pt x="1384683" y="2557667"/>
                </a:lnTo>
                <a:lnTo>
                  <a:pt x="1334997" y="2569854"/>
                </a:lnTo>
                <a:lnTo>
                  <a:pt x="1289061" y="2584853"/>
                </a:lnTo>
                <a:lnTo>
                  <a:pt x="1246875" y="2605478"/>
                </a:lnTo>
                <a:lnTo>
                  <a:pt x="1211252" y="2632664"/>
                </a:lnTo>
                <a:lnTo>
                  <a:pt x="1180315" y="2666413"/>
                </a:lnTo>
                <a:lnTo>
                  <a:pt x="1155004" y="2703911"/>
                </a:lnTo>
                <a:lnTo>
                  <a:pt x="1136255" y="2747035"/>
                </a:lnTo>
                <a:lnTo>
                  <a:pt x="1119380" y="2792970"/>
                </a:lnTo>
                <a:lnTo>
                  <a:pt x="1105318" y="2840781"/>
                </a:lnTo>
                <a:lnTo>
                  <a:pt x="1090319" y="2891404"/>
                </a:lnTo>
                <a:lnTo>
                  <a:pt x="1074382" y="2944840"/>
                </a:lnTo>
                <a:lnTo>
                  <a:pt x="1061257" y="2997338"/>
                </a:lnTo>
                <a:lnTo>
                  <a:pt x="1045321" y="3049836"/>
                </a:lnTo>
                <a:lnTo>
                  <a:pt x="1030321" y="3103271"/>
                </a:lnTo>
                <a:lnTo>
                  <a:pt x="1011572" y="3155769"/>
                </a:lnTo>
                <a:lnTo>
                  <a:pt x="992823" y="3207329"/>
                </a:lnTo>
                <a:lnTo>
                  <a:pt x="972198" y="3255140"/>
                </a:lnTo>
                <a:lnTo>
                  <a:pt x="948762" y="3301076"/>
                </a:lnTo>
                <a:lnTo>
                  <a:pt x="921575" y="3341387"/>
                </a:lnTo>
                <a:lnTo>
                  <a:pt x="890639" y="3380760"/>
                </a:lnTo>
                <a:lnTo>
                  <a:pt x="855015" y="3414509"/>
                </a:lnTo>
                <a:lnTo>
                  <a:pt x="815642" y="3442633"/>
                </a:lnTo>
                <a:lnTo>
                  <a:pt x="771581" y="3466069"/>
                </a:lnTo>
                <a:lnTo>
                  <a:pt x="726583" y="3480131"/>
                </a:lnTo>
                <a:lnTo>
                  <a:pt x="678772" y="3486694"/>
                </a:lnTo>
                <a:lnTo>
                  <a:pt x="630024" y="3489506"/>
                </a:lnTo>
                <a:lnTo>
                  <a:pt x="578464" y="3488569"/>
                </a:lnTo>
                <a:lnTo>
                  <a:pt x="525966" y="3484819"/>
                </a:lnTo>
                <a:lnTo>
                  <a:pt x="472530" y="3478256"/>
                </a:lnTo>
                <a:lnTo>
                  <a:pt x="420032" y="3470757"/>
                </a:lnTo>
                <a:lnTo>
                  <a:pt x="367534" y="3464195"/>
                </a:lnTo>
                <a:lnTo>
                  <a:pt x="317849" y="3459507"/>
                </a:lnTo>
                <a:lnTo>
                  <a:pt x="268163" y="3457632"/>
                </a:lnTo>
                <a:lnTo>
                  <a:pt x="273788" y="3442633"/>
                </a:lnTo>
                <a:lnTo>
                  <a:pt x="326286" y="3442633"/>
                </a:lnTo>
                <a:lnTo>
                  <a:pt x="382534" y="3442633"/>
                </a:lnTo>
                <a:lnTo>
                  <a:pt x="440656" y="3440758"/>
                </a:lnTo>
                <a:lnTo>
                  <a:pt x="496904" y="3437008"/>
                </a:lnTo>
                <a:lnTo>
                  <a:pt x="553152" y="3432321"/>
                </a:lnTo>
                <a:lnTo>
                  <a:pt x="605650" y="3424821"/>
                </a:lnTo>
                <a:lnTo>
                  <a:pt x="655336" y="3414509"/>
                </a:lnTo>
                <a:lnTo>
                  <a:pt x="701271" y="3399510"/>
                </a:lnTo>
                <a:lnTo>
                  <a:pt x="742520" y="3382635"/>
                </a:lnTo>
                <a:lnTo>
                  <a:pt x="774394" y="3360136"/>
                </a:lnTo>
                <a:lnTo>
                  <a:pt x="800643" y="3332950"/>
                </a:lnTo>
                <a:lnTo>
                  <a:pt x="822204" y="3301076"/>
                </a:lnTo>
                <a:lnTo>
                  <a:pt x="842828" y="3259827"/>
                </a:lnTo>
                <a:lnTo>
                  <a:pt x="859703" y="3213892"/>
                </a:lnTo>
                <a:lnTo>
                  <a:pt x="875640" y="3161394"/>
                </a:lnTo>
                <a:lnTo>
                  <a:pt x="888764" y="3106083"/>
                </a:lnTo>
                <a:lnTo>
                  <a:pt x="900951" y="3048898"/>
                </a:lnTo>
                <a:lnTo>
                  <a:pt x="913138" y="2988900"/>
                </a:lnTo>
                <a:lnTo>
                  <a:pt x="924388" y="2927028"/>
                </a:lnTo>
                <a:lnTo>
                  <a:pt x="936575" y="2867968"/>
                </a:lnTo>
                <a:lnTo>
                  <a:pt x="948762" y="2806095"/>
                </a:lnTo>
                <a:lnTo>
                  <a:pt x="961886" y="2748910"/>
                </a:lnTo>
                <a:lnTo>
                  <a:pt x="975948" y="2692662"/>
                </a:lnTo>
                <a:lnTo>
                  <a:pt x="990948" y="2641101"/>
                </a:lnTo>
                <a:lnTo>
                  <a:pt x="1009697" y="2593291"/>
                </a:lnTo>
                <a:lnTo>
                  <a:pt x="1030321" y="2552042"/>
                </a:lnTo>
                <a:lnTo>
                  <a:pt x="1052820" y="2516419"/>
                </a:lnTo>
                <a:lnTo>
                  <a:pt x="1088444" y="2478920"/>
                </a:lnTo>
                <a:lnTo>
                  <a:pt x="1127817" y="2447046"/>
                </a:lnTo>
                <a:lnTo>
                  <a:pt x="1171878" y="2419860"/>
                </a:lnTo>
                <a:lnTo>
                  <a:pt x="1219689" y="2395486"/>
                </a:lnTo>
                <a:lnTo>
                  <a:pt x="1270312" y="2376736"/>
                </a:lnTo>
                <a:lnTo>
                  <a:pt x="1323747" y="2359862"/>
                </a:lnTo>
                <a:lnTo>
                  <a:pt x="1379995" y="2345800"/>
                </a:lnTo>
                <a:lnTo>
                  <a:pt x="1438118" y="2332676"/>
                </a:lnTo>
                <a:lnTo>
                  <a:pt x="1495303" y="2318614"/>
                </a:lnTo>
                <a:lnTo>
                  <a:pt x="1553426" y="2307364"/>
                </a:lnTo>
                <a:lnTo>
                  <a:pt x="1613424" y="2293302"/>
                </a:lnTo>
                <a:lnTo>
                  <a:pt x="1671546" y="2278303"/>
                </a:lnTo>
                <a:lnTo>
                  <a:pt x="1727794" y="2261428"/>
                </a:lnTo>
                <a:lnTo>
                  <a:pt x="1782167" y="2242679"/>
                </a:lnTo>
                <a:lnTo>
                  <a:pt x="1834665" y="2218305"/>
                </a:lnTo>
                <a:lnTo>
                  <a:pt x="1884351" y="2191119"/>
                </a:lnTo>
                <a:lnTo>
                  <a:pt x="1930286" y="2157370"/>
                </a:lnTo>
                <a:lnTo>
                  <a:pt x="1971535" y="2119871"/>
                </a:lnTo>
                <a:lnTo>
                  <a:pt x="2009033" y="2073936"/>
                </a:lnTo>
                <a:lnTo>
                  <a:pt x="2056844" y="1999876"/>
                </a:lnTo>
                <a:lnTo>
                  <a:pt x="2099030" y="1922067"/>
                </a:lnTo>
                <a:lnTo>
                  <a:pt x="2138403" y="1839570"/>
                </a:lnTo>
                <a:lnTo>
                  <a:pt x="2175902" y="1755198"/>
                </a:lnTo>
                <a:lnTo>
                  <a:pt x="2209651" y="1669889"/>
                </a:lnTo>
                <a:lnTo>
                  <a:pt x="2244337" y="1582705"/>
                </a:lnTo>
                <a:lnTo>
                  <a:pt x="2279960" y="1495520"/>
                </a:lnTo>
                <a:lnTo>
                  <a:pt x="2291210" y="1464584"/>
                </a:lnTo>
                <a:lnTo>
                  <a:pt x="2307147" y="1428961"/>
                </a:lnTo>
                <a:lnTo>
                  <a:pt x="2320271" y="1389587"/>
                </a:lnTo>
                <a:lnTo>
                  <a:pt x="2330583" y="1347401"/>
                </a:lnTo>
                <a:lnTo>
                  <a:pt x="2334333" y="1303340"/>
                </a:lnTo>
                <a:lnTo>
                  <a:pt x="2330583" y="1260217"/>
                </a:lnTo>
                <a:lnTo>
                  <a:pt x="2327771" y="1248967"/>
                </a:lnTo>
                <a:lnTo>
                  <a:pt x="2320271" y="1230218"/>
                </a:lnTo>
                <a:lnTo>
                  <a:pt x="2309959" y="1205844"/>
                </a:lnTo>
                <a:lnTo>
                  <a:pt x="2298710" y="1174908"/>
                </a:lnTo>
                <a:lnTo>
                  <a:pt x="2284648" y="1139284"/>
                </a:lnTo>
                <a:lnTo>
                  <a:pt x="2272461" y="1095223"/>
                </a:lnTo>
                <a:lnTo>
                  <a:pt x="2264024" y="1045538"/>
                </a:lnTo>
                <a:lnTo>
                  <a:pt x="2255586" y="991165"/>
                </a:lnTo>
                <a:lnTo>
                  <a:pt x="2257461" y="997727"/>
                </a:lnTo>
                <a:lnTo>
                  <a:pt x="2259336" y="997727"/>
                </a:lnTo>
                <a:lnTo>
                  <a:pt x="2259336" y="989290"/>
                </a:lnTo>
                <a:lnTo>
                  <a:pt x="2259336" y="976165"/>
                </a:lnTo>
                <a:lnTo>
                  <a:pt x="2261211" y="955541"/>
                </a:lnTo>
                <a:lnTo>
                  <a:pt x="2263086" y="928355"/>
                </a:lnTo>
                <a:lnTo>
                  <a:pt x="2265898" y="897419"/>
                </a:lnTo>
                <a:lnTo>
                  <a:pt x="2271523" y="861795"/>
                </a:lnTo>
                <a:lnTo>
                  <a:pt x="2279960" y="820546"/>
                </a:lnTo>
                <a:lnTo>
                  <a:pt x="2291210" y="778361"/>
                </a:lnTo>
                <a:lnTo>
                  <a:pt x="2305272" y="732425"/>
                </a:lnTo>
                <a:lnTo>
                  <a:pt x="2324021" y="682739"/>
                </a:lnTo>
                <a:lnTo>
                  <a:pt x="2346520" y="631179"/>
                </a:lnTo>
                <a:lnTo>
                  <a:pt x="2373707" y="580556"/>
                </a:lnTo>
                <a:lnTo>
                  <a:pt x="2405580" y="527120"/>
                </a:lnTo>
                <a:lnTo>
                  <a:pt x="2443079" y="474622"/>
                </a:lnTo>
                <a:lnTo>
                  <a:pt x="2488077" y="422124"/>
                </a:lnTo>
                <a:lnTo>
                  <a:pt x="2538700" y="370564"/>
                </a:lnTo>
                <a:lnTo>
                  <a:pt x="2594948" y="319941"/>
                </a:lnTo>
                <a:lnTo>
                  <a:pt x="2661508" y="272130"/>
                </a:lnTo>
                <a:lnTo>
                  <a:pt x="2732755" y="226194"/>
                </a:lnTo>
                <a:lnTo>
                  <a:pt x="2815252" y="183071"/>
                </a:lnTo>
                <a:lnTo>
                  <a:pt x="3024307" y="101512"/>
                </a:lnTo>
                <a:lnTo>
                  <a:pt x="3046806" y="97762"/>
                </a:lnTo>
                <a:lnTo>
                  <a:pt x="3073992" y="94949"/>
                </a:lnTo>
                <a:lnTo>
                  <a:pt x="3106803" y="91200"/>
                </a:lnTo>
                <a:lnTo>
                  <a:pt x="3142427" y="86512"/>
                </a:lnTo>
                <a:lnTo>
                  <a:pt x="3178051" y="82762"/>
                </a:lnTo>
                <a:lnTo>
                  <a:pt x="3213674" y="79013"/>
                </a:lnTo>
                <a:lnTo>
                  <a:pt x="3246485" y="77138"/>
                </a:lnTo>
                <a:close/>
                <a:moveTo>
                  <a:pt x="1863056" y="0"/>
                </a:moveTo>
                <a:lnTo>
                  <a:pt x="1875848" y="0"/>
                </a:lnTo>
                <a:lnTo>
                  <a:pt x="1907248" y="6396"/>
                </a:lnTo>
                <a:lnTo>
                  <a:pt x="1936903" y="13374"/>
                </a:lnTo>
                <a:lnTo>
                  <a:pt x="1965396" y="22096"/>
                </a:lnTo>
                <a:lnTo>
                  <a:pt x="1992144" y="33726"/>
                </a:lnTo>
                <a:lnTo>
                  <a:pt x="2015403" y="47100"/>
                </a:lnTo>
                <a:lnTo>
                  <a:pt x="2036336" y="63381"/>
                </a:lnTo>
                <a:lnTo>
                  <a:pt x="2054362" y="83152"/>
                </a:lnTo>
                <a:lnTo>
                  <a:pt x="2078784" y="119203"/>
                </a:lnTo>
                <a:lnTo>
                  <a:pt x="2097973" y="157581"/>
                </a:lnTo>
                <a:lnTo>
                  <a:pt x="2111347" y="196540"/>
                </a:lnTo>
                <a:lnTo>
                  <a:pt x="2121232" y="236662"/>
                </a:lnTo>
                <a:lnTo>
                  <a:pt x="2125302" y="277947"/>
                </a:lnTo>
                <a:lnTo>
                  <a:pt x="2126465" y="320395"/>
                </a:lnTo>
                <a:lnTo>
                  <a:pt x="2122976" y="361098"/>
                </a:lnTo>
                <a:lnTo>
                  <a:pt x="2116580" y="403546"/>
                </a:lnTo>
                <a:lnTo>
                  <a:pt x="2108439" y="444831"/>
                </a:lnTo>
                <a:lnTo>
                  <a:pt x="2096810" y="486116"/>
                </a:lnTo>
                <a:lnTo>
                  <a:pt x="2082854" y="526238"/>
                </a:lnTo>
                <a:lnTo>
                  <a:pt x="2067154" y="565197"/>
                </a:lnTo>
                <a:lnTo>
                  <a:pt x="2050291" y="602412"/>
                </a:lnTo>
                <a:lnTo>
                  <a:pt x="2032266" y="638463"/>
                </a:lnTo>
                <a:lnTo>
                  <a:pt x="2014240" y="672189"/>
                </a:lnTo>
                <a:lnTo>
                  <a:pt x="1995051" y="703007"/>
                </a:lnTo>
                <a:lnTo>
                  <a:pt x="1975281" y="731500"/>
                </a:lnTo>
                <a:lnTo>
                  <a:pt x="1957255" y="757666"/>
                </a:lnTo>
                <a:lnTo>
                  <a:pt x="1929344" y="789647"/>
                </a:lnTo>
                <a:lnTo>
                  <a:pt x="1899107" y="820466"/>
                </a:lnTo>
                <a:lnTo>
                  <a:pt x="1864219" y="848958"/>
                </a:lnTo>
                <a:lnTo>
                  <a:pt x="1825841" y="873962"/>
                </a:lnTo>
                <a:lnTo>
                  <a:pt x="1784556" y="896058"/>
                </a:lnTo>
                <a:lnTo>
                  <a:pt x="1741527" y="914084"/>
                </a:lnTo>
                <a:lnTo>
                  <a:pt x="1696171" y="928039"/>
                </a:lnTo>
                <a:lnTo>
                  <a:pt x="1672912" y="930947"/>
                </a:lnTo>
                <a:lnTo>
                  <a:pt x="1648490" y="932110"/>
                </a:lnTo>
                <a:lnTo>
                  <a:pt x="1624068" y="932110"/>
                </a:lnTo>
                <a:lnTo>
                  <a:pt x="1597902" y="930365"/>
                </a:lnTo>
                <a:lnTo>
                  <a:pt x="1572317" y="929202"/>
                </a:lnTo>
                <a:lnTo>
                  <a:pt x="1545569" y="928039"/>
                </a:lnTo>
                <a:lnTo>
                  <a:pt x="1521728" y="929202"/>
                </a:lnTo>
                <a:lnTo>
                  <a:pt x="1497306" y="932110"/>
                </a:lnTo>
                <a:lnTo>
                  <a:pt x="1475210" y="938506"/>
                </a:lnTo>
                <a:lnTo>
                  <a:pt x="1453695" y="948391"/>
                </a:lnTo>
                <a:lnTo>
                  <a:pt x="1435669" y="962928"/>
                </a:lnTo>
                <a:lnTo>
                  <a:pt x="1415899" y="985024"/>
                </a:lnTo>
                <a:lnTo>
                  <a:pt x="1397873" y="1011772"/>
                </a:lnTo>
                <a:lnTo>
                  <a:pt x="1382173" y="1039102"/>
                </a:lnTo>
                <a:lnTo>
                  <a:pt x="1367055" y="1066431"/>
                </a:lnTo>
                <a:lnTo>
                  <a:pt x="1352518" y="1094924"/>
                </a:lnTo>
                <a:lnTo>
                  <a:pt x="1330422" y="1132138"/>
                </a:lnTo>
                <a:lnTo>
                  <a:pt x="1307744" y="1171097"/>
                </a:lnTo>
                <a:lnTo>
                  <a:pt x="1284485" y="1210056"/>
                </a:lnTo>
                <a:lnTo>
                  <a:pt x="1260644" y="1248434"/>
                </a:lnTo>
                <a:lnTo>
                  <a:pt x="1235059" y="1286230"/>
                </a:lnTo>
                <a:lnTo>
                  <a:pt x="1207730" y="1322281"/>
                </a:lnTo>
                <a:lnTo>
                  <a:pt x="1179238" y="1356007"/>
                </a:lnTo>
                <a:lnTo>
                  <a:pt x="1148419" y="1385663"/>
                </a:lnTo>
                <a:lnTo>
                  <a:pt x="1114693" y="1411248"/>
                </a:lnTo>
                <a:lnTo>
                  <a:pt x="1064686" y="1442066"/>
                </a:lnTo>
                <a:lnTo>
                  <a:pt x="1010027" y="1470558"/>
                </a:lnTo>
                <a:lnTo>
                  <a:pt x="950717" y="1493818"/>
                </a:lnTo>
                <a:lnTo>
                  <a:pt x="889080" y="1511843"/>
                </a:lnTo>
                <a:lnTo>
                  <a:pt x="857680" y="1517077"/>
                </a:lnTo>
                <a:lnTo>
                  <a:pt x="824536" y="1522310"/>
                </a:lnTo>
                <a:lnTo>
                  <a:pt x="790810" y="1525217"/>
                </a:lnTo>
                <a:lnTo>
                  <a:pt x="757084" y="1529869"/>
                </a:lnTo>
                <a:lnTo>
                  <a:pt x="724522" y="1533940"/>
                </a:lnTo>
                <a:lnTo>
                  <a:pt x="692540" y="1539173"/>
                </a:lnTo>
                <a:lnTo>
                  <a:pt x="661722" y="1546732"/>
                </a:lnTo>
                <a:lnTo>
                  <a:pt x="633230" y="1556036"/>
                </a:lnTo>
                <a:lnTo>
                  <a:pt x="607063" y="1568828"/>
                </a:lnTo>
                <a:lnTo>
                  <a:pt x="584967" y="1585691"/>
                </a:lnTo>
                <a:lnTo>
                  <a:pt x="565778" y="1606624"/>
                </a:lnTo>
                <a:lnTo>
                  <a:pt x="550078" y="1629883"/>
                </a:lnTo>
                <a:lnTo>
                  <a:pt x="538449" y="1656631"/>
                </a:lnTo>
                <a:lnTo>
                  <a:pt x="527982" y="1685124"/>
                </a:lnTo>
                <a:lnTo>
                  <a:pt x="519260" y="1714779"/>
                </a:lnTo>
                <a:lnTo>
                  <a:pt x="509956" y="1746179"/>
                </a:lnTo>
                <a:lnTo>
                  <a:pt x="500071" y="1779323"/>
                </a:lnTo>
                <a:lnTo>
                  <a:pt x="491931" y="1811886"/>
                </a:lnTo>
                <a:lnTo>
                  <a:pt x="482045" y="1844449"/>
                </a:lnTo>
                <a:lnTo>
                  <a:pt x="472742" y="1877593"/>
                </a:lnTo>
                <a:lnTo>
                  <a:pt x="461112" y="1910156"/>
                </a:lnTo>
                <a:lnTo>
                  <a:pt x="449483" y="1942137"/>
                </a:lnTo>
                <a:lnTo>
                  <a:pt x="436690" y="1971793"/>
                </a:lnTo>
                <a:lnTo>
                  <a:pt x="422153" y="2000285"/>
                </a:lnTo>
                <a:lnTo>
                  <a:pt x="405290" y="2025289"/>
                </a:lnTo>
                <a:lnTo>
                  <a:pt x="386102" y="2049711"/>
                </a:lnTo>
                <a:lnTo>
                  <a:pt x="364005" y="2070644"/>
                </a:lnTo>
                <a:lnTo>
                  <a:pt x="339583" y="2088088"/>
                </a:lnTo>
                <a:lnTo>
                  <a:pt x="312254" y="2102625"/>
                </a:lnTo>
                <a:lnTo>
                  <a:pt x="284343" y="2111347"/>
                </a:lnTo>
                <a:lnTo>
                  <a:pt x="254687" y="2115418"/>
                </a:lnTo>
                <a:lnTo>
                  <a:pt x="224450" y="2117162"/>
                </a:lnTo>
                <a:lnTo>
                  <a:pt x="192469" y="2116581"/>
                </a:lnTo>
                <a:lnTo>
                  <a:pt x="159906" y="2114255"/>
                </a:lnTo>
                <a:lnTo>
                  <a:pt x="126762" y="2110184"/>
                </a:lnTo>
                <a:lnTo>
                  <a:pt x="94199" y="2105533"/>
                </a:lnTo>
                <a:lnTo>
                  <a:pt x="61637" y="2101462"/>
                </a:lnTo>
                <a:lnTo>
                  <a:pt x="30818" y="2098555"/>
                </a:lnTo>
                <a:lnTo>
                  <a:pt x="0" y="2097392"/>
                </a:lnTo>
                <a:lnTo>
                  <a:pt x="3489" y="2088088"/>
                </a:lnTo>
                <a:lnTo>
                  <a:pt x="36052" y="2088088"/>
                </a:lnTo>
                <a:lnTo>
                  <a:pt x="70940" y="2088088"/>
                </a:lnTo>
                <a:lnTo>
                  <a:pt x="106992" y="2086925"/>
                </a:lnTo>
                <a:lnTo>
                  <a:pt x="141880" y="2084599"/>
                </a:lnTo>
                <a:lnTo>
                  <a:pt x="176769" y="2081692"/>
                </a:lnTo>
                <a:lnTo>
                  <a:pt x="209332" y="2077040"/>
                </a:lnTo>
                <a:lnTo>
                  <a:pt x="240150" y="2070644"/>
                </a:lnTo>
                <a:lnTo>
                  <a:pt x="268643" y="2061340"/>
                </a:lnTo>
                <a:lnTo>
                  <a:pt x="294228" y="2050874"/>
                </a:lnTo>
                <a:lnTo>
                  <a:pt x="313998" y="2036918"/>
                </a:lnTo>
                <a:lnTo>
                  <a:pt x="330280" y="2020055"/>
                </a:lnTo>
                <a:lnTo>
                  <a:pt x="343654" y="2000285"/>
                </a:lnTo>
                <a:lnTo>
                  <a:pt x="356446" y="1974700"/>
                </a:lnTo>
                <a:lnTo>
                  <a:pt x="366913" y="1946208"/>
                </a:lnTo>
                <a:lnTo>
                  <a:pt x="376798" y="1913645"/>
                </a:lnTo>
                <a:lnTo>
                  <a:pt x="384939" y="1879338"/>
                </a:lnTo>
                <a:lnTo>
                  <a:pt x="392498" y="1843867"/>
                </a:lnTo>
                <a:lnTo>
                  <a:pt x="400057" y="1806653"/>
                </a:lnTo>
                <a:lnTo>
                  <a:pt x="407035" y="1768275"/>
                </a:lnTo>
                <a:lnTo>
                  <a:pt x="414594" y="1731642"/>
                </a:lnTo>
                <a:lnTo>
                  <a:pt x="422153" y="1693265"/>
                </a:lnTo>
                <a:lnTo>
                  <a:pt x="430294" y="1657794"/>
                </a:lnTo>
                <a:lnTo>
                  <a:pt x="439016" y="1622906"/>
                </a:lnTo>
                <a:lnTo>
                  <a:pt x="448320" y="1590924"/>
                </a:lnTo>
                <a:lnTo>
                  <a:pt x="459949" y="1561269"/>
                </a:lnTo>
                <a:lnTo>
                  <a:pt x="472742" y="1535684"/>
                </a:lnTo>
                <a:lnTo>
                  <a:pt x="486697" y="1513588"/>
                </a:lnTo>
                <a:lnTo>
                  <a:pt x="508793" y="1490329"/>
                </a:lnTo>
                <a:lnTo>
                  <a:pt x="533215" y="1470558"/>
                </a:lnTo>
                <a:lnTo>
                  <a:pt x="560545" y="1453696"/>
                </a:lnTo>
                <a:lnTo>
                  <a:pt x="590200" y="1438577"/>
                </a:lnTo>
                <a:lnTo>
                  <a:pt x="621600" y="1426948"/>
                </a:lnTo>
                <a:lnTo>
                  <a:pt x="654744" y="1416481"/>
                </a:lnTo>
                <a:lnTo>
                  <a:pt x="689633" y="1407759"/>
                </a:lnTo>
                <a:lnTo>
                  <a:pt x="725685" y="1399618"/>
                </a:lnTo>
                <a:lnTo>
                  <a:pt x="761155" y="1390896"/>
                </a:lnTo>
                <a:lnTo>
                  <a:pt x="797206" y="1383918"/>
                </a:lnTo>
                <a:lnTo>
                  <a:pt x="834421" y="1375196"/>
                </a:lnTo>
                <a:lnTo>
                  <a:pt x="870473" y="1365892"/>
                </a:lnTo>
                <a:lnTo>
                  <a:pt x="905361" y="1355426"/>
                </a:lnTo>
                <a:lnTo>
                  <a:pt x="939087" y="1343796"/>
                </a:lnTo>
                <a:lnTo>
                  <a:pt x="971650" y="1328678"/>
                </a:lnTo>
                <a:lnTo>
                  <a:pt x="1002468" y="1311815"/>
                </a:lnTo>
                <a:lnTo>
                  <a:pt x="1030961" y="1290882"/>
                </a:lnTo>
                <a:lnTo>
                  <a:pt x="1056546" y="1267623"/>
                </a:lnTo>
                <a:lnTo>
                  <a:pt x="1079805" y="1239130"/>
                </a:lnTo>
                <a:lnTo>
                  <a:pt x="1109460" y="1193193"/>
                </a:lnTo>
                <a:lnTo>
                  <a:pt x="1135627" y="1144931"/>
                </a:lnTo>
                <a:lnTo>
                  <a:pt x="1160049" y="1093761"/>
                </a:lnTo>
                <a:lnTo>
                  <a:pt x="1183308" y="1041428"/>
                </a:lnTo>
                <a:lnTo>
                  <a:pt x="1204241" y="988513"/>
                </a:lnTo>
                <a:lnTo>
                  <a:pt x="1225756" y="934436"/>
                </a:lnTo>
                <a:lnTo>
                  <a:pt x="1247852" y="880358"/>
                </a:lnTo>
                <a:lnTo>
                  <a:pt x="1254830" y="861169"/>
                </a:lnTo>
                <a:lnTo>
                  <a:pt x="1264715" y="839073"/>
                </a:lnTo>
                <a:lnTo>
                  <a:pt x="1272855" y="814651"/>
                </a:lnTo>
                <a:lnTo>
                  <a:pt x="1279252" y="788485"/>
                </a:lnTo>
                <a:lnTo>
                  <a:pt x="1281578" y="761155"/>
                </a:lnTo>
                <a:lnTo>
                  <a:pt x="1279252" y="734407"/>
                </a:lnTo>
                <a:lnTo>
                  <a:pt x="1277507" y="727429"/>
                </a:lnTo>
                <a:lnTo>
                  <a:pt x="1272855" y="715800"/>
                </a:lnTo>
                <a:lnTo>
                  <a:pt x="1266459" y="700681"/>
                </a:lnTo>
                <a:lnTo>
                  <a:pt x="1259481" y="681493"/>
                </a:lnTo>
                <a:lnTo>
                  <a:pt x="1250759" y="659396"/>
                </a:lnTo>
                <a:lnTo>
                  <a:pt x="1243200" y="632067"/>
                </a:lnTo>
                <a:lnTo>
                  <a:pt x="1237967" y="601249"/>
                </a:lnTo>
                <a:lnTo>
                  <a:pt x="1232733" y="567523"/>
                </a:lnTo>
                <a:lnTo>
                  <a:pt x="1233896" y="571593"/>
                </a:lnTo>
                <a:lnTo>
                  <a:pt x="1235059" y="571593"/>
                </a:lnTo>
                <a:lnTo>
                  <a:pt x="1235059" y="566360"/>
                </a:lnTo>
                <a:lnTo>
                  <a:pt x="1235059" y="558219"/>
                </a:lnTo>
                <a:lnTo>
                  <a:pt x="1236222" y="545427"/>
                </a:lnTo>
                <a:lnTo>
                  <a:pt x="1237385" y="528564"/>
                </a:lnTo>
                <a:lnTo>
                  <a:pt x="1239130" y="509375"/>
                </a:lnTo>
                <a:lnTo>
                  <a:pt x="1242619" y="487279"/>
                </a:lnTo>
                <a:lnTo>
                  <a:pt x="1247852" y="461694"/>
                </a:lnTo>
                <a:lnTo>
                  <a:pt x="1254830" y="435527"/>
                </a:lnTo>
                <a:lnTo>
                  <a:pt x="1263552" y="407035"/>
                </a:lnTo>
                <a:lnTo>
                  <a:pt x="1275181" y="376217"/>
                </a:lnTo>
                <a:lnTo>
                  <a:pt x="1289137" y="344235"/>
                </a:lnTo>
                <a:lnTo>
                  <a:pt x="1306000" y="312835"/>
                </a:lnTo>
                <a:lnTo>
                  <a:pt x="1325770" y="279691"/>
                </a:lnTo>
                <a:lnTo>
                  <a:pt x="1349029" y="247128"/>
                </a:lnTo>
                <a:lnTo>
                  <a:pt x="1376940" y="214566"/>
                </a:lnTo>
                <a:lnTo>
                  <a:pt x="1408340" y="182584"/>
                </a:lnTo>
                <a:lnTo>
                  <a:pt x="1443228" y="151184"/>
                </a:lnTo>
                <a:lnTo>
                  <a:pt x="1484513" y="121529"/>
                </a:lnTo>
                <a:lnTo>
                  <a:pt x="1528706" y="93037"/>
                </a:lnTo>
                <a:lnTo>
                  <a:pt x="1579876" y="66288"/>
                </a:lnTo>
                <a:lnTo>
                  <a:pt x="1709545" y="15700"/>
                </a:lnTo>
                <a:lnTo>
                  <a:pt x="1723501" y="13374"/>
                </a:lnTo>
                <a:lnTo>
                  <a:pt x="1740364" y="11629"/>
                </a:lnTo>
                <a:lnTo>
                  <a:pt x="1760715" y="9304"/>
                </a:lnTo>
                <a:lnTo>
                  <a:pt x="1782812" y="6396"/>
                </a:lnTo>
                <a:lnTo>
                  <a:pt x="1804908" y="4070"/>
                </a:lnTo>
                <a:lnTo>
                  <a:pt x="1827004" y="1744"/>
                </a:lnTo>
                <a:lnTo>
                  <a:pt x="1847356" y="581"/>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71" name="Oval 12287">
            <a:extLst>
              <a:ext uri="{FF2B5EF4-FFF2-40B4-BE49-F238E27FC236}">
                <a16:creationId xmlns:a16="http://schemas.microsoft.com/office/drawing/2014/main" id="{0001BD52-63D9-4E6B-8F2C-DD5966B4247C}"/>
              </a:ext>
            </a:extLst>
          </p:cNvPr>
          <p:cNvSpPr/>
          <p:nvPr/>
        </p:nvSpPr>
        <p:spPr>
          <a:xfrm>
            <a:off x="11534032" y="2131856"/>
            <a:ext cx="325368" cy="324174"/>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2" name="Freeform 18">
            <a:extLst>
              <a:ext uri="{FF2B5EF4-FFF2-40B4-BE49-F238E27FC236}">
                <a16:creationId xmlns:a16="http://schemas.microsoft.com/office/drawing/2014/main" id="{A2330421-9967-4C7B-835D-48908DAD7444}"/>
              </a:ext>
            </a:extLst>
          </p:cNvPr>
          <p:cNvSpPr>
            <a:spLocks/>
          </p:cNvSpPr>
          <p:nvPr/>
        </p:nvSpPr>
        <p:spPr bwMode="auto">
          <a:xfrm>
            <a:off x="8083069" y="1490329"/>
            <a:ext cx="320540" cy="365442"/>
          </a:xfrm>
          <a:custGeom>
            <a:avLst/>
            <a:gdLst>
              <a:gd name="T0" fmla="*/ 1764 w 2942"/>
              <a:gd name="T1" fmla="*/ 10 h 3247"/>
              <a:gd name="T2" fmla="*/ 2091 w 2942"/>
              <a:gd name="T3" fmla="*/ 74 h 3247"/>
              <a:gd name="T4" fmla="*/ 2365 w 2942"/>
              <a:gd name="T5" fmla="*/ 192 h 3247"/>
              <a:gd name="T6" fmla="*/ 2591 w 2942"/>
              <a:gd name="T7" fmla="*/ 361 h 3247"/>
              <a:gd name="T8" fmla="*/ 2765 w 2942"/>
              <a:gd name="T9" fmla="*/ 576 h 3247"/>
              <a:gd name="T10" fmla="*/ 2873 w 2942"/>
              <a:gd name="T11" fmla="*/ 798 h 3247"/>
              <a:gd name="T12" fmla="*/ 2933 w 2942"/>
              <a:gd name="T13" fmla="*/ 1060 h 3247"/>
              <a:gd name="T14" fmla="*/ 2936 w 2942"/>
              <a:gd name="T15" fmla="*/ 1345 h 3247"/>
              <a:gd name="T16" fmla="*/ 2873 w 2942"/>
              <a:gd name="T17" fmla="*/ 1607 h 3247"/>
              <a:gd name="T18" fmla="*/ 2753 w 2942"/>
              <a:gd name="T19" fmla="*/ 1812 h 3247"/>
              <a:gd name="T20" fmla="*/ 2611 w 2942"/>
              <a:gd name="T21" fmla="*/ 1998 h 3247"/>
              <a:gd name="T22" fmla="*/ 2509 w 2942"/>
              <a:gd name="T23" fmla="*/ 2167 h 3247"/>
              <a:gd name="T24" fmla="*/ 2471 w 2942"/>
              <a:gd name="T25" fmla="*/ 2323 h 3247"/>
              <a:gd name="T26" fmla="*/ 2485 w 2942"/>
              <a:gd name="T27" fmla="*/ 2452 h 3247"/>
              <a:gd name="T28" fmla="*/ 2522 w 2942"/>
              <a:gd name="T29" fmla="*/ 2603 h 3247"/>
              <a:gd name="T30" fmla="*/ 2562 w 2942"/>
              <a:gd name="T31" fmla="*/ 2729 h 3247"/>
              <a:gd name="T32" fmla="*/ 2604 w 2942"/>
              <a:gd name="T33" fmla="*/ 2845 h 3247"/>
              <a:gd name="T34" fmla="*/ 2654 w 2942"/>
              <a:gd name="T35" fmla="*/ 3007 h 3247"/>
              <a:gd name="T36" fmla="*/ 2336 w 2942"/>
              <a:gd name="T37" fmla="*/ 3154 h 3247"/>
              <a:gd name="T38" fmla="*/ 1874 w 2942"/>
              <a:gd name="T39" fmla="*/ 3240 h 3247"/>
              <a:gd name="T40" fmla="*/ 1449 w 2942"/>
              <a:gd name="T41" fmla="*/ 3232 h 3247"/>
              <a:gd name="T42" fmla="*/ 1300 w 2942"/>
              <a:gd name="T43" fmla="*/ 3138 h 3247"/>
              <a:gd name="T44" fmla="*/ 1274 w 2942"/>
              <a:gd name="T45" fmla="*/ 2990 h 3247"/>
              <a:gd name="T46" fmla="*/ 1240 w 2942"/>
              <a:gd name="T47" fmla="*/ 2832 h 3247"/>
              <a:gd name="T48" fmla="*/ 1194 w 2942"/>
              <a:gd name="T49" fmla="*/ 2703 h 3247"/>
              <a:gd name="T50" fmla="*/ 1134 w 2942"/>
              <a:gd name="T51" fmla="*/ 2647 h 3247"/>
              <a:gd name="T52" fmla="*/ 1051 w 2942"/>
              <a:gd name="T53" fmla="*/ 2649 h 3247"/>
              <a:gd name="T54" fmla="*/ 974 w 2942"/>
              <a:gd name="T55" fmla="*/ 2670 h 3247"/>
              <a:gd name="T56" fmla="*/ 864 w 2942"/>
              <a:gd name="T57" fmla="*/ 2703 h 3247"/>
              <a:gd name="T58" fmla="*/ 693 w 2942"/>
              <a:gd name="T59" fmla="*/ 2727 h 3247"/>
              <a:gd name="T60" fmla="*/ 525 w 2942"/>
              <a:gd name="T61" fmla="*/ 2716 h 3247"/>
              <a:gd name="T62" fmla="*/ 438 w 2942"/>
              <a:gd name="T63" fmla="*/ 2681 h 3247"/>
              <a:gd name="T64" fmla="*/ 367 w 2942"/>
              <a:gd name="T65" fmla="*/ 2618 h 3247"/>
              <a:gd name="T66" fmla="*/ 338 w 2942"/>
              <a:gd name="T67" fmla="*/ 2520 h 3247"/>
              <a:gd name="T68" fmla="*/ 354 w 2942"/>
              <a:gd name="T69" fmla="*/ 2421 h 3247"/>
              <a:gd name="T70" fmla="*/ 365 w 2942"/>
              <a:gd name="T71" fmla="*/ 2325 h 3247"/>
              <a:gd name="T72" fmla="*/ 331 w 2942"/>
              <a:gd name="T73" fmla="*/ 2265 h 3247"/>
              <a:gd name="T74" fmla="*/ 278 w 2942"/>
              <a:gd name="T75" fmla="*/ 2232 h 3247"/>
              <a:gd name="T76" fmla="*/ 249 w 2942"/>
              <a:gd name="T77" fmla="*/ 2180 h 3247"/>
              <a:gd name="T78" fmla="*/ 267 w 2942"/>
              <a:gd name="T79" fmla="*/ 2125 h 3247"/>
              <a:gd name="T80" fmla="*/ 224 w 2942"/>
              <a:gd name="T81" fmla="*/ 2069 h 3247"/>
              <a:gd name="T82" fmla="*/ 214 w 2942"/>
              <a:gd name="T83" fmla="*/ 2007 h 3247"/>
              <a:gd name="T84" fmla="*/ 245 w 2942"/>
              <a:gd name="T85" fmla="*/ 1941 h 3247"/>
              <a:gd name="T86" fmla="*/ 273 w 2942"/>
              <a:gd name="T87" fmla="*/ 1872 h 3247"/>
              <a:gd name="T88" fmla="*/ 194 w 2942"/>
              <a:gd name="T89" fmla="*/ 1827 h 3247"/>
              <a:gd name="T90" fmla="*/ 96 w 2942"/>
              <a:gd name="T91" fmla="*/ 1794 h 3247"/>
              <a:gd name="T92" fmla="*/ 18 w 2942"/>
              <a:gd name="T93" fmla="*/ 1747 h 3247"/>
              <a:gd name="T94" fmla="*/ 4 w 2942"/>
              <a:gd name="T95" fmla="*/ 1674 h 3247"/>
              <a:gd name="T96" fmla="*/ 44 w 2942"/>
              <a:gd name="T97" fmla="*/ 1616 h 3247"/>
              <a:gd name="T98" fmla="*/ 111 w 2942"/>
              <a:gd name="T99" fmla="*/ 1545 h 3247"/>
              <a:gd name="T100" fmla="*/ 229 w 2942"/>
              <a:gd name="T101" fmla="*/ 1421 h 3247"/>
              <a:gd name="T102" fmla="*/ 325 w 2942"/>
              <a:gd name="T103" fmla="*/ 1276 h 3247"/>
              <a:gd name="T104" fmla="*/ 345 w 2942"/>
              <a:gd name="T105" fmla="*/ 1143 h 3247"/>
              <a:gd name="T106" fmla="*/ 344 w 2942"/>
              <a:gd name="T107" fmla="*/ 992 h 3247"/>
              <a:gd name="T108" fmla="*/ 440 w 2942"/>
              <a:gd name="T109" fmla="*/ 621 h 3247"/>
              <a:gd name="T110" fmla="*/ 587 w 2942"/>
              <a:gd name="T111" fmla="*/ 401 h 3247"/>
              <a:gd name="T112" fmla="*/ 789 w 2942"/>
              <a:gd name="T113" fmla="*/ 227 h 3247"/>
              <a:gd name="T114" fmla="*/ 1031 w 2942"/>
              <a:gd name="T115" fmla="*/ 103 h 3247"/>
              <a:gd name="T116" fmla="*/ 1516 w 2942"/>
              <a:gd name="T117" fmla="*/ 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42" h="3247">
                <a:moveTo>
                  <a:pt x="1516" y="0"/>
                </a:moveTo>
                <a:lnTo>
                  <a:pt x="1644" y="1"/>
                </a:lnTo>
                <a:lnTo>
                  <a:pt x="1764" y="10"/>
                </a:lnTo>
                <a:lnTo>
                  <a:pt x="1878" y="25"/>
                </a:lnTo>
                <a:lnTo>
                  <a:pt x="1987" y="47"/>
                </a:lnTo>
                <a:lnTo>
                  <a:pt x="2091" y="74"/>
                </a:lnTo>
                <a:lnTo>
                  <a:pt x="2187" y="109"/>
                </a:lnTo>
                <a:lnTo>
                  <a:pt x="2280" y="147"/>
                </a:lnTo>
                <a:lnTo>
                  <a:pt x="2365" y="192"/>
                </a:lnTo>
                <a:lnTo>
                  <a:pt x="2445" y="243"/>
                </a:lnTo>
                <a:lnTo>
                  <a:pt x="2522" y="300"/>
                </a:lnTo>
                <a:lnTo>
                  <a:pt x="2591" y="361"/>
                </a:lnTo>
                <a:lnTo>
                  <a:pt x="2654" y="429"/>
                </a:lnTo>
                <a:lnTo>
                  <a:pt x="2713" y="500"/>
                </a:lnTo>
                <a:lnTo>
                  <a:pt x="2765" y="576"/>
                </a:lnTo>
                <a:lnTo>
                  <a:pt x="2813" y="656"/>
                </a:lnTo>
                <a:lnTo>
                  <a:pt x="2845" y="723"/>
                </a:lnTo>
                <a:lnTo>
                  <a:pt x="2873" y="798"/>
                </a:lnTo>
                <a:lnTo>
                  <a:pt x="2898" y="880"/>
                </a:lnTo>
                <a:lnTo>
                  <a:pt x="2918" y="969"/>
                </a:lnTo>
                <a:lnTo>
                  <a:pt x="2933" y="1060"/>
                </a:lnTo>
                <a:lnTo>
                  <a:pt x="2940" y="1154"/>
                </a:lnTo>
                <a:lnTo>
                  <a:pt x="2942" y="1250"/>
                </a:lnTo>
                <a:lnTo>
                  <a:pt x="2936" y="1345"/>
                </a:lnTo>
                <a:lnTo>
                  <a:pt x="2924" y="1438"/>
                </a:lnTo>
                <a:lnTo>
                  <a:pt x="2902" y="1529"/>
                </a:lnTo>
                <a:lnTo>
                  <a:pt x="2873" y="1607"/>
                </a:lnTo>
                <a:lnTo>
                  <a:pt x="2838" y="1680"/>
                </a:lnTo>
                <a:lnTo>
                  <a:pt x="2796" y="1747"/>
                </a:lnTo>
                <a:lnTo>
                  <a:pt x="2753" y="1812"/>
                </a:lnTo>
                <a:lnTo>
                  <a:pt x="2705" y="1876"/>
                </a:lnTo>
                <a:lnTo>
                  <a:pt x="2658" y="1936"/>
                </a:lnTo>
                <a:lnTo>
                  <a:pt x="2611" y="1998"/>
                </a:lnTo>
                <a:lnTo>
                  <a:pt x="2565" y="2060"/>
                </a:lnTo>
                <a:lnTo>
                  <a:pt x="2534" y="2110"/>
                </a:lnTo>
                <a:lnTo>
                  <a:pt x="2509" y="2167"/>
                </a:lnTo>
                <a:lnTo>
                  <a:pt x="2489" y="2227"/>
                </a:lnTo>
                <a:lnTo>
                  <a:pt x="2473" y="2292"/>
                </a:lnTo>
                <a:lnTo>
                  <a:pt x="2471" y="2323"/>
                </a:lnTo>
                <a:lnTo>
                  <a:pt x="2473" y="2360"/>
                </a:lnTo>
                <a:lnTo>
                  <a:pt x="2478" y="2405"/>
                </a:lnTo>
                <a:lnTo>
                  <a:pt x="2485" y="2452"/>
                </a:lnTo>
                <a:lnTo>
                  <a:pt x="2496" y="2503"/>
                </a:lnTo>
                <a:lnTo>
                  <a:pt x="2509" y="2554"/>
                </a:lnTo>
                <a:lnTo>
                  <a:pt x="2522" y="2603"/>
                </a:lnTo>
                <a:lnTo>
                  <a:pt x="2536" y="2650"/>
                </a:lnTo>
                <a:lnTo>
                  <a:pt x="2549" y="2692"/>
                </a:lnTo>
                <a:lnTo>
                  <a:pt x="2562" y="2729"/>
                </a:lnTo>
                <a:lnTo>
                  <a:pt x="2573" y="2756"/>
                </a:lnTo>
                <a:lnTo>
                  <a:pt x="2589" y="2796"/>
                </a:lnTo>
                <a:lnTo>
                  <a:pt x="2604" y="2845"/>
                </a:lnTo>
                <a:lnTo>
                  <a:pt x="2620" y="2900"/>
                </a:lnTo>
                <a:lnTo>
                  <a:pt x="2636" y="2956"/>
                </a:lnTo>
                <a:lnTo>
                  <a:pt x="2654" y="3007"/>
                </a:lnTo>
                <a:lnTo>
                  <a:pt x="2673" y="3052"/>
                </a:lnTo>
                <a:lnTo>
                  <a:pt x="2502" y="3107"/>
                </a:lnTo>
                <a:lnTo>
                  <a:pt x="2336" y="3154"/>
                </a:lnTo>
                <a:lnTo>
                  <a:pt x="2178" y="3192"/>
                </a:lnTo>
                <a:lnTo>
                  <a:pt x="2024" y="3220"/>
                </a:lnTo>
                <a:lnTo>
                  <a:pt x="1874" y="3240"/>
                </a:lnTo>
                <a:lnTo>
                  <a:pt x="1729" y="3247"/>
                </a:lnTo>
                <a:lnTo>
                  <a:pt x="1587" y="3245"/>
                </a:lnTo>
                <a:lnTo>
                  <a:pt x="1449" y="3232"/>
                </a:lnTo>
                <a:lnTo>
                  <a:pt x="1313" y="3209"/>
                </a:lnTo>
                <a:lnTo>
                  <a:pt x="1307" y="3176"/>
                </a:lnTo>
                <a:lnTo>
                  <a:pt x="1300" y="3138"/>
                </a:lnTo>
                <a:lnTo>
                  <a:pt x="1291" y="3092"/>
                </a:lnTo>
                <a:lnTo>
                  <a:pt x="1284" y="3043"/>
                </a:lnTo>
                <a:lnTo>
                  <a:pt x="1274" y="2990"/>
                </a:lnTo>
                <a:lnTo>
                  <a:pt x="1264" y="2936"/>
                </a:lnTo>
                <a:lnTo>
                  <a:pt x="1253" y="2883"/>
                </a:lnTo>
                <a:lnTo>
                  <a:pt x="1240" y="2832"/>
                </a:lnTo>
                <a:lnTo>
                  <a:pt x="1227" y="2783"/>
                </a:lnTo>
                <a:lnTo>
                  <a:pt x="1211" y="2740"/>
                </a:lnTo>
                <a:lnTo>
                  <a:pt x="1194" y="2703"/>
                </a:lnTo>
                <a:lnTo>
                  <a:pt x="1176" y="2674"/>
                </a:lnTo>
                <a:lnTo>
                  <a:pt x="1156" y="2656"/>
                </a:lnTo>
                <a:lnTo>
                  <a:pt x="1134" y="2647"/>
                </a:lnTo>
                <a:lnTo>
                  <a:pt x="1109" y="2643"/>
                </a:lnTo>
                <a:lnTo>
                  <a:pt x="1080" y="2645"/>
                </a:lnTo>
                <a:lnTo>
                  <a:pt x="1051" y="2649"/>
                </a:lnTo>
                <a:lnTo>
                  <a:pt x="1024" y="2656"/>
                </a:lnTo>
                <a:lnTo>
                  <a:pt x="998" y="2663"/>
                </a:lnTo>
                <a:lnTo>
                  <a:pt x="974" y="2670"/>
                </a:lnTo>
                <a:lnTo>
                  <a:pt x="956" y="2676"/>
                </a:lnTo>
                <a:lnTo>
                  <a:pt x="913" y="2690"/>
                </a:lnTo>
                <a:lnTo>
                  <a:pt x="864" y="2703"/>
                </a:lnTo>
                <a:lnTo>
                  <a:pt x="809" y="2714"/>
                </a:lnTo>
                <a:lnTo>
                  <a:pt x="751" y="2721"/>
                </a:lnTo>
                <a:lnTo>
                  <a:pt x="693" y="2727"/>
                </a:lnTo>
                <a:lnTo>
                  <a:pt x="634" y="2729"/>
                </a:lnTo>
                <a:lnTo>
                  <a:pt x="578" y="2725"/>
                </a:lnTo>
                <a:lnTo>
                  <a:pt x="525" y="2716"/>
                </a:lnTo>
                <a:lnTo>
                  <a:pt x="496" y="2709"/>
                </a:lnTo>
                <a:lnTo>
                  <a:pt x="467" y="2696"/>
                </a:lnTo>
                <a:lnTo>
                  <a:pt x="438" y="2681"/>
                </a:lnTo>
                <a:lnTo>
                  <a:pt x="413" y="2663"/>
                </a:lnTo>
                <a:lnTo>
                  <a:pt x="387" y="2641"/>
                </a:lnTo>
                <a:lnTo>
                  <a:pt x="367" y="2618"/>
                </a:lnTo>
                <a:lnTo>
                  <a:pt x="353" y="2589"/>
                </a:lnTo>
                <a:lnTo>
                  <a:pt x="342" y="2556"/>
                </a:lnTo>
                <a:lnTo>
                  <a:pt x="338" y="2520"/>
                </a:lnTo>
                <a:lnTo>
                  <a:pt x="342" y="2480"/>
                </a:lnTo>
                <a:lnTo>
                  <a:pt x="347" y="2452"/>
                </a:lnTo>
                <a:lnTo>
                  <a:pt x="354" y="2421"/>
                </a:lnTo>
                <a:lnTo>
                  <a:pt x="362" y="2389"/>
                </a:lnTo>
                <a:lnTo>
                  <a:pt x="365" y="2358"/>
                </a:lnTo>
                <a:lnTo>
                  <a:pt x="365" y="2325"/>
                </a:lnTo>
                <a:lnTo>
                  <a:pt x="356" y="2296"/>
                </a:lnTo>
                <a:lnTo>
                  <a:pt x="347" y="2280"/>
                </a:lnTo>
                <a:lnTo>
                  <a:pt x="331" y="2265"/>
                </a:lnTo>
                <a:lnTo>
                  <a:pt x="314" y="2254"/>
                </a:lnTo>
                <a:lnTo>
                  <a:pt x="296" y="2245"/>
                </a:lnTo>
                <a:lnTo>
                  <a:pt x="278" y="2232"/>
                </a:lnTo>
                <a:lnTo>
                  <a:pt x="264" y="2218"/>
                </a:lnTo>
                <a:lnTo>
                  <a:pt x="253" y="2200"/>
                </a:lnTo>
                <a:lnTo>
                  <a:pt x="249" y="2180"/>
                </a:lnTo>
                <a:lnTo>
                  <a:pt x="251" y="2160"/>
                </a:lnTo>
                <a:lnTo>
                  <a:pt x="258" y="2141"/>
                </a:lnTo>
                <a:lnTo>
                  <a:pt x="267" y="2125"/>
                </a:lnTo>
                <a:lnTo>
                  <a:pt x="273" y="2109"/>
                </a:lnTo>
                <a:lnTo>
                  <a:pt x="244" y="2089"/>
                </a:lnTo>
                <a:lnTo>
                  <a:pt x="224" y="2069"/>
                </a:lnTo>
                <a:lnTo>
                  <a:pt x="213" y="2049"/>
                </a:lnTo>
                <a:lnTo>
                  <a:pt x="211" y="2027"/>
                </a:lnTo>
                <a:lnTo>
                  <a:pt x="214" y="2007"/>
                </a:lnTo>
                <a:lnTo>
                  <a:pt x="222" y="1985"/>
                </a:lnTo>
                <a:lnTo>
                  <a:pt x="233" y="1963"/>
                </a:lnTo>
                <a:lnTo>
                  <a:pt x="245" y="1941"/>
                </a:lnTo>
                <a:lnTo>
                  <a:pt x="256" y="1918"/>
                </a:lnTo>
                <a:lnTo>
                  <a:pt x="267" y="1896"/>
                </a:lnTo>
                <a:lnTo>
                  <a:pt x="273" y="1872"/>
                </a:lnTo>
                <a:lnTo>
                  <a:pt x="253" y="1854"/>
                </a:lnTo>
                <a:lnTo>
                  <a:pt x="225" y="1840"/>
                </a:lnTo>
                <a:lnTo>
                  <a:pt x="194" y="1827"/>
                </a:lnTo>
                <a:lnTo>
                  <a:pt x="162" y="1816"/>
                </a:lnTo>
                <a:lnTo>
                  <a:pt x="129" y="1805"/>
                </a:lnTo>
                <a:lnTo>
                  <a:pt x="96" y="1794"/>
                </a:lnTo>
                <a:lnTo>
                  <a:pt x="65" y="1781"/>
                </a:lnTo>
                <a:lnTo>
                  <a:pt x="40" y="1767"/>
                </a:lnTo>
                <a:lnTo>
                  <a:pt x="18" y="1747"/>
                </a:lnTo>
                <a:lnTo>
                  <a:pt x="5" y="1723"/>
                </a:lnTo>
                <a:lnTo>
                  <a:pt x="0" y="1698"/>
                </a:lnTo>
                <a:lnTo>
                  <a:pt x="4" y="1674"/>
                </a:lnTo>
                <a:lnTo>
                  <a:pt x="13" y="1652"/>
                </a:lnTo>
                <a:lnTo>
                  <a:pt x="27" y="1634"/>
                </a:lnTo>
                <a:lnTo>
                  <a:pt x="44" y="1616"/>
                </a:lnTo>
                <a:lnTo>
                  <a:pt x="60" y="1601"/>
                </a:lnTo>
                <a:lnTo>
                  <a:pt x="73" y="1589"/>
                </a:lnTo>
                <a:lnTo>
                  <a:pt x="111" y="1545"/>
                </a:lnTo>
                <a:lnTo>
                  <a:pt x="151" y="1505"/>
                </a:lnTo>
                <a:lnTo>
                  <a:pt x="191" y="1465"/>
                </a:lnTo>
                <a:lnTo>
                  <a:pt x="229" y="1421"/>
                </a:lnTo>
                <a:lnTo>
                  <a:pt x="265" y="1378"/>
                </a:lnTo>
                <a:lnTo>
                  <a:pt x="298" y="1329"/>
                </a:lnTo>
                <a:lnTo>
                  <a:pt x="325" y="1276"/>
                </a:lnTo>
                <a:lnTo>
                  <a:pt x="340" y="1232"/>
                </a:lnTo>
                <a:lnTo>
                  <a:pt x="345" y="1189"/>
                </a:lnTo>
                <a:lnTo>
                  <a:pt x="345" y="1143"/>
                </a:lnTo>
                <a:lnTo>
                  <a:pt x="344" y="1094"/>
                </a:lnTo>
                <a:lnTo>
                  <a:pt x="342" y="1045"/>
                </a:lnTo>
                <a:lnTo>
                  <a:pt x="344" y="992"/>
                </a:lnTo>
                <a:lnTo>
                  <a:pt x="349" y="936"/>
                </a:lnTo>
                <a:lnTo>
                  <a:pt x="405" y="705"/>
                </a:lnTo>
                <a:lnTo>
                  <a:pt x="440" y="621"/>
                </a:lnTo>
                <a:lnTo>
                  <a:pt x="482" y="543"/>
                </a:lnTo>
                <a:lnTo>
                  <a:pt x="531" y="470"/>
                </a:lnTo>
                <a:lnTo>
                  <a:pt x="587" y="401"/>
                </a:lnTo>
                <a:lnTo>
                  <a:pt x="649" y="338"/>
                </a:lnTo>
                <a:lnTo>
                  <a:pt x="716" y="280"/>
                </a:lnTo>
                <a:lnTo>
                  <a:pt x="789" y="227"/>
                </a:lnTo>
                <a:lnTo>
                  <a:pt x="865" y="180"/>
                </a:lnTo>
                <a:lnTo>
                  <a:pt x="947" y="138"/>
                </a:lnTo>
                <a:lnTo>
                  <a:pt x="1031" y="103"/>
                </a:lnTo>
                <a:lnTo>
                  <a:pt x="1116" y="72"/>
                </a:lnTo>
                <a:lnTo>
                  <a:pt x="1402" y="9"/>
                </a:lnTo>
                <a:lnTo>
                  <a:pt x="1516"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73" name="Freeform 18">
            <a:extLst>
              <a:ext uri="{FF2B5EF4-FFF2-40B4-BE49-F238E27FC236}">
                <a16:creationId xmlns:a16="http://schemas.microsoft.com/office/drawing/2014/main" id="{428A8046-A062-4007-9F02-27709BFEE375}"/>
              </a:ext>
            </a:extLst>
          </p:cNvPr>
          <p:cNvSpPr>
            <a:spLocks noEditPoints="1"/>
          </p:cNvSpPr>
          <p:nvPr/>
        </p:nvSpPr>
        <p:spPr bwMode="auto">
          <a:xfrm>
            <a:off x="7124400" y="6043154"/>
            <a:ext cx="315954" cy="384177"/>
          </a:xfrm>
          <a:custGeom>
            <a:avLst/>
            <a:gdLst>
              <a:gd name="T0" fmla="*/ 1033 w 2487"/>
              <a:gd name="T1" fmla="*/ 2647 h 3024"/>
              <a:gd name="T2" fmla="*/ 1169 w 2487"/>
              <a:gd name="T3" fmla="*/ 2318 h 3024"/>
              <a:gd name="T4" fmla="*/ 1260 w 2487"/>
              <a:gd name="T5" fmla="*/ 2242 h 3024"/>
              <a:gd name="T6" fmla="*/ 1367 w 2487"/>
              <a:gd name="T7" fmla="*/ 2700 h 3024"/>
              <a:gd name="T8" fmla="*/ 1462 w 2487"/>
              <a:gd name="T9" fmla="*/ 2265 h 3024"/>
              <a:gd name="T10" fmla="*/ 1118 w 2487"/>
              <a:gd name="T11" fmla="*/ 1982 h 3024"/>
              <a:gd name="T12" fmla="*/ 1140 w 2487"/>
              <a:gd name="T13" fmla="*/ 2189 h 3024"/>
              <a:gd name="T14" fmla="*/ 1475 w 2487"/>
              <a:gd name="T15" fmla="*/ 2080 h 3024"/>
              <a:gd name="T16" fmla="*/ 1698 w 2487"/>
              <a:gd name="T17" fmla="*/ 1654 h 3024"/>
              <a:gd name="T18" fmla="*/ 1509 w 2487"/>
              <a:gd name="T19" fmla="*/ 1891 h 3024"/>
              <a:gd name="T20" fmla="*/ 1675 w 2487"/>
              <a:gd name="T21" fmla="*/ 1876 h 3024"/>
              <a:gd name="T22" fmla="*/ 1787 w 2487"/>
              <a:gd name="T23" fmla="*/ 1649 h 3024"/>
              <a:gd name="T24" fmla="*/ 1784 w 2487"/>
              <a:gd name="T25" fmla="*/ 1573 h 3024"/>
              <a:gd name="T26" fmla="*/ 1896 w 2487"/>
              <a:gd name="T27" fmla="*/ 1634 h 3024"/>
              <a:gd name="T28" fmla="*/ 1971 w 2487"/>
              <a:gd name="T29" fmla="*/ 1433 h 3024"/>
              <a:gd name="T30" fmla="*/ 1380 w 2487"/>
              <a:gd name="T31" fmla="*/ 1365 h 3024"/>
              <a:gd name="T32" fmla="*/ 1335 w 2487"/>
              <a:gd name="T33" fmla="*/ 1805 h 3024"/>
              <a:gd name="T34" fmla="*/ 1289 w 2487"/>
              <a:gd name="T35" fmla="*/ 1393 h 3024"/>
              <a:gd name="T36" fmla="*/ 1171 w 2487"/>
              <a:gd name="T37" fmla="*/ 1469 h 3024"/>
              <a:gd name="T38" fmla="*/ 1149 w 2487"/>
              <a:gd name="T39" fmla="*/ 1791 h 3024"/>
              <a:gd name="T40" fmla="*/ 1038 w 2487"/>
              <a:gd name="T41" fmla="*/ 1416 h 3024"/>
              <a:gd name="T42" fmla="*/ 1033 w 2487"/>
              <a:gd name="T43" fmla="*/ 1638 h 3024"/>
              <a:gd name="T44" fmla="*/ 1047 w 2487"/>
              <a:gd name="T45" fmla="*/ 1831 h 3024"/>
              <a:gd name="T46" fmla="*/ 904 w 2487"/>
              <a:gd name="T47" fmla="*/ 1505 h 3024"/>
              <a:gd name="T48" fmla="*/ 945 w 2487"/>
              <a:gd name="T49" fmla="*/ 1756 h 3024"/>
              <a:gd name="T50" fmla="*/ 1316 w 2487"/>
              <a:gd name="T51" fmla="*/ 1891 h 3024"/>
              <a:gd name="T52" fmla="*/ 1480 w 2487"/>
              <a:gd name="T53" fmla="*/ 1520 h 3024"/>
              <a:gd name="T54" fmla="*/ 622 w 2487"/>
              <a:gd name="T55" fmla="*/ 1271 h 3024"/>
              <a:gd name="T56" fmla="*/ 831 w 2487"/>
              <a:gd name="T57" fmla="*/ 1405 h 3024"/>
              <a:gd name="T58" fmla="*/ 1925 w 2487"/>
              <a:gd name="T59" fmla="*/ 1156 h 3024"/>
              <a:gd name="T60" fmla="*/ 1987 w 2487"/>
              <a:gd name="T61" fmla="*/ 1218 h 3024"/>
              <a:gd name="T62" fmla="*/ 878 w 2487"/>
              <a:gd name="T63" fmla="*/ 1165 h 3024"/>
              <a:gd name="T64" fmla="*/ 929 w 2487"/>
              <a:gd name="T65" fmla="*/ 1384 h 3024"/>
              <a:gd name="T66" fmla="*/ 989 w 2487"/>
              <a:gd name="T67" fmla="*/ 1282 h 3024"/>
              <a:gd name="T68" fmla="*/ 913 w 2487"/>
              <a:gd name="T69" fmla="*/ 1064 h 3024"/>
              <a:gd name="T70" fmla="*/ 593 w 2487"/>
              <a:gd name="T71" fmla="*/ 1220 h 3024"/>
              <a:gd name="T72" fmla="*/ 1429 w 2487"/>
              <a:gd name="T73" fmla="*/ 976 h 3024"/>
              <a:gd name="T74" fmla="*/ 1387 w 2487"/>
              <a:gd name="T75" fmla="*/ 1276 h 3024"/>
              <a:gd name="T76" fmla="*/ 1518 w 2487"/>
              <a:gd name="T77" fmla="*/ 1231 h 3024"/>
              <a:gd name="T78" fmla="*/ 1556 w 2487"/>
              <a:gd name="T79" fmla="*/ 1002 h 3024"/>
              <a:gd name="T80" fmla="*/ 1142 w 2487"/>
              <a:gd name="T81" fmla="*/ 1094 h 3024"/>
              <a:gd name="T82" fmla="*/ 1165 w 2487"/>
              <a:gd name="T83" fmla="*/ 1298 h 3024"/>
              <a:gd name="T84" fmla="*/ 1222 w 2487"/>
              <a:gd name="T85" fmla="*/ 1136 h 3024"/>
              <a:gd name="T86" fmla="*/ 489 w 2487"/>
              <a:gd name="T87" fmla="*/ 916 h 3024"/>
              <a:gd name="T88" fmla="*/ 540 w 2487"/>
              <a:gd name="T89" fmla="*/ 902 h 3024"/>
              <a:gd name="T90" fmla="*/ 798 w 2487"/>
              <a:gd name="T91" fmla="*/ 938 h 3024"/>
              <a:gd name="T92" fmla="*/ 855 w 2487"/>
              <a:gd name="T93" fmla="*/ 927 h 3024"/>
              <a:gd name="T94" fmla="*/ 1491 w 2487"/>
              <a:gd name="T95" fmla="*/ 751 h 3024"/>
              <a:gd name="T96" fmla="*/ 1533 w 2487"/>
              <a:gd name="T97" fmla="*/ 840 h 3024"/>
              <a:gd name="T98" fmla="*/ 1125 w 2487"/>
              <a:gd name="T99" fmla="*/ 814 h 3024"/>
              <a:gd name="T100" fmla="*/ 1222 w 2487"/>
              <a:gd name="T101" fmla="*/ 898 h 3024"/>
              <a:gd name="T102" fmla="*/ 762 w 2487"/>
              <a:gd name="T103" fmla="*/ 596 h 3024"/>
              <a:gd name="T104" fmla="*/ 825 w 2487"/>
              <a:gd name="T105" fmla="*/ 734 h 3024"/>
              <a:gd name="T106" fmla="*/ 775 w 2487"/>
              <a:gd name="T107" fmla="*/ 604 h 3024"/>
              <a:gd name="T108" fmla="*/ 1475 w 2487"/>
              <a:gd name="T109" fmla="*/ 596 h 3024"/>
              <a:gd name="T110" fmla="*/ 1535 w 2487"/>
              <a:gd name="T111" fmla="*/ 433 h 3024"/>
              <a:gd name="T112" fmla="*/ 1120 w 2487"/>
              <a:gd name="T113" fmla="*/ 604 h 3024"/>
              <a:gd name="T114" fmla="*/ 2304 w 2487"/>
              <a:gd name="T115" fmla="*/ 173 h 3024"/>
              <a:gd name="T116" fmla="*/ 167 w 2487"/>
              <a:gd name="T117" fmla="*/ 2829 h 3024"/>
              <a:gd name="T118" fmla="*/ 95 w 2487"/>
              <a:gd name="T119" fmla="*/ 2914 h 3024"/>
              <a:gd name="T120" fmla="*/ 2367 w 2487"/>
              <a:gd name="T121" fmla="*/ 93 h 3024"/>
              <a:gd name="T122" fmla="*/ 2464 w 2487"/>
              <a:gd name="T123" fmla="*/ 3022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7" h="3024">
                <a:moveTo>
                  <a:pt x="1073" y="2245"/>
                </a:moveTo>
                <a:lnTo>
                  <a:pt x="1058" y="2260"/>
                </a:lnTo>
                <a:lnTo>
                  <a:pt x="1047" y="2285"/>
                </a:lnTo>
                <a:lnTo>
                  <a:pt x="1038" y="2316"/>
                </a:lnTo>
                <a:lnTo>
                  <a:pt x="1031" y="2353"/>
                </a:lnTo>
                <a:lnTo>
                  <a:pt x="1027" y="2394"/>
                </a:lnTo>
                <a:lnTo>
                  <a:pt x="1025" y="2438"/>
                </a:lnTo>
                <a:lnTo>
                  <a:pt x="1025" y="2484"/>
                </a:lnTo>
                <a:lnTo>
                  <a:pt x="1025" y="2527"/>
                </a:lnTo>
                <a:lnTo>
                  <a:pt x="1027" y="2571"/>
                </a:lnTo>
                <a:lnTo>
                  <a:pt x="1031" y="2611"/>
                </a:lnTo>
                <a:lnTo>
                  <a:pt x="1033" y="2647"/>
                </a:lnTo>
                <a:lnTo>
                  <a:pt x="1035" y="2676"/>
                </a:lnTo>
                <a:lnTo>
                  <a:pt x="1036" y="2698"/>
                </a:lnTo>
                <a:lnTo>
                  <a:pt x="1149" y="2702"/>
                </a:lnTo>
                <a:lnTo>
                  <a:pt x="1153" y="2671"/>
                </a:lnTo>
                <a:lnTo>
                  <a:pt x="1160" y="2634"/>
                </a:lnTo>
                <a:lnTo>
                  <a:pt x="1165" y="2593"/>
                </a:lnTo>
                <a:lnTo>
                  <a:pt x="1171" y="2547"/>
                </a:lnTo>
                <a:lnTo>
                  <a:pt x="1175" y="2500"/>
                </a:lnTo>
                <a:lnTo>
                  <a:pt x="1176" y="2451"/>
                </a:lnTo>
                <a:lnTo>
                  <a:pt x="1178" y="2404"/>
                </a:lnTo>
                <a:lnTo>
                  <a:pt x="1175" y="2360"/>
                </a:lnTo>
                <a:lnTo>
                  <a:pt x="1169" y="2318"/>
                </a:lnTo>
                <a:lnTo>
                  <a:pt x="1160" y="2284"/>
                </a:lnTo>
                <a:lnTo>
                  <a:pt x="1147" y="2256"/>
                </a:lnTo>
                <a:lnTo>
                  <a:pt x="1131" y="2253"/>
                </a:lnTo>
                <a:lnTo>
                  <a:pt x="1115" y="2249"/>
                </a:lnTo>
                <a:lnTo>
                  <a:pt x="1096" y="2245"/>
                </a:lnTo>
                <a:lnTo>
                  <a:pt x="1073" y="2245"/>
                </a:lnTo>
                <a:close/>
                <a:moveTo>
                  <a:pt x="1398" y="2191"/>
                </a:moveTo>
                <a:lnTo>
                  <a:pt x="1371" y="2202"/>
                </a:lnTo>
                <a:lnTo>
                  <a:pt x="1342" y="2211"/>
                </a:lnTo>
                <a:lnTo>
                  <a:pt x="1313" y="2220"/>
                </a:lnTo>
                <a:lnTo>
                  <a:pt x="1285" y="2229"/>
                </a:lnTo>
                <a:lnTo>
                  <a:pt x="1260" y="2242"/>
                </a:lnTo>
                <a:lnTo>
                  <a:pt x="1240" y="2260"/>
                </a:lnTo>
                <a:lnTo>
                  <a:pt x="1235" y="2298"/>
                </a:lnTo>
                <a:lnTo>
                  <a:pt x="1236" y="2338"/>
                </a:lnTo>
                <a:lnTo>
                  <a:pt x="1242" y="2382"/>
                </a:lnTo>
                <a:lnTo>
                  <a:pt x="1253" y="2427"/>
                </a:lnTo>
                <a:lnTo>
                  <a:pt x="1267" y="2473"/>
                </a:lnTo>
                <a:lnTo>
                  <a:pt x="1285" y="2518"/>
                </a:lnTo>
                <a:lnTo>
                  <a:pt x="1302" y="2562"/>
                </a:lnTo>
                <a:lnTo>
                  <a:pt x="1322" y="2604"/>
                </a:lnTo>
                <a:lnTo>
                  <a:pt x="1338" y="2640"/>
                </a:lnTo>
                <a:lnTo>
                  <a:pt x="1355" y="2673"/>
                </a:lnTo>
                <a:lnTo>
                  <a:pt x="1367" y="2700"/>
                </a:lnTo>
                <a:lnTo>
                  <a:pt x="1467" y="2689"/>
                </a:lnTo>
                <a:lnTo>
                  <a:pt x="1469" y="2678"/>
                </a:lnTo>
                <a:lnTo>
                  <a:pt x="1471" y="2656"/>
                </a:lnTo>
                <a:lnTo>
                  <a:pt x="1471" y="2625"/>
                </a:lnTo>
                <a:lnTo>
                  <a:pt x="1473" y="2587"/>
                </a:lnTo>
                <a:lnTo>
                  <a:pt x="1473" y="2544"/>
                </a:lnTo>
                <a:lnTo>
                  <a:pt x="1473" y="2496"/>
                </a:lnTo>
                <a:lnTo>
                  <a:pt x="1471" y="2447"/>
                </a:lnTo>
                <a:lnTo>
                  <a:pt x="1471" y="2396"/>
                </a:lnTo>
                <a:lnTo>
                  <a:pt x="1469" y="2349"/>
                </a:lnTo>
                <a:lnTo>
                  <a:pt x="1465" y="2305"/>
                </a:lnTo>
                <a:lnTo>
                  <a:pt x="1462" y="2265"/>
                </a:lnTo>
                <a:lnTo>
                  <a:pt x="1458" y="2234"/>
                </a:lnTo>
                <a:lnTo>
                  <a:pt x="1453" y="2213"/>
                </a:lnTo>
                <a:lnTo>
                  <a:pt x="1447" y="2202"/>
                </a:lnTo>
                <a:lnTo>
                  <a:pt x="1435" y="2194"/>
                </a:lnTo>
                <a:lnTo>
                  <a:pt x="1418" y="2191"/>
                </a:lnTo>
                <a:lnTo>
                  <a:pt x="1398" y="2191"/>
                </a:lnTo>
                <a:close/>
                <a:moveTo>
                  <a:pt x="1282" y="1953"/>
                </a:moveTo>
                <a:lnTo>
                  <a:pt x="1231" y="1954"/>
                </a:lnTo>
                <a:lnTo>
                  <a:pt x="1205" y="1960"/>
                </a:lnTo>
                <a:lnTo>
                  <a:pt x="1176" y="1965"/>
                </a:lnTo>
                <a:lnTo>
                  <a:pt x="1147" y="1973"/>
                </a:lnTo>
                <a:lnTo>
                  <a:pt x="1118" y="1982"/>
                </a:lnTo>
                <a:lnTo>
                  <a:pt x="1089" y="1993"/>
                </a:lnTo>
                <a:lnTo>
                  <a:pt x="1064" y="2005"/>
                </a:lnTo>
                <a:lnTo>
                  <a:pt x="1040" y="2020"/>
                </a:lnTo>
                <a:lnTo>
                  <a:pt x="1020" y="2040"/>
                </a:lnTo>
                <a:lnTo>
                  <a:pt x="1005" y="2062"/>
                </a:lnTo>
                <a:lnTo>
                  <a:pt x="995" y="2089"/>
                </a:lnTo>
                <a:lnTo>
                  <a:pt x="993" y="2120"/>
                </a:lnTo>
                <a:lnTo>
                  <a:pt x="1011" y="2144"/>
                </a:lnTo>
                <a:lnTo>
                  <a:pt x="1036" y="2162"/>
                </a:lnTo>
                <a:lnTo>
                  <a:pt x="1067" y="2174"/>
                </a:lnTo>
                <a:lnTo>
                  <a:pt x="1102" y="2184"/>
                </a:lnTo>
                <a:lnTo>
                  <a:pt x="1140" y="2189"/>
                </a:lnTo>
                <a:lnTo>
                  <a:pt x="1180" y="2189"/>
                </a:lnTo>
                <a:lnTo>
                  <a:pt x="1220" y="2187"/>
                </a:lnTo>
                <a:lnTo>
                  <a:pt x="1262" y="2182"/>
                </a:lnTo>
                <a:lnTo>
                  <a:pt x="1302" y="2174"/>
                </a:lnTo>
                <a:lnTo>
                  <a:pt x="1338" y="2165"/>
                </a:lnTo>
                <a:lnTo>
                  <a:pt x="1371" y="2153"/>
                </a:lnTo>
                <a:lnTo>
                  <a:pt x="1400" y="2140"/>
                </a:lnTo>
                <a:lnTo>
                  <a:pt x="1415" y="2133"/>
                </a:lnTo>
                <a:lnTo>
                  <a:pt x="1431" y="2122"/>
                </a:lnTo>
                <a:lnTo>
                  <a:pt x="1447" y="2111"/>
                </a:lnTo>
                <a:lnTo>
                  <a:pt x="1462" y="2096"/>
                </a:lnTo>
                <a:lnTo>
                  <a:pt x="1475" y="2080"/>
                </a:lnTo>
                <a:lnTo>
                  <a:pt x="1480" y="2064"/>
                </a:lnTo>
                <a:lnTo>
                  <a:pt x="1480" y="2045"/>
                </a:lnTo>
                <a:lnTo>
                  <a:pt x="1473" y="2024"/>
                </a:lnTo>
                <a:lnTo>
                  <a:pt x="1456" y="2002"/>
                </a:lnTo>
                <a:lnTo>
                  <a:pt x="1433" y="1982"/>
                </a:lnTo>
                <a:lnTo>
                  <a:pt x="1404" y="1969"/>
                </a:lnTo>
                <a:lnTo>
                  <a:pt x="1369" y="1958"/>
                </a:lnTo>
                <a:lnTo>
                  <a:pt x="1327" y="1953"/>
                </a:lnTo>
                <a:lnTo>
                  <a:pt x="1282" y="1953"/>
                </a:lnTo>
                <a:close/>
                <a:moveTo>
                  <a:pt x="1727" y="1634"/>
                </a:moveTo>
                <a:lnTo>
                  <a:pt x="1711" y="1642"/>
                </a:lnTo>
                <a:lnTo>
                  <a:pt x="1698" y="1654"/>
                </a:lnTo>
                <a:lnTo>
                  <a:pt x="1693" y="1669"/>
                </a:lnTo>
                <a:lnTo>
                  <a:pt x="1695" y="1685"/>
                </a:lnTo>
                <a:lnTo>
                  <a:pt x="1696" y="1702"/>
                </a:lnTo>
                <a:lnTo>
                  <a:pt x="1693" y="1722"/>
                </a:lnTo>
                <a:lnTo>
                  <a:pt x="1680" y="1747"/>
                </a:lnTo>
                <a:lnTo>
                  <a:pt x="1662" y="1774"/>
                </a:lnTo>
                <a:lnTo>
                  <a:pt x="1636" y="1802"/>
                </a:lnTo>
                <a:lnTo>
                  <a:pt x="1605" y="1829"/>
                </a:lnTo>
                <a:lnTo>
                  <a:pt x="1575" y="1853"/>
                </a:lnTo>
                <a:lnTo>
                  <a:pt x="1544" y="1869"/>
                </a:lnTo>
                <a:lnTo>
                  <a:pt x="1515" y="1880"/>
                </a:lnTo>
                <a:lnTo>
                  <a:pt x="1509" y="1891"/>
                </a:lnTo>
                <a:lnTo>
                  <a:pt x="1505" y="1900"/>
                </a:lnTo>
                <a:lnTo>
                  <a:pt x="1504" y="1909"/>
                </a:lnTo>
                <a:lnTo>
                  <a:pt x="1507" y="1922"/>
                </a:lnTo>
                <a:lnTo>
                  <a:pt x="1524" y="1949"/>
                </a:lnTo>
                <a:lnTo>
                  <a:pt x="1549" y="1971"/>
                </a:lnTo>
                <a:lnTo>
                  <a:pt x="1580" y="1985"/>
                </a:lnTo>
                <a:lnTo>
                  <a:pt x="1616" y="1989"/>
                </a:lnTo>
                <a:lnTo>
                  <a:pt x="1629" y="1971"/>
                </a:lnTo>
                <a:lnTo>
                  <a:pt x="1635" y="1953"/>
                </a:lnTo>
                <a:lnTo>
                  <a:pt x="1638" y="1933"/>
                </a:lnTo>
                <a:lnTo>
                  <a:pt x="1647" y="1911"/>
                </a:lnTo>
                <a:lnTo>
                  <a:pt x="1675" y="1876"/>
                </a:lnTo>
                <a:lnTo>
                  <a:pt x="1698" y="1844"/>
                </a:lnTo>
                <a:lnTo>
                  <a:pt x="1722" y="1811"/>
                </a:lnTo>
                <a:lnTo>
                  <a:pt x="1749" y="1776"/>
                </a:lnTo>
                <a:lnTo>
                  <a:pt x="1765" y="1764"/>
                </a:lnTo>
                <a:lnTo>
                  <a:pt x="1784" y="1754"/>
                </a:lnTo>
                <a:lnTo>
                  <a:pt x="1804" y="1747"/>
                </a:lnTo>
                <a:lnTo>
                  <a:pt x="1822" y="1738"/>
                </a:lnTo>
                <a:lnTo>
                  <a:pt x="1838" y="1725"/>
                </a:lnTo>
                <a:lnTo>
                  <a:pt x="1842" y="1707"/>
                </a:lnTo>
                <a:lnTo>
                  <a:pt x="1829" y="1684"/>
                </a:lnTo>
                <a:lnTo>
                  <a:pt x="1811" y="1665"/>
                </a:lnTo>
                <a:lnTo>
                  <a:pt x="1787" y="1649"/>
                </a:lnTo>
                <a:lnTo>
                  <a:pt x="1760" y="1638"/>
                </a:lnTo>
                <a:lnTo>
                  <a:pt x="1727" y="1634"/>
                </a:lnTo>
                <a:close/>
                <a:moveTo>
                  <a:pt x="1887" y="1344"/>
                </a:moveTo>
                <a:lnTo>
                  <a:pt x="1869" y="1358"/>
                </a:lnTo>
                <a:lnTo>
                  <a:pt x="1860" y="1373"/>
                </a:lnTo>
                <a:lnTo>
                  <a:pt x="1860" y="1387"/>
                </a:lnTo>
                <a:lnTo>
                  <a:pt x="1867" y="1405"/>
                </a:lnTo>
                <a:lnTo>
                  <a:pt x="1880" y="1424"/>
                </a:lnTo>
                <a:lnTo>
                  <a:pt x="1825" y="1549"/>
                </a:lnTo>
                <a:lnTo>
                  <a:pt x="1815" y="1558"/>
                </a:lnTo>
                <a:lnTo>
                  <a:pt x="1798" y="1565"/>
                </a:lnTo>
                <a:lnTo>
                  <a:pt x="1784" y="1573"/>
                </a:lnTo>
                <a:lnTo>
                  <a:pt x="1771" y="1584"/>
                </a:lnTo>
                <a:lnTo>
                  <a:pt x="1765" y="1594"/>
                </a:lnTo>
                <a:lnTo>
                  <a:pt x="1780" y="1609"/>
                </a:lnTo>
                <a:lnTo>
                  <a:pt x="1798" y="1622"/>
                </a:lnTo>
                <a:lnTo>
                  <a:pt x="1820" y="1633"/>
                </a:lnTo>
                <a:lnTo>
                  <a:pt x="1842" y="1642"/>
                </a:lnTo>
                <a:lnTo>
                  <a:pt x="1867" y="1644"/>
                </a:lnTo>
                <a:lnTo>
                  <a:pt x="1891" y="1638"/>
                </a:lnTo>
                <a:lnTo>
                  <a:pt x="1893" y="1636"/>
                </a:lnTo>
                <a:lnTo>
                  <a:pt x="1895" y="1634"/>
                </a:lnTo>
                <a:lnTo>
                  <a:pt x="1895" y="1634"/>
                </a:lnTo>
                <a:lnTo>
                  <a:pt x="1896" y="1634"/>
                </a:lnTo>
                <a:lnTo>
                  <a:pt x="1896" y="1634"/>
                </a:lnTo>
                <a:lnTo>
                  <a:pt x="1896" y="1633"/>
                </a:lnTo>
                <a:lnTo>
                  <a:pt x="1898" y="1629"/>
                </a:lnTo>
                <a:lnTo>
                  <a:pt x="1902" y="1613"/>
                </a:lnTo>
                <a:lnTo>
                  <a:pt x="1900" y="1598"/>
                </a:lnTo>
                <a:lnTo>
                  <a:pt x="1896" y="1585"/>
                </a:lnTo>
                <a:lnTo>
                  <a:pt x="1893" y="1571"/>
                </a:lnTo>
                <a:lnTo>
                  <a:pt x="1893" y="1556"/>
                </a:lnTo>
                <a:lnTo>
                  <a:pt x="1933" y="1462"/>
                </a:lnTo>
                <a:lnTo>
                  <a:pt x="1944" y="1449"/>
                </a:lnTo>
                <a:lnTo>
                  <a:pt x="1956" y="1440"/>
                </a:lnTo>
                <a:lnTo>
                  <a:pt x="1971" y="1433"/>
                </a:lnTo>
                <a:lnTo>
                  <a:pt x="1985" y="1425"/>
                </a:lnTo>
                <a:lnTo>
                  <a:pt x="1998" y="1414"/>
                </a:lnTo>
                <a:lnTo>
                  <a:pt x="2007" y="1400"/>
                </a:lnTo>
                <a:lnTo>
                  <a:pt x="2013" y="1387"/>
                </a:lnTo>
                <a:lnTo>
                  <a:pt x="1991" y="1371"/>
                </a:lnTo>
                <a:lnTo>
                  <a:pt x="1971" y="1360"/>
                </a:lnTo>
                <a:lnTo>
                  <a:pt x="1947" y="1351"/>
                </a:lnTo>
                <a:lnTo>
                  <a:pt x="1918" y="1345"/>
                </a:lnTo>
                <a:lnTo>
                  <a:pt x="1887" y="1344"/>
                </a:lnTo>
                <a:close/>
                <a:moveTo>
                  <a:pt x="1435" y="1336"/>
                </a:moveTo>
                <a:lnTo>
                  <a:pt x="1396" y="1353"/>
                </a:lnTo>
                <a:lnTo>
                  <a:pt x="1380" y="1365"/>
                </a:lnTo>
                <a:lnTo>
                  <a:pt x="1369" y="1384"/>
                </a:lnTo>
                <a:lnTo>
                  <a:pt x="1365" y="1407"/>
                </a:lnTo>
                <a:lnTo>
                  <a:pt x="1369" y="1434"/>
                </a:lnTo>
                <a:lnTo>
                  <a:pt x="1380" y="1484"/>
                </a:lnTo>
                <a:lnTo>
                  <a:pt x="1385" y="1527"/>
                </a:lnTo>
                <a:lnTo>
                  <a:pt x="1385" y="1567"/>
                </a:lnTo>
                <a:lnTo>
                  <a:pt x="1382" y="1605"/>
                </a:lnTo>
                <a:lnTo>
                  <a:pt x="1375" y="1644"/>
                </a:lnTo>
                <a:lnTo>
                  <a:pt x="1365" y="1680"/>
                </a:lnTo>
                <a:lnTo>
                  <a:pt x="1356" y="1720"/>
                </a:lnTo>
                <a:lnTo>
                  <a:pt x="1345" y="1762"/>
                </a:lnTo>
                <a:lnTo>
                  <a:pt x="1335" y="1805"/>
                </a:lnTo>
                <a:lnTo>
                  <a:pt x="1315" y="1818"/>
                </a:lnTo>
                <a:lnTo>
                  <a:pt x="1289" y="1784"/>
                </a:lnTo>
                <a:lnTo>
                  <a:pt x="1275" y="1747"/>
                </a:lnTo>
                <a:lnTo>
                  <a:pt x="1265" y="1709"/>
                </a:lnTo>
                <a:lnTo>
                  <a:pt x="1264" y="1669"/>
                </a:lnTo>
                <a:lnTo>
                  <a:pt x="1265" y="1627"/>
                </a:lnTo>
                <a:lnTo>
                  <a:pt x="1271" y="1585"/>
                </a:lnTo>
                <a:lnTo>
                  <a:pt x="1276" y="1544"/>
                </a:lnTo>
                <a:lnTo>
                  <a:pt x="1284" y="1504"/>
                </a:lnTo>
                <a:lnTo>
                  <a:pt x="1289" y="1465"/>
                </a:lnTo>
                <a:lnTo>
                  <a:pt x="1291" y="1427"/>
                </a:lnTo>
                <a:lnTo>
                  <a:pt x="1289" y="1393"/>
                </a:lnTo>
                <a:lnTo>
                  <a:pt x="1282" y="1360"/>
                </a:lnTo>
                <a:lnTo>
                  <a:pt x="1264" y="1351"/>
                </a:lnTo>
                <a:lnTo>
                  <a:pt x="1240" y="1345"/>
                </a:lnTo>
                <a:lnTo>
                  <a:pt x="1216" y="1344"/>
                </a:lnTo>
                <a:lnTo>
                  <a:pt x="1191" y="1347"/>
                </a:lnTo>
                <a:lnTo>
                  <a:pt x="1169" y="1356"/>
                </a:lnTo>
                <a:lnTo>
                  <a:pt x="1149" y="1371"/>
                </a:lnTo>
                <a:lnTo>
                  <a:pt x="1135" y="1391"/>
                </a:lnTo>
                <a:lnTo>
                  <a:pt x="1138" y="1418"/>
                </a:lnTo>
                <a:lnTo>
                  <a:pt x="1147" y="1440"/>
                </a:lnTo>
                <a:lnTo>
                  <a:pt x="1158" y="1454"/>
                </a:lnTo>
                <a:lnTo>
                  <a:pt x="1171" y="1469"/>
                </a:lnTo>
                <a:lnTo>
                  <a:pt x="1184" y="1484"/>
                </a:lnTo>
                <a:lnTo>
                  <a:pt x="1193" y="1502"/>
                </a:lnTo>
                <a:lnTo>
                  <a:pt x="1204" y="1534"/>
                </a:lnTo>
                <a:lnTo>
                  <a:pt x="1211" y="1574"/>
                </a:lnTo>
                <a:lnTo>
                  <a:pt x="1213" y="1616"/>
                </a:lnTo>
                <a:lnTo>
                  <a:pt x="1211" y="1660"/>
                </a:lnTo>
                <a:lnTo>
                  <a:pt x="1207" y="1704"/>
                </a:lnTo>
                <a:lnTo>
                  <a:pt x="1202" y="1744"/>
                </a:lnTo>
                <a:lnTo>
                  <a:pt x="1195" y="1780"/>
                </a:lnTo>
                <a:lnTo>
                  <a:pt x="1185" y="1809"/>
                </a:lnTo>
                <a:lnTo>
                  <a:pt x="1178" y="1813"/>
                </a:lnTo>
                <a:lnTo>
                  <a:pt x="1149" y="1791"/>
                </a:lnTo>
                <a:lnTo>
                  <a:pt x="1127" y="1764"/>
                </a:lnTo>
                <a:lnTo>
                  <a:pt x="1111" y="1734"/>
                </a:lnTo>
                <a:lnTo>
                  <a:pt x="1102" y="1700"/>
                </a:lnTo>
                <a:lnTo>
                  <a:pt x="1095" y="1665"/>
                </a:lnTo>
                <a:lnTo>
                  <a:pt x="1091" y="1627"/>
                </a:lnTo>
                <a:lnTo>
                  <a:pt x="1089" y="1587"/>
                </a:lnTo>
                <a:lnTo>
                  <a:pt x="1087" y="1547"/>
                </a:lnTo>
                <a:lnTo>
                  <a:pt x="1085" y="1507"/>
                </a:lnTo>
                <a:lnTo>
                  <a:pt x="1082" y="1467"/>
                </a:lnTo>
                <a:lnTo>
                  <a:pt x="1075" y="1427"/>
                </a:lnTo>
                <a:lnTo>
                  <a:pt x="1058" y="1420"/>
                </a:lnTo>
                <a:lnTo>
                  <a:pt x="1038" y="1416"/>
                </a:lnTo>
                <a:lnTo>
                  <a:pt x="1015" y="1420"/>
                </a:lnTo>
                <a:lnTo>
                  <a:pt x="991" y="1425"/>
                </a:lnTo>
                <a:lnTo>
                  <a:pt x="969" y="1434"/>
                </a:lnTo>
                <a:lnTo>
                  <a:pt x="953" y="1444"/>
                </a:lnTo>
                <a:lnTo>
                  <a:pt x="947" y="1453"/>
                </a:lnTo>
                <a:lnTo>
                  <a:pt x="947" y="1469"/>
                </a:lnTo>
                <a:lnTo>
                  <a:pt x="955" y="1491"/>
                </a:lnTo>
                <a:lnTo>
                  <a:pt x="965" y="1514"/>
                </a:lnTo>
                <a:lnTo>
                  <a:pt x="980" y="1544"/>
                </a:lnTo>
                <a:lnTo>
                  <a:pt x="998" y="1573"/>
                </a:lnTo>
                <a:lnTo>
                  <a:pt x="1016" y="1605"/>
                </a:lnTo>
                <a:lnTo>
                  <a:pt x="1033" y="1638"/>
                </a:lnTo>
                <a:lnTo>
                  <a:pt x="1049" y="1673"/>
                </a:lnTo>
                <a:lnTo>
                  <a:pt x="1062" y="1705"/>
                </a:lnTo>
                <a:lnTo>
                  <a:pt x="1071" y="1738"/>
                </a:lnTo>
                <a:lnTo>
                  <a:pt x="1075" y="1769"/>
                </a:lnTo>
                <a:lnTo>
                  <a:pt x="1073" y="1796"/>
                </a:lnTo>
                <a:lnTo>
                  <a:pt x="1062" y="1822"/>
                </a:lnTo>
                <a:lnTo>
                  <a:pt x="1058" y="1825"/>
                </a:lnTo>
                <a:lnTo>
                  <a:pt x="1056" y="1827"/>
                </a:lnTo>
                <a:lnTo>
                  <a:pt x="1055" y="1829"/>
                </a:lnTo>
                <a:lnTo>
                  <a:pt x="1053" y="1829"/>
                </a:lnTo>
                <a:lnTo>
                  <a:pt x="1051" y="1831"/>
                </a:lnTo>
                <a:lnTo>
                  <a:pt x="1047" y="1831"/>
                </a:lnTo>
                <a:lnTo>
                  <a:pt x="1042" y="1833"/>
                </a:lnTo>
                <a:lnTo>
                  <a:pt x="1015" y="1814"/>
                </a:lnTo>
                <a:lnTo>
                  <a:pt x="995" y="1791"/>
                </a:lnTo>
                <a:lnTo>
                  <a:pt x="980" y="1764"/>
                </a:lnTo>
                <a:lnTo>
                  <a:pt x="969" y="1733"/>
                </a:lnTo>
                <a:lnTo>
                  <a:pt x="960" y="1700"/>
                </a:lnTo>
                <a:lnTo>
                  <a:pt x="953" y="1665"/>
                </a:lnTo>
                <a:lnTo>
                  <a:pt x="947" y="1631"/>
                </a:lnTo>
                <a:lnTo>
                  <a:pt x="940" y="1596"/>
                </a:lnTo>
                <a:lnTo>
                  <a:pt x="931" y="1564"/>
                </a:lnTo>
                <a:lnTo>
                  <a:pt x="920" y="1533"/>
                </a:lnTo>
                <a:lnTo>
                  <a:pt x="904" y="1505"/>
                </a:lnTo>
                <a:lnTo>
                  <a:pt x="871" y="1500"/>
                </a:lnTo>
                <a:lnTo>
                  <a:pt x="840" y="1502"/>
                </a:lnTo>
                <a:lnTo>
                  <a:pt x="807" y="1505"/>
                </a:lnTo>
                <a:lnTo>
                  <a:pt x="798" y="1527"/>
                </a:lnTo>
                <a:lnTo>
                  <a:pt x="800" y="1549"/>
                </a:lnTo>
                <a:lnTo>
                  <a:pt x="807" y="1569"/>
                </a:lnTo>
                <a:lnTo>
                  <a:pt x="822" y="1587"/>
                </a:lnTo>
                <a:lnTo>
                  <a:pt x="849" y="1618"/>
                </a:lnTo>
                <a:lnTo>
                  <a:pt x="876" y="1649"/>
                </a:lnTo>
                <a:lnTo>
                  <a:pt x="902" y="1680"/>
                </a:lnTo>
                <a:lnTo>
                  <a:pt x="925" y="1716"/>
                </a:lnTo>
                <a:lnTo>
                  <a:pt x="945" y="1756"/>
                </a:lnTo>
                <a:lnTo>
                  <a:pt x="985" y="1920"/>
                </a:lnTo>
                <a:lnTo>
                  <a:pt x="989" y="1925"/>
                </a:lnTo>
                <a:lnTo>
                  <a:pt x="995" y="1929"/>
                </a:lnTo>
                <a:lnTo>
                  <a:pt x="1000" y="1933"/>
                </a:lnTo>
                <a:lnTo>
                  <a:pt x="1005" y="1934"/>
                </a:lnTo>
                <a:lnTo>
                  <a:pt x="1013" y="1938"/>
                </a:lnTo>
                <a:lnTo>
                  <a:pt x="1064" y="1925"/>
                </a:lnTo>
                <a:lnTo>
                  <a:pt x="1115" y="1913"/>
                </a:lnTo>
                <a:lnTo>
                  <a:pt x="1169" y="1900"/>
                </a:lnTo>
                <a:lnTo>
                  <a:pt x="1216" y="1894"/>
                </a:lnTo>
                <a:lnTo>
                  <a:pt x="1267" y="1893"/>
                </a:lnTo>
                <a:lnTo>
                  <a:pt x="1316" y="1891"/>
                </a:lnTo>
                <a:lnTo>
                  <a:pt x="1365" y="1889"/>
                </a:lnTo>
                <a:lnTo>
                  <a:pt x="1409" y="1884"/>
                </a:lnTo>
                <a:lnTo>
                  <a:pt x="1451" y="1874"/>
                </a:lnTo>
                <a:lnTo>
                  <a:pt x="1453" y="1836"/>
                </a:lnTo>
                <a:lnTo>
                  <a:pt x="1451" y="1796"/>
                </a:lnTo>
                <a:lnTo>
                  <a:pt x="1444" y="1754"/>
                </a:lnTo>
                <a:lnTo>
                  <a:pt x="1438" y="1709"/>
                </a:lnTo>
                <a:lnTo>
                  <a:pt x="1438" y="1662"/>
                </a:lnTo>
                <a:lnTo>
                  <a:pt x="1444" y="1611"/>
                </a:lnTo>
                <a:lnTo>
                  <a:pt x="1453" y="1582"/>
                </a:lnTo>
                <a:lnTo>
                  <a:pt x="1465" y="1551"/>
                </a:lnTo>
                <a:lnTo>
                  <a:pt x="1480" y="1520"/>
                </a:lnTo>
                <a:lnTo>
                  <a:pt x="1495" y="1487"/>
                </a:lnTo>
                <a:lnTo>
                  <a:pt x="1507" y="1456"/>
                </a:lnTo>
                <a:lnTo>
                  <a:pt x="1516" y="1424"/>
                </a:lnTo>
                <a:lnTo>
                  <a:pt x="1522" y="1393"/>
                </a:lnTo>
                <a:lnTo>
                  <a:pt x="1518" y="1364"/>
                </a:lnTo>
                <a:lnTo>
                  <a:pt x="1505" y="1344"/>
                </a:lnTo>
                <a:lnTo>
                  <a:pt x="1435" y="1336"/>
                </a:lnTo>
                <a:close/>
                <a:moveTo>
                  <a:pt x="695" y="1220"/>
                </a:moveTo>
                <a:lnTo>
                  <a:pt x="675" y="1233"/>
                </a:lnTo>
                <a:lnTo>
                  <a:pt x="655" y="1244"/>
                </a:lnTo>
                <a:lnTo>
                  <a:pt x="638" y="1256"/>
                </a:lnTo>
                <a:lnTo>
                  <a:pt x="622" y="1271"/>
                </a:lnTo>
                <a:lnTo>
                  <a:pt x="611" y="1293"/>
                </a:lnTo>
                <a:lnTo>
                  <a:pt x="689" y="1353"/>
                </a:lnTo>
                <a:lnTo>
                  <a:pt x="745" y="1420"/>
                </a:lnTo>
                <a:lnTo>
                  <a:pt x="740" y="1478"/>
                </a:lnTo>
                <a:lnTo>
                  <a:pt x="762" y="1485"/>
                </a:lnTo>
                <a:lnTo>
                  <a:pt x="785" y="1484"/>
                </a:lnTo>
                <a:lnTo>
                  <a:pt x="807" y="1474"/>
                </a:lnTo>
                <a:lnTo>
                  <a:pt x="827" y="1462"/>
                </a:lnTo>
                <a:lnTo>
                  <a:pt x="844" y="1444"/>
                </a:lnTo>
                <a:lnTo>
                  <a:pt x="856" y="1427"/>
                </a:lnTo>
                <a:lnTo>
                  <a:pt x="844" y="1413"/>
                </a:lnTo>
                <a:lnTo>
                  <a:pt x="831" y="1405"/>
                </a:lnTo>
                <a:lnTo>
                  <a:pt x="816" y="1398"/>
                </a:lnTo>
                <a:lnTo>
                  <a:pt x="800" y="1393"/>
                </a:lnTo>
                <a:lnTo>
                  <a:pt x="784" y="1384"/>
                </a:lnTo>
                <a:lnTo>
                  <a:pt x="765" y="1365"/>
                </a:lnTo>
                <a:lnTo>
                  <a:pt x="751" y="1342"/>
                </a:lnTo>
                <a:lnTo>
                  <a:pt x="742" y="1316"/>
                </a:lnTo>
                <a:lnTo>
                  <a:pt x="736" y="1287"/>
                </a:lnTo>
                <a:lnTo>
                  <a:pt x="731" y="1258"/>
                </a:lnTo>
                <a:lnTo>
                  <a:pt x="725" y="1233"/>
                </a:lnTo>
                <a:lnTo>
                  <a:pt x="695" y="1220"/>
                </a:lnTo>
                <a:close/>
                <a:moveTo>
                  <a:pt x="1940" y="1136"/>
                </a:moveTo>
                <a:lnTo>
                  <a:pt x="1925" y="1156"/>
                </a:lnTo>
                <a:lnTo>
                  <a:pt x="1915" y="1184"/>
                </a:lnTo>
                <a:lnTo>
                  <a:pt x="1909" y="1214"/>
                </a:lnTo>
                <a:lnTo>
                  <a:pt x="1905" y="1244"/>
                </a:lnTo>
                <a:lnTo>
                  <a:pt x="1904" y="1274"/>
                </a:lnTo>
                <a:lnTo>
                  <a:pt x="1905" y="1300"/>
                </a:lnTo>
                <a:lnTo>
                  <a:pt x="1925" y="1316"/>
                </a:lnTo>
                <a:lnTo>
                  <a:pt x="1964" y="1316"/>
                </a:lnTo>
                <a:lnTo>
                  <a:pt x="1978" y="1304"/>
                </a:lnTo>
                <a:lnTo>
                  <a:pt x="1987" y="1285"/>
                </a:lnTo>
                <a:lnTo>
                  <a:pt x="1991" y="1265"/>
                </a:lnTo>
                <a:lnTo>
                  <a:pt x="1991" y="1242"/>
                </a:lnTo>
                <a:lnTo>
                  <a:pt x="1987" y="1218"/>
                </a:lnTo>
                <a:lnTo>
                  <a:pt x="1984" y="1194"/>
                </a:lnTo>
                <a:lnTo>
                  <a:pt x="1978" y="1173"/>
                </a:lnTo>
                <a:lnTo>
                  <a:pt x="1973" y="1153"/>
                </a:lnTo>
                <a:lnTo>
                  <a:pt x="1940" y="1136"/>
                </a:lnTo>
                <a:close/>
                <a:moveTo>
                  <a:pt x="887" y="1062"/>
                </a:moveTo>
                <a:lnTo>
                  <a:pt x="865" y="1078"/>
                </a:lnTo>
                <a:lnTo>
                  <a:pt x="853" y="1094"/>
                </a:lnTo>
                <a:lnTo>
                  <a:pt x="847" y="1109"/>
                </a:lnTo>
                <a:lnTo>
                  <a:pt x="849" y="1122"/>
                </a:lnTo>
                <a:lnTo>
                  <a:pt x="856" y="1136"/>
                </a:lnTo>
                <a:lnTo>
                  <a:pt x="865" y="1151"/>
                </a:lnTo>
                <a:lnTo>
                  <a:pt x="878" y="1165"/>
                </a:lnTo>
                <a:lnTo>
                  <a:pt x="893" y="1182"/>
                </a:lnTo>
                <a:lnTo>
                  <a:pt x="905" y="1200"/>
                </a:lnTo>
                <a:lnTo>
                  <a:pt x="916" y="1220"/>
                </a:lnTo>
                <a:lnTo>
                  <a:pt x="925" y="1240"/>
                </a:lnTo>
                <a:lnTo>
                  <a:pt x="927" y="1267"/>
                </a:lnTo>
                <a:lnTo>
                  <a:pt x="925" y="1293"/>
                </a:lnTo>
                <a:lnTo>
                  <a:pt x="920" y="1316"/>
                </a:lnTo>
                <a:lnTo>
                  <a:pt x="916" y="1338"/>
                </a:lnTo>
                <a:lnTo>
                  <a:pt x="916" y="1358"/>
                </a:lnTo>
                <a:lnTo>
                  <a:pt x="922" y="1376"/>
                </a:lnTo>
                <a:lnTo>
                  <a:pt x="925" y="1380"/>
                </a:lnTo>
                <a:lnTo>
                  <a:pt x="929" y="1384"/>
                </a:lnTo>
                <a:lnTo>
                  <a:pt x="933" y="1387"/>
                </a:lnTo>
                <a:lnTo>
                  <a:pt x="936" y="1389"/>
                </a:lnTo>
                <a:lnTo>
                  <a:pt x="940" y="1389"/>
                </a:lnTo>
                <a:lnTo>
                  <a:pt x="947" y="1391"/>
                </a:lnTo>
                <a:lnTo>
                  <a:pt x="971" y="1393"/>
                </a:lnTo>
                <a:lnTo>
                  <a:pt x="993" y="1387"/>
                </a:lnTo>
                <a:lnTo>
                  <a:pt x="1011" y="1374"/>
                </a:lnTo>
                <a:lnTo>
                  <a:pt x="1025" y="1358"/>
                </a:lnTo>
                <a:lnTo>
                  <a:pt x="1036" y="1340"/>
                </a:lnTo>
                <a:lnTo>
                  <a:pt x="1020" y="1318"/>
                </a:lnTo>
                <a:lnTo>
                  <a:pt x="1005" y="1300"/>
                </a:lnTo>
                <a:lnTo>
                  <a:pt x="989" y="1282"/>
                </a:lnTo>
                <a:lnTo>
                  <a:pt x="976" y="1260"/>
                </a:lnTo>
                <a:lnTo>
                  <a:pt x="964" y="1236"/>
                </a:lnTo>
                <a:lnTo>
                  <a:pt x="955" y="1204"/>
                </a:lnTo>
                <a:lnTo>
                  <a:pt x="951" y="1180"/>
                </a:lnTo>
                <a:lnTo>
                  <a:pt x="955" y="1158"/>
                </a:lnTo>
                <a:lnTo>
                  <a:pt x="958" y="1140"/>
                </a:lnTo>
                <a:lnTo>
                  <a:pt x="964" y="1122"/>
                </a:lnTo>
                <a:lnTo>
                  <a:pt x="965" y="1105"/>
                </a:lnTo>
                <a:lnTo>
                  <a:pt x="960" y="1087"/>
                </a:lnTo>
                <a:lnTo>
                  <a:pt x="949" y="1074"/>
                </a:lnTo>
                <a:lnTo>
                  <a:pt x="933" y="1065"/>
                </a:lnTo>
                <a:lnTo>
                  <a:pt x="913" y="1064"/>
                </a:lnTo>
                <a:lnTo>
                  <a:pt x="887" y="1062"/>
                </a:lnTo>
                <a:close/>
                <a:moveTo>
                  <a:pt x="560" y="1009"/>
                </a:moveTo>
                <a:lnTo>
                  <a:pt x="544" y="1018"/>
                </a:lnTo>
                <a:lnTo>
                  <a:pt x="529" y="1027"/>
                </a:lnTo>
                <a:lnTo>
                  <a:pt x="516" y="1036"/>
                </a:lnTo>
                <a:lnTo>
                  <a:pt x="505" y="1051"/>
                </a:lnTo>
                <a:lnTo>
                  <a:pt x="591" y="1156"/>
                </a:lnTo>
                <a:lnTo>
                  <a:pt x="593" y="1171"/>
                </a:lnTo>
                <a:lnTo>
                  <a:pt x="593" y="1184"/>
                </a:lnTo>
                <a:lnTo>
                  <a:pt x="591" y="1196"/>
                </a:lnTo>
                <a:lnTo>
                  <a:pt x="589" y="1207"/>
                </a:lnTo>
                <a:lnTo>
                  <a:pt x="593" y="1220"/>
                </a:lnTo>
                <a:lnTo>
                  <a:pt x="656" y="1204"/>
                </a:lnTo>
                <a:lnTo>
                  <a:pt x="673" y="1173"/>
                </a:lnTo>
                <a:lnTo>
                  <a:pt x="647" y="1154"/>
                </a:lnTo>
                <a:lnTo>
                  <a:pt x="627" y="1136"/>
                </a:lnTo>
                <a:lnTo>
                  <a:pt x="615" y="1114"/>
                </a:lnTo>
                <a:lnTo>
                  <a:pt x="605" y="1091"/>
                </a:lnTo>
                <a:lnTo>
                  <a:pt x="600" y="1060"/>
                </a:lnTo>
                <a:lnTo>
                  <a:pt x="598" y="1022"/>
                </a:lnTo>
                <a:lnTo>
                  <a:pt x="585" y="1014"/>
                </a:lnTo>
                <a:lnTo>
                  <a:pt x="560" y="1009"/>
                </a:lnTo>
                <a:close/>
                <a:moveTo>
                  <a:pt x="1445" y="969"/>
                </a:moveTo>
                <a:lnTo>
                  <a:pt x="1429" y="976"/>
                </a:lnTo>
                <a:lnTo>
                  <a:pt x="1416" y="980"/>
                </a:lnTo>
                <a:lnTo>
                  <a:pt x="1416" y="1016"/>
                </a:lnTo>
                <a:lnTo>
                  <a:pt x="1420" y="1045"/>
                </a:lnTo>
                <a:lnTo>
                  <a:pt x="1424" y="1073"/>
                </a:lnTo>
                <a:lnTo>
                  <a:pt x="1427" y="1096"/>
                </a:lnTo>
                <a:lnTo>
                  <a:pt x="1429" y="1118"/>
                </a:lnTo>
                <a:lnTo>
                  <a:pt x="1429" y="1142"/>
                </a:lnTo>
                <a:lnTo>
                  <a:pt x="1425" y="1165"/>
                </a:lnTo>
                <a:lnTo>
                  <a:pt x="1418" y="1191"/>
                </a:lnTo>
                <a:lnTo>
                  <a:pt x="1405" y="1220"/>
                </a:lnTo>
                <a:lnTo>
                  <a:pt x="1387" y="1253"/>
                </a:lnTo>
                <a:lnTo>
                  <a:pt x="1387" y="1276"/>
                </a:lnTo>
                <a:lnTo>
                  <a:pt x="1398" y="1285"/>
                </a:lnTo>
                <a:lnTo>
                  <a:pt x="1415" y="1294"/>
                </a:lnTo>
                <a:lnTo>
                  <a:pt x="1435" y="1302"/>
                </a:lnTo>
                <a:lnTo>
                  <a:pt x="1458" y="1305"/>
                </a:lnTo>
                <a:lnTo>
                  <a:pt x="1482" y="1309"/>
                </a:lnTo>
                <a:lnTo>
                  <a:pt x="1504" y="1309"/>
                </a:lnTo>
                <a:lnTo>
                  <a:pt x="1520" y="1305"/>
                </a:lnTo>
                <a:lnTo>
                  <a:pt x="1533" y="1296"/>
                </a:lnTo>
                <a:lnTo>
                  <a:pt x="1536" y="1282"/>
                </a:lnTo>
                <a:lnTo>
                  <a:pt x="1535" y="1265"/>
                </a:lnTo>
                <a:lnTo>
                  <a:pt x="1527" y="1249"/>
                </a:lnTo>
                <a:lnTo>
                  <a:pt x="1518" y="1231"/>
                </a:lnTo>
                <a:lnTo>
                  <a:pt x="1509" y="1213"/>
                </a:lnTo>
                <a:lnTo>
                  <a:pt x="1502" y="1196"/>
                </a:lnTo>
                <a:lnTo>
                  <a:pt x="1498" y="1180"/>
                </a:lnTo>
                <a:lnTo>
                  <a:pt x="1502" y="1160"/>
                </a:lnTo>
                <a:lnTo>
                  <a:pt x="1509" y="1136"/>
                </a:lnTo>
                <a:lnTo>
                  <a:pt x="1518" y="1111"/>
                </a:lnTo>
                <a:lnTo>
                  <a:pt x="1527" y="1087"/>
                </a:lnTo>
                <a:lnTo>
                  <a:pt x="1536" y="1062"/>
                </a:lnTo>
                <a:lnTo>
                  <a:pt x="1545" y="1040"/>
                </a:lnTo>
                <a:lnTo>
                  <a:pt x="1553" y="1022"/>
                </a:lnTo>
                <a:lnTo>
                  <a:pt x="1556" y="1009"/>
                </a:lnTo>
                <a:lnTo>
                  <a:pt x="1556" y="1002"/>
                </a:lnTo>
                <a:lnTo>
                  <a:pt x="1544" y="987"/>
                </a:lnTo>
                <a:lnTo>
                  <a:pt x="1524" y="978"/>
                </a:lnTo>
                <a:lnTo>
                  <a:pt x="1498" y="973"/>
                </a:lnTo>
                <a:lnTo>
                  <a:pt x="1471" y="971"/>
                </a:lnTo>
                <a:lnTo>
                  <a:pt x="1445" y="969"/>
                </a:lnTo>
                <a:close/>
                <a:moveTo>
                  <a:pt x="1178" y="964"/>
                </a:moveTo>
                <a:lnTo>
                  <a:pt x="1127" y="976"/>
                </a:lnTo>
                <a:lnTo>
                  <a:pt x="1122" y="993"/>
                </a:lnTo>
                <a:lnTo>
                  <a:pt x="1122" y="1014"/>
                </a:lnTo>
                <a:lnTo>
                  <a:pt x="1125" y="1040"/>
                </a:lnTo>
                <a:lnTo>
                  <a:pt x="1133" y="1067"/>
                </a:lnTo>
                <a:lnTo>
                  <a:pt x="1142" y="1094"/>
                </a:lnTo>
                <a:lnTo>
                  <a:pt x="1149" y="1124"/>
                </a:lnTo>
                <a:lnTo>
                  <a:pt x="1156" y="1151"/>
                </a:lnTo>
                <a:lnTo>
                  <a:pt x="1162" y="1178"/>
                </a:lnTo>
                <a:lnTo>
                  <a:pt x="1162" y="1200"/>
                </a:lnTo>
                <a:lnTo>
                  <a:pt x="1160" y="1216"/>
                </a:lnTo>
                <a:lnTo>
                  <a:pt x="1153" y="1229"/>
                </a:lnTo>
                <a:lnTo>
                  <a:pt x="1144" y="1240"/>
                </a:lnTo>
                <a:lnTo>
                  <a:pt x="1135" y="1251"/>
                </a:lnTo>
                <a:lnTo>
                  <a:pt x="1127" y="1264"/>
                </a:lnTo>
                <a:lnTo>
                  <a:pt x="1125" y="1284"/>
                </a:lnTo>
                <a:lnTo>
                  <a:pt x="1144" y="1293"/>
                </a:lnTo>
                <a:lnTo>
                  <a:pt x="1165" y="1298"/>
                </a:lnTo>
                <a:lnTo>
                  <a:pt x="1191" y="1302"/>
                </a:lnTo>
                <a:lnTo>
                  <a:pt x="1216" y="1304"/>
                </a:lnTo>
                <a:lnTo>
                  <a:pt x="1240" y="1300"/>
                </a:lnTo>
                <a:lnTo>
                  <a:pt x="1260" y="1293"/>
                </a:lnTo>
                <a:lnTo>
                  <a:pt x="1273" y="1284"/>
                </a:lnTo>
                <a:lnTo>
                  <a:pt x="1269" y="1260"/>
                </a:lnTo>
                <a:lnTo>
                  <a:pt x="1262" y="1242"/>
                </a:lnTo>
                <a:lnTo>
                  <a:pt x="1253" y="1224"/>
                </a:lnTo>
                <a:lnTo>
                  <a:pt x="1242" y="1207"/>
                </a:lnTo>
                <a:lnTo>
                  <a:pt x="1233" y="1189"/>
                </a:lnTo>
                <a:lnTo>
                  <a:pt x="1227" y="1167"/>
                </a:lnTo>
                <a:lnTo>
                  <a:pt x="1222" y="1136"/>
                </a:lnTo>
                <a:lnTo>
                  <a:pt x="1224" y="1107"/>
                </a:lnTo>
                <a:lnTo>
                  <a:pt x="1229" y="1082"/>
                </a:lnTo>
                <a:lnTo>
                  <a:pt x="1238" y="1058"/>
                </a:lnTo>
                <a:lnTo>
                  <a:pt x="1247" y="1036"/>
                </a:lnTo>
                <a:lnTo>
                  <a:pt x="1258" y="1014"/>
                </a:lnTo>
                <a:lnTo>
                  <a:pt x="1265" y="993"/>
                </a:lnTo>
                <a:lnTo>
                  <a:pt x="1260" y="985"/>
                </a:lnTo>
                <a:lnTo>
                  <a:pt x="1178" y="964"/>
                </a:lnTo>
                <a:close/>
                <a:moveTo>
                  <a:pt x="493" y="804"/>
                </a:moveTo>
                <a:lnTo>
                  <a:pt x="480" y="820"/>
                </a:lnTo>
                <a:lnTo>
                  <a:pt x="491" y="902"/>
                </a:lnTo>
                <a:lnTo>
                  <a:pt x="489" y="916"/>
                </a:lnTo>
                <a:lnTo>
                  <a:pt x="484" y="927"/>
                </a:lnTo>
                <a:lnTo>
                  <a:pt x="480" y="940"/>
                </a:lnTo>
                <a:lnTo>
                  <a:pt x="480" y="956"/>
                </a:lnTo>
                <a:lnTo>
                  <a:pt x="507" y="967"/>
                </a:lnTo>
                <a:lnTo>
                  <a:pt x="533" y="969"/>
                </a:lnTo>
                <a:lnTo>
                  <a:pt x="564" y="964"/>
                </a:lnTo>
                <a:lnTo>
                  <a:pt x="575" y="947"/>
                </a:lnTo>
                <a:lnTo>
                  <a:pt x="569" y="934"/>
                </a:lnTo>
                <a:lnTo>
                  <a:pt x="562" y="925"/>
                </a:lnTo>
                <a:lnTo>
                  <a:pt x="555" y="918"/>
                </a:lnTo>
                <a:lnTo>
                  <a:pt x="545" y="911"/>
                </a:lnTo>
                <a:lnTo>
                  <a:pt x="540" y="902"/>
                </a:lnTo>
                <a:lnTo>
                  <a:pt x="527" y="811"/>
                </a:lnTo>
                <a:lnTo>
                  <a:pt x="518" y="807"/>
                </a:lnTo>
                <a:lnTo>
                  <a:pt x="507" y="804"/>
                </a:lnTo>
                <a:lnTo>
                  <a:pt x="493" y="804"/>
                </a:lnTo>
                <a:close/>
                <a:moveTo>
                  <a:pt x="822" y="798"/>
                </a:moveTo>
                <a:lnTo>
                  <a:pt x="765" y="814"/>
                </a:lnTo>
                <a:lnTo>
                  <a:pt x="758" y="820"/>
                </a:lnTo>
                <a:lnTo>
                  <a:pt x="764" y="847"/>
                </a:lnTo>
                <a:lnTo>
                  <a:pt x="773" y="871"/>
                </a:lnTo>
                <a:lnTo>
                  <a:pt x="782" y="894"/>
                </a:lnTo>
                <a:lnTo>
                  <a:pt x="791" y="916"/>
                </a:lnTo>
                <a:lnTo>
                  <a:pt x="798" y="938"/>
                </a:lnTo>
                <a:lnTo>
                  <a:pt x="804" y="962"/>
                </a:lnTo>
                <a:lnTo>
                  <a:pt x="804" y="987"/>
                </a:lnTo>
                <a:lnTo>
                  <a:pt x="796" y="1018"/>
                </a:lnTo>
                <a:lnTo>
                  <a:pt x="796" y="1022"/>
                </a:lnTo>
                <a:lnTo>
                  <a:pt x="824" y="1029"/>
                </a:lnTo>
                <a:lnTo>
                  <a:pt x="849" y="1025"/>
                </a:lnTo>
                <a:lnTo>
                  <a:pt x="875" y="1016"/>
                </a:lnTo>
                <a:lnTo>
                  <a:pt x="895" y="1005"/>
                </a:lnTo>
                <a:lnTo>
                  <a:pt x="895" y="998"/>
                </a:lnTo>
                <a:lnTo>
                  <a:pt x="876" y="971"/>
                </a:lnTo>
                <a:lnTo>
                  <a:pt x="864" y="949"/>
                </a:lnTo>
                <a:lnTo>
                  <a:pt x="855" y="927"/>
                </a:lnTo>
                <a:lnTo>
                  <a:pt x="851" y="905"/>
                </a:lnTo>
                <a:lnTo>
                  <a:pt x="851" y="880"/>
                </a:lnTo>
                <a:lnTo>
                  <a:pt x="851" y="849"/>
                </a:lnTo>
                <a:lnTo>
                  <a:pt x="853" y="811"/>
                </a:lnTo>
                <a:lnTo>
                  <a:pt x="822" y="798"/>
                </a:lnTo>
                <a:close/>
                <a:moveTo>
                  <a:pt x="1515" y="644"/>
                </a:moveTo>
                <a:lnTo>
                  <a:pt x="1480" y="651"/>
                </a:lnTo>
                <a:lnTo>
                  <a:pt x="1475" y="669"/>
                </a:lnTo>
                <a:lnTo>
                  <a:pt x="1475" y="682"/>
                </a:lnTo>
                <a:lnTo>
                  <a:pt x="1478" y="696"/>
                </a:lnTo>
                <a:lnTo>
                  <a:pt x="1484" y="711"/>
                </a:lnTo>
                <a:lnTo>
                  <a:pt x="1491" y="751"/>
                </a:lnTo>
                <a:lnTo>
                  <a:pt x="1491" y="787"/>
                </a:lnTo>
                <a:lnTo>
                  <a:pt x="1485" y="822"/>
                </a:lnTo>
                <a:lnTo>
                  <a:pt x="1476" y="853"/>
                </a:lnTo>
                <a:lnTo>
                  <a:pt x="1462" y="880"/>
                </a:lnTo>
                <a:lnTo>
                  <a:pt x="1445" y="907"/>
                </a:lnTo>
                <a:lnTo>
                  <a:pt x="1445" y="927"/>
                </a:lnTo>
                <a:lnTo>
                  <a:pt x="1465" y="936"/>
                </a:lnTo>
                <a:lnTo>
                  <a:pt x="1489" y="942"/>
                </a:lnTo>
                <a:lnTo>
                  <a:pt x="1515" y="944"/>
                </a:lnTo>
                <a:lnTo>
                  <a:pt x="1540" y="940"/>
                </a:lnTo>
                <a:lnTo>
                  <a:pt x="1562" y="927"/>
                </a:lnTo>
                <a:lnTo>
                  <a:pt x="1533" y="840"/>
                </a:lnTo>
                <a:lnTo>
                  <a:pt x="1533" y="809"/>
                </a:lnTo>
                <a:lnTo>
                  <a:pt x="1538" y="778"/>
                </a:lnTo>
                <a:lnTo>
                  <a:pt x="1551" y="751"/>
                </a:lnTo>
                <a:lnTo>
                  <a:pt x="1564" y="724"/>
                </a:lnTo>
                <a:lnTo>
                  <a:pt x="1576" y="696"/>
                </a:lnTo>
                <a:lnTo>
                  <a:pt x="1587" y="673"/>
                </a:lnTo>
                <a:lnTo>
                  <a:pt x="1580" y="656"/>
                </a:lnTo>
                <a:lnTo>
                  <a:pt x="1515" y="644"/>
                </a:lnTo>
                <a:close/>
                <a:moveTo>
                  <a:pt x="1107" y="622"/>
                </a:moveTo>
                <a:lnTo>
                  <a:pt x="1091" y="625"/>
                </a:lnTo>
                <a:lnTo>
                  <a:pt x="1064" y="656"/>
                </a:lnTo>
                <a:lnTo>
                  <a:pt x="1125" y="814"/>
                </a:lnTo>
                <a:lnTo>
                  <a:pt x="1129" y="840"/>
                </a:lnTo>
                <a:lnTo>
                  <a:pt x="1127" y="860"/>
                </a:lnTo>
                <a:lnTo>
                  <a:pt x="1122" y="874"/>
                </a:lnTo>
                <a:lnTo>
                  <a:pt x="1118" y="891"/>
                </a:lnTo>
                <a:lnTo>
                  <a:pt x="1116" y="907"/>
                </a:lnTo>
                <a:lnTo>
                  <a:pt x="1118" y="927"/>
                </a:lnTo>
                <a:lnTo>
                  <a:pt x="1142" y="927"/>
                </a:lnTo>
                <a:lnTo>
                  <a:pt x="1162" y="924"/>
                </a:lnTo>
                <a:lnTo>
                  <a:pt x="1180" y="920"/>
                </a:lnTo>
                <a:lnTo>
                  <a:pt x="1196" y="913"/>
                </a:lnTo>
                <a:lnTo>
                  <a:pt x="1218" y="907"/>
                </a:lnTo>
                <a:lnTo>
                  <a:pt x="1222" y="898"/>
                </a:lnTo>
                <a:lnTo>
                  <a:pt x="1225" y="887"/>
                </a:lnTo>
                <a:lnTo>
                  <a:pt x="1225" y="873"/>
                </a:lnTo>
                <a:lnTo>
                  <a:pt x="1202" y="842"/>
                </a:lnTo>
                <a:lnTo>
                  <a:pt x="1185" y="813"/>
                </a:lnTo>
                <a:lnTo>
                  <a:pt x="1175" y="784"/>
                </a:lnTo>
                <a:lnTo>
                  <a:pt x="1169" y="754"/>
                </a:lnTo>
                <a:lnTo>
                  <a:pt x="1169" y="722"/>
                </a:lnTo>
                <a:lnTo>
                  <a:pt x="1173" y="685"/>
                </a:lnTo>
                <a:lnTo>
                  <a:pt x="1182" y="644"/>
                </a:lnTo>
                <a:lnTo>
                  <a:pt x="1160" y="625"/>
                </a:lnTo>
                <a:lnTo>
                  <a:pt x="1107" y="622"/>
                </a:lnTo>
                <a:close/>
                <a:moveTo>
                  <a:pt x="762" y="596"/>
                </a:moveTo>
                <a:lnTo>
                  <a:pt x="751" y="611"/>
                </a:lnTo>
                <a:lnTo>
                  <a:pt x="744" y="633"/>
                </a:lnTo>
                <a:lnTo>
                  <a:pt x="738" y="658"/>
                </a:lnTo>
                <a:lnTo>
                  <a:pt x="735" y="689"/>
                </a:lnTo>
                <a:lnTo>
                  <a:pt x="733" y="718"/>
                </a:lnTo>
                <a:lnTo>
                  <a:pt x="735" y="744"/>
                </a:lnTo>
                <a:lnTo>
                  <a:pt x="738" y="765"/>
                </a:lnTo>
                <a:lnTo>
                  <a:pt x="767" y="769"/>
                </a:lnTo>
                <a:lnTo>
                  <a:pt x="793" y="769"/>
                </a:lnTo>
                <a:lnTo>
                  <a:pt x="822" y="765"/>
                </a:lnTo>
                <a:lnTo>
                  <a:pt x="831" y="753"/>
                </a:lnTo>
                <a:lnTo>
                  <a:pt x="825" y="734"/>
                </a:lnTo>
                <a:lnTo>
                  <a:pt x="818" y="724"/>
                </a:lnTo>
                <a:lnTo>
                  <a:pt x="809" y="716"/>
                </a:lnTo>
                <a:lnTo>
                  <a:pt x="802" y="709"/>
                </a:lnTo>
                <a:lnTo>
                  <a:pt x="795" y="698"/>
                </a:lnTo>
                <a:lnTo>
                  <a:pt x="789" y="680"/>
                </a:lnTo>
                <a:lnTo>
                  <a:pt x="791" y="664"/>
                </a:lnTo>
                <a:lnTo>
                  <a:pt x="791" y="647"/>
                </a:lnTo>
                <a:lnTo>
                  <a:pt x="791" y="631"/>
                </a:lnTo>
                <a:lnTo>
                  <a:pt x="784" y="613"/>
                </a:lnTo>
                <a:lnTo>
                  <a:pt x="780" y="609"/>
                </a:lnTo>
                <a:lnTo>
                  <a:pt x="778" y="605"/>
                </a:lnTo>
                <a:lnTo>
                  <a:pt x="775" y="604"/>
                </a:lnTo>
                <a:lnTo>
                  <a:pt x="771" y="600"/>
                </a:lnTo>
                <a:lnTo>
                  <a:pt x="767" y="598"/>
                </a:lnTo>
                <a:lnTo>
                  <a:pt x="762" y="596"/>
                </a:lnTo>
                <a:close/>
                <a:moveTo>
                  <a:pt x="1535" y="433"/>
                </a:moveTo>
                <a:lnTo>
                  <a:pt x="1524" y="447"/>
                </a:lnTo>
                <a:lnTo>
                  <a:pt x="1520" y="462"/>
                </a:lnTo>
                <a:lnTo>
                  <a:pt x="1518" y="476"/>
                </a:lnTo>
                <a:lnTo>
                  <a:pt x="1518" y="493"/>
                </a:lnTo>
                <a:lnTo>
                  <a:pt x="1516" y="511"/>
                </a:lnTo>
                <a:lnTo>
                  <a:pt x="1511" y="533"/>
                </a:lnTo>
                <a:lnTo>
                  <a:pt x="1476" y="574"/>
                </a:lnTo>
                <a:lnTo>
                  <a:pt x="1475" y="596"/>
                </a:lnTo>
                <a:lnTo>
                  <a:pt x="1500" y="607"/>
                </a:lnTo>
                <a:lnTo>
                  <a:pt x="1531" y="613"/>
                </a:lnTo>
                <a:lnTo>
                  <a:pt x="1564" y="609"/>
                </a:lnTo>
                <a:lnTo>
                  <a:pt x="1571" y="609"/>
                </a:lnTo>
                <a:lnTo>
                  <a:pt x="1578" y="593"/>
                </a:lnTo>
                <a:lnTo>
                  <a:pt x="1580" y="582"/>
                </a:lnTo>
                <a:lnTo>
                  <a:pt x="1576" y="573"/>
                </a:lnTo>
                <a:lnTo>
                  <a:pt x="1571" y="564"/>
                </a:lnTo>
                <a:lnTo>
                  <a:pt x="1564" y="554"/>
                </a:lnTo>
                <a:lnTo>
                  <a:pt x="1560" y="540"/>
                </a:lnTo>
                <a:lnTo>
                  <a:pt x="1569" y="447"/>
                </a:lnTo>
                <a:lnTo>
                  <a:pt x="1535" y="433"/>
                </a:lnTo>
                <a:close/>
                <a:moveTo>
                  <a:pt x="1089" y="416"/>
                </a:moveTo>
                <a:lnTo>
                  <a:pt x="1080" y="420"/>
                </a:lnTo>
                <a:lnTo>
                  <a:pt x="1071" y="442"/>
                </a:lnTo>
                <a:lnTo>
                  <a:pt x="1067" y="465"/>
                </a:lnTo>
                <a:lnTo>
                  <a:pt x="1067" y="493"/>
                </a:lnTo>
                <a:lnTo>
                  <a:pt x="1065" y="518"/>
                </a:lnTo>
                <a:lnTo>
                  <a:pt x="1064" y="544"/>
                </a:lnTo>
                <a:lnTo>
                  <a:pt x="1058" y="567"/>
                </a:lnTo>
                <a:lnTo>
                  <a:pt x="1069" y="584"/>
                </a:lnTo>
                <a:lnTo>
                  <a:pt x="1082" y="596"/>
                </a:lnTo>
                <a:lnTo>
                  <a:pt x="1100" y="604"/>
                </a:lnTo>
                <a:lnTo>
                  <a:pt x="1120" y="604"/>
                </a:lnTo>
                <a:lnTo>
                  <a:pt x="1142" y="596"/>
                </a:lnTo>
                <a:lnTo>
                  <a:pt x="1149" y="593"/>
                </a:lnTo>
                <a:lnTo>
                  <a:pt x="1153" y="589"/>
                </a:lnTo>
                <a:lnTo>
                  <a:pt x="1156" y="585"/>
                </a:lnTo>
                <a:lnTo>
                  <a:pt x="1160" y="580"/>
                </a:lnTo>
                <a:lnTo>
                  <a:pt x="1164" y="574"/>
                </a:lnTo>
                <a:lnTo>
                  <a:pt x="1115" y="420"/>
                </a:lnTo>
                <a:lnTo>
                  <a:pt x="1089" y="416"/>
                </a:lnTo>
                <a:close/>
                <a:moveTo>
                  <a:pt x="207" y="160"/>
                </a:moveTo>
                <a:lnTo>
                  <a:pt x="2276" y="160"/>
                </a:lnTo>
                <a:lnTo>
                  <a:pt x="2291" y="164"/>
                </a:lnTo>
                <a:lnTo>
                  <a:pt x="2304" y="173"/>
                </a:lnTo>
                <a:lnTo>
                  <a:pt x="2313" y="185"/>
                </a:lnTo>
                <a:lnTo>
                  <a:pt x="2316" y="200"/>
                </a:lnTo>
                <a:lnTo>
                  <a:pt x="2316" y="2829"/>
                </a:lnTo>
                <a:lnTo>
                  <a:pt x="2313" y="2844"/>
                </a:lnTo>
                <a:lnTo>
                  <a:pt x="2304" y="2856"/>
                </a:lnTo>
                <a:lnTo>
                  <a:pt x="2291" y="2865"/>
                </a:lnTo>
                <a:lnTo>
                  <a:pt x="2276" y="2869"/>
                </a:lnTo>
                <a:lnTo>
                  <a:pt x="207" y="2869"/>
                </a:lnTo>
                <a:lnTo>
                  <a:pt x="193" y="2865"/>
                </a:lnTo>
                <a:lnTo>
                  <a:pt x="180" y="2856"/>
                </a:lnTo>
                <a:lnTo>
                  <a:pt x="171" y="2844"/>
                </a:lnTo>
                <a:lnTo>
                  <a:pt x="167" y="2829"/>
                </a:lnTo>
                <a:lnTo>
                  <a:pt x="167" y="200"/>
                </a:lnTo>
                <a:lnTo>
                  <a:pt x="171" y="185"/>
                </a:lnTo>
                <a:lnTo>
                  <a:pt x="180" y="173"/>
                </a:lnTo>
                <a:lnTo>
                  <a:pt x="193" y="164"/>
                </a:lnTo>
                <a:lnTo>
                  <a:pt x="207" y="160"/>
                </a:lnTo>
                <a:close/>
                <a:moveTo>
                  <a:pt x="131" y="89"/>
                </a:moveTo>
                <a:lnTo>
                  <a:pt x="116" y="93"/>
                </a:lnTo>
                <a:lnTo>
                  <a:pt x="104" y="102"/>
                </a:lnTo>
                <a:lnTo>
                  <a:pt x="95" y="114"/>
                </a:lnTo>
                <a:lnTo>
                  <a:pt x="91" y="129"/>
                </a:lnTo>
                <a:lnTo>
                  <a:pt x="91" y="2900"/>
                </a:lnTo>
                <a:lnTo>
                  <a:pt x="95" y="2914"/>
                </a:lnTo>
                <a:lnTo>
                  <a:pt x="104" y="2927"/>
                </a:lnTo>
                <a:lnTo>
                  <a:pt x="116" y="2936"/>
                </a:lnTo>
                <a:lnTo>
                  <a:pt x="131" y="2940"/>
                </a:lnTo>
                <a:lnTo>
                  <a:pt x="2353" y="2940"/>
                </a:lnTo>
                <a:lnTo>
                  <a:pt x="2367" y="2936"/>
                </a:lnTo>
                <a:lnTo>
                  <a:pt x="2380" y="2927"/>
                </a:lnTo>
                <a:lnTo>
                  <a:pt x="2389" y="2914"/>
                </a:lnTo>
                <a:lnTo>
                  <a:pt x="2393" y="2900"/>
                </a:lnTo>
                <a:lnTo>
                  <a:pt x="2393" y="129"/>
                </a:lnTo>
                <a:lnTo>
                  <a:pt x="2389" y="114"/>
                </a:lnTo>
                <a:lnTo>
                  <a:pt x="2380" y="102"/>
                </a:lnTo>
                <a:lnTo>
                  <a:pt x="2367" y="93"/>
                </a:lnTo>
                <a:lnTo>
                  <a:pt x="2353" y="89"/>
                </a:lnTo>
                <a:lnTo>
                  <a:pt x="131" y="89"/>
                </a:lnTo>
                <a:close/>
                <a:moveTo>
                  <a:pt x="40" y="0"/>
                </a:moveTo>
                <a:lnTo>
                  <a:pt x="2447" y="0"/>
                </a:lnTo>
                <a:lnTo>
                  <a:pt x="2464" y="4"/>
                </a:lnTo>
                <a:lnTo>
                  <a:pt x="2476" y="13"/>
                </a:lnTo>
                <a:lnTo>
                  <a:pt x="2485" y="25"/>
                </a:lnTo>
                <a:lnTo>
                  <a:pt x="2487" y="40"/>
                </a:lnTo>
                <a:lnTo>
                  <a:pt x="2487" y="2984"/>
                </a:lnTo>
                <a:lnTo>
                  <a:pt x="2485" y="3000"/>
                </a:lnTo>
                <a:lnTo>
                  <a:pt x="2476" y="3013"/>
                </a:lnTo>
                <a:lnTo>
                  <a:pt x="2464" y="3022"/>
                </a:lnTo>
                <a:lnTo>
                  <a:pt x="2447" y="3024"/>
                </a:lnTo>
                <a:lnTo>
                  <a:pt x="40" y="3024"/>
                </a:lnTo>
                <a:lnTo>
                  <a:pt x="24" y="3022"/>
                </a:lnTo>
                <a:lnTo>
                  <a:pt x="11" y="3013"/>
                </a:lnTo>
                <a:lnTo>
                  <a:pt x="4" y="3000"/>
                </a:lnTo>
                <a:lnTo>
                  <a:pt x="0" y="2984"/>
                </a:lnTo>
                <a:lnTo>
                  <a:pt x="0" y="40"/>
                </a:lnTo>
                <a:lnTo>
                  <a:pt x="4" y="25"/>
                </a:lnTo>
                <a:lnTo>
                  <a:pt x="11" y="13"/>
                </a:lnTo>
                <a:lnTo>
                  <a:pt x="24" y="4"/>
                </a:lnTo>
                <a:lnTo>
                  <a:pt x="4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74" name="Freeform 9">
            <a:extLst>
              <a:ext uri="{FF2B5EF4-FFF2-40B4-BE49-F238E27FC236}">
                <a16:creationId xmlns:a16="http://schemas.microsoft.com/office/drawing/2014/main" id="{4137E82B-F402-4161-981D-CD291800AA86}"/>
              </a:ext>
            </a:extLst>
          </p:cNvPr>
          <p:cNvSpPr>
            <a:spLocks/>
          </p:cNvSpPr>
          <p:nvPr/>
        </p:nvSpPr>
        <p:spPr bwMode="auto">
          <a:xfrm>
            <a:off x="6258149" y="1015781"/>
            <a:ext cx="330453" cy="336783"/>
          </a:xfrm>
          <a:custGeom>
            <a:avLst/>
            <a:gdLst>
              <a:gd name="T0" fmla="*/ 987 w 1776"/>
              <a:gd name="T1" fmla="*/ 23 h 1881"/>
              <a:gd name="T2" fmla="*/ 994 w 1776"/>
              <a:gd name="T3" fmla="*/ 296 h 1881"/>
              <a:gd name="T4" fmla="*/ 994 w 1776"/>
              <a:gd name="T5" fmla="*/ 612 h 1881"/>
              <a:gd name="T6" fmla="*/ 1071 w 1776"/>
              <a:gd name="T7" fmla="*/ 663 h 1881"/>
              <a:gd name="T8" fmla="*/ 1145 w 1776"/>
              <a:gd name="T9" fmla="*/ 580 h 1881"/>
              <a:gd name="T10" fmla="*/ 1252 w 1776"/>
              <a:gd name="T11" fmla="*/ 490 h 1881"/>
              <a:gd name="T12" fmla="*/ 1380 w 1776"/>
              <a:gd name="T13" fmla="*/ 556 h 1881"/>
              <a:gd name="T14" fmla="*/ 1527 w 1776"/>
              <a:gd name="T15" fmla="*/ 729 h 1881"/>
              <a:gd name="T16" fmla="*/ 1634 w 1776"/>
              <a:gd name="T17" fmla="*/ 956 h 1881"/>
              <a:gd name="T18" fmla="*/ 1722 w 1776"/>
              <a:gd name="T19" fmla="*/ 1294 h 1881"/>
              <a:gd name="T20" fmla="*/ 1771 w 1776"/>
              <a:gd name="T21" fmla="*/ 1549 h 1881"/>
              <a:gd name="T22" fmla="*/ 1767 w 1776"/>
              <a:gd name="T23" fmla="*/ 1734 h 1881"/>
              <a:gd name="T24" fmla="*/ 1694 w 1776"/>
              <a:gd name="T25" fmla="*/ 1860 h 1881"/>
              <a:gd name="T26" fmla="*/ 1591 w 1776"/>
              <a:gd name="T27" fmla="*/ 1854 h 1881"/>
              <a:gd name="T28" fmla="*/ 1462 w 1776"/>
              <a:gd name="T29" fmla="*/ 1781 h 1881"/>
              <a:gd name="T30" fmla="*/ 1362 w 1776"/>
              <a:gd name="T31" fmla="*/ 1707 h 1881"/>
              <a:gd name="T32" fmla="*/ 1212 w 1776"/>
              <a:gd name="T33" fmla="*/ 1605 h 1881"/>
              <a:gd name="T34" fmla="*/ 1031 w 1776"/>
              <a:gd name="T35" fmla="*/ 1500 h 1881"/>
              <a:gd name="T36" fmla="*/ 989 w 1776"/>
              <a:gd name="T37" fmla="*/ 1327 h 1881"/>
              <a:gd name="T38" fmla="*/ 1014 w 1776"/>
              <a:gd name="T39" fmla="*/ 1176 h 1881"/>
              <a:gd name="T40" fmla="*/ 989 w 1776"/>
              <a:gd name="T41" fmla="*/ 1036 h 1881"/>
              <a:gd name="T42" fmla="*/ 1034 w 1776"/>
              <a:gd name="T43" fmla="*/ 858 h 1881"/>
              <a:gd name="T44" fmla="*/ 1009 w 1776"/>
              <a:gd name="T45" fmla="*/ 776 h 1881"/>
              <a:gd name="T46" fmla="*/ 891 w 1776"/>
              <a:gd name="T47" fmla="*/ 720 h 1881"/>
              <a:gd name="T48" fmla="*/ 787 w 1776"/>
              <a:gd name="T49" fmla="*/ 770 h 1881"/>
              <a:gd name="T50" fmla="*/ 740 w 1776"/>
              <a:gd name="T51" fmla="*/ 874 h 1881"/>
              <a:gd name="T52" fmla="*/ 778 w 1776"/>
              <a:gd name="T53" fmla="*/ 1021 h 1881"/>
              <a:gd name="T54" fmla="*/ 754 w 1776"/>
              <a:gd name="T55" fmla="*/ 1149 h 1881"/>
              <a:gd name="T56" fmla="*/ 767 w 1776"/>
              <a:gd name="T57" fmla="*/ 1292 h 1881"/>
              <a:gd name="T58" fmla="*/ 783 w 1776"/>
              <a:gd name="T59" fmla="*/ 1432 h 1881"/>
              <a:gd name="T60" fmla="*/ 540 w 1776"/>
              <a:gd name="T61" fmla="*/ 1621 h 1881"/>
              <a:gd name="T62" fmla="*/ 371 w 1776"/>
              <a:gd name="T63" fmla="*/ 1736 h 1881"/>
              <a:gd name="T64" fmla="*/ 252 w 1776"/>
              <a:gd name="T65" fmla="*/ 1827 h 1881"/>
              <a:gd name="T66" fmla="*/ 143 w 1776"/>
              <a:gd name="T67" fmla="*/ 1881 h 1881"/>
              <a:gd name="T68" fmla="*/ 47 w 1776"/>
              <a:gd name="T69" fmla="*/ 1832 h 1881"/>
              <a:gd name="T70" fmla="*/ 3 w 1776"/>
              <a:gd name="T71" fmla="*/ 1690 h 1881"/>
              <a:gd name="T72" fmla="*/ 5 w 1776"/>
              <a:gd name="T73" fmla="*/ 1512 h 1881"/>
              <a:gd name="T74" fmla="*/ 47 w 1776"/>
              <a:gd name="T75" fmla="*/ 1285 h 1881"/>
              <a:gd name="T76" fmla="*/ 162 w 1776"/>
              <a:gd name="T77" fmla="*/ 912 h 1881"/>
              <a:gd name="T78" fmla="*/ 311 w 1776"/>
              <a:gd name="T79" fmla="*/ 656 h 1881"/>
              <a:gd name="T80" fmla="*/ 378 w 1776"/>
              <a:gd name="T81" fmla="*/ 563 h 1881"/>
              <a:gd name="T82" fmla="*/ 471 w 1776"/>
              <a:gd name="T83" fmla="*/ 492 h 1881"/>
              <a:gd name="T84" fmla="*/ 582 w 1776"/>
              <a:gd name="T85" fmla="*/ 538 h 1881"/>
              <a:gd name="T86" fmla="*/ 638 w 1776"/>
              <a:gd name="T87" fmla="*/ 660 h 1881"/>
              <a:gd name="T88" fmla="*/ 674 w 1776"/>
              <a:gd name="T89" fmla="*/ 716 h 1881"/>
              <a:gd name="T90" fmla="*/ 694 w 1776"/>
              <a:gd name="T91" fmla="*/ 690 h 1881"/>
              <a:gd name="T92" fmla="*/ 774 w 1776"/>
              <a:gd name="T93" fmla="*/ 632 h 1881"/>
              <a:gd name="T94" fmla="*/ 816 w 1776"/>
              <a:gd name="T95" fmla="*/ 461 h 1881"/>
              <a:gd name="T96" fmla="*/ 811 w 1776"/>
              <a:gd name="T97" fmla="*/ 185 h 1881"/>
              <a:gd name="T98" fmla="*/ 829 w 1776"/>
              <a:gd name="T99" fmla="*/ 16 h 1881"/>
              <a:gd name="T100" fmla="*/ 914 w 1776"/>
              <a:gd name="T101" fmla="*/ 0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6" h="1881">
                <a:moveTo>
                  <a:pt x="914" y="0"/>
                </a:moveTo>
                <a:lnTo>
                  <a:pt x="940" y="3"/>
                </a:lnTo>
                <a:lnTo>
                  <a:pt x="965" y="10"/>
                </a:lnTo>
                <a:lnTo>
                  <a:pt x="987" y="23"/>
                </a:lnTo>
                <a:lnTo>
                  <a:pt x="991" y="81"/>
                </a:lnTo>
                <a:lnTo>
                  <a:pt x="994" y="147"/>
                </a:lnTo>
                <a:lnTo>
                  <a:pt x="994" y="220"/>
                </a:lnTo>
                <a:lnTo>
                  <a:pt x="994" y="296"/>
                </a:lnTo>
                <a:lnTo>
                  <a:pt x="994" y="376"/>
                </a:lnTo>
                <a:lnTo>
                  <a:pt x="994" y="458"/>
                </a:lnTo>
                <a:lnTo>
                  <a:pt x="994" y="536"/>
                </a:lnTo>
                <a:lnTo>
                  <a:pt x="994" y="612"/>
                </a:lnTo>
                <a:lnTo>
                  <a:pt x="1020" y="629"/>
                </a:lnTo>
                <a:lnTo>
                  <a:pt x="1040" y="641"/>
                </a:lnTo>
                <a:lnTo>
                  <a:pt x="1056" y="652"/>
                </a:lnTo>
                <a:lnTo>
                  <a:pt x="1071" y="663"/>
                </a:lnTo>
                <a:lnTo>
                  <a:pt x="1085" y="674"/>
                </a:lnTo>
                <a:lnTo>
                  <a:pt x="1100" y="689"/>
                </a:lnTo>
                <a:lnTo>
                  <a:pt x="1122" y="629"/>
                </a:lnTo>
                <a:lnTo>
                  <a:pt x="1145" y="580"/>
                </a:lnTo>
                <a:lnTo>
                  <a:pt x="1171" y="543"/>
                </a:lnTo>
                <a:lnTo>
                  <a:pt x="1196" y="516"/>
                </a:lnTo>
                <a:lnTo>
                  <a:pt x="1223" y="498"/>
                </a:lnTo>
                <a:lnTo>
                  <a:pt x="1252" y="490"/>
                </a:lnTo>
                <a:lnTo>
                  <a:pt x="1282" y="494"/>
                </a:lnTo>
                <a:lnTo>
                  <a:pt x="1314" y="505"/>
                </a:lnTo>
                <a:lnTo>
                  <a:pt x="1345" y="525"/>
                </a:lnTo>
                <a:lnTo>
                  <a:pt x="1380" y="556"/>
                </a:lnTo>
                <a:lnTo>
                  <a:pt x="1414" y="594"/>
                </a:lnTo>
                <a:lnTo>
                  <a:pt x="1451" y="640"/>
                </a:lnTo>
                <a:lnTo>
                  <a:pt x="1491" y="683"/>
                </a:lnTo>
                <a:lnTo>
                  <a:pt x="1527" y="729"/>
                </a:lnTo>
                <a:lnTo>
                  <a:pt x="1558" y="778"/>
                </a:lnTo>
                <a:lnTo>
                  <a:pt x="1585" y="832"/>
                </a:lnTo>
                <a:lnTo>
                  <a:pt x="1611" y="890"/>
                </a:lnTo>
                <a:lnTo>
                  <a:pt x="1634" y="956"/>
                </a:lnTo>
                <a:lnTo>
                  <a:pt x="1656" y="1027"/>
                </a:lnTo>
                <a:lnTo>
                  <a:pt x="1678" y="1107"/>
                </a:lnTo>
                <a:lnTo>
                  <a:pt x="1700" y="1196"/>
                </a:lnTo>
                <a:lnTo>
                  <a:pt x="1722" y="1294"/>
                </a:lnTo>
                <a:lnTo>
                  <a:pt x="1747" y="1403"/>
                </a:lnTo>
                <a:lnTo>
                  <a:pt x="1756" y="1450"/>
                </a:lnTo>
                <a:lnTo>
                  <a:pt x="1765" y="1500"/>
                </a:lnTo>
                <a:lnTo>
                  <a:pt x="1771" y="1549"/>
                </a:lnTo>
                <a:lnTo>
                  <a:pt x="1774" y="1598"/>
                </a:lnTo>
                <a:lnTo>
                  <a:pt x="1776" y="1645"/>
                </a:lnTo>
                <a:lnTo>
                  <a:pt x="1774" y="1690"/>
                </a:lnTo>
                <a:lnTo>
                  <a:pt x="1767" y="1734"/>
                </a:lnTo>
                <a:lnTo>
                  <a:pt x="1756" y="1774"/>
                </a:lnTo>
                <a:lnTo>
                  <a:pt x="1742" y="1809"/>
                </a:lnTo>
                <a:lnTo>
                  <a:pt x="1722" y="1838"/>
                </a:lnTo>
                <a:lnTo>
                  <a:pt x="1694" y="1860"/>
                </a:lnTo>
                <a:lnTo>
                  <a:pt x="1674" y="1869"/>
                </a:lnTo>
                <a:lnTo>
                  <a:pt x="1649" y="1869"/>
                </a:lnTo>
                <a:lnTo>
                  <a:pt x="1622" y="1863"/>
                </a:lnTo>
                <a:lnTo>
                  <a:pt x="1591" y="1854"/>
                </a:lnTo>
                <a:lnTo>
                  <a:pt x="1558" y="1840"/>
                </a:lnTo>
                <a:lnTo>
                  <a:pt x="1527" y="1821"/>
                </a:lnTo>
                <a:lnTo>
                  <a:pt x="1494" y="1801"/>
                </a:lnTo>
                <a:lnTo>
                  <a:pt x="1462" y="1781"/>
                </a:lnTo>
                <a:lnTo>
                  <a:pt x="1432" y="1760"/>
                </a:lnTo>
                <a:lnTo>
                  <a:pt x="1405" y="1740"/>
                </a:lnTo>
                <a:lnTo>
                  <a:pt x="1382" y="1723"/>
                </a:lnTo>
                <a:lnTo>
                  <a:pt x="1362" y="1707"/>
                </a:lnTo>
                <a:lnTo>
                  <a:pt x="1347" y="1696"/>
                </a:lnTo>
                <a:lnTo>
                  <a:pt x="1305" y="1663"/>
                </a:lnTo>
                <a:lnTo>
                  <a:pt x="1260" y="1632"/>
                </a:lnTo>
                <a:lnTo>
                  <a:pt x="1212" y="1605"/>
                </a:lnTo>
                <a:lnTo>
                  <a:pt x="1163" y="1580"/>
                </a:lnTo>
                <a:lnTo>
                  <a:pt x="1114" y="1554"/>
                </a:lnTo>
                <a:lnTo>
                  <a:pt x="1071" y="1527"/>
                </a:lnTo>
                <a:lnTo>
                  <a:pt x="1031" y="1500"/>
                </a:lnTo>
                <a:lnTo>
                  <a:pt x="1000" y="1469"/>
                </a:lnTo>
                <a:lnTo>
                  <a:pt x="987" y="1420"/>
                </a:lnTo>
                <a:lnTo>
                  <a:pt x="985" y="1372"/>
                </a:lnTo>
                <a:lnTo>
                  <a:pt x="989" y="1327"/>
                </a:lnTo>
                <a:lnTo>
                  <a:pt x="996" y="1285"/>
                </a:lnTo>
                <a:lnTo>
                  <a:pt x="1003" y="1247"/>
                </a:lnTo>
                <a:lnTo>
                  <a:pt x="1011" y="1212"/>
                </a:lnTo>
                <a:lnTo>
                  <a:pt x="1014" y="1176"/>
                </a:lnTo>
                <a:lnTo>
                  <a:pt x="1009" y="1143"/>
                </a:lnTo>
                <a:lnTo>
                  <a:pt x="1002" y="1114"/>
                </a:lnTo>
                <a:lnTo>
                  <a:pt x="994" y="1089"/>
                </a:lnTo>
                <a:lnTo>
                  <a:pt x="989" y="1036"/>
                </a:lnTo>
                <a:lnTo>
                  <a:pt x="992" y="985"/>
                </a:lnTo>
                <a:lnTo>
                  <a:pt x="1003" y="938"/>
                </a:lnTo>
                <a:lnTo>
                  <a:pt x="1018" y="896"/>
                </a:lnTo>
                <a:lnTo>
                  <a:pt x="1034" y="858"/>
                </a:lnTo>
                <a:lnTo>
                  <a:pt x="1051" y="825"/>
                </a:lnTo>
                <a:lnTo>
                  <a:pt x="1040" y="810"/>
                </a:lnTo>
                <a:lnTo>
                  <a:pt x="1025" y="794"/>
                </a:lnTo>
                <a:lnTo>
                  <a:pt x="1009" y="776"/>
                </a:lnTo>
                <a:lnTo>
                  <a:pt x="989" y="758"/>
                </a:lnTo>
                <a:lnTo>
                  <a:pt x="963" y="743"/>
                </a:lnTo>
                <a:lnTo>
                  <a:pt x="931" y="729"/>
                </a:lnTo>
                <a:lnTo>
                  <a:pt x="891" y="720"/>
                </a:lnTo>
                <a:lnTo>
                  <a:pt x="856" y="732"/>
                </a:lnTo>
                <a:lnTo>
                  <a:pt x="829" y="743"/>
                </a:lnTo>
                <a:lnTo>
                  <a:pt x="805" y="756"/>
                </a:lnTo>
                <a:lnTo>
                  <a:pt x="787" y="770"/>
                </a:lnTo>
                <a:lnTo>
                  <a:pt x="769" y="789"/>
                </a:lnTo>
                <a:lnTo>
                  <a:pt x="751" y="810"/>
                </a:lnTo>
                <a:lnTo>
                  <a:pt x="727" y="840"/>
                </a:lnTo>
                <a:lnTo>
                  <a:pt x="740" y="874"/>
                </a:lnTo>
                <a:lnTo>
                  <a:pt x="752" y="909"/>
                </a:lnTo>
                <a:lnTo>
                  <a:pt x="765" y="945"/>
                </a:lnTo>
                <a:lnTo>
                  <a:pt x="774" y="983"/>
                </a:lnTo>
                <a:lnTo>
                  <a:pt x="778" y="1021"/>
                </a:lnTo>
                <a:lnTo>
                  <a:pt x="776" y="1056"/>
                </a:lnTo>
                <a:lnTo>
                  <a:pt x="769" y="1089"/>
                </a:lnTo>
                <a:lnTo>
                  <a:pt x="762" y="1120"/>
                </a:lnTo>
                <a:lnTo>
                  <a:pt x="754" y="1149"/>
                </a:lnTo>
                <a:lnTo>
                  <a:pt x="752" y="1183"/>
                </a:lnTo>
                <a:lnTo>
                  <a:pt x="754" y="1220"/>
                </a:lnTo>
                <a:lnTo>
                  <a:pt x="760" y="1256"/>
                </a:lnTo>
                <a:lnTo>
                  <a:pt x="767" y="1292"/>
                </a:lnTo>
                <a:lnTo>
                  <a:pt x="774" y="1330"/>
                </a:lnTo>
                <a:lnTo>
                  <a:pt x="782" y="1365"/>
                </a:lnTo>
                <a:lnTo>
                  <a:pt x="785" y="1400"/>
                </a:lnTo>
                <a:lnTo>
                  <a:pt x="783" y="1432"/>
                </a:lnTo>
                <a:lnTo>
                  <a:pt x="774" y="1461"/>
                </a:lnTo>
                <a:lnTo>
                  <a:pt x="760" y="1489"/>
                </a:lnTo>
                <a:lnTo>
                  <a:pt x="651" y="1556"/>
                </a:lnTo>
                <a:lnTo>
                  <a:pt x="540" y="1621"/>
                </a:lnTo>
                <a:lnTo>
                  <a:pt x="431" y="1689"/>
                </a:lnTo>
                <a:lnTo>
                  <a:pt x="416" y="1700"/>
                </a:lnTo>
                <a:lnTo>
                  <a:pt x="396" y="1716"/>
                </a:lnTo>
                <a:lnTo>
                  <a:pt x="371" y="1736"/>
                </a:lnTo>
                <a:lnTo>
                  <a:pt x="343" y="1758"/>
                </a:lnTo>
                <a:lnTo>
                  <a:pt x="314" y="1781"/>
                </a:lnTo>
                <a:lnTo>
                  <a:pt x="283" y="1805"/>
                </a:lnTo>
                <a:lnTo>
                  <a:pt x="252" y="1827"/>
                </a:lnTo>
                <a:lnTo>
                  <a:pt x="222" y="1847"/>
                </a:lnTo>
                <a:lnTo>
                  <a:pt x="192" y="1863"/>
                </a:lnTo>
                <a:lnTo>
                  <a:pt x="167" y="1874"/>
                </a:lnTo>
                <a:lnTo>
                  <a:pt x="143" y="1881"/>
                </a:lnTo>
                <a:lnTo>
                  <a:pt x="123" y="1880"/>
                </a:lnTo>
                <a:lnTo>
                  <a:pt x="92" y="1872"/>
                </a:lnTo>
                <a:lnTo>
                  <a:pt x="69" y="1856"/>
                </a:lnTo>
                <a:lnTo>
                  <a:pt x="47" y="1832"/>
                </a:lnTo>
                <a:lnTo>
                  <a:pt x="31" y="1803"/>
                </a:lnTo>
                <a:lnTo>
                  <a:pt x="18" y="1769"/>
                </a:lnTo>
                <a:lnTo>
                  <a:pt x="9" y="1730"/>
                </a:lnTo>
                <a:lnTo>
                  <a:pt x="3" y="1690"/>
                </a:lnTo>
                <a:lnTo>
                  <a:pt x="0" y="1647"/>
                </a:lnTo>
                <a:lnTo>
                  <a:pt x="0" y="1601"/>
                </a:lnTo>
                <a:lnTo>
                  <a:pt x="2" y="1558"/>
                </a:lnTo>
                <a:lnTo>
                  <a:pt x="5" y="1512"/>
                </a:lnTo>
                <a:lnTo>
                  <a:pt x="9" y="1470"/>
                </a:lnTo>
                <a:lnTo>
                  <a:pt x="16" y="1429"/>
                </a:lnTo>
                <a:lnTo>
                  <a:pt x="23" y="1392"/>
                </a:lnTo>
                <a:lnTo>
                  <a:pt x="47" y="1285"/>
                </a:lnTo>
                <a:lnTo>
                  <a:pt x="72" y="1183"/>
                </a:lnTo>
                <a:lnTo>
                  <a:pt x="100" y="1087"/>
                </a:lnTo>
                <a:lnTo>
                  <a:pt x="129" y="996"/>
                </a:lnTo>
                <a:lnTo>
                  <a:pt x="162" y="912"/>
                </a:lnTo>
                <a:lnTo>
                  <a:pt x="194" y="834"/>
                </a:lnTo>
                <a:lnTo>
                  <a:pt x="231" y="767"/>
                </a:lnTo>
                <a:lnTo>
                  <a:pt x="269" y="707"/>
                </a:lnTo>
                <a:lnTo>
                  <a:pt x="311" y="656"/>
                </a:lnTo>
                <a:lnTo>
                  <a:pt x="327" y="634"/>
                </a:lnTo>
                <a:lnTo>
                  <a:pt x="343" y="610"/>
                </a:lnTo>
                <a:lnTo>
                  <a:pt x="360" y="587"/>
                </a:lnTo>
                <a:lnTo>
                  <a:pt x="378" y="563"/>
                </a:lnTo>
                <a:lnTo>
                  <a:pt x="398" y="541"/>
                </a:lnTo>
                <a:lnTo>
                  <a:pt x="420" y="521"/>
                </a:lnTo>
                <a:lnTo>
                  <a:pt x="443" y="505"/>
                </a:lnTo>
                <a:lnTo>
                  <a:pt x="471" y="492"/>
                </a:lnTo>
                <a:lnTo>
                  <a:pt x="502" y="487"/>
                </a:lnTo>
                <a:lnTo>
                  <a:pt x="534" y="489"/>
                </a:lnTo>
                <a:lnTo>
                  <a:pt x="562" y="510"/>
                </a:lnTo>
                <a:lnTo>
                  <a:pt x="582" y="538"/>
                </a:lnTo>
                <a:lnTo>
                  <a:pt x="596" y="567"/>
                </a:lnTo>
                <a:lnTo>
                  <a:pt x="611" y="598"/>
                </a:lnTo>
                <a:lnTo>
                  <a:pt x="623" y="629"/>
                </a:lnTo>
                <a:lnTo>
                  <a:pt x="638" y="660"/>
                </a:lnTo>
                <a:lnTo>
                  <a:pt x="654" y="689"/>
                </a:lnTo>
                <a:lnTo>
                  <a:pt x="672" y="712"/>
                </a:lnTo>
                <a:lnTo>
                  <a:pt x="671" y="716"/>
                </a:lnTo>
                <a:lnTo>
                  <a:pt x="674" y="716"/>
                </a:lnTo>
                <a:lnTo>
                  <a:pt x="672" y="712"/>
                </a:lnTo>
                <a:lnTo>
                  <a:pt x="672" y="710"/>
                </a:lnTo>
                <a:lnTo>
                  <a:pt x="682" y="701"/>
                </a:lnTo>
                <a:lnTo>
                  <a:pt x="694" y="690"/>
                </a:lnTo>
                <a:lnTo>
                  <a:pt x="711" y="676"/>
                </a:lnTo>
                <a:lnTo>
                  <a:pt x="731" y="661"/>
                </a:lnTo>
                <a:lnTo>
                  <a:pt x="752" y="645"/>
                </a:lnTo>
                <a:lnTo>
                  <a:pt x="774" y="632"/>
                </a:lnTo>
                <a:lnTo>
                  <a:pt x="796" y="620"/>
                </a:lnTo>
                <a:lnTo>
                  <a:pt x="814" y="612"/>
                </a:lnTo>
                <a:lnTo>
                  <a:pt x="816" y="534"/>
                </a:lnTo>
                <a:lnTo>
                  <a:pt x="816" y="461"/>
                </a:lnTo>
                <a:lnTo>
                  <a:pt x="814" y="394"/>
                </a:lnTo>
                <a:lnTo>
                  <a:pt x="812" y="327"/>
                </a:lnTo>
                <a:lnTo>
                  <a:pt x="812" y="258"/>
                </a:lnTo>
                <a:lnTo>
                  <a:pt x="811" y="185"/>
                </a:lnTo>
                <a:lnTo>
                  <a:pt x="812" y="107"/>
                </a:lnTo>
                <a:lnTo>
                  <a:pt x="814" y="20"/>
                </a:lnTo>
                <a:lnTo>
                  <a:pt x="818" y="20"/>
                </a:lnTo>
                <a:lnTo>
                  <a:pt x="829" y="16"/>
                </a:lnTo>
                <a:lnTo>
                  <a:pt x="845" y="10"/>
                </a:lnTo>
                <a:lnTo>
                  <a:pt x="865" y="5"/>
                </a:lnTo>
                <a:lnTo>
                  <a:pt x="889" y="1"/>
                </a:lnTo>
                <a:lnTo>
                  <a:pt x="914"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75" name="Freeform 19">
            <a:extLst>
              <a:ext uri="{FF2B5EF4-FFF2-40B4-BE49-F238E27FC236}">
                <a16:creationId xmlns:a16="http://schemas.microsoft.com/office/drawing/2014/main" id="{F7838442-DC64-42F7-BC22-1509959128B2}"/>
              </a:ext>
            </a:extLst>
          </p:cNvPr>
          <p:cNvSpPr>
            <a:spLocks noEditPoints="1"/>
          </p:cNvSpPr>
          <p:nvPr/>
        </p:nvSpPr>
        <p:spPr bwMode="auto">
          <a:xfrm>
            <a:off x="9015644" y="1260919"/>
            <a:ext cx="340880" cy="172713"/>
          </a:xfrm>
          <a:custGeom>
            <a:avLst/>
            <a:gdLst>
              <a:gd name="T0" fmla="*/ 1865 w 3600"/>
              <a:gd name="T1" fmla="*/ 593 h 1824"/>
              <a:gd name="T2" fmla="*/ 1911 w 3600"/>
              <a:gd name="T3" fmla="*/ 800 h 1824"/>
              <a:gd name="T4" fmla="*/ 2124 w 3600"/>
              <a:gd name="T5" fmla="*/ 800 h 1824"/>
              <a:gd name="T6" fmla="*/ 2171 w 3600"/>
              <a:gd name="T7" fmla="*/ 593 h 1824"/>
              <a:gd name="T8" fmla="*/ 1800 w 3600"/>
              <a:gd name="T9" fmla="*/ 406 h 1824"/>
              <a:gd name="T10" fmla="*/ 2184 w 3600"/>
              <a:gd name="T11" fmla="*/ 580 h 1824"/>
              <a:gd name="T12" fmla="*/ 2302 w 3600"/>
              <a:gd name="T13" fmla="*/ 987 h 1824"/>
              <a:gd name="T14" fmla="*/ 2076 w 3600"/>
              <a:gd name="T15" fmla="*/ 1338 h 1824"/>
              <a:gd name="T16" fmla="*/ 1653 w 3600"/>
              <a:gd name="T17" fmla="*/ 1400 h 1824"/>
              <a:gd name="T18" fmla="*/ 1340 w 3600"/>
              <a:gd name="T19" fmla="*/ 1127 h 1824"/>
              <a:gd name="T20" fmla="*/ 1340 w 3600"/>
              <a:gd name="T21" fmla="*/ 698 h 1824"/>
              <a:gd name="T22" fmla="*/ 1653 w 3600"/>
              <a:gd name="T23" fmla="*/ 427 h 1824"/>
              <a:gd name="T24" fmla="*/ 2513 w 3600"/>
              <a:gd name="T25" fmla="*/ 437 h 1824"/>
              <a:gd name="T26" fmla="*/ 2645 w 3600"/>
              <a:gd name="T27" fmla="*/ 847 h 1824"/>
              <a:gd name="T28" fmla="*/ 2575 w 3600"/>
              <a:gd name="T29" fmla="*/ 1255 h 1824"/>
              <a:gd name="T30" fmla="*/ 2402 w 3600"/>
              <a:gd name="T31" fmla="*/ 1507 h 1824"/>
              <a:gd name="T32" fmla="*/ 2780 w 3600"/>
              <a:gd name="T33" fmla="*/ 1369 h 1824"/>
              <a:gd name="T34" fmla="*/ 3244 w 3600"/>
              <a:gd name="T35" fmla="*/ 1060 h 1824"/>
              <a:gd name="T36" fmla="*/ 3382 w 3600"/>
              <a:gd name="T37" fmla="*/ 927 h 1824"/>
              <a:gd name="T38" fmla="*/ 3329 w 3600"/>
              <a:gd name="T39" fmla="*/ 831 h 1824"/>
              <a:gd name="T40" fmla="*/ 3160 w 3600"/>
              <a:gd name="T41" fmla="*/ 686 h 1824"/>
              <a:gd name="T42" fmla="*/ 2580 w 3600"/>
              <a:gd name="T43" fmla="*/ 335 h 1824"/>
              <a:gd name="T44" fmla="*/ 636 w 3600"/>
              <a:gd name="T45" fmla="*/ 540 h 1824"/>
              <a:gd name="T46" fmla="*/ 293 w 3600"/>
              <a:gd name="T47" fmla="*/ 800 h 1824"/>
              <a:gd name="T48" fmla="*/ 209 w 3600"/>
              <a:gd name="T49" fmla="*/ 884 h 1824"/>
              <a:gd name="T50" fmla="*/ 271 w 3600"/>
              <a:gd name="T51" fmla="*/ 1004 h 1824"/>
              <a:gd name="T52" fmla="*/ 404 w 3600"/>
              <a:gd name="T53" fmla="*/ 1109 h 1824"/>
              <a:gd name="T54" fmla="*/ 767 w 3600"/>
              <a:gd name="T55" fmla="*/ 1357 h 1824"/>
              <a:gd name="T56" fmla="*/ 1240 w 3600"/>
              <a:gd name="T57" fmla="*/ 1562 h 1824"/>
              <a:gd name="T58" fmla="*/ 1015 w 3600"/>
              <a:gd name="T59" fmla="*/ 1227 h 1824"/>
              <a:gd name="T60" fmla="*/ 951 w 3600"/>
              <a:gd name="T61" fmla="*/ 802 h 1824"/>
              <a:gd name="T62" fmla="*/ 1115 w 3600"/>
              <a:gd name="T63" fmla="*/ 395 h 1824"/>
              <a:gd name="T64" fmla="*/ 1567 w 3600"/>
              <a:gd name="T65" fmla="*/ 249 h 1824"/>
              <a:gd name="T66" fmla="*/ 1225 w 3600"/>
              <a:gd name="T67" fmla="*/ 507 h 1824"/>
              <a:gd name="T68" fmla="*/ 1104 w 3600"/>
              <a:gd name="T69" fmla="*/ 947 h 1824"/>
              <a:gd name="T70" fmla="*/ 1289 w 3600"/>
              <a:gd name="T71" fmla="*/ 1384 h 1824"/>
              <a:gd name="T72" fmla="*/ 1689 w 3600"/>
              <a:gd name="T73" fmla="*/ 1607 h 1824"/>
              <a:gd name="T74" fmla="*/ 2176 w 3600"/>
              <a:gd name="T75" fmla="*/ 1491 h 1824"/>
              <a:gd name="T76" fmla="*/ 2465 w 3600"/>
              <a:gd name="T77" fmla="*/ 1113 h 1824"/>
              <a:gd name="T78" fmla="*/ 2433 w 3600"/>
              <a:gd name="T79" fmla="*/ 633 h 1824"/>
              <a:gd name="T80" fmla="*/ 2144 w 3600"/>
              <a:gd name="T81" fmla="*/ 304 h 1824"/>
              <a:gd name="T82" fmla="*/ 1733 w 3600"/>
              <a:gd name="T83" fmla="*/ 213 h 1824"/>
              <a:gd name="T84" fmla="*/ 2087 w 3600"/>
              <a:gd name="T85" fmla="*/ 18 h 1824"/>
              <a:gd name="T86" fmla="*/ 2680 w 3600"/>
              <a:gd name="T87" fmla="*/ 215 h 1824"/>
              <a:gd name="T88" fmla="*/ 3331 w 3600"/>
              <a:gd name="T89" fmla="*/ 615 h 1824"/>
              <a:gd name="T90" fmla="*/ 3584 w 3600"/>
              <a:gd name="T91" fmla="*/ 855 h 1824"/>
              <a:gd name="T92" fmla="*/ 3542 w 3600"/>
              <a:gd name="T93" fmla="*/ 1015 h 1824"/>
              <a:gd name="T94" fmla="*/ 3236 w 3600"/>
              <a:gd name="T95" fmla="*/ 1273 h 1824"/>
              <a:gd name="T96" fmla="*/ 2613 w 3600"/>
              <a:gd name="T97" fmla="*/ 1638 h 1824"/>
              <a:gd name="T98" fmla="*/ 1844 w 3600"/>
              <a:gd name="T99" fmla="*/ 1824 h 1824"/>
              <a:gd name="T100" fmla="*/ 1113 w 3600"/>
              <a:gd name="T101" fmla="*/ 1693 h 1824"/>
              <a:gd name="T102" fmla="*/ 533 w 3600"/>
              <a:gd name="T103" fmla="*/ 1397 h 1824"/>
              <a:gd name="T104" fmla="*/ 58 w 3600"/>
              <a:gd name="T105" fmla="*/ 1020 h 1824"/>
              <a:gd name="T106" fmla="*/ 24 w 3600"/>
              <a:gd name="T107" fmla="*/ 851 h 1824"/>
              <a:gd name="T108" fmla="*/ 191 w 3600"/>
              <a:gd name="T109" fmla="*/ 677 h 1824"/>
              <a:gd name="T110" fmla="*/ 431 w 3600"/>
              <a:gd name="T111" fmla="*/ 491 h 1824"/>
              <a:gd name="T112" fmla="*/ 1047 w 3600"/>
              <a:gd name="T113" fmla="*/ 149 h 1824"/>
              <a:gd name="T114" fmla="*/ 1464 w 3600"/>
              <a:gd name="T115" fmla="*/ 24 h 1824"/>
              <a:gd name="T116" fmla="*/ 1624 w 3600"/>
              <a:gd name="T117" fmla="*/ 6 h 1824"/>
              <a:gd name="T118" fmla="*/ 1747 w 3600"/>
              <a:gd name="T119" fmla="*/ 0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00" h="1824">
                <a:moveTo>
                  <a:pt x="2018" y="497"/>
                </a:moveTo>
                <a:lnTo>
                  <a:pt x="1978" y="502"/>
                </a:lnTo>
                <a:lnTo>
                  <a:pt x="1944" y="515"/>
                </a:lnTo>
                <a:lnTo>
                  <a:pt x="1911" y="535"/>
                </a:lnTo>
                <a:lnTo>
                  <a:pt x="1885" y="560"/>
                </a:lnTo>
                <a:lnTo>
                  <a:pt x="1865" y="593"/>
                </a:lnTo>
                <a:lnTo>
                  <a:pt x="1853" y="627"/>
                </a:lnTo>
                <a:lnTo>
                  <a:pt x="1847" y="667"/>
                </a:lnTo>
                <a:lnTo>
                  <a:pt x="1853" y="706"/>
                </a:lnTo>
                <a:lnTo>
                  <a:pt x="1865" y="742"/>
                </a:lnTo>
                <a:lnTo>
                  <a:pt x="1885" y="773"/>
                </a:lnTo>
                <a:lnTo>
                  <a:pt x="1911" y="800"/>
                </a:lnTo>
                <a:lnTo>
                  <a:pt x="1944" y="820"/>
                </a:lnTo>
                <a:lnTo>
                  <a:pt x="1978" y="833"/>
                </a:lnTo>
                <a:lnTo>
                  <a:pt x="2018" y="837"/>
                </a:lnTo>
                <a:lnTo>
                  <a:pt x="2056" y="833"/>
                </a:lnTo>
                <a:lnTo>
                  <a:pt x="2093" y="820"/>
                </a:lnTo>
                <a:lnTo>
                  <a:pt x="2124" y="800"/>
                </a:lnTo>
                <a:lnTo>
                  <a:pt x="2151" y="773"/>
                </a:lnTo>
                <a:lnTo>
                  <a:pt x="2171" y="742"/>
                </a:lnTo>
                <a:lnTo>
                  <a:pt x="2184" y="706"/>
                </a:lnTo>
                <a:lnTo>
                  <a:pt x="2187" y="667"/>
                </a:lnTo>
                <a:lnTo>
                  <a:pt x="2184" y="627"/>
                </a:lnTo>
                <a:lnTo>
                  <a:pt x="2171" y="593"/>
                </a:lnTo>
                <a:lnTo>
                  <a:pt x="2151" y="560"/>
                </a:lnTo>
                <a:lnTo>
                  <a:pt x="2124" y="535"/>
                </a:lnTo>
                <a:lnTo>
                  <a:pt x="2093" y="515"/>
                </a:lnTo>
                <a:lnTo>
                  <a:pt x="2056" y="502"/>
                </a:lnTo>
                <a:lnTo>
                  <a:pt x="2018" y="497"/>
                </a:lnTo>
                <a:close/>
                <a:moveTo>
                  <a:pt x="1800" y="406"/>
                </a:moveTo>
                <a:lnTo>
                  <a:pt x="1875" y="411"/>
                </a:lnTo>
                <a:lnTo>
                  <a:pt x="1947" y="427"/>
                </a:lnTo>
                <a:lnTo>
                  <a:pt x="2015" y="453"/>
                </a:lnTo>
                <a:lnTo>
                  <a:pt x="2076" y="487"/>
                </a:lnTo>
                <a:lnTo>
                  <a:pt x="2133" y="529"/>
                </a:lnTo>
                <a:lnTo>
                  <a:pt x="2184" y="580"/>
                </a:lnTo>
                <a:lnTo>
                  <a:pt x="2225" y="637"/>
                </a:lnTo>
                <a:lnTo>
                  <a:pt x="2260" y="698"/>
                </a:lnTo>
                <a:lnTo>
                  <a:pt x="2287" y="766"/>
                </a:lnTo>
                <a:lnTo>
                  <a:pt x="2302" y="838"/>
                </a:lnTo>
                <a:lnTo>
                  <a:pt x="2307" y="913"/>
                </a:lnTo>
                <a:lnTo>
                  <a:pt x="2302" y="987"/>
                </a:lnTo>
                <a:lnTo>
                  <a:pt x="2287" y="1060"/>
                </a:lnTo>
                <a:lnTo>
                  <a:pt x="2260" y="1127"/>
                </a:lnTo>
                <a:lnTo>
                  <a:pt x="2225" y="1189"/>
                </a:lnTo>
                <a:lnTo>
                  <a:pt x="2184" y="1246"/>
                </a:lnTo>
                <a:lnTo>
                  <a:pt x="2133" y="1297"/>
                </a:lnTo>
                <a:lnTo>
                  <a:pt x="2076" y="1338"/>
                </a:lnTo>
                <a:lnTo>
                  <a:pt x="2015" y="1375"/>
                </a:lnTo>
                <a:lnTo>
                  <a:pt x="1947" y="1400"/>
                </a:lnTo>
                <a:lnTo>
                  <a:pt x="1875" y="1415"/>
                </a:lnTo>
                <a:lnTo>
                  <a:pt x="1800" y="1422"/>
                </a:lnTo>
                <a:lnTo>
                  <a:pt x="1725" y="1415"/>
                </a:lnTo>
                <a:lnTo>
                  <a:pt x="1653" y="1400"/>
                </a:lnTo>
                <a:lnTo>
                  <a:pt x="1585" y="1375"/>
                </a:lnTo>
                <a:lnTo>
                  <a:pt x="1524" y="1338"/>
                </a:lnTo>
                <a:lnTo>
                  <a:pt x="1467" y="1297"/>
                </a:lnTo>
                <a:lnTo>
                  <a:pt x="1416" y="1246"/>
                </a:lnTo>
                <a:lnTo>
                  <a:pt x="1375" y="1189"/>
                </a:lnTo>
                <a:lnTo>
                  <a:pt x="1340" y="1127"/>
                </a:lnTo>
                <a:lnTo>
                  <a:pt x="1313" y="1060"/>
                </a:lnTo>
                <a:lnTo>
                  <a:pt x="1298" y="987"/>
                </a:lnTo>
                <a:lnTo>
                  <a:pt x="1293" y="913"/>
                </a:lnTo>
                <a:lnTo>
                  <a:pt x="1298" y="838"/>
                </a:lnTo>
                <a:lnTo>
                  <a:pt x="1313" y="766"/>
                </a:lnTo>
                <a:lnTo>
                  <a:pt x="1340" y="698"/>
                </a:lnTo>
                <a:lnTo>
                  <a:pt x="1375" y="637"/>
                </a:lnTo>
                <a:lnTo>
                  <a:pt x="1416" y="580"/>
                </a:lnTo>
                <a:lnTo>
                  <a:pt x="1467" y="529"/>
                </a:lnTo>
                <a:lnTo>
                  <a:pt x="1524" y="487"/>
                </a:lnTo>
                <a:lnTo>
                  <a:pt x="1585" y="453"/>
                </a:lnTo>
                <a:lnTo>
                  <a:pt x="1653" y="427"/>
                </a:lnTo>
                <a:lnTo>
                  <a:pt x="1725" y="411"/>
                </a:lnTo>
                <a:lnTo>
                  <a:pt x="1800" y="406"/>
                </a:lnTo>
                <a:close/>
                <a:moveTo>
                  <a:pt x="2356" y="257"/>
                </a:moveTo>
                <a:lnTo>
                  <a:pt x="2444" y="349"/>
                </a:lnTo>
                <a:lnTo>
                  <a:pt x="2478" y="391"/>
                </a:lnTo>
                <a:lnTo>
                  <a:pt x="2513" y="437"/>
                </a:lnTo>
                <a:lnTo>
                  <a:pt x="2545" y="484"/>
                </a:lnTo>
                <a:lnTo>
                  <a:pt x="2575" y="533"/>
                </a:lnTo>
                <a:lnTo>
                  <a:pt x="2596" y="586"/>
                </a:lnTo>
                <a:lnTo>
                  <a:pt x="2622" y="677"/>
                </a:lnTo>
                <a:lnTo>
                  <a:pt x="2638" y="764"/>
                </a:lnTo>
                <a:lnTo>
                  <a:pt x="2645" y="847"/>
                </a:lnTo>
                <a:lnTo>
                  <a:pt x="2647" y="926"/>
                </a:lnTo>
                <a:lnTo>
                  <a:pt x="2644" y="1000"/>
                </a:lnTo>
                <a:lnTo>
                  <a:pt x="2633" y="1071"/>
                </a:lnTo>
                <a:lnTo>
                  <a:pt x="2616" y="1137"/>
                </a:lnTo>
                <a:lnTo>
                  <a:pt x="2598" y="1197"/>
                </a:lnTo>
                <a:lnTo>
                  <a:pt x="2575" y="1255"/>
                </a:lnTo>
                <a:lnTo>
                  <a:pt x="2549" y="1307"/>
                </a:lnTo>
                <a:lnTo>
                  <a:pt x="2520" y="1355"/>
                </a:lnTo>
                <a:lnTo>
                  <a:pt x="2491" y="1400"/>
                </a:lnTo>
                <a:lnTo>
                  <a:pt x="2460" y="1440"/>
                </a:lnTo>
                <a:lnTo>
                  <a:pt x="2431" y="1475"/>
                </a:lnTo>
                <a:lnTo>
                  <a:pt x="2402" y="1507"/>
                </a:lnTo>
                <a:lnTo>
                  <a:pt x="2373" y="1535"/>
                </a:lnTo>
                <a:lnTo>
                  <a:pt x="2347" y="1558"/>
                </a:lnTo>
                <a:lnTo>
                  <a:pt x="2324" y="1577"/>
                </a:lnTo>
                <a:lnTo>
                  <a:pt x="2482" y="1515"/>
                </a:lnTo>
                <a:lnTo>
                  <a:pt x="2633" y="1446"/>
                </a:lnTo>
                <a:lnTo>
                  <a:pt x="2780" y="1369"/>
                </a:lnTo>
                <a:lnTo>
                  <a:pt x="2920" y="1286"/>
                </a:lnTo>
                <a:lnTo>
                  <a:pt x="3053" y="1200"/>
                </a:lnTo>
                <a:lnTo>
                  <a:pt x="3180" y="1109"/>
                </a:lnTo>
                <a:lnTo>
                  <a:pt x="3198" y="1097"/>
                </a:lnTo>
                <a:lnTo>
                  <a:pt x="3220" y="1078"/>
                </a:lnTo>
                <a:lnTo>
                  <a:pt x="3244" y="1060"/>
                </a:lnTo>
                <a:lnTo>
                  <a:pt x="3271" y="1038"/>
                </a:lnTo>
                <a:lnTo>
                  <a:pt x="3296" y="1015"/>
                </a:lnTo>
                <a:lnTo>
                  <a:pt x="3322" y="993"/>
                </a:lnTo>
                <a:lnTo>
                  <a:pt x="3345" y="969"/>
                </a:lnTo>
                <a:lnTo>
                  <a:pt x="3365" y="947"/>
                </a:lnTo>
                <a:lnTo>
                  <a:pt x="3382" y="927"/>
                </a:lnTo>
                <a:lnTo>
                  <a:pt x="3391" y="909"/>
                </a:lnTo>
                <a:lnTo>
                  <a:pt x="3393" y="897"/>
                </a:lnTo>
                <a:lnTo>
                  <a:pt x="3385" y="886"/>
                </a:lnTo>
                <a:lnTo>
                  <a:pt x="3371" y="871"/>
                </a:lnTo>
                <a:lnTo>
                  <a:pt x="3353" y="853"/>
                </a:lnTo>
                <a:lnTo>
                  <a:pt x="3329" y="831"/>
                </a:lnTo>
                <a:lnTo>
                  <a:pt x="3304" y="807"/>
                </a:lnTo>
                <a:lnTo>
                  <a:pt x="3275" y="782"/>
                </a:lnTo>
                <a:lnTo>
                  <a:pt x="3245" y="757"/>
                </a:lnTo>
                <a:lnTo>
                  <a:pt x="3216" y="733"/>
                </a:lnTo>
                <a:lnTo>
                  <a:pt x="3187" y="707"/>
                </a:lnTo>
                <a:lnTo>
                  <a:pt x="3160" y="686"/>
                </a:lnTo>
                <a:lnTo>
                  <a:pt x="3071" y="622"/>
                </a:lnTo>
                <a:lnTo>
                  <a:pt x="2980" y="560"/>
                </a:lnTo>
                <a:lnTo>
                  <a:pt x="2885" y="498"/>
                </a:lnTo>
                <a:lnTo>
                  <a:pt x="2787" y="438"/>
                </a:lnTo>
                <a:lnTo>
                  <a:pt x="2685" y="384"/>
                </a:lnTo>
                <a:lnTo>
                  <a:pt x="2580" y="335"/>
                </a:lnTo>
                <a:lnTo>
                  <a:pt x="2469" y="291"/>
                </a:lnTo>
                <a:lnTo>
                  <a:pt x="2356" y="257"/>
                </a:lnTo>
                <a:close/>
                <a:moveTo>
                  <a:pt x="1224" y="257"/>
                </a:moveTo>
                <a:lnTo>
                  <a:pt x="1016" y="337"/>
                </a:lnTo>
                <a:lnTo>
                  <a:pt x="716" y="493"/>
                </a:lnTo>
                <a:lnTo>
                  <a:pt x="636" y="540"/>
                </a:lnTo>
                <a:lnTo>
                  <a:pt x="558" y="593"/>
                </a:lnTo>
                <a:lnTo>
                  <a:pt x="484" y="649"/>
                </a:lnTo>
                <a:lnTo>
                  <a:pt x="409" y="706"/>
                </a:lnTo>
                <a:lnTo>
                  <a:pt x="336" y="760"/>
                </a:lnTo>
                <a:lnTo>
                  <a:pt x="313" y="782"/>
                </a:lnTo>
                <a:lnTo>
                  <a:pt x="293" y="800"/>
                </a:lnTo>
                <a:lnTo>
                  <a:pt x="276" y="815"/>
                </a:lnTo>
                <a:lnTo>
                  <a:pt x="258" y="831"/>
                </a:lnTo>
                <a:lnTo>
                  <a:pt x="240" y="847"/>
                </a:lnTo>
                <a:lnTo>
                  <a:pt x="216" y="869"/>
                </a:lnTo>
                <a:lnTo>
                  <a:pt x="215" y="875"/>
                </a:lnTo>
                <a:lnTo>
                  <a:pt x="209" y="884"/>
                </a:lnTo>
                <a:lnTo>
                  <a:pt x="205" y="897"/>
                </a:lnTo>
                <a:lnTo>
                  <a:pt x="202" y="913"/>
                </a:lnTo>
                <a:lnTo>
                  <a:pt x="202" y="929"/>
                </a:lnTo>
                <a:lnTo>
                  <a:pt x="207" y="946"/>
                </a:lnTo>
                <a:lnTo>
                  <a:pt x="242" y="977"/>
                </a:lnTo>
                <a:lnTo>
                  <a:pt x="271" y="1004"/>
                </a:lnTo>
                <a:lnTo>
                  <a:pt x="296" y="1026"/>
                </a:lnTo>
                <a:lnTo>
                  <a:pt x="320" y="1044"/>
                </a:lnTo>
                <a:lnTo>
                  <a:pt x="340" y="1060"/>
                </a:lnTo>
                <a:lnTo>
                  <a:pt x="360" y="1077"/>
                </a:lnTo>
                <a:lnTo>
                  <a:pt x="382" y="1093"/>
                </a:lnTo>
                <a:lnTo>
                  <a:pt x="404" y="1109"/>
                </a:lnTo>
                <a:lnTo>
                  <a:pt x="427" y="1129"/>
                </a:lnTo>
                <a:lnTo>
                  <a:pt x="484" y="1169"/>
                </a:lnTo>
                <a:lnTo>
                  <a:pt x="547" y="1215"/>
                </a:lnTo>
                <a:lnTo>
                  <a:pt x="616" y="1262"/>
                </a:lnTo>
                <a:lnTo>
                  <a:pt x="689" y="1309"/>
                </a:lnTo>
                <a:lnTo>
                  <a:pt x="767" y="1357"/>
                </a:lnTo>
                <a:lnTo>
                  <a:pt x="845" y="1404"/>
                </a:lnTo>
                <a:lnTo>
                  <a:pt x="927" y="1446"/>
                </a:lnTo>
                <a:lnTo>
                  <a:pt x="1007" y="1486"/>
                </a:lnTo>
                <a:lnTo>
                  <a:pt x="1087" y="1518"/>
                </a:lnTo>
                <a:lnTo>
                  <a:pt x="1165" y="1544"/>
                </a:lnTo>
                <a:lnTo>
                  <a:pt x="1240" y="1562"/>
                </a:lnTo>
                <a:lnTo>
                  <a:pt x="1196" y="1507"/>
                </a:lnTo>
                <a:lnTo>
                  <a:pt x="1155" y="1453"/>
                </a:lnTo>
                <a:lnTo>
                  <a:pt x="1115" y="1398"/>
                </a:lnTo>
                <a:lnTo>
                  <a:pt x="1078" y="1344"/>
                </a:lnTo>
                <a:lnTo>
                  <a:pt x="1044" y="1286"/>
                </a:lnTo>
                <a:lnTo>
                  <a:pt x="1015" y="1227"/>
                </a:lnTo>
                <a:lnTo>
                  <a:pt x="991" y="1166"/>
                </a:lnTo>
                <a:lnTo>
                  <a:pt x="971" y="1100"/>
                </a:lnTo>
                <a:lnTo>
                  <a:pt x="956" y="1031"/>
                </a:lnTo>
                <a:lnTo>
                  <a:pt x="947" y="960"/>
                </a:lnTo>
                <a:lnTo>
                  <a:pt x="945" y="884"/>
                </a:lnTo>
                <a:lnTo>
                  <a:pt x="951" y="802"/>
                </a:lnTo>
                <a:lnTo>
                  <a:pt x="964" y="717"/>
                </a:lnTo>
                <a:lnTo>
                  <a:pt x="984" y="626"/>
                </a:lnTo>
                <a:lnTo>
                  <a:pt x="1005" y="562"/>
                </a:lnTo>
                <a:lnTo>
                  <a:pt x="1036" y="502"/>
                </a:lnTo>
                <a:lnTo>
                  <a:pt x="1073" y="446"/>
                </a:lnTo>
                <a:lnTo>
                  <a:pt x="1115" y="395"/>
                </a:lnTo>
                <a:lnTo>
                  <a:pt x="1158" y="344"/>
                </a:lnTo>
                <a:lnTo>
                  <a:pt x="1200" y="298"/>
                </a:lnTo>
                <a:lnTo>
                  <a:pt x="1240" y="257"/>
                </a:lnTo>
                <a:lnTo>
                  <a:pt x="1224" y="257"/>
                </a:lnTo>
                <a:close/>
                <a:moveTo>
                  <a:pt x="1733" y="213"/>
                </a:moveTo>
                <a:lnTo>
                  <a:pt x="1567" y="249"/>
                </a:lnTo>
                <a:lnTo>
                  <a:pt x="1500" y="278"/>
                </a:lnTo>
                <a:lnTo>
                  <a:pt x="1436" y="313"/>
                </a:lnTo>
                <a:lnTo>
                  <a:pt x="1376" y="355"/>
                </a:lnTo>
                <a:lnTo>
                  <a:pt x="1322" y="400"/>
                </a:lnTo>
                <a:lnTo>
                  <a:pt x="1271" y="451"/>
                </a:lnTo>
                <a:lnTo>
                  <a:pt x="1225" y="507"/>
                </a:lnTo>
                <a:lnTo>
                  <a:pt x="1185" y="567"/>
                </a:lnTo>
                <a:lnTo>
                  <a:pt x="1155" y="635"/>
                </a:lnTo>
                <a:lnTo>
                  <a:pt x="1127" y="706"/>
                </a:lnTo>
                <a:lnTo>
                  <a:pt x="1109" y="786"/>
                </a:lnTo>
                <a:lnTo>
                  <a:pt x="1102" y="867"/>
                </a:lnTo>
                <a:lnTo>
                  <a:pt x="1104" y="947"/>
                </a:lnTo>
                <a:lnTo>
                  <a:pt x="1115" y="1027"/>
                </a:lnTo>
                <a:lnTo>
                  <a:pt x="1135" y="1106"/>
                </a:lnTo>
                <a:lnTo>
                  <a:pt x="1162" y="1182"/>
                </a:lnTo>
                <a:lnTo>
                  <a:pt x="1198" y="1253"/>
                </a:lnTo>
                <a:lnTo>
                  <a:pt x="1240" y="1320"/>
                </a:lnTo>
                <a:lnTo>
                  <a:pt x="1289" y="1384"/>
                </a:lnTo>
                <a:lnTo>
                  <a:pt x="1345" y="1440"/>
                </a:lnTo>
                <a:lnTo>
                  <a:pt x="1405" y="1489"/>
                </a:lnTo>
                <a:lnTo>
                  <a:pt x="1471" y="1533"/>
                </a:lnTo>
                <a:lnTo>
                  <a:pt x="1540" y="1567"/>
                </a:lnTo>
                <a:lnTo>
                  <a:pt x="1613" y="1591"/>
                </a:lnTo>
                <a:lnTo>
                  <a:pt x="1689" y="1607"/>
                </a:lnTo>
                <a:lnTo>
                  <a:pt x="1767" y="1611"/>
                </a:lnTo>
                <a:lnTo>
                  <a:pt x="1847" y="1606"/>
                </a:lnTo>
                <a:lnTo>
                  <a:pt x="1940" y="1586"/>
                </a:lnTo>
                <a:lnTo>
                  <a:pt x="2025" y="1562"/>
                </a:lnTo>
                <a:lnTo>
                  <a:pt x="2104" y="1529"/>
                </a:lnTo>
                <a:lnTo>
                  <a:pt x="2176" y="1491"/>
                </a:lnTo>
                <a:lnTo>
                  <a:pt x="2240" y="1446"/>
                </a:lnTo>
                <a:lnTo>
                  <a:pt x="2298" y="1393"/>
                </a:lnTo>
                <a:lnTo>
                  <a:pt x="2349" y="1335"/>
                </a:lnTo>
                <a:lnTo>
                  <a:pt x="2393" y="1269"/>
                </a:lnTo>
                <a:lnTo>
                  <a:pt x="2433" y="1197"/>
                </a:lnTo>
                <a:lnTo>
                  <a:pt x="2465" y="1113"/>
                </a:lnTo>
                <a:lnTo>
                  <a:pt x="2485" y="1029"/>
                </a:lnTo>
                <a:lnTo>
                  <a:pt x="2495" y="946"/>
                </a:lnTo>
                <a:lnTo>
                  <a:pt x="2493" y="864"/>
                </a:lnTo>
                <a:lnTo>
                  <a:pt x="2482" y="784"/>
                </a:lnTo>
                <a:lnTo>
                  <a:pt x="2462" y="707"/>
                </a:lnTo>
                <a:lnTo>
                  <a:pt x="2433" y="633"/>
                </a:lnTo>
                <a:lnTo>
                  <a:pt x="2396" y="564"/>
                </a:lnTo>
                <a:lnTo>
                  <a:pt x="2355" y="500"/>
                </a:lnTo>
                <a:lnTo>
                  <a:pt x="2307" y="440"/>
                </a:lnTo>
                <a:lnTo>
                  <a:pt x="2256" y="387"/>
                </a:lnTo>
                <a:lnTo>
                  <a:pt x="2202" y="342"/>
                </a:lnTo>
                <a:lnTo>
                  <a:pt x="2144" y="304"/>
                </a:lnTo>
                <a:lnTo>
                  <a:pt x="2084" y="273"/>
                </a:lnTo>
                <a:lnTo>
                  <a:pt x="2024" y="251"/>
                </a:lnTo>
                <a:lnTo>
                  <a:pt x="1958" y="233"/>
                </a:lnTo>
                <a:lnTo>
                  <a:pt x="1891" y="222"/>
                </a:lnTo>
                <a:lnTo>
                  <a:pt x="1815" y="215"/>
                </a:lnTo>
                <a:lnTo>
                  <a:pt x="1733" y="213"/>
                </a:lnTo>
                <a:close/>
                <a:moveTo>
                  <a:pt x="1796" y="0"/>
                </a:moveTo>
                <a:lnTo>
                  <a:pt x="1849" y="2"/>
                </a:lnTo>
                <a:lnTo>
                  <a:pt x="1907" y="4"/>
                </a:lnTo>
                <a:lnTo>
                  <a:pt x="1965" y="7"/>
                </a:lnTo>
                <a:lnTo>
                  <a:pt x="2027" y="11"/>
                </a:lnTo>
                <a:lnTo>
                  <a:pt x="2087" y="18"/>
                </a:lnTo>
                <a:lnTo>
                  <a:pt x="2147" y="27"/>
                </a:lnTo>
                <a:lnTo>
                  <a:pt x="2204" y="38"/>
                </a:lnTo>
                <a:lnTo>
                  <a:pt x="2256" y="53"/>
                </a:lnTo>
                <a:lnTo>
                  <a:pt x="2405" y="102"/>
                </a:lnTo>
                <a:lnTo>
                  <a:pt x="2545" y="157"/>
                </a:lnTo>
                <a:lnTo>
                  <a:pt x="2680" y="215"/>
                </a:lnTo>
                <a:lnTo>
                  <a:pt x="2809" y="277"/>
                </a:lnTo>
                <a:lnTo>
                  <a:pt x="2933" y="346"/>
                </a:lnTo>
                <a:lnTo>
                  <a:pt x="3051" y="417"/>
                </a:lnTo>
                <a:lnTo>
                  <a:pt x="3167" y="495"/>
                </a:lnTo>
                <a:lnTo>
                  <a:pt x="3280" y="577"/>
                </a:lnTo>
                <a:lnTo>
                  <a:pt x="3331" y="615"/>
                </a:lnTo>
                <a:lnTo>
                  <a:pt x="3382" y="653"/>
                </a:lnTo>
                <a:lnTo>
                  <a:pt x="3431" y="691"/>
                </a:lnTo>
                <a:lnTo>
                  <a:pt x="3480" y="733"/>
                </a:lnTo>
                <a:lnTo>
                  <a:pt x="3524" y="777"/>
                </a:lnTo>
                <a:lnTo>
                  <a:pt x="3564" y="826"/>
                </a:lnTo>
                <a:lnTo>
                  <a:pt x="3584" y="855"/>
                </a:lnTo>
                <a:lnTo>
                  <a:pt x="3596" y="882"/>
                </a:lnTo>
                <a:lnTo>
                  <a:pt x="3600" y="913"/>
                </a:lnTo>
                <a:lnTo>
                  <a:pt x="3596" y="944"/>
                </a:lnTo>
                <a:lnTo>
                  <a:pt x="3584" y="977"/>
                </a:lnTo>
                <a:lnTo>
                  <a:pt x="3562" y="998"/>
                </a:lnTo>
                <a:lnTo>
                  <a:pt x="3542" y="1015"/>
                </a:lnTo>
                <a:lnTo>
                  <a:pt x="3525" y="1031"/>
                </a:lnTo>
                <a:lnTo>
                  <a:pt x="3507" y="1047"/>
                </a:lnTo>
                <a:lnTo>
                  <a:pt x="3484" y="1069"/>
                </a:lnTo>
                <a:lnTo>
                  <a:pt x="3402" y="1137"/>
                </a:lnTo>
                <a:lnTo>
                  <a:pt x="3320" y="1206"/>
                </a:lnTo>
                <a:lnTo>
                  <a:pt x="3236" y="1273"/>
                </a:lnTo>
                <a:lnTo>
                  <a:pt x="3147" y="1337"/>
                </a:lnTo>
                <a:lnTo>
                  <a:pt x="3047" y="1404"/>
                </a:lnTo>
                <a:lnTo>
                  <a:pt x="2944" y="1467"/>
                </a:lnTo>
                <a:lnTo>
                  <a:pt x="2838" y="1527"/>
                </a:lnTo>
                <a:lnTo>
                  <a:pt x="2727" y="1586"/>
                </a:lnTo>
                <a:lnTo>
                  <a:pt x="2613" y="1638"/>
                </a:lnTo>
                <a:lnTo>
                  <a:pt x="2495" y="1687"/>
                </a:lnTo>
                <a:lnTo>
                  <a:pt x="2371" y="1731"/>
                </a:lnTo>
                <a:lnTo>
                  <a:pt x="2240" y="1769"/>
                </a:lnTo>
                <a:lnTo>
                  <a:pt x="2107" y="1798"/>
                </a:lnTo>
                <a:lnTo>
                  <a:pt x="1975" y="1817"/>
                </a:lnTo>
                <a:lnTo>
                  <a:pt x="1844" y="1824"/>
                </a:lnTo>
                <a:lnTo>
                  <a:pt x="1715" y="1822"/>
                </a:lnTo>
                <a:lnTo>
                  <a:pt x="1589" y="1809"/>
                </a:lnTo>
                <a:lnTo>
                  <a:pt x="1465" y="1791"/>
                </a:lnTo>
                <a:lnTo>
                  <a:pt x="1344" y="1764"/>
                </a:lnTo>
                <a:lnTo>
                  <a:pt x="1225" y="1731"/>
                </a:lnTo>
                <a:lnTo>
                  <a:pt x="1113" y="1693"/>
                </a:lnTo>
                <a:lnTo>
                  <a:pt x="1002" y="1649"/>
                </a:lnTo>
                <a:lnTo>
                  <a:pt x="896" y="1604"/>
                </a:lnTo>
                <a:lnTo>
                  <a:pt x="798" y="1553"/>
                </a:lnTo>
                <a:lnTo>
                  <a:pt x="704" y="1502"/>
                </a:lnTo>
                <a:lnTo>
                  <a:pt x="615" y="1449"/>
                </a:lnTo>
                <a:lnTo>
                  <a:pt x="533" y="1397"/>
                </a:lnTo>
                <a:lnTo>
                  <a:pt x="422" y="1320"/>
                </a:lnTo>
                <a:lnTo>
                  <a:pt x="316" y="1238"/>
                </a:lnTo>
                <a:lnTo>
                  <a:pt x="215" y="1157"/>
                </a:lnTo>
                <a:lnTo>
                  <a:pt x="113" y="1073"/>
                </a:lnTo>
                <a:lnTo>
                  <a:pt x="85" y="1049"/>
                </a:lnTo>
                <a:lnTo>
                  <a:pt x="58" y="1020"/>
                </a:lnTo>
                <a:lnTo>
                  <a:pt x="33" y="989"/>
                </a:lnTo>
                <a:lnTo>
                  <a:pt x="13" y="953"/>
                </a:lnTo>
                <a:lnTo>
                  <a:pt x="0" y="917"/>
                </a:lnTo>
                <a:lnTo>
                  <a:pt x="0" y="898"/>
                </a:lnTo>
                <a:lnTo>
                  <a:pt x="9" y="875"/>
                </a:lnTo>
                <a:lnTo>
                  <a:pt x="24" y="851"/>
                </a:lnTo>
                <a:lnTo>
                  <a:pt x="45" y="822"/>
                </a:lnTo>
                <a:lnTo>
                  <a:pt x="69" y="793"/>
                </a:lnTo>
                <a:lnTo>
                  <a:pt x="98" y="764"/>
                </a:lnTo>
                <a:lnTo>
                  <a:pt x="129" y="735"/>
                </a:lnTo>
                <a:lnTo>
                  <a:pt x="160" y="704"/>
                </a:lnTo>
                <a:lnTo>
                  <a:pt x="191" y="677"/>
                </a:lnTo>
                <a:lnTo>
                  <a:pt x="222" y="649"/>
                </a:lnTo>
                <a:lnTo>
                  <a:pt x="251" y="626"/>
                </a:lnTo>
                <a:lnTo>
                  <a:pt x="276" y="606"/>
                </a:lnTo>
                <a:lnTo>
                  <a:pt x="296" y="589"/>
                </a:lnTo>
                <a:lnTo>
                  <a:pt x="313" y="577"/>
                </a:lnTo>
                <a:lnTo>
                  <a:pt x="431" y="491"/>
                </a:lnTo>
                <a:lnTo>
                  <a:pt x="545" y="415"/>
                </a:lnTo>
                <a:lnTo>
                  <a:pt x="655" y="346"/>
                </a:lnTo>
                <a:lnTo>
                  <a:pt x="760" y="286"/>
                </a:lnTo>
                <a:lnTo>
                  <a:pt x="860" y="233"/>
                </a:lnTo>
                <a:lnTo>
                  <a:pt x="956" y="187"/>
                </a:lnTo>
                <a:lnTo>
                  <a:pt x="1047" y="149"/>
                </a:lnTo>
                <a:lnTo>
                  <a:pt x="1131" y="117"/>
                </a:lnTo>
                <a:lnTo>
                  <a:pt x="1211" y="89"/>
                </a:lnTo>
                <a:lnTo>
                  <a:pt x="1284" y="66"/>
                </a:lnTo>
                <a:lnTo>
                  <a:pt x="1351" y="49"/>
                </a:lnTo>
                <a:lnTo>
                  <a:pt x="1411" y="35"/>
                </a:lnTo>
                <a:lnTo>
                  <a:pt x="1464" y="24"/>
                </a:lnTo>
                <a:lnTo>
                  <a:pt x="1509" y="17"/>
                </a:lnTo>
                <a:lnTo>
                  <a:pt x="1547" y="11"/>
                </a:lnTo>
                <a:lnTo>
                  <a:pt x="1580" y="7"/>
                </a:lnTo>
                <a:lnTo>
                  <a:pt x="1602" y="6"/>
                </a:lnTo>
                <a:lnTo>
                  <a:pt x="1618" y="6"/>
                </a:lnTo>
                <a:lnTo>
                  <a:pt x="1624" y="6"/>
                </a:lnTo>
                <a:lnTo>
                  <a:pt x="1618" y="6"/>
                </a:lnTo>
                <a:lnTo>
                  <a:pt x="1624" y="6"/>
                </a:lnTo>
                <a:lnTo>
                  <a:pt x="1642" y="4"/>
                </a:lnTo>
                <a:lnTo>
                  <a:pt x="1669" y="2"/>
                </a:lnTo>
                <a:lnTo>
                  <a:pt x="1704" y="2"/>
                </a:lnTo>
                <a:lnTo>
                  <a:pt x="1747" y="0"/>
                </a:lnTo>
                <a:lnTo>
                  <a:pt x="1796"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grpSp>
        <p:nvGrpSpPr>
          <p:cNvPr id="76" name="Group 75">
            <a:extLst>
              <a:ext uri="{FF2B5EF4-FFF2-40B4-BE49-F238E27FC236}">
                <a16:creationId xmlns:a16="http://schemas.microsoft.com/office/drawing/2014/main" id="{D090B380-A9DF-4206-B472-E8A9E96288EB}"/>
              </a:ext>
            </a:extLst>
          </p:cNvPr>
          <p:cNvGrpSpPr/>
          <p:nvPr/>
        </p:nvGrpSpPr>
        <p:grpSpPr>
          <a:xfrm>
            <a:off x="7253534" y="2052638"/>
            <a:ext cx="373602" cy="381448"/>
            <a:chOff x="2062550" y="1001048"/>
            <a:chExt cx="5068291" cy="5174720"/>
          </a:xfrm>
          <a:solidFill>
            <a:schemeClr val="bg1">
              <a:alpha val="40000"/>
            </a:schemeClr>
          </a:solidFill>
          <a:effectLst>
            <a:outerShdw blurRad="50800" dist="38100" dir="5400000" algn="t" rotWithShape="0">
              <a:prstClr val="black">
                <a:alpha val="40000"/>
              </a:prstClr>
            </a:outerShdw>
          </a:effectLst>
        </p:grpSpPr>
        <p:sp>
          <p:nvSpPr>
            <p:cNvPr id="77" name="Freeform 18">
              <a:extLst>
                <a:ext uri="{FF2B5EF4-FFF2-40B4-BE49-F238E27FC236}">
                  <a16:creationId xmlns:a16="http://schemas.microsoft.com/office/drawing/2014/main" id="{A4E3BEC0-E91C-451E-9DF9-A21C96994F92}"/>
                </a:ext>
              </a:extLst>
            </p:cNvPr>
            <p:cNvSpPr>
              <a:spLocks/>
            </p:cNvSpPr>
            <p:nvPr/>
          </p:nvSpPr>
          <p:spPr bwMode="auto">
            <a:xfrm>
              <a:off x="4767053" y="1142826"/>
              <a:ext cx="2363788" cy="985838"/>
            </a:xfrm>
            <a:custGeom>
              <a:avLst/>
              <a:gdLst>
                <a:gd name="T0" fmla="*/ 548 w 1489"/>
                <a:gd name="T1" fmla="*/ 1 h 621"/>
                <a:gd name="T2" fmla="*/ 640 w 1489"/>
                <a:gd name="T3" fmla="*/ 16 h 621"/>
                <a:gd name="T4" fmla="*/ 722 w 1489"/>
                <a:gd name="T5" fmla="*/ 51 h 621"/>
                <a:gd name="T6" fmla="*/ 786 w 1489"/>
                <a:gd name="T7" fmla="*/ 80 h 621"/>
                <a:gd name="T8" fmla="*/ 842 w 1489"/>
                <a:gd name="T9" fmla="*/ 101 h 621"/>
                <a:gd name="T10" fmla="*/ 900 w 1489"/>
                <a:gd name="T11" fmla="*/ 123 h 621"/>
                <a:gd name="T12" fmla="*/ 973 w 1489"/>
                <a:gd name="T13" fmla="*/ 151 h 621"/>
                <a:gd name="T14" fmla="*/ 1064 w 1489"/>
                <a:gd name="T15" fmla="*/ 180 h 621"/>
                <a:gd name="T16" fmla="*/ 1171 w 1489"/>
                <a:gd name="T17" fmla="*/ 192 h 621"/>
                <a:gd name="T18" fmla="*/ 1286 w 1489"/>
                <a:gd name="T19" fmla="*/ 192 h 621"/>
                <a:gd name="T20" fmla="*/ 1389 w 1489"/>
                <a:gd name="T21" fmla="*/ 181 h 621"/>
                <a:gd name="T22" fmla="*/ 1464 w 1489"/>
                <a:gd name="T23" fmla="*/ 167 h 621"/>
                <a:gd name="T24" fmla="*/ 1486 w 1489"/>
                <a:gd name="T25" fmla="*/ 174 h 621"/>
                <a:gd name="T26" fmla="*/ 1489 w 1489"/>
                <a:gd name="T27" fmla="*/ 192 h 621"/>
                <a:gd name="T28" fmla="*/ 1469 w 1489"/>
                <a:gd name="T29" fmla="*/ 227 h 621"/>
                <a:gd name="T30" fmla="*/ 1433 w 1489"/>
                <a:gd name="T31" fmla="*/ 272 h 621"/>
                <a:gd name="T32" fmla="*/ 1377 w 1489"/>
                <a:gd name="T33" fmla="*/ 311 h 621"/>
                <a:gd name="T34" fmla="*/ 1293 w 1489"/>
                <a:gd name="T35" fmla="*/ 341 h 621"/>
                <a:gd name="T36" fmla="*/ 1177 w 1489"/>
                <a:gd name="T37" fmla="*/ 360 h 621"/>
                <a:gd name="T38" fmla="*/ 1171 w 1489"/>
                <a:gd name="T39" fmla="*/ 387 h 621"/>
                <a:gd name="T40" fmla="*/ 1155 w 1489"/>
                <a:gd name="T41" fmla="*/ 409 h 621"/>
                <a:gd name="T42" fmla="*/ 1122 w 1489"/>
                <a:gd name="T43" fmla="*/ 423 h 621"/>
                <a:gd name="T44" fmla="*/ 1069 w 1489"/>
                <a:gd name="T45" fmla="*/ 429 h 621"/>
                <a:gd name="T46" fmla="*/ 993 w 1489"/>
                <a:gd name="T47" fmla="*/ 418 h 621"/>
                <a:gd name="T48" fmla="*/ 944 w 1489"/>
                <a:gd name="T49" fmla="*/ 414 h 621"/>
                <a:gd name="T50" fmla="*/ 944 w 1489"/>
                <a:gd name="T51" fmla="*/ 431 h 621"/>
                <a:gd name="T52" fmla="*/ 942 w 1489"/>
                <a:gd name="T53" fmla="*/ 449 h 621"/>
                <a:gd name="T54" fmla="*/ 933 w 1489"/>
                <a:gd name="T55" fmla="*/ 465 h 621"/>
                <a:gd name="T56" fmla="*/ 909 w 1489"/>
                <a:gd name="T57" fmla="*/ 480 h 621"/>
                <a:gd name="T58" fmla="*/ 864 w 1489"/>
                <a:gd name="T59" fmla="*/ 485 h 621"/>
                <a:gd name="T60" fmla="*/ 795 w 1489"/>
                <a:gd name="T61" fmla="*/ 480 h 621"/>
                <a:gd name="T62" fmla="*/ 733 w 1489"/>
                <a:gd name="T63" fmla="*/ 505 h 621"/>
                <a:gd name="T64" fmla="*/ 697 w 1489"/>
                <a:gd name="T65" fmla="*/ 545 h 621"/>
                <a:gd name="T66" fmla="*/ 655 w 1489"/>
                <a:gd name="T67" fmla="*/ 560 h 621"/>
                <a:gd name="T68" fmla="*/ 611 w 1489"/>
                <a:gd name="T69" fmla="*/ 556 h 621"/>
                <a:gd name="T70" fmla="*/ 569 w 1489"/>
                <a:gd name="T71" fmla="*/ 545 h 621"/>
                <a:gd name="T72" fmla="*/ 533 w 1489"/>
                <a:gd name="T73" fmla="*/ 536 h 621"/>
                <a:gd name="T74" fmla="*/ 499 w 1489"/>
                <a:gd name="T75" fmla="*/ 565 h 621"/>
                <a:gd name="T76" fmla="*/ 455 w 1489"/>
                <a:gd name="T77" fmla="*/ 596 h 621"/>
                <a:gd name="T78" fmla="*/ 402 w 1489"/>
                <a:gd name="T79" fmla="*/ 603 h 621"/>
                <a:gd name="T80" fmla="*/ 348 w 1489"/>
                <a:gd name="T81" fmla="*/ 592 h 621"/>
                <a:gd name="T82" fmla="*/ 297 w 1489"/>
                <a:gd name="T83" fmla="*/ 576 h 621"/>
                <a:gd name="T84" fmla="*/ 257 w 1489"/>
                <a:gd name="T85" fmla="*/ 563 h 621"/>
                <a:gd name="T86" fmla="*/ 199 w 1489"/>
                <a:gd name="T87" fmla="*/ 612 h 621"/>
                <a:gd name="T88" fmla="*/ 137 w 1489"/>
                <a:gd name="T89" fmla="*/ 621 h 621"/>
                <a:gd name="T90" fmla="*/ 71 w 1489"/>
                <a:gd name="T91" fmla="*/ 605 h 621"/>
                <a:gd name="T92" fmla="*/ 0 w 1489"/>
                <a:gd name="T93" fmla="*/ 576 h 621"/>
                <a:gd name="T94" fmla="*/ 42 w 1489"/>
                <a:gd name="T95" fmla="*/ 269 h 621"/>
                <a:gd name="T96" fmla="*/ 106 w 1489"/>
                <a:gd name="T97" fmla="*/ 238 h 621"/>
                <a:gd name="T98" fmla="*/ 159 w 1489"/>
                <a:gd name="T99" fmla="*/ 191 h 621"/>
                <a:gd name="T100" fmla="*/ 208 w 1489"/>
                <a:gd name="T101" fmla="*/ 132 h 621"/>
                <a:gd name="T102" fmla="*/ 262 w 1489"/>
                <a:gd name="T103" fmla="*/ 76 h 621"/>
                <a:gd name="T104" fmla="*/ 333 w 1489"/>
                <a:gd name="T105" fmla="*/ 31 h 621"/>
                <a:gd name="T106" fmla="*/ 411 w 1489"/>
                <a:gd name="T107" fmla="*/ 7 h 621"/>
                <a:gd name="T108" fmla="*/ 499 w 1489"/>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621">
                  <a:moveTo>
                    <a:pt x="499" y="0"/>
                  </a:moveTo>
                  <a:lnTo>
                    <a:pt x="548" y="1"/>
                  </a:lnTo>
                  <a:lnTo>
                    <a:pt x="595" y="7"/>
                  </a:lnTo>
                  <a:lnTo>
                    <a:pt x="640" y="16"/>
                  </a:lnTo>
                  <a:lnTo>
                    <a:pt x="682" y="32"/>
                  </a:lnTo>
                  <a:lnTo>
                    <a:pt x="722" y="51"/>
                  </a:lnTo>
                  <a:lnTo>
                    <a:pt x="757" y="67"/>
                  </a:lnTo>
                  <a:lnTo>
                    <a:pt x="786" y="80"/>
                  </a:lnTo>
                  <a:lnTo>
                    <a:pt x="815" y="91"/>
                  </a:lnTo>
                  <a:lnTo>
                    <a:pt x="842" y="101"/>
                  </a:lnTo>
                  <a:lnTo>
                    <a:pt x="869" y="112"/>
                  </a:lnTo>
                  <a:lnTo>
                    <a:pt x="900" y="123"/>
                  </a:lnTo>
                  <a:lnTo>
                    <a:pt x="933" y="136"/>
                  </a:lnTo>
                  <a:lnTo>
                    <a:pt x="973" y="151"/>
                  </a:lnTo>
                  <a:lnTo>
                    <a:pt x="1020" y="167"/>
                  </a:lnTo>
                  <a:lnTo>
                    <a:pt x="1064" y="180"/>
                  </a:lnTo>
                  <a:lnTo>
                    <a:pt x="1115" y="189"/>
                  </a:lnTo>
                  <a:lnTo>
                    <a:pt x="1171" y="192"/>
                  </a:lnTo>
                  <a:lnTo>
                    <a:pt x="1228" y="194"/>
                  </a:lnTo>
                  <a:lnTo>
                    <a:pt x="1286" y="192"/>
                  </a:lnTo>
                  <a:lnTo>
                    <a:pt x="1340" y="189"/>
                  </a:lnTo>
                  <a:lnTo>
                    <a:pt x="1389" y="181"/>
                  </a:lnTo>
                  <a:lnTo>
                    <a:pt x="1431" y="174"/>
                  </a:lnTo>
                  <a:lnTo>
                    <a:pt x="1464" y="167"/>
                  </a:lnTo>
                  <a:lnTo>
                    <a:pt x="1479" y="169"/>
                  </a:lnTo>
                  <a:lnTo>
                    <a:pt x="1486" y="174"/>
                  </a:lnTo>
                  <a:lnTo>
                    <a:pt x="1489" y="181"/>
                  </a:lnTo>
                  <a:lnTo>
                    <a:pt x="1489" y="192"/>
                  </a:lnTo>
                  <a:lnTo>
                    <a:pt x="1484" y="203"/>
                  </a:lnTo>
                  <a:lnTo>
                    <a:pt x="1469" y="227"/>
                  </a:lnTo>
                  <a:lnTo>
                    <a:pt x="1453" y="251"/>
                  </a:lnTo>
                  <a:lnTo>
                    <a:pt x="1433" y="272"/>
                  </a:lnTo>
                  <a:lnTo>
                    <a:pt x="1408" y="292"/>
                  </a:lnTo>
                  <a:lnTo>
                    <a:pt x="1377" y="311"/>
                  </a:lnTo>
                  <a:lnTo>
                    <a:pt x="1339" y="327"/>
                  </a:lnTo>
                  <a:lnTo>
                    <a:pt x="1293" y="341"/>
                  </a:lnTo>
                  <a:lnTo>
                    <a:pt x="1239" y="352"/>
                  </a:lnTo>
                  <a:lnTo>
                    <a:pt x="1177" y="360"/>
                  </a:lnTo>
                  <a:lnTo>
                    <a:pt x="1175" y="372"/>
                  </a:lnTo>
                  <a:lnTo>
                    <a:pt x="1171" y="387"/>
                  </a:lnTo>
                  <a:lnTo>
                    <a:pt x="1166" y="398"/>
                  </a:lnTo>
                  <a:lnTo>
                    <a:pt x="1155" y="409"/>
                  </a:lnTo>
                  <a:lnTo>
                    <a:pt x="1140" y="418"/>
                  </a:lnTo>
                  <a:lnTo>
                    <a:pt x="1122" y="423"/>
                  </a:lnTo>
                  <a:lnTo>
                    <a:pt x="1099" y="429"/>
                  </a:lnTo>
                  <a:lnTo>
                    <a:pt x="1069" y="429"/>
                  </a:lnTo>
                  <a:lnTo>
                    <a:pt x="1035" y="425"/>
                  </a:lnTo>
                  <a:lnTo>
                    <a:pt x="993" y="418"/>
                  </a:lnTo>
                  <a:lnTo>
                    <a:pt x="944" y="407"/>
                  </a:lnTo>
                  <a:lnTo>
                    <a:pt x="944" y="414"/>
                  </a:lnTo>
                  <a:lnTo>
                    <a:pt x="944" y="421"/>
                  </a:lnTo>
                  <a:lnTo>
                    <a:pt x="944" y="431"/>
                  </a:lnTo>
                  <a:lnTo>
                    <a:pt x="944" y="440"/>
                  </a:lnTo>
                  <a:lnTo>
                    <a:pt x="942" y="449"/>
                  </a:lnTo>
                  <a:lnTo>
                    <a:pt x="939" y="458"/>
                  </a:lnTo>
                  <a:lnTo>
                    <a:pt x="933" y="465"/>
                  </a:lnTo>
                  <a:lnTo>
                    <a:pt x="922" y="474"/>
                  </a:lnTo>
                  <a:lnTo>
                    <a:pt x="909" y="480"/>
                  </a:lnTo>
                  <a:lnTo>
                    <a:pt x="889" y="483"/>
                  </a:lnTo>
                  <a:lnTo>
                    <a:pt x="864" y="485"/>
                  </a:lnTo>
                  <a:lnTo>
                    <a:pt x="833" y="483"/>
                  </a:lnTo>
                  <a:lnTo>
                    <a:pt x="795" y="480"/>
                  </a:lnTo>
                  <a:lnTo>
                    <a:pt x="748" y="471"/>
                  </a:lnTo>
                  <a:lnTo>
                    <a:pt x="733" y="505"/>
                  </a:lnTo>
                  <a:lnTo>
                    <a:pt x="715" y="529"/>
                  </a:lnTo>
                  <a:lnTo>
                    <a:pt x="697" y="545"/>
                  </a:lnTo>
                  <a:lnTo>
                    <a:pt x="677" y="554"/>
                  </a:lnTo>
                  <a:lnTo>
                    <a:pt x="655" y="560"/>
                  </a:lnTo>
                  <a:lnTo>
                    <a:pt x="633" y="560"/>
                  </a:lnTo>
                  <a:lnTo>
                    <a:pt x="611" y="556"/>
                  </a:lnTo>
                  <a:lnTo>
                    <a:pt x="591" y="551"/>
                  </a:lnTo>
                  <a:lnTo>
                    <a:pt x="569" y="545"/>
                  </a:lnTo>
                  <a:lnTo>
                    <a:pt x="549" y="540"/>
                  </a:lnTo>
                  <a:lnTo>
                    <a:pt x="533" y="536"/>
                  </a:lnTo>
                  <a:lnTo>
                    <a:pt x="517" y="534"/>
                  </a:lnTo>
                  <a:lnTo>
                    <a:pt x="499" y="565"/>
                  </a:lnTo>
                  <a:lnTo>
                    <a:pt x="479" y="585"/>
                  </a:lnTo>
                  <a:lnTo>
                    <a:pt x="455" y="596"/>
                  </a:lnTo>
                  <a:lnTo>
                    <a:pt x="429" y="601"/>
                  </a:lnTo>
                  <a:lnTo>
                    <a:pt x="402" y="603"/>
                  </a:lnTo>
                  <a:lnTo>
                    <a:pt x="375" y="600"/>
                  </a:lnTo>
                  <a:lnTo>
                    <a:pt x="348" y="592"/>
                  </a:lnTo>
                  <a:lnTo>
                    <a:pt x="322" y="585"/>
                  </a:lnTo>
                  <a:lnTo>
                    <a:pt x="297" y="576"/>
                  </a:lnTo>
                  <a:lnTo>
                    <a:pt x="275" y="569"/>
                  </a:lnTo>
                  <a:lnTo>
                    <a:pt x="257" y="563"/>
                  </a:lnTo>
                  <a:lnTo>
                    <a:pt x="228" y="592"/>
                  </a:lnTo>
                  <a:lnTo>
                    <a:pt x="199" y="612"/>
                  </a:lnTo>
                  <a:lnTo>
                    <a:pt x="168" y="620"/>
                  </a:lnTo>
                  <a:lnTo>
                    <a:pt x="137" y="621"/>
                  </a:lnTo>
                  <a:lnTo>
                    <a:pt x="104" y="614"/>
                  </a:lnTo>
                  <a:lnTo>
                    <a:pt x="71" y="605"/>
                  </a:lnTo>
                  <a:lnTo>
                    <a:pt x="37" y="591"/>
                  </a:lnTo>
                  <a:lnTo>
                    <a:pt x="0" y="576"/>
                  </a:lnTo>
                  <a:lnTo>
                    <a:pt x="4" y="274"/>
                  </a:lnTo>
                  <a:lnTo>
                    <a:pt x="42" y="269"/>
                  </a:lnTo>
                  <a:lnTo>
                    <a:pt x="77" y="256"/>
                  </a:lnTo>
                  <a:lnTo>
                    <a:pt x="106" y="238"/>
                  </a:lnTo>
                  <a:lnTo>
                    <a:pt x="133" y="216"/>
                  </a:lnTo>
                  <a:lnTo>
                    <a:pt x="159" y="191"/>
                  </a:lnTo>
                  <a:lnTo>
                    <a:pt x="182" y="161"/>
                  </a:lnTo>
                  <a:lnTo>
                    <a:pt x="208" y="132"/>
                  </a:lnTo>
                  <a:lnTo>
                    <a:pt x="233" y="103"/>
                  </a:lnTo>
                  <a:lnTo>
                    <a:pt x="262" y="76"/>
                  </a:lnTo>
                  <a:lnTo>
                    <a:pt x="295" y="52"/>
                  </a:lnTo>
                  <a:lnTo>
                    <a:pt x="333" y="31"/>
                  </a:lnTo>
                  <a:lnTo>
                    <a:pt x="377" y="16"/>
                  </a:lnTo>
                  <a:lnTo>
                    <a:pt x="411" y="7"/>
                  </a:lnTo>
                  <a:lnTo>
                    <a:pt x="453" y="1"/>
                  </a:lnTo>
                  <a:lnTo>
                    <a:pt x="4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78" name="Freeform 27">
              <a:extLst>
                <a:ext uri="{FF2B5EF4-FFF2-40B4-BE49-F238E27FC236}">
                  <a16:creationId xmlns:a16="http://schemas.microsoft.com/office/drawing/2014/main" id="{50D1CE43-E5BA-4C84-8CEB-CC19509F63E3}"/>
                </a:ext>
              </a:extLst>
            </p:cNvPr>
            <p:cNvSpPr>
              <a:spLocks noEditPoints="1"/>
            </p:cNvSpPr>
            <p:nvPr/>
          </p:nvSpPr>
          <p:spPr bwMode="auto">
            <a:xfrm>
              <a:off x="3419872" y="2274221"/>
              <a:ext cx="1925638" cy="3692538"/>
            </a:xfrm>
            <a:custGeom>
              <a:avLst/>
              <a:gdLst>
                <a:gd name="T0" fmla="*/ 673 w 1213"/>
                <a:gd name="T1" fmla="*/ 1963 h 2416"/>
                <a:gd name="T2" fmla="*/ 674 w 1213"/>
                <a:gd name="T3" fmla="*/ 2032 h 2416"/>
                <a:gd name="T4" fmla="*/ 682 w 1213"/>
                <a:gd name="T5" fmla="*/ 2170 h 2416"/>
                <a:gd name="T6" fmla="*/ 753 w 1213"/>
                <a:gd name="T7" fmla="*/ 2340 h 2416"/>
                <a:gd name="T8" fmla="*/ 724 w 1213"/>
                <a:gd name="T9" fmla="*/ 2341 h 2416"/>
                <a:gd name="T10" fmla="*/ 624 w 1213"/>
                <a:gd name="T11" fmla="*/ 2161 h 2416"/>
                <a:gd name="T12" fmla="*/ 622 w 1213"/>
                <a:gd name="T13" fmla="*/ 2007 h 2416"/>
                <a:gd name="T14" fmla="*/ 573 w 1213"/>
                <a:gd name="T15" fmla="*/ 980 h 2416"/>
                <a:gd name="T16" fmla="*/ 662 w 1213"/>
                <a:gd name="T17" fmla="*/ 1029 h 2416"/>
                <a:gd name="T18" fmla="*/ 604 w 1213"/>
                <a:gd name="T19" fmla="*/ 1089 h 2416"/>
                <a:gd name="T20" fmla="*/ 558 w 1213"/>
                <a:gd name="T21" fmla="*/ 1212 h 2416"/>
                <a:gd name="T22" fmla="*/ 640 w 1213"/>
                <a:gd name="T23" fmla="*/ 1354 h 2416"/>
                <a:gd name="T24" fmla="*/ 796 w 1213"/>
                <a:gd name="T25" fmla="*/ 1463 h 2416"/>
                <a:gd name="T26" fmla="*/ 936 w 1213"/>
                <a:gd name="T27" fmla="*/ 1585 h 2416"/>
                <a:gd name="T28" fmla="*/ 956 w 1213"/>
                <a:gd name="T29" fmla="*/ 1714 h 2416"/>
                <a:gd name="T30" fmla="*/ 887 w 1213"/>
                <a:gd name="T31" fmla="*/ 1836 h 2416"/>
                <a:gd name="T32" fmla="*/ 829 w 1213"/>
                <a:gd name="T33" fmla="*/ 1869 h 2416"/>
                <a:gd name="T34" fmla="*/ 816 w 1213"/>
                <a:gd name="T35" fmla="*/ 1860 h 2416"/>
                <a:gd name="T36" fmla="*/ 864 w 1213"/>
                <a:gd name="T37" fmla="*/ 1736 h 2416"/>
                <a:gd name="T38" fmla="*/ 831 w 1213"/>
                <a:gd name="T39" fmla="*/ 1596 h 2416"/>
                <a:gd name="T40" fmla="*/ 711 w 1213"/>
                <a:gd name="T41" fmla="*/ 1509 h 2416"/>
                <a:gd name="T42" fmla="*/ 589 w 1213"/>
                <a:gd name="T43" fmla="*/ 1429 h 2416"/>
                <a:gd name="T44" fmla="*/ 494 w 1213"/>
                <a:gd name="T45" fmla="*/ 1314 h 2416"/>
                <a:gd name="T46" fmla="*/ 449 w 1213"/>
                <a:gd name="T47" fmla="*/ 1185 h 2416"/>
                <a:gd name="T48" fmla="*/ 511 w 1213"/>
                <a:gd name="T49" fmla="*/ 1043 h 2416"/>
                <a:gd name="T50" fmla="*/ 418 w 1213"/>
                <a:gd name="T51" fmla="*/ 1 h 2416"/>
                <a:gd name="T52" fmla="*/ 544 w 1213"/>
                <a:gd name="T53" fmla="*/ 38 h 2416"/>
                <a:gd name="T54" fmla="*/ 585 w 1213"/>
                <a:gd name="T55" fmla="*/ 129 h 2416"/>
                <a:gd name="T56" fmla="*/ 524 w 1213"/>
                <a:gd name="T57" fmla="*/ 170 h 2416"/>
                <a:gd name="T58" fmla="*/ 407 w 1213"/>
                <a:gd name="T59" fmla="*/ 160 h 2416"/>
                <a:gd name="T60" fmla="*/ 278 w 1213"/>
                <a:gd name="T61" fmla="*/ 116 h 2416"/>
                <a:gd name="T62" fmla="*/ 154 w 1213"/>
                <a:gd name="T63" fmla="*/ 101 h 2416"/>
                <a:gd name="T64" fmla="*/ 105 w 1213"/>
                <a:gd name="T65" fmla="*/ 174 h 2416"/>
                <a:gd name="T66" fmla="*/ 205 w 1213"/>
                <a:gd name="T67" fmla="*/ 270 h 2416"/>
                <a:gd name="T68" fmla="*/ 398 w 1213"/>
                <a:gd name="T69" fmla="*/ 327 h 2416"/>
                <a:gd name="T70" fmla="*/ 631 w 1213"/>
                <a:gd name="T71" fmla="*/ 360 h 2416"/>
                <a:gd name="T72" fmla="*/ 858 w 1213"/>
                <a:gd name="T73" fmla="*/ 387 h 2416"/>
                <a:gd name="T74" fmla="*/ 1029 w 1213"/>
                <a:gd name="T75" fmla="*/ 429 h 2416"/>
                <a:gd name="T76" fmla="*/ 1133 w 1213"/>
                <a:gd name="T77" fmla="*/ 494 h 2416"/>
                <a:gd name="T78" fmla="*/ 1207 w 1213"/>
                <a:gd name="T79" fmla="*/ 605 h 2416"/>
                <a:gd name="T80" fmla="*/ 1180 w 1213"/>
                <a:gd name="T81" fmla="*/ 743 h 2416"/>
                <a:gd name="T82" fmla="*/ 1071 w 1213"/>
                <a:gd name="T83" fmla="*/ 854 h 2416"/>
                <a:gd name="T84" fmla="*/ 829 w 1213"/>
                <a:gd name="T85" fmla="*/ 892 h 2416"/>
                <a:gd name="T86" fmla="*/ 934 w 1213"/>
                <a:gd name="T87" fmla="*/ 818 h 2416"/>
                <a:gd name="T88" fmla="*/ 1009 w 1213"/>
                <a:gd name="T89" fmla="*/ 772 h 2416"/>
                <a:gd name="T90" fmla="*/ 1018 w 1213"/>
                <a:gd name="T91" fmla="*/ 758 h 2416"/>
                <a:gd name="T92" fmla="*/ 1044 w 1213"/>
                <a:gd name="T93" fmla="*/ 723 h 2416"/>
                <a:gd name="T94" fmla="*/ 1027 w 1213"/>
                <a:gd name="T95" fmla="*/ 600 h 2416"/>
                <a:gd name="T96" fmla="*/ 898 w 1213"/>
                <a:gd name="T97" fmla="*/ 512 h 2416"/>
                <a:gd name="T98" fmla="*/ 665 w 1213"/>
                <a:gd name="T99" fmla="*/ 480 h 2416"/>
                <a:gd name="T100" fmla="*/ 396 w 1213"/>
                <a:gd name="T101" fmla="*/ 441 h 2416"/>
                <a:gd name="T102" fmla="*/ 113 w 1213"/>
                <a:gd name="T103" fmla="*/ 316 h 2416"/>
                <a:gd name="T104" fmla="*/ 33 w 1213"/>
                <a:gd name="T105" fmla="*/ 245 h 2416"/>
                <a:gd name="T106" fmla="*/ 5 w 1213"/>
                <a:gd name="T107" fmla="*/ 129 h 2416"/>
                <a:gd name="T108" fmla="*/ 85 w 1213"/>
                <a:gd name="T109" fmla="*/ 41 h 2416"/>
                <a:gd name="T110" fmla="*/ 213 w 1213"/>
                <a:gd name="T111" fmla="*/ 12 h 2416"/>
                <a:gd name="T112" fmla="*/ 324 w 1213"/>
                <a:gd name="T113" fmla="*/ 3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13" h="2416">
                  <a:moveTo>
                    <a:pt x="656" y="1932"/>
                  </a:moveTo>
                  <a:lnTo>
                    <a:pt x="673" y="1932"/>
                  </a:lnTo>
                  <a:lnTo>
                    <a:pt x="673" y="1940"/>
                  </a:lnTo>
                  <a:lnTo>
                    <a:pt x="673" y="1963"/>
                  </a:lnTo>
                  <a:lnTo>
                    <a:pt x="674" y="1981"/>
                  </a:lnTo>
                  <a:lnTo>
                    <a:pt x="674" y="1998"/>
                  </a:lnTo>
                  <a:lnTo>
                    <a:pt x="674" y="2014"/>
                  </a:lnTo>
                  <a:lnTo>
                    <a:pt x="674" y="2032"/>
                  </a:lnTo>
                  <a:lnTo>
                    <a:pt x="676" y="2054"/>
                  </a:lnTo>
                  <a:lnTo>
                    <a:pt x="676" y="2083"/>
                  </a:lnTo>
                  <a:lnTo>
                    <a:pt x="676" y="2120"/>
                  </a:lnTo>
                  <a:lnTo>
                    <a:pt x="682" y="2170"/>
                  </a:lnTo>
                  <a:lnTo>
                    <a:pt x="693" y="2216"/>
                  </a:lnTo>
                  <a:lnTo>
                    <a:pt x="709" y="2260"/>
                  </a:lnTo>
                  <a:lnTo>
                    <a:pt x="727" y="2300"/>
                  </a:lnTo>
                  <a:lnTo>
                    <a:pt x="753" y="2340"/>
                  </a:lnTo>
                  <a:lnTo>
                    <a:pt x="778" y="2378"/>
                  </a:lnTo>
                  <a:lnTo>
                    <a:pt x="805" y="2416"/>
                  </a:lnTo>
                  <a:lnTo>
                    <a:pt x="762" y="2381"/>
                  </a:lnTo>
                  <a:lnTo>
                    <a:pt x="724" y="2341"/>
                  </a:lnTo>
                  <a:lnTo>
                    <a:pt x="691" y="2298"/>
                  </a:lnTo>
                  <a:lnTo>
                    <a:pt x="664" y="2254"/>
                  </a:lnTo>
                  <a:lnTo>
                    <a:pt x="640" y="2207"/>
                  </a:lnTo>
                  <a:lnTo>
                    <a:pt x="624" y="2161"/>
                  </a:lnTo>
                  <a:lnTo>
                    <a:pt x="614" y="2116"/>
                  </a:lnTo>
                  <a:lnTo>
                    <a:pt x="609" y="2074"/>
                  </a:lnTo>
                  <a:lnTo>
                    <a:pt x="613" y="2036"/>
                  </a:lnTo>
                  <a:lnTo>
                    <a:pt x="622" y="2007"/>
                  </a:lnTo>
                  <a:lnTo>
                    <a:pt x="631" y="1980"/>
                  </a:lnTo>
                  <a:lnTo>
                    <a:pt x="644" y="1956"/>
                  </a:lnTo>
                  <a:lnTo>
                    <a:pt x="656" y="1932"/>
                  </a:lnTo>
                  <a:close/>
                  <a:moveTo>
                    <a:pt x="573" y="980"/>
                  </a:moveTo>
                  <a:lnTo>
                    <a:pt x="604" y="992"/>
                  </a:lnTo>
                  <a:lnTo>
                    <a:pt x="636" y="1007"/>
                  </a:lnTo>
                  <a:lnTo>
                    <a:pt x="665" y="1020"/>
                  </a:lnTo>
                  <a:lnTo>
                    <a:pt x="662" y="1029"/>
                  </a:lnTo>
                  <a:lnTo>
                    <a:pt x="660" y="1043"/>
                  </a:lnTo>
                  <a:lnTo>
                    <a:pt x="656" y="1052"/>
                  </a:lnTo>
                  <a:lnTo>
                    <a:pt x="629" y="1067"/>
                  </a:lnTo>
                  <a:lnTo>
                    <a:pt x="604" y="1089"/>
                  </a:lnTo>
                  <a:lnTo>
                    <a:pt x="584" y="1114"/>
                  </a:lnTo>
                  <a:lnTo>
                    <a:pt x="567" y="1145"/>
                  </a:lnTo>
                  <a:lnTo>
                    <a:pt x="560" y="1178"/>
                  </a:lnTo>
                  <a:lnTo>
                    <a:pt x="558" y="1212"/>
                  </a:lnTo>
                  <a:lnTo>
                    <a:pt x="565" y="1249"/>
                  </a:lnTo>
                  <a:lnTo>
                    <a:pt x="582" y="1285"/>
                  </a:lnTo>
                  <a:lnTo>
                    <a:pt x="609" y="1321"/>
                  </a:lnTo>
                  <a:lnTo>
                    <a:pt x="640" y="1354"/>
                  </a:lnTo>
                  <a:lnTo>
                    <a:pt x="676" y="1385"/>
                  </a:lnTo>
                  <a:lnTo>
                    <a:pt x="714" y="1410"/>
                  </a:lnTo>
                  <a:lnTo>
                    <a:pt x="754" y="1438"/>
                  </a:lnTo>
                  <a:lnTo>
                    <a:pt x="796" y="1463"/>
                  </a:lnTo>
                  <a:lnTo>
                    <a:pt x="834" y="1489"/>
                  </a:lnTo>
                  <a:lnTo>
                    <a:pt x="873" y="1518"/>
                  </a:lnTo>
                  <a:lnTo>
                    <a:pt x="907" y="1549"/>
                  </a:lnTo>
                  <a:lnTo>
                    <a:pt x="936" y="1585"/>
                  </a:lnTo>
                  <a:lnTo>
                    <a:pt x="953" y="1614"/>
                  </a:lnTo>
                  <a:lnTo>
                    <a:pt x="962" y="1647"/>
                  </a:lnTo>
                  <a:lnTo>
                    <a:pt x="962" y="1680"/>
                  </a:lnTo>
                  <a:lnTo>
                    <a:pt x="956" y="1714"/>
                  </a:lnTo>
                  <a:lnTo>
                    <a:pt x="945" y="1749"/>
                  </a:lnTo>
                  <a:lnTo>
                    <a:pt x="931" y="1781"/>
                  </a:lnTo>
                  <a:lnTo>
                    <a:pt x="911" y="1810"/>
                  </a:lnTo>
                  <a:lnTo>
                    <a:pt x="887" y="1836"/>
                  </a:lnTo>
                  <a:lnTo>
                    <a:pt x="862" y="1856"/>
                  </a:lnTo>
                  <a:lnTo>
                    <a:pt x="833" y="1872"/>
                  </a:lnTo>
                  <a:lnTo>
                    <a:pt x="833" y="1870"/>
                  </a:lnTo>
                  <a:lnTo>
                    <a:pt x="829" y="1869"/>
                  </a:lnTo>
                  <a:lnTo>
                    <a:pt x="825" y="1867"/>
                  </a:lnTo>
                  <a:lnTo>
                    <a:pt x="822" y="1863"/>
                  </a:lnTo>
                  <a:lnTo>
                    <a:pt x="818" y="1861"/>
                  </a:lnTo>
                  <a:lnTo>
                    <a:pt x="816" y="1860"/>
                  </a:lnTo>
                  <a:lnTo>
                    <a:pt x="816" y="1827"/>
                  </a:lnTo>
                  <a:lnTo>
                    <a:pt x="816" y="1792"/>
                  </a:lnTo>
                  <a:lnTo>
                    <a:pt x="844" y="1767"/>
                  </a:lnTo>
                  <a:lnTo>
                    <a:pt x="864" y="1736"/>
                  </a:lnTo>
                  <a:lnTo>
                    <a:pt x="882" y="1700"/>
                  </a:lnTo>
                  <a:lnTo>
                    <a:pt x="869" y="1660"/>
                  </a:lnTo>
                  <a:lnTo>
                    <a:pt x="853" y="1625"/>
                  </a:lnTo>
                  <a:lnTo>
                    <a:pt x="831" y="1596"/>
                  </a:lnTo>
                  <a:lnTo>
                    <a:pt x="804" y="1570"/>
                  </a:lnTo>
                  <a:lnTo>
                    <a:pt x="774" y="1547"/>
                  </a:lnTo>
                  <a:lnTo>
                    <a:pt x="744" y="1527"/>
                  </a:lnTo>
                  <a:lnTo>
                    <a:pt x="711" y="1509"/>
                  </a:lnTo>
                  <a:lnTo>
                    <a:pt x="678" y="1490"/>
                  </a:lnTo>
                  <a:lnTo>
                    <a:pt x="647" y="1470"/>
                  </a:lnTo>
                  <a:lnTo>
                    <a:pt x="616" y="1450"/>
                  </a:lnTo>
                  <a:lnTo>
                    <a:pt x="589" y="1429"/>
                  </a:lnTo>
                  <a:lnTo>
                    <a:pt x="560" y="1400"/>
                  </a:lnTo>
                  <a:lnTo>
                    <a:pt x="534" y="1369"/>
                  </a:lnTo>
                  <a:lnTo>
                    <a:pt x="509" y="1336"/>
                  </a:lnTo>
                  <a:lnTo>
                    <a:pt x="494" y="1314"/>
                  </a:lnTo>
                  <a:lnTo>
                    <a:pt x="478" y="1287"/>
                  </a:lnTo>
                  <a:lnTo>
                    <a:pt x="465" y="1254"/>
                  </a:lnTo>
                  <a:lnTo>
                    <a:pt x="454" y="1220"/>
                  </a:lnTo>
                  <a:lnTo>
                    <a:pt x="449" y="1185"/>
                  </a:lnTo>
                  <a:lnTo>
                    <a:pt x="453" y="1149"/>
                  </a:lnTo>
                  <a:lnTo>
                    <a:pt x="465" y="1112"/>
                  </a:lnTo>
                  <a:lnTo>
                    <a:pt x="485" y="1076"/>
                  </a:lnTo>
                  <a:lnTo>
                    <a:pt x="511" y="1043"/>
                  </a:lnTo>
                  <a:lnTo>
                    <a:pt x="538" y="1012"/>
                  </a:lnTo>
                  <a:lnTo>
                    <a:pt x="573" y="980"/>
                  </a:lnTo>
                  <a:close/>
                  <a:moveTo>
                    <a:pt x="380" y="0"/>
                  </a:moveTo>
                  <a:lnTo>
                    <a:pt x="418" y="1"/>
                  </a:lnTo>
                  <a:lnTo>
                    <a:pt x="454" y="7"/>
                  </a:lnTo>
                  <a:lnTo>
                    <a:pt x="487" y="14"/>
                  </a:lnTo>
                  <a:lnTo>
                    <a:pt x="518" y="23"/>
                  </a:lnTo>
                  <a:lnTo>
                    <a:pt x="544" y="38"/>
                  </a:lnTo>
                  <a:lnTo>
                    <a:pt x="564" y="54"/>
                  </a:lnTo>
                  <a:lnTo>
                    <a:pt x="578" y="74"/>
                  </a:lnTo>
                  <a:lnTo>
                    <a:pt x="585" y="100"/>
                  </a:lnTo>
                  <a:lnTo>
                    <a:pt x="585" y="129"/>
                  </a:lnTo>
                  <a:lnTo>
                    <a:pt x="576" y="138"/>
                  </a:lnTo>
                  <a:lnTo>
                    <a:pt x="562" y="150"/>
                  </a:lnTo>
                  <a:lnTo>
                    <a:pt x="545" y="161"/>
                  </a:lnTo>
                  <a:lnTo>
                    <a:pt x="524" y="170"/>
                  </a:lnTo>
                  <a:lnTo>
                    <a:pt x="496" y="176"/>
                  </a:lnTo>
                  <a:lnTo>
                    <a:pt x="467" y="176"/>
                  </a:lnTo>
                  <a:lnTo>
                    <a:pt x="433" y="169"/>
                  </a:lnTo>
                  <a:lnTo>
                    <a:pt x="407" y="160"/>
                  </a:lnTo>
                  <a:lnTo>
                    <a:pt x="378" y="149"/>
                  </a:lnTo>
                  <a:lnTo>
                    <a:pt x="345" y="138"/>
                  </a:lnTo>
                  <a:lnTo>
                    <a:pt x="313" y="127"/>
                  </a:lnTo>
                  <a:lnTo>
                    <a:pt x="278" y="116"/>
                  </a:lnTo>
                  <a:lnTo>
                    <a:pt x="245" y="109"/>
                  </a:lnTo>
                  <a:lnTo>
                    <a:pt x="213" y="103"/>
                  </a:lnTo>
                  <a:lnTo>
                    <a:pt x="182" y="100"/>
                  </a:lnTo>
                  <a:lnTo>
                    <a:pt x="154" y="101"/>
                  </a:lnTo>
                  <a:lnTo>
                    <a:pt x="133" y="109"/>
                  </a:lnTo>
                  <a:lnTo>
                    <a:pt x="114" y="121"/>
                  </a:lnTo>
                  <a:lnTo>
                    <a:pt x="102" y="140"/>
                  </a:lnTo>
                  <a:lnTo>
                    <a:pt x="105" y="174"/>
                  </a:lnTo>
                  <a:lnTo>
                    <a:pt x="120" y="203"/>
                  </a:lnTo>
                  <a:lnTo>
                    <a:pt x="142" y="229"/>
                  </a:lnTo>
                  <a:lnTo>
                    <a:pt x="171" y="250"/>
                  </a:lnTo>
                  <a:lnTo>
                    <a:pt x="205" y="270"/>
                  </a:lnTo>
                  <a:lnTo>
                    <a:pt x="247" y="289"/>
                  </a:lnTo>
                  <a:lnTo>
                    <a:pt x="293" y="303"/>
                  </a:lnTo>
                  <a:lnTo>
                    <a:pt x="344" y="316"/>
                  </a:lnTo>
                  <a:lnTo>
                    <a:pt x="398" y="327"/>
                  </a:lnTo>
                  <a:lnTo>
                    <a:pt x="454" y="336"/>
                  </a:lnTo>
                  <a:lnTo>
                    <a:pt x="513" y="345"/>
                  </a:lnTo>
                  <a:lnTo>
                    <a:pt x="571" y="352"/>
                  </a:lnTo>
                  <a:lnTo>
                    <a:pt x="631" y="360"/>
                  </a:lnTo>
                  <a:lnTo>
                    <a:pt x="691" y="365"/>
                  </a:lnTo>
                  <a:lnTo>
                    <a:pt x="749" y="372"/>
                  </a:lnTo>
                  <a:lnTo>
                    <a:pt x="805" y="380"/>
                  </a:lnTo>
                  <a:lnTo>
                    <a:pt x="858" y="387"/>
                  </a:lnTo>
                  <a:lnTo>
                    <a:pt x="907" y="394"/>
                  </a:lnTo>
                  <a:lnTo>
                    <a:pt x="954" y="405"/>
                  </a:lnTo>
                  <a:lnTo>
                    <a:pt x="994" y="416"/>
                  </a:lnTo>
                  <a:lnTo>
                    <a:pt x="1029" y="429"/>
                  </a:lnTo>
                  <a:lnTo>
                    <a:pt x="1053" y="440"/>
                  </a:lnTo>
                  <a:lnTo>
                    <a:pt x="1080" y="454"/>
                  </a:lnTo>
                  <a:lnTo>
                    <a:pt x="1105" y="472"/>
                  </a:lnTo>
                  <a:lnTo>
                    <a:pt x="1133" y="494"/>
                  </a:lnTo>
                  <a:lnTo>
                    <a:pt x="1156" y="518"/>
                  </a:lnTo>
                  <a:lnTo>
                    <a:pt x="1178" y="543"/>
                  </a:lnTo>
                  <a:lnTo>
                    <a:pt x="1196" y="572"/>
                  </a:lnTo>
                  <a:lnTo>
                    <a:pt x="1207" y="605"/>
                  </a:lnTo>
                  <a:lnTo>
                    <a:pt x="1213" y="638"/>
                  </a:lnTo>
                  <a:lnTo>
                    <a:pt x="1209" y="674"/>
                  </a:lnTo>
                  <a:lnTo>
                    <a:pt x="1196" y="712"/>
                  </a:lnTo>
                  <a:lnTo>
                    <a:pt x="1180" y="743"/>
                  </a:lnTo>
                  <a:lnTo>
                    <a:pt x="1162" y="770"/>
                  </a:lnTo>
                  <a:lnTo>
                    <a:pt x="1142" y="794"/>
                  </a:lnTo>
                  <a:lnTo>
                    <a:pt x="1116" y="816"/>
                  </a:lnTo>
                  <a:lnTo>
                    <a:pt x="1071" y="854"/>
                  </a:lnTo>
                  <a:lnTo>
                    <a:pt x="1024" y="887"/>
                  </a:lnTo>
                  <a:lnTo>
                    <a:pt x="976" y="914"/>
                  </a:lnTo>
                  <a:lnTo>
                    <a:pt x="925" y="940"/>
                  </a:lnTo>
                  <a:lnTo>
                    <a:pt x="829" y="892"/>
                  </a:lnTo>
                  <a:lnTo>
                    <a:pt x="829" y="872"/>
                  </a:lnTo>
                  <a:lnTo>
                    <a:pt x="862" y="852"/>
                  </a:lnTo>
                  <a:lnTo>
                    <a:pt x="896" y="836"/>
                  </a:lnTo>
                  <a:lnTo>
                    <a:pt x="934" y="818"/>
                  </a:lnTo>
                  <a:lnTo>
                    <a:pt x="973" y="800"/>
                  </a:lnTo>
                  <a:lnTo>
                    <a:pt x="1005" y="776"/>
                  </a:lnTo>
                  <a:lnTo>
                    <a:pt x="1007" y="774"/>
                  </a:lnTo>
                  <a:lnTo>
                    <a:pt x="1009" y="772"/>
                  </a:lnTo>
                  <a:lnTo>
                    <a:pt x="1011" y="769"/>
                  </a:lnTo>
                  <a:lnTo>
                    <a:pt x="1013" y="765"/>
                  </a:lnTo>
                  <a:lnTo>
                    <a:pt x="1016" y="761"/>
                  </a:lnTo>
                  <a:lnTo>
                    <a:pt x="1018" y="758"/>
                  </a:lnTo>
                  <a:lnTo>
                    <a:pt x="1020" y="758"/>
                  </a:lnTo>
                  <a:lnTo>
                    <a:pt x="1024" y="758"/>
                  </a:lnTo>
                  <a:lnTo>
                    <a:pt x="1025" y="760"/>
                  </a:lnTo>
                  <a:lnTo>
                    <a:pt x="1044" y="723"/>
                  </a:lnTo>
                  <a:lnTo>
                    <a:pt x="1053" y="689"/>
                  </a:lnTo>
                  <a:lnTo>
                    <a:pt x="1053" y="656"/>
                  </a:lnTo>
                  <a:lnTo>
                    <a:pt x="1044" y="627"/>
                  </a:lnTo>
                  <a:lnTo>
                    <a:pt x="1027" y="600"/>
                  </a:lnTo>
                  <a:lnTo>
                    <a:pt x="1005" y="574"/>
                  </a:lnTo>
                  <a:lnTo>
                    <a:pt x="978" y="552"/>
                  </a:lnTo>
                  <a:lnTo>
                    <a:pt x="945" y="532"/>
                  </a:lnTo>
                  <a:lnTo>
                    <a:pt x="898" y="512"/>
                  </a:lnTo>
                  <a:lnTo>
                    <a:pt x="845" y="498"/>
                  </a:lnTo>
                  <a:lnTo>
                    <a:pt x="787" y="490"/>
                  </a:lnTo>
                  <a:lnTo>
                    <a:pt x="727" y="483"/>
                  </a:lnTo>
                  <a:lnTo>
                    <a:pt x="665" y="480"/>
                  </a:lnTo>
                  <a:lnTo>
                    <a:pt x="604" y="474"/>
                  </a:lnTo>
                  <a:lnTo>
                    <a:pt x="542" y="469"/>
                  </a:lnTo>
                  <a:lnTo>
                    <a:pt x="482" y="460"/>
                  </a:lnTo>
                  <a:lnTo>
                    <a:pt x="396" y="441"/>
                  </a:lnTo>
                  <a:lnTo>
                    <a:pt x="318" y="420"/>
                  </a:lnTo>
                  <a:lnTo>
                    <a:pt x="244" y="392"/>
                  </a:lnTo>
                  <a:lnTo>
                    <a:pt x="176" y="360"/>
                  </a:lnTo>
                  <a:lnTo>
                    <a:pt x="113" y="316"/>
                  </a:lnTo>
                  <a:lnTo>
                    <a:pt x="94" y="301"/>
                  </a:lnTo>
                  <a:lnTo>
                    <a:pt x="74" y="285"/>
                  </a:lnTo>
                  <a:lnTo>
                    <a:pt x="53" y="267"/>
                  </a:lnTo>
                  <a:lnTo>
                    <a:pt x="33" y="245"/>
                  </a:lnTo>
                  <a:lnTo>
                    <a:pt x="16" y="221"/>
                  </a:lnTo>
                  <a:lnTo>
                    <a:pt x="5" y="194"/>
                  </a:lnTo>
                  <a:lnTo>
                    <a:pt x="0" y="163"/>
                  </a:lnTo>
                  <a:lnTo>
                    <a:pt x="5" y="129"/>
                  </a:lnTo>
                  <a:lnTo>
                    <a:pt x="16" y="100"/>
                  </a:lnTo>
                  <a:lnTo>
                    <a:pt x="34" y="76"/>
                  </a:lnTo>
                  <a:lnTo>
                    <a:pt x="58" y="58"/>
                  </a:lnTo>
                  <a:lnTo>
                    <a:pt x="85" y="41"/>
                  </a:lnTo>
                  <a:lnTo>
                    <a:pt x="114" y="30"/>
                  </a:lnTo>
                  <a:lnTo>
                    <a:pt x="147" y="23"/>
                  </a:lnTo>
                  <a:lnTo>
                    <a:pt x="180" y="18"/>
                  </a:lnTo>
                  <a:lnTo>
                    <a:pt x="213" y="12"/>
                  </a:lnTo>
                  <a:lnTo>
                    <a:pt x="245" y="10"/>
                  </a:lnTo>
                  <a:lnTo>
                    <a:pt x="274" y="9"/>
                  </a:lnTo>
                  <a:lnTo>
                    <a:pt x="302" y="7"/>
                  </a:lnTo>
                  <a:lnTo>
                    <a:pt x="324" y="3"/>
                  </a:lnTo>
                  <a:lnTo>
                    <a:pt x="342" y="0"/>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79" name="Freeform 45">
              <a:extLst>
                <a:ext uri="{FF2B5EF4-FFF2-40B4-BE49-F238E27FC236}">
                  <a16:creationId xmlns:a16="http://schemas.microsoft.com/office/drawing/2014/main" id="{C4529203-054F-4401-AC90-401DAF91E122}"/>
                </a:ext>
              </a:extLst>
            </p:cNvPr>
            <p:cNvSpPr>
              <a:spLocks noEditPoints="1"/>
            </p:cNvSpPr>
            <p:nvPr/>
          </p:nvSpPr>
          <p:spPr bwMode="auto">
            <a:xfrm>
              <a:off x="3841671" y="2252358"/>
              <a:ext cx="1951038" cy="3489266"/>
            </a:xfrm>
            <a:custGeom>
              <a:avLst/>
              <a:gdLst>
                <a:gd name="T0" fmla="*/ 391 w 1229"/>
                <a:gd name="T1" fmla="*/ 1534 h 2283"/>
                <a:gd name="T2" fmla="*/ 371 w 1229"/>
                <a:gd name="T3" fmla="*/ 1636 h 2283"/>
                <a:gd name="T4" fmla="*/ 353 w 1229"/>
                <a:gd name="T5" fmla="*/ 1749 h 2283"/>
                <a:gd name="T6" fmla="*/ 416 w 1229"/>
                <a:gd name="T7" fmla="*/ 1823 h 2283"/>
                <a:gd name="T8" fmla="*/ 511 w 1229"/>
                <a:gd name="T9" fmla="*/ 1894 h 2283"/>
                <a:gd name="T10" fmla="*/ 586 w 1229"/>
                <a:gd name="T11" fmla="*/ 1992 h 2283"/>
                <a:gd name="T12" fmla="*/ 596 w 1229"/>
                <a:gd name="T13" fmla="*/ 2154 h 2283"/>
                <a:gd name="T14" fmla="*/ 535 w 1229"/>
                <a:gd name="T15" fmla="*/ 2283 h 2283"/>
                <a:gd name="T16" fmla="*/ 536 w 1229"/>
                <a:gd name="T17" fmla="*/ 2091 h 2283"/>
                <a:gd name="T18" fmla="*/ 480 w 1229"/>
                <a:gd name="T19" fmla="*/ 1969 h 2283"/>
                <a:gd name="T20" fmla="*/ 369 w 1229"/>
                <a:gd name="T21" fmla="*/ 1874 h 2283"/>
                <a:gd name="T22" fmla="*/ 269 w 1229"/>
                <a:gd name="T23" fmla="*/ 1763 h 2283"/>
                <a:gd name="T24" fmla="*/ 260 w 1229"/>
                <a:gd name="T25" fmla="*/ 1627 h 2283"/>
                <a:gd name="T26" fmla="*/ 351 w 1229"/>
                <a:gd name="T27" fmla="*/ 1516 h 2283"/>
                <a:gd name="T28" fmla="*/ 276 w 1229"/>
                <a:gd name="T29" fmla="*/ 518 h 2283"/>
                <a:gd name="T30" fmla="*/ 255 w 1229"/>
                <a:gd name="T31" fmla="*/ 541 h 2283"/>
                <a:gd name="T32" fmla="*/ 156 w 1229"/>
                <a:gd name="T33" fmla="*/ 660 h 2283"/>
                <a:gd name="T34" fmla="*/ 207 w 1229"/>
                <a:gd name="T35" fmla="*/ 787 h 2283"/>
                <a:gd name="T36" fmla="*/ 362 w 1229"/>
                <a:gd name="T37" fmla="*/ 876 h 2283"/>
                <a:gd name="T38" fmla="*/ 540 w 1229"/>
                <a:gd name="T39" fmla="*/ 941 h 2283"/>
                <a:gd name="T40" fmla="*/ 691 w 1229"/>
                <a:gd name="T41" fmla="*/ 1034 h 2283"/>
                <a:gd name="T42" fmla="*/ 760 w 1229"/>
                <a:gd name="T43" fmla="*/ 1185 h 2283"/>
                <a:gd name="T44" fmla="*/ 715 w 1229"/>
                <a:gd name="T45" fmla="*/ 1332 h 2283"/>
                <a:gd name="T46" fmla="*/ 627 w 1229"/>
                <a:gd name="T47" fmla="*/ 1440 h 2283"/>
                <a:gd name="T48" fmla="*/ 567 w 1229"/>
                <a:gd name="T49" fmla="*/ 1460 h 2283"/>
                <a:gd name="T50" fmla="*/ 582 w 1229"/>
                <a:gd name="T51" fmla="*/ 1354 h 2283"/>
                <a:gd name="T52" fmla="*/ 651 w 1229"/>
                <a:gd name="T53" fmla="*/ 1223 h 2283"/>
                <a:gd name="T54" fmla="*/ 596 w 1229"/>
                <a:gd name="T55" fmla="*/ 1092 h 2283"/>
                <a:gd name="T56" fmla="*/ 433 w 1229"/>
                <a:gd name="T57" fmla="*/ 1007 h 2283"/>
                <a:gd name="T58" fmla="*/ 273 w 1229"/>
                <a:gd name="T59" fmla="*/ 940 h 2283"/>
                <a:gd name="T60" fmla="*/ 111 w 1229"/>
                <a:gd name="T61" fmla="*/ 841 h 2283"/>
                <a:gd name="T62" fmla="*/ 11 w 1229"/>
                <a:gd name="T63" fmla="*/ 718 h 2283"/>
                <a:gd name="T64" fmla="*/ 26 w 1229"/>
                <a:gd name="T65" fmla="*/ 571 h 2283"/>
                <a:gd name="T66" fmla="*/ 864 w 1229"/>
                <a:gd name="T67" fmla="*/ 1 h 2283"/>
                <a:gd name="T68" fmla="*/ 1056 w 1229"/>
                <a:gd name="T69" fmla="*/ 31 h 2283"/>
                <a:gd name="T70" fmla="*/ 1206 w 1229"/>
                <a:gd name="T71" fmla="*/ 101 h 2283"/>
                <a:gd name="T72" fmla="*/ 1215 w 1229"/>
                <a:gd name="T73" fmla="*/ 218 h 2283"/>
                <a:gd name="T74" fmla="*/ 1135 w 1229"/>
                <a:gd name="T75" fmla="*/ 311 h 2283"/>
                <a:gd name="T76" fmla="*/ 1046 w 1229"/>
                <a:gd name="T77" fmla="*/ 369 h 2283"/>
                <a:gd name="T78" fmla="*/ 902 w 1229"/>
                <a:gd name="T79" fmla="*/ 432 h 2283"/>
                <a:gd name="T80" fmla="*/ 735 w 1229"/>
                <a:gd name="T81" fmla="*/ 396 h 2283"/>
                <a:gd name="T82" fmla="*/ 624 w 1229"/>
                <a:gd name="T83" fmla="*/ 360 h 2283"/>
                <a:gd name="T84" fmla="*/ 816 w 1229"/>
                <a:gd name="T85" fmla="*/ 340 h 2283"/>
                <a:gd name="T86" fmla="*/ 1020 w 1229"/>
                <a:gd name="T87" fmla="*/ 280 h 2283"/>
                <a:gd name="T88" fmla="*/ 1126 w 1229"/>
                <a:gd name="T89" fmla="*/ 192 h 2283"/>
                <a:gd name="T90" fmla="*/ 1107 w 1229"/>
                <a:gd name="T91" fmla="*/ 127 h 2283"/>
                <a:gd name="T92" fmla="*/ 1004 w 1229"/>
                <a:gd name="T93" fmla="*/ 114 h 2283"/>
                <a:gd name="T94" fmla="*/ 891 w 1229"/>
                <a:gd name="T95" fmla="*/ 131 h 2283"/>
                <a:gd name="T96" fmla="*/ 778 w 1229"/>
                <a:gd name="T97" fmla="*/ 174 h 2283"/>
                <a:gd name="T98" fmla="*/ 655 w 1229"/>
                <a:gd name="T99" fmla="*/ 165 h 2283"/>
                <a:gd name="T100" fmla="*/ 633 w 1229"/>
                <a:gd name="T101" fmla="*/ 98 h 2283"/>
                <a:gd name="T102" fmla="*/ 738 w 1229"/>
                <a:gd name="T103" fmla="*/ 11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9" h="2283">
                  <a:moveTo>
                    <a:pt x="351" y="1516"/>
                  </a:moveTo>
                  <a:lnTo>
                    <a:pt x="367" y="1521"/>
                  </a:lnTo>
                  <a:lnTo>
                    <a:pt x="382" y="1527"/>
                  </a:lnTo>
                  <a:lnTo>
                    <a:pt x="391" y="1534"/>
                  </a:lnTo>
                  <a:lnTo>
                    <a:pt x="396" y="1551"/>
                  </a:lnTo>
                  <a:lnTo>
                    <a:pt x="396" y="1572"/>
                  </a:lnTo>
                  <a:lnTo>
                    <a:pt x="395" y="1600"/>
                  </a:lnTo>
                  <a:lnTo>
                    <a:pt x="371" y="1636"/>
                  </a:lnTo>
                  <a:lnTo>
                    <a:pt x="356" y="1669"/>
                  </a:lnTo>
                  <a:lnTo>
                    <a:pt x="349" y="1698"/>
                  </a:lnTo>
                  <a:lnTo>
                    <a:pt x="347" y="1725"/>
                  </a:lnTo>
                  <a:lnTo>
                    <a:pt x="353" y="1749"/>
                  </a:lnTo>
                  <a:lnTo>
                    <a:pt x="364" y="1769"/>
                  </a:lnTo>
                  <a:lnTo>
                    <a:pt x="378" y="1789"/>
                  </a:lnTo>
                  <a:lnTo>
                    <a:pt x="396" y="1807"/>
                  </a:lnTo>
                  <a:lnTo>
                    <a:pt x="416" y="1823"/>
                  </a:lnTo>
                  <a:lnTo>
                    <a:pt x="440" y="1841"/>
                  </a:lnTo>
                  <a:lnTo>
                    <a:pt x="464" y="1858"/>
                  </a:lnTo>
                  <a:lnTo>
                    <a:pt x="487" y="1876"/>
                  </a:lnTo>
                  <a:lnTo>
                    <a:pt x="511" y="1894"/>
                  </a:lnTo>
                  <a:lnTo>
                    <a:pt x="535" y="1914"/>
                  </a:lnTo>
                  <a:lnTo>
                    <a:pt x="555" y="1934"/>
                  </a:lnTo>
                  <a:lnTo>
                    <a:pt x="571" y="1960"/>
                  </a:lnTo>
                  <a:lnTo>
                    <a:pt x="586" y="1992"/>
                  </a:lnTo>
                  <a:lnTo>
                    <a:pt x="596" y="2031"/>
                  </a:lnTo>
                  <a:lnTo>
                    <a:pt x="602" y="2071"/>
                  </a:lnTo>
                  <a:lnTo>
                    <a:pt x="602" y="2112"/>
                  </a:lnTo>
                  <a:lnTo>
                    <a:pt x="596" y="2154"/>
                  </a:lnTo>
                  <a:lnTo>
                    <a:pt x="587" y="2194"/>
                  </a:lnTo>
                  <a:lnTo>
                    <a:pt x="575" y="2231"/>
                  </a:lnTo>
                  <a:lnTo>
                    <a:pt x="556" y="2260"/>
                  </a:lnTo>
                  <a:lnTo>
                    <a:pt x="535" y="2283"/>
                  </a:lnTo>
                  <a:lnTo>
                    <a:pt x="536" y="2231"/>
                  </a:lnTo>
                  <a:lnTo>
                    <a:pt x="538" y="2180"/>
                  </a:lnTo>
                  <a:lnTo>
                    <a:pt x="540" y="2134"/>
                  </a:lnTo>
                  <a:lnTo>
                    <a:pt x="536" y="2091"/>
                  </a:lnTo>
                  <a:lnTo>
                    <a:pt x="529" y="2049"/>
                  </a:lnTo>
                  <a:lnTo>
                    <a:pt x="515" y="2011"/>
                  </a:lnTo>
                  <a:lnTo>
                    <a:pt x="500" y="1991"/>
                  </a:lnTo>
                  <a:lnTo>
                    <a:pt x="480" y="1969"/>
                  </a:lnTo>
                  <a:lnTo>
                    <a:pt x="456" y="1947"/>
                  </a:lnTo>
                  <a:lnTo>
                    <a:pt x="429" y="1923"/>
                  </a:lnTo>
                  <a:lnTo>
                    <a:pt x="400" y="1900"/>
                  </a:lnTo>
                  <a:lnTo>
                    <a:pt x="369" y="1874"/>
                  </a:lnTo>
                  <a:lnTo>
                    <a:pt x="340" y="1849"/>
                  </a:lnTo>
                  <a:lnTo>
                    <a:pt x="313" y="1821"/>
                  </a:lnTo>
                  <a:lnTo>
                    <a:pt x="289" y="1794"/>
                  </a:lnTo>
                  <a:lnTo>
                    <a:pt x="269" y="1763"/>
                  </a:lnTo>
                  <a:lnTo>
                    <a:pt x="255" y="1732"/>
                  </a:lnTo>
                  <a:lnTo>
                    <a:pt x="247" y="1700"/>
                  </a:lnTo>
                  <a:lnTo>
                    <a:pt x="249" y="1663"/>
                  </a:lnTo>
                  <a:lnTo>
                    <a:pt x="260" y="1627"/>
                  </a:lnTo>
                  <a:lnTo>
                    <a:pt x="284" y="1587"/>
                  </a:lnTo>
                  <a:lnTo>
                    <a:pt x="304" y="1561"/>
                  </a:lnTo>
                  <a:lnTo>
                    <a:pt x="327" y="1538"/>
                  </a:lnTo>
                  <a:lnTo>
                    <a:pt x="351" y="1516"/>
                  </a:lnTo>
                  <a:close/>
                  <a:moveTo>
                    <a:pt x="95" y="491"/>
                  </a:moveTo>
                  <a:lnTo>
                    <a:pt x="264" y="516"/>
                  </a:lnTo>
                  <a:lnTo>
                    <a:pt x="267" y="518"/>
                  </a:lnTo>
                  <a:lnTo>
                    <a:pt x="276" y="518"/>
                  </a:lnTo>
                  <a:lnTo>
                    <a:pt x="289" y="516"/>
                  </a:lnTo>
                  <a:lnTo>
                    <a:pt x="298" y="516"/>
                  </a:lnTo>
                  <a:lnTo>
                    <a:pt x="304" y="520"/>
                  </a:lnTo>
                  <a:lnTo>
                    <a:pt x="255" y="541"/>
                  </a:lnTo>
                  <a:lnTo>
                    <a:pt x="216" y="569"/>
                  </a:lnTo>
                  <a:lnTo>
                    <a:pt x="187" y="596"/>
                  </a:lnTo>
                  <a:lnTo>
                    <a:pt x="167" y="627"/>
                  </a:lnTo>
                  <a:lnTo>
                    <a:pt x="156" y="660"/>
                  </a:lnTo>
                  <a:lnTo>
                    <a:pt x="155" y="692"/>
                  </a:lnTo>
                  <a:lnTo>
                    <a:pt x="162" y="723"/>
                  </a:lnTo>
                  <a:lnTo>
                    <a:pt x="180" y="756"/>
                  </a:lnTo>
                  <a:lnTo>
                    <a:pt x="207" y="787"/>
                  </a:lnTo>
                  <a:lnTo>
                    <a:pt x="242" y="814"/>
                  </a:lnTo>
                  <a:lnTo>
                    <a:pt x="278" y="838"/>
                  </a:lnTo>
                  <a:lnTo>
                    <a:pt x="320" y="858"/>
                  </a:lnTo>
                  <a:lnTo>
                    <a:pt x="362" y="876"/>
                  </a:lnTo>
                  <a:lnTo>
                    <a:pt x="406" y="892"/>
                  </a:lnTo>
                  <a:lnTo>
                    <a:pt x="451" y="909"/>
                  </a:lnTo>
                  <a:lnTo>
                    <a:pt x="496" y="925"/>
                  </a:lnTo>
                  <a:lnTo>
                    <a:pt x="540" y="941"/>
                  </a:lnTo>
                  <a:lnTo>
                    <a:pt x="582" y="960"/>
                  </a:lnTo>
                  <a:lnTo>
                    <a:pt x="622" y="981"/>
                  </a:lnTo>
                  <a:lnTo>
                    <a:pt x="658" y="1005"/>
                  </a:lnTo>
                  <a:lnTo>
                    <a:pt x="691" y="1034"/>
                  </a:lnTo>
                  <a:lnTo>
                    <a:pt x="720" y="1069"/>
                  </a:lnTo>
                  <a:lnTo>
                    <a:pt x="744" y="1107"/>
                  </a:lnTo>
                  <a:lnTo>
                    <a:pt x="756" y="1145"/>
                  </a:lnTo>
                  <a:lnTo>
                    <a:pt x="760" y="1185"/>
                  </a:lnTo>
                  <a:lnTo>
                    <a:pt x="758" y="1223"/>
                  </a:lnTo>
                  <a:lnTo>
                    <a:pt x="749" y="1261"/>
                  </a:lnTo>
                  <a:lnTo>
                    <a:pt x="735" y="1298"/>
                  </a:lnTo>
                  <a:lnTo>
                    <a:pt x="715" y="1332"/>
                  </a:lnTo>
                  <a:lnTo>
                    <a:pt x="695" y="1365"/>
                  </a:lnTo>
                  <a:lnTo>
                    <a:pt x="671" y="1394"/>
                  </a:lnTo>
                  <a:lnTo>
                    <a:pt x="649" y="1418"/>
                  </a:lnTo>
                  <a:lnTo>
                    <a:pt x="627" y="1440"/>
                  </a:lnTo>
                  <a:lnTo>
                    <a:pt x="607" y="1454"/>
                  </a:lnTo>
                  <a:lnTo>
                    <a:pt x="591" y="1463"/>
                  </a:lnTo>
                  <a:lnTo>
                    <a:pt x="578" y="1467"/>
                  </a:lnTo>
                  <a:lnTo>
                    <a:pt x="567" y="1460"/>
                  </a:lnTo>
                  <a:lnTo>
                    <a:pt x="555" y="1451"/>
                  </a:lnTo>
                  <a:lnTo>
                    <a:pt x="544" y="1443"/>
                  </a:lnTo>
                  <a:lnTo>
                    <a:pt x="547" y="1383"/>
                  </a:lnTo>
                  <a:lnTo>
                    <a:pt x="582" y="1354"/>
                  </a:lnTo>
                  <a:lnTo>
                    <a:pt x="611" y="1323"/>
                  </a:lnTo>
                  <a:lnTo>
                    <a:pt x="633" y="1291"/>
                  </a:lnTo>
                  <a:lnTo>
                    <a:pt x="646" y="1258"/>
                  </a:lnTo>
                  <a:lnTo>
                    <a:pt x="651" y="1223"/>
                  </a:lnTo>
                  <a:lnTo>
                    <a:pt x="649" y="1189"/>
                  </a:lnTo>
                  <a:lnTo>
                    <a:pt x="640" y="1154"/>
                  </a:lnTo>
                  <a:lnTo>
                    <a:pt x="622" y="1121"/>
                  </a:lnTo>
                  <a:lnTo>
                    <a:pt x="596" y="1092"/>
                  </a:lnTo>
                  <a:lnTo>
                    <a:pt x="562" y="1063"/>
                  </a:lnTo>
                  <a:lnTo>
                    <a:pt x="518" y="1040"/>
                  </a:lnTo>
                  <a:lnTo>
                    <a:pt x="467" y="1020"/>
                  </a:lnTo>
                  <a:lnTo>
                    <a:pt x="433" y="1007"/>
                  </a:lnTo>
                  <a:lnTo>
                    <a:pt x="396" y="994"/>
                  </a:lnTo>
                  <a:lnTo>
                    <a:pt x="356" y="978"/>
                  </a:lnTo>
                  <a:lnTo>
                    <a:pt x="315" y="960"/>
                  </a:lnTo>
                  <a:lnTo>
                    <a:pt x="273" y="940"/>
                  </a:lnTo>
                  <a:lnTo>
                    <a:pt x="229" y="918"/>
                  </a:lnTo>
                  <a:lnTo>
                    <a:pt x="187" y="894"/>
                  </a:lnTo>
                  <a:lnTo>
                    <a:pt x="149" y="869"/>
                  </a:lnTo>
                  <a:lnTo>
                    <a:pt x="111" y="841"/>
                  </a:lnTo>
                  <a:lnTo>
                    <a:pt x="78" y="812"/>
                  </a:lnTo>
                  <a:lnTo>
                    <a:pt x="51" y="783"/>
                  </a:lnTo>
                  <a:lnTo>
                    <a:pt x="27" y="751"/>
                  </a:lnTo>
                  <a:lnTo>
                    <a:pt x="11" y="718"/>
                  </a:lnTo>
                  <a:lnTo>
                    <a:pt x="2" y="683"/>
                  </a:lnTo>
                  <a:lnTo>
                    <a:pt x="0" y="647"/>
                  </a:lnTo>
                  <a:lnTo>
                    <a:pt x="7" y="609"/>
                  </a:lnTo>
                  <a:lnTo>
                    <a:pt x="26" y="571"/>
                  </a:lnTo>
                  <a:lnTo>
                    <a:pt x="55" y="532"/>
                  </a:lnTo>
                  <a:lnTo>
                    <a:pt x="95" y="491"/>
                  </a:lnTo>
                  <a:close/>
                  <a:moveTo>
                    <a:pt x="822" y="0"/>
                  </a:moveTo>
                  <a:lnTo>
                    <a:pt x="864" y="1"/>
                  </a:lnTo>
                  <a:lnTo>
                    <a:pt x="909" y="5"/>
                  </a:lnTo>
                  <a:lnTo>
                    <a:pt x="958" y="11"/>
                  </a:lnTo>
                  <a:lnTo>
                    <a:pt x="1007" y="18"/>
                  </a:lnTo>
                  <a:lnTo>
                    <a:pt x="1056" y="31"/>
                  </a:lnTo>
                  <a:lnTo>
                    <a:pt x="1102" y="43"/>
                  </a:lnTo>
                  <a:lnTo>
                    <a:pt x="1144" y="60"/>
                  </a:lnTo>
                  <a:lnTo>
                    <a:pt x="1178" y="80"/>
                  </a:lnTo>
                  <a:lnTo>
                    <a:pt x="1206" y="101"/>
                  </a:lnTo>
                  <a:lnTo>
                    <a:pt x="1224" y="127"/>
                  </a:lnTo>
                  <a:lnTo>
                    <a:pt x="1229" y="158"/>
                  </a:lnTo>
                  <a:lnTo>
                    <a:pt x="1226" y="189"/>
                  </a:lnTo>
                  <a:lnTo>
                    <a:pt x="1215" y="218"/>
                  </a:lnTo>
                  <a:lnTo>
                    <a:pt x="1198" y="245"/>
                  </a:lnTo>
                  <a:lnTo>
                    <a:pt x="1176" y="271"/>
                  </a:lnTo>
                  <a:lnTo>
                    <a:pt x="1156" y="292"/>
                  </a:lnTo>
                  <a:lnTo>
                    <a:pt x="1135" y="311"/>
                  </a:lnTo>
                  <a:lnTo>
                    <a:pt x="1118" y="325"/>
                  </a:lnTo>
                  <a:lnTo>
                    <a:pt x="1100" y="336"/>
                  </a:lnTo>
                  <a:lnTo>
                    <a:pt x="1076" y="351"/>
                  </a:lnTo>
                  <a:lnTo>
                    <a:pt x="1046" y="369"/>
                  </a:lnTo>
                  <a:lnTo>
                    <a:pt x="1011" y="385"/>
                  </a:lnTo>
                  <a:lnTo>
                    <a:pt x="975" y="403"/>
                  </a:lnTo>
                  <a:lnTo>
                    <a:pt x="936" y="420"/>
                  </a:lnTo>
                  <a:lnTo>
                    <a:pt x="902" y="432"/>
                  </a:lnTo>
                  <a:lnTo>
                    <a:pt x="867" y="443"/>
                  </a:lnTo>
                  <a:lnTo>
                    <a:pt x="838" y="447"/>
                  </a:lnTo>
                  <a:lnTo>
                    <a:pt x="787" y="421"/>
                  </a:lnTo>
                  <a:lnTo>
                    <a:pt x="735" y="396"/>
                  </a:lnTo>
                  <a:lnTo>
                    <a:pt x="711" y="387"/>
                  </a:lnTo>
                  <a:lnTo>
                    <a:pt x="678" y="378"/>
                  </a:lnTo>
                  <a:lnTo>
                    <a:pt x="647" y="369"/>
                  </a:lnTo>
                  <a:lnTo>
                    <a:pt x="624" y="360"/>
                  </a:lnTo>
                  <a:lnTo>
                    <a:pt x="664" y="358"/>
                  </a:lnTo>
                  <a:lnTo>
                    <a:pt x="711" y="354"/>
                  </a:lnTo>
                  <a:lnTo>
                    <a:pt x="762" y="349"/>
                  </a:lnTo>
                  <a:lnTo>
                    <a:pt x="816" y="340"/>
                  </a:lnTo>
                  <a:lnTo>
                    <a:pt x="871" y="327"/>
                  </a:lnTo>
                  <a:lnTo>
                    <a:pt x="924" y="314"/>
                  </a:lnTo>
                  <a:lnTo>
                    <a:pt x="975" y="298"/>
                  </a:lnTo>
                  <a:lnTo>
                    <a:pt x="1020" y="280"/>
                  </a:lnTo>
                  <a:lnTo>
                    <a:pt x="1060" y="260"/>
                  </a:lnTo>
                  <a:lnTo>
                    <a:pt x="1091" y="238"/>
                  </a:lnTo>
                  <a:lnTo>
                    <a:pt x="1111" y="214"/>
                  </a:lnTo>
                  <a:lnTo>
                    <a:pt x="1126" y="192"/>
                  </a:lnTo>
                  <a:lnTo>
                    <a:pt x="1131" y="172"/>
                  </a:lnTo>
                  <a:lnTo>
                    <a:pt x="1129" y="154"/>
                  </a:lnTo>
                  <a:lnTo>
                    <a:pt x="1120" y="138"/>
                  </a:lnTo>
                  <a:lnTo>
                    <a:pt x="1107" y="127"/>
                  </a:lnTo>
                  <a:lnTo>
                    <a:pt x="1089" y="120"/>
                  </a:lnTo>
                  <a:lnTo>
                    <a:pt x="1066" y="114"/>
                  </a:lnTo>
                  <a:lnTo>
                    <a:pt x="1036" y="112"/>
                  </a:lnTo>
                  <a:lnTo>
                    <a:pt x="1004" y="114"/>
                  </a:lnTo>
                  <a:lnTo>
                    <a:pt x="969" y="116"/>
                  </a:lnTo>
                  <a:lnTo>
                    <a:pt x="938" y="120"/>
                  </a:lnTo>
                  <a:lnTo>
                    <a:pt x="911" y="125"/>
                  </a:lnTo>
                  <a:lnTo>
                    <a:pt x="891" y="131"/>
                  </a:lnTo>
                  <a:lnTo>
                    <a:pt x="878" y="134"/>
                  </a:lnTo>
                  <a:lnTo>
                    <a:pt x="847" y="154"/>
                  </a:lnTo>
                  <a:lnTo>
                    <a:pt x="813" y="167"/>
                  </a:lnTo>
                  <a:lnTo>
                    <a:pt x="778" y="174"/>
                  </a:lnTo>
                  <a:lnTo>
                    <a:pt x="742" y="178"/>
                  </a:lnTo>
                  <a:lnTo>
                    <a:pt x="709" y="178"/>
                  </a:lnTo>
                  <a:lnTo>
                    <a:pt x="680" y="172"/>
                  </a:lnTo>
                  <a:lnTo>
                    <a:pt x="655" y="165"/>
                  </a:lnTo>
                  <a:lnTo>
                    <a:pt x="636" y="152"/>
                  </a:lnTo>
                  <a:lnTo>
                    <a:pt x="627" y="140"/>
                  </a:lnTo>
                  <a:lnTo>
                    <a:pt x="626" y="120"/>
                  </a:lnTo>
                  <a:lnTo>
                    <a:pt x="633" y="98"/>
                  </a:lnTo>
                  <a:lnTo>
                    <a:pt x="647" y="74"/>
                  </a:lnTo>
                  <a:lnTo>
                    <a:pt x="669" y="51"/>
                  </a:lnTo>
                  <a:lnTo>
                    <a:pt x="700" y="29"/>
                  </a:lnTo>
                  <a:lnTo>
                    <a:pt x="738" y="11"/>
                  </a:lnTo>
                  <a:lnTo>
                    <a:pt x="758" y="5"/>
                  </a:lnTo>
                  <a:lnTo>
                    <a:pt x="786" y="1"/>
                  </a:lnTo>
                  <a:lnTo>
                    <a:pt x="8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80" name="Freeform 18">
              <a:extLst>
                <a:ext uri="{FF2B5EF4-FFF2-40B4-BE49-F238E27FC236}">
                  <a16:creationId xmlns:a16="http://schemas.microsoft.com/office/drawing/2014/main" id="{A6860916-421B-4AE9-ACED-BEBBA7F59E77}"/>
                </a:ext>
              </a:extLst>
            </p:cNvPr>
            <p:cNvSpPr>
              <a:spLocks/>
            </p:cNvSpPr>
            <p:nvPr/>
          </p:nvSpPr>
          <p:spPr bwMode="auto">
            <a:xfrm flipH="1">
              <a:off x="2062550" y="1142826"/>
              <a:ext cx="2363788" cy="985838"/>
            </a:xfrm>
            <a:custGeom>
              <a:avLst/>
              <a:gdLst>
                <a:gd name="T0" fmla="*/ 548 w 1489"/>
                <a:gd name="T1" fmla="*/ 1 h 621"/>
                <a:gd name="T2" fmla="*/ 640 w 1489"/>
                <a:gd name="T3" fmla="*/ 16 h 621"/>
                <a:gd name="T4" fmla="*/ 722 w 1489"/>
                <a:gd name="T5" fmla="*/ 51 h 621"/>
                <a:gd name="T6" fmla="*/ 786 w 1489"/>
                <a:gd name="T7" fmla="*/ 80 h 621"/>
                <a:gd name="T8" fmla="*/ 842 w 1489"/>
                <a:gd name="T9" fmla="*/ 101 h 621"/>
                <a:gd name="T10" fmla="*/ 900 w 1489"/>
                <a:gd name="T11" fmla="*/ 123 h 621"/>
                <a:gd name="T12" fmla="*/ 973 w 1489"/>
                <a:gd name="T13" fmla="*/ 151 h 621"/>
                <a:gd name="T14" fmla="*/ 1064 w 1489"/>
                <a:gd name="T15" fmla="*/ 180 h 621"/>
                <a:gd name="T16" fmla="*/ 1171 w 1489"/>
                <a:gd name="T17" fmla="*/ 192 h 621"/>
                <a:gd name="T18" fmla="*/ 1286 w 1489"/>
                <a:gd name="T19" fmla="*/ 192 h 621"/>
                <a:gd name="T20" fmla="*/ 1389 w 1489"/>
                <a:gd name="T21" fmla="*/ 181 h 621"/>
                <a:gd name="T22" fmla="*/ 1464 w 1489"/>
                <a:gd name="T23" fmla="*/ 167 h 621"/>
                <a:gd name="T24" fmla="*/ 1486 w 1489"/>
                <a:gd name="T25" fmla="*/ 174 h 621"/>
                <a:gd name="T26" fmla="*/ 1489 w 1489"/>
                <a:gd name="T27" fmla="*/ 192 h 621"/>
                <a:gd name="T28" fmla="*/ 1469 w 1489"/>
                <a:gd name="T29" fmla="*/ 227 h 621"/>
                <a:gd name="T30" fmla="*/ 1433 w 1489"/>
                <a:gd name="T31" fmla="*/ 272 h 621"/>
                <a:gd name="T32" fmla="*/ 1377 w 1489"/>
                <a:gd name="T33" fmla="*/ 311 h 621"/>
                <a:gd name="T34" fmla="*/ 1293 w 1489"/>
                <a:gd name="T35" fmla="*/ 341 h 621"/>
                <a:gd name="T36" fmla="*/ 1177 w 1489"/>
                <a:gd name="T37" fmla="*/ 360 h 621"/>
                <a:gd name="T38" fmla="*/ 1171 w 1489"/>
                <a:gd name="T39" fmla="*/ 387 h 621"/>
                <a:gd name="T40" fmla="*/ 1155 w 1489"/>
                <a:gd name="T41" fmla="*/ 409 h 621"/>
                <a:gd name="T42" fmla="*/ 1122 w 1489"/>
                <a:gd name="T43" fmla="*/ 423 h 621"/>
                <a:gd name="T44" fmla="*/ 1069 w 1489"/>
                <a:gd name="T45" fmla="*/ 429 h 621"/>
                <a:gd name="T46" fmla="*/ 993 w 1489"/>
                <a:gd name="T47" fmla="*/ 418 h 621"/>
                <a:gd name="T48" fmla="*/ 944 w 1489"/>
                <a:gd name="T49" fmla="*/ 414 h 621"/>
                <a:gd name="T50" fmla="*/ 944 w 1489"/>
                <a:gd name="T51" fmla="*/ 431 h 621"/>
                <a:gd name="T52" fmla="*/ 942 w 1489"/>
                <a:gd name="T53" fmla="*/ 449 h 621"/>
                <a:gd name="T54" fmla="*/ 933 w 1489"/>
                <a:gd name="T55" fmla="*/ 465 h 621"/>
                <a:gd name="T56" fmla="*/ 909 w 1489"/>
                <a:gd name="T57" fmla="*/ 480 h 621"/>
                <a:gd name="T58" fmla="*/ 864 w 1489"/>
                <a:gd name="T59" fmla="*/ 485 h 621"/>
                <a:gd name="T60" fmla="*/ 795 w 1489"/>
                <a:gd name="T61" fmla="*/ 480 h 621"/>
                <a:gd name="T62" fmla="*/ 733 w 1489"/>
                <a:gd name="T63" fmla="*/ 505 h 621"/>
                <a:gd name="T64" fmla="*/ 697 w 1489"/>
                <a:gd name="T65" fmla="*/ 545 h 621"/>
                <a:gd name="T66" fmla="*/ 655 w 1489"/>
                <a:gd name="T67" fmla="*/ 560 h 621"/>
                <a:gd name="T68" fmla="*/ 611 w 1489"/>
                <a:gd name="T69" fmla="*/ 556 h 621"/>
                <a:gd name="T70" fmla="*/ 569 w 1489"/>
                <a:gd name="T71" fmla="*/ 545 h 621"/>
                <a:gd name="T72" fmla="*/ 533 w 1489"/>
                <a:gd name="T73" fmla="*/ 536 h 621"/>
                <a:gd name="T74" fmla="*/ 499 w 1489"/>
                <a:gd name="T75" fmla="*/ 565 h 621"/>
                <a:gd name="T76" fmla="*/ 455 w 1489"/>
                <a:gd name="T77" fmla="*/ 596 h 621"/>
                <a:gd name="T78" fmla="*/ 402 w 1489"/>
                <a:gd name="T79" fmla="*/ 603 h 621"/>
                <a:gd name="T80" fmla="*/ 348 w 1489"/>
                <a:gd name="T81" fmla="*/ 592 h 621"/>
                <a:gd name="T82" fmla="*/ 297 w 1489"/>
                <a:gd name="T83" fmla="*/ 576 h 621"/>
                <a:gd name="T84" fmla="*/ 257 w 1489"/>
                <a:gd name="T85" fmla="*/ 563 h 621"/>
                <a:gd name="T86" fmla="*/ 199 w 1489"/>
                <a:gd name="T87" fmla="*/ 612 h 621"/>
                <a:gd name="T88" fmla="*/ 137 w 1489"/>
                <a:gd name="T89" fmla="*/ 621 h 621"/>
                <a:gd name="T90" fmla="*/ 71 w 1489"/>
                <a:gd name="T91" fmla="*/ 605 h 621"/>
                <a:gd name="T92" fmla="*/ 0 w 1489"/>
                <a:gd name="T93" fmla="*/ 576 h 621"/>
                <a:gd name="T94" fmla="*/ 42 w 1489"/>
                <a:gd name="T95" fmla="*/ 269 h 621"/>
                <a:gd name="T96" fmla="*/ 106 w 1489"/>
                <a:gd name="T97" fmla="*/ 238 h 621"/>
                <a:gd name="T98" fmla="*/ 159 w 1489"/>
                <a:gd name="T99" fmla="*/ 191 h 621"/>
                <a:gd name="T100" fmla="*/ 208 w 1489"/>
                <a:gd name="T101" fmla="*/ 132 h 621"/>
                <a:gd name="T102" fmla="*/ 262 w 1489"/>
                <a:gd name="T103" fmla="*/ 76 h 621"/>
                <a:gd name="T104" fmla="*/ 333 w 1489"/>
                <a:gd name="T105" fmla="*/ 31 h 621"/>
                <a:gd name="T106" fmla="*/ 411 w 1489"/>
                <a:gd name="T107" fmla="*/ 7 h 621"/>
                <a:gd name="T108" fmla="*/ 499 w 1489"/>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621">
                  <a:moveTo>
                    <a:pt x="499" y="0"/>
                  </a:moveTo>
                  <a:lnTo>
                    <a:pt x="548" y="1"/>
                  </a:lnTo>
                  <a:lnTo>
                    <a:pt x="595" y="7"/>
                  </a:lnTo>
                  <a:lnTo>
                    <a:pt x="640" y="16"/>
                  </a:lnTo>
                  <a:lnTo>
                    <a:pt x="682" y="32"/>
                  </a:lnTo>
                  <a:lnTo>
                    <a:pt x="722" y="51"/>
                  </a:lnTo>
                  <a:lnTo>
                    <a:pt x="757" y="67"/>
                  </a:lnTo>
                  <a:lnTo>
                    <a:pt x="786" y="80"/>
                  </a:lnTo>
                  <a:lnTo>
                    <a:pt x="815" y="91"/>
                  </a:lnTo>
                  <a:lnTo>
                    <a:pt x="842" y="101"/>
                  </a:lnTo>
                  <a:lnTo>
                    <a:pt x="869" y="112"/>
                  </a:lnTo>
                  <a:lnTo>
                    <a:pt x="900" y="123"/>
                  </a:lnTo>
                  <a:lnTo>
                    <a:pt x="933" y="136"/>
                  </a:lnTo>
                  <a:lnTo>
                    <a:pt x="973" y="151"/>
                  </a:lnTo>
                  <a:lnTo>
                    <a:pt x="1020" y="167"/>
                  </a:lnTo>
                  <a:lnTo>
                    <a:pt x="1064" y="180"/>
                  </a:lnTo>
                  <a:lnTo>
                    <a:pt x="1115" y="189"/>
                  </a:lnTo>
                  <a:lnTo>
                    <a:pt x="1171" y="192"/>
                  </a:lnTo>
                  <a:lnTo>
                    <a:pt x="1228" y="194"/>
                  </a:lnTo>
                  <a:lnTo>
                    <a:pt x="1286" y="192"/>
                  </a:lnTo>
                  <a:lnTo>
                    <a:pt x="1340" y="189"/>
                  </a:lnTo>
                  <a:lnTo>
                    <a:pt x="1389" y="181"/>
                  </a:lnTo>
                  <a:lnTo>
                    <a:pt x="1431" y="174"/>
                  </a:lnTo>
                  <a:lnTo>
                    <a:pt x="1464" y="167"/>
                  </a:lnTo>
                  <a:lnTo>
                    <a:pt x="1479" y="169"/>
                  </a:lnTo>
                  <a:lnTo>
                    <a:pt x="1486" y="174"/>
                  </a:lnTo>
                  <a:lnTo>
                    <a:pt x="1489" y="181"/>
                  </a:lnTo>
                  <a:lnTo>
                    <a:pt x="1489" y="192"/>
                  </a:lnTo>
                  <a:lnTo>
                    <a:pt x="1484" y="203"/>
                  </a:lnTo>
                  <a:lnTo>
                    <a:pt x="1469" y="227"/>
                  </a:lnTo>
                  <a:lnTo>
                    <a:pt x="1453" y="251"/>
                  </a:lnTo>
                  <a:lnTo>
                    <a:pt x="1433" y="272"/>
                  </a:lnTo>
                  <a:lnTo>
                    <a:pt x="1408" y="292"/>
                  </a:lnTo>
                  <a:lnTo>
                    <a:pt x="1377" y="311"/>
                  </a:lnTo>
                  <a:lnTo>
                    <a:pt x="1339" y="327"/>
                  </a:lnTo>
                  <a:lnTo>
                    <a:pt x="1293" y="341"/>
                  </a:lnTo>
                  <a:lnTo>
                    <a:pt x="1239" y="352"/>
                  </a:lnTo>
                  <a:lnTo>
                    <a:pt x="1177" y="360"/>
                  </a:lnTo>
                  <a:lnTo>
                    <a:pt x="1175" y="372"/>
                  </a:lnTo>
                  <a:lnTo>
                    <a:pt x="1171" y="387"/>
                  </a:lnTo>
                  <a:lnTo>
                    <a:pt x="1166" y="398"/>
                  </a:lnTo>
                  <a:lnTo>
                    <a:pt x="1155" y="409"/>
                  </a:lnTo>
                  <a:lnTo>
                    <a:pt x="1140" y="418"/>
                  </a:lnTo>
                  <a:lnTo>
                    <a:pt x="1122" y="423"/>
                  </a:lnTo>
                  <a:lnTo>
                    <a:pt x="1099" y="429"/>
                  </a:lnTo>
                  <a:lnTo>
                    <a:pt x="1069" y="429"/>
                  </a:lnTo>
                  <a:lnTo>
                    <a:pt x="1035" y="425"/>
                  </a:lnTo>
                  <a:lnTo>
                    <a:pt x="993" y="418"/>
                  </a:lnTo>
                  <a:lnTo>
                    <a:pt x="944" y="407"/>
                  </a:lnTo>
                  <a:lnTo>
                    <a:pt x="944" y="414"/>
                  </a:lnTo>
                  <a:lnTo>
                    <a:pt x="944" y="421"/>
                  </a:lnTo>
                  <a:lnTo>
                    <a:pt x="944" y="431"/>
                  </a:lnTo>
                  <a:lnTo>
                    <a:pt x="944" y="440"/>
                  </a:lnTo>
                  <a:lnTo>
                    <a:pt x="942" y="449"/>
                  </a:lnTo>
                  <a:lnTo>
                    <a:pt x="939" y="458"/>
                  </a:lnTo>
                  <a:lnTo>
                    <a:pt x="933" y="465"/>
                  </a:lnTo>
                  <a:lnTo>
                    <a:pt x="922" y="474"/>
                  </a:lnTo>
                  <a:lnTo>
                    <a:pt x="909" y="480"/>
                  </a:lnTo>
                  <a:lnTo>
                    <a:pt x="889" y="483"/>
                  </a:lnTo>
                  <a:lnTo>
                    <a:pt x="864" y="485"/>
                  </a:lnTo>
                  <a:lnTo>
                    <a:pt x="833" y="483"/>
                  </a:lnTo>
                  <a:lnTo>
                    <a:pt x="795" y="480"/>
                  </a:lnTo>
                  <a:lnTo>
                    <a:pt x="748" y="471"/>
                  </a:lnTo>
                  <a:lnTo>
                    <a:pt x="733" y="505"/>
                  </a:lnTo>
                  <a:lnTo>
                    <a:pt x="715" y="529"/>
                  </a:lnTo>
                  <a:lnTo>
                    <a:pt x="697" y="545"/>
                  </a:lnTo>
                  <a:lnTo>
                    <a:pt x="677" y="554"/>
                  </a:lnTo>
                  <a:lnTo>
                    <a:pt x="655" y="560"/>
                  </a:lnTo>
                  <a:lnTo>
                    <a:pt x="633" y="560"/>
                  </a:lnTo>
                  <a:lnTo>
                    <a:pt x="611" y="556"/>
                  </a:lnTo>
                  <a:lnTo>
                    <a:pt x="591" y="551"/>
                  </a:lnTo>
                  <a:lnTo>
                    <a:pt x="569" y="545"/>
                  </a:lnTo>
                  <a:lnTo>
                    <a:pt x="549" y="540"/>
                  </a:lnTo>
                  <a:lnTo>
                    <a:pt x="533" y="536"/>
                  </a:lnTo>
                  <a:lnTo>
                    <a:pt x="517" y="534"/>
                  </a:lnTo>
                  <a:lnTo>
                    <a:pt x="499" y="565"/>
                  </a:lnTo>
                  <a:lnTo>
                    <a:pt x="479" y="585"/>
                  </a:lnTo>
                  <a:lnTo>
                    <a:pt x="455" y="596"/>
                  </a:lnTo>
                  <a:lnTo>
                    <a:pt x="429" y="601"/>
                  </a:lnTo>
                  <a:lnTo>
                    <a:pt x="402" y="603"/>
                  </a:lnTo>
                  <a:lnTo>
                    <a:pt x="375" y="600"/>
                  </a:lnTo>
                  <a:lnTo>
                    <a:pt x="348" y="592"/>
                  </a:lnTo>
                  <a:lnTo>
                    <a:pt x="322" y="585"/>
                  </a:lnTo>
                  <a:lnTo>
                    <a:pt x="297" y="576"/>
                  </a:lnTo>
                  <a:lnTo>
                    <a:pt x="275" y="569"/>
                  </a:lnTo>
                  <a:lnTo>
                    <a:pt x="257" y="563"/>
                  </a:lnTo>
                  <a:lnTo>
                    <a:pt x="228" y="592"/>
                  </a:lnTo>
                  <a:lnTo>
                    <a:pt x="199" y="612"/>
                  </a:lnTo>
                  <a:lnTo>
                    <a:pt x="168" y="620"/>
                  </a:lnTo>
                  <a:lnTo>
                    <a:pt x="137" y="621"/>
                  </a:lnTo>
                  <a:lnTo>
                    <a:pt x="104" y="614"/>
                  </a:lnTo>
                  <a:lnTo>
                    <a:pt x="71" y="605"/>
                  </a:lnTo>
                  <a:lnTo>
                    <a:pt x="37" y="591"/>
                  </a:lnTo>
                  <a:lnTo>
                    <a:pt x="0" y="576"/>
                  </a:lnTo>
                  <a:lnTo>
                    <a:pt x="4" y="274"/>
                  </a:lnTo>
                  <a:lnTo>
                    <a:pt x="42" y="269"/>
                  </a:lnTo>
                  <a:lnTo>
                    <a:pt x="77" y="256"/>
                  </a:lnTo>
                  <a:lnTo>
                    <a:pt x="106" y="238"/>
                  </a:lnTo>
                  <a:lnTo>
                    <a:pt x="133" y="216"/>
                  </a:lnTo>
                  <a:lnTo>
                    <a:pt x="159" y="191"/>
                  </a:lnTo>
                  <a:lnTo>
                    <a:pt x="182" y="161"/>
                  </a:lnTo>
                  <a:lnTo>
                    <a:pt x="208" y="132"/>
                  </a:lnTo>
                  <a:lnTo>
                    <a:pt x="233" y="103"/>
                  </a:lnTo>
                  <a:lnTo>
                    <a:pt x="262" y="76"/>
                  </a:lnTo>
                  <a:lnTo>
                    <a:pt x="295" y="52"/>
                  </a:lnTo>
                  <a:lnTo>
                    <a:pt x="333" y="31"/>
                  </a:lnTo>
                  <a:lnTo>
                    <a:pt x="377" y="16"/>
                  </a:lnTo>
                  <a:lnTo>
                    <a:pt x="411" y="7"/>
                  </a:lnTo>
                  <a:lnTo>
                    <a:pt x="453" y="1"/>
                  </a:lnTo>
                  <a:lnTo>
                    <a:pt x="4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81" name="Freeform 54">
              <a:extLst>
                <a:ext uri="{FF2B5EF4-FFF2-40B4-BE49-F238E27FC236}">
                  <a16:creationId xmlns:a16="http://schemas.microsoft.com/office/drawing/2014/main" id="{B0A29F04-856E-47DA-BE97-36BB5021C87C}"/>
                </a:ext>
              </a:extLst>
            </p:cNvPr>
            <p:cNvSpPr>
              <a:spLocks noEditPoints="1"/>
            </p:cNvSpPr>
            <p:nvPr/>
          </p:nvSpPr>
          <p:spPr bwMode="auto">
            <a:xfrm>
              <a:off x="4366556" y="1001048"/>
              <a:ext cx="460794" cy="5174720"/>
            </a:xfrm>
            <a:custGeom>
              <a:avLst/>
              <a:gdLst>
                <a:gd name="T0" fmla="*/ 147 w 300"/>
                <a:gd name="T1" fmla="*/ 3238 h 3369"/>
                <a:gd name="T2" fmla="*/ 184 w 300"/>
                <a:gd name="T3" fmla="*/ 3277 h 3369"/>
                <a:gd name="T4" fmla="*/ 180 w 300"/>
                <a:gd name="T5" fmla="*/ 3309 h 3369"/>
                <a:gd name="T6" fmla="*/ 167 w 300"/>
                <a:gd name="T7" fmla="*/ 3360 h 3369"/>
                <a:gd name="T8" fmla="*/ 136 w 300"/>
                <a:gd name="T9" fmla="*/ 3340 h 3369"/>
                <a:gd name="T10" fmla="*/ 124 w 300"/>
                <a:gd name="T11" fmla="*/ 3251 h 3369"/>
                <a:gd name="T12" fmla="*/ 142 w 300"/>
                <a:gd name="T13" fmla="*/ 2813 h 3369"/>
                <a:gd name="T14" fmla="*/ 184 w 300"/>
                <a:gd name="T15" fmla="*/ 2884 h 3369"/>
                <a:gd name="T16" fmla="*/ 195 w 300"/>
                <a:gd name="T17" fmla="*/ 2986 h 3369"/>
                <a:gd name="T18" fmla="*/ 191 w 300"/>
                <a:gd name="T19" fmla="*/ 3087 h 3369"/>
                <a:gd name="T20" fmla="*/ 184 w 300"/>
                <a:gd name="T21" fmla="*/ 3140 h 3369"/>
                <a:gd name="T22" fmla="*/ 156 w 300"/>
                <a:gd name="T23" fmla="*/ 3082 h 3369"/>
                <a:gd name="T24" fmla="*/ 120 w 300"/>
                <a:gd name="T25" fmla="*/ 2986 h 3369"/>
                <a:gd name="T26" fmla="*/ 120 w 300"/>
                <a:gd name="T27" fmla="*/ 2857 h 3369"/>
                <a:gd name="T28" fmla="*/ 124 w 300"/>
                <a:gd name="T29" fmla="*/ 2386 h 3369"/>
                <a:gd name="T30" fmla="*/ 196 w 300"/>
                <a:gd name="T31" fmla="*/ 2449 h 3369"/>
                <a:gd name="T32" fmla="*/ 193 w 300"/>
                <a:gd name="T33" fmla="*/ 2666 h 3369"/>
                <a:gd name="T34" fmla="*/ 182 w 300"/>
                <a:gd name="T35" fmla="*/ 2658 h 3369"/>
                <a:gd name="T36" fmla="*/ 171 w 300"/>
                <a:gd name="T37" fmla="*/ 2649 h 3369"/>
                <a:gd name="T38" fmla="*/ 136 w 300"/>
                <a:gd name="T39" fmla="*/ 2626 h 3369"/>
                <a:gd name="T40" fmla="*/ 113 w 300"/>
                <a:gd name="T41" fmla="*/ 1866 h 3369"/>
                <a:gd name="T42" fmla="*/ 200 w 300"/>
                <a:gd name="T43" fmla="*/ 1931 h 3369"/>
                <a:gd name="T44" fmla="*/ 200 w 300"/>
                <a:gd name="T45" fmla="*/ 2067 h 3369"/>
                <a:gd name="T46" fmla="*/ 198 w 300"/>
                <a:gd name="T47" fmla="*/ 2215 h 3369"/>
                <a:gd name="T48" fmla="*/ 138 w 300"/>
                <a:gd name="T49" fmla="*/ 2213 h 3369"/>
                <a:gd name="T50" fmla="*/ 113 w 300"/>
                <a:gd name="T51" fmla="*/ 1866 h 3369"/>
                <a:gd name="T52" fmla="*/ 204 w 300"/>
                <a:gd name="T53" fmla="*/ 1709 h 3369"/>
                <a:gd name="T54" fmla="*/ 144 w 300"/>
                <a:gd name="T55" fmla="*/ 1693 h 3369"/>
                <a:gd name="T56" fmla="*/ 104 w 300"/>
                <a:gd name="T57" fmla="*/ 1357 h 3369"/>
                <a:gd name="T58" fmla="*/ 224 w 300"/>
                <a:gd name="T59" fmla="*/ 20 h 3369"/>
                <a:gd name="T60" fmla="*/ 287 w 300"/>
                <a:gd name="T61" fmla="*/ 89 h 3369"/>
                <a:gd name="T62" fmla="*/ 298 w 300"/>
                <a:gd name="T63" fmla="*/ 173 h 3369"/>
                <a:gd name="T64" fmla="*/ 260 w 300"/>
                <a:gd name="T65" fmla="*/ 242 h 3369"/>
                <a:gd name="T66" fmla="*/ 222 w 300"/>
                <a:gd name="T67" fmla="*/ 377 h 3369"/>
                <a:gd name="T68" fmla="*/ 218 w 300"/>
                <a:gd name="T69" fmla="*/ 640 h 3369"/>
                <a:gd name="T70" fmla="*/ 216 w 300"/>
                <a:gd name="T71" fmla="*/ 880 h 3369"/>
                <a:gd name="T72" fmla="*/ 213 w 300"/>
                <a:gd name="T73" fmla="*/ 1166 h 3369"/>
                <a:gd name="T74" fmla="*/ 96 w 300"/>
                <a:gd name="T75" fmla="*/ 958 h 3369"/>
                <a:gd name="T76" fmla="*/ 87 w 300"/>
                <a:gd name="T77" fmla="*/ 637 h 3369"/>
                <a:gd name="T78" fmla="*/ 82 w 300"/>
                <a:gd name="T79" fmla="*/ 380 h 3369"/>
                <a:gd name="T80" fmla="*/ 31 w 300"/>
                <a:gd name="T81" fmla="*/ 237 h 3369"/>
                <a:gd name="T82" fmla="*/ 0 w 300"/>
                <a:gd name="T83" fmla="*/ 155 h 3369"/>
                <a:gd name="T84" fmla="*/ 18 w 300"/>
                <a:gd name="T85" fmla="*/ 73 h 3369"/>
                <a:gd name="T86" fmla="*/ 85 w 300"/>
                <a:gd name="T87" fmla="*/ 15 h 3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0" h="3369">
                  <a:moveTo>
                    <a:pt x="127" y="3220"/>
                  </a:moveTo>
                  <a:lnTo>
                    <a:pt x="136" y="3227"/>
                  </a:lnTo>
                  <a:lnTo>
                    <a:pt x="147" y="3238"/>
                  </a:lnTo>
                  <a:lnTo>
                    <a:pt x="160" y="3251"/>
                  </a:lnTo>
                  <a:lnTo>
                    <a:pt x="173" y="3266"/>
                  </a:lnTo>
                  <a:lnTo>
                    <a:pt x="184" y="3277"/>
                  </a:lnTo>
                  <a:lnTo>
                    <a:pt x="182" y="3282"/>
                  </a:lnTo>
                  <a:lnTo>
                    <a:pt x="182" y="3293"/>
                  </a:lnTo>
                  <a:lnTo>
                    <a:pt x="180" y="3309"/>
                  </a:lnTo>
                  <a:lnTo>
                    <a:pt x="178" y="3327"/>
                  </a:lnTo>
                  <a:lnTo>
                    <a:pt x="175" y="3346"/>
                  </a:lnTo>
                  <a:lnTo>
                    <a:pt x="167" y="3360"/>
                  </a:lnTo>
                  <a:lnTo>
                    <a:pt x="156" y="3369"/>
                  </a:lnTo>
                  <a:lnTo>
                    <a:pt x="147" y="3358"/>
                  </a:lnTo>
                  <a:lnTo>
                    <a:pt x="136" y="3340"/>
                  </a:lnTo>
                  <a:lnTo>
                    <a:pt x="129" y="3313"/>
                  </a:lnTo>
                  <a:lnTo>
                    <a:pt x="125" y="3282"/>
                  </a:lnTo>
                  <a:lnTo>
                    <a:pt x="124" y="3251"/>
                  </a:lnTo>
                  <a:lnTo>
                    <a:pt x="127" y="3220"/>
                  </a:lnTo>
                  <a:close/>
                  <a:moveTo>
                    <a:pt x="120" y="2800"/>
                  </a:moveTo>
                  <a:lnTo>
                    <a:pt x="142" y="2813"/>
                  </a:lnTo>
                  <a:lnTo>
                    <a:pt x="160" y="2833"/>
                  </a:lnTo>
                  <a:lnTo>
                    <a:pt x="173" y="2857"/>
                  </a:lnTo>
                  <a:lnTo>
                    <a:pt x="184" y="2884"/>
                  </a:lnTo>
                  <a:lnTo>
                    <a:pt x="189" y="2917"/>
                  </a:lnTo>
                  <a:lnTo>
                    <a:pt x="193" y="2949"/>
                  </a:lnTo>
                  <a:lnTo>
                    <a:pt x="195" y="2986"/>
                  </a:lnTo>
                  <a:lnTo>
                    <a:pt x="195" y="3020"/>
                  </a:lnTo>
                  <a:lnTo>
                    <a:pt x="195" y="3055"/>
                  </a:lnTo>
                  <a:lnTo>
                    <a:pt x="191" y="3087"/>
                  </a:lnTo>
                  <a:lnTo>
                    <a:pt x="189" y="3118"/>
                  </a:lnTo>
                  <a:lnTo>
                    <a:pt x="187" y="3146"/>
                  </a:lnTo>
                  <a:lnTo>
                    <a:pt x="184" y="3140"/>
                  </a:lnTo>
                  <a:lnTo>
                    <a:pt x="176" y="3127"/>
                  </a:lnTo>
                  <a:lnTo>
                    <a:pt x="167" y="3107"/>
                  </a:lnTo>
                  <a:lnTo>
                    <a:pt x="156" y="3082"/>
                  </a:lnTo>
                  <a:lnTo>
                    <a:pt x="144" y="3053"/>
                  </a:lnTo>
                  <a:lnTo>
                    <a:pt x="131" y="3020"/>
                  </a:lnTo>
                  <a:lnTo>
                    <a:pt x="120" y="2986"/>
                  </a:lnTo>
                  <a:lnTo>
                    <a:pt x="120" y="2944"/>
                  </a:lnTo>
                  <a:lnTo>
                    <a:pt x="120" y="2904"/>
                  </a:lnTo>
                  <a:lnTo>
                    <a:pt x="120" y="2857"/>
                  </a:lnTo>
                  <a:lnTo>
                    <a:pt x="120" y="2800"/>
                  </a:lnTo>
                  <a:close/>
                  <a:moveTo>
                    <a:pt x="116" y="2386"/>
                  </a:moveTo>
                  <a:lnTo>
                    <a:pt x="124" y="2386"/>
                  </a:lnTo>
                  <a:lnTo>
                    <a:pt x="151" y="2407"/>
                  </a:lnTo>
                  <a:lnTo>
                    <a:pt x="176" y="2427"/>
                  </a:lnTo>
                  <a:lnTo>
                    <a:pt x="196" y="2449"/>
                  </a:lnTo>
                  <a:lnTo>
                    <a:pt x="195" y="2520"/>
                  </a:lnTo>
                  <a:lnTo>
                    <a:pt x="193" y="2593"/>
                  </a:lnTo>
                  <a:lnTo>
                    <a:pt x="193" y="2666"/>
                  </a:lnTo>
                  <a:lnTo>
                    <a:pt x="189" y="2664"/>
                  </a:lnTo>
                  <a:lnTo>
                    <a:pt x="185" y="2662"/>
                  </a:lnTo>
                  <a:lnTo>
                    <a:pt x="182" y="2658"/>
                  </a:lnTo>
                  <a:lnTo>
                    <a:pt x="178" y="2655"/>
                  </a:lnTo>
                  <a:lnTo>
                    <a:pt x="175" y="2653"/>
                  </a:lnTo>
                  <a:lnTo>
                    <a:pt x="171" y="2649"/>
                  </a:lnTo>
                  <a:lnTo>
                    <a:pt x="167" y="2649"/>
                  </a:lnTo>
                  <a:lnTo>
                    <a:pt x="151" y="2637"/>
                  </a:lnTo>
                  <a:lnTo>
                    <a:pt x="136" y="2626"/>
                  </a:lnTo>
                  <a:lnTo>
                    <a:pt x="120" y="2613"/>
                  </a:lnTo>
                  <a:lnTo>
                    <a:pt x="116" y="2386"/>
                  </a:lnTo>
                  <a:close/>
                  <a:moveTo>
                    <a:pt x="113" y="1866"/>
                  </a:moveTo>
                  <a:lnTo>
                    <a:pt x="156" y="1884"/>
                  </a:lnTo>
                  <a:lnTo>
                    <a:pt x="200" y="1902"/>
                  </a:lnTo>
                  <a:lnTo>
                    <a:pt x="200" y="1931"/>
                  </a:lnTo>
                  <a:lnTo>
                    <a:pt x="200" y="1971"/>
                  </a:lnTo>
                  <a:lnTo>
                    <a:pt x="202" y="2018"/>
                  </a:lnTo>
                  <a:lnTo>
                    <a:pt x="200" y="2067"/>
                  </a:lnTo>
                  <a:lnTo>
                    <a:pt x="200" y="2118"/>
                  </a:lnTo>
                  <a:lnTo>
                    <a:pt x="200" y="2169"/>
                  </a:lnTo>
                  <a:lnTo>
                    <a:pt x="198" y="2215"/>
                  </a:lnTo>
                  <a:lnTo>
                    <a:pt x="196" y="2253"/>
                  </a:lnTo>
                  <a:lnTo>
                    <a:pt x="169" y="2233"/>
                  </a:lnTo>
                  <a:lnTo>
                    <a:pt x="138" y="2213"/>
                  </a:lnTo>
                  <a:lnTo>
                    <a:pt x="113" y="2193"/>
                  </a:lnTo>
                  <a:lnTo>
                    <a:pt x="113" y="2029"/>
                  </a:lnTo>
                  <a:lnTo>
                    <a:pt x="113" y="1866"/>
                  </a:lnTo>
                  <a:close/>
                  <a:moveTo>
                    <a:pt x="104" y="1357"/>
                  </a:moveTo>
                  <a:lnTo>
                    <a:pt x="207" y="1362"/>
                  </a:lnTo>
                  <a:lnTo>
                    <a:pt x="204" y="1709"/>
                  </a:lnTo>
                  <a:lnTo>
                    <a:pt x="180" y="1706"/>
                  </a:lnTo>
                  <a:lnTo>
                    <a:pt x="160" y="1700"/>
                  </a:lnTo>
                  <a:lnTo>
                    <a:pt x="144" y="1693"/>
                  </a:lnTo>
                  <a:lnTo>
                    <a:pt x="127" y="1684"/>
                  </a:lnTo>
                  <a:lnTo>
                    <a:pt x="107" y="1677"/>
                  </a:lnTo>
                  <a:lnTo>
                    <a:pt x="104" y="1357"/>
                  </a:lnTo>
                  <a:close/>
                  <a:moveTo>
                    <a:pt x="156" y="0"/>
                  </a:moveTo>
                  <a:lnTo>
                    <a:pt x="193" y="7"/>
                  </a:lnTo>
                  <a:lnTo>
                    <a:pt x="224" y="20"/>
                  </a:lnTo>
                  <a:lnTo>
                    <a:pt x="251" y="38"/>
                  </a:lnTo>
                  <a:lnTo>
                    <a:pt x="271" y="62"/>
                  </a:lnTo>
                  <a:lnTo>
                    <a:pt x="287" y="89"/>
                  </a:lnTo>
                  <a:lnTo>
                    <a:pt x="296" y="120"/>
                  </a:lnTo>
                  <a:lnTo>
                    <a:pt x="300" y="153"/>
                  </a:lnTo>
                  <a:lnTo>
                    <a:pt x="298" y="173"/>
                  </a:lnTo>
                  <a:lnTo>
                    <a:pt x="289" y="197"/>
                  </a:lnTo>
                  <a:lnTo>
                    <a:pt x="276" y="220"/>
                  </a:lnTo>
                  <a:lnTo>
                    <a:pt x="260" y="242"/>
                  </a:lnTo>
                  <a:lnTo>
                    <a:pt x="244" y="260"/>
                  </a:lnTo>
                  <a:lnTo>
                    <a:pt x="224" y="273"/>
                  </a:lnTo>
                  <a:lnTo>
                    <a:pt x="222" y="377"/>
                  </a:lnTo>
                  <a:lnTo>
                    <a:pt x="222" y="471"/>
                  </a:lnTo>
                  <a:lnTo>
                    <a:pt x="220" y="557"/>
                  </a:lnTo>
                  <a:lnTo>
                    <a:pt x="218" y="640"/>
                  </a:lnTo>
                  <a:lnTo>
                    <a:pt x="218" y="718"/>
                  </a:lnTo>
                  <a:lnTo>
                    <a:pt x="216" y="798"/>
                  </a:lnTo>
                  <a:lnTo>
                    <a:pt x="216" y="880"/>
                  </a:lnTo>
                  <a:lnTo>
                    <a:pt x="215" y="967"/>
                  </a:lnTo>
                  <a:lnTo>
                    <a:pt x="213" y="1062"/>
                  </a:lnTo>
                  <a:lnTo>
                    <a:pt x="213" y="1166"/>
                  </a:lnTo>
                  <a:lnTo>
                    <a:pt x="100" y="1153"/>
                  </a:lnTo>
                  <a:lnTo>
                    <a:pt x="98" y="1051"/>
                  </a:lnTo>
                  <a:lnTo>
                    <a:pt x="96" y="958"/>
                  </a:lnTo>
                  <a:lnTo>
                    <a:pt x="95" y="873"/>
                  </a:lnTo>
                  <a:lnTo>
                    <a:pt x="93" y="793"/>
                  </a:lnTo>
                  <a:lnTo>
                    <a:pt x="87" y="637"/>
                  </a:lnTo>
                  <a:lnTo>
                    <a:pt x="85" y="557"/>
                  </a:lnTo>
                  <a:lnTo>
                    <a:pt x="84" y="471"/>
                  </a:lnTo>
                  <a:lnTo>
                    <a:pt x="82" y="380"/>
                  </a:lnTo>
                  <a:lnTo>
                    <a:pt x="80" y="277"/>
                  </a:lnTo>
                  <a:lnTo>
                    <a:pt x="53" y="258"/>
                  </a:lnTo>
                  <a:lnTo>
                    <a:pt x="31" y="237"/>
                  </a:lnTo>
                  <a:lnTo>
                    <a:pt x="16" y="211"/>
                  </a:lnTo>
                  <a:lnTo>
                    <a:pt x="5" y="184"/>
                  </a:lnTo>
                  <a:lnTo>
                    <a:pt x="0" y="155"/>
                  </a:lnTo>
                  <a:lnTo>
                    <a:pt x="0" y="127"/>
                  </a:lnTo>
                  <a:lnTo>
                    <a:pt x="7" y="98"/>
                  </a:lnTo>
                  <a:lnTo>
                    <a:pt x="18" y="73"/>
                  </a:lnTo>
                  <a:lnTo>
                    <a:pt x="35" y="49"/>
                  </a:lnTo>
                  <a:lnTo>
                    <a:pt x="56" y="29"/>
                  </a:lnTo>
                  <a:lnTo>
                    <a:pt x="85" y="15"/>
                  </a:lnTo>
                  <a:lnTo>
                    <a:pt x="118" y="4"/>
                  </a:lnTo>
                  <a:lnTo>
                    <a:pt x="1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grpSp>
      <p:sp>
        <p:nvSpPr>
          <p:cNvPr id="82" name="Freeform 36">
            <a:extLst>
              <a:ext uri="{FF2B5EF4-FFF2-40B4-BE49-F238E27FC236}">
                <a16:creationId xmlns:a16="http://schemas.microsoft.com/office/drawing/2014/main" id="{53AEA272-E1AB-4A1F-8B1D-81183DA05032}"/>
              </a:ext>
            </a:extLst>
          </p:cNvPr>
          <p:cNvSpPr>
            <a:spLocks noEditPoints="1"/>
          </p:cNvSpPr>
          <p:nvPr/>
        </p:nvSpPr>
        <p:spPr bwMode="auto">
          <a:xfrm>
            <a:off x="9588015" y="5517559"/>
            <a:ext cx="312769" cy="337229"/>
          </a:xfrm>
          <a:custGeom>
            <a:avLst/>
            <a:gdLst>
              <a:gd name="T0" fmla="*/ 1409 w 3363"/>
              <a:gd name="T1" fmla="*/ 1886 h 3626"/>
              <a:gd name="T2" fmla="*/ 1554 w 3363"/>
              <a:gd name="T3" fmla="*/ 2044 h 3626"/>
              <a:gd name="T4" fmla="*/ 972 w 3363"/>
              <a:gd name="T5" fmla="*/ 2917 h 3626"/>
              <a:gd name="T6" fmla="*/ 852 w 3363"/>
              <a:gd name="T7" fmla="*/ 3126 h 3626"/>
              <a:gd name="T8" fmla="*/ 820 w 3363"/>
              <a:gd name="T9" fmla="*/ 3247 h 3626"/>
              <a:gd name="T10" fmla="*/ 836 w 3363"/>
              <a:gd name="T11" fmla="*/ 3317 h 3626"/>
              <a:gd name="T12" fmla="*/ 850 w 3363"/>
              <a:gd name="T13" fmla="*/ 3389 h 3626"/>
              <a:gd name="T14" fmla="*/ 829 w 3363"/>
              <a:gd name="T15" fmla="*/ 3475 h 3626"/>
              <a:gd name="T16" fmla="*/ 761 w 3363"/>
              <a:gd name="T17" fmla="*/ 3557 h 3626"/>
              <a:gd name="T18" fmla="*/ 656 w 3363"/>
              <a:gd name="T19" fmla="*/ 3607 h 3626"/>
              <a:gd name="T20" fmla="*/ 538 w 3363"/>
              <a:gd name="T21" fmla="*/ 3626 h 3626"/>
              <a:gd name="T22" fmla="*/ 436 w 3363"/>
              <a:gd name="T23" fmla="*/ 3602 h 3626"/>
              <a:gd name="T24" fmla="*/ 374 w 3363"/>
              <a:gd name="T25" fmla="*/ 3520 h 3626"/>
              <a:gd name="T26" fmla="*/ 358 w 3363"/>
              <a:gd name="T27" fmla="*/ 3413 h 3626"/>
              <a:gd name="T28" fmla="*/ 361 w 3363"/>
              <a:gd name="T29" fmla="*/ 3322 h 3626"/>
              <a:gd name="T30" fmla="*/ 338 w 3363"/>
              <a:gd name="T31" fmla="*/ 3238 h 3626"/>
              <a:gd name="T32" fmla="*/ 278 w 3363"/>
              <a:gd name="T33" fmla="*/ 3184 h 3626"/>
              <a:gd name="T34" fmla="*/ 198 w 3363"/>
              <a:gd name="T35" fmla="*/ 3138 h 3626"/>
              <a:gd name="T36" fmla="*/ 112 w 3363"/>
              <a:gd name="T37" fmla="*/ 3095 h 3626"/>
              <a:gd name="T38" fmla="*/ 41 w 3363"/>
              <a:gd name="T39" fmla="*/ 3040 h 3626"/>
              <a:gd name="T40" fmla="*/ 1 w 3363"/>
              <a:gd name="T41" fmla="*/ 2964 h 3626"/>
              <a:gd name="T42" fmla="*/ 12 w 3363"/>
              <a:gd name="T43" fmla="*/ 2855 h 3626"/>
              <a:gd name="T44" fmla="*/ 74 w 3363"/>
              <a:gd name="T45" fmla="*/ 2747 h 3626"/>
              <a:gd name="T46" fmla="*/ 170 w 3363"/>
              <a:gd name="T47" fmla="*/ 2702 h 3626"/>
              <a:gd name="T48" fmla="*/ 289 w 3363"/>
              <a:gd name="T49" fmla="*/ 2684 h 3626"/>
              <a:gd name="T50" fmla="*/ 412 w 3363"/>
              <a:gd name="T51" fmla="*/ 2660 h 3626"/>
              <a:gd name="T52" fmla="*/ 585 w 3363"/>
              <a:gd name="T53" fmla="*/ 2573 h 3626"/>
              <a:gd name="T54" fmla="*/ 760 w 3363"/>
              <a:gd name="T55" fmla="*/ 2437 h 3626"/>
              <a:gd name="T56" fmla="*/ 941 w 3363"/>
              <a:gd name="T57" fmla="*/ 2282 h 3626"/>
              <a:gd name="T58" fmla="*/ 1136 w 3363"/>
              <a:gd name="T59" fmla="*/ 2066 h 3626"/>
              <a:gd name="T60" fmla="*/ 1316 w 3363"/>
              <a:gd name="T61" fmla="*/ 1831 h 3626"/>
              <a:gd name="T62" fmla="*/ 2690 w 3363"/>
              <a:gd name="T63" fmla="*/ 9 h 3626"/>
              <a:gd name="T64" fmla="*/ 2761 w 3363"/>
              <a:gd name="T65" fmla="*/ 57 h 3626"/>
              <a:gd name="T66" fmla="*/ 2796 w 3363"/>
              <a:gd name="T67" fmla="*/ 138 h 3626"/>
              <a:gd name="T68" fmla="*/ 2814 w 3363"/>
              <a:gd name="T69" fmla="*/ 249 h 3626"/>
              <a:gd name="T70" fmla="*/ 2905 w 3363"/>
              <a:gd name="T71" fmla="*/ 282 h 3626"/>
              <a:gd name="T72" fmla="*/ 2990 w 3363"/>
              <a:gd name="T73" fmla="*/ 238 h 3626"/>
              <a:gd name="T74" fmla="*/ 3081 w 3363"/>
              <a:gd name="T75" fmla="*/ 184 h 3626"/>
              <a:gd name="T76" fmla="*/ 3200 w 3363"/>
              <a:gd name="T77" fmla="*/ 189 h 3626"/>
              <a:gd name="T78" fmla="*/ 3296 w 3363"/>
              <a:gd name="T79" fmla="*/ 255 h 3626"/>
              <a:gd name="T80" fmla="*/ 3354 w 3363"/>
              <a:gd name="T81" fmla="*/ 366 h 3626"/>
              <a:gd name="T82" fmla="*/ 3356 w 3363"/>
              <a:gd name="T83" fmla="*/ 526 h 3626"/>
              <a:gd name="T84" fmla="*/ 3301 w 3363"/>
              <a:gd name="T85" fmla="*/ 624 h 3626"/>
              <a:gd name="T86" fmla="*/ 3205 w 3363"/>
              <a:gd name="T87" fmla="*/ 680 h 3626"/>
              <a:gd name="T88" fmla="*/ 3094 w 3363"/>
              <a:gd name="T89" fmla="*/ 689 h 3626"/>
              <a:gd name="T90" fmla="*/ 2994 w 3363"/>
              <a:gd name="T91" fmla="*/ 644 h 3626"/>
              <a:gd name="T92" fmla="*/ 2883 w 3363"/>
              <a:gd name="T93" fmla="*/ 575 h 3626"/>
              <a:gd name="T94" fmla="*/ 2712 w 3363"/>
              <a:gd name="T95" fmla="*/ 607 h 3626"/>
              <a:gd name="T96" fmla="*/ 2570 w 3363"/>
              <a:gd name="T97" fmla="*/ 695 h 3626"/>
              <a:gd name="T98" fmla="*/ 2454 w 3363"/>
              <a:gd name="T99" fmla="*/ 815 h 3626"/>
              <a:gd name="T100" fmla="*/ 2354 w 3363"/>
              <a:gd name="T101" fmla="*/ 949 h 3626"/>
              <a:gd name="T102" fmla="*/ 2267 w 3363"/>
              <a:gd name="T103" fmla="*/ 1073 h 3626"/>
              <a:gd name="T104" fmla="*/ 1698 w 3363"/>
              <a:gd name="T105" fmla="*/ 1762 h 3626"/>
              <a:gd name="T106" fmla="*/ 1465 w 3363"/>
              <a:gd name="T107" fmla="*/ 1769 h 3626"/>
              <a:gd name="T108" fmla="*/ 1625 w 3363"/>
              <a:gd name="T109" fmla="*/ 1426 h 3626"/>
              <a:gd name="T110" fmla="*/ 1823 w 3363"/>
              <a:gd name="T111" fmla="*/ 1177 h 3626"/>
              <a:gd name="T112" fmla="*/ 2390 w 3363"/>
              <a:gd name="T113" fmla="*/ 369 h 3626"/>
              <a:gd name="T114" fmla="*/ 2416 w 3363"/>
              <a:gd name="T115" fmla="*/ 304 h 3626"/>
              <a:gd name="T116" fmla="*/ 2405 w 3363"/>
              <a:gd name="T117" fmla="*/ 231 h 3626"/>
              <a:gd name="T118" fmla="*/ 2400 w 3363"/>
              <a:gd name="T119" fmla="*/ 157 h 3626"/>
              <a:gd name="T120" fmla="*/ 2440 w 3363"/>
              <a:gd name="T121" fmla="*/ 82 h 3626"/>
              <a:gd name="T122" fmla="*/ 2610 w 3363"/>
              <a:gd name="T123" fmla="*/ 0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3" h="3626">
                <a:moveTo>
                  <a:pt x="1316" y="1831"/>
                </a:moveTo>
                <a:lnTo>
                  <a:pt x="1345" y="1926"/>
                </a:lnTo>
                <a:lnTo>
                  <a:pt x="1409" y="1886"/>
                </a:lnTo>
                <a:lnTo>
                  <a:pt x="1429" y="1946"/>
                </a:lnTo>
                <a:lnTo>
                  <a:pt x="1552" y="1929"/>
                </a:lnTo>
                <a:lnTo>
                  <a:pt x="1554" y="2044"/>
                </a:lnTo>
                <a:lnTo>
                  <a:pt x="1283" y="2446"/>
                </a:lnTo>
                <a:lnTo>
                  <a:pt x="1012" y="2853"/>
                </a:lnTo>
                <a:lnTo>
                  <a:pt x="972" y="2917"/>
                </a:lnTo>
                <a:lnTo>
                  <a:pt x="929" y="2984"/>
                </a:lnTo>
                <a:lnTo>
                  <a:pt x="887" y="3053"/>
                </a:lnTo>
                <a:lnTo>
                  <a:pt x="852" y="3126"/>
                </a:lnTo>
                <a:lnTo>
                  <a:pt x="825" y="3197"/>
                </a:lnTo>
                <a:lnTo>
                  <a:pt x="820" y="3224"/>
                </a:lnTo>
                <a:lnTo>
                  <a:pt x="820" y="3247"/>
                </a:lnTo>
                <a:lnTo>
                  <a:pt x="823" y="3271"/>
                </a:lnTo>
                <a:lnTo>
                  <a:pt x="829" y="3295"/>
                </a:lnTo>
                <a:lnTo>
                  <a:pt x="836" y="3317"/>
                </a:lnTo>
                <a:lnTo>
                  <a:pt x="841" y="3340"/>
                </a:lnTo>
                <a:lnTo>
                  <a:pt x="847" y="3364"/>
                </a:lnTo>
                <a:lnTo>
                  <a:pt x="850" y="3389"/>
                </a:lnTo>
                <a:lnTo>
                  <a:pt x="849" y="3415"/>
                </a:lnTo>
                <a:lnTo>
                  <a:pt x="841" y="3444"/>
                </a:lnTo>
                <a:lnTo>
                  <a:pt x="829" y="3475"/>
                </a:lnTo>
                <a:lnTo>
                  <a:pt x="809" y="3509"/>
                </a:lnTo>
                <a:lnTo>
                  <a:pt x="789" y="3533"/>
                </a:lnTo>
                <a:lnTo>
                  <a:pt x="761" y="3557"/>
                </a:lnTo>
                <a:lnTo>
                  <a:pt x="729" y="3577"/>
                </a:lnTo>
                <a:lnTo>
                  <a:pt x="694" y="3593"/>
                </a:lnTo>
                <a:lnTo>
                  <a:pt x="656" y="3607"/>
                </a:lnTo>
                <a:lnTo>
                  <a:pt x="616" y="3617"/>
                </a:lnTo>
                <a:lnTo>
                  <a:pt x="576" y="3624"/>
                </a:lnTo>
                <a:lnTo>
                  <a:pt x="538" y="3626"/>
                </a:lnTo>
                <a:lnTo>
                  <a:pt x="501" y="3622"/>
                </a:lnTo>
                <a:lnTo>
                  <a:pt x="467" y="3615"/>
                </a:lnTo>
                <a:lnTo>
                  <a:pt x="436" y="3602"/>
                </a:lnTo>
                <a:lnTo>
                  <a:pt x="412" y="3586"/>
                </a:lnTo>
                <a:lnTo>
                  <a:pt x="392" y="3560"/>
                </a:lnTo>
                <a:lnTo>
                  <a:pt x="374" y="3520"/>
                </a:lnTo>
                <a:lnTo>
                  <a:pt x="363" y="3482"/>
                </a:lnTo>
                <a:lnTo>
                  <a:pt x="358" y="3446"/>
                </a:lnTo>
                <a:lnTo>
                  <a:pt x="358" y="3413"/>
                </a:lnTo>
                <a:lnTo>
                  <a:pt x="358" y="3382"/>
                </a:lnTo>
                <a:lnTo>
                  <a:pt x="361" y="3351"/>
                </a:lnTo>
                <a:lnTo>
                  <a:pt x="361" y="3322"/>
                </a:lnTo>
                <a:lnTo>
                  <a:pt x="358" y="3291"/>
                </a:lnTo>
                <a:lnTo>
                  <a:pt x="349" y="3262"/>
                </a:lnTo>
                <a:lnTo>
                  <a:pt x="338" y="3238"/>
                </a:lnTo>
                <a:lnTo>
                  <a:pt x="321" y="3218"/>
                </a:lnTo>
                <a:lnTo>
                  <a:pt x="301" y="3200"/>
                </a:lnTo>
                <a:lnTo>
                  <a:pt x="278" y="3184"/>
                </a:lnTo>
                <a:lnTo>
                  <a:pt x="252" y="3167"/>
                </a:lnTo>
                <a:lnTo>
                  <a:pt x="225" y="3153"/>
                </a:lnTo>
                <a:lnTo>
                  <a:pt x="198" y="3138"/>
                </a:lnTo>
                <a:lnTo>
                  <a:pt x="169" y="3126"/>
                </a:lnTo>
                <a:lnTo>
                  <a:pt x="140" y="3111"/>
                </a:lnTo>
                <a:lnTo>
                  <a:pt x="112" y="3095"/>
                </a:lnTo>
                <a:lnTo>
                  <a:pt x="87" y="3078"/>
                </a:lnTo>
                <a:lnTo>
                  <a:pt x="61" y="3060"/>
                </a:lnTo>
                <a:lnTo>
                  <a:pt x="41" y="3040"/>
                </a:lnTo>
                <a:lnTo>
                  <a:pt x="23" y="3017"/>
                </a:lnTo>
                <a:lnTo>
                  <a:pt x="10" y="2991"/>
                </a:lnTo>
                <a:lnTo>
                  <a:pt x="1" y="2964"/>
                </a:lnTo>
                <a:lnTo>
                  <a:pt x="0" y="2931"/>
                </a:lnTo>
                <a:lnTo>
                  <a:pt x="1" y="2895"/>
                </a:lnTo>
                <a:lnTo>
                  <a:pt x="12" y="2855"/>
                </a:lnTo>
                <a:lnTo>
                  <a:pt x="29" y="2809"/>
                </a:lnTo>
                <a:lnTo>
                  <a:pt x="49" y="2775"/>
                </a:lnTo>
                <a:lnTo>
                  <a:pt x="74" y="2747"/>
                </a:lnTo>
                <a:lnTo>
                  <a:pt x="101" y="2727"/>
                </a:lnTo>
                <a:lnTo>
                  <a:pt x="134" y="2713"/>
                </a:lnTo>
                <a:lnTo>
                  <a:pt x="170" y="2702"/>
                </a:lnTo>
                <a:lnTo>
                  <a:pt x="209" y="2695"/>
                </a:lnTo>
                <a:lnTo>
                  <a:pt x="247" y="2689"/>
                </a:lnTo>
                <a:lnTo>
                  <a:pt x="289" y="2684"/>
                </a:lnTo>
                <a:lnTo>
                  <a:pt x="330" y="2678"/>
                </a:lnTo>
                <a:lnTo>
                  <a:pt x="372" y="2671"/>
                </a:lnTo>
                <a:lnTo>
                  <a:pt x="412" y="2660"/>
                </a:lnTo>
                <a:lnTo>
                  <a:pt x="469" y="2640"/>
                </a:lnTo>
                <a:lnTo>
                  <a:pt x="527" y="2609"/>
                </a:lnTo>
                <a:lnTo>
                  <a:pt x="585" y="2573"/>
                </a:lnTo>
                <a:lnTo>
                  <a:pt x="643" y="2529"/>
                </a:lnTo>
                <a:lnTo>
                  <a:pt x="701" y="2484"/>
                </a:lnTo>
                <a:lnTo>
                  <a:pt x="760" y="2437"/>
                </a:lnTo>
                <a:lnTo>
                  <a:pt x="816" y="2389"/>
                </a:lnTo>
                <a:lnTo>
                  <a:pt x="869" y="2346"/>
                </a:lnTo>
                <a:lnTo>
                  <a:pt x="941" y="2282"/>
                </a:lnTo>
                <a:lnTo>
                  <a:pt x="1009" y="2215"/>
                </a:lnTo>
                <a:lnTo>
                  <a:pt x="1074" y="2142"/>
                </a:lnTo>
                <a:lnTo>
                  <a:pt x="1136" y="2066"/>
                </a:lnTo>
                <a:lnTo>
                  <a:pt x="1196" y="1989"/>
                </a:lnTo>
                <a:lnTo>
                  <a:pt x="1252" y="1913"/>
                </a:lnTo>
                <a:lnTo>
                  <a:pt x="1316" y="1831"/>
                </a:lnTo>
                <a:close/>
                <a:moveTo>
                  <a:pt x="2610" y="0"/>
                </a:moveTo>
                <a:lnTo>
                  <a:pt x="2654" y="2"/>
                </a:lnTo>
                <a:lnTo>
                  <a:pt x="2690" y="9"/>
                </a:lnTo>
                <a:lnTo>
                  <a:pt x="2720" y="20"/>
                </a:lnTo>
                <a:lnTo>
                  <a:pt x="2743" y="37"/>
                </a:lnTo>
                <a:lnTo>
                  <a:pt x="2761" y="57"/>
                </a:lnTo>
                <a:lnTo>
                  <a:pt x="2776" y="80"/>
                </a:lnTo>
                <a:lnTo>
                  <a:pt x="2787" y="107"/>
                </a:lnTo>
                <a:lnTo>
                  <a:pt x="2796" y="138"/>
                </a:lnTo>
                <a:lnTo>
                  <a:pt x="2803" y="173"/>
                </a:lnTo>
                <a:lnTo>
                  <a:pt x="2809" y="209"/>
                </a:lnTo>
                <a:lnTo>
                  <a:pt x="2814" y="249"/>
                </a:lnTo>
                <a:lnTo>
                  <a:pt x="2841" y="266"/>
                </a:lnTo>
                <a:lnTo>
                  <a:pt x="2872" y="278"/>
                </a:lnTo>
                <a:lnTo>
                  <a:pt x="2905" y="282"/>
                </a:lnTo>
                <a:lnTo>
                  <a:pt x="2940" y="278"/>
                </a:lnTo>
                <a:lnTo>
                  <a:pt x="2976" y="266"/>
                </a:lnTo>
                <a:lnTo>
                  <a:pt x="2990" y="238"/>
                </a:lnTo>
                <a:lnTo>
                  <a:pt x="3016" y="215"/>
                </a:lnTo>
                <a:lnTo>
                  <a:pt x="3047" y="197"/>
                </a:lnTo>
                <a:lnTo>
                  <a:pt x="3081" y="184"/>
                </a:lnTo>
                <a:lnTo>
                  <a:pt x="3120" y="177"/>
                </a:lnTo>
                <a:lnTo>
                  <a:pt x="3160" y="178"/>
                </a:lnTo>
                <a:lnTo>
                  <a:pt x="3200" y="189"/>
                </a:lnTo>
                <a:lnTo>
                  <a:pt x="3234" y="206"/>
                </a:lnTo>
                <a:lnTo>
                  <a:pt x="3267" y="227"/>
                </a:lnTo>
                <a:lnTo>
                  <a:pt x="3296" y="255"/>
                </a:lnTo>
                <a:lnTo>
                  <a:pt x="3320" y="287"/>
                </a:lnTo>
                <a:lnTo>
                  <a:pt x="3340" y="324"/>
                </a:lnTo>
                <a:lnTo>
                  <a:pt x="3354" y="366"/>
                </a:lnTo>
                <a:lnTo>
                  <a:pt x="3361" y="415"/>
                </a:lnTo>
                <a:lnTo>
                  <a:pt x="3363" y="467"/>
                </a:lnTo>
                <a:lnTo>
                  <a:pt x="3356" y="526"/>
                </a:lnTo>
                <a:lnTo>
                  <a:pt x="3343" y="562"/>
                </a:lnTo>
                <a:lnTo>
                  <a:pt x="3325" y="597"/>
                </a:lnTo>
                <a:lnTo>
                  <a:pt x="3301" y="624"/>
                </a:lnTo>
                <a:lnTo>
                  <a:pt x="3272" y="647"/>
                </a:lnTo>
                <a:lnTo>
                  <a:pt x="3241" y="667"/>
                </a:lnTo>
                <a:lnTo>
                  <a:pt x="3205" y="680"/>
                </a:lnTo>
                <a:lnTo>
                  <a:pt x="3169" y="689"/>
                </a:lnTo>
                <a:lnTo>
                  <a:pt x="3132" y="693"/>
                </a:lnTo>
                <a:lnTo>
                  <a:pt x="3094" y="689"/>
                </a:lnTo>
                <a:lnTo>
                  <a:pt x="3058" y="680"/>
                </a:lnTo>
                <a:lnTo>
                  <a:pt x="3025" y="666"/>
                </a:lnTo>
                <a:lnTo>
                  <a:pt x="2994" y="644"/>
                </a:lnTo>
                <a:lnTo>
                  <a:pt x="2969" y="617"/>
                </a:lnTo>
                <a:lnTo>
                  <a:pt x="2947" y="582"/>
                </a:lnTo>
                <a:lnTo>
                  <a:pt x="2883" y="575"/>
                </a:lnTo>
                <a:lnTo>
                  <a:pt x="2821" y="578"/>
                </a:lnTo>
                <a:lnTo>
                  <a:pt x="2765" y="589"/>
                </a:lnTo>
                <a:lnTo>
                  <a:pt x="2712" y="607"/>
                </a:lnTo>
                <a:lnTo>
                  <a:pt x="2661" y="631"/>
                </a:lnTo>
                <a:lnTo>
                  <a:pt x="2614" y="660"/>
                </a:lnTo>
                <a:lnTo>
                  <a:pt x="2570" y="695"/>
                </a:lnTo>
                <a:lnTo>
                  <a:pt x="2529" y="731"/>
                </a:lnTo>
                <a:lnTo>
                  <a:pt x="2490" y="773"/>
                </a:lnTo>
                <a:lnTo>
                  <a:pt x="2454" y="815"/>
                </a:lnTo>
                <a:lnTo>
                  <a:pt x="2420" y="858"/>
                </a:lnTo>
                <a:lnTo>
                  <a:pt x="2385" y="904"/>
                </a:lnTo>
                <a:lnTo>
                  <a:pt x="2354" y="949"/>
                </a:lnTo>
                <a:lnTo>
                  <a:pt x="2325" y="993"/>
                </a:lnTo>
                <a:lnTo>
                  <a:pt x="2296" y="1035"/>
                </a:lnTo>
                <a:lnTo>
                  <a:pt x="2267" y="1073"/>
                </a:lnTo>
                <a:lnTo>
                  <a:pt x="2060" y="1326"/>
                </a:lnTo>
                <a:lnTo>
                  <a:pt x="1692" y="1844"/>
                </a:lnTo>
                <a:lnTo>
                  <a:pt x="1698" y="1762"/>
                </a:lnTo>
                <a:lnTo>
                  <a:pt x="1565" y="1793"/>
                </a:lnTo>
                <a:lnTo>
                  <a:pt x="1541" y="1713"/>
                </a:lnTo>
                <a:lnTo>
                  <a:pt x="1465" y="1769"/>
                </a:lnTo>
                <a:lnTo>
                  <a:pt x="1441" y="1669"/>
                </a:lnTo>
                <a:lnTo>
                  <a:pt x="1534" y="1549"/>
                </a:lnTo>
                <a:lnTo>
                  <a:pt x="1625" y="1426"/>
                </a:lnTo>
                <a:lnTo>
                  <a:pt x="1689" y="1338"/>
                </a:lnTo>
                <a:lnTo>
                  <a:pt x="1756" y="1257"/>
                </a:lnTo>
                <a:lnTo>
                  <a:pt x="1823" y="1177"/>
                </a:lnTo>
                <a:lnTo>
                  <a:pt x="1890" y="1093"/>
                </a:lnTo>
                <a:lnTo>
                  <a:pt x="2183" y="689"/>
                </a:lnTo>
                <a:lnTo>
                  <a:pt x="2390" y="369"/>
                </a:lnTo>
                <a:lnTo>
                  <a:pt x="2405" y="349"/>
                </a:lnTo>
                <a:lnTo>
                  <a:pt x="2412" y="327"/>
                </a:lnTo>
                <a:lnTo>
                  <a:pt x="2416" y="304"/>
                </a:lnTo>
                <a:lnTo>
                  <a:pt x="2414" y="280"/>
                </a:lnTo>
                <a:lnTo>
                  <a:pt x="2410" y="257"/>
                </a:lnTo>
                <a:lnTo>
                  <a:pt x="2405" y="231"/>
                </a:lnTo>
                <a:lnTo>
                  <a:pt x="2401" y="207"/>
                </a:lnTo>
                <a:lnTo>
                  <a:pt x="2400" y="182"/>
                </a:lnTo>
                <a:lnTo>
                  <a:pt x="2400" y="157"/>
                </a:lnTo>
                <a:lnTo>
                  <a:pt x="2407" y="131"/>
                </a:lnTo>
                <a:lnTo>
                  <a:pt x="2420" y="106"/>
                </a:lnTo>
                <a:lnTo>
                  <a:pt x="2440" y="82"/>
                </a:lnTo>
                <a:lnTo>
                  <a:pt x="2470" y="57"/>
                </a:lnTo>
                <a:lnTo>
                  <a:pt x="2510" y="33"/>
                </a:lnTo>
                <a:lnTo>
                  <a:pt x="261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83" name="Oval 19">
            <a:extLst>
              <a:ext uri="{FF2B5EF4-FFF2-40B4-BE49-F238E27FC236}">
                <a16:creationId xmlns:a16="http://schemas.microsoft.com/office/drawing/2014/main" id="{E9CFB870-AA76-4AE8-9464-C4E5358CCF13}"/>
              </a:ext>
            </a:extLst>
          </p:cNvPr>
          <p:cNvSpPr/>
          <p:nvPr/>
        </p:nvSpPr>
        <p:spPr>
          <a:xfrm rot="7840081">
            <a:off x="7388589" y="357113"/>
            <a:ext cx="302849" cy="258340"/>
          </a:xfrm>
          <a:custGeom>
            <a:avLst/>
            <a:gdLst/>
            <a:ahLst/>
            <a:cxnLst/>
            <a:rect l="l" t="t" r="r" b="b"/>
            <a:pathLst>
              <a:path w="4290840" h="3660228">
                <a:moveTo>
                  <a:pt x="2325835" y="1430901"/>
                </a:moveTo>
                <a:cubicBezTo>
                  <a:pt x="2336670" y="1441414"/>
                  <a:pt x="2351639" y="1447919"/>
                  <a:pt x="2368172" y="1447919"/>
                </a:cubicBezTo>
                <a:cubicBezTo>
                  <a:pt x="2401241" y="1447919"/>
                  <a:pt x="2428048" y="1421905"/>
                  <a:pt x="2428048" y="1389815"/>
                </a:cubicBezTo>
                <a:lnTo>
                  <a:pt x="2428048" y="290423"/>
                </a:lnTo>
                <a:cubicBezTo>
                  <a:pt x="2428048" y="258334"/>
                  <a:pt x="2401241" y="232319"/>
                  <a:pt x="2368173" y="232320"/>
                </a:cubicBezTo>
                <a:cubicBezTo>
                  <a:pt x="2335105" y="232319"/>
                  <a:pt x="2308298" y="258334"/>
                  <a:pt x="2308298" y="290424"/>
                </a:cubicBezTo>
                <a:lnTo>
                  <a:pt x="2308298" y="1389814"/>
                </a:lnTo>
                <a:cubicBezTo>
                  <a:pt x="2308297" y="1405860"/>
                  <a:pt x="2314999" y="1420385"/>
                  <a:pt x="2325835" y="1430901"/>
                </a:cubicBezTo>
                <a:close/>
                <a:moveTo>
                  <a:pt x="1712446" y="1346642"/>
                </a:moveTo>
                <a:cubicBezTo>
                  <a:pt x="1591450" y="1204364"/>
                  <a:pt x="1518764" y="1021961"/>
                  <a:pt x="1518764" y="823084"/>
                </a:cubicBezTo>
                <a:cubicBezTo>
                  <a:pt x="1518764" y="368507"/>
                  <a:pt x="1898505" y="1"/>
                  <a:pt x="2366939" y="0"/>
                </a:cubicBezTo>
                <a:cubicBezTo>
                  <a:pt x="2835373" y="1"/>
                  <a:pt x="3215115" y="368508"/>
                  <a:pt x="3215114" y="823084"/>
                </a:cubicBezTo>
                <a:cubicBezTo>
                  <a:pt x="3215114" y="1277660"/>
                  <a:pt x="2835373" y="1646168"/>
                  <a:pt x="2366939" y="1646167"/>
                </a:cubicBezTo>
                <a:cubicBezTo>
                  <a:pt x="2132723" y="1646167"/>
                  <a:pt x="1920679" y="1554040"/>
                  <a:pt x="1767189" y="1405093"/>
                </a:cubicBezTo>
                <a:cubicBezTo>
                  <a:pt x="1748003" y="1386474"/>
                  <a:pt x="1729732" y="1366968"/>
                  <a:pt x="1712446" y="1346642"/>
                </a:cubicBezTo>
                <a:close/>
                <a:moveTo>
                  <a:pt x="2442785" y="3276067"/>
                </a:moveTo>
                <a:cubicBezTo>
                  <a:pt x="2452539" y="3288725"/>
                  <a:pt x="2467121" y="3297661"/>
                  <a:pt x="2484220" y="3299876"/>
                </a:cubicBezTo>
                <a:lnTo>
                  <a:pt x="3567493" y="3440235"/>
                </a:lnTo>
                <a:cubicBezTo>
                  <a:pt x="3601691" y="3444665"/>
                  <a:pt x="3633005" y="3420535"/>
                  <a:pt x="3637436" y="3386337"/>
                </a:cubicBezTo>
                <a:lnTo>
                  <a:pt x="3638507" y="3378082"/>
                </a:lnTo>
                <a:cubicBezTo>
                  <a:pt x="3642938" y="3343884"/>
                  <a:pt x="3618808" y="3312570"/>
                  <a:pt x="3584610" y="3308139"/>
                </a:cubicBezTo>
                <a:cubicBezTo>
                  <a:pt x="3223518" y="3261353"/>
                  <a:pt x="2862428" y="3214566"/>
                  <a:pt x="2501336" y="3167780"/>
                </a:cubicBezTo>
                <a:cubicBezTo>
                  <a:pt x="2467138" y="3163349"/>
                  <a:pt x="2435824" y="3187479"/>
                  <a:pt x="2431392" y="3221677"/>
                </a:cubicBezTo>
                <a:lnTo>
                  <a:pt x="2430323" y="3229933"/>
                </a:lnTo>
                <a:cubicBezTo>
                  <a:pt x="2428107" y="3247032"/>
                  <a:pt x="2433032" y="3263410"/>
                  <a:pt x="2442785" y="3276067"/>
                </a:cubicBezTo>
                <a:close/>
                <a:moveTo>
                  <a:pt x="2077965" y="3502921"/>
                </a:moveTo>
                <a:cubicBezTo>
                  <a:pt x="2211151" y="3366898"/>
                  <a:pt x="2317658" y="3113548"/>
                  <a:pt x="2352262" y="2815726"/>
                </a:cubicBezTo>
                <a:cubicBezTo>
                  <a:pt x="2386865" y="2517903"/>
                  <a:pt x="2341165" y="2247898"/>
                  <a:pt x="2242534" y="2086510"/>
                </a:cubicBezTo>
                <a:lnTo>
                  <a:pt x="3638641" y="2239266"/>
                </a:lnTo>
                <a:cubicBezTo>
                  <a:pt x="4041695" y="2283368"/>
                  <a:pt x="4331596" y="2636192"/>
                  <a:pt x="4286150" y="3027324"/>
                </a:cubicBezTo>
                <a:cubicBezTo>
                  <a:pt x="4240705" y="3418455"/>
                  <a:pt x="3877125" y="3699778"/>
                  <a:pt x="3474071" y="3655676"/>
                </a:cubicBezTo>
                <a:close/>
                <a:moveTo>
                  <a:pt x="554154" y="3094005"/>
                </a:moveTo>
                <a:cubicBezTo>
                  <a:pt x="563899" y="3106651"/>
                  <a:pt x="578469" y="3115580"/>
                  <a:pt x="595552" y="3117793"/>
                </a:cubicBezTo>
                <a:lnTo>
                  <a:pt x="1844342" y="3279597"/>
                </a:lnTo>
                <a:cubicBezTo>
                  <a:pt x="1878509" y="3284024"/>
                  <a:pt x="1909796" y="3259914"/>
                  <a:pt x="1914223" y="3225747"/>
                </a:cubicBezTo>
                <a:lnTo>
                  <a:pt x="1915292" y="3217498"/>
                </a:lnTo>
                <a:cubicBezTo>
                  <a:pt x="1919719" y="3183330"/>
                  <a:pt x="1895610" y="3152043"/>
                  <a:pt x="1861442" y="3147616"/>
                </a:cubicBezTo>
                <a:lnTo>
                  <a:pt x="612653" y="2985812"/>
                </a:lnTo>
                <a:cubicBezTo>
                  <a:pt x="578485" y="2981385"/>
                  <a:pt x="547198" y="3005495"/>
                  <a:pt x="542771" y="3039662"/>
                </a:cubicBezTo>
                <a:lnTo>
                  <a:pt x="541702" y="3047911"/>
                </a:lnTo>
                <a:cubicBezTo>
                  <a:pt x="539489" y="3064995"/>
                  <a:pt x="544409" y="3081359"/>
                  <a:pt x="554154" y="3094005"/>
                </a:cubicBezTo>
                <a:close/>
                <a:moveTo>
                  <a:pt x="160256" y="3083028"/>
                </a:moveTo>
                <a:cubicBezTo>
                  <a:pt x="43080" y="2940417"/>
                  <a:pt x="-18033" y="2754428"/>
                  <a:pt x="4690" y="2558864"/>
                </a:cubicBezTo>
                <a:cubicBezTo>
                  <a:pt x="50134" y="2167732"/>
                  <a:pt x="413715" y="1886409"/>
                  <a:pt x="816769" y="1930509"/>
                </a:cubicBezTo>
                <a:lnTo>
                  <a:pt x="2159669" y="2077444"/>
                </a:lnTo>
                <a:cubicBezTo>
                  <a:pt x="2252567" y="2248534"/>
                  <a:pt x="2291731" y="2517583"/>
                  <a:pt x="2258286" y="2805444"/>
                </a:cubicBezTo>
                <a:cubicBezTo>
                  <a:pt x="2224840" y="3093304"/>
                  <a:pt x="2124922" y="3347135"/>
                  <a:pt x="1995098" y="3493855"/>
                </a:cubicBezTo>
                <a:lnTo>
                  <a:pt x="652198" y="3346920"/>
                </a:lnTo>
                <a:cubicBezTo>
                  <a:pt x="450671" y="3324868"/>
                  <a:pt x="277431" y="3225638"/>
                  <a:pt x="160256" y="3083028"/>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latin typeface="Arial" pitchFamily="34" charset="0"/>
              <a:cs typeface="Arial" pitchFamily="34" charset="0"/>
            </a:endParaRPr>
          </a:p>
        </p:txBody>
      </p:sp>
      <p:sp>
        <p:nvSpPr>
          <p:cNvPr id="84" name="Oval 12287">
            <a:extLst>
              <a:ext uri="{FF2B5EF4-FFF2-40B4-BE49-F238E27FC236}">
                <a16:creationId xmlns:a16="http://schemas.microsoft.com/office/drawing/2014/main" id="{8EFC90EE-3658-4F22-A7BE-48F713FF92C1}"/>
              </a:ext>
            </a:extLst>
          </p:cNvPr>
          <p:cNvSpPr/>
          <p:nvPr/>
        </p:nvSpPr>
        <p:spPr>
          <a:xfrm>
            <a:off x="7463557" y="5108094"/>
            <a:ext cx="325368" cy="324174"/>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5" name="Parallelogram 8">
            <a:extLst>
              <a:ext uri="{FF2B5EF4-FFF2-40B4-BE49-F238E27FC236}">
                <a16:creationId xmlns:a16="http://schemas.microsoft.com/office/drawing/2014/main" id="{BAC9D37A-D27E-48E7-B544-EDF7E1F1AFFA}"/>
              </a:ext>
            </a:extLst>
          </p:cNvPr>
          <p:cNvSpPr/>
          <p:nvPr/>
        </p:nvSpPr>
        <p:spPr>
          <a:xfrm>
            <a:off x="11361206" y="6256765"/>
            <a:ext cx="315238" cy="192287"/>
          </a:xfrm>
          <a:custGeom>
            <a:avLst/>
            <a:gdLst/>
            <a:ahLst/>
            <a:cxnLst/>
            <a:rect l="l" t="t" r="r" b="b"/>
            <a:pathLst>
              <a:path w="3990895" h="3087182">
                <a:moveTo>
                  <a:pt x="1740403" y="2573711"/>
                </a:moveTo>
                <a:cubicBezTo>
                  <a:pt x="1526257" y="2580937"/>
                  <a:pt x="1290256" y="2583516"/>
                  <a:pt x="1065139" y="2579843"/>
                </a:cubicBezTo>
                <a:lnTo>
                  <a:pt x="1065139" y="2871158"/>
                </a:lnTo>
                <a:lnTo>
                  <a:pt x="1740403" y="2871158"/>
                </a:lnTo>
                <a:close/>
                <a:moveTo>
                  <a:pt x="3583963" y="1148535"/>
                </a:moveTo>
                <a:cubicBezTo>
                  <a:pt x="3442121" y="1148535"/>
                  <a:pt x="3324432" y="1262284"/>
                  <a:pt x="3303071" y="1411513"/>
                </a:cubicBezTo>
                <a:lnTo>
                  <a:pt x="3604802" y="1436594"/>
                </a:lnTo>
                <a:cubicBezTo>
                  <a:pt x="3607651" y="1483680"/>
                  <a:pt x="3627953" y="1483631"/>
                  <a:pt x="3630802" y="1530717"/>
                </a:cubicBezTo>
                <a:lnTo>
                  <a:pt x="3339635" y="1623071"/>
                </a:lnTo>
                <a:cubicBezTo>
                  <a:pt x="3388511" y="1715368"/>
                  <a:pt x="3479714" y="1776813"/>
                  <a:pt x="3583963" y="1776813"/>
                </a:cubicBezTo>
                <a:cubicBezTo>
                  <a:pt x="3741685" y="1776813"/>
                  <a:pt x="3869544" y="1636168"/>
                  <a:pt x="3869544" y="1462674"/>
                </a:cubicBezTo>
                <a:cubicBezTo>
                  <a:pt x="3869544" y="1289180"/>
                  <a:pt x="3741685" y="1148535"/>
                  <a:pt x="3583963" y="1148535"/>
                </a:cubicBezTo>
                <a:close/>
                <a:moveTo>
                  <a:pt x="1942038" y="765538"/>
                </a:moveTo>
                <a:cubicBezTo>
                  <a:pt x="1858825" y="765538"/>
                  <a:pt x="1791368" y="832995"/>
                  <a:pt x="1791368" y="916208"/>
                </a:cubicBezTo>
                <a:lnTo>
                  <a:pt x="1791368" y="1175206"/>
                </a:lnTo>
                <a:lnTo>
                  <a:pt x="1596655" y="1175206"/>
                </a:lnTo>
                <a:cubicBezTo>
                  <a:pt x="1505121" y="1175206"/>
                  <a:pt x="1430918" y="1249409"/>
                  <a:pt x="1430918" y="1340943"/>
                </a:cubicBezTo>
                <a:lnTo>
                  <a:pt x="1430918" y="1369861"/>
                </a:lnTo>
                <a:cubicBezTo>
                  <a:pt x="1430918" y="1461395"/>
                  <a:pt x="1505121" y="1535598"/>
                  <a:pt x="1596655" y="1535598"/>
                </a:cubicBezTo>
                <a:lnTo>
                  <a:pt x="1791368" y="1535598"/>
                </a:lnTo>
                <a:lnTo>
                  <a:pt x="1791368" y="1768249"/>
                </a:lnTo>
                <a:cubicBezTo>
                  <a:pt x="1791368" y="1851462"/>
                  <a:pt x="1858825" y="1918919"/>
                  <a:pt x="1942038" y="1918919"/>
                </a:cubicBezTo>
                <a:lnTo>
                  <a:pt x="1968327" y="1918919"/>
                </a:lnTo>
                <a:cubicBezTo>
                  <a:pt x="2051540" y="1918919"/>
                  <a:pt x="2118997" y="1851462"/>
                  <a:pt x="2118997" y="1768249"/>
                </a:cubicBezTo>
                <a:lnTo>
                  <a:pt x="2118997" y="1535598"/>
                </a:lnTo>
                <a:lnTo>
                  <a:pt x="2313709" y="1535598"/>
                </a:lnTo>
                <a:cubicBezTo>
                  <a:pt x="2377432" y="1535598"/>
                  <a:pt x="2432756" y="1499636"/>
                  <a:pt x="2458635" y="1445923"/>
                </a:cubicBezTo>
                <a:lnTo>
                  <a:pt x="2460889" y="1424521"/>
                </a:lnTo>
                <a:lnTo>
                  <a:pt x="2465213" y="1420689"/>
                </a:lnTo>
                <a:lnTo>
                  <a:pt x="2471533" y="1306607"/>
                </a:lnTo>
                <a:cubicBezTo>
                  <a:pt x="2459663" y="1231205"/>
                  <a:pt x="2393226" y="1175206"/>
                  <a:pt x="2313709" y="1175206"/>
                </a:cubicBezTo>
                <a:lnTo>
                  <a:pt x="2118997" y="1175206"/>
                </a:lnTo>
                <a:lnTo>
                  <a:pt x="2118997" y="916208"/>
                </a:lnTo>
                <a:cubicBezTo>
                  <a:pt x="2118997" y="832995"/>
                  <a:pt x="2051540" y="765538"/>
                  <a:pt x="1968327" y="765538"/>
                </a:cubicBezTo>
                <a:close/>
                <a:moveTo>
                  <a:pt x="1226605" y="630723"/>
                </a:moveTo>
                <a:cubicBezTo>
                  <a:pt x="838390" y="598973"/>
                  <a:pt x="590161" y="1384786"/>
                  <a:pt x="585832" y="1535598"/>
                </a:cubicBezTo>
                <a:lnTo>
                  <a:pt x="1226028" y="1522898"/>
                </a:lnTo>
                <a:cubicBezTo>
                  <a:pt x="1226221" y="1225506"/>
                  <a:pt x="1226412" y="928115"/>
                  <a:pt x="1226605" y="630723"/>
                </a:cubicBezTo>
                <a:close/>
                <a:moveTo>
                  <a:pt x="1740403" y="0"/>
                </a:moveTo>
                <a:lnTo>
                  <a:pt x="1871327" y="0"/>
                </a:lnTo>
                <a:lnTo>
                  <a:pt x="1871327" y="90089"/>
                </a:lnTo>
                <a:lnTo>
                  <a:pt x="3425865" y="90089"/>
                </a:lnTo>
                <a:lnTo>
                  <a:pt x="3425865" y="270089"/>
                </a:lnTo>
                <a:lnTo>
                  <a:pt x="1871327" y="270089"/>
                </a:lnTo>
                <a:lnTo>
                  <a:pt x="1871327" y="427547"/>
                </a:lnTo>
                <a:cubicBezTo>
                  <a:pt x="2156809" y="438659"/>
                  <a:pt x="2415168" y="481953"/>
                  <a:pt x="2487431" y="551123"/>
                </a:cubicBezTo>
                <a:cubicBezTo>
                  <a:pt x="2638328" y="637553"/>
                  <a:pt x="2742817" y="987481"/>
                  <a:pt x="2780551" y="1368079"/>
                </a:cubicBezTo>
                <a:lnTo>
                  <a:pt x="3165273" y="1400059"/>
                </a:lnTo>
                <a:cubicBezTo>
                  <a:pt x="3190861" y="1176596"/>
                  <a:pt x="3364791" y="1004519"/>
                  <a:pt x="3575259" y="1004519"/>
                </a:cubicBezTo>
                <a:cubicBezTo>
                  <a:pt x="3804809" y="1004519"/>
                  <a:pt x="3990895" y="1209214"/>
                  <a:pt x="3990895" y="1461719"/>
                </a:cubicBezTo>
                <a:cubicBezTo>
                  <a:pt x="3990895" y="1714224"/>
                  <a:pt x="3804809" y="1918919"/>
                  <a:pt x="3575259" y="1918919"/>
                </a:cubicBezTo>
                <a:cubicBezTo>
                  <a:pt x="3412624" y="1918919"/>
                  <a:pt x="3271807" y="1816170"/>
                  <a:pt x="3205139" y="1665732"/>
                </a:cubicBezTo>
                <a:lnTo>
                  <a:pt x="2796520" y="1795340"/>
                </a:lnTo>
                <a:cubicBezTo>
                  <a:pt x="2783205" y="2186453"/>
                  <a:pt x="2688635" y="2514652"/>
                  <a:pt x="2490527" y="2506536"/>
                </a:cubicBezTo>
                <a:cubicBezTo>
                  <a:pt x="2438297" y="2531587"/>
                  <a:pt x="2205857" y="2554006"/>
                  <a:pt x="1904505" y="2567479"/>
                </a:cubicBezTo>
                <a:lnTo>
                  <a:pt x="1904505" y="2871158"/>
                </a:lnTo>
                <a:lnTo>
                  <a:pt x="2689643" y="2871158"/>
                </a:lnTo>
                <a:cubicBezTo>
                  <a:pt x="2749296" y="2871158"/>
                  <a:pt x="2797655" y="2919517"/>
                  <a:pt x="2797655" y="2979170"/>
                </a:cubicBezTo>
                <a:cubicBezTo>
                  <a:pt x="2797655" y="3038823"/>
                  <a:pt x="2749296" y="3087182"/>
                  <a:pt x="2689643" y="3087182"/>
                </a:cubicBezTo>
                <a:lnTo>
                  <a:pt x="457395" y="3087182"/>
                </a:lnTo>
                <a:lnTo>
                  <a:pt x="430555" y="3081994"/>
                </a:lnTo>
                <a:lnTo>
                  <a:pt x="427761" y="3087182"/>
                </a:lnTo>
                <a:lnTo>
                  <a:pt x="366119" y="3053981"/>
                </a:lnTo>
                <a:cubicBezTo>
                  <a:pt x="365594" y="3054050"/>
                  <a:pt x="365174" y="3053869"/>
                  <a:pt x="364754" y="3053685"/>
                </a:cubicBezTo>
                <a:lnTo>
                  <a:pt x="64754" y="2922467"/>
                </a:lnTo>
                <a:cubicBezTo>
                  <a:pt x="10101" y="2898562"/>
                  <a:pt x="-14826" y="2834876"/>
                  <a:pt x="9079" y="2780223"/>
                </a:cubicBezTo>
                <a:cubicBezTo>
                  <a:pt x="27008" y="2739232"/>
                  <a:pt x="67313" y="2714963"/>
                  <a:pt x="109402" y="2715476"/>
                </a:cubicBezTo>
                <a:cubicBezTo>
                  <a:pt x="123432" y="2715647"/>
                  <a:pt x="137660" y="2718571"/>
                  <a:pt x="151323" y="2724547"/>
                </a:cubicBezTo>
                <a:lnTo>
                  <a:pt x="439379" y="2850541"/>
                </a:lnTo>
                <a:lnTo>
                  <a:pt x="493513" y="2871158"/>
                </a:lnTo>
                <a:lnTo>
                  <a:pt x="921139" y="2871158"/>
                </a:lnTo>
                <a:lnTo>
                  <a:pt x="921139" y="2576699"/>
                </a:lnTo>
                <a:lnTo>
                  <a:pt x="936415" y="2576699"/>
                </a:lnTo>
                <a:cubicBezTo>
                  <a:pt x="497926" y="2565212"/>
                  <a:pt x="127915" y="2527380"/>
                  <a:pt x="86500" y="2449386"/>
                </a:cubicBezTo>
                <a:cubicBezTo>
                  <a:pt x="-44935" y="2322713"/>
                  <a:pt x="-80455" y="1751442"/>
                  <a:pt x="377076" y="1584573"/>
                </a:cubicBezTo>
                <a:cubicBezTo>
                  <a:pt x="427628" y="1274829"/>
                  <a:pt x="742960" y="651754"/>
                  <a:pt x="991911" y="524245"/>
                </a:cubicBezTo>
                <a:cubicBezTo>
                  <a:pt x="1112248" y="450334"/>
                  <a:pt x="1428043" y="418134"/>
                  <a:pt x="1740403" y="422848"/>
                </a:cubicBezTo>
                <a:lnTo>
                  <a:pt x="1740403" y="270089"/>
                </a:lnTo>
                <a:lnTo>
                  <a:pt x="185865" y="270089"/>
                </a:lnTo>
                <a:lnTo>
                  <a:pt x="185865" y="90089"/>
                </a:lnTo>
                <a:lnTo>
                  <a:pt x="1740403" y="90089"/>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 name="Rectangle 1">
            <a:extLst>
              <a:ext uri="{FF2B5EF4-FFF2-40B4-BE49-F238E27FC236}">
                <a16:creationId xmlns:a16="http://schemas.microsoft.com/office/drawing/2014/main" id="{07E7E54A-AB70-9B8C-8F25-9BDE3DEC297B}"/>
              </a:ext>
            </a:extLst>
          </p:cNvPr>
          <p:cNvSpPr/>
          <p:nvPr/>
        </p:nvSpPr>
        <p:spPr>
          <a:xfrm>
            <a:off x="706679" y="2548287"/>
            <a:ext cx="770350" cy="1334334"/>
          </a:xfrm>
          <a:prstGeom prst="rect">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0" name="TextBox 89">
            <a:extLst>
              <a:ext uri="{FF2B5EF4-FFF2-40B4-BE49-F238E27FC236}">
                <a16:creationId xmlns:a16="http://schemas.microsoft.com/office/drawing/2014/main" id="{3497E93A-ED0E-E0F0-BA0B-454543F4DA84}"/>
              </a:ext>
            </a:extLst>
          </p:cNvPr>
          <p:cNvSpPr txBox="1"/>
          <p:nvPr/>
        </p:nvSpPr>
        <p:spPr>
          <a:xfrm>
            <a:off x="904944" y="2750288"/>
            <a:ext cx="393056" cy="584775"/>
          </a:xfrm>
          <a:prstGeom prst="rect">
            <a:avLst/>
          </a:prstGeom>
          <a:noFill/>
          <a:effectLst>
            <a:outerShdw blurRad="50800" dist="38100" dir="5400000" algn="t" rotWithShape="0">
              <a:prstClr val="black">
                <a:alpha val="40000"/>
              </a:prstClr>
            </a:outerShdw>
          </a:effectLst>
        </p:spPr>
        <p:txBody>
          <a:bodyPr wrap="none" rtlCol="0">
            <a:spAutoFit/>
          </a:bodyPr>
          <a:lstStyle/>
          <a:p>
            <a:pPr algn="r"/>
            <a:r>
              <a:rPr lang="en-US" altLang="ko-KR" sz="3200" b="1" dirty="0">
                <a:solidFill>
                  <a:schemeClr val="bg1"/>
                </a:solidFill>
                <a:cs typeface="Arial" pitchFamily="34" charset="0"/>
              </a:rPr>
              <a:t>3</a:t>
            </a:r>
            <a:endParaRPr lang="ko-KR" altLang="en-US" sz="3200" b="1" dirty="0">
              <a:solidFill>
                <a:schemeClr val="bg1"/>
              </a:solidFill>
              <a:cs typeface="Arial" pitchFamily="34" charset="0"/>
            </a:endParaRPr>
          </a:p>
        </p:txBody>
      </p:sp>
      <p:sp>
        <p:nvSpPr>
          <p:cNvPr id="91" name="TextBox 90">
            <a:extLst>
              <a:ext uri="{FF2B5EF4-FFF2-40B4-BE49-F238E27FC236}">
                <a16:creationId xmlns:a16="http://schemas.microsoft.com/office/drawing/2014/main" id="{BF36A419-D787-9807-82EA-C24A61C1B8B9}"/>
              </a:ext>
            </a:extLst>
          </p:cNvPr>
          <p:cNvSpPr txBox="1"/>
          <p:nvPr/>
        </p:nvSpPr>
        <p:spPr>
          <a:xfrm>
            <a:off x="706679" y="3406432"/>
            <a:ext cx="770350" cy="30777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ko-KR" sz="1400" b="1" dirty="0">
                <a:solidFill>
                  <a:schemeClr val="bg1"/>
                </a:solidFill>
                <a:cs typeface="Arial" pitchFamily="34" charset="0"/>
              </a:rPr>
              <a:t>ENT</a:t>
            </a:r>
            <a:endParaRPr lang="ko-KR" altLang="en-US" sz="1400" b="1" dirty="0">
              <a:solidFill>
                <a:schemeClr val="bg1"/>
              </a:solidFill>
              <a:cs typeface="Arial" pitchFamily="34" charset="0"/>
            </a:endParaRPr>
          </a:p>
        </p:txBody>
      </p:sp>
      <p:sp>
        <p:nvSpPr>
          <p:cNvPr id="92" name="TextBox 91">
            <a:extLst>
              <a:ext uri="{FF2B5EF4-FFF2-40B4-BE49-F238E27FC236}">
                <a16:creationId xmlns:a16="http://schemas.microsoft.com/office/drawing/2014/main" id="{28136BB4-EC4F-9724-95E1-7500B07F5A45}"/>
              </a:ext>
            </a:extLst>
          </p:cNvPr>
          <p:cNvSpPr txBox="1"/>
          <p:nvPr/>
        </p:nvSpPr>
        <p:spPr>
          <a:xfrm>
            <a:off x="1707929" y="2826596"/>
            <a:ext cx="3568440" cy="830997"/>
          </a:xfrm>
          <a:prstGeom prst="rect">
            <a:avLst/>
          </a:prstGeom>
          <a:noFill/>
          <a:effectLst>
            <a:outerShdw blurRad="50800" dist="38100" dir="5400000" algn="t" rotWithShape="0">
              <a:prstClr val="black">
                <a:alpha val="40000"/>
              </a:prstClr>
            </a:outerShdw>
          </a:effectLst>
        </p:spPr>
        <p:txBody>
          <a:bodyPr wrap="square" rtlCol="0" anchor="ctr">
            <a:spAutoFit/>
          </a:bodyPr>
          <a:lstStyle/>
          <a:p>
            <a:r>
              <a:rPr lang="en-US" altLang="ko-KR" sz="4800" b="1" dirty="0">
                <a:solidFill>
                  <a:schemeClr val="bg1"/>
                </a:solidFill>
                <a:cs typeface="Arial" pitchFamily="34" charset="0"/>
              </a:rPr>
              <a:t>THORAT</a:t>
            </a:r>
            <a:endParaRPr lang="ko-KR" altLang="en-US" sz="4800" b="1" dirty="0">
              <a:solidFill>
                <a:schemeClr val="bg1"/>
              </a:solidFill>
              <a:cs typeface="Arial" pitchFamily="34" charset="0"/>
            </a:endParaRPr>
          </a:p>
        </p:txBody>
      </p:sp>
    </p:spTree>
    <p:extLst>
      <p:ext uri="{BB962C8B-B14F-4D97-AF65-F5344CB8AC3E}">
        <p14:creationId xmlns:p14="http://schemas.microsoft.com/office/powerpoint/2010/main" val="383736786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Tonsils</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
        <p:nvSpPr>
          <p:cNvPr id="3" name="Subtitle 2">
            <a:extLst>
              <a:ext uri="{FF2B5EF4-FFF2-40B4-BE49-F238E27FC236}">
                <a16:creationId xmlns:a16="http://schemas.microsoft.com/office/drawing/2014/main" id="{ED0BD2E6-FB76-66DC-91DC-8B5E2E85A414}"/>
              </a:ext>
            </a:extLst>
          </p:cNvPr>
          <p:cNvSpPr>
            <a:spLocks noGrp="1"/>
          </p:cNvSpPr>
          <p:nvPr>
            <p:ph type="subTitle" idx="1"/>
          </p:nvPr>
        </p:nvSpPr>
        <p:spPr>
          <a:xfrm>
            <a:off x="1524000" y="5177449"/>
            <a:ext cx="9144000" cy="514626"/>
          </a:xfrm>
        </p:spPr>
        <p:txBody>
          <a:bodyPr>
            <a:noAutofit/>
          </a:bodyPr>
          <a:lstStyle/>
          <a:p>
            <a:pPr rtl="1"/>
            <a:r>
              <a:rPr lang="ar-JO" sz="2800" dirty="0">
                <a:effectLst>
                  <a:outerShdw blurRad="38100" dist="38100" dir="2700000" algn="tl">
                    <a:srgbClr val="000000">
                      <a:alpha val="43137"/>
                    </a:srgbClr>
                  </a:outerShdw>
                </a:effectLst>
                <a:cs typeface="Arial" pitchFamily="34" charset="0"/>
              </a:rPr>
              <a:t>لا تنسى تشوف دوسيه د. حرازنة</a:t>
            </a:r>
          </a:p>
        </p:txBody>
      </p:sp>
    </p:spTree>
    <p:extLst>
      <p:ext uri="{BB962C8B-B14F-4D97-AF65-F5344CB8AC3E}">
        <p14:creationId xmlns:p14="http://schemas.microsoft.com/office/powerpoint/2010/main" val="165798677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3535A2-7773-B46A-FA2C-96DC09037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112" y="1492589"/>
            <a:ext cx="4271688" cy="31282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71AD4D-E800-6468-52B8-A1688BD30F97}"/>
              </a:ext>
            </a:extLst>
          </p:cNvPr>
          <p:cNvSpPr>
            <a:spLocks noGrp="1"/>
          </p:cNvSpPr>
          <p:nvPr>
            <p:ph type="title"/>
          </p:nvPr>
        </p:nvSpPr>
        <p:spPr/>
        <p:txBody>
          <a:bodyPr/>
          <a:lstStyle/>
          <a:p>
            <a:r>
              <a:rPr lang="en-US" dirty="0"/>
              <a:t>Tonsils Anatomy</a:t>
            </a:r>
          </a:p>
        </p:txBody>
      </p:sp>
      <p:sp>
        <p:nvSpPr>
          <p:cNvPr id="3" name="Content Placeholder 2">
            <a:extLst>
              <a:ext uri="{FF2B5EF4-FFF2-40B4-BE49-F238E27FC236}">
                <a16:creationId xmlns:a16="http://schemas.microsoft.com/office/drawing/2014/main" id="{60B15A8D-4A83-06F0-7935-BF2937E9DAC0}"/>
              </a:ext>
            </a:extLst>
          </p:cNvPr>
          <p:cNvSpPr>
            <a:spLocks noGrp="1"/>
          </p:cNvSpPr>
          <p:nvPr>
            <p:ph idx="1"/>
          </p:nvPr>
        </p:nvSpPr>
        <p:spPr>
          <a:xfrm>
            <a:off x="838200" y="1305026"/>
            <a:ext cx="6355702" cy="4871938"/>
          </a:xfrm>
        </p:spPr>
        <p:txBody>
          <a:bodyPr>
            <a:normAutofit/>
          </a:bodyPr>
          <a:lstStyle/>
          <a:p>
            <a:pPr marL="0" indent="0" algn="ctr">
              <a:buNone/>
            </a:pPr>
            <a:r>
              <a:rPr lang="en-US" sz="3200" dirty="0"/>
              <a:t>(</a:t>
            </a:r>
            <a:r>
              <a:rPr lang="en-US" sz="3200" b="1" dirty="0">
                <a:solidFill>
                  <a:srgbClr val="FF0000"/>
                </a:solidFill>
              </a:rPr>
              <a:t>L</a:t>
            </a:r>
            <a:r>
              <a:rPr lang="en-US" sz="3200" dirty="0"/>
              <a:t>ove </a:t>
            </a:r>
            <a:r>
              <a:rPr lang="en-US" sz="3200" b="1" dirty="0">
                <a:solidFill>
                  <a:srgbClr val="FF0000"/>
                </a:solidFill>
              </a:rPr>
              <a:t>F</a:t>
            </a:r>
            <a:r>
              <a:rPr lang="en-US" sz="3200" dirty="0"/>
              <a:t>ather </a:t>
            </a:r>
            <a:r>
              <a:rPr lang="en-US" sz="3200" b="1" dirty="0">
                <a:solidFill>
                  <a:srgbClr val="FF0000"/>
                </a:solidFill>
              </a:rPr>
              <a:t>A</a:t>
            </a:r>
            <a:r>
              <a:rPr lang="en-US" sz="3200" dirty="0"/>
              <a:t>nd </a:t>
            </a:r>
            <a:r>
              <a:rPr lang="en-US" sz="3200" b="1" dirty="0">
                <a:solidFill>
                  <a:srgbClr val="FF0000"/>
                </a:solidFill>
              </a:rPr>
              <a:t>M</a:t>
            </a:r>
            <a:r>
              <a:rPr lang="en-US" sz="3200" dirty="0"/>
              <a:t>other)</a:t>
            </a:r>
          </a:p>
          <a:p>
            <a:pPr marL="0" indent="0">
              <a:buNone/>
            </a:pPr>
            <a:r>
              <a:rPr lang="en-US" b="1" dirty="0">
                <a:solidFill>
                  <a:srgbClr val="FF0000"/>
                </a:solidFill>
              </a:rPr>
              <a:t>L</a:t>
            </a:r>
            <a:r>
              <a:rPr lang="en-US" dirty="0"/>
              <a:t> = </a:t>
            </a:r>
            <a:r>
              <a:rPr lang="en-US" b="1" dirty="0">
                <a:solidFill>
                  <a:srgbClr val="FF0000"/>
                </a:solidFill>
              </a:rPr>
              <a:t>L</a:t>
            </a:r>
            <a:r>
              <a:rPr lang="en-US" dirty="0"/>
              <a:t>ingual artery (Dorsal lingual)</a:t>
            </a:r>
          </a:p>
          <a:p>
            <a:pPr marL="0" indent="0">
              <a:buNone/>
            </a:pPr>
            <a:r>
              <a:rPr lang="en-US" b="1" dirty="0">
                <a:solidFill>
                  <a:srgbClr val="FF0000"/>
                </a:solidFill>
              </a:rPr>
              <a:t>F</a:t>
            </a:r>
            <a:r>
              <a:rPr lang="en-US" dirty="0"/>
              <a:t> = </a:t>
            </a:r>
            <a:r>
              <a:rPr lang="en-US" b="1" dirty="0">
                <a:solidFill>
                  <a:srgbClr val="FF0000"/>
                </a:solidFill>
              </a:rPr>
              <a:t>F</a:t>
            </a:r>
            <a:r>
              <a:rPr lang="en-US" dirty="0"/>
              <a:t>acial artery (Tonsillar branch &amp; Ascending palatine)</a:t>
            </a:r>
          </a:p>
          <a:p>
            <a:pPr marL="0" indent="0">
              <a:buNone/>
            </a:pPr>
            <a:r>
              <a:rPr lang="en-US" b="1" dirty="0">
                <a:solidFill>
                  <a:srgbClr val="FF0000"/>
                </a:solidFill>
              </a:rPr>
              <a:t>A</a:t>
            </a:r>
            <a:r>
              <a:rPr lang="en-US" dirty="0"/>
              <a:t> = </a:t>
            </a:r>
            <a:r>
              <a:rPr lang="en-US" b="1" dirty="0">
                <a:solidFill>
                  <a:srgbClr val="FF0000"/>
                </a:solidFill>
              </a:rPr>
              <a:t>A</a:t>
            </a:r>
            <a:r>
              <a:rPr lang="en-US" dirty="0"/>
              <a:t>scending pharyngeal artery </a:t>
            </a:r>
          </a:p>
          <a:p>
            <a:pPr marL="0" indent="0">
              <a:buNone/>
            </a:pPr>
            <a:r>
              <a:rPr lang="en-US" b="1" dirty="0">
                <a:solidFill>
                  <a:srgbClr val="FF0000"/>
                </a:solidFill>
              </a:rPr>
              <a:t>M</a:t>
            </a:r>
            <a:r>
              <a:rPr lang="en-US" dirty="0"/>
              <a:t> = </a:t>
            </a:r>
            <a:r>
              <a:rPr lang="en-US" b="1" dirty="0">
                <a:solidFill>
                  <a:srgbClr val="FF0000"/>
                </a:solidFill>
              </a:rPr>
              <a:t>M</a:t>
            </a:r>
            <a:r>
              <a:rPr lang="en-US" dirty="0"/>
              <a:t>axillary artery (Descending palatine)</a:t>
            </a:r>
          </a:p>
          <a:p>
            <a:pPr marL="0" indent="0">
              <a:buNone/>
            </a:pPr>
            <a:endParaRPr lang="en-US" dirty="0"/>
          </a:p>
          <a:p>
            <a:pPr marL="0" indent="0">
              <a:buNone/>
            </a:pPr>
            <a:r>
              <a:rPr lang="en-US" dirty="0"/>
              <a:t>The carotid artery is far from bed of tonsils </a:t>
            </a:r>
            <a:r>
              <a:rPr lang="en-US" dirty="0">
                <a:latin typeface="Assistant" pitchFamily="2" charset="-79"/>
                <a:cs typeface="Assistant" pitchFamily="2" charset="-79"/>
              </a:rPr>
              <a:t>→</a:t>
            </a:r>
            <a:r>
              <a:rPr lang="en-US" dirty="0"/>
              <a:t> 1.5 cm</a:t>
            </a:r>
          </a:p>
        </p:txBody>
      </p:sp>
      <p:sp>
        <p:nvSpPr>
          <p:cNvPr id="7" name="Rectangle 6">
            <a:extLst>
              <a:ext uri="{FF2B5EF4-FFF2-40B4-BE49-F238E27FC236}">
                <a16:creationId xmlns:a16="http://schemas.microsoft.com/office/drawing/2014/main" id="{46842AD1-1D17-08E6-0294-1E6E48B46750}"/>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6" name="Rectangle 5">
            <a:extLst>
              <a:ext uri="{FF2B5EF4-FFF2-40B4-BE49-F238E27FC236}">
                <a16:creationId xmlns:a16="http://schemas.microsoft.com/office/drawing/2014/main" id="{DD4D41C2-C126-B12E-01D6-A44655C512FC}"/>
              </a:ext>
            </a:extLst>
          </p:cNvPr>
          <p:cNvSpPr/>
          <p:nvPr/>
        </p:nvSpPr>
        <p:spPr>
          <a:xfrm>
            <a:off x="1" y="0"/>
            <a:ext cx="838199"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Tonsils</a:t>
            </a:r>
          </a:p>
        </p:txBody>
      </p:sp>
    </p:spTree>
    <p:extLst>
      <p:ext uri="{BB962C8B-B14F-4D97-AF65-F5344CB8AC3E}">
        <p14:creationId xmlns:p14="http://schemas.microsoft.com/office/powerpoint/2010/main" val="22353620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3467FD-2523-23C3-75F7-D7E0E7115563}"/>
              </a:ext>
            </a:extLst>
          </p:cNvPr>
          <p:cNvSpPr>
            <a:spLocks noGrp="1"/>
          </p:cNvSpPr>
          <p:nvPr>
            <p:ph type="title"/>
          </p:nvPr>
        </p:nvSpPr>
        <p:spPr/>
        <p:txBody>
          <a:bodyPr/>
          <a:lstStyle/>
          <a:p>
            <a:r>
              <a:rPr lang="en-US" dirty="0"/>
              <a:t>Tonsillitis 1</a:t>
            </a:r>
          </a:p>
        </p:txBody>
      </p:sp>
      <p:sp>
        <p:nvSpPr>
          <p:cNvPr id="5" name="Content Placeholder 4">
            <a:extLst>
              <a:ext uri="{FF2B5EF4-FFF2-40B4-BE49-F238E27FC236}">
                <a16:creationId xmlns:a16="http://schemas.microsoft.com/office/drawing/2014/main" id="{ABE51EAA-A4E9-375E-53E6-81E1B0625127}"/>
              </a:ext>
            </a:extLst>
          </p:cNvPr>
          <p:cNvSpPr>
            <a:spLocks noGrp="1"/>
          </p:cNvSpPr>
          <p:nvPr>
            <p:ph idx="1"/>
          </p:nvPr>
        </p:nvSpPr>
        <p:spPr>
          <a:xfrm>
            <a:off x="838200" y="1305025"/>
            <a:ext cx="10515600" cy="5187849"/>
          </a:xfrm>
        </p:spPr>
        <p:txBody>
          <a:bodyPr>
            <a:normAutofit/>
          </a:bodyPr>
          <a:lstStyle/>
          <a:p>
            <a:r>
              <a:rPr lang="en-US" dirty="0"/>
              <a:t>The most common cause is </a:t>
            </a:r>
            <a:r>
              <a:rPr lang="en-US" dirty="0">
                <a:solidFill>
                  <a:srgbClr val="FF0000"/>
                </a:solidFill>
              </a:rPr>
              <a:t>viral</a:t>
            </a:r>
            <a:r>
              <a:rPr lang="en-US" dirty="0"/>
              <a:t> 80%</a:t>
            </a:r>
          </a:p>
          <a:p>
            <a:r>
              <a:rPr lang="en-US" b="1" dirty="0"/>
              <a:t>Viral tonsillitis</a:t>
            </a:r>
          </a:p>
          <a:p>
            <a:pPr lvl="1"/>
            <a:r>
              <a:rPr lang="en-US" dirty="0"/>
              <a:t>Most common pathogens: (Adenovirus and Rhinovirus)</a:t>
            </a:r>
          </a:p>
          <a:p>
            <a:pPr lvl="1">
              <a:buFont typeface="Wingdings" panose="05000000000000000000" pitchFamily="2" charset="2"/>
              <a:buChar char="ü"/>
            </a:pPr>
            <a:r>
              <a:rPr lang="en-US" dirty="0"/>
              <a:t>Low grade fever.</a:t>
            </a:r>
          </a:p>
          <a:p>
            <a:pPr lvl="1">
              <a:buFont typeface="Wingdings" panose="05000000000000000000" pitchFamily="2" charset="2"/>
              <a:buChar char="ü"/>
            </a:pPr>
            <a:r>
              <a:rPr lang="en-US" dirty="0"/>
              <a:t>Tonsil redness and congestion.</a:t>
            </a:r>
          </a:p>
          <a:p>
            <a:pPr lvl="1">
              <a:buFont typeface="Wingdings" panose="05000000000000000000" pitchFamily="2" charset="2"/>
              <a:buChar char="ü"/>
            </a:pPr>
            <a:r>
              <a:rPr lang="en-US" dirty="0"/>
              <a:t>Cough, sneezing and rhinorrhea.</a:t>
            </a:r>
          </a:p>
          <a:p>
            <a:r>
              <a:rPr lang="en-US" b="1" dirty="0"/>
              <a:t>Bacterial tonsillitis</a:t>
            </a:r>
          </a:p>
          <a:p>
            <a:pPr lvl="1"/>
            <a:r>
              <a:rPr lang="en-US" dirty="0"/>
              <a:t>Most common pathogens: (Streptococcus pyogenes “GAS”)</a:t>
            </a:r>
          </a:p>
          <a:p>
            <a:pPr lvl="1">
              <a:buFont typeface="Wingdings" panose="05000000000000000000" pitchFamily="2" charset="2"/>
              <a:buChar char="ü"/>
            </a:pPr>
            <a:r>
              <a:rPr lang="en-US" dirty="0"/>
              <a:t>High grade fever.</a:t>
            </a:r>
          </a:p>
          <a:p>
            <a:pPr lvl="1">
              <a:buFont typeface="Wingdings" panose="05000000000000000000" pitchFamily="2" charset="2"/>
              <a:buChar char="ü"/>
            </a:pPr>
            <a:r>
              <a:rPr lang="en-US" dirty="0"/>
              <a:t>Lymphadenitis.</a:t>
            </a:r>
          </a:p>
          <a:p>
            <a:pPr lvl="1">
              <a:buFont typeface="Wingdings" panose="05000000000000000000" pitchFamily="2" charset="2"/>
              <a:buChar char="ü"/>
            </a:pPr>
            <a:r>
              <a:rPr lang="en-US" dirty="0"/>
              <a:t>Exudate and pus on tonsils.</a:t>
            </a:r>
          </a:p>
          <a:p>
            <a:pPr lvl="1">
              <a:buFont typeface="Wingdings" panose="05000000000000000000" pitchFamily="2" charset="2"/>
              <a:buChar char="ü"/>
            </a:pPr>
            <a:r>
              <a:rPr lang="en-US" dirty="0"/>
              <a:t>Treatment of choice: Penicillin.</a:t>
            </a:r>
          </a:p>
        </p:txBody>
      </p:sp>
      <p:sp>
        <p:nvSpPr>
          <p:cNvPr id="3" name="Rectangle 2">
            <a:extLst>
              <a:ext uri="{FF2B5EF4-FFF2-40B4-BE49-F238E27FC236}">
                <a16:creationId xmlns:a16="http://schemas.microsoft.com/office/drawing/2014/main" id="{D4393112-7C7A-691A-848E-90BA4BA1E39E}"/>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6" name="Rectangle 5">
            <a:extLst>
              <a:ext uri="{FF2B5EF4-FFF2-40B4-BE49-F238E27FC236}">
                <a16:creationId xmlns:a16="http://schemas.microsoft.com/office/drawing/2014/main" id="{4DEDD666-5140-9FCD-3248-65FA8DC0AD47}"/>
              </a:ext>
            </a:extLst>
          </p:cNvPr>
          <p:cNvSpPr/>
          <p:nvPr/>
        </p:nvSpPr>
        <p:spPr>
          <a:xfrm>
            <a:off x="1" y="0"/>
            <a:ext cx="838199"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Tonsils</a:t>
            </a:r>
          </a:p>
        </p:txBody>
      </p:sp>
    </p:spTree>
    <p:extLst>
      <p:ext uri="{BB962C8B-B14F-4D97-AF65-F5344CB8AC3E}">
        <p14:creationId xmlns:p14="http://schemas.microsoft.com/office/powerpoint/2010/main" val="39391739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890F-A2F5-35B9-8ACC-6C7DCC92021A}"/>
              </a:ext>
            </a:extLst>
          </p:cNvPr>
          <p:cNvSpPr>
            <a:spLocks noGrp="1"/>
          </p:cNvSpPr>
          <p:nvPr>
            <p:ph type="title"/>
          </p:nvPr>
        </p:nvSpPr>
        <p:spPr/>
        <p:txBody>
          <a:bodyPr/>
          <a:lstStyle/>
          <a:p>
            <a:r>
              <a:rPr lang="en-US" dirty="0"/>
              <a:t>Tonsillitis 2</a:t>
            </a:r>
          </a:p>
        </p:txBody>
      </p:sp>
      <p:sp>
        <p:nvSpPr>
          <p:cNvPr id="3" name="Content Placeholder 2">
            <a:extLst>
              <a:ext uri="{FF2B5EF4-FFF2-40B4-BE49-F238E27FC236}">
                <a16:creationId xmlns:a16="http://schemas.microsoft.com/office/drawing/2014/main" id="{AE26E37C-F3A6-66D2-5F33-E4E4F6C76A56}"/>
              </a:ext>
            </a:extLst>
          </p:cNvPr>
          <p:cNvSpPr>
            <a:spLocks noGrp="1"/>
          </p:cNvSpPr>
          <p:nvPr>
            <p:ph idx="1"/>
          </p:nvPr>
        </p:nvSpPr>
        <p:spPr/>
        <p:txBody>
          <a:bodyPr/>
          <a:lstStyle/>
          <a:p>
            <a:r>
              <a:rPr lang="en-US" b="1" dirty="0"/>
              <a:t>DDx of bacterial tonsillitis</a:t>
            </a:r>
          </a:p>
          <a:p>
            <a:pPr marL="914400" lvl="1" indent="-457200">
              <a:buFont typeface="+mj-lt"/>
              <a:buAutoNum type="arabicPeriod"/>
            </a:pPr>
            <a:r>
              <a:rPr lang="en-US" dirty="0"/>
              <a:t>Diphtheria.</a:t>
            </a:r>
          </a:p>
          <a:p>
            <a:pPr marL="914400" lvl="1" indent="-457200">
              <a:buFont typeface="+mj-lt"/>
              <a:buAutoNum type="arabicPeriod"/>
            </a:pPr>
            <a:r>
              <a:rPr lang="en-US" dirty="0"/>
              <a:t>Malignancy.</a:t>
            </a:r>
          </a:p>
          <a:p>
            <a:pPr marL="914400" lvl="1" indent="-457200">
              <a:buFont typeface="+mj-lt"/>
              <a:buAutoNum type="arabicPeriod"/>
            </a:pPr>
            <a:r>
              <a:rPr lang="en-US" dirty="0"/>
              <a:t>Fungal infection.</a:t>
            </a:r>
          </a:p>
          <a:p>
            <a:pPr marL="914400" lvl="1" indent="-457200">
              <a:buFont typeface="+mj-lt"/>
              <a:buAutoNum type="arabicPeriod"/>
            </a:pPr>
            <a:r>
              <a:rPr lang="en-US" dirty="0"/>
              <a:t>Infectious mononucleosis (EBV).</a:t>
            </a:r>
          </a:p>
          <a:p>
            <a:pPr marL="914400" lvl="1" indent="-457200">
              <a:buFont typeface="+mj-lt"/>
              <a:buAutoNum type="arabicPeriod"/>
            </a:pPr>
            <a:r>
              <a:rPr lang="en-US" dirty="0"/>
              <a:t>CMV.</a:t>
            </a:r>
          </a:p>
          <a:p>
            <a:pPr marL="914400" lvl="1" indent="-457200">
              <a:buFont typeface="+mj-lt"/>
              <a:buAutoNum type="arabicPeriod"/>
            </a:pPr>
            <a:r>
              <a:rPr lang="en-US" dirty="0"/>
              <a:t>Scarlet fever.</a:t>
            </a:r>
          </a:p>
        </p:txBody>
      </p:sp>
      <p:sp>
        <p:nvSpPr>
          <p:cNvPr id="7" name="Rectangle 6">
            <a:extLst>
              <a:ext uri="{FF2B5EF4-FFF2-40B4-BE49-F238E27FC236}">
                <a16:creationId xmlns:a16="http://schemas.microsoft.com/office/drawing/2014/main" id="{B1404942-8DB9-B865-3AA3-E6205B775350}"/>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6" name="Rectangle 5">
            <a:extLst>
              <a:ext uri="{FF2B5EF4-FFF2-40B4-BE49-F238E27FC236}">
                <a16:creationId xmlns:a16="http://schemas.microsoft.com/office/drawing/2014/main" id="{F1A99282-8FE3-50BC-6BF4-8635125E65A9}"/>
              </a:ext>
            </a:extLst>
          </p:cNvPr>
          <p:cNvSpPr/>
          <p:nvPr/>
        </p:nvSpPr>
        <p:spPr>
          <a:xfrm>
            <a:off x="1" y="0"/>
            <a:ext cx="838199"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Tonsils</a:t>
            </a:r>
          </a:p>
        </p:txBody>
      </p:sp>
    </p:spTree>
    <p:extLst>
      <p:ext uri="{BB962C8B-B14F-4D97-AF65-F5344CB8AC3E}">
        <p14:creationId xmlns:p14="http://schemas.microsoft.com/office/powerpoint/2010/main" val="404708617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0CA3-F828-E67E-CA2C-D67602F60184}"/>
              </a:ext>
            </a:extLst>
          </p:cNvPr>
          <p:cNvSpPr>
            <a:spLocks noGrp="1"/>
          </p:cNvSpPr>
          <p:nvPr>
            <p:ph type="title"/>
          </p:nvPr>
        </p:nvSpPr>
        <p:spPr/>
        <p:txBody>
          <a:bodyPr/>
          <a:lstStyle/>
          <a:p>
            <a:r>
              <a:rPr lang="en-US" dirty="0"/>
              <a:t>Tonsillitis</a:t>
            </a:r>
          </a:p>
        </p:txBody>
      </p:sp>
      <p:sp>
        <p:nvSpPr>
          <p:cNvPr id="3" name="Content Placeholder 2">
            <a:extLst>
              <a:ext uri="{FF2B5EF4-FFF2-40B4-BE49-F238E27FC236}">
                <a16:creationId xmlns:a16="http://schemas.microsoft.com/office/drawing/2014/main" id="{0862BF85-58AA-CF06-147C-D1DC2EB4692D}"/>
              </a:ext>
            </a:extLst>
          </p:cNvPr>
          <p:cNvSpPr>
            <a:spLocks noGrp="1"/>
          </p:cNvSpPr>
          <p:nvPr>
            <p:ph idx="1"/>
          </p:nvPr>
        </p:nvSpPr>
        <p:spPr>
          <a:xfrm>
            <a:off x="838199" y="1305025"/>
            <a:ext cx="6836924" cy="4998497"/>
          </a:xfrm>
        </p:spPr>
        <p:txBody>
          <a:bodyPr>
            <a:normAutofit fontScale="92500"/>
          </a:bodyPr>
          <a:lstStyle/>
          <a:p>
            <a:r>
              <a:rPr lang="en-US" b="1" dirty="0"/>
              <a:t>The most likely diagnosis</a:t>
            </a:r>
          </a:p>
          <a:p>
            <a:pPr lvl="1"/>
            <a:r>
              <a:rPr lang="en-US" dirty="0"/>
              <a:t>Acute Follicular tonsillitis </a:t>
            </a:r>
          </a:p>
          <a:p>
            <a:r>
              <a:rPr lang="en-US" b="1" dirty="0"/>
              <a:t>Management of this condition</a:t>
            </a:r>
          </a:p>
          <a:p>
            <a:pPr lvl="1"/>
            <a:r>
              <a:rPr lang="en-US" dirty="0"/>
              <a:t>Rest and encouraged to take plenty of water </a:t>
            </a:r>
          </a:p>
          <a:p>
            <a:pPr lvl="1"/>
            <a:r>
              <a:rPr lang="en-US" dirty="0"/>
              <a:t>Analgesia </a:t>
            </a:r>
          </a:p>
          <a:p>
            <a:pPr lvl="1"/>
            <a:r>
              <a:rPr lang="en-US" dirty="0"/>
              <a:t>Antibiotic, most common organism is streptococcus so penicillin is the drug of choice, if allergic erythromycin should be given , for 7-10 days </a:t>
            </a:r>
          </a:p>
          <a:p>
            <a:r>
              <a:rPr lang="en-US" b="1" dirty="0"/>
              <a:t>Indications for surgery</a:t>
            </a:r>
          </a:p>
          <a:p>
            <a:pPr lvl="1"/>
            <a:r>
              <a:rPr lang="en-US" dirty="0"/>
              <a:t>Recurrent infection of throat (7 or more in 1 year/5 per year for 2 years /3 per year for 3 years).</a:t>
            </a:r>
          </a:p>
          <a:p>
            <a:pPr lvl="1"/>
            <a:r>
              <a:rPr lang="en-US" dirty="0"/>
              <a:t>Suspected malignancy ( asymmetrical tonsils).</a:t>
            </a:r>
          </a:p>
          <a:p>
            <a:pPr lvl="1"/>
            <a:r>
              <a:rPr lang="en-US" dirty="0"/>
              <a:t>Airway obstruction (OSA).</a:t>
            </a:r>
          </a:p>
          <a:p>
            <a:endParaRPr lang="en-US" dirty="0"/>
          </a:p>
        </p:txBody>
      </p:sp>
      <p:sp>
        <p:nvSpPr>
          <p:cNvPr id="4" name="Rectangle 3">
            <a:extLst>
              <a:ext uri="{FF2B5EF4-FFF2-40B4-BE49-F238E27FC236}">
                <a16:creationId xmlns:a16="http://schemas.microsoft.com/office/drawing/2014/main" id="{B0BD4B91-0BDD-59D4-CD2E-A475D60A2256}"/>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5" name="Picture 2" descr="Tonsillitis - NHS">
            <a:extLst>
              <a:ext uri="{FF2B5EF4-FFF2-40B4-BE49-F238E27FC236}">
                <a16:creationId xmlns:a16="http://schemas.microsoft.com/office/drawing/2014/main" id="{2063C224-1EA2-2E51-1B96-9E8A4E3DD6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46344" y="1305025"/>
            <a:ext cx="3607456" cy="2401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25634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26FC-B1E7-6A15-13CD-05D0F4ED3E4A}"/>
              </a:ext>
            </a:extLst>
          </p:cNvPr>
          <p:cNvSpPr>
            <a:spLocks noGrp="1"/>
          </p:cNvSpPr>
          <p:nvPr>
            <p:ph type="title"/>
          </p:nvPr>
        </p:nvSpPr>
        <p:spPr/>
        <p:txBody>
          <a:bodyPr/>
          <a:lstStyle/>
          <a:p>
            <a:r>
              <a:rPr lang="en-US" dirty="0"/>
              <a:t>Tonsillectomy</a:t>
            </a:r>
          </a:p>
        </p:txBody>
      </p:sp>
      <p:sp>
        <p:nvSpPr>
          <p:cNvPr id="3" name="Content Placeholder 2">
            <a:extLst>
              <a:ext uri="{FF2B5EF4-FFF2-40B4-BE49-F238E27FC236}">
                <a16:creationId xmlns:a16="http://schemas.microsoft.com/office/drawing/2014/main" id="{883F6849-7F44-9B5F-5180-BF5D6F87B23E}"/>
              </a:ext>
            </a:extLst>
          </p:cNvPr>
          <p:cNvSpPr>
            <a:spLocks noGrp="1"/>
          </p:cNvSpPr>
          <p:nvPr>
            <p:ph idx="1"/>
          </p:nvPr>
        </p:nvSpPr>
        <p:spPr>
          <a:xfrm>
            <a:off x="838200" y="1211717"/>
            <a:ext cx="10515600" cy="5357031"/>
          </a:xfrm>
        </p:spPr>
        <p:txBody>
          <a:bodyPr>
            <a:normAutofit fontScale="92500" lnSpcReduction="10000"/>
          </a:bodyPr>
          <a:lstStyle/>
          <a:p>
            <a:r>
              <a:rPr lang="en-US" b="1" dirty="0"/>
              <a:t>Absolute Indications for tonsillectomy</a:t>
            </a:r>
            <a:r>
              <a:rPr lang="en-US" dirty="0"/>
              <a:t>:</a:t>
            </a:r>
          </a:p>
          <a:p>
            <a:pPr marL="914400" lvl="1" indent="-457200">
              <a:buFont typeface="+mj-lt"/>
              <a:buAutoNum type="arabicPeriod"/>
            </a:pPr>
            <a:r>
              <a:rPr lang="en-US" dirty="0"/>
              <a:t>Recurrent infection of throat ( 7 or more in 1 year / 5 per year for 2 years / 3 per year for 3 years).</a:t>
            </a:r>
          </a:p>
          <a:p>
            <a:pPr marL="914400" lvl="1" indent="-457200">
              <a:buFont typeface="+mj-lt"/>
              <a:buAutoNum type="arabicPeriod"/>
            </a:pPr>
            <a:r>
              <a:rPr lang="en-US" dirty="0"/>
              <a:t>Suspected malignancy ( asymmetrical tonsils).</a:t>
            </a:r>
          </a:p>
          <a:p>
            <a:pPr marL="914400" lvl="1" indent="-457200">
              <a:buFont typeface="+mj-lt"/>
              <a:buAutoNum type="arabicPeriod"/>
            </a:pPr>
            <a:r>
              <a:rPr lang="en-US" dirty="0"/>
              <a:t>Airway obstruction (OSA).</a:t>
            </a:r>
          </a:p>
          <a:p>
            <a:r>
              <a:rPr lang="en-US" b="1" dirty="0"/>
              <a:t>Relative indications for tonsillectomy</a:t>
            </a:r>
            <a:r>
              <a:rPr lang="en-US" dirty="0"/>
              <a:t>:</a:t>
            </a:r>
          </a:p>
          <a:p>
            <a:pPr marL="971550" lvl="1" indent="-514350">
              <a:buFont typeface="+mj-lt"/>
              <a:buAutoNum type="arabicPeriod"/>
            </a:pPr>
            <a:r>
              <a:rPr lang="en-US" dirty="0"/>
              <a:t>Second peritonsillar abscess (Quinsy).</a:t>
            </a:r>
          </a:p>
          <a:p>
            <a:pPr marL="971550" lvl="1" indent="-514350">
              <a:buFont typeface="+mj-lt"/>
              <a:buAutoNum type="arabicPeriod"/>
            </a:pPr>
            <a:r>
              <a:rPr lang="en-US" dirty="0"/>
              <a:t>Febrile convulsion.</a:t>
            </a:r>
          </a:p>
          <a:p>
            <a:pPr marL="971550" lvl="1" indent="-514350">
              <a:buFont typeface="+mj-lt"/>
              <a:buAutoNum type="arabicPeriod"/>
            </a:pPr>
            <a:r>
              <a:rPr lang="en-US" dirty="0"/>
              <a:t>Halitosis.</a:t>
            </a:r>
          </a:p>
          <a:p>
            <a:pPr marL="971550" lvl="1" indent="-514350">
              <a:buFont typeface="+mj-lt"/>
              <a:buAutoNum type="arabicPeriod"/>
            </a:pPr>
            <a:r>
              <a:rPr lang="en-US" dirty="0"/>
              <a:t>Dysphagia.</a:t>
            </a:r>
          </a:p>
          <a:p>
            <a:r>
              <a:rPr lang="en-US" b="1" dirty="0"/>
              <a:t>Complications of tonsillectomy</a:t>
            </a:r>
            <a:r>
              <a:rPr lang="en-US" dirty="0"/>
              <a:t>:</a:t>
            </a:r>
          </a:p>
          <a:p>
            <a:pPr marL="914400" lvl="1" indent="-457200">
              <a:buFont typeface="+mj-lt"/>
              <a:buAutoNum type="arabicPeriod"/>
            </a:pPr>
            <a:r>
              <a:rPr lang="en-US" dirty="0"/>
              <a:t>Bleeding :(Primary , Reactionary , Secondary).</a:t>
            </a:r>
          </a:p>
          <a:p>
            <a:pPr marL="914400" lvl="1" indent="-457200">
              <a:buFont typeface="+mj-lt"/>
              <a:buAutoNum type="arabicPeriod"/>
            </a:pPr>
            <a:r>
              <a:rPr lang="en-US" dirty="0"/>
              <a:t>Infection.</a:t>
            </a:r>
          </a:p>
          <a:p>
            <a:pPr marL="914400" lvl="1" indent="-457200">
              <a:buFont typeface="+mj-lt"/>
              <a:buAutoNum type="arabicPeriod"/>
            </a:pPr>
            <a:r>
              <a:rPr lang="en-US" dirty="0"/>
              <a:t>Tonsillar remnant.</a:t>
            </a:r>
          </a:p>
          <a:p>
            <a:pPr marL="914400" lvl="1" indent="-457200">
              <a:buFont typeface="+mj-lt"/>
              <a:buAutoNum type="arabicPeriod"/>
            </a:pPr>
            <a:r>
              <a:rPr lang="en-US" dirty="0"/>
              <a:t>Tongue , dental injury.</a:t>
            </a:r>
          </a:p>
        </p:txBody>
      </p:sp>
      <p:sp>
        <p:nvSpPr>
          <p:cNvPr id="7" name="Rectangle 6">
            <a:extLst>
              <a:ext uri="{FF2B5EF4-FFF2-40B4-BE49-F238E27FC236}">
                <a16:creationId xmlns:a16="http://schemas.microsoft.com/office/drawing/2014/main" id="{CA3F1437-3C2B-BDDA-DFEF-29E1D5AA4B91}"/>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6" name="Rectangle 5">
            <a:extLst>
              <a:ext uri="{FF2B5EF4-FFF2-40B4-BE49-F238E27FC236}">
                <a16:creationId xmlns:a16="http://schemas.microsoft.com/office/drawing/2014/main" id="{C8E1AED8-9DC7-6E8D-DC07-D3C1DCA6EAE8}"/>
              </a:ext>
            </a:extLst>
          </p:cNvPr>
          <p:cNvSpPr/>
          <p:nvPr/>
        </p:nvSpPr>
        <p:spPr>
          <a:xfrm>
            <a:off x="1" y="0"/>
            <a:ext cx="838199"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Tonsils</a:t>
            </a:r>
          </a:p>
        </p:txBody>
      </p:sp>
    </p:spTree>
    <p:extLst>
      <p:ext uri="{BB962C8B-B14F-4D97-AF65-F5344CB8AC3E}">
        <p14:creationId xmlns:p14="http://schemas.microsoft.com/office/powerpoint/2010/main" val="318640391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B67D-A80D-5694-F115-81AC8309FA22}"/>
              </a:ext>
            </a:extLst>
          </p:cNvPr>
          <p:cNvSpPr>
            <a:spLocks noGrp="1"/>
          </p:cNvSpPr>
          <p:nvPr>
            <p:ph type="title"/>
          </p:nvPr>
        </p:nvSpPr>
        <p:spPr/>
        <p:txBody>
          <a:bodyPr/>
          <a:lstStyle/>
          <a:p>
            <a:r>
              <a:rPr lang="en-US" dirty="0"/>
              <a:t>Post tonsillectomy bleeding</a:t>
            </a:r>
          </a:p>
        </p:txBody>
      </p:sp>
      <p:sp>
        <p:nvSpPr>
          <p:cNvPr id="3" name="Content Placeholder 2">
            <a:extLst>
              <a:ext uri="{FF2B5EF4-FFF2-40B4-BE49-F238E27FC236}">
                <a16:creationId xmlns:a16="http://schemas.microsoft.com/office/drawing/2014/main" id="{92DB61F7-4615-BD66-8972-76FFA13A5EA3}"/>
              </a:ext>
            </a:extLst>
          </p:cNvPr>
          <p:cNvSpPr>
            <a:spLocks noGrp="1"/>
          </p:cNvSpPr>
          <p:nvPr>
            <p:ph idx="1"/>
          </p:nvPr>
        </p:nvSpPr>
        <p:spPr>
          <a:xfrm>
            <a:off x="838200" y="1174396"/>
            <a:ext cx="10515600" cy="5394354"/>
          </a:xfrm>
        </p:spPr>
        <p:txBody>
          <a:bodyPr>
            <a:normAutofit fontScale="92500" lnSpcReduction="10000"/>
          </a:bodyPr>
          <a:lstStyle/>
          <a:p>
            <a:pPr>
              <a:buFont typeface="Wingdings" panose="05000000000000000000" pitchFamily="2" charset="2"/>
              <a:buChar char="Ø"/>
            </a:pPr>
            <a:r>
              <a:rPr lang="en-US" sz="2400" dirty="0"/>
              <a:t> </a:t>
            </a:r>
            <a:r>
              <a:rPr lang="en-US" sz="2400" b="1" dirty="0"/>
              <a:t>Primary hemorrhage</a:t>
            </a:r>
            <a:r>
              <a:rPr lang="en-US" sz="2400" dirty="0"/>
              <a:t>: during operation.</a:t>
            </a:r>
          </a:p>
          <a:p>
            <a:pPr>
              <a:buFont typeface="Wingdings" panose="05000000000000000000" pitchFamily="2" charset="2"/>
              <a:buChar char="Ø"/>
            </a:pPr>
            <a:r>
              <a:rPr lang="en-US" sz="2400" dirty="0"/>
              <a:t> </a:t>
            </a:r>
            <a:r>
              <a:rPr lang="en-US" sz="2400" b="1" dirty="0"/>
              <a:t>Reactionary hemorrhage</a:t>
            </a:r>
            <a:r>
              <a:rPr lang="en-US" sz="2400" dirty="0"/>
              <a:t>: during first 24 hours.</a:t>
            </a:r>
          </a:p>
          <a:p>
            <a:pPr>
              <a:buFont typeface="Wingdings" panose="05000000000000000000" pitchFamily="2" charset="2"/>
              <a:buChar char="Ø"/>
            </a:pPr>
            <a:r>
              <a:rPr lang="en-US" sz="2400" dirty="0"/>
              <a:t> </a:t>
            </a:r>
            <a:r>
              <a:rPr lang="en-US" sz="2400" b="1" dirty="0"/>
              <a:t>Secondary hemorrhage</a:t>
            </a:r>
            <a:r>
              <a:rPr lang="en-US" sz="2400" dirty="0"/>
              <a:t>: after (1) week due to infection.</a:t>
            </a:r>
          </a:p>
          <a:p>
            <a:r>
              <a:rPr lang="en-US" dirty="0"/>
              <a:t> </a:t>
            </a:r>
            <a:r>
              <a:rPr lang="en-US" b="1" dirty="0"/>
              <a:t>Blood supply of the tonsils</a:t>
            </a:r>
            <a:r>
              <a:rPr lang="en-US" dirty="0"/>
              <a:t>:</a:t>
            </a:r>
          </a:p>
          <a:p>
            <a:pPr marL="914400" lvl="1" indent="-457200">
              <a:buFont typeface="+mj-lt"/>
              <a:buAutoNum type="arabicPeriod"/>
            </a:pPr>
            <a:r>
              <a:rPr lang="en-US" dirty="0"/>
              <a:t>Tonsillar branch (from facial A.) </a:t>
            </a:r>
          </a:p>
          <a:p>
            <a:pPr marL="914400" lvl="1" indent="-457200">
              <a:buFont typeface="+mj-lt"/>
              <a:buAutoNum type="arabicPeriod"/>
            </a:pPr>
            <a:r>
              <a:rPr lang="en-US" dirty="0"/>
              <a:t>Ascending palatine (from facial A.) </a:t>
            </a:r>
          </a:p>
          <a:p>
            <a:pPr marL="914400" lvl="1" indent="-457200">
              <a:buFont typeface="+mj-lt"/>
              <a:buAutoNum type="arabicPeriod"/>
            </a:pPr>
            <a:r>
              <a:rPr lang="en-US" dirty="0"/>
              <a:t>Ascending pharyngeal (from ECA)</a:t>
            </a:r>
          </a:p>
          <a:p>
            <a:pPr marL="914400" lvl="1" indent="-457200">
              <a:buFont typeface="+mj-lt"/>
              <a:buAutoNum type="arabicPeriod"/>
            </a:pPr>
            <a:r>
              <a:rPr lang="en-US" dirty="0"/>
              <a:t>Dorsal lingual (from lingual A.)</a:t>
            </a:r>
          </a:p>
          <a:p>
            <a:pPr marL="914400" lvl="1" indent="-457200">
              <a:buFont typeface="+mj-lt"/>
              <a:buAutoNum type="arabicPeriod"/>
            </a:pPr>
            <a:r>
              <a:rPr lang="en-US" dirty="0"/>
              <a:t>Descending palatine A. (from maxillary A.) </a:t>
            </a:r>
          </a:p>
          <a:p>
            <a:r>
              <a:rPr lang="en-US" b="1" dirty="0"/>
              <a:t> Treatment of bleeding post tonsillectomy</a:t>
            </a:r>
          </a:p>
          <a:p>
            <a:pPr marL="914400" lvl="1" indent="-457200">
              <a:buFont typeface="+mj-lt"/>
              <a:buAutoNum type="arabicPeriod"/>
            </a:pPr>
            <a:r>
              <a:rPr lang="en-US" dirty="0"/>
              <a:t>ABC.</a:t>
            </a:r>
          </a:p>
          <a:p>
            <a:pPr marL="914400" lvl="1" indent="-457200">
              <a:buFont typeface="+mj-lt"/>
              <a:buAutoNum type="arabicPeriod"/>
            </a:pPr>
            <a:r>
              <a:rPr lang="en-US" dirty="0"/>
              <a:t>Compression + Vasoconstrictor.</a:t>
            </a:r>
          </a:p>
          <a:p>
            <a:pPr marL="914400" lvl="1" indent="-457200">
              <a:buFont typeface="+mj-lt"/>
              <a:buAutoNum type="arabicPeriod"/>
            </a:pPr>
            <a:r>
              <a:rPr lang="en-US" dirty="0"/>
              <a:t>Cauterization.</a:t>
            </a:r>
          </a:p>
          <a:p>
            <a:pPr marL="914400" lvl="1" indent="-457200">
              <a:buFont typeface="+mj-lt"/>
              <a:buAutoNum type="arabicPeriod"/>
            </a:pPr>
            <a:r>
              <a:rPr lang="en-US" dirty="0"/>
              <a:t>Ligation ( only in Primary and Reactionary hemorrhage).</a:t>
            </a:r>
          </a:p>
          <a:p>
            <a:pPr marL="914400" lvl="1" indent="-457200">
              <a:buFont typeface="+mj-lt"/>
              <a:buAutoNum type="arabicPeriod"/>
            </a:pPr>
            <a:r>
              <a:rPr lang="en-US" dirty="0"/>
              <a:t>Antibiotics ( in  Secondary hemorrhage).</a:t>
            </a:r>
          </a:p>
        </p:txBody>
      </p:sp>
      <p:sp>
        <p:nvSpPr>
          <p:cNvPr id="5" name="Rectangle 4">
            <a:extLst>
              <a:ext uri="{FF2B5EF4-FFF2-40B4-BE49-F238E27FC236}">
                <a16:creationId xmlns:a16="http://schemas.microsoft.com/office/drawing/2014/main" id="{21DAB5B8-A334-809C-0A32-E51263142724}"/>
              </a:ext>
            </a:extLst>
          </p:cNvPr>
          <p:cNvSpPr/>
          <p:nvPr/>
        </p:nvSpPr>
        <p:spPr>
          <a:xfrm>
            <a:off x="1" y="0"/>
            <a:ext cx="838199"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Tonsils</a:t>
            </a:r>
          </a:p>
        </p:txBody>
      </p:sp>
      <p:sp>
        <p:nvSpPr>
          <p:cNvPr id="7" name="Rectangle 6">
            <a:extLst>
              <a:ext uri="{FF2B5EF4-FFF2-40B4-BE49-F238E27FC236}">
                <a16:creationId xmlns:a16="http://schemas.microsoft.com/office/drawing/2014/main" id="{B15D2DDD-9906-253F-A155-BB2448ED0D06}"/>
              </a:ext>
            </a:extLst>
          </p:cNvPr>
          <p:cNvSpPr/>
          <p:nvPr/>
        </p:nvSpPr>
        <p:spPr>
          <a:xfrm>
            <a:off x="11178073" y="419881"/>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8" name="Rectangle 7">
            <a:extLst>
              <a:ext uri="{FF2B5EF4-FFF2-40B4-BE49-F238E27FC236}">
                <a16:creationId xmlns:a16="http://schemas.microsoft.com/office/drawing/2014/main" id="{B9B995BD-422C-4A9E-DA52-2999D4B026FF}"/>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33739721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7B6E1-2C78-B9F9-5313-9824602141B3}"/>
              </a:ext>
            </a:extLst>
          </p:cNvPr>
          <p:cNvSpPr>
            <a:spLocks noGrp="1"/>
          </p:cNvSpPr>
          <p:nvPr>
            <p:ph type="title"/>
          </p:nvPr>
        </p:nvSpPr>
        <p:spPr/>
        <p:txBody>
          <a:bodyPr>
            <a:normAutofit/>
          </a:bodyPr>
          <a:lstStyle/>
          <a:p>
            <a:r>
              <a:rPr lang="en-US" dirty="0"/>
              <a:t>Post tonsillectomy plan:</a:t>
            </a:r>
          </a:p>
        </p:txBody>
      </p:sp>
      <p:sp>
        <p:nvSpPr>
          <p:cNvPr id="3" name="Content Placeholder 2">
            <a:extLst>
              <a:ext uri="{FF2B5EF4-FFF2-40B4-BE49-F238E27FC236}">
                <a16:creationId xmlns:a16="http://schemas.microsoft.com/office/drawing/2014/main" id="{97116444-EAA1-080D-0212-050D3BF1162C}"/>
              </a:ext>
            </a:extLst>
          </p:cNvPr>
          <p:cNvSpPr>
            <a:spLocks noGrp="1"/>
          </p:cNvSpPr>
          <p:nvPr>
            <p:ph idx="1"/>
          </p:nvPr>
        </p:nvSpPr>
        <p:spPr/>
        <p:txBody>
          <a:bodyPr>
            <a:normAutofit/>
          </a:bodyPr>
          <a:lstStyle/>
          <a:p>
            <a:pPr marL="514350" indent="-514350">
              <a:buFont typeface="+mj-lt"/>
              <a:buAutoNum type="arabicPeriod"/>
            </a:pPr>
            <a:r>
              <a:rPr lang="en-US" sz="3200" dirty="0"/>
              <a:t>NPO for 2 hours.</a:t>
            </a:r>
          </a:p>
          <a:p>
            <a:pPr marL="514350" indent="-514350">
              <a:buFont typeface="+mj-lt"/>
              <a:buAutoNum type="arabicPeriod"/>
            </a:pPr>
            <a:r>
              <a:rPr lang="en-US" sz="3200" dirty="0"/>
              <a:t>Cold water and food ( For vasoconstriction).</a:t>
            </a:r>
          </a:p>
          <a:p>
            <a:pPr marL="514350" indent="-514350">
              <a:buFont typeface="+mj-lt"/>
              <a:buAutoNum type="arabicPeriod"/>
            </a:pPr>
            <a:r>
              <a:rPr lang="en-US" sz="3200" dirty="0"/>
              <a:t>Avoid hot and harsh food for 10 days.</a:t>
            </a:r>
          </a:p>
          <a:p>
            <a:pPr marL="514350" indent="-514350">
              <a:buFont typeface="+mj-lt"/>
              <a:buAutoNum type="arabicPeriod"/>
            </a:pPr>
            <a:r>
              <a:rPr lang="en-US" sz="3200" dirty="0"/>
              <a:t>Prophylactic antibiotics and high dose painkillers ( for referred ear pain).</a:t>
            </a:r>
          </a:p>
          <a:p>
            <a:pPr marL="0" indent="0">
              <a:buNone/>
            </a:pPr>
            <a:endParaRPr lang="en-US" sz="3200" dirty="0"/>
          </a:p>
        </p:txBody>
      </p:sp>
      <p:sp>
        <p:nvSpPr>
          <p:cNvPr id="7" name="Rectangle 6">
            <a:extLst>
              <a:ext uri="{FF2B5EF4-FFF2-40B4-BE49-F238E27FC236}">
                <a16:creationId xmlns:a16="http://schemas.microsoft.com/office/drawing/2014/main" id="{556CCF29-CCDB-BE14-8188-0AF4CF43A9AA}"/>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6" name="Rectangle 5">
            <a:extLst>
              <a:ext uri="{FF2B5EF4-FFF2-40B4-BE49-F238E27FC236}">
                <a16:creationId xmlns:a16="http://schemas.microsoft.com/office/drawing/2014/main" id="{2C543C6C-D46D-4A88-8FE1-130A6FEF6297}"/>
              </a:ext>
            </a:extLst>
          </p:cNvPr>
          <p:cNvSpPr/>
          <p:nvPr/>
        </p:nvSpPr>
        <p:spPr>
          <a:xfrm>
            <a:off x="1" y="0"/>
            <a:ext cx="838199"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Tonsils</a:t>
            </a:r>
          </a:p>
        </p:txBody>
      </p:sp>
    </p:spTree>
    <p:extLst>
      <p:ext uri="{BB962C8B-B14F-4D97-AF65-F5344CB8AC3E}">
        <p14:creationId xmlns:p14="http://schemas.microsoft.com/office/powerpoint/2010/main" val="154679916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F6514-F7A8-309A-58AC-0454A5FB328E}"/>
              </a:ext>
            </a:extLst>
          </p:cNvPr>
          <p:cNvSpPr>
            <a:spLocks noGrp="1"/>
          </p:cNvSpPr>
          <p:nvPr>
            <p:ph type="title"/>
          </p:nvPr>
        </p:nvSpPr>
        <p:spPr/>
        <p:txBody>
          <a:bodyPr/>
          <a:lstStyle/>
          <a:p>
            <a:r>
              <a:rPr lang="en-US" dirty="0"/>
              <a:t>Peritonsillar abscess</a:t>
            </a:r>
          </a:p>
        </p:txBody>
      </p:sp>
      <p:sp>
        <p:nvSpPr>
          <p:cNvPr id="3" name="Content Placeholder 2">
            <a:extLst>
              <a:ext uri="{FF2B5EF4-FFF2-40B4-BE49-F238E27FC236}">
                <a16:creationId xmlns:a16="http://schemas.microsoft.com/office/drawing/2014/main" id="{C6DFF964-C69E-4A8C-E897-52A334AC98BB}"/>
              </a:ext>
            </a:extLst>
          </p:cNvPr>
          <p:cNvSpPr>
            <a:spLocks noGrp="1"/>
          </p:cNvSpPr>
          <p:nvPr>
            <p:ph idx="1"/>
          </p:nvPr>
        </p:nvSpPr>
        <p:spPr>
          <a:xfrm>
            <a:off x="764333" y="1219819"/>
            <a:ext cx="10663335" cy="5273056"/>
          </a:xfrm>
        </p:spPr>
        <p:txBody>
          <a:bodyPr>
            <a:normAutofit lnSpcReduction="10000"/>
          </a:bodyPr>
          <a:lstStyle/>
          <a:p>
            <a:r>
              <a:rPr lang="en-US" b="1" dirty="0"/>
              <a:t>Presentation</a:t>
            </a:r>
          </a:p>
          <a:p>
            <a:pPr marL="971550" lvl="1" indent="-514350">
              <a:buFont typeface="+mj-lt"/>
              <a:buAutoNum type="arabicPeriod"/>
            </a:pPr>
            <a:r>
              <a:rPr lang="en-US" sz="2600" dirty="0"/>
              <a:t>95% are unilateral bulging with pus and exudate.</a:t>
            </a:r>
          </a:p>
          <a:p>
            <a:pPr marL="971550" lvl="1" indent="-514350">
              <a:buFont typeface="+mj-lt"/>
              <a:buAutoNum type="arabicPeriod"/>
            </a:pPr>
            <a:r>
              <a:rPr lang="en-US" sz="2600" dirty="0"/>
              <a:t>Trismus. </a:t>
            </a:r>
            <a:r>
              <a:rPr lang="en-US" sz="2000" dirty="0"/>
              <a:t>(Most important symptoms)</a:t>
            </a:r>
          </a:p>
          <a:p>
            <a:pPr marL="971550" lvl="1" indent="-514350">
              <a:buFont typeface="+mj-lt"/>
              <a:buAutoNum type="arabicPeriod"/>
            </a:pPr>
            <a:r>
              <a:rPr lang="en-US" sz="2600" dirty="0"/>
              <a:t>Drooling of saliva. </a:t>
            </a:r>
            <a:r>
              <a:rPr lang="en-US" sz="2000" dirty="0"/>
              <a:t>(Most important symptoms)</a:t>
            </a:r>
          </a:p>
          <a:p>
            <a:pPr marL="971550" lvl="1" indent="-514350">
              <a:buFont typeface="+mj-lt"/>
              <a:buAutoNum type="arabicPeriod"/>
            </a:pPr>
            <a:r>
              <a:rPr lang="en-US" sz="2600" dirty="0"/>
              <a:t>Dysphagia.</a:t>
            </a:r>
          </a:p>
          <a:p>
            <a:pPr marL="971550" lvl="1" indent="-514350">
              <a:buFont typeface="+mj-lt"/>
              <a:buAutoNum type="arabicPeriod"/>
            </a:pPr>
            <a:r>
              <a:rPr lang="en-US" sz="2600" dirty="0"/>
              <a:t>Sore throat.</a:t>
            </a:r>
          </a:p>
          <a:p>
            <a:pPr marL="971550" lvl="1" indent="-514350">
              <a:buFont typeface="+mj-lt"/>
              <a:buAutoNum type="arabicPeriod"/>
            </a:pPr>
            <a:r>
              <a:rPr lang="en-US" sz="2600" dirty="0"/>
              <a:t>High grade fever.</a:t>
            </a:r>
          </a:p>
          <a:p>
            <a:r>
              <a:rPr lang="en-US" b="1" dirty="0"/>
              <a:t>Treatment</a:t>
            </a:r>
          </a:p>
          <a:p>
            <a:pPr lvl="1"/>
            <a:r>
              <a:rPr lang="en-US" sz="2600" dirty="0"/>
              <a:t>Pediatric:</a:t>
            </a:r>
          </a:p>
          <a:p>
            <a:pPr marL="1371600" lvl="2" indent="-457200">
              <a:buFont typeface="+mj-lt"/>
              <a:buAutoNum type="arabicPeriod"/>
            </a:pPr>
            <a:r>
              <a:rPr lang="en-US" sz="2600" dirty="0"/>
              <a:t>Give systemic antibiotic</a:t>
            </a:r>
          </a:p>
          <a:p>
            <a:pPr marL="1371600" lvl="2" indent="-457200">
              <a:buFont typeface="+mj-lt"/>
              <a:buAutoNum type="arabicPeriod"/>
            </a:pPr>
            <a:r>
              <a:rPr lang="en-US" sz="2600" dirty="0"/>
              <a:t>Aspiration with incision and drainage if the patient doesn’t improve with the antibiotic in 48 hours.</a:t>
            </a:r>
          </a:p>
          <a:p>
            <a:pPr lvl="1"/>
            <a:r>
              <a:rPr lang="en-US" sz="2600" dirty="0"/>
              <a:t>Adults: Aspiration with incision and drainage</a:t>
            </a:r>
          </a:p>
        </p:txBody>
      </p:sp>
      <p:sp>
        <p:nvSpPr>
          <p:cNvPr id="6" name="Rectangle 5">
            <a:extLst>
              <a:ext uri="{FF2B5EF4-FFF2-40B4-BE49-F238E27FC236}">
                <a16:creationId xmlns:a16="http://schemas.microsoft.com/office/drawing/2014/main" id="{30C15438-5E69-1D8A-F9C8-E3B7F7D1C425}"/>
              </a:ext>
            </a:extLst>
          </p:cNvPr>
          <p:cNvSpPr/>
          <p:nvPr/>
        </p:nvSpPr>
        <p:spPr>
          <a:xfrm>
            <a:off x="1" y="0"/>
            <a:ext cx="838199"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Tonsils</a:t>
            </a:r>
          </a:p>
        </p:txBody>
      </p:sp>
      <p:sp>
        <p:nvSpPr>
          <p:cNvPr id="7" name="Rectangle 6">
            <a:extLst>
              <a:ext uri="{FF2B5EF4-FFF2-40B4-BE49-F238E27FC236}">
                <a16:creationId xmlns:a16="http://schemas.microsoft.com/office/drawing/2014/main" id="{3F837D1D-12FD-62C3-3616-744EAD7D57AC}"/>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4286939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5A7B6-34AF-F0B1-339D-3D57363E7BCE}"/>
              </a:ext>
            </a:extLst>
          </p:cNvPr>
          <p:cNvSpPr>
            <a:spLocks noGrp="1"/>
          </p:cNvSpPr>
          <p:nvPr>
            <p:ph type="title"/>
          </p:nvPr>
        </p:nvSpPr>
        <p:spPr/>
        <p:txBody>
          <a:bodyPr/>
          <a:lstStyle/>
          <a:p>
            <a:r>
              <a:rPr lang="en-US" dirty="0"/>
              <a:t>Normal audiogram</a:t>
            </a:r>
          </a:p>
        </p:txBody>
      </p:sp>
      <p:pic>
        <p:nvPicPr>
          <p:cNvPr id="4" name="Picture 2" descr="Normal audiogram">
            <a:extLst>
              <a:ext uri="{FF2B5EF4-FFF2-40B4-BE49-F238E27FC236}">
                <a16:creationId xmlns:a16="http://schemas.microsoft.com/office/drawing/2014/main" id="{E1FE8857-5A71-6C84-1C6A-7CD9335D62D9}"/>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2002" b="97197" l="2932" r="96743">
                        <a14:foregroundMark x1="3094" y1="4104" x2="6352" y2="81181"/>
                        <a14:foregroundMark x1="6352" y1="81181" x2="21336" y2="90190"/>
                        <a14:foregroundMark x1="21336" y1="90190" x2="90798" y2="87287"/>
                        <a14:foregroundMark x1="90798" y1="87287" x2="95684" y2="74775"/>
                        <a14:foregroundMark x1="95684" y1="74775" x2="89902" y2="10210"/>
                        <a14:foregroundMark x1="89902" y1="10210" x2="79723" y2="5806"/>
                        <a14:foregroundMark x1="79723" y1="5806" x2="2932" y2="6206"/>
                        <a14:foregroundMark x1="26466" y1="34935" x2="45928" y2="43343"/>
                        <a14:foregroundMark x1="45928" y1="43343" x2="57655" y2="41241"/>
                        <a14:foregroundMark x1="57655" y1="41241" x2="44707" y2="36937"/>
                        <a14:foregroundMark x1="44707" y1="36937" x2="32003" y2="39640"/>
                        <a14:foregroundMark x1="32003" y1="39640" x2="33062" y2="39039"/>
                        <a14:foregroundMark x1="3339" y1="1602" x2="84202" y2="6406"/>
                        <a14:foregroundMark x1="84202" y1="6406" x2="94870" y2="3504"/>
                        <a14:foregroundMark x1="94870" y1="3504" x2="96743" y2="2202"/>
                        <a14:foregroundMark x1="93078" y1="6807" x2="93078" y2="6807"/>
                        <a14:foregroundMark x1="54397" y1="33033" x2="51954" y2="42342"/>
                        <a14:foregroundMark x1="51954" y1="42342" x2="51629" y2="53954"/>
                        <a14:foregroundMark x1="51629" y1="53954" x2="51792" y2="54354"/>
                        <a14:foregroundMark x1="74349" y1="33734" x2="71173" y2="59760"/>
                        <a14:foregroundMark x1="14414" y1="39239" x2="16042" y2="51151"/>
                        <a14:foregroundMark x1="97964" y1="92092" x2="85016" y2="92693"/>
                        <a14:foregroundMark x1="85016" y1="92693" x2="75000" y2="96597"/>
                        <a14:foregroundMark x1="75000" y1="96597" x2="66450" y2="93894"/>
                        <a14:foregroundMark x1="66450" y1="93894" x2="23534" y2="95495"/>
                        <a14:foregroundMark x1="14007" y1="12312" x2="25000" y2="12212"/>
                        <a14:foregroundMark x1="25000" y1="12212" x2="46661" y2="12613"/>
                        <a14:foregroundMark x1="98453" y1="98298" x2="58306" y2="95295"/>
                        <a14:foregroundMark x1="58306" y1="95295" x2="50814" y2="97197"/>
                        <a14:backgroundMark x1="3746" y1="99700" x2="4479" y2="99399"/>
                        <a14:backgroundMark x1="1873" y1="99399" x2="9528" y2="98799"/>
                        <a14:backgroundMark x1="9528" y1="98799" x2="10423" y2="99399"/>
                        <a14:backgroundMark x1="9853" y1="97798" x2="3502" y2="98098"/>
                        <a14:backgroundMark x1="4316" y1="97197" x2="9365" y2="96697"/>
                        <a14:backgroundMark x1="8795" y1="96196" x2="4642" y2="96196"/>
                      </a14:backgroundRemoval>
                    </a14:imgEffect>
                  </a14:imgLayer>
                </a14:imgProps>
              </a:ext>
              <a:ext uri="{28A0092B-C50C-407E-A947-70E740481C1C}">
                <a14:useLocalDpi xmlns:a14="http://schemas.microsoft.com/office/drawing/2010/main" val="0"/>
              </a:ext>
            </a:extLst>
          </a:blip>
          <a:srcRect/>
          <a:stretch>
            <a:fillRect/>
          </a:stretch>
        </p:blipFill>
        <p:spPr bwMode="auto">
          <a:xfrm>
            <a:off x="2901820" y="1226397"/>
            <a:ext cx="6388360" cy="51970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C7EB17-D999-8057-3728-936FA2D30814}"/>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14404957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FF7B9B-53E5-75F2-5895-F070C29B2E10}"/>
              </a:ext>
            </a:extLst>
          </p:cNvPr>
          <p:cNvSpPr>
            <a:spLocks noGrp="1"/>
          </p:cNvSpPr>
          <p:nvPr>
            <p:ph type="title"/>
          </p:nvPr>
        </p:nvSpPr>
        <p:spPr/>
        <p:txBody>
          <a:bodyPr>
            <a:normAutofit/>
          </a:bodyPr>
          <a:lstStyle/>
          <a:p>
            <a:r>
              <a:rPr lang="en-US" dirty="0"/>
              <a:t>Q1: Obstructive tonsillar hyperplasia</a:t>
            </a:r>
          </a:p>
        </p:txBody>
      </p:sp>
      <p:sp>
        <p:nvSpPr>
          <p:cNvPr id="5" name="Content Placeholder 4">
            <a:extLst>
              <a:ext uri="{FF2B5EF4-FFF2-40B4-BE49-F238E27FC236}">
                <a16:creationId xmlns:a16="http://schemas.microsoft.com/office/drawing/2014/main" id="{7E715F6C-305D-37F2-0E99-3573A68225E0}"/>
              </a:ext>
            </a:extLst>
          </p:cNvPr>
          <p:cNvSpPr>
            <a:spLocks noGrp="1"/>
          </p:cNvSpPr>
          <p:nvPr>
            <p:ph idx="1"/>
          </p:nvPr>
        </p:nvSpPr>
        <p:spPr>
          <a:xfrm>
            <a:off x="838200" y="1305026"/>
            <a:ext cx="8343122" cy="2977725"/>
          </a:xfrm>
        </p:spPr>
        <p:txBody>
          <a:bodyPr>
            <a:normAutofit/>
          </a:bodyPr>
          <a:lstStyle/>
          <a:p>
            <a:pPr marL="514350" indent="-514350">
              <a:buFont typeface="+mj-lt"/>
              <a:buAutoNum type="arabicPeriod"/>
            </a:pPr>
            <a:r>
              <a:rPr lang="en-US" b="1" dirty="0"/>
              <a:t>Describe</a:t>
            </a:r>
          </a:p>
          <a:p>
            <a:pPr lvl="1"/>
            <a:r>
              <a:rPr lang="en-US" dirty="0"/>
              <a:t>Bilateral hypertrophy/enlargement of the palatine tonsils , They nearly meet in the midline or overlap .. Nearly obstruct the passage to oropharynx </a:t>
            </a:r>
          </a:p>
          <a:p>
            <a:pPr marL="514350" indent="-514350">
              <a:buFont typeface="+mj-lt"/>
              <a:buAutoNum type="arabicPeriod"/>
            </a:pPr>
            <a:r>
              <a:rPr lang="en-US" b="1" dirty="0"/>
              <a:t>Diagnosis</a:t>
            </a:r>
          </a:p>
          <a:p>
            <a:pPr lvl="1"/>
            <a:r>
              <a:rPr lang="en-US" dirty="0"/>
              <a:t>Obstructive tonsillar hyperplasia</a:t>
            </a:r>
          </a:p>
          <a:p>
            <a:pPr marL="514350" indent="-514350">
              <a:buFont typeface="+mj-lt"/>
              <a:buAutoNum type="arabicPeriod"/>
            </a:pPr>
            <a:r>
              <a:rPr lang="en-US" b="1" dirty="0"/>
              <a:t>Complications</a:t>
            </a:r>
          </a:p>
        </p:txBody>
      </p:sp>
      <p:sp>
        <p:nvSpPr>
          <p:cNvPr id="6" name="Rectangle 5">
            <a:extLst>
              <a:ext uri="{FF2B5EF4-FFF2-40B4-BE49-F238E27FC236}">
                <a16:creationId xmlns:a16="http://schemas.microsoft.com/office/drawing/2014/main" id="{86BE931A-6528-184B-4987-422D07B6D334}"/>
              </a:ext>
            </a:extLst>
          </p:cNvPr>
          <p:cNvSpPr/>
          <p:nvPr/>
        </p:nvSpPr>
        <p:spPr>
          <a:xfrm>
            <a:off x="1" y="0"/>
            <a:ext cx="838199"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Tonsils</a:t>
            </a:r>
          </a:p>
        </p:txBody>
      </p:sp>
      <p:sp>
        <p:nvSpPr>
          <p:cNvPr id="7" name="Rectangle 6">
            <a:extLst>
              <a:ext uri="{FF2B5EF4-FFF2-40B4-BE49-F238E27FC236}">
                <a16:creationId xmlns:a16="http://schemas.microsoft.com/office/drawing/2014/main" id="{2EA1B13A-58C6-FBD3-BFAF-B88EC7D2E383}"/>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pic>
        <p:nvPicPr>
          <p:cNvPr id="8" name="Google Shape;214;p29">
            <a:extLst>
              <a:ext uri="{FF2B5EF4-FFF2-40B4-BE49-F238E27FC236}">
                <a16:creationId xmlns:a16="http://schemas.microsoft.com/office/drawing/2014/main" id="{4D962A93-CD70-BF2E-685D-DDAB326CEDA6}"/>
              </a:ext>
            </a:extLst>
          </p:cNvPr>
          <p:cNvPicPr preferRelativeResize="0">
            <a:picLocks/>
          </p:cNvPicPr>
          <p:nvPr/>
        </p:nvPicPr>
        <p:blipFill rotWithShape="1">
          <a:blip r:embed="rId2" cstate="print"/>
          <a:srcRect l="4477" t="16898" r="57797" b="36512"/>
          <a:stretch>
            <a:fillRect/>
          </a:stretch>
        </p:blipFill>
        <p:spPr>
          <a:xfrm>
            <a:off x="9302619" y="1305026"/>
            <a:ext cx="2382415" cy="2203757"/>
          </a:xfrm>
          <a:prstGeom prst="rect">
            <a:avLst/>
          </a:prstGeom>
          <a:ln>
            <a:noFill/>
          </a:ln>
          <a:effectLst>
            <a:outerShdw blurRad="292100" dist="139700" dir="2700000" algn="tl" rotWithShape="0">
              <a:srgbClr val="333333">
                <a:alpha val="65000"/>
              </a:srgbClr>
            </a:outerShdw>
          </a:effectLst>
        </p:spPr>
      </p:pic>
      <p:sp>
        <p:nvSpPr>
          <p:cNvPr id="9" name="Content Placeholder 2">
            <a:extLst>
              <a:ext uri="{FF2B5EF4-FFF2-40B4-BE49-F238E27FC236}">
                <a16:creationId xmlns:a16="http://schemas.microsoft.com/office/drawing/2014/main" id="{F63C4286-46BA-6DB3-BAEA-644CED704E50}"/>
              </a:ext>
            </a:extLst>
          </p:cNvPr>
          <p:cNvSpPr txBox="1">
            <a:spLocks/>
          </p:cNvSpPr>
          <p:nvPr/>
        </p:nvSpPr>
        <p:spPr>
          <a:xfrm>
            <a:off x="838200" y="4282751"/>
            <a:ext cx="10515600" cy="2123974"/>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rabicPeriod"/>
            </a:pPr>
            <a:r>
              <a:rPr lang="en-US" dirty="0"/>
              <a:t>Poor attention</a:t>
            </a:r>
          </a:p>
          <a:p>
            <a:pPr marL="914400" lvl="1" indent="-457200">
              <a:buFont typeface="+mj-lt"/>
              <a:buAutoNum type="arabicPeriod"/>
            </a:pPr>
            <a:r>
              <a:rPr lang="en-US" dirty="0"/>
              <a:t>Decrease mentation</a:t>
            </a:r>
          </a:p>
          <a:p>
            <a:pPr marL="914400" lvl="1" indent="-457200">
              <a:buFont typeface="+mj-lt"/>
              <a:buAutoNum type="arabicPeriod"/>
            </a:pPr>
            <a:r>
              <a:rPr lang="en-US" dirty="0"/>
              <a:t>Attention span decrease</a:t>
            </a:r>
          </a:p>
          <a:p>
            <a:pPr marL="914400" lvl="1" indent="-457200">
              <a:buFont typeface="+mj-lt"/>
              <a:buAutoNum type="arabicPeriod"/>
            </a:pPr>
            <a:r>
              <a:rPr lang="en-US" dirty="0"/>
              <a:t>Poor school performance</a:t>
            </a:r>
          </a:p>
          <a:p>
            <a:pPr marL="914400" lvl="1" indent="-457200">
              <a:buFont typeface="+mj-lt"/>
              <a:buAutoNum type="arabicPeriod"/>
            </a:pPr>
            <a:r>
              <a:rPr lang="en-US" dirty="0"/>
              <a:t>Sleep disorder</a:t>
            </a:r>
          </a:p>
          <a:p>
            <a:pPr marL="914400" lvl="1" indent="-457200">
              <a:buFont typeface="+mj-lt"/>
              <a:buAutoNum type="arabicPeriod"/>
            </a:pPr>
            <a:r>
              <a:rPr lang="en-US" dirty="0"/>
              <a:t>Dysphagia &amp; </a:t>
            </a:r>
            <a:r>
              <a:rPr lang="en-US" dirty="0" err="1"/>
              <a:t>faliure</a:t>
            </a:r>
            <a:r>
              <a:rPr lang="en-US" dirty="0"/>
              <a:t> to thrive</a:t>
            </a:r>
          </a:p>
          <a:p>
            <a:pPr marL="914400" lvl="1" indent="-457200">
              <a:buFont typeface="+mj-lt"/>
              <a:buAutoNum type="arabicPeriod"/>
            </a:pPr>
            <a:r>
              <a:rPr lang="en-US" dirty="0"/>
              <a:t>Depression</a:t>
            </a:r>
          </a:p>
          <a:p>
            <a:pPr marL="914400" lvl="1" indent="-457200">
              <a:buFont typeface="+mj-lt"/>
              <a:buAutoNum type="arabicPeriod"/>
            </a:pPr>
            <a:r>
              <a:rPr lang="en-US" dirty="0"/>
              <a:t>ADHD</a:t>
            </a:r>
          </a:p>
          <a:p>
            <a:pPr marL="914400" lvl="1" indent="-457200">
              <a:buFont typeface="+mj-lt"/>
              <a:buAutoNum type="arabicPeriod"/>
            </a:pPr>
            <a:r>
              <a:rPr lang="en-US" dirty="0"/>
              <a:t>Aggression</a:t>
            </a:r>
          </a:p>
        </p:txBody>
      </p:sp>
    </p:spTree>
    <p:extLst>
      <p:ext uri="{BB962C8B-B14F-4D97-AF65-F5344CB8AC3E}">
        <p14:creationId xmlns:p14="http://schemas.microsoft.com/office/powerpoint/2010/main" val="392246133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07F7E-25B1-54BE-17C1-D1C73A4AD59F}"/>
              </a:ext>
            </a:extLst>
          </p:cNvPr>
          <p:cNvSpPr>
            <a:spLocks noGrp="1"/>
          </p:cNvSpPr>
          <p:nvPr>
            <p:ph type="title"/>
          </p:nvPr>
        </p:nvSpPr>
        <p:spPr/>
        <p:txBody>
          <a:bodyPr/>
          <a:lstStyle/>
          <a:p>
            <a:r>
              <a:rPr lang="en-US" dirty="0"/>
              <a:t>Q1: Obstructive tonsillar hyperplasia</a:t>
            </a:r>
          </a:p>
        </p:txBody>
      </p:sp>
      <p:sp>
        <p:nvSpPr>
          <p:cNvPr id="3" name="Content Placeholder 2">
            <a:extLst>
              <a:ext uri="{FF2B5EF4-FFF2-40B4-BE49-F238E27FC236}">
                <a16:creationId xmlns:a16="http://schemas.microsoft.com/office/drawing/2014/main" id="{C23584FA-C3C2-591A-339D-A5533D9429E5}"/>
              </a:ext>
            </a:extLst>
          </p:cNvPr>
          <p:cNvSpPr>
            <a:spLocks noGrp="1"/>
          </p:cNvSpPr>
          <p:nvPr>
            <p:ph idx="1"/>
          </p:nvPr>
        </p:nvSpPr>
        <p:spPr>
          <a:xfrm>
            <a:off x="838200" y="1305026"/>
            <a:ext cx="8464419" cy="4871938"/>
          </a:xfrm>
        </p:spPr>
        <p:txBody>
          <a:bodyPr/>
          <a:lstStyle/>
          <a:p>
            <a:pPr marL="514350" indent="-514350">
              <a:buFont typeface="+mj-lt"/>
              <a:buAutoNum type="arabicPeriod" startAt="4"/>
            </a:pPr>
            <a:r>
              <a:rPr lang="en-US" dirty="0"/>
              <a:t>Management plan</a:t>
            </a:r>
          </a:p>
          <a:p>
            <a:pPr lvl="1"/>
            <a:r>
              <a:rPr lang="en-US" dirty="0">
                <a:solidFill>
                  <a:srgbClr val="0070C0"/>
                </a:solidFill>
              </a:rPr>
              <a:t>Brodsky reports that adenotonsillar hyperplasia may respond to one month of antibiotics (Augmentin, clindamycin).</a:t>
            </a:r>
          </a:p>
          <a:p>
            <a:pPr lvl="1"/>
            <a:r>
              <a:rPr lang="en-US" dirty="0">
                <a:solidFill>
                  <a:srgbClr val="0070C0"/>
                </a:solidFill>
              </a:rPr>
              <a:t>Penicillin is still the 1st line agent for acute adenotonsillitis, and in the face of a negative throat culture for GABHS, should still be used if clinical suspicion is high.</a:t>
            </a:r>
          </a:p>
          <a:p>
            <a:pPr lvl="1"/>
            <a:endParaRPr lang="en-US" dirty="0"/>
          </a:p>
        </p:txBody>
      </p:sp>
      <p:pic>
        <p:nvPicPr>
          <p:cNvPr id="4" name="Google Shape;214;p29">
            <a:extLst>
              <a:ext uri="{FF2B5EF4-FFF2-40B4-BE49-F238E27FC236}">
                <a16:creationId xmlns:a16="http://schemas.microsoft.com/office/drawing/2014/main" id="{3BBE62D2-D805-35BE-D305-CE195BE11884}"/>
              </a:ext>
            </a:extLst>
          </p:cNvPr>
          <p:cNvPicPr preferRelativeResize="0">
            <a:picLocks/>
          </p:cNvPicPr>
          <p:nvPr/>
        </p:nvPicPr>
        <p:blipFill rotWithShape="1">
          <a:blip r:embed="rId2" cstate="print"/>
          <a:srcRect l="4477" t="16898" r="57797" b="36512"/>
          <a:stretch>
            <a:fillRect/>
          </a:stretch>
        </p:blipFill>
        <p:spPr>
          <a:xfrm>
            <a:off x="9302619" y="1305026"/>
            <a:ext cx="2382415" cy="2203757"/>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E4B228B5-3FF9-0DE5-B9BD-D367D3BB5AA6}"/>
              </a:ext>
            </a:extLst>
          </p:cNvPr>
          <p:cNvSpPr/>
          <p:nvPr/>
        </p:nvSpPr>
        <p:spPr>
          <a:xfrm>
            <a:off x="1" y="0"/>
            <a:ext cx="838199"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Tonsils</a:t>
            </a:r>
          </a:p>
        </p:txBody>
      </p:sp>
      <p:sp>
        <p:nvSpPr>
          <p:cNvPr id="8" name="Rectangle 7">
            <a:extLst>
              <a:ext uri="{FF2B5EF4-FFF2-40B4-BE49-F238E27FC236}">
                <a16:creationId xmlns:a16="http://schemas.microsoft.com/office/drawing/2014/main" id="{D1D666B2-4D24-DF16-C1FC-C7EBD6579F4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9" name="Rectangle 8">
            <a:extLst>
              <a:ext uri="{FF2B5EF4-FFF2-40B4-BE49-F238E27FC236}">
                <a16:creationId xmlns:a16="http://schemas.microsoft.com/office/drawing/2014/main" id="{3ED42118-A127-E1DF-2631-6A1DD171C527}"/>
              </a:ext>
            </a:extLst>
          </p:cNvPr>
          <p:cNvSpPr/>
          <p:nvPr/>
        </p:nvSpPr>
        <p:spPr>
          <a:xfrm>
            <a:off x="374390" y="2128540"/>
            <a:ext cx="927619" cy="5567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مش متأكد من الحل</a:t>
            </a:r>
            <a:endParaRPr lang="en-US" dirty="0">
              <a:solidFill>
                <a:srgbClr val="FF0000"/>
              </a:solidFill>
            </a:endParaRPr>
          </a:p>
        </p:txBody>
      </p:sp>
    </p:spTree>
    <p:extLst>
      <p:ext uri="{BB962C8B-B14F-4D97-AF65-F5344CB8AC3E}">
        <p14:creationId xmlns:p14="http://schemas.microsoft.com/office/powerpoint/2010/main" val="328605047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0A330-94FE-6352-01B3-E7414F5E27FB}"/>
              </a:ext>
            </a:extLst>
          </p:cNvPr>
          <p:cNvSpPr>
            <a:spLocks noGrp="1"/>
          </p:cNvSpPr>
          <p:nvPr>
            <p:ph type="title"/>
          </p:nvPr>
        </p:nvSpPr>
        <p:spPr/>
        <p:txBody>
          <a:bodyPr/>
          <a:lstStyle/>
          <a:p>
            <a:r>
              <a:rPr lang="en-US" dirty="0"/>
              <a:t>Q1: Tonsillectomy</a:t>
            </a:r>
          </a:p>
        </p:txBody>
      </p:sp>
      <p:sp>
        <p:nvSpPr>
          <p:cNvPr id="3" name="Content Placeholder 2">
            <a:extLst>
              <a:ext uri="{FF2B5EF4-FFF2-40B4-BE49-F238E27FC236}">
                <a16:creationId xmlns:a16="http://schemas.microsoft.com/office/drawing/2014/main" id="{4611DD99-6C05-2334-3DE3-641F438E119D}"/>
              </a:ext>
            </a:extLst>
          </p:cNvPr>
          <p:cNvSpPr>
            <a:spLocks noGrp="1"/>
          </p:cNvSpPr>
          <p:nvPr>
            <p:ph idx="1"/>
          </p:nvPr>
        </p:nvSpPr>
        <p:spPr>
          <a:xfrm>
            <a:off x="838200" y="1305026"/>
            <a:ext cx="8675331" cy="4871938"/>
          </a:xfrm>
        </p:spPr>
        <p:txBody>
          <a:bodyPr>
            <a:normAutofit lnSpcReduction="10000"/>
          </a:bodyPr>
          <a:lstStyle/>
          <a:p>
            <a:r>
              <a:rPr lang="en-US" dirty="0"/>
              <a:t>What is the name of this procedure ?</a:t>
            </a:r>
          </a:p>
          <a:p>
            <a:pPr lvl="1"/>
            <a:r>
              <a:rPr lang="en-US" sz="2600" dirty="0"/>
              <a:t>Tonsillectomy</a:t>
            </a:r>
          </a:p>
          <a:p>
            <a:r>
              <a:rPr lang="en-US" dirty="0"/>
              <a:t>Mention the absolute indication for it</a:t>
            </a:r>
          </a:p>
          <a:p>
            <a:pPr marL="914400" lvl="1" indent="-457200">
              <a:buFont typeface="+mj-lt"/>
              <a:buAutoNum type="arabicPeriod"/>
            </a:pPr>
            <a:r>
              <a:rPr lang="en-US" sz="2600" dirty="0"/>
              <a:t>Recurrent infection of throat ( 7 or more in 1 year / 5 per year for 2 years / 3 per year for 3 years).</a:t>
            </a:r>
          </a:p>
          <a:p>
            <a:pPr marL="914400" lvl="1" indent="-457200">
              <a:buFont typeface="+mj-lt"/>
              <a:buAutoNum type="arabicPeriod"/>
            </a:pPr>
            <a:r>
              <a:rPr lang="en-US" sz="2600" dirty="0"/>
              <a:t>Suspected malignancy ( asymmetrical tonsils).</a:t>
            </a:r>
          </a:p>
          <a:p>
            <a:pPr marL="914400" lvl="1" indent="-457200">
              <a:buFont typeface="+mj-lt"/>
              <a:buAutoNum type="arabicPeriod"/>
            </a:pPr>
            <a:r>
              <a:rPr lang="en-US" sz="2600" dirty="0"/>
              <a:t>Airway obstruction (OSA).</a:t>
            </a:r>
          </a:p>
          <a:p>
            <a:r>
              <a:rPr lang="en-US" dirty="0">
                <a:solidFill>
                  <a:srgbClr val="0070C0"/>
                </a:solidFill>
              </a:rPr>
              <a:t>Relative indications for tonsillectomy:</a:t>
            </a:r>
          </a:p>
          <a:p>
            <a:pPr marL="914400" lvl="1" indent="-457200">
              <a:buFont typeface="+mj-lt"/>
              <a:buAutoNum type="arabicPeriod"/>
            </a:pPr>
            <a:r>
              <a:rPr lang="en-US" sz="2600" dirty="0">
                <a:solidFill>
                  <a:srgbClr val="0070C0"/>
                </a:solidFill>
              </a:rPr>
              <a:t>Second peritonsillar abscess (Quinsy).</a:t>
            </a:r>
          </a:p>
          <a:p>
            <a:pPr marL="914400" lvl="1" indent="-457200">
              <a:buFont typeface="+mj-lt"/>
              <a:buAutoNum type="arabicPeriod"/>
            </a:pPr>
            <a:r>
              <a:rPr lang="en-US" sz="2600" dirty="0">
                <a:solidFill>
                  <a:srgbClr val="0070C0"/>
                </a:solidFill>
              </a:rPr>
              <a:t>Febrile convulsion.</a:t>
            </a:r>
          </a:p>
          <a:p>
            <a:pPr marL="914400" lvl="1" indent="-457200">
              <a:buFont typeface="+mj-lt"/>
              <a:buAutoNum type="arabicPeriod"/>
            </a:pPr>
            <a:r>
              <a:rPr lang="en-US" sz="2600" dirty="0">
                <a:solidFill>
                  <a:srgbClr val="0070C0"/>
                </a:solidFill>
              </a:rPr>
              <a:t>Halitosis.</a:t>
            </a:r>
          </a:p>
          <a:p>
            <a:pPr marL="914400" lvl="1" indent="-457200">
              <a:buFont typeface="+mj-lt"/>
              <a:buAutoNum type="arabicPeriod"/>
            </a:pPr>
            <a:r>
              <a:rPr lang="en-US" sz="2600" dirty="0">
                <a:solidFill>
                  <a:srgbClr val="0070C0"/>
                </a:solidFill>
              </a:rPr>
              <a:t>Dysphagia.</a:t>
            </a:r>
          </a:p>
          <a:p>
            <a:endParaRPr lang="en-US" dirty="0"/>
          </a:p>
        </p:txBody>
      </p:sp>
      <p:sp>
        <p:nvSpPr>
          <p:cNvPr id="4" name="Rectangle 3">
            <a:extLst>
              <a:ext uri="{FF2B5EF4-FFF2-40B4-BE49-F238E27FC236}">
                <a16:creationId xmlns:a16="http://schemas.microsoft.com/office/drawing/2014/main" id="{4005B32A-5577-70EA-BC54-7BCF60B26092}"/>
              </a:ext>
            </a:extLst>
          </p:cNvPr>
          <p:cNvSpPr/>
          <p:nvPr/>
        </p:nvSpPr>
        <p:spPr>
          <a:xfrm>
            <a:off x="1" y="0"/>
            <a:ext cx="838199"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Tonsils</a:t>
            </a:r>
          </a:p>
        </p:txBody>
      </p:sp>
      <p:sp>
        <p:nvSpPr>
          <p:cNvPr id="5" name="Rectangle 4">
            <a:extLst>
              <a:ext uri="{FF2B5EF4-FFF2-40B4-BE49-F238E27FC236}">
                <a16:creationId xmlns:a16="http://schemas.microsoft.com/office/drawing/2014/main" id="{497A1A0A-0BBD-CABE-0AB4-33FE0547EB2F}"/>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6" name="Picture 4" descr="File:Tonsillectomy, MMC Hospital, Jakarta 09.jpg - Wikimedia Commons">
            <a:extLst>
              <a:ext uri="{FF2B5EF4-FFF2-40B4-BE49-F238E27FC236}">
                <a16:creationId xmlns:a16="http://schemas.microsoft.com/office/drawing/2014/main" id="{8DC586A5-DE62-19B7-CCA9-EF0FD66F0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5950" y="1305026"/>
            <a:ext cx="1847850" cy="2466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8" descr="Davis Boyl Mouth Gag With 5 Blade Manufacturer | Tonsillectomy Exporter In  India">
            <a:extLst>
              <a:ext uri="{FF2B5EF4-FFF2-40B4-BE49-F238E27FC236}">
                <a16:creationId xmlns:a16="http://schemas.microsoft.com/office/drawing/2014/main" id="{F11F3ECE-6876-DA5A-E993-6227E60D4A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82" t="14147" r="17183" b="16138"/>
          <a:stretch/>
        </p:blipFill>
        <p:spPr bwMode="auto">
          <a:xfrm>
            <a:off x="9513531" y="3740995"/>
            <a:ext cx="1847850" cy="2445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06209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86F19-125B-5F59-DAA2-A6F0EFEB08D5}"/>
              </a:ext>
            </a:extLst>
          </p:cNvPr>
          <p:cNvSpPr>
            <a:spLocks noGrp="1"/>
          </p:cNvSpPr>
          <p:nvPr>
            <p:ph type="title"/>
          </p:nvPr>
        </p:nvSpPr>
        <p:spPr/>
        <p:txBody>
          <a:bodyPr/>
          <a:lstStyle/>
          <a:p>
            <a:r>
              <a:rPr lang="en-US" dirty="0"/>
              <a:t>Q1: Post tonsillectomy bleeding</a:t>
            </a:r>
          </a:p>
        </p:txBody>
      </p:sp>
      <p:sp>
        <p:nvSpPr>
          <p:cNvPr id="3" name="Content Placeholder 2">
            <a:extLst>
              <a:ext uri="{FF2B5EF4-FFF2-40B4-BE49-F238E27FC236}">
                <a16:creationId xmlns:a16="http://schemas.microsoft.com/office/drawing/2014/main" id="{E14BD437-C09B-2A3B-857B-20C7A4F590DF}"/>
              </a:ext>
            </a:extLst>
          </p:cNvPr>
          <p:cNvSpPr>
            <a:spLocks noGrp="1"/>
          </p:cNvSpPr>
          <p:nvPr>
            <p:ph idx="1"/>
          </p:nvPr>
        </p:nvSpPr>
        <p:spPr>
          <a:xfrm>
            <a:off x="838200" y="1314357"/>
            <a:ext cx="10515600" cy="5187850"/>
          </a:xfrm>
        </p:spPr>
        <p:txBody>
          <a:bodyPr>
            <a:normAutofit/>
          </a:bodyPr>
          <a:lstStyle/>
          <a:p>
            <a:r>
              <a:rPr lang="en-US" b="1" dirty="0"/>
              <a:t>Mention the types of post tonsillectomy bleeding and why the happen</a:t>
            </a:r>
          </a:p>
          <a:p>
            <a:pPr marL="914400" lvl="1" indent="-457200">
              <a:buFont typeface="+mj-lt"/>
              <a:buAutoNum type="arabicPeriod"/>
            </a:pPr>
            <a:r>
              <a:rPr lang="en-US" i="1" dirty="0">
                <a:solidFill>
                  <a:srgbClr val="002060"/>
                </a:solidFill>
              </a:rPr>
              <a:t>Primary</a:t>
            </a:r>
            <a:r>
              <a:rPr lang="en-US" dirty="0"/>
              <a:t>: A primary injury to a blood vessel (during surgery)</a:t>
            </a:r>
          </a:p>
          <a:p>
            <a:pPr marL="914400" lvl="1" indent="-457200">
              <a:buFont typeface="+mj-lt"/>
              <a:buAutoNum type="arabicPeriod"/>
            </a:pPr>
            <a:r>
              <a:rPr lang="en-US" i="1" dirty="0">
                <a:solidFill>
                  <a:srgbClr val="002060"/>
                </a:solidFill>
              </a:rPr>
              <a:t>Reactionary</a:t>
            </a:r>
            <a:r>
              <a:rPr lang="en-US" dirty="0"/>
              <a:t>: It happens when blood pressure rises (sometimes after taking fluid therapy) so it dislodges a blood clot causing hemorrhage during the first 24 hours after surgery</a:t>
            </a:r>
          </a:p>
          <a:p>
            <a:pPr marL="914400" lvl="1" indent="-457200">
              <a:buFont typeface="+mj-lt"/>
              <a:buAutoNum type="arabicPeriod"/>
            </a:pPr>
            <a:r>
              <a:rPr lang="en-US" i="1" dirty="0">
                <a:solidFill>
                  <a:srgbClr val="002060"/>
                </a:solidFill>
              </a:rPr>
              <a:t>Secondary</a:t>
            </a:r>
            <a:r>
              <a:rPr lang="en-US" dirty="0"/>
              <a:t>: Due to secondary infection 5-10 days after surgery</a:t>
            </a:r>
          </a:p>
          <a:p>
            <a:r>
              <a:rPr lang="en-US" b="1" dirty="0"/>
              <a:t>Management of each type</a:t>
            </a:r>
          </a:p>
          <a:p>
            <a:pPr lvl="1"/>
            <a:r>
              <a:rPr lang="en-US" dirty="0"/>
              <a:t>All are managed with resuscitation, compression, and cauterization, then</a:t>
            </a:r>
          </a:p>
          <a:p>
            <a:pPr lvl="1"/>
            <a:r>
              <a:rPr lang="en-US" dirty="0"/>
              <a:t>for primary and reactive bleeding consider ligation</a:t>
            </a:r>
          </a:p>
          <a:p>
            <a:pPr lvl="1"/>
            <a:r>
              <a:rPr lang="en-US" dirty="0"/>
              <a:t>for secondary bleeding consider give antibiotics</a:t>
            </a:r>
          </a:p>
        </p:txBody>
      </p:sp>
      <p:sp>
        <p:nvSpPr>
          <p:cNvPr id="4" name="Rectangle 3">
            <a:extLst>
              <a:ext uri="{FF2B5EF4-FFF2-40B4-BE49-F238E27FC236}">
                <a16:creationId xmlns:a16="http://schemas.microsoft.com/office/drawing/2014/main" id="{AE5CFAD5-6D4A-3EE9-5BBB-E4A8110401D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5" name="Rectangle 4">
            <a:extLst>
              <a:ext uri="{FF2B5EF4-FFF2-40B4-BE49-F238E27FC236}">
                <a16:creationId xmlns:a16="http://schemas.microsoft.com/office/drawing/2014/main" id="{AE35B747-3B99-D65F-67C3-BAB726A7D28F}"/>
              </a:ext>
            </a:extLst>
          </p:cNvPr>
          <p:cNvSpPr/>
          <p:nvPr/>
        </p:nvSpPr>
        <p:spPr>
          <a:xfrm>
            <a:off x="1" y="0"/>
            <a:ext cx="838199"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Tonsils</a:t>
            </a:r>
          </a:p>
        </p:txBody>
      </p:sp>
    </p:spTree>
    <p:extLst>
      <p:ext uri="{BB962C8B-B14F-4D97-AF65-F5344CB8AC3E}">
        <p14:creationId xmlns:p14="http://schemas.microsoft.com/office/powerpoint/2010/main" val="109892800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9A0D4-9E8A-63CD-7B0B-962E48C29743}"/>
              </a:ext>
            </a:extLst>
          </p:cNvPr>
          <p:cNvSpPr>
            <a:spLocks noGrp="1"/>
          </p:cNvSpPr>
          <p:nvPr>
            <p:ph type="title"/>
          </p:nvPr>
        </p:nvSpPr>
        <p:spPr/>
        <p:txBody>
          <a:bodyPr/>
          <a:lstStyle/>
          <a:p>
            <a:r>
              <a:rPr lang="en-US" dirty="0"/>
              <a:t>Q1: Peritonsillar abscess </a:t>
            </a:r>
          </a:p>
        </p:txBody>
      </p:sp>
      <p:sp>
        <p:nvSpPr>
          <p:cNvPr id="3" name="Content Placeholder 2">
            <a:extLst>
              <a:ext uri="{FF2B5EF4-FFF2-40B4-BE49-F238E27FC236}">
                <a16:creationId xmlns:a16="http://schemas.microsoft.com/office/drawing/2014/main" id="{E05E0C1E-2EAD-16A5-8A85-31E4D3536C15}"/>
              </a:ext>
            </a:extLst>
          </p:cNvPr>
          <p:cNvSpPr>
            <a:spLocks noGrp="1"/>
          </p:cNvSpPr>
          <p:nvPr>
            <p:ph idx="1"/>
          </p:nvPr>
        </p:nvSpPr>
        <p:spPr>
          <a:xfrm>
            <a:off x="838200" y="2174033"/>
            <a:ext cx="6551874" cy="4002930"/>
          </a:xfrm>
        </p:spPr>
        <p:txBody>
          <a:bodyPr>
            <a:normAutofit lnSpcReduction="10000"/>
          </a:bodyPr>
          <a:lstStyle/>
          <a:p>
            <a:pPr marL="514350" indent="-514350">
              <a:buFont typeface="+mj-lt"/>
              <a:buAutoNum type="arabicPeriod"/>
            </a:pPr>
            <a:r>
              <a:rPr lang="en-US" b="1" dirty="0"/>
              <a:t>What is your diagnosis ?</a:t>
            </a:r>
          </a:p>
          <a:p>
            <a:pPr lvl="1"/>
            <a:r>
              <a:rPr lang="en-US" sz="2600" dirty="0">
                <a:latin typeface="Calibri" panose="020F0502020204030204" charset="0"/>
              </a:rPr>
              <a:t>Right side Peritonsillar abscess</a:t>
            </a:r>
            <a:endParaRPr lang="en-US" sz="2600" dirty="0"/>
          </a:p>
          <a:p>
            <a:pPr marL="514350" indent="-514350">
              <a:buFont typeface="+mj-lt"/>
              <a:buAutoNum type="arabicPeriod"/>
            </a:pPr>
            <a:r>
              <a:rPr lang="en-US" b="1" dirty="0"/>
              <a:t>How to manage this case ?</a:t>
            </a:r>
          </a:p>
          <a:p>
            <a:pPr marL="914400" lvl="1" indent="-457200">
              <a:buFont typeface="+mj-lt"/>
              <a:buAutoNum type="alphaUcPeriod"/>
            </a:pPr>
            <a:r>
              <a:rPr lang="en-US" sz="2400" dirty="0">
                <a:latin typeface="Calibri" panose="020F0502020204030204" charset="0"/>
              </a:rPr>
              <a:t>ABC + antipyretics</a:t>
            </a:r>
          </a:p>
          <a:p>
            <a:pPr marL="914400" lvl="1" indent="-457200">
              <a:buFont typeface="+mj-lt"/>
              <a:buAutoNum type="alphaUcPeriod"/>
            </a:pPr>
            <a:r>
              <a:rPr lang="en-US" sz="2400" dirty="0">
                <a:latin typeface="Calibri" panose="020F0502020204030204" charset="0"/>
              </a:rPr>
              <a:t>Incision and drainage (immediate without waiting) + antibiotic + fluid</a:t>
            </a:r>
            <a:endParaRPr lang="en-US" dirty="0"/>
          </a:p>
          <a:p>
            <a:pPr marL="514350" indent="-514350">
              <a:buFont typeface="+mj-lt"/>
              <a:buAutoNum type="arabicPeriod"/>
            </a:pPr>
            <a:r>
              <a:rPr lang="en-US" b="1" dirty="0"/>
              <a:t>Write 2 Indication of tonsillectomy</a:t>
            </a:r>
          </a:p>
          <a:p>
            <a:pPr marL="971550" lvl="1" indent="-514350">
              <a:buFont typeface="+mj-lt"/>
              <a:buAutoNum type="alphaUcPeriod"/>
            </a:pPr>
            <a:r>
              <a:rPr lang="en-US" dirty="0"/>
              <a:t>Recurrent tonsilitis</a:t>
            </a:r>
          </a:p>
          <a:p>
            <a:pPr marL="971550" lvl="1" indent="-514350">
              <a:buFont typeface="+mj-lt"/>
              <a:buAutoNum type="alphaUcPeriod"/>
            </a:pPr>
            <a:r>
              <a:rPr lang="en-US" dirty="0"/>
              <a:t>Obstructive sleep apnea</a:t>
            </a:r>
          </a:p>
          <a:p>
            <a:pPr marL="457200" lvl="1" indent="0">
              <a:buNone/>
            </a:pPr>
            <a:r>
              <a:rPr lang="en-US" dirty="0"/>
              <a:t>For more check the previous slides</a:t>
            </a:r>
          </a:p>
        </p:txBody>
      </p:sp>
      <p:sp>
        <p:nvSpPr>
          <p:cNvPr id="4" name="Rectangle 3">
            <a:extLst>
              <a:ext uri="{FF2B5EF4-FFF2-40B4-BE49-F238E27FC236}">
                <a16:creationId xmlns:a16="http://schemas.microsoft.com/office/drawing/2014/main" id="{05EFB547-5189-7FFD-4E3A-5B9086FF00A1}"/>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3</a:t>
            </a:r>
            <a:r>
              <a:rPr lang="ar-JO" dirty="0">
                <a:solidFill>
                  <a:srgbClr val="FF0000"/>
                </a:solidFill>
              </a:rPr>
              <a:t>)</a:t>
            </a:r>
            <a:endParaRPr lang="en-US" dirty="0">
              <a:solidFill>
                <a:srgbClr val="FF0000"/>
              </a:solidFill>
            </a:endParaRPr>
          </a:p>
        </p:txBody>
      </p:sp>
      <p:sp>
        <p:nvSpPr>
          <p:cNvPr id="5" name="Rectangle 4">
            <a:extLst>
              <a:ext uri="{FF2B5EF4-FFF2-40B4-BE49-F238E27FC236}">
                <a16:creationId xmlns:a16="http://schemas.microsoft.com/office/drawing/2014/main" id="{6E8513C8-46AD-80DC-799C-B1C67FA4484A}"/>
              </a:ext>
            </a:extLst>
          </p:cNvPr>
          <p:cNvSpPr/>
          <p:nvPr/>
        </p:nvSpPr>
        <p:spPr>
          <a:xfrm>
            <a:off x="1" y="0"/>
            <a:ext cx="838199"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Tonsils</a:t>
            </a:r>
          </a:p>
        </p:txBody>
      </p:sp>
      <p:pic>
        <p:nvPicPr>
          <p:cNvPr id="6" name="عنصر نائب للمحتوى 5" descr="300px-PeritonsilarAbsess.jpg">
            <a:extLst>
              <a:ext uri="{FF2B5EF4-FFF2-40B4-BE49-F238E27FC236}">
                <a16:creationId xmlns:a16="http://schemas.microsoft.com/office/drawing/2014/main" id="{FFB17ECF-0469-0ACB-CFD6-8CFE7609298C}"/>
              </a:ext>
            </a:extLst>
          </p:cNvPr>
          <p:cNvPicPr>
            <a:picLocks noChangeAspect="1"/>
          </p:cNvPicPr>
          <p:nvPr/>
        </p:nvPicPr>
        <p:blipFill>
          <a:blip r:embed="rId2"/>
          <a:srcRect/>
          <a:stretch>
            <a:fillRect/>
          </a:stretch>
        </p:blipFill>
        <p:spPr bwMode="auto">
          <a:xfrm>
            <a:off x="7390074" y="2359370"/>
            <a:ext cx="3963726" cy="3478281"/>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CEEC607F-AB9D-A4A7-BD37-EBE5BDBA308F}"/>
              </a:ext>
            </a:extLst>
          </p:cNvPr>
          <p:cNvSpPr txBox="1">
            <a:spLocks/>
          </p:cNvSpPr>
          <p:nvPr/>
        </p:nvSpPr>
        <p:spPr>
          <a:xfrm>
            <a:off x="838200" y="1308136"/>
            <a:ext cx="10515600" cy="8658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dirty="0"/>
              <a:t>27 years old patient present to the office with fever, difficulty in swelling, neck pain and trismus (lock jaw)</a:t>
            </a:r>
          </a:p>
        </p:txBody>
      </p:sp>
    </p:spTree>
    <p:extLst>
      <p:ext uri="{BB962C8B-B14F-4D97-AF65-F5344CB8AC3E}">
        <p14:creationId xmlns:p14="http://schemas.microsoft.com/office/powerpoint/2010/main" val="191256768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9A0D4-9E8A-63CD-7B0B-962E48C29743}"/>
              </a:ext>
            </a:extLst>
          </p:cNvPr>
          <p:cNvSpPr>
            <a:spLocks noGrp="1"/>
          </p:cNvSpPr>
          <p:nvPr>
            <p:ph type="title"/>
          </p:nvPr>
        </p:nvSpPr>
        <p:spPr/>
        <p:txBody>
          <a:bodyPr/>
          <a:lstStyle/>
          <a:p>
            <a:r>
              <a:rPr lang="en-US" dirty="0"/>
              <a:t>Q2: Peritonsillar abscess </a:t>
            </a:r>
          </a:p>
        </p:txBody>
      </p:sp>
      <p:sp>
        <p:nvSpPr>
          <p:cNvPr id="11" name="Content Placeholder 10">
            <a:extLst>
              <a:ext uri="{FF2B5EF4-FFF2-40B4-BE49-F238E27FC236}">
                <a16:creationId xmlns:a16="http://schemas.microsoft.com/office/drawing/2014/main" id="{E16ED1C3-27FC-C486-9E85-E4C653D8AB13}"/>
              </a:ext>
            </a:extLst>
          </p:cNvPr>
          <p:cNvSpPr>
            <a:spLocks noGrp="1"/>
          </p:cNvSpPr>
          <p:nvPr>
            <p:ph idx="1"/>
          </p:nvPr>
        </p:nvSpPr>
        <p:spPr>
          <a:xfrm>
            <a:off x="838199" y="1305026"/>
            <a:ext cx="7596674" cy="4871938"/>
          </a:xfrm>
        </p:spPr>
        <p:txBody>
          <a:bodyPr/>
          <a:lstStyle/>
          <a:p>
            <a:pPr marL="0" indent="0">
              <a:buNone/>
            </a:pPr>
            <a:r>
              <a:rPr lang="en-US" dirty="0"/>
              <a:t>A 7 years old male comes with this complain.</a:t>
            </a:r>
          </a:p>
          <a:p>
            <a:pPr marL="514350" indent="-514350">
              <a:buFont typeface="+mj-lt"/>
              <a:buAutoNum type="arabicPeriod"/>
            </a:pPr>
            <a:r>
              <a:rPr lang="en-US" b="1" dirty="0"/>
              <a:t>What is your diagnosis ?</a:t>
            </a:r>
          </a:p>
          <a:p>
            <a:pPr lvl="1"/>
            <a:r>
              <a:rPr lang="en-US" sz="2600" dirty="0">
                <a:latin typeface="Calibri" panose="020F0502020204030204" charset="0"/>
              </a:rPr>
              <a:t>Right side Peritonsillar abscess</a:t>
            </a:r>
            <a:endParaRPr lang="en-US" sz="2600" dirty="0"/>
          </a:p>
          <a:p>
            <a:pPr marL="514350" indent="-514350">
              <a:buFont typeface="+mj-lt"/>
              <a:buAutoNum type="arabicPeriod"/>
            </a:pPr>
            <a:r>
              <a:rPr lang="en-US" b="1" dirty="0"/>
              <a:t>How to manage this case ?</a:t>
            </a:r>
          </a:p>
          <a:p>
            <a:pPr marL="914400" lvl="1" indent="-457200">
              <a:buFont typeface="+mj-lt"/>
              <a:buAutoNum type="alphaUcPeriod"/>
            </a:pPr>
            <a:r>
              <a:rPr lang="en-US" sz="2400" dirty="0">
                <a:latin typeface="Calibri" panose="020F0502020204030204" charset="0"/>
              </a:rPr>
              <a:t>ABC + antipyretics</a:t>
            </a:r>
          </a:p>
          <a:p>
            <a:pPr marL="914400" lvl="1" indent="-457200">
              <a:buFont typeface="+mj-lt"/>
              <a:buAutoNum type="alphaUcPeriod"/>
            </a:pPr>
            <a:r>
              <a:rPr lang="en-US" sz="2400" dirty="0"/>
              <a:t>Systemic a</a:t>
            </a:r>
            <a:r>
              <a:rPr lang="en-US" sz="2400" dirty="0">
                <a:latin typeface="Calibri" panose="020F0502020204030204" charset="0"/>
              </a:rPr>
              <a:t>ntibiotic</a:t>
            </a:r>
            <a:endParaRPr lang="ar-JO" sz="2400" dirty="0">
              <a:latin typeface="Calibri" panose="020F0502020204030204" charset="0"/>
            </a:endParaRPr>
          </a:p>
          <a:p>
            <a:pPr marL="914400" lvl="1" indent="-457200">
              <a:buFont typeface="+mj-lt"/>
              <a:buAutoNum type="alphaUcPeriod"/>
            </a:pPr>
            <a:r>
              <a:rPr lang="en-US" sz="2400" dirty="0">
                <a:latin typeface="Calibri" panose="020F0502020204030204" charset="0"/>
              </a:rPr>
              <a:t>Aspiration with incision and drainage if the patient doesn’t improve with the antibiotic in 48 hours.</a:t>
            </a:r>
          </a:p>
          <a:p>
            <a:pPr marL="457200" indent="-457200">
              <a:buFont typeface="+mj-lt"/>
              <a:buAutoNum type="arabicPeriod"/>
            </a:pPr>
            <a:r>
              <a:rPr lang="en-US" b="1" dirty="0"/>
              <a:t>When is tonsillectomy indicated in peritonsillar abscess ?</a:t>
            </a:r>
          </a:p>
          <a:p>
            <a:pPr lvl="1"/>
            <a:r>
              <a:rPr lang="en-US" dirty="0">
                <a:latin typeface="Calibri" panose="020F0502020204030204" charset="0"/>
              </a:rPr>
              <a:t> After the second attack of quinsy (relative indication)</a:t>
            </a:r>
          </a:p>
        </p:txBody>
      </p:sp>
      <p:sp>
        <p:nvSpPr>
          <p:cNvPr id="4" name="Rectangle 3">
            <a:extLst>
              <a:ext uri="{FF2B5EF4-FFF2-40B4-BE49-F238E27FC236}">
                <a16:creationId xmlns:a16="http://schemas.microsoft.com/office/drawing/2014/main" id="{05EFB547-5189-7FFD-4E3A-5B9086FF00A1}"/>
              </a:ext>
            </a:extLst>
          </p:cNvPr>
          <p:cNvSpPr/>
          <p:nvPr/>
        </p:nvSpPr>
        <p:spPr>
          <a:xfrm>
            <a:off x="8266922" y="0"/>
            <a:ext cx="3925078"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سؤال سنوات معدل العمر فيه لأنه كان نفس الي قبله</a:t>
            </a:r>
            <a:endParaRPr lang="en-US" dirty="0">
              <a:solidFill>
                <a:srgbClr val="FF0000"/>
              </a:solidFill>
            </a:endParaRPr>
          </a:p>
        </p:txBody>
      </p:sp>
      <p:sp>
        <p:nvSpPr>
          <p:cNvPr id="5" name="Rectangle 4">
            <a:extLst>
              <a:ext uri="{FF2B5EF4-FFF2-40B4-BE49-F238E27FC236}">
                <a16:creationId xmlns:a16="http://schemas.microsoft.com/office/drawing/2014/main" id="{6E8513C8-46AD-80DC-799C-B1C67FA4484A}"/>
              </a:ext>
            </a:extLst>
          </p:cNvPr>
          <p:cNvSpPr/>
          <p:nvPr/>
        </p:nvSpPr>
        <p:spPr>
          <a:xfrm>
            <a:off x="1" y="0"/>
            <a:ext cx="838199"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Tonsils</a:t>
            </a:r>
          </a:p>
        </p:txBody>
      </p:sp>
      <p:pic>
        <p:nvPicPr>
          <p:cNvPr id="12" name="Picture 11" descr="Image: Peritonsillar Abscess With Uvular Deviation - MSD Manual  Professional Edition">
            <a:extLst>
              <a:ext uri="{FF2B5EF4-FFF2-40B4-BE49-F238E27FC236}">
                <a16:creationId xmlns:a16="http://schemas.microsoft.com/office/drawing/2014/main" id="{90CF624A-305E-D933-3F54-651E46308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2236" y="1305026"/>
            <a:ext cx="3021563" cy="3522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2BEA085-F58C-EE79-CFDD-A35ECEDC992F}"/>
              </a:ext>
            </a:extLst>
          </p:cNvPr>
          <p:cNvSpPr/>
          <p:nvPr/>
        </p:nvSpPr>
        <p:spPr>
          <a:xfrm>
            <a:off x="5497383" y="2689764"/>
            <a:ext cx="1881672" cy="6810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انتبه كيف انه العلاج </a:t>
            </a:r>
            <a:r>
              <a:rPr lang="ar-JO" dirty="0" err="1">
                <a:solidFill>
                  <a:srgbClr val="FF0000"/>
                </a:solidFill>
              </a:rPr>
              <a:t>باختلف</a:t>
            </a:r>
            <a:r>
              <a:rPr lang="ar-JO" dirty="0">
                <a:solidFill>
                  <a:srgbClr val="FF0000"/>
                </a:solidFill>
              </a:rPr>
              <a:t> باختلاف العمر</a:t>
            </a:r>
          </a:p>
        </p:txBody>
      </p:sp>
    </p:spTree>
    <p:extLst>
      <p:ext uri="{BB962C8B-B14F-4D97-AF65-F5344CB8AC3E}">
        <p14:creationId xmlns:p14="http://schemas.microsoft.com/office/powerpoint/2010/main" val="401018847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6A1A9-CC65-7AFE-C00A-FB8B6A1699B1}"/>
              </a:ext>
            </a:extLst>
          </p:cNvPr>
          <p:cNvSpPr>
            <a:spLocks noGrp="1"/>
          </p:cNvSpPr>
          <p:nvPr>
            <p:ph type="title"/>
          </p:nvPr>
        </p:nvSpPr>
        <p:spPr/>
        <p:txBody>
          <a:bodyPr/>
          <a:lstStyle/>
          <a:p>
            <a:r>
              <a:rPr lang="en-US" dirty="0"/>
              <a:t>Q3: Peritonsillar abscess </a:t>
            </a:r>
          </a:p>
        </p:txBody>
      </p:sp>
      <p:sp>
        <p:nvSpPr>
          <p:cNvPr id="3" name="Content Placeholder 2">
            <a:extLst>
              <a:ext uri="{FF2B5EF4-FFF2-40B4-BE49-F238E27FC236}">
                <a16:creationId xmlns:a16="http://schemas.microsoft.com/office/drawing/2014/main" id="{3132D3DF-0965-4C14-7C96-47AD90538C76}"/>
              </a:ext>
            </a:extLst>
          </p:cNvPr>
          <p:cNvSpPr>
            <a:spLocks noGrp="1"/>
          </p:cNvSpPr>
          <p:nvPr>
            <p:ph idx="1"/>
          </p:nvPr>
        </p:nvSpPr>
        <p:spPr>
          <a:xfrm>
            <a:off x="838200" y="1305026"/>
            <a:ext cx="6189304" cy="4871938"/>
          </a:xfrm>
        </p:spPr>
        <p:txBody>
          <a:bodyPr/>
          <a:lstStyle/>
          <a:p>
            <a:pPr marL="0" indent="0">
              <a:buNone/>
            </a:pPr>
            <a:r>
              <a:rPr lang="en-US" b="1" dirty="0"/>
              <a:t>Describe</a:t>
            </a:r>
          </a:p>
          <a:p>
            <a:pPr>
              <a:buFont typeface="Courier New" panose="02070309020205020404" pitchFamily="49" charset="0"/>
              <a:buChar char="o"/>
            </a:pPr>
            <a:r>
              <a:rPr lang="en-US" sz="2600" dirty="0"/>
              <a:t>Peritonsillar bulging/abscess due to accumulation of pus in peritonsillar fossa (Quinsy)</a:t>
            </a:r>
          </a:p>
          <a:p>
            <a:pPr marL="0" indent="0">
              <a:buNone/>
            </a:pPr>
            <a:r>
              <a:rPr lang="en-US" b="1" dirty="0"/>
              <a:t>Treatment</a:t>
            </a:r>
          </a:p>
          <a:p>
            <a:pPr>
              <a:buFont typeface="Courier New" panose="02070309020205020404" pitchFamily="49" charset="0"/>
              <a:buChar char="o"/>
            </a:pPr>
            <a:r>
              <a:rPr lang="en-US" dirty="0"/>
              <a:t>See previous slides</a:t>
            </a:r>
          </a:p>
          <a:p>
            <a:pPr marL="0" indent="0">
              <a:buNone/>
            </a:pPr>
            <a:r>
              <a:rPr lang="en-US" b="1" dirty="0"/>
              <a:t>Mention 2 symptoms</a:t>
            </a:r>
          </a:p>
          <a:p>
            <a:pPr>
              <a:buFont typeface="Courier New" panose="02070309020205020404" pitchFamily="49" charset="0"/>
              <a:buChar char="o"/>
            </a:pPr>
            <a:r>
              <a:rPr lang="en-US" sz="2600" dirty="0"/>
              <a:t>Trismus (Most important symptoms), Dysphagia, Sore throat, High grade fever</a:t>
            </a:r>
          </a:p>
        </p:txBody>
      </p:sp>
      <p:sp>
        <p:nvSpPr>
          <p:cNvPr id="4" name="Rectangle 3">
            <a:extLst>
              <a:ext uri="{FF2B5EF4-FFF2-40B4-BE49-F238E27FC236}">
                <a16:creationId xmlns:a16="http://schemas.microsoft.com/office/drawing/2014/main" id="{FA7BFE3D-121F-367C-5FE3-10D6DF0FC165}"/>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5" name="Rectangle 4">
            <a:extLst>
              <a:ext uri="{FF2B5EF4-FFF2-40B4-BE49-F238E27FC236}">
                <a16:creationId xmlns:a16="http://schemas.microsoft.com/office/drawing/2014/main" id="{C3B942E4-B37A-B109-3C89-5467D1AECAB5}"/>
              </a:ext>
            </a:extLst>
          </p:cNvPr>
          <p:cNvSpPr/>
          <p:nvPr/>
        </p:nvSpPr>
        <p:spPr>
          <a:xfrm>
            <a:off x="1" y="0"/>
            <a:ext cx="838199"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Tonsils</a:t>
            </a:r>
          </a:p>
        </p:txBody>
      </p:sp>
      <p:pic>
        <p:nvPicPr>
          <p:cNvPr id="6" name="صورة 5">
            <a:extLst>
              <a:ext uri="{FF2B5EF4-FFF2-40B4-BE49-F238E27FC236}">
                <a16:creationId xmlns:a16="http://schemas.microsoft.com/office/drawing/2014/main" id="{3E74A426-A740-BD1F-6AC6-4D138290AB87}"/>
              </a:ext>
            </a:extLst>
          </p:cNvPr>
          <p:cNvPicPr>
            <a:picLocks noChangeAspect="1"/>
          </p:cNvPicPr>
          <p:nvPr/>
        </p:nvPicPr>
        <p:blipFill>
          <a:blip r:embed="rId2"/>
          <a:stretch>
            <a:fillRect/>
          </a:stretch>
        </p:blipFill>
        <p:spPr>
          <a:xfrm>
            <a:off x="7027504" y="1305026"/>
            <a:ext cx="4150567" cy="371838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407E78A2-CD3C-ACBC-8B97-07CE22A355AB}"/>
              </a:ext>
            </a:extLst>
          </p:cNvPr>
          <p:cNvSpPr txBox="1"/>
          <p:nvPr/>
        </p:nvSpPr>
        <p:spPr>
          <a:xfrm>
            <a:off x="7027503" y="5154197"/>
            <a:ext cx="4150567" cy="1200329"/>
          </a:xfrm>
          <a:prstGeom prst="rect">
            <a:avLst/>
          </a:prstGeom>
          <a:noFill/>
        </p:spPr>
        <p:txBody>
          <a:bodyPr wrap="square">
            <a:spAutoFit/>
          </a:bodyPr>
          <a:lstStyle/>
          <a:p>
            <a:r>
              <a:rPr lang="en-US" sz="2400" b="1" dirty="0">
                <a:solidFill>
                  <a:srgbClr val="0070C0"/>
                </a:solidFill>
              </a:rPr>
              <a:t>Quinsy</a:t>
            </a:r>
            <a:r>
              <a:rPr lang="en-US" sz="2400" dirty="0">
                <a:solidFill>
                  <a:srgbClr val="0070C0"/>
                </a:solidFill>
              </a:rPr>
              <a:t>: An abscess that forms between one of your tonsils and the wall of your throat.</a:t>
            </a:r>
          </a:p>
        </p:txBody>
      </p:sp>
    </p:spTree>
    <p:extLst>
      <p:ext uri="{BB962C8B-B14F-4D97-AF65-F5344CB8AC3E}">
        <p14:creationId xmlns:p14="http://schemas.microsoft.com/office/powerpoint/2010/main" val="3217965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Adenoids</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
        <p:nvSpPr>
          <p:cNvPr id="3" name="Subtitle 2">
            <a:extLst>
              <a:ext uri="{FF2B5EF4-FFF2-40B4-BE49-F238E27FC236}">
                <a16:creationId xmlns:a16="http://schemas.microsoft.com/office/drawing/2014/main" id="{DA908FC1-F78F-731D-E50C-74EAF37547FD}"/>
              </a:ext>
            </a:extLst>
          </p:cNvPr>
          <p:cNvSpPr>
            <a:spLocks noGrp="1"/>
          </p:cNvSpPr>
          <p:nvPr>
            <p:ph type="subTitle" idx="1"/>
          </p:nvPr>
        </p:nvSpPr>
        <p:spPr>
          <a:xfrm>
            <a:off x="1524000" y="5177449"/>
            <a:ext cx="9144000" cy="514626"/>
          </a:xfrm>
        </p:spPr>
        <p:txBody>
          <a:bodyPr>
            <a:noAutofit/>
          </a:bodyPr>
          <a:lstStyle/>
          <a:p>
            <a:pPr rtl="1"/>
            <a:r>
              <a:rPr lang="ar-JO" sz="2800" dirty="0">
                <a:effectLst>
                  <a:outerShdw blurRad="38100" dist="38100" dir="2700000" algn="tl">
                    <a:srgbClr val="000000">
                      <a:alpha val="43137"/>
                    </a:srgbClr>
                  </a:outerShdw>
                </a:effectLst>
                <a:cs typeface="Arial" pitchFamily="34" charset="0"/>
              </a:rPr>
              <a:t>لا تنسى تشوف دوسيه د. حرازنة</a:t>
            </a:r>
          </a:p>
        </p:txBody>
      </p:sp>
    </p:spTree>
    <p:extLst>
      <p:ext uri="{BB962C8B-B14F-4D97-AF65-F5344CB8AC3E}">
        <p14:creationId xmlns:p14="http://schemas.microsoft.com/office/powerpoint/2010/main" val="122145015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71AD0-934F-F9ED-9CE8-86D328598185}"/>
              </a:ext>
            </a:extLst>
          </p:cNvPr>
          <p:cNvSpPr>
            <a:spLocks noGrp="1"/>
          </p:cNvSpPr>
          <p:nvPr>
            <p:ph type="title"/>
          </p:nvPr>
        </p:nvSpPr>
        <p:spPr/>
        <p:txBody>
          <a:bodyPr/>
          <a:lstStyle/>
          <a:p>
            <a:r>
              <a:rPr lang="en-US" dirty="0"/>
              <a:t>Pharyngeal tonsils hypertrophy ( Adenoids)</a:t>
            </a:r>
          </a:p>
        </p:txBody>
      </p:sp>
      <p:sp>
        <p:nvSpPr>
          <p:cNvPr id="3" name="Content Placeholder 2">
            <a:extLst>
              <a:ext uri="{FF2B5EF4-FFF2-40B4-BE49-F238E27FC236}">
                <a16:creationId xmlns:a16="http://schemas.microsoft.com/office/drawing/2014/main" id="{E8D6F4D5-FDDA-83CD-5D3A-28D73F768738}"/>
              </a:ext>
            </a:extLst>
          </p:cNvPr>
          <p:cNvSpPr>
            <a:spLocks noGrp="1"/>
          </p:cNvSpPr>
          <p:nvPr>
            <p:ph sz="half" idx="1"/>
          </p:nvPr>
        </p:nvSpPr>
        <p:spPr/>
        <p:txBody>
          <a:bodyPr>
            <a:normAutofit/>
          </a:bodyPr>
          <a:lstStyle/>
          <a:p>
            <a:r>
              <a:rPr lang="en-US" b="1" dirty="0"/>
              <a:t>Symptoms</a:t>
            </a:r>
          </a:p>
          <a:p>
            <a:pPr marL="914400" lvl="1" indent="-457200">
              <a:buFont typeface="+mj-lt"/>
              <a:buAutoNum type="arabicPeriod"/>
            </a:pPr>
            <a:r>
              <a:rPr lang="en-US" dirty="0"/>
              <a:t>Snoring</a:t>
            </a:r>
          </a:p>
          <a:p>
            <a:pPr marL="914400" lvl="1" indent="-457200">
              <a:buFont typeface="+mj-lt"/>
              <a:buAutoNum type="arabicPeriod"/>
            </a:pPr>
            <a:r>
              <a:rPr lang="en-US" dirty="0"/>
              <a:t>Difficult noisy breathing</a:t>
            </a:r>
          </a:p>
          <a:p>
            <a:pPr marL="914400" lvl="1" indent="-457200">
              <a:buFont typeface="+mj-lt"/>
              <a:buAutoNum type="arabicPeriod"/>
            </a:pPr>
            <a:r>
              <a:rPr lang="en-US" dirty="0"/>
              <a:t>Nasal obstruction</a:t>
            </a:r>
          </a:p>
          <a:p>
            <a:pPr marL="914400" lvl="1" indent="-457200">
              <a:buFont typeface="+mj-lt"/>
              <a:buAutoNum type="arabicPeriod"/>
            </a:pPr>
            <a:r>
              <a:rPr lang="en-US" dirty="0"/>
              <a:t>Nasal discharge</a:t>
            </a:r>
          </a:p>
          <a:p>
            <a:pPr marL="914400" lvl="1" indent="-457200">
              <a:buFont typeface="+mj-lt"/>
              <a:buAutoNum type="arabicPeriod"/>
            </a:pPr>
            <a:r>
              <a:rPr lang="en-US" dirty="0"/>
              <a:t>Voice change</a:t>
            </a:r>
          </a:p>
          <a:p>
            <a:pPr marL="914400" lvl="1" indent="-457200">
              <a:buFont typeface="+mj-lt"/>
              <a:buAutoNum type="arabicPeriod"/>
            </a:pPr>
            <a:r>
              <a:rPr lang="en-US" dirty="0"/>
              <a:t>Otitis media with effusion</a:t>
            </a:r>
          </a:p>
          <a:p>
            <a:pPr marL="914400" lvl="1" indent="-457200">
              <a:buFont typeface="+mj-lt"/>
              <a:buAutoNum type="arabicPeriod"/>
            </a:pPr>
            <a:r>
              <a:rPr lang="en-US" dirty="0"/>
              <a:t>Obstructive sleep apnea</a:t>
            </a:r>
          </a:p>
        </p:txBody>
      </p:sp>
      <p:sp>
        <p:nvSpPr>
          <p:cNvPr id="7" name="Content Placeholder 6">
            <a:extLst>
              <a:ext uri="{FF2B5EF4-FFF2-40B4-BE49-F238E27FC236}">
                <a16:creationId xmlns:a16="http://schemas.microsoft.com/office/drawing/2014/main" id="{937178B6-85E3-CA5D-7BAC-AA871000D477}"/>
              </a:ext>
            </a:extLst>
          </p:cNvPr>
          <p:cNvSpPr>
            <a:spLocks noGrp="1"/>
          </p:cNvSpPr>
          <p:nvPr>
            <p:ph sz="half" idx="2"/>
          </p:nvPr>
        </p:nvSpPr>
        <p:spPr/>
        <p:txBody>
          <a:bodyPr/>
          <a:lstStyle/>
          <a:p>
            <a:r>
              <a:rPr lang="en-US" b="1" dirty="0"/>
              <a:t>What Investigation you should ask for ?</a:t>
            </a:r>
          </a:p>
          <a:p>
            <a:pPr lvl="1"/>
            <a:r>
              <a:rPr lang="en-US" dirty="0"/>
              <a:t>Post-nasal space X-ray</a:t>
            </a:r>
          </a:p>
          <a:p>
            <a:r>
              <a:rPr lang="en-US" b="1" dirty="0"/>
              <a:t>Treatment of adenoid hypertrophy?</a:t>
            </a:r>
          </a:p>
          <a:p>
            <a:pPr lvl="1"/>
            <a:r>
              <a:rPr lang="en-US" dirty="0"/>
              <a:t>Medical: </a:t>
            </a:r>
          </a:p>
          <a:p>
            <a:pPr lvl="2"/>
            <a:r>
              <a:rPr lang="en-US" sz="2400" dirty="0"/>
              <a:t>Anti-histamines </a:t>
            </a:r>
          </a:p>
          <a:p>
            <a:pPr lvl="2"/>
            <a:r>
              <a:rPr lang="en-US" sz="2400" dirty="0"/>
              <a:t>Topical nasal steroids.</a:t>
            </a:r>
          </a:p>
          <a:p>
            <a:pPr lvl="1"/>
            <a:r>
              <a:rPr lang="en-US" dirty="0"/>
              <a:t>Surgical: Adenoidectomy.</a:t>
            </a:r>
          </a:p>
          <a:p>
            <a:endParaRPr lang="en-US" dirty="0"/>
          </a:p>
        </p:txBody>
      </p:sp>
      <p:sp>
        <p:nvSpPr>
          <p:cNvPr id="8" name="Rectangle 7">
            <a:extLst>
              <a:ext uri="{FF2B5EF4-FFF2-40B4-BE49-F238E27FC236}">
                <a16:creationId xmlns:a16="http://schemas.microsoft.com/office/drawing/2014/main" id="{687A3835-589F-E515-279E-7327D074AAA8}"/>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5" name="Rectangle 4">
            <a:extLst>
              <a:ext uri="{FF2B5EF4-FFF2-40B4-BE49-F238E27FC236}">
                <a16:creationId xmlns:a16="http://schemas.microsoft.com/office/drawing/2014/main" id="{FBDE12BA-BDA7-0576-513C-CA0DC5E8C7F8}"/>
              </a:ext>
            </a:extLst>
          </p:cNvPr>
          <p:cNvSpPr/>
          <p:nvPr/>
        </p:nvSpPr>
        <p:spPr>
          <a:xfrm>
            <a:off x="1"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Adenoid</a:t>
            </a:r>
          </a:p>
        </p:txBody>
      </p:sp>
    </p:spTree>
    <p:extLst>
      <p:ext uri="{BB962C8B-B14F-4D97-AF65-F5344CB8AC3E}">
        <p14:creationId xmlns:p14="http://schemas.microsoft.com/office/powerpoint/2010/main" val="240523628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F7A24-B5D8-FB36-E309-E3846F868DA2}"/>
              </a:ext>
            </a:extLst>
          </p:cNvPr>
          <p:cNvSpPr>
            <a:spLocks noGrp="1"/>
          </p:cNvSpPr>
          <p:nvPr>
            <p:ph type="title"/>
          </p:nvPr>
        </p:nvSpPr>
        <p:spPr/>
        <p:txBody>
          <a:bodyPr/>
          <a:lstStyle/>
          <a:p>
            <a:r>
              <a:rPr lang="en-US" dirty="0"/>
              <a:t>Adenoidectomy</a:t>
            </a:r>
          </a:p>
        </p:txBody>
      </p:sp>
      <p:sp>
        <p:nvSpPr>
          <p:cNvPr id="3" name="Content Placeholder 2">
            <a:extLst>
              <a:ext uri="{FF2B5EF4-FFF2-40B4-BE49-F238E27FC236}">
                <a16:creationId xmlns:a16="http://schemas.microsoft.com/office/drawing/2014/main" id="{D2FEB5D8-B4C1-EA79-3974-FCAA80D5869F}"/>
              </a:ext>
            </a:extLst>
          </p:cNvPr>
          <p:cNvSpPr>
            <a:spLocks noGrp="1"/>
          </p:cNvSpPr>
          <p:nvPr>
            <p:ph idx="1"/>
          </p:nvPr>
        </p:nvSpPr>
        <p:spPr>
          <a:xfrm>
            <a:off x="685023" y="1305026"/>
            <a:ext cx="10821955" cy="4871938"/>
          </a:xfrm>
        </p:spPr>
        <p:txBody>
          <a:bodyPr>
            <a:normAutofit/>
          </a:bodyPr>
          <a:lstStyle/>
          <a:p>
            <a:r>
              <a:rPr lang="en-US" b="1" dirty="0"/>
              <a:t>Indications of adenoidectomy</a:t>
            </a:r>
            <a:r>
              <a:rPr lang="en-US" dirty="0"/>
              <a:t>:</a:t>
            </a:r>
          </a:p>
          <a:p>
            <a:pPr marL="914400" lvl="1" indent="-457200">
              <a:buFont typeface="+mj-lt"/>
              <a:buAutoNum type="arabicPeriod"/>
            </a:pPr>
            <a:r>
              <a:rPr lang="en-US" sz="2600" dirty="0"/>
              <a:t>Sleep apnea</a:t>
            </a:r>
          </a:p>
          <a:p>
            <a:pPr marL="914400" lvl="1" indent="-457200">
              <a:buFont typeface="+mj-lt"/>
              <a:buAutoNum type="arabicPeriod"/>
            </a:pPr>
            <a:r>
              <a:rPr lang="en-US" sz="2600" dirty="0"/>
              <a:t>Recurrent infection ( acute otitis media , Rhinosinusitis)</a:t>
            </a:r>
          </a:p>
          <a:p>
            <a:pPr marL="914400" lvl="1" indent="-457200">
              <a:buFont typeface="+mj-lt"/>
              <a:buAutoNum type="arabicPeriod"/>
            </a:pPr>
            <a:r>
              <a:rPr lang="en-US" sz="2600" dirty="0"/>
              <a:t>Chronic otitis media with effusion</a:t>
            </a:r>
          </a:p>
          <a:p>
            <a:r>
              <a:rPr lang="en-US" b="1" dirty="0"/>
              <a:t>Specific Contra-indications for adenoidectomy</a:t>
            </a:r>
            <a:r>
              <a:rPr lang="en-US" dirty="0"/>
              <a:t>:</a:t>
            </a:r>
          </a:p>
          <a:p>
            <a:pPr marL="914400" lvl="1" indent="-457200">
              <a:buFont typeface="+mj-lt"/>
              <a:buAutoNum type="arabicPeriod"/>
            </a:pPr>
            <a:r>
              <a:rPr lang="en-US" sz="2600" dirty="0"/>
              <a:t>Cleft palate or submucous palate</a:t>
            </a:r>
          </a:p>
          <a:p>
            <a:pPr marL="914400" lvl="1" indent="-457200">
              <a:buFont typeface="+mj-lt"/>
              <a:buAutoNum type="arabicPeriod"/>
            </a:pPr>
            <a:r>
              <a:rPr lang="en-US" sz="2600" dirty="0"/>
              <a:t>Neurological abnormality impairing palatal function like Down syndrome</a:t>
            </a:r>
          </a:p>
          <a:p>
            <a:r>
              <a:rPr lang="en-US" b="1" dirty="0"/>
              <a:t>Non-specific contra-indications for adenoidectomy</a:t>
            </a:r>
            <a:r>
              <a:rPr lang="en-US" dirty="0"/>
              <a:t>:</a:t>
            </a:r>
          </a:p>
          <a:p>
            <a:pPr marL="914400" lvl="1" indent="-457200">
              <a:buFont typeface="+mj-lt"/>
              <a:buAutoNum type="arabicPeriod"/>
            </a:pPr>
            <a:r>
              <a:rPr lang="en-US" sz="2600" dirty="0"/>
              <a:t>Bleeding disorders</a:t>
            </a:r>
          </a:p>
          <a:p>
            <a:pPr marL="914400" lvl="1" indent="-457200">
              <a:buFont typeface="+mj-lt"/>
              <a:buAutoNum type="arabicPeriod"/>
            </a:pPr>
            <a:r>
              <a:rPr lang="en-US" sz="2600" dirty="0"/>
              <a:t>Upper respiratory tract infection</a:t>
            </a:r>
          </a:p>
          <a:p>
            <a:endParaRPr lang="en-US" dirty="0"/>
          </a:p>
        </p:txBody>
      </p:sp>
      <p:sp>
        <p:nvSpPr>
          <p:cNvPr id="5" name="Rectangle 4">
            <a:extLst>
              <a:ext uri="{FF2B5EF4-FFF2-40B4-BE49-F238E27FC236}">
                <a16:creationId xmlns:a16="http://schemas.microsoft.com/office/drawing/2014/main" id="{6C2F59D9-216D-C67B-0B46-ECF4D03E4602}"/>
              </a:ext>
            </a:extLst>
          </p:cNvPr>
          <p:cNvSpPr/>
          <p:nvPr/>
        </p:nvSpPr>
        <p:spPr>
          <a:xfrm>
            <a:off x="1"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Adenoid</a:t>
            </a:r>
          </a:p>
        </p:txBody>
      </p:sp>
      <p:sp>
        <p:nvSpPr>
          <p:cNvPr id="7" name="Rectangle 6">
            <a:extLst>
              <a:ext uri="{FF2B5EF4-FFF2-40B4-BE49-F238E27FC236}">
                <a16:creationId xmlns:a16="http://schemas.microsoft.com/office/drawing/2014/main" id="{2E783C64-7A85-A9D3-4684-A10DA30E3605}"/>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1440643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198C1B-8623-BAE3-79AE-D67C81DB3E5A}"/>
              </a:ext>
            </a:extLst>
          </p:cNvPr>
          <p:cNvSpPr txBox="1"/>
          <p:nvPr/>
        </p:nvSpPr>
        <p:spPr>
          <a:xfrm>
            <a:off x="4166626" y="2497976"/>
            <a:ext cx="3858749" cy="1862048"/>
          </a:xfrm>
          <a:prstGeom prst="rect">
            <a:avLst/>
          </a:prstGeom>
          <a:noFill/>
        </p:spPr>
        <p:txBody>
          <a:bodyPr wrap="none" rtlCol="0">
            <a:spAutoFit/>
          </a:bodyPr>
          <a:lstStyle/>
          <a:p>
            <a:pPr algn="ctr" rtl="1"/>
            <a:r>
              <a:rPr lang="ar-JO" sz="11500" dirty="0">
                <a:solidFill>
                  <a:schemeClr val="bg1"/>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بسم الله الرحمن الرحيم</a:t>
            </a:r>
            <a:endParaRPr lang="en-US" sz="11500" dirty="0">
              <a:solidFill>
                <a:schemeClr val="bg1"/>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1989445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1BBFF-C844-2E21-952A-D01DEB434016}"/>
              </a:ext>
            </a:extLst>
          </p:cNvPr>
          <p:cNvSpPr>
            <a:spLocks noGrp="1"/>
          </p:cNvSpPr>
          <p:nvPr>
            <p:ph type="title"/>
          </p:nvPr>
        </p:nvSpPr>
        <p:spPr/>
        <p:txBody>
          <a:bodyPr/>
          <a:lstStyle/>
          <a:p>
            <a:r>
              <a:rPr lang="en-US" dirty="0"/>
              <a:t>Hearing loss</a:t>
            </a:r>
          </a:p>
        </p:txBody>
      </p:sp>
      <p:sp>
        <p:nvSpPr>
          <p:cNvPr id="3" name="Content Placeholder 2">
            <a:extLst>
              <a:ext uri="{FF2B5EF4-FFF2-40B4-BE49-F238E27FC236}">
                <a16:creationId xmlns:a16="http://schemas.microsoft.com/office/drawing/2014/main" id="{B04775D3-160B-607A-57C0-F1BD3D211D99}"/>
              </a:ext>
            </a:extLst>
          </p:cNvPr>
          <p:cNvSpPr>
            <a:spLocks noGrp="1"/>
          </p:cNvSpPr>
          <p:nvPr>
            <p:ph idx="1"/>
          </p:nvPr>
        </p:nvSpPr>
        <p:spPr/>
        <p:txBody>
          <a:bodyPr/>
          <a:lstStyle/>
          <a:p>
            <a:pPr marL="0" indent="0">
              <a:buNone/>
            </a:pPr>
            <a:r>
              <a:rPr lang="en-US" b="1" dirty="0"/>
              <a:t>Conductive hearing loss</a:t>
            </a:r>
          </a:p>
          <a:p>
            <a:r>
              <a:rPr lang="en-US" dirty="0"/>
              <a:t>Normal bone conductions</a:t>
            </a:r>
          </a:p>
          <a:p>
            <a:r>
              <a:rPr lang="en-US" dirty="0"/>
              <a:t>Air conductions are poorer than normal by at least 10 dB</a:t>
            </a:r>
          </a:p>
          <a:p>
            <a:pPr marL="0" indent="0">
              <a:buNone/>
            </a:pPr>
            <a:r>
              <a:rPr lang="en-US" b="1" dirty="0"/>
              <a:t>Sensorineural hearing loss</a:t>
            </a:r>
          </a:p>
          <a:p>
            <a:r>
              <a:rPr lang="en-US" dirty="0"/>
              <a:t>Both air and bone conductions are higher than 25 dB and within 10 dB of each other</a:t>
            </a:r>
          </a:p>
          <a:p>
            <a:pPr marL="0" indent="0">
              <a:buNone/>
            </a:pPr>
            <a:r>
              <a:rPr lang="en-US" b="1" dirty="0"/>
              <a:t>Mixed hearing loss</a:t>
            </a:r>
          </a:p>
          <a:p>
            <a:r>
              <a:rPr lang="en-US" dirty="0"/>
              <a:t>Bone conductions are higher than 25 dB</a:t>
            </a:r>
          </a:p>
          <a:p>
            <a:r>
              <a:rPr lang="en-US" dirty="0"/>
              <a:t>Air conductions are poorer than bone by at least 10 dB</a:t>
            </a:r>
          </a:p>
          <a:p>
            <a:endParaRPr lang="en-US" dirty="0"/>
          </a:p>
        </p:txBody>
      </p:sp>
      <p:sp>
        <p:nvSpPr>
          <p:cNvPr id="5" name="TextBox 4">
            <a:extLst>
              <a:ext uri="{FF2B5EF4-FFF2-40B4-BE49-F238E27FC236}">
                <a16:creationId xmlns:a16="http://schemas.microsoft.com/office/drawing/2014/main" id="{AB71AB05-2EE4-BE1E-AE5C-A398A6606FC9}"/>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46988564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2E03-D52B-CA4A-AEB2-450B45AE46BA}"/>
              </a:ext>
            </a:extLst>
          </p:cNvPr>
          <p:cNvSpPr>
            <a:spLocks noGrp="1"/>
          </p:cNvSpPr>
          <p:nvPr>
            <p:ph type="title"/>
          </p:nvPr>
        </p:nvSpPr>
        <p:spPr/>
        <p:txBody>
          <a:bodyPr/>
          <a:lstStyle/>
          <a:p>
            <a:r>
              <a:rPr lang="en-US" dirty="0"/>
              <a:t>Q1: Adenoids</a:t>
            </a:r>
          </a:p>
        </p:txBody>
      </p:sp>
      <p:sp>
        <p:nvSpPr>
          <p:cNvPr id="3" name="Content Placeholder 2">
            <a:extLst>
              <a:ext uri="{FF2B5EF4-FFF2-40B4-BE49-F238E27FC236}">
                <a16:creationId xmlns:a16="http://schemas.microsoft.com/office/drawing/2014/main" id="{AC9A5636-B4CD-B3EF-B4A8-8FCFA094573D}"/>
              </a:ext>
            </a:extLst>
          </p:cNvPr>
          <p:cNvSpPr>
            <a:spLocks noGrp="1"/>
          </p:cNvSpPr>
          <p:nvPr>
            <p:ph idx="1"/>
          </p:nvPr>
        </p:nvSpPr>
        <p:spPr>
          <a:xfrm>
            <a:off x="838200" y="1305026"/>
            <a:ext cx="7400731" cy="5030460"/>
          </a:xfrm>
        </p:spPr>
        <p:txBody>
          <a:bodyPr>
            <a:normAutofit lnSpcReduction="10000"/>
          </a:bodyPr>
          <a:lstStyle/>
          <a:p>
            <a:pPr marL="514350" indent="-514350">
              <a:buFont typeface="+mj-lt"/>
              <a:buAutoNum type="arabicPeriod"/>
            </a:pPr>
            <a:r>
              <a:rPr lang="en-US" b="1" dirty="0"/>
              <a:t>Name of the study</a:t>
            </a:r>
          </a:p>
          <a:p>
            <a:pPr lvl="1"/>
            <a:r>
              <a:rPr lang="en-US" sz="2600" dirty="0"/>
              <a:t>Post-nasal space X-ray</a:t>
            </a:r>
          </a:p>
          <a:p>
            <a:pPr marL="514350" indent="-514350">
              <a:buFont typeface="+mj-lt"/>
              <a:buAutoNum type="arabicPeriod"/>
            </a:pPr>
            <a:r>
              <a:rPr lang="en-US" b="1" dirty="0"/>
              <a:t>Diagnosis</a:t>
            </a:r>
          </a:p>
          <a:p>
            <a:pPr lvl="1"/>
            <a:r>
              <a:rPr lang="en-US" sz="2600" dirty="0"/>
              <a:t>Adenoid hypertrophy</a:t>
            </a:r>
          </a:p>
          <a:p>
            <a:pPr marL="514350" indent="-514350">
              <a:buFont typeface="+mj-lt"/>
              <a:buAutoNum type="arabicPeriod"/>
            </a:pPr>
            <a:r>
              <a:rPr lang="en-US" b="1" dirty="0"/>
              <a:t>Mention 2 contraindications of the surgery</a:t>
            </a:r>
          </a:p>
          <a:p>
            <a:pPr lvl="1"/>
            <a:r>
              <a:rPr lang="en-US" sz="2600" dirty="0"/>
              <a:t>Specific Contra-indications for adenoidectomy:</a:t>
            </a:r>
          </a:p>
          <a:p>
            <a:pPr marL="1371600" lvl="2" indent="-457200">
              <a:buFont typeface="+mj-lt"/>
              <a:buAutoNum type="arabicPeriod"/>
            </a:pPr>
            <a:r>
              <a:rPr lang="en-US" sz="2400" dirty="0"/>
              <a:t>Cleft palate or submucous palate</a:t>
            </a:r>
          </a:p>
          <a:p>
            <a:pPr marL="1371600" lvl="2" indent="-457200">
              <a:buFont typeface="+mj-lt"/>
              <a:buAutoNum type="arabicPeriod"/>
            </a:pPr>
            <a:r>
              <a:rPr lang="en-US" sz="2400" dirty="0"/>
              <a:t>Neurological abnormality impairing palatal function like Down syndrome</a:t>
            </a:r>
          </a:p>
          <a:p>
            <a:pPr lvl="1"/>
            <a:r>
              <a:rPr lang="en-US" sz="2600" dirty="0"/>
              <a:t>Non-specific contra-indications for adenoidectomy:</a:t>
            </a:r>
          </a:p>
          <a:p>
            <a:pPr marL="1371600" lvl="2" indent="-457200">
              <a:buFont typeface="+mj-lt"/>
              <a:buAutoNum type="arabicPeriod"/>
            </a:pPr>
            <a:r>
              <a:rPr lang="en-US" sz="2400" dirty="0"/>
              <a:t>Bleeding disorders</a:t>
            </a:r>
          </a:p>
          <a:p>
            <a:pPr marL="1371600" lvl="2" indent="-457200">
              <a:buFont typeface="+mj-lt"/>
              <a:buAutoNum type="arabicPeriod"/>
            </a:pPr>
            <a:r>
              <a:rPr lang="en-US" sz="2400" dirty="0"/>
              <a:t>Upper respiratory tract infection</a:t>
            </a:r>
          </a:p>
          <a:p>
            <a:pPr marL="971550" lvl="1" indent="-514350">
              <a:buFont typeface="+mj-lt"/>
              <a:buAutoNum type="arabicPeriod"/>
            </a:pPr>
            <a:endParaRPr lang="en-US" dirty="0"/>
          </a:p>
        </p:txBody>
      </p:sp>
      <p:sp>
        <p:nvSpPr>
          <p:cNvPr id="4" name="Rectangle 3">
            <a:extLst>
              <a:ext uri="{FF2B5EF4-FFF2-40B4-BE49-F238E27FC236}">
                <a16:creationId xmlns:a16="http://schemas.microsoft.com/office/drawing/2014/main" id="{FD6EA1D6-B5DD-D865-7764-818A3B86FACD}"/>
              </a:ext>
            </a:extLst>
          </p:cNvPr>
          <p:cNvSpPr/>
          <p:nvPr/>
        </p:nvSpPr>
        <p:spPr>
          <a:xfrm>
            <a:off x="1"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Adenoid</a:t>
            </a:r>
          </a:p>
        </p:txBody>
      </p:sp>
      <p:sp>
        <p:nvSpPr>
          <p:cNvPr id="5" name="Rectangle 4">
            <a:extLst>
              <a:ext uri="{FF2B5EF4-FFF2-40B4-BE49-F238E27FC236}">
                <a16:creationId xmlns:a16="http://schemas.microsoft.com/office/drawing/2014/main" id="{A0281BFC-422B-987A-19D0-39D1CDEEBB80}"/>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4</a:t>
            </a:r>
            <a:r>
              <a:rPr lang="ar-JO" dirty="0">
                <a:solidFill>
                  <a:srgbClr val="FF0000"/>
                </a:solidFill>
              </a:rPr>
              <a:t>)</a:t>
            </a:r>
            <a:endParaRPr lang="en-US" dirty="0">
              <a:solidFill>
                <a:srgbClr val="FF0000"/>
              </a:solidFill>
            </a:endParaRPr>
          </a:p>
        </p:txBody>
      </p:sp>
      <p:pic>
        <p:nvPicPr>
          <p:cNvPr id="6" name="صورة 3">
            <a:extLst>
              <a:ext uri="{FF2B5EF4-FFF2-40B4-BE49-F238E27FC236}">
                <a16:creationId xmlns:a16="http://schemas.microsoft.com/office/drawing/2014/main" id="{151A068A-2E00-8F84-3BED-2D3E0315BD41}"/>
              </a:ext>
            </a:extLst>
          </p:cNvPr>
          <p:cNvPicPr>
            <a:picLocks noChangeAspect="1"/>
          </p:cNvPicPr>
          <p:nvPr/>
        </p:nvPicPr>
        <p:blipFill rotWithShape="1">
          <a:blip r:embed="rId2">
            <a:extLst>
              <a:ext uri="{28A0092B-C50C-407E-A947-70E740481C1C}">
                <a14:useLocalDpi xmlns:a14="http://schemas.microsoft.com/office/drawing/2010/main" val="0"/>
              </a:ext>
            </a:extLst>
          </a:blip>
          <a:srcRect l="11666" r="25961"/>
          <a:stretch/>
        </p:blipFill>
        <p:spPr>
          <a:xfrm>
            <a:off x="8312020" y="1305026"/>
            <a:ext cx="3041780" cy="3532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509694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05A3-96DB-77B3-00BB-AF1D7A0EA233}"/>
              </a:ext>
            </a:extLst>
          </p:cNvPr>
          <p:cNvSpPr>
            <a:spLocks noGrp="1"/>
          </p:cNvSpPr>
          <p:nvPr>
            <p:ph type="title"/>
          </p:nvPr>
        </p:nvSpPr>
        <p:spPr/>
        <p:txBody>
          <a:bodyPr/>
          <a:lstStyle/>
          <a:p>
            <a:r>
              <a:rPr lang="en-US" dirty="0"/>
              <a:t>Q2: Adenoids</a:t>
            </a:r>
          </a:p>
        </p:txBody>
      </p:sp>
      <p:sp>
        <p:nvSpPr>
          <p:cNvPr id="3" name="Content Placeholder 2">
            <a:extLst>
              <a:ext uri="{FF2B5EF4-FFF2-40B4-BE49-F238E27FC236}">
                <a16:creationId xmlns:a16="http://schemas.microsoft.com/office/drawing/2014/main" id="{99186BEF-2AF9-AB41-BE7F-90A45781DE4A}"/>
              </a:ext>
            </a:extLst>
          </p:cNvPr>
          <p:cNvSpPr>
            <a:spLocks noGrp="1"/>
          </p:cNvSpPr>
          <p:nvPr>
            <p:ph idx="1"/>
          </p:nvPr>
        </p:nvSpPr>
        <p:spPr>
          <a:xfrm>
            <a:off x="838200" y="1305026"/>
            <a:ext cx="8218251" cy="4871938"/>
          </a:xfrm>
        </p:spPr>
        <p:txBody>
          <a:bodyPr>
            <a:normAutofit/>
          </a:bodyPr>
          <a:lstStyle/>
          <a:p>
            <a:pPr marL="514350" indent="-514350">
              <a:buFont typeface="+mj-lt"/>
              <a:buAutoNum type="arabicPeriod"/>
            </a:pPr>
            <a:r>
              <a:rPr lang="en-US" b="1" dirty="0"/>
              <a:t>Describe</a:t>
            </a:r>
          </a:p>
          <a:p>
            <a:pPr lvl="1"/>
            <a:r>
              <a:rPr lang="en-US" sz="2600" dirty="0"/>
              <a:t>Adenoid face (Mouth breathing + elongated face + elevated nostrils + short upper lips)</a:t>
            </a:r>
          </a:p>
          <a:p>
            <a:pPr marL="514350" indent="-514350">
              <a:buFont typeface="+mj-lt"/>
              <a:buAutoNum type="arabicPeriod"/>
            </a:pPr>
            <a:r>
              <a:rPr lang="en-US" b="1" dirty="0"/>
              <a:t>Spot diagnosis</a:t>
            </a:r>
          </a:p>
          <a:p>
            <a:pPr lvl="1"/>
            <a:r>
              <a:rPr lang="en-US" sz="2600" dirty="0"/>
              <a:t>Adenoid hypertrophy</a:t>
            </a:r>
          </a:p>
          <a:p>
            <a:pPr marL="514350" indent="-514350">
              <a:buFont typeface="+mj-lt"/>
              <a:buAutoNum type="arabicPeriod"/>
            </a:pPr>
            <a:r>
              <a:rPr lang="en-US" b="1" dirty="0"/>
              <a:t>Investigations to confirm dx?</a:t>
            </a:r>
          </a:p>
          <a:p>
            <a:pPr marL="914400" lvl="1" indent="-457200">
              <a:buFont typeface="+mj-lt"/>
              <a:buAutoNum type="alphaUcPeriod"/>
            </a:pPr>
            <a:r>
              <a:rPr lang="en-US" dirty="0"/>
              <a:t>Postnasal space examination with mirror</a:t>
            </a:r>
          </a:p>
          <a:p>
            <a:pPr marL="914400" lvl="1" indent="-457200">
              <a:buFont typeface="+mj-lt"/>
              <a:buAutoNum type="alphaUcPeriod"/>
            </a:pPr>
            <a:r>
              <a:rPr lang="en-US" dirty="0"/>
              <a:t>Nasopharyngoscopy </a:t>
            </a:r>
          </a:p>
          <a:p>
            <a:pPr marL="914400" lvl="1" indent="-457200">
              <a:buFont typeface="+mj-lt"/>
              <a:buAutoNum type="alphaUcPeriod"/>
            </a:pPr>
            <a:r>
              <a:rPr lang="en-US" dirty="0"/>
              <a:t>Lateral Xray</a:t>
            </a:r>
          </a:p>
          <a:p>
            <a:pPr marL="514350" indent="-514350">
              <a:buFont typeface="+mj-lt"/>
              <a:buAutoNum type="arabicPeriod"/>
            </a:pPr>
            <a:r>
              <a:rPr lang="en-US" b="1" dirty="0"/>
              <a:t>Write the specific contraindication for the surgery</a:t>
            </a:r>
          </a:p>
          <a:p>
            <a:pPr lvl="1"/>
            <a:r>
              <a:rPr lang="en-US" dirty="0"/>
              <a:t>See the previous slide</a:t>
            </a:r>
          </a:p>
        </p:txBody>
      </p:sp>
      <p:sp>
        <p:nvSpPr>
          <p:cNvPr id="4" name="Rectangle 3">
            <a:extLst>
              <a:ext uri="{FF2B5EF4-FFF2-40B4-BE49-F238E27FC236}">
                <a16:creationId xmlns:a16="http://schemas.microsoft.com/office/drawing/2014/main" id="{7C35715C-5ECF-E124-7303-C9C1E592B8C6}"/>
              </a:ext>
            </a:extLst>
          </p:cNvPr>
          <p:cNvSpPr/>
          <p:nvPr/>
        </p:nvSpPr>
        <p:spPr>
          <a:xfrm>
            <a:off x="1"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Adenoid</a:t>
            </a:r>
          </a:p>
        </p:txBody>
      </p:sp>
      <p:sp>
        <p:nvSpPr>
          <p:cNvPr id="5" name="Rectangle 4">
            <a:extLst>
              <a:ext uri="{FF2B5EF4-FFF2-40B4-BE49-F238E27FC236}">
                <a16:creationId xmlns:a16="http://schemas.microsoft.com/office/drawing/2014/main" id="{8E36809E-1C55-369B-A715-EE25CF6C975C}"/>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4</a:t>
            </a:r>
            <a:r>
              <a:rPr lang="ar-JO" dirty="0">
                <a:solidFill>
                  <a:srgbClr val="FF0000"/>
                </a:solidFill>
              </a:rPr>
              <a:t>)</a:t>
            </a:r>
            <a:endParaRPr lang="en-US" dirty="0">
              <a:solidFill>
                <a:srgbClr val="FF0000"/>
              </a:solidFill>
            </a:endParaRPr>
          </a:p>
        </p:txBody>
      </p:sp>
      <p:grpSp>
        <p:nvGrpSpPr>
          <p:cNvPr id="8" name="Group 7">
            <a:extLst>
              <a:ext uri="{FF2B5EF4-FFF2-40B4-BE49-F238E27FC236}">
                <a16:creationId xmlns:a16="http://schemas.microsoft.com/office/drawing/2014/main" id="{92A18535-8C41-09B1-77BF-58A4B109FCD6}"/>
              </a:ext>
            </a:extLst>
          </p:cNvPr>
          <p:cNvGrpSpPr/>
          <p:nvPr/>
        </p:nvGrpSpPr>
        <p:grpSpPr>
          <a:xfrm>
            <a:off x="9134668" y="1181876"/>
            <a:ext cx="2219132" cy="5033374"/>
            <a:chOff x="9134668" y="1181876"/>
            <a:chExt cx="2219132" cy="5033374"/>
          </a:xfrm>
        </p:grpSpPr>
        <p:pic>
          <p:nvPicPr>
            <p:cNvPr id="6" name="Picture 2" descr="C:\Users\Pc city\Downloads\Adenoid-face-with-orofacial-dysfunction-myofunctional-syndrome-with-reduced-orofacial_Q320.jpg">
              <a:extLst>
                <a:ext uri="{FF2B5EF4-FFF2-40B4-BE49-F238E27FC236}">
                  <a16:creationId xmlns:a16="http://schemas.microsoft.com/office/drawing/2014/main" id="{87531B28-C6A6-CAC9-5556-C40DABEBFAC5}"/>
                </a:ext>
              </a:extLst>
            </p:cNvPr>
            <p:cNvPicPr>
              <a:picLocks noChangeAspect="1" noChangeArrowheads="1"/>
            </p:cNvPicPr>
            <p:nvPr/>
          </p:nvPicPr>
          <p:blipFill>
            <a:blip r:embed="rId2"/>
            <a:srcRect/>
            <a:stretch>
              <a:fillRect/>
            </a:stretch>
          </p:blipFill>
          <p:spPr bwMode="auto">
            <a:xfrm>
              <a:off x="9134668" y="1181876"/>
              <a:ext cx="2219131" cy="2219131"/>
            </a:xfrm>
            <a:prstGeom prst="rect">
              <a:avLst/>
            </a:prstGeom>
            <a:ln>
              <a:noFill/>
            </a:ln>
            <a:effectLst>
              <a:outerShdw blurRad="292100" dist="139700" dir="2700000" algn="tl" rotWithShape="0">
                <a:srgbClr val="333333">
                  <a:alpha val="65000"/>
                </a:srgbClr>
              </a:outerShdw>
            </a:effectLst>
          </p:spPr>
        </p:pic>
        <p:pic>
          <p:nvPicPr>
            <p:cNvPr id="7" name="Picture 6" descr="adenoid facies">
              <a:extLst>
                <a:ext uri="{FF2B5EF4-FFF2-40B4-BE49-F238E27FC236}">
                  <a16:creationId xmlns:a16="http://schemas.microsoft.com/office/drawing/2014/main" id="{6DFCDDBC-C6E8-2375-A480-B23C268D7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4669" y="3448438"/>
              <a:ext cx="2219131" cy="2766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411290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05A3-96DB-77B3-00BB-AF1D7A0EA233}"/>
              </a:ext>
            </a:extLst>
          </p:cNvPr>
          <p:cNvSpPr>
            <a:spLocks noGrp="1"/>
          </p:cNvSpPr>
          <p:nvPr>
            <p:ph type="title"/>
          </p:nvPr>
        </p:nvSpPr>
        <p:spPr/>
        <p:txBody>
          <a:bodyPr/>
          <a:lstStyle/>
          <a:p>
            <a:r>
              <a:rPr lang="en-US" dirty="0"/>
              <a:t>Q2: Adenoids</a:t>
            </a:r>
          </a:p>
        </p:txBody>
      </p:sp>
      <p:sp>
        <p:nvSpPr>
          <p:cNvPr id="3" name="Content Placeholder 2">
            <a:extLst>
              <a:ext uri="{FF2B5EF4-FFF2-40B4-BE49-F238E27FC236}">
                <a16:creationId xmlns:a16="http://schemas.microsoft.com/office/drawing/2014/main" id="{99186BEF-2AF9-AB41-BE7F-90A45781DE4A}"/>
              </a:ext>
            </a:extLst>
          </p:cNvPr>
          <p:cNvSpPr>
            <a:spLocks noGrp="1"/>
          </p:cNvSpPr>
          <p:nvPr>
            <p:ph idx="1"/>
          </p:nvPr>
        </p:nvSpPr>
        <p:spPr>
          <a:xfrm>
            <a:off x="838200" y="1237861"/>
            <a:ext cx="10515600" cy="5105105"/>
          </a:xfrm>
        </p:spPr>
        <p:txBody>
          <a:bodyPr>
            <a:normAutofit lnSpcReduction="10000"/>
          </a:bodyPr>
          <a:lstStyle/>
          <a:p>
            <a:pPr marL="514350" indent="-514350">
              <a:buFont typeface="+mj-lt"/>
              <a:buAutoNum type="arabicPeriod" startAt="5"/>
            </a:pPr>
            <a:r>
              <a:rPr lang="en-US" b="1" dirty="0"/>
              <a:t>Mention 3 symptoms the patient suffer from</a:t>
            </a:r>
          </a:p>
          <a:p>
            <a:pPr marL="914400" lvl="1" indent="-457200">
              <a:buFont typeface="+mj-lt"/>
              <a:buAutoNum type="alphaUcPeriod"/>
            </a:pPr>
            <a:r>
              <a:rPr lang="en-US" dirty="0"/>
              <a:t>Snoring</a:t>
            </a:r>
          </a:p>
          <a:p>
            <a:pPr marL="914400" lvl="1" indent="-457200">
              <a:buFont typeface="+mj-lt"/>
              <a:buAutoNum type="alphaUcPeriod"/>
            </a:pPr>
            <a:r>
              <a:rPr lang="en-US" dirty="0"/>
              <a:t>Difficult noisy breathing</a:t>
            </a:r>
          </a:p>
          <a:p>
            <a:pPr marL="914400" lvl="1" indent="-457200">
              <a:buFont typeface="+mj-lt"/>
              <a:buAutoNum type="alphaUcPeriod"/>
            </a:pPr>
            <a:r>
              <a:rPr lang="en-US" dirty="0"/>
              <a:t>Nasal obstruction</a:t>
            </a:r>
          </a:p>
          <a:p>
            <a:pPr marL="914400" lvl="1" indent="-457200">
              <a:buFont typeface="+mj-lt"/>
              <a:buAutoNum type="alphaUcPeriod"/>
            </a:pPr>
            <a:r>
              <a:rPr lang="en-US" dirty="0"/>
              <a:t>Nasal discharge</a:t>
            </a:r>
          </a:p>
          <a:p>
            <a:pPr marL="914400" lvl="1" indent="-457200">
              <a:buFont typeface="+mj-lt"/>
              <a:buAutoNum type="alphaUcPeriod"/>
            </a:pPr>
            <a:r>
              <a:rPr lang="en-US" dirty="0"/>
              <a:t>Voice change</a:t>
            </a:r>
          </a:p>
          <a:p>
            <a:pPr marL="914400" lvl="1" indent="-457200">
              <a:buFont typeface="+mj-lt"/>
              <a:buAutoNum type="alphaUcPeriod"/>
            </a:pPr>
            <a:r>
              <a:rPr lang="en-US" dirty="0"/>
              <a:t>Otitis media with effusion</a:t>
            </a:r>
          </a:p>
          <a:p>
            <a:pPr marL="514350" indent="-514350">
              <a:buFont typeface="+mj-lt"/>
              <a:buAutoNum type="arabicPeriod" startAt="6"/>
            </a:pPr>
            <a:r>
              <a:rPr lang="en-US" b="1" dirty="0"/>
              <a:t>Management</a:t>
            </a:r>
          </a:p>
          <a:p>
            <a:pPr lvl="1"/>
            <a:r>
              <a:rPr lang="en-US" dirty="0"/>
              <a:t>Medical: Penicillin +/- Intranasal steroid</a:t>
            </a:r>
          </a:p>
          <a:p>
            <a:pPr lvl="1"/>
            <a:r>
              <a:rPr lang="en-US" dirty="0"/>
              <a:t>Surgery: Adenoidectomy</a:t>
            </a:r>
          </a:p>
          <a:p>
            <a:pPr marL="514350" indent="-514350">
              <a:buFont typeface="+mj-lt"/>
              <a:buAutoNum type="arabicPeriod" startAt="7"/>
            </a:pPr>
            <a:r>
              <a:rPr lang="en-US" b="1" dirty="0"/>
              <a:t>Tympanometry and audiogram</a:t>
            </a:r>
          </a:p>
          <a:p>
            <a:pPr lvl="1"/>
            <a:r>
              <a:rPr lang="en-US" dirty="0"/>
              <a:t>Tympanometry: Type B with normal volume</a:t>
            </a:r>
          </a:p>
          <a:p>
            <a:pPr lvl="1"/>
            <a:r>
              <a:rPr lang="en-US" dirty="0"/>
              <a:t>Audiogram: Conductive hearing loss</a:t>
            </a:r>
          </a:p>
        </p:txBody>
      </p:sp>
      <p:sp>
        <p:nvSpPr>
          <p:cNvPr id="4" name="Rectangle 3">
            <a:extLst>
              <a:ext uri="{FF2B5EF4-FFF2-40B4-BE49-F238E27FC236}">
                <a16:creationId xmlns:a16="http://schemas.microsoft.com/office/drawing/2014/main" id="{7C35715C-5ECF-E124-7303-C9C1E592B8C6}"/>
              </a:ext>
            </a:extLst>
          </p:cNvPr>
          <p:cNvSpPr/>
          <p:nvPr/>
        </p:nvSpPr>
        <p:spPr>
          <a:xfrm>
            <a:off x="1"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Adenoid</a:t>
            </a:r>
          </a:p>
        </p:txBody>
      </p:sp>
      <p:sp>
        <p:nvSpPr>
          <p:cNvPr id="5" name="Rectangle 4">
            <a:extLst>
              <a:ext uri="{FF2B5EF4-FFF2-40B4-BE49-F238E27FC236}">
                <a16:creationId xmlns:a16="http://schemas.microsoft.com/office/drawing/2014/main" id="{8E36809E-1C55-369B-A715-EE25CF6C975C}"/>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4</a:t>
            </a:r>
            <a:r>
              <a:rPr lang="ar-JO" dirty="0">
                <a:solidFill>
                  <a:srgbClr val="FF0000"/>
                </a:solidFill>
              </a:rPr>
              <a:t>)</a:t>
            </a:r>
            <a:endParaRPr lang="en-US" dirty="0">
              <a:solidFill>
                <a:srgbClr val="FF0000"/>
              </a:solidFill>
            </a:endParaRPr>
          </a:p>
        </p:txBody>
      </p:sp>
      <p:grpSp>
        <p:nvGrpSpPr>
          <p:cNvPr id="8" name="Group 7">
            <a:extLst>
              <a:ext uri="{FF2B5EF4-FFF2-40B4-BE49-F238E27FC236}">
                <a16:creationId xmlns:a16="http://schemas.microsoft.com/office/drawing/2014/main" id="{28D630B6-1A80-2EEA-2CCB-CB5DA960E7FC}"/>
              </a:ext>
            </a:extLst>
          </p:cNvPr>
          <p:cNvGrpSpPr/>
          <p:nvPr/>
        </p:nvGrpSpPr>
        <p:grpSpPr>
          <a:xfrm>
            <a:off x="9134668" y="1181876"/>
            <a:ext cx="2219132" cy="5033374"/>
            <a:chOff x="9134668" y="1181876"/>
            <a:chExt cx="2219132" cy="5033374"/>
          </a:xfrm>
        </p:grpSpPr>
        <p:pic>
          <p:nvPicPr>
            <p:cNvPr id="9" name="Picture 2" descr="C:\Users\Pc city\Downloads\Adenoid-face-with-orofacial-dysfunction-myofunctional-syndrome-with-reduced-orofacial_Q320.jpg">
              <a:extLst>
                <a:ext uri="{FF2B5EF4-FFF2-40B4-BE49-F238E27FC236}">
                  <a16:creationId xmlns:a16="http://schemas.microsoft.com/office/drawing/2014/main" id="{E8398BAB-0919-3511-F032-BA96F20AA931}"/>
                </a:ext>
              </a:extLst>
            </p:cNvPr>
            <p:cNvPicPr>
              <a:picLocks noChangeAspect="1" noChangeArrowheads="1"/>
            </p:cNvPicPr>
            <p:nvPr/>
          </p:nvPicPr>
          <p:blipFill>
            <a:blip r:embed="rId2"/>
            <a:srcRect/>
            <a:stretch>
              <a:fillRect/>
            </a:stretch>
          </p:blipFill>
          <p:spPr bwMode="auto">
            <a:xfrm>
              <a:off x="9134668" y="1181876"/>
              <a:ext cx="2219131" cy="2219131"/>
            </a:xfrm>
            <a:prstGeom prst="rect">
              <a:avLst/>
            </a:prstGeom>
            <a:ln>
              <a:noFill/>
            </a:ln>
            <a:effectLst>
              <a:outerShdw blurRad="292100" dist="139700" dir="2700000" algn="tl" rotWithShape="0">
                <a:srgbClr val="333333">
                  <a:alpha val="65000"/>
                </a:srgbClr>
              </a:outerShdw>
            </a:effectLst>
          </p:spPr>
        </p:pic>
        <p:pic>
          <p:nvPicPr>
            <p:cNvPr id="10" name="Picture 9" descr="adenoid facies">
              <a:extLst>
                <a:ext uri="{FF2B5EF4-FFF2-40B4-BE49-F238E27FC236}">
                  <a16:creationId xmlns:a16="http://schemas.microsoft.com/office/drawing/2014/main" id="{A5B67A1C-112A-3D29-DB54-586E0713E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4669" y="3448438"/>
              <a:ext cx="2219131" cy="2766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458573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EAFB3-E1BD-FC81-07B5-25B487ACF3E3}"/>
              </a:ext>
            </a:extLst>
          </p:cNvPr>
          <p:cNvSpPr>
            <a:spLocks noGrp="1"/>
          </p:cNvSpPr>
          <p:nvPr>
            <p:ph type="title"/>
          </p:nvPr>
        </p:nvSpPr>
        <p:spPr/>
        <p:txBody>
          <a:bodyPr/>
          <a:lstStyle/>
          <a:p>
            <a:r>
              <a:rPr lang="en-US" dirty="0"/>
              <a:t>Q3: Adenoids</a:t>
            </a:r>
          </a:p>
        </p:txBody>
      </p:sp>
      <p:sp>
        <p:nvSpPr>
          <p:cNvPr id="3" name="Content Placeholder 2">
            <a:extLst>
              <a:ext uri="{FF2B5EF4-FFF2-40B4-BE49-F238E27FC236}">
                <a16:creationId xmlns:a16="http://schemas.microsoft.com/office/drawing/2014/main" id="{799AC7D7-022F-1792-B032-7A25951815F1}"/>
              </a:ext>
            </a:extLst>
          </p:cNvPr>
          <p:cNvSpPr>
            <a:spLocks noGrp="1"/>
          </p:cNvSpPr>
          <p:nvPr>
            <p:ph idx="1"/>
          </p:nvPr>
        </p:nvSpPr>
        <p:spPr>
          <a:xfrm>
            <a:off x="838200" y="1230378"/>
            <a:ext cx="10515600" cy="5282386"/>
          </a:xfrm>
        </p:spPr>
        <p:txBody>
          <a:bodyPr>
            <a:normAutofit lnSpcReduction="10000"/>
          </a:bodyPr>
          <a:lstStyle/>
          <a:p>
            <a:pPr marL="514350" indent="-514350">
              <a:buFont typeface="+mj-lt"/>
              <a:buAutoNum type="arabicPeriod"/>
            </a:pPr>
            <a:r>
              <a:rPr lang="en-US" b="1" dirty="0"/>
              <a:t>Diagnosis</a:t>
            </a:r>
          </a:p>
          <a:p>
            <a:pPr lvl="1"/>
            <a:r>
              <a:rPr lang="en-US" sz="2600" dirty="0"/>
              <a:t>Adenoid hypertrophy</a:t>
            </a:r>
          </a:p>
          <a:p>
            <a:pPr marL="514350" indent="-514350">
              <a:buFont typeface="+mj-lt"/>
              <a:buAutoNum type="arabicPeriod"/>
            </a:pPr>
            <a:r>
              <a:rPr lang="en-US" b="1" dirty="0"/>
              <a:t>Mention 2 Presenting symptoms</a:t>
            </a:r>
          </a:p>
          <a:p>
            <a:pPr marL="914400" lvl="1" indent="-457200">
              <a:buFont typeface="+mj-lt"/>
              <a:buAutoNum type="alphaUcPeriod"/>
            </a:pPr>
            <a:r>
              <a:rPr lang="en-US" sz="2600" dirty="0"/>
              <a:t>Snoring</a:t>
            </a:r>
          </a:p>
          <a:p>
            <a:pPr marL="914400" lvl="1" indent="-457200">
              <a:buFont typeface="+mj-lt"/>
              <a:buAutoNum type="alphaUcPeriod"/>
            </a:pPr>
            <a:r>
              <a:rPr lang="en-US" sz="2600" dirty="0"/>
              <a:t>Difficult noisy breathing</a:t>
            </a:r>
          </a:p>
          <a:p>
            <a:pPr marL="914400" lvl="1" indent="-457200">
              <a:buFont typeface="+mj-lt"/>
              <a:buAutoNum type="alphaUcPeriod"/>
            </a:pPr>
            <a:r>
              <a:rPr lang="en-US" sz="2600" dirty="0"/>
              <a:t>Nasal obstruction</a:t>
            </a:r>
          </a:p>
          <a:p>
            <a:pPr marL="914400" lvl="1" indent="-457200">
              <a:buFont typeface="+mj-lt"/>
              <a:buAutoNum type="alphaUcPeriod"/>
            </a:pPr>
            <a:r>
              <a:rPr lang="en-US" sz="2600" dirty="0"/>
              <a:t>Nasal discharge</a:t>
            </a:r>
          </a:p>
          <a:p>
            <a:pPr marL="914400" lvl="1" indent="-457200">
              <a:buFont typeface="+mj-lt"/>
              <a:buAutoNum type="alphaUcPeriod"/>
            </a:pPr>
            <a:r>
              <a:rPr lang="en-US" sz="2600" dirty="0"/>
              <a:t>Voice change</a:t>
            </a:r>
          </a:p>
          <a:p>
            <a:pPr marL="914400" lvl="1" indent="-457200">
              <a:buFont typeface="+mj-lt"/>
              <a:buAutoNum type="alphaUcPeriod"/>
            </a:pPr>
            <a:r>
              <a:rPr lang="en-US" sz="2600" dirty="0"/>
              <a:t>Otitis media with effusion</a:t>
            </a:r>
          </a:p>
          <a:p>
            <a:pPr marL="514350" indent="-514350">
              <a:buFont typeface="+mj-lt"/>
              <a:buAutoNum type="arabicPeriod"/>
            </a:pPr>
            <a:r>
              <a:rPr lang="en-US" b="1" dirty="0"/>
              <a:t>Mention 2 Contraindication of surgery</a:t>
            </a:r>
          </a:p>
          <a:p>
            <a:pPr marL="971550" lvl="1" indent="-514350">
              <a:buFont typeface="+mj-lt"/>
              <a:buAutoNum type="alphaUcPeriod"/>
            </a:pPr>
            <a:r>
              <a:rPr lang="en-US" sz="2600" dirty="0"/>
              <a:t>Cleft palate or submucous palate</a:t>
            </a:r>
          </a:p>
          <a:p>
            <a:pPr marL="971550" lvl="1" indent="-514350">
              <a:buFont typeface="+mj-lt"/>
              <a:buAutoNum type="alphaUcPeriod"/>
            </a:pPr>
            <a:r>
              <a:rPr lang="en-US" sz="2600" dirty="0"/>
              <a:t>Neurological abnormality impairing palatal function like Down syndrome</a:t>
            </a:r>
          </a:p>
        </p:txBody>
      </p:sp>
      <p:sp>
        <p:nvSpPr>
          <p:cNvPr id="4" name="Rectangle 3">
            <a:extLst>
              <a:ext uri="{FF2B5EF4-FFF2-40B4-BE49-F238E27FC236}">
                <a16:creationId xmlns:a16="http://schemas.microsoft.com/office/drawing/2014/main" id="{F3745E68-4100-A1F8-3CC2-844C47B131CA}"/>
              </a:ext>
            </a:extLst>
          </p:cNvPr>
          <p:cNvSpPr/>
          <p:nvPr/>
        </p:nvSpPr>
        <p:spPr>
          <a:xfrm>
            <a:off x="1"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Adenoid</a:t>
            </a:r>
          </a:p>
        </p:txBody>
      </p:sp>
      <p:sp>
        <p:nvSpPr>
          <p:cNvPr id="5" name="Rectangle 4">
            <a:extLst>
              <a:ext uri="{FF2B5EF4-FFF2-40B4-BE49-F238E27FC236}">
                <a16:creationId xmlns:a16="http://schemas.microsoft.com/office/drawing/2014/main" id="{FA86E9B9-FF69-1EB7-D63A-346335DC41A5}"/>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pic>
        <p:nvPicPr>
          <p:cNvPr id="6" name="عنصر نائب للمحتوى 5" descr="1-s2.0-S0001651919301050-gr2.jpg">
            <a:extLst>
              <a:ext uri="{FF2B5EF4-FFF2-40B4-BE49-F238E27FC236}">
                <a16:creationId xmlns:a16="http://schemas.microsoft.com/office/drawing/2014/main" id="{6C34A31D-187A-7661-98C9-422912FD7172}"/>
              </a:ext>
            </a:extLst>
          </p:cNvPr>
          <p:cNvPicPr>
            <a:picLocks noChangeAspect="1"/>
          </p:cNvPicPr>
          <p:nvPr/>
        </p:nvPicPr>
        <p:blipFill rotWithShape="1">
          <a:blip r:embed="rId2"/>
          <a:srcRect l="11402" t="3926" r="3536" b="5728"/>
          <a:stretch/>
        </p:blipFill>
        <p:spPr>
          <a:xfrm>
            <a:off x="7565390" y="1327344"/>
            <a:ext cx="3788409" cy="32166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396053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AC0D2-3A5F-9D56-A358-FED4AC7707A6}"/>
              </a:ext>
            </a:extLst>
          </p:cNvPr>
          <p:cNvSpPr>
            <a:spLocks noGrp="1"/>
          </p:cNvSpPr>
          <p:nvPr>
            <p:ph type="title"/>
          </p:nvPr>
        </p:nvSpPr>
        <p:spPr/>
        <p:txBody>
          <a:bodyPr/>
          <a:lstStyle/>
          <a:p>
            <a:r>
              <a:rPr lang="en-US" dirty="0"/>
              <a:t>Q4: Adenoids</a:t>
            </a:r>
          </a:p>
        </p:txBody>
      </p:sp>
      <p:sp>
        <p:nvSpPr>
          <p:cNvPr id="3" name="Content Placeholder 2">
            <a:extLst>
              <a:ext uri="{FF2B5EF4-FFF2-40B4-BE49-F238E27FC236}">
                <a16:creationId xmlns:a16="http://schemas.microsoft.com/office/drawing/2014/main" id="{FA8B0E5D-BBBC-7C64-C892-F476E309DDF3}"/>
              </a:ext>
            </a:extLst>
          </p:cNvPr>
          <p:cNvSpPr>
            <a:spLocks noGrp="1"/>
          </p:cNvSpPr>
          <p:nvPr>
            <p:ph idx="1"/>
          </p:nvPr>
        </p:nvSpPr>
        <p:spPr>
          <a:xfrm>
            <a:off x="838200" y="1305026"/>
            <a:ext cx="10515600" cy="4321333"/>
          </a:xfrm>
        </p:spPr>
        <p:txBody>
          <a:bodyPr/>
          <a:lstStyle/>
          <a:p>
            <a:pPr marL="0" indent="0">
              <a:buNone/>
            </a:pPr>
            <a:r>
              <a:rPr lang="en-US" dirty="0"/>
              <a:t>In the dental exam of a 7-years-old boy referred to ENT consultation by his dentist</a:t>
            </a:r>
          </a:p>
          <a:p>
            <a:r>
              <a:rPr lang="en-US" b="1" dirty="0"/>
              <a:t>Mention 2 possible complications this child may suffer from as a result of his nasal pathology</a:t>
            </a:r>
          </a:p>
          <a:p>
            <a:pPr marL="914400" lvl="1" indent="-457200">
              <a:buFont typeface="+mj-lt"/>
              <a:buAutoNum type="arabicPeriod"/>
            </a:pPr>
            <a:r>
              <a:rPr lang="en-US" dirty="0"/>
              <a:t>Obstructed sleep apnea</a:t>
            </a:r>
          </a:p>
          <a:p>
            <a:pPr marL="914400" lvl="1" indent="-457200">
              <a:buFont typeface="+mj-lt"/>
              <a:buAutoNum type="arabicPeriod"/>
            </a:pPr>
            <a:r>
              <a:rPr lang="en-US" dirty="0"/>
              <a:t>Otitis media with effusion</a:t>
            </a:r>
          </a:p>
          <a:p>
            <a:pPr marL="914400" lvl="1" indent="-457200">
              <a:buFont typeface="+mj-lt"/>
              <a:buAutoNum type="arabicPeriod"/>
            </a:pPr>
            <a:r>
              <a:rPr lang="en-US" dirty="0"/>
              <a:t>Chronic sinusitis</a:t>
            </a:r>
          </a:p>
          <a:p>
            <a:pPr marL="914400" lvl="1" indent="-457200">
              <a:buFont typeface="+mj-lt"/>
              <a:buAutoNum type="arabicPeriod"/>
            </a:pPr>
            <a:r>
              <a:rPr lang="en-US" dirty="0"/>
              <a:t>Speech problems</a:t>
            </a:r>
          </a:p>
          <a:p>
            <a:r>
              <a:rPr lang="en-US" b="1" dirty="0"/>
              <a:t>Is this dental pathology reversible ?</a:t>
            </a:r>
          </a:p>
          <a:p>
            <a:pPr lvl="1"/>
            <a:r>
              <a:rPr lang="en-US" dirty="0"/>
              <a:t>No!</a:t>
            </a:r>
          </a:p>
        </p:txBody>
      </p:sp>
      <p:sp>
        <p:nvSpPr>
          <p:cNvPr id="4" name="Rectangle 3">
            <a:extLst>
              <a:ext uri="{FF2B5EF4-FFF2-40B4-BE49-F238E27FC236}">
                <a16:creationId xmlns:a16="http://schemas.microsoft.com/office/drawing/2014/main" id="{70E4DD8E-9E91-AC01-7677-39FA6BE24F12}"/>
              </a:ext>
            </a:extLst>
          </p:cNvPr>
          <p:cNvSpPr/>
          <p:nvPr/>
        </p:nvSpPr>
        <p:spPr>
          <a:xfrm>
            <a:off x="1"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Adenoid</a:t>
            </a:r>
          </a:p>
        </p:txBody>
      </p:sp>
      <p:sp>
        <p:nvSpPr>
          <p:cNvPr id="5" name="Rectangle 4">
            <a:extLst>
              <a:ext uri="{FF2B5EF4-FFF2-40B4-BE49-F238E27FC236}">
                <a16:creationId xmlns:a16="http://schemas.microsoft.com/office/drawing/2014/main" id="{0521250D-0521-5313-2770-6104D0AC5A09}"/>
              </a:ext>
            </a:extLst>
          </p:cNvPr>
          <p:cNvSpPr/>
          <p:nvPr/>
        </p:nvSpPr>
        <p:spPr>
          <a:xfrm>
            <a:off x="10347648" y="0"/>
            <a:ext cx="184435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MCQ</a:t>
            </a:r>
            <a:r>
              <a:rPr lang="ar-JO" dirty="0">
                <a:solidFill>
                  <a:srgbClr val="FF0000"/>
                </a:solidFill>
              </a:rPr>
              <a:t>) معدل</a:t>
            </a:r>
            <a:endParaRPr lang="en-US" dirty="0">
              <a:solidFill>
                <a:srgbClr val="FF0000"/>
              </a:solidFill>
            </a:endParaRPr>
          </a:p>
        </p:txBody>
      </p:sp>
      <p:pic>
        <p:nvPicPr>
          <p:cNvPr id="6" name="Picture 2">
            <a:extLst>
              <a:ext uri="{FF2B5EF4-FFF2-40B4-BE49-F238E27FC236}">
                <a16:creationId xmlns:a16="http://schemas.microsoft.com/office/drawing/2014/main" id="{CB3E6835-7AB4-B641-F8D0-739EFF79FEAB}"/>
              </a:ext>
            </a:extLst>
          </p:cNvPr>
          <p:cNvPicPr>
            <a:picLocks noChangeAspect="1" noChangeArrowheads="1"/>
          </p:cNvPicPr>
          <p:nvPr/>
        </p:nvPicPr>
        <p:blipFill>
          <a:blip r:embed="rId2" cstate="print"/>
          <a:stretch>
            <a:fillRect/>
          </a:stretch>
        </p:blipFill>
        <p:spPr bwMode="auto">
          <a:xfrm>
            <a:off x="7432703" y="2976969"/>
            <a:ext cx="3921097" cy="2649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959081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3BEF-2E2A-1025-94BA-DF9A05F69F37}"/>
              </a:ext>
            </a:extLst>
          </p:cNvPr>
          <p:cNvSpPr>
            <a:spLocks noGrp="1"/>
          </p:cNvSpPr>
          <p:nvPr>
            <p:ph type="title"/>
          </p:nvPr>
        </p:nvSpPr>
        <p:spPr/>
        <p:txBody>
          <a:bodyPr/>
          <a:lstStyle/>
          <a:p>
            <a:r>
              <a:rPr lang="en-US" dirty="0"/>
              <a:t>Adenoidectomy</a:t>
            </a:r>
          </a:p>
        </p:txBody>
      </p:sp>
      <p:sp>
        <p:nvSpPr>
          <p:cNvPr id="3" name="Content Placeholder 2">
            <a:extLst>
              <a:ext uri="{FF2B5EF4-FFF2-40B4-BE49-F238E27FC236}">
                <a16:creationId xmlns:a16="http://schemas.microsoft.com/office/drawing/2014/main" id="{715B4CA2-4329-4EA7-665F-9F2729762160}"/>
              </a:ext>
            </a:extLst>
          </p:cNvPr>
          <p:cNvSpPr>
            <a:spLocks noGrp="1"/>
          </p:cNvSpPr>
          <p:nvPr>
            <p:ph idx="1"/>
          </p:nvPr>
        </p:nvSpPr>
        <p:spPr/>
        <p:txBody>
          <a:bodyPr/>
          <a:lstStyle/>
          <a:p>
            <a:r>
              <a:rPr lang="en-US" b="1" dirty="0"/>
              <a:t>Name of this surgery</a:t>
            </a:r>
          </a:p>
          <a:p>
            <a:pPr lvl="1"/>
            <a:r>
              <a:rPr lang="en-US" sz="2800" dirty="0"/>
              <a:t>Curettage adenoidectomy</a:t>
            </a:r>
          </a:p>
          <a:p>
            <a:r>
              <a:rPr lang="en-US" b="1" dirty="0"/>
              <a:t>Mention 2 indication</a:t>
            </a:r>
          </a:p>
          <a:p>
            <a:pPr marL="914400" lvl="1" indent="-457200">
              <a:buFont typeface="+mj-lt"/>
              <a:buAutoNum type="arabicPeriod"/>
            </a:pPr>
            <a:r>
              <a:rPr lang="en-US" sz="2800" dirty="0"/>
              <a:t>Sleep apnea</a:t>
            </a:r>
          </a:p>
          <a:p>
            <a:pPr marL="914400" lvl="1" indent="-457200">
              <a:buFont typeface="+mj-lt"/>
              <a:buAutoNum type="arabicPeriod"/>
            </a:pPr>
            <a:r>
              <a:rPr lang="en-US" sz="2800" dirty="0"/>
              <a:t>Recurrent infection ( acute otitis media , Rhinosinusitis)</a:t>
            </a:r>
          </a:p>
          <a:p>
            <a:pPr marL="914400" lvl="1" indent="-457200">
              <a:buFont typeface="+mj-lt"/>
              <a:buAutoNum type="arabicPeriod"/>
            </a:pPr>
            <a:r>
              <a:rPr lang="en-US" sz="2800" dirty="0"/>
              <a:t>Chronic otitis media with effusion</a:t>
            </a:r>
          </a:p>
          <a:p>
            <a:pPr lvl="1"/>
            <a:endParaRPr lang="en-US" dirty="0"/>
          </a:p>
        </p:txBody>
      </p:sp>
      <p:sp>
        <p:nvSpPr>
          <p:cNvPr id="4" name="Rectangle 3">
            <a:extLst>
              <a:ext uri="{FF2B5EF4-FFF2-40B4-BE49-F238E27FC236}">
                <a16:creationId xmlns:a16="http://schemas.microsoft.com/office/drawing/2014/main" id="{6A4190DF-CCFC-597E-8113-283A63272B4C}"/>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5" name="Rectangle 4">
            <a:extLst>
              <a:ext uri="{FF2B5EF4-FFF2-40B4-BE49-F238E27FC236}">
                <a16:creationId xmlns:a16="http://schemas.microsoft.com/office/drawing/2014/main" id="{DB1E3054-F2D3-1A3E-B512-27609CEF07BC}"/>
              </a:ext>
            </a:extLst>
          </p:cNvPr>
          <p:cNvSpPr/>
          <p:nvPr/>
        </p:nvSpPr>
        <p:spPr>
          <a:xfrm>
            <a:off x="1"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Adenoid</a:t>
            </a:r>
          </a:p>
        </p:txBody>
      </p:sp>
      <p:pic>
        <p:nvPicPr>
          <p:cNvPr id="6" name="صورة 5">
            <a:extLst>
              <a:ext uri="{FF2B5EF4-FFF2-40B4-BE49-F238E27FC236}">
                <a16:creationId xmlns:a16="http://schemas.microsoft.com/office/drawing/2014/main" id="{445C07D6-A46A-FC87-8C33-258B2E24BD49}"/>
              </a:ext>
            </a:extLst>
          </p:cNvPr>
          <p:cNvPicPr>
            <a:picLocks noChangeAspect="1"/>
          </p:cNvPicPr>
          <p:nvPr/>
        </p:nvPicPr>
        <p:blipFill rotWithShape="1">
          <a:blip r:embed="rId2"/>
          <a:srcRect r="1201" b="15940"/>
          <a:stretch/>
        </p:blipFill>
        <p:spPr>
          <a:xfrm>
            <a:off x="4211994" y="4374304"/>
            <a:ext cx="3768012" cy="21932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082737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55F0-6781-730E-CEE0-36F0221FE2BE}"/>
              </a:ext>
            </a:extLst>
          </p:cNvPr>
          <p:cNvSpPr>
            <a:spLocks noGrp="1"/>
          </p:cNvSpPr>
          <p:nvPr>
            <p:ph type="title"/>
          </p:nvPr>
        </p:nvSpPr>
        <p:spPr/>
        <p:txBody>
          <a:bodyPr>
            <a:normAutofit/>
          </a:bodyPr>
          <a:lstStyle/>
          <a:p>
            <a:r>
              <a:rPr lang="en-US" dirty="0"/>
              <a:t>Posterior rhinoscopy</a:t>
            </a:r>
          </a:p>
        </p:txBody>
      </p:sp>
      <p:sp>
        <p:nvSpPr>
          <p:cNvPr id="3" name="Content Placeholder 2">
            <a:extLst>
              <a:ext uri="{FF2B5EF4-FFF2-40B4-BE49-F238E27FC236}">
                <a16:creationId xmlns:a16="http://schemas.microsoft.com/office/drawing/2014/main" id="{52E94503-7B63-654E-62E5-D51196B7325C}"/>
              </a:ext>
            </a:extLst>
          </p:cNvPr>
          <p:cNvSpPr>
            <a:spLocks noGrp="1"/>
          </p:cNvSpPr>
          <p:nvPr>
            <p:ph idx="1"/>
          </p:nvPr>
        </p:nvSpPr>
        <p:spPr/>
        <p:txBody>
          <a:bodyPr/>
          <a:lstStyle/>
          <a:p>
            <a:r>
              <a:rPr lang="en-US" b="1" dirty="0"/>
              <a:t>Name this procedure </a:t>
            </a:r>
          </a:p>
          <a:p>
            <a:pPr lvl="1"/>
            <a:r>
              <a:rPr lang="en-US" sz="2800" dirty="0"/>
              <a:t>Posterior rhinoscopy</a:t>
            </a:r>
          </a:p>
          <a:p>
            <a:r>
              <a:rPr lang="en-US" b="1" dirty="0"/>
              <a:t>Mention any three structures you can see </a:t>
            </a:r>
          </a:p>
          <a:p>
            <a:pPr marL="914400" lvl="1" indent="-457200">
              <a:buFont typeface="+mj-lt"/>
              <a:buAutoNum type="arabicPeriod"/>
            </a:pPr>
            <a:r>
              <a:rPr lang="en-US" dirty="0"/>
              <a:t>Eustachian tube opening (Lateral)</a:t>
            </a:r>
          </a:p>
          <a:p>
            <a:pPr marL="914400" lvl="1" indent="-457200">
              <a:buFont typeface="+mj-lt"/>
              <a:buAutoNum type="arabicPeriod"/>
            </a:pPr>
            <a:r>
              <a:rPr lang="en-US" sz="2400" dirty="0"/>
              <a:t>Posterior end of middle, inferior and superior nasal turbinates </a:t>
            </a:r>
            <a:r>
              <a:rPr lang="en-US" dirty="0"/>
              <a:t>(Medial)</a:t>
            </a:r>
            <a:endParaRPr lang="en-US" sz="2400" dirty="0"/>
          </a:p>
          <a:p>
            <a:pPr marL="914400" lvl="1" indent="-457200">
              <a:buFont typeface="+mj-lt"/>
              <a:buAutoNum type="arabicPeriod"/>
            </a:pPr>
            <a:r>
              <a:rPr lang="en-US" dirty="0"/>
              <a:t>P</a:t>
            </a:r>
            <a:r>
              <a:rPr lang="en-US" sz="2400" dirty="0"/>
              <a:t>osterior part of septum </a:t>
            </a:r>
            <a:r>
              <a:rPr lang="en-US" dirty="0"/>
              <a:t>(Medial)</a:t>
            </a:r>
            <a:endParaRPr lang="en-US" sz="2400" dirty="0"/>
          </a:p>
          <a:p>
            <a:pPr marL="914400" lvl="1" indent="-457200">
              <a:buFont typeface="+mj-lt"/>
              <a:buAutoNum type="arabicPeriod"/>
            </a:pPr>
            <a:r>
              <a:rPr lang="en-US" sz="2400" dirty="0"/>
              <a:t>End posterior surface of the soft palate </a:t>
            </a:r>
            <a:r>
              <a:rPr lang="en-US" dirty="0"/>
              <a:t>(Inferior)</a:t>
            </a:r>
            <a:endParaRPr lang="en-US" sz="2400" dirty="0"/>
          </a:p>
          <a:p>
            <a:pPr marL="914400" lvl="1" indent="-457200">
              <a:buFont typeface="+mj-lt"/>
              <a:buAutoNum type="arabicPeriod"/>
            </a:pPr>
            <a:r>
              <a:rPr lang="en-US" sz="2400" dirty="0"/>
              <a:t>Rosenmullers fossa (Behind Eustachian </a:t>
            </a:r>
            <a:r>
              <a:rPr lang="en-US" dirty="0"/>
              <a:t>tube</a:t>
            </a:r>
            <a:r>
              <a:rPr lang="en-US" sz="2400" dirty="0"/>
              <a:t>)</a:t>
            </a:r>
            <a:endParaRPr lang="en-US" dirty="0"/>
          </a:p>
          <a:p>
            <a:r>
              <a:rPr lang="en-US" b="1" dirty="0"/>
              <a:t>Name another procedure replace this technique ?</a:t>
            </a:r>
          </a:p>
          <a:p>
            <a:pPr lvl="1"/>
            <a:r>
              <a:rPr lang="en-US" dirty="0"/>
              <a:t>Fiberoptic endoscopy</a:t>
            </a:r>
          </a:p>
        </p:txBody>
      </p:sp>
      <p:sp>
        <p:nvSpPr>
          <p:cNvPr id="4" name="Rectangle 3">
            <a:extLst>
              <a:ext uri="{FF2B5EF4-FFF2-40B4-BE49-F238E27FC236}">
                <a16:creationId xmlns:a16="http://schemas.microsoft.com/office/drawing/2014/main" id="{E3747B04-8F0B-A488-1E9A-BC2C28F84205}"/>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7" name="Picture 6">
            <a:extLst>
              <a:ext uri="{FF2B5EF4-FFF2-40B4-BE49-F238E27FC236}">
                <a16:creationId xmlns:a16="http://schemas.microsoft.com/office/drawing/2014/main" id="{C09B9F29-BC14-A561-8FC4-344B2FF255AF}"/>
              </a:ext>
            </a:extLst>
          </p:cNvPr>
          <p:cNvPicPr>
            <a:picLocks noChangeAspect="1"/>
          </p:cNvPicPr>
          <p:nvPr/>
        </p:nvPicPr>
        <p:blipFill>
          <a:blip r:embed="rId2"/>
          <a:stretch>
            <a:fillRect/>
          </a:stretch>
        </p:blipFill>
        <p:spPr>
          <a:xfrm>
            <a:off x="8690613" y="3573624"/>
            <a:ext cx="2663187" cy="26033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443534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EF69-00DE-5670-99C2-4CD3A92429D1}"/>
              </a:ext>
            </a:extLst>
          </p:cNvPr>
          <p:cNvSpPr>
            <a:spLocks noGrp="1"/>
          </p:cNvSpPr>
          <p:nvPr>
            <p:ph type="title"/>
          </p:nvPr>
        </p:nvSpPr>
        <p:spPr/>
        <p:txBody>
          <a:bodyPr/>
          <a:lstStyle/>
          <a:p>
            <a:r>
              <a:rPr lang="en-US"/>
              <a:t>Posterior rhinoscopy – Visualized structures</a:t>
            </a:r>
            <a:endParaRPr lang="en-US" dirty="0"/>
          </a:p>
        </p:txBody>
      </p:sp>
      <p:sp>
        <p:nvSpPr>
          <p:cNvPr id="4" name="Rectangle 3">
            <a:extLst>
              <a:ext uri="{FF2B5EF4-FFF2-40B4-BE49-F238E27FC236}">
                <a16:creationId xmlns:a16="http://schemas.microsoft.com/office/drawing/2014/main" id="{1C6E1353-D0A9-3A00-3A10-5E7657E4EDC4}"/>
              </a:ext>
            </a:extLst>
          </p:cNvPr>
          <p:cNvSpPr/>
          <p:nvPr/>
        </p:nvSpPr>
        <p:spPr>
          <a:xfrm>
            <a:off x="11560629" y="0"/>
            <a:ext cx="631370"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b="1" dirty="0">
                <a:solidFill>
                  <a:srgbClr val="0070C0"/>
                </a:solidFill>
              </a:rPr>
              <a:t>شرح</a:t>
            </a:r>
            <a:endParaRPr lang="en-US" b="1" dirty="0">
              <a:solidFill>
                <a:srgbClr val="0070C0"/>
              </a:solidFill>
            </a:endParaRPr>
          </a:p>
        </p:txBody>
      </p:sp>
      <p:pic>
        <p:nvPicPr>
          <p:cNvPr id="7" name="Picture 2" descr="POSTERIOR RHINOSCOPY">
            <a:extLst>
              <a:ext uri="{FF2B5EF4-FFF2-40B4-BE49-F238E27FC236}">
                <a16:creationId xmlns:a16="http://schemas.microsoft.com/office/drawing/2014/main" id="{6B8748A4-CC32-318C-04F6-A54788AE14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01012" y="1168865"/>
            <a:ext cx="9989976" cy="516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6965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Stridor &amp; Hoarseness</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325476077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8B8E0A-CA30-CA3B-4AE5-4E0C97CBBF8B}"/>
              </a:ext>
            </a:extLst>
          </p:cNvPr>
          <p:cNvSpPr>
            <a:spLocks noGrp="1"/>
          </p:cNvSpPr>
          <p:nvPr>
            <p:ph type="title"/>
          </p:nvPr>
        </p:nvSpPr>
        <p:spPr/>
        <p:txBody>
          <a:bodyPr/>
          <a:lstStyle/>
          <a:p>
            <a:r>
              <a:rPr lang="en-US" dirty="0"/>
              <a:t>Vocal cord palsies</a:t>
            </a:r>
          </a:p>
        </p:txBody>
      </p:sp>
      <p:sp>
        <p:nvSpPr>
          <p:cNvPr id="5" name="Content Placeholder 4">
            <a:extLst>
              <a:ext uri="{FF2B5EF4-FFF2-40B4-BE49-F238E27FC236}">
                <a16:creationId xmlns:a16="http://schemas.microsoft.com/office/drawing/2014/main" id="{1864F1AB-B74E-7959-5F4B-C3256F94FDA0}"/>
              </a:ext>
            </a:extLst>
          </p:cNvPr>
          <p:cNvSpPr>
            <a:spLocks noGrp="1"/>
          </p:cNvSpPr>
          <p:nvPr>
            <p:ph idx="1"/>
          </p:nvPr>
        </p:nvSpPr>
        <p:spPr>
          <a:xfrm>
            <a:off x="838200" y="1193053"/>
            <a:ext cx="10515600" cy="5459670"/>
          </a:xfrm>
        </p:spPr>
        <p:txBody>
          <a:bodyPr>
            <a:normAutofit fontScale="92500" lnSpcReduction="10000"/>
          </a:bodyPr>
          <a:lstStyle/>
          <a:p>
            <a:r>
              <a:rPr lang="en-US" dirty="0"/>
              <a:t>Recurrent laryngeal nerve palsy: </a:t>
            </a:r>
          </a:p>
          <a:p>
            <a:pPr lvl="1"/>
            <a:r>
              <a:rPr lang="en-US" dirty="0"/>
              <a:t>Adduction to medial side (because cricothyroid muscle not affected).</a:t>
            </a:r>
          </a:p>
          <a:p>
            <a:pPr lvl="1"/>
            <a:r>
              <a:rPr lang="en-US" dirty="0"/>
              <a:t>Normal respiration and voice</a:t>
            </a:r>
          </a:p>
          <a:p>
            <a:r>
              <a:rPr lang="en-US" dirty="0"/>
              <a:t>Bilateral recurrent laryngeal palsy: </a:t>
            </a:r>
          </a:p>
          <a:p>
            <a:pPr lvl="1"/>
            <a:r>
              <a:rPr lang="en-US" dirty="0"/>
              <a:t>Adduction</a:t>
            </a:r>
          </a:p>
          <a:p>
            <a:pPr lvl="1"/>
            <a:r>
              <a:rPr lang="en-US" dirty="0"/>
              <a:t>Inspiratory stridor </a:t>
            </a:r>
          </a:p>
          <a:p>
            <a:r>
              <a:rPr lang="en-US" dirty="0"/>
              <a:t>Unilateral superior and recurrent laryngeal palsy:</a:t>
            </a:r>
          </a:p>
          <a:p>
            <a:pPr lvl="1"/>
            <a:r>
              <a:rPr lang="en-US" dirty="0"/>
              <a:t>Abduction, cadaveric paramedian position of ipsilateral side, contralateral side cross </a:t>
            </a:r>
            <a:r>
              <a:rPr lang="en-US" dirty="0" err="1"/>
              <a:t>medline</a:t>
            </a:r>
            <a:r>
              <a:rPr lang="en-US" dirty="0"/>
              <a:t> </a:t>
            </a:r>
          </a:p>
          <a:p>
            <a:pPr lvl="1"/>
            <a:r>
              <a:rPr lang="en-US" dirty="0"/>
              <a:t>Normal respiration and voice</a:t>
            </a:r>
          </a:p>
          <a:p>
            <a:r>
              <a:rPr lang="en-US" dirty="0"/>
              <a:t>Bilateral superior and recurrent:</a:t>
            </a:r>
          </a:p>
          <a:p>
            <a:pPr lvl="1"/>
            <a:r>
              <a:rPr lang="en-US" dirty="0"/>
              <a:t>Bilateral (cadaveric)</a:t>
            </a:r>
          </a:p>
          <a:p>
            <a:pPr lvl="1"/>
            <a:r>
              <a:rPr lang="en-US" dirty="0"/>
              <a:t>Aphonia</a:t>
            </a:r>
          </a:p>
          <a:p>
            <a:pPr lvl="1"/>
            <a:r>
              <a:rPr lang="en-US" dirty="0"/>
              <a:t>Normal respiration</a:t>
            </a:r>
          </a:p>
          <a:p>
            <a:r>
              <a:rPr lang="en-US" dirty="0"/>
              <a:t>Cricothyroid muscle is supplied by superior laryngeal nerve</a:t>
            </a:r>
          </a:p>
        </p:txBody>
      </p:sp>
      <p:sp>
        <p:nvSpPr>
          <p:cNvPr id="3" name="Rectangle 2">
            <a:extLst>
              <a:ext uri="{FF2B5EF4-FFF2-40B4-BE49-F238E27FC236}">
                <a16:creationId xmlns:a16="http://schemas.microsoft.com/office/drawing/2014/main" id="{9FF7FECB-45A6-C26B-E495-A98707745C61}"/>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1612281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293C3-BF26-7344-D3A2-65DA63E614F3}"/>
              </a:ext>
            </a:extLst>
          </p:cNvPr>
          <p:cNvSpPr>
            <a:spLocks noGrp="1"/>
          </p:cNvSpPr>
          <p:nvPr>
            <p:ph type="title"/>
          </p:nvPr>
        </p:nvSpPr>
        <p:spPr/>
        <p:txBody>
          <a:bodyPr/>
          <a:lstStyle/>
          <a:p>
            <a:r>
              <a:rPr lang="en-US" dirty="0"/>
              <a:t>Otosclerosis (Conductive) audiogram</a:t>
            </a:r>
          </a:p>
        </p:txBody>
      </p:sp>
      <p:pic>
        <p:nvPicPr>
          <p:cNvPr id="4" name="Picture 2" descr="Otosclerosis audiogram">
            <a:extLst>
              <a:ext uri="{FF2B5EF4-FFF2-40B4-BE49-F238E27FC236}">
                <a16:creationId xmlns:a16="http://schemas.microsoft.com/office/drawing/2014/main" id="{F5EFE17C-5603-BA3C-7065-44262B1BA3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2147" y="1643630"/>
            <a:ext cx="8627706" cy="52143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77CFBD-3975-2015-46E7-7C062C8CFBDE}"/>
              </a:ext>
            </a:extLst>
          </p:cNvPr>
          <p:cNvSpPr txBox="1"/>
          <p:nvPr/>
        </p:nvSpPr>
        <p:spPr>
          <a:xfrm>
            <a:off x="838199" y="1127464"/>
            <a:ext cx="10515599" cy="707886"/>
          </a:xfrm>
          <a:prstGeom prst="rect">
            <a:avLst/>
          </a:prstGeom>
          <a:noFill/>
        </p:spPr>
        <p:txBody>
          <a:bodyPr wrap="square">
            <a:spAutoFit/>
          </a:bodyPr>
          <a:lstStyle/>
          <a:p>
            <a:pPr marL="0" indent="0" algn="ctr">
              <a:buNone/>
            </a:pPr>
            <a:r>
              <a:rPr lang="en-US" sz="2000" dirty="0"/>
              <a:t>Air conduction is reduced in the affected ear by approx. 35dB.</a:t>
            </a:r>
          </a:p>
          <a:p>
            <a:pPr marL="0" indent="0" algn="ctr">
              <a:buNone/>
            </a:pPr>
            <a:r>
              <a:rPr lang="en-US" sz="2000" dirty="0"/>
              <a:t>Bone conduction shows a characteristic notched hearing loss at </a:t>
            </a:r>
            <a:r>
              <a:rPr lang="en-US" sz="2000" dirty="0">
                <a:solidFill>
                  <a:srgbClr val="FF0000"/>
                </a:solidFill>
              </a:rPr>
              <a:t>2000Hz (Carhart notch)</a:t>
            </a:r>
            <a:r>
              <a:rPr lang="en-US" sz="2000" dirty="0"/>
              <a:t>.</a:t>
            </a:r>
          </a:p>
        </p:txBody>
      </p:sp>
      <p:pic>
        <p:nvPicPr>
          <p:cNvPr id="7" name="Content Placeholder 7" descr="http://www.enetmd.com/sites/default/files/otosclerosis.jpeg">
            <a:extLst>
              <a:ext uri="{FF2B5EF4-FFF2-40B4-BE49-F238E27FC236}">
                <a16:creationId xmlns:a16="http://schemas.microsoft.com/office/drawing/2014/main" id="{6605D516-8A35-FD83-F129-A3EE46AAF026}"/>
              </a:ext>
            </a:extLst>
          </p:cNvPr>
          <p:cNvPicPr>
            <a:picLocks noChangeAspect="1" noChangeArrowheads="1"/>
          </p:cNvPicPr>
          <p:nvPr/>
        </p:nvPicPr>
        <p:blipFill>
          <a:blip r:embed="rId3" cstate="print"/>
          <a:srcRect/>
          <a:stretch>
            <a:fillRect/>
          </a:stretch>
        </p:blipFill>
        <p:spPr bwMode="auto">
          <a:xfrm>
            <a:off x="0" y="5822867"/>
            <a:ext cx="1340498" cy="1035133"/>
          </a:xfrm>
          <a:prstGeom prst="rect">
            <a:avLst/>
          </a:prstGeom>
          <a:noFill/>
          <a:ln w="9525">
            <a:noFill/>
            <a:miter lim="800000"/>
            <a:headEnd/>
            <a:tailEnd/>
          </a:ln>
        </p:spPr>
      </p:pic>
      <p:sp>
        <p:nvSpPr>
          <p:cNvPr id="5" name="TextBox 4">
            <a:extLst>
              <a:ext uri="{FF2B5EF4-FFF2-40B4-BE49-F238E27FC236}">
                <a16:creationId xmlns:a16="http://schemas.microsoft.com/office/drawing/2014/main" id="{A738BBCF-06EE-A4D8-010C-A8D4FAED3732}"/>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90559964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4D1DA-0044-1A7F-C03E-C4B5312BF981}"/>
              </a:ext>
            </a:extLst>
          </p:cNvPr>
          <p:cNvSpPr>
            <a:spLocks noGrp="1"/>
          </p:cNvSpPr>
          <p:nvPr>
            <p:ph type="title"/>
          </p:nvPr>
        </p:nvSpPr>
        <p:spPr/>
        <p:txBody>
          <a:bodyPr/>
          <a:lstStyle/>
          <a:p>
            <a:r>
              <a:rPr lang="en-US" dirty="0"/>
              <a:t>Vocal cord notes</a:t>
            </a:r>
          </a:p>
        </p:txBody>
      </p:sp>
      <p:sp>
        <p:nvSpPr>
          <p:cNvPr id="3" name="Content Placeholder 2">
            <a:extLst>
              <a:ext uri="{FF2B5EF4-FFF2-40B4-BE49-F238E27FC236}">
                <a16:creationId xmlns:a16="http://schemas.microsoft.com/office/drawing/2014/main" id="{4B3FA94E-551A-9CCA-D322-BD3221CED82F}"/>
              </a:ext>
            </a:extLst>
          </p:cNvPr>
          <p:cNvSpPr>
            <a:spLocks noGrp="1"/>
          </p:cNvSpPr>
          <p:nvPr>
            <p:ph idx="1"/>
          </p:nvPr>
        </p:nvSpPr>
        <p:spPr>
          <a:xfrm>
            <a:off x="838200" y="1286364"/>
            <a:ext cx="10515600" cy="5273056"/>
          </a:xfrm>
        </p:spPr>
        <p:txBody>
          <a:bodyPr>
            <a:normAutofit fontScale="92500"/>
          </a:bodyPr>
          <a:lstStyle/>
          <a:p>
            <a:r>
              <a:rPr lang="en-US" dirty="0"/>
              <a:t>What is the second step in recurrent laryngeal nerve palsy management after examination ?</a:t>
            </a:r>
          </a:p>
          <a:p>
            <a:pPr lvl="1"/>
            <a:r>
              <a:rPr lang="en-US" sz="2600" dirty="0"/>
              <a:t>Second step: CT scan from skull base to chest</a:t>
            </a:r>
          </a:p>
          <a:p>
            <a:r>
              <a:rPr lang="en-US" sz="3000" dirty="0"/>
              <a:t>When to investigate a hoarseness in voice ?</a:t>
            </a:r>
          </a:p>
          <a:p>
            <a:pPr lvl="1"/>
            <a:r>
              <a:rPr lang="en-US" sz="2600" dirty="0"/>
              <a:t>If the hoarseness presented for &gt;3weeks</a:t>
            </a:r>
          </a:p>
          <a:p>
            <a:r>
              <a:rPr lang="en-US" sz="3000" dirty="0"/>
              <a:t>Vocal cord cysts are reactive (compensatory) lesion on the other side</a:t>
            </a:r>
            <a:endParaRPr lang="ar-JO" sz="3000" dirty="0"/>
          </a:p>
          <a:p>
            <a:r>
              <a:rPr lang="en-US" sz="3000" dirty="0"/>
              <a:t>Laryngeal polyps are unilateral &gt;3mm</a:t>
            </a:r>
          </a:p>
          <a:p>
            <a:r>
              <a:rPr lang="en-US" sz="3000" dirty="0"/>
              <a:t>Laryngeal nodule &lt;3 mm</a:t>
            </a:r>
            <a:endParaRPr lang="ar-JO" sz="3000" dirty="0"/>
          </a:p>
          <a:p>
            <a:pPr lvl="1"/>
            <a:r>
              <a:rPr lang="en-US" sz="2600" dirty="0"/>
              <a:t>Bilateral</a:t>
            </a:r>
          </a:p>
          <a:p>
            <a:pPr lvl="1"/>
            <a:r>
              <a:rPr lang="en-US" sz="2600" dirty="0"/>
              <a:t>Seen in male child and female adult</a:t>
            </a:r>
          </a:p>
          <a:p>
            <a:pPr lvl="1"/>
            <a:r>
              <a:rPr lang="en-US" sz="2600" dirty="0"/>
              <a:t>In junction of anterior third and posterior two thirds</a:t>
            </a:r>
          </a:p>
          <a:p>
            <a:pPr lvl="1"/>
            <a:r>
              <a:rPr lang="en-US" sz="2600" dirty="0"/>
              <a:t>Mostly seen in teachers and singers</a:t>
            </a:r>
          </a:p>
        </p:txBody>
      </p:sp>
      <p:sp>
        <p:nvSpPr>
          <p:cNvPr id="6" name="Rectangle 5">
            <a:extLst>
              <a:ext uri="{FF2B5EF4-FFF2-40B4-BE49-F238E27FC236}">
                <a16:creationId xmlns:a16="http://schemas.microsoft.com/office/drawing/2014/main" id="{B61E646F-2A9C-5A8E-7081-4F0F95A7AAF1}"/>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387237381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C67E-2FDC-CDF6-F842-FF6D8390F544}"/>
              </a:ext>
            </a:extLst>
          </p:cNvPr>
          <p:cNvSpPr>
            <a:spLocks noGrp="1"/>
          </p:cNvSpPr>
          <p:nvPr>
            <p:ph type="title"/>
          </p:nvPr>
        </p:nvSpPr>
        <p:spPr/>
        <p:txBody>
          <a:bodyPr/>
          <a:lstStyle/>
          <a:p>
            <a:r>
              <a:rPr lang="en-US" dirty="0"/>
              <a:t>Croup</a:t>
            </a:r>
          </a:p>
        </p:txBody>
      </p:sp>
      <p:sp>
        <p:nvSpPr>
          <p:cNvPr id="3" name="Content Placeholder 2">
            <a:extLst>
              <a:ext uri="{FF2B5EF4-FFF2-40B4-BE49-F238E27FC236}">
                <a16:creationId xmlns:a16="http://schemas.microsoft.com/office/drawing/2014/main" id="{9E804B92-22F7-D187-9E3C-4C33FF988010}"/>
              </a:ext>
            </a:extLst>
          </p:cNvPr>
          <p:cNvSpPr>
            <a:spLocks noGrp="1"/>
          </p:cNvSpPr>
          <p:nvPr>
            <p:ph idx="1"/>
          </p:nvPr>
        </p:nvSpPr>
        <p:spPr>
          <a:xfrm>
            <a:off x="838200" y="1193058"/>
            <a:ext cx="10515600" cy="5273056"/>
          </a:xfrm>
        </p:spPr>
        <p:txBody>
          <a:bodyPr>
            <a:normAutofit fontScale="92500" lnSpcReduction="10000"/>
          </a:bodyPr>
          <a:lstStyle/>
          <a:p>
            <a:pPr marL="514350" indent="-514350">
              <a:buFont typeface="+mj-lt"/>
              <a:buAutoNum type="arabicPeriod"/>
            </a:pPr>
            <a:r>
              <a:rPr lang="en-US" b="1" dirty="0">
                <a:solidFill>
                  <a:srgbClr val="00518E"/>
                </a:solidFill>
              </a:rPr>
              <a:t>Describe what you see</a:t>
            </a:r>
          </a:p>
          <a:p>
            <a:pPr lvl="1"/>
            <a:r>
              <a:rPr lang="en-US" sz="2600" dirty="0">
                <a:solidFill>
                  <a:srgbClr val="00518E"/>
                </a:solidFill>
              </a:rPr>
              <a:t>Subglottic tracheal narrowing produces the shape of a church steeple within the trachea itself</a:t>
            </a:r>
          </a:p>
          <a:p>
            <a:pPr marL="514350" indent="-514350">
              <a:buFont typeface="+mj-lt"/>
              <a:buAutoNum type="arabicPeriod"/>
            </a:pPr>
            <a:r>
              <a:rPr lang="en-US" b="1" dirty="0"/>
              <a:t>The name of the sign</a:t>
            </a:r>
          </a:p>
          <a:p>
            <a:pPr lvl="1"/>
            <a:r>
              <a:rPr lang="en-US" sz="2600" dirty="0"/>
              <a:t>Steeple sign</a:t>
            </a:r>
          </a:p>
          <a:p>
            <a:pPr marL="514350" indent="-514350">
              <a:buFont typeface="+mj-lt"/>
              <a:buAutoNum type="arabicPeriod"/>
            </a:pPr>
            <a:r>
              <a:rPr lang="en-US" b="1" dirty="0"/>
              <a:t>Spot diagnosis</a:t>
            </a:r>
            <a:endParaRPr lang="ar-JO" b="1" dirty="0"/>
          </a:p>
          <a:p>
            <a:pPr lvl="1"/>
            <a:r>
              <a:rPr lang="en-US" sz="2600" dirty="0"/>
              <a:t>Croup (Laryngotracheobronchitis)</a:t>
            </a:r>
          </a:p>
          <a:p>
            <a:pPr marL="514350" indent="-514350">
              <a:buFont typeface="+mj-lt"/>
              <a:buAutoNum type="arabicPeriod"/>
            </a:pPr>
            <a:r>
              <a:rPr lang="en-US" sz="3000" b="1" dirty="0"/>
              <a:t>Management:</a:t>
            </a:r>
          </a:p>
          <a:p>
            <a:pPr marL="971550" lvl="1" indent="-514350">
              <a:buFont typeface="+mj-lt"/>
              <a:buAutoNum type="arabicPeriod"/>
            </a:pPr>
            <a:r>
              <a:rPr lang="en-US" sz="2600" dirty="0"/>
              <a:t>Ensure Airway is patent</a:t>
            </a:r>
          </a:p>
          <a:p>
            <a:pPr marL="971550" lvl="1" indent="-514350">
              <a:buFont typeface="+mj-lt"/>
              <a:buAutoNum type="arabicPeriod"/>
            </a:pPr>
            <a:r>
              <a:rPr lang="en-US" sz="2600" dirty="0"/>
              <a:t>Steroid </a:t>
            </a:r>
          </a:p>
          <a:p>
            <a:pPr marL="971550" lvl="1" indent="-514350">
              <a:buFont typeface="+mj-lt"/>
              <a:buAutoNum type="arabicPeriod"/>
            </a:pPr>
            <a:r>
              <a:rPr lang="en-US" sz="2600" dirty="0"/>
              <a:t>Nebulizer epinephrine</a:t>
            </a:r>
          </a:p>
          <a:p>
            <a:pPr marL="971550" lvl="1" indent="-514350">
              <a:buFont typeface="+mj-lt"/>
              <a:buAutoNum type="arabicPeriod"/>
            </a:pPr>
            <a:r>
              <a:rPr lang="en-US" sz="2600" dirty="0"/>
              <a:t>Oxygenation </a:t>
            </a:r>
          </a:p>
          <a:p>
            <a:pPr marL="971550" lvl="1" indent="-514350">
              <a:buFont typeface="+mj-lt"/>
              <a:buAutoNum type="arabicPeriod"/>
            </a:pPr>
            <a:r>
              <a:rPr lang="en-US" sz="2600" dirty="0"/>
              <a:t>Tracheostomy (sometimes)</a:t>
            </a:r>
          </a:p>
          <a:p>
            <a:pPr marL="971550" lvl="1" indent="-514350">
              <a:buFont typeface="+mj-lt"/>
              <a:buAutoNum type="arabicPeriod"/>
            </a:pPr>
            <a:r>
              <a:rPr lang="en-US" sz="2600" dirty="0"/>
              <a:t>No need for Antibiotic </a:t>
            </a:r>
          </a:p>
        </p:txBody>
      </p:sp>
      <p:sp>
        <p:nvSpPr>
          <p:cNvPr id="5" name="Rectangle 4">
            <a:extLst>
              <a:ext uri="{FF2B5EF4-FFF2-40B4-BE49-F238E27FC236}">
                <a16:creationId xmlns:a16="http://schemas.microsoft.com/office/drawing/2014/main" id="{44F65161-FDBB-D0F3-E6A4-F833C2C8C2C1}"/>
              </a:ext>
            </a:extLst>
          </p:cNvPr>
          <p:cNvSpPr/>
          <p:nvPr/>
        </p:nvSpPr>
        <p:spPr>
          <a:xfrm>
            <a:off x="1" y="0"/>
            <a:ext cx="838199"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Croup</a:t>
            </a:r>
          </a:p>
        </p:txBody>
      </p:sp>
      <p:pic>
        <p:nvPicPr>
          <p:cNvPr id="6" name="Picture 5">
            <a:extLst>
              <a:ext uri="{FF2B5EF4-FFF2-40B4-BE49-F238E27FC236}">
                <a16:creationId xmlns:a16="http://schemas.microsoft.com/office/drawing/2014/main" id="{77DDB333-7E6A-55E0-217A-BEBA5582165D}"/>
              </a:ext>
            </a:extLst>
          </p:cNvPr>
          <p:cNvPicPr>
            <a:picLocks noChangeAspect="1"/>
          </p:cNvPicPr>
          <p:nvPr/>
        </p:nvPicPr>
        <p:blipFill rotWithShape="1">
          <a:blip r:embed="rId2"/>
          <a:srcRect l="6892" t="15910" r="57938" b="20356"/>
          <a:stretch/>
        </p:blipFill>
        <p:spPr>
          <a:xfrm>
            <a:off x="7324530" y="2071644"/>
            <a:ext cx="4029269" cy="4105319"/>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E7009615-248D-33CF-2187-33BF3A2B1D37}"/>
              </a:ext>
            </a:extLst>
          </p:cNvPr>
          <p:cNvSpPr/>
          <p:nvPr/>
        </p:nvSpPr>
        <p:spPr>
          <a:xfrm>
            <a:off x="11353798" y="401219"/>
            <a:ext cx="838201"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8" name="Rectangle 7">
            <a:extLst>
              <a:ext uri="{FF2B5EF4-FFF2-40B4-BE49-F238E27FC236}">
                <a16:creationId xmlns:a16="http://schemas.microsoft.com/office/drawing/2014/main" id="{C23B5F67-1927-9A28-4FCC-795BF4AD53F9}"/>
              </a:ext>
            </a:extLst>
          </p:cNvPr>
          <p:cNvSpPr/>
          <p:nvPr/>
        </p:nvSpPr>
        <p:spPr>
          <a:xfrm>
            <a:off x="11168743" y="0"/>
            <a:ext cx="1023256"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(1)</a:t>
            </a:r>
            <a:endParaRPr lang="en-US" dirty="0">
              <a:solidFill>
                <a:srgbClr val="FF0000"/>
              </a:solidFill>
            </a:endParaRPr>
          </a:p>
        </p:txBody>
      </p:sp>
    </p:spTree>
    <p:extLst>
      <p:ext uri="{BB962C8B-B14F-4D97-AF65-F5344CB8AC3E}">
        <p14:creationId xmlns:p14="http://schemas.microsoft.com/office/powerpoint/2010/main" val="398229775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046B1B-C2D2-9C67-F601-C2F4C43753F3}"/>
              </a:ext>
            </a:extLst>
          </p:cNvPr>
          <p:cNvSpPr>
            <a:spLocks noGrp="1"/>
          </p:cNvSpPr>
          <p:nvPr>
            <p:ph type="title"/>
          </p:nvPr>
        </p:nvSpPr>
        <p:spPr/>
        <p:txBody>
          <a:bodyPr/>
          <a:lstStyle/>
          <a:p>
            <a:r>
              <a:rPr lang="en-US" dirty="0"/>
              <a:t>Q1: A child presented with stridor and fever</a:t>
            </a:r>
          </a:p>
        </p:txBody>
      </p:sp>
      <p:sp>
        <p:nvSpPr>
          <p:cNvPr id="5" name="Content Placeholder 4">
            <a:extLst>
              <a:ext uri="{FF2B5EF4-FFF2-40B4-BE49-F238E27FC236}">
                <a16:creationId xmlns:a16="http://schemas.microsoft.com/office/drawing/2014/main" id="{6691030D-AE35-4213-0929-097E1DD48F26}"/>
              </a:ext>
            </a:extLst>
          </p:cNvPr>
          <p:cNvSpPr>
            <a:spLocks noGrp="1"/>
          </p:cNvSpPr>
          <p:nvPr>
            <p:ph idx="1"/>
          </p:nvPr>
        </p:nvSpPr>
        <p:spPr>
          <a:xfrm>
            <a:off x="838200" y="1305026"/>
            <a:ext cx="7204788" cy="5086444"/>
          </a:xfrm>
        </p:spPr>
        <p:txBody>
          <a:bodyPr>
            <a:normAutofit lnSpcReduction="10000"/>
          </a:bodyPr>
          <a:lstStyle/>
          <a:p>
            <a:pPr marL="514350" indent="-514350">
              <a:buFont typeface="+mj-lt"/>
              <a:buAutoNum type="arabicPeriod"/>
            </a:pPr>
            <a:r>
              <a:rPr lang="en-US" b="1" dirty="0"/>
              <a:t>Name of the sign</a:t>
            </a:r>
          </a:p>
          <a:p>
            <a:pPr lvl="1"/>
            <a:r>
              <a:rPr lang="en-US" sz="2600" dirty="0"/>
              <a:t>Thumb Sign</a:t>
            </a:r>
          </a:p>
          <a:p>
            <a:pPr marL="514350" indent="-514350">
              <a:buFont typeface="+mj-lt"/>
              <a:buAutoNum type="arabicPeriod"/>
            </a:pPr>
            <a:r>
              <a:rPr lang="en-US" b="1" dirty="0"/>
              <a:t>Spot Diagnosis</a:t>
            </a:r>
          </a:p>
          <a:p>
            <a:pPr lvl="1"/>
            <a:r>
              <a:rPr lang="en-US" sz="2600" dirty="0"/>
              <a:t>Acute Epiglottitis</a:t>
            </a:r>
          </a:p>
          <a:p>
            <a:pPr marL="514350" indent="-514350">
              <a:buFont typeface="+mj-lt"/>
              <a:buAutoNum type="arabicPeriod"/>
            </a:pPr>
            <a:r>
              <a:rPr lang="en-US" b="1" dirty="0"/>
              <a:t>Management</a:t>
            </a:r>
          </a:p>
          <a:p>
            <a:pPr marL="971550" lvl="1" indent="-514350">
              <a:buFont typeface="+mj-lt"/>
              <a:buAutoNum type="arabicParenR"/>
            </a:pPr>
            <a:r>
              <a:rPr lang="en-US" dirty="0"/>
              <a:t>Avoid any sort of airway examination</a:t>
            </a:r>
          </a:p>
          <a:p>
            <a:pPr marL="971550" lvl="1" indent="-514350">
              <a:buFont typeface="+mj-lt"/>
              <a:buAutoNum type="arabicParenR"/>
            </a:pPr>
            <a:r>
              <a:rPr lang="en-US" dirty="0"/>
              <a:t>ABC (make sure to check if the airway is secured)</a:t>
            </a:r>
          </a:p>
          <a:p>
            <a:pPr marL="971550" lvl="1" indent="-514350">
              <a:buFont typeface="+mj-lt"/>
              <a:buAutoNum type="arabicParenR"/>
            </a:pPr>
            <a:r>
              <a:rPr lang="en-US" dirty="0"/>
              <a:t>High flow O2</a:t>
            </a:r>
          </a:p>
          <a:p>
            <a:pPr marL="971550" lvl="1" indent="-514350">
              <a:buFont typeface="+mj-lt"/>
              <a:buAutoNum type="arabicParenR"/>
            </a:pPr>
            <a:r>
              <a:rPr lang="en-US" dirty="0"/>
              <a:t>Broad spectrum antibiotic</a:t>
            </a:r>
          </a:p>
          <a:p>
            <a:pPr marL="971550" lvl="1" indent="-514350">
              <a:buFont typeface="+mj-lt"/>
              <a:buAutoNum type="arabicParenR"/>
            </a:pPr>
            <a:r>
              <a:rPr lang="en-US" dirty="0"/>
              <a:t>Nebulized adrenalin and IV dexamethasone</a:t>
            </a:r>
          </a:p>
          <a:p>
            <a:pPr marL="971550" lvl="1" indent="-514350">
              <a:buFont typeface="+mj-lt"/>
              <a:buAutoNum type="arabicParenR"/>
            </a:pPr>
            <a:r>
              <a:rPr lang="en-US" dirty="0"/>
              <a:t>Blood and throat culture</a:t>
            </a:r>
          </a:p>
          <a:p>
            <a:pPr marL="971550" lvl="1" indent="-514350">
              <a:buFont typeface="+mj-lt"/>
              <a:buAutoNum type="arabicParenR"/>
            </a:pPr>
            <a:r>
              <a:rPr lang="en-US" dirty="0"/>
              <a:t>Analgesia</a:t>
            </a:r>
          </a:p>
          <a:p>
            <a:pPr marL="971550" lvl="1" indent="-514350">
              <a:buFont typeface="+mj-lt"/>
              <a:buAutoNum type="arabicParenR"/>
            </a:pPr>
            <a:r>
              <a:rPr lang="en-US" dirty="0"/>
              <a:t>ENT consultant</a:t>
            </a:r>
          </a:p>
        </p:txBody>
      </p:sp>
      <p:sp>
        <p:nvSpPr>
          <p:cNvPr id="6" name="Rectangle 5">
            <a:extLst>
              <a:ext uri="{FF2B5EF4-FFF2-40B4-BE49-F238E27FC236}">
                <a16:creationId xmlns:a16="http://schemas.microsoft.com/office/drawing/2014/main" id="{626F14BB-4409-2C91-E649-063E2DD455EE}"/>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8</a:t>
            </a:r>
            <a:r>
              <a:rPr lang="ar-JO" dirty="0">
                <a:solidFill>
                  <a:srgbClr val="FF0000"/>
                </a:solidFill>
              </a:rPr>
              <a:t>)</a:t>
            </a:r>
            <a:endParaRPr lang="en-US" dirty="0">
              <a:solidFill>
                <a:srgbClr val="FF0000"/>
              </a:solidFill>
            </a:endParaRPr>
          </a:p>
        </p:txBody>
      </p:sp>
      <p:sp>
        <p:nvSpPr>
          <p:cNvPr id="7" name="Rectangle 6">
            <a:extLst>
              <a:ext uri="{FF2B5EF4-FFF2-40B4-BE49-F238E27FC236}">
                <a16:creationId xmlns:a16="http://schemas.microsoft.com/office/drawing/2014/main" id="{FE7AB901-0318-F732-8D52-8775F6BC4F7F}"/>
              </a:ext>
            </a:extLst>
          </p:cNvPr>
          <p:cNvSpPr/>
          <p:nvPr/>
        </p:nvSpPr>
        <p:spPr>
          <a:xfrm>
            <a:off x="1" y="0"/>
            <a:ext cx="1772816"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Acute Epiglottitis</a:t>
            </a:r>
          </a:p>
        </p:txBody>
      </p:sp>
      <p:grpSp>
        <p:nvGrpSpPr>
          <p:cNvPr id="2" name="Group 1">
            <a:extLst>
              <a:ext uri="{FF2B5EF4-FFF2-40B4-BE49-F238E27FC236}">
                <a16:creationId xmlns:a16="http://schemas.microsoft.com/office/drawing/2014/main" id="{F64FF7B2-0A2E-4E5F-D5ED-D6F7F37B9D08}"/>
              </a:ext>
            </a:extLst>
          </p:cNvPr>
          <p:cNvGrpSpPr/>
          <p:nvPr/>
        </p:nvGrpSpPr>
        <p:grpSpPr>
          <a:xfrm>
            <a:off x="7212563" y="1193055"/>
            <a:ext cx="4383823" cy="4647908"/>
            <a:chOff x="7212563" y="1193055"/>
            <a:chExt cx="4383823" cy="4647908"/>
          </a:xfrm>
        </p:grpSpPr>
        <p:pic>
          <p:nvPicPr>
            <p:cNvPr id="8" name="Picture 2">
              <a:extLst>
                <a:ext uri="{FF2B5EF4-FFF2-40B4-BE49-F238E27FC236}">
                  <a16:creationId xmlns:a16="http://schemas.microsoft.com/office/drawing/2014/main" id="{1F1C2716-6308-3A24-BEE3-7EDB449435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5" t="592" r="1231" b="5222"/>
            <a:stretch/>
          </p:blipFill>
          <p:spPr bwMode="auto">
            <a:xfrm>
              <a:off x="8802862" y="1193055"/>
              <a:ext cx="2793524" cy="22359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Users\Pc city\Downloads\7c6478defa226b1899da09938600e5_gallery.jpg">
              <a:extLst>
                <a:ext uri="{FF2B5EF4-FFF2-40B4-BE49-F238E27FC236}">
                  <a16:creationId xmlns:a16="http://schemas.microsoft.com/office/drawing/2014/main" id="{CA140950-2C88-BEAC-206B-BEA32EBEF65C}"/>
                </a:ext>
              </a:extLst>
            </p:cNvPr>
            <p:cNvPicPr>
              <a:picLocks noChangeAspect="1" noChangeArrowheads="1"/>
            </p:cNvPicPr>
            <p:nvPr/>
          </p:nvPicPr>
          <p:blipFill>
            <a:blip r:embed="rId3"/>
            <a:srcRect/>
            <a:stretch>
              <a:fillRect/>
            </a:stretch>
          </p:blipFill>
          <p:spPr bwMode="auto">
            <a:xfrm>
              <a:off x="8800710" y="3494592"/>
              <a:ext cx="2795676" cy="234637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2DF45C1-0E8A-8090-4954-84470AD5878B}"/>
                </a:ext>
              </a:extLst>
            </p:cNvPr>
            <p:cNvPicPr>
              <a:picLocks noChangeAspect="1"/>
            </p:cNvPicPr>
            <p:nvPr/>
          </p:nvPicPr>
          <p:blipFill rotWithShape="1">
            <a:blip r:embed="rId4">
              <a:extLst>
                <a:ext uri="{28A0092B-C50C-407E-A947-70E740481C1C}">
                  <a14:useLocalDpi xmlns:a14="http://schemas.microsoft.com/office/drawing/2010/main" val="0"/>
                </a:ext>
              </a:extLst>
            </a:blip>
            <a:srcRect l="28707" t="23232" r="23642" b="5005"/>
            <a:stretch/>
          </p:blipFill>
          <p:spPr>
            <a:xfrm>
              <a:off x="7212563" y="1193055"/>
              <a:ext cx="1541492" cy="223594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09297388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52896-27D6-120F-F665-05A33C6A5849}"/>
              </a:ext>
            </a:extLst>
          </p:cNvPr>
          <p:cNvSpPr>
            <a:spLocks noGrp="1"/>
          </p:cNvSpPr>
          <p:nvPr>
            <p:ph type="title"/>
          </p:nvPr>
        </p:nvSpPr>
        <p:spPr/>
        <p:txBody>
          <a:bodyPr/>
          <a:lstStyle/>
          <a:p>
            <a:r>
              <a:rPr lang="en-US" dirty="0"/>
              <a:t>Q2: </a:t>
            </a:r>
            <a:r>
              <a:rPr lang="en-US" sz="4400" dirty="0"/>
              <a:t>Nasolaryngio-scopic view of child</a:t>
            </a:r>
            <a:endParaRPr lang="en-US" dirty="0"/>
          </a:p>
        </p:txBody>
      </p:sp>
      <p:sp>
        <p:nvSpPr>
          <p:cNvPr id="3" name="Content Placeholder 2">
            <a:extLst>
              <a:ext uri="{FF2B5EF4-FFF2-40B4-BE49-F238E27FC236}">
                <a16:creationId xmlns:a16="http://schemas.microsoft.com/office/drawing/2014/main" id="{3BE2AC64-D96E-4644-AA27-3B007991DF76}"/>
              </a:ext>
            </a:extLst>
          </p:cNvPr>
          <p:cNvSpPr>
            <a:spLocks noGrp="1"/>
          </p:cNvSpPr>
          <p:nvPr>
            <p:ph idx="1"/>
          </p:nvPr>
        </p:nvSpPr>
        <p:spPr>
          <a:xfrm>
            <a:off x="838200" y="1305025"/>
            <a:ext cx="7363408" cy="3490910"/>
          </a:xfrm>
        </p:spPr>
        <p:txBody>
          <a:bodyPr>
            <a:normAutofit/>
          </a:bodyPr>
          <a:lstStyle/>
          <a:p>
            <a:pPr marL="514350" indent="-514350">
              <a:buFont typeface="+mj-lt"/>
              <a:buAutoNum type="arabicPeriod"/>
            </a:pPr>
            <a:r>
              <a:rPr lang="en-US" b="1" dirty="0"/>
              <a:t>Describe</a:t>
            </a:r>
          </a:p>
          <a:p>
            <a:pPr lvl="1"/>
            <a:r>
              <a:rPr lang="en-US" sz="2600" dirty="0"/>
              <a:t>Enlarged/swollen edematous erythematous epiglottis and narrowed laryngeal inlet</a:t>
            </a:r>
          </a:p>
          <a:p>
            <a:pPr marL="514350" indent="-514350">
              <a:buFont typeface="+mj-lt"/>
              <a:buAutoNum type="arabicPeriod"/>
            </a:pPr>
            <a:r>
              <a:rPr lang="en-US" b="1" dirty="0"/>
              <a:t>Most likely cause</a:t>
            </a:r>
          </a:p>
          <a:p>
            <a:pPr lvl="1"/>
            <a:r>
              <a:rPr lang="en-US" sz="2600" dirty="0"/>
              <a:t>Acute epiglottitis due to Homophiles Influenza type B Infection </a:t>
            </a:r>
          </a:p>
          <a:p>
            <a:pPr marL="514350" indent="-514350">
              <a:buFont typeface="+mj-lt"/>
              <a:buAutoNum type="arabicPeriod"/>
            </a:pPr>
            <a:r>
              <a:rPr lang="en-US" b="1" dirty="0"/>
              <a:t>Mention 3 symptoms the patient might come complaining from</a:t>
            </a:r>
          </a:p>
        </p:txBody>
      </p:sp>
      <p:sp>
        <p:nvSpPr>
          <p:cNvPr id="4" name="Rectangle 3">
            <a:extLst>
              <a:ext uri="{FF2B5EF4-FFF2-40B4-BE49-F238E27FC236}">
                <a16:creationId xmlns:a16="http://schemas.microsoft.com/office/drawing/2014/main" id="{D850BBD2-F263-36CB-A666-AF89BDC8B589}"/>
              </a:ext>
            </a:extLst>
          </p:cNvPr>
          <p:cNvSpPr/>
          <p:nvPr/>
        </p:nvSpPr>
        <p:spPr>
          <a:xfrm>
            <a:off x="1" y="0"/>
            <a:ext cx="1772816"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Acute Epiglottitis</a:t>
            </a:r>
          </a:p>
        </p:txBody>
      </p:sp>
      <p:pic>
        <p:nvPicPr>
          <p:cNvPr id="5" name="Content Placeholder 3">
            <a:extLst>
              <a:ext uri="{FF2B5EF4-FFF2-40B4-BE49-F238E27FC236}">
                <a16:creationId xmlns:a16="http://schemas.microsoft.com/office/drawing/2014/main" id="{F30E89D4-D672-1B18-96B2-4E4B12D54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8584" y="1305026"/>
            <a:ext cx="3065216" cy="2417888"/>
          </a:xfrm>
          <a:prstGeom prst="rect">
            <a:avLst/>
          </a:prstGeom>
          <a:ln>
            <a:noFill/>
          </a:ln>
          <a:effectLst>
            <a:outerShdw blurRad="292100" dist="139700" dir="2700000" algn="tl" rotWithShape="0">
              <a:srgbClr val="333333">
                <a:alpha val="65000"/>
              </a:srgbClr>
            </a:outerShdw>
          </a:effectLst>
        </p:spPr>
      </p:pic>
      <p:sp>
        <p:nvSpPr>
          <p:cNvPr id="10" name="Content Placeholder 2">
            <a:extLst>
              <a:ext uri="{FF2B5EF4-FFF2-40B4-BE49-F238E27FC236}">
                <a16:creationId xmlns:a16="http://schemas.microsoft.com/office/drawing/2014/main" id="{BEB674C0-8D1E-D6D8-B71B-76F45951890B}"/>
              </a:ext>
            </a:extLst>
          </p:cNvPr>
          <p:cNvSpPr txBox="1">
            <a:spLocks/>
          </p:cNvSpPr>
          <p:nvPr/>
        </p:nvSpPr>
        <p:spPr>
          <a:xfrm>
            <a:off x="838200" y="4795935"/>
            <a:ext cx="10515600" cy="1904705"/>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1550" lvl="1" indent="-514350">
              <a:buFont typeface="+mj-lt"/>
              <a:buAutoNum type="alphaUcPeriod"/>
            </a:pPr>
            <a:r>
              <a:rPr lang="en-US" sz="2800" dirty="0"/>
              <a:t>Acute onset stridor</a:t>
            </a:r>
          </a:p>
          <a:p>
            <a:pPr marL="971550" lvl="1" indent="-514350">
              <a:buFont typeface="+mj-lt"/>
              <a:buAutoNum type="alphaUcPeriod"/>
            </a:pPr>
            <a:r>
              <a:rPr lang="en-US" sz="2800" dirty="0"/>
              <a:t>Cyanosis</a:t>
            </a:r>
          </a:p>
          <a:p>
            <a:pPr marL="971550" lvl="1" indent="-514350">
              <a:buFont typeface="+mj-lt"/>
              <a:buAutoNum type="alphaUcPeriod"/>
            </a:pPr>
            <a:r>
              <a:rPr lang="en-US" sz="2800" dirty="0"/>
              <a:t>Fever</a:t>
            </a:r>
          </a:p>
          <a:p>
            <a:pPr marL="971550" lvl="1" indent="-514350">
              <a:buFont typeface="+mj-lt"/>
              <a:buAutoNum type="alphaUcPeriod"/>
            </a:pPr>
            <a:r>
              <a:rPr lang="en-US" sz="2800" dirty="0">
                <a:solidFill>
                  <a:srgbClr val="0070C0"/>
                </a:solidFill>
              </a:rPr>
              <a:t>Hot potato voice</a:t>
            </a:r>
          </a:p>
          <a:p>
            <a:pPr marL="971550" lvl="1" indent="-514350">
              <a:buFont typeface="+mj-lt"/>
              <a:buAutoNum type="alphaUcPeriod"/>
            </a:pPr>
            <a:r>
              <a:rPr lang="en-US" sz="2800" dirty="0"/>
              <a:t>Dyspnea</a:t>
            </a:r>
          </a:p>
          <a:p>
            <a:pPr marL="971550" lvl="1" indent="-514350">
              <a:buFont typeface="+mj-lt"/>
              <a:buAutoNum type="alphaUcPeriod"/>
            </a:pPr>
            <a:r>
              <a:rPr lang="en-US" sz="2800" dirty="0"/>
              <a:t>Dysphagia</a:t>
            </a:r>
          </a:p>
          <a:p>
            <a:pPr marL="971550" lvl="1" indent="-514350">
              <a:buFont typeface="+mj-lt"/>
              <a:buAutoNum type="alphaUcPeriod"/>
            </a:pPr>
            <a:r>
              <a:rPr lang="en-US" sz="2800" dirty="0"/>
              <a:t>Drooling</a:t>
            </a:r>
          </a:p>
          <a:p>
            <a:endParaRPr lang="en-US" dirty="0"/>
          </a:p>
        </p:txBody>
      </p:sp>
      <p:sp>
        <p:nvSpPr>
          <p:cNvPr id="7" name="Rectangle 6">
            <a:extLst>
              <a:ext uri="{FF2B5EF4-FFF2-40B4-BE49-F238E27FC236}">
                <a16:creationId xmlns:a16="http://schemas.microsoft.com/office/drawing/2014/main" id="{ECBE8600-9BDA-760E-8554-68BB9BF76FB6}"/>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(1)</a:t>
            </a:r>
            <a:endParaRPr lang="en-US" dirty="0">
              <a:solidFill>
                <a:srgbClr val="FF0000"/>
              </a:solidFill>
            </a:endParaRPr>
          </a:p>
        </p:txBody>
      </p:sp>
    </p:spTree>
    <p:extLst>
      <p:ext uri="{BB962C8B-B14F-4D97-AF65-F5344CB8AC3E}">
        <p14:creationId xmlns:p14="http://schemas.microsoft.com/office/powerpoint/2010/main" val="141759477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DB6D-2C74-FECB-8926-10C21F0A7E4E}"/>
              </a:ext>
            </a:extLst>
          </p:cNvPr>
          <p:cNvSpPr>
            <a:spLocks noGrp="1"/>
          </p:cNvSpPr>
          <p:nvPr>
            <p:ph type="title"/>
          </p:nvPr>
        </p:nvSpPr>
        <p:spPr/>
        <p:txBody>
          <a:bodyPr/>
          <a:lstStyle/>
          <a:p>
            <a:r>
              <a:rPr lang="en-US" dirty="0"/>
              <a:t>Laryngomalacia</a:t>
            </a:r>
          </a:p>
        </p:txBody>
      </p:sp>
      <p:sp>
        <p:nvSpPr>
          <p:cNvPr id="3" name="Content Placeholder 2">
            <a:extLst>
              <a:ext uri="{FF2B5EF4-FFF2-40B4-BE49-F238E27FC236}">
                <a16:creationId xmlns:a16="http://schemas.microsoft.com/office/drawing/2014/main" id="{7B6621E3-3C49-2ED2-8709-464212CE6374}"/>
              </a:ext>
            </a:extLst>
          </p:cNvPr>
          <p:cNvSpPr>
            <a:spLocks noGrp="1"/>
          </p:cNvSpPr>
          <p:nvPr>
            <p:ph idx="1"/>
          </p:nvPr>
        </p:nvSpPr>
        <p:spPr>
          <a:xfrm>
            <a:off x="838200" y="1305025"/>
            <a:ext cx="10515600" cy="5254396"/>
          </a:xfrm>
        </p:spPr>
        <p:txBody>
          <a:bodyPr>
            <a:normAutofit fontScale="92500" lnSpcReduction="20000"/>
          </a:bodyPr>
          <a:lstStyle/>
          <a:p>
            <a:r>
              <a:rPr lang="en-US" dirty="0"/>
              <a:t>Congenital cause of laryngomalacia</a:t>
            </a:r>
          </a:p>
          <a:p>
            <a:r>
              <a:rPr lang="en-US" dirty="0"/>
              <a:t>Due to bilateral vocal cord palsy </a:t>
            </a:r>
          </a:p>
          <a:p>
            <a:r>
              <a:rPr lang="en-US" dirty="0"/>
              <a:t>Most common cause of stridor in the neonatal period and early infancy (takes around 6-9 months for the stridor to become aberrant)</a:t>
            </a:r>
          </a:p>
          <a:p>
            <a:r>
              <a:rPr lang="en-US" dirty="0"/>
              <a:t>Endoscopy shows omega sign/shape on inspiration</a:t>
            </a:r>
          </a:p>
          <a:p>
            <a:r>
              <a:rPr lang="en-US" b="1" dirty="0"/>
              <a:t>Management</a:t>
            </a:r>
            <a:r>
              <a:rPr lang="en-US" dirty="0"/>
              <a:t>:</a:t>
            </a:r>
          </a:p>
          <a:p>
            <a:pPr lvl="1"/>
            <a:r>
              <a:rPr lang="en-US" sz="2600" dirty="0"/>
              <a:t>Surgery (</a:t>
            </a:r>
            <a:r>
              <a:rPr lang="en-US" sz="2600" dirty="0" err="1"/>
              <a:t>supraglottoplasty</a:t>
            </a:r>
            <a:r>
              <a:rPr lang="en-US" sz="2600" dirty="0"/>
              <a:t>) </a:t>
            </a:r>
          </a:p>
          <a:p>
            <a:pPr lvl="1"/>
            <a:r>
              <a:rPr lang="en-US" sz="2600" dirty="0"/>
              <a:t>Give antacid even if the patient don’t have GERD</a:t>
            </a:r>
          </a:p>
          <a:p>
            <a:r>
              <a:rPr lang="en-US" b="1" dirty="0"/>
              <a:t>Aggravated by</a:t>
            </a:r>
            <a:r>
              <a:rPr lang="en-US" dirty="0"/>
              <a:t>:</a:t>
            </a:r>
          </a:p>
          <a:p>
            <a:pPr marL="914400" lvl="1" indent="-457200">
              <a:buFont typeface="+mj-lt"/>
              <a:buAutoNum type="alphaUcPeriod"/>
            </a:pPr>
            <a:r>
              <a:rPr lang="en-US" sz="2600" dirty="0"/>
              <a:t>Crying</a:t>
            </a:r>
            <a:endParaRPr lang="en-US" sz="2800" dirty="0"/>
          </a:p>
          <a:p>
            <a:pPr marL="914400" lvl="1" indent="-457200">
              <a:buFont typeface="+mj-lt"/>
              <a:buAutoNum type="alphaUcPeriod"/>
            </a:pPr>
            <a:r>
              <a:rPr lang="en-US" sz="2600" dirty="0"/>
              <a:t>Feeding</a:t>
            </a:r>
          </a:p>
          <a:p>
            <a:pPr marL="914400" lvl="1" indent="-457200">
              <a:buFont typeface="+mj-lt"/>
              <a:buAutoNum type="alphaUcPeriod"/>
            </a:pPr>
            <a:r>
              <a:rPr lang="en-US" sz="2600" dirty="0"/>
              <a:t>Supine position and head flexion</a:t>
            </a:r>
          </a:p>
          <a:p>
            <a:r>
              <a:rPr lang="en-US" b="1" dirty="0"/>
              <a:t>Relieved by</a:t>
            </a:r>
            <a:r>
              <a:rPr lang="en-US" dirty="0"/>
              <a:t>:</a:t>
            </a:r>
          </a:p>
          <a:p>
            <a:pPr marL="914400" lvl="1" indent="-457200">
              <a:buFont typeface="+mj-lt"/>
              <a:buAutoNum type="alphaUcPeriod"/>
            </a:pPr>
            <a:r>
              <a:rPr lang="en-US" sz="2600" dirty="0"/>
              <a:t>Prone position and head extension</a:t>
            </a:r>
          </a:p>
        </p:txBody>
      </p:sp>
      <p:sp>
        <p:nvSpPr>
          <p:cNvPr id="4" name="Rectangle 3">
            <a:extLst>
              <a:ext uri="{FF2B5EF4-FFF2-40B4-BE49-F238E27FC236}">
                <a16:creationId xmlns:a16="http://schemas.microsoft.com/office/drawing/2014/main" id="{D1931A52-2E6C-2661-15AD-DB009C099086}"/>
              </a:ext>
            </a:extLst>
          </p:cNvPr>
          <p:cNvSpPr/>
          <p:nvPr/>
        </p:nvSpPr>
        <p:spPr>
          <a:xfrm>
            <a:off x="1" y="0"/>
            <a:ext cx="1688840"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Laryngomalacia</a:t>
            </a:r>
          </a:p>
        </p:txBody>
      </p:sp>
      <p:sp>
        <p:nvSpPr>
          <p:cNvPr id="7" name="Rectangle 6">
            <a:extLst>
              <a:ext uri="{FF2B5EF4-FFF2-40B4-BE49-F238E27FC236}">
                <a16:creationId xmlns:a16="http://schemas.microsoft.com/office/drawing/2014/main" id="{7D9DC0F1-EC16-107F-1E61-E1B68E07E345}"/>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19059553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BA59-93BF-7766-E8DF-8C546A1B25A9}"/>
              </a:ext>
            </a:extLst>
          </p:cNvPr>
          <p:cNvSpPr>
            <a:spLocks noGrp="1"/>
          </p:cNvSpPr>
          <p:nvPr>
            <p:ph type="title"/>
          </p:nvPr>
        </p:nvSpPr>
        <p:spPr/>
        <p:txBody>
          <a:bodyPr/>
          <a:lstStyle/>
          <a:p>
            <a:r>
              <a:rPr lang="en-US" dirty="0"/>
              <a:t>Q3: Laryngomalacia</a:t>
            </a:r>
          </a:p>
        </p:txBody>
      </p:sp>
      <p:sp>
        <p:nvSpPr>
          <p:cNvPr id="3" name="Content Placeholder 2">
            <a:extLst>
              <a:ext uri="{FF2B5EF4-FFF2-40B4-BE49-F238E27FC236}">
                <a16:creationId xmlns:a16="http://schemas.microsoft.com/office/drawing/2014/main" id="{C9DFE502-D006-1FAD-3896-176EB0D46CF5}"/>
              </a:ext>
            </a:extLst>
          </p:cNvPr>
          <p:cNvSpPr>
            <a:spLocks noGrp="1"/>
          </p:cNvSpPr>
          <p:nvPr>
            <p:ph idx="1"/>
          </p:nvPr>
        </p:nvSpPr>
        <p:spPr>
          <a:xfrm>
            <a:off x="698116" y="1305026"/>
            <a:ext cx="7326086" cy="4871938"/>
          </a:xfrm>
        </p:spPr>
        <p:txBody>
          <a:bodyPr>
            <a:normAutofit lnSpcReduction="10000"/>
          </a:bodyPr>
          <a:lstStyle/>
          <a:p>
            <a:pPr marL="514350" indent="-514350">
              <a:buFont typeface="+mj-lt"/>
              <a:buAutoNum type="arabicPeriod"/>
            </a:pPr>
            <a:r>
              <a:rPr lang="en-US" b="1" dirty="0"/>
              <a:t>What is the name of this sign</a:t>
            </a:r>
          </a:p>
          <a:p>
            <a:pPr lvl="1"/>
            <a:r>
              <a:rPr lang="en-US" sz="2600" dirty="0"/>
              <a:t>Omega shaped epiglottis</a:t>
            </a:r>
          </a:p>
          <a:p>
            <a:pPr marL="514350" indent="-514350">
              <a:buFont typeface="+mj-lt"/>
              <a:buAutoNum type="arabicPeriod"/>
            </a:pPr>
            <a:r>
              <a:rPr lang="en-US" sz="2800" b="1" dirty="0"/>
              <a:t>Describe what you see</a:t>
            </a:r>
          </a:p>
          <a:p>
            <a:pPr lvl="1"/>
            <a:r>
              <a:rPr lang="en-US" sz="2600" dirty="0"/>
              <a:t>Omega shaped epiglottis seen in laryngomalacia</a:t>
            </a:r>
          </a:p>
          <a:p>
            <a:pPr marL="514350" indent="-514350">
              <a:buFont typeface="+mj-lt"/>
              <a:buAutoNum type="arabicPeriod"/>
            </a:pPr>
            <a:r>
              <a:rPr lang="en-US" b="1" dirty="0"/>
              <a:t>Spot diagnosis</a:t>
            </a:r>
          </a:p>
          <a:p>
            <a:pPr lvl="1"/>
            <a:r>
              <a:rPr lang="en-US" sz="2600" dirty="0"/>
              <a:t>Laryngomalacia</a:t>
            </a:r>
          </a:p>
          <a:p>
            <a:pPr marL="514350" indent="-514350">
              <a:buFont typeface="+mj-lt"/>
              <a:buAutoNum type="arabicPeriod"/>
            </a:pPr>
            <a:r>
              <a:rPr lang="en-US" b="1" dirty="0"/>
              <a:t>Management</a:t>
            </a:r>
          </a:p>
          <a:p>
            <a:pPr lvl="1"/>
            <a:r>
              <a:rPr lang="en-US" sz="2600" dirty="0"/>
              <a:t>Usually benign and self-limiting and improves as child </a:t>
            </a:r>
            <a:r>
              <a:rPr lang="en-US" sz="2600" dirty="0" err="1"/>
              <a:t>reachea</a:t>
            </a:r>
            <a:r>
              <a:rPr lang="en-US" sz="2600" dirty="0"/>
              <a:t> age of 1 year, in cases where significant obstruction or lack of weight gain is present, surgical correction or </a:t>
            </a:r>
            <a:r>
              <a:rPr lang="en-US" sz="2600" dirty="0" err="1"/>
              <a:t>supraqlottoplasty</a:t>
            </a:r>
            <a:r>
              <a:rPr lang="en-US" sz="2600" dirty="0"/>
              <a:t> may be considered.</a:t>
            </a:r>
          </a:p>
        </p:txBody>
      </p:sp>
      <p:sp>
        <p:nvSpPr>
          <p:cNvPr id="4" name="Rectangle 3">
            <a:extLst>
              <a:ext uri="{FF2B5EF4-FFF2-40B4-BE49-F238E27FC236}">
                <a16:creationId xmlns:a16="http://schemas.microsoft.com/office/drawing/2014/main" id="{FF16DFF3-D779-05EB-6D51-9CBDD742706F}"/>
              </a:ext>
            </a:extLst>
          </p:cNvPr>
          <p:cNvSpPr/>
          <p:nvPr/>
        </p:nvSpPr>
        <p:spPr>
          <a:xfrm>
            <a:off x="1" y="0"/>
            <a:ext cx="1688840"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Laryngomalacia</a:t>
            </a:r>
          </a:p>
        </p:txBody>
      </p:sp>
      <p:sp>
        <p:nvSpPr>
          <p:cNvPr id="5" name="Rectangle 4">
            <a:extLst>
              <a:ext uri="{FF2B5EF4-FFF2-40B4-BE49-F238E27FC236}">
                <a16:creationId xmlns:a16="http://schemas.microsoft.com/office/drawing/2014/main" id="{A52F41A2-CDF0-6EF1-7C95-BD2A100204E8}"/>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7</a:t>
            </a:r>
            <a:r>
              <a:rPr lang="ar-JO" dirty="0">
                <a:solidFill>
                  <a:srgbClr val="FF0000"/>
                </a:solidFill>
              </a:rPr>
              <a:t>)</a:t>
            </a:r>
            <a:endParaRPr lang="en-US" dirty="0">
              <a:solidFill>
                <a:srgbClr val="FF0000"/>
              </a:solidFill>
            </a:endParaRPr>
          </a:p>
        </p:txBody>
      </p:sp>
      <p:pic>
        <p:nvPicPr>
          <p:cNvPr id="6" name="صورة 3">
            <a:extLst>
              <a:ext uri="{FF2B5EF4-FFF2-40B4-BE49-F238E27FC236}">
                <a16:creationId xmlns:a16="http://schemas.microsoft.com/office/drawing/2014/main" id="{B6D7A470-373C-8CE1-2DDB-FF25B2250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3657" y="1305026"/>
            <a:ext cx="3460227" cy="259517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08D52947-65EB-3D12-ECA6-A417BBB6A199}"/>
              </a:ext>
            </a:extLst>
          </p:cNvPr>
          <p:cNvSpPr/>
          <p:nvPr/>
        </p:nvSpPr>
        <p:spPr>
          <a:xfrm>
            <a:off x="10944808" y="423295"/>
            <a:ext cx="1247190"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تجميعة سنوات</a:t>
            </a:r>
            <a:endParaRPr lang="en-US" dirty="0">
              <a:solidFill>
                <a:srgbClr val="FF0000"/>
              </a:solidFill>
            </a:endParaRPr>
          </a:p>
        </p:txBody>
      </p:sp>
    </p:spTree>
    <p:extLst>
      <p:ext uri="{BB962C8B-B14F-4D97-AF65-F5344CB8AC3E}">
        <p14:creationId xmlns:p14="http://schemas.microsoft.com/office/powerpoint/2010/main" val="166929589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BA59-93BF-7766-E8DF-8C546A1B25A9}"/>
              </a:ext>
            </a:extLst>
          </p:cNvPr>
          <p:cNvSpPr>
            <a:spLocks noGrp="1"/>
          </p:cNvSpPr>
          <p:nvPr>
            <p:ph type="title"/>
          </p:nvPr>
        </p:nvSpPr>
        <p:spPr/>
        <p:txBody>
          <a:bodyPr/>
          <a:lstStyle/>
          <a:p>
            <a:r>
              <a:rPr lang="en-US" dirty="0"/>
              <a:t>Q3: Laryngomalacia</a:t>
            </a:r>
          </a:p>
        </p:txBody>
      </p:sp>
      <p:sp>
        <p:nvSpPr>
          <p:cNvPr id="3" name="Content Placeholder 2">
            <a:extLst>
              <a:ext uri="{FF2B5EF4-FFF2-40B4-BE49-F238E27FC236}">
                <a16:creationId xmlns:a16="http://schemas.microsoft.com/office/drawing/2014/main" id="{C9DFE502-D006-1FAD-3896-176EB0D46CF5}"/>
              </a:ext>
            </a:extLst>
          </p:cNvPr>
          <p:cNvSpPr>
            <a:spLocks noGrp="1"/>
          </p:cNvSpPr>
          <p:nvPr>
            <p:ph idx="1"/>
          </p:nvPr>
        </p:nvSpPr>
        <p:spPr>
          <a:xfrm>
            <a:off x="838200" y="1305025"/>
            <a:ext cx="10741090" cy="5187849"/>
          </a:xfrm>
        </p:spPr>
        <p:txBody>
          <a:bodyPr>
            <a:normAutofit/>
          </a:bodyPr>
          <a:lstStyle/>
          <a:p>
            <a:pPr marL="514350" indent="-514350">
              <a:buFont typeface="+mj-lt"/>
              <a:buAutoNum type="arabicPeriod" startAt="5"/>
            </a:pPr>
            <a:r>
              <a:rPr lang="en-US" b="1" dirty="0"/>
              <a:t>Aggravating and relieving factors</a:t>
            </a:r>
          </a:p>
          <a:p>
            <a:pPr lvl="1"/>
            <a:r>
              <a:rPr lang="en-US" sz="2600" dirty="0"/>
              <a:t>Aggravated by:</a:t>
            </a:r>
          </a:p>
          <a:p>
            <a:pPr marL="1371600" lvl="2" indent="-457200">
              <a:buFont typeface="+mj-lt"/>
              <a:buAutoNum type="alphaUcPeriod"/>
            </a:pPr>
            <a:r>
              <a:rPr lang="en-US" sz="2400" dirty="0"/>
              <a:t>Crying</a:t>
            </a:r>
          </a:p>
          <a:p>
            <a:pPr marL="1371600" lvl="2" indent="-457200">
              <a:buFont typeface="+mj-lt"/>
              <a:buAutoNum type="alphaUcPeriod"/>
            </a:pPr>
            <a:r>
              <a:rPr lang="en-US" sz="2400" dirty="0"/>
              <a:t>Feeding</a:t>
            </a:r>
          </a:p>
          <a:p>
            <a:pPr marL="1371600" lvl="2" indent="-457200">
              <a:buFont typeface="+mj-lt"/>
              <a:buAutoNum type="alphaUcPeriod"/>
            </a:pPr>
            <a:r>
              <a:rPr lang="en-US" sz="2400" dirty="0"/>
              <a:t>Supine position and head flexion</a:t>
            </a:r>
          </a:p>
          <a:p>
            <a:pPr lvl="1"/>
            <a:r>
              <a:rPr lang="en-US" sz="2600" dirty="0"/>
              <a:t>Relieved by:</a:t>
            </a:r>
          </a:p>
          <a:p>
            <a:pPr marL="1371600" lvl="2" indent="-457200">
              <a:buFont typeface="+mj-lt"/>
              <a:buAutoNum type="alphaUcPeriod"/>
            </a:pPr>
            <a:r>
              <a:rPr lang="en-US" sz="2400" dirty="0"/>
              <a:t>Prone position and head extension</a:t>
            </a:r>
          </a:p>
          <a:p>
            <a:pPr marL="457200" indent="-457200">
              <a:buFont typeface="+mj-lt"/>
              <a:buAutoNum type="arabicPeriod" startAt="5"/>
            </a:pPr>
            <a:r>
              <a:rPr lang="en-US" b="1" dirty="0"/>
              <a:t>What would you ask parents about ?</a:t>
            </a:r>
          </a:p>
          <a:p>
            <a:pPr lvl="1"/>
            <a:r>
              <a:rPr lang="en-US" sz="2600" dirty="0"/>
              <a:t>Cyanosis and failure to thrive</a:t>
            </a:r>
          </a:p>
          <a:p>
            <a:pPr marL="457200" indent="-457200">
              <a:buFont typeface="+mj-lt"/>
              <a:buAutoNum type="arabicPeriod" startAt="5"/>
            </a:pPr>
            <a:r>
              <a:rPr lang="en-US" b="1" dirty="0"/>
              <a:t>If they answer that everything is normal what is your management ?</a:t>
            </a:r>
          </a:p>
          <a:p>
            <a:pPr lvl="1"/>
            <a:r>
              <a:rPr lang="en-US" sz="2600" dirty="0"/>
              <a:t>Reassurance and it will resolve spontaneously by age of 1 year and give anti reflux medication </a:t>
            </a:r>
          </a:p>
        </p:txBody>
      </p:sp>
      <p:sp>
        <p:nvSpPr>
          <p:cNvPr id="4" name="Rectangle 3">
            <a:extLst>
              <a:ext uri="{FF2B5EF4-FFF2-40B4-BE49-F238E27FC236}">
                <a16:creationId xmlns:a16="http://schemas.microsoft.com/office/drawing/2014/main" id="{FF16DFF3-D779-05EB-6D51-9CBDD742706F}"/>
              </a:ext>
            </a:extLst>
          </p:cNvPr>
          <p:cNvSpPr/>
          <p:nvPr/>
        </p:nvSpPr>
        <p:spPr>
          <a:xfrm>
            <a:off x="1" y="0"/>
            <a:ext cx="1688840"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Laryngomalacia</a:t>
            </a:r>
          </a:p>
        </p:txBody>
      </p:sp>
      <p:sp>
        <p:nvSpPr>
          <p:cNvPr id="5" name="Rectangle 4">
            <a:extLst>
              <a:ext uri="{FF2B5EF4-FFF2-40B4-BE49-F238E27FC236}">
                <a16:creationId xmlns:a16="http://schemas.microsoft.com/office/drawing/2014/main" id="{A52F41A2-CDF0-6EF1-7C95-BD2A100204E8}"/>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6</a:t>
            </a:r>
            <a:r>
              <a:rPr lang="ar-JO" dirty="0">
                <a:solidFill>
                  <a:srgbClr val="FF0000"/>
                </a:solidFill>
              </a:rPr>
              <a:t>)</a:t>
            </a:r>
            <a:endParaRPr lang="en-US" dirty="0">
              <a:solidFill>
                <a:srgbClr val="FF0000"/>
              </a:solidFill>
            </a:endParaRPr>
          </a:p>
        </p:txBody>
      </p:sp>
      <p:sp>
        <p:nvSpPr>
          <p:cNvPr id="7" name="TextBox 6">
            <a:extLst>
              <a:ext uri="{FF2B5EF4-FFF2-40B4-BE49-F238E27FC236}">
                <a16:creationId xmlns:a16="http://schemas.microsoft.com/office/drawing/2014/main" id="{E0D6AF02-E3D1-5B8C-31E3-FDBF386722C1}"/>
              </a:ext>
            </a:extLst>
          </p:cNvPr>
          <p:cNvSpPr txBox="1"/>
          <p:nvPr/>
        </p:nvSpPr>
        <p:spPr>
          <a:xfrm>
            <a:off x="7893573" y="3988976"/>
            <a:ext cx="3685717" cy="892552"/>
          </a:xfrm>
          <a:prstGeom prst="rect">
            <a:avLst/>
          </a:prstGeom>
          <a:noFill/>
        </p:spPr>
        <p:txBody>
          <a:bodyPr wrap="square" rtlCol="0">
            <a:spAutoFit/>
          </a:bodyPr>
          <a:lstStyle/>
          <a:p>
            <a:pPr marL="342900" indent="-342900">
              <a:buFont typeface="+mj-lt"/>
              <a:buAutoNum type="alphaUcPeriod"/>
            </a:pPr>
            <a:r>
              <a:rPr lang="en-US" sz="2600" dirty="0">
                <a:solidFill>
                  <a:srgbClr val="45515E"/>
                </a:solidFill>
              </a:rPr>
              <a:t>Omega shape epiglottis</a:t>
            </a:r>
          </a:p>
          <a:p>
            <a:pPr marL="342900" indent="-342900">
              <a:buFont typeface="+mj-lt"/>
              <a:buAutoNum type="alphaUcPeriod"/>
            </a:pPr>
            <a:r>
              <a:rPr lang="en-US" sz="2600" dirty="0">
                <a:solidFill>
                  <a:srgbClr val="45515E"/>
                </a:solidFill>
              </a:rPr>
              <a:t>Aryepiglottic fold</a:t>
            </a:r>
          </a:p>
        </p:txBody>
      </p:sp>
      <p:pic>
        <p:nvPicPr>
          <p:cNvPr id="10" name="صورة 3">
            <a:extLst>
              <a:ext uri="{FF2B5EF4-FFF2-40B4-BE49-F238E27FC236}">
                <a16:creationId xmlns:a16="http://schemas.microsoft.com/office/drawing/2014/main" id="{AB05F967-BFFC-0A4A-E9BE-6C0761D84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3657" y="1305026"/>
            <a:ext cx="3460227" cy="2595170"/>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9D22BC2A-A5AD-877B-4F85-DBAC448127DD}"/>
              </a:ext>
            </a:extLst>
          </p:cNvPr>
          <p:cNvCxnSpPr>
            <a:cxnSpLocks/>
          </p:cNvCxnSpPr>
          <p:nvPr/>
        </p:nvCxnSpPr>
        <p:spPr>
          <a:xfrm flipV="1">
            <a:off x="8854751" y="3163078"/>
            <a:ext cx="373225" cy="41054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937DBE5-DD36-C245-F6DA-0C209FEA602C}"/>
              </a:ext>
            </a:extLst>
          </p:cNvPr>
          <p:cNvCxnSpPr>
            <a:cxnSpLocks/>
          </p:cNvCxnSpPr>
          <p:nvPr/>
        </p:nvCxnSpPr>
        <p:spPr>
          <a:xfrm flipV="1">
            <a:off x="8892074" y="2164809"/>
            <a:ext cx="373225" cy="41054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0EAD9EB-ECBC-22A1-FB6E-952649EA1D7F}"/>
              </a:ext>
            </a:extLst>
          </p:cNvPr>
          <p:cNvSpPr txBox="1"/>
          <p:nvPr/>
        </p:nvSpPr>
        <p:spPr>
          <a:xfrm>
            <a:off x="8462277" y="2279444"/>
            <a:ext cx="465192" cy="646331"/>
          </a:xfrm>
          <a:prstGeom prst="rect">
            <a:avLst/>
          </a:prstGeom>
          <a:noFill/>
        </p:spPr>
        <p:txBody>
          <a:bodyPr wrap="none" rtlCol="0">
            <a:spAutoFit/>
          </a:bodyPr>
          <a:lstStyle/>
          <a:p>
            <a:r>
              <a:rPr lang="en-US" sz="3600" b="1" dirty="0">
                <a:ln>
                  <a:solidFill>
                    <a:srgbClr val="FFFFFF"/>
                  </a:solidFill>
                </a:ln>
                <a:solidFill>
                  <a:srgbClr val="00B0F0"/>
                </a:solidFill>
              </a:rPr>
              <a:t>A</a:t>
            </a:r>
          </a:p>
        </p:txBody>
      </p:sp>
      <p:sp>
        <p:nvSpPr>
          <p:cNvPr id="14" name="TextBox 13">
            <a:extLst>
              <a:ext uri="{FF2B5EF4-FFF2-40B4-BE49-F238E27FC236}">
                <a16:creationId xmlns:a16="http://schemas.microsoft.com/office/drawing/2014/main" id="{0A4A3AA9-1B1E-A4BD-BC9F-9E82EA971DE6}"/>
              </a:ext>
            </a:extLst>
          </p:cNvPr>
          <p:cNvSpPr txBox="1"/>
          <p:nvPr/>
        </p:nvSpPr>
        <p:spPr>
          <a:xfrm>
            <a:off x="8473498" y="3250458"/>
            <a:ext cx="442750" cy="646331"/>
          </a:xfrm>
          <a:prstGeom prst="rect">
            <a:avLst/>
          </a:prstGeom>
          <a:noFill/>
        </p:spPr>
        <p:txBody>
          <a:bodyPr wrap="none" rtlCol="0">
            <a:spAutoFit/>
          </a:bodyPr>
          <a:lstStyle/>
          <a:p>
            <a:r>
              <a:rPr lang="en-US" sz="3600" b="1" dirty="0">
                <a:ln>
                  <a:solidFill>
                    <a:srgbClr val="FFFFFF"/>
                  </a:solidFill>
                </a:ln>
                <a:solidFill>
                  <a:srgbClr val="00B0F0"/>
                </a:solidFill>
              </a:rPr>
              <a:t>B</a:t>
            </a:r>
          </a:p>
        </p:txBody>
      </p:sp>
    </p:spTree>
    <p:extLst>
      <p:ext uri="{BB962C8B-B14F-4D97-AF65-F5344CB8AC3E}">
        <p14:creationId xmlns:p14="http://schemas.microsoft.com/office/powerpoint/2010/main" val="37464071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40424-BFDE-F0D2-B956-49B7A2282D6A}"/>
              </a:ext>
            </a:extLst>
          </p:cNvPr>
          <p:cNvSpPr>
            <a:spLocks noGrp="1"/>
          </p:cNvSpPr>
          <p:nvPr>
            <p:ph type="title"/>
          </p:nvPr>
        </p:nvSpPr>
        <p:spPr/>
        <p:txBody>
          <a:bodyPr/>
          <a:lstStyle/>
          <a:p>
            <a:r>
              <a:rPr lang="en-US" dirty="0"/>
              <a:t>Subglottic stenosis</a:t>
            </a:r>
          </a:p>
        </p:txBody>
      </p:sp>
      <p:sp>
        <p:nvSpPr>
          <p:cNvPr id="3" name="Content Placeholder 2">
            <a:extLst>
              <a:ext uri="{FF2B5EF4-FFF2-40B4-BE49-F238E27FC236}">
                <a16:creationId xmlns:a16="http://schemas.microsoft.com/office/drawing/2014/main" id="{8B12FDD6-56F9-FBA8-E9F3-8282A5C1632C}"/>
              </a:ext>
            </a:extLst>
          </p:cNvPr>
          <p:cNvSpPr>
            <a:spLocks noGrp="1"/>
          </p:cNvSpPr>
          <p:nvPr>
            <p:ph idx="1"/>
          </p:nvPr>
        </p:nvSpPr>
        <p:spPr/>
        <p:txBody>
          <a:bodyPr/>
          <a:lstStyle/>
          <a:p>
            <a:r>
              <a:rPr lang="en-US" dirty="0"/>
              <a:t>Glottis diameter in children</a:t>
            </a:r>
          </a:p>
          <a:p>
            <a:pPr lvl="1"/>
            <a:r>
              <a:rPr lang="en-US" sz="2600" dirty="0"/>
              <a:t>Normal: 6mm</a:t>
            </a:r>
          </a:p>
          <a:p>
            <a:pPr lvl="1"/>
            <a:r>
              <a:rPr lang="en-US" sz="2600" dirty="0"/>
              <a:t>Borderline: 5mm</a:t>
            </a:r>
          </a:p>
          <a:p>
            <a:pPr lvl="1"/>
            <a:r>
              <a:rPr lang="en-US" sz="2600" dirty="0"/>
              <a:t>Stenosis: 4mm</a:t>
            </a:r>
          </a:p>
          <a:p>
            <a:r>
              <a:rPr lang="en-US" dirty="0"/>
              <a:t>Grade 1: 50% stenosis; No treatment needed</a:t>
            </a:r>
          </a:p>
          <a:p>
            <a:r>
              <a:rPr lang="en-US" dirty="0"/>
              <a:t>Grade 2: 51-70% stenosis</a:t>
            </a:r>
          </a:p>
          <a:p>
            <a:r>
              <a:rPr lang="en-US" dirty="0"/>
              <a:t>Grade 3: 71-99% stenosis</a:t>
            </a:r>
          </a:p>
          <a:p>
            <a:r>
              <a:rPr lang="en-US" dirty="0"/>
              <a:t>Grade 4: No detectable lumen</a:t>
            </a:r>
          </a:p>
        </p:txBody>
      </p:sp>
      <p:sp>
        <p:nvSpPr>
          <p:cNvPr id="5" name="Rectangle 4">
            <a:extLst>
              <a:ext uri="{FF2B5EF4-FFF2-40B4-BE49-F238E27FC236}">
                <a16:creationId xmlns:a16="http://schemas.microsoft.com/office/drawing/2014/main" id="{71AB21AA-602E-039B-21D8-C7394E2A8A4A}"/>
              </a:ext>
            </a:extLst>
          </p:cNvPr>
          <p:cNvSpPr/>
          <p:nvPr/>
        </p:nvSpPr>
        <p:spPr>
          <a:xfrm>
            <a:off x="0" y="0"/>
            <a:ext cx="1922105"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Subglottic stenosis</a:t>
            </a:r>
          </a:p>
        </p:txBody>
      </p:sp>
      <p:sp>
        <p:nvSpPr>
          <p:cNvPr id="7" name="Rectangle 6">
            <a:extLst>
              <a:ext uri="{FF2B5EF4-FFF2-40B4-BE49-F238E27FC236}">
                <a16:creationId xmlns:a16="http://schemas.microsoft.com/office/drawing/2014/main" id="{40931272-8035-0C32-04DC-A62374B384F7}"/>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286560530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9179-0954-3CB8-C287-41D36372762B}"/>
              </a:ext>
            </a:extLst>
          </p:cNvPr>
          <p:cNvSpPr>
            <a:spLocks noGrp="1"/>
          </p:cNvSpPr>
          <p:nvPr>
            <p:ph type="title"/>
          </p:nvPr>
        </p:nvSpPr>
        <p:spPr>
          <a:xfrm>
            <a:off x="838200" y="475861"/>
            <a:ext cx="10515600" cy="651603"/>
          </a:xfrm>
        </p:spPr>
        <p:txBody>
          <a:bodyPr>
            <a:noAutofit/>
          </a:bodyPr>
          <a:lstStyle/>
          <a:p>
            <a:r>
              <a:rPr lang="en-US" sz="2800" b="1" dirty="0"/>
              <a:t>Q5: 70 years male pt. come to ER with raspy voice , Hoarseness of voice,  partial airway obstruction</a:t>
            </a:r>
          </a:p>
        </p:txBody>
      </p:sp>
      <p:sp>
        <p:nvSpPr>
          <p:cNvPr id="3" name="Content Placeholder 2">
            <a:extLst>
              <a:ext uri="{FF2B5EF4-FFF2-40B4-BE49-F238E27FC236}">
                <a16:creationId xmlns:a16="http://schemas.microsoft.com/office/drawing/2014/main" id="{23E912CF-DC1E-0125-231D-11FEDEAD0DE0}"/>
              </a:ext>
            </a:extLst>
          </p:cNvPr>
          <p:cNvSpPr>
            <a:spLocks noGrp="1"/>
          </p:cNvSpPr>
          <p:nvPr>
            <p:ph idx="1"/>
          </p:nvPr>
        </p:nvSpPr>
        <p:spPr>
          <a:xfrm>
            <a:off x="838200" y="1305026"/>
            <a:ext cx="7895251" cy="4871938"/>
          </a:xfrm>
        </p:spPr>
        <p:txBody>
          <a:bodyPr>
            <a:normAutofit/>
          </a:bodyPr>
          <a:lstStyle/>
          <a:p>
            <a:pPr marL="514350" indent="-514350">
              <a:buFont typeface="+mj-lt"/>
              <a:buAutoNum type="arabicPeriod"/>
            </a:pPr>
            <a:r>
              <a:rPr lang="en-US" b="1" dirty="0"/>
              <a:t>Diagnosis</a:t>
            </a:r>
          </a:p>
          <a:p>
            <a:pPr lvl="1"/>
            <a:r>
              <a:rPr lang="en-US" sz="2600" dirty="0"/>
              <a:t>Reinke’s edema (Polypoid corditis, Smoker corditis)</a:t>
            </a:r>
          </a:p>
          <a:p>
            <a:pPr marL="514350" indent="-514350">
              <a:buFont typeface="+mj-lt"/>
              <a:buAutoNum type="arabicPeriod"/>
            </a:pPr>
            <a:r>
              <a:rPr lang="en-US" b="1" dirty="0"/>
              <a:t>Describe what do you see</a:t>
            </a:r>
          </a:p>
          <a:p>
            <a:pPr lvl="1"/>
            <a:r>
              <a:rPr lang="en-US" sz="2800" dirty="0"/>
              <a:t>General edema of vocal cord</a:t>
            </a:r>
          </a:p>
          <a:p>
            <a:pPr marL="514350" indent="-514350">
              <a:buFont typeface="+mj-lt"/>
              <a:buAutoNum type="arabicPeriod"/>
            </a:pPr>
            <a:r>
              <a:rPr lang="en-US" b="1" dirty="0"/>
              <a:t>Management</a:t>
            </a:r>
          </a:p>
          <a:p>
            <a:pPr marL="971550" lvl="1" indent="-514350">
              <a:buFont typeface="+mj-lt"/>
              <a:buAutoNum type="alphaUcPeriod"/>
            </a:pPr>
            <a:r>
              <a:rPr lang="en-US" sz="2600" dirty="0"/>
              <a:t>ABC</a:t>
            </a:r>
          </a:p>
          <a:p>
            <a:pPr marL="971550" lvl="1" indent="-514350">
              <a:buFont typeface="+mj-lt"/>
              <a:buAutoNum type="alphaUcPeriod"/>
            </a:pPr>
            <a:r>
              <a:rPr lang="en-US" sz="2600" dirty="0"/>
              <a:t>Smoking cessation</a:t>
            </a:r>
          </a:p>
          <a:p>
            <a:pPr marL="971550" lvl="1" indent="-514350">
              <a:buFont typeface="+mj-lt"/>
              <a:buAutoNum type="alphaUcPeriod"/>
            </a:pPr>
            <a:r>
              <a:rPr lang="en-US" sz="2600" dirty="0"/>
              <a:t>Treat of reflux</a:t>
            </a:r>
          </a:p>
          <a:p>
            <a:pPr marL="971550" lvl="1" indent="-514350">
              <a:buFont typeface="+mj-lt"/>
              <a:buAutoNum type="alphaUcPeriod"/>
            </a:pPr>
            <a:r>
              <a:rPr lang="en-US" sz="2600" dirty="0" err="1"/>
              <a:t>Microlaryngiosscopic</a:t>
            </a:r>
            <a:r>
              <a:rPr lang="en-US" sz="2600" dirty="0"/>
              <a:t> surgery (lateral cordotomy)</a:t>
            </a:r>
          </a:p>
        </p:txBody>
      </p:sp>
      <p:sp>
        <p:nvSpPr>
          <p:cNvPr id="4" name="Rectangle 3">
            <a:extLst>
              <a:ext uri="{FF2B5EF4-FFF2-40B4-BE49-F238E27FC236}">
                <a16:creationId xmlns:a16="http://schemas.microsoft.com/office/drawing/2014/main" id="{A0FA8572-52F6-F96D-AA79-EE182B049492}"/>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5" name="Rectangle 4">
            <a:extLst>
              <a:ext uri="{FF2B5EF4-FFF2-40B4-BE49-F238E27FC236}">
                <a16:creationId xmlns:a16="http://schemas.microsoft.com/office/drawing/2014/main" id="{913D9FF0-1ECB-8223-AEE7-09F4AC9A0F76}"/>
              </a:ext>
            </a:extLst>
          </p:cNvPr>
          <p:cNvSpPr/>
          <p:nvPr/>
        </p:nvSpPr>
        <p:spPr>
          <a:xfrm>
            <a:off x="1" y="0"/>
            <a:ext cx="1679509"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dirty="0">
                <a:solidFill>
                  <a:srgbClr val="FF0000"/>
                </a:solidFill>
              </a:rPr>
              <a:t>Reinke’s edema </a:t>
            </a:r>
          </a:p>
        </p:txBody>
      </p:sp>
      <p:grpSp>
        <p:nvGrpSpPr>
          <p:cNvPr id="9" name="Group 8">
            <a:extLst>
              <a:ext uri="{FF2B5EF4-FFF2-40B4-BE49-F238E27FC236}">
                <a16:creationId xmlns:a16="http://schemas.microsoft.com/office/drawing/2014/main" id="{4834382E-79CA-AE33-96BB-1FD6210247A6}"/>
              </a:ext>
            </a:extLst>
          </p:cNvPr>
          <p:cNvGrpSpPr/>
          <p:nvPr/>
        </p:nvGrpSpPr>
        <p:grpSpPr>
          <a:xfrm>
            <a:off x="8733451" y="1304862"/>
            <a:ext cx="2951583" cy="4872102"/>
            <a:chOff x="8733451" y="1304862"/>
            <a:chExt cx="2951583" cy="4872102"/>
          </a:xfrm>
        </p:grpSpPr>
        <p:pic>
          <p:nvPicPr>
            <p:cNvPr id="6" name="Picture 4" descr="A picture containing person, wearing, sitting, person&#10;&#10;Description automatically generated">
              <a:extLst>
                <a:ext uri="{FF2B5EF4-FFF2-40B4-BE49-F238E27FC236}">
                  <a16:creationId xmlns:a16="http://schemas.microsoft.com/office/drawing/2014/main" id="{D160CB8B-AC75-1B5D-9B4B-2E007B7CECB3}"/>
                </a:ext>
              </a:extLst>
            </p:cNvPr>
            <p:cNvPicPr>
              <a:picLocks noChangeAspect="1"/>
            </p:cNvPicPr>
            <p:nvPr/>
          </p:nvPicPr>
          <p:blipFill>
            <a:blip r:embed="rId2"/>
            <a:stretch>
              <a:fillRect/>
            </a:stretch>
          </p:blipFill>
          <p:spPr>
            <a:xfrm>
              <a:off x="8733452" y="1304862"/>
              <a:ext cx="2951582" cy="221368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4C854F5-19CE-37D4-F4A6-E6D348E4B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3451" y="3695946"/>
              <a:ext cx="2951583" cy="2481018"/>
            </a:xfrm>
            <a:prstGeom prst="rect">
              <a:avLst/>
            </a:prstGeom>
            <a:ln>
              <a:noFill/>
            </a:ln>
            <a:effectLst>
              <a:outerShdw blurRad="292100" dist="139700" dir="2700000" algn="tl" rotWithShape="0">
                <a:srgbClr val="333333">
                  <a:alpha val="65000"/>
                </a:srgbClr>
              </a:outerShdw>
            </a:effectLst>
          </p:spPr>
        </p:pic>
      </p:grpSp>
      <p:sp>
        <p:nvSpPr>
          <p:cNvPr id="8" name="TextBox 7">
            <a:extLst>
              <a:ext uri="{FF2B5EF4-FFF2-40B4-BE49-F238E27FC236}">
                <a16:creationId xmlns:a16="http://schemas.microsoft.com/office/drawing/2014/main" id="{38A93F80-A7BF-1989-B74D-CE79BEF3BFD5}"/>
              </a:ext>
            </a:extLst>
          </p:cNvPr>
          <p:cNvSpPr txBox="1"/>
          <p:nvPr/>
        </p:nvSpPr>
        <p:spPr>
          <a:xfrm>
            <a:off x="3531419" y="6176964"/>
            <a:ext cx="5129161" cy="492443"/>
          </a:xfrm>
          <a:prstGeom prst="rect">
            <a:avLst/>
          </a:prstGeom>
          <a:noFill/>
        </p:spPr>
        <p:txBody>
          <a:bodyPr wrap="none" rtlCol="0">
            <a:spAutoFit/>
          </a:bodyPr>
          <a:lstStyle/>
          <a:p>
            <a:r>
              <a:rPr lang="en-US" sz="2600" dirty="0">
                <a:solidFill>
                  <a:srgbClr val="45515E"/>
                </a:solidFill>
              </a:rPr>
              <a:t>65% bilateral, Seen mostly in old age</a:t>
            </a:r>
          </a:p>
        </p:txBody>
      </p:sp>
    </p:spTree>
    <p:extLst>
      <p:ext uri="{BB962C8B-B14F-4D97-AF65-F5344CB8AC3E}">
        <p14:creationId xmlns:p14="http://schemas.microsoft.com/office/powerpoint/2010/main" val="350758717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9179-0954-3CB8-C287-41D36372762B}"/>
              </a:ext>
            </a:extLst>
          </p:cNvPr>
          <p:cNvSpPr>
            <a:spLocks noGrp="1"/>
          </p:cNvSpPr>
          <p:nvPr>
            <p:ph type="title"/>
          </p:nvPr>
        </p:nvSpPr>
        <p:spPr>
          <a:xfrm>
            <a:off x="838200" y="475861"/>
            <a:ext cx="10515600" cy="651603"/>
          </a:xfrm>
        </p:spPr>
        <p:txBody>
          <a:bodyPr>
            <a:noAutofit/>
          </a:bodyPr>
          <a:lstStyle/>
          <a:p>
            <a:r>
              <a:rPr lang="en-US" sz="2800" b="1" dirty="0"/>
              <a:t>Q5: 70 years male pt. come to ER with raspy voice , Hoarseness of voice,  partial airway obstruction</a:t>
            </a:r>
          </a:p>
        </p:txBody>
      </p:sp>
      <p:sp>
        <p:nvSpPr>
          <p:cNvPr id="3" name="Content Placeholder 2">
            <a:extLst>
              <a:ext uri="{FF2B5EF4-FFF2-40B4-BE49-F238E27FC236}">
                <a16:creationId xmlns:a16="http://schemas.microsoft.com/office/drawing/2014/main" id="{23E912CF-DC1E-0125-231D-11FEDEAD0DE0}"/>
              </a:ext>
            </a:extLst>
          </p:cNvPr>
          <p:cNvSpPr>
            <a:spLocks noGrp="1"/>
          </p:cNvSpPr>
          <p:nvPr>
            <p:ph idx="1"/>
          </p:nvPr>
        </p:nvSpPr>
        <p:spPr>
          <a:xfrm>
            <a:off x="838200" y="1305026"/>
            <a:ext cx="7895251" cy="4871938"/>
          </a:xfrm>
        </p:spPr>
        <p:txBody>
          <a:bodyPr>
            <a:normAutofit/>
          </a:bodyPr>
          <a:lstStyle/>
          <a:p>
            <a:pPr marL="514350" indent="-514350">
              <a:buFont typeface="+mj-lt"/>
              <a:buAutoNum type="arabicPeriod" startAt="4"/>
            </a:pPr>
            <a:r>
              <a:rPr lang="en-US" b="1" dirty="0"/>
              <a:t>Name 3 risk factors</a:t>
            </a:r>
          </a:p>
          <a:p>
            <a:pPr marL="971550" lvl="1" indent="-514350">
              <a:buFont typeface="+mj-lt"/>
              <a:buAutoNum type="alphaUcPeriod"/>
            </a:pPr>
            <a:r>
              <a:rPr lang="en-US" sz="2600" dirty="0"/>
              <a:t>Longstanding smoking</a:t>
            </a:r>
          </a:p>
          <a:p>
            <a:pPr marL="971550" lvl="1" indent="-514350">
              <a:buFont typeface="+mj-lt"/>
              <a:buAutoNum type="alphaUcPeriod"/>
            </a:pPr>
            <a:r>
              <a:rPr lang="en-US" sz="2600" dirty="0"/>
              <a:t>Thyroid disease</a:t>
            </a:r>
          </a:p>
          <a:p>
            <a:pPr marL="971550" lvl="1" indent="-514350">
              <a:buFont typeface="+mj-lt"/>
              <a:buAutoNum type="alphaUcPeriod"/>
            </a:pPr>
            <a:r>
              <a:rPr lang="en-US" sz="2600" dirty="0"/>
              <a:t>Hormonal disease</a:t>
            </a:r>
          </a:p>
          <a:p>
            <a:pPr marL="971550" lvl="1" indent="-514350">
              <a:buFont typeface="+mj-lt"/>
              <a:buAutoNum type="alphaUcPeriod"/>
            </a:pPr>
            <a:r>
              <a:rPr lang="en-US" sz="2600" dirty="0"/>
              <a:t>Stomach acid reflux</a:t>
            </a:r>
          </a:p>
          <a:p>
            <a:pPr marL="971550" lvl="1" indent="-514350">
              <a:buFont typeface="+mj-lt"/>
              <a:buAutoNum type="alphaUcPeriod"/>
            </a:pPr>
            <a:r>
              <a:rPr lang="en-US" sz="2600" dirty="0"/>
              <a:t>Voice overuse</a:t>
            </a:r>
          </a:p>
          <a:p>
            <a:pPr marL="514350" indent="-514350">
              <a:buFont typeface="+mj-lt"/>
              <a:buAutoNum type="arabicPeriod" startAt="4"/>
            </a:pPr>
            <a:r>
              <a:rPr lang="en-US" b="1" dirty="0"/>
              <a:t>What is the name of the abnormal high pitch sound and partial airway obstruction seen in this pt. ?</a:t>
            </a:r>
          </a:p>
          <a:p>
            <a:pPr lvl="1"/>
            <a:r>
              <a:rPr lang="en-US" sz="2800" dirty="0"/>
              <a:t>Stridor</a:t>
            </a:r>
          </a:p>
          <a:p>
            <a:endParaRPr lang="en-US" dirty="0"/>
          </a:p>
        </p:txBody>
      </p:sp>
      <p:sp>
        <p:nvSpPr>
          <p:cNvPr id="4" name="Rectangle 3">
            <a:extLst>
              <a:ext uri="{FF2B5EF4-FFF2-40B4-BE49-F238E27FC236}">
                <a16:creationId xmlns:a16="http://schemas.microsoft.com/office/drawing/2014/main" id="{A0FA8572-52F6-F96D-AA79-EE182B049492}"/>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5" name="Rectangle 4">
            <a:extLst>
              <a:ext uri="{FF2B5EF4-FFF2-40B4-BE49-F238E27FC236}">
                <a16:creationId xmlns:a16="http://schemas.microsoft.com/office/drawing/2014/main" id="{913D9FF0-1ECB-8223-AEE7-09F4AC9A0F76}"/>
              </a:ext>
            </a:extLst>
          </p:cNvPr>
          <p:cNvSpPr/>
          <p:nvPr/>
        </p:nvSpPr>
        <p:spPr>
          <a:xfrm>
            <a:off x="1" y="0"/>
            <a:ext cx="1679509"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dirty="0">
                <a:solidFill>
                  <a:srgbClr val="FF0000"/>
                </a:solidFill>
              </a:rPr>
              <a:t>Reinke’s edema </a:t>
            </a:r>
          </a:p>
        </p:txBody>
      </p:sp>
      <p:grpSp>
        <p:nvGrpSpPr>
          <p:cNvPr id="8" name="Group 7">
            <a:extLst>
              <a:ext uri="{FF2B5EF4-FFF2-40B4-BE49-F238E27FC236}">
                <a16:creationId xmlns:a16="http://schemas.microsoft.com/office/drawing/2014/main" id="{A9D01149-6752-419C-2B41-AC7F8B5C6E38}"/>
              </a:ext>
            </a:extLst>
          </p:cNvPr>
          <p:cNvGrpSpPr/>
          <p:nvPr/>
        </p:nvGrpSpPr>
        <p:grpSpPr>
          <a:xfrm>
            <a:off x="8733451" y="1304862"/>
            <a:ext cx="2951583" cy="4872102"/>
            <a:chOff x="8733451" y="1304862"/>
            <a:chExt cx="2951583" cy="4872102"/>
          </a:xfrm>
        </p:grpSpPr>
        <p:pic>
          <p:nvPicPr>
            <p:cNvPr id="9" name="Picture 4" descr="A picture containing person, wearing, sitting, person&#10;&#10;Description automatically generated">
              <a:extLst>
                <a:ext uri="{FF2B5EF4-FFF2-40B4-BE49-F238E27FC236}">
                  <a16:creationId xmlns:a16="http://schemas.microsoft.com/office/drawing/2014/main" id="{A8485D5F-2D85-7A51-2BD0-3CF1B34BEAE0}"/>
                </a:ext>
              </a:extLst>
            </p:cNvPr>
            <p:cNvPicPr>
              <a:picLocks noChangeAspect="1"/>
            </p:cNvPicPr>
            <p:nvPr/>
          </p:nvPicPr>
          <p:blipFill>
            <a:blip r:embed="rId2"/>
            <a:stretch>
              <a:fillRect/>
            </a:stretch>
          </p:blipFill>
          <p:spPr>
            <a:xfrm>
              <a:off x="8733452" y="1304862"/>
              <a:ext cx="2951582" cy="221368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7B5B6EB-5231-6E8E-7878-EE3A8A627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3451" y="3695946"/>
              <a:ext cx="2951583" cy="248101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228018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ED6B2-5E2A-E81E-3E60-46CDB0CDD2B3}"/>
              </a:ext>
            </a:extLst>
          </p:cNvPr>
          <p:cNvSpPr>
            <a:spLocks noGrp="1"/>
          </p:cNvSpPr>
          <p:nvPr>
            <p:ph type="title"/>
          </p:nvPr>
        </p:nvSpPr>
        <p:spPr/>
        <p:txBody>
          <a:bodyPr/>
          <a:lstStyle/>
          <a:p>
            <a:r>
              <a:rPr lang="en-US" dirty="0"/>
              <a:t>Ménière disease (Sensorineural)</a:t>
            </a:r>
          </a:p>
        </p:txBody>
      </p:sp>
      <p:pic>
        <p:nvPicPr>
          <p:cNvPr id="4" name="Content Placeholder 3" descr="Meniere Disease.jpg">
            <a:extLst>
              <a:ext uri="{FF2B5EF4-FFF2-40B4-BE49-F238E27FC236}">
                <a16:creationId xmlns:a16="http://schemas.microsoft.com/office/drawing/2014/main" id="{E7C068AC-BFD2-4CC1-0FAF-99E888287D0F}"/>
              </a:ext>
            </a:extLst>
          </p:cNvPr>
          <p:cNvPicPr>
            <a:picLocks noGrp="1" noChangeAspect="1"/>
          </p:cNvPicPr>
          <p:nvPr>
            <p:ph idx="1"/>
          </p:nvPr>
        </p:nvPicPr>
        <p:blipFill>
          <a:blip r:embed="rId2" cstate="print"/>
          <a:stretch>
            <a:fillRect/>
          </a:stretch>
        </p:blipFill>
        <p:spPr>
          <a:xfrm>
            <a:off x="3414144" y="1985962"/>
            <a:ext cx="5363711" cy="4872038"/>
          </a:xfrm>
          <a:prstGeom prst="rect">
            <a:avLst/>
          </a:prstGeom>
        </p:spPr>
      </p:pic>
      <p:sp>
        <p:nvSpPr>
          <p:cNvPr id="8" name="TextBox 7">
            <a:extLst>
              <a:ext uri="{FF2B5EF4-FFF2-40B4-BE49-F238E27FC236}">
                <a16:creationId xmlns:a16="http://schemas.microsoft.com/office/drawing/2014/main" id="{8C9D53FB-9105-3E58-568E-F9B91B7BBF57}"/>
              </a:ext>
            </a:extLst>
          </p:cNvPr>
          <p:cNvSpPr txBox="1"/>
          <p:nvPr/>
        </p:nvSpPr>
        <p:spPr>
          <a:xfrm>
            <a:off x="838200" y="1140290"/>
            <a:ext cx="10515600" cy="769441"/>
          </a:xfrm>
          <a:prstGeom prst="rect">
            <a:avLst/>
          </a:prstGeom>
          <a:noFill/>
        </p:spPr>
        <p:txBody>
          <a:bodyPr wrap="square">
            <a:spAutoFit/>
          </a:bodyPr>
          <a:lstStyle/>
          <a:p>
            <a:pPr marL="0" indent="0" algn="ctr">
              <a:buNone/>
            </a:pPr>
            <a:r>
              <a:rPr lang="en-US" sz="2200" dirty="0"/>
              <a:t>Mild rising sensorineural hearing loss. Typically, however, the </a:t>
            </a:r>
            <a:r>
              <a:rPr lang="en-US" sz="2200" b="1" dirty="0">
                <a:solidFill>
                  <a:srgbClr val="FF0000"/>
                </a:solidFill>
              </a:rPr>
              <a:t>lower frequencies </a:t>
            </a:r>
            <a:r>
              <a:rPr lang="en-US" sz="2200" dirty="0"/>
              <a:t>are affected more severely. This is due to preferential sensitivity of the apex to the hydrops.</a:t>
            </a:r>
          </a:p>
        </p:txBody>
      </p:sp>
      <p:sp>
        <p:nvSpPr>
          <p:cNvPr id="5" name="TextBox 4">
            <a:extLst>
              <a:ext uri="{FF2B5EF4-FFF2-40B4-BE49-F238E27FC236}">
                <a16:creationId xmlns:a16="http://schemas.microsoft.com/office/drawing/2014/main" id="{5BD158F7-D238-7670-A969-59932F999F92}"/>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87086777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7C24E4-E93B-B5B5-66C4-842A51AEBE05}"/>
              </a:ext>
            </a:extLst>
          </p:cNvPr>
          <p:cNvSpPr>
            <a:spLocks noGrp="1"/>
          </p:cNvSpPr>
          <p:nvPr>
            <p:ph type="title"/>
          </p:nvPr>
        </p:nvSpPr>
        <p:spPr/>
        <p:txBody>
          <a:bodyPr/>
          <a:lstStyle/>
          <a:p>
            <a:r>
              <a:rPr lang="en-US" dirty="0"/>
              <a:t>Q2: Vocal cord cyst</a:t>
            </a:r>
          </a:p>
        </p:txBody>
      </p:sp>
      <p:sp>
        <p:nvSpPr>
          <p:cNvPr id="10" name="Content Placeholder 9">
            <a:extLst>
              <a:ext uri="{FF2B5EF4-FFF2-40B4-BE49-F238E27FC236}">
                <a16:creationId xmlns:a16="http://schemas.microsoft.com/office/drawing/2014/main" id="{AB7FB82B-A2BE-C82F-B509-B1CE151A7A0E}"/>
              </a:ext>
            </a:extLst>
          </p:cNvPr>
          <p:cNvSpPr>
            <a:spLocks noGrp="1"/>
          </p:cNvSpPr>
          <p:nvPr>
            <p:ph sz="half" idx="1"/>
          </p:nvPr>
        </p:nvSpPr>
        <p:spPr>
          <a:xfrm>
            <a:off x="838199" y="1194881"/>
            <a:ext cx="8809654" cy="5373867"/>
          </a:xfrm>
        </p:spPr>
        <p:txBody>
          <a:bodyPr>
            <a:normAutofit fontScale="85000" lnSpcReduction="20000"/>
          </a:bodyPr>
          <a:lstStyle/>
          <a:p>
            <a:pPr marL="0" indent="0">
              <a:buNone/>
            </a:pPr>
            <a:r>
              <a:rPr lang="en-US" sz="3200" b="1" dirty="0"/>
              <a:t>Name of the procedure</a:t>
            </a:r>
          </a:p>
          <a:p>
            <a:r>
              <a:rPr lang="en-US" dirty="0"/>
              <a:t>Fiberoptic laryngoscopy</a:t>
            </a:r>
          </a:p>
          <a:p>
            <a:pPr marL="0" indent="0">
              <a:buNone/>
            </a:pPr>
            <a:r>
              <a:rPr lang="en-US" sz="3200" b="1" dirty="0"/>
              <a:t>Diagnosis</a:t>
            </a:r>
            <a:endParaRPr lang="en-US" b="1" dirty="0"/>
          </a:p>
          <a:p>
            <a:r>
              <a:rPr lang="en-US" dirty="0"/>
              <a:t>Vocal fold cyst</a:t>
            </a:r>
          </a:p>
          <a:p>
            <a:pPr marL="0" indent="0">
              <a:buNone/>
            </a:pPr>
            <a:r>
              <a:rPr lang="en-US" b="1" dirty="0"/>
              <a:t>Differential diagnosis (DDx)</a:t>
            </a:r>
          </a:p>
          <a:p>
            <a:r>
              <a:rPr lang="en-US" dirty="0"/>
              <a:t>Tumor, Polyps</a:t>
            </a:r>
          </a:p>
          <a:p>
            <a:pPr marL="0" indent="0">
              <a:buNone/>
            </a:pPr>
            <a:r>
              <a:rPr lang="en-US" sz="3200" b="1" dirty="0"/>
              <a:t>Investigations</a:t>
            </a:r>
          </a:p>
          <a:p>
            <a:pPr marL="514350" indent="-514350">
              <a:buFont typeface="+mj-lt"/>
              <a:buAutoNum type="arabicPeriod"/>
            </a:pPr>
            <a:r>
              <a:rPr lang="en-US" dirty="0"/>
              <a:t>Indirect laryngoscopy</a:t>
            </a:r>
          </a:p>
          <a:p>
            <a:pPr marL="514350" indent="-514350">
              <a:buFont typeface="+mj-lt"/>
              <a:buAutoNum type="arabicPeriod"/>
            </a:pPr>
            <a:r>
              <a:rPr lang="en-US" dirty="0"/>
              <a:t>Fiberoptic laryngoscopy</a:t>
            </a:r>
          </a:p>
          <a:p>
            <a:pPr marL="514350" indent="-514350">
              <a:buFont typeface="+mj-lt"/>
              <a:buAutoNum type="arabicPeriod"/>
            </a:pPr>
            <a:r>
              <a:rPr lang="en-US" dirty="0"/>
              <a:t>X-ray</a:t>
            </a:r>
          </a:p>
          <a:p>
            <a:pPr marL="514350" indent="-514350">
              <a:buFont typeface="+mj-lt"/>
              <a:buAutoNum type="arabicPeriod"/>
            </a:pPr>
            <a:r>
              <a:rPr lang="en-US" dirty="0"/>
              <a:t>Ct/MRI</a:t>
            </a:r>
          </a:p>
          <a:p>
            <a:pPr marL="514350" indent="-514350">
              <a:buFont typeface="+mj-lt"/>
              <a:buAutoNum type="arabicPeriod"/>
            </a:pPr>
            <a:r>
              <a:rPr lang="en-US" dirty="0"/>
              <a:t>Triple endoscopy (Direct laryngoscopy, </a:t>
            </a:r>
            <a:r>
              <a:rPr lang="en-US" dirty="0" err="1"/>
              <a:t>esophageoscopy</a:t>
            </a:r>
            <a:r>
              <a:rPr lang="en-US" dirty="0"/>
              <a:t>, </a:t>
            </a:r>
            <a:r>
              <a:rPr lang="en-US" dirty="0" err="1"/>
              <a:t>broncoscopy</a:t>
            </a:r>
            <a:r>
              <a:rPr lang="en-US" dirty="0"/>
              <a:t>)</a:t>
            </a:r>
          </a:p>
          <a:p>
            <a:pPr marL="514350" indent="-514350">
              <a:buFont typeface="+mj-lt"/>
              <a:buAutoNum type="arabicPeriod"/>
            </a:pPr>
            <a:r>
              <a:rPr lang="en-US" dirty="0"/>
              <a:t>biopsy</a:t>
            </a:r>
          </a:p>
        </p:txBody>
      </p:sp>
      <p:sp>
        <p:nvSpPr>
          <p:cNvPr id="5" name="Rectangle 4">
            <a:extLst>
              <a:ext uri="{FF2B5EF4-FFF2-40B4-BE49-F238E27FC236}">
                <a16:creationId xmlns:a16="http://schemas.microsoft.com/office/drawing/2014/main" id="{FC0CB632-C9EC-FCC3-7751-487DF85A37F5}"/>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6" name="Rectangle 5">
            <a:extLst>
              <a:ext uri="{FF2B5EF4-FFF2-40B4-BE49-F238E27FC236}">
                <a16:creationId xmlns:a16="http://schemas.microsoft.com/office/drawing/2014/main" id="{26F731D5-F31D-062E-F849-0B01B40BDA66}"/>
              </a:ext>
            </a:extLst>
          </p:cNvPr>
          <p:cNvSpPr/>
          <p:nvPr/>
        </p:nvSpPr>
        <p:spPr>
          <a:xfrm>
            <a:off x="1" y="0"/>
            <a:ext cx="1520890"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Vocal fold cyst</a:t>
            </a:r>
          </a:p>
        </p:txBody>
      </p:sp>
      <p:pic>
        <p:nvPicPr>
          <p:cNvPr id="11" name="Content Placeholder 4">
            <a:extLst>
              <a:ext uri="{FF2B5EF4-FFF2-40B4-BE49-F238E27FC236}">
                <a16:creationId xmlns:a16="http://schemas.microsoft.com/office/drawing/2014/main" id="{2FF370DD-FCA4-08F2-3849-D8D615EC67F7}"/>
              </a:ext>
            </a:extLst>
          </p:cNvPr>
          <p:cNvPicPr>
            <a:picLocks noChangeAspect="1"/>
          </p:cNvPicPr>
          <p:nvPr/>
        </p:nvPicPr>
        <p:blipFill rotWithShape="1">
          <a:blip r:embed="rId2" cstate="print"/>
          <a:srcRect l="6678" t="12640" r="62557" b="55812"/>
          <a:stretch/>
        </p:blipFill>
        <p:spPr>
          <a:xfrm>
            <a:off x="7627775" y="1194881"/>
            <a:ext cx="3726025" cy="35345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45242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76CF34-10BE-3C57-DC44-EED8C261E57B}"/>
              </a:ext>
            </a:extLst>
          </p:cNvPr>
          <p:cNvSpPr>
            <a:spLocks noGrp="1"/>
          </p:cNvSpPr>
          <p:nvPr>
            <p:ph type="title"/>
          </p:nvPr>
        </p:nvSpPr>
        <p:spPr/>
        <p:txBody>
          <a:bodyPr/>
          <a:lstStyle/>
          <a:p>
            <a:r>
              <a:rPr lang="en-US" dirty="0"/>
              <a:t>Q2: Teacher come with this complain</a:t>
            </a:r>
          </a:p>
        </p:txBody>
      </p:sp>
      <p:sp>
        <p:nvSpPr>
          <p:cNvPr id="5" name="Content Placeholder 4">
            <a:extLst>
              <a:ext uri="{FF2B5EF4-FFF2-40B4-BE49-F238E27FC236}">
                <a16:creationId xmlns:a16="http://schemas.microsoft.com/office/drawing/2014/main" id="{3115BD6D-595C-7F32-EC9F-6DCB0113E05E}"/>
              </a:ext>
            </a:extLst>
          </p:cNvPr>
          <p:cNvSpPr>
            <a:spLocks noGrp="1"/>
          </p:cNvSpPr>
          <p:nvPr>
            <p:ph sz="half" idx="1"/>
          </p:nvPr>
        </p:nvSpPr>
        <p:spPr>
          <a:xfrm>
            <a:off x="838200" y="1494179"/>
            <a:ext cx="5181600" cy="4495117"/>
          </a:xfrm>
        </p:spPr>
        <p:txBody>
          <a:bodyPr/>
          <a:lstStyle/>
          <a:p>
            <a:pPr marL="514350" indent="-514350">
              <a:buFont typeface="+mj-lt"/>
              <a:buAutoNum type="arabicPeriod"/>
            </a:pPr>
            <a:r>
              <a:rPr lang="en-US" b="1" dirty="0"/>
              <a:t>Diagnosis</a:t>
            </a:r>
          </a:p>
          <a:p>
            <a:pPr lvl="1"/>
            <a:r>
              <a:rPr lang="en-US" sz="2600" dirty="0"/>
              <a:t>Vocal cord nodules</a:t>
            </a:r>
          </a:p>
          <a:p>
            <a:pPr marL="514350" indent="-514350">
              <a:buFont typeface="+mj-lt"/>
              <a:buAutoNum type="arabicPeriod"/>
            </a:pPr>
            <a:r>
              <a:rPr lang="en-US" b="1" dirty="0"/>
              <a:t>Management</a:t>
            </a:r>
          </a:p>
          <a:p>
            <a:pPr lvl="1"/>
            <a:r>
              <a:rPr lang="en-US" dirty="0"/>
              <a:t>Voice therapy</a:t>
            </a:r>
          </a:p>
          <a:p>
            <a:pPr lvl="1"/>
            <a:r>
              <a:rPr lang="en-US" dirty="0"/>
              <a:t>In severe or resistant cases, surgical intervention may be warranted</a:t>
            </a:r>
          </a:p>
        </p:txBody>
      </p:sp>
      <p:pic>
        <p:nvPicPr>
          <p:cNvPr id="8" name="Content Placeholder 7">
            <a:extLst>
              <a:ext uri="{FF2B5EF4-FFF2-40B4-BE49-F238E27FC236}">
                <a16:creationId xmlns:a16="http://schemas.microsoft.com/office/drawing/2014/main" id="{001334AD-925F-02ED-C6AF-6519A4F597BF}"/>
              </a:ext>
            </a:extLst>
          </p:cNvPr>
          <p:cNvPicPr>
            <a:picLocks noGrp="1" noChangeAspect="1"/>
          </p:cNvPicPr>
          <p:nvPr>
            <p:ph sz="half" idx="2"/>
          </p:nvPr>
        </p:nvPicPr>
        <p:blipFill rotWithShape="1">
          <a:blip r:embed="rId2"/>
          <a:srcRect l="6666" t="12945" r="57676" b="25606"/>
          <a:stretch/>
        </p:blipFill>
        <p:spPr>
          <a:xfrm>
            <a:off x="7540114" y="1494180"/>
            <a:ext cx="3542644" cy="343238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B7CFD6E0-B3E4-297D-9057-F1895D7C347B}"/>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10" name="Rectangle 9">
            <a:extLst>
              <a:ext uri="{FF2B5EF4-FFF2-40B4-BE49-F238E27FC236}">
                <a16:creationId xmlns:a16="http://schemas.microsoft.com/office/drawing/2014/main" id="{D2CECC60-1A29-BED2-D9BB-403C4D3D1004}"/>
              </a:ext>
            </a:extLst>
          </p:cNvPr>
          <p:cNvSpPr/>
          <p:nvPr/>
        </p:nvSpPr>
        <p:spPr>
          <a:xfrm>
            <a:off x="0" y="0"/>
            <a:ext cx="1959429"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Vocal cord nodules</a:t>
            </a:r>
          </a:p>
        </p:txBody>
      </p:sp>
    </p:spTree>
    <p:extLst>
      <p:ext uri="{BB962C8B-B14F-4D97-AF65-F5344CB8AC3E}">
        <p14:creationId xmlns:p14="http://schemas.microsoft.com/office/powerpoint/2010/main" val="7791225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Laryngeal carcinoma</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444328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7ACF7F-A802-0D60-4D3F-3F6A640819EE}"/>
              </a:ext>
            </a:extLst>
          </p:cNvPr>
          <p:cNvSpPr>
            <a:spLocks noGrp="1"/>
          </p:cNvSpPr>
          <p:nvPr>
            <p:ph type="title"/>
          </p:nvPr>
        </p:nvSpPr>
        <p:spPr/>
        <p:txBody>
          <a:bodyPr/>
          <a:lstStyle/>
          <a:p>
            <a:r>
              <a:rPr lang="en-US" dirty="0"/>
              <a:t>Papilloma</a:t>
            </a:r>
          </a:p>
        </p:txBody>
      </p:sp>
      <p:sp>
        <p:nvSpPr>
          <p:cNvPr id="5" name="Content Placeholder 4">
            <a:extLst>
              <a:ext uri="{FF2B5EF4-FFF2-40B4-BE49-F238E27FC236}">
                <a16:creationId xmlns:a16="http://schemas.microsoft.com/office/drawing/2014/main" id="{42A93445-7650-26F6-A0F8-D9D00716145E}"/>
              </a:ext>
            </a:extLst>
          </p:cNvPr>
          <p:cNvSpPr>
            <a:spLocks noGrp="1"/>
          </p:cNvSpPr>
          <p:nvPr>
            <p:ph idx="1"/>
          </p:nvPr>
        </p:nvSpPr>
        <p:spPr>
          <a:xfrm>
            <a:off x="838200" y="1305026"/>
            <a:ext cx="10515600" cy="1158256"/>
          </a:xfrm>
        </p:spPr>
        <p:txBody>
          <a:bodyPr>
            <a:normAutofit/>
          </a:bodyPr>
          <a:lstStyle/>
          <a:p>
            <a:pPr marL="0" indent="0" algn="ctr">
              <a:buNone/>
            </a:pPr>
            <a:r>
              <a:rPr lang="en-US" sz="3200" dirty="0"/>
              <a:t>Most common benign tumor of larynx.</a:t>
            </a:r>
          </a:p>
          <a:p>
            <a:pPr marL="0" indent="0" algn="ctr">
              <a:buNone/>
            </a:pPr>
            <a:r>
              <a:rPr lang="en-US" sz="3200" dirty="0"/>
              <a:t>Differentiate between papilloma and polyps</a:t>
            </a:r>
          </a:p>
        </p:txBody>
      </p:sp>
      <p:graphicFrame>
        <p:nvGraphicFramePr>
          <p:cNvPr id="7" name="Table 5">
            <a:extLst>
              <a:ext uri="{FF2B5EF4-FFF2-40B4-BE49-F238E27FC236}">
                <a16:creationId xmlns:a16="http://schemas.microsoft.com/office/drawing/2014/main" id="{A329E902-9F0F-6EAF-E7C0-BC84EA86371B}"/>
              </a:ext>
            </a:extLst>
          </p:cNvPr>
          <p:cNvGraphicFramePr>
            <a:graphicFrameLocks/>
          </p:cNvGraphicFramePr>
          <p:nvPr/>
        </p:nvGraphicFramePr>
        <p:xfrm>
          <a:off x="838200" y="2463282"/>
          <a:ext cx="10515600" cy="3136446"/>
        </p:xfrm>
        <a:graphic>
          <a:graphicData uri="http://schemas.openxmlformats.org/drawingml/2006/table">
            <a:tbl>
              <a:tblPr firstRow="1" bandRow="1">
                <a:tableStyleId>{073A0DAA-6AF3-43AB-8588-CEC1D06C72B9}</a:tableStyleId>
              </a:tblPr>
              <a:tblGrid>
                <a:gridCol w="5257800">
                  <a:extLst>
                    <a:ext uri="{9D8B030D-6E8A-4147-A177-3AD203B41FA5}">
                      <a16:colId xmlns:a16="http://schemas.microsoft.com/office/drawing/2014/main" val="3784842663"/>
                    </a:ext>
                  </a:extLst>
                </a:gridCol>
                <a:gridCol w="5257800">
                  <a:extLst>
                    <a:ext uri="{9D8B030D-6E8A-4147-A177-3AD203B41FA5}">
                      <a16:colId xmlns:a16="http://schemas.microsoft.com/office/drawing/2014/main" val="3482636205"/>
                    </a:ext>
                  </a:extLst>
                </a:gridCol>
              </a:tblGrid>
              <a:tr h="522741">
                <a:tc>
                  <a:txBody>
                    <a:bodyPr/>
                    <a:lstStyle/>
                    <a:p>
                      <a:pPr algn="ctr"/>
                      <a:r>
                        <a:rPr lang="en-US" sz="2800" dirty="0"/>
                        <a:t>Papilloma</a:t>
                      </a:r>
                    </a:p>
                  </a:txBody>
                  <a:tcPr/>
                </a:tc>
                <a:tc>
                  <a:txBody>
                    <a:bodyPr/>
                    <a:lstStyle/>
                    <a:p>
                      <a:pPr algn="ctr"/>
                      <a:r>
                        <a:rPr lang="en-US" sz="2800" dirty="0"/>
                        <a:t>Polyps</a:t>
                      </a:r>
                    </a:p>
                  </a:txBody>
                  <a:tcPr/>
                </a:tc>
                <a:extLst>
                  <a:ext uri="{0D108BD9-81ED-4DB2-BD59-A6C34878D82A}">
                    <a16:rowId xmlns:a16="http://schemas.microsoft.com/office/drawing/2014/main" val="586932548"/>
                  </a:ext>
                </a:extLst>
              </a:tr>
              <a:tr h="522741">
                <a:tc>
                  <a:txBody>
                    <a:bodyPr/>
                    <a:lstStyle/>
                    <a:p>
                      <a:pPr algn="ctr"/>
                      <a:r>
                        <a:rPr lang="en-US" sz="2800" dirty="0"/>
                        <a:t>Premalignant</a:t>
                      </a:r>
                    </a:p>
                  </a:txBody>
                  <a:tcPr/>
                </a:tc>
                <a:tc>
                  <a:txBody>
                    <a:bodyPr/>
                    <a:lstStyle/>
                    <a:p>
                      <a:pPr algn="ctr"/>
                      <a:r>
                        <a:rPr lang="en-US" sz="2800" dirty="0"/>
                        <a:t>Benign</a:t>
                      </a:r>
                    </a:p>
                  </a:txBody>
                  <a:tcPr/>
                </a:tc>
                <a:extLst>
                  <a:ext uri="{0D108BD9-81ED-4DB2-BD59-A6C34878D82A}">
                    <a16:rowId xmlns:a16="http://schemas.microsoft.com/office/drawing/2014/main" val="873604163"/>
                  </a:ext>
                </a:extLst>
              </a:tr>
              <a:tr h="522741">
                <a:tc>
                  <a:txBody>
                    <a:bodyPr/>
                    <a:lstStyle/>
                    <a:p>
                      <a:pPr algn="ctr"/>
                      <a:r>
                        <a:rPr lang="en-US" sz="2800" dirty="0"/>
                        <a:t>Unilateral</a:t>
                      </a:r>
                    </a:p>
                  </a:txBody>
                  <a:tcPr/>
                </a:tc>
                <a:tc>
                  <a:txBody>
                    <a:bodyPr/>
                    <a:lstStyle/>
                    <a:p>
                      <a:pPr algn="ctr"/>
                      <a:r>
                        <a:rPr lang="en-US" sz="2800" dirty="0"/>
                        <a:t>Bilateral</a:t>
                      </a:r>
                    </a:p>
                  </a:txBody>
                  <a:tcPr/>
                </a:tc>
                <a:extLst>
                  <a:ext uri="{0D108BD9-81ED-4DB2-BD59-A6C34878D82A}">
                    <a16:rowId xmlns:a16="http://schemas.microsoft.com/office/drawing/2014/main" val="3659553242"/>
                  </a:ext>
                </a:extLst>
              </a:tr>
              <a:tr h="522741">
                <a:tc>
                  <a:txBody>
                    <a:bodyPr/>
                    <a:lstStyle/>
                    <a:p>
                      <a:pPr algn="ctr"/>
                      <a:r>
                        <a:rPr lang="en-US" sz="2800" dirty="0"/>
                        <a:t>Originate from lateral wall</a:t>
                      </a:r>
                    </a:p>
                  </a:txBody>
                  <a:tcPr/>
                </a:tc>
                <a:tc>
                  <a:txBody>
                    <a:bodyPr/>
                    <a:lstStyle/>
                    <a:p>
                      <a:pPr algn="ctr"/>
                      <a:r>
                        <a:rPr lang="en-US" sz="2800" dirty="0"/>
                        <a:t>Originate from ethmoids</a:t>
                      </a:r>
                    </a:p>
                  </a:txBody>
                  <a:tcPr/>
                </a:tc>
                <a:extLst>
                  <a:ext uri="{0D108BD9-81ED-4DB2-BD59-A6C34878D82A}">
                    <a16:rowId xmlns:a16="http://schemas.microsoft.com/office/drawing/2014/main" val="636435055"/>
                  </a:ext>
                </a:extLst>
              </a:tr>
              <a:tr h="522741">
                <a:tc>
                  <a:txBody>
                    <a:bodyPr/>
                    <a:lstStyle/>
                    <a:p>
                      <a:pPr algn="ctr"/>
                      <a:r>
                        <a:rPr lang="en-US" sz="2800" dirty="0"/>
                        <a:t>Cause destruction of bone</a:t>
                      </a:r>
                    </a:p>
                  </a:txBody>
                  <a:tcPr/>
                </a:tc>
                <a:tc>
                  <a:txBody>
                    <a:bodyPr/>
                    <a:lstStyle/>
                    <a:p>
                      <a:pPr algn="ctr"/>
                      <a:r>
                        <a:rPr lang="en-US" sz="2800" dirty="0"/>
                        <a:t>no destruction of bone</a:t>
                      </a:r>
                    </a:p>
                  </a:txBody>
                  <a:tcPr/>
                </a:tc>
                <a:extLst>
                  <a:ext uri="{0D108BD9-81ED-4DB2-BD59-A6C34878D82A}">
                    <a16:rowId xmlns:a16="http://schemas.microsoft.com/office/drawing/2014/main" val="2613981270"/>
                  </a:ext>
                </a:extLst>
              </a:tr>
              <a:tr h="522741">
                <a:tc>
                  <a:txBody>
                    <a:bodyPr/>
                    <a:lstStyle/>
                    <a:p>
                      <a:pPr algn="ctr"/>
                      <a:r>
                        <a:rPr lang="en-US" sz="2800"/>
                        <a:t>–</a:t>
                      </a:r>
                    </a:p>
                  </a:txBody>
                  <a:tcPr/>
                </a:tc>
                <a:tc>
                  <a:txBody>
                    <a:bodyPr/>
                    <a:lstStyle/>
                    <a:p>
                      <a:pPr algn="ctr"/>
                      <a:r>
                        <a:rPr lang="en-US" sz="2800" dirty="0"/>
                        <a:t>opacification on x-ray</a:t>
                      </a:r>
                    </a:p>
                  </a:txBody>
                  <a:tcPr/>
                </a:tc>
                <a:extLst>
                  <a:ext uri="{0D108BD9-81ED-4DB2-BD59-A6C34878D82A}">
                    <a16:rowId xmlns:a16="http://schemas.microsoft.com/office/drawing/2014/main" val="2633139718"/>
                  </a:ext>
                </a:extLst>
              </a:tr>
            </a:tbl>
          </a:graphicData>
        </a:graphic>
      </p:graphicFrame>
      <p:sp>
        <p:nvSpPr>
          <p:cNvPr id="3" name="Rectangle 2">
            <a:extLst>
              <a:ext uri="{FF2B5EF4-FFF2-40B4-BE49-F238E27FC236}">
                <a16:creationId xmlns:a16="http://schemas.microsoft.com/office/drawing/2014/main" id="{7C847058-22B4-8D0A-FE3E-5D01B1712559}"/>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191965278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8171-5C9A-288B-B53B-3938C8F28B2E}"/>
              </a:ext>
            </a:extLst>
          </p:cNvPr>
          <p:cNvSpPr>
            <a:spLocks noGrp="1"/>
          </p:cNvSpPr>
          <p:nvPr>
            <p:ph type="title"/>
          </p:nvPr>
        </p:nvSpPr>
        <p:spPr/>
        <p:txBody>
          <a:bodyPr>
            <a:normAutofit/>
          </a:bodyPr>
          <a:lstStyle/>
          <a:p>
            <a:r>
              <a:rPr lang="en-US" dirty="0"/>
              <a:t>Q1: Respiratory papillomatosis</a:t>
            </a:r>
          </a:p>
        </p:txBody>
      </p:sp>
      <p:sp>
        <p:nvSpPr>
          <p:cNvPr id="3" name="Content Placeholder 2">
            <a:extLst>
              <a:ext uri="{FF2B5EF4-FFF2-40B4-BE49-F238E27FC236}">
                <a16:creationId xmlns:a16="http://schemas.microsoft.com/office/drawing/2014/main" id="{1E040C10-E43A-D11A-B548-71EC2850AAB3}"/>
              </a:ext>
            </a:extLst>
          </p:cNvPr>
          <p:cNvSpPr>
            <a:spLocks noGrp="1"/>
          </p:cNvSpPr>
          <p:nvPr>
            <p:ph idx="1"/>
          </p:nvPr>
        </p:nvSpPr>
        <p:spPr>
          <a:xfrm>
            <a:off x="838200" y="1230380"/>
            <a:ext cx="10515600" cy="5049121"/>
          </a:xfrm>
        </p:spPr>
        <p:txBody>
          <a:bodyPr>
            <a:normAutofit/>
          </a:bodyPr>
          <a:lstStyle/>
          <a:p>
            <a:pPr marL="514350" indent="-514350">
              <a:buFont typeface="+mj-lt"/>
              <a:buAutoNum type="arabicPeriod"/>
            </a:pPr>
            <a:r>
              <a:rPr lang="en-US" b="1" dirty="0"/>
              <a:t>Finding</a:t>
            </a:r>
          </a:p>
          <a:p>
            <a:pPr lvl="1"/>
            <a:r>
              <a:rPr lang="en-US" sz="2600" dirty="0"/>
              <a:t>laryngeal papilloma </a:t>
            </a:r>
          </a:p>
          <a:p>
            <a:pPr marL="514350" indent="-514350">
              <a:buFont typeface="+mj-lt"/>
              <a:buAutoNum type="arabicPeriod"/>
            </a:pPr>
            <a:r>
              <a:rPr lang="en-US" sz="2800" b="1" dirty="0"/>
              <a:t>What's your Top diagnosis ?</a:t>
            </a:r>
          </a:p>
          <a:p>
            <a:pPr lvl="1"/>
            <a:r>
              <a:rPr lang="en-US" sz="2600" dirty="0"/>
              <a:t>Recurrent respiratory papillomatosis  </a:t>
            </a:r>
          </a:p>
          <a:p>
            <a:pPr marL="514350" indent="-514350">
              <a:buFont typeface="+mj-lt"/>
              <a:buAutoNum type="arabicPeriod"/>
            </a:pPr>
            <a:r>
              <a:rPr lang="en-US" sz="2800" b="1" dirty="0"/>
              <a:t>What’s the most likely cause ? (Pathogen)</a:t>
            </a:r>
          </a:p>
          <a:p>
            <a:pPr lvl="1"/>
            <a:r>
              <a:rPr lang="en-US" sz="2600" dirty="0"/>
              <a:t>Human papilloma virus Infection</a:t>
            </a:r>
          </a:p>
          <a:p>
            <a:pPr marL="514350" indent="-514350">
              <a:buFont typeface="+mj-lt"/>
              <a:buAutoNum type="arabicPeriod"/>
            </a:pPr>
            <a:r>
              <a:rPr lang="en-US" sz="2800" b="1" dirty="0"/>
              <a:t>Your management (2 points)</a:t>
            </a:r>
          </a:p>
          <a:p>
            <a:pPr marL="914400" lvl="1" indent="-457200">
              <a:buFont typeface="+mj-lt"/>
              <a:buAutoNum type="alphaUcPeriod"/>
            </a:pPr>
            <a:r>
              <a:rPr lang="en-US" sz="2600" dirty="0"/>
              <a:t>Antiviral (Acyclovir)</a:t>
            </a:r>
          </a:p>
          <a:p>
            <a:pPr marL="914400" lvl="1" indent="-457200">
              <a:buFont typeface="+mj-lt"/>
              <a:buAutoNum type="alphaUcPeriod"/>
            </a:pPr>
            <a:r>
              <a:rPr lang="en-US" sz="2600" dirty="0"/>
              <a:t>Surgical excision (Debulking)</a:t>
            </a:r>
          </a:p>
          <a:p>
            <a:pPr marL="457200" indent="-457200">
              <a:buFont typeface="+mj-lt"/>
              <a:buAutoNum type="arabicPeriod"/>
            </a:pPr>
            <a:r>
              <a:rPr lang="en-US" b="1" dirty="0"/>
              <a:t>Commonly used management</a:t>
            </a:r>
          </a:p>
          <a:p>
            <a:pPr lvl="1"/>
            <a:r>
              <a:rPr lang="en-US" dirty="0"/>
              <a:t>Surgical excision (Debulking)</a:t>
            </a:r>
          </a:p>
        </p:txBody>
      </p:sp>
      <p:sp>
        <p:nvSpPr>
          <p:cNvPr id="4" name="Rectangle 3">
            <a:extLst>
              <a:ext uri="{FF2B5EF4-FFF2-40B4-BE49-F238E27FC236}">
                <a16:creationId xmlns:a16="http://schemas.microsoft.com/office/drawing/2014/main" id="{39FB0AFE-B2AF-CE04-F168-2ECBF806E078}"/>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3</a:t>
            </a:r>
            <a:r>
              <a:rPr lang="ar-JO" dirty="0">
                <a:solidFill>
                  <a:srgbClr val="FF0000"/>
                </a:solidFill>
              </a:rPr>
              <a:t>)</a:t>
            </a:r>
            <a:endParaRPr lang="en-US" dirty="0">
              <a:solidFill>
                <a:srgbClr val="FF0000"/>
              </a:solidFill>
            </a:endParaRPr>
          </a:p>
        </p:txBody>
      </p:sp>
      <p:sp>
        <p:nvSpPr>
          <p:cNvPr id="5" name="Rectangle 4">
            <a:extLst>
              <a:ext uri="{FF2B5EF4-FFF2-40B4-BE49-F238E27FC236}">
                <a16:creationId xmlns:a16="http://schemas.microsoft.com/office/drawing/2014/main" id="{1FB5A654-442F-C323-3419-6C4C97B25B7D}"/>
              </a:ext>
            </a:extLst>
          </p:cNvPr>
          <p:cNvSpPr/>
          <p:nvPr/>
        </p:nvSpPr>
        <p:spPr>
          <a:xfrm>
            <a:off x="0" y="0"/>
            <a:ext cx="264056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0000"/>
                </a:solidFill>
              </a:rPr>
              <a:t>Respiratory papillomatosis</a:t>
            </a:r>
            <a:endParaRPr lang="en-US" dirty="0">
              <a:solidFill>
                <a:srgbClr val="FF0000"/>
              </a:solidFill>
            </a:endParaRPr>
          </a:p>
        </p:txBody>
      </p:sp>
      <p:grpSp>
        <p:nvGrpSpPr>
          <p:cNvPr id="7" name="Group 6">
            <a:extLst>
              <a:ext uri="{FF2B5EF4-FFF2-40B4-BE49-F238E27FC236}">
                <a16:creationId xmlns:a16="http://schemas.microsoft.com/office/drawing/2014/main" id="{0D9FF369-923D-2666-A7A7-70A4469B53B1}"/>
              </a:ext>
            </a:extLst>
          </p:cNvPr>
          <p:cNvGrpSpPr/>
          <p:nvPr/>
        </p:nvGrpSpPr>
        <p:grpSpPr>
          <a:xfrm>
            <a:off x="8873411" y="1305026"/>
            <a:ext cx="2811624" cy="4871938"/>
            <a:chOff x="8873411" y="1305026"/>
            <a:chExt cx="2811624" cy="4871938"/>
          </a:xfrm>
        </p:grpSpPr>
        <p:pic>
          <p:nvPicPr>
            <p:cNvPr id="6" name="Content Placeholder 3">
              <a:extLst>
                <a:ext uri="{FF2B5EF4-FFF2-40B4-BE49-F238E27FC236}">
                  <a16:creationId xmlns:a16="http://schemas.microsoft.com/office/drawing/2014/main" id="{A69B4D12-B30E-5ED1-91E0-61793AC1A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412" y="1305026"/>
              <a:ext cx="2811623" cy="1993144"/>
            </a:xfrm>
            <a:prstGeom prst="rect">
              <a:avLst/>
            </a:prstGeom>
            <a:ln>
              <a:noFill/>
            </a:ln>
            <a:effectLst>
              <a:outerShdw blurRad="292100" dist="139700" dir="2700000" algn="tl" rotWithShape="0">
                <a:srgbClr val="333333">
                  <a:alpha val="65000"/>
                </a:srgbClr>
              </a:outerShdw>
            </a:effectLst>
          </p:spPr>
        </p:pic>
        <p:pic>
          <p:nvPicPr>
            <p:cNvPr id="9" name="عنصر نائب للمحتوى 3">
              <a:extLst>
                <a:ext uri="{FF2B5EF4-FFF2-40B4-BE49-F238E27FC236}">
                  <a16:creationId xmlns:a16="http://schemas.microsoft.com/office/drawing/2014/main" id="{560B7119-E1D7-CE77-0080-DC94DA9D3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3411" y="3372067"/>
              <a:ext cx="2811623" cy="280489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20836978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13454-5F95-3111-01E6-FC61CA4439D6}"/>
              </a:ext>
            </a:extLst>
          </p:cNvPr>
          <p:cNvSpPr>
            <a:spLocks noGrp="1"/>
          </p:cNvSpPr>
          <p:nvPr>
            <p:ph type="title"/>
          </p:nvPr>
        </p:nvSpPr>
        <p:spPr/>
        <p:txBody>
          <a:bodyPr/>
          <a:lstStyle/>
          <a:p>
            <a:r>
              <a:rPr lang="en-US" dirty="0"/>
              <a:t>Laryngeal carcinoma</a:t>
            </a:r>
          </a:p>
        </p:txBody>
      </p:sp>
      <p:sp>
        <p:nvSpPr>
          <p:cNvPr id="5" name="Content Placeholder 4">
            <a:extLst>
              <a:ext uri="{FF2B5EF4-FFF2-40B4-BE49-F238E27FC236}">
                <a16:creationId xmlns:a16="http://schemas.microsoft.com/office/drawing/2014/main" id="{A645037B-25C2-D580-D52D-8B3F3F05616C}"/>
              </a:ext>
            </a:extLst>
          </p:cNvPr>
          <p:cNvSpPr>
            <a:spLocks noGrp="1"/>
          </p:cNvSpPr>
          <p:nvPr>
            <p:ph idx="1"/>
          </p:nvPr>
        </p:nvSpPr>
        <p:spPr>
          <a:xfrm>
            <a:off x="838200" y="1221048"/>
            <a:ext cx="10515600" cy="4022754"/>
          </a:xfrm>
        </p:spPr>
        <p:txBody>
          <a:bodyPr/>
          <a:lstStyle/>
          <a:p>
            <a:r>
              <a:rPr lang="en-US" b="1" dirty="0"/>
              <a:t>Glottic carcinoma</a:t>
            </a:r>
            <a:r>
              <a:rPr lang="en-US" dirty="0"/>
              <a:t>: </a:t>
            </a:r>
          </a:p>
          <a:p>
            <a:pPr lvl="1"/>
            <a:r>
              <a:rPr lang="en-US" dirty="0"/>
              <a:t>Most common laryngeal CA</a:t>
            </a:r>
          </a:p>
          <a:p>
            <a:pPr lvl="1"/>
            <a:r>
              <a:rPr lang="en-US" dirty="0"/>
              <a:t>Good prognosis</a:t>
            </a:r>
          </a:p>
          <a:p>
            <a:pPr lvl="1"/>
            <a:r>
              <a:rPr lang="en-US" dirty="0"/>
              <a:t>Early presentation by Hoarseness, no lymph drainage, no </a:t>
            </a:r>
            <a:r>
              <a:rPr lang="en-US" dirty="0" err="1"/>
              <a:t>mets</a:t>
            </a:r>
            <a:r>
              <a:rPr lang="en-US" dirty="0"/>
              <a:t>, dysphagia</a:t>
            </a:r>
          </a:p>
          <a:p>
            <a:r>
              <a:rPr lang="en-US" b="1" dirty="0"/>
              <a:t>Granuloma (aka </a:t>
            </a:r>
            <a:r>
              <a:rPr lang="en-US" b="1" dirty="0" err="1"/>
              <a:t>intubational</a:t>
            </a:r>
            <a:r>
              <a:rPr lang="en-US" b="1" dirty="0"/>
              <a:t> granuloma)</a:t>
            </a:r>
            <a:r>
              <a:rPr lang="en-US" dirty="0"/>
              <a:t>: history is important </a:t>
            </a:r>
          </a:p>
          <a:p>
            <a:r>
              <a:rPr lang="en-US" b="1" dirty="0"/>
              <a:t>Supraglottic carcinoma</a:t>
            </a:r>
            <a:r>
              <a:rPr lang="en-US" dirty="0"/>
              <a:t>:</a:t>
            </a:r>
          </a:p>
          <a:p>
            <a:pPr lvl="1"/>
            <a:r>
              <a:rPr lang="en-US" dirty="0"/>
              <a:t>Bad prognosis, aggressive</a:t>
            </a:r>
          </a:p>
          <a:p>
            <a:pPr lvl="1"/>
            <a:r>
              <a:rPr lang="en-US" dirty="0"/>
              <a:t>Presented by delayed symptom, i.e. dysphagia </a:t>
            </a:r>
          </a:p>
          <a:p>
            <a:r>
              <a:rPr lang="en-US" b="1" dirty="0"/>
              <a:t>CA Larynx investigation</a:t>
            </a:r>
          </a:p>
        </p:txBody>
      </p:sp>
      <p:sp>
        <p:nvSpPr>
          <p:cNvPr id="14" name="Content Placeholder 4">
            <a:extLst>
              <a:ext uri="{FF2B5EF4-FFF2-40B4-BE49-F238E27FC236}">
                <a16:creationId xmlns:a16="http://schemas.microsoft.com/office/drawing/2014/main" id="{C02395E8-F798-B283-617C-8AB8FF1C7E33}"/>
              </a:ext>
            </a:extLst>
          </p:cNvPr>
          <p:cNvSpPr txBox="1">
            <a:spLocks/>
          </p:cNvSpPr>
          <p:nvPr/>
        </p:nvSpPr>
        <p:spPr>
          <a:xfrm>
            <a:off x="838200" y="5215809"/>
            <a:ext cx="10515600" cy="1214242"/>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1550" lvl="1" indent="-514350">
              <a:buFont typeface="+mj-lt"/>
              <a:buAutoNum type="alphaUcPeriod"/>
            </a:pPr>
            <a:r>
              <a:rPr lang="en-US" dirty="0"/>
              <a:t>Indirect mirror </a:t>
            </a:r>
          </a:p>
          <a:p>
            <a:pPr marL="971550" lvl="1" indent="-514350">
              <a:buFont typeface="+mj-lt"/>
              <a:buAutoNum type="alphaUcPeriod"/>
            </a:pPr>
            <a:r>
              <a:rPr lang="en-US" dirty="0"/>
              <a:t>Laryngoscopy</a:t>
            </a:r>
          </a:p>
          <a:p>
            <a:pPr marL="971550" lvl="1" indent="-514350">
              <a:buFont typeface="+mj-lt"/>
              <a:buAutoNum type="alphaUcPeriod"/>
            </a:pPr>
            <a:r>
              <a:rPr lang="en-US" dirty="0"/>
              <a:t>CT / MRI </a:t>
            </a:r>
          </a:p>
          <a:p>
            <a:pPr marL="971550" lvl="1" indent="-514350">
              <a:buFont typeface="+mj-lt"/>
              <a:buAutoNum type="alphaUcPeriod"/>
            </a:pPr>
            <a:r>
              <a:rPr lang="en-US" dirty="0"/>
              <a:t>Triple endoscopy </a:t>
            </a:r>
          </a:p>
          <a:p>
            <a:pPr marL="971550" lvl="1" indent="-514350">
              <a:buFont typeface="+mj-lt"/>
              <a:buAutoNum type="alphaUcPeriod"/>
            </a:pPr>
            <a:r>
              <a:rPr lang="en-US" dirty="0"/>
              <a:t>Biopsy</a:t>
            </a:r>
          </a:p>
        </p:txBody>
      </p:sp>
      <p:sp>
        <p:nvSpPr>
          <p:cNvPr id="3" name="Rectangle 2">
            <a:extLst>
              <a:ext uri="{FF2B5EF4-FFF2-40B4-BE49-F238E27FC236}">
                <a16:creationId xmlns:a16="http://schemas.microsoft.com/office/drawing/2014/main" id="{7C6FD4DF-1B1C-CD12-643C-933BFB6E6798}"/>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66450254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7C24E4-E93B-B5B5-66C4-842A51AEBE05}"/>
              </a:ext>
            </a:extLst>
          </p:cNvPr>
          <p:cNvSpPr>
            <a:spLocks noGrp="1"/>
          </p:cNvSpPr>
          <p:nvPr>
            <p:ph type="title"/>
          </p:nvPr>
        </p:nvSpPr>
        <p:spPr/>
        <p:txBody>
          <a:bodyPr/>
          <a:lstStyle/>
          <a:p>
            <a:r>
              <a:rPr lang="en-US" dirty="0"/>
              <a:t>Q3: Smoker came with hoarseness of voice</a:t>
            </a:r>
          </a:p>
        </p:txBody>
      </p:sp>
      <p:sp>
        <p:nvSpPr>
          <p:cNvPr id="10" name="Content Placeholder 9">
            <a:extLst>
              <a:ext uri="{FF2B5EF4-FFF2-40B4-BE49-F238E27FC236}">
                <a16:creationId xmlns:a16="http://schemas.microsoft.com/office/drawing/2014/main" id="{AB7FB82B-A2BE-C82F-B509-B1CE151A7A0E}"/>
              </a:ext>
            </a:extLst>
          </p:cNvPr>
          <p:cNvSpPr>
            <a:spLocks noGrp="1"/>
          </p:cNvSpPr>
          <p:nvPr>
            <p:ph sz="half" idx="1"/>
          </p:nvPr>
        </p:nvSpPr>
        <p:spPr>
          <a:xfrm>
            <a:off x="838199" y="1241532"/>
            <a:ext cx="8259148" cy="5439185"/>
          </a:xfrm>
        </p:spPr>
        <p:txBody>
          <a:bodyPr>
            <a:normAutofit fontScale="92500"/>
          </a:bodyPr>
          <a:lstStyle/>
          <a:p>
            <a:pPr marL="514350" indent="-514350">
              <a:buFont typeface="+mj-lt"/>
              <a:buAutoNum type="arabicPeriod"/>
            </a:pPr>
            <a:r>
              <a:rPr lang="en-US" b="1" dirty="0"/>
              <a:t>Mention 2 differential diagnosis for this finding</a:t>
            </a:r>
          </a:p>
          <a:p>
            <a:pPr marL="971550" lvl="1" indent="-514350">
              <a:buFont typeface="+mj-lt"/>
              <a:buAutoNum type="alphaUcPeriod"/>
            </a:pPr>
            <a:r>
              <a:rPr lang="en-US" sz="2400" dirty="0"/>
              <a:t>Leukoplakia</a:t>
            </a:r>
          </a:p>
          <a:p>
            <a:pPr marL="971550" lvl="1" indent="-514350">
              <a:buFont typeface="+mj-lt"/>
              <a:buAutoNum type="alphaUcPeriod"/>
            </a:pPr>
            <a:r>
              <a:rPr lang="en-US" dirty="0"/>
              <a:t>Papillomatosis</a:t>
            </a:r>
          </a:p>
          <a:p>
            <a:pPr marL="971550" lvl="1" indent="-514350">
              <a:buFont typeface="+mj-lt"/>
              <a:buAutoNum type="alphaUcPeriod"/>
            </a:pPr>
            <a:r>
              <a:rPr lang="en-US" sz="2400" dirty="0"/>
              <a:t>Laryngeal Cancer</a:t>
            </a:r>
          </a:p>
          <a:p>
            <a:pPr marL="971550" lvl="1" indent="-514350">
              <a:buFont typeface="+mj-lt"/>
              <a:buAutoNum type="alphaUcPeriod"/>
            </a:pPr>
            <a:r>
              <a:rPr lang="en-US" dirty="0"/>
              <a:t>Fungal infection</a:t>
            </a:r>
          </a:p>
          <a:p>
            <a:pPr marL="514350" indent="-514350">
              <a:buFont typeface="+mj-lt"/>
              <a:buAutoNum type="arabicPeriod"/>
            </a:pPr>
            <a:r>
              <a:rPr lang="fr-FR" b="1" dirty="0"/>
              <a:t>Mention 2 important investigations</a:t>
            </a:r>
          </a:p>
          <a:p>
            <a:pPr marL="971550" lvl="1" indent="-514350">
              <a:buFont typeface="+mj-lt"/>
              <a:buAutoNum type="alphaUcPeriod"/>
            </a:pPr>
            <a:r>
              <a:rPr lang="en-US" sz="2400" dirty="0"/>
              <a:t>Fiber optic nasal endoscopy </a:t>
            </a:r>
            <a:r>
              <a:rPr lang="en-US" sz="2400" dirty="0">
                <a:solidFill>
                  <a:srgbClr val="FF0000"/>
                </a:solidFill>
              </a:rPr>
              <a:t>(most important)</a:t>
            </a:r>
          </a:p>
          <a:p>
            <a:pPr marL="971550" lvl="1" indent="-514350">
              <a:buFont typeface="+mj-lt"/>
              <a:buAutoNum type="alphaUcPeriod"/>
            </a:pPr>
            <a:r>
              <a:rPr lang="en-US" sz="2400" dirty="0"/>
              <a:t>Indirect laryngeal endoscopy (laryngeal mirror examination)</a:t>
            </a:r>
          </a:p>
          <a:p>
            <a:pPr marL="514350" indent="-514350">
              <a:buFont typeface="+mj-lt"/>
              <a:buAutoNum type="arabicPeriod"/>
            </a:pPr>
            <a:r>
              <a:rPr lang="en-US" b="1" dirty="0"/>
              <a:t>All investigations</a:t>
            </a:r>
          </a:p>
          <a:p>
            <a:pPr marL="971550" lvl="1" indent="-514350">
              <a:buFont typeface="+mj-lt"/>
              <a:buAutoNum type="alphaUcPeriod"/>
            </a:pPr>
            <a:r>
              <a:rPr lang="en-US" dirty="0"/>
              <a:t>Indirect mirror </a:t>
            </a:r>
          </a:p>
          <a:p>
            <a:pPr marL="971550" lvl="1" indent="-514350">
              <a:buFont typeface="+mj-lt"/>
              <a:buAutoNum type="alphaUcPeriod"/>
            </a:pPr>
            <a:r>
              <a:rPr lang="en-US" dirty="0"/>
              <a:t>Laryngoscopy</a:t>
            </a:r>
          </a:p>
          <a:p>
            <a:pPr marL="971550" lvl="1" indent="-514350">
              <a:buFont typeface="+mj-lt"/>
              <a:buAutoNum type="alphaUcPeriod"/>
            </a:pPr>
            <a:r>
              <a:rPr lang="en-US" dirty="0"/>
              <a:t>CT / MRI </a:t>
            </a:r>
          </a:p>
          <a:p>
            <a:pPr marL="971550" lvl="1" indent="-514350">
              <a:buFont typeface="+mj-lt"/>
              <a:buAutoNum type="alphaUcPeriod"/>
            </a:pPr>
            <a:r>
              <a:rPr lang="en-US" dirty="0"/>
              <a:t>Triple endoscopy </a:t>
            </a:r>
          </a:p>
          <a:p>
            <a:pPr marL="971550" lvl="1" indent="-514350">
              <a:buFont typeface="+mj-lt"/>
              <a:buAutoNum type="alphaUcPeriod"/>
            </a:pPr>
            <a:r>
              <a:rPr lang="en-US" dirty="0"/>
              <a:t>Biopsy</a:t>
            </a:r>
          </a:p>
        </p:txBody>
      </p:sp>
      <p:sp>
        <p:nvSpPr>
          <p:cNvPr id="5" name="Rectangle 4">
            <a:extLst>
              <a:ext uri="{FF2B5EF4-FFF2-40B4-BE49-F238E27FC236}">
                <a16:creationId xmlns:a16="http://schemas.microsoft.com/office/drawing/2014/main" id="{FC0CB632-C9EC-FCC3-7751-487DF85A37F5}"/>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4</a:t>
            </a:r>
            <a:r>
              <a:rPr lang="ar-JO" dirty="0">
                <a:solidFill>
                  <a:srgbClr val="FF0000"/>
                </a:solidFill>
              </a:rPr>
              <a:t>)</a:t>
            </a:r>
            <a:endParaRPr lang="en-US" dirty="0">
              <a:solidFill>
                <a:srgbClr val="FF0000"/>
              </a:solidFill>
            </a:endParaRPr>
          </a:p>
        </p:txBody>
      </p:sp>
      <p:sp>
        <p:nvSpPr>
          <p:cNvPr id="6" name="Rectangle 5">
            <a:extLst>
              <a:ext uri="{FF2B5EF4-FFF2-40B4-BE49-F238E27FC236}">
                <a16:creationId xmlns:a16="http://schemas.microsoft.com/office/drawing/2014/main" id="{26F731D5-F31D-062E-F849-0B01B40BDA66}"/>
              </a:ext>
            </a:extLst>
          </p:cNvPr>
          <p:cNvSpPr/>
          <p:nvPr/>
        </p:nvSpPr>
        <p:spPr>
          <a:xfrm>
            <a:off x="1" y="0"/>
            <a:ext cx="1520890"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Leukoplakia</a:t>
            </a:r>
          </a:p>
        </p:txBody>
      </p:sp>
      <p:pic>
        <p:nvPicPr>
          <p:cNvPr id="12" name="Picture 2">
            <a:extLst>
              <a:ext uri="{FF2B5EF4-FFF2-40B4-BE49-F238E27FC236}">
                <a16:creationId xmlns:a16="http://schemas.microsoft.com/office/drawing/2014/main" id="{E398C454-936B-4331-AD58-0550923874C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097347" y="1241534"/>
            <a:ext cx="2769636" cy="2069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C:\Users\Pc city\Downloads\preview.jpg">
            <a:extLst>
              <a:ext uri="{FF2B5EF4-FFF2-40B4-BE49-F238E27FC236}">
                <a16:creationId xmlns:a16="http://schemas.microsoft.com/office/drawing/2014/main" id="{35C33543-AC60-ECC7-814E-329E0CE351B1}"/>
              </a:ext>
            </a:extLst>
          </p:cNvPr>
          <p:cNvPicPr>
            <a:picLocks noChangeAspect="1" noChangeArrowheads="1"/>
          </p:cNvPicPr>
          <p:nvPr/>
        </p:nvPicPr>
        <p:blipFill>
          <a:blip r:embed="rId3" cstate="print"/>
          <a:srcRect/>
          <a:stretch>
            <a:fillRect/>
          </a:stretch>
        </p:blipFill>
        <p:spPr bwMode="auto">
          <a:xfrm>
            <a:off x="9097347" y="3347938"/>
            <a:ext cx="2769636" cy="2723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61313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4984-F504-5186-5705-FA2697794D72}"/>
              </a:ext>
            </a:extLst>
          </p:cNvPr>
          <p:cNvSpPr>
            <a:spLocks noGrp="1"/>
          </p:cNvSpPr>
          <p:nvPr>
            <p:ph type="title"/>
          </p:nvPr>
        </p:nvSpPr>
        <p:spPr/>
        <p:txBody>
          <a:bodyPr/>
          <a:lstStyle/>
          <a:p>
            <a:r>
              <a:rPr lang="en-US" dirty="0"/>
              <a:t>Q4: Laryngeal carcinoma </a:t>
            </a:r>
          </a:p>
        </p:txBody>
      </p:sp>
      <p:sp>
        <p:nvSpPr>
          <p:cNvPr id="6" name="Content Placeholder 5">
            <a:extLst>
              <a:ext uri="{FF2B5EF4-FFF2-40B4-BE49-F238E27FC236}">
                <a16:creationId xmlns:a16="http://schemas.microsoft.com/office/drawing/2014/main" id="{B64FDA41-953A-D984-5D5C-CFDAE26A2190}"/>
              </a:ext>
            </a:extLst>
          </p:cNvPr>
          <p:cNvSpPr>
            <a:spLocks noGrp="1"/>
          </p:cNvSpPr>
          <p:nvPr>
            <p:ph idx="1"/>
          </p:nvPr>
        </p:nvSpPr>
        <p:spPr>
          <a:xfrm>
            <a:off x="838200" y="1305026"/>
            <a:ext cx="7447384" cy="4871938"/>
          </a:xfrm>
        </p:spPr>
        <p:txBody>
          <a:bodyPr/>
          <a:lstStyle/>
          <a:p>
            <a:r>
              <a:rPr lang="en-US" b="1" dirty="0"/>
              <a:t>Write 2 DDx</a:t>
            </a:r>
          </a:p>
          <a:p>
            <a:pPr marL="914400" lvl="1" indent="-457200">
              <a:buFont typeface="+mj-lt"/>
              <a:buAutoNum type="alphaUcPeriod"/>
            </a:pPr>
            <a:r>
              <a:rPr lang="en-US" sz="2800" dirty="0"/>
              <a:t>Vocal cord polyp</a:t>
            </a:r>
          </a:p>
          <a:p>
            <a:pPr marL="914400" lvl="1" indent="-457200">
              <a:buFont typeface="+mj-lt"/>
              <a:buAutoNum type="alphaUcPeriod"/>
            </a:pPr>
            <a:r>
              <a:rPr lang="en-US" sz="2800" dirty="0"/>
              <a:t>Tumor</a:t>
            </a:r>
          </a:p>
          <a:p>
            <a:r>
              <a:rPr lang="en-US" b="1" dirty="0"/>
              <a:t>Write 2 symptoms the patient can complain from</a:t>
            </a:r>
          </a:p>
          <a:p>
            <a:pPr marL="914400" lvl="1" indent="-457200">
              <a:buFont typeface="+mj-lt"/>
              <a:buAutoNum type="alphaUcPeriod"/>
            </a:pPr>
            <a:r>
              <a:rPr lang="en-US" sz="2800" dirty="0"/>
              <a:t>Hoarseness of voice</a:t>
            </a:r>
          </a:p>
          <a:p>
            <a:pPr marL="914400" lvl="1" indent="-457200">
              <a:buFont typeface="+mj-lt"/>
              <a:buAutoNum type="alphaUcPeriod"/>
            </a:pPr>
            <a:r>
              <a:rPr lang="en-US" sz="2800" dirty="0"/>
              <a:t>Dysphagia</a:t>
            </a:r>
          </a:p>
          <a:p>
            <a:pPr marL="914400" lvl="1" indent="-457200">
              <a:buFont typeface="+mj-lt"/>
              <a:buAutoNum type="alphaUcPeriod"/>
            </a:pPr>
            <a:r>
              <a:rPr lang="en-US" sz="2800" dirty="0"/>
              <a:t>Hemoptysis</a:t>
            </a:r>
          </a:p>
          <a:p>
            <a:r>
              <a:rPr lang="en-US" b="1" dirty="0"/>
              <a:t>What’s your next step ?</a:t>
            </a:r>
          </a:p>
          <a:p>
            <a:pPr lvl="1"/>
            <a:r>
              <a:rPr lang="en-US" sz="2800" dirty="0"/>
              <a:t>Biopsy to exclude malignancy</a:t>
            </a:r>
          </a:p>
        </p:txBody>
      </p:sp>
      <p:sp>
        <p:nvSpPr>
          <p:cNvPr id="5" name="Rectangle 4">
            <a:extLst>
              <a:ext uri="{FF2B5EF4-FFF2-40B4-BE49-F238E27FC236}">
                <a16:creationId xmlns:a16="http://schemas.microsoft.com/office/drawing/2014/main" id="{318E25E6-27B3-FD7F-7085-A62F8E230C31}"/>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7" name="Picture 121">
            <a:extLst>
              <a:ext uri="{FF2B5EF4-FFF2-40B4-BE49-F238E27FC236}">
                <a16:creationId xmlns:a16="http://schemas.microsoft.com/office/drawing/2014/main" id="{AB202F7F-C1A7-B94E-0BD3-A527B0ACECCF}"/>
              </a:ext>
            </a:extLst>
          </p:cNvPr>
          <p:cNvPicPr>
            <a:picLocks noChangeAspect="1" noChangeArrowheads="1"/>
          </p:cNvPicPr>
          <p:nvPr/>
        </p:nvPicPr>
        <p:blipFill rotWithShape="1">
          <a:blip r:embed="rId2"/>
          <a:srcRect r="51042"/>
          <a:stretch/>
        </p:blipFill>
        <p:spPr bwMode="auto">
          <a:xfrm>
            <a:off x="8393001" y="1492589"/>
            <a:ext cx="3529964" cy="2137019"/>
          </a:xfrm>
          <a:prstGeom prst="rect">
            <a:avLst/>
          </a:prstGeom>
          <a:noFill/>
          <a:ln w="9525">
            <a:noFill/>
            <a:miter lim="800000"/>
            <a:headEnd/>
            <a:tailEnd/>
          </a:ln>
        </p:spPr>
      </p:pic>
      <p:pic>
        <p:nvPicPr>
          <p:cNvPr id="8" name="Picture 121">
            <a:extLst>
              <a:ext uri="{FF2B5EF4-FFF2-40B4-BE49-F238E27FC236}">
                <a16:creationId xmlns:a16="http://schemas.microsoft.com/office/drawing/2014/main" id="{199760C1-AACE-D8B7-F283-BACD3AAA4007}"/>
              </a:ext>
            </a:extLst>
          </p:cNvPr>
          <p:cNvPicPr>
            <a:picLocks noChangeAspect="1" noChangeArrowheads="1"/>
          </p:cNvPicPr>
          <p:nvPr/>
        </p:nvPicPr>
        <p:blipFill rotWithShape="1">
          <a:blip r:embed="rId2"/>
          <a:srcRect l="50943" r="817"/>
          <a:stretch/>
        </p:blipFill>
        <p:spPr bwMode="auto">
          <a:xfrm>
            <a:off x="8393001" y="3672683"/>
            <a:ext cx="3529964" cy="2168777"/>
          </a:xfrm>
          <a:prstGeom prst="rect">
            <a:avLst/>
          </a:prstGeom>
          <a:noFill/>
          <a:ln w="9525">
            <a:noFill/>
            <a:miter lim="800000"/>
            <a:headEnd/>
            <a:tailEnd/>
          </a:ln>
        </p:spPr>
      </p:pic>
      <p:grpSp>
        <p:nvGrpSpPr>
          <p:cNvPr id="9" name="Group 8">
            <a:extLst>
              <a:ext uri="{FF2B5EF4-FFF2-40B4-BE49-F238E27FC236}">
                <a16:creationId xmlns:a16="http://schemas.microsoft.com/office/drawing/2014/main" id="{567E03F4-884C-B709-A7E0-9737207F0257}"/>
              </a:ext>
            </a:extLst>
          </p:cNvPr>
          <p:cNvGrpSpPr/>
          <p:nvPr/>
        </p:nvGrpSpPr>
        <p:grpSpPr>
          <a:xfrm>
            <a:off x="8374340" y="1464597"/>
            <a:ext cx="3529964" cy="4348871"/>
            <a:chOff x="8374340" y="1464597"/>
            <a:chExt cx="3529964" cy="4348871"/>
          </a:xfrm>
        </p:grpSpPr>
        <p:pic>
          <p:nvPicPr>
            <p:cNvPr id="3" name="Picture 121">
              <a:extLst>
                <a:ext uri="{FF2B5EF4-FFF2-40B4-BE49-F238E27FC236}">
                  <a16:creationId xmlns:a16="http://schemas.microsoft.com/office/drawing/2014/main" id="{74ABBDD0-648D-13D2-70B6-DE4D3052BF2A}"/>
                </a:ext>
              </a:extLst>
            </p:cNvPr>
            <p:cNvPicPr>
              <a:picLocks noChangeAspect="1" noChangeArrowheads="1"/>
            </p:cNvPicPr>
            <p:nvPr/>
          </p:nvPicPr>
          <p:blipFill rotWithShape="1">
            <a:blip r:embed="rId2"/>
            <a:srcRect r="51042"/>
            <a:stretch/>
          </p:blipFill>
          <p:spPr bwMode="auto">
            <a:xfrm>
              <a:off x="8374340" y="1464597"/>
              <a:ext cx="3529964" cy="2137019"/>
            </a:xfrm>
            <a:prstGeom prst="rect">
              <a:avLst/>
            </a:prstGeom>
            <a:ln>
              <a:noFill/>
            </a:ln>
            <a:effectLst>
              <a:outerShdw blurRad="292100" dist="139700" dir="2700000" algn="tl" rotWithShape="0">
                <a:srgbClr val="333333">
                  <a:alpha val="65000"/>
                </a:srgbClr>
              </a:outerShdw>
            </a:effectLst>
          </p:spPr>
        </p:pic>
        <p:pic>
          <p:nvPicPr>
            <p:cNvPr id="4" name="Picture 121">
              <a:extLst>
                <a:ext uri="{FF2B5EF4-FFF2-40B4-BE49-F238E27FC236}">
                  <a16:creationId xmlns:a16="http://schemas.microsoft.com/office/drawing/2014/main" id="{F308E663-4762-84DC-83DF-2D9D69BE04E2}"/>
                </a:ext>
              </a:extLst>
            </p:cNvPr>
            <p:cNvPicPr>
              <a:picLocks noChangeAspect="1" noChangeArrowheads="1"/>
            </p:cNvPicPr>
            <p:nvPr/>
          </p:nvPicPr>
          <p:blipFill rotWithShape="1">
            <a:blip r:embed="rId2"/>
            <a:srcRect l="50943" r="817"/>
            <a:stretch/>
          </p:blipFill>
          <p:spPr bwMode="auto">
            <a:xfrm>
              <a:off x="8374340" y="3644691"/>
              <a:ext cx="3529964" cy="216877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3544096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16F27-B177-0578-A6A5-9F1076CA00F9}"/>
              </a:ext>
            </a:extLst>
          </p:cNvPr>
          <p:cNvSpPr>
            <a:spLocks noGrp="1"/>
          </p:cNvSpPr>
          <p:nvPr>
            <p:ph type="title"/>
          </p:nvPr>
        </p:nvSpPr>
        <p:spPr/>
        <p:txBody>
          <a:bodyPr/>
          <a:lstStyle/>
          <a:p>
            <a:r>
              <a:rPr lang="en-US" dirty="0"/>
              <a:t>Q5: Laryngeal carcinoma </a:t>
            </a:r>
          </a:p>
        </p:txBody>
      </p:sp>
      <p:sp>
        <p:nvSpPr>
          <p:cNvPr id="3" name="Content Placeholder 2">
            <a:extLst>
              <a:ext uri="{FF2B5EF4-FFF2-40B4-BE49-F238E27FC236}">
                <a16:creationId xmlns:a16="http://schemas.microsoft.com/office/drawing/2014/main" id="{44FEE57E-6EE8-81DD-237F-8D7E36A73F0A}"/>
              </a:ext>
            </a:extLst>
          </p:cNvPr>
          <p:cNvSpPr>
            <a:spLocks noGrp="1"/>
          </p:cNvSpPr>
          <p:nvPr>
            <p:ph idx="1"/>
          </p:nvPr>
        </p:nvSpPr>
        <p:spPr>
          <a:xfrm>
            <a:off x="838200" y="1206914"/>
            <a:ext cx="6859555" cy="4970050"/>
          </a:xfrm>
        </p:spPr>
        <p:txBody>
          <a:bodyPr/>
          <a:lstStyle/>
          <a:p>
            <a:pPr marL="514350" indent="-514350">
              <a:buFont typeface="+mj-lt"/>
              <a:buAutoNum type="arabicPeriod"/>
            </a:pPr>
            <a:r>
              <a:rPr lang="en-US" b="1" dirty="0"/>
              <a:t>With what instrument do you view this area?</a:t>
            </a:r>
          </a:p>
          <a:p>
            <a:pPr lvl="1"/>
            <a:r>
              <a:rPr lang="en-US" sz="2800" dirty="0"/>
              <a:t>Flexible laryngoscopy</a:t>
            </a:r>
          </a:p>
          <a:p>
            <a:pPr marL="514350" indent="-514350">
              <a:buFont typeface="+mj-lt"/>
              <a:buAutoNum type="arabicPeriod"/>
            </a:pPr>
            <a:r>
              <a:rPr lang="en-US" b="1" dirty="0"/>
              <a:t>What should we exclude? </a:t>
            </a:r>
          </a:p>
          <a:p>
            <a:pPr lvl="1"/>
            <a:r>
              <a:rPr lang="en-US" sz="2800" dirty="0"/>
              <a:t>Laryngeal carcinoma</a:t>
            </a:r>
            <a:endParaRPr lang="en-US" sz="2800" b="1" dirty="0"/>
          </a:p>
          <a:p>
            <a:pPr marL="514350" indent="-514350">
              <a:buFont typeface="+mj-lt"/>
              <a:buAutoNum type="arabicPeriod"/>
            </a:pPr>
            <a:r>
              <a:rPr lang="en-US" b="1" dirty="0"/>
              <a:t>How to confirm your diagnosis of this finding</a:t>
            </a:r>
          </a:p>
          <a:p>
            <a:pPr lvl="1"/>
            <a:r>
              <a:rPr lang="en-US" sz="2800" dirty="0"/>
              <a:t>Biopsy to exclude malignancy</a:t>
            </a:r>
          </a:p>
        </p:txBody>
      </p:sp>
      <p:sp>
        <p:nvSpPr>
          <p:cNvPr id="4" name="Rectangle 3">
            <a:extLst>
              <a:ext uri="{FF2B5EF4-FFF2-40B4-BE49-F238E27FC236}">
                <a16:creationId xmlns:a16="http://schemas.microsoft.com/office/drawing/2014/main" id="{1B0B9F66-8256-8699-F8E8-9464ECB3DCE5}"/>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grpSp>
        <p:nvGrpSpPr>
          <p:cNvPr id="7" name="Group 6">
            <a:extLst>
              <a:ext uri="{FF2B5EF4-FFF2-40B4-BE49-F238E27FC236}">
                <a16:creationId xmlns:a16="http://schemas.microsoft.com/office/drawing/2014/main" id="{B3A348AC-0F40-13A7-2CF0-09C8FA154E5A}"/>
              </a:ext>
            </a:extLst>
          </p:cNvPr>
          <p:cNvGrpSpPr/>
          <p:nvPr/>
        </p:nvGrpSpPr>
        <p:grpSpPr>
          <a:xfrm>
            <a:off x="7893698" y="1206914"/>
            <a:ext cx="3460101" cy="4970050"/>
            <a:chOff x="7893698" y="1206914"/>
            <a:chExt cx="3460101" cy="4970050"/>
          </a:xfrm>
        </p:grpSpPr>
        <p:pic>
          <p:nvPicPr>
            <p:cNvPr id="5" name="Picture 4">
              <a:extLst>
                <a:ext uri="{FF2B5EF4-FFF2-40B4-BE49-F238E27FC236}">
                  <a16:creationId xmlns:a16="http://schemas.microsoft.com/office/drawing/2014/main" id="{7D8A5105-AB03-78BD-EF1B-06A22E85CB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522"/>
            <a:stretch/>
          </p:blipFill>
          <p:spPr bwMode="auto">
            <a:xfrm>
              <a:off x="7893698" y="1206914"/>
              <a:ext cx="3460101" cy="2521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9DA203-BC94-7AF0-654C-340BE58361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1" t="2914" r="6003" b="3632"/>
            <a:stretch/>
          </p:blipFill>
          <p:spPr>
            <a:xfrm>
              <a:off x="7893698" y="3774886"/>
              <a:ext cx="3460101" cy="240207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39296111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58664-BEEC-7CD7-4644-13D5779D5440}"/>
              </a:ext>
            </a:extLst>
          </p:cNvPr>
          <p:cNvSpPr>
            <a:spLocks noGrp="1"/>
          </p:cNvSpPr>
          <p:nvPr>
            <p:ph type="title"/>
          </p:nvPr>
        </p:nvSpPr>
        <p:spPr/>
        <p:txBody>
          <a:bodyPr>
            <a:normAutofit/>
          </a:bodyPr>
          <a:lstStyle/>
          <a:p>
            <a:r>
              <a:rPr lang="en-US" dirty="0"/>
              <a:t>Indirect laryngoscopy</a:t>
            </a:r>
          </a:p>
        </p:txBody>
      </p:sp>
      <p:sp>
        <p:nvSpPr>
          <p:cNvPr id="3" name="Content Placeholder 2">
            <a:extLst>
              <a:ext uri="{FF2B5EF4-FFF2-40B4-BE49-F238E27FC236}">
                <a16:creationId xmlns:a16="http://schemas.microsoft.com/office/drawing/2014/main" id="{F68D36B7-7252-DB0D-E558-07D3062FC6D2}"/>
              </a:ext>
            </a:extLst>
          </p:cNvPr>
          <p:cNvSpPr>
            <a:spLocks noGrp="1"/>
          </p:cNvSpPr>
          <p:nvPr>
            <p:ph idx="1"/>
          </p:nvPr>
        </p:nvSpPr>
        <p:spPr>
          <a:xfrm>
            <a:off x="838200" y="1305026"/>
            <a:ext cx="7196847" cy="4871938"/>
          </a:xfrm>
        </p:spPr>
        <p:txBody>
          <a:bodyPr/>
          <a:lstStyle/>
          <a:p>
            <a:r>
              <a:rPr lang="en-US" b="1" dirty="0"/>
              <a:t>Name of this procedure</a:t>
            </a:r>
          </a:p>
          <a:p>
            <a:pPr lvl="1"/>
            <a:r>
              <a:rPr lang="en-US" dirty="0"/>
              <a:t>Indirect laryngoscopy</a:t>
            </a:r>
          </a:p>
          <a:p>
            <a:r>
              <a:rPr lang="en-US" b="1" dirty="0"/>
              <a:t>Structures that cab be visualized by it</a:t>
            </a:r>
          </a:p>
          <a:p>
            <a:pPr lvl="1"/>
            <a:r>
              <a:rPr lang="en-US" dirty="0"/>
              <a:t>Vocal cords and glottis—including upper tracheal rings, larynx, and hypopharynx </a:t>
            </a:r>
          </a:p>
          <a:p>
            <a:r>
              <a:rPr lang="en-US" b="1" dirty="0"/>
              <a:t>Procedure alternative to it</a:t>
            </a:r>
          </a:p>
          <a:p>
            <a:pPr lvl="1"/>
            <a:r>
              <a:rPr lang="en-US" dirty="0"/>
              <a:t>Direct laryngoscopy with the laryngoscope</a:t>
            </a:r>
          </a:p>
        </p:txBody>
      </p:sp>
      <p:pic>
        <p:nvPicPr>
          <p:cNvPr id="5" name="Picture 4">
            <a:extLst>
              <a:ext uri="{FF2B5EF4-FFF2-40B4-BE49-F238E27FC236}">
                <a16:creationId xmlns:a16="http://schemas.microsoft.com/office/drawing/2014/main" id="{7BC3534B-AC03-A67F-F4B6-B766F13DA303}"/>
              </a:ext>
            </a:extLst>
          </p:cNvPr>
          <p:cNvPicPr>
            <a:picLocks noChangeAspect="1"/>
          </p:cNvPicPr>
          <p:nvPr/>
        </p:nvPicPr>
        <p:blipFill>
          <a:blip r:embed="rId2"/>
          <a:stretch>
            <a:fillRect/>
          </a:stretch>
        </p:blipFill>
        <p:spPr>
          <a:xfrm>
            <a:off x="8188820" y="1305026"/>
            <a:ext cx="3164979" cy="296541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C5436499-0193-9058-65FC-88822B9DDF5D}"/>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571294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C6DD3-B273-6535-7AD7-77BC3F6E8EB9}"/>
              </a:ext>
            </a:extLst>
          </p:cNvPr>
          <p:cNvSpPr>
            <a:spLocks noGrp="1"/>
          </p:cNvSpPr>
          <p:nvPr>
            <p:ph type="title"/>
          </p:nvPr>
        </p:nvSpPr>
        <p:spPr/>
        <p:txBody>
          <a:bodyPr/>
          <a:lstStyle/>
          <a:p>
            <a:r>
              <a:rPr lang="en-US" dirty="0"/>
              <a:t>Noise-induced hearing loss (Sensorineural)</a:t>
            </a:r>
          </a:p>
        </p:txBody>
      </p:sp>
      <p:sp>
        <p:nvSpPr>
          <p:cNvPr id="4" name="TextBox 3">
            <a:extLst>
              <a:ext uri="{FF2B5EF4-FFF2-40B4-BE49-F238E27FC236}">
                <a16:creationId xmlns:a16="http://schemas.microsoft.com/office/drawing/2014/main" id="{E2E91EE0-E485-6D4D-5E5C-7BBA4BC41B8C}"/>
              </a:ext>
            </a:extLst>
          </p:cNvPr>
          <p:cNvSpPr txBox="1"/>
          <p:nvPr/>
        </p:nvSpPr>
        <p:spPr>
          <a:xfrm>
            <a:off x="838199" y="1127464"/>
            <a:ext cx="10515599" cy="830997"/>
          </a:xfrm>
          <a:prstGeom prst="rect">
            <a:avLst/>
          </a:prstGeom>
          <a:noFill/>
        </p:spPr>
        <p:txBody>
          <a:bodyPr wrap="square">
            <a:spAutoFit/>
          </a:bodyPr>
          <a:lstStyle/>
          <a:p>
            <a:pPr marL="0" indent="0" algn="ctr">
              <a:buNone/>
            </a:pPr>
            <a:r>
              <a:rPr lang="en-US" sz="2400" dirty="0"/>
              <a:t>In noise-induced hearing loss, hearing is most impaired at frequencies of </a:t>
            </a:r>
            <a:r>
              <a:rPr lang="en-US" sz="2400" b="1" dirty="0">
                <a:solidFill>
                  <a:srgbClr val="FF0000"/>
                </a:solidFill>
              </a:rPr>
              <a:t>4000 Hz </a:t>
            </a:r>
            <a:r>
              <a:rPr lang="en-US" sz="2400" dirty="0"/>
              <a:t>in both bone and air conduction.</a:t>
            </a:r>
          </a:p>
        </p:txBody>
      </p:sp>
      <p:pic>
        <p:nvPicPr>
          <p:cNvPr id="5" name="Content Placeholder 4" descr="Audiogram in noise-induced hearing loss">
            <a:extLst>
              <a:ext uri="{FF2B5EF4-FFF2-40B4-BE49-F238E27FC236}">
                <a16:creationId xmlns:a16="http://schemas.microsoft.com/office/drawing/2014/main" id="{5CC7EF69-98D6-7270-A351-C074A856DA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066142" y="1889803"/>
            <a:ext cx="6059712" cy="49629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90B6B5-01BF-EB2F-68BA-DAC5A2A9C724}"/>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4721255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Tracheostomy</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
        <p:nvSpPr>
          <p:cNvPr id="3" name="Subtitle 2">
            <a:extLst>
              <a:ext uri="{FF2B5EF4-FFF2-40B4-BE49-F238E27FC236}">
                <a16:creationId xmlns:a16="http://schemas.microsoft.com/office/drawing/2014/main" id="{8266C7A0-809C-FE30-82CD-DF353EEBBBE1}"/>
              </a:ext>
            </a:extLst>
          </p:cNvPr>
          <p:cNvSpPr>
            <a:spLocks noGrp="1"/>
          </p:cNvSpPr>
          <p:nvPr>
            <p:ph type="subTitle" idx="1"/>
          </p:nvPr>
        </p:nvSpPr>
        <p:spPr>
          <a:xfrm>
            <a:off x="1524000" y="5177449"/>
            <a:ext cx="9144000" cy="514626"/>
          </a:xfrm>
        </p:spPr>
        <p:txBody>
          <a:bodyPr>
            <a:noAutofit/>
          </a:bodyPr>
          <a:lstStyle/>
          <a:p>
            <a:pPr rtl="1"/>
            <a:r>
              <a:rPr lang="ar-JO" sz="2800" dirty="0">
                <a:effectLst>
                  <a:outerShdw blurRad="38100" dist="38100" dir="2700000" algn="tl">
                    <a:srgbClr val="000000">
                      <a:alpha val="43137"/>
                    </a:srgbClr>
                  </a:outerShdw>
                </a:effectLst>
                <a:cs typeface="Arial" pitchFamily="34" charset="0"/>
              </a:rPr>
              <a:t>شاملة دوسيه د. حرازنة بشكل مختصر</a:t>
            </a:r>
          </a:p>
        </p:txBody>
      </p:sp>
    </p:spTree>
    <p:extLst>
      <p:ext uri="{BB962C8B-B14F-4D97-AF65-F5344CB8AC3E}">
        <p14:creationId xmlns:p14="http://schemas.microsoft.com/office/powerpoint/2010/main" val="337681516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167B-1574-F5DF-B7A8-575355F3F191}"/>
              </a:ext>
            </a:extLst>
          </p:cNvPr>
          <p:cNvSpPr>
            <a:spLocks noGrp="1"/>
          </p:cNvSpPr>
          <p:nvPr>
            <p:ph type="title"/>
          </p:nvPr>
        </p:nvSpPr>
        <p:spPr/>
        <p:txBody>
          <a:bodyPr/>
          <a:lstStyle/>
          <a:p>
            <a:r>
              <a:rPr lang="en-US" dirty="0"/>
              <a:t>Tracheostomy 1</a:t>
            </a:r>
          </a:p>
        </p:txBody>
      </p:sp>
      <p:sp>
        <p:nvSpPr>
          <p:cNvPr id="6" name="Content Placeholder 5">
            <a:extLst>
              <a:ext uri="{FF2B5EF4-FFF2-40B4-BE49-F238E27FC236}">
                <a16:creationId xmlns:a16="http://schemas.microsoft.com/office/drawing/2014/main" id="{AF6B6719-26BE-C604-6CAC-E2EB67D472FA}"/>
              </a:ext>
            </a:extLst>
          </p:cNvPr>
          <p:cNvSpPr>
            <a:spLocks noGrp="1"/>
          </p:cNvSpPr>
          <p:nvPr>
            <p:ph idx="1"/>
          </p:nvPr>
        </p:nvSpPr>
        <p:spPr/>
        <p:txBody>
          <a:bodyPr>
            <a:normAutofit lnSpcReduction="10000"/>
          </a:bodyPr>
          <a:lstStyle/>
          <a:p>
            <a:pPr marL="0" indent="0">
              <a:buNone/>
            </a:pPr>
            <a:r>
              <a:rPr lang="en-US" b="1" dirty="0"/>
              <a:t>Mention the types of tracheostomy</a:t>
            </a:r>
          </a:p>
          <a:p>
            <a:pPr marL="514350" indent="-514350">
              <a:buFont typeface="+mj-lt"/>
              <a:buAutoNum type="arabicPeriod"/>
            </a:pPr>
            <a:r>
              <a:rPr lang="en-US" sz="2600" dirty="0"/>
              <a:t>Temporary</a:t>
            </a:r>
          </a:p>
          <a:p>
            <a:pPr marL="514350" indent="-514350">
              <a:buFont typeface="+mj-lt"/>
              <a:buAutoNum type="arabicPeriod"/>
            </a:pPr>
            <a:r>
              <a:rPr lang="en-US" sz="2600" dirty="0"/>
              <a:t>Permanent</a:t>
            </a:r>
          </a:p>
          <a:p>
            <a:pPr marL="0" indent="0">
              <a:buNone/>
            </a:pPr>
            <a:r>
              <a:rPr lang="en-US" b="1" dirty="0"/>
              <a:t>Write 3 procedures to enter the trachea</a:t>
            </a:r>
          </a:p>
          <a:p>
            <a:pPr marL="514350" indent="-514350">
              <a:buFont typeface="+mj-lt"/>
              <a:buAutoNum type="alphaUcPeriod"/>
            </a:pPr>
            <a:r>
              <a:rPr lang="en-US" sz="2600" dirty="0"/>
              <a:t>Percutaneous tracheostomy</a:t>
            </a:r>
          </a:p>
          <a:p>
            <a:pPr marL="514350" indent="-514350">
              <a:buFont typeface="+mj-lt"/>
              <a:buAutoNum type="alphaUcPeriod"/>
            </a:pPr>
            <a:r>
              <a:rPr lang="en-US" sz="2600" dirty="0"/>
              <a:t>Surgical tracheostomy</a:t>
            </a:r>
          </a:p>
          <a:p>
            <a:pPr marL="514350" indent="-514350">
              <a:buFont typeface="+mj-lt"/>
              <a:buAutoNum type="alphaUcPeriod"/>
            </a:pPr>
            <a:r>
              <a:rPr lang="en-US" sz="2600" dirty="0"/>
              <a:t>Cricothyroidectomy </a:t>
            </a:r>
          </a:p>
          <a:p>
            <a:pPr marL="0" indent="0">
              <a:buNone/>
            </a:pPr>
            <a:r>
              <a:rPr lang="en-US" b="1" dirty="0"/>
              <a:t>Preformed at which level</a:t>
            </a:r>
          </a:p>
          <a:p>
            <a:pPr>
              <a:buFont typeface="Courier New" panose="02070309020205020404" pitchFamily="49" charset="0"/>
              <a:buChar char="o"/>
            </a:pPr>
            <a:r>
              <a:rPr lang="en-US" sz="2600" dirty="0"/>
              <a:t>Pediatrics: between 2</a:t>
            </a:r>
            <a:r>
              <a:rPr lang="en-US" sz="2600" baseline="30000" dirty="0"/>
              <a:t>nd</a:t>
            </a:r>
            <a:r>
              <a:rPr lang="en-US" sz="2600" dirty="0"/>
              <a:t> and 3</a:t>
            </a:r>
            <a:r>
              <a:rPr lang="en-US" sz="2600" baseline="30000" dirty="0"/>
              <a:t>rd</a:t>
            </a:r>
            <a:r>
              <a:rPr lang="en-US" sz="2600" dirty="0"/>
              <a:t> tracheal interspace</a:t>
            </a:r>
          </a:p>
          <a:p>
            <a:pPr>
              <a:buFont typeface="Courier New" panose="02070309020205020404" pitchFamily="49" charset="0"/>
              <a:buChar char="o"/>
            </a:pPr>
            <a:r>
              <a:rPr lang="en-US" sz="2600" dirty="0"/>
              <a:t>Adults: between 3</a:t>
            </a:r>
            <a:r>
              <a:rPr lang="en-US" sz="2600" baseline="30000" dirty="0"/>
              <a:t>rd</a:t>
            </a:r>
            <a:r>
              <a:rPr lang="en-US" sz="2600" dirty="0"/>
              <a:t> and 4</a:t>
            </a:r>
            <a:r>
              <a:rPr lang="en-US" sz="2600" baseline="30000" dirty="0"/>
              <a:t>th</a:t>
            </a:r>
            <a:r>
              <a:rPr lang="en-US" sz="2600" dirty="0"/>
              <a:t> tracheal interspace</a:t>
            </a:r>
          </a:p>
        </p:txBody>
      </p:sp>
      <p:sp>
        <p:nvSpPr>
          <p:cNvPr id="5" name="Rectangle 4">
            <a:extLst>
              <a:ext uri="{FF2B5EF4-FFF2-40B4-BE49-F238E27FC236}">
                <a16:creationId xmlns:a16="http://schemas.microsoft.com/office/drawing/2014/main" id="{61D452C7-2D5A-F70D-32D4-B21A1836F1D4}"/>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223457882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167B-1574-F5DF-B7A8-575355F3F191}"/>
              </a:ext>
            </a:extLst>
          </p:cNvPr>
          <p:cNvSpPr>
            <a:spLocks noGrp="1"/>
          </p:cNvSpPr>
          <p:nvPr>
            <p:ph type="title"/>
          </p:nvPr>
        </p:nvSpPr>
        <p:spPr/>
        <p:txBody>
          <a:bodyPr/>
          <a:lstStyle/>
          <a:p>
            <a:r>
              <a:rPr lang="en-US" sz="4400" dirty="0">
                <a:effectLst/>
                <a:ea typeface="Calibri" panose="020F0502020204030204" pitchFamily="34" charset="0"/>
                <a:cs typeface="Arial" panose="020B0604020202020204" pitchFamily="34" charset="0"/>
              </a:rPr>
              <a:t>Tracheostomy 2</a:t>
            </a:r>
            <a:endParaRPr lang="en-US" dirty="0"/>
          </a:p>
        </p:txBody>
      </p:sp>
      <p:sp>
        <p:nvSpPr>
          <p:cNvPr id="3" name="Content Placeholder 2">
            <a:extLst>
              <a:ext uri="{FF2B5EF4-FFF2-40B4-BE49-F238E27FC236}">
                <a16:creationId xmlns:a16="http://schemas.microsoft.com/office/drawing/2014/main" id="{9A1F0749-4CF2-D0B2-E805-65901CD394D2}"/>
              </a:ext>
            </a:extLst>
          </p:cNvPr>
          <p:cNvSpPr>
            <a:spLocks noGrp="1"/>
          </p:cNvSpPr>
          <p:nvPr>
            <p:ph idx="1"/>
          </p:nvPr>
        </p:nvSpPr>
        <p:spPr>
          <a:xfrm>
            <a:off x="838200" y="1230378"/>
            <a:ext cx="10515600" cy="5187850"/>
          </a:xfrm>
        </p:spPr>
        <p:txBody>
          <a:bodyPr>
            <a:normAutofit/>
          </a:bodyPr>
          <a:lstStyle/>
          <a:p>
            <a:pPr marL="0" indent="0">
              <a:buNone/>
            </a:pPr>
            <a:r>
              <a:rPr lang="en-US" b="1" dirty="0"/>
              <a:t>What are the indications of tracheostomy ?</a:t>
            </a:r>
          </a:p>
          <a:p>
            <a:r>
              <a:rPr lang="en-US" sz="2600" dirty="0"/>
              <a:t>Acute</a:t>
            </a:r>
          </a:p>
          <a:p>
            <a:pPr marL="514350" indent="-514350">
              <a:spcBef>
                <a:spcPts val="600"/>
              </a:spcBef>
              <a:buFont typeface="+mj-lt"/>
              <a:buAutoNum type="arabicPeriod"/>
            </a:pPr>
            <a:r>
              <a:rPr lang="en-US" sz="2400" dirty="0"/>
              <a:t>Maxillo-facial Trauma </a:t>
            </a:r>
          </a:p>
          <a:p>
            <a:pPr marL="514350" indent="-514350">
              <a:spcBef>
                <a:spcPts val="600"/>
              </a:spcBef>
              <a:buFont typeface="+mj-lt"/>
              <a:buAutoNum type="arabicPeriod"/>
            </a:pPr>
            <a:r>
              <a:rPr lang="en-US" sz="2400" dirty="0"/>
              <a:t>Poisoning</a:t>
            </a:r>
          </a:p>
          <a:p>
            <a:pPr marL="514350" indent="-514350">
              <a:spcBef>
                <a:spcPts val="600"/>
              </a:spcBef>
              <a:buFont typeface="+mj-lt"/>
              <a:buAutoNum type="arabicPeriod"/>
            </a:pPr>
            <a:r>
              <a:rPr lang="en-US" sz="2400" dirty="0"/>
              <a:t>Upper airway obstruction</a:t>
            </a:r>
          </a:p>
          <a:p>
            <a:pPr marL="514350" indent="-514350">
              <a:spcBef>
                <a:spcPts val="600"/>
              </a:spcBef>
              <a:buFont typeface="+mj-lt"/>
              <a:buAutoNum type="arabicPeriod"/>
            </a:pPr>
            <a:r>
              <a:rPr lang="en-US" sz="2400" dirty="0"/>
              <a:t>Acute angioedema &amp; inflammation of head &amp; neck </a:t>
            </a:r>
          </a:p>
          <a:p>
            <a:r>
              <a:rPr lang="en-US" sz="2600" dirty="0"/>
              <a:t>Chronic</a:t>
            </a:r>
          </a:p>
          <a:p>
            <a:pPr marL="514350" indent="-514350">
              <a:spcBef>
                <a:spcPts val="600"/>
              </a:spcBef>
              <a:buFont typeface="+mj-lt"/>
              <a:buAutoNum type="arabicPeriod"/>
            </a:pPr>
            <a:r>
              <a:rPr lang="en-US" sz="2400" dirty="0"/>
              <a:t>Any patient on ventilation for more than 2 weeks </a:t>
            </a:r>
            <a:r>
              <a:rPr lang="en-US" sz="2400" dirty="0">
                <a:solidFill>
                  <a:srgbClr val="FF0000"/>
                </a:solidFill>
              </a:rPr>
              <a:t>(most common indication)</a:t>
            </a:r>
          </a:p>
          <a:p>
            <a:pPr marL="514350" indent="-514350">
              <a:spcBef>
                <a:spcPts val="600"/>
              </a:spcBef>
              <a:buFont typeface="+mj-lt"/>
              <a:buAutoNum type="arabicPeriod"/>
            </a:pPr>
            <a:r>
              <a:rPr lang="en-US" sz="2400" dirty="0"/>
              <a:t>Pulmonary toilet </a:t>
            </a:r>
          </a:p>
          <a:p>
            <a:pPr marL="514350" indent="-514350">
              <a:spcBef>
                <a:spcPts val="600"/>
              </a:spcBef>
              <a:buFont typeface="+mj-lt"/>
              <a:buAutoNum type="arabicPeriod"/>
            </a:pPr>
            <a:r>
              <a:rPr lang="en-US" sz="2400" dirty="0"/>
              <a:t>Sleep apnea &amp; chronic aspiration</a:t>
            </a:r>
          </a:p>
          <a:p>
            <a:pPr marL="514350" indent="-514350">
              <a:spcBef>
                <a:spcPts val="600"/>
              </a:spcBef>
              <a:buFont typeface="+mj-lt"/>
              <a:buAutoNum type="arabicPeriod"/>
            </a:pPr>
            <a:r>
              <a:rPr lang="en-US" sz="2400" dirty="0"/>
              <a:t>Total laryngectomy</a:t>
            </a:r>
          </a:p>
          <a:p>
            <a:pPr>
              <a:spcBef>
                <a:spcPts val="600"/>
              </a:spcBef>
            </a:pPr>
            <a:r>
              <a:rPr lang="en-US" sz="2600" dirty="0"/>
              <a:t>Elective</a:t>
            </a:r>
          </a:p>
        </p:txBody>
      </p:sp>
      <p:sp>
        <p:nvSpPr>
          <p:cNvPr id="6" name="Rectangle 5">
            <a:extLst>
              <a:ext uri="{FF2B5EF4-FFF2-40B4-BE49-F238E27FC236}">
                <a16:creationId xmlns:a16="http://schemas.microsoft.com/office/drawing/2014/main" id="{8481D347-BE81-F294-484E-1AD42F49A7AE}"/>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2553117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EC477-4D84-A1AC-1894-468926ED8072}"/>
              </a:ext>
            </a:extLst>
          </p:cNvPr>
          <p:cNvSpPr>
            <a:spLocks noGrp="1"/>
          </p:cNvSpPr>
          <p:nvPr>
            <p:ph type="title"/>
          </p:nvPr>
        </p:nvSpPr>
        <p:spPr/>
        <p:txBody>
          <a:bodyPr>
            <a:normAutofit/>
          </a:bodyPr>
          <a:lstStyle/>
          <a:p>
            <a:r>
              <a:rPr lang="en-US" sz="4400" dirty="0"/>
              <a:t>Cuffed tracheostomy tube parts</a:t>
            </a:r>
            <a:endParaRPr lang="en-US" dirty="0"/>
          </a:p>
        </p:txBody>
      </p:sp>
      <p:pic>
        <p:nvPicPr>
          <p:cNvPr id="4" name="Content Placeholder 3">
            <a:extLst>
              <a:ext uri="{FF2B5EF4-FFF2-40B4-BE49-F238E27FC236}">
                <a16:creationId xmlns:a16="http://schemas.microsoft.com/office/drawing/2014/main" id="{C6AA433D-092C-7840-637A-4FAF568787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274908"/>
            <a:ext cx="7228114" cy="541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صورة 5">
            <a:extLst>
              <a:ext uri="{FF2B5EF4-FFF2-40B4-BE49-F238E27FC236}">
                <a16:creationId xmlns:a16="http://schemas.microsoft.com/office/drawing/2014/main" id="{12968F0C-2605-5FB2-8A78-5459328A8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136" y="1274908"/>
            <a:ext cx="4161590" cy="2996667"/>
          </a:xfrm>
          <a:prstGeom prst="rect">
            <a:avLst/>
          </a:prstGeom>
        </p:spPr>
      </p:pic>
      <p:sp>
        <p:nvSpPr>
          <p:cNvPr id="7" name="Rectangle 6">
            <a:extLst>
              <a:ext uri="{FF2B5EF4-FFF2-40B4-BE49-F238E27FC236}">
                <a16:creationId xmlns:a16="http://schemas.microsoft.com/office/drawing/2014/main" id="{9BBAB64D-9F28-7835-AE31-2C0A8EB23E6E}"/>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267250556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E59C5-4118-F1C8-9A72-BF4BEC695D58}"/>
              </a:ext>
            </a:extLst>
          </p:cNvPr>
          <p:cNvSpPr>
            <a:spLocks noGrp="1"/>
          </p:cNvSpPr>
          <p:nvPr>
            <p:ph type="title"/>
          </p:nvPr>
        </p:nvSpPr>
        <p:spPr/>
        <p:txBody>
          <a:bodyPr>
            <a:normAutofit/>
          </a:bodyPr>
          <a:lstStyle/>
          <a:p>
            <a:r>
              <a:rPr lang="en-US" sz="4400" dirty="0"/>
              <a:t>1.Percutaneous tracheostomy</a:t>
            </a:r>
            <a:endParaRPr lang="en-US" dirty="0"/>
          </a:p>
        </p:txBody>
      </p:sp>
      <p:sp>
        <p:nvSpPr>
          <p:cNvPr id="3" name="Content Placeholder 2">
            <a:extLst>
              <a:ext uri="{FF2B5EF4-FFF2-40B4-BE49-F238E27FC236}">
                <a16:creationId xmlns:a16="http://schemas.microsoft.com/office/drawing/2014/main" id="{D7B26802-EDAE-1163-0137-F5AFB83D91E3}"/>
              </a:ext>
            </a:extLst>
          </p:cNvPr>
          <p:cNvSpPr>
            <a:spLocks noGrp="1"/>
          </p:cNvSpPr>
          <p:nvPr>
            <p:ph idx="1"/>
          </p:nvPr>
        </p:nvSpPr>
        <p:spPr/>
        <p:txBody>
          <a:bodyPr/>
          <a:lstStyle/>
          <a:p>
            <a:r>
              <a:rPr lang="en-US" dirty="0"/>
              <a:t>ICU, bedside tracheostomy</a:t>
            </a:r>
          </a:p>
          <a:p>
            <a:r>
              <a:rPr lang="en-US" dirty="0"/>
              <a:t>Use guide wire &amp; dilator</a:t>
            </a:r>
          </a:p>
          <a:p>
            <a:r>
              <a:rPr lang="en-US" dirty="0"/>
              <a:t>Under vision of bronchoscope through endotracheal tube</a:t>
            </a:r>
          </a:p>
          <a:p>
            <a:r>
              <a:rPr lang="en-US" b="1" dirty="0"/>
              <a:t>Advantages</a:t>
            </a:r>
            <a:r>
              <a:rPr lang="en-US" dirty="0"/>
              <a:t>: Less time, less expensive, reduced tissue trauma</a:t>
            </a:r>
          </a:p>
          <a:p>
            <a:r>
              <a:rPr lang="en-US" b="1" dirty="0"/>
              <a:t>Contraindications</a:t>
            </a:r>
            <a:r>
              <a:rPr lang="en-US" dirty="0"/>
              <a:t>:</a:t>
            </a:r>
          </a:p>
          <a:p>
            <a:pPr marL="914400" lvl="1" indent="-457200">
              <a:buFont typeface="+mj-lt"/>
              <a:buAutoNum type="arabicPeriod"/>
            </a:pPr>
            <a:r>
              <a:rPr lang="en-US" dirty="0"/>
              <a:t>Unstable cervical spine</a:t>
            </a:r>
          </a:p>
          <a:p>
            <a:pPr marL="914400" lvl="1" indent="-457200">
              <a:buFont typeface="+mj-lt"/>
              <a:buAutoNum type="arabicPeriod"/>
            </a:pPr>
            <a:r>
              <a:rPr lang="en-US" dirty="0"/>
              <a:t>Obese, thick neck</a:t>
            </a:r>
          </a:p>
          <a:p>
            <a:pPr marL="914400" lvl="1" indent="-457200">
              <a:buFont typeface="+mj-lt"/>
              <a:buAutoNum type="arabicPeriod"/>
            </a:pPr>
            <a:r>
              <a:rPr lang="en-US" dirty="0"/>
              <a:t>Refractory coagulopathy</a:t>
            </a:r>
          </a:p>
        </p:txBody>
      </p:sp>
      <p:sp>
        <p:nvSpPr>
          <p:cNvPr id="6" name="Rectangle 5">
            <a:extLst>
              <a:ext uri="{FF2B5EF4-FFF2-40B4-BE49-F238E27FC236}">
                <a16:creationId xmlns:a16="http://schemas.microsoft.com/office/drawing/2014/main" id="{EAAA1027-9E27-C900-CEF0-BA22E67ADBAB}"/>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360308986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910B-2592-67A7-31E1-2841B6A3B7EA}"/>
              </a:ext>
            </a:extLst>
          </p:cNvPr>
          <p:cNvSpPr>
            <a:spLocks noGrp="1"/>
          </p:cNvSpPr>
          <p:nvPr>
            <p:ph type="title"/>
          </p:nvPr>
        </p:nvSpPr>
        <p:spPr/>
        <p:txBody>
          <a:bodyPr/>
          <a:lstStyle/>
          <a:p>
            <a:pPr marL="0" indent="0" algn="ctr">
              <a:buNone/>
            </a:pPr>
            <a:r>
              <a:rPr lang="en-US" dirty="0"/>
              <a:t>Steps of ICU bedside tracheostomy ?</a:t>
            </a:r>
          </a:p>
        </p:txBody>
      </p:sp>
      <p:sp>
        <p:nvSpPr>
          <p:cNvPr id="3" name="Content Placeholder 2">
            <a:extLst>
              <a:ext uri="{FF2B5EF4-FFF2-40B4-BE49-F238E27FC236}">
                <a16:creationId xmlns:a16="http://schemas.microsoft.com/office/drawing/2014/main" id="{05527C5F-EFF2-F9DA-30D1-ABB2BBB44C04}"/>
              </a:ext>
            </a:extLst>
          </p:cNvPr>
          <p:cNvSpPr>
            <a:spLocks noGrp="1"/>
          </p:cNvSpPr>
          <p:nvPr>
            <p:ph idx="1"/>
          </p:nvPr>
        </p:nvSpPr>
        <p:spPr>
          <a:xfrm>
            <a:off x="401216" y="1231641"/>
            <a:ext cx="11448662" cy="5505061"/>
          </a:xfrm>
        </p:spPr>
        <p:txBody>
          <a:bodyPr>
            <a:normAutofit fontScale="70000" lnSpcReduction="20000"/>
          </a:bodyPr>
          <a:lstStyle/>
          <a:p>
            <a:pPr marL="514350" indent="-514350">
              <a:buFont typeface="+mj-lt"/>
              <a:buAutoNum type="arabicPeriod"/>
            </a:pPr>
            <a:r>
              <a:rPr lang="en-US" dirty="0"/>
              <a:t>The patient should be placed supine with towels under the shoulder blades so that the neck is fully extended</a:t>
            </a:r>
          </a:p>
          <a:p>
            <a:pPr marL="514350" indent="-514350">
              <a:buFont typeface="+mj-lt"/>
              <a:buAutoNum type="arabicPeriod"/>
            </a:pPr>
            <a:r>
              <a:rPr lang="en-US" dirty="0"/>
              <a:t>Withdraw the endotracheal tube</a:t>
            </a:r>
          </a:p>
          <a:p>
            <a:pPr marL="514350" indent="-514350">
              <a:buFont typeface="+mj-lt"/>
              <a:buAutoNum type="arabicPeriod"/>
            </a:pPr>
            <a:r>
              <a:rPr lang="en-US" dirty="0"/>
              <a:t>The bronchoscope is fed through the endotracheal tube but kept with the tube itself.</a:t>
            </a:r>
          </a:p>
          <a:p>
            <a:pPr marL="514350" indent="-514350">
              <a:buFont typeface="+mj-lt"/>
              <a:buAutoNum type="arabicPeriod"/>
            </a:pPr>
            <a:r>
              <a:rPr lang="en-US" dirty="0"/>
              <a:t>The neck should be carefully palpated, and the anatomy should be identified</a:t>
            </a:r>
          </a:p>
          <a:p>
            <a:pPr marL="514350" indent="-514350">
              <a:buFont typeface="+mj-lt"/>
              <a:buAutoNum type="arabicPeriod"/>
            </a:pPr>
            <a:r>
              <a:rPr lang="en-US" dirty="0"/>
              <a:t>Horizontal skin incision made about 2-3 cm in length</a:t>
            </a:r>
          </a:p>
          <a:p>
            <a:pPr marL="514350" indent="-514350">
              <a:buFont typeface="+mj-lt"/>
              <a:buAutoNum type="arabicPeriod"/>
            </a:pPr>
            <a:r>
              <a:rPr lang="en-US" dirty="0"/>
              <a:t>The paratracheal tissue is cleared by blunt dissection, until the trachea is clearly palpable.</a:t>
            </a:r>
          </a:p>
          <a:p>
            <a:pPr marL="514350" indent="-514350">
              <a:buFont typeface="+mj-lt"/>
              <a:buAutoNum type="arabicPeriod"/>
            </a:pPr>
            <a:r>
              <a:rPr lang="en-US" dirty="0"/>
              <a:t>Once you have endotracheal tube withdrawn far enough, the introducer needle is then used to puncture the anterior wall of the trachea under direct </a:t>
            </a:r>
            <a:r>
              <a:rPr lang="en-US" dirty="0" err="1"/>
              <a:t>bronchoscopic</a:t>
            </a:r>
            <a:r>
              <a:rPr lang="en-US" dirty="0"/>
              <a:t> visualization. </a:t>
            </a:r>
          </a:p>
          <a:p>
            <a:pPr marL="514350" indent="-514350">
              <a:buFont typeface="+mj-lt"/>
              <a:buAutoNum type="arabicPeriod"/>
            </a:pPr>
            <a:r>
              <a:rPr lang="en-US" dirty="0"/>
              <a:t>A guidewire is fed through the catheter. On the bronchoscope, it should be seen going distally down the trachea towards the carina</a:t>
            </a:r>
          </a:p>
          <a:p>
            <a:pPr marL="514350" indent="-514350">
              <a:buFont typeface="+mj-lt"/>
              <a:buAutoNum type="arabicPeriod"/>
            </a:pPr>
            <a:r>
              <a:rPr lang="en-US" dirty="0"/>
              <a:t>The catheter is removed over the wire leaving it in place. The first small blue dilator is used to dilate the track</a:t>
            </a:r>
          </a:p>
          <a:p>
            <a:pPr marL="514350" indent="-514350">
              <a:buFont typeface="+mj-lt"/>
              <a:buAutoNum type="arabicPeriod"/>
            </a:pPr>
            <a:r>
              <a:rPr lang="en-US" dirty="0"/>
              <a:t>The large progressive dilator is then used to further dilate the track over the extended catheter</a:t>
            </a:r>
          </a:p>
          <a:p>
            <a:pPr marL="514350" indent="-514350">
              <a:buFont typeface="+mj-lt"/>
              <a:buAutoNum type="arabicPeriod"/>
            </a:pPr>
            <a:r>
              <a:rPr lang="en-US" dirty="0"/>
              <a:t>Introduce the tracheostomy</a:t>
            </a:r>
          </a:p>
          <a:p>
            <a:pPr marL="514350" indent="-514350">
              <a:buFont typeface="+mj-lt"/>
              <a:buAutoNum type="arabicPeriod"/>
            </a:pPr>
            <a:r>
              <a:rPr lang="en-US" dirty="0"/>
              <a:t>Reconnect to the ventilator</a:t>
            </a:r>
          </a:p>
          <a:p>
            <a:pPr marL="514350" indent="-514350">
              <a:buFont typeface="+mj-lt"/>
              <a:buAutoNum type="arabicPeriod"/>
            </a:pPr>
            <a:r>
              <a:rPr lang="en-US" dirty="0"/>
              <a:t>Stitch for fixation in four corners</a:t>
            </a:r>
          </a:p>
        </p:txBody>
      </p:sp>
      <p:sp>
        <p:nvSpPr>
          <p:cNvPr id="4" name="Rectangle 3">
            <a:extLst>
              <a:ext uri="{FF2B5EF4-FFF2-40B4-BE49-F238E27FC236}">
                <a16:creationId xmlns:a16="http://schemas.microsoft.com/office/drawing/2014/main" id="{5848AC6A-BEC1-71CD-64C0-D89B2BBE6531}"/>
              </a:ext>
            </a:extLst>
          </p:cNvPr>
          <p:cNvSpPr/>
          <p:nvPr/>
        </p:nvSpPr>
        <p:spPr>
          <a:xfrm>
            <a:off x="11178073"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(2)</a:t>
            </a:r>
            <a:endParaRPr lang="en-US" dirty="0">
              <a:solidFill>
                <a:srgbClr val="FF0000"/>
              </a:solidFill>
            </a:endParaRPr>
          </a:p>
        </p:txBody>
      </p:sp>
      <p:sp>
        <p:nvSpPr>
          <p:cNvPr id="5" name="Rectangle 4">
            <a:extLst>
              <a:ext uri="{FF2B5EF4-FFF2-40B4-BE49-F238E27FC236}">
                <a16:creationId xmlns:a16="http://schemas.microsoft.com/office/drawing/2014/main" id="{1F9E02BA-6BD5-2383-919E-E871781BCB1F}"/>
              </a:ext>
            </a:extLst>
          </p:cNvPr>
          <p:cNvSpPr/>
          <p:nvPr/>
        </p:nvSpPr>
        <p:spPr>
          <a:xfrm>
            <a:off x="0" y="0"/>
            <a:ext cx="1097901" cy="5318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يا رب عمره ما ينعاد</a:t>
            </a:r>
            <a:endParaRPr lang="en-US" dirty="0">
              <a:solidFill>
                <a:srgbClr val="FF0000"/>
              </a:solidFill>
            </a:endParaRPr>
          </a:p>
        </p:txBody>
      </p:sp>
    </p:spTree>
    <p:extLst>
      <p:ext uri="{BB962C8B-B14F-4D97-AF65-F5344CB8AC3E}">
        <p14:creationId xmlns:p14="http://schemas.microsoft.com/office/powerpoint/2010/main" val="198723651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E59C5-4118-F1C8-9A72-BF4BEC695D58}"/>
              </a:ext>
            </a:extLst>
          </p:cNvPr>
          <p:cNvSpPr>
            <a:spLocks noGrp="1"/>
          </p:cNvSpPr>
          <p:nvPr>
            <p:ph type="title"/>
          </p:nvPr>
        </p:nvSpPr>
        <p:spPr/>
        <p:txBody>
          <a:bodyPr>
            <a:normAutofit/>
          </a:bodyPr>
          <a:lstStyle/>
          <a:p>
            <a:r>
              <a:rPr lang="en-US" sz="4400" dirty="0"/>
              <a:t>2. Surgical tracheostomy</a:t>
            </a:r>
            <a:endParaRPr lang="en-US" dirty="0"/>
          </a:p>
        </p:txBody>
      </p:sp>
      <p:sp>
        <p:nvSpPr>
          <p:cNvPr id="3" name="Content Placeholder 2">
            <a:extLst>
              <a:ext uri="{FF2B5EF4-FFF2-40B4-BE49-F238E27FC236}">
                <a16:creationId xmlns:a16="http://schemas.microsoft.com/office/drawing/2014/main" id="{D7B26802-EDAE-1163-0137-F5AFB83D91E3}"/>
              </a:ext>
            </a:extLst>
          </p:cNvPr>
          <p:cNvSpPr>
            <a:spLocks noGrp="1"/>
          </p:cNvSpPr>
          <p:nvPr>
            <p:ph idx="1"/>
          </p:nvPr>
        </p:nvSpPr>
        <p:spPr>
          <a:xfrm>
            <a:off x="838200" y="1305025"/>
            <a:ext cx="10515600" cy="5187849"/>
          </a:xfrm>
        </p:spPr>
        <p:txBody>
          <a:bodyPr>
            <a:normAutofit fontScale="92500" lnSpcReduction="20000"/>
          </a:bodyPr>
          <a:lstStyle/>
          <a:p>
            <a:pPr marL="0" indent="0" algn="ctr">
              <a:spcAft>
                <a:spcPts val="1200"/>
              </a:spcAft>
              <a:buNone/>
            </a:pPr>
            <a:r>
              <a:rPr lang="en-US" sz="3300" dirty="0">
                <a:effectLst/>
                <a:latin typeface="Calibri" panose="020F0502020204030204" pitchFamily="34" charset="0"/>
                <a:ea typeface="Calibri" panose="020F0502020204030204" pitchFamily="34" charset="0"/>
                <a:cs typeface="Arial" panose="020B0604020202020204" pitchFamily="34" charset="0"/>
              </a:rPr>
              <a:t>Briefly, write down steps of this procedure under GA</a:t>
            </a:r>
            <a:endParaRPr lang="en-US" sz="3300" dirty="0"/>
          </a:p>
          <a:p>
            <a:pPr marL="514350" indent="-514350">
              <a:buFont typeface="+mj-lt"/>
              <a:buAutoNum type="arabicPeriod"/>
            </a:pPr>
            <a:r>
              <a:rPr lang="en-US" sz="2800" dirty="0"/>
              <a:t>Patient under GA &amp; supine position</a:t>
            </a:r>
          </a:p>
          <a:p>
            <a:pPr marL="514350" indent="-514350">
              <a:buFont typeface="+mj-lt"/>
              <a:buAutoNum type="arabicPeriod"/>
            </a:pPr>
            <a:r>
              <a:rPr lang="en-US" sz="2800" dirty="0"/>
              <a:t>Mark 1 cm above suprasternal notch or 2 cm below the cricoid cartilage</a:t>
            </a:r>
          </a:p>
          <a:p>
            <a:pPr marL="514350" indent="-514350">
              <a:buFont typeface="+mj-lt"/>
              <a:buAutoNum type="arabicPeriod"/>
            </a:pPr>
            <a:r>
              <a:rPr lang="en-US" sz="2800" dirty="0"/>
              <a:t>Cervi-linear skin incision along relaxed skin tension line (RSTL) between sternal notch &amp; cricoid cartilage</a:t>
            </a:r>
          </a:p>
          <a:p>
            <a:pPr marL="514350" indent="-514350">
              <a:buFont typeface="+mj-lt"/>
              <a:buAutoNum type="arabicPeriod"/>
            </a:pPr>
            <a:r>
              <a:rPr lang="en-US" sz="2800" dirty="0"/>
              <a:t>Midline vertical incision dividing strap muscles.</a:t>
            </a:r>
          </a:p>
          <a:p>
            <a:pPr marL="514350" indent="-514350">
              <a:buFont typeface="+mj-lt"/>
              <a:buAutoNum type="arabicPeriod"/>
            </a:pPr>
            <a:r>
              <a:rPr lang="en-US" sz="2800" dirty="0"/>
              <a:t>Division (or retraction) of thyroid isthmus.</a:t>
            </a:r>
          </a:p>
          <a:p>
            <a:pPr marL="514350" indent="-514350">
              <a:buFont typeface="+mj-lt"/>
              <a:buAutoNum type="arabicPeriod"/>
            </a:pPr>
            <a:r>
              <a:rPr lang="en-US" sz="2800" dirty="0"/>
              <a:t>Divide the 2nd tracheal ring &amp; insert tracheostomy tube (with concomitant withdrawal of ETT), inflate the cuff, then secure with tape or sutures.</a:t>
            </a:r>
          </a:p>
          <a:p>
            <a:pPr marL="514350" indent="-514350">
              <a:buFont typeface="+mj-lt"/>
              <a:buAutoNum type="arabicPeriod"/>
            </a:pPr>
            <a:r>
              <a:rPr lang="en-US" sz="2800" dirty="0"/>
              <a:t>Connect ventilator tube</a:t>
            </a:r>
          </a:p>
          <a:p>
            <a:pPr marL="514350" indent="-514350">
              <a:buFont typeface="+mj-lt"/>
              <a:buAutoNum type="arabicPeriod"/>
            </a:pPr>
            <a:r>
              <a:rPr lang="en-US" sz="2800" dirty="0"/>
              <a:t>Check the cuff is well inflated</a:t>
            </a:r>
          </a:p>
          <a:p>
            <a:pPr marL="514350" indent="-514350">
              <a:buFont typeface="+mj-lt"/>
              <a:buAutoNum type="arabicPeriod"/>
            </a:pPr>
            <a:r>
              <a:rPr lang="en-US" sz="2800" dirty="0"/>
              <a:t>After 3 days change cuffed tube to uncuffed tube to prevent stenosis</a:t>
            </a:r>
          </a:p>
        </p:txBody>
      </p:sp>
      <p:sp>
        <p:nvSpPr>
          <p:cNvPr id="5" name="Rectangle 4">
            <a:extLst>
              <a:ext uri="{FF2B5EF4-FFF2-40B4-BE49-F238E27FC236}">
                <a16:creationId xmlns:a16="http://schemas.microsoft.com/office/drawing/2014/main" id="{433BB233-5D1C-AA06-63FD-61571E85BDD0}"/>
              </a:ext>
            </a:extLst>
          </p:cNvPr>
          <p:cNvSpPr/>
          <p:nvPr/>
        </p:nvSpPr>
        <p:spPr>
          <a:xfrm>
            <a:off x="11178072" y="410544"/>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7" name="Rectangle 6">
            <a:extLst>
              <a:ext uri="{FF2B5EF4-FFF2-40B4-BE49-F238E27FC236}">
                <a16:creationId xmlns:a16="http://schemas.microsoft.com/office/drawing/2014/main" id="{08B20E50-3B4E-D122-72F9-9C1976C70800}"/>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75853179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E59C5-4118-F1C8-9A72-BF4BEC695D58}"/>
              </a:ext>
            </a:extLst>
          </p:cNvPr>
          <p:cNvSpPr>
            <a:spLocks noGrp="1"/>
          </p:cNvSpPr>
          <p:nvPr>
            <p:ph type="title"/>
          </p:nvPr>
        </p:nvSpPr>
        <p:spPr/>
        <p:txBody>
          <a:bodyPr/>
          <a:lstStyle/>
          <a:p>
            <a:r>
              <a:rPr lang="en-US" dirty="0"/>
              <a:t>2. Surgical tracheostomy notes</a:t>
            </a:r>
          </a:p>
        </p:txBody>
      </p:sp>
      <p:sp>
        <p:nvSpPr>
          <p:cNvPr id="7" name="Content Placeholder 6">
            <a:extLst>
              <a:ext uri="{FF2B5EF4-FFF2-40B4-BE49-F238E27FC236}">
                <a16:creationId xmlns:a16="http://schemas.microsoft.com/office/drawing/2014/main" id="{4588B6B5-8184-EC1F-1FBE-0766512533F1}"/>
              </a:ext>
            </a:extLst>
          </p:cNvPr>
          <p:cNvSpPr>
            <a:spLocks noGrp="1"/>
          </p:cNvSpPr>
          <p:nvPr>
            <p:ph idx="1"/>
          </p:nvPr>
        </p:nvSpPr>
        <p:spPr/>
        <p:txBody>
          <a:bodyPr/>
          <a:lstStyle/>
          <a:p>
            <a:r>
              <a:rPr lang="en-US" dirty="0"/>
              <a:t>Cuffed tube </a:t>
            </a:r>
            <a:r>
              <a:rPr lang="en-US" dirty="0">
                <a:sym typeface="Wingdings 3" panose="05040102010807070707" pitchFamily="18" charset="2"/>
              </a:rPr>
              <a:t> </a:t>
            </a:r>
            <a:r>
              <a:rPr lang="en-US" dirty="0"/>
              <a:t>to prevent aspiration</a:t>
            </a:r>
          </a:p>
          <a:p>
            <a:r>
              <a:rPr lang="en-US" dirty="0"/>
              <a:t>Done under GA and with endotracheal tube</a:t>
            </a:r>
          </a:p>
          <a:p>
            <a:r>
              <a:rPr lang="en-US" dirty="0"/>
              <a:t>The incision is done in the 2</a:t>
            </a:r>
            <a:r>
              <a:rPr lang="en-US" baseline="30000" dirty="0"/>
              <a:t>nd</a:t>
            </a:r>
            <a:r>
              <a:rPr lang="en-US" dirty="0"/>
              <a:t> or the 3</a:t>
            </a:r>
            <a:r>
              <a:rPr lang="en-US" baseline="30000" dirty="0"/>
              <a:t>rd</a:t>
            </a:r>
            <a:r>
              <a:rPr lang="en-US" dirty="0"/>
              <a:t> tracheal interspace between the 3</a:t>
            </a:r>
            <a:r>
              <a:rPr lang="en-US" baseline="30000" dirty="0"/>
              <a:t>rd</a:t>
            </a:r>
            <a:r>
              <a:rPr lang="en-US" dirty="0"/>
              <a:t> and 4</a:t>
            </a:r>
            <a:r>
              <a:rPr lang="en-US" baseline="30000" dirty="0"/>
              <a:t>th</a:t>
            </a:r>
            <a:r>
              <a:rPr lang="en-US" dirty="0"/>
              <a:t> tracheal ring</a:t>
            </a:r>
          </a:p>
          <a:p>
            <a:r>
              <a:rPr lang="en-US" dirty="0"/>
              <a:t>Pediatric tracheostomy</a:t>
            </a:r>
          </a:p>
          <a:p>
            <a:pPr lvl="1"/>
            <a:r>
              <a:rPr lang="en-US" dirty="0"/>
              <a:t>between the 2</a:t>
            </a:r>
            <a:r>
              <a:rPr lang="en-US" baseline="30000" dirty="0"/>
              <a:t>nd</a:t>
            </a:r>
            <a:r>
              <a:rPr lang="en-US" dirty="0"/>
              <a:t> and 3</a:t>
            </a:r>
            <a:r>
              <a:rPr lang="en-US" baseline="30000" dirty="0"/>
              <a:t>rd</a:t>
            </a:r>
            <a:r>
              <a:rPr lang="en-US" dirty="0"/>
              <a:t> tracheal ring</a:t>
            </a:r>
          </a:p>
          <a:p>
            <a:pPr lvl="1"/>
            <a:r>
              <a:rPr lang="en-US" dirty="0"/>
              <a:t>No excision of the anterior wall of the trachea</a:t>
            </a:r>
          </a:p>
          <a:p>
            <a:pPr lvl="1"/>
            <a:r>
              <a:rPr lang="en-US" dirty="0"/>
              <a:t>Secure the tube with 2 sutures</a:t>
            </a:r>
          </a:p>
        </p:txBody>
      </p:sp>
      <p:sp>
        <p:nvSpPr>
          <p:cNvPr id="5" name="Rectangle 4">
            <a:extLst>
              <a:ext uri="{FF2B5EF4-FFF2-40B4-BE49-F238E27FC236}">
                <a16:creationId xmlns:a16="http://schemas.microsoft.com/office/drawing/2014/main" id="{4514BE81-2A49-02EB-83E2-75C72B283FF9}"/>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129464573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63C1D-0D6F-0CB4-F3C8-FDC17FB57B91}"/>
              </a:ext>
            </a:extLst>
          </p:cNvPr>
          <p:cNvSpPr>
            <a:spLocks noGrp="1"/>
          </p:cNvSpPr>
          <p:nvPr>
            <p:ph type="title"/>
          </p:nvPr>
        </p:nvSpPr>
        <p:spPr/>
        <p:txBody>
          <a:bodyPr/>
          <a:lstStyle/>
          <a:p>
            <a:r>
              <a:rPr lang="en-US" sz="4400" dirty="0"/>
              <a:t>3.Cricothyroidectomy</a:t>
            </a:r>
            <a:endParaRPr lang="en-US" dirty="0"/>
          </a:p>
        </p:txBody>
      </p:sp>
      <p:sp>
        <p:nvSpPr>
          <p:cNvPr id="3" name="Content Placeholder 2">
            <a:extLst>
              <a:ext uri="{FF2B5EF4-FFF2-40B4-BE49-F238E27FC236}">
                <a16:creationId xmlns:a16="http://schemas.microsoft.com/office/drawing/2014/main" id="{AADF96BA-D303-EBB1-1A33-F5C2A0BEB162}"/>
              </a:ext>
            </a:extLst>
          </p:cNvPr>
          <p:cNvSpPr>
            <a:spLocks noGrp="1"/>
          </p:cNvSpPr>
          <p:nvPr>
            <p:ph idx="1"/>
          </p:nvPr>
        </p:nvSpPr>
        <p:spPr>
          <a:xfrm>
            <a:off x="838200" y="1193053"/>
            <a:ext cx="10515600" cy="5469003"/>
          </a:xfrm>
        </p:spPr>
        <p:txBody>
          <a:bodyPr>
            <a:normAutofit fontScale="92500" lnSpcReduction="10000"/>
          </a:bodyPr>
          <a:lstStyle/>
          <a:p>
            <a:pPr marL="0" indent="0">
              <a:buNone/>
            </a:pPr>
            <a:r>
              <a:rPr lang="en-US" dirty="0"/>
              <a:t>Emergency incision, temporary only</a:t>
            </a:r>
          </a:p>
          <a:p>
            <a:pPr marL="0" indent="0">
              <a:buNone/>
            </a:pPr>
            <a:r>
              <a:rPr lang="en-US" b="1" dirty="0"/>
              <a:t>Indications</a:t>
            </a:r>
            <a:r>
              <a:rPr lang="en-US" dirty="0"/>
              <a:t>:</a:t>
            </a:r>
          </a:p>
          <a:p>
            <a:pPr marL="514350" indent="-514350">
              <a:buFont typeface="+mj-lt"/>
              <a:buAutoNum type="arabicPeriod"/>
            </a:pPr>
            <a:r>
              <a:rPr lang="en-US" sz="2600" dirty="0"/>
              <a:t>Severe facial or nasal injuries</a:t>
            </a:r>
          </a:p>
          <a:p>
            <a:pPr marL="514350" indent="-514350">
              <a:buFont typeface="+mj-lt"/>
              <a:buAutoNum type="arabicPeriod"/>
            </a:pPr>
            <a:r>
              <a:rPr lang="en-US" sz="2600" dirty="0"/>
              <a:t>Massive mid facial trauma preventing adequate ventilation</a:t>
            </a:r>
          </a:p>
          <a:p>
            <a:pPr marL="514350" indent="-514350">
              <a:buFont typeface="+mj-lt"/>
              <a:buAutoNum type="arabicPeriod"/>
            </a:pPr>
            <a:r>
              <a:rPr lang="en-US" sz="2600" dirty="0"/>
              <a:t>Anaphylaxis</a:t>
            </a:r>
          </a:p>
          <a:p>
            <a:pPr marL="514350" indent="-514350">
              <a:buFont typeface="+mj-lt"/>
              <a:buAutoNum type="arabicPeriod"/>
            </a:pPr>
            <a:r>
              <a:rPr lang="en-US" sz="2600" dirty="0"/>
              <a:t>Chemical inhalation injuries</a:t>
            </a:r>
          </a:p>
          <a:p>
            <a:r>
              <a:rPr lang="en-US" b="1" dirty="0"/>
              <a:t>Contraindications</a:t>
            </a:r>
            <a:r>
              <a:rPr lang="en-US" dirty="0"/>
              <a:t>:</a:t>
            </a:r>
          </a:p>
          <a:p>
            <a:pPr marL="514350" indent="-514350">
              <a:buFont typeface="+mj-lt"/>
              <a:buAutoNum type="arabicPeriod"/>
            </a:pPr>
            <a:r>
              <a:rPr lang="en-US" dirty="0"/>
              <a:t>Inability to identify cricothyroid membrane</a:t>
            </a:r>
          </a:p>
          <a:p>
            <a:pPr marL="514350" indent="-514350">
              <a:buFont typeface="+mj-lt"/>
              <a:buAutoNum type="arabicPeriod"/>
            </a:pPr>
            <a:r>
              <a:rPr lang="en-US" dirty="0"/>
              <a:t>Tumor</a:t>
            </a:r>
          </a:p>
          <a:p>
            <a:pPr marL="514350" indent="-514350">
              <a:buFont typeface="+mj-lt"/>
              <a:buAutoNum type="arabicPeriod"/>
            </a:pPr>
            <a:r>
              <a:rPr lang="en-US" dirty="0"/>
              <a:t>Acute laryngeal disease (ex. infection, trauma)</a:t>
            </a:r>
          </a:p>
          <a:p>
            <a:pPr marL="514350" indent="-514350">
              <a:buFont typeface="+mj-lt"/>
              <a:buAutoNum type="arabicPeriod"/>
            </a:pPr>
            <a:r>
              <a:rPr lang="en-US" dirty="0"/>
              <a:t>Tracheal transection</a:t>
            </a:r>
          </a:p>
          <a:p>
            <a:pPr marL="514350" indent="-514350">
              <a:buFont typeface="+mj-lt"/>
              <a:buAutoNum type="arabicPeriod"/>
            </a:pPr>
            <a:r>
              <a:rPr lang="en-US" dirty="0"/>
              <a:t>Small children</a:t>
            </a:r>
          </a:p>
          <a:p>
            <a:endParaRPr lang="en-US" dirty="0"/>
          </a:p>
        </p:txBody>
      </p:sp>
      <p:sp>
        <p:nvSpPr>
          <p:cNvPr id="6" name="Rectangle 5">
            <a:extLst>
              <a:ext uri="{FF2B5EF4-FFF2-40B4-BE49-F238E27FC236}">
                <a16:creationId xmlns:a16="http://schemas.microsoft.com/office/drawing/2014/main" id="{FD589E12-0511-5D77-0A28-2017D8BEFEE2}"/>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128558651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E8A8D-7B6A-3F27-90C3-A33B7C973BEB}"/>
              </a:ext>
            </a:extLst>
          </p:cNvPr>
          <p:cNvSpPr>
            <a:spLocks noGrp="1"/>
          </p:cNvSpPr>
          <p:nvPr>
            <p:ph type="title"/>
          </p:nvPr>
        </p:nvSpPr>
        <p:spPr/>
        <p:txBody>
          <a:bodyPr/>
          <a:lstStyle/>
          <a:p>
            <a:r>
              <a:rPr lang="en-US" dirty="0"/>
              <a:t>Post op. care in tracheostomy</a:t>
            </a:r>
          </a:p>
        </p:txBody>
      </p:sp>
      <p:sp>
        <p:nvSpPr>
          <p:cNvPr id="3" name="Content Placeholder 2">
            <a:extLst>
              <a:ext uri="{FF2B5EF4-FFF2-40B4-BE49-F238E27FC236}">
                <a16:creationId xmlns:a16="http://schemas.microsoft.com/office/drawing/2014/main" id="{1A544436-1969-0FE0-505B-548ACAE1EFE4}"/>
              </a:ext>
            </a:extLst>
          </p:cNvPr>
          <p:cNvSpPr>
            <a:spLocks noGrp="1"/>
          </p:cNvSpPr>
          <p:nvPr>
            <p:ph idx="1"/>
          </p:nvPr>
        </p:nvSpPr>
        <p:spPr/>
        <p:txBody>
          <a:bodyPr/>
          <a:lstStyle/>
          <a:p>
            <a:pPr marL="514350" indent="-514350">
              <a:buFont typeface="+mj-lt"/>
              <a:buAutoNum type="arabicPeriod"/>
            </a:pPr>
            <a:r>
              <a:rPr lang="en-US" dirty="0"/>
              <a:t>CXR </a:t>
            </a:r>
            <a:r>
              <a:rPr lang="en-US" dirty="0">
                <a:latin typeface="Arial" panose="020B0604020202020204" pitchFamily="34" charset="0"/>
                <a:cs typeface="Arial" panose="020B0604020202020204" pitchFamily="34" charset="0"/>
              </a:rPr>
              <a:t>→ Directly after the procedure to ensure that the tube is in place, and to check for pneumothorax or pneumomediastinum</a:t>
            </a:r>
          </a:p>
          <a:p>
            <a:pPr marL="514350" indent="-514350">
              <a:buFont typeface="+mj-lt"/>
              <a:buAutoNum type="arabicPeriod"/>
            </a:pPr>
            <a:r>
              <a:rPr lang="en-US" dirty="0">
                <a:latin typeface="Arial" panose="020B0604020202020204" pitchFamily="34" charset="0"/>
                <a:cs typeface="Arial" panose="020B0604020202020204" pitchFamily="34" charset="0"/>
              </a:rPr>
              <a:t>Antibiotics</a:t>
            </a:r>
          </a:p>
          <a:p>
            <a:pPr marL="514350" indent="-514350">
              <a:buFont typeface="+mj-lt"/>
              <a:buAutoNum type="arabicPeriod"/>
            </a:pPr>
            <a:r>
              <a:rPr lang="en-US" dirty="0">
                <a:latin typeface="Arial" panose="020B0604020202020204" pitchFamily="34" charset="0"/>
                <a:cs typeface="Arial" panose="020B0604020202020204" pitchFamily="34" charset="0"/>
              </a:rPr>
              <a:t>Humidification of air</a:t>
            </a:r>
          </a:p>
          <a:p>
            <a:pPr marL="514350" indent="-514350">
              <a:buFont typeface="+mj-lt"/>
              <a:buAutoNum type="arabicPeriod"/>
            </a:pPr>
            <a:r>
              <a:rPr lang="en-US" dirty="0">
                <a:latin typeface="Arial" panose="020B0604020202020204" pitchFamily="34" charset="0"/>
                <a:cs typeface="Arial" panose="020B0604020202020204" pitchFamily="34" charset="0"/>
              </a:rPr>
              <a:t>Regular suction every 1 hour → to avoid obstruction</a:t>
            </a:r>
          </a:p>
          <a:p>
            <a:pPr marL="514350" indent="-514350">
              <a:buFont typeface="+mj-lt"/>
              <a:buAutoNum type="arabicPeriod"/>
            </a:pPr>
            <a:r>
              <a:rPr lang="en-US" dirty="0">
                <a:latin typeface="Arial" panose="020B0604020202020204" pitchFamily="34" charset="0"/>
                <a:cs typeface="Arial" panose="020B0604020202020204" pitchFamily="34" charset="0"/>
              </a:rPr>
              <a:t>Swallowing &amp; position</a:t>
            </a:r>
          </a:p>
          <a:p>
            <a:pPr marL="514350" indent="-514350">
              <a:buFont typeface="+mj-lt"/>
              <a:buAutoNum type="arabicPeriod"/>
            </a:pPr>
            <a:r>
              <a:rPr lang="en-US" dirty="0">
                <a:latin typeface="Arial" panose="020B0604020202020204" pitchFamily="34" charset="0"/>
                <a:cs typeface="Arial" panose="020B0604020202020204" pitchFamily="34" charset="0"/>
              </a:rPr>
              <a:t>Tube changing after 3 days</a:t>
            </a:r>
          </a:p>
        </p:txBody>
      </p:sp>
      <p:sp>
        <p:nvSpPr>
          <p:cNvPr id="5" name="Rectangle 4">
            <a:extLst>
              <a:ext uri="{FF2B5EF4-FFF2-40B4-BE49-F238E27FC236}">
                <a16:creationId xmlns:a16="http://schemas.microsoft.com/office/drawing/2014/main" id="{664055AC-6C80-25D8-04BF-5E280C89F80D}"/>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665377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DEB9C-EC12-909E-251C-A81FC7AF8DB8}"/>
              </a:ext>
            </a:extLst>
          </p:cNvPr>
          <p:cNvSpPr>
            <a:spLocks noGrp="1"/>
          </p:cNvSpPr>
          <p:nvPr>
            <p:ph type="title"/>
          </p:nvPr>
        </p:nvSpPr>
        <p:spPr/>
        <p:txBody>
          <a:bodyPr/>
          <a:lstStyle/>
          <a:p>
            <a:r>
              <a:rPr lang="en-US" dirty="0"/>
              <a:t>Presbyacusis</a:t>
            </a:r>
            <a:r>
              <a:rPr lang="ar-JO" dirty="0"/>
              <a:t> </a:t>
            </a:r>
            <a:r>
              <a:rPr lang="en-US" dirty="0"/>
              <a:t>(Age-related – Sensorineural)</a:t>
            </a:r>
          </a:p>
        </p:txBody>
      </p:sp>
      <p:pic>
        <p:nvPicPr>
          <p:cNvPr id="9" name="Picture 2" descr="Audiogram in presbycusis">
            <a:extLst>
              <a:ext uri="{FF2B5EF4-FFF2-40B4-BE49-F238E27FC236}">
                <a16:creationId xmlns:a16="http://schemas.microsoft.com/office/drawing/2014/main" id="{DEA67F7E-255C-0316-BED8-C98A8EDBF0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3728" y="1706240"/>
            <a:ext cx="6264540" cy="51517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C9E920-515D-D881-539C-4E6C450136FE}"/>
              </a:ext>
            </a:extLst>
          </p:cNvPr>
          <p:cNvSpPr txBox="1"/>
          <p:nvPr/>
        </p:nvSpPr>
        <p:spPr>
          <a:xfrm>
            <a:off x="838199" y="1127464"/>
            <a:ext cx="10515599" cy="830997"/>
          </a:xfrm>
          <a:prstGeom prst="rect">
            <a:avLst/>
          </a:prstGeom>
          <a:noFill/>
        </p:spPr>
        <p:txBody>
          <a:bodyPr wrap="square">
            <a:spAutoFit/>
          </a:bodyPr>
          <a:lstStyle/>
          <a:p>
            <a:pPr marL="0" indent="0" algn="ctr">
              <a:buNone/>
            </a:pPr>
            <a:r>
              <a:rPr lang="en-US" sz="2400" dirty="0"/>
              <a:t>In presbycusis, patients struggle to hear the </a:t>
            </a:r>
            <a:r>
              <a:rPr lang="en-US" sz="2400" dirty="0">
                <a:solidFill>
                  <a:srgbClr val="FF0000"/>
                </a:solidFill>
              </a:rPr>
              <a:t>higher frequencies </a:t>
            </a:r>
            <a:r>
              <a:rPr lang="en-US" sz="2400" dirty="0"/>
              <a:t>in both air and bone conduction.</a:t>
            </a:r>
          </a:p>
        </p:txBody>
      </p:sp>
      <p:sp>
        <p:nvSpPr>
          <p:cNvPr id="4" name="TextBox 3">
            <a:extLst>
              <a:ext uri="{FF2B5EF4-FFF2-40B4-BE49-F238E27FC236}">
                <a16:creationId xmlns:a16="http://schemas.microsoft.com/office/drawing/2014/main" id="{9B80CA59-2A04-1A91-0EC1-61DA978AE445}"/>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90186791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7D192A-D0FE-F750-7F50-97C69ED0D1E7}"/>
              </a:ext>
            </a:extLst>
          </p:cNvPr>
          <p:cNvSpPr>
            <a:spLocks noGrp="1"/>
          </p:cNvSpPr>
          <p:nvPr>
            <p:ph type="title"/>
          </p:nvPr>
        </p:nvSpPr>
        <p:spPr/>
        <p:txBody>
          <a:bodyPr/>
          <a:lstStyle/>
          <a:p>
            <a:r>
              <a:rPr lang="en-US" sz="4400" dirty="0">
                <a:effectLst/>
                <a:ea typeface="Calibri" panose="020F0502020204030204" pitchFamily="34" charset="0"/>
                <a:cs typeface="Arial" panose="020B0604020202020204" pitchFamily="34" charset="0"/>
              </a:rPr>
              <a:t>Tracheostomy 3</a:t>
            </a:r>
            <a:endParaRPr lang="en-US" dirty="0"/>
          </a:p>
        </p:txBody>
      </p:sp>
      <p:sp>
        <p:nvSpPr>
          <p:cNvPr id="5" name="Content Placeholder 4">
            <a:extLst>
              <a:ext uri="{FF2B5EF4-FFF2-40B4-BE49-F238E27FC236}">
                <a16:creationId xmlns:a16="http://schemas.microsoft.com/office/drawing/2014/main" id="{D1D18603-77AD-C8FA-A68E-EDBAF35FD0E5}"/>
              </a:ext>
            </a:extLst>
          </p:cNvPr>
          <p:cNvSpPr>
            <a:spLocks noGrp="1"/>
          </p:cNvSpPr>
          <p:nvPr>
            <p:ph idx="1"/>
          </p:nvPr>
        </p:nvSpPr>
        <p:spPr/>
        <p:txBody>
          <a:bodyPr>
            <a:normAutofit lnSpcReduction="10000"/>
          </a:bodyPr>
          <a:lstStyle/>
          <a:p>
            <a:r>
              <a:rPr lang="en-US" b="1" dirty="0"/>
              <a:t>Closure</a:t>
            </a:r>
          </a:p>
          <a:p>
            <a:pPr lvl="1"/>
            <a:r>
              <a:rPr lang="en-US" dirty="0"/>
              <a:t>Check the dossier </a:t>
            </a:r>
            <a:r>
              <a:rPr lang="en-US" sz="2000" dirty="0"/>
              <a:t>(</a:t>
            </a:r>
            <a:r>
              <a:rPr lang="ar-JO" sz="2000" dirty="0"/>
              <a:t>لأني ما فهمت</a:t>
            </a:r>
            <a:r>
              <a:rPr lang="en-US" sz="2000" dirty="0"/>
              <a:t>)</a:t>
            </a:r>
          </a:p>
          <a:p>
            <a:r>
              <a:rPr lang="en-US" b="1" dirty="0"/>
              <a:t>Complications</a:t>
            </a:r>
          </a:p>
          <a:p>
            <a:pPr marL="971550" lvl="1" indent="-514350">
              <a:buFont typeface="+mj-lt"/>
              <a:buAutoNum type="arabicPeriod"/>
            </a:pPr>
            <a:r>
              <a:rPr lang="en-US" dirty="0"/>
              <a:t>Bleeding </a:t>
            </a:r>
            <a:r>
              <a:rPr lang="en-US" dirty="0">
                <a:solidFill>
                  <a:srgbClr val="FF0000"/>
                </a:solidFill>
              </a:rPr>
              <a:t>(most common complication)</a:t>
            </a:r>
            <a:endParaRPr lang="en-US" dirty="0"/>
          </a:p>
          <a:p>
            <a:pPr marL="971550" lvl="1" indent="-514350">
              <a:buFont typeface="+mj-lt"/>
              <a:buAutoNum type="arabicPeriod"/>
            </a:pPr>
            <a:r>
              <a:rPr lang="en-US" dirty="0"/>
              <a:t>Subcutaneous emphysema</a:t>
            </a:r>
          </a:p>
          <a:p>
            <a:pPr marL="971550" lvl="1" indent="-514350">
              <a:buFont typeface="+mj-lt"/>
              <a:buAutoNum type="arabicPeriod"/>
            </a:pPr>
            <a:r>
              <a:rPr lang="en-US" dirty="0"/>
              <a:t>Tracheal stenosis</a:t>
            </a:r>
          </a:p>
          <a:p>
            <a:pPr marL="971550" lvl="1" indent="-514350">
              <a:buFont typeface="+mj-lt"/>
              <a:buAutoNum type="arabicPeriod"/>
            </a:pPr>
            <a:r>
              <a:rPr lang="en-US" dirty="0"/>
              <a:t>Injury to recurrent laryngeal nerve, thyroid isthmus, and/or thyroid cartilage</a:t>
            </a:r>
          </a:p>
          <a:p>
            <a:pPr marL="971550" lvl="1" indent="-514350">
              <a:buFont typeface="+mj-lt"/>
              <a:buAutoNum type="arabicPeriod"/>
            </a:pPr>
            <a:r>
              <a:rPr lang="en-US" dirty="0"/>
              <a:t>Tracheostomy scar</a:t>
            </a:r>
          </a:p>
          <a:p>
            <a:r>
              <a:rPr lang="en-US" b="1" dirty="0"/>
              <a:t>Contraindications</a:t>
            </a:r>
          </a:p>
          <a:p>
            <a:pPr marL="971550" lvl="1" indent="-514350">
              <a:buFont typeface="+mj-lt"/>
              <a:buAutoNum type="arabicPeriod"/>
            </a:pPr>
            <a:r>
              <a:rPr lang="en-US" dirty="0"/>
              <a:t>Anemia</a:t>
            </a:r>
          </a:p>
          <a:p>
            <a:pPr marL="971550" lvl="1" indent="-514350">
              <a:buFont typeface="+mj-lt"/>
              <a:buAutoNum type="arabicPeriod"/>
            </a:pPr>
            <a:r>
              <a:rPr lang="en-US" dirty="0"/>
              <a:t>Unstable patient</a:t>
            </a:r>
          </a:p>
        </p:txBody>
      </p:sp>
      <p:sp>
        <p:nvSpPr>
          <p:cNvPr id="3" name="Rectangle 2">
            <a:extLst>
              <a:ext uri="{FF2B5EF4-FFF2-40B4-BE49-F238E27FC236}">
                <a16:creationId xmlns:a16="http://schemas.microsoft.com/office/drawing/2014/main" id="{471E0959-45A1-83AC-DE50-61DA843A47FA}"/>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217379967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5C528B-5D0C-AC5F-5859-4862B84A8F87}"/>
              </a:ext>
            </a:extLst>
          </p:cNvPr>
          <p:cNvSpPr>
            <a:spLocks noGrp="1"/>
          </p:cNvSpPr>
          <p:nvPr>
            <p:ph type="title"/>
          </p:nvPr>
        </p:nvSpPr>
        <p:spPr/>
        <p:txBody>
          <a:bodyPr/>
          <a:lstStyle/>
          <a:p>
            <a:r>
              <a:rPr lang="en-US" sz="4400" dirty="0">
                <a:effectLst/>
                <a:latin typeface="Calibri" panose="020F0502020204030204" pitchFamily="34" charset="0"/>
                <a:ea typeface="Calibri" panose="020F0502020204030204" pitchFamily="34" charset="0"/>
                <a:cs typeface="Arial" panose="020B0604020202020204" pitchFamily="34" charset="0"/>
              </a:rPr>
              <a:t>Q1: Tracheostomy</a:t>
            </a:r>
            <a:endParaRPr lang="en-US" dirty="0"/>
          </a:p>
        </p:txBody>
      </p:sp>
      <p:sp>
        <p:nvSpPr>
          <p:cNvPr id="5" name="Content Placeholder 4">
            <a:extLst>
              <a:ext uri="{FF2B5EF4-FFF2-40B4-BE49-F238E27FC236}">
                <a16:creationId xmlns:a16="http://schemas.microsoft.com/office/drawing/2014/main" id="{C85BA4BB-9D6A-22DD-55E3-B55E5473921A}"/>
              </a:ext>
            </a:extLst>
          </p:cNvPr>
          <p:cNvSpPr>
            <a:spLocks noGrp="1"/>
          </p:cNvSpPr>
          <p:nvPr>
            <p:ph idx="1"/>
          </p:nvPr>
        </p:nvSpPr>
        <p:spPr>
          <a:xfrm>
            <a:off x="838200" y="1305026"/>
            <a:ext cx="6898594" cy="4871938"/>
          </a:xfrm>
        </p:spPr>
        <p:txBody>
          <a:bodyPr>
            <a:normAutofit/>
          </a:bodyPr>
          <a:lstStyle/>
          <a:p>
            <a:pPr marL="514350" indent="-514350">
              <a:buFont typeface="+mj-lt"/>
              <a:buAutoNum type="arabicPeriod"/>
            </a:pPr>
            <a:r>
              <a:rPr lang="en-US" b="1" dirty="0"/>
              <a:t>What is the most common indication?</a:t>
            </a:r>
          </a:p>
          <a:p>
            <a:pPr lvl="1"/>
            <a:r>
              <a:rPr lang="en-US" sz="2600" dirty="0"/>
              <a:t>Prolonged endotracheal intubation</a:t>
            </a:r>
          </a:p>
          <a:p>
            <a:pPr marL="514350" indent="-514350">
              <a:buFont typeface="+mj-lt"/>
              <a:buAutoNum type="arabicPeriod"/>
            </a:pPr>
            <a:r>
              <a:rPr lang="en-US" b="1" dirty="0"/>
              <a:t>What is the most common complication?</a:t>
            </a:r>
          </a:p>
          <a:p>
            <a:pPr lvl="1"/>
            <a:r>
              <a:rPr lang="en-US" sz="2600" dirty="0"/>
              <a:t>Bleeding</a:t>
            </a:r>
          </a:p>
          <a:p>
            <a:pPr marL="514350" indent="-514350">
              <a:buFont typeface="+mj-lt"/>
              <a:buAutoNum type="arabicPeriod"/>
            </a:pPr>
            <a:r>
              <a:rPr lang="en-US" b="1" dirty="0"/>
              <a:t>What is the site of incision?</a:t>
            </a:r>
          </a:p>
          <a:p>
            <a:pPr lvl="1"/>
            <a:r>
              <a:rPr lang="en-US" sz="2600" dirty="0"/>
              <a:t>Between sternal notch and cricoid cartilage</a:t>
            </a:r>
          </a:p>
          <a:p>
            <a:pPr marL="514350" indent="-514350">
              <a:buFont typeface="+mj-lt"/>
              <a:buAutoNum type="arabicPeriod"/>
            </a:pPr>
            <a:r>
              <a:rPr lang="en-US" b="1" dirty="0"/>
              <a:t>Write 3 procedures to enter the trachea</a:t>
            </a:r>
          </a:p>
          <a:p>
            <a:pPr marL="971550" lvl="1" indent="-514350">
              <a:buFont typeface="+mj-lt"/>
              <a:buAutoNum type="alphaUcPeriod"/>
            </a:pPr>
            <a:r>
              <a:rPr lang="en-US" sz="2600" dirty="0"/>
              <a:t>Surgical tracheostomy</a:t>
            </a:r>
          </a:p>
          <a:p>
            <a:pPr marL="971550" lvl="1" indent="-514350">
              <a:buFont typeface="+mj-lt"/>
              <a:buAutoNum type="alphaUcPeriod"/>
            </a:pPr>
            <a:r>
              <a:rPr lang="en-US" sz="2600" dirty="0"/>
              <a:t>Percutaneous tracheostomy</a:t>
            </a:r>
          </a:p>
          <a:p>
            <a:pPr marL="971550" lvl="1" indent="-514350">
              <a:buFont typeface="+mj-lt"/>
              <a:buAutoNum type="alphaUcPeriod"/>
            </a:pPr>
            <a:r>
              <a:rPr lang="en-US" sz="2600" dirty="0"/>
              <a:t>Cricothyroidectomy </a:t>
            </a:r>
          </a:p>
        </p:txBody>
      </p:sp>
      <p:pic>
        <p:nvPicPr>
          <p:cNvPr id="10" name="Picture 9" descr="Tracheostomy: Purpose, Procedure, and Risks">
            <a:extLst>
              <a:ext uri="{FF2B5EF4-FFF2-40B4-BE49-F238E27FC236}">
                <a16:creationId xmlns:a16="http://schemas.microsoft.com/office/drawing/2014/main" id="{1EC54D00-097F-353A-3AE8-E6EC66C58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794" y="1427038"/>
            <a:ext cx="3617006" cy="46279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F2A6300-AFCE-9FBF-7B31-2CEAD502FB50}"/>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70318656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57FDA-9B8D-F572-4569-A5B428289EA9}"/>
              </a:ext>
            </a:extLst>
          </p:cNvPr>
          <p:cNvSpPr>
            <a:spLocks noGrp="1"/>
          </p:cNvSpPr>
          <p:nvPr>
            <p:ph type="title"/>
          </p:nvPr>
        </p:nvSpPr>
        <p:spPr/>
        <p:txBody>
          <a:bodyPr/>
          <a:lstStyle/>
          <a:p>
            <a:r>
              <a:rPr lang="en-US" sz="4400" dirty="0">
                <a:effectLst/>
                <a:latin typeface="Calibri" panose="020F0502020204030204" pitchFamily="34" charset="0"/>
                <a:ea typeface="Calibri" panose="020F0502020204030204" pitchFamily="34" charset="0"/>
                <a:cs typeface="Arial" panose="020B0604020202020204" pitchFamily="34" charset="0"/>
              </a:rPr>
              <a:t>Q2: Tracheostomy</a:t>
            </a:r>
            <a:endParaRPr lang="en-US" dirty="0"/>
          </a:p>
        </p:txBody>
      </p:sp>
      <p:sp>
        <p:nvSpPr>
          <p:cNvPr id="3" name="Content Placeholder 2">
            <a:extLst>
              <a:ext uri="{FF2B5EF4-FFF2-40B4-BE49-F238E27FC236}">
                <a16:creationId xmlns:a16="http://schemas.microsoft.com/office/drawing/2014/main" id="{F0C0A65D-4BB1-F366-E03F-9FB9E4E09AEF}"/>
              </a:ext>
            </a:extLst>
          </p:cNvPr>
          <p:cNvSpPr>
            <a:spLocks noGrp="1"/>
          </p:cNvSpPr>
          <p:nvPr>
            <p:ph idx="1"/>
          </p:nvPr>
        </p:nvSpPr>
        <p:spPr>
          <a:xfrm>
            <a:off x="838200" y="1305026"/>
            <a:ext cx="6067425" cy="4871938"/>
          </a:xfrm>
        </p:spPr>
        <p:txBody>
          <a:bodyPr>
            <a:normAutofit lnSpcReduction="10000"/>
          </a:bodyPr>
          <a:lstStyle/>
          <a:p>
            <a:pPr marL="514350" indent="-514350">
              <a:buFont typeface="+mj-lt"/>
              <a:buAutoNum type="arabicPeriod"/>
            </a:pPr>
            <a:r>
              <a:rPr lang="en-US" b="1" dirty="0"/>
              <a:t>Name of the procedure</a:t>
            </a:r>
          </a:p>
          <a:p>
            <a:pPr lvl="1"/>
            <a:r>
              <a:rPr lang="en-US" sz="2600" dirty="0"/>
              <a:t>Tracheostomy</a:t>
            </a:r>
          </a:p>
          <a:p>
            <a:pPr marL="514350" indent="-514350">
              <a:buFont typeface="+mj-lt"/>
              <a:buAutoNum type="arabicPeriod"/>
            </a:pPr>
            <a:r>
              <a:rPr lang="en-US" sz="2800" b="1" dirty="0"/>
              <a:t>Mention 2 indications</a:t>
            </a:r>
          </a:p>
          <a:p>
            <a:pPr marL="971550" lvl="1" indent="-514350">
              <a:buFont typeface="+mj-lt"/>
              <a:buAutoNum type="arabicPeriod"/>
            </a:pPr>
            <a:r>
              <a:rPr lang="en-US" dirty="0"/>
              <a:t>Poisoning</a:t>
            </a:r>
          </a:p>
          <a:p>
            <a:pPr marL="971550" lvl="1" indent="-514350">
              <a:buFont typeface="+mj-lt"/>
              <a:buAutoNum type="arabicPeriod"/>
            </a:pPr>
            <a:r>
              <a:rPr lang="en-US" dirty="0"/>
              <a:t>Upper airway obstruction</a:t>
            </a:r>
          </a:p>
          <a:p>
            <a:pPr marL="971550" lvl="1" indent="-514350">
              <a:buFont typeface="+mj-lt"/>
              <a:buAutoNum type="arabicPeriod"/>
            </a:pPr>
            <a:r>
              <a:rPr lang="en-US" dirty="0"/>
              <a:t>Acute angioedema &amp; inflammation of head &amp; neck </a:t>
            </a:r>
          </a:p>
          <a:p>
            <a:pPr marL="514350" indent="-514350">
              <a:buFont typeface="+mj-lt"/>
              <a:buAutoNum type="arabicPeriod"/>
            </a:pPr>
            <a:r>
              <a:rPr lang="en-US" b="1" dirty="0"/>
              <a:t>Preformed at which level</a:t>
            </a:r>
          </a:p>
          <a:p>
            <a:pPr lvl="1"/>
            <a:r>
              <a:rPr lang="en-US" sz="2600" dirty="0"/>
              <a:t>Pediatrics: in the 2</a:t>
            </a:r>
            <a:r>
              <a:rPr lang="en-US" sz="2600" baseline="30000" dirty="0"/>
              <a:t>nd</a:t>
            </a:r>
            <a:r>
              <a:rPr lang="en-US" sz="2600" dirty="0"/>
              <a:t> and 3</a:t>
            </a:r>
            <a:r>
              <a:rPr lang="en-US" sz="2600" baseline="30000" dirty="0"/>
              <a:t>rd</a:t>
            </a:r>
            <a:r>
              <a:rPr lang="en-US" sz="2600" dirty="0"/>
              <a:t> tracheal interspace</a:t>
            </a:r>
          </a:p>
          <a:p>
            <a:pPr lvl="1"/>
            <a:r>
              <a:rPr lang="en-US" sz="2600" dirty="0"/>
              <a:t>Adults: in the 3rd or the 4th tracheal interspace</a:t>
            </a:r>
          </a:p>
        </p:txBody>
      </p:sp>
      <p:pic>
        <p:nvPicPr>
          <p:cNvPr id="4" name="صورة 5">
            <a:extLst>
              <a:ext uri="{FF2B5EF4-FFF2-40B4-BE49-F238E27FC236}">
                <a16:creationId xmlns:a16="http://schemas.microsoft.com/office/drawing/2014/main" id="{A632D9A6-22F4-14E5-C0BA-6892FDF234C7}"/>
              </a:ext>
            </a:extLst>
          </p:cNvPr>
          <p:cNvPicPr>
            <a:picLocks noChangeAspect="1"/>
          </p:cNvPicPr>
          <p:nvPr/>
        </p:nvPicPr>
        <p:blipFill>
          <a:blip r:embed="rId2"/>
          <a:stretch>
            <a:fillRect/>
          </a:stretch>
        </p:blipFill>
        <p:spPr>
          <a:xfrm>
            <a:off x="6905625" y="1305026"/>
            <a:ext cx="4448175" cy="355812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740181B-DE56-F5DC-B66C-9BA3DF81A238}"/>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6" name="Rectangle 5">
            <a:extLst>
              <a:ext uri="{FF2B5EF4-FFF2-40B4-BE49-F238E27FC236}">
                <a16:creationId xmlns:a16="http://schemas.microsoft.com/office/drawing/2014/main" id="{840B6CAD-930F-F8A5-E6B1-47AA9737AD65}"/>
              </a:ext>
            </a:extLst>
          </p:cNvPr>
          <p:cNvSpPr/>
          <p:nvPr/>
        </p:nvSpPr>
        <p:spPr>
          <a:xfrm rot="20191392">
            <a:off x="464005" y="3792938"/>
            <a:ext cx="748389" cy="2305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sz="1200" dirty="0">
                <a:solidFill>
                  <a:srgbClr val="FF0000"/>
                </a:solidFill>
              </a:rPr>
              <a:t>سنوات (</a:t>
            </a:r>
            <a:r>
              <a:rPr lang="en-US" sz="1200" dirty="0">
                <a:solidFill>
                  <a:srgbClr val="FF0000"/>
                </a:solidFill>
              </a:rPr>
              <a:t>3</a:t>
            </a:r>
            <a:r>
              <a:rPr lang="ar-JO" sz="1200" dirty="0">
                <a:solidFill>
                  <a:srgbClr val="FF0000"/>
                </a:solidFill>
              </a:rPr>
              <a:t>)</a:t>
            </a:r>
            <a:endParaRPr lang="en-US" sz="1200" dirty="0">
              <a:solidFill>
                <a:srgbClr val="FF0000"/>
              </a:solidFill>
            </a:endParaRPr>
          </a:p>
        </p:txBody>
      </p:sp>
    </p:spTree>
    <p:extLst>
      <p:ext uri="{BB962C8B-B14F-4D97-AF65-F5344CB8AC3E}">
        <p14:creationId xmlns:p14="http://schemas.microsoft.com/office/powerpoint/2010/main" val="157649670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FDFF-EDA1-06B2-C12B-B465A01F57BB}"/>
              </a:ext>
            </a:extLst>
          </p:cNvPr>
          <p:cNvSpPr>
            <a:spLocks noGrp="1"/>
          </p:cNvSpPr>
          <p:nvPr>
            <p:ph type="title"/>
          </p:nvPr>
        </p:nvSpPr>
        <p:spPr/>
        <p:txBody>
          <a:bodyPr/>
          <a:lstStyle/>
          <a:p>
            <a:r>
              <a:rPr lang="en-US" sz="4400" dirty="0">
                <a:effectLst/>
                <a:latin typeface="Calibri" panose="020F0502020204030204" pitchFamily="34" charset="0"/>
                <a:ea typeface="Calibri" panose="020F0502020204030204" pitchFamily="34" charset="0"/>
                <a:cs typeface="Arial" panose="020B0604020202020204" pitchFamily="34" charset="0"/>
              </a:rPr>
              <a:t>Q3: Tracheostomy</a:t>
            </a:r>
            <a:endParaRPr lang="en-US" dirty="0"/>
          </a:p>
        </p:txBody>
      </p:sp>
      <p:sp>
        <p:nvSpPr>
          <p:cNvPr id="3" name="Content Placeholder 2">
            <a:extLst>
              <a:ext uri="{FF2B5EF4-FFF2-40B4-BE49-F238E27FC236}">
                <a16:creationId xmlns:a16="http://schemas.microsoft.com/office/drawing/2014/main" id="{FC391A6D-4C0B-3D1C-899A-C494E15C7165}"/>
              </a:ext>
            </a:extLst>
          </p:cNvPr>
          <p:cNvSpPr>
            <a:spLocks noGrp="1"/>
          </p:cNvSpPr>
          <p:nvPr>
            <p:ph idx="1"/>
          </p:nvPr>
        </p:nvSpPr>
        <p:spPr>
          <a:xfrm>
            <a:off x="838200" y="1305026"/>
            <a:ext cx="7772400" cy="4871938"/>
          </a:xfrm>
        </p:spPr>
        <p:txBody>
          <a:bodyPr>
            <a:normAutofit/>
          </a:bodyPr>
          <a:lstStyle/>
          <a:p>
            <a:pPr marL="514350" indent="-514350">
              <a:buFont typeface="+mj-lt"/>
              <a:buAutoNum type="arabicPeriod"/>
            </a:pPr>
            <a:r>
              <a:rPr lang="en-US" b="1" dirty="0"/>
              <a:t>Name of the tube</a:t>
            </a:r>
          </a:p>
          <a:p>
            <a:pPr lvl="1"/>
            <a:r>
              <a:rPr lang="en-US" sz="2600" dirty="0"/>
              <a:t>Cuffed tracheostomy tube</a:t>
            </a:r>
          </a:p>
          <a:p>
            <a:pPr marL="514350" indent="-514350">
              <a:buFont typeface="+mj-lt"/>
              <a:buAutoNum type="arabicPeriod"/>
            </a:pPr>
            <a:r>
              <a:rPr lang="en-US" sz="2800" b="1" dirty="0"/>
              <a:t>Most common complication intra-operation</a:t>
            </a:r>
          </a:p>
          <a:p>
            <a:pPr lvl="1"/>
            <a:r>
              <a:rPr lang="en-US" sz="2600" dirty="0"/>
              <a:t>Bleeding</a:t>
            </a:r>
            <a:endParaRPr lang="en-US" sz="2600" b="1" dirty="0"/>
          </a:p>
          <a:p>
            <a:pPr marL="514350" indent="-514350">
              <a:buFont typeface="+mj-lt"/>
              <a:buAutoNum type="arabicPeriod"/>
            </a:pPr>
            <a:r>
              <a:rPr lang="en-US" sz="2800" b="1" dirty="0"/>
              <a:t>Mention 2 more complications</a:t>
            </a:r>
          </a:p>
          <a:p>
            <a:pPr marL="971550" lvl="1" indent="-514350">
              <a:buFont typeface="+mj-lt"/>
              <a:buAutoNum type="arabicPeriod"/>
            </a:pPr>
            <a:r>
              <a:rPr lang="en-US" sz="2400" dirty="0"/>
              <a:t>Tube obstruction</a:t>
            </a:r>
          </a:p>
          <a:p>
            <a:pPr marL="971550" lvl="1" indent="-514350">
              <a:buFont typeface="+mj-lt"/>
              <a:buAutoNum type="arabicPeriod"/>
            </a:pPr>
            <a:r>
              <a:rPr lang="en-US" sz="2400" dirty="0"/>
              <a:t>Tube displacement</a:t>
            </a:r>
          </a:p>
          <a:p>
            <a:pPr marL="514350" indent="-514350">
              <a:buFont typeface="+mj-lt"/>
              <a:buAutoNum type="arabicPeriod"/>
            </a:pPr>
            <a:r>
              <a:rPr lang="en-US" sz="2800" b="1" dirty="0"/>
              <a:t>Mention 2 indications</a:t>
            </a:r>
          </a:p>
          <a:p>
            <a:pPr marL="971550" lvl="1" indent="-514350">
              <a:buFont typeface="+mj-lt"/>
              <a:buAutoNum type="arabicPeriod"/>
            </a:pPr>
            <a:r>
              <a:rPr lang="en-US" dirty="0"/>
              <a:t>Upper airway obstruction </a:t>
            </a:r>
          </a:p>
          <a:p>
            <a:pPr marL="971550" lvl="1" indent="-514350">
              <a:buFont typeface="+mj-lt"/>
              <a:buAutoNum type="arabicPeriod"/>
            </a:pPr>
            <a:r>
              <a:rPr lang="en-US" dirty="0"/>
              <a:t>Maxillo-facial Trauma </a:t>
            </a:r>
          </a:p>
          <a:p>
            <a:pPr marL="971550" lvl="1" indent="-514350">
              <a:buFont typeface="+mj-lt"/>
              <a:buAutoNum type="arabicPeriod"/>
            </a:pPr>
            <a:r>
              <a:rPr lang="en-US" dirty="0"/>
              <a:t>Total laryngectomy </a:t>
            </a:r>
          </a:p>
          <a:p>
            <a:endParaRPr lang="en-US" dirty="0"/>
          </a:p>
        </p:txBody>
      </p:sp>
      <p:pic>
        <p:nvPicPr>
          <p:cNvPr id="4" name="Picture 2">
            <a:extLst>
              <a:ext uri="{FF2B5EF4-FFF2-40B4-BE49-F238E27FC236}">
                <a16:creationId xmlns:a16="http://schemas.microsoft.com/office/drawing/2014/main" id="{5E6E0C28-2681-2D04-F9A9-FB5E3A1F6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1752600"/>
            <a:ext cx="2743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137B2EED-BAED-508C-B324-3F9528DA1290}"/>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71526055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FDFF-EDA1-06B2-C12B-B465A01F57BB}"/>
              </a:ext>
            </a:extLst>
          </p:cNvPr>
          <p:cNvSpPr>
            <a:spLocks noGrp="1"/>
          </p:cNvSpPr>
          <p:nvPr>
            <p:ph type="title"/>
          </p:nvPr>
        </p:nvSpPr>
        <p:spPr/>
        <p:txBody>
          <a:bodyPr/>
          <a:lstStyle/>
          <a:p>
            <a:r>
              <a:rPr lang="en-US" sz="4400" dirty="0">
                <a:effectLst/>
                <a:latin typeface="Calibri" panose="020F0502020204030204" pitchFamily="34" charset="0"/>
                <a:ea typeface="Calibri" panose="020F0502020204030204" pitchFamily="34" charset="0"/>
                <a:cs typeface="Arial" panose="020B0604020202020204" pitchFamily="34" charset="0"/>
              </a:rPr>
              <a:t>Q4: Tracheostomy</a:t>
            </a:r>
            <a:endParaRPr lang="en-US" dirty="0"/>
          </a:p>
        </p:txBody>
      </p:sp>
      <p:sp>
        <p:nvSpPr>
          <p:cNvPr id="3" name="Content Placeholder 2">
            <a:extLst>
              <a:ext uri="{FF2B5EF4-FFF2-40B4-BE49-F238E27FC236}">
                <a16:creationId xmlns:a16="http://schemas.microsoft.com/office/drawing/2014/main" id="{FC391A6D-4C0B-3D1C-899A-C494E15C7165}"/>
              </a:ext>
            </a:extLst>
          </p:cNvPr>
          <p:cNvSpPr>
            <a:spLocks noGrp="1"/>
          </p:cNvSpPr>
          <p:nvPr>
            <p:ph idx="1"/>
          </p:nvPr>
        </p:nvSpPr>
        <p:spPr>
          <a:xfrm>
            <a:off x="838200" y="1305026"/>
            <a:ext cx="7772400" cy="4871938"/>
          </a:xfrm>
        </p:spPr>
        <p:txBody>
          <a:bodyPr>
            <a:normAutofit/>
          </a:bodyPr>
          <a:lstStyle/>
          <a:p>
            <a:pPr marL="514350" indent="-514350">
              <a:buFont typeface="+mj-lt"/>
              <a:buAutoNum type="arabicPeriod"/>
            </a:pPr>
            <a:r>
              <a:rPr lang="en-US" b="1" dirty="0"/>
              <a:t>Name of the tube</a:t>
            </a:r>
          </a:p>
          <a:p>
            <a:pPr lvl="1"/>
            <a:r>
              <a:rPr lang="en-US" sz="2600" dirty="0"/>
              <a:t>Cuffed tracheostomy tube</a:t>
            </a:r>
          </a:p>
          <a:p>
            <a:pPr marL="514350" indent="-514350">
              <a:buFont typeface="+mj-lt"/>
              <a:buAutoNum type="arabicPeriod"/>
            </a:pPr>
            <a:r>
              <a:rPr lang="en-US" sz="2800" b="1" dirty="0"/>
              <a:t>Mention 2 early complications</a:t>
            </a:r>
          </a:p>
          <a:p>
            <a:pPr marL="971550" lvl="1" indent="-514350">
              <a:buFont typeface="+mj-lt"/>
              <a:buAutoNum type="arabicPeriod"/>
            </a:pPr>
            <a:r>
              <a:rPr lang="en-US" sz="2400" dirty="0"/>
              <a:t>Bleeding</a:t>
            </a:r>
          </a:p>
          <a:p>
            <a:pPr marL="971550" lvl="1" indent="-514350">
              <a:buFont typeface="+mj-lt"/>
              <a:buAutoNum type="arabicPeriod"/>
            </a:pPr>
            <a:r>
              <a:rPr lang="en-US" sz="2400" dirty="0"/>
              <a:t>Malposition</a:t>
            </a:r>
          </a:p>
          <a:p>
            <a:pPr marL="514350" indent="-514350">
              <a:buFont typeface="+mj-lt"/>
              <a:buAutoNum type="arabicPeriod"/>
            </a:pPr>
            <a:r>
              <a:rPr lang="en-US" b="1" dirty="0"/>
              <a:t>Mention 2 common</a:t>
            </a:r>
            <a:r>
              <a:rPr lang="en-US" dirty="0"/>
              <a:t> </a:t>
            </a:r>
            <a:r>
              <a:rPr lang="en-US" b="1" dirty="0"/>
              <a:t>indications</a:t>
            </a:r>
          </a:p>
          <a:p>
            <a:pPr marL="971550" lvl="1" indent="-514350">
              <a:buFont typeface="+mj-lt"/>
              <a:buAutoNum type="arabicPeriod"/>
            </a:pPr>
            <a:r>
              <a:rPr lang="en-US" dirty="0"/>
              <a:t>Upper airway obstruction </a:t>
            </a:r>
          </a:p>
          <a:p>
            <a:pPr marL="971550" lvl="1" indent="-514350">
              <a:buFont typeface="+mj-lt"/>
              <a:buAutoNum type="arabicPeriod"/>
            </a:pPr>
            <a:r>
              <a:rPr lang="en-US" dirty="0"/>
              <a:t>Maxillo-facial Trauma </a:t>
            </a:r>
          </a:p>
          <a:p>
            <a:endParaRPr lang="en-US" dirty="0"/>
          </a:p>
        </p:txBody>
      </p:sp>
      <p:pic>
        <p:nvPicPr>
          <p:cNvPr id="4" name="Picture 2">
            <a:extLst>
              <a:ext uri="{FF2B5EF4-FFF2-40B4-BE49-F238E27FC236}">
                <a16:creationId xmlns:a16="http://schemas.microsoft.com/office/drawing/2014/main" id="{5E6E0C28-2681-2D04-F9A9-FB5E3A1F6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1752600"/>
            <a:ext cx="2743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137B2EED-BAED-508C-B324-3F9528DA1290}"/>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4893017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FDFF-EDA1-06B2-C12B-B465A01F57BB}"/>
              </a:ext>
            </a:extLst>
          </p:cNvPr>
          <p:cNvSpPr>
            <a:spLocks noGrp="1"/>
          </p:cNvSpPr>
          <p:nvPr>
            <p:ph type="title"/>
          </p:nvPr>
        </p:nvSpPr>
        <p:spPr/>
        <p:txBody>
          <a:bodyPr/>
          <a:lstStyle/>
          <a:p>
            <a:r>
              <a:rPr lang="en-US" sz="4400" dirty="0">
                <a:effectLst/>
                <a:latin typeface="Calibri" panose="020F0502020204030204" pitchFamily="34" charset="0"/>
                <a:ea typeface="Calibri" panose="020F0502020204030204" pitchFamily="34" charset="0"/>
                <a:cs typeface="Arial" panose="020B0604020202020204" pitchFamily="34" charset="0"/>
              </a:rPr>
              <a:t>Q5: Tracheostomy</a:t>
            </a:r>
            <a:endParaRPr lang="en-US" dirty="0"/>
          </a:p>
        </p:txBody>
      </p:sp>
      <p:sp>
        <p:nvSpPr>
          <p:cNvPr id="5" name="Rectangle 4">
            <a:extLst>
              <a:ext uri="{FF2B5EF4-FFF2-40B4-BE49-F238E27FC236}">
                <a16:creationId xmlns:a16="http://schemas.microsoft.com/office/drawing/2014/main" id="{137B2EED-BAED-508C-B324-3F9528DA1290}"/>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7" name="Picture 2" descr="نتيجة بحث الصور عن ‪Tracheostomy tube‬‏">
            <a:extLst>
              <a:ext uri="{FF2B5EF4-FFF2-40B4-BE49-F238E27FC236}">
                <a16:creationId xmlns:a16="http://schemas.microsoft.com/office/drawing/2014/main" id="{4ADD9688-ECC4-B91D-BD42-3B4DAF2EFC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7787" b="4"/>
          <a:stretch/>
        </p:blipFill>
        <p:spPr bwMode="auto">
          <a:xfrm>
            <a:off x="7785747" y="1464906"/>
            <a:ext cx="3568053" cy="3928188"/>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BCC874F9-0150-F1F2-F82F-2709203E6F79}"/>
              </a:ext>
            </a:extLst>
          </p:cNvPr>
          <p:cNvCxnSpPr/>
          <p:nvPr/>
        </p:nvCxnSpPr>
        <p:spPr>
          <a:xfrm>
            <a:off x="8536733" y="3740995"/>
            <a:ext cx="718457" cy="476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C391A6D-4C0B-3D1C-899A-C494E15C7165}"/>
              </a:ext>
            </a:extLst>
          </p:cNvPr>
          <p:cNvSpPr>
            <a:spLocks noGrp="1"/>
          </p:cNvSpPr>
          <p:nvPr>
            <p:ph idx="1"/>
          </p:nvPr>
        </p:nvSpPr>
        <p:spPr>
          <a:xfrm>
            <a:off x="838200" y="1305026"/>
            <a:ext cx="7036837" cy="4871938"/>
          </a:xfrm>
        </p:spPr>
        <p:txBody>
          <a:bodyPr>
            <a:normAutofit/>
          </a:bodyPr>
          <a:lstStyle/>
          <a:p>
            <a:pPr marL="514350" indent="-514350">
              <a:buFont typeface="+mj-lt"/>
              <a:buAutoNum type="arabicPeriod"/>
            </a:pPr>
            <a:r>
              <a:rPr lang="en-US" b="1" dirty="0"/>
              <a:t>The Arrow points at</a:t>
            </a:r>
          </a:p>
          <a:p>
            <a:pPr lvl="1"/>
            <a:r>
              <a:rPr lang="en-US" sz="2600" dirty="0"/>
              <a:t>Pilot balloon</a:t>
            </a:r>
          </a:p>
          <a:p>
            <a:pPr marL="514350" indent="-514350">
              <a:buFont typeface="+mj-lt"/>
              <a:buAutoNum type="arabicPeriod"/>
            </a:pPr>
            <a:r>
              <a:rPr lang="en-US" sz="2800" b="1" dirty="0"/>
              <a:t>Mention 2 </a:t>
            </a:r>
            <a:r>
              <a:rPr lang="en-US" b="1" dirty="0"/>
              <a:t>indications</a:t>
            </a:r>
            <a:r>
              <a:rPr lang="en-US" sz="2800" b="1" dirty="0"/>
              <a:t> </a:t>
            </a:r>
            <a:r>
              <a:rPr lang="en-US" b="1" dirty="0"/>
              <a:t>for permanent insertion</a:t>
            </a:r>
            <a:endParaRPr lang="en-US" sz="2800" b="1" dirty="0"/>
          </a:p>
          <a:p>
            <a:pPr marL="971550" lvl="1" indent="-514350">
              <a:buFont typeface="+mj-lt"/>
              <a:buAutoNum type="arabicPeriod"/>
            </a:pPr>
            <a:r>
              <a:rPr lang="en-US" dirty="0"/>
              <a:t>Laryngeal paralysis or collapse</a:t>
            </a:r>
            <a:endParaRPr lang="en-US" sz="2400" dirty="0"/>
          </a:p>
          <a:p>
            <a:pPr marL="971550" lvl="1" indent="-514350">
              <a:buFont typeface="+mj-lt"/>
              <a:buAutoNum type="arabicPeriod"/>
            </a:pPr>
            <a:r>
              <a:rPr lang="en-US" dirty="0"/>
              <a:t>Severe secretory respiratory disease</a:t>
            </a:r>
          </a:p>
          <a:p>
            <a:pPr marL="971550" lvl="1" indent="-514350">
              <a:buFont typeface="+mj-lt"/>
              <a:buAutoNum type="arabicPeriod"/>
            </a:pPr>
            <a:r>
              <a:rPr lang="en-US" dirty="0"/>
              <a:t>Nasal neoplasia</a:t>
            </a:r>
            <a:endParaRPr lang="en-US" sz="2400" dirty="0"/>
          </a:p>
          <a:p>
            <a:pPr marL="514350" indent="-514350">
              <a:buFont typeface="+mj-lt"/>
              <a:buAutoNum type="arabicPeriod"/>
            </a:pPr>
            <a:r>
              <a:rPr lang="en-US" b="1" dirty="0"/>
              <a:t>Why it should be replaced immediately.. to prevent what ? </a:t>
            </a:r>
          </a:p>
          <a:p>
            <a:pPr lvl="1"/>
            <a:r>
              <a:rPr lang="en-US" dirty="0"/>
              <a:t>To prevent formation of granulation tissue around it, to prevent blocking of tube by secretion </a:t>
            </a:r>
          </a:p>
          <a:p>
            <a:endParaRPr lang="en-US" dirty="0"/>
          </a:p>
        </p:txBody>
      </p:sp>
    </p:spTree>
    <p:extLst>
      <p:ext uri="{BB962C8B-B14F-4D97-AF65-F5344CB8AC3E}">
        <p14:creationId xmlns:p14="http://schemas.microsoft.com/office/powerpoint/2010/main" val="2555036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FDFF-EDA1-06B2-C12B-B465A01F57BB}"/>
              </a:ext>
            </a:extLst>
          </p:cNvPr>
          <p:cNvSpPr>
            <a:spLocks noGrp="1"/>
          </p:cNvSpPr>
          <p:nvPr>
            <p:ph type="title"/>
          </p:nvPr>
        </p:nvSpPr>
        <p:spPr/>
        <p:txBody>
          <a:bodyPr/>
          <a:lstStyle/>
          <a:p>
            <a:r>
              <a:rPr lang="en-US" sz="4400" dirty="0">
                <a:effectLst/>
                <a:latin typeface="Calibri" panose="020F0502020204030204" pitchFamily="34" charset="0"/>
                <a:ea typeface="Calibri" panose="020F0502020204030204" pitchFamily="34" charset="0"/>
                <a:cs typeface="Arial" panose="020B0604020202020204" pitchFamily="34" charset="0"/>
              </a:rPr>
              <a:t>Q5: Tracheostomy</a:t>
            </a:r>
            <a:endParaRPr lang="en-US" dirty="0"/>
          </a:p>
        </p:txBody>
      </p:sp>
      <p:sp>
        <p:nvSpPr>
          <p:cNvPr id="5" name="Rectangle 4">
            <a:extLst>
              <a:ext uri="{FF2B5EF4-FFF2-40B4-BE49-F238E27FC236}">
                <a16:creationId xmlns:a16="http://schemas.microsoft.com/office/drawing/2014/main" id="{137B2EED-BAED-508C-B324-3F9528DA1290}"/>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3" name="Content Placeholder 2">
            <a:extLst>
              <a:ext uri="{FF2B5EF4-FFF2-40B4-BE49-F238E27FC236}">
                <a16:creationId xmlns:a16="http://schemas.microsoft.com/office/drawing/2014/main" id="{FC391A6D-4C0B-3D1C-899A-C494E15C7165}"/>
              </a:ext>
            </a:extLst>
          </p:cNvPr>
          <p:cNvSpPr>
            <a:spLocks noGrp="1"/>
          </p:cNvSpPr>
          <p:nvPr>
            <p:ph idx="1"/>
          </p:nvPr>
        </p:nvSpPr>
        <p:spPr>
          <a:xfrm>
            <a:off x="558686" y="1313096"/>
            <a:ext cx="7683805" cy="5187849"/>
          </a:xfrm>
        </p:spPr>
        <p:txBody>
          <a:bodyPr>
            <a:normAutofit fontScale="92500" lnSpcReduction="10000"/>
          </a:bodyPr>
          <a:lstStyle/>
          <a:p>
            <a:pPr marL="514350" indent="-514350">
              <a:buFont typeface="+mj-lt"/>
              <a:buAutoNum type="arabicPeriod"/>
            </a:pPr>
            <a:r>
              <a:rPr lang="en-US" b="1" dirty="0"/>
              <a:t>The Arrow points at</a:t>
            </a:r>
          </a:p>
          <a:p>
            <a:pPr marL="971550" lvl="1" indent="-514350">
              <a:buFont typeface="+mj-lt"/>
              <a:buAutoNum type="alphaUcPeriod"/>
            </a:pPr>
            <a:r>
              <a:rPr lang="en-US" sz="2600" dirty="0"/>
              <a:t>Cuff</a:t>
            </a:r>
          </a:p>
          <a:p>
            <a:pPr marL="971550" lvl="1" indent="-514350">
              <a:buFont typeface="+mj-lt"/>
              <a:buAutoNum type="alphaUcPeriod"/>
            </a:pPr>
            <a:r>
              <a:rPr lang="en-US" sz="2600" dirty="0"/>
              <a:t>Fenestration</a:t>
            </a:r>
          </a:p>
          <a:p>
            <a:pPr marL="514350" indent="-514350">
              <a:buFont typeface="+mj-lt"/>
              <a:buAutoNum type="arabicPeriod"/>
            </a:pPr>
            <a:r>
              <a:rPr lang="en-US" sz="2800" b="1" dirty="0"/>
              <a:t>One function of A, B</a:t>
            </a:r>
          </a:p>
          <a:p>
            <a:pPr marL="971550" lvl="1" indent="-514350">
              <a:buFont typeface="+mj-lt"/>
              <a:buAutoNum type="alphaUcPeriod"/>
            </a:pPr>
            <a:r>
              <a:rPr lang="en-US" sz="2400" dirty="0"/>
              <a:t>Prevent</a:t>
            </a:r>
            <a:r>
              <a:rPr lang="en-US" dirty="0"/>
              <a:t> aspiration</a:t>
            </a:r>
          </a:p>
          <a:p>
            <a:pPr marL="971550" lvl="1" indent="-514350">
              <a:buFont typeface="+mj-lt"/>
              <a:buAutoNum type="alphaUcPeriod"/>
            </a:pPr>
            <a:r>
              <a:rPr lang="en-US" sz="2400" dirty="0"/>
              <a:t>Provide another alternative opening in case the primary bottom one got obstructed</a:t>
            </a:r>
          </a:p>
          <a:p>
            <a:pPr marL="514350" indent="-514350">
              <a:buFont typeface="+mj-lt"/>
              <a:buAutoNum type="arabicPeriod"/>
            </a:pPr>
            <a:r>
              <a:rPr lang="en-US" b="1" dirty="0"/>
              <a:t>Mention 2 indications</a:t>
            </a:r>
          </a:p>
          <a:p>
            <a:pPr marL="971550" lvl="1" indent="-514350">
              <a:buFont typeface="+mj-lt"/>
              <a:buAutoNum type="arabicPeriod"/>
            </a:pPr>
            <a:r>
              <a:rPr lang="en-US" dirty="0"/>
              <a:t>Upper airway obstruction </a:t>
            </a:r>
          </a:p>
          <a:p>
            <a:pPr marL="971550" lvl="1" indent="-514350">
              <a:buFont typeface="+mj-lt"/>
              <a:buAutoNum type="arabicPeriod"/>
            </a:pPr>
            <a:r>
              <a:rPr lang="en-US" dirty="0"/>
              <a:t>Maxillo-facial Trauma </a:t>
            </a:r>
            <a:endParaRPr lang="en-US" b="1" dirty="0"/>
          </a:p>
          <a:p>
            <a:pPr marL="514350" indent="-514350">
              <a:buFont typeface="+mj-lt"/>
              <a:buAutoNum type="arabicPeriod"/>
            </a:pPr>
            <a:r>
              <a:rPr lang="en-US" b="1" dirty="0"/>
              <a:t>At which level to do surgery</a:t>
            </a:r>
          </a:p>
          <a:p>
            <a:pPr lvl="1"/>
            <a:r>
              <a:rPr lang="en-US" sz="2800" dirty="0"/>
              <a:t>Pediatrics: between 2</a:t>
            </a:r>
            <a:r>
              <a:rPr lang="en-US" sz="2800" baseline="30000" dirty="0"/>
              <a:t>nd</a:t>
            </a:r>
            <a:r>
              <a:rPr lang="en-US" sz="2800" dirty="0"/>
              <a:t> and 3</a:t>
            </a:r>
            <a:r>
              <a:rPr lang="en-US" sz="2800" baseline="30000" dirty="0"/>
              <a:t>rd</a:t>
            </a:r>
            <a:r>
              <a:rPr lang="en-US" sz="2800" dirty="0"/>
              <a:t> tracheal interspace</a:t>
            </a:r>
          </a:p>
          <a:p>
            <a:pPr lvl="1"/>
            <a:r>
              <a:rPr lang="en-US" sz="2800" dirty="0"/>
              <a:t>Adults: between 3</a:t>
            </a:r>
            <a:r>
              <a:rPr lang="en-US" sz="2800" baseline="30000" dirty="0"/>
              <a:t>rd</a:t>
            </a:r>
            <a:r>
              <a:rPr lang="en-US" sz="2800" dirty="0"/>
              <a:t> and 4</a:t>
            </a:r>
            <a:r>
              <a:rPr lang="en-US" sz="2800" baseline="30000" dirty="0"/>
              <a:t>th</a:t>
            </a:r>
            <a:r>
              <a:rPr lang="en-US" sz="2800" dirty="0"/>
              <a:t> tracheal interspace</a:t>
            </a:r>
          </a:p>
        </p:txBody>
      </p:sp>
      <p:pic>
        <p:nvPicPr>
          <p:cNvPr id="11" name="Picture 10">
            <a:extLst>
              <a:ext uri="{FF2B5EF4-FFF2-40B4-BE49-F238E27FC236}">
                <a16:creationId xmlns:a16="http://schemas.microsoft.com/office/drawing/2014/main" id="{84CF905A-BEBD-5EB3-5BB8-BF77EB03459F}"/>
              </a:ext>
            </a:extLst>
          </p:cNvPr>
          <p:cNvPicPr>
            <a:picLocks noChangeAspect="1"/>
          </p:cNvPicPr>
          <p:nvPr/>
        </p:nvPicPr>
        <p:blipFill rotWithShape="1">
          <a:blip r:embed="rId2"/>
          <a:srcRect b="5540"/>
          <a:stretch/>
        </p:blipFill>
        <p:spPr>
          <a:xfrm>
            <a:off x="8340751" y="1305025"/>
            <a:ext cx="3292564" cy="2436551"/>
          </a:xfrm>
          <a:prstGeom prst="rect">
            <a:avLst/>
          </a:prstGeom>
        </p:spPr>
      </p:pic>
    </p:spTree>
    <p:extLst>
      <p:ext uri="{BB962C8B-B14F-4D97-AF65-F5344CB8AC3E}">
        <p14:creationId xmlns:p14="http://schemas.microsoft.com/office/powerpoint/2010/main" val="18125896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ircle: Hollow 2">
            <a:extLst>
              <a:ext uri="{FF2B5EF4-FFF2-40B4-BE49-F238E27FC236}">
                <a16:creationId xmlns:a16="http://schemas.microsoft.com/office/drawing/2014/main" id="{C0A7B791-D56B-4AC2-A60F-53EEC5785E22}"/>
              </a:ext>
            </a:extLst>
          </p:cNvPr>
          <p:cNvSpPr>
            <a:spLocks noChangeAspect="1"/>
          </p:cNvSpPr>
          <p:nvPr/>
        </p:nvSpPr>
        <p:spPr>
          <a:xfrm>
            <a:off x="7294876" y="1762753"/>
            <a:ext cx="3657600" cy="3657600"/>
          </a:xfrm>
          <a:prstGeom prst="donut">
            <a:avLst>
              <a:gd name="adj" fmla="val 18423"/>
            </a:avLst>
          </a:prstGeom>
          <a:solidFill>
            <a:schemeClr val="bg1">
              <a:alpha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Oval 3">
            <a:extLst>
              <a:ext uri="{FF2B5EF4-FFF2-40B4-BE49-F238E27FC236}">
                <a16:creationId xmlns:a16="http://schemas.microsoft.com/office/drawing/2014/main" id="{A181DC29-8C0F-46E2-AD33-C02B6016F878}"/>
              </a:ext>
            </a:extLst>
          </p:cNvPr>
          <p:cNvSpPr/>
          <p:nvPr/>
        </p:nvSpPr>
        <p:spPr>
          <a:xfrm>
            <a:off x="8209276" y="2677153"/>
            <a:ext cx="1828800" cy="18288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Oval 4">
            <a:extLst>
              <a:ext uri="{FF2B5EF4-FFF2-40B4-BE49-F238E27FC236}">
                <a16:creationId xmlns:a16="http://schemas.microsoft.com/office/drawing/2014/main" id="{EFD10FE8-39B8-4E01-94CC-E1977386AFDE}"/>
              </a:ext>
            </a:extLst>
          </p:cNvPr>
          <p:cNvSpPr>
            <a:spLocks noChangeAspect="1"/>
          </p:cNvSpPr>
          <p:nvPr/>
        </p:nvSpPr>
        <p:spPr>
          <a:xfrm>
            <a:off x="5237476" y="-294647"/>
            <a:ext cx="7772400" cy="77724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5">
            <a:extLst>
              <a:ext uri="{FF2B5EF4-FFF2-40B4-BE49-F238E27FC236}">
                <a16:creationId xmlns:a16="http://schemas.microsoft.com/office/drawing/2014/main" id="{F7F83675-EF31-483A-8929-4FE1A77682E2}"/>
              </a:ext>
            </a:extLst>
          </p:cNvPr>
          <p:cNvSpPr>
            <a:spLocks noChangeAspect="1"/>
          </p:cNvSpPr>
          <p:nvPr/>
        </p:nvSpPr>
        <p:spPr>
          <a:xfrm>
            <a:off x="6609076" y="1076953"/>
            <a:ext cx="5029200" cy="50292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Oval 6">
            <a:extLst>
              <a:ext uri="{FF2B5EF4-FFF2-40B4-BE49-F238E27FC236}">
                <a16:creationId xmlns:a16="http://schemas.microsoft.com/office/drawing/2014/main" id="{48D0DA70-EE0C-47BC-942A-2D81B4C77C57}"/>
              </a:ext>
            </a:extLst>
          </p:cNvPr>
          <p:cNvSpPr>
            <a:spLocks noChangeAspect="1"/>
          </p:cNvSpPr>
          <p:nvPr/>
        </p:nvSpPr>
        <p:spPr>
          <a:xfrm>
            <a:off x="5923276" y="391153"/>
            <a:ext cx="6400800" cy="64008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Oval 7">
            <a:extLst>
              <a:ext uri="{FF2B5EF4-FFF2-40B4-BE49-F238E27FC236}">
                <a16:creationId xmlns:a16="http://schemas.microsoft.com/office/drawing/2014/main" id="{2C03D509-8874-4515-A3F2-2429F7506825}"/>
              </a:ext>
            </a:extLst>
          </p:cNvPr>
          <p:cNvSpPr/>
          <p:nvPr/>
        </p:nvSpPr>
        <p:spPr>
          <a:xfrm>
            <a:off x="9054271" y="2602894"/>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Oval 8">
            <a:extLst>
              <a:ext uri="{FF2B5EF4-FFF2-40B4-BE49-F238E27FC236}">
                <a16:creationId xmlns:a16="http://schemas.microsoft.com/office/drawing/2014/main" id="{4FA0A653-9A57-4D23-8885-9BAEE4D74DFC}"/>
              </a:ext>
            </a:extLst>
          </p:cNvPr>
          <p:cNvSpPr/>
          <p:nvPr/>
        </p:nvSpPr>
        <p:spPr>
          <a:xfrm>
            <a:off x="9823892" y="3963687"/>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9">
            <a:extLst>
              <a:ext uri="{FF2B5EF4-FFF2-40B4-BE49-F238E27FC236}">
                <a16:creationId xmlns:a16="http://schemas.microsoft.com/office/drawing/2014/main" id="{A2845643-1BF4-4244-AA81-0C3C8571C7E2}"/>
              </a:ext>
            </a:extLst>
          </p:cNvPr>
          <p:cNvSpPr/>
          <p:nvPr/>
        </p:nvSpPr>
        <p:spPr>
          <a:xfrm>
            <a:off x="8237564" y="3963687"/>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a:extLst>
              <a:ext uri="{FF2B5EF4-FFF2-40B4-BE49-F238E27FC236}">
                <a16:creationId xmlns:a16="http://schemas.microsoft.com/office/drawing/2014/main" id="{36F52E91-EE0C-47C8-90FB-84FEE44B16AC}"/>
              </a:ext>
            </a:extLst>
          </p:cNvPr>
          <p:cNvSpPr/>
          <p:nvPr/>
        </p:nvSpPr>
        <p:spPr>
          <a:xfrm>
            <a:off x="9823892" y="3091678"/>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1">
            <a:extLst>
              <a:ext uri="{FF2B5EF4-FFF2-40B4-BE49-F238E27FC236}">
                <a16:creationId xmlns:a16="http://schemas.microsoft.com/office/drawing/2014/main" id="{6338A906-DA27-4809-9120-BB3AEB0EF488}"/>
              </a:ext>
            </a:extLst>
          </p:cNvPr>
          <p:cNvSpPr/>
          <p:nvPr/>
        </p:nvSpPr>
        <p:spPr>
          <a:xfrm>
            <a:off x="8237564" y="3091678"/>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12">
            <a:extLst>
              <a:ext uri="{FF2B5EF4-FFF2-40B4-BE49-F238E27FC236}">
                <a16:creationId xmlns:a16="http://schemas.microsoft.com/office/drawing/2014/main" id="{63794685-298B-451E-8EF2-3A0346C23535}"/>
              </a:ext>
            </a:extLst>
          </p:cNvPr>
          <p:cNvSpPr/>
          <p:nvPr/>
        </p:nvSpPr>
        <p:spPr>
          <a:xfrm>
            <a:off x="9054271" y="4411540"/>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Oval 13">
            <a:extLst>
              <a:ext uri="{FF2B5EF4-FFF2-40B4-BE49-F238E27FC236}">
                <a16:creationId xmlns:a16="http://schemas.microsoft.com/office/drawing/2014/main" id="{D7846DA1-DB3F-46B1-84F7-B11CE38B6682}"/>
              </a:ext>
            </a:extLst>
          </p:cNvPr>
          <p:cNvSpPr/>
          <p:nvPr/>
        </p:nvSpPr>
        <p:spPr>
          <a:xfrm>
            <a:off x="8694435" y="4868427"/>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14">
            <a:extLst>
              <a:ext uri="{FF2B5EF4-FFF2-40B4-BE49-F238E27FC236}">
                <a16:creationId xmlns:a16="http://schemas.microsoft.com/office/drawing/2014/main" id="{FF4F65BB-5E30-41CA-98A7-A12F7CF251B7}"/>
              </a:ext>
            </a:extLst>
          </p:cNvPr>
          <p:cNvSpPr/>
          <p:nvPr/>
        </p:nvSpPr>
        <p:spPr>
          <a:xfrm>
            <a:off x="7199204" y="2548040"/>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Oval 15">
            <a:extLst>
              <a:ext uri="{FF2B5EF4-FFF2-40B4-BE49-F238E27FC236}">
                <a16:creationId xmlns:a16="http://schemas.microsoft.com/office/drawing/2014/main" id="{9BABE7F6-D697-4D57-B0AD-EA9B051D0F0B}"/>
              </a:ext>
            </a:extLst>
          </p:cNvPr>
          <p:cNvSpPr/>
          <p:nvPr/>
        </p:nvSpPr>
        <p:spPr>
          <a:xfrm>
            <a:off x="10193585" y="3835547"/>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a16="http://schemas.microsoft.com/office/drawing/2014/main" id="{07418E80-9910-4D2B-8205-4EFC014C4BC2}"/>
              </a:ext>
            </a:extLst>
          </p:cNvPr>
          <p:cNvSpPr/>
          <p:nvPr/>
        </p:nvSpPr>
        <p:spPr>
          <a:xfrm>
            <a:off x="8694435" y="1555572"/>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Oval 17">
            <a:extLst>
              <a:ext uri="{FF2B5EF4-FFF2-40B4-BE49-F238E27FC236}">
                <a16:creationId xmlns:a16="http://schemas.microsoft.com/office/drawing/2014/main" id="{0AF1464E-2FEB-4BDA-A3B4-3CCE090B66F0}"/>
              </a:ext>
            </a:extLst>
          </p:cNvPr>
          <p:cNvSpPr/>
          <p:nvPr/>
        </p:nvSpPr>
        <p:spPr>
          <a:xfrm>
            <a:off x="7199204" y="3835547"/>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4DD4B18B-4D2A-4E1F-ABF8-42A04156ABBD}"/>
              </a:ext>
            </a:extLst>
          </p:cNvPr>
          <p:cNvSpPr/>
          <p:nvPr/>
        </p:nvSpPr>
        <p:spPr>
          <a:xfrm>
            <a:off x="10193585" y="2548040"/>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Isosceles Triangle 51">
            <a:extLst>
              <a:ext uri="{FF2B5EF4-FFF2-40B4-BE49-F238E27FC236}">
                <a16:creationId xmlns:a16="http://schemas.microsoft.com/office/drawing/2014/main" id="{0E56D140-A3BC-418B-9B4B-F881CD224CD4}"/>
              </a:ext>
            </a:extLst>
          </p:cNvPr>
          <p:cNvSpPr/>
          <p:nvPr/>
        </p:nvSpPr>
        <p:spPr>
          <a:xfrm>
            <a:off x="7451798" y="4128801"/>
            <a:ext cx="304917" cy="223597"/>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1" name="Oval 7">
            <a:extLst>
              <a:ext uri="{FF2B5EF4-FFF2-40B4-BE49-F238E27FC236}">
                <a16:creationId xmlns:a16="http://schemas.microsoft.com/office/drawing/2014/main" id="{62A0B26B-E8A9-41C0-803B-3C2855B215B7}"/>
              </a:ext>
            </a:extLst>
          </p:cNvPr>
          <p:cNvSpPr/>
          <p:nvPr/>
        </p:nvSpPr>
        <p:spPr>
          <a:xfrm>
            <a:off x="8934102" y="5108094"/>
            <a:ext cx="330770" cy="330770"/>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2" name="Rounded Rectangle 27">
            <a:extLst>
              <a:ext uri="{FF2B5EF4-FFF2-40B4-BE49-F238E27FC236}">
                <a16:creationId xmlns:a16="http://schemas.microsoft.com/office/drawing/2014/main" id="{FC17F542-AB7D-4B5B-908B-CF69F591AF9E}"/>
              </a:ext>
            </a:extLst>
          </p:cNvPr>
          <p:cNvSpPr/>
          <p:nvPr/>
        </p:nvSpPr>
        <p:spPr>
          <a:xfrm>
            <a:off x="7445684" y="2831286"/>
            <a:ext cx="317145" cy="24361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3" name="Rounded Rectangle 7">
            <a:extLst>
              <a:ext uri="{FF2B5EF4-FFF2-40B4-BE49-F238E27FC236}">
                <a16:creationId xmlns:a16="http://schemas.microsoft.com/office/drawing/2014/main" id="{1DFA8180-4F6C-4607-B801-B743D1B5237A}"/>
              </a:ext>
            </a:extLst>
          </p:cNvPr>
          <p:cNvSpPr/>
          <p:nvPr/>
        </p:nvSpPr>
        <p:spPr>
          <a:xfrm>
            <a:off x="8938269" y="1821495"/>
            <a:ext cx="322437" cy="278259"/>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4" name="Round Same Side Corner Rectangle 36">
            <a:extLst>
              <a:ext uri="{FF2B5EF4-FFF2-40B4-BE49-F238E27FC236}">
                <a16:creationId xmlns:a16="http://schemas.microsoft.com/office/drawing/2014/main" id="{4EFBEAA9-660E-4EE6-AD18-B71679DA8515}"/>
              </a:ext>
            </a:extLst>
          </p:cNvPr>
          <p:cNvSpPr/>
          <p:nvPr/>
        </p:nvSpPr>
        <p:spPr>
          <a:xfrm>
            <a:off x="10434826" y="2823580"/>
            <a:ext cx="327620" cy="259022"/>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25" name="자유형 176">
            <a:extLst>
              <a:ext uri="{FF2B5EF4-FFF2-40B4-BE49-F238E27FC236}">
                <a16:creationId xmlns:a16="http://schemas.microsoft.com/office/drawing/2014/main" id="{C64A15B9-55C0-4B6A-9B1F-2F2EA36C2192}"/>
              </a:ext>
            </a:extLst>
          </p:cNvPr>
          <p:cNvSpPr/>
          <p:nvPr/>
        </p:nvSpPr>
        <p:spPr>
          <a:xfrm>
            <a:off x="10412624" y="4045365"/>
            <a:ext cx="372027" cy="390469"/>
          </a:xfrm>
          <a:custGeom>
            <a:avLst/>
            <a:gdLst>
              <a:gd name="connsiteX0" fmla="*/ 1460984 w 2921968"/>
              <a:gd name="connsiteY0" fmla="*/ 233294 h 3066808"/>
              <a:gd name="connsiteX1" fmla="*/ 1320049 w 2921968"/>
              <a:gd name="connsiteY1" fmla="*/ 374229 h 3066808"/>
              <a:gd name="connsiteX2" fmla="*/ 1460984 w 2921968"/>
              <a:gd name="connsiteY2" fmla="*/ 515164 h 3066808"/>
              <a:gd name="connsiteX3" fmla="*/ 1601919 w 2921968"/>
              <a:gd name="connsiteY3" fmla="*/ 374229 h 3066808"/>
              <a:gd name="connsiteX4" fmla="*/ 1460984 w 2921968"/>
              <a:gd name="connsiteY4" fmla="*/ 233294 h 3066808"/>
              <a:gd name="connsiteX5" fmla="*/ 1460984 w 2921968"/>
              <a:gd name="connsiteY5" fmla="*/ 0 h 3066808"/>
              <a:gd name="connsiteX6" fmla="*/ 1835213 w 2921968"/>
              <a:gd name="connsiteY6" fmla="*/ 374229 h 3066808"/>
              <a:gd name="connsiteX7" fmla="*/ 1670219 w 2921968"/>
              <a:gd name="connsiteY7" fmla="*/ 684545 h 3066808"/>
              <a:gd name="connsiteX8" fmla="*/ 1626866 w 2921968"/>
              <a:gd name="connsiteY8" fmla="*/ 708077 h 3066808"/>
              <a:gd name="connsiteX9" fmla="*/ 1646248 w 2921968"/>
              <a:gd name="connsiteY9" fmla="*/ 873151 h 3066808"/>
              <a:gd name="connsiteX10" fmla="*/ 2235203 w 2921968"/>
              <a:gd name="connsiteY10" fmla="*/ 873151 h 3066808"/>
              <a:gd name="connsiteX11" fmla="*/ 2241832 w 2921968"/>
              <a:gd name="connsiteY11" fmla="*/ 851796 h 3066808"/>
              <a:gd name="connsiteX12" fmla="*/ 2430803 w 2921968"/>
              <a:gd name="connsiteY12" fmla="*/ 726537 h 3066808"/>
              <a:gd name="connsiteX13" fmla="*/ 2635891 w 2921968"/>
              <a:gd name="connsiteY13" fmla="*/ 931625 h 3066808"/>
              <a:gd name="connsiteX14" fmla="*/ 2430803 w 2921968"/>
              <a:gd name="connsiteY14" fmla="*/ 1136713 h 3066808"/>
              <a:gd name="connsiteX15" fmla="*/ 2241832 w 2921968"/>
              <a:gd name="connsiteY15" fmla="*/ 1011455 h 3066808"/>
              <a:gd name="connsiteX16" fmla="*/ 2233652 w 2921968"/>
              <a:gd name="connsiteY16" fmla="*/ 985105 h 3066808"/>
              <a:gd name="connsiteX17" fmla="*/ 1659393 w 2921968"/>
              <a:gd name="connsiteY17" fmla="*/ 985105 h 3066808"/>
              <a:gd name="connsiteX18" fmla="*/ 1835639 w 2921968"/>
              <a:gd name="connsiteY18" fmla="*/ 2486125 h 3066808"/>
              <a:gd name="connsiteX19" fmla="*/ 2605322 w 2921968"/>
              <a:gd name="connsiteY19" fmla="*/ 1804902 h 3066808"/>
              <a:gd name="connsiteX20" fmla="*/ 2437231 w 2921968"/>
              <a:gd name="connsiteY20" fmla="*/ 1828663 h 3066808"/>
              <a:gd name="connsiteX21" fmla="*/ 2679599 w 2921968"/>
              <a:gd name="connsiteY21" fmla="*/ 1472350 h 3066808"/>
              <a:gd name="connsiteX22" fmla="*/ 2921968 w 2921968"/>
              <a:gd name="connsiteY22" fmla="*/ 1828663 h 3066808"/>
              <a:gd name="connsiteX23" fmla="*/ 2749252 w 2921968"/>
              <a:gd name="connsiteY23" fmla="*/ 1804848 h 3066808"/>
              <a:gd name="connsiteX24" fmla="*/ 1665272 w 2921968"/>
              <a:gd name="connsiteY24" fmla="*/ 2905483 h 3066808"/>
              <a:gd name="connsiteX25" fmla="*/ 1462434 w 2921968"/>
              <a:gd name="connsiteY25" fmla="*/ 3066808 h 3066808"/>
              <a:gd name="connsiteX26" fmla="*/ 1265857 w 2921968"/>
              <a:gd name="connsiteY26" fmla="*/ 2910631 h 3066808"/>
              <a:gd name="connsiteX27" fmla="*/ 175466 w 2921968"/>
              <a:gd name="connsiteY27" fmla="*/ 1804523 h 3066808"/>
              <a:gd name="connsiteX28" fmla="*/ 0 w 2921968"/>
              <a:gd name="connsiteY28" fmla="*/ 1828663 h 3066808"/>
              <a:gd name="connsiteX29" fmla="*/ 242369 w 2921968"/>
              <a:gd name="connsiteY29" fmla="*/ 1472350 h 3066808"/>
              <a:gd name="connsiteX30" fmla="*/ 484739 w 2921968"/>
              <a:gd name="connsiteY30" fmla="*/ 1828663 h 3066808"/>
              <a:gd name="connsiteX31" fmla="*/ 319066 w 2921968"/>
              <a:gd name="connsiteY31" fmla="*/ 1805271 h 3066808"/>
              <a:gd name="connsiteX32" fmla="*/ 1095798 w 2921968"/>
              <a:gd name="connsiteY32" fmla="*/ 2488933 h 3066808"/>
              <a:gd name="connsiteX33" fmla="*/ 1266566 w 2921968"/>
              <a:gd name="connsiteY33" fmla="*/ 985105 h 3066808"/>
              <a:gd name="connsiteX34" fmla="*/ 728631 w 2921968"/>
              <a:gd name="connsiteY34" fmla="*/ 985105 h 3066808"/>
              <a:gd name="connsiteX35" fmla="*/ 727109 w 2921968"/>
              <a:gd name="connsiteY35" fmla="*/ 987221 h 3066808"/>
              <a:gd name="connsiteX36" fmla="*/ 719586 w 2921968"/>
              <a:gd name="connsiteY36" fmla="*/ 1011455 h 3066808"/>
              <a:gd name="connsiteX37" fmla="*/ 530615 w 2921968"/>
              <a:gd name="connsiteY37" fmla="*/ 1136713 h 3066808"/>
              <a:gd name="connsiteX38" fmla="*/ 325527 w 2921968"/>
              <a:gd name="connsiteY38" fmla="*/ 931625 h 3066808"/>
              <a:gd name="connsiteX39" fmla="*/ 530615 w 2921968"/>
              <a:gd name="connsiteY39" fmla="*/ 726537 h 3066808"/>
              <a:gd name="connsiteX40" fmla="*/ 719586 w 2921968"/>
              <a:gd name="connsiteY40" fmla="*/ 851796 h 3066808"/>
              <a:gd name="connsiteX41" fmla="*/ 724380 w 2921968"/>
              <a:gd name="connsiteY41" fmla="*/ 867240 h 3066808"/>
              <a:gd name="connsiteX42" fmla="*/ 728634 w 2921968"/>
              <a:gd name="connsiteY42" fmla="*/ 873151 h 3066808"/>
              <a:gd name="connsiteX43" fmla="*/ 1279279 w 2921968"/>
              <a:gd name="connsiteY43" fmla="*/ 873151 h 3066808"/>
              <a:gd name="connsiteX44" fmla="*/ 1297855 w 2921968"/>
              <a:gd name="connsiteY44" fmla="*/ 709571 h 3066808"/>
              <a:gd name="connsiteX45" fmla="*/ 1251749 w 2921968"/>
              <a:gd name="connsiteY45" fmla="*/ 684545 h 3066808"/>
              <a:gd name="connsiteX46" fmla="*/ 1086755 w 2921968"/>
              <a:gd name="connsiteY46" fmla="*/ 374229 h 3066808"/>
              <a:gd name="connsiteX47" fmla="*/ 1460984 w 2921968"/>
              <a:gd name="connsiteY47" fmla="*/ 0 h 30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1968" h="3066808">
                <a:moveTo>
                  <a:pt x="1460984" y="233294"/>
                </a:moveTo>
                <a:cubicBezTo>
                  <a:pt x="1383148" y="233294"/>
                  <a:pt x="1320049" y="296393"/>
                  <a:pt x="1320049" y="374229"/>
                </a:cubicBezTo>
                <a:cubicBezTo>
                  <a:pt x="1320049" y="452065"/>
                  <a:pt x="1383148" y="515164"/>
                  <a:pt x="1460984" y="515164"/>
                </a:cubicBezTo>
                <a:cubicBezTo>
                  <a:pt x="1538820" y="515164"/>
                  <a:pt x="1601919" y="452065"/>
                  <a:pt x="1601919" y="374229"/>
                </a:cubicBezTo>
                <a:cubicBezTo>
                  <a:pt x="1601919" y="296393"/>
                  <a:pt x="1538820" y="233294"/>
                  <a:pt x="1460984" y="233294"/>
                </a:cubicBezTo>
                <a:close/>
                <a:moveTo>
                  <a:pt x="1460984" y="0"/>
                </a:moveTo>
                <a:cubicBezTo>
                  <a:pt x="1667665" y="0"/>
                  <a:pt x="1835213" y="167548"/>
                  <a:pt x="1835213" y="374229"/>
                </a:cubicBezTo>
                <a:cubicBezTo>
                  <a:pt x="1835213" y="503404"/>
                  <a:pt x="1769765" y="617294"/>
                  <a:pt x="1670219" y="684545"/>
                </a:cubicBezTo>
                <a:lnTo>
                  <a:pt x="1626866" y="708077"/>
                </a:lnTo>
                <a:lnTo>
                  <a:pt x="1646248" y="873151"/>
                </a:lnTo>
                <a:lnTo>
                  <a:pt x="2235203" y="873151"/>
                </a:lnTo>
                <a:lnTo>
                  <a:pt x="2241832" y="851796"/>
                </a:lnTo>
                <a:cubicBezTo>
                  <a:pt x="2272966" y="778187"/>
                  <a:pt x="2345853" y="726537"/>
                  <a:pt x="2430803" y="726537"/>
                </a:cubicBezTo>
                <a:cubicBezTo>
                  <a:pt x="2544070" y="726537"/>
                  <a:pt x="2635891" y="818358"/>
                  <a:pt x="2635891" y="931625"/>
                </a:cubicBezTo>
                <a:cubicBezTo>
                  <a:pt x="2635891" y="1044892"/>
                  <a:pt x="2544070" y="1136713"/>
                  <a:pt x="2430803" y="1136713"/>
                </a:cubicBezTo>
                <a:cubicBezTo>
                  <a:pt x="2345853" y="1136713"/>
                  <a:pt x="2272966" y="1085064"/>
                  <a:pt x="2241832" y="1011455"/>
                </a:cubicBezTo>
                <a:lnTo>
                  <a:pt x="2233652" y="985105"/>
                </a:lnTo>
                <a:lnTo>
                  <a:pt x="1659393" y="985105"/>
                </a:lnTo>
                <a:lnTo>
                  <a:pt x="1835639" y="2486125"/>
                </a:lnTo>
                <a:cubicBezTo>
                  <a:pt x="2257126" y="2356235"/>
                  <a:pt x="2582425" y="2203368"/>
                  <a:pt x="2605322" y="1804902"/>
                </a:cubicBezTo>
                <a:cubicBezTo>
                  <a:pt x="2547615" y="1806965"/>
                  <a:pt x="2490707" y="1815307"/>
                  <a:pt x="2437231" y="1828663"/>
                </a:cubicBezTo>
                <a:cubicBezTo>
                  <a:pt x="2542844" y="1722240"/>
                  <a:pt x="2642253" y="1622871"/>
                  <a:pt x="2679599" y="1472350"/>
                </a:cubicBezTo>
                <a:cubicBezTo>
                  <a:pt x="2719016" y="1621107"/>
                  <a:pt x="2816355" y="1715183"/>
                  <a:pt x="2921968" y="1828663"/>
                </a:cubicBezTo>
                <a:cubicBezTo>
                  <a:pt x="2868630" y="1815688"/>
                  <a:pt x="2809977" y="1807008"/>
                  <a:pt x="2749252" y="1804848"/>
                </a:cubicBezTo>
                <a:cubicBezTo>
                  <a:pt x="2719427" y="2342499"/>
                  <a:pt x="2353693" y="2860207"/>
                  <a:pt x="1665272" y="2905483"/>
                </a:cubicBezTo>
                <a:cubicBezTo>
                  <a:pt x="1561523" y="2978866"/>
                  <a:pt x="1523475" y="3013033"/>
                  <a:pt x="1462434" y="3066808"/>
                </a:cubicBezTo>
                <a:cubicBezTo>
                  <a:pt x="1404574" y="3011016"/>
                  <a:pt x="1369708" y="2980430"/>
                  <a:pt x="1265857" y="2910631"/>
                </a:cubicBezTo>
                <a:cubicBezTo>
                  <a:pt x="648092" y="2849018"/>
                  <a:pt x="205460" y="2343748"/>
                  <a:pt x="175466" y="1804523"/>
                </a:cubicBezTo>
                <a:cubicBezTo>
                  <a:pt x="115256" y="1806261"/>
                  <a:pt x="55763" y="1814736"/>
                  <a:pt x="0" y="1828663"/>
                </a:cubicBezTo>
                <a:cubicBezTo>
                  <a:pt x="105615" y="1722240"/>
                  <a:pt x="205022" y="1622871"/>
                  <a:pt x="242369" y="1472350"/>
                </a:cubicBezTo>
                <a:cubicBezTo>
                  <a:pt x="281785" y="1621107"/>
                  <a:pt x="379124" y="1715183"/>
                  <a:pt x="484739" y="1828663"/>
                </a:cubicBezTo>
                <a:cubicBezTo>
                  <a:pt x="433473" y="1816193"/>
                  <a:pt x="377298" y="1807690"/>
                  <a:pt x="319066" y="1805271"/>
                </a:cubicBezTo>
                <a:cubicBezTo>
                  <a:pt x="342774" y="2204526"/>
                  <a:pt x="675270" y="2359301"/>
                  <a:pt x="1095798" y="2488933"/>
                </a:cubicBezTo>
                <a:lnTo>
                  <a:pt x="1266566" y="985105"/>
                </a:lnTo>
                <a:lnTo>
                  <a:pt x="728631" y="985105"/>
                </a:lnTo>
                <a:lnTo>
                  <a:pt x="727109" y="987221"/>
                </a:lnTo>
                <a:lnTo>
                  <a:pt x="719586" y="1011455"/>
                </a:lnTo>
                <a:cubicBezTo>
                  <a:pt x="688452" y="1085064"/>
                  <a:pt x="615566" y="1136713"/>
                  <a:pt x="530615" y="1136713"/>
                </a:cubicBezTo>
                <a:cubicBezTo>
                  <a:pt x="417348" y="1136713"/>
                  <a:pt x="325527" y="1044892"/>
                  <a:pt x="325527" y="931625"/>
                </a:cubicBezTo>
                <a:cubicBezTo>
                  <a:pt x="325527" y="818358"/>
                  <a:pt x="417348" y="726537"/>
                  <a:pt x="530615" y="726537"/>
                </a:cubicBezTo>
                <a:cubicBezTo>
                  <a:pt x="615566" y="726537"/>
                  <a:pt x="688452" y="778187"/>
                  <a:pt x="719586" y="851796"/>
                </a:cubicBezTo>
                <a:lnTo>
                  <a:pt x="724380" y="867240"/>
                </a:lnTo>
                <a:lnTo>
                  <a:pt x="728634" y="873151"/>
                </a:lnTo>
                <a:lnTo>
                  <a:pt x="1279279" y="873151"/>
                </a:lnTo>
                <a:lnTo>
                  <a:pt x="1297855" y="709571"/>
                </a:lnTo>
                <a:lnTo>
                  <a:pt x="1251749" y="684545"/>
                </a:lnTo>
                <a:cubicBezTo>
                  <a:pt x="1152204" y="617294"/>
                  <a:pt x="1086755" y="503404"/>
                  <a:pt x="1086755" y="374229"/>
                </a:cubicBezTo>
                <a:cubicBezTo>
                  <a:pt x="1086755" y="167548"/>
                  <a:pt x="1254303" y="0"/>
                  <a:pt x="1460984"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26" name="Group 25">
            <a:extLst>
              <a:ext uri="{FF2B5EF4-FFF2-40B4-BE49-F238E27FC236}">
                <a16:creationId xmlns:a16="http://schemas.microsoft.com/office/drawing/2014/main" id="{590979FF-61BC-4DC5-8BD9-8A5CBAB93D27}"/>
              </a:ext>
            </a:extLst>
          </p:cNvPr>
          <p:cNvGrpSpPr/>
          <p:nvPr/>
        </p:nvGrpSpPr>
        <p:grpSpPr>
          <a:xfrm>
            <a:off x="8504693" y="2930102"/>
            <a:ext cx="1206342" cy="1356714"/>
            <a:chOff x="7322277" y="4321169"/>
            <a:chExt cx="1919053" cy="2158265"/>
          </a:xfrm>
          <a:solidFill>
            <a:schemeClr val="bg1"/>
          </a:solidFill>
          <a:effectLst>
            <a:outerShdw blurRad="50800" dist="38100" dir="5400000" algn="t" rotWithShape="0">
              <a:prstClr val="black">
                <a:alpha val="40000"/>
              </a:prstClr>
            </a:outerShdw>
          </a:effectLst>
        </p:grpSpPr>
        <p:sp>
          <p:nvSpPr>
            <p:cNvPr id="27" name="Freeform: Shape 26">
              <a:extLst>
                <a:ext uri="{FF2B5EF4-FFF2-40B4-BE49-F238E27FC236}">
                  <a16:creationId xmlns:a16="http://schemas.microsoft.com/office/drawing/2014/main" id="{04DB4DAE-1BA3-4EC7-8CB4-F9BB5C97F7FD}"/>
                </a:ext>
              </a:extLst>
            </p:cNvPr>
            <p:cNvSpPr/>
            <p:nvPr/>
          </p:nvSpPr>
          <p:spPr>
            <a:xfrm>
              <a:off x="7992414" y="5103900"/>
              <a:ext cx="575537" cy="575537"/>
            </a:xfrm>
            <a:custGeom>
              <a:avLst/>
              <a:gdLst>
                <a:gd name="connsiteX0" fmla="*/ 298183 w 575537"/>
                <a:gd name="connsiteY0" fmla="*/ 531276 h 575537"/>
                <a:gd name="connsiteX1" fmla="*/ 531276 w 575537"/>
                <a:gd name="connsiteY1" fmla="*/ 298183 h 575537"/>
                <a:gd name="connsiteX2" fmla="*/ 298183 w 575537"/>
                <a:gd name="connsiteY2" fmla="*/ 65091 h 575537"/>
                <a:gd name="connsiteX3" fmla="*/ 65091 w 575537"/>
                <a:gd name="connsiteY3" fmla="*/ 298183 h 575537"/>
                <a:gd name="connsiteX4" fmla="*/ 298183 w 575537"/>
                <a:gd name="connsiteY4" fmla="*/ 531276 h 57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37" h="575537">
                  <a:moveTo>
                    <a:pt x="298183" y="531276"/>
                  </a:moveTo>
                  <a:cubicBezTo>
                    <a:pt x="427679" y="531276"/>
                    <a:pt x="531276" y="424801"/>
                    <a:pt x="531276" y="298183"/>
                  </a:cubicBezTo>
                  <a:cubicBezTo>
                    <a:pt x="531276" y="168687"/>
                    <a:pt x="424801" y="65091"/>
                    <a:pt x="298183" y="65091"/>
                  </a:cubicBezTo>
                  <a:cubicBezTo>
                    <a:pt x="168687" y="65091"/>
                    <a:pt x="65091" y="171565"/>
                    <a:pt x="65091" y="298183"/>
                  </a:cubicBezTo>
                  <a:cubicBezTo>
                    <a:pt x="65091" y="424801"/>
                    <a:pt x="168687" y="531276"/>
                    <a:pt x="298183" y="531276"/>
                  </a:cubicBezTo>
                  <a:close/>
                </a:path>
              </a:pathLst>
            </a:custGeom>
            <a:grpFill/>
            <a:ln w="28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1C7BEEF-E1D4-45E7-9B64-7DBF32BEBC14}"/>
                </a:ext>
              </a:extLst>
            </p:cNvPr>
            <p:cNvSpPr/>
            <p:nvPr/>
          </p:nvSpPr>
          <p:spPr>
            <a:xfrm>
              <a:off x="7322277" y="4745313"/>
              <a:ext cx="1899274" cy="1237406"/>
            </a:xfrm>
            <a:custGeom>
              <a:avLst/>
              <a:gdLst>
                <a:gd name="connsiteX0" fmla="*/ 1860403 w 1899273"/>
                <a:gd name="connsiteY0" fmla="*/ 158931 h 1237405"/>
                <a:gd name="connsiteX1" fmla="*/ 784148 w 1899273"/>
                <a:gd name="connsiteY1" fmla="*/ 345981 h 1237405"/>
                <a:gd name="connsiteX2" fmla="*/ 84870 w 1899273"/>
                <a:gd name="connsiteY2" fmla="*/ 1183388 h 1237405"/>
                <a:gd name="connsiteX3" fmla="*/ 139546 w 1899273"/>
                <a:gd name="connsiteY3" fmla="*/ 1151733 h 1237405"/>
                <a:gd name="connsiteX4" fmla="*/ 815803 w 1899273"/>
                <a:gd name="connsiteY4" fmla="*/ 400657 h 1237405"/>
                <a:gd name="connsiteX5" fmla="*/ 1805727 w 1899273"/>
                <a:gd name="connsiteY5" fmla="*/ 190586 h 1237405"/>
                <a:gd name="connsiteX6" fmla="*/ 1860403 w 1899273"/>
                <a:gd name="connsiteY6" fmla="*/ 158931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1860403" y="158931"/>
                  </a:moveTo>
                  <a:cubicBezTo>
                    <a:pt x="1756807" y="-19486"/>
                    <a:pt x="1276233" y="63967"/>
                    <a:pt x="784148" y="345981"/>
                  </a:cubicBezTo>
                  <a:cubicBezTo>
                    <a:pt x="294941" y="627994"/>
                    <a:pt x="-18726" y="1002093"/>
                    <a:pt x="84870" y="1183388"/>
                  </a:cubicBezTo>
                  <a:lnTo>
                    <a:pt x="139546" y="1151733"/>
                  </a:lnTo>
                  <a:cubicBezTo>
                    <a:pt x="53216" y="1002093"/>
                    <a:pt x="358251" y="665404"/>
                    <a:pt x="815803" y="400657"/>
                  </a:cubicBezTo>
                  <a:cubicBezTo>
                    <a:pt x="1276233" y="135910"/>
                    <a:pt x="1719397" y="40946"/>
                    <a:pt x="1805727" y="190586"/>
                  </a:cubicBezTo>
                  <a:lnTo>
                    <a:pt x="1860403" y="158931"/>
                  </a:lnTo>
                  <a:close/>
                </a:path>
              </a:pathLst>
            </a:custGeom>
            <a:grpFill/>
            <a:ln w="28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638CAA8-EB3E-4444-A918-EB2D11B74A16}"/>
                </a:ext>
              </a:extLst>
            </p:cNvPr>
            <p:cNvSpPr/>
            <p:nvPr/>
          </p:nvSpPr>
          <p:spPr>
            <a:xfrm>
              <a:off x="7342056" y="4839153"/>
              <a:ext cx="1899274" cy="1237406"/>
            </a:xfrm>
            <a:custGeom>
              <a:avLst/>
              <a:gdLst>
                <a:gd name="connsiteX0" fmla="*/ 1840624 w 1899273"/>
                <a:gd name="connsiteY0" fmla="*/ 65091 h 1237405"/>
                <a:gd name="connsiteX1" fmla="*/ 1138468 w 1899273"/>
                <a:gd name="connsiteY1" fmla="*/ 899620 h 1237405"/>
                <a:gd name="connsiteX2" fmla="*/ 65091 w 1899273"/>
                <a:gd name="connsiteY2" fmla="*/ 1089547 h 1237405"/>
                <a:gd name="connsiteX3" fmla="*/ 119767 w 1899273"/>
                <a:gd name="connsiteY3" fmla="*/ 1057893 h 1237405"/>
                <a:gd name="connsiteX4" fmla="*/ 1109691 w 1899273"/>
                <a:gd name="connsiteY4" fmla="*/ 847822 h 1237405"/>
                <a:gd name="connsiteX5" fmla="*/ 1785948 w 1899273"/>
                <a:gd name="connsiteY5" fmla="*/ 96745 h 1237405"/>
                <a:gd name="connsiteX6" fmla="*/ 1840624 w 1899273"/>
                <a:gd name="connsiteY6" fmla="*/ 65091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1840624" y="65091"/>
                  </a:moveTo>
                  <a:cubicBezTo>
                    <a:pt x="1944220" y="243507"/>
                    <a:pt x="1630552" y="617607"/>
                    <a:pt x="1138468" y="899620"/>
                  </a:cubicBezTo>
                  <a:cubicBezTo>
                    <a:pt x="649261" y="1184511"/>
                    <a:pt x="168687" y="1267964"/>
                    <a:pt x="65091" y="1089547"/>
                  </a:cubicBezTo>
                  <a:lnTo>
                    <a:pt x="119767" y="1057893"/>
                  </a:lnTo>
                  <a:cubicBezTo>
                    <a:pt x="206097" y="1207532"/>
                    <a:pt x="649261" y="1112569"/>
                    <a:pt x="1109691" y="847822"/>
                  </a:cubicBezTo>
                  <a:cubicBezTo>
                    <a:pt x="1570121" y="583074"/>
                    <a:pt x="1872278" y="246385"/>
                    <a:pt x="1785948" y="96745"/>
                  </a:cubicBezTo>
                  <a:lnTo>
                    <a:pt x="1840624" y="65091"/>
                  </a:lnTo>
                  <a:close/>
                </a:path>
              </a:pathLst>
            </a:custGeom>
            <a:grpFill/>
            <a:ln w="28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26067CC-2321-4236-870D-D459A4784BCA}"/>
                </a:ext>
              </a:extLst>
            </p:cNvPr>
            <p:cNvSpPr/>
            <p:nvPr/>
          </p:nvSpPr>
          <p:spPr>
            <a:xfrm>
              <a:off x="7342056" y="4744038"/>
              <a:ext cx="1899274" cy="1237406"/>
            </a:xfrm>
            <a:custGeom>
              <a:avLst/>
              <a:gdLst>
                <a:gd name="connsiteX0" fmla="*/ 65091 w 1899273"/>
                <a:gd name="connsiteY0" fmla="*/ 160206 h 1237405"/>
                <a:gd name="connsiteX1" fmla="*/ 1138468 w 1899273"/>
                <a:gd name="connsiteY1" fmla="*/ 347255 h 1237405"/>
                <a:gd name="connsiteX2" fmla="*/ 1840624 w 1899273"/>
                <a:gd name="connsiteY2" fmla="*/ 1184662 h 1237405"/>
                <a:gd name="connsiteX3" fmla="*/ 1785948 w 1899273"/>
                <a:gd name="connsiteY3" fmla="*/ 1153008 h 1237405"/>
                <a:gd name="connsiteX4" fmla="*/ 1109691 w 1899273"/>
                <a:gd name="connsiteY4" fmla="*/ 401931 h 1237405"/>
                <a:gd name="connsiteX5" fmla="*/ 119767 w 1899273"/>
                <a:gd name="connsiteY5" fmla="*/ 188983 h 1237405"/>
                <a:gd name="connsiteX6" fmla="*/ 65091 w 1899273"/>
                <a:gd name="connsiteY6" fmla="*/ 160206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65091" y="160206"/>
                  </a:moveTo>
                  <a:cubicBezTo>
                    <a:pt x="168687" y="-21089"/>
                    <a:pt x="649261" y="65242"/>
                    <a:pt x="1138468" y="347255"/>
                  </a:cubicBezTo>
                  <a:cubicBezTo>
                    <a:pt x="1627675" y="629269"/>
                    <a:pt x="1944220" y="1003368"/>
                    <a:pt x="1840624" y="1184662"/>
                  </a:cubicBezTo>
                  <a:lnTo>
                    <a:pt x="1785948" y="1153008"/>
                  </a:lnTo>
                  <a:cubicBezTo>
                    <a:pt x="1872278" y="1003368"/>
                    <a:pt x="1570121" y="666679"/>
                    <a:pt x="1109691" y="401931"/>
                  </a:cubicBezTo>
                  <a:cubicBezTo>
                    <a:pt x="649261" y="137184"/>
                    <a:pt x="206097" y="42220"/>
                    <a:pt x="119767" y="188983"/>
                  </a:cubicBezTo>
                  <a:lnTo>
                    <a:pt x="65091" y="160206"/>
                  </a:lnTo>
                  <a:close/>
                </a:path>
              </a:pathLst>
            </a:custGeom>
            <a:grpFill/>
            <a:ln w="28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631C10B-7B2E-4ED2-B1F6-47D2F36F1612}"/>
                </a:ext>
              </a:extLst>
            </p:cNvPr>
            <p:cNvSpPr/>
            <p:nvPr/>
          </p:nvSpPr>
          <p:spPr>
            <a:xfrm>
              <a:off x="7322277" y="4839153"/>
              <a:ext cx="1899274" cy="1237406"/>
            </a:xfrm>
            <a:custGeom>
              <a:avLst/>
              <a:gdLst>
                <a:gd name="connsiteX0" fmla="*/ 84870 w 1899273"/>
                <a:gd name="connsiteY0" fmla="*/ 65091 h 1237405"/>
                <a:gd name="connsiteX1" fmla="*/ 784148 w 1899273"/>
                <a:gd name="connsiteY1" fmla="*/ 899620 h 1237405"/>
                <a:gd name="connsiteX2" fmla="*/ 1860403 w 1899273"/>
                <a:gd name="connsiteY2" fmla="*/ 1086670 h 1237405"/>
                <a:gd name="connsiteX3" fmla="*/ 1805727 w 1899273"/>
                <a:gd name="connsiteY3" fmla="*/ 1055015 h 1237405"/>
                <a:gd name="connsiteX4" fmla="*/ 815803 w 1899273"/>
                <a:gd name="connsiteY4" fmla="*/ 844944 h 1237405"/>
                <a:gd name="connsiteX5" fmla="*/ 139546 w 1899273"/>
                <a:gd name="connsiteY5" fmla="*/ 93867 h 1237405"/>
                <a:gd name="connsiteX6" fmla="*/ 84870 w 1899273"/>
                <a:gd name="connsiteY6" fmla="*/ 65091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84870" y="65091"/>
                  </a:moveTo>
                  <a:cubicBezTo>
                    <a:pt x="-18726" y="243507"/>
                    <a:pt x="294941" y="617607"/>
                    <a:pt x="784148" y="899620"/>
                  </a:cubicBezTo>
                  <a:cubicBezTo>
                    <a:pt x="1273355" y="1181633"/>
                    <a:pt x="1756807" y="1267964"/>
                    <a:pt x="1860403" y="1086670"/>
                  </a:cubicBezTo>
                  <a:lnTo>
                    <a:pt x="1805727" y="1055015"/>
                  </a:lnTo>
                  <a:cubicBezTo>
                    <a:pt x="1719397" y="1204655"/>
                    <a:pt x="1276233" y="1109691"/>
                    <a:pt x="815803" y="844944"/>
                  </a:cubicBezTo>
                  <a:cubicBezTo>
                    <a:pt x="355373" y="580197"/>
                    <a:pt x="53216" y="243507"/>
                    <a:pt x="139546" y="93867"/>
                  </a:cubicBezTo>
                  <a:lnTo>
                    <a:pt x="84870" y="65091"/>
                  </a:lnTo>
                  <a:close/>
                </a:path>
              </a:pathLst>
            </a:custGeom>
            <a:grpFill/>
            <a:ln w="28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C37AD9F-5F73-47A8-BB66-2BADA638D55A}"/>
                </a:ext>
              </a:extLst>
            </p:cNvPr>
            <p:cNvSpPr/>
            <p:nvPr/>
          </p:nvSpPr>
          <p:spPr>
            <a:xfrm>
              <a:off x="7860040" y="4321169"/>
              <a:ext cx="489207" cy="2158265"/>
            </a:xfrm>
            <a:custGeom>
              <a:avLst/>
              <a:gdLst>
                <a:gd name="connsiteX0" fmla="*/ 439190 w 489206"/>
                <a:gd name="connsiteY0" fmla="*/ 2114004 h 2158265"/>
                <a:gd name="connsiteX1" fmla="*/ 65091 w 489206"/>
                <a:gd name="connsiteY1" fmla="*/ 1089547 h 2158265"/>
                <a:gd name="connsiteX2" fmla="*/ 439190 w 489206"/>
                <a:gd name="connsiteY2" fmla="*/ 65091 h 2158265"/>
                <a:gd name="connsiteX3" fmla="*/ 439190 w 489206"/>
                <a:gd name="connsiteY3" fmla="*/ 128400 h 2158265"/>
                <a:gd name="connsiteX4" fmla="*/ 128400 w 489206"/>
                <a:gd name="connsiteY4" fmla="*/ 1089547 h 2158265"/>
                <a:gd name="connsiteX5" fmla="*/ 439190 w 489206"/>
                <a:gd name="connsiteY5" fmla="*/ 2050695 h 2158265"/>
                <a:gd name="connsiteX6" fmla="*/ 439190 w 489206"/>
                <a:gd name="connsiteY6" fmla="*/ 2114004 h 215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06" h="2158265">
                  <a:moveTo>
                    <a:pt x="439190" y="2114004"/>
                  </a:moveTo>
                  <a:cubicBezTo>
                    <a:pt x="231996" y="2114004"/>
                    <a:pt x="65091" y="1656452"/>
                    <a:pt x="65091" y="1089547"/>
                  </a:cubicBezTo>
                  <a:cubicBezTo>
                    <a:pt x="65091" y="522643"/>
                    <a:pt x="234874" y="65091"/>
                    <a:pt x="439190" y="65091"/>
                  </a:cubicBezTo>
                  <a:lnTo>
                    <a:pt x="439190" y="128400"/>
                  </a:lnTo>
                  <a:cubicBezTo>
                    <a:pt x="266529" y="128400"/>
                    <a:pt x="128400" y="560053"/>
                    <a:pt x="128400" y="1089547"/>
                  </a:cubicBezTo>
                  <a:cubicBezTo>
                    <a:pt x="128400" y="1619042"/>
                    <a:pt x="269406" y="2050695"/>
                    <a:pt x="439190" y="2050695"/>
                  </a:cubicBezTo>
                  <a:lnTo>
                    <a:pt x="439190" y="2114004"/>
                  </a:lnTo>
                  <a:close/>
                </a:path>
              </a:pathLst>
            </a:custGeom>
            <a:grpFill/>
            <a:ln w="28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38101728-F017-445B-8427-2EE09AEE9817}"/>
                </a:ext>
              </a:extLst>
            </p:cNvPr>
            <p:cNvSpPr/>
            <p:nvPr/>
          </p:nvSpPr>
          <p:spPr>
            <a:xfrm>
              <a:off x="8234139" y="4321169"/>
              <a:ext cx="489207" cy="2158265"/>
            </a:xfrm>
            <a:custGeom>
              <a:avLst/>
              <a:gdLst>
                <a:gd name="connsiteX0" fmla="*/ 65091 w 489206"/>
                <a:gd name="connsiteY0" fmla="*/ 2114004 h 2158265"/>
                <a:gd name="connsiteX1" fmla="*/ 439190 w 489206"/>
                <a:gd name="connsiteY1" fmla="*/ 1089547 h 2158265"/>
                <a:gd name="connsiteX2" fmla="*/ 65091 w 489206"/>
                <a:gd name="connsiteY2" fmla="*/ 65091 h 2158265"/>
                <a:gd name="connsiteX3" fmla="*/ 65091 w 489206"/>
                <a:gd name="connsiteY3" fmla="*/ 128400 h 2158265"/>
                <a:gd name="connsiteX4" fmla="*/ 375881 w 489206"/>
                <a:gd name="connsiteY4" fmla="*/ 1089547 h 2158265"/>
                <a:gd name="connsiteX5" fmla="*/ 65091 w 489206"/>
                <a:gd name="connsiteY5" fmla="*/ 2050695 h 2158265"/>
                <a:gd name="connsiteX6" fmla="*/ 65091 w 489206"/>
                <a:gd name="connsiteY6" fmla="*/ 2114004 h 215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06" h="2158265">
                  <a:moveTo>
                    <a:pt x="65091" y="2114004"/>
                  </a:moveTo>
                  <a:cubicBezTo>
                    <a:pt x="272284" y="2114004"/>
                    <a:pt x="439190" y="1656452"/>
                    <a:pt x="439190" y="1089547"/>
                  </a:cubicBezTo>
                  <a:cubicBezTo>
                    <a:pt x="439190" y="522643"/>
                    <a:pt x="272284" y="65091"/>
                    <a:pt x="65091" y="65091"/>
                  </a:cubicBezTo>
                  <a:lnTo>
                    <a:pt x="65091" y="128400"/>
                  </a:lnTo>
                  <a:cubicBezTo>
                    <a:pt x="237752" y="128400"/>
                    <a:pt x="375881" y="560053"/>
                    <a:pt x="375881" y="1089547"/>
                  </a:cubicBezTo>
                  <a:cubicBezTo>
                    <a:pt x="375881" y="1619042"/>
                    <a:pt x="237752" y="2050695"/>
                    <a:pt x="65091" y="2050695"/>
                  </a:cubicBezTo>
                  <a:lnTo>
                    <a:pt x="65091" y="2114004"/>
                  </a:lnTo>
                  <a:close/>
                </a:path>
              </a:pathLst>
            </a:custGeom>
            <a:grpFill/>
            <a:ln w="2872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6DF6E6D-1A93-4EDA-8D32-06AC7B0A8E75}"/>
                </a:ext>
              </a:extLst>
            </p:cNvPr>
            <p:cNvSpPr/>
            <p:nvPr/>
          </p:nvSpPr>
          <p:spPr>
            <a:xfrm>
              <a:off x="8939173" y="5501021"/>
              <a:ext cx="287769" cy="287769"/>
            </a:xfrm>
            <a:custGeom>
              <a:avLst/>
              <a:gdLst>
                <a:gd name="connsiteX0" fmla="*/ 154299 w 287768"/>
                <a:gd name="connsiteY0" fmla="*/ 243507 h 287768"/>
                <a:gd name="connsiteX1" fmla="*/ 243507 w 287768"/>
                <a:gd name="connsiteY1" fmla="*/ 154299 h 287768"/>
                <a:gd name="connsiteX2" fmla="*/ 154299 w 287768"/>
                <a:gd name="connsiteY2" fmla="*/ 65091 h 287768"/>
                <a:gd name="connsiteX3" fmla="*/ 65091 w 287768"/>
                <a:gd name="connsiteY3" fmla="*/ 154299 h 287768"/>
                <a:gd name="connsiteX4" fmla="*/ 154299 w 287768"/>
                <a:gd name="connsiteY4" fmla="*/ 243507 h 28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68" h="287768">
                  <a:moveTo>
                    <a:pt x="154299" y="243507"/>
                  </a:moveTo>
                  <a:cubicBezTo>
                    <a:pt x="203220" y="243507"/>
                    <a:pt x="243507" y="203220"/>
                    <a:pt x="243507" y="154299"/>
                  </a:cubicBezTo>
                  <a:cubicBezTo>
                    <a:pt x="243507" y="105378"/>
                    <a:pt x="203220" y="65091"/>
                    <a:pt x="154299" y="65091"/>
                  </a:cubicBezTo>
                  <a:cubicBezTo>
                    <a:pt x="105378" y="65091"/>
                    <a:pt x="65091" y="105378"/>
                    <a:pt x="65091" y="154299"/>
                  </a:cubicBezTo>
                  <a:cubicBezTo>
                    <a:pt x="65091" y="203220"/>
                    <a:pt x="105378" y="243507"/>
                    <a:pt x="154299" y="243507"/>
                  </a:cubicBezTo>
                  <a:close/>
                </a:path>
              </a:pathLst>
            </a:custGeom>
            <a:grpFill/>
            <a:ln w="2872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03ABC14-09CE-46A5-ABC6-E0814E247E39}"/>
                </a:ext>
              </a:extLst>
            </p:cNvPr>
            <p:cNvSpPr/>
            <p:nvPr/>
          </p:nvSpPr>
          <p:spPr>
            <a:xfrm>
              <a:off x="7906083" y="4542751"/>
              <a:ext cx="287769" cy="287769"/>
            </a:xfrm>
            <a:custGeom>
              <a:avLst/>
              <a:gdLst>
                <a:gd name="connsiteX0" fmla="*/ 154299 w 287768"/>
                <a:gd name="connsiteY0" fmla="*/ 243507 h 287768"/>
                <a:gd name="connsiteX1" fmla="*/ 243507 w 287768"/>
                <a:gd name="connsiteY1" fmla="*/ 154299 h 287768"/>
                <a:gd name="connsiteX2" fmla="*/ 154299 w 287768"/>
                <a:gd name="connsiteY2" fmla="*/ 65091 h 287768"/>
                <a:gd name="connsiteX3" fmla="*/ 65091 w 287768"/>
                <a:gd name="connsiteY3" fmla="*/ 154299 h 287768"/>
                <a:gd name="connsiteX4" fmla="*/ 154299 w 287768"/>
                <a:gd name="connsiteY4" fmla="*/ 243507 h 28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68" h="287768">
                  <a:moveTo>
                    <a:pt x="154299" y="243507"/>
                  </a:moveTo>
                  <a:cubicBezTo>
                    <a:pt x="203220" y="243507"/>
                    <a:pt x="243507" y="203220"/>
                    <a:pt x="243507" y="154299"/>
                  </a:cubicBezTo>
                  <a:cubicBezTo>
                    <a:pt x="243507" y="105378"/>
                    <a:pt x="203220" y="65091"/>
                    <a:pt x="154299" y="65091"/>
                  </a:cubicBezTo>
                  <a:cubicBezTo>
                    <a:pt x="105378" y="65091"/>
                    <a:pt x="65091" y="105378"/>
                    <a:pt x="65091" y="154299"/>
                  </a:cubicBezTo>
                  <a:cubicBezTo>
                    <a:pt x="65091" y="203220"/>
                    <a:pt x="105378" y="243507"/>
                    <a:pt x="154299" y="243507"/>
                  </a:cubicBezTo>
                  <a:close/>
                </a:path>
              </a:pathLst>
            </a:custGeom>
            <a:grpFill/>
            <a:ln w="2872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6506549-558C-46F4-9CA9-C0593F53412A}"/>
                </a:ext>
              </a:extLst>
            </p:cNvPr>
            <p:cNvSpPr/>
            <p:nvPr/>
          </p:nvSpPr>
          <p:spPr>
            <a:xfrm>
              <a:off x="7603926" y="5826200"/>
              <a:ext cx="287769" cy="287769"/>
            </a:xfrm>
            <a:custGeom>
              <a:avLst/>
              <a:gdLst>
                <a:gd name="connsiteX0" fmla="*/ 154299 w 287768"/>
                <a:gd name="connsiteY0" fmla="*/ 243507 h 287768"/>
                <a:gd name="connsiteX1" fmla="*/ 243507 w 287768"/>
                <a:gd name="connsiteY1" fmla="*/ 154299 h 287768"/>
                <a:gd name="connsiteX2" fmla="*/ 154299 w 287768"/>
                <a:gd name="connsiteY2" fmla="*/ 65091 h 287768"/>
                <a:gd name="connsiteX3" fmla="*/ 65091 w 287768"/>
                <a:gd name="connsiteY3" fmla="*/ 154299 h 287768"/>
                <a:gd name="connsiteX4" fmla="*/ 154299 w 287768"/>
                <a:gd name="connsiteY4" fmla="*/ 243507 h 28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68" h="287768">
                  <a:moveTo>
                    <a:pt x="154299" y="243507"/>
                  </a:moveTo>
                  <a:cubicBezTo>
                    <a:pt x="203220" y="243507"/>
                    <a:pt x="243507" y="203220"/>
                    <a:pt x="243507" y="154299"/>
                  </a:cubicBezTo>
                  <a:cubicBezTo>
                    <a:pt x="243507" y="105378"/>
                    <a:pt x="203220" y="65091"/>
                    <a:pt x="154299" y="65091"/>
                  </a:cubicBezTo>
                  <a:cubicBezTo>
                    <a:pt x="105378" y="65091"/>
                    <a:pt x="65091" y="105378"/>
                    <a:pt x="65091" y="154299"/>
                  </a:cubicBezTo>
                  <a:cubicBezTo>
                    <a:pt x="65091" y="203220"/>
                    <a:pt x="105378" y="243507"/>
                    <a:pt x="154299" y="243507"/>
                  </a:cubicBezTo>
                  <a:close/>
                </a:path>
              </a:pathLst>
            </a:custGeom>
            <a:grpFill/>
            <a:ln w="28726" cap="flat">
              <a:noFill/>
              <a:prstDash val="solid"/>
              <a:miter/>
            </a:ln>
          </p:spPr>
          <p:txBody>
            <a:bodyPr rtlCol="0" anchor="ctr"/>
            <a:lstStyle/>
            <a:p>
              <a:endParaRPr lang="en-US"/>
            </a:p>
          </p:txBody>
        </p:sp>
      </p:grpSp>
      <p:sp>
        <p:nvSpPr>
          <p:cNvPr id="37" name="Freeform 9">
            <a:extLst>
              <a:ext uri="{FF2B5EF4-FFF2-40B4-BE49-F238E27FC236}">
                <a16:creationId xmlns:a16="http://schemas.microsoft.com/office/drawing/2014/main" id="{56300BE4-09EE-4440-A68E-B8AA85394FD6}"/>
              </a:ext>
            </a:extLst>
          </p:cNvPr>
          <p:cNvSpPr>
            <a:spLocks noEditPoints="1"/>
          </p:cNvSpPr>
          <p:nvPr/>
        </p:nvSpPr>
        <p:spPr bwMode="auto">
          <a:xfrm>
            <a:off x="8899676" y="154688"/>
            <a:ext cx="399621" cy="295406"/>
          </a:xfrm>
          <a:custGeom>
            <a:avLst/>
            <a:gdLst>
              <a:gd name="T0" fmla="*/ 1251 w 3501"/>
              <a:gd name="T1" fmla="*/ 1386 h 2588"/>
              <a:gd name="T2" fmla="*/ 1383 w 3501"/>
              <a:gd name="T3" fmla="*/ 1398 h 2588"/>
              <a:gd name="T4" fmla="*/ 1496 w 3501"/>
              <a:gd name="T5" fmla="*/ 1304 h 2588"/>
              <a:gd name="T6" fmla="*/ 1696 w 3501"/>
              <a:gd name="T7" fmla="*/ 104 h 2588"/>
              <a:gd name="T8" fmla="*/ 1696 w 3501"/>
              <a:gd name="T9" fmla="*/ 340 h 2588"/>
              <a:gd name="T10" fmla="*/ 1892 w 3501"/>
              <a:gd name="T11" fmla="*/ 1404 h 2588"/>
              <a:gd name="T12" fmla="*/ 2240 w 3501"/>
              <a:gd name="T13" fmla="*/ 1448 h 2588"/>
              <a:gd name="T14" fmla="*/ 2185 w 3501"/>
              <a:gd name="T15" fmla="*/ 1282 h 2588"/>
              <a:gd name="T16" fmla="*/ 2003 w 3501"/>
              <a:gd name="T17" fmla="*/ 1302 h 2588"/>
              <a:gd name="T18" fmla="*/ 1841 w 3501"/>
              <a:gd name="T19" fmla="*/ 1258 h 2588"/>
              <a:gd name="T20" fmla="*/ 1807 w 3501"/>
              <a:gd name="T21" fmla="*/ 284 h 2588"/>
              <a:gd name="T22" fmla="*/ 1809 w 3501"/>
              <a:gd name="T23" fmla="*/ 77 h 2588"/>
              <a:gd name="T24" fmla="*/ 1925 w 3501"/>
              <a:gd name="T25" fmla="*/ 6 h 2588"/>
              <a:gd name="T26" fmla="*/ 2012 w 3501"/>
              <a:gd name="T27" fmla="*/ 140 h 2588"/>
              <a:gd name="T28" fmla="*/ 2009 w 3501"/>
              <a:gd name="T29" fmla="*/ 1124 h 2588"/>
              <a:gd name="T30" fmla="*/ 2303 w 3501"/>
              <a:gd name="T31" fmla="*/ 1157 h 2588"/>
              <a:gd name="T32" fmla="*/ 2261 w 3501"/>
              <a:gd name="T33" fmla="*/ 1071 h 2588"/>
              <a:gd name="T34" fmla="*/ 2096 w 3501"/>
              <a:gd name="T35" fmla="*/ 911 h 2588"/>
              <a:gd name="T36" fmla="*/ 2061 w 3501"/>
              <a:gd name="T37" fmla="*/ 557 h 2588"/>
              <a:gd name="T38" fmla="*/ 2309 w 3501"/>
              <a:gd name="T39" fmla="*/ 284 h 2588"/>
              <a:gd name="T40" fmla="*/ 2731 w 3501"/>
              <a:gd name="T41" fmla="*/ 273 h 2588"/>
              <a:gd name="T42" fmla="*/ 3158 w 3501"/>
              <a:gd name="T43" fmla="*/ 571 h 2588"/>
              <a:gd name="T44" fmla="*/ 3412 w 3501"/>
              <a:gd name="T45" fmla="*/ 1057 h 2588"/>
              <a:gd name="T46" fmla="*/ 3494 w 3501"/>
              <a:gd name="T47" fmla="*/ 1635 h 2588"/>
              <a:gd name="T48" fmla="*/ 3278 w 3501"/>
              <a:gd name="T49" fmla="*/ 2138 h 2588"/>
              <a:gd name="T50" fmla="*/ 2883 w 3501"/>
              <a:gd name="T51" fmla="*/ 2404 h 2588"/>
              <a:gd name="T52" fmla="*/ 2527 w 3501"/>
              <a:gd name="T53" fmla="*/ 2368 h 2588"/>
              <a:gd name="T54" fmla="*/ 2311 w 3501"/>
              <a:gd name="T55" fmla="*/ 2128 h 2588"/>
              <a:gd name="T56" fmla="*/ 2349 w 3501"/>
              <a:gd name="T57" fmla="*/ 1829 h 2588"/>
              <a:gd name="T58" fmla="*/ 2320 w 3501"/>
              <a:gd name="T59" fmla="*/ 1637 h 2588"/>
              <a:gd name="T60" fmla="*/ 2003 w 3501"/>
              <a:gd name="T61" fmla="*/ 1548 h 2588"/>
              <a:gd name="T62" fmla="*/ 1894 w 3501"/>
              <a:gd name="T63" fmla="*/ 2588 h 2588"/>
              <a:gd name="T64" fmla="*/ 1803 w 3501"/>
              <a:gd name="T65" fmla="*/ 2415 h 2588"/>
              <a:gd name="T66" fmla="*/ 1789 w 3501"/>
              <a:gd name="T67" fmla="*/ 1497 h 2588"/>
              <a:gd name="T68" fmla="*/ 1694 w 3501"/>
              <a:gd name="T69" fmla="*/ 1906 h 2588"/>
              <a:gd name="T70" fmla="*/ 1607 w 3501"/>
              <a:gd name="T71" fmla="*/ 2586 h 2588"/>
              <a:gd name="T72" fmla="*/ 1512 w 3501"/>
              <a:gd name="T73" fmla="*/ 2248 h 2588"/>
              <a:gd name="T74" fmla="*/ 1503 w 3501"/>
              <a:gd name="T75" fmla="*/ 1797 h 2588"/>
              <a:gd name="T76" fmla="*/ 1458 w 3501"/>
              <a:gd name="T77" fmla="*/ 1495 h 2588"/>
              <a:gd name="T78" fmla="*/ 1252 w 3501"/>
              <a:gd name="T79" fmla="*/ 1551 h 2588"/>
              <a:gd name="T80" fmla="*/ 1123 w 3501"/>
              <a:gd name="T81" fmla="*/ 1664 h 2588"/>
              <a:gd name="T82" fmla="*/ 1123 w 3501"/>
              <a:gd name="T83" fmla="*/ 1786 h 2588"/>
              <a:gd name="T84" fmla="*/ 1198 w 3501"/>
              <a:gd name="T85" fmla="*/ 2093 h 2588"/>
              <a:gd name="T86" fmla="*/ 1001 w 3501"/>
              <a:gd name="T87" fmla="*/ 2357 h 2588"/>
              <a:gd name="T88" fmla="*/ 594 w 3501"/>
              <a:gd name="T89" fmla="*/ 2393 h 2588"/>
              <a:gd name="T90" fmla="*/ 183 w 3501"/>
              <a:gd name="T91" fmla="*/ 2086 h 2588"/>
              <a:gd name="T92" fmla="*/ 0 w 3501"/>
              <a:gd name="T93" fmla="*/ 1544 h 2588"/>
              <a:gd name="T94" fmla="*/ 143 w 3501"/>
              <a:gd name="T95" fmla="*/ 909 h 2588"/>
              <a:gd name="T96" fmla="*/ 496 w 3501"/>
              <a:gd name="T97" fmla="*/ 426 h 2588"/>
              <a:gd name="T98" fmla="*/ 823 w 3501"/>
              <a:gd name="T99" fmla="*/ 249 h 2588"/>
              <a:gd name="T100" fmla="*/ 1176 w 3501"/>
              <a:gd name="T101" fmla="*/ 289 h 2588"/>
              <a:gd name="T102" fmla="*/ 1414 w 3501"/>
              <a:gd name="T103" fmla="*/ 493 h 2588"/>
              <a:gd name="T104" fmla="*/ 1441 w 3501"/>
              <a:gd name="T105" fmla="*/ 822 h 2588"/>
              <a:gd name="T106" fmla="*/ 1252 w 3501"/>
              <a:gd name="T107" fmla="*/ 1071 h 2588"/>
              <a:gd name="T108" fmla="*/ 1191 w 3501"/>
              <a:gd name="T109" fmla="*/ 1184 h 2588"/>
              <a:gd name="T110" fmla="*/ 1327 w 3501"/>
              <a:gd name="T111" fmla="*/ 1226 h 2588"/>
              <a:gd name="T112" fmla="*/ 1501 w 3501"/>
              <a:gd name="T113" fmla="*/ 826 h 2588"/>
              <a:gd name="T114" fmla="*/ 1498 w 3501"/>
              <a:gd name="T115" fmla="*/ 184 h 2588"/>
              <a:gd name="T116" fmla="*/ 1600 w 3501"/>
              <a:gd name="T117" fmla="*/ 0 h 2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01" h="2588">
                <a:moveTo>
                  <a:pt x="1496" y="1304"/>
                </a:moveTo>
                <a:lnTo>
                  <a:pt x="1436" y="1317"/>
                </a:lnTo>
                <a:lnTo>
                  <a:pt x="1376" y="1335"/>
                </a:lnTo>
                <a:lnTo>
                  <a:pt x="1316" y="1353"/>
                </a:lnTo>
                <a:lnTo>
                  <a:pt x="1252" y="1368"/>
                </a:lnTo>
                <a:lnTo>
                  <a:pt x="1251" y="1386"/>
                </a:lnTo>
                <a:lnTo>
                  <a:pt x="1251" y="1398"/>
                </a:lnTo>
                <a:lnTo>
                  <a:pt x="1249" y="1411"/>
                </a:lnTo>
                <a:lnTo>
                  <a:pt x="1249" y="1428"/>
                </a:lnTo>
                <a:lnTo>
                  <a:pt x="1296" y="1422"/>
                </a:lnTo>
                <a:lnTo>
                  <a:pt x="1341" y="1413"/>
                </a:lnTo>
                <a:lnTo>
                  <a:pt x="1383" y="1398"/>
                </a:lnTo>
                <a:lnTo>
                  <a:pt x="1423" y="1384"/>
                </a:lnTo>
                <a:lnTo>
                  <a:pt x="1461" y="1368"/>
                </a:lnTo>
                <a:lnTo>
                  <a:pt x="1500" y="1353"/>
                </a:lnTo>
                <a:lnTo>
                  <a:pt x="1503" y="1333"/>
                </a:lnTo>
                <a:lnTo>
                  <a:pt x="1501" y="1318"/>
                </a:lnTo>
                <a:lnTo>
                  <a:pt x="1496" y="1304"/>
                </a:lnTo>
                <a:close/>
                <a:moveTo>
                  <a:pt x="1600" y="0"/>
                </a:moveTo>
                <a:lnTo>
                  <a:pt x="1636" y="4"/>
                </a:lnTo>
                <a:lnTo>
                  <a:pt x="1669" y="17"/>
                </a:lnTo>
                <a:lnTo>
                  <a:pt x="1681" y="40"/>
                </a:lnTo>
                <a:lnTo>
                  <a:pt x="1691" y="69"/>
                </a:lnTo>
                <a:lnTo>
                  <a:pt x="1696" y="104"/>
                </a:lnTo>
                <a:lnTo>
                  <a:pt x="1698" y="142"/>
                </a:lnTo>
                <a:lnTo>
                  <a:pt x="1700" y="182"/>
                </a:lnTo>
                <a:lnTo>
                  <a:pt x="1700" y="222"/>
                </a:lnTo>
                <a:lnTo>
                  <a:pt x="1698" y="264"/>
                </a:lnTo>
                <a:lnTo>
                  <a:pt x="1696" y="304"/>
                </a:lnTo>
                <a:lnTo>
                  <a:pt x="1696" y="340"/>
                </a:lnTo>
                <a:lnTo>
                  <a:pt x="1700" y="1280"/>
                </a:lnTo>
                <a:lnTo>
                  <a:pt x="1723" y="1311"/>
                </a:lnTo>
                <a:lnTo>
                  <a:pt x="1754" y="1340"/>
                </a:lnTo>
                <a:lnTo>
                  <a:pt x="1794" y="1364"/>
                </a:lnTo>
                <a:lnTo>
                  <a:pt x="1841" y="1386"/>
                </a:lnTo>
                <a:lnTo>
                  <a:pt x="1892" y="1404"/>
                </a:lnTo>
                <a:lnTo>
                  <a:pt x="1949" y="1417"/>
                </a:lnTo>
                <a:lnTo>
                  <a:pt x="2005" y="1429"/>
                </a:lnTo>
                <a:lnTo>
                  <a:pt x="2065" y="1438"/>
                </a:lnTo>
                <a:lnTo>
                  <a:pt x="2125" y="1444"/>
                </a:lnTo>
                <a:lnTo>
                  <a:pt x="2183" y="1448"/>
                </a:lnTo>
                <a:lnTo>
                  <a:pt x="2240" y="1448"/>
                </a:lnTo>
                <a:lnTo>
                  <a:pt x="2240" y="1437"/>
                </a:lnTo>
                <a:lnTo>
                  <a:pt x="2232" y="1397"/>
                </a:lnTo>
                <a:lnTo>
                  <a:pt x="2232" y="1358"/>
                </a:lnTo>
                <a:lnTo>
                  <a:pt x="2236" y="1322"/>
                </a:lnTo>
                <a:lnTo>
                  <a:pt x="2243" y="1288"/>
                </a:lnTo>
                <a:lnTo>
                  <a:pt x="2185" y="1282"/>
                </a:lnTo>
                <a:lnTo>
                  <a:pt x="2129" y="1275"/>
                </a:lnTo>
                <a:lnTo>
                  <a:pt x="2074" y="1268"/>
                </a:lnTo>
                <a:lnTo>
                  <a:pt x="2016" y="1260"/>
                </a:lnTo>
                <a:lnTo>
                  <a:pt x="2012" y="1277"/>
                </a:lnTo>
                <a:lnTo>
                  <a:pt x="2009" y="1289"/>
                </a:lnTo>
                <a:lnTo>
                  <a:pt x="2003" y="1302"/>
                </a:lnTo>
                <a:lnTo>
                  <a:pt x="2000" y="1320"/>
                </a:lnTo>
                <a:lnTo>
                  <a:pt x="1996" y="1320"/>
                </a:lnTo>
                <a:lnTo>
                  <a:pt x="1951" y="1309"/>
                </a:lnTo>
                <a:lnTo>
                  <a:pt x="1911" y="1295"/>
                </a:lnTo>
                <a:lnTo>
                  <a:pt x="1874" y="1280"/>
                </a:lnTo>
                <a:lnTo>
                  <a:pt x="1841" y="1258"/>
                </a:lnTo>
                <a:lnTo>
                  <a:pt x="1812" y="1231"/>
                </a:lnTo>
                <a:lnTo>
                  <a:pt x="1811" y="1004"/>
                </a:lnTo>
                <a:lnTo>
                  <a:pt x="1811" y="773"/>
                </a:lnTo>
                <a:lnTo>
                  <a:pt x="1809" y="540"/>
                </a:lnTo>
                <a:lnTo>
                  <a:pt x="1809" y="311"/>
                </a:lnTo>
                <a:lnTo>
                  <a:pt x="1807" y="284"/>
                </a:lnTo>
                <a:lnTo>
                  <a:pt x="1805" y="249"/>
                </a:lnTo>
                <a:lnTo>
                  <a:pt x="1805" y="215"/>
                </a:lnTo>
                <a:lnTo>
                  <a:pt x="1803" y="178"/>
                </a:lnTo>
                <a:lnTo>
                  <a:pt x="1803" y="142"/>
                </a:lnTo>
                <a:lnTo>
                  <a:pt x="1805" y="108"/>
                </a:lnTo>
                <a:lnTo>
                  <a:pt x="1809" y="77"/>
                </a:lnTo>
                <a:lnTo>
                  <a:pt x="1816" y="49"/>
                </a:lnTo>
                <a:lnTo>
                  <a:pt x="1829" y="29"/>
                </a:lnTo>
                <a:lnTo>
                  <a:pt x="1843" y="17"/>
                </a:lnTo>
                <a:lnTo>
                  <a:pt x="1871" y="9"/>
                </a:lnTo>
                <a:lnTo>
                  <a:pt x="1898" y="4"/>
                </a:lnTo>
                <a:lnTo>
                  <a:pt x="1925" y="6"/>
                </a:lnTo>
                <a:lnTo>
                  <a:pt x="1951" y="9"/>
                </a:lnTo>
                <a:lnTo>
                  <a:pt x="1974" y="22"/>
                </a:lnTo>
                <a:lnTo>
                  <a:pt x="1996" y="40"/>
                </a:lnTo>
                <a:lnTo>
                  <a:pt x="2005" y="68"/>
                </a:lnTo>
                <a:lnTo>
                  <a:pt x="2011" y="100"/>
                </a:lnTo>
                <a:lnTo>
                  <a:pt x="2012" y="140"/>
                </a:lnTo>
                <a:lnTo>
                  <a:pt x="2012" y="180"/>
                </a:lnTo>
                <a:lnTo>
                  <a:pt x="2011" y="224"/>
                </a:lnTo>
                <a:lnTo>
                  <a:pt x="2007" y="264"/>
                </a:lnTo>
                <a:lnTo>
                  <a:pt x="2005" y="302"/>
                </a:lnTo>
                <a:lnTo>
                  <a:pt x="2003" y="337"/>
                </a:lnTo>
                <a:lnTo>
                  <a:pt x="2009" y="1124"/>
                </a:lnTo>
                <a:lnTo>
                  <a:pt x="2049" y="1138"/>
                </a:lnTo>
                <a:lnTo>
                  <a:pt x="2094" y="1149"/>
                </a:lnTo>
                <a:lnTo>
                  <a:pt x="2145" y="1157"/>
                </a:lnTo>
                <a:lnTo>
                  <a:pt x="2200" y="1160"/>
                </a:lnTo>
                <a:lnTo>
                  <a:pt x="2252" y="1160"/>
                </a:lnTo>
                <a:lnTo>
                  <a:pt x="2303" y="1157"/>
                </a:lnTo>
                <a:lnTo>
                  <a:pt x="2311" y="1146"/>
                </a:lnTo>
                <a:lnTo>
                  <a:pt x="2316" y="1140"/>
                </a:lnTo>
                <a:lnTo>
                  <a:pt x="2321" y="1133"/>
                </a:lnTo>
                <a:lnTo>
                  <a:pt x="2329" y="1124"/>
                </a:lnTo>
                <a:lnTo>
                  <a:pt x="2294" y="1097"/>
                </a:lnTo>
                <a:lnTo>
                  <a:pt x="2261" y="1071"/>
                </a:lnTo>
                <a:lnTo>
                  <a:pt x="2231" y="1048"/>
                </a:lnTo>
                <a:lnTo>
                  <a:pt x="2200" y="1024"/>
                </a:lnTo>
                <a:lnTo>
                  <a:pt x="2171" y="1000"/>
                </a:lnTo>
                <a:lnTo>
                  <a:pt x="2143" y="975"/>
                </a:lnTo>
                <a:lnTo>
                  <a:pt x="2118" y="946"/>
                </a:lnTo>
                <a:lnTo>
                  <a:pt x="2096" y="911"/>
                </a:lnTo>
                <a:lnTo>
                  <a:pt x="2076" y="871"/>
                </a:lnTo>
                <a:lnTo>
                  <a:pt x="2060" y="824"/>
                </a:lnTo>
                <a:lnTo>
                  <a:pt x="2045" y="753"/>
                </a:lnTo>
                <a:lnTo>
                  <a:pt x="2041" y="686"/>
                </a:lnTo>
                <a:lnTo>
                  <a:pt x="2047" y="620"/>
                </a:lnTo>
                <a:lnTo>
                  <a:pt x="2061" y="557"/>
                </a:lnTo>
                <a:lnTo>
                  <a:pt x="2085" y="498"/>
                </a:lnTo>
                <a:lnTo>
                  <a:pt x="2116" y="444"/>
                </a:lnTo>
                <a:lnTo>
                  <a:pt x="2156" y="395"/>
                </a:lnTo>
                <a:lnTo>
                  <a:pt x="2201" y="351"/>
                </a:lnTo>
                <a:lnTo>
                  <a:pt x="2252" y="315"/>
                </a:lnTo>
                <a:lnTo>
                  <a:pt x="2309" y="284"/>
                </a:lnTo>
                <a:lnTo>
                  <a:pt x="2369" y="260"/>
                </a:lnTo>
                <a:lnTo>
                  <a:pt x="2432" y="244"/>
                </a:lnTo>
                <a:lnTo>
                  <a:pt x="2500" y="237"/>
                </a:lnTo>
                <a:lnTo>
                  <a:pt x="2569" y="237"/>
                </a:lnTo>
                <a:lnTo>
                  <a:pt x="2640" y="248"/>
                </a:lnTo>
                <a:lnTo>
                  <a:pt x="2731" y="273"/>
                </a:lnTo>
                <a:lnTo>
                  <a:pt x="2816" y="306"/>
                </a:lnTo>
                <a:lnTo>
                  <a:pt x="2894" y="346"/>
                </a:lnTo>
                <a:lnTo>
                  <a:pt x="2969" y="393"/>
                </a:lnTo>
                <a:lnTo>
                  <a:pt x="3036" y="446"/>
                </a:lnTo>
                <a:lnTo>
                  <a:pt x="3100" y="506"/>
                </a:lnTo>
                <a:lnTo>
                  <a:pt x="3158" y="571"/>
                </a:lnTo>
                <a:lnTo>
                  <a:pt x="3212" y="642"/>
                </a:lnTo>
                <a:lnTo>
                  <a:pt x="3261" y="717"/>
                </a:lnTo>
                <a:lnTo>
                  <a:pt x="3305" y="797"/>
                </a:lnTo>
                <a:lnTo>
                  <a:pt x="3345" y="880"/>
                </a:lnTo>
                <a:lnTo>
                  <a:pt x="3381" y="966"/>
                </a:lnTo>
                <a:lnTo>
                  <a:pt x="3412" y="1057"/>
                </a:lnTo>
                <a:lnTo>
                  <a:pt x="3440" y="1148"/>
                </a:lnTo>
                <a:lnTo>
                  <a:pt x="3463" y="1240"/>
                </a:lnTo>
                <a:lnTo>
                  <a:pt x="3483" y="1337"/>
                </a:lnTo>
                <a:lnTo>
                  <a:pt x="3498" y="1438"/>
                </a:lnTo>
                <a:lnTo>
                  <a:pt x="3501" y="1537"/>
                </a:lnTo>
                <a:lnTo>
                  <a:pt x="3494" y="1635"/>
                </a:lnTo>
                <a:lnTo>
                  <a:pt x="3478" y="1729"/>
                </a:lnTo>
                <a:lnTo>
                  <a:pt x="3452" y="1820"/>
                </a:lnTo>
                <a:lnTo>
                  <a:pt x="3418" y="1908"/>
                </a:lnTo>
                <a:lnTo>
                  <a:pt x="3378" y="1989"/>
                </a:lnTo>
                <a:lnTo>
                  <a:pt x="3331" y="2068"/>
                </a:lnTo>
                <a:lnTo>
                  <a:pt x="3278" y="2138"/>
                </a:lnTo>
                <a:lnTo>
                  <a:pt x="3220" y="2202"/>
                </a:lnTo>
                <a:lnTo>
                  <a:pt x="3158" y="2260"/>
                </a:lnTo>
                <a:lnTo>
                  <a:pt x="3092" y="2309"/>
                </a:lnTo>
                <a:lnTo>
                  <a:pt x="3025" y="2349"/>
                </a:lnTo>
                <a:lnTo>
                  <a:pt x="2956" y="2382"/>
                </a:lnTo>
                <a:lnTo>
                  <a:pt x="2883" y="2404"/>
                </a:lnTo>
                <a:lnTo>
                  <a:pt x="2821" y="2415"/>
                </a:lnTo>
                <a:lnTo>
                  <a:pt x="2758" y="2418"/>
                </a:lnTo>
                <a:lnTo>
                  <a:pt x="2698" y="2417"/>
                </a:lnTo>
                <a:lnTo>
                  <a:pt x="2638" y="2406"/>
                </a:lnTo>
                <a:lnTo>
                  <a:pt x="2580" y="2389"/>
                </a:lnTo>
                <a:lnTo>
                  <a:pt x="2527" y="2368"/>
                </a:lnTo>
                <a:lnTo>
                  <a:pt x="2476" y="2340"/>
                </a:lnTo>
                <a:lnTo>
                  <a:pt x="2432" y="2306"/>
                </a:lnTo>
                <a:lnTo>
                  <a:pt x="2392" y="2268"/>
                </a:lnTo>
                <a:lnTo>
                  <a:pt x="2358" y="2226"/>
                </a:lnTo>
                <a:lnTo>
                  <a:pt x="2331" y="2178"/>
                </a:lnTo>
                <a:lnTo>
                  <a:pt x="2311" y="2128"/>
                </a:lnTo>
                <a:lnTo>
                  <a:pt x="2298" y="2073"/>
                </a:lnTo>
                <a:lnTo>
                  <a:pt x="2294" y="2015"/>
                </a:lnTo>
                <a:lnTo>
                  <a:pt x="2300" y="1955"/>
                </a:lnTo>
                <a:lnTo>
                  <a:pt x="2316" y="1893"/>
                </a:lnTo>
                <a:lnTo>
                  <a:pt x="2331" y="1858"/>
                </a:lnTo>
                <a:lnTo>
                  <a:pt x="2349" y="1829"/>
                </a:lnTo>
                <a:lnTo>
                  <a:pt x="2369" y="1804"/>
                </a:lnTo>
                <a:lnTo>
                  <a:pt x="2391" y="1780"/>
                </a:lnTo>
                <a:lnTo>
                  <a:pt x="2414" y="1757"/>
                </a:lnTo>
                <a:lnTo>
                  <a:pt x="2436" y="1731"/>
                </a:lnTo>
                <a:lnTo>
                  <a:pt x="2429" y="1731"/>
                </a:lnTo>
                <a:lnTo>
                  <a:pt x="2320" y="1637"/>
                </a:lnTo>
                <a:lnTo>
                  <a:pt x="2307" y="1617"/>
                </a:lnTo>
                <a:lnTo>
                  <a:pt x="2285" y="1588"/>
                </a:lnTo>
                <a:lnTo>
                  <a:pt x="2272" y="1568"/>
                </a:lnTo>
                <a:lnTo>
                  <a:pt x="2183" y="1562"/>
                </a:lnTo>
                <a:lnTo>
                  <a:pt x="2092" y="1553"/>
                </a:lnTo>
                <a:lnTo>
                  <a:pt x="2003" y="1548"/>
                </a:lnTo>
                <a:lnTo>
                  <a:pt x="2003" y="2537"/>
                </a:lnTo>
                <a:lnTo>
                  <a:pt x="1991" y="2558"/>
                </a:lnTo>
                <a:lnTo>
                  <a:pt x="1971" y="2573"/>
                </a:lnTo>
                <a:lnTo>
                  <a:pt x="1947" y="2584"/>
                </a:lnTo>
                <a:lnTo>
                  <a:pt x="1921" y="2588"/>
                </a:lnTo>
                <a:lnTo>
                  <a:pt x="1894" y="2588"/>
                </a:lnTo>
                <a:lnTo>
                  <a:pt x="1867" y="2582"/>
                </a:lnTo>
                <a:lnTo>
                  <a:pt x="1841" y="2573"/>
                </a:lnTo>
                <a:lnTo>
                  <a:pt x="1820" y="2560"/>
                </a:lnTo>
                <a:lnTo>
                  <a:pt x="1811" y="2517"/>
                </a:lnTo>
                <a:lnTo>
                  <a:pt x="1805" y="2468"/>
                </a:lnTo>
                <a:lnTo>
                  <a:pt x="1803" y="2415"/>
                </a:lnTo>
                <a:lnTo>
                  <a:pt x="1803" y="2360"/>
                </a:lnTo>
                <a:lnTo>
                  <a:pt x="1805" y="2306"/>
                </a:lnTo>
                <a:lnTo>
                  <a:pt x="1807" y="2251"/>
                </a:lnTo>
                <a:lnTo>
                  <a:pt x="1809" y="2200"/>
                </a:lnTo>
                <a:lnTo>
                  <a:pt x="1809" y="1508"/>
                </a:lnTo>
                <a:lnTo>
                  <a:pt x="1789" y="1497"/>
                </a:lnTo>
                <a:lnTo>
                  <a:pt x="1767" y="1484"/>
                </a:lnTo>
                <a:lnTo>
                  <a:pt x="1743" y="1475"/>
                </a:lnTo>
                <a:lnTo>
                  <a:pt x="1720" y="1468"/>
                </a:lnTo>
                <a:lnTo>
                  <a:pt x="1696" y="1468"/>
                </a:lnTo>
                <a:lnTo>
                  <a:pt x="1696" y="1689"/>
                </a:lnTo>
                <a:lnTo>
                  <a:pt x="1694" y="1906"/>
                </a:lnTo>
                <a:lnTo>
                  <a:pt x="1694" y="2118"/>
                </a:lnTo>
                <a:lnTo>
                  <a:pt x="1692" y="2335"/>
                </a:lnTo>
                <a:lnTo>
                  <a:pt x="1692" y="2557"/>
                </a:lnTo>
                <a:lnTo>
                  <a:pt x="1667" y="2571"/>
                </a:lnTo>
                <a:lnTo>
                  <a:pt x="1638" y="2582"/>
                </a:lnTo>
                <a:lnTo>
                  <a:pt x="1607" y="2586"/>
                </a:lnTo>
                <a:lnTo>
                  <a:pt x="1576" y="2586"/>
                </a:lnTo>
                <a:lnTo>
                  <a:pt x="1545" y="2578"/>
                </a:lnTo>
                <a:lnTo>
                  <a:pt x="1516" y="2564"/>
                </a:lnTo>
                <a:lnTo>
                  <a:pt x="1514" y="2448"/>
                </a:lnTo>
                <a:lnTo>
                  <a:pt x="1512" y="2344"/>
                </a:lnTo>
                <a:lnTo>
                  <a:pt x="1512" y="2248"/>
                </a:lnTo>
                <a:lnTo>
                  <a:pt x="1511" y="2162"/>
                </a:lnTo>
                <a:lnTo>
                  <a:pt x="1509" y="2082"/>
                </a:lnTo>
                <a:lnTo>
                  <a:pt x="1509" y="2008"/>
                </a:lnTo>
                <a:lnTo>
                  <a:pt x="1507" y="1937"/>
                </a:lnTo>
                <a:lnTo>
                  <a:pt x="1505" y="1866"/>
                </a:lnTo>
                <a:lnTo>
                  <a:pt x="1503" y="1797"/>
                </a:lnTo>
                <a:lnTo>
                  <a:pt x="1501" y="1726"/>
                </a:lnTo>
                <a:lnTo>
                  <a:pt x="1498" y="1651"/>
                </a:lnTo>
                <a:lnTo>
                  <a:pt x="1496" y="1571"/>
                </a:lnTo>
                <a:lnTo>
                  <a:pt x="1492" y="1484"/>
                </a:lnTo>
                <a:lnTo>
                  <a:pt x="1480" y="1489"/>
                </a:lnTo>
                <a:lnTo>
                  <a:pt x="1458" y="1495"/>
                </a:lnTo>
                <a:lnTo>
                  <a:pt x="1429" y="1504"/>
                </a:lnTo>
                <a:lnTo>
                  <a:pt x="1396" y="1513"/>
                </a:lnTo>
                <a:lnTo>
                  <a:pt x="1360" y="1524"/>
                </a:lnTo>
                <a:lnTo>
                  <a:pt x="1323" y="1533"/>
                </a:lnTo>
                <a:lnTo>
                  <a:pt x="1287" y="1544"/>
                </a:lnTo>
                <a:lnTo>
                  <a:pt x="1252" y="1551"/>
                </a:lnTo>
                <a:lnTo>
                  <a:pt x="1223" y="1558"/>
                </a:lnTo>
                <a:lnTo>
                  <a:pt x="1200" y="1564"/>
                </a:lnTo>
                <a:lnTo>
                  <a:pt x="1185" y="1595"/>
                </a:lnTo>
                <a:lnTo>
                  <a:pt x="1167" y="1620"/>
                </a:lnTo>
                <a:lnTo>
                  <a:pt x="1147" y="1642"/>
                </a:lnTo>
                <a:lnTo>
                  <a:pt x="1123" y="1664"/>
                </a:lnTo>
                <a:lnTo>
                  <a:pt x="1100" y="1682"/>
                </a:lnTo>
                <a:lnTo>
                  <a:pt x="1074" y="1702"/>
                </a:lnTo>
                <a:lnTo>
                  <a:pt x="1052" y="1724"/>
                </a:lnTo>
                <a:lnTo>
                  <a:pt x="1056" y="1731"/>
                </a:lnTo>
                <a:lnTo>
                  <a:pt x="1091" y="1755"/>
                </a:lnTo>
                <a:lnTo>
                  <a:pt x="1123" y="1786"/>
                </a:lnTo>
                <a:lnTo>
                  <a:pt x="1151" y="1826"/>
                </a:lnTo>
                <a:lnTo>
                  <a:pt x="1174" y="1873"/>
                </a:lnTo>
                <a:lnTo>
                  <a:pt x="1191" y="1924"/>
                </a:lnTo>
                <a:lnTo>
                  <a:pt x="1201" y="1978"/>
                </a:lnTo>
                <a:lnTo>
                  <a:pt x="1203" y="2035"/>
                </a:lnTo>
                <a:lnTo>
                  <a:pt x="1198" y="2093"/>
                </a:lnTo>
                <a:lnTo>
                  <a:pt x="1183" y="2148"/>
                </a:lnTo>
                <a:lnTo>
                  <a:pt x="1163" y="2195"/>
                </a:lnTo>
                <a:lnTo>
                  <a:pt x="1132" y="2242"/>
                </a:lnTo>
                <a:lnTo>
                  <a:pt x="1096" y="2284"/>
                </a:lnTo>
                <a:lnTo>
                  <a:pt x="1052" y="2322"/>
                </a:lnTo>
                <a:lnTo>
                  <a:pt x="1001" y="2357"/>
                </a:lnTo>
                <a:lnTo>
                  <a:pt x="945" y="2384"/>
                </a:lnTo>
                <a:lnTo>
                  <a:pt x="883" y="2404"/>
                </a:lnTo>
                <a:lnTo>
                  <a:pt x="816" y="2417"/>
                </a:lnTo>
                <a:lnTo>
                  <a:pt x="745" y="2420"/>
                </a:lnTo>
                <a:lnTo>
                  <a:pt x="672" y="2411"/>
                </a:lnTo>
                <a:lnTo>
                  <a:pt x="594" y="2393"/>
                </a:lnTo>
                <a:lnTo>
                  <a:pt x="516" y="2364"/>
                </a:lnTo>
                <a:lnTo>
                  <a:pt x="443" y="2326"/>
                </a:lnTo>
                <a:lnTo>
                  <a:pt x="371" y="2277"/>
                </a:lnTo>
                <a:lnTo>
                  <a:pt x="303" y="2220"/>
                </a:lnTo>
                <a:lnTo>
                  <a:pt x="241" y="2157"/>
                </a:lnTo>
                <a:lnTo>
                  <a:pt x="183" y="2086"/>
                </a:lnTo>
                <a:lnTo>
                  <a:pt x="132" y="2008"/>
                </a:lnTo>
                <a:lnTo>
                  <a:pt x="89" y="1924"/>
                </a:lnTo>
                <a:lnTo>
                  <a:pt x="52" y="1835"/>
                </a:lnTo>
                <a:lnTo>
                  <a:pt x="25" y="1742"/>
                </a:lnTo>
                <a:lnTo>
                  <a:pt x="7" y="1644"/>
                </a:lnTo>
                <a:lnTo>
                  <a:pt x="0" y="1544"/>
                </a:lnTo>
                <a:lnTo>
                  <a:pt x="1" y="1440"/>
                </a:lnTo>
                <a:lnTo>
                  <a:pt x="16" y="1337"/>
                </a:lnTo>
                <a:lnTo>
                  <a:pt x="41" y="1224"/>
                </a:lnTo>
                <a:lnTo>
                  <a:pt x="71" y="1115"/>
                </a:lnTo>
                <a:lnTo>
                  <a:pt x="105" y="1009"/>
                </a:lnTo>
                <a:lnTo>
                  <a:pt x="143" y="909"/>
                </a:lnTo>
                <a:lnTo>
                  <a:pt x="189" y="815"/>
                </a:lnTo>
                <a:lnTo>
                  <a:pt x="240" y="726"/>
                </a:lnTo>
                <a:lnTo>
                  <a:pt x="294" y="642"/>
                </a:lnTo>
                <a:lnTo>
                  <a:pt x="356" y="564"/>
                </a:lnTo>
                <a:lnTo>
                  <a:pt x="423" y="491"/>
                </a:lnTo>
                <a:lnTo>
                  <a:pt x="496" y="426"/>
                </a:lnTo>
                <a:lnTo>
                  <a:pt x="576" y="368"/>
                </a:lnTo>
                <a:lnTo>
                  <a:pt x="614" y="344"/>
                </a:lnTo>
                <a:lnTo>
                  <a:pt x="660" y="317"/>
                </a:lnTo>
                <a:lnTo>
                  <a:pt x="711" y="291"/>
                </a:lnTo>
                <a:lnTo>
                  <a:pt x="765" y="268"/>
                </a:lnTo>
                <a:lnTo>
                  <a:pt x="823" y="249"/>
                </a:lnTo>
                <a:lnTo>
                  <a:pt x="885" y="238"/>
                </a:lnTo>
                <a:lnTo>
                  <a:pt x="951" y="233"/>
                </a:lnTo>
                <a:lnTo>
                  <a:pt x="1016" y="240"/>
                </a:lnTo>
                <a:lnTo>
                  <a:pt x="1071" y="253"/>
                </a:lnTo>
                <a:lnTo>
                  <a:pt x="1123" y="268"/>
                </a:lnTo>
                <a:lnTo>
                  <a:pt x="1176" y="289"/>
                </a:lnTo>
                <a:lnTo>
                  <a:pt x="1225" y="313"/>
                </a:lnTo>
                <a:lnTo>
                  <a:pt x="1271" y="342"/>
                </a:lnTo>
                <a:lnTo>
                  <a:pt x="1314" y="373"/>
                </a:lnTo>
                <a:lnTo>
                  <a:pt x="1352" y="409"/>
                </a:lnTo>
                <a:lnTo>
                  <a:pt x="1385" y="449"/>
                </a:lnTo>
                <a:lnTo>
                  <a:pt x="1414" y="493"/>
                </a:lnTo>
                <a:lnTo>
                  <a:pt x="1438" y="538"/>
                </a:lnTo>
                <a:lnTo>
                  <a:pt x="1452" y="589"/>
                </a:lnTo>
                <a:lnTo>
                  <a:pt x="1461" y="642"/>
                </a:lnTo>
                <a:lnTo>
                  <a:pt x="1463" y="700"/>
                </a:lnTo>
                <a:lnTo>
                  <a:pt x="1456" y="758"/>
                </a:lnTo>
                <a:lnTo>
                  <a:pt x="1441" y="822"/>
                </a:lnTo>
                <a:lnTo>
                  <a:pt x="1416" y="888"/>
                </a:lnTo>
                <a:lnTo>
                  <a:pt x="1392" y="933"/>
                </a:lnTo>
                <a:lnTo>
                  <a:pt x="1363" y="973"/>
                </a:lnTo>
                <a:lnTo>
                  <a:pt x="1331" y="1009"/>
                </a:lnTo>
                <a:lnTo>
                  <a:pt x="1292" y="1042"/>
                </a:lnTo>
                <a:lnTo>
                  <a:pt x="1252" y="1071"/>
                </a:lnTo>
                <a:lnTo>
                  <a:pt x="1211" y="1098"/>
                </a:lnTo>
                <a:lnTo>
                  <a:pt x="1169" y="1124"/>
                </a:lnTo>
                <a:lnTo>
                  <a:pt x="1169" y="1128"/>
                </a:lnTo>
                <a:lnTo>
                  <a:pt x="1176" y="1144"/>
                </a:lnTo>
                <a:lnTo>
                  <a:pt x="1185" y="1162"/>
                </a:lnTo>
                <a:lnTo>
                  <a:pt x="1191" y="1184"/>
                </a:lnTo>
                <a:lnTo>
                  <a:pt x="1200" y="1206"/>
                </a:lnTo>
                <a:lnTo>
                  <a:pt x="1207" y="1226"/>
                </a:lnTo>
                <a:lnTo>
                  <a:pt x="1218" y="1240"/>
                </a:lnTo>
                <a:lnTo>
                  <a:pt x="1232" y="1248"/>
                </a:lnTo>
                <a:lnTo>
                  <a:pt x="1278" y="1237"/>
                </a:lnTo>
                <a:lnTo>
                  <a:pt x="1327" y="1226"/>
                </a:lnTo>
                <a:lnTo>
                  <a:pt x="1374" y="1215"/>
                </a:lnTo>
                <a:lnTo>
                  <a:pt x="1421" y="1200"/>
                </a:lnTo>
                <a:lnTo>
                  <a:pt x="1463" y="1184"/>
                </a:lnTo>
                <a:lnTo>
                  <a:pt x="1500" y="1164"/>
                </a:lnTo>
                <a:lnTo>
                  <a:pt x="1500" y="993"/>
                </a:lnTo>
                <a:lnTo>
                  <a:pt x="1501" y="826"/>
                </a:lnTo>
                <a:lnTo>
                  <a:pt x="1503" y="662"/>
                </a:lnTo>
                <a:lnTo>
                  <a:pt x="1503" y="495"/>
                </a:lnTo>
                <a:lnTo>
                  <a:pt x="1503" y="324"/>
                </a:lnTo>
                <a:lnTo>
                  <a:pt x="1503" y="275"/>
                </a:lnTo>
                <a:lnTo>
                  <a:pt x="1501" y="228"/>
                </a:lnTo>
                <a:lnTo>
                  <a:pt x="1498" y="184"/>
                </a:lnTo>
                <a:lnTo>
                  <a:pt x="1496" y="140"/>
                </a:lnTo>
                <a:lnTo>
                  <a:pt x="1498" y="98"/>
                </a:lnTo>
                <a:lnTo>
                  <a:pt x="1505" y="60"/>
                </a:lnTo>
                <a:lnTo>
                  <a:pt x="1520" y="24"/>
                </a:lnTo>
                <a:lnTo>
                  <a:pt x="1561" y="8"/>
                </a:lnTo>
                <a:lnTo>
                  <a:pt x="160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38" name="Freeform 18">
            <a:extLst>
              <a:ext uri="{FF2B5EF4-FFF2-40B4-BE49-F238E27FC236}">
                <a16:creationId xmlns:a16="http://schemas.microsoft.com/office/drawing/2014/main" id="{DB950486-CD52-4D14-8751-72748C980AA5}"/>
              </a:ext>
            </a:extLst>
          </p:cNvPr>
          <p:cNvSpPr>
            <a:spLocks/>
          </p:cNvSpPr>
          <p:nvPr/>
        </p:nvSpPr>
        <p:spPr bwMode="auto">
          <a:xfrm>
            <a:off x="6010685" y="3483031"/>
            <a:ext cx="320540" cy="365442"/>
          </a:xfrm>
          <a:custGeom>
            <a:avLst/>
            <a:gdLst>
              <a:gd name="T0" fmla="*/ 1764 w 2942"/>
              <a:gd name="T1" fmla="*/ 10 h 3247"/>
              <a:gd name="T2" fmla="*/ 2091 w 2942"/>
              <a:gd name="T3" fmla="*/ 74 h 3247"/>
              <a:gd name="T4" fmla="*/ 2365 w 2942"/>
              <a:gd name="T5" fmla="*/ 192 h 3247"/>
              <a:gd name="T6" fmla="*/ 2591 w 2942"/>
              <a:gd name="T7" fmla="*/ 361 h 3247"/>
              <a:gd name="T8" fmla="*/ 2765 w 2942"/>
              <a:gd name="T9" fmla="*/ 576 h 3247"/>
              <a:gd name="T10" fmla="*/ 2873 w 2942"/>
              <a:gd name="T11" fmla="*/ 798 h 3247"/>
              <a:gd name="T12" fmla="*/ 2933 w 2942"/>
              <a:gd name="T13" fmla="*/ 1060 h 3247"/>
              <a:gd name="T14" fmla="*/ 2936 w 2942"/>
              <a:gd name="T15" fmla="*/ 1345 h 3247"/>
              <a:gd name="T16" fmla="*/ 2873 w 2942"/>
              <a:gd name="T17" fmla="*/ 1607 h 3247"/>
              <a:gd name="T18" fmla="*/ 2753 w 2942"/>
              <a:gd name="T19" fmla="*/ 1812 h 3247"/>
              <a:gd name="T20" fmla="*/ 2611 w 2942"/>
              <a:gd name="T21" fmla="*/ 1998 h 3247"/>
              <a:gd name="T22" fmla="*/ 2509 w 2942"/>
              <a:gd name="T23" fmla="*/ 2167 h 3247"/>
              <a:gd name="T24" fmla="*/ 2471 w 2942"/>
              <a:gd name="T25" fmla="*/ 2323 h 3247"/>
              <a:gd name="T26" fmla="*/ 2485 w 2942"/>
              <a:gd name="T27" fmla="*/ 2452 h 3247"/>
              <a:gd name="T28" fmla="*/ 2522 w 2942"/>
              <a:gd name="T29" fmla="*/ 2603 h 3247"/>
              <a:gd name="T30" fmla="*/ 2562 w 2942"/>
              <a:gd name="T31" fmla="*/ 2729 h 3247"/>
              <a:gd name="T32" fmla="*/ 2604 w 2942"/>
              <a:gd name="T33" fmla="*/ 2845 h 3247"/>
              <a:gd name="T34" fmla="*/ 2654 w 2942"/>
              <a:gd name="T35" fmla="*/ 3007 h 3247"/>
              <a:gd name="T36" fmla="*/ 2336 w 2942"/>
              <a:gd name="T37" fmla="*/ 3154 h 3247"/>
              <a:gd name="T38" fmla="*/ 1874 w 2942"/>
              <a:gd name="T39" fmla="*/ 3240 h 3247"/>
              <a:gd name="T40" fmla="*/ 1449 w 2942"/>
              <a:gd name="T41" fmla="*/ 3232 h 3247"/>
              <a:gd name="T42" fmla="*/ 1300 w 2942"/>
              <a:gd name="T43" fmla="*/ 3138 h 3247"/>
              <a:gd name="T44" fmla="*/ 1274 w 2942"/>
              <a:gd name="T45" fmla="*/ 2990 h 3247"/>
              <a:gd name="T46" fmla="*/ 1240 w 2942"/>
              <a:gd name="T47" fmla="*/ 2832 h 3247"/>
              <a:gd name="T48" fmla="*/ 1194 w 2942"/>
              <a:gd name="T49" fmla="*/ 2703 h 3247"/>
              <a:gd name="T50" fmla="*/ 1134 w 2942"/>
              <a:gd name="T51" fmla="*/ 2647 h 3247"/>
              <a:gd name="T52" fmla="*/ 1051 w 2942"/>
              <a:gd name="T53" fmla="*/ 2649 h 3247"/>
              <a:gd name="T54" fmla="*/ 974 w 2942"/>
              <a:gd name="T55" fmla="*/ 2670 h 3247"/>
              <a:gd name="T56" fmla="*/ 864 w 2942"/>
              <a:gd name="T57" fmla="*/ 2703 h 3247"/>
              <a:gd name="T58" fmla="*/ 693 w 2942"/>
              <a:gd name="T59" fmla="*/ 2727 h 3247"/>
              <a:gd name="T60" fmla="*/ 525 w 2942"/>
              <a:gd name="T61" fmla="*/ 2716 h 3247"/>
              <a:gd name="T62" fmla="*/ 438 w 2942"/>
              <a:gd name="T63" fmla="*/ 2681 h 3247"/>
              <a:gd name="T64" fmla="*/ 367 w 2942"/>
              <a:gd name="T65" fmla="*/ 2618 h 3247"/>
              <a:gd name="T66" fmla="*/ 338 w 2942"/>
              <a:gd name="T67" fmla="*/ 2520 h 3247"/>
              <a:gd name="T68" fmla="*/ 354 w 2942"/>
              <a:gd name="T69" fmla="*/ 2421 h 3247"/>
              <a:gd name="T70" fmla="*/ 365 w 2942"/>
              <a:gd name="T71" fmla="*/ 2325 h 3247"/>
              <a:gd name="T72" fmla="*/ 331 w 2942"/>
              <a:gd name="T73" fmla="*/ 2265 h 3247"/>
              <a:gd name="T74" fmla="*/ 278 w 2942"/>
              <a:gd name="T75" fmla="*/ 2232 h 3247"/>
              <a:gd name="T76" fmla="*/ 249 w 2942"/>
              <a:gd name="T77" fmla="*/ 2180 h 3247"/>
              <a:gd name="T78" fmla="*/ 267 w 2942"/>
              <a:gd name="T79" fmla="*/ 2125 h 3247"/>
              <a:gd name="T80" fmla="*/ 224 w 2942"/>
              <a:gd name="T81" fmla="*/ 2069 h 3247"/>
              <a:gd name="T82" fmla="*/ 214 w 2942"/>
              <a:gd name="T83" fmla="*/ 2007 h 3247"/>
              <a:gd name="T84" fmla="*/ 245 w 2942"/>
              <a:gd name="T85" fmla="*/ 1941 h 3247"/>
              <a:gd name="T86" fmla="*/ 273 w 2942"/>
              <a:gd name="T87" fmla="*/ 1872 h 3247"/>
              <a:gd name="T88" fmla="*/ 194 w 2942"/>
              <a:gd name="T89" fmla="*/ 1827 h 3247"/>
              <a:gd name="T90" fmla="*/ 96 w 2942"/>
              <a:gd name="T91" fmla="*/ 1794 h 3247"/>
              <a:gd name="T92" fmla="*/ 18 w 2942"/>
              <a:gd name="T93" fmla="*/ 1747 h 3247"/>
              <a:gd name="T94" fmla="*/ 4 w 2942"/>
              <a:gd name="T95" fmla="*/ 1674 h 3247"/>
              <a:gd name="T96" fmla="*/ 44 w 2942"/>
              <a:gd name="T97" fmla="*/ 1616 h 3247"/>
              <a:gd name="T98" fmla="*/ 111 w 2942"/>
              <a:gd name="T99" fmla="*/ 1545 h 3247"/>
              <a:gd name="T100" fmla="*/ 229 w 2942"/>
              <a:gd name="T101" fmla="*/ 1421 h 3247"/>
              <a:gd name="T102" fmla="*/ 325 w 2942"/>
              <a:gd name="T103" fmla="*/ 1276 h 3247"/>
              <a:gd name="T104" fmla="*/ 345 w 2942"/>
              <a:gd name="T105" fmla="*/ 1143 h 3247"/>
              <a:gd name="T106" fmla="*/ 344 w 2942"/>
              <a:gd name="T107" fmla="*/ 992 h 3247"/>
              <a:gd name="T108" fmla="*/ 440 w 2942"/>
              <a:gd name="T109" fmla="*/ 621 h 3247"/>
              <a:gd name="T110" fmla="*/ 587 w 2942"/>
              <a:gd name="T111" fmla="*/ 401 h 3247"/>
              <a:gd name="T112" fmla="*/ 789 w 2942"/>
              <a:gd name="T113" fmla="*/ 227 h 3247"/>
              <a:gd name="T114" fmla="*/ 1031 w 2942"/>
              <a:gd name="T115" fmla="*/ 103 h 3247"/>
              <a:gd name="T116" fmla="*/ 1516 w 2942"/>
              <a:gd name="T117" fmla="*/ 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42" h="3247">
                <a:moveTo>
                  <a:pt x="1516" y="0"/>
                </a:moveTo>
                <a:lnTo>
                  <a:pt x="1644" y="1"/>
                </a:lnTo>
                <a:lnTo>
                  <a:pt x="1764" y="10"/>
                </a:lnTo>
                <a:lnTo>
                  <a:pt x="1878" y="25"/>
                </a:lnTo>
                <a:lnTo>
                  <a:pt x="1987" y="47"/>
                </a:lnTo>
                <a:lnTo>
                  <a:pt x="2091" y="74"/>
                </a:lnTo>
                <a:lnTo>
                  <a:pt x="2187" y="109"/>
                </a:lnTo>
                <a:lnTo>
                  <a:pt x="2280" y="147"/>
                </a:lnTo>
                <a:lnTo>
                  <a:pt x="2365" y="192"/>
                </a:lnTo>
                <a:lnTo>
                  <a:pt x="2445" y="243"/>
                </a:lnTo>
                <a:lnTo>
                  <a:pt x="2522" y="300"/>
                </a:lnTo>
                <a:lnTo>
                  <a:pt x="2591" y="361"/>
                </a:lnTo>
                <a:lnTo>
                  <a:pt x="2654" y="429"/>
                </a:lnTo>
                <a:lnTo>
                  <a:pt x="2713" y="500"/>
                </a:lnTo>
                <a:lnTo>
                  <a:pt x="2765" y="576"/>
                </a:lnTo>
                <a:lnTo>
                  <a:pt x="2813" y="656"/>
                </a:lnTo>
                <a:lnTo>
                  <a:pt x="2845" y="723"/>
                </a:lnTo>
                <a:lnTo>
                  <a:pt x="2873" y="798"/>
                </a:lnTo>
                <a:lnTo>
                  <a:pt x="2898" y="880"/>
                </a:lnTo>
                <a:lnTo>
                  <a:pt x="2918" y="969"/>
                </a:lnTo>
                <a:lnTo>
                  <a:pt x="2933" y="1060"/>
                </a:lnTo>
                <a:lnTo>
                  <a:pt x="2940" y="1154"/>
                </a:lnTo>
                <a:lnTo>
                  <a:pt x="2942" y="1250"/>
                </a:lnTo>
                <a:lnTo>
                  <a:pt x="2936" y="1345"/>
                </a:lnTo>
                <a:lnTo>
                  <a:pt x="2924" y="1438"/>
                </a:lnTo>
                <a:lnTo>
                  <a:pt x="2902" y="1529"/>
                </a:lnTo>
                <a:lnTo>
                  <a:pt x="2873" y="1607"/>
                </a:lnTo>
                <a:lnTo>
                  <a:pt x="2838" y="1680"/>
                </a:lnTo>
                <a:lnTo>
                  <a:pt x="2796" y="1747"/>
                </a:lnTo>
                <a:lnTo>
                  <a:pt x="2753" y="1812"/>
                </a:lnTo>
                <a:lnTo>
                  <a:pt x="2705" y="1876"/>
                </a:lnTo>
                <a:lnTo>
                  <a:pt x="2658" y="1936"/>
                </a:lnTo>
                <a:lnTo>
                  <a:pt x="2611" y="1998"/>
                </a:lnTo>
                <a:lnTo>
                  <a:pt x="2565" y="2060"/>
                </a:lnTo>
                <a:lnTo>
                  <a:pt x="2534" y="2110"/>
                </a:lnTo>
                <a:lnTo>
                  <a:pt x="2509" y="2167"/>
                </a:lnTo>
                <a:lnTo>
                  <a:pt x="2489" y="2227"/>
                </a:lnTo>
                <a:lnTo>
                  <a:pt x="2473" y="2292"/>
                </a:lnTo>
                <a:lnTo>
                  <a:pt x="2471" y="2323"/>
                </a:lnTo>
                <a:lnTo>
                  <a:pt x="2473" y="2360"/>
                </a:lnTo>
                <a:lnTo>
                  <a:pt x="2478" y="2405"/>
                </a:lnTo>
                <a:lnTo>
                  <a:pt x="2485" y="2452"/>
                </a:lnTo>
                <a:lnTo>
                  <a:pt x="2496" y="2503"/>
                </a:lnTo>
                <a:lnTo>
                  <a:pt x="2509" y="2554"/>
                </a:lnTo>
                <a:lnTo>
                  <a:pt x="2522" y="2603"/>
                </a:lnTo>
                <a:lnTo>
                  <a:pt x="2536" y="2650"/>
                </a:lnTo>
                <a:lnTo>
                  <a:pt x="2549" y="2692"/>
                </a:lnTo>
                <a:lnTo>
                  <a:pt x="2562" y="2729"/>
                </a:lnTo>
                <a:lnTo>
                  <a:pt x="2573" y="2756"/>
                </a:lnTo>
                <a:lnTo>
                  <a:pt x="2589" y="2796"/>
                </a:lnTo>
                <a:lnTo>
                  <a:pt x="2604" y="2845"/>
                </a:lnTo>
                <a:lnTo>
                  <a:pt x="2620" y="2900"/>
                </a:lnTo>
                <a:lnTo>
                  <a:pt x="2636" y="2956"/>
                </a:lnTo>
                <a:lnTo>
                  <a:pt x="2654" y="3007"/>
                </a:lnTo>
                <a:lnTo>
                  <a:pt x="2673" y="3052"/>
                </a:lnTo>
                <a:lnTo>
                  <a:pt x="2502" y="3107"/>
                </a:lnTo>
                <a:lnTo>
                  <a:pt x="2336" y="3154"/>
                </a:lnTo>
                <a:lnTo>
                  <a:pt x="2178" y="3192"/>
                </a:lnTo>
                <a:lnTo>
                  <a:pt x="2024" y="3220"/>
                </a:lnTo>
                <a:lnTo>
                  <a:pt x="1874" y="3240"/>
                </a:lnTo>
                <a:lnTo>
                  <a:pt x="1729" y="3247"/>
                </a:lnTo>
                <a:lnTo>
                  <a:pt x="1587" y="3245"/>
                </a:lnTo>
                <a:lnTo>
                  <a:pt x="1449" y="3232"/>
                </a:lnTo>
                <a:lnTo>
                  <a:pt x="1313" y="3209"/>
                </a:lnTo>
                <a:lnTo>
                  <a:pt x="1307" y="3176"/>
                </a:lnTo>
                <a:lnTo>
                  <a:pt x="1300" y="3138"/>
                </a:lnTo>
                <a:lnTo>
                  <a:pt x="1291" y="3092"/>
                </a:lnTo>
                <a:lnTo>
                  <a:pt x="1284" y="3043"/>
                </a:lnTo>
                <a:lnTo>
                  <a:pt x="1274" y="2990"/>
                </a:lnTo>
                <a:lnTo>
                  <a:pt x="1264" y="2936"/>
                </a:lnTo>
                <a:lnTo>
                  <a:pt x="1253" y="2883"/>
                </a:lnTo>
                <a:lnTo>
                  <a:pt x="1240" y="2832"/>
                </a:lnTo>
                <a:lnTo>
                  <a:pt x="1227" y="2783"/>
                </a:lnTo>
                <a:lnTo>
                  <a:pt x="1211" y="2740"/>
                </a:lnTo>
                <a:lnTo>
                  <a:pt x="1194" y="2703"/>
                </a:lnTo>
                <a:lnTo>
                  <a:pt x="1176" y="2674"/>
                </a:lnTo>
                <a:lnTo>
                  <a:pt x="1156" y="2656"/>
                </a:lnTo>
                <a:lnTo>
                  <a:pt x="1134" y="2647"/>
                </a:lnTo>
                <a:lnTo>
                  <a:pt x="1109" y="2643"/>
                </a:lnTo>
                <a:lnTo>
                  <a:pt x="1080" y="2645"/>
                </a:lnTo>
                <a:lnTo>
                  <a:pt x="1051" y="2649"/>
                </a:lnTo>
                <a:lnTo>
                  <a:pt x="1024" y="2656"/>
                </a:lnTo>
                <a:lnTo>
                  <a:pt x="998" y="2663"/>
                </a:lnTo>
                <a:lnTo>
                  <a:pt x="974" y="2670"/>
                </a:lnTo>
                <a:lnTo>
                  <a:pt x="956" y="2676"/>
                </a:lnTo>
                <a:lnTo>
                  <a:pt x="913" y="2690"/>
                </a:lnTo>
                <a:lnTo>
                  <a:pt x="864" y="2703"/>
                </a:lnTo>
                <a:lnTo>
                  <a:pt x="809" y="2714"/>
                </a:lnTo>
                <a:lnTo>
                  <a:pt x="751" y="2721"/>
                </a:lnTo>
                <a:lnTo>
                  <a:pt x="693" y="2727"/>
                </a:lnTo>
                <a:lnTo>
                  <a:pt x="634" y="2729"/>
                </a:lnTo>
                <a:lnTo>
                  <a:pt x="578" y="2725"/>
                </a:lnTo>
                <a:lnTo>
                  <a:pt x="525" y="2716"/>
                </a:lnTo>
                <a:lnTo>
                  <a:pt x="496" y="2709"/>
                </a:lnTo>
                <a:lnTo>
                  <a:pt x="467" y="2696"/>
                </a:lnTo>
                <a:lnTo>
                  <a:pt x="438" y="2681"/>
                </a:lnTo>
                <a:lnTo>
                  <a:pt x="413" y="2663"/>
                </a:lnTo>
                <a:lnTo>
                  <a:pt x="387" y="2641"/>
                </a:lnTo>
                <a:lnTo>
                  <a:pt x="367" y="2618"/>
                </a:lnTo>
                <a:lnTo>
                  <a:pt x="353" y="2589"/>
                </a:lnTo>
                <a:lnTo>
                  <a:pt x="342" y="2556"/>
                </a:lnTo>
                <a:lnTo>
                  <a:pt x="338" y="2520"/>
                </a:lnTo>
                <a:lnTo>
                  <a:pt x="342" y="2480"/>
                </a:lnTo>
                <a:lnTo>
                  <a:pt x="347" y="2452"/>
                </a:lnTo>
                <a:lnTo>
                  <a:pt x="354" y="2421"/>
                </a:lnTo>
                <a:lnTo>
                  <a:pt x="362" y="2389"/>
                </a:lnTo>
                <a:lnTo>
                  <a:pt x="365" y="2358"/>
                </a:lnTo>
                <a:lnTo>
                  <a:pt x="365" y="2325"/>
                </a:lnTo>
                <a:lnTo>
                  <a:pt x="356" y="2296"/>
                </a:lnTo>
                <a:lnTo>
                  <a:pt x="347" y="2280"/>
                </a:lnTo>
                <a:lnTo>
                  <a:pt x="331" y="2265"/>
                </a:lnTo>
                <a:lnTo>
                  <a:pt x="314" y="2254"/>
                </a:lnTo>
                <a:lnTo>
                  <a:pt x="296" y="2245"/>
                </a:lnTo>
                <a:lnTo>
                  <a:pt x="278" y="2232"/>
                </a:lnTo>
                <a:lnTo>
                  <a:pt x="264" y="2218"/>
                </a:lnTo>
                <a:lnTo>
                  <a:pt x="253" y="2200"/>
                </a:lnTo>
                <a:lnTo>
                  <a:pt x="249" y="2180"/>
                </a:lnTo>
                <a:lnTo>
                  <a:pt x="251" y="2160"/>
                </a:lnTo>
                <a:lnTo>
                  <a:pt x="258" y="2141"/>
                </a:lnTo>
                <a:lnTo>
                  <a:pt x="267" y="2125"/>
                </a:lnTo>
                <a:lnTo>
                  <a:pt x="273" y="2109"/>
                </a:lnTo>
                <a:lnTo>
                  <a:pt x="244" y="2089"/>
                </a:lnTo>
                <a:lnTo>
                  <a:pt x="224" y="2069"/>
                </a:lnTo>
                <a:lnTo>
                  <a:pt x="213" y="2049"/>
                </a:lnTo>
                <a:lnTo>
                  <a:pt x="211" y="2027"/>
                </a:lnTo>
                <a:lnTo>
                  <a:pt x="214" y="2007"/>
                </a:lnTo>
                <a:lnTo>
                  <a:pt x="222" y="1985"/>
                </a:lnTo>
                <a:lnTo>
                  <a:pt x="233" y="1963"/>
                </a:lnTo>
                <a:lnTo>
                  <a:pt x="245" y="1941"/>
                </a:lnTo>
                <a:lnTo>
                  <a:pt x="256" y="1918"/>
                </a:lnTo>
                <a:lnTo>
                  <a:pt x="267" y="1896"/>
                </a:lnTo>
                <a:lnTo>
                  <a:pt x="273" y="1872"/>
                </a:lnTo>
                <a:lnTo>
                  <a:pt x="253" y="1854"/>
                </a:lnTo>
                <a:lnTo>
                  <a:pt x="225" y="1840"/>
                </a:lnTo>
                <a:lnTo>
                  <a:pt x="194" y="1827"/>
                </a:lnTo>
                <a:lnTo>
                  <a:pt x="162" y="1816"/>
                </a:lnTo>
                <a:lnTo>
                  <a:pt x="129" y="1805"/>
                </a:lnTo>
                <a:lnTo>
                  <a:pt x="96" y="1794"/>
                </a:lnTo>
                <a:lnTo>
                  <a:pt x="65" y="1781"/>
                </a:lnTo>
                <a:lnTo>
                  <a:pt x="40" y="1767"/>
                </a:lnTo>
                <a:lnTo>
                  <a:pt x="18" y="1747"/>
                </a:lnTo>
                <a:lnTo>
                  <a:pt x="5" y="1723"/>
                </a:lnTo>
                <a:lnTo>
                  <a:pt x="0" y="1698"/>
                </a:lnTo>
                <a:lnTo>
                  <a:pt x="4" y="1674"/>
                </a:lnTo>
                <a:lnTo>
                  <a:pt x="13" y="1652"/>
                </a:lnTo>
                <a:lnTo>
                  <a:pt x="27" y="1634"/>
                </a:lnTo>
                <a:lnTo>
                  <a:pt x="44" y="1616"/>
                </a:lnTo>
                <a:lnTo>
                  <a:pt x="60" y="1601"/>
                </a:lnTo>
                <a:lnTo>
                  <a:pt x="73" y="1589"/>
                </a:lnTo>
                <a:lnTo>
                  <a:pt x="111" y="1545"/>
                </a:lnTo>
                <a:lnTo>
                  <a:pt x="151" y="1505"/>
                </a:lnTo>
                <a:lnTo>
                  <a:pt x="191" y="1465"/>
                </a:lnTo>
                <a:lnTo>
                  <a:pt x="229" y="1421"/>
                </a:lnTo>
                <a:lnTo>
                  <a:pt x="265" y="1378"/>
                </a:lnTo>
                <a:lnTo>
                  <a:pt x="298" y="1329"/>
                </a:lnTo>
                <a:lnTo>
                  <a:pt x="325" y="1276"/>
                </a:lnTo>
                <a:lnTo>
                  <a:pt x="340" y="1232"/>
                </a:lnTo>
                <a:lnTo>
                  <a:pt x="345" y="1189"/>
                </a:lnTo>
                <a:lnTo>
                  <a:pt x="345" y="1143"/>
                </a:lnTo>
                <a:lnTo>
                  <a:pt x="344" y="1094"/>
                </a:lnTo>
                <a:lnTo>
                  <a:pt x="342" y="1045"/>
                </a:lnTo>
                <a:lnTo>
                  <a:pt x="344" y="992"/>
                </a:lnTo>
                <a:lnTo>
                  <a:pt x="349" y="936"/>
                </a:lnTo>
                <a:lnTo>
                  <a:pt x="405" y="705"/>
                </a:lnTo>
                <a:lnTo>
                  <a:pt x="440" y="621"/>
                </a:lnTo>
                <a:lnTo>
                  <a:pt x="482" y="543"/>
                </a:lnTo>
                <a:lnTo>
                  <a:pt x="531" y="470"/>
                </a:lnTo>
                <a:lnTo>
                  <a:pt x="587" y="401"/>
                </a:lnTo>
                <a:lnTo>
                  <a:pt x="649" y="338"/>
                </a:lnTo>
                <a:lnTo>
                  <a:pt x="716" y="280"/>
                </a:lnTo>
                <a:lnTo>
                  <a:pt x="789" y="227"/>
                </a:lnTo>
                <a:lnTo>
                  <a:pt x="865" y="180"/>
                </a:lnTo>
                <a:lnTo>
                  <a:pt x="947" y="138"/>
                </a:lnTo>
                <a:lnTo>
                  <a:pt x="1031" y="103"/>
                </a:lnTo>
                <a:lnTo>
                  <a:pt x="1116" y="72"/>
                </a:lnTo>
                <a:lnTo>
                  <a:pt x="1402" y="9"/>
                </a:lnTo>
                <a:lnTo>
                  <a:pt x="1516"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39" name="Freeform 9">
            <a:extLst>
              <a:ext uri="{FF2B5EF4-FFF2-40B4-BE49-F238E27FC236}">
                <a16:creationId xmlns:a16="http://schemas.microsoft.com/office/drawing/2014/main" id="{3CEA73ED-6DD9-436E-8331-62298AA92750}"/>
              </a:ext>
            </a:extLst>
          </p:cNvPr>
          <p:cNvSpPr>
            <a:spLocks noEditPoints="1"/>
          </p:cNvSpPr>
          <p:nvPr/>
        </p:nvSpPr>
        <p:spPr bwMode="auto">
          <a:xfrm>
            <a:off x="7578703" y="1003271"/>
            <a:ext cx="246319" cy="346529"/>
          </a:xfrm>
          <a:custGeom>
            <a:avLst/>
            <a:gdLst>
              <a:gd name="T0" fmla="*/ 2311 w 2753"/>
              <a:gd name="T1" fmla="*/ 580 h 3873"/>
              <a:gd name="T2" fmla="*/ 2433 w 2753"/>
              <a:gd name="T3" fmla="*/ 735 h 3873"/>
              <a:gd name="T4" fmla="*/ 2415 w 2753"/>
              <a:gd name="T5" fmla="*/ 948 h 3873"/>
              <a:gd name="T6" fmla="*/ 2253 w 2753"/>
              <a:gd name="T7" fmla="*/ 1073 h 3873"/>
              <a:gd name="T8" fmla="*/ 2037 w 2753"/>
              <a:gd name="T9" fmla="*/ 1138 h 3873"/>
              <a:gd name="T10" fmla="*/ 1946 w 2753"/>
              <a:gd name="T11" fmla="*/ 1260 h 3873"/>
              <a:gd name="T12" fmla="*/ 2039 w 2753"/>
              <a:gd name="T13" fmla="*/ 1346 h 3873"/>
              <a:gd name="T14" fmla="*/ 2400 w 2753"/>
              <a:gd name="T15" fmla="*/ 1671 h 3873"/>
              <a:gd name="T16" fmla="*/ 2649 w 2753"/>
              <a:gd name="T17" fmla="*/ 2118 h 3873"/>
              <a:gd name="T18" fmla="*/ 2746 w 2753"/>
              <a:gd name="T19" fmla="*/ 2586 h 3873"/>
              <a:gd name="T20" fmla="*/ 2739 w 2753"/>
              <a:gd name="T21" fmla="*/ 3028 h 3873"/>
              <a:gd name="T22" fmla="*/ 2671 w 2753"/>
              <a:gd name="T23" fmla="*/ 3397 h 3873"/>
              <a:gd name="T24" fmla="*/ 2597 w 2753"/>
              <a:gd name="T25" fmla="*/ 3648 h 3873"/>
              <a:gd name="T26" fmla="*/ 2533 w 2753"/>
              <a:gd name="T27" fmla="*/ 3764 h 3873"/>
              <a:gd name="T28" fmla="*/ 2319 w 2753"/>
              <a:gd name="T29" fmla="*/ 3855 h 3873"/>
              <a:gd name="T30" fmla="*/ 1959 w 2753"/>
              <a:gd name="T31" fmla="*/ 3868 h 3873"/>
              <a:gd name="T32" fmla="*/ 1531 w 2753"/>
              <a:gd name="T33" fmla="*/ 3768 h 3873"/>
              <a:gd name="T34" fmla="*/ 1146 w 2753"/>
              <a:gd name="T35" fmla="*/ 3597 h 3873"/>
              <a:gd name="T36" fmla="*/ 846 w 2753"/>
              <a:gd name="T37" fmla="*/ 3420 h 3873"/>
              <a:gd name="T38" fmla="*/ 669 w 2753"/>
              <a:gd name="T39" fmla="*/ 3297 h 3873"/>
              <a:gd name="T40" fmla="*/ 562 w 2753"/>
              <a:gd name="T41" fmla="*/ 3206 h 3873"/>
              <a:gd name="T42" fmla="*/ 189 w 2753"/>
              <a:gd name="T43" fmla="*/ 2718 h 3873"/>
              <a:gd name="T44" fmla="*/ 0 w 2753"/>
              <a:gd name="T45" fmla="*/ 2148 h 3873"/>
              <a:gd name="T46" fmla="*/ 79 w 2753"/>
              <a:gd name="T47" fmla="*/ 1729 h 3873"/>
              <a:gd name="T48" fmla="*/ 217 w 2753"/>
              <a:gd name="T49" fmla="*/ 1491 h 3873"/>
              <a:gd name="T50" fmla="*/ 319 w 2753"/>
              <a:gd name="T51" fmla="*/ 1380 h 3873"/>
              <a:gd name="T52" fmla="*/ 368 w 2753"/>
              <a:gd name="T53" fmla="*/ 1135 h 3873"/>
              <a:gd name="T54" fmla="*/ 353 w 2753"/>
              <a:gd name="T55" fmla="*/ 831 h 3873"/>
              <a:gd name="T56" fmla="*/ 384 w 2753"/>
              <a:gd name="T57" fmla="*/ 675 h 3873"/>
              <a:gd name="T58" fmla="*/ 559 w 2753"/>
              <a:gd name="T59" fmla="*/ 591 h 3873"/>
              <a:gd name="T60" fmla="*/ 699 w 2753"/>
              <a:gd name="T61" fmla="*/ 664 h 3873"/>
              <a:gd name="T62" fmla="*/ 769 w 2753"/>
              <a:gd name="T63" fmla="*/ 866 h 3873"/>
              <a:gd name="T64" fmla="*/ 791 w 2753"/>
              <a:gd name="T65" fmla="*/ 1115 h 3873"/>
              <a:gd name="T66" fmla="*/ 1008 w 2753"/>
              <a:gd name="T67" fmla="*/ 1053 h 3873"/>
              <a:gd name="T68" fmla="*/ 1433 w 2753"/>
              <a:gd name="T69" fmla="*/ 700 h 3873"/>
              <a:gd name="T70" fmla="*/ 1737 w 2753"/>
              <a:gd name="T71" fmla="*/ 600 h 3873"/>
              <a:gd name="T72" fmla="*/ 2062 w 2753"/>
              <a:gd name="T73" fmla="*/ 557 h 3873"/>
              <a:gd name="T74" fmla="*/ 1277 w 2753"/>
              <a:gd name="T75" fmla="*/ 18 h 3873"/>
              <a:gd name="T76" fmla="*/ 1315 w 2753"/>
              <a:gd name="T77" fmla="*/ 111 h 3873"/>
              <a:gd name="T78" fmla="*/ 1329 w 2753"/>
              <a:gd name="T79" fmla="*/ 229 h 3873"/>
              <a:gd name="T80" fmla="*/ 1389 w 2753"/>
              <a:gd name="T81" fmla="*/ 278 h 3873"/>
              <a:gd name="T82" fmla="*/ 1471 w 2753"/>
              <a:gd name="T83" fmla="*/ 138 h 3873"/>
              <a:gd name="T84" fmla="*/ 1600 w 2753"/>
              <a:gd name="T85" fmla="*/ 22 h 3873"/>
              <a:gd name="T86" fmla="*/ 1671 w 2753"/>
              <a:gd name="T87" fmla="*/ 108 h 3873"/>
              <a:gd name="T88" fmla="*/ 1649 w 2753"/>
              <a:gd name="T89" fmla="*/ 249 h 3873"/>
              <a:gd name="T90" fmla="*/ 1666 w 2753"/>
              <a:gd name="T91" fmla="*/ 408 h 3873"/>
              <a:gd name="T92" fmla="*/ 1775 w 2753"/>
              <a:gd name="T93" fmla="*/ 511 h 3873"/>
              <a:gd name="T94" fmla="*/ 1529 w 2753"/>
              <a:gd name="T95" fmla="*/ 580 h 3873"/>
              <a:gd name="T96" fmla="*/ 1239 w 2753"/>
              <a:gd name="T97" fmla="*/ 735 h 3873"/>
              <a:gd name="T98" fmla="*/ 995 w 2753"/>
              <a:gd name="T99" fmla="*/ 958 h 3873"/>
              <a:gd name="T100" fmla="*/ 871 w 2753"/>
              <a:gd name="T101" fmla="*/ 1124 h 3873"/>
              <a:gd name="T102" fmla="*/ 855 w 2753"/>
              <a:gd name="T103" fmla="*/ 1100 h 3873"/>
              <a:gd name="T104" fmla="*/ 826 w 2753"/>
              <a:gd name="T105" fmla="*/ 798 h 3873"/>
              <a:gd name="T106" fmla="*/ 837 w 2753"/>
              <a:gd name="T107" fmla="*/ 658 h 3873"/>
              <a:gd name="T108" fmla="*/ 897 w 2753"/>
              <a:gd name="T109" fmla="*/ 555 h 3873"/>
              <a:gd name="T110" fmla="*/ 704 w 2753"/>
              <a:gd name="T111" fmla="*/ 437 h 3873"/>
              <a:gd name="T112" fmla="*/ 609 w 2753"/>
              <a:gd name="T113" fmla="*/ 320 h 3873"/>
              <a:gd name="T114" fmla="*/ 691 w 2753"/>
              <a:gd name="T115" fmla="*/ 206 h 3873"/>
              <a:gd name="T116" fmla="*/ 886 w 2753"/>
              <a:gd name="T117" fmla="*/ 251 h 3873"/>
              <a:gd name="T118" fmla="*/ 1144 w 2753"/>
              <a:gd name="T119" fmla="*/ 375 h 3873"/>
              <a:gd name="T120" fmla="*/ 1115 w 2753"/>
              <a:gd name="T121" fmla="*/ 189 h 3873"/>
              <a:gd name="T122" fmla="*/ 1120 w 2753"/>
              <a:gd name="T123" fmla="*/ 38 h 3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53" h="3873">
                <a:moveTo>
                  <a:pt x="2122" y="555"/>
                </a:moveTo>
                <a:lnTo>
                  <a:pt x="2180" y="557"/>
                </a:lnTo>
                <a:lnTo>
                  <a:pt x="2231" y="560"/>
                </a:lnTo>
                <a:lnTo>
                  <a:pt x="2275" y="568"/>
                </a:lnTo>
                <a:lnTo>
                  <a:pt x="2311" y="580"/>
                </a:lnTo>
                <a:lnTo>
                  <a:pt x="2346" y="598"/>
                </a:lnTo>
                <a:lnTo>
                  <a:pt x="2375" y="626"/>
                </a:lnTo>
                <a:lnTo>
                  <a:pt x="2399" y="658"/>
                </a:lnTo>
                <a:lnTo>
                  <a:pt x="2419" y="695"/>
                </a:lnTo>
                <a:lnTo>
                  <a:pt x="2433" y="735"/>
                </a:lnTo>
                <a:lnTo>
                  <a:pt x="2442" y="777"/>
                </a:lnTo>
                <a:lnTo>
                  <a:pt x="2444" y="820"/>
                </a:lnTo>
                <a:lnTo>
                  <a:pt x="2440" y="864"/>
                </a:lnTo>
                <a:lnTo>
                  <a:pt x="2431" y="908"/>
                </a:lnTo>
                <a:lnTo>
                  <a:pt x="2415" y="948"/>
                </a:lnTo>
                <a:lnTo>
                  <a:pt x="2391" y="984"/>
                </a:lnTo>
                <a:lnTo>
                  <a:pt x="2364" y="1013"/>
                </a:lnTo>
                <a:lnTo>
                  <a:pt x="2331" y="1037"/>
                </a:lnTo>
                <a:lnTo>
                  <a:pt x="2293" y="1057"/>
                </a:lnTo>
                <a:lnTo>
                  <a:pt x="2253" y="1073"/>
                </a:lnTo>
                <a:lnTo>
                  <a:pt x="2211" y="1086"/>
                </a:lnTo>
                <a:lnTo>
                  <a:pt x="2166" y="1098"/>
                </a:lnTo>
                <a:lnTo>
                  <a:pt x="2122" y="1111"/>
                </a:lnTo>
                <a:lnTo>
                  <a:pt x="2079" y="1124"/>
                </a:lnTo>
                <a:lnTo>
                  <a:pt x="2037" y="1138"/>
                </a:lnTo>
                <a:lnTo>
                  <a:pt x="1999" y="1157"/>
                </a:lnTo>
                <a:lnTo>
                  <a:pt x="1962" y="1178"/>
                </a:lnTo>
                <a:lnTo>
                  <a:pt x="1931" y="1204"/>
                </a:lnTo>
                <a:lnTo>
                  <a:pt x="1935" y="1235"/>
                </a:lnTo>
                <a:lnTo>
                  <a:pt x="1946" y="1260"/>
                </a:lnTo>
                <a:lnTo>
                  <a:pt x="1959" y="1282"/>
                </a:lnTo>
                <a:lnTo>
                  <a:pt x="1977" y="1302"/>
                </a:lnTo>
                <a:lnTo>
                  <a:pt x="1997" y="1318"/>
                </a:lnTo>
                <a:lnTo>
                  <a:pt x="2019" y="1333"/>
                </a:lnTo>
                <a:lnTo>
                  <a:pt x="2039" y="1346"/>
                </a:lnTo>
                <a:lnTo>
                  <a:pt x="2060" y="1360"/>
                </a:lnTo>
                <a:lnTo>
                  <a:pt x="2159" y="1433"/>
                </a:lnTo>
                <a:lnTo>
                  <a:pt x="2248" y="1509"/>
                </a:lnTo>
                <a:lnTo>
                  <a:pt x="2328" y="1588"/>
                </a:lnTo>
                <a:lnTo>
                  <a:pt x="2400" y="1671"/>
                </a:lnTo>
                <a:lnTo>
                  <a:pt x="2464" y="1757"/>
                </a:lnTo>
                <a:lnTo>
                  <a:pt x="2522" y="1844"/>
                </a:lnTo>
                <a:lnTo>
                  <a:pt x="2571" y="1933"/>
                </a:lnTo>
                <a:lnTo>
                  <a:pt x="2613" y="2026"/>
                </a:lnTo>
                <a:lnTo>
                  <a:pt x="2649" y="2118"/>
                </a:lnTo>
                <a:lnTo>
                  <a:pt x="2679" y="2211"/>
                </a:lnTo>
                <a:lnTo>
                  <a:pt x="2704" y="2304"/>
                </a:lnTo>
                <a:lnTo>
                  <a:pt x="2722" y="2398"/>
                </a:lnTo>
                <a:lnTo>
                  <a:pt x="2737" y="2493"/>
                </a:lnTo>
                <a:lnTo>
                  <a:pt x="2746" y="2586"/>
                </a:lnTo>
                <a:lnTo>
                  <a:pt x="2751" y="2677"/>
                </a:lnTo>
                <a:lnTo>
                  <a:pt x="2753" y="2768"/>
                </a:lnTo>
                <a:lnTo>
                  <a:pt x="2751" y="2857"/>
                </a:lnTo>
                <a:lnTo>
                  <a:pt x="2746" y="2942"/>
                </a:lnTo>
                <a:lnTo>
                  <a:pt x="2739" y="3028"/>
                </a:lnTo>
                <a:lnTo>
                  <a:pt x="2728" y="3108"/>
                </a:lnTo>
                <a:lnTo>
                  <a:pt x="2715" y="3186"/>
                </a:lnTo>
                <a:lnTo>
                  <a:pt x="2702" y="3260"/>
                </a:lnTo>
                <a:lnTo>
                  <a:pt x="2688" y="3331"/>
                </a:lnTo>
                <a:lnTo>
                  <a:pt x="2671" y="3397"/>
                </a:lnTo>
                <a:lnTo>
                  <a:pt x="2657" y="3458"/>
                </a:lnTo>
                <a:lnTo>
                  <a:pt x="2640" y="3515"/>
                </a:lnTo>
                <a:lnTo>
                  <a:pt x="2624" y="3564"/>
                </a:lnTo>
                <a:lnTo>
                  <a:pt x="2609" y="3609"/>
                </a:lnTo>
                <a:lnTo>
                  <a:pt x="2597" y="3648"/>
                </a:lnTo>
                <a:lnTo>
                  <a:pt x="2584" y="3680"/>
                </a:lnTo>
                <a:lnTo>
                  <a:pt x="2573" y="3704"/>
                </a:lnTo>
                <a:lnTo>
                  <a:pt x="2566" y="3722"/>
                </a:lnTo>
                <a:lnTo>
                  <a:pt x="2560" y="3733"/>
                </a:lnTo>
                <a:lnTo>
                  <a:pt x="2533" y="3764"/>
                </a:lnTo>
                <a:lnTo>
                  <a:pt x="2499" y="3789"/>
                </a:lnTo>
                <a:lnTo>
                  <a:pt x="2459" y="3811"/>
                </a:lnTo>
                <a:lnTo>
                  <a:pt x="2415" y="3829"/>
                </a:lnTo>
                <a:lnTo>
                  <a:pt x="2368" y="3844"/>
                </a:lnTo>
                <a:lnTo>
                  <a:pt x="2319" y="3855"/>
                </a:lnTo>
                <a:lnTo>
                  <a:pt x="2269" y="3862"/>
                </a:lnTo>
                <a:lnTo>
                  <a:pt x="2220" y="3868"/>
                </a:lnTo>
                <a:lnTo>
                  <a:pt x="2133" y="3873"/>
                </a:lnTo>
                <a:lnTo>
                  <a:pt x="2046" y="3873"/>
                </a:lnTo>
                <a:lnTo>
                  <a:pt x="1959" y="3868"/>
                </a:lnTo>
                <a:lnTo>
                  <a:pt x="1871" y="3855"/>
                </a:lnTo>
                <a:lnTo>
                  <a:pt x="1784" y="3838"/>
                </a:lnTo>
                <a:lnTo>
                  <a:pt x="1699" y="3818"/>
                </a:lnTo>
                <a:lnTo>
                  <a:pt x="1613" y="3795"/>
                </a:lnTo>
                <a:lnTo>
                  <a:pt x="1531" y="3768"/>
                </a:lnTo>
                <a:lnTo>
                  <a:pt x="1449" y="3737"/>
                </a:lnTo>
                <a:lnTo>
                  <a:pt x="1369" y="3704"/>
                </a:lnTo>
                <a:lnTo>
                  <a:pt x="1293" y="3669"/>
                </a:lnTo>
                <a:lnTo>
                  <a:pt x="1219" y="3635"/>
                </a:lnTo>
                <a:lnTo>
                  <a:pt x="1146" y="3597"/>
                </a:lnTo>
                <a:lnTo>
                  <a:pt x="1079" y="3560"/>
                </a:lnTo>
                <a:lnTo>
                  <a:pt x="1015" y="3524"/>
                </a:lnTo>
                <a:lnTo>
                  <a:pt x="953" y="3488"/>
                </a:lnTo>
                <a:lnTo>
                  <a:pt x="899" y="3453"/>
                </a:lnTo>
                <a:lnTo>
                  <a:pt x="846" y="3420"/>
                </a:lnTo>
                <a:lnTo>
                  <a:pt x="800" y="3389"/>
                </a:lnTo>
                <a:lnTo>
                  <a:pt x="759" y="3360"/>
                </a:lnTo>
                <a:lnTo>
                  <a:pt x="722" y="3335"/>
                </a:lnTo>
                <a:lnTo>
                  <a:pt x="693" y="3313"/>
                </a:lnTo>
                <a:lnTo>
                  <a:pt x="669" y="3297"/>
                </a:lnTo>
                <a:lnTo>
                  <a:pt x="653" y="3284"/>
                </a:lnTo>
                <a:lnTo>
                  <a:pt x="642" y="3275"/>
                </a:lnTo>
                <a:lnTo>
                  <a:pt x="640" y="3273"/>
                </a:lnTo>
                <a:lnTo>
                  <a:pt x="644" y="3277"/>
                </a:lnTo>
                <a:lnTo>
                  <a:pt x="562" y="3206"/>
                </a:lnTo>
                <a:lnTo>
                  <a:pt x="482" y="3124"/>
                </a:lnTo>
                <a:lnTo>
                  <a:pt x="402" y="3033"/>
                </a:lnTo>
                <a:lnTo>
                  <a:pt x="326" y="2935"/>
                </a:lnTo>
                <a:lnTo>
                  <a:pt x="255" y="2829"/>
                </a:lnTo>
                <a:lnTo>
                  <a:pt x="189" y="2718"/>
                </a:lnTo>
                <a:lnTo>
                  <a:pt x="131" y="2604"/>
                </a:lnTo>
                <a:lnTo>
                  <a:pt x="82" y="2484"/>
                </a:lnTo>
                <a:lnTo>
                  <a:pt x="40" y="2362"/>
                </a:lnTo>
                <a:lnTo>
                  <a:pt x="11" y="2240"/>
                </a:lnTo>
                <a:lnTo>
                  <a:pt x="0" y="2148"/>
                </a:lnTo>
                <a:lnTo>
                  <a:pt x="0" y="2057"/>
                </a:lnTo>
                <a:lnTo>
                  <a:pt x="9" y="1969"/>
                </a:lnTo>
                <a:lnTo>
                  <a:pt x="26" y="1886"/>
                </a:lnTo>
                <a:lnTo>
                  <a:pt x="51" y="1804"/>
                </a:lnTo>
                <a:lnTo>
                  <a:pt x="79" y="1729"/>
                </a:lnTo>
                <a:lnTo>
                  <a:pt x="111" y="1658"/>
                </a:lnTo>
                <a:lnTo>
                  <a:pt x="146" y="1595"/>
                </a:lnTo>
                <a:lnTo>
                  <a:pt x="180" y="1537"/>
                </a:lnTo>
                <a:lnTo>
                  <a:pt x="197" y="1513"/>
                </a:lnTo>
                <a:lnTo>
                  <a:pt x="217" y="1491"/>
                </a:lnTo>
                <a:lnTo>
                  <a:pt x="237" y="1471"/>
                </a:lnTo>
                <a:lnTo>
                  <a:pt x="259" y="1451"/>
                </a:lnTo>
                <a:lnTo>
                  <a:pt x="279" y="1429"/>
                </a:lnTo>
                <a:lnTo>
                  <a:pt x="300" y="1406"/>
                </a:lnTo>
                <a:lnTo>
                  <a:pt x="319" y="1380"/>
                </a:lnTo>
                <a:lnTo>
                  <a:pt x="335" y="1349"/>
                </a:lnTo>
                <a:lnTo>
                  <a:pt x="349" y="1313"/>
                </a:lnTo>
                <a:lnTo>
                  <a:pt x="359" y="1269"/>
                </a:lnTo>
                <a:lnTo>
                  <a:pt x="364" y="1220"/>
                </a:lnTo>
                <a:lnTo>
                  <a:pt x="368" y="1135"/>
                </a:lnTo>
                <a:lnTo>
                  <a:pt x="366" y="1058"/>
                </a:lnTo>
                <a:lnTo>
                  <a:pt x="364" y="989"/>
                </a:lnTo>
                <a:lnTo>
                  <a:pt x="360" y="929"/>
                </a:lnTo>
                <a:lnTo>
                  <a:pt x="357" y="877"/>
                </a:lnTo>
                <a:lnTo>
                  <a:pt x="353" y="831"/>
                </a:lnTo>
                <a:lnTo>
                  <a:pt x="353" y="789"/>
                </a:lnTo>
                <a:lnTo>
                  <a:pt x="355" y="755"/>
                </a:lnTo>
                <a:lnTo>
                  <a:pt x="359" y="724"/>
                </a:lnTo>
                <a:lnTo>
                  <a:pt x="369" y="698"/>
                </a:lnTo>
                <a:lnTo>
                  <a:pt x="384" y="675"/>
                </a:lnTo>
                <a:lnTo>
                  <a:pt x="406" y="653"/>
                </a:lnTo>
                <a:lnTo>
                  <a:pt x="435" y="635"/>
                </a:lnTo>
                <a:lnTo>
                  <a:pt x="473" y="617"/>
                </a:lnTo>
                <a:lnTo>
                  <a:pt x="520" y="600"/>
                </a:lnTo>
                <a:lnTo>
                  <a:pt x="559" y="591"/>
                </a:lnTo>
                <a:lnTo>
                  <a:pt x="593" y="591"/>
                </a:lnTo>
                <a:lnTo>
                  <a:pt x="624" y="598"/>
                </a:lnTo>
                <a:lnTo>
                  <a:pt x="651" y="615"/>
                </a:lnTo>
                <a:lnTo>
                  <a:pt x="677" y="635"/>
                </a:lnTo>
                <a:lnTo>
                  <a:pt x="699" y="664"/>
                </a:lnTo>
                <a:lnTo>
                  <a:pt x="717" y="697"/>
                </a:lnTo>
                <a:lnTo>
                  <a:pt x="733" y="733"/>
                </a:lnTo>
                <a:lnTo>
                  <a:pt x="748" y="775"/>
                </a:lnTo>
                <a:lnTo>
                  <a:pt x="760" y="818"/>
                </a:lnTo>
                <a:lnTo>
                  <a:pt x="769" y="866"/>
                </a:lnTo>
                <a:lnTo>
                  <a:pt x="777" y="915"/>
                </a:lnTo>
                <a:lnTo>
                  <a:pt x="782" y="964"/>
                </a:lnTo>
                <a:lnTo>
                  <a:pt x="788" y="1015"/>
                </a:lnTo>
                <a:lnTo>
                  <a:pt x="789" y="1066"/>
                </a:lnTo>
                <a:lnTo>
                  <a:pt x="791" y="1115"/>
                </a:lnTo>
                <a:lnTo>
                  <a:pt x="791" y="1164"/>
                </a:lnTo>
                <a:lnTo>
                  <a:pt x="791" y="1420"/>
                </a:lnTo>
                <a:lnTo>
                  <a:pt x="884" y="1224"/>
                </a:lnTo>
                <a:lnTo>
                  <a:pt x="942" y="1137"/>
                </a:lnTo>
                <a:lnTo>
                  <a:pt x="1008" y="1053"/>
                </a:lnTo>
                <a:lnTo>
                  <a:pt x="1080" y="969"/>
                </a:lnTo>
                <a:lnTo>
                  <a:pt x="1160" y="893"/>
                </a:lnTo>
                <a:lnTo>
                  <a:pt x="1248" y="820"/>
                </a:lnTo>
                <a:lnTo>
                  <a:pt x="1339" y="757"/>
                </a:lnTo>
                <a:lnTo>
                  <a:pt x="1433" y="700"/>
                </a:lnTo>
                <a:lnTo>
                  <a:pt x="1531" y="657"/>
                </a:lnTo>
                <a:lnTo>
                  <a:pt x="1573" y="642"/>
                </a:lnTo>
                <a:lnTo>
                  <a:pt x="1622" y="628"/>
                </a:lnTo>
                <a:lnTo>
                  <a:pt x="1679" y="613"/>
                </a:lnTo>
                <a:lnTo>
                  <a:pt x="1737" y="600"/>
                </a:lnTo>
                <a:lnTo>
                  <a:pt x="1800" y="588"/>
                </a:lnTo>
                <a:lnTo>
                  <a:pt x="1866" y="577"/>
                </a:lnTo>
                <a:lnTo>
                  <a:pt x="1931" y="568"/>
                </a:lnTo>
                <a:lnTo>
                  <a:pt x="1999" y="562"/>
                </a:lnTo>
                <a:lnTo>
                  <a:pt x="2062" y="557"/>
                </a:lnTo>
                <a:lnTo>
                  <a:pt x="2122" y="555"/>
                </a:lnTo>
                <a:close/>
                <a:moveTo>
                  <a:pt x="1200" y="0"/>
                </a:moveTo>
                <a:lnTo>
                  <a:pt x="1231" y="2"/>
                </a:lnTo>
                <a:lnTo>
                  <a:pt x="1257" y="8"/>
                </a:lnTo>
                <a:lnTo>
                  <a:pt x="1277" y="18"/>
                </a:lnTo>
                <a:lnTo>
                  <a:pt x="1291" y="31"/>
                </a:lnTo>
                <a:lnTo>
                  <a:pt x="1300" y="48"/>
                </a:lnTo>
                <a:lnTo>
                  <a:pt x="1308" y="68"/>
                </a:lnTo>
                <a:lnTo>
                  <a:pt x="1311" y="89"/>
                </a:lnTo>
                <a:lnTo>
                  <a:pt x="1315" y="111"/>
                </a:lnTo>
                <a:lnTo>
                  <a:pt x="1315" y="137"/>
                </a:lnTo>
                <a:lnTo>
                  <a:pt x="1317" y="160"/>
                </a:lnTo>
                <a:lnTo>
                  <a:pt x="1320" y="186"/>
                </a:lnTo>
                <a:lnTo>
                  <a:pt x="1324" y="208"/>
                </a:lnTo>
                <a:lnTo>
                  <a:pt x="1329" y="229"/>
                </a:lnTo>
                <a:lnTo>
                  <a:pt x="1339" y="249"/>
                </a:lnTo>
                <a:lnTo>
                  <a:pt x="1349" y="266"/>
                </a:lnTo>
                <a:lnTo>
                  <a:pt x="1364" y="278"/>
                </a:lnTo>
                <a:lnTo>
                  <a:pt x="1375" y="278"/>
                </a:lnTo>
                <a:lnTo>
                  <a:pt x="1389" y="278"/>
                </a:lnTo>
                <a:lnTo>
                  <a:pt x="1400" y="280"/>
                </a:lnTo>
                <a:lnTo>
                  <a:pt x="1420" y="246"/>
                </a:lnTo>
                <a:lnTo>
                  <a:pt x="1439" y="209"/>
                </a:lnTo>
                <a:lnTo>
                  <a:pt x="1455" y="173"/>
                </a:lnTo>
                <a:lnTo>
                  <a:pt x="1471" y="138"/>
                </a:lnTo>
                <a:lnTo>
                  <a:pt x="1489" y="104"/>
                </a:lnTo>
                <a:lnTo>
                  <a:pt x="1511" y="71"/>
                </a:lnTo>
                <a:lnTo>
                  <a:pt x="1537" y="42"/>
                </a:lnTo>
                <a:lnTo>
                  <a:pt x="1568" y="18"/>
                </a:lnTo>
                <a:lnTo>
                  <a:pt x="1600" y="22"/>
                </a:lnTo>
                <a:lnTo>
                  <a:pt x="1626" y="29"/>
                </a:lnTo>
                <a:lnTo>
                  <a:pt x="1646" y="44"/>
                </a:lnTo>
                <a:lnTo>
                  <a:pt x="1659" y="62"/>
                </a:lnTo>
                <a:lnTo>
                  <a:pt x="1668" y="82"/>
                </a:lnTo>
                <a:lnTo>
                  <a:pt x="1671" y="108"/>
                </a:lnTo>
                <a:lnTo>
                  <a:pt x="1673" y="133"/>
                </a:lnTo>
                <a:lnTo>
                  <a:pt x="1669" y="162"/>
                </a:lnTo>
                <a:lnTo>
                  <a:pt x="1664" y="191"/>
                </a:lnTo>
                <a:lnTo>
                  <a:pt x="1657" y="220"/>
                </a:lnTo>
                <a:lnTo>
                  <a:pt x="1649" y="249"/>
                </a:lnTo>
                <a:lnTo>
                  <a:pt x="1640" y="278"/>
                </a:lnTo>
                <a:lnTo>
                  <a:pt x="1633" y="304"/>
                </a:lnTo>
                <a:lnTo>
                  <a:pt x="1626" y="329"/>
                </a:lnTo>
                <a:lnTo>
                  <a:pt x="1620" y="349"/>
                </a:lnTo>
                <a:lnTo>
                  <a:pt x="1666" y="408"/>
                </a:lnTo>
                <a:lnTo>
                  <a:pt x="1717" y="458"/>
                </a:lnTo>
                <a:lnTo>
                  <a:pt x="1771" y="502"/>
                </a:lnTo>
                <a:lnTo>
                  <a:pt x="1773" y="504"/>
                </a:lnTo>
                <a:lnTo>
                  <a:pt x="1773" y="508"/>
                </a:lnTo>
                <a:lnTo>
                  <a:pt x="1775" y="511"/>
                </a:lnTo>
                <a:lnTo>
                  <a:pt x="1775" y="515"/>
                </a:lnTo>
                <a:lnTo>
                  <a:pt x="1777" y="517"/>
                </a:lnTo>
                <a:lnTo>
                  <a:pt x="1686" y="535"/>
                </a:lnTo>
                <a:lnTo>
                  <a:pt x="1604" y="557"/>
                </a:lnTo>
                <a:lnTo>
                  <a:pt x="1529" y="580"/>
                </a:lnTo>
                <a:lnTo>
                  <a:pt x="1462" y="606"/>
                </a:lnTo>
                <a:lnTo>
                  <a:pt x="1400" y="635"/>
                </a:lnTo>
                <a:lnTo>
                  <a:pt x="1342" y="666"/>
                </a:lnTo>
                <a:lnTo>
                  <a:pt x="1289" y="700"/>
                </a:lnTo>
                <a:lnTo>
                  <a:pt x="1239" y="735"/>
                </a:lnTo>
                <a:lnTo>
                  <a:pt x="1189" y="773"/>
                </a:lnTo>
                <a:lnTo>
                  <a:pt x="1140" y="813"/>
                </a:lnTo>
                <a:lnTo>
                  <a:pt x="1091" y="857"/>
                </a:lnTo>
                <a:lnTo>
                  <a:pt x="1039" y="908"/>
                </a:lnTo>
                <a:lnTo>
                  <a:pt x="995" y="958"/>
                </a:lnTo>
                <a:lnTo>
                  <a:pt x="955" y="1009"/>
                </a:lnTo>
                <a:lnTo>
                  <a:pt x="919" y="1060"/>
                </a:lnTo>
                <a:lnTo>
                  <a:pt x="880" y="1111"/>
                </a:lnTo>
                <a:lnTo>
                  <a:pt x="877" y="1115"/>
                </a:lnTo>
                <a:lnTo>
                  <a:pt x="871" y="1124"/>
                </a:lnTo>
                <a:lnTo>
                  <a:pt x="866" y="1135"/>
                </a:lnTo>
                <a:lnTo>
                  <a:pt x="860" y="1146"/>
                </a:lnTo>
                <a:lnTo>
                  <a:pt x="855" y="1153"/>
                </a:lnTo>
                <a:lnTo>
                  <a:pt x="851" y="1157"/>
                </a:lnTo>
                <a:lnTo>
                  <a:pt x="855" y="1100"/>
                </a:lnTo>
                <a:lnTo>
                  <a:pt x="855" y="1038"/>
                </a:lnTo>
                <a:lnTo>
                  <a:pt x="851" y="977"/>
                </a:lnTo>
                <a:lnTo>
                  <a:pt x="844" y="913"/>
                </a:lnTo>
                <a:lnTo>
                  <a:pt x="835" y="853"/>
                </a:lnTo>
                <a:lnTo>
                  <a:pt x="826" y="798"/>
                </a:lnTo>
                <a:lnTo>
                  <a:pt x="813" y="751"/>
                </a:lnTo>
                <a:lnTo>
                  <a:pt x="800" y="713"/>
                </a:lnTo>
                <a:lnTo>
                  <a:pt x="809" y="698"/>
                </a:lnTo>
                <a:lnTo>
                  <a:pt x="822" y="678"/>
                </a:lnTo>
                <a:lnTo>
                  <a:pt x="837" y="658"/>
                </a:lnTo>
                <a:lnTo>
                  <a:pt x="853" y="637"/>
                </a:lnTo>
                <a:lnTo>
                  <a:pt x="869" y="615"/>
                </a:lnTo>
                <a:lnTo>
                  <a:pt x="882" y="593"/>
                </a:lnTo>
                <a:lnTo>
                  <a:pt x="891" y="573"/>
                </a:lnTo>
                <a:lnTo>
                  <a:pt x="897" y="555"/>
                </a:lnTo>
                <a:lnTo>
                  <a:pt x="897" y="540"/>
                </a:lnTo>
                <a:lnTo>
                  <a:pt x="840" y="511"/>
                </a:lnTo>
                <a:lnTo>
                  <a:pt x="788" y="484"/>
                </a:lnTo>
                <a:lnTo>
                  <a:pt x="742" y="460"/>
                </a:lnTo>
                <a:lnTo>
                  <a:pt x="704" y="437"/>
                </a:lnTo>
                <a:lnTo>
                  <a:pt x="669" y="415"/>
                </a:lnTo>
                <a:lnTo>
                  <a:pt x="644" y="393"/>
                </a:lnTo>
                <a:lnTo>
                  <a:pt x="624" y="371"/>
                </a:lnTo>
                <a:lnTo>
                  <a:pt x="613" y="348"/>
                </a:lnTo>
                <a:lnTo>
                  <a:pt x="609" y="320"/>
                </a:lnTo>
                <a:lnTo>
                  <a:pt x="615" y="291"/>
                </a:lnTo>
                <a:lnTo>
                  <a:pt x="628" y="258"/>
                </a:lnTo>
                <a:lnTo>
                  <a:pt x="646" y="233"/>
                </a:lnTo>
                <a:lnTo>
                  <a:pt x="666" y="215"/>
                </a:lnTo>
                <a:lnTo>
                  <a:pt x="691" y="206"/>
                </a:lnTo>
                <a:lnTo>
                  <a:pt x="720" y="202"/>
                </a:lnTo>
                <a:lnTo>
                  <a:pt x="755" y="206"/>
                </a:lnTo>
                <a:lnTo>
                  <a:pt x="793" y="215"/>
                </a:lnTo>
                <a:lnTo>
                  <a:pt x="837" y="231"/>
                </a:lnTo>
                <a:lnTo>
                  <a:pt x="886" y="251"/>
                </a:lnTo>
                <a:lnTo>
                  <a:pt x="940" y="277"/>
                </a:lnTo>
                <a:lnTo>
                  <a:pt x="1000" y="308"/>
                </a:lnTo>
                <a:lnTo>
                  <a:pt x="1066" y="340"/>
                </a:lnTo>
                <a:lnTo>
                  <a:pt x="1137" y="378"/>
                </a:lnTo>
                <a:lnTo>
                  <a:pt x="1144" y="375"/>
                </a:lnTo>
                <a:lnTo>
                  <a:pt x="1142" y="338"/>
                </a:lnTo>
                <a:lnTo>
                  <a:pt x="1137" y="302"/>
                </a:lnTo>
                <a:lnTo>
                  <a:pt x="1129" y="264"/>
                </a:lnTo>
                <a:lnTo>
                  <a:pt x="1122" y="228"/>
                </a:lnTo>
                <a:lnTo>
                  <a:pt x="1115" y="189"/>
                </a:lnTo>
                <a:lnTo>
                  <a:pt x="1109" y="155"/>
                </a:lnTo>
                <a:lnTo>
                  <a:pt x="1106" y="120"/>
                </a:lnTo>
                <a:lnTo>
                  <a:pt x="1106" y="89"/>
                </a:lnTo>
                <a:lnTo>
                  <a:pt x="1111" y="62"/>
                </a:lnTo>
                <a:lnTo>
                  <a:pt x="1120" y="38"/>
                </a:lnTo>
                <a:lnTo>
                  <a:pt x="1137" y="18"/>
                </a:lnTo>
                <a:lnTo>
                  <a:pt x="1160" y="4"/>
                </a:lnTo>
                <a:lnTo>
                  <a:pt x="120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0" name="Freeform 9">
            <a:extLst>
              <a:ext uri="{FF2B5EF4-FFF2-40B4-BE49-F238E27FC236}">
                <a16:creationId xmlns:a16="http://schemas.microsoft.com/office/drawing/2014/main" id="{23ACBE7A-7EAD-448B-811F-F3E2BF6AD7B5}"/>
              </a:ext>
            </a:extLst>
          </p:cNvPr>
          <p:cNvSpPr>
            <a:spLocks noEditPoints="1"/>
          </p:cNvSpPr>
          <p:nvPr/>
        </p:nvSpPr>
        <p:spPr bwMode="auto">
          <a:xfrm>
            <a:off x="6656837" y="3424941"/>
            <a:ext cx="447644" cy="313936"/>
          </a:xfrm>
          <a:custGeom>
            <a:avLst/>
            <a:gdLst>
              <a:gd name="T0" fmla="*/ 1182 w 4436"/>
              <a:gd name="T1" fmla="*/ 1064 h 3111"/>
              <a:gd name="T2" fmla="*/ 1302 w 4436"/>
              <a:gd name="T3" fmla="*/ 1351 h 3111"/>
              <a:gd name="T4" fmla="*/ 1236 w 4436"/>
              <a:gd name="T5" fmla="*/ 1649 h 3111"/>
              <a:gd name="T6" fmla="*/ 976 w 4436"/>
              <a:gd name="T7" fmla="*/ 1793 h 3111"/>
              <a:gd name="T8" fmla="*/ 702 w 4436"/>
              <a:gd name="T9" fmla="*/ 1633 h 3111"/>
              <a:gd name="T10" fmla="*/ 611 w 4436"/>
              <a:gd name="T11" fmla="*/ 1300 h 3111"/>
              <a:gd name="T12" fmla="*/ 744 w 4436"/>
              <a:gd name="T13" fmla="*/ 1027 h 3111"/>
              <a:gd name="T14" fmla="*/ 3564 w 4436"/>
              <a:gd name="T15" fmla="*/ 958 h 3111"/>
              <a:gd name="T16" fmla="*/ 3798 w 4436"/>
              <a:gd name="T17" fmla="*/ 1113 h 3111"/>
              <a:gd name="T18" fmla="*/ 3851 w 4436"/>
              <a:gd name="T19" fmla="*/ 1396 h 3111"/>
              <a:gd name="T20" fmla="*/ 3749 w 4436"/>
              <a:gd name="T21" fmla="*/ 1671 h 3111"/>
              <a:gd name="T22" fmla="*/ 3520 w 4436"/>
              <a:gd name="T23" fmla="*/ 1795 h 3111"/>
              <a:gd name="T24" fmla="*/ 3235 w 4436"/>
              <a:gd name="T25" fmla="*/ 1644 h 3111"/>
              <a:gd name="T26" fmla="*/ 3167 w 4436"/>
              <a:gd name="T27" fmla="*/ 1302 h 3111"/>
              <a:gd name="T28" fmla="*/ 3325 w 4436"/>
              <a:gd name="T29" fmla="*/ 1027 h 3111"/>
              <a:gd name="T30" fmla="*/ 2318 w 4436"/>
              <a:gd name="T31" fmla="*/ 2 h 3111"/>
              <a:gd name="T32" fmla="*/ 2613 w 4436"/>
              <a:gd name="T33" fmla="*/ 102 h 3111"/>
              <a:gd name="T34" fmla="*/ 2871 w 4436"/>
              <a:gd name="T35" fmla="*/ 233 h 3111"/>
              <a:gd name="T36" fmla="*/ 3215 w 4436"/>
              <a:gd name="T37" fmla="*/ 218 h 3111"/>
              <a:gd name="T38" fmla="*/ 3642 w 4436"/>
              <a:gd name="T39" fmla="*/ 153 h 3111"/>
              <a:gd name="T40" fmla="*/ 4082 w 4436"/>
              <a:gd name="T41" fmla="*/ 240 h 3111"/>
              <a:gd name="T42" fmla="*/ 4364 w 4436"/>
              <a:gd name="T43" fmla="*/ 467 h 3111"/>
              <a:gd name="T44" fmla="*/ 4418 w 4436"/>
              <a:gd name="T45" fmla="*/ 884 h 3111"/>
              <a:gd name="T46" fmla="*/ 4222 w 4436"/>
              <a:gd name="T47" fmla="*/ 1284 h 3111"/>
              <a:gd name="T48" fmla="*/ 3955 w 4436"/>
              <a:gd name="T49" fmla="*/ 1565 h 3111"/>
              <a:gd name="T50" fmla="*/ 3944 w 4436"/>
              <a:gd name="T51" fmla="*/ 1400 h 3111"/>
              <a:gd name="T52" fmla="*/ 3880 w 4436"/>
              <a:gd name="T53" fmla="*/ 1027 h 3111"/>
              <a:gd name="T54" fmla="*/ 4071 w 4436"/>
              <a:gd name="T55" fmla="*/ 1022 h 3111"/>
              <a:gd name="T56" fmla="*/ 4236 w 4436"/>
              <a:gd name="T57" fmla="*/ 831 h 3111"/>
              <a:gd name="T58" fmla="*/ 4167 w 4436"/>
              <a:gd name="T59" fmla="*/ 562 h 3111"/>
              <a:gd name="T60" fmla="*/ 3938 w 4436"/>
              <a:gd name="T61" fmla="*/ 438 h 3111"/>
              <a:gd name="T62" fmla="*/ 3584 w 4436"/>
              <a:gd name="T63" fmla="*/ 431 h 3111"/>
              <a:gd name="T64" fmla="*/ 3165 w 4436"/>
              <a:gd name="T65" fmla="*/ 582 h 3111"/>
              <a:gd name="T66" fmla="*/ 2933 w 4436"/>
              <a:gd name="T67" fmla="*/ 918 h 3111"/>
              <a:gd name="T68" fmla="*/ 2865 w 4436"/>
              <a:gd name="T69" fmla="*/ 1396 h 3111"/>
              <a:gd name="T70" fmla="*/ 2738 w 4436"/>
              <a:gd name="T71" fmla="*/ 1847 h 3111"/>
              <a:gd name="T72" fmla="*/ 2513 w 4436"/>
              <a:gd name="T73" fmla="*/ 2264 h 3111"/>
              <a:gd name="T74" fmla="*/ 2347 w 4436"/>
              <a:gd name="T75" fmla="*/ 2738 h 3111"/>
              <a:gd name="T76" fmla="*/ 2309 w 4436"/>
              <a:gd name="T77" fmla="*/ 3084 h 3111"/>
              <a:gd name="T78" fmla="*/ 2198 w 4436"/>
              <a:gd name="T79" fmla="*/ 3104 h 3111"/>
              <a:gd name="T80" fmla="*/ 2155 w 4436"/>
              <a:gd name="T81" fmla="*/ 2942 h 3111"/>
              <a:gd name="T82" fmla="*/ 2029 w 4436"/>
              <a:gd name="T83" fmla="*/ 2424 h 3111"/>
              <a:gd name="T84" fmla="*/ 1798 w 4436"/>
              <a:gd name="T85" fmla="*/ 2005 h 3111"/>
              <a:gd name="T86" fmla="*/ 1615 w 4436"/>
              <a:gd name="T87" fmla="*/ 1584 h 3111"/>
              <a:gd name="T88" fmla="*/ 1542 w 4436"/>
              <a:gd name="T89" fmla="*/ 1105 h 3111"/>
              <a:gd name="T90" fmla="*/ 1407 w 4436"/>
              <a:gd name="T91" fmla="*/ 691 h 3111"/>
              <a:gd name="T92" fmla="*/ 1093 w 4436"/>
              <a:gd name="T93" fmla="*/ 475 h 3111"/>
              <a:gd name="T94" fmla="*/ 640 w 4436"/>
              <a:gd name="T95" fmla="*/ 424 h 3111"/>
              <a:gd name="T96" fmla="*/ 360 w 4436"/>
              <a:gd name="T97" fmla="*/ 509 h 3111"/>
              <a:gd name="T98" fmla="*/ 191 w 4436"/>
              <a:gd name="T99" fmla="*/ 715 h 3111"/>
              <a:gd name="T100" fmla="*/ 260 w 4436"/>
              <a:gd name="T101" fmla="*/ 965 h 3111"/>
              <a:gd name="T102" fmla="*/ 451 w 4436"/>
              <a:gd name="T103" fmla="*/ 1044 h 3111"/>
              <a:gd name="T104" fmla="*/ 513 w 4436"/>
              <a:gd name="T105" fmla="*/ 1213 h 3111"/>
              <a:gd name="T106" fmla="*/ 547 w 4436"/>
              <a:gd name="T107" fmla="*/ 1607 h 3111"/>
              <a:gd name="T108" fmla="*/ 204 w 4436"/>
              <a:gd name="T109" fmla="*/ 1264 h 3111"/>
              <a:gd name="T110" fmla="*/ 16 w 4436"/>
              <a:gd name="T111" fmla="*/ 889 h 3111"/>
              <a:gd name="T112" fmla="*/ 69 w 4436"/>
              <a:gd name="T113" fmla="*/ 493 h 3111"/>
              <a:gd name="T114" fmla="*/ 371 w 4436"/>
              <a:gd name="T115" fmla="*/ 240 h 3111"/>
              <a:gd name="T116" fmla="*/ 815 w 4436"/>
              <a:gd name="T117" fmla="*/ 145 h 3111"/>
              <a:gd name="T118" fmla="*/ 1333 w 4436"/>
              <a:gd name="T119" fmla="*/ 215 h 3111"/>
              <a:gd name="T120" fmla="*/ 1669 w 4436"/>
              <a:gd name="T121" fmla="*/ 235 h 3111"/>
              <a:gd name="T122" fmla="*/ 1876 w 4436"/>
              <a:gd name="T123" fmla="*/ 115 h 3111"/>
              <a:gd name="T124" fmla="*/ 2125 w 4436"/>
              <a:gd name="T125" fmla="*/ 9 h 3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36" h="3111">
                <a:moveTo>
                  <a:pt x="951" y="956"/>
                </a:moveTo>
                <a:lnTo>
                  <a:pt x="1005" y="964"/>
                </a:lnTo>
                <a:lnTo>
                  <a:pt x="1056" y="978"/>
                </a:lnTo>
                <a:lnTo>
                  <a:pt x="1104" y="1002"/>
                </a:lnTo>
                <a:lnTo>
                  <a:pt x="1144" y="1029"/>
                </a:lnTo>
                <a:lnTo>
                  <a:pt x="1182" y="1064"/>
                </a:lnTo>
                <a:lnTo>
                  <a:pt x="1213" y="1104"/>
                </a:lnTo>
                <a:lnTo>
                  <a:pt x="1240" y="1147"/>
                </a:lnTo>
                <a:lnTo>
                  <a:pt x="1264" y="1196"/>
                </a:lnTo>
                <a:lnTo>
                  <a:pt x="1282" y="1245"/>
                </a:lnTo>
                <a:lnTo>
                  <a:pt x="1295" y="1298"/>
                </a:lnTo>
                <a:lnTo>
                  <a:pt x="1302" y="1351"/>
                </a:lnTo>
                <a:lnTo>
                  <a:pt x="1304" y="1404"/>
                </a:lnTo>
                <a:lnTo>
                  <a:pt x="1302" y="1458"/>
                </a:lnTo>
                <a:lnTo>
                  <a:pt x="1293" y="1509"/>
                </a:lnTo>
                <a:lnTo>
                  <a:pt x="1280" y="1560"/>
                </a:lnTo>
                <a:lnTo>
                  <a:pt x="1262" y="1605"/>
                </a:lnTo>
                <a:lnTo>
                  <a:pt x="1236" y="1649"/>
                </a:lnTo>
                <a:lnTo>
                  <a:pt x="1207" y="1689"/>
                </a:lnTo>
                <a:lnTo>
                  <a:pt x="1173" y="1724"/>
                </a:lnTo>
                <a:lnTo>
                  <a:pt x="1131" y="1751"/>
                </a:lnTo>
                <a:lnTo>
                  <a:pt x="1084" y="1773"/>
                </a:lnTo>
                <a:lnTo>
                  <a:pt x="1033" y="1787"/>
                </a:lnTo>
                <a:lnTo>
                  <a:pt x="976" y="1793"/>
                </a:lnTo>
                <a:lnTo>
                  <a:pt x="922" y="1785"/>
                </a:lnTo>
                <a:lnTo>
                  <a:pt x="871" y="1771"/>
                </a:lnTo>
                <a:lnTo>
                  <a:pt x="822" y="1747"/>
                </a:lnTo>
                <a:lnTo>
                  <a:pt x="778" y="1715"/>
                </a:lnTo>
                <a:lnTo>
                  <a:pt x="738" y="1676"/>
                </a:lnTo>
                <a:lnTo>
                  <a:pt x="702" y="1633"/>
                </a:lnTo>
                <a:lnTo>
                  <a:pt x="671" y="1584"/>
                </a:lnTo>
                <a:lnTo>
                  <a:pt x="645" y="1531"/>
                </a:lnTo>
                <a:lnTo>
                  <a:pt x="627" y="1475"/>
                </a:lnTo>
                <a:lnTo>
                  <a:pt x="615" y="1418"/>
                </a:lnTo>
                <a:lnTo>
                  <a:pt x="609" y="1360"/>
                </a:lnTo>
                <a:lnTo>
                  <a:pt x="611" y="1300"/>
                </a:lnTo>
                <a:lnTo>
                  <a:pt x="620" y="1244"/>
                </a:lnTo>
                <a:lnTo>
                  <a:pt x="636" y="1185"/>
                </a:lnTo>
                <a:lnTo>
                  <a:pt x="656" y="1135"/>
                </a:lnTo>
                <a:lnTo>
                  <a:pt x="680" y="1093"/>
                </a:lnTo>
                <a:lnTo>
                  <a:pt x="709" y="1056"/>
                </a:lnTo>
                <a:lnTo>
                  <a:pt x="744" y="1027"/>
                </a:lnTo>
                <a:lnTo>
                  <a:pt x="785" y="1002"/>
                </a:lnTo>
                <a:lnTo>
                  <a:pt x="835" y="978"/>
                </a:lnTo>
                <a:lnTo>
                  <a:pt x="893" y="960"/>
                </a:lnTo>
                <a:lnTo>
                  <a:pt x="951" y="956"/>
                </a:lnTo>
                <a:close/>
                <a:moveTo>
                  <a:pt x="3504" y="955"/>
                </a:moveTo>
                <a:lnTo>
                  <a:pt x="3564" y="958"/>
                </a:lnTo>
                <a:lnTo>
                  <a:pt x="3616" y="969"/>
                </a:lnTo>
                <a:lnTo>
                  <a:pt x="3664" y="987"/>
                </a:lnTo>
                <a:lnTo>
                  <a:pt x="3705" y="1011"/>
                </a:lnTo>
                <a:lnTo>
                  <a:pt x="3742" y="1040"/>
                </a:lnTo>
                <a:lnTo>
                  <a:pt x="3773" y="1075"/>
                </a:lnTo>
                <a:lnTo>
                  <a:pt x="3798" y="1113"/>
                </a:lnTo>
                <a:lnTo>
                  <a:pt x="3818" y="1155"/>
                </a:lnTo>
                <a:lnTo>
                  <a:pt x="3835" y="1200"/>
                </a:lnTo>
                <a:lnTo>
                  <a:pt x="3845" y="1247"/>
                </a:lnTo>
                <a:lnTo>
                  <a:pt x="3853" y="1296"/>
                </a:lnTo>
                <a:lnTo>
                  <a:pt x="3853" y="1347"/>
                </a:lnTo>
                <a:lnTo>
                  <a:pt x="3851" y="1396"/>
                </a:lnTo>
                <a:lnTo>
                  <a:pt x="3844" y="1447"/>
                </a:lnTo>
                <a:lnTo>
                  <a:pt x="3833" y="1496"/>
                </a:lnTo>
                <a:lnTo>
                  <a:pt x="3818" y="1544"/>
                </a:lnTo>
                <a:lnTo>
                  <a:pt x="3798" y="1589"/>
                </a:lnTo>
                <a:lnTo>
                  <a:pt x="3775" y="1633"/>
                </a:lnTo>
                <a:lnTo>
                  <a:pt x="3749" y="1671"/>
                </a:lnTo>
                <a:lnTo>
                  <a:pt x="3718" y="1705"/>
                </a:lnTo>
                <a:lnTo>
                  <a:pt x="3685" y="1736"/>
                </a:lnTo>
                <a:lnTo>
                  <a:pt x="3649" y="1760"/>
                </a:lnTo>
                <a:lnTo>
                  <a:pt x="3609" y="1778"/>
                </a:lnTo>
                <a:lnTo>
                  <a:pt x="3565" y="1791"/>
                </a:lnTo>
                <a:lnTo>
                  <a:pt x="3520" y="1795"/>
                </a:lnTo>
                <a:lnTo>
                  <a:pt x="3473" y="1791"/>
                </a:lnTo>
                <a:lnTo>
                  <a:pt x="3413" y="1776"/>
                </a:lnTo>
                <a:lnTo>
                  <a:pt x="3360" y="1755"/>
                </a:lnTo>
                <a:lnTo>
                  <a:pt x="3313" y="1724"/>
                </a:lnTo>
                <a:lnTo>
                  <a:pt x="3271" y="1687"/>
                </a:lnTo>
                <a:lnTo>
                  <a:pt x="3235" y="1644"/>
                </a:lnTo>
                <a:lnTo>
                  <a:pt x="3205" y="1596"/>
                </a:lnTo>
                <a:lnTo>
                  <a:pt x="3184" y="1544"/>
                </a:lnTo>
                <a:lnTo>
                  <a:pt x="3169" y="1487"/>
                </a:lnTo>
                <a:lnTo>
                  <a:pt x="3160" y="1427"/>
                </a:lnTo>
                <a:lnTo>
                  <a:pt x="3160" y="1365"/>
                </a:lnTo>
                <a:lnTo>
                  <a:pt x="3167" y="1302"/>
                </a:lnTo>
                <a:lnTo>
                  <a:pt x="3184" y="1238"/>
                </a:lnTo>
                <a:lnTo>
                  <a:pt x="3207" y="1175"/>
                </a:lnTo>
                <a:lnTo>
                  <a:pt x="3233" y="1127"/>
                </a:lnTo>
                <a:lnTo>
                  <a:pt x="3260" y="1087"/>
                </a:lnTo>
                <a:lnTo>
                  <a:pt x="3291" y="1053"/>
                </a:lnTo>
                <a:lnTo>
                  <a:pt x="3325" y="1027"/>
                </a:lnTo>
                <a:lnTo>
                  <a:pt x="3362" y="1004"/>
                </a:lnTo>
                <a:lnTo>
                  <a:pt x="3405" y="985"/>
                </a:lnTo>
                <a:lnTo>
                  <a:pt x="3451" y="969"/>
                </a:lnTo>
                <a:lnTo>
                  <a:pt x="3504" y="955"/>
                </a:lnTo>
                <a:close/>
                <a:moveTo>
                  <a:pt x="2253" y="0"/>
                </a:moveTo>
                <a:lnTo>
                  <a:pt x="2318" y="2"/>
                </a:lnTo>
                <a:lnTo>
                  <a:pt x="2378" y="9"/>
                </a:lnTo>
                <a:lnTo>
                  <a:pt x="2433" y="22"/>
                </a:lnTo>
                <a:lnTo>
                  <a:pt x="2482" y="38"/>
                </a:lnTo>
                <a:lnTo>
                  <a:pt x="2529" y="58"/>
                </a:lnTo>
                <a:lnTo>
                  <a:pt x="2571" y="80"/>
                </a:lnTo>
                <a:lnTo>
                  <a:pt x="2613" y="102"/>
                </a:lnTo>
                <a:lnTo>
                  <a:pt x="2653" y="127"/>
                </a:lnTo>
                <a:lnTo>
                  <a:pt x="2693" y="151"/>
                </a:lnTo>
                <a:lnTo>
                  <a:pt x="2735" y="175"/>
                </a:lnTo>
                <a:lnTo>
                  <a:pt x="2776" y="196"/>
                </a:lnTo>
                <a:lnTo>
                  <a:pt x="2822" y="216"/>
                </a:lnTo>
                <a:lnTo>
                  <a:pt x="2871" y="233"/>
                </a:lnTo>
                <a:lnTo>
                  <a:pt x="2924" y="247"/>
                </a:lnTo>
                <a:lnTo>
                  <a:pt x="2982" y="255"/>
                </a:lnTo>
                <a:lnTo>
                  <a:pt x="3042" y="253"/>
                </a:lnTo>
                <a:lnTo>
                  <a:pt x="3100" y="245"/>
                </a:lnTo>
                <a:lnTo>
                  <a:pt x="3158" y="233"/>
                </a:lnTo>
                <a:lnTo>
                  <a:pt x="3215" y="218"/>
                </a:lnTo>
                <a:lnTo>
                  <a:pt x="3267" y="204"/>
                </a:lnTo>
                <a:lnTo>
                  <a:pt x="3316" y="191"/>
                </a:lnTo>
                <a:lnTo>
                  <a:pt x="3393" y="175"/>
                </a:lnTo>
                <a:lnTo>
                  <a:pt x="3473" y="162"/>
                </a:lnTo>
                <a:lnTo>
                  <a:pt x="3556" y="155"/>
                </a:lnTo>
                <a:lnTo>
                  <a:pt x="3642" y="153"/>
                </a:lnTo>
                <a:lnTo>
                  <a:pt x="3727" y="156"/>
                </a:lnTo>
                <a:lnTo>
                  <a:pt x="3809" y="164"/>
                </a:lnTo>
                <a:lnTo>
                  <a:pt x="3887" y="176"/>
                </a:lnTo>
                <a:lnTo>
                  <a:pt x="3960" y="195"/>
                </a:lnTo>
                <a:lnTo>
                  <a:pt x="4022" y="216"/>
                </a:lnTo>
                <a:lnTo>
                  <a:pt x="4082" y="240"/>
                </a:lnTo>
                <a:lnTo>
                  <a:pt x="4138" y="269"/>
                </a:lnTo>
                <a:lnTo>
                  <a:pt x="4193" y="300"/>
                </a:lnTo>
                <a:lnTo>
                  <a:pt x="4244" y="335"/>
                </a:lnTo>
                <a:lnTo>
                  <a:pt x="4289" y="375"/>
                </a:lnTo>
                <a:lnTo>
                  <a:pt x="4329" y="418"/>
                </a:lnTo>
                <a:lnTo>
                  <a:pt x="4364" y="467"/>
                </a:lnTo>
                <a:lnTo>
                  <a:pt x="4398" y="533"/>
                </a:lnTo>
                <a:lnTo>
                  <a:pt x="4420" y="602"/>
                </a:lnTo>
                <a:lnTo>
                  <a:pt x="4433" y="671"/>
                </a:lnTo>
                <a:lnTo>
                  <a:pt x="4436" y="742"/>
                </a:lnTo>
                <a:lnTo>
                  <a:pt x="4431" y="813"/>
                </a:lnTo>
                <a:lnTo>
                  <a:pt x="4418" y="884"/>
                </a:lnTo>
                <a:lnTo>
                  <a:pt x="4398" y="955"/>
                </a:lnTo>
                <a:lnTo>
                  <a:pt x="4371" y="1024"/>
                </a:lnTo>
                <a:lnTo>
                  <a:pt x="4340" y="1091"/>
                </a:lnTo>
                <a:lnTo>
                  <a:pt x="4304" y="1158"/>
                </a:lnTo>
                <a:lnTo>
                  <a:pt x="4265" y="1222"/>
                </a:lnTo>
                <a:lnTo>
                  <a:pt x="4222" y="1284"/>
                </a:lnTo>
                <a:lnTo>
                  <a:pt x="4178" y="1342"/>
                </a:lnTo>
                <a:lnTo>
                  <a:pt x="4133" y="1396"/>
                </a:lnTo>
                <a:lnTo>
                  <a:pt x="4087" y="1445"/>
                </a:lnTo>
                <a:lnTo>
                  <a:pt x="4042" y="1491"/>
                </a:lnTo>
                <a:lnTo>
                  <a:pt x="3996" y="1531"/>
                </a:lnTo>
                <a:lnTo>
                  <a:pt x="3955" y="1565"/>
                </a:lnTo>
                <a:lnTo>
                  <a:pt x="3916" y="1595"/>
                </a:lnTo>
                <a:lnTo>
                  <a:pt x="3904" y="1595"/>
                </a:lnTo>
                <a:lnTo>
                  <a:pt x="3904" y="1591"/>
                </a:lnTo>
                <a:lnTo>
                  <a:pt x="3924" y="1531"/>
                </a:lnTo>
                <a:lnTo>
                  <a:pt x="3936" y="1467"/>
                </a:lnTo>
                <a:lnTo>
                  <a:pt x="3944" y="1400"/>
                </a:lnTo>
                <a:lnTo>
                  <a:pt x="3944" y="1333"/>
                </a:lnTo>
                <a:lnTo>
                  <a:pt x="3940" y="1265"/>
                </a:lnTo>
                <a:lnTo>
                  <a:pt x="3933" y="1200"/>
                </a:lnTo>
                <a:lnTo>
                  <a:pt x="3918" y="1138"/>
                </a:lnTo>
                <a:lnTo>
                  <a:pt x="3902" y="1080"/>
                </a:lnTo>
                <a:lnTo>
                  <a:pt x="3880" y="1027"/>
                </a:lnTo>
                <a:lnTo>
                  <a:pt x="3880" y="1024"/>
                </a:lnTo>
                <a:lnTo>
                  <a:pt x="3916" y="1025"/>
                </a:lnTo>
                <a:lnTo>
                  <a:pt x="3955" y="1027"/>
                </a:lnTo>
                <a:lnTo>
                  <a:pt x="3993" y="1027"/>
                </a:lnTo>
                <a:lnTo>
                  <a:pt x="4033" y="1025"/>
                </a:lnTo>
                <a:lnTo>
                  <a:pt x="4071" y="1022"/>
                </a:lnTo>
                <a:lnTo>
                  <a:pt x="4107" y="1016"/>
                </a:lnTo>
                <a:lnTo>
                  <a:pt x="4140" y="1005"/>
                </a:lnTo>
                <a:lnTo>
                  <a:pt x="4171" y="993"/>
                </a:lnTo>
                <a:lnTo>
                  <a:pt x="4195" y="976"/>
                </a:lnTo>
                <a:lnTo>
                  <a:pt x="4213" y="955"/>
                </a:lnTo>
                <a:lnTo>
                  <a:pt x="4236" y="831"/>
                </a:lnTo>
                <a:lnTo>
                  <a:pt x="4242" y="775"/>
                </a:lnTo>
                <a:lnTo>
                  <a:pt x="4240" y="724"/>
                </a:lnTo>
                <a:lnTo>
                  <a:pt x="4231" y="676"/>
                </a:lnTo>
                <a:lnTo>
                  <a:pt x="4215" y="635"/>
                </a:lnTo>
                <a:lnTo>
                  <a:pt x="4193" y="596"/>
                </a:lnTo>
                <a:lnTo>
                  <a:pt x="4167" y="562"/>
                </a:lnTo>
                <a:lnTo>
                  <a:pt x="4136" y="533"/>
                </a:lnTo>
                <a:lnTo>
                  <a:pt x="4102" y="505"/>
                </a:lnTo>
                <a:lnTo>
                  <a:pt x="4065" y="484"/>
                </a:lnTo>
                <a:lnTo>
                  <a:pt x="4027" y="465"/>
                </a:lnTo>
                <a:lnTo>
                  <a:pt x="3987" y="451"/>
                </a:lnTo>
                <a:lnTo>
                  <a:pt x="3938" y="438"/>
                </a:lnTo>
                <a:lnTo>
                  <a:pt x="3884" y="427"/>
                </a:lnTo>
                <a:lnTo>
                  <a:pt x="3824" y="422"/>
                </a:lnTo>
                <a:lnTo>
                  <a:pt x="3762" y="418"/>
                </a:lnTo>
                <a:lnTo>
                  <a:pt x="3700" y="418"/>
                </a:lnTo>
                <a:lnTo>
                  <a:pt x="3640" y="424"/>
                </a:lnTo>
                <a:lnTo>
                  <a:pt x="3584" y="431"/>
                </a:lnTo>
                <a:lnTo>
                  <a:pt x="3500" y="449"/>
                </a:lnTo>
                <a:lnTo>
                  <a:pt x="3424" y="467"/>
                </a:lnTo>
                <a:lnTo>
                  <a:pt x="3351" y="491"/>
                </a:lnTo>
                <a:lnTo>
                  <a:pt x="3284" y="516"/>
                </a:lnTo>
                <a:lnTo>
                  <a:pt x="3222" y="547"/>
                </a:lnTo>
                <a:lnTo>
                  <a:pt x="3165" y="582"/>
                </a:lnTo>
                <a:lnTo>
                  <a:pt x="3113" y="622"/>
                </a:lnTo>
                <a:lnTo>
                  <a:pt x="3067" y="669"/>
                </a:lnTo>
                <a:lnTo>
                  <a:pt x="3025" y="720"/>
                </a:lnTo>
                <a:lnTo>
                  <a:pt x="2989" y="780"/>
                </a:lnTo>
                <a:lnTo>
                  <a:pt x="2958" y="845"/>
                </a:lnTo>
                <a:lnTo>
                  <a:pt x="2933" y="918"/>
                </a:lnTo>
                <a:lnTo>
                  <a:pt x="2913" y="993"/>
                </a:lnTo>
                <a:lnTo>
                  <a:pt x="2900" y="1069"/>
                </a:lnTo>
                <a:lnTo>
                  <a:pt x="2889" y="1151"/>
                </a:lnTo>
                <a:lnTo>
                  <a:pt x="2882" y="1231"/>
                </a:lnTo>
                <a:lnTo>
                  <a:pt x="2875" y="1315"/>
                </a:lnTo>
                <a:lnTo>
                  <a:pt x="2865" y="1396"/>
                </a:lnTo>
                <a:lnTo>
                  <a:pt x="2856" y="1476"/>
                </a:lnTo>
                <a:lnTo>
                  <a:pt x="2844" y="1555"/>
                </a:lnTo>
                <a:lnTo>
                  <a:pt x="2827" y="1629"/>
                </a:lnTo>
                <a:lnTo>
                  <a:pt x="2804" y="1698"/>
                </a:lnTo>
                <a:lnTo>
                  <a:pt x="2773" y="1775"/>
                </a:lnTo>
                <a:lnTo>
                  <a:pt x="2738" y="1847"/>
                </a:lnTo>
                <a:lnTo>
                  <a:pt x="2702" y="1918"/>
                </a:lnTo>
                <a:lnTo>
                  <a:pt x="2664" y="1987"/>
                </a:lnTo>
                <a:lnTo>
                  <a:pt x="2625" y="2056"/>
                </a:lnTo>
                <a:lnTo>
                  <a:pt x="2587" y="2124"/>
                </a:lnTo>
                <a:lnTo>
                  <a:pt x="2549" y="2193"/>
                </a:lnTo>
                <a:lnTo>
                  <a:pt x="2513" y="2264"/>
                </a:lnTo>
                <a:lnTo>
                  <a:pt x="2476" y="2335"/>
                </a:lnTo>
                <a:lnTo>
                  <a:pt x="2444" y="2409"/>
                </a:lnTo>
                <a:lnTo>
                  <a:pt x="2415" y="2485"/>
                </a:lnTo>
                <a:lnTo>
                  <a:pt x="2387" y="2565"/>
                </a:lnTo>
                <a:lnTo>
                  <a:pt x="2365" y="2649"/>
                </a:lnTo>
                <a:lnTo>
                  <a:pt x="2347" y="2738"/>
                </a:lnTo>
                <a:lnTo>
                  <a:pt x="2336" y="2833"/>
                </a:lnTo>
                <a:lnTo>
                  <a:pt x="2331" y="2933"/>
                </a:lnTo>
                <a:lnTo>
                  <a:pt x="2333" y="3038"/>
                </a:lnTo>
                <a:lnTo>
                  <a:pt x="2324" y="3056"/>
                </a:lnTo>
                <a:lnTo>
                  <a:pt x="2316" y="3071"/>
                </a:lnTo>
                <a:lnTo>
                  <a:pt x="2309" y="3084"/>
                </a:lnTo>
                <a:lnTo>
                  <a:pt x="2300" y="3095"/>
                </a:lnTo>
                <a:lnTo>
                  <a:pt x="2287" y="3104"/>
                </a:lnTo>
                <a:lnTo>
                  <a:pt x="2269" y="3109"/>
                </a:lnTo>
                <a:lnTo>
                  <a:pt x="2244" y="3111"/>
                </a:lnTo>
                <a:lnTo>
                  <a:pt x="2218" y="3109"/>
                </a:lnTo>
                <a:lnTo>
                  <a:pt x="2198" y="3104"/>
                </a:lnTo>
                <a:lnTo>
                  <a:pt x="2184" y="3096"/>
                </a:lnTo>
                <a:lnTo>
                  <a:pt x="2173" y="3085"/>
                </a:lnTo>
                <a:lnTo>
                  <a:pt x="2165" y="3073"/>
                </a:lnTo>
                <a:lnTo>
                  <a:pt x="2160" y="3060"/>
                </a:lnTo>
                <a:lnTo>
                  <a:pt x="2156" y="3047"/>
                </a:lnTo>
                <a:lnTo>
                  <a:pt x="2155" y="2942"/>
                </a:lnTo>
                <a:lnTo>
                  <a:pt x="2147" y="2844"/>
                </a:lnTo>
                <a:lnTo>
                  <a:pt x="2133" y="2749"/>
                </a:lnTo>
                <a:lnTo>
                  <a:pt x="2115" y="2662"/>
                </a:lnTo>
                <a:lnTo>
                  <a:pt x="2089" y="2578"/>
                </a:lnTo>
                <a:lnTo>
                  <a:pt x="2062" y="2498"/>
                </a:lnTo>
                <a:lnTo>
                  <a:pt x="2029" y="2424"/>
                </a:lnTo>
                <a:lnTo>
                  <a:pt x="1995" y="2349"/>
                </a:lnTo>
                <a:lnTo>
                  <a:pt x="1956" y="2278"/>
                </a:lnTo>
                <a:lnTo>
                  <a:pt x="1918" y="2209"/>
                </a:lnTo>
                <a:lnTo>
                  <a:pt x="1878" y="2142"/>
                </a:lnTo>
                <a:lnTo>
                  <a:pt x="1838" y="2073"/>
                </a:lnTo>
                <a:lnTo>
                  <a:pt x="1798" y="2005"/>
                </a:lnTo>
                <a:lnTo>
                  <a:pt x="1760" y="1936"/>
                </a:lnTo>
                <a:lnTo>
                  <a:pt x="1724" y="1865"/>
                </a:lnTo>
                <a:lnTo>
                  <a:pt x="1687" y="1795"/>
                </a:lnTo>
                <a:lnTo>
                  <a:pt x="1656" y="1720"/>
                </a:lnTo>
                <a:lnTo>
                  <a:pt x="1633" y="1653"/>
                </a:lnTo>
                <a:lnTo>
                  <a:pt x="1615" y="1584"/>
                </a:lnTo>
                <a:lnTo>
                  <a:pt x="1600" y="1507"/>
                </a:lnTo>
                <a:lnTo>
                  <a:pt x="1587" y="1429"/>
                </a:lnTo>
                <a:lnTo>
                  <a:pt x="1575" y="1349"/>
                </a:lnTo>
                <a:lnTo>
                  <a:pt x="1565" y="1267"/>
                </a:lnTo>
                <a:lnTo>
                  <a:pt x="1555" y="1185"/>
                </a:lnTo>
                <a:lnTo>
                  <a:pt x="1542" y="1105"/>
                </a:lnTo>
                <a:lnTo>
                  <a:pt x="1529" y="1025"/>
                </a:lnTo>
                <a:lnTo>
                  <a:pt x="1515" y="949"/>
                </a:lnTo>
                <a:lnTo>
                  <a:pt x="1495" y="876"/>
                </a:lnTo>
                <a:lnTo>
                  <a:pt x="1471" y="809"/>
                </a:lnTo>
                <a:lnTo>
                  <a:pt x="1442" y="745"/>
                </a:lnTo>
                <a:lnTo>
                  <a:pt x="1407" y="691"/>
                </a:lnTo>
                <a:lnTo>
                  <a:pt x="1369" y="644"/>
                </a:lnTo>
                <a:lnTo>
                  <a:pt x="1324" y="602"/>
                </a:lnTo>
                <a:lnTo>
                  <a:pt x="1273" y="562"/>
                </a:lnTo>
                <a:lnTo>
                  <a:pt x="1216" y="529"/>
                </a:lnTo>
                <a:lnTo>
                  <a:pt x="1156" y="500"/>
                </a:lnTo>
                <a:lnTo>
                  <a:pt x="1093" y="475"/>
                </a:lnTo>
                <a:lnTo>
                  <a:pt x="1025" y="453"/>
                </a:lnTo>
                <a:lnTo>
                  <a:pt x="956" y="435"/>
                </a:lnTo>
                <a:lnTo>
                  <a:pt x="800" y="424"/>
                </a:lnTo>
                <a:lnTo>
                  <a:pt x="749" y="418"/>
                </a:lnTo>
                <a:lnTo>
                  <a:pt x="695" y="418"/>
                </a:lnTo>
                <a:lnTo>
                  <a:pt x="640" y="424"/>
                </a:lnTo>
                <a:lnTo>
                  <a:pt x="585" y="433"/>
                </a:lnTo>
                <a:lnTo>
                  <a:pt x="536" y="444"/>
                </a:lnTo>
                <a:lnTo>
                  <a:pt x="493" y="455"/>
                </a:lnTo>
                <a:lnTo>
                  <a:pt x="447" y="471"/>
                </a:lnTo>
                <a:lnTo>
                  <a:pt x="402" y="489"/>
                </a:lnTo>
                <a:lnTo>
                  <a:pt x="360" y="509"/>
                </a:lnTo>
                <a:lnTo>
                  <a:pt x="320" y="535"/>
                </a:lnTo>
                <a:lnTo>
                  <a:pt x="284" y="562"/>
                </a:lnTo>
                <a:lnTo>
                  <a:pt x="251" y="595"/>
                </a:lnTo>
                <a:lnTo>
                  <a:pt x="224" y="631"/>
                </a:lnTo>
                <a:lnTo>
                  <a:pt x="204" y="671"/>
                </a:lnTo>
                <a:lnTo>
                  <a:pt x="191" y="715"/>
                </a:lnTo>
                <a:lnTo>
                  <a:pt x="187" y="760"/>
                </a:lnTo>
                <a:lnTo>
                  <a:pt x="191" y="805"/>
                </a:lnTo>
                <a:lnTo>
                  <a:pt x="202" y="849"/>
                </a:lnTo>
                <a:lnTo>
                  <a:pt x="216" y="893"/>
                </a:lnTo>
                <a:lnTo>
                  <a:pt x="236" y="931"/>
                </a:lnTo>
                <a:lnTo>
                  <a:pt x="260" y="965"/>
                </a:lnTo>
                <a:lnTo>
                  <a:pt x="285" y="996"/>
                </a:lnTo>
                <a:lnTo>
                  <a:pt x="313" y="1020"/>
                </a:lnTo>
                <a:lnTo>
                  <a:pt x="340" y="1035"/>
                </a:lnTo>
                <a:lnTo>
                  <a:pt x="378" y="1045"/>
                </a:lnTo>
                <a:lnTo>
                  <a:pt x="415" y="1047"/>
                </a:lnTo>
                <a:lnTo>
                  <a:pt x="451" y="1044"/>
                </a:lnTo>
                <a:lnTo>
                  <a:pt x="487" y="1036"/>
                </a:lnTo>
                <a:lnTo>
                  <a:pt x="522" y="1027"/>
                </a:lnTo>
                <a:lnTo>
                  <a:pt x="555" y="1018"/>
                </a:lnTo>
                <a:lnTo>
                  <a:pt x="587" y="1011"/>
                </a:lnTo>
                <a:lnTo>
                  <a:pt x="527" y="1147"/>
                </a:lnTo>
                <a:lnTo>
                  <a:pt x="513" y="1213"/>
                </a:lnTo>
                <a:lnTo>
                  <a:pt x="505" y="1280"/>
                </a:lnTo>
                <a:lnTo>
                  <a:pt x="505" y="1349"/>
                </a:lnTo>
                <a:lnTo>
                  <a:pt x="511" y="1416"/>
                </a:lnTo>
                <a:lnTo>
                  <a:pt x="520" y="1484"/>
                </a:lnTo>
                <a:lnTo>
                  <a:pt x="533" y="1547"/>
                </a:lnTo>
                <a:lnTo>
                  <a:pt x="547" y="1607"/>
                </a:lnTo>
                <a:lnTo>
                  <a:pt x="482" y="1560"/>
                </a:lnTo>
                <a:lnTo>
                  <a:pt x="420" y="1507"/>
                </a:lnTo>
                <a:lnTo>
                  <a:pt x="360" y="1451"/>
                </a:lnTo>
                <a:lnTo>
                  <a:pt x="305" y="1391"/>
                </a:lnTo>
                <a:lnTo>
                  <a:pt x="253" y="1327"/>
                </a:lnTo>
                <a:lnTo>
                  <a:pt x="204" y="1264"/>
                </a:lnTo>
                <a:lnTo>
                  <a:pt x="165" y="1209"/>
                </a:lnTo>
                <a:lnTo>
                  <a:pt x="129" y="1155"/>
                </a:lnTo>
                <a:lnTo>
                  <a:pt x="96" y="1095"/>
                </a:lnTo>
                <a:lnTo>
                  <a:pt x="65" y="1033"/>
                </a:lnTo>
                <a:lnTo>
                  <a:pt x="40" y="967"/>
                </a:lnTo>
                <a:lnTo>
                  <a:pt x="16" y="889"/>
                </a:lnTo>
                <a:lnTo>
                  <a:pt x="4" y="813"/>
                </a:lnTo>
                <a:lnTo>
                  <a:pt x="0" y="742"/>
                </a:lnTo>
                <a:lnTo>
                  <a:pt x="5" y="675"/>
                </a:lnTo>
                <a:lnTo>
                  <a:pt x="18" y="609"/>
                </a:lnTo>
                <a:lnTo>
                  <a:pt x="40" y="549"/>
                </a:lnTo>
                <a:lnTo>
                  <a:pt x="69" y="493"/>
                </a:lnTo>
                <a:lnTo>
                  <a:pt x="105" y="440"/>
                </a:lnTo>
                <a:lnTo>
                  <a:pt x="147" y="393"/>
                </a:lnTo>
                <a:lnTo>
                  <a:pt x="195" y="347"/>
                </a:lnTo>
                <a:lnTo>
                  <a:pt x="249" y="307"/>
                </a:lnTo>
                <a:lnTo>
                  <a:pt x="307" y="273"/>
                </a:lnTo>
                <a:lnTo>
                  <a:pt x="371" y="240"/>
                </a:lnTo>
                <a:lnTo>
                  <a:pt x="436" y="213"/>
                </a:lnTo>
                <a:lnTo>
                  <a:pt x="507" y="191"/>
                </a:lnTo>
                <a:lnTo>
                  <a:pt x="580" y="173"/>
                </a:lnTo>
                <a:lnTo>
                  <a:pt x="656" y="158"/>
                </a:lnTo>
                <a:lnTo>
                  <a:pt x="735" y="151"/>
                </a:lnTo>
                <a:lnTo>
                  <a:pt x="815" y="145"/>
                </a:lnTo>
                <a:lnTo>
                  <a:pt x="895" y="147"/>
                </a:lnTo>
                <a:lnTo>
                  <a:pt x="975" y="153"/>
                </a:lnTo>
                <a:lnTo>
                  <a:pt x="1056" y="164"/>
                </a:lnTo>
                <a:lnTo>
                  <a:pt x="1236" y="187"/>
                </a:lnTo>
                <a:lnTo>
                  <a:pt x="1282" y="200"/>
                </a:lnTo>
                <a:lnTo>
                  <a:pt x="1333" y="215"/>
                </a:lnTo>
                <a:lnTo>
                  <a:pt x="1385" y="231"/>
                </a:lnTo>
                <a:lnTo>
                  <a:pt x="1444" y="244"/>
                </a:lnTo>
                <a:lnTo>
                  <a:pt x="1502" y="253"/>
                </a:lnTo>
                <a:lnTo>
                  <a:pt x="1562" y="255"/>
                </a:lnTo>
                <a:lnTo>
                  <a:pt x="1624" y="247"/>
                </a:lnTo>
                <a:lnTo>
                  <a:pt x="1669" y="235"/>
                </a:lnTo>
                <a:lnTo>
                  <a:pt x="1709" y="220"/>
                </a:lnTo>
                <a:lnTo>
                  <a:pt x="1745" y="202"/>
                </a:lnTo>
                <a:lnTo>
                  <a:pt x="1780" y="182"/>
                </a:lnTo>
                <a:lnTo>
                  <a:pt x="1813" y="160"/>
                </a:lnTo>
                <a:lnTo>
                  <a:pt x="1844" y="136"/>
                </a:lnTo>
                <a:lnTo>
                  <a:pt x="1876" y="115"/>
                </a:lnTo>
                <a:lnTo>
                  <a:pt x="1909" y="93"/>
                </a:lnTo>
                <a:lnTo>
                  <a:pt x="1944" y="71"/>
                </a:lnTo>
                <a:lnTo>
                  <a:pt x="1982" y="51"/>
                </a:lnTo>
                <a:lnTo>
                  <a:pt x="2025" y="35"/>
                </a:lnTo>
                <a:lnTo>
                  <a:pt x="2073" y="20"/>
                </a:lnTo>
                <a:lnTo>
                  <a:pt x="2125" y="9"/>
                </a:lnTo>
                <a:lnTo>
                  <a:pt x="2185" y="2"/>
                </a:lnTo>
                <a:lnTo>
                  <a:pt x="2253"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1" name="Freeform 18">
            <a:extLst>
              <a:ext uri="{FF2B5EF4-FFF2-40B4-BE49-F238E27FC236}">
                <a16:creationId xmlns:a16="http://schemas.microsoft.com/office/drawing/2014/main" id="{421E62C5-536C-4EC0-8F39-777195575A29}"/>
              </a:ext>
            </a:extLst>
          </p:cNvPr>
          <p:cNvSpPr>
            <a:spLocks noEditPoints="1"/>
          </p:cNvSpPr>
          <p:nvPr/>
        </p:nvSpPr>
        <p:spPr bwMode="auto">
          <a:xfrm>
            <a:off x="9540625" y="691038"/>
            <a:ext cx="315954" cy="384177"/>
          </a:xfrm>
          <a:custGeom>
            <a:avLst/>
            <a:gdLst>
              <a:gd name="T0" fmla="*/ 1033 w 2487"/>
              <a:gd name="T1" fmla="*/ 2647 h 3024"/>
              <a:gd name="T2" fmla="*/ 1169 w 2487"/>
              <a:gd name="T3" fmla="*/ 2318 h 3024"/>
              <a:gd name="T4" fmla="*/ 1260 w 2487"/>
              <a:gd name="T5" fmla="*/ 2242 h 3024"/>
              <a:gd name="T6" fmla="*/ 1367 w 2487"/>
              <a:gd name="T7" fmla="*/ 2700 h 3024"/>
              <a:gd name="T8" fmla="*/ 1462 w 2487"/>
              <a:gd name="T9" fmla="*/ 2265 h 3024"/>
              <a:gd name="T10" fmla="*/ 1118 w 2487"/>
              <a:gd name="T11" fmla="*/ 1982 h 3024"/>
              <a:gd name="T12" fmla="*/ 1140 w 2487"/>
              <a:gd name="T13" fmla="*/ 2189 h 3024"/>
              <a:gd name="T14" fmla="*/ 1475 w 2487"/>
              <a:gd name="T15" fmla="*/ 2080 h 3024"/>
              <a:gd name="T16" fmla="*/ 1698 w 2487"/>
              <a:gd name="T17" fmla="*/ 1654 h 3024"/>
              <a:gd name="T18" fmla="*/ 1509 w 2487"/>
              <a:gd name="T19" fmla="*/ 1891 h 3024"/>
              <a:gd name="T20" fmla="*/ 1675 w 2487"/>
              <a:gd name="T21" fmla="*/ 1876 h 3024"/>
              <a:gd name="T22" fmla="*/ 1787 w 2487"/>
              <a:gd name="T23" fmla="*/ 1649 h 3024"/>
              <a:gd name="T24" fmla="*/ 1784 w 2487"/>
              <a:gd name="T25" fmla="*/ 1573 h 3024"/>
              <a:gd name="T26" fmla="*/ 1896 w 2487"/>
              <a:gd name="T27" fmla="*/ 1634 h 3024"/>
              <a:gd name="T28" fmla="*/ 1971 w 2487"/>
              <a:gd name="T29" fmla="*/ 1433 h 3024"/>
              <a:gd name="T30" fmla="*/ 1380 w 2487"/>
              <a:gd name="T31" fmla="*/ 1365 h 3024"/>
              <a:gd name="T32" fmla="*/ 1335 w 2487"/>
              <a:gd name="T33" fmla="*/ 1805 h 3024"/>
              <a:gd name="T34" fmla="*/ 1289 w 2487"/>
              <a:gd name="T35" fmla="*/ 1393 h 3024"/>
              <a:gd name="T36" fmla="*/ 1171 w 2487"/>
              <a:gd name="T37" fmla="*/ 1469 h 3024"/>
              <a:gd name="T38" fmla="*/ 1149 w 2487"/>
              <a:gd name="T39" fmla="*/ 1791 h 3024"/>
              <a:gd name="T40" fmla="*/ 1038 w 2487"/>
              <a:gd name="T41" fmla="*/ 1416 h 3024"/>
              <a:gd name="T42" fmla="*/ 1033 w 2487"/>
              <a:gd name="T43" fmla="*/ 1638 h 3024"/>
              <a:gd name="T44" fmla="*/ 1047 w 2487"/>
              <a:gd name="T45" fmla="*/ 1831 h 3024"/>
              <a:gd name="T46" fmla="*/ 904 w 2487"/>
              <a:gd name="T47" fmla="*/ 1505 h 3024"/>
              <a:gd name="T48" fmla="*/ 945 w 2487"/>
              <a:gd name="T49" fmla="*/ 1756 h 3024"/>
              <a:gd name="T50" fmla="*/ 1316 w 2487"/>
              <a:gd name="T51" fmla="*/ 1891 h 3024"/>
              <a:gd name="T52" fmla="*/ 1480 w 2487"/>
              <a:gd name="T53" fmla="*/ 1520 h 3024"/>
              <a:gd name="T54" fmla="*/ 622 w 2487"/>
              <a:gd name="T55" fmla="*/ 1271 h 3024"/>
              <a:gd name="T56" fmla="*/ 831 w 2487"/>
              <a:gd name="T57" fmla="*/ 1405 h 3024"/>
              <a:gd name="T58" fmla="*/ 1925 w 2487"/>
              <a:gd name="T59" fmla="*/ 1156 h 3024"/>
              <a:gd name="T60" fmla="*/ 1987 w 2487"/>
              <a:gd name="T61" fmla="*/ 1218 h 3024"/>
              <a:gd name="T62" fmla="*/ 878 w 2487"/>
              <a:gd name="T63" fmla="*/ 1165 h 3024"/>
              <a:gd name="T64" fmla="*/ 929 w 2487"/>
              <a:gd name="T65" fmla="*/ 1384 h 3024"/>
              <a:gd name="T66" fmla="*/ 989 w 2487"/>
              <a:gd name="T67" fmla="*/ 1282 h 3024"/>
              <a:gd name="T68" fmla="*/ 913 w 2487"/>
              <a:gd name="T69" fmla="*/ 1064 h 3024"/>
              <a:gd name="T70" fmla="*/ 593 w 2487"/>
              <a:gd name="T71" fmla="*/ 1220 h 3024"/>
              <a:gd name="T72" fmla="*/ 1429 w 2487"/>
              <a:gd name="T73" fmla="*/ 976 h 3024"/>
              <a:gd name="T74" fmla="*/ 1387 w 2487"/>
              <a:gd name="T75" fmla="*/ 1276 h 3024"/>
              <a:gd name="T76" fmla="*/ 1518 w 2487"/>
              <a:gd name="T77" fmla="*/ 1231 h 3024"/>
              <a:gd name="T78" fmla="*/ 1556 w 2487"/>
              <a:gd name="T79" fmla="*/ 1002 h 3024"/>
              <a:gd name="T80" fmla="*/ 1142 w 2487"/>
              <a:gd name="T81" fmla="*/ 1094 h 3024"/>
              <a:gd name="T82" fmla="*/ 1165 w 2487"/>
              <a:gd name="T83" fmla="*/ 1298 h 3024"/>
              <a:gd name="T84" fmla="*/ 1222 w 2487"/>
              <a:gd name="T85" fmla="*/ 1136 h 3024"/>
              <a:gd name="T86" fmla="*/ 489 w 2487"/>
              <a:gd name="T87" fmla="*/ 916 h 3024"/>
              <a:gd name="T88" fmla="*/ 540 w 2487"/>
              <a:gd name="T89" fmla="*/ 902 h 3024"/>
              <a:gd name="T90" fmla="*/ 798 w 2487"/>
              <a:gd name="T91" fmla="*/ 938 h 3024"/>
              <a:gd name="T92" fmla="*/ 855 w 2487"/>
              <a:gd name="T93" fmla="*/ 927 h 3024"/>
              <a:gd name="T94" fmla="*/ 1491 w 2487"/>
              <a:gd name="T95" fmla="*/ 751 h 3024"/>
              <a:gd name="T96" fmla="*/ 1533 w 2487"/>
              <a:gd name="T97" fmla="*/ 840 h 3024"/>
              <a:gd name="T98" fmla="*/ 1125 w 2487"/>
              <a:gd name="T99" fmla="*/ 814 h 3024"/>
              <a:gd name="T100" fmla="*/ 1222 w 2487"/>
              <a:gd name="T101" fmla="*/ 898 h 3024"/>
              <a:gd name="T102" fmla="*/ 762 w 2487"/>
              <a:gd name="T103" fmla="*/ 596 h 3024"/>
              <a:gd name="T104" fmla="*/ 825 w 2487"/>
              <a:gd name="T105" fmla="*/ 734 h 3024"/>
              <a:gd name="T106" fmla="*/ 775 w 2487"/>
              <a:gd name="T107" fmla="*/ 604 h 3024"/>
              <a:gd name="T108" fmla="*/ 1475 w 2487"/>
              <a:gd name="T109" fmla="*/ 596 h 3024"/>
              <a:gd name="T110" fmla="*/ 1535 w 2487"/>
              <a:gd name="T111" fmla="*/ 433 h 3024"/>
              <a:gd name="T112" fmla="*/ 1120 w 2487"/>
              <a:gd name="T113" fmla="*/ 604 h 3024"/>
              <a:gd name="T114" fmla="*/ 2304 w 2487"/>
              <a:gd name="T115" fmla="*/ 173 h 3024"/>
              <a:gd name="T116" fmla="*/ 167 w 2487"/>
              <a:gd name="T117" fmla="*/ 2829 h 3024"/>
              <a:gd name="T118" fmla="*/ 95 w 2487"/>
              <a:gd name="T119" fmla="*/ 2914 h 3024"/>
              <a:gd name="T120" fmla="*/ 2367 w 2487"/>
              <a:gd name="T121" fmla="*/ 93 h 3024"/>
              <a:gd name="T122" fmla="*/ 2464 w 2487"/>
              <a:gd name="T123" fmla="*/ 3022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7" h="3024">
                <a:moveTo>
                  <a:pt x="1073" y="2245"/>
                </a:moveTo>
                <a:lnTo>
                  <a:pt x="1058" y="2260"/>
                </a:lnTo>
                <a:lnTo>
                  <a:pt x="1047" y="2285"/>
                </a:lnTo>
                <a:lnTo>
                  <a:pt x="1038" y="2316"/>
                </a:lnTo>
                <a:lnTo>
                  <a:pt x="1031" y="2353"/>
                </a:lnTo>
                <a:lnTo>
                  <a:pt x="1027" y="2394"/>
                </a:lnTo>
                <a:lnTo>
                  <a:pt x="1025" y="2438"/>
                </a:lnTo>
                <a:lnTo>
                  <a:pt x="1025" y="2484"/>
                </a:lnTo>
                <a:lnTo>
                  <a:pt x="1025" y="2527"/>
                </a:lnTo>
                <a:lnTo>
                  <a:pt x="1027" y="2571"/>
                </a:lnTo>
                <a:lnTo>
                  <a:pt x="1031" y="2611"/>
                </a:lnTo>
                <a:lnTo>
                  <a:pt x="1033" y="2647"/>
                </a:lnTo>
                <a:lnTo>
                  <a:pt x="1035" y="2676"/>
                </a:lnTo>
                <a:lnTo>
                  <a:pt x="1036" y="2698"/>
                </a:lnTo>
                <a:lnTo>
                  <a:pt x="1149" y="2702"/>
                </a:lnTo>
                <a:lnTo>
                  <a:pt x="1153" y="2671"/>
                </a:lnTo>
                <a:lnTo>
                  <a:pt x="1160" y="2634"/>
                </a:lnTo>
                <a:lnTo>
                  <a:pt x="1165" y="2593"/>
                </a:lnTo>
                <a:lnTo>
                  <a:pt x="1171" y="2547"/>
                </a:lnTo>
                <a:lnTo>
                  <a:pt x="1175" y="2500"/>
                </a:lnTo>
                <a:lnTo>
                  <a:pt x="1176" y="2451"/>
                </a:lnTo>
                <a:lnTo>
                  <a:pt x="1178" y="2404"/>
                </a:lnTo>
                <a:lnTo>
                  <a:pt x="1175" y="2360"/>
                </a:lnTo>
                <a:lnTo>
                  <a:pt x="1169" y="2318"/>
                </a:lnTo>
                <a:lnTo>
                  <a:pt x="1160" y="2284"/>
                </a:lnTo>
                <a:lnTo>
                  <a:pt x="1147" y="2256"/>
                </a:lnTo>
                <a:lnTo>
                  <a:pt x="1131" y="2253"/>
                </a:lnTo>
                <a:lnTo>
                  <a:pt x="1115" y="2249"/>
                </a:lnTo>
                <a:lnTo>
                  <a:pt x="1096" y="2245"/>
                </a:lnTo>
                <a:lnTo>
                  <a:pt x="1073" y="2245"/>
                </a:lnTo>
                <a:close/>
                <a:moveTo>
                  <a:pt x="1398" y="2191"/>
                </a:moveTo>
                <a:lnTo>
                  <a:pt x="1371" y="2202"/>
                </a:lnTo>
                <a:lnTo>
                  <a:pt x="1342" y="2211"/>
                </a:lnTo>
                <a:lnTo>
                  <a:pt x="1313" y="2220"/>
                </a:lnTo>
                <a:lnTo>
                  <a:pt x="1285" y="2229"/>
                </a:lnTo>
                <a:lnTo>
                  <a:pt x="1260" y="2242"/>
                </a:lnTo>
                <a:lnTo>
                  <a:pt x="1240" y="2260"/>
                </a:lnTo>
                <a:lnTo>
                  <a:pt x="1235" y="2298"/>
                </a:lnTo>
                <a:lnTo>
                  <a:pt x="1236" y="2338"/>
                </a:lnTo>
                <a:lnTo>
                  <a:pt x="1242" y="2382"/>
                </a:lnTo>
                <a:lnTo>
                  <a:pt x="1253" y="2427"/>
                </a:lnTo>
                <a:lnTo>
                  <a:pt x="1267" y="2473"/>
                </a:lnTo>
                <a:lnTo>
                  <a:pt x="1285" y="2518"/>
                </a:lnTo>
                <a:lnTo>
                  <a:pt x="1302" y="2562"/>
                </a:lnTo>
                <a:lnTo>
                  <a:pt x="1322" y="2604"/>
                </a:lnTo>
                <a:lnTo>
                  <a:pt x="1338" y="2640"/>
                </a:lnTo>
                <a:lnTo>
                  <a:pt x="1355" y="2673"/>
                </a:lnTo>
                <a:lnTo>
                  <a:pt x="1367" y="2700"/>
                </a:lnTo>
                <a:lnTo>
                  <a:pt x="1467" y="2689"/>
                </a:lnTo>
                <a:lnTo>
                  <a:pt x="1469" y="2678"/>
                </a:lnTo>
                <a:lnTo>
                  <a:pt x="1471" y="2656"/>
                </a:lnTo>
                <a:lnTo>
                  <a:pt x="1471" y="2625"/>
                </a:lnTo>
                <a:lnTo>
                  <a:pt x="1473" y="2587"/>
                </a:lnTo>
                <a:lnTo>
                  <a:pt x="1473" y="2544"/>
                </a:lnTo>
                <a:lnTo>
                  <a:pt x="1473" y="2496"/>
                </a:lnTo>
                <a:lnTo>
                  <a:pt x="1471" y="2447"/>
                </a:lnTo>
                <a:lnTo>
                  <a:pt x="1471" y="2396"/>
                </a:lnTo>
                <a:lnTo>
                  <a:pt x="1469" y="2349"/>
                </a:lnTo>
                <a:lnTo>
                  <a:pt x="1465" y="2305"/>
                </a:lnTo>
                <a:lnTo>
                  <a:pt x="1462" y="2265"/>
                </a:lnTo>
                <a:lnTo>
                  <a:pt x="1458" y="2234"/>
                </a:lnTo>
                <a:lnTo>
                  <a:pt x="1453" y="2213"/>
                </a:lnTo>
                <a:lnTo>
                  <a:pt x="1447" y="2202"/>
                </a:lnTo>
                <a:lnTo>
                  <a:pt x="1435" y="2194"/>
                </a:lnTo>
                <a:lnTo>
                  <a:pt x="1418" y="2191"/>
                </a:lnTo>
                <a:lnTo>
                  <a:pt x="1398" y="2191"/>
                </a:lnTo>
                <a:close/>
                <a:moveTo>
                  <a:pt x="1282" y="1953"/>
                </a:moveTo>
                <a:lnTo>
                  <a:pt x="1231" y="1954"/>
                </a:lnTo>
                <a:lnTo>
                  <a:pt x="1205" y="1960"/>
                </a:lnTo>
                <a:lnTo>
                  <a:pt x="1176" y="1965"/>
                </a:lnTo>
                <a:lnTo>
                  <a:pt x="1147" y="1973"/>
                </a:lnTo>
                <a:lnTo>
                  <a:pt x="1118" y="1982"/>
                </a:lnTo>
                <a:lnTo>
                  <a:pt x="1089" y="1993"/>
                </a:lnTo>
                <a:lnTo>
                  <a:pt x="1064" y="2005"/>
                </a:lnTo>
                <a:lnTo>
                  <a:pt x="1040" y="2020"/>
                </a:lnTo>
                <a:lnTo>
                  <a:pt x="1020" y="2040"/>
                </a:lnTo>
                <a:lnTo>
                  <a:pt x="1005" y="2062"/>
                </a:lnTo>
                <a:lnTo>
                  <a:pt x="995" y="2089"/>
                </a:lnTo>
                <a:lnTo>
                  <a:pt x="993" y="2120"/>
                </a:lnTo>
                <a:lnTo>
                  <a:pt x="1011" y="2144"/>
                </a:lnTo>
                <a:lnTo>
                  <a:pt x="1036" y="2162"/>
                </a:lnTo>
                <a:lnTo>
                  <a:pt x="1067" y="2174"/>
                </a:lnTo>
                <a:lnTo>
                  <a:pt x="1102" y="2184"/>
                </a:lnTo>
                <a:lnTo>
                  <a:pt x="1140" y="2189"/>
                </a:lnTo>
                <a:lnTo>
                  <a:pt x="1180" y="2189"/>
                </a:lnTo>
                <a:lnTo>
                  <a:pt x="1220" y="2187"/>
                </a:lnTo>
                <a:lnTo>
                  <a:pt x="1262" y="2182"/>
                </a:lnTo>
                <a:lnTo>
                  <a:pt x="1302" y="2174"/>
                </a:lnTo>
                <a:lnTo>
                  <a:pt x="1338" y="2165"/>
                </a:lnTo>
                <a:lnTo>
                  <a:pt x="1371" y="2153"/>
                </a:lnTo>
                <a:lnTo>
                  <a:pt x="1400" y="2140"/>
                </a:lnTo>
                <a:lnTo>
                  <a:pt x="1415" y="2133"/>
                </a:lnTo>
                <a:lnTo>
                  <a:pt x="1431" y="2122"/>
                </a:lnTo>
                <a:lnTo>
                  <a:pt x="1447" y="2111"/>
                </a:lnTo>
                <a:lnTo>
                  <a:pt x="1462" y="2096"/>
                </a:lnTo>
                <a:lnTo>
                  <a:pt x="1475" y="2080"/>
                </a:lnTo>
                <a:lnTo>
                  <a:pt x="1480" y="2064"/>
                </a:lnTo>
                <a:lnTo>
                  <a:pt x="1480" y="2045"/>
                </a:lnTo>
                <a:lnTo>
                  <a:pt x="1473" y="2024"/>
                </a:lnTo>
                <a:lnTo>
                  <a:pt x="1456" y="2002"/>
                </a:lnTo>
                <a:lnTo>
                  <a:pt x="1433" y="1982"/>
                </a:lnTo>
                <a:lnTo>
                  <a:pt x="1404" y="1969"/>
                </a:lnTo>
                <a:lnTo>
                  <a:pt x="1369" y="1958"/>
                </a:lnTo>
                <a:lnTo>
                  <a:pt x="1327" y="1953"/>
                </a:lnTo>
                <a:lnTo>
                  <a:pt x="1282" y="1953"/>
                </a:lnTo>
                <a:close/>
                <a:moveTo>
                  <a:pt x="1727" y="1634"/>
                </a:moveTo>
                <a:lnTo>
                  <a:pt x="1711" y="1642"/>
                </a:lnTo>
                <a:lnTo>
                  <a:pt x="1698" y="1654"/>
                </a:lnTo>
                <a:lnTo>
                  <a:pt x="1693" y="1669"/>
                </a:lnTo>
                <a:lnTo>
                  <a:pt x="1695" y="1685"/>
                </a:lnTo>
                <a:lnTo>
                  <a:pt x="1696" y="1702"/>
                </a:lnTo>
                <a:lnTo>
                  <a:pt x="1693" y="1722"/>
                </a:lnTo>
                <a:lnTo>
                  <a:pt x="1680" y="1747"/>
                </a:lnTo>
                <a:lnTo>
                  <a:pt x="1662" y="1774"/>
                </a:lnTo>
                <a:lnTo>
                  <a:pt x="1636" y="1802"/>
                </a:lnTo>
                <a:lnTo>
                  <a:pt x="1605" y="1829"/>
                </a:lnTo>
                <a:lnTo>
                  <a:pt x="1575" y="1853"/>
                </a:lnTo>
                <a:lnTo>
                  <a:pt x="1544" y="1869"/>
                </a:lnTo>
                <a:lnTo>
                  <a:pt x="1515" y="1880"/>
                </a:lnTo>
                <a:lnTo>
                  <a:pt x="1509" y="1891"/>
                </a:lnTo>
                <a:lnTo>
                  <a:pt x="1505" y="1900"/>
                </a:lnTo>
                <a:lnTo>
                  <a:pt x="1504" y="1909"/>
                </a:lnTo>
                <a:lnTo>
                  <a:pt x="1507" y="1922"/>
                </a:lnTo>
                <a:lnTo>
                  <a:pt x="1524" y="1949"/>
                </a:lnTo>
                <a:lnTo>
                  <a:pt x="1549" y="1971"/>
                </a:lnTo>
                <a:lnTo>
                  <a:pt x="1580" y="1985"/>
                </a:lnTo>
                <a:lnTo>
                  <a:pt x="1616" y="1989"/>
                </a:lnTo>
                <a:lnTo>
                  <a:pt x="1629" y="1971"/>
                </a:lnTo>
                <a:lnTo>
                  <a:pt x="1635" y="1953"/>
                </a:lnTo>
                <a:lnTo>
                  <a:pt x="1638" y="1933"/>
                </a:lnTo>
                <a:lnTo>
                  <a:pt x="1647" y="1911"/>
                </a:lnTo>
                <a:lnTo>
                  <a:pt x="1675" y="1876"/>
                </a:lnTo>
                <a:lnTo>
                  <a:pt x="1698" y="1844"/>
                </a:lnTo>
                <a:lnTo>
                  <a:pt x="1722" y="1811"/>
                </a:lnTo>
                <a:lnTo>
                  <a:pt x="1749" y="1776"/>
                </a:lnTo>
                <a:lnTo>
                  <a:pt x="1765" y="1764"/>
                </a:lnTo>
                <a:lnTo>
                  <a:pt x="1784" y="1754"/>
                </a:lnTo>
                <a:lnTo>
                  <a:pt x="1804" y="1747"/>
                </a:lnTo>
                <a:lnTo>
                  <a:pt x="1822" y="1738"/>
                </a:lnTo>
                <a:lnTo>
                  <a:pt x="1838" y="1725"/>
                </a:lnTo>
                <a:lnTo>
                  <a:pt x="1842" y="1707"/>
                </a:lnTo>
                <a:lnTo>
                  <a:pt x="1829" y="1684"/>
                </a:lnTo>
                <a:lnTo>
                  <a:pt x="1811" y="1665"/>
                </a:lnTo>
                <a:lnTo>
                  <a:pt x="1787" y="1649"/>
                </a:lnTo>
                <a:lnTo>
                  <a:pt x="1760" y="1638"/>
                </a:lnTo>
                <a:lnTo>
                  <a:pt x="1727" y="1634"/>
                </a:lnTo>
                <a:close/>
                <a:moveTo>
                  <a:pt x="1887" y="1344"/>
                </a:moveTo>
                <a:lnTo>
                  <a:pt x="1869" y="1358"/>
                </a:lnTo>
                <a:lnTo>
                  <a:pt x="1860" y="1373"/>
                </a:lnTo>
                <a:lnTo>
                  <a:pt x="1860" y="1387"/>
                </a:lnTo>
                <a:lnTo>
                  <a:pt x="1867" y="1405"/>
                </a:lnTo>
                <a:lnTo>
                  <a:pt x="1880" y="1424"/>
                </a:lnTo>
                <a:lnTo>
                  <a:pt x="1825" y="1549"/>
                </a:lnTo>
                <a:lnTo>
                  <a:pt x="1815" y="1558"/>
                </a:lnTo>
                <a:lnTo>
                  <a:pt x="1798" y="1565"/>
                </a:lnTo>
                <a:lnTo>
                  <a:pt x="1784" y="1573"/>
                </a:lnTo>
                <a:lnTo>
                  <a:pt x="1771" y="1584"/>
                </a:lnTo>
                <a:lnTo>
                  <a:pt x="1765" y="1594"/>
                </a:lnTo>
                <a:lnTo>
                  <a:pt x="1780" y="1609"/>
                </a:lnTo>
                <a:lnTo>
                  <a:pt x="1798" y="1622"/>
                </a:lnTo>
                <a:lnTo>
                  <a:pt x="1820" y="1633"/>
                </a:lnTo>
                <a:lnTo>
                  <a:pt x="1842" y="1642"/>
                </a:lnTo>
                <a:lnTo>
                  <a:pt x="1867" y="1644"/>
                </a:lnTo>
                <a:lnTo>
                  <a:pt x="1891" y="1638"/>
                </a:lnTo>
                <a:lnTo>
                  <a:pt x="1893" y="1636"/>
                </a:lnTo>
                <a:lnTo>
                  <a:pt x="1895" y="1634"/>
                </a:lnTo>
                <a:lnTo>
                  <a:pt x="1895" y="1634"/>
                </a:lnTo>
                <a:lnTo>
                  <a:pt x="1896" y="1634"/>
                </a:lnTo>
                <a:lnTo>
                  <a:pt x="1896" y="1634"/>
                </a:lnTo>
                <a:lnTo>
                  <a:pt x="1896" y="1633"/>
                </a:lnTo>
                <a:lnTo>
                  <a:pt x="1898" y="1629"/>
                </a:lnTo>
                <a:lnTo>
                  <a:pt x="1902" y="1613"/>
                </a:lnTo>
                <a:lnTo>
                  <a:pt x="1900" y="1598"/>
                </a:lnTo>
                <a:lnTo>
                  <a:pt x="1896" y="1585"/>
                </a:lnTo>
                <a:lnTo>
                  <a:pt x="1893" y="1571"/>
                </a:lnTo>
                <a:lnTo>
                  <a:pt x="1893" y="1556"/>
                </a:lnTo>
                <a:lnTo>
                  <a:pt x="1933" y="1462"/>
                </a:lnTo>
                <a:lnTo>
                  <a:pt x="1944" y="1449"/>
                </a:lnTo>
                <a:lnTo>
                  <a:pt x="1956" y="1440"/>
                </a:lnTo>
                <a:lnTo>
                  <a:pt x="1971" y="1433"/>
                </a:lnTo>
                <a:lnTo>
                  <a:pt x="1985" y="1425"/>
                </a:lnTo>
                <a:lnTo>
                  <a:pt x="1998" y="1414"/>
                </a:lnTo>
                <a:lnTo>
                  <a:pt x="2007" y="1400"/>
                </a:lnTo>
                <a:lnTo>
                  <a:pt x="2013" y="1387"/>
                </a:lnTo>
                <a:lnTo>
                  <a:pt x="1991" y="1371"/>
                </a:lnTo>
                <a:lnTo>
                  <a:pt x="1971" y="1360"/>
                </a:lnTo>
                <a:lnTo>
                  <a:pt x="1947" y="1351"/>
                </a:lnTo>
                <a:lnTo>
                  <a:pt x="1918" y="1345"/>
                </a:lnTo>
                <a:lnTo>
                  <a:pt x="1887" y="1344"/>
                </a:lnTo>
                <a:close/>
                <a:moveTo>
                  <a:pt x="1435" y="1336"/>
                </a:moveTo>
                <a:lnTo>
                  <a:pt x="1396" y="1353"/>
                </a:lnTo>
                <a:lnTo>
                  <a:pt x="1380" y="1365"/>
                </a:lnTo>
                <a:lnTo>
                  <a:pt x="1369" y="1384"/>
                </a:lnTo>
                <a:lnTo>
                  <a:pt x="1365" y="1407"/>
                </a:lnTo>
                <a:lnTo>
                  <a:pt x="1369" y="1434"/>
                </a:lnTo>
                <a:lnTo>
                  <a:pt x="1380" y="1484"/>
                </a:lnTo>
                <a:lnTo>
                  <a:pt x="1385" y="1527"/>
                </a:lnTo>
                <a:lnTo>
                  <a:pt x="1385" y="1567"/>
                </a:lnTo>
                <a:lnTo>
                  <a:pt x="1382" y="1605"/>
                </a:lnTo>
                <a:lnTo>
                  <a:pt x="1375" y="1644"/>
                </a:lnTo>
                <a:lnTo>
                  <a:pt x="1365" y="1680"/>
                </a:lnTo>
                <a:lnTo>
                  <a:pt x="1356" y="1720"/>
                </a:lnTo>
                <a:lnTo>
                  <a:pt x="1345" y="1762"/>
                </a:lnTo>
                <a:lnTo>
                  <a:pt x="1335" y="1805"/>
                </a:lnTo>
                <a:lnTo>
                  <a:pt x="1315" y="1818"/>
                </a:lnTo>
                <a:lnTo>
                  <a:pt x="1289" y="1784"/>
                </a:lnTo>
                <a:lnTo>
                  <a:pt x="1275" y="1747"/>
                </a:lnTo>
                <a:lnTo>
                  <a:pt x="1265" y="1709"/>
                </a:lnTo>
                <a:lnTo>
                  <a:pt x="1264" y="1669"/>
                </a:lnTo>
                <a:lnTo>
                  <a:pt x="1265" y="1627"/>
                </a:lnTo>
                <a:lnTo>
                  <a:pt x="1271" y="1585"/>
                </a:lnTo>
                <a:lnTo>
                  <a:pt x="1276" y="1544"/>
                </a:lnTo>
                <a:lnTo>
                  <a:pt x="1284" y="1504"/>
                </a:lnTo>
                <a:lnTo>
                  <a:pt x="1289" y="1465"/>
                </a:lnTo>
                <a:lnTo>
                  <a:pt x="1291" y="1427"/>
                </a:lnTo>
                <a:lnTo>
                  <a:pt x="1289" y="1393"/>
                </a:lnTo>
                <a:lnTo>
                  <a:pt x="1282" y="1360"/>
                </a:lnTo>
                <a:lnTo>
                  <a:pt x="1264" y="1351"/>
                </a:lnTo>
                <a:lnTo>
                  <a:pt x="1240" y="1345"/>
                </a:lnTo>
                <a:lnTo>
                  <a:pt x="1216" y="1344"/>
                </a:lnTo>
                <a:lnTo>
                  <a:pt x="1191" y="1347"/>
                </a:lnTo>
                <a:lnTo>
                  <a:pt x="1169" y="1356"/>
                </a:lnTo>
                <a:lnTo>
                  <a:pt x="1149" y="1371"/>
                </a:lnTo>
                <a:lnTo>
                  <a:pt x="1135" y="1391"/>
                </a:lnTo>
                <a:lnTo>
                  <a:pt x="1138" y="1418"/>
                </a:lnTo>
                <a:lnTo>
                  <a:pt x="1147" y="1440"/>
                </a:lnTo>
                <a:lnTo>
                  <a:pt x="1158" y="1454"/>
                </a:lnTo>
                <a:lnTo>
                  <a:pt x="1171" y="1469"/>
                </a:lnTo>
                <a:lnTo>
                  <a:pt x="1184" y="1484"/>
                </a:lnTo>
                <a:lnTo>
                  <a:pt x="1193" y="1502"/>
                </a:lnTo>
                <a:lnTo>
                  <a:pt x="1204" y="1534"/>
                </a:lnTo>
                <a:lnTo>
                  <a:pt x="1211" y="1574"/>
                </a:lnTo>
                <a:lnTo>
                  <a:pt x="1213" y="1616"/>
                </a:lnTo>
                <a:lnTo>
                  <a:pt x="1211" y="1660"/>
                </a:lnTo>
                <a:lnTo>
                  <a:pt x="1207" y="1704"/>
                </a:lnTo>
                <a:lnTo>
                  <a:pt x="1202" y="1744"/>
                </a:lnTo>
                <a:lnTo>
                  <a:pt x="1195" y="1780"/>
                </a:lnTo>
                <a:lnTo>
                  <a:pt x="1185" y="1809"/>
                </a:lnTo>
                <a:lnTo>
                  <a:pt x="1178" y="1813"/>
                </a:lnTo>
                <a:lnTo>
                  <a:pt x="1149" y="1791"/>
                </a:lnTo>
                <a:lnTo>
                  <a:pt x="1127" y="1764"/>
                </a:lnTo>
                <a:lnTo>
                  <a:pt x="1111" y="1734"/>
                </a:lnTo>
                <a:lnTo>
                  <a:pt x="1102" y="1700"/>
                </a:lnTo>
                <a:lnTo>
                  <a:pt x="1095" y="1665"/>
                </a:lnTo>
                <a:lnTo>
                  <a:pt x="1091" y="1627"/>
                </a:lnTo>
                <a:lnTo>
                  <a:pt x="1089" y="1587"/>
                </a:lnTo>
                <a:lnTo>
                  <a:pt x="1087" y="1547"/>
                </a:lnTo>
                <a:lnTo>
                  <a:pt x="1085" y="1507"/>
                </a:lnTo>
                <a:lnTo>
                  <a:pt x="1082" y="1467"/>
                </a:lnTo>
                <a:lnTo>
                  <a:pt x="1075" y="1427"/>
                </a:lnTo>
                <a:lnTo>
                  <a:pt x="1058" y="1420"/>
                </a:lnTo>
                <a:lnTo>
                  <a:pt x="1038" y="1416"/>
                </a:lnTo>
                <a:lnTo>
                  <a:pt x="1015" y="1420"/>
                </a:lnTo>
                <a:lnTo>
                  <a:pt x="991" y="1425"/>
                </a:lnTo>
                <a:lnTo>
                  <a:pt x="969" y="1434"/>
                </a:lnTo>
                <a:lnTo>
                  <a:pt x="953" y="1444"/>
                </a:lnTo>
                <a:lnTo>
                  <a:pt x="947" y="1453"/>
                </a:lnTo>
                <a:lnTo>
                  <a:pt x="947" y="1469"/>
                </a:lnTo>
                <a:lnTo>
                  <a:pt x="955" y="1491"/>
                </a:lnTo>
                <a:lnTo>
                  <a:pt x="965" y="1514"/>
                </a:lnTo>
                <a:lnTo>
                  <a:pt x="980" y="1544"/>
                </a:lnTo>
                <a:lnTo>
                  <a:pt x="998" y="1573"/>
                </a:lnTo>
                <a:lnTo>
                  <a:pt x="1016" y="1605"/>
                </a:lnTo>
                <a:lnTo>
                  <a:pt x="1033" y="1638"/>
                </a:lnTo>
                <a:lnTo>
                  <a:pt x="1049" y="1673"/>
                </a:lnTo>
                <a:lnTo>
                  <a:pt x="1062" y="1705"/>
                </a:lnTo>
                <a:lnTo>
                  <a:pt x="1071" y="1738"/>
                </a:lnTo>
                <a:lnTo>
                  <a:pt x="1075" y="1769"/>
                </a:lnTo>
                <a:lnTo>
                  <a:pt x="1073" y="1796"/>
                </a:lnTo>
                <a:lnTo>
                  <a:pt x="1062" y="1822"/>
                </a:lnTo>
                <a:lnTo>
                  <a:pt x="1058" y="1825"/>
                </a:lnTo>
                <a:lnTo>
                  <a:pt x="1056" y="1827"/>
                </a:lnTo>
                <a:lnTo>
                  <a:pt x="1055" y="1829"/>
                </a:lnTo>
                <a:lnTo>
                  <a:pt x="1053" y="1829"/>
                </a:lnTo>
                <a:lnTo>
                  <a:pt x="1051" y="1831"/>
                </a:lnTo>
                <a:lnTo>
                  <a:pt x="1047" y="1831"/>
                </a:lnTo>
                <a:lnTo>
                  <a:pt x="1042" y="1833"/>
                </a:lnTo>
                <a:lnTo>
                  <a:pt x="1015" y="1814"/>
                </a:lnTo>
                <a:lnTo>
                  <a:pt x="995" y="1791"/>
                </a:lnTo>
                <a:lnTo>
                  <a:pt x="980" y="1764"/>
                </a:lnTo>
                <a:lnTo>
                  <a:pt x="969" y="1733"/>
                </a:lnTo>
                <a:lnTo>
                  <a:pt x="960" y="1700"/>
                </a:lnTo>
                <a:lnTo>
                  <a:pt x="953" y="1665"/>
                </a:lnTo>
                <a:lnTo>
                  <a:pt x="947" y="1631"/>
                </a:lnTo>
                <a:lnTo>
                  <a:pt x="940" y="1596"/>
                </a:lnTo>
                <a:lnTo>
                  <a:pt x="931" y="1564"/>
                </a:lnTo>
                <a:lnTo>
                  <a:pt x="920" y="1533"/>
                </a:lnTo>
                <a:lnTo>
                  <a:pt x="904" y="1505"/>
                </a:lnTo>
                <a:lnTo>
                  <a:pt x="871" y="1500"/>
                </a:lnTo>
                <a:lnTo>
                  <a:pt x="840" y="1502"/>
                </a:lnTo>
                <a:lnTo>
                  <a:pt x="807" y="1505"/>
                </a:lnTo>
                <a:lnTo>
                  <a:pt x="798" y="1527"/>
                </a:lnTo>
                <a:lnTo>
                  <a:pt x="800" y="1549"/>
                </a:lnTo>
                <a:lnTo>
                  <a:pt x="807" y="1569"/>
                </a:lnTo>
                <a:lnTo>
                  <a:pt x="822" y="1587"/>
                </a:lnTo>
                <a:lnTo>
                  <a:pt x="849" y="1618"/>
                </a:lnTo>
                <a:lnTo>
                  <a:pt x="876" y="1649"/>
                </a:lnTo>
                <a:lnTo>
                  <a:pt x="902" y="1680"/>
                </a:lnTo>
                <a:lnTo>
                  <a:pt x="925" y="1716"/>
                </a:lnTo>
                <a:lnTo>
                  <a:pt x="945" y="1756"/>
                </a:lnTo>
                <a:lnTo>
                  <a:pt x="985" y="1920"/>
                </a:lnTo>
                <a:lnTo>
                  <a:pt x="989" y="1925"/>
                </a:lnTo>
                <a:lnTo>
                  <a:pt x="995" y="1929"/>
                </a:lnTo>
                <a:lnTo>
                  <a:pt x="1000" y="1933"/>
                </a:lnTo>
                <a:lnTo>
                  <a:pt x="1005" y="1934"/>
                </a:lnTo>
                <a:lnTo>
                  <a:pt x="1013" y="1938"/>
                </a:lnTo>
                <a:lnTo>
                  <a:pt x="1064" y="1925"/>
                </a:lnTo>
                <a:lnTo>
                  <a:pt x="1115" y="1913"/>
                </a:lnTo>
                <a:lnTo>
                  <a:pt x="1169" y="1900"/>
                </a:lnTo>
                <a:lnTo>
                  <a:pt x="1216" y="1894"/>
                </a:lnTo>
                <a:lnTo>
                  <a:pt x="1267" y="1893"/>
                </a:lnTo>
                <a:lnTo>
                  <a:pt x="1316" y="1891"/>
                </a:lnTo>
                <a:lnTo>
                  <a:pt x="1365" y="1889"/>
                </a:lnTo>
                <a:lnTo>
                  <a:pt x="1409" y="1884"/>
                </a:lnTo>
                <a:lnTo>
                  <a:pt x="1451" y="1874"/>
                </a:lnTo>
                <a:lnTo>
                  <a:pt x="1453" y="1836"/>
                </a:lnTo>
                <a:lnTo>
                  <a:pt x="1451" y="1796"/>
                </a:lnTo>
                <a:lnTo>
                  <a:pt x="1444" y="1754"/>
                </a:lnTo>
                <a:lnTo>
                  <a:pt x="1438" y="1709"/>
                </a:lnTo>
                <a:lnTo>
                  <a:pt x="1438" y="1662"/>
                </a:lnTo>
                <a:lnTo>
                  <a:pt x="1444" y="1611"/>
                </a:lnTo>
                <a:lnTo>
                  <a:pt x="1453" y="1582"/>
                </a:lnTo>
                <a:lnTo>
                  <a:pt x="1465" y="1551"/>
                </a:lnTo>
                <a:lnTo>
                  <a:pt x="1480" y="1520"/>
                </a:lnTo>
                <a:lnTo>
                  <a:pt x="1495" y="1487"/>
                </a:lnTo>
                <a:lnTo>
                  <a:pt x="1507" y="1456"/>
                </a:lnTo>
                <a:lnTo>
                  <a:pt x="1516" y="1424"/>
                </a:lnTo>
                <a:lnTo>
                  <a:pt x="1522" y="1393"/>
                </a:lnTo>
                <a:lnTo>
                  <a:pt x="1518" y="1364"/>
                </a:lnTo>
                <a:lnTo>
                  <a:pt x="1505" y="1344"/>
                </a:lnTo>
                <a:lnTo>
                  <a:pt x="1435" y="1336"/>
                </a:lnTo>
                <a:close/>
                <a:moveTo>
                  <a:pt x="695" y="1220"/>
                </a:moveTo>
                <a:lnTo>
                  <a:pt x="675" y="1233"/>
                </a:lnTo>
                <a:lnTo>
                  <a:pt x="655" y="1244"/>
                </a:lnTo>
                <a:lnTo>
                  <a:pt x="638" y="1256"/>
                </a:lnTo>
                <a:lnTo>
                  <a:pt x="622" y="1271"/>
                </a:lnTo>
                <a:lnTo>
                  <a:pt x="611" y="1293"/>
                </a:lnTo>
                <a:lnTo>
                  <a:pt x="689" y="1353"/>
                </a:lnTo>
                <a:lnTo>
                  <a:pt x="745" y="1420"/>
                </a:lnTo>
                <a:lnTo>
                  <a:pt x="740" y="1478"/>
                </a:lnTo>
                <a:lnTo>
                  <a:pt x="762" y="1485"/>
                </a:lnTo>
                <a:lnTo>
                  <a:pt x="785" y="1484"/>
                </a:lnTo>
                <a:lnTo>
                  <a:pt x="807" y="1474"/>
                </a:lnTo>
                <a:lnTo>
                  <a:pt x="827" y="1462"/>
                </a:lnTo>
                <a:lnTo>
                  <a:pt x="844" y="1444"/>
                </a:lnTo>
                <a:lnTo>
                  <a:pt x="856" y="1427"/>
                </a:lnTo>
                <a:lnTo>
                  <a:pt x="844" y="1413"/>
                </a:lnTo>
                <a:lnTo>
                  <a:pt x="831" y="1405"/>
                </a:lnTo>
                <a:lnTo>
                  <a:pt x="816" y="1398"/>
                </a:lnTo>
                <a:lnTo>
                  <a:pt x="800" y="1393"/>
                </a:lnTo>
                <a:lnTo>
                  <a:pt x="784" y="1384"/>
                </a:lnTo>
                <a:lnTo>
                  <a:pt x="765" y="1365"/>
                </a:lnTo>
                <a:lnTo>
                  <a:pt x="751" y="1342"/>
                </a:lnTo>
                <a:lnTo>
                  <a:pt x="742" y="1316"/>
                </a:lnTo>
                <a:lnTo>
                  <a:pt x="736" y="1287"/>
                </a:lnTo>
                <a:lnTo>
                  <a:pt x="731" y="1258"/>
                </a:lnTo>
                <a:lnTo>
                  <a:pt x="725" y="1233"/>
                </a:lnTo>
                <a:lnTo>
                  <a:pt x="695" y="1220"/>
                </a:lnTo>
                <a:close/>
                <a:moveTo>
                  <a:pt x="1940" y="1136"/>
                </a:moveTo>
                <a:lnTo>
                  <a:pt x="1925" y="1156"/>
                </a:lnTo>
                <a:lnTo>
                  <a:pt x="1915" y="1184"/>
                </a:lnTo>
                <a:lnTo>
                  <a:pt x="1909" y="1214"/>
                </a:lnTo>
                <a:lnTo>
                  <a:pt x="1905" y="1244"/>
                </a:lnTo>
                <a:lnTo>
                  <a:pt x="1904" y="1274"/>
                </a:lnTo>
                <a:lnTo>
                  <a:pt x="1905" y="1300"/>
                </a:lnTo>
                <a:lnTo>
                  <a:pt x="1925" y="1316"/>
                </a:lnTo>
                <a:lnTo>
                  <a:pt x="1964" y="1316"/>
                </a:lnTo>
                <a:lnTo>
                  <a:pt x="1978" y="1304"/>
                </a:lnTo>
                <a:lnTo>
                  <a:pt x="1987" y="1285"/>
                </a:lnTo>
                <a:lnTo>
                  <a:pt x="1991" y="1265"/>
                </a:lnTo>
                <a:lnTo>
                  <a:pt x="1991" y="1242"/>
                </a:lnTo>
                <a:lnTo>
                  <a:pt x="1987" y="1218"/>
                </a:lnTo>
                <a:lnTo>
                  <a:pt x="1984" y="1194"/>
                </a:lnTo>
                <a:lnTo>
                  <a:pt x="1978" y="1173"/>
                </a:lnTo>
                <a:lnTo>
                  <a:pt x="1973" y="1153"/>
                </a:lnTo>
                <a:lnTo>
                  <a:pt x="1940" y="1136"/>
                </a:lnTo>
                <a:close/>
                <a:moveTo>
                  <a:pt x="887" y="1062"/>
                </a:moveTo>
                <a:lnTo>
                  <a:pt x="865" y="1078"/>
                </a:lnTo>
                <a:lnTo>
                  <a:pt x="853" y="1094"/>
                </a:lnTo>
                <a:lnTo>
                  <a:pt x="847" y="1109"/>
                </a:lnTo>
                <a:lnTo>
                  <a:pt x="849" y="1122"/>
                </a:lnTo>
                <a:lnTo>
                  <a:pt x="856" y="1136"/>
                </a:lnTo>
                <a:lnTo>
                  <a:pt x="865" y="1151"/>
                </a:lnTo>
                <a:lnTo>
                  <a:pt x="878" y="1165"/>
                </a:lnTo>
                <a:lnTo>
                  <a:pt x="893" y="1182"/>
                </a:lnTo>
                <a:lnTo>
                  <a:pt x="905" y="1200"/>
                </a:lnTo>
                <a:lnTo>
                  <a:pt x="916" y="1220"/>
                </a:lnTo>
                <a:lnTo>
                  <a:pt x="925" y="1240"/>
                </a:lnTo>
                <a:lnTo>
                  <a:pt x="927" y="1267"/>
                </a:lnTo>
                <a:lnTo>
                  <a:pt x="925" y="1293"/>
                </a:lnTo>
                <a:lnTo>
                  <a:pt x="920" y="1316"/>
                </a:lnTo>
                <a:lnTo>
                  <a:pt x="916" y="1338"/>
                </a:lnTo>
                <a:lnTo>
                  <a:pt x="916" y="1358"/>
                </a:lnTo>
                <a:lnTo>
                  <a:pt x="922" y="1376"/>
                </a:lnTo>
                <a:lnTo>
                  <a:pt x="925" y="1380"/>
                </a:lnTo>
                <a:lnTo>
                  <a:pt x="929" y="1384"/>
                </a:lnTo>
                <a:lnTo>
                  <a:pt x="933" y="1387"/>
                </a:lnTo>
                <a:lnTo>
                  <a:pt x="936" y="1389"/>
                </a:lnTo>
                <a:lnTo>
                  <a:pt x="940" y="1389"/>
                </a:lnTo>
                <a:lnTo>
                  <a:pt x="947" y="1391"/>
                </a:lnTo>
                <a:lnTo>
                  <a:pt x="971" y="1393"/>
                </a:lnTo>
                <a:lnTo>
                  <a:pt x="993" y="1387"/>
                </a:lnTo>
                <a:lnTo>
                  <a:pt x="1011" y="1374"/>
                </a:lnTo>
                <a:lnTo>
                  <a:pt x="1025" y="1358"/>
                </a:lnTo>
                <a:lnTo>
                  <a:pt x="1036" y="1340"/>
                </a:lnTo>
                <a:lnTo>
                  <a:pt x="1020" y="1318"/>
                </a:lnTo>
                <a:lnTo>
                  <a:pt x="1005" y="1300"/>
                </a:lnTo>
                <a:lnTo>
                  <a:pt x="989" y="1282"/>
                </a:lnTo>
                <a:lnTo>
                  <a:pt x="976" y="1260"/>
                </a:lnTo>
                <a:lnTo>
                  <a:pt x="964" y="1236"/>
                </a:lnTo>
                <a:lnTo>
                  <a:pt x="955" y="1204"/>
                </a:lnTo>
                <a:lnTo>
                  <a:pt x="951" y="1180"/>
                </a:lnTo>
                <a:lnTo>
                  <a:pt x="955" y="1158"/>
                </a:lnTo>
                <a:lnTo>
                  <a:pt x="958" y="1140"/>
                </a:lnTo>
                <a:lnTo>
                  <a:pt x="964" y="1122"/>
                </a:lnTo>
                <a:lnTo>
                  <a:pt x="965" y="1105"/>
                </a:lnTo>
                <a:lnTo>
                  <a:pt x="960" y="1087"/>
                </a:lnTo>
                <a:lnTo>
                  <a:pt x="949" y="1074"/>
                </a:lnTo>
                <a:lnTo>
                  <a:pt x="933" y="1065"/>
                </a:lnTo>
                <a:lnTo>
                  <a:pt x="913" y="1064"/>
                </a:lnTo>
                <a:lnTo>
                  <a:pt x="887" y="1062"/>
                </a:lnTo>
                <a:close/>
                <a:moveTo>
                  <a:pt x="560" y="1009"/>
                </a:moveTo>
                <a:lnTo>
                  <a:pt x="544" y="1018"/>
                </a:lnTo>
                <a:lnTo>
                  <a:pt x="529" y="1027"/>
                </a:lnTo>
                <a:lnTo>
                  <a:pt x="516" y="1036"/>
                </a:lnTo>
                <a:lnTo>
                  <a:pt x="505" y="1051"/>
                </a:lnTo>
                <a:lnTo>
                  <a:pt x="591" y="1156"/>
                </a:lnTo>
                <a:lnTo>
                  <a:pt x="593" y="1171"/>
                </a:lnTo>
                <a:lnTo>
                  <a:pt x="593" y="1184"/>
                </a:lnTo>
                <a:lnTo>
                  <a:pt x="591" y="1196"/>
                </a:lnTo>
                <a:lnTo>
                  <a:pt x="589" y="1207"/>
                </a:lnTo>
                <a:lnTo>
                  <a:pt x="593" y="1220"/>
                </a:lnTo>
                <a:lnTo>
                  <a:pt x="656" y="1204"/>
                </a:lnTo>
                <a:lnTo>
                  <a:pt x="673" y="1173"/>
                </a:lnTo>
                <a:lnTo>
                  <a:pt x="647" y="1154"/>
                </a:lnTo>
                <a:lnTo>
                  <a:pt x="627" y="1136"/>
                </a:lnTo>
                <a:lnTo>
                  <a:pt x="615" y="1114"/>
                </a:lnTo>
                <a:lnTo>
                  <a:pt x="605" y="1091"/>
                </a:lnTo>
                <a:lnTo>
                  <a:pt x="600" y="1060"/>
                </a:lnTo>
                <a:lnTo>
                  <a:pt x="598" y="1022"/>
                </a:lnTo>
                <a:lnTo>
                  <a:pt x="585" y="1014"/>
                </a:lnTo>
                <a:lnTo>
                  <a:pt x="560" y="1009"/>
                </a:lnTo>
                <a:close/>
                <a:moveTo>
                  <a:pt x="1445" y="969"/>
                </a:moveTo>
                <a:lnTo>
                  <a:pt x="1429" y="976"/>
                </a:lnTo>
                <a:lnTo>
                  <a:pt x="1416" y="980"/>
                </a:lnTo>
                <a:lnTo>
                  <a:pt x="1416" y="1016"/>
                </a:lnTo>
                <a:lnTo>
                  <a:pt x="1420" y="1045"/>
                </a:lnTo>
                <a:lnTo>
                  <a:pt x="1424" y="1073"/>
                </a:lnTo>
                <a:lnTo>
                  <a:pt x="1427" y="1096"/>
                </a:lnTo>
                <a:lnTo>
                  <a:pt x="1429" y="1118"/>
                </a:lnTo>
                <a:lnTo>
                  <a:pt x="1429" y="1142"/>
                </a:lnTo>
                <a:lnTo>
                  <a:pt x="1425" y="1165"/>
                </a:lnTo>
                <a:lnTo>
                  <a:pt x="1418" y="1191"/>
                </a:lnTo>
                <a:lnTo>
                  <a:pt x="1405" y="1220"/>
                </a:lnTo>
                <a:lnTo>
                  <a:pt x="1387" y="1253"/>
                </a:lnTo>
                <a:lnTo>
                  <a:pt x="1387" y="1276"/>
                </a:lnTo>
                <a:lnTo>
                  <a:pt x="1398" y="1285"/>
                </a:lnTo>
                <a:lnTo>
                  <a:pt x="1415" y="1294"/>
                </a:lnTo>
                <a:lnTo>
                  <a:pt x="1435" y="1302"/>
                </a:lnTo>
                <a:lnTo>
                  <a:pt x="1458" y="1305"/>
                </a:lnTo>
                <a:lnTo>
                  <a:pt x="1482" y="1309"/>
                </a:lnTo>
                <a:lnTo>
                  <a:pt x="1504" y="1309"/>
                </a:lnTo>
                <a:lnTo>
                  <a:pt x="1520" y="1305"/>
                </a:lnTo>
                <a:lnTo>
                  <a:pt x="1533" y="1296"/>
                </a:lnTo>
                <a:lnTo>
                  <a:pt x="1536" y="1282"/>
                </a:lnTo>
                <a:lnTo>
                  <a:pt x="1535" y="1265"/>
                </a:lnTo>
                <a:lnTo>
                  <a:pt x="1527" y="1249"/>
                </a:lnTo>
                <a:lnTo>
                  <a:pt x="1518" y="1231"/>
                </a:lnTo>
                <a:lnTo>
                  <a:pt x="1509" y="1213"/>
                </a:lnTo>
                <a:lnTo>
                  <a:pt x="1502" y="1196"/>
                </a:lnTo>
                <a:lnTo>
                  <a:pt x="1498" y="1180"/>
                </a:lnTo>
                <a:lnTo>
                  <a:pt x="1502" y="1160"/>
                </a:lnTo>
                <a:lnTo>
                  <a:pt x="1509" y="1136"/>
                </a:lnTo>
                <a:lnTo>
                  <a:pt x="1518" y="1111"/>
                </a:lnTo>
                <a:lnTo>
                  <a:pt x="1527" y="1087"/>
                </a:lnTo>
                <a:lnTo>
                  <a:pt x="1536" y="1062"/>
                </a:lnTo>
                <a:lnTo>
                  <a:pt x="1545" y="1040"/>
                </a:lnTo>
                <a:lnTo>
                  <a:pt x="1553" y="1022"/>
                </a:lnTo>
                <a:lnTo>
                  <a:pt x="1556" y="1009"/>
                </a:lnTo>
                <a:lnTo>
                  <a:pt x="1556" y="1002"/>
                </a:lnTo>
                <a:lnTo>
                  <a:pt x="1544" y="987"/>
                </a:lnTo>
                <a:lnTo>
                  <a:pt x="1524" y="978"/>
                </a:lnTo>
                <a:lnTo>
                  <a:pt x="1498" y="973"/>
                </a:lnTo>
                <a:lnTo>
                  <a:pt x="1471" y="971"/>
                </a:lnTo>
                <a:lnTo>
                  <a:pt x="1445" y="969"/>
                </a:lnTo>
                <a:close/>
                <a:moveTo>
                  <a:pt x="1178" y="964"/>
                </a:moveTo>
                <a:lnTo>
                  <a:pt x="1127" y="976"/>
                </a:lnTo>
                <a:lnTo>
                  <a:pt x="1122" y="993"/>
                </a:lnTo>
                <a:lnTo>
                  <a:pt x="1122" y="1014"/>
                </a:lnTo>
                <a:lnTo>
                  <a:pt x="1125" y="1040"/>
                </a:lnTo>
                <a:lnTo>
                  <a:pt x="1133" y="1067"/>
                </a:lnTo>
                <a:lnTo>
                  <a:pt x="1142" y="1094"/>
                </a:lnTo>
                <a:lnTo>
                  <a:pt x="1149" y="1124"/>
                </a:lnTo>
                <a:lnTo>
                  <a:pt x="1156" y="1151"/>
                </a:lnTo>
                <a:lnTo>
                  <a:pt x="1162" y="1178"/>
                </a:lnTo>
                <a:lnTo>
                  <a:pt x="1162" y="1200"/>
                </a:lnTo>
                <a:lnTo>
                  <a:pt x="1160" y="1216"/>
                </a:lnTo>
                <a:lnTo>
                  <a:pt x="1153" y="1229"/>
                </a:lnTo>
                <a:lnTo>
                  <a:pt x="1144" y="1240"/>
                </a:lnTo>
                <a:lnTo>
                  <a:pt x="1135" y="1251"/>
                </a:lnTo>
                <a:lnTo>
                  <a:pt x="1127" y="1264"/>
                </a:lnTo>
                <a:lnTo>
                  <a:pt x="1125" y="1284"/>
                </a:lnTo>
                <a:lnTo>
                  <a:pt x="1144" y="1293"/>
                </a:lnTo>
                <a:lnTo>
                  <a:pt x="1165" y="1298"/>
                </a:lnTo>
                <a:lnTo>
                  <a:pt x="1191" y="1302"/>
                </a:lnTo>
                <a:lnTo>
                  <a:pt x="1216" y="1304"/>
                </a:lnTo>
                <a:lnTo>
                  <a:pt x="1240" y="1300"/>
                </a:lnTo>
                <a:lnTo>
                  <a:pt x="1260" y="1293"/>
                </a:lnTo>
                <a:lnTo>
                  <a:pt x="1273" y="1284"/>
                </a:lnTo>
                <a:lnTo>
                  <a:pt x="1269" y="1260"/>
                </a:lnTo>
                <a:lnTo>
                  <a:pt x="1262" y="1242"/>
                </a:lnTo>
                <a:lnTo>
                  <a:pt x="1253" y="1224"/>
                </a:lnTo>
                <a:lnTo>
                  <a:pt x="1242" y="1207"/>
                </a:lnTo>
                <a:lnTo>
                  <a:pt x="1233" y="1189"/>
                </a:lnTo>
                <a:lnTo>
                  <a:pt x="1227" y="1167"/>
                </a:lnTo>
                <a:lnTo>
                  <a:pt x="1222" y="1136"/>
                </a:lnTo>
                <a:lnTo>
                  <a:pt x="1224" y="1107"/>
                </a:lnTo>
                <a:lnTo>
                  <a:pt x="1229" y="1082"/>
                </a:lnTo>
                <a:lnTo>
                  <a:pt x="1238" y="1058"/>
                </a:lnTo>
                <a:lnTo>
                  <a:pt x="1247" y="1036"/>
                </a:lnTo>
                <a:lnTo>
                  <a:pt x="1258" y="1014"/>
                </a:lnTo>
                <a:lnTo>
                  <a:pt x="1265" y="993"/>
                </a:lnTo>
                <a:lnTo>
                  <a:pt x="1260" y="985"/>
                </a:lnTo>
                <a:lnTo>
                  <a:pt x="1178" y="964"/>
                </a:lnTo>
                <a:close/>
                <a:moveTo>
                  <a:pt x="493" y="804"/>
                </a:moveTo>
                <a:lnTo>
                  <a:pt x="480" y="820"/>
                </a:lnTo>
                <a:lnTo>
                  <a:pt x="491" y="902"/>
                </a:lnTo>
                <a:lnTo>
                  <a:pt x="489" y="916"/>
                </a:lnTo>
                <a:lnTo>
                  <a:pt x="484" y="927"/>
                </a:lnTo>
                <a:lnTo>
                  <a:pt x="480" y="940"/>
                </a:lnTo>
                <a:lnTo>
                  <a:pt x="480" y="956"/>
                </a:lnTo>
                <a:lnTo>
                  <a:pt x="507" y="967"/>
                </a:lnTo>
                <a:lnTo>
                  <a:pt x="533" y="969"/>
                </a:lnTo>
                <a:lnTo>
                  <a:pt x="564" y="964"/>
                </a:lnTo>
                <a:lnTo>
                  <a:pt x="575" y="947"/>
                </a:lnTo>
                <a:lnTo>
                  <a:pt x="569" y="934"/>
                </a:lnTo>
                <a:lnTo>
                  <a:pt x="562" y="925"/>
                </a:lnTo>
                <a:lnTo>
                  <a:pt x="555" y="918"/>
                </a:lnTo>
                <a:lnTo>
                  <a:pt x="545" y="911"/>
                </a:lnTo>
                <a:lnTo>
                  <a:pt x="540" y="902"/>
                </a:lnTo>
                <a:lnTo>
                  <a:pt x="527" y="811"/>
                </a:lnTo>
                <a:lnTo>
                  <a:pt x="518" y="807"/>
                </a:lnTo>
                <a:lnTo>
                  <a:pt x="507" y="804"/>
                </a:lnTo>
                <a:lnTo>
                  <a:pt x="493" y="804"/>
                </a:lnTo>
                <a:close/>
                <a:moveTo>
                  <a:pt x="822" y="798"/>
                </a:moveTo>
                <a:lnTo>
                  <a:pt x="765" y="814"/>
                </a:lnTo>
                <a:lnTo>
                  <a:pt x="758" y="820"/>
                </a:lnTo>
                <a:lnTo>
                  <a:pt x="764" y="847"/>
                </a:lnTo>
                <a:lnTo>
                  <a:pt x="773" y="871"/>
                </a:lnTo>
                <a:lnTo>
                  <a:pt x="782" y="894"/>
                </a:lnTo>
                <a:lnTo>
                  <a:pt x="791" y="916"/>
                </a:lnTo>
                <a:lnTo>
                  <a:pt x="798" y="938"/>
                </a:lnTo>
                <a:lnTo>
                  <a:pt x="804" y="962"/>
                </a:lnTo>
                <a:lnTo>
                  <a:pt x="804" y="987"/>
                </a:lnTo>
                <a:lnTo>
                  <a:pt x="796" y="1018"/>
                </a:lnTo>
                <a:lnTo>
                  <a:pt x="796" y="1022"/>
                </a:lnTo>
                <a:lnTo>
                  <a:pt x="824" y="1029"/>
                </a:lnTo>
                <a:lnTo>
                  <a:pt x="849" y="1025"/>
                </a:lnTo>
                <a:lnTo>
                  <a:pt x="875" y="1016"/>
                </a:lnTo>
                <a:lnTo>
                  <a:pt x="895" y="1005"/>
                </a:lnTo>
                <a:lnTo>
                  <a:pt x="895" y="998"/>
                </a:lnTo>
                <a:lnTo>
                  <a:pt x="876" y="971"/>
                </a:lnTo>
                <a:lnTo>
                  <a:pt x="864" y="949"/>
                </a:lnTo>
                <a:lnTo>
                  <a:pt x="855" y="927"/>
                </a:lnTo>
                <a:lnTo>
                  <a:pt x="851" y="905"/>
                </a:lnTo>
                <a:lnTo>
                  <a:pt x="851" y="880"/>
                </a:lnTo>
                <a:lnTo>
                  <a:pt x="851" y="849"/>
                </a:lnTo>
                <a:lnTo>
                  <a:pt x="853" y="811"/>
                </a:lnTo>
                <a:lnTo>
                  <a:pt x="822" y="798"/>
                </a:lnTo>
                <a:close/>
                <a:moveTo>
                  <a:pt x="1515" y="644"/>
                </a:moveTo>
                <a:lnTo>
                  <a:pt x="1480" y="651"/>
                </a:lnTo>
                <a:lnTo>
                  <a:pt x="1475" y="669"/>
                </a:lnTo>
                <a:lnTo>
                  <a:pt x="1475" y="682"/>
                </a:lnTo>
                <a:lnTo>
                  <a:pt x="1478" y="696"/>
                </a:lnTo>
                <a:lnTo>
                  <a:pt x="1484" y="711"/>
                </a:lnTo>
                <a:lnTo>
                  <a:pt x="1491" y="751"/>
                </a:lnTo>
                <a:lnTo>
                  <a:pt x="1491" y="787"/>
                </a:lnTo>
                <a:lnTo>
                  <a:pt x="1485" y="822"/>
                </a:lnTo>
                <a:lnTo>
                  <a:pt x="1476" y="853"/>
                </a:lnTo>
                <a:lnTo>
                  <a:pt x="1462" y="880"/>
                </a:lnTo>
                <a:lnTo>
                  <a:pt x="1445" y="907"/>
                </a:lnTo>
                <a:lnTo>
                  <a:pt x="1445" y="927"/>
                </a:lnTo>
                <a:lnTo>
                  <a:pt x="1465" y="936"/>
                </a:lnTo>
                <a:lnTo>
                  <a:pt x="1489" y="942"/>
                </a:lnTo>
                <a:lnTo>
                  <a:pt x="1515" y="944"/>
                </a:lnTo>
                <a:lnTo>
                  <a:pt x="1540" y="940"/>
                </a:lnTo>
                <a:lnTo>
                  <a:pt x="1562" y="927"/>
                </a:lnTo>
                <a:lnTo>
                  <a:pt x="1533" y="840"/>
                </a:lnTo>
                <a:lnTo>
                  <a:pt x="1533" y="809"/>
                </a:lnTo>
                <a:lnTo>
                  <a:pt x="1538" y="778"/>
                </a:lnTo>
                <a:lnTo>
                  <a:pt x="1551" y="751"/>
                </a:lnTo>
                <a:lnTo>
                  <a:pt x="1564" y="724"/>
                </a:lnTo>
                <a:lnTo>
                  <a:pt x="1576" y="696"/>
                </a:lnTo>
                <a:lnTo>
                  <a:pt x="1587" y="673"/>
                </a:lnTo>
                <a:lnTo>
                  <a:pt x="1580" y="656"/>
                </a:lnTo>
                <a:lnTo>
                  <a:pt x="1515" y="644"/>
                </a:lnTo>
                <a:close/>
                <a:moveTo>
                  <a:pt x="1107" y="622"/>
                </a:moveTo>
                <a:lnTo>
                  <a:pt x="1091" y="625"/>
                </a:lnTo>
                <a:lnTo>
                  <a:pt x="1064" y="656"/>
                </a:lnTo>
                <a:lnTo>
                  <a:pt x="1125" y="814"/>
                </a:lnTo>
                <a:lnTo>
                  <a:pt x="1129" y="840"/>
                </a:lnTo>
                <a:lnTo>
                  <a:pt x="1127" y="860"/>
                </a:lnTo>
                <a:lnTo>
                  <a:pt x="1122" y="874"/>
                </a:lnTo>
                <a:lnTo>
                  <a:pt x="1118" y="891"/>
                </a:lnTo>
                <a:lnTo>
                  <a:pt x="1116" y="907"/>
                </a:lnTo>
                <a:lnTo>
                  <a:pt x="1118" y="927"/>
                </a:lnTo>
                <a:lnTo>
                  <a:pt x="1142" y="927"/>
                </a:lnTo>
                <a:lnTo>
                  <a:pt x="1162" y="924"/>
                </a:lnTo>
                <a:lnTo>
                  <a:pt x="1180" y="920"/>
                </a:lnTo>
                <a:lnTo>
                  <a:pt x="1196" y="913"/>
                </a:lnTo>
                <a:lnTo>
                  <a:pt x="1218" y="907"/>
                </a:lnTo>
                <a:lnTo>
                  <a:pt x="1222" y="898"/>
                </a:lnTo>
                <a:lnTo>
                  <a:pt x="1225" y="887"/>
                </a:lnTo>
                <a:lnTo>
                  <a:pt x="1225" y="873"/>
                </a:lnTo>
                <a:lnTo>
                  <a:pt x="1202" y="842"/>
                </a:lnTo>
                <a:lnTo>
                  <a:pt x="1185" y="813"/>
                </a:lnTo>
                <a:lnTo>
                  <a:pt x="1175" y="784"/>
                </a:lnTo>
                <a:lnTo>
                  <a:pt x="1169" y="754"/>
                </a:lnTo>
                <a:lnTo>
                  <a:pt x="1169" y="722"/>
                </a:lnTo>
                <a:lnTo>
                  <a:pt x="1173" y="685"/>
                </a:lnTo>
                <a:lnTo>
                  <a:pt x="1182" y="644"/>
                </a:lnTo>
                <a:lnTo>
                  <a:pt x="1160" y="625"/>
                </a:lnTo>
                <a:lnTo>
                  <a:pt x="1107" y="622"/>
                </a:lnTo>
                <a:close/>
                <a:moveTo>
                  <a:pt x="762" y="596"/>
                </a:moveTo>
                <a:lnTo>
                  <a:pt x="751" y="611"/>
                </a:lnTo>
                <a:lnTo>
                  <a:pt x="744" y="633"/>
                </a:lnTo>
                <a:lnTo>
                  <a:pt x="738" y="658"/>
                </a:lnTo>
                <a:lnTo>
                  <a:pt x="735" y="689"/>
                </a:lnTo>
                <a:lnTo>
                  <a:pt x="733" y="718"/>
                </a:lnTo>
                <a:lnTo>
                  <a:pt x="735" y="744"/>
                </a:lnTo>
                <a:lnTo>
                  <a:pt x="738" y="765"/>
                </a:lnTo>
                <a:lnTo>
                  <a:pt x="767" y="769"/>
                </a:lnTo>
                <a:lnTo>
                  <a:pt x="793" y="769"/>
                </a:lnTo>
                <a:lnTo>
                  <a:pt x="822" y="765"/>
                </a:lnTo>
                <a:lnTo>
                  <a:pt x="831" y="753"/>
                </a:lnTo>
                <a:lnTo>
                  <a:pt x="825" y="734"/>
                </a:lnTo>
                <a:lnTo>
                  <a:pt x="818" y="724"/>
                </a:lnTo>
                <a:lnTo>
                  <a:pt x="809" y="716"/>
                </a:lnTo>
                <a:lnTo>
                  <a:pt x="802" y="709"/>
                </a:lnTo>
                <a:lnTo>
                  <a:pt x="795" y="698"/>
                </a:lnTo>
                <a:lnTo>
                  <a:pt x="789" y="680"/>
                </a:lnTo>
                <a:lnTo>
                  <a:pt x="791" y="664"/>
                </a:lnTo>
                <a:lnTo>
                  <a:pt x="791" y="647"/>
                </a:lnTo>
                <a:lnTo>
                  <a:pt x="791" y="631"/>
                </a:lnTo>
                <a:lnTo>
                  <a:pt x="784" y="613"/>
                </a:lnTo>
                <a:lnTo>
                  <a:pt x="780" y="609"/>
                </a:lnTo>
                <a:lnTo>
                  <a:pt x="778" y="605"/>
                </a:lnTo>
                <a:lnTo>
                  <a:pt x="775" y="604"/>
                </a:lnTo>
                <a:lnTo>
                  <a:pt x="771" y="600"/>
                </a:lnTo>
                <a:lnTo>
                  <a:pt x="767" y="598"/>
                </a:lnTo>
                <a:lnTo>
                  <a:pt x="762" y="596"/>
                </a:lnTo>
                <a:close/>
                <a:moveTo>
                  <a:pt x="1535" y="433"/>
                </a:moveTo>
                <a:lnTo>
                  <a:pt x="1524" y="447"/>
                </a:lnTo>
                <a:lnTo>
                  <a:pt x="1520" y="462"/>
                </a:lnTo>
                <a:lnTo>
                  <a:pt x="1518" y="476"/>
                </a:lnTo>
                <a:lnTo>
                  <a:pt x="1518" y="493"/>
                </a:lnTo>
                <a:lnTo>
                  <a:pt x="1516" y="511"/>
                </a:lnTo>
                <a:lnTo>
                  <a:pt x="1511" y="533"/>
                </a:lnTo>
                <a:lnTo>
                  <a:pt x="1476" y="574"/>
                </a:lnTo>
                <a:lnTo>
                  <a:pt x="1475" y="596"/>
                </a:lnTo>
                <a:lnTo>
                  <a:pt x="1500" y="607"/>
                </a:lnTo>
                <a:lnTo>
                  <a:pt x="1531" y="613"/>
                </a:lnTo>
                <a:lnTo>
                  <a:pt x="1564" y="609"/>
                </a:lnTo>
                <a:lnTo>
                  <a:pt x="1571" y="609"/>
                </a:lnTo>
                <a:lnTo>
                  <a:pt x="1578" y="593"/>
                </a:lnTo>
                <a:lnTo>
                  <a:pt x="1580" y="582"/>
                </a:lnTo>
                <a:lnTo>
                  <a:pt x="1576" y="573"/>
                </a:lnTo>
                <a:lnTo>
                  <a:pt x="1571" y="564"/>
                </a:lnTo>
                <a:lnTo>
                  <a:pt x="1564" y="554"/>
                </a:lnTo>
                <a:lnTo>
                  <a:pt x="1560" y="540"/>
                </a:lnTo>
                <a:lnTo>
                  <a:pt x="1569" y="447"/>
                </a:lnTo>
                <a:lnTo>
                  <a:pt x="1535" y="433"/>
                </a:lnTo>
                <a:close/>
                <a:moveTo>
                  <a:pt x="1089" y="416"/>
                </a:moveTo>
                <a:lnTo>
                  <a:pt x="1080" y="420"/>
                </a:lnTo>
                <a:lnTo>
                  <a:pt x="1071" y="442"/>
                </a:lnTo>
                <a:lnTo>
                  <a:pt x="1067" y="465"/>
                </a:lnTo>
                <a:lnTo>
                  <a:pt x="1067" y="493"/>
                </a:lnTo>
                <a:lnTo>
                  <a:pt x="1065" y="518"/>
                </a:lnTo>
                <a:lnTo>
                  <a:pt x="1064" y="544"/>
                </a:lnTo>
                <a:lnTo>
                  <a:pt x="1058" y="567"/>
                </a:lnTo>
                <a:lnTo>
                  <a:pt x="1069" y="584"/>
                </a:lnTo>
                <a:lnTo>
                  <a:pt x="1082" y="596"/>
                </a:lnTo>
                <a:lnTo>
                  <a:pt x="1100" y="604"/>
                </a:lnTo>
                <a:lnTo>
                  <a:pt x="1120" y="604"/>
                </a:lnTo>
                <a:lnTo>
                  <a:pt x="1142" y="596"/>
                </a:lnTo>
                <a:lnTo>
                  <a:pt x="1149" y="593"/>
                </a:lnTo>
                <a:lnTo>
                  <a:pt x="1153" y="589"/>
                </a:lnTo>
                <a:lnTo>
                  <a:pt x="1156" y="585"/>
                </a:lnTo>
                <a:lnTo>
                  <a:pt x="1160" y="580"/>
                </a:lnTo>
                <a:lnTo>
                  <a:pt x="1164" y="574"/>
                </a:lnTo>
                <a:lnTo>
                  <a:pt x="1115" y="420"/>
                </a:lnTo>
                <a:lnTo>
                  <a:pt x="1089" y="416"/>
                </a:lnTo>
                <a:close/>
                <a:moveTo>
                  <a:pt x="207" y="160"/>
                </a:moveTo>
                <a:lnTo>
                  <a:pt x="2276" y="160"/>
                </a:lnTo>
                <a:lnTo>
                  <a:pt x="2291" y="164"/>
                </a:lnTo>
                <a:lnTo>
                  <a:pt x="2304" y="173"/>
                </a:lnTo>
                <a:lnTo>
                  <a:pt x="2313" y="185"/>
                </a:lnTo>
                <a:lnTo>
                  <a:pt x="2316" y="200"/>
                </a:lnTo>
                <a:lnTo>
                  <a:pt x="2316" y="2829"/>
                </a:lnTo>
                <a:lnTo>
                  <a:pt x="2313" y="2844"/>
                </a:lnTo>
                <a:lnTo>
                  <a:pt x="2304" y="2856"/>
                </a:lnTo>
                <a:lnTo>
                  <a:pt x="2291" y="2865"/>
                </a:lnTo>
                <a:lnTo>
                  <a:pt x="2276" y="2869"/>
                </a:lnTo>
                <a:lnTo>
                  <a:pt x="207" y="2869"/>
                </a:lnTo>
                <a:lnTo>
                  <a:pt x="193" y="2865"/>
                </a:lnTo>
                <a:lnTo>
                  <a:pt x="180" y="2856"/>
                </a:lnTo>
                <a:lnTo>
                  <a:pt x="171" y="2844"/>
                </a:lnTo>
                <a:lnTo>
                  <a:pt x="167" y="2829"/>
                </a:lnTo>
                <a:lnTo>
                  <a:pt x="167" y="200"/>
                </a:lnTo>
                <a:lnTo>
                  <a:pt x="171" y="185"/>
                </a:lnTo>
                <a:lnTo>
                  <a:pt x="180" y="173"/>
                </a:lnTo>
                <a:lnTo>
                  <a:pt x="193" y="164"/>
                </a:lnTo>
                <a:lnTo>
                  <a:pt x="207" y="160"/>
                </a:lnTo>
                <a:close/>
                <a:moveTo>
                  <a:pt x="131" y="89"/>
                </a:moveTo>
                <a:lnTo>
                  <a:pt x="116" y="93"/>
                </a:lnTo>
                <a:lnTo>
                  <a:pt x="104" y="102"/>
                </a:lnTo>
                <a:lnTo>
                  <a:pt x="95" y="114"/>
                </a:lnTo>
                <a:lnTo>
                  <a:pt x="91" y="129"/>
                </a:lnTo>
                <a:lnTo>
                  <a:pt x="91" y="2900"/>
                </a:lnTo>
                <a:lnTo>
                  <a:pt x="95" y="2914"/>
                </a:lnTo>
                <a:lnTo>
                  <a:pt x="104" y="2927"/>
                </a:lnTo>
                <a:lnTo>
                  <a:pt x="116" y="2936"/>
                </a:lnTo>
                <a:lnTo>
                  <a:pt x="131" y="2940"/>
                </a:lnTo>
                <a:lnTo>
                  <a:pt x="2353" y="2940"/>
                </a:lnTo>
                <a:lnTo>
                  <a:pt x="2367" y="2936"/>
                </a:lnTo>
                <a:lnTo>
                  <a:pt x="2380" y="2927"/>
                </a:lnTo>
                <a:lnTo>
                  <a:pt x="2389" y="2914"/>
                </a:lnTo>
                <a:lnTo>
                  <a:pt x="2393" y="2900"/>
                </a:lnTo>
                <a:lnTo>
                  <a:pt x="2393" y="129"/>
                </a:lnTo>
                <a:lnTo>
                  <a:pt x="2389" y="114"/>
                </a:lnTo>
                <a:lnTo>
                  <a:pt x="2380" y="102"/>
                </a:lnTo>
                <a:lnTo>
                  <a:pt x="2367" y="93"/>
                </a:lnTo>
                <a:lnTo>
                  <a:pt x="2353" y="89"/>
                </a:lnTo>
                <a:lnTo>
                  <a:pt x="131" y="89"/>
                </a:lnTo>
                <a:close/>
                <a:moveTo>
                  <a:pt x="40" y="0"/>
                </a:moveTo>
                <a:lnTo>
                  <a:pt x="2447" y="0"/>
                </a:lnTo>
                <a:lnTo>
                  <a:pt x="2464" y="4"/>
                </a:lnTo>
                <a:lnTo>
                  <a:pt x="2476" y="13"/>
                </a:lnTo>
                <a:lnTo>
                  <a:pt x="2485" y="25"/>
                </a:lnTo>
                <a:lnTo>
                  <a:pt x="2487" y="40"/>
                </a:lnTo>
                <a:lnTo>
                  <a:pt x="2487" y="2984"/>
                </a:lnTo>
                <a:lnTo>
                  <a:pt x="2485" y="3000"/>
                </a:lnTo>
                <a:lnTo>
                  <a:pt x="2476" y="3013"/>
                </a:lnTo>
                <a:lnTo>
                  <a:pt x="2464" y="3022"/>
                </a:lnTo>
                <a:lnTo>
                  <a:pt x="2447" y="3024"/>
                </a:lnTo>
                <a:lnTo>
                  <a:pt x="40" y="3024"/>
                </a:lnTo>
                <a:lnTo>
                  <a:pt x="24" y="3022"/>
                </a:lnTo>
                <a:lnTo>
                  <a:pt x="11" y="3013"/>
                </a:lnTo>
                <a:lnTo>
                  <a:pt x="4" y="3000"/>
                </a:lnTo>
                <a:lnTo>
                  <a:pt x="0" y="2984"/>
                </a:lnTo>
                <a:lnTo>
                  <a:pt x="0" y="40"/>
                </a:lnTo>
                <a:lnTo>
                  <a:pt x="4" y="25"/>
                </a:lnTo>
                <a:lnTo>
                  <a:pt x="11" y="13"/>
                </a:lnTo>
                <a:lnTo>
                  <a:pt x="24" y="4"/>
                </a:lnTo>
                <a:lnTo>
                  <a:pt x="4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2" name="Freeform 9">
            <a:extLst>
              <a:ext uri="{FF2B5EF4-FFF2-40B4-BE49-F238E27FC236}">
                <a16:creationId xmlns:a16="http://schemas.microsoft.com/office/drawing/2014/main" id="{562770C3-443E-4F7B-A834-45279E957752}"/>
              </a:ext>
            </a:extLst>
          </p:cNvPr>
          <p:cNvSpPr>
            <a:spLocks noEditPoints="1"/>
          </p:cNvSpPr>
          <p:nvPr/>
        </p:nvSpPr>
        <p:spPr bwMode="auto">
          <a:xfrm>
            <a:off x="11300427" y="3848979"/>
            <a:ext cx="323301" cy="361227"/>
          </a:xfrm>
          <a:custGeom>
            <a:avLst/>
            <a:gdLst>
              <a:gd name="T0" fmla="*/ 2069 w 3657"/>
              <a:gd name="T1" fmla="*/ 2744 h 4086"/>
              <a:gd name="T2" fmla="*/ 1988 w 3657"/>
              <a:gd name="T3" fmla="*/ 3306 h 4086"/>
              <a:gd name="T4" fmla="*/ 1926 w 3657"/>
              <a:gd name="T5" fmla="*/ 3584 h 4086"/>
              <a:gd name="T6" fmla="*/ 1591 w 3657"/>
              <a:gd name="T7" fmla="*/ 3678 h 4086"/>
              <a:gd name="T8" fmla="*/ 1193 w 3657"/>
              <a:gd name="T9" fmla="*/ 3775 h 4086"/>
              <a:gd name="T10" fmla="*/ 520 w 3657"/>
              <a:gd name="T11" fmla="*/ 4064 h 4086"/>
              <a:gd name="T12" fmla="*/ 226 w 3657"/>
              <a:gd name="T13" fmla="*/ 4068 h 4086"/>
              <a:gd name="T14" fmla="*/ 117 w 3657"/>
              <a:gd name="T15" fmla="*/ 3860 h 4086"/>
              <a:gd name="T16" fmla="*/ 160 w 3657"/>
              <a:gd name="T17" fmla="*/ 3584 h 4086"/>
              <a:gd name="T18" fmla="*/ 89 w 3657"/>
              <a:gd name="T19" fmla="*/ 3368 h 4086"/>
              <a:gd name="T20" fmla="*/ 477 w 3657"/>
              <a:gd name="T21" fmla="*/ 3340 h 4086"/>
              <a:gd name="T22" fmla="*/ 746 w 3657"/>
              <a:gd name="T23" fmla="*/ 3320 h 4086"/>
              <a:gd name="T24" fmla="*/ 1097 w 3657"/>
              <a:gd name="T25" fmla="*/ 3288 h 4086"/>
              <a:gd name="T26" fmla="*/ 1202 w 3657"/>
              <a:gd name="T27" fmla="*/ 3084 h 4086"/>
              <a:gd name="T28" fmla="*/ 1166 w 3657"/>
              <a:gd name="T29" fmla="*/ 2715 h 4086"/>
              <a:gd name="T30" fmla="*/ 1386 w 3657"/>
              <a:gd name="T31" fmla="*/ 2597 h 4086"/>
              <a:gd name="T32" fmla="*/ 1580 w 3657"/>
              <a:gd name="T33" fmla="*/ 2793 h 4086"/>
              <a:gd name="T34" fmla="*/ 1822 w 3657"/>
              <a:gd name="T35" fmla="*/ 2777 h 4086"/>
              <a:gd name="T36" fmla="*/ 413 w 3657"/>
              <a:gd name="T37" fmla="*/ 1677 h 4086"/>
              <a:gd name="T38" fmla="*/ 264 w 3657"/>
              <a:gd name="T39" fmla="*/ 1762 h 4086"/>
              <a:gd name="T40" fmla="*/ 337 w 3657"/>
              <a:gd name="T41" fmla="*/ 1973 h 4086"/>
              <a:gd name="T42" fmla="*/ 382 w 3657"/>
              <a:gd name="T43" fmla="*/ 2137 h 4086"/>
              <a:gd name="T44" fmla="*/ 422 w 3657"/>
              <a:gd name="T45" fmla="*/ 2282 h 4086"/>
              <a:gd name="T46" fmla="*/ 684 w 3657"/>
              <a:gd name="T47" fmla="*/ 2191 h 4086"/>
              <a:gd name="T48" fmla="*/ 766 w 3657"/>
              <a:gd name="T49" fmla="*/ 1906 h 4086"/>
              <a:gd name="T50" fmla="*/ 535 w 3657"/>
              <a:gd name="T51" fmla="*/ 1689 h 4086"/>
              <a:gd name="T52" fmla="*/ 2260 w 3657"/>
              <a:gd name="T53" fmla="*/ 28 h 4086"/>
              <a:gd name="T54" fmla="*/ 2949 w 3657"/>
              <a:gd name="T55" fmla="*/ 258 h 4086"/>
              <a:gd name="T56" fmla="*/ 3400 w 3657"/>
              <a:gd name="T57" fmla="*/ 766 h 4086"/>
              <a:gd name="T58" fmla="*/ 3646 w 3657"/>
              <a:gd name="T59" fmla="*/ 1468 h 4086"/>
              <a:gd name="T60" fmla="*/ 3557 w 3657"/>
              <a:gd name="T61" fmla="*/ 2180 h 4086"/>
              <a:gd name="T62" fmla="*/ 3113 w 3657"/>
              <a:gd name="T63" fmla="*/ 2711 h 4086"/>
              <a:gd name="T64" fmla="*/ 2695 w 3657"/>
              <a:gd name="T65" fmla="*/ 2897 h 4086"/>
              <a:gd name="T66" fmla="*/ 2440 w 3657"/>
              <a:gd name="T67" fmla="*/ 2840 h 4086"/>
              <a:gd name="T68" fmla="*/ 2269 w 3657"/>
              <a:gd name="T69" fmla="*/ 2600 h 4086"/>
              <a:gd name="T70" fmla="*/ 1911 w 3657"/>
              <a:gd name="T71" fmla="*/ 2473 h 4086"/>
              <a:gd name="T72" fmla="*/ 1382 w 3657"/>
              <a:gd name="T73" fmla="*/ 2513 h 4086"/>
              <a:gd name="T74" fmla="*/ 982 w 3657"/>
              <a:gd name="T75" fmla="*/ 2664 h 4086"/>
              <a:gd name="T76" fmla="*/ 689 w 3657"/>
              <a:gd name="T77" fmla="*/ 2731 h 4086"/>
              <a:gd name="T78" fmla="*/ 526 w 3657"/>
              <a:gd name="T79" fmla="*/ 2584 h 4086"/>
              <a:gd name="T80" fmla="*/ 437 w 3657"/>
              <a:gd name="T81" fmla="*/ 2433 h 4086"/>
              <a:gd name="T82" fmla="*/ 498 w 3657"/>
              <a:gd name="T83" fmla="*/ 2693 h 4086"/>
              <a:gd name="T84" fmla="*/ 729 w 3657"/>
              <a:gd name="T85" fmla="*/ 2806 h 4086"/>
              <a:gd name="T86" fmla="*/ 1017 w 3657"/>
              <a:gd name="T87" fmla="*/ 2728 h 4086"/>
              <a:gd name="T88" fmla="*/ 957 w 3657"/>
              <a:gd name="T89" fmla="*/ 3040 h 4086"/>
              <a:gd name="T90" fmla="*/ 657 w 3657"/>
              <a:gd name="T91" fmla="*/ 3080 h 4086"/>
              <a:gd name="T92" fmla="*/ 293 w 3657"/>
              <a:gd name="T93" fmla="*/ 3015 h 4086"/>
              <a:gd name="T94" fmla="*/ 60 w 3657"/>
              <a:gd name="T95" fmla="*/ 2966 h 4086"/>
              <a:gd name="T96" fmla="*/ 109 w 3657"/>
              <a:gd name="T97" fmla="*/ 2780 h 4086"/>
              <a:gd name="T98" fmla="*/ 244 w 3657"/>
              <a:gd name="T99" fmla="*/ 2578 h 4086"/>
              <a:gd name="T100" fmla="*/ 246 w 3657"/>
              <a:gd name="T101" fmla="*/ 2397 h 4086"/>
              <a:gd name="T102" fmla="*/ 58 w 3657"/>
              <a:gd name="T103" fmla="*/ 2204 h 4086"/>
              <a:gd name="T104" fmla="*/ 28 w 3657"/>
              <a:gd name="T105" fmla="*/ 2044 h 4086"/>
              <a:gd name="T106" fmla="*/ 200 w 3657"/>
              <a:gd name="T107" fmla="*/ 1904 h 4086"/>
              <a:gd name="T108" fmla="*/ 171 w 3657"/>
              <a:gd name="T109" fmla="*/ 1700 h 4086"/>
              <a:gd name="T110" fmla="*/ 173 w 3657"/>
              <a:gd name="T111" fmla="*/ 1388 h 4086"/>
              <a:gd name="T112" fmla="*/ 329 w 3657"/>
              <a:gd name="T113" fmla="*/ 820 h 4086"/>
              <a:gd name="T114" fmla="*/ 717 w 3657"/>
              <a:gd name="T115" fmla="*/ 360 h 4086"/>
              <a:gd name="T116" fmla="*/ 1566 w 3657"/>
              <a:gd name="T117" fmla="*/ 17 h 4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7" h="4086">
                <a:moveTo>
                  <a:pt x="1329" y="2660"/>
                </a:moveTo>
                <a:lnTo>
                  <a:pt x="1326" y="2668"/>
                </a:lnTo>
                <a:lnTo>
                  <a:pt x="1333" y="2660"/>
                </a:lnTo>
                <a:lnTo>
                  <a:pt x="1329" y="2660"/>
                </a:lnTo>
                <a:close/>
                <a:moveTo>
                  <a:pt x="1993" y="2577"/>
                </a:moveTo>
                <a:lnTo>
                  <a:pt x="2133" y="2617"/>
                </a:lnTo>
                <a:lnTo>
                  <a:pt x="2069" y="2744"/>
                </a:lnTo>
                <a:lnTo>
                  <a:pt x="1993" y="3008"/>
                </a:lnTo>
                <a:lnTo>
                  <a:pt x="1984" y="3058"/>
                </a:lnTo>
                <a:lnTo>
                  <a:pt x="1980" y="3109"/>
                </a:lnTo>
                <a:lnTo>
                  <a:pt x="1980" y="3160"/>
                </a:lnTo>
                <a:lnTo>
                  <a:pt x="1982" y="3209"/>
                </a:lnTo>
                <a:lnTo>
                  <a:pt x="1984" y="3258"/>
                </a:lnTo>
                <a:lnTo>
                  <a:pt x="1988" y="3306"/>
                </a:lnTo>
                <a:lnTo>
                  <a:pt x="1989" y="3353"/>
                </a:lnTo>
                <a:lnTo>
                  <a:pt x="1989" y="3397"/>
                </a:lnTo>
                <a:lnTo>
                  <a:pt x="1988" y="3440"/>
                </a:lnTo>
                <a:lnTo>
                  <a:pt x="1980" y="3480"/>
                </a:lnTo>
                <a:lnTo>
                  <a:pt x="1969" y="3518"/>
                </a:lnTo>
                <a:lnTo>
                  <a:pt x="1951" y="3553"/>
                </a:lnTo>
                <a:lnTo>
                  <a:pt x="1926" y="3584"/>
                </a:lnTo>
                <a:lnTo>
                  <a:pt x="1893" y="3613"/>
                </a:lnTo>
                <a:lnTo>
                  <a:pt x="1851" y="3635"/>
                </a:lnTo>
                <a:lnTo>
                  <a:pt x="1806" y="3653"/>
                </a:lnTo>
                <a:lnTo>
                  <a:pt x="1757" y="3664"/>
                </a:lnTo>
                <a:lnTo>
                  <a:pt x="1702" y="3671"/>
                </a:lnTo>
                <a:lnTo>
                  <a:pt x="1648" y="3675"/>
                </a:lnTo>
                <a:lnTo>
                  <a:pt x="1591" y="3678"/>
                </a:lnTo>
                <a:lnTo>
                  <a:pt x="1535" y="3682"/>
                </a:lnTo>
                <a:lnTo>
                  <a:pt x="1477" y="3686"/>
                </a:lnTo>
                <a:lnTo>
                  <a:pt x="1422" y="3691"/>
                </a:lnTo>
                <a:lnTo>
                  <a:pt x="1368" y="3702"/>
                </a:lnTo>
                <a:lnTo>
                  <a:pt x="1317" y="3717"/>
                </a:lnTo>
                <a:lnTo>
                  <a:pt x="1253" y="3742"/>
                </a:lnTo>
                <a:lnTo>
                  <a:pt x="1193" y="3775"/>
                </a:lnTo>
                <a:lnTo>
                  <a:pt x="1133" y="3811"/>
                </a:lnTo>
                <a:lnTo>
                  <a:pt x="1077" y="3849"/>
                </a:lnTo>
                <a:lnTo>
                  <a:pt x="1018" y="3888"/>
                </a:lnTo>
                <a:lnTo>
                  <a:pt x="962" y="3924"/>
                </a:lnTo>
                <a:lnTo>
                  <a:pt x="902" y="3957"/>
                </a:lnTo>
                <a:lnTo>
                  <a:pt x="840" y="3984"/>
                </a:lnTo>
                <a:lnTo>
                  <a:pt x="520" y="4064"/>
                </a:lnTo>
                <a:lnTo>
                  <a:pt x="482" y="4073"/>
                </a:lnTo>
                <a:lnTo>
                  <a:pt x="438" y="4080"/>
                </a:lnTo>
                <a:lnTo>
                  <a:pt x="395" y="4084"/>
                </a:lnTo>
                <a:lnTo>
                  <a:pt x="351" y="4086"/>
                </a:lnTo>
                <a:lnTo>
                  <a:pt x="308" y="4084"/>
                </a:lnTo>
                <a:lnTo>
                  <a:pt x="264" y="4078"/>
                </a:lnTo>
                <a:lnTo>
                  <a:pt x="226" y="4068"/>
                </a:lnTo>
                <a:lnTo>
                  <a:pt x="191" y="4053"/>
                </a:lnTo>
                <a:lnTo>
                  <a:pt x="160" y="4031"/>
                </a:lnTo>
                <a:lnTo>
                  <a:pt x="137" y="4004"/>
                </a:lnTo>
                <a:lnTo>
                  <a:pt x="122" y="3973"/>
                </a:lnTo>
                <a:lnTo>
                  <a:pt x="115" y="3938"/>
                </a:lnTo>
                <a:lnTo>
                  <a:pt x="113" y="3900"/>
                </a:lnTo>
                <a:lnTo>
                  <a:pt x="117" y="3860"/>
                </a:lnTo>
                <a:lnTo>
                  <a:pt x="124" y="3817"/>
                </a:lnTo>
                <a:lnTo>
                  <a:pt x="133" y="3775"/>
                </a:lnTo>
                <a:lnTo>
                  <a:pt x="142" y="3731"/>
                </a:lnTo>
                <a:lnTo>
                  <a:pt x="151" y="3691"/>
                </a:lnTo>
                <a:lnTo>
                  <a:pt x="158" y="3651"/>
                </a:lnTo>
                <a:lnTo>
                  <a:pt x="162" y="3617"/>
                </a:lnTo>
                <a:lnTo>
                  <a:pt x="160" y="3584"/>
                </a:lnTo>
                <a:lnTo>
                  <a:pt x="153" y="3551"/>
                </a:lnTo>
                <a:lnTo>
                  <a:pt x="140" y="3520"/>
                </a:lnTo>
                <a:lnTo>
                  <a:pt x="124" y="3489"/>
                </a:lnTo>
                <a:lnTo>
                  <a:pt x="108" y="3460"/>
                </a:lnTo>
                <a:lnTo>
                  <a:pt x="93" y="3429"/>
                </a:lnTo>
                <a:lnTo>
                  <a:pt x="88" y="3398"/>
                </a:lnTo>
                <a:lnTo>
                  <a:pt x="89" y="3368"/>
                </a:lnTo>
                <a:lnTo>
                  <a:pt x="142" y="3378"/>
                </a:lnTo>
                <a:lnTo>
                  <a:pt x="153" y="3340"/>
                </a:lnTo>
                <a:lnTo>
                  <a:pt x="277" y="3360"/>
                </a:lnTo>
                <a:lnTo>
                  <a:pt x="297" y="3406"/>
                </a:lnTo>
                <a:lnTo>
                  <a:pt x="337" y="3408"/>
                </a:lnTo>
                <a:lnTo>
                  <a:pt x="366" y="3348"/>
                </a:lnTo>
                <a:lnTo>
                  <a:pt x="477" y="3340"/>
                </a:lnTo>
                <a:lnTo>
                  <a:pt x="509" y="3404"/>
                </a:lnTo>
                <a:lnTo>
                  <a:pt x="535" y="3402"/>
                </a:lnTo>
                <a:lnTo>
                  <a:pt x="553" y="3340"/>
                </a:lnTo>
                <a:lnTo>
                  <a:pt x="686" y="3324"/>
                </a:lnTo>
                <a:lnTo>
                  <a:pt x="708" y="3378"/>
                </a:lnTo>
                <a:lnTo>
                  <a:pt x="720" y="3377"/>
                </a:lnTo>
                <a:lnTo>
                  <a:pt x="746" y="3320"/>
                </a:lnTo>
                <a:lnTo>
                  <a:pt x="849" y="3308"/>
                </a:lnTo>
                <a:lnTo>
                  <a:pt x="866" y="3346"/>
                </a:lnTo>
                <a:lnTo>
                  <a:pt x="924" y="3333"/>
                </a:lnTo>
                <a:lnTo>
                  <a:pt x="933" y="3288"/>
                </a:lnTo>
                <a:lnTo>
                  <a:pt x="1060" y="3268"/>
                </a:lnTo>
                <a:lnTo>
                  <a:pt x="1062" y="3298"/>
                </a:lnTo>
                <a:lnTo>
                  <a:pt x="1097" y="3288"/>
                </a:lnTo>
                <a:lnTo>
                  <a:pt x="1128" y="3273"/>
                </a:lnTo>
                <a:lnTo>
                  <a:pt x="1155" y="3258"/>
                </a:lnTo>
                <a:lnTo>
                  <a:pt x="1175" y="3238"/>
                </a:lnTo>
                <a:lnTo>
                  <a:pt x="1189" y="3217"/>
                </a:lnTo>
                <a:lnTo>
                  <a:pt x="1198" y="3177"/>
                </a:lnTo>
                <a:lnTo>
                  <a:pt x="1202" y="3133"/>
                </a:lnTo>
                <a:lnTo>
                  <a:pt x="1202" y="3084"/>
                </a:lnTo>
                <a:lnTo>
                  <a:pt x="1197" y="3031"/>
                </a:lnTo>
                <a:lnTo>
                  <a:pt x="1189" y="2978"/>
                </a:lnTo>
                <a:lnTo>
                  <a:pt x="1182" y="2922"/>
                </a:lnTo>
                <a:lnTo>
                  <a:pt x="1173" y="2868"/>
                </a:lnTo>
                <a:lnTo>
                  <a:pt x="1168" y="2813"/>
                </a:lnTo>
                <a:lnTo>
                  <a:pt x="1164" y="2762"/>
                </a:lnTo>
                <a:lnTo>
                  <a:pt x="1166" y="2715"/>
                </a:lnTo>
                <a:lnTo>
                  <a:pt x="1173" y="2671"/>
                </a:lnTo>
                <a:lnTo>
                  <a:pt x="1206" y="2664"/>
                </a:lnTo>
                <a:lnTo>
                  <a:pt x="1240" y="2651"/>
                </a:lnTo>
                <a:lnTo>
                  <a:pt x="1277" y="2637"/>
                </a:lnTo>
                <a:lnTo>
                  <a:pt x="1313" y="2620"/>
                </a:lnTo>
                <a:lnTo>
                  <a:pt x="1349" y="2608"/>
                </a:lnTo>
                <a:lnTo>
                  <a:pt x="1386" y="2597"/>
                </a:lnTo>
                <a:lnTo>
                  <a:pt x="1420" y="2591"/>
                </a:lnTo>
                <a:lnTo>
                  <a:pt x="1453" y="2591"/>
                </a:lnTo>
                <a:lnTo>
                  <a:pt x="1473" y="2649"/>
                </a:lnTo>
                <a:lnTo>
                  <a:pt x="1495" y="2697"/>
                </a:lnTo>
                <a:lnTo>
                  <a:pt x="1520" y="2737"/>
                </a:lnTo>
                <a:lnTo>
                  <a:pt x="1549" y="2768"/>
                </a:lnTo>
                <a:lnTo>
                  <a:pt x="1580" y="2793"/>
                </a:lnTo>
                <a:lnTo>
                  <a:pt x="1613" y="2809"/>
                </a:lnTo>
                <a:lnTo>
                  <a:pt x="1646" y="2818"/>
                </a:lnTo>
                <a:lnTo>
                  <a:pt x="1682" y="2822"/>
                </a:lnTo>
                <a:lnTo>
                  <a:pt x="1717" y="2818"/>
                </a:lnTo>
                <a:lnTo>
                  <a:pt x="1753" y="2809"/>
                </a:lnTo>
                <a:lnTo>
                  <a:pt x="1788" y="2795"/>
                </a:lnTo>
                <a:lnTo>
                  <a:pt x="1822" y="2777"/>
                </a:lnTo>
                <a:lnTo>
                  <a:pt x="1857" y="2751"/>
                </a:lnTo>
                <a:lnTo>
                  <a:pt x="1888" y="2724"/>
                </a:lnTo>
                <a:lnTo>
                  <a:pt x="1918" y="2691"/>
                </a:lnTo>
                <a:lnTo>
                  <a:pt x="1946" y="2657"/>
                </a:lnTo>
                <a:lnTo>
                  <a:pt x="1971" y="2617"/>
                </a:lnTo>
                <a:lnTo>
                  <a:pt x="1993" y="2577"/>
                </a:lnTo>
                <a:close/>
                <a:moveTo>
                  <a:pt x="413" y="1677"/>
                </a:moveTo>
                <a:lnTo>
                  <a:pt x="389" y="1686"/>
                </a:lnTo>
                <a:lnTo>
                  <a:pt x="364" y="1693"/>
                </a:lnTo>
                <a:lnTo>
                  <a:pt x="338" y="1700"/>
                </a:lnTo>
                <a:lnTo>
                  <a:pt x="315" y="1709"/>
                </a:lnTo>
                <a:lnTo>
                  <a:pt x="293" y="1720"/>
                </a:lnTo>
                <a:lnTo>
                  <a:pt x="277" y="1737"/>
                </a:lnTo>
                <a:lnTo>
                  <a:pt x="264" y="1762"/>
                </a:lnTo>
                <a:lnTo>
                  <a:pt x="260" y="1789"/>
                </a:lnTo>
                <a:lnTo>
                  <a:pt x="264" y="1818"/>
                </a:lnTo>
                <a:lnTo>
                  <a:pt x="273" y="1849"/>
                </a:lnTo>
                <a:lnTo>
                  <a:pt x="286" y="1882"/>
                </a:lnTo>
                <a:lnTo>
                  <a:pt x="302" y="1913"/>
                </a:lnTo>
                <a:lnTo>
                  <a:pt x="318" y="1944"/>
                </a:lnTo>
                <a:lnTo>
                  <a:pt x="337" y="1973"/>
                </a:lnTo>
                <a:lnTo>
                  <a:pt x="351" y="2000"/>
                </a:lnTo>
                <a:lnTo>
                  <a:pt x="364" y="2024"/>
                </a:lnTo>
                <a:lnTo>
                  <a:pt x="373" y="2044"/>
                </a:lnTo>
                <a:lnTo>
                  <a:pt x="377" y="2064"/>
                </a:lnTo>
                <a:lnTo>
                  <a:pt x="380" y="2088"/>
                </a:lnTo>
                <a:lnTo>
                  <a:pt x="382" y="2111"/>
                </a:lnTo>
                <a:lnTo>
                  <a:pt x="382" y="2137"/>
                </a:lnTo>
                <a:lnTo>
                  <a:pt x="382" y="2162"/>
                </a:lnTo>
                <a:lnTo>
                  <a:pt x="384" y="2188"/>
                </a:lnTo>
                <a:lnTo>
                  <a:pt x="388" y="2211"/>
                </a:lnTo>
                <a:lnTo>
                  <a:pt x="391" y="2233"/>
                </a:lnTo>
                <a:lnTo>
                  <a:pt x="398" y="2253"/>
                </a:lnTo>
                <a:lnTo>
                  <a:pt x="409" y="2269"/>
                </a:lnTo>
                <a:lnTo>
                  <a:pt x="422" y="2282"/>
                </a:lnTo>
                <a:lnTo>
                  <a:pt x="440" y="2289"/>
                </a:lnTo>
                <a:lnTo>
                  <a:pt x="464" y="2291"/>
                </a:lnTo>
                <a:lnTo>
                  <a:pt x="493" y="2288"/>
                </a:lnTo>
                <a:lnTo>
                  <a:pt x="551" y="2271"/>
                </a:lnTo>
                <a:lnTo>
                  <a:pt x="602" y="2249"/>
                </a:lnTo>
                <a:lnTo>
                  <a:pt x="646" y="2222"/>
                </a:lnTo>
                <a:lnTo>
                  <a:pt x="684" y="2191"/>
                </a:lnTo>
                <a:lnTo>
                  <a:pt x="715" y="2155"/>
                </a:lnTo>
                <a:lnTo>
                  <a:pt x="740" y="2117"/>
                </a:lnTo>
                <a:lnTo>
                  <a:pt x="758" y="2075"/>
                </a:lnTo>
                <a:lnTo>
                  <a:pt x="769" y="2033"/>
                </a:lnTo>
                <a:lnTo>
                  <a:pt x="775" y="1991"/>
                </a:lnTo>
                <a:lnTo>
                  <a:pt x="773" y="1948"/>
                </a:lnTo>
                <a:lnTo>
                  <a:pt x="766" y="1906"/>
                </a:lnTo>
                <a:lnTo>
                  <a:pt x="751" y="1864"/>
                </a:lnTo>
                <a:lnTo>
                  <a:pt x="731" y="1826"/>
                </a:lnTo>
                <a:lnTo>
                  <a:pt x="704" y="1789"/>
                </a:lnTo>
                <a:lnTo>
                  <a:pt x="671" y="1757"/>
                </a:lnTo>
                <a:lnTo>
                  <a:pt x="633" y="1729"/>
                </a:lnTo>
                <a:lnTo>
                  <a:pt x="586" y="1706"/>
                </a:lnTo>
                <a:lnTo>
                  <a:pt x="535" y="1689"/>
                </a:lnTo>
                <a:lnTo>
                  <a:pt x="477" y="1678"/>
                </a:lnTo>
                <a:lnTo>
                  <a:pt x="413" y="1677"/>
                </a:lnTo>
                <a:close/>
                <a:moveTo>
                  <a:pt x="1700" y="0"/>
                </a:moveTo>
                <a:lnTo>
                  <a:pt x="1855" y="0"/>
                </a:lnTo>
                <a:lnTo>
                  <a:pt x="1998" y="4"/>
                </a:lnTo>
                <a:lnTo>
                  <a:pt x="2135" y="13"/>
                </a:lnTo>
                <a:lnTo>
                  <a:pt x="2260" y="28"/>
                </a:lnTo>
                <a:lnTo>
                  <a:pt x="2380" y="46"/>
                </a:lnTo>
                <a:lnTo>
                  <a:pt x="2491" y="68"/>
                </a:lnTo>
                <a:lnTo>
                  <a:pt x="2595" y="97"/>
                </a:lnTo>
                <a:lnTo>
                  <a:pt x="2693" y="129"/>
                </a:lnTo>
                <a:lnTo>
                  <a:pt x="2784" y="168"/>
                </a:lnTo>
                <a:lnTo>
                  <a:pt x="2869" y="211"/>
                </a:lnTo>
                <a:lnTo>
                  <a:pt x="2949" y="258"/>
                </a:lnTo>
                <a:lnTo>
                  <a:pt x="3026" y="313"/>
                </a:lnTo>
                <a:lnTo>
                  <a:pt x="3097" y="375"/>
                </a:lnTo>
                <a:lnTo>
                  <a:pt x="3164" y="440"/>
                </a:lnTo>
                <a:lnTo>
                  <a:pt x="3228" y="513"/>
                </a:lnTo>
                <a:lnTo>
                  <a:pt x="3288" y="591"/>
                </a:lnTo>
                <a:lnTo>
                  <a:pt x="3344" y="675"/>
                </a:lnTo>
                <a:lnTo>
                  <a:pt x="3400" y="766"/>
                </a:lnTo>
                <a:lnTo>
                  <a:pt x="3453" y="864"/>
                </a:lnTo>
                <a:lnTo>
                  <a:pt x="3506" y="968"/>
                </a:lnTo>
                <a:lnTo>
                  <a:pt x="3546" y="1062"/>
                </a:lnTo>
                <a:lnTo>
                  <a:pt x="3580" y="1158"/>
                </a:lnTo>
                <a:lnTo>
                  <a:pt x="3608" y="1258"/>
                </a:lnTo>
                <a:lnTo>
                  <a:pt x="3631" y="1362"/>
                </a:lnTo>
                <a:lnTo>
                  <a:pt x="3646" y="1468"/>
                </a:lnTo>
                <a:lnTo>
                  <a:pt x="3655" y="1573"/>
                </a:lnTo>
                <a:lnTo>
                  <a:pt x="3657" y="1678"/>
                </a:lnTo>
                <a:lnTo>
                  <a:pt x="3651" y="1782"/>
                </a:lnTo>
                <a:lnTo>
                  <a:pt x="3638" y="1886"/>
                </a:lnTo>
                <a:lnTo>
                  <a:pt x="3618" y="1988"/>
                </a:lnTo>
                <a:lnTo>
                  <a:pt x="3591" y="2086"/>
                </a:lnTo>
                <a:lnTo>
                  <a:pt x="3557" y="2180"/>
                </a:lnTo>
                <a:lnTo>
                  <a:pt x="3515" y="2271"/>
                </a:lnTo>
                <a:lnTo>
                  <a:pt x="3466" y="2357"/>
                </a:lnTo>
                <a:lnTo>
                  <a:pt x="3408" y="2437"/>
                </a:lnTo>
                <a:lnTo>
                  <a:pt x="3342" y="2513"/>
                </a:lnTo>
                <a:lnTo>
                  <a:pt x="3271" y="2586"/>
                </a:lnTo>
                <a:lnTo>
                  <a:pt x="3195" y="2651"/>
                </a:lnTo>
                <a:lnTo>
                  <a:pt x="3113" y="2711"/>
                </a:lnTo>
                <a:lnTo>
                  <a:pt x="3024" y="2766"/>
                </a:lnTo>
                <a:lnTo>
                  <a:pt x="2931" y="2815"/>
                </a:lnTo>
                <a:lnTo>
                  <a:pt x="2833" y="2857"/>
                </a:lnTo>
                <a:lnTo>
                  <a:pt x="2806" y="2866"/>
                </a:lnTo>
                <a:lnTo>
                  <a:pt x="2771" y="2877"/>
                </a:lnTo>
                <a:lnTo>
                  <a:pt x="2735" y="2888"/>
                </a:lnTo>
                <a:lnTo>
                  <a:pt x="2695" y="2897"/>
                </a:lnTo>
                <a:lnTo>
                  <a:pt x="2653" y="2904"/>
                </a:lnTo>
                <a:lnTo>
                  <a:pt x="2613" y="2908"/>
                </a:lnTo>
                <a:lnTo>
                  <a:pt x="2573" y="2906"/>
                </a:lnTo>
                <a:lnTo>
                  <a:pt x="2535" y="2900"/>
                </a:lnTo>
                <a:lnTo>
                  <a:pt x="2500" y="2888"/>
                </a:lnTo>
                <a:lnTo>
                  <a:pt x="2469" y="2868"/>
                </a:lnTo>
                <a:lnTo>
                  <a:pt x="2440" y="2840"/>
                </a:lnTo>
                <a:lnTo>
                  <a:pt x="2415" y="2808"/>
                </a:lnTo>
                <a:lnTo>
                  <a:pt x="2389" y="2771"/>
                </a:lnTo>
                <a:lnTo>
                  <a:pt x="2368" y="2735"/>
                </a:lnTo>
                <a:lnTo>
                  <a:pt x="2346" y="2698"/>
                </a:lnTo>
                <a:lnTo>
                  <a:pt x="2324" y="2664"/>
                </a:lnTo>
                <a:lnTo>
                  <a:pt x="2300" y="2633"/>
                </a:lnTo>
                <a:lnTo>
                  <a:pt x="2269" y="2600"/>
                </a:lnTo>
                <a:lnTo>
                  <a:pt x="2229" y="2571"/>
                </a:lnTo>
                <a:lnTo>
                  <a:pt x="2184" y="2548"/>
                </a:lnTo>
                <a:lnTo>
                  <a:pt x="2133" y="2528"/>
                </a:lnTo>
                <a:lnTo>
                  <a:pt x="2080" y="2511"/>
                </a:lnTo>
                <a:lnTo>
                  <a:pt x="2024" y="2497"/>
                </a:lnTo>
                <a:lnTo>
                  <a:pt x="1968" y="2484"/>
                </a:lnTo>
                <a:lnTo>
                  <a:pt x="1911" y="2473"/>
                </a:lnTo>
                <a:lnTo>
                  <a:pt x="1857" y="2464"/>
                </a:lnTo>
                <a:lnTo>
                  <a:pt x="1780" y="2455"/>
                </a:lnTo>
                <a:lnTo>
                  <a:pt x="1702" y="2455"/>
                </a:lnTo>
                <a:lnTo>
                  <a:pt x="1622" y="2462"/>
                </a:lnTo>
                <a:lnTo>
                  <a:pt x="1542" y="2475"/>
                </a:lnTo>
                <a:lnTo>
                  <a:pt x="1460" y="2493"/>
                </a:lnTo>
                <a:lnTo>
                  <a:pt x="1382" y="2513"/>
                </a:lnTo>
                <a:lnTo>
                  <a:pt x="1306" y="2538"/>
                </a:lnTo>
                <a:lnTo>
                  <a:pt x="1233" y="2564"/>
                </a:lnTo>
                <a:lnTo>
                  <a:pt x="1166" y="2589"/>
                </a:lnTo>
                <a:lnTo>
                  <a:pt x="1102" y="2613"/>
                </a:lnTo>
                <a:lnTo>
                  <a:pt x="1046" y="2637"/>
                </a:lnTo>
                <a:lnTo>
                  <a:pt x="1017" y="2648"/>
                </a:lnTo>
                <a:lnTo>
                  <a:pt x="982" y="2664"/>
                </a:lnTo>
                <a:lnTo>
                  <a:pt x="944" y="2680"/>
                </a:lnTo>
                <a:lnTo>
                  <a:pt x="902" y="2697"/>
                </a:lnTo>
                <a:lnTo>
                  <a:pt x="858" y="2711"/>
                </a:lnTo>
                <a:lnTo>
                  <a:pt x="815" y="2724"/>
                </a:lnTo>
                <a:lnTo>
                  <a:pt x="769" y="2733"/>
                </a:lnTo>
                <a:lnTo>
                  <a:pt x="728" y="2737"/>
                </a:lnTo>
                <a:lnTo>
                  <a:pt x="689" y="2731"/>
                </a:lnTo>
                <a:lnTo>
                  <a:pt x="649" y="2720"/>
                </a:lnTo>
                <a:lnTo>
                  <a:pt x="617" y="2704"/>
                </a:lnTo>
                <a:lnTo>
                  <a:pt x="591" y="2686"/>
                </a:lnTo>
                <a:lnTo>
                  <a:pt x="569" y="2662"/>
                </a:lnTo>
                <a:lnTo>
                  <a:pt x="551" y="2638"/>
                </a:lnTo>
                <a:lnTo>
                  <a:pt x="537" y="2611"/>
                </a:lnTo>
                <a:lnTo>
                  <a:pt x="526" y="2584"/>
                </a:lnTo>
                <a:lnTo>
                  <a:pt x="515" y="2557"/>
                </a:lnTo>
                <a:lnTo>
                  <a:pt x="506" y="2531"/>
                </a:lnTo>
                <a:lnTo>
                  <a:pt x="495" y="2506"/>
                </a:lnTo>
                <a:lnTo>
                  <a:pt x="484" y="2482"/>
                </a:lnTo>
                <a:lnTo>
                  <a:pt x="471" y="2462"/>
                </a:lnTo>
                <a:lnTo>
                  <a:pt x="457" y="2446"/>
                </a:lnTo>
                <a:lnTo>
                  <a:pt x="437" y="2433"/>
                </a:lnTo>
                <a:lnTo>
                  <a:pt x="437" y="2451"/>
                </a:lnTo>
                <a:lnTo>
                  <a:pt x="448" y="2491"/>
                </a:lnTo>
                <a:lnTo>
                  <a:pt x="455" y="2533"/>
                </a:lnTo>
                <a:lnTo>
                  <a:pt x="464" y="2575"/>
                </a:lnTo>
                <a:lnTo>
                  <a:pt x="473" y="2617"/>
                </a:lnTo>
                <a:lnTo>
                  <a:pt x="484" y="2657"/>
                </a:lnTo>
                <a:lnTo>
                  <a:pt x="498" y="2693"/>
                </a:lnTo>
                <a:lnTo>
                  <a:pt x="517" y="2724"/>
                </a:lnTo>
                <a:lnTo>
                  <a:pt x="546" y="2755"/>
                </a:lnTo>
                <a:lnTo>
                  <a:pt x="578" y="2778"/>
                </a:lnTo>
                <a:lnTo>
                  <a:pt x="613" y="2795"/>
                </a:lnTo>
                <a:lnTo>
                  <a:pt x="649" y="2804"/>
                </a:lnTo>
                <a:lnTo>
                  <a:pt x="689" y="2808"/>
                </a:lnTo>
                <a:lnTo>
                  <a:pt x="729" y="2806"/>
                </a:lnTo>
                <a:lnTo>
                  <a:pt x="771" y="2800"/>
                </a:lnTo>
                <a:lnTo>
                  <a:pt x="813" y="2791"/>
                </a:lnTo>
                <a:lnTo>
                  <a:pt x="855" y="2780"/>
                </a:lnTo>
                <a:lnTo>
                  <a:pt x="898" y="2768"/>
                </a:lnTo>
                <a:lnTo>
                  <a:pt x="938" y="2753"/>
                </a:lnTo>
                <a:lnTo>
                  <a:pt x="978" y="2740"/>
                </a:lnTo>
                <a:lnTo>
                  <a:pt x="1017" y="2728"/>
                </a:lnTo>
                <a:lnTo>
                  <a:pt x="1051" y="2717"/>
                </a:lnTo>
                <a:lnTo>
                  <a:pt x="1086" y="2708"/>
                </a:lnTo>
                <a:lnTo>
                  <a:pt x="1089" y="2713"/>
                </a:lnTo>
                <a:lnTo>
                  <a:pt x="1097" y="2968"/>
                </a:lnTo>
                <a:lnTo>
                  <a:pt x="1089" y="2969"/>
                </a:lnTo>
                <a:lnTo>
                  <a:pt x="1060" y="3020"/>
                </a:lnTo>
                <a:lnTo>
                  <a:pt x="957" y="3040"/>
                </a:lnTo>
                <a:lnTo>
                  <a:pt x="928" y="2995"/>
                </a:lnTo>
                <a:lnTo>
                  <a:pt x="873" y="3002"/>
                </a:lnTo>
                <a:lnTo>
                  <a:pt x="857" y="3040"/>
                </a:lnTo>
                <a:lnTo>
                  <a:pt x="740" y="3064"/>
                </a:lnTo>
                <a:lnTo>
                  <a:pt x="726" y="3022"/>
                </a:lnTo>
                <a:lnTo>
                  <a:pt x="678" y="3026"/>
                </a:lnTo>
                <a:lnTo>
                  <a:pt x="657" y="3080"/>
                </a:lnTo>
                <a:lnTo>
                  <a:pt x="526" y="3077"/>
                </a:lnTo>
                <a:lnTo>
                  <a:pt x="518" y="3033"/>
                </a:lnTo>
                <a:lnTo>
                  <a:pt x="493" y="3033"/>
                </a:lnTo>
                <a:lnTo>
                  <a:pt x="473" y="3080"/>
                </a:lnTo>
                <a:lnTo>
                  <a:pt x="329" y="3071"/>
                </a:lnTo>
                <a:lnTo>
                  <a:pt x="340" y="3018"/>
                </a:lnTo>
                <a:lnTo>
                  <a:pt x="293" y="3015"/>
                </a:lnTo>
                <a:lnTo>
                  <a:pt x="277" y="3064"/>
                </a:lnTo>
                <a:lnTo>
                  <a:pt x="166" y="3037"/>
                </a:lnTo>
                <a:lnTo>
                  <a:pt x="164" y="3004"/>
                </a:lnTo>
                <a:lnTo>
                  <a:pt x="133" y="2998"/>
                </a:lnTo>
                <a:lnTo>
                  <a:pt x="104" y="2991"/>
                </a:lnTo>
                <a:lnTo>
                  <a:pt x="80" y="2980"/>
                </a:lnTo>
                <a:lnTo>
                  <a:pt x="60" y="2966"/>
                </a:lnTo>
                <a:lnTo>
                  <a:pt x="46" y="2948"/>
                </a:lnTo>
                <a:lnTo>
                  <a:pt x="40" y="2924"/>
                </a:lnTo>
                <a:lnTo>
                  <a:pt x="46" y="2897"/>
                </a:lnTo>
                <a:lnTo>
                  <a:pt x="57" y="2868"/>
                </a:lnTo>
                <a:lnTo>
                  <a:pt x="71" y="2838"/>
                </a:lnTo>
                <a:lnTo>
                  <a:pt x="89" y="2809"/>
                </a:lnTo>
                <a:lnTo>
                  <a:pt x="109" y="2780"/>
                </a:lnTo>
                <a:lnTo>
                  <a:pt x="128" y="2755"/>
                </a:lnTo>
                <a:lnTo>
                  <a:pt x="142" y="2731"/>
                </a:lnTo>
                <a:lnTo>
                  <a:pt x="153" y="2713"/>
                </a:lnTo>
                <a:lnTo>
                  <a:pt x="100" y="2657"/>
                </a:lnTo>
                <a:lnTo>
                  <a:pt x="106" y="2644"/>
                </a:lnTo>
                <a:lnTo>
                  <a:pt x="209" y="2600"/>
                </a:lnTo>
                <a:lnTo>
                  <a:pt x="244" y="2578"/>
                </a:lnTo>
                <a:lnTo>
                  <a:pt x="269" y="2555"/>
                </a:lnTo>
                <a:lnTo>
                  <a:pt x="284" y="2529"/>
                </a:lnTo>
                <a:lnTo>
                  <a:pt x="289" y="2506"/>
                </a:lnTo>
                <a:lnTo>
                  <a:pt x="288" y="2478"/>
                </a:lnTo>
                <a:lnTo>
                  <a:pt x="280" y="2451"/>
                </a:lnTo>
                <a:lnTo>
                  <a:pt x="266" y="2424"/>
                </a:lnTo>
                <a:lnTo>
                  <a:pt x="246" y="2397"/>
                </a:lnTo>
                <a:lnTo>
                  <a:pt x="222" y="2368"/>
                </a:lnTo>
                <a:lnTo>
                  <a:pt x="197" y="2340"/>
                </a:lnTo>
                <a:lnTo>
                  <a:pt x="169" y="2313"/>
                </a:lnTo>
                <a:lnTo>
                  <a:pt x="140" y="2284"/>
                </a:lnTo>
                <a:lnTo>
                  <a:pt x="111" y="2257"/>
                </a:lnTo>
                <a:lnTo>
                  <a:pt x="84" y="2229"/>
                </a:lnTo>
                <a:lnTo>
                  <a:pt x="58" y="2204"/>
                </a:lnTo>
                <a:lnTo>
                  <a:pt x="37" y="2178"/>
                </a:lnTo>
                <a:lnTo>
                  <a:pt x="18" y="2155"/>
                </a:lnTo>
                <a:lnTo>
                  <a:pt x="6" y="2131"/>
                </a:lnTo>
                <a:lnTo>
                  <a:pt x="0" y="2109"/>
                </a:lnTo>
                <a:lnTo>
                  <a:pt x="0" y="2088"/>
                </a:lnTo>
                <a:lnTo>
                  <a:pt x="11" y="2064"/>
                </a:lnTo>
                <a:lnTo>
                  <a:pt x="28" y="2044"/>
                </a:lnTo>
                <a:lnTo>
                  <a:pt x="48" y="2024"/>
                </a:lnTo>
                <a:lnTo>
                  <a:pt x="73" y="2006"/>
                </a:lnTo>
                <a:lnTo>
                  <a:pt x="100" y="1988"/>
                </a:lnTo>
                <a:lnTo>
                  <a:pt x="128" y="1969"/>
                </a:lnTo>
                <a:lnTo>
                  <a:pt x="155" y="1949"/>
                </a:lnTo>
                <a:lnTo>
                  <a:pt x="180" y="1928"/>
                </a:lnTo>
                <a:lnTo>
                  <a:pt x="200" y="1904"/>
                </a:lnTo>
                <a:lnTo>
                  <a:pt x="217" y="1877"/>
                </a:lnTo>
                <a:lnTo>
                  <a:pt x="226" y="1844"/>
                </a:lnTo>
                <a:lnTo>
                  <a:pt x="226" y="1811"/>
                </a:lnTo>
                <a:lnTo>
                  <a:pt x="218" y="1780"/>
                </a:lnTo>
                <a:lnTo>
                  <a:pt x="206" y="1753"/>
                </a:lnTo>
                <a:lnTo>
                  <a:pt x="189" y="1726"/>
                </a:lnTo>
                <a:lnTo>
                  <a:pt x="171" y="1700"/>
                </a:lnTo>
                <a:lnTo>
                  <a:pt x="151" y="1675"/>
                </a:lnTo>
                <a:lnTo>
                  <a:pt x="133" y="1648"/>
                </a:lnTo>
                <a:lnTo>
                  <a:pt x="117" y="1620"/>
                </a:lnTo>
                <a:lnTo>
                  <a:pt x="106" y="1591"/>
                </a:lnTo>
                <a:lnTo>
                  <a:pt x="102" y="1557"/>
                </a:lnTo>
                <a:lnTo>
                  <a:pt x="106" y="1520"/>
                </a:lnTo>
                <a:lnTo>
                  <a:pt x="173" y="1388"/>
                </a:lnTo>
                <a:lnTo>
                  <a:pt x="273" y="1144"/>
                </a:lnTo>
                <a:lnTo>
                  <a:pt x="286" y="1095"/>
                </a:lnTo>
                <a:lnTo>
                  <a:pt x="297" y="1040"/>
                </a:lnTo>
                <a:lnTo>
                  <a:pt x="302" y="984"/>
                </a:lnTo>
                <a:lnTo>
                  <a:pt x="309" y="928"/>
                </a:lnTo>
                <a:lnTo>
                  <a:pt x="318" y="873"/>
                </a:lnTo>
                <a:lnTo>
                  <a:pt x="329" y="820"/>
                </a:lnTo>
                <a:lnTo>
                  <a:pt x="346" y="771"/>
                </a:lnTo>
                <a:lnTo>
                  <a:pt x="384" y="697"/>
                </a:lnTo>
                <a:lnTo>
                  <a:pt x="433" y="622"/>
                </a:lnTo>
                <a:lnTo>
                  <a:pt x="493" y="551"/>
                </a:lnTo>
                <a:lnTo>
                  <a:pt x="560" y="484"/>
                </a:lnTo>
                <a:lnTo>
                  <a:pt x="635" y="420"/>
                </a:lnTo>
                <a:lnTo>
                  <a:pt x="717" y="360"/>
                </a:lnTo>
                <a:lnTo>
                  <a:pt x="802" y="304"/>
                </a:lnTo>
                <a:lnTo>
                  <a:pt x="889" y="251"/>
                </a:lnTo>
                <a:lnTo>
                  <a:pt x="978" y="206"/>
                </a:lnTo>
                <a:lnTo>
                  <a:pt x="1069" y="164"/>
                </a:lnTo>
                <a:lnTo>
                  <a:pt x="1158" y="129"/>
                </a:lnTo>
                <a:lnTo>
                  <a:pt x="1246" y="100"/>
                </a:lnTo>
                <a:lnTo>
                  <a:pt x="1566" y="17"/>
                </a:lnTo>
                <a:lnTo>
                  <a:pt x="170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3" name="Oval 1">
            <a:extLst>
              <a:ext uri="{FF2B5EF4-FFF2-40B4-BE49-F238E27FC236}">
                <a16:creationId xmlns:a16="http://schemas.microsoft.com/office/drawing/2014/main" id="{31A8B2D0-E705-465C-A6BE-A44DF6C3A862}"/>
              </a:ext>
            </a:extLst>
          </p:cNvPr>
          <p:cNvSpPr/>
          <p:nvPr/>
        </p:nvSpPr>
        <p:spPr>
          <a:xfrm>
            <a:off x="10609797" y="5398062"/>
            <a:ext cx="328264" cy="352994"/>
          </a:xfrm>
          <a:custGeom>
            <a:avLst/>
            <a:gdLst/>
            <a:ahLst/>
            <a:cxnLst/>
            <a:rect l="l" t="t" r="r" b="b"/>
            <a:pathLst>
              <a:path w="4669637" h="5021437">
                <a:moveTo>
                  <a:pt x="3221000" y="0"/>
                </a:moveTo>
                <a:cubicBezTo>
                  <a:pt x="3362423" y="0"/>
                  <a:pt x="3491529" y="52734"/>
                  <a:pt x="3588254" y="141276"/>
                </a:cubicBezTo>
                <a:cubicBezTo>
                  <a:pt x="3684978" y="52735"/>
                  <a:pt x="3814082" y="3"/>
                  <a:pt x="3955503" y="3"/>
                </a:cubicBezTo>
                <a:cubicBezTo>
                  <a:pt x="4262962" y="3"/>
                  <a:pt x="4512207" y="249248"/>
                  <a:pt x="4512207" y="556707"/>
                </a:cubicBezTo>
                <a:cubicBezTo>
                  <a:pt x="4512207" y="669790"/>
                  <a:pt x="4478490" y="774998"/>
                  <a:pt x="4420089" y="862515"/>
                </a:cubicBezTo>
                <a:cubicBezTo>
                  <a:pt x="4570580" y="961849"/>
                  <a:pt x="4669637" y="1132542"/>
                  <a:pt x="4669637" y="1326370"/>
                </a:cubicBezTo>
                <a:cubicBezTo>
                  <a:pt x="4669637" y="1487821"/>
                  <a:pt x="4600910" y="1633219"/>
                  <a:pt x="4490000" y="1733701"/>
                </a:cubicBezTo>
                <a:cubicBezTo>
                  <a:pt x="4600910" y="1834183"/>
                  <a:pt x="4669637" y="1979581"/>
                  <a:pt x="4669637" y="2141032"/>
                </a:cubicBezTo>
                <a:cubicBezTo>
                  <a:pt x="4669637" y="2302483"/>
                  <a:pt x="4600910" y="2447881"/>
                  <a:pt x="4490000" y="2548363"/>
                </a:cubicBezTo>
                <a:cubicBezTo>
                  <a:pt x="4600910" y="2648845"/>
                  <a:pt x="4669637" y="2794244"/>
                  <a:pt x="4669637" y="2955694"/>
                </a:cubicBezTo>
                <a:cubicBezTo>
                  <a:pt x="4669637" y="3224895"/>
                  <a:pt x="4478563" y="3449467"/>
                  <a:pt x="4224627" y="3501139"/>
                </a:cubicBezTo>
                <a:cubicBezTo>
                  <a:pt x="4173492" y="3755645"/>
                  <a:pt x="3948659" y="3947273"/>
                  <a:pt x="3679069" y="3947273"/>
                </a:cubicBezTo>
                <a:cubicBezTo>
                  <a:pt x="3559167" y="3947273"/>
                  <a:pt x="3448117" y="3909367"/>
                  <a:pt x="3357878" y="3844002"/>
                </a:cubicBezTo>
                <a:cubicBezTo>
                  <a:pt x="3259607" y="3937451"/>
                  <a:pt x="3126492" y="3993881"/>
                  <a:pt x="2980197" y="3993881"/>
                </a:cubicBezTo>
                <a:cubicBezTo>
                  <a:pt x="2931818" y="3993881"/>
                  <a:pt x="2884880" y="3987710"/>
                  <a:pt x="2841084" y="3972961"/>
                </a:cubicBezTo>
                <a:cubicBezTo>
                  <a:pt x="2832044" y="4069054"/>
                  <a:pt x="2794874" y="4156856"/>
                  <a:pt x="2737231" y="4227693"/>
                </a:cubicBezTo>
                <a:cubicBezTo>
                  <a:pt x="2806079" y="4310086"/>
                  <a:pt x="2846234" y="4416407"/>
                  <a:pt x="2846234" y="4532107"/>
                </a:cubicBezTo>
                <a:cubicBezTo>
                  <a:pt x="2846234" y="4802356"/>
                  <a:pt x="2627153" y="5021437"/>
                  <a:pt x="2356904" y="5021437"/>
                </a:cubicBezTo>
                <a:cubicBezTo>
                  <a:pt x="2086655" y="5021437"/>
                  <a:pt x="1867574" y="4802356"/>
                  <a:pt x="1867574" y="4532107"/>
                </a:cubicBezTo>
                <a:cubicBezTo>
                  <a:pt x="1867574" y="4416078"/>
                  <a:pt x="1907958" y="4309481"/>
                  <a:pt x="1977158" y="4226990"/>
                </a:cubicBezTo>
                <a:cubicBezTo>
                  <a:pt x="1907958" y="4144498"/>
                  <a:pt x="1867574" y="4037901"/>
                  <a:pt x="1867574" y="3921872"/>
                </a:cubicBezTo>
                <a:lnTo>
                  <a:pt x="1870634" y="3891520"/>
                </a:lnTo>
                <a:cubicBezTo>
                  <a:pt x="1824903" y="3813479"/>
                  <a:pt x="1800200" y="3722456"/>
                  <a:pt x="1800200" y="3625662"/>
                </a:cubicBezTo>
                <a:cubicBezTo>
                  <a:pt x="1800200" y="3318203"/>
                  <a:pt x="2049445" y="3068958"/>
                  <a:pt x="2356904" y="3068958"/>
                </a:cubicBezTo>
                <a:cubicBezTo>
                  <a:pt x="2420773" y="3068958"/>
                  <a:pt x="2482129" y="3079714"/>
                  <a:pt x="2538468" y="3101802"/>
                </a:cubicBezTo>
                <a:cubicBezTo>
                  <a:pt x="2638465" y="2966803"/>
                  <a:pt x="2799249" y="2880473"/>
                  <a:pt x="2980197" y="2880473"/>
                </a:cubicBezTo>
                <a:cubicBezTo>
                  <a:pt x="3100008" y="2880473"/>
                  <a:pt x="3210978" y="2918321"/>
                  <a:pt x="3301190" y="2983581"/>
                </a:cubicBezTo>
                <a:cubicBezTo>
                  <a:pt x="3373807" y="2914346"/>
                  <a:pt x="3465808" y="2865716"/>
                  <a:pt x="3567959" y="2845066"/>
                </a:cubicBezTo>
                <a:cubicBezTo>
                  <a:pt x="3590854" y="2728399"/>
                  <a:pt x="3651016" y="2625236"/>
                  <a:pt x="3735867" y="2548363"/>
                </a:cubicBezTo>
                <a:cubicBezTo>
                  <a:pt x="3624957" y="2447881"/>
                  <a:pt x="3556229" y="2302483"/>
                  <a:pt x="3556229" y="2141032"/>
                </a:cubicBezTo>
                <a:cubicBezTo>
                  <a:pt x="3556229" y="1979581"/>
                  <a:pt x="3624957" y="1834183"/>
                  <a:pt x="3735867" y="1733701"/>
                </a:cubicBezTo>
                <a:cubicBezTo>
                  <a:pt x="3624957" y="1633219"/>
                  <a:pt x="3556229" y="1487821"/>
                  <a:pt x="3556229" y="1326370"/>
                </a:cubicBezTo>
                <a:cubicBezTo>
                  <a:pt x="3556229" y="1213287"/>
                  <a:pt x="3589946" y="1108079"/>
                  <a:pt x="3648347" y="1020561"/>
                </a:cubicBezTo>
                <a:cubicBezTo>
                  <a:pt x="3626565" y="1006627"/>
                  <a:pt x="3606074" y="990873"/>
                  <a:pt x="3588250" y="972135"/>
                </a:cubicBezTo>
                <a:cubicBezTo>
                  <a:pt x="3491526" y="1060675"/>
                  <a:pt x="3362421" y="1113408"/>
                  <a:pt x="3221000" y="1113408"/>
                </a:cubicBezTo>
                <a:cubicBezTo>
                  <a:pt x="3065923" y="1113408"/>
                  <a:pt x="2925655" y="1049999"/>
                  <a:pt x="2824957" y="947451"/>
                </a:cubicBezTo>
                <a:cubicBezTo>
                  <a:pt x="2724258" y="1050000"/>
                  <a:pt x="2583990" y="1113409"/>
                  <a:pt x="2428912" y="1113409"/>
                </a:cubicBezTo>
                <a:cubicBezTo>
                  <a:pt x="2253449" y="1113409"/>
                  <a:pt x="2096946" y="1032234"/>
                  <a:pt x="1996865" y="903815"/>
                </a:cubicBezTo>
                <a:cubicBezTo>
                  <a:pt x="1896784" y="1032234"/>
                  <a:pt x="1740280" y="1113410"/>
                  <a:pt x="1564816" y="1113410"/>
                </a:cubicBezTo>
                <a:cubicBezTo>
                  <a:pt x="1377378" y="1113410"/>
                  <a:pt x="1211575" y="1020776"/>
                  <a:pt x="1111593" y="878151"/>
                </a:cubicBezTo>
                <a:cubicBezTo>
                  <a:pt x="1080053" y="927774"/>
                  <a:pt x="1038222" y="969598"/>
                  <a:pt x="990563" y="1003955"/>
                </a:cubicBezTo>
                <a:cubicBezTo>
                  <a:pt x="1068182" y="1097494"/>
                  <a:pt x="1113408" y="1217901"/>
                  <a:pt x="1113408" y="1348870"/>
                </a:cubicBezTo>
                <a:cubicBezTo>
                  <a:pt x="1113408" y="1503969"/>
                  <a:pt x="1049982" y="1644253"/>
                  <a:pt x="947405" y="1744951"/>
                </a:cubicBezTo>
                <a:cubicBezTo>
                  <a:pt x="1049982" y="1845649"/>
                  <a:pt x="1113408" y="1985934"/>
                  <a:pt x="1113408" y="2141033"/>
                </a:cubicBezTo>
                <a:cubicBezTo>
                  <a:pt x="1113408" y="2296132"/>
                  <a:pt x="1049982" y="2436417"/>
                  <a:pt x="947405" y="2537115"/>
                </a:cubicBezTo>
                <a:cubicBezTo>
                  <a:pt x="1049982" y="2637813"/>
                  <a:pt x="1113408" y="2778098"/>
                  <a:pt x="1113408" y="2933196"/>
                </a:cubicBezTo>
                <a:cubicBezTo>
                  <a:pt x="1113408" y="3160411"/>
                  <a:pt x="977287" y="3355833"/>
                  <a:pt x="781802" y="3441590"/>
                </a:cubicBezTo>
                <a:cubicBezTo>
                  <a:pt x="781802" y="3467025"/>
                  <a:pt x="781802" y="3492460"/>
                  <a:pt x="781802" y="3517895"/>
                </a:cubicBezTo>
                <a:cubicBezTo>
                  <a:pt x="781802" y="3642214"/>
                  <a:pt x="681021" y="3742995"/>
                  <a:pt x="556702" y="3742995"/>
                </a:cubicBezTo>
                <a:lnTo>
                  <a:pt x="556703" y="3742994"/>
                </a:lnTo>
                <a:cubicBezTo>
                  <a:pt x="432384" y="3742994"/>
                  <a:pt x="331603" y="3642213"/>
                  <a:pt x="331603" y="3517894"/>
                </a:cubicBezTo>
                <a:lnTo>
                  <a:pt x="331603" y="3441589"/>
                </a:lnTo>
                <a:cubicBezTo>
                  <a:pt x="136120" y="3355831"/>
                  <a:pt x="0" y="3160410"/>
                  <a:pt x="0" y="2933196"/>
                </a:cubicBezTo>
                <a:cubicBezTo>
                  <a:pt x="0" y="2778098"/>
                  <a:pt x="63426" y="2637813"/>
                  <a:pt x="166003" y="2537115"/>
                </a:cubicBezTo>
                <a:cubicBezTo>
                  <a:pt x="63426" y="2436417"/>
                  <a:pt x="0" y="2296132"/>
                  <a:pt x="0" y="2141033"/>
                </a:cubicBezTo>
                <a:cubicBezTo>
                  <a:pt x="0" y="1985934"/>
                  <a:pt x="63426" y="1845649"/>
                  <a:pt x="166003" y="1744951"/>
                </a:cubicBezTo>
                <a:cubicBezTo>
                  <a:pt x="63426" y="1644253"/>
                  <a:pt x="0" y="1503969"/>
                  <a:pt x="0" y="1348870"/>
                </a:cubicBezTo>
                <a:cubicBezTo>
                  <a:pt x="0" y="1164802"/>
                  <a:pt x="89333" y="1001598"/>
                  <a:pt x="228018" y="901622"/>
                </a:cubicBezTo>
                <a:cubicBezTo>
                  <a:pt x="150398" y="808082"/>
                  <a:pt x="105172" y="687676"/>
                  <a:pt x="105172" y="556707"/>
                </a:cubicBezTo>
                <a:cubicBezTo>
                  <a:pt x="105172" y="249248"/>
                  <a:pt x="354417" y="3"/>
                  <a:pt x="661876" y="3"/>
                </a:cubicBezTo>
                <a:cubicBezTo>
                  <a:pt x="848326" y="3"/>
                  <a:pt x="1013368" y="91662"/>
                  <a:pt x="1113346" y="233137"/>
                </a:cubicBezTo>
                <a:cubicBezTo>
                  <a:pt x="1213323" y="91662"/>
                  <a:pt x="1378365" y="2"/>
                  <a:pt x="1564816" y="2"/>
                </a:cubicBezTo>
                <a:cubicBezTo>
                  <a:pt x="1740279" y="2"/>
                  <a:pt x="1896783" y="81177"/>
                  <a:pt x="1996864" y="209596"/>
                </a:cubicBezTo>
                <a:cubicBezTo>
                  <a:pt x="2096945" y="81176"/>
                  <a:pt x="2253449" y="1"/>
                  <a:pt x="2428912" y="1"/>
                </a:cubicBezTo>
                <a:cubicBezTo>
                  <a:pt x="2583990" y="1"/>
                  <a:pt x="2724257" y="63410"/>
                  <a:pt x="2824956" y="165958"/>
                </a:cubicBezTo>
                <a:cubicBezTo>
                  <a:pt x="2925654" y="63409"/>
                  <a:pt x="3065922" y="0"/>
                  <a:pt x="3221000"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4" name="Oval 6">
            <a:extLst>
              <a:ext uri="{FF2B5EF4-FFF2-40B4-BE49-F238E27FC236}">
                <a16:creationId xmlns:a16="http://schemas.microsoft.com/office/drawing/2014/main" id="{CF6C31BF-3A90-438E-ADF0-EF4E524C02F2}"/>
              </a:ext>
            </a:extLst>
          </p:cNvPr>
          <p:cNvSpPr/>
          <p:nvPr/>
        </p:nvSpPr>
        <p:spPr>
          <a:xfrm>
            <a:off x="5774977" y="5368331"/>
            <a:ext cx="306515" cy="337505"/>
          </a:xfrm>
          <a:custGeom>
            <a:avLst/>
            <a:gdLst/>
            <a:ahLst/>
            <a:cxnLst/>
            <a:rect l="l" t="t" r="r" b="b"/>
            <a:pathLst>
              <a:path w="3596792" h="3960440">
                <a:moveTo>
                  <a:pt x="1094942" y="2061441"/>
                </a:moveTo>
                <a:lnTo>
                  <a:pt x="1094942" y="2457943"/>
                </a:lnTo>
                <a:lnTo>
                  <a:pt x="698440" y="2457943"/>
                </a:lnTo>
                <a:lnTo>
                  <a:pt x="698440" y="2867371"/>
                </a:lnTo>
                <a:lnTo>
                  <a:pt x="1094942" y="2867371"/>
                </a:lnTo>
                <a:lnTo>
                  <a:pt x="1094942" y="3263873"/>
                </a:lnTo>
                <a:lnTo>
                  <a:pt x="1504370" y="3263873"/>
                </a:lnTo>
                <a:lnTo>
                  <a:pt x="1504370" y="2867371"/>
                </a:lnTo>
                <a:lnTo>
                  <a:pt x="1900872" y="2867371"/>
                </a:lnTo>
                <a:lnTo>
                  <a:pt x="1900872" y="2457943"/>
                </a:lnTo>
                <a:lnTo>
                  <a:pt x="1504370" y="2457943"/>
                </a:lnTo>
                <a:lnTo>
                  <a:pt x="1504370" y="2061441"/>
                </a:lnTo>
                <a:close/>
                <a:moveTo>
                  <a:pt x="2799823" y="26785"/>
                </a:moveTo>
                <a:lnTo>
                  <a:pt x="3448872" y="1190236"/>
                </a:lnTo>
                <a:cubicBezTo>
                  <a:pt x="3542508" y="1318796"/>
                  <a:pt x="3596792" y="1477271"/>
                  <a:pt x="3596792" y="1648425"/>
                </a:cubicBezTo>
                <a:cubicBezTo>
                  <a:pt x="3596792" y="2085883"/>
                  <a:pt x="3242162" y="2440513"/>
                  <a:pt x="2804704" y="2440513"/>
                </a:cubicBezTo>
                <a:lnTo>
                  <a:pt x="2774283" y="2438977"/>
                </a:lnTo>
                <a:cubicBezTo>
                  <a:pt x="2737083" y="2264385"/>
                  <a:pt x="2663682" y="2103273"/>
                  <a:pt x="2561997" y="1963663"/>
                </a:cubicBezTo>
                <a:lnTo>
                  <a:pt x="2140652" y="1208381"/>
                </a:lnTo>
                <a:close/>
                <a:moveTo>
                  <a:pt x="1291647" y="0"/>
                </a:moveTo>
                <a:lnTo>
                  <a:pt x="2356605" y="1908989"/>
                </a:lnTo>
                <a:cubicBezTo>
                  <a:pt x="2510243" y="2119929"/>
                  <a:pt x="2599312" y="2379955"/>
                  <a:pt x="2599312" y="2660784"/>
                </a:cubicBezTo>
                <a:cubicBezTo>
                  <a:pt x="2599312" y="3378564"/>
                  <a:pt x="2017436" y="3960440"/>
                  <a:pt x="1299656" y="3960440"/>
                </a:cubicBezTo>
                <a:cubicBezTo>
                  <a:pt x="581876" y="3960440"/>
                  <a:pt x="0" y="3378564"/>
                  <a:pt x="0" y="2660784"/>
                </a:cubicBezTo>
                <a:cubicBezTo>
                  <a:pt x="0" y="2462086"/>
                  <a:pt x="44590" y="2273803"/>
                  <a:pt x="125671" y="2106038"/>
                </a:cubicBezTo>
                <a:lnTo>
                  <a:pt x="116762" y="2106038"/>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5" name="Freeform 9">
            <a:extLst>
              <a:ext uri="{FF2B5EF4-FFF2-40B4-BE49-F238E27FC236}">
                <a16:creationId xmlns:a16="http://schemas.microsoft.com/office/drawing/2014/main" id="{652D8BFE-7D4A-4FD0-A58D-FF98015BC71A}"/>
              </a:ext>
            </a:extLst>
          </p:cNvPr>
          <p:cNvSpPr>
            <a:spLocks/>
          </p:cNvSpPr>
          <p:nvPr/>
        </p:nvSpPr>
        <p:spPr bwMode="auto">
          <a:xfrm>
            <a:off x="5571641" y="2402084"/>
            <a:ext cx="250608" cy="325258"/>
          </a:xfrm>
          <a:custGeom>
            <a:avLst/>
            <a:gdLst>
              <a:gd name="T0" fmla="*/ 536 w 1882"/>
              <a:gd name="T1" fmla="*/ 10 h 2443"/>
              <a:gd name="T2" fmla="*/ 642 w 1882"/>
              <a:gd name="T3" fmla="*/ 32 h 2443"/>
              <a:gd name="T4" fmla="*/ 821 w 1882"/>
              <a:gd name="T5" fmla="*/ 80 h 2443"/>
              <a:gd name="T6" fmla="*/ 1054 w 1882"/>
              <a:gd name="T7" fmla="*/ 87 h 2443"/>
              <a:gd name="T8" fmla="*/ 1196 w 1882"/>
              <a:gd name="T9" fmla="*/ 59 h 2443"/>
              <a:gd name="T10" fmla="*/ 1321 w 1882"/>
              <a:gd name="T11" fmla="*/ 24 h 2443"/>
              <a:gd name="T12" fmla="*/ 1495 w 1882"/>
              <a:gd name="T13" fmla="*/ 8 h 2443"/>
              <a:gd name="T14" fmla="*/ 1566 w 1882"/>
              <a:gd name="T15" fmla="*/ 20 h 2443"/>
              <a:gd name="T16" fmla="*/ 1705 w 1882"/>
              <a:gd name="T17" fmla="*/ 69 h 2443"/>
              <a:gd name="T18" fmla="*/ 1811 w 1882"/>
              <a:gd name="T19" fmla="*/ 201 h 2443"/>
              <a:gd name="T20" fmla="*/ 1864 w 1882"/>
              <a:gd name="T21" fmla="*/ 359 h 2443"/>
              <a:gd name="T22" fmla="*/ 1881 w 1882"/>
              <a:gd name="T23" fmla="*/ 493 h 2443"/>
              <a:gd name="T24" fmla="*/ 1882 w 1882"/>
              <a:gd name="T25" fmla="*/ 550 h 2443"/>
              <a:gd name="T26" fmla="*/ 1842 w 1882"/>
              <a:gd name="T27" fmla="*/ 801 h 2443"/>
              <a:gd name="T28" fmla="*/ 1802 w 1882"/>
              <a:gd name="T29" fmla="*/ 923 h 2443"/>
              <a:gd name="T30" fmla="*/ 1727 w 1882"/>
              <a:gd name="T31" fmla="*/ 1080 h 2443"/>
              <a:gd name="T32" fmla="*/ 1661 w 1882"/>
              <a:gd name="T33" fmla="*/ 1268 h 2443"/>
              <a:gd name="T34" fmla="*/ 1644 w 1882"/>
              <a:gd name="T35" fmla="*/ 1341 h 2443"/>
              <a:gd name="T36" fmla="*/ 1636 w 1882"/>
              <a:gd name="T37" fmla="*/ 1465 h 2443"/>
              <a:gd name="T38" fmla="*/ 1614 w 1882"/>
              <a:gd name="T39" fmla="*/ 1657 h 2443"/>
              <a:gd name="T40" fmla="*/ 1567 w 1882"/>
              <a:gd name="T41" fmla="*/ 1913 h 2443"/>
              <a:gd name="T42" fmla="*/ 1526 w 1882"/>
              <a:gd name="T43" fmla="*/ 2084 h 2443"/>
              <a:gd name="T44" fmla="*/ 1493 w 1882"/>
              <a:gd name="T45" fmla="*/ 2189 h 2443"/>
              <a:gd name="T46" fmla="*/ 1400 w 1882"/>
              <a:gd name="T47" fmla="*/ 2375 h 2443"/>
              <a:gd name="T48" fmla="*/ 1327 w 1882"/>
              <a:gd name="T49" fmla="*/ 2438 h 2443"/>
              <a:gd name="T50" fmla="*/ 1287 w 1882"/>
              <a:gd name="T51" fmla="*/ 2441 h 2443"/>
              <a:gd name="T52" fmla="*/ 1243 w 1882"/>
              <a:gd name="T53" fmla="*/ 2407 h 2443"/>
              <a:gd name="T54" fmla="*/ 1201 w 1882"/>
              <a:gd name="T55" fmla="*/ 2280 h 2443"/>
              <a:gd name="T56" fmla="*/ 1180 w 1882"/>
              <a:gd name="T57" fmla="*/ 2148 h 2443"/>
              <a:gd name="T58" fmla="*/ 1174 w 1882"/>
              <a:gd name="T59" fmla="*/ 2039 h 2443"/>
              <a:gd name="T60" fmla="*/ 1152 w 1882"/>
              <a:gd name="T61" fmla="*/ 1785 h 2443"/>
              <a:gd name="T62" fmla="*/ 1125 w 1882"/>
              <a:gd name="T63" fmla="*/ 1654 h 2443"/>
              <a:gd name="T64" fmla="*/ 1089 w 1882"/>
              <a:gd name="T65" fmla="*/ 1553 h 2443"/>
              <a:gd name="T66" fmla="*/ 1008 w 1882"/>
              <a:gd name="T67" fmla="*/ 1480 h 2443"/>
              <a:gd name="T68" fmla="*/ 945 w 1882"/>
              <a:gd name="T69" fmla="*/ 1464 h 2443"/>
              <a:gd name="T70" fmla="*/ 860 w 1882"/>
              <a:gd name="T71" fmla="*/ 1476 h 2443"/>
              <a:gd name="T72" fmla="*/ 785 w 1882"/>
              <a:gd name="T73" fmla="*/ 1545 h 2443"/>
              <a:gd name="T74" fmla="*/ 761 w 1882"/>
              <a:gd name="T75" fmla="*/ 1600 h 2443"/>
              <a:gd name="T76" fmla="*/ 736 w 1882"/>
              <a:gd name="T77" fmla="*/ 1692 h 2443"/>
              <a:gd name="T78" fmla="*/ 711 w 1882"/>
              <a:gd name="T79" fmla="*/ 1877 h 2443"/>
              <a:gd name="T80" fmla="*/ 695 w 1882"/>
              <a:gd name="T81" fmla="*/ 2046 h 2443"/>
              <a:gd name="T82" fmla="*/ 690 w 1882"/>
              <a:gd name="T83" fmla="*/ 2157 h 2443"/>
              <a:gd name="T84" fmla="*/ 657 w 1882"/>
              <a:gd name="T85" fmla="*/ 2345 h 2443"/>
              <a:gd name="T86" fmla="*/ 613 w 1882"/>
              <a:gd name="T87" fmla="*/ 2424 h 2443"/>
              <a:gd name="T88" fmla="*/ 592 w 1882"/>
              <a:gd name="T89" fmla="*/ 2439 h 2443"/>
              <a:gd name="T90" fmla="*/ 481 w 1882"/>
              <a:gd name="T91" fmla="*/ 2389 h 2443"/>
              <a:gd name="T92" fmla="*/ 415 w 1882"/>
              <a:gd name="T93" fmla="*/ 2278 h 2443"/>
              <a:gd name="T94" fmla="*/ 392 w 1882"/>
              <a:gd name="T95" fmla="*/ 2217 h 2443"/>
              <a:gd name="T96" fmla="*/ 332 w 1882"/>
              <a:gd name="T97" fmla="*/ 2029 h 2443"/>
              <a:gd name="T98" fmla="*/ 286 w 1882"/>
              <a:gd name="T99" fmla="*/ 1821 h 2443"/>
              <a:gd name="T100" fmla="*/ 259 w 1882"/>
              <a:gd name="T101" fmla="*/ 1671 h 2443"/>
              <a:gd name="T102" fmla="*/ 240 w 1882"/>
              <a:gd name="T103" fmla="*/ 1555 h 2443"/>
              <a:gd name="T104" fmla="*/ 229 w 1882"/>
              <a:gd name="T105" fmla="*/ 1385 h 2443"/>
              <a:gd name="T106" fmla="*/ 218 w 1882"/>
              <a:gd name="T107" fmla="*/ 1279 h 2443"/>
              <a:gd name="T108" fmla="*/ 158 w 1882"/>
              <a:gd name="T109" fmla="*/ 1075 h 2443"/>
              <a:gd name="T110" fmla="*/ 131 w 1882"/>
              <a:gd name="T111" fmla="*/ 1004 h 2443"/>
              <a:gd name="T112" fmla="*/ 29 w 1882"/>
              <a:gd name="T113" fmla="*/ 722 h 2443"/>
              <a:gd name="T114" fmla="*/ 1 w 1882"/>
              <a:gd name="T115" fmla="*/ 565 h 2443"/>
              <a:gd name="T116" fmla="*/ 10 w 1882"/>
              <a:gd name="T117" fmla="*/ 393 h 2443"/>
              <a:gd name="T118" fmla="*/ 69 w 1882"/>
              <a:gd name="T119" fmla="*/ 212 h 2443"/>
              <a:gd name="T120" fmla="*/ 137 w 1882"/>
              <a:gd name="T121" fmla="*/ 118 h 2443"/>
              <a:gd name="T122" fmla="*/ 184 w 1882"/>
              <a:gd name="T123" fmla="*/ 71 h 2443"/>
              <a:gd name="T124" fmla="*/ 336 w 1882"/>
              <a:gd name="T125" fmla="*/ 6 h 2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2" h="2443">
                <a:moveTo>
                  <a:pt x="405" y="0"/>
                </a:moveTo>
                <a:lnTo>
                  <a:pt x="440" y="0"/>
                </a:lnTo>
                <a:lnTo>
                  <a:pt x="473" y="2"/>
                </a:lnTo>
                <a:lnTo>
                  <a:pt x="506" y="6"/>
                </a:lnTo>
                <a:lnTo>
                  <a:pt x="536" y="10"/>
                </a:lnTo>
                <a:lnTo>
                  <a:pt x="564" y="14"/>
                </a:lnTo>
                <a:lnTo>
                  <a:pt x="589" y="20"/>
                </a:lnTo>
                <a:lnTo>
                  <a:pt x="611" y="24"/>
                </a:lnTo>
                <a:lnTo>
                  <a:pt x="628" y="29"/>
                </a:lnTo>
                <a:lnTo>
                  <a:pt x="642" y="32"/>
                </a:lnTo>
                <a:lnTo>
                  <a:pt x="650" y="35"/>
                </a:lnTo>
                <a:lnTo>
                  <a:pt x="654" y="35"/>
                </a:lnTo>
                <a:lnTo>
                  <a:pt x="711" y="55"/>
                </a:lnTo>
                <a:lnTo>
                  <a:pt x="766" y="69"/>
                </a:lnTo>
                <a:lnTo>
                  <a:pt x="821" y="80"/>
                </a:lnTo>
                <a:lnTo>
                  <a:pt x="873" y="87"/>
                </a:lnTo>
                <a:lnTo>
                  <a:pt x="922" y="90"/>
                </a:lnTo>
                <a:lnTo>
                  <a:pt x="969" y="91"/>
                </a:lnTo>
                <a:lnTo>
                  <a:pt x="1013" y="90"/>
                </a:lnTo>
                <a:lnTo>
                  <a:pt x="1054" y="87"/>
                </a:lnTo>
                <a:lnTo>
                  <a:pt x="1091" y="82"/>
                </a:lnTo>
                <a:lnTo>
                  <a:pt x="1124" y="77"/>
                </a:lnTo>
                <a:lnTo>
                  <a:pt x="1152" y="70"/>
                </a:lnTo>
                <a:lnTo>
                  <a:pt x="1176" y="65"/>
                </a:lnTo>
                <a:lnTo>
                  <a:pt x="1196" y="59"/>
                </a:lnTo>
                <a:lnTo>
                  <a:pt x="1210" y="55"/>
                </a:lnTo>
                <a:lnTo>
                  <a:pt x="1219" y="52"/>
                </a:lnTo>
                <a:lnTo>
                  <a:pt x="1221" y="50"/>
                </a:lnTo>
                <a:lnTo>
                  <a:pt x="1274" y="36"/>
                </a:lnTo>
                <a:lnTo>
                  <a:pt x="1321" y="24"/>
                </a:lnTo>
                <a:lnTo>
                  <a:pt x="1365" y="17"/>
                </a:lnTo>
                <a:lnTo>
                  <a:pt x="1404" y="11"/>
                </a:lnTo>
                <a:lnTo>
                  <a:pt x="1438" y="9"/>
                </a:lnTo>
                <a:lnTo>
                  <a:pt x="1469" y="8"/>
                </a:lnTo>
                <a:lnTo>
                  <a:pt x="1495" y="8"/>
                </a:lnTo>
                <a:lnTo>
                  <a:pt x="1517" y="10"/>
                </a:lnTo>
                <a:lnTo>
                  <a:pt x="1536" y="12"/>
                </a:lnTo>
                <a:lnTo>
                  <a:pt x="1550" y="15"/>
                </a:lnTo>
                <a:lnTo>
                  <a:pt x="1560" y="18"/>
                </a:lnTo>
                <a:lnTo>
                  <a:pt x="1566" y="20"/>
                </a:lnTo>
                <a:lnTo>
                  <a:pt x="1568" y="20"/>
                </a:lnTo>
                <a:lnTo>
                  <a:pt x="1607" y="26"/>
                </a:lnTo>
                <a:lnTo>
                  <a:pt x="1642" y="36"/>
                </a:lnTo>
                <a:lnTo>
                  <a:pt x="1675" y="52"/>
                </a:lnTo>
                <a:lnTo>
                  <a:pt x="1705" y="69"/>
                </a:lnTo>
                <a:lnTo>
                  <a:pt x="1731" y="91"/>
                </a:lnTo>
                <a:lnTo>
                  <a:pt x="1755" y="115"/>
                </a:lnTo>
                <a:lnTo>
                  <a:pt x="1776" y="141"/>
                </a:lnTo>
                <a:lnTo>
                  <a:pt x="1795" y="170"/>
                </a:lnTo>
                <a:lnTo>
                  <a:pt x="1811" y="201"/>
                </a:lnTo>
                <a:lnTo>
                  <a:pt x="1825" y="231"/>
                </a:lnTo>
                <a:lnTo>
                  <a:pt x="1837" y="263"/>
                </a:lnTo>
                <a:lnTo>
                  <a:pt x="1848" y="296"/>
                </a:lnTo>
                <a:lnTo>
                  <a:pt x="1856" y="328"/>
                </a:lnTo>
                <a:lnTo>
                  <a:pt x="1864" y="359"/>
                </a:lnTo>
                <a:lnTo>
                  <a:pt x="1869" y="390"/>
                </a:lnTo>
                <a:lnTo>
                  <a:pt x="1874" y="419"/>
                </a:lnTo>
                <a:lnTo>
                  <a:pt x="1877" y="446"/>
                </a:lnTo>
                <a:lnTo>
                  <a:pt x="1879" y="471"/>
                </a:lnTo>
                <a:lnTo>
                  <a:pt x="1881" y="493"/>
                </a:lnTo>
                <a:lnTo>
                  <a:pt x="1882" y="513"/>
                </a:lnTo>
                <a:lnTo>
                  <a:pt x="1882" y="528"/>
                </a:lnTo>
                <a:lnTo>
                  <a:pt x="1882" y="540"/>
                </a:lnTo>
                <a:lnTo>
                  <a:pt x="1882" y="548"/>
                </a:lnTo>
                <a:lnTo>
                  <a:pt x="1882" y="550"/>
                </a:lnTo>
                <a:lnTo>
                  <a:pt x="1877" y="610"/>
                </a:lnTo>
                <a:lnTo>
                  <a:pt x="1869" y="665"/>
                </a:lnTo>
                <a:lnTo>
                  <a:pt x="1860" y="716"/>
                </a:lnTo>
                <a:lnTo>
                  <a:pt x="1852" y="762"/>
                </a:lnTo>
                <a:lnTo>
                  <a:pt x="1842" y="801"/>
                </a:lnTo>
                <a:lnTo>
                  <a:pt x="1833" y="836"/>
                </a:lnTo>
                <a:lnTo>
                  <a:pt x="1823" y="866"/>
                </a:lnTo>
                <a:lnTo>
                  <a:pt x="1815" y="890"/>
                </a:lnTo>
                <a:lnTo>
                  <a:pt x="1808" y="910"/>
                </a:lnTo>
                <a:lnTo>
                  <a:pt x="1802" y="923"/>
                </a:lnTo>
                <a:lnTo>
                  <a:pt x="1799" y="931"/>
                </a:lnTo>
                <a:lnTo>
                  <a:pt x="1798" y="934"/>
                </a:lnTo>
                <a:lnTo>
                  <a:pt x="1772" y="985"/>
                </a:lnTo>
                <a:lnTo>
                  <a:pt x="1747" y="1033"/>
                </a:lnTo>
                <a:lnTo>
                  <a:pt x="1727" y="1080"/>
                </a:lnTo>
                <a:lnTo>
                  <a:pt x="1709" y="1124"/>
                </a:lnTo>
                <a:lnTo>
                  <a:pt x="1694" y="1166"/>
                </a:lnTo>
                <a:lnTo>
                  <a:pt x="1681" y="1203"/>
                </a:lnTo>
                <a:lnTo>
                  <a:pt x="1670" y="1237"/>
                </a:lnTo>
                <a:lnTo>
                  <a:pt x="1661" y="1268"/>
                </a:lnTo>
                <a:lnTo>
                  <a:pt x="1654" y="1293"/>
                </a:lnTo>
                <a:lnTo>
                  <a:pt x="1650" y="1314"/>
                </a:lnTo>
                <a:lnTo>
                  <a:pt x="1647" y="1328"/>
                </a:lnTo>
                <a:lnTo>
                  <a:pt x="1644" y="1338"/>
                </a:lnTo>
                <a:lnTo>
                  <a:pt x="1644" y="1341"/>
                </a:lnTo>
                <a:lnTo>
                  <a:pt x="1640" y="1373"/>
                </a:lnTo>
                <a:lnTo>
                  <a:pt x="1637" y="1403"/>
                </a:lnTo>
                <a:lnTo>
                  <a:pt x="1636" y="1428"/>
                </a:lnTo>
                <a:lnTo>
                  <a:pt x="1636" y="1449"/>
                </a:lnTo>
                <a:lnTo>
                  <a:pt x="1636" y="1465"/>
                </a:lnTo>
                <a:lnTo>
                  <a:pt x="1637" y="1476"/>
                </a:lnTo>
                <a:lnTo>
                  <a:pt x="1637" y="1479"/>
                </a:lnTo>
                <a:lnTo>
                  <a:pt x="1630" y="1540"/>
                </a:lnTo>
                <a:lnTo>
                  <a:pt x="1623" y="1600"/>
                </a:lnTo>
                <a:lnTo>
                  <a:pt x="1614" y="1657"/>
                </a:lnTo>
                <a:lnTo>
                  <a:pt x="1605" y="1714"/>
                </a:lnTo>
                <a:lnTo>
                  <a:pt x="1595" y="1768"/>
                </a:lnTo>
                <a:lnTo>
                  <a:pt x="1585" y="1819"/>
                </a:lnTo>
                <a:lnTo>
                  <a:pt x="1575" y="1868"/>
                </a:lnTo>
                <a:lnTo>
                  <a:pt x="1567" y="1913"/>
                </a:lnTo>
                <a:lnTo>
                  <a:pt x="1557" y="1956"/>
                </a:lnTo>
                <a:lnTo>
                  <a:pt x="1548" y="1994"/>
                </a:lnTo>
                <a:lnTo>
                  <a:pt x="1540" y="2029"/>
                </a:lnTo>
                <a:lnTo>
                  <a:pt x="1533" y="2059"/>
                </a:lnTo>
                <a:lnTo>
                  <a:pt x="1526" y="2084"/>
                </a:lnTo>
                <a:lnTo>
                  <a:pt x="1521" y="2105"/>
                </a:lnTo>
                <a:lnTo>
                  <a:pt x="1517" y="2120"/>
                </a:lnTo>
                <a:lnTo>
                  <a:pt x="1514" y="2129"/>
                </a:lnTo>
                <a:lnTo>
                  <a:pt x="1514" y="2132"/>
                </a:lnTo>
                <a:lnTo>
                  <a:pt x="1493" y="2189"/>
                </a:lnTo>
                <a:lnTo>
                  <a:pt x="1473" y="2240"/>
                </a:lnTo>
                <a:lnTo>
                  <a:pt x="1455" y="2283"/>
                </a:lnTo>
                <a:lnTo>
                  <a:pt x="1435" y="2319"/>
                </a:lnTo>
                <a:lnTo>
                  <a:pt x="1418" y="2349"/>
                </a:lnTo>
                <a:lnTo>
                  <a:pt x="1400" y="2375"/>
                </a:lnTo>
                <a:lnTo>
                  <a:pt x="1384" y="2395"/>
                </a:lnTo>
                <a:lnTo>
                  <a:pt x="1367" y="2412"/>
                </a:lnTo>
                <a:lnTo>
                  <a:pt x="1353" y="2424"/>
                </a:lnTo>
                <a:lnTo>
                  <a:pt x="1340" y="2433"/>
                </a:lnTo>
                <a:lnTo>
                  <a:pt x="1327" y="2438"/>
                </a:lnTo>
                <a:lnTo>
                  <a:pt x="1316" y="2441"/>
                </a:lnTo>
                <a:lnTo>
                  <a:pt x="1307" y="2443"/>
                </a:lnTo>
                <a:lnTo>
                  <a:pt x="1298" y="2443"/>
                </a:lnTo>
                <a:lnTo>
                  <a:pt x="1291" y="2443"/>
                </a:lnTo>
                <a:lnTo>
                  <a:pt x="1287" y="2441"/>
                </a:lnTo>
                <a:lnTo>
                  <a:pt x="1284" y="2440"/>
                </a:lnTo>
                <a:lnTo>
                  <a:pt x="1283" y="2439"/>
                </a:lnTo>
                <a:lnTo>
                  <a:pt x="1268" y="2434"/>
                </a:lnTo>
                <a:lnTo>
                  <a:pt x="1255" y="2423"/>
                </a:lnTo>
                <a:lnTo>
                  <a:pt x="1243" y="2407"/>
                </a:lnTo>
                <a:lnTo>
                  <a:pt x="1232" y="2388"/>
                </a:lnTo>
                <a:lnTo>
                  <a:pt x="1224" y="2364"/>
                </a:lnTo>
                <a:lnTo>
                  <a:pt x="1215" y="2337"/>
                </a:lnTo>
                <a:lnTo>
                  <a:pt x="1207" y="2310"/>
                </a:lnTo>
                <a:lnTo>
                  <a:pt x="1201" y="2280"/>
                </a:lnTo>
                <a:lnTo>
                  <a:pt x="1194" y="2252"/>
                </a:lnTo>
                <a:lnTo>
                  <a:pt x="1190" y="2222"/>
                </a:lnTo>
                <a:lnTo>
                  <a:pt x="1185" y="2195"/>
                </a:lnTo>
                <a:lnTo>
                  <a:pt x="1182" y="2170"/>
                </a:lnTo>
                <a:lnTo>
                  <a:pt x="1180" y="2148"/>
                </a:lnTo>
                <a:lnTo>
                  <a:pt x="1177" y="2128"/>
                </a:lnTo>
                <a:lnTo>
                  <a:pt x="1176" y="2114"/>
                </a:lnTo>
                <a:lnTo>
                  <a:pt x="1175" y="2105"/>
                </a:lnTo>
                <a:lnTo>
                  <a:pt x="1175" y="2102"/>
                </a:lnTo>
                <a:lnTo>
                  <a:pt x="1174" y="2039"/>
                </a:lnTo>
                <a:lnTo>
                  <a:pt x="1172" y="1980"/>
                </a:lnTo>
                <a:lnTo>
                  <a:pt x="1169" y="1925"/>
                </a:lnTo>
                <a:lnTo>
                  <a:pt x="1163" y="1874"/>
                </a:lnTo>
                <a:lnTo>
                  <a:pt x="1158" y="1828"/>
                </a:lnTo>
                <a:lnTo>
                  <a:pt x="1152" y="1785"/>
                </a:lnTo>
                <a:lnTo>
                  <a:pt x="1146" y="1749"/>
                </a:lnTo>
                <a:lnTo>
                  <a:pt x="1139" y="1716"/>
                </a:lnTo>
                <a:lnTo>
                  <a:pt x="1134" y="1690"/>
                </a:lnTo>
                <a:lnTo>
                  <a:pt x="1129" y="1669"/>
                </a:lnTo>
                <a:lnTo>
                  <a:pt x="1125" y="1654"/>
                </a:lnTo>
                <a:lnTo>
                  <a:pt x="1123" y="1644"/>
                </a:lnTo>
                <a:lnTo>
                  <a:pt x="1122" y="1640"/>
                </a:lnTo>
                <a:lnTo>
                  <a:pt x="1113" y="1606"/>
                </a:lnTo>
                <a:lnTo>
                  <a:pt x="1102" y="1578"/>
                </a:lnTo>
                <a:lnTo>
                  <a:pt x="1089" y="1553"/>
                </a:lnTo>
                <a:lnTo>
                  <a:pt x="1074" y="1532"/>
                </a:lnTo>
                <a:lnTo>
                  <a:pt x="1058" y="1514"/>
                </a:lnTo>
                <a:lnTo>
                  <a:pt x="1042" y="1500"/>
                </a:lnTo>
                <a:lnTo>
                  <a:pt x="1024" y="1489"/>
                </a:lnTo>
                <a:lnTo>
                  <a:pt x="1008" y="1480"/>
                </a:lnTo>
                <a:lnTo>
                  <a:pt x="992" y="1474"/>
                </a:lnTo>
                <a:lnTo>
                  <a:pt x="977" y="1469"/>
                </a:lnTo>
                <a:lnTo>
                  <a:pt x="964" y="1466"/>
                </a:lnTo>
                <a:lnTo>
                  <a:pt x="953" y="1465"/>
                </a:lnTo>
                <a:lnTo>
                  <a:pt x="945" y="1464"/>
                </a:lnTo>
                <a:lnTo>
                  <a:pt x="940" y="1464"/>
                </a:lnTo>
                <a:lnTo>
                  <a:pt x="937" y="1464"/>
                </a:lnTo>
                <a:lnTo>
                  <a:pt x="908" y="1464"/>
                </a:lnTo>
                <a:lnTo>
                  <a:pt x="883" y="1468"/>
                </a:lnTo>
                <a:lnTo>
                  <a:pt x="860" y="1476"/>
                </a:lnTo>
                <a:lnTo>
                  <a:pt x="840" y="1487"/>
                </a:lnTo>
                <a:lnTo>
                  <a:pt x="822" y="1500"/>
                </a:lnTo>
                <a:lnTo>
                  <a:pt x="808" y="1514"/>
                </a:lnTo>
                <a:lnTo>
                  <a:pt x="795" y="1530"/>
                </a:lnTo>
                <a:lnTo>
                  <a:pt x="785" y="1545"/>
                </a:lnTo>
                <a:lnTo>
                  <a:pt x="777" y="1559"/>
                </a:lnTo>
                <a:lnTo>
                  <a:pt x="771" y="1574"/>
                </a:lnTo>
                <a:lnTo>
                  <a:pt x="766" y="1585"/>
                </a:lnTo>
                <a:lnTo>
                  <a:pt x="763" y="1594"/>
                </a:lnTo>
                <a:lnTo>
                  <a:pt x="761" y="1600"/>
                </a:lnTo>
                <a:lnTo>
                  <a:pt x="761" y="1602"/>
                </a:lnTo>
                <a:lnTo>
                  <a:pt x="754" y="1616"/>
                </a:lnTo>
                <a:lnTo>
                  <a:pt x="748" y="1637"/>
                </a:lnTo>
                <a:lnTo>
                  <a:pt x="741" y="1662"/>
                </a:lnTo>
                <a:lnTo>
                  <a:pt x="736" y="1692"/>
                </a:lnTo>
                <a:lnTo>
                  <a:pt x="730" y="1726"/>
                </a:lnTo>
                <a:lnTo>
                  <a:pt x="725" y="1761"/>
                </a:lnTo>
                <a:lnTo>
                  <a:pt x="719" y="1799"/>
                </a:lnTo>
                <a:lnTo>
                  <a:pt x="715" y="1838"/>
                </a:lnTo>
                <a:lnTo>
                  <a:pt x="711" y="1877"/>
                </a:lnTo>
                <a:lnTo>
                  <a:pt x="707" y="1915"/>
                </a:lnTo>
                <a:lnTo>
                  <a:pt x="704" y="1953"/>
                </a:lnTo>
                <a:lnTo>
                  <a:pt x="701" y="1987"/>
                </a:lnTo>
                <a:lnTo>
                  <a:pt x="697" y="2018"/>
                </a:lnTo>
                <a:lnTo>
                  <a:pt x="695" y="2046"/>
                </a:lnTo>
                <a:lnTo>
                  <a:pt x="694" y="2069"/>
                </a:lnTo>
                <a:lnTo>
                  <a:pt x="693" y="2086"/>
                </a:lnTo>
                <a:lnTo>
                  <a:pt x="692" y="2097"/>
                </a:lnTo>
                <a:lnTo>
                  <a:pt x="692" y="2102"/>
                </a:lnTo>
                <a:lnTo>
                  <a:pt x="690" y="2157"/>
                </a:lnTo>
                <a:lnTo>
                  <a:pt x="685" y="2205"/>
                </a:lnTo>
                <a:lnTo>
                  <a:pt x="680" y="2247"/>
                </a:lnTo>
                <a:lnTo>
                  <a:pt x="673" y="2285"/>
                </a:lnTo>
                <a:lnTo>
                  <a:pt x="665" y="2318"/>
                </a:lnTo>
                <a:lnTo>
                  <a:pt x="657" y="2345"/>
                </a:lnTo>
                <a:lnTo>
                  <a:pt x="648" y="2368"/>
                </a:lnTo>
                <a:lnTo>
                  <a:pt x="639" y="2387"/>
                </a:lnTo>
                <a:lnTo>
                  <a:pt x="629" y="2402"/>
                </a:lnTo>
                <a:lnTo>
                  <a:pt x="622" y="2414"/>
                </a:lnTo>
                <a:lnTo>
                  <a:pt x="613" y="2424"/>
                </a:lnTo>
                <a:lnTo>
                  <a:pt x="606" y="2430"/>
                </a:lnTo>
                <a:lnTo>
                  <a:pt x="600" y="2435"/>
                </a:lnTo>
                <a:lnTo>
                  <a:pt x="595" y="2438"/>
                </a:lnTo>
                <a:lnTo>
                  <a:pt x="593" y="2439"/>
                </a:lnTo>
                <a:lnTo>
                  <a:pt x="592" y="2439"/>
                </a:lnTo>
                <a:lnTo>
                  <a:pt x="566" y="2439"/>
                </a:lnTo>
                <a:lnTo>
                  <a:pt x="543" y="2434"/>
                </a:lnTo>
                <a:lnTo>
                  <a:pt x="520" y="2423"/>
                </a:lnTo>
                <a:lnTo>
                  <a:pt x="500" y="2407"/>
                </a:lnTo>
                <a:lnTo>
                  <a:pt x="481" y="2389"/>
                </a:lnTo>
                <a:lnTo>
                  <a:pt x="464" y="2368"/>
                </a:lnTo>
                <a:lnTo>
                  <a:pt x="450" y="2346"/>
                </a:lnTo>
                <a:lnTo>
                  <a:pt x="435" y="2323"/>
                </a:lnTo>
                <a:lnTo>
                  <a:pt x="424" y="2300"/>
                </a:lnTo>
                <a:lnTo>
                  <a:pt x="415" y="2278"/>
                </a:lnTo>
                <a:lnTo>
                  <a:pt x="407" y="2258"/>
                </a:lnTo>
                <a:lnTo>
                  <a:pt x="400" y="2242"/>
                </a:lnTo>
                <a:lnTo>
                  <a:pt x="396" y="2228"/>
                </a:lnTo>
                <a:lnTo>
                  <a:pt x="393" y="2220"/>
                </a:lnTo>
                <a:lnTo>
                  <a:pt x="392" y="2217"/>
                </a:lnTo>
                <a:lnTo>
                  <a:pt x="380" y="2185"/>
                </a:lnTo>
                <a:lnTo>
                  <a:pt x="367" y="2149"/>
                </a:lnTo>
                <a:lnTo>
                  <a:pt x="355" y="2110"/>
                </a:lnTo>
                <a:lnTo>
                  <a:pt x="343" y="2071"/>
                </a:lnTo>
                <a:lnTo>
                  <a:pt x="332" y="2029"/>
                </a:lnTo>
                <a:lnTo>
                  <a:pt x="323" y="1987"/>
                </a:lnTo>
                <a:lnTo>
                  <a:pt x="312" y="1944"/>
                </a:lnTo>
                <a:lnTo>
                  <a:pt x="303" y="1901"/>
                </a:lnTo>
                <a:lnTo>
                  <a:pt x="294" y="1861"/>
                </a:lnTo>
                <a:lnTo>
                  <a:pt x="286" y="1821"/>
                </a:lnTo>
                <a:lnTo>
                  <a:pt x="279" y="1784"/>
                </a:lnTo>
                <a:lnTo>
                  <a:pt x="272" y="1750"/>
                </a:lnTo>
                <a:lnTo>
                  <a:pt x="267" y="1719"/>
                </a:lnTo>
                <a:lnTo>
                  <a:pt x="262" y="1692"/>
                </a:lnTo>
                <a:lnTo>
                  <a:pt x="259" y="1671"/>
                </a:lnTo>
                <a:lnTo>
                  <a:pt x="256" y="1655"/>
                </a:lnTo>
                <a:lnTo>
                  <a:pt x="255" y="1644"/>
                </a:lnTo>
                <a:lnTo>
                  <a:pt x="253" y="1640"/>
                </a:lnTo>
                <a:lnTo>
                  <a:pt x="246" y="1598"/>
                </a:lnTo>
                <a:lnTo>
                  <a:pt x="240" y="1555"/>
                </a:lnTo>
                <a:lnTo>
                  <a:pt x="236" y="1514"/>
                </a:lnTo>
                <a:lnTo>
                  <a:pt x="234" y="1477"/>
                </a:lnTo>
                <a:lnTo>
                  <a:pt x="232" y="1442"/>
                </a:lnTo>
                <a:lnTo>
                  <a:pt x="230" y="1411"/>
                </a:lnTo>
                <a:lnTo>
                  <a:pt x="229" y="1385"/>
                </a:lnTo>
                <a:lnTo>
                  <a:pt x="229" y="1363"/>
                </a:lnTo>
                <a:lnTo>
                  <a:pt x="230" y="1347"/>
                </a:lnTo>
                <a:lnTo>
                  <a:pt x="230" y="1337"/>
                </a:lnTo>
                <a:lnTo>
                  <a:pt x="230" y="1334"/>
                </a:lnTo>
                <a:lnTo>
                  <a:pt x="218" y="1279"/>
                </a:lnTo>
                <a:lnTo>
                  <a:pt x="205" y="1228"/>
                </a:lnTo>
                <a:lnTo>
                  <a:pt x="192" y="1182"/>
                </a:lnTo>
                <a:lnTo>
                  <a:pt x="180" y="1142"/>
                </a:lnTo>
                <a:lnTo>
                  <a:pt x="169" y="1106"/>
                </a:lnTo>
                <a:lnTo>
                  <a:pt x="158" y="1075"/>
                </a:lnTo>
                <a:lnTo>
                  <a:pt x="149" y="1050"/>
                </a:lnTo>
                <a:lnTo>
                  <a:pt x="142" y="1029"/>
                </a:lnTo>
                <a:lnTo>
                  <a:pt x="136" y="1015"/>
                </a:lnTo>
                <a:lnTo>
                  <a:pt x="132" y="1006"/>
                </a:lnTo>
                <a:lnTo>
                  <a:pt x="131" y="1004"/>
                </a:lnTo>
                <a:lnTo>
                  <a:pt x="102" y="939"/>
                </a:lnTo>
                <a:lnTo>
                  <a:pt x="77" y="879"/>
                </a:lnTo>
                <a:lnTo>
                  <a:pt x="57" y="822"/>
                </a:lnTo>
                <a:lnTo>
                  <a:pt x="41" y="769"/>
                </a:lnTo>
                <a:lnTo>
                  <a:pt x="29" y="722"/>
                </a:lnTo>
                <a:lnTo>
                  <a:pt x="19" y="678"/>
                </a:lnTo>
                <a:lnTo>
                  <a:pt x="11" y="641"/>
                </a:lnTo>
                <a:lnTo>
                  <a:pt x="6" y="609"/>
                </a:lnTo>
                <a:lnTo>
                  <a:pt x="2" y="584"/>
                </a:lnTo>
                <a:lnTo>
                  <a:pt x="1" y="565"/>
                </a:lnTo>
                <a:lnTo>
                  <a:pt x="0" y="555"/>
                </a:lnTo>
                <a:lnTo>
                  <a:pt x="0" y="550"/>
                </a:lnTo>
                <a:lnTo>
                  <a:pt x="0" y="493"/>
                </a:lnTo>
                <a:lnTo>
                  <a:pt x="4" y="442"/>
                </a:lnTo>
                <a:lnTo>
                  <a:pt x="10" y="393"/>
                </a:lnTo>
                <a:lnTo>
                  <a:pt x="19" y="350"/>
                </a:lnTo>
                <a:lnTo>
                  <a:pt x="30" y="309"/>
                </a:lnTo>
                <a:lnTo>
                  <a:pt x="42" y="273"/>
                </a:lnTo>
                <a:lnTo>
                  <a:pt x="55" y="241"/>
                </a:lnTo>
                <a:lnTo>
                  <a:pt x="69" y="212"/>
                </a:lnTo>
                <a:lnTo>
                  <a:pt x="85" y="186"/>
                </a:lnTo>
                <a:lnTo>
                  <a:pt x="99" y="164"/>
                </a:lnTo>
                <a:lnTo>
                  <a:pt x="113" y="146"/>
                </a:lnTo>
                <a:lnTo>
                  <a:pt x="126" y="130"/>
                </a:lnTo>
                <a:lnTo>
                  <a:pt x="137" y="118"/>
                </a:lnTo>
                <a:lnTo>
                  <a:pt x="147" y="109"/>
                </a:lnTo>
                <a:lnTo>
                  <a:pt x="155" y="102"/>
                </a:lnTo>
                <a:lnTo>
                  <a:pt x="160" y="99"/>
                </a:lnTo>
                <a:lnTo>
                  <a:pt x="161" y="96"/>
                </a:lnTo>
                <a:lnTo>
                  <a:pt x="184" y="71"/>
                </a:lnTo>
                <a:lnTo>
                  <a:pt x="210" y="52"/>
                </a:lnTo>
                <a:lnTo>
                  <a:pt x="238" y="34"/>
                </a:lnTo>
                <a:lnTo>
                  <a:pt x="269" y="22"/>
                </a:lnTo>
                <a:lnTo>
                  <a:pt x="302" y="12"/>
                </a:lnTo>
                <a:lnTo>
                  <a:pt x="336" y="6"/>
                </a:lnTo>
                <a:lnTo>
                  <a:pt x="370" y="1"/>
                </a:lnTo>
                <a:lnTo>
                  <a:pt x="405"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latin typeface="Arial" pitchFamily="34" charset="0"/>
              <a:cs typeface="Arial" pitchFamily="34" charset="0"/>
            </a:endParaRPr>
          </a:p>
        </p:txBody>
      </p:sp>
      <p:sp>
        <p:nvSpPr>
          <p:cNvPr id="46" name="Freeform 9">
            <a:extLst>
              <a:ext uri="{FF2B5EF4-FFF2-40B4-BE49-F238E27FC236}">
                <a16:creationId xmlns:a16="http://schemas.microsoft.com/office/drawing/2014/main" id="{A36FC5C7-E572-4138-B474-CB973039F937}"/>
              </a:ext>
            </a:extLst>
          </p:cNvPr>
          <p:cNvSpPr>
            <a:spLocks/>
          </p:cNvSpPr>
          <p:nvPr/>
        </p:nvSpPr>
        <p:spPr bwMode="auto">
          <a:xfrm>
            <a:off x="8517126" y="6125569"/>
            <a:ext cx="356453" cy="365022"/>
          </a:xfrm>
          <a:custGeom>
            <a:avLst/>
            <a:gdLst>
              <a:gd name="T0" fmla="*/ 1754 w 3785"/>
              <a:gd name="T1" fmla="*/ 114 h 3876"/>
              <a:gd name="T2" fmla="*/ 1771 w 3785"/>
              <a:gd name="T3" fmla="*/ 367 h 3876"/>
              <a:gd name="T4" fmla="*/ 1818 w 3785"/>
              <a:gd name="T5" fmla="*/ 614 h 3876"/>
              <a:gd name="T6" fmla="*/ 1902 w 3785"/>
              <a:gd name="T7" fmla="*/ 796 h 3876"/>
              <a:gd name="T8" fmla="*/ 2038 w 3785"/>
              <a:gd name="T9" fmla="*/ 858 h 3876"/>
              <a:gd name="T10" fmla="*/ 2180 w 3785"/>
              <a:gd name="T11" fmla="*/ 802 h 3876"/>
              <a:gd name="T12" fmla="*/ 2320 w 3785"/>
              <a:gd name="T13" fmla="*/ 722 h 3876"/>
              <a:gd name="T14" fmla="*/ 2609 w 3785"/>
              <a:gd name="T15" fmla="*/ 640 h 3876"/>
              <a:gd name="T16" fmla="*/ 2954 w 3785"/>
              <a:gd name="T17" fmla="*/ 674 h 3876"/>
              <a:gd name="T18" fmla="*/ 3298 w 3785"/>
              <a:gd name="T19" fmla="*/ 856 h 3876"/>
              <a:gd name="T20" fmla="*/ 3556 w 3785"/>
              <a:gd name="T21" fmla="*/ 1133 h 3876"/>
              <a:gd name="T22" fmla="*/ 3704 w 3785"/>
              <a:gd name="T23" fmla="*/ 1473 h 3876"/>
              <a:gd name="T24" fmla="*/ 3776 w 3785"/>
              <a:gd name="T25" fmla="*/ 1871 h 3876"/>
              <a:gd name="T26" fmla="*/ 3771 w 3785"/>
              <a:gd name="T27" fmla="*/ 2284 h 3876"/>
              <a:gd name="T28" fmla="*/ 3674 w 3785"/>
              <a:gd name="T29" fmla="*/ 2671 h 3876"/>
              <a:gd name="T30" fmla="*/ 3467 w 3785"/>
              <a:gd name="T31" fmla="*/ 3049 h 3876"/>
              <a:gd name="T32" fmla="*/ 3198 w 3785"/>
              <a:gd name="T33" fmla="*/ 3334 h 3876"/>
              <a:gd name="T34" fmla="*/ 2900 w 3785"/>
              <a:gd name="T35" fmla="*/ 3536 h 3876"/>
              <a:gd name="T36" fmla="*/ 2609 w 3785"/>
              <a:gd name="T37" fmla="*/ 3667 h 3876"/>
              <a:gd name="T38" fmla="*/ 2300 w 3785"/>
              <a:gd name="T39" fmla="*/ 3738 h 3876"/>
              <a:gd name="T40" fmla="*/ 1933 w 3785"/>
              <a:gd name="T41" fmla="*/ 3720 h 3876"/>
              <a:gd name="T42" fmla="*/ 1602 w 3785"/>
              <a:gd name="T43" fmla="*/ 3634 h 3876"/>
              <a:gd name="T44" fmla="*/ 1262 w 3785"/>
              <a:gd name="T45" fmla="*/ 3469 h 3876"/>
              <a:gd name="T46" fmla="*/ 913 w 3785"/>
              <a:gd name="T47" fmla="*/ 3256 h 3876"/>
              <a:gd name="T48" fmla="*/ 842 w 3785"/>
              <a:gd name="T49" fmla="*/ 3214 h 3876"/>
              <a:gd name="T50" fmla="*/ 753 w 3785"/>
              <a:gd name="T51" fmla="*/ 3174 h 3876"/>
              <a:gd name="T52" fmla="*/ 658 w 3785"/>
              <a:gd name="T53" fmla="*/ 3164 h 3876"/>
              <a:gd name="T54" fmla="*/ 571 w 3785"/>
              <a:gd name="T55" fmla="*/ 3213 h 3876"/>
              <a:gd name="T56" fmla="*/ 504 w 3785"/>
              <a:gd name="T57" fmla="*/ 3347 h 3876"/>
              <a:gd name="T58" fmla="*/ 467 w 3785"/>
              <a:gd name="T59" fmla="*/ 3596 h 3876"/>
              <a:gd name="T60" fmla="*/ 382 w 3785"/>
              <a:gd name="T61" fmla="*/ 3873 h 3876"/>
              <a:gd name="T62" fmla="*/ 16 w 3785"/>
              <a:gd name="T63" fmla="*/ 3869 h 3876"/>
              <a:gd name="T64" fmla="*/ 2 w 3785"/>
              <a:gd name="T65" fmla="*/ 3682 h 3876"/>
              <a:gd name="T66" fmla="*/ 9 w 3785"/>
              <a:gd name="T67" fmla="*/ 3413 h 3876"/>
              <a:gd name="T68" fmla="*/ 64 w 3785"/>
              <a:gd name="T69" fmla="*/ 3125 h 3876"/>
              <a:gd name="T70" fmla="*/ 182 w 3785"/>
              <a:gd name="T71" fmla="*/ 2867 h 3876"/>
              <a:gd name="T72" fmla="*/ 382 w 3785"/>
              <a:gd name="T73" fmla="*/ 2689 h 3876"/>
              <a:gd name="T74" fmla="*/ 556 w 3785"/>
              <a:gd name="T75" fmla="*/ 2647 h 3876"/>
              <a:gd name="T76" fmla="*/ 714 w 3785"/>
              <a:gd name="T77" fmla="*/ 2684 h 3876"/>
              <a:gd name="T78" fmla="*/ 971 w 3785"/>
              <a:gd name="T79" fmla="*/ 2734 h 3876"/>
              <a:gd name="T80" fmla="*/ 1387 w 3785"/>
              <a:gd name="T81" fmla="*/ 2694 h 3876"/>
              <a:gd name="T82" fmla="*/ 1711 w 3785"/>
              <a:gd name="T83" fmla="*/ 2527 h 3876"/>
              <a:gd name="T84" fmla="*/ 1909 w 3785"/>
              <a:gd name="T85" fmla="*/ 2273 h 3876"/>
              <a:gd name="T86" fmla="*/ 1973 w 3785"/>
              <a:gd name="T87" fmla="*/ 1993 h 3876"/>
              <a:gd name="T88" fmla="*/ 1916 w 3785"/>
              <a:gd name="T89" fmla="*/ 1658 h 3876"/>
              <a:gd name="T90" fmla="*/ 1760 w 3785"/>
              <a:gd name="T91" fmla="*/ 1404 h 3876"/>
              <a:gd name="T92" fmla="*/ 1564 w 3785"/>
              <a:gd name="T93" fmla="*/ 1238 h 3876"/>
              <a:gd name="T94" fmla="*/ 1387 w 3785"/>
              <a:gd name="T95" fmla="*/ 1056 h 3876"/>
              <a:gd name="T96" fmla="*/ 1300 w 3785"/>
              <a:gd name="T97" fmla="*/ 807 h 3876"/>
              <a:gd name="T98" fmla="*/ 1260 w 3785"/>
              <a:gd name="T99" fmla="*/ 585 h 3876"/>
              <a:gd name="T100" fmla="*/ 1251 w 3785"/>
              <a:gd name="T101" fmla="*/ 485 h 3876"/>
              <a:gd name="T102" fmla="*/ 1236 w 3785"/>
              <a:gd name="T103" fmla="*/ 293 h 3876"/>
              <a:gd name="T104" fmla="*/ 1236 w 3785"/>
              <a:gd name="T105" fmla="*/ 85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5" h="3876">
                <a:moveTo>
                  <a:pt x="1245" y="0"/>
                </a:moveTo>
                <a:lnTo>
                  <a:pt x="1753" y="4"/>
                </a:lnTo>
                <a:lnTo>
                  <a:pt x="1753" y="56"/>
                </a:lnTo>
                <a:lnTo>
                  <a:pt x="1754" y="114"/>
                </a:lnTo>
                <a:lnTo>
                  <a:pt x="1756" y="174"/>
                </a:lnTo>
                <a:lnTo>
                  <a:pt x="1760" y="238"/>
                </a:lnTo>
                <a:lnTo>
                  <a:pt x="1765" y="302"/>
                </a:lnTo>
                <a:lnTo>
                  <a:pt x="1771" y="367"/>
                </a:lnTo>
                <a:lnTo>
                  <a:pt x="1780" y="433"/>
                </a:lnTo>
                <a:lnTo>
                  <a:pt x="1791" y="494"/>
                </a:lnTo>
                <a:lnTo>
                  <a:pt x="1804" y="556"/>
                </a:lnTo>
                <a:lnTo>
                  <a:pt x="1818" y="614"/>
                </a:lnTo>
                <a:lnTo>
                  <a:pt x="1836" y="669"/>
                </a:lnTo>
                <a:lnTo>
                  <a:pt x="1854" y="718"/>
                </a:lnTo>
                <a:lnTo>
                  <a:pt x="1878" y="760"/>
                </a:lnTo>
                <a:lnTo>
                  <a:pt x="1902" y="796"/>
                </a:lnTo>
                <a:lnTo>
                  <a:pt x="1931" y="825"/>
                </a:lnTo>
                <a:lnTo>
                  <a:pt x="1962" y="844"/>
                </a:lnTo>
                <a:lnTo>
                  <a:pt x="2000" y="856"/>
                </a:lnTo>
                <a:lnTo>
                  <a:pt x="2038" y="858"/>
                </a:lnTo>
                <a:lnTo>
                  <a:pt x="2076" y="851"/>
                </a:lnTo>
                <a:lnTo>
                  <a:pt x="2113" y="838"/>
                </a:lnTo>
                <a:lnTo>
                  <a:pt x="2147" y="822"/>
                </a:lnTo>
                <a:lnTo>
                  <a:pt x="2180" y="802"/>
                </a:lnTo>
                <a:lnTo>
                  <a:pt x="2211" y="782"/>
                </a:lnTo>
                <a:lnTo>
                  <a:pt x="2240" y="764"/>
                </a:lnTo>
                <a:lnTo>
                  <a:pt x="2265" y="747"/>
                </a:lnTo>
                <a:lnTo>
                  <a:pt x="2320" y="722"/>
                </a:lnTo>
                <a:lnTo>
                  <a:pt x="2384" y="696"/>
                </a:lnTo>
                <a:lnTo>
                  <a:pt x="2454" y="673"/>
                </a:lnTo>
                <a:lnTo>
                  <a:pt x="2531" y="653"/>
                </a:lnTo>
                <a:lnTo>
                  <a:pt x="2609" y="640"/>
                </a:lnTo>
                <a:lnTo>
                  <a:pt x="2693" y="633"/>
                </a:lnTo>
                <a:lnTo>
                  <a:pt x="2774" y="636"/>
                </a:lnTo>
                <a:lnTo>
                  <a:pt x="2856" y="649"/>
                </a:lnTo>
                <a:lnTo>
                  <a:pt x="2954" y="674"/>
                </a:lnTo>
                <a:lnTo>
                  <a:pt x="3047" y="709"/>
                </a:lnTo>
                <a:lnTo>
                  <a:pt x="3136" y="751"/>
                </a:lnTo>
                <a:lnTo>
                  <a:pt x="3220" y="800"/>
                </a:lnTo>
                <a:lnTo>
                  <a:pt x="3298" y="856"/>
                </a:lnTo>
                <a:lnTo>
                  <a:pt x="3373" y="918"/>
                </a:lnTo>
                <a:lnTo>
                  <a:pt x="3440" y="985"/>
                </a:lnTo>
                <a:lnTo>
                  <a:pt x="3502" y="1056"/>
                </a:lnTo>
                <a:lnTo>
                  <a:pt x="3556" y="1133"/>
                </a:lnTo>
                <a:lnTo>
                  <a:pt x="3604" y="1213"/>
                </a:lnTo>
                <a:lnTo>
                  <a:pt x="3645" y="1296"/>
                </a:lnTo>
                <a:lnTo>
                  <a:pt x="3678" y="1384"/>
                </a:lnTo>
                <a:lnTo>
                  <a:pt x="3704" y="1473"/>
                </a:lnTo>
                <a:lnTo>
                  <a:pt x="3724" y="1567"/>
                </a:lnTo>
                <a:lnTo>
                  <a:pt x="3744" y="1665"/>
                </a:lnTo>
                <a:lnTo>
                  <a:pt x="3762" y="1769"/>
                </a:lnTo>
                <a:lnTo>
                  <a:pt x="3776" y="1871"/>
                </a:lnTo>
                <a:lnTo>
                  <a:pt x="3784" y="1974"/>
                </a:lnTo>
                <a:lnTo>
                  <a:pt x="3785" y="2078"/>
                </a:lnTo>
                <a:lnTo>
                  <a:pt x="3780" y="2182"/>
                </a:lnTo>
                <a:lnTo>
                  <a:pt x="3771" y="2284"/>
                </a:lnTo>
                <a:lnTo>
                  <a:pt x="3756" y="2380"/>
                </a:lnTo>
                <a:lnTo>
                  <a:pt x="3736" y="2473"/>
                </a:lnTo>
                <a:lnTo>
                  <a:pt x="3713" y="2560"/>
                </a:lnTo>
                <a:lnTo>
                  <a:pt x="3674" y="2671"/>
                </a:lnTo>
                <a:lnTo>
                  <a:pt x="3631" y="2774"/>
                </a:lnTo>
                <a:lnTo>
                  <a:pt x="3582" y="2873"/>
                </a:lnTo>
                <a:lnTo>
                  <a:pt x="3527" y="2964"/>
                </a:lnTo>
                <a:lnTo>
                  <a:pt x="3467" y="3049"/>
                </a:lnTo>
                <a:lnTo>
                  <a:pt x="3404" y="3129"/>
                </a:lnTo>
                <a:lnTo>
                  <a:pt x="3338" y="3204"/>
                </a:lnTo>
                <a:lnTo>
                  <a:pt x="3269" y="3271"/>
                </a:lnTo>
                <a:lnTo>
                  <a:pt x="3198" y="3334"/>
                </a:lnTo>
                <a:lnTo>
                  <a:pt x="3124" y="3393"/>
                </a:lnTo>
                <a:lnTo>
                  <a:pt x="3049" y="3445"/>
                </a:lnTo>
                <a:lnTo>
                  <a:pt x="2974" y="3493"/>
                </a:lnTo>
                <a:lnTo>
                  <a:pt x="2900" y="3536"/>
                </a:lnTo>
                <a:lnTo>
                  <a:pt x="2825" y="3576"/>
                </a:lnTo>
                <a:lnTo>
                  <a:pt x="2751" y="3611"/>
                </a:lnTo>
                <a:lnTo>
                  <a:pt x="2680" y="3640"/>
                </a:lnTo>
                <a:lnTo>
                  <a:pt x="2609" y="3667"/>
                </a:lnTo>
                <a:lnTo>
                  <a:pt x="2542" y="3689"/>
                </a:lnTo>
                <a:lnTo>
                  <a:pt x="2476" y="3709"/>
                </a:lnTo>
                <a:lnTo>
                  <a:pt x="2391" y="3727"/>
                </a:lnTo>
                <a:lnTo>
                  <a:pt x="2300" y="3738"/>
                </a:lnTo>
                <a:lnTo>
                  <a:pt x="2209" y="3742"/>
                </a:lnTo>
                <a:lnTo>
                  <a:pt x="2116" y="3740"/>
                </a:lnTo>
                <a:lnTo>
                  <a:pt x="2025" y="3733"/>
                </a:lnTo>
                <a:lnTo>
                  <a:pt x="1933" y="3720"/>
                </a:lnTo>
                <a:lnTo>
                  <a:pt x="1845" y="3704"/>
                </a:lnTo>
                <a:lnTo>
                  <a:pt x="1760" y="3682"/>
                </a:lnTo>
                <a:lnTo>
                  <a:pt x="1678" y="3660"/>
                </a:lnTo>
                <a:lnTo>
                  <a:pt x="1602" y="3634"/>
                </a:lnTo>
                <a:lnTo>
                  <a:pt x="1533" y="3607"/>
                </a:lnTo>
                <a:lnTo>
                  <a:pt x="1438" y="3565"/>
                </a:lnTo>
                <a:lnTo>
                  <a:pt x="1347" y="3518"/>
                </a:lnTo>
                <a:lnTo>
                  <a:pt x="1262" y="3469"/>
                </a:lnTo>
                <a:lnTo>
                  <a:pt x="1176" y="3416"/>
                </a:lnTo>
                <a:lnTo>
                  <a:pt x="1093" y="3364"/>
                </a:lnTo>
                <a:lnTo>
                  <a:pt x="1005" y="3309"/>
                </a:lnTo>
                <a:lnTo>
                  <a:pt x="913" y="3256"/>
                </a:lnTo>
                <a:lnTo>
                  <a:pt x="898" y="3247"/>
                </a:lnTo>
                <a:lnTo>
                  <a:pt x="880" y="3236"/>
                </a:lnTo>
                <a:lnTo>
                  <a:pt x="862" y="3225"/>
                </a:lnTo>
                <a:lnTo>
                  <a:pt x="842" y="3214"/>
                </a:lnTo>
                <a:lnTo>
                  <a:pt x="820" y="3204"/>
                </a:lnTo>
                <a:lnTo>
                  <a:pt x="798" y="3193"/>
                </a:lnTo>
                <a:lnTo>
                  <a:pt x="776" y="3184"/>
                </a:lnTo>
                <a:lnTo>
                  <a:pt x="753" y="3174"/>
                </a:lnTo>
                <a:lnTo>
                  <a:pt x="729" y="3167"/>
                </a:lnTo>
                <a:lnTo>
                  <a:pt x="705" y="3164"/>
                </a:lnTo>
                <a:lnTo>
                  <a:pt x="682" y="3162"/>
                </a:lnTo>
                <a:lnTo>
                  <a:pt x="658" y="3164"/>
                </a:lnTo>
                <a:lnTo>
                  <a:pt x="636" y="3169"/>
                </a:lnTo>
                <a:lnTo>
                  <a:pt x="613" y="3178"/>
                </a:lnTo>
                <a:lnTo>
                  <a:pt x="591" y="3193"/>
                </a:lnTo>
                <a:lnTo>
                  <a:pt x="571" y="3213"/>
                </a:lnTo>
                <a:lnTo>
                  <a:pt x="553" y="3236"/>
                </a:lnTo>
                <a:lnTo>
                  <a:pt x="534" y="3267"/>
                </a:lnTo>
                <a:lnTo>
                  <a:pt x="518" y="3304"/>
                </a:lnTo>
                <a:lnTo>
                  <a:pt x="504" y="3347"/>
                </a:lnTo>
                <a:lnTo>
                  <a:pt x="491" y="3396"/>
                </a:lnTo>
                <a:lnTo>
                  <a:pt x="482" y="3454"/>
                </a:lnTo>
                <a:lnTo>
                  <a:pt x="473" y="3522"/>
                </a:lnTo>
                <a:lnTo>
                  <a:pt x="467" y="3596"/>
                </a:lnTo>
                <a:lnTo>
                  <a:pt x="465" y="3680"/>
                </a:lnTo>
                <a:lnTo>
                  <a:pt x="465" y="3773"/>
                </a:lnTo>
                <a:lnTo>
                  <a:pt x="469" y="3876"/>
                </a:lnTo>
                <a:lnTo>
                  <a:pt x="382" y="3873"/>
                </a:lnTo>
                <a:lnTo>
                  <a:pt x="291" y="3865"/>
                </a:lnTo>
                <a:lnTo>
                  <a:pt x="200" y="3862"/>
                </a:lnTo>
                <a:lnTo>
                  <a:pt x="107" y="3862"/>
                </a:lnTo>
                <a:lnTo>
                  <a:pt x="16" y="3869"/>
                </a:lnTo>
                <a:lnTo>
                  <a:pt x="16" y="3840"/>
                </a:lnTo>
                <a:lnTo>
                  <a:pt x="11" y="3793"/>
                </a:lnTo>
                <a:lnTo>
                  <a:pt x="5" y="3740"/>
                </a:lnTo>
                <a:lnTo>
                  <a:pt x="2" y="3682"/>
                </a:lnTo>
                <a:lnTo>
                  <a:pt x="0" y="3618"/>
                </a:lnTo>
                <a:lnTo>
                  <a:pt x="0" y="3553"/>
                </a:lnTo>
                <a:lnTo>
                  <a:pt x="4" y="3484"/>
                </a:lnTo>
                <a:lnTo>
                  <a:pt x="9" y="3413"/>
                </a:lnTo>
                <a:lnTo>
                  <a:pt x="16" y="3342"/>
                </a:lnTo>
                <a:lnTo>
                  <a:pt x="29" y="3269"/>
                </a:lnTo>
                <a:lnTo>
                  <a:pt x="44" y="3196"/>
                </a:lnTo>
                <a:lnTo>
                  <a:pt x="64" y="3125"/>
                </a:lnTo>
                <a:lnTo>
                  <a:pt x="85" y="3056"/>
                </a:lnTo>
                <a:lnTo>
                  <a:pt x="113" y="2989"/>
                </a:lnTo>
                <a:lnTo>
                  <a:pt x="145" y="2925"/>
                </a:lnTo>
                <a:lnTo>
                  <a:pt x="182" y="2867"/>
                </a:lnTo>
                <a:lnTo>
                  <a:pt x="224" y="2813"/>
                </a:lnTo>
                <a:lnTo>
                  <a:pt x="271" y="2765"/>
                </a:lnTo>
                <a:lnTo>
                  <a:pt x="324" y="2724"/>
                </a:lnTo>
                <a:lnTo>
                  <a:pt x="382" y="2689"/>
                </a:lnTo>
                <a:lnTo>
                  <a:pt x="429" y="2667"/>
                </a:lnTo>
                <a:lnTo>
                  <a:pt x="474" y="2654"/>
                </a:lnTo>
                <a:lnTo>
                  <a:pt x="516" y="2649"/>
                </a:lnTo>
                <a:lnTo>
                  <a:pt x="556" y="2647"/>
                </a:lnTo>
                <a:lnTo>
                  <a:pt x="594" y="2653"/>
                </a:lnTo>
                <a:lnTo>
                  <a:pt x="633" y="2662"/>
                </a:lnTo>
                <a:lnTo>
                  <a:pt x="673" y="2673"/>
                </a:lnTo>
                <a:lnTo>
                  <a:pt x="714" y="2684"/>
                </a:lnTo>
                <a:lnTo>
                  <a:pt x="758" y="2698"/>
                </a:lnTo>
                <a:lnTo>
                  <a:pt x="805" y="2709"/>
                </a:lnTo>
                <a:lnTo>
                  <a:pt x="856" y="2720"/>
                </a:lnTo>
                <a:lnTo>
                  <a:pt x="971" y="2734"/>
                </a:lnTo>
                <a:lnTo>
                  <a:pt x="1082" y="2738"/>
                </a:lnTo>
                <a:lnTo>
                  <a:pt x="1189" y="2733"/>
                </a:lnTo>
                <a:lnTo>
                  <a:pt x="1291" y="2718"/>
                </a:lnTo>
                <a:lnTo>
                  <a:pt x="1387" y="2694"/>
                </a:lnTo>
                <a:lnTo>
                  <a:pt x="1478" y="2664"/>
                </a:lnTo>
                <a:lnTo>
                  <a:pt x="1562" y="2625"/>
                </a:lnTo>
                <a:lnTo>
                  <a:pt x="1640" y="2580"/>
                </a:lnTo>
                <a:lnTo>
                  <a:pt x="1711" y="2527"/>
                </a:lnTo>
                <a:lnTo>
                  <a:pt x="1773" y="2471"/>
                </a:lnTo>
                <a:lnTo>
                  <a:pt x="1827" y="2409"/>
                </a:lnTo>
                <a:lnTo>
                  <a:pt x="1873" y="2342"/>
                </a:lnTo>
                <a:lnTo>
                  <a:pt x="1909" y="2273"/>
                </a:lnTo>
                <a:lnTo>
                  <a:pt x="1931" y="2213"/>
                </a:lnTo>
                <a:lnTo>
                  <a:pt x="1947" y="2149"/>
                </a:lnTo>
                <a:lnTo>
                  <a:pt x="1962" y="2084"/>
                </a:lnTo>
                <a:lnTo>
                  <a:pt x="1973" y="1993"/>
                </a:lnTo>
                <a:lnTo>
                  <a:pt x="1971" y="1904"/>
                </a:lnTo>
                <a:lnTo>
                  <a:pt x="1962" y="1818"/>
                </a:lnTo>
                <a:lnTo>
                  <a:pt x="1942" y="1736"/>
                </a:lnTo>
                <a:lnTo>
                  <a:pt x="1916" y="1658"/>
                </a:lnTo>
                <a:lnTo>
                  <a:pt x="1884" y="1585"/>
                </a:lnTo>
                <a:lnTo>
                  <a:pt x="1845" y="1518"/>
                </a:lnTo>
                <a:lnTo>
                  <a:pt x="1804" y="1458"/>
                </a:lnTo>
                <a:lnTo>
                  <a:pt x="1760" y="1404"/>
                </a:lnTo>
                <a:lnTo>
                  <a:pt x="1714" y="1356"/>
                </a:lnTo>
                <a:lnTo>
                  <a:pt x="1669" y="1316"/>
                </a:lnTo>
                <a:lnTo>
                  <a:pt x="1618" y="1278"/>
                </a:lnTo>
                <a:lnTo>
                  <a:pt x="1564" y="1238"/>
                </a:lnTo>
                <a:lnTo>
                  <a:pt x="1513" y="1198"/>
                </a:lnTo>
                <a:lnTo>
                  <a:pt x="1464" y="1156"/>
                </a:lnTo>
                <a:lnTo>
                  <a:pt x="1422" y="1107"/>
                </a:lnTo>
                <a:lnTo>
                  <a:pt x="1387" y="1056"/>
                </a:lnTo>
                <a:lnTo>
                  <a:pt x="1358" y="1000"/>
                </a:lnTo>
                <a:lnTo>
                  <a:pt x="1334" y="938"/>
                </a:lnTo>
                <a:lnTo>
                  <a:pt x="1316" y="874"/>
                </a:lnTo>
                <a:lnTo>
                  <a:pt x="1300" y="807"/>
                </a:lnTo>
                <a:lnTo>
                  <a:pt x="1285" y="736"/>
                </a:lnTo>
                <a:lnTo>
                  <a:pt x="1273" y="664"/>
                </a:lnTo>
                <a:lnTo>
                  <a:pt x="1262" y="589"/>
                </a:lnTo>
                <a:lnTo>
                  <a:pt x="1260" y="585"/>
                </a:lnTo>
                <a:lnTo>
                  <a:pt x="1258" y="574"/>
                </a:lnTo>
                <a:lnTo>
                  <a:pt x="1256" y="553"/>
                </a:lnTo>
                <a:lnTo>
                  <a:pt x="1253" y="522"/>
                </a:lnTo>
                <a:lnTo>
                  <a:pt x="1251" y="485"/>
                </a:lnTo>
                <a:lnTo>
                  <a:pt x="1247" y="442"/>
                </a:lnTo>
                <a:lnTo>
                  <a:pt x="1244" y="394"/>
                </a:lnTo>
                <a:lnTo>
                  <a:pt x="1240" y="345"/>
                </a:lnTo>
                <a:lnTo>
                  <a:pt x="1236" y="293"/>
                </a:lnTo>
                <a:lnTo>
                  <a:pt x="1234" y="238"/>
                </a:lnTo>
                <a:lnTo>
                  <a:pt x="1234" y="185"/>
                </a:lnTo>
                <a:lnTo>
                  <a:pt x="1234" y="134"/>
                </a:lnTo>
                <a:lnTo>
                  <a:pt x="1236" y="85"/>
                </a:lnTo>
                <a:lnTo>
                  <a:pt x="1240" y="40"/>
                </a:lnTo>
                <a:lnTo>
                  <a:pt x="1245"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47" name="Rectangle 1">
            <a:extLst>
              <a:ext uri="{FF2B5EF4-FFF2-40B4-BE49-F238E27FC236}">
                <a16:creationId xmlns:a16="http://schemas.microsoft.com/office/drawing/2014/main" id="{435F224E-80DE-45DD-B7EB-EF15FA7DA40A}"/>
              </a:ext>
            </a:extLst>
          </p:cNvPr>
          <p:cNvSpPr/>
          <p:nvPr/>
        </p:nvSpPr>
        <p:spPr>
          <a:xfrm>
            <a:off x="11783563" y="3198294"/>
            <a:ext cx="321662" cy="319701"/>
          </a:xfrm>
          <a:custGeom>
            <a:avLst/>
            <a:gdLst/>
            <a:ahLst/>
            <a:cxnLst/>
            <a:rect l="l" t="t" r="r" b="b"/>
            <a:pathLst>
              <a:path w="3984740" h="3960440">
                <a:moveTo>
                  <a:pt x="3524979" y="3362640"/>
                </a:moveTo>
                <a:cubicBezTo>
                  <a:pt x="3498469" y="3362640"/>
                  <a:pt x="3476978" y="3384131"/>
                  <a:pt x="3476978" y="3410641"/>
                </a:cubicBezTo>
                <a:lnTo>
                  <a:pt x="3476978" y="3602639"/>
                </a:lnTo>
                <a:cubicBezTo>
                  <a:pt x="3476978" y="3629149"/>
                  <a:pt x="3498469" y="3650640"/>
                  <a:pt x="3524979" y="3650640"/>
                </a:cubicBezTo>
                <a:lnTo>
                  <a:pt x="3716977" y="3650640"/>
                </a:lnTo>
                <a:cubicBezTo>
                  <a:pt x="3743487" y="3650640"/>
                  <a:pt x="3764978" y="3629149"/>
                  <a:pt x="3764978" y="3602639"/>
                </a:cubicBezTo>
                <a:lnTo>
                  <a:pt x="3764978" y="3410641"/>
                </a:lnTo>
                <a:cubicBezTo>
                  <a:pt x="3764978" y="3384131"/>
                  <a:pt x="3743487" y="3362640"/>
                  <a:pt x="3716977" y="3362640"/>
                </a:cubicBezTo>
                <a:close/>
                <a:moveTo>
                  <a:pt x="650690" y="3362640"/>
                </a:moveTo>
                <a:cubicBezTo>
                  <a:pt x="624180" y="3362640"/>
                  <a:pt x="602689" y="3384131"/>
                  <a:pt x="602689" y="3410641"/>
                </a:cubicBezTo>
                <a:lnTo>
                  <a:pt x="602689" y="3602639"/>
                </a:lnTo>
                <a:cubicBezTo>
                  <a:pt x="602689" y="3629149"/>
                  <a:pt x="624180" y="3650640"/>
                  <a:pt x="650690" y="3650640"/>
                </a:cubicBezTo>
                <a:lnTo>
                  <a:pt x="842688" y="3650640"/>
                </a:lnTo>
                <a:cubicBezTo>
                  <a:pt x="869198" y="3650640"/>
                  <a:pt x="890689" y="3629149"/>
                  <a:pt x="890689" y="3602639"/>
                </a:cubicBezTo>
                <a:lnTo>
                  <a:pt x="890689" y="3410641"/>
                </a:lnTo>
                <a:cubicBezTo>
                  <a:pt x="890689" y="3384131"/>
                  <a:pt x="869198" y="3362640"/>
                  <a:pt x="842688" y="3362640"/>
                </a:cubicBezTo>
                <a:close/>
                <a:moveTo>
                  <a:pt x="3086046" y="3362639"/>
                </a:moveTo>
                <a:cubicBezTo>
                  <a:pt x="3059536" y="3362639"/>
                  <a:pt x="3038045" y="3384130"/>
                  <a:pt x="3038045" y="3410640"/>
                </a:cubicBezTo>
                <a:lnTo>
                  <a:pt x="3038045" y="3602638"/>
                </a:lnTo>
                <a:cubicBezTo>
                  <a:pt x="3038045" y="3629148"/>
                  <a:pt x="3059536" y="3650639"/>
                  <a:pt x="3086046" y="3650639"/>
                </a:cubicBezTo>
                <a:lnTo>
                  <a:pt x="3278044" y="3650639"/>
                </a:lnTo>
                <a:cubicBezTo>
                  <a:pt x="3304554" y="3650639"/>
                  <a:pt x="3326045" y="3629148"/>
                  <a:pt x="3326045" y="3602638"/>
                </a:cubicBezTo>
                <a:lnTo>
                  <a:pt x="3326045" y="3410640"/>
                </a:lnTo>
                <a:cubicBezTo>
                  <a:pt x="3326045" y="3384130"/>
                  <a:pt x="3304554" y="3362639"/>
                  <a:pt x="3278044" y="3362639"/>
                </a:cubicBezTo>
                <a:close/>
                <a:moveTo>
                  <a:pt x="211757" y="3362639"/>
                </a:moveTo>
                <a:cubicBezTo>
                  <a:pt x="185247" y="3362639"/>
                  <a:pt x="163756" y="3384130"/>
                  <a:pt x="163756" y="3410640"/>
                </a:cubicBezTo>
                <a:lnTo>
                  <a:pt x="163756" y="3602638"/>
                </a:lnTo>
                <a:cubicBezTo>
                  <a:pt x="163756" y="3629148"/>
                  <a:pt x="185247" y="3650639"/>
                  <a:pt x="211757" y="3650639"/>
                </a:cubicBezTo>
                <a:lnTo>
                  <a:pt x="403755" y="3650639"/>
                </a:lnTo>
                <a:cubicBezTo>
                  <a:pt x="430265" y="3650639"/>
                  <a:pt x="451756" y="3629148"/>
                  <a:pt x="451756" y="3602638"/>
                </a:cubicBezTo>
                <a:lnTo>
                  <a:pt x="451756" y="3410640"/>
                </a:lnTo>
                <a:cubicBezTo>
                  <a:pt x="451756" y="3384130"/>
                  <a:pt x="430265" y="3362639"/>
                  <a:pt x="403755" y="3362639"/>
                </a:cubicBezTo>
                <a:close/>
                <a:moveTo>
                  <a:pt x="1716487" y="2922775"/>
                </a:moveTo>
                <a:lnTo>
                  <a:pt x="1716487" y="3786871"/>
                </a:lnTo>
                <a:lnTo>
                  <a:pt x="2220543" y="3786871"/>
                </a:lnTo>
                <a:lnTo>
                  <a:pt x="2220543" y="2922775"/>
                </a:lnTo>
                <a:close/>
                <a:moveTo>
                  <a:pt x="3524979" y="2889857"/>
                </a:moveTo>
                <a:cubicBezTo>
                  <a:pt x="3498469" y="2889857"/>
                  <a:pt x="3476978" y="2911348"/>
                  <a:pt x="3476978" y="2937858"/>
                </a:cubicBezTo>
                <a:lnTo>
                  <a:pt x="3476978" y="3129856"/>
                </a:lnTo>
                <a:cubicBezTo>
                  <a:pt x="3476978" y="3156366"/>
                  <a:pt x="3498469" y="3177857"/>
                  <a:pt x="3524979" y="3177857"/>
                </a:cubicBezTo>
                <a:lnTo>
                  <a:pt x="3716977" y="3177857"/>
                </a:lnTo>
                <a:cubicBezTo>
                  <a:pt x="3743487" y="3177857"/>
                  <a:pt x="3764978" y="3156366"/>
                  <a:pt x="3764978" y="3129856"/>
                </a:cubicBezTo>
                <a:lnTo>
                  <a:pt x="3764978" y="2937858"/>
                </a:lnTo>
                <a:cubicBezTo>
                  <a:pt x="3764978" y="2911348"/>
                  <a:pt x="3743487" y="2889857"/>
                  <a:pt x="3716977" y="2889857"/>
                </a:cubicBezTo>
                <a:close/>
                <a:moveTo>
                  <a:pt x="650690" y="2889857"/>
                </a:moveTo>
                <a:cubicBezTo>
                  <a:pt x="624180" y="2889857"/>
                  <a:pt x="602689" y="2911348"/>
                  <a:pt x="602689" y="2937858"/>
                </a:cubicBezTo>
                <a:lnTo>
                  <a:pt x="602689" y="3129856"/>
                </a:lnTo>
                <a:cubicBezTo>
                  <a:pt x="602689" y="3156366"/>
                  <a:pt x="624180" y="3177857"/>
                  <a:pt x="650690" y="3177857"/>
                </a:cubicBezTo>
                <a:lnTo>
                  <a:pt x="842688" y="3177857"/>
                </a:lnTo>
                <a:cubicBezTo>
                  <a:pt x="869198" y="3177857"/>
                  <a:pt x="890689" y="3156366"/>
                  <a:pt x="890689" y="3129856"/>
                </a:cubicBezTo>
                <a:lnTo>
                  <a:pt x="890689" y="2937858"/>
                </a:lnTo>
                <a:cubicBezTo>
                  <a:pt x="890689" y="2911348"/>
                  <a:pt x="869198" y="2889857"/>
                  <a:pt x="842688" y="2889857"/>
                </a:cubicBezTo>
                <a:close/>
                <a:moveTo>
                  <a:pt x="3086046" y="2889856"/>
                </a:moveTo>
                <a:cubicBezTo>
                  <a:pt x="3059536" y="2889856"/>
                  <a:pt x="3038045" y="2911347"/>
                  <a:pt x="3038045" y="2937857"/>
                </a:cubicBezTo>
                <a:lnTo>
                  <a:pt x="3038045" y="3129855"/>
                </a:lnTo>
                <a:cubicBezTo>
                  <a:pt x="3038045" y="3156365"/>
                  <a:pt x="3059536" y="3177856"/>
                  <a:pt x="3086046" y="3177856"/>
                </a:cubicBezTo>
                <a:lnTo>
                  <a:pt x="3278044" y="3177856"/>
                </a:lnTo>
                <a:cubicBezTo>
                  <a:pt x="3304554" y="3177856"/>
                  <a:pt x="3326045" y="3156365"/>
                  <a:pt x="3326045" y="3129855"/>
                </a:cubicBezTo>
                <a:lnTo>
                  <a:pt x="3326045" y="2937857"/>
                </a:lnTo>
                <a:cubicBezTo>
                  <a:pt x="3326045" y="2911347"/>
                  <a:pt x="3304554" y="2889856"/>
                  <a:pt x="3278044" y="2889856"/>
                </a:cubicBezTo>
                <a:close/>
                <a:moveTo>
                  <a:pt x="211757" y="2889856"/>
                </a:moveTo>
                <a:cubicBezTo>
                  <a:pt x="185247" y="2889856"/>
                  <a:pt x="163756" y="2911347"/>
                  <a:pt x="163756" y="2937857"/>
                </a:cubicBezTo>
                <a:lnTo>
                  <a:pt x="163756" y="3129855"/>
                </a:lnTo>
                <a:cubicBezTo>
                  <a:pt x="163756" y="3156365"/>
                  <a:pt x="185247" y="3177856"/>
                  <a:pt x="211757" y="3177856"/>
                </a:cubicBezTo>
                <a:lnTo>
                  <a:pt x="403755" y="3177856"/>
                </a:lnTo>
                <a:cubicBezTo>
                  <a:pt x="430265" y="3177856"/>
                  <a:pt x="451756" y="3156365"/>
                  <a:pt x="451756" y="3129855"/>
                </a:cubicBezTo>
                <a:lnTo>
                  <a:pt x="451756" y="2937857"/>
                </a:lnTo>
                <a:cubicBezTo>
                  <a:pt x="451756" y="2911347"/>
                  <a:pt x="430265" y="2889856"/>
                  <a:pt x="403755" y="2889856"/>
                </a:cubicBezTo>
                <a:close/>
                <a:moveTo>
                  <a:pt x="3524979" y="2417074"/>
                </a:moveTo>
                <a:cubicBezTo>
                  <a:pt x="3498469" y="2417074"/>
                  <a:pt x="3476978" y="2438565"/>
                  <a:pt x="3476978" y="2465075"/>
                </a:cubicBezTo>
                <a:lnTo>
                  <a:pt x="3476978" y="2657073"/>
                </a:lnTo>
                <a:cubicBezTo>
                  <a:pt x="3476978" y="2683583"/>
                  <a:pt x="3498469" y="2705074"/>
                  <a:pt x="3524979" y="2705074"/>
                </a:cubicBezTo>
                <a:lnTo>
                  <a:pt x="3716977" y="2705074"/>
                </a:lnTo>
                <a:cubicBezTo>
                  <a:pt x="3743487" y="2705074"/>
                  <a:pt x="3764978" y="2683583"/>
                  <a:pt x="3764978" y="2657073"/>
                </a:cubicBezTo>
                <a:lnTo>
                  <a:pt x="3764978" y="2465075"/>
                </a:lnTo>
                <a:cubicBezTo>
                  <a:pt x="3764978" y="2438565"/>
                  <a:pt x="3743487" y="2417074"/>
                  <a:pt x="3716977" y="2417074"/>
                </a:cubicBezTo>
                <a:close/>
                <a:moveTo>
                  <a:pt x="650690" y="2417074"/>
                </a:moveTo>
                <a:cubicBezTo>
                  <a:pt x="624180" y="2417074"/>
                  <a:pt x="602689" y="2438565"/>
                  <a:pt x="602689" y="2465075"/>
                </a:cubicBezTo>
                <a:lnTo>
                  <a:pt x="602689" y="2657073"/>
                </a:lnTo>
                <a:cubicBezTo>
                  <a:pt x="602689" y="2683583"/>
                  <a:pt x="624180" y="2705074"/>
                  <a:pt x="650690" y="2705074"/>
                </a:cubicBezTo>
                <a:lnTo>
                  <a:pt x="842688" y="2705074"/>
                </a:lnTo>
                <a:cubicBezTo>
                  <a:pt x="869198" y="2705074"/>
                  <a:pt x="890689" y="2683583"/>
                  <a:pt x="890689" y="2657073"/>
                </a:cubicBezTo>
                <a:lnTo>
                  <a:pt x="890689" y="2465075"/>
                </a:lnTo>
                <a:cubicBezTo>
                  <a:pt x="890689" y="2438565"/>
                  <a:pt x="869198" y="2417074"/>
                  <a:pt x="842688" y="2417074"/>
                </a:cubicBezTo>
                <a:close/>
                <a:moveTo>
                  <a:pt x="3086046" y="2417073"/>
                </a:moveTo>
                <a:cubicBezTo>
                  <a:pt x="3059536" y="2417073"/>
                  <a:pt x="3038045" y="2438564"/>
                  <a:pt x="3038045" y="2465074"/>
                </a:cubicBezTo>
                <a:lnTo>
                  <a:pt x="3038045" y="2657072"/>
                </a:lnTo>
                <a:cubicBezTo>
                  <a:pt x="3038045" y="2683582"/>
                  <a:pt x="3059536" y="2705073"/>
                  <a:pt x="3086046" y="2705073"/>
                </a:cubicBezTo>
                <a:lnTo>
                  <a:pt x="3278044" y="2705073"/>
                </a:lnTo>
                <a:cubicBezTo>
                  <a:pt x="3304554" y="2705073"/>
                  <a:pt x="3326045" y="2683582"/>
                  <a:pt x="3326045" y="2657072"/>
                </a:cubicBezTo>
                <a:lnTo>
                  <a:pt x="3326045" y="2465074"/>
                </a:lnTo>
                <a:cubicBezTo>
                  <a:pt x="3326045" y="2438564"/>
                  <a:pt x="3304554" y="2417073"/>
                  <a:pt x="3278044" y="2417073"/>
                </a:cubicBezTo>
                <a:close/>
                <a:moveTo>
                  <a:pt x="211757" y="2417073"/>
                </a:moveTo>
                <a:cubicBezTo>
                  <a:pt x="185247" y="2417073"/>
                  <a:pt x="163756" y="2438564"/>
                  <a:pt x="163756" y="2465074"/>
                </a:cubicBezTo>
                <a:lnTo>
                  <a:pt x="163756" y="2657072"/>
                </a:lnTo>
                <a:cubicBezTo>
                  <a:pt x="163756" y="2683582"/>
                  <a:pt x="185247" y="2705073"/>
                  <a:pt x="211757" y="2705073"/>
                </a:cubicBezTo>
                <a:lnTo>
                  <a:pt x="403755" y="2705073"/>
                </a:lnTo>
                <a:cubicBezTo>
                  <a:pt x="430265" y="2705073"/>
                  <a:pt x="451756" y="2683582"/>
                  <a:pt x="451756" y="2657072"/>
                </a:cubicBezTo>
                <a:lnTo>
                  <a:pt x="451756" y="2465074"/>
                </a:lnTo>
                <a:cubicBezTo>
                  <a:pt x="451756" y="2438564"/>
                  <a:pt x="430265" y="2417073"/>
                  <a:pt x="403755" y="2417073"/>
                </a:cubicBezTo>
                <a:close/>
                <a:moveTo>
                  <a:pt x="1872516" y="2415464"/>
                </a:moveTo>
                <a:cubicBezTo>
                  <a:pt x="1846006" y="2415464"/>
                  <a:pt x="1824515" y="2436955"/>
                  <a:pt x="1824515" y="2463465"/>
                </a:cubicBezTo>
                <a:lnTo>
                  <a:pt x="1824515" y="2655463"/>
                </a:lnTo>
                <a:cubicBezTo>
                  <a:pt x="1824515" y="2681973"/>
                  <a:pt x="1846006" y="2703464"/>
                  <a:pt x="1872516" y="2703464"/>
                </a:cubicBezTo>
                <a:lnTo>
                  <a:pt x="2064514" y="2703464"/>
                </a:lnTo>
                <a:cubicBezTo>
                  <a:pt x="2091024" y="2703464"/>
                  <a:pt x="2112515" y="2681973"/>
                  <a:pt x="2112515" y="2655463"/>
                </a:cubicBezTo>
                <a:lnTo>
                  <a:pt x="2112515" y="2463465"/>
                </a:lnTo>
                <a:cubicBezTo>
                  <a:pt x="2112515" y="2436955"/>
                  <a:pt x="2091024" y="2415464"/>
                  <a:pt x="2064514" y="2415464"/>
                </a:cubicBezTo>
                <a:close/>
                <a:moveTo>
                  <a:pt x="2324630" y="2415463"/>
                </a:moveTo>
                <a:cubicBezTo>
                  <a:pt x="2298120" y="2415463"/>
                  <a:pt x="2276629" y="2436954"/>
                  <a:pt x="2276629" y="2463464"/>
                </a:cubicBezTo>
                <a:lnTo>
                  <a:pt x="2276629" y="2655462"/>
                </a:lnTo>
                <a:cubicBezTo>
                  <a:pt x="2276629" y="2681972"/>
                  <a:pt x="2298120" y="2703463"/>
                  <a:pt x="2324630" y="2703463"/>
                </a:cubicBezTo>
                <a:lnTo>
                  <a:pt x="2516628" y="2703463"/>
                </a:lnTo>
                <a:cubicBezTo>
                  <a:pt x="2543138" y="2703463"/>
                  <a:pt x="2564629" y="2681972"/>
                  <a:pt x="2564629" y="2655462"/>
                </a:cubicBezTo>
                <a:lnTo>
                  <a:pt x="2564629" y="2463464"/>
                </a:lnTo>
                <a:cubicBezTo>
                  <a:pt x="2564629" y="2436954"/>
                  <a:pt x="2543138" y="2415463"/>
                  <a:pt x="2516628" y="2415463"/>
                </a:cubicBezTo>
                <a:close/>
                <a:moveTo>
                  <a:pt x="1433583" y="2415463"/>
                </a:moveTo>
                <a:cubicBezTo>
                  <a:pt x="1407073" y="2415463"/>
                  <a:pt x="1385582" y="2436954"/>
                  <a:pt x="1385582" y="2463464"/>
                </a:cubicBezTo>
                <a:lnTo>
                  <a:pt x="1385582" y="2655462"/>
                </a:lnTo>
                <a:cubicBezTo>
                  <a:pt x="1385582" y="2681972"/>
                  <a:pt x="1407073" y="2703463"/>
                  <a:pt x="1433583" y="2703463"/>
                </a:cubicBezTo>
                <a:lnTo>
                  <a:pt x="1625581" y="2703463"/>
                </a:lnTo>
                <a:cubicBezTo>
                  <a:pt x="1652091" y="2703463"/>
                  <a:pt x="1673582" y="2681972"/>
                  <a:pt x="1673582" y="2655462"/>
                </a:cubicBezTo>
                <a:lnTo>
                  <a:pt x="1673582" y="2463464"/>
                </a:lnTo>
                <a:cubicBezTo>
                  <a:pt x="1673582" y="2436954"/>
                  <a:pt x="1652091" y="2415463"/>
                  <a:pt x="1625581" y="2415463"/>
                </a:cubicBezTo>
                <a:close/>
                <a:moveTo>
                  <a:pt x="3524979" y="1944291"/>
                </a:moveTo>
                <a:cubicBezTo>
                  <a:pt x="3498469" y="1944291"/>
                  <a:pt x="3476978" y="1965782"/>
                  <a:pt x="3476978" y="1992292"/>
                </a:cubicBezTo>
                <a:lnTo>
                  <a:pt x="3476978" y="2184290"/>
                </a:lnTo>
                <a:cubicBezTo>
                  <a:pt x="3476978" y="2210800"/>
                  <a:pt x="3498469" y="2232291"/>
                  <a:pt x="3524979" y="2232291"/>
                </a:cubicBezTo>
                <a:lnTo>
                  <a:pt x="3716977" y="2232291"/>
                </a:lnTo>
                <a:cubicBezTo>
                  <a:pt x="3743487" y="2232291"/>
                  <a:pt x="3764978" y="2210800"/>
                  <a:pt x="3764978" y="2184290"/>
                </a:cubicBezTo>
                <a:lnTo>
                  <a:pt x="3764978" y="1992292"/>
                </a:lnTo>
                <a:cubicBezTo>
                  <a:pt x="3764978" y="1965782"/>
                  <a:pt x="3743487" y="1944291"/>
                  <a:pt x="3716977" y="1944291"/>
                </a:cubicBezTo>
                <a:close/>
                <a:moveTo>
                  <a:pt x="650690" y="1944291"/>
                </a:moveTo>
                <a:cubicBezTo>
                  <a:pt x="624180" y="1944291"/>
                  <a:pt x="602689" y="1965782"/>
                  <a:pt x="602689" y="1992292"/>
                </a:cubicBezTo>
                <a:lnTo>
                  <a:pt x="602689" y="2184290"/>
                </a:lnTo>
                <a:cubicBezTo>
                  <a:pt x="602689" y="2210800"/>
                  <a:pt x="624180" y="2232291"/>
                  <a:pt x="650690" y="2232291"/>
                </a:cubicBezTo>
                <a:lnTo>
                  <a:pt x="842688" y="2232291"/>
                </a:lnTo>
                <a:cubicBezTo>
                  <a:pt x="869198" y="2232291"/>
                  <a:pt x="890689" y="2210800"/>
                  <a:pt x="890689" y="2184290"/>
                </a:cubicBezTo>
                <a:lnTo>
                  <a:pt x="890689" y="1992292"/>
                </a:lnTo>
                <a:cubicBezTo>
                  <a:pt x="890689" y="1965782"/>
                  <a:pt x="869198" y="1944291"/>
                  <a:pt x="842688" y="1944291"/>
                </a:cubicBezTo>
                <a:close/>
                <a:moveTo>
                  <a:pt x="3086046" y="1944290"/>
                </a:moveTo>
                <a:cubicBezTo>
                  <a:pt x="3059536" y="1944290"/>
                  <a:pt x="3038045" y="1965781"/>
                  <a:pt x="3038045" y="1992291"/>
                </a:cubicBezTo>
                <a:lnTo>
                  <a:pt x="3038045" y="2184289"/>
                </a:lnTo>
                <a:cubicBezTo>
                  <a:pt x="3038045" y="2210799"/>
                  <a:pt x="3059536" y="2232290"/>
                  <a:pt x="3086046" y="2232290"/>
                </a:cubicBezTo>
                <a:lnTo>
                  <a:pt x="3278044" y="2232290"/>
                </a:lnTo>
                <a:cubicBezTo>
                  <a:pt x="3304554" y="2232290"/>
                  <a:pt x="3326045" y="2210799"/>
                  <a:pt x="3326045" y="2184289"/>
                </a:cubicBezTo>
                <a:lnTo>
                  <a:pt x="3326045" y="1992291"/>
                </a:lnTo>
                <a:cubicBezTo>
                  <a:pt x="3326045" y="1965781"/>
                  <a:pt x="3304554" y="1944290"/>
                  <a:pt x="3278044" y="1944290"/>
                </a:cubicBezTo>
                <a:close/>
                <a:moveTo>
                  <a:pt x="211757" y="1944290"/>
                </a:moveTo>
                <a:cubicBezTo>
                  <a:pt x="185247" y="1944290"/>
                  <a:pt x="163756" y="1965781"/>
                  <a:pt x="163756" y="1992291"/>
                </a:cubicBezTo>
                <a:lnTo>
                  <a:pt x="163756" y="2184289"/>
                </a:lnTo>
                <a:cubicBezTo>
                  <a:pt x="163756" y="2210799"/>
                  <a:pt x="185247" y="2232290"/>
                  <a:pt x="211757" y="2232290"/>
                </a:cubicBezTo>
                <a:lnTo>
                  <a:pt x="403755" y="2232290"/>
                </a:lnTo>
                <a:cubicBezTo>
                  <a:pt x="430265" y="2232290"/>
                  <a:pt x="451756" y="2210799"/>
                  <a:pt x="451756" y="2184289"/>
                </a:cubicBezTo>
                <a:lnTo>
                  <a:pt x="451756" y="1992291"/>
                </a:lnTo>
                <a:cubicBezTo>
                  <a:pt x="451756" y="1965781"/>
                  <a:pt x="430265" y="1944290"/>
                  <a:pt x="403755" y="1944290"/>
                </a:cubicBezTo>
                <a:close/>
                <a:moveTo>
                  <a:pt x="1872516" y="1944289"/>
                </a:moveTo>
                <a:cubicBezTo>
                  <a:pt x="1846006" y="1944289"/>
                  <a:pt x="1824515" y="1965780"/>
                  <a:pt x="1824515" y="1992290"/>
                </a:cubicBezTo>
                <a:lnTo>
                  <a:pt x="1824515" y="2184288"/>
                </a:lnTo>
                <a:cubicBezTo>
                  <a:pt x="1824515" y="2210798"/>
                  <a:pt x="1846006" y="2232289"/>
                  <a:pt x="1872516" y="2232289"/>
                </a:cubicBezTo>
                <a:lnTo>
                  <a:pt x="2064514" y="2232289"/>
                </a:lnTo>
                <a:cubicBezTo>
                  <a:pt x="2091024" y="2232289"/>
                  <a:pt x="2112515" y="2210798"/>
                  <a:pt x="2112515" y="2184288"/>
                </a:cubicBezTo>
                <a:lnTo>
                  <a:pt x="2112515" y="1992290"/>
                </a:lnTo>
                <a:cubicBezTo>
                  <a:pt x="2112515" y="1965780"/>
                  <a:pt x="2091024" y="1944289"/>
                  <a:pt x="2064514" y="1944289"/>
                </a:cubicBezTo>
                <a:close/>
                <a:moveTo>
                  <a:pt x="2324630" y="1944288"/>
                </a:moveTo>
                <a:cubicBezTo>
                  <a:pt x="2298120" y="1944288"/>
                  <a:pt x="2276629" y="1965779"/>
                  <a:pt x="2276629" y="1992289"/>
                </a:cubicBezTo>
                <a:lnTo>
                  <a:pt x="2276629" y="2184287"/>
                </a:lnTo>
                <a:cubicBezTo>
                  <a:pt x="2276629" y="2210797"/>
                  <a:pt x="2298120" y="2232288"/>
                  <a:pt x="2324630" y="2232288"/>
                </a:cubicBezTo>
                <a:lnTo>
                  <a:pt x="2516628" y="2232288"/>
                </a:lnTo>
                <a:cubicBezTo>
                  <a:pt x="2543138" y="2232288"/>
                  <a:pt x="2564629" y="2210797"/>
                  <a:pt x="2564629" y="2184287"/>
                </a:cubicBezTo>
                <a:lnTo>
                  <a:pt x="2564629" y="1992289"/>
                </a:lnTo>
                <a:cubicBezTo>
                  <a:pt x="2564629" y="1965779"/>
                  <a:pt x="2543138" y="1944288"/>
                  <a:pt x="2516628" y="1944288"/>
                </a:cubicBezTo>
                <a:close/>
                <a:moveTo>
                  <a:pt x="1433583" y="1944288"/>
                </a:moveTo>
                <a:cubicBezTo>
                  <a:pt x="1407073" y="1944288"/>
                  <a:pt x="1385582" y="1965779"/>
                  <a:pt x="1385582" y="1992289"/>
                </a:cubicBezTo>
                <a:lnTo>
                  <a:pt x="1385582" y="2184287"/>
                </a:lnTo>
                <a:cubicBezTo>
                  <a:pt x="1385582" y="2210797"/>
                  <a:pt x="1407073" y="2232288"/>
                  <a:pt x="1433583" y="2232288"/>
                </a:cubicBezTo>
                <a:lnTo>
                  <a:pt x="1625581" y="2232288"/>
                </a:lnTo>
                <a:cubicBezTo>
                  <a:pt x="1652091" y="2232288"/>
                  <a:pt x="1673582" y="2210797"/>
                  <a:pt x="1673582" y="2184287"/>
                </a:cubicBezTo>
                <a:lnTo>
                  <a:pt x="1673582" y="1992289"/>
                </a:lnTo>
                <a:cubicBezTo>
                  <a:pt x="1673582" y="1965779"/>
                  <a:pt x="1652091" y="1944288"/>
                  <a:pt x="1625581" y="1944288"/>
                </a:cubicBezTo>
                <a:close/>
                <a:moveTo>
                  <a:pt x="3524979" y="1471508"/>
                </a:moveTo>
                <a:cubicBezTo>
                  <a:pt x="3498469" y="1471508"/>
                  <a:pt x="3476978" y="1492999"/>
                  <a:pt x="3476978" y="1519509"/>
                </a:cubicBezTo>
                <a:lnTo>
                  <a:pt x="3476978" y="1711507"/>
                </a:lnTo>
                <a:cubicBezTo>
                  <a:pt x="3476978" y="1738017"/>
                  <a:pt x="3498469" y="1759508"/>
                  <a:pt x="3524979" y="1759508"/>
                </a:cubicBezTo>
                <a:lnTo>
                  <a:pt x="3716977" y="1759508"/>
                </a:lnTo>
                <a:cubicBezTo>
                  <a:pt x="3743487" y="1759508"/>
                  <a:pt x="3764978" y="1738017"/>
                  <a:pt x="3764978" y="1711507"/>
                </a:cubicBezTo>
                <a:lnTo>
                  <a:pt x="3764978" y="1519509"/>
                </a:lnTo>
                <a:cubicBezTo>
                  <a:pt x="3764978" y="1492999"/>
                  <a:pt x="3743487" y="1471508"/>
                  <a:pt x="3716977" y="1471508"/>
                </a:cubicBezTo>
                <a:close/>
                <a:moveTo>
                  <a:pt x="650690" y="1471508"/>
                </a:moveTo>
                <a:cubicBezTo>
                  <a:pt x="624180" y="1471508"/>
                  <a:pt x="602689" y="1492999"/>
                  <a:pt x="602689" y="1519509"/>
                </a:cubicBezTo>
                <a:lnTo>
                  <a:pt x="602689" y="1711507"/>
                </a:lnTo>
                <a:cubicBezTo>
                  <a:pt x="602689" y="1738017"/>
                  <a:pt x="624180" y="1759508"/>
                  <a:pt x="650690" y="1759508"/>
                </a:cubicBezTo>
                <a:lnTo>
                  <a:pt x="842688" y="1759508"/>
                </a:lnTo>
                <a:cubicBezTo>
                  <a:pt x="869198" y="1759508"/>
                  <a:pt x="890689" y="1738017"/>
                  <a:pt x="890689" y="1711507"/>
                </a:cubicBezTo>
                <a:lnTo>
                  <a:pt x="890689" y="1519509"/>
                </a:lnTo>
                <a:cubicBezTo>
                  <a:pt x="890689" y="1492999"/>
                  <a:pt x="869198" y="1471508"/>
                  <a:pt x="842688" y="1471508"/>
                </a:cubicBezTo>
                <a:close/>
                <a:moveTo>
                  <a:pt x="3086046" y="1471507"/>
                </a:moveTo>
                <a:cubicBezTo>
                  <a:pt x="3059536" y="1471507"/>
                  <a:pt x="3038045" y="1492998"/>
                  <a:pt x="3038045" y="1519508"/>
                </a:cubicBezTo>
                <a:lnTo>
                  <a:pt x="3038045" y="1711506"/>
                </a:lnTo>
                <a:cubicBezTo>
                  <a:pt x="3038045" y="1738016"/>
                  <a:pt x="3059536" y="1759507"/>
                  <a:pt x="3086046" y="1759507"/>
                </a:cubicBezTo>
                <a:lnTo>
                  <a:pt x="3278044" y="1759507"/>
                </a:lnTo>
                <a:cubicBezTo>
                  <a:pt x="3304554" y="1759507"/>
                  <a:pt x="3326045" y="1738016"/>
                  <a:pt x="3326045" y="1711506"/>
                </a:cubicBezTo>
                <a:lnTo>
                  <a:pt x="3326045" y="1519508"/>
                </a:lnTo>
                <a:cubicBezTo>
                  <a:pt x="3326045" y="1492998"/>
                  <a:pt x="3304554" y="1471507"/>
                  <a:pt x="3278044" y="1471507"/>
                </a:cubicBezTo>
                <a:close/>
                <a:moveTo>
                  <a:pt x="211757" y="1471507"/>
                </a:moveTo>
                <a:cubicBezTo>
                  <a:pt x="185247" y="1471507"/>
                  <a:pt x="163756" y="1492998"/>
                  <a:pt x="163756" y="1519508"/>
                </a:cubicBezTo>
                <a:lnTo>
                  <a:pt x="163756" y="1711506"/>
                </a:lnTo>
                <a:cubicBezTo>
                  <a:pt x="163756" y="1738016"/>
                  <a:pt x="185247" y="1759507"/>
                  <a:pt x="211757" y="1759507"/>
                </a:cubicBezTo>
                <a:lnTo>
                  <a:pt x="403755" y="1759507"/>
                </a:lnTo>
                <a:cubicBezTo>
                  <a:pt x="430265" y="1759507"/>
                  <a:pt x="451756" y="1738016"/>
                  <a:pt x="451756" y="1711506"/>
                </a:cubicBezTo>
                <a:lnTo>
                  <a:pt x="451756" y="1519508"/>
                </a:lnTo>
                <a:cubicBezTo>
                  <a:pt x="451756" y="1492998"/>
                  <a:pt x="430265" y="1471507"/>
                  <a:pt x="403755" y="1471507"/>
                </a:cubicBezTo>
                <a:close/>
                <a:moveTo>
                  <a:pt x="1872516" y="1471506"/>
                </a:moveTo>
                <a:cubicBezTo>
                  <a:pt x="1846006" y="1471506"/>
                  <a:pt x="1824515" y="1492997"/>
                  <a:pt x="1824515" y="1519507"/>
                </a:cubicBezTo>
                <a:lnTo>
                  <a:pt x="1824515" y="1711505"/>
                </a:lnTo>
                <a:cubicBezTo>
                  <a:pt x="1824515" y="1738015"/>
                  <a:pt x="1846006" y="1759506"/>
                  <a:pt x="1872516" y="1759506"/>
                </a:cubicBezTo>
                <a:lnTo>
                  <a:pt x="2064514" y="1759506"/>
                </a:lnTo>
                <a:cubicBezTo>
                  <a:pt x="2091024" y="1759506"/>
                  <a:pt x="2112515" y="1738015"/>
                  <a:pt x="2112515" y="1711505"/>
                </a:cubicBezTo>
                <a:lnTo>
                  <a:pt x="2112515" y="1519507"/>
                </a:lnTo>
                <a:cubicBezTo>
                  <a:pt x="2112515" y="1492997"/>
                  <a:pt x="2091024" y="1471506"/>
                  <a:pt x="2064514" y="1471506"/>
                </a:cubicBezTo>
                <a:close/>
                <a:moveTo>
                  <a:pt x="2324630" y="1471505"/>
                </a:moveTo>
                <a:cubicBezTo>
                  <a:pt x="2298120" y="1471505"/>
                  <a:pt x="2276629" y="1492996"/>
                  <a:pt x="2276629" y="1519506"/>
                </a:cubicBezTo>
                <a:lnTo>
                  <a:pt x="2276629" y="1711504"/>
                </a:lnTo>
                <a:cubicBezTo>
                  <a:pt x="2276629" y="1738014"/>
                  <a:pt x="2298120" y="1759505"/>
                  <a:pt x="2324630" y="1759505"/>
                </a:cubicBezTo>
                <a:lnTo>
                  <a:pt x="2516628" y="1759505"/>
                </a:lnTo>
                <a:cubicBezTo>
                  <a:pt x="2543138" y="1759505"/>
                  <a:pt x="2564629" y="1738014"/>
                  <a:pt x="2564629" y="1711504"/>
                </a:cubicBezTo>
                <a:lnTo>
                  <a:pt x="2564629" y="1519506"/>
                </a:lnTo>
                <a:cubicBezTo>
                  <a:pt x="2564629" y="1492996"/>
                  <a:pt x="2543138" y="1471505"/>
                  <a:pt x="2516628" y="1471505"/>
                </a:cubicBezTo>
                <a:close/>
                <a:moveTo>
                  <a:pt x="1433583" y="1471505"/>
                </a:moveTo>
                <a:cubicBezTo>
                  <a:pt x="1407073" y="1471505"/>
                  <a:pt x="1385582" y="1492996"/>
                  <a:pt x="1385582" y="1519506"/>
                </a:cubicBezTo>
                <a:lnTo>
                  <a:pt x="1385582" y="1711504"/>
                </a:lnTo>
                <a:cubicBezTo>
                  <a:pt x="1385582" y="1738014"/>
                  <a:pt x="1407073" y="1759505"/>
                  <a:pt x="1433583" y="1759505"/>
                </a:cubicBezTo>
                <a:lnTo>
                  <a:pt x="1625581" y="1759505"/>
                </a:lnTo>
                <a:cubicBezTo>
                  <a:pt x="1652091" y="1759505"/>
                  <a:pt x="1673582" y="1738014"/>
                  <a:pt x="1673582" y="1711504"/>
                </a:cubicBezTo>
                <a:lnTo>
                  <a:pt x="1673582" y="1519506"/>
                </a:lnTo>
                <a:cubicBezTo>
                  <a:pt x="1673582" y="1492996"/>
                  <a:pt x="1652091" y="1471505"/>
                  <a:pt x="1625581" y="1471505"/>
                </a:cubicBezTo>
                <a:close/>
                <a:moveTo>
                  <a:pt x="2832612" y="1192259"/>
                </a:moveTo>
                <a:lnTo>
                  <a:pt x="3984740" y="1192259"/>
                </a:lnTo>
                <a:lnTo>
                  <a:pt x="3984740" y="3960440"/>
                </a:lnTo>
                <a:lnTo>
                  <a:pt x="2832612" y="3960440"/>
                </a:lnTo>
                <a:close/>
                <a:moveTo>
                  <a:pt x="0" y="1192259"/>
                </a:moveTo>
                <a:lnTo>
                  <a:pt x="1104420" y="1192259"/>
                </a:lnTo>
                <a:lnTo>
                  <a:pt x="1104420" y="3960440"/>
                </a:lnTo>
                <a:lnTo>
                  <a:pt x="0" y="3960440"/>
                </a:lnTo>
                <a:close/>
                <a:moveTo>
                  <a:pt x="1819228" y="288032"/>
                </a:moveTo>
                <a:lnTo>
                  <a:pt x="1819228" y="590858"/>
                </a:lnTo>
                <a:lnTo>
                  <a:pt x="1516402" y="590858"/>
                </a:lnTo>
                <a:lnTo>
                  <a:pt x="1516402" y="889433"/>
                </a:lnTo>
                <a:lnTo>
                  <a:pt x="1819228" y="889433"/>
                </a:lnTo>
                <a:lnTo>
                  <a:pt x="1819228" y="1192259"/>
                </a:lnTo>
                <a:lnTo>
                  <a:pt x="2117803" y="1192259"/>
                </a:lnTo>
                <a:lnTo>
                  <a:pt x="2117803" y="889433"/>
                </a:lnTo>
                <a:lnTo>
                  <a:pt x="2420629" y="889433"/>
                </a:lnTo>
                <a:lnTo>
                  <a:pt x="2420629" y="590858"/>
                </a:lnTo>
                <a:lnTo>
                  <a:pt x="2117803" y="590858"/>
                </a:lnTo>
                <a:lnTo>
                  <a:pt x="2117803" y="288032"/>
                </a:lnTo>
                <a:close/>
                <a:moveTo>
                  <a:pt x="1201775" y="0"/>
                </a:moveTo>
                <a:lnTo>
                  <a:pt x="2735258" y="0"/>
                </a:lnTo>
                <a:lnTo>
                  <a:pt x="2735258" y="3960440"/>
                </a:lnTo>
                <a:lnTo>
                  <a:pt x="1201775" y="3960440"/>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8" name="Round Same Side Corner Rectangle 41">
            <a:extLst>
              <a:ext uri="{FF2B5EF4-FFF2-40B4-BE49-F238E27FC236}">
                <a16:creationId xmlns:a16="http://schemas.microsoft.com/office/drawing/2014/main" id="{8D7E3A14-59AF-4A79-BFC3-CEBB2E4FB143}"/>
              </a:ext>
            </a:extLst>
          </p:cNvPr>
          <p:cNvSpPr/>
          <p:nvPr/>
        </p:nvSpPr>
        <p:spPr>
          <a:xfrm rot="18900000">
            <a:off x="10307175" y="1017805"/>
            <a:ext cx="376907" cy="374976"/>
          </a:xfrm>
          <a:custGeom>
            <a:avLst/>
            <a:gdLst/>
            <a:ahLst/>
            <a:cxnLst/>
            <a:rect l="l" t="t" r="r" b="b"/>
            <a:pathLst>
              <a:path w="5013893" h="4988198">
                <a:moveTo>
                  <a:pt x="2478390" y="2611081"/>
                </a:moveTo>
                <a:cubicBezTo>
                  <a:pt x="2457771" y="2592409"/>
                  <a:pt x="2429286" y="2580859"/>
                  <a:pt x="2397823" y="2580860"/>
                </a:cubicBezTo>
                <a:cubicBezTo>
                  <a:pt x="2334895" y="2580860"/>
                  <a:pt x="2283883" y="2627055"/>
                  <a:pt x="2283883" y="2684041"/>
                </a:cubicBezTo>
                <a:cubicBezTo>
                  <a:pt x="2283883" y="2741026"/>
                  <a:pt x="2334895" y="2787222"/>
                  <a:pt x="2397823" y="2787222"/>
                </a:cubicBezTo>
                <a:cubicBezTo>
                  <a:pt x="2460750" y="2787222"/>
                  <a:pt x="2511762" y="2741027"/>
                  <a:pt x="2511762" y="2684041"/>
                </a:cubicBezTo>
                <a:cubicBezTo>
                  <a:pt x="2511762" y="2655548"/>
                  <a:pt x="2499009" y="2629752"/>
                  <a:pt x="2478390" y="2611081"/>
                </a:cubicBezTo>
                <a:close/>
                <a:moveTo>
                  <a:pt x="3181089" y="3310648"/>
                </a:moveTo>
                <a:lnTo>
                  <a:pt x="3181089" y="4278147"/>
                </a:lnTo>
                <a:cubicBezTo>
                  <a:pt x="3181089" y="4670297"/>
                  <a:pt x="2863188" y="4988198"/>
                  <a:pt x="2471038" y="4988198"/>
                </a:cubicBezTo>
                <a:lnTo>
                  <a:pt x="2466851" y="4988198"/>
                </a:lnTo>
                <a:cubicBezTo>
                  <a:pt x="2074701" y="4988198"/>
                  <a:pt x="1756800" y="4670297"/>
                  <a:pt x="1756800" y="4278147"/>
                </a:cubicBezTo>
                <a:lnTo>
                  <a:pt x="1756800" y="3310649"/>
                </a:lnTo>
                <a:close/>
                <a:moveTo>
                  <a:pt x="2478390" y="2244919"/>
                </a:moveTo>
                <a:cubicBezTo>
                  <a:pt x="2457771" y="2226247"/>
                  <a:pt x="2429286" y="2214698"/>
                  <a:pt x="2397822" y="2214698"/>
                </a:cubicBezTo>
                <a:cubicBezTo>
                  <a:pt x="2334895" y="2214698"/>
                  <a:pt x="2283883" y="2260894"/>
                  <a:pt x="2283883" y="2317879"/>
                </a:cubicBezTo>
                <a:cubicBezTo>
                  <a:pt x="2283883" y="2374865"/>
                  <a:pt x="2334895" y="2421060"/>
                  <a:pt x="2397823" y="2421060"/>
                </a:cubicBezTo>
                <a:cubicBezTo>
                  <a:pt x="2460750" y="2421060"/>
                  <a:pt x="2511762" y="2374865"/>
                  <a:pt x="2511762" y="2317879"/>
                </a:cubicBezTo>
                <a:cubicBezTo>
                  <a:pt x="2511762" y="2289386"/>
                  <a:pt x="2499009" y="2263591"/>
                  <a:pt x="2478390" y="2244919"/>
                </a:cubicBezTo>
                <a:close/>
                <a:moveTo>
                  <a:pt x="2883802" y="2611081"/>
                </a:moveTo>
                <a:cubicBezTo>
                  <a:pt x="2863183" y="2592409"/>
                  <a:pt x="2834698" y="2580860"/>
                  <a:pt x="2803234" y="2580860"/>
                </a:cubicBezTo>
                <a:cubicBezTo>
                  <a:pt x="2740307" y="2580860"/>
                  <a:pt x="2689295" y="2627055"/>
                  <a:pt x="2689295" y="2684041"/>
                </a:cubicBezTo>
                <a:cubicBezTo>
                  <a:pt x="2689295" y="2741027"/>
                  <a:pt x="2740307" y="2787222"/>
                  <a:pt x="2803234" y="2787222"/>
                </a:cubicBezTo>
                <a:cubicBezTo>
                  <a:pt x="2866162" y="2787222"/>
                  <a:pt x="2917174" y="2741027"/>
                  <a:pt x="2917174" y="2684041"/>
                </a:cubicBezTo>
                <a:cubicBezTo>
                  <a:pt x="2917174" y="2655548"/>
                  <a:pt x="2904421" y="2629753"/>
                  <a:pt x="2883802" y="2611081"/>
                </a:cubicBezTo>
                <a:close/>
                <a:moveTo>
                  <a:pt x="2883802" y="2244919"/>
                </a:moveTo>
                <a:cubicBezTo>
                  <a:pt x="2863183" y="2226247"/>
                  <a:pt x="2834698" y="2214698"/>
                  <a:pt x="2803234" y="2214698"/>
                </a:cubicBezTo>
                <a:cubicBezTo>
                  <a:pt x="2740307" y="2214698"/>
                  <a:pt x="2689295" y="2260893"/>
                  <a:pt x="2689295" y="2317879"/>
                </a:cubicBezTo>
                <a:cubicBezTo>
                  <a:pt x="2689295" y="2374865"/>
                  <a:pt x="2740307" y="2421060"/>
                  <a:pt x="2803234" y="2421060"/>
                </a:cubicBezTo>
                <a:cubicBezTo>
                  <a:pt x="2866162" y="2421060"/>
                  <a:pt x="2917174" y="2374865"/>
                  <a:pt x="2917174" y="2317879"/>
                </a:cubicBezTo>
                <a:cubicBezTo>
                  <a:pt x="2917174" y="2289386"/>
                  <a:pt x="2904421" y="2263591"/>
                  <a:pt x="2883802" y="2244919"/>
                </a:cubicBezTo>
                <a:close/>
                <a:moveTo>
                  <a:pt x="3090277" y="2137135"/>
                </a:moveTo>
                <a:cubicBezTo>
                  <a:pt x="3115489" y="2159966"/>
                  <a:pt x="3131082" y="2191507"/>
                  <a:pt x="3131082" y="2226346"/>
                </a:cubicBezTo>
                <a:lnTo>
                  <a:pt x="3131083" y="2730981"/>
                </a:lnTo>
                <a:cubicBezTo>
                  <a:pt x="3131083" y="2800659"/>
                  <a:pt x="3068708" y="2857144"/>
                  <a:pt x="2991765" y="2857144"/>
                </a:cubicBezTo>
                <a:lnTo>
                  <a:pt x="2178629" y="2857144"/>
                </a:lnTo>
                <a:cubicBezTo>
                  <a:pt x="2101685" y="2857144"/>
                  <a:pt x="2039311" y="2800659"/>
                  <a:pt x="2039311" y="2730981"/>
                </a:cubicBezTo>
                <a:lnTo>
                  <a:pt x="2039311" y="2226346"/>
                </a:lnTo>
                <a:cubicBezTo>
                  <a:pt x="2039311" y="2156668"/>
                  <a:pt x="2101685" y="2100183"/>
                  <a:pt x="2178628" y="2100183"/>
                </a:cubicBezTo>
                <a:lnTo>
                  <a:pt x="2991765" y="2100183"/>
                </a:lnTo>
                <a:cubicBezTo>
                  <a:pt x="3030237" y="2100183"/>
                  <a:pt x="3065066" y="2114305"/>
                  <a:pt x="3090277" y="2137135"/>
                </a:cubicBezTo>
                <a:close/>
                <a:moveTo>
                  <a:pt x="3259975" y="2022388"/>
                </a:moveTo>
                <a:cubicBezTo>
                  <a:pt x="3226293" y="1991887"/>
                  <a:pt x="3179761" y="1973021"/>
                  <a:pt x="3128364" y="1973021"/>
                </a:cubicBezTo>
                <a:lnTo>
                  <a:pt x="2042028" y="1973021"/>
                </a:lnTo>
                <a:cubicBezTo>
                  <a:pt x="1939234" y="1973021"/>
                  <a:pt x="1855902" y="2048484"/>
                  <a:pt x="1855903" y="2141571"/>
                </a:cubicBezTo>
                <a:lnTo>
                  <a:pt x="1855903" y="2815756"/>
                </a:lnTo>
                <a:cubicBezTo>
                  <a:pt x="1855902" y="2908843"/>
                  <a:pt x="1939234" y="2984307"/>
                  <a:pt x="2042028" y="2984307"/>
                </a:cubicBezTo>
                <a:lnTo>
                  <a:pt x="3128364" y="2984307"/>
                </a:lnTo>
                <a:cubicBezTo>
                  <a:pt x="3231158" y="2984307"/>
                  <a:pt x="3314490" y="2908843"/>
                  <a:pt x="3314489" y="2815756"/>
                </a:cubicBezTo>
                <a:lnTo>
                  <a:pt x="3314490" y="2141572"/>
                </a:lnTo>
                <a:cubicBezTo>
                  <a:pt x="3314490" y="2095028"/>
                  <a:pt x="3293657" y="2052890"/>
                  <a:pt x="3259975" y="2022388"/>
                </a:cubicBezTo>
                <a:close/>
                <a:moveTo>
                  <a:pt x="2951580" y="207969"/>
                </a:moveTo>
                <a:cubicBezTo>
                  <a:pt x="3080074" y="336463"/>
                  <a:pt x="3159549" y="513976"/>
                  <a:pt x="3159549" y="710051"/>
                </a:cubicBezTo>
                <a:lnTo>
                  <a:pt x="3159549" y="1677549"/>
                </a:lnTo>
                <a:lnTo>
                  <a:pt x="1735260" y="1677549"/>
                </a:lnTo>
                <a:lnTo>
                  <a:pt x="1735260" y="710051"/>
                </a:lnTo>
                <a:cubicBezTo>
                  <a:pt x="1735260" y="317901"/>
                  <a:pt x="2053161" y="0"/>
                  <a:pt x="2445311" y="0"/>
                </a:cubicBezTo>
                <a:lnTo>
                  <a:pt x="2449498" y="0"/>
                </a:lnTo>
                <a:cubicBezTo>
                  <a:pt x="2645573" y="0"/>
                  <a:pt x="2823086" y="79475"/>
                  <a:pt x="2951580" y="207969"/>
                </a:cubicBezTo>
                <a:close/>
                <a:moveTo>
                  <a:pt x="4788706" y="1962817"/>
                </a:moveTo>
                <a:cubicBezTo>
                  <a:pt x="4927838" y="2088812"/>
                  <a:pt x="5013893" y="2262872"/>
                  <a:pt x="5013893" y="2455134"/>
                </a:cubicBezTo>
                <a:lnTo>
                  <a:pt x="5013893" y="2507346"/>
                </a:lnTo>
                <a:cubicBezTo>
                  <a:pt x="5013893" y="2891869"/>
                  <a:pt x="4669673" y="3203587"/>
                  <a:pt x="4245056" y="3203587"/>
                </a:cubicBezTo>
                <a:lnTo>
                  <a:pt x="768837" y="3203587"/>
                </a:lnTo>
                <a:cubicBezTo>
                  <a:pt x="344220" y="3203587"/>
                  <a:pt x="0" y="2891869"/>
                  <a:pt x="0" y="2507346"/>
                </a:cubicBezTo>
                <a:lnTo>
                  <a:pt x="0" y="2455134"/>
                </a:lnTo>
                <a:cubicBezTo>
                  <a:pt x="0" y="2070610"/>
                  <a:pt x="344220" y="1758893"/>
                  <a:pt x="768837" y="1758893"/>
                </a:cubicBezTo>
                <a:lnTo>
                  <a:pt x="4245056" y="1758893"/>
                </a:lnTo>
                <a:cubicBezTo>
                  <a:pt x="4457364" y="1758892"/>
                  <a:pt x="4649573" y="1836822"/>
                  <a:pt x="4788706" y="1962817"/>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9" name="Donut 1">
            <a:extLst>
              <a:ext uri="{FF2B5EF4-FFF2-40B4-BE49-F238E27FC236}">
                <a16:creationId xmlns:a16="http://schemas.microsoft.com/office/drawing/2014/main" id="{29F83BF0-C0EC-4E8C-B207-F8FB97ECE9B1}"/>
              </a:ext>
            </a:extLst>
          </p:cNvPr>
          <p:cNvSpPr/>
          <p:nvPr/>
        </p:nvSpPr>
        <p:spPr>
          <a:xfrm>
            <a:off x="6457504" y="4564903"/>
            <a:ext cx="303144" cy="295506"/>
          </a:xfrm>
          <a:custGeom>
            <a:avLst/>
            <a:gdLst/>
            <a:ahLst/>
            <a:cxnLst/>
            <a:rect l="l" t="t" r="r" b="b"/>
            <a:pathLst>
              <a:path w="3578696" h="3488520">
                <a:moveTo>
                  <a:pt x="936104" y="2084364"/>
                </a:moveTo>
                <a:cubicBezTo>
                  <a:pt x="677606" y="2084364"/>
                  <a:pt x="468052" y="2293918"/>
                  <a:pt x="468052" y="2552416"/>
                </a:cubicBezTo>
                <a:cubicBezTo>
                  <a:pt x="468052" y="2810914"/>
                  <a:pt x="677606" y="3020468"/>
                  <a:pt x="936104" y="3020468"/>
                </a:cubicBezTo>
                <a:cubicBezTo>
                  <a:pt x="1194602" y="3020468"/>
                  <a:pt x="1404156" y="2810914"/>
                  <a:pt x="1404156" y="2552416"/>
                </a:cubicBezTo>
                <a:cubicBezTo>
                  <a:pt x="1404156" y="2293918"/>
                  <a:pt x="1194602" y="2084364"/>
                  <a:pt x="936104" y="2084364"/>
                </a:cubicBezTo>
                <a:close/>
                <a:moveTo>
                  <a:pt x="936104" y="1616312"/>
                </a:moveTo>
                <a:cubicBezTo>
                  <a:pt x="1453100" y="1616312"/>
                  <a:pt x="1872208" y="2035420"/>
                  <a:pt x="1872208" y="2552416"/>
                </a:cubicBezTo>
                <a:cubicBezTo>
                  <a:pt x="1872208" y="3069412"/>
                  <a:pt x="1453100" y="3488520"/>
                  <a:pt x="936104" y="3488520"/>
                </a:cubicBezTo>
                <a:cubicBezTo>
                  <a:pt x="419108" y="3488520"/>
                  <a:pt x="0" y="3069412"/>
                  <a:pt x="0" y="2552416"/>
                </a:cubicBezTo>
                <a:cubicBezTo>
                  <a:pt x="0" y="2035420"/>
                  <a:pt x="419108" y="1616312"/>
                  <a:pt x="936104" y="1616312"/>
                </a:cubicBezTo>
                <a:close/>
                <a:moveTo>
                  <a:pt x="2034392" y="0"/>
                </a:moveTo>
                <a:lnTo>
                  <a:pt x="3578696" y="0"/>
                </a:lnTo>
                <a:lnTo>
                  <a:pt x="3578696" y="1544304"/>
                </a:lnTo>
                <a:lnTo>
                  <a:pt x="3002547" y="1544304"/>
                </a:lnTo>
                <a:lnTo>
                  <a:pt x="3002547" y="990027"/>
                </a:lnTo>
                <a:lnTo>
                  <a:pt x="1951220" y="2041355"/>
                </a:lnTo>
                <a:lnTo>
                  <a:pt x="1512167" y="1602301"/>
                </a:lnTo>
                <a:lnTo>
                  <a:pt x="2542690" y="571779"/>
                </a:lnTo>
                <a:lnTo>
                  <a:pt x="2034392" y="571779"/>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50" name="Rounded Rectangle 3">
            <a:extLst>
              <a:ext uri="{FF2B5EF4-FFF2-40B4-BE49-F238E27FC236}">
                <a16:creationId xmlns:a16="http://schemas.microsoft.com/office/drawing/2014/main" id="{53F22241-2F3A-401E-AFB9-B5AC4516EF75}"/>
              </a:ext>
            </a:extLst>
          </p:cNvPr>
          <p:cNvSpPr/>
          <p:nvPr/>
        </p:nvSpPr>
        <p:spPr>
          <a:xfrm>
            <a:off x="7048615" y="1311028"/>
            <a:ext cx="203339" cy="320191"/>
          </a:xfrm>
          <a:custGeom>
            <a:avLst/>
            <a:gdLst/>
            <a:ahLst/>
            <a:cxnLst/>
            <a:rect l="l" t="t" r="r" b="b"/>
            <a:pathLst>
              <a:path w="2518668" h="3966044">
                <a:moveTo>
                  <a:pt x="1247104" y="1675381"/>
                </a:moveTo>
                <a:cubicBezTo>
                  <a:pt x="1157133" y="1675381"/>
                  <a:pt x="1084196" y="1748460"/>
                  <a:pt x="1084196" y="1838607"/>
                </a:cubicBezTo>
                <a:lnTo>
                  <a:pt x="1084196" y="2052497"/>
                </a:lnTo>
                <a:lnTo>
                  <a:pt x="868740" y="2052497"/>
                </a:lnTo>
                <a:cubicBezTo>
                  <a:pt x="778769" y="2052497"/>
                  <a:pt x="705832" y="2125576"/>
                  <a:pt x="705832" y="2215723"/>
                </a:cubicBezTo>
                <a:lnTo>
                  <a:pt x="705832" y="2244204"/>
                </a:lnTo>
                <a:cubicBezTo>
                  <a:pt x="705832" y="2334351"/>
                  <a:pt x="778769" y="2407430"/>
                  <a:pt x="868740" y="2407430"/>
                </a:cubicBezTo>
                <a:lnTo>
                  <a:pt x="1084196" y="2407430"/>
                </a:lnTo>
                <a:lnTo>
                  <a:pt x="1084196" y="2621319"/>
                </a:lnTo>
                <a:cubicBezTo>
                  <a:pt x="1084196" y="2711466"/>
                  <a:pt x="1157133" y="2784545"/>
                  <a:pt x="1247104" y="2784545"/>
                </a:cubicBezTo>
                <a:lnTo>
                  <a:pt x="1275530" y="2784545"/>
                </a:lnTo>
                <a:cubicBezTo>
                  <a:pt x="1365501" y="2784545"/>
                  <a:pt x="1438438" y="2711466"/>
                  <a:pt x="1438438" y="2621319"/>
                </a:cubicBezTo>
                <a:lnTo>
                  <a:pt x="1438438" y="2407430"/>
                </a:lnTo>
                <a:lnTo>
                  <a:pt x="1649929" y="2407430"/>
                </a:lnTo>
                <a:cubicBezTo>
                  <a:pt x="1739900" y="2407430"/>
                  <a:pt x="1812837" y="2334351"/>
                  <a:pt x="1812837" y="2244204"/>
                </a:cubicBezTo>
                <a:lnTo>
                  <a:pt x="1812837" y="2215723"/>
                </a:lnTo>
                <a:cubicBezTo>
                  <a:pt x="1812837" y="2125576"/>
                  <a:pt x="1739900" y="2052497"/>
                  <a:pt x="1649929" y="2052497"/>
                </a:cubicBezTo>
                <a:lnTo>
                  <a:pt x="1438438" y="2052497"/>
                </a:lnTo>
                <a:lnTo>
                  <a:pt x="1438438" y="1838607"/>
                </a:lnTo>
                <a:cubicBezTo>
                  <a:pt x="1438438" y="1748460"/>
                  <a:pt x="1365501" y="1675381"/>
                  <a:pt x="1275530" y="1675381"/>
                </a:cubicBezTo>
                <a:close/>
                <a:moveTo>
                  <a:pt x="598231" y="1304672"/>
                </a:moveTo>
                <a:lnTo>
                  <a:pt x="1916472" y="1304672"/>
                </a:lnTo>
                <a:lnTo>
                  <a:pt x="1916472" y="3157943"/>
                </a:lnTo>
                <a:lnTo>
                  <a:pt x="598231" y="3157943"/>
                </a:lnTo>
                <a:close/>
                <a:moveTo>
                  <a:pt x="506487" y="1209418"/>
                </a:moveTo>
                <a:lnTo>
                  <a:pt x="506487" y="3250508"/>
                </a:lnTo>
                <a:lnTo>
                  <a:pt x="2012181" y="3250508"/>
                </a:lnTo>
                <a:lnTo>
                  <a:pt x="2012181" y="1209418"/>
                </a:lnTo>
                <a:close/>
                <a:moveTo>
                  <a:pt x="419786" y="541629"/>
                </a:moveTo>
                <a:lnTo>
                  <a:pt x="2098882" y="541629"/>
                </a:lnTo>
                <a:cubicBezTo>
                  <a:pt x="2330723" y="541629"/>
                  <a:pt x="2518668" y="725826"/>
                  <a:pt x="2518668" y="953044"/>
                </a:cubicBezTo>
                <a:lnTo>
                  <a:pt x="2518668" y="3554629"/>
                </a:lnTo>
                <a:cubicBezTo>
                  <a:pt x="2518668" y="3781847"/>
                  <a:pt x="2330723" y="3966044"/>
                  <a:pt x="2098882" y="3966044"/>
                </a:cubicBezTo>
                <a:lnTo>
                  <a:pt x="419786" y="3966044"/>
                </a:lnTo>
                <a:cubicBezTo>
                  <a:pt x="187945" y="3966044"/>
                  <a:pt x="0" y="3781847"/>
                  <a:pt x="0" y="3554629"/>
                </a:cubicBezTo>
                <a:lnTo>
                  <a:pt x="0" y="953044"/>
                </a:lnTo>
                <a:cubicBezTo>
                  <a:pt x="0" y="725826"/>
                  <a:pt x="187945" y="541629"/>
                  <a:pt x="419786" y="541629"/>
                </a:cubicBezTo>
                <a:close/>
                <a:moveTo>
                  <a:pt x="696920" y="0"/>
                </a:moveTo>
                <a:lnTo>
                  <a:pt x="1821748" y="0"/>
                </a:lnTo>
                <a:cubicBezTo>
                  <a:pt x="1869056" y="0"/>
                  <a:pt x="1907406" y="38350"/>
                  <a:pt x="1907406" y="85658"/>
                </a:cubicBezTo>
                <a:lnTo>
                  <a:pt x="1907406" y="346390"/>
                </a:lnTo>
                <a:cubicBezTo>
                  <a:pt x="1907406" y="393698"/>
                  <a:pt x="1869056" y="432048"/>
                  <a:pt x="1821748" y="432048"/>
                </a:cubicBezTo>
                <a:lnTo>
                  <a:pt x="696920" y="432048"/>
                </a:lnTo>
                <a:cubicBezTo>
                  <a:pt x="649612" y="432048"/>
                  <a:pt x="611262" y="393698"/>
                  <a:pt x="611262" y="346390"/>
                </a:cubicBezTo>
                <a:lnTo>
                  <a:pt x="611262" y="85658"/>
                </a:lnTo>
                <a:cubicBezTo>
                  <a:pt x="611262" y="38350"/>
                  <a:pt x="649612" y="0"/>
                  <a:pt x="696920"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1" name="Oval 3">
            <a:extLst>
              <a:ext uri="{FF2B5EF4-FFF2-40B4-BE49-F238E27FC236}">
                <a16:creationId xmlns:a16="http://schemas.microsoft.com/office/drawing/2014/main" id="{81394171-77CF-4D38-A27F-4540428E6D4C}"/>
              </a:ext>
            </a:extLst>
          </p:cNvPr>
          <p:cNvSpPr/>
          <p:nvPr/>
        </p:nvSpPr>
        <p:spPr>
          <a:xfrm>
            <a:off x="10758640" y="1904136"/>
            <a:ext cx="352275" cy="352275"/>
          </a:xfrm>
          <a:custGeom>
            <a:avLst/>
            <a:gdLst/>
            <a:ahLst/>
            <a:cxnLst/>
            <a:rect l="l" t="t" r="r" b="b"/>
            <a:pathLst>
              <a:path w="3888432" h="3888432">
                <a:moveTo>
                  <a:pt x="2250798" y="578107"/>
                </a:moveTo>
                <a:lnTo>
                  <a:pt x="1637760" y="578107"/>
                </a:lnTo>
                <a:lnTo>
                  <a:pt x="1637760" y="1311063"/>
                </a:lnTo>
                <a:lnTo>
                  <a:pt x="1042560" y="895535"/>
                </a:lnTo>
                <a:lnTo>
                  <a:pt x="691636" y="1398197"/>
                </a:lnTo>
                <a:lnTo>
                  <a:pt x="1405184" y="1896345"/>
                </a:lnTo>
                <a:lnTo>
                  <a:pt x="665257" y="2393266"/>
                </a:lnTo>
                <a:lnTo>
                  <a:pt x="1007039" y="2902187"/>
                </a:lnTo>
                <a:lnTo>
                  <a:pt x="1637760" y="2478608"/>
                </a:lnTo>
                <a:lnTo>
                  <a:pt x="1637760" y="3234607"/>
                </a:lnTo>
                <a:lnTo>
                  <a:pt x="2250799" y="3234607"/>
                </a:lnTo>
                <a:lnTo>
                  <a:pt x="2250798" y="2486693"/>
                </a:lnTo>
                <a:lnTo>
                  <a:pt x="2869840" y="2918864"/>
                </a:lnTo>
                <a:lnTo>
                  <a:pt x="3220762" y="2416201"/>
                </a:lnTo>
                <a:lnTo>
                  <a:pt x="2490164" y="1906150"/>
                </a:lnTo>
                <a:lnTo>
                  <a:pt x="3212367" y="1421133"/>
                </a:lnTo>
                <a:lnTo>
                  <a:pt x="2870585" y="912211"/>
                </a:lnTo>
                <a:lnTo>
                  <a:pt x="2250798" y="1328447"/>
                </a:lnTo>
                <a:close/>
                <a:moveTo>
                  <a:pt x="1944216" y="0"/>
                </a:moveTo>
                <a:cubicBezTo>
                  <a:pt x="3017977" y="0"/>
                  <a:pt x="3888432" y="870455"/>
                  <a:pt x="3888432" y="1944216"/>
                </a:cubicBezTo>
                <a:cubicBezTo>
                  <a:pt x="3888432" y="3017977"/>
                  <a:pt x="3017977" y="3888432"/>
                  <a:pt x="1944216" y="3888432"/>
                </a:cubicBezTo>
                <a:cubicBezTo>
                  <a:pt x="870455" y="3888432"/>
                  <a:pt x="0" y="3017977"/>
                  <a:pt x="0" y="1944216"/>
                </a:cubicBezTo>
                <a:cubicBezTo>
                  <a:pt x="0" y="870455"/>
                  <a:pt x="870455" y="0"/>
                  <a:pt x="1944216"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52" name="Group 51">
            <a:extLst>
              <a:ext uri="{FF2B5EF4-FFF2-40B4-BE49-F238E27FC236}">
                <a16:creationId xmlns:a16="http://schemas.microsoft.com/office/drawing/2014/main" id="{3FF5A6CF-F10B-43E4-9D52-5C70DD71CBEF}"/>
              </a:ext>
            </a:extLst>
          </p:cNvPr>
          <p:cNvGrpSpPr/>
          <p:nvPr/>
        </p:nvGrpSpPr>
        <p:grpSpPr>
          <a:xfrm>
            <a:off x="5748414" y="4577914"/>
            <a:ext cx="401429" cy="232241"/>
            <a:chOff x="2574555" y="3959226"/>
            <a:chExt cx="3941661" cy="2280393"/>
          </a:xfrm>
          <a:solidFill>
            <a:schemeClr val="bg1">
              <a:alpha val="40000"/>
            </a:schemeClr>
          </a:solidFill>
          <a:effectLst>
            <a:outerShdw blurRad="50800" dist="38100" dir="5400000" algn="t" rotWithShape="0">
              <a:prstClr val="black">
                <a:alpha val="40000"/>
              </a:prstClr>
            </a:outerShdw>
          </a:effectLst>
        </p:grpSpPr>
        <p:sp>
          <p:nvSpPr>
            <p:cNvPr id="53" name="Donut 81">
              <a:extLst>
                <a:ext uri="{FF2B5EF4-FFF2-40B4-BE49-F238E27FC236}">
                  <a16:creationId xmlns:a16="http://schemas.microsoft.com/office/drawing/2014/main" id="{9F8792C0-185A-4D5F-992C-304209372EE7}"/>
                </a:ext>
              </a:extLst>
            </p:cNvPr>
            <p:cNvSpPr/>
            <p:nvPr/>
          </p:nvSpPr>
          <p:spPr>
            <a:xfrm>
              <a:off x="2627784" y="5591547"/>
              <a:ext cx="648072" cy="64807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54" name="Donut 82">
              <a:extLst>
                <a:ext uri="{FF2B5EF4-FFF2-40B4-BE49-F238E27FC236}">
                  <a16:creationId xmlns:a16="http://schemas.microsoft.com/office/drawing/2014/main" id="{D516DA40-9D93-4CEF-9484-254850E95F0B}"/>
                </a:ext>
              </a:extLst>
            </p:cNvPr>
            <p:cNvSpPr/>
            <p:nvPr/>
          </p:nvSpPr>
          <p:spPr>
            <a:xfrm>
              <a:off x="5868144" y="5591547"/>
              <a:ext cx="648072" cy="64807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55" name="Rounded Rectangle 83">
              <a:extLst>
                <a:ext uri="{FF2B5EF4-FFF2-40B4-BE49-F238E27FC236}">
                  <a16:creationId xmlns:a16="http://schemas.microsoft.com/office/drawing/2014/main" id="{0F4A1D2D-1ED2-4CC8-913D-144681B6C754}"/>
                </a:ext>
              </a:extLst>
            </p:cNvPr>
            <p:cNvSpPr/>
            <p:nvPr/>
          </p:nvSpPr>
          <p:spPr>
            <a:xfrm>
              <a:off x="2883221" y="5472334"/>
              <a:ext cx="162018" cy="420204"/>
            </a:xfrm>
            <a:prstGeom prst="roundRect">
              <a:avLst>
                <a:gd name="adj" fmla="val 441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6" name="Rounded Rectangle 84">
              <a:extLst>
                <a:ext uri="{FF2B5EF4-FFF2-40B4-BE49-F238E27FC236}">
                  <a16:creationId xmlns:a16="http://schemas.microsoft.com/office/drawing/2014/main" id="{0AD843CE-872F-4D2F-B076-3CBCD5CD6674}"/>
                </a:ext>
              </a:extLst>
            </p:cNvPr>
            <p:cNvSpPr/>
            <p:nvPr/>
          </p:nvSpPr>
          <p:spPr>
            <a:xfrm>
              <a:off x="6112101" y="5473128"/>
              <a:ext cx="162018" cy="398351"/>
            </a:xfrm>
            <a:prstGeom prst="roundRect">
              <a:avLst>
                <a:gd name="adj" fmla="val 441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7" name="Rounded Rectangle 85">
              <a:extLst>
                <a:ext uri="{FF2B5EF4-FFF2-40B4-BE49-F238E27FC236}">
                  <a16:creationId xmlns:a16="http://schemas.microsoft.com/office/drawing/2014/main" id="{62DA36F1-6124-41F9-B2E7-C5639A0E7E23}"/>
                </a:ext>
              </a:extLst>
            </p:cNvPr>
            <p:cNvSpPr/>
            <p:nvPr/>
          </p:nvSpPr>
          <p:spPr>
            <a:xfrm rot="18199600">
              <a:off x="3368262" y="3899876"/>
              <a:ext cx="288032" cy="1875445"/>
            </a:xfrm>
            <a:prstGeom prst="roundRect">
              <a:avLst>
                <a:gd name="adj" fmla="val 360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8" name="Rounded Rectangle 86">
              <a:extLst>
                <a:ext uri="{FF2B5EF4-FFF2-40B4-BE49-F238E27FC236}">
                  <a16:creationId xmlns:a16="http://schemas.microsoft.com/office/drawing/2014/main" id="{F189C91C-4584-4260-A3CA-5DAAB3D093B8}"/>
                </a:ext>
              </a:extLst>
            </p:cNvPr>
            <p:cNvSpPr/>
            <p:nvPr/>
          </p:nvSpPr>
          <p:spPr>
            <a:xfrm>
              <a:off x="6156176" y="4765811"/>
              <a:ext cx="288032" cy="755600"/>
            </a:xfrm>
            <a:prstGeom prst="roundRect">
              <a:avLst>
                <a:gd name="adj" fmla="val 360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9" name="Rounded Rectangle 87">
              <a:extLst>
                <a:ext uri="{FF2B5EF4-FFF2-40B4-BE49-F238E27FC236}">
                  <a16:creationId xmlns:a16="http://schemas.microsoft.com/office/drawing/2014/main" id="{9567E93A-E476-4455-A763-1F0CF760E616}"/>
                </a:ext>
              </a:extLst>
            </p:cNvPr>
            <p:cNvSpPr/>
            <p:nvPr/>
          </p:nvSpPr>
          <p:spPr>
            <a:xfrm>
              <a:off x="2699792" y="5161371"/>
              <a:ext cx="3744416" cy="3600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0" name="Rounded Rectangle 16">
              <a:extLst>
                <a:ext uri="{FF2B5EF4-FFF2-40B4-BE49-F238E27FC236}">
                  <a16:creationId xmlns:a16="http://schemas.microsoft.com/office/drawing/2014/main" id="{D5C7B1EC-4FFE-403A-94BB-8BF6C5622ED0}"/>
                </a:ext>
              </a:extLst>
            </p:cNvPr>
            <p:cNvSpPr/>
            <p:nvPr/>
          </p:nvSpPr>
          <p:spPr>
            <a:xfrm>
              <a:off x="4294882" y="4509120"/>
              <a:ext cx="1801319" cy="552747"/>
            </a:xfrm>
            <a:custGeom>
              <a:avLst/>
              <a:gdLst/>
              <a:ahLst/>
              <a:cxnLst/>
              <a:rect l="l" t="t" r="r" b="b"/>
              <a:pathLst>
                <a:path w="1467163" h="377555">
                  <a:moveTo>
                    <a:pt x="115742" y="0"/>
                  </a:moveTo>
                  <a:lnTo>
                    <a:pt x="1351421" y="0"/>
                  </a:lnTo>
                  <a:cubicBezTo>
                    <a:pt x="1415344" y="0"/>
                    <a:pt x="1467163" y="51819"/>
                    <a:pt x="1467163" y="115742"/>
                  </a:cubicBezTo>
                  <a:lnTo>
                    <a:pt x="1467163" y="377555"/>
                  </a:lnTo>
                  <a:lnTo>
                    <a:pt x="0" y="377555"/>
                  </a:lnTo>
                  <a:lnTo>
                    <a:pt x="0" y="115742"/>
                  </a:lnTo>
                  <a:cubicBezTo>
                    <a:pt x="0" y="51819"/>
                    <a:pt x="51819" y="0"/>
                    <a:pt x="1157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1" name="Oval 60">
              <a:extLst>
                <a:ext uri="{FF2B5EF4-FFF2-40B4-BE49-F238E27FC236}">
                  <a16:creationId xmlns:a16="http://schemas.microsoft.com/office/drawing/2014/main" id="{1C06E0CA-EEC6-4F1E-BDEE-291A44D0913F}"/>
                </a:ext>
              </a:extLst>
            </p:cNvPr>
            <p:cNvSpPr/>
            <p:nvPr/>
          </p:nvSpPr>
          <p:spPr>
            <a:xfrm>
              <a:off x="3110319" y="3959226"/>
              <a:ext cx="457200"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2" name="Rounded Rectangle 19">
              <a:extLst>
                <a:ext uri="{FF2B5EF4-FFF2-40B4-BE49-F238E27FC236}">
                  <a16:creationId xmlns:a16="http://schemas.microsoft.com/office/drawing/2014/main" id="{0111B74F-7208-4594-B693-4D88AF96BD55}"/>
                </a:ext>
              </a:extLst>
            </p:cNvPr>
            <p:cNvSpPr/>
            <p:nvPr/>
          </p:nvSpPr>
          <p:spPr>
            <a:xfrm rot="1961904">
              <a:off x="3453236" y="4426052"/>
              <a:ext cx="946970" cy="401316"/>
            </a:xfrm>
            <a:custGeom>
              <a:avLst/>
              <a:gdLst/>
              <a:ahLst/>
              <a:cxnLst/>
              <a:rect l="l" t="t" r="r" b="b"/>
              <a:pathLst>
                <a:path w="946970" h="401316">
                  <a:moveTo>
                    <a:pt x="66114" y="94549"/>
                  </a:moveTo>
                  <a:cubicBezTo>
                    <a:pt x="80082" y="84288"/>
                    <a:pt x="96014" y="74649"/>
                    <a:pt x="113671" y="65740"/>
                  </a:cubicBezTo>
                  <a:cubicBezTo>
                    <a:pt x="137213" y="53862"/>
                    <a:pt x="163820" y="43284"/>
                    <a:pt x="192918" y="34269"/>
                  </a:cubicBezTo>
                  <a:cubicBezTo>
                    <a:pt x="262753" y="12633"/>
                    <a:pt x="346940" y="0"/>
                    <a:pt x="437561" y="0"/>
                  </a:cubicBezTo>
                  <a:lnTo>
                    <a:pt x="689345" y="0"/>
                  </a:lnTo>
                  <a:lnTo>
                    <a:pt x="946970" y="401316"/>
                  </a:lnTo>
                  <a:lnTo>
                    <a:pt x="437561" y="401315"/>
                  </a:lnTo>
                  <a:cubicBezTo>
                    <a:pt x="195904" y="401315"/>
                    <a:pt x="1" y="311478"/>
                    <a:pt x="0" y="200658"/>
                  </a:cubicBezTo>
                  <a:cubicBezTo>
                    <a:pt x="-1" y="161698"/>
                    <a:pt x="24212" y="125330"/>
                    <a:pt x="66114" y="945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63" name="Freeform 9">
            <a:extLst>
              <a:ext uri="{FF2B5EF4-FFF2-40B4-BE49-F238E27FC236}">
                <a16:creationId xmlns:a16="http://schemas.microsoft.com/office/drawing/2014/main" id="{D1D7D3FA-B87E-448D-99A7-CE70E6E3530D}"/>
              </a:ext>
            </a:extLst>
          </p:cNvPr>
          <p:cNvSpPr>
            <a:spLocks noEditPoints="1"/>
          </p:cNvSpPr>
          <p:nvPr/>
        </p:nvSpPr>
        <p:spPr bwMode="auto">
          <a:xfrm>
            <a:off x="9794934" y="1525673"/>
            <a:ext cx="258056" cy="352820"/>
          </a:xfrm>
          <a:custGeom>
            <a:avLst/>
            <a:gdLst>
              <a:gd name="T0" fmla="*/ 313 w 2568"/>
              <a:gd name="T1" fmla="*/ 3691 h 3758"/>
              <a:gd name="T2" fmla="*/ 788 w 2568"/>
              <a:gd name="T3" fmla="*/ 2204 h 3758"/>
              <a:gd name="T4" fmla="*/ 1180 w 2568"/>
              <a:gd name="T5" fmla="*/ 2733 h 3758"/>
              <a:gd name="T6" fmla="*/ 760 w 2568"/>
              <a:gd name="T7" fmla="*/ 3231 h 3758"/>
              <a:gd name="T8" fmla="*/ 486 w 2568"/>
              <a:gd name="T9" fmla="*/ 3544 h 3758"/>
              <a:gd name="T10" fmla="*/ 342 w 2568"/>
              <a:gd name="T11" fmla="*/ 3669 h 3758"/>
              <a:gd name="T12" fmla="*/ 295 w 2568"/>
              <a:gd name="T13" fmla="*/ 3657 h 3758"/>
              <a:gd name="T14" fmla="*/ 220 w 2568"/>
              <a:gd name="T15" fmla="*/ 3529 h 3758"/>
              <a:gd name="T16" fmla="*/ 126 w 2568"/>
              <a:gd name="T17" fmla="*/ 3349 h 3758"/>
              <a:gd name="T18" fmla="*/ 40 w 2568"/>
              <a:gd name="T19" fmla="*/ 3153 h 3758"/>
              <a:gd name="T20" fmla="*/ 0 w 2568"/>
              <a:gd name="T21" fmla="*/ 2980 h 3758"/>
              <a:gd name="T22" fmla="*/ 49 w 2568"/>
              <a:gd name="T23" fmla="*/ 2911 h 3758"/>
              <a:gd name="T24" fmla="*/ 144 w 2568"/>
              <a:gd name="T25" fmla="*/ 2806 h 3758"/>
              <a:gd name="T26" fmla="*/ 1244 w 2568"/>
              <a:gd name="T27" fmla="*/ 0 h 3758"/>
              <a:gd name="T28" fmla="*/ 1560 w 2568"/>
              <a:gd name="T29" fmla="*/ 51 h 3758"/>
              <a:gd name="T30" fmla="*/ 1791 w 2568"/>
              <a:gd name="T31" fmla="*/ 193 h 3758"/>
              <a:gd name="T32" fmla="*/ 1957 w 2568"/>
              <a:gd name="T33" fmla="*/ 398 h 3758"/>
              <a:gd name="T34" fmla="*/ 2077 w 2568"/>
              <a:gd name="T35" fmla="*/ 642 h 3758"/>
              <a:gd name="T36" fmla="*/ 2153 w 2568"/>
              <a:gd name="T37" fmla="*/ 858 h 3758"/>
              <a:gd name="T38" fmla="*/ 2180 w 2568"/>
              <a:gd name="T39" fmla="*/ 1082 h 3758"/>
              <a:gd name="T40" fmla="*/ 2073 w 2568"/>
              <a:gd name="T41" fmla="*/ 1427 h 3758"/>
              <a:gd name="T42" fmla="*/ 1937 w 2568"/>
              <a:gd name="T43" fmla="*/ 1682 h 3758"/>
              <a:gd name="T44" fmla="*/ 1844 w 2568"/>
              <a:gd name="T45" fmla="*/ 1817 h 3758"/>
              <a:gd name="T46" fmla="*/ 1539 w 2568"/>
              <a:gd name="T47" fmla="*/ 1055 h 3758"/>
              <a:gd name="T48" fmla="*/ 1639 w 2568"/>
              <a:gd name="T49" fmla="*/ 811 h 3758"/>
              <a:gd name="T50" fmla="*/ 1442 w 2568"/>
              <a:gd name="T51" fmla="*/ 627 h 3758"/>
              <a:gd name="T52" fmla="*/ 1180 w 2568"/>
              <a:gd name="T53" fmla="*/ 606 h 3758"/>
              <a:gd name="T54" fmla="*/ 1028 w 2568"/>
              <a:gd name="T55" fmla="*/ 667 h 3758"/>
              <a:gd name="T56" fmla="*/ 953 w 2568"/>
              <a:gd name="T57" fmla="*/ 742 h 3758"/>
              <a:gd name="T58" fmla="*/ 931 w 2568"/>
              <a:gd name="T59" fmla="*/ 818 h 3758"/>
              <a:gd name="T60" fmla="*/ 968 w 2568"/>
              <a:gd name="T61" fmla="*/ 909 h 3758"/>
              <a:gd name="T62" fmla="*/ 1153 w 2568"/>
              <a:gd name="T63" fmla="*/ 1213 h 3758"/>
              <a:gd name="T64" fmla="*/ 1486 w 2568"/>
              <a:gd name="T65" fmla="*/ 1644 h 3758"/>
              <a:gd name="T66" fmla="*/ 2184 w 2568"/>
              <a:gd name="T67" fmla="*/ 2517 h 3758"/>
              <a:gd name="T68" fmla="*/ 2566 w 2568"/>
              <a:gd name="T69" fmla="*/ 3055 h 3758"/>
              <a:gd name="T70" fmla="*/ 2540 w 2568"/>
              <a:gd name="T71" fmla="*/ 3186 h 3758"/>
              <a:gd name="T72" fmla="*/ 2489 w 2568"/>
              <a:gd name="T73" fmla="*/ 3382 h 3758"/>
              <a:gd name="T74" fmla="*/ 2411 w 2568"/>
              <a:gd name="T75" fmla="*/ 3615 h 3758"/>
              <a:gd name="T76" fmla="*/ 2320 w 2568"/>
              <a:gd name="T77" fmla="*/ 3753 h 3758"/>
              <a:gd name="T78" fmla="*/ 2222 w 2568"/>
              <a:gd name="T79" fmla="*/ 3722 h 3758"/>
              <a:gd name="T80" fmla="*/ 2137 w 2568"/>
              <a:gd name="T81" fmla="*/ 3622 h 3758"/>
              <a:gd name="T82" fmla="*/ 1829 w 2568"/>
              <a:gd name="T83" fmla="*/ 3253 h 3758"/>
              <a:gd name="T84" fmla="*/ 1304 w 2568"/>
              <a:gd name="T85" fmla="*/ 2600 h 3758"/>
              <a:gd name="T86" fmla="*/ 824 w 2568"/>
              <a:gd name="T87" fmla="*/ 1957 h 3758"/>
              <a:gd name="T88" fmla="*/ 533 w 2568"/>
              <a:gd name="T89" fmla="*/ 1477 h 3758"/>
              <a:gd name="T90" fmla="*/ 433 w 2568"/>
              <a:gd name="T91" fmla="*/ 1195 h 3758"/>
              <a:gd name="T92" fmla="*/ 429 w 2568"/>
              <a:gd name="T93" fmla="*/ 880 h 3758"/>
              <a:gd name="T94" fmla="*/ 559 w 2568"/>
              <a:gd name="T95" fmla="*/ 524 h 3758"/>
              <a:gd name="T96" fmla="*/ 762 w 2568"/>
              <a:gd name="T97" fmla="*/ 231 h 3758"/>
              <a:gd name="T98" fmla="*/ 1006 w 2568"/>
              <a:gd name="T99" fmla="*/ 55 h 3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8" h="3758">
                <a:moveTo>
                  <a:pt x="313" y="3691"/>
                </a:moveTo>
                <a:lnTo>
                  <a:pt x="315" y="3695"/>
                </a:lnTo>
                <a:lnTo>
                  <a:pt x="311" y="3693"/>
                </a:lnTo>
                <a:lnTo>
                  <a:pt x="313" y="3691"/>
                </a:lnTo>
                <a:close/>
                <a:moveTo>
                  <a:pt x="711" y="2122"/>
                </a:moveTo>
                <a:lnTo>
                  <a:pt x="739" y="2142"/>
                </a:lnTo>
                <a:lnTo>
                  <a:pt x="764" y="2169"/>
                </a:lnTo>
                <a:lnTo>
                  <a:pt x="788" y="2204"/>
                </a:lnTo>
                <a:lnTo>
                  <a:pt x="809" y="2238"/>
                </a:lnTo>
                <a:lnTo>
                  <a:pt x="829" y="2271"/>
                </a:lnTo>
                <a:lnTo>
                  <a:pt x="848" y="2300"/>
                </a:lnTo>
                <a:lnTo>
                  <a:pt x="1180" y="2733"/>
                </a:lnTo>
                <a:lnTo>
                  <a:pt x="1080" y="2862"/>
                </a:lnTo>
                <a:lnTo>
                  <a:pt x="977" y="2987"/>
                </a:lnTo>
                <a:lnTo>
                  <a:pt x="868" y="3109"/>
                </a:lnTo>
                <a:lnTo>
                  <a:pt x="760" y="3231"/>
                </a:lnTo>
                <a:lnTo>
                  <a:pt x="651" y="3353"/>
                </a:lnTo>
                <a:lnTo>
                  <a:pt x="548" y="3477"/>
                </a:lnTo>
                <a:lnTo>
                  <a:pt x="520" y="3509"/>
                </a:lnTo>
                <a:lnTo>
                  <a:pt x="486" y="3544"/>
                </a:lnTo>
                <a:lnTo>
                  <a:pt x="451" y="3578"/>
                </a:lnTo>
                <a:lnTo>
                  <a:pt x="413" y="3611"/>
                </a:lnTo>
                <a:lnTo>
                  <a:pt x="377" y="3642"/>
                </a:lnTo>
                <a:lnTo>
                  <a:pt x="342" y="3669"/>
                </a:lnTo>
                <a:lnTo>
                  <a:pt x="313" y="3691"/>
                </a:lnTo>
                <a:lnTo>
                  <a:pt x="311" y="3689"/>
                </a:lnTo>
                <a:lnTo>
                  <a:pt x="306" y="3677"/>
                </a:lnTo>
                <a:lnTo>
                  <a:pt x="295" y="3657"/>
                </a:lnTo>
                <a:lnTo>
                  <a:pt x="280" y="3631"/>
                </a:lnTo>
                <a:lnTo>
                  <a:pt x="262" y="3602"/>
                </a:lnTo>
                <a:lnTo>
                  <a:pt x="242" y="3567"/>
                </a:lnTo>
                <a:lnTo>
                  <a:pt x="220" y="3529"/>
                </a:lnTo>
                <a:lnTo>
                  <a:pt x="197" y="3487"/>
                </a:lnTo>
                <a:lnTo>
                  <a:pt x="173" y="3444"/>
                </a:lnTo>
                <a:lnTo>
                  <a:pt x="149" y="3397"/>
                </a:lnTo>
                <a:lnTo>
                  <a:pt x="126" y="3349"/>
                </a:lnTo>
                <a:lnTo>
                  <a:pt x="102" y="3300"/>
                </a:lnTo>
                <a:lnTo>
                  <a:pt x="79" y="3251"/>
                </a:lnTo>
                <a:lnTo>
                  <a:pt x="59" y="3202"/>
                </a:lnTo>
                <a:lnTo>
                  <a:pt x="40" y="3153"/>
                </a:lnTo>
                <a:lnTo>
                  <a:pt x="24" y="3107"/>
                </a:lnTo>
                <a:lnTo>
                  <a:pt x="13" y="3062"/>
                </a:lnTo>
                <a:lnTo>
                  <a:pt x="4" y="3020"/>
                </a:lnTo>
                <a:lnTo>
                  <a:pt x="0" y="2980"/>
                </a:lnTo>
                <a:lnTo>
                  <a:pt x="4" y="2971"/>
                </a:lnTo>
                <a:lnTo>
                  <a:pt x="13" y="2955"/>
                </a:lnTo>
                <a:lnTo>
                  <a:pt x="29" y="2935"/>
                </a:lnTo>
                <a:lnTo>
                  <a:pt x="49" y="2911"/>
                </a:lnTo>
                <a:lnTo>
                  <a:pt x="71" y="2886"/>
                </a:lnTo>
                <a:lnTo>
                  <a:pt x="97" y="2858"/>
                </a:lnTo>
                <a:lnTo>
                  <a:pt x="120" y="2833"/>
                </a:lnTo>
                <a:lnTo>
                  <a:pt x="144" y="2806"/>
                </a:lnTo>
                <a:lnTo>
                  <a:pt x="166" y="2782"/>
                </a:lnTo>
                <a:lnTo>
                  <a:pt x="184" y="2762"/>
                </a:lnTo>
                <a:lnTo>
                  <a:pt x="711" y="2122"/>
                </a:lnTo>
                <a:close/>
                <a:moveTo>
                  <a:pt x="1244" y="0"/>
                </a:moveTo>
                <a:lnTo>
                  <a:pt x="1333" y="4"/>
                </a:lnTo>
                <a:lnTo>
                  <a:pt x="1415" y="13"/>
                </a:lnTo>
                <a:lnTo>
                  <a:pt x="1491" y="29"/>
                </a:lnTo>
                <a:lnTo>
                  <a:pt x="1560" y="51"/>
                </a:lnTo>
                <a:lnTo>
                  <a:pt x="1626" y="78"/>
                </a:lnTo>
                <a:lnTo>
                  <a:pt x="1686" y="111"/>
                </a:lnTo>
                <a:lnTo>
                  <a:pt x="1740" y="149"/>
                </a:lnTo>
                <a:lnTo>
                  <a:pt x="1791" y="193"/>
                </a:lnTo>
                <a:lnTo>
                  <a:pt x="1839" y="238"/>
                </a:lnTo>
                <a:lnTo>
                  <a:pt x="1880" y="289"/>
                </a:lnTo>
                <a:lnTo>
                  <a:pt x="1920" y="342"/>
                </a:lnTo>
                <a:lnTo>
                  <a:pt x="1957" y="398"/>
                </a:lnTo>
                <a:lnTo>
                  <a:pt x="1989" y="457"/>
                </a:lnTo>
                <a:lnTo>
                  <a:pt x="2020" y="517"/>
                </a:lnTo>
                <a:lnTo>
                  <a:pt x="2049" y="578"/>
                </a:lnTo>
                <a:lnTo>
                  <a:pt x="2077" y="642"/>
                </a:lnTo>
                <a:lnTo>
                  <a:pt x="2097" y="693"/>
                </a:lnTo>
                <a:lnTo>
                  <a:pt x="2117" y="746"/>
                </a:lnTo>
                <a:lnTo>
                  <a:pt x="2135" y="802"/>
                </a:lnTo>
                <a:lnTo>
                  <a:pt x="2153" y="858"/>
                </a:lnTo>
                <a:lnTo>
                  <a:pt x="2166" y="917"/>
                </a:lnTo>
                <a:lnTo>
                  <a:pt x="2177" y="973"/>
                </a:lnTo>
                <a:lnTo>
                  <a:pt x="2180" y="1029"/>
                </a:lnTo>
                <a:lnTo>
                  <a:pt x="2180" y="1082"/>
                </a:lnTo>
                <a:lnTo>
                  <a:pt x="2171" y="1133"/>
                </a:lnTo>
                <a:lnTo>
                  <a:pt x="2144" y="1238"/>
                </a:lnTo>
                <a:lnTo>
                  <a:pt x="2111" y="1335"/>
                </a:lnTo>
                <a:lnTo>
                  <a:pt x="2073" y="1427"/>
                </a:lnTo>
                <a:lnTo>
                  <a:pt x="2029" y="1515"/>
                </a:lnTo>
                <a:lnTo>
                  <a:pt x="1984" y="1597"/>
                </a:lnTo>
                <a:lnTo>
                  <a:pt x="1960" y="1640"/>
                </a:lnTo>
                <a:lnTo>
                  <a:pt x="1937" y="1682"/>
                </a:lnTo>
                <a:lnTo>
                  <a:pt x="1911" y="1724"/>
                </a:lnTo>
                <a:lnTo>
                  <a:pt x="1884" y="1769"/>
                </a:lnTo>
                <a:lnTo>
                  <a:pt x="1851" y="1817"/>
                </a:lnTo>
                <a:lnTo>
                  <a:pt x="1844" y="1817"/>
                </a:lnTo>
                <a:lnTo>
                  <a:pt x="1404" y="1240"/>
                </a:lnTo>
                <a:lnTo>
                  <a:pt x="1449" y="1182"/>
                </a:lnTo>
                <a:lnTo>
                  <a:pt x="1495" y="1120"/>
                </a:lnTo>
                <a:lnTo>
                  <a:pt x="1539" y="1055"/>
                </a:lnTo>
                <a:lnTo>
                  <a:pt x="1579" y="987"/>
                </a:lnTo>
                <a:lnTo>
                  <a:pt x="1611" y="917"/>
                </a:lnTo>
                <a:lnTo>
                  <a:pt x="1626" y="862"/>
                </a:lnTo>
                <a:lnTo>
                  <a:pt x="1639" y="811"/>
                </a:lnTo>
                <a:lnTo>
                  <a:pt x="1651" y="757"/>
                </a:lnTo>
                <a:lnTo>
                  <a:pt x="1582" y="702"/>
                </a:lnTo>
                <a:lnTo>
                  <a:pt x="1511" y="658"/>
                </a:lnTo>
                <a:lnTo>
                  <a:pt x="1442" y="627"/>
                </a:lnTo>
                <a:lnTo>
                  <a:pt x="1375" y="607"/>
                </a:lnTo>
                <a:lnTo>
                  <a:pt x="1308" y="597"/>
                </a:lnTo>
                <a:lnTo>
                  <a:pt x="1244" y="597"/>
                </a:lnTo>
                <a:lnTo>
                  <a:pt x="1180" y="606"/>
                </a:lnTo>
                <a:lnTo>
                  <a:pt x="1119" y="622"/>
                </a:lnTo>
                <a:lnTo>
                  <a:pt x="1060" y="646"/>
                </a:lnTo>
                <a:lnTo>
                  <a:pt x="1046" y="653"/>
                </a:lnTo>
                <a:lnTo>
                  <a:pt x="1028" y="667"/>
                </a:lnTo>
                <a:lnTo>
                  <a:pt x="1009" y="684"/>
                </a:lnTo>
                <a:lnTo>
                  <a:pt x="989" y="704"/>
                </a:lnTo>
                <a:lnTo>
                  <a:pt x="969" y="724"/>
                </a:lnTo>
                <a:lnTo>
                  <a:pt x="953" y="742"/>
                </a:lnTo>
                <a:lnTo>
                  <a:pt x="940" y="760"/>
                </a:lnTo>
                <a:lnTo>
                  <a:pt x="931" y="773"/>
                </a:lnTo>
                <a:lnTo>
                  <a:pt x="928" y="795"/>
                </a:lnTo>
                <a:lnTo>
                  <a:pt x="931" y="818"/>
                </a:lnTo>
                <a:lnTo>
                  <a:pt x="940" y="844"/>
                </a:lnTo>
                <a:lnTo>
                  <a:pt x="949" y="869"/>
                </a:lnTo>
                <a:lnTo>
                  <a:pt x="960" y="891"/>
                </a:lnTo>
                <a:lnTo>
                  <a:pt x="968" y="909"/>
                </a:lnTo>
                <a:lnTo>
                  <a:pt x="1004" y="989"/>
                </a:lnTo>
                <a:lnTo>
                  <a:pt x="1049" y="1067"/>
                </a:lnTo>
                <a:lnTo>
                  <a:pt x="1100" y="1142"/>
                </a:lnTo>
                <a:lnTo>
                  <a:pt x="1153" y="1213"/>
                </a:lnTo>
                <a:lnTo>
                  <a:pt x="1209" y="1284"/>
                </a:lnTo>
                <a:lnTo>
                  <a:pt x="1264" y="1353"/>
                </a:lnTo>
                <a:lnTo>
                  <a:pt x="1317" y="1422"/>
                </a:lnTo>
                <a:lnTo>
                  <a:pt x="1486" y="1644"/>
                </a:lnTo>
                <a:lnTo>
                  <a:pt x="1659" y="1864"/>
                </a:lnTo>
                <a:lnTo>
                  <a:pt x="1835" y="2080"/>
                </a:lnTo>
                <a:lnTo>
                  <a:pt x="2011" y="2298"/>
                </a:lnTo>
                <a:lnTo>
                  <a:pt x="2184" y="2517"/>
                </a:lnTo>
                <a:lnTo>
                  <a:pt x="2557" y="2966"/>
                </a:lnTo>
                <a:lnTo>
                  <a:pt x="2564" y="2991"/>
                </a:lnTo>
                <a:lnTo>
                  <a:pt x="2568" y="3020"/>
                </a:lnTo>
                <a:lnTo>
                  <a:pt x="2566" y="3055"/>
                </a:lnTo>
                <a:lnTo>
                  <a:pt x="2560" y="3089"/>
                </a:lnTo>
                <a:lnTo>
                  <a:pt x="2555" y="3126"/>
                </a:lnTo>
                <a:lnTo>
                  <a:pt x="2546" y="3157"/>
                </a:lnTo>
                <a:lnTo>
                  <a:pt x="2540" y="3186"/>
                </a:lnTo>
                <a:lnTo>
                  <a:pt x="2531" y="3224"/>
                </a:lnTo>
                <a:lnTo>
                  <a:pt x="2520" y="3271"/>
                </a:lnTo>
                <a:lnTo>
                  <a:pt x="2506" y="3324"/>
                </a:lnTo>
                <a:lnTo>
                  <a:pt x="2489" y="3382"/>
                </a:lnTo>
                <a:lnTo>
                  <a:pt x="2473" y="3442"/>
                </a:lnTo>
                <a:lnTo>
                  <a:pt x="2453" y="3502"/>
                </a:lnTo>
                <a:lnTo>
                  <a:pt x="2433" y="3560"/>
                </a:lnTo>
                <a:lnTo>
                  <a:pt x="2411" y="3615"/>
                </a:lnTo>
                <a:lnTo>
                  <a:pt x="2389" y="3664"/>
                </a:lnTo>
                <a:lnTo>
                  <a:pt x="2368" y="3704"/>
                </a:lnTo>
                <a:lnTo>
                  <a:pt x="2344" y="3735"/>
                </a:lnTo>
                <a:lnTo>
                  <a:pt x="2320" y="3753"/>
                </a:lnTo>
                <a:lnTo>
                  <a:pt x="2297" y="3758"/>
                </a:lnTo>
                <a:lnTo>
                  <a:pt x="2273" y="3753"/>
                </a:lnTo>
                <a:lnTo>
                  <a:pt x="2248" y="3740"/>
                </a:lnTo>
                <a:lnTo>
                  <a:pt x="2222" y="3722"/>
                </a:lnTo>
                <a:lnTo>
                  <a:pt x="2199" y="3698"/>
                </a:lnTo>
                <a:lnTo>
                  <a:pt x="2177" y="3673"/>
                </a:lnTo>
                <a:lnTo>
                  <a:pt x="2155" y="3647"/>
                </a:lnTo>
                <a:lnTo>
                  <a:pt x="2137" y="3622"/>
                </a:lnTo>
                <a:lnTo>
                  <a:pt x="2120" y="3602"/>
                </a:lnTo>
                <a:lnTo>
                  <a:pt x="2108" y="3586"/>
                </a:lnTo>
                <a:lnTo>
                  <a:pt x="1971" y="3418"/>
                </a:lnTo>
                <a:lnTo>
                  <a:pt x="1829" y="3253"/>
                </a:lnTo>
                <a:lnTo>
                  <a:pt x="1689" y="3086"/>
                </a:lnTo>
                <a:lnTo>
                  <a:pt x="1551" y="2917"/>
                </a:lnTo>
                <a:lnTo>
                  <a:pt x="1428" y="2758"/>
                </a:lnTo>
                <a:lnTo>
                  <a:pt x="1304" y="2600"/>
                </a:lnTo>
                <a:lnTo>
                  <a:pt x="1180" y="2444"/>
                </a:lnTo>
                <a:lnTo>
                  <a:pt x="1059" y="2284"/>
                </a:lnTo>
                <a:lnTo>
                  <a:pt x="940" y="2122"/>
                </a:lnTo>
                <a:lnTo>
                  <a:pt x="824" y="1957"/>
                </a:lnTo>
                <a:lnTo>
                  <a:pt x="711" y="1786"/>
                </a:lnTo>
                <a:lnTo>
                  <a:pt x="604" y="1609"/>
                </a:lnTo>
                <a:lnTo>
                  <a:pt x="568" y="1544"/>
                </a:lnTo>
                <a:lnTo>
                  <a:pt x="533" y="1477"/>
                </a:lnTo>
                <a:lnTo>
                  <a:pt x="500" y="1409"/>
                </a:lnTo>
                <a:lnTo>
                  <a:pt x="473" y="1340"/>
                </a:lnTo>
                <a:lnTo>
                  <a:pt x="451" y="1267"/>
                </a:lnTo>
                <a:lnTo>
                  <a:pt x="433" y="1195"/>
                </a:lnTo>
                <a:lnTo>
                  <a:pt x="422" y="1120"/>
                </a:lnTo>
                <a:lnTo>
                  <a:pt x="417" y="1042"/>
                </a:lnTo>
                <a:lnTo>
                  <a:pt x="419" y="962"/>
                </a:lnTo>
                <a:lnTo>
                  <a:pt x="429" y="880"/>
                </a:lnTo>
                <a:lnTo>
                  <a:pt x="448" y="795"/>
                </a:lnTo>
                <a:lnTo>
                  <a:pt x="477" y="706"/>
                </a:lnTo>
                <a:lnTo>
                  <a:pt x="513" y="613"/>
                </a:lnTo>
                <a:lnTo>
                  <a:pt x="559" y="524"/>
                </a:lnTo>
                <a:lnTo>
                  <a:pt x="608" y="440"/>
                </a:lnTo>
                <a:lnTo>
                  <a:pt x="660" y="360"/>
                </a:lnTo>
                <a:lnTo>
                  <a:pt x="717" y="286"/>
                </a:lnTo>
                <a:lnTo>
                  <a:pt x="762" y="231"/>
                </a:lnTo>
                <a:lnTo>
                  <a:pt x="815" y="180"/>
                </a:lnTo>
                <a:lnTo>
                  <a:pt x="873" y="133"/>
                </a:lnTo>
                <a:lnTo>
                  <a:pt x="937" y="91"/>
                </a:lnTo>
                <a:lnTo>
                  <a:pt x="1006" y="55"/>
                </a:lnTo>
                <a:lnTo>
                  <a:pt x="1080" y="29"/>
                </a:lnTo>
                <a:lnTo>
                  <a:pt x="1244"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64" name="Oval 1">
            <a:extLst>
              <a:ext uri="{FF2B5EF4-FFF2-40B4-BE49-F238E27FC236}">
                <a16:creationId xmlns:a16="http://schemas.microsoft.com/office/drawing/2014/main" id="{4B138912-A59A-4C31-A487-24FE333E19F1}"/>
              </a:ext>
            </a:extLst>
          </p:cNvPr>
          <p:cNvSpPr/>
          <p:nvPr/>
        </p:nvSpPr>
        <p:spPr>
          <a:xfrm>
            <a:off x="8373665" y="602219"/>
            <a:ext cx="342296" cy="342295"/>
          </a:xfrm>
          <a:custGeom>
            <a:avLst/>
            <a:gdLst/>
            <a:ahLst/>
            <a:cxnLst/>
            <a:rect l="l" t="t" r="r" b="b"/>
            <a:pathLst>
              <a:path w="3848188" h="3848188">
                <a:moveTo>
                  <a:pt x="1531053" y="504131"/>
                </a:moveTo>
                <a:lnTo>
                  <a:pt x="1531053" y="1481511"/>
                </a:lnTo>
                <a:lnTo>
                  <a:pt x="553673" y="1481511"/>
                </a:lnTo>
                <a:lnTo>
                  <a:pt x="553673" y="2263055"/>
                </a:lnTo>
                <a:lnTo>
                  <a:pt x="1531053" y="2263055"/>
                </a:lnTo>
                <a:lnTo>
                  <a:pt x="1531053" y="3240435"/>
                </a:lnTo>
                <a:lnTo>
                  <a:pt x="2312597" y="3240435"/>
                </a:lnTo>
                <a:lnTo>
                  <a:pt x="2312597" y="2263055"/>
                </a:lnTo>
                <a:lnTo>
                  <a:pt x="3289977" y="2263055"/>
                </a:lnTo>
                <a:lnTo>
                  <a:pt x="3289977" y="1481511"/>
                </a:lnTo>
                <a:lnTo>
                  <a:pt x="2312597" y="1481511"/>
                </a:lnTo>
                <a:lnTo>
                  <a:pt x="2312597" y="504131"/>
                </a:lnTo>
                <a:close/>
                <a:moveTo>
                  <a:pt x="1924094" y="0"/>
                </a:moveTo>
                <a:cubicBezTo>
                  <a:pt x="2986742" y="0"/>
                  <a:pt x="3848188" y="861446"/>
                  <a:pt x="3848188" y="1924094"/>
                </a:cubicBezTo>
                <a:cubicBezTo>
                  <a:pt x="3848188" y="2986742"/>
                  <a:pt x="2986742" y="3848188"/>
                  <a:pt x="1924094" y="3848188"/>
                </a:cubicBezTo>
                <a:cubicBezTo>
                  <a:pt x="861446" y="3848188"/>
                  <a:pt x="0" y="2986742"/>
                  <a:pt x="0" y="1924094"/>
                </a:cubicBezTo>
                <a:cubicBezTo>
                  <a:pt x="0" y="861446"/>
                  <a:pt x="861446" y="0"/>
                  <a:pt x="1924094"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5" name="Donut 3">
            <a:extLst>
              <a:ext uri="{FF2B5EF4-FFF2-40B4-BE49-F238E27FC236}">
                <a16:creationId xmlns:a16="http://schemas.microsoft.com/office/drawing/2014/main" id="{A81EB1AF-83C2-42B5-B6BB-451D69684992}"/>
              </a:ext>
            </a:extLst>
          </p:cNvPr>
          <p:cNvSpPr/>
          <p:nvPr/>
        </p:nvSpPr>
        <p:spPr>
          <a:xfrm rot="2542585">
            <a:off x="10085046" y="6173868"/>
            <a:ext cx="214889" cy="409323"/>
          </a:xfrm>
          <a:custGeom>
            <a:avLst/>
            <a:gdLst/>
            <a:ahLst/>
            <a:cxnLst/>
            <a:rect l="l" t="t" r="r" b="b"/>
            <a:pathLst>
              <a:path w="2073250" h="3949150">
                <a:moveTo>
                  <a:pt x="1279271" y="2220875"/>
                </a:moveTo>
                <a:lnTo>
                  <a:pt x="1285176" y="2794045"/>
                </a:lnTo>
                <a:lnTo>
                  <a:pt x="1962603" y="2794045"/>
                </a:lnTo>
                <a:lnTo>
                  <a:pt x="1962603" y="3261227"/>
                </a:lnTo>
                <a:lnTo>
                  <a:pt x="1289989" y="3261228"/>
                </a:lnTo>
                <a:lnTo>
                  <a:pt x="1297029" y="3944670"/>
                </a:lnTo>
                <a:lnTo>
                  <a:pt x="795159" y="3949150"/>
                </a:lnTo>
                <a:lnTo>
                  <a:pt x="788072" y="3261227"/>
                </a:lnTo>
                <a:lnTo>
                  <a:pt x="110647" y="3261227"/>
                </a:lnTo>
                <a:lnTo>
                  <a:pt x="110647" y="2794045"/>
                </a:lnTo>
                <a:lnTo>
                  <a:pt x="783259" y="2794045"/>
                </a:lnTo>
                <a:lnTo>
                  <a:pt x="777401" y="2225354"/>
                </a:lnTo>
                <a:close/>
                <a:moveTo>
                  <a:pt x="1036626" y="518312"/>
                </a:moveTo>
                <a:cubicBezTo>
                  <a:pt x="750370" y="518312"/>
                  <a:pt x="518313" y="753722"/>
                  <a:pt x="518313" y="1044116"/>
                </a:cubicBezTo>
                <a:cubicBezTo>
                  <a:pt x="518313" y="1334510"/>
                  <a:pt x="750370" y="1569920"/>
                  <a:pt x="1036626" y="1569920"/>
                </a:cubicBezTo>
                <a:cubicBezTo>
                  <a:pt x="1322882" y="1569920"/>
                  <a:pt x="1554939" y="1334510"/>
                  <a:pt x="1554939" y="1044116"/>
                </a:cubicBezTo>
                <a:cubicBezTo>
                  <a:pt x="1554939" y="753722"/>
                  <a:pt x="1322882" y="518312"/>
                  <a:pt x="1036626" y="518312"/>
                </a:cubicBezTo>
                <a:close/>
                <a:moveTo>
                  <a:pt x="1036625" y="0"/>
                </a:moveTo>
                <a:cubicBezTo>
                  <a:pt x="1609137" y="0"/>
                  <a:pt x="2073250" y="467467"/>
                  <a:pt x="2073250" y="1044116"/>
                </a:cubicBezTo>
                <a:cubicBezTo>
                  <a:pt x="2073250" y="1620765"/>
                  <a:pt x="1609137" y="2088232"/>
                  <a:pt x="1036625" y="2088232"/>
                </a:cubicBezTo>
                <a:cubicBezTo>
                  <a:pt x="464113" y="2088232"/>
                  <a:pt x="0" y="1620765"/>
                  <a:pt x="0" y="1044116"/>
                </a:cubicBezTo>
                <a:cubicBezTo>
                  <a:pt x="0" y="467467"/>
                  <a:pt x="464113" y="0"/>
                  <a:pt x="1036625"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66" name="Rounded Rectangle 8">
            <a:extLst>
              <a:ext uri="{FF2B5EF4-FFF2-40B4-BE49-F238E27FC236}">
                <a16:creationId xmlns:a16="http://schemas.microsoft.com/office/drawing/2014/main" id="{9AC3A9A8-93BF-4A70-BCB3-89A34C8C3A14}"/>
              </a:ext>
            </a:extLst>
          </p:cNvPr>
          <p:cNvSpPr/>
          <p:nvPr/>
        </p:nvSpPr>
        <p:spPr>
          <a:xfrm>
            <a:off x="5318933" y="3416531"/>
            <a:ext cx="302313" cy="228108"/>
          </a:xfrm>
          <a:custGeom>
            <a:avLst/>
            <a:gdLst/>
            <a:ahLst/>
            <a:cxnLst/>
            <a:rect l="l" t="t" r="r" b="b"/>
            <a:pathLst>
              <a:path w="3960440" h="2988329">
                <a:moveTo>
                  <a:pt x="1906134" y="1614050"/>
                </a:moveTo>
                <a:cubicBezTo>
                  <a:pt x="1848735" y="1614050"/>
                  <a:pt x="1802205" y="1659775"/>
                  <a:pt x="1802205" y="1716180"/>
                </a:cubicBezTo>
                <a:lnTo>
                  <a:pt x="1802205" y="1952130"/>
                </a:lnTo>
                <a:lnTo>
                  <a:pt x="1562097" y="1952130"/>
                </a:lnTo>
                <a:cubicBezTo>
                  <a:pt x="1504698" y="1952130"/>
                  <a:pt x="1458167" y="1997855"/>
                  <a:pt x="1458167" y="2054260"/>
                </a:cubicBezTo>
                <a:lnTo>
                  <a:pt x="1458167" y="2188080"/>
                </a:lnTo>
                <a:cubicBezTo>
                  <a:pt x="1458167" y="2244485"/>
                  <a:pt x="1504698" y="2290210"/>
                  <a:pt x="1562097" y="2290210"/>
                </a:cubicBezTo>
                <a:lnTo>
                  <a:pt x="1802205" y="2290210"/>
                </a:lnTo>
                <a:lnTo>
                  <a:pt x="1802205" y="2526160"/>
                </a:lnTo>
                <a:cubicBezTo>
                  <a:pt x="1802205" y="2582565"/>
                  <a:pt x="1848735" y="2628290"/>
                  <a:pt x="1906134" y="2628290"/>
                </a:cubicBezTo>
                <a:lnTo>
                  <a:pt x="2042312" y="2628290"/>
                </a:lnTo>
                <a:cubicBezTo>
                  <a:pt x="2099711" y="2628290"/>
                  <a:pt x="2146242" y="2582565"/>
                  <a:pt x="2146242" y="2526160"/>
                </a:cubicBezTo>
                <a:lnTo>
                  <a:pt x="2146242" y="2290210"/>
                </a:lnTo>
                <a:lnTo>
                  <a:pt x="2386349" y="2290210"/>
                </a:lnTo>
                <a:cubicBezTo>
                  <a:pt x="2443749" y="2290210"/>
                  <a:pt x="2490279" y="2244485"/>
                  <a:pt x="2490279" y="2188080"/>
                </a:cubicBezTo>
                <a:lnTo>
                  <a:pt x="2490279" y="2054260"/>
                </a:lnTo>
                <a:cubicBezTo>
                  <a:pt x="2490279" y="1997855"/>
                  <a:pt x="2443749" y="1952130"/>
                  <a:pt x="2386349" y="1952130"/>
                </a:cubicBezTo>
                <a:lnTo>
                  <a:pt x="2146242" y="1952130"/>
                </a:lnTo>
                <a:lnTo>
                  <a:pt x="2146242" y="1716180"/>
                </a:lnTo>
                <a:cubicBezTo>
                  <a:pt x="2146242" y="1659775"/>
                  <a:pt x="2099711" y="1614050"/>
                  <a:pt x="2042312" y="1614050"/>
                </a:cubicBezTo>
                <a:close/>
                <a:moveTo>
                  <a:pt x="0" y="1368149"/>
                </a:moveTo>
                <a:lnTo>
                  <a:pt x="3960440" y="1368149"/>
                </a:lnTo>
                <a:lnTo>
                  <a:pt x="3960440" y="2489988"/>
                </a:lnTo>
                <a:cubicBezTo>
                  <a:pt x="3960440" y="2765214"/>
                  <a:pt x="3737325" y="2988329"/>
                  <a:pt x="3462099" y="2988329"/>
                </a:cubicBezTo>
                <a:lnTo>
                  <a:pt x="498341" y="2988329"/>
                </a:lnTo>
                <a:cubicBezTo>
                  <a:pt x="223115" y="2988329"/>
                  <a:pt x="0" y="2765214"/>
                  <a:pt x="0" y="2489988"/>
                </a:cubicBezTo>
                <a:close/>
                <a:moveTo>
                  <a:pt x="1399199" y="277487"/>
                </a:moveTo>
                <a:cubicBezTo>
                  <a:pt x="1340514" y="277487"/>
                  <a:pt x="1292941" y="325060"/>
                  <a:pt x="1292941" y="383745"/>
                </a:cubicBezTo>
                <a:lnTo>
                  <a:pt x="1292941" y="684073"/>
                </a:lnTo>
                <a:lnTo>
                  <a:pt x="2667496" y="684073"/>
                </a:lnTo>
                <a:lnTo>
                  <a:pt x="2667496" y="383745"/>
                </a:lnTo>
                <a:cubicBezTo>
                  <a:pt x="2667496" y="325060"/>
                  <a:pt x="2619923" y="277487"/>
                  <a:pt x="2561238" y="277487"/>
                </a:cubicBezTo>
                <a:close/>
                <a:moveTo>
                  <a:pt x="1139543" y="0"/>
                </a:moveTo>
                <a:lnTo>
                  <a:pt x="2820896" y="0"/>
                </a:lnTo>
                <a:cubicBezTo>
                  <a:pt x="2920320" y="0"/>
                  <a:pt x="3000919" y="80599"/>
                  <a:pt x="3000919" y="180023"/>
                </a:cubicBezTo>
                <a:lnTo>
                  <a:pt x="3000919" y="684073"/>
                </a:lnTo>
                <a:lnTo>
                  <a:pt x="3462099" y="684073"/>
                </a:lnTo>
                <a:cubicBezTo>
                  <a:pt x="3727111" y="684073"/>
                  <a:pt x="3943808" y="890935"/>
                  <a:pt x="3957387" y="1152125"/>
                </a:cubicBezTo>
                <a:lnTo>
                  <a:pt x="3053" y="1152125"/>
                </a:lnTo>
                <a:cubicBezTo>
                  <a:pt x="16632" y="890935"/>
                  <a:pt x="233329" y="684073"/>
                  <a:pt x="498341" y="684073"/>
                </a:cubicBezTo>
                <a:lnTo>
                  <a:pt x="959520" y="684073"/>
                </a:lnTo>
                <a:lnTo>
                  <a:pt x="959520" y="180023"/>
                </a:lnTo>
                <a:cubicBezTo>
                  <a:pt x="959520" y="80599"/>
                  <a:pt x="1040119" y="0"/>
                  <a:pt x="1139543"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latin typeface="Arial" pitchFamily="34" charset="0"/>
              <a:cs typeface="Arial" pitchFamily="34" charset="0"/>
            </a:endParaRPr>
          </a:p>
        </p:txBody>
      </p:sp>
      <p:sp>
        <p:nvSpPr>
          <p:cNvPr id="67" name="Heart 3">
            <a:extLst>
              <a:ext uri="{FF2B5EF4-FFF2-40B4-BE49-F238E27FC236}">
                <a16:creationId xmlns:a16="http://schemas.microsoft.com/office/drawing/2014/main" id="{32987128-419D-442D-8650-0B73A016B046}"/>
              </a:ext>
            </a:extLst>
          </p:cNvPr>
          <p:cNvSpPr>
            <a:spLocks noChangeAspect="1"/>
          </p:cNvSpPr>
          <p:nvPr/>
        </p:nvSpPr>
        <p:spPr>
          <a:xfrm>
            <a:off x="11506328" y="936972"/>
            <a:ext cx="302279" cy="273557"/>
          </a:xfrm>
          <a:custGeom>
            <a:avLst/>
            <a:gdLst/>
            <a:ahLst/>
            <a:cxnLst/>
            <a:rect l="l" t="t" r="r" b="b"/>
            <a:pathLst>
              <a:path w="3971393" h="3594045">
                <a:moveTo>
                  <a:pt x="2284446" y="942229"/>
                </a:moveTo>
                <a:cubicBezTo>
                  <a:pt x="2231718" y="946666"/>
                  <a:pt x="2184212" y="981897"/>
                  <a:pt x="2166723" y="1035351"/>
                </a:cubicBezTo>
                <a:lnTo>
                  <a:pt x="1818705" y="2099054"/>
                </a:lnTo>
                <a:lnTo>
                  <a:pt x="1630896" y="1461099"/>
                </a:lnTo>
                <a:cubicBezTo>
                  <a:pt x="1625536" y="1442893"/>
                  <a:pt x="1616698" y="1426659"/>
                  <a:pt x="1605222" y="1412988"/>
                </a:cubicBezTo>
                <a:cubicBezTo>
                  <a:pt x="1592838" y="1372092"/>
                  <a:pt x="1559535" y="1339590"/>
                  <a:pt x="1515200" y="1327710"/>
                </a:cubicBezTo>
                <a:cubicBezTo>
                  <a:pt x="1442764" y="1308302"/>
                  <a:pt x="1368310" y="1351289"/>
                  <a:pt x="1348901" y="1423723"/>
                </a:cubicBezTo>
                <a:lnTo>
                  <a:pt x="1175574" y="2070589"/>
                </a:lnTo>
                <a:lnTo>
                  <a:pt x="887391" y="2070589"/>
                </a:lnTo>
                <a:cubicBezTo>
                  <a:pt x="812401" y="2070589"/>
                  <a:pt x="751610" y="2131382"/>
                  <a:pt x="751610" y="2206372"/>
                </a:cubicBezTo>
                <a:cubicBezTo>
                  <a:pt x="751609" y="2281361"/>
                  <a:pt x="812402" y="2342153"/>
                  <a:pt x="887391" y="2342154"/>
                </a:cubicBezTo>
                <a:lnTo>
                  <a:pt x="1266160" y="2342154"/>
                </a:lnTo>
                <a:cubicBezTo>
                  <a:pt x="1309243" y="2342153"/>
                  <a:pt x="1347639" y="2322088"/>
                  <a:pt x="1370869" y="2289485"/>
                </a:cubicBezTo>
                <a:cubicBezTo>
                  <a:pt x="1392914" y="2274134"/>
                  <a:pt x="1408463" y="2250677"/>
                  <a:pt x="1415910" y="2222885"/>
                </a:cubicBezTo>
                <a:lnTo>
                  <a:pt x="1490320" y="1945186"/>
                </a:lnTo>
                <a:lnTo>
                  <a:pt x="1661817" y="2527729"/>
                </a:lnTo>
                <a:cubicBezTo>
                  <a:pt x="1680716" y="2591927"/>
                  <a:pt x="1742866" y="2631605"/>
                  <a:pt x="1806849" y="2621696"/>
                </a:cubicBezTo>
                <a:cubicBezTo>
                  <a:pt x="1873057" y="2637495"/>
                  <a:pt x="1940784" y="2599243"/>
                  <a:pt x="1962449" y="2533025"/>
                </a:cubicBezTo>
                <a:lnTo>
                  <a:pt x="2291633" y="1526890"/>
                </a:lnTo>
                <a:lnTo>
                  <a:pt x="2478124" y="2222886"/>
                </a:lnTo>
                <a:cubicBezTo>
                  <a:pt x="2491725" y="2273643"/>
                  <a:pt x="2532355" y="2309941"/>
                  <a:pt x="2580723" y="2318869"/>
                </a:cubicBezTo>
                <a:cubicBezTo>
                  <a:pt x="2600453" y="2334375"/>
                  <a:pt x="2625460" y="2342152"/>
                  <a:pt x="2652283" y="2342153"/>
                </a:cubicBezTo>
                <a:lnTo>
                  <a:pt x="3058108" y="2342153"/>
                </a:lnTo>
                <a:cubicBezTo>
                  <a:pt x="3133099" y="2342153"/>
                  <a:pt x="3193891" y="2281360"/>
                  <a:pt x="3193891" y="2206371"/>
                </a:cubicBezTo>
                <a:cubicBezTo>
                  <a:pt x="3193890" y="2131381"/>
                  <a:pt x="3133099" y="2070589"/>
                  <a:pt x="3058108" y="2070588"/>
                </a:cubicBezTo>
                <a:lnTo>
                  <a:pt x="2718460" y="2070589"/>
                </a:lnTo>
                <a:lnTo>
                  <a:pt x="2455970" y="1090961"/>
                </a:lnTo>
                <a:cubicBezTo>
                  <a:pt x="2449895" y="1068289"/>
                  <a:pt x="2438427" y="1048501"/>
                  <a:pt x="2421928" y="1033927"/>
                </a:cubicBezTo>
                <a:cubicBezTo>
                  <a:pt x="2410672" y="994460"/>
                  <a:pt x="2379946" y="962248"/>
                  <a:pt x="2337996" y="948523"/>
                </a:cubicBezTo>
                <a:cubicBezTo>
                  <a:pt x="2320178" y="942693"/>
                  <a:pt x="2302022" y="940751"/>
                  <a:pt x="2284446" y="942229"/>
                </a:cubicBezTo>
                <a:close/>
                <a:moveTo>
                  <a:pt x="941190" y="119"/>
                </a:moveTo>
                <a:cubicBezTo>
                  <a:pt x="1335246" y="6449"/>
                  <a:pt x="1754682" y="267656"/>
                  <a:pt x="1985697" y="864700"/>
                </a:cubicBezTo>
                <a:cubicBezTo>
                  <a:pt x="2807082" y="-1258124"/>
                  <a:pt x="6010484" y="864700"/>
                  <a:pt x="1985697" y="3594045"/>
                </a:cubicBezTo>
                <a:cubicBezTo>
                  <a:pt x="-907119" y="1632328"/>
                  <a:pt x="-65842" y="-16059"/>
                  <a:pt x="941190" y="119"/>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latin typeface="Arial" pitchFamily="34" charset="0"/>
              <a:cs typeface="Arial" pitchFamily="34" charset="0"/>
            </a:endParaRPr>
          </a:p>
        </p:txBody>
      </p:sp>
      <p:sp>
        <p:nvSpPr>
          <p:cNvPr id="68" name="Round Same Side Corner Rectangle 5">
            <a:extLst>
              <a:ext uri="{FF2B5EF4-FFF2-40B4-BE49-F238E27FC236}">
                <a16:creationId xmlns:a16="http://schemas.microsoft.com/office/drawing/2014/main" id="{CD6ECC31-4A48-4D35-93E8-7FC0AF12E0AC}"/>
              </a:ext>
            </a:extLst>
          </p:cNvPr>
          <p:cNvSpPr/>
          <p:nvPr/>
        </p:nvSpPr>
        <p:spPr>
          <a:xfrm>
            <a:off x="9871330" y="103857"/>
            <a:ext cx="352384" cy="247386"/>
          </a:xfrm>
          <a:custGeom>
            <a:avLst/>
            <a:gdLst/>
            <a:ahLst/>
            <a:cxnLst/>
            <a:rect l="l" t="t" r="r" b="b"/>
            <a:pathLst>
              <a:path w="3934890" h="3325069">
                <a:moveTo>
                  <a:pt x="3256955" y="2654903"/>
                </a:moveTo>
                <a:cubicBezTo>
                  <a:pt x="3442016" y="2654903"/>
                  <a:pt x="3592038" y="2804925"/>
                  <a:pt x="3592038" y="2989986"/>
                </a:cubicBezTo>
                <a:cubicBezTo>
                  <a:pt x="3592038" y="3175047"/>
                  <a:pt x="3442016" y="3325069"/>
                  <a:pt x="3256955" y="3325069"/>
                </a:cubicBezTo>
                <a:cubicBezTo>
                  <a:pt x="3071894" y="3325069"/>
                  <a:pt x="2921872" y="3175047"/>
                  <a:pt x="2921872" y="2989986"/>
                </a:cubicBezTo>
                <a:cubicBezTo>
                  <a:pt x="2921872" y="2804925"/>
                  <a:pt x="3071894" y="2654903"/>
                  <a:pt x="3256955" y="2654903"/>
                </a:cubicBezTo>
                <a:close/>
                <a:moveTo>
                  <a:pt x="1163958" y="2654903"/>
                </a:moveTo>
                <a:cubicBezTo>
                  <a:pt x="1349019" y="2654903"/>
                  <a:pt x="1499041" y="2804925"/>
                  <a:pt x="1499041" y="2989986"/>
                </a:cubicBezTo>
                <a:cubicBezTo>
                  <a:pt x="1499041" y="3175047"/>
                  <a:pt x="1349019" y="3325069"/>
                  <a:pt x="1163958" y="3325069"/>
                </a:cubicBezTo>
                <a:cubicBezTo>
                  <a:pt x="978897" y="3325069"/>
                  <a:pt x="828875" y="3175047"/>
                  <a:pt x="828875" y="2989986"/>
                </a:cubicBezTo>
                <a:cubicBezTo>
                  <a:pt x="828875" y="2804925"/>
                  <a:pt x="978897" y="2654903"/>
                  <a:pt x="1163958" y="2654903"/>
                </a:cubicBezTo>
                <a:close/>
                <a:moveTo>
                  <a:pt x="76162" y="2262658"/>
                </a:moveTo>
                <a:lnTo>
                  <a:pt x="3934890" y="2262658"/>
                </a:lnTo>
                <a:lnTo>
                  <a:pt x="3934890" y="2865907"/>
                </a:lnTo>
                <a:lnTo>
                  <a:pt x="3688794" y="2865907"/>
                </a:lnTo>
                <a:cubicBezTo>
                  <a:pt x="3630311" y="2683593"/>
                  <a:pt x="3458928" y="2552630"/>
                  <a:pt x="3256956" y="2552630"/>
                </a:cubicBezTo>
                <a:cubicBezTo>
                  <a:pt x="3054984" y="2552630"/>
                  <a:pt x="2883601" y="2683593"/>
                  <a:pt x="2825119" y="2865907"/>
                </a:cubicBezTo>
                <a:lnTo>
                  <a:pt x="1595797" y="2865907"/>
                </a:lnTo>
                <a:cubicBezTo>
                  <a:pt x="1537314" y="2683593"/>
                  <a:pt x="1365931" y="2552630"/>
                  <a:pt x="1163959" y="2552630"/>
                </a:cubicBezTo>
                <a:cubicBezTo>
                  <a:pt x="952624" y="2552630"/>
                  <a:pt x="774779" y="2696018"/>
                  <a:pt x="724237" y="2891307"/>
                </a:cubicBezTo>
                <a:lnTo>
                  <a:pt x="398213" y="2891307"/>
                </a:lnTo>
                <a:cubicBezTo>
                  <a:pt x="178286" y="2891307"/>
                  <a:pt x="0" y="2713021"/>
                  <a:pt x="0" y="2493094"/>
                </a:cubicBezTo>
                <a:lnTo>
                  <a:pt x="0" y="2267371"/>
                </a:lnTo>
                <a:lnTo>
                  <a:pt x="76162" y="2267371"/>
                </a:lnTo>
                <a:close/>
                <a:moveTo>
                  <a:pt x="940438" y="986308"/>
                </a:moveTo>
                <a:cubicBezTo>
                  <a:pt x="831368" y="986308"/>
                  <a:pt x="742949" y="1041027"/>
                  <a:pt x="742949" y="1108525"/>
                </a:cubicBezTo>
                <a:lnTo>
                  <a:pt x="742949" y="1420858"/>
                </a:lnTo>
                <a:lnTo>
                  <a:pt x="1337996" y="1420858"/>
                </a:lnTo>
                <a:lnTo>
                  <a:pt x="1337996" y="986308"/>
                </a:lnTo>
                <a:close/>
                <a:moveTo>
                  <a:pt x="2566126" y="947333"/>
                </a:moveTo>
                <a:cubicBezTo>
                  <a:pt x="2490968" y="947333"/>
                  <a:pt x="2430039" y="1008262"/>
                  <a:pt x="2430039" y="1083421"/>
                </a:cubicBezTo>
                <a:lnTo>
                  <a:pt x="2430039" y="1283715"/>
                </a:lnTo>
                <a:lnTo>
                  <a:pt x="2240561" y="1283715"/>
                </a:lnTo>
                <a:cubicBezTo>
                  <a:pt x="2165402" y="1283715"/>
                  <a:pt x="2104473" y="1344644"/>
                  <a:pt x="2104473" y="1419803"/>
                </a:cubicBezTo>
                <a:lnTo>
                  <a:pt x="2104473" y="1443548"/>
                </a:lnTo>
                <a:cubicBezTo>
                  <a:pt x="2104473" y="1518707"/>
                  <a:pt x="2165402" y="1579635"/>
                  <a:pt x="2240561" y="1579635"/>
                </a:cubicBezTo>
                <a:lnTo>
                  <a:pt x="2430039" y="1579635"/>
                </a:lnTo>
                <a:lnTo>
                  <a:pt x="2430039" y="1758296"/>
                </a:lnTo>
                <a:cubicBezTo>
                  <a:pt x="2430039" y="1833454"/>
                  <a:pt x="2490968" y="1894383"/>
                  <a:pt x="2566126" y="1894383"/>
                </a:cubicBezTo>
                <a:lnTo>
                  <a:pt x="2589871" y="1894383"/>
                </a:lnTo>
                <a:cubicBezTo>
                  <a:pt x="2665030" y="1894383"/>
                  <a:pt x="2725959" y="1833454"/>
                  <a:pt x="2725959" y="1758296"/>
                </a:cubicBezTo>
                <a:lnTo>
                  <a:pt x="2725959" y="1579635"/>
                </a:lnTo>
                <a:lnTo>
                  <a:pt x="2915437" y="1579635"/>
                </a:lnTo>
                <a:cubicBezTo>
                  <a:pt x="2990595" y="1579635"/>
                  <a:pt x="3051524" y="1518707"/>
                  <a:pt x="3051524" y="1443548"/>
                </a:cubicBezTo>
                <a:lnTo>
                  <a:pt x="3051524" y="1419803"/>
                </a:lnTo>
                <a:cubicBezTo>
                  <a:pt x="3051524" y="1344644"/>
                  <a:pt x="2990595" y="1283715"/>
                  <a:pt x="2915437" y="1283715"/>
                </a:cubicBezTo>
                <a:lnTo>
                  <a:pt x="2725959" y="1283715"/>
                </a:lnTo>
                <a:lnTo>
                  <a:pt x="2725959" y="1083421"/>
                </a:lnTo>
                <a:cubicBezTo>
                  <a:pt x="2725959" y="1008262"/>
                  <a:pt x="2665030" y="947333"/>
                  <a:pt x="2589871" y="947333"/>
                </a:cubicBezTo>
                <a:close/>
                <a:moveTo>
                  <a:pt x="2175584" y="448446"/>
                </a:moveTo>
                <a:lnTo>
                  <a:pt x="2342436" y="448446"/>
                </a:lnTo>
                <a:cubicBezTo>
                  <a:pt x="2365949" y="448446"/>
                  <a:pt x="2385010" y="467507"/>
                  <a:pt x="2385010" y="491020"/>
                </a:cubicBezTo>
                <a:lnTo>
                  <a:pt x="2385010" y="513872"/>
                </a:lnTo>
                <a:cubicBezTo>
                  <a:pt x="2385010" y="537385"/>
                  <a:pt x="2365949" y="556446"/>
                  <a:pt x="2342436" y="556446"/>
                </a:cubicBezTo>
                <a:lnTo>
                  <a:pt x="2175584" y="556446"/>
                </a:lnTo>
                <a:cubicBezTo>
                  <a:pt x="2152071" y="556446"/>
                  <a:pt x="2133010" y="537385"/>
                  <a:pt x="2133010" y="513872"/>
                </a:cubicBezTo>
                <a:lnTo>
                  <a:pt x="2133010" y="491020"/>
                </a:lnTo>
                <a:cubicBezTo>
                  <a:pt x="2133010" y="467507"/>
                  <a:pt x="2152071" y="448446"/>
                  <a:pt x="2175584" y="448446"/>
                </a:cubicBezTo>
                <a:close/>
                <a:moveTo>
                  <a:pt x="1313354" y="439278"/>
                </a:moveTo>
                <a:lnTo>
                  <a:pt x="1480043" y="446666"/>
                </a:lnTo>
                <a:cubicBezTo>
                  <a:pt x="1503533" y="447707"/>
                  <a:pt x="1521731" y="467594"/>
                  <a:pt x="1520690" y="491084"/>
                </a:cubicBezTo>
                <a:lnTo>
                  <a:pt x="1519678" y="513913"/>
                </a:lnTo>
                <a:cubicBezTo>
                  <a:pt x="1518636" y="537403"/>
                  <a:pt x="1498750" y="555601"/>
                  <a:pt x="1475260" y="554560"/>
                </a:cubicBezTo>
                <a:lnTo>
                  <a:pt x="1308572" y="547172"/>
                </a:lnTo>
                <a:cubicBezTo>
                  <a:pt x="1285082" y="546130"/>
                  <a:pt x="1266884" y="526244"/>
                  <a:pt x="1267925" y="502754"/>
                </a:cubicBezTo>
                <a:lnTo>
                  <a:pt x="1268937" y="479925"/>
                </a:lnTo>
                <a:cubicBezTo>
                  <a:pt x="1269978" y="456435"/>
                  <a:pt x="1289864" y="438236"/>
                  <a:pt x="1313354" y="439278"/>
                </a:cubicBezTo>
                <a:close/>
                <a:moveTo>
                  <a:pt x="1782480" y="391192"/>
                </a:moveTo>
                <a:lnTo>
                  <a:pt x="1854488" y="391192"/>
                </a:lnTo>
                <a:cubicBezTo>
                  <a:pt x="1947917" y="391192"/>
                  <a:pt x="2023656" y="466931"/>
                  <a:pt x="2023656" y="560360"/>
                </a:cubicBezTo>
                <a:lnTo>
                  <a:pt x="2023656" y="721195"/>
                </a:lnTo>
                <a:lnTo>
                  <a:pt x="3934890" y="721195"/>
                </a:lnTo>
                <a:lnTo>
                  <a:pt x="3934890" y="2109731"/>
                </a:lnTo>
                <a:lnTo>
                  <a:pt x="14197" y="2109731"/>
                </a:lnTo>
                <a:lnTo>
                  <a:pt x="14197" y="2114574"/>
                </a:lnTo>
                <a:lnTo>
                  <a:pt x="0" y="2114574"/>
                </a:lnTo>
                <a:lnTo>
                  <a:pt x="0" y="1828455"/>
                </a:lnTo>
                <a:cubicBezTo>
                  <a:pt x="0" y="1608528"/>
                  <a:pt x="178286" y="1430242"/>
                  <a:pt x="398213" y="1430242"/>
                </a:cubicBezTo>
                <a:lnTo>
                  <a:pt x="519518" y="1430242"/>
                </a:lnTo>
                <a:lnTo>
                  <a:pt x="519518" y="977203"/>
                </a:lnTo>
                <a:cubicBezTo>
                  <a:pt x="519518" y="876538"/>
                  <a:pt x="601123" y="794933"/>
                  <a:pt x="701788" y="794933"/>
                </a:cubicBezTo>
                <a:lnTo>
                  <a:pt x="1349377" y="794933"/>
                </a:lnTo>
                <a:lnTo>
                  <a:pt x="1349377" y="721195"/>
                </a:lnTo>
                <a:lnTo>
                  <a:pt x="1613312" y="721195"/>
                </a:lnTo>
                <a:lnTo>
                  <a:pt x="1613312" y="560360"/>
                </a:lnTo>
                <a:cubicBezTo>
                  <a:pt x="1613312" y="466931"/>
                  <a:pt x="1689051" y="391192"/>
                  <a:pt x="1782480" y="391192"/>
                </a:cubicBezTo>
                <a:close/>
                <a:moveTo>
                  <a:pt x="2217013" y="121841"/>
                </a:moveTo>
                <a:cubicBezTo>
                  <a:pt x="2228118" y="123263"/>
                  <a:pt x="2238680" y="128922"/>
                  <a:pt x="2246068" y="138480"/>
                </a:cubicBezTo>
                <a:lnTo>
                  <a:pt x="2260428" y="157060"/>
                </a:lnTo>
                <a:cubicBezTo>
                  <a:pt x="2275203" y="176176"/>
                  <a:pt x="2271684" y="203650"/>
                  <a:pt x="2252568" y="218425"/>
                </a:cubicBezTo>
                <a:lnTo>
                  <a:pt x="2122407" y="319028"/>
                </a:lnTo>
                <a:cubicBezTo>
                  <a:pt x="2103291" y="333803"/>
                  <a:pt x="2075817" y="330283"/>
                  <a:pt x="2061042" y="311168"/>
                </a:cubicBezTo>
                <a:lnTo>
                  <a:pt x="2046682" y="292588"/>
                </a:lnTo>
                <a:cubicBezTo>
                  <a:pt x="2031907" y="273472"/>
                  <a:pt x="2035426" y="245997"/>
                  <a:pt x="2054542" y="231223"/>
                </a:cubicBezTo>
                <a:lnTo>
                  <a:pt x="2184703" y="130620"/>
                </a:lnTo>
                <a:cubicBezTo>
                  <a:pt x="2194261" y="123232"/>
                  <a:pt x="2205908" y="120418"/>
                  <a:pt x="2217013" y="121841"/>
                </a:cubicBezTo>
                <a:close/>
                <a:moveTo>
                  <a:pt x="1478016" y="112448"/>
                </a:moveTo>
                <a:cubicBezTo>
                  <a:pt x="1488894" y="113071"/>
                  <a:pt x="1499534" y="117844"/>
                  <a:pt x="1507358" y="126619"/>
                </a:cubicBezTo>
                <a:lnTo>
                  <a:pt x="1618401" y="251155"/>
                </a:lnTo>
                <a:cubicBezTo>
                  <a:pt x="1634050" y="268704"/>
                  <a:pt x="1632508" y="295617"/>
                  <a:pt x="1614958" y="311265"/>
                </a:cubicBezTo>
                <a:lnTo>
                  <a:pt x="1597902" y="326473"/>
                </a:lnTo>
                <a:cubicBezTo>
                  <a:pt x="1580352" y="342122"/>
                  <a:pt x="1553440" y="340580"/>
                  <a:pt x="1537792" y="323030"/>
                </a:cubicBezTo>
                <a:lnTo>
                  <a:pt x="1426749" y="198495"/>
                </a:lnTo>
                <a:cubicBezTo>
                  <a:pt x="1411101" y="180945"/>
                  <a:pt x="1412642" y="154033"/>
                  <a:pt x="1430192" y="138385"/>
                </a:cubicBezTo>
                <a:lnTo>
                  <a:pt x="1447248" y="123176"/>
                </a:lnTo>
                <a:cubicBezTo>
                  <a:pt x="1456023" y="115352"/>
                  <a:pt x="1467139" y="111825"/>
                  <a:pt x="1478016" y="112448"/>
                </a:cubicBezTo>
                <a:close/>
                <a:moveTo>
                  <a:pt x="1837237" y="58"/>
                </a:moveTo>
                <a:lnTo>
                  <a:pt x="1861379" y="1283"/>
                </a:lnTo>
                <a:cubicBezTo>
                  <a:pt x="1886217" y="2543"/>
                  <a:pt x="1905332" y="23700"/>
                  <a:pt x="1904072" y="48538"/>
                </a:cubicBezTo>
                <a:lnTo>
                  <a:pt x="1895868" y="210266"/>
                </a:lnTo>
                <a:cubicBezTo>
                  <a:pt x="1894608" y="235105"/>
                  <a:pt x="1873451" y="254219"/>
                  <a:pt x="1848613" y="252959"/>
                </a:cubicBezTo>
                <a:lnTo>
                  <a:pt x="1824471" y="251735"/>
                </a:lnTo>
                <a:cubicBezTo>
                  <a:pt x="1799633" y="250475"/>
                  <a:pt x="1780518" y="229317"/>
                  <a:pt x="1781778" y="204479"/>
                </a:cubicBezTo>
                <a:lnTo>
                  <a:pt x="1789981" y="42751"/>
                </a:lnTo>
                <a:cubicBezTo>
                  <a:pt x="1791241" y="17913"/>
                  <a:pt x="1812399" y="-1201"/>
                  <a:pt x="1837237" y="58"/>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9" name="Parallelogram 8">
            <a:extLst>
              <a:ext uri="{FF2B5EF4-FFF2-40B4-BE49-F238E27FC236}">
                <a16:creationId xmlns:a16="http://schemas.microsoft.com/office/drawing/2014/main" id="{BB6A5491-F2E6-464E-B45C-AE2256767382}"/>
              </a:ext>
            </a:extLst>
          </p:cNvPr>
          <p:cNvSpPr/>
          <p:nvPr/>
        </p:nvSpPr>
        <p:spPr>
          <a:xfrm>
            <a:off x="6469630" y="2392536"/>
            <a:ext cx="381319" cy="232595"/>
          </a:xfrm>
          <a:custGeom>
            <a:avLst/>
            <a:gdLst/>
            <a:ahLst/>
            <a:cxnLst/>
            <a:rect l="l" t="t" r="r" b="b"/>
            <a:pathLst>
              <a:path w="3990895" h="3087182">
                <a:moveTo>
                  <a:pt x="1740403" y="2573711"/>
                </a:moveTo>
                <a:cubicBezTo>
                  <a:pt x="1526257" y="2580937"/>
                  <a:pt x="1290256" y="2583516"/>
                  <a:pt x="1065139" y="2579843"/>
                </a:cubicBezTo>
                <a:lnTo>
                  <a:pt x="1065139" y="2871158"/>
                </a:lnTo>
                <a:lnTo>
                  <a:pt x="1740403" y="2871158"/>
                </a:lnTo>
                <a:close/>
                <a:moveTo>
                  <a:pt x="3583963" y="1148535"/>
                </a:moveTo>
                <a:cubicBezTo>
                  <a:pt x="3442121" y="1148535"/>
                  <a:pt x="3324432" y="1262284"/>
                  <a:pt x="3303071" y="1411513"/>
                </a:cubicBezTo>
                <a:lnTo>
                  <a:pt x="3604802" y="1436594"/>
                </a:lnTo>
                <a:cubicBezTo>
                  <a:pt x="3607651" y="1483680"/>
                  <a:pt x="3627953" y="1483631"/>
                  <a:pt x="3630802" y="1530717"/>
                </a:cubicBezTo>
                <a:lnTo>
                  <a:pt x="3339635" y="1623071"/>
                </a:lnTo>
                <a:cubicBezTo>
                  <a:pt x="3388511" y="1715368"/>
                  <a:pt x="3479714" y="1776813"/>
                  <a:pt x="3583963" y="1776813"/>
                </a:cubicBezTo>
                <a:cubicBezTo>
                  <a:pt x="3741685" y="1776813"/>
                  <a:pt x="3869544" y="1636168"/>
                  <a:pt x="3869544" y="1462674"/>
                </a:cubicBezTo>
                <a:cubicBezTo>
                  <a:pt x="3869544" y="1289180"/>
                  <a:pt x="3741685" y="1148535"/>
                  <a:pt x="3583963" y="1148535"/>
                </a:cubicBezTo>
                <a:close/>
                <a:moveTo>
                  <a:pt x="1942038" y="765538"/>
                </a:moveTo>
                <a:cubicBezTo>
                  <a:pt x="1858825" y="765538"/>
                  <a:pt x="1791368" y="832995"/>
                  <a:pt x="1791368" y="916208"/>
                </a:cubicBezTo>
                <a:lnTo>
                  <a:pt x="1791368" y="1175206"/>
                </a:lnTo>
                <a:lnTo>
                  <a:pt x="1596655" y="1175206"/>
                </a:lnTo>
                <a:cubicBezTo>
                  <a:pt x="1505121" y="1175206"/>
                  <a:pt x="1430918" y="1249409"/>
                  <a:pt x="1430918" y="1340943"/>
                </a:cubicBezTo>
                <a:lnTo>
                  <a:pt x="1430918" y="1369861"/>
                </a:lnTo>
                <a:cubicBezTo>
                  <a:pt x="1430918" y="1461395"/>
                  <a:pt x="1505121" y="1535598"/>
                  <a:pt x="1596655" y="1535598"/>
                </a:cubicBezTo>
                <a:lnTo>
                  <a:pt x="1791368" y="1535598"/>
                </a:lnTo>
                <a:lnTo>
                  <a:pt x="1791368" y="1768249"/>
                </a:lnTo>
                <a:cubicBezTo>
                  <a:pt x="1791368" y="1851462"/>
                  <a:pt x="1858825" y="1918919"/>
                  <a:pt x="1942038" y="1918919"/>
                </a:cubicBezTo>
                <a:lnTo>
                  <a:pt x="1968327" y="1918919"/>
                </a:lnTo>
                <a:cubicBezTo>
                  <a:pt x="2051540" y="1918919"/>
                  <a:pt x="2118997" y="1851462"/>
                  <a:pt x="2118997" y="1768249"/>
                </a:cubicBezTo>
                <a:lnTo>
                  <a:pt x="2118997" y="1535598"/>
                </a:lnTo>
                <a:lnTo>
                  <a:pt x="2313709" y="1535598"/>
                </a:lnTo>
                <a:cubicBezTo>
                  <a:pt x="2377432" y="1535598"/>
                  <a:pt x="2432756" y="1499636"/>
                  <a:pt x="2458635" y="1445923"/>
                </a:cubicBezTo>
                <a:lnTo>
                  <a:pt x="2460889" y="1424521"/>
                </a:lnTo>
                <a:lnTo>
                  <a:pt x="2465213" y="1420689"/>
                </a:lnTo>
                <a:lnTo>
                  <a:pt x="2471533" y="1306607"/>
                </a:lnTo>
                <a:cubicBezTo>
                  <a:pt x="2459663" y="1231205"/>
                  <a:pt x="2393226" y="1175206"/>
                  <a:pt x="2313709" y="1175206"/>
                </a:cubicBezTo>
                <a:lnTo>
                  <a:pt x="2118997" y="1175206"/>
                </a:lnTo>
                <a:lnTo>
                  <a:pt x="2118997" y="916208"/>
                </a:lnTo>
                <a:cubicBezTo>
                  <a:pt x="2118997" y="832995"/>
                  <a:pt x="2051540" y="765538"/>
                  <a:pt x="1968327" y="765538"/>
                </a:cubicBezTo>
                <a:close/>
                <a:moveTo>
                  <a:pt x="1226605" y="630723"/>
                </a:moveTo>
                <a:cubicBezTo>
                  <a:pt x="838390" y="598973"/>
                  <a:pt x="590161" y="1384786"/>
                  <a:pt x="585832" y="1535598"/>
                </a:cubicBezTo>
                <a:lnTo>
                  <a:pt x="1226028" y="1522898"/>
                </a:lnTo>
                <a:cubicBezTo>
                  <a:pt x="1226221" y="1225506"/>
                  <a:pt x="1226412" y="928115"/>
                  <a:pt x="1226605" y="630723"/>
                </a:cubicBezTo>
                <a:close/>
                <a:moveTo>
                  <a:pt x="1740403" y="0"/>
                </a:moveTo>
                <a:lnTo>
                  <a:pt x="1871327" y="0"/>
                </a:lnTo>
                <a:lnTo>
                  <a:pt x="1871327" y="90089"/>
                </a:lnTo>
                <a:lnTo>
                  <a:pt x="3425865" y="90089"/>
                </a:lnTo>
                <a:lnTo>
                  <a:pt x="3425865" y="270089"/>
                </a:lnTo>
                <a:lnTo>
                  <a:pt x="1871327" y="270089"/>
                </a:lnTo>
                <a:lnTo>
                  <a:pt x="1871327" y="427547"/>
                </a:lnTo>
                <a:cubicBezTo>
                  <a:pt x="2156809" y="438659"/>
                  <a:pt x="2415168" y="481953"/>
                  <a:pt x="2487431" y="551123"/>
                </a:cubicBezTo>
                <a:cubicBezTo>
                  <a:pt x="2638328" y="637553"/>
                  <a:pt x="2742817" y="987481"/>
                  <a:pt x="2780551" y="1368079"/>
                </a:cubicBezTo>
                <a:lnTo>
                  <a:pt x="3165273" y="1400059"/>
                </a:lnTo>
                <a:cubicBezTo>
                  <a:pt x="3190861" y="1176596"/>
                  <a:pt x="3364791" y="1004519"/>
                  <a:pt x="3575259" y="1004519"/>
                </a:cubicBezTo>
                <a:cubicBezTo>
                  <a:pt x="3804809" y="1004519"/>
                  <a:pt x="3990895" y="1209214"/>
                  <a:pt x="3990895" y="1461719"/>
                </a:cubicBezTo>
                <a:cubicBezTo>
                  <a:pt x="3990895" y="1714224"/>
                  <a:pt x="3804809" y="1918919"/>
                  <a:pt x="3575259" y="1918919"/>
                </a:cubicBezTo>
                <a:cubicBezTo>
                  <a:pt x="3412624" y="1918919"/>
                  <a:pt x="3271807" y="1816170"/>
                  <a:pt x="3205139" y="1665732"/>
                </a:cubicBezTo>
                <a:lnTo>
                  <a:pt x="2796520" y="1795340"/>
                </a:lnTo>
                <a:cubicBezTo>
                  <a:pt x="2783205" y="2186453"/>
                  <a:pt x="2688635" y="2514652"/>
                  <a:pt x="2490527" y="2506536"/>
                </a:cubicBezTo>
                <a:cubicBezTo>
                  <a:pt x="2438297" y="2531587"/>
                  <a:pt x="2205857" y="2554006"/>
                  <a:pt x="1904505" y="2567479"/>
                </a:cubicBezTo>
                <a:lnTo>
                  <a:pt x="1904505" y="2871158"/>
                </a:lnTo>
                <a:lnTo>
                  <a:pt x="2689643" y="2871158"/>
                </a:lnTo>
                <a:cubicBezTo>
                  <a:pt x="2749296" y="2871158"/>
                  <a:pt x="2797655" y="2919517"/>
                  <a:pt x="2797655" y="2979170"/>
                </a:cubicBezTo>
                <a:cubicBezTo>
                  <a:pt x="2797655" y="3038823"/>
                  <a:pt x="2749296" y="3087182"/>
                  <a:pt x="2689643" y="3087182"/>
                </a:cubicBezTo>
                <a:lnTo>
                  <a:pt x="457395" y="3087182"/>
                </a:lnTo>
                <a:lnTo>
                  <a:pt x="430555" y="3081994"/>
                </a:lnTo>
                <a:lnTo>
                  <a:pt x="427761" y="3087182"/>
                </a:lnTo>
                <a:lnTo>
                  <a:pt x="366119" y="3053981"/>
                </a:lnTo>
                <a:cubicBezTo>
                  <a:pt x="365594" y="3054050"/>
                  <a:pt x="365174" y="3053869"/>
                  <a:pt x="364754" y="3053685"/>
                </a:cubicBezTo>
                <a:lnTo>
                  <a:pt x="64754" y="2922467"/>
                </a:lnTo>
                <a:cubicBezTo>
                  <a:pt x="10101" y="2898562"/>
                  <a:pt x="-14826" y="2834876"/>
                  <a:pt x="9079" y="2780223"/>
                </a:cubicBezTo>
                <a:cubicBezTo>
                  <a:pt x="27008" y="2739232"/>
                  <a:pt x="67313" y="2714963"/>
                  <a:pt x="109402" y="2715476"/>
                </a:cubicBezTo>
                <a:cubicBezTo>
                  <a:pt x="123432" y="2715647"/>
                  <a:pt x="137660" y="2718571"/>
                  <a:pt x="151323" y="2724547"/>
                </a:cubicBezTo>
                <a:lnTo>
                  <a:pt x="439379" y="2850541"/>
                </a:lnTo>
                <a:lnTo>
                  <a:pt x="493513" y="2871158"/>
                </a:lnTo>
                <a:lnTo>
                  <a:pt x="921139" y="2871158"/>
                </a:lnTo>
                <a:lnTo>
                  <a:pt x="921139" y="2576699"/>
                </a:lnTo>
                <a:lnTo>
                  <a:pt x="936415" y="2576699"/>
                </a:lnTo>
                <a:cubicBezTo>
                  <a:pt x="497926" y="2565212"/>
                  <a:pt x="127915" y="2527380"/>
                  <a:pt x="86500" y="2449386"/>
                </a:cubicBezTo>
                <a:cubicBezTo>
                  <a:pt x="-44935" y="2322713"/>
                  <a:pt x="-80455" y="1751442"/>
                  <a:pt x="377076" y="1584573"/>
                </a:cubicBezTo>
                <a:cubicBezTo>
                  <a:pt x="427628" y="1274829"/>
                  <a:pt x="742960" y="651754"/>
                  <a:pt x="991911" y="524245"/>
                </a:cubicBezTo>
                <a:cubicBezTo>
                  <a:pt x="1112248" y="450334"/>
                  <a:pt x="1428043" y="418134"/>
                  <a:pt x="1740403" y="422848"/>
                </a:cubicBezTo>
                <a:lnTo>
                  <a:pt x="1740403" y="270089"/>
                </a:lnTo>
                <a:lnTo>
                  <a:pt x="185865" y="270089"/>
                </a:lnTo>
                <a:lnTo>
                  <a:pt x="185865" y="90089"/>
                </a:lnTo>
                <a:lnTo>
                  <a:pt x="1740403" y="90089"/>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0" name="Freeform 18">
            <a:extLst>
              <a:ext uri="{FF2B5EF4-FFF2-40B4-BE49-F238E27FC236}">
                <a16:creationId xmlns:a16="http://schemas.microsoft.com/office/drawing/2014/main" id="{0A4F74A7-259B-4B3C-B49C-261718168D6A}"/>
              </a:ext>
            </a:extLst>
          </p:cNvPr>
          <p:cNvSpPr>
            <a:spLocks/>
          </p:cNvSpPr>
          <p:nvPr/>
        </p:nvSpPr>
        <p:spPr bwMode="auto">
          <a:xfrm>
            <a:off x="11519242" y="4951149"/>
            <a:ext cx="314404" cy="313890"/>
          </a:xfrm>
          <a:custGeom>
            <a:avLst/>
            <a:gdLst/>
            <a:ahLst/>
            <a:cxnLst/>
            <a:rect l="l" t="t" r="r" b="b"/>
            <a:pathLst>
              <a:path w="3788345" h="3782142">
                <a:moveTo>
                  <a:pt x="3559909" y="1946081"/>
                </a:moveTo>
                <a:lnTo>
                  <a:pt x="3571003" y="1946081"/>
                </a:lnTo>
                <a:lnTo>
                  <a:pt x="3598234" y="1951628"/>
                </a:lnTo>
                <a:lnTo>
                  <a:pt x="3623952" y="1957680"/>
                </a:lnTo>
                <a:lnTo>
                  <a:pt x="3648661" y="1965244"/>
                </a:lnTo>
                <a:lnTo>
                  <a:pt x="3671858" y="1975329"/>
                </a:lnTo>
                <a:lnTo>
                  <a:pt x="3692029" y="1986927"/>
                </a:lnTo>
                <a:lnTo>
                  <a:pt x="3710183" y="2001047"/>
                </a:lnTo>
                <a:lnTo>
                  <a:pt x="3725815" y="2018192"/>
                </a:lnTo>
                <a:lnTo>
                  <a:pt x="3746995" y="2049457"/>
                </a:lnTo>
                <a:lnTo>
                  <a:pt x="3763636" y="2082739"/>
                </a:lnTo>
                <a:lnTo>
                  <a:pt x="3775234" y="2116526"/>
                </a:lnTo>
                <a:lnTo>
                  <a:pt x="3783807" y="2151321"/>
                </a:lnTo>
                <a:lnTo>
                  <a:pt x="3787337" y="2187124"/>
                </a:lnTo>
                <a:lnTo>
                  <a:pt x="3788345" y="2223936"/>
                </a:lnTo>
                <a:lnTo>
                  <a:pt x="3785320" y="2259235"/>
                </a:lnTo>
                <a:lnTo>
                  <a:pt x="3779772" y="2296047"/>
                </a:lnTo>
                <a:lnTo>
                  <a:pt x="3772713" y="2331851"/>
                </a:lnTo>
                <a:lnTo>
                  <a:pt x="3762627" y="2367654"/>
                </a:lnTo>
                <a:lnTo>
                  <a:pt x="3750525" y="2402449"/>
                </a:lnTo>
                <a:lnTo>
                  <a:pt x="3736909" y="2436235"/>
                </a:lnTo>
                <a:lnTo>
                  <a:pt x="3722285" y="2468509"/>
                </a:lnTo>
                <a:lnTo>
                  <a:pt x="3706653" y="2499774"/>
                </a:lnTo>
                <a:lnTo>
                  <a:pt x="3691020" y="2529022"/>
                </a:lnTo>
                <a:lnTo>
                  <a:pt x="3674379" y="2555748"/>
                </a:lnTo>
                <a:lnTo>
                  <a:pt x="3657234" y="2580458"/>
                </a:lnTo>
                <a:lnTo>
                  <a:pt x="3641602" y="2603150"/>
                </a:lnTo>
                <a:lnTo>
                  <a:pt x="3617396" y="2630885"/>
                </a:lnTo>
                <a:lnTo>
                  <a:pt x="3591174" y="2657612"/>
                </a:lnTo>
                <a:lnTo>
                  <a:pt x="3560918" y="2682321"/>
                </a:lnTo>
                <a:lnTo>
                  <a:pt x="3527636" y="2704005"/>
                </a:lnTo>
                <a:lnTo>
                  <a:pt x="3491832" y="2723167"/>
                </a:lnTo>
                <a:lnTo>
                  <a:pt x="3454516" y="2738800"/>
                </a:lnTo>
                <a:lnTo>
                  <a:pt x="3415183" y="2750902"/>
                </a:lnTo>
                <a:lnTo>
                  <a:pt x="3395012" y="2753424"/>
                </a:lnTo>
                <a:lnTo>
                  <a:pt x="3373832" y="2754432"/>
                </a:lnTo>
                <a:lnTo>
                  <a:pt x="3352653" y="2754432"/>
                </a:lnTo>
                <a:lnTo>
                  <a:pt x="3329960" y="2752919"/>
                </a:lnTo>
                <a:lnTo>
                  <a:pt x="3307772" y="2751911"/>
                </a:lnTo>
                <a:lnTo>
                  <a:pt x="3284576" y="2750902"/>
                </a:lnTo>
                <a:lnTo>
                  <a:pt x="3263900" y="2751911"/>
                </a:lnTo>
                <a:lnTo>
                  <a:pt x="3242721" y="2754432"/>
                </a:lnTo>
                <a:lnTo>
                  <a:pt x="3223559" y="2759979"/>
                </a:lnTo>
                <a:lnTo>
                  <a:pt x="3204900" y="2768552"/>
                </a:lnTo>
                <a:lnTo>
                  <a:pt x="3189268" y="2781159"/>
                </a:lnTo>
                <a:lnTo>
                  <a:pt x="3172123" y="2800321"/>
                </a:lnTo>
                <a:lnTo>
                  <a:pt x="3156490" y="2823518"/>
                </a:lnTo>
                <a:lnTo>
                  <a:pt x="3142875" y="2847219"/>
                </a:lnTo>
                <a:lnTo>
                  <a:pt x="3129764" y="2870919"/>
                </a:lnTo>
                <a:lnTo>
                  <a:pt x="3117157" y="2895629"/>
                </a:lnTo>
                <a:lnTo>
                  <a:pt x="3097994" y="2927902"/>
                </a:lnTo>
                <a:lnTo>
                  <a:pt x="3078328" y="2961689"/>
                </a:lnTo>
                <a:lnTo>
                  <a:pt x="3058157" y="2995475"/>
                </a:lnTo>
                <a:lnTo>
                  <a:pt x="3037482" y="3028757"/>
                </a:lnTo>
                <a:lnTo>
                  <a:pt x="3015294" y="3061535"/>
                </a:lnTo>
                <a:lnTo>
                  <a:pt x="2991593" y="3092800"/>
                </a:lnTo>
                <a:lnTo>
                  <a:pt x="2966883" y="3122048"/>
                </a:lnTo>
                <a:lnTo>
                  <a:pt x="2940157" y="3147766"/>
                </a:lnTo>
                <a:lnTo>
                  <a:pt x="2910909" y="3169954"/>
                </a:lnTo>
                <a:lnTo>
                  <a:pt x="2867541" y="3196680"/>
                </a:lnTo>
                <a:lnTo>
                  <a:pt x="2820140" y="3221390"/>
                </a:lnTo>
                <a:lnTo>
                  <a:pt x="2768704" y="3241561"/>
                </a:lnTo>
                <a:lnTo>
                  <a:pt x="2715251" y="3257193"/>
                </a:lnTo>
                <a:lnTo>
                  <a:pt x="2688020" y="3261732"/>
                </a:lnTo>
                <a:lnTo>
                  <a:pt x="2659276" y="3266270"/>
                </a:lnTo>
                <a:lnTo>
                  <a:pt x="2630028" y="3268791"/>
                </a:lnTo>
                <a:lnTo>
                  <a:pt x="2600781" y="3272826"/>
                </a:lnTo>
                <a:lnTo>
                  <a:pt x="2572541" y="3276356"/>
                </a:lnTo>
                <a:lnTo>
                  <a:pt x="2544806" y="3280894"/>
                </a:lnTo>
                <a:lnTo>
                  <a:pt x="2518080" y="3287450"/>
                </a:lnTo>
                <a:lnTo>
                  <a:pt x="2493370" y="3295518"/>
                </a:lnTo>
                <a:lnTo>
                  <a:pt x="2470678" y="3306612"/>
                </a:lnTo>
                <a:lnTo>
                  <a:pt x="2451516" y="3321236"/>
                </a:lnTo>
                <a:lnTo>
                  <a:pt x="2434875" y="3339390"/>
                </a:lnTo>
                <a:lnTo>
                  <a:pt x="2421259" y="3359561"/>
                </a:lnTo>
                <a:lnTo>
                  <a:pt x="2411174" y="3382757"/>
                </a:lnTo>
                <a:lnTo>
                  <a:pt x="2402097" y="3407467"/>
                </a:lnTo>
                <a:lnTo>
                  <a:pt x="2394533" y="3433185"/>
                </a:lnTo>
                <a:lnTo>
                  <a:pt x="2386464" y="3460416"/>
                </a:lnTo>
                <a:lnTo>
                  <a:pt x="2377892" y="3489159"/>
                </a:lnTo>
                <a:lnTo>
                  <a:pt x="2370832" y="3517398"/>
                </a:lnTo>
                <a:lnTo>
                  <a:pt x="2362259" y="3545638"/>
                </a:lnTo>
                <a:lnTo>
                  <a:pt x="2354191" y="3574381"/>
                </a:lnTo>
                <a:lnTo>
                  <a:pt x="2344105" y="3602621"/>
                </a:lnTo>
                <a:lnTo>
                  <a:pt x="2334020" y="3630356"/>
                </a:lnTo>
                <a:lnTo>
                  <a:pt x="2322926" y="3656074"/>
                </a:lnTo>
                <a:lnTo>
                  <a:pt x="2310319" y="3680783"/>
                </a:lnTo>
                <a:lnTo>
                  <a:pt x="2295695" y="3702467"/>
                </a:lnTo>
                <a:lnTo>
                  <a:pt x="2279054" y="3723646"/>
                </a:lnTo>
                <a:lnTo>
                  <a:pt x="2259892" y="3741800"/>
                </a:lnTo>
                <a:lnTo>
                  <a:pt x="2238712" y="3756929"/>
                </a:lnTo>
                <a:lnTo>
                  <a:pt x="2215011" y="3769535"/>
                </a:lnTo>
                <a:lnTo>
                  <a:pt x="2190806" y="3777099"/>
                </a:lnTo>
                <a:lnTo>
                  <a:pt x="2165088" y="3780629"/>
                </a:lnTo>
                <a:lnTo>
                  <a:pt x="2138866" y="3782142"/>
                </a:lnTo>
                <a:lnTo>
                  <a:pt x="2111131" y="3781638"/>
                </a:lnTo>
                <a:lnTo>
                  <a:pt x="2082892" y="3779621"/>
                </a:lnTo>
                <a:lnTo>
                  <a:pt x="2054148" y="3776091"/>
                </a:lnTo>
                <a:lnTo>
                  <a:pt x="2025909" y="3772057"/>
                </a:lnTo>
                <a:lnTo>
                  <a:pt x="1997669" y="3768527"/>
                </a:lnTo>
                <a:lnTo>
                  <a:pt x="1970943" y="3766005"/>
                </a:lnTo>
                <a:lnTo>
                  <a:pt x="1944216" y="3764997"/>
                </a:lnTo>
                <a:lnTo>
                  <a:pt x="1947242" y="3756929"/>
                </a:lnTo>
                <a:lnTo>
                  <a:pt x="1975481" y="3756929"/>
                </a:lnTo>
                <a:lnTo>
                  <a:pt x="2005738" y="3756929"/>
                </a:lnTo>
                <a:lnTo>
                  <a:pt x="2037003" y="3755920"/>
                </a:lnTo>
                <a:lnTo>
                  <a:pt x="2067259" y="3753903"/>
                </a:lnTo>
                <a:lnTo>
                  <a:pt x="2097515" y="3751382"/>
                </a:lnTo>
                <a:lnTo>
                  <a:pt x="2125755" y="3747347"/>
                </a:lnTo>
                <a:lnTo>
                  <a:pt x="2152481" y="3741800"/>
                </a:lnTo>
                <a:lnTo>
                  <a:pt x="2177191" y="3733732"/>
                </a:lnTo>
                <a:lnTo>
                  <a:pt x="2199379" y="3724655"/>
                </a:lnTo>
                <a:lnTo>
                  <a:pt x="2216524" y="3712552"/>
                </a:lnTo>
                <a:lnTo>
                  <a:pt x="2230644" y="3697928"/>
                </a:lnTo>
                <a:lnTo>
                  <a:pt x="2242242" y="3680783"/>
                </a:lnTo>
                <a:lnTo>
                  <a:pt x="2253336" y="3658595"/>
                </a:lnTo>
                <a:lnTo>
                  <a:pt x="2262413" y="3633886"/>
                </a:lnTo>
                <a:lnTo>
                  <a:pt x="2270986" y="3605646"/>
                </a:lnTo>
                <a:lnTo>
                  <a:pt x="2278045" y="3575894"/>
                </a:lnTo>
                <a:lnTo>
                  <a:pt x="2284601" y="3545134"/>
                </a:lnTo>
                <a:lnTo>
                  <a:pt x="2291157" y="3512860"/>
                </a:lnTo>
                <a:lnTo>
                  <a:pt x="2297208" y="3479578"/>
                </a:lnTo>
                <a:lnTo>
                  <a:pt x="2303763" y="3447809"/>
                </a:lnTo>
                <a:lnTo>
                  <a:pt x="2310319" y="3414527"/>
                </a:lnTo>
                <a:lnTo>
                  <a:pt x="2317379" y="3383766"/>
                </a:lnTo>
                <a:lnTo>
                  <a:pt x="2324943" y="3353509"/>
                </a:lnTo>
                <a:lnTo>
                  <a:pt x="2333011" y="3325774"/>
                </a:lnTo>
                <a:lnTo>
                  <a:pt x="2343097" y="3300056"/>
                </a:lnTo>
                <a:lnTo>
                  <a:pt x="2354191" y="3277868"/>
                </a:lnTo>
                <a:lnTo>
                  <a:pt x="2366293" y="3258706"/>
                </a:lnTo>
                <a:lnTo>
                  <a:pt x="2385456" y="3238535"/>
                </a:lnTo>
                <a:lnTo>
                  <a:pt x="2406635" y="3221390"/>
                </a:lnTo>
                <a:lnTo>
                  <a:pt x="2430336" y="3206766"/>
                </a:lnTo>
                <a:lnTo>
                  <a:pt x="2456054" y="3193655"/>
                </a:lnTo>
                <a:lnTo>
                  <a:pt x="2483285" y="3183569"/>
                </a:lnTo>
                <a:lnTo>
                  <a:pt x="2512028" y="3174492"/>
                </a:lnTo>
                <a:lnTo>
                  <a:pt x="2542285" y="3166928"/>
                </a:lnTo>
                <a:lnTo>
                  <a:pt x="2573550" y="3159868"/>
                </a:lnTo>
                <a:lnTo>
                  <a:pt x="2604311" y="3152304"/>
                </a:lnTo>
                <a:lnTo>
                  <a:pt x="2635575" y="3146253"/>
                </a:lnTo>
                <a:lnTo>
                  <a:pt x="2667849" y="3138689"/>
                </a:lnTo>
                <a:lnTo>
                  <a:pt x="2699114" y="3130620"/>
                </a:lnTo>
                <a:lnTo>
                  <a:pt x="2729370" y="3121543"/>
                </a:lnTo>
                <a:lnTo>
                  <a:pt x="2758618" y="3111458"/>
                </a:lnTo>
                <a:lnTo>
                  <a:pt x="2786858" y="3098347"/>
                </a:lnTo>
                <a:lnTo>
                  <a:pt x="2813584" y="3083723"/>
                </a:lnTo>
                <a:lnTo>
                  <a:pt x="2838294" y="3065569"/>
                </a:lnTo>
                <a:lnTo>
                  <a:pt x="2860482" y="3045398"/>
                </a:lnTo>
                <a:lnTo>
                  <a:pt x="2880653" y="3020689"/>
                </a:lnTo>
                <a:lnTo>
                  <a:pt x="2906370" y="2980851"/>
                </a:lnTo>
                <a:lnTo>
                  <a:pt x="2929063" y="2938996"/>
                </a:lnTo>
                <a:lnTo>
                  <a:pt x="2950242" y="2894620"/>
                </a:lnTo>
                <a:lnTo>
                  <a:pt x="2970413" y="2849236"/>
                </a:lnTo>
                <a:lnTo>
                  <a:pt x="2988567" y="2803347"/>
                </a:lnTo>
                <a:lnTo>
                  <a:pt x="3007225" y="2756449"/>
                </a:lnTo>
                <a:lnTo>
                  <a:pt x="3026388" y="2709552"/>
                </a:lnTo>
                <a:lnTo>
                  <a:pt x="3032439" y="2692911"/>
                </a:lnTo>
                <a:lnTo>
                  <a:pt x="3041012" y="2673748"/>
                </a:lnTo>
                <a:lnTo>
                  <a:pt x="3048071" y="2652569"/>
                </a:lnTo>
                <a:lnTo>
                  <a:pt x="3053618" y="2629877"/>
                </a:lnTo>
                <a:lnTo>
                  <a:pt x="3055635" y="2606176"/>
                </a:lnTo>
                <a:lnTo>
                  <a:pt x="3053618" y="2582979"/>
                </a:lnTo>
                <a:lnTo>
                  <a:pt x="3052106" y="2576928"/>
                </a:lnTo>
                <a:lnTo>
                  <a:pt x="3048071" y="2566842"/>
                </a:lnTo>
                <a:lnTo>
                  <a:pt x="3042524" y="2553731"/>
                </a:lnTo>
                <a:lnTo>
                  <a:pt x="3036473" y="2537090"/>
                </a:lnTo>
                <a:lnTo>
                  <a:pt x="3028909" y="2517928"/>
                </a:lnTo>
                <a:lnTo>
                  <a:pt x="3022353" y="2494227"/>
                </a:lnTo>
                <a:lnTo>
                  <a:pt x="3017815" y="2467500"/>
                </a:lnTo>
                <a:lnTo>
                  <a:pt x="3013276" y="2438252"/>
                </a:lnTo>
                <a:lnTo>
                  <a:pt x="3014285" y="2441782"/>
                </a:lnTo>
                <a:lnTo>
                  <a:pt x="3015294" y="2441782"/>
                </a:lnTo>
                <a:lnTo>
                  <a:pt x="3015294" y="2437244"/>
                </a:lnTo>
                <a:lnTo>
                  <a:pt x="3015294" y="2430184"/>
                </a:lnTo>
                <a:lnTo>
                  <a:pt x="3016302" y="2419090"/>
                </a:lnTo>
                <a:lnTo>
                  <a:pt x="3017311" y="2404466"/>
                </a:lnTo>
                <a:lnTo>
                  <a:pt x="3018823" y="2387825"/>
                </a:lnTo>
                <a:lnTo>
                  <a:pt x="3021849" y="2368663"/>
                </a:lnTo>
                <a:lnTo>
                  <a:pt x="3026388" y="2346475"/>
                </a:lnTo>
                <a:lnTo>
                  <a:pt x="3032439" y="2323782"/>
                </a:lnTo>
                <a:lnTo>
                  <a:pt x="3040003" y="2299073"/>
                </a:lnTo>
                <a:lnTo>
                  <a:pt x="3050088" y="2272346"/>
                </a:lnTo>
                <a:lnTo>
                  <a:pt x="3062191" y="2244611"/>
                </a:lnTo>
                <a:lnTo>
                  <a:pt x="3076815" y="2217381"/>
                </a:lnTo>
                <a:lnTo>
                  <a:pt x="3093960" y="2188637"/>
                </a:lnTo>
                <a:lnTo>
                  <a:pt x="3114131" y="2160398"/>
                </a:lnTo>
                <a:lnTo>
                  <a:pt x="3138336" y="2132158"/>
                </a:lnTo>
                <a:lnTo>
                  <a:pt x="3165567" y="2104423"/>
                </a:lnTo>
                <a:lnTo>
                  <a:pt x="3195824" y="2077192"/>
                </a:lnTo>
                <a:lnTo>
                  <a:pt x="3231627" y="2051474"/>
                </a:lnTo>
                <a:lnTo>
                  <a:pt x="3269952" y="2026765"/>
                </a:lnTo>
                <a:lnTo>
                  <a:pt x="3314328" y="2003568"/>
                </a:lnTo>
                <a:lnTo>
                  <a:pt x="3426781" y="1959697"/>
                </a:lnTo>
                <a:lnTo>
                  <a:pt x="3438883" y="1957680"/>
                </a:lnTo>
                <a:lnTo>
                  <a:pt x="3453507" y="1956167"/>
                </a:lnTo>
                <a:lnTo>
                  <a:pt x="3471157" y="1954150"/>
                </a:lnTo>
                <a:lnTo>
                  <a:pt x="3490319" y="1951628"/>
                </a:lnTo>
                <a:lnTo>
                  <a:pt x="3509482" y="1949611"/>
                </a:lnTo>
                <a:lnTo>
                  <a:pt x="3528644" y="1947594"/>
                </a:lnTo>
                <a:lnTo>
                  <a:pt x="3546294" y="1946586"/>
                </a:lnTo>
                <a:close/>
                <a:moveTo>
                  <a:pt x="3271797" y="76200"/>
                </a:moveTo>
                <a:lnTo>
                  <a:pt x="3292421" y="76200"/>
                </a:lnTo>
                <a:lnTo>
                  <a:pt x="3343044" y="86512"/>
                </a:lnTo>
                <a:lnTo>
                  <a:pt x="3390855" y="97762"/>
                </a:lnTo>
                <a:lnTo>
                  <a:pt x="3436791" y="111824"/>
                </a:lnTo>
                <a:lnTo>
                  <a:pt x="3479914" y="130573"/>
                </a:lnTo>
                <a:lnTo>
                  <a:pt x="3517412" y="152135"/>
                </a:lnTo>
                <a:lnTo>
                  <a:pt x="3551161" y="178384"/>
                </a:lnTo>
                <a:lnTo>
                  <a:pt x="3580223" y="210257"/>
                </a:lnTo>
                <a:lnTo>
                  <a:pt x="3619596" y="268380"/>
                </a:lnTo>
                <a:lnTo>
                  <a:pt x="3650532" y="330253"/>
                </a:lnTo>
                <a:lnTo>
                  <a:pt x="3672094" y="393063"/>
                </a:lnTo>
                <a:lnTo>
                  <a:pt x="3688031" y="457748"/>
                </a:lnTo>
                <a:lnTo>
                  <a:pt x="3694593" y="524308"/>
                </a:lnTo>
                <a:lnTo>
                  <a:pt x="3696468" y="592743"/>
                </a:lnTo>
                <a:lnTo>
                  <a:pt x="3690843" y="658365"/>
                </a:lnTo>
                <a:lnTo>
                  <a:pt x="3680531" y="726800"/>
                </a:lnTo>
                <a:lnTo>
                  <a:pt x="3667407" y="793360"/>
                </a:lnTo>
                <a:lnTo>
                  <a:pt x="3648657" y="859920"/>
                </a:lnTo>
                <a:lnTo>
                  <a:pt x="3626158" y="924605"/>
                </a:lnTo>
                <a:lnTo>
                  <a:pt x="3600847" y="987415"/>
                </a:lnTo>
                <a:lnTo>
                  <a:pt x="3573660" y="1047413"/>
                </a:lnTo>
                <a:lnTo>
                  <a:pt x="3544599" y="1105535"/>
                </a:lnTo>
                <a:lnTo>
                  <a:pt x="3515538" y="1159908"/>
                </a:lnTo>
                <a:lnTo>
                  <a:pt x="3484601" y="1209594"/>
                </a:lnTo>
                <a:lnTo>
                  <a:pt x="3452727" y="1255530"/>
                </a:lnTo>
                <a:lnTo>
                  <a:pt x="3423666" y="1297716"/>
                </a:lnTo>
                <a:lnTo>
                  <a:pt x="3378668" y="1349276"/>
                </a:lnTo>
                <a:lnTo>
                  <a:pt x="3329920" y="1398962"/>
                </a:lnTo>
                <a:lnTo>
                  <a:pt x="3273672" y="1444897"/>
                </a:lnTo>
                <a:lnTo>
                  <a:pt x="3211799" y="1485208"/>
                </a:lnTo>
                <a:lnTo>
                  <a:pt x="3145239" y="1520832"/>
                </a:lnTo>
                <a:lnTo>
                  <a:pt x="3075867" y="1549893"/>
                </a:lnTo>
                <a:lnTo>
                  <a:pt x="3002745" y="1572393"/>
                </a:lnTo>
                <a:lnTo>
                  <a:pt x="2965246" y="1577080"/>
                </a:lnTo>
                <a:lnTo>
                  <a:pt x="2925873" y="1578955"/>
                </a:lnTo>
                <a:lnTo>
                  <a:pt x="2886499" y="1578955"/>
                </a:lnTo>
                <a:lnTo>
                  <a:pt x="2844313" y="1576142"/>
                </a:lnTo>
                <a:lnTo>
                  <a:pt x="2803065" y="1574267"/>
                </a:lnTo>
                <a:lnTo>
                  <a:pt x="2759942" y="1572393"/>
                </a:lnTo>
                <a:lnTo>
                  <a:pt x="2721506" y="1574267"/>
                </a:lnTo>
                <a:lnTo>
                  <a:pt x="2682132" y="1578955"/>
                </a:lnTo>
                <a:lnTo>
                  <a:pt x="2646509" y="1589267"/>
                </a:lnTo>
                <a:lnTo>
                  <a:pt x="2611822" y="1605204"/>
                </a:lnTo>
                <a:lnTo>
                  <a:pt x="2582761" y="1628640"/>
                </a:lnTo>
                <a:lnTo>
                  <a:pt x="2550887" y="1664264"/>
                </a:lnTo>
                <a:lnTo>
                  <a:pt x="2521826" y="1707387"/>
                </a:lnTo>
                <a:lnTo>
                  <a:pt x="2496514" y="1751448"/>
                </a:lnTo>
                <a:lnTo>
                  <a:pt x="2472140" y="1795509"/>
                </a:lnTo>
                <a:lnTo>
                  <a:pt x="2448704" y="1841445"/>
                </a:lnTo>
                <a:lnTo>
                  <a:pt x="2413080" y="1901442"/>
                </a:lnTo>
                <a:lnTo>
                  <a:pt x="2376519" y="1964252"/>
                </a:lnTo>
                <a:lnTo>
                  <a:pt x="2339021" y="2027062"/>
                </a:lnTo>
                <a:lnTo>
                  <a:pt x="2300585" y="2088935"/>
                </a:lnTo>
                <a:lnTo>
                  <a:pt x="2259336" y="2149870"/>
                </a:lnTo>
                <a:lnTo>
                  <a:pt x="2215275" y="2207993"/>
                </a:lnTo>
                <a:lnTo>
                  <a:pt x="2169340" y="2262366"/>
                </a:lnTo>
                <a:lnTo>
                  <a:pt x="2119654" y="2310177"/>
                </a:lnTo>
                <a:lnTo>
                  <a:pt x="2065281" y="2351425"/>
                </a:lnTo>
                <a:lnTo>
                  <a:pt x="1984659" y="2401111"/>
                </a:lnTo>
                <a:lnTo>
                  <a:pt x="1896538" y="2447046"/>
                </a:lnTo>
                <a:lnTo>
                  <a:pt x="1800916" y="2484545"/>
                </a:lnTo>
                <a:lnTo>
                  <a:pt x="1701545" y="2513606"/>
                </a:lnTo>
                <a:lnTo>
                  <a:pt x="1650922" y="2522043"/>
                </a:lnTo>
                <a:lnTo>
                  <a:pt x="1597487" y="2530481"/>
                </a:lnTo>
                <a:lnTo>
                  <a:pt x="1543114" y="2535168"/>
                </a:lnTo>
                <a:lnTo>
                  <a:pt x="1488741" y="2542668"/>
                </a:lnTo>
                <a:lnTo>
                  <a:pt x="1436243" y="2549230"/>
                </a:lnTo>
                <a:lnTo>
                  <a:pt x="1384683" y="2557667"/>
                </a:lnTo>
                <a:lnTo>
                  <a:pt x="1334997" y="2569854"/>
                </a:lnTo>
                <a:lnTo>
                  <a:pt x="1289061" y="2584853"/>
                </a:lnTo>
                <a:lnTo>
                  <a:pt x="1246875" y="2605478"/>
                </a:lnTo>
                <a:lnTo>
                  <a:pt x="1211252" y="2632664"/>
                </a:lnTo>
                <a:lnTo>
                  <a:pt x="1180315" y="2666413"/>
                </a:lnTo>
                <a:lnTo>
                  <a:pt x="1155004" y="2703911"/>
                </a:lnTo>
                <a:lnTo>
                  <a:pt x="1136255" y="2747035"/>
                </a:lnTo>
                <a:lnTo>
                  <a:pt x="1119380" y="2792970"/>
                </a:lnTo>
                <a:lnTo>
                  <a:pt x="1105318" y="2840781"/>
                </a:lnTo>
                <a:lnTo>
                  <a:pt x="1090319" y="2891404"/>
                </a:lnTo>
                <a:lnTo>
                  <a:pt x="1074382" y="2944840"/>
                </a:lnTo>
                <a:lnTo>
                  <a:pt x="1061257" y="2997338"/>
                </a:lnTo>
                <a:lnTo>
                  <a:pt x="1045321" y="3049836"/>
                </a:lnTo>
                <a:lnTo>
                  <a:pt x="1030321" y="3103271"/>
                </a:lnTo>
                <a:lnTo>
                  <a:pt x="1011572" y="3155769"/>
                </a:lnTo>
                <a:lnTo>
                  <a:pt x="992823" y="3207329"/>
                </a:lnTo>
                <a:lnTo>
                  <a:pt x="972198" y="3255140"/>
                </a:lnTo>
                <a:lnTo>
                  <a:pt x="948762" y="3301076"/>
                </a:lnTo>
                <a:lnTo>
                  <a:pt x="921575" y="3341387"/>
                </a:lnTo>
                <a:lnTo>
                  <a:pt x="890639" y="3380760"/>
                </a:lnTo>
                <a:lnTo>
                  <a:pt x="855015" y="3414509"/>
                </a:lnTo>
                <a:lnTo>
                  <a:pt x="815642" y="3442633"/>
                </a:lnTo>
                <a:lnTo>
                  <a:pt x="771581" y="3466069"/>
                </a:lnTo>
                <a:lnTo>
                  <a:pt x="726583" y="3480131"/>
                </a:lnTo>
                <a:lnTo>
                  <a:pt x="678772" y="3486694"/>
                </a:lnTo>
                <a:lnTo>
                  <a:pt x="630024" y="3489506"/>
                </a:lnTo>
                <a:lnTo>
                  <a:pt x="578464" y="3488569"/>
                </a:lnTo>
                <a:lnTo>
                  <a:pt x="525966" y="3484819"/>
                </a:lnTo>
                <a:lnTo>
                  <a:pt x="472530" y="3478256"/>
                </a:lnTo>
                <a:lnTo>
                  <a:pt x="420032" y="3470757"/>
                </a:lnTo>
                <a:lnTo>
                  <a:pt x="367534" y="3464195"/>
                </a:lnTo>
                <a:lnTo>
                  <a:pt x="317849" y="3459507"/>
                </a:lnTo>
                <a:lnTo>
                  <a:pt x="268163" y="3457632"/>
                </a:lnTo>
                <a:lnTo>
                  <a:pt x="273788" y="3442633"/>
                </a:lnTo>
                <a:lnTo>
                  <a:pt x="326286" y="3442633"/>
                </a:lnTo>
                <a:lnTo>
                  <a:pt x="382534" y="3442633"/>
                </a:lnTo>
                <a:lnTo>
                  <a:pt x="440656" y="3440758"/>
                </a:lnTo>
                <a:lnTo>
                  <a:pt x="496904" y="3437008"/>
                </a:lnTo>
                <a:lnTo>
                  <a:pt x="553152" y="3432321"/>
                </a:lnTo>
                <a:lnTo>
                  <a:pt x="605650" y="3424821"/>
                </a:lnTo>
                <a:lnTo>
                  <a:pt x="655336" y="3414509"/>
                </a:lnTo>
                <a:lnTo>
                  <a:pt x="701271" y="3399510"/>
                </a:lnTo>
                <a:lnTo>
                  <a:pt x="742520" y="3382635"/>
                </a:lnTo>
                <a:lnTo>
                  <a:pt x="774394" y="3360136"/>
                </a:lnTo>
                <a:lnTo>
                  <a:pt x="800643" y="3332950"/>
                </a:lnTo>
                <a:lnTo>
                  <a:pt x="822204" y="3301076"/>
                </a:lnTo>
                <a:lnTo>
                  <a:pt x="842828" y="3259827"/>
                </a:lnTo>
                <a:lnTo>
                  <a:pt x="859703" y="3213892"/>
                </a:lnTo>
                <a:lnTo>
                  <a:pt x="875640" y="3161394"/>
                </a:lnTo>
                <a:lnTo>
                  <a:pt x="888764" y="3106083"/>
                </a:lnTo>
                <a:lnTo>
                  <a:pt x="900951" y="3048898"/>
                </a:lnTo>
                <a:lnTo>
                  <a:pt x="913138" y="2988900"/>
                </a:lnTo>
                <a:lnTo>
                  <a:pt x="924388" y="2927028"/>
                </a:lnTo>
                <a:lnTo>
                  <a:pt x="936575" y="2867968"/>
                </a:lnTo>
                <a:lnTo>
                  <a:pt x="948762" y="2806095"/>
                </a:lnTo>
                <a:lnTo>
                  <a:pt x="961886" y="2748910"/>
                </a:lnTo>
                <a:lnTo>
                  <a:pt x="975948" y="2692662"/>
                </a:lnTo>
                <a:lnTo>
                  <a:pt x="990948" y="2641101"/>
                </a:lnTo>
                <a:lnTo>
                  <a:pt x="1009697" y="2593291"/>
                </a:lnTo>
                <a:lnTo>
                  <a:pt x="1030321" y="2552042"/>
                </a:lnTo>
                <a:lnTo>
                  <a:pt x="1052820" y="2516419"/>
                </a:lnTo>
                <a:lnTo>
                  <a:pt x="1088444" y="2478920"/>
                </a:lnTo>
                <a:lnTo>
                  <a:pt x="1127817" y="2447046"/>
                </a:lnTo>
                <a:lnTo>
                  <a:pt x="1171878" y="2419860"/>
                </a:lnTo>
                <a:lnTo>
                  <a:pt x="1219689" y="2395486"/>
                </a:lnTo>
                <a:lnTo>
                  <a:pt x="1270312" y="2376736"/>
                </a:lnTo>
                <a:lnTo>
                  <a:pt x="1323747" y="2359862"/>
                </a:lnTo>
                <a:lnTo>
                  <a:pt x="1379995" y="2345800"/>
                </a:lnTo>
                <a:lnTo>
                  <a:pt x="1438118" y="2332676"/>
                </a:lnTo>
                <a:lnTo>
                  <a:pt x="1495303" y="2318614"/>
                </a:lnTo>
                <a:lnTo>
                  <a:pt x="1553426" y="2307364"/>
                </a:lnTo>
                <a:lnTo>
                  <a:pt x="1613424" y="2293302"/>
                </a:lnTo>
                <a:lnTo>
                  <a:pt x="1671546" y="2278303"/>
                </a:lnTo>
                <a:lnTo>
                  <a:pt x="1727794" y="2261428"/>
                </a:lnTo>
                <a:lnTo>
                  <a:pt x="1782167" y="2242679"/>
                </a:lnTo>
                <a:lnTo>
                  <a:pt x="1834665" y="2218305"/>
                </a:lnTo>
                <a:lnTo>
                  <a:pt x="1884351" y="2191119"/>
                </a:lnTo>
                <a:lnTo>
                  <a:pt x="1930286" y="2157370"/>
                </a:lnTo>
                <a:lnTo>
                  <a:pt x="1971535" y="2119871"/>
                </a:lnTo>
                <a:lnTo>
                  <a:pt x="2009033" y="2073936"/>
                </a:lnTo>
                <a:lnTo>
                  <a:pt x="2056844" y="1999876"/>
                </a:lnTo>
                <a:lnTo>
                  <a:pt x="2099030" y="1922067"/>
                </a:lnTo>
                <a:lnTo>
                  <a:pt x="2138403" y="1839570"/>
                </a:lnTo>
                <a:lnTo>
                  <a:pt x="2175902" y="1755198"/>
                </a:lnTo>
                <a:lnTo>
                  <a:pt x="2209651" y="1669889"/>
                </a:lnTo>
                <a:lnTo>
                  <a:pt x="2244337" y="1582705"/>
                </a:lnTo>
                <a:lnTo>
                  <a:pt x="2279960" y="1495520"/>
                </a:lnTo>
                <a:lnTo>
                  <a:pt x="2291210" y="1464584"/>
                </a:lnTo>
                <a:lnTo>
                  <a:pt x="2307147" y="1428961"/>
                </a:lnTo>
                <a:lnTo>
                  <a:pt x="2320271" y="1389587"/>
                </a:lnTo>
                <a:lnTo>
                  <a:pt x="2330583" y="1347401"/>
                </a:lnTo>
                <a:lnTo>
                  <a:pt x="2334333" y="1303340"/>
                </a:lnTo>
                <a:lnTo>
                  <a:pt x="2330583" y="1260217"/>
                </a:lnTo>
                <a:lnTo>
                  <a:pt x="2327771" y="1248967"/>
                </a:lnTo>
                <a:lnTo>
                  <a:pt x="2320271" y="1230218"/>
                </a:lnTo>
                <a:lnTo>
                  <a:pt x="2309959" y="1205844"/>
                </a:lnTo>
                <a:lnTo>
                  <a:pt x="2298710" y="1174908"/>
                </a:lnTo>
                <a:lnTo>
                  <a:pt x="2284648" y="1139284"/>
                </a:lnTo>
                <a:lnTo>
                  <a:pt x="2272461" y="1095223"/>
                </a:lnTo>
                <a:lnTo>
                  <a:pt x="2264024" y="1045538"/>
                </a:lnTo>
                <a:lnTo>
                  <a:pt x="2255586" y="991165"/>
                </a:lnTo>
                <a:lnTo>
                  <a:pt x="2257461" y="997727"/>
                </a:lnTo>
                <a:lnTo>
                  <a:pt x="2259336" y="997727"/>
                </a:lnTo>
                <a:lnTo>
                  <a:pt x="2259336" y="989290"/>
                </a:lnTo>
                <a:lnTo>
                  <a:pt x="2259336" y="976165"/>
                </a:lnTo>
                <a:lnTo>
                  <a:pt x="2261211" y="955541"/>
                </a:lnTo>
                <a:lnTo>
                  <a:pt x="2263086" y="928355"/>
                </a:lnTo>
                <a:lnTo>
                  <a:pt x="2265898" y="897419"/>
                </a:lnTo>
                <a:lnTo>
                  <a:pt x="2271523" y="861795"/>
                </a:lnTo>
                <a:lnTo>
                  <a:pt x="2279960" y="820546"/>
                </a:lnTo>
                <a:lnTo>
                  <a:pt x="2291210" y="778361"/>
                </a:lnTo>
                <a:lnTo>
                  <a:pt x="2305272" y="732425"/>
                </a:lnTo>
                <a:lnTo>
                  <a:pt x="2324021" y="682739"/>
                </a:lnTo>
                <a:lnTo>
                  <a:pt x="2346520" y="631179"/>
                </a:lnTo>
                <a:lnTo>
                  <a:pt x="2373707" y="580556"/>
                </a:lnTo>
                <a:lnTo>
                  <a:pt x="2405580" y="527120"/>
                </a:lnTo>
                <a:lnTo>
                  <a:pt x="2443079" y="474622"/>
                </a:lnTo>
                <a:lnTo>
                  <a:pt x="2488077" y="422124"/>
                </a:lnTo>
                <a:lnTo>
                  <a:pt x="2538700" y="370564"/>
                </a:lnTo>
                <a:lnTo>
                  <a:pt x="2594948" y="319941"/>
                </a:lnTo>
                <a:lnTo>
                  <a:pt x="2661508" y="272130"/>
                </a:lnTo>
                <a:lnTo>
                  <a:pt x="2732755" y="226194"/>
                </a:lnTo>
                <a:lnTo>
                  <a:pt x="2815252" y="183071"/>
                </a:lnTo>
                <a:lnTo>
                  <a:pt x="3024307" y="101512"/>
                </a:lnTo>
                <a:lnTo>
                  <a:pt x="3046806" y="97762"/>
                </a:lnTo>
                <a:lnTo>
                  <a:pt x="3073992" y="94949"/>
                </a:lnTo>
                <a:lnTo>
                  <a:pt x="3106803" y="91200"/>
                </a:lnTo>
                <a:lnTo>
                  <a:pt x="3142427" y="86512"/>
                </a:lnTo>
                <a:lnTo>
                  <a:pt x="3178051" y="82762"/>
                </a:lnTo>
                <a:lnTo>
                  <a:pt x="3213674" y="79013"/>
                </a:lnTo>
                <a:lnTo>
                  <a:pt x="3246485" y="77138"/>
                </a:lnTo>
                <a:close/>
                <a:moveTo>
                  <a:pt x="1863056" y="0"/>
                </a:moveTo>
                <a:lnTo>
                  <a:pt x="1875848" y="0"/>
                </a:lnTo>
                <a:lnTo>
                  <a:pt x="1907248" y="6396"/>
                </a:lnTo>
                <a:lnTo>
                  <a:pt x="1936903" y="13374"/>
                </a:lnTo>
                <a:lnTo>
                  <a:pt x="1965396" y="22096"/>
                </a:lnTo>
                <a:lnTo>
                  <a:pt x="1992144" y="33726"/>
                </a:lnTo>
                <a:lnTo>
                  <a:pt x="2015403" y="47100"/>
                </a:lnTo>
                <a:lnTo>
                  <a:pt x="2036336" y="63381"/>
                </a:lnTo>
                <a:lnTo>
                  <a:pt x="2054362" y="83152"/>
                </a:lnTo>
                <a:lnTo>
                  <a:pt x="2078784" y="119203"/>
                </a:lnTo>
                <a:lnTo>
                  <a:pt x="2097973" y="157581"/>
                </a:lnTo>
                <a:lnTo>
                  <a:pt x="2111347" y="196540"/>
                </a:lnTo>
                <a:lnTo>
                  <a:pt x="2121232" y="236662"/>
                </a:lnTo>
                <a:lnTo>
                  <a:pt x="2125302" y="277947"/>
                </a:lnTo>
                <a:lnTo>
                  <a:pt x="2126465" y="320395"/>
                </a:lnTo>
                <a:lnTo>
                  <a:pt x="2122976" y="361098"/>
                </a:lnTo>
                <a:lnTo>
                  <a:pt x="2116580" y="403546"/>
                </a:lnTo>
                <a:lnTo>
                  <a:pt x="2108439" y="444831"/>
                </a:lnTo>
                <a:lnTo>
                  <a:pt x="2096810" y="486116"/>
                </a:lnTo>
                <a:lnTo>
                  <a:pt x="2082854" y="526238"/>
                </a:lnTo>
                <a:lnTo>
                  <a:pt x="2067154" y="565197"/>
                </a:lnTo>
                <a:lnTo>
                  <a:pt x="2050291" y="602412"/>
                </a:lnTo>
                <a:lnTo>
                  <a:pt x="2032266" y="638463"/>
                </a:lnTo>
                <a:lnTo>
                  <a:pt x="2014240" y="672189"/>
                </a:lnTo>
                <a:lnTo>
                  <a:pt x="1995051" y="703007"/>
                </a:lnTo>
                <a:lnTo>
                  <a:pt x="1975281" y="731500"/>
                </a:lnTo>
                <a:lnTo>
                  <a:pt x="1957255" y="757666"/>
                </a:lnTo>
                <a:lnTo>
                  <a:pt x="1929344" y="789647"/>
                </a:lnTo>
                <a:lnTo>
                  <a:pt x="1899107" y="820466"/>
                </a:lnTo>
                <a:lnTo>
                  <a:pt x="1864219" y="848958"/>
                </a:lnTo>
                <a:lnTo>
                  <a:pt x="1825841" y="873962"/>
                </a:lnTo>
                <a:lnTo>
                  <a:pt x="1784556" y="896058"/>
                </a:lnTo>
                <a:lnTo>
                  <a:pt x="1741527" y="914084"/>
                </a:lnTo>
                <a:lnTo>
                  <a:pt x="1696171" y="928039"/>
                </a:lnTo>
                <a:lnTo>
                  <a:pt x="1672912" y="930947"/>
                </a:lnTo>
                <a:lnTo>
                  <a:pt x="1648490" y="932110"/>
                </a:lnTo>
                <a:lnTo>
                  <a:pt x="1624068" y="932110"/>
                </a:lnTo>
                <a:lnTo>
                  <a:pt x="1597902" y="930365"/>
                </a:lnTo>
                <a:lnTo>
                  <a:pt x="1572317" y="929202"/>
                </a:lnTo>
                <a:lnTo>
                  <a:pt x="1545569" y="928039"/>
                </a:lnTo>
                <a:lnTo>
                  <a:pt x="1521728" y="929202"/>
                </a:lnTo>
                <a:lnTo>
                  <a:pt x="1497306" y="932110"/>
                </a:lnTo>
                <a:lnTo>
                  <a:pt x="1475210" y="938506"/>
                </a:lnTo>
                <a:lnTo>
                  <a:pt x="1453695" y="948391"/>
                </a:lnTo>
                <a:lnTo>
                  <a:pt x="1435669" y="962928"/>
                </a:lnTo>
                <a:lnTo>
                  <a:pt x="1415899" y="985024"/>
                </a:lnTo>
                <a:lnTo>
                  <a:pt x="1397873" y="1011772"/>
                </a:lnTo>
                <a:lnTo>
                  <a:pt x="1382173" y="1039102"/>
                </a:lnTo>
                <a:lnTo>
                  <a:pt x="1367055" y="1066431"/>
                </a:lnTo>
                <a:lnTo>
                  <a:pt x="1352518" y="1094924"/>
                </a:lnTo>
                <a:lnTo>
                  <a:pt x="1330422" y="1132138"/>
                </a:lnTo>
                <a:lnTo>
                  <a:pt x="1307744" y="1171097"/>
                </a:lnTo>
                <a:lnTo>
                  <a:pt x="1284485" y="1210056"/>
                </a:lnTo>
                <a:lnTo>
                  <a:pt x="1260644" y="1248434"/>
                </a:lnTo>
                <a:lnTo>
                  <a:pt x="1235059" y="1286230"/>
                </a:lnTo>
                <a:lnTo>
                  <a:pt x="1207730" y="1322281"/>
                </a:lnTo>
                <a:lnTo>
                  <a:pt x="1179238" y="1356007"/>
                </a:lnTo>
                <a:lnTo>
                  <a:pt x="1148419" y="1385663"/>
                </a:lnTo>
                <a:lnTo>
                  <a:pt x="1114693" y="1411248"/>
                </a:lnTo>
                <a:lnTo>
                  <a:pt x="1064686" y="1442066"/>
                </a:lnTo>
                <a:lnTo>
                  <a:pt x="1010027" y="1470558"/>
                </a:lnTo>
                <a:lnTo>
                  <a:pt x="950717" y="1493818"/>
                </a:lnTo>
                <a:lnTo>
                  <a:pt x="889080" y="1511843"/>
                </a:lnTo>
                <a:lnTo>
                  <a:pt x="857680" y="1517077"/>
                </a:lnTo>
                <a:lnTo>
                  <a:pt x="824536" y="1522310"/>
                </a:lnTo>
                <a:lnTo>
                  <a:pt x="790810" y="1525217"/>
                </a:lnTo>
                <a:lnTo>
                  <a:pt x="757084" y="1529869"/>
                </a:lnTo>
                <a:lnTo>
                  <a:pt x="724522" y="1533940"/>
                </a:lnTo>
                <a:lnTo>
                  <a:pt x="692540" y="1539173"/>
                </a:lnTo>
                <a:lnTo>
                  <a:pt x="661722" y="1546732"/>
                </a:lnTo>
                <a:lnTo>
                  <a:pt x="633230" y="1556036"/>
                </a:lnTo>
                <a:lnTo>
                  <a:pt x="607063" y="1568828"/>
                </a:lnTo>
                <a:lnTo>
                  <a:pt x="584967" y="1585691"/>
                </a:lnTo>
                <a:lnTo>
                  <a:pt x="565778" y="1606624"/>
                </a:lnTo>
                <a:lnTo>
                  <a:pt x="550078" y="1629883"/>
                </a:lnTo>
                <a:lnTo>
                  <a:pt x="538449" y="1656631"/>
                </a:lnTo>
                <a:lnTo>
                  <a:pt x="527982" y="1685124"/>
                </a:lnTo>
                <a:lnTo>
                  <a:pt x="519260" y="1714779"/>
                </a:lnTo>
                <a:lnTo>
                  <a:pt x="509956" y="1746179"/>
                </a:lnTo>
                <a:lnTo>
                  <a:pt x="500071" y="1779323"/>
                </a:lnTo>
                <a:lnTo>
                  <a:pt x="491931" y="1811886"/>
                </a:lnTo>
                <a:lnTo>
                  <a:pt x="482045" y="1844449"/>
                </a:lnTo>
                <a:lnTo>
                  <a:pt x="472742" y="1877593"/>
                </a:lnTo>
                <a:lnTo>
                  <a:pt x="461112" y="1910156"/>
                </a:lnTo>
                <a:lnTo>
                  <a:pt x="449483" y="1942137"/>
                </a:lnTo>
                <a:lnTo>
                  <a:pt x="436690" y="1971793"/>
                </a:lnTo>
                <a:lnTo>
                  <a:pt x="422153" y="2000285"/>
                </a:lnTo>
                <a:lnTo>
                  <a:pt x="405290" y="2025289"/>
                </a:lnTo>
                <a:lnTo>
                  <a:pt x="386102" y="2049711"/>
                </a:lnTo>
                <a:lnTo>
                  <a:pt x="364005" y="2070644"/>
                </a:lnTo>
                <a:lnTo>
                  <a:pt x="339583" y="2088088"/>
                </a:lnTo>
                <a:lnTo>
                  <a:pt x="312254" y="2102625"/>
                </a:lnTo>
                <a:lnTo>
                  <a:pt x="284343" y="2111347"/>
                </a:lnTo>
                <a:lnTo>
                  <a:pt x="254687" y="2115418"/>
                </a:lnTo>
                <a:lnTo>
                  <a:pt x="224450" y="2117162"/>
                </a:lnTo>
                <a:lnTo>
                  <a:pt x="192469" y="2116581"/>
                </a:lnTo>
                <a:lnTo>
                  <a:pt x="159906" y="2114255"/>
                </a:lnTo>
                <a:lnTo>
                  <a:pt x="126762" y="2110184"/>
                </a:lnTo>
                <a:lnTo>
                  <a:pt x="94199" y="2105533"/>
                </a:lnTo>
                <a:lnTo>
                  <a:pt x="61637" y="2101462"/>
                </a:lnTo>
                <a:lnTo>
                  <a:pt x="30818" y="2098555"/>
                </a:lnTo>
                <a:lnTo>
                  <a:pt x="0" y="2097392"/>
                </a:lnTo>
                <a:lnTo>
                  <a:pt x="3489" y="2088088"/>
                </a:lnTo>
                <a:lnTo>
                  <a:pt x="36052" y="2088088"/>
                </a:lnTo>
                <a:lnTo>
                  <a:pt x="70940" y="2088088"/>
                </a:lnTo>
                <a:lnTo>
                  <a:pt x="106992" y="2086925"/>
                </a:lnTo>
                <a:lnTo>
                  <a:pt x="141880" y="2084599"/>
                </a:lnTo>
                <a:lnTo>
                  <a:pt x="176769" y="2081692"/>
                </a:lnTo>
                <a:lnTo>
                  <a:pt x="209332" y="2077040"/>
                </a:lnTo>
                <a:lnTo>
                  <a:pt x="240150" y="2070644"/>
                </a:lnTo>
                <a:lnTo>
                  <a:pt x="268643" y="2061340"/>
                </a:lnTo>
                <a:lnTo>
                  <a:pt x="294228" y="2050874"/>
                </a:lnTo>
                <a:lnTo>
                  <a:pt x="313998" y="2036918"/>
                </a:lnTo>
                <a:lnTo>
                  <a:pt x="330280" y="2020055"/>
                </a:lnTo>
                <a:lnTo>
                  <a:pt x="343654" y="2000285"/>
                </a:lnTo>
                <a:lnTo>
                  <a:pt x="356446" y="1974700"/>
                </a:lnTo>
                <a:lnTo>
                  <a:pt x="366913" y="1946208"/>
                </a:lnTo>
                <a:lnTo>
                  <a:pt x="376798" y="1913645"/>
                </a:lnTo>
                <a:lnTo>
                  <a:pt x="384939" y="1879338"/>
                </a:lnTo>
                <a:lnTo>
                  <a:pt x="392498" y="1843867"/>
                </a:lnTo>
                <a:lnTo>
                  <a:pt x="400057" y="1806653"/>
                </a:lnTo>
                <a:lnTo>
                  <a:pt x="407035" y="1768275"/>
                </a:lnTo>
                <a:lnTo>
                  <a:pt x="414594" y="1731642"/>
                </a:lnTo>
                <a:lnTo>
                  <a:pt x="422153" y="1693265"/>
                </a:lnTo>
                <a:lnTo>
                  <a:pt x="430294" y="1657794"/>
                </a:lnTo>
                <a:lnTo>
                  <a:pt x="439016" y="1622906"/>
                </a:lnTo>
                <a:lnTo>
                  <a:pt x="448320" y="1590924"/>
                </a:lnTo>
                <a:lnTo>
                  <a:pt x="459949" y="1561269"/>
                </a:lnTo>
                <a:lnTo>
                  <a:pt x="472742" y="1535684"/>
                </a:lnTo>
                <a:lnTo>
                  <a:pt x="486697" y="1513588"/>
                </a:lnTo>
                <a:lnTo>
                  <a:pt x="508793" y="1490329"/>
                </a:lnTo>
                <a:lnTo>
                  <a:pt x="533215" y="1470558"/>
                </a:lnTo>
                <a:lnTo>
                  <a:pt x="560545" y="1453696"/>
                </a:lnTo>
                <a:lnTo>
                  <a:pt x="590200" y="1438577"/>
                </a:lnTo>
                <a:lnTo>
                  <a:pt x="621600" y="1426948"/>
                </a:lnTo>
                <a:lnTo>
                  <a:pt x="654744" y="1416481"/>
                </a:lnTo>
                <a:lnTo>
                  <a:pt x="689633" y="1407759"/>
                </a:lnTo>
                <a:lnTo>
                  <a:pt x="725685" y="1399618"/>
                </a:lnTo>
                <a:lnTo>
                  <a:pt x="761155" y="1390896"/>
                </a:lnTo>
                <a:lnTo>
                  <a:pt x="797206" y="1383918"/>
                </a:lnTo>
                <a:lnTo>
                  <a:pt x="834421" y="1375196"/>
                </a:lnTo>
                <a:lnTo>
                  <a:pt x="870473" y="1365892"/>
                </a:lnTo>
                <a:lnTo>
                  <a:pt x="905361" y="1355426"/>
                </a:lnTo>
                <a:lnTo>
                  <a:pt x="939087" y="1343796"/>
                </a:lnTo>
                <a:lnTo>
                  <a:pt x="971650" y="1328678"/>
                </a:lnTo>
                <a:lnTo>
                  <a:pt x="1002468" y="1311815"/>
                </a:lnTo>
                <a:lnTo>
                  <a:pt x="1030961" y="1290882"/>
                </a:lnTo>
                <a:lnTo>
                  <a:pt x="1056546" y="1267623"/>
                </a:lnTo>
                <a:lnTo>
                  <a:pt x="1079805" y="1239130"/>
                </a:lnTo>
                <a:lnTo>
                  <a:pt x="1109460" y="1193193"/>
                </a:lnTo>
                <a:lnTo>
                  <a:pt x="1135627" y="1144931"/>
                </a:lnTo>
                <a:lnTo>
                  <a:pt x="1160049" y="1093761"/>
                </a:lnTo>
                <a:lnTo>
                  <a:pt x="1183308" y="1041428"/>
                </a:lnTo>
                <a:lnTo>
                  <a:pt x="1204241" y="988513"/>
                </a:lnTo>
                <a:lnTo>
                  <a:pt x="1225756" y="934436"/>
                </a:lnTo>
                <a:lnTo>
                  <a:pt x="1247852" y="880358"/>
                </a:lnTo>
                <a:lnTo>
                  <a:pt x="1254830" y="861169"/>
                </a:lnTo>
                <a:lnTo>
                  <a:pt x="1264715" y="839073"/>
                </a:lnTo>
                <a:lnTo>
                  <a:pt x="1272855" y="814651"/>
                </a:lnTo>
                <a:lnTo>
                  <a:pt x="1279252" y="788485"/>
                </a:lnTo>
                <a:lnTo>
                  <a:pt x="1281578" y="761155"/>
                </a:lnTo>
                <a:lnTo>
                  <a:pt x="1279252" y="734407"/>
                </a:lnTo>
                <a:lnTo>
                  <a:pt x="1277507" y="727429"/>
                </a:lnTo>
                <a:lnTo>
                  <a:pt x="1272855" y="715800"/>
                </a:lnTo>
                <a:lnTo>
                  <a:pt x="1266459" y="700681"/>
                </a:lnTo>
                <a:lnTo>
                  <a:pt x="1259481" y="681493"/>
                </a:lnTo>
                <a:lnTo>
                  <a:pt x="1250759" y="659396"/>
                </a:lnTo>
                <a:lnTo>
                  <a:pt x="1243200" y="632067"/>
                </a:lnTo>
                <a:lnTo>
                  <a:pt x="1237967" y="601249"/>
                </a:lnTo>
                <a:lnTo>
                  <a:pt x="1232733" y="567523"/>
                </a:lnTo>
                <a:lnTo>
                  <a:pt x="1233896" y="571593"/>
                </a:lnTo>
                <a:lnTo>
                  <a:pt x="1235059" y="571593"/>
                </a:lnTo>
                <a:lnTo>
                  <a:pt x="1235059" y="566360"/>
                </a:lnTo>
                <a:lnTo>
                  <a:pt x="1235059" y="558219"/>
                </a:lnTo>
                <a:lnTo>
                  <a:pt x="1236222" y="545427"/>
                </a:lnTo>
                <a:lnTo>
                  <a:pt x="1237385" y="528564"/>
                </a:lnTo>
                <a:lnTo>
                  <a:pt x="1239130" y="509375"/>
                </a:lnTo>
                <a:lnTo>
                  <a:pt x="1242619" y="487279"/>
                </a:lnTo>
                <a:lnTo>
                  <a:pt x="1247852" y="461694"/>
                </a:lnTo>
                <a:lnTo>
                  <a:pt x="1254830" y="435527"/>
                </a:lnTo>
                <a:lnTo>
                  <a:pt x="1263552" y="407035"/>
                </a:lnTo>
                <a:lnTo>
                  <a:pt x="1275181" y="376217"/>
                </a:lnTo>
                <a:lnTo>
                  <a:pt x="1289137" y="344235"/>
                </a:lnTo>
                <a:lnTo>
                  <a:pt x="1306000" y="312835"/>
                </a:lnTo>
                <a:lnTo>
                  <a:pt x="1325770" y="279691"/>
                </a:lnTo>
                <a:lnTo>
                  <a:pt x="1349029" y="247128"/>
                </a:lnTo>
                <a:lnTo>
                  <a:pt x="1376940" y="214566"/>
                </a:lnTo>
                <a:lnTo>
                  <a:pt x="1408340" y="182584"/>
                </a:lnTo>
                <a:lnTo>
                  <a:pt x="1443228" y="151184"/>
                </a:lnTo>
                <a:lnTo>
                  <a:pt x="1484513" y="121529"/>
                </a:lnTo>
                <a:lnTo>
                  <a:pt x="1528706" y="93037"/>
                </a:lnTo>
                <a:lnTo>
                  <a:pt x="1579876" y="66288"/>
                </a:lnTo>
                <a:lnTo>
                  <a:pt x="1709545" y="15700"/>
                </a:lnTo>
                <a:lnTo>
                  <a:pt x="1723501" y="13374"/>
                </a:lnTo>
                <a:lnTo>
                  <a:pt x="1740364" y="11629"/>
                </a:lnTo>
                <a:lnTo>
                  <a:pt x="1760715" y="9304"/>
                </a:lnTo>
                <a:lnTo>
                  <a:pt x="1782812" y="6396"/>
                </a:lnTo>
                <a:lnTo>
                  <a:pt x="1804908" y="4070"/>
                </a:lnTo>
                <a:lnTo>
                  <a:pt x="1827004" y="1744"/>
                </a:lnTo>
                <a:lnTo>
                  <a:pt x="1847356" y="581"/>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71" name="Oval 12287">
            <a:extLst>
              <a:ext uri="{FF2B5EF4-FFF2-40B4-BE49-F238E27FC236}">
                <a16:creationId xmlns:a16="http://schemas.microsoft.com/office/drawing/2014/main" id="{0001BD52-63D9-4E6B-8F2C-DD5966B4247C}"/>
              </a:ext>
            </a:extLst>
          </p:cNvPr>
          <p:cNvSpPr/>
          <p:nvPr/>
        </p:nvSpPr>
        <p:spPr>
          <a:xfrm>
            <a:off x="11534032" y="2131856"/>
            <a:ext cx="325368" cy="324174"/>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2" name="Freeform 18">
            <a:extLst>
              <a:ext uri="{FF2B5EF4-FFF2-40B4-BE49-F238E27FC236}">
                <a16:creationId xmlns:a16="http://schemas.microsoft.com/office/drawing/2014/main" id="{A2330421-9967-4C7B-835D-48908DAD7444}"/>
              </a:ext>
            </a:extLst>
          </p:cNvPr>
          <p:cNvSpPr>
            <a:spLocks/>
          </p:cNvSpPr>
          <p:nvPr/>
        </p:nvSpPr>
        <p:spPr bwMode="auto">
          <a:xfrm>
            <a:off x="8083069" y="1490329"/>
            <a:ext cx="320540" cy="365442"/>
          </a:xfrm>
          <a:custGeom>
            <a:avLst/>
            <a:gdLst>
              <a:gd name="T0" fmla="*/ 1764 w 2942"/>
              <a:gd name="T1" fmla="*/ 10 h 3247"/>
              <a:gd name="T2" fmla="*/ 2091 w 2942"/>
              <a:gd name="T3" fmla="*/ 74 h 3247"/>
              <a:gd name="T4" fmla="*/ 2365 w 2942"/>
              <a:gd name="T5" fmla="*/ 192 h 3247"/>
              <a:gd name="T6" fmla="*/ 2591 w 2942"/>
              <a:gd name="T7" fmla="*/ 361 h 3247"/>
              <a:gd name="T8" fmla="*/ 2765 w 2942"/>
              <a:gd name="T9" fmla="*/ 576 h 3247"/>
              <a:gd name="T10" fmla="*/ 2873 w 2942"/>
              <a:gd name="T11" fmla="*/ 798 h 3247"/>
              <a:gd name="T12" fmla="*/ 2933 w 2942"/>
              <a:gd name="T13" fmla="*/ 1060 h 3247"/>
              <a:gd name="T14" fmla="*/ 2936 w 2942"/>
              <a:gd name="T15" fmla="*/ 1345 h 3247"/>
              <a:gd name="T16" fmla="*/ 2873 w 2942"/>
              <a:gd name="T17" fmla="*/ 1607 h 3247"/>
              <a:gd name="T18" fmla="*/ 2753 w 2942"/>
              <a:gd name="T19" fmla="*/ 1812 h 3247"/>
              <a:gd name="T20" fmla="*/ 2611 w 2942"/>
              <a:gd name="T21" fmla="*/ 1998 h 3247"/>
              <a:gd name="T22" fmla="*/ 2509 w 2942"/>
              <a:gd name="T23" fmla="*/ 2167 h 3247"/>
              <a:gd name="T24" fmla="*/ 2471 w 2942"/>
              <a:gd name="T25" fmla="*/ 2323 h 3247"/>
              <a:gd name="T26" fmla="*/ 2485 w 2942"/>
              <a:gd name="T27" fmla="*/ 2452 h 3247"/>
              <a:gd name="T28" fmla="*/ 2522 w 2942"/>
              <a:gd name="T29" fmla="*/ 2603 h 3247"/>
              <a:gd name="T30" fmla="*/ 2562 w 2942"/>
              <a:gd name="T31" fmla="*/ 2729 h 3247"/>
              <a:gd name="T32" fmla="*/ 2604 w 2942"/>
              <a:gd name="T33" fmla="*/ 2845 h 3247"/>
              <a:gd name="T34" fmla="*/ 2654 w 2942"/>
              <a:gd name="T35" fmla="*/ 3007 h 3247"/>
              <a:gd name="T36" fmla="*/ 2336 w 2942"/>
              <a:gd name="T37" fmla="*/ 3154 h 3247"/>
              <a:gd name="T38" fmla="*/ 1874 w 2942"/>
              <a:gd name="T39" fmla="*/ 3240 h 3247"/>
              <a:gd name="T40" fmla="*/ 1449 w 2942"/>
              <a:gd name="T41" fmla="*/ 3232 h 3247"/>
              <a:gd name="T42" fmla="*/ 1300 w 2942"/>
              <a:gd name="T43" fmla="*/ 3138 h 3247"/>
              <a:gd name="T44" fmla="*/ 1274 w 2942"/>
              <a:gd name="T45" fmla="*/ 2990 h 3247"/>
              <a:gd name="T46" fmla="*/ 1240 w 2942"/>
              <a:gd name="T47" fmla="*/ 2832 h 3247"/>
              <a:gd name="T48" fmla="*/ 1194 w 2942"/>
              <a:gd name="T49" fmla="*/ 2703 h 3247"/>
              <a:gd name="T50" fmla="*/ 1134 w 2942"/>
              <a:gd name="T51" fmla="*/ 2647 h 3247"/>
              <a:gd name="T52" fmla="*/ 1051 w 2942"/>
              <a:gd name="T53" fmla="*/ 2649 h 3247"/>
              <a:gd name="T54" fmla="*/ 974 w 2942"/>
              <a:gd name="T55" fmla="*/ 2670 h 3247"/>
              <a:gd name="T56" fmla="*/ 864 w 2942"/>
              <a:gd name="T57" fmla="*/ 2703 h 3247"/>
              <a:gd name="T58" fmla="*/ 693 w 2942"/>
              <a:gd name="T59" fmla="*/ 2727 h 3247"/>
              <a:gd name="T60" fmla="*/ 525 w 2942"/>
              <a:gd name="T61" fmla="*/ 2716 h 3247"/>
              <a:gd name="T62" fmla="*/ 438 w 2942"/>
              <a:gd name="T63" fmla="*/ 2681 h 3247"/>
              <a:gd name="T64" fmla="*/ 367 w 2942"/>
              <a:gd name="T65" fmla="*/ 2618 h 3247"/>
              <a:gd name="T66" fmla="*/ 338 w 2942"/>
              <a:gd name="T67" fmla="*/ 2520 h 3247"/>
              <a:gd name="T68" fmla="*/ 354 w 2942"/>
              <a:gd name="T69" fmla="*/ 2421 h 3247"/>
              <a:gd name="T70" fmla="*/ 365 w 2942"/>
              <a:gd name="T71" fmla="*/ 2325 h 3247"/>
              <a:gd name="T72" fmla="*/ 331 w 2942"/>
              <a:gd name="T73" fmla="*/ 2265 h 3247"/>
              <a:gd name="T74" fmla="*/ 278 w 2942"/>
              <a:gd name="T75" fmla="*/ 2232 h 3247"/>
              <a:gd name="T76" fmla="*/ 249 w 2942"/>
              <a:gd name="T77" fmla="*/ 2180 h 3247"/>
              <a:gd name="T78" fmla="*/ 267 w 2942"/>
              <a:gd name="T79" fmla="*/ 2125 h 3247"/>
              <a:gd name="T80" fmla="*/ 224 w 2942"/>
              <a:gd name="T81" fmla="*/ 2069 h 3247"/>
              <a:gd name="T82" fmla="*/ 214 w 2942"/>
              <a:gd name="T83" fmla="*/ 2007 h 3247"/>
              <a:gd name="T84" fmla="*/ 245 w 2942"/>
              <a:gd name="T85" fmla="*/ 1941 h 3247"/>
              <a:gd name="T86" fmla="*/ 273 w 2942"/>
              <a:gd name="T87" fmla="*/ 1872 h 3247"/>
              <a:gd name="T88" fmla="*/ 194 w 2942"/>
              <a:gd name="T89" fmla="*/ 1827 h 3247"/>
              <a:gd name="T90" fmla="*/ 96 w 2942"/>
              <a:gd name="T91" fmla="*/ 1794 h 3247"/>
              <a:gd name="T92" fmla="*/ 18 w 2942"/>
              <a:gd name="T93" fmla="*/ 1747 h 3247"/>
              <a:gd name="T94" fmla="*/ 4 w 2942"/>
              <a:gd name="T95" fmla="*/ 1674 h 3247"/>
              <a:gd name="T96" fmla="*/ 44 w 2942"/>
              <a:gd name="T97" fmla="*/ 1616 h 3247"/>
              <a:gd name="T98" fmla="*/ 111 w 2942"/>
              <a:gd name="T99" fmla="*/ 1545 h 3247"/>
              <a:gd name="T100" fmla="*/ 229 w 2942"/>
              <a:gd name="T101" fmla="*/ 1421 h 3247"/>
              <a:gd name="T102" fmla="*/ 325 w 2942"/>
              <a:gd name="T103" fmla="*/ 1276 h 3247"/>
              <a:gd name="T104" fmla="*/ 345 w 2942"/>
              <a:gd name="T105" fmla="*/ 1143 h 3247"/>
              <a:gd name="T106" fmla="*/ 344 w 2942"/>
              <a:gd name="T107" fmla="*/ 992 h 3247"/>
              <a:gd name="T108" fmla="*/ 440 w 2942"/>
              <a:gd name="T109" fmla="*/ 621 h 3247"/>
              <a:gd name="T110" fmla="*/ 587 w 2942"/>
              <a:gd name="T111" fmla="*/ 401 h 3247"/>
              <a:gd name="T112" fmla="*/ 789 w 2942"/>
              <a:gd name="T113" fmla="*/ 227 h 3247"/>
              <a:gd name="T114" fmla="*/ 1031 w 2942"/>
              <a:gd name="T115" fmla="*/ 103 h 3247"/>
              <a:gd name="T116" fmla="*/ 1516 w 2942"/>
              <a:gd name="T117" fmla="*/ 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42" h="3247">
                <a:moveTo>
                  <a:pt x="1516" y="0"/>
                </a:moveTo>
                <a:lnTo>
                  <a:pt x="1644" y="1"/>
                </a:lnTo>
                <a:lnTo>
                  <a:pt x="1764" y="10"/>
                </a:lnTo>
                <a:lnTo>
                  <a:pt x="1878" y="25"/>
                </a:lnTo>
                <a:lnTo>
                  <a:pt x="1987" y="47"/>
                </a:lnTo>
                <a:lnTo>
                  <a:pt x="2091" y="74"/>
                </a:lnTo>
                <a:lnTo>
                  <a:pt x="2187" y="109"/>
                </a:lnTo>
                <a:lnTo>
                  <a:pt x="2280" y="147"/>
                </a:lnTo>
                <a:lnTo>
                  <a:pt x="2365" y="192"/>
                </a:lnTo>
                <a:lnTo>
                  <a:pt x="2445" y="243"/>
                </a:lnTo>
                <a:lnTo>
                  <a:pt x="2522" y="300"/>
                </a:lnTo>
                <a:lnTo>
                  <a:pt x="2591" y="361"/>
                </a:lnTo>
                <a:lnTo>
                  <a:pt x="2654" y="429"/>
                </a:lnTo>
                <a:lnTo>
                  <a:pt x="2713" y="500"/>
                </a:lnTo>
                <a:lnTo>
                  <a:pt x="2765" y="576"/>
                </a:lnTo>
                <a:lnTo>
                  <a:pt x="2813" y="656"/>
                </a:lnTo>
                <a:lnTo>
                  <a:pt x="2845" y="723"/>
                </a:lnTo>
                <a:lnTo>
                  <a:pt x="2873" y="798"/>
                </a:lnTo>
                <a:lnTo>
                  <a:pt x="2898" y="880"/>
                </a:lnTo>
                <a:lnTo>
                  <a:pt x="2918" y="969"/>
                </a:lnTo>
                <a:lnTo>
                  <a:pt x="2933" y="1060"/>
                </a:lnTo>
                <a:lnTo>
                  <a:pt x="2940" y="1154"/>
                </a:lnTo>
                <a:lnTo>
                  <a:pt x="2942" y="1250"/>
                </a:lnTo>
                <a:lnTo>
                  <a:pt x="2936" y="1345"/>
                </a:lnTo>
                <a:lnTo>
                  <a:pt x="2924" y="1438"/>
                </a:lnTo>
                <a:lnTo>
                  <a:pt x="2902" y="1529"/>
                </a:lnTo>
                <a:lnTo>
                  <a:pt x="2873" y="1607"/>
                </a:lnTo>
                <a:lnTo>
                  <a:pt x="2838" y="1680"/>
                </a:lnTo>
                <a:lnTo>
                  <a:pt x="2796" y="1747"/>
                </a:lnTo>
                <a:lnTo>
                  <a:pt x="2753" y="1812"/>
                </a:lnTo>
                <a:lnTo>
                  <a:pt x="2705" y="1876"/>
                </a:lnTo>
                <a:lnTo>
                  <a:pt x="2658" y="1936"/>
                </a:lnTo>
                <a:lnTo>
                  <a:pt x="2611" y="1998"/>
                </a:lnTo>
                <a:lnTo>
                  <a:pt x="2565" y="2060"/>
                </a:lnTo>
                <a:lnTo>
                  <a:pt x="2534" y="2110"/>
                </a:lnTo>
                <a:lnTo>
                  <a:pt x="2509" y="2167"/>
                </a:lnTo>
                <a:lnTo>
                  <a:pt x="2489" y="2227"/>
                </a:lnTo>
                <a:lnTo>
                  <a:pt x="2473" y="2292"/>
                </a:lnTo>
                <a:lnTo>
                  <a:pt x="2471" y="2323"/>
                </a:lnTo>
                <a:lnTo>
                  <a:pt x="2473" y="2360"/>
                </a:lnTo>
                <a:lnTo>
                  <a:pt x="2478" y="2405"/>
                </a:lnTo>
                <a:lnTo>
                  <a:pt x="2485" y="2452"/>
                </a:lnTo>
                <a:lnTo>
                  <a:pt x="2496" y="2503"/>
                </a:lnTo>
                <a:lnTo>
                  <a:pt x="2509" y="2554"/>
                </a:lnTo>
                <a:lnTo>
                  <a:pt x="2522" y="2603"/>
                </a:lnTo>
                <a:lnTo>
                  <a:pt x="2536" y="2650"/>
                </a:lnTo>
                <a:lnTo>
                  <a:pt x="2549" y="2692"/>
                </a:lnTo>
                <a:lnTo>
                  <a:pt x="2562" y="2729"/>
                </a:lnTo>
                <a:lnTo>
                  <a:pt x="2573" y="2756"/>
                </a:lnTo>
                <a:lnTo>
                  <a:pt x="2589" y="2796"/>
                </a:lnTo>
                <a:lnTo>
                  <a:pt x="2604" y="2845"/>
                </a:lnTo>
                <a:lnTo>
                  <a:pt x="2620" y="2900"/>
                </a:lnTo>
                <a:lnTo>
                  <a:pt x="2636" y="2956"/>
                </a:lnTo>
                <a:lnTo>
                  <a:pt x="2654" y="3007"/>
                </a:lnTo>
                <a:lnTo>
                  <a:pt x="2673" y="3052"/>
                </a:lnTo>
                <a:lnTo>
                  <a:pt x="2502" y="3107"/>
                </a:lnTo>
                <a:lnTo>
                  <a:pt x="2336" y="3154"/>
                </a:lnTo>
                <a:lnTo>
                  <a:pt x="2178" y="3192"/>
                </a:lnTo>
                <a:lnTo>
                  <a:pt x="2024" y="3220"/>
                </a:lnTo>
                <a:lnTo>
                  <a:pt x="1874" y="3240"/>
                </a:lnTo>
                <a:lnTo>
                  <a:pt x="1729" y="3247"/>
                </a:lnTo>
                <a:lnTo>
                  <a:pt x="1587" y="3245"/>
                </a:lnTo>
                <a:lnTo>
                  <a:pt x="1449" y="3232"/>
                </a:lnTo>
                <a:lnTo>
                  <a:pt x="1313" y="3209"/>
                </a:lnTo>
                <a:lnTo>
                  <a:pt x="1307" y="3176"/>
                </a:lnTo>
                <a:lnTo>
                  <a:pt x="1300" y="3138"/>
                </a:lnTo>
                <a:lnTo>
                  <a:pt x="1291" y="3092"/>
                </a:lnTo>
                <a:lnTo>
                  <a:pt x="1284" y="3043"/>
                </a:lnTo>
                <a:lnTo>
                  <a:pt x="1274" y="2990"/>
                </a:lnTo>
                <a:lnTo>
                  <a:pt x="1264" y="2936"/>
                </a:lnTo>
                <a:lnTo>
                  <a:pt x="1253" y="2883"/>
                </a:lnTo>
                <a:lnTo>
                  <a:pt x="1240" y="2832"/>
                </a:lnTo>
                <a:lnTo>
                  <a:pt x="1227" y="2783"/>
                </a:lnTo>
                <a:lnTo>
                  <a:pt x="1211" y="2740"/>
                </a:lnTo>
                <a:lnTo>
                  <a:pt x="1194" y="2703"/>
                </a:lnTo>
                <a:lnTo>
                  <a:pt x="1176" y="2674"/>
                </a:lnTo>
                <a:lnTo>
                  <a:pt x="1156" y="2656"/>
                </a:lnTo>
                <a:lnTo>
                  <a:pt x="1134" y="2647"/>
                </a:lnTo>
                <a:lnTo>
                  <a:pt x="1109" y="2643"/>
                </a:lnTo>
                <a:lnTo>
                  <a:pt x="1080" y="2645"/>
                </a:lnTo>
                <a:lnTo>
                  <a:pt x="1051" y="2649"/>
                </a:lnTo>
                <a:lnTo>
                  <a:pt x="1024" y="2656"/>
                </a:lnTo>
                <a:lnTo>
                  <a:pt x="998" y="2663"/>
                </a:lnTo>
                <a:lnTo>
                  <a:pt x="974" y="2670"/>
                </a:lnTo>
                <a:lnTo>
                  <a:pt x="956" y="2676"/>
                </a:lnTo>
                <a:lnTo>
                  <a:pt x="913" y="2690"/>
                </a:lnTo>
                <a:lnTo>
                  <a:pt x="864" y="2703"/>
                </a:lnTo>
                <a:lnTo>
                  <a:pt x="809" y="2714"/>
                </a:lnTo>
                <a:lnTo>
                  <a:pt x="751" y="2721"/>
                </a:lnTo>
                <a:lnTo>
                  <a:pt x="693" y="2727"/>
                </a:lnTo>
                <a:lnTo>
                  <a:pt x="634" y="2729"/>
                </a:lnTo>
                <a:lnTo>
                  <a:pt x="578" y="2725"/>
                </a:lnTo>
                <a:lnTo>
                  <a:pt x="525" y="2716"/>
                </a:lnTo>
                <a:lnTo>
                  <a:pt x="496" y="2709"/>
                </a:lnTo>
                <a:lnTo>
                  <a:pt x="467" y="2696"/>
                </a:lnTo>
                <a:lnTo>
                  <a:pt x="438" y="2681"/>
                </a:lnTo>
                <a:lnTo>
                  <a:pt x="413" y="2663"/>
                </a:lnTo>
                <a:lnTo>
                  <a:pt x="387" y="2641"/>
                </a:lnTo>
                <a:lnTo>
                  <a:pt x="367" y="2618"/>
                </a:lnTo>
                <a:lnTo>
                  <a:pt x="353" y="2589"/>
                </a:lnTo>
                <a:lnTo>
                  <a:pt x="342" y="2556"/>
                </a:lnTo>
                <a:lnTo>
                  <a:pt x="338" y="2520"/>
                </a:lnTo>
                <a:lnTo>
                  <a:pt x="342" y="2480"/>
                </a:lnTo>
                <a:lnTo>
                  <a:pt x="347" y="2452"/>
                </a:lnTo>
                <a:lnTo>
                  <a:pt x="354" y="2421"/>
                </a:lnTo>
                <a:lnTo>
                  <a:pt x="362" y="2389"/>
                </a:lnTo>
                <a:lnTo>
                  <a:pt x="365" y="2358"/>
                </a:lnTo>
                <a:lnTo>
                  <a:pt x="365" y="2325"/>
                </a:lnTo>
                <a:lnTo>
                  <a:pt x="356" y="2296"/>
                </a:lnTo>
                <a:lnTo>
                  <a:pt x="347" y="2280"/>
                </a:lnTo>
                <a:lnTo>
                  <a:pt x="331" y="2265"/>
                </a:lnTo>
                <a:lnTo>
                  <a:pt x="314" y="2254"/>
                </a:lnTo>
                <a:lnTo>
                  <a:pt x="296" y="2245"/>
                </a:lnTo>
                <a:lnTo>
                  <a:pt x="278" y="2232"/>
                </a:lnTo>
                <a:lnTo>
                  <a:pt x="264" y="2218"/>
                </a:lnTo>
                <a:lnTo>
                  <a:pt x="253" y="2200"/>
                </a:lnTo>
                <a:lnTo>
                  <a:pt x="249" y="2180"/>
                </a:lnTo>
                <a:lnTo>
                  <a:pt x="251" y="2160"/>
                </a:lnTo>
                <a:lnTo>
                  <a:pt x="258" y="2141"/>
                </a:lnTo>
                <a:lnTo>
                  <a:pt x="267" y="2125"/>
                </a:lnTo>
                <a:lnTo>
                  <a:pt x="273" y="2109"/>
                </a:lnTo>
                <a:lnTo>
                  <a:pt x="244" y="2089"/>
                </a:lnTo>
                <a:lnTo>
                  <a:pt x="224" y="2069"/>
                </a:lnTo>
                <a:lnTo>
                  <a:pt x="213" y="2049"/>
                </a:lnTo>
                <a:lnTo>
                  <a:pt x="211" y="2027"/>
                </a:lnTo>
                <a:lnTo>
                  <a:pt x="214" y="2007"/>
                </a:lnTo>
                <a:lnTo>
                  <a:pt x="222" y="1985"/>
                </a:lnTo>
                <a:lnTo>
                  <a:pt x="233" y="1963"/>
                </a:lnTo>
                <a:lnTo>
                  <a:pt x="245" y="1941"/>
                </a:lnTo>
                <a:lnTo>
                  <a:pt x="256" y="1918"/>
                </a:lnTo>
                <a:lnTo>
                  <a:pt x="267" y="1896"/>
                </a:lnTo>
                <a:lnTo>
                  <a:pt x="273" y="1872"/>
                </a:lnTo>
                <a:lnTo>
                  <a:pt x="253" y="1854"/>
                </a:lnTo>
                <a:lnTo>
                  <a:pt x="225" y="1840"/>
                </a:lnTo>
                <a:lnTo>
                  <a:pt x="194" y="1827"/>
                </a:lnTo>
                <a:lnTo>
                  <a:pt x="162" y="1816"/>
                </a:lnTo>
                <a:lnTo>
                  <a:pt x="129" y="1805"/>
                </a:lnTo>
                <a:lnTo>
                  <a:pt x="96" y="1794"/>
                </a:lnTo>
                <a:lnTo>
                  <a:pt x="65" y="1781"/>
                </a:lnTo>
                <a:lnTo>
                  <a:pt x="40" y="1767"/>
                </a:lnTo>
                <a:lnTo>
                  <a:pt x="18" y="1747"/>
                </a:lnTo>
                <a:lnTo>
                  <a:pt x="5" y="1723"/>
                </a:lnTo>
                <a:lnTo>
                  <a:pt x="0" y="1698"/>
                </a:lnTo>
                <a:lnTo>
                  <a:pt x="4" y="1674"/>
                </a:lnTo>
                <a:lnTo>
                  <a:pt x="13" y="1652"/>
                </a:lnTo>
                <a:lnTo>
                  <a:pt x="27" y="1634"/>
                </a:lnTo>
                <a:lnTo>
                  <a:pt x="44" y="1616"/>
                </a:lnTo>
                <a:lnTo>
                  <a:pt x="60" y="1601"/>
                </a:lnTo>
                <a:lnTo>
                  <a:pt x="73" y="1589"/>
                </a:lnTo>
                <a:lnTo>
                  <a:pt x="111" y="1545"/>
                </a:lnTo>
                <a:lnTo>
                  <a:pt x="151" y="1505"/>
                </a:lnTo>
                <a:lnTo>
                  <a:pt x="191" y="1465"/>
                </a:lnTo>
                <a:lnTo>
                  <a:pt x="229" y="1421"/>
                </a:lnTo>
                <a:lnTo>
                  <a:pt x="265" y="1378"/>
                </a:lnTo>
                <a:lnTo>
                  <a:pt x="298" y="1329"/>
                </a:lnTo>
                <a:lnTo>
                  <a:pt x="325" y="1276"/>
                </a:lnTo>
                <a:lnTo>
                  <a:pt x="340" y="1232"/>
                </a:lnTo>
                <a:lnTo>
                  <a:pt x="345" y="1189"/>
                </a:lnTo>
                <a:lnTo>
                  <a:pt x="345" y="1143"/>
                </a:lnTo>
                <a:lnTo>
                  <a:pt x="344" y="1094"/>
                </a:lnTo>
                <a:lnTo>
                  <a:pt x="342" y="1045"/>
                </a:lnTo>
                <a:lnTo>
                  <a:pt x="344" y="992"/>
                </a:lnTo>
                <a:lnTo>
                  <a:pt x="349" y="936"/>
                </a:lnTo>
                <a:lnTo>
                  <a:pt x="405" y="705"/>
                </a:lnTo>
                <a:lnTo>
                  <a:pt x="440" y="621"/>
                </a:lnTo>
                <a:lnTo>
                  <a:pt x="482" y="543"/>
                </a:lnTo>
                <a:lnTo>
                  <a:pt x="531" y="470"/>
                </a:lnTo>
                <a:lnTo>
                  <a:pt x="587" y="401"/>
                </a:lnTo>
                <a:lnTo>
                  <a:pt x="649" y="338"/>
                </a:lnTo>
                <a:lnTo>
                  <a:pt x="716" y="280"/>
                </a:lnTo>
                <a:lnTo>
                  <a:pt x="789" y="227"/>
                </a:lnTo>
                <a:lnTo>
                  <a:pt x="865" y="180"/>
                </a:lnTo>
                <a:lnTo>
                  <a:pt x="947" y="138"/>
                </a:lnTo>
                <a:lnTo>
                  <a:pt x="1031" y="103"/>
                </a:lnTo>
                <a:lnTo>
                  <a:pt x="1116" y="72"/>
                </a:lnTo>
                <a:lnTo>
                  <a:pt x="1402" y="9"/>
                </a:lnTo>
                <a:lnTo>
                  <a:pt x="1516"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73" name="Freeform 18">
            <a:extLst>
              <a:ext uri="{FF2B5EF4-FFF2-40B4-BE49-F238E27FC236}">
                <a16:creationId xmlns:a16="http://schemas.microsoft.com/office/drawing/2014/main" id="{428A8046-A062-4007-9F02-27709BFEE375}"/>
              </a:ext>
            </a:extLst>
          </p:cNvPr>
          <p:cNvSpPr>
            <a:spLocks noEditPoints="1"/>
          </p:cNvSpPr>
          <p:nvPr/>
        </p:nvSpPr>
        <p:spPr bwMode="auto">
          <a:xfrm>
            <a:off x="7124400" y="6043154"/>
            <a:ext cx="315954" cy="384177"/>
          </a:xfrm>
          <a:custGeom>
            <a:avLst/>
            <a:gdLst>
              <a:gd name="T0" fmla="*/ 1033 w 2487"/>
              <a:gd name="T1" fmla="*/ 2647 h 3024"/>
              <a:gd name="T2" fmla="*/ 1169 w 2487"/>
              <a:gd name="T3" fmla="*/ 2318 h 3024"/>
              <a:gd name="T4" fmla="*/ 1260 w 2487"/>
              <a:gd name="T5" fmla="*/ 2242 h 3024"/>
              <a:gd name="T6" fmla="*/ 1367 w 2487"/>
              <a:gd name="T7" fmla="*/ 2700 h 3024"/>
              <a:gd name="T8" fmla="*/ 1462 w 2487"/>
              <a:gd name="T9" fmla="*/ 2265 h 3024"/>
              <a:gd name="T10" fmla="*/ 1118 w 2487"/>
              <a:gd name="T11" fmla="*/ 1982 h 3024"/>
              <a:gd name="T12" fmla="*/ 1140 w 2487"/>
              <a:gd name="T13" fmla="*/ 2189 h 3024"/>
              <a:gd name="T14" fmla="*/ 1475 w 2487"/>
              <a:gd name="T15" fmla="*/ 2080 h 3024"/>
              <a:gd name="T16" fmla="*/ 1698 w 2487"/>
              <a:gd name="T17" fmla="*/ 1654 h 3024"/>
              <a:gd name="T18" fmla="*/ 1509 w 2487"/>
              <a:gd name="T19" fmla="*/ 1891 h 3024"/>
              <a:gd name="T20" fmla="*/ 1675 w 2487"/>
              <a:gd name="T21" fmla="*/ 1876 h 3024"/>
              <a:gd name="T22" fmla="*/ 1787 w 2487"/>
              <a:gd name="T23" fmla="*/ 1649 h 3024"/>
              <a:gd name="T24" fmla="*/ 1784 w 2487"/>
              <a:gd name="T25" fmla="*/ 1573 h 3024"/>
              <a:gd name="T26" fmla="*/ 1896 w 2487"/>
              <a:gd name="T27" fmla="*/ 1634 h 3024"/>
              <a:gd name="T28" fmla="*/ 1971 w 2487"/>
              <a:gd name="T29" fmla="*/ 1433 h 3024"/>
              <a:gd name="T30" fmla="*/ 1380 w 2487"/>
              <a:gd name="T31" fmla="*/ 1365 h 3024"/>
              <a:gd name="T32" fmla="*/ 1335 w 2487"/>
              <a:gd name="T33" fmla="*/ 1805 h 3024"/>
              <a:gd name="T34" fmla="*/ 1289 w 2487"/>
              <a:gd name="T35" fmla="*/ 1393 h 3024"/>
              <a:gd name="T36" fmla="*/ 1171 w 2487"/>
              <a:gd name="T37" fmla="*/ 1469 h 3024"/>
              <a:gd name="T38" fmla="*/ 1149 w 2487"/>
              <a:gd name="T39" fmla="*/ 1791 h 3024"/>
              <a:gd name="T40" fmla="*/ 1038 w 2487"/>
              <a:gd name="T41" fmla="*/ 1416 h 3024"/>
              <a:gd name="T42" fmla="*/ 1033 w 2487"/>
              <a:gd name="T43" fmla="*/ 1638 h 3024"/>
              <a:gd name="T44" fmla="*/ 1047 w 2487"/>
              <a:gd name="T45" fmla="*/ 1831 h 3024"/>
              <a:gd name="T46" fmla="*/ 904 w 2487"/>
              <a:gd name="T47" fmla="*/ 1505 h 3024"/>
              <a:gd name="T48" fmla="*/ 945 w 2487"/>
              <a:gd name="T49" fmla="*/ 1756 h 3024"/>
              <a:gd name="T50" fmla="*/ 1316 w 2487"/>
              <a:gd name="T51" fmla="*/ 1891 h 3024"/>
              <a:gd name="T52" fmla="*/ 1480 w 2487"/>
              <a:gd name="T53" fmla="*/ 1520 h 3024"/>
              <a:gd name="T54" fmla="*/ 622 w 2487"/>
              <a:gd name="T55" fmla="*/ 1271 h 3024"/>
              <a:gd name="T56" fmla="*/ 831 w 2487"/>
              <a:gd name="T57" fmla="*/ 1405 h 3024"/>
              <a:gd name="T58" fmla="*/ 1925 w 2487"/>
              <a:gd name="T59" fmla="*/ 1156 h 3024"/>
              <a:gd name="T60" fmla="*/ 1987 w 2487"/>
              <a:gd name="T61" fmla="*/ 1218 h 3024"/>
              <a:gd name="T62" fmla="*/ 878 w 2487"/>
              <a:gd name="T63" fmla="*/ 1165 h 3024"/>
              <a:gd name="T64" fmla="*/ 929 w 2487"/>
              <a:gd name="T65" fmla="*/ 1384 h 3024"/>
              <a:gd name="T66" fmla="*/ 989 w 2487"/>
              <a:gd name="T67" fmla="*/ 1282 h 3024"/>
              <a:gd name="T68" fmla="*/ 913 w 2487"/>
              <a:gd name="T69" fmla="*/ 1064 h 3024"/>
              <a:gd name="T70" fmla="*/ 593 w 2487"/>
              <a:gd name="T71" fmla="*/ 1220 h 3024"/>
              <a:gd name="T72" fmla="*/ 1429 w 2487"/>
              <a:gd name="T73" fmla="*/ 976 h 3024"/>
              <a:gd name="T74" fmla="*/ 1387 w 2487"/>
              <a:gd name="T75" fmla="*/ 1276 h 3024"/>
              <a:gd name="T76" fmla="*/ 1518 w 2487"/>
              <a:gd name="T77" fmla="*/ 1231 h 3024"/>
              <a:gd name="T78" fmla="*/ 1556 w 2487"/>
              <a:gd name="T79" fmla="*/ 1002 h 3024"/>
              <a:gd name="T80" fmla="*/ 1142 w 2487"/>
              <a:gd name="T81" fmla="*/ 1094 h 3024"/>
              <a:gd name="T82" fmla="*/ 1165 w 2487"/>
              <a:gd name="T83" fmla="*/ 1298 h 3024"/>
              <a:gd name="T84" fmla="*/ 1222 w 2487"/>
              <a:gd name="T85" fmla="*/ 1136 h 3024"/>
              <a:gd name="T86" fmla="*/ 489 w 2487"/>
              <a:gd name="T87" fmla="*/ 916 h 3024"/>
              <a:gd name="T88" fmla="*/ 540 w 2487"/>
              <a:gd name="T89" fmla="*/ 902 h 3024"/>
              <a:gd name="T90" fmla="*/ 798 w 2487"/>
              <a:gd name="T91" fmla="*/ 938 h 3024"/>
              <a:gd name="T92" fmla="*/ 855 w 2487"/>
              <a:gd name="T93" fmla="*/ 927 h 3024"/>
              <a:gd name="T94" fmla="*/ 1491 w 2487"/>
              <a:gd name="T95" fmla="*/ 751 h 3024"/>
              <a:gd name="T96" fmla="*/ 1533 w 2487"/>
              <a:gd name="T97" fmla="*/ 840 h 3024"/>
              <a:gd name="T98" fmla="*/ 1125 w 2487"/>
              <a:gd name="T99" fmla="*/ 814 h 3024"/>
              <a:gd name="T100" fmla="*/ 1222 w 2487"/>
              <a:gd name="T101" fmla="*/ 898 h 3024"/>
              <a:gd name="T102" fmla="*/ 762 w 2487"/>
              <a:gd name="T103" fmla="*/ 596 h 3024"/>
              <a:gd name="T104" fmla="*/ 825 w 2487"/>
              <a:gd name="T105" fmla="*/ 734 h 3024"/>
              <a:gd name="T106" fmla="*/ 775 w 2487"/>
              <a:gd name="T107" fmla="*/ 604 h 3024"/>
              <a:gd name="T108" fmla="*/ 1475 w 2487"/>
              <a:gd name="T109" fmla="*/ 596 h 3024"/>
              <a:gd name="T110" fmla="*/ 1535 w 2487"/>
              <a:gd name="T111" fmla="*/ 433 h 3024"/>
              <a:gd name="T112" fmla="*/ 1120 w 2487"/>
              <a:gd name="T113" fmla="*/ 604 h 3024"/>
              <a:gd name="T114" fmla="*/ 2304 w 2487"/>
              <a:gd name="T115" fmla="*/ 173 h 3024"/>
              <a:gd name="T116" fmla="*/ 167 w 2487"/>
              <a:gd name="T117" fmla="*/ 2829 h 3024"/>
              <a:gd name="T118" fmla="*/ 95 w 2487"/>
              <a:gd name="T119" fmla="*/ 2914 h 3024"/>
              <a:gd name="T120" fmla="*/ 2367 w 2487"/>
              <a:gd name="T121" fmla="*/ 93 h 3024"/>
              <a:gd name="T122" fmla="*/ 2464 w 2487"/>
              <a:gd name="T123" fmla="*/ 3022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7" h="3024">
                <a:moveTo>
                  <a:pt x="1073" y="2245"/>
                </a:moveTo>
                <a:lnTo>
                  <a:pt x="1058" y="2260"/>
                </a:lnTo>
                <a:lnTo>
                  <a:pt x="1047" y="2285"/>
                </a:lnTo>
                <a:lnTo>
                  <a:pt x="1038" y="2316"/>
                </a:lnTo>
                <a:lnTo>
                  <a:pt x="1031" y="2353"/>
                </a:lnTo>
                <a:lnTo>
                  <a:pt x="1027" y="2394"/>
                </a:lnTo>
                <a:lnTo>
                  <a:pt x="1025" y="2438"/>
                </a:lnTo>
                <a:lnTo>
                  <a:pt x="1025" y="2484"/>
                </a:lnTo>
                <a:lnTo>
                  <a:pt x="1025" y="2527"/>
                </a:lnTo>
                <a:lnTo>
                  <a:pt x="1027" y="2571"/>
                </a:lnTo>
                <a:lnTo>
                  <a:pt x="1031" y="2611"/>
                </a:lnTo>
                <a:lnTo>
                  <a:pt x="1033" y="2647"/>
                </a:lnTo>
                <a:lnTo>
                  <a:pt x="1035" y="2676"/>
                </a:lnTo>
                <a:lnTo>
                  <a:pt x="1036" y="2698"/>
                </a:lnTo>
                <a:lnTo>
                  <a:pt x="1149" y="2702"/>
                </a:lnTo>
                <a:lnTo>
                  <a:pt x="1153" y="2671"/>
                </a:lnTo>
                <a:lnTo>
                  <a:pt x="1160" y="2634"/>
                </a:lnTo>
                <a:lnTo>
                  <a:pt x="1165" y="2593"/>
                </a:lnTo>
                <a:lnTo>
                  <a:pt x="1171" y="2547"/>
                </a:lnTo>
                <a:lnTo>
                  <a:pt x="1175" y="2500"/>
                </a:lnTo>
                <a:lnTo>
                  <a:pt x="1176" y="2451"/>
                </a:lnTo>
                <a:lnTo>
                  <a:pt x="1178" y="2404"/>
                </a:lnTo>
                <a:lnTo>
                  <a:pt x="1175" y="2360"/>
                </a:lnTo>
                <a:lnTo>
                  <a:pt x="1169" y="2318"/>
                </a:lnTo>
                <a:lnTo>
                  <a:pt x="1160" y="2284"/>
                </a:lnTo>
                <a:lnTo>
                  <a:pt x="1147" y="2256"/>
                </a:lnTo>
                <a:lnTo>
                  <a:pt x="1131" y="2253"/>
                </a:lnTo>
                <a:lnTo>
                  <a:pt x="1115" y="2249"/>
                </a:lnTo>
                <a:lnTo>
                  <a:pt x="1096" y="2245"/>
                </a:lnTo>
                <a:lnTo>
                  <a:pt x="1073" y="2245"/>
                </a:lnTo>
                <a:close/>
                <a:moveTo>
                  <a:pt x="1398" y="2191"/>
                </a:moveTo>
                <a:lnTo>
                  <a:pt x="1371" y="2202"/>
                </a:lnTo>
                <a:lnTo>
                  <a:pt x="1342" y="2211"/>
                </a:lnTo>
                <a:lnTo>
                  <a:pt x="1313" y="2220"/>
                </a:lnTo>
                <a:lnTo>
                  <a:pt x="1285" y="2229"/>
                </a:lnTo>
                <a:lnTo>
                  <a:pt x="1260" y="2242"/>
                </a:lnTo>
                <a:lnTo>
                  <a:pt x="1240" y="2260"/>
                </a:lnTo>
                <a:lnTo>
                  <a:pt x="1235" y="2298"/>
                </a:lnTo>
                <a:lnTo>
                  <a:pt x="1236" y="2338"/>
                </a:lnTo>
                <a:lnTo>
                  <a:pt x="1242" y="2382"/>
                </a:lnTo>
                <a:lnTo>
                  <a:pt x="1253" y="2427"/>
                </a:lnTo>
                <a:lnTo>
                  <a:pt x="1267" y="2473"/>
                </a:lnTo>
                <a:lnTo>
                  <a:pt x="1285" y="2518"/>
                </a:lnTo>
                <a:lnTo>
                  <a:pt x="1302" y="2562"/>
                </a:lnTo>
                <a:lnTo>
                  <a:pt x="1322" y="2604"/>
                </a:lnTo>
                <a:lnTo>
                  <a:pt x="1338" y="2640"/>
                </a:lnTo>
                <a:lnTo>
                  <a:pt x="1355" y="2673"/>
                </a:lnTo>
                <a:lnTo>
                  <a:pt x="1367" y="2700"/>
                </a:lnTo>
                <a:lnTo>
                  <a:pt x="1467" y="2689"/>
                </a:lnTo>
                <a:lnTo>
                  <a:pt x="1469" y="2678"/>
                </a:lnTo>
                <a:lnTo>
                  <a:pt x="1471" y="2656"/>
                </a:lnTo>
                <a:lnTo>
                  <a:pt x="1471" y="2625"/>
                </a:lnTo>
                <a:lnTo>
                  <a:pt x="1473" y="2587"/>
                </a:lnTo>
                <a:lnTo>
                  <a:pt x="1473" y="2544"/>
                </a:lnTo>
                <a:lnTo>
                  <a:pt x="1473" y="2496"/>
                </a:lnTo>
                <a:lnTo>
                  <a:pt x="1471" y="2447"/>
                </a:lnTo>
                <a:lnTo>
                  <a:pt x="1471" y="2396"/>
                </a:lnTo>
                <a:lnTo>
                  <a:pt x="1469" y="2349"/>
                </a:lnTo>
                <a:lnTo>
                  <a:pt x="1465" y="2305"/>
                </a:lnTo>
                <a:lnTo>
                  <a:pt x="1462" y="2265"/>
                </a:lnTo>
                <a:lnTo>
                  <a:pt x="1458" y="2234"/>
                </a:lnTo>
                <a:lnTo>
                  <a:pt x="1453" y="2213"/>
                </a:lnTo>
                <a:lnTo>
                  <a:pt x="1447" y="2202"/>
                </a:lnTo>
                <a:lnTo>
                  <a:pt x="1435" y="2194"/>
                </a:lnTo>
                <a:lnTo>
                  <a:pt x="1418" y="2191"/>
                </a:lnTo>
                <a:lnTo>
                  <a:pt x="1398" y="2191"/>
                </a:lnTo>
                <a:close/>
                <a:moveTo>
                  <a:pt x="1282" y="1953"/>
                </a:moveTo>
                <a:lnTo>
                  <a:pt x="1231" y="1954"/>
                </a:lnTo>
                <a:lnTo>
                  <a:pt x="1205" y="1960"/>
                </a:lnTo>
                <a:lnTo>
                  <a:pt x="1176" y="1965"/>
                </a:lnTo>
                <a:lnTo>
                  <a:pt x="1147" y="1973"/>
                </a:lnTo>
                <a:lnTo>
                  <a:pt x="1118" y="1982"/>
                </a:lnTo>
                <a:lnTo>
                  <a:pt x="1089" y="1993"/>
                </a:lnTo>
                <a:lnTo>
                  <a:pt x="1064" y="2005"/>
                </a:lnTo>
                <a:lnTo>
                  <a:pt x="1040" y="2020"/>
                </a:lnTo>
                <a:lnTo>
                  <a:pt x="1020" y="2040"/>
                </a:lnTo>
                <a:lnTo>
                  <a:pt x="1005" y="2062"/>
                </a:lnTo>
                <a:lnTo>
                  <a:pt x="995" y="2089"/>
                </a:lnTo>
                <a:lnTo>
                  <a:pt x="993" y="2120"/>
                </a:lnTo>
                <a:lnTo>
                  <a:pt x="1011" y="2144"/>
                </a:lnTo>
                <a:lnTo>
                  <a:pt x="1036" y="2162"/>
                </a:lnTo>
                <a:lnTo>
                  <a:pt x="1067" y="2174"/>
                </a:lnTo>
                <a:lnTo>
                  <a:pt x="1102" y="2184"/>
                </a:lnTo>
                <a:lnTo>
                  <a:pt x="1140" y="2189"/>
                </a:lnTo>
                <a:lnTo>
                  <a:pt x="1180" y="2189"/>
                </a:lnTo>
                <a:lnTo>
                  <a:pt x="1220" y="2187"/>
                </a:lnTo>
                <a:lnTo>
                  <a:pt x="1262" y="2182"/>
                </a:lnTo>
                <a:lnTo>
                  <a:pt x="1302" y="2174"/>
                </a:lnTo>
                <a:lnTo>
                  <a:pt x="1338" y="2165"/>
                </a:lnTo>
                <a:lnTo>
                  <a:pt x="1371" y="2153"/>
                </a:lnTo>
                <a:lnTo>
                  <a:pt x="1400" y="2140"/>
                </a:lnTo>
                <a:lnTo>
                  <a:pt x="1415" y="2133"/>
                </a:lnTo>
                <a:lnTo>
                  <a:pt x="1431" y="2122"/>
                </a:lnTo>
                <a:lnTo>
                  <a:pt x="1447" y="2111"/>
                </a:lnTo>
                <a:lnTo>
                  <a:pt x="1462" y="2096"/>
                </a:lnTo>
                <a:lnTo>
                  <a:pt x="1475" y="2080"/>
                </a:lnTo>
                <a:lnTo>
                  <a:pt x="1480" y="2064"/>
                </a:lnTo>
                <a:lnTo>
                  <a:pt x="1480" y="2045"/>
                </a:lnTo>
                <a:lnTo>
                  <a:pt x="1473" y="2024"/>
                </a:lnTo>
                <a:lnTo>
                  <a:pt x="1456" y="2002"/>
                </a:lnTo>
                <a:lnTo>
                  <a:pt x="1433" y="1982"/>
                </a:lnTo>
                <a:lnTo>
                  <a:pt x="1404" y="1969"/>
                </a:lnTo>
                <a:lnTo>
                  <a:pt x="1369" y="1958"/>
                </a:lnTo>
                <a:lnTo>
                  <a:pt x="1327" y="1953"/>
                </a:lnTo>
                <a:lnTo>
                  <a:pt x="1282" y="1953"/>
                </a:lnTo>
                <a:close/>
                <a:moveTo>
                  <a:pt x="1727" y="1634"/>
                </a:moveTo>
                <a:lnTo>
                  <a:pt x="1711" y="1642"/>
                </a:lnTo>
                <a:lnTo>
                  <a:pt x="1698" y="1654"/>
                </a:lnTo>
                <a:lnTo>
                  <a:pt x="1693" y="1669"/>
                </a:lnTo>
                <a:lnTo>
                  <a:pt x="1695" y="1685"/>
                </a:lnTo>
                <a:lnTo>
                  <a:pt x="1696" y="1702"/>
                </a:lnTo>
                <a:lnTo>
                  <a:pt x="1693" y="1722"/>
                </a:lnTo>
                <a:lnTo>
                  <a:pt x="1680" y="1747"/>
                </a:lnTo>
                <a:lnTo>
                  <a:pt x="1662" y="1774"/>
                </a:lnTo>
                <a:lnTo>
                  <a:pt x="1636" y="1802"/>
                </a:lnTo>
                <a:lnTo>
                  <a:pt x="1605" y="1829"/>
                </a:lnTo>
                <a:lnTo>
                  <a:pt x="1575" y="1853"/>
                </a:lnTo>
                <a:lnTo>
                  <a:pt x="1544" y="1869"/>
                </a:lnTo>
                <a:lnTo>
                  <a:pt x="1515" y="1880"/>
                </a:lnTo>
                <a:lnTo>
                  <a:pt x="1509" y="1891"/>
                </a:lnTo>
                <a:lnTo>
                  <a:pt x="1505" y="1900"/>
                </a:lnTo>
                <a:lnTo>
                  <a:pt x="1504" y="1909"/>
                </a:lnTo>
                <a:lnTo>
                  <a:pt x="1507" y="1922"/>
                </a:lnTo>
                <a:lnTo>
                  <a:pt x="1524" y="1949"/>
                </a:lnTo>
                <a:lnTo>
                  <a:pt x="1549" y="1971"/>
                </a:lnTo>
                <a:lnTo>
                  <a:pt x="1580" y="1985"/>
                </a:lnTo>
                <a:lnTo>
                  <a:pt x="1616" y="1989"/>
                </a:lnTo>
                <a:lnTo>
                  <a:pt x="1629" y="1971"/>
                </a:lnTo>
                <a:lnTo>
                  <a:pt x="1635" y="1953"/>
                </a:lnTo>
                <a:lnTo>
                  <a:pt x="1638" y="1933"/>
                </a:lnTo>
                <a:lnTo>
                  <a:pt x="1647" y="1911"/>
                </a:lnTo>
                <a:lnTo>
                  <a:pt x="1675" y="1876"/>
                </a:lnTo>
                <a:lnTo>
                  <a:pt x="1698" y="1844"/>
                </a:lnTo>
                <a:lnTo>
                  <a:pt x="1722" y="1811"/>
                </a:lnTo>
                <a:lnTo>
                  <a:pt x="1749" y="1776"/>
                </a:lnTo>
                <a:lnTo>
                  <a:pt x="1765" y="1764"/>
                </a:lnTo>
                <a:lnTo>
                  <a:pt x="1784" y="1754"/>
                </a:lnTo>
                <a:lnTo>
                  <a:pt x="1804" y="1747"/>
                </a:lnTo>
                <a:lnTo>
                  <a:pt x="1822" y="1738"/>
                </a:lnTo>
                <a:lnTo>
                  <a:pt x="1838" y="1725"/>
                </a:lnTo>
                <a:lnTo>
                  <a:pt x="1842" y="1707"/>
                </a:lnTo>
                <a:lnTo>
                  <a:pt x="1829" y="1684"/>
                </a:lnTo>
                <a:lnTo>
                  <a:pt x="1811" y="1665"/>
                </a:lnTo>
                <a:lnTo>
                  <a:pt x="1787" y="1649"/>
                </a:lnTo>
                <a:lnTo>
                  <a:pt x="1760" y="1638"/>
                </a:lnTo>
                <a:lnTo>
                  <a:pt x="1727" y="1634"/>
                </a:lnTo>
                <a:close/>
                <a:moveTo>
                  <a:pt x="1887" y="1344"/>
                </a:moveTo>
                <a:lnTo>
                  <a:pt x="1869" y="1358"/>
                </a:lnTo>
                <a:lnTo>
                  <a:pt x="1860" y="1373"/>
                </a:lnTo>
                <a:lnTo>
                  <a:pt x="1860" y="1387"/>
                </a:lnTo>
                <a:lnTo>
                  <a:pt x="1867" y="1405"/>
                </a:lnTo>
                <a:lnTo>
                  <a:pt x="1880" y="1424"/>
                </a:lnTo>
                <a:lnTo>
                  <a:pt x="1825" y="1549"/>
                </a:lnTo>
                <a:lnTo>
                  <a:pt x="1815" y="1558"/>
                </a:lnTo>
                <a:lnTo>
                  <a:pt x="1798" y="1565"/>
                </a:lnTo>
                <a:lnTo>
                  <a:pt x="1784" y="1573"/>
                </a:lnTo>
                <a:lnTo>
                  <a:pt x="1771" y="1584"/>
                </a:lnTo>
                <a:lnTo>
                  <a:pt x="1765" y="1594"/>
                </a:lnTo>
                <a:lnTo>
                  <a:pt x="1780" y="1609"/>
                </a:lnTo>
                <a:lnTo>
                  <a:pt x="1798" y="1622"/>
                </a:lnTo>
                <a:lnTo>
                  <a:pt x="1820" y="1633"/>
                </a:lnTo>
                <a:lnTo>
                  <a:pt x="1842" y="1642"/>
                </a:lnTo>
                <a:lnTo>
                  <a:pt x="1867" y="1644"/>
                </a:lnTo>
                <a:lnTo>
                  <a:pt x="1891" y="1638"/>
                </a:lnTo>
                <a:lnTo>
                  <a:pt x="1893" y="1636"/>
                </a:lnTo>
                <a:lnTo>
                  <a:pt x="1895" y="1634"/>
                </a:lnTo>
                <a:lnTo>
                  <a:pt x="1895" y="1634"/>
                </a:lnTo>
                <a:lnTo>
                  <a:pt x="1896" y="1634"/>
                </a:lnTo>
                <a:lnTo>
                  <a:pt x="1896" y="1634"/>
                </a:lnTo>
                <a:lnTo>
                  <a:pt x="1896" y="1633"/>
                </a:lnTo>
                <a:lnTo>
                  <a:pt x="1898" y="1629"/>
                </a:lnTo>
                <a:lnTo>
                  <a:pt x="1902" y="1613"/>
                </a:lnTo>
                <a:lnTo>
                  <a:pt x="1900" y="1598"/>
                </a:lnTo>
                <a:lnTo>
                  <a:pt x="1896" y="1585"/>
                </a:lnTo>
                <a:lnTo>
                  <a:pt x="1893" y="1571"/>
                </a:lnTo>
                <a:lnTo>
                  <a:pt x="1893" y="1556"/>
                </a:lnTo>
                <a:lnTo>
                  <a:pt x="1933" y="1462"/>
                </a:lnTo>
                <a:lnTo>
                  <a:pt x="1944" y="1449"/>
                </a:lnTo>
                <a:lnTo>
                  <a:pt x="1956" y="1440"/>
                </a:lnTo>
                <a:lnTo>
                  <a:pt x="1971" y="1433"/>
                </a:lnTo>
                <a:lnTo>
                  <a:pt x="1985" y="1425"/>
                </a:lnTo>
                <a:lnTo>
                  <a:pt x="1998" y="1414"/>
                </a:lnTo>
                <a:lnTo>
                  <a:pt x="2007" y="1400"/>
                </a:lnTo>
                <a:lnTo>
                  <a:pt x="2013" y="1387"/>
                </a:lnTo>
                <a:lnTo>
                  <a:pt x="1991" y="1371"/>
                </a:lnTo>
                <a:lnTo>
                  <a:pt x="1971" y="1360"/>
                </a:lnTo>
                <a:lnTo>
                  <a:pt x="1947" y="1351"/>
                </a:lnTo>
                <a:lnTo>
                  <a:pt x="1918" y="1345"/>
                </a:lnTo>
                <a:lnTo>
                  <a:pt x="1887" y="1344"/>
                </a:lnTo>
                <a:close/>
                <a:moveTo>
                  <a:pt x="1435" y="1336"/>
                </a:moveTo>
                <a:lnTo>
                  <a:pt x="1396" y="1353"/>
                </a:lnTo>
                <a:lnTo>
                  <a:pt x="1380" y="1365"/>
                </a:lnTo>
                <a:lnTo>
                  <a:pt x="1369" y="1384"/>
                </a:lnTo>
                <a:lnTo>
                  <a:pt x="1365" y="1407"/>
                </a:lnTo>
                <a:lnTo>
                  <a:pt x="1369" y="1434"/>
                </a:lnTo>
                <a:lnTo>
                  <a:pt x="1380" y="1484"/>
                </a:lnTo>
                <a:lnTo>
                  <a:pt x="1385" y="1527"/>
                </a:lnTo>
                <a:lnTo>
                  <a:pt x="1385" y="1567"/>
                </a:lnTo>
                <a:lnTo>
                  <a:pt x="1382" y="1605"/>
                </a:lnTo>
                <a:lnTo>
                  <a:pt x="1375" y="1644"/>
                </a:lnTo>
                <a:lnTo>
                  <a:pt x="1365" y="1680"/>
                </a:lnTo>
                <a:lnTo>
                  <a:pt x="1356" y="1720"/>
                </a:lnTo>
                <a:lnTo>
                  <a:pt x="1345" y="1762"/>
                </a:lnTo>
                <a:lnTo>
                  <a:pt x="1335" y="1805"/>
                </a:lnTo>
                <a:lnTo>
                  <a:pt x="1315" y="1818"/>
                </a:lnTo>
                <a:lnTo>
                  <a:pt x="1289" y="1784"/>
                </a:lnTo>
                <a:lnTo>
                  <a:pt x="1275" y="1747"/>
                </a:lnTo>
                <a:lnTo>
                  <a:pt x="1265" y="1709"/>
                </a:lnTo>
                <a:lnTo>
                  <a:pt x="1264" y="1669"/>
                </a:lnTo>
                <a:lnTo>
                  <a:pt x="1265" y="1627"/>
                </a:lnTo>
                <a:lnTo>
                  <a:pt x="1271" y="1585"/>
                </a:lnTo>
                <a:lnTo>
                  <a:pt x="1276" y="1544"/>
                </a:lnTo>
                <a:lnTo>
                  <a:pt x="1284" y="1504"/>
                </a:lnTo>
                <a:lnTo>
                  <a:pt x="1289" y="1465"/>
                </a:lnTo>
                <a:lnTo>
                  <a:pt x="1291" y="1427"/>
                </a:lnTo>
                <a:lnTo>
                  <a:pt x="1289" y="1393"/>
                </a:lnTo>
                <a:lnTo>
                  <a:pt x="1282" y="1360"/>
                </a:lnTo>
                <a:lnTo>
                  <a:pt x="1264" y="1351"/>
                </a:lnTo>
                <a:lnTo>
                  <a:pt x="1240" y="1345"/>
                </a:lnTo>
                <a:lnTo>
                  <a:pt x="1216" y="1344"/>
                </a:lnTo>
                <a:lnTo>
                  <a:pt x="1191" y="1347"/>
                </a:lnTo>
                <a:lnTo>
                  <a:pt x="1169" y="1356"/>
                </a:lnTo>
                <a:lnTo>
                  <a:pt x="1149" y="1371"/>
                </a:lnTo>
                <a:lnTo>
                  <a:pt x="1135" y="1391"/>
                </a:lnTo>
                <a:lnTo>
                  <a:pt x="1138" y="1418"/>
                </a:lnTo>
                <a:lnTo>
                  <a:pt x="1147" y="1440"/>
                </a:lnTo>
                <a:lnTo>
                  <a:pt x="1158" y="1454"/>
                </a:lnTo>
                <a:lnTo>
                  <a:pt x="1171" y="1469"/>
                </a:lnTo>
                <a:lnTo>
                  <a:pt x="1184" y="1484"/>
                </a:lnTo>
                <a:lnTo>
                  <a:pt x="1193" y="1502"/>
                </a:lnTo>
                <a:lnTo>
                  <a:pt x="1204" y="1534"/>
                </a:lnTo>
                <a:lnTo>
                  <a:pt x="1211" y="1574"/>
                </a:lnTo>
                <a:lnTo>
                  <a:pt x="1213" y="1616"/>
                </a:lnTo>
                <a:lnTo>
                  <a:pt x="1211" y="1660"/>
                </a:lnTo>
                <a:lnTo>
                  <a:pt x="1207" y="1704"/>
                </a:lnTo>
                <a:lnTo>
                  <a:pt x="1202" y="1744"/>
                </a:lnTo>
                <a:lnTo>
                  <a:pt x="1195" y="1780"/>
                </a:lnTo>
                <a:lnTo>
                  <a:pt x="1185" y="1809"/>
                </a:lnTo>
                <a:lnTo>
                  <a:pt x="1178" y="1813"/>
                </a:lnTo>
                <a:lnTo>
                  <a:pt x="1149" y="1791"/>
                </a:lnTo>
                <a:lnTo>
                  <a:pt x="1127" y="1764"/>
                </a:lnTo>
                <a:lnTo>
                  <a:pt x="1111" y="1734"/>
                </a:lnTo>
                <a:lnTo>
                  <a:pt x="1102" y="1700"/>
                </a:lnTo>
                <a:lnTo>
                  <a:pt x="1095" y="1665"/>
                </a:lnTo>
                <a:lnTo>
                  <a:pt x="1091" y="1627"/>
                </a:lnTo>
                <a:lnTo>
                  <a:pt x="1089" y="1587"/>
                </a:lnTo>
                <a:lnTo>
                  <a:pt x="1087" y="1547"/>
                </a:lnTo>
                <a:lnTo>
                  <a:pt x="1085" y="1507"/>
                </a:lnTo>
                <a:lnTo>
                  <a:pt x="1082" y="1467"/>
                </a:lnTo>
                <a:lnTo>
                  <a:pt x="1075" y="1427"/>
                </a:lnTo>
                <a:lnTo>
                  <a:pt x="1058" y="1420"/>
                </a:lnTo>
                <a:lnTo>
                  <a:pt x="1038" y="1416"/>
                </a:lnTo>
                <a:lnTo>
                  <a:pt x="1015" y="1420"/>
                </a:lnTo>
                <a:lnTo>
                  <a:pt x="991" y="1425"/>
                </a:lnTo>
                <a:lnTo>
                  <a:pt x="969" y="1434"/>
                </a:lnTo>
                <a:lnTo>
                  <a:pt x="953" y="1444"/>
                </a:lnTo>
                <a:lnTo>
                  <a:pt x="947" y="1453"/>
                </a:lnTo>
                <a:lnTo>
                  <a:pt x="947" y="1469"/>
                </a:lnTo>
                <a:lnTo>
                  <a:pt x="955" y="1491"/>
                </a:lnTo>
                <a:lnTo>
                  <a:pt x="965" y="1514"/>
                </a:lnTo>
                <a:lnTo>
                  <a:pt x="980" y="1544"/>
                </a:lnTo>
                <a:lnTo>
                  <a:pt x="998" y="1573"/>
                </a:lnTo>
                <a:lnTo>
                  <a:pt x="1016" y="1605"/>
                </a:lnTo>
                <a:lnTo>
                  <a:pt x="1033" y="1638"/>
                </a:lnTo>
                <a:lnTo>
                  <a:pt x="1049" y="1673"/>
                </a:lnTo>
                <a:lnTo>
                  <a:pt x="1062" y="1705"/>
                </a:lnTo>
                <a:lnTo>
                  <a:pt x="1071" y="1738"/>
                </a:lnTo>
                <a:lnTo>
                  <a:pt x="1075" y="1769"/>
                </a:lnTo>
                <a:lnTo>
                  <a:pt x="1073" y="1796"/>
                </a:lnTo>
                <a:lnTo>
                  <a:pt x="1062" y="1822"/>
                </a:lnTo>
                <a:lnTo>
                  <a:pt x="1058" y="1825"/>
                </a:lnTo>
                <a:lnTo>
                  <a:pt x="1056" y="1827"/>
                </a:lnTo>
                <a:lnTo>
                  <a:pt x="1055" y="1829"/>
                </a:lnTo>
                <a:lnTo>
                  <a:pt x="1053" y="1829"/>
                </a:lnTo>
                <a:lnTo>
                  <a:pt x="1051" y="1831"/>
                </a:lnTo>
                <a:lnTo>
                  <a:pt x="1047" y="1831"/>
                </a:lnTo>
                <a:lnTo>
                  <a:pt x="1042" y="1833"/>
                </a:lnTo>
                <a:lnTo>
                  <a:pt x="1015" y="1814"/>
                </a:lnTo>
                <a:lnTo>
                  <a:pt x="995" y="1791"/>
                </a:lnTo>
                <a:lnTo>
                  <a:pt x="980" y="1764"/>
                </a:lnTo>
                <a:lnTo>
                  <a:pt x="969" y="1733"/>
                </a:lnTo>
                <a:lnTo>
                  <a:pt x="960" y="1700"/>
                </a:lnTo>
                <a:lnTo>
                  <a:pt x="953" y="1665"/>
                </a:lnTo>
                <a:lnTo>
                  <a:pt x="947" y="1631"/>
                </a:lnTo>
                <a:lnTo>
                  <a:pt x="940" y="1596"/>
                </a:lnTo>
                <a:lnTo>
                  <a:pt x="931" y="1564"/>
                </a:lnTo>
                <a:lnTo>
                  <a:pt x="920" y="1533"/>
                </a:lnTo>
                <a:lnTo>
                  <a:pt x="904" y="1505"/>
                </a:lnTo>
                <a:lnTo>
                  <a:pt x="871" y="1500"/>
                </a:lnTo>
                <a:lnTo>
                  <a:pt x="840" y="1502"/>
                </a:lnTo>
                <a:lnTo>
                  <a:pt x="807" y="1505"/>
                </a:lnTo>
                <a:lnTo>
                  <a:pt x="798" y="1527"/>
                </a:lnTo>
                <a:lnTo>
                  <a:pt x="800" y="1549"/>
                </a:lnTo>
                <a:lnTo>
                  <a:pt x="807" y="1569"/>
                </a:lnTo>
                <a:lnTo>
                  <a:pt x="822" y="1587"/>
                </a:lnTo>
                <a:lnTo>
                  <a:pt x="849" y="1618"/>
                </a:lnTo>
                <a:lnTo>
                  <a:pt x="876" y="1649"/>
                </a:lnTo>
                <a:lnTo>
                  <a:pt x="902" y="1680"/>
                </a:lnTo>
                <a:lnTo>
                  <a:pt x="925" y="1716"/>
                </a:lnTo>
                <a:lnTo>
                  <a:pt x="945" y="1756"/>
                </a:lnTo>
                <a:lnTo>
                  <a:pt x="985" y="1920"/>
                </a:lnTo>
                <a:lnTo>
                  <a:pt x="989" y="1925"/>
                </a:lnTo>
                <a:lnTo>
                  <a:pt x="995" y="1929"/>
                </a:lnTo>
                <a:lnTo>
                  <a:pt x="1000" y="1933"/>
                </a:lnTo>
                <a:lnTo>
                  <a:pt x="1005" y="1934"/>
                </a:lnTo>
                <a:lnTo>
                  <a:pt x="1013" y="1938"/>
                </a:lnTo>
                <a:lnTo>
                  <a:pt x="1064" y="1925"/>
                </a:lnTo>
                <a:lnTo>
                  <a:pt x="1115" y="1913"/>
                </a:lnTo>
                <a:lnTo>
                  <a:pt x="1169" y="1900"/>
                </a:lnTo>
                <a:lnTo>
                  <a:pt x="1216" y="1894"/>
                </a:lnTo>
                <a:lnTo>
                  <a:pt x="1267" y="1893"/>
                </a:lnTo>
                <a:lnTo>
                  <a:pt x="1316" y="1891"/>
                </a:lnTo>
                <a:lnTo>
                  <a:pt x="1365" y="1889"/>
                </a:lnTo>
                <a:lnTo>
                  <a:pt x="1409" y="1884"/>
                </a:lnTo>
                <a:lnTo>
                  <a:pt x="1451" y="1874"/>
                </a:lnTo>
                <a:lnTo>
                  <a:pt x="1453" y="1836"/>
                </a:lnTo>
                <a:lnTo>
                  <a:pt x="1451" y="1796"/>
                </a:lnTo>
                <a:lnTo>
                  <a:pt x="1444" y="1754"/>
                </a:lnTo>
                <a:lnTo>
                  <a:pt x="1438" y="1709"/>
                </a:lnTo>
                <a:lnTo>
                  <a:pt x="1438" y="1662"/>
                </a:lnTo>
                <a:lnTo>
                  <a:pt x="1444" y="1611"/>
                </a:lnTo>
                <a:lnTo>
                  <a:pt x="1453" y="1582"/>
                </a:lnTo>
                <a:lnTo>
                  <a:pt x="1465" y="1551"/>
                </a:lnTo>
                <a:lnTo>
                  <a:pt x="1480" y="1520"/>
                </a:lnTo>
                <a:lnTo>
                  <a:pt x="1495" y="1487"/>
                </a:lnTo>
                <a:lnTo>
                  <a:pt x="1507" y="1456"/>
                </a:lnTo>
                <a:lnTo>
                  <a:pt x="1516" y="1424"/>
                </a:lnTo>
                <a:lnTo>
                  <a:pt x="1522" y="1393"/>
                </a:lnTo>
                <a:lnTo>
                  <a:pt x="1518" y="1364"/>
                </a:lnTo>
                <a:lnTo>
                  <a:pt x="1505" y="1344"/>
                </a:lnTo>
                <a:lnTo>
                  <a:pt x="1435" y="1336"/>
                </a:lnTo>
                <a:close/>
                <a:moveTo>
                  <a:pt x="695" y="1220"/>
                </a:moveTo>
                <a:lnTo>
                  <a:pt x="675" y="1233"/>
                </a:lnTo>
                <a:lnTo>
                  <a:pt x="655" y="1244"/>
                </a:lnTo>
                <a:lnTo>
                  <a:pt x="638" y="1256"/>
                </a:lnTo>
                <a:lnTo>
                  <a:pt x="622" y="1271"/>
                </a:lnTo>
                <a:lnTo>
                  <a:pt x="611" y="1293"/>
                </a:lnTo>
                <a:lnTo>
                  <a:pt x="689" y="1353"/>
                </a:lnTo>
                <a:lnTo>
                  <a:pt x="745" y="1420"/>
                </a:lnTo>
                <a:lnTo>
                  <a:pt x="740" y="1478"/>
                </a:lnTo>
                <a:lnTo>
                  <a:pt x="762" y="1485"/>
                </a:lnTo>
                <a:lnTo>
                  <a:pt x="785" y="1484"/>
                </a:lnTo>
                <a:lnTo>
                  <a:pt x="807" y="1474"/>
                </a:lnTo>
                <a:lnTo>
                  <a:pt x="827" y="1462"/>
                </a:lnTo>
                <a:lnTo>
                  <a:pt x="844" y="1444"/>
                </a:lnTo>
                <a:lnTo>
                  <a:pt x="856" y="1427"/>
                </a:lnTo>
                <a:lnTo>
                  <a:pt x="844" y="1413"/>
                </a:lnTo>
                <a:lnTo>
                  <a:pt x="831" y="1405"/>
                </a:lnTo>
                <a:lnTo>
                  <a:pt x="816" y="1398"/>
                </a:lnTo>
                <a:lnTo>
                  <a:pt x="800" y="1393"/>
                </a:lnTo>
                <a:lnTo>
                  <a:pt x="784" y="1384"/>
                </a:lnTo>
                <a:lnTo>
                  <a:pt x="765" y="1365"/>
                </a:lnTo>
                <a:lnTo>
                  <a:pt x="751" y="1342"/>
                </a:lnTo>
                <a:lnTo>
                  <a:pt x="742" y="1316"/>
                </a:lnTo>
                <a:lnTo>
                  <a:pt x="736" y="1287"/>
                </a:lnTo>
                <a:lnTo>
                  <a:pt x="731" y="1258"/>
                </a:lnTo>
                <a:lnTo>
                  <a:pt x="725" y="1233"/>
                </a:lnTo>
                <a:lnTo>
                  <a:pt x="695" y="1220"/>
                </a:lnTo>
                <a:close/>
                <a:moveTo>
                  <a:pt x="1940" y="1136"/>
                </a:moveTo>
                <a:lnTo>
                  <a:pt x="1925" y="1156"/>
                </a:lnTo>
                <a:lnTo>
                  <a:pt x="1915" y="1184"/>
                </a:lnTo>
                <a:lnTo>
                  <a:pt x="1909" y="1214"/>
                </a:lnTo>
                <a:lnTo>
                  <a:pt x="1905" y="1244"/>
                </a:lnTo>
                <a:lnTo>
                  <a:pt x="1904" y="1274"/>
                </a:lnTo>
                <a:lnTo>
                  <a:pt x="1905" y="1300"/>
                </a:lnTo>
                <a:lnTo>
                  <a:pt x="1925" y="1316"/>
                </a:lnTo>
                <a:lnTo>
                  <a:pt x="1964" y="1316"/>
                </a:lnTo>
                <a:lnTo>
                  <a:pt x="1978" y="1304"/>
                </a:lnTo>
                <a:lnTo>
                  <a:pt x="1987" y="1285"/>
                </a:lnTo>
                <a:lnTo>
                  <a:pt x="1991" y="1265"/>
                </a:lnTo>
                <a:lnTo>
                  <a:pt x="1991" y="1242"/>
                </a:lnTo>
                <a:lnTo>
                  <a:pt x="1987" y="1218"/>
                </a:lnTo>
                <a:lnTo>
                  <a:pt x="1984" y="1194"/>
                </a:lnTo>
                <a:lnTo>
                  <a:pt x="1978" y="1173"/>
                </a:lnTo>
                <a:lnTo>
                  <a:pt x="1973" y="1153"/>
                </a:lnTo>
                <a:lnTo>
                  <a:pt x="1940" y="1136"/>
                </a:lnTo>
                <a:close/>
                <a:moveTo>
                  <a:pt x="887" y="1062"/>
                </a:moveTo>
                <a:lnTo>
                  <a:pt x="865" y="1078"/>
                </a:lnTo>
                <a:lnTo>
                  <a:pt x="853" y="1094"/>
                </a:lnTo>
                <a:lnTo>
                  <a:pt x="847" y="1109"/>
                </a:lnTo>
                <a:lnTo>
                  <a:pt x="849" y="1122"/>
                </a:lnTo>
                <a:lnTo>
                  <a:pt x="856" y="1136"/>
                </a:lnTo>
                <a:lnTo>
                  <a:pt x="865" y="1151"/>
                </a:lnTo>
                <a:lnTo>
                  <a:pt x="878" y="1165"/>
                </a:lnTo>
                <a:lnTo>
                  <a:pt x="893" y="1182"/>
                </a:lnTo>
                <a:lnTo>
                  <a:pt x="905" y="1200"/>
                </a:lnTo>
                <a:lnTo>
                  <a:pt x="916" y="1220"/>
                </a:lnTo>
                <a:lnTo>
                  <a:pt x="925" y="1240"/>
                </a:lnTo>
                <a:lnTo>
                  <a:pt x="927" y="1267"/>
                </a:lnTo>
                <a:lnTo>
                  <a:pt x="925" y="1293"/>
                </a:lnTo>
                <a:lnTo>
                  <a:pt x="920" y="1316"/>
                </a:lnTo>
                <a:lnTo>
                  <a:pt x="916" y="1338"/>
                </a:lnTo>
                <a:lnTo>
                  <a:pt x="916" y="1358"/>
                </a:lnTo>
                <a:lnTo>
                  <a:pt x="922" y="1376"/>
                </a:lnTo>
                <a:lnTo>
                  <a:pt x="925" y="1380"/>
                </a:lnTo>
                <a:lnTo>
                  <a:pt x="929" y="1384"/>
                </a:lnTo>
                <a:lnTo>
                  <a:pt x="933" y="1387"/>
                </a:lnTo>
                <a:lnTo>
                  <a:pt x="936" y="1389"/>
                </a:lnTo>
                <a:lnTo>
                  <a:pt x="940" y="1389"/>
                </a:lnTo>
                <a:lnTo>
                  <a:pt x="947" y="1391"/>
                </a:lnTo>
                <a:lnTo>
                  <a:pt x="971" y="1393"/>
                </a:lnTo>
                <a:lnTo>
                  <a:pt x="993" y="1387"/>
                </a:lnTo>
                <a:lnTo>
                  <a:pt x="1011" y="1374"/>
                </a:lnTo>
                <a:lnTo>
                  <a:pt x="1025" y="1358"/>
                </a:lnTo>
                <a:lnTo>
                  <a:pt x="1036" y="1340"/>
                </a:lnTo>
                <a:lnTo>
                  <a:pt x="1020" y="1318"/>
                </a:lnTo>
                <a:lnTo>
                  <a:pt x="1005" y="1300"/>
                </a:lnTo>
                <a:lnTo>
                  <a:pt x="989" y="1282"/>
                </a:lnTo>
                <a:lnTo>
                  <a:pt x="976" y="1260"/>
                </a:lnTo>
                <a:lnTo>
                  <a:pt x="964" y="1236"/>
                </a:lnTo>
                <a:lnTo>
                  <a:pt x="955" y="1204"/>
                </a:lnTo>
                <a:lnTo>
                  <a:pt x="951" y="1180"/>
                </a:lnTo>
                <a:lnTo>
                  <a:pt x="955" y="1158"/>
                </a:lnTo>
                <a:lnTo>
                  <a:pt x="958" y="1140"/>
                </a:lnTo>
                <a:lnTo>
                  <a:pt x="964" y="1122"/>
                </a:lnTo>
                <a:lnTo>
                  <a:pt x="965" y="1105"/>
                </a:lnTo>
                <a:lnTo>
                  <a:pt x="960" y="1087"/>
                </a:lnTo>
                <a:lnTo>
                  <a:pt x="949" y="1074"/>
                </a:lnTo>
                <a:lnTo>
                  <a:pt x="933" y="1065"/>
                </a:lnTo>
                <a:lnTo>
                  <a:pt x="913" y="1064"/>
                </a:lnTo>
                <a:lnTo>
                  <a:pt x="887" y="1062"/>
                </a:lnTo>
                <a:close/>
                <a:moveTo>
                  <a:pt x="560" y="1009"/>
                </a:moveTo>
                <a:lnTo>
                  <a:pt x="544" y="1018"/>
                </a:lnTo>
                <a:lnTo>
                  <a:pt x="529" y="1027"/>
                </a:lnTo>
                <a:lnTo>
                  <a:pt x="516" y="1036"/>
                </a:lnTo>
                <a:lnTo>
                  <a:pt x="505" y="1051"/>
                </a:lnTo>
                <a:lnTo>
                  <a:pt x="591" y="1156"/>
                </a:lnTo>
                <a:lnTo>
                  <a:pt x="593" y="1171"/>
                </a:lnTo>
                <a:lnTo>
                  <a:pt x="593" y="1184"/>
                </a:lnTo>
                <a:lnTo>
                  <a:pt x="591" y="1196"/>
                </a:lnTo>
                <a:lnTo>
                  <a:pt x="589" y="1207"/>
                </a:lnTo>
                <a:lnTo>
                  <a:pt x="593" y="1220"/>
                </a:lnTo>
                <a:lnTo>
                  <a:pt x="656" y="1204"/>
                </a:lnTo>
                <a:lnTo>
                  <a:pt x="673" y="1173"/>
                </a:lnTo>
                <a:lnTo>
                  <a:pt x="647" y="1154"/>
                </a:lnTo>
                <a:lnTo>
                  <a:pt x="627" y="1136"/>
                </a:lnTo>
                <a:lnTo>
                  <a:pt x="615" y="1114"/>
                </a:lnTo>
                <a:lnTo>
                  <a:pt x="605" y="1091"/>
                </a:lnTo>
                <a:lnTo>
                  <a:pt x="600" y="1060"/>
                </a:lnTo>
                <a:lnTo>
                  <a:pt x="598" y="1022"/>
                </a:lnTo>
                <a:lnTo>
                  <a:pt x="585" y="1014"/>
                </a:lnTo>
                <a:lnTo>
                  <a:pt x="560" y="1009"/>
                </a:lnTo>
                <a:close/>
                <a:moveTo>
                  <a:pt x="1445" y="969"/>
                </a:moveTo>
                <a:lnTo>
                  <a:pt x="1429" y="976"/>
                </a:lnTo>
                <a:lnTo>
                  <a:pt x="1416" y="980"/>
                </a:lnTo>
                <a:lnTo>
                  <a:pt x="1416" y="1016"/>
                </a:lnTo>
                <a:lnTo>
                  <a:pt x="1420" y="1045"/>
                </a:lnTo>
                <a:lnTo>
                  <a:pt x="1424" y="1073"/>
                </a:lnTo>
                <a:lnTo>
                  <a:pt x="1427" y="1096"/>
                </a:lnTo>
                <a:lnTo>
                  <a:pt x="1429" y="1118"/>
                </a:lnTo>
                <a:lnTo>
                  <a:pt x="1429" y="1142"/>
                </a:lnTo>
                <a:lnTo>
                  <a:pt x="1425" y="1165"/>
                </a:lnTo>
                <a:lnTo>
                  <a:pt x="1418" y="1191"/>
                </a:lnTo>
                <a:lnTo>
                  <a:pt x="1405" y="1220"/>
                </a:lnTo>
                <a:lnTo>
                  <a:pt x="1387" y="1253"/>
                </a:lnTo>
                <a:lnTo>
                  <a:pt x="1387" y="1276"/>
                </a:lnTo>
                <a:lnTo>
                  <a:pt x="1398" y="1285"/>
                </a:lnTo>
                <a:lnTo>
                  <a:pt x="1415" y="1294"/>
                </a:lnTo>
                <a:lnTo>
                  <a:pt x="1435" y="1302"/>
                </a:lnTo>
                <a:lnTo>
                  <a:pt x="1458" y="1305"/>
                </a:lnTo>
                <a:lnTo>
                  <a:pt x="1482" y="1309"/>
                </a:lnTo>
                <a:lnTo>
                  <a:pt x="1504" y="1309"/>
                </a:lnTo>
                <a:lnTo>
                  <a:pt x="1520" y="1305"/>
                </a:lnTo>
                <a:lnTo>
                  <a:pt x="1533" y="1296"/>
                </a:lnTo>
                <a:lnTo>
                  <a:pt x="1536" y="1282"/>
                </a:lnTo>
                <a:lnTo>
                  <a:pt x="1535" y="1265"/>
                </a:lnTo>
                <a:lnTo>
                  <a:pt x="1527" y="1249"/>
                </a:lnTo>
                <a:lnTo>
                  <a:pt x="1518" y="1231"/>
                </a:lnTo>
                <a:lnTo>
                  <a:pt x="1509" y="1213"/>
                </a:lnTo>
                <a:lnTo>
                  <a:pt x="1502" y="1196"/>
                </a:lnTo>
                <a:lnTo>
                  <a:pt x="1498" y="1180"/>
                </a:lnTo>
                <a:lnTo>
                  <a:pt x="1502" y="1160"/>
                </a:lnTo>
                <a:lnTo>
                  <a:pt x="1509" y="1136"/>
                </a:lnTo>
                <a:lnTo>
                  <a:pt x="1518" y="1111"/>
                </a:lnTo>
                <a:lnTo>
                  <a:pt x="1527" y="1087"/>
                </a:lnTo>
                <a:lnTo>
                  <a:pt x="1536" y="1062"/>
                </a:lnTo>
                <a:lnTo>
                  <a:pt x="1545" y="1040"/>
                </a:lnTo>
                <a:lnTo>
                  <a:pt x="1553" y="1022"/>
                </a:lnTo>
                <a:lnTo>
                  <a:pt x="1556" y="1009"/>
                </a:lnTo>
                <a:lnTo>
                  <a:pt x="1556" y="1002"/>
                </a:lnTo>
                <a:lnTo>
                  <a:pt x="1544" y="987"/>
                </a:lnTo>
                <a:lnTo>
                  <a:pt x="1524" y="978"/>
                </a:lnTo>
                <a:lnTo>
                  <a:pt x="1498" y="973"/>
                </a:lnTo>
                <a:lnTo>
                  <a:pt x="1471" y="971"/>
                </a:lnTo>
                <a:lnTo>
                  <a:pt x="1445" y="969"/>
                </a:lnTo>
                <a:close/>
                <a:moveTo>
                  <a:pt x="1178" y="964"/>
                </a:moveTo>
                <a:lnTo>
                  <a:pt x="1127" y="976"/>
                </a:lnTo>
                <a:lnTo>
                  <a:pt x="1122" y="993"/>
                </a:lnTo>
                <a:lnTo>
                  <a:pt x="1122" y="1014"/>
                </a:lnTo>
                <a:lnTo>
                  <a:pt x="1125" y="1040"/>
                </a:lnTo>
                <a:lnTo>
                  <a:pt x="1133" y="1067"/>
                </a:lnTo>
                <a:lnTo>
                  <a:pt x="1142" y="1094"/>
                </a:lnTo>
                <a:lnTo>
                  <a:pt x="1149" y="1124"/>
                </a:lnTo>
                <a:lnTo>
                  <a:pt x="1156" y="1151"/>
                </a:lnTo>
                <a:lnTo>
                  <a:pt x="1162" y="1178"/>
                </a:lnTo>
                <a:lnTo>
                  <a:pt x="1162" y="1200"/>
                </a:lnTo>
                <a:lnTo>
                  <a:pt x="1160" y="1216"/>
                </a:lnTo>
                <a:lnTo>
                  <a:pt x="1153" y="1229"/>
                </a:lnTo>
                <a:lnTo>
                  <a:pt x="1144" y="1240"/>
                </a:lnTo>
                <a:lnTo>
                  <a:pt x="1135" y="1251"/>
                </a:lnTo>
                <a:lnTo>
                  <a:pt x="1127" y="1264"/>
                </a:lnTo>
                <a:lnTo>
                  <a:pt x="1125" y="1284"/>
                </a:lnTo>
                <a:lnTo>
                  <a:pt x="1144" y="1293"/>
                </a:lnTo>
                <a:lnTo>
                  <a:pt x="1165" y="1298"/>
                </a:lnTo>
                <a:lnTo>
                  <a:pt x="1191" y="1302"/>
                </a:lnTo>
                <a:lnTo>
                  <a:pt x="1216" y="1304"/>
                </a:lnTo>
                <a:lnTo>
                  <a:pt x="1240" y="1300"/>
                </a:lnTo>
                <a:lnTo>
                  <a:pt x="1260" y="1293"/>
                </a:lnTo>
                <a:lnTo>
                  <a:pt x="1273" y="1284"/>
                </a:lnTo>
                <a:lnTo>
                  <a:pt x="1269" y="1260"/>
                </a:lnTo>
                <a:lnTo>
                  <a:pt x="1262" y="1242"/>
                </a:lnTo>
                <a:lnTo>
                  <a:pt x="1253" y="1224"/>
                </a:lnTo>
                <a:lnTo>
                  <a:pt x="1242" y="1207"/>
                </a:lnTo>
                <a:lnTo>
                  <a:pt x="1233" y="1189"/>
                </a:lnTo>
                <a:lnTo>
                  <a:pt x="1227" y="1167"/>
                </a:lnTo>
                <a:lnTo>
                  <a:pt x="1222" y="1136"/>
                </a:lnTo>
                <a:lnTo>
                  <a:pt x="1224" y="1107"/>
                </a:lnTo>
                <a:lnTo>
                  <a:pt x="1229" y="1082"/>
                </a:lnTo>
                <a:lnTo>
                  <a:pt x="1238" y="1058"/>
                </a:lnTo>
                <a:lnTo>
                  <a:pt x="1247" y="1036"/>
                </a:lnTo>
                <a:lnTo>
                  <a:pt x="1258" y="1014"/>
                </a:lnTo>
                <a:lnTo>
                  <a:pt x="1265" y="993"/>
                </a:lnTo>
                <a:lnTo>
                  <a:pt x="1260" y="985"/>
                </a:lnTo>
                <a:lnTo>
                  <a:pt x="1178" y="964"/>
                </a:lnTo>
                <a:close/>
                <a:moveTo>
                  <a:pt x="493" y="804"/>
                </a:moveTo>
                <a:lnTo>
                  <a:pt x="480" y="820"/>
                </a:lnTo>
                <a:lnTo>
                  <a:pt x="491" y="902"/>
                </a:lnTo>
                <a:lnTo>
                  <a:pt x="489" y="916"/>
                </a:lnTo>
                <a:lnTo>
                  <a:pt x="484" y="927"/>
                </a:lnTo>
                <a:lnTo>
                  <a:pt x="480" y="940"/>
                </a:lnTo>
                <a:lnTo>
                  <a:pt x="480" y="956"/>
                </a:lnTo>
                <a:lnTo>
                  <a:pt x="507" y="967"/>
                </a:lnTo>
                <a:lnTo>
                  <a:pt x="533" y="969"/>
                </a:lnTo>
                <a:lnTo>
                  <a:pt x="564" y="964"/>
                </a:lnTo>
                <a:lnTo>
                  <a:pt x="575" y="947"/>
                </a:lnTo>
                <a:lnTo>
                  <a:pt x="569" y="934"/>
                </a:lnTo>
                <a:lnTo>
                  <a:pt x="562" y="925"/>
                </a:lnTo>
                <a:lnTo>
                  <a:pt x="555" y="918"/>
                </a:lnTo>
                <a:lnTo>
                  <a:pt x="545" y="911"/>
                </a:lnTo>
                <a:lnTo>
                  <a:pt x="540" y="902"/>
                </a:lnTo>
                <a:lnTo>
                  <a:pt x="527" y="811"/>
                </a:lnTo>
                <a:lnTo>
                  <a:pt x="518" y="807"/>
                </a:lnTo>
                <a:lnTo>
                  <a:pt x="507" y="804"/>
                </a:lnTo>
                <a:lnTo>
                  <a:pt x="493" y="804"/>
                </a:lnTo>
                <a:close/>
                <a:moveTo>
                  <a:pt x="822" y="798"/>
                </a:moveTo>
                <a:lnTo>
                  <a:pt x="765" y="814"/>
                </a:lnTo>
                <a:lnTo>
                  <a:pt x="758" y="820"/>
                </a:lnTo>
                <a:lnTo>
                  <a:pt x="764" y="847"/>
                </a:lnTo>
                <a:lnTo>
                  <a:pt x="773" y="871"/>
                </a:lnTo>
                <a:lnTo>
                  <a:pt x="782" y="894"/>
                </a:lnTo>
                <a:lnTo>
                  <a:pt x="791" y="916"/>
                </a:lnTo>
                <a:lnTo>
                  <a:pt x="798" y="938"/>
                </a:lnTo>
                <a:lnTo>
                  <a:pt x="804" y="962"/>
                </a:lnTo>
                <a:lnTo>
                  <a:pt x="804" y="987"/>
                </a:lnTo>
                <a:lnTo>
                  <a:pt x="796" y="1018"/>
                </a:lnTo>
                <a:lnTo>
                  <a:pt x="796" y="1022"/>
                </a:lnTo>
                <a:lnTo>
                  <a:pt x="824" y="1029"/>
                </a:lnTo>
                <a:lnTo>
                  <a:pt x="849" y="1025"/>
                </a:lnTo>
                <a:lnTo>
                  <a:pt x="875" y="1016"/>
                </a:lnTo>
                <a:lnTo>
                  <a:pt x="895" y="1005"/>
                </a:lnTo>
                <a:lnTo>
                  <a:pt x="895" y="998"/>
                </a:lnTo>
                <a:lnTo>
                  <a:pt x="876" y="971"/>
                </a:lnTo>
                <a:lnTo>
                  <a:pt x="864" y="949"/>
                </a:lnTo>
                <a:lnTo>
                  <a:pt x="855" y="927"/>
                </a:lnTo>
                <a:lnTo>
                  <a:pt x="851" y="905"/>
                </a:lnTo>
                <a:lnTo>
                  <a:pt x="851" y="880"/>
                </a:lnTo>
                <a:lnTo>
                  <a:pt x="851" y="849"/>
                </a:lnTo>
                <a:lnTo>
                  <a:pt x="853" y="811"/>
                </a:lnTo>
                <a:lnTo>
                  <a:pt x="822" y="798"/>
                </a:lnTo>
                <a:close/>
                <a:moveTo>
                  <a:pt x="1515" y="644"/>
                </a:moveTo>
                <a:lnTo>
                  <a:pt x="1480" y="651"/>
                </a:lnTo>
                <a:lnTo>
                  <a:pt x="1475" y="669"/>
                </a:lnTo>
                <a:lnTo>
                  <a:pt x="1475" y="682"/>
                </a:lnTo>
                <a:lnTo>
                  <a:pt x="1478" y="696"/>
                </a:lnTo>
                <a:lnTo>
                  <a:pt x="1484" y="711"/>
                </a:lnTo>
                <a:lnTo>
                  <a:pt x="1491" y="751"/>
                </a:lnTo>
                <a:lnTo>
                  <a:pt x="1491" y="787"/>
                </a:lnTo>
                <a:lnTo>
                  <a:pt x="1485" y="822"/>
                </a:lnTo>
                <a:lnTo>
                  <a:pt x="1476" y="853"/>
                </a:lnTo>
                <a:lnTo>
                  <a:pt x="1462" y="880"/>
                </a:lnTo>
                <a:lnTo>
                  <a:pt x="1445" y="907"/>
                </a:lnTo>
                <a:lnTo>
                  <a:pt x="1445" y="927"/>
                </a:lnTo>
                <a:lnTo>
                  <a:pt x="1465" y="936"/>
                </a:lnTo>
                <a:lnTo>
                  <a:pt x="1489" y="942"/>
                </a:lnTo>
                <a:lnTo>
                  <a:pt x="1515" y="944"/>
                </a:lnTo>
                <a:lnTo>
                  <a:pt x="1540" y="940"/>
                </a:lnTo>
                <a:lnTo>
                  <a:pt x="1562" y="927"/>
                </a:lnTo>
                <a:lnTo>
                  <a:pt x="1533" y="840"/>
                </a:lnTo>
                <a:lnTo>
                  <a:pt x="1533" y="809"/>
                </a:lnTo>
                <a:lnTo>
                  <a:pt x="1538" y="778"/>
                </a:lnTo>
                <a:lnTo>
                  <a:pt x="1551" y="751"/>
                </a:lnTo>
                <a:lnTo>
                  <a:pt x="1564" y="724"/>
                </a:lnTo>
                <a:lnTo>
                  <a:pt x="1576" y="696"/>
                </a:lnTo>
                <a:lnTo>
                  <a:pt x="1587" y="673"/>
                </a:lnTo>
                <a:lnTo>
                  <a:pt x="1580" y="656"/>
                </a:lnTo>
                <a:lnTo>
                  <a:pt x="1515" y="644"/>
                </a:lnTo>
                <a:close/>
                <a:moveTo>
                  <a:pt x="1107" y="622"/>
                </a:moveTo>
                <a:lnTo>
                  <a:pt x="1091" y="625"/>
                </a:lnTo>
                <a:lnTo>
                  <a:pt x="1064" y="656"/>
                </a:lnTo>
                <a:lnTo>
                  <a:pt x="1125" y="814"/>
                </a:lnTo>
                <a:lnTo>
                  <a:pt x="1129" y="840"/>
                </a:lnTo>
                <a:lnTo>
                  <a:pt x="1127" y="860"/>
                </a:lnTo>
                <a:lnTo>
                  <a:pt x="1122" y="874"/>
                </a:lnTo>
                <a:lnTo>
                  <a:pt x="1118" y="891"/>
                </a:lnTo>
                <a:lnTo>
                  <a:pt x="1116" y="907"/>
                </a:lnTo>
                <a:lnTo>
                  <a:pt x="1118" y="927"/>
                </a:lnTo>
                <a:lnTo>
                  <a:pt x="1142" y="927"/>
                </a:lnTo>
                <a:lnTo>
                  <a:pt x="1162" y="924"/>
                </a:lnTo>
                <a:lnTo>
                  <a:pt x="1180" y="920"/>
                </a:lnTo>
                <a:lnTo>
                  <a:pt x="1196" y="913"/>
                </a:lnTo>
                <a:lnTo>
                  <a:pt x="1218" y="907"/>
                </a:lnTo>
                <a:lnTo>
                  <a:pt x="1222" y="898"/>
                </a:lnTo>
                <a:lnTo>
                  <a:pt x="1225" y="887"/>
                </a:lnTo>
                <a:lnTo>
                  <a:pt x="1225" y="873"/>
                </a:lnTo>
                <a:lnTo>
                  <a:pt x="1202" y="842"/>
                </a:lnTo>
                <a:lnTo>
                  <a:pt x="1185" y="813"/>
                </a:lnTo>
                <a:lnTo>
                  <a:pt x="1175" y="784"/>
                </a:lnTo>
                <a:lnTo>
                  <a:pt x="1169" y="754"/>
                </a:lnTo>
                <a:lnTo>
                  <a:pt x="1169" y="722"/>
                </a:lnTo>
                <a:lnTo>
                  <a:pt x="1173" y="685"/>
                </a:lnTo>
                <a:lnTo>
                  <a:pt x="1182" y="644"/>
                </a:lnTo>
                <a:lnTo>
                  <a:pt x="1160" y="625"/>
                </a:lnTo>
                <a:lnTo>
                  <a:pt x="1107" y="622"/>
                </a:lnTo>
                <a:close/>
                <a:moveTo>
                  <a:pt x="762" y="596"/>
                </a:moveTo>
                <a:lnTo>
                  <a:pt x="751" y="611"/>
                </a:lnTo>
                <a:lnTo>
                  <a:pt x="744" y="633"/>
                </a:lnTo>
                <a:lnTo>
                  <a:pt x="738" y="658"/>
                </a:lnTo>
                <a:lnTo>
                  <a:pt x="735" y="689"/>
                </a:lnTo>
                <a:lnTo>
                  <a:pt x="733" y="718"/>
                </a:lnTo>
                <a:lnTo>
                  <a:pt x="735" y="744"/>
                </a:lnTo>
                <a:lnTo>
                  <a:pt x="738" y="765"/>
                </a:lnTo>
                <a:lnTo>
                  <a:pt x="767" y="769"/>
                </a:lnTo>
                <a:lnTo>
                  <a:pt x="793" y="769"/>
                </a:lnTo>
                <a:lnTo>
                  <a:pt x="822" y="765"/>
                </a:lnTo>
                <a:lnTo>
                  <a:pt x="831" y="753"/>
                </a:lnTo>
                <a:lnTo>
                  <a:pt x="825" y="734"/>
                </a:lnTo>
                <a:lnTo>
                  <a:pt x="818" y="724"/>
                </a:lnTo>
                <a:lnTo>
                  <a:pt x="809" y="716"/>
                </a:lnTo>
                <a:lnTo>
                  <a:pt x="802" y="709"/>
                </a:lnTo>
                <a:lnTo>
                  <a:pt x="795" y="698"/>
                </a:lnTo>
                <a:lnTo>
                  <a:pt x="789" y="680"/>
                </a:lnTo>
                <a:lnTo>
                  <a:pt x="791" y="664"/>
                </a:lnTo>
                <a:lnTo>
                  <a:pt x="791" y="647"/>
                </a:lnTo>
                <a:lnTo>
                  <a:pt x="791" y="631"/>
                </a:lnTo>
                <a:lnTo>
                  <a:pt x="784" y="613"/>
                </a:lnTo>
                <a:lnTo>
                  <a:pt x="780" y="609"/>
                </a:lnTo>
                <a:lnTo>
                  <a:pt x="778" y="605"/>
                </a:lnTo>
                <a:lnTo>
                  <a:pt x="775" y="604"/>
                </a:lnTo>
                <a:lnTo>
                  <a:pt x="771" y="600"/>
                </a:lnTo>
                <a:lnTo>
                  <a:pt x="767" y="598"/>
                </a:lnTo>
                <a:lnTo>
                  <a:pt x="762" y="596"/>
                </a:lnTo>
                <a:close/>
                <a:moveTo>
                  <a:pt x="1535" y="433"/>
                </a:moveTo>
                <a:lnTo>
                  <a:pt x="1524" y="447"/>
                </a:lnTo>
                <a:lnTo>
                  <a:pt x="1520" y="462"/>
                </a:lnTo>
                <a:lnTo>
                  <a:pt x="1518" y="476"/>
                </a:lnTo>
                <a:lnTo>
                  <a:pt x="1518" y="493"/>
                </a:lnTo>
                <a:lnTo>
                  <a:pt x="1516" y="511"/>
                </a:lnTo>
                <a:lnTo>
                  <a:pt x="1511" y="533"/>
                </a:lnTo>
                <a:lnTo>
                  <a:pt x="1476" y="574"/>
                </a:lnTo>
                <a:lnTo>
                  <a:pt x="1475" y="596"/>
                </a:lnTo>
                <a:lnTo>
                  <a:pt x="1500" y="607"/>
                </a:lnTo>
                <a:lnTo>
                  <a:pt x="1531" y="613"/>
                </a:lnTo>
                <a:lnTo>
                  <a:pt x="1564" y="609"/>
                </a:lnTo>
                <a:lnTo>
                  <a:pt x="1571" y="609"/>
                </a:lnTo>
                <a:lnTo>
                  <a:pt x="1578" y="593"/>
                </a:lnTo>
                <a:lnTo>
                  <a:pt x="1580" y="582"/>
                </a:lnTo>
                <a:lnTo>
                  <a:pt x="1576" y="573"/>
                </a:lnTo>
                <a:lnTo>
                  <a:pt x="1571" y="564"/>
                </a:lnTo>
                <a:lnTo>
                  <a:pt x="1564" y="554"/>
                </a:lnTo>
                <a:lnTo>
                  <a:pt x="1560" y="540"/>
                </a:lnTo>
                <a:lnTo>
                  <a:pt x="1569" y="447"/>
                </a:lnTo>
                <a:lnTo>
                  <a:pt x="1535" y="433"/>
                </a:lnTo>
                <a:close/>
                <a:moveTo>
                  <a:pt x="1089" y="416"/>
                </a:moveTo>
                <a:lnTo>
                  <a:pt x="1080" y="420"/>
                </a:lnTo>
                <a:lnTo>
                  <a:pt x="1071" y="442"/>
                </a:lnTo>
                <a:lnTo>
                  <a:pt x="1067" y="465"/>
                </a:lnTo>
                <a:lnTo>
                  <a:pt x="1067" y="493"/>
                </a:lnTo>
                <a:lnTo>
                  <a:pt x="1065" y="518"/>
                </a:lnTo>
                <a:lnTo>
                  <a:pt x="1064" y="544"/>
                </a:lnTo>
                <a:lnTo>
                  <a:pt x="1058" y="567"/>
                </a:lnTo>
                <a:lnTo>
                  <a:pt x="1069" y="584"/>
                </a:lnTo>
                <a:lnTo>
                  <a:pt x="1082" y="596"/>
                </a:lnTo>
                <a:lnTo>
                  <a:pt x="1100" y="604"/>
                </a:lnTo>
                <a:lnTo>
                  <a:pt x="1120" y="604"/>
                </a:lnTo>
                <a:lnTo>
                  <a:pt x="1142" y="596"/>
                </a:lnTo>
                <a:lnTo>
                  <a:pt x="1149" y="593"/>
                </a:lnTo>
                <a:lnTo>
                  <a:pt x="1153" y="589"/>
                </a:lnTo>
                <a:lnTo>
                  <a:pt x="1156" y="585"/>
                </a:lnTo>
                <a:lnTo>
                  <a:pt x="1160" y="580"/>
                </a:lnTo>
                <a:lnTo>
                  <a:pt x="1164" y="574"/>
                </a:lnTo>
                <a:lnTo>
                  <a:pt x="1115" y="420"/>
                </a:lnTo>
                <a:lnTo>
                  <a:pt x="1089" y="416"/>
                </a:lnTo>
                <a:close/>
                <a:moveTo>
                  <a:pt x="207" y="160"/>
                </a:moveTo>
                <a:lnTo>
                  <a:pt x="2276" y="160"/>
                </a:lnTo>
                <a:lnTo>
                  <a:pt x="2291" y="164"/>
                </a:lnTo>
                <a:lnTo>
                  <a:pt x="2304" y="173"/>
                </a:lnTo>
                <a:lnTo>
                  <a:pt x="2313" y="185"/>
                </a:lnTo>
                <a:lnTo>
                  <a:pt x="2316" y="200"/>
                </a:lnTo>
                <a:lnTo>
                  <a:pt x="2316" y="2829"/>
                </a:lnTo>
                <a:lnTo>
                  <a:pt x="2313" y="2844"/>
                </a:lnTo>
                <a:lnTo>
                  <a:pt x="2304" y="2856"/>
                </a:lnTo>
                <a:lnTo>
                  <a:pt x="2291" y="2865"/>
                </a:lnTo>
                <a:lnTo>
                  <a:pt x="2276" y="2869"/>
                </a:lnTo>
                <a:lnTo>
                  <a:pt x="207" y="2869"/>
                </a:lnTo>
                <a:lnTo>
                  <a:pt x="193" y="2865"/>
                </a:lnTo>
                <a:lnTo>
                  <a:pt x="180" y="2856"/>
                </a:lnTo>
                <a:lnTo>
                  <a:pt x="171" y="2844"/>
                </a:lnTo>
                <a:lnTo>
                  <a:pt x="167" y="2829"/>
                </a:lnTo>
                <a:lnTo>
                  <a:pt x="167" y="200"/>
                </a:lnTo>
                <a:lnTo>
                  <a:pt x="171" y="185"/>
                </a:lnTo>
                <a:lnTo>
                  <a:pt x="180" y="173"/>
                </a:lnTo>
                <a:lnTo>
                  <a:pt x="193" y="164"/>
                </a:lnTo>
                <a:lnTo>
                  <a:pt x="207" y="160"/>
                </a:lnTo>
                <a:close/>
                <a:moveTo>
                  <a:pt x="131" y="89"/>
                </a:moveTo>
                <a:lnTo>
                  <a:pt x="116" y="93"/>
                </a:lnTo>
                <a:lnTo>
                  <a:pt x="104" y="102"/>
                </a:lnTo>
                <a:lnTo>
                  <a:pt x="95" y="114"/>
                </a:lnTo>
                <a:lnTo>
                  <a:pt x="91" y="129"/>
                </a:lnTo>
                <a:lnTo>
                  <a:pt x="91" y="2900"/>
                </a:lnTo>
                <a:lnTo>
                  <a:pt x="95" y="2914"/>
                </a:lnTo>
                <a:lnTo>
                  <a:pt x="104" y="2927"/>
                </a:lnTo>
                <a:lnTo>
                  <a:pt x="116" y="2936"/>
                </a:lnTo>
                <a:lnTo>
                  <a:pt x="131" y="2940"/>
                </a:lnTo>
                <a:lnTo>
                  <a:pt x="2353" y="2940"/>
                </a:lnTo>
                <a:lnTo>
                  <a:pt x="2367" y="2936"/>
                </a:lnTo>
                <a:lnTo>
                  <a:pt x="2380" y="2927"/>
                </a:lnTo>
                <a:lnTo>
                  <a:pt x="2389" y="2914"/>
                </a:lnTo>
                <a:lnTo>
                  <a:pt x="2393" y="2900"/>
                </a:lnTo>
                <a:lnTo>
                  <a:pt x="2393" y="129"/>
                </a:lnTo>
                <a:lnTo>
                  <a:pt x="2389" y="114"/>
                </a:lnTo>
                <a:lnTo>
                  <a:pt x="2380" y="102"/>
                </a:lnTo>
                <a:lnTo>
                  <a:pt x="2367" y="93"/>
                </a:lnTo>
                <a:lnTo>
                  <a:pt x="2353" y="89"/>
                </a:lnTo>
                <a:lnTo>
                  <a:pt x="131" y="89"/>
                </a:lnTo>
                <a:close/>
                <a:moveTo>
                  <a:pt x="40" y="0"/>
                </a:moveTo>
                <a:lnTo>
                  <a:pt x="2447" y="0"/>
                </a:lnTo>
                <a:lnTo>
                  <a:pt x="2464" y="4"/>
                </a:lnTo>
                <a:lnTo>
                  <a:pt x="2476" y="13"/>
                </a:lnTo>
                <a:lnTo>
                  <a:pt x="2485" y="25"/>
                </a:lnTo>
                <a:lnTo>
                  <a:pt x="2487" y="40"/>
                </a:lnTo>
                <a:lnTo>
                  <a:pt x="2487" y="2984"/>
                </a:lnTo>
                <a:lnTo>
                  <a:pt x="2485" y="3000"/>
                </a:lnTo>
                <a:lnTo>
                  <a:pt x="2476" y="3013"/>
                </a:lnTo>
                <a:lnTo>
                  <a:pt x="2464" y="3022"/>
                </a:lnTo>
                <a:lnTo>
                  <a:pt x="2447" y="3024"/>
                </a:lnTo>
                <a:lnTo>
                  <a:pt x="40" y="3024"/>
                </a:lnTo>
                <a:lnTo>
                  <a:pt x="24" y="3022"/>
                </a:lnTo>
                <a:lnTo>
                  <a:pt x="11" y="3013"/>
                </a:lnTo>
                <a:lnTo>
                  <a:pt x="4" y="3000"/>
                </a:lnTo>
                <a:lnTo>
                  <a:pt x="0" y="2984"/>
                </a:lnTo>
                <a:lnTo>
                  <a:pt x="0" y="40"/>
                </a:lnTo>
                <a:lnTo>
                  <a:pt x="4" y="25"/>
                </a:lnTo>
                <a:lnTo>
                  <a:pt x="11" y="13"/>
                </a:lnTo>
                <a:lnTo>
                  <a:pt x="24" y="4"/>
                </a:lnTo>
                <a:lnTo>
                  <a:pt x="4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74" name="Freeform 9">
            <a:extLst>
              <a:ext uri="{FF2B5EF4-FFF2-40B4-BE49-F238E27FC236}">
                <a16:creationId xmlns:a16="http://schemas.microsoft.com/office/drawing/2014/main" id="{4137E82B-F402-4161-981D-CD291800AA86}"/>
              </a:ext>
            </a:extLst>
          </p:cNvPr>
          <p:cNvSpPr>
            <a:spLocks/>
          </p:cNvSpPr>
          <p:nvPr/>
        </p:nvSpPr>
        <p:spPr bwMode="auto">
          <a:xfrm>
            <a:off x="6258149" y="1015781"/>
            <a:ext cx="330453" cy="336783"/>
          </a:xfrm>
          <a:custGeom>
            <a:avLst/>
            <a:gdLst>
              <a:gd name="T0" fmla="*/ 987 w 1776"/>
              <a:gd name="T1" fmla="*/ 23 h 1881"/>
              <a:gd name="T2" fmla="*/ 994 w 1776"/>
              <a:gd name="T3" fmla="*/ 296 h 1881"/>
              <a:gd name="T4" fmla="*/ 994 w 1776"/>
              <a:gd name="T5" fmla="*/ 612 h 1881"/>
              <a:gd name="T6" fmla="*/ 1071 w 1776"/>
              <a:gd name="T7" fmla="*/ 663 h 1881"/>
              <a:gd name="T8" fmla="*/ 1145 w 1776"/>
              <a:gd name="T9" fmla="*/ 580 h 1881"/>
              <a:gd name="T10" fmla="*/ 1252 w 1776"/>
              <a:gd name="T11" fmla="*/ 490 h 1881"/>
              <a:gd name="T12" fmla="*/ 1380 w 1776"/>
              <a:gd name="T13" fmla="*/ 556 h 1881"/>
              <a:gd name="T14" fmla="*/ 1527 w 1776"/>
              <a:gd name="T15" fmla="*/ 729 h 1881"/>
              <a:gd name="T16" fmla="*/ 1634 w 1776"/>
              <a:gd name="T17" fmla="*/ 956 h 1881"/>
              <a:gd name="T18" fmla="*/ 1722 w 1776"/>
              <a:gd name="T19" fmla="*/ 1294 h 1881"/>
              <a:gd name="T20" fmla="*/ 1771 w 1776"/>
              <a:gd name="T21" fmla="*/ 1549 h 1881"/>
              <a:gd name="T22" fmla="*/ 1767 w 1776"/>
              <a:gd name="T23" fmla="*/ 1734 h 1881"/>
              <a:gd name="T24" fmla="*/ 1694 w 1776"/>
              <a:gd name="T25" fmla="*/ 1860 h 1881"/>
              <a:gd name="T26" fmla="*/ 1591 w 1776"/>
              <a:gd name="T27" fmla="*/ 1854 h 1881"/>
              <a:gd name="T28" fmla="*/ 1462 w 1776"/>
              <a:gd name="T29" fmla="*/ 1781 h 1881"/>
              <a:gd name="T30" fmla="*/ 1362 w 1776"/>
              <a:gd name="T31" fmla="*/ 1707 h 1881"/>
              <a:gd name="T32" fmla="*/ 1212 w 1776"/>
              <a:gd name="T33" fmla="*/ 1605 h 1881"/>
              <a:gd name="T34" fmla="*/ 1031 w 1776"/>
              <a:gd name="T35" fmla="*/ 1500 h 1881"/>
              <a:gd name="T36" fmla="*/ 989 w 1776"/>
              <a:gd name="T37" fmla="*/ 1327 h 1881"/>
              <a:gd name="T38" fmla="*/ 1014 w 1776"/>
              <a:gd name="T39" fmla="*/ 1176 h 1881"/>
              <a:gd name="T40" fmla="*/ 989 w 1776"/>
              <a:gd name="T41" fmla="*/ 1036 h 1881"/>
              <a:gd name="T42" fmla="*/ 1034 w 1776"/>
              <a:gd name="T43" fmla="*/ 858 h 1881"/>
              <a:gd name="T44" fmla="*/ 1009 w 1776"/>
              <a:gd name="T45" fmla="*/ 776 h 1881"/>
              <a:gd name="T46" fmla="*/ 891 w 1776"/>
              <a:gd name="T47" fmla="*/ 720 h 1881"/>
              <a:gd name="T48" fmla="*/ 787 w 1776"/>
              <a:gd name="T49" fmla="*/ 770 h 1881"/>
              <a:gd name="T50" fmla="*/ 740 w 1776"/>
              <a:gd name="T51" fmla="*/ 874 h 1881"/>
              <a:gd name="T52" fmla="*/ 778 w 1776"/>
              <a:gd name="T53" fmla="*/ 1021 h 1881"/>
              <a:gd name="T54" fmla="*/ 754 w 1776"/>
              <a:gd name="T55" fmla="*/ 1149 h 1881"/>
              <a:gd name="T56" fmla="*/ 767 w 1776"/>
              <a:gd name="T57" fmla="*/ 1292 h 1881"/>
              <a:gd name="T58" fmla="*/ 783 w 1776"/>
              <a:gd name="T59" fmla="*/ 1432 h 1881"/>
              <a:gd name="T60" fmla="*/ 540 w 1776"/>
              <a:gd name="T61" fmla="*/ 1621 h 1881"/>
              <a:gd name="T62" fmla="*/ 371 w 1776"/>
              <a:gd name="T63" fmla="*/ 1736 h 1881"/>
              <a:gd name="T64" fmla="*/ 252 w 1776"/>
              <a:gd name="T65" fmla="*/ 1827 h 1881"/>
              <a:gd name="T66" fmla="*/ 143 w 1776"/>
              <a:gd name="T67" fmla="*/ 1881 h 1881"/>
              <a:gd name="T68" fmla="*/ 47 w 1776"/>
              <a:gd name="T69" fmla="*/ 1832 h 1881"/>
              <a:gd name="T70" fmla="*/ 3 w 1776"/>
              <a:gd name="T71" fmla="*/ 1690 h 1881"/>
              <a:gd name="T72" fmla="*/ 5 w 1776"/>
              <a:gd name="T73" fmla="*/ 1512 h 1881"/>
              <a:gd name="T74" fmla="*/ 47 w 1776"/>
              <a:gd name="T75" fmla="*/ 1285 h 1881"/>
              <a:gd name="T76" fmla="*/ 162 w 1776"/>
              <a:gd name="T77" fmla="*/ 912 h 1881"/>
              <a:gd name="T78" fmla="*/ 311 w 1776"/>
              <a:gd name="T79" fmla="*/ 656 h 1881"/>
              <a:gd name="T80" fmla="*/ 378 w 1776"/>
              <a:gd name="T81" fmla="*/ 563 h 1881"/>
              <a:gd name="T82" fmla="*/ 471 w 1776"/>
              <a:gd name="T83" fmla="*/ 492 h 1881"/>
              <a:gd name="T84" fmla="*/ 582 w 1776"/>
              <a:gd name="T85" fmla="*/ 538 h 1881"/>
              <a:gd name="T86" fmla="*/ 638 w 1776"/>
              <a:gd name="T87" fmla="*/ 660 h 1881"/>
              <a:gd name="T88" fmla="*/ 674 w 1776"/>
              <a:gd name="T89" fmla="*/ 716 h 1881"/>
              <a:gd name="T90" fmla="*/ 694 w 1776"/>
              <a:gd name="T91" fmla="*/ 690 h 1881"/>
              <a:gd name="T92" fmla="*/ 774 w 1776"/>
              <a:gd name="T93" fmla="*/ 632 h 1881"/>
              <a:gd name="T94" fmla="*/ 816 w 1776"/>
              <a:gd name="T95" fmla="*/ 461 h 1881"/>
              <a:gd name="T96" fmla="*/ 811 w 1776"/>
              <a:gd name="T97" fmla="*/ 185 h 1881"/>
              <a:gd name="T98" fmla="*/ 829 w 1776"/>
              <a:gd name="T99" fmla="*/ 16 h 1881"/>
              <a:gd name="T100" fmla="*/ 914 w 1776"/>
              <a:gd name="T101" fmla="*/ 0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6" h="1881">
                <a:moveTo>
                  <a:pt x="914" y="0"/>
                </a:moveTo>
                <a:lnTo>
                  <a:pt x="940" y="3"/>
                </a:lnTo>
                <a:lnTo>
                  <a:pt x="965" y="10"/>
                </a:lnTo>
                <a:lnTo>
                  <a:pt x="987" y="23"/>
                </a:lnTo>
                <a:lnTo>
                  <a:pt x="991" y="81"/>
                </a:lnTo>
                <a:lnTo>
                  <a:pt x="994" y="147"/>
                </a:lnTo>
                <a:lnTo>
                  <a:pt x="994" y="220"/>
                </a:lnTo>
                <a:lnTo>
                  <a:pt x="994" y="296"/>
                </a:lnTo>
                <a:lnTo>
                  <a:pt x="994" y="376"/>
                </a:lnTo>
                <a:lnTo>
                  <a:pt x="994" y="458"/>
                </a:lnTo>
                <a:lnTo>
                  <a:pt x="994" y="536"/>
                </a:lnTo>
                <a:lnTo>
                  <a:pt x="994" y="612"/>
                </a:lnTo>
                <a:lnTo>
                  <a:pt x="1020" y="629"/>
                </a:lnTo>
                <a:lnTo>
                  <a:pt x="1040" y="641"/>
                </a:lnTo>
                <a:lnTo>
                  <a:pt x="1056" y="652"/>
                </a:lnTo>
                <a:lnTo>
                  <a:pt x="1071" y="663"/>
                </a:lnTo>
                <a:lnTo>
                  <a:pt x="1085" y="674"/>
                </a:lnTo>
                <a:lnTo>
                  <a:pt x="1100" y="689"/>
                </a:lnTo>
                <a:lnTo>
                  <a:pt x="1122" y="629"/>
                </a:lnTo>
                <a:lnTo>
                  <a:pt x="1145" y="580"/>
                </a:lnTo>
                <a:lnTo>
                  <a:pt x="1171" y="543"/>
                </a:lnTo>
                <a:lnTo>
                  <a:pt x="1196" y="516"/>
                </a:lnTo>
                <a:lnTo>
                  <a:pt x="1223" y="498"/>
                </a:lnTo>
                <a:lnTo>
                  <a:pt x="1252" y="490"/>
                </a:lnTo>
                <a:lnTo>
                  <a:pt x="1282" y="494"/>
                </a:lnTo>
                <a:lnTo>
                  <a:pt x="1314" y="505"/>
                </a:lnTo>
                <a:lnTo>
                  <a:pt x="1345" y="525"/>
                </a:lnTo>
                <a:lnTo>
                  <a:pt x="1380" y="556"/>
                </a:lnTo>
                <a:lnTo>
                  <a:pt x="1414" y="594"/>
                </a:lnTo>
                <a:lnTo>
                  <a:pt x="1451" y="640"/>
                </a:lnTo>
                <a:lnTo>
                  <a:pt x="1491" y="683"/>
                </a:lnTo>
                <a:lnTo>
                  <a:pt x="1527" y="729"/>
                </a:lnTo>
                <a:lnTo>
                  <a:pt x="1558" y="778"/>
                </a:lnTo>
                <a:lnTo>
                  <a:pt x="1585" y="832"/>
                </a:lnTo>
                <a:lnTo>
                  <a:pt x="1611" y="890"/>
                </a:lnTo>
                <a:lnTo>
                  <a:pt x="1634" y="956"/>
                </a:lnTo>
                <a:lnTo>
                  <a:pt x="1656" y="1027"/>
                </a:lnTo>
                <a:lnTo>
                  <a:pt x="1678" y="1107"/>
                </a:lnTo>
                <a:lnTo>
                  <a:pt x="1700" y="1196"/>
                </a:lnTo>
                <a:lnTo>
                  <a:pt x="1722" y="1294"/>
                </a:lnTo>
                <a:lnTo>
                  <a:pt x="1747" y="1403"/>
                </a:lnTo>
                <a:lnTo>
                  <a:pt x="1756" y="1450"/>
                </a:lnTo>
                <a:lnTo>
                  <a:pt x="1765" y="1500"/>
                </a:lnTo>
                <a:lnTo>
                  <a:pt x="1771" y="1549"/>
                </a:lnTo>
                <a:lnTo>
                  <a:pt x="1774" y="1598"/>
                </a:lnTo>
                <a:lnTo>
                  <a:pt x="1776" y="1645"/>
                </a:lnTo>
                <a:lnTo>
                  <a:pt x="1774" y="1690"/>
                </a:lnTo>
                <a:lnTo>
                  <a:pt x="1767" y="1734"/>
                </a:lnTo>
                <a:lnTo>
                  <a:pt x="1756" y="1774"/>
                </a:lnTo>
                <a:lnTo>
                  <a:pt x="1742" y="1809"/>
                </a:lnTo>
                <a:lnTo>
                  <a:pt x="1722" y="1838"/>
                </a:lnTo>
                <a:lnTo>
                  <a:pt x="1694" y="1860"/>
                </a:lnTo>
                <a:lnTo>
                  <a:pt x="1674" y="1869"/>
                </a:lnTo>
                <a:lnTo>
                  <a:pt x="1649" y="1869"/>
                </a:lnTo>
                <a:lnTo>
                  <a:pt x="1622" y="1863"/>
                </a:lnTo>
                <a:lnTo>
                  <a:pt x="1591" y="1854"/>
                </a:lnTo>
                <a:lnTo>
                  <a:pt x="1558" y="1840"/>
                </a:lnTo>
                <a:lnTo>
                  <a:pt x="1527" y="1821"/>
                </a:lnTo>
                <a:lnTo>
                  <a:pt x="1494" y="1801"/>
                </a:lnTo>
                <a:lnTo>
                  <a:pt x="1462" y="1781"/>
                </a:lnTo>
                <a:lnTo>
                  <a:pt x="1432" y="1760"/>
                </a:lnTo>
                <a:lnTo>
                  <a:pt x="1405" y="1740"/>
                </a:lnTo>
                <a:lnTo>
                  <a:pt x="1382" y="1723"/>
                </a:lnTo>
                <a:lnTo>
                  <a:pt x="1362" y="1707"/>
                </a:lnTo>
                <a:lnTo>
                  <a:pt x="1347" y="1696"/>
                </a:lnTo>
                <a:lnTo>
                  <a:pt x="1305" y="1663"/>
                </a:lnTo>
                <a:lnTo>
                  <a:pt x="1260" y="1632"/>
                </a:lnTo>
                <a:lnTo>
                  <a:pt x="1212" y="1605"/>
                </a:lnTo>
                <a:lnTo>
                  <a:pt x="1163" y="1580"/>
                </a:lnTo>
                <a:lnTo>
                  <a:pt x="1114" y="1554"/>
                </a:lnTo>
                <a:lnTo>
                  <a:pt x="1071" y="1527"/>
                </a:lnTo>
                <a:lnTo>
                  <a:pt x="1031" y="1500"/>
                </a:lnTo>
                <a:lnTo>
                  <a:pt x="1000" y="1469"/>
                </a:lnTo>
                <a:lnTo>
                  <a:pt x="987" y="1420"/>
                </a:lnTo>
                <a:lnTo>
                  <a:pt x="985" y="1372"/>
                </a:lnTo>
                <a:lnTo>
                  <a:pt x="989" y="1327"/>
                </a:lnTo>
                <a:lnTo>
                  <a:pt x="996" y="1285"/>
                </a:lnTo>
                <a:lnTo>
                  <a:pt x="1003" y="1247"/>
                </a:lnTo>
                <a:lnTo>
                  <a:pt x="1011" y="1212"/>
                </a:lnTo>
                <a:lnTo>
                  <a:pt x="1014" y="1176"/>
                </a:lnTo>
                <a:lnTo>
                  <a:pt x="1009" y="1143"/>
                </a:lnTo>
                <a:lnTo>
                  <a:pt x="1002" y="1114"/>
                </a:lnTo>
                <a:lnTo>
                  <a:pt x="994" y="1089"/>
                </a:lnTo>
                <a:lnTo>
                  <a:pt x="989" y="1036"/>
                </a:lnTo>
                <a:lnTo>
                  <a:pt x="992" y="985"/>
                </a:lnTo>
                <a:lnTo>
                  <a:pt x="1003" y="938"/>
                </a:lnTo>
                <a:lnTo>
                  <a:pt x="1018" y="896"/>
                </a:lnTo>
                <a:lnTo>
                  <a:pt x="1034" y="858"/>
                </a:lnTo>
                <a:lnTo>
                  <a:pt x="1051" y="825"/>
                </a:lnTo>
                <a:lnTo>
                  <a:pt x="1040" y="810"/>
                </a:lnTo>
                <a:lnTo>
                  <a:pt x="1025" y="794"/>
                </a:lnTo>
                <a:lnTo>
                  <a:pt x="1009" y="776"/>
                </a:lnTo>
                <a:lnTo>
                  <a:pt x="989" y="758"/>
                </a:lnTo>
                <a:lnTo>
                  <a:pt x="963" y="743"/>
                </a:lnTo>
                <a:lnTo>
                  <a:pt x="931" y="729"/>
                </a:lnTo>
                <a:lnTo>
                  <a:pt x="891" y="720"/>
                </a:lnTo>
                <a:lnTo>
                  <a:pt x="856" y="732"/>
                </a:lnTo>
                <a:lnTo>
                  <a:pt x="829" y="743"/>
                </a:lnTo>
                <a:lnTo>
                  <a:pt x="805" y="756"/>
                </a:lnTo>
                <a:lnTo>
                  <a:pt x="787" y="770"/>
                </a:lnTo>
                <a:lnTo>
                  <a:pt x="769" y="789"/>
                </a:lnTo>
                <a:lnTo>
                  <a:pt x="751" y="810"/>
                </a:lnTo>
                <a:lnTo>
                  <a:pt x="727" y="840"/>
                </a:lnTo>
                <a:lnTo>
                  <a:pt x="740" y="874"/>
                </a:lnTo>
                <a:lnTo>
                  <a:pt x="752" y="909"/>
                </a:lnTo>
                <a:lnTo>
                  <a:pt x="765" y="945"/>
                </a:lnTo>
                <a:lnTo>
                  <a:pt x="774" y="983"/>
                </a:lnTo>
                <a:lnTo>
                  <a:pt x="778" y="1021"/>
                </a:lnTo>
                <a:lnTo>
                  <a:pt x="776" y="1056"/>
                </a:lnTo>
                <a:lnTo>
                  <a:pt x="769" y="1089"/>
                </a:lnTo>
                <a:lnTo>
                  <a:pt x="762" y="1120"/>
                </a:lnTo>
                <a:lnTo>
                  <a:pt x="754" y="1149"/>
                </a:lnTo>
                <a:lnTo>
                  <a:pt x="752" y="1183"/>
                </a:lnTo>
                <a:lnTo>
                  <a:pt x="754" y="1220"/>
                </a:lnTo>
                <a:lnTo>
                  <a:pt x="760" y="1256"/>
                </a:lnTo>
                <a:lnTo>
                  <a:pt x="767" y="1292"/>
                </a:lnTo>
                <a:lnTo>
                  <a:pt x="774" y="1330"/>
                </a:lnTo>
                <a:lnTo>
                  <a:pt x="782" y="1365"/>
                </a:lnTo>
                <a:lnTo>
                  <a:pt x="785" y="1400"/>
                </a:lnTo>
                <a:lnTo>
                  <a:pt x="783" y="1432"/>
                </a:lnTo>
                <a:lnTo>
                  <a:pt x="774" y="1461"/>
                </a:lnTo>
                <a:lnTo>
                  <a:pt x="760" y="1489"/>
                </a:lnTo>
                <a:lnTo>
                  <a:pt x="651" y="1556"/>
                </a:lnTo>
                <a:lnTo>
                  <a:pt x="540" y="1621"/>
                </a:lnTo>
                <a:lnTo>
                  <a:pt x="431" y="1689"/>
                </a:lnTo>
                <a:lnTo>
                  <a:pt x="416" y="1700"/>
                </a:lnTo>
                <a:lnTo>
                  <a:pt x="396" y="1716"/>
                </a:lnTo>
                <a:lnTo>
                  <a:pt x="371" y="1736"/>
                </a:lnTo>
                <a:lnTo>
                  <a:pt x="343" y="1758"/>
                </a:lnTo>
                <a:lnTo>
                  <a:pt x="314" y="1781"/>
                </a:lnTo>
                <a:lnTo>
                  <a:pt x="283" y="1805"/>
                </a:lnTo>
                <a:lnTo>
                  <a:pt x="252" y="1827"/>
                </a:lnTo>
                <a:lnTo>
                  <a:pt x="222" y="1847"/>
                </a:lnTo>
                <a:lnTo>
                  <a:pt x="192" y="1863"/>
                </a:lnTo>
                <a:lnTo>
                  <a:pt x="167" y="1874"/>
                </a:lnTo>
                <a:lnTo>
                  <a:pt x="143" y="1881"/>
                </a:lnTo>
                <a:lnTo>
                  <a:pt x="123" y="1880"/>
                </a:lnTo>
                <a:lnTo>
                  <a:pt x="92" y="1872"/>
                </a:lnTo>
                <a:lnTo>
                  <a:pt x="69" y="1856"/>
                </a:lnTo>
                <a:lnTo>
                  <a:pt x="47" y="1832"/>
                </a:lnTo>
                <a:lnTo>
                  <a:pt x="31" y="1803"/>
                </a:lnTo>
                <a:lnTo>
                  <a:pt x="18" y="1769"/>
                </a:lnTo>
                <a:lnTo>
                  <a:pt x="9" y="1730"/>
                </a:lnTo>
                <a:lnTo>
                  <a:pt x="3" y="1690"/>
                </a:lnTo>
                <a:lnTo>
                  <a:pt x="0" y="1647"/>
                </a:lnTo>
                <a:lnTo>
                  <a:pt x="0" y="1601"/>
                </a:lnTo>
                <a:lnTo>
                  <a:pt x="2" y="1558"/>
                </a:lnTo>
                <a:lnTo>
                  <a:pt x="5" y="1512"/>
                </a:lnTo>
                <a:lnTo>
                  <a:pt x="9" y="1470"/>
                </a:lnTo>
                <a:lnTo>
                  <a:pt x="16" y="1429"/>
                </a:lnTo>
                <a:lnTo>
                  <a:pt x="23" y="1392"/>
                </a:lnTo>
                <a:lnTo>
                  <a:pt x="47" y="1285"/>
                </a:lnTo>
                <a:lnTo>
                  <a:pt x="72" y="1183"/>
                </a:lnTo>
                <a:lnTo>
                  <a:pt x="100" y="1087"/>
                </a:lnTo>
                <a:lnTo>
                  <a:pt x="129" y="996"/>
                </a:lnTo>
                <a:lnTo>
                  <a:pt x="162" y="912"/>
                </a:lnTo>
                <a:lnTo>
                  <a:pt x="194" y="834"/>
                </a:lnTo>
                <a:lnTo>
                  <a:pt x="231" y="767"/>
                </a:lnTo>
                <a:lnTo>
                  <a:pt x="269" y="707"/>
                </a:lnTo>
                <a:lnTo>
                  <a:pt x="311" y="656"/>
                </a:lnTo>
                <a:lnTo>
                  <a:pt x="327" y="634"/>
                </a:lnTo>
                <a:lnTo>
                  <a:pt x="343" y="610"/>
                </a:lnTo>
                <a:lnTo>
                  <a:pt x="360" y="587"/>
                </a:lnTo>
                <a:lnTo>
                  <a:pt x="378" y="563"/>
                </a:lnTo>
                <a:lnTo>
                  <a:pt x="398" y="541"/>
                </a:lnTo>
                <a:lnTo>
                  <a:pt x="420" y="521"/>
                </a:lnTo>
                <a:lnTo>
                  <a:pt x="443" y="505"/>
                </a:lnTo>
                <a:lnTo>
                  <a:pt x="471" y="492"/>
                </a:lnTo>
                <a:lnTo>
                  <a:pt x="502" y="487"/>
                </a:lnTo>
                <a:lnTo>
                  <a:pt x="534" y="489"/>
                </a:lnTo>
                <a:lnTo>
                  <a:pt x="562" y="510"/>
                </a:lnTo>
                <a:lnTo>
                  <a:pt x="582" y="538"/>
                </a:lnTo>
                <a:lnTo>
                  <a:pt x="596" y="567"/>
                </a:lnTo>
                <a:lnTo>
                  <a:pt x="611" y="598"/>
                </a:lnTo>
                <a:lnTo>
                  <a:pt x="623" y="629"/>
                </a:lnTo>
                <a:lnTo>
                  <a:pt x="638" y="660"/>
                </a:lnTo>
                <a:lnTo>
                  <a:pt x="654" y="689"/>
                </a:lnTo>
                <a:lnTo>
                  <a:pt x="672" y="712"/>
                </a:lnTo>
                <a:lnTo>
                  <a:pt x="671" y="716"/>
                </a:lnTo>
                <a:lnTo>
                  <a:pt x="674" y="716"/>
                </a:lnTo>
                <a:lnTo>
                  <a:pt x="672" y="712"/>
                </a:lnTo>
                <a:lnTo>
                  <a:pt x="672" y="710"/>
                </a:lnTo>
                <a:lnTo>
                  <a:pt x="682" y="701"/>
                </a:lnTo>
                <a:lnTo>
                  <a:pt x="694" y="690"/>
                </a:lnTo>
                <a:lnTo>
                  <a:pt x="711" y="676"/>
                </a:lnTo>
                <a:lnTo>
                  <a:pt x="731" y="661"/>
                </a:lnTo>
                <a:lnTo>
                  <a:pt x="752" y="645"/>
                </a:lnTo>
                <a:lnTo>
                  <a:pt x="774" y="632"/>
                </a:lnTo>
                <a:lnTo>
                  <a:pt x="796" y="620"/>
                </a:lnTo>
                <a:lnTo>
                  <a:pt x="814" y="612"/>
                </a:lnTo>
                <a:lnTo>
                  <a:pt x="816" y="534"/>
                </a:lnTo>
                <a:lnTo>
                  <a:pt x="816" y="461"/>
                </a:lnTo>
                <a:lnTo>
                  <a:pt x="814" y="394"/>
                </a:lnTo>
                <a:lnTo>
                  <a:pt x="812" y="327"/>
                </a:lnTo>
                <a:lnTo>
                  <a:pt x="812" y="258"/>
                </a:lnTo>
                <a:lnTo>
                  <a:pt x="811" y="185"/>
                </a:lnTo>
                <a:lnTo>
                  <a:pt x="812" y="107"/>
                </a:lnTo>
                <a:lnTo>
                  <a:pt x="814" y="20"/>
                </a:lnTo>
                <a:lnTo>
                  <a:pt x="818" y="20"/>
                </a:lnTo>
                <a:lnTo>
                  <a:pt x="829" y="16"/>
                </a:lnTo>
                <a:lnTo>
                  <a:pt x="845" y="10"/>
                </a:lnTo>
                <a:lnTo>
                  <a:pt x="865" y="5"/>
                </a:lnTo>
                <a:lnTo>
                  <a:pt x="889" y="1"/>
                </a:lnTo>
                <a:lnTo>
                  <a:pt x="914"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75" name="Freeform 19">
            <a:extLst>
              <a:ext uri="{FF2B5EF4-FFF2-40B4-BE49-F238E27FC236}">
                <a16:creationId xmlns:a16="http://schemas.microsoft.com/office/drawing/2014/main" id="{F7838442-DC64-42F7-BC22-1509959128B2}"/>
              </a:ext>
            </a:extLst>
          </p:cNvPr>
          <p:cNvSpPr>
            <a:spLocks noEditPoints="1"/>
          </p:cNvSpPr>
          <p:nvPr/>
        </p:nvSpPr>
        <p:spPr bwMode="auto">
          <a:xfrm>
            <a:off x="9015644" y="1260919"/>
            <a:ext cx="340880" cy="172713"/>
          </a:xfrm>
          <a:custGeom>
            <a:avLst/>
            <a:gdLst>
              <a:gd name="T0" fmla="*/ 1865 w 3600"/>
              <a:gd name="T1" fmla="*/ 593 h 1824"/>
              <a:gd name="T2" fmla="*/ 1911 w 3600"/>
              <a:gd name="T3" fmla="*/ 800 h 1824"/>
              <a:gd name="T4" fmla="*/ 2124 w 3600"/>
              <a:gd name="T5" fmla="*/ 800 h 1824"/>
              <a:gd name="T6" fmla="*/ 2171 w 3600"/>
              <a:gd name="T7" fmla="*/ 593 h 1824"/>
              <a:gd name="T8" fmla="*/ 1800 w 3600"/>
              <a:gd name="T9" fmla="*/ 406 h 1824"/>
              <a:gd name="T10" fmla="*/ 2184 w 3600"/>
              <a:gd name="T11" fmla="*/ 580 h 1824"/>
              <a:gd name="T12" fmla="*/ 2302 w 3600"/>
              <a:gd name="T13" fmla="*/ 987 h 1824"/>
              <a:gd name="T14" fmla="*/ 2076 w 3600"/>
              <a:gd name="T15" fmla="*/ 1338 h 1824"/>
              <a:gd name="T16" fmla="*/ 1653 w 3600"/>
              <a:gd name="T17" fmla="*/ 1400 h 1824"/>
              <a:gd name="T18" fmla="*/ 1340 w 3600"/>
              <a:gd name="T19" fmla="*/ 1127 h 1824"/>
              <a:gd name="T20" fmla="*/ 1340 w 3600"/>
              <a:gd name="T21" fmla="*/ 698 h 1824"/>
              <a:gd name="T22" fmla="*/ 1653 w 3600"/>
              <a:gd name="T23" fmla="*/ 427 h 1824"/>
              <a:gd name="T24" fmla="*/ 2513 w 3600"/>
              <a:gd name="T25" fmla="*/ 437 h 1824"/>
              <a:gd name="T26" fmla="*/ 2645 w 3600"/>
              <a:gd name="T27" fmla="*/ 847 h 1824"/>
              <a:gd name="T28" fmla="*/ 2575 w 3600"/>
              <a:gd name="T29" fmla="*/ 1255 h 1824"/>
              <a:gd name="T30" fmla="*/ 2402 w 3600"/>
              <a:gd name="T31" fmla="*/ 1507 h 1824"/>
              <a:gd name="T32" fmla="*/ 2780 w 3600"/>
              <a:gd name="T33" fmla="*/ 1369 h 1824"/>
              <a:gd name="T34" fmla="*/ 3244 w 3600"/>
              <a:gd name="T35" fmla="*/ 1060 h 1824"/>
              <a:gd name="T36" fmla="*/ 3382 w 3600"/>
              <a:gd name="T37" fmla="*/ 927 h 1824"/>
              <a:gd name="T38" fmla="*/ 3329 w 3600"/>
              <a:gd name="T39" fmla="*/ 831 h 1824"/>
              <a:gd name="T40" fmla="*/ 3160 w 3600"/>
              <a:gd name="T41" fmla="*/ 686 h 1824"/>
              <a:gd name="T42" fmla="*/ 2580 w 3600"/>
              <a:gd name="T43" fmla="*/ 335 h 1824"/>
              <a:gd name="T44" fmla="*/ 636 w 3600"/>
              <a:gd name="T45" fmla="*/ 540 h 1824"/>
              <a:gd name="T46" fmla="*/ 293 w 3600"/>
              <a:gd name="T47" fmla="*/ 800 h 1824"/>
              <a:gd name="T48" fmla="*/ 209 w 3600"/>
              <a:gd name="T49" fmla="*/ 884 h 1824"/>
              <a:gd name="T50" fmla="*/ 271 w 3600"/>
              <a:gd name="T51" fmla="*/ 1004 h 1824"/>
              <a:gd name="T52" fmla="*/ 404 w 3600"/>
              <a:gd name="T53" fmla="*/ 1109 h 1824"/>
              <a:gd name="T54" fmla="*/ 767 w 3600"/>
              <a:gd name="T55" fmla="*/ 1357 h 1824"/>
              <a:gd name="T56" fmla="*/ 1240 w 3600"/>
              <a:gd name="T57" fmla="*/ 1562 h 1824"/>
              <a:gd name="T58" fmla="*/ 1015 w 3600"/>
              <a:gd name="T59" fmla="*/ 1227 h 1824"/>
              <a:gd name="T60" fmla="*/ 951 w 3600"/>
              <a:gd name="T61" fmla="*/ 802 h 1824"/>
              <a:gd name="T62" fmla="*/ 1115 w 3600"/>
              <a:gd name="T63" fmla="*/ 395 h 1824"/>
              <a:gd name="T64" fmla="*/ 1567 w 3600"/>
              <a:gd name="T65" fmla="*/ 249 h 1824"/>
              <a:gd name="T66" fmla="*/ 1225 w 3600"/>
              <a:gd name="T67" fmla="*/ 507 h 1824"/>
              <a:gd name="T68" fmla="*/ 1104 w 3600"/>
              <a:gd name="T69" fmla="*/ 947 h 1824"/>
              <a:gd name="T70" fmla="*/ 1289 w 3600"/>
              <a:gd name="T71" fmla="*/ 1384 h 1824"/>
              <a:gd name="T72" fmla="*/ 1689 w 3600"/>
              <a:gd name="T73" fmla="*/ 1607 h 1824"/>
              <a:gd name="T74" fmla="*/ 2176 w 3600"/>
              <a:gd name="T75" fmla="*/ 1491 h 1824"/>
              <a:gd name="T76" fmla="*/ 2465 w 3600"/>
              <a:gd name="T77" fmla="*/ 1113 h 1824"/>
              <a:gd name="T78" fmla="*/ 2433 w 3600"/>
              <a:gd name="T79" fmla="*/ 633 h 1824"/>
              <a:gd name="T80" fmla="*/ 2144 w 3600"/>
              <a:gd name="T81" fmla="*/ 304 h 1824"/>
              <a:gd name="T82" fmla="*/ 1733 w 3600"/>
              <a:gd name="T83" fmla="*/ 213 h 1824"/>
              <a:gd name="T84" fmla="*/ 2087 w 3600"/>
              <a:gd name="T85" fmla="*/ 18 h 1824"/>
              <a:gd name="T86" fmla="*/ 2680 w 3600"/>
              <a:gd name="T87" fmla="*/ 215 h 1824"/>
              <a:gd name="T88" fmla="*/ 3331 w 3600"/>
              <a:gd name="T89" fmla="*/ 615 h 1824"/>
              <a:gd name="T90" fmla="*/ 3584 w 3600"/>
              <a:gd name="T91" fmla="*/ 855 h 1824"/>
              <a:gd name="T92" fmla="*/ 3542 w 3600"/>
              <a:gd name="T93" fmla="*/ 1015 h 1824"/>
              <a:gd name="T94" fmla="*/ 3236 w 3600"/>
              <a:gd name="T95" fmla="*/ 1273 h 1824"/>
              <a:gd name="T96" fmla="*/ 2613 w 3600"/>
              <a:gd name="T97" fmla="*/ 1638 h 1824"/>
              <a:gd name="T98" fmla="*/ 1844 w 3600"/>
              <a:gd name="T99" fmla="*/ 1824 h 1824"/>
              <a:gd name="T100" fmla="*/ 1113 w 3600"/>
              <a:gd name="T101" fmla="*/ 1693 h 1824"/>
              <a:gd name="T102" fmla="*/ 533 w 3600"/>
              <a:gd name="T103" fmla="*/ 1397 h 1824"/>
              <a:gd name="T104" fmla="*/ 58 w 3600"/>
              <a:gd name="T105" fmla="*/ 1020 h 1824"/>
              <a:gd name="T106" fmla="*/ 24 w 3600"/>
              <a:gd name="T107" fmla="*/ 851 h 1824"/>
              <a:gd name="T108" fmla="*/ 191 w 3600"/>
              <a:gd name="T109" fmla="*/ 677 h 1824"/>
              <a:gd name="T110" fmla="*/ 431 w 3600"/>
              <a:gd name="T111" fmla="*/ 491 h 1824"/>
              <a:gd name="T112" fmla="*/ 1047 w 3600"/>
              <a:gd name="T113" fmla="*/ 149 h 1824"/>
              <a:gd name="T114" fmla="*/ 1464 w 3600"/>
              <a:gd name="T115" fmla="*/ 24 h 1824"/>
              <a:gd name="T116" fmla="*/ 1624 w 3600"/>
              <a:gd name="T117" fmla="*/ 6 h 1824"/>
              <a:gd name="T118" fmla="*/ 1747 w 3600"/>
              <a:gd name="T119" fmla="*/ 0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00" h="1824">
                <a:moveTo>
                  <a:pt x="2018" y="497"/>
                </a:moveTo>
                <a:lnTo>
                  <a:pt x="1978" y="502"/>
                </a:lnTo>
                <a:lnTo>
                  <a:pt x="1944" y="515"/>
                </a:lnTo>
                <a:lnTo>
                  <a:pt x="1911" y="535"/>
                </a:lnTo>
                <a:lnTo>
                  <a:pt x="1885" y="560"/>
                </a:lnTo>
                <a:lnTo>
                  <a:pt x="1865" y="593"/>
                </a:lnTo>
                <a:lnTo>
                  <a:pt x="1853" y="627"/>
                </a:lnTo>
                <a:lnTo>
                  <a:pt x="1847" y="667"/>
                </a:lnTo>
                <a:lnTo>
                  <a:pt x="1853" y="706"/>
                </a:lnTo>
                <a:lnTo>
                  <a:pt x="1865" y="742"/>
                </a:lnTo>
                <a:lnTo>
                  <a:pt x="1885" y="773"/>
                </a:lnTo>
                <a:lnTo>
                  <a:pt x="1911" y="800"/>
                </a:lnTo>
                <a:lnTo>
                  <a:pt x="1944" y="820"/>
                </a:lnTo>
                <a:lnTo>
                  <a:pt x="1978" y="833"/>
                </a:lnTo>
                <a:lnTo>
                  <a:pt x="2018" y="837"/>
                </a:lnTo>
                <a:lnTo>
                  <a:pt x="2056" y="833"/>
                </a:lnTo>
                <a:lnTo>
                  <a:pt x="2093" y="820"/>
                </a:lnTo>
                <a:lnTo>
                  <a:pt x="2124" y="800"/>
                </a:lnTo>
                <a:lnTo>
                  <a:pt x="2151" y="773"/>
                </a:lnTo>
                <a:lnTo>
                  <a:pt x="2171" y="742"/>
                </a:lnTo>
                <a:lnTo>
                  <a:pt x="2184" y="706"/>
                </a:lnTo>
                <a:lnTo>
                  <a:pt x="2187" y="667"/>
                </a:lnTo>
                <a:lnTo>
                  <a:pt x="2184" y="627"/>
                </a:lnTo>
                <a:lnTo>
                  <a:pt x="2171" y="593"/>
                </a:lnTo>
                <a:lnTo>
                  <a:pt x="2151" y="560"/>
                </a:lnTo>
                <a:lnTo>
                  <a:pt x="2124" y="535"/>
                </a:lnTo>
                <a:lnTo>
                  <a:pt x="2093" y="515"/>
                </a:lnTo>
                <a:lnTo>
                  <a:pt x="2056" y="502"/>
                </a:lnTo>
                <a:lnTo>
                  <a:pt x="2018" y="497"/>
                </a:lnTo>
                <a:close/>
                <a:moveTo>
                  <a:pt x="1800" y="406"/>
                </a:moveTo>
                <a:lnTo>
                  <a:pt x="1875" y="411"/>
                </a:lnTo>
                <a:lnTo>
                  <a:pt x="1947" y="427"/>
                </a:lnTo>
                <a:lnTo>
                  <a:pt x="2015" y="453"/>
                </a:lnTo>
                <a:lnTo>
                  <a:pt x="2076" y="487"/>
                </a:lnTo>
                <a:lnTo>
                  <a:pt x="2133" y="529"/>
                </a:lnTo>
                <a:lnTo>
                  <a:pt x="2184" y="580"/>
                </a:lnTo>
                <a:lnTo>
                  <a:pt x="2225" y="637"/>
                </a:lnTo>
                <a:lnTo>
                  <a:pt x="2260" y="698"/>
                </a:lnTo>
                <a:lnTo>
                  <a:pt x="2287" y="766"/>
                </a:lnTo>
                <a:lnTo>
                  <a:pt x="2302" y="838"/>
                </a:lnTo>
                <a:lnTo>
                  <a:pt x="2307" y="913"/>
                </a:lnTo>
                <a:lnTo>
                  <a:pt x="2302" y="987"/>
                </a:lnTo>
                <a:lnTo>
                  <a:pt x="2287" y="1060"/>
                </a:lnTo>
                <a:lnTo>
                  <a:pt x="2260" y="1127"/>
                </a:lnTo>
                <a:lnTo>
                  <a:pt x="2225" y="1189"/>
                </a:lnTo>
                <a:lnTo>
                  <a:pt x="2184" y="1246"/>
                </a:lnTo>
                <a:lnTo>
                  <a:pt x="2133" y="1297"/>
                </a:lnTo>
                <a:lnTo>
                  <a:pt x="2076" y="1338"/>
                </a:lnTo>
                <a:lnTo>
                  <a:pt x="2015" y="1375"/>
                </a:lnTo>
                <a:lnTo>
                  <a:pt x="1947" y="1400"/>
                </a:lnTo>
                <a:lnTo>
                  <a:pt x="1875" y="1415"/>
                </a:lnTo>
                <a:lnTo>
                  <a:pt x="1800" y="1422"/>
                </a:lnTo>
                <a:lnTo>
                  <a:pt x="1725" y="1415"/>
                </a:lnTo>
                <a:lnTo>
                  <a:pt x="1653" y="1400"/>
                </a:lnTo>
                <a:lnTo>
                  <a:pt x="1585" y="1375"/>
                </a:lnTo>
                <a:lnTo>
                  <a:pt x="1524" y="1338"/>
                </a:lnTo>
                <a:lnTo>
                  <a:pt x="1467" y="1297"/>
                </a:lnTo>
                <a:lnTo>
                  <a:pt x="1416" y="1246"/>
                </a:lnTo>
                <a:lnTo>
                  <a:pt x="1375" y="1189"/>
                </a:lnTo>
                <a:lnTo>
                  <a:pt x="1340" y="1127"/>
                </a:lnTo>
                <a:lnTo>
                  <a:pt x="1313" y="1060"/>
                </a:lnTo>
                <a:lnTo>
                  <a:pt x="1298" y="987"/>
                </a:lnTo>
                <a:lnTo>
                  <a:pt x="1293" y="913"/>
                </a:lnTo>
                <a:lnTo>
                  <a:pt x="1298" y="838"/>
                </a:lnTo>
                <a:lnTo>
                  <a:pt x="1313" y="766"/>
                </a:lnTo>
                <a:lnTo>
                  <a:pt x="1340" y="698"/>
                </a:lnTo>
                <a:lnTo>
                  <a:pt x="1375" y="637"/>
                </a:lnTo>
                <a:lnTo>
                  <a:pt x="1416" y="580"/>
                </a:lnTo>
                <a:lnTo>
                  <a:pt x="1467" y="529"/>
                </a:lnTo>
                <a:lnTo>
                  <a:pt x="1524" y="487"/>
                </a:lnTo>
                <a:lnTo>
                  <a:pt x="1585" y="453"/>
                </a:lnTo>
                <a:lnTo>
                  <a:pt x="1653" y="427"/>
                </a:lnTo>
                <a:lnTo>
                  <a:pt x="1725" y="411"/>
                </a:lnTo>
                <a:lnTo>
                  <a:pt x="1800" y="406"/>
                </a:lnTo>
                <a:close/>
                <a:moveTo>
                  <a:pt x="2356" y="257"/>
                </a:moveTo>
                <a:lnTo>
                  <a:pt x="2444" y="349"/>
                </a:lnTo>
                <a:lnTo>
                  <a:pt x="2478" y="391"/>
                </a:lnTo>
                <a:lnTo>
                  <a:pt x="2513" y="437"/>
                </a:lnTo>
                <a:lnTo>
                  <a:pt x="2545" y="484"/>
                </a:lnTo>
                <a:lnTo>
                  <a:pt x="2575" y="533"/>
                </a:lnTo>
                <a:lnTo>
                  <a:pt x="2596" y="586"/>
                </a:lnTo>
                <a:lnTo>
                  <a:pt x="2622" y="677"/>
                </a:lnTo>
                <a:lnTo>
                  <a:pt x="2638" y="764"/>
                </a:lnTo>
                <a:lnTo>
                  <a:pt x="2645" y="847"/>
                </a:lnTo>
                <a:lnTo>
                  <a:pt x="2647" y="926"/>
                </a:lnTo>
                <a:lnTo>
                  <a:pt x="2644" y="1000"/>
                </a:lnTo>
                <a:lnTo>
                  <a:pt x="2633" y="1071"/>
                </a:lnTo>
                <a:lnTo>
                  <a:pt x="2616" y="1137"/>
                </a:lnTo>
                <a:lnTo>
                  <a:pt x="2598" y="1197"/>
                </a:lnTo>
                <a:lnTo>
                  <a:pt x="2575" y="1255"/>
                </a:lnTo>
                <a:lnTo>
                  <a:pt x="2549" y="1307"/>
                </a:lnTo>
                <a:lnTo>
                  <a:pt x="2520" y="1355"/>
                </a:lnTo>
                <a:lnTo>
                  <a:pt x="2491" y="1400"/>
                </a:lnTo>
                <a:lnTo>
                  <a:pt x="2460" y="1440"/>
                </a:lnTo>
                <a:lnTo>
                  <a:pt x="2431" y="1475"/>
                </a:lnTo>
                <a:lnTo>
                  <a:pt x="2402" y="1507"/>
                </a:lnTo>
                <a:lnTo>
                  <a:pt x="2373" y="1535"/>
                </a:lnTo>
                <a:lnTo>
                  <a:pt x="2347" y="1558"/>
                </a:lnTo>
                <a:lnTo>
                  <a:pt x="2324" y="1577"/>
                </a:lnTo>
                <a:lnTo>
                  <a:pt x="2482" y="1515"/>
                </a:lnTo>
                <a:lnTo>
                  <a:pt x="2633" y="1446"/>
                </a:lnTo>
                <a:lnTo>
                  <a:pt x="2780" y="1369"/>
                </a:lnTo>
                <a:lnTo>
                  <a:pt x="2920" y="1286"/>
                </a:lnTo>
                <a:lnTo>
                  <a:pt x="3053" y="1200"/>
                </a:lnTo>
                <a:lnTo>
                  <a:pt x="3180" y="1109"/>
                </a:lnTo>
                <a:lnTo>
                  <a:pt x="3198" y="1097"/>
                </a:lnTo>
                <a:lnTo>
                  <a:pt x="3220" y="1078"/>
                </a:lnTo>
                <a:lnTo>
                  <a:pt x="3244" y="1060"/>
                </a:lnTo>
                <a:lnTo>
                  <a:pt x="3271" y="1038"/>
                </a:lnTo>
                <a:lnTo>
                  <a:pt x="3296" y="1015"/>
                </a:lnTo>
                <a:lnTo>
                  <a:pt x="3322" y="993"/>
                </a:lnTo>
                <a:lnTo>
                  <a:pt x="3345" y="969"/>
                </a:lnTo>
                <a:lnTo>
                  <a:pt x="3365" y="947"/>
                </a:lnTo>
                <a:lnTo>
                  <a:pt x="3382" y="927"/>
                </a:lnTo>
                <a:lnTo>
                  <a:pt x="3391" y="909"/>
                </a:lnTo>
                <a:lnTo>
                  <a:pt x="3393" y="897"/>
                </a:lnTo>
                <a:lnTo>
                  <a:pt x="3385" y="886"/>
                </a:lnTo>
                <a:lnTo>
                  <a:pt x="3371" y="871"/>
                </a:lnTo>
                <a:lnTo>
                  <a:pt x="3353" y="853"/>
                </a:lnTo>
                <a:lnTo>
                  <a:pt x="3329" y="831"/>
                </a:lnTo>
                <a:lnTo>
                  <a:pt x="3304" y="807"/>
                </a:lnTo>
                <a:lnTo>
                  <a:pt x="3275" y="782"/>
                </a:lnTo>
                <a:lnTo>
                  <a:pt x="3245" y="757"/>
                </a:lnTo>
                <a:lnTo>
                  <a:pt x="3216" y="733"/>
                </a:lnTo>
                <a:lnTo>
                  <a:pt x="3187" y="707"/>
                </a:lnTo>
                <a:lnTo>
                  <a:pt x="3160" y="686"/>
                </a:lnTo>
                <a:lnTo>
                  <a:pt x="3071" y="622"/>
                </a:lnTo>
                <a:lnTo>
                  <a:pt x="2980" y="560"/>
                </a:lnTo>
                <a:lnTo>
                  <a:pt x="2885" y="498"/>
                </a:lnTo>
                <a:lnTo>
                  <a:pt x="2787" y="438"/>
                </a:lnTo>
                <a:lnTo>
                  <a:pt x="2685" y="384"/>
                </a:lnTo>
                <a:lnTo>
                  <a:pt x="2580" y="335"/>
                </a:lnTo>
                <a:lnTo>
                  <a:pt x="2469" y="291"/>
                </a:lnTo>
                <a:lnTo>
                  <a:pt x="2356" y="257"/>
                </a:lnTo>
                <a:close/>
                <a:moveTo>
                  <a:pt x="1224" y="257"/>
                </a:moveTo>
                <a:lnTo>
                  <a:pt x="1016" y="337"/>
                </a:lnTo>
                <a:lnTo>
                  <a:pt x="716" y="493"/>
                </a:lnTo>
                <a:lnTo>
                  <a:pt x="636" y="540"/>
                </a:lnTo>
                <a:lnTo>
                  <a:pt x="558" y="593"/>
                </a:lnTo>
                <a:lnTo>
                  <a:pt x="484" y="649"/>
                </a:lnTo>
                <a:lnTo>
                  <a:pt x="409" y="706"/>
                </a:lnTo>
                <a:lnTo>
                  <a:pt x="336" y="760"/>
                </a:lnTo>
                <a:lnTo>
                  <a:pt x="313" y="782"/>
                </a:lnTo>
                <a:lnTo>
                  <a:pt x="293" y="800"/>
                </a:lnTo>
                <a:lnTo>
                  <a:pt x="276" y="815"/>
                </a:lnTo>
                <a:lnTo>
                  <a:pt x="258" y="831"/>
                </a:lnTo>
                <a:lnTo>
                  <a:pt x="240" y="847"/>
                </a:lnTo>
                <a:lnTo>
                  <a:pt x="216" y="869"/>
                </a:lnTo>
                <a:lnTo>
                  <a:pt x="215" y="875"/>
                </a:lnTo>
                <a:lnTo>
                  <a:pt x="209" y="884"/>
                </a:lnTo>
                <a:lnTo>
                  <a:pt x="205" y="897"/>
                </a:lnTo>
                <a:lnTo>
                  <a:pt x="202" y="913"/>
                </a:lnTo>
                <a:lnTo>
                  <a:pt x="202" y="929"/>
                </a:lnTo>
                <a:lnTo>
                  <a:pt x="207" y="946"/>
                </a:lnTo>
                <a:lnTo>
                  <a:pt x="242" y="977"/>
                </a:lnTo>
                <a:lnTo>
                  <a:pt x="271" y="1004"/>
                </a:lnTo>
                <a:lnTo>
                  <a:pt x="296" y="1026"/>
                </a:lnTo>
                <a:lnTo>
                  <a:pt x="320" y="1044"/>
                </a:lnTo>
                <a:lnTo>
                  <a:pt x="340" y="1060"/>
                </a:lnTo>
                <a:lnTo>
                  <a:pt x="360" y="1077"/>
                </a:lnTo>
                <a:lnTo>
                  <a:pt x="382" y="1093"/>
                </a:lnTo>
                <a:lnTo>
                  <a:pt x="404" y="1109"/>
                </a:lnTo>
                <a:lnTo>
                  <a:pt x="427" y="1129"/>
                </a:lnTo>
                <a:lnTo>
                  <a:pt x="484" y="1169"/>
                </a:lnTo>
                <a:lnTo>
                  <a:pt x="547" y="1215"/>
                </a:lnTo>
                <a:lnTo>
                  <a:pt x="616" y="1262"/>
                </a:lnTo>
                <a:lnTo>
                  <a:pt x="689" y="1309"/>
                </a:lnTo>
                <a:lnTo>
                  <a:pt x="767" y="1357"/>
                </a:lnTo>
                <a:lnTo>
                  <a:pt x="845" y="1404"/>
                </a:lnTo>
                <a:lnTo>
                  <a:pt x="927" y="1446"/>
                </a:lnTo>
                <a:lnTo>
                  <a:pt x="1007" y="1486"/>
                </a:lnTo>
                <a:lnTo>
                  <a:pt x="1087" y="1518"/>
                </a:lnTo>
                <a:lnTo>
                  <a:pt x="1165" y="1544"/>
                </a:lnTo>
                <a:lnTo>
                  <a:pt x="1240" y="1562"/>
                </a:lnTo>
                <a:lnTo>
                  <a:pt x="1196" y="1507"/>
                </a:lnTo>
                <a:lnTo>
                  <a:pt x="1155" y="1453"/>
                </a:lnTo>
                <a:lnTo>
                  <a:pt x="1115" y="1398"/>
                </a:lnTo>
                <a:lnTo>
                  <a:pt x="1078" y="1344"/>
                </a:lnTo>
                <a:lnTo>
                  <a:pt x="1044" y="1286"/>
                </a:lnTo>
                <a:lnTo>
                  <a:pt x="1015" y="1227"/>
                </a:lnTo>
                <a:lnTo>
                  <a:pt x="991" y="1166"/>
                </a:lnTo>
                <a:lnTo>
                  <a:pt x="971" y="1100"/>
                </a:lnTo>
                <a:lnTo>
                  <a:pt x="956" y="1031"/>
                </a:lnTo>
                <a:lnTo>
                  <a:pt x="947" y="960"/>
                </a:lnTo>
                <a:lnTo>
                  <a:pt x="945" y="884"/>
                </a:lnTo>
                <a:lnTo>
                  <a:pt x="951" y="802"/>
                </a:lnTo>
                <a:lnTo>
                  <a:pt x="964" y="717"/>
                </a:lnTo>
                <a:lnTo>
                  <a:pt x="984" y="626"/>
                </a:lnTo>
                <a:lnTo>
                  <a:pt x="1005" y="562"/>
                </a:lnTo>
                <a:lnTo>
                  <a:pt x="1036" y="502"/>
                </a:lnTo>
                <a:lnTo>
                  <a:pt x="1073" y="446"/>
                </a:lnTo>
                <a:lnTo>
                  <a:pt x="1115" y="395"/>
                </a:lnTo>
                <a:lnTo>
                  <a:pt x="1158" y="344"/>
                </a:lnTo>
                <a:lnTo>
                  <a:pt x="1200" y="298"/>
                </a:lnTo>
                <a:lnTo>
                  <a:pt x="1240" y="257"/>
                </a:lnTo>
                <a:lnTo>
                  <a:pt x="1224" y="257"/>
                </a:lnTo>
                <a:close/>
                <a:moveTo>
                  <a:pt x="1733" y="213"/>
                </a:moveTo>
                <a:lnTo>
                  <a:pt x="1567" y="249"/>
                </a:lnTo>
                <a:lnTo>
                  <a:pt x="1500" y="278"/>
                </a:lnTo>
                <a:lnTo>
                  <a:pt x="1436" y="313"/>
                </a:lnTo>
                <a:lnTo>
                  <a:pt x="1376" y="355"/>
                </a:lnTo>
                <a:lnTo>
                  <a:pt x="1322" y="400"/>
                </a:lnTo>
                <a:lnTo>
                  <a:pt x="1271" y="451"/>
                </a:lnTo>
                <a:lnTo>
                  <a:pt x="1225" y="507"/>
                </a:lnTo>
                <a:lnTo>
                  <a:pt x="1185" y="567"/>
                </a:lnTo>
                <a:lnTo>
                  <a:pt x="1155" y="635"/>
                </a:lnTo>
                <a:lnTo>
                  <a:pt x="1127" y="706"/>
                </a:lnTo>
                <a:lnTo>
                  <a:pt x="1109" y="786"/>
                </a:lnTo>
                <a:lnTo>
                  <a:pt x="1102" y="867"/>
                </a:lnTo>
                <a:lnTo>
                  <a:pt x="1104" y="947"/>
                </a:lnTo>
                <a:lnTo>
                  <a:pt x="1115" y="1027"/>
                </a:lnTo>
                <a:lnTo>
                  <a:pt x="1135" y="1106"/>
                </a:lnTo>
                <a:lnTo>
                  <a:pt x="1162" y="1182"/>
                </a:lnTo>
                <a:lnTo>
                  <a:pt x="1198" y="1253"/>
                </a:lnTo>
                <a:lnTo>
                  <a:pt x="1240" y="1320"/>
                </a:lnTo>
                <a:lnTo>
                  <a:pt x="1289" y="1384"/>
                </a:lnTo>
                <a:lnTo>
                  <a:pt x="1345" y="1440"/>
                </a:lnTo>
                <a:lnTo>
                  <a:pt x="1405" y="1489"/>
                </a:lnTo>
                <a:lnTo>
                  <a:pt x="1471" y="1533"/>
                </a:lnTo>
                <a:lnTo>
                  <a:pt x="1540" y="1567"/>
                </a:lnTo>
                <a:lnTo>
                  <a:pt x="1613" y="1591"/>
                </a:lnTo>
                <a:lnTo>
                  <a:pt x="1689" y="1607"/>
                </a:lnTo>
                <a:lnTo>
                  <a:pt x="1767" y="1611"/>
                </a:lnTo>
                <a:lnTo>
                  <a:pt x="1847" y="1606"/>
                </a:lnTo>
                <a:lnTo>
                  <a:pt x="1940" y="1586"/>
                </a:lnTo>
                <a:lnTo>
                  <a:pt x="2025" y="1562"/>
                </a:lnTo>
                <a:lnTo>
                  <a:pt x="2104" y="1529"/>
                </a:lnTo>
                <a:lnTo>
                  <a:pt x="2176" y="1491"/>
                </a:lnTo>
                <a:lnTo>
                  <a:pt x="2240" y="1446"/>
                </a:lnTo>
                <a:lnTo>
                  <a:pt x="2298" y="1393"/>
                </a:lnTo>
                <a:lnTo>
                  <a:pt x="2349" y="1335"/>
                </a:lnTo>
                <a:lnTo>
                  <a:pt x="2393" y="1269"/>
                </a:lnTo>
                <a:lnTo>
                  <a:pt x="2433" y="1197"/>
                </a:lnTo>
                <a:lnTo>
                  <a:pt x="2465" y="1113"/>
                </a:lnTo>
                <a:lnTo>
                  <a:pt x="2485" y="1029"/>
                </a:lnTo>
                <a:lnTo>
                  <a:pt x="2495" y="946"/>
                </a:lnTo>
                <a:lnTo>
                  <a:pt x="2493" y="864"/>
                </a:lnTo>
                <a:lnTo>
                  <a:pt x="2482" y="784"/>
                </a:lnTo>
                <a:lnTo>
                  <a:pt x="2462" y="707"/>
                </a:lnTo>
                <a:lnTo>
                  <a:pt x="2433" y="633"/>
                </a:lnTo>
                <a:lnTo>
                  <a:pt x="2396" y="564"/>
                </a:lnTo>
                <a:lnTo>
                  <a:pt x="2355" y="500"/>
                </a:lnTo>
                <a:lnTo>
                  <a:pt x="2307" y="440"/>
                </a:lnTo>
                <a:lnTo>
                  <a:pt x="2256" y="387"/>
                </a:lnTo>
                <a:lnTo>
                  <a:pt x="2202" y="342"/>
                </a:lnTo>
                <a:lnTo>
                  <a:pt x="2144" y="304"/>
                </a:lnTo>
                <a:lnTo>
                  <a:pt x="2084" y="273"/>
                </a:lnTo>
                <a:lnTo>
                  <a:pt x="2024" y="251"/>
                </a:lnTo>
                <a:lnTo>
                  <a:pt x="1958" y="233"/>
                </a:lnTo>
                <a:lnTo>
                  <a:pt x="1891" y="222"/>
                </a:lnTo>
                <a:lnTo>
                  <a:pt x="1815" y="215"/>
                </a:lnTo>
                <a:lnTo>
                  <a:pt x="1733" y="213"/>
                </a:lnTo>
                <a:close/>
                <a:moveTo>
                  <a:pt x="1796" y="0"/>
                </a:moveTo>
                <a:lnTo>
                  <a:pt x="1849" y="2"/>
                </a:lnTo>
                <a:lnTo>
                  <a:pt x="1907" y="4"/>
                </a:lnTo>
                <a:lnTo>
                  <a:pt x="1965" y="7"/>
                </a:lnTo>
                <a:lnTo>
                  <a:pt x="2027" y="11"/>
                </a:lnTo>
                <a:lnTo>
                  <a:pt x="2087" y="18"/>
                </a:lnTo>
                <a:lnTo>
                  <a:pt x="2147" y="27"/>
                </a:lnTo>
                <a:lnTo>
                  <a:pt x="2204" y="38"/>
                </a:lnTo>
                <a:lnTo>
                  <a:pt x="2256" y="53"/>
                </a:lnTo>
                <a:lnTo>
                  <a:pt x="2405" y="102"/>
                </a:lnTo>
                <a:lnTo>
                  <a:pt x="2545" y="157"/>
                </a:lnTo>
                <a:lnTo>
                  <a:pt x="2680" y="215"/>
                </a:lnTo>
                <a:lnTo>
                  <a:pt x="2809" y="277"/>
                </a:lnTo>
                <a:lnTo>
                  <a:pt x="2933" y="346"/>
                </a:lnTo>
                <a:lnTo>
                  <a:pt x="3051" y="417"/>
                </a:lnTo>
                <a:lnTo>
                  <a:pt x="3167" y="495"/>
                </a:lnTo>
                <a:lnTo>
                  <a:pt x="3280" y="577"/>
                </a:lnTo>
                <a:lnTo>
                  <a:pt x="3331" y="615"/>
                </a:lnTo>
                <a:lnTo>
                  <a:pt x="3382" y="653"/>
                </a:lnTo>
                <a:lnTo>
                  <a:pt x="3431" y="691"/>
                </a:lnTo>
                <a:lnTo>
                  <a:pt x="3480" y="733"/>
                </a:lnTo>
                <a:lnTo>
                  <a:pt x="3524" y="777"/>
                </a:lnTo>
                <a:lnTo>
                  <a:pt x="3564" y="826"/>
                </a:lnTo>
                <a:lnTo>
                  <a:pt x="3584" y="855"/>
                </a:lnTo>
                <a:lnTo>
                  <a:pt x="3596" y="882"/>
                </a:lnTo>
                <a:lnTo>
                  <a:pt x="3600" y="913"/>
                </a:lnTo>
                <a:lnTo>
                  <a:pt x="3596" y="944"/>
                </a:lnTo>
                <a:lnTo>
                  <a:pt x="3584" y="977"/>
                </a:lnTo>
                <a:lnTo>
                  <a:pt x="3562" y="998"/>
                </a:lnTo>
                <a:lnTo>
                  <a:pt x="3542" y="1015"/>
                </a:lnTo>
                <a:lnTo>
                  <a:pt x="3525" y="1031"/>
                </a:lnTo>
                <a:lnTo>
                  <a:pt x="3507" y="1047"/>
                </a:lnTo>
                <a:lnTo>
                  <a:pt x="3484" y="1069"/>
                </a:lnTo>
                <a:lnTo>
                  <a:pt x="3402" y="1137"/>
                </a:lnTo>
                <a:lnTo>
                  <a:pt x="3320" y="1206"/>
                </a:lnTo>
                <a:lnTo>
                  <a:pt x="3236" y="1273"/>
                </a:lnTo>
                <a:lnTo>
                  <a:pt x="3147" y="1337"/>
                </a:lnTo>
                <a:lnTo>
                  <a:pt x="3047" y="1404"/>
                </a:lnTo>
                <a:lnTo>
                  <a:pt x="2944" y="1467"/>
                </a:lnTo>
                <a:lnTo>
                  <a:pt x="2838" y="1527"/>
                </a:lnTo>
                <a:lnTo>
                  <a:pt x="2727" y="1586"/>
                </a:lnTo>
                <a:lnTo>
                  <a:pt x="2613" y="1638"/>
                </a:lnTo>
                <a:lnTo>
                  <a:pt x="2495" y="1687"/>
                </a:lnTo>
                <a:lnTo>
                  <a:pt x="2371" y="1731"/>
                </a:lnTo>
                <a:lnTo>
                  <a:pt x="2240" y="1769"/>
                </a:lnTo>
                <a:lnTo>
                  <a:pt x="2107" y="1798"/>
                </a:lnTo>
                <a:lnTo>
                  <a:pt x="1975" y="1817"/>
                </a:lnTo>
                <a:lnTo>
                  <a:pt x="1844" y="1824"/>
                </a:lnTo>
                <a:lnTo>
                  <a:pt x="1715" y="1822"/>
                </a:lnTo>
                <a:lnTo>
                  <a:pt x="1589" y="1809"/>
                </a:lnTo>
                <a:lnTo>
                  <a:pt x="1465" y="1791"/>
                </a:lnTo>
                <a:lnTo>
                  <a:pt x="1344" y="1764"/>
                </a:lnTo>
                <a:lnTo>
                  <a:pt x="1225" y="1731"/>
                </a:lnTo>
                <a:lnTo>
                  <a:pt x="1113" y="1693"/>
                </a:lnTo>
                <a:lnTo>
                  <a:pt x="1002" y="1649"/>
                </a:lnTo>
                <a:lnTo>
                  <a:pt x="896" y="1604"/>
                </a:lnTo>
                <a:lnTo>
                  <a:pt x="798" y="1553"/>
                </a:lnTo>
                <a:lnTo>
                  <a:pt x="704" y="1502"/>
                </a:lnTo>
                <a:lnTo>
                  <a:pt x="615" y="1449"/>
                </a:lnTo>
                <a:lnTo>
                  <a:pt x="533" y="1397"/>
                </a:lnTo>
                <a:lnTo>
                  <a:pt x="422" y="1320"/>
                </a:lnTo>
                <a:lnTo>
                  <a:pt x="316" y="1238"/>
                </a:lnTo>
                <a:lnTo>
                  <a:pt x="215" y="1157"/>
                </a:lnTo>
                <a:lnTo>
                  <a:pt x="113" y="1073"/>
                </a:lnTo>
                <a:lnTo>
                  <a:pt x="85" y="1049"/>
                </a:lnTo>
                <a:lnTo>
                  <a:pt x="58" y="1020"/>
                </a:lnTo>
                <a:lnTo>
                  <a:pt x="33" y="989"/>
                </a:lnTo>
                <a:lnTo>
                  <a:pt x="13" y="953"/>
                </a:lnTo>
                <a:lnTo>
                  <a:pt x="0" y="917"/>
                </a:lnTo>
                <a:lnTo>
                  <a:pt x="0" y="898"/>
                </a:lnTo>
                <a:lnTo>
                  <a:pt x="9" y="875"/>
                </a:lnTo>
                <a:lnTo>
                  <a:pt x="24" y="851"/>
                </a:lnTo>
                <a:lnTo>
                  <a:pt x="45" y="822"/>
                </a:lnTo>
                <a:lnTo>
                  <a:pt x="69" y="793"/>
                </a:lnTo>
                <a:lnTo>
                  <a:pt x="98" y="764"/>
                </a:lnTo>
                <a:lnTo>
                  <a:pt x="129" y="735"/>
                </a:lnTo>
                <a:lnTo>
                  <a:pt x="160" y="704"/>
                </a:lnTo>
                <a:lnTo>
                  <a:pt x="191" y="677"/>
                </a:lnTo>
                <a:lnTo>
                  <a:pt x="222" y="649"/>
                </a:lnTo>
                <a:lnTo>
                  <a:pt x="251" y="626"/>
                </a:lnTo>
                <a:lnTo>
                  <a:pt x="276" y="606"/>
                </a:lnTo>
                <a:lnTo>
                  <a:pt x="296" y="589"/>
                </a:lnTo>
                <a:lnTo>
                  <a:pt x="313" y="577"/>
                </a:lnTo>
                <a:lnTo>
                  <a:pt x="431" y="491"/>
                </a:lnTo>
                <a:lnTo>
                  <a:pt x="545" y="415"/>
                </a:lnTo>
                <a:lnTo>
                  <a:pt x="655" y="346"/>
                </a:lnTo>
                <a:lnTo>
                  <a:pt x="760" y="286"/>
                </a:lnTo>
                <a:lnTo>
                  <a:pt x="860" y="233"/>
                </a:lnTo>
                <a:lnTo>
                  <a:pt x="956" y="187"/>
                </a:lnTo>
                <a:lnTo>
                  <a:pt x="1047" y="149"/>
                </a:lnTo>
                <a:lnTo>
                  <a:pt x="1131" y="117"/>
                </a:lnTo>
                <a:lnTo>
                  <a:pt x="1211" y="89"/>
                </a:lnTo>
                <a:lnTo>
                  <a:pt x="1284" y="66"/>
                </a:lnTo>
                <a:lnTo>
                  <a:pt x="1351" y="49"/>
                </a:lnTo>
                <a:lnTo>
                  <a:pt x="1411" y="35"/>
                </a:lnTo>
                <a:lnTo>
                  <a:pt x="1464" y="24"/>
                </a:lnTo>
                <a:lnTo>
                  <a:pt x="1509" y="17"/>
                </a:lnTo>
                <a:lnTo>
                  <a:pt x="1547" y="11"/>
                </a:lnTo>
                <a:lnTo>
                  <a:pt x="1580" y="7"/>
                </a:lnTo>
                <a:lnTo>
                  <a:pt x="1602" y="6"/>
                </a:lnTo>
                <a:lnTo>
                  <a:pt x="1618" y="6"/>
                </a:lnTo>
                <a:lnTo>
                  <a:pt x="1624" y="6"/>
                </a:lnTo>
                <a:lnTo>
                  <a:pt x="1618" y="6"/>
                </a:lnTo>
                <a:lnTo>
                  <a:pt x="1624" y="6"/>
                </a:lnTo>
                <a:lnTo>
                  <a:pt x="1642" y="4"/>
                </a:lnTo>
                <a:lnTo>
                  <a:pt x="1669" y="2"/>
                </a:lnTo>
                <a:lnTo>
                  <a:pt x="1704" y="2"/>
                </a:lnTo>
                <a:lnTo>
                  <a:pt x="1747" y="0"/>
                </a:lnTo>
                <a:lnTo>
                  <a:pt x="1796"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grpSp>
        <p:nvGrpSpPr>
          <p:cNvPr id="76" name="Group 75">
            <a:extLst>
              <a:ext uri="{FF2B5EF4-FFF2-40B4-BE49-F238E27FC236}">
                <a16:creationId xmlns:a16="http://schemas.microsoft.com/office/drawing/2014/main" id="{D090B380-A9DF-4206-B472-E8A9E96288EB}"/>
              </a:ext>
            </a:extLst>
          </p:cNvPr>
          <p:cNvGrpSpPr/>
          <p:nvPr/>
        </p:nvGrpSpPr>
        <p:grpSpPr>
          <a:xfrm>
            <a:off x="7253534" y="2052638"/>
            <a:ext cx="373602" cy="381448"/>
            <a:chOff x="2062550" y="1001048"/>
            <a:chExt cx="5068291" cy="5174720"/>
          </a:xfrm>
          <a:solidFill>
            <a:schemeClr val="bg1">
              <a:alpha val="40000"/>
            </a:schemeClr>
          </a:solidFill>
          <a:effectLst>
            <a:outerShdw blurRad="50800" dist="38100" dir="5400000" algn="t" rotWithShape="0">
              <a:prstClr val="black">
                <a:alpha val="40000"/>
              </a:prstClr>
            </a:outerShdw>
          </a:effectLst>
        </p:grpSpPr>
        <p:sp>
          <p:nvSpPr>
            <p:cNvPr id="77" name="Freeform 18">
              <a:extLst>
                <a:ext uri="{FF2B5EF4-FFF2-40B4-BE49-F238E27FC236}">
                  <a16:creationId xmlns:a16="http://schemas.microsoft.com/office/drawing/2014/main" id="{A4E3BEC0-E91C-451E-9DF9-A21C96994F92}"/>
                </a:ext>
              </a:extLst>
            </p:cNvPr>
            <p:cNvSpPr>
              <a:spLocks/>
            </p:cNvSpPr>
            <p:nvPr/>
          </p:nvSpPr>
          <p:spPr bwMode="auto">
            <a:xfrm>
              <a:off x="4767053" y="1142826"/>
              <a:ext cx="2363788" cy="985838"/>
            </a:xfrm>
            <a:custGeom>
              <a:avLst/>
              <a:gdLst>
                <a:gd name="T0" fmla="*/ 548 w 1489"/>
                <a:gd name="T1" fmla="*/ 1 h 621"/>
                <a:gd name="T2" fmla="*/ 640 w 1489"/>
                <a:gd name="T3" fmla="*/ 16 h 621"/>
                <a:gd name="T4" fmla="*/ 722 w 1489"/>
                <a:gd name="T5" fmla="*/ 51 h 621"/>
                <a:gd name="T6" fmla="*/ 786 w 1489"/>
                <a:gd name="T7" fmla="*/ 80 h 621"/>
                <a:gd name="T8" fmla="*/ 842 w 1489"/>
                <a:gd name="T9" fmla="*/ 101 h 621"/>
                <a:gd name="T10" fmla="*/ 900 w 1489"/>
                <a:gd name="T11" fmla="*/ 123 h 621"/>
                <a:gd name="T12" fmla="*/ 973 w 1489"/>
                <a:gd name="T13" fmla="*/ 151 h 621"/>
                <a:gd name="T14" fmla="*/ 1064 w 1489"/>
                <a:gd name="T15" fmla="*/ 180 h 621"/>
                <a:gd name="T16" fmla="*/ 1171 w 1489"/>
                <a:gd name="T17" fmla="*/ 192 h 621"/>
                <a:gd name="T18" fmla="*/ 1286 w 1489"/>
                <a:gd name="T19" fmla="*/ 192 h 621"/>
                <a:gd name="T20" fmla="*/ 1389 w 1489"/>
                <a:gd name="T21" fmla="*/ 181 h 621"/>
                <a:gd name="T22" fmla="*/ 1464 w 1489"/>
                <a:gd name="T23" fmla="*/ 167 h 621"/>
                <a:gd name="T24" fmla="*/ 1486 w 1489"/>
                <a:gd name="T25" fmla="*/ 174 h 621"/>
                <a:gd name="T26" fmla="*/ 1489 w 1489"/>
                <a:gd name="T27" fmla="*/ 192 h 621"/>
                <a:gd name="T28" fmla="*/ 1469 w 1489"/>
                <a:gd name="T29" fmla="*/ 227 h 621"/>
                <a:gd name="T30" fmla="*/ 1433 w 1489"/>
                <a:gd name="T31" fmla="*/ 272 h 621"/>
                <a:gd name="T32" fmla="*/ 1377 w 1489"/>
                <a:gd name="T33" fmla="*/ 311 h 621"/>
                <a:gd name="T34" fmla="*/ 1293 w 1489"/>
                <a:gd name="T35" fmla="*/ 341 h 621"/>
                <a:gd name="T36" fmla="*/ 1177 w 1489"/>
                <a:gd name="T37" fmla="*/ 360 h 621"/>
                <a:gd name="T38" fmla="*/ 1171 w 1489"/>
                <a:gd name="T39" fmla="*/ 387 h 621"/>
                <a:gd name="T40" fmla="*/ 1155 w 1489"/>
                <a:gd name="T41" fmla="*/ 409 h 621"/>
                <a:gd name="T42" fmla="*/ 1122 w 1489"/>
                <a:gd name="T43" fmla="*/ 423 h 621"/>
                <a:gd name="T44" fmla="*/ 1069 w 1489"/>
                <a:gd name="T45" fmla="*/ 429 h 621"/>
                <a:gd name="T46" fmla="*/ 993 w 1489"/>
                <a:gd name="T47" fmla="*/ 418 h 621"/>
                <a:gd name="T48" fmla="*/ 944 w 1489"/>
                <a:gd name="T49" fmla="*/ 414 h 621"/>
                <a:gd name="T50" fmla="*/ 944 w 1489"/>
                <a:gd name="T51" fmla="*/ 431 h 621"/>
                <a:gd name="T52" fmla="*/ 942 w 1489"/>
                <a:gd name="T53" fmla="*/ 449 h 621"/>
                <a:gd name="T54" fmla="*/ 933 w 1489"/>
                <a:gd name="T55" fmla="*/ 465 h 621"/>
                <a:gd name="T56" fmla="*/ 909 w 1489"/>
                <a:gd name="T57" fmla="*/ 480 h 621"/>
                <a:gd name="T58" fmla="*/ 864 w 1489"/>
                <a:gd name="T59" fmla="*/ 485 h 621"/>
                <a:gd name="T60" fmla="*/ 795 w 1489"/>
                <a:gd name="T61" fmla="*/ 480 h 621"/>
                <a:gd name="T62" fmla="*/ 733 w 1489"/>
                <a:gd name="T63" fmla="*/ 505 h 621"/>
                <a:gd name="T64" fmla="*/ 697 w 1489"/>
                <a:gd name="T65" fmla="*/ 545 h 621"/>
                <a:gd name="T66" fmla="*/ 655 w 1489"/>
                <a:gd name="T67" fmla="*/ 560 h 621"/>
                <a:gd name="T68" fmla="*/ 611 w 1489"/>
                <a:gd name="T69" fmla="*/ 556 h 621"/>
                <a:gd name="T70" fmla="*/ 569 w 1489"/>
                <a:gd name="T71" fmla="*/ 545 h 621"/>
                <a:gd name="T72" fmla="*/ 533 w 1489"/>
                <a:gd name="T73" fmla="*/ 536 h 621"/>
                <a:gd name="T74" fmla="*/ 499 w 1489"/>
                <a:gd name="T75" fmla="*/ 565 h 621"/>
                <a:gd name="T76" fmla="*/ 455 w 1489"/>
                <a:gd name="T77" fmla="*/ 596 h 621"/>
                <a:gd name="T78" fmla="*/ 402 w 1489"/>
                <a:gd name="T79" fmla="*/ 603 h 621"/>
                <a:gd name="T80" fmla="*/ 348 w 1489"/>
                <a:gd name="T81" fmla="*/ 592 h 621"/>
                <a:gd name="T82" fmla="*/ 297 w 1489"/>
                <a:gd name="T83" fmla="*/ 576 h 621"/>
                <a:gd name="T84" fmla="*/ 257 w 1489"/>
                <a:gd name="T85" fmla="*/ 563 h 621"/>
                <a:gd name="T86" fmla="*/ 199 w 1489"/>
                <a:gd name="T87" fmla="*/ 612 h 621"/>
                <a:gd name="T88" fmla="*/ 137 w 1489"/>
                <a:gd name="T89" fmla="*/ 621 h 621"/>
                <a:gd name="T90" fmla="*/ 71 w 1489"/>
                <a:gd name="T91" fmla="*/ 605 h 621"/>
                <a:gd name="T92" fmla="*/ 0 w 1489"/>
                <a:gd name="T93" fmla="*/ 576 h 621"/>
                <a:gd name="T94" fmla="*/ 42 w 1489"/>
                <a:gd name="T95" fmla="*/ 269 h 621"/>
                <a:gd name="T96" fmla="*/ 106 w 1489"/>
                <a:gd name="T97" fmla="*/ 238 h 621"/>
                <a:gd name="T98" fmla="*/ 159 w 1489"/>
                <a:gd name="T99" fmla="*/ 191 h 621"/>
                <a:gd name="T100" fmla="*/ 208 w 1489"/>
                <a:gd name="T101" fmla="*/ 132 h 621"/>
                <a:gd name="T102" fmla="*/ 262 w 1489"/>
                <a:gd name="T103" fmla="*/ 76 h 621"/>
                <a:gd name="T104" fmla="*/ 333 w 1489"/>
                <a:gd name="T105" fmla="*/ 31 h 621"/>
                <a:gd name="T106" fmla="*/ 411 w 1489"/>
                <a:gd name="T107" fmla="*/ 7 h 621"/>
                <a:gd name="T108" fmla="*/ 499 w 1489"/>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621">
                  <a:moveTo>
                    <a:pt x="499" y="0"/>
                  </a:moveTo>
                  <a:lnTo>
                    <a:pt x="548" y="1"/>
                  </a:lnTo>
                  <a:lnTo>
                    <a:pt x="595" y="7"/>
                  </a:lnTo>
                  <a:lnTo>
                    <a:pt x="640" y="16"/>
                  </a:lnTo>
                  <a:lnTo>
                    <a:pt x="682" y="32"/>
                  </a:lnTo>
                  <a:lnTo>
                    <a:pt x="722" y="51"/>
                  </a:lnTo>
                  <a:lnTo>
                    <a:pt x="757" y="67"/>
                  </a:lnTo>
                  <a:lnTo>
                    <a:pt x="786" y="80"/>
                  </a:lnTo>
                  <a:lnTo>
                    <a:pt x="815" y="91"/>
                  </a:lnTo>
                  <a:lnTo>
                    <a:pt x="842" y="101"/>
                  </a:lnTo>
                  <a:lnTo>
                    <a:pt x="869" y="112"/>
                  </a:lnTo>
                  <a:lnTo>
                    <a:pt x="900" y="123"/>
                  </a:lnTo>
                  <a:lnTo>
                    <a:pt x="933" y="136"/>
                  </a:lnTo>
                  <a:lnTo>
                    <a:pt x="973" y="151"/>
                  </a:lnTo>
                  <a:lnTo>
                    <a:pt x="1020" y="167"/>
                  </a:lnTo>
                  <a:lnTo>
                    <a:pt x="1064" y="180"/>
                  </a:lnTo>
                  <a:lnTo>
                    <a:pt x="1115" y="189"/>
                  </a:lnTo>
                  <a:lnTo>
                    <a:pt x="1171" y="192"/>
                  </a:lnTo>
                  <a:lnTo>
                    <a:pt x="1228" y="194"/>
                  </a:lnTo>
                  <a:lnTo>
                    <a:pt x="1286" y="192"/>
                  </a:lnTo>
                  <a:lnTo>
                    <a:pt x="1340" y="189"/>
                  </a:lnTo>
                  <a:lnTo>
                    <a:pt x="1389" y="181"/>
                  </a:lnTo>
                  <a:lnTo>
                    <a:pt x="1431" y="174"/>
                  </a:lnTo>
                  <a:lnTo>
                    <a:pt x="1464" y="167"/>
                  </a:lnTo>
                  <a:lnTo>
                    <a:pt x="1479" y="169"/>
                  </a:lnTo>
                  <a:lnTo>
                    <a:pt x="1486" y="174"/>
                  </a:lnTo>
                  <a:lnTo>
                    <a:pt x="1489" y="181"/>
                  </a:lnTo>
                  <a:lnTo>
                    <a:pt x="1489" y="192"/>
                  </a:lnTo>
                  <a:lnTo>
                    <a:pt x="1484" y="203"/>
                  </a:lnTo>
                  <a:lnTo>
                    <a:pt x="1469" y="227"/>
                  </a:lnTo>
                  <a:lnTo>
                    <a:pt x="1453" y="251"/>
                  </a:lnTo>
                  <a:lnTo>
                    <a:pt x="1433" y="272"/>
                  </a:lnTo>
                  <a:lnTo>
                    <a:pt x="1408" y="292"/>
                  </a:lnTo>
                  <a:lnTo>
                    <a:pt x="1377" y="311"/>
                  </a:lnTo>
                  <a:lnTo>
                    <a:pt x="1339" y="327"/>
                  </a:lnTo>
                  <a:lnTo>
                    <a:pt x="1293" y="341"/>
                  </a:lnTo>
                  <a:lnTo>
                    <a:pt x="1239" y="352"/>
                  </a:lnTo>
                  <a:lnTo>
                    <a:pt x="1177" y="360"/>
                  </a:lnTo>
                  <a:lnTo>
                    <a:pt x="1175" y="372"/>
                  </a:lnTo>
                  <a:lnTo>
                    <a:pt x="1171" y="387"/>
                  </a:lnTo>
                  <a:lnTo>
                    <a:pt x="1166" y="398"/>
                  </a:lnTo>
                  <a:lnTo>
                    <a:pt x="1155" y="409"/>
                  </a:lnTo>
                  <a:lnTo>
                    <a:pt x="1140" y="418"/>
                  </a:lnTo>
                  <a:lnTo>
                    <a:pt x="1122" y="423"/>
                  </a:lnTo>
                  <a:lnTo>
                    <a:pt x="1099" y="429"/>
                  </a:lnTo>
                  <a:lnTo>
                    <a:pt x="1069" y="429"/>
                  </a:lnTo>
                  <a:lnTo>
                    <a:pt x="1035" y="425"/>
                  </a:lnTo>
                  <a:lnTo>
                    <a:pt x="993" y="418"/>
                  </a:lnTo>
                  <a:lnTo>
                    <a:pt x="944" y="407"/>
                  </a:lnTo>
                  <a:lnTo>
                    <a:pt x="944" y="414"/>
                  </a:lnTo>
                  <a:lnTo>
                    <a:pt x="944" y="421"/>
                  </a:lnTo>
                  <a:lnTo>
                    <a:pt x="944" y="431"/>
                  </a:lnTo>
                  <a:lnTo>
                    <a:pt x="944" y="440"/>
                  </a:lnTo>
                  <a:lnTo>
                    <a:pt x="942" y="449"/>
                  </a:lnTo>
                  <a:lnTo>
                    <a:pt x="939" y="458"/>
                  </a:lnTo>
                  <a:lnTo>
                    <a:pt x="933" y="465"/>
                  </a:lnTo>
                  <a:lnTo>
                    <a:pt x="922" y="474"/>
                  </a:lnTo>
                  <a:lnTo>
                    <a:pt x="909" y="480"/>
                  </a:lnTo>
                  <a:lnTo>
                    <a:pt x="889" y="483"/>
                  </a:lnTo>
                  <a:lnTo>
                    <a:pt x="864" y="485"/>
                  </a:lnTo>
                  <a:lnTo>
                    <a:pt x="833" y="483"/>
                  </a:lnTo>
                  <a:lnTo>
                    <a:pt x="795" y="480"/>
                  </a:lnTo>
                  <a:lnTo>
                    <a:pt x="748" y="471"/>
                  </a:lnTo>
                  <a:lnTo>
                    <a:pt x="733" y="505"/>
                  </a:lnTo>
                  <a:lnTo>
                    <a:pt x="715" y="529"/>
                  </a:lnTo>
                  <a:lnTo>
                    <a:pt x="697" y="545"/>
                  </a:lnTo>
                  <a:lnTo>
                    <a:pt x="677" y="554"/>
                  </a:lnTo>
                  <a:lnTo>
                    <a:pt x="655" y="560"/>
                  </a:lnTo>
                  <a:lnTo>
                    <a:pt x="633" y="560"/>
                  </a:lnTo>
                  <a:lnTo>
                    <a:pt x="611" y="556"/>
                  </a:lnTo>
                  <a:lnTo>
                    <a:pt x="591" y="551"/>
                  </a:lnTo>
                  <a:lnTo>
                    <a:pt x="569" y="545"/>
                  </a:lnTo>
                  <a:lnTo>
                    <a:pt x="549" y="540"/>
                  </a:lnTo>
                  <a:lnTo>
                    <a:pt x="533" y="536"/>
                  </a:lnTo>
                  <a:lnTo>
                    <a:pt x="517" y="534"/>
                  </a:lnTo>
                  <a:lnTo>
                    <a:pt x="499" y="565"/>
                  </a:lnTo>
                  <a:lnTo>
                    <a:pt x="479" y="585"/>
                  </a:lnTo>
                  <a:lnTo>
                    <a:pt x="455" y="596"/>
                  </a:lnTo>
                  <a:lnTo>
                    <a:pt x="429" y="601"/>
                  </a:lnTo>
                  <a:lnTo>
                    <a:pt x="402" y="603"/>
                  </a:lnTo>
                  <a:lnTo>
                    <a:pt x="375" y="600"/>
                  </a:lnTo>
                  <a:lnTo>
                    <a:pt x="348" y="592"/>
                  </a:lnTo>
                  <a:lnTo>
                    <a:pt x="322" y="585"/>
                  </a:lnTo>
                  <a:lnTo>
                    <a:pt x="297" y="576"/>
                  </a:lnTo>
                  <a:lnTo>
                    <a:pt x="275" y="569"/>
                  </a:lnTo>
                  <a:lnTo>
                    <a:pt x="257" y="563"/>
                  </a:lnTo>
                  <a:lnTo>
                    <a:pt x="228" y="592"/>
                  </a:lnTo>
                  <a:lnTo>
                    <a:pt x="199" y="612"/>
                  </a:lnTo>
                  <a:lnTo>
                    <a:pt x="168" y="620"/>
                  </a:lnTo>
                  <a:lnTo>
                    <a:pt x="137" y="621"/>
                  </a:lnTo>
                  <a:lnTo>
                    <a:pt x="104" y="614"/>
                  </a:lnTo>
                  <a:lnTo>
                    <a:pt x="71" y="605"/>
                  </a:lnTo>
                  <a:lnTo>
                    <a:pt x="37" y="591"/>
                  </a:lnTo>
                  <a:lnTo>
                    <a:pt x="0" y="576"/>
                  </a:lnTo>
                  <a:lnTo>
                    <a:pt x="4" y="274"/>
                  </a:lnTo>
                  <a:lnTo>
                    <a:pt x="42" y="269"/>
                  </a:lnTo>
                  <a:lnTo>
                    <a:pt x="77" y="256"/>
                  </a:lnTo>
                  <a:lnTo>
                    <a:pt x="106" y="238"/>
                  </a:lnTo>
                  <a:lnTo>
                    <a:pt x="133" y="216"/>
                  </a:lnTo>
                  <a:lnTo>
                    <a:pt x="159" y="191"/>
                  </a:lnTo>
                  <a:lnTo>
                    <a:pt x="182" y="161"/>
                  </a:lnTo>
                  <a:lnTo>
                    <a:pt x="208" y="132"/>
                  </a:lnTo>
                  <a:lnTo>
                    <a:pt x="233" y="103"/>
                  </a:lnTo>
                  <a:lnTo>
                    <a:pt x="262" y="76"/>
                  </a:lnTo>
                  <a:lnTo>
                    <a:pt x="295" y="52"/>
                  </a:lnTo>
                  <a:lnTo>
                    <a:pt x="333" y="31"/>
                  </a:lnTo>
                  <a:lnTo>
                    <a:pt x="377" y="16"/>
                  </a:lnTo>
                  <a:lnTo>
                    <a:pt x="411" y="7"/>
                  </a:lnTo>
                  <a:lnTo>
                    <a:pt x="453" y="1"/>
                  </a:lnTo>
                  <a:lnTo>
                    <a:pt x="4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78" name="Freeform 27">
              <a:extLst>
                <a:ext uri="{FF2B5EF4-FFF2-40B4-BE49-F238E27FC236}">
                  <a16:creationId xmlns:a16="http://schemas.microsoft.com/office/drawing/2014/main" id="{50D1CE43-E5BA-4C84-8CEB-CC19509F63E3}"/>
                </a:ext>
              </a:extLst>
            </p:cNvPr>
            <p:cNvSpPr>
              <a:spLocks noEditPoints="1"/>
            </p:cNvSpPr>
            <p:nvPr/>
          </p:nvSpPr>
          <p:spPr bwMode="auto">
            <a:xfrm>
              <a:off x="3419872" y="2274221"/>
              <a:ext cx="1925638" cy="3692538"/>
            </a:xfrm>
            <a:custGeom>
              <a:avLst/>
              <a:gdLst>
                <a:gd name="T0" fmla="*/ 673 w 1213"/>
                <a:gd name="T1" fmla="*/ 1963 h 2416"/>
                <a:gd name="T2" fmla="*/ 674 w 1213"/>
                <a:gd name="T3" fmla="*/ 2032 h 2416"/>
                <a:gd name="T4" fmla="*/ 682 w 1213"/>
                <a:gd name="T5" fmla="*/ 2170 h 2416"/>
                <a:gd name="T6" fmla="*/ 753 w 1213"/>
                <a:gd name="T7" fmla="*/ 2340 h 2416"/>
                <a:gd name="T8" fmla="*/ 724 w 1213"/>
                <a:gd name="T9" fmla="*/ 2341 h 2416"/>
                <a:gd name="T10" fmla="*/ 624 w 1213"/>
                <a:gd name="T11" fmla="*/ 2161 h 2416"/>
                <a:gd name="T12" fmla="*/ 622 w 1213"/>
                <a:gd name="T13" fmla="*/ 2007 h 2416"/>
                <a:gd name="T14" fmla="*/ 573 w 1213"/>
                <a:gd name="T15" fmla="*/ 980 h 2416"/>
                <a:gd name="T16" fmla="*/ 662 w 1213"/>
                <a:gd name="T17" fmla="*/ 1029 h 2416"/>
                <a:gd name="T18" fmla="*/ 604 w 1213"/>
                <a:gd name="T19" fmla="*/ 1089 h 2416"/>
                <a:gd name="T20" fmla="*/ 558 w 1213"/>
                <a:gd name="T21" fmla="*/ 1212 h 2416"/>
                <a:gd name="T22" fmla="*/ 640 w 1213"/>
                <a:gd name="T23" fmla="*/ 1354 h 2416"/>
                <a:gd name="T24" fmla="*/ 796 w 1213"/>
                <a:gd name="T25" fmla="*/ 1463 h 2416"/>
                <a:gd name="T26" fmla="*/ 936 w 1213"/>
                <a:gd name="T27" fmla="*/ 1585 h 2416"/>
                <a:gd name="T28" fmla="*/ 956 w 1213"/>
                <a:gd name="T29" fmla="*/ 1714 h 2416"/>
                <a:gd name="T30" fmla="*/ 887 w 1213"/>
                <a:gd name="T31" fmla="*/ 1836 h 2416"/>
                <a:gd name="T32" fmla="*/ 829 w 1213"/>
                <a:gd name="T33" fmla="*/ 1869 h 2416"/>
                <a:gd name="T34" fmla="*/ 816 w 1213"/>
                <a:gd name="T35" fmla="*/ 1860 h 2416"/>
                <a:gd name="T36" fmla="*/ 864 w 1213"/>
                <a:gd name="T37" fmla="*/ 1736 h 2416"/>
                <a:gd name="T38" fmla="*/ 831 w 1213"/>
                <a:gd name="T39" fmla="*/ 1596 h 2416"/>
                <a:gd name="T40" fmla="*/ 711 w 1213"/>
                <a:gd name="T41" fmla="*/ 1509 h 2416"/>
                <a:gd name="T42" fmla="*/ 589 w 1213"/>
                <a:gd name="T43" fmla="*/ 1429 h 2416"/>
                <a:gd name="T44" fmla="*/ 494 w 1213"/>
                <a:gd name="T45" fmla="*/ 1314 h 2416"/>
                <a:gd name="T46" fmla="*/ 449 w 1213"/>
                <a:gd name="T47" fmla="*/ 1185 h 2416"/>
                <a:gd name="T48" fmla="*/ 511 w 1213"/>
                <a:gd name="T49" fmla="*/ 1043 h 2416"/>
                <a:gd name="T50" fmla="*/ 418 w 1213"/>
                <a:gd name="T51" fmla="*/ 1 h 2416"/>
                <a:gd name="T52" fmla="*/ 544 w 1213"/>
                <a:gd name="T53" fmla="*/ 38 h 2416"/>
                <a:gd name="T54" fmla="*/ 585 w 1213"/>
                <a:gd name="T55" fmla="*/ 129 h 2416"/>
                <a:gd name="T56" fmla="*/ 524 w 1213"/>
                <a:gd name="T57" fmla="*/ 170 h 2416"/>
                <a:gd name="T58" fmla="*/ 407 w 1213"/>
                <a:gd name="T59" fmla="*/ 160 h 2416"/>
                <a:gd name="T60" fmla="*/ 278 w 1213"/>
                <a:gd name="T61" fmla="*/ 116 h 2416"/>
                <a:gd name="T62" fmla="*/ 154 w 1213"/>
                <a:gd name="T63" fmla="*/ 101 h 2416"/>
                <a:gd name="T64" fmla="*/ 105 w 1213"/>
                <a:gd name="T65" fmla="*/ 174 h 2416"/>
                <a:gd name="T66" fmla="*/ 205 w 1213"/>
                <a:gd name="T67" fmla="*/ 270 h 2416"/>
                <a:gd name="T68" fmla="*/ 398 w 1213"/>
                <a:gd name="T69" fmla="*/ 327 h 2416"/>
                <a:gd name="T70" fmla="*/ 631 w 1213"/>
                <a:gd name="T71" fmla="*/ 360 h 2416"/>
                <a:gd name="T72" fmla="*/ 858 w 1213"/>
                <a:gd name="T73" fmla="*/ 387 h 2416"/>
                <a:gd name="T74" fmla="*/ 1029 w 1213"/>
                <a:gd name="T75" fmla="*/ 429 h 2416"/>
                <a:gd name="T76" fmla="*/ 1133 w 1213"/>
                <a:gd name="T77" fmla="*/ 494 h 2416"/>
                <a:gd name="T78" fmla="*/ 1207 w 1213"/>
                <a:gd name="T79" fmla="*/ 605 h 2416"/>
                <a:gd name="T80" fmla="*/ 1180 w 1213"/>
                <a:gd name="T81" fmla="*/ 743 h 2416"/>
                <a:gd name="T82" fmla="*/ 1071 w 1213"/>
                <a:gd name="T83" fmla="*/ 854 h 2416"/>
                <a:gd name="T84" fmla="*/ 829 w 1213"/>
                <a:gd name="T85" fmla="*/ 892 h 2416"/>
                <a:gd name="T86" fmla="*/ 934 w 1213"/>
                <a:gd name="T87" fmla="*/ 818 h 2416"/>
                <a:gd name="T88" fmla="*/ 1009 w 1213"/>
                <a:gd name="T89" fmla="*/ 772 h 2416"/>
                <a:gd name="T90" fmla="*/ 1018 w 1213"/>
                <a:gd name="T91" fmla="*/ 758 h 2416"/>
                <a:gd name="T92" fmla="*/ 1044 w 1213"/>
                <a:gd name="T93" fmla="*/ 723 h 2416"/>
                <a:gd name="T94" fmla="*/ 1027 w 1213"/>
                <a:gd name="T95" fmla="*/ 600 h 2416"/>
                <a:gd name="T96" fmla="*/ 898 w 1213"/>
                <a:gd name="T97" fmla="*/ 512 h 2416"/>
                <a:gd name="T98" fmla="*/ 665 w 1213"/>
                <a:gd name="T99" fmla="*/ 480 h 2416"/>
                <a:gd name="T100" fmla="*/ 396 w 1213"/>
                <a:gd name="T101" fmla="*/ 441 h 2416"/>
                <a:gd name="T102" fmla="*/ 113 w 1213"/>
                <a:gd name="T103" fmla="*/ 316 h 2416"/>
                <a:gd name="T104" fmla="*/ 33 w 1213"/>
                <a:gd name="T105" fmla="*/ 245 h 2416"/>
                <a:gd name="T106" fmla="*/ 5 w 1213"/>
                <a:gd name="T107" fmla="*/ 129 h 2416"/>
                <a:gd name="T108" fmla="*/ 85 w 1213"/>
                <a:gd name="T109" fmla="*/ 41 h 2416"/>
                <a:gd name="T110" fmla="*/ 213 w 1213"/>
                <a:gd name="T111" fmla="*/ 12 h 2416"/>
                <a:gd name="T112" fmla="*/ 324 w 1213"/>
                <a:gd name="T113" fmla="*/ 3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13" h="2416">
                  <a:moveTo>
                    <a:pt x="656" y="1932"/>
                  </a:moveTo>
                  <a:lnTo>
                    <a:pt x="673" y="1932"/>
                  </a:lnTo>
                  <a:lnTo>
                    <a:pt x="673" y="1940"/>
                  </a:lnTo>
                  <a:lnTo>
                    <a:pt x="673" y="1963"/>
                  </a:lnTo>
                  <a:lnTo>
                    <a:pt x="674" y="1981"/>
                  </a:lnTo>
                  <a:lnTo>
                    <a:pt x="674" y="1998"/>
                  </a:lnTo>
                  <a:lnTo>
                    <a:pt x="674" y="2014"/>
                  </a:lnTo>
                  <a:lnTo>
                    <a:pt x="674" y="2032"/>
                  </a:lnTo>
                  <a:lnTo>
                    <a:pt x="676" y="2054"/>
                  </a:lnTo>
                  <a:lnTo>
                    <a:pt x="676" y="2083"/>
                  </a:lnTo>
                  <a:lnTo>
                    <a:pt x="676" y="2120"/>
                  </a:lnTo>
                  <a:lnTo>
                    <a:pt x="682" y="2170"/>
                  </a:lnTo>
                  <a:lnTo>
                    <a:pt x="693" y="2216"/>
                  </a:lnTo>
                  <a:lnTo>
                    <a:pt x="709" y="2260"/>
                  </a:lnTo>
                  <a:lnTo>
                    <a:pt x="727" y="2300"/>
                  </a:lnTo>
                  <a:lnTo>
                    <a:pt x="753" y="2340"/>
                  </a:lnTo>
                  <a:lnTo>
                    <a:pt x="778" y="2378"/>
                  </a:lnTo>
                  <a:lnTo>
                    <a:pt x="805" y="2416"/>
                  </a:lnTo>
                  <a:lnTo>
                    <a:pt x="762" y="2381"/>
                  </a:lnTo>
                  <a:lnTo>
                    <a:pt x="724" y="2341"/>
                  </a:lnTo>
                  <a:lnTo>
                    <a:pt x="691" y="2298"/>
                  </a:lnTo>
                  <a:lnTo>
                    <a:pt x="664" y="2254"/>
                  </a:lnTo>
                  <a:lnTo>
                    <a:pt x="640" y="2207"/>
                  </a:lnTo>
                  <a:lnTo>
                    <a:pt x="624" y="2161"/>
                  </a:lnTo>
                  <a:lnTo>
                    <a:pt x="614" y="2116"/>
                  </a:lnTo>
                  <a:lnTo>
                    <a:pt x="609" y="2074"/>
                  </a:lnTo>
                  <a:lnTo>
                    <a:pt x="613" y="2036"/>
                  </a:lnTo>
                  <a:lnTo>
                    <a:pt x="622" y="2007"/>
                  </a:lnTo>
                  <a:lnTo>
                    <a:pt x="631" y="1980"/>
                  </a:lnTo>
                  <a:lnTo>
                    <a:pt x="644" y="1956"/>
                  </a:lnTo>
                  <a:lnTo>
                    <a:pt x="656" y="1932"/>
                  </a:lnTo>
                  <a:close/>
                  <a:moveTo>
                    <a:pt x="573" y="980"/>
                  </a:moveTo>
                  <a:lnTo>
                    <a:pt x="604" y="992"/>
                  </a:lnTo>
                  <a:lnTo>
                    <a:pt x="636" y="1007"/>
                  </a:lnTo>
                  <a:lnTo>
                    <a:pt x="665" y="1020"/>
                  </a:lnTo>
                  <a:lnTo>
                    <a:pt x="662" y="1029"/>
                  </a:lnTo>
                  <a:lnTo>
                    <a:pt x="660" y="1043"/>
                  </a:lnTo>
                  <a:lnTo>
                    <a:pt x="656" y="1052"/>
                  </a:lnTo>
                  <a:lnTo>
                    <a:pt x="629" y="1067"/>
                  </a:lnTo>
                  <a:lnTo>
                    <a:pt x="604" y="1089"/>
                  </a:lnTo>
                  <a:lnTo>
                    <a:pt x="584" y="1114"/>
                  </a:lnTo>
                  <a:lnTo>
                    <a:pt x="567" y="1145"/>
                  </a:lnTo>
                  <a:lnTo>
                    <a:pt x="560" y="1178"/>
                  </a:lnTo>
                  <a:lnTo>
                    <a:pt x="558" y="1212"/>
                  </a:lnTo>
                  <a:lnTo>
                    <a:pt x="565" y="1249"/>
                  </a:lnTo>
                  <a:lnTo>
                    <a:pt x="582" y="1285"/>
                  </a:lnTo>
                  <a:lnTo>
                    <a:pt x="609" y="1321"/>
                  </a:lnTo>
                  <a:lnTo>
                    <a:pt x="640" y="1354"/>
                  </a:lnTo>
                  <a:lnTo>
                    <a:pt x="676" y="1385"/>
                  </a:lnTo>
                  <a:lnTo>
                    <a:pt x="714" y="1410"/>
                  </a:lnTo>
                  <a:lnTo>
                    <a:pt x="754" y="1438"/>
                  </a:lnTo>
                  <a:lnTo>
                    <a:pt x="796" y="1463"/>
                  </a:lnTo>
                  <a:lnTo>
                    <a:pt x="834" y="1489"/>
                  </a:lnTo>
                  <a:lnTo>
                    <a:pt x="873" y="1518"/>
                  </a:lnTo>
                  <a:lnTo>
                    <a:pt x="907" y="1549"/>
                  </a:lnTo>
                  <a:lnTo>
                    <a:pt x="936" y="1585"/>
                  </a:lnTo>
                  <a:lnTo>
                    <a:pt x="953" y="1614"/>
                  </a:lnTo>
                  <a:lnTo>
                    <a:pt x="962" y="1647"/>
                  </a:lnTo>
                  <a:lnTo>
                    <a:pt x="962" y="1680"/>
                  </a:lnTo>
                  <a:lnTo>
                    <a:pt x="956" y="1714"/>
                  </a:lnTo>
                  <a:lnTo>
                    <a:pt x="945" y="1749"/>
                  </a:lnTo>
                  <a:lnTo>
                    <a:pt x="931" y="1781"/>
                  </a:lnTo>
                  <a:lnTo>
                    <a:pt x="911" y="1810"/>
                  </a:lnTo>
                  <a:lnTo>
                    <a:pt x="887" y="1836"/>
                  </a:lnTo>
                  <a:lnTo>
                    <a:pt x="862" y="1856"/>
                  </a:lnTo>
                  <a:lnTo>
                    <a:pt x="833" y="1872"/>
                  </a:lnTo>
                  <a:lnTo>
                    <a:pt x="833" y="1870"/>
                  </a:lnTo>
                  <a:lnTo>
                    <a:pt x="829" y="1869"/>
                  </a:lnTo>
                  <a:lnTo>
                    <a:pt x="825" y="1867"/>
                  </a:lnTo>
                  <a:lnTo>
                    <a:pt x="822" y="1863"/>
                  </a:lnTo>
                  <a:lnTo>
                    <a:pt x="818" y="1861"/>
                  </a:lnTo>
                  <a:lnTo>
                    <a:pt x="816" y="1860"/>
                  </a:lnTo>
                  <a:lnTo>
                    <a:pt x="816" y="1827"/>
                  </a:lnTo>
                  <a:lnTo>
                    <a:pt x="816" y="1792"/>
                  </a:lnTo>
                  <a:lnTo>
                    <a:pt x="844" y="1767"/>
                  </a:lnTo>
                  <a:lnTo>
                    <a:pt x="864" y="1736"/>
                  </a:lnTo>
                  <a:lnTo>
                    <a:pt x="882" y="1700"/>
                  </a:lnTo>
                  <a:lnTo>
                    <a:pt x="869" y="1660"/>
                  </a:lnTo>
                  <a:lnTo>
                    <a:pt x="853" y="1625"/>
                  </a:lnTo>
                  <a:lnTo>
                    <a:pt x="831" y="1596"/>
                  </a:lnTo>
                  <a:lnTo>
                    <a:pt x="804" y="1570"/>
                  </a:lnTo>
                  <a:lnTo>
                    <a:pt x="774" y="1547"/>
                  </a:lnTo>
                  <a:lnTo>
                    <a:pt x="744" y="1527"/>
                  </a:lnTo>
                  <a:lnTo>
                    <a:pt x="711" y="1509"/>
                  </a:lnTo>
                  <a:lnTo>
                    <a:pt x="678" y="1490"/>
                  </a:lnTo>
                  <a:lnTo>
                    <a:pt x="647" y="1470"/>
                  </a:lnTo>
                  <a:lnTo>
                    <a:pt x="616" y="1450"/>
                  </a:lnTo>
                  <a:lnTo>
                    <a:pt x="589" y="1429"/>
                  </a:lnTo>
                  <a:lnTo>
                    <a:pt x="560" y="1400"/>
                  </a:lnTo>
                  <a:lnTo>
                    <a:pt x="534" y="1369"/>
                  </a:lnTo>
                  <a:lnTo>
                    <a:pt x="509" y="1336"/>
                  </a:lnTo>
                  <a:lnTo>
                    <a:pt x="494" y="1314"/>
                  </a:lnTo>
                  <a:lnTo>
                    <a:pt x="478" y="1287"/>
                  </a:lnTo>
                  <a:lnTo>
                    <a:pt x="465" y="1254"/>
                  </a:lnTo>
                  <a:lnTo>
                    <a:pt x="454" y="1220"/>
                  </a:lnTo>
                  <a:lnTo>
                    <a:pt x="449" y="1185"/>
                  </a:lnTo>
                  <a:lnTo>
                    <a:pt x="453" y="1149"/>
                  </a:lnTo>
                  <a:lnTo>
                    <a:pt x="465" y="1112"/>
                  </a:lnTo>
                  <a:lnTo>
                    <a:pt x="485" y="1076"/>
                  </a:lnTo>
                  <a:lnTo>
                    <a:pt x="511" y="1043"/>
                  </a:lnTo>
                  <a:lnTo>
                    <a:pt x="538" y="1012"/>
                  </a:lnTo>
                  <a:lnTo>
                    <a:pt x="573" y="980"/>
                  </a:lnTo>
                  <a:close/>
                  <a:moveTo>
                    <a:pt x="380" y="0"/>
                  </a:moveTo>
                  <a:lnTo>
                    <a:pt x="418" y="1"/>
                  </a:lnTo>
                  <a:lnTo>
                    <a:pt x="454" y="7"/>
                  </a:lnTo>
                  <a:lnTo>
                    <a:pt x="487" y="14"/>
                  </a:lnTo>
                  <a:lnTo>
                    <a:pt x="518" y="23"/>
                  </a:lnTo>
                  <a:lnTo>
                    <a:pt x="544" y="38"/>
                  </a:lnTo>
                  <a:lnTo>
                    <a:pt x="564" y="54"/>
                  </a:lnTo>
                  <a:lnTo>
                    <a:pt x="578" y="74"/>
                  </a:lnTo>
                  <a:lnTo>
                    <a:pt x="585" y="100"/>
                  </a:lnTo>
                  <a:lnTo>
                    <a:pt x="585" y="129"/>
                  </a:lnTo>
                  <a:lnTo>
                    <a:pt x="576" y="138"/>
                  </a:lnTo>
                  <a:lnTo>
                    <a:pt x="562" y="150"/>
                  </a:lnTo>
                  <a:lnTo>
                    <a:pt x="545" y="161"/>
                  </a:lnTo>
                  <a:lnTo>
                    <a:pt x="524" y="170"/>
                  </a:lnTo>
                  <a:lnTo>
                    <a:pt x="496" y="176"/>
                  </a:lnTo>
                  <a:lnTo>
                    <a:pt x="467" y="176"/>
                  </a:lnTo>
                  <a:lnTo>
                    <a:pt x="433" y="169"/>
                  </a:lnTo>
                  <a:lnTo>
                    <a:pt x="407" y="160"/>
                  </a:lnTo>
                  <a:lnTo>
                    <a:pt x="378" y="149"/>
                  </a:lnTo>
                  <a:lnTo>
                    <a:pt x="345" y="138"/>
                  </a:lnTo>
                  <a:lnTo>
                    <a:pt x="313" y="127"/>
                  </a:lnTo>
                  <a:lnTo>
                    <a:pt x="278" y="116"/>
                  </a:lnTo>
                  <a:lnTo>
                    <a:pt x="245" y="109"/>
                  </a:lnTo>
                  <a:lnTo>
                    <a:pt x="213" y="103"/>
                  </a:lnTo>
                  <a:lnTo>
                    <a:pt x="182" y="100"/>
                  </a:lnTo>
                  <a:lnTo>
                    <a:pt x="154" y="101"/>
                  </a:lnTo>
                  <a:lnTo>
                    <a:pt x="133" y="109"/>
                  </a:lnTo>
                  <a:lnTo>
                    <a:pt x="114" y="121"/>
                  </a:lnTo>
                  <a:lnTo>
                    <a:pt x="102" y="140"/>
                  </a:lnTo>
                  <a:lnTo>
                    <a:pt x="105" y="174"/>
                  </a:lnTo>
                  <a:lnTo>
                    <a:pt x="120" y="203"/>
                  </a:lnTo>
                  <a:lnTo>
                    <a:pt x="142" y="229"/>
                  </a:lnTo>
                  <a:lnTo>
                    <a:pt x="171" y="250"/>
                  </a:lnTo>
                  <a:lnTo>
                    <a:pt x="205" y="270"/>
                  </a:lnTo>
                  <a:lnTo>
                    <a:pt x="247" y="289"/>
                  </a:lnTo>
                  <a:lnTo>
                    <a:pt x="293" y="303"/>
                  </a:lnTo>
                  <a:lnTo>
                    <a:pt x="344" y="316"/>
                  </a:lnTo>
                  <a:lnTo>
                    <a:pt x="398" y="327"/>
                  </a:lnTo>
                  <a:lnTo>
                    <a:pt x="454" y="336"/>
                  </a:lnTo>
                  <a:lnTo>
                    <a:pt x="513" y="345"/>
                  </a:lnTo>
                  <a:lnTo>
                    <a:pt x="571" y="352"/>
                  </a:lnTo>
                  <a:lnTo>
                    <a:pt x="631" y="360"/>
                  </a:lnTo>
                  <a:lnTo>
                    <a:pt x="691" y="365"/>
                  </a:lnTo>
                  <a:lnTo>
                    <a:pt x="749" y="372"/>
                  </a:lnTo>
                  <a:lnTo>
                    <a:pt x="805" y="380"/>
                  </a:lnTo>
                  <a:lnTo>
                    <a:pt x="858" y="387"/>
                  </a:lnTo>
                  <a:lnTo>
                    <a:pt x="907" y="394"/>
                  </a:lnTo>
                  <a:lnTo>
                    <a:pt x="954" y="405"/>
                  </a:lnTo>
                  <a:lnTo>
                    <a:pt x="994" y="416"/>
                  </a:lnTo>
                  <a:lnTo>
                    <a:pt x="1029" y="429"/>
                  </a:lnTo>
                  <a:lnTo>
                    <a:pt x="1053" y="440"/>
                  </a:lnTo>
                  <a:lnTo>
                    <a:pt x="1080" y="454"/>
                  </a:lnTo>
                  <a:lnTo>
                    <a:pt x="1105" y="472"/>
                  </a:lnTo>
                  <a:lnTo>
                    <a:pt x="1133" y="494"/>
                  </a:lnTo>
                  <a:lnTo>
                    <a:pt x="1156" y="518"/>
                  </a:lnTo>
                  <a:lnTo>
                    <a:pt x="1178" y="543"/>
                  </a:lnTo>
                  <a:lnTo>
                    <a:pt x="1196" y="572"/>
                  </a:lnTo>
                  <a:lnTo>
                    <a:pt x="1207" y="605"/>
                  </a:lnTo>
                  <a:lnTo>
                    <a:pt x="1213" y="638"/>
                  </a:lnTo>
                  <a:lnTo>
                    <a:pt x="1209" y="674"/>
                  </a:lnTo>
                  <a:lnTo>
                    <a:pt x="1196" y="712"/>
                  </a:lnTo>
                  <a:lnTo>
                    <a:pt x="1180" y="743"/>
                  </a:lnTo>
                  <a:lnTo>
                    <a:pt x="1162" y="770"/>
                  </a:lnTo>
                  <a:lnTo>
                    <a:pt x="1142" y="794"/>
                  </a:lnTo>
                  <a:lnTo>
                    <a:pt x="1116" y="816"/>
                  </a:lnTo>
                  <a:lnTo>
                    <a:pt x="1071" y="854"/>
                  </a:lnTo>
                  <a:lnTo>
                    <a:pt x="1024" y="887"/>
                  </a:lnTo>
                  <a:lnTo>
                    <a:pt x="976" y="914"/>
                  </a:lnTo>
                  <a:lnTo>
                    <a:pt x="925" y="940"/>
                  </a:lnTo>
                  <a:lnTo>
                    <a:pt x="829" y="892"/>
                  </a:lnTo>
                  <a:lnTo>
                    <a:pt x="829" y="872"/>
                  </a:lnTo>
                  <a:lnTo>
                    <a:pt x="862" y="852"/>
                  </a:lnTo>
                  <a:lnTo>
                    <a:pt x="896" y="836"/>
                  </a:lnTo>
                  <a:lnTo>
                    <a:pt x="934" y="818"/>
                  </a:lnTo>
                  <a:lnTo>
                    <a:pt x="973" y="800"/>
                  </a:lnTo>
                  <a:lnTo>
                    <a:pt x="1005" y="776"/>
                  </a:lnTo>
                  <a:lnTo>
                    <a:pt x="1007" y="774"/>
                  </a:lnTo>
                  <a:lnTo>
                    <a:pt x="1009" y="772"/>
                  </a:lnTo>
                  <a:lnTo>
                    <a:pt x="1011" y="769"/>
                  </a:lnTo>
                  <a:lnTo>
                    <a:pt x="1013" y="765"/>
                  </a:lnTo>
                  <a:lnTo>
                    <a:pt x="1016" y="761"/>
                  </a:lnTo>
                  <a:lnTo>
                    <a:pt x="1018" y="758"/>
                  </a:lnTo>
                  <a:lnTo>
                    <a:pt x="1020" y="758"/>
                  </a:lnTo>
                  <a:lnTo>
                    <a:pt x="1024" y="758"/>
                  </a:lnTo>
                  <a:lnTo>
                    <a:pt x="1025" y="760"/>
                  </a:lnTo>
                  <a:lnTo>
                    <a:pt x="1044" y="723"/>
                  </a:lnTo>
                  <a:lnTo>
                    <a:pt x="1053" y="689"/>
                  </a:lnTo>
                  <a:lnTo>
                    <a:pt x="1053" y="656"/>
                  </a:lnTo>
                  <a:lnTo>
                    <a:pt x="1044" y="627"/>
                  </a:lnTo>
                  <a:lnTo>
                    <a:pt x="1027" y="600"/>
                  </a:lnTo>
                  <a:lnTo>
                    <a:pt x="1005" y="574"/>
                  </a:lnTo>
                  <a:lnTo>
                    <a:pt x="978" y="552"/>
                  </a:lnTo>
                  <a:lnTo>
                    <a:pt x="945" y="532"/>
                  </a:lnTo>
                  <a:lnTo>
                    <a:pt x="898" y="512"/>
                  </a:lnTo>
                  <a:lnTo>
                    <a:pt x="845" y="498"/>
                  </a:lnTo>
                  <a:lnTo>
                    <a:pt x="787" y="490"/>
                  </a:lnTo>
                  <a:lnTo>
                    <a:pt x="727" y="483"/>
                  </a:lnTo>
                  <a:lnTo>
                    <a:pt x="665" y="480"/>
                  </a:lnTo>
                  <a:lnTo>
                    <a:pt x="604" y="474"/>
                  </a:lnTo>
                  <a:lnTo>
                    <a:pt x="542" y="469"/>
                  </a:lnTo>
                  <a:lnTo>
                    <a:pt x="482" y="460"/>
                  </a:lnTo>
                  <a:lnTo>
                    <a:pt x="396" y="441"/>
                  </a:lnTo>
                  <a:lnTo>
                    <a:pt x="318" y="420"/>
                  </a:lnTo>
                  <a:lnTo>
                    <a:pt x="244" y="392"/>
                  </a:lnTo>
                  <a:lnTo>
                    <a:pt x="176" y="360"/>
                  </a:lnTo>
                  <a:lnTo>
                    <a:pt x="113" y="316"/>
                  </a:lnTo>
                  <a:lnTo>
                    <a:pt x="94" y="301"/>
                  </a:lnTo>
                  <a:lnTo>
                    <a:pt x="74" y="285"/>
                  </a:lnTo>
                  <a:lnTo>
                    <a:pt x="53" y="267"/>
                  </a:lnTo>
                  <a:lnTo>
                    <a:pt x="33" y="245"/>
                  </a:lnTo>
                  <a:lnTo>
                    <a:pt x="16" y="221"/>
                  </a:lnTo>
                  <a:lnTo>
                    <a:pt x="5" y="194"/>
                  </a:lnTo>
                  <a:lnTo>
                    <a:pt x="0" y="163"/>
                  </a:lnTo>
                  <a:lnTo>
                    <a:pt x="5" y="129"/>
                  </a:lnTo>
                  <a:lnTo>
                    <a:pt x="16" y="100"/>
                  </a:lnTo>
                  <a:lnTo>
                    <a:pt x="34" y="76"/>
                  </a:lnTo>
                  <a:lnTo>
                    <a:pt x="58" y="58"/>
                  </a:lnTo>
                  <a:lnTo>
                    <a:pt x="85" y="41"/>
                  </a:lnTo>
                  <a:lnTo>
                    <a:pt x="114" y="30"/>
                  </a:lnTo>
                  <a:lnTo>
                    <a:pt x="147" y="23"/>
                  </a:lnTo>
                  <a:lnTo>
                    <a:pt x="180" y="18"/>
                  </a:lnTo>
                  <a:lnTo>
                    <a:pt x="213" y="12"/>
                  </a:lnTo>
                  <a:lnTo>
                    <a:pt x="245" y="10"/>
                  </a:lnTo>
                  <a:lnTo>
                    <a:pt x="274" y="9"/>
                  </a:lnTo>
                  <a:lnTo>
                    <a:pt x="302" y="7"/>
                  </a:lnTo>
                  <a:lnTo>
                    <a:pt x="324" y="3"/>
                  </a:lnTo>
                  <a:lnTo>
                    <a:pt x="342" y="0"/>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79" name="Freeform 45">
              <a:extLst>
                <a:ext uri="{FF2B5EF4-FFF2-40B4-BE49-F238E27FC236}">
                  <a16:creationId xmlns:a16="http://schemas.microsoft.com/office/drawing/2014/main" id="{C4529203-054F-4401-AC90-401DAF91E122}"/>
                </a:ext>
              </a:extLst>
            </p:cNvPr>
            <p:cNvSpPr>
              <a:spLocks noEditPoints="1"/>
            </p:cNvSpPr>
            <p:nvPr/>
          </p:nvSpPr>
          <p:spPr bwMode="auto">
            <a:xfrm>
              <a:off x="3841671" y="2252358"/>
              <a:ext cx="1951038" cy="3489266"/>
            </a:xfrm>
            <a:custGeom>
              <a:avLst/>
              <a:gdLst>
                <a:gd name="T0" fmla="*/ 391 w 1229"/>
                <a:gd name="T1" fmla="*/ 1534 h 2283"/>
                <a:gd name="T2" fmla="*/ 371 w 1229"/>
                <a:gd name="T3" fmla="*/ 1636 h 2283"/>
                <a:gd name="T4" fmla="*/ 353 w 1229"/>
                <a:gd name="T5" fmla="*/ 1749 h 2283"/>
                <a:gd name="T6" fmla="*/ 416 w 1229"/>
                <a:gd name="T7" fmla="*/ 1823 h 2283"/>
                <a:gd name="T8" fmla="*/ 511 w 1229"/>
                <a:gd name="T9" fmla="*/ 1894 h 2283"/>
                <a:gd name="T10" fmla="*/ 586 w 1229"/>
                <a:gd name="T11" fmla="*/ 1992 h 2283"/>
                <a:gd name="T12" fmla="*/ 596 w 1229"/>
                <a:gd name="T13" fmla="*/ 2154 h 2283"/>
                <a:gd name="T14" fmla="*/ 535 w 1229"/>
                <a:gd name="T15" fmla="*/ 2283 h 2283"/>
                <a:gd name="T16" fmla="*/ 536 w 1229"/>
                <a:gd name="T17" fmla="*/ 2091 h 2283"/>
                <a:gd name="T18" fmla="*/ 480 w 1229"/>
                <a:gd name="T19" fmla="*/ 1969 h 2283"/>
                <a:gd name="T20" fmla="*/ 369 w 1229"/>
                <a:gd name="T21" fmla="*/ 1874 h 2283"/>
                <a:gd name="T22" fmla="*/ 269 w 1229"/>
                <a:gd name="T23" fmla="*/ 1763 h 2283"/>
                <a:gd name="T24" fmla="*/ 260 w 1229"/>
                <a:gd name="T25" fmla="*/ 1627 h 2283"/>
                <a:gd name="T26" fmla="*/ 351 w 1229"/>
                <a:gd name="T27" fmla="*/ 1516 h 2283"/>
                <a:gd name="T28" fmla="*/ 276 w 1229"/>
                <a:gd name="T29" fmla="*/ 518 h 2283"/>
                <a:gd name="T30" fmla="*/ 255 w 1229"/>
                <a:gd name="T31" fmla="*/ 541 h 2283"/>
                <a:gd name="T32" fmla="*/ 156 w 1229"/>
                <a:gd name="T33" fmla="*/ 660 h 2283"/>
                <a:gd name="T34" fmla="*/ 207 w 1229"/>
                <a:gd name="T35" fmla="*/ 787 h 2283"/>
                <a:gd name="T36" fmla="*/ 362 w 1229"/>
                <a:gd name="T37" fmla="*/ 876 h 2283"/>
                <a:gd name="T38" fmla="*/ 540 w 1229"/>
                <a:gd name="T39" fmla="*/ 941 h 2283"/>
                <a:gd name="T40" fmla="*/ 691 w 1229"/>
                <a:gd name="T41" fmla="*/ 1034 h 2283"/>
                <a:gd name="T42" fmla="*/ 760 w 1229"/>
                <a:gd name="T43" fmla="*/ 1185 h 2283"/>
                <a:gd name="T44" fmla="*/ 715 w 1229"/>
                <a:gd name="T45" fmla="*/ 1332 h 2283"/>
                <a:gd name="T46" fmla="*/ 627 w 1229"/>
                <a:gd name="T47" fmla="*/ 1440 h 2283"/>
                <a:gd name="T48" fmla="*/ 567 w 1229"/>
                <a:gd name="T49" fmla="*/ 1460 h 2283"/>
                <a:gd name="T50" fmla="*/ 582 w 1229"/>
                <a:gd name="T51" fmla="*/ 1354 h 2283"/>
                <a:gd name="T52" fmla="*/ 651 w 1229"/>
                <a:gd name="T53" fmla="*/ 1223 h 2283"/>
                <a:gd name="T54" fmla="*/ 596 w 1229"/>
                <a:gd name="T55" fmla="*/ 1092 h 2283"/>
                <a:gd name="T56" fmla="*/ 433 w 1229"/>
                <a:gd name="T57" fmla="*/ 1007 h 2283"/>
                <a:gd name="T58" fmla="*/ 273 w 1229"/>
                <a:gd name="T59" fmla="*/ 940 h 2283"/>
                <a:gd name="T60" fmla="*/ 111 w 1229"/>
                <a:gd name="T61" fmla="*/ 841 h 2283"/>
                <a:gd name="T62" fmla="*/ 11 w 1229"/>
                <a:gd name="T63" fmla="*/ 718 h 2283"/>
                <a:gd name="T64" fmla="*/ 26 w 1229"/>
                <a:gd name="T65" fmla="*/ 571 h 2283"/>
                <a:gd name="T66" fmla="*/ 864 w 1229"/>
                <a:gd name="T67" fmla="*/ 1 h 2283"/>
                <a:gd name="T68" fmla="*/ 1056 w 1229"/>
                <a:gd name="T69" fmla="*/ 31 h 2283"/>
                <a:gd name="T70" fmla="*/ 1206 w 1229"/>
                <a:gd name="T71" fmla="*/ 101 h 2283"/>
                <a:gd name="T72" fmla="*/ 1215 w 1229"/>
                <a:gd name="T73" fmla="*/ 218 h 2283"/>
                <a:gd name="T74" fmla="*/ 1135 w 1229"/>
                <a:gd name="T75" fmla="*/ 311 h 2283"/>
                <a:gd name="T76" fmla="*/ 1046 w 1229"/>
                <a:gd name="T77" fmla="*/ 369 h 2283"/>
                <a:gd name="T78" fmla="*/ 902 w 1229"/>
                <a:gd name="T79" fmla="*/ 432 h 2283"/>
                <a:gd name="T80" fmla="*/ 735 w 1229"/>
                <a:gd name="T81" fmla="*/ 396 h 2283"/>
                <a:gd name="T82" fmla="*/ 624 w 1229"/>
                <a:gd name="T83" fmla="*/ 360 h 2283"/>
                <a:gd name="T84" fmla="*/ 816 w 1229"/>
                <a:gd name="T85" fmla="*/ 340 h 2283"/>
                <a:gd name="T86" fmla="*/ 1020 w 1229"/>
                <a:gd name="T87" fmla="*/ 280 h 2283"/>
                <a:gd name="T88" fmla="*/ 1126 w 1229"/>
                <a:gd name="T89" fmla="*/ 192 h 2283"/>
                <a:gd name="T90" fmla="*/ 1107 w 1229"/>
                <a:gd name="T91" fmla="*/ 127 h 2283"/>
                <a:gd name="T92" fmla="*/ 1004 w 1229"/>
                <a:gd name="T93" fmla="*/ 114 h 2283"/>
                <a:gd name="T94" fmla="*/ 891 w 1229"/>
                <a:gd name="T95" fmla="*/ 131 h 2283"/>
                <a:gd name="T96" fmla="*/ 778 w 1229"/>
                <a:gd name="T97" fmla="*/ 174 h 2283"/>
                <a:gd name="T98" fmla="*/ 655 w 1229"/>
                <a:gd name="T99" fmla="*/ 165 h 2283"/>
                <a:gd name="T100" fmla="*/ 633 w 1229"/>
                <a:gd name="T101" fmla="*/ 98 h 2283"/>
                <a:gd name="T102" fmla="*/ 738 w 1229"/>
                <a:gd name="T103" fmla="*/ 11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9" h="2283">
                  <a:moveTo>
                    <a:pt x="351" y="1516"/>
                  </a:moveTo>
                  <a:lnTo>
                    <a:pt x="367" y="1521"/>
                  </a:lnTo>
                  <a:lnTo>
                    <a:pt x="382" y="1527"/>
                  </a:lnTo>
                  <a:lnTo>
                    <a:pt x="391" y="1534"/>
                  </a:lnTo>
                  <a:lnTo>
                    <a:pt x="396" y="1551"/>
                  </a:lnTo>
                  <a:lnTo>
                    <a:pt x="396" y="1572"/>
                  </a:lnTo>
                  <a:lnTo>
                    <a:pt x="395" y="1600"/>
                  </a:lnTo>
                  <a:lnTo>
                    <a:pt x="371" y="1636"/>
                  </a:lnTo>
                  <a:lnTo>
                    <a:pt x="356" y="1669"/>
                  </a:lnTo>
                  <a:lnTo>
                    <a:pt x="349" y="1698"/>
                  </a:lnTo>
                  <a:lnTo>
                    <a:pt x="347" y="1725"/>
                  </a:lnTo>
                  <a:lnTo>
                    <a:pt x="353" y="1749"/>
                  </a:lnTo>
                  <a:lnTo>
                    <a:pt x="364" y="1769"/>
                  </a:lnTo>
                  <a:lnTo>
                    <a:pt x="378" y="1789"/>
                  </a:lnTo>
                  <a:lnTo>
                    <a:pt x="396" y="1807"/>
                  </a:lnTo>
                  <a:lnTo>
                    <a:pt x="416" y="1823"/>
                  </a:lnTo>
                  <a:lnTo>
                    <a:pt x="440" y="1841"/>
                  </a:lnTo>
                  <a:lnTo>
                    <a:pt x="464" y="1858"/>
                  </a:lnTo>
                  <a:lnTo>
                    <a:pt x="487" y="1876"/>
                  </a:lnTo>
                  <a:lnTo>
                    <a:pt x="511" y="1894"/>
                  </a:lnTo>
                  <a:lnTo>
                    <a:pt x="535" y="1914"/>
                  </a:lnTo>
                  <a:lnTo>
                    <a:pt x="555" y="1934"/>
                  </a:lnTo>
                  <a:lnTo>
                    <a:pt x="571" y="1960"/>
                  </a:lnTo>
                  <a:lnTo>
                    <a:pt x="586" y="1992"/>
                  </a:lnTo>
                  <a:lnTo>
                    <a:pt x="596" y="2031"/>
                  </a:lnTo>
                  <a:lnTo>
                    <a:pt x="602" y="2071"/>
                  </a:lnTo>
                  <a:lnTo>
                    <a:pt x="602" y="2112"/>
                  </a:lnTo>
                  <a:lnTo>
                    <a:pt x="596" y="2154"/>
                  </a:lnTo>
                  <a:lnTo>
                    <a:pt x="587" y="2194"/>
                  </a:lnTo>
                  <a:lnTo>
                    <a:pt x="575" y="2231"/>
                  </a:lnTo>
                  <a:lnTo>
                    <a:pt x="556" y="2260"/>
                  </a:lnTo>
                  <a:lnTo>
                    <a:pt x="535" y="2283"/>
                  </a:lnTo>
                  <a:lnTo>
                    <a:pt x="536" y="2231"/>
                  </a:lnTo>
                  <a:lnTo>
                    <a:pt x="538" y="2180"/>
                  </a:lnTo>
                  <a:lnTo>
                    <a:pt x="540" y="2134"/>
                  </a:lnTo>
                  <a:lnTo>
                    <a:pt x="536" y="2091"/>
                  </a:lnTo>
                  <a:lnTo>
                    <a:pt x="529" y="2049"/>
                  </a:lnTo>
                  <a:lnTo>
                    <a:pt x="515" y="2011"/>
                  </a:lnTo>
                  <a:lnTo>
                    <a:pt x="500" y="1991"/>
                  </a:lnTo>
                  <a:lnTo>
                    <a:pt x="480" y="1969"/>
                  </a:lnTo>
                  <a:lnTo>
                    <a:pt x="456" y="1947"/>
                  </a:lnTo>
                  <a:lnTo>
                    <a:pt x="429" y="1923"/>
                  </a:lnTo>
                  <a:lnTo>
                    <a:pt x="400" y="1900"/>
                  </a:lnTo>
                  <a:lnTo>
                    <a:pt x="369" y="1874"/>
                  </a:lnTo>
                  <a:lnTo>
                    <a:pt x="340" y="1849"/>
                  </a:lnTo>
                  <a:lnTo>
                    <a:pt x="313" y="1821"/>
                  </a:lnTo>
                  <a:lnTo>
                    <a:pt x="289" y="1794"/>
                  </a:lnTo>
                  <a:lnTo>
                    <a:pt x="269" y="1763"/>
                  </a:lnTo>
                  <a:lnTo>
                    <a:pt x="255" y="1732"/>
                  </a:lnTo>
                  <a:lnTo>
                    <a:pt x="247" y="1700"/>
                  </a:lnTo>
                  <a:lnTo>
                    <a:pt x="249" y="1663"/>
                  </a:lnTo>
                  <a:lnTo>
                    <a:pt x="260" y="1627"/>
                  </a:lnTo>
                  <a:lnTo>
                    <a:pt x="284" y="1587"/>
                  </a:lnTo>
                  <a:lnTo>
                    <a:pt x="304" y="1561"/>
                  </a:lnTo>
                  <a:lnTo>
                    <a:pt x="327" y="1538"/>
                  </a:lnTo>
                  <a:lnTo>
                    <a:pt x="351" y="1516"/>
                  </a:lnTo>
                  <a:close/>
                  <a:moveTo>
                    <a:pt x="95" y="491"/>
                  </a:moveTo>
                  <a:lnTo>
                    <a:pt x="264" y="516"/>
                  </a:lnTo>
                  <a:lnTo>
                    <a:pt x="267" y="518"/>
                  </a:lnTo>
                  <a:lnTo>
                    <a:pt x="276" y="518"/>
                  </a:lnTo>
                  <a:lnTo>
                    <a:pt x="289" y="516"/>
                  </a:lnTo>
                  <a:lnTo>
                    <a:pt x="298" y="516"/>
                  </a:lnTo>
                  <a:lnTo>
                    <a:pt x="304" y="520"/>
                  </a:lnTo>
                  <a:lnTo>
                    <a:pt x="255" y="541"/>
                  </a:lnTo>
                  <a:lnTo>
                    <a:pt x="216" y="569"/>
                  </a:lnTo>
                  <a:lnTo>
                    <a:pt x="187" y="596"/>
                  </a:lnTo>
                  <a:lnTo>
                    <a:pt x="167" y="627"/>
                  </a:lnTo>
                  <a:lnTo>
                    <a:pt x="156" y="660"/>
                  </a:lnTo>
                  <a:lnTo>
                    <a:pt x="155" y="692"/>
                  </a:lnTo>
                  <a:lnTo>
                    <a:pt x="162" y="723"/>
                  </a:lnTo>
                  <a:lnTo>
                    <a:pt x="180" y="756"/>
                  </a:lnTo>
                  <a:lnTo>
                    <a:pt x="207" y="787"/>
                  </a:lnTo>
                  <a:lnTo>
                    <a:pt x="242" y="814"/>
                  </a:lnTo>
                  <a:lnTo>
                    <a:pt x="278" y="838"/>
                  </a:lnTo>
                  <a:lnTo>
                    <a:pt x="320" y="858"/>
                  </a:lnTo>
                  <a:lnTo>
                    <a:pt x="362" y="876"/>
                  </a:lnTo>
                  <a:lnTo>
                    <a:pt x="406" y="892"/>
                  </a:lnTo>
                  <a:lnTo>
                    <a:pt x="451" y="909"/>
                  </a:lnTo>
                  <a:lnTo>
                    <a:pt x="496" y="925"/>
                  </a:lnTo>
                  <a:lnTo>
                    <a:pt x="540" y="941"/>
                  </a:lnTo>
                  <a:lnTo>
                    <a:pt x="582" y="960"/>
                  </a:lnTo>
                  <a:lnTo>
                    <a:pt x="622" y="981"/>
                  </a:lnTo>
                  <a:lnTo>
                    <a:pt x="658" y="1005"/>
                  </a:lnTo>
                  <a:lnTo>
                    <a:pt x="691" y="1034"/>
                  </a:lnTo>
                  <a:lnTo>
                    <a:pt x="720" y="1069"/>
                  </a:lnTo>
                  <a:lnTo>
                    <a:pt x="744" y="1107"/>
                  </a:lnTo>
                  <a:lnTo>
                    <a:pt x="756" y="1145"/>
                  </a:lnTo>
                  <a:lnTo>
                    <a:pt x="760" y="1185"/>
                  </a:lnTo>
                  <a:lnTo>
                    <a:pt x="758" y="1223"/>
                  </a:lnTo>
                  <a:lnTo>
                    <a:pt x="749" y="1261"/>
                  </a:lnTo>
                  <a:lnTo>
                    <a:pt x="735" y="1298"/>
                  </a:lnTo>
                  <a:lnTo>
                    <a:pt x="715" y="1332"/>
                  </a:lnTo>
                  <a:lnTo>
                    <a:pt x="695" y="1365"/>
                  </a:lnTo>
                  <a:lnTo>
                    <a:pt x="671" y="1394"/>
                  </a:lnTo>
                  <a:lnTo>
                    <a:pt x="649" y="1418"/>
                  </a:lnTo>
                  <a:lnTo>
                    <a:pt x="627" y="1440"/>
                  </a:lnTo>
                  <a:lnTo>
                    <a:pt x="607" y="1454"/>
                  </a:lnTo>
                  <a:lnTo>
                    <a:pt x="591" y="1463"/>
                  </a:lnTo>
                  <a:lnTo>
                    <a:pt x="578" y="1467"/>
                  </a:lnTo>
                  <a:lnTo>
                    <a:pt x="567" y="1460"/>
                  </a:lnTo>
                  <a:lnTo>
                    <a:pt x="555" y="1451"/>
                  </a:lnTo>
                  <a:lnTo>
                    <a:pt x="544" y="1443"/>
                  </a:lnTo>
                  <a:lnTo>
                    <a:pt x="547" y="1383"/>
                  </a:lnTo>
                  <a:lnTo>
                    <a:pt x="582" y="1354"/>
                  </a:lnTo>
                  <a:lnTo>
                    <a:pt x="611" y="1323"/>
                  </a:lnTo>
                  <a:lnTo>
                    <a:pt x="633" y="1291"/>
                  </a:lnTo>
                  <a:lnTo>
                    <a:pt x="646" y="1258"/>
                  </a:lnTo>
                  <a:lnTo>
                    <a:pt x="651" y="1223"/>
                  </a:lnTo>
                  <a:lnTo>
                    <a:pt x="649" y="1189"/>
                  </a:lnTo>
                  <a:lnTo>
                    <a:pt x="640" y="1154"/>
                  </a:lnTo>
                  <a:lnTo>
                    <a:pt x="622" y="1121"/>
                  </a:lnTo>
                  <a:lnTo>
                    <a:pt x="596" y="1092"/>
                  </a:lnTo>
                  <a:lnTo>
                    <a:pt x="562" y="1063"/>
                  </a:lnTo>
                  <a:lnTo>
                    <a:pt x="518" y="1040"/>
                  </a:lnTo>
                  <a:lnTo>
                    <a:pt x="467" y="1020"/>
                  </a:lnTo>
                  <a:lnTo>
                    <a:pt x="433" y="1007"/>
                  </a:lnTo>
                  <a:lnTo>
                    <a:pt x="396" y="994"/>
                  </a:lnTo>
                  <a:lnTo>
                    <a:pt x="356" y="978"/>
                  </a:lnTo>
                  <a:lnTo>
                    <a:pt x="315" y="960"/>
                  </a:lnTo>
                  <a:lnTo>
                    <a:pt x="273" y="940"/>
                  </a:lnTo>
                  <a:lnTo>
                    <a:pt x="229" y="918"/>
                  </a:lnTo>
                  <a:lnTo>
                    <a:pt x="187" y="894"/>
                  </a:lnTo>
                  <a:lnTo>
                    <a:pt x="149" y="869"/>
                  </a:lnTo>
                  <a:lnTo>
                    <a:pt x="111" y="841"/>
                  </a:lnTo>
                  <a:lnTo>
                    <a:pt x="78" y="812"/>
                  </a:lnTo>
                  <a:lnTo>
                    <a:pt x="51" y="783"/>
                  </a:lnTo>
                  <a:lnTo>
                    <a:pt x="27" y="751"/>
                  </a:lnTo>
                  <a:lnTo>
                    <a:pt x="11" y="718"/>
                  </a:lnTo>
                  <a:lnTo>
                    <a:pt x="2" y="683"/>
                  </a:lnTo>
                  <a:lnTo>
                    <a:pt x="0" y="647"/>
                  </a:lnTo>
                  <a:lnTo>
                    <a:pt x="7" y="609"/>
                  </a:lnTo>
                  <a:lnTo>
                    <a:pt x="26" y="571"/>
                  </a:lnTo>
                  <a:lnTo>
                    <a:pt x="55" y="532"/>
                  </a:lnTo>
                  <a:lnTo>
                    <a:pt x="95" y="491"/>
                  </a:lnTo>
                  <a:close/>
                  <a:moveTo>
                    <a:pt x="822" y="0"/>
                  </a:moveTo>
                  <a:lnTo>
                    <a:pt x="864" y="1"/>
                  </a:lnTo>
                  <a:lnTo>
                    <a:pt x="909" y="5"/>
                  </a:lnTo>
                  <a:lnTo>
                    <a:pt x="958" y="11"/>
                  </a:lnTo>
                  <a:lnTo>
                    <a:pt x="1007" y="18"/>
                  </a:lnTo>
                  <a:lnTo>
                    <a:pt x="1056" y="31"/>
                  </a:lnTo>
                  <a:lnTo>
                    <a:pt x="1102" y="43"/>
                  </a:lnTo>
                  <a:lnTo>
                    <a:pt x="1144" y="60"/>
                  </a:lnTo>
                  <a:lnTo>
                    <a:pt x="1178" y="80"/>
                  </a:lnTo>
                  <a:lnTo>
                    <a:pt x="1206" y="101"/>
                  </a:lnTo>
                  <a:lnTo>
                    <a:pt x="1224" y="127"/>
                  </a:lnTo>
                  <a:lnTo>
                    <a:pt x="1229" y="158"/>
                  </a:lnTo>
                  <a:lnTo>
                    <a:pt x="1226" y="189"/>
                  </a:lnTo>
                  <a:lnTo>
                    <a:pt x="1215" y="218"/>
                  </a:lnTo>
                  <a:lnTo>
                    <a:pt x="1198" y="245"/>
                  </a:lnTo>
                  <a:lnTo>
                    <a:pt x="1176" y="271"/>
                  </a:lnTo>
                  <a:lnTo>
                    <a:pt x="1156" y="292"/>
                  </a:lnTo>
                  <a:lnTo>
                    <a:pt x="1135" y="311"/>
                  </a:lnTo>
                  <a:lnTo>
                    <a:pt x="1118" y="325"/>
                  </a:lnTo>
                  <a:lnTo>
                    <a:pt x="1100" y="336"/>
                  </a:lnTo>
                  <a:lnTo>
                    <a:pt x="1076" y="351"/>
                  </a:lnTo>
                  <a:lnTo>
                    <a:pt x="1046" y="369"/>
                  </a:lnTo>
                  <a:lnTo>
                    <a:pt x="1011" y="385"/>
                  </a:lnTo>
                  <a:lnTo>
                    <a:pt x="975" y="403"/>
                  </a:lnTo>
                  <a:lnTo>
                    <a:pt x="936" y="420"/>
                  </a:lnTo>
                  <a:lnTo>
                    <a:pt x="902" y="432"/>
                  </a:lnTo>
                  <a:lnTo>
                    <a:pt x="867" y="443"/>
                  </a:lnTo>
                  <a:lnTo>
                    <a:pt x="838" y="447"/>
                  </a:lnTo>
                  <a:lnTo>
                    <a:pt x="787" y="421"/>
                  </a:lnTo>
                  <a:lnTo>
                    <a:pt x="735" y="396"/>
                  </a:lnTo>
                  <a:lnTo>
                    <a:pt x="711" y="387"/>
                  </a:lnTo>
                  <a:lnTo>
                    <a:pt x="678" y="378"/>
                  </a:lnTo>
                  <a:lnTo>
                    <a:pt x="647" y="369"/>
                  </a:lnTo>
                  <a:lnTo>
                    <a:pt x="624" y="360"/>
                  </a:lnTo>
                  <a:lnTo>
                    <a:pt x="664" y="358"/>
                  </a:lnTo>
                  <a:lnTo>
                    <a:pt x="711" y="354"/>
                  </a:lnTo>
                  <a:lnTo>
                    <a:pt x="762" y="349"/>
                  </a:lnTo>
                  <a:lnTo>
                    <a:pt x="816" y="340"/>
                  </a:lnTo>
                  <a:lnTo>
                    <a:pt x="871" y="327"/>
                  </a:lnTo>
                  <a:lnTo>
                    <a:pt x="924" y="314"/>
                  </a:lnTo>
                  <a:lnTo>
                    <a:pt x="975" y="298"/>
                  </a:lnTo>
                  <a:lnTo>
                    <a:pt x="1020" y="280"/>
                  </a:lnTo>
                  <a:lnTo>
                    <a:pt x="1060" y="260"/>
                  </a:lnTo>
                  <a:lnTo>
                    <a:pt x="1091" y="238"/>
                  </a:lnTo>
                  <a:lnTo>
                    <a:pt x="1111" y="214"/>
                  </a:lnTo>
                  <a:lnTo>
                    <a:pt x="1126" y="192"/>
                  </a:lnTo>
                  <a:lnTo>
                    <a:pt x="1131" y="172"/>
                  </a:lnTo>
                  <a:lnTo>
                    <a:pt x="1129" y="154"/>
                  </a:lnTo>
                  <a:lnTo>
                    <a:pt x="1120" y="138"/>
                  </a:lnTo>
                  <a:lnTo>
                    <a:pt x="1107" y="127"/>
                  </a:lnTo>
                  <a:lnTo>
                    <a:pt x="1089" y="120"/>
                  </a:lnTo>
                  <a:lnTo>
                    <a:pt x="1066" y="114"/>
                  </a:lnTo>
                  <a:lnTo>
                    <a:pt x="1036" y="112"/>
                  </a:lnTo>
                  <a:lnTo>
                    <a:pt x="1004" y="114"/>
                  </a:lnTo>
                  <a:lnTo>
                    <a:pt x="969" y="116"/>
                  </a:lnTo>
                  <a:lnTo>
                    <a:pt x="938" y="120"/>
                  </a:lnTo>
                  <a:lnTo>
                    <a:pt x="911" y="125"/>
                  </a:lnTo>
                  <a:lnTo>
                    <a:pt x="891" y="131"/>
                  </a:lnTo>
                  <a:lnTo>
                    <a:pt x="878" y="134"/>
                  </a:lnTo>
                  <a:lnTo>
                    <a:pt x="847" y="154"/>
                  </a:lnTo>
                  <a:lnTo>
                    <a:pt x="813" y="167"/>
                  </a:lnTo>
                  <a:lnTo>
                    <a:pt x="778" y="174"/>
                  </a:lnTo>
                  <a:lnTo>
                    <a:pt x="742" y="178"/>
                  </a:lnTo>
                  <a:lnTo>
                    <a:pt x="709" y="178"/>
                  </a:lnTo>
                  <a:lnTo>
                    <a:pt x="680" y="172"/>
                  </a:lnTo>
                  <a:lnTo>
                    <a:pt x="655" y="165"/>
                  </a:lnTo>
                  <a:lnTo>
                    <a:pt x="636" y="152"/>
                  </a:lnTo>
                  <a:lnTo>
                    <a:pt x="627" y="140"/>
                  </a:lnTo>
                  <a:lnTo>
                    <a:pt x="626" y="120"/>
                  </a:lnTo>
                  <a:lnTo>
                    <a:pt x="633" y="98"/>
                  </a:lnTo>
                  <a:lnTo>
                    <a:pt x="647" y="74"/>
                  </a:lnTo>
                  <a:lnTo>
                    <a:pt x="669" y="51"/>
                  </a:lnTo>
                  <a:lnTo>
                    <a:pt x="700" y="29"/>
                  </a:lnTo>
                  <a:lnTo>
                    <a:pt x="738" y="11"/>
                  </a:lnTo>
                  <a:lnTo>
                    <a:pt x="758" y="5"/>
                  </a:lnTo>
                  <a:lnTo>
                    <a:pt x="786" y="1"/>
                  </a:lnTo>
                  <a:lnTo>
                    <a:pt x="8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80" name="Freeform 18">
              <a:extLst>
                <a:ext uri="{FF2B5EF4-FFF2-40B4-BE49-F238E27FC236}">
                  <a16:creationId xmlns:a16="http://schemas.microsoft.com/office/drawing/2014/main" id="{A6860916-421B-4AE9-ACED-BEBBA7F59E77}"/>
                </a:ext>
              </a:extLst>
            </p:cNvPr>
            <p:cNvSpPr>
              <a:spLocks/>
            </p:cNvSpPr>
            <p:nvPr/>
          </p:nvSpPr>
          <p:spPr bwMode="auto">
            <a:xfrm flipH="1">
              <a:off x="2062550" y="1142826"/>
              <a:ext cx="2363788" cy="985838"/>
            </a:xfrm>
            <a:custGeom>
              <a:avLst/>
              <a:gdLst>
                <a:gd name="T0" fmla="*/ 548 w 1489"/>
                <a:gd name="T1" fmla="*/ 1 h 621"/>
                <a:gd name="T2" fmla="*/ 640 w 1489"/>
                <a:gd name="T3" fmla="*/ 16 h 621"/>
                <a:gd name="T4" fmla="*/ 722 w 1489"/>
                <a:gd name="T5" fmla="*/ 51 h 621"/>
                <a:gd name="T6" fmla="*/ 786 w 1489"/>
                <a:gd name="T7" fmla="*/ 80 h 621"/>
                <a:gd name="T8" fmla="*/ 842 w 1489"/>
                <a:gd name="T9" fmla="*/ 101 h 621"/>
                <a:gd name="T10" fmla="*/ 900 w 1489"/>
                <a:gd name="T11" fmla="*/ 123 h 621"/>
                <a:gd name="T12" fmla="*/ 973 w 1489"/>
                <a:gd name="T13" fmla="*/ 151 h 621"/>
                <a:gd name="T14" fmla="*/ 1064 w 1489"/>
                <a:gd name="T15" fmla="*/ 180 h 621"/>
                <a:gd name="T16" fmla="*/ 1171 w 1489"/>
                <a:gd name="T17" fmla="*/ 192 h 621"/>
                <a:gd name="T18" fmla="*/ 1286 w 1489"/>
                <a:gd name="T19" fmla="*/ 192 h 621"/>
                <a:gd name="T20" fmla="*/ 1389 w 1489"/>
                <a:gd name="T21" fmla="*/ 181 h 621"/>
                <a:gd name="T22" fmla="*/ 1464 w 1489"/>
                <a:gd name="T23" fmla="*/ 167 h 621"/>
                <a:gd name="T24" fmla="*/ 1486 w 1489"/>
                <a:gd name="T25" fmla="*/ 174 h 621"/>
                <a:gd name="T26" fmla="*/ 1489 w 1489"/>
                <a:gd name="T27" fmla="*/ 192 h 621"/>
                <a:gd name="T28" fmla="*/ 1469 w 1489"/>
                <a:gd name="T29" fmla="*/ 227 h 621"/>
                <a:gd name="T30" fmla="*/ 1433 w 1489"/>
                <a:gd name="T31" fmla="*/ 272 h 621"/>
                <a:gd name="T32" fmla="*/ 1377 w 1489"/>
                <a:gd name="T33" fmla="*/ 311 h 621"/>
                <a:gd name="T34" fmla="*/ 1293 w 1489"/>
                <a:gd name="T35" fmla="*/ 341 h 621"/>
                <a:gd name="T36" fmla="*/ 1177 w 1489"/>
                <a:gd name="T37" fmla="*/ 360 h 621"/>
                <a:gd name="T38" fmla="*/ 1171 w 1489"/>
                <a:gd name="T39" fmla="*/ 387 h 621"/>
                <a:gd name="T40" fmla="*/ 1155 w 1489"/>
                <a:gd name="T41" fmla="*/ 409 h 621"/>
                <a:gd name="T42" fmla="*/ 1122 w 1489"/>
                <a:gd name="T43" fmla="*/ 423 h 621"/>
                <a:gd name="T44" fmla="*/ 1069 w 1489"/>
                <a:gd name="T45" fmla="*/ 429 h 621"/>
                <a:gd name="T46" fmla="*/ 993 w 1489"/>
                <a:gd name="T47" fmla="*/ 418 h 621"/>
                <a:gd name="T48" fmla="*/ 944 w 1489"/>
                <a:gd name="T49" fmla="*/ 414 h 621"/>
                <a:gd name="T50" fmla="*/ 944 w 1489"/>
                <a:gd name="T51" fmla="*/ 431 h 621"/>
                <a:gd name="T52" fmla="*/ 942 w 1489"/>
                <a:gd name="T53" fmla="*/ 449 h 621"/>
                <a:gd name="T54" fmla="*/ 933 w 1489"/>
                <a:gd name="T55" fmla="*/ 465 h 621"/>
                <a:gd name="T56" fmla="*/ 909 w 1489"/>
                <a:gd name="T57" fmla="*/ 480 h 621"/>
                <a:gd name="T58" fmla="*/ 864 w 1489"/>
                <a:gd name="T59" fmla="*/ 485 h 621"/>
                <a:gd name="T60" fmla="*/ 795 w 1489"/>
                <a:gd name="T61" fmla="*/ 480 h 621"/>
                <a:gd name="T62" fmla="*/ 733 w 1489"/>
                <a:gd name="T63" fmla="*/ 505 h 621"/>
                <a:gd name="T64" fmla="*/ 697 w 1489"/>
                <a:gd name="T65" fmla="*/ 545 h 621"/>
                <a:gd name="T66" fmla="*/ 655 w 1489"/>
                <a:gd name="T67" fmla="*/ 560 h 621"/>
                <a:gd name="T68" fmla="*/ 611 w 1489"/>
                <a:gd name="T69" fmla="*/ 556 h 621"/>
                <a:gd name="T70" fmla="*/ 569 w 1489"/>
                <a:gd name="T71" fmla="*/ 545 h 621"/>
                <a:gd name="T72" fmla="*/ 533 w 1489"/>
                <a:gd name="T73" fmla="*/ 536 h 621"/>
                <a:gd name="T74" fmla="*/ 499 w 1489"/>
                <a:gd name="T75" fmla="*/ 565 h 621"/>
                <a:gd name="T76" fmla="*/ 455 w 1489"/>
                <a:gd name="T77" fmla="*/ 596 h 621"/>
                <a:gd name="T78" fmla="*/ 402 w 1489"/>
                <a:gd name="T79" fmla="*/ 603 h 621"/>
                <a:gd name="T80" fmla="*/ 348 w 1489"/>
                <a:gd name="T81" fmla="*/ 592 h 621"/>
                <a:gd name="T82" fmla="*/ 297 w 1489"/>
                <a:gd name="T83" fmla="*/ 576 h 621"/>
                <a:gd name="T84" fmla="*/ 257 w 1489"/>
                <a:gd name="T85" fmla="*/ 563 h 621"/>
                <a:gd name="T86" fmla="*/ 199 w 1489"/>
                <a:gd name="T87" fmla="*/ 612 h 621"/>
                <a:gd name="T88" fmla="*/ 137 w 1489"/>
                <a:gd name="T89" fmla="*/ 621 h 621"/>
                <a:gd name="T90" fmla="*/ 71 w 1489"/>
                <a:gd name="T91" fmla="*/ 605 h 621"/>
                <a:gd name="T92" fmla="*/ 0 w 1489"/>
                <a:gd name="T93" fmla="*/ 576 h 621"/>
                <a:gd name="T94" fmla="*/ 42 w 1489"/>
                <a:gd name="T95" fmla="*/ 269 h 621"/>
                <a:gd name="T96" fmla="*/ 106 w 1489"/>
                <a:gd name="T97" fmla="*/ 238 h 621"/>
                <a:gd name="T98" fmla="*/ 159 w 1489"/>
                <a:gd name="T99" fmla="*/ 191 h 621"/>
                <a:gd name="T100" fmla="*/ 208 w 1489"/>
                <a:gd name="T101" fmla="*/ 132 h 621"/>
                <a:gd name="T102" fmla="*/ 262 w 1489"/>
                <a:gd name="T103" fmla="*/ 76 h 621"/>
                <a:gd name="T104" fmla="*/ 333 w 1489"/>
                <a:gd name="T105" fmla="*/ 31 h 621"/>
                <a:gd name="T106" fmla="*/ 411 w 1489"/>
                <a:gd name="T107" fmla="*/ 7 h 621"/>
                <a:gd name="T108" fmla="*/ 499 w 1489"/>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621">
                  <a:moveTo>
                    <a:pt x="499" y="0"/>
                  </a:moveTo>
                  <a:lnTo>
                    <a:pt x="548" y="1"/>
                  </a:lnTo>
                  <a:lnTo>
                    <a:pt x="595" y="7"/>
                  </a:lnTo>
                  <a:lnTo>
                    <a:pt x="640" y="16"/>
                  </a:lnTo>
                  <a:lnTo>
                    <a:pt x="682" y="32"/>
                  </a:lnTo>
                  <a:lnTo>
                    <a:pt x="722" y="51"/>
                  </a:lnTo>
                  <a:lnTo>
                    <a:pt x="757" y="67"/>
                  </a:lnTo>
                  <a:lnTo>
                    <a:pt x="786" y="80"/>
                  </a:lnTo>
                  <a:lnTo>
                    <a:pt x="815" y="91"/>
                  </a:lnTo>
                  <a:lnTo>
                    <a:pt x="842" y="101"/>
                  </a:lnTo>
                  <a:lnTo>
                    <a:pt x="869" y="112"/>
                  </a:lnTo>
                  <a:lnTo>
                    <a:pt x="900" y="123"/>
                  </a:lnTo>
                  <a:lnTo>
                    <a:pt x="933" y="136"/>
                  </a:lnTo>
                  <a:lnTo>
                    <a:pt x="973" y="151"/>
                  </a:lnTo>
                  <a:lnTo>
                    <a:pt x="1020" y="167"/>
                  </a:lnTo>
                  <a:lnTo>
                    <a:pt x="1064" y="180"/>
                  </a:lnTo>
                  <a:lnTo>
                    <a:pt x="1115" y="189"/>
                  </a:lnTo>
                  <a:lnTo>
                    <a:pt x="1171" y="192"/>
                  </a:lnTo>
                  <a:lnTo>
                    <a:pt x="1228" y="194"/>
                  </a:lnTo>
                  <a:lnTo>
                    <a:pt x="1286" y="192"/>
                  </a:lnTo>
                  <a:lnTo>
                    <a:pt x="1340" y="189"/>
                  </a:lnTo>
                  <a:lnTo>
                    <a:pt x="1389" y="181"/>
                  </a:lnTo>
                  <a:lnTo>
                    <a:pt x="1431" y="174"/>
                  </a:lnTo>
                  <a:lnTo>
                    <a:pt x="1464" y="167"/>
                  </a:lnTo>
                  <a:lnTo>
                    <a:pt x="1479" y="169"/>
                  </a:lnTo>
                  <a:lnTo>
                    <a:pt x="1486" y="174"/>
                  </a:lnTo>
                  <a:lnTo>
                    <a:pt x="1489" y="181"/>
                  </a:lnTo>
                  <a:lnTo>
                    <a:pt x="1489" y="192"/>
                  </a:lnTo>
                  <a:lnTo>
                    <a:pt x="1484" y="203"/>
                  </a:lnTo>
                  <a:lnTo>
                    <a:pt x="1469" y="227"/>
                  </a:lnTo>
                  <a:lnTo>
                    <a:pt x="1453" y="251"/>
                  </a:lnTo>
                  <a:lnTo>
                    <a:pt x="1433" y="272"/>
                  </a:lnTo>
                  <a:lnTo>
                    <a:pt x="1408" y="292"/>
                  </a:lnTo>
                  <a:lnTo>
                    <a:pt x="1377" y="311"/>
                  </a:lnTo>
                  <a:lnTo>
                    <a:pt x="1339" y="327"/>
                  </a:lnTo>
                  <a:lnTo>
                    <a:pt x="1293" y="341"/>
                  </a:lnTo>
                  <a:lnTo>
                    <a:pt x="1239" y="352"/>
                  </a:lnTo>
                  <a:lnTo>
                    <a:pt x="1177" y="360"/>
                  </a:lnTo>
                  <a:lnTo>
                    <a:pt x="1175" y="372"/>
                  </a:lnTo>
                  <a:lnTo>
                    <a:pt x="1171" y="387"/>
                  </a:lnTo>
                  <a:lnTo>
                    <a:pt x="1166" y="398"/>
                  </a:lnTo>
                  <a:lnTo>
                    <a:pt x="1155" y="409"/>
                  </a:lnTo>
                  <a:lnTo>
                    <a:pt x="1140" y="418"/>
                  </a:lnTo>
                  <a:lnTo>
                    <a:pt x="1122" y="423"/>
                  </a:lnTo>
                  <a:lnTo>
                    <a:pt x="1099" y="429"/>
                  </a:lnTo>
                  <a:lnTo>
                    <a:pt x="1069" y="429"/>
                  </a:lnTo>
                  <a:lnTo>
                    <a:pt x="1035" y="425"/>
                  </a:lnTo>
                  <a:lnTo>
                    <a:pt x="993" y="418"/>
                  </a:lnTo>
                  <a:lnTo>
                    <a:pt x="944" y="407"/>
                  </a:lnTo>
                  <a:lnTo>
                    <a:pt x="944" y="414"/>
                  </a:lnTo>
                  <a:lnTo>
                    <a:pt x="944" y="421"/>
                  </a:lnTo>
                  <a:lnTo>
                    <a:pt x="944" y="431"/>
                  </a:lnTo>
                  <a:lnTo>
                    <a:pt x="944" y="440"/>
                  </a:lnTo>
                  <a:lnTo>
                    <a:pt x="942" y="449"/>
                  </a:lnTo>
                  <a:lnTo>
                    <a:pt x="939" y="458"/>
                  </a:lnTo>
                  <a:lnTo>
                    <a:pt x="933" y="465"/>
                  </a:lnTo>
                  <a:lnTo>
                    <a:pt x="922" y="474"/>
                  </a:lnTo>
                  <a:lnTo>
                    <a:pt x="909" y="480"/>
                  </a:lnTo>
                  <a:lnTo>
                    <a:pt x="889" y="483"/>
                  </a:lnTo>
                  <a:lnTo>
                    <a:pt x="864" y="485"/>
                  </a:lnTo>
                  <a:lnTo>
                    <a:pt x="833" y="483"/>
                  </a:lnTo>
                  <a:lnTo>
                    <a:pt x="795" y="480"/>
                  </a:lnTo>
                  <a:lnTo>
                    <a:pt x="748" y="471"/>
                  </a:lnTo>
                  <a:lnTo>
                    <a:pt x="733" y="505"/>
                  </a:lnTo>
                  <a:lnTo>
                    <a:pt x="715" y="529"/>
                  </a:lnTo>
                  <a:lnTo>
                    <a:pt x="697" y="545"/>
                  </a:lnTo>
                  <a:lnTo>
                    <a:pt x="677" y="554"/>
                  </a:lnTo>
                  <a:lnTo>
                    <a:pt x="655" y="560"/>
                  </a:lnTo>
                  <a:lnTo>
                    <a:pt x="633" y="560"/>
                  </a:lnTo>
                  <a:lnTo>
                    <a:pt x="611" y="556"/>
                  </a:lnTo>
                  <a:lnTo>
                    <a:pt x="591" y="551"/>
                  </a:lnTo>
                  <a:lnTo>
                    <a:pt x="569" y="545"/>
                  </a:lnTo>
                  <a:lnTo>
                    <a:pt x="549" y="540"/>
                  </a:lnTo>
                  <a:lnTo>
                    <a:pt x="533" y="536"/>
                  </a:lnTo>
                  <a:lnTo>
                    <a:pt x="517" y="534"/>
                  </a:lnTo>
                  <a:lnTo>
                    <a:pt x="499" y="565"/>
                  </a:lnTo>
                  <a:lnTo>
                    <a:pt x="479" y="585"/>
                  </a:lnTo>
                  <a:lnTo>
                    <a:pt x="455" y="596"/>
                  </a:lnTo>
                  <a:lnTo>
                    <a:pt x="429" y="601"/>
                  </a:lnTo>
                  <a:lnTo>
                    <a:pt x="402" y="603"/>
                  </a:lnTo>
                  <a:lnTo>
                    <a:pt x="375" y="600"/>
                  </a:lnTo>
                  <a:lnTo>
                    <a:pt x="348" y="592"/>
                  </a:lnTo>
                  <a:lnTo>
                    <a:pt x="322" y="585"/>
                  </a:lnTo>
                  <a:lnTo>
                    <a:pt x="297" y="576"/>
                  </a:lnTo>
                  <a:lnTo>
                    <a:pt x="275" y="569"/>
                  </a:lnTo>
                  <a:lnTo>
                    <a:pt x="257" y="563"/>
                  </a:lnTo>
                  <a:lnTo>
                    <a:pt x="228" y="592"/>
                  </a:lnTo>
                  <a:lnTo>
                    <a:pt x="199" y="612"/>
                  </a:lnTo>
                  <a:lnTo>
                    <a:pt x="168" y="620"/>
                  </a:lnTo>
                  <a:lnTo>
                    <a:pt x="137" y="621"/>
                  </a:lnTo>
                  <a:lnTo>
                    <a:pt x="104" y="614"/>
                  </a:lnTo>
                  <a:lnTo>
                    <a:pt x="71" y="605"/>
                  </a:lnTo>
                  <a:lnTo>
                    <a:pt x="37" y="591"/>
                  </a:lnTo>
                  <a:lnTo>
                    <a:pt x="0" y="576"/>
                  </a:lnTo>
                  <a:lnTo>
                    <a:pt x="4" y="274"/>
                  </a:lnTo>
                  <a:lnTo>
                    <a:pt x="42" y="269"/>
                  </a:lnTo>
                  <a:lnTo>
                    <a:pt x="77" y="256"/>
                  </a:lnTo>
                  <a:lnTo>
                    <a:pt x="106" y="238"/>
                  </a:lnTo>
                  <a:lnTo>
                    <a:pt x="133" y="216"/>
                  </a:lnTo>
                  <a:lnTo>
                    <a:pt x="159" y="191"/>
                  </a:lnTo>
                  <a:lnTo>
                    <a:pt x="182" y="161"/>
                  </a:lnTo>
                  <a:lnTo>
                    <a:pt x="208" y="132"/>
                  </a:lnTo>
                  <a:lnTo>
                    <a:pt x="233" y="103"/>
                  </a:lnTo>
                  <a:lnTo>
                    <a:pt x="262" y="76"/>
                  </a:lnTo>
                  <a:lnTo>
                    <a:pt x="295" y="52"/>
                  </a:lnTo>
                  <a:lnTo>
                    <a:pt x="333" y="31"/>
                  </a:lnTo>
                  <a:lnTo>
                    <a:pt x="377" y="16"/>
                  </a:lnTo>
                  <a:lnTo>
                    <a:pt x="411" y="7"/>
                  </a:lnTo>
                  <a:lnTo>
                    <a:pt x="453" y="1"/>
                  </a:lnTo>
                  <a:lnTo>
                    <a:pt x="4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81" name="Freeform 54">
              <a:extLst>
                <a:ext uri="{FF2B5EF4-FFF2-40B4-BE49-F238E27FC236}">
                  <a16:creationId xmlns:a16="http://schemas.microsoft.com/office/drawing/2014/main" id="{B0A29F04-856E-47DA-BE97-36BB5021C87C}"/>
                </a:ext>
              </a:extLst>
            </p:cNvPr>
            <p:cNvSpPr>
              <a:spLocks noEditPoints="1"/>
            </p:cNvSpPr>
            <p:nvPr/>
          </p:nvSpPr>
          <p:spPr bwMode="auto">
            <a:xfrm>
              <a:off x="4366556" y="1001048"/>
              <a:ext cx="460794" cy="5174720"/>
            </a:xfrm>
            <a:custGeom>
              <a:avLst/>
              <a:gdLst>
                <a:gd name="T0" fmla="*/ 147 w 300"/>
                <a:gd name="T1" fmla="*/ 3238 h 3369"/>
                <a:gd name="T2" fmla="*/ 184 w 300"/>
                <a:gd name="T3" fmla="*/ 3277 h 3369"/>
                <a:gd name="T4" fmla="*/ 180 w 300"/>
                <a:gd name="T5" fmla="*/ 3309 h 3369"/>
                <a:gd name="T6" fmla="*/ 167 w 300"/>
                <a:gd name="T7" fmla="*/ 3360 h 3369"/>
                <a:gd name="T8" fmla="*/ 136 w 300"/>
                <a:gd name="T9" fmla="*/ 3340 h 3369"/>
                <a:gd name="T10" fmla="*/ 124 w 300"/>
                <a:gd name="T11" fmla="*/ 3251 h 3369"/>
                <a:gd name="T12" fmla="*/ 142 w 300"/>
                <a:gd name="T13" fmla="*/ 2813 h 3369"/>
                <a:gd name="T14" fmla="*/ 184 w 300"/>
                <a:gd name="T15" fmla="*/ 2884 h 3369"/>
                <a:gd name="T16" fmla="*/ 195 w 300"/>
                <a:gd name="T17" fmla="*/ 2986 h 3369"/>
                <a:gd name="T18" fmla="*/ 191 w 300"/>
                <a:gd name="T19" fmla="*/ 3087 h 3369"/>
                <a:gd name="T20" fmla="*/ 184 w 300"/>
                <a:gd name="T21" fmla="*/ 3140 h 3369"/>
                <a:gd name="T22" fmla="*/ 156 w 300"/>
                <a:gd name="T23" fmla="*/ 3082 h 3369"/>
                <a:gd name="T24" fmla="*/ 120 w 300"/>
                <a:gd name="T25" fmla="*/ 2986 h 3369"/>
                <a:gd name="T26" fmla="*/ 120 w 300"/>
                <a:gd name="T27" fmla="*/ 2857 h 3369"/>
                <a:gd name="T28" fmla="*/ 124 w 300"/>
                <a:gd name="T29" fmla="*/ 2386 h 3369"/>
                <a:gd name="T30" fmla="*/ 196 w 300"/>
                <a:gd name="T31" fmla="*/ 2449 h 3369"/>
                <a:gd name="T32" fmla="*/ 193 w 300"/>
                <a:gd name="T33" fmla="*/ 2666 h 3369"/>
                <a:gd name="T34" fmla="*/ 182 w 300"/>
                <a:gd name="T35" fmla="*/ 2658 h 3369"/>
                <a:gd name="T36" fmla="*/ 171 w 300"/>
                <a:gd name="T37" fmla="*/ 2649 h 3369"/>
                <a:gd name="T38" fmla="*/ 136 w 300"/>
                <a:gd name="T39" fmla="*/ 2626 h 3369"/>
                <a:gd name="T40" fmla="*/ 113 w 300"/>
                <a:gd name="T41" fmla="*/ 1866 h 3369"/>
                <a:gd name="T42" fmla="*/ 200 w 300"/>
                <a:gd name="T43" fmla="*/ 1931 h 3369"/>
                <a:gd name="T44" fmla="*/ 200 w 300"/>
                <a:gd name="T45" fmla="*/ 2067 h 3369"/>
                <a:gd name="T46" fmla="*/ 198 w 300"/>
                <a:gd name="T47" fmla="*/ 2215 h 3369"/>
                <a:gd name="T48" fmla="*/ 138 w 300"/>
                <a:gd name="T49" fmla="*/ 2213 h 3369"/>
                <a:gd name="T50" fmla="*/ 113 w 300"/>
                <a:gd name="T51" fmla="*/ 1866 h 3369"/>
                <a:gd name="T52" fmla="*/ 204 w 300"/>
                <a:gd name="T53" fmla="*/ 1709 h 3369"/>
                <a:gd name="T54" fmla="*/ 144 w 300"/>
                <a:gd name="T55" fmla="*/ 1693 h 3369"/>
                <a:gd name="T56" fmla="*/ 104 w 300"/>
                <a:gd name="T57" fmla="*/ 1357 h 3369"/>
                <a:gd name="T58" fmla="*/ 224 w 300"/>
                <a:gd name="T59" fmla="*/ 20 h 3369"/>
                <a:gd name="T60" fmla="*/ 287 w 300"/>
                <a:gd name="T61" fmla="*/ 89 h 3369"/>
                <a:gd name="T62" fmla="*/ 298 w 300"/>
                <a:gd name="T63" fmla="*/ 173 h 3369"/>
                <a:gd name="T64" fmla="*/ 260 w 300"/>
                <a:gd name="T65" fmla="*/ 242 h 3369"/>
                <a:gd name="T66" fmla="*/ 222 w 300"/>
                <a:gd name="T67" fmla="*/ 377 h 3369"/>
                <a:gd name="T68" fmla="*/ 218 w 300"/>
                <a:gd name="T69" fmla="*/ 640 h 3369"/>
                <a:gd name="T70" fmla="*/ 216 w 300"/>
                <a:gd name="T71" fmla="*/ 880 h 3369"/>
                <a:gd name="T72" fmla="*/ 213 w 300"/>
                <a:gd name="T73" fmla="*/ 1166 h 3369"/>
                <a:gd name="T74" fmla="*/ 96 w 300"/>
                <a:gd name="T75" fmla="*/ 958 h 3369"/>
                <a:gd name="T76" fmla="*/ 87 w 300"/>
                <a:gd name="T77" fmla="*/ 637 h 3369"/>
                <a:gd name="T78" fmla="*/ 82 w 300"/>
                <a:gd name="T79" fmla="*/ 380 h 3369"/>
                <a:gd name="T80" fmla="*/ 31 w 300"/>
                <a:gd name="T81" fmla="*/ 237 h 3369"/>
                <a:gd name="T82" fmla="*/ 0 w 300"/>
                <a:gd name="T83" fmla="*/ 155 h 3369"/>
                <a:gd name="T84" fmla="*/ 18 w 300"/>
                <a:gd name="T85" fmla="*/ 73 h 3369"/>
                <a:gd name="T86" fmla="*/ 85 w 300"/>
                <a:gd name="T87" fmla="*/ 15 h 3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0" h="3369">
                  <a:moveTo>
                    <a:pt x="127" y="3220"/>
                  </a:moveTo>
                  <a:lnTo>
                    <a:pt x="136" y="3227"/>
                  </a:lnTo>
                  <a:lnTo>
                    <a:pt x="147" y="3238"/>
                  </a:lnTo>
                  <a:lnTo>
                    <a:pt x="160" y="3251"/>
                  </a:lnTo>
                  <a:lnTo>
                    <a:pt x="173" y="3266"/>
                  </a:lnTo>
                  <a:lnTo>
                    <a:pt x="184" y="3277"/>
                  </a:lnTo>
                  <a:lnTo>
                    <a:pt x="182" y="3282"/>
                  </a:lnTo>
                  <a:lnTo>
                    <a:pt x="182" y="3293"/>
                  </a:lnTo>
                  <a:lnTo>
                    <a:pt x="180" y="3309"/>
                  </a:lnTo>
                  <a:lnTo>
                    <a:pt x="178" y="3327"/>
                  </a:lnTo>
                  <a:lnTo>
                    <a:pt x="175" y="3346"/>
                  </a:lnTo>
                  <a:lnTo>
                    <a:pt x="167" y="3360"/>
                  </a:lnTo>
                  <a:lnTo>
                    <a:pt x="156" y="3369"/>
                  </a:lnTo>
                  <a:lnTo>
                    <a:pt x="147" y="3358"/>
                  </a:lnTo>
                  <a:lnTo>
                    <a:pt x="136" y="3340"/>
                  </a:lnTo>
                  <a:lnTo>
                    <a:pt x="129" y="3313"/>
                  </a:lnTo>
                  <a:lnTo>
                    <a:pt x="125" y="3282"/>
                  </a:lnTo>
                  <a:lnTo>
                    <a:pt x="124" y="3251"/>
                  </a:lnTo>
                  <a:lnTo>
                    <a:pt x="127" y="3220"/>
                  </a:lnTo>
                  <a:close/>
                  <a:moveTo>
                    <a:pt x="120" y="2800"/>
                  </a:moveTo>
                  <a:lnTo>
                    <a:pt x="142" y="2813"/>
                  </a:lnTo>
                  <a:lnTo>
                    <a:pt x="160" y="2833"/>
                  </a:lnTo>
                  <a:lnTo>
                    <a:pt x="173" y="2857"/>
                  </a:lnTo>
                  <a:lnTo>
                    <a:pt x="184" y="2884"/>
                  </a:lnTo>
                  <a:lnTo>
                    <a:pt x="189" y="2917"/>
                  </a:lnTo>
                  <a:lnTo>
                    <a:pt x="193" y="2949"/>
                  </a:lnTo>
                  <a:lnTo>
                    <a:pt x="195" y="2986"/>
                  </a:lnTo>
                  <a:lnTo>
                    <a:pt x="195" y="3020"/>
                  </a:lnTo>
                  <a:lnTo>
                    <a:pt x="195" y="3055"/>
                  </a:lnTo>
                  <a:lnTo>
                    <a:pt x="191" y="3087"/>
                  </a:lnTo>
                  <a:lnTo>
                    <a:pt x="189" y="3118"/>
                  </a:lnTo>
                  <a:lnTo>
                    <a:pt x="187" y="3146"/>
                  </a:lnTo>
                  <a:lnTo>
                    <a:pt x="184" y="3140"/>
                  </a:lnTo>
                  <a:lnTo>
                    <a:pt x="176" y="3127"/>
                  </a:lnTo>
                  <a:lnTo>
                    <a:pt x="167" y="3107"/>
                  </a:lnTo>
                  <a:lnTo>
                    <a:pt x="156" y="3082"/>
                  </a:lnTo>
                  <a:lnTo>
                    <a:pt x="144" y="3053"/>
                  </a:lnTo>
                  <a:lnTo>
                    <a:pt x="131" y="3020"/>
                  </a:lnTo>
                  <a:lnTo>
                    <a:pt x="120" y="2986"/>
                  </a:lnTo>
                  <a:lnTo>
                    <a:pt x="120" y="2944"/>
                  </a:lnTo>
                  <a:lnTo>
                    <a:pt x="120" y="2904"/>
                  </a:lnTo>
                  <a:lnTo>
                    <a:pt x="120" y="2857"/>
                  </a:lnTo>
                  <a:lnTo>
                    <a:pt x="120" y="2800"/>
                  </a:lnTo>
                  <a:close/>
                  <a:moveTo>
                    <a:pt x="116" y="2386"/>
                  </a:moveTo>
                  <a:lnTo>
                    <a:pt x="124" y="2386"/>
                  </a:lnTo>
                  <a:lnTo>
                    <a:pt x="151" y="2407"/>
                  </a:lnTo>
                  <a:lnTo>
                    <a:pt x="176" y="2427"/>
                  </a:lnTo>
                  <a:lnTo>
                    <a:pt x="196" y="2449"/>
                  </a:lnTo>
                  <a:lnTo>
                    <a:pt x="195" y="2520"/>
                  </a:lnTo>
                  <a:lnTo>
                    <a:pt x="193" y="2593"/>
                  </a:lnTo>
                  <a:lnTo>
                    <a:pt x="193" y="2666"/>
                  </a:lnTo>
                  <a:lnTo>
                    <a:pt x="189" y="2664"/>
                  </a:lnTo>
                  <a:lnTo>
                    <a:pt x="185" y="2662"/>
                  </a:lnTo>
                  <a:lnTo>
                    <a:pt x="182" y="2658"/>
                  </a:lnTo>
                  <a:lnTo>
                    <a:pt x="178" y="2655"/>
                  </a:lnTo>
                  <a:lnTo>
                    <a:pt x="175" y="2653"/>
                  </a:lnTo>
                  <a:lnTo>
                    <a:pt x="171" y="2649"/>
                  </a:lnTo>
                  <a:lnTo>
                    <a:pt x="167" y="2649"/>
                  </a:lnTo>
                  <a:lnTo>
                    <a:pt x="151" y="2637"/>
                  </a:lnTo>
                  <a:lnTo>
                    <a:pt x="136" y="2626"/>
                  </a:lnTo>
                  <a:lnTo>
                    <a:pt x="120" y="2613"/>
                  </a:lnTo>
                  <a:lnTo>
                    <a:pt x="116" y="2386"/>
                  </a:lnTo>
                  <a:close/>
                  <a:moveTo>
                    <a:pt x="113" y="1866"/>
                  </a:moveTo>
                  <a:lnTo>
                    <a:pt x="156" y="1884"/>
                  </a:lnTo>
                  <a:lnTo>
                    <a:pt x="200" y="1902"/>
                  </a:lnTo>
                  <a:lnTo>
                    <a:pt x="200" y="1931"/>
                  </a:lnTo>
                  <a:lnTo>
                    <a:pt x="200" y="1971"/>
                  </a:lnTo>
                  <a:lnTo>
                    <a:pt x="202" y="2018"/>
                  </a:lnTo>
                  <a:lnTo>
                    <a:pt x="200" y="2067"/>
                  </a:lnTo>
                  <a:lnTo>
                    <a:pt x="200" y="2118"/>
                  </a:lnTo>
                  <a:lnTo>
                    <a:pt x="200" y="2169"/>
                  </a:lnTo>
                  <a:lnTo>
                    <a:pt x="198" y="2215"/>
                  </a:lnTo>
                  <a:lnTo>
                    <a:pt x="196" y="2253"/>
                  </a:lnTo>
                  <a:lnTo>
                    <a:pt x="169" y="2233"/>
                  </a:lnTo>
                  <a:lnTo>
                    <a:pt x="138" y="2213"/>
                  </a:lnTo>
                  <a:lnTo>
                    <a:pt x="113" y="2193"/>
                  </a:lnTo>
                  <a:lnTo>
                    <a:pt x="113" y="2029"/>
                  </a:lnTo>
                  <a:lnTo>
                    <a:pt x="113" y="1866"/>
                  </a:lnTo>
                  <a:close/>
                  <a:moveTo>
                    <a:pt x="104" y="1357"/>
                  </a:moveTo>
                  <a:lnTo>
                    <a:pt x="207" y="1362"/>
                  </a:lnTo>
                  <a:lnTo>
                    <a:pt x="204" y="1709"/>
                  </a:lnTo>
                  <a:lnTo>
                    <a:pt x="180" y="1706"/>
                  </a:lnTo>
                  <a:lnTo>
                    <a:pt x="160" y="1700"/>
                  </a:lnTo>
                  <a:lnTo>
                    <a:pt x="144" y="1693"/>
                  </a:lnTo>
                  <a:lnTo>
                    <a:pt x="127" y="1684"/>
                  </a:lnTo>
                  <a:lnTo>
                    <a:pt x="107" y="1677"/>
                  </a:lnTo>
                  <a:lnTo>
                    <a:pt x="104" y="1357"/>
                  </a:lnTo>
                  <a:close/>
                  <a:moveTo>
                    <a:pt x="156" y="0"/>
                  </a:moveTo>
                  <a:lnTo>
                    <a:pt x="193" y="7"/>
                  </a:lnTo>
                  <a:lnTo>
                    <a:pt x="224" y="20"/>
                  </a:lnTo>
                  <a:lnTo>
                    <a:pt x="251" y="38"/>
                  </a:lnTo>
                  <a:lnTo>
                    <a:pt x="271" y="62"/>
                  </a:lnTo>
                  <a:lnTo>
                    <a:pt x="287" y="89"/>
                  </a:lnTo>
                  <a:lnTo>
                    <a:pt x="296" y="120"/>
                  </a:lnTo>
                  <a:lnTo>
                    <a:pt x="300" y="153"/>
                  </a:lnTo>
                  <a:lnTo>
                    <a:pt x="298" y="173"/>
                  </a:lnTo>
                  <a:lnTo>
                    <a:pt x="289" y="197"/>
                  </a:lnTo>
                  <a:lnTo>
                    <a:pt x="276" y="220"/>
                  </a:lnTo>
                  <a:lnTo>
                    <a:pt x="260" y="242"/>
                  </a:lnTo>
                  <a:lnTo>
                    <a:pt x="244" y="260"/>
                  </a:lnTo>
                  <a:lnTo>
                    <a:pt x="224" y="273"/>
                  </a:lnTo>
                  <a:lnTo>
                    <a:pt x="222" y="377"/>
                  </a:lnTo>
                  <a:lnTo>
                    <a:pt x="222" y="471"/>
                  </a:lnTo>
                  <a:lnTo>
                    <a:pt x="220" y="557"/>
                  </a:lnTo>
                  <a:lnTo>
                    <a:pt x="218" y="640"/>
                  </a:lnTo>
                  <a:lnTo>
                    <a:pt x="218" y="718"/>
                  </a:lnTo>
                  <a:lnTo>
                    <a:pt x="216" y="798"/>
                  </a:lnTo>
                  <a:lnTo>
                    <a:pt x="216" y="880"/>
                  </a:lnTo>
                  <a:lnTo>
                    <a:pt x="215" y="967"/>
                  </a:lnTo>
                  <a:lnTo>
                    <a:pt x="213" y="1062"/>
                  </a:lnTo>
                  <a:lnTo>
                    <a:pt x="213" y="1166"/>
                  </a:lnTo>
                  <a:lnTo>
                    <a:pt x="100" y="1153"/>
                  </a:lnTo>
                  <a:lnTo>
                    <a:pt x="98" y="1051"/>
                  </a:lnTo>
                  <a:lnTo>
                    <a:pt x="96" y="958"/>
                  </a:lnTo>
                  <a:lnTo>
                    <a:pt x="95" y="873"/>
                  </a:lnTo>
                  <a:lnTo>
                    <a:pt x="93" y="793"/>
                  </a:lnTo>
                  <a:lnTo>
                    <a:pt x="87" y="637"/>
                  </a:lnTo>
                  <a:lnTo>
                    <a:pt x="85" y="557"/>
                  </a:lnTo>
                  <a:lnTo>
                    <a:pt x="84" y="471"/>
                  </a:lnTo>
                  <a:lnTo>
                    <a:pt x="82" y="380"/>
                  </a:lnTo>
                  <a:lnTo>
                    <a:pt x="80" y="277"/>
                  </a:lnTo>
                  <a:lnTo>
                    <a:pt x="53" y="258"/>
                  </a:lnTo>
                  <a:lnTo>
                    <a:pt x="31" y="237"/>
                  </a:lnTo>
                  <a:lnTo>
                    <a:pt x="16" y="211"/>
                  </a:lnTo>
                  <a:lnTo>
                    <a:pt x="5" y="184"/>
                  </a:lnTo>
                  <a:lnTo>
                    <a:pt x="0" y="155"/>
                  </a:lnTo>
                  <a:lnTo>
                    <a:pt x="0" y="127"/>
                  </a:lnTo>
                  <a:lnTo>
                    <a:pt x="7" y="98"/>
                  </a:lnTo>
                  <a:lnTo>
                    <a:pt x="18" y="73"/>
                  </a:lnTo>
                  <a:lnTo>
                    <a:pt x="35" y="49"/>
                  </a:lnTo>
                  <a:lnTo>
                    <a:pt x="56" y="29"/>
                  </a:lnTo>
                  <a:lnTo>
                    <a:pt x="85" y="15"/>
                  </a:lnTo>
                  <a:lnTo>
                    <a:pt x="118" y="4"/>
                  </a:lnTo>
                  <a:lnTo>
                    <a:pt x="1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grpSp>
      <p:sp>
        <p:nvSpPr>
          <p:cNvPr id="82" name="Freeform 36">
            <a:extLst>
              <a:ext uri="{FF2B5EF4-FFF2-40B4-BE49-F238E27FC236}">
                <a16:creationId xmlns:a16="http://schemas.microsoft.com/office/drawing/2014/main" id="{53AEA272-E1AB-4A1F-8B1D-81183DA05032}"/>
              </a:ext>
            </a:extLst>
          </p:cNvPr>
          <p:cNvSpPr>
            <a:spLocks noEditPoints="1"/>
          </p:cNvSpPr>
          <p:nvPr/>
        </p:nvSpPr>
        <p:spPr bwMode="auto">
          <a:xfrm>
            <a:off x="9588015" y="5517559"/>
            <a:ext cx="312769" cy="337229"/>
          </a:xfrm>
          <a:custGeom>
            <a:avLst/>
            <a:gdLst>
              <a:gd name="T0" fmla="*/ 1409 w 3363"/>
              <a:gd name="T1" fmla="*/ 1886 h 3626"/>
              <a:gd name="T2" fmla="*/ 1554 w 3363"/>
              <a:gd name="T3" fmla="*/ 2044 h 3626"/>
              <a:gd name="T4" fmla="*/ 972 w 3363"/>
              <a:gd name="T5" fmla="*/ 2917 h 3626"/>
              <a:gd name="T6" fmla="*/ 852 w 3363"/>
              <a:gd name="T7" fmla="*/ 3126 h 3626"/>
              <a:gd name="T8" fmla="*/ 820 w 3363"/>
              <a:gd name="T9" fmla="*/ 3247 h 3626"/>
              <a:gd name="T10" fmla="*/ 836 w 3363"/>
              <a:gd name="T11" fmla="*/ 3317 h 3626"/>
              <a:gd name="T12" fmla="*/ 850 w 3363"/>
              <a:gd name="T13" fmla="*/ 3389 h 3626"/>
              <a:gd name="T14" fmla="*/ 829 w 3363"/>
              <a:gd name="T15" fmla="*/ 3475 h 3626"/>
              <a:gd name="T16" fmla="*/ 761 w 3363"/>
              <a:gd name="T17" fmla="*/ 3557 h 3626"/>
              <a:gd name="T18" fmla="*/ 656 w 3363"/>
              <a:gd name="T19" fmla="*/ 3607 h 3626"/>
              <a:gd name="T20" fmla="*/ 538 w 3363"/>
              <a:gd name="T21" fmla="*/ 3626 h 3626"/>
              <a:gd name="T22" fmla="*/ 436 w 3363"/>
              <a:gd name="T23" fmla="*/ 3602 h 3626"/>
              <a:gd name="T24" fmla="*/ 374 w 3363"/>
              <a:gd name="T25" fmla="*/ 3520 h 3626"/>
              <a:gd name="T26" fmla="*/ 358 w 3363"/>
              <a:gd name="T27" fmla="*/ 3413 h 3626"/>
              <a:gd name="T28" fmla="*/ 361 w 3363"/>
              <a:gd name="T29" fmla="*/ 3322 h 3626"/>
              <a:gd name="T30" fmla="*/ 338 w 3363"/>
              <a:gd name="T31" fmla="*/ 3238 h 3626"/>
              <a:gd name="T32" fmla="*/ 278 w 3363"/>
              <a:gd name="T33" fmla="*/ 3184 h 3626"/>
              <a:gd name="T34" fmla="*/ 198 w 3363"/>
              <a:gd name="T35" fmla="*/ 3138 h 3626"/>
              <a:gd name="T36" fmla="*/ 112 w 3363"/>
              <a:gd name="T37" fmla="*/ 3095 h 3626"/>
              <a:gd name="T38" fmla="*/ 41 w 3363"/>
              <a:gd name="T39" fmla="*/ 3040 h 3626"/>
              <a:gd name="T40" fmla="*/ 1 w 3363"/>
              <a:gd name="T41" fmla="*/ 2964 h 3626"/>
              <a:gd name="T42" fmla="*/ 12 w 3363"/>
              <a:gd name="T43" fmla="*/ 2855 h 3626"/>
              <a:gd name="T44" fmla="*/ 74 w 3363"/>
              <a:gd name="T45" fmla="*/ 2747 h 3626"/>
              <a:gd name="T46" fmla="*/ 170 w 3363"/>
              <a:gd name="T47" fmla="*/ 2702 h 3626"/>
              <a:gd name="T48" fmla="*/ 289 w 3363"/>
              <a:gd name="T49" fmla="*/ 2684 h 3626"/>
              <a:gd name="T50" fmla="*/ 412 w 3363"/>
              <a:gd name="T51" fmla="*/ 2660 h 3626"/>
              <a:gd name="T52" fmla="*/ 585 w 3363"/>
              <a:gd name="T53" fmla="*/ 2573 h 3626"/>
              <a:gd name="T54" fmla="*/ 760 w 3363"/>
              <a:gd name="T55" fmla="*/ 2437 h 3626"/>
              <a:gd name="T56" fmla="*/ 941 w 3363"/>
              <a:gd name="T57" fmla="*/ 2282 h 3626"/>
              <a:gd name="T58" fmla="*/ 1136 w 3363"/>
              <a:gd name="T59" fmla="*/ 2066 h 3626"/>
              <a:gd name="T60" fmla="*/ 1316 w 3363"/>
              <a:gd name="T61" fmla="*/ 1831 h 3626"/>
              <a:gd name="T62" fmla="*/ 2690 w 3363"/>
              <a:gd name="T63" fmla="*/ 9 h 3626"/>
              <a:gd name="T64" fmla="*/ 2761 w 3363"/>
              <a:gd name="T65" fmla="*/ 57 h 3626"/>
              <a:gd name="T66" fmla="*/ 2796 w 3363"/>
              <a:gd name="T67" fmla="*/ 138 h 3626"/>
              <a:gd name="T68" fmla="*/ 2814 w 3363"/>
              <a:gd name="T69" fmla="*/ 249 h 3626"/>
              <a:gd name="T70" fmla="*/ 2905 w 3363"/>
              <a:gd name="T71" fmla="*/ 282 h 3626"/>
              <a:gd name="T72" fmla="*/ 2990 w 3363"/>
              <a:gd name="T73" fmla="*/ 238 h 3626"/>
              <a:gd name="T74" fmla="*/ 3081 w 3363"/>
              <a:gd name="T75" fmla="*/ 184 h 3626"/>
              <a:gd name="T76" fmla="*/ 3200 w 3363"/>
              <a:gd name="T77" fmla="*/ 189 h 3626"/>
              <a:gd name="T78" fmla="*/ 3296 w 3363"/>
              <a:gd name="T79" fmla="*/ 255 h 3626"/>
              <a:gd name="T80" fmla="*/ 3354 w 3363"/>
              <a:gd name="T81" fmla="*/ 366 h 3626"/>
              <a:gd name="T82" fmla="*/ 3356 w 3363"/>
              <a:gd name="T83" fmla="*/ 526 h 3626"/>
              <a:gd name="T84" fmla="*/ 3301 w 3363"/>
              <a:gd name="T85" fmla="*/ 624 h 3626"/>
              <a:gd name="T86" fmla="*/ 3205 w 3363"/>
              <a:gd name="T87" fmla="*/ 680 h 3626"/>
              <a:gd name="T88" fmla="*/ 3094 w 3363"/>
              <a:gd name="T89" fmla="*/ 689 h 3626"/>
              <a:gd name="T90" fmla="*/ 2994 w 3363"/>
              <a:gd name="T91" fmla="*/ 644 h 3626"/>
              <a:gd name="T92" fmla="*/ 2883 w 3363"/>
              <a:gd name="T93" fmla="*/ 575 h 3626"/>
              <a:gd name="T94" fmla="*/ 2712 w 3363"/>
              <a:gd name="T95" fmla="*/ 607 h 3626"/>
              <a:gd name="T96" fmla="*/ 2570 w 3363"/>
              <a:gd name="T97" fmla="*/ 695 h 3626"/>
              <a:gd name="T98" fmla="*/ 2454 w 3363"/>
              <a:gd name="T99" fmla="*/ 815 h 3626"/>
              <a:gd name="T100" fmla="*/ 2354 w 3363"/>
              <a:gd name="T101" fmla="*/ 949 h 3626"/>
              <a:gd name="T102" fmla="*/ 2267 w 3363"/>
              <a:gd name="T103" fmla="*/ 1073 h 3626"/>
              <a:gd name="T104" fmla="*/ 1698 w 3363"/>
              <a:gd name="T105" fmla="*/ 1762 h 3626"/>
              <a:gd name="T106" fmla="*/ 1465 w 3363"/>
              <a:gd name="T107" fmla="*/ 1769 h 3626"/>
              <a:gd name="T108" fmla="*/ 1625 w 3363"/>
              <a:gd name="T109" fmla="*/ 1426 h 3626"/>
              <a:gd name="T110" fmla="*/ 1823 w 3363"/>
              <a:gd name="T111" fmla="*/ 1177 h 3626"/>
              <a:gd name="T112" fmla="*/ 2390 w 3363"/>
              <a:gd name="T113" fmla="*/ 369 h 3626"/>
              <a:gd name="T114" fmla="*/ 2416 w 3363"/>
              <a:gd name="T115" fmla="*/ 304 h 3626"/>
              <a:gd name="T116" fmla="*/ 2405 w 3363"/>
              <a:gd name="T117" fmla="*/ 231 h 3626"/>
              <a:gd name="T118" fmla="*/ 2400 w 3363"/>
              <a:gd name="T119" fmla="*/ 157 h 3626"/>
              <a:gd name="T120" fmla="*/ 2440 w 3363"/>
              <a:gd name="T121" fmla="*/ 82 h 3626"/>
              <a:gd name="T122" fmla="*/ 2610 w 3363"/>
              <a:gd name="T123" fmla="*/ 0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3" h="3626">
                <a:moveTo>
                  <a:pt x="1316" y="1831"/>
                </a:moveTo>
                <a:lnTo>
                  <a:pt x="1345" y="1926"/>
                </a:lnTo>
                <a:lnTo>
                  <a:pt x="1409" y="1886"/>
                </a:lnTo>
                <a:lnTo>
                  <a:pt x="1429" y="1946"/>
                </a:lnTo>
                <a:lnTo>
                  <a:pt x="1552" y="1929"/>
                </a:lnTo>
                <a:lnTo>
                  <a:pt x="1554" y="2044"/>
                </a:lnTo>
                <a:lnTo>
                  <a:pt x="1283" y="2446"/>
                </a:lnTo>
                <a:lnTo>
                  <a:pt x="1012" y="2853"/>
                </a:lnTo>
                <a:lnTo>
                  <a:pt x="972" y="2917"/>
                </a:lnTo>
                <a:lnTo>
                  <a:pt x="929" y="2984"/>
                </a:lnTo>
                <a:lnTo>
                  <a:pt x="887" y="3053"/>
                </a:lnTo>
                <a:lnTo>
                  <a:pt x="852" y="3126"/>
                </a:lnTo>
                <a:lnTo>
                  <a:pt x="825" y="3197"/>
                </a:lnTo>
                <a:lnTo>
                  <a:pt x="820" y="3224"/>
                </a:lnTo>
                <a:lnTo>
                  <a:pt x="820" y="3247"/>
                </a:lnTo>
                <a:lnTo>
                  <a:pt x="823" y="3271"/>
                </a:lnTo>
                <a:lnTo>
                  <a:pt x="829" y="3295"/>
                </a:lnTo>
                <a:lnTo>
                  <a:pt x="836" y="3317"/>
                </a:lnTo>
                <a:lnTo>
                  <a:pt x="841" y="3340"/>
                </a:lnTo>
                <a:lnTo>
                  <a:pt x="847" y="3364"/>
                </a:lnTo>
                <a:lnTo>
                  <a:pt x="850" y="3389"/>
                </a:lnTo>
                <a:lnTo>
                  <a:pt x="849" y="3415"/>
                </a:lnTo>
                <a:lnTo>
                  <a:pt x="841" y="3444"/>
                </a:lnTo>
                <a:lnTo>
                  <a:pt x="829" y="3475"/>
                </a:lnTo>
                <a:lnTo>
                  <a:pt x="809" y="3509"/>
                </a:lnTo>
                <a:lnTo>
                  <a:pt x="789" y="3533"/>
                </a:lnTo>
                <a:lnTo>
                  <a:pt x="761" y="3557"/>
                </a:lnTo>
                <a:lnTo>
                  <a:pt x="729" y="3577"/>
                </a:lnTo>
                <a:lnTo>
                  <a:pt x="694" y="3593"/>
                </a:lnTo>
                <a:lnTo>
                  <a:pt x="656" y="3607"/>
                </a:lnTo>
                <a:lnTo>
                  <a:pt x="616" y="3617"/>
                </a:lnTo>
                <a:lnTo>
                  <a:pt x="576" y="3624"/>
                </a:lnTo>
                <a:lnTo>
                  <a:pt x="538" y="3626"/>
                </a:lnTo>
                <a:lnTo>
                  <a:pt x="501" y="3622"/>
                </a:lnTo>
                <a:lnTo>
                  <a:pt x="467" y="3615"/>
                </a:lnTo>
                <a:lnTo>
                  <a:pt x="436" y="3602"/>
                </a:lnTo>
                <a:lnTo>
                  <a:pt x="412" y="3586"/>
                </a:lnTo>
                <a:lnTo>
                  <a:pt x="392" y="3560"/>
                </a:lnTo>
                <a:lnTo>
                  <a:pt x="374" y="3520"/>
                </a:lnTo>
                <a:lnTo>
                  <a:pt x="363" y="3482"/>
                </a:lnTo>
                <a:lnTo>
                  <a:pt x="358" y="3446"/>
                </a:lnTo>
                <a:lnTo>
                  <a:pt x="358" y="3413"/>
                </a:lnTo>
                <a:lnTo>
                  <a:pt x="358" y="3382"/>
                </a:lnTo>
                <a:lnTo>
                  <a:pt x="361" y="3351"/>
                </a:lnTo>
                <a:lnTo>
                  <a:pt x="361" y="3322"/>
                </a:lnTo>
                <a:lnTo>
                  <a:pt x="358" y="3291"/>
                </a:lnTo>
                <a:lnTo>
                  <a:pt x="349" y="3262"/>
                </a:lnTo>
                <a:lnTo>
                  <a:pt x="338" y="3238"/>
                </a:lnTo>
                <a:lnTo>
                  <a:pt x="321" y="3218"/>
                </a:lnTo>
                <a:lnTo>
                  <a:pt x="301" y="3200"/>
                </a:lnTo>
                <a:lnTo>
                  <a:pt x="278" y="3184"/>
                </a:lnTo>
                <a:lnTo>
                  <a:pt x="252" y="3167"/>
                </a:lnTo>
                <a:lnTo>
                  <a:pt x="225" y="3153"/>
                </a:lnTo>
                <a:lnTo>
                  <a:pt x="198" y="3138"/>
                </a:lnTo>
                <a:lnTo>
                  <a:pt x="169" y="3126"/>
                </a:lnTo>
                <a:lnTo>
                  <a:pt x="140" y="3111"/>
                </a:lnTo>
                <a:lnTo>
                  <a:pt x="112" y="3095"/>
                </a:lnTo>
                <a:lnTo>
                  <a:pt x="87" y="3078"/>
                </a:lnTo>
                <a:lnTo>
                  <a:pt x="61" y="3060"/>
                </a:lnTo>
                <a:lnTo>
                  <a:pt x="41" y="3040"/>
                </a:lnTo>
                <a:lnTo>
                  <a:pt x="23" y="3017"/>
                </a:lnTo>
                <a:lnTo>
                  <a:pt x="10" y="2991"/>
                </a:lnTo>
                <a:lnTo>
                  <a:pt x="1" y="2964"/>
                </a:lnTo>
                <a:lnTo>
                  <a:pt x="0" y="2931"/>
                </a:lnTo>
                <a:lnTo>
                  <a:pt x="1" y="2895"/>
                </a:lnTo>
                <a:lnTo>
                  <a:pt x="12" y="2855"/>
                </a:lnTo>
                <a:lnTo>
                  <a:pt x="29" y="2809"/>
                </a:lnTo>
                <a:lnTo>
                  <a:pt x="49" y="2775"/>
                </a:lnTo>
                <a:lnTo>
                  <a:pt x="74" y="2747"/>
                </a:lnTo>
                <a:lnTo>
                  <a:pt x="101" y="2727"/>
                </a:lnTo>
                <a:lnTo>
                  <a:pt x="134" y="2713"/>
                </a:lnTo>
                <a:lnTo>
                  <a:pt x="170" y="2702"/>
                </a:lnTo>
                <a:lnTo>
                  <a:pt x="209" y="2695"/>
                </a:lnTo>
                <a:lnTo>
                  <a:pt x="247" y="2689"/>
                </a:lnTo>
                <a:lnTo>
                  <a:pt x="289" y="2684"/>
                </a:lnTo>
                <a:lnTo>
                  <a:pt x="330" y="2678"/>
                </a:lnTo>
                <a:lnTo>
                  <a:pt x="372" y="2671"/>
                </a:lnTo>
                <a:lnTo>
                  <a:pt x="412" y="2660"/>
                </a:lnTo>
                <a:lnTo>
                  <a:pt x="469" y="2640"/>
                </a:lnTo>
                <a:lnTo>
                  <a:pt x="527" y="2609"/>
                </a:lnTo>
                <a:lnTo>
                  <a:pt x="585" y="2573"/>
                </a:lnTo>
                <a:lnTo>
                  <a:pt x="643" y="2529"/>
                </a:lnTo>
                <a:lnTo>
                  <a:pt x="701" y="2484"/>
                </a:lnTo>
                <a:lnTo>
                  <a:pt x="760" y="2437"/>
                </a:lnTo>
                <a:lnTo>
                  <a:pt x="816" y="2389"/>
                </a:lnTo>
                <a:lnTo>
                  <a:pt x="869" y="2346"/>
                </a:lnTo>
                <a:lnTo>
                  <a:pt x="941" y="2282"/>
                </a:lnTo>
                <a:lnTo>
                  <a:pt x="1009" y="2215"/>
                </a:lnTo>
                <a:lnTo>
                  <a:pt x="1074" y="2142"/>
                </a:lnTo>
                <a:lnTo>
                  <a:pt x="1136" y="2066"/>
                </a:lnTo>
                <a:lnTo>
                  <a:pt x="1196" y="1989"/>
                </a:lnTo>
                <a:lnTo>
                  <a:pt x="1252" y="1913"/>
                </a:lnTo>
                <a:lnTo>
                  <a:pt x="1316" y="1831"/>
                </a:lnTo>
                <a:close/>
                <a:moveTo>
                  <a:pt x="2610" y="0"/>
                </a:moveTo>
                <a:lnTo>
                  <a:pt x="2654" y="2"/>
                </a:lnTo>
                <a:lnTo>
                  <a:pt x="2690" y="9"/>
                </a:lnTo>
                <a:lnTo>
                  <a:pt x="2720" y="20"/>
                </a:lnTo>
                <a:lnTo>
                  <a:pt x="2743" y="37"/>
                </a:lnTo>
                <a:lnTo>
                  <a:pt x="2761" y="57"/>
                </a:lnTo>
                <a:lnTo>
                  <a:pt x="2776" y="80"/>
                </a:lnTo>
                <a:lnTo>
                  <a:pt x="2787" y="107"/>
                </a:lnTo>
                <a:lnTo>
                  <a:pt x="2796" y="138"/>
                </a:lnTo>
                <a:lnTo>
                  <a:pt x="2803" y="173"/>
                </a:lnTo>
                <a:lnTo>
                  <a:pt x="2809" y="209"/>
                </a:lnTo>
                <a:lnTo>
                  <a:pt x="2814" y="249"/>
                </a:lnTo>
                <a:lnTo>
                  <a:pt x="2841" y="266"/>
                </a:lnTo>
                <a:lnTo>
                  <a:pt x="2872" y="278"/>
                </a:lnTo>
                <a:lnTo>
                  <a:pt x="2905" y="282"/>
                </a:lnTo>
                <a:lnTo>
                  <a:pt x="2940" y="278"/>
                </a:lnTo>
                <a:lnTo>
                  <a:pt x="2976" y="266"/>
                </a:lnTo>
                <a:lnTo>
                  <a:pt x="2990" y="238"/>
                </a:lnTo>
                <a:lnTo>
                  <a:pt x="3016" y="215"/>
                </a:lnTo>
                <a:lnTo>
                  <a:pt x="3047" y="197"/>
                </a:lnTo>
                <a:lnTo>
                  <a:pt x="3081" y="184"/>
                </a:lnTo>
                <a:lnTo>
                  <a:pt x="3120" y="177"/>
                </a:lnTo>
                <a:lnTo>
                  <a:pt x="3160" y="178"/>
                </a:lnTo>
                <a:lnTo>
                  <a:pt x="3200" y="189"/>
                </a:lnTo>
                <a:lnTo>
                  <a:pt x="3234" y="206"/>
                </a:lnTo>
                <a:lnTo>
                  <a:pt x="3267" y="227"/>
                </a:lnTo>
                <a:lnTo>
                  <a:pt x="3296" y="255"/>
                </a:lnTo>
                <a:lnTo>
                  <a:pt x="3320" y="287"/>
                </a:lnTo>
                <a:lnTo>
                  <a:pt x="3340" y="324"/>
                </a:lnTo>
                <a:lnTo>
                  <a:pt x="3354" y="366"/>
                </a:lnTo>
                <a:lnTo>
                  <a:pt x="3361" y="415"/>
                </a:lnTo>
                <a:lnTo>
                  <a:pt x="3363" y="467"/>
                </a:lnTo>
                <a:lnTo>
                  <a:pt x="3356" y="526"/>
                </a:lnTo>
                <a:lnTo>
                  <a:pt x="3343" y="562"/>
                </a:lnTo>
                <a:lnTo>
                  <a:pt x="3325" y="597"/>
                </a:lnTo>
                <a:lnTo>
                  <a:pt x="3301" y="624"/>
                </a:lnTo>
                <a:lnTo>
                  <a:pt x="3272" y="647"/>
                </a:lnTo>
                <a:lnTo>
                  <a:pt x="3241" y="667"/>
                </a:lnTo>
                <a:lnTo>
                  <a:pt x="3205" y="680"/>
                </a:lnTo>
                <a:lnTo>
                  <a:pt x="3169" y="689"/>
                </a:lnTo>
                <a:lnTo>
                  <a:pt x="3132" y="693"/>
                </a:lnTo>
                <a:lnTo>
                  <a:pt x="3094" y="689"/>
                </a:lnTo>
                <a:lnTo>
                  <a:pt x="3058" y="680"/>
                </a:lnTo>
                <a:lnTo>
                  <a:pt x="3025" y="666"/>
                </a:lnTo>
                <a:lnTo>
                  <a:pt x="2994" y="644"/>
                </a:lnTo>
                <a:lnTo>
                  <a:pt x="2969" y="617"/>
                </a:lnTo>
                <a:lnTo>
                  <a:pt x="2947" y="582"/>
                </a:lnTo>
                <a:lnTo>
                  <a:pt x="2883" y="575"/>
                </a:lnTo>
                <a:lnTo>
                  <a:pt x="2821" y="578"/>
                </a:lnTo>
                <a:lnTo>
                  <a:pt x="2765" y="589"/>
                </a:lnTo>
                <a:lnTo>
                  <a:pt x="2712" y="607"/>
                </a:lnTo>
                <a:lnTo>
                  <a:pt x="2661" y="631"/>
                </a:lnTo>
                <a:lnTo>
                  <a:pt x="2614" y="660"/>
                </a:lnTo>
                <a:lnTo>
                  <a:pt x="2570" y="695"/>
                </a:lnTo>
                <a:lnTo>
                  <a:pt x="2529" y="731"/>
                </a:lnTo>
                <a:lnTo>
                  <a:pt x="2490" y="773"/>
                </a:lnTo>
                <a:lnTo>
                  <a:pt x="2454" y="815"/>
                </a:lnTo>
                <a:lnTo>
                  <a:pt x="2420" y="858"/>
                </a:lnTo>
                <a:lnTo>
                  <a:pt x="2385" y="904"/>
                </a:lnTo>
                <a:lnTo>
                  <a:pt x="2354" y="949"/>
                </a:lnTo>
                <a:lnTo>
                  <a:pt x="2325" y="993"/>
                </a:lnTo>
                <a:lnTo>
                  <a:pt x="2296" y="1035"/>
                </a:lnTo>
                <a:lnTo>
                  <a:pt x="2267" y="1073"/>
                </a:lnTo>
                <a:lnTo>
                  <a:pt x="2060" y="1326"/>
                </a:lnTo>
                <a:lnTo>
                  <a:pt x="1692" y="1844"/>
                </a:lnTo>
                <a:lnTo>
                  <a:pt x="1698" y="1762"/>
                </a:lnTo>
                <a:lnTo>
                  <a:pt x="1565" y="1793"/>
                </a:lnTo>
                <a:lnTo>
                  <a:pt x="1541" y="1713"/>
                </a:lnTo>
                <a:lnTo>
                  <a:pt x="1465" y="1769"/>
                </a:lnTo>
                <a:lnTo>
                  <a:pt x="1441" y="1669"/>
                </a:lnTo>
                <a:lnTo>
                  <a:pt x="1534" y="1549"/>
                </a:lnTo>
                <a:lnTo>
                  <a:pt x="1625" y="1426"/>
                </a:lnTo>
                <a:lnTo>
                  <a:pt x="1689" y="1338"/>
                </a:lnTo>
                <a:lnTo>
                  <a:pt x="1756" y="1257"/>
                </a:lnTo>
                <a:lnTo>
                  <a:pt x="1823" y="1177"/>
                </a:lnTo>
                <a:lnTo>
                  <a:pt x="1890" y="1093"/>
                </a:lnTo>
                <a:lnTo>
                  <a:pt x="2183" y="689"/>
                </a:lnTo>
                <a:lnTo>
                  <a:pt x="2390" y="369"/>
                </a:lnTo>
                <a:lnTo>
                  <a:pt x="2405" y="349"/>
                </a:lnTo>
                <a:lnTo>
                  <a:pt x="2412" y="327"/>
                </a:lnTo>
                <a:lnTo>
                  <a:pt x="2416" y="304"/>
                </a:lnTo>
                <a:lnTo>
                  <a:pt x="2414" y="280"/>
                </a:lnTo>
                <a:lnTo>
                  <a:pt x="2410" y="257"/>
                </a:lnTo>
                <a:lnTo>
                  <a:pt x="2405" y="231"/>
                </a:lnTo>
                <a:lnTo>
                  <a:pt x="2401" y="207"/>
                </a:lnTo>
                <a:lnTo>
                  <a:pt x="2400" y="182"/>
                </a:lnTo>
                <a:lnTo>
                  <a:pt x="2400" y="157"/>
                </a:lnTo>
                <a:lnTo>
                  <a:pt x="2407" y="131"/>
                </a:lnTo>
                <a:lnTo>
                  <a:pt x="2420" y="106"/>
                </a:lnTo>
                <a:lnTo>
                  <a:pt x="2440" y="82"/>
                </a:lnTo>
                <a:lnTo>
                  <a:pt x="2470" y="57"/>
                </a:lnTo>
                <a:lnTo>
                  <a:pt x="2510" y="33"/>
                </a:lnTo>
                <a:lnTo>
                  <a:pt x="261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83" name="Oval 19">
            <a:extLst>
              <a:ext uri="{FF2B5EF4-FFF2-40B4-BE49-F238E27FC236}">
                <a16:creationId xmlns:a16="http://schemas.microsoft.com/office/drawing/2014/main" id="{E9CFB870-AA76-4AE8-9464-C4E5358CCF13}"/>
              </a:ext>
            </a:extLst>
          </p:cNvPr>
          <p:cNvSpPr/>
          <p:nvPr/>
        </p:nvSpPr>
        <p:spPr>
          <a:xfrm rot="7840081">
            <a:off x="7388589" y="357113"/>
            <a:ext cx="302849" cy="258340"/>
          </a:xfrm>
          <a:custGeom>
            <a:avLst/>
            <a:gdLst/>
            <a:ahLst/>
            <a:cxnLst/>
            <a:rect l="l" t="t" r="r" b="b"/>
            <a:pathLst>
              <a:path w="4290840" h="3660228">
                <a:moveTo>
                  <a:pt x="2325835" y="1430901"/>
                </a:moveTo>
                <a:cubicBezTo>
                  <a:pt x="2336670" y="1441414"/>
                  <a:pt x="2351639" y="1447919"/>
                  <a:pt x="2368172" y="1447919"/>
                </a:cubicBezTo>
                <a:cubicBezTo>
                  <a:pt x="2401241" y="1447919"/>
                  <a:pt x="2428048" y="1421905"/>
                  <a:pt x="2428048" y="1389815"/>
                </a:cubicBezTo>
                <a:lnTo>
                  <a:pt x="2428048" y="290423"/>
                </a:lnTo>
                <a:cubicBezTo>
                  <a:pt x="2428048" y="258334"/>
                  <a:pt x="2401241" y="232319"/>
                  <a:pt x="2368173" y="232320"/>
                </a:cubicBezTo>
                <a:cubicBezTo>
                  <a:pt x="2335105" y="232319"/>
                  <a:pt x="2308298" y="258334"/>
                  <a:pt x="2308298" y="290424"/>
                </a:cubicBezTo>
                <a:lnTo>
                  <a:pt x="2308298" y="1389814"/>
                </a:lnTo>
                <a:cubicBezTo>
                  <a:pt x="2308297" y="1405860"/>
                  <a:pt x="2314999" y="1420385"/>
                  <a:pt x="2325835" y="1430901"/>
                </a:cubicBezTo>
                <a:close/>
                <a:moveTo>
                  <a:pt x="1712446" y="1346642"/>
                </a:moveTo>
                <a:cubicBezTo>
                  <a:pt x="1591450" y="1204364"/>
                  <a:pt x="1518764" y="1021961"/>
                  <a:pt x="1518764" y="823084"/>
                </a:cubicBezTo>
                <a:cubicBezTo>
                  <a:pt x="1518764" y="368507"/>
                  <a:pt x="1898505" y="1"/>
                  <a:pt x="2366939" y="0"/>
                </a:cubicBezTo>
                <a:cubicBezTo>
                  <a:pt x="2835373" y="1"/>
                  <a:pt x="3215115" y="368508"/>
                  <a:pt x="3215114" y="823084"/>
                </a:cubicBezTo>
                <a:cubicBezTo>
                  <a:pt x="3215114" y="1277660"/>
                  <a:pt x="2835373" y="1646168"/>
                  <a:pt x="2366939" y="1646167"/>
                </a:cubicBezTo>
                <a:cubicBezTo>
                  <a:pt x="2132723" y="1646167"/>
                  <a:pt x="1920679" y="1554040"/>
                  <a:pt x="1767189" y="1405093"/>
                </a:cubicBezTo>
                <a:cubicBezTo>
                  <a:pt x="1748003" y="1386474"/>
                  <a:pt x="1729732" y="1366968"/>
                  <a:pt x="1712446" y="1346642"/>
                </a:cubicBezTo>
                <a:close/>
                <a:moveTo>
                  <a:pt x="2442785" y="3276067"/>
                </a:moveTo>
                <a:cubicBezTo>
                  <a:pt x="2452539" y="3288725"/>
                  <a:pt x="2467121" y="3297661"/>
                  <a:pt x="2484220" y="3299876"/>
                </a:cubicBezTo>
                <a:lnTo>
                  <a:pt x="3567493" y="3440235"/>
                </a:lnTo>
                <a:cubicBezTo>
                  <a:pt x="3601691" y="3444665"/>
                  <a:pt x="3633005" y="3420535"/>
                  <a:pt x="3637436" y="3386337"/>
                </a:cubicBezTo>
                <a:lnTo>
                  <a:pt x="3638507" y="3378082"/>
                </a:lnTo>
                <a:cubicBezTo>
                  <a:pt x="3642938" y="3343884"/>
                  <a:pt x="3618808" y="3312570"/>
                  <a:pt x="3584610" y="3308139"/>
                </a:cubicBezTo>
                <a:cubicBezTo>
                  <a:pt x="3223518" y="3261353"/>
                  <a:pt x="2862428" y="3214566"/>
                  <a:pt x="2501336" y="3167780"/>
                </a:cubicBezTo>
                <a:cubicBezTo>
                  <a:pt x="2467138" y="3163349"/>
                  <a:pt x="2435824" y="3187479"/>
                  <a:pt x="2431392" y="3221677"/>
                </a:cubicBezTo>
                <a:lnTo>
                  <a:pt x="2430323" y="3229933"/>
                </a:lnTo>
                <a:cubicBezTo>
                  <a:pt x="2428107" y="3247032"/>
                  <a:pt x="2433032" y="3263410"/>
                  <a:pt x="2442785" y="3276067"/>
                </a:cubicBezTo>
                <a:close/>
                <a:moveTo>
                  <a:pt x="2077965" y="3502921"/>
                </a:moveTo>
                <a:cubicBezTo>
                  <a:pt x="2211151" y="3366898"/>
                  <a:pt x="2317658" y="3113548"/>
                  <a:pt x="2352262" y="2815726"/>
                </a:cubicBezTo>
                <a:cubicBezTo>
                  <a:pt x="2386865" y="2517903"/>
                  <a:pt x="2341165" y="2247898"/>
                  <a:pt x="2242534" y="2086510"/>
                </a:cubicBezTo>
                <a:lnTo>
                  <a:pt x="3638641" y="2239266"/>
                </a:lnTo>
                <a:cubicBezTo>
                  <a:pt x="4041695" y="2283368"/>
                  <a:pt x="4331596" y="2636192"/>
                  <a:pt x="4286150" y="3027324"/>
                </a:cubicBezTo>
                <a:cubicBezTo>
                  <a:pt x="4240705" y="3418455"/>
                  <a:pt x="3877125" y="3699778"/>
                  <a:pt x="3474071" y="3655676"/>
                </a:cubicBezTo>
                <a:close/>
                <a:moveTo>
                  <a:pt x="554154" y="3094005"/>
                </a:moveTo>
                <a:cubicBezTo>
                  <a:pt x="563899" y="3106651"/>
                  <a:pt x="578469" y="3115580"/>
                  <a:pt x="595552" y="3117793"/>
                </a:cubicBezTo>
                <a:lnTo>
                  <a:pt x="1844342" y="3279597"/>
                </a:lnTo>
                <a:cubicBezTo>
                  <a:pt x="1878509" y="3284024"/>
                  <a:pt x="1909796" y="3259914"/>
                  <a:pt x="1914223" y="3225747"/>
                </a:cubicBezTo>
                <a:lnTo>
                  <a:pt x="1915292" y="3217498"/>
                </a:lnTo>
                <a:cubicBezTo>
                  <a:pt x="1919719" y="3183330"/>
                  <a:pt x="1895610" y="3152043"/>
                  <a:pt x="1861442" y="3147616"/>
                </a:cubicBezTo>
                <a:lnTo>
                  <a:pt x="612653" y="2985812"/>
                </a:lnTo>
                <a:cubicBezTo>
                  <a:pt x="578485" y="2981385"/>
                  <a:pt x="547198" y="3005495"/>
                  <a:pt x="542771" y="3039662"/>
                </a:cubicBezTo>
                <a:lnTo>
                  <a:pt x="541702" y="3047911"/>
                </a:lnTo>
                <a:cubicBezTo>
                  <a:pt x="539489" y="3064995"/>
                  <a:pt x="544409" y="3081359"/>
                  <a:pt x="554154" y="3094005"/>
                </a:cubicBezTo>
                <a:close/>
                <a:moveTo>
                  <a:pt x="160256" y="3083028"/>
                </a:moveTo>
                <a:cubicBezTo>
                  <a:pt x="43080" y="2940417"/>
                  <a:pt x="-18033" y="2754428"/>
                  <a:pt x="4690" y="2558864"/>
                </a:cubicBezTo>
                <a:cubicBezTo>
                  <a:pt x="50134" y="2167732"/>
                  <a:pt x="413715" y="1886409"/>
                  <a:pt x="816769" y="1930509"/>
                </a:cubicBezTo>
                <a:lnTo>
                  <a:pt x="2159669" y="2077444"/>
                </a:lnTo>
                <a:cubicBezTo>
                  <a:pt x="2252567" y="2248534"/>
                  <a:pt x="2291731" y="2517583"/>
                  <a:pt x="2258286" y="2805444"/>
                </a:cubicBezTo>
                <a:cubicBezTo>
                  <a:pt x="2224840" y="3093304"/>
                  <a:pt x="2124922" y="3347135"/>
                  <a:pt x="1995098" y="3493855"/>
                </a:cubicBezTo>
                <a:lnTo>
                  <a:pt x="652198" y="3346920"/>
                </a:lnTo>
                <a:cubicBezTo>
                  <a:pt x="450671" y="3324868"/>
                  <a:pt x="277431" y="3225638"/>
                  <a:pt x="160256" y="3083028"/>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latin typeface="Arial" pitchFamily="34" charset="0"/>
              <a:cs typeface="Arial" pitchFamily="34" charset="0"/>
            </a:endParaRPr>
          </a:p>
        </p:txBody>
      </p:sp>
      <p:sp>
        <p:nvSpPr>
          <p:cNvPr id="84" name="Oval 12287">
            <a:extLst>
              <a:ext uri="{FF2B5EF4-FFF2-40B4-BE49-F238E27FC236}">
                <a16:creationId xmlns:a16="http://schemas.microsoft.com/office/drawing/2014/main" id="{8EFC90EE-3658-4F22-A7BE-48F713FF92C1}"/>
              </a:ext>
            </a:extLst>
          </p:cNvPr>
          <p:cNvSpPr/>
          <p:nvPr/>
        </p:nvSpPr>
        <p:spPr>
          <a:xfrm>
            <a:off x="7463557" y="5108094"/>
            <a:ext cx="325368" cy="324174"/>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5" name="Parallelogram 8">
            <a:extLst>
              <a:ext uri="{FF2B5EF4-FFF2-40B4-BE49-F238E27FC236}">
                <a16:creationId xmlns:a16="http://schemas.microsoft.com/office/drawing/2014/main" id="{BAC9D37A-D27E-48E7-B544-EDF7E1F1AFFA}"/>
              </a:ext>
            </a:extLst>
          </p:cNvPr>
          <p:cNvSpPr/>
          <p:nvPr/>
        </p:nvSpPr>
        <p:spPr>
          <a:xfrm>
            <a:off x="11361206" y="6256765"/>
            <a:ext cx="315238" cy="192287"/>
          </a:xfrm>
          <a:custGeom>
            <a:avLst/>
            <a:gdLst/>
            <a:ahLst/>
            <a:cxnLst/>
            <a:rect l="l" t="t" r="r" b="b"/>
            <a:pathLst>
              <a:path w="3990895" h="3087182">
                <a:moveTo>
                  <a:pt x="1740403" y="2573711"/>
                </a:moveTo>
                <a:cubicBezTo>
                  <a:pt x="1526257" y="2580937"/>
                  <a:pt x="1290256" y="2583516"/>
                  <a:pt x="1065139" y="2579843"/>
                </a:cubicBezTo>
                <a:lnTo>
                  <a:pt x="1065139" y="2871158"/>
                </a:lnTo>
                <a:lnTo>
                  <a:pt x="1740403" y="2871158"/>
                </a:lnTo>
                <a:close/>
                <a:moveTo>
                  <a:pt x="3583963" y="1148535"/>
                </a:moveTo>
                <a:cubicBezTo>
                  <a:pt x="3442121" y="1148535"/>
                  <a:pt x="3324432" y="1262284"/>
                  <a:pt x="3303071" y="1411513"/>
                </a:cubicBezTo>
                <a:lnTo>
                  <a:pt x="3604802" y="1436594"/>
                </a:lnTo>
                <a:cubicBezTo>
                  <a:pt x="3607651" y="1483680"/>
                  <a:pt x="3627953" y="1483631"/>
                  <a:pt x="3630802" y="1530717"/>
                </a:cubicBezTo>
                <a:lnTo>
                  <a:pt x="3339635" y="1623071"/>
                </a:lnTo>
                <a:cubicBezTo>
                  <a:pt x="3388511" y="1715368"/>
                  <a:pt x="3479714" y="1776813"/>
                  <a:pt x="3583963" y="1776813"/>
                </a:cubicBezTo>
                <a:cubicBezTo>
                  <a:pt x="3741685" y="1776813"/>
                  <a:pt x="3869544" y="1636168"/>
                  <a:pt x="3869544" y="1462674"/>
                </a:cubicBezTo>
                <a:cubicBezTo>
                  <a:pt x="3869544" y="1289180"/>
                  <a:pt x="3741685" y="1148535"/>
                  <a:pt x="3583963" y="1148535"/>
                </a:cubicBezTo>
                <a:close/>
                <a:moveTo>
                  <a:pt x="1942038" y="765538"/>
                </a:moveTo>
                <a:cubicBezTo>
                  <a:pt x="1858825" y="765538"/>
                  <a:pt x="1791368" y="832995"/>
                  <a:pt x="1791368" y="916208"/>
                </a:cubicBezTo>
                <a:lnTo>
                  <a:pt x="1791368" y="1175206"/>
                </a:lnTo>
                <a:lnTo>
                  <a:pt x="1596655" y="1175206"/>
                </a:lnTo>
                <a:cubicBezTo>
                  <a:pt x="1505121" y="1175206"/>
                  <a:pt x="1430918" y="1249409"/>
                  <a:pt x="1430918" y="1340943"/>
                </a:cubicBezTo>
                <a:lnTo>
                  <a:pt x="1430918" y="1369861"/>
                </a:lnTo>
                <a:cubicBezTo>
                  <a:pt x="1430918" y="1461395"/>
                  <a:pt x="1505121" y="1535598"/>
                  <a:pt x="1596655" y="1535598"/>
                </a:cubicBezTo>
                <a:lnTo>
                  <a:pt x="1791368" y="1535598"/>
                </a:lnTo>
                <a:lnTo>
                  <a:pt x="1791368" y="1768249"/>
                </a:lnTo>
                <a:cubicBezTo>
                  <a:pt x="1791368" y="1851462"/>
                  <a:pt x="1858825" y="1918919"/>
                  <a:pt x="1942038" y="1918919"/>
                </a:cubicBezTo>
                <a:lnTo>
                  <a:pt x="1968327" y="1918919"/>
                </a:lnTo>
                <a:cubicBezTo>
                  <a:pt x="2051540" y="1918919"/>
                  <a:pt x="2118997" y="1851462"/>
                  <a:pt x="2118997" y="1768249"/>
                </a:cubicBezTo>
                <a:lnTo>
                  <a:pt x="2118997" y="1535598"/>
                </a:lnTo>
                <a:lnTo>
                  <a:pt x="2313709" y="1535598"/>
                </a:lnTo>
                <a:cubicBezTo>
                  <a:pt x="2377432" y="1535598"/>
                  <a:pt x="2432756" y="1499636"/>
                  <a:pt x="2458635" y="1445923"/>
                </a:cubicBezTo>
                <a:lnTo>
                  <a:pt x="2460889" y="1424521"/>
                </a:lnTo>
                <a:lnTo>
                  <a:pt x="2465213" y="1420689"/>
                </a:lnTo>
                <a:lnTo>
                  <a:pt x="2471533" y="1306607"/>
                </a:lnTo>
                <a:cubicBezTo>
                  <a:pt x="2459663" y="1231205"/>
                  <a:pt x="2393226" y="1175206"/>
                  <a:pt x="2313709" y="1175206"/>
                </a:cubicBezTo>
                <a:lnTo>
                  <a:pt x="2118997" y="1175206"/>
                </a:lnTo>
                <a:lnTo>
                  <a:pt x="2118997" y="916208"/>
                </a:lnTo>
                <a:cubicBezTo>
                  <a:pt x="2118997" y="832995"/>
                  <a:pt x="2051540" y="765538"/>
                  <a:pt x="1968327" y="765538"/>
                </a:cubicBezTo>
                <a:close/>
                <a:moveTo>
                  <a:pt x="1226605" y="630723"/>
                </a:moveTo>
                <a:cubicBezTo>
                  <a:pt x="838390" y="598973"/>
                  <a:pt x="590161" y="1384786"/>
                  <a:pt x="585832" y="1535598"/>
                </a:cubicBezTo>
                <a:lnTo>
                  <a:pt x="1226028" y="1522898"/>
                </a:lnTo>
                <a:cubicBezTo>
                  <a:pt x="1226221" y="1225506"/>
                  <a:pt x="1226412" y="928115"/>
                  <a:pt x="1226605" y="630723"/>
                </a:cubicBezTo>
                <a:close/>
                <a:moveTo>
                  <a:pt x="1740403" y="0"/>
                </a:moveTo>
                <a:lnTo>
                  <a:pt x="1871327" y="0"/>
                </a:lnTo>
                <a:lnTo>
                  <a:pt x="1871327" y="90089"/>
                </a:lnTo>
                <a:lnTo>
                  <a:pt x="3425865" y="90089"/>
                </a:lnTo>
                <a:lnTo>
                  <a:pt x="3425865" y="270089"/>
                </a:lnTo>
                <a:lnTo>
                  <a:pt x="1871327" y="270089"/>
                </a:lnTo>
                <a:lnTo>
                  <a:pt x="1871327" y="427547"/>
                </a:lnTo>
                <a:cubicBezTo>
                  <a:pt x="2156809" y="438659"/>
                  <a:pt x="2415168" y="481953"/>
                  <a:pt x="2487431" y="551123"/>
                </a:cubicBezTo>
                <a:cubicBezTo>
                  <a:pt x="2638328" y="637553"/>
                  <a:pt x="2742817" y="987481"/>
                  <a:pt x="2780551" y="1368079"/>
                </a:cubicBezTo>
                <a:lnTo>
                  <a:pt x="3165273" y="1400059"/>
                </a:lnTo>
                <a:cubicBezTo>
                  <a:pt x="3190861" y="1176596"/>
                  <a:pt x="3364791" y="1004519"/>
                  <a:pt x="3575259" y="1004519"/>
                </a:cubicBezTo>
                <a:cubicBezTo>
                  <a:pt x="3804809" y="1004519"/>
                  <a:pt x="3990895" y="1209214"/>
                  <a:pt x="3990895" y="1461719"/>
                </a:cubicBezTo>
                <a:cubicBezTo>
                  <a:pt x="3990895" y="1714224"/>
                  <a:pt x="3804809" y="1918919"/>
                  <a:pt x="3575259" y="1918919"/>
                </a:cubicBezTo>
                <a:cubicBezTo>
                  <a:pt x="3412624" y="1918919"/>
                  <a:pt x="3271807" y="1816170"/>
                  <a:pt x="3205139" y="1665732"/>
                </a:cubicBezTo>
                <a:lnTo>
                  <a:pt x="2796520" y="1795340"/>
                </a:lnTo>
                <a:cubicBezTo>
                  <a:pt x="2783205" y="2186453"/>
                  <a:pt x="2688635" y="2514652"/>
                  <a:pt x="2490527" y="2506536"/>
                </a:cubicBezTo>
                <a:cubicBezTo>
                  <a:pt x="2438297" y="2531587"/>
                  <a:pt x="2205857" y="2554006"/>
                  <a:pt x="1904505" y="2567479"/>
                </a:cubicBezTo>
                <a:lnTo>
                  <a:pt x="1904505" y="2871158"/>
                </a:lnTo>
                <a:lnTo>
                  <a:pt x="2689643" y="2871158"/>
                </a:lnTo>
                <a:cubicBezTo>
                  <a:pt x="2749296" y="2871158"/>
                  <a:pt x="2797655" y="2919517"/>
                  <a:pt x="2797655" y="2979170"/>
                </a:cubicBezTo>
                <a:cubicBezTo>
                  <a:pt x="2797655" y="3038823"/>
                  <a:pt x="2749296" y="3087182"/>
                  <a:pt x="2689643" y="3087182"/>
                </a:cubicBezTo>
                <a:lnTo>
                  <a:pt x="457395" y="3087182"/>
                </a:lnTo>
                <a:lnTo>
                  <a:pt x="430555" y="3081994"/>
                </a:lnTo>
                <a:lnTo>
                  <a:pt x="427761" y="3087182"/>
                </a:lnTo>
                <a:lnTo>
                  <a:pt x="366119" y="3053981"/>
                </a:lnTo>
                <a:cubicBezTo>
                  <a:pt x="365594" y="3054050"/>
                  <a:pt x="365174" y="3053869"/>
                  <a:pt x="364754" y="3053685"/>
                </a:cubicBezTo>
                <a:lnTo>
                  <a:pt x="64754" y="2922467"/>
                </a:lnTo>
                <a:cubicBezTo>
                  <a:pt x="10101" y="2898562"/>
                  <a:pt x="-14826" y="2834876"/>
                  <a:pt x="9079" y="2780223"/>
                </a:cubicBezTo>
                <a:cubicBezTo>
                  <a:pt x="27008" y="2739232"/>
                  <a:pt x="67313" y="2714963"/>
                  <a:pt x="109402" y="2715476"/>
                </a:cubicBezTo>
                <a:cubicBezTo>
                  <a:pt x="123432" y="2715647"/>
                  <a:pt x="137660" y="2718571"/>
                  <a:pt x="151323" y="2724547"/>
                </a:cubicBezTo>
                <a:lnTo>
                  <a:pt x="439379" y="2850541"/>
                </a:lnTo>
                <a:lnTo>
                  <a:pt x="493513" y="2871158"/>
                </a:lnTo>
                <a:lnTo>
                  <a:pt x="921139" y="2871158"/>
                </a:lnTo>
                <a:lnTo>
                  <a:pt x="921139" y="2576699"/>
                </a:lnTo>
                <a:lnTo>
                  <a:pt x="936415" y="2576699"/>
                </a:lnTo>
                <a:cubicBezTo>
                  <a:pt x="497926" y="2565212"/>
                  <a:pt x="127915" y="2527380"/>
                  <a:pt x="86500" y="2449386"/>
                </a:cubicBezTo>
                <a:cubicBezTo>
                  <a:pt x="-44935" y="2322713"/>
                  <a:pt x="-80455" y="1751442"/>
                  <a:pt x="377076" y="1584573"/>
                </a:cubicBezTo>
                <a:cubicBezTo>
                  <a:pt x="427628" y="1274829"/>
                  <a:pt x="742960" y="651754"/>
                  <a:pt x="991911" y="524245"/>
                </a:cubicBezTo>
                <a:cubicBezTo>
                  <a:pt x="1112248" y="450334"/>
                  <a:pt x="1428043" y="418134"/>
                  <a:pt x="1740403" y="422848"/>
                </a:cubicBezTo>
                <a:lnTo>
                  <a:pt x="1740403" y="270089"/>
                </a:lnTo>
                <a:lnTo>
                  <a:pt x="185865" y="270089"/>
                </a:lnTo>
                <a:lnTo>
                  <a:pt x="185865" y="90089"/>
                </a:lnTo>
                <a:lnTo>
                  <a:pt x="1740403" y="90089"/>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6" name="Rectangle 85">
            <a:extLst>
              <a:ext uri="{FF2B5EF4-FFF2-40B4-BE49-F238E27FC236}">
                <a16:creationId xmlns:a16="http://schemas.microsoft.com/office/drawing/2014/main" id="{6CF61C12-8D4A-4A55-8A89-CF453BD02B5C}"/>
              </a:ext>
            </a:extLst>
          </p:cNvPr>
          <p:cNvSpPr/>
          <p:nvPr/>
        </p:nvSpPr>
        <p:spPr>
          <a:xfrm>
            <a:off x="706679" y="2548287"/>
            <a:ext cx="770350" cy="1334334"/>
          </a:xfrm>
          <a:prstGeom prst="rect">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7" name="TextBox 86">
            <a:extLst>
              <a:ext uri="{FF2B5EF4-FFF2-40B4-BE49-F238E27FC236}">
                <a16:creationId xmlns:a16="http://schemas.microsoft.com/office/drawing/2014/main" id="{3B82BCE9-0600-4EEE-B79B-6BF4AD27863E}"/>
              </a:ext>
            </a:extLst>
          </p:cNvPr>
          <p:cNvSpPr txBox="1"/>
          <p:nvPr/>
        </p:nvSpPr>
        <p:spPr>
          <a:xfrm>
            <a:off x="904944" y="2750288"/>
            <a:ext cx="393056" cy="584775"/>
          </a:xfrm>
          <a:prstGeom prst="rect">
            <a:avLst/>
          </a:prstGeom>
          <a:noFill/>
          <a:effectLst>
            <a:outerShdw blurRad="50800" dist="38100" dir="5400000" algn="t" rotWithShape="0">
              <a:prstClr val="black">
                <a:alpha val="40000"/>
              </a:prstClr>
            </a:outerShdw>
          </a:effectLst>
        </p:spPr>
        <p:txBody>
          <a:bodyPr wrap="none" rtlCol="0">
            <a:spAutoFit/>
          </a:bodyPr>
          <a:lstStyle/>
          <a:p>
            <a:pPr algn="r"/>
            <a:r>
              <a:rPr lang="en-US" altLang="ko-KR" sz="3200" b="1" dirty="0">
                <a:solidFill>
                  <a:schemeClr val="bg1"/>
                </a:solidFill>
                <a:cs typeface="Arial" pitchFamily="34" charset="0"/>
              </a:rPr>
              <a:t>4</a:t>
            </a:r>
            <a:endParaRPr lang="ko-KR" altLang="en-US" sz="3200" b="1" dirty="0">
              <a:solidFill>
                <a:schemeClr val="bg1"/>
              </a:solidFill>
              <a:cs typeface="Arial" pitchFamily="34" charset="0"/>
            </a:endParaRPr>
          </a:p>
        </p:txBody>
      </p:sp>
      <p:sp>
        <p:nvSpPr>
          <p:cNvPr id="88" name="TextBox 87">
            <a:extLst>
              <a:ext uri="{FF2B5EF4-FFF2-40B4-BE49-F238E27FC236}">
                <a16:creationId xmlns:a16="http://schemas.microsoft.com/office/drawing/2014/main" id="{2A2D4662-285A-4016-BD34-AED6C65B9426}"/>
              </a:ext>
            </a:extLst>
          </p:cNvPr>
          <p:cNvSpPr txBox="1"/>
          <p:nvPr/>
        </p:nvSpPr>
        <p:spPr>
          <a:xfrm>
            <a:off x="706679" y="3406432"/>
            <a:ext cx="770350" cy="30777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ko-KR" sz="1400" b="1" dirty="0">
                <a:solidFill>
                  <a:schemeClr val="bg1"/>
                </a:solidFill>
                <a:cs typeface="Arial" pitchFamily="34" charset="0"/>
              </a:rPr>
              <a:t>ENT</a:t>
            </a:r>
            <a:endParaRPr lang="ko-KR" altLang="en-US" sz="1400" b="1" dirty="0">
              <a:solidFill>
                <a:schemeClr val="bg1"/>
              </a:solidFill>
              <a:cs typeface="Arial" pitchFamily="34" charset="0"/>
            </a:endParaRPr>
          </a:p>
        </p:txBody>
      </p:sp>
      <p:sp>
        <p:nvSpPr>
          <p:cNvPr id="89" name="TextBox 88">
            <a:extLst>
              <a:ext uri="{FF2B5EF4-FFF2-40B4-BE49-F238E27FC236}">
                <a16:creationId xmlns:a16="http://schemas.microsoft.com/office/drawing/2014/main" id="{E0CEC686-DE83-47EF-9322-BEEC95003710}"/>
              </a:ext>
            </a:extLst>
          </p:cNvPr>
          <p:cNvSpPr txBox="1"/>
          <p:nvPr/>
        </p:nvSpPr>
        <p:spPr>
          <a:xfrm>
            <a:off x="1707929" y="2457265"/>
            <a:ext cx="3568440" cy="1569660"/>
          </a:xfrm>
          <a:prstGeom prst="rect">
            <a:avLst/>
          </a:prstGeom>
          <a:noFill/>
          <a:effectLst>
            <a:outerShdw blurRad="50800" dist="38100" dir="5400000" algn="t" rotWithShape="0">
              <a:prstClr val="black">
                <a:alpha val="40000"/>
              </a:prstClr>
            </a:outerShdw>
          </a:effectLst>
        </p:spPr>
        <p:txBody>
          <a:bodyPr wrap="square" rtlCol="0" anchor="ctr">
            <a:spAutoFit/>
          </a:bodyPr>
          <a:lstStyle/>
          <a:p>
            <a:r>
              <a:rPr lang="en-US" altLang="ko-KR" sz="4800" b="1" dirty="0">
                <a:solidFill>
                  <a:schemeClr val="bg1"/>
                </a:solidFill>
                <a:cs typeface="Arial" pitchFamily="34" charset="0"/>
              </a:rPr>
              <a:t>FOREIGN BODIES</a:t>
            </a:r>
            <a:endParaRPr lang="ko-KR" altLang="en-US" sz="4800" b="1" dirty="0">
              <a:solidFill>
                <a:schemeClr val="bg1"/>
              </a:solidFill>
              <a:cs typeface="Arial" pitchFamily="34" charset="0"/>
            </a:endParaRPr>
          </a:p>
        </p:txBody>
      </p:sp>
    </p:spTree>
    <p:extLst>
      <p:ext uri="{BB962C8B-B14F-4D97-AF65-F5344CB8AC3E}">
        <p14:creationId xmlns:p14="http://schemas.microsoft.com/office/powerpoint/2010/main" val="328768343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2EC0ED-7587-2519-BF68-46F83F80834A}"/>
              </a:ext>
            </a:extLst>
          </p:cNvPr>
          <p:cNvSpPr>
            <a:spLocks noGrp="1"/>
          </p:cNvSpPr>
          <p:nvPr>
            <p:ph type="title"/>
          </p:nvPr>
        </p:nvSpPr>
        <p:spPr/>
        <p:txBody>
          <a:bodyPr/>
          <a:lstStyle/>
          <a:p>
            <a:r>
              <a:rPr lang="en-US" dirty="0"/>
              <a:t>1. Nasal foreign bodies</a:t>
            </a:r>
          </a:p>
        </p:txBody>
      </p:sp>
      <p:sp>
        <p:nvSpPr>
          <p:cNvPr id="5" name="Content Placeholder 4">
            <a:extLst>
              <a:ext uri="{FF2B5EF4-FFF2-40B4-BE49-F238E27FC236}">
                <a16:creationId xmlns:a16="http://schemas.microsoft.com/office/drawing/2014/main" id="{4AF629BD-0774-368B-BEFB-137430B66709}"/>
              </a:ext>
            </a:extLst>
          </p:cNvPr>
          <p:cNvSpPr>
            <a:spLocks noGrp="1"/>
          </p:cNvSpPr>
          <p:nvPr>
            <p:ph idx="1"/>
          </p:nvPr>
        </p:nvSpPr>
        <p:spPr>
          <a:xfrm>
            <a:off x="713403" y="1221046"/>
            <a:ext cx="10765194" cy="5478333"/>
          </a:xfrm>
        </p:spPr>
        <p:txBody>
          <a:bodyPr>
            <a:normAutofit lnSpcReduction="10000"/>
          </a:bodyPr>
          <a:lstStyle/>
          <a:p>
            <a:r>
              <a:rPr lang="en-US" b="1" dirty="0">
                <a:solidFill>
                  <a:srgbClr val="FF0000"/>
                </a:solidFill>
              </a:rPr>
              <a:t>Unilateral</a:t>
            </a:r>
            <a:r>
              <a:rPr lang="en-US" dirty="0"/>
              <a:t> purulent rhinorrhea is a foreign body until proven otherwise</a:t>
            </a:r>
          </a:p>
          <a:p>
            <a:r>
              <a:rPr lang="en-US" dirty="0"/>
              <a:t>The most common locations for nasal foreign bodies to lodge are</a:t>
            </a:r>
          </a:p>
          <a:p>
            <a:pPr lvl="1"/>
            <a:r>
              <a:rPr lang="en-US" sz="2600" dirty="0"/>
              <a:t>Anterior to the middle turbinate</a:t>
            </a:r>
          </a:p>
          <a:p>
            <a:pPr lvl="1"/>
            <a:r>
              <a:rPr lang="en-US" sz="2600" dirty="0"/>
              <a:t>Below the inferior turbinate</a:t>
            </a:r>
          </a:p>
          <a:p>
            <a:r>
              <a:rPr lang="en-US" dirty="0"/>
              <a:t>Small </a:t>
            </a:r>
            <a:r>
              <a:rPr lang="en-US" b="1" dirty="0"/>
              <a:t>disc batteries </a:t>
            </a:r>
            <a:r>
              <a:rPr lang="en-US" dirty="0"/>
              <a:t>cause tissue destruction via low-voltage electrical currents and liquefactive necrosis</a:t>
            </a:r>
          </a:p>
          <a:p>
            <a:r>
              <a:rPr lang="en-US" dirty="0"/>
              <a:t>Major </a:t>
            </a:r>
            <a:r>
              <a:rPr lang="en-US" b="1" dirty="0"/>
              <a:t>complications</a:t>
            </a:r>
            <a:r>
              <a:rPr lang="en-US" dirty="0"/>
              <a:t> of foreign bodies lodged in the nasal cavity are</a:t>
            </a:r>
          </a:p>
          <a:p>
            <a:pPr marL="971550" lvl="1" indent="-514350">
              <a:buFont typeface="+mj-lt"/>
              <a:buAutoNum type="arabicPeriod"/>
            </a:pPr>
            <a:r>
              <a:rPr lang="en-US" sz="2600" dirty="0"/>
              <a:t>Septal perforation</a:t>
            </a:r>
          </a:p>
          <a:p>
            <a:pPr marL="971550" lvl="1" indent="-514350">
              <a:buFont typeface="+mj-lt"/>
              <a:buAutoNum type="arabicPeriod"/>
            </a:pPr>
            <a:r>
              <a:rPr lang="en-US" sz="2600" dirty="0"/>
              <a:t>Nasal synechiae</a:t>
            </a:r>
          </a:p>
          <a:p>
            <a:pPr marL="971550" lvl="1" indent="-514350">
              <a:buFont typeface="+mj-lt"/>
              <a:buAutoNum type="arabicPeriod"/>
            </a:pPr>
            <a:r>
              <a:rPr lang="en-US" sz="2600" dirty="0"/>
              <a:t>Stenosis of the nasal cavity</a:t>
            </a:r>
          </a:p>
          <a:p>
            <a:pPr marL="971550" lvl="1" indent="-514350">
              <a:buFont typeface="+mj-lt"/>
              <a:buAutoNum type="arabicPeriod"/>
            </a:pPr>
            <a:r>
              <a:rPr lang="en-US" sz="2600" dirty="0"/>
              <a:t>Rhinoliths</a:t>
            </a:r>
          </a:p>
          <a:p>
            <a:r>
              <a:rPr lang="en-US" sz="2800" b="1" dirty="0"/>
              <a:t>Rhinoliths</a:t>
            </a:r>
            <a:r>
              <a:rPr lang="en-US" sz="2800" dirty="0"/>
              <a:t> are radio-opaque and typically are found on the floor of the nasal cavity</a:t>
            </a:r>
            <a:endParaRPr lang="en-US" dirty="0"/>
          </a:p>
        </p:txBody>
      </p:sp>
      <p:sp>
        <p:nvSpPr>
          <p:cNvPr id="2" name="TextBox 1">
            <a:extLst>
              <a:ext uri="{FF2B5EF4-FFF2-40B4-BE49-F238E27FC236}">
                <a16:creationId xmlns:a16="http://schemas.microsoft.com/office/drawing/2014/main" id="{A81D8F16-C354-C245-00D1-F51459EA8CCE}"/>
              </a:ext>
            </a:extLst>
          </p:cNvPr>
          <p:cNvSpPr txBox="1"/>
          <p:nvPr/>
        </p:nvSpPr>
        <p:spPr>
          <a:xfrm>
            <a:off x="7754933" y="4013639"/>
            <a:ext cx="316261" cy="138499"/>
          </a:xfrm>
          <a:prstGeom prst="rect">
            <a:avLst/>
          </a:prstGeom>
          <a:noFill/>
        </p:spPr>
        <p:txBody>
          <a:bodyPr wrap="square" rtlCol="0">
            <a:spAutoFit/>
          </a:bodyPr>
          <a:lstStyle/>
          <a:p>
            <a:pPr algn="ctr" rtl="1"/>
            <a:r>
              <a:rPr lang="ar-JO" sz="300" dirty="0">
                <a:solidFill>
                  <a:srgbClr val="45515E"/>
                </a:solidFill>
              </a:rPr>
              <a:t>ياااه التعب</a:t>
            </a:r>
            <a:endParaRPr lang="en-US" sz="300" dirty="0">
              <a:solidFill>
                <a:srgbClr val="45515E"/>
              </a:solidFill>
            </a:endParaRPr>
          </a:p>
        </p:txBody>
      </p:sp>
      <p:sp>
        <p:nvSpPr>
          <p:cNvPr id="8" name="Rectangle 7">
            <a:extLst>
              <a:ext uri="{FF2B5EF4-FFF2-40B4-BE49-F238E27FC236}">
                <a16:creationId xmlns:a16="http://schemas.microsoft.com/office/drawing/2014/main" id="{B9980134-EAA9-B490-0044-48A250CA1C4A}"/>
              </a:ext>
            </a:extLst>
          </p:cNvPr>
          <p:cNvSpPr/>
          <p:nvPr/>
        </p:nvSpPr>
        <p:spPr>
          <a:xfrm>
            <a:off x="11560629" y="0"/>
            <a:ext cx="631370"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75756809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6C05B-0290-4D06-87DF-78A730347FD3}"/>
              </a:ext>
            </a:extLst>
          </p:cNvPr>
          <p:cNvSpPr>
            <a:spLocks noGrp="1"/>
          </p:cNvSpPr>
          <p:nvPr>
            <p:ph type="title"/>
          </p:nvPr>
        </p:nvSpPr>
        <p:spPr/>
        <p:txBody>
          <a:bodyPr/>
          <a:lstStyle/>
          <a:p>
            <a:r>
              <a:rPr lang="en-US" dirty="0"/>
              <a:t>Management of nasal foreign bodies</a:t>
            </a:r>
          </a:p>
        </p:txBody>
      </p:sp>
      <p:sp>
        <p:nvSpPr>
          <p:cNvPr id="3" name="Content Placeholder 2">
            <a:extLst>
              <a:ext uri="{FF2B5EF4-FFF2-40B4-BE49-F238E27FC236}">
                <a16:creationId xmlns:a16="http://schemas.microsoft.com/office/drawing/2014/main" id="{58F264F0-87CD-661B-DF98-49102FE713C5}"/>
              </a:ext>
            </a:extLst>
          </p:cNvPr>
          <p:cNvSpPr>
            <a:spLocks noGrp="1"/>
          </p:cNvSpPr>
          <p:nvPr>
            <p:ph idx="1"/>
          </p:nvPr>
        </p:nvSpPr>
        <p:spPr/>
        <p:txBody>
          <a:bodyPr>
            <a:normAutofit/>
          </a:bodyPr>
          <a:lstStyle/>
          <a:p>
            <a:r>
              <a:rPr lang="en-US" dirty="0">
                <a:solidFill>
                  <a:srgbClr val="FF0000"/>
                </a:solidFill>
              </a:rPr>
              <a:t>Direct instrumentation </a:t>
            </a:r>
            <a:r>
              <a:rPr lang="en-US" dirty="0"/>
              <a:t>is used for </a:t>
            </a:r>
            <a:r>
              <a:rPr lang="en-US" dirty="0">
                <a:solidFill>
                  <a:srgbClr val="00B050"/>
                </a:solidFill>
              </a:rPr>
              <a:t>easily visualized</a:t>
            </a:r>
            <a:r>
              <a:rPr lang="en-US" dirty="0"/>
              <a:t>, </a:t>
            </a:r>
            <a:r>
              <a:rPr lang="en-US" dirty="0" err="1">
                <a:solidFill>
                  <a:srgbClr val="00B050"/>
                </a:solidFill>
              </a:rPr>
              <a:t>nonspherical</a:t>
            </a:r>
            <a:r>
              <a:rPr lang="en-US" dirty="0"/>
              <a:t>, </a:t>
            </a:r>
            <a:r>
              <a:rPr lang="en-US" dirty="0">
                <a:solidFill>
                  <a:srgbClr val="00B050"/>
                </a:solidFill>
              </a:rPr>
              <a:t>nonfriable</a:t>
            </a:r>
            <a:r>
              <a:rPr lang="en-US" dirty="0"/>
              <a:t> foreign bodies lodged in the nose</a:t>
            </a:r>
          </a:p>
          <a:p>
            <a:r>
              <a:rPr lang="en-US" dirty="0">
                <a:solidFill>
                  <a:srgbClr val="FF0000"/>
                </a:solidFill>
              </a:rPr>
              <a:t>Suction</a:t>
            </a:r>
            <a:r>
              <a:rPr lang="en-US" dirty="0"/>
              <a:t> is used for </a:t>
            </a:r>
            <a:r>
              <a:rPr lang="en-US" dirty="0">
                <a:solidFill>
                  <a:srgbClr val="00B050"/>
                </a:solidFill>
              </a:rPr>
              <a:t>easily visualized</a:t>
            </a:r>
            <a:r>
              <a:rPr lang="en-US" dirty="0"/>
              <a:t>, </a:t>
            </a:r>
            <a:r>
              <a:rPr lang="en-US" dirty="0">
                <a:solidFill>
                  <a:srgbClr val="00B050"/>
                </a:solidFill>
              </a:rPr>
              <a:t>spherical</a:t>
            </a:r>
            <a:r>
              <a:rPr lang="en-US" dirty="0"/>
              <a:t> or </a:t>
            </a:r>
            <a:r>
              <a:rPr lang="en-US" dirty="0">
                <a:solidFill>
                  <a:srgbClr val="00B050"/>
                </a:solidFill>
              </a:rPr>
              <a:t>smooth</a:t>
            </a:r>
            <a:r>
              <a:rPr lang="en-US" dirty="0"/>
              <a:t> foreign bodies lodged in the nose</a:t>
            </a:r>
          </a:p>
          <a:p>
            <a:r>
              <a:rPr lang="en-US" dirty="0">
                <a:solidFill>
                  <a:srgbClr val="FF0000"/>
                </a:solidFill>
              </a:rPr>
              <a:t>Balloon catheters </a:t>
            </a:r>
            <a:r>
              <a:rPr lang="en-US" dirty="0"/>
              <a:t>are used for </a:t>
            </a:r>
            <a:r>
              <a:rPr lang="en-US" dirty="0">
                <a:solidFill>
                  <a:srgbClr val="00B050"/>
                </a:solidFill>
              </a:rPr>
              <a:t>small</a:t>
            </a:r>
            <a:r>
              <a:rPr lang="en-US" dirty="0"/>
              <a:t>, </a:t>
            </a:r>
            <a:r>
              <a:rPr lang="en-US" dirty="0">
                <a:solidFill>
                  <a:srgbClr val="00B050"/>
                </a:solidFill>
              </a:rPr>
              <a:t>round</a:t>
            </a:r>
            <a:r>
              <a:rPr lang="en-US" dirty="0"/>
              <a:t> objects lodged in the nose that are not easily grasped by direct instrumentation</a:t>
            </a:r>
          </a:p>
          <a:p>
            <a:r>
              <a:rPr lang="en-US" dirty="0">
                <a:solidFill>
                  <a:srgbClr val="FF0000"/>
                </a:solidFill>
              </a:rPr>
              <a:t>Ring probe </a:t>
            </a:r>
            <a:r>
              <a:rPr lang="en-US" dirty="0"/>
              <a:t>is used for </a:t>
            </a:r>
            <a:r>
              <a:rPr lang="en-US" dirty="0">
                <a:solidFill>
                  <a:srgbClr val="00B050"/>
                </a:solidFill>
              </a:rPr>
              <a:t>spherical</a:t>
            </a:r>
            <a:r>
              <a:rPr lang="en-US" dirty="0"/>
              <a:t> &amp; </a:t>
            </a:r>
            <a:r>
              <a:rPr lang="en-US" dirty="0">
                <a:solidFill>
                  <a:srgbClr val="00B050"/>
                </a:solidFill>
              </a:rPr>
              <a:t>friable</a:t>
            </a:r>
            <a:r>
              <a:rPr lang="en-US" dirty="0"/>
              <a:t> foreign bodies lodged in the nose</a:t>
            </a:r>
          </a:p>
          <a:p>
            <a:r>
              <a:rPr lang="en-US" dirty="0">
                <a:solidFill>
                  <a:srgbClr val="FF0000"/>
                </a:solidFill>
              </a:rPr>
              <a:t>Positive pressure </a:t>
            </a:r>
            <a:r>
              <a:rPr lang="en-US" dirty="0"/>
              <a:t>is used for </a:t>
            </a:r>
            <a:r>
              <a:rPr lang="en-US" dirty="0">
                <a:solidFill>
                  <a:srgbClr val="00B050"/>
                </a:solidFill>
              </a:rPr>
              <a:t>large</a:t>
            </a:r>
            <a:r>
              <a:rPr lang="en-US" dirty="0"/>
              <a:t>, </a:t>
            </a:r>
            <a:r>
              <a:rPr lang="en-US" dirty="0">
                <a:solidFill>
                  <a:srgbClr val="00B050"/>
                </a:solidFill>
              </a:rPr>
              <a:t>occlusive</a:t>
            </a:r>
            <a:r>
              <a:rPr lang="en-US" dirty="0"/>
              <a:t> foreign bodies lodged in the nose</a:t>
            </a:r>
          </a:p>
        </p:txBody>
      </p:sp>
      <p:sp>
        <p:nvSpPr>
          <p:cNvPr id="5" name="Rectangle 4">
            <a:extLst>
              <a:ext uri="{FF2B5EF4-FFF2-40B4-BE49-F238E27FC236}">
                <a16:creationId xmlns:a16="http://schemas.microsoft.com/office/drawing/2014/main" id="{BF9C697E-7678-D455-4906-D009D546F0FB}"/>
              </a:ext>
            </a:extLst>
          </p:cNvPr>
          <p:cNvSpPr/>
          <p:nvPr/>
        </p:nvSpPr>
        <p:spPr>
          <a:xfrm>
            <a:off x="11560629" y="0"/>
            <a:ext cx="631370"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429205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E0B9C-4014-36DA-6A5B-4FEBD6B954A4}"/>
              </a:ext>
            </a:extLst>
          </p:cNvPr>
          <p:cNvSpPr>
            <a:spLocks noGrp="1"/>
          </p:cNvSpPr>
          <p:nvPr>
            <p:ph type="title"/>
          </p:nvPr>
        </p:nvSpPr>
        <p:spPr/>
        <p:txBody>
          <a:bodyPr/>
          <a:lstStyle/>
          <a:p>
            <a:r>
              <a:rPr lang="en-US" dirty="0"/>
              <a:t>Tympanogram</a:t>
            </a:r>
          </a:p>
        </p:txBody>
      </p:sp>
      <p:sp>
        <p:nvSpPr>
          <p:cNvPr id="3" name="Content Placeholder 2">
            <a:extLst>
              <a:ext uri="{FF2B5EF4-FFF2-40B4-BE49-F238E27FC236}">
                <a16:creationId xmlns:a16="http://schemas.microsoft.com/office/drawing/2014/main" id="{EE7C9F08-4E3C-EF04-C2C1-24D056F6DF68}"/>
              </a:ext>
            </a:extLst>
          </p:cNvPr>
          <p:cNvSpPr>
            <a:spLocks noGrp="1"/>
          </p:cNvSpPr>
          <p:nvPr>
            <p:ph idx="1"/>
          </p:nvPr>
        </p:nvSpPr>
        <p:spPr>
          <a:xfrm>
            <a:off x="838200" y="2325654"/>
            <a:ext cx="10515600" cy="3288988"/>
          </a:xfrm>
          <a:solidFill>
            <a:schemeClr val="bg1">
              <a:lumMod val="95000"/>
            </a:schemeClr>
          </a:solidFill>
          <a:ln>
            <a:noFill/>
          </a:ln>
        </p:spPr>
        <p:txBody>
          <a:bodyPr/>
          <a:lstStyle/>
          <a:p>
            <a:pPr marL="0" marR="0" lvl="0" indent="0" algn="ctr"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srgbClr val="242852">
                    <a:lumMod val="75000"/>
                  </a:srgbClr>
                </a:solidFill>
                <a:effectLst/>
                <a:uLnTx/>
                <a:uFillTx/>
                <a:latin typeface="Times New Roman" panose="02020603050405020304"/>
                <a:ea typeface="+mn-ea"/>
                <a:cs typeface="+mn-cs"/>
              </a:rPr>
              <a:t>Tympanograms are categorized according to the shape of the plot</a:t>
            </a:r>
          </a:p>
        </p:txBody>
      </p:sp>
      <p:sp>
        <p:nvSpPr>
          <p:cNvPr id="11" name="TextBox 10">
            <a:extLst>
              <a:ext uri="{FF2B5EF4-FFF2-40B4-BE49-F238E27FC236}">
                <a16:creationId xmlns:a16="http://schemas.microsoft.com/office/drawing/2014/main" id="{CDD45F2B-08B6-A32B-D59A-04FBD10FF161}"/>
              </a:ext>
            </a:extLst>
          </p:cNvPr>
          <p:cNvSpPr txBox="1"/>
          <p:nvPr/>
        </p:nvSpPr>
        <p:spPr>
          <a:xfrm>
            <a:off x="838200" y="1228474"/>
            <a:ext cx="10515600" cy="996170"/>
          </a:xfrm>
          <a:prstGeom prst="rect">
            <a:avLst/>
          </a:prstGeom>
          <a:solidFill>
            <a:schemeClr val="bg1">
              <a:lumMod val="95000"/>
            </a:schemeClr>
          </a:solidFill>
        </p:spPr>
        <p:txBody>
          <a:bodyPr wrap="square">
            <a:spAutoFit/>
          </a:bodyPr>
          <a:lstStyle/>
          <a:p>
            <a:pPr marL="457200" marR="0" lvl="0" indent="-457200"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242852">
                    <a:lumMod val="75000"/>
                  </a:srgbClr>
                </a:solidFill>
                <a:effectLst/>
                <a:uLnTx/>
                <a:uFillTx/>
                <a:latin typeface="Times New Roman" panose="02020603050405020304"/>
                <a:ea typeface="+mn-ea"/>
                <a:cs typeface="+mn-cs"/>
              </a:rPr>
              <a:t>Measures the Impedance of tympanic membrane and middle ear.</a:t>
            </a:r>
          </a:p>
          <a:p>
            <a:pPr marL="457200" marR="0" lvl="0" indent="-457200"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242852">
                    <a:lumMod val="75000"/>
                  </a:srgbClr>
                </a:solidFill>
                <a:effectLst/>
                <a:uLnTx/>
                <a:uFillTx/>
                <a:latin typeface="Times New Roman" panose="02020603050405020304"/>
                <a:ea typeface="+mn-ea"/>
                <a:cs typeface="+mn-cs"/>
              </a:rPr>
              <a:t>Normal compliance = 0.3–1.5 / Normal pressure = -100–100</a:t>
            </a:r>
          </a:p>
        </p:txBody>
      </p:sp>
      <p:pic>
        <p:nvPicPr>
          <p:cNvPr id="2050" name="Picture 2" descr="Type A">
            <a:extLst>
              <a:ext uri="{FF2B5EF4-FFF2-40B4-BE49-F238E27FC236}">
                <a16:creationId xmlns:a16="http://schemas.microsoft.com/office/drawing/2014/main" id="{A96A8134-A217-9AD8-1CEC-F3E58AA0C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627" y="2954382"/>
            <a:ext cx="2407298" cy="1859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Type B">
            <a:extLst>
              <a:ext uri="{FF2B5EF4-FFF2-40B4-BE49-F238E27FC236}">
                <a16:creationId xmlns:a16="http://schemas.microsoft.com/office/drawing/2014/main" id="{B659501E-6758-F749-187C-D03D37EAC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351" y="2954382"/>
            <a:ext cx="2407298" cy="1859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Type C">
            <a:extLst>
              <a:ext uri="{FF2B5EF4-FFF2-40B4-BE49-F238E27FC236}">
                <a16:creationId xmlns:a16="http://schemas.microsoft.com/office/drawing/2014/main" id="{57880C26-FDCE-49EB-6B1C-462D45C7B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3075" y="2954382"/>
            <a:ext cx="2407297" cy="18596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8BF647-FE58-5CDB-E7F7-D50CC202513A}"/>
              </a:ext>
            </a:extLst>
          </p:cNvPr>
          <p:cNvSpPr txBox="1"/>
          <p:nvPr/>
        </p:nvSpPr>
        <p:spPr>
          <a:xfrm>
            <a:off x="1752600" y="4887037"/>
            <a:ext cx="2225351" cy="461665"/>
          </a:xfrm>
          <a:prstGeom prst="rect">
            <a:avLst/>
          </a:prstGeom>
          <a:noFill/>
        </p:spPr>
        <p:txBody>
          <a:bodyPr wrap="square">
            <a:spAutoFit/>
          </a:bodyPr>
          <a:lstStyle/>
          <a:p>
            <a:pPr algn="ctr"/>
            <a:r>
              <a:rPr kumimoji="0" lang="en-US" sz="2400" b="0" i="0" u="none" strike="noStrike" kern="1200" cap="none" spc="0" normalizeH="0" baseline="0" noProof="0" dirty="0">
                <a:ln>
                  <a:noFill/>
                </a:ln>
                <a:solidFill>
                  <a:srgbClr val="242852">
                    <a:lumMod val="75000"/>
                  </a:srgbClr>
                </a:solidFill>
                <a:effectLst/>
                <a:uLnTx/>
                <a:uFillTx/>
                <a:latin typeface="Times New Roman" panose="02020603050405020304"/>
                <a:ea typeface="+mn-ea"/>
                <a:cs typeface="+mn-cs"/>
              </a:rPr>
              <a:t>Type A response</a:t>
            </a:r>
            <a:endParaRPr lang="en-US" sz="2400" dirty="0"/>
          </a:p>
        </p:txBody>
      </p:sp>
      <p:sp>
        <p:nvSpPr>
          <p:cNvPr id="20" name="TextBox 19">
            <a:extLst>
              <a:ext uri="{FF2B5EF4-FFF2-40B4-BE49-F238E27FC236}">
                <a16:creationId xmlns:a16="http://schemas.microsoft.com/office/drawing/2014/main" id="{177B4C89-EFE7-1551-89EC-2C85FD8DCC5D}"/>
              </a:ext>
            </a:extLst>
          </p:cNvPr>
          <p:cNvSpPr txBox="1"/>
          <p:nvPr/>
        </p:nvSpPr>
        <p:spPr>
          <a:xfrm>
            <a:off x="4983324" y="4887036"/>
            <a:ext cx="2225351" cy="461665"/>
          </a:xfrm>
          <a:prstGeom prst="rect">
            <a:avLst/>
          </a:prstGeom>
          <a:noFill/>
        </p:spPr>
        <p:txBody>
          <a:bodyPr wrap="square">
            <a:spAutoFit/>
          </a:bodyPr>
          <a:lstStyle/>
          <a:p>
            <a:pPr algn="ctr"/>
            <a:r>
              <a:rPr kumimoji="0" lang="en-US" sz="2400" b="0" i="0" u="none" strike="noStrike" kern="1200" cap="none" spc="0" normalizeH="0" baseline="0" noProof="0" dirty="0">
                <a:ln>
                  <a:noFill/>
                </a:ln>
                <a:solidFill>
                  <a:srgbClr val="242852">
                    <a:lumMod val="75000"/>
                  </a:srgbClr>
                </a:solidFill>
                <a:effectLst/>
                <a:uLnTx/>
                <a:uFillTx/>
                <a:latin typeface="Times New Roman" panose="02020603050405020304"/>
                <a:ea typeface="+mn-ea"/>
                <a:cs typeface="+mn-cs"/>
              </a:rPr>
              <a:t>Type B response</a:t>
            </a:r>
            <a:endParaRPr lang="en-US" sz="2400" dirty="0"/>
          </a:p>
        </p:txBody>
      </p:sp>
      <p:sp>
        <p:nvSpPr>
          <p:cNvPr id="21" name="TextBox 20">
            <a:extLst>
              <a:ext uri="{FF2B5EF4-FFF2-40B4-BE49-F238E27FC236}">
                <a16:creationId xmlns:a16="http://schemas.microsoft.com/office/drawing/2014/main" id="{7CDD24EA-B2E8-517D-767C-199A6B28F2C8}"/>
              </a:ext>
            </a:extLst>
          </p:cNvPr>
          <p:cNvSpPr txBox="1"/>
          <p:nvPr/>
        </p:nvSpPr>
        <p:spPr>
          <a:xfrm>
            <a:off x="8214049" y="4887036"/>
            <a:ext cx="2225351" cy="461665"/>
          </a:xfrm>
          <a:prstGeom prst="rect">
            <a:avLst/>
          </a:prstGeom>
          <a:noFill/>
        </p:spPr>
        <p:txBody>
          <a:bodyPr wrap="square">
            <a:spAutoFit/>
          </a:bodyPr>
          <a:lstStyle/>
          <a:p>
            <a:pPr algn="ctr"/>
            <a:r>
              <a:rPr kumimoji="0" lang="en-US" sz="2400" b="0" i="0" u="none" strike="noStrike" kern="1200" cap="none" spc="0" normalizeH="0" baseline="0" noProof="0" dirty="0">
                <a:ln>
                  <a:noFill/>
                </a:ln>
                <a:solidFill>
                  <a:srgbClr val="242852">
                    <a:lumMod val="75000"/>
                  </a:srgbClr>
                </a:solidFill>
                <a:effectLst/>
                <a:uLnTx/>
                <a:uFillTx/>
                <a:latin typeface="Times New Roman" panose="02020603050405020304"/>
                <a:ea typeface="+mn-ea"/>
                <a:cs typeface="+mn-cs"/>
              </a:rPr>
              <a:t>Type C response</a:t>
            </a:r>
            <a:endParaRPr lang="en-US" sz="2400" dirty="0"/>
          </a:p>
        </p:txBody>
      </p:sp>
      <p:sp>
        <p:nvSpPr>
          <p:cNvPr id="5" name="TextBox 4">
            <a:extLst>
              <a:ext uri="{FF2B5EF4-FFF2-40B4-BE49-F238E27FC236}">
                <a16:creationId xmlns:a16="http://schemas.microsoft.com/office/drawing/2014/main" id="{9071BF39-2373-60CF-2C34-B29E85A77F85}"/>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88362559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629D5-A114-32ED-5677-63474EF56559}"/>
              </a:ext>
            </a:extLst>
          </p:cNvPr>
          <p:cNvSpPr>
            <a:spLocks noGrp="1"/>
          </p:cNvSpPr>
          <p:nvPr>
            <p:ph type="title"/>
          </p:nvPr>
        </p:nvSpPr>
        <p:spPr/>
        <p:txBody>
          <a:bodyPr/>
          <a:lstStyle/>
          <a:p>
            <a:r>
              <a:rPr lang="en-US" dirty="0"/>
              <a:t>2. Throat foreign bodies</a:t>
            </a:r>
          </a:p>
        </p:txBody>
      </p:sp>
      <p:sp>
        <p:nvSpPr>
          <p:cNvPr id="3" name="Content Placeholder 2">
            <a:extLst>
              <a:ext uri="{FF2B5EF4-FFF2-40B4-BE49-F238E27FC236}">
                <a16:creationId xmlns:a16="http://schemas.microsoft.com/office/drawing/2014/main" id="{AAD5CEF0-52A6-0717-E91E-926CE8AED173}"/>
              </a:ext>
            </a:extLst>
          </p:cNvPr>
          <p:cNvSpPr>
            <a:spLocks noGrp="1"/>
          </p:cNvSpPr>
          <p:nvPr>
            <p:ph idx="1"/>
          </p:nvPr>
        </p:nvSpPr>
        <p:spPr/>
        <p:txBody>
          <a:bodyPr>
            <a:normAutofit fontScale="92500"/>
          </a:bodyPr>
          <a:lstStyle/>
          <a:p>
            <a:r>
              <a:rPr lang="en-US" dirty="0"/>
              <a:t>The </a:t>
            </a:r>
            <a:r>
              <a:rPr lang="en-US" dirty="0">
                <a:solidFill>
                  <a:srgbClr val="FF0000"/>
                </a:solidFill>
              </a:rPr>
              <a:t>sudden onset of stridor</a:t>
            </a:r>
            <a:r>
              <a:rPr lang="en-US" dirty="0"/>
              <a:t> in a formerly normal child must always be regarded as being due to a foreign body lodged in the throat until proved otherwise</a:t>
            </a:r>
          </a:p>
          <a:p>
            <a:r>
              <a:rPr lang="en-US" dirty="0">
                <a:solidFill>
                  <a:srgbClr val="0070C0"/>
                </a:solidFill>
              </a:rPr>
              <a:t>Throat foreign body complications</a:t>
            </a:r>
          </a:p>
          <a:p>
            <a:pPr marL="971550" lvl="1" indent="-514350">
              <a:buFont typeface="+mj-lt"/>
              <a:buAutoNum type="arabicPeriod"/>
            </a:pPr>
            <a:r>
              <a:rPr lang="en-US" dirty="0">
                <a:solidFill>
                  <a:srgbClr val="0070C0"/>
                </a:solidFill>
              </a:rPr>
              <a:t>Aspiration</a:t>
            </a:r>
          </a:p>
          <a:p>
            <a:pPr marL="971550" lvl="1" indent="-514350">
              <a:buFont typeface="+mj-lt"/>
              <a:buAutoNum type="arabicPeriod"/>
            </a:pPr>
            <a:r>
              <a:rPr lang="en-US" dirty="0">
                <a:solidFill>
                  <a:srgbClr val="0070C0"/>
                </a:solidFill>
              </a:rPr>
              <a:t>Laryngeal edema and obstruction</a:t>
            </a:r>
          </a:p>
          <a:p>
            <a:pPr marL="971550" lvl="1" indent="-514350">
              <a:buFont typeface="+mj-lt"/>
              <a:buAutoNum type="arabicPeriod"/>
            </a:pPr>
            <a:r>
              <a:rPr lang="en-US" dirty="0">
                <a:solidFill>
                  <a:srgbClr val="0070C0"/>
                </a:solidFill>
              </a:rPr>
              <a:t>Perforation to the esophagus</a:t>
            </a:r>
          </a:p>
          <a:p>
            <a:r>
              <a:rPr lang="en-US" dirty="0"/>
              <a:t>Throat foreign body management complications</a:t>
            </a:r>
          </a:p>
          <a:p>
            <a:pPr marL="914400" lvl="1" indent="-457200">
              <a:buFont typeface="+mj-lt"/>
              <a:buAutoNum type="arabicPeriod"/>
            </a:pPr>
            <a:r>
              <a:rPr lang="en-US" sz="2600" dirty="0"/>
              <a:t>Airway obstruction</a:t>
            </a:r>
          </a:p>
          <a:p>
            <a:pPr marL="914400" lvl="1" indent="-457200">
              <a:buFont typeface="+mj-lt"/>
              <a:buAutoNum type="arabicPeriod"/>
            </a:pPr>
            <a:r>
              <a:rPr lang="en-US" sz="2600" dirty="0"/>
              <a:t>laryngeal edema</a:t>
            </a:r>
          </a:p>
          <a:p>
            <a:pPr marL="914400" lvl="1" indent="-457200">
              <a:buFont typeface="+mj-lt"/>
              <a:buAutoNum type="arabicPeriod"/>
            </a:pPr>
            <a:r>
              <a:rPr lang="en-US" sz="2600" dirty="0"/>
              <a:t>Injury of esophagus by the FB</a:t>
            </a:r>
          </a:p>
          <a:p>
            <a:pPr marL="914400" lvl="1" indent="-457200">
              <a:buFont typeface="+mj-lt"/>
              <a:buAutoNum type="arabicPeriod"/>
            </a:pPr>
            <a:r>
              <a:rPr lang="en-US" sz="2600" dirty="0"/>
              <a:t>Pushing the foreign body into the subglottic space, esophagus, or trachea</a:t>
            </a:r>
          </a:p>
        </p:txBody>
      </p:sp>
      <p:sp>
        <p:nvSpPr>
          <p:cNvPr id="9" name="Rectangle 8">
            <a:extLst>
              <a:ext uri="{FF2B5EF4-FFF2-40B4-BE49-F238E27FC236}">
                <a16:creationId xmlns:a16="http://schemas.microsoft.com/office/drawing/2014/main" id="{4D1922DF-58F0-E5A3-EF5F-AD751D31647B}"/>
              </a:ext>
            </a:extLst>
          </p:cNvPr>
          <p:cNvSpPr/>
          <p:nvPr/>
        </p:nvSpPr>
        <p:spPr>
          <a:xfrm>
            <a:off x="11560629" y="0"/>
            <a:ext cx="631370"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27065934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70E9D-0A9F-4926-96BB-35E502C3EA4A}"/>
              </a:ext>
            </a:extLst>
          </p:cNvPr>
          <p:cNvSpPr>
            <a:spLocks noGrp="1"/>
          </p:cNvSpPr>
          <p:nvPr>
            <p:ph type="title"/>
          </p:nvPr>
        </p:nvSpPr>
        <p:spPr/>
        <p:txBody>
          <a:bodyPr/>
          <a:lstStyle/>
          <a:p>
            <a:r>
              <a:rPr lang="en-US" dirty="0"/>
              <a:t>Management of throat foreign bodies</a:t>
            </a:r>
          </a:p>
        </p:txBody>
      </p:sp>
      <p:sp>
        <p:nvSpPr>
          <p:cNvPr id="3" name="Content Placeholder 2">
            <a:extLst>
              <a:ext uri="{FF2B5EF4-FFF2-40B4-BE49-F238E27FC236}">
                <a16:creationId xmlns:a16="http://schemas.microsoft.com/office/drawing/2014/main" id="{F40BCCC5-2A8F-5B33-5F76-5ACBB0E4DFD2}"/>
              </a:ext>
            </a:extLst>
          </p:cNvPr>
          <p:cNvSpPr>
            <a:spLocks noGrp="1"/>
          </p:cNvSpPr>
          <p:nvPr>
            <p:ph idx="1"/>
          </p:nvPr>
        </p:nvSpPr>
        <p:spPr/>
        <p:txBody>
          <a:bodyPr/>
          <a:lstStyle/>
          <a:p>
            <a:r>
              <a:rPr lang="en-US" b="1" dirty="0"/>
              <a:t>Examine</a:t>
            </a:r>
            <a:r>
              <a:rPr lang="en-US" dirty="0"/>
              <a:t>: exam the pharynx and the larynx</a:t>
            </a:r>
          </a:p>
          <a:p>
            <a:r>
              <a:rPr lang="en-US" b="1" dirty="0"/>
              <a:t>Imaging</a:t>
            </a:r>
            <a:r>
              <a:rPr lang="en-US" dirty="0"/>
              <a:t>:</a:t>
            </a:r>
          </a:p>
          <a:p>
            <a:pPr lvl="1"/>
            <a:r>
              <a:rPr lang="en-US" dirty="0"/>
              <a:t>Radiography ( Both AP &amp; lateral view)</a:t>
            </a:r>
          </a:p>
          <a:p>
            <a:pPr lvl="1"/>
            <a:r>
              <a:rPr lang="en-US" dirty="0"/>
              <a:t>Esophagoscopy</a:t>
            </a:r>
          </a:p>
          <a:p>
            <a:pPr lvl="1"/>
            <a:r>
              <a:rPr lang="en-US" dirty="0"/>
              <a:t>Laryngoscopy</a:t>
            </a:r>
          </a:p>
          <a:p>
            <a:r>
              <a:rPr lang="en-US" b="1" dirty="0"/>
              <a:t>Treatment</a:t>
            </a:r>
            <a:r>
              <a:rPr lang="en-US" dirty="0"/>
              <a:t>:</a:t>
            </a:r>
            <a:endParaRPr lang="en-US" b="1" dirty="0"/>
          </a:p>
          <a:p>
            <a:pPr lvl="1"/>
            <a:r>
              <a:rPr lang="en-US" dirty="0"/>
              <a:t>Heimlich's maneuver</a:t>
            </a:r>
          </a:p>
          <a:p>
            <a:pPr lvl="1"/>
            <a:r>
              <a:rPr lang="en-US" dirty="0"/>
              <a:t>Cricothyrotomy or emergency tracheostomy should be done if Heimlich's maneuver fails</a:t>
            </a:r>
          </a:p>
          <a:p>
            <a:pPr lvl="1"/>
            <a:r>
              <a:rPr lang="en-US" dirty="0"/>
              <a:t>Once acute respiratory emergency is over, foreign body can be removed by direct laryngoscopy.</a:t>
            </a:r>
          </a:p>
          <a:p>
            <a:pPr lvl="1"/>
            <a:endParaRPr lang="en-US" dirty="0"/>
          </a:p>
        </p:txBody>
      </p:sp>
      <p:sp>
        <p:nvSpPr>
          <p:cNvPr id="5" name="Rectangle 4">
            <a:extLst>
              <a:ext uri="{FF2B5EF4-FFF2-40B4-BE49-F238E27FC236}">
                <a16:creationId xmlns:a16="http://schemas.microsoft.com/office/drawing/2014/main" id="{A4251799-FFC0-DA51-C044-3C28570DD7DE}"/>
              </a:ext>
            </a:extLst>
          </p:cNvPr>
          <p:cNvSpPr/>
          <p:nvPr/>
        </p:nvSpPr>
        <p:spPr>
          <a:xfrm>
            <a:off x="11560629" y="0"/>
            <a:ext cx="631370"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23581404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D9A3-A14E-D934-00AA-EC4BF9F0818D}"/>
              </a:ext>
            </a:extLst>
          </p:cNvPr>
          <p:cNvSpPr>
            <a:spLocks noGrp="1"/>
          </p:cNvSpPr>
          <p:nvPr>
            <p:ph type="title"/>
          </p:nvPr>
        </p:nvSpPr>
        <p:spPr/>
        <p:txBody>
          <a:bodyPr/>
          <a:lstStyle/>
          <a:p>
            <a:r>
              <a:rPr lang="en-US" dirty="0"/>
              <a:t>3. Management of ear foreign bodies</a:t>
            </a:r>
          </a:p>
        </p:txBody>
      </p:sp>
      <p:sp>
        <p:nvSpPr>
          <p:cNvPr id="3" name="Content Placeholder 2">
            <a:extLst>
              <a:ext uri="{FF2B5EF4-FFF2-40B4-BE49-F238E27FC236}">
                <a16:creationId xmlns:a16="http://schemas.microsoft.com/office/drawing/2014/main" id="{73AEFCB3-2511-AD69-1EB6-6BDCC24E21F7}"/>
              </a:ext>
            </a:extLst>
          </p:cNvPr>
          <p:cNvSpPr>
            <a:spLocks noGrp="1"/>
          </p:cNvSpPr>
          <p:nvPr>
            <p:ph idx="1"/>
          </p:nvPr>
        </p:nvSpPr>
        <p:spPr>
          <a:xfrm>
            <a:off x="838199" y="1305025"/>
            <a:ext cx="10515601" cy="4703889"/>
          </a:xfrm>
        </p:spPr>
        <p:txBody>
          <a:bodyPr>
            <a:normAutofit/>
          </a:bodyPr>
          <a:lstStyle/>
          <a:p>
            <a:pPr marL="514350" indent="-514350">
              <a:buFont typeface="+mj-lt"/>
              <a:buAutoNum type="arabicPeriod"/>
            </a:pPr>
            <a:r>
              <a:rPr lang="en-US" dirty="0"/>
              <a:t>Ear irrigation in case of foreign body lodged is contraindicated in:</a:t>
            </a:r>
          </a:p>
          <a:p>
            <a:pPr marL="971550" lvl="1" indent="-514350">
              <a:buFont typeface="+mj-lt"/>
              <a:buAutoNum type="alphaUcPeriod"/>
            </a:pPr>
            <a:r>
              <a:rPr lang="en-US" sz="2600" dirty="0"/>
              <a:t>Tympanic membrane perforation</a:t>
            </a:r>
          </a:p>
          <a:p>
            <a:pPr marL="971550" lvl="1" indent="-514350">
              <a:buFont typeface="+mj-lt"/>
              <a:buAutoNum type="alphaUcPeriod"/>
            </a:pPr>
            <a:r>
              <a:rPr lang="en-US" sz="2600" dirty="0"/>
              <a:t>If there are acute otitis media, otitis media with effusion</a:t>
            </a:r>
          </a:p>
          <a:p>
            <a:pPr marL="971550" lvl="1" indent="-514350">
              <a:buFont typeface="+mj-lt"/>
              <a:buAutoNum type="alphaUcPeriod"/>
            </a:pPr>
            <a:r>
              <a:rPr lang="en-US" sz="2600" dirty="0"/>
              <a:t>Soft objects, organic matter, or seeds, which may swell if exposed to water</a:t>
            </a:r>
          </a:p>
          <a:p>
            <a:pPr marL="971550" lvl="1" indent="-514350">
              <a:buFont typeface="+mj-lt"/>
              <a:buAutoNum type="alphaUcPeriod"/>
            </a:pPr>
            <a:r>
              <a:rPr lang="en-US" sz="2600" dirty="0"/>
              <a:t>Patients with button batteries</a:t>
            </a:r>
          </a:p>
          <a:p>
            <a:pPr marL="514350" indent="-514350">
              <a:buFont typeface="+mj-lt"/>
              <a:buAutoNum type="arabicPeriod"/>
            </a:pPr>
            <a:r>
              <a:rPr lang="en-US" dirty="0"/>
              <a:t>Suction</a:t>
            </a:r>
          </a:p>
          <a:p>
            <a:pPr marL="514350" indent="-514350">
              <a:buFont typeface="+mj-lt"/>
              <a:buAutoNum type="arabicPeriod"/>
            </a:pPr>
            <a:r>
              <a:rPr lang="en-US" dirty="0"/>
              <a:t>Grasp the object with forceps</a:t>
            </a:r>
          </a:p>
          <a:p>
            <a:pPr marL="514350" indent="-514350">
              <a:buFont typeface="+mj-lt"/>
              <a:buAutoNum type="arabicPeriod"/>
            </a:pPr>
            <a:r>
              <a:rPr lang="en-US" dirty="0"/>
              <a:t>Place a right-angled hook behind the object and pull it out</a:t>
            </a:r>
          </a:p>
        </p:txBody>
      </p:sp>
      <p:sp>
        <p:nvSpPr>
          <p:cNvPr id="5" name="Rectangle 4">
            <a:extLst>
              <a:ext uri="{FF2B5EF4-FFF2-40B4-BE49-F238E27FC236}">
                <a16:creationId xmlns:a16="http://schemas.microsoft.com/office/drawing/2014/main" id="{B5141BAB-4944-B242-553B-C81BC01E8747}"/>
              </a:ext>
            </a:extLst>
          </p:cNvPr>
          <p:cNvSpPr/>
          <p:nvPr/>
        </p:nvSpPr>
        <p:spPr>
          <a:xfrm>
            <a:off x="11560629" y="0"/>
            <a:ext cx="631370"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8843255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BB14F-492F-14A4-465D-970E832693E1}"/>
              </a:ext>
            </a:extLst>
          </p:cNvPr>
          <p:cNvSpPr>
            <a:spLocks noGrp="1"/>
          </p:cNvSpPr>
          <p:nvPr>
            <p:ph type="title"/>
          </p:nvPr>
        </p:nvSpPr>
        <p:spPr/>
        <p:txBody>
          <a:bodyPr/>
          <a:lstStyle/>
          <a:p>
            <a:r>
              <a:rPr lang="en-US" dirty="0"/>
              <a:t>Management of ear foreign bodies</a:t>
            </a:r>
          </a:p>
        </p:txBody>
      </p:sp>
      <p:sp>
        <p:nvSpPr>
          <p:cNvPr id="3" name="Content Placeholder 2">
            <a:extLst>
              <a:ext uri="{FF2B5EF4-FFF2-40B4-BE49-F238E27FC236}">
                <a16:creationId xmlns:a16="http://schemas.microsoft.com/office/drawing/2014/main" id="{2B1D9330-9FF6-F198-183F-F8C6C248FB1B}"/>
              </a:ext>
            </a:extLst>
          </p:cNvPr>
          <p:cNvSpPr>
            <a:spLocks noGrp="1"/>
          </p:cNvSpPr>
          <p:nvPr>
            <p:ph idx="1"/>
          </p:nvPr>
        </p:nvSpPr>
        <p:spPr/>
        <p:txBody>
          <a:bodyPr/>
          <a:lstStyle/>
          <a:p>
            <a:r>
              <a:rPr lang="en-US" dirty="0"/>
              <a:t>Live insects can be killed rapidly by instilling alcohol, 2% lidocaine (Xylocaine), or mineral oil into the ear canal. </a:t>
            </a:r>
          </a:p>
          <a:p>
            <a:r>
              <a:rPr lang="en-US" dirty="0"/>
              <a:t>This should be done before removal is attempted but should not be used when the tympanic membrane is perforated. </a:t>
            </a:r>
            <a:r>
              <a:rPr lang="en-US" sz="2400" dirty="0">
                <a:solidFill>
                  <a:srgbClr val="0070C0"/>
                </a:solidFill>
              </a:rPr>
              <a:t>(Dr. Osama says we can use normal saline in case tympanic membrane is perforated)</a:t>
            </a:r>
          </a:p>
          <a:p>
            <a:r>
              <a:rPr lang="en-US" dirty="0"/>
              <a:t>After the foreign body is removed, inspect the external canal. For most foreign bodies, no medications are needed. However, if infection or abrasion is evident, fill the ear canal 5 times/day for 5-7 days with a combination antibiotic and steroid otic suspension (</a:t>
            </a:r>
            <a:r>
              <a:rPr lang="en-US" dirty="0" err="1"/>
              <a:t>eg</a:t>
            </a:r>
            <a:r>
              <a:rPr lang="en-US" dirty="0"/>
              <a:t>, </a:t>
            </a:r>
            <a:r>
              <a:rPr lang="en-US" dirty="0" err="1"/>
              <a:t>Cortisporin</a:t>
            </a:r>
            <a:r>
              <a:rPr lang="en-US" dirty="0"/>
              <a:t> or Cipro HC).</a:t>
            </a:r>
          </a:p>
          <a:p>
            <a:endParaRPr lang="en-US" dirty="0"/>
          </a:p>
        </p:txBody>
      </p:sp>
      <p:sp>
        <p:nvSpPr>
          <p:cNvPr id="5" name="Rectangle 4">
            <a:extLst>
              <a:ext uri="{FF2B5EF4-FFF2-40B4-BE49-F238E27FC236}">
                <a16:creationId xmlns:a16="http://schemas.microsoft.com/office/drawing/2014/main" id="{CAA69643-4960-90DB-1000-68371EC929F2}"/>
              </a:ext>
            </a:extLst>
          </p:cNvPr>
          <p:cNvSpPr/>
          <p:nvPr/>
        </p:nvSpPr>
        <p:spPr>
          <a:xfrm>
            <a:off x="11560629" y="0"/>
            <a:ext cx="631370"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416431207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D93D9-D0F9-60FC-EBEE-5B3B854CB74D}"/>
              </a:ext>
            </a:extLst>
          </p:cNvPr>
          <p:cNvSpPr>
            <a:spLocks noGrp="1"/>
          </p:cNvSpPr>
          <p:nvPr>
            <p:ph type="title"/>
          </p:nvPr>
        </p:nvSpPr>
        <p:spPr/>
        <p:txBody>
          <a:bodyPr/>
          <a:lstStyle/>
          <a:p>
            <a:r>
              <a:rPr lang="en-US" dirty="0"/>
              <a:t>Q1: Foreign bodies</a:t>
            </a:r>
          </a:p>
        </p:txBody>
      </p:sp>
      <p:sp>
        <p:nvSpPr>
          <p:cNvPr id="3" name="Content Placeholder 2">
            <a:extLst>
              <a:ext uri="{FF2B5EF4-FFF2-40B4-BE49-F238E27FC236}">
                <a16:creationId xmlns:a16="http://schemas.microsoft.com/office/drawing/2014/main" id="{28A562BE-1079-4D50-6F93-DD53620DB9F8}"/>
              </a:ext>
            </a:extLst>
          </p:cNvPr>
          <p:cNvSpPr>
            <a:spLocks noGrp="1"/>
          </p:cNvSpPr>
          <p:nvPr>
            <p:ph idx="1"/>
          </p:nvPr>
        </p:nvSpPr>
        <p:spPr>
          <a:xfrm>
            <a:off x="838200" y="1305026"/>
            <a:ext cx="7643326" cy="5021129"/>
          </a:xfrm>
        </p:spPr>
        <p:txBody>
          <a:bodyPr>
            <a:normAutofit fontScale="92500" lnSpcReduction="20000"/>
          </a:bodyPr>
          <a:lstStyle/>
          <a:p>
            <a:pPr marL="0" indent="0">
              <a:buNone/>
            </a:pPr>
            <a:r>
              <a:rPr lang="en-US" b="1" dirty="0"/>
              <a:t>Describe what you see in A &amp; B.</a:t>
            </a:r>
          </a:p>
          <a:p>
            <a:pPr marL="514350" indent="-514350">
              <a:buFont typeface="+mj-lt"/>
              <a:buAutoNum type="alphaUcPeriod"/>
            </a:pPr>
            <a:r>
              <a:rPr lang="en-US" dirty="0"/>
              <a:t>Disk battery in nasal cavity As a foreign body</a:t>
            </a:r>
          </a:p>
          <a:p>
            <a:pPr marL="514350" indent="-514350">
              <a:buFont typeface="+mj-lt"/>
              <a:buAutoNum type="alphaUcPeriod"/>
            </a:pPr>
            <a:r>
              <a:rPr lang="en-US" dirty="0"/>
              <a:t>Foreign Body in external ear canal </a:t>
            </a:r>
          </a:p>
          <a:p>
            <a:pPr marL="0" indent="0">
              <a:buNone/>
            </a:pPr>
            <a:r>
              <a:rPr lang="en-US" b="1" dirty="0"/>
              <a:t>How to manage each case ? </a:t>
            </a:r>
            <a:r>
              <a:rPr lang="en-US" sz="2600" dirty="0">
                <a:solidFill>
                  <a:srgbClr val="FF0000"/>
                </a:solidFill>
              </a:rPr>
              <a:t>(</a:t>
            </a:r>
            <a:r>
              <a:rPr lang="ar-JO" sz="2600" dirty="0">
                <a:solidFill>
                  <a:srgbClr val="FF0000"/>
                </a:solidFill>
              </a:rPr>
              <a:t>انتبه لنوع وشكل الجسم</a:t>
            </a:r>
            <a:r>
              <a:rPr lang="en-US" sz="2600" dirty="0">
                <a:solidFill>
                  <a:srgbClr val="FF0000"/>
                </a:solidFill>
              </a:rPr>
              <a:t>)</a:t>
            </a:r>
            <a:endParaRPr lang="en-US" sz="2600" b="1" dirty="0">
              <a:solidFill>
                <a:srgbClr val="FF0000"/>
              </a:solidFill>
            </a:endParaRPr>
          </a:p>
          <a:p>
            <a:pPr marL="514350" indent="-514350">
              <a:buFont typeface="+mj-lt"/>
              <a:buAutoNum type="alphaUcPeriod"/>
            </a:pPr>
            <a:r>
              <a:rPr lang="en-US" dirty="0"/>
              <a:t>If it was easily visualized </a:t>
            </a:r>
            <a:r>
              <a:rPr lang="en-US" dirty="0">
                <a:latin typeface="Arial" panose="020B0604020202020204" pitchFamily="34" charset="0"/>
                <a:cs typeface="Arial" panose="020B0604020202020204" pitchFamily="34" charset="0"/>
              </a:rPr>
              <a:t>→ </a:t>
            </a:r>
            <a:r>
              <a:rPr lang="en-US" dirty="0"/>
              <a:t>by suction and right-angled hook, if it was deep inside </a:t>
            </a:r>
            <a:r>
              <a:rPr lang="en-US" dirty="0">
                <a:latin typeface="Arial" panose="020B0604020202020204" pitchFamily="34" charset="0"/>
                <a:cs typeface="Arial" panose="020B0604020202020204" pitchFamily="34" charset="0"/>
              </a:rPr>
              <a:t>→ </a:t>
            </a:r>
            <a:r>
              <a:rPr lang="en-US" dirty="0"/>
              <a:t>by balloon catheter, magnetics might be helpful</a:t>
            </a:r>
          </a:p>
          <a:p>
            <a:pPr marL="514350" indent="-514350">
              <a:buFont typeface="+mj-lt"/>
              <a:buAutoNum type="alphaUcPeriod"/>
            </a:pPr>
            <a:r>
              <a:rPr lang="en-US" dirty="0"/>
              <a:t>Irrigation, Suction, or by instrumentation, also give a combination antibiotic and steroid otic suspension if infection or abrasion is evident</a:t>
            </a:r>
          </a:p>
          <a:p>
            <a:pPr marL="0" indent="0">
              <a:buNone/>
            </a:pPr>
            <a:r>
              <a:rPr lang="en-US" b="1" dirty="0"/>
              <a:t>How can the damage occur in case A ? </a:t>
            </a:r>
          </a:p>
          <a:p>
            <a:r>
              <a:rPr lang="en-US" dirty="0"/>
              <a:t>Extensive tissue destruction via low-voltage electrical currents, and liquefactive necrosis if their alkaline contents leak out</a:t>
            </a:r>
          </a:p>
        </p:txBody>
      </p:sp>
      <p:grpSp>
        <p:nvGrpSpPr>
          <p:cNvPr id="7" name="Group 6">
            <a:extLst>
              <a:ext uri="{FF2B5EF4-FFF2-40B4-BE49-F238E27FC236}">
                <a16:creationId xmlns:a16="http://schemas.microsoft.com/office/drawing/2014/main" id="{BF286E2D-70A3-E52D-EA37-CA9ABEA7FAA5}"/>
              </a:ext>
            </a:extLst>
          </p:cNvPr>
          <p:cNvGrpSpPr/>
          <p:nvPr/>
        </p:nvGrpSpPr>
        <p:grpSpPr>
          <a:xfrm>
            <a:off x="8481526" y="1307219"/>
            <a:ext cx="2872274" cy="4720774"/>
            <a:chOff x="8481526" y="1307219"/>
            <a:chExt cx="2872274" cy="4720774"/>
          </a:xfrm>
        </p:grpSpPr>
        <p:pic>
          <p:nvPicPr>
            <p:cNvPr id="4" name="Picture 3">
              <a:extLst>
                <a:ext uri="{FF2B5EF4-FFF2-40B4-BE49-F238E27FC236}">
                  <a16:creationId xmlns:a16="http://schemas.microsoft.com/office/drawing/2014/main" id="{D3221E5D-AA3A-DD99-51E8-E6CC6478C701}"/>
                </a:ext>
              </a:extLst>
            </p:cNvPr>
            <p:cNvPicPr>
              <a:picLocks noChangeAspect="1"/>
            </p:cNvPicPr>
            <p:nvPr/>
          </p:nvPicPr>
          <p:blipFill rotWithShape="1">
            <a:blip r:embed="rId2"/>
            <a:srcRect l="4435" t="3726" r="3839" b="4053"/>
            <a:stretch/>
          </p:blipFill>
          <p:spPr>
            <a:xfrm>
              <a:off x="8481526" y="1307219"/>
              <a:ext cx="2872273" cy="225621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6C0532A-9B3D-8662-6E86-1E682E65046E}"/>
                </a:ext>
              </a:extLst>
            </p:cNvPr>
            <p:cNvPicPr>
              <a:picLocks noChangeAspect="1"/>
            </p:cNvPicPr>
            <p:nvPr/>
          </p:nvPicPr>
          <p:blipFill>
            <a:blip r:embed="rId3"/>
            <a:stretch>
              <a:fillRect/>
            </a:stretch>
          </p:blipFill>
          <p:spPr>
            <a:xfrm>
              <a:off x="8481527" y="3740995"/>
              <a:ext cx="2872273" cy="2286998"/>
            </a:xfrm>
            <a:prstGeom prst="rect">
              <a:avLst/>
            </a:prstGeom>
            <a:ln>
              <a:noFill/>
            </a:ln>
            <a:effectLst>
              <a:outerShdw blurRad="292100" dist="139700" dir="2700000" algn="tl" rotWithShape="0">
                <a:srgbClr val="333333">
                  <a:alpha val="65000"/>
                </a:srgbClr>
              </a:outerShdw>
            </a:effectLst>
          </p:spPr>
        </p:pic>
      </p:grpSp>
      <p:sp>
        <p:nvSpPr>
          <p:cNvPr id="6" name="Rectangle 5">
            <a:extLst>
              <a:ext uri="{FF2B5EF4-FFF2-40B4-BE49-F238E27FC236}">
                <a16:creationId xmlns:a16="http://schemas.microsoft.com/office/drawing/2014/main" id="{42081FAE-9E5E-D5E6-3CA3-E9CAB0B41C61}"/>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402249999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AADA3-39BD-FEC5-2DCB-D8EBB48033D6}"/>
              </a:ext>
            </a:extLst>
          </p:cNvPr>
          <p:cNvSpPr>
            <a:spLocks noGrp="1"/>
          </p:cNvSpPr>
          <p:nvPr>
            <p:ph type="title"/>
          </p:nvPr>
        </p:nvSpPr>
        <p:spPr/>
        <p:txBody>
          <a:bodyPr/>
          <a:lstStyle/>
          <a:p>
            <a:r>
              <a:rPr lang="en-US" dirty="0"/>
              <a:t>Q2: Foreign bodies</a:t>
            </a:r>
          </a:p>
        </p:txBody>
      </p:sp>
      <p:sp>
        <p:nvSpPr>
          <p:cNvPr id="3" name="Content Placeholder 2">
            <a:extLst>
              <a:ext uri="{FF2B5EF4-FFF2-40B4-BE49-F238E27FC236}">
                <a16:creationId xmlns:a16="http://schemas.microsoft.com/office/drawing/2014/main" id="{C4FF6550-C867-34D6-502E-60951857BD00}"/>
              </a:ext>
            </a:extLst>
          </p:cNvPr>
          <p:cNvSpPr>
            <a:spLocks noGrp="1"/>
          </p:cNvSpPr>
          <p:nvPr>
            <p:ph idx="1"/>
          </p:nvPr>
        </p:nvSpPr>
        <p:spPr>
          <a:xfrm>
            <a:off x="838200" y="1305026"/>
            <a:ext cx="6111145" cy="4871938"/>
          </a:xfrm>
        </p:spPr>
        <p:txBody>
          <a:bodyPr/>
          <a:lstStyle/>
          <a:p>
            <a:pPr marL="0" indent="0">
              <a:buNone/>
            </a:pPr>
            <a:r>
              <a:rPr lang="en-US" b="1" dirty="0"/>
              <a:t>Describe what you see</a:t>
            </a:r>
          </a:p>
          <a:p>
            <a:pPr>
              <a:buFont typeface="Courier New" panose="02070309020205020404" pitchFamily="49" charset="0"/>
              <a:buChar char="o"/>
            </a:pPr>
            <a:r>
              <a:rPr lang="en-US" sz="2600" dirty="0"/>
              <a:t>Foreign body in the nose</a:t>
            </a:r>
          </a:p>
          <a:p>
            <a:pPr marL="0" indent="0">
              <a:buNone/>
            </a:pPr>
            <a:r>
              <a:rPr lang="en-US" b="1" dirty="0"/>
              <a:t>Possible symptoms</a:t>
            </a:r>
            <a:endParaRPr lang="ar-SA" b="1" dirty="0"/>
          </a:p>
          <a:p>
            <a:pPr marL="457200" indent="-457200">
              <a:buFont typeface="+mj-lt"/>
              <a:buAutoNum type="arabicPeriod"/>
            </a:pPr>
            <a:r>
              <a:rPr lang="en-US" sz="2600" dirty="0"/>
              <a:t>Unilateral purulent rhinorrhea</a:t>
            </a:r>
          </a:p>
          <a:p>
            <a:pPr marL="457200" indent="-457200">
              <a:buFont typeface="+mj-lt"/>
              <a:buAutoNum type="arabicPeriod"/>
            </a:pPr>
            <a:r>
              <a:rPr lang="en-US" sz="2600" dirty="0"/>
              <a:t>Unilateral nasal obstruction</a:t>
            </a:r>
          </a:p>
          <a:p>
            <a:pPr marL="457200" indent="-457200">
              <a:buFont typeface="+mj-lt"/>
              <a:buAutoNum type="arabicPeriod"/>
            </a:pPr>
            <a:r>
              <a:rPr lang="en-US" sz="2600" dirty="0"/>
              <a:t>Epistaxis</a:t>
            </a:r>
          </a:p>
          <a:p>
            <a:pPr marL="457200" indent="-457200">
              <a:buFont typeface="+mj-lt"/>
              <a:buAutoNum type="arabicPeriod"/>
            </a:pPr>
            <a:r>
              <a:rPr lang="en-US" sz="2600" dirty="0"/>
              <a:t>Nasal perforation</a:t>
            </a:r>
          </a:p>
          <a:p>
            <a:pPr marL="457200" indent="-457200">
              <a:buFont typeface="+mj-lt"/>
              <a:buAutoNum type="arabicPeriod"/>
            </a:pPr>
            <a:r>
              <a:rPr lang="en-US" sz="2600" dirty="0"/>
              <a:t>Foul smelling</a:t>
            </a:r>
          </a:p>
          <a:p>
            <a:pPr marL="457200" indent="-457200">
              <a:buFont typeface="+mj-lt"/>
              <a:buAutoNum type="arabicPeriod"/>
            </a:pPr>
            <a:r>
              <a:rPr lang="en-US" sz="2600" dirty="0"/>
              <a:t>Pain</a:t>
            </a:r>
          </a:p>
          <a:p>
            <a:pPr marL="457200" indent="-457200">
              <a:buFont typeface="+mj-lt"/>
              <a:buAutoNum type="arabicPeriod"/>
            </a:pPr>
            <a:r>
              <a:rPr lang="en-US" sz="2600" dirty="0"/>
              <a:t>Sneezing</a:t>
            </a:r>
          </a:p>
        </p:txBody>
      </p:sp>
      <p:pic>
        <p:nvPicPr>
          <p:cNvPr id="4" name="صورة 5">
            <a:extLst>
              <a:ext uri="{FF2B5EF4-FFF2-40B4-BE49-F238E27FC236}">
                <a16:creationId xmlns:a16="http://schemas.microsoft.com/office/drawing/2014/main" id="{87FA2762-BFFC-B354-2F93-EAF83F164B77}"/>
              </a:ext>
            </a:extLst>
          </p:cNvPr>
          <p:cNvPicPr>
            <a:picLocks noChangeAspect="1"/>
          </p:cNvPicPr>
          <p:nvPr/>
        </p:nvPicPr>
        <p:blipFill>
          <a:blip r:embed="rId2"/>
          <a:stretch>
            <a:fillRect/>
          </a:stretch>
        </p:blipFill>
        <p:spPr>
          <a:xfrm>
            <a:off x="6949345" y="1305026"/>
            <a:ext cx="4404455" cy="308969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0404B6C9-6C17-AC05-683D-2126E99BA04E}"/>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6" name="TextBox 5">
            <a:extLst>
              <a:ext uri="{FF2B5EF4-FFF2-40B4-BE49-F238E27FC236}">
                <a16:creationId xmlns:a16="http://schemas.microsoft.com/office/drawing/2014/main" id="{76DAA2E6-EF86-8F68-F92D-88062224228B}"/>
              </a:ext>
            </a:extLst>
          </p:cNvPr>
          <p:cNvSpPr txBox="1"/>
          <p:nvPr/>
        </p:nvSpPr>
        <p:spPr>
          <a:xfrm>
            <a:off x="6949344" y="4393289"/>
            <a:ext cx="4404455" cy="2369880"/>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How to manage</a:t>
            </a:r>
          </a:p>
          <a:p>
            <a:pPr marL="285750" indent="-285750">
              <a:buFont typeface="Courier New" panose="02070309020205020404" pitchFamily="49" charset="0"/>
              <a:buChar char="o"/>
            </a:pPr>
            <a:r>
              <a:rPr lang="en-US" sz="2000" dirty="0">
                <a:solidFill>
                  <a:srgbClr val="0070C0"/>
                </a:solidFill>
                <a:latin typeface="Calibri" panose="020F0502020204030204"/>
              </a:rPr>
              <a:t>Remove by suction</a:t>
            </a:r>
          </a:p>
          <a:p>
            <a:r>
              <a:rPr lang="en-US" sz="2400" b="1" dirty="0">
                <a:solidFill>
                  <a:srgbClr val="0070C0"/>
                </a:solidFill>
                <a:latin typeface="Calibri" panose="020F0502020204030204"/>
              </a:rPr>
              <a:t>Possible complications</a:t>
            </a:r>
          </a:p>
          <a:p>
            <a:pPr marL="342900" indent="-342900">
              <a:buFont typeface="+mj-lt"/>
              <a:buAutoNum type="arabicPeriod"/>
            </a:pPr>
            <a:r>
              <a:rPr lang="en-US" sz="2000" dirty="0">
                <a:solidFill>
                  <a:srgbClr val="0070C0"/>
                </a:solidFill>
              </a:rPr>
              <a:t>Septal perforation</a:t>
            </a:r>
          </a:p>
          <a:p>
            <a:pPr marL="342900" indent="-342900">
              <a:buFont typeface="+mj-lt"/>
              <a:buAutoNum type="arabicPeriod"/>
            </a:pPr>
            <a:r>
              <a:rPr lang="en-US" sz="2000" dirty="0">
                <a:solidFill>
                  <a:srgbClr val="0070C0"/>
                </a:solidFill>
              </a:rPr>
              <a:t>Stenosis of nasal cavity</a:t>
            </a:r>
          </a:p>
          <a:p>
            <a:pPr marL="342900" indent="-342900">
              <a:buFont typeface="+mj-lt"/>
              <a:buAutoNum type="arabicPeriod"/>
            </a:pPr>
            <a:r>
              <a:rPr lang="en-US" sz="2000" dirty="0">
                <a:solidFill>
                  <a:srgbClr val="0070C0"/>
                </a:solidFill>
              </a:rPr>
              <a:t>Nasal synechiae</a:t>
            </a:r>
          </a:p>
          <a:p>
            <a:pPr marL="342900" indent="-342900">
              <a:buFont typeface="+mj-lt"/>
              <a:buAutoNum type="arabicPeriod"/>
            </a:pPr>
            <a:r>
              <a:rPr lang="en-US" sz="2000" dirty="0">
                <a:solidFill>
                  <a:srgbClr val="0070C0"/>
                </a:solidFill>
              </a:rPr>
              <a:t>Rhinolith</a:t>
            </a:r>
          </a:p>
        </p:txBody>
      </p:sp>
    </p:spTree>
    <p:extLst>
      <p:ext uri="{BB962C8B-B14F-4D97-AF65-F5344CB8AC3E}">
        <p14:creationId xmlns:p14="http://schemas.microsoft.com/office/powerpoint/2010/main" val="336455506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A4F92-AEF1-7E4B-9BF1-7F4A5E64DB2E}"/>
              </a:ext>
            </a:extLst>
          </p:cNvPr>
          <p:cNvSpPr>
            <a:spLocks noGrp="1"/>
          </p:cNvSpPr>
          <p:nvPr>
            <p:ph type="title"/>
          </p:nvPr>
        </p:nvSpPr>
        <p:spPr>
          <a:xfrm>
            <a:off x="419100" y="365125"/>
            <a:ext cx="11353800" cy="762339"/>
          </a:xfrm>
        </p:spPr>
        <p:txBody>
          <a:bodyPr>
            <a:noAutofit/>
          </a:bodyPr>
          <a:lstStyle/>
          <a:p>
            <a:r>
              <a:rPr lang="en-US" sz="2800" b="1" dirty="0"/>
              <a:t>Q3: A 7 years old child come to ER with unilateral nasal discharge foul smelling</a:t>
            </a:r>
          </a:p>
        </p:txBody>
      </p:sp>
      <p:sp>
        <p:nvSpPr>
          <p:cNvPr id="3" name="Content Placeholder 2">
            <a:extLst>
              <a:ext uri="{FF2B5EF4-FFF2-40B4-BE49-F238E27FC236}">
                <a16:creationId xmlns:a16="http://schemas.microsoft.com/office/drawing/2014/main" id="{3607B6B4-F59B-ECAB-3CA5-F8A2B8891936}"/>
              </a:ext>
            </a:extLst>
          </p:cNvPr>
          <p:cNvSpPr>
            <a:spLocks noGrp="1"/>
          </p:cNvSpPr>
          <p:nvPr>
            <p:ph idx="1"/>
          </p:nvPr>
        </p:nvSpPr>
        <p:spPr>
          <a:xfrm>
            <a:off x="838200" y="1305025"/>
            <a:ext cx="10515600" cy="5319709"/>
          </a:xfrm>
        </p:spPr>
        <p:txBody>
          <a:bodyPr>
            <a:normAutofit fontScale="92500" lnSpcReduction="10000"/>
          </a:bodyPr>
          <a:lstStyle/>
          <a:p>
            <a:pPr marL="0" indent="0">
              <a:buNone/>
            </a:pPr>
            <a:r>
              <a:rPr lang="en-US" b="1" dirty="0"/>
              <a:t>Most likely diagnosis</a:t>
            </a:r>
          </a:p>
          <a:p>
            <a:pPr>
              <a:buFont typeface="Courier New" panose="02070309020205020404" pitchFamily="49" charset="0"/>
              <a:buChar char="o"/>
            </a:pPr>
            <a:r>
              <a:rPr lang="en-US" sz="2600" dirty="0"/>
              <a:t>Nasal Foreign body</a:t>
            </a:r>
          </a:p>
          <a:p>
            <a:pPr marL="0" indent="0">
              <a:buNone/>
            </a:pPr>
            <a:r>
              <a:rPr lang="en-US" b="1" dirty="0"/>
              <a:t>1</a:t>
            </a:r>
            <a:r>
              <a:rPr lang="en-US" b="1" baseline="30000" dirty="0"/>
              <a:t>st</a:t>
            </a:r>
            <a:r>
              <a:rPr lang="en-US" b="1" dirty="0"/>
              <a:t> step to confirm your diagnosis</a:t>
            </a:r>
          </a:p>
          <a:p>
            <a:pPr>
              <a:buFont typeface="Courier New" panose="02070309020205020404" pitchFamily="49" charset="0"/>
              <a:buChar char="o"/>
            </a:pPr>
            <a:r>
              <a:rPr lang="en-US" sz="2600" dirty="0"/>
              <a:t>Anterior rhinoscopy</a:t>
            </a:r>
          </a:p>
          <a:p>
            <a:pPr marL="0" indent="0">
              <a:buNone/>
            </a:pPr>
            <a:r>
              <a:rPr lang="en-US" b="1" dirty="0"/>
              <a:t>Complications</a:t>
            </a:r>
          </a:p>
          <a:p>
            <a:pPr marL="514350" indent="-514350">
              <a:buFont typeface="+mj-lt"/>
              <a:buAutoNum type="arabicPeriod"/>
            </a:pPr>
            <a:r>
              <a:rPr lang="en-US" sz="2600" dirty="0"/>
              <a:t>Septal perforation</a:t>
            </a:r>
          </a:p>
          <a:p>
            <a:pPr marL="514350" indent="-514350">
              <a:buFont typeface="+mj-lt"/>
              <a:buAutoNum type="arabicPeriod"/>
            </a:pPr>
            <a:r>
              <a:rPr lang="en-US" sz="2600" dirty="0"/>
              <a:t>Stenosis of nasal cavity</a:t>
            </a:r>
          </a:p>
          <a:p>
            <a:pPr marL="514350" indent="-514350">
              <a:buFont typeface="+mj-lt"/>
              <a:buAutoNum type="arabicPeriod"/>
            </a:pPr>
            <a:r>
              <a:rPr lang="en-US" sz="2600" dirty="0"/>
              <a:t>Nasal synechiae</a:t>
            </a:r>
          </a:p>
          <a:p>
            <a:pPr marL="514350" indent="-514350">
              <a:buFont typeface="+mj-lt"/>
              <a:buAutoNum type="arabicPeriod"/>
            </a:pPr>
            <a:r>
              <a:rPr lang="en-US" sz="2600" dirty="0"/>
              <a:t>Rhinolith</a:t>
            </a:r>
          </a:p>
          <a:p>
            <a:pPr marL="0" indent="0">
              <a:buNone/>
            </a:pPr>
            <a:r>
              <a:rPr lang="en-US" b="1" dirty="0"/>
              <a:t>Why infection in this triangle is dangerous?</a:t>
            </a:r>
          </a:p>
          <a:p>
            <a:pPr>
              <a:buFont typeface="Courier New" panose="02070309020205020404" pitchFamily="49" charset="0"/>
              <a:buChar char="o"/>
            </a:pPr>
            <a:r>
              <a:rPr lang="en-US" sz="2600" dirty="0"/>
              <a:t>Can result in retrograde infection from nasal area to brain causing cavernous sinus thrombosis ,meningitis and brain abscess</a:t>
            </a:r>
          </a:p>
          <a:p>
            <a:endParaRPr lang="en-US" dirty="0"/>
          </a:p>
        </p:txBody>
      </p:sp>
      <p:pic>
        <p:nvPicPr>
          <p:cNvPr id="4" name="Content Placeholder 8">
            <a:extLst>
              <a:ext uri="{FF2B5EF4-FFF2-40B4-BE49-F238E27FC236}">
                <a16:creationId xmlns:a16="http://schemas.microsoft.com/office/drawing/2014/main" id="{90E25B24-7340-EE8A-86B1-8E5F2D264B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2838" y="1305025"/>
            <a:ext cx="2760962" cy="3681284"/>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2B2E8555-41D9-1268-2E95-5D3D9B01AC51}"/>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88213063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BF2E-FB4E-4A24-FDB2-64044475831E}"/>
              </a:ext>
            </a:extLst>
          </p:cNvPr>
          <p:cNvSpPr>
            <a:spLocks noGrp="1"/>
          </p:cNvSpPr>
          <p:nvPr>
            <p:ph type="title"/>
          </p:nvPr>
        </p:nvSpPr>
        <p:spPr/>
        <p:txBody>
          <a:bodyPr>
            <a:normAutofit fontScale="90000"/>
          </a:bodyPr>
          <a:lstStyle/>
          <a:p>
            <a:r>
              <a:rPr lang="en-US" dirty="0">
                <a:solidFill>
                  <a:srgbClr val="00518E"/>
                </a:solidFill>
              </a:rPr>
              <a:t>5 years old present with sudden onset of stridor</a:t>
            </a:r>
          </a:p>
        </p:txBody>
      </p:sp>
      <p:sp>
        <p:nvSpPr>
          <p:cNvPr id="3" name="Content Placeholder 2">
            <a:extLst>
              <a:ext uri="{FF2B5EF4-FFF2-40B4-BE49-F238E27FC236}">
                <a16:creationId xmlns:a16="http://schemas.microsoft.com/office/drawing/2014/main" id="{A9CBF452-9762-A163-D55C-62CFF7D7145E}"/>
              </a:ext>
            </a:extLst>
          </p:cNvPr>
          <p:cNvSpPr>
            <a:spLocks noGrp="1"/>
          </p:cNvSpPr>
          <p:nvPr>
            <p:ph idx="1"/>
          </p:nvPr>
        </p:nvSpPr>
        <p:spPr>
          <a:xfrm>
            <a:off x="838200" y="1305025"/>
            <a:ext cx="5599922" cy="5067783"/>
          </a:xfrm>
        </p:spPr>
        <p:txBody>
          <a:bodyPr>
            <a:normAutofit fontScale="92500" lnSpcReduction="20000"/>
          </a:bodyPr>
          <a:lstStyle/>
          <a:p>
            <a:pPr marL="514350" indent="-514350">
              <a:buFont typeface="+mj-lt"/>
              <a:buAutoNum type="arabicPeriod"/>
            </a:pPr>
            <a:r>
              <a:rPr lang="en-US" sz="3000" b="1" dirty="0">
                <a:solidFill>
                  <a:srgbClr val="00518E"/>
                </a:solidFill>
              </a:rPr>
              <a:t>Most likely diagnosis</a:t>
            </a:r>
          </a:p>
          <a:p>
            <a:pPr lvl="1"/>
            <a:r>
              <a:rPr lang="en-US" sz="2600" dirty="0">
                <a:solidFill>
                  <a:srgbClr val="00518E"/>
                </a:solidFill>
              </a:rPr>
              <a:t>Throat foreign body </a:t>
            </a:r>
          </a:p>
          <a:p>
            <a:pPr marL="514350" indent="-514350">
              <a:buFont typeface="+mj-lt"/>
              <a:buAutoNum type="arabicPeriod"/>
            </a:pPr>
            <a:r>
              <a:rPr lang="en-US" sz="3000" b="1" dirty="0">
                <a:solidFill>
                  <a:srgbClr val="00518E"/>
                </a:solidFill>
              </a:rPr>
              <a:t>Possible symptoms</a:t>
            </a:r>
            <a:endParaRPr lang="ar-SA" sz="3000" b="1" dirty="0">
              <a:solidFill>
                <a:srgbClr val="00518E"/>
              </a:solidFill>
            </a:endParaRPr>
          </a:p>
          <a:p>
            <a:pPr lvl="1"/>
            <a:r>
              <a:rPr lang="en-US" sz="2600" dirty="0">
                <a:solidFill>
                  <a:srgbClr val="00518E"/>
                </a:solidFill>
              </a:rPr>
              <a:t>Coughing, stridor, or hoarseness</a:t>
            </a:r>
          </a:p>
          <a:p>
            <a:pPr lvl="1"/>
            <a:r>
              <a:rPr lang="en-US" sz="2600" dirty="0">
                <a:solidFill>
                  <a:srgbClr val="00518E"/>
                </a:solidFill>
              </a:rPr>
              <a:t>History of choking, dysphagia, odynophagia, or dysphonia</a:t>
            </a:r>
          </a:p>
          <a:p>
            <a:pPr marL="514350" indent="-514350">
              <a:buFont typeface="+mj-lt"/>
              <a:buAutoNum type="arabicPeriod"/>
            </a:pPr>
            <a:r>
              <a:rPr lang="en-US" sz="3000" b="1" dirty="0">
                <a:solidFill>
                  <a:srgbClr val="00518E"/>
                </a:solidFill>
              </a:rPr>
              <a:t>Complications</a:t>
            </a:r>
          </a:p>
          <a:p>
            <a:pPr marL="971550" lvl="1" indent="-514350">
              <a:buFont typeface="+mj-lt"/>
              <a:buAutoNum type="arabicPeriod"/>
            </a:pPr>
            <a:r>
              <a:rPr lang="en-US" sz="2600" dirty="0">
                <a:solidFill>
                  <a:srgbClr val="00518E"/>
                </a:solidFill>
              </a:rPr>
              <a:t>Aspiration</a:t>
            </a:r>
          </a:p>
          <a:p>
            <a:pPr marL="971550" lvl="1" indent="-514350">
              <a:buFont typeface="+mj-lt"/>
              <a:buAutoNum type="arabicPeriod"/>
            </a:pPr>
            <a:r>
              <a:rPr lang="en-US" sz="2600" dirty="0">
                <a:solidFill>
                  <a:srgbClr val="00518E"/>
                </a:solidFill>
              </a:rPr>
              <a:t>Laryngeal edema and obstruction</a:t>
            </a:r>
          </a:p>
          <a:p>
            <a:pPr marL="971550" lvl="1" indent="-514350">
              <a:buFont typeface="+mj-lt"/>
              <a:buAutoNum type="arabicPeriod"/>
            </a:pPr>
            <a:r>
              <a:rPr lang="en-US" sz="2600" dirty="0">
                <a:solidFill>
                  <a:srgbClr val="00518E"/>
                </a:solidFill>
              </a:rPr>
              <a:t>Perforation to the esophagus</a:t>
            </a:r>
          </a:p>
          <a:p>
            <a:pPr marL="514350" indent="-514350">
              <a:buFont typeface="+mj-lt"/>
              <a:buAutoNum type="arabicPeriod"/>
            </a:pPr>
            <a:r>
              <a:rPr lang="en-US" sz="3000" b="1" dirty="0">
                <a:solidFill>
                  <a:srgbClr val="00518E"/>
                </a:solidFill>
              </a:rPr>
              <a:t>How to manage</a:t>
            </a:r>
          </a:p>
          <a:p>
            <a:pPr marL="971550" lvl="1" indent="-514350">
              <a:buFont typeface="+mj-lt"/>
              <a:buAutoNum type="arabicPeriod"/>
            </a:pPr>
            <a:r>
              <a:rPr lang="en-US" sz="2600" dirty="0">
                <a:solidFill>
                  <a:srgbClr val="00518E"/>
                </a:solidFill>
              </a:rPr>
              <a:t>Exam the pharynx and larynx</a:t>
            </a:r>
          </a:p>
          <a:p>
            <a:pPr marL="971550" lvl="1" indent="-514350">
              <a:buFont typeface="+mj-lt"/>
              <a:buAutoNum type="arabicPeriod"/>
            </a:pPr>
            <a:r>
              <a:rPr lang="en-US" sz="2600" dirty="0">
                <a:solidFill>
                  <a:srgbClr val="00518E"/>
                </a:solidFill>
              </a:rPr>
              <a:t>Radiography</a:t>
            </a:r>
          </a:p>
          <a:p>
            <a:pPr marL="971550" lvl="1" indent="-514350">
              <a:buFont typeface="+mj-lt"/>
              <a:buAutoNum type="arabicPeriod"/>
            </a:pPr>
            <a:r>
              <a:rPr lang="en-US" sz="2600" dirty="0">
                <a:solidFill>
                  <a:srgbClr val="00518E"/>
                </a:solidFill>
              </a:rPr>
              <a:t>Esophagoscopy &amp; laryngoscopy</a:t>
            </a:r>
          </a:p>
        </p:txBody>
      </p:sp>
      <p:pic>
        <p:nvPicPr>
          <p:cNvPr id="1026" name="Picture 2" descr="An Unusual Cause of Foreign Body Sensation in the Throat (31.05.2019)">
            <a:extLst>
              <a:ext uri="{FF2B5EF4-FFF2-40B4-BE49-F238E27FC236}">
                <a16:creationId xmlns:a16="http://schemas.microsoft.com/office/drawing/2014/main" id="{B90A0329-4584-AD76-D4E6-96ABC8B52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9806" y="1305025"/>
            <a:ext cx="4643994" cy="4562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797741-A664-5C7D-2C23-18D89C4888C1}"/>
              </a:ext>
            </a:extLst>
          </p:cNvPr>
          <p:cNvSpPr/>
          <p:nvPr/>
        </p:nvSpPr>
        <p:spPr>
          <a:xfrm>
            <a:off x="10786188" y="0"/>
            <a:ext cx="140581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err="1">
                <a:solidFill>
                  <a:srgbClr val="FF0000"/>
                </a:solidFill>
              </a:rPr>
              <a:t>جدعنة</a:t>
            </a:r>
            <a:r>
              <a:rPr lang="ar-JO" dirty="0">
                <a:solidFill>
                  <a:srgbClr val="FF0000"/>
                </a:solidFill>
              </a:rPr>
              <a:t> من عندي</a:t>
            </a:r>
            <a:endParaRPr lang="en-US" dirty="0">
              <a:solidFill>
                <a:srgbClr val="FF0000"/>
              </a:solidFill>
            </a:endParaRPr>
          </a:p>
        </p:txBody>
      </p:sp>
    </p:spTree>
    <p:extLst>
      <p:ext uri="{BB962C8B-B14F-4D97-AF65-F5344CB8AC3E}">
        <p14:creationId xmlns:p14="http://schemas.microsoft.com/office/powerpoint/2010/main" val="219901804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36F8CE-84BB-0B0F-76B6-4F38CB463789}"/>
              </a:ext>
            </a:extLst>
          </p:cNvPr>
          <p:cNvSpPr>
            <a:spLocks noGrp="1"/>
          </p:cNvSpPr>
          <p:nvPr>
            <p:ph type="title"/>
          </p:nvPr>
        </p:nvSpPr>
        <p:spPr/>
        <p:txBody>
          <a:bodyPr>
            <a:normAutofit/>
          </a:bodyPr>
          <a:lstStyle/>
          <a:p>
            <a:r>
              <a:rPr lang="en-US" sz="4000" dirty="0">
                <a:solidFill>
                  <a:srgbClr val="00518E"/>
                </a:solidFill>
              </a:rPr>
              <a:t>45Y female present with severe unilateral otalgia</a:t>
            </a:r>
          </a:p>
        </p:txBody>
      </p:sp>
      <p:sp>
        <p:nvSpPr>
          <p:cNvPr id="8" name="Content Placeholder 7">
            <a:extLst>
              <a:ext uri="{FF2B5EF4-FFF2-40B4-BE49-F238E27FC236}">
                <a16:creationId xmlns:a16="http://schemas.microsoft.com/office/drawing/2014/main" id="{76411292-29A8-E5DC-BBB7-6571D554EFC3}"/>
              </a:ext>
            </a:extLst>
          </p:cNvPr>
          <p:cNvSpPr>
            <a:spLocks noGrp="1"/>
          </p:cNvSpPr>
          <p:nvPr>
            <p:ph idx="1"/>
          </p:nvPr>
        </p:nvSpPr>
        <p:spPr>
          <a:xfrm>
            <a:off x="838199" y="1305026"/>
            <a:ext cx="6607629" cy="4871938"/>
          </a:xfrm>
        </p:spPr>
        <p:txBody>
          <a:bodyPr/>
          <a:lstStyle/>
          <a:p>
            <a:r>
              <a:rPr lang="en-US" b="1" dirty="0">
                <a:solidFill>
                  <a:srgbClr val="00518E"/>
                </a:solidFill>
              </a:rPr>
              <a:t>Diagnosis</a:t>
            </a:r>
            <a:endParaRPr lang="ar-JO" b="1" dirty="0">
              <a:solidFill>
                <a:srgbClr val="00518E"/>
              </a:solidFill>
            </a:endParaRPr>
          </a:p>
          <a:p>
            <a:pPr lvl="1"/>
            <a:r>
              <a:rPr lang="en-US" sz="2600" dirty="0">
                <a:solidFill>
                  <a:srgbClr val="00518E"/>
                </a:solidFill>
              </a:rPr>
              <a:t>Insect in ear canal as foreign body</a:t>
            </a:r>
          </a:p>
          <a:p>
            <a:r>
              <a:rPr lang="en-US" b="1" dirty="0"/>
              <a:t>Management</a:t>
            </a:r>
            <a:endParaRPr lang="ar-JO" b="1" dirty="0"/>
          </a:p>
          <a:p>
            <a:pPr marL="914400" lvl="1" indent="-457200">
              <a:buFont typeface="+mj-lt"/>
              <a:buAutoNum type="arabicPeriod"/>
            </a:pPr>
            <a:r>
              <a:rPr lang="en-US" dirty="0"/>
              <a:t>Live insects must be killed rapidly before attempting to remove it by </a:t>
            </a:r>
            <a:r>
              <a:rPr lang="en-US" altLang="en-US" dirty="0"/>
              <a:t>instilling alcohol, 2% lidocaine (Xylocaine), or mineral oil into the ear canal</a:t>
            </a:r>
            <a:endParaRPr lang="ar-JO" altLang="en-US" dirty="0"/>
          </a:p>
          <a:p>
            <a:pPr marL="914400" lvl="1" indent="-457200">
              <a:buFont typeface="+mj-lt"/>
              <a:buAutoNum type="arabicPeriod"/>
            </a:pPr>
            <a:r>
              <a:rPr lang="en-US" dirty="0"/>
              <a:t>Removed by suction or instrumentation</a:t>
            </a:r>
          </a:p>
          <a:p>
            <a:r>
              <a:rPr lang="en-US" b="1" dirty="0">
                <a:solidFill>
                  <a:srgbClr val="00518E"/>
                </a:solidFill>
              </a:rPr>
              <a:t>Contraindicated methods</a:t>
            </a:r>
            <a:endParaRPr lang="ar-JO" b="1" dirty="0">
              <a:solidFill>
                <a:srgbClr val="00518E"/>
              </a:solidFill>
            </a:endParaRPr>
          </a:p>
          <a:p>
            <a:pPr lvl="1"/>
            <a:r>
              <a:rPr lang="en-US" sz="2600" dirty="0">
                <a:solidFill>
                  <a:srgbClr val="00518E"/>
                </a:solidFill>
              </a:rPr>
              <a:t>Irrigation</a:t>
            </a:r>
          </a:p>
        </p:txBody>
      </p:sp>
      <p:sp>
        <p:nvSpPr>
          <p:cNvPr id="6" name="Rectangle 5">
            <a:extLst>
              <a:ext uri="{FF2B5EF4-FFF2-40B4-BE49-F238E27FC236}">
                <a16:creationId xmlns:a16="http://schemas.microsoft.com/office/drawing/2014/main" id="{1F3E1FBB-2389-4F1F-0BD3-7BF080360E2B}"/>
              </a:ext>
            </a:extLst>
          </p:cNvPr>
          <p:cNvSpPr/>
          <p:nvPr/>
        </p:nvSpPr>
        <p:spPr>
          <a:xfrm>
            <a:off x="11159412" y="0"/>
            <a:ext cx="103258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(1)</a:t>
            </a:r>
            <a:endParaRPr lang="en-US" dirty="0">
              <a:solidFill>
                <a:srgbClr val="FF0000"/>
              </a:solidFill>
            </a:endParaRPr>
          </a:p>
        </p:txBody>
      </p:sp>
      <p:pic>
        <p:nvPicPr>
          <p:cNvPr id="9" name="Picture 2" descr="Live Insect in the ear -Ear Drum Damaged- Dr.Paulose FRCS - YouTube">
            <a:extLst>
              <a:ext uri="{FF2B5EF4-FFF2-40B4-BE49-F238E27FC236}">
                <a16:creationId xmlns:a16="http://schemas.microsoft.com/office/drawing/2014/main" id="{2D00ED5A-0F08-2FE7-284D-EDF2CDA004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85" r="8232"/>
          <a:stretch/>
        </p:blipFill>
        <p:spPr bwMode="auto">
          <a:xfrm>
            <a:off x="7737120" y="1305026"/>
            <a:ext cx="3616680" cy="3425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7390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7531F-25A8-E865-BB56-C059BC3743A1}"/>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B634E9AC-5D7B-7D1B-2F2F-0CE49C45B272}"/>
              </a:ext>
            </a:extLst>
          </p:cNvPr>
          <p:cNvSpPr>
            <a:spLocks noGrp="1"/>
          </p:cNvSpPr>
          <p:nvPr>
            <p:ph idx="1"/>
          </p:nvPr>
        </p:nvSpPr>
        <p:spPr/>
        <p:txBody>
          <a:bodyPr>
            <a:normAutofit/>
          </a:bodyPr>
          <a:lstStyle/>
          <a:p>
            <a:r>
              <a:rPr lang="en-US" sz="3200" dirty="0"/>
              <a:t>A 3-year-old child came to ER complaining of unilateral, foul smelling, nasal discharge for 2 weeks, what is the most likely diagnosis (what diagnosis you should rule out) ?</a:t>
            </a:r>
          </a:p>
          <a:p>
            <a:pPr>
              <a:buFont typeface="Courier New" panose="02070309020205020404" pitchFamily="49" charset="0"/>
              <a:buChar char="o"/>
            </a:pPr>
            <a:endParaRPr lang="en-US" sz="3200" dirty="0"/>
          </a:p>
          <a:p>
            <a:pPr>
              <a:buFont typeface="Courier New" panose="02070309020205020404" pitchFamily="49" charset="0"/>
              <a:buChar char="o"/>
            </a:pPr>
            <a:r>
              <a:rPr lang="en-US" sz="3200" b="1" dirty="0"/>
              <a:t>Answer</a:t>
            </a:r>
            <a:r>
              <a:rPr lang="en-US" sz="3200" dirty="0"/>
              <a:t>: Foreign body</a:t>
            </a:r>
          </a:p>
        </p:txBody>
      </p:sp>
      <p:sp>
        <p:nvSpPr>
          <p:cNvPr id="7" name="Rectangle 6">
            <a:extLst>
              <a:ext uri="{FF2B5EF4-FFF2-40B4-BE49-F238E27FC236}">
                <a16:creationId xmlns:a16="http://schemas.microsoft.com/office/drawing/2014/main" id="{A71D49B6-23B9-C7C7-02BC-BA00E456DAE0}"/>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376115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2530A-4FDE-8583-18FF-B4DD57CFBBB6}"/>
              </a:ext>
            </a:extLst>
          </p:cNvPr>
          <p:cNvSpPr>
            <a:spLocks noGrp="1"/>
          </p:cNvSpPr>
          <p:nvPr>
            <p:ph type="title"/>
          </p:nvPr>
        </p:nvSpPr>
        <p:spPr/>
        <p:txBody>
          <a:bodyPr/>
          <a:lstStyle/>
          <a:p>
            <a:r>
              <a:rPr lang="en-US" dirty="0"/>
              <a:t>Tympanogram – Type A</a:t>
            </a:r>
          </a:p>
        </p:txBody>
      </p:sp>
      <p:sp>
        <p:nvSpPr>
          <p:cNvPr id="8" name="Content Placeholder 7">
            <a:extLst>
              <a:ext uri="{FF2B5EF4-FFF2-40B4-BE49-F238E27FC236}">
                <a16:creationId xmlns:a16="http://schemas.microsoft.com/office/drawing/2014/main" id="{BD9D4935-9B64-33B1-BEF9-3213E93AF3AB}"/>
              </a:ext>
            </a:extLst>
          </p:cNvPr>
          <p:cNvSpPr>
            <a:spLocks noGrp="1"/>
          </p:cNvSpPr>
          <p:nvPr>
            <p:ph sz="half" idx="1"/>
          </p:nvPr>
        </p:nvSpPr>
        <p:spPr>
          <a:xfrm>
            <a:off x="838199" y="1306851"/>
            <a:ext cx="5402473" cy="4870112"/>
          </a:xfrm>
        </p:spPr>
        <p:txBody>
          <a:bodyPr/>
          <a:lstStyle/>
          <a:p>
            <a:pPr marL="0" indent="0">
              <a:buNone/>
            </a:pPr>
            <a:r>
              <a:rPr lang="en-US" dirty="0"/>
              <a:t>Type A suggests </a:t>
            </a:r>
            <a:r>
              <a:rPr lang="en-US" dirty="0">
                <a:solidFill>
                  <a:srgbClr val="FF0000"/>
                </a:solidFill>
              </a:rPr>
              <a:t>normal middle ear </a:t>
            </a:r>
            <a:r>
              <a:rPr lang="en-US" dirty="0"/>
              <a:t>function, but it occurs in some otosclerotic ears, particularly in early stages.</a:t>
            </a:r>
          </a:p>
          <a:p>
            <a:endParaRPr lang="en-US" dirty="0"/>
          </a:p>
          <a:p>
            <a:pPr algn="l">
              <a:buFont typeface="Wingdings" panose="05000000000000000000" pitchFamily="2" charset="2"/>
              <a:buChar char="Ø"/>
            </a:pPr>
            <a:r>
              <a:rPr lang="en-US" sz="2800" dirty="0"/>
              <a:t> Peak is between +/- 100 </a:t>
            </a:r>
            <a:r>
              <a:rPr lang="en-US" sz="2800" dirty="0" err="1"/>
              <a:t>daPa</a:t>
            </a:r>
            <a:endParaRPr lang="en-US" sz="2800" dirty="0"/>
          </a:p>
          <a:p>
            <a:pPr algn="l">
              <a:buFont typeface="Wingdings" panose="05000000000000000000" pitchFamily="2" charset="2"/>
              <a:buChar char="Ø"/>
            </a:pPr>
            <a:r>
              <a:rPr lang="en-US" sz="2800" dirty="0"/>
              <a:t> Compliance from 0.3-1.5 ml</a:t>
            </a:r>
          </a:p>
          <a:p>
            <a:endParaRPr lang="en-US" dirty="0"/>
          </a:p>
        </p:txBody>
      </p:sp>
      <p:pic>
        <p:nvPicPr>
          <p:cNvPr id="9" name="Content Placeholder 10" descr="download.png">
            <a:extLst>
              <a:ext uri="{FF2B5EF4-FFF2-40B4-BE49-F238E27FC236}">
                <a16:creationId xmlns:a16="http://schemas.microsoft.com/office/drawing/2014/main" id="{20C52DF1-D7B7-53BD-8830-2C9B85222BCE}"/>
              </a:ext>
            </a:extLst>
          </p:cNvPr>
          <p:cNvPicPr>
            <a:picLocks noGrp="1" noChangeAspect="1"/>
          </p:cNvPicPr>
          <p:nvPr>
            <p:ph sz="half" idx="2"/>
          </p:nvPr>
        </p:nvPicPr>
        <p:blipFill>
          <a:blip r:embed="rId2" cstate="print"/>
          <a:stretch>
            <a:fillRect/>
          </a:stretch>
        </p:blipFill>
        <p:spPr>
          <a:xfrm>
            <a:off x="6240673" y="1465230"/>
            <a:ext cx="5044654" cy="4553016"/>
          </a:xfrm>
        </p:spPr>
      </p:pic>
      <p:sp>
        <p:nvSpPr>
          <p:cNvPr id="3" name="TextBox 2">
            <a:extLst>
              <a:ext uri="{FF2B5EF4-FFF2-40B4-BE49-F238E27FC236}">
                <a16:creationId xmlns:a16="http://schemas.microsoft.com/office/drawing/2014/main" id="{A991FED3-A27C-E8D0-81E7-6C751B388419}"/>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55985571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urtain, furniture&#10;&#10;Description automatically generated">
            <a:extLst>
              <a:ext uri="{FF2B5EF4-FFF2-40B4-BE49-F238E27FC236}">
                <a16:creationId xmlns:a16="http://schemas.microsoft.com/office/drawing/2014/main" id="{566912A8-7CF1-2F21-D0DE-F50C7769906E}"/>
              </a:ext>
            </a:extLst>
          </p:cNvPr>
          <p:cNvPicPr>
            <a:picLocks noChangeAspect="1"/>
          </p:cNvPicPr>
          <p:nvPr/>
        </p:nvPicPr>
        <p:blipFill rotWithShape="1">
          <a:blip r:embed="rId2">
            <a:extLst>
              <a:ext uri="{28A0092B-C50C-407E-A947-70E740481C1C}">
                <a14:useLocalDpi xmlns:a14="http://schemas.microsoft.com/office/drawing/2010/main" val="0"/>
              </a:ext>
            </a:extLst>
          </a:blip>
          <a:srcRect t="7509" b="2508"/>
          <a:stretch/>
        </p:blipFill>
        <p:spPr>
          <a:xfrm>
            <a:off x="20" y="1282"/>
            <a:ext cx="12191980" cy="6856718"/>
          </a:xfrm>
          <a:prstGeom prst="rect">
            <a:avLst/>
          </a:prstGeom>
        </p:spPr>
      </p:pic>
    </p:spTree>
    <p:extLst>
      <p:ext uri="{BB962C8B-B14F-4D97-AF65-F5344CB8AC3E}">
        <p14:creationId xmlns:p14="http://schemas.microsoft.com/office/powerpoint/2010/main" val="2199262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2530A-4FDE-8583-18FF-B4DD57CFBBB6}"/>
              </a:ext>
            </a:extLst>
          </p:cNvPr>
          <p:cNvSpPr>
            <a:spLocks noGrp="1"/>
          </p:cNvSpPr>
          <p:nvPr>
            <p:ph type="title"/>
          </p:nvPr>
        </p:nvSpPr>
        <p:spPr/>
        <p:txBody>
          <a:bodyPr/>
          <a:lstStyle/>
          <a:p>
            <a:r>
              <a:rPr lang="en-US" dirty="0"/>
              <a:t>Tympanogram – Type </a:t>
            </a:r>
            <a:r>
              <a:rPr lang="en-US" b="0" i="0" dirty="0">
                <a:effectLst/>
              </a:rPr>
              <a:t>A</a:t>
            </a:r>
            <a:r>
              <a:rPr lang="en-US" b="0" i="0" baseline="-25000" dirty="0">
                <a:effectLst/>
              </a:rPr>
              <a:t>S</a:t>
            </a:r>
            <a:endParaRPr lang="en-US" dirty="0"/>
          </a:p>
        </p:txBody>
      </p:sp>
      <p:sp>
        <p:nvSpPr>
          <p:cNvPr id="8" name="Content Placeholder 7">
            <a:extLst>
              <a:ext uri="{FF2B5EF4-FFF2-40B4-BE49-F238E27FC236}">
                <a16:creationId xmlns:a16="http://schemas.microsoft.com/office/drawing/2014/main" id="{BD9D4935-9B64-33B1-BEF9-3213E93AF3AB}"/>
              </a:ext>
            </a:extLst>
          </p:cNvPr>
          <p:cNvSpPr>
            <a:spLocks noGrp="1"/>
          </p:cNvSpPr>
          <p:nvPr>
            <p:ph sz="half" idx="1"/>
          </p:nvPr>
        </p:nvSpPr>
        <p:spPr/>
        <p:txBody>
          <a:bodyPr/>
          <a:lstStyle/>
          <a:p>
            <a:pPr marL="0" indent="0">
              <a:buNone/>
            </a:pPr>
            <a:r>
              <a:rPr lang="en-US" dirty="0"/>
              <a:t>Type A</a:t>
            </a:r>
            <a:r>
              <a:rPr lang="en-US" baseline="-25000" dirty="0"/>
              <a:t>S</a:t>
            </a:r>
            <a:r>
              <a:rPr lang="en-US" dirty="0"/>
              <a:t> (A shallow) suggests a stiffened (less compliant) middle ear system. </a:t>
            </a:r>
          </a:p>
          <a:p>
            <a:pPr marL="0" indent="0">
              <a:buNone/>
            </a:pPr>
            <a:r>
              <a:rPr lang="en-US" dirty="0"/>
              <a:t>DDx:</a:t>
            </a:r>
          </a:p>
          <a:p>
            <a:pPr marL="514350" indent="-514350">
              <a:buFont typeface="+mj-lt"/>
              <a:buAutoNum type="alphaUcPeriod"/>
            </a:pPr>
            <a:r>
              <a:rPr lang="en-US" sz="2600" dirty="0">
                <a:solidFill>
                  <a:srgbClr val="FF0000"/>
                </a:solidFill>
              </a:rPr>
              <a:t>Otosclerosis</a:t>
            </a:r>
            <a:r>
              <a:rPr lang="en-US" sz="2600" dirty="0"/>
              <a:t> </a:t>
            </a:r>
          </a:p>
          <a:p>
            <a:pPr marL="514350" indent="-514350">
              <a:buFont typeface="+mj-lt"/>
              <a:buAutoNum type="alphaUcPeriod"/>
            </a:pPr>
            <a:r>
              <a:rPr lang="en-US" sz="2600" dirty="0">
                <a:solidFill>
                  <a:srgbClr val="FF0000"/>
                </a:solidFill>
              </a:rPr>
              <a:t>Malleus fixation</a:t>
            </a:r>
          </a:p>
          <a:p>
            <a:pPr marL="514350" indent="-514350">
              <a:buFont typeface="+mj-lt"/>
              <a:buAutoNum type="alphaUcPeriod"/>
            </a:pPr>
            <a:r>
              <a:rPr lang="en-US" sz="2600" dirty="0">
                <a:solidFill>
                  <a:srgbClr val="FF0000"/>
                </a:solidFill>
              </a:rPr>
              <a:t>Scared tympanic membrane</a:t>
            </a:r>
          </a:p>
          <a:p>
            <a:endParaRPr lang="en-US" dirty="0"/>
          </a:p>
          <a:p>
            <a:pPr>
              <a:buFont typeface="Wingdings" panose="05000000000000000000" pitchFamily="2" charset="2"/>
              <a:buChar char="Ø"/>
            </a:pPr>
            <a:r>
              <a:rPr lang="en-US" dirty="0"/>
              <a:t> Peak is between +/- 100 </a:t>
            </a:r>
            <a:r>
              <a:rPr lang="en-US" dirty="0" err="1"/>
              <a:t>daPa</a:t>
            </a:r>
            <a:endParaRPr lang="en-US" dirty="0"/>
          </a:p>
          <a:p>
            <a:pPr>
              <a:buFont typeface="Wingdings" panose="05000000000000000000" pitchFamily="2" charset="2"/>
              <a:buChar char="Ø"/>
            </a:pPr>
            <a:r>
              <a:rPr lang="en-US" dirty="0"/>
              <a:t> Compliance is less than 0.3 ml</a:t>
            </a:r>
          </a:p>
        </p:txBody>
      </p:sp>
      <p:pic>
        <p:nvPicPr>
          <p:cNvPr id="5" name="Content Placeholder 8" descr="download (1).png">
            <a:extLst>
              <a:ext uri="{FF2B5EF4-FFF2-40B4-BE49-F238E27FC236}">
                <a16:creationId xmlns:a16="http://schemas.microsoft.com/office/drawing/2014/main" id="{6867421A-48B3-6895-E30D-09C02E0C4C33}"/>
              </a:ext>
            </a:extLst>
          </p:cNvPr>
          <p:cNvPicPr>
            <a:picLocks noChangeAspect="1"/>
          </p:cNvPicPr>
          <p:nvPr/>
        </p:nvPicPr>
        <p:blipFill>
          <a:blip r:embed="rId2" cstate="print"/>
          <a:stretch>
            <a:fillRect/>
          </a:stretch>
        </p:blipFill>
        <p:spPr>
          <a:xfrm>
            <a:off x="6245352" y="1465229"/>
            <a:ext cx="5045427" cy="4553712"/>
          </a:xfrm>
          <a:prstGeom prst="rect">
            <a:avLst/>
          </a:prstGeom>
        </p:spPr>
      </p:pic>
      <p:sp>
        <p:nvSpPr>
          <p:cNvPr id="3" name="TextBox 2">
            <a:extLst>
              <a:ext uri="{FF2B5EF4-FFF2-40B4-BE49-F238E27FC236}">
                <a16:creationId xmlns:a16="http://schemas.microsoft.com/office/drawing/2014/main" id="{6D4C09FC-5FF0-E1C2-BB29-4F81F18F7006}"/>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514566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2530A-4FDE-8583-18FF-B4DD57CFBBB6}"/>
              </a:ext>
            </a:extLst>
          </p:cNvPr>
          <p:cNvSpPr>
            <a:spLocks noGrp="1"/>
          </p:cNvSpPr>
          <p:nvPr>
            <p:ph type="title"/>
          </p:nvPr>
        </p:nvSpPr>
        <p:spPr/>
        <p:txBody>
          <a:bodyPr/>
          <a:lstStyle/>
          <a:p>
            <a:r>
              <a:rPr lang="en-US" dirty="0"/>
              <a:t>Tympanogram – Type </a:t>
            </a:r>
            <a:r>
              <a:rPr lang="en-US" b="0" i="0" dirty="0">
                <a:effectLst/>
              </a:rPr>
              <a:t>A</a:t>
            </a:r>
            <a:r>
              <a:rPr lang="en-US" b="0" i="0" baseline="-25000" dirty="0">
                <a:effectLst/>
              </a:rPr>
              <a:t>D</a:t>
            </a:r>
            <a:endParaRPr lang="en-US" dirty="0"/>
          </a:p>
        </p:txBody>
      </p:sp>
      <p:sp>
        <p:nvSpPr>
          <p:cNvPr id="8" name="Content Placeholder 7">
            <a:extLst>
              <a:ext uri="{FF2B5EF4-FFF2-40B4-BE49-F238E27FC236}">
                <a16:creationId xmlns:a16="http://schemas.microsoft.com/office/drawing/2014/main" id="{BD9D4935-9B64-33B1-BEF9-3213E93AF3AB}"/>
              </a:ext>
            </a:extLst>
          </p:cNvPr>
          <p:cNvSpPr>
            <a:spLocks noGrp="1"/>
          </p:cNvSpPr>
          <p:nvPr>
            <p:ph sz="half" idx="1"/>
          </p:nvPr>
        </p:nvSpPr>
        <p:spPr/>
        <p:txBody>
          <a:bodyPr/>
          <a:lstStyle/>
          <a:p>
            <a:pPr marL="0" indent="0">
              <a:buNone/>
            </a:pPr>
            <a:r>
              <a:rPr lang="en-US" dirty="0"/>
              <a:t>Type A</a:t>
            </a:r>
            <a:r>
              <a:rPr lang="en-US" baseline="-25000" dirty="0"/>
              <a:t>D</a:t>
            </a:r>
            <a:r>
              <a:rPr lang="en-US" dirty="0"/>
              <a:t> suggests high compliance at or near ambient pressure.</a:t>
            </a:r>
          </a:p>
          <a:p>
            <a:pPr marL="0" indent="0">
              <a:buNone/>
            </a:pPr>
            <a:r>
              <a:rPr lang="en-US" dirty="0"/>
              <a:t>DDx:</a:t>
            </a:r>
          </a:p>
          <a:p>
            <a:pPr marL="514350" indent="-514350">
              <a:buFont typeface="+mj-lt"/>
              <a:buAutoNum type="alphaUcPeriod"/>
            </a:pPr>
            <a:r>
              <a:rPr lang="en-US" sz="2600" dirty="0">
                <a:solidFill>
                  <a:srgbClr val="FF0000"/>
                </a:solidFill>
              </a:rPr>
              <a:t>Ossicular discontinuity</a:t>
            </a:r>
            <a:endParaRPr lang="en-US" sz="2600" dirty="0"/>
          </a:p>
          <a:p>
            <a:pPr marL="514350" indent="-514350">
              <a:buFont typeface="+mj-lt"/>
              <a:buAutoNum type="alphaUcPeriod"/>
            </a:pPr>
            <a:r>
              <a:rPr lang="en-US" sz="2600" dirty="0">
                <a:solidFill>
                  <a:srgbClr val="FF0000"/>
                </a:solidFill>
              </a:rPr>
              <a:t>Thin and lax tympanic membrane</a:t>
            </a:r>
            <a:endParaRPr lang="en-US" sz="2600" dirty="0"/>
          </a:p>
          <a:p>
            <a:pPr marL="514350" indent="-514350">
              <a:buFont typeface="+mj-lt"/>
              <a:buAutoNum type="alphaUcPeriod"/>
            </a:pPr>
            <a:r>
              <a:rPr lang="en-US" sz="2600" dirty="0">
                <a:solidFill>
                  <a:srgbClr val="FF0000"/>
                </a:solidFill>
              </a:rPr>
              <a:t>Post-stapedectomy</a:t>
            </a:r>
          </a:p>
          <a:p>
            <a:endParaRPr lang="en-US" dirty="0"/>
          </a:p>
          <a:p>
            <a:pPr>
              <a:buFont typeface="Wingdings" panose="05000000000000000000" pitchFamily="2" charset="2"/>
              <a:buChar char="Ø"/>
            </a:pPr>
            <a:r>
              <a:rPr lang="en-US" dirty="0"/>
              <a:t> Peak is between +/- 100 </a:t>
            </a:r>
            <a:r>
              <a:rPr lang="en-US" dirty="0" err="1"/>
              <a:t>daPa</a:t>
            </a:r>
            <a:endParaRPr lang="en-US" dirty="0"/>
          </a:p>
          <a:p>
            <a:pPr>
              <a:buFont typeface="Wingdings" panose="05000000000000000000" pitchFamily="2" charset="2"/>
              <a:buChar char="Ø"/>
            </a:pPr>
            <a:r>
              <a:rPr lang="en-US" dirty="0"/>
              <a:t> Compliance is more than 1.5 m</a:t>
            </a:r>
          </a:p>
        </p:txBody>
      </p:sp>
      <p:pic>
        <p:nvPicPr>
          <p:cNvPr id="6" name="Content Placeholder 9" descr="tymp2.png">
            <a:extLst>
              <a:ext uri="{FF2B5EF4-FFF2-40B4-BE49-F238E27FC236}">
                <a16:creationId xmlns:a16="http://schemas.microsoft.com/office/drawing/2014/main" id="{9B3984ED-41E1-646D-6D9D-2F3DA74D17F3}"/>
              </a:ext>
            </a:extLst>
          </p:cNvPr>
          <p:cNvPicPr>
            <a:picLocks noGrp="1" noChangeAspect="1"/>
          </p:cNvPicPr>
          <p:nvPr>
            <p:ph sz="half" idx="2"/>
          </p:nvPr>
        </p:nvPicPr>
        <p:blipFill>
          <a:blip r:embed="rId2" cstate="print"/>
          <a:stretch>
            <a:fillRect/>
          </a:stretch>
        </p:blipFill>
        <p:spPr>
          <a:xfrm>
            <a:off x="6245352" y="1463040"/>
            <a:ext cx="5041010" cy="4553712"/>
          </a:xfrm>
        </p:spPr>
      </p:pic>
      <p:sp>
        <p:nvSpPr>
          <p:cNvPr id="3" name="TextBox 2">
            <a:extLst>
              <a:ext uri="{FF2B5EF4-FFF2-40B4-BE49-F238E27FC236}">
                <a16:creationId xmlns:a16="http://schemas.microsoft.com/office/drawing/2014/main" id="{DDDA2218-FDAC-4D35-503B-7BB21A42A6C1}"/>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817665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2530A-4FDE-8583-18FF-B4DD57CFBBB6}"/>
              </a:ext>
            </a:extLst>
          </p:cNvPr>
          <p:cNvSpPr>
            <a:spLocks noGrp="1"/>
          </p:cNvSpPr>
          <p:nvPr>
            <p:ph type="title"/>
          </p:nvPr>
        </p:nvSpPr>
        <p:spPr/>
        <p:txBody>
          <a:bodyPr/>
          <a:lstStyle/>
          <a:p>
            <a:r>
              <a:rPr lang="en-US" dirty="0"/>
              <a:t>Tympanogram – Type </a:t>
            </a:r>
            <a:r>
              <a:rPr lang="en-US" b="0" i="0" dirty="0">
                <a:effectLst/>
              </a:rPr>
              <a:t>B</a:t>
            </a:r>
            <a:endParaRPr lang="en-US" dirty="0"/>
          </a:p>
        </p:txBody>
      </p:sp>
      <p:sp>
        <p:nvSpPr>
          <p:cNvPr id="8" name="Content Placeholder 7">
            <a:extLst>
              <a:ext uri="{FF2B5EF4-FFF2-40B4-BE49-F238E27FC236}">
                <a16:creationId xmlns:a16="http://schemas.microsoft.com/office/drawing/2014/main" id="{BD9D4935-9B64-33B1-BEF9-3213E93AF3AB}"/>
              </a:ext>
            </a:extLst>
          </p:cNvPr>
          <p:cNvSpPr>
            <a:spLocks noGrp="1"/>
          </p:cNvSpPr>
          <p:nvPr>
            <p:ph sz="half" idx="1"/>
          </p:nvPr>
        </p:nvSpPr>
        <p:spPr>
          <a:xfrm>
            <a:off x="838200" y="1306851"/>
            <a:ext cx="5407152" cy="4870112"/>
          </a:xfrm>
        </p:spPr>
        <p:txBody>
          <a:bodyPr>
            <a:normAutofit/>
          </a:bodyPr>
          <a:lstStyle/>
          <a:p>
            <a:pPr marL="0" indent="0">
              <a:buNone/>
            </a:pPr>
            <a:r>
              <a:rPr lang="en-US" sz="2600" dirty="0"/>
              <a:t>Type B is a flat trace with no observed compliance or admittance peak. </a:t>
            </a:r>
          </a:p>
          <a:p>
            <a:pPr marL="0" indent="0">
              <a:buNone/>
            </a:pPr>
            <a:r>
              <a:rPr lang="en-US" sz="2600" dirty="0"/>
              <a:t>Type B tympanograms must be interpreted in conjunction with ear canal volume readings.</a:t>
            </a:r>
          </a:p>
          <a:p>
            <a:endParaRPr lang="en-US" sz="2600" dirty="0"/>
          </a:p>
          <a:p>
            <a:pPr>
              <a:buFont typeface="Wingdings" panose="05000000000000000000" pitchFamily="2" charset="2"/>
              <a:buChar char="Ø"/>
            </a:pPr>
            <a:r>
              <a:rPr lang="en-US" sz="2600" dirty="0"/>
              <a:t> Average ear canal volumes </a:t>
            </a:r>
          </a:p>
          <a:p>
            <a:pPr lvl="1">
              <a:buFont typeface="Arial" panose="020B0604020202020204" pitchFamily="34" charset="0"/>
              <a:buChar char="•"/>
            </a:pPr>
            <a:r>
              <a:rPr lang="en-US" sz="2600" dirty="0"/>
              <a:t>for </a:t>
            </a:r>
            <a:r>
              <a:rPr lang="en-US" sz="2600" dirty="0">
                <a:solidFill>
                  <a:schemeClr val="accent1">
                    <a:lumMod val="75000"/>
                  </a:schemeClr>
                </a:solidFill>
              </a:rPr>
              <a:t>children</a:t>
            </a:r>
            <a:r>
              <a:rPr lang="en-US" sz="2600" dirty="0"/>
              <a:t> are </a:t>
            </a:r>
            <a:r>
              <a:rPr lang="en-US" sz="2600" dirty="0">
                <a:solidFill>
                  <a:schemeClr val="accent1">
                    <a:lumMod val="75000"/>
                  </a:schemeClr>
                </a:solidFill>
              </a:rPr>
              <a:t>0.5-1.0 mL</a:t>
            </a:r>
            <a:endParaRPr lang="en-US" sz="2600" dirty="0"/>
          </a:p>
          <a:p>
            <a:pPr lvl="1">
              <a:buFont typeface="Arial" panose="020B0604020202020204" pitchFamily="34" charset="0"/>
              <a:buChar char="•"/>
            </a:pPr>
            <a:r>
              <a:rPr lang="en-US" sz="2600" dirty="0"/>
              <a:t>for </a:t>
            </a:r>
            <a:r>
              <a:rPr lang="en-US" sz="2600" dirty="0">
                <a:solidFill>
                  <a:schemeClr val="accent1">
                    <a:lumMod val="75000"/>
                  </a:schemeClr>
                </a:solidFill>
              </a:rPr>
              <a:t>adult</a:t>
            </a:r>
            <a:r>
              <a:rPr lang="en-US" sz="2600" dirty="0"/>
              <a:t> are </a:t>
            </a:r>
            <a:r>
              <a:rPr lang="en-US" sz="2600" dirty="0">
                <a:solidFill>
                  <a:schemeClr val="accent1">
                    <a:lumMod val="75000"/>
                  </a:schemeClr>
                </a:solidFill>
              </a:rPr>
              <a:t>1.0-1.5 mL</a:t>
            </a:r>
          </a:p>
        </p:txBody>
      </p:sp>
      <p:pic>
        <p:nvPicPr>
          <p:cNvPr id="5" name="Content Placeholder 8" descr="figure-2.png">
            <a:extLst>
              <a:ext uri="{FF2B5EF4-FFF2-40B4-BE49-F238E27FC236}">
                <a16:creationId xmlns:a16="http://schemas.microsoft.com/office/drawing/2014/main" id="{3488B9EA-729E-A408-54F0-809B7CDDC93E}"/>
              </a:ext>
            </a:extLst>
          </p:cNvPr>
          <p:cNvPicPr>
            <a:picLocks noChangeAspect="1"/>
          </p:cNvPicPr>
          <p:nvPr/>
        </p:nvPicPr>
        <p:blipFill>
          <a:blip r:embed="rId2" cstate="print"/>
          <a:stretch>
            <a:fillRect/>
          </a:stretch>
        </p:blipFill>
        <p:spPr>
          <a:xfrm>
            <a:off x="6366653" y="1617631"/>
            <a:ext cx="5041010" cy="4244530"/>
          </a:xfrm>
          <a:prstGeom prst="rect">
            <a:avLst/>
          </a:prstGeom>
        </p:spPr>
      </p:pic>
      <p:sp>
        <p:nvSpPr>
          <p:cNvPr id="3" name="TextBox 2">
            <a:extLst>
              <a:ext uri="{FF2B5EF4-FFF2-40B4-BE49-F238E27FC236}">
                <a16:creationId xmlns:a16="http://schemas.microsoft.com/office/drawing/2014/main" id="{853FF0BE-DB45-A4D3-3753-04C4D9E42359}"/>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858270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AD5605-3162-4D36-7EE7-F61E1B63973A}"/>
              </a:ext>
            </a:extLst>
          </p:cNvPr>
          <p:cNvSpPr txBox="1">
            <a:spLocks/>
          </p:cNvSpPr>
          <p:nvPr/>
        </p:nvSpPr>
        <p:spPr>
          <a:xfrm>
            <a:off x="838200" y="1305026"/>
            <a:ext cx="10515600" cy="4871938"/>
          </a:xfrm>
          <a:prstGeom prst="rect">
            <a:avLst/>
          </a:prstGeom>
          <a:solidFill>
            <a:schemeClr val="tx1">
              <a:lumMod val="50000"/>
              <a:lumOff val="50000"/>
              <a:alpha val="25000"/>
            </a:schemeClr>
          </a:solidFill>
        </p:spPr>
        <p:txBody>
          <a:bodyPr anchor="ct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Blip>
                <a:blip r:embed="rId2">
                  <a:extLst>
                    <a:ext uri="{96DAC541-7B7A-43D3-8B79-37D633B846F1}">
                      <asvg:svgBlip xmlns:asvg="http://schemas.microsoft.com/office/drawing/2016/SVG/main" r:embed="rId3"/>
                    </a:ext>
                  </a:extLst>
                </a:blip>
              </a:buBlip>
            </a:pPr>
            <a:r>
              <a:rPr lang="en-US" dirty="0">
                <a:solidFill>
                  <a:schemeClr val="bg1"/>
                </a:solidFill>
                <a:effectLst>
                  <a:outerShdw blurRad="38100" dist="38100" dir="2700000" algn="tl">
                    <a:srgbClr val="000000">
                      <a:alpha val="43137"/>
                    </a:srgbClr>
                  </a:outerShdw>
                </a:effectLst>
              </a:rPr>
              <a:t> </a:t>
            </a:r>
            <a:r>
              <a:rPr lang="ar-JO" dirty="0">
                <a:solidFill>
                  <a:schemeClr val="bg1"/>
                </a:solidFill>
                <a:effectLst>
                  <a:outerShdw blurRad="38100" dist="38100" dir="2700000" algn="tl">
                    <a:srgbClr val="000000">
                      <a:alpha val="43137"/>
                    </a:srgbClr>
                  </a:outerShdw>
                </a:effectLst>
              </a:rPr>
              <a:t>شامل لأسئلة سنوات حتى نهاية </a:t>
            </a:r>
            <a:r>
              <a:rPr lang="en-US" dirty="0">
                <a:solidFill>
                  <a:schemeClr val="bg1"/>
                </a:solidFill>
                <a:effectLst>
                  <a:outerShdw blurRad="38100" dist="38100" dir="2700000" algn="tl">
                    <a:srgbClr val="000000">
                      <a:alpha val="43137"/>
                    </a:srgbClr>
                  </a:outerShdw>
                </a:effectLst>
              </a:rPr>
              <a:t>2022</a:t>
            </a:r>
            <a:endParaRPr lang="ar-JO" dirty="0">
              <a:solidFill>
                <a:schemeClr val="bg1"/>
              </a:solidFill>
              <a:effectLst>
                <a:outerShdw blurRad="38100" dist="38100" dir="2700000" algn="tl">
                  <a:srgbClr val="000000">
                    <a:alpha val="43137"/>
                  </a:srgbClr>
                </a:outerShdw>
              </a:effectLst>
            </a:endParaRPr>
          </a:p>
          <a:p>
            <a:pPr algn="r" rtl="1">
              <a:buBlip>
                <a:blip r:embed="rId2">
                  <a:extLst>
                    <a:ext uri="{96DAC541-7B7A-43D3-8B79-37D633B846F1}">
                      <asvg:svgBlip xmlns:asvg="http://schemas.microsoft.com/office/drawing/2016/SVG/main" r:embed="rId3"/>
                    </a:ext>
                  </a:extLst>
                </a:blip>
              </a:buBlip>
            </a:pPr>
            <a:r>
              <a:rPr lang="en-US" dirty="0">
                <a:solidFill>
                  <a:schemeClr val="bg1"/>
                </a:solidFill>
                <a:effectLst>
                  <a:outerShdw blurRad="38100" dist="38100" dir="2700000" algn="tl">
                    <a:srgbClr val="000000">
                      <a:alpha val="43137"/>
                    </a:srgbClr>
                  </a:outerShdw>
                </a:effectLst>
              </a:rPr>
              <a:t> </a:t>
            </a:r>
            <a:r>
              <a:rPr lang="ar-JO" dirty="0">
                <a:solidFill>
                  <a:schemeClr val="bg1"/>
                </a:solidFill>
                <a:effectLst>
                  <a:outerShdw blurRad="38100" dist="38100" dir="2700000" algn="tl">
                    <a:srgbClr val="000000">
                      <a:alpha val="43137"/>
                    </a:srgbClr>
                  </a:outerShdw>
                </a:effectLst>
              </a:rPr>
              <a:t>شامل لملفين دكتور أسامة الموجودات على الموقع</a:t>
            </a:r>
          </a:p>
          <a:p>
            <a:pPr algn="r" rtl="1">
              <a:buBlip>
                <a:blip r:embed="rId2">
                  <a:extLst>
                    <a:ext uri="{96DAC541-7B7A-43D3-8B79-37D633B846F1}">
                      <asvg:svgBlip xmlns:asvg="http://schemas.microsoft.com/office/drawing/2016/SVG/main" r:embed="rId3"/>
                    </a:ext>
                  </a:extLst>
                </a:blip>
              </a:buBlip>
            </a:pPr>
            <a:r>
              <a:rPr lang="en-US" dirty="0">
                <a:solidFill>
                  <a:schemeClr val="bg1"/>
                </a:solidFill>
                <a:effectLst>
                  <a:outerShdw blurRad="38100" dist="38100" dir="2700000" algn="tl">
                    <a:srgbClr val="000000">
                      <a:alpha val="43137"/>
                    </a:srgbClr>
                  </a:outerShdw>
                </a:effectLst>
              </a:rPr>
              <a:t> </a:t>
            </a:r>
            <a:r>
              <a:rPr lang="ar-JO" dirty="0">
                <a:solidFill>
                  <a:schemeClr val="bg1"/>
                </a:solidFill>
                <a:effectLst>
                  <a:outerShdw blurRad="38100" dist="38100" dir="2700000" algn="tl">
                    <a:srgbClr val="000000">
                      <a:alpha val="43137"/>
                    </a:srgbClr>
                  </a:outerShdw>
                </a:effectLst>
              </a:rPr>
              <a:t>شامل لبعض أجزاء دوسيه دكتور حرازنة، غير شامل </a:t>
            </a:r>
            <a:r>
              <a:rPr lang="ar-JO" dirty="0" err="1">
                <a:solidFill>
                  <a:schemeClr val="bg1"/>
                </a:solidFill>
                <a:effectLst>
                  <a:outerShdw blurRad="38100" dist="38100" dir="2700000" algn="tl">
                    <a:srgbClr val="000000">
                      <a:alpha val="43137"/>
                    </a:srgbClr>
                  </a:outerShdw>
                </a:effectLst>
              </a:rPr>
              <a:t>للدوسيه</a:t>
            </a:r>
            <a:r>
              <a:rPr lang="ar-JO" dirty="0">
                <a:solidFill>
                  <a:schemeClr val="bg1"/>
                </a:solidFill>
                <a:effectLst>
                  <a:outerShdw blurRad="38100" dist="38100" dir="2700000" algn="tl">
                    <a:srgbClr val="000000">
                      <a:alpha val="43137"/>
                    </a:srgbClr>
                  </a:outerShdw>
                </a:effectLst>
              </a:rPr>
              <a:t> بشكل كامل</a:t>
            </a:r>
          </a:p>
          <a:p>
            <a:pPr algn="r" rtl="1">
              <a:buBlip>
                <a:blip r:embed="rId2">
                  <a:extLst>
                    <a:ext uri="{96DAC541-7B7A-43D3-8B79-37D633B846F1}">
                      <asvg:svgBlip xmlns:asvg="http://schemas.microsoft.com/office/drawing/2016/SVG/main" r:embed="rId3"/>
                    </a:ext>
                  </a:extLst>
                </a:blip>
              </a:buBlip>
            </a:pPr>
            <a:r>
              <a:rPr lang="en-US" dirty="0">
                <a:solidFill>
                  <a:schemeClr val="bg1"/>
                </a:solidFill>
                <a:effectLst>
                  <a:outerShdw blurRad="38100" dist="38100" dir="2700000" algn="tl">
                    <a:srgbClr val="000000">
                      <a:alpha val="43137"/>
                    </a:srgbClr>
                  </a:outerShdw>
                </a:effectLst>
              </a:rPr>
              <a:t> </a:t>
            </a:r>
            <a:r>
              <a:rPr lang="ar-JO" dirty="0">
                <a:solidFill>
                  <a:schemeClr val="bg1"/>
                </a:solidFill>
                <a:effectLst>
                  <a:outerShdw blurRad="38100" dist="38100" dir="2700000" algn="tl">
                    <a:srgbClr val="000000">
                      <a:alpha val="43137"/>
                    </a:srgbClr>
                  </a:outerShdw>
                </a:effectLst>
              </a:rPr>
              <a:t>الملف مرتب حسب المواضيع تحت كل موضوع فيه ملاحظات الدكاترة وأسئلة السنوات</a:t>
            </a:r>
          </a:p>
          <a:p>
            <a:pPr algn="r" rtl="1">
              <a:buBlip>
                <a:blip r:embed="rId2">
                  <a:extLst>
                    <a:ext uri="{96DAC541-7B7A-43D3-8B79-37D633B846F1}">
                      <asvg:svgBlip xmlns:asvg="http://schemas.microsoft.com/office/drawing/2016/SVG/main" r:embed="rId3"/>
                    </a:ext>
                  </a:extLst>
                </a:blip>
              </a:buBlip>
            </a:pPr>
            <a:r>
              <a:rPr lang="en-US" dirty="0">
                <a:solidFill>
                  <a:schemeClr val="bg1"/>
                </a:solidFill>
                <a:effectLst>
                  <a:outerShdw blurRad="38100" dist="38100" dir="2700000" algn="tl">
                    <a:srgbClr val="000000">
                      <a:alpha val="43137"/>
                    </a:srgbClr>
                  </a:outerShdw>
                </a:effectLst>
              </a:rPr>
              <a:t> </a:t>
            </a:r>
            <a:r>
              <a:rPr lang="ar-JO" dirty="0">
                <a:solidFill>
                  <a:schemeClr val="bg1"/>
                </a:solidFill>
                <a:effectLst>
                  <a:outerShdw blurRad="38100" dist="38100" dir="2700000" algn="tl">
                    <a:srgbClr val="000000">
                      <a:alpha val="43137"/>
                    </a:srgbClr>
                  </a:outerShdw>
                </a:effectLst>
              </a:rPr>
              <a:t>أسئلة السنوات المكررة تم جمعها بسؤال واحد ووضع عدد مرات تكرار السؤال في هامش أعلى الصفحة من جهة اليمين</a:t>
            </a:r>
          </a:p>
          <a:p>
            <a:pPr algn="r" rtl="1">
              <a:buBlip>
                <a:blip r:embed="rId2">
                  <a:extLst>
                    <a:ext uri="{96DAC541-7B7A-43D3-8B79-37D633B846F1}">
                      <asvg:svgBlip xmlns:asvg="http://schemas.microsoft.com/office/drawing/2016/SVG/main" r:embed="rId3"/>
                    </a:ext>
                  </a:extLst>
                </a:blip>
              </a:buBlip>
            </a:pPr>
            <a:r>
              <a:rPr lang="en-US" dirty="0">
                <a:solidFill>
                  <a:schemeClr val="bg1"/>
                </a:solidFill>
                <a:effectLst>
                  <a:outerShdw blurRad="38100" dist="38100" dir="2700000" algn="tl">
                    <a:srgbClr val="000000">
                      <a:alpha val="43137"/>
                    </a:srgbClr>
                  </a:outerShdw>
                </a:effectLst>
              </a:rPr>
              <a:t> </a:t>
            </a:r>
            <a:r>
              <a:rPr lang="ar-JO" dirty="0">
                <a:solidFill>
                  <a:schemeClr val="bg1"/>
                </a:solidFill>
                <a:effectLst>
                  <a:outerShdw blurRad="38100" dist="38100" dir="2700000" algn="tl">
                    <a:srgbClr val="000000">
                      <a:alpha val="43137"/>
                    </a:srgbClr>
                  </a:outerShdw>
                </a:effectLst>
              </a:rPr>
              <a:t>أي كتابة بصندوق يعتبر هامش للملاحظات</a:t>
            </a:r>
          </a:p>
          <a:p>
            <a:pPr algn="r" rtl="1">
              <a:buBlip>
                <a:blip r:embed="rId2">
                  <a:extLst>
                    <a:ext uri="{96DAC541-7B7A-43D3-8B79-37D633B846F1}">
                      <asvg:svgBlip xmlns:asvg="http://schemas.microsoft.com/office/drawing/2016/SVG/main" r:embed="rId3"/>
                    </a:ext>
                  </a:extLst>
                </a:blip>
              </a:buBlip>
            </a:pPr>
            <a:r>
              <a:rPr lang="en-US" dirty="0">
                <a:solidFill>
                  <a:schemeClr val="bg1"/>
                </a:solidFill>
                <a:effectLst>
                  <a:outerShdw blurRad="38100" dist="38100" dir="2700000" algn="tl">
                    <a:srgbClr val="000000">
                      <a:alpha val="43137"/>
                    </a:srgbClr>
                  </a:outerShdw>
                </a:effectLst>
              </a:rPr>
              <a:t> </a:t>
            </a:r>
            <a:r>
              <a:rPr lang="ar-JO" dirty="0">
                <a:solidFill>
                  <a:schemeClr val="bg1"/>
                </a:solidFill>
                <a:effectLst>
                  <a:outerShdw blurRad="38100" dist="38100" dir="2700000" algn="tl">
                    <a:srgbClr val="000000">
                      <a:alpha val="43137"/>
                    </a:srgbClr>
                  </a:outerShdw>
                </a:effectLst>
              </a:rPr>
              <a:t>الكتابة الي باللون الأزرق هذه ملاحظات مني أو حل للسؤال مني لأسئلة ما لقيت لها إجابة</a:t>
            </a:r>
          </a:p>
          <a:p>
            <a:pPr algn="r" rtl="1">
              <a:buBlip>
                <a:blip r:embed="rId2">
                  <a:extLst>
                    <a:ext uri="{96DAC541-7B7A-43D3-8B79-37D633B846F1}">
                      <asvg:svgBlip xmlns:asvg="http://schemas.microsoft.com/office/drawing/2016/SVG/main" r:embed="rId3"/>
                    </a:ext>
                  </a:extLst>
                </a:blip>
              </a:buBlip>
            </a:pPr>
            <a:r>
              <a:rPr lang="en-US" dirty="0">
                <a:solidFill>
                  <a:schemeClr val="bg1"/>
                </a:solidFill>
                <a:effectLst>
                  <a:outerShdw blurRad="38100" dist="38100" dir="2700000" algn="tl">
                    <a:srgbClr val="000000">
                      <a:alpha val="43137"/>
                    </a:srgbClr>
                  </a:outerShdw>
                </a:effectLst>
              </a:rPr>
              <a:t> </a:t>
            </a:r>
            <a:r>
              <a:rPr lang="ar-JO" dirty="0">
                <a:solidFill>
                  <a:schemeClr val="bg1"/>
                </a:solidFill>
                <a:effectLst>
                  <a:outerShdw blurRad="38100" dist="38100" dir="2700000" algn="tl">
                    <a:srgbClr val="000000">
                      <a:alpha val="43137"/>
                    </a:srgbClr>
                  </a:outerShdw>
                </a:effectLst>
              </a:rPr>
              <a:t>الكلام الي بلغتكم فيه بدوسيه الأشعة قائم </a:t>
            </a:r>
            <a:r>
              <a:rPr lang="ar-JO" dirty="0" err="1">
                <a:solidFill>
                  <a:schemeClr val="bg1"/>
                </a:solidFill>
                <a:effectLst>
                  <a:outerShdw blurRad="38100" dist="38100" dir="2700000" algn="tl">
                    <a:srgbClr val="000000">
                      <a:alpha val="43137"/>
                    </a:srgbClr>
                  </a:outerShdw>
                </a:effectLst>
              </a:rPr>
              <a:t>برضو</a:t>
            </a:r>
            <a:r>
              <a:rPr lang="ar-JO" dirty="0">
                <a:solidFill>
                  <a:schemeClr val="bg1"/>
                </a:solidFill>
                <a:effectLst>
                  <a:outerShdw blurRad="38100" dist="38100" dir="2700000" algn="tl">
                    <a:srgbClr val="000000">
                      <a:alpha val="43137"/>
                    </a:srgbClr>
                  </a:outerShdw>
                </a:effectLst>
              </a:rPr>
              <a:t> على هذا الملف وأي الملفات ثانية اشتغلتها ويا </a:t>
            </a:r>
            <a:r>
              <a:rPr lang="ar-JO" dirty="0" err="1">
                <a:solidFill>
                  <a:schemeClr val="bg1"/>
                </a:solidFill>
                <a:effectLst>
                  <a:outerShdw blurRad="38100" dist="38100" dir="2700000" algn="tl">
                    <a:srgbClr val="000000">
                      <a:alpha val="43137"/>
                    </a:srgbClr>
                  </a:outerShdw>
                </a:effectLst>
              </a:rPr>
              <a:t>ريت</a:t>
            </a:r>
            <a:r>
              <a:rPr lang="ar-JO" dirty="0">
                <a:solidFill>
                  <a:schemeClr val="bg1"/>
                </a:solidFill>
                <a:effectLst>
                  <a:outerShdw blurRad="38100" dist="38100" dir="2700000" algn="tl">
                    <a:srgbClr val="000000">
                      <a:alpha val="43137"/>
                    </a:srgbClr>
                  </a:outerShdw>
                </a:effectLst>
              </a:rPr>
              <a:t> بس هبل</a:t>
            </a:r>
          </a:p>
        </p:txBody>
      </p:sp>
      <p:sp>
        <p:nvSpPr>
          <p:cNvPr id="4" name="Title 1">
            <a:extLst>
              <a:ext uri="{FF2B5EF4-FFF2-40B4-BE49-F238E27FC236}">
                <a16:creationId xmlns:a16="http://schemas.microsoft.com/office/drawing/2014/main" id="{65E66A1E-0FA1-345D-97D5-FBA966A0595B}"/>
              </a:ext>
            </a:extLst>
          </p:cNvPr>
          <p:cNvSpPr txBox="1">
            <a:spLocks/>
          </p:cNvSpPr>
          <p:nvPr/>
        </p:nvSpPr>
        <p:spPr>
          <a:xfrm>
            <a:off x="838200" y="365125"/>
            <a:ext cx="10515600" cy="762339"/>
          </a:xfrm>
          <a:prstGeom prst="rect">
            <a:avLst/>
          </a:prstGeom>
          <a:solidFill>
            <a:srgbClr val="68C9CF">
              <a:alpha val="0"/>
            </a:srgbClr>
          </a:solidFill>
        </p:spPr>
        <p:txBody>
          <a:bodyPr anchor="ct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r>
              <a:rPr lang="ar-JO" dirty="0">
                <a:solidFill>
                  <a:schemeClr val="bg1"/>
                </a:solidFill>
                <a:effectLst>
                  <a:outerShdw blurRad="38100" dist="38100" dir="2700000" algn="tl">
                    <a:srgbClr val="000000">
                      <a:alpha val="43137"/>
                    </a:srgbClr>
                  </a:outerShdw>
                </a:effectLst>
              </a:rPr>
              <a:t>ملاحظات</a:t>
            </a:r>
            <a:endParaRPr lang="en-US" dirty="0">
              <a:solidFill>
                <a:schemeClr val="bg1"/>
              </a:solidFill>
              <a:effectLst>
                <a:outerShdw blurRad="38100" dist="38100" dir="2700000" algn="tl">
                  <a:srgbClr val="000000">
                    <a:alpha val="43137"/>
                  </a:srgbClr>
                </a:outerShdw>
              </a:effectLst>
            </a:endParaRPr>
          </a:p>
        </p:txBody>
      </p:sp>
      <p:pic>
        <p:nvPicPr>
          <p:cNvPr id="5" name="Picture 4" descr="A picture containing text, newspaper&#10;&#10;Description automatically generated">
            <a:hlinkClick r:id="rId4"/>
            <a:extLst>
              <a:ext uri="{FF2B5EF4-FFF2-40B4-BE49-F238E27FC236}">
                <a16:creationId xmlns:a16="http://schemas.microsoft.com/office/drawing/2014/main" id="{4F7F781D-204F-8B52-C201-CD01F677AC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3792" y="5952162"/>
            <a:ext cx="45720" cy="45720"/>
          </a:xfrm>
          <a:prstGeom prst="rect">
            <a:avLst/>
          </a:prstGeom>
        </p:spPr>
      </p:pic>
      <p:sp>
        <p:nvSpPr>
          <p:cNvPr id="2" name="TextBox 1">
            <a:extLst>
              <a:ext uri="{FF2B5EF4-FFF2-40B4-BE49-F238E27FC236}">
                <a16:creationId xmlns:a16="http://schemas.microsoft.com/office/drawing/2014/main" id="{AD1121B3-AD89-98A0-5D4C-A155368BDBCB}"/>
              </a:ext>
            </a:extLst>
          </p:cNvPr>
          <p:cNvSpPr txBox="1"/>
          <p:nvPr/>
        </p:nvSpPr>
        <p:spPr>
          <a:xfrm>
            <a:off x="0" y="6488668"/>
            <a:ext cx="2181238"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dirty="0">
                <a:solidFill>
                  <a:schemeClr val="bg1"/>
                </a:solidFill>
                <a:effectLst>
                  <a:outerShdw blurRad="38100" dist="38100" dir="2700000" algn="tl">
                    <a:srgbClr val="000000">
                      <a:alpha val="43137"/>
                    </a:srgbClr>
                  </a:outerShdw>
                </a:effectLst>
              </a:rPr>
              <a:t>Last update: 01/2023</a:t>
            </a:r>
          </a:p>
        </p:txBody>
      </p:sp>
    </p:spTree>
    <p:extLst>
      <p:ext uri="{BB962C8B-B14F-4D97-AF65-F5344CB8AC3E}">
        <p14:creationId xmlns:p14="http://schemas.microsoft.com/office/powerpoint/2010/main" val="1861131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2530A-4FDE-8583-18FF-B4DD57CFBBB6}"/>
              </a:ext>
            </a:extLst>
          </p:cNvPr>
          <p:cNvSpPr>
            <a:spLocks noGrp="1"/>
          </p:cNvSpPr>
          <p:nvPr>
            <p:ph type="title"/>
          </p:nvPr>
        </p:nvSpPr>
        <p:spPr/>
        <p:txBody>
          <a:bodyPr/>
          <a:lstStyle/>
          <a:p>
            <a:r>
              <a:rPr lang="en-US" dirty="0"/>
              <a:t>Tympanogram – Type </a:t>
            </a:r>
            <a:r>
              <a:rPr lang="en-US" b="0" i="0" dirty="0">
                <a:effectLst/>
              </a:rPr>
              <a:t>B</a:t>
            </a:r>
            <a:endParaRPr lang="en-US" dirty="0"/>
          </a:p>
        </p:txBody>
      </p:sp>
      <p:sp>
        <p:nvSpPr>
          <p:cNvPr id="8" name="Content Placeholder 7">
            <a:extLst>
              <a:ext uri="{FF2B5EF4-FFF2-40B4-BE49-F238E27FC236}">
                <a16:creationId xmlns:a16="http://schemas.microsoft.com/office/drawing/2014/main" id="{BD9D4935-9B64-33B1-BEF9-3213E93AF3AB}"/>
              </a:ext>
            </a:extLst>
          </p:cNvPr>
          <p:cNvSpPr>
            <a:spLocks noGrp="1"/>
          </p:cNvSpPr>
          <p:nvPr>
            <p:ph sz="half" idx="1"/>
          </p:nvPr>
        </p:nvSpPr>
        <p:spPr>
          <a:xfrm>
            <a:off x="681135" y="1306851"/>
            <a:ext cx="5701003" cy="4870112"/>
          </a:xfrm>
        </p:spPr>
        <p:txBody>
          <a:bodyPr>
            <a:normAutofit lnSpcReduction="10000"/>
          </a:bodyPr>
          <a:lstStyle/>
          <a:p>
            <a:pPr>
              <a:spcAft>
                <a:spcPts val="600"/>
              </a:spcAft>
              <a:buFont typeface="Wingdings" panose="05000000000000000000" pitchFamily="2" charset="2"/>
              <a:buChar char="Ø"/>
            </a:pPr>
            <a:r>
              <a:rPr lang="en-US" sz="2600" dirty="0"/>
              <a:t> </a:t>
            </a:r>
            <a:r>
              <a:rPr lang="en-US" sz="2600" b="1" dirty="0"/>
              <a:t>Type B (small ear canal volume) </a:t>
            </a:r>
            <a:r>
              <a:rPr lang="en-US" sz="2600" dirty="0"/>
              <a:t>may suggest that the ear canal is occluded with wax/debris or that the immittance probe is pushed </a:t>
            </a:r>
            <a:r>
              <a:rPr lang="en-US" sz="2600" dirty="0">
                <a:solidFill>
                  <a:srgbClr val="FF0000"/>
                </a:solidFill>
              </a:rPr>
              <a:t>against the side of the ear canal</a:t>
            </a:r>
            <a:r>
              <a:rPr lang="en-US" sz="2600" dirty="0"/>
              <a:t>.</a:t>
            </a:r>
          </a:p>
          <a:p>
            <a:pPr>
              <a:spcAft>
                <a:spcPts val="600"/>
              </a:spcAft>
              <a:buFont typeface="Wingdings" panose="05000000000000000000" pitchFamily="2" charset="2"/>
              <a:buChar char="Ø"/>
            </a:pPr>
            <a:r>
              <a:rPr lang="en-US" sz="2600" dirty="0"/>
              <a:t> </a:t>
            </a:r>
            <a:r>
              <a:rPr lang="en-US" sz="2600" b="1" dirty="0"/>
              <a:t>Type B (normal ear canal volume) </a:t>
            </a:r>
            <a:r>
              <a:rPr lang="en-US" sz="2600" dirty="0"/>
              <a:t>usually suggests </a:t>
            </a:r>
            <a:r>
              <a:rPr lang="en-US" sz="2600" dirty="0">
                <a:solidFill>
                  <a:srgbClr val="FF0000"/>
                </a:solidFill>
              </a:rPr>
              <a:t>otitis media with effusion</a:t>
            </a:r>
            <a:r>
              <a:rPr lang="en-US" sz="2600" dirty="0">
                <a:solidFill>
                  <a:schemeClr val="accent1">
                    <a:lumMod val="75000"/>
                  </a:schemeClr>
                </a:solidFill>
              </a:rPr>
              <a:t>.</a:t>
            </a:r>
          </a:p>
          <a:p>
            <a:pPr>
              <a:spcAft>
                <a:spcPts val="600"/>
              </a:spcAft>
              <a:buFont typeface="Wingdings" panose="05000000000000000000" pitchFamily="2" charset="2"/>
              <a:buChar char="Ø"/>
            </a:pPr>
            <a:r>
              <a:rPr lang="en-US" sz="2600" b="1" dirty="0"/>
              <a:t>Type B (large ear canal volume) </a:t>
            </a:r>
            <a:r>
              <a:rPr lang="en-US" sz="2600" dirty="0"/>
              <a:t>suggests a </a:t>
            </a:r>
            <a:r>
              <a:rPr lang="en-US" sz="2600" dirty="0">
                <a:solidFill>
                  <a:srgbClr val="FF0000"/>
                </a:solidFill>
              </a:rPr>
              <a:t>perforation of the tympanic membrane</a:t>
            </a:r>
            <a:r>
              <a:rPr lang="en-US" sz="2600" dirty="0"/>
              <a:t>. (because middle ear volume is added up to the volume of external ear canal)</a:t>
            </a:r>
          </a:p>
        </p:txBody>
      </p:sp>
      <p:pic>
        <p:nvPicPr>
          <p:cNvPr id="11" name="Content Placeholder 8" descr="figure-2.png">
            <a:extLst>
              <a:ext uri="{FF2B5EF4-FFF2-40B4-BE49-F238E27FC236}">
                <a16:creationId xmlns:a16="http://schemas.microsoft.com/office/drawing/2014/main" id="{7A0F1249-33FD-1794-FEE1-679F6F44E680}"/>
              </a:ext>
            </a:extLst>
          </p:cNvPr>
          <p:cNvPicPr>
            <a:picLocks noChangeAspect="1"/>
          </p:cNvPicPr>
          <p:nvPr/>
        </p:nvPicPr>
        <p:blipFill>
          <a:blip r:embed="rId2" cstate="print"/>
          <a:stretch>
            <a:fillRect/>
          </a:stretch>
        </p:blipFill>
        <p:spPr>
          <a:xfrm>
            <a:off x="6366653" y="1617631"/>
            <a:ext cx="5041010" cy="4244530"/>
          </a:xfrm>
          <a:prstGeom prst="rect">
            <a:avLst/>
          </a:prstGeom>
        </p:spPr>
      </p:pic>
      <p:sp>
        <p:nvSpPr>
          <p:cNvPr id="3" name="TextBox 2">
            <a:extLst>
              <a:ext uri="{FF2B5EF4-FFF2-40B4-BE49-F238E27FC236}">
                <a16:creationId xmlns:a16="http://schemas.microsoft.com/office/drawing/2014/main" id="{4ED8963B-F07A-19AA-4377-869C25B6933B}"/>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547415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0" descr="download.jpg">
            <a:extLst>
              <a:ext uri="{FF2B5EF4-FFF2-40B4-BE49-F238E27FC236}">
                <a16:creationId xmlns:a16="http://schemas.microsoft.com/office/drawing/2014/main" id="{34874B6A-DC7D-3D8E-0FFF-48C3E3BAEBCE}"/>
              </a:ext>
            </a:extLst>
          </p:cNvPr>
          <p:cNvPicPr>
            <a:picLocks noGrp="1" noChangeAspect="1"/>
          </p:cNvPicPr>
          <p:nvPr>
            <p:ph sz="half" idx="2"/>
          </p:nvPr>
        </p:nvPicPr>
        <p:blipFill>
          <a:blip r:embed="rId2" cstate="print"/>
          <a:stretch>
            <a:fillRect/>
          </a:stretch>
        </p:blipFill>
        <p:spPr>
          <a:xfrm>
            <a:off x="6172202" y="1626962"/>
            <a:ext cx="5150684" cy="4092705"/>
          </a:xfrm>
        </p:spPr>
      </p:pic>
      <p:sp>
        <p:nvSpPr>
          <p:cNvPr id="4" name="Title 3">
            <a:extLst>
              <a:ext uri="{FF2B5EF4-FFF2-40B4-BE49-F238E27FC236}">
                <a16:creationId xmlns:a16="http://schemas.microsoft.com/office/drawing/2014/main" id="{07E2530A-4FDE-8583-18FF-B4DD57CFBBB6}"/>
              </a:ext>
            </a:extLst>
          </p:cNvPr>
          <p:cNvSpPr>
            <a:spLocks noGrp="1"/>
          </p:cNvSpPr>
          <p:nvPr>
            <p:ph type="title"/>
          </p:nvPr>
        </p:nvSpPr>
        <p:spPr/>
        <p:txBody>
          <a:bodyPr/>
          <a:lstStyle/>
          <a:p>
            <a:r>
              <a:rPr lang="en-US" dirty="0"/>
              <a:t>Tympanogram – Type </a:t>
            </a:r>
            <a:r>
              <a:rPr lang="en-US" b="0" i="0" dirty="0">
                <a:effectLst/>
              </a:rPr>
              <a:t>C</a:t>
            </a:r>
            <a:endParaRPr lang="en-US" dirty="0"/>
          </a:p>
        </p:txBody>
      </p:sp>
      <p:sp>
        <p:nvSpPr>
          <p:cNvPr id="8" name="Content Placeholder 7">
            <a:extLst>
              <a:ext uri="{FF2B5EF4-FFF2-40B4-BE49-F238E27FC236}">
                <a16:creationId xmlns:a16="http://schemas.microsoft.com/office/drawing/2014/main" id="{BD9D4935-9B64-33B1-BEF9-3213E93AF3AB}"/>
              </a:ext>
            </a:extLst>
          </p:cNvPr>
          <p:cNvSpPr>
            <a:spLocks noGrp="1"/>
          </p:cNvSpPr>
          <p:nvPr>
            <p:ph sz="half" idx="1"/>
          </p:nvPr>
        </p:nvSpPr>
        <p:spPr>
          <a:xfrm>
            <a:off x="838199" y="1306851"/>
            <a:ext cx="5609253" cy="4870112"/>
          </a:xfrm>
        </p:spPr>
        <p:txBody>
          <a:bodyPr>
            <a:normAutofit/>
          </a:bodyPr>
          <a:lstStyle/>
          <a:p>
            <a:pPr marL="0" indent="0">
              <a:buNone/>
            </a:pPr>
            <a:r>
              <a:rPr lang="en-US" dirty="0"/>
              <a:t>Type C suggests significant negative pressure in the middle ear system.</a:t>
            </a:r>
          </a:p>
          <a:p>
            <a:pPr marL="0" indent="0">
              <a:buNone/>
            </a:pPr>
            <a:r>
              <a:rPr lang="en-US" dirty="0"/>
              <a:t>DDx:</a:t>
            </a:r>
          </a:p>
          <a:p>
            <a:pPr marL="514350" indent="-514350">
              <a:buFont typeface="+mj-lt"/>
              <a:buAutoNum type="alphaUcPeriod"/>
            </a:pPr>
            <a:r>
              <a:rPr lang="en-US" sz="2600" dirty="0">
                <a:solidFill>
                  <a:srgbClr val="FF0000"/>
                </a:solidFill>
              </a:rPr>
              <a:t>Developing or resolving otitis media</a:t>
            </a:r>
            <a:r>
              <a:rPr lang="en-US" sz="2600" dirty="0"/>
              <a:t> </a:t>
            </a:r>
          </a:p>
          <a:p>
            <a:pPr marL="514350" indent="-514350">
              <a:buFont typeface="+mj-lt"/>
              <a:buAutoNum type="alphaUcPeriod"/>
            </a:pPr>
            <a:r>
              <a:rPr lang="en-US" sz="2600" dirty="0">
                <a:solidFill>
                  <a:srgbClr val="FF0000"/>
                </a:solidFill>
              </a:rPr>
              <a:t>Malfunctioning eustachian tube</a:t>
            </a:r>
          </a:p>
          <a:p>
            <a:pPr marL="514350" indent="-514350">
              <a:buFont typeface="+mj-lt"/>
              <a:buAutoNum type="alphaUcPeriod"/>
            </a:pPr>
            <a:r>
              <a:rPr lang="en-US" sz="2600" dirty="0">
                <a:solidFill>
                  <a:srgbClr val="FF0000"/>
                </a:solidFill>
              </a:rPr>
              <a:t>Tympanic membrane retraction</a:t>
            </a:r>
            <a:endParaRPr lang="en-US" sz="2600" dirty="0"/>
          </a:p>
          <a:p>
            <a:pPr marL="0" indent="0">
              <a:buNone/>
            </a:pPr>
            <a:endParaRPr lang="en-US" dirty="0"/>
          </a:p>
          <a:p>
            <a:pPr>
              <a:buFont typeface="Wingdings" panose="05000000000000000000" pitchFamily="2" charset="2"/>
              <a:buChar char="Ø"/>
            </a:pPr>
            <a:r>
              <a:rPr lang="en-US" dirty="0"/>
              <a:t> Peak is below  –100 </a:t>
            </a:r>
            <a:r>
              <a:rPr lang="en-US" dirty="0" err="1"/>
              <a:t>daPa</a:t>
            </a:r>
            <a:endParaRPr lang="en-US" dirty="0"/>
          </a:p>
          <a:p>
            <a:pPr>
              <a:buFont typeface="Wingdings" panose="05000000000000000000" pitchFamily="2" charset="2"/>
              <a:buChar char="Ø"/>
            </a:pPr>
            <a:r>
              <a:rPr lang="en-US" dirty="0"/>
              <a:t> Compliance from 0.3-1.5 ml</a:t>
            </a:r>
          </a:p>
        </p:txBody>
      </p:sp>
      <p:sp>
        <p:nvSpPr>
          <p:cNvPr id="3" name="TextBox 2">
            <a:extLst>
              <a:ext uri="{FF2B5EF4-FFF2-40B4-BE49-F238E27FC236}">
                <a16:creationId xmlns:a16="http://schemas.microsoft.com/office/drawing/2014/main" id="{EC5E055A-F57B-72F2-CA86-A74CADA90A6F}"/>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864271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2A1AA1-3A95-60C7-A487-59FF614296A9}"/>
              </a:ext>
            </a:extLst>
          </p:cNvPr>
          <p:cNvSpPr>
            <a:spLocks noGrp="1"/>
          </p:cNvSpPr>
          <p:nvPr>
            <p:ph type="title"/>
          </p:nvPr>
        </p:nvSpPr>
        <p:spPr>
          <a:xfrm>
            <a:off x="381778" y="365125"/>
            <a:ext cx="11428445" cy="762339"/>
          </a:xfrm>
        </p:spPr>
        <p:txBody>
          <a:bodyPr>
            <a:noAutofit/>
          </a:bodyPr>
          <a:lstStyle/>
          <a:p>
            <a:r>
              <a:rPr lang="en-US" sz="2800" b="1" dirty="0"/>
              <a:t>Name each type with One possible cause and One choice treatment if found</a:t>
            </a:r>
          </a:p>
        </p:txBody>
      </p:sp>
      <p:sp>
        <p:nvSpPr>
          <p:cNvPr id="6" name="Content Placeholder 5">
            <a:extLst>
              <a:ext uri="{FF2B5EF4-FFF2-40B4-BE49-F238E27FC236}">
                <a16:creationId xmlns:a16="http://schemas.microsoft.com/office/drawing/2014/main" id="{EC58E7BB-5E0B-A8B2-1205-982FA23B64B7}"/>
              </a:ext>
            </a:extLst>
          </p:cNvPr>
          <p:cNvSpPr>
            <a:spLocks noGrp="1"/>
          </p:cNvSpPr>
          <p:nvPr>
            <p:ph sz="half" idx="1"/>
          </p:nvPr>
        </p:nvSpPr>
        <p:spPr>
          <a:xfrm>
            <a:off x="671803" y="1306851"/>
            <a:ext cx="6158205" cy="4870112"/>
          </a:xfrm>
        </p:spPr>
        <p:txBody>
          <a:bodyPr>
            <a:noAutofit/>
          </a:bodyPr>
          <a:lstStyle/>
          <a:p>
            <a:pPr marL="514350" indent="-514350">
              <a:buFont typeface="+mj-lt"/>
              <a:buAutoNum type="arabicPeriod"/>
            </a:pPr>
            <a:r>
              <a:rPr lang="en-US" sz="2600" dirty="0"/>
              <a:t>Type A</a:t>
            </a:r>
          </a:p>
          <a:p>
            <a:pPr lvl="1"/>
            <a:r>
              <a:rPr lang="en-US" sz="2600" dirty="0"/>
              <a:t>Normal</a:t>
            </a:r>
          </a:p>
          <a:p>
            <a:pPr marL="514350" indent="-514350">
              <a:buFont typeface="+mj-lt"/>
              <a:buAutoNum type="arabicPeriod"/>
            </a:pPr>
            <a:r>
              <a:rPr lang="en-US" sz="2600" dirty="0"/>
              <a:t>Type As</a:t>
            </a:r>
          </a:p>
          <a:p>
            <a:pPr lvl="1"/>
            <a:r>
              <a:rPr lang="en-US" sz="2600" dirty="0"/>
              <a:t>Otosclerosis </a:t>
            </a:r>
            <a:r>
              <a:rPr lang="en-US" sz="2600" dirty="0">
                <a:latin typeface="Arial" panose="020B0604020202020204" pitchFamily="34" charset="0"/>
                <a:cs typeface="Arial" panose="020B0604020202020204" pitchFamily="34" charset="0"/>
              </a:rPr>
              <a:t>→ </a:t>
            </a:r>
            <a:r>
              <a:rPr lang="en-US" sz="2600" dirty="0"/>
              <a:t>Stapedectomy</a:t>
            </a:r>
          </a:p>
          <a:p>
            <a:pPr marL="514350" indent="-514350">
              <a:buFont typeface="+mj-lt"/>
              <a:buAutoNum type="arabicPeriod"/>
            </a:pPr>
            <a:r>
              <a:rPr lang="en-US" sz="2600" dirty="0"/>
              <a:t>Type Ad</a:t>
            </a:r>
          </a:p>
          <a:p>
            <a:pPr lvl="1"/>
            <a:r>
              <a:rPr lang="en-US" sz="2600" dirty="0"/>
              <a:t>Ossicular discontinuity </a:t>
            </a:r>
            <a:r>
              <a:rPr lang="en-US" sz="2600" dirty="0">
                <a:latin typeface="Arial" panose="020B0604020202020204" pitchFamily="34" charset="0"/>
                <a:cs typeface="Arial" panose="020B0604020202020204" pitchFamily="34" charset="0"/>
              </a:rPr>
              <a:t>→ </a:t>
            </a:r>
            <a:r>
              <a:rPr lang="en-US" sz="2600" dirty="0"/>
              <a:t>Ossicular chain reconstruction</a:t>
            </a:r>
          </a:p>
          <a:p>
            <a:pPr marL="514350" indent="-514350">
              <a:buFont typeface="+mj-lt"/>
              <a:buAutoNum type="arabicPeriod"/>
            </a:pPr>
            <a:r>
              <a:rPr lang="en-US" sz="2600" dirty="0"/>
              <a:t>Type B</a:t>
            </a:r>
          </a:p>
          <a:p>
            <a:pPr lvl="1"/>
            <a:r>
              <a:rPr lang="en-US" sz="2600" dirty="0"/>
              <a:t>TM perforation </a:t>
            </a:r>
            <a:r>
              <a:rPr lang="en-US" sz="2600" dirty="0">
                <a:latin typeface="Arial" panose="020B0604020202020204" pitchFamily="34" charset="0"/>
                <a:cs typeface="Arial" panose="020B0604020202020204" pitchFamily="34" charset="0"/>
              </a:rPr>
              <a:t>→ Myringoplasty</a:t>
            </a:r>
            <a:endParaRPr lang="en-US" sz="2600" dirty="0"/>
          </a:p>
          <a:p>
            <a:pPr marL="514350" indent="-514350">
              <a:buFont typeface="+mj-lt"/>
              <a:buAutoNum type="arabicPeriod"/>
            </a:pPr>
            <a:r>
              <a:rPr lang="en-US" sz="2600" dirty="0"/>
              <a:t>Type C</a:t>
            </a:r>
          </a:p>
          <a:p>
            <a:pPr lvl="1"/>
            <a:r>
              <a:rPr lang="en-US" sz="2600" dirty="0"/>
              <a:t>Eustachian tube dysfunction </a:t>
            </a:r>
            <a:r>
              <a:rPr lang="en-US" sz="2600" dirty="0">
                <a:latin typeface="Arial" panose="020B0604020202020204" pitchFamily="34" charset="0"/>
                <a:cs typeface="Arial" panose="020B0604020202020204" pitchFamily="34" charset="0"/>
              </a:rPr>
              <a:t>→</a:t>
            </a:r>
            <a:r>
              <a:rPr lang="en-US" sz="2600" dirty="0"/>
              <a:t> Surgery</a:t>
            </a:r>
          </a:p>
        </p:txBody>
      </p:sp>
      <p:sp>
        <p:nvSpPr>
          <p:cNvPr id="8" name="Rectangle 7">
            <a:extLst>
              <a:ext uri="{FF2B5EF4-FFF2-40B4-BE49-F238E27FC236}">
                <a16:creationId xmlns:a16="http://schemas.microsoft.com/office/drawing/2014/main" id="{8CD11FAC-BAE2-AA3D-B5C7-647B8DD0BD65}"/>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9" name="TextBox 8">
            <a:extLst>
              <a:ext uri="{FF2B5EF4-FFF2-40B4-BE49-F238E27FC236}">
                <a16:creationId xmlns:a16="http://schemas.microsoft.com/office/drawing/2014/main" id="{00C69A73-E17F-9D81-BE42-C7B3A6B2AB82}"/>
              </a:ext>
            </a:extLst>
          </p:cNvPr>
          <p:cNvSpPr txBox="1"/>
          <p:nvPr/>
        </p:nvSpPr>
        <p:spPr>
          <a:xfrm rot="20599771">
            <a:off x="138323" y="1032492"/>
            <a:ext cx="1066959" cy="369332"/>
          </a:xfrm>
          <a:prstGeom prst="rect">
            <a:avLst/>
          </a:prstGeom>
          <a:noFill/>
        </p:spPr>
        <p:txBody>
          <a:bodyPr wrap="none" rtlCol="0">
            <a:spAutoFit/>
          </a:bodyPr>
          <a:lstStyle/>
          <a:p>
            <a:r>
              <a:rPr lang="en-US" dirty="0">
                <a:solidFill>
                  <a:srgbClr val="0070C0"/>
                </a:solidFill>
              </a:rPr>
              <a:t>Examples</a:t>
            </a:r>
          </a:p>
        </p:txBody>
      </p:sp>
      <p:pic>
        <p:nvPicPr>
          <p:cNvPr id="10" name="Picture 9">
            <a:extLst>
              <a:ext uri="{FF2B5EF4-FFF2-40B4-BE49-F238E27FC236}">
                <a16:creationId xmlns:a16="http://schemas.microsoft.com/office/drawing/2014/main" id="{3F27F39C-A7F5-E4F4-71EF-34AD3A528EAA}"/>
              </a:ext>
            </a:extLst>
          </p:cNvPr>
          <p:cNvPicPr>
            <a:picLocks noChangeAspect="1"/>
          </p:cNvPicPr>
          <p:nvPr/>
        </p:nvPicPr>
        <p:blipFill>
          <a:blip r:embed="rId2"/>
          <a:stretch>
            <a:fillRect/>
          </a:stretch>
        </p:blipFill>
        <p:spPr>
          <a:xfrm>
            <a:off x="6577920" y="1664770"/>
            <a:ext cx="4942277" cy="3528457"/>
          </a:xfrm>
          <a:prstGeom prst="rect">
            <a:avLst/>
          </a:prstGeom>
        </p:spPr>
      </p:pic>
    </p:spTree>
    <p:extLst>
      <p:ext uri="{BB962C8B-B14F-4D97-AF65-F5344CB8AC3E}">
        <p14:creationId xmlns:p14="http://schemas.microsoft.com/office/powerpoint/2010/main" val="3275125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67083-80DF-AEEF-44B3-D3787DBB927A}"/>
              </a:ext>
            </a:extLst>
          </p:cNvPr>
          <p:cNvSpPr>
            <a:spLocks noGrp="1"/>
          </p:cNvSpPr>
          <p:nvPr>
            <p:ph type="title"/>
          </p:nvPr>
        </p:nvSpPr>
        <p:spPr/>
        <p:txBody>
          <a:bodyPr/>
          <a:lstStyle/>
          <a:p>
            <a:r>
              <a:rPr lang="en-US" dirty="0"/>
              <a:t>Acoustic reflex</a:t>
            </a:r>
          </a:p>
        </p:txBody>
      </p:sp>
      <p:sp>
        <p:nvSpPr>
          <p:cNvPr id="5" name="Content Placeholder 4">
            <a:extLst>
              <a:ext uri="{FF2B5EF4-FFF2-40B4-BE49-F238E27FC236}">
                <a16:creationId xmlns:a16="http://schemas.microsoft.com/office/drawing/2014/main" id="{7588AD05-052F-0B90-402B-2D964FB6B319}"/>
              </a:ext>
            </a:extLst>
          </p:cNvPr>
          <p:cNvSpPr>
            <a:spLocks noGrp="1"/>
          </p:cNvSpPr>
          <p:nvPr>
            <p:ph idx="1"/>
          </p:nvPr>
        </p:nvSpPr>
        <p:spPr/>
        <p:txBody>
          <a:bodyPr/>
          <a:lstStyle/>
          <a:p>
            <a:pPr marL="0" indent="0" algn="ctr">
              <a:buNone/>
            </a:pPr>
            <a:r>
              <a:rPr lang="en-US" b="1" dirty="0"/>
              <a:t>Afferent fibers</a:t>
            </a:r>
            <a:r>
              <a:rPr lang="en-US" dirty="0"/>
              <a:t>: CNVIII, </a:t>
            </a:r>
            <a:r>
              <a:rPr lang="en-US" b="1" dirty="0"/>
              <a:t>Efferent fibers</a:t>
            </a:r>
            <a:r>
              <a:rPr lang="en-US" dirty="0"/>
              <a:t>: CNVII</a:t>
            </a:r>
          </a:p>
          <a:p>
            <a:r>
              <a:rPr lang="en-US" b="1" dirty="0"/>
              <a:t>Afferent lesion</a:t>
            </a:r>
          </a:p>
          <a:p>
            <a:pPr lvl="1"/>
            <a:r>
              <a:rPr lang="en-US" dirty="0"/>
              <a:t>Absent of reflex bilaterally when a loud sound is applied on the affected side</a:t>
            </a:r>
          </a:p>
          <a:p>
            <a:pPr lvl="1"/>
            <a:r>
              <a:rPr lang="en-US" dirty="0"/>
              <a:t>Normal reflex bilaterally when a loud sound is applied on the normal side</a:t>
            </a:r>
          </a:p>
          <a:p>
            <a:r>
              <a:rPr lang="en-US" b="1" dirty="0"/>
              <a:t>Efferent lesion</a:t>
            </a:r>
          </a:p>
          <a:p>
            <a:pPr lvl="1"/>
            <a:r>
              <a:rPr lang="en-US" dirty="0"/>
              <a:t>Normal reflex on the normal side</a:t>
            </a:r>
          </a:p>
          <a:p>
            <a:pPr lvl="1"/>
            <a:r>
              <a:rPr lang="en-US" dirty="0"/>
              <a:t>Absent of reflex on the affected side</a:t>
            </a:r>
          </a:p>
          <a:p>
            <a:pPr lvl="1"/>
            <a:r>
              <a:rPr lang="en-US" dirty="0"/>
              <a:t>If the facial nerve lesion is after the branch to the stapedius muscle a reflex is seen in th affected side</a:t>
            </a:r>
          </a:p>
        </p:txBody>
      </p:sp>
      <p:sp>
        <p:nvSpPr>
          <p:cNvPr id="4" name="TextBox 3">
            <a:extLst>
              <a:ext uri="{FF2B5EF4-FFF2-40B4-BE49-F238E27FC236}">
                <a16:creationId xmlns:a16="http://schemas.microsoft.com/office/drawing/2014/main" id="{43F4DF53-25B1-2895-8B89-3EEB79AB5C35}"/>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4189268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B8B2-02F2-5ADA-920C-9061BDEB6C74}"/>
              </a:ext>
            </a:extLst>
          </p:cNvPr>
          <p:cNvSpPr>
            <a:spLocks noGrp="1"/>
          </p:cNvSpPr>
          <p:nvPr>
            <p:ph type="title"/>
          </p:nvPr>
        </p:nvSpPr>
        <p:spPr>
          <a:xfrm>
            <a:off x="782994" y="365125"/>
            <a:ext cx="10626012" cy="762339"/>
          </a:xfrm>
        </p:spPr>
        <p:txBody>
          <a:bodyPr>
            <a:noAutofit/>
          </a:bodyPr>
          <a:lstStyle/>
          <a:p>
            <a:r>
              <a:rPr lang="en-US" sz="3600" dirty="0"/>
              <a:t>What is the result of stapedial reflex in these situations ?</a:t>
            </a:r>
          </a:p>
        </p:txBody>
      </p:sp>
      <p:sp>
        <p:nvSpPr>
          <p:cNvPr id="3" name="Content Placeholder 2">
            <a:extLst>
              <a:ext uri="{FF2B5EF4-FFF2-40B4-BE49-F238E27FC236}">
                <a16:creationId xmlns:a16="http://schemas.microsoft.com/office/drawing/2014/main" id="{EB11A656-E6D2-EA64-2E2F-D881809CA4D8}"/>
              </a:ext>
            </a:extLst>
          </p:cNvPr>
          <p:cNvSpPr>
            <a:spLocks noGrp="1"/>
          </p:cNvSpPr>
          <p:nvPr>
            <p:ph idx="1"/>
          </p:nvPr>
        </p:nvSpPr>
        <p:spPr/>
        <p:txBody>
          <a:bodyPr/>
          <a:lstStyle/>
          <a:p>
            <a:pPr marL="0" indent="0">
              <a:buNone/>
            </a:pPr>
            <a:r>
              <a:rPr lang="en-US" b="1" dirty="0"/>
              <a:t>Dead right ear</a:t>
            </a:r>
          </a:p>
          <a:p>
            <a:r>
              <a:rPr lang="en-US" dirty="0"/>
              <a:t>Loud noise in the right results in no reflex</a:t>
            </a:r>
          </a:p>
          <a:p>
            <a:r>
              <a:rPr lang="en-US" dirty="0"/>
              <a:t>Loud noise in the left ear results in normal reflex</a:t>
            </a:r>
          </a:p>
          <a:p>
            <a:pPr marL="0" indent="0">
              <a:buNone/>
            </a:pPr>
            <a:r>
              <a:rPr lang="en-US" b="1" dirty="0"/>
              <a:t>Facial nerve injury above branch to stapedius muscle</a:t>
            </a:r>
          </a:p>
          <a:p>
            <a:r>
              <a:rPr lang="en-US" dirty="0"/>
              <a:t>Loud noise in any of the ears results in a stapedial reflex only at the normal side</a:t>
            </a:r>
          </a:p>
          <a:p>
            <a:pPr marL="0" indent="0">
              <a:buNone/>
            </a:pPr>
            <a:r>
              <a:rPr lang="en-US" b="1" dirty="0">
                <a:solidFill>
                  <a:srgbClr val="0070C0"/>
                </a:solidFill>
              </a:rPr>
              <a:t>Facial nerve injury under branch to stapedius muscle</a:t>
            </a:r>
          </a:p>
          <a:p>
            <a:r>
              <a:rPr lang="en-US" dirty="0">
                <a:solidFill>
                  <a:srgbClr val="0070C0"/>
                </a:solidFill>
              </a:rPr>
              <a:t>Loud noise in any of the ears results in a stapedial reflex in both ears</a:t>
            </a:r>
          </a:p>
        </p:txBody>
      </p:sp>
      <p:sp>
        <p:nvSpPr>
          <p:cNvPr id="4" name="Rectangle 3">
            <a:extLst>
              <a:ext uri="{FF2B5EF4-FFF2-40B4-BE49-F238E27FC236}">
                <a16:creationId xmlns:a16="http://schemas.microsoft.com/office/drawing/2014/main" id="{B8AEB7EC-ECFB-659F-9B2F-7CCD5C70A71B}"/>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215748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110DA-CC09-B6BE-05AF-9F7CE8DD1E7A}"/>
              </a:ext>
            </a:extLst>
          </p:cNvPr>
          <p:cNvSpPr>
            <a:spLocks noGrp="1"/>
          </p:cNvSpPr>
          <p:nvPr>
            <p:ph type="title"/>
          </p:nvPr>
        </p:nvSpPr>
        <p:spPr/>
        <p:txBody>
          <a:bodyPr/>
          <a:lstStyle/>
          <a:p>
            <a:r>
              <a:rPr lang="en-US" dirty="0"/>
              <a:t>Pay attention to the history</a:t>
            </a:r>
          </a:p>
        </p:txBody>
      </p:sp>
      <p:sp>
        <p:nvSpPr>
          <p:cNvPr id="3" name="Content Placeholder 2">
            <a:extLst>
              <a:ext uri="{FF2B5EF4-FFF2-40B4-BE49-F238E27FC236}">
                <a16:creationId xmlns:a16="http://schemas.microsoft.com/office/drawing/2014/main" id="{13E2D549-0676-0702-2325-92D0F189A7F6}"/>
              </a:ext>
            </a:extLst>
          </p:cNvPr>
          <p:cNvSpPr>
            <a:spLocks noGrp="1"/>
          </p:cNvSpPr>
          <p:nvPr>
            <p:ph idx="1"/>
          </p:nvPr>
        </p:nvSpPr>
        <p:spPr/>
        <p:txBody>
          <a:bodyPr>
            <a:normAutofit/>
          </a:bodyPr>
          <a:lstStyle/>
          <a:p>
            <a:pPr>
              <a:spcAft>
                <a:spcPts val="1200"/>
              </a:spcAft>
            </a:pPr>
            <a:r>
              <a:rPr lang="en-US" sz="3200" dirty="0"/>
              <a:t>Bilateral high frequency SNHL in young </a:t>
            </a:r>
            <a:r>
              <a:rPr lang="en-US" sz="3200" dirty="0">
                <a:latin typeface="Arial" panose="020B0604020202020204" pitchFamily="34" charset="0"/>
                <a:cs typeface="Arial" panose="020B0604020202020204" pitchFamily="34" charset="0"/>
              </a:rPr>
              <a:t>→</a:t>
            </a:r>
            <a:r>
              <a:rPr lang="en-US" sz="3200" dirty="0"/>
              <a:t> noise induced hearing loss </a:t>
            </a:r>
          </a:p>
          <a:p>
            <a:pPr>
              <a:spcAft>
                <a:spcPts val="1200"/>
              </a:spcAft>
            </a:pPr>
            <a:r>
              <a:rPr lang="en-US" sz="3200" dirty="0"/>
              <a:t>Bilateral high frequency SNHL in older age </a:t>
            </a:r>
            <a:r>
              <a:rPr lang="en-US" sz="3200" dirty="0">
                <a:latin typeface="Arial" panose="020B0604020202020204" pitchFamily="34" charset="0"/>
                <a:cs typeface="Arial" panose="020B0604020202020204" pitchFamily="34" charset="0"/>
              </a:rPr>
              <a:t>→</a:t>
            </a:r>
            <a:r>
              <a:rPr lang="en-US" sz="3200" dirty="0"/>
              <a:t> presbycusis</a:t>
            </a:r>
          </a:p>
          <a:p>
            <a:pPr>
              <a:spcAft>
                <a:spcPts val="1200"/>
              </a:spcAft>
            </a:pPr>
            <a:r>
              <a:rPr lang="en-US" sz="3200" dirty="0"/>
              <a:t>Unilateral high frequency SNHL with unilateral tinnitus in young age group</a:t>
            </a:r>
            <a:r>
              <a:rPr lang="en-US" sz="3200" dirty="0">
                <a:latin typeface="Arial" panose="020B0604020202020204" pitchFamily="34" charset="0"/>
                <a:cs typeface="Arial" panose="020B0604020202020204" pitchFamily="34" charset="0"/>
              </a:rPr>
              <a:t> →</a:t>
            </a:r>
            <a:r>
              <a:rPr lang="en-US" sz="3200" dirty="0"/>
              <a:t> Rule out acoustic neuroma (vestibular schwannoma)</a:t>
            </a:r>
          </a:p>
        </p:txBody>
      </p:sp>
      <p:sp>
        <p:nvSpPr>
          <p:cNvPr id="6" name="Rectangle 5">
            <a:extLst>
              <a:ext uri="{FF2B5EF4-FFF2-40B4-BE49-F238E27FC236}">
                <a16:creationId xmlns:a16="http://schemas.microsoft.com/office/drawing/2014/main" id="{10B98A00-43D8-D6A1-49FE-863AAE9B3054}"/>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2813179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02114E-BC06-EFBC-B212-D867E8C98763}"/>
              </a:ext>
            </a:extLst>
          </p:cNvPr>
          <p:cNvSpPr>
            <a:spLocks noGrp="1"/>
          </p:cNvSpPr>
          <p:nvPr>
            <p:ph type="title"/>
          </p:nvPr>
        </p:nvSpPr>
        <p:spPr/>
        <p:txBody>
          <a:bodyPr/>
          <a:lstStyle/>
          <a:p>
            <a:r>
              <a:rPr lang="en-US" dirty="0"/>
              <a:t>This is a right ear audiogram</a:t>
            </a:r>
          </a:p>
        </p:txBody>
      </p:sp>
      <p:sp>
        <p:nvSpPr>
          <p:cNvPr id="6" name="Content Placeholder 5">
            <a:extLst>
              <a:ext uri="{FF2B5EF4-FFF2-40B4-BE49-F238E27FC236}">
                <a16:creationId xmlns:a16="http://schemas.microsoft.com/office/drawing/2014/main" id="{605B6295-B7C2-B455-DE7C-B3C5B9C6CD60}"/>
              </a:ext>
            </a:extLst>
          </p:cNvPr>
          <p:cNvSpPr>
            <a:spLocks noGrp="1"/>
          </p:cNvSpPr>
          <p:nvPr>
            <p:ph sz="half" idx="1"/>
          </p:nvPr>
        </p:nvSpPr>
        <p:spPr>
          <a:xfrm>
            <a:off x="838200" y="1306850"/>
            <a:ext cx="6235148" cy="5186025"/>
          </a:xfrm>
        </p:spPr>
        <p:txBody>
          <a:bodyPr>
            <a:normAutofit lnSpcReduction="10000"/>
          </a:bodyPr>
          <a:lstStyle/>
          <a:p>
            <a:pPr marL="0" indent="0">
              <a:buNone/>
            </a:pPr>
            <a:r>
              <a:rPr lang="en-US" sz="2800" b="1" dirty="0"/>
              <a:t>1.Describe the audiogram (findings)</a:t>
            </a:r>
          </a:p>
          <a:p>
            <a:r>
              <a:rPr lang="en-US" sz="2400" dirty="0"/>
              <a:t>Bone conductions are within normal ranges except at 2k Hz which represent the characteristic Carhart notch of otosclerosis</a:t>
            </a:r>
          </a:p>
          <a:p>
            <a:pPr>
              <a:spcBef>
                <a:spcPts val="300"/>
              </a:spcBef>
            </a:pPr>
            <a:r>
              <a:rPr lang="en-US" sz="2400" dirty="0"/>
              <a:t>Air conductions are higher than normal by 30-50 dB and are poorer than bone conductions by more than 10 dB indicating a conductive hearing loss</a:t>
            </a:r>
          </a:p>
          <a:p>
            <a:pPr marL="0" indent="0">
              <a:buNone/>
            </a:pPr>
            <a:r>
              <a:rPr lang="en-US" b="1" dirty="0"/>
              <a:t>2.What is the diagnosis</a:t>
            </a:r>
          </a:p>
          <a:p>
            <a:r>
              <a:rPr lang="en-US" sz="2400" dirty="0"/>
              <a:t>Right ear otosclerosis</a:t>
            </a:r>
          </a:p>
          <a:p>
            <a:pPr marL="0" indent="0">
              <a:buNone/>
            </a:pPr>
            <a:r>
              <a:rPr lang="en-US" b="1" dirty="0"/>
              <a:t>3.Mention 2 line of management</a:t>
            </a:r>
          </a:p>
          <a:p>
            <a:pPr marL="971550" lvl="1" indent="-514350">
              <a:buFont typeface="+mj-lt"/>
              <a:buAutoNum type="arabicParenR"/>
            </a:pPr>
            <a:r>
              <a:rPr lang="en-US" dirty="0"/>
              <a:t>Medical: Florid supplement</a:t>
            </a:r>
          </a:p>
          <a:p>
            <a:pPr marL="971550" lvl="1" indent="-514350">
              <a:buFont typeface="+mj-lt"/>
              <a:buAutoNum type="arabicParenR"/>
            </a:pPr>
            <a:r>
              <a:rPr lang="en-US" dirty="0"/>
              <a:t>Surgical: Stapedotomy</a:t>
            </a:r>
          </a:p>
        </p:txBody>
      </p:sp>
      <p:sp>
        <p:nvSpPr>
          <p:cNvPr id="4" name="Rectangle 3">
            <a:extLst>
              <a:ext uri="{FF2B5EF4-FFF2-40B4-BE49-F238E27FC236}">
                <a16:creationId xmlns:a16="http://schemas.microsoft.com/office/drawing/2014/main" id="{BBA4E28F-FC9E-D396-1368-B9A4A0C4D4C1}"/>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6</a:t>
            </a:r>
            <a:r>
              <a:rPr lang="ar-JO" dirty="0">
                <a:solidFill>
                  <a:srgbClr val="FF0000"/>
                </a:solidFill>
              </a:rPr>
              <a:t>)</a:t>
            </a:r>
            <a:endParaRPr lang="en-US" dirty="0">
              <a:solidFill>
                <a:srgbClr val="FF0000"/>
              </a:solidFill>
            </a:endParaRPr>
          </a:p>
        </p:txBody>
      </p:sp>
      <p:pic>
        <p:nvPicPr>
          <p:cNvPr id="9" name="Picture 8">
            <a:extLst>
              <a:ext uri="{FF2B5EF4-FFF2-40B4-BE49-F238E27FC236}">
                <a16:creationId xmlns:a16="http://schemas.microsoft.com/office/drawing/2014/main" id="{D9C66F1E-E2B0-2736-2692-1147A1C14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348" y="1504784"/>
            <a:ext cx="4343400" cy="384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976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02114E-BC06-EFBC-B212-D867E8C98763}"/>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45515E"/>
                </a:solidFill>
                <a:effectLst/>
                <a:uLnTx/>
                <a:uFillTx/>
                <a:latin typeface="Calibri Light" panose="020F0302020204030204"/>
                <a:ea typeface="+mj-ea"/>
                <a:cs typeface="+mj-cs"/>
              </a:rPr>
              <a:t>Answer the questions after checking the audiogram</a:t>
            </a:r>
            <a:endParaRPr lang="en-US" dirty="0"/>
          </a:p>
        </p:txBody>
      </p:sp>
      <p:sp>
        <p:nvSpPr>
          <p:cNvPr id="6" name="Content Placeholder 5">
            <a:extLst>
              <a:ext uri="{FF2B5EF4-FFF2-40B4-BE49-F238E27FC236}">
                <a16:creationId xmlns:a16="http://schemas.microsoft.com/office/drawing/2014/main" id="{605B6295-B7C2-B455-DE7C-B3C5B9C6CD60}"/>
              </a:ext>
            </a:extLst>
          </p:cNvPr>
          <p:cNvSpPr>
            <a:spLocks noGrp="1"/>
          </p:cNvSpPr>
          <p:nvPr>
            <p:ph sz="half" idx="1"/>
          </p:nvPr>
        </p:nvSpPr>
        <p:spPr>
          <a:xfrm>
            <a:off x="838200" y="1306851"/>
            <a:ext cx="6235148" cy="4870112"/>
          </a:xfrm>
        </p:spPr>
        <p:txBody>
          <a:bodyPr>
            <a:normAutofit fontScale="92500" lnSpcReduction="10000"/>
          </a:bodyPr>
          <a:lstStyle/>
          <a:p>
            <a:pPr marL="0" indent="0">
              <a:buNone/>
            </a:pPr>
            <a:r>
              <a:rPr lang="en-US" b="1" dirty="0"/>
              <a:t>1.What is the diagnosis</a:t>
            </a:r>
          </a:p>
          <a:p>
            <a:r>
              <a:rPr lang="en-US" dirty="0"/>
              <a:t>Right ear otosclerosis</a:t>
            </a:r>
          </a:p>
          <a:p>
            <a:pPr marL="0" indent="0">
              <a:buNone/>
            </a:pPr>
            <a:r>
              <a:rPr lang="en-US" b="1" dirty="0"/>
              <a:t>2.Weber’s test</a:t>
            </a:r>
          </a:p>
          <a:p>
            <a:r>
              <a:rPr lang="en-US" dirty="0"/>
              <a:t>Lateralize to the right side </a:t>
            </a:r>
          </a:p>
          <a:p>
            <a:pPr marL="0" indent="0">
              <a:buNone/>
            </a:pPr>
            <a:r>
              <a:rPr lang="en-US" b="1" dirty="0"/>
              <a:t>3.Rinne’s test </a:t>
            </a:r>
            <a:r>
              <a:rPr lang="en-US" dirty="0">
                <a:solidFill>
                  <a:srgbClr val="FF0000"/>
                </a:solidFill>
              </a:rPr>
              <a:t>(In exam mention both ears)</a:t>
            </a:r>
            <a:endParaRPr lang="en-US" dirty="0"/>
          </a:p>
          <a:p>
            <a:r>
              <a:rPr lang="en-US" dirty="0"/>
              <a:t>Right ear: Rinne negative</a:t>
            </a:r>
          </a:p>
          <a:p>
            <a:r>
              <a:rPr lang="en-US" dirty="0"/>
              <a:t>Left ear: Rinne positive</a:t>
            </a:r>
          </a:p>
          <a:p>
            <a:pPr marL="0" indent="0">
              <a:buNone/>
            </a:pPr>
            <a:r>
              <a:rPr lang="en-US" b="1" dirty="0"/>
              <a:t>4.Tympanometry? </a:t>
            </a:r>
          </a:p>
          <a:p>
            <a:r>
              <a:rPr lang="en-US" dirty="0"/>
              <a:t>Right: Type As, Left: Type A (normal)</a:t>
            </a:r>
          </a:p>
          <a:p>
            <a:pPr marL="0" indent="0">
              <a:buNone/>
            </a:pPr>
            <a:r>
              <a:rPr lang="en-US" b="1" dirty="0"/>
              <a:t>5.Mention a characteristic feature</a:t>
            </a:r>
            <a:r>
              <a:rPr lang="en-US" dirty="0"/>
              <a:t>?</a:t>
            </a:r>
          </a:p>
          <a:p>
            <a:r>
              <a:rPr lang="en-US" dirty="0"/>
              <a:t>Carhart notch at 2000Hz</a:t>
            </a:r>
          </a:p>
          <a:p>
            <a:endParaRPr lang="en-US" dirty="0"/>
          </a:p>
        </p:txBody>
      </p:sp>
      <p:sp>
        <p:nvSpPr>
          <p:cNvPr id="4" name="Rectangle 3">
            <a:extLst>
              <a:ext uri="{FF2B5EF4-FFF2-40B4-BE49-F238E27FC236}">
                <a16:creationId xmlns:a16="http://schemas.microsoft.com/office/drawing/2014/main" id="{BBA4E28F-FC9E-D396-1368-B9A4A0C4D4C1}"/>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3</a:t>
            </a:r>
            <a:r>
              <a:rPr lang="ar-JO" dirty="0">
                <a:solidFill>
                  <a:srgbClr val="FF0000"/>
                </a:solidFill>
              </a:rPr>
              <a:t>)</a:t>
            </a:r>
            <a:endParaRPr lang="en-US" dirty="0">
              <a:solidFill>
                <a:srgbClr val="FF0000"/>
              </a:solidFill>
            </a:endParaRPr>
          </a:p>
        </p:txBody>
      </p:sp>
      <p:pic>
        <p:nvPicPr>
          <p:cNvPr id="11" name="صورة 5">
            <a:extLst>
              <a:ext uri="{FF2B5EF4-FFF2-40B4-BE49-F238E27FC236}">
                <a16:creationId xmlns:a16="http://schemas.microsoft.com/office/drawing/2014/main" id="{E732B063-92DD-104E-8513-FC5019057EAE}"/>
              </a:ext>
            </a:extLst>
          </p:cNvPr>
          <p:cNvPicPr>
            <a:picLocks noChangeAspect="1"/>
          </p:cNvPicPr>
          <p:nvPr/>
        </p:nvPicPr>
        <p:blipFill>
          <a:blip r:embed="rId2"/>
          <a:stretch>
            <a:fillRect/>
          </a:stretch>
        </p:blipFill>
        <p:spPr>
          <a:xfrm>
            <a:off x="7010400" y="1515914"/>
            <a:ext cx="4343400" cy="4451986"/>
          </a:xfrm>
          <a:prstGeom prst="rect">
            <a:avLst/>
          </a:prstGeom>
        </p:spPr>
      </p:pic>
    </p:spTree>
    <p:extLst>
      <p:ext uri="{BB962C8B-B14F-4D97-AF65-F5344CB8AC3E}">
        <p14:creationId xmlns:p14="http://schemas.microsoft.com/office/powerpoint/2010/main" val="625669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247F7-9D41-6A96-8296-4D655A0E4736}"/>
              </a:ext>
            </a:extLst>
          </p:cNvPr>
          <p:cNvSpPr>
            <a:spLocks noGrp="1"/>
          </p:cNvSpPr>
          <p:nvPr>
            <p:ph type="title"/>
          </p:nvPr>
        </p:nvSpPr>
        <p:spPr/>
        <p:txBody>
          <a:bodyPr/>
          <a:lstStyle/>
          <a:p>
            <a:r>
              <a:rPr lang="en-US" sz="3600" dirty="0"/>
              <a:t>This is a left ear audiogram</a:t>
            </a:r>
            <a:endParaRPr lang="en-US" dirty="0"/>
          </a:p>
        </p:txBody>
      </p:sp>
      <p:sp>
        <p:nvSpPr>
          <p:cNvPr id="3" name="Content Placeholder 2">
            <a:extLst>
              <a:ext uri="{FF2B5EF4-FFF2-40B4-BE49-F238E27FC236}">
                <a16:creationId xmlns:a16="http://schemas.microsoft.com/office/drawing/2014/main" id="{760A2576-5CD5-18A1-766D-DDB8F311814A}"/>
              </a:ext>
            </a:extLst>
          </p:cNvPr>
          <p:cNvSpPr>
            <a:spLocks noGrp="1"/>
          </p:cNvSpPr>
          <p:nvPr>
            <p:ph sz="half" idx="1"/>
          </p:nvPr>
        </p:nvSpPr>
        <p:spPr>
          <a:xfrm>
            <a:off x="838199" y="1306851"/>
            <a:ext cx="5749213" cy="4870112"/>
          </a:xfrm>
        </p:spPr>
        <p:txBody>
          <a:bodyPr/>
          <a:lstStyle/>
          <a:p>
            <a:pPr marL="0" indent="0">
              <a:buNone/>
            </a:pPr>
            <a:r>
              <a:rPr lang="en-US" b="1" dirty="0"/>
              <a:t>1.What is the diagnosis</a:t>
            </a:r>
          </a:p>
          <a:p>
            <a:r>
              <a:rPr lang="en-US" dirty="0"/>
              <a:t>Left ear otosclerosis</a:t>
            </a:r>
          </a:p>
          <a:p>
            <a:pPr marL="0" indent="0">
              <a:buNone/>
            </a:pPr>
            <a:r>
              <a:rPr lang="en-US" b="1" dirty="0"/>
              <a:t>2.Mention a characteristic feature</a:t>
            </a:r>
            <a:r>
              <a:rPr lang="en-US" dirty="0"/>
              <a:t>?</a:t>
            </a:r>
          </a:p>
          <a:p>
            <a:r>
              <a:rPr lang="en-US" dirty="0"/>
              <a:t>Carhart notch at 2000Hz</a:t>
            </a:r>
          </a:p>
          <a:p>
            <a:pPr marL="0" indent="0">
              <a:buNone/>
            </a:pPr>
            <a:r>
              <a:rPr lang="en-US" b="1" dirty="0"/>
              <a:t>3.Tympanometry? </a:t>
            </a:r>
          </a:p>
          <a:p>
            <a:r>
              <a:rPr lang="en-US" dirty="0"/>
              <a:t>Left: Type As, Right: Type A (normal)</a:t>
            </a:r>
          </a:p>
          <a:p>
            <a:pPr marL="0" indent="0">
              <a:buNone/>
            </a:pPr>
            <a:r>
              <a:rPr lang="en-US" b="1" dirty="0"/>
              <a:t>4.Weber’s test</a:t>
            </a:r>
          </a:p>
          <a:p>
            <a:r>
              <a:rPr lang="en-US" dirty="0"/>
              <a:t>Lateralize to the right side </a:t>
            </a:r>
          </a:p>
          <a:p>
            <a:endParaRPr lang="en-US" dirty="0"/>
          </a:p>
        </p:txBody>
      </p:sp>
      <p:sp>
        <p:nvSpPr>
          <p:cNvPr id="6" name="Rectangle 5">
            <a:extLst>
              <a:ext uri="{FF2B5EF4-FFF2-40B4-BE49-F238E27FC236}">
                <a16:creationId xmlns:a16="http://schemas.microsoft.com/office/drawing/2014/main" id="{A6FEAAA3-3A8F-1B86-AE36-FEB8D3B36CA6}"/>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(1)</a:t>
            </a:r>
            <a:endParaRPr lang="en-US" dirty="0">
              <a:solidFill>
                <a:srgbClr val="FF0000"/>
              </a:solidFill>
            </a:endParaRPr>
          </a:p>
        </p:txBody>
      </p:sp>
      <p:pic>
        <p:nvPicPr>
          <p:cNvPr id="1026" name="Picture 2" descr="No description available.">
            <a:extLst>
              <a:ext uri="{FF2B5EF4-FFF2-40B4-BE49-F238E27FC236}">
                <a16:creationId xmlns:a16="http://schemas.microsoft.com/office/drawing/2014/main" id="{82BDA59B-3E0D-E950-2275-1C71A2DBBC29}"/>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550" t="13974"/>
          <a:stretch/>
        </p:blipFill>
        <p:spPr bwMode="auto">
          <a:xfrm>
            <a:off x="6755362" y="1306850"/>
            <a:ext cx="4598437" cy="3005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620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7C35-7590-408F-C38D-1D60097A3BA4}"/>
              </a:ext>
            </a:extLst>
          </p:cNvPr>
          <p:cNvSpPr>
            <a:spLocks noGrp="1"/>
          </p:cNvSpPr>
          <p:nvPr>
            <p:ph type="title"/>
          </p:nvPr>
        </p:nvSpPr>
        <p:spPr/>
        <p:txBody>
          <a:bodyPr>
            <a:noAutofit/>
          </a:bodyPr>
          <a:lstStyle/>
          <a:p>
            <a:r>
              <a:rPr lang="en-US" sz="3600" dirty="0"/>
              <a:t>Answer the questions after checking the audiogram</a:t>
            </a:r>
          </a:p>
        </p:txBody>
      </p:sp>
      <p:sp>
        <p:nvSpPr>
          <p:cNvPr id="5" name="Content Placeholder 4">
            <a:extLst>
              <a:ext uri="{FF2B5EF4-FFF2-40B4-BE49-F238E27FC236}">
                <a16:creationId xmlns:a16="http://schemas.microsoft.com/office/drawing/2014/main" id="{F8AC6BB2-F2F0-91B7-87AE-82F3AC1A1EE0}"/>
              </a:ext>
            </a:extLst>
          </p:cNvPr>
          <p:cNvSpPr>
            <a:spLocks noGrp="1"/>
          </p:cNvSpPr>
          <p:nvPr>
            <p:ph idx="1"/>
          </p:nvPr>
        </p:nvSpPr>
        <p:spPr>
          <a:xfrm>
            <a:off x="838200" y="1230380"/>
            <a:ext cx="8357283" cy="4871938"/>
          </a:xfrm>
        </p:spPr>
        <p:txBody>
          <a:bodyPr>
            <a:normAutofit/>
          </a:bodyPr>
          <a:lstStyle/>
          <a:p>
            <a:pPr marL="0" indent="0">
              <a:buNone/>
            </a:pPr>
            <a:r>
              <a:rPr lang="en-US" b="1" dirty="0"/>
              <a:t>1.Describe</a:t>
            </a:r>
          </a:p>
          <a:p>
            <a:r>
              <a:rPr lang="en-US" sz="2400" dirty="0"/>
              <a:t>Right ear: normal audiogram</a:t>
            </a:r>
          </a:p>
          <a:p>
            <a:pPr>
              <a:spcAft>
                <a:spcPts val="1200"/>
              </a:spcAft>
            </a:pPr>
            <a:r>
              <a:rPr lang="en-US" sz="2400" dirty="0"/>
              <a:t>Left ear: Both bone and air conductions are higher than normal at lower frequencies (&gt; 25 dB) and are within 10 dB from each other indicating sensorineural hearing loss at lower frequencies</a:t>
            </a:r>
          </a:p>
          <a:p>
            <a:pPr marL="0" indent="0">
              <a:spcAft>
                <a:spcPts val="1200"/>
              </a:spcAft>
              <a:buNone/>
            </a:pPr>
            <a:r>
              <a:rPr lang="en-US" b="1" dirty="0"/>
              <a:t>2.Diagnosis</a:t>
            </a:r>
            <a:r>
              <a:rPr lang="en-US" dirty="0"/>
              <a:t>: Meniere’s disease</a:t>
            </a:r>
          </a:p>
          <a:p>
            <a:pPr marL="0" indent="0">
              <a:spcAft>
                <a:spcPts val="1200"/>
              </a:spcAft>
              <a:buNone/>
            </a:pPr>
            <a:r>
              <a:rPr lang="en-US" b="1" dirty="0"/>
              <a:t>3.Weber’s test</a:t>
            </a:r>
            <a:r>
              <a:rPr lang="en-US" dirty="0"/>
              <a:t>: </a:t>
            </a:r>
            <a:r>
              <a:rPr lang="en-US" sz="2600" dirty="0"/>
              <a:t>Laterization to the right (normal) ear</a:t>
            </a:r>
          </a:p>
          <a:p>
            <a:pPr marL="0" indent="0">
              <a:spcAft>
                <a:spcPts val="1200"/>
              </a:spcAft>
              <a:buNone/>
            </a:pPr>
            <a:r>
              <a:rPr lang="en-US" b="1" dirty="0"/>
              <a:t>4.Rinne’s test</a:t>
            </a:r>
            <a:r>
              <a:rPr lang="en-US" dirty="0"/>
              <a:t>: </a:t>
            </a:r>
            <a:r>
              <a:rPr lang="en-US" sz="2600" dirty="0"/>
              <a:t>Right: Positive | Left: Positive</a:t>
            </a:r>
          </a:p>
          <a:p>
            <a:pPr marL="0" indent="0">
              <a:spcAft>
                <a:spcPts val="1200"/>
              </a:spcAft>
              <a:buNone/>
            </a:pPr>
            <a:r>
              <a:rPr lang="en-US" b="1" dirty="0"/>
              <a:t>5.Tympanometry</a:t>
            </a:r>
            <a:r>
              <a:rPr lang="en-US" dirty="0"/>
              <a:t>: Both: Type A (normal)</a:t>
            </a:r>
          </a:p>
          <a:p>
            <a:pPr marL="0" indent="0">
              <a:spcAft>
                <a:spcPts val="1200"/>
              </a:spcAft>
              <a:buNone/>
            </a:pPr>
            <a:endParaRPr lang="en-US" dirty="0"/>
          </a:p>
        </p:txBody>
      </p:sp>
      <p:pic>
        <p:nvPicPr>
          <p:cNvPr id="7" name="Picture 6">
            <a:extLst>
              <a:ext uri="{FF2B5EF4-FFF2-40B4-BE49-F238E27FC236}">
                <a16:creationId xmlns:a16="http://schemas.microsoft.com/office/drawing/2014/main" id="{6D870975-5A92-2C01-2DAB-BDB8C9353649}"/>
              </a:ext>
            </a:extLst>
          </p:cNvPr>
          <p:cNvPicPr>
            <a:picLocks noChangeAspect="1"/>
          </p:cNvPicPr>
          <p:nvPr/>
        </p:nvPicPr>
        <p:blipFill>
          <a:blip r:embed="rId2"/>
          <a:stretch>
            <a:fillRect/>
          </a:stretch>
        </p:blipFill>
        <p:spPr>
          <a:xfrm>
            <a:off x="9280221" y="1168954"/>
            <a:ext cx="2212775" cy="2396118"/>
          </a:xfrm>
          <a:prstGeom prst="rect">
            <a:avLst/>
          </a:prstGeom>
        </p:spPr>
      </p:pic>
      <p:pic>
        <p:nvPicPr>
          <p:cNvPr id="9" name="Picture 8">
            <a:extLst>
              <a:ext uri="{FF2B5EF4-FFF2-40B4-BE49-F238E27FC236}">
                <a16:creationId xmlns:a16="http://schemas.microsoft.com/office/drawing/2014/main" id="{0253EBF9-88FB-6BAC-D3B0-8715F71CFE9A}"/>
              </a:ext>
            </a:extLst>
          </p:cNvPr>
          <p:cNvPicPr>
            <a:picLocks noChangeAspect="1"/>
          </p:cNvPicPr>
          <p:nvPr/>
        </p:nvPicPr>
        <p:blipFill>
          <a:blip r:embed="rId3"/>
          <a:stretch>
            <a:fillRect/>
          </a:stretch>
        </p:blipFill>
        <p:spPr>
          <a:xfrm>
            <a:off x="9195483" y="3606562"/>
            <a:ext cx="2382252" cy="2514599"/>
          </a:xfrm>
          <a:prstGeom prst="rect">
            <a:avLst/>
          </a:prstGeom>
        </p:spPr>
      </p:pic>
      <p:sp>
        <p:nvSpPr>
          <p:cNvPr id="12" name="Rectangle 11">
            <a:extLst>
              <a:ext uri="{FF2B5EF4-FFF2-40B4-BE49-F238E27FC236}">
                <a16:creationId xmlns:a16="http://schemas.microsoft.com/office/drawing/2014/main" id="{DFFC5083-B42B-2813-0CD2-3D1FD6811A8A}"/>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278695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653C158-EA39-D46D-E328-FEA02ADA5E9B}"/>
              </a:ext>
            </a:extLst>
          </p:cNvPr>
          <p:cNvGraphicFramePr>
            <a:graphicFrameLocks noGrp="1"/>
          </p:cNvGraphicFramePr>
          <p:nvPr>
            <p:extLst>
              <p:ext uri="{D42A27DB-BD31-4B8C-83A1-F6EECF244321}">
                <p14:modId xmlns:p14="http://schemas.microsoft.com/office/powerpoint/2010/main" val="3043934758"/>
              </p:ext>
            </p:extLst>
          </p:nvPr>
        </p:nvGraphicFramePr>
        <p:xfrm>
          <a:off x="335280" y="857484"/>
          <a:ext cx="11521440" cy="5334000"/>
        </p:xfrm>
        <a:graphic>
          <a:graphicData uri="http://schemas.openxmlformats.org/drawingml/2006/table">
            <a:tbl>
              <a:tblPr firstRow="1" bandRow="1">
                <a:tableStyleId>{5940675A-B579-460E-94D1-54222C63F5DA}</a:tableStyleId>
              </a:tblPr>
              <a:tblGrid>
                <a:gridCol w="640080">
                  <a:extLst>
                    <a:ext uri="{9D8B030D-6E8A-4147-A177-3AD203B41FA5}">
                      <a16:colId xmlns:a16="http://schemas.microsoft.com/office/drawing/2014/main" val="619278337"/>
                    </a:ext>
                  </a:extLst>
                </a:gridCol>
                <a:gridCol w="2286000">
                  <a:extLst>
                    <a:ext uri="{9D8B030D-6E8A-4147-A177-3AD203B41FA5}">
                      <a16:colId xmlns:a16="http://schemas.microsoft.com/office/drawing/2014/main" val="1871008030"/>
                    </a:ext>
                  </a:extLst>
                </a:gridCol>
                <a:gridCol w="914400">
                  <a:extLst>
                    <a:ext uri="{9D8B030D-6E8A-4147-A177-3AD203B41FA5}">
                      <a16:colId xmlns:a16="http://schemas.microsoft.com/office/drawing/2014/main" val="382460491"/>
                    </a:ext>
                  </a:extLst>
                </a:gridCol>
                <a:gridCol w="640080">
                  <a:extLst>
                    <a:ext uri="{9D8B030D-6E8A-4147-A177-3AD203B41FA5}">
                      <a16:colId xmlns:a16="http://schemas.microsoft.com/office/drawing/2014/main" val="16930032"/>
                    </a:ext>
                  </a:extLst>
                </a:gridCol>
                <a:gridCol w="2286000">
                  <a:extLst>
                    <a:ext uri="{9D8B030D-6E8A-4147-A177-3AD203B41FA5}">
                      <a16:colId xmlns:a16="http://schemas.microsoft.com/office/drawing/2014/main" val="2666446646"/>
                    </a:ext>
                  </a:extLst>
                </a:gridCol>
                <a:gridCol w="914400">
                  <a:extLst>
                    <a:ext uri="{9D8B030D-6E8A-4147-A177-3AD203B41FA5}">
                      <a16:colId xmlns:a16="http://schemas.microsoft.com/office/drawing/2014/main" val="1219598255"/>
                    </a:ext>
                  </a:extLst>
                </a:gridCol>
                <a:gridCol w="640080">
                  <a:extLst>
                    <a:ext uri="{9D8B030D-6E8A-4147-A177-3AD203B41FA5}">
                      <a16:colId xmlns:a16="http://schemas.microsoft.com/office/drawing/2014/main" val="1760387840"/>
                    </a:ext>
                  </a:extLst>
                </a:gridCol>
                <a:gridCol w="2286000">
                  <a:extLst>
                    <a:ext uri="{9D8B030D-6E8A-4147-A177-3AD203B41FA5}">
                      <a16:colId xmlns:a16="http://schemas.microsoft.com/office/drawing/2014/main" val="2192323244"/>
                    </a:ext>
                  </a:extLst>
                </a:gridCol>
                <a:gridCol w="914400">
                  <a:extLst>
                    <a:ext uri="{9D8B030D-6E8A-4147-A177-3AD203B41FA5}">
                      <a16:colId xmlns:a16="http://schemas.microsoft.com/office/drawing/2014/main" val="734610632"/>
                    </a:ext>
                  </a:extLst>
                </a:gridCol>
              </a:tblGrid>
              <a:tr h="370840">
                <a:tc>
                  <a:txBody>
                    <a:bodyPr/>
                    <a:lstStyle/>
                    <a:p>
                      <a:pPr algn="ctr"/>
                      <a:r>
                        <a:rPr lang="en-US" sz="2800" dirty="0">
                          <a:solidFill>
                            <a:schemeClr val="bg1"/>
                          </a:solidFill>
                          <a:effectLst>
                            <a:outerShdw blurRad="38100" dist="38100" dir="2700000" algn="tl">
                              <a:srgbClr val="000000">
                                <a:alpha val="43137"/>
                              </a:srgbClr>
                            </a:outerShdw>
                          </a:effectLst>
                        </a:rPr>
                        <a:t>#</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Topic</a:t>
                      </a:r>
                    </a:p>
                  </a:txBody>
                  <a:tcPr anchor="ct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Slide</a:t>
                      </a:r>
                    </a:p>
                  </a:txBody>
                  <a:tcPr anchor="ctr">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a:t>
                      </a:r>
                    </a:p>
                  </a:txBody>
                  <a:tcPr anchor="ctr">
                    <a:lnL w="28575"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Topic</a:t>
                      </a:r>
                    </a:p>
                  </a:txBody>
                  <a:tcPr anchor="ct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Slide</a:t>
                      </a:r>
                    </a:p>
                  </a:txBody>
                  <a:tcPr anchor="ctr">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a:t>
                      </a:r>
                    </a:p>
                  </a:txBody>
                  <a:tcPr anchor="ctr">
                    <a:lnL w="28575"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Topic</a:t>
                      </a:r>
                    </a:p>
                  </a:txBody>
                  <a:tcPr anchor="ct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Slide</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extLst>
                  <a:ext uri="{0D108BD9-81ED-4DB2-BD59-A6C34878D82A}">
                    <a16:rowId xmlns:a16="http://schemas.microsoft.com/office/drawing/2014/main" val="1483512087"/>
                  </a:ext>
                </a:extLst>
              </a:tr>
              <a:tr h="370840">
                <a:tc>
                  <a:txBody>
                    <a:bodyPr/>
                    <a:lstStyle/>
                    <a:p>
                      <a:pPr algn="ctr"/>
                      <a:r>
                        <a:rPr lang="en-US" sz="2800" dirty="0">
                          <a:solidFill>
                            <a:schemeClr val="bg1"/>
                          </a:solidFill>
                          <a:effectLst>
                            <a:outerShdw blurRad="38100" dist="38100" dir="2700000" algn="tl">
                              <a:srgbClr val="000000">
                                <a:alpha val="43137"/>
                              </a:srgbClr>
                            </a:outerShdw>
                          </a:effectLst>
                        </a:rPr>
                        <a:t>–</a:t>
                      </a:r>
                    </a:p>
                  </a:txBody>
                  <a:tcPr anchor="ctr">
                    <a:lnL w="381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Tittle</a:t>
                      </a:r>
                    </a:p>
                  </a:txBody>
                  <a:tcPr anchor="ctr">
                    <a:lnT w="28575" cap="flat" cmpd="sng" algn="ctr">
                      <a:solidFill>
                        <a:schemeClr val="tx1"/>
                      </a:solidFill>
                      <a:prstDash val="solid"/>
                      <a:round/>
                      <a:headEnd type="none" w="med" len="med"/>
                      <a:tailEnd type="none" w="med" len="med"/>
                    </a:lnT>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1</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05</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Facial N. palsy</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93</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gridSpan="2">
                  <a:txBody>
                    <a:bodyPr/>
                    <a:lstStyle/>
                    <a:p>
                      <a:pPr algn="ctr"/>
                      <a:r>
                        <a:rPr lang="en-US" sz="2800" b="1" dirty="0">
                          <a:solidFill>
                            <a:schemeClr val="bg1"/>
                          </a:solidFill>
                          <a:effectLst>
                            <a:outerShdw blurRad="38100" dist="38100" dir="2700000" algn="tl">
                              <a:srgbClr val="000000">
                                <a:alpha val="43137"/>
                              </a:srgbClr>
                            </a:outerShdw>
                          </a:effectLst>
                        </a:rPr>
                        <a:t>Throat</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50000"/>
                        <a:lumOff val="50000"/>
                        <a:alpha val="25000"/>
                      </a:schemeClr>
                    </a:solidFill>
                  </a:tcPr>
                </a:tc>
                <a:tc hMerge="1">
                  <a:txBody>
                    <a:bodyPr/>
                    <a:lstStyle/>
                    <a:p>
                      <a:pPr algn="ctr"/>
                      <a:r>
                        <a:rPr lang="en-US" sz="2800" b="1" dirty="0">
                          <a:solidFill>
                            <a:schemeClr val="bg1"/>
                          </a:solidFill>
                          <a:effectLst>
                            <a:outerShdw blurRad="38100" dist="38100" dir="2700000" algn="tl">
                              <a:srgbClr val="000000">
                                <a:alpha val="43137"/>
                              </a:srgbClr>
                            </a:outerShdw>
                          </a:effectLst>
                        </a:rPr>
                        <a:t>Throat</a:t>
                      </a:r>
                    </a:p>
                  </a:txBody>
                  <a:tcPr anchor="ctr">
                    <a:lnT w="28575" cap="flat" cmpd="sng" algn="ctr">
                      <a:solidFill>
                        <a:schemeClr val="tx1"/>
                      </a:solidFill>
                      <a:prstDash val="solid"/>
                      <a:round/>
                      <a:headEnd type="none" w="med" len="med"/>
                      <a:tailEnd type="none" w="med" len="med"/>
                    </a:lnT>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180</a:t>
                      </a:r>
                    </a:p>
                  </a:txBody>
                  <a:tcPr anchor="ctr">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50000"/>
                        <a:lumOff val="50000"/>
                        <a:alpha val="25000"/>
                      </a:schemeClr>
                    </a:solidFill>
                  </a:tcPr>
                </a:tc>
                <a:extLst>
                  <a:ext uri="{0D108BD9-81ED-4DB2-BD59-A6C34878D82A}">
                    <a16:rowId xmlns:a16="http://schemas.microsoft.com/office/drawing/2014/main" val="126246670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effectLst>
                            <a:outerShdw blurRad="38100" dist="38100" dir="2700000" algn="tl">
                              <a:srgbClr val="000000">
                                <a:alpha val="43137"/>
                              </a:srgbClr>
                            </a:outerShdw>
                          </a:effectLst>
                        </a:rPr>
                        <a:t>–</a:t>
                      </a:r>
                    </a:p>
                  </a:txBody>
                  <a:tcPr anchor="ctr">
                    <a:lnL w="3810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Notes</a:t>
                      </a:r>
                    </a:p>
                  </a:txBody>
                  <a:tcPr anchor="ctr">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3</a:t>
                      </a: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tx1">
                        <a:lumMod val="50000"/>
                        <a:lumOff val="50000"/>
                        <a:alpha val="25000"/>
                      </a:schemeClr>
                    </a:solidFill>
                  </a:tcPr>
                </a:tc>
                <a:tc gridSpan="2">
                  <a:txBody>
                    <a:bodyPr/>
                    <a:lstStyle/>
                    <a:p>
                      <a:pPr algn="ctr"/>
                      <a:r>
                        <a:rPr lang="en-US" sz="2800" b="1" dirty="0">
                          <a:solidFill>
                            <a:schemeClr val="bg1"/>
                          </a:solidFill>
                          <a:effectLst>
                            <a:outerShdw blurRad="38100" dist="38100" dir="2700000" algn="tl">
                              <a:srgbClr val="000000">
                                <a:alpha val="43137"/>
                              </a:srgbClr>
                            </a:outerShdw>
                          </a:effectLst>
                        </a:rPr>
                        <a:t>Nose</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50000"/>
                        <a:lumOff val="50000"/>
                        <a:alpha val="25000"/>
                      </a:schemeClr>
                    </a:solidFill>
                  </a:tcPr>
                </a:tc>
                <a:tc hMerge="1">
                  <a:txBody>
                    <a:bodyPr/>
                    <a:lstStyle/>
                    <a:p>
                      <a:pPr algn="ctr"/>
                      <a:r>
                        <a:rPr lang="en-US" sz="2800" b="1" dirty="0">
                          <a:solidFill>
                            <a:schemeClr val="bg1"/>
                          </a:solidFill>
                          <a:effectLst>
                            <a:outerShdw blurRad="38100" dist="38100" dir="2700000" algn="tl">
                              <a:srgbClr val="000000">
                                <a:alpha val="43137"/>
                              </a:srgbClr>
                            </a:outerShdw>
                          </a:effectLst>
                        </a:rPr>
                        <a:t>Nose</a:t>
                      </a:r>
                    </a:p>
                  </a:txBody>
                  <a:tcPr anchor="ctr">
                    <a:lnT w="28575" cap="flat" cmpd="sng" algn="ctr">
                      <a:solidFill>
                        <a:schemeClr val="tx1"/>
                      </a:solidFill>
                      <a:prstDash val="solid"/>
                      <a:round/>
                      <a:headEnd type="none" w="med" len="med"/>
                      <a:tailEnd type="none" w="med" len="med"/>
                    </a:lnT>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106</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01</a:t>
                      </a:r>
                    </a:p>
                  </a:txBody>
                  <a:tcPr anchor="ctr">
                    <a:lnL w="28575" cap="flat" cmpd="sng" algn="ctr">
                      <a:solidFill>
                        <a:schemeClr val="tx1"/>
                      </a:solidFill>
                      <a:prstDash val="solid"/>
                      <a:round/>
                      <a:headEnd type="none" w="med" len="med"/>
                      <a:tailEnd type="none" w="med" len="med"/>
                    </a:lnL>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Tonsils</a:t>
                      </a:r>
                    </a:p>
                  </a:txBody>
                  <a:tcPr anchor="ct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181</a:t>
                      </a:r>
                    </a:p>
                  </a:txBody>
                  <a:tcPr anchor="ctr">
                    <a:lnR w="38100" cap="flat" cmpd="sng" algn="ctr">
                      <a:solidFill>
                        <a:schemeClr val="tx1"/>
                      </a:solidFill>
                      <a:prstDash val="solid"/>
                      <a:round/>
                      <a:headEnd type="none" w="med" len="med"/>
                      <a:tailEnd type="none" w="med" len="med"/>
                    </a:lnR>
                    <a:solidFill>
                      <a:schemeClr val="tx1">
                        <a:lumMod val="50000"/>
                        <a:lumOff val="50000"/>
                        <a:alpha val="25000"/>
                      </a:schemeClr>
                    </a:solidFill>
                  </a:tcPr>
                </a:tc>
                <a:extLst>
                  <a:ext uri="{0D108BD9-81ED-4DB2-BD59-A6C34878D82A}">
                    <a16:rowId xmlns:a16="http://schemas.microsoft.com/office/drawing/2014/main" val="2757500370"/>
                  </a:ext>
                </a:extLst>
              </a:tr>
              <a:tr h="370840">
                <a:tc gridSpan="2">
                  <a:txBody>
                    <a:bodyPr/>
                    <a:lstStyle/>
                    <a:p>
                      <a:pPr algn="ctr"/>
                      <a:r>
                        <a:rPr lang="en-US" sz="2800" b="1" dirty="0">
                          <a:solidFill>
                            <a:schemeClr val="bg1"/>
                          </a:solidFill>
                          <a:effectLst>
                            <a:outerShdw blurRad="38100" dist="38100" dir="2700000" algn="tl">
                              <a:srgbClr val="000000">
                                <a:alpha val="43137"/>
                              </a:srgbClr>
                            </a:outerShdw>
                          </a:effectLst>
                        </a:rPr>
                        <a:t>EAR</a:t>
                      </a:r>
                    </a:p>
                  </a:txBody>
                  <a:tcPr anchor="ctr">
                    <a:lnL w="381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50000"/>
                        <a:lumOff val="50000"/>
                        <a:alpha val="25000"/>
                      </a:schemeClr>
                    </a:solidFill>
                  </a:tcPr>
                </a:tc>
                <a:tc hMerge="1">
                  <a:txBody>
                    <a:bodyPr/>
                    <a:lstStyle/>
                    <a:p>
                      <a:pPr algn="ctr"/>
                      <a:r>
                        <a:rPr lang="en-US" sz="2800" b="1" dirty="0">
                          <a:solidFill>
                            <a:schemeClr val="bg1"/>
                          </a:solidFill>
                          <a:effectLst>
                            <a:outerShdw blurRad="38100" dist="38100" dir="2700000" algn="tl">
                              <a:srgbClr val="000000">
                                <a:alpha val="43137"/>
                              </a:srgbClr>
                            </a:outerShdw>
                          </a:effectLst>
                        </a:rPr>
                        <a:t>EAR</a:t>
                      </a:r>
                    </a:p>
                  </a:txBody>
                  <a:tcPr anchor="ctr">
                    <a:lnT w="28575" cap="flat" cmpd="sng" algn="ctr">
                      <a:solidFill>
                        <a:schemeClr val="tx1"/>
                      </a:solidFill>
                      <a:prstDash val="solid"/>
                      <a:round/>
                      <a:headEnd type="none" w="med" len="med"/>
                      <a:tailEnd type="none" w="med" len="med"/>
                    </a:lnT>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5</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01</a:t>
                      </a:r>
                    </a:p>
                  </a:txBody>
                  <a:tcPr anchor="ctr">
                    <a:lnL w="28575" cap="flat" cmpd="sng" algn="ctr">
                      <a:solidFill>
                        <a:schemeClr val="tx1"/>
                      </a:solidFill>
                      <a:prstDash val="solid"/>
                      <a:round/>
                      <a:headEnd type="none" w="med" len="med"/>
                      <a:tailEnd type="none" w="med" len="med"/>
                    </a:lnL>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Rhinosinusitis</a:t>
                      </a:r>
                    </a:p>
                  </a:txBody>
                  <a:tcPr anchor="ct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108</a:t>
                      </a:r>
                    </a:p>
                  </a:txBody>
                  <a:tcPr anchor="ctr">
                    <a:lnR w="28575" cap="flat" cmpd="sng" algn="ctr">
                      <a:solidFill>
                        <a:schemeClr val="tx1"/>
                      </a:solidFill>
                      <a:prstDash val="solid"/>
                      <a:round/>
                      <a:headEnd type="none" w="med" len="med"/>
                      <a:tailEnd type="none" w="med" len="med"/>
                    </a:ln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02</a:t>
                      </a:r>
                    </a:p>
                  </a:txBody>
                  <a:tcPr anchor="ctr">
                    <a:lnL w="28575" cap="flat" cmpd="sng" algn="ctr">
                      <a:solidFill>
                        <a:schemeClr val="tx1"/>
                      </a:solidFill>
                      <a:prstDash val="solid"/>
                      <a:round/>
                      <a:headEnd type="none" w="med" len="med"/>
                      <a:tailEnd type="none" w="med" len="med"/>
                    </a:lnL>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Adenoid</a:t>
                      </a:r>
                    </a:p>
                  </a:txBody>
                  <a:tcPr anchor="ct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197</a:t>
                      </a:r>
                    </a:p>
                  </a:txBody>
                  <a:tcPr anchor="ctr">
                    <a:lnR w="38100" cap="flat" cmpd="sng" algn="ctr">
                      <a:solidFill>
                        <a:schemeClr val="tx1"/>
                      </a:solidFill>
                      <a:prstDash val="solid"/>
                      <a:round/>
                      <a:headEnd type="none" w="med" len="med"/>
                      <a:tailEnd type="none" w="med" len="med"/>
                    </a:lnR>
                    <a:solidFill>
                      <a:schemeClr val="tx1">
                        <a:lumMod val="50000"/>
                        <a:lumOff val="50000"/>
                        <a:alpha val="25000"/>
                      </a:schemeClr>
                    </a:solidFill>
                  </a:tcPr>
                </a:tc>
                <a:extLst>
                  <a:ext uri="{0D108BD9-81ED-4DB2-BD59-A6C34878D82A}">
                    <a16:rowId xmlns:a16="http://schemas.microsoft.com/office/drawing/2014/main" val="3986299555"/>
                  </a:ext>
                </a:extLst>
              </a:tr>
              <a:tr h="370840">
                <a:tc>
                  <a:txBody>
                    <a:bodyPr/>
                    <a:lstStyle/>
                    <a:p>
                      <a:pPr algn="ctr"/>
                      <a:r>
                        <a:rPr lang="en-US" sz="2800" dirty="0">
                          <a:solidFill>
                            <a:schemeClr val="bg1"/>
                          </a:solidFill>
                          <a:effectLst>
                            <a:outerShdw blurRad="38100" dist="38100" dir="2700000" algn="tl">
                              <a:srgbClr val="000000">
                                <a:alpha val="43137"/>
                              </a:srgbClr>
                            </a:outerShdw>
                          </a:effectLst>
                        </a:rPr>
                        <a:t>01</a:t>
                      </a:r>
                    </a:p>
                  </a:txBody>
                  <a:tcPr anchor="ctr">
                    <a:lnL w="38100" cap="flat" cmpd="sng" algn="ctr">
                      <a:solidFill>
                        <a:schemeClr val="tx1"/>
                      </a:solidFill>
                      <a:prstDash val="solid"/>
                      <a:round/>
                      <a:headEnd type="none" w="med" len="med"/>
                      <a:tailEnd type="none" w="med" len="med"/>
                    </a:lnL>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Hearing loss &amp; Assessment</a:t>
                      </a:r>
                    </a:p>
                  </a:txBody>
                  <a:tcPr anchor="ct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11</a:t>
                      </a:r>
                    </a:p>
                  </a:txBody>
                  <a:tcPr anchor="ctr">
                    <a:lnR w="28575" cap="flat" cmpd="sng" algn="ctr">
                      <a:solidFill>
                        <a:schemeClr val="tx1"/>
                      </a:solidFill>
                      <a:prstDash val="solid"/>
                      <a:round/>
                      <a:headEnd type="none" w="med" len="med"/>
                      <a:tailEnd type="none" w="med" len="med"/>
                    </a:ln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02</a:t>
                      </a:r>
                    </a:p>
                  </a:txBody>
                  <a:tcPr anchor="ctr">
                    <a:lnL w="28575" cap="flat" cmpd="sng" algn="ctr">
                      <a:solidFill>
                        <a:schemeClr val="tx1"/>
                      </a:solidFill>
                      <a:prstDash val="solid"/>
                      <a:round/>
                      <a:headEnd type="none" w="med" len="med"/>
                      <a:tailEnd type="none" w="med" len="med"/>
                    </a:lnL>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Nasal septum</a:t>
                      </a:r>
                    </a:p>
                  </a:txBody>
                  <a:tcPr anchor="ct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150</a:t>
                      </a:r>
                    </a:p>
                  </a:txBody>
                  <a:tcPr anchor="ctr">
                    <a:lnR w="28575" cap="flat" cmpd="sng" algn="ctr">
                      <a:solidFill>
                        <a:schemeClr val="tx1"/>
                      </a:solidFill>
                      <a:prstDash val="solid"/>
                      <a:round/>
                      <a:headEnd type="none" w="med" len="med"/>
                      <a:tailEnd type="none" w="med" len="med"/>
                    </a:ln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03</a:t>
                      </a:r>
                    </a:p>
                  </a:txBody>
                  <a:tcPr anchor="ctr">
                    <a:lnL w="28575" cap="flat" cmpd="sng" algn="ctr">
                      <a:solidFill>
                        <a:schemeClr val="tx1"/>
                      </a:solidFill>
                      <a:prstDash val="solid"/>
                      <a:round/>
                      <a:headEnd type="none" w="med" len="med"/>
                      <a:tailEnd type="none" w="med" len="med"/>
                    </a:lnL>
                    <a:solidFill>
                      <a:schemeClr val="tx1">
                        <a:lumMod val="50000"/>
                        <a:lumOff val="50000"/>
                        <a:alpha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effectLst>
                            <a:outerShdw blurRad="38100" dist="38100" dir="2700000" algn="tl">
                              <a:srgbClr val="000000">
                                <a:alpha val="43137"/>
                              </a:srgbClr>
                            </a:outerShdw>
                          </a:effectLst>
                        </a:rPr>
                        <a:t>Stridor &amp; Hoarseness</a:t>
                      </a:r>
                    </a:p>
                  </a:txBody>
                  <a:tcPr anchor="ct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208</a:t>
                      </a:r>
                    </a:p>
                  </a:txBody>
                  <a:tcPr anchor="ctr">
                    <a:lnR w="38100" cap="flat" cmpd="sng" algn="ctr">
                      <a:solidFill>
                        <a:schemeClr val="tx1"/>
                      </a:solidFill>
                      <a:prstDash val="solid"/>
                      <a:round/>
                      <a:headEnd type="none" w="med" len="med"/>
                      <a:tailEnd type="none" w="med" len="med"/>
                    </a:lnR>
                    <a:solidFill>
                      <a:schemeClr val="tx1">
                        <a:lumMod val="50000"/>
                        <a:lumOff val="50000"/>
                        <a:alpha val="25000"/>
                      </a:schemeClr>
                    </a:solidFill>
                  </a:tcPr>
                </a:tc>
                <a:extLst>
                  <a:ext uri="{0D108BD9-81ED-4DB2-BD59-A6C34878D82A}">
                    <a16:rowId xmlns:a16="http://schemas.microsoft.com/office/drawing/2014/main" val="3527087641"/>
                  </a:ext>
                </a:extLst>
              </a:tr>
              <a:tr h="370840">
                <a:tc>
                  <a:txBody>
                    <a:bodyPr/>
                    <a:lstStyle/>
                    <a:p>
                      <a:pPr algn="ctr"/>
                      <a:r>
                        <a:rPr lang="en-US" sz="2800" dirty="0">
                          <a:solidFill>
                            <a:schemeClr val="bg1"/>
                          </a:solidFill>
                          <a:effectLst>
                            <a:outerShdw blurRad="38100" dist="38100" dir="2700000" algn="tl">
                              <a:srgbClr val="000000">
                                <a:alpha val="43137"/>
                              </a:srgbClr>
                            </a:outerShdw>
                          </a:effectLst>
                        </a:rPr>
                        <a:t>02</a:t>
                      </a:r>
                    </a:p>
                  </a:txBody>
                  <a:tcPr anchor="ctr">
                    <a:lnL w="38100" cap="flat" cmpd="sng" algn="ctr">
                      <a:solidFill>
                        <a:schemeClr val="tx1"/>
                      </a:solidFill>
                      <a:prstDash val="solid"/>
                      <a:round/>
                      <a:headEnd type="none" w="med" len="med"/>
                      <a:tailEnd type="none" w="med" len="med"/>
                    </a:lnL>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Vertigo &amp; Tinnitus</a:t>
                      </a:r>
                    </a:p>
                  </a:txBody>
                  <a:tcPr anchor="ct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48</a:t>
                      </a:r>
                    </a:p>
                  </a:txBody>
                  <a:tcPr anchor="ctr">
                    <a:lnR w="28575" cap="flat" cmpd="sng" algn="ctr">
                      <a:solidFill>
                        <a:schemeClr val="tx1"/>
                      </a:solidFill>
                      <a:prstDash val="solid"/>
                      <a:round/>
                      <a:headEnd type="none" w="med" len="med"/>
                      <a:tailEnd type="none" w="med" len="med"/>
                    </a:ln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03</a:t>
                      </a:r>
                    </a:p>
                  </a:txBody>
                  <a:tcPr anchor="ctr">
                    <a:lnL w="28575" cap="flat" cmpd="sng" algn="ctr">
                      <a:solidFill>
                        <a:schemeClr val="tx1"/>
                      </a:solidFill>
                      <a:prstDash val="solid"/>
                      <a:round/>
                      <a:headEnd type="none" w="med" len="med"/>
                      <a:tailEnd type="none" w="med" len="med"/>
                    </a:lnL>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Nasal trauma</a:t>
                      </a:r>
                    </a:p>
                  </a:txBody>
                  <a:tcPr anchor="ct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155</a:t>
                      </a:r>
                    </a:p>
                  </a:txBody>
                  <a:tcPr anchor="ctr">
                    <a:lnR w="28575" cap="flat" cmpd="sng" algn="ctr">
                      <a:solidFill>
                        <a:schemeClr val="tx1"/>
                      </a:solidFill>
                      <a:prstDash val="solid"/>
                      <a:round/>
                      <a:headEnd type="none" w="med" len="med"/>
                      <a:tailEnd type="none" w="med" len="med"/>
                    </a:ln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04</a:t>
                      </a:r>
                    </a:p>
                  </a:txBody>
                  <a:tcPr anchor="ctr">
                    <a:lnL w="28575" cap="flat" cmpd="sng" algn="ctr">
                      <a:solidFill>
                        <a:schemeClr val="tx1"/>
                      </a:solidFill>
                      <a:prstDash val="solid"/>
                      <a:round/>
                      <a:headEnd type="none" w="med" len="med"/>
                      <a:tailEnd type="none" w="med" len="med"/>
                    </a:lnL>
                    <a:solidFill>
                      <a:schemeClr val="tx1">
                        <a:lumMod val="50000"/>
                        <a:lumOff val="50000"/>
                        <a:alpha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effectLst>
                            <a:outerShdw blurRad="38100" dist="38100" dir="2700000" algn="tl">
                              <a:srgbClr val="000000">
                                <a:alpha val="43137"/>
                              </a:srgbClr>
                            </a:outerShdw>
                          </a:effectLst>
                        </a:rPr>
                        <a:t>Laryngeal carcinoma</a:t>
                      </a:r>
                    </a:p>
                  </a:txBody>
                  <a:tcPr anchor="ct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222</a:t>
                      </a:r>
                    </a:p>
                  </a:txBody>
                  <a:tcPr anchor="ctr">
                    <a:lnR w="38100" cap="flat" cmpd="sng" algn="ctr">
                      <a:solidFill>
                        <a:schemeClr val="tx1"/>
                      </a:solidFill>
                      <a:prstDash val="solid"/>
                      <a:round/>
                      <a:headEnd type="none" w="med" len="med"/>
                      <a:tailEnd type="none" w="med" len="med"/>
                    </a:lnR>
                    <a:solidFill>
                      <a:schemeClr val="tx1">
                        <a:lumMod val="50000"/>
                        <a:lumOff val="50000"/>
                        <a:alpha val="25000"/>
                      </a:schemeClr>
                    </a:solidFill>
                  </a:tcPr>
                </a:tc>
                <a:extLst>
                  <a:ext uri="{0D108BD9-81ED-4DB2-BD59-A6C34878D82A}">
                    <a16:rowId xmlns:a16="http://schemas.microsoft.com/office/drawing/2014/main" val="4056688690"/>
                  </a:ext>
                </a:extLst>
              </a:tr>
              <a:tr h="370840">
                <a:tc>
                  <a:txBody>
                    <a:bodyPr/>
                    <a:lstStyle/>
                    <a:p>
                      <a:pPr algn="ctr"/>
                      <a:r>
                        <a:rPr lang="en-US" sz="2800" dirty="0">
                          <a:solidFill>
                            <a:schemeClr val="bg1"/>
                          </a:solidFill>
                          <a:effectLst>
                            <a:outerShdw blurRad="38100" dist="38100" dir="2700000" algn="tl">
                              <a:srgbClr val="000000">
                                <a:alpha val="43137"/>
                              </a:srgbClr>
                            </a:outerShdw>
                          </a:effectLst>
                        </a:rPr>
                        <a:t>03</a:t>
                      </a:r>
                    </a:p>
                  </a:txBody>
                  <a:tcPr anchor="ctr">
                    <a:lnL w="38100" cap="flat" cmpd="sng" algn="ctr">
                      <a:solidFill>
                        <a:schemeClr val="tx1"/>
                      </a:solidFill>
                      <a:prstDash val="solid"/>
                      <a:round/>
                      <a:headEnd type="none" w="med" len="med"/>
                      <a:tailEnd type="none" w="med" len="med"/>
                    </a:lnL>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Otitis Externa</a:t>
                      </a:r>
                    </a:p>
                  </a:txBody>
                  <a:tcPr anchor="ct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57</a:t>
                      </a:r>
                    </a:p>
                  </a:txBody>
                  <a:tcPr anchor="ctr">
                    <a:lnR w="28575" cap="flat" cmpd="sng" algn="ctr">
                      <a:solidFill>
                        <a:schemeClr val="tx1"/>
                      </a:solidFill>
                      <a:prstDash val="solid"/>
                      <a:round/>
                      <a:headEnd type="none" w="med" len="med"/>
                      <a:tailEnd type="none" w="med" len="med"/>
                    </a:ln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04</a:t>
                      </a:r>
                    </a:p>
                  </a:txBody>
                  <a:tcPr anchor="ctr">
                    <a:lnL w="28575" cap="flat" cmpd="sng" algn="ctr">
                      <a:solidFill>
                        <a:schemeClr val="tx1"/>
                      </a:solidFill>
                      <a:prstDash val="solid"/>
                      <a:round/>
                      <a:headEnd type="none" w="med" len="med"/>
                      <a:tailEnd type="none" w="med" len="med"/>
                    </a:lnL>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Epistaxis</a:t>
                      </a:r>
                    </a:p>
                  </a:txBody>
                  <a:tcPr anchor="ct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160</a:t>
                      </a:r>
                    </a:p>
                  </a:txBody>
                  <a:tcPr anchor="ctr">
                    <a:lnR w="28575" cap="flat" cmpd="sng" algn="ctr">
                      <a:solidFill>
                        <a:schemeClr val="tx1"/>
                      </a:solidFill>
                      <a:prstDash val="solid"/>
                      <a:round/>
                      <a:headEnd type="none" w="med" len="med"/>
                      <a:tailEnd type="none" w="med" len="med"/>
                    </a:ln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05</a:t>
                      </a:r>
                    </a:p>
                  </a:txBody>
                  <a:tcPr anchor="ctr">
                    <a:lnL w="28575" cap="flat" cmpd="sng" algn="ctr">
                      <a:solidFill>
                        <a:schemeClr val="tx1"/>
                      </a:solidFill>
                      <a:prstDash val="solid"/>
                      <a:round/>
                      <a:headEnd type="none" w="med" len="med"/>
                      <a:tailEnd type="none" w="med" len="med"/>
                    </a:lnL>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Tracheostomy</a:t>
                      </a:r>
                    </a:p>
                  </a:txBody>
                  <a:tcPr anchor="ctr">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230</a:t>
                      </a:r>
                    </a:p>
                  </a:txBody>
                  <a:tcPr anchor="ctr">
                    <a:lnR w="38100" cap="flat" cmpd="sng" algn="ctr">
                      <a:solidFill>
                        <a:schemeClr val="tx1"/>
                      </a:solidFill>
                      <a:prstDash val="solid"/>
                      <a:round/>
                      <a:headEnd type="none" w="med" len="med"/>
                      <a:tailEnd type="none" w="med" len="med"/>
                    </a:lnR>
                    <a:solidFill>
                      <a:schemeClr val="tx1">
                        <a:lumMod val="50000"/>
                        <a:lumOff val="50000"/>
                        <a:alpha val="25000"/>
                      </a:schemeClr>
                    </a:solidFill>
                  </a:tcPr>
                </a:tc>
                <a:extLst>
                  <a:ext uri="{0D108BD9-81ED-4DB2-BD59-A6C34878D82A}">
                    <a16:rowId xmlns:a16="http://schemas.microsoft.com/office/drawing/2014/main" val="556845913"/>
                  </a:ext>
                </a:extLst>
              </a:tr>
              <a:tr h="370840">
                <a:tc>
                  <a:txBody>
                    <a:bodyPr/>
                    <a:lstStyle/>
                    <a:p>
                      <a:pPr algn="ctr"/>
                      <a:r>
                        <a:rPr lang="en-US" sz="2800" dirty="0">
                          <a:solidFill>
                            <a:schemeClr val="bg1"/>
                          </a:solidFill>
                          <a:effectLst>
                            <a:outerShdw blurRad="38100" dist="38100" dir="2700000" algn="tl">
                              <a:srgbClr val="000000">
                                <a:alpha val="43137"/>
                              </a:srgbClr>
                            </a:outerShdw>
                          </a:effectLst>
                        </a:rPr>
                        <a:t>04</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Otitis Media</a:t>
                      </a:r>
                    </a:p>
                  </a:txBody>
                  <a:tcPr anchor="ctr">
                    <a:lnB w="38100"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62</a:t>
                      </a:r>
                    </a:p>
                  </a:txBody>
                  <a:tcPr anchor="ctr">
                    <a:lnR w="28575"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05</a:t>
                      </a:r>
                    </a:p>
                  </a:txBody>
                  <a:tcPr anchor="ctr">
                    <a:lnL w="28575"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500" dirty="0">
                          <a:solidFill>
                            <a:schemeClr val="bg1"/>
                          </a:solidFill>
                          <a:effectLst>
                            <a:outerShdw blurRad="38100" dist="38100" dir="2700000" algn="tl">
                              <a:srgbClr val="000000">
                                <a:alpha val="43137"/>
                              </a:srgbClr>
                            </a:outerShdw>
                          </a:effectLst>
                        </a:rPr>
                        <a:t>Nasopharyngeal neoplasm</a:t>
                      </a:r>
                    </a:p>
                  </a:txBody>
                  <a:tcPr anchor="ctr">
                    <a:lnB w="38100"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171</a:t>
                      </a:r>
                    </a:p>
                  </a:txBody>
                  <a:tcPr anchor="ctr">
                    <a:lnR w="28575"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tx1">
                        <a:lumMod val="50000"/>
                        <a:lumOff val="50000"/>
                        <a:alpha val="2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effectLst>
                            <a:outerShdw blurRad="38100" dist="38100" dir="2700000" algn="tl">
                              <a:srgbClr val="000000">
                                <a:alpha val="43137"/>
                              </a:srgbClr>
                            </a:outerShdw>
                          </a:effectLst>
                        </a:rPr>
                        <a:t>Foreign bodies</a:t>
                      </a:r>
                    </a:p>
                  </a:txBody>
                  <a:tcPr anchor="ctr">
                    <a:lnL w="28575"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tx1">
                        <a:lumMod val="50000"/>
                        <a:lumOff val="50000"/>
                        <a:alpha val="2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effectLst>
                            <a:outerShdw blurRad="38100" dist="38100" dir="2700000" algn="tl">
                              <a:srgbClr val="000000">
                                <a:alpha val="43137"/>
                              </a:srgbClr>
                            </a:outerShdw>
                          </a:effectLst>
                        </a:rPr>
                        <a:t>Foreign bodies</a:t>
                      </a:r>
                    </a:p>
                  </a:txBody>
                  <a:tcPr anchor="ctr">
                    <a:lnB w="38100" cap="flat" cmpd="sng" algn="ctr">
                      <a:solidFill>
                        <a:schemeClr val="tx1"/>
                      </a:solidFill>
                      <a:prstDash val="solid"/>
                      <a:round/>
                      <a:headEnd type="none" w="med" len="med"/>
                      <a:tailEnd type="none" w="med" len="med"/>
                    </a:lnB>
                    <a:solidFill>
                      <a:schemeClr val="tx1">
                        <a:lumMod val="50000"/>
                        <a:lumOff val="50000"/>
                        <a:alpha val="25000"/>
                      </a:schemeClr>
                    </a:solidFill>
                  </a:tcPr>
                </a:tc>
                <a:tc>
                  <a:txBody>
                    <a:bodyPr/>
                    <a:lstStyle/>
                    <a:p>
                      <a:pPr algn="ctr"/>
                      <a:r>
                        <a:rPr lang="en-US" sz="2800" dirty="0">
                          <a:solidFill>
                            <a:schemeClr val="bg1"/>
                          </a:solidFill>
                          <a:effectLst>
                            <a:outerShdw blurRad="38100" dist="38100" dir="2700000" algn="tl">
                              <a:srgbClr val="000000">
                                <a:alpha val="43137"/>
                              </a:srgbClr>
                            </a:outerShdw>
                          </a:effectLst>
                        </a:rPr>
                        <a:t>247</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tx1">
                        <a:lumMod val="50000"/>
                        <a:lumOff val="50000"/>
                        <a:alpha val="25000"/>
                      </a:schemeClr>
                    </a:solidFill>
                  </a:tcPr>
                </a:tc>
                <a:extLst>
                  <a:ext uri="{0D108BD9-81ED-4DB2-BD59-A6C34878D82A}">
                    <a16:rowId xmlns:a16="http://schemas.microsoft.com/office/drawing/2014/main" val="2565162224"/>
                  </a:ext>
                </a:extLst>
              </a:tr>
            </a:tbl>
          </a:graphicData>
        </a:graphic>
      </p:graphicFrame>
      <p:sp>
        <p:nvSpPr>
          <p:cNvPr id="3" name="Title 1">
            <a:extLst>
              <a:ext uri="{FF2B5EF4-FFF2-40B4-BE49-F238E27FC236}">
                <a16:creationId xmlns:a16="http://schemas.microsoft.com/office/drawing/2014/main" id="{B3B40CD0-C67B-3E20-57E7-F03BFEC2851A}"/>
              </a:ext>
            </a:extLst>
          </p:cNvPr>
          <p:cNvSpPr txBox="1">
            <a:spLocks/>
          </p:cNvSpPr>
          <p:nvPr/>
        </p:nvSpPr>
        <p:spPr>
          <a:xfrm>
            <a:off x="838200" y="95145"/>
            <a:ext cx="10515600" cy="762339"/>
          </a:xfrm>
          <a:prstGeom prst="rect">
            <a:avLst/>
          </a:prstGeom>
          <a:noFill/>
        </p:spPr>
        <p:txBody>
          <a:bodyPr anchor="ct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r>
              <a:rPr lang="en-US" sz="4800" b="1" dirty="0">
                <a:solidFill>
                  <a:schemeClr val="bg1"/>
                </a:solidFill>
                <a:effectLst>
                  <a:outerShdw blurRad="38100" dist="38100" dir="2700000" algn="tl">
                    <a:srgbClr val="000000">
                      <a:alpha val="43137"/>
                    </a:srgbClr>
                  </a:outerShdw>
                </a:effectLst>
              </a:rPr>
              <a:t>Table of contents</a:t>
            </a:r>
          </a:p>
        </p:txBody>
      </p:sp>
    </p:spTree>
    <p:extLst>
      <p:ext uri="{BB962C8B-B14F-4D97-AF65-F5344CB8AC3E}">
        <p14:creationId xmlns:p14="http://schemas.microsoft.com/office/powerpoint/2010/main" val="822306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0F4DD-404A-BF40-34B1-08A4CFD4B5EE}"/>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45515E"/>
                </a:solidFill>
                <a:effectLst/>
                <a:uLnTx/>
                <a:uFillTx/>
                <a:latin typeface="Calibri Light" panose="020F0302020204030204"/>
                <a:ea typeface="+mj-ea"/>
                <a:cs typeface="+mj-cs"/>
              </a:rPr>
              <a:t>Answer the questions after checking the audiogram</a:t>
            </a:r>
            <a:endParaRPr lang="en-US" dirty="0"/>
          </a:p>
        </p:txBody>
      </p:sp>
      <p:sp>
        <p:nvSpPr>
          <p:cNvPr id="3" name="Content Placeholder 2">
            <a:extLst>
              <a:ext uri="{FF2B5EF4-FFF2-40B4-BE49-F238E27FC236}">
                <a16:creationId xmlns:a16="http://schemas.microsoft.com/office/drawing/2014/main" id="{66FD642D-CE87-3727-7977-C0FEC407E72A}"/>
              </a:ext>
            </a:extLst>
          </p:cNvPr>
          <p:cNvSpPr>
            <a:spLocks noGrp="1"/>
          </p:cNvSpPr>
          <p:nvPr>
            <p:ph idx="1"/>
          </p:nvPr>
        </p:nvSpPr>
        <p:spPr/>
        <p:txBody>
          <a:bodyPr>
            <a:normAutofit lnSpcReduction="10000"/>
          </a:bodyPr>
          <a:lstStyle/>
          <a:p>
            <a:pPr marL="0" indent="0">
              <a:buNone/>
            </a:pPr>
            <a:r>
              <a:rPr lang="en-US" b="1" dirty="0"/>
              <a:t>1.Describe</a:t>
            </a:r>
          </a:p>
          <a:p>
            <a:r>
              <a:rPr lang="en-US" sz="2600" dirty="0"/>
              <a:t>Right: normal hearing </a:t>
            </a:r>
          </a:p>
          <a:p>
            <a:r>
              <a:rPr lang="en-US" sz="2600" dirty="0"/>
              <a:t>Left: sensorineural hearing loss at high frequencies</a:t>
            </a:r>
            <a:endParaRPr lang="en-US" b="1" dirty="0"/>
          </a:p>
          <a:p>
            <a:pPr marL="0" indent="0">
              <a:buNone/>
            </a:pPr>
            <a:r>
              <a:rPr lang="en-US" sz="2800" b="1" dirty="0"/>
              <a:t>2.What should you exclude in this case ?</a:t>
            </a:r>
          </a:p>
          <a:p>
            <a:r>
              <a:rPr lang="en-US" dirty="0"/>
              <a:t>V</a:t>
            </a:r>
            <a:r>
              <a:rPr lang="en-US" sz="2800" dirty="0"/>
              <a:t>estibular schwannoma (Acoustic neuroma)</a:t>
            </a:r>
          </a:p>
          <a:p>
            <a:pPr marL="0" indent="0">
              <a:buNone/>
            </a:pPr>
            <a:r>
              <a:rPr lang="en-US" sz="2800" b="1" dirty="0"/>
              <a:t>3.Other investigations</a:t>
            </a:r>
          </a:p>
          <a:p>
            <a:r>
              <a:rPr lang="en-US" dirty="0"/>
              <a:t>MRI or CT scan (of the posterior fossa)</a:t>
            </a:r>
          </a:p>
          <a:p>
            <a:pPr marL="0" indent="0">
              <a:buNone/>
            </a:pPr>
            <a:r>
              <a:rPr lang="en-US" b="1" dirty="0"/>
              <a:t>4.Weber’s test: </a:t>
            </a:r>
            <a:r>
              <a:rPr lang="en-US" dirty="0"/>
              <a:t>Laterization to the right (normal) ear</a:t>
            </a:r>
          </a:p>
          <a:p>
            <a:pPr marL="0" indent="0">
              <a:buNone/>
            </a:pPr>
            <a:r>
              <a:rPr lang="en-US" b="1" dirty="0"/>
              <a:t>5.Rinne’s test: </a:t>
            </a:r>
            <a:r>
              <a:rPr lang="en-US" dirty="0"/>
              <a:t>Right: Positive | Left: Positive</a:t>
            </a:r>
          </a:p>
          <a:p>
            <a:pPr marL="0" indent="0">
              <a:buNone/>
            </a:pPr>
            <a:r>
              <a:rPr lang="en-US" b="1" dirty="0">
                <a:solidFill>
                  <a:srgbClr val="0070C0"/>
                </a:solidFill>
              </a:rPr>
              <a:t>6.Tympanometry: </a:t>
            </a:r>
            <a:r>
              <a:rPr lang="en-US" dirty="0">
                <a:solidFill>
                  <a:srgbClr val="0070C0"/>
                </a:solidFill>
              </a:rPr>
              <a:t>Both: Type A (normal)</a:t>
            </a:r>
          </a:p>
          <a:p>
            <a:pPr marL="0" indent="0">
              <a:buNone/>
            </a:pPr>
            <a:endParaRPr lang="en-US" dirty="0">
              <a:solidFill>
                <a:srgbClr val="0070C0"/>
              </a:solidFill>
            </a:endParaRPr>
          </a:p>
        </p:txBody>
      </p:sp>
      <p:sp>
        <p:nvSpPr>
          <p:cNvPr id="4" name="Rectangle 3">
            <a:extLst>
              <a:ext uri="{FF2B5EF4-FFF2-40B4-BE49-F238E27FC236}">
                <a16:creationId xmlns:a16="http://schemas.microsoft.com/office/drawing/2014/main" id="{ABA46FB4-9C65-3A65-324C-74C38023D7AB}"/>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6</a:t>
            </a:r>
            <a:r>
              <a:rPr lang="ar-JO" dirty="0">
                <a:solidFill>
                  <a:srgbClr val="FF0000"/>
                </a:solidFill>
              </a:rPr>
              <a:t>)</a:t>
            </a:r>
            <a:endParaRPr lang="en-US" dirty="0">
              <a:solidFill>
                <a:srgbClr val="FF0000"/>
              </a:solidFill>
            </a:endParaRPr>
          </a:p>
        </p:txBody>
      </p:sp>
      <p:pic>
        <p:nvPicPr>
          <p:cNvPr id="5" name="Picture 2">
            <a:extLst>
              <a:ext uri="{FF2B5EF4-FFF2-40B4-BE49-F238E27FC236}">
                <a16:creationId xmlns:a16="http://schemas.microsoft.com/office/drawing/2014/main" id="{8B39673F-CC82-3EA0-458A-5A9DB05122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7" t="-1540" r="48739" b="32066"/>
          <a:stretch/>
        </p:blipFill>
        <p:spPr bwMode="auto">
          <a:xfrm>
            <a:off x="8881187" y="1305026"/>
            <a:ext cx="2472613" cy="235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E2496613-C9D0-BE1E-3CB7-4B8791DC54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148" t="1690" r="1372" b="32915"/>
          <a:stretch/>
        </p:blipFill>
        <p:spPr bwMode="auto">
          <a:xfrm>
            <a:off x="8881187" y="3836036"/>
            <a:ext cx="2472613" cy="227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AB23596A-8C68-8274-728C-7E10E38DB249}"/>
              </a:ext>
            </a:extLst>
          </p:cNvPr>
          <p:cNvSpPr txBox="1"/>
          <p:nvPr/>
        </p:nvSpPr>
        <p:spPr>
          <a:xfrm>
            <a:off x="1279938" y="6183829"/>
            <a:ext cx="9632124" cy="461665"/>
          </a:xfrm>
          <a:prstGeom prst="rect">
            <a:avLst/>
          </a:prstGeom>
          <a:noFill/>
          <a:ln>
            <a:solidFill>
              <a:srgbClr val="FF0000"/>
            </a:solidFill>
          </a:ln>
        </p:spPr>
        <p:txBody>
          <a:bodyPr wrap="none" rtlCol="0">
            <a:spAutoFit/>
          </a:bodyPr>
          <a:lstStyle/>
          <a:p>
            <a:pPr algn="ctr"/>
            <a:r>
              <a:rPr lang="en-US" sz="2400" dirty="0">
                <a:solidFill>
                  <a:srgbClr val="FF0000"/>
                </a:solidFill>
              </a:rPr>
              <a:t>Unilateral sensorineural hearing loss must rule out vestibular schwannoma  </a:t>
            </a:r>
          </a:p>
        </p:txBody>
      </p:sp>
    </p:spTree>
    <p:extLst>
      <p:ext uri="{BB962C8B-B14F-4D97-AF65-F5344CB8AC3E}">
        <p14:creationId xmlns:p14="http://schemas.microsoft.com/office/powerpoint/2010/main" val="2648171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048C-E60F-EFF7-5D08-E502F1E3DD7D}"/>
              </a:ext>
            </a:extLst>
          </p:cNvPr>
          <p:cNvSpPr>
            <a:spLocks noGrp="1"/>
          </p:cNvSpPr>
          <p:nvPr>
            <p:ph type="title"/>
          </p:nvPr>
        </p:nvSpPr>
        <p:spPr/>
        <p:txBody>
          <a:bodyPr/>
          <a:lstStyle/>
          <a:p>
            <a:r>
              <a:rPr lang="en-US" sz="4400" dirty="0">
                <a:cs typeface="Calibri Light" panose="020F0302020204030204"/>
              </a:rPr>
              <a:t>27y dentist came with mild fever, and tinnitus</a:t>
            </a:r>
            <a:endParaRPr lang="en-US" dirty="0"/>
          </a:p>
        </p:txBody>
      </p:sp>
      <p:sp>
        <p:nvSpPr>
          <p:cNvPr id="3" name="Content Placeholder 2">
            <a:extLst>
              <a:ext uri="{FF2B5EF4-FFF2-40B4-BE49-F238E27FC236}">
                <a16:creationId xmlns:a16="http://schemas.microsoft.com/office/drawing/2014/main" id="{76628777-C4CA-8DD5-6D6A-24623F4DF2B6}"/>
              </a:ext>
            </a:extLst>
          </p:cNvPr>
          <p:cNvSpPr>
            <a:spLocks noGrp="1"/>
          </p:cNvSpPr>
          <p:nvPr>
            <p:ph idx="1"/>
          </p:nvPr>
        </p:nvSpPr>
        <p:spPr>
          <a:xfrm>
            <a:off x="474306" y="1305026"/>
            <a:ext cx="7979884" cy="4871938"/>
          </a:xfrm>
        </p:spPr>
        <p:txBody>
          <a:bodyPr>
            <a:normAutofit/>
          </a:bodyPr>
          <a:lstStyle/>
          <a:p>
            <a:pPr marL="0" indent="0">
              <a:buNone/>
            </a:pPr>
            <a:r>
              <a:rPr lang="en-US" b="1" dirty="0"/>
              <a:t>1.Describe</a:t>
            </a:r>
          </a:p>
          <a:p>
            <a:r>
              <a:rPr lang="en-US" sz="2600" dirty="0"/>
              <a:t>Bilateral sensorineural hearing loss at higher frequencies most severe between 4k and 6k </a:t>
            </a:r>
          </a:p>
          <a:p>
            <a:pPr marL="0" indent="0">
              <a:buNone/>
            </a:pPr>
            <a:r>
              <a:rPr lang="en-US" b="1" dirty="0"/>
              <a:t>2.Diagnosis</a:t>
            </a:r>
            <a:r>
              <a:rPr lang="en-US" dirty="0"/>
              <a:t>: Noise induce hearing loss </a:t>
            </a:r>
          </a:p>
          <a:p>
            <a:pPr marL="0" indent="0">
              <a:buNone/>
            </a:pPr>
            <a:r>
              <a:rPr lang="en-US" b="1" dirty="0"/>
              <a:t>3.Management</a:t>
            </a:r>
          </a:p>
          <a:p>
            <a:r>
              <a:rPr lang="en-US" sz="2600" dirty="0"/>
              <a:t>Avoid exposure to loud noise and hearing aids or cochlear implant </a:t>
            </a:r>
          </a:p>
          <a:p>
            <a:pPr marL="0" indent="0">
              <a:buNone/>
            </a:pPr>
            <a:r>
              <a:rPr lang="en-US" b="1" dirty="0">
                <a:solidFill>
                  <a:srgbClr val="0070C0"/>
                </a:solidFill>
              </a:rPr>
              <a:t>4.Weber’s test</a:t>
            </a:r>
            <a:r>
              <a:rPr lang="en-US" dirty="0">
                <a:solidFill>
                  <a:srgbClr val="0070C0"/>
                </a:solidFill>
              </a:rPr>
              <a:t>: No laterization</a:t>
            </a:r>
          </a:p>
          <a:p>
            <a:pPr marL="0" indent="0">
              <a:buNone/>
            </a:pPr>
            <a:r>
              <a:rPr lang="en-US" b="1" dirty="0">
                <a:solidFill>
                  <a:srgbClr val="0070C0"/>
                </a:solidFill>
              </a:rPr>
              <a:t>5.Rinne’s test</a:t>
            </a:r>
            <a:r>
              <a:rPr lang="en-US" dirty="0">
                <a:solidFill>
                  <a:srgbClr val="0070C0"/>
                </a:solidFill>
              </a:rPr>
              <a:t>:</a:t>
            </a:r>
            <a:r>
              <a:rPr lang="en-US" b="1" dirty="0">
                <a:solidFill>
                  <a:srgbClr val="0070C0"/>
                </a:solidFill>
              </a:rPr>
              <a:t> </a:t>
            </a:r>
            <a:r>
              <a:rPr lang="en-US" dirty="0">
                <a:solidFill>
                  <a:srgbClr val="0070C0"/>
                </a:solidFill>
              </a:rPr>
              <a:t>Right: Positive | Left: Positive</a:t>
            </a:r>
          </a:p>
          <a:p>
            <a:pPr marL="0" indent="0">
              <a:buNone/>
            </a:pPr>
            <a:r>
              <a:rPr lang="en-US" dirty="0"/>
              <a:t>6.</a:t>
            </a:r>
            <a:r>
              <a:rPr lang="en-US" b="1" dirty="0"/>
              <a:t>Tympanogram</a:t>
            </a:r>
            <a:r>
              <a:rPr lang="en-US" dirty="0"/>
              <a:t>: Both: Type A (normal)</a:t>
            </a:r>
          </a:p>
          <a:p>
            <a:pPr marL="0" indent="0">
              <a:buNone/>
            </a:pPr>
            <a:endParaRPr lang="en-US" dirty="0"/>
          </a:p>
        </p:txBody>
      </p:sp>
      <p:pic>
        <p:nvPicPr>
          <p:cNvPr id="4" name="Picture 4" descr="A close up of text on a white background&#10;&#10;Description automatically generated">
            <a:extLst>
              <a:ext uri="{FF2B5EF4-FFF2-40B4-BE49-F238E27FC236}">
                <a16:creationId xmlns:a16="http://schemas.microsoft.com/office/drawing/2014/main" id="{16D3EF7A-9BAE-21E3-D447-438BC4BE68CD}"/>
              </a:ext>
            </a:extLst>
          </p:cNvPr>
          <p:cNvPicPr>
            <a:picLocks noChangeAspect="1"/>
          </p:cNvPicPr>
          <p:nvPr/>
        </p:nvPicPr>
        <p:blipFill>
          <a:blip r:embed="rId2" cstate="print"/>
          <a:stretch>
            <a:fillRect/>
          </a:stretch>
        </p:blipFill>
        <p:spPr>
          <a:xfrm>
            <a:off x="8454190" y="1565326"/>
            <a:ext cx="3263504" cy="435133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EA480B65-F403-2A18-3F51-C669097D6E9F}"/>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3</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4128977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A49B-61E4-00BF-0656-FD6D9EB18CF7}"/>
              </a:ext>
            </a:extLst>
          </p:cNvPr>
          <p:cNvSpPr>
            <a:spLocks noGrp="1"/>
          </p:cNvSpPr>
          <p:nvPr>
            <p:ph type="title"/>
          </p:nvPr>
        </p:nvSpPr>
        <p:spPr/>
        <p:txBody>
          <a:bodyPr>
            <a:noAutofit/>
          </a:bodyPr>
          <a:lstStyle/>
          <a:p>
            <a:r>
              <a:rPr lang="en-US" sz="2800" dirty="0"/>
              <a:t>73-year-old male started to suffer from a bilateral decrease in hearing</a:t>
            </a:r>
          </a:p>
        </p:txBody>
      </p:sp>
      <p:sp>
        <p:nvSpPr>
          <p:cNvPr id="3" name="Content Placeholder 2">
            <a:extLst>
              <a:ext uri="{FF2B5EF4-FFF2-40B4-BE49-F238E27FC236}">
                <a16:creationId xmlns:a16="http://schemas.microsoft.com/office/drawing/2014/main" id="{34C5B970-BA36-95D0-4790-1964D0A6A07C}"/>
              </a:ext>
            </a:extLst>
          </p:cNvPr>
          <p:cNvSpPr>
            <a:spLocks noGrp="1"/>
          </p:cNvSpPr>
          <p:nvPr>
            <p:ph idx="1"/>
          </p:nvPr>
        </p:nvSpPr>
        <p:spPr>
          <a:xfrm>
            <a:off x="838200" y="1305026"/>
            <a:ext cx="7036837" cy="4871938"/>
          </a:xfrm>
        </p:spPr>
        <p:txBody>
          <a:bodyPr anchor="ctr"/>
          <a:lstStyle/>
          <a:p>
            <a:pPr marL="0" indent="0">
              <a:spcAft>
                <a:spcPts val="600"/>
              </a:spcAft>
              <a:buNone/>
            </a:pPr>
            <a:r>
              <a:rPr lang="en-US" b="1" dirty="0"/>
              <a:t>1.Diagnosis</a:t>
            </a:r>
            <a:r>
              <a:rPr lang="en-US" dirty="0"/>
              <a:t>: Presbycusis</a:t>
            </a:r>
          </a:p>
          <a:p>
            <a:pPr marL="0" indent="0">
              <a:buNone/>
            </a:pPr>
            <a:r>
              <a:rPr lang="en-US" b="1" dirty="0"/>
              <a:t>2.Investigation</a:t>
            </a:r>
            <a:r>
              <a:rPr lang="en-US" dirty="0"/>
              <a:t>: </a:t>
            </a:r>
          </a:p>
          <a:p>
            <a:pPr>
              <a:spcBef>
                <a:spcPts val="600"/>
              </a:spcBef>
            </a:pPr>
            <a:r>
              <a:rPr lang="en-US" dirty="0"/>
              <a:t>Audiogram</a:t>
            </a:r>
          </a:p>
          <a:p>
            <a:pPr>
              <a:spcBef>
                <a:spcPts val="600"/>
              </a:spcBef>
              <a:spcAft>
                <a:spcPts val="600"/>
              </a:spcAft>
            </a:pPr>
            <a:r>
              <a:rPr lang="en-US" dirty="0"/>
              <a:t>No need for CT because it’s bilateral not unilateral</a:t>
            </a:r>
          </a:p>
          <a:p>
            <a:pPr marL="0" indent="0">
              <a:spcAft>
                <a:spcPts val="600"/>
              </a:spcAft>
              <a:buNone/>
            </a:pPr>
            <a:r>
              <a:rPr lang="en-US" b="1" dirty="0"/>
              <a:t>3.Management</a:t>
            </a:r>
            <a:r>
              <a:rPr lang="en-US" dirty="0"/>
              <a:t>: Hearing Aid</a:t>
            </a:r>
          </a:p>
          <a:p>
            <a:pPr marL="0" indent="0">
              <a:spcAft>
                <a:spcPts val="600"/>
              </a:spcAft>
              <a:buNone/>
            </a:pPr>
            <a:r>
              <a:rPr lang="en-US" b="1" dirty="0">
                <a:solidFill>
                  <a:srgbClr val="0070C0"/>
                </a:solidFill>
              </a:rPr>
              <a:t>4.Weber’s test</a:t>
            </a:r>
            <a:r>
              <a:rPr lang="en-US" dirty="0">
                <a:solidFill>
                  <a:srgbClr val="0070C0"/>
                </a:solidFill>
              </a:rPr>
              <a:t>: No laterization</a:t>
            </a:r>
          </a:p>
          <a:p>
            <a:pPr marL="0" indent="0">
              <a:spcAft>
                <a:spcPts val="600"/>
              </a:spcAft>
              <a:buNone/>
            </a:pPr>
            <a:r>
              <a:rPr lang="en-US" b="1" dirty="0">
                <a:solidFill>
                  <a:srgbClr val="0070C0"/>
                </a:solidFill>
              </a:rPr>
              <a:t>5.Rinne’s test</a:t>
            </a:r>
            <a:r>
              <a:rPr lang="en-US" dirty="0">
                <a:solidFill>
                  <a:srgbClr val="0070C0"/>
                </a:solidFill>
              </a:rPr>
              <a:t>:</a:t>
            </a:r>
            <a:r>
              <a:rPr lang="en-US" b="1" dirty="0">
                <a:solidFill>
                  <a:srgbClr val="0070C0"/>
                </a:solidFill>
              </a:rPr>
              <a:t> </a:t>
            </a:r>
            <a:r>
              <a:rPr lang="en-US" dirty="0">
                <a:solidFill>
                  <a:srgbClr val="0070C0"/>
                </a:solidFill>
              </a:rPr>
              <a:t>Right: Positive | Left: Positive</a:t>
            </a:r>
          </a:p>
          <a:p>
            <a:pPr marL="0" indent="0">
              <a:spcAft>
                <a:spcPts val="600"/>
              </a:spcAft>
              <a:buNone/>
            </a:pPr>
            <a:r>
              <a:rPr lang="en-US" b="1" dirty="0">
                <a:solidFill>
                  <a:srgbClr val="0070C0"/>
                </a:solidFill>
              </a:rPr>
              <a:t>6.Tympanometry: </a:t>
            </a:r>
            <a:r>
              <a:rPr lang="en-US" dirty="0">
                <a:solidFill>
                  <a:srgbClr val="0070C0"/>
                </a:solidFill>
              </a:rPr>
              <a:t>Both: Type A (normal)</a:t>
            </a:r>
          </a:p>
        </p:txBody>
      </p:sp>
      <p:pic>
        <p:nvPicPr>
          <p:cNvPr id="1026" name="Picture 2" descr="audiogram in presbyacusis - General Practice Notebook">
            <a:extLst>
              <a:ext uri="{FF2B5EF4-FFF2-40B4-BE49-F238E27FC236}">
                <a16:creationId xmlns:a16="http://schemas.microsoft.com/office/drawing/2014/main" id="{229C730C-3272-638E-4E37-CAAE14517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5037" y="1911143"/>
            <a:ext cx="3478763" cy="3035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5DB3B10-2F57-6CFA-F1C0-A4A9FA1C41AE}"/>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460236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12CF-CBD7-7618-E5BB-8BD0BB201F8D}"/>
              </a:ext>
            </a:extLst>
          </p:cNvPr>
          <p:cNvSpPr>
            <a:spLocks noGrp="1"/>
          </p:cNvSpPr>
          <p:nvPr>
            <p:ph type="title"/>
          </p:nvPr>
        </p:nvSpPr>
        <p:spPr/>
        <p:txBody>
          <a:bodyPr>
            <a:noAutofit/>
          </a:bodyPr>
          <a:lstStyle/>
          <a:p>
            <a:r>
              <a:rPr kumimoji="0" lang="en-US" sz="3600" b="0" i="0" u="none" strike="noStrike" kern="1200" cap="none" spc="0" normalizeH="0" baseline="0" noProof="0" dirty="0">
                <a:ln>
                  <a:noFill/>
                </a:ln>
                <a:solidFill>
                  <a:srgbClr val="45515E"/>
                </a:solidFill>
                <a:effectLst/>
                <a:uLnTx/>
                <a:uFillTx/>
                <a:latin typeface="Calibri Light" panose="020F0302020204030204"/>
                <a:ea typeface="+mj-ea"/>
                <a:cs typeface="+mj-cs"/>
              </a:rPr>
              <a:t>Answer the questions after checking the audiogram</a:t>
            </a:r>
            <a:endParaRPr lang="en-US" sz="3600" dirty="0"/>
          </a:p>
        </p:txBody>
      </p:sp>
      <p:sp>
        <p:nvSpPr>
          <p:cNvPr id="3" name="Content Placeholder 2">
            <a:extLst>
              <a:ext uri="{FF2B5EF4-FFF2-40B4-BE49-F238E27FC236}">
                <a16:creationId xmlns:a16="http://schemas.microsoft.com/office/drawing/2014/main" id="{4A0BAA3A-8C69-7CDF-4D13-07D3906634DC}"/>
              </a:ext>
            </a:extLst>
          </p:cNvPr>
          <p:cNvSpPr>
            <a:spLocks noGrp="1"/>
          </p:cNvSpPr>
          <p:nvPr>
            <p:ph idx="1"/>
          </p:nvPr>
        </p:nvSpPr>
        <p:spPr>
          <a:xfrm>
            <a:off x="838200" y="1305026"/>
            <a:ext cx="10515600" cy="5273056"/>
          </a:xfrm>
        </p:spPr>
        <p:txBody>
          <a:bodyPr>
            <a:normAutofit/>
          </a:bodyPr>
          <a:lstStyle/>
          <a:p>
            <a:r>
              <a:rPr lang="en-US" sz="2600" dirty="0"/>
              <a:t>40 years old women presented to the clinic with recurrent attack of right hearing loss along the duration of 3 years</a:t>
            </a:r>
          </a:p>
          <a:p>
            <a:r>
              <a:rPr lang="en-US" b="1" dirty="0"/>
              <a:t>Describe</a:t>
            </a:r>
          </a:p>
          <a:p>
            <a:pPr lvl="1"/>
            <a:r>
              <a:rPr lang="en-US" dirty="0"/>
              <a:t>Left ear: normal audiogram</a:t>
            </a:r>
          </a:p>
          <a:p>
            <a:pPr lvl="1"/>
            <a:r>
              <a:rPr lang="en-US" dirty="0"/>
              <a:t>Right ear: Both bone and air conductions are higher than normal at lower frequencies (&gt; 25 dB) and are within 10 dB from each other indicating sensorineural hearing loss at lower frequencies</a:t>
            </a:r>
          </a:p>
          <a:p>
            <a:r>
              <a:rPr lang="en-US" b="1" dirty="0"/>
              <a:t>Mention 4 symptoms</a:t>
            </a:r>
          </a:p>
          <a:p>
            <a:pPr lvl="1"/>
            <a:r>
              <a:rPr lang="en-US" dirty="0"/>
              <a:t>Vertigo</a:t>
            </a:r>
          </a:p>
          <a:p>
            <a:pPr lvl="1"/>
            <a:r>
              <a:rPr lang="en-US" dirty="0"/>
              <a:t>Tinnitus</a:t>
            </a:r>
          </a:p>
          <a:p>
            <a:pPr lvl="1"/>
            <a:r>
              <a:rPr lang="en-US" dirty="0"/>
              <a:t>Ear fullness</a:t>
            </a:r>
          </a:p>
          <a:p>
            <a:pPr lvl="1"/>
            <a:r>
              <a:rPr lang="en-US" dirty="0"/>
              <a:t>Nausea and vomiting</a:t>
            </a:r>
          </a:p>
          <a:p>
            <a:pPr lvl="1"/>
            <a:r>
              <a:rPr lang="en-US" dirty="0"/>
              <a:t>Nystagmus</a:t>
            </a:r>
          </a:p>
        </p:txBody>
      </p:sp>
      <p:sp>
        <p:nvSpPr>
          <p:cNvPr id="5" name="Rectangle 4">
            <a:extLst>
              <a:ext uri="{FF2B5EF4-FFF2-40B4-BE49-F238E27FC236}">
                <a16:creationId xmlns:a16="http://schemas.microsoft.com/office/drawing/2014/main" id="{C5C7114D-A96C-B591-3290-8366DBAC9FC0}"/>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7" name="Picture 2">
            <a:extLst>
              <a:ext uri="{FF2B5EF4-FFF2-40B4-BE49-F238E27FC236}">
                <a16:creationId xmlns:a16="http://schemas.microsoft.com/office/drawing/2014/main" id="{3984F9FE-F319-69FA-BFAC-116C678CC923}"/>
              </a:ext>
            </a:extLst>
          </p:cNvPr>
          <p:cNvPicPr>
            <a:picLocks noChangeAspect="1" noChangeArrowheads="1"/>
          </p:cNvPicPr>
          <p:nvPr/>
        </p:nvPicPr>
        <p:blipFill>
          <a:blip r:embed="rId2" cstate="print"/>
          <a:srcRect/>
          <a:stretch>
            <a:fillRect/>
          </a:stretch>
        </p:blipFill>
        <p:spPr bwMode="auto">
          <a:xfrm>
            <a:off x="7585788" y="4091362"/>
            <a:ext cx="3592284" cy="2007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0220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0196D-5FB8-75AA-82F3-85CB99C274AA}"/>
              </a:ext>
            </a:extLst>
          </p:cNvPr>
          <p:cNvSpPr>
            <a:spLocks noGrp="1"/>
          </p:cNvSpPr>
          <p:nvPr>
            <p:ph type="title"/>
          </p:nvPr>
        </p:nvSpPr>
        <p:spPr/>
        <p:txBody>
          <a:bodyPr>
            <a:normAutofit/>
          </a:bodyPr>
          <a:lstStyle/>
          <a:p>
            <a:r>
              <a:rPr lang="en-US" sz="4400" dirty="0"/>
              <a:t>Child present with delayed speech</a:t>
            </a:r>
            <a:endParaRPr lang="en-US" dirty="0"/>
          </a:p>
        </p:txBody>
      </p:sp>
      <p:sp>
        <p:nvSpPr>
          <p:cNvPr id="3" name="Content Placeholder 2">
            <a:extLst>
              <a:ext uri="{FF2B5EF4-FFF2-40B4-BE49-F238E27FC236}">
                <a16:creationId xmlns:a16="http://schemas.microsoft.com/office/drawing/2014/main" id="{6E558F71-C6E0-933D-696C-FB4956798C4E}"/>
              </a:ext>
            </a:extLst>
          </p:cNvPr>
          <p:cNvSpPr>
            <a:spLocks noGrp="1"/>
          </p:cNvSpPr>
          <p:nvPr>
            <p:ph idx="1"/>
          </p:nvPr>
        </p:nvSpPr>
        <p:spPr>
          <a:xfrm>
            <a:off x="804766" y="1305026"/>
            <a:ext cx="10582469" cy="4871938"/>
          </a:xfrm>
        </p:spPr>
        <p:txBody>
          <a:bodyPr/>
          <a:lstStyle/>
          <a:p>
            <a:pPr marL="0" indent="0">
              <a:buNone/>
            </a:pPr>
            <a:r>
              <a:rPr lang="en-US" b="1" dirty="0"/>
              <a:t>What should you explain to the child’s parents?</a:t>
            </a:r>
          </a:p>
          <a:p>
            <a:r>
              <a:rPr lang="en-US" sz="2600" dirty="0"/>
              <a:t>In children, reduced hearing ability due to OME may result in speech and language impairment. Therefore, early initiation of treatment is important</a:t>
            </a:r>
          </a:p>
          <a:p>
            <a:pPr marL="0" indent="0">
              <a:buNone/>
            </a:pPr>
            <a:r>
              <a:rPr lang="en-US" b="1" dirty="0"/>
              <a:t>2.Management</a:t>
            </a:r>
            <a:r>
              <a:rPr lang="en-US" dirty="0"/>
              <a:t>:</a:t>
            </a:r>
          </a:p>
          <a:p>
            <a:r>
              <a:rPr lang="en-US" sz="2600" dirty="0"/>
              <a:t>Further investigations (Monitor for 3 Months)</a:t>
            </a:r>
          </a:p>
          <a:p>
            <a:pPr marL="0" indent="0">
              <a:buNone/>
            </a:pPr>
            <a:r>
              <a:rPr lang="en-US" b="1" dirty="0"/>
              <a:t>3.Treatment</a:t>
            </a:r>
            <a:r>
              <a:rPr lang="en-US" dirty="0"/>
              <a:t>:</a:t>
            </a:r>
            <a:endParaRPr lang="en-US" b="1" dirty="0"/>
          </a:p>
          <a:p>
            <a:r>
              <a:rPr lang="en-US" sz="2600" dirty="0"/>
              <a:t>Myringotomy with Grommet insertion and/or adenoidectomy if the patient is &gt;4 years old</a:t>
            </a:r>
          </a:p>
        </p:txBody>
      </p:sp>
      <p:pic>
        <p:nvPicPr>
          <p:cNvPr id="4" name="Picture 2" descr="C:\Users\Pc city\Downloads\images.png">
            <a:extLst>
              <a:ext uri="{FF2B5EF4-FFF2-40B4-BE49-F238E27FC236}">
                <a16:creationId xmlns:a16="http://schemas.microsoft.com/office/drawing/2014/main" id="{B9CE5AF3-6394-4FA2-50A9-3178A83889AC}"/>
              </a:ext>
            </a:extLst>
          </p:cNvPr>
          <p:cNvPicPr>
            <a:picLocks noChangeAspect="1" noChangeArrowheads="1"/>
          </p:cNvPicPr>
          <p:nvPr/>
        </p:nvPicPr>
        <p:blipFill>
          <a:blip r:embed="rId2"/>
          <a:srcRect/>
          <a:stretch>
            <a:fillRect/>
          </a:stretch>
        </p:blipFill>
        <p:spPr bwMode="auto">
          <a:xfrm>
            <a:off x="3592286" y="4705892"/>
            <a:ext cx="5007428" cy="2152108"/>
          </a:xfrm>
          <a:prstGeom prst="rect">
            <a:avLst/>
          </a:prstGeom>
          <a:noFill/>
        </p:spPr>
      </p:pic>
      <p:sp>
        <p:nvSpPr>
          <p:cNvPr id="5" name="Rectangle 4">
            <a:extLst>
              <a:ext uri="{FF2B5EF4-FFF2-40B4-BE49-F238E27FC236}">
                <a16:creationId xmlns:a16="http://schemas.microsoft.com/office/drawing/2014/main" id="{066B1467-DB38-25CD-8599-3E2BBEC9043E}"/>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6" name="Rectangle 5">
            <a:extLst>
              <a:ext uri="{FF2B5EF4-FFF2-40B4-BE49-F238E27FC236}">
                <a16:creationId xmlns:a16="http://schemas.microsoft.com/office/drawing/2014/main" id="{1D80876B-9042-A99C-8551-1817D73620B6}"/>
              </a:ext>
            </a:extLst>
          </p:cNvPr>
          <p:cNvSpPr/>
          <p:nvPr/>
        </p:nvSpPr>
        <p:spPr>
          <a:xfrm>
            <a:off x="0" y="0"/>
            <a:ext cx="1324947" cy="5707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حل هذا السؤال اجتهاد شخصي</a:t>
            </a:r>
            <a:endParaRPr lang="en-US" dirty="0">
              <a:solidFill>
                <a:srgbClr val="FF0000"/>
              </a:solidFill>
            </a:endParaRPr>
          </a:p>
        </p:txBody>
      </p:sp>
    </p:spTree>
    <p:extLst>
      <p:ext uri="{BB962C8B-B14F-4D97-AF65-F5344CB8AC3E}">
        <p14:creationId xmlns:p14="http://schemas.microsoft.com/office/powerpoint/2010/main" val="2125857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0B383-5090-9C8F-0D0D-C2211AFCC6BA}"/>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45515E"/>
                </a:solidFill>
                <a:effectLst/>
                <a:uLnTx/>
                <a:uFillTx/>
                <a:latin typeface="Calibri Light" panose="020F0302020204030204"/>
                <a:ea typeface="+mj-ea"/>
                <a:cs typeface="+mj-cs"/>
              </a:rPr>
              <a:t>Answer the questions after checking the picture</a:t>
            </a:r>
            <a:endParaRPr lang="en-US" dirty="0"/>
          </a:p>
        </p:txBody>
      </p:sp>
      <p:sp>
        <p:nvSpPr>
          <p:cNvPr id="3" name="Content Placeholder 2">
            <a:extLst>
              <a:ext uri="{FF2B5EF4-FFF2-40B4-BE49-F238E27FC236}">
                <a16:creationId xmlns:a16="http://schemas.microsoft.com/office/drawing/2014/main" id="{F11BA581-B355-2827-A482-C136EDB4A25D}"/>
              </a:ext>
            </a:extLst>
          </p:cNvPr>
          <p:cNvSpPr>
            <a:spLocks noGrp="1"/>
          </p:cNvSpPr>
          <p:nvPr>
            <p:ph idx="1"/>
          </p:nvPr>
        </p:nvSpPr>
        <p:spPr>
          <a:xfrm>
            <a:off x="643812" y="1305025"/>
            <a:ext cx="10709988" cy="5105106"/>
          </a:xfrm>
        </p:spPr>
        <p:txBody>
          <a:bodyPr>
            <a:normAutofit fontScale="92500" lnSpcReduction="10000"/>
          </a:bodyPr>
          <a:lstStyle/>
          <a:p>
            <a:pPr marL="514350" indent="-514350">
              <a:buFont typeface="+mj-lt"/>
              <a:buAutoNum type="arabicPeriod"/>
            </a:pPr>
            <a:r>
              <a:rPr lang="en-US" b="1" dirty="0"/>
              <a:t>Describe what you see</a:t>
            </a:r>
          </a:p>
          <a:p>
            <a:pPr lvl="1"/>
            <a:r>
              <a:rPr lang="en-US" sz="2800" dirty="0"/>
              <a:t>TM perforation with discharge</a:t>
            </a:r>
          </a:p>
          <a:p>
            <a:pPr marL="514350" indent="-514350">
              <a:buFont typeface="+mj-lt"/>
              <a:buAutoNum type="arabicPeriod"/>
            </a:pPr>
            <a:r>
              <a:rPr lang="en-US" b="1" dirty="0"/>
              <a:t>Which ear is this ?</a:t>
            </a:r>
          </a:p>
          <a:p>
            <a:pPr lvl="1"/>
            <a:r>
              <a:rPr lang="en-US" sz="2800" dirty="0"/>
              <a:t>Left ear</a:t>
            </a:r>
          </a:p>
          <a:p>
            <a:pPr marL="514350" indent="-514350">
              <a:buFont typeface="+mj-lt"/>
              <a:buAutoNum type="arabicPeriod"/>
            </a:pPr>
            <a:r>
              <a:rPr lang="en-US" b="1" dirty="0"/>
              <a:t>Weber’s test</a:t>
            </a:r>
            <a:r>
              <a:rPr lang="en-US" dirty="0"/>
              <a:t>: Laterization to the left</a:t>
            </a:r>
          </a:p>
          <a:p>
            <a:pPr marL="514350" indent="-514350">
              <a:buFont typeface="+mj-lt"/>
              <a:buAutoNum type="arabicPeriod"/>
            </a:pPr>
            <a:r>
              <a:rPr lang="en-US" b="1" dirty="0"/>
              <a:t>Rinne’s test</a:t>
            </a:r>
            <a:r>
              <a:rPr lang="en-US" dirty="0"/>
              <a:t>: Right: Positive | Left: Negative</a:t>
            </a:r>
          </a:p>
          <a:p>
            <a:pPr marL="514350" indent="-514350">
              <a:buFont typeface="+mj-lt"/>
              <a:buAutoNum type="arabicPeriod"/>
            </a:pPr>
            <a:r>
              <a:rPr lang="en-US" b="1" dirty="0"/>
              <a:t>Tympanometry</a:t>
            </a:r>
            <a:r>
              <a:rPr lang="en-US" dirty="0"/>
              <a:t>: Left: Type B with large volume, Right: Type A (Normal)</a:t>
            </a:r>
          </a:p>
          <a:p>
            <a:pPr marL="514350" indent="-514350">
              <a:buFont typeface="+mj-lt"/>
              <a:buAutoNum type="arabicPeriod"/>
            </a:pPr>
            <a:r>
              <a:rPr lang="en-US" b="1" dirty="0"/>
              <a:t>Audiometry</a:t>
            </a:r>
            <a:r>
              <a:rPr lang="en-US" dirty="0"/>
              <a:t>: Conductive hearing loss</a:t>
            </a:r>
          </a:p>
          <a:p>
            <a:pPr marL="514350" indent="-514350">
              <a:buFont typeface="+mj-lt"/>
              <a:buAutoNum type="arabicPeriod"/>
            </a:pPr>
            <a:r>
              <a:rPr lang="en-US" b="1" dirty="0"/>
              <a:t>Management</a:t>
            </a:r>
            <a:r>
              <a:rPr lang="en-US" dirty="0"/>
              <a:t>:</a:t>
            </a:r>
          </a:p>
          <a:p>
            <a:pPr marL="971550" lvl="1" indent="-514350">
              <a:buFont typeface="+mj-lt"/>
              <a:buAutoNum type="arabicPeriod"/>
            </a:pPr>
            <a:r>
              <a:rPr lang="en-US" sz="2800" dirty="0"/>
              <a:t>1st to stabilize the patient (Swab culture, Regular aural toilet, antibiotics, systemic antibiotics in acute exacerbation of disease)</a:t>
            </a:r>
          </a:p>
          <a:p>
            <a:pPr marL="971550" lvl="1" indent="-514350">
              <a:buFont typeface="+mj-lt"/>
              <a:buAutoNum type="arabicPeriod"/>
            </a:pPr>
            <a:r>
              <a:rPr lang="en-US" sz="2800" dirty="0"/>
              <a:t>Definitive: Myringoplasty</a:t>
            </a:r>
          </a:p>
          <a:p>
            <a:pPr marL="514350" indent="-514350">
              <a:buFont typeface="+mj-lt"/>
              <a:buAutoNum type="arabicPeriod"/>
            </a:pPr>
            <a:endParaRPr lang="en-US" dirty="0"/>
          </a:p>
        </p:txBody>
      </p:sp>
      <p:pic>
        <p:nvPicPr>
          <p:cNvPr id="4" name="Picture 4" descr="CSOM Quiescent Large Dr">
            <a:extLst>
              <a:ext uri="{FF2B5EF4-FFF2-40B4-BE49-F238E27FC236}">
                <a16:creationId xmlns:a16="http://schemas.microsoft.com/office/drawing/2014/main" id="{8DAA5023-A223-3532-31E1-DB38D370DF5C}"/>
              </a:ext>
            </a:extLst>
          </p:cNvPr>
          <p:cNvPicPr>
            <a:picLocks noChangeAspect="1" noChangeArrowheads="1"/>
          </p:cNvPicPr>
          <p:nvPr/>
        </p:nvPicPr>
        <p:blipFill>
          <a:blip r:embed="rId2"/>
          <a:srcRect/>
          <a:stretch>
            <a:fillRect/>
          </a:stretch>
        </p:blipFill>
        <p:spPr bwMode="auto">
          <a:xfrm>
            <a:off x="8378890" y="1305025"/>
            <a:ext cx="2974910" cy="2358454"/>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24BA8C04-738D-B8B6-0A33-DAFE8F2A33BE}"/>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2231473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AD249-BA59-78C3-C6F3-69219F01C584}"/>
              </a:ext>
            </a:extLst>
          </p:cNvPr>
          <p:cNvSpPr>
            <a:spLocks noGrp="1"/>
          </p:cNvSpPr>
          <p:nvPr>
            <p:ph type="title"/>
          </p:nvPr>
        </p:nvSpPr>
        <p:spPr/>
        <p:txBody>
          <a:bodyPr>
            <a:normAutofit/>
          </a:bodyPr>
          <a:lstStyle/>
          <a:p>
            <a:r>
              <a:rPr lang="ar-JO" dirty="0"/>
              <a:t>من باب الاحتياط</a:t>
            </a:r>
            <a:endParaRPr lang="en-US" dirty="0"/>
          </a:p>
        </p:txBody>
      </p:sp>
      <p:sp>
        <p:nvSpPr>
          <p:cNvPr id="3" name="Content Placeholder 2">
            <a:extLst>
              <a:ext uri="{FF2B5EF4-FFF2-40B4-BE49-F238E27FC236}">
                <a16:creationId xmlns:a16="http://schemas.microsoft.com/office/drawing/2014/main" id="{80CB74E0-8CBD-6A60-6D03-74474BE8F6D9}"/>
              </a:ext>
            </a:extLst>
          </p:cNvPr>
          <p:cNvSpPr>
            <a:spLocks noGrp="1"/>
          </p:cNvSpPr>
          <p:nvPr>
            <p:ph idx="1"/>
          </p:nvPr>
        </p:nvSpPr>
        <p:spPr>
          <a:xfrm>
            <a:off x="838200" y="1203649"/>
            <a:ext cx="10515600" cy="5289226"/>
          </a:xfrm>
        </p:spPr>
        <p:txBody>
          <a:bodyPr>
            <a:normAutofit fontScale="92500" lnSpcReduction="20000"/>
          </a:bodyPr>
          <a:lstStyle/>
          <a:p>
            <a:r>
              <a:rPr lang="en-US" b="1" dirty="0"/>
              <a:t>Speech audiometry</a:t>
            </a:r>
          </a:p>
          <a:p>
            <a:pPr lvl="1"/>
            <a:r>
              <a:rPr lang="en-US" sz="2400" b="1" dirty="0"/>
              <a:t>Speech-Recognition Threshold (SRT)</a:t>
            </a:r>
            <a:r>
              <a:rPr lang="en-US" sz="2400" dirty="0"/>
              <a:t>:</a:t>
            </a:r>
            <a:endParaRPr lang="en-US" sz="2400" b="1" dirty="0"/>
          </a:p>
          <a:p>
            <a:pPr lvl="2"/>
            <a:r>
              <a:rPr lang="en-US" dirty="0"/>
              <a:t>The objective of this measure is to obtain the lowest level at which a patient can correctly repeat 50% of words.</a:t>
            </a:r>
          </a:p>
          <a:p>
            <a:pPr lvl="2"/>
            <a:r>
              <a:rPr lang="en-US" dirty="0"/>
              <a:t>An SRT better than pure tone average by more than l0 dB suggests a Functional hearing loss (Nonorganic hearing loss); hearing loss without a detectable corresponding pathology in the auditory system.</a:t>
            </a:r>
          </a:p>
          <a:p>
            <a:pPr lvl="1"/>
            <a:r>
              <a:rPr lang="en-US" sz="2400" b="1" dirty="0"/>
              <a:t>Speech-Awareness Threshold (SAT)</a:t>
            </a:r>
            <a:r>
              <a:rPr lang="en-US" sz="2400" dirty="0"/>
              <a:t>:</a:t>
            </a:r>
            <a:endParaRPr lang="en-US" sz="2400" b="1" dirty="0"/>
          </a:p>
          <a:p>
            <a:pPr lvl="2"/>
            <a:r>
              <a:rPr lang="en-US" dirty="0"/>
              <a:t>The objective of this measurement is to obtain the lowest level at which speech can be detected at least half the time.</a:t>
            </a:r>
          </a:p>
          <a:p>
            <a:pPr lvl="1"/>
            <a:r>
              <a:rPr lang="en-US" b="1" dirty="0"/>
              <a:t>Interpretation</a:t>
            </a:r>
            <a:r>
              <a:rPr lang="en-US" dirty="0"/>
              <a:t>:</a:t>
            </a:r>
          </a:p>
          <a:p>
            <a:pPr lvl="2"/>
            <a:r>
              <a:rPr lang="en-US" dirty="0"/>
              <a:t>Increasing loudness eventually leads to a speech comprehension of 100% in patients with conductive hearing loss, but not in patients with sensorineural hearing loss. Loss of word comprehension is referred to as discrimination loss.</a:t>
            </a:r>
          </a:p>
          <a:p>
            <a:r>
              <a:rPr lang="en-US" b="1" dirty="0"/>
              <a:t>Otoacoustic emissions (OAE) tests </a:t>
            </a:r>
            <a:r>
              <a:rPr lang="en-US" dirty="0"/>
              <a:t>are used to determine cochlear status, specifically hair cell function</a:t>
            </a:r>
          </a:p>
          <a:p>
            <a:r>
              <a:rPr lang="en-US" sz="2800" b="1" dirty="0"/>
              <a:t>Auditory Brainstem Response (ABR) Audiometry</a:t>
            </a:r>
            <a:r>
              <a:rPr lang="en-US" sz="2800" dirty="0"/>
              <a:t> has a wide range of clinical applications, including screening for retrocochlear pathology, universal newborn hearing screening, and intraoperative monitoring</a:t>
            </a:r>
            <a:endParaRPr lang="en-US" dirty="0"/>
          </a:p>
        </p:txBody>
      </p:sp>
      <p:sp>
        <p:nvSpPr>
          <p:cNvPr id="4" name="Rectangle 3">
            <a:extLst>
              <a:ext uri="{FF2B5EF4-FFF2-40B4-BE49-F238E27FC236}">
                <a16:creationId xmlns:a16="http://schemas.microsoft.com/office/drawing/2014/main" id="{5083A7D8-AB94-8DAC-96C2-95C26D089226}"/>
              </a:ext>
            </a:extLst>
          </p:cNvPr>
          <p:cNvSpPr/>
          <p:nvPr/>
        </p:nvSpPr>
        <p:spPr>
          <a:xfrm>
            <a:off x="9125339" y="0"/>
            <a:ext cx="3066661"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b="1" dirty="0">
                <a:solidFill>
                  <a:srgbClr val="0070C0"/>
                </a:solidFill>
              </a:rPr>
              <a:t>من باب الاحتياط والغالب ما ينسأل عنه</a:t>
            </a:r>
            <a:endParaRPr lang="en-US" b="1" dirty="0">
              <a:solidFill>
                <a:srgbClr val="0070C0"/>
              </a:solidFill>
            </a:endParaRPr>
          </a:p>
        </p:txBody>
      </p:sp>
      <p:sp>
        <p:nvSpPr>
          <p:cNvPr id="6" name="TextBox 5">
            <a:extLst>
              <a:ext uri="{FF2B5EF4-FFF2-40B4-BE49-F238E27FC236}">
                <a16:creationId xmlns:a16="http://schemas.microsoft.com/office/drawing/2014/main" id="{949E4C4A-83D7-A718-0DA5-6EA02D263AD6}"/>
              </a:ext>
            </a:extLst>
          </p:cNvPr>
          <p:cNvSpPr txBox="1"/>
          <p:nvPr/>
        </p:nvSpPr>
        <p:spPr>
          <a:xfrm>
            <a:off x="11633834" y="419877"/>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27939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D4AD-8981-A861-8F78-E99D4343FC7E}"/>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242852">
                    <a:lumMod val="50000"/>
                  </a:srgbClr>
                </a:solidFill>
                <a:effectLst/>
                <a:uLnTx/>
                <a:uFillTx/>
                <a:latin typeface="Arial" panose="020B0604020202020204"/>
                <a:ea typeface="+mj-ea"/>
                <a:cs typeface="+mj-cs"/>
              </a:rPr>
              <a:t>Auditory Brainstem Response (ABR) Audiometry</a:t>
            </a:r>
            <a:endParaRPr lang="en-US" dirty="0"/>
          </a:p>
        </p:txBody>
      </p:sp>
      <p:sp>
        <p:nvSpPr>
          <p:cNvPr id="3" name="Content Placeholder 2">
            <a:extLst>
              <a:ext uri="{FF2B5EF4-FFF2-40B4-BE49-F238E27FC236}">
                <a16:creationId xmlns:a16="http://schemas.microsoft.com/office/drawing/2014/main" id="{9BBBE7E6-C518-874D-44EF-E0D065EB877F}"/>
              </a:ext>
            </a:extLst>
          </p:cNvPr>
          <p:cNvSpPr>
            <a:spLocks noGrp="1"/>
          </p:cNvSpPr>
          <p:nvPr>
            <p:ph idx="1"/>
          </p:nvPr>
        </p:nvSpPr>
        <p:spPr/>
        <p:txBody>
          <a:bodyPr/>
          <a:lstStyle/>
          <a:p>
            <a:pPr marL="0" indent="0">
              <a:buNone/>
            </a:pPr>
            <a:r>
              <a:rPr lang="en-US" dirty="0"/>
              <a:t>The auditory structures that generate the auditory brainstem response are believed to be as follows:</a:t>
            </a:r>
          </a:p>
          <a:p>
            <a:pPr>
              <a:buFont typeface="Wingdings" panose="05000000000000000000" pitchFamily="2" charset="2"/>
              <a:buChar char="§"/>
            </a:pPr>
            <a:r>
              <a:rPr lang="en-US" dirty="0"/>
              <a:t>Wave I/II: </a:t>
            </a:r>
            <a:r>
              <a:rPr lang="en-US" b="1" dirty="0">
                <a:solidFill>
                  <a:srgbClr val="FF0000"/>
                </a:solidFill>
              </a:rPr>
              <a:t>E</a:t>
            </a:r>
            <a:r>
              <a:rPr lang="en-US" dirty="0"/>
              <a:t>ight Cranial Nerve</a:t>
            </a:r>
          </a:p>
          <a:p>
            <a:pPr>
              <a:buFont typeface="Wingdings" panose="05000000000000000000" pitchFamily="2" charset="2"/>
              <a:buChar char="§"/>
            </a:pPr>
            <a:r>
              <a:rPr lang="en-US" dirty="0"/>
              <a:t>Wave III: </a:t>
            </a:r>
            <a:r>
              <a:rPr lang="en-US" b="1" dirty="0">
                <a:solidFill>
                  <a:srgbClr val="FF0000"/>
                </a:solidFill>
              </a:rPr>
              <a:t>C</a:t>
            </a:r>
            <a:r>
              <a:rPr lang="en-US" dirty="0"/>
              <a:t>ochlear Nucleus</a:t>
            </a:r>
          </a:p>
          <a:p>
            <a:pPr>
              <a:buFont typeface="Wingdings" panose="05000000000000000000" pitchFamily="2" charset="2"/>
              <a:buChar char="§"/>
            </a:pPr>
            <a:r>
              <a:rPr lang="en-US" dirty="0"/>
              <a:t>Wave IV: </a:t>
            </a:r>
            <a:r>
              <a:rPr lang="en-US" b="1" dirty="0">
                <a:solidFill>
                  <a:srgbClr val="FF0000"/>
                </a:solidFill>
              </a:rPr>
              <a:t>O</a:t>
            </a:r>
            <a:r>
              <a:rPr lang="en-US" dirty="0"/>
              <a:t>live (Superior Olive)</a:t>
            </a:r>
          </a:p>
          <a:p>
            <a:pPr>
              <a:buFont typeface="Wingdings" panose="05000000000000000000" pitchFamily="2" charset="2"/>
              <a:buChar char="§"/>
            </a:pPr>
            <a:r>
              <a:rPr lang="en-US" dirty="0"/>
              <a:t>Wave V: </a:t>
            </a:r>
            <a:r>
              <a:rPr lang="en-US" b="1" dirty="0">
                <a:solidFill>
                  <a:srgbClr val="FF0000"/>
                </a:solidFill>
              </a:rPr>
              <a:t>L</a:t>
            </a:r>
            <a:r>
              <a:rPr lang="en-US" dirty="0"/>
              <a:t>ateral Lemniscus</a:t>
            </a:r>
          </a:p>
          <a:p>
            <a:pPr>
              <a:buFont typeface="Wingdings" panose="05000000000000000000" pitchFamily="2" charset="2"/>
              <a:buChar char="§"/>
            </a:pPr>
            <a:r>
              <a:rPr lang="en-US" dirty="0"/>
              <a:t>Wave VI: </a:t>
            </a:r>
            <a:r>
              <a:rPr lang="en-US" b="1" dirty="0">
                <a:solidFill>
                  <a:srgbClr val="FF0000"/>
                </a:solidFill>
              </a:rPr>
              <a:t>I</a:t>
            </a:r>
            <a:r>
              <a:rPr lang="en-US" dirty="0"/>
              <a:t>nferior Colliculus</a:t>
            </a:r>
          </a:p>
          <a:p>
            <a:endParaRPr lang="en-US" dirty="0"/>
          </a:p>
          <a:p>
            <a:pPr marL="0" indent="0">
              <a:buNone/>
            </a:pPr>
            <a:r>
              <a:rPr lang="en-US" dirty="0"/>
              <a:t>Mnemonic: </a:t>
            </a:r>
            <a:r>
              <a:rPr lang="en-US" b="1" dirty="0">
                <a:solidFill>
                  <a:srgbClr val="FF0000"/>
                </a:solidFill>
              </a:rPr>
              <a:t>E.COLI</a:t>
            </a:r>
            <a:endParaRPr lang="en-US" dirty="0">
              <a:solidFill>
                <a:srgbClr val="FF0000"/>
              </a:solidFill>
            </a:endParaRPr>
          </a:p>
        </p:txBody>
      </p:sp>
      <p:pic>
        <p:nvPicPr>
          <p:cNvPr id="4" name="Content Placeholder 3" descr="834279-836277-1251.jpg">
            <a:extLst>
              <a:ext uri="{FF2B5EF4-FFF2-40B4-BE49-F238E27FC236}">
                <a16:creationId xmlns:a16="http://schemas.microsoft.com/office/drawing/2014/main" id="{9C7CC8B2-2E33-C204-F6B7-70BBE2F82B5C}"/>
              </a:ext>
            </a:extLst>
          </p:cNvPr>
          <p:cNvPicPr>
            <a:picLocks noChangeAspect="1"/>
          </p:cNvPicPr>
          <p:nvPr/>
        </p:nvPicPr>
        <p:blipFill>
          <a:blip r:embed="rId2" cstate="print"/>
          <a:srcRect/>
          <a:stretch>
            <a:fillRect/>
          </a:stretch>
        </p:blipFill>
        <p:spPr>
          <a:xfrm>
            <a:off x="6314137" y="1920407"/>
            <a:ext cx="5039663" cy="3641176"/>
          </a:xfrm>
          <a:prstGeom prst="rect">
            <a:avLst/>
          </a:prstGeom>
          <a:noFill/>
          <a:ln/>
        </p:spPr>
      </p:pic>
      <p:sp>
        <p:nvSpPr>
          <p:cNvPr id="5" name="Rectangle 4">
            <a:extLst>
              <a:ext uri="{FF2B5EF4-FFF2-40B4-BE49-F238E27FC236}">
                <a16:creationId xmlns:a16="http://schemas.microsoft.com/office/drawing/2014/main" id="{DF2BDA86-72C4-A4D9-4D7D-5E93FBFD2272}"/>
              </a:ext>
            </a:extLst>
          </p:cNvPr>
          <p:cNvSpPr/>
          <p:nvPr/>
        </p:nvSpPr>
        <p:spPr>
          <a:xfrm>
            <a:off x="9573208" y="0"/>
            <a:ext cx="2618792"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0070C0"/>
                </a:solidFill>
              </a:rPr>
              <a:t>من باب الاحتياط والأفضل ينشاف</a:t>
            </a:r>
            <a:endParaRPr lang="en-US" dirty="0">
              <a:solidFill>
                <a:srgbClr val="0070C0"/>
              </a:solidFill>
            </a:endParaRPr>
          </a:p>
        </p:txBody>
      </p:sp>
      <p:sp>
        <p:nvSpPr>
          <p:cNvPr id="11" name="TextBox 10">
            <a:extLst>
              <a:ext uri="{FF2B5EF4-FFF2-40B4-BE49-F238E27FC236}">
                <a16:creationId xmlns:a16="http://schemas.microsoft.com/office/drawing/2014/main" id="{232044D9-79AB-BAAC-5155-A646CE1B2D16}"/>
              </a:ext>
            </a:extLst>
          </p:cNvPr>
          <p:cNvSpPr txBox="1"/>
          <p:nvPr/>
        </p:nvSpPr>
        <p:spPr>
          <a:xfrm>
            <a:off x="11633834" y="419877"/>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418357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Vertigo &amp; Tinnitus</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657666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464D1D-2732-AEF3-46F9-DAE5DC6660FC}"/>
              </a:ext>
            </a:extLst>
          </p:cNvPr>
          <p:cNvSpPr>
            <a:spLocks noGrp="1"/>
          </p:cNvSpPr>
          <p:nvPr>
            <p:ph type="title"/>
          </p:nvPr>
        </p:nvSpPr>
        <p:spPr/>
        <p:txBody>
          <a:bodyPr/>
          <a:lstStyle/>
          <a:p>
            <a:r>
              <a:rPr lang="en-US" dirty="0"/>
              <a:t>Vertigo</a:t>
            </a:r>
          </a:p>
        </p:txBody>
      </p:sp>
      <p:sp>
        <p:nvSpPr>
          <p:cNvPr id="7" name="Content Placeholder 6">
            <a:extLst>
              <a:ext uri="{FF2B5EF4-FFF2-40B4-BE49-F238E27FC236}">
                <a16:creationId xmlns:a16="http://schemas.microsoft.com/office/drawing/2014/main" id="{805F71BB-4454-124C-AA50-0C246CF63C42}"/>
              </a:ext>
            </a:extLst>
          </p:cNvPr>
          <p:cNvSpPr>
            <a:spLocks noGrp="1"/>
          </p:cNvSpPr>
          <p:nvPr>
            <p:ph sz="half" idx="1"/>
          </p:nvPr>
        </p:nvSpPr>
        <p:spPr>
          <a:xfrm>
            <a:off x="838200" y="1306850"/>
            <a:ext cx="5181600" cy="5103279"/>
          </a:xfrm>
        </p:spPr>
        <p:txBody>
          <a:bodyPr>
            <a:normAutofit lnSpcReduction="10000"/>
          </a:bodyPr>
          <a:lstStyle/>
          <a:p>
            <a:pPr marL="0" indent="0" algn="ctr">
              <a:buNone/>
            </a:pPr>
            <a:r>
              <a:rPr lang="en-US" sz="3200" b="1" dirty="0"/>
              <a:t>Central vertigo</a:t>
            </a:r>
          </a:p>
          <a:p>
            <a:pPr marL="514350" indent="-514350">
              <a:buFont typeface="+mj-lt"/>
              <a:buAutoNum type="arabicPeriod"/>
            </a:pPr>
            <a:r>
              <a:rPr lang="en-US" dirty="0"/>
              <a:t>Chronic (persistent)</a:t>
            </a:r>
          </a:p>
          <a:p>
            <a:pPr marL="514350" indent="-514350">
              <a:buFont typeface="+mj-lt"/>
              <a:buAutoNum type="arabicPeriod"/>
            </a:pPr>
            <a:r>
              <a:rPr lang="en-US" dirty="0"/>
              <a:t>Horizontal or vertical or mixed Nystagmus.</a:t>
            </a:r>
          </a:p>
          <a:p>
            <a:pPr marL="514350" indent="-514350">
              <a:buFont typeface="+mj-lt"/>
              <a:buAutoNum type="arabicPeriod"/>
            </a:pPr>
            <a:r>
              <a:rPr lang="en-US" dirty="0"/>
              <a:t>General weakness.</a:t>
            </a:r>
          </a:p>
          <a:p>
            <a:pPr marL="514350" indent="-514350">
              <a:buFont typeface="+mj-lt"/>
              <a:buAutoNum type="arabicPeriod"/>
            </a:pPr>
            <a:r>
              <a:rPr lang="en-US" dirty="0"/>
              <a:t>Difficulty in speech.</a:t>
            </a:r>
          </a:p>
          <a:p>
            <a:pPr marL="514350" indent="-514350">
              <a:buFont typeface="+mj-lt"/>
              <a:buAutoNum type="arabicPeriod"/>
            </a:pPr>
            <a:r>
              <a:rPr lang="en-US" dirty="0"/>
              <a:t>Diplopia.</a:t>
            </a:r>
          </a:p>
          <a:p>
            <a:pPr marL="514350" indent="-514350">
              <a:buFont typeface="+mj-lt"/>
              <a:buAutoNum type="arabicPeriod"/>
            </a:pPr>
            <a:r>
              <a:rPr lang="en-US" dirty="0"/>
              <a:t>No nausea or vomiting.</a:t>
            </a:r>
          </a:p>
          <a:p>
            <a:endParaRPr lang="en-US" dirty="0"/>
          </a:p>
        </p:txBody>
      </p:sp>
      <p:sp>
        <p:nvSpPr>
          <p:cNvPr id="8" name="Content Placeholder 7">
            <a:extLst>
              <a:ext uri="{FF2B5EF4-FFF2-40B4-BE49-F238E27FC236}">
                <a16:creationId xmlns:a16="http://schemas.microsoft.com/office/drawing/2014/main" id="{C5A7A2B0-F7B2-AEEC-0D65-E0F8F58D143E}"/>
              </a:ext>
            </a:extLst>
          </p:cNvPr>
          <p:cNvSpPr>
            <a:spLocks noGrp="1"/>
          </p:cNvSpPr>
          <p:nvPr>
            <p:ph sz="half" idx="2"/>
          </p:nvPr>
        </p:nvSpPr>
        <p:spPr>
          <a:xfrm>
            <a:off x="6172200" y="1306851"/>
            <a:ext cx="5181600" cy="5103280"/>
          </a:xfrm>
        </p:spPr>
        <p:txBody>
          <a:bodyPr>
            <a:normAutofit lnSpcReduction="10000"/>
          </a:bodyPr>
          <a:lstStyle/>
          <a:p>
            <a:pPr marL="0" indent="0" algn="ctr">
              <a:buNone/>
            </a:pPr>
            <a:r>
              <a:rPr lang="en-US" sz="3200" b="1" dirty="0"/>
              <a:t>Peripheral vertigo</a:t>
            </a:r>
            <a:endParaRPr lang="en-US" sz="3200" dirty="0"/>
          </a:p>
          <a:p>
            <a:pPr marL="514350" indent="-514350">
              <a:buFont typeface="+mj-lt"/>
              <a:buAutoNum type="arabicPeriod"/>
            </a:pPr>
            <a:r>
              <a:rPr lang="en-US" dirty="0"/>
              <a:t>Acute (Episodic)</a:t>
            </a:r>
          </a:p>
          <a:p>
            <a:pPr marL="514350" indent="-514350">
              <a:buFont typeface="+mj-lt"/>
              <a:buAutoNum type="arabicPeriod"/>
            </a:pPr>
            <a:r>
              <a:rPr lang="en-US" dirty="0"/>
              <a:t>Horizontal Nystagmus.</a:t>
            </a:r>
          </a:p>
          <a:p>
            <a:pPr marL="514350" indent="-514350">
              <a:buFont typeface="+mj-lt"/>
              <a:buAutoNum type="arabicPeriod"/>
            </a:pPr>
            <a:r>
              <a:rPr lang="en-US" dirty="0"/>
              <a:t>Nausea, Vomiting, Sweating, Tachycardia, Tachypnea.</a:t>
            </a:r>
          </a:p>
          <a:p>
            <a:pPr marL="514350" indent="-514350">
              <a:buFont typeface="+mj-lt"/>
              <a:buAutoNum type="arabicPeriod"/>
            </a:pPr>
            <a:r>
              <a:rPr lang="en-US" dirty="0"/>
              <a:t>Causes: the most three common causes</a:t>
            </a:r>
          </a:p>
          <a:p>
            <a:pPr marL="914400" lvl="1" indent="-457200">
              <a:buFont typeface="+mj-lt"/>
              <a:buAutoNum type="alphaUcPeriod"/>
            </a:pPr>
            <a:r>
              <a:rPr lang="en-US" dirty="0"/>
              <a:t>Benign paroxysmal positional vertigo.</a:t>
            </a:r>
          </a:p>
          <a:p>
            <a:pPr marL="914400" lvl="1" indent="-457200">
              <a:buFont typeface="+mj-lt"/>
              <a:buAutoNum type="alphaUcPeriod"/>
            </a:pPr>
            <a:r>
              <a:rPr lang="en-US" dirty="0"/>
              <a:t>Vestibular neuritis (</a:t>
            </a:r>
            <a:r>
              <a:rPr lang="en-US" dirty="0" err="1"/>
              <a:t>Labrynthitis</a:t>
            </a:r>
            <a:r>
              <a:rPr lang="en-US" dirty="0"/>
              <a:t>) ‘’2nd most common’’.</a:t>
            </a:r>
          </a:p>
          <a:p>
            <a:pPr marL="914400" lvl="1" indent="-457200">
              <a:buFont typeface="+mj-lt"/>
              <a:buAutoNum type="alphaUcPeriod"/>
            </a:pPr>
            <a:r>
              <a:rPr lang="en-US" dirty="0"/>
              <a:t>Meniere’s disease ‘’3rd most common’’.</a:t>
            </a:r>
          </a:p>
        </p:txBody>
      </p:sp>
      <p:sp>
        <p:nvSpPr>
          <p:cNvPr id="3" name="Rectangle 2">
            <a:extLst>
              <a:ext uri="{FF2B5EF4-FFF2-40B4-BE49-F238E27FC236}">
                <a16:creationId xmlns:a16="http://schemas.microsoft.com/office/drawing/2014/main" id="{4F1F8583-8AC1-4D49-1DDA-6F9ED0A12DD4}"/>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3140183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CF61C12-8D4A-4A55-8A89-CF453BD02B5C}"/>
              </a:ext>
            </a:extLst>
          </p:cNvPr>
          <p:cNvSpPr/>
          <p:nvPr/>
        </p:nvSpPr>
        <p:spPr>
          <a:xfrm>
            <a:off x="706679" y="2548287"/>
            <a:ext cx="770350" cy="1334334"/>
          </a:xfrm>
          <a:prstGeom prst="rect">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7" name="TextBox 86">
            <a:extLst>
              <a:ext uri="{FF2B5EF4-FFF2-40B4-BE49-F238E27FC236}">
                <a16:creationId xmlns:a16="http://schemas.microsoft.com/office/drawing/2014/main" id="{3B82BCE9-0600-4EEE-B79B-6BF4AD27863E}"/>
              </a:ext>
            </a:extLst>
          </p:cNvPr>
          <p:cNvSpPr txBox="1"/>
          <p:nvPr/>
        </p:nvSpPr>
        <p:spPr>
          <a:xfrm>
            <a:off x="885708" y="2750288"/>
            <a:ext cx="412292" cy="584775"/>
          </a:xfrm>
          <a:prstGeom prst="rect">
            <a:avLst/>
          </a:prstGeom>
          <a:noFill/>
          <a:effectLst>
            <a:outerShdw blurRad="50800" dist="38100" dir="5400000" algn="t" rotWithShape="0">
              <a:prstClr val="black">
                <a:alpha val="40000"/>
              </a:prstClr>
            </a:outerShdw>
          </a:effectLst>
        </p:spPr>
        <p:txBody>
          <a:bodyPr wrap="none" rtlCol="0">
            <a:spAutoFit/>
          </a:bodyPr>
          <a:lstStyle/>
          <a:p>
            <a:pPr algn="r"/>
            <a:r>
              <a:rPr lang="en-US" altLang="ko-KR" sz="3200" b="1" dirty="0">
                <a:solidFill>
                  <a:schemeClr val="bg1"/>
                </a:solidFill>
                <a:cs typeface="Arial" pitchFamily="34" charset="0"/>
              </a:rPr>
              <a:t>1</a:t>
            </a:r>
            <a:endParaRPr lang="ko-KR" altLang="en-US" sz="3200" b="1" dirty="0">
              <a:solidFill>
                <a:schemeClr val="bg1"/>
              </a:solidFill>
              <a:cs typeface="Arial" pitchFamily="34" charset="0"/>
            </a:endParaRPr>
          </a:p>
        </p:txBody>
      </p:sp>
      <p:sp>
        <p:nvSpPr>
          <p:cNvPr id="88" name="TextBox 87">
            <a:extLst>
              <a:ext uri="{FF2B5EF4-FFF2-40B4-BE49-F238E27FC236}">
                <a16:creationId xmlns:a16="http://schemas.microsoft.com/office/drawing/2014/main" id="{2A2D4662-285A-4016-BD34-AED6C65B9426}"/>
              </a:ext>
            </a:extLst>
          </p:cNvPr>
          <p:cNvSpPr txBox="1"/>
          <p:nvPr/>
        </p:nvSpPr>
        <p:spPr>
          <a:xfrm>
            <a:off x="706679" y="3406432"/>
            <a:ext cx="770350" cy="30777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ko-KR" sz="1400" b="1" dirty="0">
                <a:solidFill>
                  <a:schemeClr val="bg1"/>
                </a:solidFill>
                <a:cs typeface="Arial" pitchFamily="34" charset="0"/>
              </a:rPr>
              <a:t>ENT</a:t>
            </a:r>
            <a:endParaRPr lang="ko-KR" altLang="en-US" sz="1400" b="1" dirty="0">
              <a:solidFill>
                <a:schemeClr val="bg1"/>
              </a:solidFill>
              <a:cs typeface="Arial" pitchFamily="34" charset="0"/>
            </a:endParaRPr>
          </a:p>
        </p:txBody>
      </p:sp>
      <p:sp>
        <p:nvSpPr>
          <p:cNvPr id="89" name="TextBox 88">
            <a:extLst>
              <a:ext uri="{FF2B5EF4-FFF2-40B4-BE49-F238E27FC236}">
                <a16:creationId xmlns:a16="http://schemas.microsoft.com/office/drawing/2014/main" id="{E0CEC686-DE83-47EF-9322-BEEC95003710}"/>
              </a:ext>
            </a:extLst>
          </p:cNvPr>
          <p:cNvSpPr txBox="1"/>
          <p:nvPr/>
        </p:nvSpPr>
        <p:spPr>
          <a:xfrm>
            <a:off x="1707929" y="2826596"/>
            <a:ext cx="3568440" cy="830997"/>
          </a:xfrm>
          <a:prstGeom prst="rect">
            <a:avLst/>
          </a:prstGeom>
          <a:noFill/>
          <a:effectLst>
            <a:outerShdw blurRad="50800" dist="38100" dir="5400000" algn="t" rotWithShape="0">
              <a:prstClr val="black">
                <a:alpha val="40000"/>
              </a:prstClr>
            </a:outerShdw>
          </a:effectLst>
        </p:spPr>
        <p:txBody>
          <a:bodyPr wrap="square" rtlCol="0" anchor="ctr">
            <a:spAutoFit/>
          </a:bodyPr>
          <a:lstStyle/>
          <a:p>
            <a:r>
              <a:rPr lang="en-US" altLang="ko-KR" sz="4800" b="1" dirty="0">
                <a:solidFill>
                  <a:schemeClr val="bg1"/>
                </a:solidFill>
                <a:cs typeface="Arial" pitchFamily="34" charset="0"/>
              </a:rPr>
              <a:t>EAR</a:t>
            </a:r>
            <a:endParaRPr lang="ko-KR" altLang="en-US" sz="4800" b="1" dirty="0">
              <a:solidFill>
                <a:schemeClr val="bg1"/>
              </a:solidFill>
              <a:cs typeface="Arial" pitchFamily="34" charset="0"/>
            </a:endParaRPr>
          </a:p>
        </p:txBody>
      </p:sp>
      <p:sp>
        <p:nvSpPr>
          <p:cNvPr id="90" name="Circle: Hollow 89">
            <a:extLst>
              <a:ext uri="{FF2B5EF4-FFF2-40B4-BE49-F238E27FC236}">
                <a16:creationId xmlns:a16="http://schemas.microsoft.com/office/drawing/2014/main" id="{044D33C2-A252-2C43-6D0A-575B2E482366}"/>
              </a:ext>
            </a:extLst>
          </p:cNvPr>
          <p:cNvSpPr>
            <a:spLocks noChangeAspect="1"/>
          </p:cNvSpPr>
          <p:nvPr/>
        </p:nvSpPr>
        <p:spPr>
          <a:xfrm>
            <a:off x="7294876" y="1762753"/>
            <a:ext cx="3657600" cy="3657600"/>
          </a:xfrm>
          <a:prstGeom prst="donut">
            <a:avLst>
              <a:gd name="adj" fmla="val 18423"/>
            </a:avLst>
          </a:prstGeom>
          <a:solidFill>
            <a:schemeClr val="bg1">
              <a:alpha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Oval 90">
            <a:extLst>
              <a:ext uri="{FF2B5EF4-FFF2-40B4-BE49-F238E27FC236}">
                <a16:creationId xmlns:a16="http://schemas.microsoft.com/office/drawing/2014/main" id="{47B40BA0-6C0C-BEE6-5C78-E8102C0320F2}"/>
              </a:ext>
            </a:extLst>
          </p:cNvPr>
          <p:cNvSpPr/>
          <p:nvPr/>
        </p:nvSpPr>
        <p:spPr>
          <a:xfrm>
            <a:off x="8209276" y="2677153"/>
            <a:ext cx="1828800" cy="18288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Oval 91">
            <a:extLst>
              <a:ext uri="{FF2B5EF4-FFF2-40B4-BE49-F238E27FC236}">
                <a16:creationId xmlns:a16="http://schemas.microsoft.com/office/drawing/2014/main" id="{74EFACDD-EC18-5EEC-E771-63358F64E055}"/>
              </a:ext>
            </a:extLst>
          </p:cNvPr>
          <p:cNvSpPr>
            <a:spLocks noChangeAspect="1"/>
          </p:cNvSpPr>
          <p:nvPr/>
        </p:nvSpPr>
        <p:spPr>
          <a:xfrm>
            <a:off x="5237476" y="-294647"/>
            <a:ext cx="7772400" cy="77724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3" name="Oval 92">
            <a:extLst>
              <a:ext uri="{FF2B5EF4-FFF2-40B4-BE49-F238E27FC236}">
                <a16:creationId xmlns:a16="http://schemas.microsoft.com/office/drawing/2014/main" id="{3B58677B-21F7-4071-B719-93979BFA3B9B}"/>
              </a:ext>
            </a:extLst>
          </p:cNvPr>
          <p:cNvSpPr>
            <a:spLocks noChangeAspect="1"/>
          </p:cNvSpPr>
          <p:nvPr/>
        </p:nvSpPr>
        <p:spPr>
          <a:xfrm>
            <a:off x="6609076" y="1076953"/>
            <a:ext cx="5029200" cy="50292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4" name="Oval 93">
            <a:extLst>
              <a:ext uri="{FF2B5EF4-FFF2-40B4-BE49-F238E27FC236}">
                <a16:creationId xmlns:a16="http://schemas.microsoft.com/office/drawing/2014/main" id="{E9CDBF12-7C15-0D2B-0060-0499D6E403EF}"/>
              </a:ext>
            </a:extLst>
          </p:cNvPr>
          <p:cNvSpPr>
            <a:spLocks noChangeAspect="1"/>
          </p:cNvSpPr>
          <p:nvPr/>
        </p:nvSpPr>
        <p:spPr>
          <a:xfrm>
            <a:off x="5923276" y="391153"/>
            <a:ext cx="6400800" cy="6400800"/>
          </a:xfrm>
          <a:prstGeom prst="ellipse">
            <a:avLst/>
          </a:prstGeom>
          <a:no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5" name="Oval 94">
            <a:extLst>
              <a:ext uri="{FF2B5EF4-FFF2-40B4-BE49-F238E27FC236}">
                <a16:creationId xmlns:a16="http://schemas.microsoft.com/office/drawing/2014/main" id="{7C21816B-2A78-2605-F546-62BA498A00B6}"/>
              </a:ext>
            </a:extLst>
          </p:cNvPr>
          <p:cNvSpPr/>
          <p:nvPr/>
        </p:nvSpPr>
        <p:spPr>
          <a:xfrm>
            <a:off x="9054271" y="2602894"/>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Oval 95">
            <a:extLst>
              <a:ext uri="{FF2B5EF4-FFF2-40B4-BE49-F238E27FC236}">
                <a16:creationId xmlns:a16="http://schemas.microsoft.com/office/drawing/2014/main" id="{223EF756-17A4-2029-9687-72D55E8FDCA3}"/>
              </a:ext>
            </a:extLst>
          </p:cNvPr>
          <p:cNvSpPr/>
          <p:nvPr/>
        </p:nvSpPr>
        <p:spPr>
          <a:xfrm>
            <a:off x="9823892" y="3963687"/>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7" name="Oval 96">
            <a:extLst>
              <a:ext uri="{FF2B5EF4-FFF2-40B4-BE49-F238E27FC236}">
                <a16:creationId xmlns:a16="http://schemas.microsoft.com/office/drawing/2014/main" id="{EB049774-840D-091B-9458-484AB3B22F33}"/>
              </a:ext>
            </a:extLst>
          </p:cNvPr>
          <p:cNvSpPr/>
          <p:nvPr/>
        </p:nvSpPr>
        <p:spPr>
          <a:xfrm>
            <a:off x="8237564" y="3963687"/>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8" name="Oval 97">
            <a:extLst>
              <a:ext uri="{FF2B5EF4-FFF2-40B4-BE49-F238E27FC236}">
                <a16:creationId xmlns:a16="http://schemas.microsoft.com/office/drawing/2014/main" id="{69588228-31E6-ED9D-7901-08BFDD7DBBEC}"/>
              </a:ext>
            </a:extLst>
          </p:cNvPr>
          <p:cNvSpPr/>
          <p:nvPr/>
        </p:nvSpPr>
        <p:spPr>
          <a:xfrm>
            <a:off x="9823892" y="3091678"/>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9" name="Oval 98">
            <a:extLst>
              <a:ext uri="{FF2B5EF4-FFF2-40B4-BE49-F238E27FC236}">
                <a16:creationId xmlns:a16="http://schemas.microsoft.com/office/drawing/2014/main" id="{6180F492-2747-43D6-839E-7F3BD542D0E2}"/>
              </a:ext>
            </a:extLst>
          </p:cNvPr>
          <p:cNvSpPr/>
          <p:nvPr/>
        </p:nvSpPr>
        <p:spPr>
          <a:xfrm>
            <a:off x="8237564" y="3091678"/>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0" name="Oval 99">
            <a:extLst>
              <a:ext uri="{FF2B5EF4-FFF2-40B4-BE49-F238E27FC236}">
                <a16:creationId xmlns:a16="http://schemas.microsoft.com/office/drawing/2014/main" id="{0C2B137C-03CA-2B83-37B0-B5120D9B2C98}"/>
              </a:ext>
            </a:extLst>
          </p:cNvPr>
          <p:cNvSpPr/>
          <p:nvPr/>
        </p:nvSpPr>
        <p:spPr>
          <a:xfrm>
            <a:off x="9054271" y="4411540"/>
            <a:ext cx="131813" cy="13181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1" name="Oval 100">
            <a:extLst>
              <a:ext uri="{FF2B5EF4-FFF2-40B4-BE49-F238E27FC236}">
                <a16:creationId xmlns:a16="http://schemas.microsoft.com/office/drawing/2014/main" id="{2BEFA2FC-561F-B596-61BA-2C6463706F12}"/>
              </a:ext>
            </a:extLst>
          </p:cNvPr>
          <p:cNvSpPr/>
          <p:nvPr/>
        </p:nvSpPr>
        <p:spPr>
          <a:xfrm>
            <a:off x="8694435" y="4868427"/>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2" name="Oval 101">
            <a:extLst>
              <a:ext uri="{FF2B5EF4-FFF2-40B4-BE49-F238E27FC236}">
                <a16:creationId xmlns:a16="http://schemas.microsoft.com/office/drawing/2014/main" id="{12B28845-50C6-2671-2B5C-7F4E02C688FB}"/>
              </a:ext>
            </a:extLst>
          </p:cNvPr>
          <p:cNvSpPr/>
          <p:nvPr/>
        </p:nvSpPr>
        <p:spPr>
          <a:xfrm>
            <a:off x="7199204" y="2548040"/>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3" name="Oval 102">
            <a:extLst>
              <a:ext uri="{FF2B5EF4-FFF2-40B4-BE49-F238E27FC236}">
                <a16:creationId xmlns:a16="http://schemas.microsoft.com/office/drawing/2014/main" id="{D55217B8-F917-C381-899D-58424E2BFBF7}"/>
              </a:ext>
            </a:extLst>
          </p:cNvPr>
          <p:cNvSpPr/>
          <p:nvPr/>
        </p:nvSpPr>
        <p:spPr>
          <a:xfrm>
            <a:off x="10193585" y="3835547"/>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4" name="Oval 103">
            <a:extLst>
              <a:ext uri="{FF2B5EF4-FFF2-40B4-BE49-F238E27FC236}">
                <a16:creationId xmlns:a16="http://schemas.microsoft.com/office/drawing/2014/main" id="{2CBF0509-C727-12BA-7E7E-1810D77959CE}"/>
              </a:ext>
            </a:extLst>
          </p:cNvPr>
          <p:cNvSpPr/>
          <p:nvPr/>
        </p:nvSpPr>
        <p:spPr>
          <a:xfrm>
            <a:off x="8694435" y="1555572"/>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5" name="Oval 104">
            <a:extLst>
              <a:ext uri="{FF2B5EF4-FFF2-40B4-BE49-F238E27FC236}">
                <a16:creationId xmlns:a16="http://schemas.microsoft.com/office/drawing/2014/main" id="{B35BC8EA-8982-CE64-FF67-B8193CFE0169}"/>
              </a:ext>
            </a:extLst>
          </p:cNvPr>
          <p:cNvSpPr/>
          <p:nvPr/>
        </p:nvSpPr>
        <p:spPr>
          <a:xfrm>
            <a:off x="7199204" y="3835547"/>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6" name="Oval 105">
            <a:extLst>
              <a:ext uri="{FF2B5EF4-FFF2-40B4-BE49-F238E27FC236}">
                <a16:creationId xmlns:a16="http://schemas.microsoft.com/office/drawing/2014/main" id="{530AF1D6-4253-C2D8-535E-83CF0948163E}"/>
              </a:ext>
            </a:extLst>
          </p:cNvPr>
          <p:cNvSpPr/>
          <p:nvPr/>
        </p:nvSpPr>
        <p:spPr>
          <a:xfrm>
            <a:off x="10193585" y="2548040"/>
            <a:ext cx="810105" cy="810105"/>
          </a:xfrm>
          <a:prstGeom prst="ellipse">
            <a:avLst/>
          </a:prstGeom>
          <a:no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7" name="Isosceles Triangle 51">
            <a:extLst>
              <a:ext uri="{FF2B5EF4-FFF2-40B4-BE49-F238E27FC236}">
                <a16:creationId xmlns:a16="http://schemas.microsoft.com/office/drawing/2014/main" id="{84718446-118D-0134-C495-7EA0FF97A74B}"/>
              </a:ext>
            </a:extLst>
          </p:cNvPr>
          <p:cNvSpPr/>
          <p:nvPr/>
        </p:nvSpPr>
        <p:spPr>
          <a:xfrm>
            <a:off x="7451798" y="4128801"/>
            <a:ext cx="304917" cy="223597"/>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108" name="Oval 7">
            <a:extLst>
              <a:ext uri="{FF2B5EF4-FFF2-40B4-BE49-F238E27FC236}">
                <a16:creationId xmlns:a16="http://schemas.microsoft.com/office/drawing/2014/main" id="{A307E892-5211-72A7-36CA-B7F31D439032}"/>
              </a:ext>
            </a:extLst>
          </p:cNvPr>
          <p:cNvSpPr/>
          <p:nvPr/>
        </p:nvSpPr>
        <p:spPr>
          <a:xfrm>
            <a:off x="8934102" y="5108094"/>
            <a:ext cx="330770" cy="330770"/>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109" name="Rounded Rectangle 27">
            <a:extLst>
              <a:ext uri="{FF2B5EF4-FFF2-40B4-BE49-F238E27FC236}">
                <a16:creationId xmlns:a16="http://schemas.microsoft.com/office/drawing/2014/main" id="{FB0128BB-CE68-5C58-2388-0DCC0F0E89A5}"/>
              </a:ext>
            </a:extLst>
          </p:cNvPr>
          <p:cNvSpPr/>
          <p:nvPr/>
        </p:nvSpPr>
        <p:spPr>
          <a:xfrm>
            <a:off x="7445684" y="2831286"/>
            <a:ext cx="317145" cy="24361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110" name="Rounded Rectangle 7">
            <a:extLst>
              <a:ext uri="{FF2B5EF4-FFF2-40B4-BE49-F238E27FC236}">
                <a16:creationId xmlns:a16="http://schemas.microsoft.com/office/drawing/2014/main" id="{297C6A1E-41B6-DC08-1B2D-0C67E6368783}"/>
              </a:ext>
            </a:extLst>
          </p:cNvPr>
          <p:cNvSpPr/>
          <p:nvPr/>
        </p:nvSpPr>
        <p:spPr>
          <a:xfrm>
            <a:off x="8938269" y="1821495"/>
            <a:ext cx="322437" cy="278259"/>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111" name="Round Same Side Corner Rectangle 36">
            <a:extLst>
              <a:ext uri="{FF2B5EF4-FFF2-40B4-BE49-F238E27FC236}">
                <a16:creationId xmlns:a16="http://schemas.microsoft.com/office/drawing/2014/main" id="{7C6D5CF4-D9AF-EA55-BF22-6DADBB6F1F9D}"/>
              </a:ext>
            </a:extLst>
          </p:cNvPr>
          <p:cNvSpPr/>
          <p:nvPr/>
        </p:nvSpPr>
        <p:spPr>
          <a:xfrm>
            <a:off x="10434826" y="2823580"/>
            <a:ext cx="327620" cy="259022"/>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112" name="자유형 176">
            <a:extLst>
              <a:ext uri="{FF2B5EF4-FFF2-40B4-BE49-F238E27FC236}">
                <a16:creationId xmlns:a16="http://schemas.microsoft.com/office/drawing/2014/main" id="{2EC57B7A-E122-93B1-5AB6-946E446B3787}"/>
              </a:ext>
            </a:extLst>
          </p:cNvPr>
          <p:cNvSpPr/>
          <p:nvPr/>
        </p:nvSpPr>
        <p:spPr>
          <a:xfrm>
            <a:off x="10412624" y="4045365"/>
            <a:ext cx="372027" cy="390469"/>
          </a:xfrm>
          <a:custGeom>
            <a:avLst/>
            <a:gdLst>
              <a:gd name="connsiteX0" fmla="*/ 1460984 w 2921968"/>
              <a:gd name="connsiteY0" fmla="*/ 233294 h 3066808"/>
              <a:gd name="connsiteX1" fmla="*/ 1320049 w 2921968"/>
              <a:gd name="connsiteY1" fmla="*/ 374229 h 3066808"/>
              <a:gd name="connsiteX2" fmla="*/ 1460984 w 2921968"/>
              <a:gd name="connsiteY2" fmla="*/ 515164 h 3066808"/>
              <a:gd name="connsiteX3" fmla="*/ 1601919 w 2921968"/>
              <a:gd name="connsiteY3" fmla="*/ 374229 h 3066808"/>
              <a:gd name="connsiteX4" fmla="*/ 1460984 w 2921968"/>
              <a:gd name="connsiteY4" fmla="*/ 233294 h 3066808"/>
              <a:gd name="connsiteX5" fmla="*/ 1460984 w 2921968"/>
              <a:gd name="connsiteY5" fmla="*/ 0 h 3066808"/>
              <a:gd name="connsiteX6" fmla="*/ 1835213 w 2921968"/>
              <a:gd name="connsiteY6" fmla="*/ 374229 h 3066808"/>
              <a:gd name="connsiteX7" fmla="*/ 1670219 w 2921968"/>
              <a:gd name="connsiteY7" fmla="*/ 684545 h 3066808"/>
              <a:gd name="connsiteX8" fmla="*/ 1626866 w 2921968"/>
              <a:gd name="connsiteY8" fmla="*/ 708077 h 3066808"/>
              <a:gd name="connsiteX9" fmla="*/ 1646248 w 2921968"/>
              <a:gd name="connsiteY9" fmla="*/ 873151 h 3066808"/>
              <a:gd name="connsiteX10" fmla="*/ 2235203 w 2921968"/>
              <a:gd name="connsiteY10" fmla="*/ 873151 h 3066808"/>
              <a:gd name="connsiteX11" fmla="*/ 2241832 w 2921968"/>
              <a:gd name="connsiteY11" fmla="*/ 851796 h 3066808"/>
              <a:gd name="connsiteX12" fmla="*/ 2430803 w 2921968"/>
              <a:gd name="connsiteY12" fmla="*/ 726537 h 3066808"/>
              <a:gd name="connsiteX13" fmla="*/ 2635891 w 2921968"/>
              <a:gd name="connsiteY13" fmla="*/ 931625 h 3066808"/>
              <a:gd name="connsiteX14" fmla="*/ 2430803 w 2921968"/>
              <a:gd name="connsiteY14" fmla="*/ 1136713 h 3066808"/>
              <a:gd name="connsiteX15" fmla="*/ 2241832 w 2921968"/>
              <a:gd name="connsiteY15" fmla="*/ 1011455 h 3066808"/>
              <a:gd name="connsiteX16" fmla="*/ 2233652 w 2921968"/>
              <a:gd name="connsiteY16" fmla="*/ 985105 h 3066808"/>
              <a:gd name="connsiteX17" fmla="*/ 1659393 w 2921968"/>
              <a:gd name="connsiteY17" fmla="*/ 985105 h 3066808"/>
              <a:gd name="connsiteX18" fmla="*/ 1835639 w 2921968"/>
              <a:gd name="connsiteY18" fmla="*/ 2486125 h 3066808"/>
              <a:gd name="connsiteX19" fmla="*/ 2605322 w 2921968"/>
              <a:gd name="connsiteY19" fmla="*/ 1804902 h 3066808"/>
              <a:gd name="connsiteX20" fmla="*/ 2437231 w 2921968"/>
              <a:gd name="connsiteY20" fmla="*/ 1828663 h 3066808"/>
              <a:gd name="connsiteX21" fmla="*/ 2679599 w 2921968"/>
              <a:gd name="connsiteY21" fmla="*/ 1472350 h 3066808"/>
              <a:gd name="connsiteX22" fmla="*/ 2921968 w 2921968"/>
              <a:gd name="connsiteY22" fmla="*/ 1828663 h 3066808"/>
              <a:gd name="connsiteX23" fmla="*/ 2749252 w 2921968"/>
              <a:gd name="connsiteY23" fmla="*/ 1804848 h 3066808"/>
              <a:gd name="connsiteX24" fmla="*/ 1665272 w 2921968"/>
              <a:gd name="connsiteY24" fmla="*/ 2905483 h 3066808"/>
              <a:gd name="connsiteX25" fmla="*/ 1462434 w 2921968"/>
              <a:gd name="connsiteY25" fmla="*/ 3066808 h 3066808"/>
              <a:gd name="connsiteX26" fmla="*/ 1265857 w 2921968"/>
              <a:gd name="connsiteY26" fmla="*/ 2910631 h 3066808"/>
              <a:gd name="connsiteX27" fmla="*/ 175466 w 2921968"/>
              <a:gd name="connsiteY27" fmla="*/ 1804523 h 3066808"/>
              <a:gd name="connsiteX28" fmla="*/ 0 w 2921968"/>
              <a:gd name="connsiteY28" fmla="*/ 1828663 h 3066808"/>
              <a:gd name="connsiteX29" fmla="*/ 242369 w 2921968"/>
              <a:gd name="connsiteY29" fmla="*/ 1472350 h 3066808"/>
              <a:gd name="connsiteX30" fmla="*/ 484739 w 2921968"/>
              <a:gd name="connsiteY30" fmla="*/ 1828663 h 3066808"/>
              <a:gd name="connsiteX31" fmla="*/ 319066 w 2921968"/>
              <a:gd name="connsiteY31" fmla="*/ 1805271 h 3066808"/>
              <a:gd name="connsiteX32" fmla="*/ 1095798 w 2921968"/>
              <a:gd name="connsiteY32" fmla="*/ 2488933 h 3066808"/>
              <a:gd name="connsiteX33" fmla="*/ 1266566 w 2921968"/>
              <a:gd name="connsiteY33" fmla="*/ 985105 h 3066808"/>
              <a:gd name="connsiteX34" fmla="*/ 728631 w 2921968"/>
              <a:gd name="connsiteY34" fmla="*/ 985105 h 3066808"/>
              <a:gd name="connsiteX35" fmla="*/ 727109 w 2921968"/>
              <a:gd name="connsiteY35" fmla="*/ 987221 h 3066808"/>
              <a:gd name="connsiteX36" fmla="*/ 719586 w 2921968"/>
              <a:gd name="connsiteY36" fmla="*/ 1011455 h 3066808"/>
              <a:gd name="connsiteX37" fmla="*/ 530615 w 2921968"/>
              <a:gd name="connsiteY37" fmla="*/ 1136713 h 3066808"/>
              <a:gd name="connsiteX38" fmla="*/ 325527 w 2921968"/>
              <a:gd name="connsiteY38" fmla="*/ 931625 h 3066808"/>
              <a:gd name="connsiteX39" fmla="*/ 530615 w 2921968"/>
              <a:gd name="connsiteY39" fmla="*/ 726537 h 3066808"/>
              <a:gd name="connsiteX40" fmla="*/ 719586 w 2921968"/>
              <a:gd name="connsiteY40" fmla="*/ 851796 h 3066808"/>
              <a:gd name="connsiteX41" fmla="*/ 724380 w 2921968"/>
              <a:gd name="connsiteY41" fmla="*/ 867240 h 3066808"/>
              <a:gd name="connsiteX42" fmla="*/ 728634 w 2921968"/>
              <a:gd name="connsiteY42" fmla="*/ 873151 h 3066808"/>
              <a:gd name="connsiteX43" fmla="*/ 1279279 w 2921968"/>
              <a:gd name="connsiteY43" fmla="*/ 873151 h 3066808"/>
              <a:gd name="connsiteX44" fmla="*/ 1297855 w 2921968"/>
              <a:gd name="connsiteY44" fmla="*/ 709571 h 3066808"/>
              <a:gd name="connsiteX45" fmla="*/ 1251749 w 2921968"/>
              <a:gd name="connsiteY45" fmla="*/ 684545 h 3066808"/>
              <a:gd name="connsiteX46" fmla="*/ 1086755 w 2921968"/>
              <a:gd name="connsiteY46" fmla="*/ 374229 h 3066808"/>
              <a:gd name="connsiteX47" fmla="*/ 1460984 w 2921968"/>
              <a:gd name="connsiteY47" fmla="*/ 0 h 30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1968" h="3066808">
                <a:moveTo>
                  <a:pt x="1460984" y="233294"/>
                </a:moveTo>
                <a:cubicBezTo>
                  <a:pt x="1383148" y="233294"/>
                  <a:pt x="1320049" y="296393"/>
                  <a:pt x="1320049" y="374229"/>
                </a:cubicBezTo>
                <a:cubicBezTo>
                  <a:pt x="1320049" y="452065"/>
                  <a:pt x="1383148" y="515164"/>
                  <a:pt x="1460984" y="515164"/>
                </a:cubicBezTo>
                <a:cubicBezTo>
                  <a:pt x="1538820" y="515164"/>
                  <a:pt x="1601919" y="452065"/>
                  <a:pt x="1601919" y="374229"/>
                </a:cubicBezTo>
                <a:cubicBezTo>
                  <a:pt x="1601919" y="296393"/>
                  <a:pt x="1538820" y="233294"/>
                  <a:pt x="1460984" y="233294"/>
                </a:cubicBezTo>
                <a:close/>
                <a:moveTo>
                  <a:pt x="1460984" y="0"/>
                </a:moveTo>
                <a:cubicBezTo>
                  <a:pt x="1667665" y="0"/>
                  <a:pt x="1835213" y="167548"/>
                  <a:pt x="1835213" y="374229"/>
                </a:cubicBezTo>
                <a:cubicBezTo>
                  <a:pt x="1835213" y="503404"/>
                  <a:pt x="1769765" y="617294"/>
                  <a:pt x="1670219" y="684545"/>
                </a:cubicBezTo>
                <a:lnTo>
                  <a:pt x="1626866" y="708077"/>
                </a:lnTo>
                <a:lnTo>
                  <a:pt x="1646248" y="873151"/>
                </a:lnTo>
                <a:lnTo>
                  <a:pt x="2235203" y="873151"/>
                </a:lnTo>
                <a:lnTo>
                  <a:pt x="2241832" y="851796"/>
                </a:lnTo>
                <a:cubicBezTo>
                  <a:pt x="2272966" y="778187"/>
                  <a:pt x="2345853" y="726537"/>
                  <a:pt x="2430803" y="726537"/>
                </a:cubicBezTo>
                <a:cubicBezTo>
                  <a:pt x="2544070" y="726537"/>
                  <a:pt x="2635891" y="818358"/>
                  <a:pt x="2635891" y="931625"/>
                </a:cubicBezTo>
                <a:cubicBezTo>
                  <a:pt x="2635891" y="1044892"/>
                  <a:pt x="2544070" y="1136713"/>
                  <a:pt x="2430803" y="1136713"/>
                </a:cubicBezTo>
                <a:cubicBezTo>
                  <a:pt x="2345853" y="1136713"/>
                  <a:pt x="2272966" y="1085064"/>
                  <a:pt x="2241832" y="1011455"/>
                </a:cubicBezTo>
                <a:lnTo>
                  <a:pt x="2233652" y="985105"/>
                </a:lnTo>
                <a:lnTo>
                  <a:pt x="1659393" y="985105"/>
                </a:lnTo>
                <a:lnTo>
                  <a:pt x="1835639" y="2486125"/>
                </a:lnTo>
                <a:cubicBezTo>
                  <a:pt x="2257126" y="2356235"/>
                  <a:pt x="2582425" y="2203368"/>
                  <a:pt x="2605322" y="1804902"/>
                </a:cubicBezTo>
                <a:cubicBezTo>
                  <a:pt x="2547615" y="1806965"/>
                  <a:pt x="2490707" y="1815307"/>
                  <a:pt x="2437231" y="1828663"/>
                </a:cubicBezTo>
                <a:cubicBezTo>
                  <a:pt x="2542844" y="1722240"/>
                  <a:pt x="2642253" y="1622871"/>
                  <a:pt x="2679599" y="1472350"/>
                </a:cubicBezTo>
                <a:cubicBezTo>
                  <a:pt x="2719016" y="1621107"/>
                  <a:pt x="2816355" y="1715183"/>
                  <a:pt x="2921968" y="1828663"/>
                </a:cubicBezTo>
                <a:cubicBezTo>
                  <a:pt x="2868630" y="1815688"/>
                  <a:pt x="2809977" y="1807008"/>
                  <a:pt x="2749252" y="1804848"/>
                </a:cubicBezTo>
                <a:cubicBezTo>
                  <a:pt x="2719427" y="2342499"/>
                  <a:pt x="2353693" y="2860207"/>
                  <a:pt x="1665272" y="2905483"/>
                </a:cubicBezTo>
                <a:cubicBezTo>
                  <a:pt x="1561523" y="2978866"/>
                  <a:pt x="1523475" y="3013033"/>
                  <a:pt x="1462434" y="3066808"/>
                </a:cubicBezTo>
                <a:cubicBezTo>
                  <a:pt x="1404574" y="3011016"/>
                  <a:pt x="1369708" y="2980430"/>
                  <a:pt x="1265857" y="2910631"/>
                </a:cubicBezTo>
                <a:cubicBezTo>
                  <a:pt x="648092" y="2849018"/>
                  <a:pt x="205460" y="2343748"/>
                  <a:pt x="175466" y="1804523"/>
                </a:cubicBezTo>
                <a:cubicBezTo>
                  <a:pt x="115256" y="1806261"/>
                  <a:pt x="55763" y="1814736"/>
                  <a:pt x="0" y="1828663"/>
                </a:cubicBezTo>
                <a:cubicBezTo>
                  <a:pt x="105615" y="1722240"/>
                  <a:pt x="205022" y="1622871"/>
                  <a:pt x="242369" y="1472350"/>
                </a:cubicBezTo>
                <a:cubicBezTo>
                  <a:pt x="281785" y="1621107"/>
                  <a:pt x="379124" y="1715183"/>
                  <a:pt x="484739" y="1828663"/>
                </a:cubicBezTo>
                <a:cubicBezTo>
                  <a:pt x="433473" y="1816193"/>
                  <a:pt x="377298" y="1807690"/>
                  <a:pt x="319066" y="1805271"/>
                </a:cubicBezTo>
                <a:cubicBezTo>
                  <a:pt x="342774" y="2204526"/>
                  <a:pt x="675270" y="2359301"/>
                  <a:pt x="1095798" y="2488933"/>
                </a:cubicBezTo>
                <a:lnTo>
                  <a:pt x="1266566" y="985105"/>
                </a:lnTo>
                <a:lnTo>
                  <a:pt x="728631" y="985105"/>
                </a:lnTo>
                <a:lnTo>
                  <a:pt x="727109" y="987221"/>
                </a:lnTo>
                <a:lnTo>
                  <a:pt x="719586" y="1011455"/>
                </a:lnTo>
                <a:cubicBezTo>
                  <a:pt x="688452" y="1085064"/>
                  <a:pt x="615566" y="1136713"/>
                  <a:pt x="530615" y="1136713"/>
                </a:cubicBezTo>
                <a:cubicBezTo>
                  <a:pt x="417348" y="1136713"/>
                  <a:pt x="325527" y="1044892"/>
                  <a:pt x="325527" y="931625"/>
                </a:cubicBezTo>
                <a:cubicBezTo>
                  <a:pt x="325527" y="818358"/>
                  <a:pt x="417348" y="726537"/>
                  <a:pt x="530615" y="726537"/>
                </a:cubicBezTo>
                <a:cubicBezTo>
                  <a:pt x="615566" y="726537"/>
                  <a:pt x="688452" y="778187"/>
                  <a:pt x="719586" y="851796"/>
                </a:cubicBezTo>
                <a:lnTo>
                  <a:pt x="724380" y="867240"/>
                </a:lnTo>
                <a:lnTo>
                  <a:pt x="728634" y="873151"/>
                </a:lnTo>
                <a:lnTo>
                  <a:pt x="1279279" y="873151"/>
                </a:lnTo>
                <a:lnTo>
                  <a:pt x="1297855" y="709571"/>
                </a:lnTo>
                <a:lnTo>
                  <a:pt x="1251749" y="684545"/>
                </a:lnTo>
                <a:cubicBezTo>
                  <a:pt x="1152204" y="617294"/>
                  <a:pt x="1086755" y="503404"/>
                  <a:pt x="1086755" y="374229"/>
                </a:cubicBezTo>
                <a:cubicBezTo>
                  <a:pt x="1086755" y="167548"/>
                  <a:pt x="1254303" y="0"/>
                  <a:pt x="1460984" y="0"/>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113" name="Group 112">
            <a:extLst>
              <a:ext uri="{FF2B5EF4-FFF2-40B4-BE49-F238E27FC236}">
                <a16:creationId xmlns:a16="http://schemas.microsoft.com/office/drawing/2014/main" id="{D7DDFB62-210F-72F2-41BE-D10A0A86E3F4}"/>
              </a:ext>
            </a:extLst>
          </p:cNvPr>
          <p:cNvGrpSpPr/>
          <p:nvPr/>
        </p:nvGrpSpPr>
        <p:grpSpPr>
          <a:xfrm>
            <a:off x="8504693" y="2930102"/>
            <a:ext cx="1206342" cy="1356714"/>
            <a:chOff x="7322277" y="4321169"/>
            <a:chExt cx="1919053" cy="2158265"/>
          </a:xfrm>
          <a:solidFill>
            <a:schemeClr val="bg1"/>
          </a:solidFill>
          <a:effectLst>
            <a:outerShdw blurRad="50800" dist="38100" dir="5400000" algn="t" rotWithShape="0">
              <a:prstClr val="black">
                <a:alpha val="40000"/>
              </a:prstClr>
            </a:outerShdw>
          </a:effectLst>
        </p:grpSpPr>
        <p:sp>
          <p:nvSpPr>
            <p:cNvPr id="114" name="Freeform: Shape 113">
              <a:extLst>
                <a:ext uri="{FF2B5EF4-FFF2-40B4-BE49-F238E27FC236}">
                  <a16:creationId xmlns:a16="http://schemas.microsoft.com/office/drawing/2014/main" id="{DD2ABE4F-8E5E-A161-CACA-F9939BEF7534}"/>
                </a:ext>
              </a:extLst>
            </p:cNvPr>
            <p:cNvSpPr/>
            <p:nvPr/>
          </p:nvSpPr>
          <p:spPr>
            <a:xfrm>
              <a:off x="7992414" y="5103900"/>
              <a:ext cx="575537" cy="575537"/>
            </a:xfrm>
            <a:custGeom>
              <a:avLst/>
              <a:gdLst>
                <a:gd name="connsiteX0" fmla="*/ 298183 w 575537"/>
                <a:gd name="connsiteY0" fmla="*/ 531276 h 575537"/>
                <a:gd name="connsiteX1" fmla="*/ 531276 w 575537"/>
                <a:gd name="connsiteY1" fmla="*/ 298183 h 575537"/>
                <a:gd name="connsiteX2" fmla="*/ 298183 w 575537"/>
                <a:gd name="connsiteY2" fmla="*/ 65091 h 575537"/>
                <a:gd name="connsiteX3" fmla="*/ 65091 w 575537"/>
                <a:gd name="connsiteY3" fmla="*/ 298183 h 575537"/>
                <a:gd name="connsiteX4" fmla="*/ 298183 w 575537"/>
                <a:gd name="connsiteY4" fmla="*/ 531276 h 57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37" h="575537">
                  <a:moveTo>
                    <a:pt x="298183" y="531276"/>
                  </a:moveTo>
                  <a:cubicBezTo>
                    <a:pt x="427679" y="531276"/>
                    <a:pt x="531276" y="424801"/>
                    <a:pt x="531276" y="298183"/>
                  </a:cubicBezTo>
                  <a:cubicBezTo>
                    <a:pt x="531276" y="168687"/>
                    <a:pt x="424801" y="65091"/>
                    <a:pt x="298183" y="65091"/>
                  </a:cubicBezTo>
                  <a:cubicBezTo>
                    <a:pt x="168687" y="65091"/>
                    <a:pt x="65091" y="171565"/>
                    <a:pt x="65091" y="298183"/>
                  </a:cubicBezTo>
                  <a:cubicBezTo>
                    <a:pt x="65091" y="424801"/>
                    <a:pt x="168687" y="531276"/>
                    <a:pt x="298183" y="531276"/>
                  </a:cubicBezTo>
                  <a:close/>
                </a:path>
              </a:pathLst>
            </a:custGeom>
            <a:grpFill/>
            <a:ln w="28726"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679DA50-CED9-01FA-83DD-5406FDE181DE}"/>
                </a:ext>
              </a:extLst>
            </p:cNvPr>
            <p:cNvSpPr/>
            <p:nvPr/>
          </p:nvSpPr>
          <p:spPr>
            <a:xfrm>
              <a:off x="7322277" y="4745313"/>
              <a:ext cx="1899274" cy="1237406"/>
            </a:xfrm>
            <a:custGeom>
              <a:avLst/>
              <a:gdLst>
                <a:gd name="connsiteX0" fmla="*/ 1860403 w 1899273"/>
                <a:gd name="connsiteY0" fmla="*/ 158931 h 1237405"/>
                <a:gd name="connsiteX1" fmla="*/ 784148 w 1899273"/>
                <a:gd name="connsiteY1" fmla="*/ 345981 h 1237405"/>
                <a:gd name="connsiteX2" fmla="*/ 84870 w 1899273"/>
                <a:gd name="connsiteY2" fmla="*/ 1183388 h 1237405"/>
                <a:gd name="connsiteX3" fmla="*/ 139546 w 1899273"/>
                <a:gd name="connsiteY3" fmla="*/ 1151733 h 1237405"/>
                <a:gd name="connsiteX4" fmla="*/ 815803 w 1899273"/>
                <a:gd name="connsiteY4" fmla="*/ 400657 h 1237405"/>
                <a:gd name="connsiteX5" fmla="*/ 1805727 w 1899273"/>
                <a:gd name="connsiteY5" fmla="*/ 190586 h 1237405"/>
                <a:gd name="connsiteX6" fmla="*/ 1860403 w 1899273"/>
                <a:gd name="connsiteY6" fmla="*/ 158931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1860403" y="158931"/>
                  </a:moveTo>
                  <a:cubicBezTo>
                    <a:pt x="1756807" y="-19486"/>
                    <a:pt x="1276233" y="63967"/>
                    <a:pt x="784148" y="345981"/>
                  </a:cubicBezTo>
                  <a:cubicBezTo>
                    <a:pt x="294941" y="627994"/>
                    <a:pt x="-18726" y="1002093"/>
                    <a:pt x="84870" y="1183388"/>
                  </a:cubicBezTo>
                  <a:lnTo>
                    <a:pt x="139546" y="1151733"/>
                  </a:lnTo>
                  <a:cubicBezTo>
                    <a:pt x="53216" y="1002093"/>
                    <a:pt x="358251" y="665404"/>
                    <a:pt x="815803" y="400657"/>
                  </a:cubicBezTo>
                  <a:cubicBezTo>
                    <a:pt x="1276233" y="135910"/>
                    <a:pt x="1719397" y="40946"/>
                    <a:pt x="1805727" y="190586"/>
                  </a:cubicBezTo>
                  <a:lnTo>
                    <a:pt x="1860403" y="158931"/>
                  </a:lnTo>
                  <a:close/>
                </a:path>
              </a:pathLst>
            </a:custGeom>
            <a:grpFill/>
            <a:ln w="28726"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55818F7-468F-3191-F8E0-E07D84B2D22E}"/>
                </a:ext>
              </a:extLst>
            </p:cNvPr>
            <p:cNvSpPr/>
            <p:nvPr/>
          </p:nvSpPr>
          <p:spPr>
            <a:xfrm>
              <a:off x="7342056" y="4839153"/>
              <a:ext cx="1899274" cy="1237406"/>
            </a:xfrm>
            <a:custGeom>
              <a:avLst/>
              <a:gdLst>
                <a:gd name="connsiteX0" fmla="*/ 1840624 w 1899273"/>
                <a:gd name="connsiteY0" fmla="*/ 65091 h 1237405"/>
                <a:gd name="connsiteX1" fmla="*/ 1138468 w 1899273"/>
                <a:gd name="connsiteY1" fmla="*/ 899620 h 1237405"/>
                <a:gd name="connsiteX2" fmla="*/ 65091 w 1899273"/>
                <a:gd name="connsiteY2" fmla="*/ 1089547 h 1237405"/>
                <a:gd name="connsiteX3" fmla="*/ 119767 w 1899273"/>
                <a:gd name="connsiteY3" fmla="*/ 1057893 h 1237405"/>
                <a:gd name="connsiteX4" fmla="*/ 1109691 w 1899273"/>
                <a:gd name="connsiteY4" fmla="*/ 847822 h 1237405"/>
                <a:gd name="connsiteX5" fmla="*/ 1785948 w 1899273"/>
                <a:gd name="connsiteY5" fmla="*/ 96745 h 1237405"/>
                <a:gd name="connsiteX6" fmla="*/ 1840624 w 1899273"/>
                <a:gd name="connsiteY6" fmla="*/ 65091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1840624" y="65091"/>
                  </a:moveTo>
                  <a:cubicBezTo>
                    <a:pt x="1944220" y="243507"/>
                    <a:pt x="1630552" y="617607"/>
                    <a:pt x="1138468" y="899620"/>
                  </a:cubicBezTo>
                  <a:cubicBezTo>
                    <a:pt x="649261" y="1184511"/>
                    <a:pt x="168687" y="1267964"/>
                    <a:pt x="65091" y="1089547"/>
                  </a:cubicBezTo>
                  <a:lnTo>
                    <a:pt x="119767" y="1057893"/>
                  </a:lnTo>
                  <a:cubicBezTo>
                    <a:pt x="206097" y="1207532"/>
                    <a:pt x="649261" y="1112569"/>
                    <a:pt x="1109691" y="847822"/>
                  </a:cubicBezTo>
                  <a:cubicBezTo>
                    <a:pt x="1570121" y="583074"/>
                    <a:pt x="1872278" y="246385"/>
                    <a:pt x="1785948" y="96745"/>
                  </a:cubicBezTo>
                  <a:lnTo>
                    <a:pt x="1840624" y="65091"/>
                  </a:lnTo>
                  <a:close/>
                </a:path>
              </a:pathLst>
            </a:custGeom>
            <a:grpFill/>
            <a:ln w="28726"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B929B08-66C1-AA69-B34B-67D6E4BF5766}"/>
                </a:ext>
              </a:extLst>
            </p:cNvPr>
            <p:cNvSpPr/>
            <p:nvPr/>
          </p:nvSpPr>
          <p:spPr>
            <a:xfrm>
              <a:off x="7342056" y="4744038"/>
              <a:ext cx="1899274" cy="1237406"/>
            </a:xfrm>
            <a:custGeom>
              <a:avLst/>
              <a:gdLst>
                <a:gd name="connsiteX0" fmla="*/ 65091 w 1899273"/>
                <a:gd name="connsiteY0" fmla="*/ 160206 h 1237405"/>
                <a:gd name="connsiteX1" fmla="*/ 1138468 w 1899273"/>
                <a:gd name="connsiteY1" fmla="*/ 347255 h 1237405"/>
                <a:gd name="connsiteX2" fmla="*/ 1840624 w 1899273"/>
                <a:gd name="connsiteY2" fmla="*/ 1184662 h 1237405"/>
                <a:gd name="connsiteX3" fmla="*/ 1785948 w 1899273"/>
                <a:gd name="connsiteY3" fmla="*/ 1153008 h 1237405"/>
                <a:gd name="connsiteX4" fmla="*/ 1109691 w 1899273"/>
                <a:gd name="connsiteY4" fmla="*/ 401931 h 1237405"/>
                <a:gd name="connsiteX5" fmla="*/ 119767 w 1899273"/>
                <a:gd name="connsiteY5" fmla="*/ 188983 h 1237405"/>
                <a:gd name="connsiteX6" fmla="*/ 65091 w 1899273"/>
                <a:gd name="connsiteY6" fmla="*/ 160206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65091" y="160206"/>
                  </a:moveTo>
                  <a:cubicBezTo>
                    <a:pt x="168687" y="-21089"/>
                    <a:pt x="649261" y="65242"/>
                    <a:pt x="1138468" y="347255"/>
                  </a:cubicBezTo>
                  <a:cubicBezTo>
                    <a:pt x="1627675" y="629269"/>
                    <a:pt x="1944220" y="1003368"/>
                    <a:pt x="1840624" y="1184662"/>
                  </a:cubicBezTo>
                  <a:lnTo>
                    <a:pt x="1785948" y="1153008"/>
                  </a:lnTo>
                  <a:cubicBezTo>
                    <a:pt x="1872278" y="1003368"/>
                    <a:pt x="1570121" y="666679"/>
                    <a:pt x="1109691" y="401931"/>
                  </a:cubicBezTo>
                  <a:cubicBezTo>
                    <a:pt x="649261" y="137184"/>
                    <a:pt x="206097" y="42220"/>
                    <a:pt x="119767" y="188983"/>
                  </a:cubicBezTo>
                  <a:lnTo>
                    <a:pt x="65091" y="160206"/>
                  </a:lnTo>
                  <a:close/>
                </a:path>
              </a:pathLst>
            </a:custGeom>
            <a:grpFill/>
            <a:ln w="28726"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15DDACEA-2AC4-37F7-0D7B-CC9B34A05B6E}"/>
                </a:ext>
              </a:extLst>
            </p:cNvPr>
            <p:cNvSpPr/>
            <p:nvPr/>
          </p:nvSpPr>
          <p:spPr>
            <a:xfrm>
              <a:off x="7322277" y="4839153"/>
              <a:ext cx="1899274" cy="1237406"/>
            </a:xfrm>
            <a:custGeom>
              <a:avLst/>
              <a:gdLst>
                <a:gd name="connsiteX0" fmla="*/ 84870 w 1899273"/>
                <a:gd name="connsiteY0" fmla="*/ 65091 h 1237405"/>
                <a:gd name="connsiteX1" fmla="*/ 784148 w 1899273"/>
                <a:gd name="connsiteY1" fmla="*/ 899620 h 1237405"/>
                <a:gd name="connsiteX2" fmla="*/ 1860403 w 1899273"/>
                <a:gd name="connsiteY2" fmla="*/ 1086670 h 1237405"/>
                <a:gd name="connsiteX3" fmla="*/ 1805727 w 1899273"/>
                <a:gd name="connsiteY3" fmla="*/ 1055015 h 1237405"/>
                <a:gd name="connsiteX4" fmla="*/ 815803 w 1899273"/>
                <a:gd name="connsiteY4" fmla="*/ 844944 h 1237405"/>
                <a:gd name="connsiteX5" fmla="*/ 139546 w 1899273"/>
                <a:gd name="connsiteY5" fmla="*/ 93867 h 1237405"/>
                <a:gd name="connsiteX6" fmla="*/ 84870 w 1899273"/>
                <a:gd name="connsiteY6" fmla="*/ 65091 h 12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73" h="1237405">
                  <a:moveTo>
                    <a:pt x="84870" y="65091"/>
                  </a:moveTo>
                  <a:cubicBezTo>
                    <a:pt x="-18726" y="243507"/>
                    <a:pt x="294941" y="617607"/>
                    <a:pt x="784148" y="899620"/>
                  </a:cubicBezTo>
                  <a:cubicBezTo>
                    <a:pt x="1273355" y="1181633"/>
                    <a:pt x="1756807" y="1267964"/>
                    <a:pt x="1860403" y="1086670"/>
                  </a:cubicBezTo>
                  <a:lnTo>
                    <a:pt x="1805727" y="1055015"/>
                  </a:lnTo>
                  <a:cubicBezTo>
                    <a:pt x="1719397" y="1204655"/>
                    <a:pt x="1276233" y="1109691"/>
                    <a:pt x="815803" y="844944"/>
                  </a:cubicBezTo>
                  <a:cubicBezTo>
                    <a:pt x="355373" y="580197"/>
                    <a:pt x="53216" y="243507"/>
                    <a:pt x="139546" y="93867"/>
                  </a:cubicBezTo>
                  <a:lnTo>
                    <a:pt x="84870" y="65091"/>
                  </a:lnTo>
                  <a:close/>
                </a:path>
              </a:pathLst>
            </a:custGeom>
            <a:grpFill/>
            <a:ln w="28726"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E4590FC2-CC84-FB41-FA08-F0779E04445A}"/>
                </a:ext>
              </a:extLst>
            </p:cNvPr>
            <p:cNvSpPr/>
            <p:nvPr/>
          </p:nvSpPr>
          <p:spPr>
            <a:xfrm>
              <a:off x="7860040" y="4321169"/>
              <a:ext cx="489207" cy="2158265"/>
            </a:xfrm>
            <a:custGeom>
              <a:avLst/>
              <a:gdLst>
                <a:gd name="connsiteX0" fmla="*/ 439190 w 489206"/>
                <a:gd name="connsiteY0" fmla="*/ 2114004 h 2158265"/>
                <a:gd name="connsiteX1" fmla="*/ 65091 w 489206"/>
                <a:gd name="connsiteY1" fmla="*/ 1089547 h 2158265"/>
                <a:gd name="connsiteX2" fmla="*/ 439190 w 489206"/>
                <a:gd name="connsiteY2" fmla="*/ 65091 h 2158265"/>
                <a:gd name="connsiteX3" fmla="*/ 439190 w 489206"/>
                <a:gd name="connsiteY3" fmla="*/ 128400 h 2158265"/>
                <a:gd name="connsiteX4" fmla="*/ 128400 w 489206"/>
                <a:gd name="connsiteY4" fmla="*/ 1089547 h 2158265"/>
                <a:gd name="connsiteX5" fmla="*/ 439190 w 489206"/>
                <a:gd name="connsiteY5" fmla="*/ 2050695 h 2158265"/>
                <a:gd name="connsiteX6" fmla="*/ 439190 w 489206"/>
                <a:gd name="connsiteY6" fmla="*/ 2114004 h 215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06" h="2158265">
                  <a:moveTo>
                    <a:pt x="439190" y="2114004"/>
                  </a:moveTo>
                  <a:cubicBezTo>
                    <a:pt x="231996" y="2114004"/>
                    <a:pt x="65091" y="1656452"/>
                    <a:pt x="65091" y="1089547"/>
                  </a:cubicBezTo>
                  <a:cubicBezTo>
                    <a:pt x="65091" y="522643"/>
                    <a:pt x="234874" y="65091"/>
                    <a:pt x="439190" y="65091"/>
                  </a:cubicBezTo>
                  <a:lnTo>
                    <a:pt x="439190" y="128400"/>
                  </a:lnTo>
                  <a:cubicBezTo>
                    <a:pt x="266529" y="128400"/>
                    <a:pt x="128400" y="560053"/>
                    <a:pt x="128400" y="1089547"/>
                  </a:cubicBezTo>
                  <a:cubicBezTo>
                    <a:pt x="128400" y="1619042"/>
                    <a:pt x="269406" y="2050695"/>
                    <a:pt x="439190" y="2050695"/>
                  </a:cubicBezTo>
                  <a:lnTo>
                    <a:pt x="439190" y="2114004"/>
                  </a:lnTo>
                  <a:close/>
                </a:path>
              </a:pathLst>
            </a:custGeom>
            <a:grpFill/>
            <a:ln w="28726"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15AFE54B-DA6D-A120-A8E3-07BBF8FC9D49}"/>
                </a:ext>
              </a:extLst>
            </p:cNvPr>
            <p:cNvSpPr/>
            <p:nvPr/>
          </p:nvSpPr>
          <p:spPr>
            <a:xfrm>
              <a:off x="8234139" y="4321169"/>
              <a:ext cx="489207" cy="2158265"/>
            </a:xfrm>
            <a:custGeom>
              <a:avLst/>
              <a:gdLst>
                <a:gd name="connsiteX0" fmla="*/ 65091 w 489206"/>
                <a:gd name="connsiteY0" fmla="*/ 2114004 h 2158265"/>
                <a:gd name="connsiteX1" fmla="*/ 439190 w 489206"/>
                <a:gd name="connsiteY1" fmla="*/ 1089547 h 2158265"/>
                <a:gd name="connsiteX2" fmla="*/ 65091 w 489206"/>
                <a:gd name="connsiteY2" fmla="*/ 65091 h 2158265"/>
                <a:gd name="connsiteX3" fmla="*/ 65091 w 489206"/>
                <a:gd name="connsiteY3" fmla="*/ 128400 h 2158265"/>
                <a:gd name="connsiteX4" fmla="*/ 375881 w 489206"/>
                <a:gd name="connsiteY4" fmla="*/ 1089547 h 2158265"/>
                <a:gd name="connsiteX5" fmla="*/ 65091 w 489206"/>
                <a:gd name="connsiteY5" fmla="*/ 2050695 h 2158265"/>
                <a:gd name="connsiteX6" fmla="*/ 65091 w 489206"/>
                <a:gd name="connsiteY6" fmla="*/ 2114004 h 215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06" h="2158265">
                  <a:moveTo>
                    <a:pt x="65091" y="2114004"/>
                  </a:moveTo>
                  <a:cubicBezTo>
                    <a:pt x="272284" y="2114004"/>
                    <a:pt x="439190" y="1656452"/>
                    <a:pt x="439190" y="1089547"/>
                  </a:cubicBezTo>
                  <a:cubicBezTo>
                    <a:pt x="439190" y="522643"/>
                    <a:pt x="272284" y="65091"/>
                    <a:pt x="65091" y="65091"/>
                  </a:cubicBezTo>
                  <a:lnTo>
                    <a:pt x="65091" y="128400"/>
                  </a:lnTo>
                  <a:cubicBezTo>
                    <a:pt x="237752" y="128400"/>
                    <a:pt x="375881" y="560053"/>
                    <a:pt x="375881" y="1089547"/>
                  </a:cubicBezTo>
                  <a:cubicBezTo>
                    <a:pt x="375881" y="1619042"/>
                    <a:pt x="237752" y="2050695"/>
                    <a:pt x="65091" y="2050695"/>
                  </a:cubicBezTo>
                  <a:lnTo>
                    <a:pt x="65091" y="2114004"/>
                  </a:lnTo>
                  <a:close/>
                </a:path>
              </a:pathLst>
            </a:custGeom>
            <a:grpFill/>
            <a:ln w="28726"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F0B3D22-3532-5F9E-AC4B-26A206E9770F}"/>
                </a:ext>
              </a:extLst>
            </p:cNvPr>
            <p:cNvSpPr/>
            <p:nvPr/>
          </p:nvSpPr>
          <p:spPr>
            <a:xfrm>
              <a:off x="8939173" y="5501021"/>
              <a:ext cx="287769" cy="287769"/>
            </a:xfrm>
            <a:custGeom>
              <a:avLst/>
              <a:gdLst>
                <a:gd name="connsiteX0" fmla="*/ 154299 w 287768"/>
                <a:gd name="connsiteY0" fmla="*/ 243507 h 287768"/>
                <a:gd name="connsiteX1" fmla="*/ 243507 w 287768"/>
                <a:gd name="connsiteY1" fmla="*/ 154299 h 287768"/>
                <a:gd name="connsiteX2" fmla="*/ 154299 w 287768"/>
                <a:gd name="connsiteY2" fmla="*/ 65091 h 287768"/>
                <a:gd name="connsiteX3" fmla="*/ 65091 w 287768"/>
                <a:gd name="connsiteY3" fmla="*/ 154299 h 287768"/>
                <a:gd name="connsiteX4" fmla="*/ 154299 w 287768"/>
                <a:gd name="connsiteY4" fmla="*/ 243507 h 28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68" h="287768">
                  <a:moveTo>
                    <a:pt x="154299" y="243507"/>
                  </a:moveTo>
                  <a:cubicBezTo>
                    <a:pt x="203220" y="243507"/>
                    <a:pt x="243507" y="203220"/>
                    <a:pt x="243507" y="154299"/>
                  </a:cubicBezTo>
                  <a:cubicBezTo>
                    <a:pt x="243507" y="105378"/>
                    <a:pt x="203220" y="65091"/>
                    <a:pt x="154299" y="65091"/>
                  </a:cubicBezTo>
                  <a:cubicBezTo>
                    <a:pt x="105378" y="65091"/>
                    <a:pt x="65091" y="105378"/>
                    <a:pt x="65091" y="154299"/>
                  </a:cubicBezTo>
                  <a:cubicBezTo>
                    <a:pt x="65091" y="203220"/>
                    <a:pt x="105378" y="243507"/>
                    <a:pt x="154299" y="243507"/>
                  </a:cubicBezTo>
                  <a:close/>
                </a:path>
              </a:pathLst>
            </a:custGeom>
            <a:grpFill/>
            <a:ln w="28726"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254ABB3-8810-AF25-9971-EE09F41D41E2}"/>
                </a:ext>
              </a:extLst>
            </p:cNvPr>
            <p:cNvSpPr/>
            <p:nvPr/>
          </p:nvSpPr>
          <p:spPr>
            <a:xfrm>
              <a:off x="7906083" y="4542751"/>
              <a:ext cx="287769" cy="287769"/>
            </a:xfrm>
            <a:custGeom>
              <a:avLst/>
              <a:gdLst>
                <a:gd name="connsiteX0" fmla="*/ 154299 w 287768"/>
                <a:gd name="connsiteY0" fmla="*/ 243507 h 287768"/>
                <a:gd name="connsiteX1" fmla="*/ 243507 w 287768"/>
                <a:gd name="connsiteY1" fmla="*/ 154299 h 287768"/>
                <a:gd name="connsiteX2" fmla="*/ 154299 w 287768"/>
                <a:gd name="connsiteY2" fmla="*/ 65091 h 287768"/>
                <a:gd name="connsiteX3" fmla="*/ 65091 w 287768"/>
                <a:gd name="connsiteY3" fmla="*/ 154299 h 287768"/>
                <a:gd name="connsiteX4" fmla="*/ 154299 w 287768"/>
                <a:gd name="connsiteY4" fmla="*/ 243507 h 28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68" h="287768">
                  <a:moveTo>
                    <a:pt x="154299" y="243507"/>
                  </a:moveTo>
                  <a:cubicBezTo>
                    <a:pt x="203220" y="243507"/>
                    <a:pt x="243507" y="203220"/>
                    <a:pt x="243507" y="154299"/>
                  </a:cubicBezTo>
                  <a:cubicBezTo>
                    <a:pt x="243507" y="105378"/>
                    <a:pt x="203220" y="65091"/>
                    <a:pt x="154299" y="65091"/>
                  </a:cubicBezTo>
                  <a:cubicBezTo>
                    <a:pt x="105378" y="65091"/>
                    <a:pt x="65091" y="105378"/>
                    <a:pt x="65091" y="154299"/>
                  </a:cubicBezTo>
                  <a:cubicBezTo>
                    <a:pt x="65091" y="203220"/>
                    <a:pt x="105378" y="243507"/>
                    <a:pt x="154299" y="243507"/>
                  </a:cubicBezTo>
                  <a:close/>
                </a:path>
              </a:pathLst>
            </a:custGeom>
            <a:grpFill/>
            <a:ln w="28726"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D128ADBA-A3A4-52FF-13C0-773C9ECFC144}"/>
                </a:ext>
              </a:extLst>
            </p:cNvPr>
            <p:cNvSpPr/>
            <p:nvPr/>
          </p:nvSpPr>
          <p:spPr>
            <a:xfrm>
              <a:off x="7603926" y="5826200"/>
              <a:ext cx="287769" cy="287769"/>
            </a:xfrm>
            <a:custGeom>
              <a:avLst/>
              <a:gdLst>
                <a:gd name="connsiteX0" fmla="*/ 154299 w 287768"/>
                <a:gd name="connsiteY0" fmla="*/ 243507 h 287768"/>
                <a:gd name="connsiteX1" fmla="*/ 243507 w 287768"/>
                <a:gd name="connsiteY1" fmla="*/ 154299 h 287768"/>
                <a:gd name="connsiteX2" fmla="*/ 154299 w 287768"/>
                <a:gd name="connsiteY2" fmla="*/ 65091 h 287768"/>
                <a:gd name="connsiteX3" fmla="*/ 65091 w 287768"/>
                <a:gd name="connsiteY3" fmla="*/ 154299 h 287768"/>
                <a:gd name="connsiteX4" fmla="*/ 154299 w 287768"/>
                <a:gd name="connsiteY4" fmla="*/ 243507 h 28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68" h="287768">
                  <a:moveTo>
                    <a:pt x="154299" y="243507"/>
                  </a:moveTo>
                  <a:cubicBezTo>
                    <a:pt x="203220" y="243507"/>
                    <a:pt x="243507" y="203220"/>
                    <a:pt x="243507" y="154299"/>
                  </a:cubicBezTo>
                  <a:cubicBezTo>
                    <a:pt x="243507" y="105378"/>
                    <a:pt x="203220" y="65091"/>
                    <a:pt x="154299" y="65091"/>
                  </a:cubicBezTo>
                  <a:cubicBezTo>
                    <a:pt x="105378" y="65091"/>
                    <a:pt x="65091" y="105378"/>
                    <a:pt x="65091" y="154299"/>
                  </a:cubicBezTo>
                  <a:cubicBezTo>
                    <a:pt x="65091" y="203220"/>
                    <a:pt x="105378" y="243507"/>
                    <a:pt x="154299" y="243507"/>
                  </a:cubicBezTo>
                  <a:close/>
                </a:path>
              </a:pathLst>
            </a:custGeom>
            <a:grpFill/>
            <a:ln w="28726" cap="flat">
              <a:noFill/>
              <a:prstDash val="solid"/>
              <a:miter/>
            </a:ln>
          </p:spPr>
          <p:txBody>
            <a:bodyPr rtlCol="0" anchor="ctr"/>
            <a:lstStyle/>
            <a:p>
              <a:endParaRPr lang="en-US"/>
            </a:p>
          </p:txBody>
        </p:sp>
      </p:grpSp>
      <p:sp>
        <p:nvSpPr>
          <p:cNvPr id="124" name="Freeform 9">
            <a:extLst>
              <a:ext uri="{FF2B5EF4-FFF2-40B4-BE49-F238E27FC236}">
                <a16:creationId xmlns:a16="http://schemas.microsoft.com/office/drawing/2014/main" id="{2A9F79BA-9859-6B37-92B7-CE6ECEFF21FB}"/>
              </a:ext>
            </a:extLst>
          </p:cNvPr>
          <p:cNvSpPr>
            <a:spLocks noEditPoints="1"/>
          </p:cNvSpPr>
          <p:nvPr/>
        </p:nvSpPr>
        <p:spPr bwMode="auto">
          <a:xfrm>
            <a:off x="8899676" y="154688"/>
            <a:ext cx="399621" cy="295406"/>
          </a:xfrm>
          <a:custGeom>
            <a:avLst/>
            <a:gdLst>
              <a:gd name="T0" fmla="*/ 1251 w 3501"/>
              <a:gd name="T1" fmla="*/ 1386 h 2588"/>
              <a:gd name="T2" fmla="*/ 1383 w 3501"/>
              <a:gd name="T3" fmla="*/ 1398 h 2588"/>
              <a:gd name="T4" fmla="*/ 1496 w 3501"/>
              <a:gd name="T5" fmla="*/ 1304 h 2588"/>
              <a:gd name="T6" fmla="*/ 1696 w 3501"/>
              <a:gd name="T7" fmla="*/ 104 h 2588"/>
              <a:gd name="T8" fmla="*/ 1696 w 3501"/>
              <a:gd name="T9" fmla="*/ 340 h 2588"/>
              <a:gd name="T10" fmla="*/ 1892 w 3501"/>
              <a:gd name="T11" fmla="*/ 1404 h 2588"/>
              <a:gd name="T12" fmla="*/ 2240 w 3501"/>
              <a:gd name="T13" fmla="*/ 1448 h 2588"/>
              <a:gd name="T14" fmla="*/ 2185 w 3501"/>
              <a:gd name="T15" fmla="*/ 1282 h 2588"/>
              <a:gd name="T16" fmla="*/ 2003 w 3501"/>
              <a:gd name="T17" fmla="*/ 1302 h 2588"/>
              <a:gd name="T18" fmla="*/ 1841 w 3501"/>
              <a:gd name="T19" fmla="*/ 1258 h 2588"/>
              <a:gd name="T20" fmla="*/ 1807 w 3501"/>
              <a:gd name="T21" fmla="*/ 284 h 2588"/>
              <a:gd name="T22" fmla="*/ 1809 w 3501"/>
              <a:gd name="T23" fmla="*/ 77 h 2588"/>
              <a:gd name="T24" fmla="*/ 1925 w 3501"/>
              <a:gd name="T25" fmla="*/ 6 h 2588"/>
              <a:gd name="T26" fmla="*/ 2012 w 3501"/>
              <a:gd name="T27" fmla="*/ 140 h 2588"/>
              <a:gd name="T28" fmla="*/ 2009 w 3501"/>
              <a:gd name="T29" fmla="*/ 1124 h 2588"/>
              <a:gd name="T30" fmla="*/ 2303 w 3501"/>
              <a:gd name="T31" fmla="*/ 1157 h 2588"/>
              <a:gd name="T32" fmla="*/ 2261 w 3501"/>
              <a:gd name="T33" fmla="*/ 1071 h 2588"/>
              <a:gd name="T34" fmla="*/ 2096 w 3501"/>
              <a:gd name="T35" fmla="*/ 911 h 2588"/>
              <a:gd name="T36" fmla="*/ 2061 w 3501"/>
              <a:gd name="T37" fmla="*/ 557 h 2588"/>
              <a:gd name="T38" fmla="*/ 2309 w 3501"/>
              <a:gd name="T39" fmla="*/ 284 h 2588"/>
              <a:gd name="T40" fmla="*/ 2731 w 3501"/>
              <a:gd name="T41" fmla="*/ 273 h 2588"/>
              <a:gd name="T42" fmla="*/ 3158 w 3501"/>
              <a:gd name="T43" fmla="*/ 571 h 2588"/>
              <a:gd name="T44" fmla="*/ 3412 w 3501"/>
              <a:gd name="T45" fmla="*/ 1057 h 2588"/>
              <a:gd name="T46" fmla="*/ 3494 w 3501"/>
              <a:gd name="T47" fmla="*/ 1635 h 2588"/>
              <a:gd name="T48" fmla="*/ 3278 w 3501"/>
              <a:gd name="T49" fmla="*/ 2138 h 2588"/>
              <a:gd name="T50" fmla="*/ 2883 w 3501"/>
              <a:gd name="T51" fmla="*/ 2404 h 2588"/>
              <a:gd name="T52" fmla="*/ 2527 w 3501"/>
              <a:gd name="T53" fmla="*/ 2368 h 2588"/>
              <a:gd name="T54" fmla="*/ 2311 w 3501"/>
              <a:gd name="T55" fmla="*/ 2128 h 2588"/>
              <a:gd name="T56" fmla="*/ 2349 w 3501"/>
              <a:gd name="T57" fmla="*/ 1829 h 2588"/>
              <a:gd name="T58" fmla="*/ 2320 w 3501"/>
              <a:gd name="T59" fmla="*/ 1637 h 2588"/>
              <a:gd name="T60" fmla="*/ 2003 w 3501"/>
              <a:gd name="T61" fmla="*/ 1548 h 2588"/>
              <a:gd name="T62" fmla="*/ 1894 w 3501"/>
              <a:gd name="T63" fmla="*/ 2588 h 2588"/>
              <a:gd name="T64" fmla="*/ 1803 w 3501"/>
              <a:gd name="T65" fmla="*/ 2415 h 2588"/>
              <a:gd name="T66" fmla="*/ 1789 w 3501"/>
              <a:gd name="T67" fmla="*/ 1497 h 2588"/>
              <a:gd name="T68" fmla="*/ 1694 w 3501"/>
              <a:gd name="T69" fmla="*/ 1906 h 2588"/>
              <a:gd name="T70" fmla="*/ 1607 w 3501"/>
              <a:gd name="T71" fmla="*/ 2586 h 2588"/>
              <a:gd name="T72" fmla="*/ 1512 w 3501"/>
              <a:gd name="T73" fmla="*/ 2248 h 2588"/>
              <a:gd name="T74" fmla="*/ 1503 w 3501"/>
              <a:gd name="T75" fmla="*/ 1797 h 2588"/>
              <a:gd name="T76" fmla="*/ 1458 w 3501"/>
              <a:gd name="T77" fmla="*/ 1495 h 2588"/>
              <a:gd name="T78" fmla="*/ 1252 w 3501"/>
              <a:gd name="T79" fmla="*/ 1551 h 2588"/>
              <a:gd name="T80" fmla="*/ 1123 w 3501"/>
              <a:gd name="T81" fmla="*/ 1664 h 2588"/>
              <a:gd name="T82" fmla="*/ 1123 w 3501"/>
              <a:gd name="T83" fmla="*/ 1786 h 2588"/>
              <a:gd name="T84" fmla="*/ 1198 w 3501"/>
              <a:gd name="T85" fmla="*/ 2093 h 2588"/>
              <a:gd name="T86" fmla="*/ 1001 w 3501"/>
              <a:gd name="T87" fmla="*/ 2357 h 2588"/>
              <a:gd name="T88" fmla="*/ 594 w 3501"/>
              <a:gd name="T89" fmla="*/ 2393 h 2588"/>
              <a:gd name="T90" fmla="*/ 183 w 3501"/>
              <a:gd name="T91" fmla="*/ 2086 h 2588"/>
              <a:gd name="T92" fmla="*/ 0 w 3501"/>
              <a:gd name="T93" fmla="*/ 1544 h 2588"/>
              <a:gd name="T94" fmla="*/ 143 w 3501"/>
              <a:gd name="T95" fmla="*/ 909 h 2588"/>
              <a:gd name="T96" fmla="*/ 496 w 3501"/>
              <a:gd name="T97" fmla="*/ 426 h 2588"/>
              <a:gd name="T98" fmla="*/ 823 w 3501"/>
              <a:gd name="T99" fmla="*/ 249 h 2588"/>
              <a:gd name="T100" fmla="*/ 1176 w 3501"/>
              <a:gd name="T101" fmla="*/ 289 h 2588"/>
              <a:gd name="T102" fmla="*/ 1414 w 3501"/>
              <a:gd name="T103" fmla="*/ 493 h 2588"/>
              <a:gd name="T104" fmla="*/ 1441 w 3501"/>
              <a:gd name="T105" fmla="*/ 822 h 2588"/>
              <a:gd name="T106" fmla="*/ 1252 w 3501"/>
              <a:gd name="T107" fmla="*/ 1071 h 2588"/>
              <a:gd name="T108" fmla="*/ 1191 w 3501"/>
              <a:gd name="T109" fmla="*/ 1184 h 2588"/>
              <a:gd name="T110" fmla="*/ 1327 w 3501"/>
              <a:gd name="T111" fmla="*/ 1226 h 2588"/>
              <a:gd name="T112" fmla="*/ 1501 w 3501"/>
              <a:gd name="T113" fmla="*/ 826 h 2588"/>
              <a:gd name="T114" fmla="*/ 1498 w 3501"/>
              <a:gd name="T115" fmla="*/ 184 h 2588"/>
              <a:gd name="T116" fmla="*/ 1600 w 3501"/>
              <a:gd name="T117" fmla="*/ 0 h 2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01" h="2588">
                <a:moveTo>
                  <a:pt x="1496" y="1304"/>
                </a:moveTo>
                <a:lnTo>
                  <a:pt x="1436" y="1317"/>
                </a:lnTo>
                <a:lnTo>
                  <a:pt x="1376" y="1335"/>
                </a:lnTo>
                <a:lnTo>
                  <a:pt x="1316" y="1353"/>
                </a:lnTo>
                <a:lnTo>
                  <a:pt x="1252" y="1368"/>
                </a:lnTo>
                <a:lnTo>
                  <a:pt x="1251" y="1386"/>
                </a:lnTo>
                <a:lnTo>
                  <a:pt x="1251" y="1398"/>
                </a:lnTo>
                <a:lnTo>
                  <a:pt x="1249" y="1411"/>
                </a:lnTo>
                <a:lnTo>
                  <a:pt x="1249" y="1428"/>
                </a:lnTo>
                <a:lnTo>
                  <a:pt x="1296" y="1422"/>
                </a:lnTo>
                <a:lnTo>
                  <a:pt x="1341" y="1413"/>
                </a:lnTo>
                <a:lnTo>
                  <a:pt x="1383" y="1398"/>
                </a:lnTo>
                <a:lnTo>
                  <a:pt x="1423" y="1384"/>
                </a:lnTo>
                <a:lnTo>
                  <a:pt x="1461" y="1368"/>
                </a:lnTo>
                <a:lnTo>
                  <a:pt x="1500" y="1353"/>
                </a:lnTo>
                <a:lnTo>
                  <a:pt x="1503" y="1333"/>
                </a:lnTo>
                <a:lnTo>
                  <a:pt x="1501" y="1318"/>
                </a:lnTo>
                <a:lnTo>
                  <a:pt x="1496" y="1304"/>
                </a:lnTo>
                <a:close/>
                <a:moveTo>
                  <a:pt x="1600" y="0"/>
                </a:moveTo>
                <a:lnTo>
                  <a:pt x="1636" y="4"/>
                </a:lnTo>
                <a:lnTo>
                  <a:pt x="1669" y="17"/>
                </a:lnTo>
                <a:lnTo>
                  <a:pt x="1681" y="40"/>
                </a:lnTo>
                <a:lnTo>
                  <a:pt x="1691" y="69"/>
                </a:lnTo>
                <a:lnTo>
                  <a:pt x="1696" y="104"/>
                </a:lnTo>
                <a:lnTo>
                  <a:pt x="1698" y="142"/>
                </a:lnTo>
                <a:lnTo>
                  <a:pt x="1700" y="182"/>
                </a:lnTo>
                <a:lnTo>
                  <a:pt x="1700" y="222"/>
                </a:lnTo>
                <a:lnTo>
                  <a:pt x="1698" y="264"/>
                </a:lnTo>
                <a:lnTo>
                  <a:pt x="1696" y="304"/>
                </a:lnTo>
                <a:lnTo>
                  <a:pt x="1696" y="340"/>
                </a:lnTo>
                <a:lnTo>
                  <a:pt x="1700" y="1280"/>
                </a:lnTo>
                <a:lnTo>
                  <a:pt x="1723" y="1311"/>
                </a:lnTo>
                <a:lnTo>
                  <a:pt x="1754" y="1340"/>
                </a:lnTo>
                <a:lnTo>
                  <a:pt x="1794" y="1364"/>
                </a:lnTo>
                <a:lnTo>
                  <a:pt x="1841" y="1386"/>
                </a:lnTo>
                <a:lnTo>
                  <a:pt x="1892" y="1404"/>
                </a:lnTo>
                <a:lnTo>
                  <a:pt x="1949" y="1417"/>
                </a:lnTo>
                <a:lnTo>
                  <a:pt x="2005" y="1429"/>
                </a:lnTo>
                <a:lnTo>
                  <a:pt x="2065" y="1438"/>
                </a:lnTo>
                <a:lnTo>
                  <a:pt x="2125" y="1444"/>
                </a:lnTo>
                <a:lnTo>
                  <a:pt x="2183" y="1448"/>
                </a:lnTo>
                <a:lnTo>
                  <a:pt x="2240" y="1448"/>
                </a:lnTo>
                <a:lnTo>
                  <a:pt x="2240" y="1437"/>
                </a:lnTo>
                <a:lnTo>
                  <a:pt x="2232" y="1397"/>
                </a:lnTo>
                <a:lnTo>
                  <a:pt x="2232" y="1358"/>
                </a:lnTo>
                <a:lnTo>
                  <a:pt x="2236" y="1322"/>
                </a:lnTo>
                <a:lnTo>
                  <a:pt x="2243" y="1288"/>
                </a:lnTo>
                <a:lnTo>
                  <a:pt x="2185" y="1282"/>
                </a:lnTo>
                <a:lnTo>
                  <a:pt x="2129" y="1275"/>
                </a:lnTo>
                <a:lnTo>
                  <a:pt x="2074" y="1268"/>
                </a:lnTo>
                <a:lnTo>
                  <a:pt x="2016" y="1260"/>
                </a:lnTo>
                <a:lnTo>
                  <a:pt x="2012" y="1277"/>
                </a:lnTo>
                <a:lnTo>
                  <a:pt x="2009" y="1289"/>
                </a:lnTo>
                <a:lnTo>
                  <a:pt x="2003" y="1302"/>
                </a:lnTo>
                <a:lnTo>
                  <a:pt x="2000" y="1320"/>
                </a:lnTo>
                <a:lnTo>
                  <a:pt x="1996" y="1320"/>
                </a:lnTo>
                <a:lnTo>
                  <a:pt x="1951" y="1309"/>
                </a:lnTo>
                <a:lnTo>
                  <a:pt x="1911" y="1295"/>
                </a:lnTo>
                <a:lnTo>
                  <a:pt x="1874" y="1280"/>
                </a:lnTo>
                <a:lnTo>
                  <a:pt x="1841" y="1258"/>
                </a:lnTo>
                <a:lnTo>
                  <a:pt x="1812" y="1231"/>
                </a:lnTo>
                <a:lnTo>
                  <a:pt x="1811" y="1004"/>
                </a:lnTo>
                <a:lnTo>
                  <a:pt x="1811" y="773"/>
                </a:lnTo>
                <a:lnTo>
                  <a:pt x="1809" y="540"/>
                </a:lnTo>
                <a:lnTo>
                  <a:pt x="1809" y="311"/>
                </a:lnTo>
                <a:lnTo>
                  <a:pt x="1807" y="284"/>
                </a:lnTo>
                <a:lnTo>
                  <a:pt x="1805" y="249"/>
                </a:lnTo>
                <a:lnTo>
                  <a:pt x="1805" y="215"/>
                </a:lnTo>
                <a:lnTo>
                  <a:pt x="1803" y="178"/>
                </a:lnTo>
                <a:lnTo>
                  <a:pt x="1803" y="142"/>
                </a:lnTo>
                <a:lnTo>
                  <a:pt x="1805" y="108"/>
                </a:lnTo>
                <a:lnTo>
                  <a:pt x="1809" y="77"/>
                </a:lnTo>
                <a:lnTo>
                  <a:pt x="1816" y="49"/>
                </a:lnTo>
                <a:lnTo>
                  <a:pt x="1829" y="29"/>
                </a:lnTo>
                <a:lnTo>
                  <a:pt x="1843" y="17"/>
                </a:lnTo>
                <a:lnTo>
                  <a:pt x="1871" y="9"/>
                </a:lnTo>
                <a:lnTo>
                  <a:pt x="1898" y="4"/>
                </a:lnTo>
                <a:lnTo>
                  <a:pt x="1925" y="6"/>
                </a:lnTo>
                <a:lnTo>
                  <a:pt x="1951" y="9"/>
                </a:lnTo>
                <a:lnTo>
                  <a:pt x="1974" y="22"/>
                </a:lnTo>
                <a:lnTo>
                  <a:pt x="1996" y="40"/>
                </a:lnTo>
                <a:lnTo>
                  <a:pt x="2005" y="68"/>
                </a:lnTo>
                <a:lnTo>
                  <a:pt x="2011" y="100"/>
                </a:lnTo>
                <a:lnTo>
                  <a:pt x="2012" y="140"/>
                </a:lnTo>
                <a:lnTo>
                  <a:pt x="2012" y="180"/>
                </a:lnTo>
                <a:lnTo>
                  <a:pt x="2011" y="224"/>
                </a:lnTo>
                <a:lnTo>
                  <a:pt x="2007" y="264"/>
                </a:lnTo>
                <a:lnTo>
                  <a:pt x="2005" y="302"/>
                </a:lnTo>
                <a:lnTo>
                  <a:pt x="2003" y="337"/>
                </a:lnTo>
                <a:lnTo>
                  <a:pt x="2009" y="1124"/>
                </a:lnTo>
                <a:lnTo>
                  <a:pt x="2049" y="1138"/>
                </a:lnTo>
                <a:lnTo>
                  <a:pt x="2094" y="1149"/>
                </a:lnTo>
                <a:lnTo>
                  <a:pt x="2145" y="1157"/>
                </a:lnTo>
                <a:lnTo>
                  <a:pt x="2200" y="1160"/>
                </a:lnTo>
                <a:lnTo>
                  <a:pt x="2252" y="1160"/>
                </a:lnTo>
                <a:lnTo>
                  <a:pt x="2303" y="1157"/>
                </a:lnTo>
                <a:lnTo>
                  <a:pt x="2311" y="1146"/>
                </a:lnTo>
                <a:lnTo>
                  <a:pt x="2316" y="1140"/>
                </a:lnTo>
                <a:lnTo>
                  <a:pt x="2321" y="1133"/>
                </a:lnTo>
                <a:lnTo>
                  <a:pt x="2329" y="1124"/>
                </a:lnTo>
                <a:lnTo>
                  <a:pt x="2294" y="1097"/>
                </a:lnTo>
                <a:lnTo>
                  <a:pt x="2261" y="1071"/>
                </a:lnTo>
                <a:lnTo>
                  <a:pt x="2231" y="1048"/>
                </a:lnTo>
                <a:lnTo>
                  <a:pt x="2200" y="1024"/>
                </a:lnTo>
                <a:lnTo>
                  <a:pt x="2171" y="1000"/>
                </a:lnTo>
                <a:lnTo>
                  <a:pt x="2143" y="975"/>
                </a:lnTo>
                <a:lnTo>
                  <a:pt x="2118" y="946"/>
                </a:lnTo>
                <a:lnTo>
                  <a:pt x="2096" y="911"/>
                </a:lnTo>
                <a:lnTo>
                  <a:pt x="2076" y="871"/>
                </a:lnTo>
                <a:lnTo>
                  <a:pt x="2060" y="824"/>
                </a:lnTo>
                <a:lnTo>
                  <a:pt x="2045" y="753"/>
                </a:lnTo>
                <a:lnTo>
                  <a:pt x="2041" y="686"/>
                </a:lnTo>
                <a:lnTo>
                  <a:pt x="2047" y="620"/>
                </a:lnTo>
                <a:lnTo>
                  <a:pt x="2061" y="557"/>
                </a:lnTo>
                <a:lnTo>
                  <a:pt x="2085" y="498"/>
                </a:lnTo>
                <a:lnTo>
                  <a:pt x="2116" y="444"/>
                </a:lnTo>
                <a:lnTo>
                  <a:pt x="2156" y="395"/>
                </a:lnTo>
                <a:lnTo>
                  <a:pt x="2201" y="351"/>
                </a:lnTo>
                <a:lnTo>
                  <a:pt x="2252" y="315"/>
                </a:lnTo>
                <a:lnTo>
                  <a:pt x="2309" y="284"/>
                </a:lnTo>
                <a:lnTo>
                  <a:pt x="2369" y="260"/>
                </a:lnTo>
                <a:lnTo>
                  <a:pt x="2432" y="244"/>
                </a:lnTo>
                <a:lnTo>
                  <a:pt x="2500" y="237"/>
                </a:lnTo>
                <a:lnTo>
                  <a:pt x="2569" y="237"/>
                </a:lnTo>
                <a:lnTo>
                  <a:pt x="2640" y="248"/>
                </a:lnTo>
                <a:lnTo>
                  <a:pt x="2731" y="273"/>
                </a:lnTo>
                <a:lnTo>
                  <a:pt x="2816" y="306"/>
                </a:lnTo>
                <a:lnTo>
                  <a:pt x="2894" y="346"/>
                </a:lnTo>
                <a:lnTo>
                  <a:pt x="2969" y="393"/>
                </a:lnTo>
                <a:lnTo>
                  <a:pt x="3036" y="446"/>
                </a:lnTo>
                <a:lnTo>
                  <a:pt x="3100" y="506"/>
                </a:lnTo>
                <a:lnTo>
                  <a:pt x="3158" y="571"/>
                </a:lnTo>
                <a:lnTo>
                  <a:pt x="3212" y="642"/>
                </a:lnTo>
                <a:lnTo>
                  <a:pt x="3261" y="717"/>
                </a:lnTo>
                <a:lnTo>
                  <a:pt x="3305" y="797"/>
                </a:lnTo>
                <a:lnTo>
                  <a:pt x="3345" y="880"/>
                </a:lnTo>
                <a:lnTo>
                  <a:pt x="3381" y="966"/>
                </a:lnTo>
                <a:lnTo>
                  <a:pt x="3412" y="1057"/>
                </a:lnTo>
                <a:lnTo>
                  <a:pt x="3440" y="1148"/>
                </a:lnTo>
                <a:lnTo>
                  <a:pt x="3463" y="1240"/>
                </a:lnTo>
                <a:lnTo>
                  <a:pt x="3483" y="1337"/>
                </a:lnTo>
                <a:lnTo>
                  <a:pt x="3498" y="1438"/>
                </a:lnTo>
                <a:lnTo>
                  <a:pt x="3501" y="1537"/>
                </a:lnTo>
                <a:lnTo>
                  <a:pt x="3494" y="1635"/>
                </a:lnTo>
                <a:lnTo>
                  <a:pt x="3478" y="1729"/>
                </a:lnTo>
                <a:lnTo>
                  <a:pt x="3452" y="1820"/>
                </a:lnTo>
                <a:lnTo>
                  <a:pt x="3418" y="1908"/>
                </a:lnTo>
                <a:lnTo>
                  <a:pt x="3378" y="1989"/>
                </a:lnTo>
                <a:lnTo>
                  <a:pt x="3331" y="2068"/>
                </a:lnTo>
                <a:lnTo>
                  <a:pt x="3278" y="2138"/>
                </a:lnTo>
                <a:lnTo>
                  <a:pt x="3220" y="2202"/>
                </a:lnTo>
                <a:lnTo>
                  <a:pt x="3158" y="2260"/>
                </a:lnTo>
                <a:lnTo>
                  <a:pt x="3092" y="2309"/>
                </a:lnTo>
                <a:lnTo>
                  <a:pt x="3025" y="2349"/>
                </a:lnTo>
                <a:lnTo>
                  <a:pt x="2956" y="2382"/>
                </a:lnTo>
                <a:lnTo>
                  <a:pt x="2883" y="2404"/>
                </a:lnTo>
                <a:lnTo>
                  <a:pt x="2821" y="2415"/>
                </a:lnTo>
                <a:lnTo>
                  <a:pt x="2758" y="2418"/>
                </a:lnTo>
                <a:lnTo>
                  <a:pt x="2698" y="2417"/>
                </a:lnTo>
                <a:lnTo>
                  <a:pt x="2638" y="2406"/>
                </a:lnTo>
                <a:lnTo>
                  <a:pt x="2580" y="2389"/>
                </a:lnTo>
                <a:lnTo>
                  <a:pt x="2527" y="2368"/>
                </a:lnTo>
                <a:lnTo>
                  <a:pt x="2476" y="2340"/>
                </a:lnTo>
                <a:lnTo>
                  <a:pt x="2432" y="2306"/>
                </a:lnTo>
                <a:lnTo>
                  <a:pt x="2392" y="2268"/>
                </a:lnTo>
                <a:lnTo>
                  <a:pt x="2358" y="2226"/>
                </a:lnTo>
                <a:lnTo>
                  <a:pt x="2331" y="2178"/>
                </a:lnTo>
                <a:lnTo>
                  <a:pt x="2311" y="2128"/>
                </a:lnTo>
                <a:lnTo>
                  <a:pt x="2298" y="2073"/>
                </a:lnTo>
                <a:lnTo>
                  <a:pt x="2294" y="2015"/>
                </a:lnTo>
                <a:lnTo>
                  <a:pt x="2300" y="1955"/>
                </a:lnTo>
                <a:lnTo>
                  <a:pt x="2316" y="1893"/>
                </a:lnTo>
                <a:lnTo>
                  <a:pt x="2331" y="1858"/>
                </a:lnTo>
                <a:lnTo>
                  <a:pt x="2349" y="1829"/>
                </a:lnTo>
                <a:lnTo>
                  <a:pt x="2369" y="1804"/>
                </a:lnTo>
                <a:lnTo>
                  <a:pt x="2391" y="1780"/>
                </a:lnTo>
                <a:lnTo>
                  <a:pt x="2414" y="1757"/>
                </a:lnTo>
                <a:lnTo>
                  <a:pt x="2436" y="1731"/>
                </a:lnTo>
                <a:lnTo>
                  <a:pt x="2429" y="1731"/>
                </a:lnTo>
                <a:lnTo>
                  <a:pt x="2320" y="1637"/>
                </a:lnTo>
                <a:lnTo>
                  <a:pt x="2307" y="1617"/>
                </a:lnTo>
                <a:lnTo>
                  <a:pt x="2285" y="1588"/>
                </a:lnTo>
                <a:lnTo>
                  <a:pt x="2272" y="1568"/>
                </a:lnTo>
                <a:lnTo>
                  <a:pt x="2183" y="1562"/>
                </a:lnTo>
                <a:lnTo>
                  <a:pt x="2092" y="1553"/>
                </a:lnTo>
                <a:lnTo>
                  <a:pt x="2003" y="1548"/>
                </a:lnTo>
                <a:lnTo>
                  <a:pt x="2003" y="2537"/>
                </a:lnTo>
                <a:lnTo>
                  <a:pt x="1991" y="2558"/>
                </a:lnTo>
                <a:lnTo>
                  <a:pt x="1971" y="2573"/>
                </a:lnTo>
                <a:lnTo>
                  <a:pt x="1947" y="2584"/>
                </a:lnTo>
                <a:lnTo>
                  <a:pt x="1921" y="2588"/>
                </a:lnTo>
                <a:lnTo>
                  <a:pt x="1894" y="2588"/>
                </a:lnTo>
                <a:lnTo>
                  <a:pt x="1867" y="2582"/>
                </a:lnTo>
                <a:lnTo>
                  <a:pt x="1841" y="2573"/>
                </a:lnTo>
                <a:lnTo>
                  <a:pt x="1820" y="2560"/>
                </a:lnTo>
                <a:lnTo>
                  <a:pt x="1811" y="2517"/>
                </a:lnTo>
                <a:lnTo>
                  <a:pt x="1805" y="2468"/>
                </a:lnTo>
                <a:lnTo>
                  <a:pt x="1803" y="2415"/>
                </a:lnTo>
                <a:lnTo>
                  <a:pt x="1803" y="2360"/>
                </a:lnTo>
                <a:lnTo>
                  <a:pt x="1805" y="2306"/>
                </a:lnTo>
                <a:lnTo>
                  <a:pt x="1807" y="2251"/>
                </a:lnTo>
                <a:lnTo>
                  <a:pt x="1809" y="2200"/>
                </a:lnTo>
                <a:lnTo>
                  <a:pt x="1809" y="1508"/>
                </a:lnTo>
                <a:lnTo>
                  <a:pt x="1789" y="1497"/>
                </a:lnTo>
                <a:lnTo>
                  <a:pt x="1767" y="1484"/>
                </a:lnTo>
                <a:lnTo>
                  <a:pt x="1743" y="1475"/>
                </a:lnTo>
                <a:lnTo>
                  <a:pt x="1720" y="1468"/>
                </a:lnTo>
                <a:lnTo>
                  <a:pt x="1696" y="1468"/>
                </a:lnTo>
                <a:lnTo>
                  <a:pt x="1696" y="1689"/>
                </a:lnTo>
                <a:lnTo>
                  <a:pt x="1694" y="1906"/>
                </a:lnTo>
                <a:lnTo>
                  <a:pt x="1694" y="2118"/>
                </a:lnTo>
                <a:lnTo>
                  <a:pt x="1692" y="2335"/>
                </a:lnTo>
                <a:lnTo>
                  <a:pt x="1692" y="2557"/>
                </a:lnTo>
                <a:lnTo>
                  <a:pt x="1667" y="2571"/>
                </a:lnTo>
                <a:lnTo>
                  <a:pt x="1638" y="2582"/>
                </a:lnTo>
                <a:lnTo>
                  <a:pt x="1607" y="2586"/>
                </a:lnTo>
                <a:lnTo>
                  <a:pt x="1576" y="2586"/>
                </a:lnTo>
                <a:lnTo>
                  <a:pt x="1545" y="2578"/>
                </a:lnTo>
                <a:lnTo>
                  <a:pt x="1516" y="2564"/>
                </a:lnTo>
                <a:lnTo>
                  <a:pt x="1514" y="2448"/>
                </a:lnTo>
                <a:lnTo>
                  <a:pt x="1512" y="2344"/>
                </a:lnTo>
                <a:lnTo>
                  <a:pt x="1512" y="2248"/>
                </a:lnTo>
                <a:lnTo>
                  <a:pt x="1511" y="2162"/>
                </a:lnTo>
                <a:lnTo>
                  <a:pt x="1509" y="2082"/>
                </a:lnTo>
                <a:lnTo>
                  <a:pt x="1509" y="2008"/>
                </a:lnTo>
                <a:lnTo>
                  <a:pt x="1507" y="1937"/>
                </a:lnTo>
                <a:lnTo>
                  <a:pt x="1505" y="1866"/>
                </a:lnTo>
                <a:lnTo>
                  <a:pt x="1503" y="1797"/>
                </a:lnTo>
                <a:lnTo>
                  <a:pt x="1501" y="1726"/>
                </a:lnTo>
                <a:lnTo>
                  <a:pt x="1498" y="1651"/>
                </a:lnTo>
                <a:lnTo>
                  <a:pt x="1496" y="1571"/>
                </a:lnTo>
                <a:lnTo>
                  <a:pt x="1492" y="1484"/>
                </a:lnTo>
                <a:lnTo>
                  <a:pt x="1480" y="1489"/>
                </a:lnTo>
                <a:lnTo>
                  <a:pt x="1458" y="1495"/>
                </a:lnTo>
                <a:lnTo>
                  <a:pt x="1429" y="1504"/>
                </a:lnTo>
                <a:lnTo>
                  <a:pt x="1396" y="1513"/>
                </a:lnTo>
                <a:lnTo>
                  <a:pt x="1360" y="1524"/>
                </a:lnTo>
                <a:lnTo>
                  <a:pt x="1323" y="1533"/>
                </a:lnTo>
                <a:lnTo>
                  <a:pt x="1287" y="1544"/>
                </a:lnTo>
                <a:lnTo>
                  <a:pt x="1252" y="1551"/>
                </a:lnTo>
                <a:lnTo>
                  <a:pt x="1223" y="1558"/>
                </a:lnTo>
                <a:lnTo>
                  <a:pt x="1200" y="1564"/>
                </a:lnTo>
                <a:lnTo>
                  <a:pt x="1185" y="1595"/>
                </a:lnTo>
                <a:lnTo>
                  <a:pt x="1167" y="1620"/>
                </a:lnTo>
                <a:lnTo>
                  <a:pt x="1147" y="1642"/>
                </a:lnTo>
                <a:lnTo>
                  <a:pt x="1123" y="1664"/>
                </a:lnTo>
                <a:lnTo>
                  <a:pt x="1100" y="1682"/>
                </a:lnTo>
                <a:lnTo>
                  <a:pt x="1074" y="1702"/>
                </a:lnTo>
                <a:lnTo>
                  <a:pt x="1052" y="1724"/>
                </a:lnTo>
                <a:lnTo>
                  <a:pt x="1056" y="1731"/>
                </a:lnTo>
                <a:lnTo>
                  <a:pt x="1091" y="1755"/>
                </a:lnTo>
                <a:lnTo>
                  <a:pt x="1123" y="1786"/>
                </a:lnTo>
                <a:lnTo>
                  <a:pt x="1151" y="1826"/>
                </a:lnTo>
                <a:lnTo>
                  <a:pt x="1174" y="1873"/>
                </a:lnTo>
                <a:lnTo>
                  <a:pt x="1191" y="1924"/>
                </a:lnTo>
                <a:lnTo>
                  <a:pt x="1201" y="1978"/>
                </a:lnTo>
                <a:lnTo>
                  <a:pt x="1203" y="2035"/>
                </a:lnTo>
                <a:lnTo>
                  <a:pt x="1198" y="2093"/>
                </a:lnTo>
                <a:lnTo>
                  <a:pt x="1183" y="2148"/>
                </a:lnTo>
                <a:lnTo>
                  <a:pt x="1163" y="2195"/>
                </a:lnTo>
                <a:lnTo>
                  <a:pt x="1132" y="2242"/>
                </a:lnTo>
                <a:lnTo>
                  <a:pt x="1096" y="2284"/>
                </a:lnTo>
                <a:lnTo>
                  <a:pt x="1052" y="2322"/>
                </a:lnTo>
                <a:lnTo>
                  <a:pt x="1001" y="2357"/>
                </a:lnTo>
                <a:lnTo>
                  <a:pt x="945" y="2384"/>
                </a:lnTo>
                <a:lnTo>
                  <a:pt x="883" y="2404"/>
                </a:lnTo>
                <a:lnTo>
                  <a:pt x="816" y="2417"/>
                </a:lnTo>
                <a:lnTo>
                  <a:pt x="745" y="2420"/>
                </a:lnTo>
                <a:lnTo>
                  <a:pt x="672" y="2411"/>
                </a:lnTo>
                <a:lnTo>
                  <a:pt x="594" y="2393"/>
                </a:lnTo>
                <a:lnTo>
                  <a:pt x="516" y="2364"/>
                </a:lnTo>
                <a:lnTo>
                  <a:pt x="443" y="2326"/>
                </a:lnTo>
                <a:lnTo>
                  <a:pt x="371" y="2277"/>
                </a:lnTo>
                <a:lnTo>
                  <a:pt x="303" y="2220"/>
                </a:lnTo>
                <a:lnTo>
                  <a:pt x="241" y="2157"/>
                </a:lnTo>
                <a:lnTo>
                  <a:pt x="183" y="2086"/>
                </a:lnTo>
                <a:lnTo>
                  <a:pt x="132" y="2008"/>
                </a:lnTo>
                <a:lnTo>
                  <a:pt x="89" y="1924"/>
                </a:lnTo>
                <a:lnTo>
                  <a:pt x="52" y="1835"/>
                </a:lnTo>
                <a:lnTo>
                  <a:pt x="25" y="1742"/>
                </a:lnTo>
                <a:lnTo>
                  <a:pt x="7" y="1644"/>
                </a:lnTo>
                <a:lnTo>
                  <a:pt x="0" y="1544"/>
                </a:lnTo>
                <a:lnTo>
                  <a:pt x="1" y="1440"/>
                </a:lnTo>
                <a:lnTo>
                  <a:pt x="16" y="1337"/>
                </a:lnTo>
                <a:lnTo>
                  <a:pt x="41" y="1224"/>
                </a:lnTo>
                <a:lnTo>
                  <a:pt x="71" y="1115"/>
                </a:lnTo>
                <a:lnTo>
                  <a:pt x="105" y="1009"/>
                </a:lnTo>
                <a:lnTo>
                  <a:pt x="143" y="909"/>
                </a:lnTo>
                <a:lnTo>
                  <a:pt x="189" y="815"/>
                </a:lnTo>
                <a:lnTo>
                  <a:pt x="240" y="726"/>
                </a:lnTo>
                <a:lnTo>
                  <a:pt x="294" y="642"/>
                </a:lnTo>
                <a:lnTo>
                  <a:pt x="356" y="564"/>
                </a:lnTo>
                <a:lnTo>
                  <a:pt x="423" y="491"/>
                </a:lnTo>
                <a:lnTo>
                  <a:pt x="496" y="426"/>
                </a:lnTo>
                <a:lnTo>
                  <a:pt x="576" y="368"/>
                </a:lnTo>
                <a:lnTo>
                  <a:pt x="614" y="344"/>
                </a:lnTo>
                <a:lnTo>
                  <a:pt x="660" y="317"/>
                </a:lnTo>
                <a:lnTo>
                  <a:pt x="711" y="291"/>
                </a:lnTo>
                <a:lnTo>
                  <a:pt x="765" y="268"/>
                </a:lnTo>
                <a:lnTo>
                  <a:pt x="823" y="249"/>
                </a:lnTo>
                <a:lnTo>
                  <a:pt x="885" y="238"/>
                </a:lnTo>
                <a:lnTo>
                  <a:pt x="951" y="233"/>
                </a:lnTo>
                <a:lnTo>
                  <a:pt x="1016" y="240"/>
                </a:lnTo>
                <a:lnTo>
                  <a:pt x="1071" y="253"/>
                </a:lnTo>
                <a:lnTo>
                  <a:pt x="1123" y="268"/>
                </a:lnTo>
                <a:lnTo>
                  <a:pt x="1176" y="289"/>
                </a:lnTo>
                <a:lnTo>
                  <a:pt x="1225" y="313"/>
                </a:lnTo>
                <a:lnTo>
                  <a:pt x="1271" y="342"/>
                </a:lnTo>
                <a:lnTo>
                  <a:pt x="1314" y="373"/>
                </a:lnTo>
                <a:lnTo>
                  <a:pt x="1352" y="409"/>
                </a:lnTo>
                <a:lnTo>
                  <a:pt x="1385" y="449"/>
                </a:lnTo>
                <a:lnTo>
                  <a:pt x="1414" y="493"/>
                </a:lnTo>
                <a:lnTo>
                  <a:pt x="1438" y="538"/>
                </a:lnTo>
                <a:lnTo>
                  <a:pt x="1452" y="589"/>
                </a:lnTo>
                <a:lnTo>
                  <a:pt x="1461" y="642"/>
                </a:lnTo>
                <a:lnTo>
                  <a:pt x="1463" y="700"/>
                </a:lnTo>
                <a:lnTo>
                  <a:pt x="1456" y="758"/>
                </a:lnTo>
                <a:lnTo>
                  <a:pt x="1441" y="822"/>
                </a:lnTo>
                <a:lnTo>
                  <a:pt x="1416" y="888"/>
                </a:lnTo>
                <a:lnTo>
                  <a:pt x="1392" y="933"/>
                </a:lnTo>
                <a:lnTo>
                  <a:pt x="1363" y="973"/>
                </a:lnTo>
                <a:lnTo>
                  <a:pt x="1331" y="1009"/>
                </a:lnTo>
                <a:lnTo>
                  <a:pt x="1292" y="1042"/>
                </a:lnTo>
                <a:lnTo>
                  <a:pt x="1252" y="1071"/>
                </a:lnTo>
                <a:lnTo>
                  <a:pt x="1211" y="1098"/>
                </a:lnTo>
                <a:lnTo>
                  <a:pt x="1169" y="1124"/>
                </a:lnTo>
                <a:lnTo>
                  <a:pt x="1169" y="1128"/>
                </a:lnTo>
                <a:lnTo>
                  <a:pt x="1176" y="1144"/>
                </a:lnTo>
                <a:lnTo>
                  <a:pt x="1185" y="1162"/>
                </a:lnTo>
                <a:lnTo>
                  <a:pt x="1191" y="1184"/>
                </a:lnTo>
                <a:lnTo>
                  <a:pt x="1200" y="1206"/>
                </a:lnTo>
                <a:lnTo>
                  <a:pt x="1207" y="1226"/>
                </a:lnTo>
                <a:lnTo>
                  <a:pt x="1218" y="1240"/>
                </a:lnTo>
                <a:lnTo>
                  <a:pt x="1232" y="1248"/>
                </a:lnTo>
                <a:lnTo>
                  <a:pt x="1278" y="1237"/>
                </a:lnTo>
                <a:lnTo>
                  <a:pt x="1327" y="1226"/>
                </a:lnTo>
                <a:lnTo>
                  <a:pt x="1374" y="1215"/>
                </a:lnTo>
                <a:lnTo>
                  <a:pt x="1421" y="1200"/>
                </a:lnTo>
                <a:lnTo>
                  <a:pt x="1463" y="1184"/>
                </a:lnTo>
                <a:lnTo>
                  <a:pt x="1500" y="1164"/>
                </a:lnTo>
                <a:lnTo>
                  <a:pt x="1500" y="993"/>
                </a:lnTo>
                <a:lnTo>
                  <a:pt x="1501" y="826"/>
                </a:lnTo>
                <a:lnTo>
                  <a:pt x="1503" y="662"/>
                </a:lnTo>
                <a:lnTo>
                  <a:pt x="1503" y="495"/>
                </a:lnTo>
                <a:lnTo>
                  <a:pt x="1503" y="324"/>
                </a:lnTo>
                <a:lnTo>
                  <a:pt x="1503" y="275"/>
                </a:lnTo>
                <a:lnTo>
                  <a:pt x="1501" y="228"/>
                </a:lnTo>
                <a:lnTo>
                  <a:pt x="1498" y="184"/>
                </a:lnTo>
                <a:lnTo>
                  <a:pt x="1496" y="140"/>
                </a:lnTo>
                <a:lnTo>
                  <a:pt x="1498" y="98"/>
                </a:lnTo>
                <a:lnTo>
                  <a:pt x="1505" y="60"/>
                </a:lnTo>
                <a:lnTo>
                  <a:pt x="1520" y="24"/>
                </a:lnTo>
                <a:lnTo>
                  <a:pt x="1561" y="8"/>
                </a:lnTo>
                <a:lnTo>
                  <a:pt x="160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125" name="Freeform 18">
            <a:extLst>
              <a:ext uri="{FF2B5EF4-FFF2-40B4-BE49-F238E27FC236}">
                <a16:creationId xmlns:a16="http://schemas.microsoft.com/office/drawing/2014/main" id="{6A9F8688-B346-1EBA-9C87-05F6970BB5B2}"/>
              </a:ext>
            </a:extLst>
          </p:cNvPr>
          <p:cNvSpPr>
            <a:spLocks/>
          </p:cNvSpPr>
          <p:nvPr/>
        </p:nvSpPr>
        <p:spPr bwMode="auto">
          <a:xfrm>
            <a:off x="6010685" y="3483031"/>
            <a:ext cx="320540" cy="365442"/>
          </a:xfrm>
          <a:custGeom>
            <a:avLst/>
            <a:gdLst>
              <a:gd name="T0" fmla="*/ 1764 w 2942"/>
              <a:gd name="T1" fmla="*/ 10 h 3247"/>
              <a:gd name="T2" fmla="*/ 2091 w 2942"/>
              <a:gd name="T3" fmla="*/ 74 h 3247"/>
              <a:gd name="T4" fmla="*/ 2365 w 2942"/>
              <a:gd name="T5" fmla="*/ 192 h 3247"/>
              <a:gd name="T6" fmla="*/ 2591 w 2942"/>
              <a:gd name="T7" fmla="*/ 361 h 3247"/>
              <a:gd name="T8" fmla="*/ 2765 w 2942"/>
              <a:gd name="T9" fmla="*/ 576 h 3247"/>
              <a:gd name="T10" fmla="*/ 2873 w 2942"/>
              <a:gd name="T11" fmla="*/ 798 h 3247"/>
              <a:gd name="T12" fmla="*/ 2933 w 2942"/>
              <a:gd name="T13" fmla="*/ 1060 h 3247"/>
              <a:gd name="T14" fmla="*/ 2936 w 2942"/>
              <a:gd name="T15" fmla="*/ 1345 h 3247"/>
              <a:gd name="T16" fmla="*/ 2873 w 2942"/>
              <a:gd name="T17" fmla="*/ 1607 h 3247"/>
              <a:gd name="T18" fmla="*/ 2753 w 2942"/>
              <a:gd name="T19" fmla="*/ 1812 h 3247"/>
              <a:gd name="T20" fmla="*/ 2611 w 2942"/>
              <a:gd name="T21" fmla="*/ 1998 h 3247"/>
              <a:gd name="T22" fmla="*/ 2509 w 2942"/>
              <a:gd name="T23" fmla="*/ 2167 h 3247"/>
              <a:gd name="T24" fmla="*/ 2471 w 2942"/>
              <a:gd name="T25" fmla="*/ 2323 h 3247"/>
              <a:gd name="T26" fmla="*/ 2485 w 2942"/>
              <a:gd name="T27" fmla="*/ 2452 h 3247"/>
              <a:gd name="T28" fmla="*/ 2522 w 2942"/>
              <a:gd name="T29" fmla="*/ 2603 h 3247"/>
              <a:gd name="T30" fmla="*/ 2562 w 2942"/>
              <a:gd name="T31" fmla="*/ 2729 h 3247"/>
              <a:gd name="T32" fmla="*/ 2604 w 2942"/>
              <a:gd name="T33" fmla="*/ 2845 h 3247"/>
              <a:gd name="T34" fmla="*/ 2654 w 2942"/>
              <a:gd name="T35" fmla="*/ 3007 h 3247"/>
              <a:gd name="T36" fmla="*/ 2336 w 2942"/>
              <a:gd name="T37" fmla="*/ 3154 h 3247"/>
              <a:gd name="T38" fmla="*/ 1874 w 2942"/>
              <a:gd name="T39" fmla="*/ 3240 h 3247"/>
              <a:gd name="T40" fmla="*/ 1449 w 2942"/>
              <a:gd name="T41" fmla="*/ 3232 h 3247"/>
              <a:gd name="T42" fmla="*/ 1300 w 2942"/>
              <a:gd name="T43" fmla="*/ 3138 h 3247"/>
              <a:gd name="T44" fmla="*/ 1274 w 2942"/>
              <a:gd name="T45" fmla="*/ 2990 h 3247"/>
              <a:gd name="T46" fmla="*/ 1240 w 2942"/>
              <a:gd name="T47" fmla="*/ 2832 h 3247"/>
              <a:gd name="T48" fmla="*/ 1194 w 2942"/>
              <a:gd name="T49" fmla="*/ 2703 h 3247"/>
              <a:gd name="T50" fmla="*/ 1134 w 2942"/>
              <a:gd name="T51" fmla="*/ 2647 h 3247"/>
              <a:gd name="T52" fmla="*/ 1051 w 2942"/>
              <a:gd name="T53" fmla="*/ 2649 h 3247"/>
              <a:gd name="T54" fmla="*/ 974 w 2942"/>
              <a:gd name="T55" fmla="*/ 2670 h 3247"/>
              <a:gd name="T56" fmla="*/ 864 w 2942"/>
              <a:gd name="T57" fmla="*/ 2703 h 3247"/>
              <a:gd name="T58" fmla="*/ 693 w 2942"/>
              <a:gd name="T59" fmla="*/ 2727 h 3247"/>
              <a:gd name="T60" fmla="*/ 525 w 2942"/>
              <a:gd name="T61" fmla="*/ 2716 h 3247"/>
              <a:gd name="T62" fmla="*/ 438 w 2942"/>
              <a:gd name="T63" fmla="*/ 2681 h 3247"/>
              <a:gd name="T64" fmla="*/ 367 w 2942"/>
              <a:gd name="T65" fmla="*/ 2618 h 3247"/>
              <a:gd name="T66" fmla="*/ 338 w 2942"/>
              <a:gd name="T67" fmla="*/ 2520 h 3247"/>
              <a:gd name="T68" fmla="*/ 354 w 2942"/>
              <a:gd name="T69" fmla="*/ 2421 h 3247"/>
              <a:gd name="T70" fmla="*/ 365 w 2942"/>
              <a:gd name="T71" fmla="*/ 2325 h 3247"/>
              <a:gd name="T72" fmla="*/ 331 w 2942"/>
              <a:gd name="T73" fmla="*/ 2265 h 3247"/>
              <a:gd name="T74" fmla="*/ 278 w 2942"/>
              <a:gd name="T75" fmla="*/ 2232 h 3247"/>
              <a:gd name="T76" fmla="*/ 249 w 2942"/>
              <a:gd name="T77" fmla="*/ 2180 h 3247"/>
              <a:gd name="T78" fmla="*/ 267 w 2942"/>
              <a:gd name="T79" fmla="*/ 2125 h 3247"/>
              <a:gd name="T80" fmla="*/ 224 w 2942"/>
              <a:gd name="T81" fmla="*/ 2069 h 3247"/>
              <a:gd name="T82" fmla="*/ 214 w 2942"/>
              <a:gd name="T83" fmla="*/ 2007 h 3247"/>
              <a:gd name="T84" fmla="*/ 245 w 2942"/>
              <a:gd name="T85" fmla="*/ 1941 h 3247"/>
              <a:gd name="T86" fmla="*/ 273 w 2942"/>
              <a:gd name="T87" fmla="*/ 1872 h 3247"/>
              <a:gd name="T88" fmla="*/ 194 w 2942"/>
              <a:gd name="T89" fmla="*/ 1827 h 3247"/>
              <a:gd name="T90" fmla="*/ 96 w 2942"/>
              <a:gd name="T91" fmla="*/ 1794 h 3247"/>
              <a:gd name="T92" fmla="*/ 18 w 2942"/>
              <a:gd name="T93" fmla="*/ 1747 h 3247"/>
              <a:gd name="T94" fmla="*/ 4 w 2942"/>
              <a:gd name="T95" fmla="*/ 1674 h 3247"/>
              <a:gd name="T96" fmla="*/ 44 w 2942"/>
              <a:gd name="T97" fmla="*/ 1616 h 3247"/>
              <a:gd name="T98" fmla="*/ 111 w 2942"/>
              <a:gd name="T99" fmla="*/ 1545 h 3247"/>
              <a:gd name="T100" fmla="*/ 229 w 2942"/>
              <a:gd name="T101" fmla="*/ 1421 h 3247"/>
              <a:gd name="T102" fmla="*/ 325 w 2942"/>
              <a:gd name="T103" fmla="*/ 1276 h 3247"/>
              <a:gd name="T104" fmla="*/ 345 w 2942"/>
              <a:gd name="T105" fmla="*/ 1143 h 3247"/>
              <a:gd name="T106" fmla="*/ 344 w 2942"/>
              <a:gd name="T107" fmla="*/ 992 h 3247"/>
              <a:gd name="T108" fmla="*/ 440 w 2942"/>
              <a:gd name="T109" fmla="*/ 621 h 3247"/>
              <a:gd name="T110" fmla="*/ 587 w 2942"/>
              <a:gd name="T111" fmla="*/ 401 h 3247"/>
              <a:gd name="T112" fmla="*/ 789 w 2942"/>
              <a:gd name="T113" fmla="*/ 227 h 3247"/>
              <a:gd name="T114" fmla="*/ 1031 w 2942"/>
              <a:gd name="T115" fmla="*/ 103 h 3247"/>
              <a:gd name="T116" fmla="*/ 1516 w 2942"/>
              <a:gd name="T117" fmla="*/ 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42" h="3247">
                <a:moveTo>
                  <a:pt x="1516" y="0"/>
                </a:moveTo>
                <a:lnTo>
                  <a:pt x="1644" y="1"/>
                </a:lnTo>
                <a:lnTo>
                  <a:pt x="1764" y="10"/>
                </a:lnTo>
                <a:lnTo>
                  <a:pt x="1878" y="25"/>
                </a:lnTo>
                <a:lnTo>
                  <a:pt x="1987" y="47"/>
                </a:lnTo>
                <a:lnTo>
                  <a:pt x="2091" y="74"/>
                </a:lnTo>
                <a:lnTo>
                  <a:pt x="2187" y="109"/>
                </a:lnTo>
                <a:lnTo>
                  <a:pt x="2280" y="147"/>
                </a:lnTo>
                <a:lnTo>
                  <a:pt x="2365" y="192"/>
                </a:lnTo>
                <a:lnTo>
                  <a:pt x="2445" y="243"/>
                </a:lnTo>
                <a:lnTo>
                  <a:pt x="2522" y="300"/>
                </a:lnTo>
                <a:lnTo>
                  <a:pt x="2591" y="361"/>
                </a:lnTo>
                <a:lnTo>
                  <a:pt x="2654" y="429"/>
                </a:lnTo>
                <a:lnTo>
                  <a:pt x="2713" y="500"/>
                </a:lnTo>
                <a:lnTo>
                  <a:pt x="2765" y="576"/>
                </a:lnTo>
                <a:lnTo>
                  <a:pt x="2813" y="656"/>
                </a:lnTo>
                <a:lnTo>
                  <a:pt x="2845" y="723"/>
                </a:lnTo>
                <a:lnTo>
                  <a:pt x="2873" y="798"/>
                </a:lnTo>
                <a:lnTo>
                  <a:pt x="2898" y="880"/>
                </a:lnTo>
                <a:lnTo>
                  <a:pt x="2918" y="969"/>
                </a:lnTo>
                <a:lnTo>
                  <a:pt x="2933" y="1060"/>
                </a:lnTo>
                <a:lnTo>
                  <a:pt x="2940" y="1154"/>
                </a:lnTo>
                <a:lnTo>
                  <a:pt x="2942" y="1250"/>
                </a:lnTo>
                <a:lnTo>
                  <a:pt x="2936" y="1345"/>
                </a:lnTo>
                <a:lnTo>
                  <a:pt x="2924" y="1438"/>
                </a:lnTo>
                <a:lnTo>
                  <a:pt x="2902" y="1529"/>
                </a:lnTo>
                <a:lnTo>
                  <a:pt x="2873" y="1607"/>
                </a:lnTo>
                <a:lnTo>
                  <a:pt x="2838" y="1680"/>
                </a:lnTo>
                <a:lnTo>
                  <a:pt x="2796" y="1747"/>
                </a:lnTo>
                <a:lnTo>
                  <a:pt x="2753" y="1812"/>
                </a:lnTo>
                <a:lnTo>
                  <a:pt x="2705" y="1876"/>
                </a:lnTo>
                <a:lnTo>
                  <a:pt x="2658" y="1936"/>
                </a:lnTo>
                <a:lnTo>
                  <a:pt x="2611" y="1998"/>
                </a:lnTo>
                <a:lnTo>
                  <a:pt x="2565" y="2060"/>
                </a:lnTo>
                <a:lnTo>
                  <a:pt x="2534" y="2110"/>
                </a:lnTo>
                <a:lnTo>
                  <a:pt x="2509" y="2167"/>
                </a:lnTo>
                <a:lnTo>
                  <a:pt x="2489" y="2227"/>
                </a:lnTo>
                <a:lnTo>
                  <a:pt x="2473" y="2292"/>
                </a:lnTo>
                <a:lnTo>
                  <a:pt x="2471" y="2323"/>
                </a:lnTo>
                <a:lnTo>
                  <a:pt x="2473" y="2360"/>
                </a:lnTo>
                <a:lnTo>
                  <a:pt x="2478" y="2405"/>
                </a:lnTo>
                <a:lnTo>
                  <a:pt x="2485" y="2452"/>
                </a:lnTo>
                <a:lnTo>
                  <a:pt x="2496" y="2503"/>
                </a:lnTo>
                <a:lnTo>
                  <a:pt x="2509" y="2554"/>
                </a:lnTo>
                <a:lnTo>
                  <a:pt x="2522" y="2603"/>
                </a:lnTo>
                <a:lnTo>
                  <a:pt x="2536" y="2650"/>
                </a:lnTo>
                <a:lnTo>
                  <a:pt x="2549" y="2692"/>
                </a:lnTo>
                <a:lnTo>
                  <a:pt x="2562" y="2729"/>
                </a:lnTo>
                <a:lnTo>
                  <a:pt x="2573" y="2756"/>
                </a:lnTo>
                <a:lnTo>
                  <a:pt x="2589" y="2796"/>
                </a:lnTo>
                <a:lnTo>
                  <a:pt x="2604" y="2845"/>
                </a:lnTo>
                <a:lnTo>
                  <a:pt x="2620" y="2900"/>
                </a:lnTo>
                <a:lnTo>
                  <a:pt x="2636" y="2956"/>
                </a:lnTo>
                <a:lnTo>
                  <a:pt x="2654" y="3007"/>
                </a:lnTo>
                <a:lnTo>
                  <a:pt x="2673" y="3052"/>
                </a:lnTo>
                <a:lnTo>
                  <a:pt x="2502" y="3107"/>
                </a:lnTo>
                <a:lnTo>
                  <a:pt x="2336" y="3154"/>
                </a:lnTo>
                <a:lnTo>
                  <a:pt x="2178" y="3192"/>
                </a:lnTo>
                <a:lnTo>
                  <a:pt x="2024" y="3220"/>
                </a:lnTo>
                <a:lnTo>
                  <a:pt x="1874" y="3240"/>
                </a:lnTo>
                <a:lnTo>
                  <a:pt x="1729" y="3247"/>
                </a:lnTo>
                <a:lnTo>
                  <a:pt x="1587" y="3245"/>
                </a:lnTo>
                <a:lnTo>
                  <a:pt x="1449" y="3232"/>
                </a:lnTo>
                <a:lnTo>
                  <a:pt x="1313" y="3209"/>
                </a:lnTo>
                <a:lnTo>
                  <a:pt x="1307" y="3176"/>
                </a:lnTo>
                <a:lnTo>
                  <a:pt x="1300" y="3138"/>
                </a:lnTo>
                <a:lnTo>
                  <a:pt x="1291" y="3092"/>
                </a:lnTo>
                <a:lnTo>
                  <a:pt x="1284" y="3043"/>
                </a:lnTo>
                <a:lnTo>
                  <a:pt x="1274" y="2990"/>
                </a:lnTo>
                <a:lnTo>
                  <a:pt x="1264" y="2936"/>
                </a:lnTo>
                <a:lnTo>
                  <a:pt x="1253" y="2883"/>
                </a:lnTo>
                <a:lnTo>
                  <a:pt x="1240" y="2832"/>
                </a:lnTo>
                <a:lnTo>
                  <a:pt x="1227" y="2783"/>
                </a:lnTo>
                <a:lnTo>
                  <a:pt x="1211" y="2740"/>
                </a:lnTo>
                <a:lnTo>
                  <a:pt x="1194" y="2703"/>
                </a:lnTo>
                <a:lnTo>
                  <a:pt x="1176" y="2674"/>
                </a:lnTo>
                <a:lnTo>
                  <a:pt x="1156" y="2656"/>
                </a:lnTo>
                <a:lnTo>
                  <a:pt x="1134" y="2647"/>
                </a:lnTo>
                <a:lnTo>
                  <a:pt x="1109" y="2643"/>
                </a:lnTo>
                <a:lnTo>
                  <a:pt x="1080" y="2645"/>
                </a:lnTo>
                <a:lnTo>
                  <a:pt x="1051" y="2649"/>
                </a:lnTo>
                <a:lnTo>
                  <a:pt x="1024" y="2656"/>
                </a:lnTo>
                <a:lnTo>
                  <a:pt x="998" y="2663"/>
                </a:lnTo>
                <a:lnTo>
                  <a:pt x="974" y="2670"/>
                </a:lnTo>
                <a:lnTo>
                  <a:pt x="956" y="2676"/>
                </a:lnTo>
                <a:lnTo>
                  <a:pt x="913" y="2690"/>
                </a:lnTo>
                <a:lnTo>
                  <a:pt x="864" y="2703"/>
                </a:lnTo>
                <a:lnTo>
                  <a:pt x="809" y="2714"/>
                </a:lnTo>
                <a:lnTo>
                  <a:pt x="751" y="2721"/>
                </a:lnTo>
                <a:lnTo>
                  <a:pt x="693" y="2727"/>
                </a:lnTo>
                <a:lnTo>
                  <a:pt x="634" y="2729"/>
                </a:lnTo>
                <a:lnTo>
                  <a:pt x="578" y="2725"/>
                </a:lnTo>
                <a:lnTo>
                  <a:pt x="525" y="2716"/>
                </a:lnTo>
                <a:lnTo>
                  <a:pt x="496" y="2709"/>
                </a:lnTo>
                <a:lnTo>
                  <a:pt x="467" y="2696"/>
                </a:lnTo>
                <a:lnTo>
                  <a:pt x="438" y="2681"/>
                </a:lnTo>
                <a:lnTo>
                  <a:pt x="413" y="2663"/>
                </a:lnTo>
                <a:lnTo>
                  <a:pt x="387" y="2641"/>
                </a:lnTo>
                <a:lnTo>
                  <a:pt x="367" y="2618"/>
                </a:lnTo>
                <a:lnTo>
                  <a:pt x="353" y="2589"/>
                </a:lnTo>
                <a:lnTo>
                  <a:pt x="342" y="2556"/>
                </a:lnTo>
                <a:lnTo>
                  <a:pt x="338" y="2520"/>
                </a:lnTo>
                <a:lnTo>
                  <a:pt x="342" y="2480"/>
                </a:lnTo>
                <a:lnTo>
                  <a:pt x="347" y="2452"/>
                </a:lnTo>
                <a:lnTo>
                  <a:pt x="354" y="2421"/>
                </a:lnTo>
                <a:lnTo>
                  <a:pt x="362" y="2389"/>
                </a:lnTo>
                <a:lnTo>
                  <a:pt x="365" y="2358"/>
                </a:lnTo>
                <a:lnTo>
                  <a:pt x="365" y="2325"/>
                </a:lnTo>
                <a:lnTo>
                  <a:pt x="356" y="2296"/>
                </a:lnTo>
                <a:lnTo>
                  <a:pt x="347" y="2280"/>
                </a:lnTo>
                <a:lnTo>
                  <a:pt x="331" y="2265"/>
                </a:lnTo>
                <a:lnTo>
                  <a:pt x="314" y="2254"/>
                </a:lnTo>
                <a:lnTo>
                  <a:pt x="296" y="2245"/>
                </a:lnTo>
                <a:lnTo>
                  <a:pt x="278" y="2232"/>
                </a:lnTo>
                <a:lnTo>
                  <a:pt x="264" y="2218"/>
                </a:lnTo>
                <a:lnTo>
                  <a:pt x="253" y="2200"/>
                </a:lnTo>
                <a:lnTo>
                  <a:pt x="249" y="2180"/>
                </a:lnTo>
                <a:lnTo>
                  <a:pt x="251" y="2160"/>
                </a:lnTo>
                <a:lnTo>
                  <a:pt x="258" y="2141"/>
                </a:lnTo>
                <a:lnTo>
                  <a:pt x="267" y="2125"/>
                </a:lnTo>
                <a:lnTo>
                  <a:pt x="273" y="2109"/>
                </a:lnTo>
                <a:lnTo>
                  <a:pt x="244" y="2089"/>
                </a:lnTo>
                <a:lnTo>
                  <a:pt x="224" y="2069"/>
                </a:lnTo>
                <a:lnTo>
                  <a:pt x="213" y="2049"/>
                </a:lnTo>
                <a:lnTo>
                  <a:pt x="211" y="2027"/>
                </a:lnTo>
                <a:lnTo>
                  <a:pt x="214" y="2007"/>
                </a:lnTo>
                <a:lnTo>
                  <a:pt x="222" y="1985"/>
                </a:lnTo>
                <a:lnTo>
                  <a:pt x="233" y="1963"/>
                </a:lnTo>
                <a:lnTo>
                  <a:pt x="245" y="1941"/>
                </a:lnTo>
                <a:lnTo>
                  <a:pt x="256" y="1918"/>
                </a:lnTo>
                <a:lnTo>
                  <a:pt x="267" y="1896"/>
                </a:lnTo>
                <a:lnTo>
                  <a:pt x="273" y="1872"/>
                </a:lnTo>
                <a:lnTo>
                  <a:pt x="253" y="1854"/>
                </a:lnTo>
                <a:lnTo>
                  <a:pt x="225" y="1840"/>
                </a:lnTo>
                <a:lnTo>
                  <a:pt x="194" y="1827"/>
                </a:lnTo>
                <a:lnTo>
                  <a:pt x="162" y="1816"/>
                </a:lnTo>
                <a:lnTo>
                  <a:pt x="129" y="1805"/>
                </a:lnTo>
                <a:lnTo>
                  <a:pt x="96" y="1794"/>
                </a:lnTo>
                <a:lnTo>
                  <a:pt x="65" y="1781"/>
                </a:lnTo>
                <a:lnTo>
                  <a:pt x="40" y="1767"/>
                </a:lnTo>
                <a:lnTo>
                  <a:pt x="18" y="1747"/>
                </a:lnTo>
                <a:lnTo>
                  <a:pt x="5" y="1723"/>
                </a:lnTo>
                <a:lnTo>
                  <a:pt x="0" y="1698"/>
                </a:lnTo>
                <a:lnTo>
                  <a:pt x="4" y="1674"/>
                </a:lnTo>
                <a:lnTo>
                  <a:pt x="13" y="1652"/>
                </a:lnTo>
                <a:lnTo>
                  <a:pt x="27" y="1634"/>
                </a:lnTo>
                <a:lnTo>
                  <a:pt x="44" y="1616"/>
                </a:lnTo>
                <a:lnTo>
                  <a:pt x="60" y="1601"/>
                </a:lnTo>
                <a:lnTo>
                  <a:pt x="73" y="1589"/>
                </a:lnTo>
                <a:lnTo>
                  <a:pt x="111" y="1545"/>
                </a:lnTo>
                <a:lnTo>
                  <a:pt x="151" y="1505"/>
                </a:lnTo>
                <a:lnTo>
                  <a:pt x="191" y="1465"/>
                </a:lnTo>
                <a:lnTo>
                  <a:pt x="229" y="1421"/>
                </a:lnTo>
                <a:lnTo>
                  <a:pt x="265" y="1378"/>
                </a:lnTo>
                <a:lnTo>
                  <a:pt x="298" y="1329"/>
                </a:lnTo>
                <a:lnTo>
                  <a:pt x="325" y="1276"/>
                </a:lnTo>
                <a:lnTo>
                  <a:pt x="340" y="1232"/>
                </a:lnTo>
                <a:lnTo>
                  <a:pt x="345" y="1189"/>
                </a:lnTo>
                <a:lnTo>
                  <a:pt x="345" y="1143"/>
                </a:lnTo>
                <a:lnTo>
                  <a:pt x="344" y="1094"/>
                </a:lnTo>
                <a:lnTo>
                  <a:pt x="342" y="1045"/>
                </a:lnTo>
                <a:lnTo>
                  <a:pt x="344" y="992"/>
                </a:lnTo>
                <a:lnTo>
                  <a:pt x="349" y="936"/>
                </a:lnTo>
                <a:lnTo>
                  <a:pt x="405" y="705"/>
                </a:lnTo>
                <a:lnTo>
                  <a:pt x="440" y="621"/>
                </a:lnTo>
                <a:lnTo>
                  <a:pt x="482" y="543"/>
                </a:lnTo>
                <a:lnTo>
                  <a:pt x="531" y="470"/>
                </a:lnTo>
                <a:lnTo>
                  <a:pt x="587" y="401"/>
                </a:lnTo>
                <a:lnTo>
                  <a:pt x="649" y="338"/>
                </a:lnTo>
                <a:lnTo>
                  <a:pt x="716" y="280"/>
                </a:lnTo>
                <a:lnTo>
                  <a:pt x="789" y="227"/>
                </a:lnTo>
                <a:lnTo>
                  <a:pt x="865" y="180"/>
                </a:lnTo>
                <a:lnTo>
                  <a:pt x="947" y="138"/>
                </a:lnTo>
                <a:lnTo>
                  <a:pt x="1031" y="103"/>
                </a:lnTo>
                <a:lnTo>
                  <a:pt x="1116" y="72"/>
                </a:lnTo>
                <a:lnTo>
                  <a:pt x="1402" y="9"/>
                </a:lnTo>
                <a:lnTo>
                  <a:pt x="1516"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126" name="Freeform 9">
            <a:extLst>
              <a:ext uri="{FF2B5EF4-FFF2-40B4-BE49-F238E27FC236}">
                <a16:creationId xmlns:a16="http://schemas.microsoft.com/office/drawing/2014/main" id="{3E0622F6-2583-F206-3742-796F8E6043C9}"/>
              </a:ext>
            </a:extLst>
          </p:cNvPr>
          <p:cNvSpPr>
            <a:spLocks noEditPoints="1"/>
          </p:cNvSpPr>
          <p:nvPr/>
        </p:nvSpPr>
        <p:spPr bwMode="auto">
          <a:xfrm>
            <a:off x="7578703" y="1003271"/>
            <a:ext cx="246319" cy="346529"/>
          </a:xfrm>
          <a:custGeom>
            <a:avLst/>
            <a:gdLst>
              <a:gd name="T0" fmla="*/ 2311 w 2753"/>
              <a:gd name="T1" fmla="*/ 580 h 3873"/>
              <a:gd name="T2" fmla="*/ 2433 w 2753"/>
              <a:gd name="T3" fmla="*/ 735 h 3873"/>
              <a:gd name="T4" fmla="*/ 2415 w 2753"/>
              <a:gd name="T5" fmla="*/ 948 h 3873"/>
              <a:gd name="T6" fmla="*/ 2253 w 2753"/>
              <a:gd name="T7" fmla="*/ 1073 h 3873"/>
              <a:gd name="T8" fmla="*/ 2037 w 2753"/>
              <a:gd name="T9" fmla="*/ 1138 h 3873"/>
              <a:gd name="T10" fmla="*/ 1946 w 2753"/>
              <a:gd name="T11" fmla="*/ 1260 h 3873"/>
              <a:gd name="T12" fmla="*/ 2039 w 2753"/>
              <a:gd name="T13" fmla="*/ 1346 h 3873"/>
              <a:gd name="T14" fmla="*/ 2400 w 2753"/>
              <a:gd name="T15" fmla="*/ 1671 h 3873"/>
              <a:gd name="T16" fmla="*/ 2649 w 2753"/>
              <a:gd name="T17" fmla="*/ 2118 h 3873"/>
              <a:gd name="T18" fmla="*/ 2746 w 2753"/>
              <a:gd name="T19" fmla="*/ 2586 h 3873"/>
              <a:gd name="T20" fmla="*/ 2739 w 2753"/>
              <a:gd name="T21" fmla="*/ 3028 h 3873"/>
              <a:gd name="T22" fmla="*/ 2671 w 2753"/>
              <a:gd name="T23" fmla="*/ 3397 h 3873"/>
              <a:gd name="T24" fmla="*/ 2597 w 2753"/>
              <a:gd name="T25" fmla="*/ 3648 h 3873"/>
              <a:gd name="T26" fmla="*/ 2533 w 2753"/>
              <a:gd name="T27" fmla="*/ 3764 h 3873"/>
              <a:gd name="T28" fmla="*/ 2319 w 2753"/>
              <a:gd name="T29" fmla="*/ 3855 h 3873"/>
              <a:gd name="T30" fmla="*/ 1959 w 2753"/>
              <a:gd name="T31" fmla="*/ 3868 h 3873"/>
              <a:gd name="T32" fmla="*/ 1531 w 2753"/>
              <a:gd name="T33" fmla="*/ 3768 h 3873"/>
              <a:gd name="T34" fmla="*/ 1146 w 2753"/>
              <a:gd name="T35" fmla="*/ 3597 h 3873"/>
              <a:gd name="T36" fmla="*/ 846 w 2753"/>
              <a:gd name="T37" fmla="*/ 3420 h 3873"/>
              <a:gd name="T38" fmla="*/ 669 w 2753"/>
              <a:gd name="T39" fmla="*/ 3297 h 3873"/>
              <a:gd name="T40" fmla="*/ 562 w 2753"/>
              <a:gd name="T41" fmla="*/ 3206 h 3873"/>
              <a:gd name="T42" fmla="*/ 189 w 2753"/>
              <a:gd name="T43" fmla="*/ 2718 h 3873"/>
              <a:gd name="T44" fmla="*/ 0 w 2753"/>
              <a:gd name="T45" fmla="*/ 2148 h 3873"/>
              <a:gd name="T46" fmla="*/ 79 w 2753"/>
              <a:gd name="T47" fmla="*/ 1729 h 3873"/>
              <a:gd name="T48" fmla="*/ 217 w 2753"/>
              <a:gd name="T49" fmla="*/ 1491 h 3873"/>
              <a:gd name="T50" fmla="*/ 319 w 2753"/>
              <a:gd name="T51" fmla="*/ 1380 h 3873"/>
              <a:gd name="T52" fmla="*/ 368 w 2753"/>
              <a:gd name="T53" fmla="*/ 1135 h 3873"/>
              <a:gd name="T54" fmla="*/ 353 w 2753"/>
              <a:gd name="T55" fmla="*/ 831 h 3873"/>
              <a:gd name="T56" fmla="*/ 384 w 2753"/>
              <a:gd name="T57" fmla="*/ 675 h 3873"/>
              <a:gd name="T58" fmla="*/ 559 w 2753"/>
              <a:gd name="T59" fmla="*/ 591 h 3873"/>
              <a:gd name="T60" fmla="*/ 699 w 2753"/>
              <a:gd name="T61" fmla="*/ 664 h 3873"/>
              <a:gd name="T62" fmla="*/ 769 w 2753"/>
              <a:gd name="T63" fmla="*/ 866 h 3873"/>
              <a:gd name="T64" fmla="*/ 791 w 2753"/>
              <a:gd name="T65" fmla="*/ 1115 h 3873"/>
              <a:gd name="T66" fmla="*/ 1008 w 2753"/>
              <a:gd name="T67" fmla="*/ 1053 h 3873"/>
              <a:gd name="T68" fmla="*/ 1433 w 2753"/>
              <a:gd name="T69" fmla="*/ 700 h 3873"/>
              <a:gd name="T70" fmla="*/ 1737 w 2753"/>
              <a:gd name="T71" fmla="*/ 600 h 3873"/>
              <a:gd name="T72" fmla="*/ 2062 w 2753"/>
              <a:gd name="T73" fmla="*/ 557 h 3873"/>
              <a:gd name="T74" fmla="*/ 1277 w 2753"/>
              <a:gd name="T75" fmla="*/ 18 h 3873"/>
              <a:gd name="T76" fmla="*/ 1315 w 2753"/>
              <a:gd name="T77" fmla="*/ 111 h 3873"/>
              <a:gd name="T78" fmla="*/ 1329 w 2753"/>
              <a:gd name="T79" fmla="*/ 229 h 3873"/>
              <a:gd name="T80" fmla="*/ 1389 w 2753"/>
              <a:gd name="T81" fmla="*/ 278 h 3873"/>
              <a:gd name="T82" fmla="*/ 1471 w 2753"/>
              <a:gd name="T83" fmla="*/ 138 h 3873"/>
              <a:gd name="T84" fmla="*/ 1600 w 2753"/>
              <a:gd name="T85" fmla="*/ 22 h 3873"/>
              <a:gd name="T86" fmla="*/ 1671 w 2753"/>
              <a:gd name="T87" fmla="*/ 108 h 3873"/>
              <a:gd name="T88" fmla="*/ 1649 w 2753"/>
              <a:gd name="T89" fmla="*/ 249 h 3873"/>
              <a:gd name="T90" fmla="*/ 1666 w 2753"/>
              <a:gd name="T91" fmla="*/ 408 h 3873"/>
              <a:gd name="T92" fmla="*/ 1775 w 2753"/>
              <a:gd name="T93" fmla="*/ 511 h 3873"/>
              <a:gd name="T94" fmla="*/ 1529 w 2753"/>
              <a:gd name="T95" fmla="*/ 580 h 3873"/>
              <a:gd name="T96" fmla="*/ 1239 w 2753"/>
              <a:gd name="T97" fmla="*/ 735 h 3873"/>
              <a:gd name="T98" fmla="*/ 995 w 2753"/>
              <a:gd name="T99" fmla="*/ 958 h 3873"/>
              <a:gd name="T100" fmla="*/ 871 w 2753"/>
              <a:gd name="T101" fmla="*/ 1124 h 3873"/>
              <a:gd name="T102" fmla="*/ 855 w 2753"/>
              <a:gd name="T103" fmla="*/ 1100 h 3873"/>
              <a:gd name="T104" fmla="*/ 826 w 2753"/>
              <a:gd name="T105" fmla="*/ 798 h 3873"/>
              <a:gd name="T106" fmla="*/ 837 w 2753"/>
              <a:gd name="T107" fmla="*/ 658 h 3873"/>
              <a:gd name="T108" fmla="*/ 897 w 2753"/>
              <a:gd name="T109" fmla="*/ 555 h 3873"/>
              <a:gd name="T110" fmla="*/ 704 w 2753"/>
              <a:gd name="T111" fmla="*/ 437 h 3873"/>
              <a:gd name="T112" fmla="*/ 609 w 2753"/>
              <a:gd name="T113" fmla="*/ 320 h 3873"/>
              <a:gd name="T114" fmla="*/ 691 w 2753"/>
              <a:gd name="T115" fmla="*/ 206 h 3873"/>
              <a:gd name="T116" fmla="*/ 886 w 2753"/>
              <a:gd name="T117" fmla="*/ 251 h 3873"/>
              <a:gd name="T118" fmla="*/ 1144 w 2753"/>
              <a:gd name="T119" fmla="*/ 375 h 3873"/>
              <a:gd name="T120" fmla="*/ 1115 w 2753"/>
              <a:gd name="T121" fmla="*/ 189 h 3873"/>
              <a:gd name="T122" fmla="*/ 1120 w 2753"/>
              <a:gd name="T123" fmla="*/ 38 h 3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53" h="3873">
                <a:moveTo>
                  <a:pt x="2122" y="555"/>
                </a:moveTo>
                <a:lnTo>
                  <a:pt x="2180" y="557"/>
                </a:lnTo>
                <a:lnTo>
                  <a:pt x="2231" y="560"/>
                </a:lnTo>
                <a:lnTo>
                  <a:pt x="2275" y="568"/>
                </a:lnTo>
                <a:lnTo>
                  <a:pt x="2311" y="580"/>
                </a:lnTo>
                <a:lnTo>
                  <a:pt x="2346" y="598"/>
                </a:lnTo>
                <a:lnTo>
                  <a:pt x="2375" y="626"/>
                </a:lnTo>
                <a:lnTo>
                  <a:pt x="2399" y="658"/>
                </a:lnTo>
                <a:lnTo>
                  <a:pt x="2419" y="695"/>
                </a:lnTo>
                <a:lnTo>
                  <a:pt x="2433" y="735"/>
                </a:lnTo>
                <a:lnTo>
                  <a:pt x="2442" y="777"/>
                </a:lnTo>
                <a:lnTo>
                  <a:pt x="2444" y="820"/>
                </a:lnTo>
                <a:lnTo>
                  <a:pt x="2440" y="864"/>
                </a:lnTo>
                <a:lnTo>
                  <a:pt x="2431" y="908"/>
                </a:lnTo>
                <a:lnTo>
                  <a:pt x="2415" y="948"/>
                </a:lnTo>
                <a:lnTo>
                  <a:pt x="2391" y="984"/>
                </a:lnTo>
                <a:lnTo>
                  <a:pt x="2364" y="1013"/>
                </a:lnTo>
                <a:lnTo>
                  <a:pt x="2331" y="1037"/>
                </a:lnTo>
                <a:lnTo>
                  <a:pt x="2293" y="1057"/>
                </a:lnTo>
                <a:lnTo>
                  <a:pt x="2253" y="1073"/>
                </a:lnTo>
                <a:lnTo>
                  <a:pt x="2211" y="1086"/>
                </a:lnTo>
                <a:lnTo>
                  <a:pt x="2166" y="1098"/>
                </a:lnTo>
                <a:lnTo>
                  <a:pt x="2122" y="1111"/>
                </a:lnTo>
                <a:lnTo>
                  <a:pt x="2079" y="1124"/>
                </a:lnTo>
                <a:lnTo>
                  <a:pt x="2037" y="1138"/>
                </a:lnTo>
                <a:lnTo>
                  <a:pt x="1999" y="1157"/>
                </a:lnTo>
                <a:lnTo>
                  <a:pt x="1962" y="1178"/>
                </a:lnTo>
                <a:lnTo>
                  <a:pt x="1931" y="1204"/>
                </a:lnTo>
                <a:lnTo>
                  <a:pt x="1935" y="1235"/>
                </a:lnTo>
                <a:lnTo>
                  <a:pt x="1946" y="1260"/>
                </a:lnTo>
                <a:lnTo>
                  <a:pt x="1959" y="1282"/>
                </a:lnTo>
                <a:lnTo>
                  <a:pt x="1977" y="1302"/>
                </a:lnTo>
                <a:lnTo>
                  <a:pt x="1997" y="1318"/>
                </a:lnTo>
                <a:lnTo>
                  <a:pt x="2019" y="1333"/>
                </a:lnTo>
                <a:lnTo>
                  <a:pt x="2039" y="1346"/>
                </a:lnTo>
                <a:lnTo>
                  <a:pt x="2060" y="1360"/>
                </a:lnTo>
                <a:lnTo>
                  <a:pt x="2159" y="1433"/>
                </a:lnTo>
                <a:lnTo>
                  <a:pt x="2248" y="1509"/>
                </a:lnTo>
                <a:lnTo>
                  <a:pt x="2328" y="1588"/>
                </a:lnTo>
                <a:lnTo>
                  <a:pt x="2400" y="1671"/>
                </a:lnTo>
                <a:lnTo>
                  <a:pt x="2464" y="1757"/>
                </a:lnTo>
                <a:lnTo>
                  <a:pt x="2522" y="1844"/>
                </a:lnTo>
                <a:lnTo>
                  <a:pt x="2571" y="1933"/>
                </a:lnTo>
                <a:lnTo>
                  <a:pt x="2613" y="2026"/>
                </a:lnTo>
                <a:lnTo>
                  <a:pt x="2649" y="2118"/>
                </a:lnTo>
                <a:lnTo>
                  <a:pt x="2679" y="2211"/>
                </a:lnTo>
                <a:lnTo>
                  <a:pt x="2704" y="2304"/>
                </a:lnTo>
                <a:lnTo>
                  <a:pt x="2722" y="2398"/>
                </a:lnTo>
                <a:lnTo>
                  <a:pt x="2737" y="2493"/>
                </a:lnTo>
                <a:lnTo>
                  <a:pt x="2746" y="2586"/>
                </a:lnTo>
                <a:lnTo>
                  <a:pt x="2751" y="2677"/>
                </a:lnTo>
                <a:lnTo>
                  <a:pt x="2753" y="2768"/>
                </a:lnTo>
                <a:lnTo>
                  <a:pt x="2751" y="2857"/>
                </a:lnTo>
                <a:lnTo>
                  <a:pt x="2746" y="2942"/>
                </a:lnTo>
                <a:lnTo>
                  <a:pt x="2739" y="3028"/>
                </a:lnTo>
                <a:lnTo>
                  <a:pt x="2728" y="3108"/>
                </a:lnTo>
                <a:lnTo>
                  <a:pt x="2715" y="3186"/>
                </a:lnTo>
                <a:lnTo>
                  <a:pt x="2702" y="3260"/>
                </a:lnTo>
                <a:lnTo>
                  <a:pt x="2688" y="3331"/>
                </a:lnTo>
                <a:lnTo>
                  <a:pt x="2671" y="3397"/>
                </a:lnTo>
                <a:lnTo>
                  <a:pt x="2657" y="3458"/>
                </a:lnTo>
                <a:lnTo>
                  <a:pt x="2640" y="3515"/>
                </a:lnTo>
                <a:lnTo>
                  <a:pt x="2624" y="3564"/>
                </a:lnTo>
                <a:lnTo>
                  <a:pt x="2609" y="3609"/>
                </a:lnTo>
                <a:lnTo>
                  <a:pt x="2597" y="3648"/>
                </a:lnTo>
                <a:lnTo>
                  <a:pt x="2584" y="3680"/>
                </a:lnTo>
                <a:lnTo>
                  <a:pt x="2573" y="3704"/>
                </a:lnTo>
                <a:lnTo>
                  <a:pt x="2566" y="3722"/>
                </a:lnTo>
                <a:lnTo>
                  <a:pt x="2560" y="3733"/>
                </a:lnTo>
                <a:lnTo>
                  <a:pt x="2533" y="3764"/>
                </a:lnTo>
                <a:lnTo>
                  <a:pt x="2499" y="3789"/>
                </a:lnTo>
                <a:lnTo>
                  <a:pt x="2459" y="3811"/>
                </a:lnTo>
                <a:lnTo>
                  <a:pt x="2415" y="3829"/>
                </a:lnTo>
                <a:lnTo>
                  <a:pt x="2368" y="3844"/>
                </a:lnTo>
                <a:lnTo>
                  <a:pt x="2319" y="3855"/>
                </a:lnTo>
                <a:lnTo>
                  <a:pt x="2269" y="3862"/>
                </a:lnTo>
                <a:lnTo>
                  <a:pt x="2220" y="3868"/>
                </a:lnTo>
                <a:lnTo>
                  <a:pt x="2133" y="3873"/>
                </a:lnTo>
                <a:lnTo>
                  <a:pt x="2046" y="3873"/>
                </a:lnTo>
                <a:lnTo>
                  <a:pt x="1959" y="3868"/>
                </a:lnTo>
                <a:lnTo>
                  <a:pt x="1871" y="3855"/>
                </a:lnTo>
                <a:lnTo>
                  <a:pt x="1784" y="3838"/>
                </a:lnTo>
                <a:lnTo>
                  <a:pt x="1699" y="3818"/>
                </a:lnTo>
                <a:lnTo>
                  <a:pt x="1613" y="3795"/>
                </a:lnTo>
                <a:lnTo>
                  <a:pt x="1531" y="3768"/>
                </a:lnTo>
                <a:lnTo>
                  <a:pt x="1449" y="3737"/>
                </a:lnTo>
                <a:lnTo>
                  <a:pt x="1369" y="3704"/>
                </a:lnTo>
                <a:lnTo>
                  <a:pt x="1293" y="3669"/>
                </a:lnTo>
                <a:lnTo>
                  <a:pt x="1219" y="3635"/>
                </a:lnTo>
                <a:lnTo>
                  <a:pt x="1146" y="3597"/>
                </a:lnTo>
                <a:lnTo>
                  <a:pt x="1079" y="3560"/>
                </a:lnTo>
                <a:lnTo>
                  <a:pt x="1015" y="3524"/>
                </a:lnTo>
                <a:lnTo>
                  <a:pt x="953" y="3488"/>
                </a:lnTo>
                <a:lnTo>
                  <a:pt x="899" y="3453"/>
                </a:lnTo>
                <a:lnTo>
                  <a:pt x="846" y="3420"/>
                </a:lnTo>
                <a:lnTo>
                  <a:pt x="800" y="3389"/>
                </a:lnTo>
                <a:lnTo>
                  <a:pt x="759" y="3360"/>
                </a:lnTo>
                <a:lnTo>
                  <a:pt x="722" y="3335"/>
                </a:lnTo>
                <a:lnTo>
                  <a:pt x="693" y="3313"/>
                </a:lnTo>
                <a:lnTo>
                  <a:pt x="669" y="3297"/>
                </a:lnTo>
                <a:lnTo>
                  <a:pt x="653" y="3284"/>
                </a:lnTo>
                <a:lnTo>
                  <a:pt x="642" y="3275"/>
                </a:lnTo>
                <a:lnTo>
                  <a:pt x="640" y="3273"/>
                </a:lnTo>
                <a:lnTo>
                  <a:pt x="644" y="3277"/>
                </a:lnTo>
                <a:lnTo>
                  <a:pt x="562" y="3206"/>
                </a:lnTo>
                <a:lnTo>
                  <a:pt x="482" y="3124"/>
                </a:lnTo>
                <a:lnTo>
                  <a:pt x="402" y="3033"/>
                </a:lnTo>
                <a:lnTo>
                  <a:pt x="326" y="2935"/>
                </a:lnTo>
                <a:lnTo>
                  <a:pt x="255" y="2829"/>
                </a:lnTo>
                <a:lnTo>
                  <a:pt x="189" y="2718"/>
                </a:lnTo>
                <a:lnTo>
                  <a:pt x="131" y="2604"/>
                </a:lnTo>
                <a:lnTo>
                  <a:pt x="82" y="2484"/>
                </a:lnTo>
                <a:lnTo>
                  <a:pt x="40" y="2362"/>
                </a:lnTo>
                <a:lnTo>
                  <a:pt x="11" y="2240"/>
                </a:lnTo>
                <a:lnTo>
                  <a:pt x="0" y="2148"/>
                </a:lnTo>
                <a:lnTo>
                  <a:pt x="0" y="2057"/>
                </a:lnTo>
                <a:lnTo>
                  <a:pt x="9" y="1969"/>
                </a:lnTo>
                <a:lnTo>
                  <a:pt x="26" y="1886"/>
                </a:lnTo>
                <a:lnTo>
                  <a:pt x="51" y="1804"/>
                </a:lnTo>
                <a:lnTo>
                  <a:pt x="79" y="1729"/>
                </a:lnTo>
                <a:lnTo>
                  <a:pt x="111" y="1658"/>
                </a:lnTo>
                <a:lnTo>
                  <a:pt x="146" y="1595"/>
                </a:lnTo>
                <a:lnTo>
                  <a:pt x="180" y="1537"/>
                </a:lnTo>
                <a:lnTo>
                  <a:pt x="197" y="1513"/>
                </a:lnTo>
                <a:lnTo>
                  <a:pt x="217" y="1491"/>
                </a:lnTo>
                <a:lnTo>
                  <a:pt x="237" y="1471"/>
                </a:lnTo>
                <a:lnTo>
                  <a:pt x="259" y="1451"/>
                </a:lnTo>
                <a:lnTo>
                  <a:pt x="279" y="1429"/>
                </a:lnTo>
                <a:lnTo>
                  <a:pt x="300" y="1406"/>
                </a:lnTo>
                <a:lnTo>
                  <a:pt x="319" y="1380"/>
                </a:lnTo>
                <a:lnTo>
                  <a:pt x="335" y="1349"/>
                </a:lnTo>
                <a:lnTo>
                  <a:pt x="349" y="1313"/>
                </a:lnTo>
                <a:lnTo>
                  <a:pt x="359" y="1269"/>
                </a:lnTo>
                <a:lnTo>
                  <a:pt x="364" y="1220"/>
                </a:lnTo>
                <a:lnTo>
                  <a:pt x="368" y="1135"/>
                </a:lnTo>
                <a:lnTo>
                  <a:pt x="366" y="1058"/>
                </a:lnTo>
                <a:lnTo>
                  <a:pt x="364" y="989"/>
                </a:lnTo>
                <a:lnTo>
                  <a:pt x="360" y="929"/>
                </a:lnTo>
                <a:lnTo>
                  <a:pt x="357" y="877"/>
                </a:lnTo>
                <a:lnTo>
                  <a:pt x="353" y="831"/>
                </a:lnTo>
                <a:lnTo>
                  <a:pt x="353" y="789"/>
                </a:lnTo>
                <a:lnTo>
                  <a:pt x="355" y="755"/>
                </a:lnTo>
                <a:lnTo>
                  <a:pt x="359" y="724"/>
                </a:lnTo>
                <a:lnTo>
                  <a:pt x="369" y="698"/>
                </a:lnTo>
                <a:lnTo>
                  <a:pt x="384" y="675"/>
                </a:lnTo>
                <a:lnTo>
                  <a:pt x="406" y="653"/>
                </a:lnTo>
                <a:lnTo>
                  <a:pt x="435" y="635"/>
                </a:lnTo>
                <a:lnTo>
                  <a:pt x="473" y="617"/>
                </a:lnTo>
                <a:lnTo>
                  <a:pt x="520" y="600"/>
                </a:lnTo>
                <a:lnTo>
                  <a:pt x="559" y="591"/>
                </a:lnTo>
                <a:lnTo>
                  <a:pt x="593" y="591"/>
                </a:lnTo>
                <a:lnTo>
                  <a:pt x="624" y="598"/>
                </a:lnTo>
                <a:lnTo>
                  <a:pt x="651" y="615"/>
                </a:lnTo>
                <a:lnTo>
                  <a:pt x="677" y="635"/>
                </a:lnTo>
                <a:lnTo>
                  <a:pt x="699" y="664"/>
                </a:lnTo>
                <a:lnTo>
                  <a:pt x="717" y="697"/>
                </a:lnTo>
                <a:lnTo>
                  <a:pt x="733" y="733"/>
                </a:lnTo>
                <a:lnTo>
                  <a:pt x="748" y="775"/>
                </a:lnTo>
                <a:lnTo>
                  <a:pt x="760" y="818"/>
                </a:lnTo>
                <a:lnTo>
                  <a:pt x="769" y="866"/>
                </a:lnTo>
                <a:lnTo>
                  <a:pt x="777" y="915"/>
                </a:lnTo>
                <a:lnTo>
                  <a:pt x="782" y="964"/>
                </a:lnTo>
                <a:lnTo>
                  <a:pt x="788" y="1015"/>
                </a:lnTo>
                <a:lnTo>
                  <a:pt x="789" y="1066"/>
                </a:lnTo>
                <a:lnTo>
                  <a:pt x="791" y="1115"/>
                </a:lnTo>
                <a:lnTo>
                  <a:pt x="791" y="1164"/>
                </a:lnTo>
                <a:lnTo>
                  <a:pt x="791" y="1420"/>
                </a:lnTo>
                <a:lnTo>
                  <a:pt x="884" y="1224"/>
                </a:lnTo>
                <a:lnTo>
                  <a:pt x="942" y="1137"/>
                </a:lnTo>
                <a:lnTo>
                  <a:pt x="1008" y="1053"/>
                </a:lnTo>
                <a:lnTo>
                  <a:pt x="1080" y="969"/>
                </a:lnTo>
                <a:lnTo>
                  <a:pt x="1160" y="893"/>
                </a:lnTo>
                <a:lnTo>
                  <a:pt x="1248" y="820"/>
                </a:lnTo>
                <a:lnTo>
                  <a:pt x="1339" y="757"/>
                </a:lnTo>
                <a:lnTo>
                  <a:pt x="1433" y="700"/>
                </a:lnTo>
                <a:lnTo>
                  <a:pt x="1531" y="657"/>
                </a:lnTo>
                <a:lnTo>
                  <a:pt x="1573" y="642"/>
                </a:lnTo>
                <a:lnTo>
                  <a:pt x="1622" y="628"/>
                </a:lnTo>
                <a:lnTo>
                  <a:pt x="1679" y="613"/>
                </a:lnTo>
                <a:lnTo>
                  <a:pt x="1737" y="600"/>
                </a:lnTo>
                <a:lnTo>
                  <a:pt x="1800" y="588"/>
                </a:lnTo>
                <a:lnTo>
                  <a:pt x="1866" y="577"/>
                </a:lnTo>
                <a:lnTo>
                  <a:pt x="1931" y="568"/>
                </a:lnTo>
                <a:lnTo>
                  <a:pt x="1999" y="562"/>
                </a:lnTo>
                <a:lnTo>
                  <a:pt x="2062" y="557"/>
                </a:lnTo>
                <a:lnTo>
                  <a:pt x="2122" y="555"/>
                </a:lnTo>
                <a:close/>
                <a:moveTo>
                  <a:pt x="1200" y="0"/>
                </a:moveTo>
                <a:lnTo>
                  <a:pt x="1231" y="2"/>
                </a:lnTo>
                <a:lnTo>
                  <a:pt x="1257" y="8"/>
                </a:lnTo>
                <a:lnTo>
                  <a:pt x="1277" y="18"/>
                </a:lnTo>
                <a:lnTo>
                  <a:pt x="1291" y="31"/>
                </a:lnTo>
                <a:lnTo>
                  <a:pt x="1300" y="48"/>
                </a:lnTo>
                <a:lnTo>
                  <a:pt x="1308" y="68"/>
                </a:lnTo>
                <a:lnTo>
                  <a:pt x="1311" y="89"/>
                </a:lnTo>
                <a:lnTo>
                  <a:pt x="1315" y="111"/>
                </a:lnTo>
                <a:lnTo>
                  <a:pt x="1315" y="137"/>
                </a:lnTo>
                <a:lnTo>
                  <a:pt x="1317" y="160"/>
                </a:lnTo>
                <a:lnTo>
                  <a:pt x="1320" y="186"/>
                </a:lnTo>
                <a:lnTo>
                  <a:pt x="1324" y="208"/>
                </a:lnTo>
                <a:lnTo>
                  <a:pt x="1329" y="229"/>
                </a:lnTo>
                <a:lnTo>
                  <a:pt x="1339" y="249"/>
                </a:lnTo>
                <a:lnTo>
                  <a:pt x="1349" y="266"/>
                </a:lnTo>
                <a:lnTo>
                  <a:pt x="1364" y="278"/>
                </a:lnTo>
                <a:lnTo>
                  <a:pt x="1375" y="278"/>
                </a:lnTo>
                <a:lnTo>
                  <a:pt x="1389" y="278"/>
                </a:lnTo>
                <a:lnTo>
                  <a:pt x="1400" y="280"/>
                </a:lnTo>
                <a:lnTo>
                  <a:pt x="1420" y="246"/>
                </a:lnTo>
                <a:lnTo>
                  <a:pt x="1439" y="209"/>
                </a:lnTo>
                <a:lnTo>
                  <a:pt x="1455" y="173"/>
                </a:lnTo>
                <a:lnTo>
                  <a:pt x="1471" y="138"/>
                </a:lnTo>
                <a:lnTo>
                  <a:pt x="1489" y="104"/>
                </a:lnTo>
                <a:lnTo>
                  <a:pt x="1511" y="71"/>
                </a:lnTo>
                <a:lnTo>
                  <a:pt x="1537" y="42"/>
                </a:lnTo>
                <a:lnTo>
                  <a:pt x="1568" y="18"/>
                </a:lnTo>
                <a:lnTo>
                  <a:pt x="1600" y="22"/>
                </a:lnTo>
                <a:lnTo>
                  <a:pt x="1626" y="29"/>
                </a:lnTo>
                <a:lnTo>
                  <a:pt x="1646" y="44"/>
                </a:lnTo>
                <a:lnTo>
                  <a:pt x="1659" y="62"/>
                </a:lnTo>
                <a:lnTo>
                  <a:pt x="1668" y="82"/>
                </a:lnTo>
                <a:lnTo>
                  <a:pt x="1671" y="108"/>
                </a:lnTo>
                <a:lnTo>
                  <a:pt x="1673" y="133"/>
                </a:lnTo>
                <a:lnTo>
                  <a:pt x="1669" y="162"/>
                </a:lnTo>
                <a:lnTo>
                  <a:pt x="1664" y="191"/>
                </a:lnTo>
                <a:lnTo>
                  <a:pt x="1657" y="220"/>
                </a:lnTo>
                <a:lnTo>
                  <a:pt x="1649" y="249"/>
                </a:lnTo>
                <a:lnTo>
                  <a:pt x="1640" y="278"/>
                </a:lnTo>
                <a:lnTo>
                  <a:pt x="1633" y="304"/>
                </a:lnTo>
                <a:lnTo>
                  <a:pt x="1626" y="329"/>
                </a:lnTo>
                <a:lnTo>
                  <a:pt x="1620" y="349"/>
                </a:lnTo>
                <a:lnTo>
                  <a:pt x="1666" y="408"/>
                </a:lnTo>
                <a:lnTo>
                  <a:pt x="1717" y="458"/>
                </a:lnTo>
                <a:lnTo>
                  <a:pt x="1771" y="502"/>
                </a:lnTo>
                <a:lnTo>
                  <a:pt x="1773" y="504"/>
                </a:lnTo>
                <a:lnTo>
                  <a:pt x="1773" y="508"/>
                </a:lnTo>
                <a:lnTo>
                  <a:pt x="1775" y="511"/>
                </a:lnTo>
                <a:lnTo>
                  <a:pt x="1775" y="515"/>
                </a:lnTo>
                <a:lnTo>
                  <a:pt x="1777" y="517"/>
                </a:lnTo>
                <a:lnTo>
                  <a:pt x="1686" y="535"/>
                </a:lnTo>
                <a:lnTo>
                  <a:pt x="1604" y="557"/>
                </a:lnTo>
                <a:lnTo>
                  <a:pt x="1529" y="580"/>
                </a:lnTo>
                <a:lnTo>
                  <a:pt x="1462" y="606"/>
                </a:lnTo>
                <a:lnTo>
                  <a:pt x="1400" y="635"/>
                </a:lnTo>
                <a:lnTo>
                  <a:pt x="1342" y="666"/>
                </a:lnTo>
                <a:lnTo>
                  <a:pt x="1289" y="700"/>
                </a:lnTo>
                <a:lnTo>
                  <a:pt x="1239" y="735"/>
                </a:lnTo>
                <a:lnTo>
                  <a:pt x="1189" y="773"/>
                </a:lnTo>
                <a:lnTo>
                  <a:pt x="1140" y="813"/>
                </a:lnTo>
                <a:lnTo>
                  <a:pt x="1091" y="857"/>
                </a:lnTo>
                <a:lnTo>
                  <a:pt x="1039" y="908"/>
                </a:lnTo>
                <a:lnTo>
                  <a:pt x="995" y="958"/>
                </a:lnTo>
                <a:lnTo>
                  <a:pt x="955" y="1009"/>
                </a:lnTo>
                <a:lnTo>
                  <a:pt x="919" y="1060"/>
                </a:lnTo>
                <a:lnTo>
                  <a:pt x="880" y="1111"/>
                </a:lnTo>
                <a:lnTo>
                  <a:pt x="877" y="1115"/>
                </a:lnTo>
                <a:lnTo>
                  <a:pt x="871" y="1124"/>
                </a:lnTo>
                <a:lnTo>
                  <a:pt x="866" y="1135"/>
                </a:lnTo>
                <a:lnTo>
                  <a:pt x="860" y="1146"/>
                </a:lnTo>
                <a:lnTo>
                  <a:pt x="855" y="1153"/>
                </a:lnTo>
                <a:lnTo>
                  <a:pt x="851" y="1157"/>
                </a:lnTo>
                <a:lnTo>
                  <a:pt x="855" y="1100"/>
                </a:lnTo>
                <a:lnTo>
                  <a:pt x="855" y="1038"/>
                </a:lnTo>
                <a:lnTo>
                  <a:pt x="851" y="977"/>
                </a:lnTo>
                <a:lnTo>
                  <a:pt x="844" y="913"/>
                </a:lnTo>
                <a:lnTo>
                  <a:pt x="835" y="853"/>
                </a:lnTo>
                <a:lnTo>
                  <a:pt x="826" y="798"/>
                </a:lnTo>
                <a:lnTo>
                  <a:pt x="813" y="751"/>
                </a:lnTo>
                <a:lnTo>
                  <a:pt x="800" y="713"/>
                </a:lnTo>
                <a:lnTo>
                  <a:pt x="809" y="698"/>
                </a:lnTo>
                <a:lnTo>
                  <a:pt x="822" y="678"/>
                </a:lnTo>
                <a:lnTo>
                  <a:pt x="837" y="658"/>
                </a:lnTo>
                <a:lnTo>
                  <a:pt x="853" y="637"/>
                </a:lnTo>
                <a:lnTo>
                  <a:pt x="869" y="615"/>
                </a:lnTo>
                <a:lnTo>
                  <a:pt x="882" y="593"/>
                </a:lnTo>
                <a:lnTo>
                  <a:pt x="891" y="573"/>
                </a:lnTo>
                <a:lnTo>
                  <a:pt x="897" y="555"/>
                </a:lnTo>
                <a:lnTo>
                  <a:pt x="897" y="540"/>
                </a:lnTo>
                <a:lnTo>
                  <a:pt x="840" y="511"/>
                </a:lnTo>
                <a:lnTo>
                  <a:pt x="788" y="484"/>
                </a:lnTo>
                <a:lnTo>
                  <a:pt x="742" y="460"/>
                </a:lnTo>
                <a:lnTo>
                  <a:pt x="704" y="437"/>
                </a:lnTo>
                <a:lnTo>
                  <a:pt x="669" y="415"/>
                </a:lnTo>
                <a:lnTo>
                  <a:pt x="644" y="393"/>
                </a:lnTo>
                <a:lnTo>
                  <a:pt x="624" y="371"/>
                </a:lnTo>
                <a:lnTo>
                  <a:pt x="613" y="348"/>
                </a:lnTo>
                <a:lnTo>
                  <a:pt x="609" y="320"/>
                </a:lnTo>
                <a:lnTo>
                  <a:pt x="615" y="291"/>
                </a:lnTo>
                <a:lnTo>
                  <a:pt x="628" y="258"/>
                </a:lnTo>
                <a:lnTo>
                  <a:pt x="646" y="233"/>
                </a:lnTo>
                <a:lnTo>
                  <a:pt x="666" y="215"/>
                </a:lnTo>
                <a:lnTo>
                  <a:pt x="691" y="206"/>
                </a:lnTo>
                <a:lnTo>
                  <a:pt x="720" y="202"/>
                </a:lnTo>
                <a:lnTo>
                  <a:pt x="755" y="206"/>
                </a:lnTo>
                <a:lnTo>
                  <a:pt x="793" y="215"/>
                </a:lnTo>
                <a:lnTo>
                  <a:pt x="837" y="231"/>
                </a:lnTo>
                <a:lnTo>
                  <a:pt x="886" y="251"/>
                </a:lnTo>
                <a:lnTo>
                  <a:pt x="940" y="277"/>
                </a:lnTo>
                <a:lnTo>
                  <a:pt x="1000" y="308"/>
                </a:lnTo>
                <a:lnTo>
                  <a:pt x="1066" y="340"/>
                </a:lnTo>
                <a:lnTo>
                  <a:pt x="1137" y="378"/>
                </a:lnTo>
                <a:lnTo>
                  <a:pt x="1144" y="375"/>
                </a:lnTo>
                <a:lnTo>
                  <a:pt x="1142" y="338"/>
                </a:lnTo>
                <a:lnTo>
                  <a:pt x="1137" y="302"/>
                </a:lnTo>
                <a:lnTo>
                  <a:pt x="1129" y="264"/>
                </a:lnTo>
                <a:lnTo>
                  <a:pt x="1122" y="228"/>
                </a:lnTo>
                <a:lnTo>
                  <a:pt x="1115" y="189"/>
                </a:lnTo>
                <a:lnTo>
                  <a:pt x="1109" y="155"/>
                </a:lnTo>
                <a:lnTo>
                  <a:pt x="1106" y="120"/>
                </a:lnTo>
                <a:lnTo>
                  <a:pt x="1106" y="89"/>
                </a:lnTo>
                <a:lnTo>
                  <a:pt x="1111" y="62"/>
                </a:lnTo>
                <a:lnTo>
                  <a:pt x="1120" y="38"/>
                </a:lnTo>
                <a:lnTo>
                  <a:pt x="1137" y="18"/>
                </a:lnTo>
                <a:lnTo>
                  <a:pt x="1160" y="4"/>
                </a:lnTo>
                <a:lnTo>
                  <a:pt x="120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127" name="Freeform 9">
            <a:extLst>
              <a:ext uri="{FF2B5EF4-FFF2-40B4-BE49-F238E27FC236}">
                <a16:creationId xmlns:a16="http://schemas.microsoft.com/office/drawing/2014/main" id="{648B1747-DA64-AC2B-6F80-F7F3B03006F2}"/>
              </a:ext>
            </a:extLst>
          </p:cNvPr>
          <p:cNvSpPr>
            <a:spLocks noEditPoints="1"/>
          </p:cNvSpPr>
          <p:nvPr/>
        </p:nvSpPr>
        <p:spPr bwMode="auto">
          <a:xfrm>
            <a:off x="6656837" y="3424941"/>
            <a:ext cx="447644" cy="313936"/>
          </a:xfrm>
          <a:custGeom>
            <a:avLst/>
            <a:gdLst>
              <a:gd name="T0" fmla="*/ 1182 w 4436"/>
              <a:gd name="T1" fmla="*/ 1064 h 3111"/>
              <a:gd name="T2" fmla="*/ 1302 w 4436"/>
              <a:gd name="T3" fmla="*/ 1351 h 3111"/>
              <a:gd name="T4" fmla="*/ 1236 w 4436"/>
              <a:gd name="T5" fmla="*/ 1649 h 3111"/>
              <a:gd name="T6" fmla="*/ 976 w 4436"/>
              <a:gd name="T7" fmla="*/ 1793 h 3111"/>
              <a:gd name="T8" fmla="*/ 702 w 4436"/>
              <a:gd name="T9" fmla="*/ 1633 h 3111"/>
              <a:gd name="T10" fmla="*/ 611 w 4436"/>
              <a:gd name="T11" fmla="*/ 1300 h 3111"/>
              <a:gd name="T12" fmla="*/ 744 w 4436"/>
              <a:gd name="T13" fmla="*/ 1027 h 3111"/>
              <a:gd name="T14" fmla="*/ 3564 w 4436"/>
              <a:gd name="T15" fmla="*/ 958 h 3111"/>
              <a:gd name="T16" fmla="*/ 3798 w 4436"/>
              <a:gd name="T17" fmla="*/ 1113 h 3111"/>
              <a:gd name="T18" fmla="*/ 3851 w 4436"/>
              <a:gd name="T19" fmla="*/ 1396 h 3111"/>
              <a:gd name="T20" fmla="*/ 3749 w 4436"/>
              <a:gd name="T21" fmla="*/ 1671 h 3111"/>
              <a:gd name="T22" fmla="*/ 3520 w 4436"/>
              <a:gd name="T23" fmla="*/ 1795 h 3111"/>
              <a:gd name="T24" fmla="*/ 3235 w 4436"/>
              <a:gd name="T25" fmla="*/ 1644 h 3111"/>
              <a:gd name="T26" fmla="*/ 3167 w 4436"/>
              <a:gd name="T27" fmla="*/ 1302 h 3111"/>
              <a:gd name="T28" fmla="*/ 3325 w 4436"/>
              <a:gd name="T29" fmla="*/ 1027 h 3111"/>
              <a:gd name="T30" fmla="*/ 2318 w 4436"/>
              <a:gd name="T31" fmla="*/ 2 h 3111"/>
              <a:gd name="T32" fmla="*/ 2613 w 4436"/>
              <a:gd name="T33" fmla="*/ 102 h 3111"/>
              <a:gd name="T34" fmla="*/ 2871 w 4436"/>
              <a:gd name="T35" fmla="*/ 233 h 3111"/>
              <a:gd name="T36" fmla="*/ 3215 w 4436"/>
              <a:gd name="T37" fmla="*/ 218 h 3111"/>
              <a:gd name="T38" fmla="*/ 3642 w 4436"/>
              <a:gd name="T39" fmla="*/ 153 h 3111"/>
              <a:gd name="T40" fmla="*/ 4082 w 4436"/>
              <a:gd name="T41" fmla="*/ 240 h 3111"/>
              <a:gd name="T42" fmla="*/ 4364 w 4436"/>
              <a:gd name="T43" fmla="*/ 467 h 3111"/>
              <a:gd name="T44" fmla="*/ 4418 w 4436"/>
              <a:gd name="T45" fmla="*/ 884 h 3111"/>
              <a:gd name="T46" fmla="*/ 4222 w 4436"/>
              <a:gd name="T47" fmla="*/ 1284 h 3111"/>
              <a:gd name="T48" fmla="*/ 3955 w 4436"/>
              <a:gd name="T49" fmla="*/ 1565 h 3111"/>
              <a:gd name="T50" fmla="*/ 3944 w 4436"/>
              <a:gd name="T51" fmla="*/ 1400 h 3111"/>
              <a:gd name="T52" fmla="*/ 3880 w 4436"/>
              <a:gd name="T53" fmla="*/ 1027 h 3111"/>
              <a:gd name="T54" fmla="*/ 4071 w 4436"/>
              <a:gd name="T55" fmla="*/ 1022 h 3111"/>
              <a:gd name="T56" fmla="*/ 4236 w 4436"/>
              <a:gd name="T57" fmla="*/ 831 h 3111"/>
              <a:gd name="T58" fmla="*/ 4167 w 4436"/>
              <a:gd name="T59" fmla="*/ 562 h 3111"/>
              <a:gd name="T60" fmla="*/ 3938 w 4436"/>
              <a:gd name="T61" fmla="*/ 438 h 3111"/>
              <a:gd name="T62" fmla="*/ 3584 w 4436"/>
              <a:gd name="T63" fmla="*/ 431 h 3111"/>
              <a:gd name="T64" fmla="*/ 3165 w 4436"/>
              <a:gd name="T65" fmla="*/ 582 h 3111"/>
              <a:gd name="T66" fmla="*/ 2933 w 4436"/>
              <a:gd name="T67" fmla="*/ 918 h 3111"/>
              <a:gd name="T68" fmla="*/ 2865 w 4436"/>
              <a:gd name="T69" fmla="*/ 1396 h 3111"/>
              <a:gd name="T70" fmla="*/ 2738 w 4436"/>
              <a:gd name="T71" fmla="*/ 1847 h 3111"/>
              <a:gd name="T72" fmla="*/ 2513 w 4436"/>
              <a:gd name="T73" fmla="*/ 2264 h 3111"/>
              <a:gd name="T74" fmla="*/ 2347 w 4436"/>
              <a:gd name="T75" fmla="*/ 2738 h 3111"/>
              <a:gd name="T76" fmla="*/ 2309 w 4436"/>
              <a:gd name="T77" fmla="*/ 3084 h 3111"/>
              <a:gd name="T78" fmla="*/ 2198 w 4436"/>
              <a:gd name="T79" fmla="*/ 3104 h 3111"/>
              <a:gd name="T80" fmla="*/ 2155 w 4436"/>
              <a:gd name="T81" fmla="*/ 2942 h 3111"/>
              <a:gd name="T82" fmla="*/ 2029 w 4436"/>
              <a:gd name="T83" fmla="*/ 2424 h 3111"/>
              <a:gd name="T84" fmla="*/ 1798 w 4436"/>
              <a:gd name="T85" fmla="*/ 2005 h 3111"/>
              <a:gd name="T86" fmla="*/ 1615 w 4436"/>
              <a:gd name="T87" fmla="*/ 1584 h 3111"/>
              <a:gd name="T88" fmla="*/ 1542 w 4436"/>
              <a:gd name="T89" fmla="*/ 1105 h 3111"/>
              <a:gd name="T90" fmla="*/ 1407 w 4436"/>
              <a:gd name="T91" fmla="*/ 691 h 3111"/>
              <a:gd name="T92" fmla="*/ 1093 w 4436"/>
              <a:gd name="T93" fmla="*/ 475 h 3111"/>
              <a:gd name="T94" fmla="*/ 640 w 4436"/>
              <a:gd name="T95" fmla="*/ 424 h 3111"/>
              <a:gd name="T96" fmla="*/ 360 w 4436"/>
              <a:gd name="T97" fmla="*/ 509 h 3111"/>
              <a:gd name="T98" fmla="*/ 191 w 4436"/>
              <a:gd name="T99" fmla="*/ 715 h 3111"/>
              <a:gd name="T100" fmla="*/ 260 w 4436"/>
              <a:gd name="T101" fmla="*/ 965 h 3111"/>
              <a:gd name="T102" fmla="*/ 451 w 4436"/>
              <a:gd name="T103" fmla="*/ 1044 h 3111"/>
              <a:gd name="T104" fmla="*/ 513 w 4436"/>
              <a:gd name="T105" fmla="*/ 1213 h 3111"/>
              <a:gd name="T106" fmla="*/ 547 w 4436"/>
              <a:gd name="T107" fmla="*/ 1607 h 3111"/>
              <a:gd name="T108" fmla="*/ 204 w 4436"/>
              <a:gd name="T109" fmla="*/ 1264 h 3111"/>
              <a:gd name="T110" fmla="*/ 16 w 4436"/>
              <a:gd name="T111" fmla="*/ 889 h 3111"/>
              <a:gd name="T112" fmla="*/ 69 w 4436"/>
              <a:gd name="T113" fmla="*/ 493 h 3111"/>
              <a:gd name="T114" fmla="*/ 371 w 4436"/>
              <a:gd name="T115" fmla="*/ 240 h 3111"/>
              <a:gd name="T116" fmla="*/ 815 w 4436"/>
              <a:gd name="T117" fmla="*/ 145 h 3111"/>
              <a:gd name="T118" fmla="*/ 1333 w 4436"/>
              <a:gd name="T119" fmla="*/ 215 h 3111"/>
              <a:gd name="T120" fmla="*/ 1669 w 4436"/>
              <a:gd name="T121" fmla="*/ 235 h 3111"/>
              <a:gd name="T122" fmla="*/ 1876 w 4436"/>
              <a:gd name="T123" fmla="*/ 115 h 3111"/>
              <a:gd name="T124" fmla="*/ 2125 w 4436"/>
              <a:gd name="T125" fmla="*/ 9 h 3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36" h="3111">
                <a:moveTo>
                  <a:pt x="951" y="956"/>
                </a:moveTo>
                <a:lnTo>
                  <a:pt x="1005" y="964"/>
                </a:lnTo>
                <a:lnTo>
                  <a:pt x="1056" y="978"/>
                </a:lnTo>
                <a:lnTo>
                  <a:pt x="1104" y="1002"/>
                </a:lnTo>
                <a:lnTo>
                  <a:pt x="1144" y="1029"/>
                </a:lnTo>
                <a:lnTo>
                  <a:pt x="1182" y="1064"/>
                </a:lnTo>
                <a:lnTo>
                  <a:pt x="1213" y="1104"/>
                </a:lnTo>
                <a:lnTo>
                  <a:pt x="1240" y="1147"/>
                </a:lnTo>
                <a:lnTo>
                  <a:pt x="1264" y="1196"/>
                </a:lnTo>
                <a:lnTo>
                  <a:pt x="1282" y="1245"/>
                </a:lnTo>
                <a:lnTo>
                  <a:pt x="1295" y="1298"/>
                </a:lnTo>
                <a:lnTo>
                  <a:pt x="1302" y="1351"/>
                </a:lnTo>
                <a:lnTo>
                  <a:pt x="1304" y="1404"/>
                </a:lnTo>
                <a:lnTo>
                  <a:pt x="1302" y="1458"/>
                </a:lnTo>
                <a:lnTo>
                  <a:pt x="1293" y="1509"/>
                </a:lnTo>
                <a:lnTo>
                  <a:pt x="1280" y="1560"/>
                </a:lnTo>
                <a:lnTo>
                  <a:pt x="1262" y="1605"/>
                </a:lnTo>
                <a:lnTo>
                  <a:pt x="1236" y="1649"/>
                </a:lnTo>
                <a:lnTo>
                  <a:pt x="1207" y="1689"/>
                </a:lnTo>
                <a:lnTo>
                  <a:pt x="1173" y="1724"/>
                </a:lnTo>
                <a:lnTo>
                  <a:pt x="1131" y="1751"/>
                </a:lnTo>
                <a:lnTo>
                  <a:pt x="1084" y="1773"/>
                </a:lnTo>
                <a:lnTo>
                  <a:pt x="1033" y="1787"/>
                </a:lnTo>
                <a:lnTo>
                  <a:pt x="976" y="1793"/>
                </a:lnTo>
                <a:lnTo>
                  <a:pt x="922" y="1785"/>
                </a:lnTo>
                <a:lnTo>
                  <a:pt x="871" y="1771"/>
                </a:lnTo>
                <a:lnTo>
                  <a:pt x="822" y="1747"/>
                </a:lnTo>
                <a:lnTo>
                  <a:pt x="778" y="1715"/>
                </a:lnTo>
                <a:lnTo>
                  <a:pt x="738" y="1676"/>
                </a:lnTo>
                <a:lnTo>
                  <a:pt x="702" y="1633"/>
                </a:lnTo>
                <a:lnTo>
                  <a:pt x="671" y="1584"/>
                </a:lnTo>
                <a:lnTo>
                  <a:pt x="645" y="1531"/>
                </a:lnTo>
                <a:lnTo>
                  <a:pt x="627" y="1475"/>
                </a:lnTo>
                <a:lnTo>
                  <a:pt x="615" y="1418"/>
                </a:lnTo>
                <a:lnTo>
                  <a:pt x="609" y="1360"/>
                </a:lnTo>
                <a:lnTo>
                  <a:pt x="611" y="1300"/>
                </a:lnTo>
                <a:lnTo>
                  <a:pt x="620" y="1244"/>
                </a:lnTo>
                <a:lnTo>
                  <a:pt x="636" y="1185"/>
                </a:lnTo>
                <a:lnTo>
                  <a:pt x="656" y="1135"/>
                </a:lnTo>
                <a:lnTo>
                  <a:pt x="680" y="1093"/>
                </a:lnTo>
                <a:lnTo>
                  <a:pt x="709" y="1056"/>
                </a:lnTo>
                <a:lnTo>
                  <a:pt x="744" y="1027"/>
                </a:lnTo>
                <a:lnTo>
                  <a:pt x="785" y="1002"/>
                </a:lnTo>
                <a:lnTo>
                  <a:pt x="835" y="978"/>
                </a:lnTo>
                <a:lnTo>
                  <a:pt x="893" y="960"/>
                </a:lnTo>
                <a:lnTo>
                  <a:pt x="951" y="956"/>
                </a:lnTo>
                <a:close/>
                <a:moveTo>
                  <a:pt x="3504" y="955"/>
                </a:moveTo>
                <a:lnTo>
                  <a:pt x="3564" y="958"/>
                </a:lnTo>
                <a:lnTo>
                  <a:pt x="3616" y="969"/>
                </a:lnTo>
                <a:lnTo>
                  <a:pt x="3664" y="987"/>
                </a:lnTo>
                <a:lnTo>
                  <a:pt x="3705" y="1011"/>
                </a:lnTo>
                <a:lnTo>
                  <a:pt x="3742" y="1040"/>
                </a:lnTo>
                <a:lnTo>
                  <a:pt x="3773" y="1075"/>
                </a:lnTo>
                <a:lnTo>
                  <a:pt x="3798" y="1113"/>
                </a:lnTo>
                <a:lnTo>
                  <a:pt x="3818" y="1155"/>
                </a:lnTo>
                <a:lnTo>
                  <a:pt x="3835" y="1200"/>
                </a:lnTo>
                <a:lnTo>
                  <a:pt x="3845" y="1247"/>
                </a:lnTo>
                <a:lnTo>
                  <a:pt x="3853" y="1296"/>
                </a:lnTo>
                <a:lnTo>
                  <a:pt x="3853" y="1347"/>
                </a:lnTo>
                <a:lnTo>
                  <a:pt x="3851" y="1396"/>
                </a:lnTo>
                <a:lnTo>
                  <a:pt x="3844" y="1447"/>
                </a:lnTo>
                <a:lnTo>
                  <a:pt x="3833" y="1496"/>
                </a:lnTo>
                <a:lnTo>
                  <a:pt x="3818" y="1544"/>
                </a:lnTo>
                <a:lnTo>
                  <a:pt x="3798" y="1589"/>
                </a:lnTo>
                <a:lnTo>
                  <a:pt x="3775" y="1633"/>
                </a:lnTo>
                <a:lnTo>
                  <a:pt x="3749" y="1671"/>
                </a:lnTo>
                <a:lnTo>
                  <a:pt x="3718" y="1705"/>
                </a:lnTo>
                <a:lnTo>
                  <a:pt x="3685" y="1736"/>
                </a:lnTo>
                <a:lnTo>
                  <a:pt x="3649" y="1760"/>
                </a:lnTo>
                <a:lnTo>
                  <a:pt x="3609" y="1778"/>
                </a:lnTo>
                <a:lnTo>
                  <a:pt x="3565" y="1791"/>
                </a:lnTo>
                <a:lnTo>
                  <a:pt x="3520" y="1795"/>
                </a:lnTo>
                <a:lnTo>
                  <a:pt x="3473" y="1791"/>
                </a:lnTo>
                <a:lnTo>
                  <a:pt x="3413" y="1776"/>
                </a:lnTo>
                <a:lnTo>
                  <a:pt x="3360" y="1755"/>
                </a:lnTo>
                <a:lnTo>
                  <a:pt x="3313" y="1724"/>
                </a:lnTo>
                <a:lnTo>
                  <a:pt x="3271" y="1687"/>
                </a:lnTo>
                <a:lnTo>
                  <a:pt x="3235" y="1644"/>
                </a:lnTo>
                <a:lnTo>
                  <a:pt x="3205" y="1596"/>
                </a:lnTo>
                <a:lnTo>
                  <a:pt x="3184" y="1544"/>
                </a:lnTo>
                <a:lnTo>
                  <a:pt x="3169" y="1487"/>
                </a:lnTo>
                <a:lnTo>
                  <a:pt x="3160" y="1427"/>
                </a:lnTo>
                <a:lnTo>
                  <a:pt x="3160" y="1365"/>
                </a:lnTo>
                <a:lnTo>
                  <a:pt x="3167" y="1302"/>
                </a:lnTo>
                <a:lnTo>
                  <a:pt x="3184" y="1238"/>
                </a:lnTo>
                <a:lnTo>
                  <a:pt x="3207" y="1175"/>
                </a:lnTo>
                <a:lnTo>
                  <a:pt x="3233" y="1127"/>
                </a:lnTo>
                <a:lnTo>
                  <a:pt x="3260" y="1087"/>
                </a:lnTo>
                <a:lnTo>
                  <a:pt x="3291" y="1053"/>
                </a:lnTo>
                <a:lnTo>
                  <a:pt x="3325" y="1027"/>
                </a:lnTo>
                <a:lnTo>
                  <a:pt x="3362" y="1004"/>
                </a:lnTo>
                <a:lnTo>
                  <a:pt x="3405" y="985"/>
                </a:lnTo>
                <a:lnTo>
                  <a:pt x="3451" y="969"/>
                </a:lnTo>
                <a:lnTo>
                  <a:pt x="3504" y="955"/>
                </a:lnTo>
                <a:close/>
                <a:moveTo>
                  <a:pt x="2253" y="0"/>
                </a:moveTo>
                <a:lnTo>
                  <a:pt x="2318" y="2"/>
                </a:lnTo>
                <a:lnTo>
                  <a:pt x="2378" y="9"/>
                </a:lnTo>
                <a:lnTo>
                  <a:pt x="2433" y="22"/>
                </a:lnTo>
                <a:lnTo>
                  <a:pt x="2482" y="38"/>
                </a:lnTo>
                <a:lnTo>
                  <a:pt x="2529" y="58"/>
                </a:lnTo>
                <a:lnTo>
                  <a:pt x="2571" y="80"/>
                </a:lnTo>
                <a:lnTo>
                  <a:pt x="2613" y="102"/>
                </a:lnTo>
                <a:lnTo>
                  <a:pt x="2653" y="127"/>
                </a:lnTo>
                <a:lnTo>
                  <a:pt x="2693" y="151"/>
                </a:lnTo>
                <a:lnTo>
                  <a:pt x="2735" y="175"/>
                </a:lnTo>
                <a:lnTo>
                  <a:pt x="2776" y="196"/>
                </a:lnTo>
                <a:lnTo>
                  <a:pt x="2822" y="216"/>
                </a:lnTo>
                <a:lnTo>
                  <a:pt x="2871" y="233"/>
                </a:lnTo>
                <a:lnTo>
                  <a:pt x="2924" y="247"/>
                </a:lnTo>
                <a:lnTo>
                  <a:pt x="2982" y="255"/>
                </a:lnTo>
                <a:lnTo>
                  <a:pt x="3042" y="253"/>
                </a:lnTo>
                <a:lnTo>
                  <a:pt x="3100" y="245"/>
                </a:lnTo>
                <a:lnTo>
                  <a:pt x="3158" y="233"/>
                </a:lnTo>
                <a:lnTo>
                  <a:pt x="3215" y="218"/>
                </a:lnTo>
                <a:lnTo>
                  <a:pt x="3267" y="204"/>
                </a:lnTo>
                <a:lnTo>
                  <a:pt x="3316" y="191"/>
                </a:lnTo>
                <a:lnTo>
                  <a:pt x="3393" y="175"/>
                </a:lnTo>
                <a:lnTo>
                  <a:pt x="3473" y="162"/>
                </a:lnTo>
                <a:lnTo>
                  <a:pt x="3556" y="155"/>
                </a:lnTo>
                <a:lnTo>
                  <a:pt x="3642" y="153"/>
                </a:lnTo>
                <a:lnTo>
                  <a:pt x="3727" y="156"/>
                </a:lnTo>
                <a:lnTo>
                  <a:pt x="3809" y="164"/>
                </a:lnTo>
                <a:lnTo>
                  <a:pt x="3887" y="176"/>
                </a:lnTo>
                <a:lnTo>
                  <a:pt x="3960" y="195"/>
                </a:lnTo>
                <a:lnTo>
                  <a:pt x="4022" y="216"/>
                </a:lnTo>
                <a:lnTo>
                  <a:pt x="4082" y="240"/>
                </a:lnTo>
                <a:lnTo>
                  <a:pt x="4138" y="269"/>
                </a:lnTo>
                <a:lnTo>
                  <a:pt x="4193" y="300"/>
                </a:lnTo>
                <a:lnTo>
                  <a:pt x="4244" y="335"/>
                </a:lnTo>
                <a:lnTo>
                  <a:pt x="4289" y="375"/>
                </a:lnTo>
                <a:lnTo>
                  <a:pt x="4329" y="418"/>
                </a:lnTo>
                <a:lnTo>
                  <a:pt x="4364" y="467"/>
                </a:lnTo>
                <a:lnTo>
                  <a:pt x="4398" y="533"/>
                </a:lnTo>
                <a:lnTo>
                  <a:pt x="4420" y="602"/>
                </a:lnTo>
                <a:lnTo>
                  <a:pt x="4433" y="671"/>
                </a:lnTo>
                <a:lnTo>
                  <a:pt x="4436" y="742"/>
                </a:lnTo>
                <a:lnTo>
                  <a:pt x="4431" y="813"/>
                </a:lnTo>
                <a:lnTo>
                  <a:pt x="4418" y="884"/>
                </a:lnTo>
                <a:lnTo>
                  <a:pt x="4398" y="955"/>
                </a:lnTo>
                <a:lnTo>
                  <a:pt x="4371" y="1024"/>
                </a:lnTo>
                <a:lnTo>
                  <a:pt x="4340" y="1091"/>
                </a:lnTo>
                <a:lnTo>
                  <a:pt x="4304" y="1158"/>
                </a:lnTo>
                <a:lnTo>
                  <a:pt x="4265" y="1222"/>
                </a:lnTo>
                <a:lnTo>
                  <a:pt x="4222" y="1284"/>
                </a:lnTo>
                <a:lnTo>
                  <a:pt x="4178" y="1342"/>
                </a:lnTo>
                <a:lnTo>
                  <a:pt x="4133" y="1396"/>
                </a:lnTo>
                <a:lnTo>
                  <a:pt x="4087" y="1445"/>
                </a:lnTo>
                <a:lnTo>
                  <a:pt x="4042" y="1491"/>
                </a:lnTo>
                <a:lnTo>
                  <a:pt x="3996" y="1531"/>
                </a:lnTo>
                <a:lnTo>
                  <a:pt x="3955" y="1565"/>
                </a:lnTo>
                <a:lnTo>
                  <a:pt x="3916" y="1595"/>
                </a:lnTo>
                <a:lnTo>
                  <a:pt x="3904" y="1595"/>
                </a:lnTo>
                <a:lnTo>
                  <a:pt x="3904" y="1591"/>
                </a:lnTo>
                <a:lnTo>
                  <a:pt x="3924" y="1531"/>
                </a:lnTo>
                <a:lnTo>
                  <a:pt x="3936" y="1467"/>
                </a:lnTo>
                <a:lnTo>
                  <a:pt x="3944" y="1400"/>
                </a:lnTo>
                <a:lnTo>
                  <a:pt x="3944" y="1333"/>
                </a:lnTo>
                <a:lnTo>
                  <a:pt x="3940" y="1265"/>
                </a:lnTo>
                <a:lnTo>
                  <a:pt x="3933" y="1200"/>
                </a:lnTo>
                <a:lnTo>
                  <a:pt x="3918" y="1138"/>
                </a:lnTo>
                <a:lnTo>
                  <a:pt x="3902" y="1080"/>
                </a:lnTo>
                <a:lnTo>
                  <a:pt x="3880" y="1027"/>
                </a:lnTo>
                <a:lnTo>
                  <a:pt x="3880" y="1024"/>
                </a:lnTo>
                <a:lnTo>
                  <a:pt x="3916" y="1025"/>
                </a:lnTo>
                <a:lnTo>
                  <a:pt x="3955" y="1027"/>
                </a:lnTo>
                <a:lnTo>
                  <a:pt x="3993" y="1027"/>
                </a:lnTo>
                <a:lnTo>
                  <a:pt x="4033" y="1025"/>
                </a:lnTo>
                <a:lnTo>
                  <a:pt x="4071" y="1022"/>
                </a:lnTo>
                <a:lnTo>
                  <a:pt x="4107" y="1016"/>
                </a:lnTo>
                <a:lnTo>
                  <a:pt x="4140" y="1005"/>
                </a:lnTo>
                <a:lnTo>
                  <a:pt x="4171" y="993"/>
                </a:lnTo>
                <a:lnTo>
                  <a:pt x="4195" y="976"/>
                </a:lnTo>
                <a:lnTo>
                  <a:pt x="4213" y="955"/>
                </a:lnTo>
                <a:lnTo>
                  <a:pt x="4236" y="831"/>
                </a:lnTo>
                <a:lnTo>
                  <a:pt x="4242" y="775"/>
                </a:lnTo>
                <a:lnTo>
                  <a:pt x="4240" y="724"/>
                </a:lnTo>
                <a:lnTo>
                  <a:pt x="4231" y="676"/>
                </a:lnTo>
                <a:lnTo>
                  <a:pt x="4215" y="635"/>
                </a:lnTo>
                <a:lnTo>
                  <a:pt x="4193" y="596"/>
                </a:lnTo>
                <a:lnTo>
                  <a:pt x="4167" y="562"/>
                </a:lnTo>
                <a:lnTo>
                  <a:pt x="4136" y="533"/>
                </a:lnTo>
                <a:lnTo>
                  <a:pt x="4102" y="505"/>
                </a:lnTo>
                <a:lnTo>
                  <a:pt x="4065" y="484"/>
                </a:lnTo>
                <a:lnTo>
                  <a:pt x="4027" y="465"/>
                </a:lnTo>
                <a:lnTo>
                  <a:pt x="3987" y="451"/>
                </a:lnTo>
                <a:lnTo>
                  <a:pt x="3938" y="438"/>
                </a:lnTo>
                <a:lnTo>
                  <a:pt x="3884" y="427"/>
                </a:lnTo>
                <a:lnTo>
                  <a:pt x="3824" y="422"/>
                </a:lnTo>
                <a:lnTo>
                  <a:pt x="3762" y="418"/>
                </a:lnTo>
                <a:lnTo>
                  <a:pt x="3700" y="418"/>
                </a:lnTo>
                <a:lnTo>
                  <a:pt x="3640" y="424"/>
                </a:lnTo>
                <a:lnTo>
                  <a:pt x="3584" y="431"/>
                </a:lnTo>
                <a:lnTo>
                  <a:pt x="3500" y="449"/>
                </a:lnTo>
                <a:lnTo>
                  <a:pt x="3424" y="467"/>
                </a:lnTo>
                <a:lnTo>
                  <a:pt x="3351" y="491"/>
                </a:lnTo>
                <a:lnTo>
                  <a:pt x="3284" y="516"/>
                </a:lnTo>
                <a:lnTo>
                  <a:pt x="3222" y="547"/>
                </a:lnTo>
                <a:lnTo>
                  <a:pt x="3165" y="582"/>
                </a:lnTo>
                <a:lnTo>
                  <a:pt x="3113" y="622"/>
                </a:lnTo>
                <a:lnTo>
                  <a:pt x="3067" y="669"/>
                </a:lnTo>
                <a:lnTo>
                  <a:pt x="3025" y="720"/>
                </a:lnTo>
                <a:lnTo>
                  <a:pt x="2989" y="780"/>
                </a:lnTo>
                <a:lnTo>
                  <a:pt x="2958" y="845"/>
                </a:lnTo>
                <a:lnTo>
                  <a:pt x="2933" y="918"/>
                </a:lnTo>
                <a:lnTo>
                  <a:pt x="2913" y="993"/>
                </a:lnTo>
                <a:lnTo>
                  <a:pt x="2900" y="1069"/>
                </a:lnTo>
                <a:lnTo>
                  <a:pt x="2889" y="1151"/>
                </a:lnTo>
                <a:lnTo>
                  <a:pt x="2882" y="1231"/>
                </a:lnTo>
                <a:lnTo>
                  <a:pt x="2875" y="1315"/>
                </a:lnTo>
                <a:lnTo>
                  <a:pt x="2865" y="1396"/>
                </a:lnTo>
                <a:lnTo>
                  <a:pt x="2856" y="1476"/>
                </a:lnTo>
                <a:lnTo>
                  <a:pt x="2844" y="1555"/>
                </a:lnTo>
                <a:lnTo>
                  <a:pt x="2827" y="1629"/>
                </a:lnTo>
                <a:lnTo>
                  <a:pt x="2804" y="1698"/>
                </a:lnTo>
                <a:lnTo>
                  <a:pt x="2773" y="1775"/>
                </a:lnTo>
                <a:lnTo>
                  <a:pt x="2738" y="1847"/>
                </a:lnTo>
                <a:lnTo>
                  <a:pt x="2702" y="1918"/>
                </a:lnTo>
                <a:lnTo>
                  <a:pt x="2664" y="1987"/>
                </a:lnTo>
                <a:lnTo>
                  <a:pt x="2625" y="2056"/>
                </a:lnTo>
                <a:lnTo>
                  <a:pt x="2587" y="2124"/>
                </a:lnTo>
                <a:lnTo>
                  <a:pt x="2549" y="2193"/>
                </a:lnTo>
                <a:lnTo>
                  <a:pt x="2513" y="2264"/>
                </a:lnTo>
                <a:lnTo>
                  <a:pt x="2476" y="2335"/>
                </a:lnTo>
                <a:lnTo>
                  <a:pt x="2444" y="2409"/>
                </a:lnTo>
                <a:lnTo>
                  <a:pt x="2415" y="2485"/>
                </a:lnTo>
                <a:lnTo>
                  <a:pt x="2387" y="2565"/>
                </a:lnTo>
                <a:lnTo>
                  <a:pt x="2365" y="2649"/>
                </a:lnTo>
                <a:lnTo>
                  <a:pt x="2347" y="2738"/>
                </a:lnTo>
                <a:lnTo>
                  <a:pt x="2336" y="2833"/>
                </a:lnTo>
                <a:lnTo>
                  <a:pt x="2331" y="2933"/>
                </a:lnTo>
                <a:lnTo>
                  <a:pt x="2333" y="3038"/>
                </a:lnTo>
                <a:lnTo>
                  <a:pt x="2324" y="3056"/>
                </a:lnTo>
                <a:lnTo>
                  <a:pt x="2316" y="3071"/>
                </a:lnTo>
                <a:lnTo>
                  <a:pt x="2309" y="3084"/>
                </a:lnTo>
                <a:lnTo>
                  <a:pt x="2300" y="3095"/>
                </a:lnTo>
                <a:lnTo>
                  <a:pt x="2287" y="3104"/>
                </a:lnTo>
                <a:lnTo>
                  <a:pt x="2269" y="3109"/>
                </a:lnTo>
                <a:lnTo>
                  <a:pt x="2244" y="3111"/>
                </a:lnTo>
                <a:lnTo>
                  <a:pt x="2218" y="3109"/>
                </a:lnTo>
                <a:lnTo>
                  <a:pt x="2198" y="3104"/>
                </a:lnTo>
                <a:lnTo>
                  <a:pt x="2184" y="3096"/>
                </a:lnTo>
                <a:lnTo>
                  <a:pt x="2173" y="3085"/>
                </a:lnTo>
                <a:lnTo>
                  <a:pt x="2165" y="3073"/>
                </a:lnTo>
                <a:lnTo>
                  <a:pt x="2160" y="3060"/>
                </a:lnTo>
                <a:lnTo>
                  <a:pt x="2156" y="3047"/>
                </a:lnTo>
                <a:lnTo>
                  <a:pt x="2155" y="2942"/>
                </a:lnTo>
                <a:lnTo>
                  <a:pt x="2147" y="2844"/>
                </a:lnTo>
                <a:lnTo>
                  <a:pt x="2133" y="2749"/>
                </a:lnTo>
                <a:lnTo>
                  <a:pt x="2115" y="2662"/>
                </a:lnTo>
                <a:lnTo>
                  <a:pt x="2089" y="2578"/>
                </a:lnTo>
                <a:lnTo>
                  <a:pt x="2062" y="2498"/>
                </a:lnTo>
                <a:lnTo>
                  <a:pt x="2029" y="2424"/>
                </a:lnTo>
                <a:lnTo>
                  <a:pt x="1995" y="2349"/>
                </a:lnTo>
                <a:lnTo>
                  <a:pt x="1956" y="2278"/>
                </a:lnTo>
                <a:lnTo>
                  <a:pt x="1918" y="2209"/>
                </a:lnTo>
                <a:lnTo>
                  <a:pt x="1878" y="2142"/>
                </a:lnTo>
                <a:lnTo>
                  <a:pt x="1838" y="2073"/>
                </a:lnTo>
                <a:lnTo>
                  <a:pt x="1798" y="2005"/>
                </a:lnTo>
                <a:lnTo>
                  <a:pt x="1760" y="1936"/>
                </a:lnTo>
                <a:lnTo>
                  <a:pt x="1724" y="1865"/>
                </a:lnTo>
                <a:lnTo>
                  <a:pt x="1687" y="1795"/>
                </a:lnTo>
                <a:lnTo>
                  <a:pt x="1656" y="1720"/>
                </a:lnTo>
                <a:lnTo>
                  <a:pt x="1633" y="1653"/>
                </a:lnTo>
                <a:lnTo>
                  <a:pt x="1615" y="1584"/>
                </a:lnTo>
                <a:lnTo>
                  <a:pt x="1600" y="1507"/>
                </a:lnTo>
                <a:lnTo>
                  <a:pt x="1587" y="1429"/>
                </a:lnTo>
                <a:lnTo>
                  <a:pt x="1575" y="1349"/>
                </a:lnTo>
                <a:lnTo>
                  <a:pt x="1565" y="1267"/>
                </a:lnTo>
                <a:lnTo>
                  <a:pt x="1555" y="1185"/>
                </a:lnTo>
                <a:lnTo>
                  <a:pt x="1542" y="1105"/>
                </a:lnTo>
                <a:lnTo>
                  <a:pt x="1529" y="1025"/>
                </a:lnTo>
                <a:lnTo>
                  <a:pt x="1515" y="949"/>
                </a:lnTo>
                <a:lnTo>
                  <a:pt x="1495" y="876"/>
                </a:lnTo>
                <a:lnTo>
                  <a:pt x="1471" y="809"/>
                </a:lnTo>
                <a:lnTo>
                  <a:pt x="1442" y="745"/>
                </a:lnTo>
                <a:lnTo>
                  <a:pt x="1407" y="691"/>
                </a:lnTo>
                <a:lnTo>
                  <a:pt x="1369" y="644"/>
                </a:lnTo>
                <a:lnTo>
                  <a:pt x="1324" y="602"/>
                </a:lnTo>
                <a:lnTo>
                  <a:pt x="1273" y="562"/>
                </a:lnTo>
                <a:lnTo>
                  <a:pt x="1216" y="529"/>
                </a:lnTo>
                <a:lnTo>
                  <a:pt x="1156" y="500"/>
                </a:lnTo>
                <a:lnTo>
                  <a:pt x="1093" y="475"/>
                </a:lnTo>
                <a:lnTo>
                  <a:pt x="1025" y="453"/>
                </a:lnTo>
                <a:lnTo>
                  <a:pt x="956" y="435"/>
                </a:lnTo>
                <a:lnTo>
                  <a:pt x="800" y="424"/>
                </a:lnTo>
                <a:lnTo>
                  <a:pt x="749" y="418"/>
                </a:lnTo>
                <a:lnTo>
                  <a:pt x="695" y="418"/>
                </a:lnTo>
                <a:lnTo>
                  <a:pt x="640" y="424"/>
                </a:lnTo>
                <a:lnTo>
                  <a:pt x="585" y="433"/>
                </a:lnTo>
                <a:lnTo>
                  <a:pt x="536" y="444"/>
                </a:lnTo>
                <a:lnTo>
                  <a:pt x="493" y="455"/>
                </a:lnTo>
                <a:lnTo>
                  <a:pt x="447" y="471"/>
                </a:lnTo>
                <a:lnTo>
                  <a:pt x="402" y="489"/>
                </a:lnTo>
                <a:lnTo>
                  <a:pt x="360" y="509"/>
                </a:lnTo>
                <a:lnTo>
                  <a:pt x="320" y="535"/>
                </a:lnTo>
                <a:lnTo>
                  <a:pt x="284" y="562"/>
                </a:lnTo>
                <a:lnTo>
                  <a:pt x="251" y="595"/>
                </a:lnTo>
                <a:lnTo>
                  <a:pt x="224" y="631"/>
                </a:lnTo>
                <a:lnTo>
                  <a:pt x="204" y="671"/>
                </a:lnTo>
                <a:lnTo>
                  <a:pt x="191" y="715"/>
                </a:lnTo>
                <a:lnTo>
                  <a:pt x="187" y="760"/>
                </a:lnTo>
                <a:lnTo>
                  <a:pt x="191" y="805"/>
                </a:lnTo>
                <a:lnTo>
                  <a:pt x="202" y="849"/>
                </a:lnTo>
                <a:lnTo>
                  <a:pt x="216" y="893"/>
                </a:lnTo>
                <a:lnTo>
                  <a:pt x="236" y="931"/>
                </a:lnTo>
                <a:lnTo>
                  <a:pt x="260" y="965"/>
                </a:lnTo>
                <a:lnTo>
                  <a:pt x="285" y="996"/>
                </a:lnTo>
                <a:lnTo>
                  <a:pt x="313" y="1020"/>
                </a:lnTo>
                <a:lnTo>
                  <a:pt x="340" y="1035"/>
                </a:lnTo>
                <a:lnTo>
                  <a:pt x="378" y="1045"/>
                </a:lnTo>
                <a:lnTo>
                  <a:pt x="415" y="1047"/>
                </a:lnTo>
                <a:lnTo>
                  <a:pt x="451" y="1044"/>
                </a:lnTo>
                <a:lnTo>
                  <a:pt x="487" y="1036"/>
                </a:lnTo>
                <a:lnTo>
                  <a:pt x="522" y="1027"/>
                </a:lnTo>
                <a:lnTo>
                  <a:pt x="555" y="1018"/>
                </a:lnTo>
                <a:lnTo>
                  <a:pt x="587" y="1011"/>
                </a:lnTo>
                <a:lnTo>
                  <a:pt x="527" y="1147"/>
                </a:lnTo>
                <a:lnTo>
                  <a:pt x="513" y="1213"/>
                </a:lnTo>
                <a:lnTo>
                  <a:pt x="505" y="1280"/>
                </a:lnTo>
                <a:lnTo>
                  <a:pt x="505" y="1349"/>
                </a:lnTo>
                <a:lnTo>
                  <a:pt x="511" y="1416"/>
                </a:lnTo>
                <a:lnTo>
                  <a:pt x="520" y="1484"/>
                </a:lnTo>
                <a:lnTo>
                  <a:pt x="533" y="1547"/>
                </a:lnTo>
                <a:lnTo>
                  <a:pt x="547" y="1607"/>
                </a:lnTo>
                <a:lnTo>
                  <a:pt x="482" y="1560"/>
                </a:lnTo>
                <a:lnTo>
                  <a:pt x="420" y="1507"/>
                </a:lnTo>
                <a:lnTo>
                  <a:pt x="360" y="1451"/>
                </a:lnTo>
                <a:lnTo>
                  <a:pt x="305" y="1391"/>
                </a:lnTo>
                <a:lnTo>
                  <a:pt x="253" y="1327"/>
                </a:lnTo>
                <a:lnTo>
                  <a:pt x="204" y="1264"/>
                </a:lnTo>
                <a:lnTo>
                  <a:pt x="165" y="1209"/>
                </a:lnTo>
                <a:lnTo>
                  <a:pt x="129" y="1155"/>
                </a:lnTo>
                <a:lnTo>
                  <a:pt x="96" y="1095"/>
                </a:lnTo>
                <a:lnTo>
                  <a:pt x="65" y="1033"/>
                </a:lnTo>
                <a:lnTo>
                  <a:pt x="40" y="967"/>
                </a:lnTo>
                <a:lnTo>
                  <a:pt x="16" y="889"/>
                </a:lnTo>
                <a:lnTo>
                  <a:pt x="4" y="813"/>
                </a:lnTo>
                <a:lnTo>
                  <a:pt x="0" y="742"/>
                </a:lnTo>
                <a:lnTo>
                  <a:pt x="5" y="675"/>
                </a:lnTo>
                <a:lnTo>
                  <a:pt x="18" y="609"/>
                </a:lnTo>
                <a:lnTo>
                  <a:pt x="40" y="549"/>
                </a:lnTo>
                <a:lnTo>
                  <a:pt x="69" y="493"/>
                </a:lnTo>
                <a:lnTo>
                  <a:pt x="105" y="440"/>
                </a:lnTo>
                <a:lnTo>
                  <a:pt x="147" y="393"/>
                </a:lnTo>
                <a:lnTo>
                  <a:pt x="195" y="347"/>
                </a:lnTo>
                <a:lnTo>
                  <a:pt x="249" y="307"/>
                </a:lnTo>
                <a:lnTo>
                  <a:pt x="307" y="273"/>
                </a:lnTo>
                <a:lnTo>
                  <a:pt x="371" y="240"/>
                </a:lnTo>
                <a:lnTo>
                  <a:pt x="436" y="213"/>
                </a:lnTo>
                <a:lnTo>
                  <a:pt x="507" y="191"/>
                </a:lnTo>
                <a:lnTo>
                  <a:pt x="580" y="173"/>
                </a:lnTo>
                <a:lnTo>
                  <a:pt x="656" y="158"/>
                </a:lnTo>
                <a:lnTo>
                  <a:pt x="735" y="151"/>
                </a:lnTo>
                <a:lnTo>
                  <a:pt x="815" y="145"/>
                </a:lnTo>
                <a:lnTo>
                  <a:pt x="895" y="147"/>
                </a:lnTo>
                <a:lnTo>
                  <a:pt x="975" y="153"/>
                </a:lnTo>
                <a:lnTo>
                  <a:pt x="1056" y="164"/>
                </a:lnTo>
                <a:lnTo>
                  <a:pt x="1236" y="187"/>
                </a:lnTo>
                <a:lnTo>
                  <a:pt x="1282" y="200"/>
                </a:lnTo>
                <a:lnTo>
                  <a:pt x="1333" y="215"/>
                </a:lnTo>
                <a:lnTo>
                  <a:pt x="1385" y="231"/>
                </a:lnTo>
                <a:lnTo>
                  <a:pt x="1444" y="244"/>
                </a:lnTo>
                <a:lnTo>
                  <a:pt x="1502" y="253"/>
                </a:lnTo>
                <a:lnTo>
                  <a:pt x="1562" y="255"/>
                </a:lnTo>
                <a:lnTo>
                  <a:pt x="1624" y="247"/>
                </a:lnTo>
                <a:lnTo>
                  <a:pt x="1669" y="235"/>
                </a:lnTo>
                <a:lnTo>
                  <a:pt x="1709" y="220"/>
                </a:lnTo>
                <a:lnTo>
                  <a:pt x="1745" y="202"/>
                </a:lnTo>
                <a:lnTo>
                  <a:pt x="1780" y="182"/>
                </a:lnTo>
                <a:lnTo>
                  <a:pt x="1813" y="160"/>
                </a:lnTo>
                <a:lnTo>
                  <a:pt x="1844" y="136"/>
                </a:lnTo>
                <a:lnTo>
                  <a:pt x="1876" y="115"/>
                </a:lnTo>
                <a:lnTo>
                  <a:pt x="1909" y="93"/>
                </a:lnTo>
                <a:lnTo>
                  <a:pt x="1944" y="71"/>
                </a:lnTo>
                <a:lnTo>
                  <a:pt x="1982" y="51"/>
                </a:lnTo>
                <a:lnTo>
                  <a:pt x="2025" y="35"/>
                </a:lnTo>
                <a:lnTo>
                  <a:pt x="2073" y="20"/>
                </a:lnTo>
                <a:lnTo>
                  <a:pt x="2125" y="9"/>
                </a:lnTo>
                <a:lnTo>
                  <a:pt x="2185" y="2"/>
                </a:lnTo>
                <a:lnTo>
                  <a:pt x="2253"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128" name="Freeform 18">
            <a:extLst>
              <a:ext uri="{FF2B5EF4-FFF2-40B4-BE49-F238E27FC236}">
                <a16:creationId xmlns:a16="http://schemas.microsoft.com/office/drawing/2014/main" id="{72D90E76-418C-AABA-305E-F9451474451B}"/>
              </a:ext>
            </a:extLst>
          </p:cNvPr>
          <p:cNvSpPr>
            <a:spLocks noEditPoints="1"/>
          </p:cNvSpPr>
          <p:nvPr/>
        </p:nvSpPr>
        <p:spPr bwMode="auto">
          <a:xfrm>
            <a:off x="9540625" y="691038"/>
            <a:ext cx="315954" cy="384177"/>
          </a:xfrm>
          <a:custGeom>
            <a:avLst/>
            <a:gdLst>
              <a:gd name="T0" fmla="*/ 1033 w 2487"/>
              <a:gd name="T1" fmla="*/ 2647 h 3024"/>
              <a:gd name="T2" fmla="*/ 1169 w 2487"/>
              <a:gd name="T3" fmla="*/ 2318 h 3024"/>
              <a:gd name="T4" fmla="*/ 1260 w 2487"/>
              <a:gd name="T5" fmla="*/ 2242 h 3024"/>
              <a:gd name="T6" fmla="*/ 1367 w 2487"/>
              <a:gd name="T7" fmla="*/ 2700 h 3024"/>
              <a:gd name="T8" fmla="*/ 1462 w 2487"/>
              <a:gd name="T9" fmla="*/ 2265 h 3024"/>
              <a:gd name="T10" fmla="*/ 1118 w 2487"/>
              <a:gd name="T11" fmla="*/ 1982 h 3024"/>
              <a:gd name="T12" fmla="*/ 1140 w 2487"/>
              <a:gd name="T13" fmla="*/ 2189 h 3024"/>
              <a:gd name="T14" fmla="*/ 1475 w 2487"/>
              <a:gd name="T15" fmla="*/ 2080 h 3024"/>
              <a:gd name="T16" fmla="*/ 1698 w 2487"/>
              <a:gd name="T17" fmla="*/ 1654 h 3024"/>
              <a:gd name="T18" fmla="*/ 1509 w 2487"/>
              <a:gd name="T19" fmla="*/ 1891 h 3024"/>
              <a:gd name="T20" fmla="*/ 1675 w 2487"/>
              <a:gd name="T21" fmla="*/ 1876 h 3024"/>
              <a:gd name="T22" fmla="*/ 1787 w 2487"/>
              <a:gd name="T23" fmla="*/ 1649 h 3024"/>
              <a:gd name="T24" fmla="*/ 1784 w 2487"/>
              <a:gd name="T25" fmla="*/ 1573 h 3024"/>
              <a:gd name="T26" fmla="*/ 1896 w 2487"/>
              <a:gd name="T27" fmla="*/ 1634 h 3024"/>
              <a:gd name="T28" fmla="*/ 1971 w 2487"/>
              <a:gd name="T29" fmla="*/ 1433 h 3024"/>
              <a:gd name="T30" fmla="*/ 1380 w 2487"/>
              <a:gd name="T31" fmla="*/ 1365 h 3024"/>
              <a:gd name="T32" fmla="*/ 1335 w 2487"/>
              <a:gd name="T33" fmla="*/ 1805 h 3024"/>
              <a:gd name="T34" fmla="*/ 1289 w 2487"/>
              <a:gd name="T35" fmla="*/ 1393 h 3024"/>
              <a:gd name="T36" fmla="*/ 1171 w 2487"/>
              <a:gd name="T37" fmla="*/ 1469 h 3024"/>
              <a:gd name="T38" fmla="*/ 1149 w 2487"/>
              <a:gd name="T39" fmla="*/ 1791 h 3024"/>
              <a:gd name="T40" fmla="*/ 1038 w 2487"/>
              <a:gd name="T41" fmla="*/ 1416 h 3024"/>
              <a:gd name="T42" fmla="*/ 1033 w 2487"/>
              <a:gd name="T43" fmla="*/ 1638 h 3024"/>
              <a:gd name="T44" fmla="*/ 1047 w 2487"/>
              <a:gd name="T45" fmla="*/ 1831 h 3024"/>
              <a:gd name="T46" fmla="*/ 904 w 2487"/>
              <a:gd name="T47" fmla="*/ 1505 h 3024"/>
              <a:gd name="T48" fmla="*/ 945 w 2487"/>
              <a:gd name="T49" fmla="*/ 1756 h 3024"/>
              <a:gd name="T50" fmla="*/ 1316 w 2487"/>
              <a:gd name="T51" fmla="*/ 1891 h 3024"/>
              <a:gd name="T52" fmla="*/ 1480 w 2487"/>
              <a:gd name="T53" fmla="*/ 1520 h 3024"/>
              <a:gd name="T54" fmla="*/ 622 w 2487"/>
              <a:gd name="T55" fmla="*/ 1271 h 3024"/>
              <a:gd name="T56" fmla="*/ 831 w 2487"/>
              <a:gd name="T57" fmla="*/ 1405 h 3024"/>
              <a:gd name="T58" fmla="*/ 1925 w 2487"/>
              <a:gd name="T59" fmla="*/ 1156 h 3024"/>
              <a:gd name="T60" fmla="*/ 1987 w 2487"/>
              <a:gd name="T61" fmla="*/ 1218 h 3024"/>
              <a:gd name="T62" fmla="*/ 878 w 2487"/>
              <a:gd name="T63" fmla="*/ 1165 h 3024"/>
              <a:gd name="T64" fmla="*/ 929 w 2487"/>
              <a:gd name="T65" fmla="*/ 1384 h 3024"/>
              <a:gd name="T66" fmla="*/ 989 w 2487"/>
              <a:gd name="T67" fmla="*/ 1282 h 3024"/>
              <a:gd name="T68" fmla="*/ 913 w 2487"/>
              <a:gd name="T69" fmla="*/ 1064 h 3024"/>
              <a:gd name="T70" fmla="*/ 593 w 2487"/>
              <a:gd name="T71" fmla="*/ 1220 h 3024"/>
              <a:gd name="T72" fmla="*/ 1429 w 2487"/>
              <a:gd name="T73" fmla="*/ 976 h 3024"/>
              <a:gd name="T74" fmla="*/ 1387 w 2487"/>
              <a:gd name="T75" fmla="*/ 1276 h 3024"/>
              <a:gd name="T76" fmla="*/ 1518 w 2487"/>
              <a:gd name="T77" fmla="*/ 1231 h 3024"/>
              <a:gd name="T78" fmla="*/ 1556 w 2487"/>
              <a:gd name="T79" fmla="*/ 1002 h 3024"/>
              <a:gd name="T80" fmla="*/ 1142 w 2487"/>
              <a:gd name="T81" fmla="*/ 1094 h 3024"/>
              <a:gd name="T82" fmla="*/ 1165 w 2487"/>
              <a:gd name="T83" fmla="*/ 1298 h 3024"/>
              <a:gd name="T84" fmla="*/ 1222 w 2487"/>
              <a:gd name="T85" fmla="*/ 1136 h 3024"/>
              <a:gd name="T86" fmla="*/ 489 w 2487"/>
              <a:gd name="T87" fmla="*/ 916 h 3024"/>
              <a:gd name="T88" fmla="*/ 540 w 2487"/>
              <a:gd name="T89" fmla="*/ 902 h 3024"/>
              <a:gd name="T90" fmla="*/ 798 w 2487"/>
              <a:gd name="T91" fmla="*/ 938 h 3024"/>
              <a:gd name="T92" fmla="*/ 855 w 2487"/>
              <a:gd name="T93" fmla="*/ 927 h 3024"/>
              <a:gd name="T94" fmla="*/ 1491 w 2487"/>
              <a:gd name="T95" fmla="*/ 751 h 3024"/>
              <a:gd name="T96" fmla="*/ 1533 w 2487"/>
              <a:gd name="T97" fmla="*/ 840 h 3024"/>
              <a:gd name="T98" fmla="*/ 1125 w 2487"/>
              <a:gd name="T99" fmla="*/ 814 h 3024"/>
              <a:gd name="T100" fmla="*/ 1222 w 2487"/>
              <a:gd name="T101" fmla="*/ 898 h 3024"/>
              <a:gd name="T102" fmla="*/ 762 w 2487"/>
              <a:gd name="T103" fmla="*/ 596 h 3024"/>
              <a:gd name="T104" fmla="*/ 825 w 2487"/>
              <a:gd name="T105" fmla="*/ 734 h 3024"/>
              <a:gd name="T106" fmla="*/ 775 w 2487"/>
              <a:gd name="T107" fmla="*/ 604 h 3024"/>
              <a:gd name="T108" fmla="*/ 1475 w 2487"/>
              <a:gd name="T109" fmla="*/ 596 h 3024"/>
              <a:gd name="T110" fmla="*/ 1535 w 2487"/>
              <a:gd name="T111" fmla="*/ 433 h 3024"/>
              <a:gd name="T112" fmla="*/ 1120 w 2487"/>
              <a:gd name="T113" fmla="*/ 604 h 3024"/>
              <a:gd name="T114" fmla="*/ 2304 w 2487"/>
              <a:gd name="T115" fmla="*/ 173 h 3024"/>
              <a:gd name="T116" fmla="*/ 167 w 2487"/>
              <a:gd name="T117" fmla="*/ 2829 h 3024"/>
              <a:gd name="T118" fmla="*/ 95 w 2487"/>
              <a:gd name="T119" fmla="*/ 2914 h 3024"/>
              <a:gd name="T120" fmla="*/ 2367 w 2487"/>
              <a:gd name="T121" fmla="*/ 93 h 3024"/>
              <a:gd name="T122" fmla="*/ 2464 w 2487"/>
              <a:gd name="T123" fmla="*/ 3022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7" h="3024">
                <a:moveTo>
                  <a:pt x="1073" y="2245"/>
                </a:moveTo>
                <a:lnTo>
                  <a:pt x="1058" y="2260"/>
                </a:lnTo>
                <a:lnTo>
                  <a:pt x="1047" y="2285"/>
                </a:lnTo>
                <a:lnTo>
                  <a:pt x="1038" y="2316"/>
                </a:lnTo>
                <a:lnTo>
                  <a:pt x="1031" y="2353"/>
                </a:lnTo>
                <a:lnTo>
                  <a:pt x="1027" y="2394"/>
                </a:lnTo>
                <a:lnTo>
                  <a:pt x="1025" y="2438"/>
                </a:lnTo>
                <a:lnTo>
                  <a:pt x="1025" y="2484"/>
                </a:lnTo>
                <a:lnTo>
                  <a:pt x="1025" y="2527"/>
                </a:lnTo>
                <a:lnTo>
                  <a:pt x="1027" y="2571"/>
                </a:lnTo>
                <a:lnTo>
                  <a:pt x="1031" y="2611"/>
                </a:lnTo>
                <a:lnTo>
                  <a:pt x="1033" y="2647"/>
                </a:lnTo>
                <a:lnTo>
                  <a:pt x="1035" y="2676"/>
                </a:lnTo>
                <a:lnTo>
                  <a:pt x="1036" y="2698"/>
                </a:lnTo>
                <a:lnTo>
                  <a:pt x="1149" y="2702"/>
                </a:lnTo>
                <a:lnTo>
                  <a:pt x="1153" y="2671"/>
                </a:lnTo>
                <a:lnTo>
                  <a:pt x="1160" y="2634"/>
                </a:lnTo>
                <a:lnTo>
                  <a:pt x="1165" y="2593"/>
                </a:lnTo>
                <a:lnTo>
                  <a:pt x="1171" y="2547"/>
                </a:lnTo>
                <a:lnTo>
                  <a:pt x="1175" y="2500"/>
                </a:lnTo>
                <a:lnTo>
                  <a:pt x="1176" y="2451"/>
                </a:lnTo>
                <a:lnTo>
                  <a:pt x="1178" y="2404"/>
                </a:lnTo>
                <a:lnTo>
                  <a:pt x="1175" y="2360"/>
                </a:lnTo>
                <a:lnTo>
                  <a:pt x="1169" y="2318"/>
                </a:lnTo>
                <a:lnTo>
                  <a:pt x="1160" y="2284"/>
                </a:lnTo>
                <a:lnTo>
                  <a:pt x="1147" y="2256"/>
                </a:lnTo>
                <a:lnTo>
                  <a:pt x="1131" y="2253"/>
                </a:lnTo>
                <a:lnTo>
                  <a:pt x="1115" y="2249"/>
                </a:lnTo>
                <a:lnTo>
                  <a:pt x="1096" y="2245"/>
                </a:lnTo>
                <a:lnTo>
                  <a:pt x="1073" y="2245"/>
                </a:lnTo>
                <a:close/>
                <a:moveTo>
                  <a:pt x="1398" y="2191"/>
                </a:moveTo>
                <a:lnTo>
                  <a:pt x="1371" y="2202"/>
                </a:lnTo>
                <a:lnTo>
                  <a:pt x="1342" y="2211"/>
                </a:lnTo>
                <a:lnTo>
                  <a:pt x="1313" y="2220"/>
                </a:lnTo>
                <a:lnTo>
                  <a:pt x="1285" y="2229"/>
                </a:lnTo>
                <a:lnTo>
                  <a:pt x="1260" y="2242"/>
                </a:lnTo>
                <a:lnTo>
                  <a:pt x="1240" y="2260"/>
                </a:lnTo>
                <a:lnTo>
                  <a:pt x="1235" y="2298"/>
                </a:lnTo>
                <a:lnTo>
                  <a:pt x="1236" y="2338"/>
                </a:lnTo>
                <a:lnTo>
                  <a:pt x="1242" y="2382"/>
                </a:lnTo>
                <a:lnTo>
                  <a:pt x="1253" y="2427"/>
                </a:lnTo>
                <a:lnTo>
                  <a:pt x="1267" y="2473"/>
                </a:lnTo>
                <a:lnTo>
                  <a:pt x="1285" y="2518"/>
                </a:lnTo>
                <a:lnTo>
                  <a:pt x="1302" y="2562"/>
                </a:lnTo>
                <a:lnTo>
                  <a:pt x="1322" y="2604"/>
                </a:lnTo>
                <a:lnTo>
                  <a:pt x="1338" y="2640"/>
                </a:lnTo>
                <a:lnTo>
                  <a:pt x="1355" y="2673"/>
                </a:lnTo>
                <a:lnTo>
                  <a:pt x="1367" y="2700"/>
                </a:lnTo>
                <a:lnTo>
                  <a:pt x="1467" y="2689"/>
                </a:lnTo>
                <a:lnTo>
                  <a:pt x="1469" y="2678"/>
                </a:lnTo>
                <a:lnTo>
                  <a:pt x="1471" y="2656"/>
                </a:lnTo>
                <a:lnTo>
                  <a:pt x="1471" y="2625"/>
                </a:lnTo>
                <a:lnTo>
                  <a:pt x="1473" y="2587"/>
                </a:lnTo>
                <a:lnTo>
                  <a:pt x="1473" y="2544"/>
                </a:lnTo>
                <a:lnTo>
                  <a:pt x="1473" y="2496"/>
                </a:lnTo>
                <a:lnTo>
                  <a:pt x="1471" y="2447"/>
                </a:lnTo>
                <a:lnTo>
                  <a:pt x="1471" y="2396"/>
                </a:lnTo>
                <a:lnTo>
                  <a:pt x="1469" y="2349"/>
                </a:lnTo>
                <a:lnTo>
                  <a:pt x="1465" y="2305"/>
                </a:lnTo>
                <a:lnTo>
                  <a:pt x="1462" y="2265"/>
                </a:lnTo>
                <a:lnTo>
                  <a:pt x="1458" y="2234"/>
                </a:lnTo>
                <a:lnTo>
                  <a:pt x="1453" y="2213"/>
                </a:lnTo>
                <a:lnTo>
                  <a:pt x="1447" y="2202"/>
                </a:lnTo>
                <a:lnTo>
                  <a:pt x="1435" y="2194"/>
                </a:lnTo>
                <a:lnTo>
                  <a:pt x="1418" y="2191"/>
                </a:lnTo>
                <a:lnTo>
                  <a:pt x="1398" y="2191"/>
                </a:lnTo>
                <a:close/>
                <a:moveTo>
                  <a:pt x="1282" y="1953"/>
                </a:moveTo>
                <a:lnTo>
                  <a:pt x="1231" y="1954"/>
                </a:lnTo>
                <a:lnTo>
                  <a:pt x="1205" y="1960"/>
                </a:lnTo>
                <a:lnTo>
                  <a:pt x="1176" y="1965"/>
                </a:lnTo>
                <a:lnTo>
                  <a:pt x="1147" y="1973"/>
                </a:lnTo>
                <a:lnTo>
                  <a:pt x="1118" y="1982"/>
                </a:lnTo>
                <a:lnTo>
                  <a:pt x="1089" y="1993"/>
                </a:lnTo>
                <a:lnTo>
                  <a:pt x="1064" y="2005"/>
                </a:lnTo>
                <a:lnTo>
                  <a:pt x="1040" y="2020"/>
                </a:lnTo>
                <a:lnTo>
                  <a:pt x="1020" y="2040"/>
                </a:lnTo>
                <a:lnTo>
                  <a:pt x="1005" y="2062"/>
                </a:lnTo>
                <a:lnTo>
                  <a:pt x="995" y="2089"/>
                </a:lnTo>
                <a:lnTo>
                  <a:pt x="993" y="2120"/>
                </a:lnTo>
                <a:lnTo>
                  <a:pt x="1011" y="2144"/>
                </a:lnTo>
                <a:lnTo>
                  <a:pt x="1036" y="2162"/>
                </a:lnTo>
                <a:lnTo>
                  <a:pt x="1067" y="2174"/>
                </a:lnTo>
                <a:lnTo>
                  <a:pt x="1102" y="2184"/>
                </a:lnTo>
                <a:lnTo>
                  <a:pt x="1140" y="2189"/>
                </a:lnTo>
                <a:lnTo>
                  <a:pt x="1180" y="2189"/>
                </a:lnTo>
                <a:lnTo>
                  <a:pt x="1220" y="2187"/>
                </a:lnTo>
                <a:lnTo>
                  <a:pt x="1262" y="2182"/>
                </a:lnTo>
                <a:lnTo>
                  <a:pt x="1302" y="2174"/>
                </a:lnTo>
                <a:lnTo>
                  <a:pt x="1338" y="2165"/>
                </a:lnTo>
                <a:lnTo>
                  <a:pt x="1371" y="2153"/>
                </a:lnTo>
                <a:lnTo>
                  <a:pt x="1400" y="2140"/>
                </a:lnTo>
                <a:lnTo>
                  <a:pt x="1415" y="2133"/>
                </a:lnTo>
                <a:lnTo>
                  <a:pt x="1431" y="2122"/>
                </a:lnTo>
                <a:lnTo>
                  <a:pt x="1447" y="2111"/>
                </a:lnTo>
                <a:lnTo>
                  <a:pt x="1462" y="2096"/>
                </a:lnTo>
                <a:lnTo>
                  <a:pt x="1475" y="2080"/>
                </a:lnTo>
                <a:lnTo>
                  <a:pt x="1480" y="2064"/>
                </a:lnTo>
                <a:lnTo>
                  <a:pt x="1480" y="2045"/>
                </a:lnTo>
                <a:lnTo>
                  <a:pt x="1473" y="2024"/>
                </a:lnTo>
                <a:lnTo>
                  <a:pt x="1456" y="2002"/>
                </a:lnTo>
                <a:lnTo>
                  <a:pt x="1433" y="1982"/>
                </a:lnTo>
                <a:lnTo>
                  <a:pt x="1404" y="1969"/>
                </a:lnTo>
                <a:lnTo>
                  <a:pt x="1369" y="1958"/>
                </a:lnTo>
                <a:lnTo>
                  <a:pt x="1327" y="1953"/>
                </a:lnTo>
                <a:lnTo>
                  <a:pt x="1282" y="1953"/>
                </a:lnTo>
                <a:close/>
                <a:moveTo>
                  <a:pt x="1727" y="1634"/>
                </a:moveTo>
                <a:lnTo>
                  <a:pt x="1711" y="1642"/>
                </a:lnTo>
                <a:lnTo>
                  <a:pt x="1698" y="1654"/>
                </a:lnTo>
                <a:lnTo>
                  <a:pt x="1693" y="1669"/>
                </a:lnTo>
                <a:lnTo>
                  <a:pt x="1695" y="1685"/>
                </a:lnTo>
                <a:lnTo>
                  <a:pt x="1696" y="1702"/>
                </a:lnTo>
                <a:lnTo>
                  <a:pt x="1693" y="1722"/>
                </a:lnTo>
                <a:lnTo>
                  <a:pt x="1680" y="1747"/>
                </a:lnTo>
                <a:lnTo>
                  <a:pt x="1662" y="1774"/>
                </a:lnTo>
                <a:lnTo>
                  <a:pt x="1636" y="1802"/>
                </a:lnTo>
                <a:lnTo>
                  <a:pt x="1605" y="1829"/>
                </a:lnTo>
                <a:lnTo>
                  <a:pt x="1575" y="1853"/>
                </a:lnTo>
                <a:lnTo>
                  <a:pt x="1544" y="1869"/>
                </a:lnTo>
                <a:lnTo>
                  <a:pt x="1515" y="1880"/>
                </a:lnTo>
                <a:lnTo>
                  <a:pt x="1509" y="1891"/>
                </a:lnTo>
                <a:lnTo>
                  <a:pt x="1505" y="1900"/>
                </a:lnTo>
                <a:lnTo>
                  <a:pt x="1504" y="1909"/>
                </a:lnTo>
                <a:lnTo>
                  <a:pt x="1507" y="1922"/>
                </a:lnTo>
                <a:lnTo>
                  <a:pt x="1524" y="1949"/>
                </a:lnTo>
                <a:lnTo>
                  <a:pt x="1549" y="1971"/>
                </a:lnTo>
                <a:lnTo>
                  <a:pt x="1580" y="1985"/>
                </a:lnTo>
                <a:lnTo>
                  <a:pt x="1616" y="1989"/>
                </a:lnTo>
                <a:lnTo>
                  <a:pt x="1629" y="1971"/>
                </a:lnTo>
                <a:lnTo>
                  <a:pt x="1635" y="1953"/>
                </a:lnTo>
                <a:lnTo>
                  <a:pt x="1638" y="1933"/>
                </a:lnTo>
                <a:lnTo>
                  <a:pt x="1647" y="1911"/>
                </a:lnTo>
                <a:lnTo>
                  <a:pt x="1675" y="1876"/>
                </a:lnTo>
                <a:lnTo>
                  <a:pt x="1698" y="1844"/>
                </a:lnTo>
                <a:lnTo>
                  <a:pt x="1722" y="1811"/>
                </a:lnTo>
                <a:lnTo>
                  <a:pt x="1749" y="1776"/>
                </a:lnTo>
                <a:lnTo>
                  <a:pt x="1765" y="1764"/>
                </a:lnTo>
                <a:lnTo>
                  <a:pt x="1784" y="1754"/>
                </a:lnTo>
                <a:lnTo>
                  <a:pt x="1804" y="1747"/>
                </a:lnTo>
                <a:lnTo>
                  <a:pt x="1822" y="1738"/>
                </a:lnTo>
                <a:lnTo>
                  <a:pt x="1838" y="1725"/>
                </a:lnTo>
                <a:lnTo>
                  <a:pt x="1842" y="1707"/>
                </a:lnTo>
                <a:lnTo>
                  <a:pt x="1829" y="1684"/>
                </a:lnTo>
                <a:lnTo>
                  <a:pt x="1811" y="1665"/>
                </a:lnTo>
                <a:lnTo>
                  <a:pt x="1787" y="1649"/>
                </a:lnTo>
                <a:lnTo>
                  <a:pt x="1760" y="1638"/>
                </a:lnTo>
                <a:lnTo>
                  <a:pt x="1727" y="1634"/>
                </a:lnTo>
                <a:close/>
                <a:moveTo>
                  <a:pt x="1887" y="1344"/>
                </a:moveTo>
                <a:lnTo>
                  <a:pt x="1869" y="1358"/>
                </a:lnTo>
                <a:lnTo>
                  <a:pt x="1860" y="1373"/>
                </a:lnTo>
                <a:lnTo>
                  <a:pt x="1860" y="1387"/>
                </a:lnTo>
                <a:lnTo>
                  <a:pt x="1867" y="1405"/>
                </a:lnTo>
                <a:lnTo>
                  <a:pt x="1880" y="1424"/>
                </a:lnTo>
                <a:lnTo>
                  <a:pt x="1825" y="1549"/>
                </a:lnTo>
                <a:lnTo>
                  <a:pt x="1815" y="1558"/>
                </a:lnTo>
                <a:lnTo>
                  <a:pt x="1798" y="1565"/>
                </a:lnTo>
                <a:lnTo>
                  <a:pt x="1784" y="1573"/>
                </a:lnTo>
                <a:lnTo>
                  <a:pt x="1771" y="1584"/>
                </a:lnTo>
                <a:lnTo>
                  <a:pt x="1765" y="1594"/>
                </a:lnTo>
                <a:lnTo>
                  <a:pt x="1780" y="1609"/>
                </a:lnTo>
                <a:lnTo>
                  <a:pt x="1798" y="1622"/>
                </a:lnTo>
                <a:lnTo>
                  <a:pt x="1820" y="1633"/>
                </a:lnTo>
                <a:lnTo>
                  <a:pt x="1842" y="1642"/>
                </a:lnTo>
                <a:lnTo>
                  <a:pt x="1867" y="1644"/>
                </a:lnTo>
                <a:lnTo>
                  <a:pt x="1891" y="1638"/>
                </a:lnTo>
                <a:lnTo>
                  <a:pt x="1893" y="1636"/>
                </a:lnTo>
                <a:lnTo>
                  <a:pt x="1895" y="1634"/>
                </a:lnTo>
                <a:lnTo>
                  <a:pt x="1895" y="1634"/>
                </a:lnTo>
                <a:lnTo>
                  <a:pt x="1896" y="1634"/>
                </a:lnTo>
                <a:lnTo>
                  <a:pt x="1896" y="1634"/>
                </a:lnTo>
                <a:lnTo>
                  <a:pt x="1896" y="1633"/>
                </a:lnTo>
                <a:lnTo>
                  <a:pt x="1898" y="1629"/>
                </a:lnTo>
                <a:lnTo>
                  <a:pt x="1902" y="1613"/>
                </a:lnTo>
                <a:lnTo>
                  <a:pt x="1900" y="1598"/>
                </a:lnTo>
                <a:lnTo>
                  <a:pt x="1896" y="1585"/>
                </a:lnTo>
                <a:lnTo>
                  <a:pt x="1893" y="1571"/>
                </a:lnTo>
                <a:lnTo>
                  <a:pt x="1893" y="1556"/>
                </a:lnTo>
                <a:lnTo>
                  <a:pt x="1933" y="1462"/>
                </a:lnTo>
                <a:lnTo>
                  <a:pt x="1944" y="1449"/>
                </a:lnTo>
                <a:lnTo>
                  <a:pt x="1956" y="1440"/>
                </a:lnTo>
                <a:lnTo>
                  <a:pt x="1971" y="1433"/>
                </a:lnTo>
                <a:lnTo>
                  <a:pt x="1985" y="1425"/>
                </a:lnTo>
                <a:lnTo>
                  <a:pt x="1998" y="1414"/>
                </a:lnTo>
                <a:lnTo>
                  <a:pt x="2007" y="1400"/>
                </a:lnTo>
                <a:lnTo>
                  <a:pt x="2013" y="1387"/>
                </a:lnTo>
                <a:lnTo>
                  <a:pt x="1991" y="1371"/>
                </a:lnTo>
                <a:lnTo>
                  <a:pt x="1971" y="1360"/>
                </a:lnTo>
                <a:lnTo>
                  <a:pt x="1947" y="1351"/>
                </a:lnTo>
                <a:lnTo>
                  <a:pt x="1918" y="1345"/>
                </a:lnTo>
                <a:lnTo>
                  <a:pt x="1887" y="1344"/>
                </a:lnTo>
                <a:close/>
                <a:moveTo>
                  <a:pt x="1435" y="1336"/>
                </a:moveTo>
                <a:lnTo>
                  <a:pt x="1396" y="1353"/>
                </a:lnTo>
                <a:lnTo>
                  <a:pt x="1380" y="1365"/>
                </a:lnTo>
                <a:lnTo>
                  <a:pt x="1369" y="1384"/>
                </a:lnTo>
                <a:lnTo>
                  <a:pt x="1365" y="1407"/>
                </a:lnTo>
                <a:lnTo>
                  <a:pt x="1369" y="1434"/>
                </a:lnTo>
                <a:lnTo>
                  <a:pt x="1380" y="1484"/>
                </a:lnTo>
                <a:lnTo>
                  <a:pt x="1385" y="1527"/>
                </a:lnTo>
                <a:lnTo>
                  <a:pt x="1385" y="1567"/>
                </a:lnTo>
                <a:lnTo>
                  <a:pt x="1382" y="1605"/>
                </a:lnTo>
                <a:lnTo>
                  <a:pt x="1375" y="1644"/>
                </a:lnTo>
                <a:lnTo>
                  <a:pt x="1365" y="1680"/>
                </a:lnTo>
                <a:lnTo>
                  <a:pt x="1356" y="1720"/>
                </a:lnTo>
                <a:lnTo>
                  <a:pt x="1345" y="1762"/>
                </a:lnTo>
                <a:lnTo>
                  <a:pt x="1335" y="1805"/>
                </a:lnTo>
                <a:lnTo>
                  <a:pt x="1315" y="1818"/>
                </a:lnTo>
                <a:lnTo>
                  <a:pt x="1289" y="1784"/>
                </a:lnTo>
                <a:lnTo>
                  <a:pt x="1275" y="1747"/>
                </a:lnTo>
                <a:lnTo>
                  <a:pt x="1265" y="1709"/>
                </a:lnTo>
                <a:lnTo>
                  <a:pt x="1264" y="1669"/>
                </a:lnTo>
                <a:lnTo>
                  <a:pt x="1265" y="1627"/>
                </a:lnTo>
                <a:lnTo>
                  <a:pt x="1271" y="1585"/>
                </a:lnTo>
                <a:lnTo>
                  <a:pt x="1276" y="1544"/>
                </a:lnTo>
                <a:lnTo>
                  <a:pt x="1284" y="1504"/>
                </a:lnTo>
                <a:lnTo>
                  <a:pt x="1289" y="1465"/>
                </a:lnTo>
                <a:lnTo>
                  <a:pt x="1291" y="1427"/>
                </a:lnTo>
                <a:lnTo>
                  <a:pt x="1289" y="1393"/>
                </a:lnTo>
                <a:lnTo>
                  <a:pt x="1282" y="1360"/>
                </a:lnTo>
                <a:lnTo>
                  <a:pt x="1264" y="1351"/>
                </a:lnTo>
                <a:lnTo>
                  <a:pt x="1240" y="1345"/>
                </a:lnTo>
                <a:lnTo>
                  <a:pt x="1216" y="1344"/>
                </a:lnTo>
                <a:lnTo>
                  <a:pt x="1191" y="1347"/>
                </a:lnTo>
                <a:lnTo>
                  <a:pt x="1169" y="1356"/>
                </a:lnTo>
                <a:lnTo>
                  <a:pt x="1149" y="1371"/>
                </a:lnTo>
                <a:lnTo>
                  <a:pt x="1135" y="1391"/>
                </a:lnTo>
                <a:lnTo>
                  <a:pt x="1138" y="1418"/>
                </a:lnTo>
                <a:lnTo>
                  <a:pt x="1147" y="1440"/>
                </a:lnTo>
                <a:lnTo>
                  <a:pt x="1158" y="1454"/>
                </a:lnTo>
                <a:lnTo>
                  <a:pt x="1171" y="1469"/>
                </a:lnTo>
                <a:lnTo>
                  <a:pt x="1184" y="1484"/>
                </a:lnTo>
                <a:lnTo>
                  <a:pt x="1193" y="1502"/>
                </a:lnTo>
                <a:lnTo>
                  <a:pt x="1204" y="1534"/>
                </a:lnTo>
                <a:lnTo>
                  <a:pt x="1211" y="1574"/>
                </a:lnTo>
                <a:lnTo>
                  <a:pt x="1213" y="1616"/>
                </a:lnTo>
                <a:lnTo>
                  <a:pt x="1211" y="1660"/>
                </a:lnTo>
                <a:lnTo>
                  <a:pt x="1207" y="1704"/>
                </a:lnTo>
                <a:lnTo>
                  <a:pt x="1202" y="1744"/>
                </a:lnTo>
                <a:lnTo>
                  <a:pt x="1195" y="1780"/>
                </a:lnTo>
                <a:lnTo>
                  <a:pt x="1185" y="1809"/>
                </a:lnTo>
                <a:lnTo>
                  <a:pt x="1178" y="1813"/>
                </a:lnTo>
                <a:lnTo>
                  <a:pt x="1149" y="1791"/>
                </a:lnTo>
                <a:lnTo>
                  <a:pt x="1127" y="1764"/>
                </a:lnTo>
                <a:lnTo>
                  <a:pt x="1111" y="1734"/>
                </a:lnTo>
                <a:lnTo>
                  <a:pt x="1102" y="1700"/>
                </a:lnTo>
                <a:lnTo>
                  <a:pt x="1095" y="1665"/>
                </a:lnTo>
                <a:lnTo>
                  <a:pt x="1091" y="1627"/>
                </a:lnTo>
                <a:lnTo>
                  <a:pt x="1089" y="1587"/>
                </a:lnTo>
                <a:lnTo>
                  <a:pt x="1087" y="1547"/>
                </a:lnTo>
                <a:lnTo>
                  <a:pt x="1085" y="1507"/>
                </a:lnTo>
                <a:lnTo>
                  <a:pt x="1082" y="1467"/>
                </a:lnTo>
                <a:lnTo>
                  <a:pt x="1075" y="1427"/>
                </a:lnTo>
                <a:lnTo>
                  <a:pt x="1058" y="1420"/>
                </a:lnTo>
                <a:lnTo>
                  <a:pt x="1038" y="1416"/>
                </a:lnTo>
                <a:lnTo>
                  <a:pt x="1015" y="1420"/>
                </a:lnTo>
                <a:lnTo>
                  <a:pt x="991" y="1425"/>
                </a:lnTo>
                <a:lnTo>
                  <a:pt x="969" y="1434"/>
                </a:lnTo>
                <a:lnTo>
                  <a:pt x="953" y="1444"/>
                </a:lnTo>
                <a:lnTo>
                  <a:pt x="947" y="1453"/>
                </a:lnTo>
                <a:lnTo>
                  <a:pt x="947" y="1469"/>
                </a:lnTo>
                <a:lnTo>
                  <a:pt x="955" y="1491"/>
                </a:lnTo>
                <a:lnTo>
                  <a:pt x="965" y="1514"/>
                </a:lnTo>
                <a:lnTo>
                  <a:pt x="980" y="1544"/>
                </a:lnTo>
                <a:lnTo>
                  <a:pt x="998" y="1573"/>
                </a:lnTo>
                <a:lnTo>
                  <a:pt x="1016" y="1605"/>
                </a:lnTo>
                <a:lnTo>
                  <a:pt x="1033" y="1638"/>
                </a:lnTo>
                <a:lnTo>
                  <a:pt x="1049" y="1673"/>
                </a:lnTo>
                <a:lnTo>
                  <a:pt x="1062" y="1705"/>
                </a:lnTo>
                <a:lnTo>
                  <a:pt x="1071" y="1738"/>
                </a:lnTo>
                <a:lnTo>
                  <a:pt x="1075" y="1769"/>
                </a:lnTo>
                <a:lnTo>
                  <a:pt x="1073" y="1796"/>
                </a:lnTo>
                <a:lnTo>
                  <a:pt x="1062" y="1822"/>
                </a:lnTo>
                <a:lnTo>
                  <a:pt x="1058" y="1825"/>
                </a:lnTo>
                <a:lnTo>
                  <a:pt x="1056" y="1827"/>
                </a:lnTo>
                <a:lnTo>
                  <a:pt x="1055" y="1829"/>
                </a:lnTo>
                <a:lnTo>
                  <a:pt x="1053" y="1829"/>
                </a:lnTo>
                <a:lnTo>
                  <a:pt x="1051" y="1831"/>
                </a:lnTo>
                <a:lnTo>
                  <a:pt x="1047" y="1831"/>
                </a:lnTo>
                <a:lnTo>
                  <a:pt x="1042" y="1833"/>
                </a:lnTo>
                <a:lnTo>
                  <a:pt x="1015" y="1814"/>
                </a:lnTo>
                <a:lnTo>
                  <a:pt x="995" y="1791"/>
                </a:lnTo>
                <a:lnTo>
                  <a:pt x="980" y="1764"/>
                </a:lnTo>
                <a:lnTo>
                  <a:pt x="969" y="1733"/>
                </a:lnTo>
                <a:lnTo>
                  <a:pt x="960" y="1700"/>
                </a:lnTo>
                <a:lnTo>
                  <a:pt x="953" y="1665"/>
                </a:lnTo>
                <a:lnTo>
                  <a:pt x="947" y="1631"/>
                </a:lnTo>
                <a:lnTo>
                  <a:pt x="940" y="1596"/>
                </a:lnTo>
                <a:lnTo>
                  <a:pt x="931" y="1564"/>
                </a:lnTo>
                <a:lnTo>
                  <a:pt x="920" y="1533"/>
                </a:lnTo>
                <a:lnTo>
                  <a:pt x="904" y="1505"/>
                </a:lnTo>
                <a:lnTo>
                  <a:pt x="871" y="1500"/>
                </a:lnTo>
                <a:lnTo>
                  <a:pt x="840" y="1502"/>
                </a:lnTo>
                <a:lnTo>
                  <a:pt x="807" y="1505"/>
                </a:lnTo>
                <a:lnTo>
                  <a:pt x="798" y="1527"/>
                </a:lnTo>
                <a:lnTo>
                  <a:pt x="800" y="1549"/>
                </a:lnTo>
                <a:lnTo>
                  <a:pt x="807" y="1569"/>
                </a:lnTo>
                <a:lnTo>
                  <a:pt x="822" y="1587"/>
                </a:lnTo>
                <a:lnTo>
                  <a:pt x="849" y="1618"/>
                </a:lnTo>
                <a:lnTo>
                  <a:pt x="876" y="1649"/>
                </a:lnTo>
                <a:lnTo>
                  <a:pt x="902" y="1680"/>
                </a:lnTo>
                <a:lnTo>
                  <a:pt x="925" y="1716"/>
                </a:lnTo>
                <a:lnTo>
                  <a:pt x="945" y="1756"/>
                </a:lnTo>
                <a:lnTo>
                  <a:pt x="985" y="1920"/>
                </a:lnTo>
                <a:lnTo>
                  <a:pt x="989" y="1925"/>
                </a:lnTo>
                <a:lnTo>
                  <a:pt x="995" y="1929"/>
                </a:lnTo>
                <a:lnTo>
                  <a:pt x="1000" y="1933"/>
                </a:lnTo>
                <a:lnTo>
                  <a:pt x="1005" y="1934"/>
                </a:lnTo>
                <a:lnTo>
                  <a:pt x="1013" y="1938"/>
                </a:lnTo>
                <a:lnTo>
                  <a:pt x="1064" y="1925"/>
                </a:lnTo>
                <a:lnTo>
                  <a:pt x="1115" y="1913"/>
                </a:lnTo>
                <a:lnTo>
                  <a:pt x="1169" y="1900"/>
                </a:lnTo>
                <a:lnTo>
                  <a:pt x="1216" y="1894"/>
                </a:lnTo>
                <a:lnTo>
                  <a:pt x="1267" y="1893"/>
                </a:lnTo>
                <a:lnTo>
                  <a:pt x="1316" y="1891"/>
                </a:lnTo>
                <a:lnTo>
                  <a:pt x="1365" y="1889"/>
                </a:lnTo>
                <a:lnTo>
                  <a:pt x="1409" y="1884"/>
                </a:lnTo>
                <a:lnTo>
                  <a:pt x="1451" y="1874"/>
                </a:lnTo>
                <a:lnTo>
                  <a:pt x="1453" y="1836"/>
                </a:lnTo>
                <a:lnTo>
                  <a:pt x="1451" y="1796"/>
                </a:lnTo>
                <a:lnTo>
                  <a:pt x="1444" y="1754"/>
                </a:lnTo>
                <a:lnTo>
                  <a:pt x="1438" y="1709"/>
                </a:lnTo>
                <a:lnTo>
                  <a:pt x="1438" y="1662"/>
                </a:lnTo>
                <a:lnTo>
                  <a:pt x="1444" y="1611"/>
                </a:lnTo>
                <a:lnTo>
                  <a:pt x="1453" y="1582"/>
                </a:lnTo>
                <a:lnTo>
                  <a:pt x="1465" y="1551"/>
                </a:lnTo>
                <a:lnTo>
                  <a:pt x="1480" y="1520"/>
                </a:lnTo>
                <a:lnTo>
                  <a:pt x="1495" y="1487"/>
                </a:lnTo>
                <a:lnTo>
                  <a:pt x="1507" y="1456"/>
                </a:lnTo>
                <a:lnTo>
                  <a:pt x="1516" y="1424"/>
                </a:lnTo>
                <a:lnTo>
                  <a:pt x="1522" y="1393"/>
                </a:lnTo>
                <a:lnTo>
                  <a:pt x="1518" y="1364"/>
                </a:lnTo>
                <a:lnTo>
                  <a:pt x="1505" y="1344"/>
                </a:lnTo>
                <a:lnTo>
                  <a:pt x="1435" y="1336"/>
                </a:lnTo>
                <a:close/>
                <a:moveTo>
                  <a:pt x="695" y="1220"/>
                </a:moveTo>
                <a:lnTo>
                  <a:pt x="675" y="1233"/>
                </a:lnTo>
                <a:lnTo>
                  <a:pt x="655" y="1244"/>
                </a:lnTo>
                <a:lnTo>
                  <a:pt x="638" y="1256"/>
                </a:lnTo>
                <a:lnTo>
                  <a:pt x="622" y="1271"/>
                </a:lnTo>
                <a:lnTo>
                  <a:pt x="611" y="1293"/>
                </a:lnTo>
                <a:lnTo>
                  <a:pt x="689" y="1353"/>
                </a:lnTo>
                <a:lnTo>
                  <a:pt x="745" y="1420"/>
                </a:lnTo>
                <a:lnTo>
                  <a:pt x="740" y="1478"/>
                </a:lnTo>
                <a:lnTo>
                  <a:pt x="762" y="1485"/>
                </a:lnTo>
                <a:lnTo>
                  <a:pt x="785" y="1484"/>
                </a:lnTo>
                <a:lnTo>
                  <a:pt x="807" y="1474"/>
                </a:lnTo>
                <a:lnTo>
                  <a:pt x="827" y="1462"/>
                </a:lnTo>
                <a:lnTo>
                  <a:pt x="844" y="1444"/>
                </a:lnTo>
                <a:lnTo>
                  <a:pt x="856" y="1427"/>
                </a:lnTo>
                <a:lnTo>
                  <a:pt x="844" y="1413"/>
                </a:lnTo>
                <a:lnTo>
                  <a:pt x="831" y="1405"/>
                </a:lnTo>
                <a:lnTo>
                  <a:pt x="816" y="1398"/>
                </a:lnTo>
                <a:lnTo>
                  <a:pt x="800" y="1393"/>
                </a:lnTo>
                <a:lnTo>
                  <a:pt x="784" y="1384"/>
                </a:lnTo>
                <a:lnTo>
                  <a:pt x="765" y="1365"/>
                </a:lnTo>
                <a:lnTo>
                  <a:pt x="751" y="1342"/>
                </a:lnTo>
                <a:lnTo>
                  <a:pt x="742" y="1316"/>
                </a:lnTo>
                <a:lnTo>
                  <a:pt x="736" y="1287"/>
                </a:lnTo>
                <a:lnTo>
                  <a:pt x="731" y="1258"/>
                </a:lnTo>
                <a:lnTo>
                  <a:pt x="725" y="1233"/>
                </a:lnTo>
                <a:lnTo>
                  <a:pt x="695" y="1220"/>
                </a:lnTo>
                <a:close/>
                <a:moveTo>
                  <a:pt x="1940" y="1136"/>
                </a:moveTo>
                <a:lnTo>
                  <a:pt x="1925" y="1156"/>
                </a:lnTo>
                <a:lnTo>
                  <a:pt x="1915" y="1184"/>
                </a:lnTo>
                <a:lnTo>
                  <a:pt x="1909" y="1214"/>
                </a:lnTo>
                <a:lnTo>
                  <a:pt x="1905" y="1244"/>
                </a:lnTo>
                <a:lnTo>
                  <a:pt x="1904" y="1274"/>
                </a:lnTo>
                <a:lnTo>
                  <a:pt x="1905" y="1300"/>
                </a:lnTo>
                <a:lnTo>
                  <a:pt x="1925" y="1316"/>
                </a:lnTo>
                <a:lnTo>
                  <a:pt x="1964" y="1316"/>
                </a:lnTo>
                <a:lnTo>
                  <a:pt x="1978" y="1304"/>
                </a:lnTo>
                <a:lnTo>
                  <a:pt x="1987" y="1285"/>
                </a:lnTo>
                <a:lnTo>
                  <a:pt x="1991" y="1265"/>
                </a:lnTo>
                <a:lnTo>
                  <a:pt x="1991" y="1242"/>
                </a:lnTo>
                <a:lnTo>
                  <a:pt x="1987" y="1218"/>
                </a:lnTo>
                <a:lnTo>
                  <a:pt x="1984" y="1194"/>
                </a:lnTo>
                <a:lnTo>
                  <a:pt x="1978" y="1173"/>
                </a:lnTo>
                <a:lnTo>
                  <a:pt x="1973" y="1153"/>
                </a:lnTo>
                <a:lnTo>
                  <a:pt x="1940" y="1136"/>
                </a:lnTo>
                <a:close/>
                <a:moveTo>
                  <a:pt x="887" y="1062"/>
                </a:moveTo>
                <a:lnTo>
                  <a:pt x="865" y="1078"/>
                </a:lnTo>
                <a:lnTo>
                  <a:pt x="853" y="1094"/>
                </a:lnTo>
                <a:lnTo>
                  <a:pt x="847" y="1109"/>
                </a:lnTo>
                <a:lnTo>
                  <a:pt x="849" y="1122"/>
                </a:lnTo>
                <a:lnTo>
                  <a:pt x="856" y="1136"/>
                </a:lnTo>
                <a:lnTo>
                  <a:pt x="865" y="1151"/>
                </a:lnTo>
                <a:lnTo>
                  <a:pt x="878" y="1165"/>
                </a:lnTo>
                <a:lnTo>
                  <a:pt x="893" y="1182"/>
                </a:lnTo>
                <a:lnTo>
                  <a:pt x="905" y="1200"/>
                </a:lnTo>
                <a:lnTo>
                  <a:pt x="916" y="1220"/>
                </a:lnTo>
                <a:lnTo>
                  <a:pt x="925" y="1240"/>
                </a:lnTo>
                <a:lnTo>
                  <a:pt x="927" y="1267"/>
                </a:lnTo>
                <a:lnTo>
                  <a:pt x="925" y="1293"/>
                </a:lnTo>
                <a:lnTo>
                  <a:pt x="920" y="1316"/>
                </a:lnTo>
                <a:lnTo>
                  <a:pt x="916" y="1338"/>
                </a:lnTo>
                <a:lnTo>
                  <a:pt x="916" y="1358"/>
                </a:lnTo>
                <a:lnTo>
                  <a:pt x="922" y="1376"/>
                </a:lnTo>
                <a:lnTo>
                  <a:pt x="925" y="1380"/>
                </a:lnTo>
                <a:lnTo>
                  <a:pt x="929" y="1384"/>
                </a:lnTo>
                <a:lnTo>
                  <a:pt x="933" y="1387"/>
                </a:lnTo>
                <a:lnTo>
                  <a:pt x="936" y="1389"/>
                </a:lnTo>
                <a:lnTo>
                  <a:pt x="940" y="1389"/>
                </a:lnTo>
                <a:lnTo>
                  <a:pt x="947" y="1391"/>
                </a:lnTo>
                <a:lnTo>
                  <a:pt x="971" y="1393"/>
                </a:lnTo>
                <a:lnTo>
                  <a:pt x="993" y="1387"/>
                </a:lnTo>
                <a:lnTo>
                  <a:pt x="1011" y="1374"/>
                </a:lnTo>
                <a:lnTo>
                  <a:pt x="1025" y="1358"/>
                </a:lnTo>
                <a:lnTo>
                  <a:pt x="1036" y="1340"/>
                </a:lnTo>
                <a:lnTo>
                  <a:pt x="1020" y="1318"/>
                </a:lnTo>
                <a:lnTo>
                  <a:pt x="1005" y="1300"/>
                </a:lnTo>
                <a:lnTo>
                  <a:pt x="989" y="1282"/>
                </a:lnTo>
                <a:lnTo>
                  <a:pt x="976" y="1260"/>
                </a:lnTo>
                <a:lnTo>
                  <a:pt x="964" y="1236"/>
                </a:lnTo>
                <a:lnTo>
                  <a:pt x="955" y="1204"/>
                </a:lnTo>
                <a:lnTo>
                  <a:pt x="951" y="1180"/>
                </a:lnTo>
                <a:lnTo>
                  <a:pt x="955" y="1158"/>
                </a:lnTo>
                <a:lnTo>
                  <a:pt x="958" y="1140"/>
                </a:lnTo>
                <a:lnTo>
                  <a:pt x="964" y="1122"/>
                </a:lnTo>
                <a:lnTo>
                  <a:pt x="965" y="1105"/>
                </a:lnTo>
                <a:lnTo>
                  <a:pt x="960" y="1087"/>
                </a:lnTo>
                <a:lnTo>
                  <a:pt x="949" y="1074"/>
                </a:lnTo>
                <a:lnTo>
                  <a:pt x="933" y="1065"/>
                </a:lnTo>
                <a:lnTo>
                  <a:pt x="913" y="1064"/>
                </a:lnTo>
                <a:lnTo>
                  <a:pt x="887" y="1062"/>
                </a:lnTo>
                <a:close/>
                <a:moveTo>
                  <a:pt x="560" y="1009"/>
                </a:moveTo>
                <a:lnTo>
                  <a:pt x="544" y="1018"/>
                </a:lnTo>
                <a:lnTo>
                  <a:pt x="529" y="1027"/>
                </a:lnTo>
                <a:lnTo>
                  <a:pt x="516" y="1036"/>
                </a:lnTo>
                <a:lnTo>
                  <a:pt x="505" y="1051"/>
                </a:lnTo>
                <a:lnTo>
                  <a:pt x="591" y="1156"/>
                </a:lnTo>
                <a:lnTo>
                  <a:pt x="593" y="1171"/>
                </a:lnTo>
                <a:lnTo>
                  <a:pt x="593" y="1184"/>
                </a:lnTo>
                <a:lnTo>
                  <a:pt x="591" y="1196"/>
                </a:lnTo>
                <a:lnTo>
                  <a:pt x="589" y="1207"/>
                </a:lnTo>
                <a:lnTo>
                  <a:pt x="593" y="1220"/>
                </a:lnTo>
                <a:lnTo>
                  <a:pt x="656" y="1204"/>
                </a:lnTo>
                <a:lnTo>
                  <a:pt x="673" y="1173"/>
                </a:lnTo>
                <a:lnTo>
                  <a:pt x="647" y="1154"/>
                </a:lnTo>
                <a:lnTo>
                  <a:pt x="627" y="1136"/>
                </a:lnTo>
                <a:lnTo>
                  <a:pt x="615" y="1114"/>
                </a:lnTo>
                <a:lnTo>
                  <a:pt x="605" y="1091"/>
                </a:lnTo>
                <a:lnTo>
                  <a:pt x="600" y="1060"/>
                </a:lnTo>
                <a:lnTo>
                  <a:pt x="598" y="1022"/>
                </a:lnTo>
                <a:lnTo>
                  <a:pt x="585" y="1014"/>
                </a:lnTo>
                <a:lnTo>
                  <a:pt x="560" y="1009"/>
                </a:lnTo>
                <a:close/>
                <a:moveTo>
                  <a:pt x="1445" y="969"/>
                </a:moveTo>
                <a:lnTo>
                  <a:pt x="1429" y="976"/>
                </a:lnTo>
                <a:lnTo>
                  <a:pt x="1416" y="980"/>
                </a:lnTo>
                <a:lnTo>
                  <a:pt x="1416" y="1016"/>
                </a:lnTo>
                <a:lnTo>
                  <a:pt x="1420" y="1045"/>
                </a:lnTo>
                <a:lnTo>
                  <a:pt x="1424" y="1073"/>
                </a:lnTo>
                <a:lnTo>
                  <a:pt x="1427" y="1096"/>
                </a:lnTo>
                <a:lnTo>
                  <a:pt x="1429" y="1118"/>
                </a:lnTo>
                <a:lnTo>
                  <a:pt x="1429" y="1142"/>
                </a:lnTo>
                <a:lnTo>
                  <a:pt x="1425" y="1165"/>
                </a:lnTo>
                <a:lnTo>
                  <a:pt x="1418" y="1191"/>
                </a:lnTo>
                <a:lnTo>
                  <a:pt x="1405" y="1220"/>
                </a:lnTo>
                <a:lnTo>
                  <a:pt x="1387" y="1253"/>
                </a:lnTo>
                <a:lnTo>
                  <a:pt x="1387" y="1276"/>
                </a:lnTo>
                <a:lnTo>
                  <a:pt x="1398" y="1285"/>
                </a:lnTo>
                <a:lnTo>
                  <a:pt x="1415" y="1294"/>
                </a:lnTo>
                <a:lnTo>
                  <a:pt x="1435" y="1302"/>
                </a:lnTo>
                <a:lnTo>
                  <a:pt x="1458" y="1305"/>
                </a:lnTo>
                <a:lnTo>
                  <a:pt x="1482" y="1309"/>
                </a:lnTo>
                <a:lnTo>
                  <a:pt x="1504" y="1309"/>
                </a:lnTo>
                <a:lnTo>
                  <a:pt x="1520" y="1305"/>
                </a:lnTo>
                <a:lnTo>
                  <a:pt x="1533" y="1296"/>
                </a:lnTo>
                <a:lnTo>
                  <a:pt x="1536" y="1282"/>
                </a:lnTo>
                <a:lnTo>
                  <a:pt x="1535" y="1265"/>
                </a:lnTo>
                <a:lnTo>
                  <a:pt x="1527" y="1249"/>
                </a:lnTo>
                <a:lnTo>
                  <a:pt x="1518" y="1231"/>
                </a:lnTo>
                <a:lnTo>
                  <a:pt x="1509" y="1213"/>
                </a:lnTo>
                <a:lnTo>
                  <a:pt x="1502" y="1196"/>
                </a:lnTo>
                <a:lnTo>
                  <a:pt x="1498" y="1180"/>
                </a:lnTo>
                <a:lnTo>
                  <a:pt x="1502" y="1160"/>
                </a:lnTo>
                <a:lnTo>
                  <a:pt x="1509" y="1136"/>
                </a:lnTo>
                <a:lnTo>
                  <a:pt x="1518" y="1111"/>
                </a:lnTo>
                <a:lnTo>
                  <a:pt x="1527" y="1087"/>
                </a:lnTo>
                <a:lnTo>
                  <a:pt x="1536" y="1062"/>
                </a:lnTo>
                <a:lnTo>
                  <a:pt x="1545" y="1040"/>
                </a:lnTo>
                <a:lnTo>
                  <a:pt x="1553" y="1022"/>
                </a:lnTo>
                <a:lnTo>
                  <a:pt x="1556" y="1009"/>
                </a:lnTo>
                <a:lnTo>
                  <a:pt x="1556" y="1002"/>
                </a:lnTo>
                <a:lnTo>
                  <a:pt x="1544" y="987"/>
                </a:lnTo>
                <a:lnTo>
                  <a:pt x="1524" y="978"/>
                </a:lnTo>
                <a:lnTo>
                  <a:pt x="1498" y="973"/>
                </a:lnTo>
                <a:lnTo>
                  <a:pt x="1471" y="971"/>
                </a:lnTo>
                <a:lnTo>
                  <a:pt x="1445" y="969"/>
                </a:lnTo>
                <a:close/>
                <a:moveTo>
                  <a:pt x="1178" y="964"/>
                </a:moveTo>
                <a:lnTo>
                  <a:pt x="1127" y="976"/>
                </a:lnTo>
                <a:lnTo>
                  <a:pt x="1122" y="993"/>
                </a:lnTo>
                <a:lnTo>
                  <a:pt x="1122" y="1014"/>
                </a:lnTo>
                <a:lnTo>
                  <a:pt x="1125" y="1040"/>
                </a:lnTo>
                <a:lnTo>
                  <a:pt x="1133" y="1067"/>
                </a:lnTo>
                <a:lnTo>
                  <a:pt x="1142" y="1094"/>
                </a:lnTo>
                <a:lnTo>
                  <a:pt x="1149" y="1124"/>
                </a:lnTo>
                <a:lnTo>
                  <a:pt x="1156" y="1151"/>
                </a:lnTo>
                <a:lnTo>
                  <a:pt x="1162" y="1178"/>
                </a:lnTo>
                <a:lnTo>
                  <a:pt x="1162" y="1200"/>
                </a:lnTo>
                <a:lnTo>
                  <a:pt x="1160" y="1216"/>
                </a:lnTo>
                <a:lnTo>
                  <a:pt x="1153" y="1229"/>
                </a:lnTo>
                <a:lnTo>
                  <a:pt x="1144" y="1240"/>
                </a:lnTo>
                <a:lnTo>
                  <a:pt x="1135" y="1251"/>
                </a:lnTo>
                <a:lnTo>
                  <a:pt x="1127" y="1264"/>
                </a:lnTo>
                <a:lnTo>
                  <a:pt x="1125" y="1284"/>
                </a:lnTo>
                <a:lnTo>
                  <a:pt x="1144" y="1293"/>
                </a:lnTo>
                <a:lnTo>
                  <a:pt x="1165" y="1298"/>
                </a:lnTo>
                <a:lnTo>
                  <a:pt x="1191" y="1302"/>
                </a:lnTo>
                <a:lnTo>
                  <a:pt x="1216" y="1304"/>
                </a:lnTo>
                <a:lnTo>
                  <a:pt x="1240" y="1300"/>
                </a:lnTo>
                <a:lnTo>
                  <a:pt x="1260" y="1293"/>
                </a:lnTo>
                <a:lnTo>
                  <a:pt x="1273" y="1284"/>
                </a:lnTo>
                <a:lnTo>
                  <a:pt x="1269" y="1260"/>
                </a:lnTo>
                <a:lnTo>
                  <a:pt x="1262" y="1242"/>
                </a:lnTo>
                <a:lnTo>
                  <a:pt x="1253" y="1224"/>
                </a:lnTo>
                <a:lnTo>
                  <a:pt x="1242" y="1207"/>
                </a:lnTo>
                <a:lnTo>
                  <a:pt x="1233" y="1189"/>
                </a:lnTo>
                <a:lnTo>
                  <a:pt x="1227" y="1167"/>
                </a:lnTo>
                <a:lnTo>
                  <a:pt x="1222" y="1136"/>
                </a:lnTo>
                <a:lnTo>
                  <a:pt x="1224" y="1107"/>
                </a:lnTo>
                <a:lnTo>
                  <a:pt x="1229" y="1082"/>
                </a:lnTo>
                <a:lnTo>
                  <a:pt x="1238" y="1058"/>
                </a:lnTo>
                <a:lnTo>
                  <a:pt x="1247" y="1036"/>
                </a:lnTo>
                <a:lnTo>
                  <a:pt x="1258" y="1014"/>
                </a:lnTo>
                <a:lnTo>
                  <a:pt x="1265" y="993"/>
                </a:lnTo>
                <a:lnTo>
                  <a:pt x="1260" y="985"/>
                </a:lnTo>
                <a:lnTo>
                  <a:pt x="1178" y="964"/>
                </a:lnTo>
                <a:close/>
                <a:moveTo>
                  <a:pt x="493" y="804"/>
                </a:moveTo>
                <a:lnTo>
                  <a:pt x="480" y="820"/>
                </a:lnTo>
                <a:lnTo>
                  <a:pt x="491" y="902"/>
                </a:lnTo>
                <a:lnTo>
                  <a:pt x="489" y="916"/>
                </a:lnTo>
                <a:lnTo>
                  <a:pt x="484" y="927"/>
                </a:lnTo>
                <a:lnTo>
                  <a:pt x="480" y="940"/>
                </a:lnTo>
                <a:lnTo>
                  <a:pt x="480" y="956"/>
                </a:lnTo>
                <a:lnTo>
                  <a:pt x="507" y="967"/>
                </a:lnTo>
                <a:lnTo>
                  <a:pt x="533" y="969"/>
                </a:lnTo>
                <a:lnTo>
                  <a:pt x="564" y="964"/>
                </a:lnTo>
                <a:lnTo>
                  <a:pt x="575" y="947"/>
                </a:lnTo>
                <a:lnTo>
                  <a:pt x="569" y="934"/>
                </a:lnTo>
                <a:lnTo>
                  <a:pt x="562" y="925"/>
                </a:lnTo>
                <a:lnTo>
                  <a:pt x="555" y="918"/>
                </a:lnTo>
                <a:lnTo>
                  <a:pt x="545" y="911"/>
                </a:lnTo>
                <a:lnTo>
                  <a:pt x="540" y="902"/>
                </a:lnTo>
                <a:lnTo>
                  <a:pt x="527" y="811"/>
                </a:lnTo>
                <a:lnTo>
                  <a:pt x="518" y="807"/>
                </a:lnTo>
                <a:lnTo>
                  <a:pt x="507" y="804"/>
                </a:lnTo>
                <a:lnTo>
                  <a:pt x="493" y="804"/>
                </a:lnTo>
                <a:close/>
                <a:moveTo>
                  <a:pt x="822" y="798"/>
                </a:moveTo>
                <a:lnTo>
                  <a:pt x="765" y="814"/>
                </a:lnTo>
                <a:lnTo>
                  <a:pt x="758" y="820"/>
                </a:lnTo>
                <a:lnTo>
                  <a:pt x="764" y="847"/>
                </a:lnTo>
                <a:lnTo>
                  <a:pt x="773" y="871"/>
                </a:lnTo>
                <a:lnTo>
                  <a:pt x="782" y="894"/>
                </a:lnTo>
                <a:lnTo>
                  <a:pt x="791" y="916"/>
                </a:lnTo>
                <a:lnTo>
                  <a:pt x="798" y="938"/>
                </a:lnTo>
                <a:lnTo>
                  <a:pt x="804" y="962"/>
                </a:lnTo>
                <a:lnTo>
                  <a:pt x="804" y="987"/>
                </a:lnTo>
                <a:lnTo>
                  <a:pt x="796" y="1018"/>
                </a:lnTo>
                <a:lnTo>
                  <a:pt x="796" y="1022"/>
                </a:lnTo>
                <a:lnTo>
                  <a:pt x="824" y="1029"/>
                </a:lnTo>
                <a:lnTo>
                  <a:pt x="849" y="1025"/>
                </a:lnTo>
                <a:lnTo>
                  <a:pt x="875" y="1016"/>
                </a:lnTo>
                <a:lnTo>
                  <a:pt x="895" y="1005"/>
                </a:lnTo>
                <a:lnTo>
                  <a:pt x="895" y="998"/>
                </a:lnTo>
                <a:lnTo>
                  <a:pt x="876" y="971"/>
                </a:lnTo>
                <a:lnTo>
                  <a:pt x="864" y="949"/>
                </a:lnTo>
                <a:lnTo>
                  <a:pt x="855" y="927"/>
                </a:lnTo>
                <a:lnTo>
                  <a:pt x="851" y="905"/>
                </a:lnTo>
                <a:lnTo>
                  <a:pt x="851" y="880"/>
                </a:lnTo>
                <a:lnTo>
                  <a:pt x="851" y="849"/>
                </a:lnTo>
                <a:lnTo>
                  <a:pt x="853" y="811"/>
                </a:lnTo>
                <a:lnTo>
                  <a:pt x="822" y="798"/>
                </a:lnTo>
                <a:close/>
                <a:moveTo>
                  <a:pt x="1515" y="644"/>
                </a:moveTo>
                <a:lnTo>
                  <a:pt x="1480" y="651"/>
                </a:lnTo>
                <a:lnTo>
                  <a:pt x="1475" y="669"/>
                </a:lnTo>
                <a:lnTo>
                  <a:pt x="1475" y="682"/>
                </a:lnTo>
                <a:lnTo>
                  <a:pt x="1478" y="696"/>
                </a:lnTo>
                <a:lnTo>
                  <a:pt x="1484" y="711"/>
                </a:lnTo>
                <a:lnTo>
                  <a:pt x="1491" y="751"/>
                </a:lnTo>
                <a:lnTo>
                  <a:pt x="1491" y="787"/>
                </a:lnTo>
                <a:lnTo>
                  <a:pt x="1485" y="822"/>
                </a:lnTo>
                <a:lnTo>
                  <a:pt x="1476" y="853"/>
                </a:lnTo>
                <a:lnTo>
                  <a:pt x="1462" y="880"/>
                </a:lnTo>
                <a:lnTo>
                  <a:pt x="1445" y="907"/>
                </a:lnTo>
                <a:lnTo>
                  <a:pt x="1445" y="927"/>
                </a:lnTo>
                <a:lnTo>
                  <a:pt x="1465" y="936"/>
                </a:lnTo>
                <a:lnTo>
                  <a:pt x="1489" y="942"/>
                </a:lnTo>
                <a:lnTo>
                  <a:pt x="1515" y="944"/>
                </a:lnTo>
                <a:lnTo>
                  <a:pt x="1540" y="940"/>
                </a:lnTo>
                <a:lnTo>
                  <a:pt x="1562" y="927"/>
                </a:lnTo>
                <a:lnTo>
                  <a:pt x="1533" y="840"/>
                </a:lnTo>
                <a:lnTo>
                  <a:pt x="1533" y="809"/>
                </a:lnTo>
                <a:lnTo>
                  <a:pt x="1538" y="778"/>
                </a:lnTo>
                <a:lnTo>
                  <a:pt x="1551" y="751"/>
                </a:lnTo>
                <a:lnTo>
                  <a:pt x="1564" y="724"/>
                </a:lnTo>
                <a:lnTo>
                  <a:pt x="1576" y="696"/>
                </a:lnTo>
                <a:lnTo>
                  <a:pt x="1587" y="673"/>
                </a:lnTo>
                <a:lnTo>
                  <a:pt x="1580" y="656"/>
                </a:lnTo>
                <a:lnTo>
                  <a:pt x="1515" y="644"/>
                </a:lnTo>
                <a:close/>
                <a:moveTo>
                  <a:pt x="1107" y="622"/>
                </a:moveTo>
                <a:lnTo>
                  <a:pt x="1091" y="625"/>
                </a:lnTo>
                <a:lnTo>
                  <a:pt x="1064" y="656"/>
                </a:lnTo>
                <a:lnTo>
                  <a:pt x="1125" y="814"/>
                </a:lnTo>
                <a:lnTo>
                  <a:pt x="1129" y="840"/>
                </a:lnTo>
                <a:lnTo>
                  <a:pt x="1127" y="860"/>
                </a:lnTo>
                <a:lnTo>
                  <a:pt x="1122" y="874"/>
                </a:lnTo>
                <a:lnTo>
                  <a:pt x="1118" y="891"/>
                </a:lnTo>
                <a:lnTo>
                  <a:pt x="1116" y="907"/>
                </a:lnTo>
                <a:lnTo>
                  <a:pt x="1118" y="927"/>
                </a:lnTo>
                <a:lnTo>
                  <a:pt x="1142" y="927"/>
                </a:lnTo>
                <a:lnTo>
                  <a:pt x="1162" y="924"/>
                </a:lnTo>
                <a:lnTo>
                  <a:pt x="1180" y="920"/>
                </a:lnTo>
                <a:lnTo>
                  <a:pt x="1196" y="913"/>
                </a:lnTo>
                <a:lnTo>
                  <a:pt x="1218" y="907"/>
                </a:lnTo>
                <a:lnTo>
                  <a:pt x="1222" y="898"/>
                </a:lnTo>
                <a:lnTo>
                  <a:pt x="1225" y="887"/>
                </a:lnTo>
                <a:lnTo>
                  <a:pt x="1225" y="873"/>
                </a:lnTo>
                <a:lnTo>
                  <a:pt x="1202" y="842"/>
                </a:lnTo>
                <a:lnTo>
                  <a:pt x="1185" y="813"/>
                </a:lnTo>
                <a:lnTo>
                  <a:pt x="1175" y="784"/>
                </a:lnTo>
                <a:lnTo>
                  <a:pt x="1169" y="754"/>
                </a:lnTo>
                <a:lnTo>
                  <a:pt x="1169" y="722"/>
                </a:lnTo>
                <a:lnTo>
                  <a:pt x="1173" y="685"/>
                </a:lnTo>
                <a:lnTo>
                  <a:pt x="1182" y="644"/>
                </a:lnTo>
                <a:lnTo>
                  <a:pt x="1160" y="625"/>
                </a:lnTo>
                <a:lnTo>
                  <a:pt x="1107" y="622"/>
                </a:lnTo>
                <a:close/>
                <a:moveTo>
                  <a:pt x="762" y="596"/>
                </a:moveTo>
                <a:lnTo>
                  <a:pt x="751" y="611"/>
                </a:lnTo>
                <a:lnTo>
                  <a:pt x="744" y="633"/>
                </a:lnTo>
                <a:lnTo>
                  <a:pt x="738" y="658"/>
                </a:lnTo>
                <a:lnTo>
                  <a:pt x="735" y="689"/>
                </a:lnTo>
                <a:lnTo>
                  <a:pt x="733" y="718"/>
                </a:lnTo>
                <a:lnTo>
                  <a:pt x="735" y="744"/>
                </a:lnTo>
                <a:lnTo>
                  <a:pt x="738" y="765"/>
                </a:lnTo>
                <a:lnTo>
                  <a:pt x="767" y="769"/>
                </a:lnTo>
                <a:lnTo>
                  <a:pt x="793" y="769"/>
                </a:lnTo>
                <a:lnTo>
                  <a:pt x="822" y="765"/>
                </a:lnTo>
                <a:lnTo>
                  <a:pt x="831" y="753"/>
                </a:lnTo>
                <a:lnTo>
                  <a:pt x="825" y="734"/>
                </a:lnTo>
                <a:lnTo>
                  <a:pt x="818" y="724"/>
                </a:lnTo>
                <a:lnTo>
                  <a:pt x="809" y="716"/>
                </a:lnTo>
                <a:lnTo>
                  <a:pt x="802" y="709"/>
                </a:lnTo>
                <a:lnTo>
                  <a:pt x="795" y="698"/>
                </a:lnTo>
                <a:lnTo>
                  <a:pt x="789" y="680"/>
                </a:lnTo>
                <a:lnTo>
                  <a:pt x="791" y="664"/>
                </a:lnTo>
                <a:lnTo>
                  <a:pt x="791" y="647"/>
                </a:lnTo>
                <a:lnTo>
                  <a:pt x="791" y="631"/>
                </a:lnTo>
                <a:lnTo>
                  <a:pt x="784" y="613"/>
                </a:lnTo>
                <a:lnTo>
                  <a:pt x="780" y="609"/>
                </a:lnTo>
                <a:lnTo>
                  <a:pt x="778" y="605"/>
                </a:lnTo>
                <a:lnTo>
                  <a:pt x="775" y="604"/>
                </a:lnTo>
                <a:lnTo>
                  <a:pt x="771" y="600"/>
                </a:lnTo>
                <a:lnTo>
                  <a:pt x="767" y="598"/>
                </a:lnTo>
                <a:lnTo>
                  <a:pt x="762" y="596"/>
                </a:lnTo>
                <a:close/>
                <a:moveTo>
                  <a:pt x="1535" y="433"/>
                </a:moveTo>
                <a:lnTo>
                  <a:pt x="1524" y="447"/>
                </a:lnTo>
                <a:lnTo>
                  <a:pt x="1520" y="462"/>
                </a:lnTo>
                <a:lnTo>
                  <a:pt x="1518" y="476"/>
                </a:lnTo>
                <a:lnTo>
                  <a:pt x="1518" y="493"/>
                </a:lnTo>
                <a:lnTo>
                  <a:pt x="1516" y="511"/>
                </a:lnTo>
                <a:lnTo>
                  <a:pt x="1511" y="533"/>
                </a:lnTo>
                <a:lnTo>
                  <a:pt x="1476" y="574"/>
                </a:lnTo>
                <a:lnTo>
                  <a:pt x="1475" y="596"/>
                </a:lnTo>
                <a:lnTo>
                  <a:pt x="1500" y="607"/>
                </a:lnTo>
                <a:lnTo>
                  <a:pt x="1531" y="613"/>
                </a:lnTo>
                <a:lnTo>
                  <a:pt x="1564" y="609"/>
                </a:lnTo>
                <a:lnTo>
                  <a:pt x="1571" y="609"/>
                </a:lnTo>
                <a:lnTo>
                  <a:pt x="1578" y="593"/>
                </a:lnTo>
                <a:lnTo>
                  <a:pt x="1580" y="582"/>
                </a:lnTo>
                <a:lnTo>
                  <a:pt x="1576" y="573"/>
                </a:lnTo>
                <a:lnTo>
                  <a:pt x="1571" y="564"/>
                </a:lnTo>
                <a:lnTo>
                  <a:pt x="1564" y="554"/>
                </a:lnTo>
                <a:lnTo>
                  <a:pt x="1560" y="540"/>
                </a:lnTo>
                <a:lnTo>
                  <a:pt x="1569" y="447"/>
                </a:lnTo>
                <a:lnTo>
                  <a:pt x="1535" y="433"/>
                </a:lnTo>
                <a:close/>
                <a:moveTo>
                  <a:pt x="1089" y="416"/>
                </a:moveTo>
                <a:lnTo>
                  <a:pt x="1080" y="420"/>
                </a:lnTo>
                <a:lnTo>
                  <a:pt x="1071" y="442"/>
                </a:lnTo>
                <a:lnTo>
                  <a:pt x="1067" y="465"/>
                </a:lnTo>
                <a:lnTo>
                  <a:pt x="1067" y="493"/>
                </a:lnTo>
                <a:lnTo>
                  <a:pt x="1065" y="518"/>
                </a:lnTo>
                <a:lnTo>
                  <a:pt x="1064" y="544"/>
                </a:lnTo>
                <a:lnTo>
                  <a:pt x="1058" y="567"/>
                </a:lnTo>
                <a:lnTo>
                  <a:pt x="1069" y="584"/>
                </a:lnTo>
                <a:lnTo>
                  <a:pt x="1082" y="596"/>
                </a:lnTo>
                <a:lnTo>
                  <a:pt x="1100" y="604"/>
                </a:lnTo>
                <a:lnTo>
                  <a:pt x="1120" y="604"/>
                </a:lnTo>
                <a:lnTo>
                  <a:pt x="1142" y="596"/>
                </a:lnTo>
                <a:lnTo>
                  <a:pt x="1149" y="593"/>
                </a:lnTo>
                <a:lnTo>
                  <a:pt x="1153" y="589"/>
                </a:lnTo>
                <a:lnTo>
                  <a:pt x="1156" y="585"/>
                </a:lnTo>
                <a:lnTo>
                  <a:pt x="1160" y="580"/>
                </a:lnTo>
                <a:lnTo>
                  <a:pt x="1164" y="574"/>
                </a:lnTo>
                <a:lnTo>
                  <a:pt x="1115" y="420"/>
                </a:lnTo>
                <a:lnTo>
                  <a:pt x="1089" y="416"/>
                </a:lnTo>
                <a:close/>
                <a:moveTo>
                  <a:pt x="207" y="160"/>
                </a:moveTo>
                <a:lnTo>
                  <a:pt x="2276" y="160"/>
                </a:lnTo>
                <a:lnTo>
                  <a:pt x="2291" y="164"/>
                </a:lnTo>
                <a:lnTo>
                  <a:pt x="2304" y="173"/>
                </a:lnTo>
                <a:lnTo>
                  <a:pt x="2313" y="185"/>
                </a:lnTo>
                <a:lnTo>
                  <a:pt x="2316" y="200"/>
                </a:lnTo>
                <a:lnTo>
                  <a:pt x="2316" y="2829"/>
                </a:lnTo>
                <a:lnTo>
                  <a:pt x="2313" y="2844"/>
                </a:lnTo>
                <a:lnTo>
                  <a:pt x="2304" y="2856"/>
                </a:lnTo>
                <a:lnTo>
                  <a:pt x="2291" y="2865"/>
                </a:lnTo>
                <a:lnTo>
                  <a:pt x="2276" y="2869"/>
                </a:lnTo>
                <a:lnTo>
                  <a:pt x="207" y="2869"/>
                </a:lnTo>
                <a:lnTo>
                  <a:pt x="193" y="2865"/>
                </a:lnTo>
                <a:lnTo>
                  <a:pt x="180" y="2856"/>
                </a:lnTo>
                <a:lnTo>
                  <a:pt x="171" y="2844"/>
                </a:lnTo>
                <a:lnTo>
                  <a:pt x="167" y="2829"/>
                </a:lnTo>
                <a:lnTo>
                  <a:pt x="167" y="200"/>
                </a:lnTo>
                <a:lnTo>
                  <a:pt x="171" y="185"/>
                </a:lnTo>
                <a:lnTo>
                  <a:pt x="180" y="173"/>
                </a:lnTo>
                <a:lnTo>
                  <a:pt x="193" y="164"/>
                </a:lnTo>
                <a:lnTo>
                  <a:pt x="207" y="160"/>
                </a:lnTo>
                <a:close/>
                <a:moveTo>
                  <a:pt x="131" y="89"/>
                </a:moveTo>
                <a:lnTo>
                  <a:pt x="116" y="93"/>
                </a:lnTo>
                <a:lnTo>
                  <a:pt x="104" y="102"/>
                </a:lnTo>
                <a:lnTo>
                  <a:pt x="95" y="114"/>
                </a:lnTo>
                <a:lnTo>
                  <a:pt x="91" y="129"/>
                </a:lnTo>
                <a:lnTo>
                  <a:pt x="91" y="2900"/>
                </a:lnTo>
                <a:lnTo>
                  <a:pt x="95" y="2914"/>
                </a:lnTo>
                <a:lnTo>
                  <a:pt x="104" y="2927"/>
                </a:lnTo>
                <a:lnTo>
                  <a:pt x="116" y="2936"/>
                </a:lnTo>
                <a:lnTo>
                  <a:pt x="131" y="2940"/>
                </a:lnTo>
                <a:lnTo>
                  <a:pt x="2353" y="2940"/>
                </a:lnTo>
                <a:lnTo>
                  <a:pt x="2367" y="2936"/>
                </a:lnTo>
                <a:lnTo>
                  <a:pt x="2380" y="2927"/>
                </a:lnTo>
                <a:lnTo>
                  <a:pt x="2389" y="2914"/>
                </a:lnTo>
                <a:lnTo>
                  <a:pt x="2393" y="2900"/>
                </a:lnTo>
                <a:lnTo>
                  <a:pt x="2393" y="129"/>
                </a:lnTo>
                <a:lnTo>
                  <a:pt x="2389" y="114"/>
                </a:lnTo>
                <a:lnTo>
                  <a:pt x="2380" y="102"/>
                </a:lnTo>
                <a:lnTo>
                  <a:pt x="2367" y="93"/>
                </a:lnTo>
                <a:lnTo>
                  <a:pt x="2353" y="89"/>
                </a:lnTo>
                <a:lnTo>
                  <a:pt x="131" y="89"/>
                </a:lnTo>
                <a:close/>
                <a:moveTo>
                  <a:pt x="40" y="0"/>
                </a:moveTo>
                <a:lnTo>
                  <a:pt x="2447" y="0"/>
                </a:lnTo>
                <a:lnTo>
                  <a:pt x="2464" y="4"/>
                </a:lnTo>
                <a:lnTo>
                  <a:pt x="2476" y="13"/>
                </a:lnTo>
                <a:lnTo>
                  <a:pt x="2485" y="25"/>
                </a:lnTo>
                <a:lnTo>
                  <a:pt x="2487" y="40"/>
                </a:lnTo>
                <a:lnTo>
                  <a:pt x="2487" y="2984"/>
                </a:lnTo>
                <a:lnTo>
                  <a:pt x="2485" y="3000"/>
                </a:lnTo>
                <a:lnTo>
                  <a:pt x="2476" y="3013"/>
                </a:lnTo>
                <a:lnTo>
                  <a:pt x="2464" y="3022"/>
                </a:lnTo>
                <a:lnTo>
                  <a:pt x="2447" y="3024"/>
                </a:lnTo>
                <a:lnTo>
                  <a:pt x="40" y="3024"/>
                </a:lnTo>
                <a:lnTo>
                  <a:pt x="24" y="3022"/>
                </a:lnTo>
                <a:lnTo>
                  <a:pt x="11" y="3013"/>
                </a:lnTo>
                <a:lnTo>
                  <a:pt x="4" y="3000"/>
                </a:lnTo>
                <a:lnTo>
                  <a:pt x="0" y="2984"/>
                </a:lnTo>
                <a:lnTo>
                  <a:pt x="0" y="40"/>
                </a:lnTo>
                <a:lnTo>
                  <a:pt x="4" y="25"/>
                </a:lnTo>
                <a:lnTo>
                  <a:pt x="11" y="13"/>
                </a:lnTo>
                <a:lnTo>
                  <a:pt x="24" y="4"/>
                </a:lnTo>
                <a:lnTo>
                  <a:pt x="4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129" name="Freeform 9">
            <a:extLst>
              <a:ext uri="{FF2B5EF4-FFF2-40B4-BE49-F238E27FC236}">
                <a16:creationId xmlns:a16="http://schemas.microsoft.com/office/drawing/2014/main" id="{096F546D-E913-B7BF-5D6F-7C0B02404BE3}"/>
              </a:ext>
            </a:extLst>
          </p:cNvPr>
          <p:cNvSpPr>
            <a:spLocks noEditPoints="1"/>
          </p:cNvSpPr>
          <p:nvPr/>
        </p:nvSpPr>
        <p:spPr bwMode="auto">
          <a:xfrm>
            <a:off x="11300427" y="3848979"/>
            <a:ext cx="323301" cy="361227"/>
          </a:xfrm>
          <a:custGeom>
            <a:avLst/>
            <a:gdLst>
              <a:gd name="T0" fmla="*/ 2069 w 3657"/>
              <a:gd name="T1" fmla="*/ 2744 h 4086"/>
              <a:gd name="T2" fmla="*/ 1988 w 3657"/>
              <a:gd name="T3" fmla="*/ 3306 h 4086"/>
              <a:gd name="T4" fmla="*/ 1926 w 3657"/>
              <a:gd name="T5" fmla="*/ 3584 h 4086"/>
              <a:gd name="T6" fmla="*/ 1591 w 3657"/>
              <a:gd name="T7" fmla="*/ 3678 h 4086"/>
              <a:gd name="T8" fmla="*/ 1193 w 3657"/>
              <a:gd name="T9" fmla="*/ 3775 h 4086"/>
              <a:gd name="T10" fmla="*/ 520 w 3657"/>
              <a:gd name="T11" fmla="*/ 4064 h 4086"/>
              <a:gd name="T12" fmla="*/ 226 w 3657"/>
              <a:gd name="T13" fmla="*/ 4068 h 4086"/>
              <a:gd name="T14" fmla="*/ 117 w 3657"/>
              <a:gd name="T15" fmla="*/ 3860 h 4086"/>
              <a:gd name="T16" fmla="*/ 160 w 3657"/>
              <a:gd name="T17" fmla="*/ 3584 h 4086"/>
              <a:gd name="T18" fmla="*/ 89 w 3657"/>
              <a:gd name="T19" fmla="*/ 3368 h 4086"/>
              <a:gd name="T20" fmla="*/ 477 w 3657"/>
              <a:gd name="T21" fmla="*/ 3340 h 4086"/>
              <a:gd name="T22" fmla="*/ 746 w 3657"/>
              <a:gd name="T23" fmla="*/ 3320 h 4086"/>
              <a:gd name="T24" fmla="*/ 1097 w 3657"/>
              <a:gd name="T25" fmla="*/ 3288 h 4086"/>
              <a:gd name="T26" fmla="*/ 1202 w 3657"/>
              <a:gd name="T27" fmla="*/ 3084 h 4086"/>
              <a:gd name="T28" fmla="*/ 1166 w 3657"/>
              <a:gd name="T29" fmla="*/ 2715 h 4086"/>
              <a:gd name="T30" fmla="*/ 1386 w 3657"/>
              <a:gd name="T31" fmla="*/ 2597 h 4086"/>
              <a:gd name="T32" fmla="*/ 1580 w 3657"/>
              <a:gd name="T33" fmla="*/ 2793 h 4086"/>
              <a:gd name="T34" fmla="*/ 1822 w 3657"/>
              <a:gd name="T35" fmla="*/ 2777 h 4086"/>
              <a:gd name="T36" fmla="*/ 413 w 3657"/>
              <a:gd name="T37" fmla="*/ 1677 h 4086"/>
              <a:gd name="T38" fmla="*/ 264 w 3657"/>
              <a:gd name="T39" fmla="*/ 1762 h 4086"/>
              <a:gd name="T40" fmla="*/ 337 w 3657"/>
              <a:gd name="T41" fmla="*/ 1973 h 4086"/>
              <a:gd name="T42" fmla="*/ 382 w 3657"/>
              <a:gd name="T43" fmla="*/ 2137 h 4086"/>
              <a:gd name="T44" fmla="*/ 422 w 3657"/>
              <a:gd name="T45" fmla="*/ 2282 h 4086"/>
              <a:gd name="T46" fmla="*/ 684 w 3657"/>
              <a:gd name="T47" fmla="*/ 2191 h 4086"/>
              <a:gd name="T48" fmla="*/ 766 w 3657"/>
              <a:gd name="T49" fmla="*/ 1906 h 4086"/>
              <a:gd name="T50" fmla="*/ 535 w 3657"/>
              <a:gd name="T51" fmla="*/ 1689 h 4086"/>
              <a:gd name="T52" fmla="*/ 2260 w 3657"/>
              <a:gd name="T53" fmla="*/ 28 h 4086"/>
              <a:gd name="T54" fmla="*/ 2949 w 3657"/>
              <a:gd name="T55" fmla="*/ 258 h 4086"/>
              <a:gd name="T56" fmla="*/ 3400 w 3657"/>
              <a:gd name="T57" fmla="*/ 766 h 4086"/>
              <a:gd name="T58" fmla="*/ 3646 w 3657"/>
              <a:gd name="T59" fmla="*/ 1468 h 4086"/>
              <a:gd name="T60" fmla="*/ 3557 w 3657"/>
              <a:gd name="T61" fmla="*/ 2180 h 4086"/>
              <a:gd name="T62" fmla="*/ 3113 w 3657"/>
              <a:gd name="T63" fmla="*/ 2711 h 4086"/>
              <a:gd name="T64" fmla="*/ 2695 w 3657"/>
              <a:gd name="T65" fmla="*/ 2897 h 4086"/>
              <a:gd name="T66" fmla="*/ 2440 w 3657"/>
              <a:gd name="T67" fmla="*/ 2840 h 4086"/>
              <a:gd name="T68" fmla="*/ 2269 w 3657"/>
              <a:gd name="T69" fmla="*/ 2600 h 4086"/>
              <a:gd name="T70" fmla="*/ 1911 w 3657"/>
              <a:gd name="T71" fmla="*/ 2473 h 4086"/>
              <a:gd name="T72" fmla="*/ 1382 w 3657"/>
              <a:gd name="T73" fmla="*/ 2513 h 4086"/>
              <a:gd name="T74" fmla="*/ 982 w 3657"/>
              <a:gd name="T75" fmla="*/ 2664 h 4086"/>
              <a:gd name="T76" fmla="*/ 689 w 3657"/>
              <a:gd name="T77" fmla="*/ 2731 h 4086"/>
              <a:gd name="T78" fmla="*/ 526 w 3657"/>
              <a:gd name="T79" fmla="*/ 2584 h 4086"/>
              <a:gd name="T80" fmla="*/ 437 w 3657"/>
              <a:gd name="T81" fmla="*/ 2433 h 4086"/>
              <a:gd name="T82" fmla="*/ 498 w 3657"/>
              <a:gd name="T83" fmla="*/ 2693 h 4086"/>
              <a:gd name="T84" fmla="*/ 729 w 3657"/>
              <a:gd name="T85" fmla="*/ 2806 h 4086"/>
              <a:gd name="T86" fmla="*/ 1017 w 3657"/>
              <a:gd name="T87" fmla="*/ 2728 h 4086"/>
              <a:gd name="T88" fmla="*/ 957 w 3657"/>
              <a:gd name="T89" fmla="*/ 3040 h 4086"/>
              <a:gd name="T90" fmla="*/ 657 w 3657"/>
              <a:gd name="T91" fmla="*/ 3080 h 4086"/>
              <a:gd name="T92" fmla="*/ 293 w 3657"/>
              <a:gd name="T93" fmla="*/ 3015 h 4086"/>
              <a:gd name="T94" fmla="*/ 60 w 3657"/>
              <a:gd name="T95" fmla="*/ 2966 h 4086"/>
              <a:gd name="T96" fmla="*/ 109 w 3657"/>
              <a:gd name="T97" fmla="*/ 2780 h 4086"/>
              <a:gd name="T98" fmla="*/ 244 w 3657"/>
              <a:gd name="T99" fmla="*/ 2578 h 4086"/>
              <a:gd name="T100" fmla="*/ 246 w 3657"/>
              <a:gd name="T101" fmla="*/ 2397 h 4086"/>
              <a:gd name="T102" fmla="*/ 58 w 3657"/>
              <a:gd name="T103" fmla="*/ 2204 h 4086"/>
              <a:gd name="T104" fmla="*/ 28 w 3657"/>
              <a:gd name="T105" fmla="*/ 2044 h 4086"/>
              <a:gd name="T106" fmla="*/ 200 w 3657"/>
              <a:gd name="T107" fmla="*/ 1904 h 4086"/>
              <a:gd name="T108" fmla="*/ 171 w 3657"/>
              <a:gd name="T109" fmla="*/ 1700 h 4086"/>
              <a:gd name="T110" fmla="*/ 173 w 3657"/>
              <a:gd name="T111" fmla="*/ 1388 h 4086"/>
              <a:gd name="T112" fmla="*/ 329 w 3657"/>
              <a:gd name="T113" fmla="*/ 820 h 4086"/>
              <a:gd name="T114" fmla="*/ 717 w 3657"/>
              <a:gd name="T115" fmla="*/ 360 h 4086"/>
              <a:gd name="T116" fmla="*/ 1566 w 3657"/>
              <a:gd name="T117" fmla="*/ 17 h 4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7" h="4086">
                <a:moveTo>
                  <a:pt x="1329" y="2660"/>
                </a:moveTo>
                <a:lnTo>
                  <a:pt x="1326" y="2668"/>
                </a:lnTo>
                <a:lnTo>
                  <a:pt x="1333" y="2660"/>
                </a:lnTo>
                <a:lnTo>
                  <a:pt x="1329" y="2660"/>
                </a:lnTo>
                <a:close/>
                <a:moveTo>
                  <a:pt x="1993" y="2577"/>
                </a:moveTo>
                <a:lnTo>
                  <a:pt x="2133" y="2617"/>
                </a:lnTo>
                <a:lnTo>
                  <a:pt x="2069" y="2744"/>
                </a:lnTo>
                <a:lnTo>
                  <a:pt x="1993" y="3008"/>
                </a:lnTo>
                <a:lnTo>
                  <a:pt x="1984" y="3058"/>
                </a:lnTo>
                <a:lnTo>
                  <a:pt x="1980" y="3109"/>
                </a:lnTo>
                <a:lnTo>
                  <a:pt x="1980" y="3160"/>
                </a:lnTo>
                <a:lnTo>
                  <a:pt x="1982" y="3209"/>
                </a:lnTo>
                <a:lnTo>
                  <a:pt x="1984" y="3258"/>
                </a:lnTo>
                <a:lnTo>
                  <a:pt x="1988" y="3306"/>
                </a:lnTo>
                <a:lnTo>
                  <a:pt x="1989" y="3353"/>
                </a:lnTo>
                <a:lnTo>
                  <a:pt x="1989" y="3397"/>
                </a:lnTo>
                <a:lnTo>
                  <a:pt x="1988" y="3440"/>
                </a:lnTo>
                <a:lnTo>
                  <a:pt x="1980" y="3480"/>
                </a:lnTo>
                <a:lnTo>
                  <a:pt x="1969" y="3518"/>
                </a:lnTo>
                <a:lnTo>
                  <a:pt x="1951" y="3553"/>
                </a:lnTo>
                <a:lnTo>
                  <a:pt x="1926" y="3584"/>
                </a:lnTo>
                <a:lnTo>
                  <a:pt x="1893" y="3613"/>
                </a:lnTo>
                <a:lnTo>
                  <a:pt x="1851" y="3635"/>
                </a:lnTo>
                <a:lnTo>
                  <a:pt x="1806" y="3653"/>
                </a:lnTo>
                <a:lnTo>
                  <a:pt x="1757" y="3664"/>
                </a:lnTo>
                <a:lnTo>
                  <a:pt x="1702" y="3671"/>
                </a:lnTo>
                <a:lnTo>
                  <a:pt x="1648" y="3675"/>
                </a:lnTo>
                <a:lnTo>
                  <a:pt x="1591" y="3678"/>
                </a:lnTo>
                <a:lnTo>
                  <a:pt x="1535" y="3682"/>
                </a:lnTo>
                <a:lnTo>
                  <a:pt x="1477" y="3686"/>
                </a:lnTo>
                <a:lnTo>
                  <a:pt x="1422" y="3691"/>
                </a:lnTo>
                <a:lnTo>
                  <a:pt x="1368" y="3702"/>
                </a:lnTo>
                <a:lnTo>
                  <a:pt x="1317" y="3717"/>
                </a:lnTo>
                <a:lnTo>
                  <a:pt x="1253" y="3742"/>
                </a:lnTo>
                <a:lnTo>
                  <a:pt x="1193" y="3775"/>
                </a:lnTo>
                <a:lnTo>
                  <a:pt x="1133" y="3811"/>
                </a:lnTo>
                <a:lnTo>
                  <a:pt x="1077" y="3849"/>
                </a:lnTo>
                <a:lnTo>
                  <a:pt x="1018" y="3888"/>
                </a:lnTo>
                <a:lnTo>
                  <a:pt x="962" y="3924"/>
                </a:lnTo>
                <a:lnTo>
                  <a:pt x="902" y="3957"/>
                </a:lnTo>
                <a:lnTo>
                  <a:pt x="840" y="3984"/>
                </a:lnTo>
                <a:lnTo>
                  <a:pt x="520" y="4064"/>
                </a:lnTo>
                <a:lnTo>
                  <a:pt x="482" y="4073"/>
                </a:lnTo>
                <a:lnTo>
                  <a:pt x="438" y="4080"/>
                </a:lnTo>
                <a:lnTo>
                  <a:pt x="395" y="4084"/>
                </a:lnTo>
                <a:lnTo>
                  <a:pt x="351" y="4086"/>
                </a:lnTo>
                <a:lnTo>
                  <a:pt x="308" y="4084"/>
                </a:lnTo>
                <a:lnTo>
                  <a:pt x="264" y="4078"/>
                </a:lnTo>
                <a:lnTo>
                  <a:pt x="226" y="4068"/>
                </a:lnTo>
                <a:lnTo>
                  <a:pt x="191" y="4053"/>
                </a:lnTo>
                <a:lnTo>
                  <a:pt x="160" y="4031"/>
                </a:lnTo>
                <a:lnTo>
                  <a:pt x="137" y="4004"/>
                </a:lnTo>
                <a:lnTo>
                  <a:pt x="122" y="3973"/>
                </a:lnTo>
                <a:lnTo>
                  <a:pt x="115" y="3938"/>
                </a:lnTo>
                <a:lnTo>
                  <a:pt x="113" y="3900"/>
                </a:lnTo>
                <a:lnTo>
                  <a:pt x="117" y="3860"/>
                </a:lnTo>
                <a:lnTo>
                  <a:pt x="124" y="3817"/>
                </a:lnTo>
                <a:lnTo>
                  <a:pt x="133" y="3775"/>
                </a:lnTo>
                <a:lnTo>
                  <a:pt x="142" y="3731"/>
                </a:lnTo>
                <a:lnTo>
                  <a:pt x="151" y="3691"/>
                </a:lnTo>
                <a:lnTo>
                  <a:pt x="158" y="3651"/>
                </a:lnTo>
                <a:lnTo>
                  <a:pt x="162" y="3617"/>
                </a:lnTo>
                <a:lnTo>
                  <a:pt x="160" y="3584"/>
                </a:lnTo>
                <a:lnTo>
                  <a:pt x="153" y="3551"/>
                </a:lnTo>
                <a:lnTo>
                  <a:pt x="140" y="3520"/>
                </a:lnTo>
                <a:lnTo>
                  <a:pt x="124" y="3489"/>
                </a:lnTo>
                <a:lnTo>
                  <a:pt x="108" y="3460"/>
                </a:lnTo>
                <a:lnTo>
                  <a:pt x="93" y="3429"/>
                </a:lnTo>
                <a:lnTo>
                  <a:pt x="88" y="3398"/>
                </a:lnTo>
                <a:lnTo>
                  <a:pt x="89" y="3368"/>
                </a:lnTo>
                <a:lnTo>
                  <a:pt x="142" y="3378"/>
                </a:lnTo>
                <a:lnTo>
                  <a:pt x="153" y="3340"/>
                </a:lnTo>
                <a:lnTo>
                  <a:pt x="277" y="3360"/>
                </a:lnTo>
                <a:lnTo>
                  <a:pt x="297" y="3406"/>
                </a:lnTo>
                <a:lnTo>
                  <a:pt x="337" y="3408"/>
                </a:lnTo>
                <a:lnTo>
                  <a:pt x="366" y="3348"/>
                </a:lnTo>
                <a:lnTo>
                  <a:pt x="477" y="3340"/>
                </a:lnTo>
                <a:lnTo>
                  <a:pt x="509" y="3404"/>
                </a:lnTo>
                <a:lnTo>
                  <a:pt x="535" y="3402"/>
                </a:lnTo>
                <a:lnTo>
                  <a:pt x="553" y="3340"/>
                </a:lnTo>
                <a:lnTo>
                  <a:pt x="686" y="3324"/>
                </a:lnTo>
                <a:lnTo>
                  <a:pt x="708" y="3378"/>
                </a:lnTo>
                <a:lnTo>
                  <a:pt x="720" y="3377"/>
                </a:lnTo>
                <a:lnTo>
                  <a:pt x="746" y="3320"/>
                </a:lnTo>
                <a:lnTo>
                  <a:pt x="849" y="3308"/>
                </a:lnTo>
                <a:lnTo>
                  <a:pt x="866" y="3346"/>
                </a:lnTo>
                <a:lnTo>
                  <a:pt x="924" y="3333"/>
                </a:lnTo>
                <a:lnTo>
                  <a:pt x="933" y="3288"/>
                </a:lnTo>
                <a:lnTo>
                  <a:pt x="1060" y="3268"/>
                </a:lnTo>
                <a:lnTo>
                  <a:pt x="1062" y="3298"/>
                </a:lnTo>
                <a:lnTo>
                  <a:pt x="1097" y="3288"/>
                </a:lnTo>
                <a:lnTo>
                  <a:pt x="1128" y="3273"/>
                </a:lnTo>
                <a:lnTo>
                  <a:pt x="1155" y="3258"/>
                </a:lnTo>
                <a:lnTo>
                  <a:pt x="1175" y="3238"/>
                </a:lnTo>
                <a:lnTo>
                  <a:pt x="1189" y="3217"/>
                </a:lnTo>
                <a:lnTo>
                  <a:pt x="1198" y="3177"/>
                </a:lnTo>
                <a:lnTo>
                  <a:pt x="1202" y="3133"/>
                </a:lnTo>
                <a:lnTo>
                  <a:pt x="1202" y="3084"/>
                </a:lnTo>
                <a:lnTo>
                  <a:pt x="1197" y="3031"/>
                </a:lnTo>
                <a:lnTo>
                  <a:pt x="1189" y="2978"/>
                </a:lnTo>
                <a:lnTo>
                  <a:pt x="1182" y="2922"/>
                </a:lnTo>
                <a:lnTo>
                  <a:pt x="1173" y="2868"/>
                </a:lnTo>
                <a:lnTo>
                  <a:pt x="1168" y="2813"/>
                </a:lnTo>
                <a:lnTo>
                  <a:pt x="1164" y="2762"/>
                </a:lnTo>
                <a:lnTo>
                  <a:pt x="1166" y="2715"/>
                </a:lnTo>
                <a:lnTo>
                  <a:pt x="1173" y="2671"/>
                </a:lnTo>
                <a:lnTo>
                  <a:pt x="1206" y="2664"/>
                </a:lnTo>
                <a:lnTo>
                  <a:pt x="1240" y="2651"/>
                </a:lnTo>
                <a:lnTo>
                  <a:pt x="1277" y="2637"/>
                </a:lnTo>
                <a:lnTo>
                  <a:pt x="1313" y="2620"/>
                </a:lnTo>
                <a:lnTo>
                  <a:pt x="1349" y="2608"/>
                </a:lnTo>
                <a:lnTo>
                  <a:pt x="1386" y="2597"/>
                </a:lnTo>
                <a:lnTo>
                  <a:pt x="1420" y="2591"/>
                </a:lnTo>
                <a:lnTo>
                  <a:pt x="1453" y="2591"/>
                </a:lnTo>
                <a:lnTo>
                  <a:pt x="1473" y="2649"/>
                </a:lnTo>
                <a:lnTo>
                  <a:pt x="1495" y="2697"/>
                </a:lnTo>
                <a:lnTo>
                  <a:pt x="1520" y="2737"/>
                </a:lnTo>
                <a:lnTo>
                  <a:pt x="1549" y="2768"/>
                </a:lnTo>
                <a:lnTo>
                  <a:pt x="1580" y="2793"/>
                </a:lnTo>
                <a:lnTo>
                  <a:pt x="1613" y="2809"/>
                </a:lnTo>
                <a:lnTo>
                  <a:pt x="1646" y="2818"/>
                </a:lnTo>
                <a:lnTo>
                  <a:pt x="1682" y="2822"/>
                </a:lnTo>
                <a:lnTo>
                  <a:pt x="1717" y="2818"/>
                </a:lnTo>
                <a:lnTo>
                  <a:pt x="1753" y="2809"/>
                </a:lnTo>
                <a:lnTo>
                  <a:pt x="1788" y="2795"/>
                </a:lnTo>
                <a:lnTo>
                  <a:pt x="1822" y="2777"/>
                </a:lnTo>
                <a:lnTo>
                  <a:pt x="1857" y="2751"/>
                </a:lnTo>
                <a:lnTo>
                  <a:pt x="1888" y="2724"/>
                </a:lnTo>
                <a:lnTo>
                  <a:pt x="1918" y="2691"/>
                </a:lnTo>
                <a:lnTo>
                  <a:pt x="1946" y="2657"/>
                </a:lnTo>
                <a:lnTo>
                  <a:pt x="1971" y="2617"/>
                </a:lnTo>
                <a:lnTo>
                  <a:pt x="1993" y="2577"/>
                </a:lnTo>
                <a:close/>
                <a:moveTo>
                  <a:pt x="413" y="1677"/>
                </a:moveTo>
                <a:lnTo>
                  <a:pt x="389" y="1686"/>
                </a:lnTo>
                <a:lnTo>
                  <a:pt x="364" y="1693"/>
                </a:lnTo>
                <a:lnTo>
                  <a:pt x="338" y="1700"/>
                </a:lnTo>
                <a:lnTo>
                  <a:pt x="315" y="1709"/>
                </a:lnTo>
                <a:lnTo>
                  <a:pt x="293" y="1720"/>
                </a:lnTo>
                <a:lnTo>
                  <a:pt x="277" y="1737"/>
                </a:lnTo>
                <a:lnTo>
                  <a:pt x="264" y="1762"/>
                </a:lnTo>
                <a:lnTo>
                  <a:pt x="260" y="1789"/>
                </a:lnTo>
                <a:lnTo>
                  <a:pt x="264" y="1818"/>
                </a:lnTo>
                <a:lnTo>
                  <a:pt x="273" y="1849"/>
                </a:lnTo>
                <a:lnTo>
                  <a:pt x="286" y="1882"/>
                </a:lnTo>
                <a:lnTo>
                  <a:pt x="302" y="1913"/>
                </a:lnTo>
                <a:lnTo>
                  <a:pt x="318" y="1944"/>
                </a:lnTo>
                <a:lnTo>
                  <a:pt x="337" y="1973"/>
                </a:lnTo>
                <a:lnTo>
                  <a:pt x="351" y="2000"/>
                </a:lnTo>
                <a:lnTo>
                  <a:pt x="364" y="2024"/>
                </a:lnTo>
                <a:lnTo>
                  <a:pt x="373" y="2044"/>
                </a:lnTo>
                <a:lnTo>
                  <a:pt x="377" y="2064"/>
                </a:lnTo>
                <a:lnTo>
                  <a:pt x="380" y="2088"/>
                </a:lnTo>
                <a:lnTo>
                  <a:pt x="382" y="2111"/>
                </a:lnTo>
                <a:lnTo>
                  <a:pt x="382" y="2137"/>
                </a:lnTo>
                <a:lnTo>
                  <a:pt x="382" y="2162"/>
                </a:lnTo>
                <a:lnTo>
                  <a:pt x="384" y="2188"/>
                </a:lnTo>
                <a:lnTo>
                  <a:pt x="388" y="2211"/>
                </a:lnTo>
                <a:lnTo>
                  <a:pt x="391" y="2233"/>
                </a:lnTo>
                <a:lnTo>
                  <a:pt x="398" y="2253"/>
                </a:lnTo>
                <a:lnTo>
                  <a:pt x="409" y="2269"/>
                </a:lnTo>
                <a:lnTo>
                  <a:pt x="422" y="2282"/>
                </a:lnTo>
                <a:lnTo>
                  <a:pt x="440" y="2289"/>
                </a:lnTo>
                <a:lnTo>
                  <a:pt x="464" y="2291"/>
                </a:lnTo>
                <a:lnTo>
                  <a:pt x="493" y="2288"/>
                </a:lnTo>
                <a:lnTo>
                  <a:pt x="551" y="2271"/>
                </a:lnTo>
                <a:lnTo>
                  <a:pt x="602" y="2249"/>
                </a:lnTo>
                <a:lnTo>
                  <a:pt x="646" y="2222"/>
                </a:lnTo>
                <a:lnTo>
                  <a:pt x="684" y="2191"/>
                </a:lnTo>
                <a:lnTo>
                  <a:pt x="715" y="2155"/>
                </a:lnTo>
                <a:lnTo>
                  <a:pt x="740" y="2117"/>
                </a:lnTo>
                <a:lnTo>
                  <a:pt x="758" y="2075"/>
                </a:lnTo>
                <a:lnTo>
                  <a:pt x="769" y="2033"/>
                </a:lnTo>
                <a:lnTo>
                  <a:pt x="775" y="1991"/>
                </a:lnTo>
                <a:lnTo>
                  <a:pt x="773" y="1948"/>
                </a:lnTo>
                <a:lnTo>
                  <a:pt x="766" y="1906"/>
                </a:lnTo>
                <a:lnTo>
                  <a:pt x="751" y="1864"/>
                </a:lnTo>
                <a:lnTo>
                  <a:pt x="731" y="1826"/>
                </a:lnTo>
                <a:lnTo>
                  <a:pt x="704" y="1789"/>
                </a:lnTo>
                <a:lnTo>
                  <a:pt x="671" y="1757"/>
                </a:lnTo>
                <a:lnTo>
                  <a:pt x="633" y="1729"/>
                </a:lnTo>
                <a:lnTo>
                  <a:pt x="586" y="1706"/>
                </a:lnTo>
                <a:lnTo>
                  <a:pt x="535" y="1689"/>
                </a:lnTo>
                <a:lnTo>
                  <a:pt x="477" y="1678"/>
                </a:lnTo>
                <a:lnTo>
                  <a:pt x="413" y="1677"/>
                </a:lnTo>
                <a:close/>
                <a:moveTo>
                  <a:pt x="1700" y="0"/>
                </a:moveTo>
                <a:lnTo>
                  <a:pt x="1855" y="0"/>
                </a:lnTo>
                <a:lnTo>
                  <a:pt x="1998" y="4"/>
                </a:lnTo>
                <a:lnTo>
                  <a:pt x="2135" y="13"/>
                </a:lnTo>
                <a:lnTo>
                  <a:pt x="2260" y="28"/>
                </a:lnTo>
                <a:lnTo>
                  <a:pt x="2380" y="46"/>
                </a:lnTo>
                <a:lnTo>
                  <a:pt x="2491" y="68"/>
                </a:lnTo>
                <a:lnTo>
                  <a:pt x="2595" y="97"/>
                </a:lnTo>
                <a:lnTo>
                  <a:pt x="2693" y="129"/>
                </a:lnTo>
                <a:lnTo>
                  <a:pt x="2784" y="168"/>
                </a:lnTo>
                <a:lnTo>
                  <a:pt x="2869" y="211"/>
                </a:lnTo>
                <a:lnTo>
                  <a:pt x="2949" y="258"/>
                </a:lnTo>
                <a:lnTo>
                  <a:pt x="3026" y="313"/>
                </a:lnTo>
                <a:lnTo>
                  <a:pt x="3097" y="375"/>
                </a:lnTo>
                <a:lnTo>
                  <a:pt x="3164" y="440"/>
                </a:lnTo>
                <a:lnTo>
                  <a:pt x="3228" y="513"/>
                </a:lnTo>
                <a:lnTo>
                  <a:pt x="3288" y="591"/>
                </a:lnTo>
                <a:lnTo>
                  <a:pt x="3344" y="675"/>
                </a:lnTo>
                <a:lnTo>
                  <a:pt x="3400" y="766"/>
                </a:lnTo>
                <a:lnTo>
                  <a:pt x="3453" y="864"/>
                </a:lnTo>
                <a:lnTo>
                  <a:pt x="3506" y="968"/>
                </a:lnTo>
                <a:lnTo>
                  <a:pt x="3546" y="1062"/>
                </a:lnTo>
                <a:lnTo>
                  <a:pt x="3580" y="1158"/>
                </a:lnTo>
                <a:lnTo>
                  <a:pt x="3608" y="1258"/>
                </a:lnTo>
                <a:lnTo>
                  <a:pt x="3631" y="1362"/>
                </a:lnTo>
                <a:lnTo>
                  <a:pt x="3646" y="1468"/>
                </a:lnTo>
                <a:lnTo>
                  <a:pt x="3655" y="1573"/>
                </a:lnTo>
                <a:lnTo>
                  <a:pt x="3657" y="1678"/>
                </a:lnTo>
                <a:lnTo>
                  <a:pt x="3651" y="1782"/>
                </a:lnTo>
                <a:lnTo>
                  <a:pt x="3638" y="1886"/>
                </a:lnTo>
                <a:lnTo>
                  <a:pt x="3618" y="1988"/>
                </a:lnTo>
                <a:lnTo>
                  <a:pt x="3591" y="2086"/>
                </a:lnTo>
                <a:lnTo>
                  <a:pt x="3557" y="2180"/>
                </a:lnTo>
                <a:lnTo>
                  <a:pt x="3515" y="2271"/>
                </a:lnTo>
                <a:lnTo>
                  <a:pt x="3466" y="2357"/>
                </a:lnTo>
                <a:lnTo>
                  <a:pt x="3408" y="2437"/>
                </a:lnTo>
                <a:lnTo>
                  <a:pt x="3342" y="2513"/>
                </a:lnTo>
                <a:lnTo>
                  <a:pt x="3271" y="2586"/>
                </a:lnTo>
                <a:lnTo>
                  <a:pt x="3195" y="2651"/>
                </a:lnTo>
                <a:lnTo>
                  <a:pt x="3113" y="2711"/>
                </a:lnTo>
                <a:lnTo>
                  <a:pt x="3024" y="2766"/>
                </a:lnTo>
                <a:lnTo>
                  <a:pt x="2931" y="2815"/>
                </a:lnTo>
                <a:lnTo>
                  <a:pt x="2833" y="2857"/>
                </a:lnTo>
                <a:lnTo>
                  <a:pt x="2806" y="2866"/>
                </a:lnTo>
                <a:lnTo>
                  <a:pt x="2771" y="2877"/>
                </a:lnTo>
                <a:lnTo>
                  <a:pt x="2735" y="2888"/>
                </a:lnTo>
                <a:lnTo>
                  <a:pt x="2695" y="2897"/>
                </a:lnTo>
                <a:lnTo>
                  <a:pt x="2653" y="2904"/>
                </a:lnTo>
                <a:lnTo>
                  <a:pt x="2613" y="2908"/>
                </a:lnTo>
                <a:lnTo>
                  <a:pt x="2573" y="2906"/>
                </a:lnTo>
                <a:lnTo>
                  <a:pt x="2535" y="2900"/>
                </a:lnTo>
                <a:lnTo>
                  <a:pt x="2500" y="2888"/>
                </a:lnTo>
                <a:lnTo>
                  <a:pt x="2469" y="2868"/>
                </a:lnTo>
                <a:lnTo>
                  <a:pt x="2440" y="2840"/>
                </a:lnTo>
                <a:lnTo>
                  <a:pt x="2415" y="2808"/>
                </a:lnTo>
                <a:lnTo>
                  <a:pt x="2389" y="2771"/>
                </a:lnTo>
                <a:lnTo>
                  <a:pt x="2368" y="2735"/>
                </a:lnTo>
                <a:lnTo>
                  <a:pt x="2346" y="2698"/>
                </a:lnTo>
                <a:lnTo>
                  <a:pt x="2324" y="2664"/>
                </a:lnTo>
                <a:lnTo>
                  <a:pt x="2300" y="2633"/>
                </a:lnTo>
                <a:lnTo>
                  <a:pt x="2269" y="2600"/>
                </a:lnTo>
                <a:lnTo>
                  <a:pt x="2229" y="2571"/>
                </a:lnTo>
                <a:lnTo>
                  <a:pt x="2184" y="2548"/>
                </a:lnTo>
                <a:lnTo>
                  <a:pt x="2133" y="2528"/>
                </a:lnTo>
                <a:lnTo>
                  <a:pt x="2080" y="2511"/>
                </a:lnTo>
                <a:lnTo>
                  <a:pt x="2024" y="2497"/>
                </a:lnTo>
                <a:lnTo>
                  <a:pt x="1968" y="2484"/>
                </a:lnTo>
                <a:lnTo>
                  <a:pt x="1911" y="2473"/>
                </a:lnTo>
                <a:lnTo>
                  <a:pt x="1857" y="2464"/>
                </a:lnTo>
                <a:lnTo>
                  <a:pt x="1780" y="2455"/>
                </a:lnTo>
                <a:lnTo>
                  <a:pt x="1702" y="2455"/>
                </a:lnTo>
                <a:lnTo>
                  <a:pt x="1622" y="2462"/>
                </a:lnTo>
                <a:lnTo>
                  <a:pt x="1542" y="2475"/>
                </a:lnTo>
                <a:lnTo>
                  <a:pt x="1460" y="2493"/>
                </a:lnTo>
                <a:lnTo>
                  <a:pt x="1382" y="2513"/>
                </a:lnTo>
                <a:lnTo>
                  <a:pt x="1306" y="2538"/>
                </a:lnTo>
                <a:lnTo>
                  <a:pt x="1233" y="2564"/>
                </a:lnTo>
                <a:lnTo>
                  <a:pt x="1166" y="2589"/>
                </a:lnTo>
                <a:lnTo>
                  <a:pt x="1102" y="2613"/>
                </a:lnTo>
                <a:lnTo>
                  <a:pt x="1046" y="2637"/>
                </a:lnTo>
                <a:lnTo>
                  <a:pt x="1017" y="2648"/>
                </a:lnTo>
                <a:lnTo>
                  <a:pt x="982" y="2664"/>
                </a:lnTo>
                <a:lnTo>
                  <a:pt x="944" y="2680"/>
                </a:lnTo>
                <a:lnTo>
                  <a:pt x="902" y="2697"/>
                </a:lnTo>
                <a:lnTo>
                  <a:pt x="858" y="2711"/>
                </a:lnTo>
                <a:lnTo>
                  <a:pt x="815" y="2724"/>
                </a:lnTo>
                <a:lnTo>
                  <a:pt x="769" y="2733"/>
                </a:lnTo>
                <a:lnTo>
                  <a:pt x="728" y="2737"/>
                </a:lnTo>
                <a:lnTo>
                  <a:pt x="689" y="2731"/>
                </a:lnTo>
                <a:lnTo>
                  <a:pt x="649" y="2720"/>
                </a:lnTo>
                <a:lnTo>
                  <a:pt x="617" y="2704"/>
                </a:lnTo>
                <a:lnTo>
                  <a:pt x="591" y="2686"/>
                </a:lnTo>
                <a:lnTo>
                  <a:pt x="569" y="2662"/>
                </a:lnTo>
                <a:lnTo>
                  <a:pt x="551" y="2638"/>
                </a:lnTo>
                <a:lnTo>
                  <a:pt x="537" y="2611"/>
                </a:lnTo>
                <a:lnTo>
                  <a:pt x="526" y="2584"/>
                </a:lnTo>
                <a:lnTo>
                  <a:pt x="515" y="2557"/>
                </a:lnTo>
                <a:lnTo>
                  <a:pt x="506" y="2531"/>
                </a:lnTo>
                <a:lnTo>
                  <a:pt x="495" y="2506"/>
                </a:lnTo>
                <a:lnTo>
                  <a:pt x="484" y="2482"/>
                </a:lnTo>
                <a:lnTo>
                  <a:pt x="471" y="2462"/>
                </a:lnTo>
                <a:lnTo>
                  <a:pt x="457" y="2446"/>
                </a:lnTo>
                <a:lnTo>
                  <a:pt x="437" y="2433"/>
                </a:lnTo>
                <a:lnTo>
                  <a:pt x="437" y="2451"/>
                </a:lnTo>
                <a:lnTo>
                  <a:pt x="448" y="2491"/>
                </a:lnTo>
                <a:lnTo>
                  <a:pt x="455" y="2533"/>
                </a:lnTo>
                <a:lnTo>
                  <a:pt x="464" y="2575"/>
                </a:lnTo>
                <a:lnTo>
                  <a:pt x="473" y="2617"/>
                </a:lnTo>
                <a:lnTo>
                  <a:pt x="484" y="2657"/>
                </a:lnTo>
                <a:lnTo>
                  <a:pt x="498" y="2693"/>
                </a:lnTo>
                <a:lnTo>
                  <a:pt x="517" y="2724"/>
                </a:lnTo>
                <a:lnTo>
                  <a:pt x="546" y="2755"/>
                </a:lnTo>
                <a:lnTo>
                  <a:pt x="578" y="2778"/>
                </a:lnTo>
                <a:lnTo>
                  <a:pt x="613" y="2795"/>
                </a:lnTo>
                <a:lnTo>
                  <a:pt x="649" y="2804"/>
                </a:lnTo>
                <a:lnTo>
                  <a:pt x="689" y="2808"/>
                </a:lnTo>
                <a:lnTo>
                  <a:pt x="729" y="2806"/>
                </a:lnTo>
                <a:lnTo>
                  <a:pt x="771" y="2800"/>
                </a:lnTo>
                <a:lnTo>
                  <a:pt x="813" y="2791"/>
                </a:lnTo>
                <a:lnTo>
                  <a:pt x="855" y="2780"/>
                </a:lnTo>
                <a:lnTo>
                  <a:pt x="898" y="2768"/>
                </a:lnTo>
                <a:lnTo>
                  <a:pt x="938" y="2753"/>
                </a:lnTo>
                <a:lnTo>
                  <a:pt x="978" y="2740"/>
                </a:lnTo>
                <a:lnTo>
                  <a:pt x="1017" y="2728"/>
                </a:lnTo>
                <a:lnTo>
                  <a:pt x="1051" y="2717"/>
                </a:lnTo>
                <a:lnTo>
                  <a:pt x="1086" y="2708"/>
                </a:lnTo>
                <a:lnTo>
                  <a:pt x="1089" y="2713"/>
                </a:lnTo>
                <a:lnTo>
                  <a:pt x="1097" y="2968"/>
                </a:lnTo>
                <a:lnTo>
                  <a:pt x="1089" y="2969"/>
                </a:lnTo>
                <a:lnTo>
                  <a:pt x="1060" y="3020"/>
                </a:lnTo>
                <a:lnTo>
                  <a:pt x="957" y="3040"/>
                </a:lnTo>
                <a:lnTo>
                  <a:pt x="928" y="2995"/>
                </a:lnTo>
                <a:lnTo>
                  <a:pt x="873" y="3002"/>
                </a:lnTo>
                <a:lnTo>
                  <a:pt x="857" y="3040"/>
                </a:lnTo>
                <a:lnTo>
                  <a:pt x="740" y="3064"/>
                </a:lnTo>
                <a:lnTo>
                  <a:pt x="726" y="3022"/>
                </a:lnTo>
                <a:lnTo>
                  <a:pt x="678" y="3026"/>
                </a:lnTo>
                <a:lnTo>
                  <a:pt x="657" y="3080"/>
                </a:lnTo>
                <a:lnTo>
                  <a:pt x="526" y="3077"/>
                </a:lnTo>
                <a:lnTo>
                  <a:pt x="518" y="3033"/>
                </a:lnTo>
                <a:lnTo>
                  <a:pt x="493" y="3033"/>
                </a:lnTo>
                <a:lnTo>
                  <a:pt x="473" y="3080"/>
                </a:lnTo>
                <a:lnTo>
                  <a:pt x="329" y="3071"/>
                </a:lnTo>
                <a:lnTo>
                  <a:pt x="340" y="3018"/>
                </a:lnTo>
                <a:lnTo>
                  <a:pt x="293" y="3015"/>
                </a:lnTo>
                <a:lnTo>
                  <a:pt x="277" y="3064"/>
                </a:lnTo>
                <a:lnTo>
                  <a:pt x="166" y="3037"/>
                </a:lnTo>
                <a:lnTo>
                  <a:pt x="164" y="3004"/>
                </a:lnTo>
                <a:lnTo>
                  <a:pt x="133" y="2998"/>
                </a:lnTo>
                <a:lnTo>
                  <a:pt x="104" y="2991"/>
                </a:lnTo>
                <a:lnTo>
                  <a:pt x="80" y="2980"/>
                </a:lnTo>
                <a:lnTo>
                  <a:pt x="60" y="2966"/>
                </a:lnTo>
                <a:lnTo>
                  <a:pt x="46" y="2948"/>
                </a:lnTo>
                <a:lnTo>
                  <a:pt x="40" y="2924"/>
                </a:lnTo>
                <a:lnTo>
                  <a:pt x="46" y="2897"/>
                </a:lnTo>
                <a:lnTo>
                  <a:pt x="57" y="2868"/>
                </a:lnTo>
                <a:lnTo>
                  <a:pt x="71" y="2838"/>
                </a:lnTo>
                <a:lnTo>
                  <a:pt x="89" y="2809"/>
                </a:lnTo>
                <a:lnTo>
                  <a:pt x="109" y="2780"/>
                </a:lnTo>
                <a:lnTo>
                  <a:pt x="128" y="2755"/>
                </a:lnTo>
                <a:lnTo>
                  <a:pt x="142" y="2731"/>
                </a:lnTo>
                <a:lnTo>
                  <a:pt x="153" y="2713"/>
                </a:lnTo>
                <a:lnTo>
                  <a:pt x="100" y="2657"/>
                </a:lnTo>
                <a:lnTo>
                  <a:pt x="106" y="2644"/>
                </a:lnTo>
                <a:lnTo>
                  <a:pt x="209" y="2600"/>
                </a:lnTo>
                <a:lnTo>
                  <a:pt x="244" y="2578"/>
                </a:lnTo>
                <a:lnTo>
                  <a:pt x="269" y="2555"/>
                </a:lnTo>
                <a:lnTo>
                  <a:pt x="284" y="2529"/>
                </a:lnTo>
                <a:lnTo>
                  <a:pt x="289" y="2506"/>
                </a:lnTo>
                <a:lnTo>
                  <a:pt x="288" y="2478"/>
                </a:lnTo>
                <a:lnTo>
                  <a:pt x="280" y="2451"/>
                </a:lnTo>
                <a:lnTo>
                  <a:pt x="266" y="2424"/>
                </a:lnTo>
                <a:lnTo>
                  <a:pt x="246" y="2397"/>
                </a:lnTo>
                <a:lnTo>
                  <a:pt x="222" y="2368"/>
                </a:lnTo>
                <a:lnTo>
                  <a:pt x="197" y="2340"/>
                </a:lnTo>
                <a:lnTo>
                  <a:pt x="169" y="2313"/>
                </a:lnTo>
                <a:lnTo>
                  <a:pt x="140" y="2284"/>
                </a:lnTo>
                <a:lnTo>
                  <a:pt x="111" y="2257"/>
                </a:lnTo>
                <a:lnTo>
                  <a:pt x="84" y="2229"/>
                </a:lnTo>
                <a:lnTo>
                  <a:pt x="58" y="2204"/>
                </a:lnTo>
                <a:lnTo>
                  <a:pt x="37" y="2178"/>
                </a:lnTo>
                <a:lnTo>
                  <a:pt x="18" y="2155"/>
                </a:lnTo>
                <a:lnTo>
                  <a:pt x="6" y="2131"/>
                </a:lnTo>
                <a:lnTo>
                  <a:pt x="0" y="2109"/>
                </a:lnTo>
                <a:lnTo>
                  <a:pt x="0" y="2088"/>
                </a:lnTo>
                <a:lnTo>
                  <a:pt x="11" y="2064"/>
                </a:lnTo>
                <a:lnTo>
                  <a:pt x="28" y="2044"/>
                </a:lnTo>
                <a:lnTo>
                  <a:pt x="48" y="2024"/>
                </a:lnTo>
                <a:lnTo>
                  <a:pt x="73" y="2006"/>
                </a:lnTo>
                <a:lnTo>
                  <a:pt x="100" y="1988"/>
                </a:lnTo>
                <a:lnTo>
                  <a:pt x="128" y="1969"/>
                </a:lnTo>
                <a:lnTo>
                  <a:pt x="155" y="1949"/>
                </a:lnTo>
                <a:lnTo>
                  <a:pt x="180" y="1928"/>
                </a:lnTo>
                <a:lnTo>
                  <a:pt x="200" y="1904"/>
                </a:lnTo>
                <a:lnTo>
                  <a:pt x="217" y="1877"/>
                </a:lnTo>
                <a:lnTo>
                  <a:pt x="226" y="1844"/>
                </a:lnTo>
                <a:lnTo>
                  <a:pt x="226" y="1811"/>
                </a:lnTo>
                <a:lnTo>
                  <a:pt x="218" y="1780"/>
                </a:lnTo>
                <a:lnTo>
                  <a:pt x="206" y="1753"/>
                </a:lnTo>
                <a:lnTo>
                  <a:pt x="189" y="1726"/>
                </a:lnTo>
                <a:lnTo>
                  <a:pt x="171" y="1700"/>
                </a:lnTo>
                <a:lnTo>
                  <a:pt x="151" y="1675"/>
                </a:lnTo>
                <a:lnTo>
                  <a:pt x="133" y="1648"/>
                </a:lnTo>
                <a:lnTo>
                  <a:pt x="117" y="1620"/>
                </a:lnTo>
                <a:lnTo>
                  <a:pt x="106" y="1591"/>
                </a:lnTo>
                <a:lnTo>
                  <a:pt x="102" y="1557"/>
                </a:lnTo>
                <a:lnTo>
                  <a:pt x="106" y="1520"/>
                </a:lnTo>
                <a:lnTo>
                  <a:pt x="173" y="1388"/>
                </a:lnTo>
                <a:lnTo>
                  <a:pt x="273" y="1144"/>
                </a:lnTo>
                <a:lnTo>
                  <a:pt x="286" y="1095"/>
                </a:lnTo>
                <a:lnTo>
                  <a:pt x="297" y="1040"/>
                </a:lnTo>
                <a:lnTo>
                  <a:pt x="302" y="984"/>
                </a:lnTo>
                <a:lnTo>
                  <a:pt x="309" y="928"/>
                </a:lnTo>
                <a:lnTo>
                  <a:pt x="318" y="873"/>
                </a:lnTo>
                <a:lnTo>
                  <a:pt x="329" y="820"/>
                </a:lnTo>
                <a:lnTo>
                  <a:pt x="346" y="771"/>
                </a:lnTo>
                <a:lnTo>
                  <a:pt x="384" y="697"/>
                </a:lnTo>
                <a:lnTo>
                  <a:pt x="433" y="622"/>
                </a:lnTo>
                <a:lnTo>
                  <a:pt x="493" y="551"/>
                </a:lnTo>
                <a:lnTo>
                  <a:pt x="560" y="484"/>
                </a:lnTo>
                <a:lnTo>
                  <a:pt x="635" y="420"/>
                </a:lnTo>
                <a:lnTo>
                  <a:pt x="717" y="360"/>
                </a:lnTo>
                <a:lnTo>
                  <a:pt x="802" y="304"/>
                </a:lnTo>
                <a:lnTo>
                  <a:pt x="889" y="251"/>
                </a:lnTo>
                <a:lnTo>
                  <a:pt x="978" y="206"/>
                </a:lnTo>
                <a:lnTo>
                  <a:pt x="1069" y="164"/>
                </a:lnTo>
                <a:lnTo>
                  <a:pt x="1158" y="129"/>
                </a:lnTo>
                <a:lnTo>
                  <a:pt x="1246" y="100"/>
                </a:lnTo>
                <a:lnTo>
                  <a:pt x="1566" y="17"/>
                </a:lnTo>
                <a:lnTo>
                  <a:pt x="170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130" name="Oval 1">
            <a:extLst>
              <a:ext uri="{FF2B5EF4-FFF2-40B4-BE49-F238E27FC236}">
                <a16:creationId xmlns:a16="http://schemas.microsoft.com/office/drawing/2014/main" id="{EFAEE003-3AC3-1C4F-3B13-928EC0D795E3}"/>
              </a:ext>
            </a:extLst>
          </p:cNvPr>
          <p:cNvSpPr/>
          <p:nvPr/>
        </p:nvSpPr>
        <p:spPr>
          <a:xfrm>
            <a:off x="10609797" y="5398062"/>
            <a:ext cx="328264" cy="352994"/>
          </a:xfrm>
          <a:custGeom>
            <a:avLst/>
            <a:gdLst/>
            <a:ahLst/>
            <a:cxnLst/>
            <a:rect l="l" t="t" r="r" b="b"/>
            <a:pathLst>
              <a:path w="4669637" h="5021437">
                <a:moveTo>
                  <a:pt x="3221000" y="0"/>
                </a:moveTo>
                <a:cubicBezTo>
                  <a:pt x="3362423" y="0"/>
                  <a:pt x="3491529" y="52734"/>
                  <a:pt x="3588254" y="141276"/>
                </a:cubicBezTo>
                <a:cubicBezTo>
                  <a:pt x="3684978" y="52735"/>
                  <a:pt x="3814082" y="3"/>
                  <a:pt x="3955503" y="3"/>
                </a:cubicBezTo>
                <a:cubicBezTo>
                  <a:pt x="4262962" y="3"/>
                  <a:pt x="4512207" y="249248"/>
                  <a:pt x="4512207" y="556707"/>
                </a:cubicBezTo>
                <a:cubicBezTo>
                  <a:pt x="4512207" y="669790"/>
                  <a:pt x="4478490" y="774998"/>
                  <a:pt x="4420089" y="862515"/>
                </a:cubicBezTo>
                <a:cubicBezTo>
                  <a:pt x="4570580" y="961849"/>
                  <a:pt x="4669637" y="1132542"/>
                  <a:pt x="4669637" y="1326370"/>
                </a:cubicBezTo>
                <a:cubicBezTo>
                  <a:pt x="4669637" y="1487821"/>
                  <a:pt x="4600910" y="1633219"/>
                  <a:pt x="4490000" y="1733701"/>
                </a:cubicBezTo>
                <a:cubicBezTo>
                  <a:pt x="4600910" y="1834183"/>
                  <a:pt x="4669637" y="1979581"/>
                  <a:pt x="4669637" y="2141032"/>
                </a:cubicBezTo>
                <a:cubicBezTo>
                  <a:pt x="4669637" y="2302483"/>
                  <a:pt x="4600910" y="2447881"/>
                  <a:pt x="4490000" y="2548363"/>
                </a:cubicBezTo>
                <a:cubicBezTo>
                  <a:pt x="4600910" y="2648845"/>
                  <a:pt x="4669637" y="2794244"/>
                  <a:pt x="4669637" y="2955694"/>
                </a:cubicBezTo>
                <a:cubicBezTo>
                  <a:pt x="4669637" y="3224895"/>
                  <a:pt x="4478563" y="3449467"/>
                  <a:pt x="4224627" y="3501139"/>
                </a:cubicBezTo>
                <a:cubicBezTo>
                  <a:pt x="4173492" y="3755645"/>
                  <a:pt x="3948659" y="3947273"/>
                  <a:pt x="3679069" y="3947273"/>
                </a:cubicBezTo>
                <a:cubicBezTo>
                  <a:pt x="3559167" y="3947273"/>
                  <a:pt x="3448117" y="3909367"/>
                  <a:pt x="3357878" y="3844002"/>
                </a:cubicBezTo>
                <a:cubicBezTo>
                  <a:pt x="3259607" y="3937451"/>
                  <a:pt x="3126492" y="3993881"/>
                  <a:pt x="2980197" y="3993881"/>
                </a:cubicBezTo>
                <a:cubicBezTo>
                  <a:pt x="2931818" y="3993881"/>
                  <a:pt x="2884880" y="3987710"/>
                  <a:pt x="2841084" y="3972961"/>
                </a:cubicBezTo>
                <a:cubicBezTo>
                  <a:pt x="2832044" y="4069054"/>
                  <a:pt x="2794874" y="4156856"/>
                  <a:pt x="2737231" y="4227693"/>
                </a:cubicBezTo>
                <a:cubicBezTo>
                  <a:pt x="2806079" y="4310086"/>
                  <a:pt x="2846234" y="4416407"/>
                  <a:pt x="2846234" y="4532107"/>
                </a:cubicBezTo>
                <a:cubicBezTo>
                  <a:pt x="2846234" y="4802356"/>
                  <a:pt x="2627153" y="5021437"/>
                  <a:pt x="2356904" y="5021437"/>
                </a:cubicBezTo>
                <a:cubicBezTo>
                  <a:pt x="2086655" y="5021437"/>
                  <a:pt x="1867574" y="4802356"/>
                  <a:pt x="1867574" y="4532107"/>
                </a:cubicBezTo>
                <a:cubicBezTo>
                  <a:pt x="1867574" y="4416078"/>
                  <a:pt x="1907958" y="4309481"/>
                  <a:pt x="1977158" y="4226990"/>
                </a:cubicBezTo>
                <a:cubicBezTo>
                  <a:pt x="1907958" y="4144498"/>
                  <a:pt x="1867574" y="4037901"/>
                  <a:pt x="1867574" y="3921872"/>
                </a:cubicBezTo>
                <a:lnTo>
                  <a:pt x="1870634" y="3891520"/>
                </a:lnTo>
                <a:cubicBezTo>
                  <a:pt x="1824903" y="3813479"/>
                  <a:pt x="1800200" y="3722456"/>
                  <a:pt x="1800200" y="3625662"/>
                </a:cubicBezTo>
                <a:cubicBezTo>
                  <a:pt x="1800200" y="3318203"/>
                  <a:pt x="2049445" y="3068958"/>
                  <a:pt x="2356904" y="3068958"/>
                </a:cubicBezTo>
                <a:cubicBezTo>
                  <a:pt x="2420773" y="3068958"/>
                  <a:pt x="2482129" y="3079714"/>
                  <a:pt x="2538468" y="3101802"/>
                </a:cubicBezTo>
                <a:cubicBezTo>
                  <a:pt x="2638465" y="2966803"/>
                  <a:pt x="2799249" y="2880473"/>
                  <a:pt x="2980197" y="2880473"/>
                </a:cubicBezTo>
                <a:cubicBezTo>
                  <a:pt x="3100008" y="2880473"/>
                  <a:pt x="3210978" y="2918321"/>
                  <a:pt x="3301190" y="2983581"/>
                </a:cubicBezTo>
                <a:cubicBezTo>
                  <a:pt x="3373807" y="2914346"/>
                  <a:pt x="3465808" y="2865716"/>
                  <a:pt x="3567959" y="2845066"/>
                </a:cubicBezTo>
                <a:cubicBezTo>
                  <a:pt x="3590854" y="2728399"/>
                  <a:pt x="3651016" y="2625236"/>
                  <a:pt x="3735867" y="2548363"/>
                </a:cubicBezTo>
                <a:cubicBezTo>
                  <a:pt x="3624957" y="2447881"/>
                  <a:pt x="3556229" y="2302483"/>
                  <a:pt x="3556229" y="2141032"/>
                </a:cubicBezTo>
                <a:cubicBezTo>
                  <a:pt x="3556229" y="1979581"/>
                  <a:pt x="3624957" y="1834183"/>
                  <a:pt x="3735867" y="1733701"/>
                </a:cubicBezTo>
                <a:cubicBezTo>
                  <a:pt x="3624957" y="1633219"/>
                  <a:pt x="3556229" y="1487821"/>
                  <a:pt x="3556229" y="1326370"/>
                </a:cubicBezTo>
                <a:cubicBezTo>
                  <a:pt x="3556229" y="1213287"/>
                  <a:pt x="3589946" y="1108079"/>
                  <a:pt x="3648347" y="1020561"/>
                </a:cubicBezTo>
                <a:cubicBezTo>
                  <a:pt x="3626565" y="1006627"/>
                  <a:pt x="3606074" y="990873"/>
                  <a:pt x="3588250" y="972135"/>
                </a:cubicBezTo>
                <a:cubicBezTo>
                  <a:pt x="3491526" y="1060675"/>
                  <a:pt x="3362421" y="1113408"/>
                  <a:pt x="3221000" y="1113408"/>
                </a:cubicBezTo>
                <a:cubicBezTo>
                  <a:pt x="3065923" y="1113408"/>
                  <a:pt x="2925655" y="1049999"/>
                  <a:pt x="2824957" y="947451"/>
                </a:cubicBezTo>
                <a:cubicBezTo>
                  <a:pt x="2724258" y="1050000"/>
                  <a:pt x="2583990" y="1113409"/>
                  <a:pt x="2428912" y="1113409"/>
                </a:cubicBezTo>
                <a:cubicBezTo>
                  <a:pt x="2253449" y="1113409"/>
                  <a:pt x="2096946" y="1032234"/>
                  <a:pt x="1996865" y="903815"/>
                </a:cubicBezTo>
                <a:cubicBezTo>
                  <a:pt x="1896784" y="1032234"/>
                  <a:pt x="1740280" y="1113410"/>
                  <a:pt x="1564816" y="1113410"/>
                </a:cubicBezTo>
                <a:cubicBezTo>
                  <a:pt x="1377378" y="1113410"/>
                  <a:pt x="1211575" y="1020776"/>
                  <a:pt x="1111593" y="878151"/>
                </a:cubicBezTo>
                <a:cubicBezTo>
                  <a:pt x="1080053" y="927774"/>
                  <a:pt x="1038222" y="969598"/>
                  <a:pt x="990563" y="1003955"/>
                </a:cubicBezTo>
                <a:cubicBezTo>
                  <a:pt x="1068182" y="1097494"/>
                  <a:pt x="1113408" y="1217901"/>
                  <a:pt x="1113408" y="1348870"/>
                </a:cubicBezTo>
                <a:cubicBezTo>
                  <a:pt x="1113408" y="1503969"/>
                  <a:pt x="1049982" y="1644253"/>
                  <a:pt x="947405" y="1744951"/>
                </a:cubicBezTo>
                <a:cubicBezTo>
                  <a:pt x="1049982" y="1845649"/>
                  <a:pt x="1113408" y="1985934"/>
                  <a:pt x="1113408" y="2141033"/>
                </a:cubicBezTo>
                <a:cubicBezTo>
                  <a:pt x="1113408" y="2296132"/>
                  <a:pt x="1049982" y="2436417"/>
                  <a:pt x="947405" y="2537115"/>
                </a:cubicBezTo>
                <a:cubicBezTo>
                  <a:pt x="1049982" y="2637813"/>
                  <a:pt x="1113408" y="2778098"/>
                  <a:pt x="1113408" y="2933196"/>
                </a:cubicBezTo>
                <a:cubicBezTo>
                  <a:pt x="1113408" y="3160411"/>
                  <a:pt x="977287" y="3355833"/>
                  <a:pt x="781802" y="3441590"/>
                </a:cubicBezTo>
                <a:cubicBezTo>
                  <a:pt x="781802" y="3467025"/>
                  <a:pt x="781802" y="3492460"/>
                  <a:pt x="781802" y="3517895"/>
                </a:cubicBezTo>
                <a:cubicBezTo>
                  <a:pt x="781802" y="3642214"/>
                  <a:pt x="681021" y="3742995"/>
                  <a:pt x="556702" y="3742995"/>
                </a:cubicBezTo>
                <a:lnTo>
                  <a:pt x="556703" y="3742994"/>
                </a:lnTo>
                <a:cubicBezTo>
                  <a:pt x="432384" y="3742994"/>
                  <a:pt x="331603" y="3642213"/>
                  <a:pt x="331603" y="3517894"/>
                </a:cubicBezTo>
                <a:lnTo>
                  <a:pt x="331603" y="3441589"/>
                </a:lnTo>
                <a:cubicBezTo>
                  <a:pt x="136120" y="3355831"/>
                  <a:pt x="0" y="3160410"/>
                  <a:pt x="0" y="2933196"/>
                </a:cubicBezTo>
                <a:cubicBezTo>
                  <a:pt x="0" y="2778098"/>
                  <a:pt x="63426" y="2637813"/>
                  <a:pt x="166003" y="2537115"/>
                </a:cubicBezTo>
                <a:cubicBezTo>
                  <a:pt x="63426" y="2436417"/>
                  <a:pt x="0" y="2296132"/>
                  <a:pt x="0" y="2141033"/>
                </a:cubicBezTo>
                <a:cubicBezTo>
                  <a:pt x="0" y="1985934"/>
                  <a:pt x="63426" y="1845649"/>
                  <a:pt x="166003" y="1744951"/>
                </a:cubicBezTo>
                <a:cubicBezTo>
                  <a:pt x="63426" y="1644253"/>
                  <a:pt x="0" y="1503969"/>
                  <a:pt x="0" y="1348870"/>
                </a:cubicBezTo>
                <a:cubicBezTo>
                  <a:pt x="0" y="1164802"/>
                  <a:pt x="89333" y="1001598"/>
                  <a:pt x="228018" y="901622"/>
                </a:cubicBezTo>
                <a:cubicBezTo>
                  <a:pt x="150398" y="808082"/>
                  <a:pt x="105172" y="687676"/>
                  <a:pt x="105172" y="556707"/>
                </a:cubicBezTo>
                <a:cubicBezTo>
                  <a:pt x="105172" y="249248"/>
                  <a:pt x="354417" y="3"/>
                  <a:pt x="661876" y="3"/>
                </a:cubicBezTo>
                <a:cubicBezTo>
                  <a:pt x="848326" y="3"/>
                  <a:pt x="1013368" y="91662"/>
                  <a:pt x="1113346" y="233137"/>
                </a:cubicBezTo>
                <a:cubicBezTo>
                  <a:pt x="1213323" y="91662"/>
                  <a:pt x="1378365" y="2"/>
                  <a:pt x="1564816" y="2"/>
                </a:cubicBezTo>
                <a:cubicBezTo>
                  <a:pt x="1740279" y="2"/>
                  <a:pt x="1896783" y="81177"/>
                  <a:pt x="1996864" y="209596"/>
                </a:cubicBezTo>
                <a:cubicBezTo>
                  <a:pt x="2096945" y="81176"/>
                  <a:pt x="2253449" y="1"/>
                  <a:pt x="2428912" y="1"/>
                </a:cubicBezTo>
                <a:cubicBezTo>
                  <a:pt x="2583990" y="1"/>
                  <a:pt x="2724257" y="63410"/>
                  <a:pt x="2824956" y="165958"/>
                </a:cubicBezTo>
                <a:cubicBezTo>
                  <a:pt x="2925654" y="63409"/>
                  <a:pt x="3065922" y="0"/>
                  <a:pt x="3221000"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1" name="Oval 6">
            <a:extLst>
              <a:ext uri="{FF2B5EF4-FFF2-40B4-BE49-F238E27FC236}">
                <a16:creationId xmlns:a16="http://schemas.microsoft.com/office/drawing/2014/main" id="{F461B29E-EC51-30B7-678A-94E6D02FC1DE}"/>
              </a:ext>
            </a:extLst>
          </p:cNvPr>
          <p:cNvSpPr/>
          <p:nvPr/>
        </p:nvSpPr>
        <p:spPr>
          <a:xfrm>
            <a:off x="5774977" y="5368331"/>
            <a:ext cx="306515" cy="337505"/>
          </a:xfrm>
          <a:custGeom>
            <a:avLst/>
            <a:gdLst/>
            <a:ahLst/>
            <a:cxnLst/>
            <a:rect l="l" t="t" r="r" b="b"/>
            <a:pathLst>
              <a:path w="3596792" h="3960440">
                <a:moveTo>
                  <a:pt x="1094942" y="2061441"/>
                </a:moveTo>
                <a:lnTo>
                  <a:pt x="1094942" y="2457943"/>
                </a:lnTo>
                <a:lnTo>
                  <a:pt x="698440" y="2457943"/>
                </a:lnTo>
                <a:lnTo>
                  <a:pt x="698440" y="2867371"/>
                </a:lnTo>
                <a:lnTo>
                  <a:pt x="1094942" y="2867371"/>
                </a:lnTo>
                <a:lnTo>
                  <a:pt x="1094942" y="3263873"/>
                </a:lnTo>
                <a:lnTo>
                  <a:pt x="1504370" y="3263873"/>
                </a:lnTo>
                <a:lnTo>
                  <a:pt x="1504370" y="2867371"/>
                </a:lnTo>
                <a:lnTo>
                  <a:pt x="1900872" y="2867371"/>
                </a:lnTo>
                <a:lnTo>
                  <a:pt x="1900872" y="2457943"/>
                </a:lnTo>
                <a:lnTo>
                  <a:pt x="1504370" y="2457943"/>
                </a:lnTo>
                <a:lnTo>
                  <a:pt x="1504370" y="2061441"/>
                </a:lnTo>
                <a:close/>
                <a:moveTo>
                  <a:pt x="2799823" y="26785"/>
                </a:moveTo>
                <a:lnTo>
                  <a:pt x="3448872" y="1190236"/>
                </a:lnTo>
                <a:cubicBezTo>
                  <a:pt x="3542508" y="1318796"/>
                  <a:pt x="3596792" y="1477271"/>
                  <a:pt x="3596792" y="1648425"/>
                </a:cubicBezTo>
                <a:cubicBezTo>
                  <a:pt x="3596792" y="2085883"/>
                  <a:pt x="3242162" y="2440513"/>
                  <a:pt x="2804704" y="2440513"/>
                </a:cubicBezTo>
                <a:lnTo>
                  <a:pt x="2774283" y="2438977"/>
                </a:lnTo>
                <a:cubicBezTo>
                  <a:pt x="2737083" y="2264385"/>
                  <a:pt x="2663682" y="2103273"/>
                  <a:pt x="2561997" y="1963663"/>
                </a:cubicBezTo>
                <a:lnTo>
                  <a:pt x="2140652" y="1208381"/>
                </a:lnTo>
                <a:close/>
                <a:moveTo>
                  <a:pt x="1291647" y="0"/>
                </a:moveTo>
                <a:lnTo>
                  <a:pt x="2356605" y="1908989"/>
                </a:lnTo>
                <a:cubicBezTo>
                  <a:pt x="2510243" y="2119929"/>
                  <a:pt x="2599312" y="2379955"/>
                  <a:pt x="2599312" y="2660784"/>
                </a:cubicBezTo>
                <a:cubicBezTo>
                  <a:pt x="2599312" y="3378564"/>
                  <a:pt x="2017436" y="3960440"/>
                  <a:pt x="1299656" y="3960440"/>
                </a:cubicBezTo>
                <a:cubicBezTo>
                  <a:pt x="581876" y="3960440"/>
                  <a:pt x="0" y="3378564"/>
                  <a:pt x="0" y="2660784"/>
                </a:cubicBezTo>
                <a:cubicBezTo>
                  <a:pt x="0" y="2462086"/>
                  <a:pt x="44590" y="2273803"/>
                  <a:pt x="125671" y="2106038"/>
                </a:cubicBezTo>
                <a:lnTo>
                  <a:pt x="116762" y="2106038"/>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2" name="Freeform 9">
            <a:extLst>
              <a:ext uri="{FF2B5EF4-FFF2-40B4-BE49-F238E27FC236}">
                <a16:creationId xmlns:a16="http://schemas.microsoft.com/office/drawing/2014/main" id="{AC697293-12FA-1FB1-4C4F-11BCCB7BD595}"/>
              </a:ext>
            </a:extLst>
          </p:cNvPr>
          <p:cNvSpPr>
            <a:spLocks/>
          </p:cNvSpPr>
          <p:nvPr/>
        </p:nvSpPr>
        <p:spPr bwMode="auto">
          <a:xfrm>
            <a:off x="5571641" y="2402084"/>
            <a:ext cx="250608" cy="325258"/>
          </a:xfrm>
          <a:custGeom>
            <a:avLst/>
            <a:gdLst>
              <a:gd name="T0" fmla="*/ 536 w 1882"/>
              <a:gd name="T1" fmla="*/ 10 h 2443"/>
              <a:gd name="T2" fmla="*/ 642 w 1882"/>
              <a:gd name="T3" fmla="*/ 32 h 2443"/>
              <a:gd name="T4" fmla="*/ 821 w 1882"/>
              <a:gd name="T5" fmla="*/ 80 h 2443"/>
              <a:gd name="T6" fmla="*/ 1054 w 1882"/>
              <a:gd name="T7" fmla="*/ 87 h 2443"/>
              <a:gd name="T8" fmla="*/ 1196 w 1882"/>
              <a:gd name="T9" fmla="*/ 59 h 2443"/>
              <a:gd name="T10" fmla="*/ 1321 w 1882"/>
              <a:gd name="T11" fmla="*/ 24 h 2443"/>
              <a:gd name="T12" fmla="*/ 1495 w 1882"/>
              <a:gd name="T13" fmla="*/ 8 h 2443"/>
              <a:gd name="T14" fmla="*/ 1566 w 1882"/>
              <a:gd name="T15" fmla="*/ 20 h 2443"/>
              <a:gd name="T16" fmla="*/ 1705 w 1882"/>
              <a:gd name="T17" fmla="*/ 69 h 2443"/>
              <a:gd name="T18" fmla="*/ 1811 w 1882"/>
              <a:gd name="T19" fmla="*/ 201 h 2443"/>
              <a:gd name="T20" fmla="*/ 1864 w 1882"/>
              <a:gd name="T21" fmla="*/ 359 h 2443"/>
              <a:gd name="T22" fmla="*/ 1881 w 1882"/>
              <a:gd name="T23" fmla="*/ 493 h 2443"/>
              <a:gd name="T24" fmla="*/ 1882 w 1882"/>
              <a:gd name="T25" fmla="*/ 550 h 2443"/>
              <a:gd name="T26" fmla="*/ 1842 w 1882"/>
              <a:gd name="T27" fmla="*/ 801 h 2443"/>
              <a:gd name="T28" fmla="*/ 1802 w 1882"/>
              <a:gd name="T29" fmla="*/ 923 h 2443"/>
              <a:gd name="T30" fmla="*/ 1727 w 1882"/>
              <a:gd name="T31" fmla="*/ 1080 h 2443"/>
              <a:gd name="T32" fmla="*/ 1661 w 1882"/>
              <a:gd name="T33" fmla="*/ 1268 h 2443"/>
              <a:gd name="T34" fmla="*/ 1644 w 1882"/>
              <a:gd name="T35" fmla="*/ 1341 h 2443"/>
              <a:gd name="T36" fmla="*/ 1636 w 1882"/>
              <a:gd name="T37" fmla="*/ 1465 h 2443"/>
              <a:gd name="T38" fmla="*/ 1614 w 1882"/>
              <a:gd name="T39" fmla="*/ 1657 h 2443"/>
              <a:gd name="T40" fmla="*/ 1567 w 1882"/>
              <a:gd name="T41" fmla="*/ 1913 h 2443"/>
              <a:gd name="T42" fmla="*/ 1526 w 1882"/>
              <a:gd name="T43" fmla="*/ 2084 h 2443"/>
              <a:gd name="T44" fmla="*/ 1493 w 1882"/>
              <a:gd name="T45" fmla="*/ 2189 h 2443"/>
              <a:gd name="T46" fmla="*/ 1400 w 1882"/>
              <a:gd name="T47" fmla="*/ 2375 h 2443"/>
              <a:gd name="T48" fmla="*/ 1327 w 1882"/>
              <a:gd name="T49" fmla="*/ 2438 h 2443"/>
              <a:gd name="T50" fmla="*/ 1287 w 1882"/>
              <a:gd name="T51" fmla="*/ 2441 h 2443"/>
              <a:gd name="T52" fmla="*/ 1243 w 1882"/>
              <a:gd name="T53" fmla="*/ 2407 h 2443"/>
              <a:gd name="T54" fmla="*/ 1201 w 1882"/>
              <a:gd name="T55" fmla="*/ 2280 h 2443"/>
              <a:gd name="T56" fmla="*/ 1180 w 1882"/>
              <a:gd name="T57" fmla="*/ 2148 h 2443"/>
              <a:gd name="T58" fmla="*/ 1174 w 1882"/>
              <a:gd name="T59" fmla="*/ 2039 h 2443"/>
              <a:gd name="T60" fmla="*/ 1152 w 1882"/>
              <a:gd name="T61" fmla="*/ 1785 h 2443"/>
              <a:gd name="T62" fmla="*/ 1125 w 1882"/>
              <a:gd name="T63" fmla="*/ 1654 h 2443"/>
              <a:gd name="T64" fmla="*/ 1089 w 1882"/>
              <a:gd name="T65" fmla="*/ 1553 h 2443"/>
              <a:gd name="T66" fmla="*/ 1008 w 1882"/>
              <a:gd name="T67" fmla="*/ 1480 h 2443"/>
              <a:gd name="T68" fmla="*/ 945 w 1882"/>
              <a:gd name="T69" fmla="*/ 1464 h 2443"/>
              <a:gd name="T70" fmla="*/ 860 w 1882"/>
              <a:gd name="T71" fmla="*/ 1476 h 2443"/>
              <a:gd name="T72" fmla="*/ 785 w 1882"/>
              <a:gd name="T73" fmla="*/ 1545 h 2443"/>
              <a:gd name="T74" fmla="*/ 761 w 1882"/>
              <a:gd name="T75" fmla="*/ 1600 h 2443"/>
              <a:gd name="T76" fmla="*/ 736 w 1882"/>
              <a:gd name="T77" fmla="*/ 1692 h 2443"/>
              <a:gd name="T78" fmla="*/ 711 w 1882"/>
              <a:gd name="T79" fmla="*/ 1877 h 2443"/>
              <a:gd name="T80" fmla="*/ 695 w 1882"/>
              <a:gd name="T81" fmla="*/ 2046 h 2443"/>
              <a:gd name="T82" fmla="*/ 690 w 1882"/>
              <a:gd name="T83" fmla="*/ 2157 h 2443"/>
              <a:gd name="T84" fmla="*/ 657 w 1882"/>
              <a:gd name="T85" fmla="*/ 2345 h 2443"/>
              <a:gd name="T86" fmla="*/ 613 w 1882"/>
              <a:gd name="T87" fmla="*/ 2424 h 2443"/>
              <a:gd name="T88" fmla="*/ 592 w 1882"/>
              <a:gd name="T89" fmla="*/ 2439 h 2443"/>
              <a:gd name="T90" fmla="*/ 481 w 1882"/>
              <a:gd name="T91" fmla="*/ 2389 h 2443"/>
              <a:gd name="T92" fmla="*/ 415 w 1882"/>
              <a:gd name="T93" fmla="*/ 2278 h 2443"/>
              <a:gd name="T94" fmla="*/ 392 w 1882"/>
              <a:gd name="T95" fmla="*/ 2217 h 2443"/>
              <a:gd name="T96" fmla="*/ 332 w 1882"/>
              <a:gd name="T97" fmla="*/ 2029 h 2443"/>
              <a:gd name="T98" fmla="*/ 286 w 1882"/>
              <a:gd name="T99" fmla="*/ 1821 h 2443"/>
              <a:gd name="T100" fmla="*/ 259 w 1882"/>
              <a:gd name="T101" fmla="*/ 1671 h 2443"/>
              <a:gd name="T102" fmla="*/ 240 w 1882"/>
              <a:gd name="T103" fmla="*/ 1555 h 2443"/>
              <a:gd name="T104" fmla="*/ 229 w 1882"/>
              <a:gd name="T105" fmla="*/ 1385 h 2443"/>
              <a:gd name="T106" fmla="*/ 218 w 1882"/>
              <a:gd name="T107" fmla="*/ 1279 h 2443"/>
              <a:gd name="T108" fmla="*/ 158 w 1882"/>
              <a:gd name="T109" fmla="*/ 1075 h 2443"/>
              <a:gd name="T110" fmla="*/ 131 w 1882"/>
              <a:gd name="T111" fmla="*/ 1004 h 2443"/>
              <a:gd name="T112" fmla="*/ 29 w 1882"/>
              <a:gd name="T113" fmla="*/ 722 h 2443"/>
              <a:gd name="T114" fmla="*/ 1 w 1882"/>
              <a:gd name="T115" fmla="*/ 565 h 2443"/>
              <a:gd name="T116" fmla="*/ 10 w 1882"/>
              <a:gd name="T117" fmla="*/ 393 h 2443"/>
              <a:gd name="T118" fmla="*/ 69 w 1882"/>
              <a:gd name="T119" fmla="*/ 212 h 2443"/>
              <a:gd name="T120" fmla="*/ 137 w 1882"/>
              <a:gd name="T121" fmla="*/ 118 h 2443"/>
              <a:gd name="T122" fmla="*/ 184 w 1882"/>
              <a:gd name="T123" fmla="*/ 71 h 2443"/>
              <a:gd name="T124" fmla="*/ 336 w 1882"/>
              <a:gd name="T125" fmla="*/ 6 h 2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2" h="2443">
                <a:moveTo>
                  <a:pt x="405" y="0"/>
                </a:moveTo>
                <a:lnTo>
                  <a:pt x="440" y="0"/>
                </a:lnTo>
                <a:lnTo>
                  <a:pt x="473" y="2"/>
                </a:lnTo>
                <a:lnTo>
                  <a:pt x="506" y="6"/>
                </a:lnTo>
                <a:lnTo>
                  <a:pt x="536" y="10"/>
                </a:lnTo>
                <a:lnTo>
                  <a:pt x="564" y="14"/>
                </a:lnTo>
                <a:lnTo>
                  <a:pt x="589" y="20"/>
                </a:lnTo>
                <a:lnTo>
                  <a:pt x="611" y="24"/>
                </a:lnTo>
                <a:lnTo>
                  <a:pt x="628" y="29"/>
                </a:lnTo>
                <a:lnTo>
                  <a:pt x="642" y="32"/>
                </a:lnTo>
                <a:lnTo>
                  <a:pt x="650" y="35"/>
                </a:lnTo>
                <a:lnTo>
                  <a:pt x="654" y="35"/>
                </a:lnTo>
                <a:lnTo>
                  <a:pt x="711" y="55"/>
                </a:lnTo>
                <a:lnTo>
                  <a:pt x="766" y="69"/>
                </a:lnTo>
                <a:lnTo>
                  <a:pt x="821" y="80"/>
                </a:lnTo>
                <a:lnTo>
                  <a:pt x="873" y="87"/>
                </a:lnTo>
                <a:lnTo>
                  <a:pt x="922" y="90"/>
                </a:lnTo>
                <a:lnTo>
                  <a:pt x="969" y="91"/>
                </a:lnTo>
                <a:lnTo>
                  <a:pt x="1013" y="90"/>
                </a:lnTo>
                <a:lnTo>
                  <a:pt x="1054" y="87"/>
                </a:lnTo>
                <a:lnTo>
                  <a:pt x="1091" y="82"/>
                </a:lnTo>
                <a:lnTo>
                  <a:pt x="1124" y="77"/>
                </a:lnTo>
                <a:lnTo>
                  <a:pt x="1152" y="70"/>
                </a:lnTo>
                <a:lnTo>
                  <a:pt x="1176" y="65"/>
                </a:lnTo>
                <a:lnTo>
                  <a:pt x="1196" y="59"/>
                </a:lnTo>
                <a:lnTo>
                  <a:pt x="1210" y="55"/>
                </a:lnTo>
                <a:lnTo>
                  <a:pt x="1219" y="52"/>
                </a:lnTo>
                <a:lnTo>
                  <a:pt x="1221" y="50"/>
                </a:lnTo>
                <a:lnTo>
                  <a:pt x="1274" y="36"/>
                </a:lnTo>
                <a:lnTo>
                  <a:pt x="1321" y="24"/>
                </a:lnTo>
                <a:lnTo>
                  <a:pt x="1365" y="17"/>
                </a:lnTo>
                <a:lnTo>
                  <a:pt x="1404" y="11"/>
                </a:lnTo>
                <a:lnTo>
                  <a:pt x="1438" y="9"/>
                </a:lnTo>
                <a:lnTo>
                  <a:pt x="1469" y="8"/>
                </a:lnTo>
                <a:lnTo>
                  <a:pt x="1495" y="8"/>
                </a:lnTo>
                <a:lnTo>
                  <a:pt x="1517" y="10"/>
                </a:lnTo>
                <a:lnTo>
                  <a:pt x="1536" y="12"/>
                </a:lnTo>
                <a:lnTo>
                  <a:pt x="1550" y="15"/>
                </a:lnTo>
                <a:lnTo>
                  <a:pt x="1560" y="18"/>
                </a:lnTo>
                <a:lnTo>
                  <a:pt x="1566" y="20"/>
                </a:lnTo>
                <a:lnTo>
                  <a:pt x="1568" y="20"/>
                </a:lnTo>
                <a:lnTo>
                  <a:pt x="1607" y="26"/>
                </a:lnTo>
                <a:lnTo>
                  <a:pt x="1642" y="36"/>
                </a:lnTo>
                <a:lnTo>
                  <a:pt x="1675" y="52"/>
                </a:lnTo>
                <a:lnTo>
                  <a:pt x="1705" y="69"/>
                </a:lnTo>
                <a:lnTo>
                  <a:pt x="1731" y="91"/>
                </a:lnTo>
                <a:lnTo>
                  <a:pt x="1755" y="115"/>
                </a:lnTo>
                <a:lnTo>
                  <a:pt x="1776" y="141"/>
                </a:lnTo>
                <a:lnTo>
                  <a:pt x="1795" y="170"/>
                </a:lnTo>
                <a:lnTo>
                  <a:pt x="1811" y="201"/>
                </a:lnTo>
                <a:lnTo>
                  <a:pt x="1825" y="231"/>
                </a:lnTo>
                <a:lnTo>
                  <a:pt x="1837" y="263"/>
                </a:lnTo>
                <a:lnTo>
                  <a:pt x="1848" y="296"/>
                </a:lnTo>
                <a:lnTo>
                  <a:pt x="1856" y="328"/>
                </a:lnTo>
                <a:lnTo>
                  <a:pt x="1864" y="359"/>
                </a:lnTo>
                <a:lnTo>
                  <a:pt x="1869" y="390"/>
                </a:lnTo>
                <a:lnTo>
                  <a:pt x="1874" y="419"/>
                </a:lnTo>
                <a:lnTo>
                  <a:pt x="1877" y="446"/>
                </a:lnTo>
                <a:lnTo>
                  <a:pt x="1879" y="471"/>
                </a:lnTo>
                <a:lnTo>
                  <a:pt x="1881" y="493"/>
                </a:lnTo>
                <a:lnTo>
                  <a:pt x="1882" y="513"/>
                </a:lnTo>
                <a:lnTo>
                  <a:pt x="1882" y="528"/>
                </a:lnTo>
                <a:lnTo>
                  <a:pt x="1882" y="540"/>
                </a:lnTo>
                <a:lnTo>
                  <a:pt x="1882" y="548"/>
                </a:lnTo>
                <a:lnTo>
                  <a:pt x="1882" y="550"/>
                </a:lnTo>
                <a:lnTo>
                  <a:pt x="1877" y="610"/>
                </a:lnTo>
                <a:lnTo>
                  <a:pt x="1869" y="665"/>
                </a:lnTo>
                <a:lnTo>
                  <a:pt x="1860" y="716"/>
                </a:lnTo>
                <a:lnTo>
                  <a:pt x="1852" y="762"/>
                </a:lnTo>
                <a:lnTo>
                  <a:pt x="1842" y="801"/>
                </a:lnTo>
                <a:lnTo>
                  <a:pt x="1833" y="836"/>
                </a:lnTo>
                <a:lnTo>
                  <a:pt x="1823" y="866"/>
                </a:lnTo>
                <a:lnTo>
                  <a:pt x="1815" y="890"/>
                </a:lnTo>
                <a:lnTo>
                  <a:pt x="1808" y="910"/>
                </a:lnTo>
                <a:lnTo>
                  <a:pt x="1802" y="923"/>
                </a:lnTo>
                <a:lnTo>
                  <a:pt x="1799" y="931"/>
                </a:lnTo>
                <a:lnTo>
                  <a:pt x="1798" y="934"/>
                </a:lnTo>
                <a:lnTo>
                  <a:pt x="1772" y="985"/>
                </a:lnTo>
                <a:lnTo>
                  <a:pt x="1747" y="1033"/>
                </a:lnTo>
                <a:lnTo>
                  <a:pt x="1727" y="1080"/>
                </a:lnTo>
                <a:lnTo>
                  <a:pt x="1709" y="1124"/>
                </a:lnTo>
                <a:lnTo>
                  <a:pt x="1694" y="1166"/>
                </a:lnTo>
                <a:lnTo>
                  <a:pt x="1681" y="1203"/>
                </a:lnTo>
                <a:lnTo>
                  <a:pt x="1670" y="1237"/>
                </a:lnTo>
                <a:lnTo>
                  <a:pt x="1661" y="1268"/>
                </a:lnTo>
                <a:lnTo>
                  <a:pt x="1654" y="1293"/>
                </a:lnTo>
                <a:lnTo>
                  <a:pt x="1650" y="1314"/>
                </a:lnTo>
                <a:lnTo>
                  <a:pt x="1647" y="1328"/>
                </a:lnTo>
                <a:lnTo>
                  <a:pt x="1644" y="1338"/>
                </a:lnTo>
                <a:lnTo>
                  <a:pt x="1644" y="1341"/>
                </a:lnTo>
                <a:lnTo>
                  <a:pt x="1640" y="1373"/>
                </a:lnTo>
                <a:lnTo>
                  <a:pt x="1637" y="1403"/>
                </a:lnTo>
                <a:lnTo>
                  <a:pt x="1636" y="1428"/>
                </a:lnTo>
                <a:lnTo>
                  <a:pt x="1636" y="1449"/>
                </a:lnTo>
                <a:lnTo>
                  <a:pt x="1636" y="1465"/>
                </a:lnTo>
                <a:lnTo>
                  <a:pt x="1637" y="1476"/>
                </a:lnTo>
                <a:lnTo>
                  <a:pt x="1637" y="1479"/>
                </a:lnTo>
                <a:lnTo>
                  <a:pt x="1630" y="1540"/>
                </a:lnTo>
                <a:lnTo>
                  <a:pt x="1623" y="1600"/>
                </a:lnTo>
                <a:lnTo>
                  <a:pt x="1614" y="1657"/>
                </a:lnTo>
                <a:lnTo>
                  <a:pt x="1605" y="1714"/>
                </a:lnTo>
                <a:lnTo>
                  <a:pt x="1595" y="1768"/>
                </a:lnTo>
                <a:lnTo>
                  <a:pt x="1585" y="1819"/>
                </a:lnTo>
                <a:lnTo>
                  <a:pt x="1575" y="1868"/>
                </a:lnTo>
                <a:lnTo>
                  <a:pt x="1567" y="1913"/>
                </a:lnTo>
                <a:lnTo>
                  <a:pt x="1557" y="1956"/>
                </a:lnTo>
                <a:lnTo>
                  <a:pt x="1548" y="1994"/>
                </a:lnTo>
                <a:lnTo>
                  <a:pt x="1540" y="2029"/>
                </a:lnTo>
                <a:lnTo>
                  <a:pt x="1533" y="2059"/>
                </a:lnTo>
                <a:lnTo>
                  <a:pt x="1526" y="2084"/>
                </a:lnTo>
                <a:lnTo>
                  <a:pt x="1521" y="2105"/>
                </a:lnTo>
                <a:lnTo>
                  <a:pt x="1517" y="2120"/>
                </a:lnTo>
                <a:lnTo>
                  <a:pt x="1514" y="2129"/>
                </a:lnTo>
                <a:lnTo>
                  <a:pt x="1514" y="2132"/>
                </a:lnTo>
                <a:lnTo>
                  <a:pt x="1493" y="2189"/>
                </a:lnTo>
                <a:lnTo>
                  <a:pt x="1473" y="2240"/>
                </a:lnTo>
                <a:lnTo>
                  <a:pt x="1455" y="2283"/>
                </a:lnTo>
                <a:lnTo>
                  <a:pt x="1435" y="2319"/>
                </a:lnTo>
                <a:lnTo>
                  <a:pt x="1418" y="2349"/>
                </a:lnTo>
                <a:lnTo>
                  <a:pt x="1400" y="2375"/>
                </a:lnTo>
                <a:lnTo>
                  <a:pt x="1384" y="2395"/>
                </a:lnTo>
                <a:lnTo>
                  <a:pt x="1367" y="2412"/>
                </a:lnTo>
                <a:lnTo>
                  <a:pt x="1353" y="2424"/>
                </a:lnTo>
                <a:lnTo>
                  <a:pt x="1340" y="2433"/>
                </a:lnTo>
                <a:lnTo>
                  <a:pt x="1327" y="2438"/>
                </a:lnTo>
                <a:lnTo>
                  <a:pt x="1316" y="2441"/>
                </a:lnTo>
                <a:lnTo>
                  <a:pt x="1307" y="2443"/>
                </a:lnTo>
                <a:lnTo>
                  <a:pt x="1298" y="2443"/>
                </a:lnTo>
                <a:lnTo>
                  <a:pt x="1291" y="2443"/>
                </a:lnTo>
                <a:lnTo>
                  <a:pt x="1287" y="2441"/>
                </a:lnTo>
                <a:lnTo>
                  <a:pt x="1284" y="2440"/>
                </a:lnTo>
                <a:lnTo>
                  <a:pt x="1283" y="2439"/>
                </a:lnTo>
                <a:lnTo>
                  <a:pt x="1268" y="2434"/>
                </a:lnTo>
                <a:lnTo>
                  <a:pt x="1255" y="2423"/>
                </a:lnTo>
                <a:lnTo>
                  <a:pt x="1243" y="2407"/>
                </a:lnTo>
                <a:lnTo>
                  <a:pt x="1232" y="2388"/>
                </a:lnTo>
                <a:lnTo>
                  <a:pt x="1224" y="2364"/>
                </a:lnTo>
                <a:lnTo>
                  <a:pt x="1215" y="2337"/>
                </a:lnTo>
                <a:lnTo>
                  <a:pt x="1207" y="2310"/>
                </a:lnTo>
                <a:lnTo>
                  <a:pt x="1201" y="2280"/>
                </a:lnTo>
                <a:lnTo>
                  <a:pt x="1194" y="2252"/>
                </a:lnTo>
                <a:lnTo>
                  <a:pt x="1190" y="2222"/>
                </a:lnTo>
                <a:lnTo>
                  <a:pt x="1185" y="2195"/>
                </a:lnTo>
                <a:lnTo>
                  <a:pt x="1182" y="2170"/>
                </a:lnTo>
                <a:lnTo>
                  <a:pt x="1180" y="2148"/>
                </a:lnTo>
                <a:lnTo>
                  <a:pt x="1177" y="2128"/>
                </a:lnTo>
                <a:lnTo>
                  <a:pt x="1176" y="2114"/>
                </a:lnTo>
                <a:lnTo>
                  <a:pt x="1175" y="2105"/>
                </a:lnTo>
                <a:lnTo>
                  <a:pt x="1175" y="2102"/>
                </a:lnTo>
                <a:lnTo>
                  <a:pt x="1174" y="2039"/>
                </a:lnTo>
                <a:lnTo>
                  <a:pt x="1172" y="1980"/>
                </a:lnTo>
                <a:lnTo>
                  <a:pt x="1169" y="1925"/>
                </a:lnTo>
                <a:lnTo>
                  <a:pt x="1163" y="1874"/>
                </a:lnTo>
                <a:lnTo>
                  <a:pt x="1158" y="1828"/>
                </a:lnTo>
                <a:lnTo>
                  <a:pt x="1152" y="1785"/>
                </a:lnTo>
                <a:lnTo>
                  <a:pt x="1146" y="1749"/>
                </a:lnTo>
                <a:lnTo>
                  <a:pt x="1139" y="1716"/>
                </a:lnTo>
                <a:lnTo>
                  <a:pt x="1134" y="1690"/>
                </a:lnTo>
                <a:lnTo>
                  <a:pt x="1129" y="1669"/>
                </a:lnTo>
                <a:lnTo>
                  <a:pt x="1125" y="1654"/>
                </a:lnTo>
                <a:lnTo>
                  <a:pt x="1123" y="1644"/>
                </a:lnTo>
                <a:lnTo>
                  <a:pt x="1122" y="1640"/>
                </a:lnTo>
                <a:lnTo>
                  <a:pt x="1113" y="1606"/>
                </a:lnTo>
                <a:lnTo>
                  <a:pt x="1102" y="1578"/>
                </a:lnTo>
                <a:lnTo>
                  <a:pt x="1089" y="1553"/>
                </a:lnTo>
                <a:lnTo>
                  <a:pt x="1074" y="1532"/>
                </a:lnTo>
                <a:lnTo>
                  <a:pt x="1058" y="1514"/>
                </a:lnTo>
                <a:lnTo>
                  <a:pt x="1042" y="1500"/>
                </a:lnTo>
                <a:lnTo>
                  <a:pt x="1024" y="1489"/>
                </a:lnTo>
                <a:lnTo>
                  <a:pt x="1008" y="1480"/>
                </a:lnTo>
                <a:lnTo>
                  <a:pt x="992" y="1474"/>
                </a:lnTo>
                <a:lnTo>
                  <a:pt x="977" y="1469"/>
                </a:lnTo>
                <a:lnTo>
                  <a:pt x="964" y="1466"/>
                </a:lnTo>
                <a:lnTo>
                  <a:pt x="953" y="1465"/>
                </a:lnTo>
                <a:lnTo>
                  <a:pt x="945" y="1464"/>
                </a:lnTo>
                <a:lnTo>
                  <a:pt x="940" y="1464"/>
                </a:lnTo>
                <a:lnTo>
                  <a:pt x="937" y="1464"/>
                </a:lnTo>
                <a:lnTo>
                  <a:pt x="908" y="1464"/>
                </a:lnTo>
                <a:lnTo>
                  <a:pt x="883" y="1468"/>
                </a:lnTo>
                <a:lnTo>
                  <a:pt x="860" y="1476"/>
                </a:lnTo>
                <a:lnTo>
                  <a:pt x="840" y="1487"/>
                </a:lnTo>
                <a:lnTo>
                  <a:pt x="822" y="1500"/>
                </a:lnTo>
                <a:lnTo>
                  <a:pt x="808" y="1514"/>
                </a:lnTo>
                <a:lnTo>
                  <a:pt x="795" y="1530"/>
                </a:lnTo>
                <a:lnTo>
                  <a:pt x="785" y="1545"/>
                </a:lnTo>
                <a:lnTo>
                  <a:pt x="777" y="1559"/>
                </a:lnTo>
                <a:lnTo>
                  <a:pt x="771" y="1574"/>
                </a:lnTo>
                <a:lnTo>
                  <a:pt x="766" y="1585"/>
                </a:lnTo>
                <a:lnTo>
                  <a:pt x="763" y="1594"/>
                </a:lnTo>
                <a:lnTo>
                  <a:pt x="761" y="1600"/>
                </a:lnTo>
                <a:lnTo>
                  <a:pt x="761" y="1602"/>
                </a:lnTo>
                <a:lnTo>
                  <a:pt x="754" y="1616"/>
                </a:lnTo>
                <a:lnTo>
                  <a:pt x="748" y="1637"/>
                </a:lnTo>
                <a:lnTo>
                  <a:pt x="741" y="1662"/>
                </a:lnTo>
                <a:lnTo>
                  <a:pt x="736" y="1692"/>
                </a:lnTo>
                <a:lnTo>
                  <a:pt x="730" y="1726"/>
                </a:lnTo>
                <a:lnTo>
                  <a:pt x="725" y="1761"/>
                </a:lnTo>
                <a:lnTo>
                  <a:pt x="719" y="1799"/>
                </a:lnTo>
                <a:lnTo>
                  <a:pt x="715" y="1838"/>
                </a:lnTo>
                <a:lnTo>
                  <a:pt x="711" y="1877"/>
                </a:lnTo>
                <a:lnTo>
                  <a:pt x="707" y="1915"/>
                </a:lnTo>
                <a:lnTo>
                  <a:pt x="704" y="1953"/>
                </a:lnTo>
                <a:lnTo>
                  <a:pt x="701" y="1987"/>
                </a:lnTo>
                <a:lnTo>
                  <a:pt x="697" y="2018"/>
                </a:lnTo>
                <a:lnTo>
                  <a:pt x="695" y="2046"/>
                </a:lnTo>
                <a:lnTo>
                  <a:pt x="694" y="2069"/>
                </a:lnTo>
                <a:lnTo>
                  <a:pt x="693" y="2086"/>
                </a:lnTo>
                <a:lnTo>
                  <a:pt x="692" y="2097"/>
                </a:lnTo>
                <a:lnTo>
                  <a:pt x="692" y="2102"/>
                </a:lnTo>
                <a:lnTo>
                  <a:pt x="690" y="2157"/>
                </a:lnTo>
                <a:lnTo>
                  <a:pt x="685" y="2205"/>
                </a:lnTo>
                <a:lnTo>
                  <a:pt x="680" y="2247"/>
                </a:lnTo>
                <a:lnTo>
                  <a:pt x="673" y="2285"/>
                </a:lnTo>
                <a:lnTo>
                  <a:pt x="665" y="2318"/>
                </a:lnTo>
                <a:lnTo>
                  <a:pt x="657" y="2345"/>
                </a:lnTo>
                <a:lnTo>
                  <a:pt x="648" y="2368"/>
                </a:lnTo>
                <a:lnTo>
                  <a:pt x="639" y="2387"/>
                </a:lnTo>
                <a:lnTo>
                  <a:pt x="629" y="2402"/>
                </a:lnTo>
                <a:lnTo>
                  <a:pt x="622" y="2414"/>
                </a:lnTo>
                <a:lnTo>
                  <a:pt x="613" y="2424"/>
                </a:lnTo>
                <a:lnTo>
                  <a:pt x="606" y="2430"/>
                </a:lnTo>
                <a:lnTo>
                  <a:pt x="600" y="2435"/>
                </a:lnTo>
                <a:lnTo>
                  <a:pt x="595" y="2438"/>
                </a:lnTo>
                <a:lnTo>
                  <a:pt x="593" y="2439"/>
                </a:lnTo>
                <a:lnTo>
                  <a:pt x="592" y="2439"/>
                </a:lnTo>
                <a:lnTo>
                  <a:pt x="566" y="2439"/>
                </a:lnTo>
                <a:lnTo>
                  <a:pt x="543" y="2434"/>
                </a:lnTo>
                <a:lnTo>
                  <a:pt x="520" y="2423"/>
                </a:lnTo>
                <a:lnTo>
                  <a:pt x="500" y="2407"/>
                </a:lnTo>
                <a:lnTo>
                  <a:pt x="481" y="2389"/>
                </a:lnTo>
                <a:lnTo>
                  <a:pt x="464" y="2368"/>
                </a:lnTo>
                <a:lnTo>
                  <a:pt x="450" y="2346"/>
                </a:lnTo>
                <a:lnTo>
                  <a:pt x="435" y="2323"/>
                </a:lnTo>
                <a:lnTo>
                  <a:pt x="424" y="2300"/>
                </a:lnTo>
                <a:lnTo>
                  <a:pt x="415" y="2278"/>
                </a:lnTo>
                <a:lnTo>
                  <a:pt x="407" y="2258"/>
                </a:lnTo>
                <a:lnTo>
                  <a:pt x="400" y="2242"/>
                </a:lnTo>
                <a:lnTo>
                  <a:pt x="396" y="2228"/>
                </a:lnTo>
                <a:lnTo>
                  <a:pt x="393" y="2220"/>
                </a:lnTo>
                <a:lnTo>
                  <a:pt x="392" y="2217"/>
                </a:lnTo>
                <a:lnTo>
                  <a:pt x="380" y="2185"/>
                </a:lnTo>
                <a:lnTo>
                  <a:pt x="367" y="2149"/>
                </a:lnTo>
                <a:lnTo>
                  <a:pt x="355" y="2110"/>
                </a:lnTo>
                <a:lnTo>
                  <a:pt x="343" y="2071"/>
                </a:lnTo>
                <a:lnTo>
                  <a:pt x="332" y="2029"/>
                </a:lnTo>
                <a:lnTo>
                  <a:pt x="323" y="1987"/>
                </a:lnTo>
                <a:lnTo>
                  <a:pt x="312" y="1944"/>
                </a:lnTo>
                <a:lnTo>
                  <a:pt x="303" y="1901"/>
                </a:lnTo>
                <a:lnTo>
                  <a:pt x="294" y="1861"/>
                </a:lnTo>
                <a:lnTo>
                  <a:pt x="286" y="1821"/>
                </a:lnTo>
                <a:lnTo>
                  <a:pt x="279" y="1784"/>
                </a:lnTo>
                <a:lnTo>
                  <a:pt x="272" y="1750"/>
                </a:lnTo>
                <a:lnTo>
                  <a:pt x="267" y="1719"/>
                </a:lnTo>
                <a:lnTo>
                  <a:pt x="262" y="1692"/>
                </a:lnTo>
                <a:lnTo>
                  <a:pt x="259" y="1671"/>
                </a:lnTo>
                <a:lnTo>
                  <a:pt x="256" y="1655"/>
                </a:lnTo>
                <a:lnTo>
                  <a:pt x="255" y="1644"/>
                </a:lnTo>
                <a:lnTo>
                  <a:pt x="253" y="1640"/>
                </a:lnTo>
                <a:lnTo>
                  <a:pt x="246" y="1598"/>
                </a:lnTo>
                <a:lnTo>
                  <a:pt x="240" y="1555"/>
                </a:lnTo>
                <a:lnTo>
                  <a:pt x="236" y="1514"/>
                </a:lnTo>
                <a:lnTo>
                  <a:pt x="234" y="1477"/>
                </a:lnTo>
                <a:lnTo>
                  <a:pt x="232" y="1442"/>
                </a:lnTo>
                <a:lnTo>
                  <a:pt x="230" y="1411"/>
                </a:lnTo>
                <a:lnTo>
                  <a:pt x="229" y="1385"/>
                </a:lnTo>
                <a:lnTo>
                  <a:pt x="229" y="1363"/>
                </a:lnTo>
                <a:lnTo>
                  <a:pt x="230" y="1347"/>
                </a:lnTo>
                <a:lnTo>
                  <a:pt x="230" y="1337"/>
                </a:lnTo>
                <a:lnTo>
                  <a:pt x="230" y="1334"/>
                </a:lnTo>
                <a:lnTo>
                  <a:pt x="218" y="1279"/>
                </a:lnTo>
                <a:lnTo>
                  <a:pt x="205" y="1228"/>
                </a:lnTo>
                <a:lnTo>
                  <a:pt x="192" y="1182"/>
                </a:lnTo>
                <a:lnTo>
                  <a:pt x="180" y="1142"/>
                </a:lnTo>
                <a:lnTo>
                  <a:pt x="169" y="1106"/>
                </a:lnTo>
                <a:lnTo>
                  <a:pt x="158" y="1075"/>
                </a:lnTo>
                <a:lnTo>
                  <a:pt x="149" y="1050"/>
                </a:lnTo>
                <a:lnTo>
                  <a:pt x="142" y="1029"/>
                </a:lnTo>
                <a:lnTo>
                  <a:pt x="136" y="1015"/>
                </a:lnTo>
                <a:lnTo>
                  <a:pt x="132" y="1006"/>
                </a:lnTo>
                <a:lnTo>
                  <a:pt x="131" y="1004"/>
                </a:lnTo>
                <a:lnTo>
                  <a:pt x="102" y="939"/>
                </a:lnTo>
                <a:lnTo>
                  <a:pt x="77" y="879"/>
                </a:lnTo>
                <a:lnTo>
                  <a:pt x="57" y="822"/>
                </a:lnTo>
                <a:lnTo>
                  <a:pt x="41" y="769"/>
                </a:lnTo>
                <a:lnTo>
                  <a:pt x="29" y="722"/>
                </a:lnTo>
                <a:lnTo>
                  <a:pt x="19" y="678"/>
                </a:lnTo>
                <a:lnTo>
                  <a:pt x="11" y="641"/>
                </a:lnTo>
                <a:lnTo>
                  <a:pt x="6" y="609"/>
                </a:lnTo>
                <a:lnTo>
                  <a:pt x="2" y="584"/>
                </a:lnTo>
                <a:lnTo>
                  <a:pt x="1" y="565"/>
                </a:lnTo>
                <a:lnTo>
                  <a:pt x="0" y="555"/>
                </a:lnTo>
                <a:lnTo>
                  <a:pt x="0" y="550"/>
                </a:lnTo>
                <a:lnTo>
                  <a:pt x="0" y="493"/>
                </a:lnTo>
                <a:lnTo>
                  <a:pt x="4" y="442"/>
                </a:lnTo>
                <a:lnTo>
                  <a:pt x="10" y="393"/>
                </a:lnTo>
                <a:lnTo>
                  <a:pt x="19" y="350"/>
                </a:lnTo>
                <a:lnTo>
                  <a:pt x="30" y="309"/>
                </a:lnTo>
                <a:lnTo>
                  <a:pt x="42" y="273"/>
                </a:lnTo>
                <a:lnTo>
                  <a:pt x="55" y="241"/>
                </a:lnTo>
                <a:lnTo>
                  <a:pt x="69" y="212"/>
                </a:lnTo>
                <a:lnTo>
                  <a:pt x="85" y="186"/>
                </a:lnTo>
                <a:lnTo>
                  <a:pt x="99" y="164"/>
                </a:lnTo>
                <a:lnTo>
                  <a:pt x="113" y="146"/>
                </a:lnTo>
                <a:lnTo>
                  <a:pt x="126" y="130"/>
                </a:lnTo>
                <a:lnTo>
                  <a:pt x="137" y="118"/>
                </a:lnTo>
                <a:lnTo>
                  <a:pt x="147" y="109"/>
                </a:lnTo>
                <a:lnTo>
                  <a:pt x="155" y="102"/>
                </a:lnTo>
                <a:lnTo>
                  <a:pt x="160" y="99"/>
                </a:lnTo>
                <a:lnTo>
                  <a:pt x="161" y="96"/>
                </a:lnTo>
                <a:lnTo>
                  <a:pt x="184" y="71"/>
                </a:lnTo>
                <a:lnTo>
                  <a:pt x="210" y="52"/>
                </a:lnTo>
                <a:lnTo>
                  <a:pt x="238" y="34"/>
                </a:lnTo>
                <a:lnTo>
                  <a:pt x="269" y="22"/>
                </a:lnTo>
                <a:lnTo>
                  <a:pt x="302" y="12"/>
                </a:lnTo>
                <a:lnTo>
                  <a:pt x="336" y="6"/>
                </a:lnTo>
                <a:lnTo>
                  <a:pt x="370" y="1"/>
                </a:lnTo>
                <a:lnTo>
                  <a:pt x="405"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latin typeface="Arial" pitchFamily="34" charset="0"/>
              <a:cs typeface="Arial" pitchFamily="34" charset="0"/>
            </a:endParaRPr>
          </a:p>
        </p:txBody>
      </p:sp>
      <p:sp>
        <p:nvSpPr>
          <p:cNvPr id="133" name="Freeform 9">
            <a:extLst>
              <a:ext uri="{FF2B5EF4-FFF2-40B4-BE49-F238E27FC236}">
                <a16:creationId xmlns:a16="http://schemas.microsoft.com/office/drawing/2014/main" id="{42EF550A-B489-0B15-71BD-DDEFF5FD30DD}"/>
              </a:ext>
            </a:extLst>
          </p:cNvPr>
          <p:cNvSpPr>
            <a:spLocks/>
          </p:cNvSpPr>
          <p:nvPr/>
        </p:nvSpPr>
        <p:spPr bwMode="auto">
          <a:xfrm>
            <a:off x="8517126" y="6125569"/>
            <a:ext cx="356453" cy="365022"/>
          </a:xfrm>
          <a:custGeom>
            <a:avLst/>
            <a:gdLst>
              <a:gd name="T0" fmla="*/ 1754 w 3785"/>
              <a:gd name="T1" fmla="*/ 114 h 3876"/>
              <a:gd name="T2" fmla="*/ 1771 w 3785"/>
              <a:gd name="T3" fmla="*/ 367 h 3876"/>
              <a:gd name="T4" fmla="*/ 1818 w 3785"/>
              <a:gd name="T5" fmla="*/ 614 h 3876"/>
              <a:gd name="T6" fmla="*/ 1902 w 3785"/>
              <a:gd name="T7" fmla="*/ 796 h 3876"/>
              <a:gd name="T8" fmla="*/ 2038 w 3785"/>
              <a:gd name="T9" fmla="*/ 858 h 3876"/>
              <a:gd name="T10" fmla="*/ 2180 w 3785"/>
              <a:gd name="T11" fmla="*/ 802 h 3876"/>
              <a:gd name="T12" fmla="*/ 2320 w 3785"/>
              <a:gd name="T13" fmla="*/ 722 h 3876"/>
              <a:gd name="T14" fmla="*/ 2609 w 3785"/>
              <a:gd name="T15" fmla="*/ 640 h 3876"/>
              <a:gd name="T16" fmla="*/ 2954 w 3785"/>
              <a:gd name="T17" fmla="*/ 674 h 3876"/>
              <a:gd name="T18" fmla="*/ 3298 w 3785"/>
              <a:gd name="T19" fmla="*/ 856 h 3876"/>
              <a:gd name="T20" fmla="*/ 3556 w 3785"/>
              <a:gd name="T21" fmla="*/ 1133 h 3876"/>
              <a:gd name="T22" fmla="*/ 3704 w 3785"/>
              <a:gd name="T23" fmla="*/ 1473 h 3876"/>
              <a:gd name="T24" fmla="*/ 3776 w 3785"/>
              <a:gd name="T25" fmla="*/ 1871 h 3876"/>
              <a:gd name="T26" fmla="*/ 3771 w 3785"/>
              <a:gd name="T27" fmla="*/ 2284 h 3876"/>
              <a:gd name="T28" fmla="*/ 3674 w 3785"/>
              <a:gd name="T29" fmla="*/ 2671 h 3876"/>
              <a:gd name="T30" fmla="*/ 3467 w 3785"/>
              <a:gd name="T31" fmla="*/ 3049 h 3876"/>
              <a:gd name="T32" fmla="*/ 3198 w 3785"/>
              <a:gd name="T33" fmla="*/ 3334 h 3876"/>
              <a:gd name="T34" fmla="*/ 2900 w 3785"/>
              <a:gd name="T35" fmla="*/ 3536 h 3876"/>
              <a:gd name="T36" fmla="*/ 2609 w 3785"/>
              <a:gd name="T37" fmla="*/ 3667 h 3876"/>
              <a:gd name="T38" fmla="*/ 2300 w 3785"/>
              <a:gd name="T39" fmla="*/ 3738 h 3876"/>
              <a:gd name="T40" fmla="*/ 1933 w 3785"/>
              <a:gd name="T41" fmla="*/ 3720 h 3876"/>
              <a:gd name="T42" fmla="*/ 1602 w 3785"/>
              <a:gd name="T43" fmla="*/ 3634 h 3876"/>
              <a:gd name="T44" fmla="*/ 1262 w 3785"/>
              <a:gd name="T45" fmla="*/ 3469 h 3876"/>
              <a:gd name="T46" fmla="*/ 913 w 3785"/>
              <a:gd name="T47" fmla="*/ 3256 h 3876"/>
              <a:gd name="T48" fmla="*/ 842 w 3785"/>
              <a:gd name="T49" fmla="*/ 3214 h 3876"/>
              <a:gd name="T50" fmla="*/ 753 w 3785"/>
              <a:gd name="T51" fmla="*/ 3174 h 3876"/>
              <a:gd name="T52" fmla="*/ 658 w 3785"/>
              <a:gd name="T53" fmla="*/ 3164 h 3876"/>
              <a:gd name="T54" fmla="*/ 571 w 3785"/>
              <a:gd name="T55" fmla="*/ 3213 h 3876"/>
              <a:gd name="T56" fmla="*/ 504 w 3785"/>
              <a:gd name="T57" fmla="*/ 3347 h 3876"/>
              <a:gd name="T58" fmla="*/ 467 w 3785"/>
              <a:gd name="T59" fmla="*/ 3596 h 3876"/>
              <a:gd name="T60" fmla="*/ 382 w 3785"/>
              <a:gd name="T61" fmla="*/ 3873 h 3876"/>
              <a:gd name="T62" fmla="*/ 16 w 3785"/>
              <a:gd name="T63" fmla="*/ 3869 h 3876"/>
              <a:gd name="T64" fmla="*/ 2 w 3785"/>
              <a:gd name="T65" fmla="*/ 3682 h 3876"/>
              <a:gd name="T66" fmla="*/ 9 w 3785"/>
              <a:gd name="T67" fmla="*/ 3413 h 3876"/>
              <a:gd name="T68" fmla="*/ 64 w 3785"/>
              <a:gd name="T69" fmla="*/ 3125 h 3876"/>
              <a:gd name="T70" fmla="*/ 182 w 3785"/>
              <a:gd name="T71" fmla="*/ 2867 h 3876"/>
              <a:gd name="T72" fmla="*/ 382 w 3785"/>
              <a:gd name="T73" fmla="*/ 2689 h 3876"/>
              <a:gd name="T74" fmla="*/ 556 w 3785"/>
              <a:gd name="T75" fmla="*/ 2647 h 3876"/>
              <a:gd name="T76" fmla="*/ 714 w 3785"/>
              <a:gd name="T77" fmla="*/ 2684 h 3876"/>
              <a:gd name="T78" fmla="*/ 971 w 3785"/>
              <a:gd name="T79" fmla="*/ 2734 h 3876"/>
              <a:gd name="T80" fmla="*/ 1387 w 3785"/>
              <a:gd name="T81" fmla="*/ 2694 h 3876"/>
              <a:gd name="T82" fmla="*/ 1711 w 3785"/>
              <a:gd name="T83" fmla="*/ 2527 h 3876"/>
              <a:gd name="T84" fmla="*/ 1909 w 3785"/>
              <a:gd name="T85" fmla="*/ 2273 h 3876"/>
              <a:gd name="T86" fmla="*/ 1973 w 3785"/>
              <a:gd name="T87" fmla="*/ 1993 h 3876"/>
              <a:gd name="T88" fmla="*/ 1916 w 3785"/>
              <a:gd name="T89" fmla="*/ 1658 h 3876"/>
              <a:gd name="T90" fmla="*/ 1760 w 3785"/>
              <a:gd name="T91" fmla="*/ 1404 h 3876"/>
              <a:gd name="T92" fmla="*/ 1564 w 3785"/>
              <a:gd name="T93" fmla="*/ 1238 h 3876"/>
              <a:gd name="T94" fmla="*/ 1387 w 3785"/>
              <a:gd name="T95" fmla="*/ 1056 h 3876"/>
              <a:gd name="T96" fmla="*/ 1300 w 3785"/>
              <a:gd name="T97" fmla="*/ 807 h 3876"/>
              <a:gd name="T98" fmla="*/ 1260 w 3785"/>
              <a:gd name="T99" fmla="*/ 585 h 3876"/>
              <a:gd name="T100" fmla="*/ 1251 w 3785"/>
              <a:gd name="T101" fmla="*/ 485 h 3876"/>
              <a:gd name="T102" fmla="*/ 1236 w 3785"/>
              <a:gd name="T103" fmla="*/ 293 h 3876"/>
              <a:gd name="T104" fmla="*/ 1236 w 3785"/>
              <a:gd name="T105" fmla="*/ 85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5" h="3876">
                <a:moveTo>
                  <a:pt x="1245" y="0"/>
                </a:moveTo>
                <a:lnTo>
                  <a:pt x="1753" y="4"/>
                </a:lnTo>
                <a:lnTo>
                  <a:pt x="1753" y="56"/>
                </a:lnTo>
                <a:lnTo>
                  <a:pt x="1754" y="114"/>
                </a:lnTo>
                <a:lnTo>
                  <a:pt x="1756" y="174"/>
                </a:lnTo>
                <a:lnTo>
                  <a:pt x="1760" y="238"/>
                </a:lnTo>
                <a:lnTo>
                  <a:pt x="1765" y="302"/>
                </a:lnTo>
                <a:lnTo>
                  <a:pt x="1771" y="367"/>
                </a:lnTo>
                <a:lnTo>
                  <a:pt x="1780" y="433"/>
                </a:lnTo>
                <a:lnTo>
                  <a:pt x="1791" y="494"/>
                </a:lnTo>
                <a:lnTo>
                  <a:pt x="1804" y="556"/>
                </a:lnTo>
                <a:lnTo>
                  <a:pt x="1818" y="614"/>
                </a:lnTo>
                <a:lnTo>
                  <a:pt x="1836" y="669"/>
                </a:lnTo>
                <a:lnTo>
                  <a:pt x="1854" y="718"/>
                </a:lnTo>
                <a:lnTo>
                  <a:pt x="1878" y="760"/>
                </a:lnTo>
                <a:lnTo>
                  <a:pt x="1902" y="796"/>
                </a:lnTo>
                <a:lnTo>
                  <a:pt x="1931" y="825"/>
                </a:lnTo>
                <a:lnTo>
                  <a:pt x="1962" y="844"/>
                </a:lnTo>
                <a:lnTo>
                  <a:pt x="2000" y="856"/>
                </a:lnTo>
                <a:lnTo>
                  <a:pt x="2038" y="858"/>
                </a:lnTo>
                <a:lnTo>
                  <a:pt x="2076" y="851"/>
                </a:lnTo>
                <a:lnTo>
                  <a:pt x="2113" y="838"/>
                </a:lnTo>
                <a:lnTo>
                  <a:pt x="2147" y="822"/>
                </a:lnTo>
                <a:lnTo>
                  <a:pt x="2180" y="802"/>
                </a:lnTo>
                <a:lnTo>
                  <a:pt x="2211" y="782"/>
                </a:lnTo>
                <a:lnTo>
                  <a:pt x="2240" y="764"/>
                </a:lnTo>
                <a:lnTo>
                  <a:pt x="2265" y="747"/>
                </a:lnTo>
                <a:lnTo>
                  <a:pt x="2320" y="722"/>
                </a:lnTo>
                <a:lnTo>
                  <a:pt x="2384" y="696"/>
                </a:lnTo>
                <a:lnTo>
                  <a:pt x="2454" y="673"/>
                </a:lnTo>
                <a:lnTo>
                  <a:pt x="2531" y="653"/>
                </a:lnTo>
                <a:lnTo>
                  <a:pt x="2609" y="640"/>
                </a:lnTo>
                <a:lnTo>
                  <a:pt x="2693" y="633"/>
                </a:lnTo>
                <a:lnTo>
                  <a:pt x="2774" y="636"/>
                </a:lnTo>
                <a:lnTo>
                  <a:pt x="2856" y="649"/>
                </a:lnTo>
                <a:lnTo>
                  <a:pt x="2954" y="674"/>
                </a:lnTo>
                <a:lnTo>
                  <a:pt x="3047" y="709"/>
                </a:lnTo>
                <a:lnTo>
                  <a:pt x="3136" y="751"/>
                </a:lnTo>
                <a:lnTo>
                  <a:pt x="3220" y="800"/>
                </a:lnTo>
                <a:lnTo>
                  <a:pt x="3298" y="856"/>
                </a:lnTo>
                <a:lnTo>
                  <a:pt x="3373" y="918"/>
                </a:lnTo>
                <a:lnTo>
                  <a:pt x="3440" y="985"/>
                </a:lnTo>
                <a:lnTo>
                  <a:pt x="3502" y="1056"/>
                </a:lnTo>
                <a:lnTo>
                  <a:pt x="3556" y="1133"/>
                </a:lnTo>
                <a:lnTo>
                  <a:pt x="3604" y="1213"/>
                </a:lnTo>
                <a:lnTo>
                  <a:pt x="3645" y="1296"/>
                </a:lnTo>
                <a:lnTo>
                  <a:pt x="3678" y="1384"/>
                </a:lnTo>
                <a:lnTo>
                  <a:pt x="3704" y="1473"/>
                </a:lnTo>
                <a:lnTo>
                  <a:pt x="3724" y="1567"/>
                </a:lnTo>
                <a:lnTo>
                  <a:pt x="3744" y="1665"/>
                </a:lnTo>
                <a:lnTo>
                  <a:pt x="3762" y="1769"/>
                </a:lnTo>
                <a:lnTo>
                  <a:pt x="3776" y="1871"/>
                </a:lnTo>
                <a:lnTo>
                  <a:pt x="3784" y="1974"/>
                </a:lnTo>
                <a:lnTo>
                  <a:pt x="3785" y="2078"/>
                </a:lnTo>
                <a:lnTo>
                  <a:pt x="3780" y="2182"/>
                </a:lnTo>
                <a:lnTo>
                  <a:pt x="3771" y="2284"/>
                </a:lnTo>
                <a:lnTo>
                  <a:pt x="3756" y="2380"/>
                </a:lnTo>
                <a:lnTo>
                  <a:pt x="3736" y="2473"/>
                </a:lnTo>
                <a:lnTo>
                  <a:pt x="3713" y="2560"/>
                </a:lnTo>
                <a:lnTo>
                  <a:pt x="3674" y="2671"/>
                </a:lnTo>
                <a:lnTo>
                  <a:pt x="3631" y="2774"/>
                </a:lnTo>
                <a:lnTo>
                  <a:pt x="3582" y="2873"/>
                </a:lnTo>
                <a:lnTo>
                  <a:pt x="3527" y="2964"/>
                </a:lnTo>
                <a:lnTo>
                  <a:pt x="3467" y="3049"/>
                </a:lnTo>
                <a:lnTo>
                  <a:pt x="3404" y="3129"/>
                </a:lnTo>
                <a:lnTo>
                  <a:pt x="3338" y="3204"/>
                </a:lnTo>
                <a:lnTo>
                  <a:pt x="3269" y="3271"/>
                </a:lnTo>
                <a:lnTo>
                  <a:pt x="3198" y="3334"/>
                </a:lnTo>
                <a:lnTo>
                  <a:pt x="3124" y="3393"/>
                </a:lnTo>
                <a:lnTo>
                  <a:pt x="3049" y="3445"/>
                </a:lnTo>
                <a:lnTo>
                  <a:pt x="2974" y="3493"/>
                </a:lnTo>
                <a:lnTo>
                  <a:pt x="2900" y="3536"/>
                </a:lnTo>
                <a:lnTo>
                  <a:pt x="2825" y="3576"/>
                </a:lnTo>
                <a:lnTo>
                  <a:pt x="2751" y="3611"/>
                </a:lnTo>
                <a:lnTo>
                  <a:pt x="2680" y="3640"/>
                </a:lnTo>
                <a:lnTo>
                  <a:pt x="2609" y="3667"/>
                </a:lnTo>
                <a:lnTo>
                  <a:pt x="2542" y="3689"/>
                </a:lnTo>
                <a:lnTo>
                  <a:pt x="2476" y="3709"/>
                </a:lnTo>
                <a:lnTo>
                  <a:pt x="2391" y="3727"/>
                </a:lnTo>
                <a:lnTo>
                  <a:pt x="2300" y="3738"/>
                </a:lnTo>
                <a:lnTo>
                  <a:pt x="2209" y="3742"/>
                </a:lnTo>
                <a:lnTo>
                  <a:pt x="2116" y="3740"/>
                </a:lnTo>
                <a:lnTo>
                  <a:pt x="2025" y="3733"/>
                </a:lnTo>
                <a:lnTo>
                  <a:pt x="1933" y="3720"/>
                </a:lnTo>
                <a:lnTo>
                  <a:pt x="1845" y="3704"/>
                </a:lnTo>
                <a:lnTo>
                  <a:pt x="1760" y="3682"/>
                </a:lnTo>
                <a:lnTo>
                  <a:pt x="1678" y="3660"/>
                </a:lnTo>
                <a:lnTo>
                  <a:pt x="1602" y="3634"/>
                </a:lnTo>
                <a:lnTo>
                  <a:pt x="1533" y="3607"/>
                </a:lnTo>
                <a:lnTo>
                  <a:pt x="1438" y="3565"/>
                </a:lnTo>
                <a:lnTo>
                  <a:pt x="1347" y="3518"/>
                </a:lnTo>
                <a:lnTo>
                  <a:pt x="1262" y="3469"/>
                </a:lnTo>
                <a:lnTo>
                  <a:pt x="1176" y="3416"/>
                </a:lnTo>
                <a:lnTo>
                  <a:pt x="1093" y="3364"/>
                </a:lnTo>
                <a:lnTo>
                  <a:pt x="1005" y="3309"/>
                </a:lnTo>
                <a:lnTo>
                  <a:pt x="913" y="3256"/>
                </a:lnTo>
                <a:lnTo>
                  <a:pt x="898" y="3247"/>
                </a:lnTo>
                <a:lnTo>
                  <a:pt x="880" y="3236"/>
                </a:lnTo>
                <a:lnTo>
                  <a:pt x="862" y="3225"/>
                </a:lnTo>
                <a:lnTo>
                  <a:pt x="842" y="3214"/>
                </a:lnTo>
                <a:lnTo>
                  <a:pt x="820" y="3204"/>
                </a:lnTo>
                <a:lnTo>
                  <a:pt x="798" y="3193"/>
                </a:lnTo>
                <a:lnTo>
                  <a:pt x="776" y="3184"/>
                </a:lnTo>
                <a:lnTo>
                  <a:pt x="753" y="3174"/>
                </a:lnTo>
                <a:lnTo>
                  <a:pt x="729" y="3167"/>
                </a:lnTo>
                <a:lnTo>
                  <a:pt x="705" y="3164"/>
                </a:lnTo>
                <a:lnTo>
                  <a:pt x="682" y="3162"/>
                </a:lnTo>
                <a:lnTo>
                  <a:pt x="658" y="3164"/>
                </a:lnTo>
                <a:lnTo>
                  <a:pt x="636" y="3169"/>
                </a:lnTo>
                <a:lnTo>
                  <a:pt x="613" y="3178"/>
                </a:lnTo>
                <a:lnTo>
                  <a:pt x="591" y="3193"/>
                </a:lnTo>
                <a:lnTo>
                  <a:pt x="571" y="3213"/>
                </a:lnTo>
                <a:lnTo>
                  <a:pt x="553" y="3236"/>
                </a:lnTo>
                <a:lnTo>
                  <a:pt x="534" y="3267"/>
                </a:lnTo>
                <a:lnTo>
                  <a:pt x="518" y="3304"/>
                </a:lnTo>
                <a:lnTo>
                  <a:pt x="504" y="3347"/>
                </a:lnTo>
                <a:lnTo>
                  <a:pt x="491" y="3396"/>
                </a:lnTo>
                <a:lnTo>
                  <a:pt x="482" y="3454"/>
                </a:lnTo>
                <a:lnTo>
                  <a:pt x="473" y="3522"/>
                </a:lnTo>
                <a:lnTo>
                  <a:pt x="467" y="3596"/>
                </a:lnTo>
                <a:lnTo>
                  <a:pt x="465" y="3680"/>
                </a:lnTo>
                <a:lnTo>
                  <a:pt x="465" y="3773"/>
                </a:lnTo>
                <a:lnTo>
                  <a:pt x="469" y="3876"/>
                </a:lnTo>
                <a:lnTo>
                  <a:pt x="382" y="3873"/>
                </a:lnTo>
                <a:lnTo>
                  <a:pt x="291" y="3865"/>
                </a:lnTo>
                <a:lnTo>
                  <a:pt x="200" y="3862"/>
                </a:lnTo>
                <a:lnTo>
                  <a:pt x="107" y="3862"/>
                </a:lnTo>
                <a:lnTo>
                  <a:pt x="16" y="3869"/>
                </a:lnTo>
                <a:lnTo>
                  <a:pt x="16" y="3840"/>
                </a:lnTo>
                <a:lnTo>
                  <a:pt x="11" y="3793"/>
                </a:lnTo>
                <a:lnTo>
                  <a:pt x="5" y="3740"/>
                </a:lnTo>
                <a:lnTo>
                  <a:pt x="2" y="3682"/>
                </a:lnTo>
                <a:lnTo>
                  <a:pt x="0" y="3618"/>
                </a:lnTo>
                <a:lnTo>
                  <a:pt x="0" y="3553"/>
                </a:lnTo>
                <a:lnTo>
                  <a:pt x="4" y="3484"/>
                </a:lnTo>
                <a:lnTo>
                  <a:pt x="9" y="3413"/>
                </a:lnTo>
                <a:lnTo>
                  <a:pt x="16" y="3342"/>
                </a:lnTo>
                <a:lnTo>
                  <a:pt x="29" y="3269"/>
                </a:lnTo>
                <a:lnTo>
                  <a:pt x="44" y="3196"/>
                </a:lnTo>
                <a:lnTo>
                  <a:pt x="64" y="3125"/>
                </a:lnTo>
                <a:lnTo>
                  <a:pt x="85" y="3056"/>
                </a:lnTo>
                <a:lnTo>
                  <a:pt x="113" y="2989"/>
                </a:lnTo>
                <a:lnTo>
                  <a:pt x="145" y="2925"/>
                </a:lnTo>
                <a:lnTo>
                  <a:pt x="182" y="2867"/>
                </a:lnTo>
                <a:lnTo>
                  <a:pt x="224" y="2813"/>
                </a:lnTo>
                <a:lnTo>
                  <a:pt x="271" y="2765"/>
                </a:lnTo>
                <a:lnTo>
                  <a:pt x="324" y="2724"/>
                </a:lnTo>
                <a:lnTo>
                  <a:pt x="382" y="2689"/>
                </a:lnTo>
                <a:lnTo>
                  <a:pt x="429" y="2667"/>
                </a:lnTo>
                <a:lnTo>
                  <a:pt x="474" y="2654"/>
                </a:lnTo>
                <a:lnTo>
                  <a:pt x="516" y="2649"/>
                </a:lnTo>
                <a:lnTo>
                  <a:pt x="556" y="2647"/>
                </a:lnTo>
                <a:lnTo>
                  <a:pt x="594" y="2653"/>
                </a:lnTo>
                <a:lnTo>
                  <a:pt x="633" y="2662"/>
                </a:lnTo>
                <a:lnTo>
                  <a:pt x="673" y="2673"/>
                </a:lnTo>
                <a:lnTo>
                  <a:pt x="714" y="2684"/>
                </a:lnTo>
                <a:lnTo>
                  <a:pt x="758" y="2698"/>
                </a:lnTo>
                <a:lnTo>
                  <a:pt x="805" y="2709"/>
                </a:lnTo>
                <a:lnTo>
                  <a:pt x="856" y="2720"/>
                </a:lnTo>
                <a:lnTo>
                  <a:pt x="971" y="2734"/>
                </a:lnTo>
                <a:lnTo>
                  <a:pt x="1082" y="2738"/>
                </a:lnTo>
                <a:lnTo>
                  <a:pt x="1189" y="2733"/>
                </a:lnTo>
                <a:lnTo>
                  <a:pt x="1291" y="2718"/>
                </a:lnTo>
                <a:lnTo>
                  <a:pt x="1387" y="2694"/>
                </a:lnTo>
                <a:lnTo>
                  <a:pt x="1478" y="2664"/>
                </a:lnTo>
                <a:lnTo>
                  <a:pt x="1562" y="2625"/>
                </a:lnTo>
                <a:lnTo>
                  <a:pt x="1640" y="2580"/>
                </a:lnTo>
                <a:lnTo>
                  <a:pt x="1711" y="2527"/>
                </a:lnTo>
                <a:lnTo>
                  <a:pt x="1773" y="2471"/>
                </a:lnTo>
                <a:lnTo>
                  <a:pt x="1827" y="2409"/>
                </a:lnTo>
                <a:lnTo>
                  <a:pt x="1873" y="2342"/>
                </a:lnTo>
                <a:lnTo>
                  <a:pt x="1909" y="2273"/>
                </a:lnTo>
                <a:lnTo>
                  <a:pt x="1931" y="2213"/>
                </a:lnTo>
                <a:lnTo>
                  <a:pt x="1947" y="2149"/>
                </a:lnTo>
                <a:lnTo>
                  <a:pt x="1962" y="2084"/>
                </a:lnTo>
                <a:lnTo>
                  <a:pt x="1973" y="1993"/>
                </a:lnTo>
                <a:lnTo>
                  <a:pt x="1971" y="1904"/>
                </a:lnTo>
                <a:lnTo>
                  <a:pt x="1962" y="1818"/>
                </a:lnTo>
                <a:lnTo>
                  <a:pt x="1942" y="1736"/>
                </a:lnTo>
                <a:lnTo>
                  <a:pt x="1916" y="1658"/>
                </a:lnTo>
                <a:lnTo>
                  <a:pt x="1884" y="1585"/>
                </a:lnTo>
                <a:lnTo>
                  <a:pt x="1845" y="1518"/>
                </a:lnTo>
                <a:lnTo>
                  <a:pt x="1804" y="1458"/>
                </a:lnTo>
                <a:lnTo>
                  <a:pt x="1760" y="1404"/>
                </a:lnTo>
                <a:lnTo>
                  <a:pt x="1714" y="1356"/>
                </a:lnTo>
                <a:lnTo>
                  <a:pt x="1669" y="1316"/>
                </a:lnTo>
                <a:lnTo>
                  <a:pt x="1618" y="1278"/>
                </a:lnTo>
                <a:lnTo>
                  <a:pt x="1564" y="1238"/>
                </a:lnTo>
                <a:lnTo>
                  <a:pt x="1513" y="1198"/>
                </a:lnTo>
                <a:lnTo>
                  <a:pt x="1464" y="1156"/>
                </a:lnTo>
                <a:lnTo>
                  <a:pt x="1422" y="1107"/>
                </a:lnTo>
                <a:lnTo>
                  <a:pt x="1387" y="1056"/>
                </a:lnTo>
                <a:lnTo>
                  <a:pt x="1358" y="1000"/>
                </a:lnTo>
                <a:lnTo>
                  <a:pt x="1334" y="938"/>
                </a:lnTo>
                <a:lnTo>
                  <a:pt x="1316" y="874"/>
                </a:lnTo>
                <a:lnTo>
                  <a:pt x="1300" y="807"/>
                </a:lnTo>
                <a:lnTo>
                  <a:pt x="1285" y="736"/>
                </a:lnTo>
                <a:lnTo>
                  <a:pt x="1273" y="664"/>
                </a:lnTo>
                <a:lnTo>
                  <a:pt x="1262" y="589"/>
                </a:lnTo>
                <a:lnTo>
                  <a:pt x="1260" y="585"/>
                </a:lnTo>
                <a:lnTo>
                  <a:pt x="1258" y="574"/>
                </a:lnTo>
                <a:lnTo>
                  <a:pt x="1256" y="553"/>
                </a:lnTo>
                <a:lnTo>
                  <a:pt x="1253" y="522"/>
                </a:lnTo>
                <a:lnTo>
                  <a:pt x="1251" y="485"/>
                </a:lnTo>
                <a:lnTo>
                  <a:pt x="1247" y="442"/>
                </a:lnTo>
                <a:lnTo>
                  <a:pt x="1244" y="394"/>
                </a:lnTo>
                <a:lnTo>
                  <a:pt x="1240" y="345"/>
                </a:lnTo>
                <a:lnTo>
                  <a:pt x="1236" y="293"/>
                </a:lnTo>
                <a:lnTo>
                  <a:pt x="1234" y="238"/>
                </a:lnTo>
                <a:lnTo>
                  <a:pt x="1234" y="185"/>
                </a:lnTo>
                <a:lnTo>
                  <a:pt x="1234" y="134"/>
                </a:lnTo>
                <a:lnTo>
                  <a:pt x="1236" y="85"/>
                </a:lnTo>
                <a:lnTo>
                  <a:pt x="1240" y="40"/>
                </a:lnTo>
                <a:lnTo>
                  <a:pt x="1245"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134" name="Rectangle 1">
            <a:extLst>
              <a:ext uri="{FF2B5EF4-FFF2-40B4-BE49-F238E27FC236}">
                <a16:creationId xmlns:a16="http://schemas.microsoft.com/office/drawing/2014/main" id="{C1FEB41E-3BAD-A36E-7EF2-587C9485C997}"/>
              </a:ext>
            </a:extLst>
          </p:cNvPr>
          <p:cNvSpPr/>
          <p:nvPr/>
        </p:nvSpPr>
        <p:spPr>
          <a:xfrm>
            <a:off x="11783563" y="3198294"/>
            <a:ext cx="321662" cy="319701"/>
          </a:xfrm>
          <a:custGeom>
            <a:avLst/>
            <a:gdLst/>
            <a:ahLst/>
            <a:cxnLst/>
            <a:rect l="l" t="t" r="r" b="b"/>
            <a:pathLst>
              <a:path w="3984740" h="3960440">
                <a:moveTo>
                  <a:pt x="3524979" y="3362640"/>
                </a:moveTo>
                <a:cubicBezTo>
                  <a:pt x="3498469" y="3362640"/>
                  <a:pt x="3476978" y="3384131"/>
                  <a:pt x="3476978" y="3410641"/>
                </a:cubicBezTo>
                <a:lnTo>
                  <a:pt x="3476978" y="3602639"/>
                </a:lnTo>
                <a:cubicBezTo>
                  <a:pt x="3476978" y="3629149"/>
                  <a:pt x="3498469" y="3650640"/>
                  <a:pt x="3524979" y="3650640"/>
                </a:cubicBezTo>
                <a:lnTo>
                  <a:pt x="3716977" y="3650640"/>
                </a:lnTo>
                <a:cubicBezTo>
                  <a:pt x="3743487" y="3650640"/>
                  <a:pt x="3764978" y="3629149"/>
                  <a:pt x="3764978" y="3602639"/>
                </a:cubicBezTo>
                <a:lnTo>
                  <a:pt x="3764978" y="3410641"/>
                </a:lnTo>
                <a:cubicBezTo>
                  <a:pt x="3764978" y="3384131"/>
                  <a:pt x="3743487" y="3362640"/>
                  <a:pt x="3716977" y="3362640"/>
                </a:cubicBezTo>
                <a:close/>
                <a:moveTo>
                  <a:pt x="650690" y="3362640"/>
                </a:moveTo>
                <a:cubicBezTo>
                  <a:pt x="624180" y="3362640"/>
                  <a:pt x="602689" y="3384131"/>
                  <a:pt x="602689" y="3410641"/>
                </a:cubicBezTo>
                <a:lnTo>
                  <a:pt x="602689" y="3602639"/>
                </a:lnTo>
                <a:cubicBezTo>
                  <a:pt x="602689" y="3629149"/>
                  <a:pt x="624180" y="3650640"/>
                  <a:pt x="650690" y="3650640"/>
                </a:cubicBezTo>
                <a:lnTo>
                  <a:pt x="842688" y="3650640"/>
                </a:lnTo>
                <a:cubicBezTo>
                  <a:pt x="869198" y="3650640"/>
                  <a:pt x="890689" y="3629149"/>
                  <a:pt x="890689" y="3602639"/>
                </a:cubicBezTo>
                <a:lnTo>
                  <a:pt x="890689" y="3410641"/>
                </a:lnTo>
                <a:cubicBezTo>
                  <a:pt x="890689" y="3384131"/>
                  <a:pt x="869198" y="3362640"/>
                  <a:pt x="842688" y="3362640"/>
                </a:cubicBezTo>
                <a:close/>
                <a:moveTo>
                  <a:pt x="3086046" y="3362639"/>
                </a:moveTo>
                <a:cubicBezTo>
                  <a:pt x="3059536" y="3362639"/>
                  <a:pt x="3038045" y="3384130"/>
                  <a:pt x="3038045" y="3410640"/>
                </a:cubicBezTo>
                <a:lnTo>
                  <a:pt x="3038045" y="3602638"/>
                </a:lnTo>
                <a:cubicBezTo>
                  <a:pt x="3038045" y="3629148"/>
                  <a:pt x="3059536" y="3650639"/>
                  <a:pt x="3086046" y="3650639"/>
                </a:cubicBezTo>
                <a:lnTo>
                  <a:pt x="3278044" y="3650639"/>
                </a:lnTo>
                <a:cubicBezTo>
                  <a:pt x="3304554" y="3650639"/>
                  <a:pt x="3326045" y="3629148"/>
                  <a:pt x="3326045" y="3602638"/>
                </a:cubicBezTo>
                <a:lnTo>
                  <a:pt x="3326045" y="3410640"/>
                </a:lnTo>
                <a:cubicBezTo>
                  <a:pt x="3326045" y="3384130"/>
                  <a:pt x="3304554" y="3362639"/>
                  <a:pt x="3278044" y="3362639"/>
                </a:cubicBezTo>
                <a:close/>
                <a:moveTo>
                  <a:pt x="211757" y="3362639"/>
                </a:moveTo>
                <a:cubicBezTo>
                  <a:pt x="185247" y="3362639"/>
                  <a:pt x="163756" y="3384130"/>
                  <a:pt x="163756" y="3410640"/>
                </a:cubicBezTo>
                <a:lnTo>
                  <a:pt x="163756" y="3602638"/>
                </a:lnTo>
                <a:cubicBezTo>
                  <a:pt x="163756" y="3629148"/>
                  <a:pt x="185247" y="3650639"/>
                  <a:pt x="211757" y="3650639"/>
                </a:cubicBezTo>
                <a:lnTo>
                  <a:pt x="403755" y="3650639"/>
                </a:lnTo>
                <a:cubicBezTo>
                  <a:pt x="430265" y="3650639"/>
                  <a:pt x="451756" y="3629148"/>
                  <a:pt x="451756" y="3602638"/>
                </a:cubicBezTo>
                <a:lnTo>
                  <a:pt x="451756" y="3410640"/>
                </a:lnTo>
                <a:cubicBezTo>
                  <a:pt x="451756" y="3384130"/>
                  <a:pt x="430265" y="3362639"/>
                  <a:pt x="403755" y="3362639"/>
                </a:cubicBezTo>
                <a:close/>
                <a:moveTo>
                  <a:pt x="1716487" y="2922775"/>
                </a:moveTo>
                <a:lnTo>
                  <a:pt x="1716487" y="3786871"/>
                </a:lnTo>
                <a:lnTo>
                  <a:pt x="2220543" y="3786871"/>
                </a:lnTo>
                <a:lnTo>
                  <a:pt x="2220543" y="2922775"/>
                </a:lnTo>
                <a:close/>
                <a:moveTo>
                  <a:pt x="3524979" y="2889857"/>
                </a:moveTo>
                <a:cubicBezTo>
                  <a:pt x="3498469" y="2889857"/>
                  <a:pt x="3476978" y="2911348"/>
                  <a:pt x="3476978" y="2937858"/>
                </a:cubicBezTo>
                <a:lnTo>
                  <a:pt x="3476978" y="3129856"/>
                </a:lnTo>
                <a:cubicBezTo>
                  <a:pt x="3476978" y="3156366"/>
                  <a:pt x="3498469" y="3177857"/>
                  <a:pt x="3524979" y="3177857"/>
                </a:cubicBezTo>
                <a:lnTo>
                  <a:pt x="3716977" y="3177857"/>
                </a:lnTo>
                <a:cubicBezTo>
                  <a:pt x="3743487" y="3177857"/>
                  <a:pt x="3764978" y="3156366"/>
                  <a:pt x="3764978" y="3129856"/>
                </a:cubicBezTo>
                <a:lnTo>
                  <a:pt x="3764978" y="2937858"/>
                </a:lnTo>
                <a:cubicBezTo>
                  <a:pt x="3764978" y="2911348"/>
                  <a:pt x="3743487" y="2889857"/>
                  <a:pt x="3716977" y="2889857"/>
                </a:cubicBezTo>
                <a:close/>
                <a:moveTo>
                  <a:pt x="650690" y="2889857"/>
                </a:moveTo>
                <a:cubicBezTo>
                  <a:pt x="624180" y="2889857"/>
                  <a:pt x="602689" y="2911348"/>
                  <a:pt x="602689" y="2937858"/>
                </a:cubicBezTo>
                <a:lnTo>
                  <a:pt x="602689" y="3129856"/>
                </a:lnTo>
                <a:cubicBezTo>
                  <a:pt x="602689" y="3156366"/>
                  <a:pt x="624180" y="3177857"/>
                  <a:pt x="650690" y="3177857"/>
                </a:cubicBezTo>
                <a:lnTo>
                  <a:pt x="842688" y="3177857"/>
                </a:lnTo>
                <a:cubicBezTo>
                  <a:pt x="869198" y="3177857"/>
                  <a:pt x="890689" y="3156366"/>
                  <a:pt x="890689" y="3129856"/>
                </a:cubicBezTo>
                <a:lnTo>
                  <a:pt x="890689" y="2937858"/>
                </a:lnTo>
                <a:cubicBezTo>
                  <a:pt x="890689" y="2911348"/>
                  <a:pt x="869198" y="2889857"/>
                  <a:pt x="842688" y="2889857"/>
                </a:cubicBezTo>
                <a:close/>
                <a:moveTo>
                  <a:pt x="3086046" y="2889856"/>
                </a:moveTo>
                <a:cubicBezTo>
                  <a:pt x="3059536" y="2889856"/>
                  <a:pt x="3038045" y="2911347"/>
                  <a:pt x="3038045" y="2937857"/>
                </a:cubicBezTo>
                <a:lnTo>
                  <a:pt x="3038045" y="3129855"/>
                </a:lnTo>
                <a:cubicBezTo>
                  <a:pt x="3038045" y="3156365"/>
                  <a:pt x="3059536" y="3177856"/>
                  <a:pt x="3086046" y="3177856"/>
                </a:cubicBezTo>
                <a:lnTo>
                  <a:pt x="3278044" y="3177856"/>
                </a:lnTo>
                <a:cubicBezTo>
                  <a:pt x="3304554" y="3177856"/>
                  <a:pt x="3326045" y="3156365"/>
                  <a:pt x="3326045" y="3129855"/>
                </a:cubicBezTo>
                <a:lnTo>
                  <a:pt x="3326045" y="2937857"/>
                </a:lnTo>
                <a:cubicBezTo>
                  <a:pt x="3326045" y="2911347"/>
                  <a:pt x="3304554" y="2889856"/>
                  <a:pt x="3278044" y="2889856"/>
                </a:cubicBezTo>
                <a:close/>
                <a:moveTo>
                  <a:pt x="211757" y="2889856"/>
                </a:moveTo>
                <a:cubicBezTo>
                  <a:pt x="185247" y="2889856"/>
                  <a:pt x="163756" y="2911347"/>
                  <a:pt x="163756" y="2937857"/>
                </a:cubicBezTo>
                <a:lnTo>
                  <a:pt x="163756" y="3129855"/>
                </a:lnTo>
                <a:cubicBezTo>
                  <a:pt x="163756" y="3156365"/>
                  <a:pt x="185247" y="3177856"/>
                  <a:pt x="211757" y="3177856"/>
                </a:cubicBezTo>
                <a:lnTo>
                  <a:pt x="403755" y="3177856"/>
                </a:lnTo>
                <a:cubicBezTo>
                  <a:pt x="430265" y="3177856"/>
                  <a:pt x="451756" y="3156365"/>
                  <a:pt x="451756" y="3129855"/>
                </a:cubicBezTo>
                <a:lnTo>
                  <a:pt x="451756" y="2937857"/>
                </a:lnTo>
                <a:cubicBezTo>
                  <a:pt x="451756" y="2911347"/>
                  <a:pt x="430265" y="2889856"/>
                  <a:pt x="403755" y="2889856"/>
                </a:cubicBezTo>
                <a:close/>
                <a:moveTo>
                  <a:pt x="3524979" y="2417074"/>
                </a:moveTo>
                <a:cubicBezTo>
                  <a:pt x="3498469" y="2417074"/>
                  <a:pt x="3476978" y="2438565"/>
                  <a:pt x="3476978" y="2465075"/>
                </a:cubicBezTo>
                <a:lnTo>
                  <a:pt x="3476978" y="2657073"/>
                </a:lnTo>
                <a:cubicBezTo>
                  <a:pt x="3476978" y="2683583"/>
                  <a:pt x="3498469" y="2705074"/>
                  <a:pt x="3524979" y="2705074"/>
                </a:cubicBezTo>
                <a:lnTo>
                  <a:pt x="3716977" y="2705074"/>
                </a:lnTo>
                <a:cubicBezTo>
                  <a:pt x="3743487" y="2705074"/>
                  <a:pt x="3764978" y="2683583"/>
                  <a:pt x="3764978" y="2657073"/>
                </a:cubicBezTo>
                <a:lnTo>
                  <a:pt x="3764978" y="2465075"/>
                </a:lnTo>
                <a:cubicBezTo>
                  <a:pt x="3764978" y="2438565"/>
                  <a:pt x="3743487" y="2417074"/>
                  <a:pt x="3716977" y="2417074"/>
                </a:cubicBezTo>
                <a:close/>
                <a:moveTo>
                  <a:pt x="650690" y="2417074"/>
                </a:moveTo>
                <a:cubicBezTo>
                  <a:pt x="624180" y="2417074"/>
                  <a:pt x="602689" y="2438565"/>
                  <a:pt x="602689" y="2465075"/>
                </a:cubicBezTo>
                <a:lnTo>
                  <a:pt x="602689" y="2657073"/>
                </a:lnTo>
                <a:cubicBezTo>
                  <a:pt x="602689" y="2683583"/>
                  <a:pt x="624180" y="2705074"/>
                  <a:pt x="650690" y="2705074"/>
                </a:cubicBezTo>
                <a:lnTo>
                  <a:pt x="842688" y="2705074"/>
                </a:lnTo>
                <a:cubicBezTo>
                  <a:pt x="869198" y="2705074"/>
                  <a:pt x="890689" y="2683583"/>
                  <a:pt x="890689" y="2657073"/>
                </a:cubicBezTo>
                <a:lnTo>
                  <a:pt x="890689" y="2465075"/>
                </a:lnTo>
                <a:cubicBezTo>
                  <a:pt x="890689" y="2438565"/>
                  <a:pt x="869198" y="2417074"/>
                  <a:pt x="842688" y="2417074"/>
                </a:cubicBezTo>
                <a:close/>
                <a:moveTo>
                  <a:pt x="3086046" y="2417073"/>
                </a:moveTo>
                <a:cubicBezTo>
                  <a:pt x="3059536" y="2417073"/>
                  <a:pt x="3038045" y="2438564"/>
                  <a:pt x="3038045" y="2465074"/>
                </a:cubicBezTo>
                <a:lnTo>
                  <a:pt x="3038045" y="2657072"/>
                </a:lnTo>
                <a:cubicBezTo>
                  <a:pt x="3038045" y="2683582"/>
                  <a:pt x="3059536" y="2705073"/>
                  <a:pt x="3086046" y="2705073"/>
                </a:cubicBezTo>
                <a:lnTo>
                  <a:pt x="3278044" y="2705073"/>
                </a:lnTo>
                <a:cubicBezTo>
                  <a:pt x="3304554" y="2705073"/>
                  <a:pt x="3326045" y="2683582"/>
                  <a:pt x="3326045" y="2657072"/>
                </a:cubicBezTo>
                <a:lnTo>
                  <a:pt x="3326045" y="2465074"/>
                </a:lnTo>
                <a:cubicBezTo>
                  <a:pt x="3326045" y="2438564"/>
                  <a:pt x="3304554" y="2417073"/>
                  <a:pt x="3278044" y="2417073"/>
                </a:cubicBezTo>
                <a:close/>
                <a:moveTo>
                  <a:pt x="211757" y="2417073"/>
                </a:moveTo>
                <a:cubicBezTo>
                  <a:pt x="185247" y="2417073"/>
                  <a:pt x="163756" y="2438564"/>
                  <a:pt x="163756" y="2465074"/>
                </a:cubicBezTo>
                <a:lnTo>
                  <a:pt x="163756" y="2657072"/>
                </a:lnTo>
                <a:cubicBezTo>
                  <a:pt x="163756" y="2683582"/>
                  <a:pt x="185247" y="2705073"/>
                  <a:pt x="211757" y="2705073"/>
                </a:cubicBezTo>
                <a:lnTo>
                  <a:pt x="403755" y="2705073"/>
                </a:lnTo>
                <a:cubicBezTo>
                  <a:pt x="430265" y="2705073"/>
                  <a:pt x="451756" y="2683582"/>
                  <a:pt x="451756" y="2657072"/>
                </a:cubicBezTo>
                <a:lnTo>
                  <a:pt x="451756" y="2465074"/>
                </a:lnTo>
                <a:cubicBezTo>
                  <a:pt x="451756" y="2438564"/>
                  <a:pt x="430265" y="2417073"/>
                  <a:pt x="403755" y="2417073"/>
                </a:cubicBezTo>
                <a:close/>
                <a:moveTo>
                  <a:pt x="1872516" y="2415464"/>
                </a:moveTo>
                <a:cubicBezTo>
                  <a:pt x="1846006" y="2415464"/>
                  <a:pt x="1824515" y="2436955"/>
                  <a:pt x="1824515" y="2463465"/>
                </a:cubicBezTo>
                <a:lnTo>
                  <a:pt x="1824515" y="2655463"/>
                </a:lnTo>
                <a:cubicBezTo>
                  <a:pt x="1824515" y="2681973"/>
                  <a:pt x="1846006" y="2703464"/>
                  <a:pt x="1872516" y="2703464"/>
                </a:cubicBezTo>
                <a:lnTo>
                  <a:pt x="2064514" y="2703464"/>
                </a:lnTo>
                <a:cubicBezTo>
                  <a:pt x="2091024" y="2703464"/>
                  <a:pt x="2112515" y="2681973"/>
                  <a:pt x="2112515" y="2655463"/>
                </a:cubicBezTo>
                <a:lnTo>
                  <a:pt x="2112515" y="2463465"/>
                </a:lnTo>
                <a:cubicBezTo>
                  <a:pt x="2112515" y="2436955"/>
                  <a:pt x="2091024" y="2415464"/>
                  <a:pt x="2064514" y="2415464"/>
                </a:cubicBezTo>
                <a:close/>
                <a:moveTo>
                  <a:pt x="2324630" y="2415463"/>
                </a:moveTo>
                <a:cubicBezTo>
                  <a:pt x="2298120" y="2415463"/>
                  <a:pt x="2276629" y="2436954"/>
                  <a:pt x="2276629" y="2463464"/>
                </a:cubicBezTo>
                <a:lnTo>
                  <a:pt x="2276629" y="2655462"/>
                </a:lnTo>
                <a:cubicBezTo>
                  <a:pt x="2276629" y="2681972"/>
                  <a:pt x="2298120" y="2703463"/>
                  <a:pt x="2324630" y="2703463"/>
                </a:cubicBezTo>
                <a:lnTo>
                  <a:pt x="2516628" y="2703463"/>
                </a:lnTo>
                <a:cubicBezTo>
                  <a:pt x="2543138" y="2703463"/>
                  <a:pt x="2564629" y="2681972"/>
                  <a:pt x="2564629" y="2655462"/>
                </a:cubicBezTo>
                <a:lnTo>
                  <a:pt x="2564629" y="2463464"/>
                </a:lnTo>
                <a:cubicBezTo>
                  <a:pt x="2564629" y="2436954"/>
                  <a:pt x="2543138" y="2415463"/>
                  <a:pt x="2516628" y="2415463"/>
                </a:cubicBezTo>
                <a:close/>
                <a:moveTo>
                  <a:pt x="1433583" y="2415463"/>
                </a:moveTo>
                <a:cubicBezTo>
                  <a:pt x="1407073" y="2415463"/>
                  <a:pt x="1385582" y="2436954"/>
                  <a:pt x="1385582" y="2463464"/>
                </a:cubicBezTo>
                <a:lnTo>
                  <a:pt x="1385582" y="2655462"/>
                </a:lnTo>
                <a:cubicBezTo>
                  <a:pt x="1385582" y="2681972"/>
                  <a:pt x="1407073" y="2703463"/>
                  <a:pt x="1433583" y="2703463"/>
                </a:cubicBezTo>
                <a:lnTo>
                  <a:pt x="1625581" y="2703463"/>
                </a:lnTo>
                <a:cubicBezTo>
                  <a:pt x="1652091" y="2703463"/>
                  <a:pt x="1673582" y="2681972"/>
                  <a:pt x="1673582" y="2655462"/>
                </a:cubicBezTo>
                <a:lnTo>
                  <a:pt x="1673582" y="2463464"/>
                </a:lnTo>
                <a:cubicBezTo>
                  <a:pt x="1673582" y="2436954"/>
                  <a:pt x="1652091" y="2415463"/>
                  <a:pt x="1625581" y="2415463"/>
                </a:cubicBezTo>
                <a:close/>
                <a:moveTo>
                  <a:pt x="3524979" y="1944291"/>
                </a:moveTo>
                <a:cubicBezTo>
                  <a:pt x="3498469" y="1944291"/>
                  <a:pt x="3476978" y="1965782"/>
                  <a:pt x="3476978" y="1992292"/>
                </a:cubicBezTo>
                <a:lnTo>
                  <a:pt x="3476978" y="2184290"/>
                </a:lnTo>
                <a:cubicBezTo>
                  <a:pt x="3476978" y="2210800"/>
                  <a:pt x="3498469" y="2232291"/>
                  <a:pt x="3524979" y="2232291"/>
                </a:cubicBezTo>
                <a:lnTo>
                  <a:pt x="3716977" y="2232291"/>
                </a:lnTo>
                <a:cubicBezTo>
                  <a:pt x="3743487" y="2232291"/>
                  <a:pt x="3764978" y="2210800"/>
                  <a:pt x="3764978" y="2184290"/>
                </a:cubicBezTo>
                <a:lnTo>
                  <a:pt x="3764978" y="1992292"/>
                </a:lnTo>
                <a:cubicBezTo>
                  <a:pt x="3764978" y="1965782"/>
                  <a:pt x="3743487" y="1944291"/>
                  <a:pt x="3716977" y="1944291"/>
                </a:cubicBezTo>
                <a:close/>
                <a:moveTo>
                  <a:pt x="650690" y="1944291"/>
                </a:moveTo>
                <a:cubicBezTo>
                  <a:pt x="624180" y="1944291"/>
                  <a:pt x="602689" y="1965782"/>
                  <a:pt x="602689" y="1992292"/>
                </a:cubicBezTo>
                <a:lnTo>
                  <a:pt x="602689" y="2184290"/>
                </a:lnTo>
                <a:cubicBezTo>
                  <a:pt x="602689" y="2210800"/>
                  <a:pt x="624180" y="2232291"/>
                  <a:pt x="650690" y="2232291"/>
                </a:cubicBezTo>
                <a:lnTo>
                  <a:pt x="842688" y="2232291"/>
                </a:lnTo>
                <a:cubicBezTo>
                  <a:pt x="869198" y="2232291"/>
                  <a:pt x="890689" y="2210800"/>
                  <a:pt x="890689" y="2184290"/>
                </a:cubicBezTo>
                <a:lnTo>
                  <a:pt x="890689" y="1992292"/>
                </a:lnTo>
                <a:cubicBezTo>
                  <a:pt x="890689" y="1965782"/>
                  <a:pt x="869198" y="1944291"/>
                  <a:pt x="842688" y="1944291"/>
                </a:cubicBezTo>
                <a:close/>
                <a:moveTo>
                  <a:pt x="3086046" y="1944290"/>
                </a:moveTo>
                <a:cubicBezTo>
                  <a:pt x="3059536" y="1944290"/>
                  <a:pt x="3038045" y="1965781"/>
                  <a:pt x="3038045" y="1992291"/>
                </a:cubicBezTo>
                <a:lnTo>
                  <a:pt x="3038045" y="2184289"/>
                </a:lnTo>
                <a:cubicBezTo>
                  <a:pt x="3038045" y="2210799"/>
                  <a:pt x="3059536" y="2232290"/>
                  <a:pt x="3086046" y="2232290"/>
                </a:cubicBezTo>
                <a:lnTo>
                  <a:pt x="3278044" y="2232290"/>
                </a:lnTo>
                <a:cubicBezTo>
                  <a:pt x="3304554" y="2232290"/>
                  <a:pt x="3326045" y="2210799"/>
                  <a:pt x="3326045" y="2184289"/>
                </a:cubicBezTo>
                <a:lnTo>
                  <a:pt x="3326045" y="1992291"/>
                </a:lnTo>
                <a:cubicBezTo>
                  <a:pt x="3326045" y="1965781"/>
                  <a:pt x="3304554" y="1944290"/>
                  <a:pt x="3278044" y="1944290"/>
                </a:cubicBezTo>
                <a:close/>
                <a:moveTo>
                  <a:pt x="211757" y="1944290"/>
                </a:moveTo>
                <a:cubicBezTo>
                  <a:pt x="185247" y="1944290"/>
                  <a:pt x="163756" y="1965781"/>
                  <a:pt x="163756" y="1992291"/>
                </a:cubicBezTo>
                <a:lnTo>
                  <a:pt x="163756" y="2184289"/>
                </a:lnTo>
                <a:cubicBezTo>
                  <a:pt x="163756" y="2210799"/>
                  <a:pt x="185247" y="2232290"/>
                  <a:pt x="211757" y="2232290"/>
                </a:cubicBezTo>
                <a:lnTo>
                  <a:pt x="403755" y="2232290"/>
                </a:lnTo>
                <a:cubicBezTo>
                  <a:pt x="430265" y="2232290"/>
                  <a:pt x="451756" y="2210799"/>
                  <a:pt x="451756" y="2184289"/>
                </a:cubicBezTo>
                <a:lnTo>
                  <a:pt x="451756" y="1992291"/>
                </a:lnTo>
                <a:cubicBezTo>
                  <a:pt x="451756" y="1965781"/>
                  <a:pt x="430265" y="1944290"/>
                  <a:pt x="403755" y="1944290"/>
                </a:cubicBezTo>
                <a:close/>
                <a:moveTo>
                  <a:pt x="1872516" y="1944289"/>
                </a:moveTo>
                <a:cubicBezTo>
                  <a:pt x="1846006" y="1944289"/>
                  <a:pt x="1824515" y="1965780"/>
                  <a:pt x="1824515" y="1992290"/>
                </a:cubicBezTo>
                <a:lnTo>
                  <a:pt x="1824515" y="2184288"/>
                </a:lnTo>
                <a:cubicBezTo>
                  <a:pt x="1824515" y="2210798"/>
                  <a:pt x="1846006" y="2232289"/>
                  <a:pt x="1872516" y="2232289"/>
                </a:cubicBezTo>
                <a:lnTo>
                  <a:pt x="2064514" y="2232289"/>
                </a:lnTo>
                <a:cubicBezTo>
                  <a:pt x="2091024" y="2232289"/>
                  <a:pt x="2112515" y="2210798"/>
                  <a:pt x="2112515" y="2184288"/>
                </a:cubicBezTo>
                <a:lnTo>
                  <a:pt x="2112515" y="1992290"/>
                </a:lnTo>
                <a:cubicBezTo>
                  <a:pt x="2112515" y="1965780"/>
                  <a:pt x="2091024" y="1944289"/>
                  <a:pt x="2064514" y="1944289"/>
                </a:cubicBezTo>
                <a:close/>
                <a:moveTo>
                  <a:pt x="2324630" y="1944288"/>
                </a:moveTo>
                <a:cubicBezTo>
                  <a:pt x="2298120" y="1944288"/>
                  <a:pt x="2276629" y="1965779"/>
                  <a:pt x="2276629" y="1992289"/>
                </a:cubicBezTo>
                <a:lnTo>
                  <a:pt x="2276629" y="2184287"/>
                </a:lnTo>
                <a:cubicBezTo>
                  <a:pt x="2276629" y="2210797"/>
                  <a:pt x="2298120" y="2232288"/>
                  <a:pt x="2324630" y="2232288"/>
                </a:cubicBezTo>
                <a:lnTo>
                  <a:pt x="2516628" y="2232288"/>
                </a:lnTo>
                <a:cubicBezTo>
                  <a:pt x="2543138" y="2232288"/>
                  <a:pt x="2564629" y="2210797"/>
                  <a:pt x="2564629" y="2184287"/>
                </a:cubicBezTo>
                <a:lnTo>
                  <a:pt x="2564629" y="1992289"/>
                </a:lnTo>
                <a:cubicBezTo>
                  <a:pt x="2564629" y="1965779"/>
                  <a:pt x="2543138" y="1944288"/>
                  <a:pt x="2516628" y="1944288"/>
                </a:cubicBezTo>
                <a:close/>
                <a:moveTo>
                  <a:pt x="1433583" y="1944288"/>
                </a:moveTo>
                <a:cubicBezTo>
                  <a:pt x="1407073" y="1944288"/>
                  <a:pt x="1385582" y="1965779"/>
                  <a:pt x="1385582" y="1992289"/>
                </a:cubicBezTo>
                <a:lnTo>
                  <a:pt x="1385582" y="2184287"/>
                </a:lnTo>
                <a:cubicBezTo>
                  <a:pt x="1385582" y="2210797"/>
                  <a:pt x="1407073" y="2232288"/>
                  <a:pt x="1433583" y="2232288"/>
                </a:cubicBezTo>
                <a:lnTo>
                  <a:pt x="1625581" y="2232288"/>
                </a:lnTo>
                <a:cubicBezTo>
                  <a:pt x="1652091" y="2232288"/>
                  <a:pt x="1673582" y="2210797"/>
                  <a:pt x="1673582" y="2184287"/>
                </a:cubicBezTo>
                <a:lnTo>
                  <a:pt x="1673582" y="1992289"/>
                </a:lnTo>
                <a:cubicBezTo>
                  <a:pt x="1673582" y="1965779"/>
                  <a:pt x="1652091" y="1944288"/>
                  <a:pt x="1625581" y="1944288"/>
                </a:cubicBezTo>
                <a:close/>
                <a:moveTo>
                  <a:pt x="3524979" y="1471508"/>
                </a:moveTo>
                <a:cubicBezTo>
                  <a:pt x="3498469" y="1471508"/>
                  <a:pt x="3476978" y="1492999"/>
                  <a:pt x="3476978" y="1519509"/>
                </a:cubicBezTo>
                <a:lnTo>
                  <a:pt x="3476978" y="1711507"/>
                </a:lnTo>
                <a:cubicBezTo>
                  <a:pt x="3476978" y="1738017"/>
                  <a:pt x="3498469" y="1759508"/>
                  <a:pt x="3524979" y="1759508"/>
                </a:cubicBezTo>
                <a:lnTo>
                  <a:pt x="3716977" y="1759508"/>
                </a:lnTo>
                <a:cubicBezTo>
                  <a:pt x="3743487" y="1759508"/>
                  <a:pt x="3764978" y="1738017"/>
                  <a:pt x="3764978" y="1711507"/>
                </a:cubicBezTo>
                <a:lnTo>
                  <a:pt x="3764978" y="1519509"/>
                </a:lnTo>
                <a:cubicBezTo>
                  <a:pt x="3764978" y="1492999"/>
                  <a:pt x="3743487" y="1471508"/>
                  <a:pt x="3716977" y="1471508"/>
                </a:cubicBezTo>
                <a:close/>
                <a:moveTo>
                  <a:pt x="650690" y="1471508"/>
                </a:moveTo>
                <a:cubicBezTo>
                  <a:pt x="624180" y="1471508"/>
                  <a:pt x="602689" y="1492999"/>
                  <a:pt x="602689" y="1519509"/>
                </a:cubicBezTo>
                <a:lnTo>
                  <a:pt x="602689" y="1711507"/>
                </a:lnTo>
                <a:cubicBezTo>
                  <a:pt x="602689" y="1738017"/>
                  <a:pt x="624180" y="1759508"/>
                  <a:pt x="650690" y="1759508"/>
                </a:cubicBezTo>
                <a:lnTo>
                  <a:pt x="842688" y="1759508"/>
                </a:lnTo>
                <a:cubicBezTo>
                  <a:pt x="869198" y="1759508"/>
                  <a:pt x="890689" y="1738017"/>
                  <a:pt x="890689" y="1711507"/>
                </a:cubicBezTo>
                <a:lnTo>
                  <a:pt x="890689" y="1519509"/>
                </a:lnTo>
                <a:cubicBezTo>
                  <a:pt x="890689" y="1492999"/>
                  <a:pt x="869198" y="1471508"/>
                  <a:pt x="842688" y="1471508"/>
                </a:cubicBezTo>
                <a:close/>
                <a:moveTo>
                  <a:pt x="3086046" y="1471507"/>
                </a:moveTo>
                <a:cubicBezTo>
                  <a:pt x="3059536" y="1471507"/>
                  <a:pt x="3038045" y="1492998"/>
                  <a:pt x="3038045" y="1519508"/>
                </a:cubicBezTo>
                <a:lnTo>
                  <a:pt x="3038045" y="1711506"/>
                </a:lnTo>
                <a:cubicBezTo>
                  <a:pt x="3038045" y="1738016"/>
                  <a:pt x="3059536" y="1759507"/>
                  <a:pt x="3086046" y="1759507"/>
                </a:cubicBezTo>
                <a:lnTo>
                  <a:pt x="3278044" y="1759507"/>
                </a:lnTo>
                <a:cubicBezTo>
                  <a:pt x="3304554" y="1759507"/>
                  <a:pt x="3326045" y="1738016"/>
                  <a:pt x="3326045" y="1711506"/>
                </a:cubicBezTo>
                <a:lnTo>
                  <a:pt x="3326045" y="1519508"/>
                </a:lnTo>
                <a:cubicBezTo>
                  <a:pt x="3326045" y="1492998"/>
                  <a:pt x="3304554" y="1471507"/>
                  <a:pt x="3278044" y="1471507"/>
                </a:cubicBezTo>
                <a:close/>
                <a:moveTo>
                  <a:pt x="211757" y="1471507"/>
                </a:moveTo>
                <a:cubicBezTo>
                  <a:pt x="185247" y="1471507"/>
                  <a:pt x="163756" y="1492998"/>
                  <a:pt x="163756" y="1519508"/>
                </a:cubicBezTo>
                <a:lnTo>
                  <a:pt x="163756" y="1711506"/>
                </a:lnTo>
                <a:cubicBezTo>
                  <a:pt x="163756" y="1738016"/>
                  <a:pt x="185247" y="1759507"/>
                  <a:pt x="211757" y="1759507"/>
                </a:cubicBezTo>
                <a:lnTo>
                  <a:pt x="403755" y="1759507"/>
                </a:lnTo>
                <a:cubicBezTo>
                  <a:pt x="430265" y="1759507"/>
                  <a:pt x="451756" y="1738016"/>
                  <a:pt x="451756" y="1711506"/>
                </a:cubicBezTo>
                <a:lnTo>
                  <a:pt x="451756" y="1519508"/>
                </a:lnTo>
                <a:cubicBezTo>
                  <a:pt x="451756" y="1492998"/>
                  <a:pt x="430265" y="1471507"/>
                  <a:pt x="403755" y="1471507"/>
                </a:cubicBezTo>
                <a:close/>
                <a:moveTo>
                  <a:pt x="1872516" y="1471506"/>
                </a:moveTo>
                <a:cubicBezTo>
                  <a:pt x="1846006" y="1471506"/>
                  <a:pt x="1824515" y="1492997"/>
                  <a:pt x="1824515" y="1519507"/>
                </a:cubicBezTo>
                <a:lnTo>
                  <a:pt x="1824515" y="1711505"/>
                </a:lnTo>
                <a:cubicBezTo>
                  <a:pt x="1824515" y="1738015"/>
                  <a:pt x="1846006" y="1759506"/>
                  <a:pt x="1872516" y="1759506"/>
                </a:cubicBezTo>
                <a:lnTo>
                  <a:pt x="2064514" y="1759506"/>
                </a:lnTo>
                <a:cubicBezTo>
                  <a:pt x="2091024" y="1759506"/>
                  <a:pt x="2112515" y="1738015"/>
                  <a:pt x="2112515" y="1711505"/>
                </a:cubicBezTo>
                <a:lnTo>
                  <a:pt x="2112515" y="1519507"/>
                </a:lnTo>
                <a:cubicBezTo>
                  <a:pt x="2112515" y="1492997"/>
                  <a:pt x="2091024" y="1471506"/>
                  <a:pt x="2064514" y="1471506"/>
                </a:cubicBezTo>
                <a:close/>
                <a:moveTo>
                  <a:pt x="2324630" y="1471505"/>
                </a:moveTo>
                <a:cubicBezTo>
                  <a:pt x="2298120" y="1471505"/>
                  <a:pt x="2276629" y="1492996"/>
                  <a:pt x="2276629" y="1519506"/>
                </a:cubicBezTo>
                <a:lnTo>
                  <a:pt x="2276629" y="1711504"/>
                </a:lnTo>
                <a:cubicBezTo>
                  <a:pt x="2276629" y="1738014"/>
                  <a:pt x="2298120" y="1759505"/>
                  <a:pt x="2324630" y="1759505"/>
                </a:cubicBezTo>
                <a:lnTo>
                  <a:pt x="2516628" y="1759505"/>
                </a:lnTo>
                <a:cubicBezTo>
                  <a:pt x="2543138" y="1759505"/>
                  <a:pt x="2564629" y="1738014"/>
                  <a:pt x="2564629" y="1711504"/>
                </a:cubicBezTo>
                <a:lnTo>
                  <a:pt x="2564629" y="1519506"/>
                </a:lnTo>
                <a:cubicBezTo>
                  <a:pt x="2564629" y="1492996"/>
                  <a:pt x="2543138" y="1471505"/>
                  <a:pt x="2516628" y="1471505"/>
                </a:cubicBezTo>
                <a:close/>
                <a:moveTo>
                  <a:pt x="1433583" y="1471505"/>
                </a:moveTo>
                <a:cubicBezTo>
                  <a:pt x="1407073" y="1471505"/>
                  <a:pt x="1385582" y="1492996"/>
                  <a:pt x="1385582" y="1519506"/>
                </a:cubicBezTo>
                <a:lnTo>
                  <a:pt x="1385582" y="1711504"/>
                </a:lnTo>
                <a:cubicBezTo>
                  <a:pt x="1385582" y="1738014"/>
                  <a:pt x="1407073" y="1759505"/>
                  <a:pt x="1433583" y="1759505"/>
                </a:cubicBezTo>
                <a:lnTo>
                  <a:pt x="1625581" y="1759505"/>
                </a:lnTo>
                <a:cubicBezTo>
                  <a:pt x="1652091" y="1759505"/>
                  <a:pt x="1673582" y="1738014"/>
                  <a:pt x="1673582" y="1711504"/>
                </a:cubicBezTo>
                <a:lnTo>
                  <a:pt x="1673582" y="1519506"/>
                </a:lnTo>
                <a:cubicBezTo>
                  <a:pt x="1673582" y="1492996"/>
                  <a:pt x="1652091" y="1471505"/>
                  <a:pt x="1625581" y="1471505"/>
                </a:cubicBezTo>
                <a:close/>
                <a:moveTo>
                  <a:pt x="2832612" y="1192259"/>
                </a:moveTo>
                <a:lnTo>
                  <a:pt x="3984740" y="1192259"/>
                </a:lnTo>
                <a:lnTo>
                  <a:pt x="3984740" y="3960440"/>
                </a:lnTo>
                <a:lnTo>
                  <a:pt x="2832612" y="3960440"/>
                </a:lnTo>
                <a:close/>
                <a:moveTo>
                  <a:pt x="0" y="1192259"/>
                </a:moveTo>
                <a:lnTo>
                  <a:pt x="1104420" y="1192259"/>
                </a:lnTo>
                <a:lnTo>
                  <a:pt x="1104420" y="3960440"/>
                </a:lnTo>
                <a:lnTo>
                  <a:pt x="0" y="3960440"/>
                </a:lnTo>
                <a:close/>
                <a:moveTo>
                  <a:pt x="1819228" y="288032"/>
                </a:moveTo>
                <a:lnTo>
                  <a:pt x="1819228" y="590858"/>
                </a:lnTo>
                <a:lnTo>
                  <a:pt x="1516402" y="590858"/>
                </a:lnTo>
                <a:lnTo>
                  <a:pt x="1516402" y="889433"/>
                </a:lnTo>
                <a:lnTo>
                  <a:pt x="1819228" y="889433"/>
                </a:lnTo>
                <a:lnTo>
                  <a:pt x="1819228" y="1192259"/>
                </a:lnTo>
                <a:lnTo>
                  <a:pt x="2117803" y="1192259"/>
                </a:lnTo>
                <a:lnTo>
                  <a:pt x="2117803" y="889433"/>
                </a:lnTo>
                <a:lnTo>
                  <a:pt x="2420629" y="889433"/>
                </a:lnTo>
                <a:lnTo>
                  <a:pt x="2420629" y="590858"/>
                </a:lnTo>
                <a:lnTo>
                  <a:pt x="2117803" y="590858"/>
                </a:lnTo>
                <a:lnTo>
                  <a:pt x="2117803" y="288032"/>
                </a:lnTo>
                <a:close/>
                <a:moveTo>
                  <a:pt x="1201775" y="0"/>
                </a:moveTo>
                <a:lnTo>
                  <a:pt x="2735258" y="0"/>
                </a:lnTo>
                <a:lnTo>
                  <a:pt x="2735258" y="3960440"/>
                </a:lnTo>
                <a:lnTo>
                  <a:pt x="1201775" y="3960440"/>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5" name="Round Same Side Corner Rectangle 41">
            <a:extLst>
              <a:ext uri="{FF2B5EF4-FFF2-40B4-BE49-F238E27FC236}">
                <a16:creationId xmlns:a16="http://schemas.microsoft.com/office/drawing/2014/main" id="{AF7540C8-E5DF-3B9A-337A-BA3CDC10C2AD}"/>
              </a:ext>
            </a:extLst>
          </p:cNvPr>
          <p:cNvSpPr/>
          <p:nvPr/>
        </p:nvSpPr>
        <p:spPr>
          <a:xfrm rot="18900000">
            <a:off x="10307175" y="1017805"/>
            <a:ext cx="376907" cy="374976"/>
          </a:xfrm>
          <a:custGeom>
            <a:avLst/>
            <a:gdLst/>
            <a:ahLst/>
            <a:cxnLst/>
            <a:rect l="l" t="t" r="r" b="b"/>
            <a:pathLst>
              <a:path w="5013893" h="4988198">
                <a:moveTo>
                  <a:pt x="2478390" y="2611081"/>
                </a:moveTo>
                <a:cubicBezTo>
                  <a:pt x="2457771" y="2592409"/>
                  <a:pt x="2429286" y="2580859"/>
                  <a:pt x="2397823" y="2580860"/>
                </a:cubicBezTo>
                <a:cubicBezTo>
                  <a:pt x="2334895" y="2580860"/>
                  <a:pt x="2283883" y="2627055"/>
                  <a:pt x="2283883" y="2684041"/>
                </a:cubicBezTo>
                <a:cubicBezTo>
                  <a:pt x="2283883" y="2741026"/>
                  <a:pt x="2334895" y="2787222"/>
                  <a:pt x="2397823" y="2787222"/>
                </a:cubicBezTo>
                <a:cubicBezTo>
                  <a:pt x="2460750" y="2787222"/>
                  <a:pt x="2511762" y="2741027"/>
                  <a:pt x="2511762" y="2684041"/>
                </a:cubicBezTo>
                <a:cubicBezTo>
                  <a:pt x="2511762" y="2655548"/>
                  <a:pt x="2499009" y="2629752"/>
                  <a:pt x="2478390" y="2611081"/>
                </a:cubicBezTo>
                <a:close/>
                <a:moveTo>
                  <a:pt x="3181089" y="3310648"/>
                </a:moveTo>
                <a:lnTo>
                  <a:pt x="3181089" y="4278147"/>
                </a:lnTo>
                <a:cubicBezTo>
                  <a:pt x="3181089" y="4670297"/>
                  <a:pt x="2863188" y="4988198"/>
                  <a:pt x="2471038" y="4988198"/>
                </a:cubicBezTo>
                <a:lnTo>
                  <a:pt x="2466851" y="4988198"/>
                </a:lnTo>
                <a:cubicBezTo>
                  <a:pt x="2074701" y="4988198"/>
                  <a:pt x="1756800" y="4670297"/>
                  <a:pt x="1756800" y="4278147"/>
                </a:cubicBezTo>
                <a:lnTo>
                  <a:pt x="1756800" y="3310649"/>
                </a:lnTo>
                <a:close/>
                <a:moveTo>
                  <a:pt x="2478390" y="2244919"/>
                </a:moveTo>
                <a:cubicBezTo>
                  <a:pt x="2457771" y="2226247"/>
                  <a:pt x="2429286" y="2214698"/>
                  <a:pt x="2397822" y="2214698"/>
                </a:cubicBezTo>
                <a:cubicBezTo>
                  <a:pt x="2334895" y="2214698"/>
                  <a:pt x="2283883" y="2260894"/>
                  <a:pt x="2283883" y="2317879"/>
                </a:cubicBezTo>
                <a:cubicBezTo>
                  <a:pt x="2283883" y="2374865"/>
                  <a:pt x="2334895" y="2421060"/>
                  <a:pt x="2397823" y="2421060"/>
                </a:cubicBezTo>
                <a:cubicBezTo>
                  <a:pt x="2460750" y="2421060"/>
                  <a:pt x="2511762" y="2374865"/>
                  <a:pt x="2511762" y="2317879"/>
                </a:cubicBezTo>
                <a:cubicBezTo>
                  <a:pt x="2511762" y="2289386"/>
                  <a:pt x="2499009" y="2263591"/>
                  <a:pt x="2478390" y="2244919"/>
                </a:cubicBezTo>
                <a:close/>
                <a:moveTo>
                  <a:pt x="2883802" y="2611081"/>
                </a:moveTo>
                <a:cubicBezTo>
                  <a:pt x="2863183" y="2592409"/>
                  <a:pt x="2834698" y="2580860"/>
                  <a:pt x="2803234" y="2580860"/>
                </a:cubicBezTo>
                <a:cubicBezTo>
                  <a:pt x="2740307" y="2580860"/>
                  <a:pt x="2689295" y="2627055"/>
                  <a:pt x="2689295" y="2684041"/>
                </a:cubicBezTo>
                <a:cubicBezTo>
                  <a:pt x="2689295" y="2741027"/>
                  <a:pt x="2740307" y="2787222"/>
                  <a:pt x="2803234" y="2787222"/>
                </a:cubicBezTo>
                <a:cubicBezTo>
                  <a:pt x="2866162" y="2787222"/>
                  <a:pt x="2917174" y="2741027"/>
                  <a:pt x="2917174" y="2684041"/>
                </a:cubicBezTo>
                <a:cubicBezTo>
                  <a:pt x="2917174" y="2655548"/>
                  <a:pt x="2904421" y="2629753"/>
                  <a:pt x="2883802" y="2611081"/>
                </a:cubicBezTo>
                <a:close/>
                <a:moveTo>
                  <a:pt x="2883802" y="2244919"/>
                </a:moveTo>
                <a:cubicBezTo>
                  <a:pt x="2863183" y="2226247"/>
                  <a:pt x="2834698" y="2214698"/>
                  <a:pt x="2803234" y="2214698"/>
                </a:cubicBezTo>
                <a:cubicBezTo>
                  <a:pt x="2740307" y="2214698"/>
                  <a:pt x="2689295" y="2260893"/>
                  <a:pt x="2689295" y="2317879"/>
                </a:cubicBezTo>
                <a:cubicBezTo>
                  <a:pt x="2689295" y="2374865"/>
                  <a:pt x="2740307" y="2421060"/>
                  <a:pt x="2803234" y="2421060"/>
                </a:cubicBezTo>
                <a:cubicBezTo>
                  <a:pt x="2866162" y="2421060"/>
                  <a:pt x="2917174" y="2374865"/>
                  <a:pt x="2917174" y="2317879"/>
                </a:cubicBezTo>
                <a:cubicBezTo>
                  <a:pt x="2917174" y="2289386"/>
                  <a:pt x="2904421" y="2263591"/>
                  <a:pt x="2883802" y="2244919"/>
                </a:cubicBezTo>
                <a:close/>
                <a:moveTo>
                  <a:pt x="3090277" y="2137135"/>
                </a:moveTo>
                <a:cubicBezTo>
                  <a:pt x="3115489" y="2159966"/>
                  <a:pt x="3131082" y="2191507"/>
                  <a:pt x="3131082" y="2226346"/>
                </a:cubicBezTo>
                <a:lnTo>
                  <a:pt x="3131083" y="2730981"/>
                </a:lnTo>
                <a:cubicBezTo>
                  <a:pt x="3131083" y="2800659"/>
                  <a:pt x="3068708" y="2857144"/>
                  <a:pt x="2991765" y="2857144"/>
                </a:cubicBezTo>
                <a:lnTo>
                  <a:pt x="2178629" y="2857144"/>
                </a:lnTo>
                <a:cubicBezTo>
                  <a:pt x="2101685" y="2857144"/>
                  <a:pt x="2039311" y="2800659"/>
                  <a:pt x="2039311" y="2730981"/>
                </a:cubicBezTo>
                <a:lnTo>
                  <a:pt x="2039311" y="2226346"/>
                </a:lnTo>
                <a:cubicBezTo>
                  <a:pt x="2039311" y="2156668"/>
                  <a:pt x="2101685" y="2100183"/>
                  <a:pt x="2178628" y="2100183"/>
                </a:cubicBezTo>
                <a:lnTo>
                  <a:pt x="2991765" y="2100183"/>
                </a:lnTo>
                <a:cubicBezTo>
                  <a:pt x="3030237" y="2100183"/>
                  <a:pt x="3065066" y="2114305"/>
                  <a:pt x="3090277" y="2137135"/>
                </a:cubicBezTo>
                <a:close/>
                <a:moveTo>
                  <a:pt x="3259975" y="2022388"/>
                </a:moveTo>
                <a:cubicBezTo>
                  <a:pt x="3226293" y="1991887"/>
                  <a:pt x="3179761" y="1973021"/>
                  <a:pt x="3128364" y="1973021"/>
                </a:cubicBezTo>
                <a:lnTo>
                  <a:pt x="2042028" y="1973021"/>
                </a:lnTo>
                <a:cubicBezTo>
                  <a:pt x="1939234" y="1973021"/>
                  <a:pt x="1855902" y="2048484"/>
                  <a:pt x="1855903" y="2141571"/>
                </a:cubicBezTo>
                <a:lnTo>
                  <a:pt x="1855903" y="2815756"/>
                </a:lnTo>
                <a:cubicBezTo>
                  <a:pt x="1855902" y="2908843"/>
                  <a:pt x="1939234" y="2984307"/>
                  <a:pt x="2042028" y="2984307"/>
                </a:cubicBezTo>
                <a:lnTo>
                  <a:pt x="3128364" y="2984307"/>
                </a:lnTo>
                <a:cubicBezTo>
                  <a:pt x="3231158" y="2984307"/>
                  <a:pt x="3314490" y="2908843"/>
                  <a:pt x="3314489" y="2815756"/>
                </a:cubicBezTo>
                <a:lnTo>
                  <a:pt x="3314490" y="2141572"/>
                </a:lnTo>
                <a:cubicBezTo>
                  <a:pt x="3314490" y="2095028"/>
                  <a:pt x="3293657" y="2052890"/>
                  <a:pt x="3259975" y="2022388"/>
                </a:cubicBezTo>
                <a:close/>
                <a:moveTo>
                  <a:pt x="2951580" y="207969"/>
                </a:moveTo>
                <a:cubicBezTo>
                  <a:pt x="3080074" y="336463"/>
                  <a:pt x="3159549" y="513976"/>
                  <a:pt x="3159549" y="710051"/>
                </a:cubicBezTo>
                <a:lnTo>
                  <a:pt x="3159549" y="1677549"/>
                </a:lnTo>
                <a:lnTo>
                  <a:pt x="1735260" y="1677549"/>
                </a:lnTo>
                <a:lnTo>
                  <a:pt x="1735260" y="710051"/>
                </a:lnTo>
                <a:cubicBezTo>
                  <a:pt x="1735260" y="317901"/>
                  <a:pt x="2053161" y="0"/>
                  <a:pt x="2445311" y="0"/>
                </a:cubicBezTo>
                <a:lnTo>
                  <a:pt x="2449498" y="0"/>
                </a:lnTo>
                <a:cubicBezTo>
                  <a:pt x="2645573" y="0"/>
                  <a:pt x="2823086" y="79475"/>
                  <a:pt x="2951580" y="207969"/>
                </a:cubicBezTo>
                <a:close/>
                <a:moveTo>
                  <a:pt x="4788706" y="1962817"/>
                </a:moveTo>
                <a:cubicBezTo>
                  <a:pt x="4927838" y="2088812"/>
                  <a:pt x="5013893" y="2262872"/>
                  <a:pt x="5013893" y="2455134"/>
                </a:cubicBezTo>
                <a:lnTo>
                  <a:pt x="5013893" y="2507346"/>
                </a:lnTo>
                <a:cubicBezTo>
                  <a:pt x="5013893" y="2891869"/>
                  <a:pt x="4669673" y="3203587"/>
                  <a:pt x="4245056" y="3203587"/>
                </a:cubicBezTo>
                <a:lnTo>
                  <a:pt x="768837" y="3203587"/>
                </a:lnTo>
                <a:cubicBezTo>
                  <a:pt x="344220" y="3203587"/>
                  <a:pt x="0" y="2891869"/>
                  <a:pt x="0" y="2507346"/>
                </a:cubicBezTo>
                <a:lnTo>
                  <a:pt x="0" y="2455134"/>
                </a:lnTo>
                <a:cubicBezTo>
                  <a:pt x="0" y="2070610"/>
                  <a:pt x="344220" y="1758893"/>
                  <a:pt x="768837" y="1758893"/>
                </a:cubicBezTo>
                <a:lnTo>
                  <a:pt x="4245056" y="1758893"/>
                </a:lnTo>
                <a:cubicBezTo>
                  <a:pt x="4457364" y="1758892"/>
                  <a:pt x="4649573" y="1836822"/>
                  <a:pt x="4788706" y="1962817"/>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6" name="Donut 1">
            <a:extLst>
              <a:ext uri="{FF2B5EF4-FFF2-40B4-BE49-F238E27FC236}">
                <a16:creationId xmlns:a16="http://schemas.microsoft.com/office/drawing/2014/main" id="{78268177-4FD7-8464-DEAD-E77A00D0516B}"/>
              </a:ext>
            </a:extLst>
          </p:cNvPr>
          <p:cNvSpPr/>
          <p:nvPr/>
        </p:nvSpPr>
        <p:spPr>
          <a:xfrm>
            <a:off x="6457504" y="4564903"/>
            <a:ext cx="303144" cy="295506"/>
          </a:xfrm>
          <a:custGeom>
            <a:avLst/>
            <a:gdLst/>
            <a:ahLst/>
            <a:cxnLst/>
            <a:rect l="l" t="t" r="r" b="b"/>
            <a:pathLst>
              <a:path w="3578696" h="3488520">
                <a:moveTo>
                  <a:pt x="936104" y="2084364"/>
                </a:moveTo>
                <a:cubicBezTo>
                  <a:pt x="677606" y="2084364"/>
                  <a:pt x="468052" y="2293918"/>
                  <a:pt x="468052" y="2552416"/>
                </a:cubicBezTo>
                <a:cubicBezTo>
                  <a:pt x="468052" y="2810914"/>
                  <a:pt x="677606" y="3020468"/>
                  <a:pt x="936104" y="3020468"/>
                </a:cubicBezTo>
                <a:cubicBezTo>
                  <a:pt x="1194602" y="3020468"/>
                  <a:pt x="1404156" y="2810914"/>
                  <a:pt x="1404156" y="2552416"/>
                </a:cubicBezTo>
                <a:cubicBezTo>
                  <a:pt x="1404156" y="2293918"/>
                  <a:pt x="1194602" y="2084364"/>
                  <a:pt x="936104" y="2084364"/>
                </a:cubicBezTo>
                <a:close/>
                <a:moveTo>
                  <a:pt x="936104" y="1616312"/>
                </a:moveTo>
                <a:cubicBezTo>
                  <a:pt x="1453100" y="1616312"/>
                  <a:pt x="1872208" y="2035420"/>
                  <a:pt x="1872208" y="2552416"/>
                </a:cubicBezTo>
                <a:cubicBezTo>
                  <a:pt x="1872208" y="3069412"/>
                  <a:pt x="1453100" y="3488520"/>
                  <a:pt x="936104" y="3488520"/>
                </a:cubicBezTo>
                <a:cubicBezTo>
                  <a:pt x="419108" y="3488520"/>
                  <a:pt x="0" y="3069412"/>
                  <a:pt x="0" y="2552416"/>
                </a:cubicBezTo>
                <a:cubicBezTo>
                  <a:pt x="0" y="2035420"/>
                  <a:pt x="419108" y="1616312"/>
                  <a:pt x="936104" y="1616312"/>
                </a:cubicBezTo>
                <a:close/>
                <a:moveTo>
                  <a:pt x="2034392" y="0"/>
                </a:moveTo>
                <a:lnTo>
                  <a:pt x="3578696" y="0"/>
                </a:lnTo>
                <a:lnTo>
                  <a:pt x="3578696" y="1544304"/>
                </a:lnTo>
                <a:lnTo>
                  <a:pt x="3002547" y="1544304"/>
                </a:lnTo>
                <a:lnTo>
                  <a:pt x="3002547" y="990027"/>
                </a:lnTo>
                <a:lnTo>
                  <a:pt x="1951220" y="2041355"/>
                </a:lnTo>
                <a:lnTo>
                  <a:pt x="1512167" y="1602301"/>
                </a:lnTo>
                <a:lnTo>
                  <a:pt x="2542690" y="571779"/>
                </a:lnTo>
                <a:lnTo>
                  <a:pt x="2034392" y="571779"/>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37" name="Rounded Rectangle 3">
            <a:extLst>
              <a:ext uri="{FF2B5EF4-FFF2-40B4-BE49-F238E27FC236}">
                <a16:creationId xmlns:a16="http://schemas.microsoft.com/office/drawing/2014/main" id="{21FBD98C-A59C-5562-AC16-2C5FA20E4C9B}"/>
              </a:ext>
            </a:extLst>
          </p:cNvPr>
          <p:cNvSpPr/>
          <p:nvPr/>
        </p:nvSpPr>
        <p:spPr>
          <a:xfrm>
            <a:off x="7048615" y="1311028"/>
            <a:ext cx="203339" cy="320191"/>
          </a:xfrm>
          <a:custGeom>
            <a:avLst/>
            <a:gdLst/>
            <a:ahLst/>
            <a:cxnLst/>
            <a:rect l="l" t="t" r="r" b="b"/>
            <a:pathLst>
              <a:path w="2518668" h="3966044">
                <a:moveTo>
                  <a:pt x="1247104" y="1675381"/>
                </a:moveTo>
                <a:cubicBezTo>
                  <a:pt x="1157133" y="1675381"/>
                  <a:pt x="1084196" y="1748460"/>
                  <a:pt x="1084196" y="1838607"/>
                </a:cubicBezTo>
                <a:lnTo>
                  <a:pt x="1084196" y="2052497"/>
                </a:lnTo>
                <a:lnTo>
                  <a:pt x="868740" y="2052497"/>
                </a:lnTo>
                <a:cubicBezTo>
                  <a:pt x="778769" y="2052497"/>
                  <a:pt x="705832" y="2125576"/>
                  <a:pt x="705832" y="2215723"/>
                </a:cubicBezTo>
                <a:lnTo>
                  <a:pt x="705832" y="2244204"/>
                </a:lnTo>
                <a:cubicBezTo>
                  <a:pt x="705832" y="2334351"/>
                  <a:pt x="778769" y="2407430"/>
                  <a:pt x="868740" y="2407430"/>
                </a:cubicBezTo>
                <a:lnTo>
                  <a:pt x="1084196" y="2407430"/>
                </a:lnTo>
                <a:lnTo>
                  <a:pt x="1084196" y="2621319"/>
                </a:lnTo>
                <a:cubicBezTo>
                  <a:pt x="1084196" y="2711466"/>
                  <a:pt x="1157133" y="2784545"/>
                  <a:pt x="1247104" y="2784545"/>
                </a:cubicBezTo>
                <a:lnTo>
                  <a:pt x="1275530" y="2784545"/>
                </a:lnTo>
                <a:cubicBezTo>
                  <a:pt x="1365501" y="2784545"/>
                  <a:pt x="1438438" y="2711466"/>
                  <a:pt x="1438438" y="2621319"/>
                </a:cubicBezTo>
                <a:lnTo>
                  <a:pt x="1438438" y="2407430"/>
                </a:lnTo>
                <a:lnTo>
                  <a:pt x="1649929" y="2407430"/>
                </a:lnTo>
                <a:cubicBezTo>
                  <a:pt x="1739900" y="2407430"/>
                  <a:pt x="1812837" y="2334351"/>
                  <a:pt x="1812837" y="2244204"/>
                </a:cubicBezTo>
                <a:lnTo>
                  <a:pt x="1812837" y="2215723"/>
                </a:lnTo>
                <a:cubicBezTo>
                  <a:pt x="1812837" y="2125576"/>
                  <a:pt x="1739900" y="2052497"/>
                  <a:pt x="1649929" y="2052497"/>
                </a:cubicBezTo>
                <a:lnTo>
                  <a:pt x="1438438" y="2052497"/>
                </a:lnTo>
                <a:lnTo>
                  <a:pt x="1438438" y="1838607"/>
                </a:lnTo>
                <a:cubicBezTo>
                  <a:pt x="1438438" y="1748460"/>
                  <a:pt x="1365501" y="1675381"/>
                  <a:pt x="1275530" y="1675381"/>
                </a:cubicBezTo>
                <a:close/>
                <a:moveTo>
                  <a:pt x="598231" y="1304672"/>
                </a:moveTo>
                <a:lnTo>
                  <a:pt x="1916472" y="1304672"/>
                </a:lnTo>
                <a:lnTo>
                  <a:pt x="1916472" y="3157943"/>
                </a:lnTo>
                <a:lnTo>
                  <a:pt x="598231" y="3157943"/>
                </a:lnTo>
                <a:close/>
                <a:moveTo>
                  <a:pt x="506487" y="1209418"/>
                </a:moveTo>
                <a:lnTo>
                  <a:pt x="506487" y="3250508"/>
                </a:lnTo>
                <a:lnTo>
                  <a:pt x="2012181" y="3250508"/>
                </a:lnTo>
                <a:lnTo>
                  <a:pt x="2012181" y="1209418"/>
                </a:lnTo>
                <a:close/>
                <a:moveTo>
                  <a:pt x="419786" y="541629"/>
                </a:moveTo>
                <a:lnTo>
                  <a:pt x="2098882" y="541629"/>
                </a:lnTo>
                <a:cubicBezTo>
                  <a:pt x="2330723" y="541629"/>
                  <a:pt x="2518668" y="725826"/>
                  <a:pt x="2518668" y="953044"/>
                </a:cubicBezTo>
                <a:lnTo>
                  <a:pt x="2518668" y="3554629"/>
                </a:lnTo>
                <a:cubicBezTo>
                  <a:pt x="2518668" y="3781847"/>
                  <a:pt x="2330723" y="3966044"/>
                  <a:pt x="2098882" y="3966044"/>
                </a:cubicBezTo>
                <a:lnTo>
                  <a:pt x="419786" y="3966044"/>
                </a:lnTo>
                <a:cubicBezTo>
                  <a:pt x="187945" y="3966044"/>
                  <a:pt x="0" y="3781847"/>
                  <a:pt x="0" y="3554629"/>
                </a:cubicBezTo>
                <a:lnTo>
                  <a:pt x="0" y="953044"/>
                </a:lnTo>
                <a:cubicBezTo>
                  <a:pt x="0" y="725826"/>
                  <a:pt x="187945" y="541629"/>
                  <a:pt x="419786" y="541629"/>
                </a:cubicBezTo>
                <a:close/>
                <a:moveTo>
                  <a:pt x="696920" y="0"/>
                </a:moveTo>
                <a:lnTo>
                  <a:pt x="1821748" y="0"/>
                </a:lnTo>
                <a:cubicBezTo>
                  <a:pt x="1869056" y="0"/>
                  <a:pt x="1907406" y="38350"/>
                  <a:pt x="1907406" y="85658"/>
                </a:cubicBezTo>
                <a:lnTo>
                  <a:pt x="1907406" y="346390"/>
                </a:lnTo>
                <a:cubicBezTo>
                  <a:pt x="1907406" y="393698"/>
                  <a:pt x="1869056" y="432048"/>
                  <a:pt x="1821748" y="432048"/>
                </a:cubicBezTo>
                <a:lnTo>
                  <a:pt x="696920" y="432048"/>
                </a:lnTo>
                <a:cubicBezTo>
                  <a:pt x="649612" y="432048"/>
                  <a:pt x="611262" y="393698"/>
                  <a:pt x="611262" y="346390"/>
                </a:cubicBezTo>
                <a:lnTo>
                  <a:pt x="611262" y="85658"/>
                </a:lnTo>
                <a:cubicBezTo>
                  <a:pt x="611262" y="38350"/>
                  <a:pt x="649612" y="0"/>
                  <a:pt x="696920"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8" name="Oval 3">
            <a:extLst>
              <a:ext uri="{FF2B5EF4-FFF2-40B4-BE49-F238E27FC236}">
                <a16:creationId xmlns:a16="http://schemas.microsoft.com/office/drawing/2014/main" id="{E68E3274-2C21-08F8-C6A8-233D899C4458}"/>
              </a:ext>
            </a:extLst>
          </p:cNvPr>
          <p:cNvSpPr/>
          <p:nvPr/>
        </p:nvSpPr>
        <p:spPr>
          <a:xfrm>
            <a:off x="10758640" y="1904136"/>
            <a:ext cx="352275" cy="352275"/>
          </a:xfrm>
          <a:custGeom>
            <a:avLst/>
            <a:gdLst/>
            <a:ahLst/>
            <a:cxnLst/>
            <a:rect l="l" t="t" r="r" b="b"/>
            <a:pathLst>
              <a:path w="3888432" h="3888432">
                <a:moveTo>
                  <a:pt x="2250798" y="578107"/>
                </a:moveTo>
                <a:lnTo>
                  <a:pt x="1637760" y="578107"/>
                </a:lnTo>
                <a:lnTo>
                  <a:pt x="1637760" y="1311063"/>
                </a:lnTo>
                <a:lnTo>
                  <a:pt x="1042560" y="895535"/>
                </a:lnTo>
                <a:lnTo>
                  <a:pt x="691636" y="1398197"/>
                </a:lnTo>
                <a:lnTo>
                  <a:pt x="1405184" y="1896345"/>
                </a:lnTo>
                <a:lnTo>
                  <a:pt x="665257" y="2393266"/>
                </a:lnTo>
                <a:lnTo>
                  <a:pt x="1007039" y="2902187"/>
                </a:lnTo>
                <a:lnTo>
                  <a:pt x="1637760" y="2478608"/>
                </a:lnTo>
                <a:lnTo>
                  <a:pt x="1637760" y="3234607"/>
                </a:lnTo>
                <a:lnTo>
                  <a:pt x="2250799" y="3234607"/>
                </a:lnTo>
                <a:lnTo>
                  <a:pt x="2250798" y="2486693"/>
                </a:lnTo>
                <a:lnTo>
                  <a:pt x="2869840" y="2918864"/>
                </a:lnTo>
                <a:lnTo>
                  <a:pt x="3220762" y="2416201"/>
                </a:lnTo>
                <a:lnTo>
                  <a:pt x="2490164" y="1906150"/>
                </a:lnTo>
                <a:lnTo>
                  <a:pt x="3212367" y="1421133"/>
                </a:lnTo>
                <a:lnTo>
                  <a:pt x="2870585" y="912211"/>
                </a:lnTo>
                <a:lnTo>
                  <a:pt x="2250798" y="1328447"/>
                </a:lnTo>
                <a:close/>
                <a:moveTo>
                  <a:pt x="1944216" y="0"/>
                </a:moveTo>
                <a:cubicBezTo>
                  <a:pt x="3017977" y="0"/>
                  <a:pt x="3888432" y="870455"/>
                  <a:pt x="3888432" y="1944216"/>
                </a:cubicBezTo>
                <a:cubicBezTo>
                  <a:pt x="3888432" y="3017977"/>
                  <a:pt x="3017977" y="3888432"/>
                  <a:pt x="1944216" y="3888432"/>
                </a:cubicBezTo>
                <a:cubicBezTo>
                  <a:pt x="870455" y="3888432"/>
                  <a:pt x="0" y="3017977"/>
                  <a:pt x="0" y="1944216"/>
                </a:cubicBezTo>
                <a:cubicBezTo>
                  <a:pt x="0" y="870455"/>
                  <a:pt x="870455" y="0"/>
                  <a:pt x="1944216"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39" name="Group 138">
            <a:extLst>
              <a:ext uri="{FF2B5EF4-FFF2-40B4-BE49-F238E27FC236}">
                <a16:creationId xmlns:a16="http://schemas.microsoft.com/office/drawing/2014/main" id="{540C08B4-0F35-996F-6B1A-DB77372A755A}"/>
              </a:ext>
            </a:extLst>
          </p:cNvPr>
          <p:cNvGrpSpPr/>
          <p:nvPr/>
        </p:nvGrpSpPr>
        <p:grpSpPr>
          <a:xfrm>
            <a:off x="5748414" y="4577914"/>
            <a:ext cx="401429" cy="232241"/>
            <a:chOff x="2574555" y="3959226"/>
            <a:chExt cx="3941661" cy="2280393"/>
          </a:xfrm>
          <a:solidFill>
            <a:schemeClr val="bg1">
              <a:alpha val="40000"/>
            </a:schemeClr>
          </a:solidFill>
          <a:effectLst>
            <a:outerShdw blurRad="50800" dist="38100" dir="5400000" algn="t" rotWithShape="0">
              <a:prstClr val="black">
                <a:alpha val="40000"/>
              </a:prstClr>
            </a:outerShdw>
          </a:effectLst>
        </p:grpSpPr>
        <p:sp>
          <p:nvSpPr>
            <p:cNvPr id="140" name="Donut 81">
              <a:extLst>
                <a:ext uri="{FF2B5EF4-FFF2-40B4-BE49-F238E27FC236}">
                  <a16:creationId xmlns:a16="http://schemas.microsoft.com/office/drawing/2014/main" id="{097D114C-4B03-1130-9EB8-F86EB0832F9F}"/>
                </a:ext>
              </a:extLst>
            </p:cNvPr>
            <p:cNvSpPr/>
            <p:nvPr/>
          </p:nvSpPr>
          <p:spPr>
            <a:xfrm>
              <a:off x="2627784" y="5591547"/>
              <a:ext cx="648072" cy="64807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41" name="Donut 82">
              <a:extLst>
                <a:ext uri="{FF2B5EF4-FFF2-40B4-BE49-F238E27FC236}">
                  <a16:creationId xmlns:a16="http://schemas.microsoft.com/office/drawing/2014/main" id="{B2A7D933-AE94-4603-82FF-597C7229E53E}"/>
                </a:ext>
              </a:extLst>
            </p:cNvPr>
            <p:cNvSpPr/>
            <p:nvPr/>
          </p:nvSpPr>
          <p:spPr>
            <a:xfrm>
              <a:off x="5868144" y="5591547"/>
              <a:ext cx="648072" cy="64807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42" name="Rounded Rectangle 83">
              <a:extLst>
                <a:ext uri="{FF2B5EF4-FFF2-40B4-BE49-F238E27FC236}">
                  <a16:creationId xmlns:a16="http://schemas.microsoft.com/office/drawing/2014/main" id="{BC3D8811-EF91-7DE6-8756-16AA1DC43258}"/>
                </a:ext>
              </a:extLst>
            </p:cNvPr>
            <p:cNvSpPr/>
            <p:nvPr/>
          </p:nvSpPr>
          <p:spPr>
            <a:xfrm>
              <a:off x="2883221" y="5472334"/>
              <a:ext cx="162018" cy="420204"/>
            </a:xfrm>
            <a:prstGeom prst="roundRect">
              <a:avLst>
                <a:gd name="adj" fmla="val 441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3" name="Rounded Rectangle 84">
              <a:extLst>
                <a:ext uri="{FF2B5EF4-FFF2-40B4-BE49-F238E27FC236}">
                  <a16:creationId xmlns:a16="http://schemas.microsoft.com/office/drawing/2014/main" id="{864A3092-5579-F99D-A0C9-6A414A735423}"/>
                </a:ext>
              </a:extLst>
            </p:cNvPr>
            <p:cNvSpPr/>
            <p:nvPr/>
          </p:nvSpPr>
          <p:spPr>
            <a:xfrm>
              <a:off x="6112101" y="5473128"/>
              <a:ext cx="162018" cy="398351"/>
            </a:xfrm>
            <a:prstGeom prst="roundRect">
              <a:avLst>
                <a:gd name="adj" fmla="val 441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4" name="Rounded Rectangle 85">
              <a:extLst>
                <a:ext uri="{FF2B5EF4-FFF2-40B4-BE49-F238E27FC236}">
                  <a16:creationId xmlns:a16="http://schemas.microsoft.com/office/drawing/2014/main" id="{468640E0-839F-0293-BF17-C958DDC935CE}"/>
                </a:ext>
              </a:extLst>
            </p:cNvPr>
            <p:cNvSpPr/>
            <p:nvPr/>
          </p:nvSpPr>
          <p:spPr>
            <a:xfrm rot="18199600">
              <a:off x="3368262" y="3899876"/>
              <a:ext cx="288032" cy="1875445"/>
            </a:xfrm>
            <a:prstGeom prst="roundRect">
              <a:avLst>
                <a:gd name="adj" fmla="val 360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5" name="Rounded Rectangle 86">
              <a:extLst>
                <a:ext uri="{FF2B5EF4-FFF2-40B4-BE49-F238E27FC236}">
                  <a16:creationId xmlns:a16="http://schemas.microsoft.com/office/drawing/2014/main" id="{690B6B83-AF44-55AA-65F8-04874E3F9672}"/>
                </a:ext>
              </a:extLst>
            </p:cNvPr>
            <p:cNvSpPr/>
            <p:nvPr/>
          </p:nvSpPr>
          <p:spPr>
            <a:xfrm>
              <a:off x="6156176" y="4765811"/>
              <a:ext cx="288032" cy="755600"/>
            </a:xfrm>
            <a:prstGeom prst="roundRect">
              <a:avLst>
                <a:gd name="adj" fmla="val 360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6" name="Rounded Rectangle 87">
              <a:extLst>
                <a:ext uri="{FF2B5EF4-FFF2-40B4-BE49-F238E27FC236}">
                  <a16:creationId xmlns:a16="http://schemas.microsoft.com/office/drawing/2014/main" id="{B5B9E6C3-7938-B23E-9317-0A84EC5C93F8}"/>
                </a:ext>
              </a:extLst>
            </p:cNvPr>
            <p:cNvSpPr/>
            <p:nvPr/>
          </p:nvSpPr>
          <p:spPr>
            <a:xfrm>
              <a:off x="2699792" y="5161371"/>
              <a:ext cx="3744416" cy="3600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7" name="Rounded Rectangle 16">
              <a:extLst>
                <a:ext uri="{FF2B5EF4-FFF2-40B4-BE49-F238E27FC236}">
                  <a16:creationId xmlns:a16="http://schemas.microsoft.com/office/drawing/2014/main" id="{B3B7CB61-8F66-02C2-583C-1C23EF44B9B6}"/>
                </a:ext>
              </a:extLst>
            </p:cNvPr>
            <p:cNvSpPr/>
            <p:nvPr/>
          </p:nvSpPr>
          <p:spPr>
            <a:xfrm>
              <a:off x="4294882" y="4509120"/>
              <a:ext cx="1801319" cy="552747"/>
            </a:xfrm>
            <a:custGeom>
              <a:avLst/>
              <a:gdLst/>
              <a:ahLst/>
              <a:cxnLst/>
              <a:rect l="l" t="t" r="r" b="b"/>
              <a:pathLst>
                <a:path w="1467163" h="377555">
                  <a:moveTo>
                    <a:pt x="115742" y="0"/>
                  </a:moveTo>
                  <a:lnTo>
                    <a:pt x="1351421" y="0"/>
                  </a:lnTo>
                  <a:cubicBezTo>
                    <a:pt x="1415344" y="0"/>
                    <a:pt x="1467163" y="51819"/>
                    <a:pt x="1467163" y="115742"/>
                  </a:cubicBezTo>
                  <a:lnTo>
                    <a:pt x="1467163" y="377555"/>
                  </a:lnTo>
                  <a:lnTo>
                    <a:pt x="0" y="377555"/>
                  </a:lnTo>
                  <a:lnTo>
                    <a:pt x="0" y="115742"/>
                  </a:lnTo>
                  <a:cubicBezTo>
                    <a:pt x="0" y="51819"/>
                    <a:pt x="51819" y="0"/>
                    <a:pt x="1157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8" name="Oval 147">
              <a:extLst>
                <a:ext uri="{FF2B5EF4-FFF2-40B4-BE49-F238E27FC236}">
                  <a16:creationId xmlns:a16="http://schemas.microsoft.com/office/drawing/2014/main" id="{44D6EC7D-CDDB-70FA-98B0-321DA62216D2}"/>
                </a:ext>
              </a:extLst>
            </p:cNvPr>
            <p:cNvSpPr/>
            <p:nvPr/>
          </p:nvSpPr>
          <p:spPr>
            <a:xfrm>
              <a:off x="3110319" y="3959226"/>
              <a:ext cx="457200"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9" name="Rounded Rectangle 19">
              <a:extLst>
                <a:ext uri="{FF2B5EF4-FFF2-40B4-BE49-F238E27FC236}">
                  <a16:creationId xmlns:a16="http://schemas.microsoft.com/office/drawing/2014/main" id="{4E68E2D9-493C-B9D3-49B6-D16AD8028CE0}"/>
                </a:ext>
              </a:extLst>
            </p:cNvPr>
            <p:cNvSpPr/>
            <p:nvPr/>
          </p:nvSpPr>
          <p:spPr>
            <a:xfrm rot="1961904">
              <a:off x="3453236" y="4426052"/>
              <a:ext cx="946970" cy="401316"/>
            </a:xfrm>
            <a:custGeom>
              <a:avLst/>
              <a:gdLst/>
              <a:ahLst/>
              <a:cxnLst/>
              <a:rect l="l" t="t" r="r" b="b"/>
              <a:pathLst>
                <a:path w="946970" h="401316">
                  <a:moveTo>
                    <a:pt x="66114" y="94549"/>
                  </a:moveTo>
                  <a:cubicBezTo>
                    <a:pt x="80082" y="84288"/>
                    <a:pt x="96014" y="74649"/>
                    <a:pt x="113671" y="65740"/>
                  </a:cubicBezTo>
                  <a:cubicBezTo>
                    <a:pt x="137213" y="53862"/>
                    <a:pt x="163820" y="43284"/>
                    <a:pt x="192918" y="34269"/>
                  </a:cubicBezTo>
                  <a:cubicBezTo>
                    <a:pt x="262753" y="12633"/>
                    <a:pt x="346940" y="0"/>
                    <a:pt x="437561" y="0"/>
                  </a:cubicBezTo>
                  <a:lnTo>
                    <a:pt x="689345" y="0"/>
                  </a:lnTo>
                  <a:lnTo>
                    <a:pt x="946970" y="401316"/>
                  </a:lnTo>
                  <a:lnTo>
                    <a:pt x="437561" y="401315"/>
                  </a:lnTo>
                  <a:cubicBezTo>
                    <a:pt x="195904" y="401315"/>
                    <a:pt x="1" y="311478"/>
                    <a:pt x="0" y="200658"/>
                  </a:cubicBezTo>
                  <a:cubicBezTo>
                    <a:pt x="-1" y="161698"/>
                    <a:pt x="24212" y="125330"/>
                    <a:pt x="66114" y="945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50" name="Freeform 9">
            <a:extLst>
              <a:ext uri="{FF2B5EF4-FFF2-40B4-BE49-F238E27FC236}">
                <a16:creationId xmlns:a16="http://schemas.microsoft.com/office/drawing/2014/main" id="{BAE2143C-AC9B-DA8E-7CC7-2349CA14DFDD}"/>
              </a:ext>
            </a:extLst>
          </p:cNvPr>
          <p:cNvSpPr>
            <a:spLocks noEditPoints="1"/>
          </p:cNvSpPr>
          <p:nvPr/>
        </p:nvSpPr>
        <p:spPr bwMode="auto">
          <a:xfrm>
            <a:off x="9794934" y="1525673"/>
            <a:ext cx="258056" cy="352820"/>
          </a:xfrm>
          <a:custGeom>
            <a:avLst/>
            <a:gdLst>
              <a:gd name="T0" fmla="*/ 313 w 2568"/>
              <a:gd name="T1" fmla="*/ 3691 h 3758"/>
              <a:gd name="T2" fmla="*/ 788 w 2568"/>
              <a:gd name="T3" fmla="*/ 2204 h 3758"/>
              <a:gd name="T4" fmla="*/ 1180 w 2568"/>
              <a:gd name="T5" fmla="*/ 2733 h 3758"/>
              <a:gd name="T6" fmla="*/ 760 w 2568"/>
              <a:gd name="T7" fmla="*/ 3231 h 3758"/>
              <a:gd name="T8" fmla="*/ 486 w 2568"/>
              <a:gd name="T9" fmla="*/ 3544 h 3758"/>
              <a:gd name="T10" fmla="*/ 342 w 2568"/>
              <a:gd name="T11" fmla="*/ 3669 h 3758"/>
              <a:gd name="T12" fmla="*/ 295 w 2568"/>
              <a:gd name="T13" fmla="*/ 3657 h 3758"/>
              <a:gd name="T14" fmla="*/ 220 w 2568"/>
              <a:gd name="T15" fmla="*/ 3529 h 3758"/>
              <a:gd name="T16" fmla="*/ 126 w 2568"/>
              <a:gd name="T17" fmla="*/ 3349 h 3758"/>
              <a:gd name="T18" fmla="*/ 40 w 2568"/>
              <a:gd name="T19" fmla="*/ 3153 h 3758"/>
              <a:gd name="T20" fmla="*/ 0 w 2568"/>
              <a:gd name="T21" fmla="*/ 2980 h 3758"/>
              <a:gd name="T22" fmla="*/ 49 w 2568"/>
              <a:gd name="T23" fmla="*/ 2911 h 3758"/>
              <a:gd name="T24" fmla="*/ 144 w 2568"/>
              <a:gd name="T25" fmla="*/ 2806 h 3758"/>
              <a:gd name="T26" fmla="*/ 1244 w 2568"/>
              <a:gd name="T27" fmla="*/ 0 h 3758"/>
              <a:gd name="T28" fmla="*/ 1560 w 2568"/>
              <a:gd name="T29" fmla="*/ 51 h 3758"/>
              <a:gd name="T30" fmla="*/ 1791 w 2568"/>
              <a:gd name="T31" fmla="*/ 193 h 3758"/>
              <a:gd name="T32" fmla="*/ 1957 w 2568"/>
              <a:gd name="T33" fmla="*/ 398 h 3758"/>
              <a:gd name="T34" fmla="*/ 2077 w 2568"/>
              <a:gd name="T35" fmla="*/ 642 h 3758"/>
              <a:gd name="T36" fmla="*/ 2153 w 2568"/>
              <a:gd name="T37" fmla="*/ 858 h 3758"/>
              <a:gd name="T38" fmla="*/ 2180 w 2568"/>
              <a:gd name="T39" fmla="*/ 1082 h 3758"/>
              <a:gd name="T40" fmla="*/ 2073 w 2568"/>
              <a:gd name="T41" fmla="*/ 1427 h 3758"/>
              <a:gd name="T42" fmla="*/ 1937 w 2568"/>
              <a:gd name="T43" fmla="*/ 1682 h 3758"/>
              <a:gd name="T44" fmla="*/ 1844 w 2568"/>
              <a:gd name="T45" fmla="*/ 1817 h 3758"/>
              <a:gd name="T46" fmla="*/ 1539 w 2568"/>
              <a:gd name="T47" fmla="*/ 1055 h 3758"/>
              <a:gd name="T48" fmla="*/ 1639 w 2568"/>
              <a:gd name="T49" fmla="*/ 811 h 3758"/>
              <a:gd name="T50" fmla="*/ 1442 w 2568"/>
              <a:gd name="T51" fmla="*/ 627 h 3758"/>
              <a:gd name="T52" fmla="*/ 1180 w 2568"/>
              <a:gd name="T53" fmla="*/ 606 h 3758"/>
              <a:gd name="T54" fmla="*/ 1028 w 2568"/>
              <a:gd name="T55" fmla="*/ 667 h 3758"/>
              <a:gd name="T56" fmla="*/ 953 w 2568"/>
              <a:gd name="T57" fmla="*/ 742 h 3758"/>
              <a:gd name="T58" fmla="*/ 931 w 2568"/>
              <a:gd name="T59" fmla="*/ 818 h 3758"/>
              <a:gd name="T60" fmla="*/ 968 w 2568"/>
              <a:gd name="T61" fmla="*/ 909 h 3758"/>
              <a:gd name="T62" fmla="*/ 1153 w 2568"/>
              <a:gd name="T63" fmla="*/ 1213 h 3758"/>
              <a:gd name="T64" fmla="*/ 1486 w 2568"/>
              <a:gd name="T65" fmla="*/ 1644 h 3758"/>
              <a:gd name="T66" fmla="*/ 2184 w 2568"/>
              <a:gd name="T67" fmla="*/ 2517 h 3758"/>
              <a:gd name="T68" fmla="*/ 2566 w 2568"/>
              <a:gd name="T69" fmla="*/ 3055 h 3758"/>
              <a:gd name="T70" fmla="*/ 2540 w 2568"/>
              <a:gd name="T71" fmla="*/ 3186 h 3758"/>
              <a:gd name="T72" fmla="*/ 2489 w 2568"/>
              <a:gd name="T73" fmla="*/ 3382 h 3758"/>
              <a:gd name="T74" fmla="*/ 2411 w 2568"/>
              <a:gd name="T75" fmla="*/ 3615 h 3758"/>
              <a:gd name="T76" fmla="*/ 2320 w 2568"/>
              <a:gd name="T77" fmla="*/ 3753 h 3758"/>
              <a:gd name="T78" fmla="*/ 2222 w 2568"/>
              <a:gd name="T79" fmla="*/ 3722 h 3758"/>
              <a:gd name="T80" fmla="*/ 2137 w 2568"/>
              <a:gd name="T81" fmla="*/ 3622 h 3758"/>
              <a:gd name="T82" fmla="*/ 1829 w 2568"/>
              <a:gd name="T83" fmla="*/ 3253 h 3758"/>
              <a:gd name="T84" fmla="*/ 1304 w 2568"/>
              <a:gd name="T85" fmla="*/ 2600 h 3758"/>
              <a:gd name="T86" fmla="*/ 824 w 2568"/>
              <a:gd name="T87" fmla="*/ 1957 h 3758"/>
              <a:gd name="T88" fmla="*/ 533 w 2568"/>
              <a:gd name="T89" fmla="*/ 1477 h 3758"/>
              <a:gd name="T90" fmla="*/ 433 w 2568"/>
              <a:gd name="T91" fmla="*/ 1195 h 3758"/>
              <a:gd name="T92" fmla="*/ 429 w 2568"/>
              <a:gd name="T93" fmla="*/ 880 h 3758"/>
              <a:gd name="T94" fmla="*/ 559 w 2568"/>
              <a:gd name="T95" fmla="*/ 524 h 3758"/>
              <a:gd name="T96" fmla="*/ 762 w 2568"/>
              <a:gd name="T97" fmla="*/ 231 h 3758"/>
              <a:gd name="T98" fmla="*/ 1006 w 2568"/>
              <a:gd name="T99" fmla="*/ 55 h 3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8" h="3758">
                <a:moveTo>
                  <a:pt x="313" y="3691"/>
                </a:moveTo>
                <a:lnTo>
                  <a:pt x="315" y="3695"/>
                </a:lnTo>
                <a:lnTo>
                  <a:pt x="311" y="3693"/>
                </a:lnTo>
                <a:lnTo>
                  <a:pt x="313" y="3691"/>
                </a:lnTo>
                <a:close/>
                <a:moveTo>
                  <a:pt x="711" y="2122"/>
                </a:moveTo>
                <a:lnTo>
                  <a:pt x="739" y="2142"/>
                </a:lnTo>
                <a:lnTo>
                  <a:pt x="764" y="2169"/>
                </a:lnTo>
                <a:lnTo>
                  <a:pt x="788" y="2204"/>
                </a:lnTo>
                <a:lnTo>
                  <a:pt x="809" y="2238"/>
                </a:lnTo>
                <a:lnTo>
                  <a:pt x="829" y="2271"/>
                </a:lnTo>
                <a:lnTo>
                  <a:pt x="848" y="2300"/>
                </a:lnTo>
                <a:lnTo>
                  <a:pt x="1180" y="2733"/>
                </a:lnTo>
                <a:lnTo>
                  <a:pt x="1080" y="2862"/>
                </a:lnTo>
                <a:lnTo>
                  <a:pt x="977" y="2987"/>
                </a:lnTo>
                <a:lnTo>
                  <a:pt x="868" y="3109"/>
                </a:lnTo>
                <a:lnTo>
                  <a:pt x="760" y="3231"/>
                </a:lnTo>
                <a:lnTo>
                  <a:pt x="651" y="3353"/>
                </a:lnTo>
                <a:lnTo>
                  <a:pt x="548" y="3477"/>
                </a:lnTo>
                <a:lnTo>
                  <a:pt x="520" y="3509"/>
                </a:lnTo>
                <a:lnTo>
                  <a:pt x="486" y="3544"/>
                </a:lnTo>
                <a:lnTo>
                  <a:pt x="451" y="3578"/>
                </a:lnTo>
                <a:lnTo>
                  <a:pt x="413" y="3611"/>
                </a:lnTo>
                <a:lnTo>
                  <a:pt x="377" y="3642"/>
                </a:lnTo>
                <a:lnTo>
                  <a:pt x="342" y="3669"/>
                </a:lnTo>
                <a:lnTo>
                  <a:pt x="313" y="3691"/>
                </a:lnTo>
                <a:lnTo>
                  <a:pt x="311" y="3689"/>
                </a:lnTo>
                <a:lnTo>
                  <a:pt x="306" y="3677"/>
                </a:lnTo>
                <a:lnTo>
                  <a:pt x="295" y="3657"/>
                </a:lnTo>
                <a:lnTo>
                  <a:pt x="280" y="3631"/>
                </a:lnTo>
                <a:lnTo>
                  <a:pt x="262" y="3602"/>
                </a:lnTo>
                <a:lnTo>
                  <a:pt x="242" y="3567"/>
                </a:lnTo>
                <a:lnTo>
                  <a:pt x="220" y="3529"/>
                </a:lnTo>
                <a:lnTo>
                  <a:pt x="197" y="3487"/>
                </a:lnTo>
                <a:lnTo>
                  <a:pt x="173" y="3444"/>
                </a:lnTo>
                <a:lnTo>
                  <a:pt x="149" y="3397"/>
                </a:lnTo>
                <a:lnTo>
                  <a:pt x="126" y="3349"/>
                </a:lnTo>
                <a:lnTo>
                  <a:pt x="102" y="3300"/>
                </a:lnTo>
                <a:lnTo>
                  <a:pt x="79" y="3251"/>
                </a:lnTo>
                <a:lnTo>
                  <a:pt x="59" y="3202"/>
                </a:lnTo>
                <a:lnTo>
                  <a:pt x="40" y="3153"/>
                </a:lnTo>
                <a:lnTo>
                  <a:pt x="24" y="3107"/>
                </a:lnTo>
                <a:lnTo>
                  <a:pt x="13" y="3062"/>
                </a:lnTo>
                <a:lnTo>
                  <a:pt x="4" y="3020"/>
                </a:lnTo>
                <a:lnTo>
                  <a:pt x="0" y="2980"/>
                </a:lnTo>
                <a:lnTo>
                  <a:pt x="4" y="2971"/>
                </a:lnTo>
                <a:lnTo>
                  <a:pt x="13" y="2955"/>
                </a:lnTo>
                <a:lnTo>
                  <a:pt x="29" y="2935"/>
                </a:lnTo>
                <a:lnTo>
                  <a:pt x="49" y="2911"/>
                </a:lnTo>
                <a:lnTo>
                  <a:pt x="71" y="2886"/>
                </a:lnTo>
                <a:lnTo>
                  <a:pt x="97" y="2858"/>
                </a:lnTo>
                <a:lnTo>
                  <a:pt x="120" y="2833"/>
                </a:lnTo>
                <a:lnTo>
                  <a:pt x="144" y="2806"/>
                </a:lnTo>
                <a:lnTo>
                  <a:pt x="166" y="2782"/>
                </a:lnTo>
                <a:lnTo>
                  <a:pt x="184" y="2762"/>
                </a:lnTo>
                <a:lnTo>
                  <a:pt x="711" y="2122"/>
                </a:lnTo>
                <a:close/>
                <a:moveTo>
                  <a:pt x="1244" y="0"/>
                </a:moveTo>
                <a:lnTo>
                  <a:pt x="1333" y="4"/>
                </a:lnTo>
                <a:lnTo>
                  <a:pt x="1415" y="13"/>
                </a:lnTo>
                <a:lnTo>
                  <a:pt x="1491" y="29"/>
                </a:lnTo>
                <a:lnTo>
                  <a:pt x="1560" y="51"/>
                </a:lnTo>
                <a:lnTo>
                  <a:pt x="1626" y="78"/>
                </a:lnTo>
                <a:lnTo>
                  <a:pt x="1686" y="111"/>
                </a:lnTo>
                <a:lnTo>
                  <a:pt x="1740" y="149"/>
                </a:lnTo>
                <a:lnTo>
                  <a:pt x="1791" y="193"/>
                </a:lnTo>
                <a:lnTo>
                  <a:pt x="1839" y="238"/>
                </a:lnTo>
                <a:lnTo>
                  <a:pt x="1880" y="289"/>
                </a:lnTo>
                <a:lnTo>
                  <a:pt x="1920" y="342"/>
                </a:lnTo>
                <a:lnTo>
                  <a:pt x="1957" y="398"/>
                </a:lnTo>
                <a:lnTo>
                  <a:pt x="1989" y="457"/>
                </a:lnTo>
                <a:lnTo>
                  <a:pt x="2020" y="517"/>
                </a:lnTo>
                <a:lnTo>
                  <a:pt x="2049" y="578"/>
                </a:lnTo>
                <a:lnTo>
                  <a:pt x="2077" y="642"/>
                </a:lnTo>
                <a:lnTo>
                  <a:pt x="2097" y="693"/>
                </a:lnTo>
                <a:lnTo>
                  <a:pt x="2117" y="746"/>
                </a:lnTo>
                <a:lnTo>
                  <a:pt x="2135" y="802"/>
                </a:lnTo>
                <a:lnTo>
                  <a:pt x="2153" y="858"/>
                </a:lnTo>
                <a:lnTo>
                  <a:pt x="2166" y="917"/>
                </a:lnTo>
                <a:lnTo>
                  <a:pt x="2177" y="973"/>
                </a:lnTo>
                <a:lnTo>
                  <a:pt x="2180" y="1029"/>
                </a:lnTo>
                <a:lnTo>
                  <a:pt x="2180" y="1082"/>
                </a:lnTo>
                <a:lnTo>
                  <a:pt x="2171" y="1133"/>
                </a:lnTo>
                <a:lnTo>
                  <a:pt x="2144" y="1238"/>
                </a:lnTo>
                <a:lnTo>
                  <a:pt x="2111" y="1335"/>
                </a:lnTo>
                <a:lnTo>
                  <a:pt x="2073" y="1427"/>
                </a:lnTo>
                <a:lnTo>
                  <a:pt x="2029" y="1515"/>
                </a:lnTo>
                <a:lnTo>
                  <a:pt x="1984" y="1597"/>
                </a:lnTo>
                <a:lnTo>
                  <a:pt x="1960" y="1640"/>
                </a:lnTo>
                <a:lnTo>
                  <a:pt x="1937" y="1682"/>
                </a:lnTo>
                <a:lnTo>
                  <a:pt x="1911" y="1724"/>
                </a:lnTo>
                <a:lnTo>
                  <a:pt x="1884" y="1769"/>
                </a:lnTo>
                <a:lnTo>
                  <a:pt x="1851" y="1817"/>
                </a:lnTo>
                <a:lnTo>
                  <a:pt x="1844" y="1817"/>
                </a:lnTo>
                <a:lnTo>
                  <a:pt x="1404" y="1240"/>
                </a:lnTo>
                <a:lnTo>
                  <a:pt x="1449" y="1182"/>
                </a:lnTo>
                <a:lnTo>
                  <a:pt x="1495" y="1120"/>
                </a:lnTo>
                <a:lnTo>
                  <a:pt x="1539" y="1055"/>
                </a:lnTo>
                <a:lnTo>
                  <a:pt x="1579" y="987"/>
                </a:lnTo>
                <a:lnTo>
                  <a:pt x="1611" y="917"/>
                </a:lnTo>
                <a:lnTo>
                  <a:pt x="1626" y="862"/>
                </a:lnTo>
                <a:lnTo>
                  <a:pt x="1639" y="811"/>
                </a:lnTo>
                <a:lnTo>
                  <a:pt x="1651" y="757"/>
                </a:lnTo>
                <a:lnTo>
                  <a:pt x="1582" y="702"/>
                </a:lnTo>
                <a:lnTo>
                  <a:pt x="1511" y="658"/>
                </a:lnTo>
                <a:lnTo>
                  <a:pt x="1442" y="627"/>
                </a:lnTo>
                <a:lnTo>
                  <a:pt x="1375" y="607"/>
                </a:lnTo>
                <a:lnTo>
                  <a:pt x="1308" y="597"/>
                </a:lnTo>
                <a:lnTo>
                  <a:pt x="1244" y="597"/>
                </a:lnTo>
                <a:lnTo>
                  <a:pt x="1180" y="606"/>
                </a:lnTo>
                <a:lnTo>
                  <a:pt x="1119" y="622"/>
                </a:lnTo>
                <a:lnTo>
                  <a:pt x="1060" y="646"/>
                </a:lnTo>
                <a:lnTo>
                  <a:pt x="1046" y="653"/>
                </a:lnTo>
                <a:lnTo>
                  <a:pt x="1028" y="667"/>
                </a:lnTo>
                <a:lnTo>
                  <a:pt x="1009" y="684"/>
                </a:lnTo>
                <a:lnTo>
                  <a:pt x="989" y="704"/>
                </a:lnTo>
                <a:lnTo>
                  <a:pt x="969" y="724"/>
                </a:lnTo>
                <a:lnTo>
                  <a:pt x="953" y="742"/>
                </a:lnTo>
                <a:lnTo>
                  <a:pt x="940" y="760"/>
                </a:lnTo>
                <a:lnTo>
                  <a:pt x="931" y="773"/>
                </a:lnTo>
                <a:lnTo>
                  <a:pt x="928" y="795"/>
                </a:lnTo>
                <a:lnTo>
                  <a:pt x="931" y="818"/>
                </a:lnTo>
                <a:lnTo>
                  <a:pt x="940" y="844"/>
                </a:lnTo>
                <a:lnTo>
                  <a:pt x="949" y="869"/>
                </a:lnTo>
                <a:lnTo>
                  <a:pt x="960" y="891"/>
                </a:lnTo>
                <a:lnTo>
                  <a:pt x="968" y="909"/>
                </a:lnTo>
                <a:lnTo>
                  <a:pt x="1004" y="989"/>
                </a:lnTo>
                <a:lnTo>
                  <a:pt x="1049" y="1067"/>
                </a:lnTo>
                <a:lnTo>
                  <a:pt x="1100" y="1142"/>
                </a:lnTo>
                <a:lnTo>
                  <a:pt x="1153" y="1213"/>
                </a:lnTo>
                <a:lnTo>
                  <a:pt x="1209" y="1284"/>
                </a:lnTo>
                <a:lnTo>
                  <a:pt x="1264" y="1353"/>
                </a:lnTo>
                <a:lnTo>
                  <a:pt x="1317" y="1422"/>
                </a:lnTo>
                <a:lnTo>
                  <a:pt x="1486" y="1644"/>
                </a:lnTo>
                <a:lnTo>
                  <a:pt x="1659" y="1864"/>
                </a:lnTo>
                <a:lnTo>
                  <a:pt x="1835" y="2080"/>
                </a:lnTo>
                <a:lnTo>
                  <a:pt x="2011" y="2298"/>
                </a:lnTo>
                <a:lnTo>
                  <a:pt x="2184" y="2517"/>
                </a:lnTo>
                <a:lnTo>
                  <a:pt x="2557" y="2966"/>
                </a:lnTo>
                <a:lnTo>
                  <a:pt x="2564" y="2991"/>
                </a:lnTo>
                <a:lnTo>
                  <a:pt x="2568" y="3020"/>
                </a:lnTo>
                <a:lnTo>
                  <a:pt x="2566" y="3055"/>
                </a:lnTo>
                <a:lnTo>
                  <a:pt x="2560" y="3089"/>
                </a:lnTo>
                <a:lnTo>
                  <a:pt x="2555" y="3126"/>
                </a:lnTo>
                <a:lnTo>
                  <a:pt x="2546" y="3157"/>
                </a:lnTo>
                <a:lnTo>
                  <a:pt x="2540" y="3186"/>
                </a:lnTo>
                <a:lnTo>
                  <a:pt x="2531" y="3224"/>
                </a:lnTo>
                <a:lnTo>
                  <a:pt x="2520" y="3271"/>
                </a:lnTo>
                <a:lnTo>
                  <a:pt x="2506" y="3324"/>
                </a:lnTo>
                <a:lnTo>
                  <a:pt x="2489" y="3382"/>
                </a:lnTo>
                <a:lnTo>
                  <a:pt x="2473" y="3442"/>
                </a:lnTo>
                <a:lnTo>
                  <a:pt x="2453" y="3502"/>
                </a:lnTo>
                <a:lnTo>
                  <a:pt x="2433" y="3560"/>
                </a:lnTo>
                <a:lnTo>
                  <a:pt x="2411" y="3615"/>
                </a:lnTo>
                <a:lnTo>
                  <a:pt x="2389" y="3664"/>
                </a:lnTo>
                <a:lnTo>
                  <a:pt x="2368" y="3704"/>
                </a:lnTo>
                <a:lnTo>
                  <a:pt x="2344" y="3735"/>
                </a:lnTo>
                <a:lnTo>
                  <a:pt x="2320" y="3753"/>
                </a:lnTo>
                <a:lnTo>
                  <a:pt x="2297" y="3758"/>
                </a:lnTo>
                <a:lnTo>
                  <a:pt x="2273" y="3753"/>
                </a:lnTo>
                <a:lnTo>
                  <a:pt x="2248" y="3740"/>
                </a:lnTo>
                <a:lnTo>
                  <a:pt x="2222" y="3722"/>
                </a:lnTo>
                <a:lnTo>
                  <a:pt x="2199" y="3698"/>
                </a:lnTo>
                <a:lnTo>
                  <a:pt x="2177" y="3673"/>
                </a:lnTo>
                <a:lnTo>
                  <a:pt x="2155" y="3647"/>
                </a:lnTo>
                <a:lnTo>
                  <a:pt x="2137" y="3622"/>
                </a:lnTo>
                <a:lnTo>
                  <a:pt x="2120" y="3602"/>
                </a:lnTo>
                <a:lnTo>
                  <a:pt x="2108" y="3586"/>
                </a:lnTo>
                <a:lnTo>
                  <a:pt x="1971" y="3418"/>
                </a:lnTo>
                <a:lnTo>
                  <a:pt x="1829" y="3253"/>
                </a:lnTo>
                <a:lnTo>
                  <a:pt x="1689" y="3086"/>
                </a:lnTo>
                <a:lnTo>
                  <a:pt x="1551" y="2917"/>
                </a:lnTo>
                <a:lnTo>
                  <a:pt x="1428" y="2758"/>
                </a:lnTo>
                <a:lnTo>
                  <a:pt x="1304" y="2600"/>
                </a:lnTo>
                <a:lnTo>
                  <a:pt x="1180" y="2444"/>
                </a:lnTo>
                <a:lnTo>
                  <a:pt x="1059" y="2284"/>
                </a:lnTo>
                <a:lnTo>
                  <a:pt x="940" y="2122"/>
                </a:lnTo>
                <a:lnTo>
                  <a:pt x="824" y="1957"/>
                </a:lnTo>
                <a:lnTo>
                  <a:pt x="711" y="1786"/>
                </a:lnTo>
                <a:lnTo>
                  <a:pt x="604" y="1609"/>
                </a:lnTo>
                <a:lnTo>
                  <a:pt x="568" y="1544"/>
                </a:lnTo>
                <a:lnTo>
                  <a:pt x="533" y="1477"/>
                </a:lnTo>
                <a:lnTo>
                  <a:pt x="500" y="1409"/>
                </a:lnTo>
                <a:lnTo>
                  <a:pt x="473" y="1340"/>
                </a:lnTo>
                <a:lnTo>
                  <a:pt x="451" y="1267"/>
                </a:lnTo>
                <a:lnTo>
                  <a:pt x="433" y="1195"/>
                </a:lnTo>
                <a:lnTo>
                  <a:pt x="422" y="1120"/>
                </a:lnTo>
                <a:lnTo>
                  <a:pt x="417" y="1042"/>
                </a:lnTo>
                <a:lnTo>
                  <a:pt x="419" y="962"/>
                </a:lnTo>
                <a:lnTo>
                  <a:pt x="429" y="880"/>
                </a:lnTo>
                <a:lnTo>
                  <a:pt x="448" y="795"/>
                </a:lnTo>
                <a:lnTo>
                  <a:pt x="477" y="706"/>
                </a:lnTo>
                <a:lnTo>
                  <a:pt x="513" y="613"/>
                </a:lnTo>
                <a:lnTo>
                  <a:pt x="559" y="524"/>
                </a:lnTo>
                <a:lnTo>
                  <a:pt x="608" y="440"/>
                </a:lnTo>
                <a:lnTo>
                  <a:pt x="660" y="360"/>
                </a:lnTo>
                <a:lnTo>
                  <a:pt x="717" y="286"/>
                </a:lnTo>
                <a:lnTo>
                  <a:pt x="762" y="231"/>
                </a:lnTo>
                <a:lnTo>
                  <a:pt x="815" y="180"/>
                </a:lnTo>
                <a:lnTo>
                  <a:pt x="873" y="133"/>
                </a:lnTo>
                <a:lnTo>
                  <a:pt x="937" y="91"/>
                </a:lnTo>
                <a:lnTo>
                  <a:pt x="1006" y="55"/>
                </a:lnTo>
                <a:lnTo>
                  <a:pt x="1080" y="29"/>
                </a:lnTo>
                <a:lnTo>
                  <a:pt x="1244"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151" name="Oval 1">
            <a:extLst>
              <a:ext uri="{FF2B5EF4-FFF2-40B4-BE49-F238E27FC236}">
                <a16:creationId xmlns:a16="http://schemas.microsoft.com/office/drawing/2014/main" id="{FEDCDC39-A011-86D9-8B6E-EB9154D76A3B}"/>
              </a:ext>
            </a:extLst>
          </p:cNvPr>
          <p:cNvSpPr/>
          <p:nvPr/>
        </p:nvSpPr>
        <p:spPr>
          <a:xfrm>
            <a:off x="8373665" y="602219"/>
            <a:ext cx="342296" cy="342295"/>
          </a:xfrm>
          <a:custGeom>
            <a:avLst/>
            <a:gdLst/>
            <a:ahLst/>
            <a:cxnLst/>
            <a:rect l="l" t="t" r="r" b="b"/>
            <a:pathLst>
              <a:path w="3848188" h="3848188">
                <a:moveTo>
                  <a:pt x="1531053" y="504131"/>
                </a:moveTo>
                <a:lnTo>
                  <a:pt x="1531053" y="1481511"/>
                </a:lnTo>
                <a:lnTo>
                  <a:pt x="553673" y="1481511"/>
                </a:lnTo>
                <a:lnTo>
                  <a:pt x="553673" y="2263055"/>
                </a:lnTo>
                <a:lnTo>
                  <a:pt x="1531053" y="2263055"/>
                </a:lnTo>
                <a:lnTo>
                  <a:pt x="1531053" y="3240435"/>
                </a:lnTo>
                <a:lnTo>
                  <a:pt x="2312597" y="3240435"/>
                </a:lnTo>
                <a:lnTo>
                  <a:pt x="2312597" y="2263055"/>
                </a:lnTo>
                <a:lnTo>
                  <a:pt x="3289977" y="2263055"/>
                </a:lnTo>
                <a:lnTo>
                  <a:pt x="3289977" y="1481511"/>
                </a:lnTo>
                <a:lnTo>
                  <a:pt x="2312597" y="1481511"/>
                </a:lnTo>
                <a:lnTo>
                  <a:pt x="2312597" y="504131"/>
                </a:lnTo>
                <a:close/>
                <a:moveTo>
                  <a:pt x="1924094" y="0"/>
                </a:moveTo>
                <a:cubicBezTo>
                  <a:pt x="2986742" y="0"/>
                  <a:pt x="3848188" y="861446"/>
                  <a:pt x="3848188" y="1924094"/>
                </a:cubicBezTo>
                <a:cubicBezTo>
                  <a:pt x="3848188" y="2986742"/>
                  <a:pt x="2986742" y="3848188"/>
                  <a:pt x="1924094" y="3848188"/>
                </a:cubicBezTo>
                <a:cubicBezTo>
                  <a:pt x="861446" y="3848188"/>
                  <a:pt x="0" y="2986742"/>
                  <a:pt x="0" y="1924094"/>
                </a:cubicBezTo>
                <a:cubicBezTo>
                  <a:pt x="0" y="861446"/>
                  <a:pt x="861446" y="0"/>
                  <a:pt x="1924094"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2" name="Donut 3">
            <a:extLst>
              <a:ext uri="{FF2B5EF4-FFF2-40B4-BE49-F238E27FC236}">
                <a16:creationId xmlns:a16="http://schemas.microsoft.com/office/drawing/2014/main" id="{89A4778C-488F-0D05-A38F-E0F24D3EDB33}"/>
              </a:ext>
            </a:extLst>
          </p:cNvPr>
          <p:cNvSpPr/>
          <p:nvPr/>
        </p:nvSpPr>
        <p:spPr>
          <a:xfrm rot="2542585">
            <a:off x="10085046" y="6173868"/>
            <a:ext cx="214889" cy="409323"/>
          </a:xfrm>
          <a:custGeom>
            <a:avLst/>
            <a:gdLst/>
            <a:ahLst/>
            <a:cxnLst/>
            <a:rect l="l" t="t" r="r" b="b"/>
            <a:pathLst>
              <a:path w="2073250" h="3949150">
                <a:moveTo>
                  <a:pt x="1279271" y="2220875"/>
                </a:moveTo>
                <a:lnTo>
                  <a:pt x="1285176" y="2794045"/>
                </a:lnTo>
                <a:lnTo>
                  <a:pt x="1962603" y="2794045"/>
                </a:lnTo>
                <a:lnTo>
                  <a:pt x="1962603" y="3261227"/>
                </a:lnTo>
                <a:lnTo>
                  <a:pt x="1289989" y="3261228"/>
                </a:lnTo>
                <a:lnTo>
                  <a:pt x="1297029" y="3944670"/>
                </a:lnTo>
                <a:lnTo>
                  <a:pt x="795159" y="3949150"/>
                </a:lnTo>
                <a:lnTo>
                  <a:pt x="788072" y="3261227"/>
                </a:lnTo>
                <a:lnTo>
                  <a:pt x="110647" y="3261227"/>
                </a:lnTo>
                <a:lnTo>
                  <a:pt x="110647" y="2794045"/>
                </a:lnTo>
                <a:lnTo>
                  <a:pt x="783259" y="2794045"/>
                </a:lnTo>
                <a:lnTo>
                  <a:pt x="777401" y="2225354"/>
                </a:lnTo>
                <a:close/>
                <a:moveTo>
                  <a:pt x="1036626" y="518312"/>
                </a:moveTo>
                <a:cubicBezTo>
                  <a:pt x="750370" y="518312"/>
                  <a:pt x="518313" y="753722"/>
                  <a:pt x="518313" y="1044116"/>
                </a:cubicBezTo>
                <a:cubicBezTo>
                  <a:pt x="518313" y="1334510"/>
                  <a:pt x="750370" y="1569920"/>
                  <a:pt x="1036626" y="1569920"/>
                </a:cubicBezTo>
                <a:cubicBezTo>
                  <a:pt x="1322882" y="1569920"/>
                  <a:pt x="1554939" y="1334510"/>
                  <a:pt x="1554939" y="1044116"/>
                </a:cubicBezTo>
                <a:cubicBezTo>
                  <a:pt x="1554939" y="753722"/>
                  <a:pt x="1322882" y="518312"/>
                  <a:pt x="1036626" y="518312"/>
                </a:cubicBezTo>
                <a:close/>
                <a:moveTo>
                  <a:pt x="1036625" y="0"/>
                </a:moveTo>
                <a:cubicBezTo>
                  <a:pt x="1609137" y="0"/>
                  <a:pt x="2073250" y="467467"/>
                  <a:pt x="2073250" y="1044116"/>
                </a:cubicBezTo>
                <a:cubicBezTo>
                  <a:pt x="2073250" y="1620765"/>
                  <a:pt x="1609137" y="2088232"/>
                  <a:pt x="1036625" y="2088232"/>
                </a:cubicBezTo>
                <a:cubicBezTo>
                  <a:pt x="464113" y="2088232"/>
                  <a:pt x="0" y="1620765"/>
                  <a:pt x="0" y="1044116"/>
                </a:cubicBezTo>
                <a:cubicBezTo>
                  <a:pt x="0" y="467467"/>
                  <a:pt x="464113" y="0"/>
                  <a:pt x="1036625"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53" name="Rounded Rectangle 8">
            <a:extLst>
              <a:ext uri="{FF2B5EF4-FFF2-40B4-BE49-F238E27FC236}">
                <a16:creationId xmlns:a16="http://schemas.microsoft.com/office/drawing/2014/main" id="{B69E65C0-2547-6617-3E9D-1DB27098BF13}"/>
              </a:ext>
            </a:extLst>
          </p:cNvPr>
          <p:cNvSpPr/>
          <p:nvPr/>
        </p:nvSpPr>
        <p:spPr>
          <a:xfrm>
            <a:off x="5318933" y="3416531"/>
            <a:ext cx="302313" cy="228108"/>
          </a:xfrm>
          <a:custGeom>
            <a:avLst/>
            <a:gdLst/>
            <a:ahLst/>
            <a:cxnLst/>
            <a:rect l="l" t="t" r="r" b="b"/>
            <a:pathLst>
              <a:path w="3960440" h="2988329">
                <a:moveTo>
                  <a:pt x="1906134" y="1614050"/>
                </a:moveTo>
                <a:cubicBezTo>
                  <a:pt x="1848735" y="1614050"/>
                  <a:pt x="1802205" y="1659775"/>
                  <a:pt x="1802205" y="1716180"/>
                </a:cubicBezTo>
                <a:lnTo>
                  <a:pt x="1802205" y="1952130"/>
                </a:lnTo>
                <a:lnTo>
                  <a:pt x="1562097" y="1952130"/>
                </a:lnTo>
                <a:cubicBezTo>
                  <a:pt x="1504698" y="1952130"/>
                  <a:pt x="1458167" y="1997855"/>
                  <a:pt x="1458167" y="2054260"/>
                </a:cubicBezTo>
                <a:lnTo>
                  <a:pt x="1458167" y="2188080"/>
                </a:lnTo>
                <a:cubicBezTo>
                  <a:pt x="1458167" y="2244485"/>
                  <a:pt x="1504698" y="2290210"/>
                  <a:pt x="1562097" y="2290210"/>
                </a:cubicBezTo>
                <a:lnTo>
                  <a:pt x="1802205" y="2290210"/>
                </a:lnTo>
                <a:lnTo>
                  <a:pt x="1802205" y="2526160"/>
                </a:lnTo>
                <a:cubicBezTo>
                  <a:pt x="1802205" y="2582565"/>
                  <a:pt x="1848735" y="2628290"/>
                  <a:pt x="1906134" y="2628290"/>
                </a:cubicBezTo>
                <a:lnTo>
                  <a:pt x="2042312" y="2628290"/>
                </a:lnTo>
                <a:cubicBezTo>
                  <a:pt x="2099711" y="2628290"/>
                  <a:pt x="2146242" y="2582565"/>
                  <a:pt x="2146242" y="2526160"/>
                </a:cubicBezTo>
                <a:lnTo>
                  <a:pt x="2146242" y="2290210"/>
                </a:lnTo>
                <a:lnTo>
                  <a:pt x="2386349" y="2290210"/>
                </a:lnTo>
                <a:cubicBezTo>
                  <a:pt x="2443749" y="2290210"/>
                  <a:pt x="2490279" y="2244485"/>
                  <a:pt x="2490279" y="2188080"/>
                </a:cubicBezTo>
                <a:lnTo>
                  <a:pt x="2490279" y="2054260"/>
                </a:lnTo>
                <a:cubicBezTo>
                  <a:pt x="2490279" y="1997855"/>
                  <a:pt x="2443749" y="1952130"/>
                  <a:pt x="2386349" y="1952130"/>
                </a:cubicBezTo>
                <a:lnTo>
                  <a:pt x="2146242" y="1952130"/>
                </a:lnTo>
                <a:lnTo>
                  <a:pt x="2146242" y="1716180"/>
                </a:lnTo>
                <a:cubicBezTo>
                  <a:pt x="2146242" y="1659775"/>
                  <a:pt x="2099711" y="1614050"/>
                  <a:pt x="2042312" y="1614050"/>
                </a:cubicBezTo>
                <a:close/>
                <a:moveTo>
                  <a:pt x="0" y="1368149"/>
                </a:moveTo>
                <a:lnTo>
                  <a:pt x="3960440" y="1368149"/>
                </a:lnTo>
                <a:lnTo>
                  <a:pt x="3960440" y="2489988"/>
                </a:lnTo>
                <a:cubicBezTo>
                  <a:pt x="3960440" y="2765214"/>
                  <a:pt x="3737325" y="2988329"/>
                  <a:pt x="3462099" y="2988329"/>
                </a:cubicBezTo>
                <a:lnTo>
                  <a:pt x="498341" y="2988329"/>
                </a:lnTo>
                <a:cubicBezTo>
                  <a:pt x="223115" y="2988329"/>
                  <a:pt x="0" y="2765214"/>
                  <a:pt x="0" y="2489988"/>
                </a:cubicBezTo>
                <a:close/>
                <a:moveTo>
                  <a:pt x="1399199" y="277487"/>
                </a:moveTo>
                <a:cubicBezTo>
                  <a:pt x="1340514" y="277487"/>
                  <a:pt x="1292941" y="325060"/>
                  <a:pt x="1292941" y="383745"/>
                </a:cubicBezTo>
                <a:lnTo>
                  <a:pt x="1292941" y="684073"/>
                </a:lnTo>
                <a:lnTo>
                  <a:pt x="2667496" y="684073"/>
                </a:lnTo>
                <a:lnTo>
                  <a:pt x="2667496" y="383745"/>
                </a:lnTo>
                <a:cubicBezTo>
                  <a:pt x="2667496" y="325060"/>
                  <a:pt x="2619923" y="277487"/>
                  <a:pt x="2561238" y="277487"/>
                </a:cubicBezTo>
                <a:close/>
                <a:moveTo>
                  <a:pt x="1139543" y="0"/>
                </a:moveTo>
                <a:lnTo>
                  <a:pt x="2820896" y="0"/>
                </a:lnTo>
                <a:cubicBezTo>
                  <a:pt x="2920320" y="0"/>
                  <a:pt x="3000919" y="80599"/>
                  <a:pt x="3000919" y="180023"/>
                </a:cubicBezTo>
                <a:lnTo>
                  <a:pt x="3000919" y="684073"/>
                </a:lnTo>
                <a:lnTo>
                  <a:pt x="3462099" y="684073"/>
                </a:lnTo>
                <a:cubicBezTo>
                  <a:pt x="3727111" y="684073"/>
                  <a:pt x="3943808" y="890935"/>
                  <a:pt x="3957387" y="1152125"/>
                </a:cubicBezTo>
                <a:lnTo>
                  <a:pt x="3053" y="1152125"/>
                </a:lnTo>
                <a:cubicBezTo>
                  <a:pt x="16632" y="890935"/>
                  <a:pt x="233329" y="684073"/>
                  <a:pt x="498341" y="684073"/>
                </a:cubicBezTo>
                <a:lnTo>
                  <a:pt x="959520" y="684073"/>
                </a:lnTo>
                <a:lnTo>
                  <a:pt x="959520" y="180023"/>
                </a:lnTo>
                <a:cubicBezTo>
                  <a:pt x="959520" y="80599"/>
                  <a:pt x="1040119" y="0"/>
                  <a:pt x="1139543"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latin typeface="Arial" pitchFamily="34" charset="0"/>
              <a:cs typeface="Arial" pitchFamily="34" charset="0"/>
            </a:endParaRPr>
          </a:p>
        </p:txBody>
      </p:sp>
      <p:sp>
        <p:nvSpPr>
          <p:cNvPr id="154" name="Heart 3">
            <a:extLst>
              <a:ext uri="{FF2B5EF4-FFF2-40B4-BE49-F238E27FC236}">
                <a16:creationId xmlns:a16="http://schemas.microsoft.com/office/drawing/2014/main" id="{CF631EFC-2F70-612D-25C6-230C924F1D6C}"/>
              </a:ext>
            </a:extLst>
          </p:cNvPr>
          <p:cNvSpPr>
            <a:spLocks noChangeAspect="1"/>
          </p:cNvSpPr>
          <p:nvPr/>
        </p:nvSpPr>
        <p:spPr>
          <a:xfrm>
            <a:off x="11506328" y="936972"/>
            <a:ext cx="302279" cy="273557"/>
          </a:xfrm>
          <a:custGeom>
            <a:avLst/>
            <a:gdLst/>
            <a:ahLst/>
            <a:cxnLst/>
            <a:rect l="l" t="t" r="r" b="b"/>
            <a:pathLst>
              <a:path w="3971393" h="3594045">
                <a:moveTo>
                  <a:pt x="2284446" y="942229"/>
                </a:moveTo>
                <a:cubicBezTo>
                  <a:pt x="2231718" y="946666"/>
                  <a:pt x="2184212" y="981897"/>
                  <a:pt x="2166723" y="1035351"/>
                </a:cubicBezTo>
                <a:lnTo>
                  <a:pt x="1818705" y="2099054"/>
                </a:lnTo>
                <a:lnTo>
                  <a:pt x="1630896" y="1461099"/>
                </a:lnTo>
                <a:cubicBezTo>
                  <a:pt x="1625536" y="1442893"/>
                  <a:pt x="1616698" y="1426659"/>
                  <a:pt x="1605222" y="1412988"/>
                </a:cubicBezTo>
                <a:cubicBezTo>
                  <a:pt x="1592838" y="1372092"/>
                  <a:pt x="1559535" y="1339590"/>
                  <a:pt x="1515200" y="1327710"/>
                </a:cubicBezTo>
                <a:cubicBezTo>
                  <a:pt x="1442764" y="1308302"/>
                  <a:pt x="1368310" y="1351289"/>
                  <a:pt x="1348901" y="1423723"/>
                </a:cubicBezTo>
                <a:lnTo>
                  <a:pt x="1175574" y="2070589"/>
                </a:lnTo>
                <a:lnTo>
                  <a:pt x="887391" y="2070589"/>
                </a:lnTo>
                <a:cubicBezTo>
                  <a:pt x="812401" y="2070589"/>
                  <a:pt x="751610" y="2131382"/>
                  <a:pt x="751610" y="2206372"/>
                </a:cubicBezTo>
                <a:cubicBezTo>
                  <a:pt x="751609" y="2281361"/>
                  <a:pt x="812402" y="2342153"/>
                  <a:pt x="887391" y="2342154"/>
                </a:cubicBezTo>
                <a:lnTo>
                  <a:pt x="1266160" y="2342154"/>
                </a:lnTo>
                <a:cubicBezTo>
                  <a:pt x="1309243" y="2342153"/>
                  <a:pt x="1347639" y="2322088"/>
                  <a:pt x="1370869" y="2289485"/>
                </a:cubicBezTo>
                <a:cubicBezTo>
                  <a:pt x="1392914" y="2274134"/>
                  <a:pt x="1408463" y="2250677"/>
                  <a:pt x="1415910" y="2222885"/>
                </a:cubicBezTo>
                <a:lnTo>
                  <a:pt x="1490320" y="1945186"/>
                </a:lnTo>
                <a:lnTo>
                  <a:pt x="1661817" y="2527729"/>
                </a:lnTo>
                <a:cubicBezTo>
                  <a:pt x="1680716" y="2591927"/>
                  <a:pt x="1742866" y="2631605"/>
                  <a:pt x="1806849" y="2621696"/>
                </a:cubicBezTo>
                <a:cubicBezTo>
                  <a:pt x="1873057" y="2637495"/>
                  <a:pt x="1940784" y="2599243"/>
                  <a:pt x="1962449" y="2533025"/>
                </a:cubicBezTo>
                <a:lnTo>
                  <a:pt x="2291633" y="1526890"/>
                </a:lnTo>
                <a:lnTo>
                  <a:pt x="2478124" y="2222886"/>
                </a:lnTo>
                <a:cubicBezTo>
                  <a:pt x="2491725" y="2273643"/>
                  <a:pt x="2532355" y="2309941"/>
                  <a:pt x="2580723" y="2318869"/>
                </a:cubicBezTo>
                <a:cubicBezTo>
                  <a:pt x="2600453" y="2334375"/>
                  <a:pt x="2625460" y="2342152"/>
                  <a:pt x="2652283" y="2342153"/>
                </a:cubicBezTo>
                <a:lnTo>
                  <a:pt x="3058108" y="2342153"/>
                </a:lnTo>
                <a:cubicBezTo>
                  <a:pt x="3133099" y="2342153"/>
                  <a:pt x="3193891" y="2281360"/>
                  <a:pt x="3193891" y="2206371"/>
                </a:cubicBezTo>
                <a:cubicBezTo>
                  <a:pt x="3193890" y="2131381"/>
                  <a:pt x="3133099" y="2070589"/>
                  <a:pt x="3058108" y="2070588"/>
                </a:cubicBezTo>
                <a:lnTo>
                  <a:pt x="2718460" y="2070589"/>
                </a:lnTo>
                <a:lnTo>
                  <a:pt x="2455970" y="1090961"/>
                </a:lnTo>
                <a:cubicBezTo>
                  <a:pt x="2449895" y="1068289"/>
                  <a:pt x="2438427" y="1048501"/>
                  <a:pt x="2421928" y="1033927"/>
                </a:cubicBezTo>
                <a:cubicBezTo>
                  <a:pt x="2410672" y="994460"/>
                  <a:pt x="2379946" y="962248"/>
                  <a:pt x="2337996" y="948523"/>
                </a:cubicBezTo>
                <a:cubicBezTo>
                  <a:pt x="2320178" y="942693"/>
                  <a:pt x="2302022" y="940751"/>
                  <a:pt x="2284446" y="942229"/>
                </a:cubicBezTo>
                <a:close/>
                <a:moveTo>
                  <a:pt x="941190" y="119"/>
                </a:moveTo>
                <a:cubicBezTo>
                  <a:pt x="1335246" y="6449"/>
                  <a:pt x="1754682" y="267656"/>
                  <a:pt x="1985697" y="864700"/>
                </a:cubicBezTo>
                <a:cubicBezTo>
                  <a:pt x="2807082" y="-1258124"/>
                  <a:pt x="6010484" y="864700"/>
                  <a:pt x="1985697" y="3594045"/>
                </a:cubicBezTo>
                <a:cubicBezTo>
                  <a:pt x="-907119" y="1632328"/>
                  <a:pt x="-65842" y="-16059"/>
                  <a:pt x="941190" y="119"/>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latin typeface="Arial" pitchFamily="34" charset="0"/>
              <a:cs typeface="Arial" pitchFamily="34" charset="0"/>
            </a:endParaRPr>
          </a:p>
        </p:txBody>
      </p:sp>
      <p:sp>
        <p:nvSpPr>
          <p:cNvPr id="155" name="Round Same Side Corner Rectangle 5">
            <a:extLst>
              <a:ext uri="{FF2B5EF4-FFF2-40B4-BE49-F238E27FC236}">
                <a16:creationId xmlns:a16="http://schemas.microsoft.com/office/drawing/2014/main" id="{41508039-D712-4602-F7E0-DAD6D557A084}"/>
              </a:ext>
            </a:extLst>
          </p:cNvPr>
          <p:cNvSpPr/>
          <p:nvPr/>
        </p:nvSpPr>
        <p:spPr>
          <a:xfrm>
            <a:off x="9871330" y="103857"/>
            <a:ext cx="352384" cy="247386"/>
          </a:xfrm>
          <a:custGeom>
            <a:avLst/>
            <a:gdLst/>
            <a:ahLst/>
            <a:cxnLst/>
            <a:rect l="l" t="t" r="r" b="b"/>
            <a:pathLst>
              <a:path w="3934890" h="3325069">
                <a:moveTo>
                  <a:pt x="3256955" y="2654903"/>
                </a:moveTo>
                <a:cubicBezTo>
                  <a:pt x="3442016" y="2654903"/>
                  <a:pt x="3592038" y="2804925"/>
                  <a:pt x="3592038" y="2989986"/>
                </a:cubicBezTo>
                <a:cubicBezTo>
                  <a:pt x="3592038" y="3175047"/>
                  <a:pt x="3442016" y="3325069"/>
                  <a:pt x="3256955" y="3325069"/>
                </a:cubicBezTo>
                <a:cubicBezTo>
                  <a:pt x="3071894" y="3325069"/>
                  <a:pt x="2921872" y="3175047"/>
                  <a:pt x="2921872" y="2989986"/>
                </a:cubicBezTo>
                <a:cubicBezTo>
                  <a:pt x="2921872" y="2804925"/>
                  <a:pt x="3071894" y="2654903"/>
                  <a:pt x="3256955" y="2654903"/>
                </a:cubicBezTo>
                <a:close/>
                <a:moveTo>
                  <a:pt x="1163958" y="2654903"/>
                </a:moveTo>
                <a:cubicBezTo>
                  <a:pt x="1349019" y="2654903"/>
                  <a:pt x="1499041" y="2804925"/>
                  <a:pt x="1499041" y="2989986"/>
                </a:cubicBezTo>
                <a:cubicBezTo>
                  <a:pt x="1499041" y="3175047"/>
                  <a:pt x="1349019" y="3325069"/>
                  <a:pt x="1163958" y="3325069"/>
                </a:cubicBezTo>
                <a:cubicBezTo>
                  <a:pt x="978897" y="3325069"/>
                  <a:pt x="828875" y="3175047"/>
                  <a:pt x="828875" y="2989986"/>
                </a:cubicBezTo>
                <a:cubicBezTo>
                  <a:pt x="828875" y="2804925"/>
                  <a:pt x="978897" y="2654903"/>
                  <a:pt x="1163958" y="2654903"/>
                </a:cubicBezTo>
                <a:close/>
                <a:moveTo>
                  <a:pt x="76162" y="2262658"/>
                </a:moveTo>
                <a:lnTo>
                  <a:pt x="3934890" y="2262658"/>
                </a:lnTo>
                <a:lnTo>
                  <a:pt x="3934890" y="2865907"/>
                </a:lnTo>
                <a:lnTo>
                  <a:pt x="3688794" y="2865907"/>
                </a:lnTo>
                <a:cubicBezTo>
                  <a:pt x="3630311" y="2683593"/>
                  <a:pt x="3458928" y="2552630"/>
                  <a:pt x="3256956" y="2552630"/>
                </a:cubicBezTo>
                <a:cubicBezTo>
                  <a:pt x="3054984" y="2552630"/>
                  <a:pt x="2883601" y="2683593"/>
                  <a:pt x="2825119" y="2865907"/>
                </a:cubicBezTo>
                <a:lnTo>
                  <a:pt x="1595797" y="2865907"/>
                </a:lnTo>
                <a:cubicBezTo>
                  <a:pt x="1537314" y="2683593"/>
                  <a:pt x="1365931" y="2552630"/>
                  <a:pt x="1163959" y="2552630"/>
                </a:cubicBezTo>
                <a:cubicBezTo>
                  <a:pt x="952624" y="2552630"/>
                  <a:pt x="774779" y="2696018"/>
                  <a:pt x="724237" y="2891307"/>
                </a:cubicBezTo>
                <a:lnTo>
                  <a:pt x="398213" y="2891307"/>
                </a:lnTo>
                <a:cubicBezTo>
                  <a:pt x="178286" y="2891307"/>
                  <a:pt x="0" y="2713021"/>
                  <a:pt x="0" y="2493094"/>
                </a:cubicBezTo>
                <a:lnTo>
                  <a:pt x="0" y="2267371"/>
                </a:lnTo>
                <a:lnTo>
                  <a:pt x="76162" y="2267371"/>
                </a:lnTo>
                <a:close/>
                <a:moveTo>
                  <a:pt x="940438" y="986308"/>
                </a:moveTo>
                <a:cubicBezTo>
                  <a:pt x="831368" y="986308"/>
                  <a:pt x="742949" y="1041027"/>
                  <a:pt x="742949" y="1108525"/>
                </a:cubicBezTo>
                <a:lnTo>
                  <a:pt x="742949" y="1420858"/>
                </a:lnTo>
                <a:lnTo>
                  <a:pt x="1337996" y="1420858"/>
                </a:lnTo>
                <a:lnTo>
                  <a:pt x="1337996" y="986308"/>
                </a:lnTo>
                <a:close/>
                <a:moveTo>
                  <a:pt x="2566126" y="947333"/>
                </a:moveTo>
                <a:cubicBezTo>
                  <a:pt x="2490968" y="947333"/>
                  <a:pt x="2430039" y="1008262"/>
                  <a:pt x="2430039" y="1083421"/>
                </a:cubicBezTo>
                <a:lnTo>
                  <a:pt x="2430039" y="1283715"/>
                </a:lnTo>
                <a:lnTo>
                  <a:pt x="2240561" y="1283715"/>
                </a:lnTo>
                <a:cubicBezTo>
                  <a:pt x="2165402" y="1283715"/>
                  <a:pt x="2104473" y="1344644"/>
                  <a:pt x="2104473" y="1419803"/>
                </a:cubicBezTo>
                <a:lnTo>
                  <a:pt x="2104473" y="1443548"/>
                </a:lnTo>
                <a:cubicBezTo>
                  <a:pt x="2104473" y="1518707"/>
                  <a:pt x="2165402" y="1579635"/>
                  <a:pt x="2240561" y="1579635"/>
                </a:cubicBezTo>
                <a:lnTo>
                  <a:pt x="2430039" y="1579635"/>
                </a:lnTo>
                <a:lnTo>
                  <a:pt x="2430039" y="1758296"/>
                </a:lnTo>
                <a:cubicBezTo>
                  <a:pt x="2430039" y="1833454"/>
                  <a:pt x="2490968" y="1894383"/>
                  <a:pt x="2566126" y="1894383"/>
                </a:cubicBezTo>
                <a:lnTo>
                  <a:pt x="2589871" y="1894383"/>
                </a:lnTo>
                <a:cubicBezTo>
                  <a:pt x="2665030" y="1894383"/>
                  <a:pt x="2725959" y="1833454"/>
                  <a:pt x="2725959" y="1758296"/>
                </a:cubicBezTo>
                <a:lnTo>
                  <a:pt x="2725959" y="1579635"/>
                </a:lnTo>
                <a:lnTo>
                  <a:pt x="2915437" y="1579635"/>
                </a:lnTo>
                <a:cubicBezTo>
                  <a:pt x="2990595" y="1579635"/>
                  <a:pt x="3051524" y="1518707"/>
                  <a:pt x="3051524" y="1443548"/>
                </a:cubicBezTo>
                <a:lnTo>
                  <a:pt x="3051524" y="1419803"/>
                </a:lnTo>
                <a:cubicBezTo>
                  <a:pt x="3051524" y="1344644"/>
                  <a:pt x="2990595" y="1283715"/>
                  <a:pt x="2915437" y="1283715"/>
                </a:cubicBezTo>
                <a:lnTo>
                  <a:pt x="2725959" y="1283715"/>
                </a:lnTo>
                <a:lnTo>
                  <a:pt x="2725959" y="1083421"/>
                </a:lnTo>
                <a:cubicBezTo>
                  <a:pt x="2725959" y="1008262"/>
                  <a:pt x="2665030" y="947333"/>
                  <a:pt x="2589871" y="947333"/>
                </a:cubicBezTo>
                <a:close/>
                <a:moveTo>
                  <a:pt x="2175584" y="448446"/>
                </a:moveTo>
                <a:lnTo>
                  <a:pt x="2342436" y="448446"/>
                </a:lnTo>
                <a:cubicBezTo>
                  <a:pt x="2365949" y="448446"/>
                  <a:pt x="2385010" y="467507"/>
                  <a:pt x="2385010" y="491020"/>
                </a:cubicBezTo>
                <a:lnTo>
                  <a:pt x="2385010" y="513872"/>
                </a:lnTo>
                <a:cubicBezTo>
                  <a:pt x="2385010" y="537385"/>
                  <a:pt x="2365949" y="556446"/>
                  <a:pt x="2342436" y="556446"/>
                </a:cubicBezTo>
                <a:lnTo>
                  <a:pt x="2175584" y="556446"/>
                </a:lnTo>
                <a:cubicBezTo>
                  <a:pt x="2152071" y="556446"/>
                  <a:pt x="2133010" y="537385"/>
                  <a:pt x="2133010" y="513872"/>
                </a:cubicBezTo>
                <a:lnTo>
                  <a:pt x="2133010" y="491020"/>
                </a:lnTo>
                <a:cubicBezTo>
                  <a:pt x="2133010" y="467507"/>
                  <a:pt x="2152071" y="448446"/>
                  <a:pt x="2175584" y="448446"/>
                </a:cubicBezTo>
                <a:close/>
                <a:moveTo>
                  <a:pt x="1313354" y="439278"/>
                </a:moveTo>
                <a:lnTo>
                  <a:pt x="1480043" y="446666"/>
                </a:lnTo>
                <a:cubicBezTo>
                  <a:pt x="1503533" y="447707"/>
                  <a:pt x="1521731" y="467594"/>
                  <a:pt x="1520690" y="491084"/>
                </a:cubicBezTo>
                <a:lnTo>
                  <a:pt x="1519678" y="513913"/>
                </a:lnTo>
                <a:cubicBezTo>
                  <a:pt x="1518636" y="537403"/>
                  <a:pt x="1498750" y="555601"/>
                  <a:pt x="1475260" y="554560"/>
                </a:cubicBezTo>
                <a:lnTo>
                  <a:pt x="1308572" y="547172"/>
                </a:lnTo>
                <a:cubicBezTo>
                  <a:pt x="1285082" y="546130"/>
                  <a:pt x="1266884" y="526244"/>
                  <a:pt x="1267925" y="502754"/>
                </a:cubicBezTo>
                <a:lnTo>
                  <a:pt x="1268937" y="479925"/>
                </a:lnTo>
                <a:cubicBezTo>
                  <a:pt x="1269978" y="456435"/>
                  <a:pt x="1289864" y="438236"/>
                  <a:pt x="1313354" y="439278"/>
                </a:cubicBezTo>
                <a:close/>
                <a:moveTo>
                  <a:pt x="1782480" y="391192"/>
                </a:moveTo>
                <a:lnTo>
                  <a:pt x="1854488" y="391192"/>
                </a:lnTo>
                <a:cubicBezTo>
                  <a:pt x="1947917" y="391192"/>
                  <a:pt x="2023656" y="466931"/>
                  <a:pt x="2023656" y="560360"/>
                </a:cubicBezTo>
                <a:lnTo>
                  <a:pt x="2023656" y="721195"/>
                </a:lnTo>
                <a:lnTo>
                  <a:pt x="3934890" y="721195"/>
                </a:lnTo>
                <a:lnTo>
                  <a:pt x="3934890" y="2109731"/>
                </a:lnTo>
                <a:lnTo>
                  <a:pt x="14197" y="2109731"/>
                </a:lnTo>
                <a:lnTo>
                  <a:pt x="14197" y="2114574"/>
                </a:lnTo>
                <a:lnTo>
                  <a:pt x="0" y="2114574"/>
                </a:lnTo>
                <a:lnTo>
                  <a:pt x="0" y="1828455"/>
                </a:lnTo>
                <a:cubicBezTo>
                  <a:pt x="0" y="1608528"/>
                  <a:pt x="178286" y="1430242"/>
                  <a:pt x="398213" y="1430242"/>
                </a:cubicBezTo>
                <a:lnTo>
                  <a:pt x="519518" y="1430242"/>
                </a:lnTo>
                <a:lnTo>
                  <a:pt x="519518" y="977203"/>
                </a:lnTo>
                <a:cubicBezTo>
                  <a:pt x="519518" y="876538"/>
                  <a:pt x="601123" y="794933"/>
                  <a:pt x="701788" y="794933"/>
                </a:cubicBezTo>
                <a:lnTo>
                  <a:pt x="1349377" y="794933"/>
                </a:lnTo>
                <a:lnTo>
                  <a:pt x="1349377" y="721195"/>
                </a:lnTo>
                <a:lnTo>
                  <a:pt x="1613312" y="721195"/>
                </a:lnTo>
                <a:lnTo>
                  <a:pt x="1613312" y="560360"/>
                </a:lnTo>
                <a:cubicBezTo>
                  <a:pt x="1613312" y="466931"/>
                  <a:pt x="1689051" y="391192"/>
                  <a:pt x="1782480" y="391192"/>
                </a:cubicBezTo>
                <a:close/>
                <a:moveTo>
                  <a:pt x="2217013" y="121841"/>
                </a:moveTo>
                <a:cubicBezTo>
                  <a:pt x="2228118" y="123263"/>
                  <a:pt x="2238680" y="128922"/>
                  <a:pt x="2246068" y="138480"/>
                </a:cubicBezTo>
                <a:lnTo>
                  <a:pt x="2260428" y="157060"/>
                </a:lnTo>
                <a:cubicBezTo>
                  <a:pt x="2275203" y="176176"/>
                  <a:pt x="2271684" y="203650"/>
                  <a:pt x="2252568" y="218425"/>
                </a:cubicBezTo>
                <a:lnTo>
                  <a:pt x="2122407" y="319028"/>
                </a:lnTo>
                <a:cubicBezTo>
                  <a:pt x="2103291" y="333803"/>
                  <a:pt x="2075817" y="330283"/>
                  <a:pt x="2061042" y="311168"/>
                </a:cubicBezTo>
                <a:lnTo>
                  <a:pt x="2046682" y="292588"/>
                </a:lnTo>
                <a:cubicBezTo>
                  <a:pt x="2031907" y="273472"/>
                  <a:pt x="2035426" y="245997"/>
                  <a:pt x="2054542" y="231223"/>
                </a:cubicBezTo>
                <a:lnTo>
                  <a:pt x="2184703" y="130620"/>
                </a:lnTo>
                <a:cubicBezTo>
                  <a:pt x="2194261" y="123232"/>
                  <a:pt x="2205908" y="120418"/>
                  <a:pt x="2217013" y="121841"/>
                </a:cubicBezTo>
                <a:close/>
                <a:moveTo>
                  <a:pt x="1478016" y="112448"/>
                </a:moveTo>
                <a:cubicBezTo>
                  <a:pt x="1488894" y="113071"/>
                  <a:pt x="1499534" y="117844"/>
                  <a:pt x="1507358" y="126619"/>
                </a:cubicBezTo>
                <a:lnTo>
                  <a:pt x="1618401" y="251155"/>
                </a:lnTo>
                <a:cubicBezTo>
                  <a:pt x="1634050" y="268704"/>
                  <a:pt x="1632508" y="295617"/>
                  <a:pt x="1614958" y="311265"/>
                </a:cubicBezTo>
                <a:lnTo>
                  <a:pt x="1597902" y="326473"/>
                </a:lnTo>
                <a:cubicBezTo>
                  <a:pt x="1580352" y="342122"/>
                  <a:pt x="1553440" y="340580"/>
                  <a:pt x="1537792" y="323030"/>
                </a:cubicBezTo>
                <a:lnTo>
                  <a:pt x="1426749" y="198495"/>
                </a:lnTo>
                <a:cubicBezTo>
                  <a:pt x="1411101" y="180945"/>
                  <a:pt x="1412642" y="154033"/>
                  <a:pt x="1430192" y="138385"/>
                </a:cubicBezTo>
                <a:lnTo>
                  <a:pt x="1447248" y="123176"/>
                </a:lnTo>
                <a:cubicBezTo>
                  <a:pt x="1456023" y="115352"/>
                  <a:pt x="1467139" y="111825"/>
                  <a:pt x="1478016" y="112448"/>
                </a:cubicBezTo>
                <a:close/>
                <a:moveTo>
                  <a:pt x="1837237" y="58"/>
                </a:moveTo>
                <a:lnTo>
                  <a:pt x="1861379" y="1283"/>
                </a:lnTo>
                <a:cubicBezTo>
                  <a:pt x="1886217" y="2543"/>
                  <a:pt x="1905332" y="23700"/>
                  <a:pt x="1904072" y="48538"/>
                </a:cubicBezTo>
                <a:lnTo>
                  <a:pt x="1895868" y="210266"/>
                </a:lnTo>
                <a:cubicBezTo>
                  <a:pt x="1894608" y="235105"/>
                  <a:pt x="1873451" y="254219"/>
                  <a:pt x="1848613" y="252959"/>
                </a:cubicBezTo>
                <a:lnTo>
                  <a:pt x="1824471" y="251735"/>
                </a:lnTo>
                <a:cubicBezTo>
                  <a:pt x="1799633" y="250475"/>
                  <a:pt x="1780518" y="229317"/>
                  <a:pt x="1781778" y="204479"/>
                </a:cubicBezTo>
                <a:lnTo>
                  <a:pt x="1789981" y="42751"/>
                </a:lnTo>
                <a:cubicBezTo>
                  <a:pt x="1791241" y="17913"/>
                  <a:pt x="1812399" y="-1201"/>
                  <a:pt x="1837237" y="58"/>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6" name="Parallelogram 8">
            <a:extLst>
              <a:ext uri="{FF2B5EF4-FFF2-40B4-BE49-F238E27FC236}">
                <a16:creationId xmlns:a16="http://schemas.microsoft.com/office/drawing/2014/main" id="{1E1184FB-CE8C-3ECB-0A11-9466F638D8EF}"/>
              </a:ext>
            </a:extLst>
          </p:cNvPr>
          <p:cNvSpPr/>
          <p:nvPr/>
        </p:nvSpPr>
        <p:spPr>
          <a:xfrm>
            <a:off x="6469630" y="2392536"/>
            <a:ext cx="381319" cy="232595"/>
          </a:xfrm>
          <a:custGeom>
            <a:avLst/>
            <a:gdLst/>
            <a:ahLst/>
            <a:cxnLst/>
            <a:rect l="l" t="t" r="r" b="b"/>
            <a:pathLst>
              <a:path w="3990895" h="3087182">
                <a:moveTo>
                  <a:pt x="1740403" y="2573711"/>
                </a:moveTo>
                <a:cubicBezTo>
                  <a:pt x="1526257" y="2580937"/>
                  <a:pt x="1290256" y="2583516"/>
                  <a:pt x="1065139" y="2579843"/>
                </a:cubicBezTo>
                <a:lnTo>
                  <a:pt x="1065139" y="2871158"/>
                </a:lnTo>
                <a:lnTo>
                  <a:pt x="1740403" y="2871158"/>
                </a:lnTo>
                <a:close/>
                <a:moveTo>
                  <a:pt x="3583963" y="1148535"/>
                </a:moveTo>
                <a:cubicBezTo>
                  <a:pt x="3442121" y="1148535"/>
                  <a:pt x="3324432" y="1262284"/>
                  <a:pt x="3303071" y="1411513"/>
                </a:cubicBezTo>
                <a:lnTo>
                  <a:pt x="3604802" y="1436594"/>
                </a:lnTo>
                <a:cubicBezTo>
                  <a:pt x="3607651" y="1483680"/>
                  <a:pt x="3627953" y="1483631"/>
                  <a:pt x="3630802" y="1530717"/>
                </a:cubicBezTo>
                <a:lnTo>
                  <a:pt x="3339635" y="1623071"/>
                </a:lnTo>
                <a:cubicBezTo>
                  <a:pt x="3388511" y="1715368"/>
                  <a:pt x="3479714" y="1776813"/>
                  <a:pt x="3583963" y="1776813"/>
                </a:cubicBezTo>
                <a:cubicBezTo>
                  <a:pt x="3741685" y="1776813"/>
                  <a:pt x="3869544" y="1636168"/>
                  <a:pt x="3869544" y="1462674"/>
                </a:cubicBezTo>
                <a:cubicBezTo>
                  <a:pt x="3869544" y="1289180"/>
                  <a:pt x="3741685" y="1148535"/>
                  <a:pt x="3583963" y="1148535"/>
                </a:cubicBezTo>
                <a:close/>
                <a:moveTo>
                  <a:pt x="1942038" y="765538"/>
                </a:moveTo>
                <a:cubicBezTo>
                  <a:pt x="1858825" y="765538"/>
                  <a:pt x="1791368" y="832995"/>
                  <a:pt x="1791368" y="916208"/>
                </a:cubicBezTo>
                <a:lnTo>
                  <a:pt x="1791368" y="1175206"/>
                </a:lnTo>
                <a:lnTo>
                  <a:pt x="1596655" y="1175206"/>
                </a:lnTo>
                <a:cubicBezTo>
                  <a:pt x="1505121" y="1175206"/>
                  <a:pt x="1430918" y="1249409"/>
                  <a:pt x="1430918" y="1340943"/>
                </a:cubicBezTo>
                <a:lnTo>
                  <a:pt x="1430918" y="1369861"/>
                </a:lnTo>
                <a:cubicBezTo>
                  <a:pt x="1430918" y="1461395"/>
                  <a:pt x="1505121" y="1535598"/>
                  <a:pt x="1596655" y="1535598"/>
                </a:cubicBezTo>
                <a:lnTo>
                  <a:pt x="1791368" y="1535598"/>
                </a:lnTo>
                <a:lnTo>
                  <a:pt x="1791368" y="1768249"/>
                </a:lnTo>
                <a:cubicBezTo>
                  <a:pt x="1791368" y="1851462"/>
                  <a:pt x="1858825" y="1918919"/>
                  <a:pt x="1942038" y="1918919"/>
                </a:cubicBezTo>
                <a:lnTo>
                  <a:pt x="1968327" y="1918919"/>
                </a:lnTo>
                <a:cubicBezTo>
                  <a:pt x="2051540" y="1918919"/>
                  <a:pt x="2118997" y="1851462"/>
                  <a:pt x="2118997" y="1768249"/>
                </a:cubicBezTo>
                <a:lnTo>
                  <a:pt x="2118997" y="1535598"/>
                </a:lnTo>
                <a:lnTo>
                  <a:pt x="2313709" y="1535598"/>
                </a:lnTo>
                <a:cubicBezTo>
                  <a:pt x="2377432" y="1535598"/>
                  <a:pt x="2432756" y="1499636"/>
                  <a:pt x="2458635" y="1445923"/>
                </a:cubicBezTo>
                <a:lnTo>
                  <a:pt x="2460889" y="1424521"/>
                </a:lnTo>
                <a:lnTo>
                  <a:pt x="2465213" y="1420689"/>
                </a:lnTo>
                <a:lnTo>
                  <a:pt x="2471533" y="1306607"/>
                </a:lnTo>
                <a:cubicBezTo>
                  <a:pt x="2459663" y="1231205"/>
                  <a:pt x="2393226" y="1175206"/>
                  <a:pt x="2313709" y="1175206"/>
                </a:cubicBezTo>
                <a:lnTo>
                  <a:pt x="2118997" y="1175206"/>
                </a:lnTo>
                <a:lnTo>
                  <a:pt x="2118997" y="916208"/>
                </a:lnTo>
                <a:cubicBezTo>
                  <a:pt x="2118997" y="832995"/>
                  <a:pt x="2051540" y="765538"/>
                  <a:pt x="1968327" y="765538"/>
                </a:cubicBezTo>
                <a:close/>
                <a:moveTo>
                  <a:pt x="1226605" y="630723"/>
                </a:moveTo>
                <a:cubicBezTo>
                  <a:pt x="838390" y="598973"/>
                  <a:pt x="590161" y="1384786"/>
                  <a:pt x="585832" y="1535598"/>
                </a:cubicBezTo>
                <a:lnTo>
                  <a:pt x="1226028" y="1522898"/>
                </a:lnTo>
                <a:cubicBezTo>
                  <a:pt x="1226221" y="1225506"/>
                  <a:pt x="1226412" y="928115"/>
                  <a:pt x="1226605" y="630723"/>
                </a:cubicBezTo>
                <a:close/>
                <a:moveTo>
                  <a:pt x="1740403" y="0"/>
                </a:moveTo>
                <a:lnTo>
                  <a:pt x="1871327" y="0"/>
                </a:lnTo>
                <a:lnTo>
                  <a:pt x="1871327" y="90089"/>
                </a:lnTo>
                <a:lnTo>
                  <a:pt x="3425865" y="90089"/>
                </a:lnTo>
                <a:lnTo>
                  <a:pt x="3425865" y="270089"/>
                </a:lnTo>
                <a:lnTo>
                  <a:pt x="1871327" y="270089"/>
                </a:lnTo>
                <a:lnTo>
                  <a:pt x="1871327" y="427547"/>
                </a:lnTo>
                <a:cubicBezTo>
                  <a:pt x="2156809" y="438659"/>
                  <a:pt x="2415168" y="481953"/>
                  <a:pt x="2487431" y="551123"/>
                </a:cubicBezTo>
                <a:cubicBezTo>
                  <a:pt x="2638328" y="637553"/>
                  <a:pt x="2742817" y="987481"/>
                  <a:pt x="2780551" y="1368079"/>
                </a:cubicBezTo>
                <a:lnTo>
                  <a:pt x="3165273" y="1400059"/>
                </a:lnTo>
                <a:cubicBezTo>
                  <a:pt x="3190861" y="1176596"/>
                  <a:pt x="3364791" y="1004519"/>
                  <a:pt x="3575259" y="1004519"/>
                </a:cubicBezTo>
                <a:cubicBezTo>
                  <a:pt x="3804809" y="1004519"/>
                  <a:pt x="3990895" y="1209214"/>
                  <a:pt x="3990895" y="1461719"/>
                </a:cubicBezTo>
                <a:cubicBezTo>
                  <a:pt x="3990895" y="1714224"/>
                  <a:pt x="3804809" y="1918919"/>
                  <a:pt x="3575259" y="1918919"/>
                </a:cubicBezTo>
                <a:cubicBezTo>
                  <a:pt x="3412624" y="1918919"/>
                  <a:pt x="3271807" y="1816170"/>
                  <a:pt x="3205139" y="1665732"/>
                </a:cubicBezTo>
                <a:lnTo>
                  <a:pt x="2796520" y="1795340"/>
                </a:lnTo>
                <a:cubicBezTo>
                  <a:pt x="2783205" y="2186453"/>
                  <a:pt x="2688635" y="2514652"/>
                  <a:pt x="2490527" y="2506536"/>
                </a:cubicBezTo>
                <a:cubicBezTo>
                  <a:pt x="2438297" y="2531587"/>
                  <a:pt x="2205857" y="2554006"/>
                  <a:pt x="1904505" y="2567479"/>
                </a:cubicBezTo>
                <a:lnTo>
                  <a:pt x="1904505" y="2871158"/>
                </a:lnTo>
                <a:lnTo>
                  <a:pt x="2689643" y="2871158"/>
                </a:lnTo>
                <a:cubicBezTo>
                  <a:pt x="2749296" y="2871158"/>
                  <a:pt x="2797655" y="2919517"/>
                  <a:pt x="2797655" y="2979170"/>
                </a:cubicBezTo>
                <a:cubicBezTo>
                  <a:pt x="2797655" y="3038823"/>
                  <a:pt x="2749296" y="3087182"/>
                  <a:pt x="2689643" y="3087182"/>
                </a:cubicBezTo>
                <a:lnTo>
                  <a:pt x="457395" y="3087182"/>
                </a:lnTo>
                <a:lnTo>
                  <a:pt x="430555" y="3081994"/>
                </a:lnTo>
                <a:lnTo>
                  <a:pt x="427761" y="3087182"/>
                </a:lnTo>
                <a:lnTo>
                  <a:pt x="366119" y="3053981"/>
                </a:lnTo>
                <a:cubicBezTo>
                  <a:pt x="365594" y="3054050"/>
                  <a:pt x="365174" y="3053869"/>
                  <a:pt x="364754" y="3053685"/>
                </a:cubicBezTo>
                <a:lnTo>
                  <a:pt x="64754" y="2922467"/>
                </a:lnTo>
                <a:cubicBezTo>
                  <a:pt x="10101" y="2898562"/>
                  <a:pt x="-14826" y="2834876"/>
                  <a:pt x="9079" y="2780223"/>
                </a:cubicBezTo>
                <a:cubicBezTo>
                  <a:pt x="27008" y="2739232"/>
                  <a:pt x="67313" y="2714963"/>
                  <a:pt x="109402" y="2715476"/>
                </a:cubicBezTo>
                <a:cubicBezTo>
                  <a:pt x="123432" y="2715647"/>
                  <a:pt x="137660" y="2718571"/>
                  <a:pt x="151323" y="2724547"/>
                </a:cubicBezTo>
                <a:lnTo>
                  <a:pt x="439379" y="2850541"/>
                </a:lnTo>
                <a:lnTo>
                  <a:pt x="493513" y="2871158"/>
                </a:lnTo>
                <a:lnTo>
                  <a:pt x="921139" y="2871158"/>
                </a:lnTo>
                <a:lnTo>
                  <a:pt x="921139" y="2576699"/>
                </a:lnTo>
                <a:lnTo>
                  <a:pt x="936415" y="2576699"/>
                </a:lnTo>
                <a:cubicBezTo>
                  <a:pt x="497926" y="2565212"/>
                  <a:pt x="127915" y="2527380"/>
                  <a:pt x="86500" y="2449386"/>
                </a:cubicBezTo>
                <a:cubicBezTo>
                  <a:pt x="-44935" y="2322713"/>
                  <a:pt x="-80455" y="1751442"/>
                  <a:pt x="377076" y="1584573"/>
                </a:cubicBezTo>
                <a:cubicBezTo>
                  <a:pt x="427628" y="1274829"/>
                  <a:pt x="742960" y="651754"/>
                  <a:pt x="991911" y="524245"/>
                </a:cubicBezTo>
                <a:cubicBezTo>
                  <a:pt x="1112248" y="450334"/>
                  <a:pt x="1428043" y="418134"/>
                  <a:pt x="1740403" y="422848"/>
                </a:cubicBezTo>
                <a:lnTo>
                  <a:pt x="1740403" y="270089"/>
                </a:lnTo>
                <a:lnTo>
                  <a:pt x="185865" y="270089"/>
                </a:lnTo>
                <a:lnTo>
                  <a:pt x="185865" y="90089"/>
                </a:lnTo>
                <a:lnTo>
                  <a:pt x="1740403" y="90089"/>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7" name="Freeform 18">
            <a:extLst>
              <a:ext uri="{FF2B5EF4-FFF2-40B4-BE49-F238E27FC236}">
                <a16:creationId xmlns:a16="http://schemas.microsoft.com/office/drawing/2014/main" id="{FB09A566-22BA-3650-DBBC-265AE6689C9F}"/>
              </a:ext>
            </a:extLst>
          </p:cNvPr>
          <p:cNvSpPr>
            <a:spLocks/>
          </p:cNvSpPr>
          <p:nvPr/>
        </p:nvSpPr>
        <p:spPr bwMode="auto">
          <a:xfrm>
            <a:off x="11519242" y="4951149"/>
            <a:ext cx="314404" cy="313890"/>
          </a:xfrm>
          <a:custGeom>
            <a:avLst/>
            <a:gdLst/>
            <a:ahLst/>
            <a:cxnLst/>
            <a:rect l="l" t="t" r="r" b="b"/>
            <a:pathLst>
              <a:path w="3788345" h="3782142">
                <a:moveTo>
                  <a:pt x="3559909" y="1946081"/>
                </a:moveTo>
                <a:lnTo>
                  <a:pt x="3571003" y="1946081"/>
                </a:lnTo>
                <a:lnTo>
                  <a:pt x="3598234" y="1951628"/>
                </a:lnTo>
                <a:lnTo>
                  <a:pt x="3623952" y="1957680"/>
                </a:lnTo>
                <a:lnTo>
                  <a:pt x="3648661" y="1965244"/>
                </a:lnTo>
                <a:lnTo>
                  <a:pt x="3671858" y="1975329"/>
                </a:lnTo>
                <a:lnTo>
                  <a:pt x="3692029" y="1986927"/>
                </a:lnTo>
                <a:lnTo>
                  <a:pt x="3710183" y="2001047"/>
                </a:lnTo>
                <a:lnTo>
                  <a:pt x="3725815" y="2018192"/>
                </a:lnTo>
                <a:lnTo>
                  <a:pt x="3746995" y="2049457"/>
                </a:lnTo>
                <a:lnTo>
                  <a:pt x="3763636" y="2082739"/>
                </a:lnTo>
                <a:lnTo>
                  <a:pt x="3775234" y="2116526"/>
                </a:lnTo>
                <a:lnTo>
                  <a:pt x="3783807" y="2151321"/>
                </a:lnTo>
                <a:lnTo>
                  <a:pt x="3787337" y="2187124"/>
                </a:lnTo>
                <a:lnTo>
                  <a:pt x="3788345" y="2223936"/>
                </a:lnTo>
                <a:lnTo>
                  <a:pt x="3785320" y="2259235"/>
                </a:lnTo>
                <a:lnTo>
                  <a:pt x="3779772" y="2296047"/>
                </a:lnTo>
                <a:lnTo>
                  <a:pt x="3772713" y="2331851"/>
                </a:lnTo>
                <a:lnTo>
                  <a:pt x="3762627" y="2367654"/>
                </a:lnTo>
                <a:lnTo>
                  <a:pt x="3750525" y="2402449"/>
                </a:lnTo>
                <a:lnTo>
                  <a:pt x="3736909" y="2436235"/>
                </a:lnTo>
                <a:lnTo>
                  <a:pt x="3722285" y="2468509"/>
                </a:lnTo>
                <a:lnTo>
                  <a:pt x="3706653" y="2499774"/>
                </a:lnTo>
                <a:lnTo>
                  <a:pt x="3691020" y="2529022"/>
                </a:lnTo>
                <a:lnTo>
                  <a:pt x="3674379" y="2555748"/>
                </a:lnTo>
                <a:lnTo>
                  <a:pt x="3657234" y="2580458"/>
                </a:lnTo>
                <a:lnTo>
                  <a:pt x="3641602" y="2603150"/>
                </a:lnTo>
                <a:lnTo>
                  <a:pt x="3617396" y="2630885"/>
                </a:lnTo>
                <a:lnTo>
                  <a:pt x="3591174" y="2657612"/>
                </a:lnTo>
                <a:lnTo>
                  <a:pt x="3560918" y="2682321"/>
                </a:lnTo>
                <a:lnTo>
                  <a:pt x="3527636" y="2704005"/>
                </a:lnTo>
                <a:lnTo>
                  <a:pt x="3491832" y="2723167"/>
                </a:lnTo>
                <a:lnTo>
                  <a:pt x="3454516" y="2738800"/>
                </a:lnTo>
                <a:lnTo>
                  <a:pt x="3415183" y="2750902"/>
                </a:lnTo>
                <a:lnTo>
                  <a:pt x="3395012" y="2753424"/>
                </a:lnTo>
                <a:lnTo>
                  <a:pt x="3373832" y="2754432"/>
                </a:lnTo>
                <a:lnTo>
                  <a:pt x="3352653" y="2754432"/>
                </a:lnTo>
                <a:lnTo>
                  <a:pt x="3329960" y="2752919"/>
                </a:lnTo>
                <a:lnTo>
                  <a:pt x="3307772" y="2751911"/>
                </a:lnTo>
                <a:lnTo>
                  <a:pt x="3284576" y="2750902"/>
                </a:lnTo>
                <a:lnTo>
                  <a:pt x="3263900" y="2751911"/>
                </a:lnTo>
                <a:lnTo>
                  <a:pt x="3242721" y="2754432"/>
                </a:lnTo>
                <a:lnTo>
                  <a:pt x="3223559" y="2759979"/>
                </a:lnTo>
                <a:lnTo>
                  <a:pt x="3204900" y="2768552"/>
                </a:lnTo>
                <a:lnTo>
                  <a:pt x="3189268" y="2781159"/>
                </a:lnTo>
                <a:lnTo>
                  <a:pt x="3172123" y="2800321"/>
                </a:lnTo>
                <a:lnTo>
                  <a:pt x="3156490" y="2823518"/>
                </a:lnTo>
                <a:lnTo>
                  <a:pt x="3142875" y="2847219"/>
                </a:lnTo>
                <a:lnTo>
                  <a:pt x="3129764" y="2870919"/>
                </a:lnTo>
                <a:lnTo>
                  <a:pt x="3117157" y="2895629"/>
                </a:lnTo>
                <a:lnTo>
                  <a:pt x="3097994" y="2927902"/>
                </a:lnTo>
                <a:lnTo>
                  <a:pt x="3078328" y="2961689"/>
                </a:lnTo>
                <a:lnTo>
                  <a:pt x="3058157" y="2995475"/>
                </a:lnTo>
                <a:lnTo>
                  <a:pt x="3037482" y="3028757"/>
                </a:lnTo>
                <a:lnTo>
                  <a:pt x="3015294" y="3061535"/>
                </a:lnTo>
                <a:lnTo>
                  <a:pt x="2991593" y="3092800"/>
                </a:lnTo>
                <a:lnTo>
                  <a:pt x="2966883" y="3122048"/>
                </a:lnTo>
                <a:lnTo>
                  <a:pt x="2940157" y="3147766"/>
                </a:lnTo>
                <a:lnTo>
                  <a:pt x="2910909" y="3169954"/>
                </a:lnTo>
                <a:lnTo>
                  <a:pt x="2867541" y="3196680"/>
                </a:lnTo>
                <a:lnTo>
                  <a:pt x="2820140" y="3221390"/>
                </a:lnTo>
                <a:lnTo>
                  <a:pt x="2768704" y="3241561"/>
                </a:lnTo>
                <a:lnTo>
                  <a:pt x="2715251" y="3257193"/>
                </a:lnTo>
                <a:lnTo>
                  <a:pt x="2688020" y="3261732"/>
                </a:lnTo>
                <a:lnTo>
                  <a:pt x="2659276" y="3266270"/>
                </a:lnTo>
                <a:lnTo>
                  <a:pt x="2630028" y="3268791"/>
                </a:lnTo>
                <a:lnTo>
                  <a:pt x="2600781" y="3272826"/>
                </a:lnTo>
                <a:lnTo>
                  <a:pt x="2572541" y="3276356"/>
                </a:lnTo>
                <a:lnTo>
                  <a:pt x="2544806" y="3280894"/>
                </a:lnTo>
                <a:lnTo>
                  <a:pt x="2518080" y="3287450"/>
                </a:lnTo>
                <a:lnTo>
                  <a:pt x="2493370" y="3295518"/>
                </a:lnTo>
                <a:lnTo>
                  <a:pt x="2470678" y="3306612"/>
                </a:lnTo>
                <a:lnTo>
                  <a:pt x="2451516" y="3321236"/>
                </a:lnTo>
                <a:lnTo>
                  <a:pt x="2434875" y="3339390"/>
                </a:lnTo>
                <a:lnTo>
                  <a:pt x="2421259" y="3359561"/>
                </a:lnTo>
                <a:lnTo>
                  <a:pt x="2411174" y="3382757"/>
                </a:lnTo>
                <a:lnTo>
                  <a:pt x="2402097" y="3407467"/>
                </a:lnTo>
                <a:lnTo>
                  <a:pt x="2394533" y="3433185"/>
                </a:lnTo>
                <a:lnTo>
                  <a:pt x="2386464" y="3460416"/>
                </a:lnTo>
                <a:lnTo>
                  <a:pt x="2377892" y="3489159"/>
                </a:lnTo>
                <a:lnTo>
                  <a:pt x="2370832" y="3517398"/>
                </a:lnTo>
                <a:lnTo>
                  <a:pt x="2362259" y="3545638"/>
                </a:lnTo>
                <a:lnTo>
                  <a:pt x="2354191" y="3574381"/>
                </a:lnTo>
                <a:lnTo>
                  <a:pt x="2344105" y="3602621"/>
                </a:lnTo>
                <a:lnTo>
                  <a:pt x="2334020" y="3630356"/>
                </a:lnTo>
                <a:lnTo>
                  <a:pt x="2322926" y="3656074"/>
                </a:lnTo>
                <a:lnTo>
                  <a:pt x="2310319" y="3680783"/>
                </a:lnTo>
                <a:lnTo>
                  <a:pt x="2295695" y="3702467"/>
                </a:lnTo>
                <a:lnTo>
                  <a:pt x="2279054" y="3723646"/>
                </a:lnTo>
                <a:lnTo>
                  <a:pt x="2259892" y="3741800"/>
                </a:lnTo>
                <a:lnTo>
                  <a:pt x="2238712" y="3756929"/>
                </a:lnTo>
                <a:lnTo>
                  <a:pt x="2215011" y="3769535"/>
                </a:lnTo>
                <a:lnTo>
                  <a:pt x="2190806" y="3777099"/>
                </a:lnTo>
                <a:lnTo>
                  <a:pt x="2165088" y="3780629"/>
                </a:lnTo>
                <a:lnTo>
                  <a:pt x="2138866" y="3782142"/>
                </a:lnTo>
                <a:lnTo>
                  <a:pt x="2111131" y="3781638"/>
                </a:lnTo>
                <a:lnTo>
                  <a:pt x="2082892" y="3779621"/>
                </a:lnTo>
                <a:lnTo>
                  <a:pt x="2054148" y="3776091"/>
                </a:lnTo>
                <a:lnTo>
                  <a:pt x="2025909" y="3772057"/>
                </a:lnTo>
                <a:lnTo>
                  <a:pt x="1997669" y="3768527"/>
                </a:lnTo>
                <a:lnTo>
                  <a:pt x="1970943" y="3766005"/>
                </a:lnTo>
                <a:lnTo>
                  <a:pt x="1944216" y="3764997"/>
                </a:lnTo>
                <a:lnTo>
                  <a:pt x="1947242" y="3756929"/>
                </a:lnTo>
                <a:lnTo>
                  <a:pt x="1975481" y="3756929"/>
                </a:lnTo>
                <a:lnTo>
                  <a:pt x="2005738" y="3756929"/>
                </a:lnTo>
                <a:lnTo>
                  <a:pt x="2037003" y="3755920"/>
                </a:lnTo>
                <a:lnTo>
                  <a:pt x="2067259" y="3753903"/>
                </a:lnTo>
                <a:lnTo>
                  <a:pt x="2097515" y="3751382"/>
                </a:lnTo>
                <a:lnTo>
                  <a:pt x="2125755" y="3747347"/>
                </a:lnTo>
                <a:lnTo>
                  <a:pt x="2152481" y="3741800"/>
                </a:lnTo>
                <a:lnTo>
                  <a:pt x="2177191" y="3733732"/>
                </a:lnTo>
                <a:lnTo>
                  <a:pt x="2199379" y="3724655"/>
                </a:lnTo>
                <a:lnTo>
                  <a:pt x="2216524" y="3712552"/>
                </a:lnTo>
                <a:lnTo>
                  <a:pt x="2230644" y="3697928"/>
                </a:lnTo>
                <a:lnTo>
                  <a:pt x="2242242" y="3680783"/>
                </a:lnTo>
                <a:lnTo>
                  <a:pt x="2253336" y="3658595"/>
                </a:lnTo>
                <a:lnTo>
                  <a:pt x="2262413" y="3633886"/>
                </a:lnTo>
                <a:lnTo>
                  <a:pt x="2270986" y="3605646"/>
                </a:lnTo>
                <a:lnTo>
                  <a:pt x="2278045" y="3575894"/>
                </a:lnTo>
                <a:lnTo>
                  <a:pt x="2284601" y="3545134"/>
                </a:lnTo>
                <a:lnTo>
                  <a:pt x="2291157" y="3512860"/>
                </a:lnTo>
                <a:lnTo>
                  <a:pt x="2297208" y="3479578"/>
                </a:lnTo>
                <a:lnTo>
                  <a:pt x="2303763" y="3447809"/>
                </a:lnTo>
                <a:lnTo>
                  <a:pt x="2310319" y="3414527"/>
                </a:lnTo>
                <a:lnTo>
                  <a:pt x="2317379" y="3383766"/>
                </a:lnTo>
                <a:lnTo>
                  <a:pt x="2324943" y="3353509"/>
                </a:lnTo>
                <a:lnTo>
                  <a:pt x="2333011" y="3325774"/>
                </a:lnTo>
                <a:lnTo>
                  <a:pt x="2343097" y="3300056"/>
                </a:lnTo>
                <a:lnTo>
                  <a:pt x="2354191" y="3277868"/>
                </a:lnTo>
                <a:lnTo>
                  <a:pt x="2366293" y="3258706"/>
                </a:lnTo>
                <a:lnTo>
                  <a:pt x="2385456" y="3238535"/>
                </a:lnTo>
                <a:lnTo>
                  <a:pt x="2406635" y="3221390"/>
                </a:lnTo>
                <a:lnTo>
                  <a:pt x="2430336" y="3206766"/>
                </a:lnTo>
                <a:lnTo>
                  <a:pt x="2456054" y="3193655"/>
                </a:lnTo>
                <a:lnTo>
                  <a:pt x="2483285" y="3183569"/>
                </a:lnTo>
                <a:lnTo>
                  <a:pt x="2512028" y="3174492"/>
                </a:lnTo>
                <a:lnTo>
                  <a:pt x="2542285" y="3166928"/>
                </a:lnTo>
                <a:lnTo>
                  <a:pt x="2573550" y="3159868"/>
                </a:lnTo>
                <a:lnTo>
                  <a:pt x="2604311" y="3152304"/>
                </a:lnTo>
                <a:lnTo>
                  <a:pt x="2635575" y="3146253"/>
                </a:lnTo>
                <a:lnTo>
                  <a:pt x="2667849" y="3138689"/>
                </a:lnTo>
                <a:lnTo>
                  <a:pt x="2699114" y="3130620"/>
                </a:lnTo>
                <a:lnTo>
                  <a:pt x="2729370" y="3121543"/>
                </a:lnTo>
                <a:lnTo>
                  <a:pt x="2758618" y="3111458"/>
                </a:lnTo>
                <a:lnTo>
                  <a:pt x="2786858" y="3098347"/>
                </a:lnTo>
                <a:lnTo>
                  <a:pt x="2813584" y="3083723"/>
                </a:lnTo>
                <a:lnTo>
                  <a:pt x="2838294" y="3065569"/>
                </a:lnTo>
                <a:lnTo>
                  <a:pt x="2860482" y="3045398"/>
                </a:lnTo>
                <a:lnTo>
                  <a:pt x="2880653" y="3020689"/>
                </a:lnTo>
                <a:lnTo>
                  <a:pt x="2906370" y="2980851"/>
                </a:lnTo>
                <a:lnTo>
                  <a:pt x="2929063" y="2938996"/>
                </a:lnTo>
                <a:lnTo>
                  <a:pt x="2950242" y="2894620"/>
                </a:lnTo>
                <a:lnTo>
                  <a:pt x="2970413" y="2849236"/>
                </a:lnTo>
                <a:lnTo>
                  <a:pt x="2988567" y="2803347"/>
                </a:lnTo>
                <a:lnTo>
                  <a:pt x="3007225" y="2756449"/>
                </a:lnTo>
                <a:lnTo>
                  <a:pt x="3026388" y="2709552"/>
                </a:lnTo>
                <a:lnTo>
                  <a:pt x="3032439" y="2692911"/>
                </a:lnTo>
                <a:lnTo>
                  <a:pt x="3041012" y="2673748"/>
                </a:lnTo>
                <a:lnTo>
                  <a:pt x="3048071" y="2652569"/>
                </a:lnTo>
                <a:lnTo>
                  <a:pt x="3053618" y="2629877"/>
                </a:lnTo>
                <a:lnTo>
                  <a:pt x="3055635" y="2606176"/>
                </a:lnTo>
                <a:lnTo>
                  <a:pt x="3053618" y="2582979"/>
                </a:lnTo>
                <a:lnTo>
                  <a:pt x="3052106" y="2576928"/>
                </a:lnTo>
                <a:lnTo>
                  <a:pt x="3048071" y="2566842"/>
                </a:lnTo>
                <a:lnTo>
                  <a:pt x="3042524" y="2553731"/>
                </a:lnTo>
                <a:lnTo>
                  <a:pt x="3036473" y="2537090"/>
                </a:lnTo>
                <a:lnTo>
                  <a:pt x="3028909" y="2517928"/>
                </a:lnTo>
                <a:lnTo>
                  <a:pt x="3022353" y="2494227"/>
                </a:lnTo>
                <a:lnTo>
                  <a:pt x="3017815" y="2467500"/>
                </a:lnTo>
                <a:lnTo>
                  <a:pt x="3013276" y="2438252"/>
                </a:lnTo>
                <a:lnTo>
                  <a:pt x="3014285" y="2441782"/>
                </a:lnTo>
                <a:lnTo>
                  <a:pt x="3015294" y="2441782"/>
                </a:lnTo>
                <a:lnTo>
                  <a:pt x="3015294" y="2437244"/>
                </a:lnTo>
                <a:lnTo>
                  <a:pt x="3015294" y="2430184"/>
                </a:lnTo>
                <a:lnTo>
                  <a:pt x="3016302" y="2419090"/>
                </a:lnTo>
                <a:lnTo>
                  <a:pt x="3017311" y="2404466"/>
                </a:lnTo>
                <a:lnTo>
                  <a:pt x="3018823" y="2387825"/>
                </a:lnTo>
                <a:lnTo>
                  <a:pt x="3021849" y="2368663"/>
                </a:lnTo>
                <a:lnTo>
                  <a:pt x="3026388" y="2346475"/>
                </a:lnTo>
                <a:lnTo>
                  <a:pt x="3032439" y="2323782"/>
                </a:lnTo>
                <a:lnTo>
                  <a:pt x="3040003" y="2299073"/>
                </a:lnTo>
                <a:lnTo>
                  <a:pt x="3050088" y="2272346"/>
                </a:lnTo>
                <a:lnTo>
                  <a:pt x="3062191" y="2244611"/>
                </a:lnTo>
                <a:lnTo>
                  <a:pt x="3076815" y="2217381"/>
                </a:lnTo>
                <a:lnTo>
                  <a:pt x="3093960" y="2188637"/>
                </a:lnTo>
                <a:lnTo>
                  <a:pt x="3114131" y="2160398"/>
                </a:lnTo>
                <a:lnTo>
                  <a:pt x="3138336" y="2132158"/>
                </a:lnTo>
                <a:lnTo>
                  <a:pt x="3165567" y="2104423"/>
                </a:lnTo>
                <a:lnTo>
                  <a:pt x="3195824" y="2077192"/>
                </a:lnTo>
                <a:lnTo>
                  <a:pt x="3231627" y="2051474"/>
                </a:lnTo>
                <a:lnTo>
                  <a:pt x="3269952" y="2026765"/>
                </a:lnTo>
                <a:lnTo>
                  <a:pt x="3314328" y="2003568"/>
                </a:lnTo>
                <a:lnTo>
                  <a:pt x="3426781" y="1959697"/>
                </a:lnTo>
                <a:lnTo>
                  <a:pt x="3438883" y="1957680"/>
                </a:lnTo>
                <a:lnTo>
                  <a:pt x="3453507" y="1956167"/>
                </a:lnTo>
                <a:lnTo>
                  <a:pt x="3471157" y="1954150"/>
                </a:lnTo>
                <a:lnTo>
                  <a:pt x="3490319" y="1951628"/>
                </a:lnTo>
                <a:lnTo>
                  <a:pt x="3509482" y="1949611"/>
                </a:lnTo>
                <a:lnTo>
                  <a:pt x="3528644" y="1947594"/>
                </a:lnTo>
                <a:lnTo>
                  <a:pt x="3546294" y="1946586"/>
                </a:lnTo>
                <a:close/>
                <a:moveTo>
                  <a:pt x="3271797" y="76200"/>
                </a:moveTo>
                <a:lnTo>
                  <a:pt x="3292421" y="76200"/>
                </a:lnTo>
                <a:lnTo>
                  <a:pt x="3343044" y="86512"/>
                </a:lnTo>
                <a:lnTo>
                  <a:pt x="3390855" y="97762"/>
                </a:lnTo>
                <a:lnTo>
                  <a:pt x="3436791" y="111824"/>
                </a:lnTo>
                <a:lnTo>
                  <a:pt x="3479914" y="130573"/>
                </a:lnTo>
                <a:lnTo>
                  <a:pt x="3517412" y="152135"/>
                </a:lnTo>
                <a:lnTo>
                  <a:pt x="3551161" y="178384"/>
                </a:lnTo>
                <a:lnTo>
                  <a:pt x="3580223" y="210257"/>
                </a:lnTo>
                <a:lnTo>
                  <a:pt x="3619596" y="268380"/>
                </a:lnTo>
                <a:lnTo>
                  <a:pt x="3650532" y="330253"/>
                </a:lnTo>
                <a:lnTo>
                  <a:pt x="3672094" y="393063"/>
                </a:lnTo>
                <a:lnTo>
                  <a:pt x="3688031" y="457748"/>
                </a:lnTo>
                <a:lnTo>
                  <a:pt x="3694593" y="524308"/>
                </a:lnTo>
                <a:lnTo>
                  <a:pt x="3696468" y="592743"/>
                </a:lnTo>
                <a:lnTo>
                  <a:pt x="3690843" y="658365"/>
                </a:lnTo>
                <a:lnTo>
                  <a:pt x="3680531" y="726800"/>
                </a:lnTo>
                <a:lnTo>
                  <a:pt x="3667407" y="793360"/>
                </a:lnTo>
                <a:lnTo>
                  <a:pt x="3648657" y="859920"/>
                </a:lnTo>
                <a:lnTo>
                  <a:pt x="3626158" y="924605"/>
                </a:lnTo>
                <a:lnTo>
                  <a:pt x="3600847" y="987415"/>
                </a:lnTo>
                <a:lnTo>
                  <a:pt x="3573660" y="1047413"/>
                </a:lnTo>
                <a:lnTo>
                  <a:pt x="3544599" y="1105535"/>
                </a:lnTo>
                <a:lnTo>
                  <a:pt x="3515538" y="1159908"/>
                </a:lnTo>
                <a:lnTo>
                  <a:pt x="3484601" y="1209594"/>
                </a:lnTo>
                <a:lnTo>
                  <a:pt x="3452727" y="1255530"/>
                </a:lnTo>
                <a:lnTo>
                  <a:pt x="3423666" y="1297716"/>
                </a:lnTo>
                <a:lnTo>
                  <a:pt x="3378668" y="1349276"/>
                </a:lnTo>
                <a:lnTo>
                  <a:pt x="3329920" y="1398962"/>
                </a:lnTo>
                <a:lnTo>
                  <a:pt x="3273672" y="1444897"/>
                </a:lnTo>
                <a:lnTo>
                  <a:pt x="3211799" y="1485208"/>
                </a:lnTo>
                <a:lnTo>
                  <a:pt x="3145239" y="1520832"/>
                </a:lnTo>
                <a:lnTo>
                  <a:pt x="3075867" y="1549893"/>
                </a:lnTo>
                <a:lnTo>
                  <a:pt x="3002745" y="1572393"/>
                </a:lnTo>
                <a:lnTo>
                  <a:pt x="2965246" y="1577080"/>
                </a:lnTo>
                <a:lnTo>
                  <a:pt x="2925873" y="1578955"/>
                </a:lnTo>
                <a:lnTo>
                  <a:pt x="2886499" y="1578955"/>
                </a:lnTo>
                <a:lnTo>
                  <a:pt x="2844313" y="1576142"/>
                </a:lnTo>
                <a:lnTo>
                  <a:pt x="2803065" y="1574267"/>
                </a:lnTo>
                <a:lnTo>
                  <a:pt x="2759942" y="1572393"/>
                </a:lnTo>
                <a:lnTo>
                  <a:pt x="2721506" y="1574267"/>
                </a:lnTo>
                <a:lnTo>
                  <a:pt x="2682132" y="1578955"/>
                </a:lnTo>
                <a:lnTo>
                  <a:pt x="2646509" y="1589267"/>
                </a:lnTo>
                <a:lnTo>
                  <a:pt x="2611822" y="1605204"/>
                </a:lnTo>
                <a:lnTo>
                  <a:pt x="2582761" y="1628640"/>
                </a:lnTo>
                <a:lnTo>
                  <a:pt x="2550887" y="1664264"/>
                </a:lnTo>
                <a:lnTo>
                  <a:pt x="2521826" y="1707387"/>
                </a:lnTo>
                <a:lnTo>
                  <a:pt x="2496514" y="1751448"/>
                </a:lnTo>
                <a:lnTo>
                  <a:pt x="2472140" y="1795509"/>
                </a:lnTo>
                <a:lnTo>
                  <a:pt x="2448704" y="1841445"/>
                </a:lnTo>
                <a:lnTo>
                  <a:pt x="2413080" y="1901442"/>
                </a:lnTo>
                <a:lnTo>
                  <a:pt x="2376519" y="1964252"/>
                </a:lnTo>
                <a:lnTo>
                  <a:pt x="2339021" y="2027062"/>
                </a:lnTo>
                <a:lnTo>
                  <a:pt x="2300585" y="2088935"/>
                </a:lnTo>
                <a:lnTo>
                  <a:pt x="2259336" y="2149870"/>
                </a:lnTo>
                <a:lnTo>
                  <a:pt x="2215275" y="2207993"/>
                </a:lnTo>
                <a:lnTo>
                  <a:pt x="2169340" y="2262366"/>
                </a:lnTo>
                <a:lnTo>
                  <a:pt x="2119654" y="2310177"/>
                </a:lnTo>
                <a:lnTo>
                  <a:pt x="2065281" y="2351425"/>
                </a:lnTo>
                <a:lnTo>
                  <a:pt x="1984659" y="2401111"/>
                </a:lnTo>
                <a:lnTo>
                  <a:pt x="1896538" y="2447046"/>
                </a:lnTo>
                <a:lnTo>
                  <a:pt x="1800916" y="2484545"/>
                </a:lnTo>
                <a:lnTo>
                  <a:pt x="1701545" y="2513606"/>
                </a:lnTo>
                <a:lnTo>
                  <a:pt x="1650922" y="2522043"/>
                </a:lnTo>
                <a:lnTo>
                  <a:pt x="1597487" y="2530481"/>
                </a:lnTo>
                <a:lnTo>
                  <a:pt x="1543114" y="2535168"/>
                </a:lnTo>
                <a:lnTo>
                  <a:pt x="1488741" y="2542668"/>
                </a:lnTo>
                <a:lnTo>
                  <a:pt x="1436243" y="2549230"/>
                </a:lnTo>
                <a:lnTo>
                  <a:pt x="1384683" y="2557667"/>
                </a:lnTo>
                <a:lnTo>
                  <a:pt x="1334997" y="2569854"/>
                </a:lnTo>
                <a:lnTo>
                  <a:pt x="1289061" y="2584853"/>
                </a:lnTo>
                <a:lnTo>
                  <a:pt x="1246875" y="2605478"/>
                </a:lnTo>
                <a:lnTo>
                  <a:pt x="1211252" y="2632664"/>
                </a:lnTo>
                <a:lnTo>
                  <a:pt x="1180315" y="2666413"/>
                </a:lnTo>
                <a:lnTo>
                  <a:pt x="1155004" y="2703911"/>
                </a:lnTo>
                <a:lnTo>
                  <a:pt x="1136255" y="2747035"/>
                </a:lnTo>
                <a:lnTo>
                  <a:pt x="1119380" y="2792970"/>
                </a:lnTo>
                <a:lnTo>
                  <a:pt x="1105318" y="2840781"/>
                </a:lnTo>
                <a:lnTo>
                  <a:pt x="1090319" y="2891404"/>
                </a:lnTo>
                <a:lnTo>
                  <a:pt x="1074382" y="2944840"/>
                </a:lnTo>
                <a:lnTo>
                  <a:pt x="1061257" y="2997338"/>
                </a:lnTo>
                <a:lnTo>
                  <a:pt x="1045321" y="3049836"/>
                </a:lnTo>
                <a:lnTo>
                  <a:pt x="1030321" y="3103271"/>
                </a:lnTo>
                <a:lnTo>
                  <a:pt x="1011572" y="3155769"/>
                </a:lnTo>
                <a:lnTo>
                  <a:pt x="992823" y="3207329"/>
                </a:lnTo>
                <a:lnTo>
                  <a:pt x="972198" y="3255140"/>
                </a:lnTo>
                <a:lnTo>
                  <a:pt x="948762" y="3301076"/>
                </a:lnTo>
                <a:lnTo>
                  <a:pt x="921575" y="3341387"/>
                </a:lnTo>
                <a:lnTo>
                  <a:pt x="890639" y="3380760"/>
                </a:lnTo>
                <a:lnTo>
                  <a:pt x="855015" y="3414509"/>
                </a:lnTo>
                <a:lnTo>
                  <a:pt x="815642" y="3442633"/>
                </a:lnTo>
                <a:lnTo>
                  <a:pt x="771581" y="3466069"/>
                </a:lnTo>
                <a:lnTo>
                  <a:pt x="726583" y="3480131"/>
                </a:lnTo>
                <a:lnTo>
                  <a:pt x="678772" y="3486694"/>
                </a:lnTo>
                <a:lnTo>
                  <a:pt x="630024" y="3489506"/>
                </a:lnTo>
                <a:lnTo>
                  <a:pt x="578464" y="3488569"/>
                </a:lnTo>
                <a:lnTo>
                  <a:pt x="525966" y="3484819"/>
                </a:lnTo>
                <a:lnTo>
                  <a:pt x="472530" y="3478256"/>
                </a:lnTo>
                <a:lnTo>
                  <a:pt x="420032" y="3470757"/>
                </a:lnTo>
                <a:lnTo>
                  <a:pt x="367534" y="3464195"/>
                </a:lnTo>
                <a:lnTo>
                  <a:pt x="317849" y="3459507"/>
                </a:lnTo>
                <a:lnTo>
                  <a:pt x="268163" y="3457632"/>
                </a:lnTo>
                <a:lnTo>
                  <a:pt x="273788" y="3442633"/>
                </a:lnTo>
                <a:lnTo>
                  <a:pt x="326286" y="3442633"/>
                </a:lnTo>
                <a:lnTo>
                  <a:pt x="382534" y="3442633"/>
                </a:lnTo>
                <a:lnTo>
                  <a:pt x="440656" y="3440758"/>
                </a:lnTo>
                <a:lnTo>
                  <a:pt x="496904" y="3437008"/>
                </a:lnTo>
                <a:lnTo>
                  <a:pt x="553152" y="3432321"/>
                </a:lnTo>
                <a:lnTo>
                  <a:pt x="605650" y="3424821"/>
                </a:lnTo>
                <a:lnTo>
                  <a:pt x="655336" y="3414509"/>
                </a:lnTo>
                <a:lnTo>
                  <a:pt x="701271" y="3399510"/>
                </a:lnTo>
                <a:lnTo>
                  <a:pt x="742520" y="3382635"/>
                </a:lnTo>
                <a:lnTo>
                  <a:pt x="774394" y="3360136"/>
                </a:lnTo>
                <a:lnTo>
                  <a:pt x="800643" y="3332950"/>
                </a:lnTo>
                <a:lnTo>
                  <a:pt x="822204" y="3301076"/>
                </a:lnTo>
                <a:lnTo>
                  <a:pt x="842828" y="3259827"/>
                </a:lnTo>
                <a:lnTo>
                  <a:pt x="859703" y="3213892"/>
                </a:lnTo>
                <a:lnTo>
                  <a:pt x="875640" y="3161394"/>
                </a:lnTo>
                <a:lnTo>
                  <a:pt x="888764" y="3106083"/>
                </a:lnTo>
                <a:lnTo>
                  <a:pt x="900951" y="3048898"/>
                </a:lnTo>
                <a:lnTo>
                  <a:pt x="913138" y="2988900"/>
                </a:lnTo>
                <a:lnTo>
                  <a:pt x="924388" y="2927028"/>
                </a:lnTo>
                <a:lnTo>
                  <a:pt x="936575" y="2867968"/>
                </a:lnTo>
                <a:lnTo>
                  <a:pt x="948762" y="2806095"/>
                </a:lnTo>
                <a:lnTo>
                  <a:pt x="961886" y="2748910"/>
                </a:lnTo>
                <a:lnTo>
                  <a:pt x="975948" y="2692662"/>
                </a:lnTo>
                <a:lnTo>
                  <a:pt x="990948" y="2641101"/>
                </a:lnTo>
                <a:lnTo>
                  <a:pt x="1009697" y="2593291"/>
                </a:lnTo>
                <a:lnTo>
                  <a:pt x="1030321" y="2552042"/>
                </a:lnTo>
                <a:lnTo>
                  <a:pt x="1052820" y="2516419"/>
                </a:lnTo>
                <a:lnTo>
                  <a:pt x="1088444" y="2478920"/>
                </a:lnTo>
                <a:lnTo>
                  <a:pt x="1127817" y="2447046"/>
                </a:lnTo>
                <a:lnTo>
                  <a:pt x="1171878" y="2419860"/>
                </a:lnTo>
                <a:lnTo>
                  <a:pt x="1219689" y="2395486"/>
                </a:lnTo>
                <a:lnTo>
                  <a:pt x="1270312" y="2376736"/>
                </a:lnTo>
                <a:lnTo>
                  <a:pt x="1323747" y="2359862"/>
                </a:lnTo>
                <a:lnTo>
                  <a:pt x="1379995" y="2345800"/>
                </a:lnTo>
                <a:lnTo>
                  <a:pt x="1438118" y="2332676"/>
                </a:lnTo>
                <a:lnTo>
                  <a:pt x="1495303" y="2318614"/>
                </a:lnTo>
                <a:lnTo>
                  <a:pt x="1553426" y="2307364"/>
                </a:lnTo>
                <a:lnTo>
                  <a:pt x="1613424" y="2293302"/>
                </a:lnTo>
                <a:lnTo>
                  <a:pt x="1671546" y="2278303"/>
                </a:lnTo>
                <a:lnTo>
                  <a:pt x="1727794" y="2261428"/>
                </a:lnTo>
                <a:lnTo>
                  <a:pt x="1782167" y="2242679"/>
                </a:lnTo>
                <a:lnTo>
                  <a:pt x="1834665" y="2218305"/>
                </a:lnTo>
                <a:lnTo>
                  <a:pt x="1884351" y="2191119"/>
                </a:lnTo>
                <a:lnTo>
                  <a:pt x="1930286" y="2157370"/>
                </a:lnTo>
                <a:lnTo>
                  <a:pt x="1971535" y="2119871"/>
                </a:lnTo>
                <a:lnTo>
                  <a:pt x="2009033" y="2073936"/>
                </a:lnTo>
                <a:lnTo>
                  <a:pt x="2056844" y="1999876"/>
                </a:lnTo>
                <a:lnTo>
                  <a:pt x="2099030" y="1922067"/>
                </a:lnTo>
                <a:lnTo>
                  <a:pt x="2138403" y="1839570"/>
                </a:lnTo>
                <a:lnTo>
                  <a:pt x="2175902" y="1755198"/>
                </a:lnTo>
                <a:lnTo>
                  <a:pt x="2209651" y="1669889"/>
                </a:lnTo>
                <a:lnTo>
                  <a:pt x="2244337" y="1582705"/>
                </a:lnTo>
                <a:lnTo>
                  <a:pt x="2279960" y="1495520"/>
                </a:lnTo>
                <a:lnTo>
                  <a:pt x="2291210" y="1464584"/>
                </a:lnTo>
                <a:lnTo>
                  <a:pt x="2307147" y="1428961"/>
                </a:lnTo>
                <a:lnTo>
                  <a:pt x="2320271" y="1389587"/>
                </a:lnTo>
                <a:lnTo>
                  <a:pt x="2330583" y="1347401"/>
                </a:lnTo>
                <a:lnTo>
                  <a:pt x="2334333" y="1303340"/>
                </a:lnTo>
                <a:lnTo>
                  <a:pt x="2330583" y="1260217"/>
                </a:lnTo>
                <a:lnTo>
                  <a:pt x="2327771" y="1248967"/>
                </a:lnTo>
                <a:lnTo>
                  <a:pt x="2320271" y="1230218"/>
                </a:lnTo>
                <a:lnTo>
                  <a:pt x="2309959" y="1205844"/>
                </a:lnTo>
                <a:lnTo>
                  <a:pt x="2298710" y="1174908"/>
                </a:lnTo>
                <a:lnTo>
                  <a:pt x="2284648" y="1139284"/>
                </a:lnTo>
                <a:lnTo>
                  <a:pt x="2272461" y="1095223"/>
                </a:lnTo>
                <a:lnTo>
                  <a:pt x="2264024" y="1045538"/>
                </a:lnTo>
                <a:lnTo>
                  <a:pt x="2255586" y="991165"/>
                </a:lnTo>
                <a:lnTo>
                  <a:pt x="2257461" y="997727"/>
                </a:lnTo>
                <a:lnTo>
                  <a:pt x="2259336" y="997727"/>
                </a:lnTo>
                <a:lnTo>
                  <a:pt x="2259336" y="989290"/>
                </a:lnTo>
                <a:lnTo>
                  <a:pt x="2259336" y="976165"/>
                </a:lnTo>
                <a:lnTo>
                  <a:pt x="2261211" y="955541"/>
                </a:lnTo>
                <a:lnTo>
                  <a:pt x="2263086" y="928355"/>
                </a:lnTo>
                <a:lnTo>
                  <a:pt x="2265898" y="897419"/>
                </a:lnTo>
                <a:lnTo>
                  <a:pt x="2271523" y="861795"/>
                </a:lnTo>
                <a:lnTo>
                  <a:pt x="2279960" y="820546"/>
                </a:lnTo>
                <a:lnTo>
                  <a:pt x="2291210" y="778361"/>
                </a:lnTo>
                <a:lnTo>
                  <a:pt x="2305272" y="732425"/>
                </a:lnTo>
                <a:lnTo>
                  <a:pt x="2324021" y="682739"/>
                </a:lnTo>
                <a:lnTo>
                  <a:pt x="2346520" y="631179"/>
                </a:lnTo>
                <a:lnTo>
                  <a:pt x="2373707" y="580556"/>
                </a:lnTo>
                <a:lnTo>
                  <a:pt x="2405580" y="527120"/>
                </a:lnTo>
                <a:lnTo>
                  <a:pt x="2443079" y="474622"/>
                </a:lnTo>
                <a:lnTo>
                  <a:pt x="2488077" y="422124"/>
                </a:lnTo>
                <a:lnTo>
                  <a:pt x="2538700" y="370564"/>
                </a:lnTo>
                <a:lnTo>
                  <a:pt x="2594948" y="319941"/>
                </a:lnTo>
                <a:lnTo>
                  <a:pt x="2661508" y="272130"/>
                </a:lnTo>
                <a:lnTo>
                  <a:pt x="2732755" y="226194"/>
                </a:lnTo>
                <a:lnTo>
                  <a:pt x="2815252" y="183071"/>
                </a:lnTo>
                <a:lnTo>
                  <a:pt x="3024307" y="101512"/>
                </a:lnTo>
                <a:lnTo>
                  <a:pt x="3046806" y="97762"/>
                </a:lnTo>
                <a:lnTo>
                  <a:pt x="3073992" y="94949"/>
                </a:lnTo>
                <a:lnTo>
                  <a:pt x="3106803" y="91200"/>
                </a:lnTo>
                <a:lnTo>
                  <a:pt x="3142427" y="86512"/>
                </a:lnTo>
                <a:lnTo>
                  <a:pt x="3178051" y="82762"/>
                </a:lnTo>
                <a:lnTo>
                  <a:pt x="3213674" y="79013"/>
                </a:lnTo>
                <a:lnTo>
                  <a:pt x="3246485" y="77138"/>
                </a:lnTo>
                <a:close/>
                <a:moveTo>
                  <a:pt x="1863056" y="0"/>
                </a:moveTo>
                <a:lnTo>
                  <a:pt x="1875848" y="0"/>
                </a:lnTo>
                <a:lnTo>
                  <a:pt x="1907248" y="6396"/>
                </a:lnTo>
                <a:lnTo>
                  <a:pt x="1936903" y="13374"/>
                </a:lnTo>
                <a:lnTo>
                  <a:pt x="1965396" y="22096"/>
                </a:lnTo>
                <a:lnTo>
                  <a:pt x="1992144" y="33726"/>
                </a:lnTo>
                <a:lnTo>
                  <a:pt x="2015403" y="47100"/>
                </a:lnTo>
                <a:lnTo>
                  <a:pt x="2036336" y="63381"/>
                </a:lnTo>
                <a:lnTo>
                  <a:pt x="2054362" y="83152"/>
                </a:lnTo>
                <a:lnTo>
                  <a:pt x="2078784" y="119203"/>
                </a:lnTo>
                <a:lnTo>
                  <a:pt x="2097973" y="157581"/>
                </a:lnTo>
                <a:lnTo>
                  <a:pt x="2111347" y="196540"/>
                </a:lnTo>
                <a:lnTo>
                  <a:pt x="2121232" y="236662"/>
                </a:lnTo>
                <a:lnTo>
                  <a:pt x="2125302" y="277947"/>
                </a:lnTo>
                <a:lnTo>
                  <a:pt x="2126465" y="320395"/>
                </a:lnTo>
                <a:lnTo>
                  <a:pt x="2122976" y="361098"/>
                </a:lnTo>
                <a:lnTo>
                  <a:pt x="2116580" y="403546"/>
                </a:lnTo>
                <a:lnTo>
                  <a:pt x="2108439" y="444831"/>
                </a:lnTo>
                <a:lnTo>
                  <a:pt x="2096810" y="486116"/>
                </a:lnTo>
                <a:lnTo>
                  <a:pt x="2082854" y="526238"/>
                </a:lnTo>
                <a:lnTo>
                  <a:pt x="2067154" y="565197"/>
                </a:lnTo>
                <a:lnTo>
                  <a:pt x="2050291" y="602412"/>
                </a:lnTo>
                <a:lnTo>
                  <a:pt x="2032266" y="638463"/>
                </a:lnTo>
                <a:lnTo>
                  <a:pt x="2014240" y="672189"/>
                </a:lnTo>
                <a:lnTo>
                  <a:pt x="1995051" y="703007"/>
                </a:lnTo>
                <a:lnTo>
                  <a:pt x="1975281" y="731500"/>
                </a:lnTo>
                <a:lnTo>
                  <a:pt x="1957255" y="757666"/>
                </a:lnTo>
                <a:lnTo>
                  <a:pt x="1929344" y="789647"/>
                </a:lnTo>
                <a:lnTo>
                  <a:pt x="1899107" y="820466"/>
                </a:lnTo>
                <a:lnTo>
                  <a:pt x="1864219" y="848958"/>
                </a:lnTo>
                <a:lnTo>
                  <a:pt x="1825841" y="873962"/>
                </a:lnTo>
                <a:lnTo>
                  <a:pt x="1784556" y="896058"/>
                </a:lnTo>
                <a:lnTo>
                  <a:pt x="1741527" y="914084"/>
                </a:lnTo>
                <a:lnTo>
                  <a:pt x="1696171" y="928039"/>
                </a:lnTo>
                <a:lnTo>
                  <a:pt x="1672912" y="930947"/>
                </a:lnTo>
                <a:lnTo>
                  <a:pt x="1648490" y="932110"/>
                </a:lnTo>
                <a:lnTo>
                  <a:pt x="1624068" y="932110"/>
                </a:lnTo>
                <a:lnTo>
                  <a:pt x="1597902" y="930365"/>
                </a:lnTo>
                <a:lnTo>
                  <a:pt x="1572317" y="929202"/>
                </a:lnTo>
                <a:lnTo>
                  <a:pt x="1545569" y="928039"/>
                </a:lnTo>
                <a:lnTo>
                  <a:pt x="1521728" y="929202"/>
                </a:lnTo>
                <a:lnTo>
                  <a:pt x="1497306" y="932110"/>
                </a:lnTo>
                <a:lnTo>
                  <a:pt x="1475210" y="938506"/>
                </a:lnTo>
                <a:lnTo>
                  <a:pt x="1453695" y="948391"/>
                </a:lnTo>
                <a:lnTo>
                  <a:pt x="1435669" y="962928"/>
                </a:lnTo>
                <a:lnTo>
                  <a:pt x="1415899" y="985024"/>
                </a:lnTo>
                <a:lnTo>
                  <a:pt x="1397873" y="1011772"/>
                </a:lnTo>
                <a:lnTo>
                  <a:pt x="1382173" y="1039102"/>
                </a:lnTo>
                <a:lnTo>
                  <a:pt x="1367055" y="1066431"/>
                </a:lnTo>
                <a:lnTo>
                  <a:pt x="1352518" y="1094924"/>
                </a:lnTo>
                <a:lnTo>
                  <a:pt x="1330422" y="1132138"/>
                </a:lnTo>
                <a:lnTo>
                  <a:pt x="1307744" y="1171097"/>
                </a:lnTo>
                <a:lnTo>
                  <a:pt x="1284485" y="1210056"/>
                </a:lnTo>
                <a:lnTo>
                  <a:pt x="1260644" y="1248434"/>
                </a:lnTo>
                <a:lnTo>
                  <a:pt x="1235059" y="1286230"/>
                </a:lnTo>
                <a:lnTo>
                  <a:pt x="1207730" y="1322281"/>
                </a:lnTo>
                <a:lnTo>
                  <a:pt x="1179238" y="1356007"/>
                </a:lnTo>
                <a:lnTo>
                  <a:pt x="1148419" y="1385663"/>
                </a:lnTo>
                <a:lnTo>
                  <a:pt x="1114693" y="1411248"/>
                </a:lnTo>
                <a:lnTo>
                  <a:pt x="1064686" y="1442066"/>
                </a:lnTo>
                <a:lnTo>
                  <a:pt x="1010027" y="1470558"/>
                </a:lnTo>
                <a:lnTo>
                  <a:pt x="950717" y="1493818"/>
                </a:lnTo>
                <a:lnTo>
                  <a:pt x="889080" y="1511843"/>
                </a:lnTo>
                <a:lnTo>
                  <a:pt x="857680" y="1517077"/>
                </a:lnTo>
                <a:lnTo>
                  <a:pt x="824536" y="1522310"/>
                </a:lnTo>
                <a:lnTo>
                  <a:pt x="790810" y="1525217"/>
                </a:lnTo>
                <a:lnTo>
                  <a:pt x="757084" y="1529869"/>
                </a:lnTo>
                <a:lnTo>
                  <a:pt x="724522" y="1533940"/>
                </a:lnTo>
                <a:lnTo>
                  <a:pt x="692540" y="1539173"/>
                </a:lnTo>
                <a:lnTo>
                  <a:pt x="661722" y="1546732"/>
                </a:lnTo>
                <a:lnTo>
                  <a:pt x="633230" y="1556036"/>
                </a:lnTo>
                <a:lnTo>
                  <a:pt x="607063" y="1568828"/>
                </a:lnTo>
                <a:lnTo>
                  <a:pt x="584967" y="1585691"/>
                </a:lnTo>
                <a:lnTo>
                  <a:pt x="565778" y="1606624"/>
                </a:lnTo>
                <a:lnTo>
                  <a:pt x="550078" y="1629883"/>
                </a:lnTo>
                <a:lnTo>
                  <a:pt x="538449" y="1656631"/>
                </a:lnTo>
                <a:lnTo>
                  <a:pt x="527982" y="1685124"/>
                </a:lnTo>
                <a:lnTo>
                  <a:pt x="519260" y="1714779"/>
                </a:lnTo>
                <a:lnTo>
                  <a:pt x="509956" y="1746179"/>
                </a:lnTo>
                <a:lnTo>
                  <a:pt x="500071" y="1779323"/>
                </a:lnTo>
                <a:lnTo>
                  <a:pt x="491931" y="1811886"/>
                </a:lnTo>
                <a:lnTo>
                  <a:pt x="482045" y="1844449"/>
                </a:lnTo>
                <a:lnTo>
                  <a:pt x="472742" y="1877593"/>
                </a:lnTo>
                <a:lnTo>
                  <a:pt x="461112" y="1910156"/>
                </a:lnTo>
                <a:lnTo>
                  <a:pt x="449483" y="1942137"/>
                </a:lnTo>
                <a:lnTo>
                  <a:pt x="436690" y="1971793"/>
                </a:lnTo>
                <a:lnTo>
                  <a:pt x="422153" y="2000285"/>
                </a:lnTo>
                <a:lnTo>
                  <a:pt x="405290" y="2025289"/>
                </a:lnTo>
                <a:lnTo>
                  <a:pt x="386102" y="2049711"/>
                </a:lnTo>
                <a:lnTo>
                  <a:pt x="364005" y="2070644"/>
                </a:lnTo>
                <a:lnTo>
                  <a:pt x="339583" y="2088088"/>
                </a:lnTo>
                <a:lnTo>
                  <a:pt x="312254" y="2102625"/>
                </a:lnTo>
                <a:lnTo>
                  <a:pt x="284343" y="2111347"/>
                </a:lnTo>
                <a:lnTo>
                  <a:pt x="254687" y="2115418"/>
                </a:lnTo>
                <a:lnTo>
                  <a:pt x="224450" y="2117162"/>
                </a:lnTo>
                <a:lnTo>
                  <a:pt x="192469" y="2116581"/>
                </a:lnTo>
                <a:lnTo>
                  <a:pt x="159906" y="2114255"/>
                </a:lnTo>
                <a:lnTo>
                  <a:pt x="126762" y="2110184"/>
                </a:lnTo>
                <a:lnTo>
                  <a:pt x="94199" y="2105533"/>
                </a:lnTo>
                <a:lnTo>
                  <a:pt x="61637" y="2101462"/>
                </a:lnTo>
                <a:lnTo>
                  <a:pt x="30818" y="2098555"/>
                </a:lnTo>
                <a:lnTo>
                  <a:pt x="0" y="2097392"/>
                </a:lnTo>
                <a:lnTo>
                  <a:pt x="3489" y="2088088"/>
                </a:lnTo>
                <a:lnTo>
                  <a:pt x="36052" y="2088088"/>
                </a:lnTo>
                <a:lnTo>
                  <a:pt x="70940" y="2088088"/>
                </a:lnTo>
                <a:lnTo>
                  <a:pt x="106992" y="2086925"/>
                </a:lnTo>
                <a:lnTo>
                  <a:pt x="141880" y="2084599"/>
                </a:lnTo>
                <a:lnTo>
                  <a:pt x="176769" y="2081692"/>
                </a:lnTo>
                <a:lnTo>
                  <a:pt x="209332" y="2077040"/>
                </a:lnTo>
                <a:lnTo>
                  <a:pt x="240150" y="2070644"/>
                </a:lnTo>
                <a:lnTo>
                  <a:pt x="268643" y="2061340"/>
                </a:lnTo>
                <a:lnTo>
                  <a:pt x="294228" y="2050874"/>
                </a:lnTo>
                <a:lnTo>
                  <a:pt x="313998" y="2036918"/>
                </a:lnTo>
                <a:lnTo>
                  <a:pt x="330280" y="2020055"/>
                </a:lnTo>
                <a:lnTo>
                  <a:pt x="343654" y="2000285"/>
                </a:lnTo>
                <a:lnTo>
                  <a:pt x="356446" y="1974700"/>
                </a:lnTo>
                <a:lnTo>
                  <a:pt x="366913" y="1946208"/>
                </a:lnTo>
                <a:lnTo>
                  <a:pt x="376798" y="1913645"/>
                </a:lnTo>
                <a:lnTo>
                  <a:pt x="384939" y="1879338"/>
                </a:lnTo>
                <a:lnTo>
                  <a:pt x="392498" y="1843867"/>
                </a:lnTo>
                <a:lnTo>
                  <a:pt x="400057" y="1806653"/>
                </a:lnTo>
                <a:lnTo>
                  <a:pt x="407035" y="1768275"/>
                </a:lnTo>
                <a:lnTo>
                  <a:pt x="414594" y="1731642"/>
                </a:lnTo>
                <a:lnTo>
                  <a:pt x="422153" y="1693265"/>
                </a:lnTo>
                <a:lnTo>
                  <a:pt x="430294" y="1657794"/>
                </a:lnTo>
                <a:lnTo>
                  <a:pt x="439016" y="1622906"/>
                </a:lnTo>
                <a:lnTo>
                  <a:pt x="448320" y="1590924"/>
                </a:lnTo>
                <a:lnTo>
                  <a:pt x="459949" y="1561269"/>
                </a:lnTo>
                <a:lnTo>
                  <a:pt x="472742" y="1535684"/>
                </a:lnTo>
                <a:lnTo>
                  <a:pt x="486697" y="1513588"/>
                </a:lnTo>
                <a:lnTo>
                  <a:pt x="508793" y="1490329"/>
                </a:lnTo>
                <a:lnTo>
                  <a:pt x="533215" y="1470558"/>
                </a:lnTo>
                <a:lnTo>
                  <a:pt x="560545" y="1453696"/>
                </a:lnTo>
                <a:lnTo>
                  <a:pt x="590200" y="1438577"/>
                </a:lnTo>
                <a:lnTo>
                  <a:pt x="621600" y="1426948"/>
                </a:lnTo>
                <a:lnTo>
                  <a:pt x="654744" y="1416481"/>
                </a:lnTo>
                <a:lnTo>
                  <a:pt x="689633" y="1407759"/>
                </a:lnTo>
                <a:lnTo>
                  <a:pt x="725685" y="1399618"/>
                </a:lnTo>
                <a:lnTo>
                  <a:pt x="761155" y="1390896"/>
                </a:lnTo>
                <a:lnTo>
                  <a:pt x="797206" y="1383918"/>
                </a:lnTo>
                <a:lnTo>
                  <a:pt x="834421" y="1375196"/>
                </a:lnTo>
                <a:lnTo>
                  <a:pt x="870473" y="1365892"/>
                </a:lnTo>
                <a:lnTo>
                  <a:pt x="905361" y="1355426"/>
                </a:lnTo>
                <a:lnTo>
                  <a:pt x="939087" y="1343796"/>
                </a:lnTo>
                <a:lnTo>
                  <a:pt x="971650" y="1328678"/>
                </a:lnTo>
                <a:lnTo>
                  <a:pt x="1002468" y="1311815"/>
                </a:lnTo>
                <a:lnTo>
                  <a:pt x="1030961" y="1290882"/>
                </a:lnTo>
                <a:lnTo>
                  <a:pt x="1056546" y="1267623"/>
                </a:lnTo>
                <a:lnTo>
                  <a:pt x="1079805" y="1239130"/>
                </a:lnTo>
                <a:lnTo>
                  <a:pt x="1109460" y="1193193"/>
                </a:lnTo>
                <a:lnTo>
                  <a:pt x="1135627" y="1144931"/>
                </a:lnTo>
                <a:lnTo>
                  <a:pt x="1160049" y="1093761"/>
                </a:lnTo>
                <a:lnTo>
                  <a:pt x="1183308" y="1041428"/>
                </a:lnTo>
                <a:lnTo>
                  <a:pt x="1204241" y="988513"/>
                </a:lnTo>
                <a:lnTo>
                  <a:pt x="1225756" y="934436"/>
                </a:lnTo>
                <a:lnTo>
                  <a:pt x="1247852" y="880358"/>
                </a:lnTo>
                <a:lnTo>
                  <a:pt x="1254830" y="861169"/>
                </a:lnTo>
                <a:lnTo>
                  <a:pt x="1264715" y="839073"/>
                </a:lnTo>
                <a:lnTo>
                  <a:pt x="1272855" y="814651"/>
                </a:lnTo>
                <a:lnTo>
                  <a:pt x="1279252" y="788485"/>
                </a:lnTo>
                <a:lnTo>
                  <a:pt x="1281578" y="761155"/>
                </a:lnTo>
                <a:lnTo>
                  <a:pt x="1279252" y="734407"/>
                </a:lnTo>
                <a:lnTo>
                  <a:pt x="1277507" y="727429"/>
                </a:lnTo>
                <a:lnTo>
                  <a:pt x="1272855" y="715800"/>
                </a:lnTo>
                <a:lnTo>
                  <a:pt x="1266459" y="700681"/>
                </a:lnTo>
                <a:lnTo>
                  <a:pt x="1259481" y="681493"/>
                </a:lnTo>
                <a:lnTo>
                  <a:pt x="1250759" y="659396"/>
                </a:lnTo>
                <a:lnTo>
                  <a:pt x="1243200" y="632067"/>
                </a:lnTo>
                <a:lnTo>
                  <a:pt x="1237967" y="601249"/>
                </a:lnTo>
                <a:lnTo>
                  <a:pt x="1232733" y="567523"/>
                </a:lnTo>
                <a:lnTo>
                  <a:pt x="1233896" y="571593"/>
                </a:lnTo>
                <a:lnTo>
                  <a:pt x="1235059" y="571593"/>
                </a:lnTo>
                <a:lnTo>
                  <a:pt x="1235059" y="566360"/>
                </a:lnTo>
                <a:lnTo>
                  <a:pt x="1235059" y="558219"/>
                </a:lnTo>
                <a:lnTo>
                  <a:pt x="1236222" y="545427"/>
                </a:lnTo>
                <a:lnTo>
                  <a:pt x="1237385" y="528564"/>
                </a:lnTo>
                <a:lnTo>
                  <a:pt x="1239130" y="509375"/>
                </a:lnTo>
                <a:lnTo>
                  <a:pt x="1242619" y="487279"/>
                </a:lnTo>
                <a:lnTo>
                  <a:pt x="1247852" y="461694"/>
                </a:lnTo>
                <a:lnTo>
                  <a:pt x="1254830" y="435527"/>
                </a:lnTo>
                <a:lnTo>
                  <a:pt x="1263552" y="407035"/>
                </a:lnTo>
                <a:lnTo>
                  <a:pt x="1275181" y="376217"/>
                </a:lnTo>
                <a:lnTo>
                  <a:pt x="1289137" y="344235"/>
                </a:lnTo>
                <a:lnTo>
                  <a:pt x="1306000" y="312835"/>
                </a:lnTo>
                <a:lnTo>
                  <a:pt x="1325770" y="279691"/>
                </a:lnTo>
                <a:lnTo>
                  <a:pt x="1349029" y="247128"/>
                </a:lnTo>
                <a:lnTo>
                  <a:pt x="1376940" y="214566"/>
                </a:lnTo>
                <a:lnTo>
                  <a:pt x="1408340" y="182584"/>
                </a:lnTo>
                <a:lnTo>
                  <a:pt x="1443228" y="151184"/>
                </a:lnTo>
                <a:lnTo>
                  <a:pt x="1484513" y="121529"/>
                </a:lnTo>
                <a:lnTo>
                  <a:pt x="1528706" y="93037"/>
                </a:lnTo>
                <a:lnTo>
                  <a:pt x="1579876" y="66288"/>
                </a:lnTo>
                <a:lnTo>
                  <a:pt x="1709545" y="15700"/>
                </a:lnTo>
                <a:lnTo>
                  <a:pt x="1723501" y="13374"/>
                </a:lnTo>
                <a:lnTo>
                  <a:pt x="1740364" y="11629"/>
                </a:lnTo>
                <a:lnTo>
                  <a:pt x="1760715" y="9304"/>
                </a:lnTo>
                <a:lnTo>
                  <a:pt x="1782812" y="6396"/>
                </a:lnTo>
                <a:lnTo>
                  <a:pt x="1804908" y="4070"/>
                </a:lnTo>
                <a:lnTo>
                  <a:pt x="1827004" y="1744"/>
                </a:lnTo>
                <a:lnTo>
                  <a:pt x="1847356" y="581"/>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158" name="Oval 12287">
            <a:extLst>
              <a:ext uri="{FF2B5EF4-FFF2-40B4-BE49-F238E27FC236}">
                <a16:creationId xmlns:a16="http://schemas.microsoft.com/office/drawing/2014/main" id="{41BE9911-8950-0210-699F-81E6701A4503}"/>
              </a:ext>
            </a:extLst>
          </p:cNvPr>
          <p:cNvSpPr/>
          <p:nvPr/>
        </p:nvSpPr>
        <p:spPr>
          <a:xfrm>
            <a:off x="11534032" y="2131856"/>
            <a:ext cx="325368" cy="324174"/>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9" name="Freeform 18">
            <a:extLst>
              <a:ext uri="{FF2B5EF4-FFF2-40B4-BE49-F238E27FC236}">
                <a16:creationId xmlns:a16="http://schemas.microsoft.com/office/drawing/2014/main" id="{33B25B03-CFD2-0F98-21AB-7B58C424C99C}"/>
              </a:ext>
            </a:extLst>
          </p:cNvPr>
          <p:cNvSpPr>
            <a:spLocks/>
          </p:cNvSpPr>
          <p:nvPr/>
        </p:nvSpPr>
        <p:spPr bwMode="auto">
          <a:xfrm>
            <a:off x="8083069" y="1490329"/>
            <a:ext cx="320540" cy="365442"/>
          </a:xfrm>
          <a:custGeom>
            <a:avLst/>
            <a:gdLst>
              <a:gd name="T0" fmla="*/ 1764 w 2942"/>
              <a:gd name="T1" fmla="*/ 10 h 3247"/>
              <a:gd name="T2" fmla="*/ 2091 w 2942"/>
              <a:gd name="T3" fmla="*/ 74 h 3247"/>
              <a:gd name="T4" fmla="*/ 2365 w 2942"/>
              <a:gd name="T5" fmla="*/ 192 h 3247"/>
              <a:gd name="T6" fmla="*/ 2591 w 2942"/>
              <a:gd name="T7" fmla="*/ 361 h 3247"/>
              <a:gd name="T8" fmla="*/ 2765 w 2942"/>
              <a:gd name="T9" fmla="*/ 576 h 3247"/>
              <a:gd name="T10" fmla="*/ 2873 w 2942"/>
              <a:gd name="T11" fmla="*/ 798 h 3247"/>
              <a:gd name="T12" fmla="*/ 2933 w 2942"/>
              <a:gd name="T13" fmla="*/ 1060 h 3247"/>
              <a:gd name="T14" fmla="*/ 2936 w 2942"/>
              <a:gd name="T15" fmla="*/ 1345 h 3247"/>
              <a:gd name="T16" fmla="*/ 2873 w 2942"/>
              <a:gd name="T17" fmla="*/ 1607 h 3247"/>
              <a:gd name="T18" fmla="*/ 2753 w 2942"/>
              <a:gd name="T19" fmla="*/ 1812 h 3247"/>
              <a:gd name="T20" fmla="*/ 2611 w 2942"/>
              <a:gd name="T21" fmla="*/ 1998 h 3247"/>
              <a:gd name="T22" fmla="*/ 2509 w 2942"/>
              <a:gd name="T23" fmla="*/ 2167 h 3247"/>
              <a:gd name="T24" fmla="*/ 2471 w 2942"/>
              <a:gd name="T25" fmla="*/ 2323 h 3247"/>
              <a:gd name="T26" fmla="*/ 2485 w 2942"/>
              <a:gd name="T27" fmla="*/ 2452 h 3247"/>
              <a:gd name="T28" fmla="*/ 2522 w 2942"/>
              <a:gd name="T29" fmla="*/ 2603 h 3247"/>
              <a:gd name="T30" fmla="*/ 2562 w 2942"/>
              <a:gd name="T31" fmla="*/ 2729 h 3247"/>
              <a:gd name="T32" fmla="*/ 2604 w 2942"/>
              <a:gd name="T33" fmla="*/ 2845 h 3247"/>
              <a:gd name="T34" fmla="*/ 2654 w 2942"/>
              <a:gd name="T35" fmla="*/ 3007 h 3247"/>
              <a:gd name="T36" fmla="*/ 2336 w 2942"/>
              <a:gd name="T37" fmla="*/ 3154 h 3247"/>
              <a:gd name="T38" fmla="*/ 1874 w 2942"/>
              <a:gd name="T39" fmla="*/ 3240 h 3247"/>
              <a:gd name="T40" fmla="*/ 1449 w 2942"/>
              <a:gd name="T41" fmla="*/ 3232 h 3247"/>
              <a:gd name="T42" fmla="*/ 1300 w 2942"/>
              <a:gd name="T43" fmla="*/ 3138 h 3247"/>
              <a:gd name="T44" fmla="*/ 1274 w 2942"/>
              <a:gd name="T45" fmla="*/ 2990 h 3247"/>
              <a:gd name="T46" fmla="*/ 1240 w 2942"/>
              <a:gd name="T47" fmla="*/ 2832 h 3247"/>
              <a:gd name="T48" fmla="*/ 1194 w 2942"/>
              <a:gd name="T49" fmla="*/ 2703 h 3247"/>
              <a:gd name="T50" fmla="*/ 1134 w 2942"/>
              <a:gd name="T51" fmla="*/ 2647 h 3247"/>
              <a:gd name="T52" fmla="*/ 1051 w 2942"/>
              <a:gd name="T53" fmla="*/ 2649 h 3247"/>
              <a:gd name="T54" fmla="*/ 974 w 2942"/>
              <a:gd name="T55" fmla="*/ 2670 h 3247"/>
              <a:gd name="T56" fmla="*/ 864 w 2942"/>
              <a:gd name="T57" fmla="*/ 2703 h 3247"/>
              <a:gd name="T58" fmla="*/ 693 w 2942"/>
              <a:gd name="T59" fmla="*/ 2727 h 3247"/>
              <a:gd name="T60" fmla="*/ 525 w 2942"/>
              <a:gd name="T61" fmla="*/ 2716 h 3247"/>
              <a:gd name="T62" fmla="*/ 438 w 2942"/>
              <a:gd name="T63" fmla="*/ 2681 h 3247"/>
              <a:gd name="T64" fmla="*/ 367 w 2942"/>
              <a:gd name="T65" fmla="*/ 2618 h 3247"/>
              <a:gd name="T66" fmla="*/ 338 w 2942"/>
              <a:gd name="T67" fmla="*/ 2520 h 3247"/>
              <a:gd name="T68" fmla="*/ 354 w 2942"/>
              <a:gd name="T69" fmla="*/ 2421 h 3247"/>
              <a:gd name="T70" fmla="*/ 365 w 2942"/>
              <a:gd name="T71" fmla="*/ 2325 h 3247"/>
              <a:gd name="T72" fmla="*/ 331 w 2942"/>
              <a:gd name="T73" fmla="*/ 2265 h 3247"/>
              <a:gd name="T74" fmla="*/ 278 w 2942"/>
              <a:gd name="T75" fmla="*/ 2232 h 3247"/>
              <a:gd name="T76" fmla="*/ 249 w 2942"/>
              <a:gd name="T77" fmla="*/ 2180 h 3247"/>
              <a:gd name="T78" fmla="*/ 267 w 2942"/>
              <a:gd name="T79" fmla="*/ 2125 h 3247"/>
              <a:gd name="T80" fmla="*/ 224 w 2942"/>
              <a:gd name="T81" fmla="*/ 2069 h 3247"/>
              <a:gd name="T82" fmla="*/ 214 w 2942"/>
              <a:gd name="T83" fmla="*/ 2007 h 3247"/>
              <a:gd name="T84" fmla="*/ 245 w 2942"/>
              <a:gd name="T85" fmla="*/ 1941 h 3247"/>
              <a:gd name="T86" fmla="*/ 273 w 2942"/>
              <a:gd name="T87" fmla="*/ 1872 h 3247"/>
              <a:gd name="T88" fmla="*/ 194 w 2942"/>
              <a:gd name="T89" fmla="*/ 1827 h 3247"/>
              <a:gd name="T90" fmla="*/ 96 w 2942"/>
              <a:gd name="T91" fmla="*/ 1794 h 3247"/>
              <a:gd name="T92" fmla="*/ 18 w 2942"/>
              <a:gd name="T93" fmla="*/ 1747 h 3247"/>
              <a:gd name="T94" fmla="*/ 4 w 2942"/>
              <a:gd name="T95" fmla="*/ 1674 h 3247"/>
              <a:gd name="T96" fmla="*/ 44 w 2942"/>
              <a:gd name="T97" fmla="*/ 1616 h 3247"/>
              <a:gd name="T98" fmla="*/ 111 w 2942"/>
              <a:gd name="T99" fmla="*/ 1545 h 3247"/>
              <a:gd name="T100" fmla="*/ 229 w 2942"/>
              <a:gd name="T101" fmla="*/ 1421 h 3247"/>
              <a:gd name="T102" fmla="*/ 325 w 2942"/>
              <a:gd name="T103" fmla="*/ 1276 h 3247"/>
              <a:gd name="T104" fmla="*/ 345 w 2942"/>
              <a:gd name="T105" fmla="*/ 1143 h 3247"/>
              <a:gd name="T106" fmla="*/ 344 w 2942"/>
              <a:gd name="T107" fmla="*/ 992 h 3247"/>
              <a:gd name="T108" fmla="*/ 440 w 2942"/>
              <a:gd name="T109" fmla="*/ 621 h 3247"/>
              <a:gd name="T110" fmla="*/ 587 w 2942"/>
              <a:gd name="T111" fmla="*/ 401 h 3247"/>
              <a:gd name="T112" fmla="*/ 789 w 2942"/>
              <a:gd name="T113" fmla="*/ 227 h 3247"/>
              <a:gd name="T114" fmla="*/ 1031 w 2942"/>
              <a:gd name="T115" fmla="*/ 103 h 3247"/>
              <a:gd name="T116" fmla="*/ 1516 w 2942"/>
              <a:gd name="T117" fmla="*/ 0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42" h="3247">
                <a:moveTo>
                  <a:pt x="1516" y="0"/>
                </a:moveTo>
                <a:lnTo>
                  <a:pt x="1644" y="1"/>
                </a:lnTo>
                <a:lnTo>
                  <a:pt x="1764" y="10"/>
                </a:lnTo>
                <a:lnTo>
                  <a:pt x="1878" y="25"/>
                </a:lnTo>
                <a:lnTo>
                  <a:pt x="1987" y="47"/>
                </a:lnTo>
                <a:lnTo>
                  <a:pt x="2091" y="74"/>
                </a:lnTo>
                <a:lnTo>
                  <a:pt x="2187" y="109"/>
                </a:lnTo>
                <a:lnTo>
                  <a:pt x="2280" y="147"/>
                </a:lnTo>
                <a:lnTo>
                  <a:pt x="2365" y="192"/>
                </a:lnTo>
                <a:lnTo>
                  <a:pt x="2445" y="243"/>
                </a:lnTo>
                <a:lnTo>
                  <a:pt x="2522" y="300"/>
                </a:lnTo>
                <a:lnTo>
                  <a:pt x="2591" y="361"/>
                </a:lnTo>
                <a:lnTo>
                  <a:pt x="2654" y="429"/>
                </a:lnTo>
                <a:lnTo>
                  <a:pt x="2713" y="500"/>
                </a:lnTo>
                <a:lnTo>
                  <a:pt x="2765" y="576"/>
                </a:lnTo>
                <a:lnTo>
                  <a:pt x="2813" y="656"/>
                </a:lnTo>
                <a:lnTo>
                  <a:pt x="2845" y="723"/>
                </a:lnTo>
                <a:lnTo>
                  <a:pt x="2873" y="798"/>
                </a:lnTo>
                <a:lnTo>
                  <a:pt x="2898" y="880"/>
                </a:lnTo>
                <a:lnTo>
                  <a:pt x="2918" y="969"/>
                </a:lnTo>
                <a:lnTo>
                  <a:pt x="2933" y="1060"/>
                </a:lnTo>
                <a:lnTo>
                  <a:pt x="2940" y="1154"/>
                </a:lnTo>
                <a:lnTo>
                  <a:pt x="2942" y="1250"/>
                </a:lnTo>
                <a:lnTo>
                  <a:pt x="2936" y="1345"/>
                </a:lnTo>
                <a:lnTo>
                  <a:pt x="2924" y="1438"/>
                </a:lnTo>
                <a:lnTo>
                  <a:pt x="2902" y="1529"/>
                </a:lnTo>
                <a:lnTo>
                  <a:pt x="2873" y="1607"/>
                </a:lnTo>
                <a:lnTo>
                  <a:pt x="2838" y="1680"/>
                </a:lnTo>
                <a:lnTo>
                  <a:pt x="2796" y="1747"/>
                </a:lnTo>
                <a:lnTo>
                  <a:pt x="2753" y="1812"/>
                </a:lnTo>
                <a:lnTo>
                  <a:pt x="2705" y="1876"/>
                </a:lnTo>
                <a:lnTo>
                  <a:pt x="2658" y="1936"/>
                </a:lnTo>
                <a:lnTo>
                  <a:pt x="2611" y="1998"/>
                </a:lnTo>
                <a:lnTo>
                  <a:pt x="2565" y="2060"/>
                </a:lnTo>
                <a:lnTo>
                  <a:pt x="2534" y="2110"/>
                </a:lnTo>
                <a:lnTo>
                  <a:pt x="2509" y="2167"/>
                </a:lnTo>
                <a:lnTo>
                  <a:pt x="2489" y="2227"/>
                </a:lnTo>
                <a:lnTo>
                  <a:pt x="2473" y="2292"/>
                </a:lnTo>
                <a:lnTo>
                  <a:pt x="2471" y="2323"/>
                </a:lnTo>
                <a:lnTo>
                  <a:pt x="2473" y="2360"/>
                </a:lnTo>
                <a:lnTo>
                  <a:pt x="2478" y="2405"/>
                </a:lnTo>
                <a:lnTo>
                  <a:pt x="2485" y="2452"/>
                </a:lnTo>
                <a:lnTo>
                  <a:pt x="2496" y="2503"/>
                </a:lnTo>
                <a:lnTo>
                  <a:pt x="2509" y="2554"/>
                </a:lnTo>
                <a:lnTo>
                  <a:pt x="2522" y="2603"/>
                </a:lnTo>
                <a:lnTo>
                  <a:pt x="2536" y="2650"/>
                </a:lnTo>
                <a:lnTo>
                  <a:pt x="2549" y="2692"/>
                </a:lnTo>
                <a:lnTo>
                  <a:pt x="2562" y="2729"/>
                </a:lnTo>
                <a:lnTo>
                  <a:pt x="2573" y="2756"/>
                </a:lnTo>
                <a:lnTo>
                  <a:pt x="2589" y="2796"/>
                </a:lnTo>
                <a:lnTo>
                  <a:pt x="2604" y="2845"/>
                </a:lnTo>
                <a:lnTo>
                  <a:pt x="2620" y="2900"/>
                </a:lnTo>
                <a:lnTo>
                  <a:pt x="2636" y="2956"/>
                </a:lnTo>
                <a:lnTo>
                  <a:pt x="2654" y="3007"/>
                </a:lnTo>
                <a:lnTo>
                  <a:pt x="2673" y="3052"/>
                </a:lnTo>
                <a:lnTo>
                  <a:pt x="2502" y="3107"/>
                </a:lnTo>
                <a:lnTo>
                  <a:pt x="2336" y="3154"/>
                </a:lnTo>
                <a:lnTo>
                  <a:pt x="2178" y="3192"/>
                </a:lnTo>
                <a:lnTo>
                  <a:pt x="2024" y="3220"/>
                </a:lnTo>
                <a:lnTo>
                  <a:pt x="1874" y="3240"/>
                </a:lnTo>
                <a:lnTo>
                  <a:pt x="1729" y="3247"/>
                </a:lnTo>
                <a:lnTo>
                  <a:pt x="1587" y="3245"/>
                </a:lnTo>
                <a:lnTo>
                  <a:pt x="1449" y="3232"/>
                </a:lnTo>
                <a:lnTo>
                  <a:pt x="1313" y="3209"/>
                </a:lnTo>
                <a:lnTo>
                  <a:pt x="1307" y="3176"/>
                </a:lnTo>
                <a:lnTo>
                  <a:pt x="1300" y="3138"/>
                </a:lnTo>
                <a:lnTo>
                  <a:pt x="1291" y="3092"/>
                </a:lnTo>
                <a:lnTo>
                  <a:pt x="1284" y="3043"/>
                </a:lnTo>
                <a:lnTo>
                  <a:pt x="1274" y="2990"/>
                </a:lnTo>
                <a:lnTo>
                  <a:pt x="1264" y="2936"/>
                </a:lnTo>
                <a:lnTo>
                  <a:pt x="1253" y="2883"/>
                </a:lnTo>
                <a:lnTo>
                  <a:pt x="1240" y="2832"/>
                </a:lnTo>
                <a:lnTo>
                  <a:pt x="1227" y="2783"/>
                </a:lnTo>
                <a:lnTo>
                  <a:pt x="1211" y="2740"/>
                </a:lnTo>
                <a:lnTo>
                  <a:pt x="1194" y="2703"/>
                </a:lnTo>
                <a:lnTo>
                  <a:pt x="1176" y="2674"/>
                </a:lnTo>
                <a:lnTo>
                  <a:pt x="1156" y="2656"/>
                </a:lnTo>
                <a:lnTo>
                  <a:pt x="1134" y="2647"/>
                </a:lnTo>
                <a:lnTo>
                  <a:pt x="1109" y="2643"/>
                </a:lnTo>
                <a:lnTo>
                  <a:pt x="1080" y="2645"/>
                </a:lnTo>
                <a:lnTo>
                  <a:pt x="1051" y="2649"/>
                </a:lnTo>
                <a:lnTo>
                  <a:pt x="1024" y="2656"/>
                </a:lnTo>
                <a:lnTo>
                  <a:pt x="998" y="2663"/>
                </a:lnTo>
                <a:lnTo>
                  <a:pt x="974" y="2670"/>
                </a:lnTo>
                <a:lnTo>
                  <a:pt x="956" y="2676"/>
                </a:lnTo>
                <a:lnTo>
                  <a:pt x="913" y="2690"/>
                </a:lnTo>
                <a:lnTo>
                  <a:pt x="864" y="2703"/>
                </a:lnTo>
                <a:lnTo>
                  <a:pt x="809" y="2714"/>
                </a:lnTo>
                <a:lnTo>
                  <a:pt x="751" y="2721"/>
                </a:lnTo>
                <a:lnTo>
                  <a:pt x="693" y="2727"/>
                </a:lnTo>
                <a:lnTo>
                  <a:pt x="634" y="2729"/>
                </a:lnTo>
                <a:lnTo>
                  <a:pt x="578" y="2725"/>
                </a:lnTo>
                <a:lnTo>
                  <a:pt x="525" y="2716"/>
                </a:lnTo>
                <a:lnTo>
                  <a:pt x="496" y="2709"/>
                </a:lnTo>
                <a:lnTo>
                  <a:pt x="467" y="2696"/>
                </a:lnTo>
                <a:lnTo>
                  <a:pt x="438" y="2681"/>
                </a:lnTo>
                <a:lnTo>
                  <a:pt x="413" y="2663"/>
                </a:lnTo>
                <a:lnTo>
                  <a:pt x="387" y="2641"/>
                </a:lnTo>
                <a:lnTo>
                  <a:pt x="367" y="2618"/>
                </a:lnTo>
                <a:lnTo>
                  <a:pt x="353" y="2589"/>
                </a:lnTo>
                <a:lnTo>
                  <a:pt x="342" y="2556"/>
                </a:lnTo>
                <a:lnTo>
                  <a:pt x="338" y="2520"/>
                </a:lnTo>
                <a:lnTo>
                  <a:pt x="342" y="2480"/>
                </a:lnTo>
                <a:lnTo>
                  <a:pt x="347" y="2452"/>
                </a:lnTo>
                <a:lnTo>
                  <a:pt x="354" y="2421"/>
                </a:lnTo>
                <a:lnTo>
                  <a:pt x="362" y="2389"/>
                </a:lnTo>
                <a:lnTo>
                  <a:pt x="365" y="2358"/>
                </a:lnTo>
                <a:lnTo>
                  <a:pt x="365" y="2325"/>
                </a:lnTo>
                <a:lnTo>
                  <a:pt x="356" y="2296"/>
                </a:lnTo>
                <a:lnTo>
                  <a:pt x="347" y="2280"/>
                </a:lnTo>
                <a:lnTo>
                  <a:pt x="331" y="2265"/>
                </a:lnTo>
                <a:lnTo>
                  <a:pt x="314" y="2254"/>
                </a:lnTo>
                <a:lnTo>
                  <a:pt x="296" y="2245"/>
                </a:lnTo>
                <a:lnTo>
                  <a:pt x="278" y="2232"/>
                </a:lnTo>
                <a:lnTo>
                  <a:pt x="264" y="2218"/>
                </a:lnTo>
                <a:lnTo>
                  <a:pt x="253" y="2200"/>
                </a:lnTo>
                <a:lnTo>
                  <a:pt x="249" y="2180"/>
                </a:lnTo>
                <a:lnTo>
                  <a:pt x="251" y="2160"/>
                </a:lnTo>
                <a:lnTo>
                  <a:pt x="258" y="2141"/>
                </a:lnTo>
                <a:lnTo>
                  <a:pt x="267" y="2125"/>
                </a:lnTo>
                <a:lnTo>
                  <a:pt x="273" y="2109"/>
                </a:lnTo>
                <a:lnTo>
                  <a:pt x="244" y="2089"/>
                </a:lnTo>
                <a:lnTo>
                  <a:pt x="224" y="2069"/>
                </a:lnTo>
                <a:lnTo>
                  <a:pt x="213" y="2049"/>
                </a:lnTo>
                <a:lnTo>
                  <a:pt x="211" y="2027"/>
                </a:lnTo>
                <a:lnTo>
                  <a:pt x="214" y="2007"/>
                </a:lnTo>
                <a:lnTo>
                  <a:pt x="222" y="1985"/>
                </a:lnTo>
                <a:lnTo>
                  <a:pt x="233" y="1963"/>
                </a:lnTo>
                <a:lnTo>
                  <a:pt x="245" y="1941"/>
                </a:lnTo>
                <a:lnTo>
                  <a:pt x="256" y="1918"/>
                </a:lnTo>
                <a:lnTo>
                  <a:pt x="267" y="1896"/>
                </a:lnTo>
                <a:lnTo>
                  <a:pt x="273" y="1872"/>
                </a:lnTo>
                <a:lnTo>
                  <a:pt x="253" y="1854"/>
                </a:lnTo>
                <a:lnTo>
                  <a:pt x="225" y="1840"/>
                </a:lnTo>
                <a:lnTo>
                  <a:pt x="194" y="1827"/>
                </a:lnTo>
                <a:lnTo>
                  <a:pt x="162" y="1816"/>
                </a:lnTo>
                <a:lnTo>
                  <a:pt x="129" y="1805"/>
                </a:lnTo>
                <a:lnTo>
                  <a:pt x="96" y="1794"/>
                </a:lnTo>
                <a:lnTo>
                  <a:pt x="65" y="1781"/>
                </a:lnTo>
                <a:lnTo>
                  <a:pt x="40" y="1767"/>
                </a:lnTo>
                <a:lnTo>
                  <a:pt x="18" y="1747"/>
                </a:lnTo>
                <a:lnTo>
                  <a:pt x="5" y="1723"/>
                </a:lnTo>
                <a:lnTo>
                  <a:pt x="0" y="1698"/>
                </a:lnTo>
                <a:lnTo>
                  <a:pt x="4" y="1674"/>
                </a:lnTo>
                <a:lnTo>
                  <a:pt x="13" y="1652"/>
                </a:lnTo>
                <a:lnTo>
                  <a:pt x="27" y="1634"/>
                </a:lnTo>
                <a:lnTo>
                  <a:pt x="44" y="1616"/>
                </a:lnTo>
                <a:lnTo>
                  <a:pt x="60" y="1601"/>
                </a:lnTo>
                <a:lnTo>
                  <a:pt x="73" y="1589"/>
                </a:lnTo>
                <a:lnTo>
                  <a:pt x="111" y="1545"/>
                </a:lnTo>
                <a:lnTo>
                  <a:pt x="151" y="1505"/>
                </a:lnTo>
                <a:lnTo>
                  <a:pt x="191" y="1465"/>
                </a:lnTo>
                <a:lnTo>
                  <a:pt x="229" y="1421"/>
                </a:lnTo>
                <a:lnTo>
                  <a:pt x="265" y="1378"/>
                </a:lnTo>
                <a:lnTo>
                  <a:pt x="298" y="1329"/>
                </a:lnTo>
                <a:lnTo>
                  <a:pt x="325" y="1276"/>
                </a:lnTo>
                <a:lnTo>
                  <a:pt x="340" y="1232"/>
                </a:lnTo>
                <a:lnTo>
                  <a:pt x="345" y="1189"/>
                </a:lnTo>
                <a:lnTo>
                  <a:pt x="345" y="1143"/>
                </a:lnTo>
                <a:lnTo>
                  <a:pt x="344" y="1094"/>
                </a:lnTo>
                <a:lnTo>
                  <a:pt x="342" y="1045"/>
                </a:lnTo>
                <a:lnTo>
                  <a:pt x="344" y="992"/>
                </a:lnTo>
                <a:lnTo>
                  <a:pt x="349" y="936"/>
                </a:lnTo>
                <a:lnTo>
                  <a:pt x="405" y="705"/>
                </a:lnTo>
                <a:lnTo>
                  <a:pt x="440" y="621"/>
                </a:lnTo>
                <a:lnTo>
                  <a:pt x="482" y="543"/>
                </a:lnTo>
                <a:lnTo>
                  <a:pt x="531" y="470"/>
                </a:lnTo>
                <a:lnTo>
                  <a:pt x="587" y="401"/>
                </a:lnTo>
                <a:lnTo>
                  <a:pt x="649" y="338"/>
                </a:lnTo>
                <a:lnTo>
                  <a:pt x="716" y="280"/>
                </a:lnTo>
                <a:lnTo>
                  <a:pt x="789" y="227"/>
                </a:lnTo>
                <a:lnTo>
                  <a:pt x="865" y="180"/>
                </a:lnTo>
                <a:lnTo>
                  <a:pt x="947" y="138"/>
                </a:lnTo>
                <a:lnTo>
                  <a:pt x="1031" y="103"/>
                </a:lnTo>
                <a:lnTo>
                  <a:pt x="1116" y="72"/>
                </a:lnTo>
                <a:lnTo>
                  <a:pt x="1402" y="9"/>
                </a:lnTo>
                <a:lnTo>
                  <a:pt x="1516"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160" name="Freeform 18">
            <a:extLst>
              <a:ext uri="{FF2B5EF4-FFF2-40B4-BE49-F238E27FC236}">
                <a16:creationId xmlns:a16="http://schemas.microsoft.com/office/drawing/2014/main" id="{AB7A0ED3-45D0-DB20-AB43-1FAE5F87AA68}"/>
              </a:ext>
            </a:extLst>
          </p:cNvPr>
          <p:cNvSpPr>
            <a:spLocks noEditPoints="1"/>
          </p:cNvSpPr>
          <p:nvPr/>
        </p:nvSpPr>
        <p:spPr bwMode="auto">
          <a:xfrm>
            <a:off x="7124400" y="6043154"/>
            <a:ext cx="315954" cy="384177"/>
          </a:xfrm>
          <a:custGeom>
            <a:avLst/>
            <a:gdLst>
              <a:gd name="T0" fmla="*/ 1033 w 2487"/>
              <a:gd name="T1" fmla="*/ 2647 h 3024"/>
              <a:gd name="T2" fmla="*/ 1169 w 2487"/>
              <a:gd name="T3" fmla="*/ 2318 h 3024"/>
              <a:gd name="T4" fmla="*/ 1260 w 2487"/>
              <a:gd name="T5" fmla="*/ 2242 h 3024"/>
              <a:gd name="T6" fmla="*/ 1367 w 2487"/>
              <a:gd name="T7" fmla="*/ 2700 h 3024"/>
              <a:gd name="T8" fmla="*/ 1462 w 2487"/>
              <a:gd name="T9" fmla="*/ 2265 h 3024"/>
              <a:gd name="T10" fmla="*/ 1118 w 2487"/>
              <a:gd name="T11" fmla="*/ 1982 h 3024"/>
              <a:gd name="T12" fmla="*/ 1140 w 2487"/>
              <a:gd name="T13" fmla="*/ 2189 h 3024"/>
              <a:gd name="T14" fmla="*/ 1475 w 2487"/>
              <a:gd name="T15" fmla="*/ 2080 h 3024"/>
              <a:gd name="T16" fmla="*/ 1698 w 2487"/>
              <a:gd name="T17" fmla="*/ 1654 h 3024"/>
              <a:gd name="T18" fmla="*/ 1509 w 2487"/>
              <a:gd name="T19" fmla="*/ 1891 h 3024"/>
              <a:gd name="T20" fmla="*/ 1675 w 2487"/>
              <a:gd name="T21" fmla="*/ 1876 h 3024"/>
              <a:gd name="T22" fmla="*/ 1787 w 2487"/>
              <a:gd name="T23" fmla="*/ 1649 h 3024"/>
              <a:gd name="T24" fmla="*/ 1784 w 2487"/>
              <a:gd name="T25" fmla="*/ 1573 h 3024"/>
              <a:gd name="T26" fmla="*/ 1896 w 2487"/>
              <a:gd name="T27" fmla="*/ 1634 h 3024"/>
              <a:gd name="T28" fmla="*/ 1971 w 2487"/>
              <a:gd name="T29" fmla="*/ 1433 h 3024"/>
              <a:gd name="T30" fmla="*/ 1380 w 2487"/>
              <a:gd name="T31" fmla="*/ 1365 h 3024"/>
              <a:gd name="T32" fmla="*/ 1335 w 2487"/>
              <a:gd name="T33" fmla="*/ 1805 h 3024"/>
              <a:gd name="T34" fmla="*/ 1289 w 2487"/>
              <a:gd name="T35" fmla="*/ 1393 h 3024"/>
              <a:gd name="T36" fmla="*/ 1171 w 2487"/>
              <a:gd name="T37" fmla="*/ 1469 h 3024"/>
              <a:gd name="T38" fmla="*/ 1149 w 2487"/>
              <a:gd name="T39" fmla="*/ 1791 h 3024"/>
              <a:gd name="T40" fmla="*/ 1038 w 2487"/>
              <a:gd name="T41" fmla="*/ 1416 h 3024"/>
              <a:gd name="T42" fmla="*/ 1033 w 2487"/>
              <a:gd name="T43" fmla="*/ 1638 h 3024"/>
              <a:gd name="T44" fmla="*/ 1047 w 2487"/>
              <a:gd name="T45" fmla="*/ 1831 h 3024"/>
              <a:gd name="T46" fmla="*/ 904 w 2487"/>
              <a:gd name="T47" fmla="*/ 1505 h 3024"/>
              <a:gd name="T48" fmla="*/ 945 w 2487"/>
              <a:gd name="T49" fmla="*/ 1756 h 3024"/>
              <a:gd name="T50" fmla="*/ 1316 w 2487"/>
              <a:gd name="T51" fmla="*/ 1891 h 3024"/>
              <a:gd name="T52" fmla="*/ 1480 w 2487"/>
              <a:gd name="T53" fmla="*/ 1520 h 3024"/>
              <a:gd name="T54" fmla="*/ 622 w 2487"/>
              <a:gd name="T55" fmla="*/ 1271 h 3024"/>
              <a:gd name="T56" fmla="*/ 831 w 2487"/>
              <a:gd name="T57" fmla="*/ 1405 h 3024"/>
              <a:gd name="T58" fmla="*/ 1925 w 2487"/>
              <a:gd name="T59" fmla="*/ 1156 h 3024"/>
              <a:gd name="T60" fmla="*/ 1987 w 2487"/>
              <a:gd name="T61" fmla="*/ 1218 h 3024"/>
              <a:gd name="T62" fmla="*/ 878 w 2487"/>
              <a:gd name="T63" fmla="*/ 1165 h 3024"/>
              <a:gd name="T64" fmla="*/ 929 w 2487"/>
              <a:gd name="T65" fmla="*/ 1384 h 3024"/>
              <a:gd name="T66" fmla="*/ 989 w 2487"/>
              <a:gd name="T67" fmla="*/ 1282 h 3024"/>
              <a:gd name="T68" fmla="*/ 913 w 2487"/>
              <a:gd name="T69" fmla="*/ 1064 h 3024"/>
              <a:gd name="T70" fmla="*/ 593 w 2487"/>
              <a:gd name="T71" fmla="*/ 1220 h 3024"/>
              <a:gd name="T72" fmla="*/ 1429 w 2487"/>
              <a:gd name="T73" fmla="*/ 976 h 3024"/>
              <a:gd name="T74" fmla="*/ 1387 w 2487"/>
              <a:gd name="T75" fmla="*/ 1276 h 3024"/>
              <a:gd name="T76" fmla="*/ 1518 w 2487"/>
              <a:gd name="T77" fmla="*/ 1231 h 3024"/>
              <a:gd name="T78" fmla="*/ 1556 w 2487"/>
              <a:gd name="T79" fmla="*/ 1002 h 3024"/>
              <a:gd name="T80" fmla="*/ 1142 w 2487"/>
              <a:gd name="T81" fmla="*/ 1094 h 3024"/>
              <a:gd name="T82" fmla="*/ 1165 w 2487"/>
              <a:gd name="T83" fmla="*/ 1298 h 3024"/>
              <a:gd name="T84" fmla="*/ 1222 w 2487"/>
              <a:gd name="T85" fmla="*/ 1136 h 3024"/>
              <a:gd name="T86" fmla="*/ 489 w 2487"/>
              <a:gd name="T87" fmla="*/ 916 h 3024"/>
              <a:gd name="T88" fmla="*/ 540 w 2487"/>
              <a:gd name="T89" fmla="*/ 902 h 3024"/>
              <a:gd name="T90" fmla="*/ 798 w 2487"/>
              <a:gd name="T91" fmla="*/ 938 h 3024"/>
              <a:gd name="T92" fmla="*/ 855 w 2487"/>
              <a:gd name="T93" fmla="*/ 927 h 3024"/>
              <a:gd name="T94" fmla="*/ 1491 w 2487"/>
              <a:gd name="T95" fmla="*/ 751 h 3024"/>
              <a:gd name="T96" fmla="*/ 1533 w 2487"/>
              <a:gd name="T97" fmla="*/ 840 h 3024"/>
              <a:gd name="T98" fmla="*/ 1125 w 2487"/>
              <a:gd name="T99" fmla="*/ 814 h 3024"/>
              <a:gd name="T100" fmla="*/ 1222 w 2487"/>
              <a:gd name="T101" fmla="*/ 898 h 3024"/>
              <a:gd name="T102" fmla="*/ 762 w 2487"/>
              <a:gd name="T103" fmla="*/ 596 h 3024"/>
              <a:gd name="T104" fmla="*/ 825 w 2487"/>
              <a:gd name="T105" fmla="*/ 734 h 3024"/>
              <a:gd name="T106" fmla="*/ 775 w 2487"/>
              <a:gd name="T107" fmla="*/ 604 h 3024"/>
              <a:gd name="T108" fmla="*/ 1475 w 2487"/>
              <a:gd name="T109" fmla="*/ 596 h 3024"/>
              <a:gd name="T110" fmla="*/ 1535 w 2487"/>
              <a:gd name="T111" fmla="*/ 433 h 3024"/>
              <a:gd name="T112" fmla="*/ 1120 w 2487"/>
              <a:gd name="T113" fmla="*/ 604 h 3024"/>
              <a:gd name="T114" fmla="*/ 2304 w 2487"/>
              <a:gd name="T115" fmla="*/ 173 h 3024"/>
              <a:gd name="T116" fmla="*/ 167 w 2487"/>
              <a:gd name="T117" fmla="*/ 2829 h 3024"/>
              <a:gd name="T118" fmla="*/ 95 w 2487"/>
              <a:gd name="T119" fmla="*/ 2914 h 3024"/>
              <a:gd name="T120" fmla="*/ 2367 w 2487"/>
              <a:gd name="T121" fmla="*/ 93 h 3024"/>
              <a:gd name="T122" fmla="*/ 2464 w 2487"/>
              <a:gd name="T123" fmla="*/ 3022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7" h="3024">
                <a:moveTo>
                  <a:pt x="1073" y="2245"/>
                </a:moveTo>
                <a:lnTo>
                  <a:pt x="1058" y="2260"/>
                </a:lnTo>
                <a:lnTo>
                  <a:pt x="1047" y="2285"/>
                </a:lnTo>
                <a:lnTo>
                  <a:pt x="1038" y="2316"/>
                </a:lnTo>
                <a:lnTo>
                  <a:pt x="1031" y="2353"/>
                </a:lnTo>
                <a:lnTo>
                  <a:pt x="1027" y="2394"/>
                </a:lnTo>
                <a:lnTo>
                  <a:pt x="1025" y="2438"/>
                </a:lnTo>
                <a:lnTo>
                  <a:pt x="1025" y="2484"/>
                </a:lnTo>
                <a:lnTo>
                  <a:pt x="1025" y="2527"/>
                </a:lnTo>
                <a:lnTo>
                  <a:pt x="1027" y="2571"/>
                </a:lnTo>
                <a:lnTo>
                  <a:pt x="1031" y="2611"/>
                </a:lnTo>
                <a:lnTo>
                  <a:pt x="1033" y="2647"/>
                </a:lnTo>
                <a:lnTo>
                  <a:pt x="1035" y="2676"/>
                </a:lnTo>
                <a:lnTo>
                  <a:pt x="1036" y="2698"/>
                </a:lnTo>
                <a:lnTo>
                  <a:pt x="1149" y="2702"/>
                </a:lnTo>
                <a:lnTo>
                  <a:pt x="1153" y="2671"/>
                </a:lnTo>
                <a:lnTo>
                  <a:pt x="1160" y="2634"/>
                </a:lnTo>
                <a:lnTo>
                  <a:pt x="1165" y="2593"/>
                </a:lnTo>
                <a:lnTo>
                  <a:pt x="1171" y="2547"/>
                </a:lnTo>
                <a:lnTo>
                  <a:pt x="1175" y="2500"/>
                </a:lnTo>
                <a:lnTo>
                  <a:pt x="1176" y="2451"/>
                </a:lnTo>
                <a:lnTo>
                  <a:pt x="1178" y="2404"/>
                </a:lnTo>
                <a:lnTo>
                  <a:pt x="1175" y="2360"/>
                </a:lnTo>
                <a:lnTo>
                  <a:pt x="1169" y="2318"/>
                </a:lnTo>
                <a:lnTo>
                  <a:pt x="1160" y="2284"/>
                </a:lnTo>
                <a:lnTo>
                  <a:pt x="1147" y="2256"/>
                </a:lnTo>
                <a:lnTo>
                  <a:pt x="1131" y="2253"/>
                </a:lnTo>
                <a:lnTo>
                  <a:pt x="1115" y="2249"/>
                </a:lnTo>
                <a:lnTo>
                  <a:pt x="1096" y="2245"/>
                </a:lnTo>
                <a:lnTo>
                  <a:pt x="1073" y="2245"/>
                </a:lnTo>
                <a:close/>
                <a:moveTo>
                  <a:pt x="1398" y="2191"/>
                </a:moveTo>
                <a:lnTo>
                  <a:pt x="1371" y="2202"/>
                </a:lnTo>
                <a:lnTo>
                  <a:pt x="1342" y="2211"/>
                </a:lnTo>
                <a:lnTo>
                  <a:pt x="1313" y="2220"/>
                </a:lnTo>
                <a:lnTo>
                  <a:pt x="1285" y="2229"/>
                </a:lnTo>
                <a:lnTo>
                  <a:pt x="1260" y="2242"/>
                </a:lnTo>
                <a:lnTo>
                  <a:pt x="1240" y="2260"/>
                </a:lnTo>
                <a:lnTo>
                  <a:pt x="1235" y="2298"/>
                </a:lnTo>
                <a:lnTo>
                  <a:pt x="1236" y="2338"/>
                </a:lnTo>
                <a:lnTo>
                  <a:pt x="1242" y="2382"/>
                </a:lnTo>
                <a:lnTo>
                  <a:pt x="1253" y="2427"/>
                </a:lnTo>
                <a:lnTo>
                  <a:pt x="1267" y="2473"/>
                </a:lnTo>
                <a:lnTo>
                  <a:pt x="1285" y="2518"/>
                </a:lnTo>
                <a:lnTo>
                  <a:pt x="1302" y="2562"/>
                </a:lnTo>
                <a:lnTo>
                  <a:pt x="1322" y="2604"/>
                </a:lnTo>
                <a:lnTo>
                  <a:pt x="1338" y="2640"/>
                </a:lnTo>
                <a:lnTo>
                  <a:pt x="1355" y="2673"/>
                </a:lnTo>
                <a:lnTo>
                  <a:pt x="1367" y="2700"/>
                </a:lnTo>
                <a:lnTo>
                  <a:pt x="1467" y="2689"/>
                </a:lnTo>
                <a:lnTo>
                  <a:pt x="1469" y="2678"/>
                </a:lnTo>
                <a:lnTo>
                  <a:pt x="1471" y="2656"/>
                </a:lnTo>
                <a:lnTo>
                  <a:pt x="1471" y="2625"/>
                </a:lnTo>
                <a:lnTo>
                  <a:pt x="1473" y="2587"/>
                </a:lnTo>
                <a:lnTo>
                  <a:pt x="1473" y="2544"/>
                </a:lnTo>
                <a:lnTo>
                  <a:pt x="1473" y="2496"/>
                </a:lnTo>
                <a:lnTo>
                  <a:pt x="1471" y="2447"/>
                </a:lnTo>
                <a:lnTo>
                  <a:pt x="1471" y="2396"/>
                </a:lnTo>
                <a:lnTo>
                  <a:pt x="1469" y="2349"/>
                </a:lnTo>
                <a:lnTo>
                  <a:pt x="1465" y="2305"/>
                </a:lnTo>
                <a:lnTo>
                  <a:pt x="1462" y="2265"/>
                </a:lnTo>
                <a:lnTo>
                  <a:pt x="1458" y="2234"/>
                </a:lnTo>
                <a:lnTo>
                  <a:pt x="1453" y="2213"/>
                </a:lnTo>
                <a:lnTo>
                  <a:pt x="1447" y="2202"/>
                </a:lnTo>
                <a:lnTo>
                  <a:pt x="1435" y="2194"/>
                </a:lnTo>
                <a:lnTo>
                  <a:pt x="1418" y="2191"/>
                </a:lnTo>
                <a:lnTo>
                  <a:pt x="1398" y="2191"/>
                </a:lnTo>
                <a:close/>
                <a:moveTo>
                  <a:pt x="1282" y="1953"/>
                </a:moveTo>
                <a:lnTo>
                  <a:pt x="1231" y="1954"/>
                </a:lnTo>
                <a:lnTo>
                  <a:pt x="1205" y="1960"/>
                </a:lnTo>
                <a:lnTo>
                  <a:pt x="1176" y="1965"/>
                </a:lnTo>
                <a:lnTo>
                  <a:pt x="1147" y="1973"/>
                </a:lnTo>
                <a:lnTo>
                  <a:pt x="1118" y="1982"/>
                </a:lnTo>
                <a:lnTo>
                  <a:pt x="1089" y="1993"/>
                </a:lnTo>
                <a:lnTo>
                  <a:pt x="1064" y="2005"/>
                </a:lnTo>
                <a:lnTo>
                  <a:pt x="1040" y="2020"/>
                </a:lnTo>
                <a:lnTo>
                  <a:pt x="1020" y="2040"/>
                </a:lnTo>
                <a:lnTo>
                  <a:pt x="1005" y="2062"/>
                </a:lnTo>
                <a:lnTo>
                  <a:pt x="995" y="2089"/>
                </a:lnTo>
                <a:lnTo>
                  <a:pt x="993" y="2120"/>
                </a:lnTo>
                <a:lnTo>
                  <a:pt x="1011" y="2144"/>
                </a:lnTo>
                <a:lnTo>
                  <a:pt x="1036" y="2162"/>
                </a:lnTo>
                <a:lnTo>
                  <a:pt x="1067" y="2174"/>
                </a:lnTo>
                <a:lnTo>
                  <a:pt x="1102" y="2184"/>
                </a:lnTo>
                <a:lnTo>
                  <a:pt x="1140" y="2189"/>
                </a:lnTo>
                <a:lnTo>
                  <a:pt x="1180" y="2189"/>
                </a:lnTo>
                <a:lnTo>
                  <a:pt x="1220" y="2187"/>
                </a:lnTo>
                <a:lnTo>
                  <a:pt x="1262" y="2182"/>
                </a:lnTo>
                <a:lnTo>
                  <a:pt x="1302" y="2174"/>
                </a:lnTo>
                <a:lnTo>
                  <a:pt x="1338" y="2165"/>
                </a:lnTo>
                <a:lnTo>
                  <a:pt x="1371" y="2153"/>
                </a:lnTo>
                <a:lnTo>
                  <a:pt x="1400" y="2140"/>
                </a:lnTo>
                <a:lnTo>
                  <a:pt x="1415" y="2133"/>
                </a:lnTo>
                <a:lnTo>
                  <a:pt x="1431" y="2122"/>
                </a:lnTo>
                <a:lnTo>
                  <a:pt x="1447" y="2111"/>
                </a:lnTo>
                <a:lnTo>
                  <a:pt x="1462" y="2096"/>
                </a:lnTo>
                <a:lnTo>
                  <a:pt x="1475" y="2080"/>
                </a:lnTo>
                <a:lnTo>
                  <a:pt x="1480" y="2064"/>
                </a:lnTo>
                <a:lnTo>
                  <a:pt x="1480" y="2045"/>
                </a:lnTo>
                <a:lnTo>
                  <a:pt x="1473" y="2024"/>
                </a:lnTo>
                <a:lnTo>
                  <a:pt x="1456" y="2002"/>
                </a:lnTo>
                <a:lnTo>
                  <a:pt x="1433" y="1982"/>
                </a:lnTo>
                <a:lnTo>
                  <a:pt x="1404" y="1969"/>
                </a:lnTo>
                <a:lnTo>
                  <a:pt x="1369" y="1958"/>
                </a:lnTo>
                <a:lnTo>
                  <a:pt x="1327" y="1953"/>
                </a:lnTo>
                <a:lnTo>
                  <a:pt x="1282" y="1953"/>
                </a:lnTo>
                <a:close/>
                <a:moveTo>
                  <a:pt x="1727" y="1634"/>
                </a:moveTo>
                <a:lnTo>
                  <a:pt x="1711" y="1642"/>
                </a:lnTo>
                <a:lnTo>
                  <a:pt x="1698" y="1654"/>
                </a:lnTo>
                <a:lnTo>
                  <a:pt x="1693" y="1669"/>
                </a:lnTo>
                <a:lnTo>
                  <a:pt x="1695" y="1685"/>
                </a:lnTo>
                <a:lnTo>
                  <a:pt x="1696" y="1702"/>
                </a:lnTo>
                <a:lnTo>
                  <a:pt x="1693" y="1722"/>
                </a:lnTo>
                <a:lnTo>
                  <a:pt x="1680" y="1747"/>
                </a:lnTo>
                <a:lnTo>
                  <a:pt x="1662" y="1774"/>
                </a:lnTo>
                <a:lnTo>
                  <a:pt x="1636" y="1802"/>
                </a:lnTo>
                <a:lnTo>
                  <a:pt x="1605" y="1829"/>
                </a:lnTo>
                <a:lnTo>
                  <a:pt x="1575" y="1853"/>
                </a:lnTo>
                <a:lnTo>
                  <a:pt x="1544" y="1869"/>
                </a:lnTo>
                <a:lnTo>
                  <a:pt x="1515" y="1880"/>
                </a:lnTo>
                <a:lnTo>
                  <a:pt x="1509" y="1891"/>
                </a:lnTo>
                <a:lnTo>
                  <a:pt x="1505" y="1900"/>
                </a:lnTo>
                <a:lnTo>
                  <a:pt x="1504" y="1909"/>
                </a:lnTo>
                <a:lnTo>
                  <a:pt x="1507" y="1922"/>
                </a:lnTo>
                <a:lnTo>
                  <a:pt x="1524" y="1949"/>
                </a:lnTo>
                <a:lnTo>
                  <a:pt x="1549" y="1971"/>
                </a:lnTo>
                <a:lnTo>
                  <a:pt x="1580" y="1985"/>
                </a:lnTo>
                <a:lnTo>
                  <a:pt x="1616" y="1989"/>
                </a:lnTo>
                <a:lnTo>
                  <a:pt x="1629" y="1971"/>
                </a:lnTo>
                <a:lnTo>
                  <a:pt x="1635" y="1953"/>
                </a:lnTo>
                <a:lnTo>
                  <a:pt x="1638" y="1933"/>
                </a:lnTo>
                <a:lnTo>
                  <a:pt x="1647" y="1911"/>
                </a:lnTo>
                <a:lnTo>
                  <a:pt x="1675" y="1876"/>
                </a:lnTo>
                <a:lnTo>
                  <a:pt x="1698" y="1844"/>
                </a:lnTo>
                <a:lnTo>
                  <a:pt x="1722" y="1811"/>
                </a:lnTo>
                <a:lnTo>
                  <a:pt x="1749" y="1776"/>
                </a:lnTo>
                <a:lnTo>
                  <a:pt x="1765" y="1764"/>
                </a:lnTo>
                <a:lnTo>
                  <a:pt x="1784" y="1754"/>
                </a:lnTo>
                <a:lnTo>
                  <a:pt x="1804" y="1747"/>
                </a:lnTo>
                <a:lnTo>
                  <a:pt x="1822" y="1738"/>
                </a:lnTo>
                <a:lnTo>
                  <a:pt x="1838" y="1725"/>
                </a:lnTo>
                <a:lnTo>
                  <a:pt x="1842" y="1707"/>
                </a:lnTo>
                <a:lnTo>
                  <a:pt x="1829" y="1684"/>
                </a:lnTo>
                <a:lnTo>
                  <a:pt x="1811" y="1665"/>
                </a:lnTo>
                <a:lnTo>
                  <a:pt x="1787" y="1649"/>
                </a:lnTo>
                <a:lnTo>
                  <a:pt x="1760" y="1638"/>
                </a:lnTo>
                <a:lnTo>
                  <a:pt x="1727" y="1634"/>
                </a:lnTo>
                <a:close/>
                <a:moveTo>
                  <a:pt x="1887" y="1344"/>
                </a:moveTo>
                <a:lnTo>
                  <a:pt x="1869" y="1358"/>
                </a:lnTo>
                <a:lnTo>
                  <a:pt x="1860" y="1373"/>
                </a:lnTo>
                <a:lnTo>
                  <a:pt x="1860" y="1387"/>
                </a:lnTo>
                <a:lnTo>
                  <a:pt x="1867" y="1405"/>
                </a:lnTo>
                <a:lnTo>
                  <a:pt x="1880" y="1424"/>
                </a:lnTo>
                <a:lnTo>
                  <a:pt x="1825" y="1549"/>
                </a:lnTo>
                <a:lnTo>
                  <a:pt x="1815" y="1558"/>
                </a:lnTo>
                <a:lnTo>
                  <a:pt x="1798" y="1565"/>
                </a:lnTo>
                <a:lnTo>
                  <a:pt x="1784" y="1573"/>
                </a:lnTo>
                <a:lnTo>
                  <a:pt x="1771" y="1584"/>
                </a:lnTo>
                <a:lnTo>
                  <a:pt x="1765" y="1594"/>
                </a:lnTo>
                <a:lnTo>
                  <a:pt x="1780" y="1609"/>
                </a:lnTo>
                <a:lnTo>
                  <a:pt x="1798" y="1622"/>
                </a:lnTo>
                <a:lnTo>
                  <a:pt x="1820" y="1633"/>
                </a:lnTo>
                <a:lnTo>
                  <a:pt x="1842" y="1642"/>
                </a:lnTo>
                <a:lnTo>
                  <a:pt x="1867" y="1644"/>
                </a:lnTo>
                <a:lnTo>
                  <a:pt x="1891" y="1638"/>
                </a:lnTo>
                <a:lnTo>
                  <a:pt x="1893" y="1636"/>
                </a:lnTo>
                <a:lnTo>
                  <a:pt x="1895" y="1634"/>
                </a:lnTo>
                <a:lnTo>
                  <a:pt x="1895" y="1634"/>
                </a:lnTo>
                <a:lnTo>
                  <a:pt x="1896" y="1634"/>
                </a:lnTo>
                <a:lnTo>
                  <a:pt x="1896" y="1634"/>
                </a:lnTo>
                <a:lnTo>
                  <a:pt x="1896" y="1633"/>
                </a:lnTo>
                <a:lnTo>
                  <a:pt x="1898" y="1629"/>
                </a:lnTo>
                <a:lnTo>
                  <a:pt x="1902" y="1613"/>
                </a:lnTo>
                <a:lnTo>
                  <a:pt x="1900" y="1598"/>
                </a:lnTo>
                <a:lnTo>
                  <a:pt x="1896" y="1585"/>
                </a:lnTo>
                <a:lnTo>
                  <a:pt x="1893" y="1571"/>
                </a:lnTo>
                <a:lnTo>
                  <a:pt x="1893" y="1556"/>
                </a:lnTo>
                <a:lnTo>
                  <a:pt x="1933" y="1462"/>
                </a:lnTo>
                <a:lnTo>
                  <a:pt x="1944" y="1449"/>
                </a:lnTo>
                <a:lnTo>
                  <a:pt x="1956" y="1440"/>
                </a:lnTo>
                <a:lnTo>
                  <a:pt x="1971" y="1433"/>
                </a:lnTo>
                <a:lnTo>
                  <a:pt x="1985" y="1425"/>
                </a:lnTo>
                <a:lnTo>
                  <a:pt x="1998" y="1414"/>
                </a:lnTo>
                <a:lnTo>
                  <a:pt x="2007" y="1400"/>
                </a:lnTo>
                <a:lnTo>
                  <a:pt x="2013" y="1387"/>
                </a:lnTo>
                <a:lnTo>
                  <a:pt x="1991" y="1371"/>
                </a:lnTo>
                <a:lnTo>
                  <a:pt x="1971" y="1360"/>
                </a:lnTo>
                <a:lnTo>
                  <a:pt x="1947" y="1351"/>
                </a:lnTo>
                <a:lnTo>
                  <a:pt x="1918" y="1345"/>
                </a:lnTo>
                <a:lnTo>
                  <a:pt x="1887" y="1344"/>
                </a:lnTo>
                <a:close/>
                <a:moveTo>
                  <a:pt x="1435" y="1336"/>
                </a:moveTo>
                <a:lnTo>
                  <a:pt x="1396" y="1353"/>
                </a:lnTo>
                <a:lnTo>
                  <a:pt x="1380" y="1365"/>
                </a:lnTo>
                <a:lnTo>
                  <a:pt x="1369" y="1384"/>
                </a:lnTo>
                <a:lnTo>
                  <a:pt x="1365" y="1407"/>
                </a:lnTo>
                <a:lnTo>
                  <a:pt x="1369" y="1434"/>
                </a:lnTo>
                <a:lnTo>
                  <a:pt x="1380" y="1484"/>
                </a:lnTo>
                <a:lnTo>
                  <a:pt x="1385" y="1527"/>
                </a:lnTo>
                <a:lnTo>
                  <a:pt x="1385" y="1567"/>
                </a:lnTo>
                <a:lnTo>
                  <a:pt x="1382" y="1605"/>
                </a:lnTo>
                <a:lnTo>
                  <a:pt x="1375" y="1644"/>
                </a:lnTo>
                <a:lnTo>
                  <a:pt x="1365" y="1680"/>
                </a:lnTo>
                <a:lnTo>
                  <a:pt x="1356" y="1720"/>
                </a:lnTo>
                <a:lnTo>
                  <a:pt x="1345" y="1762"/>
                </a:lnTo>
                <a:lnTo>
                  <a:pt x="1335" y="1805"/>
                </a:lnTo>
                <a:lnTo>
                  <a:pt x="1315" y="1818"/>
                </a:lnTo>
                <a:lnTo>
                  <a:pt x="1289" y="1784"/>
                </a:lnTo>
                <a:lnTo>
                  <a:pt x="1275" y="1747"/>
                </a:lnTo>
                <a:lnTo>
                  <a:pt x="1265" y="1709"/>
                </a:lnTo>
                <a:lnTo>
                  <a:pt x="1264" y="1669"/>
                </a:lnTo>
                <a:lnTo>
                  <a:pt x="1265" y="1627"/>
                </a:lnTo>
                <a:lnTo>
                  <a:pt x="1271" y="1585"/>
                </a:lnTo>
                <a:lnTo>
                  <a:pt x="1276" y="1544"/>
                </a:lnTo>
                <a:lnTo>
                  <a:pt x="1284" y="1504"/>
                </a:lnTo>
                <a:lnTo>
                  <a:pt x="1289" y="1465"/>
                </a:lnTo>
                <a:lnTo>
                  <a:pt x="1291" y="1427"/>
                </a:lnTo>
                <a:lnTo>
                  <a:pt x="1289" y="1393"/>
                </a:lnTo>
                <a:lnTo>
                  <a:pt x="1282" y="1360"/>
                </a:lnTo>
                <a:lnTo>
                  <a:pt x="1264" y="1351"/>
                </a:lnTo>
                <a:lnTo>
                  <a:pt x="1240" y="1345"/>
                </a:lnTo>
                <a:lnTo>
                  <a:pt x="1216" y="1344"/>
                </a:lnTo>
                <a:lnTo>
                  <a:pt x="1191" y="1347"/>
                </a:lnTo>
                <a:lnTo>
                  <a:pt x="1169" y="1356"/>
                </a:lnTo>
                <a:lnTo>
                  <a:pt x="1149" y="1371"/>
                </a:lnTo>
                <a:lnTo>
                  <a:pt x="1135" y="1391"/>
                </a:lnTo>
                <a:lnTo>
                  <a:pt x="1138" y="1418"/>
                </a:lnTo>
                <a:lnTo>
                  <a:pt x="1147" y="1440"/>
                </a:lnTo>
                <a:lnTo>
                  <a:pt x="1158" y="1454"/>
                </a:lnTo>
                <a:lnTo>
                  <a:pt x="1171" y="1469"/>
                </a:lnTo>
                <a:lnTo>
                  <a:pt x="1184" y="1484"/>
                </a:lnTo>
                <a:lnTo>
                  <a:pt x="1193" y="1502"/>
                </a:lnTo>
                <a:lnTo>
                  <a:pt x="1204" y="1534"/>
                </a:lnTo>
                <a:lnTo>
                  <a:pt x="1211" y="1574"/>
                </a:lnTo>
                <a:lnTo>
                  <a:pt x="1213" y="1616"/>
                </a:lnTo>
                <a:lnTo>
                  <a:pt x="1211" y="1660"/>
                </a:lnTo>
                <a:lnTo>
                  <a:pt x="1207" y="1704"/>
                </a:lnTo>
                <a:lnTo>
                  <a:pt x="1202" y="1744"/>
                </a:lnTo>
                <a:lnTo>
                  <a:pt x="1195" y="1780"/>
                </a:lnTo>
                <a:lnTo>
                  <a:pt x="1185" y="1809"/>
                </a:lnTo>
                <a:lnTo>
                  <a:pt x="1178" y="1813"/>
                </a:lnTo>
                <a:lnTo>
                  <a:pt x="1149" y="1791"/>
                </a:lnTo>
                <a:lnTo>
                  <a:pt x="1127" y="1764"/>
                </a:lnTo>
                <a:lnTo>
                  <a:pt x="1111" y="1734"/>
                </a:lnTo>
                <a:lnTo>
                  <a:pt x="1102" y="1700"/>
                </a:lnTo>
                <a:lnTo>
                  <a:pt x="1095" y="1665"/>
                </a:lnTo>
                <a:lnTo>
                  <a:pt x="1091" y="1627"/>
                </a:lnTo>
                <a:lnTo>
                  <a:pt x="1089" y="1587"/>
                </a:lnTo>
                <a:lnTo>
                  <a:pt x="1087" y="1547"/>
                </a:lnTo>
                <a:lnTo>
                  <a:pt x="1085" y="1507"/>
                </a:lnTo>
                <a:lnTo>
                  <a:pt x="1082" y="1467"/>
                </a:lnTo>
                <a:lnTo>
                  <a:pt x="1075" y="1427"/>
                </a:lnTo>
                <a:lnTo>
                  <a:pt x="1058" y="1420"/>
                </a:lnTo>
                <a:lnTo>
                  <a:pt x="1038" y="1416"/>
                </a:lnTo>
                <a:lnTo>
                  <a:pt x="1015" y="1420"/>
                </a:lnTo>
                <a:lnTo>
                  <a:pt x="991" y="1425"/>
                </a:lnTo>
                <a:lnTo>
                  <a:pt x="969" y="1434"/>
                </a:lnTo>
                <a:lnTo>
                  <a:pt x="953" y="1444"/>
                </a:lnTo>
                <a:lnTo>
                  <a:pt x="947" y="1453"/>
                </a:lnTo>
                <a:lnTo>
                  <a:pt x="947" y="1469"/>
                </a:lnTo>
                <a:lnTo>
                  <a:pt x="955" y="1491"/>
                </a:lnTo>
                <a:lnTo>
                  <a:pt x="965" y="1514"/>
                </a:lnTo>
                <a:lnTo>
                  <a:pt x="980" y="1544"/>
                </a:lnTo>
                <a:lnTo>
                  <a:pt x="998" y="1573"/>
                </a:lnTo>
                <a:lnTo>
                  <a:pt x="1016" y="1605"/>
                </a:lnTo>
                <a:lnTo>
                  <a:pt x="1033" y="1638"/>
                </a:lnTo>
                <a:lnTo>
                  <a:pt x="1049" y="1673"/>
                </a:lnTo>
                <a:lnTo>
                  <a:pt x="1062" y="1705"/>
                </a:lnTo>
                <a:lnTo>
                  <a:pt x="1071" y="1738"/>
                </a:lnTo>
                <a:lnTo>
                  <a:pt x="1075" y="1769"/>
                </a:lnTo>
                <a:lnTo>
                  <a:pt x="1073" y="1796"/>
                </a:lnTo>
                <a:lnTo>
                  <a:pt x="1062" y="1822"/>
                </a:lnTo>
                <a:lnTo>
                  <a:pt x="1058" y="1825"/>
                </a:lnTo>
                <a:lnTo>
                  <a:pt x="1056" y="1827"/>
                </a:lnTo>
                <a:lnTo>
                  <a:pt x="1055" y="1829"/>
                </a:lnTo>
                <a:lnTo>
                  <a:pt x="1053" y="1829"/>
                </a:lnTo>
                <a:lnTo>
                  <a:pt x="1051" y="1831"/>
                </a:lnTo>
                <a:lnTo>
                  <a:pt x="1047" y="1831"/>
                </a:lnTo>
                <a:lnTo>
                  <a:pt x="1042" y="1833"/>
                </a:lnTo>
                <a:lnTo>
                  <a:pt x="1015" y="1814"/>
                </a:lnTo>
                <a:lnTo>
                  <a:pt x="995" y="1791"/>
                </a:lnTo>
                <a:lnTo>
                  <a:pt x="980" y="1764"/>
                </a:lnTo>
                <a:lnTo>
                  <a:pt x="969" y="1733"/>
                </a:lnTo>
                <a:lnTo>
                  <a:pt x="960" y="1700"/>
                </a:lnTo>
                <a:lnTo>
                  <a:pt x="953" y="1665"/>
                </a:lnTo>
                <a:lnTo>
                  <a:pt x="947" y="1631"/>
                </a:lnTo>
                <a:lnTo>
                  <a:pt x="940" y="1596"/>
                </a:lnTo>
                <a:lnTo>
                  <a:pt x="931" y="1564"/>
                </a:lnTo>
                <a:lnTo>
                  <a:pt x="920" y="1533"/>
                </a:lnTo>
                <a:lnTo>
                  <a:pt x="904" y="1505"/>
                </a:lnTo>
                <a:lnTo>
                  <a:pt x="871" y="1500"/>
                </a:lnTo>
                <a:lnTo>
                  <a:pt x="840" y="1502"/>
                </a:lnTo>
                <a:lnTo>
                  <a:pt x="807" y="1505"/>
                </a:lnTo>
                <a:lnTo>
                  <a:pt x="798" y="1527"/>
                </a:lnTo>
                <a:lnTo>
                  <a:pt x="800" y="1549"/>
                </a:lnTo>
                <a:lnTo>
                  <a:pt x="807" y="1569"/>
                </a:lnTo>
                <a:lnTo>
                  <a:pt x="822" y="1587"/>
                </a:lnTo>
                <a:lnTo>
                  <a:pt x="849" y="1618"/>
                </a:lnTo>
                <a:lnTo>
                  <a:pt x="876" y="1649"/>
                </a:lnTo>
                <a:lnTo>
                  <a:pt x="902" y="1680"/>
                </a:lnTo>
                <a:lnTo>
                  <a:pt x="925" y="1716"/>
                </a:lnTo>
                <a:lnTo>
                  <a:pt x="945" y="1756"/>
                </a:lnTo>
                <a:lnTo>
                  <a:pt x="985" y="1920"/>
                </a:lnTo>
                <a:lnTo>
                  <a:pt x="989" y="1925"/>
                </a:lnTo>
                <a:lnTo>
                  <a:pt x="995" y="1929"/>
                </a:lnTo>
                <a:lnTo>
                  <a:pt x="1000" y="1933"/>
                </a:lnTo>
                <a:lnTo>
                  <a:pt x="1005" y="1934"/>
                </a:lnTo>
                <a:lnTo>
                  <a:pt x="1013" y="1938"/>
                </a:lnTo>
                <a:lnTo>
                  <a:pt x="1064" y="1925"/>
                </a:lnTo>
                <a:lnTo>
                  <a:pt x="1115" y="1913"/>
                </a:lnTo>
                <a:lnTo>
                  <a:pt x="1169" y="1900"/>
                </a:lnTo>
                <a:lnTo>
                  <a:pt x="1216" y="1894"/>
                </a:lnTo>
                <a:lnTo>
                  <a:pt x="1267" y="1893"/>
                </a:lnTo>
                <a:lnTo>
                  <a:pt x="1316" y="1891"/>
                </a:lnTo>
                <a:lnTo>
                  <a:pt x="1365" y="1889"/>
                </a:lnTo>
                <a:lnTo>
                  <a:pt x="1409" y="1884"/>
                </a:lnTo>
                <a:lnTo>
                  <a:pt x="1451" y="1874"/>
                </a:lnTo>
                <a:lnTo>
                  <a:pt x="1453" y="1836"/>
                </a:lnTo>
                <a:lnTo>
                  <a:pt x="1451" y="1796"/>
                </a:lnTo>
                <a:lnTo>
                  <a:pt x="1444" y="1754"/>
                </a:lnTo>
                <a:lnTo>
                  <a:pt x="1438" y="1709"/>
                </a:lnTo>
                <a:lnTo>
                  <a:pt x="1438" y="1662"/>
                </a:lnTo>
                <a:lnTo>
                  <a:pt x="1444" y="1611"/>
                </a:lnTo>
                <a:lnTo>
                  <a:pt x="1453" y="1582"/>
                </a:lnTo>
                <a:lnTo>
                  <a:pt x="1465" y="1551"/>
                </a:lnTo>
                <a:lnTo>
                  <a:pt x="1480" y="1520"/>
                </a:lnTo>
                <a:lnTo>
                  <a:pt x="1495" y="1487"/>
                </a:lnTo>
                <a:lnTo>
                  <a:pt x="1507" y="1456"/>
                </a:lnTo>
                <a:lnTo>
                  <a:pt x="1516" y="1424"/>
                </a:lnTo>
                <a:lnTo>
                  <a:pt x="1522" y="1393"/>
                </a:lnTo>
                <a:lnTo>
                  <a:pt x="1518" y="1364"/>
                </a:lnTo>
                <a:lnTo>
                  <a:pt x="1505" y="1344"/>
                </a:lnTo>
                <a:lnTo>
                  <a:pt x="1435" y="1336"/>
                </a:lnTo>
                <a:close/>
                <a:moveTo>
                  <a:pt x="695" y="1220"/>
                </a:moveTo>
                <a:lnTo>
                  <a:pt x="675" y="1233"/>
                </a:lnTo>
                <a:lnTo>
                  <a:pt x="655" y="1244"/>
                </a:lnTo>
                <a:lnTo>
                  <a:pt x="638" y="1256"/>
                </a:lnTo>
                <a:lnTo>
                  <a:pt x="622" y="1271"/>
                </a:lnTo>
                <a:lnTo>
                  <a:pt x="611" y="1293"/>
                </a:lnTo>
                <a:lnTo>
                  <a:pt x="689" y="1353"/>
                </a:lnTo>
                <a:lnTo>
                  <a:pt x="745" y="1420"/>
                </a:lnTo>
                <a:lnTo>
                  <a:pt x="740" y="1478"/>
                </a:lnTo>
                <a:lnTo>
                  <a:pt x="762" y="1485"/>
                </a:lnTo>
                <a:lnTo>
                  <a:pt x="785" y="1484"/>
                </a:lnTo>
                <a:lnTo>
                  <a:pt x="807" y="1474"/>
                </a:lnTo>
                <a:lnTo>
                  <a:pt x="827" y="1462"/>
                </a:lnTo>
                <a:lnTo>
                  <a:pt x="844" y="1444"/>
                </a:lnTo>
                <a:lnTo>
                  <a:pt x="856" y="1427"/>
                </a:lnTo>
                <a:lnTo>
                  <a:pt x="844" y="1413"/>
                </a:lnTo>
                <a:lnTo>
                  <a:pt x="831" y="1405"/>
                </a:lnTo>
                <a:lnTo>
                  <a:pt x="816" y="1398"/>
                </a:lnTo>
                <a:lnTo>
                  <a:pt x="800" y="1393"/>
                </a:lnTo>
                <a:lnTo>
                  <a:pt x="784" y="1384"/>
                </a:lnTo>
                <a:lnTo>
                  <a:pt x="765" y="1365"/>
                </a:lnTo>
                <a:lnTo>
                  <a:pt x="751" y="1342"/>
                </a:lnTo>
                <a:lnTo>
                  <a:pt x="742" y="1316"/>
                </a:lnTo>
                <a:lnTo>
                  <a:pt x="736" y="1287"/>
                </a:lnTo>
                <a:lnTo>
                  <a:pt x="731" y="1258"/>
                </a:lnTo>
                <a:lnTo>
                  <a:pt x="725" y="1233"/>
                </a:lnTo>
                <a:lnTo>
                  <a:pt x="695" y="1220"/>
                </a:lnTo>
                <a:close/>
                <a:moveTo>
                  <a:pt x="1940" y="1136"/>
                </a:moveTo>
                <a:lnTo>
                  <a:pt x="1925" y="1156"/>
                </a:lnTo>
                <a:lnTo>
                  <a:pt x="1915" y="1184"/>
                </a:lnTo>
                <a:lnTo>
                  <a:pt x="1909" y="1214"/>
                </a:lnTo>
                <a:lnTo>
                  <a:pt x="1905" y="1244"/>
                </a:lnTo>
                <a:lnTo>
                  <a:pt x="1904" y="1274"/>
                </a:lnTo>
                <a:lnTo>
                  <a:pt x="1905" y="1300"/>
                </a:lnTo>
                <a:lnTo>
                  <a:pt x="1925" y="1316"/>
                </a:lnTo>
                <a:lnTo>
                  <a:pt x="1964" y="1316"/>
                </a:lnTo>
                <a:lnTo>
                  <a:pt x="1978" y="1304"/>
                </a:lnTo>
                <a:lnTo>
                  <a:pt x="1987" y="1285"/>
                </a:lnTo>
                <a:lnTo>
                  <a:pt x="1991" y="1265"/>
                </a:lnTo>
                <a:lnTo>
                  <a:pt x="1991" y="1242"/>
                </a:lnTo>
                <a:lnTo>
                  <a:pt x="1987" y="1218"/>
                </a:lnTo>
                <a:lnTo>
                  <a:pt x="1984" y="1194"/>
                </a:lnTo>
                <a:lnTo>
                  <a:pt x="1978" y="1173"/>
                </a:lnTo>
                <a:lnTo>
                  <a:pt x="1973" y="1153"/>
                </a:lnTo>
                <a:lnTo>
                  <a:pt x="1940" y="1136"/>
                </a:lnTo>
                <a:close/>
                <a:moveTo>
                  <a:pt x="887" y="1062"/>
                </a:moveTo>
                <a:lnTo>
                  <a:pt x="865" y="1078"/>
                </a:lnTo>
                <a:lnTo>
                  <a:pt x="853" y="1094"/>
                </a:lnTo>
                <a:lnTo>
                  <a:pt x="847" y="1109"/>
                </a:lnTo>
                <a:lnTo>
                  <a:pt x="849" y="1122"/>
                </a:lnTo>
                <a:lnTo>
                  <a:pt x="856" y="1136"/>
                </a:lnTo>
                <a:lnTo>
                  <a:pt x="865" y="1151"/>
                </a:lnTo>
                <a:lnTo>
                  <a:pt x="878" y="1165"/>
                </a:lnTo>
                <a:lnTo>
                  <a:pt x="893" y="1182"/>
                </a:lnTo>
                <a:lnTo>
                  <a:pt x="905" y="1200"/>
                </a:lnTo>
                <a:lnTo>
                  <a:pt x="916" y="1220"/>
                </a:lnTo>
                <a:lnTo>
                  <a:pt x="925" y="1240"/>
                </a:lnTo>
                <a:lnTo>
                  <a:pt x="927" y="1267"/>
                </a:lnTo>
                <a:lnTo>
                  <a:pt x="925" y="1293"/>
                </a:lnTo>
                <a:lnTo>
                  <a:pt x="920" y="1316"/>
                </a:lnTo>
                <a:lnTo>
                  <a:pt x="916" y="1338"/>
                </a:lnTo>
                <a:lnTo>
                  <a:pt x="916" y="1358"/>
                </a:lnTo>
                <a:lnTo>
                  <a:pt x="922" y="1376"/>
                </a:lnTo>
                <a:lnTo>
                  <a:pt x="925" y="1380"/>
                </a:lnTo>
                <a:lnTo>
                  <a:pt x="929" y="1384"/>
                </a:lnTo>
                <a:lnTo>
                  <a:pt x="933" y="1387"/>
                </a:lnTo>
                <a:lnTo>
                  <a:pt x="936" y="1389"/>
                </a:lnTo>
                <a:lnTo>
                  <a:pt x="940" y="1389"/>
                </a:lnTo>
                <a:lnTo>
                  <a:pt x="947" y="1391"/>
                </a:lnTo>
                <a:lnTo>
                  <a:pt x="971" y="1393"/>
                </a:lnTo>
                <a:lnTo>
                  <a:pt x="993" y="1387"/>
                </a:lnTo>
                <a:lnTo>
                  <a:pt x="1011" y="1374"/>
                </a:lnTo>
                <a:lnTo>
                  <a:pt x="1025" y="1358"/>
                </a:lnTo>
                <a:lnTo>
                  <a:pt x="1036" y="1340"/>
                </a:lnTo>
                <a:lnTo>
                  <a:pt x="1020" y="1318"/>
                </a:lnTo>
                <a:lnTo>
                  <a:pt x="1005" y="1300"/>
                </a:lnTo>
                <a:lnTo>
                  <a:pt x="989" y="1282"/>
                </a:lnTo>
                <a:lnTo>
                  <a:pt x="976" y="1260"/>
                </a:lnTo>
                <a:lnTo>
                  <a:pt x="964" y="1236"/>
                </a:lnTo>
                <a:lnTo>
                  <a:pt x="955" y="1204"/>
                </a:lnTo>
                <a:lnTo>
                  <a:pt x="951" y="1180"/>
                </a:lnTo>
                <a:lnTo>
                  <a:pt x="955" y="1158"/>
                </a:lnTo>
                <a:lnTo>
                  <a:pt x="958" y="1140"/>
                </a:lnTo>
                <a:lnTo>
                  <a:pt x="964" y="1122"/>
                </a:lnTo>
                <a:lnTo>
                  <a:pt x="965" y="1105"/>
                </a:lnTo>
                <a:lnTo>
                  <a:pt x="960" y="1087"/>
                </a:lnTo>
                <a:lnTo>
                  <a:pt x="949" y="1074"/>
                </a:lnTo>
                <a:lnTo>
                  <a:pt x="933" y="1065"/>
                </a:lnTo>
                <a:lnTo>
                  <a:pt x="913" y="1064"/>
                </a:lnTo>
                <a:lnTo>
                  <a:pt x="887" y="1062"/>
                </a:lnTo>
                <a:close/>
                <a:moveTo>
                  <a:pt x="560" y="1009"/>
                </a:moveTo>
                <a:lnTo>
                  <a:pt x="544" y="1018"/>
                </a:lnTo>
                <a:lnTo>
                  <a:pt x="529" y="1027"/>
                </a:lnTo>
                <a:lnTo>
                  <a:pt x="516" y="1036"/>
                </a:lnTo>
                <a:lnTo>
                  <a:pt x="505" y="1051"/>
                </a:lnTo>
                <a:lnTo>
                  <a:pt x="591" y="1156"/>
                </a:lnTo>
                <a:lnTo>
                  <a:pt x="593" y="1171"/>
                </a:lnTo>
                <a:lnTo>
                  <a:pt x="593" y="1184"/>
                </a:lnTo>
                <a:lnTo>
                  <a:pt x="591" y="1196"/>
                </a:lnTo>
                <a:lnTo>
                  <a:pt x="589" y="1207"/>
                </a:lnTo>
                <a:lnTo>
                  <a:pt x="593" y="1220"/>
                </a:lnTo>
                <a:lnTo>
                  <a:pt x="656" y="1204"/>
                </a:lnTo>
                <a:lnTo>
                  <a:pt x="673" y="1173"/>
                </a:lnTo>
                <a:lnTo>
                  <a:pt x="647" y="1154"/>
                </a:lnTo>
                <a:lnTo>
                  <a:pt x="627" y="1136"/>
                </a:lnTo>
                <a:lnTo>
                  <a:pt x="615" y="1114"/>
                </a:lnTo>
                <a:lnTo>
                  <a:pt x="605" y="1091"/>
                </a:lnTo>
                <a:lnTo>
                  <a:pt x="600" y="1060"/>
                </a:lnTo>
                <a:lnTo>
                  <a:pt x="598" y="1022"/>
                </a:lnTo>
                <a:lnTo>
                  <a:pt x="585" y="1014"/>
                </a:lnTo>
                <a:lnTo>
                  <a:pt x="560" y="1009"/>
                </a:lnTo>
                <a:close/>
                <a:moveTo>
                  <a:pt x="1445" y="969"/>
                </a:moveTo>
                <a:lnTo>
                  <a:pt x="1429" y="976"/>
                </a:lnTo>
                <a:lnTo>
                  <a:pt x="1416" y="980"/>
                </a:lnTo>
                <a:lnTo>
                  <a:pt x="1416" y="1016"/>
                </a:lnTo>
                <a:lnTo>
                  <a:pt x="1420" y="1045"/>
                </a:lnTo>
                <a:lnTo>
                  <a:pt x="1424" y="1073"/>
                </a:lnTo>
                <a:lnTo>
                  <a:pt x="1427" y="1096"/>
                </a:lnTo>
                <a:lnTo>
                  <a:pt x="1429" y="1118"/>
                </a:lnTo>
                <a:lnTo>
                  <a:pt x="1429" y="1142"/>
                </a:lnTo>
                <a:lnTo>
                  <a:pt x="1425" y="1165"/>
                </a:lnTo>
                <a:lnTo>
                  <a:pt x="1418" y="1191"/>
                </a:lnTo>
                <a:lnTo>
                  <a:pt x="1405" y="1220"/>
                </a:lnTo>
                <a:lnTo>
                  <a:pt x="1387" y="1253"/>
                </a:lnTo>
                <a:lnTo>
                  <a:pt x="1387" y="1276"/>
                </a:lnTo>
                <a:lnTo>
                  <a:pt x="1398" y="1285"/>
                </a:lnTo>
                <a:lnTo>
                  <a:pt x="1415" y="1294"/>
                </a:lnTo>
                <a:lnTo>
                  <a:pt x="1435" y="1302"/>
                </a:lnTo>
                <a:lnTo>
                  <a:pt x="1458" y="1305"/>
                </a:lnTo>
                <a:lnTo>
                  <a:pt x="1482" y="1309"/>
                </a:lnTo>
                <a:lnTo>
                  <a:pt x="1504" y="1309"/>
                </a:lnTo>
                <a:lnTo>
                  <a:pt x="1520" y="1305"/>
                </a:lnTo>
                <a:lnTo>
                  <a:pt x="1533" y="1296"/>
                </a:lnTo>
                <a:lnTo>
                  <a:pt x="1536" y="1282"/>
                </a:lnTo>
                <a:lnTo>
                  <a:pt x="1535" y="1265"/>
                </a:lnTo>
                <a:lnTo>
                  <a:pt x="1527" y="1249"/>
                </a:lnTo>
                <a:lnTo>
                  <a:pt x="1518" y="1231"/>
                </a:lnTo>
                <a:lnTo>
                  <a:pt x="1509" y="1213"/>
                </a:lnTo>
                <a:lnTo>
                  <a:pt x="1502" y="1196"/>
                </a:lnTo>
                <a:lnTo>
                  <a:pt x="1498" y="1180"/>
                </a:lnTo>
                <a:lnTo>
                  <a:pt x="1502" y="1160"/>
                </a:lnTo>
                <a:lnTo>
                  <a:pt x="1509" y="1136"/>
                </a:lnTo>
                <a:lnTo>
                  <a:pt x="1518" y="1111"/>
                </a:lnTo>
                <a:lnTo>
                  <a:pt x="1527" y="1087"/>
                </a:lnTo>
                <a:lnTo>
                  <a:pt x="1536" y="1062"/>
                </a:lnTo>
                <a:lnTo>
                  <a:pt x="1545" y="1040"/>
                </a:lnTo>
                <a:lnTo>
                  <a:pt x="1553" y="1022"/>
                </a:lnTo>
                <a:lnTo>
                  <a:pt x="1556" y="1009"/>
                </a:lnTo>
                <a:lnTo>
                  <a:pt x="1556" y="1002"/>
                </a:lnTo>
                <a:lnTo>
                  <a:pt x="1544" y="987"/>
                </a:lnTo>
                <a:lnTo>
                  <a:pt x="1524" y="978"/>
                </a:lnTo>
                <a:lnTo>
                  <a:pt x="1498" y="973"/>
                </a:lnTo>
                <a:lnTo>
                  <a:pt x="1471" y="971"/>
                </a:lnTo>
                <a:lnTo>
                  <a:pt x="1445" y="969"/>
                </a:lnTo>
                <a:close/>
                <a:moveTo>
                  <a:pt x="1178" y="964"/>
                </a:moveTo>
                <a:lnTo>
                  <a:pt x="1127" y="976"/>
                </a:lnTo>
                <a:lnTo>
                  <a:pt x="1122" y="993"/>
                </a:lnTo>
                <a:lnTo>
                  <a:pt x="1122" y="1014"/>
                </a:lnTo>
                <a:lnTo>
                  <a:pt x="1125" y="1040"/>
                </a:lnTo>
                <a:lnTo>
                  <a:pt x="1133" y="1067"/>
                </a:lnTo>
                <a:lnTo>
                  <a:pt x="1142" y="1094"/>
                </a:lnTo>
                <a:lnTo>
                  <a:pt x="1149" y="1124"/>
                </a:lnTo>
                <a:lnTo>
                  <a:pt x="1156" y="1151"/>
                </a:lnTo>
                <a:lnTo>
                  <a:pt x="1162" y="1178"/>
                </a:lnTo>
                <a:lnTo>
                  <a:pt x="1162" y="1200"/>
                </a:lnTo>
                <a:lnTo>
                  <a:pt x="1160" y="1216"/>
                </a:lnTo>
                <a:lnTo>
                  <a:pt x="1153" y="1229"/>
                </a:lnTo>
                <a:lnTo>
                  <a:pt x="1144" y="1240"/>
                </a:lnTo>
                <a:lnTo>
                  <a:pt x="1135" y="1251"/>
                </a:lnTo>
                <a:lnTo>
                  <a:pt x="1127" y="1264"/>
                </a:lnTo>
                <a:lnTo>
                  <a:pt x="1125" y="1284"/>
                </a:lnTo>
                <a:lnTo>
                  <a:pt x="1144" y="1293"/>
                </a:lnTo>
                <a:lnTo>
                  <a:pt x="1165" y="1298"/>
                </a:lnTo>
                <a:lnTo>
                  <a:pt x="1191" y="1302"/>
                </a:lnTo>
                <a:lnTo>
                  <a:pt x="1216" y="1304"/>
                </a:lnTo>
                <a:lnTo>
                  <a:pt x="1240" y="1300"/>
                </a:lnTo>
                <a:lnTo>
                  <a:pt x="1260" y="1293"/>
                </a:lnTo>
                <a:lnTo>
                  <a:pt x="1273" y="1284"/>
                </a:lnTo>
                <a:lnTo>
                  <a:pt x="1269" y="1260"/>
                </a:lnTo>
                <a:lnTo>
                  <a:pt x="1262" y="1242"/>
                </a:lnTo>
                <a:lnTo>
                  <a:pt x="1253" y="1224"/>
                </a:lnTo>
                <a:lnTo>
                  <a:pt x="1242" y="1207"/>
                </a:lnTo>
                <a:lnTo>
                  <a:pt x="1233" y="1189"/>
                </a:lnTo>
                <a:lnTo>
                  <a:pt x="1227" y="1167"/>
                </a:lnTo>
                <a:lnTo>
                  <a:pt x="1222" y="1136"/>
                </a:lnTo>
                <a:lnTo>
                  <a:pt x="1224" y="1107"/>
                </a:lnTo>
                <a:lnTo>
                  <a:pt x="1229" y="1082"/>
                </a:lnTo>
                <a:lnTo>
                  <a:pt x="1238" y="1058"/>
                </a:lnTo>
                <a:lnTo>
                  <a:pt x="1247" y="1036"/>
                </a:lnTo>
                <a:lnTo>
                  <a:pt x="1258" y="1014"/>
                </a:lnTo>
                <a:lnTo>
                  <a:pt x="1265" y="993"/>
                </a:lnTo>
                <a:lnTo>
                  <a:pt x="1260" y="985"/>
                </a:lnTo>
                <a:lnTo>
                  <a:pt x="1178" y="964"/>
                </a:lnTo>
                <a:close/>
                <a:moveTo>
                  <a:pt x="493" y="804"/>
                </a:moveTo>
                <a:lnTo>
                  <a:pt x="480" y="820"/>
                </a:lnTo>
                <a:lnTo>
                  <a:pt x="491" y="902"/>
                </a:lnTo>
                <a:lnTo>
                  <a:pt x="489" y="916"/>
                </a:lnTo>
                <a:lnTo>
                  <a:pt x="484" y="927"/>
                </a:lnTo>
                <a:lnTo>
                  <a:pt x="480" y="940"/>
                </a:lnTo>
                <a:lnTo>
                  <a:pt x="480" y="956"/>
                </a:lnTo>
                <a:lnTo>
                  <a:pt x="507" y="967"/>
                </a:lnTo>
                <a:lnTo>
                  <a:pt x="533" y="969"/>
                </a:lnTo>
                <a:lnTo>
                  <a:pt x="564" y="964"/>
                </a:lnTo>
                <a:lnTo>
                  <a:pt x="575" y="947"/>
                </a:lnTo>
                <a:lnTo>
                  <a:pt x="569" y="934"/>
                </a:lnTo>
                <a:lnTo>
                  <a:pt x="562" y="925"/>
                </a:lnTo>
                <a:lnTo>
                  <a:pt x="555" y="918"/>
                </a:lnTo>
                <a:lnTo>
                  <a:pt x="545" y="911"/>
                </a:lnTo>
                <a:lnTo>
                  <a:pt x="540" y="902"/>
                </a:lnTo>
                <a:lnTo>
                  <a:pt x="527" y="811"/>
                </a:lnTo>
                <a:lnTo>
                  <a:pt x="518" y="807"/>
                </a:lnTo>
                <a:lnTo>
                  <a:pt x="507" y="804"/>
                </a:lnTo>
                <a:lnTo>
                  <a:pt x="493" y="804"/>
                </a:lnTo>
                <a:close/>
                <a:moveTo>
                  <a:pt x="822" y="798"/>
                </a:moveTo>
                <a:lnTo>
                  <a:pt x="765" y="814"/>
                </a:lnTo>
                <a:lnTo>
                  <a:pt x="758" y="820"/>
                </a:lnTo>
                <a:lnTo>
                  <a:pt x="764" y="847"/>
                </a:lnTo>
                <a:lnTo>
                  <a:pt x="773" y="871"/>
                </a:lnTo>
                <a:lnTo>
                  <a:pt x="782" y="894"/>
                </a:lnTo>
                <a:lnTo>
                  <a:pt x="791" y="916"/>
                </a:lnTo>
                <a:lnTo>
                  <a:pt x="798" y="938"/>
                </a:lnTo>
                <a:lnTo>
                  <a:pt x="804" y="962"/>
                </a:lnTo>
                <a:lnTo>
                  <a:pt x="804" y="987"/>
                </a:lnTo>
                <a:lnTo>
                  <a:pt x="796" y="1018"/>
                </a:lnTo>
                <a:lnTo>
                  <a:pt x="796" y="1022"/>
                </a:lnTo>
                <a:lnTo>
                  <a:pt x="824" y="1029"/>
                </a:lnTo>
                <a:lnTo>
                  <a:pt x="849" y="1025"/>
                </a:lnTo>
                <a:lnTo>
                  <a:pt x="875" y="1016"/>
                </a:lnTo>
                <a:lnTo>
                  <a:pt x="895" y="1005"/>
                </a:lnTo>
                <a:lnTo>
                  <a:pt x="895" y="998"/>
                </a:lnTo>
                <a:lnTo>
                  <a:pt x="876" y="971"/>
                </a:lnTo>
                <a:lnTo>
                  <a:pt x="864" y="949"/>
                </a:lnTo>
                <a:lnTo>
                  <a:pt x="855" y="927"/>
                </a:lnTo>
                <a:lnTo>
                  <a:pt x="851" y="905"/>
                </a:lnTo>
                <a:lnTo>
                  <a:pt x="851" y="880"/>
                </a:lnTo>
                <a:lnTo>
                  <a:pt x="851" y="849"/>
                </a:lnTo>
                <a:lnTo>
                  <a:pt x="853" y="811"/>
                </a:lnTo>
                <a:lnTo>
                  <a:pt x="822" y="798"/>
                </a:lnTo>
                <a:close/>
                <a:moveTo>
                  <a:pt x="1515" y="644"/>
                </a:moveTo>
                <a:lnTo>
                  <a:pt x="1480" y="651"/>
                </a:lnTo>
                <a:lnTo>
                  <a:pt x="1475" y="669"/>
                </a:lnTo>
                <a:lnTo>
                  <a:pt x="1475" y="682"/>
                </a:lnTo>
                <a:lnTo>
                  <a:pt x="1478" y="696"/>
                </a:lnTo>
                <a:lnTo>
                  <a:pt x="1484" y="711"/>
                </a:lnTo>
                <a:lnTo>
                  <a:pt x="1491" y="751"/>
                </a:lnTo>
                <a:lnTo>
                  <a:pt x="1491" y="787"/>
                </a:lnTo>
                <a:lnTo>
                  <a:pt x="1485" y="822"/>
                </a:lnTo>
                <a:lnTo>
                  <a:pt x="1476" y="853"/>
                </a:lnTo>
                <a:lnTo>
                  <a:pt x="1462" y="880"/>
                </a:lnTo>
                <a:lnTo>
                  <a:pt x="1445" y="907"/>
                </a:lnTo>
                <a:lnTo>
                  <a:pt x="1445" y="927"/>
                </a:lnTo>
                <a:lnTo>
                  <a:pt x="1465" y="936"/>
                </a:lnTo>
                <a:lnTo>
                  <a:pt x="1489" y="942"/>
                </a:lnTo>
                <a:lnTo>
                  <a:pt x="1515" y="944"/>
                </a:lnTo>
                <a:lnTo>
                  <a:pt x="1540" y="940"/>
                </a:lnTo>
                <a:lnTo>
                  <a:pt x="1562" y="927"/>
                </a:lnTo>
                <a:lnTo>
                  <a:pt x="1533" y="840"/>
                </a:lnTo>
                <a:lnTo>
                  <a:pt x="1533" y="809"/>
                </a:lnTo>
                <a:lnTo>
                  <a:pt x="1538" y="778"/>
                </a:lnTo>
                <a:lnTo>
                  <a:pt x="1551" y="751"/>
                </a:lnTo>
                <a:lnTo>
                  <a:pt x="1564" y="724"/>
                </a:lnTo>
                <a:lnTo>
                  <a:pt x="1576" y="696"/>
                </a:lnTo>
                <a:lnTo>
                  <a:pt x="1587" y="673"/>
                </a:lnTo>
                <a:lnTo>
                  <a:pt x="1580" y="656"/>
                </a:lnTo>
                <a:lnTo>
                  <a:pt x="1515" y="644"/>
                </a:lnTo>
                <a:close/>
                <a:moveTo>
                  <a:pt x="1107" y="622"/>
                </a:moveTo>
                <a:lnTo>
                  <a:pt x="1091" y="625"/>
                </a:lnTo>
                <a:lnTo>
                  <a:pt x="1064" y="656"/>
                </a:lnTo>
                <a:lnTo>
                  <a:pt x="1125" y="814"/>
                </a:lnTo>
                <a:lnTo>
                  <a:pt x="1129" y="840"/>
                </a:lnTo>
                <a:lnTo>
                  <a:pt x="1127" y="860"/>
                </a:lnTo>
                <a:lnTo>
                  <a:pt x="1122" y="874"/>
                </a:lnTo>
                <a:lnTo>
                  <a:pt x="1118" y="891"/>
                </a:lnTo>
                <a:lnTo>
                  <a:pt x="1116" y="907"/>
                </a:lnTo>
                <a:lnTo>
                  <a:pt x="1118" y="927"/>
                </a:lnTo>
                <a:lnTo>
                  <a:pt x="1142" y="927"/>
                </a:lnTo>
                <a:lnTo>
                  <a:pt x="1162" y="924"/>
                </a:lnTo>
                <a:lnTo>
                  <a:pt x="1180" y="920"/>
                </a:lnTo>
                <a:lnTo>
                  <a:pt x="1196" y="913"/>
                </a:lnTo>
                <a:lnTo>
                  <a:pt x="1218" y="907"/>
                </a:lnTo>
                <a:lnTo>
                  <a:pt x="1222" y="898"/>
                </a:lnTo>
                <a:lnTo>
                  <a:pt x="1225" y="887"/>
                </a:lnTo>
                <a:lnTo>
                  <a:pt x="1225" y="873"/>
                </a:lnTo>
                <a:lnTo>
                  <a:pt x="1202" y="842"/>
                </a:lnTo>
                <a:lnTo>
                  <a:pt x="1185" y="813"/>
                </a:lnTo>
                <a:lnTo>
                  <a:pt x="1175" y="784"/>
                </a:lnTo>
                <a:lnTo>
                  <a:pt x="1169" y="754"/>
                </a:lnTo>
                <a:lnTo>
                  <a:pt x="1169" y="722"/>
                </a:lnTo>
                <a:lnTo>
                  <a:pt x="1173" y="685"/>
                </a:lnTo>
                <a:lnTo>
                  <a:pt x="1182" y="644"/>
                </a:lnTo>
                <a:lnTo>
                  <a:pt x="1160" y="625"/>
                </a:lnTo>
                <a:lnTo>
                  <a:pt x="1107" y="622"/>
                </a:lnTo>
                <a:close/>
                <a:moveTo>
                  <a:pt x="762" y="596"/>
                </a:moveTo>
                <a:lnTo>
                  <a:pt x="751" y="611"/>
                </a:lnTo>
                <a:lnTo>
                  <a:pt x="744" y="633"/>
                </a:lnTo>
                <a:lnTo>
                  <a:pt x="738" y="658"/>
                </a:lnTo>
                <a:lnTo>
                  <a:pt x="735" y="689"/>
                </a:lnTo>
                <a:lnTo>
                  <a:pt x="733" y="718"/>
                </a:lnTo>
                <a:lnTo>
                  <a:pt x="735" y="744"/>
                </a:lnTo>
                <a:lnTo>
                  <a:pt x="738" y="765"/>
                </a:lnTo>
                <a:lnTo>
                  <a:pt x="767" y="769"/>
                </a:lnTo>
                <a:lnTo>
                  <a:pt x="793" y="769"/>
                </a:lnTo>
                <a:lnTo>
                  <a:pt x="822" y="765"/>
                </a:lnTo>
                <a:lnTo>
                  <a:pt x="831" y="753"/>
                </a:lnTo>
                <a:lnTo>
                  <a:pt x="825" y="734"/>
                </a:lnTo>
                <a:lnTo>
                  <a:pt x="818" y="724"/>
                </a:lnTo>
                <a:lnTo>
                  <a:pt x="809" y="716"/>
                </a:lnTo>
                <a:lnTo>
                  <a:pt x="802" y="709"/>
                </a:lnTo>
                <a:lnTo>
                  <a:pt x="795" y="698"/>
                </a:lnTo>
                <a:lnTo>
                  <a:pt x="789" y="680"/>
                </a:lnTo>
                <a:lnTo>
                  <a:pt x="791" y="664"/>
                </a:lnTo>
                <a:lnTo>
                  <a:pt x="791" y="647"/>
                </a:lnTo>
                <a:lnTo>
                  <a:pt x="791" y="631"/>
                </a:lnTo>
                <a:lnTo>
                  <a:pt x="784" y="613"/>
                </a:lnTo>
                <a:lnTo>
                  <a:pt x="780" y="609"/>
                </a:lnTo>
                <a:lnTo>
                  <a:pt x="778" y="605"/>
                </a:lnTo>
                <a:lnTo>
                  <a:pt x="775" y="604"/>
                </a:lnTo>
                <a:lnTo>
                  <a:pt x="771" y="600"/>
                </a:lnTo>
                <a:lnTo>
                  <a:pt x="767" y="598"/>
                </a:lnTo>
                <a:lnTo>
                  <a:pt x="762" y="596"/>
                </a:lnTo>
                <a:close/>
                <a:moveTo>
                  <a:pt x="1535" y="433"/>
                </a:moveTo>
                <a:lnTo>
                  <a:pt x="1524" y="447"/>
                </a:lnTo>
                <a:lnTo>
                  <a:pt x="1520" y="462"/>
                </a:lnTo>
                <a:lnTo>
                  <a:pt x="1518" y="476"/>
                </a:lnTo>
                <a:lnTo>
                  <a:pt x="1518" y="493"/>
                </a:lnTo>
                <a:lnTo>
                  <a:pt x="1516" y="511"/>
                </a:lnTo>
                <a:lnTo>
                  <a:pt x="1511" y="533"/>
                </a:lnTo>
                <a:lnTo>
                  <a:pt x="1476" y="574"/>
                </a:lnTo>
                <a:lnTo>
                  <a:pt x="1475" y="596"/>
                </a:lnTo>
                <a:lnTo>
                  <a:pt x="1500" y="607"/>
                </a:lnTo>
                <a:lnTo>
                  <a:pt x="1531" y="613"/>
                </a:lnTo>
                <a:lnTo>
                  <a:pt x="1564" y="609"/>
                </a:lnTo>
                <a:lnTo>
                  <a:pt x="1571" y="609"/>
                </a:lnTo>
                <a:lnTo>
                  <a:pt x="1578" y="593"/>
                </a:lnTo>
                <a:lnTo>
                  <a:pt x="1580" y="582"/>
                </a:lnTo>
                <a:lnTo>
                  <a:pt x="1576" y="573"/>
                </a:lnTo>
                <a:lnTo>
                  <a:pt x="1571" y="564"/>
                </a:lnTo>
                <a:lnTo>
                  <a:pt x="1564" y="554"/>
                </a:lnTo>
                <a:lnTo>
                  <a:pt x="1560" y="540"/>
                </a:lnTo>
                <a:lnTo>
                  <a:pt x="1569" y="447"/>
                </a:lnTo>
                <a:lnTo>
                  <a:pt x="1535" y="433"/>
                </a:lnTo>
                <a:close/>
                <a:moveTo>
                  <a:pt x="1089" y="416"/>
                </a:moveTo>
                <a:lnTo>
                  <a:pt x="1080" y="420"/>
                </a:lnTo>
                <a:lnTo>
                  <a:pt x="1071" y="442"/>
                </a:lnTo>
                <a:lnTo>
                  <a:pt x="1067" y="465"/>
                </a:lnTo>
                <a:lnTo>
                  <a:pt x="1067" y="493"/>
                </a:lnTo>
                <a:lnTo>
                  <a:pt x="1065" y="518"/>
                </a:lnTo>
                <a:lnTo>
                  <a:pt x="1064" y="544"/>
                </a:lnTo>
                <a:lnTo>
                  <a:pt x="1058" y="567"/>
                </a:lnTo>
                <a:lnTo>
                  <a:pt x="1069" y="584"/>
                </a:lnTo>
                <a:lnTo>
                  <a:pt x="1082" y="596"/>
                </a:lnTo>
                <a:lnTo>
                  <a:pt x="1100" y="604"/>
                </a:lnTo>
                <a:lnTo>
                  <a:pt x="1120" y="604"/>
                </a:lnTo>
                <a:lnTo>
                  <a:pt x="1142" y="596"/>
                </a:lnTo>
                <a:lnTo>
                  <a:pt x="1149" y="593"/>
                </a:lnTo>
                <a:lnTo>
                  <a:pt x="1153" y="589"/>
                </a:lnTo>
                <a:lnTo>
                  <a:pt x="1156" y="585"/>
                </a:lnTo>
                <a:lnTo>
                  <a:pt x="1160" y="580"/>
                </a:lnTo>
                <a:lnTo>
                  <a:pt x="1164" y="574"/>
                </a:lnTo>
                <a:lnTo>
                  <a:pt x="1115" y="420"/>
                </a:lnTo>
                <a:lnTo>
                  <a:pt x="1089" y="416"/>
                </a:lnTo>
                <a:close/>
                <a:moveTo>
                  <a:pt x="207" y="160"/>
                </a:moveTo>
                <a:lnTo>
                  <a:pt x="2276" y="160"/>
                </a:lnTo>
                <a:lnTo>
                  <a:pt x="2291" y="164"/>
                </a:lnTo>
                <a:lnTo>
                  <a:pt x="2304" y="173"/>
                </a:lnTo>
                <a:lnTo>
                  <a:pt x="2313" y="185"/>
                </a:lnTo>
                <a:lnTo>
                  <a:pt x="2316" y="200"/>
                </a:lnTo>
                <a:lnTo>
                  <a:pt x="2316" y="2829"/>
                </a:lnTo>
                <a:lnTo>
                  <a:pt x="2313" y="2844"/>
                </a:lnTo>
                <a:lnTo>
                  <a:pt x="2304" y="2856"/>
                </a:lnTo>
                <a:lnTo>
                  <a:pt x="2291" y="2865"/>
                </a:lnTo>
                <a:lnTo>
                  <a:pt x="2276" y="2869"/>
                </a:lnTo>
                <a:lnTo>
                  <a:pt x="207" y="2869"/>
                </a:lnTo>
                <a:lnTo>
                  <a:pt x="193" y="2865"/>
                </a:lnTo>
                <a:lnTo>
                  <a:pt x="180" y="2856"/>
                </a:lnTo>
                <a:lnTo>
                  <a:pt x="171" y="2844"/>
                </a:lnTo>
                <a:lnTo>
                  <a:pt x="167" y="2829"/>
                </a:lnTo>
                <a:lnTo>
                  <a:pt x="167" y="200"/>
                </a:lnTo>
                <a:lnTo>
                  <a:pt x="171" y="185"/>
                </a:lnTo>
                <a:lnTo>
                  <a:pt x="180" y="173"/>
                </a:lnTo>
                <a:lnTo>
                  <a:pt x="193" y="164"/>
                </a:lnTo>
                <a:lnTo>
                  <a:pt x="207" y="160"/>
                </a:lnTo>
                <a:close/>
                <a:moveTo>
                  <a:pt x="131" y="89"/>
                </a:moveTo>
                <a:lnTo>
                  <a:pt x="116" y="93"/>
                </a:lnTo>
                <a:lnTo>
                  <a:pt x="104" y="102"/>
                </a:lnTo>
                <a:lnTo>
                  <a:pt x="95" y="114"/>
                </a:lnTo>
                <a:lnTo>
                  <a:pt x="91" y="129"/>
                </a:lnTo>
                <a:lnTo>
                  <a:pt x="91" y="2900"/>
                </a:lnTo>
                <a:lnTo>
                  <a:pt x="95" y="2914"/>
                </a:lnTo>
                <a:lnTo>
                  <a:pt x="104" y="2927"/>
                </a:lnTo>
                <a:lnTo>
                  <a:pt x="116" y="2936"/>
                </a:lnTo>
                <a:lnTo>
                  <a:pt x="131" y="2940"/>
                </a:lnTo>
                <a:lnTo>
                  <a:pt x="2353" y="2940"/>
                </a:lnTo>
                <a:lnTo>
                  <a:pt x="2367" y="2936"/>
                </a:lnTo>
                <a:lnTo>
                  <a:pt x="2380" y="2927"/>
                </a:lnTo>
                <a:lnTo>
                  <a:pt x="2389" y="2914"/>
                </a:lnTo>
                <a:lnTo>
                  <a:pt x="2393" y="2900"/>
                </a:lnTo>
                <a:lnTo>
                  <a:pt x="2393" y="129"/>
                </a:lnTo>
                <a:lnTo>
                  <a:pt x="2389" y="114"/>
                </a:lnTo>
                <a:lnTo>
                  <a:pt x="2380" y="102"/>
                </a:lnTo>
                <a:lnTo>
                  <a:pt x="2367" y="93"/>
                </a:lnTo>
                <a:lnTo>
                  <a:pt x="2353" y="89"/>
                </a:lnTo>
                <a:lnTo>
                  <a:pt x="131" y="89"/>
                </a:lnTo>
                <a:close/>
                <a:moveTo>
                  <a:pt x="40" y="0"/>
                </a:moveTo>
                <a:lnTo>
                  <a:pt x="2447" y="0"/>
                </a:lnTo>
                <a:lnTo>
                  <a:pt x="2464" y="4"/>
                </a:lnTo>
                <a:lnTo>
                  <a:pt x="2476" y="13"/>
                </a:lnTo>
                <a:lnTo>
                  <a:pt x="2485" y="25"/>
                </a:lnTo>
                <a:lnTo>
                  <a:pt x="2487" y="40"/>
                </a:lnTo>
                <a:lnTo>
                  <a:pt x="2487" y="2984"/>
                </a:lnTo>
                <a:lnTo>
                  <a:pt x="2485" y="3000"/>
                </a:lnTo>
                <a:lnTo>
                  <a:pt x="2476" y="3013"/>
                </a:lnTo>
                <a:lnTo>
                  <a:pt x="2464" y="3022"/>
                </a:lnTo>
                <a:lnTo>
                  <a:pt x="2447" y="3024"/>
                </a:lnTo>
                <a:lnTo>
                  <a:pt x="40" y="3024"/>
                </a:lnTo>
                <a:lnTo>
                  <a:pt x="24" y="3022"/>
                </a:lnTo>
                <a:lnTo>
                  <a:pt x="11" y="3013"/>
                </a:lnTo>
                <a:lnTo>
                  <a:pt x="4" y="3000"/>
                </a:lnTo>
                <a:lnTo>
                  <a:pt x="0" y="2984"/>
                </a:lnTo>
                <a:lnTo>
                  <a:pt x="0" y="40"/>
                </a:lnTo>
                <a:lnTo>
                  <a:pt x="4" y="25"/>
                </a:lnTo>
                <a:lnTo>
                  <a:pt x="11" y="13"/>
                </a:lnTo>
                <a:lnTo>
                  <a:pt x="24" y="4"/>
                </a:lnTo>
                <a:lnTo>
                  <a:pt x="4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161" name="Freeform 9">
            <a:extLst>
              <a:ext uri="{FF2B5EF4-FFF2-40B4-BE49-F238E27FC236}">
                <a16:creationId xmlns:a16="http://schemas.microsoft.com/office/drawing/2014/main" id="{95012848-03C2-6DF3-FBC8-AB1E3238AD56}"/>
              </a:ext>
            </a:extLst>
          </p:cNvPr>
          <p:cNvSpPr>
            <a:spLocks/>
          </p:cNvSpPr>
          <p:nvPr/>
        </p:nvSpPr>
        <p:spPr bwMode="auto">
          <a:xfrm>
            <a:off x="6258149" y="1015781"/>
            <a:ext cx="330453" cy="336783"/>
          </a:xfrm>
          <a:custGeom>
            <a:avLst/>
            <a:gdLst>
              <a:gd name="T0" fmla="*/ 987 w 1776"/>
              <a:gd name="T1" fmla="*/ 23 h 1881"/>
              <a:gd name="T2" fmla="*/ 994 w 1776"/>
              <a:gd name="T3" fmla="*/ 296 h 1881"/>
              <a:gd name="T4" fmla="*/ 994 w 1776"/>
              <a:gd name="T5" fmla="*/ 612 h 1881"/>
              <a:gd name="T6" fmla="*/ 1071 w 1776"/>
              <a:gd name="T7" fmla="*/ 663 h 1881"/>
              <a:gd name="T8" fmla="*/ 1145 w 1776"/>
              <a:gd name="T9" fmla="*/ 580 h 1881"/>
              <a:gd name="T10" fmla="*/ 1252 w 1776"/>
              <a:gd name="T11" fmla="*/ 490 h 1881"/>
              <a:gd name="T12" fmla="*/ 1380 w 1776"/>
              <a:gd name="T13" fmla="*/ 556 h 1881"/>
              <a:gd name="T14" fmla="*/ 1527 w 1776"/>
              <a:gd name="T15" fmla="*/ 729 h 1881"/>
              <a:gd name="T16" fmla="*/ 1634 w 1776"/>
              <a:gd name="T17" fmla="*/ 956 h 1881"/>
              <a:gd name="T18" fmla="*/ 1722 w 1776"/>
              <a:gd name="T19" fmla="*/ 1294 h 1881"/>
              <a:gd name="T20" fmla="*/ 1771 w 1776"/>
              <a:gd name="T21" fmla="*/ 1549 h 1881"/>
              <a:gd name="T22" fmla="*/ 1767 w 1776"/>
              <a:gd name="T23" fmla="*/ 1734 h 1881"/>
              <a:gd name="T24" fmla="*/ 1694 w 1776"/>
              <a:gd name="T25" fmla="*/ 1860 h 1881"/>
              <a:gd name="T26" fmla="*/ 1591 w 1776"/>
              <a:gd name="T27" fmla="*/ 1854 h 1881"/>
              <a:gd name="T28" fmla="*/ 1462 w 1776"/>
              <a:gd name="T29" fmla="*/ 1781 h 1881"/>
              <a:gd name="T30" fmla="*/ 1362 w 1776"/>
              <a:gd name="T31" fmla="*/ 1707 h 1881"/>
              <a:gd name="T32" fmla="*/ 1212 w 1776"/>
              <a:gd name="T33" fmla="*/ 1605 h 1881"/>
              <a:gd name="T34" fmla="*/ 1031 w 1776"/>
              <a:gd name="T35" fmla="*/ 1500 h 1881"/>
              <a:gd name="T36" fmla="*/ 989 w 1776"/>
              <a:gd name="T37" fmla="*/ 1327 h 1881"/>
              <a:gd name="T38" fmla="*/ 1014 w 1776"/>
              <a:gd name="T39" fmla="*/ 1176 h 1881"/>
              <a:gd name="T40" fmla="*/ 989 w 1776"/>
              <a:gd name="T41" fmla="*/ 1036 h 1881"/>
              <a:gd name="T42" fmla="*/ 1034 w 1776"/>
              <a:gd name="T43" fmla="*/ 858 h 1881"/>
              <a:gd name="T44" fmla="*/ 1009 w 1776"/>
              <a:gd name="T45" fmla="*/ 776 h 1881"/>
              <a:gd name="T46" fmla="*/ 891 w 1776"/>
              <a:gd name="T47" fmla="*/ 720 h 1881"/>
              <a:gd name="T48" fmla="*/ 787 w 1776"/>
              <a:gd name="T49" fmla="*/ 770 h 1881"/>
              <a:gd name="T50" fmla="*/ 740 w 1776"/>
              <a:gd name="T51" fmla="*/ 874 h 1881"/>
              <a:gd name="T52" fmla="*/ 778 w 1776"/>
              <a:gd name="T53" fmla="*/ 1021 h 1881"/>
              <a:gd name="T54" fmla="*/ 754 w 1776"/>
              <a:gd name="T55" fmla="*/ 1149 h 1881"/>
              <a:gd name="T56" fmla="*/ 767 w 1776"/>
              <a:gd name="T57" fmla="*/ 1292 h 1881"/>
              <a:gd name="T58" fmla="*/ 783 w 1776"/>
              <a:gd name="T59" fmla="*/ 1432 h 1881"/>
              <a:gd name="T60" fmla="*/ 540 w 1776"/>
              <a:gd name="T61" fmla="*/ 1621 h 1881"/>
              <a:gd name="T62" fmla="*/ 371 w 1776"/>
              <a:gd name="T63" fmla="*/ 1736 h 1881"/>
              <a:gd name="T64" fmla="*/ 252 w 1776"/>
              <a:gd name="T65" fmla="*/ 1827 h 1881"/>
              <a:gd name="T66" fmla="*/ 143 w 1776"/>
              <a:gd name="T67" fmla="*/ 1881 h 1881"/>
              <a:gd name="T68" fmla="*/ 47 w 1776"/>
              <a:gd name="T69" fmla="*/ 1832 h 1881"/>
              <a:gd name="T70" fmla="*/ 3 w 1776"/>
              <a:gd name="T71" fmla="*/ 1690 h 1881"/>
              <a:gd name="T72" fmla="*/ 5 w 1776"/>
              <a:gd name="T73" fmla="*/ 1512 h 1881"/>
              <a:gd name="T74" fmla="*/ 47 w 1776"/>
              <a:gd name="T75" fmla="*/ 1285 h 1881"/>
              <a:gd name="T76" fmla="*/ 162 w 1776"/>
              <a:gd name="T77" fmla="*/ 912 h 1881"/>
              <a:gd name="T78" fmla="*/ 311 w 1776"/>
              <a:gd name="T79" fmla="*/ 656 h 1881"/>
              <a:gd name="T80" fmla="*/ 378 w 1776"/>
              <a:gd name="T81" fmla="*/ 563 h 1881"/>
              <a:gd name="T82" fmla="*/ 471 w 1776"/>
              <a:gd name="T83" fmla="*/ 492 h 1881"/>
              <a:gd name="T84" fmla="*/ 582 w 1776"/>
              <a:gd name="T85" fmla="*/ 538 h 1881"/>
              <a:gd name="T86" fmla="*/ 638 w 1776"/>
              <a:gd name="T87" fmla="*/ 660 h 1881"/>
              <a:gd name="T88" fmla="*/ 674 w 1776"/>
              <a:gd name="T89" fmla="*/ 716 h 1881"/>
              <a:gd name="T90" fmla="*/ 694 w 1776"/>
              <a:gd name="T91" fmla="*/ 690 h 1881"/>
              <a:gd name="T92" fmla="*/ 774 w 1776"/>
              <a:gd name="T93" fmla="*/ 632 h 1881"/>
              <a:gd name="T94" fmla="*/ 816 w 1776"/>
              <a:gd name="T95" fmla="*/ 461 h 1881"/>
              <a:gd name="T96" fmla="*/ 811 w 1776"/>
              <a:gd name="T97" fmla="*/ 185 h 1881"/>
              <a:gd name="T98" fmla="*/ 829 w 1776"/>
              <a:gd name="T99" fmla="*/ 16 h 1881"/>
              <a:gd name="T100" fmla="*/ 914 w 1776"/>
              <a:gd name="T101" fmla="*/ 0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6" h="1881">
                <a:moveTo>
                  <a:pt x="914" y="0"/>
                </a:moveTo>
                <a:lnTo>
                  <a:pt x="940" y="3"/>
                </a:lnTo>
                <a:lnTo>
                  <a:pt x="965" y="10"/>
                </a:lnTo>
                <a:lnTo>
                  <a:pt x="987" y="23"/>
                </a:lnTo>
                <a:lnTo>
                  <a:pt x="991" y="81"/>
                </a:lnTo>
                <a:lnTo>
                  <a:pt x="994" y="147"/>
                </a:lnTo>
                <a:lnTo>
                  <a:pt x="994" y="220"/>
                </a:lnTo>
                <a:lnTo>
                  <a:pt x="994" y="296"/>
                </a:lnTo>
                <a:lnTo>
                  <a:pt x="994" y="376"/>
                </a:lnTo>
                <a:lnTo>
                  <a:pt x="994" y="458"/>
                </a:lnTo>
                <a:lnTo>
                  <a:pt x="994" y="536"/>
                </a:lnTo>
                <a:lnTo>
                  <a:pt x="994" y="612"/>
                </a:lnTo>
                <a:lnTo>
                  <a:pt x="1020" y="629"/>
                </a:lnTo>
                <a:lnTo>
                  <a:pt x="1040" y="641"/>
                </a:lnTo>
                <a:lnTo>
                  <a:pt x="1056" y="652"/>
                </a:lnTo>
                <a:lnTo>
                  <a:pt x="1071" y="663"/>
                </a:lnTo>
                <a:lnTo>
                  <a:pt x="1085" y="674"/>
                </a:lnTo>
                <a:lnTo>
                  <a:pt x="1100" y="689"/>
                </a:lnTo>
                <a:lnTo>
                  <a:pt x="1122" y="629"/>
                </a:lnTo>
                <a:lnTo>
                  <a:pt x="1145" y="580"/>
                </a:lnTo>
                <a:lnTo>
                  <a:pt x="1171" y="543"/>
                </a:lnTo>
                <a:lnTo>
                  <a:pt x="1196" y="516"/>
                </a:lnTo>
                <a:lnTo>
                  <a:pt x="1223" y="498"/>
                </a:lnTo>
                <a:lnTo>
                  <a:pt x="1252" y="490"/>
                </a:lnTo>
                <a:lnTo>
                  <a:pt x="1282" y="494"/>
                </a:lnTo>
                <a:lnTo>
                  <a:pt x="1314" y="505"/>
                </a:lnTo>
                <a:lnTo>
                  <a:pt x="1345" y="525"/>
                </a:lnTo>
                <a:lnTo>
                  <a:pt x="1380" y="556"/>
                </a:lnTo>
                <a:lnTo>
                  <a:pt x="1414" y="594"/>
                </a:lnTo>
                <a:lnTo>
                  <a:pt x="1451" y="640"/>
                </a:lnTo>
                <a:lnTo>
                  <a:pt x="1491" y="683"/>
                </a:lnTo>
                <a:lnTo>
                  <a:pt x="1527" y="729"/>
                </a:lnTo>
                <a:lnTo>
                  <a:pt x="1558" y="778"/>
                </a:lnTo>
                <a:lnTo>
                  <a:pt x="1585" y="832"/>
                </a:lnTo>
                <a:lnTo>
                  <a:pt x="1611" y="890"/>
                </a:lnTo>
                <a:lnTo>
                  <a:pt x="1634" y="956"/>
                </a:lnTo>
                <a:lnTo>
                  <a:pt x="1656" y="1027"/>
                </a:lnTo>
                <a:lnTo>
                  <a:pt x="1678" y="1107"/>
                </a:lnTo>
                <a:lnTo>
                  <a:pt x="1700" y="1196"/>
                </a:lnTo>
                <a:lnTo>
                  <a:pt x="1722" y="1294"/>
                </a:lnTo>
                <a:lnTo>
                  <a:pt x="1747" y="1403"/>
                </a:lnTo>
                <a:lnTo>
                  <a:pt x="1756" y="1450"/>
                </a:lnTo>
                <a:lnTo>
                  <a:pt x="1765" y="1500"/>
                </a:lnTo>
                <a:lnTo>
                  <a:pt x="1771" y="1549"/>
                </a:lnTo>
                <a:lnTo>
                  <a:pt x="1774" y="1598"/>
                </a:lnTo>
                <a:lnTo>
                  <a:pt x="1776" y="1645"/>
                </a:lnTo>
                <a:lnTo>
                  <a:pt x="1774" y="1690"/>
                </a:lnTo>
                <a:lnTo>
                  <a:pt x="1767" y="1734"/>
                </a:lnTo>
                <a:lnTo>
                  <a:pt x="1756" y="1774"/>
                </a:lnTo>
                <a:lnTo>
                  <a:pt x="1742" y="1809"/>
                </a:lnTo>
                <a:lnTo>
                  <a:pt x="1722" y="1838"/>
                </a:lnTo>
                <a:lnTo>
                  <a:pt x="1694" y="1860"/>
                </a:lnTo>
                <a:lnTo>
                  <a:pt x="1674" y="1869"/>
                </a:lnTo>
                <a:lnTo>
                  <a:pt x="1649" y="1869"/>
                </a:lnTo>
                <a:lnTo>
                  <a:pt x="1622" y="1863"/>
                </a:lnTo>
                <a:lnTo>
                  <a:pt x="1591" y="1854"/>
                </a:lnTo>
                <a:lnTo>
                  <a:pt x="1558" y="1840"/>
                </a:lnTo>
                <a:lnTo>
                  <a:pt x="1527" y="1821"/>
                </a:lnTo>
                <a:lnTo>
                  <a:pt x="1494" y="1801"/>
                </a:lnTo>
                <a:lnTo>
                  <a:pt x="1462" y="1781"/>
                </a:lnTo>
                <a:lnTo>
                  <a:pt x="1432" y="1760"/>
                </a:lnTo>
                <a:lnTo>
                  <a:pt x="1405" y="1740"/>
                </a:lnTo>
                <a:lnTo>
                  <a:pt x="1382" y="1723"/>
                </a:lnTo>
                <a:lnTo>
                  <a:pt x="1362" y="1707"/>
                </a:lnTo>
                <a:lnTo>
                  <a:pt x="1347" y="1696"/>
                </a:lnTo>
                <a:lnTo>
                  <a:pt x="1305" y="1663"/>
                </a:lnTo>
                <a:lnTo>
                  <a:pt x="1260" y="1632"/>
                </a:lnTo>
                <a:lnTo>
                  <a:pt x="1212" y="1605"/>
                </a:lnTo>
                <a:lnTo>
                  <a:pt x="1163" y="1580"/>
                </a:lnTo>
                <a:lnTo>
                  <a:pt x="1114" y="1554"/>
                </a:lnTo>
                <a:lnTo>
                  <a:pt x="1071" y="1527"/>
                </a:lnTo>
                <a:lnTo>
                  <a:pt x="1031" y="1500"/>
                </a:lnTo>
                <a:lnTo>
                  <a:pt x="1000" y="1469"/>
                </a:lnTo>
                <a:lnTo>
                  <a:pt x="987" y="1420"/>
                </a:lnTo>
                <a:lnTo>
                  <a:pt x="985" y="1372"/>
                </a:lnTo>
                <a:lnTo>
                  <a:pt x="989" y="1327"/>
                </a:lnTo>
                <a:lnTo>
                  <a:pt x="996" y="1285"/>
                </a:lnTo>
                <a:lnTo>
                  <a:pt x="1003" y="1247"/>
                </a:lnTo>
                <a:lnTo>
                  <a:pt x="1011" y="1212"/>
                </a:lnTo>
                <a:lnTo>
                  <a:pt x="1014" y="1176"/>
                </a:lnTo>
                <a:lnTo>
                  <a:pt x="1009" y="1143"/>
                </a:lnTo>
                <a:lnTo>
                  <a:pt x="1002" y="1114"/>
                </a:lnTo>
                <a:lnTo>
                  <a:pt x="994" y="1089"/>
                </a:lnTo>
                <a:lnTo>
                  <a:pt x="989" y="1036"/>
                </a:lnTo>
                <a:lnTo>
                  <a:pt x="992" y="985"/>
                </a:lnTo>
                <a:lnTo>
                  <a:pt x="1003" y="938"/>
                </a:lnTo>
                <a:lnTo>
                  <a:pt x="1018" y="896"/>
                </a:lnTo>
                <a:lnTo>
                  <a:pt x="1034" y="858"/>
                </a:lnTo>
                <a:lnTo>
                  <a:pt x="1051" y="825"/>
                </a:lnTo>
                <a:lnTo>
                  <a:pt x="1040" y="810"/>
                </a:lnTo>
                <a:lnTo>
                  <a:pt x="1025" y="794"/>
                </a:lnTo>
                <a:lnTo>
                  <a:pt x="1009" y="776"/>
                </a:lnTo>
                <a:lnTo>
                  <a:pt x="989" y="758"/>
                </a:lnTo>
                <a:lnTo>
                  <a:pt x="963" y="743"/>
                </a:lnTo>
                <a:lnTo>
                  <a:pt x="931" y="729"/>
                </a:lnTo>
                <a:lnTo>
                  <a:pt x="891" y="720"/>
                </a:lnTo>
                <a:lnTo>
                  <a:pt x="856" y="732"/>
                </a:lnTo>
                <a:lnTo>
                  <a:pt x="829" y="743"/>
                </a:lnTo>
                <a:lnTo>
                  <a:pt x="805" y="756"/>
                </a:lnTo>
                <a:lnTo>
                  <a:pt x="787" y="770"/>
                </a:lnTo>
                <a:lnTo>
                  <a:pt x="769" y="789"/>
                </a:lnTo>
                <a:lnTo>
                  <a:pt x="751" y="810"/>
                </a:lnTo>
                <a:lnTo>
                  <a:pt x="727" y="840"/>
                </a:lnTo>
                <a:lnTo>
                  <a:pt x="740" y="874"/>
                </a:lnTo>
                <a:lnTo>
                  <a:pt x="752" y="909"/>
                </a:lnTo>
                <a:lnTo>
                  <a:pt x="765" y="945"/>
                </a:lnTo>
                <a:lnTo>
                  <a:pt x="774" y="983"/>
                </a:lnTo>
                <a:lnTo>
                  <a:pt x="778" y="1021"/>
                </a:lnTo>
                <a:lnTo>
                  <a:pt x="776" y="1056"/>
                </a:lnTo>
                <a:lnTo>
                  <a:pt x="769" y="1089"/>
                </a:lnTo>
                <a:lnTo>
                  <a:pt x="762" y="1120"/>
                </a:lnTo>
                <a:lnTo>
                  <a:pt x="754" y="1149"/>
                </a:lnTo>
                <a:lnTo>
                  <a:pt x="752" y="1183"/>
                </a:lnTo>
                <a:lnTo>
                  <a:pt x="754" y="1220"/>
                </a:lnTo>
                <a:lnTo>
                  <a:pt x="760" y="1256"/>
                </a:lnTo>
                <a:lnTo>
                  <a:pt x="767" y="1292"/>
                </a:lnTo>
                <a:lnTo>
                  <a:pt x="774" y="1330"/>
                </a:lnTo>
                <a:lnTo>
                  <a:pt x="782" y="1365"/>
                </a:lnTo>
                <a:lnTo>
                  <a:pt x="785" y="1400"/>
                </a:lnTo>
                <a:lnTo>
                  <a:pt x="783" y="1432"/>
                </a:lnTo>
                <a:lnTo>
                  <a:pt x="774" y="1461"/>
                </a:lnTo>
                <a:lnTo>
                  <a:pt x="760" y="1489"/>
                </a:lnTo>
                <a:lnTo>
                  <a:pt x="651" y="1556"/>
                </a:lnTo>
                <a:lnTo>
                  <a:pt x="540" y="1621"/>
                </a:lnTo>
                <a:lnTo>
                  <a:pt x="431" y="1689"/>
                </a:lnTo>
                <a:lnTo>
                  <a:pt x="416" y="1700"/>
                </a:lnTo>
                <a:lnTo>
                  <a:pt x="396" y="1716"/>
                </a:lnTo>
                <a:lnTo>
                  <a:pt x="371" y="1736"/>
                </a:lnTo>
                <a:lnTo>
                  <a:pt x="343" y="1758"/>
                </a:lnTo>
                <a:lnTo>
                  <a:pt x="314" y="1781"/>
                </a:lnTo>
                <a:lnTo>
                  <a:pt x="283" y="1805"/>
                </a:lnTo>
                <a:lnTo>
                  <a:pt x="252" y="1827"/>
                </a:lnTo>
                <a:lnTo>
                  <a:pt x="222" y="1847"/>
                </a:lnTo>
                <a:lnTo>
                  <a:pt x="192" y="1863"/>
                </a:lnTo>
                <a:lnTo>
                  <a:pt x="167" y="1874"/>
                </a:lnTo>
                <a:lnTo>
                  <a:pt x="143" y="1881"/>
                </a:lnTo>
                <a:lnTo>
                  <a:pt x="123" y="1880"/>
                </a:lnTo>
                <a:lnTo>
                  <a:pt x="92" y="1872"/>
                </a:lnTo>
                <a:lnTo>
                  <a:pt x="69" y="1856"/>
                </a:lnTo>
                <a:lnTo>
                  <a:pt x="47" y="1832"/>
                </a:lnTo>
                <a:lnTo>
                  <a:pt x="31" y="1803"/>
                </a:lnTo>
                <a:lnTo>
                  <a:pt x="18" y="1769"/>
                </a:lnTo>
                <a:lnTo>
                  <a:pt x="9" y="1730"/>
                </a:lnTo>
                <a:lnTo>
                  <a:pt x="3" y="1690"/>
                </a:lnTo>
                <a:lnTo>
                  <a:pt x="0" y="1647"/>
                </a:lnTo>
                <a:lnTo>
                  <a:pt x="0" y="1601"/>
                </a:lnTo>
                <a:lnTo>
                  <a:pt x="2" y="1558"/>
                </a:lnTo>
                <a:lnTo>
                  <a:pt x="5" y="1512"/>
                </a:lnTo>
                <a:lnTo>
                  <a:pt x="9" y="1470"/>
                </a:lnTo>
                <a:lnTo>
                  <a:pt x="16" y="1429"/>
                </a:lnTo>
                <a:lnTo>
                  <a:pt x="23" y="1392"/>
                </a:lnTo>
                <a:lnTo>
                  <a:pt x="47" y="1285"/>
                </a:lnTo>
                <a:lnTo>
                  <a:pt x="72" y="1183"/>
                </a:lnTo>
                <a:lnTo>
                  <a:pt x="100" y="1087"/>
                </a:lnTo>
                <a:lnTo>
                  <a:pt x="129" y="996"/>
                </a:lnTo>
                <a:lnTo>
                  <a:pt x="162" y="912"/>
                </a:lnTo>
                <a:lnTo>
                  <a:pt x="194" y="834"/>
                </a:lnTo>
                <a:lnTo>
                  <a:pt x="231" y="767"/>
                </a:lnTo>
                <a:lnTo>
                  <a:pt x="269" y="707"/>
                </a:lnTo>
                <a:lnTo>
                  <a:pt x="311" y="656"/>
                </a:lnTo>
                <a:lnTo>
                  <a:pt x="327" y="634"/>
                </a:lnTo>
                <a:lnTo>
                  <a:pt x="343" y="610"/>
                </a:lnTo>
                <a:lnTo>
                  <a:pt x="360" y="587"/>
                </a:lnTo>
                <a:lnTo>
                  <a:pt x="378" y="563"/>
                </a:lnTo>
                <a:lnTo>
                  <a:pt x="398" y="541"/>
                </a:lnTo>
                <a:lnTo>
                  <a:pt x="420" y="521"/>
                </a:lnTo>
                <a:lnTo>
                  <a:pt x="443" y="505"/>
                </a:lnTo>
                <a:lnTo>
                  <a:pt x="471" y="492"/>
                </a:lnTo>
                <a:lnTo>
                  <a:pt x="502" y="487"/>
                </a:lnTo>
                <a:lnTo>
                  <a:pt x="534" y="489"/>
                </a:lnTo>
                <a:lnTo>
                  <a:pt x="562" y="510"/>
                </a:lnTo>
                <a:lnTo>
                  <a:pt x="582" y="538"/>
                </a:lnTo>
                <a:lnTo>
                  <a:pt x="596" y="567"/>
                </a:lnTo>
                <a:lnTo>
                  <a:pt x="611" y="598"/>
                </a:lnTo>
                <a:lnTo>
                  <a:pt x="623" y="629"/>
                </a:lnTo>
                <a:lnTo>
                  <a:pt x="638" y="660"/>
                </a:lnTo>
                <a:lnTo>
                  <a:pt x="654" y="689"/>
                </a:lnTo>
                <a:lnTo>
                  <a:pt x="672" y="712"/>
                </a:lnTo>
                <a:lnTo>
                  <a:pt x="671" y="716"/>
                </a:lnTo>
                <a:lnTo>
                  <a:pt x="674" y="716"/>
                </a:lnTo>
                <a:lnTo>
                  <a:pt x="672" y="712"/>
                </a:lnTo>
                <a:lnTo>
                  <a:pt x="672" y="710"/>
                </a:lnTo>
                <a:lnTo>
                  <a:pt x="682" y="701"/>
                </a:lnTo>
                <a:lnTo>
                  <a:pt x="694" y="690"/>
                </a:lnTo>
                <a:lnTo>
                  <a:pt x="711" y="676"/>
                </a:lnTo>
                <a:lnTo>
                  <a:pt x="731" y="661"/>
                </a:lnTo>
                <a:lnTo>
                  <a:pt x="752" y="645"/>
                </a:lnTo>
                <a:lnTo>
                  <a:pt x="774" y="632"/>
                </a:lnTo>
                <a:lnTo>
                  <a:pt x="796" y="620"/>
                </a:lnTo>
                <a:lnTo>
                  <a:pt x="814" y="612"/>
                </a:lnTo>
                <a:lnTo>
                  <a:pt x="816" y="534"/>
                </a:lnTo>
                <a:lnTo>
                  <a:pt x="816" y="461"/>
                </a:lnTo>
                <a:lnTo>
                  <a:pt x="814" y="394"/>
                </a:lnTo>
                <a:lnTo>
                  <a:pt x="812" y="327"/>
                </a:lnTo>
                <a:lnTo>
                  <a:pt x="812" y="258"/>
                </a:lnTo>
                <a:lnTo>
                  <a:pt x="811" y="185"/>
                </a:lnTo>
                <a:lnTo>
                  <a:pt x="812" y="107"/>
                </a:lnTo>
                <a:lnTo>
                  <a:pt x="814" y="20"/>
                </a:lnTo>
                <a:lnTo>
                  <a:pt x="818" y="20"/>
                </a:lnTo>
                <a:lnTo>
                  <a:pt x="829" y="16"/>
                </a:lnTo>
                <a:lnTo>
                  <a:pt x="845" y="10"/>
                </a:lnTo>
                <a:lnTo>
                  <a:pt x="865" y="5"/>
                </a:lnTo>
                <a:lnTo>
                  <a:pt x="889" y="1"/>
                </a:lnTo>
                <a:lnTo>
                  <a:pt x="914"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162" name="Freeform 19">
            <a:extLst>
              <a:ext uri="{FF2B5EF4-FFF2-40B4-BE49-F238E27FC236}">
                <a16:creationId xmlns:a16="http://schemas.microsoft.com/office/drawing/2014/main" id="{19394DF9-FBC3-046D-1D4D-C0C3D1C7E012}"/>
              </a:ext>
            </a:extLst>
          </p:cNvPr>
          <p:cNvSpPr>
            <a:spLocks noEditPoints="1"/>
          </p:cNvSpPr>
          <p:nvPr/>
        </p:nvSpPr>
        <p:spPr bwMode="auto">
          <a:xfrm>
            <a:off x="9015644" y="1260919"/>
            <a:ext cx="340880" cy="172713"/>
          </a:xfrm>
          <a:custGeom>
            <a:avLst/>
            <a:gdLst>
              <a:gd name="T0" fmla="*/ 1865 w 3600"/>
              <a:gd name="T1" fmla="*/ 593 h 1824"/>
              <a:gd name="T2" fmla="*/ 1911 w 3600"/>
              <a:gd name="T3" fmla="*/ 800 h 1824"/>
              <a:gd name="T4" fmla="*/ 2124 w 3600"/>
              <a:gd name="T5" fmla="*/ 800 h 1824"/>
              <a:gd name="T6" fmla="*/ 2171 w 3600"/>
              <a:gd name="T7" fmla="*/ 593 h 1824"/>
              <a:gd name="T8" fmla="*/ 1800 w 3600"/>
              <a:gd name="T9" fmla="*/ 406 h 1824"/>
              <a:gd name="T10" fmla="*/ 2184 w 3600"/>
              <a:gd name="T11" fmla="*/ 580 h 1824"/>
              <a:gd name="T12" fmla="*/ 2302 w 3600"/>
              <a:gd name="T13" fmla="*/ 987 h 1824"/>
              <a:gd name="T14" fmla="*/ 2076 w 3600"/>
              <a:gd name="T15" fmla="*/ 1338 h 1824"/>
              <a:gd name="T16" fmla="*/ 1653 w 3600"/>
              <a:gd name="T17" fmla="*/ 1400 h 1824"/>
              <a:gd name="T18" fmla="*/ 1340 w 3600"/>
              <a:gd name="T19" fmla="*/ 1127 h 1824"/>
              <a:gd name="T20" fmla="*/ 1340 w 3600"/>
              <a:gd name="T21" fmla="*/ 698 h 1824"/>
              <a:gd name="T22" fmla="*/ 1653 w 3600"/>
              <a:gd name="T23" fmla="*/ 427 h 1824"/>
              <a:gd name="T24" fmla="*/ 2513 w 3600"/>
              <a:gd name="T25" fmla="*/ 437 h 1824"/>
              <a:gd name="T26" fmla="*/ 2645 w 3600"/>
              <a:gd name="T27" fmla="*/ 847 h 1824"/>
              <a:gd name="T28" fmla="*/ 2575 w 3600"/>
              <a:gd name="T29" fmla="*/ 1255 h 1824"/>
              <a:gd name="T30" fmla="*/ 2402 w 3600"/>
              <a:gd name="T31" fmla="*/ 1507 h 1824"/>
              <a:gd name="T32" fmla="*/ 2780 w 3600"/>
              <a:gd name="T33" fmla="*/ 1369 h 1824"/>
              <a:gd name="T34" fmla="*/ 3244 w 3600"/>
              <a:gd name="T35" fmla="*/ 1060 h 1824"/>
              <a:gd name="T36" fmla="*/ 3382 w 3600"/>
              <a:gd name="T37" fmla="*/ 927 h 1824"/>
              <a:gd name="T38" fmla="*/ 3329 w 3600"/>
              <a:gd name="T39" fmla="*/ 831 h 1824"/>
              <a:gd name="T40" fmla="*/ 3160 w 3600"/>
              <a:gd name="T41" fmla="*/ 686 h 1824"/>
              <a:gd name="T42" fmla="*/ 2580 w 3600"/>
              <a:gd name="T43" fmla="*/ 335 h 1824"/>
              <a:gd name="T44" fmla="*/ 636 w 3600"/>
              <a:gd name="T45" fmla="*/ 540 h 1824"/>
              <a:gd name="T46" fmla="*/ 293 w 3600"/>
              <a:gd name="T47" fmla="*/ 800 h 1824"/>
              <a:gd name="T48" fmla="*/ 209 w 3600"/>
              <a:gd name="T49" fmla="*/ 884 h 1824"/>
              <a:gd name="T50" fmla="*/ 271 w 3600"/>
              <a:gd name="T51" fmla="*/ 1004 h 1824"/>
              <a:gd name="T52" fmla="*/ 404 w 3600"/>
              <a:gd name="T53" fmla="*/ 1109 h 1824"/>
              <a:gd name="T54" fmla="*/ 767 w 3600"/>
              <a:gd name="T55" fmla="*/ 1357 h 1824"/>
              <a:gd name="T56" fmla="*/ 1240 w 3600"/>
              <a:gd name="T57" fmla="*/ 1562 h 1824"/>
              <a:gd name="T58" fmla="*/ 1015 w 3600"/>
              <a:gd name="T59" fmla="*/ 1227 h 1824"/>
              <a:gd name="T60" fmla="*/ 951 w 3600"/>
              <a:gd name="T61" fmla="*/ 802 h 1824"/>
              <a:gd name="T62" fmla="*/ 1115 w 3600"/>
              <a:gd name="T63" fmla="*/ 395 h 1824"/>
              <a:gd name="T64" fmla="*/ 1567 w 3600"/>
              <a:gd name="T65" fmla="*/ 249 h 1824"/>
              <a:gd name="T66" fmla="*/ 1225 w 3600"/>
              <a:gd name="T67" fmla="*/ 507 h 1824"/>
              <a:gd name="T68" fmla="*/ 1104 w 3600"/>
              <a:gd name="T69" fmla="*/ 947 h 1824"/>
              <a:gd name="T70" fmla="*/ 1289 w 3600"/>
              <a:gd name="T71" fmla="*/ 1384 h 1824"/>
              <a:gd name="T72" fmla="*/ 1689 w 3600"/>
              <a:gd name="T73" fmla="*/ 1607 h 1824"/>
              <a:gd name="T74" fmla="*/ 2176 w 3600"/>
              <a:gd name="T75" fmla="*/ 1491 h 1824"/>
              <a:gd name="T76" fmla="*/ 2465 w 3600"/>
              <a:gd name="T77" fmla="*/ 1113 h 1824"/>
              <a:gd name="T78" fmla="*/ 2433 w 3600"/>
              <a:gd name="T79" fmla="*/ 633 h 1824"/>
              <a:gd name="T80" fmla="*/ 2144 w 3600"/>
              <a:gd name="T81" fmla="*/ 304 h 1824"/>
              <a:gd name="T82" fmla="*/ 1733 w 3600"/>
              <a:gd name="T83" fmla="*/ 213 h 1824"/>
              <a:gd name="T84" fmla="*/ 2087 w 3600"/>
              <a:gd name="T85" fmla="*/ 18 h 1824"/>
              <a:gd name="T86" fmla="*/ 2680 w 3600"/>
              <a:gd name="T87" fmla="*/ 215 h 1824"/>
              <a:gd name="T88" fmla="*/ 3331 w 3600"/>
              <a:gd name="T89" fmla="*/ 615 h 1824"/>
              <a:gd name="T90" fmla="*/ 3584 w 3600"/>
              <a:gd name="T91" fmla="*/ 855 h 1824"/>
              <a:gd name="T92" fmla="*/ 3542 w 3600"/>
              <a:gd name="T93" fmla="*/ 1015 h 1824"/>
              <a:gd name="T94" fmla="*/ 3236 w 3600"/>
              <a:gd name="T95" fmla="*/ 1273 h 1824"/>
              <a:gd name="T96" fmla="*/ 2613 w 3600"/>
              <a:gd name="T97" fmla="*/ 1638 h 1824"/>
              <a:gd name="T98" fmla="*/ 1844 w 3600"/>
              <a:gd name="T99" fmla="*/ 1824 h 1824"/>
              <a:gd name="T100" fmla="*/ 1113 w 3600"/>
              <a:gd name="T101" fmla="*/ 1693 h 1824"/>
              <a:gd name="T102" fmla="*/ 533 w 3600"/>
              <a:gd name="T103" fmla="*/ 1397 h 1824"/>
              <a:gd name="T104" fmla="*/ 58 w 3600"/>
              <a:gd name="T105" fmla="*/ 1020 h 1824"/>
              <a:gd name="T106" fmla="*/ 24 w 3600"/>
              <a:gd name="T107" fmla="*/ 851 h 1824"/>
              <a:gd name="T108" fmla="*/ 191 w 3600"/>
              <a:gd name="T109" fmla="*/ 677 h 1824"/>
              <a:gd name="T110" fmla="*/ 431 w 3600"/>
              <a:gd name="T111" fmla="*/ 491 h 1824"/>
              <a:gd name="T112" fmla="*/ 1047 w 3600"/>
              <a:gd name="T113" fmla="*/ 149 h 1824"/>
              <a:gd name="T114" fmla="*/ 1464 w 3600"/>
              <a:gd name="T115" fmla="*/ 24 h 1824"/>
              <a:gd name="T116" fmla="*/ 1624 w 3600"/>
              <a:gd name="T117" fmla="*/ 6 h 1824"/>
              <a:gd name="T118" fmla="*/ 1747 w 3600"/>
              <a:gd name="T119" fmla="*/ 0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00" h="1824">
                <a:moveTo>
                  <a:pt x="2018" y="497"/>
                </a:moveTo>
                <a:lnTo>
                  <a:pt x="1978" y="502"/>
                </a:lnTo>
                <a:lnTo>
                  <a:pt x="1944" y="515"/>
                </a:lnTo>
                <a:lnTo>
                  <a:pt x="1911" y="535"/>
                </a:lnTo>
                <a:lnTo>
                  <a:pt x="1885" y="560"/>
                </a:lnTo>
                <a:lnTo>
                  <a:pt x="1865" y="593"/>
                </a:lnTo>
                <a:lnTo>
                  <a:pt x="1853" y="627"/>
                </a:lnTo>
                <a:lnTo>
                  <a:pt x="1847" y="667"/>
                </a:lnTo>
                <a:lnTo>
                  <a:pt x="1853" y="706"/>
                </a:lnTo>
                <a:lnTo>
                  <a:pt x="1865" y="742"/>
                </a:lnTo>
                <a:lnTo>
                  <a:pt x="1885" y="773"/>
                </a:lnTo>
                <a:lnTo>
                  <a:pt x="1911" y="800"/>
                </a:lnTo>
                <a:lnTo>
                  <a:pt x="1944" y="820"/>
                </a:lnTo>
                <a:lnTo>
                  <a:pt x="1978" y="833"/>
                </a:lnTo>
                <a:lnTo>
                  <a:pt x="2018" y="837"/>
                </a:lnTo>
                <a:lnTo>
                  <a:pt x="2056" y="833"/>
                </a:lnTo>
                <a:lnTo>
                  <a:pt x="2093" y="820"/>
                </a:lnTo>
                <a:lnTo>
                  <a:pt x="2124" y="800"/>
                </a:lnTo>
                <a:lnTo>
                  <a:pt x="2151" y="773"/>
                </a:lnTo>
                <a:lnTo>
                  <a:pt x="2171" y="742"/>
                </a:lnTo>
                <a:lnTo>
                  <a:pt x="2184" y="706"/>
                </a:lnTo>
                <a:lnTo>
                  <a:pt x="2187" y="667"/>
                </a:lnTo>
                <a:lnTo>
                  <a:pt x="2184" y="627"/>
                </a:lnTo>
                <a:lnTo>
                  <a:pt x="2171" y="593"/>
                </a:lnTo>
                <a:lnTo>
                  <a:pt x="2151" y="560"/>
                </a:lnTo>
                <a:lnTo>
                  <a:pt x="2124" y="535"/>
                </a:lnTo>
                <a:lnTo>
                  <a:pt x="2093" y="515"/>
                </a:lnTo>
                <a:lnTo>
                  <a:pt x="2056" y="502"/>
                </a:lnTo>
                <a:lnTo>
                  <a:pt x="2018" y="497"/>
                </a:lnTo>
                <a:close/>
                <a:moveTo>
                  <a:pt x="1800" y="406"/>
                </a:moveTo>
                <a:lnTo>
                  <a:pt x="1875" y="411"/>
                </a:lnTo>
                <a:lnTo>
                  <a:pt x="1947" y="427"/>
                </a:lnTo>
                <a:lnTo>
                  <a:pt x="2015" y="453"/>
                </a:lnTo>
                <a:lnTo>
                  <a:pt x="2076" y="487"/>
                </a:lnTo>
                <a:lnTo>
                  <a:pt x="2133" y="529"/>
                </a:lnTo>
                <a:lnTo>
                  <a:pt x="2184" y="580"/>
                </a:lnTo>
                <a:lnTo>
                  <a:pt x="2225" y="637"/>
                </a:lnTo>
                <a:lnTo>
                  <a:pt x="2260" y="698"/>
                </a:lnTo>
                <a:lnTo>
                  <a:pt x="2287" y="766"/>
                </a:lnTo>
                <a:lnTo>
                  <a:pt x="2302" y="838"/>
                </a:lnTo>
                <a:lnTo>
                  <a:pt x="2307" y="913"/>
                </a:lnTo>
                <a:lnTo>
                  <a:pt x="2302" y="987"/>
                </a:lnTo>
                <a:lnTo>
                  <a:pt x="2287" y="1060"/>
                </a:lnTo>
                <a:lnTo>
                  <a:pt x="2260" y="1127"/>
                </a:lnTo>
                <a:lnTo>
                  <a:pt x="2225" y="1189"/>
                </a:lnTo>
                <a:lnTo>
                  <a:pt x="2184" y="1246"/>
                </a:lnTo>
                <a:lnTo>
                  <a:pt x="2133" y="1297"/>
                </a:lnTo>
                <a:lnTo>
                  <a:pt x="2076" y="1338"/>
                </a:lnTo>
                <a:lnTo>
                  <a:pt x="2015" y="1375"/>
                </a:lnTo>
                <a:lnTo>
                  <a:pt x="1947" y="1400"/>
                </a:lnTo>
                <a:lnTo>
                  <a:pt x="1875" y="1415"/>
                </a:lnTo>
                <a:lnTo>
                  <a:pt x="1800" y="1422"/>
                </a:lnTo>
                <a:lnTo>
                  <a:pt x="1725" y="1415"/>
                </a:lnTo>
                <a:lnTo>
                  <a:pt x="1653" y="1400"/>
                </a:lnTo>
                <a:lnTo>
                  <a:pt x="1585" y="1375"/>
                </a:lnTo>
                <a:lnTo>
                  <a:pt x="1524" y="1338"/>
                </a:lnTo>
                <a:lnTo>
                  <a:pt x="1467" y="1297"/>
                </a:lnTo>
                <a:lnTo>
                  <a:pt x="1416" y="1246"/>
                </a:lnTo>
                <a:lnTo>
                  <a:pt x="1375" y="1189"/>
                </a:lnTo>
                <a:lnTo>
                  <a:pt x="1340" y="1127"/>
                </a:lnTo>
                <a:lnTo>
                  <a:pt x="1313" y="1060"/>
                </a:lnTo>
                <a:lnTo>
                  <a:pt x="1298" y="987"/>
                </a:lnTo>
                <a:lnTo>
                  <a:pt x="1293" y="913"/>
                </a:lnTo>
                <a:lnTo>
                  <a:pt x="1298" y="838"/>
                </a:lnTo>
                <a:lnTo>
                  <a:pt x="1313" y="766"/>
                </a:lnTo>
                <a:lnTo>
                  <a:pt x="1340" y="698"/>
                </a:lnTo>
                <a:lnTo>
                  <a:pt x="1375" y="637"/>
                </a:lnTo>
                <a:lnTo>
                  <a:pt x="1416" y="580"/>
                </a:lnTo>
                <a:lnTo>
                  <a:pt x="1467" y="529"/>
                </a:lnTo>
                <a:lnTo>
                  <a:pt x="1524" y="487"/>
                </a:lnTo>
                <a:lnTo>
                  <a:pt x="1585" y="453"/>
                </a:lnTo>
                <a:lnTo>
                  <a:pt x="1653" y="427"/>
                </a:lnTo>
                <a:lnTo>
                  <a:pt x="1725" y="411"/>
                </a:lnTo>
                <a:lnTo>
                  <a:pt x="1800" y="406"/>
                </a:lnTo>
                <a:close/>
                <a:moveTo>
                  <a:pt x="2356" y="257"/>
                </a:moveTo>
                <a:lnTo>
                  <a:pt x="2444" y="349"/>
                </a:lnTo>
                <a:lnTo>
                  <a:pt x="2478" y="391"/>
                </a:lnTo>
                <a:lnTo>
                  <a:pt x="2513" y="437"/>
                </a:lnTo>
                <a:lnTo>
                  <a:pt x="2545" y="484"/>
                </a:lnTo>
                <a:lnTo>
                  <a:pt x="2575" y="533"/>
                </a:lnTo>
                <a:lnTo>
                  <a:pt x="2596" y="586"/>
                </a:lnTo>
                <a:lnTo>
                  <a:pt x="2622" y="677"/>
                </a:lnTo>
                <a:lnTo>
                  <a:pt x="2638" y="764"/>
                </a:lnTo>
                <a:lnTo>
                  <a:pt x="2645" y="847"/>
                </a:lnTo>
                <a:lnTo>
                  <a:pt x="2647" y="926"/>
                </a:lnTo>
                <a:lnTo>
                  <a:pt x="2644" y="1000"/>
                </a:lnTo>
                <a:lnTo>
                  <a:pt x="2633" y="1071"/>
                </a:lnTo>
                <a:lnTo>
                  <a:pt x="2616" y="1137"/>
                </a:lnTo>
                <a:lnTo>
                  <a:pt x="2598" y="1197"/>
                </a:lnTo>
                <a:lnTo>
                  <a:pt x="2575" y="1255"/>
                </a:lnTo>
                <a:lnTo>
                  <a:pt x="2549" y="1307"/>
                </a:lnTo>
                <a:lnTo>
                  <a:pt x="2520" y="1355"/>
                </a:lnTo>
                <a:lnTo>
                  <a:pt x="2491" y="1400"/>
                </a:lnTo>
                <a:lnTo>
                  <a:pt x="2460" y="1440"/>
                </a:lnTo>
                <a:lnTo>
                  <a:pt x="2431" y="1475"/>
                </a:lnTo>
                <a:lnTo>
                  <a:pt x="2402" y="1507"/>
                </a:lnTo>
                <a:lnTo>
                  <a:pt x="2373" y="1535"/>
                </a:lnTo>
                <a:lnTo>
                  <a:pt x="2347" y="1558"/>
                </a:lnTo>
                <a:lnTo>
                  <a:pt x="2324" y="1577"/>
                </a:lnTo>
                <a:lnTo>
                  <a:pt x="2482" y="1515"/>
                </a:lnTo>
                <a:lnTo>
                  <a:pt x="2633" y="1446"/>
                </a:lnTo>
                <a:lnTo>
                  <a:pt x="2780" y="1369"/>
                </a:lnTo>
                <a:lnTo>
                  <a:pt x="2920" y="1286"/>
                </a:lnTo>
                <a:lnTo>
                  <a:pt x="3053" y="1200"/>
                </a:lnTo>
                <a:lnTo>
                  <a:pt x="3180" y="1109"/>
                </a:lnTo>
                <a:lnTo>
                  <a:pt x="3198" y="1097"/>
                </a:lnTo>
                <a:lnTo>
                  <a:pt x="3220" y="1078"/>
                </a:lnTo>
                <a:lnTo>
                  <a:pt x="3244" y="1060"/>
                </a:lnTo>
                <a:lnTo>
                  <a:pt x="3271" y="1038"/>
                </a:lnTo>
                <a:lnTo>
                  <a:pt x="3296" y="1015"/>
                </a:lnTo>
                <a:lnTo>
                  <a:pt x="3322" y="993"/>
                </a:lnTo>
                <a:lnTo>
                  <a:pt x="3345" y="969"/>
                </a:lnTo>
                <a:lnTo>
                  <a:pt x="3365" y="947"/>
                </a:lnTo>
                <a:lnTo>
                  <a:pt x="3382" y="927"/>
                </a:lnTo>
                <a:lnTo>
                  <a:pt x="3391" y="909"/>
                </a:lnTo>
                <a:lnTo>
                  <a:pt x="3393" y="897"/>
                </a:lnTo>
                <a:lnTo>
                  <a:pt x="3385" y="886"/>
                </a:lnTo>
                <a:lnTo>
                  <a:pt x="3371" y="871"/>
                </a:lnTo>
                <a:lnTo>
                  <a:pt x="3353" y="853"/>
                </a:lnTo>
                <a:lnTo>
                  <a:pt x="3329" y="831"/>
                </a:lnTo>
                <a:lnTo>
                  <a:pt x="3304" y="807"/>
                </a:lnTo>
                <a:lnTo>
                  <a:pt x="3275" y="782"/>
                </a:lnTo>
                <a:lnTo>
                  <a:pt x="3245" y="757"/>
                </a:lnTo>
                <a:lnTo>
                  <a:pt x="3216" y="733"/>
                </a:lnTo>
                <a:lnTo>
                  <a:pt x="3187" y="707"/>
                </a:lnTo>
                <a:lnTo>
                  <a:pt x="3160" y="686"/>
                </a:lnTo>
                <a:lnTo>
                  <a:pt x="3071" y="622"/>
                </a:lnTo>
                <a:lnTo>
                  <a:pt x="2980" y="560"/>
                </a:lnTo>
                <a:lnTo>
                  <a:pt x="2885" y="498"/>
                </a:lnTo>
                <a:lnTo>
                  <a:pt x="2787" y="438"/>
                </a:lnTo>
                <a:lnTo>
                  <a:pt x="2685" y="384"/>
                </a:lnTo>
                <a:lnTo>
                  <a:pt x="2580" y="335"/>
                </a:lnTo>
                <a:lnTo>
                  <a:pt x="2469" y="291"/>
                </a:lnTo>
                <a:lnTo>
                  <a:pt x="2356" y="257"/>
                </a:lnTo>
                <a:close/>
                <a:moveTo>
                  <a:pt x="1224" y="257"/>
                </a:moveTo>
                <a:lnTo>
                  <a:pt x="1016" y="337"/>
                </a:lnTo>
                <a:lnTo>
                  <a:pt x="716" y="493"/>
                </a:lnTo>
                <a:lnTo>
                  <a:pt x="636" y="540"/>
                </a:lnTo>
                <a:lnTo>
                  <a:pt x="558" y="593"/>
                </a:lnTo>
                <a:lnTo>
                  <a:pt x="484" y="649"/>
                </a:lnTo>
                <a:lnTo>
                  <a:pt x="409" y="706"/>
                </a:lnTo>
                <a:lnTo>
                  <a:pt x="336" y="760"/>
                </a:lnTo>
                <a:lnTo>
                  <a:pt x="313" y="782"/>
                </a:lnTo>
                <a:lnTo>
                  <a:pt x="293" y="800"/>
                </a:lnTo>
                <a:lnTo>
                  <a:pt x="276" y="815"/>
                </a:lnTo>
                <a:lnTo>
                  <a:pt x="258" y="831"/>
                </a:lnTo>
                <a:lnTo>
                  <a:pt x="240" y="847"/>
                </a:lnTo>
                <a:lnTo>
                  <a:pt x="216" y="869"/>
                </a:lnTo>
                <a:lnTo>
                  <a:pt x="215" y="875"/>
                </a:lnTo>
                <a:lnTo>
                  <a:pt x="209" y="884"/>
                </a:lnTo>
                <a:lnTo>
                  <a:pt x="205" y="897"/>
                </a:lnTo>
                <a:lnTo>
                  <a:pt x="202" y="913"/>
                </a:lnTo>
                <a:lnTo>
                  <a:pt x="202" y="929"/>
                </a:lnTo>
                <a:lnTo>
                  <a:pt x="207" y="946"/>
                </a:lnTo>
                <a:lnTo>
                  <a:pt x="242" y="977"/>
                </a:lnTo>
                <a:lnTo>
                  <a:pt x="271" y="1004"/>
                </a:lnTo>
                <a:lnTo>
                  <a:pt x="296" y="1026"/>
                </a:lnTo>
                <a:lnTo>
                  <a:pt x="320" y="1044"/>
                </a:lnTo>
                <a:lnTo>
                  <a:pt x="340" y="1060"/>
                </a:lnTo>
                <a:lnTo>
                  <a:pt x="360" y="1077"/>
                </a:lnTo>
                <a:lnTo>
                  <a:pt x="382" y="1093"/>
                </a:lnTo>
                <a:lnTo>
                  <a:pt x="404" y="1109"/>
                </a:lnTo>
                <a:lnTo>
                  <a:pt x="427" y="1129"/>
                </a:lnTo>
                <a:lnTo>
                  <a:pt x="484" y="1169"/>
                </a:lnTo>
                <a:lnTo>
                  <a:pt x="547" y="1215"/>
                </a:lnTo>
                <a:lnTo>
                  <a:pt x="616" y="1262"/>
                </a:lnTo>
                <a:lnTo>
                  <a:pt x="689" y="1309"/>
                </a:lnTo>
                <a:lnTo>
                  <a:pt x="767" y="1357"/>
                </a:lnTo>
                <a:lnTo>
                  <a:pt x="845" y="1404"/>
                </a:lnTo>
                <a:lnTo>
                  <a:pt x="927" y="1446"/>
                </a:lnTo>
                <a:lnTo>
                  <a:pt x="1007" y="1486"/>
                </a:lnTo>
                <a:lnTo>
                  <a:pt x="1087" y="1518"/>
                </a:lnTo>
                <a:lnTo>
                  <a:pt x="1165" y="1544"/>
                </a:lnTo>
                <a:lnTo>
                  <a:pt x="1240" y="1562"/>
                </a:lnTo>
                <a:lnTo>
                  <a:pt x="1196" y="1507"/>
                </a:lnTo>
                <a:lnTo>
                  <a:pt x="1155" y="1453"/>
                </a:lnTo>
                <a:lnTo>
                  <a:pt x="1115" y="1398"/>
                </a:lnTo>
                <a:lnTo>
                  <a:pt x="1078" y="1344"/>
                </a:lnTo>
                <a:lnTo>
                  <a:pt x="1044" y="1286"/>
                </a:lnTo>
                <a:lnTo>
                  <a:pt x="1015" y="1227"/>
                </a:lnTo>
                <a:lnTo>
                  <a:pt x="991" y="1166"/>
                </a:lnTo>
                <a:lnTo>
                  <a:pt x="971" y="1100"/>
                </a:lnTo>
                <a:lnTo>
                  <a:pt x="956" y="1031"/>
                </a:lnTo>
                <a:lnTo>
                  <a:pt x="947" y="960"/>
                </a:lnTo>
                <a:lnTo>
                  <a:pt x="945" y="884"/>
                </a:lnTo>
                <a:lnTo>
                  <a:pt x="951" y="802"/>
                </a:lnTo>
                <a:lnTo>
                  <a:pt x="964" y="717"/>
                </a:lnTo>
                <a:lnTo>
                  <a:pt x="984" y="626"/>
                </a:lnTo>
                <a:lnTo>
                  <a:pt x="1005" y="562"/>
                </a:lnTo>
                <a:lnTo>
                  <a:pt x="1036" y="502"/>
                </a:lnTo>
                <a:lnTo>
                  <a:pt x="1073" y="446"/>
                </a:lnTo>
                <a:lnTo>
                  <a:pt x="1115" y="395"/>
                </a:lnTo>
                <a:lnTo>
                  <a:pt x="1158" y="344"/>
                </a:lnTo>
                <a:lnTo>
                  <a:pt x="1200" y="298"/>
                </a:lnTo>
                <a:lnTo>
                  <a:pt x="1240" y="257"/>
                </a:lnTo>
                <a:lnTo>
                  <a:pt x="1224" y="257"/>
                </a:lnTo>
                <a:close/>
                <a:moveTo>
                  <a:pt x="1733" y="213"/>
                </a:moveTo>
                <a:lnTo>
                  <a:pt x="1567" y="249"/>
                </a:lnTo>
                <a:lnTo>
                  <a:pt x="1500" y="278"/>
                </a:lnTo>
                <a:lnTo>
                  <a:pt x="1436" y="313"/>
                </a:lnTo>
                <a:lnTo>
                  <a:pt x="1376" y="355"/>
                </a:lnTo>
                <a:lnTo>
                  <a:pt x="1322" y="400"/>
                </a:lnTo>
                <a:lnTo>
                  <a:pt x="1271" y="451"/>
                </a:lnTo>
                <a:lnTo>
                  <a:pt x="1225" y="507"/>
                </a:lnTo>
                <a:lnTo>
                  <a:pt x="1185" y="567"/>
                </a:lnTo>
                <a:lnTo>
                  <a:pt x="1155" y="635"/>
                </a:lnTo>
                <a:lnTo>
                  <a:pt x="1127" y="706"/>
                </a:lnTo>
                <a:lnTo>
                  <a:pt x="1109" y="786"/>
                </a:lnTo>
                <a:lnTo>
                  <a:pt x="1102" y="867"/>
                </a:lnTo>
                <a:lnTo>
                  <a:pt x="1104" y="947"/>
                </a:lnTo>
                <a:lnTo>
                  <a:pt x="1115" y="1027"/>
                </a:lnTo>
                <a:lnTo>
                  <a:pt x="1135" y="1106"/>
                </a:lnTo>
                <a:lnTo>
                  <a:pt x="1162" y="1182"/>
                </a:lnTo>
                <a:lnTo>
                  <a:pt x="1198" y="1253"/>
                </a:lnTo>
                <a:lnTo>
                  <a:pt x="1240" y="1320"/>
                </a:lnTo>
                <a:lnTo>
                  <a:pt x="1289" y="1384"/>
                </a:lnTo>
                <a:lnTo>
                  <a:pt x="1345" y="1440"/>
                </a:lnTo>
                <a:lnTo>
                  <a:pt x="1405" y="1489"/>
                </a:lnTo>
                <a:lnTo>
                  <a:pt x="1471" y="1533"/>
                </a:lnTo>
                <a:lnTo>
                  <a:pt x="1540" y="1567"/>
                </a:lnTo>
                <a:lnTo>
                  <a:pt x="1613" y="1591"/>
                </a:lnTo>
                <a:lnTo>
                  <a:pt x="1689" y="1607"/>
                </a:lnTo>
                <a:lnTo>
                  <a:pt x="1767" y="1611"/>
                </a:lnTo>
                <a:lnTo>
                  <a:pt x="1847" y="1606"/>
                </a:lnTo>
                <a:lnTo>
                  <a:pt x="1940" y="1586"/>
                </a:lnTo>
                <a:lnTo>
                  <a:pt x="2025" y="1562"/>
                </a:lnTo>
                <a:lnTo>
                  <a:pt x="2104" y="1529"/>
                </a:lnTo>
                <a:lnTo>
                  <a:pt x="2176" y="1491"/>
                </a:lnTo>
                <a:lnTo>
                  <a:pt x="2240" y="1446"/>
                </a:lnTo>
                <a:lnTo>
                  <a:pt x="2298" y="1393"/>
                </a:lnTo>
                <a:lnTo>
                  <a:pt x="2349" y="1335"/>
                </a:lnTo>
                <a:lnTo>
                  <a:pt x="2393" y="1269"/>
                </a:lnTo>
                <a:lnTo>
                  <a:pt x="2433" y="1197"/>
                </a:lnTo>
                <a:lnTo>
                  <a:pt x="2465" y="1113"/>
                </a:lnTo>
                <a:lnTo>
                  <a:pt x="2485" y="1029"/>
                </a:lnTo>
                <a:lnTo>
                  <a:pt x="2495" y="946"/>
                </a:lnTo>
                <a:lnTo>
                  <a:pt x="2493" y="864"/>
                </a:lnTo>
                <a:lnTo>
                  <a:pt x="2482" y="784"/>
                </a:lnTo>
                <a:lnTo>
                  <a:pt x="2462" y="707"/>
                </a:lnTo>
                <a:lnTo>
                  <a:pt x="2433" y="633"/>
                </a:lnTo>
                <a:lnTo>
                  <a:pt x="2396" y="564"/>
                </a:lnTo>
                <a:lnTo>
                  <a:pt x="2355" y="500"/>
                </a:lnTo>
                <a:lnTo>
                  <a:pt x="2307" y="440"/>
                </a:lnTo>
                <a:lnTo>
                  <a:pt x="2256" y="387"/>
                </a:lnTo>
                <a:lnTo>
                  <a:pt x="2202" y="342"/>
                </a:lnTo>
                <a:lnTo>
                  <a:pt x="2144" y="304"/>
                </a:lnTo>
                <a:lnTo>
                  <a:pt x="2084" y="273"/>
                </a:lnTo>
                <a:lnTo>
                  <a:pt x="2024" y="251"/>
                </a:lnTo>
                <a:lnTo>
                  <a:pt x="1958" y="233"/>
                </a:lnTo>
                <a:lnTo>
                  <a:pt x="1891" y="222"/>
                </a:lnTo>
                <a:lnTo>
                  <a:pt x="1815" y="215"/>
                </a:lnTo>
                <a:lnTo>
                  <a:pt x="1733" y="213"/>
                </a:lnTo>
                <a:close/>
                <a:moveTo>
                  <a:pt x="1796" y="0"/>
                </a:moveTo>
                <a:lnTo>
                  <a:pt x="1849" y="2"/>
                </a:lnTo>
                <a:lnTo>
                  <a:pt x="1907" y="4"/>
                </a:lnTo>
                <a:lnTo>
                  <a:pt x="1965" y="7"/>
                </a:lnTo>
                <a:lnTo>
                  <a:pt x="2027" y="11"/>
                </a:lnTo>
                <a:lnTo>
                  <a:pt x="2087" y="18"/>
                </a:lnTo>
                <a:lnTo>
                  <a:pt x="2147" y="27"/>
                </a:lnTo>
                <a:lnTo>
                  <a:pt x="2204" y="38"/>
                </a:lnTo>
                <a:lnTo>
                  <a:pt x="2256" y="53"/>
                </a:lnTo>
                <a:lnTo>
                  <a:pt x="2405" y="102"/>
                </a:lnTo>
                <a:lnTo>
                  <a:pt x="2545" y="157"/>
                </a:lnTo>
                <a:lnTo>
                  <a:pt x="2680" y="215"/>
                </a:lnTo>
                <a:lnTo>
                  <a:pt x="2809" y="277"/>
                </a:lnTo>
                <a:lnTo>
                  <a:pt x="2933" y="346"/>
                </a:lnTo>
                <a:lnTo>
                  <a:pt x="3051" y="417"/>
                </a:lnTo>
                <a:lnTo>
                  <a:pt x="3167" y="495"/>
                </a:lnTo>
                <a:lnTo>
                  <a:pt x="3280" y="577"/>
                </a:lnTo>
                <a:lnTo>
                  <a:pt x="3331" y="615"/>
                </a:lnTo>
                <a:lnTo>
                  <a:pt x="3382" y="653"/>
                </a:lnTo>
                <a:lnTo>
                  <a:pt x="3431" y="691"/>
                </a:lnTo>
                <a:lnTo>
                  <a:pt x="3480" y="733"/>
                </a:lnTo>
                <a:lnTo>
                  <a:pt x="3524" y="777"/>
                </a:lnTo>
                <a:lnTo>
                  <a:pt x="3564" y="826"/>
                </a:lnTo>
                <a:lnTo>
                  <a:pt x="3584" y="855"/>
                </a:lnTo>
                <a:lnTo>
                  <a:pt x="3596" y="882"/>
                </a:lnTo>
                <a:lnTo>
                  <a:pt x="3600" y="913"/>
                </a:lnTo>
                <a:lnTo>
                  <a:pt x="3596" y="944"/>
                </a:lnTo>
                <a:lnTo>
                  <a:pt x="3584" y="977"/>
                </a:lnTo>
                <a:lnTo>
                  <a:pt x="3562" y="998"/>
                </a:lnTo>
                <a:lnTo>
                  <a:pt x="3542" y="1015"/>
                </a:lnTo>
                <a:lnTo>
                  <a:pt x="3525" y="1031"/>
                </a:lnTo>
                <a:lnTo>
                  <a:pt x="3507" y="1047"/>
                </a:lnTo>
                <a:lnTo>
                  <a:pt x="3484" y="1069"/>
                </a:lnTo>
                <a:lnTo>
                  <a:pt x="3402" y="1137"/>
                </a:lnTo>
                <a:lnTo>
                  <a:pt x="3320" y="1206"/>
                </a:lnTo>
                <a:lnTo>
                  <a:pt x="3236" y="1273"/>
                </a:lnTo>
                <a:lnTo>
                  <a:pt x="3147" y="1337"/>
                </a:lnTo>
                <a:lnTo>
                  <a:pt x="3047" y="1404"/>
                </a:lnTo>
                <a:lnTo>
                  <a:pt x="2944" y="1467"/>
                </a:lnTo>
                <a:lnTo>
                  <a:pt x="2838" y="1527"/>
                </a:lnTo>
                <a:lnTo>
                  <a:pt x="2727" y="1586"/>
                </a:lnTo>
                <a:lnTo>
                  <a:pt x="2613" y="1638"/>
                </a:lnTo>
                <a:lnTo>
                  <a:pt x="2495" y="1687"/>
                </a:lnTo>
                <a:lnTo>
                  <a:pt x="2371" y="1731"/>
                </a:lnTo>
                <a:lnTo>
                  <a:pt x="2240" y="1769"/>
                </a:lnTo>
                <a:lnTo>
                  <a:pt x="2107" y="1798"/>
                </a:lnTo>
                <a:lnTo>
                  <a:pt x="1975" y="1817"/>
                </a:lnTo>
                <a:lnTo>
                  <a:pt x="1844" y="1824"/>
                </a:lnTo>
                <a:lnTo>
                  <a:pt x="1715" y="1822"/>
                </a:lnTo>
                <a:lnTo>
                  <a:pt x="1589" y="1809"/>
                </a:lnTo>
                <a:lnTo>
                  <a:pt x="1465" y="1791"/>
                </a:lnTo>
                <a:lnTo>
                  <a:pt x="1344" y="1764"/>
                </a:lnTo>
                <a:lnTo>
                  <a:pt x="1225" y="1731"/>
                </a:lnTo>
                <a:lnTo>
                  <a:pt x="1113" y="1693"/>
                </a:lnTo>
                <a:lnTo>
                  <a:pt x="1002" y="1649"/>
                </a:lnTo>
                <a:lnTo>
                  <a:pt x="896" y="1604"/>
                </a:lnTo>
                <a:lnTo>
                  <a:pt x="798" y="1553"/>
                </a:lnTo>
                <a:lnTo>
                  <a:pt x="704" y="1502"/>
                </a:lnTo>
                <a:lnTo>
                  <a:pt x="615" y="1449"/>
                </a:lnTo>
                <a:lnTo>
                  <a:pt x="533" y="1397"/>
                </a:lnTo>
                <a:lnTo>
                  <a:pt x="422" y="1320"/>
                </a:lnTo>
                <a:lnTo>
                  <a:pt x="316" y="1238"/>
                </a:lnTo>
                <a:lnTo>
                  <a:pt x="215" y="1157"/>
                </a:lnTo>
                <a:lnTo>
                  <a:pt x="113" y="1073"/>
                </a:lnTo>
                <a:lnTo>
                  <a:pt x="85" y="1049"/>
                </a:lnTo>
                <a:lnTo>
                  <a:pt x="58" y="1020"/>
                </a:lnTo>
                <a:lnTo>
                  <a:pt x="33" y="989"/>
                </a:lnTo>
                <a:lnTo>
                  <a:pt x="13" y="953"/>
                </a:lnTo>
                <a:lnTo>
                  <a:pt x="0" y="917"/>
                </a:lnTo>
                <a:lnTo>
                  <a:pt x="0" y="898"/>
                </a:lnTo>
                <a:lnTo>
                  <a:pt x="9" y="875"/>
                </a:lnTo>
                <a:lnTo>
                  <a:pt x="24" y="851"/>
                </a:lnTo>
                <a:lnTo>
                  <a:pt x="45" y="822"/>
                </a:lnTo>
                <a:lnTo>
                  <a:pt x="69" y="793"/>
                </a:lnTo>
                <a:lnTo>
                  <a:pt x="98" y="764"/>
                </a:lnTo>
                <a:lnTo>
                  <a:pt x="129" y="735"/>
                </a:lnTo>
                <a:lnTo>
                  <a:pt x="160" y="704"/>
                </a:lnTo>
                <a:lnTo>
                  <a:pt x="191" y="677"/>
                </a:lnTo>
                <a:lnTo>
                  <a:pt x="222" y="649"/>
                </a:lnTo>
                <a:lnTo>
                  <a:pt x="251" y="626"/>
                </a:lnTo>
                <a:lnTo>
                  <a:pt x="276" y="606"/>
                </a:lnTo>
                <a:lnTo>
                  <a:pt x="296" y="589"/>
                </a:lnTo>
                <a:lnTo>
                  <a:pt x="313" y="577"/>
                </a:lnTo>
                <a:lnTo>
                  <a:pt x="431" y="491"/>
                </a:lnTo>
                <a:lnTo>
                  <a:pt x="545" y="415"/>
                </a:lnTo>
                <a:lnTo>
                  <a:pt x="655" y="346"/>
                </a:lnTo>
                <a:lnTo>
                  <a:pt x="760" y="286"/>
                </a:lnTo>
                <a:lnTo>
                  <a:pt x="860" y="233"/>
                </a:lnTo>
                <a:lnTo>
                  <a:pt x="956" y="187"/>
                </a:lnTo>
                <a:lnTo>
                  <a:pt x="1047" y="149"/>
                </a:lnTo>
                <a:lnTo>
                  <a:pt x="1131" y="117"/>
                </a:lnTo>
                <a:lnTo>
                  <a:pt x="1211" y="89"/>
                </a:lnTo>
                <a:lnTo>
                  <a:pt x="1284" y="66"/>
                </a:lnTo>
                <a:lnTo>
                  <a:pt x="1351" y="49"/>
                </a:lnTo>
                <a:lnTo>
                  <a:pt x="1411" y="35"/>
                </a:lnTo>
                <a:lnTo>
                  <a:pt x="1464" y="24"/>
                </a:lnTo>
                <a:lnTo>
                  <a:pt x="1509" y="17"/>
                </a:lnTo>
                <a:lnTo>
                  <a:pt x="1547" y="11"/>
                </a:lnTo>
                <a:lnTo>
                  <a:pt x="1580" y="7"/>
                </a:lnTo>
                <a:lnTo>
                  <a:pt x="1602" y="6"/>
                </a:lnTo>
                <a:lnTo>
                  <a:pt x="1618" y="6"/>
                </a:lnTo>
                <a:lnTo>
                  <a:pt x="1624" y="6"/>
                </a:lnTo>
                <a:lnTo>
                  <a:pt x="1618" y="6"/>
                </a:lnTo>
                <a:lnTo>
                  <a:pt x="1624" y="6"/>
                </a:lnTo>
                <a:lnTo>
                  <a:pt x="1642" y="4"/>
                </a:lnTo>
                <a:lnTo>
                  <a:pt x="1669" y="2"/>
                </a:lnTo>
                <a:lnTo>
                  <a:pt x="1704" y="2"/>
                </a:lnTo>
                <a:lnTo>
                  <a:pt x="1747" y="0"/>
                </a:lnTo>
                <a:lnTo>
                  <a:pt x="1796"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grpSp>
        <p:nvGrpSpPr>
          <p:cNvPr id="163" name="Group 162">
            <a:extLst>
              <a:ext uri="{FF2B5EF4-FFF2-40B4-BE49-F238E27FC236}">
                <a16:creationId xmlns:a16="http://schemas.microsoft.com/office/drawing/2014/main" id="{3F31387D-8B58-7932-4094-94694DADB69A}"/>
              </a:ext>
            </a:extLst>
          </p:cNvPr>
          <p:cNvGrpSpPr/>
          <p:nvPr/>
        </p:nvGrpSpPr>
        <p:grpSpPr>
          <a:xfrm>
            <a:off x="7253534" y="2052638"/>
            <a:ext cx="373602" cy="381448"/>
            <a:chOff x="2062550" y="1001048"/>
            <a:chExt cx="5068291" cy="5174720"/>
          </a:xfrm>
          <a:solidFill>
            <a:schemeClr val="bg1">
              <a:alpha val="40000"/>
            </a:schemeClr>
          </a:solidFill>
          <a:effectLst>
            <a:outerShdw blurRad="50800" dist="38100" dir="5400000" algn="t" rotWithShape="0">
              <a:prstClr val="black">
                <a:alpha val="40000"/>
              </a:prstClr>
            </a:outerShdw>
          </a:effectLst>
        </p:grpSpPr>
        <p:sp>
          <p:nvSpPr>
            <p:cNvPr id="164" name="Freeform 18">
              <a:extLst>
                <a:ext uri="{FF2B5EF4-FFF2-40B4-BE49-F238E27FC236}">
                  <a16:creationId xmlns:a16="http://schemas.microsoft.com/office/drawing/2014/main" id="{17974C8E-F098-3728-DE80-E3FC3A2F235D}"/>
                </a:ext>
              </a:extLst>
            </p:cNvPr>
            <p:cNvSpPr>
              <a:spLocks/>
            </p:cNvSpPr>
            <p:nvPr/>
          </p:nvSpPr>
          <p:spPr bwMode="auto">
            <a:xfrm>
              <a:off x="4767053" y="1142826"/>
              <a:ext cx="2363788" cy="985838"/>
            </a:xfrm>
            <a:custGeom>
              <a:avLst/>
              <a:gdLst>
                <a:gd name="T0" fmla="*/ 548 w 1489"/>
                <a:gd name="T1" fmla="*/ 1 h 621"/>
                <a:gd name="T2" fmla="*/ 640 w 1489"/>
                <a:gd name="T3" fmla="*/ 16 h 621"/>
                <a:gd name="T4" fmla="*/ 722 w 1489"/>
                <a:gd name="T5" fmla="*/ 51 h 621"/>
                <a:gd name="T6" fmla="*/ 786 w 1489"/>
                <a:gd name="T7" fmla="*/ 80 h 621"/>
                <a:gd name="T8" fmla="*/ 842 w 1489"/>
                <a:gd name="T9" fmla="*/ 101 h 621"/>
                <a:gd name="T10" fmla="*/ 900 w 1489"/>
                <a:gd name="T11" fmla="*/ 123 h 621"/>
                <a:gd name="T12" fmla="*/ 973 w 1489"/>
                <a:gd name="T13" fmla="*/ 151 h 621"/>
                <a:gd name="T14" fmla="*/ 1064 w 1489"/>
                <a:gd name="T15" fmla="*/ 180 h 621"/>
                <a:gd name="T16" fmla="*/ 1171 w 1489"/>
                <a:gd name="T17" fmla="*/ 192 h 621"/>
                <a:gd name="T18" fmla="*/ 1286 w 1489"/>
                <a:gd name="T19" fmla="*/ 192 h 621"/>
                <a:gd name="T20" fmla="*/ 1389 w 1489"/>
                <a:gd name="T21" fmla="*/ 181 h 621"/>
                <a:gd name="T22" fmla="*/ 1464 w 1489"/>
                <a:gd name="T23" fmla="*/ 167 h 621"/>
                <a:gd name="T24" fmla="*/ 1486 w 1489"/>
                <a:gd name="T25" fmla="*/ 174 h 621"/>
                <a:gd name="T26" fmla="*/ 1489 w 1489"/>
                <a:gd name="T27" fmla="*/ 192 h 621"/>
                <a:gd name="T28" fmla="*/ 1469 w 1489"/>
                <a:gd name="T29" fmla="*/ 227 h 621"/>
                <a:gd name="T30" fmla="*/ 1433 w 1489"/>
                <a:gd name="T31" fmla="*/ 272 h 621"/>
                <a:gd name="T32" fmla="*/ 1377 w 1489"/>
                <a:gd name="T33" fmla="*/ 311 h 621"/>
                <a:gd name="T34" fmla="*/ 1293 w 1489"/>
                <a:gd name="T35" fmla="*/ 341 h 621"/>
                <a:gd name="T36" fmla="*/ 1177 w 1489"/>
                <a:gd name="T37" fmla="*/ 360 h 621"/>
                <a:gd name="T38" fmla="*/ 1171 w 1489"/>
                <a:gd name="T39" fmla="*/ 387 h 621"/>
                <a:gd name="T40" fmla="*/ 1155 w 1489"/>
                <a:gd name="T41" fmla="*/ 409 h 621"/>
                <a:gd name="T42" fmla="*/ 1122 w 1489"/>
                <a:gd name="T43" fmla="*/ 423 h 621"/>
                <a:gd name="T44" fmla="*/ 1069 w 1489"/>
                <a:gd name="T45" fmla="*/ 429 h 621"/>
                <a:gd name="T46" fmla="*/ 993 w 1489"/>
                <a:gd name="T47" fmla="*/ 418 h 621"/>
                <a:gd name="T48" fmla="*/ 944 w 1489"/>
                <a:gd name="T49" fmla="*/ 414 h 621"/>
                <a:gd name="T50" fmla="*/ 944 w 1489"/>
                <a:gd name="T51" fmla="*/ 431 h 621"/>
                <a:gd name="T52" fmla="*/ 942 w 1489"/>
                <a:gd name="T53" fmla="*/ 449 h 621"/>
                <a:gd name="T54" fmla="*/ 933 w 1489"/>
                <a:gd name="T55" fmla="*/ 465 h 621"/>
                <a:gd name="T56" fmla="*/ 909 w 1489"/>
                <a:gd name="T57" fmla="*/ 480 h 621"/>
                <a:gd name="T58" fmla="*/ 864 w 1489"/>
                <a:gd name="T59" fmla="*/ 485 h 621"/>
                <a:gd name="T60" fmla="*/ 795 w 1489"/>
                <a:gd name="T61" fmla="*/ 480 h 621"/>
                <a:gd name="T62" fmla="*/ 733 w 1489"/>
                <a:gd name="T63" fmla="*/ 505 h 621"/>
                <a:gd name="T64" fmla="*/ 697 w 1489"/>
                <a:gd name="T65" fmla="*/ 545 h 621"/>
                <a:gd name="T66" fmla="*/ 655 w 1489"/>
                <a:gd name="T67" fmla="*/ 560 h 621"/>
                <a:gd name="T68" fmla="*/ 611 w 1489"/>
                <a:gd name="T69" fmla="*/ 556 h 621"/>
                <a:gd name="T70" fmla="*/ 569 w 1489"/>
                <a:gd name="T71" fmla="*/ 545 h 621"/>
                <a:gd name="T72" fmla="*/ 533 w 1489"/>
                <a:gd name="T73" fmla="*/ 536 h 621"/>
                <a:gd name="T74" fmla="*/ 499 w 1489"/>
                <a:gd name="T75" fmla="*/ 565 h 621"/>
                <a:gd name="T76" fmla="*/ 455 w 1489"/>
                <a:gd name="T77" fmla="*/ 596 h 621"/>
                <a:gd name="T78" fmla="*/ 402 w 1489"/>
                <a:gd name="T79" fmla="*/ 603 h 621"/>
                <a:gd name="T80" fmla="*/ 348 w 1489"/>
                <a:gd name="T81" fmla="*/ 592 h 621"/>
                <a:gd name="T82" fmla="*/ 297 w 1489"/>
                <a:gd name="T83" fmla="*/ 576 h 621"/>
                <a:gd name="T84" fmla="*/ 257 w 1489"/>
                <a:gd name="T85" fmla="*/ 563 h 621"/>
                <a:gd name="T86" fmla="*/ 199 w 1489"/>
                <a:gd name="T87" fmla="*/ 612 h 621"/>
                <a:gd name="T88" fmla="*/ 137 w 1489"/>
                <a:gd name="T89" fmla="*/ 621 h 621"/>
                <a:gd name="T90" fmla="*/ 71 w 1489"/>
                <a:gd name="T91" fmla="*/ 605 h 621"/>
                <a:gd name="T92" fmla="*/ 0 w 1489"/>
                <a:gd name="T93" fmla="*/ 576 h 621"/>
                <a:gd name="T94" fmla="*/ 42 w 1489"/>
                <a:gd name="T95" fmla="*/ 269 h 621"/>
                <a:gd name="T96" fmla="*/ 106 w 1489"/>
                <a:gd name="T97" fmla="*/ 238 h 621"/>
                <a:gd name="T98" fmla="*/ 159 w 1489"/>
                <a:gd name="T99" fmla="*/ 191 h 621"/>
                <a:gd name="T100" fmla="*/ 208 w 1489"/>
                <a:gd name="T101" fmla="*/ 132 h 621"/>
                <a:gd name="T102" fmla="*/ 262 w 1489"/>
                <a:gd name="T103" fmla="*/ 76 h 621"/>
                <a:gd name="T104" fmla="*/ 333 w 1489"/>
                <a:gd name="T105" fmla="*/ 31 h 621"/>
                <a:gd name="T106" fmla="*/ 411 w 1489"/>
                <a:gd name="T107" fmla="*/ 7 h 621"/>
                <a:gd name="T108" fmla="*/ 499 w 1489"/>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621">
                  <a:moveTo>
                    <a:pt x="499" y="0"/>
                  </a:moveTo>
                  <a:lnTo>
                    <a:pt x="548" y="1"/>
                  </a:lnTo>
                  <a:lnTo>
                    <a:pt x="595" y="7"/>
                  </a:lnTo>
                  <a:lnTo>
                    <a:pt x="640" y="16"/>
                  </a:lnTo>
                  <a:lnTo>
                    <a:pt x="682" y="32"/>
                  </a:lnTo>
                  <a:lnTo>
                    <a:pt x="722" y="51"/>
                  </a:lnTo>
                  <a:lnTo>
                    <a:pt x="757" y="67"/>
                  </a:lnTo>
                  <a:lnTo>
                    <a:pt x="786" y="80"/>
                  </a:lnTo>
                  <a:lnTo>
                    <a:pt x="815" y="91"/>
                  </a:lnTo>
                  <a:lnTo>
                    <a:pt x="842" y="101"/>
                  </a:lnTo>
                  <a:lnTo>
                    <a:pt x="869" y="112"/>
                  </a:lnTo>
                  <a:lnTo>
                    <a:pt x="900" y="123"/>
                  </a:lnTo>
                  <a:lnTo>
                    <a:pt x="933" y="136"/>
                  </a:lnTo>
                  <a:lnTo>
                    <a:pt x="973" y="151"/>
                  </a:lnTo>
                  <a:lnTo>
                    <a:pt x="1020" y="167"/>
                  </a:lnTo>
                  <a:lnTo>
                    <a:pt x="1064" y="180"/>
                  </a:lnTo>
                  <a:lnTo>
                    <a:pt x="1115" y="189"/>
                  </a:lnTo>
                  <a:lnTo>
                    <a:pt x="1171" y="192"/>
                  </a:lnTo>
                  <a:lnTo>
                    <a:pt x="1228" y="194"/>
                  </a:lnTo>
                  <a:lnTo>
                    <a:pt x="1286" y="192"/>
                  </a:lnTo>
                  <a:lnTo>
                    <a:pt x="1340" y="189"/>
                  </a:lnTo>
                  <a:lnTo>
                    <a:pt x="1389" y="181"/>
                  </a:lnTo>
                  <a:lnTo>
                    <a:pt x="1431" y="174"/>
                  </a:lnTo>
                  <a:lnTo>
                    <a:pt x="1464" y="167"/>
                  </a:lnTo>
                  <a:lnTo>
                    <a:pt x="1479" y="169"/>
                  </a:lnTo>
                  <a:lnTo>
                    <a:pt x="1486" y="174"/>
                  </a:lnTo>
                  <a:lnTo>
                    <a:pt x="1489" y="181"/>
                  </a:lnTo>
                  <a:lnTo>
                    <a:pt x="1489" y="192"/>
                  </a:lnTo>
                  <a:lnTo>
                    <a:pt x="1484" y="203"/>
                  </a:lnTo>
                  <a:lnTo>
                    <a:pt x="1469" y="227"/>
                  </a:lnTo>
                  <a:lnTo>
                    <a:pt x="1453" y="251"/>
                  </a:lnTo>
                  <a:lnTo>
                    <a:pt x="1433" y="272"/>
                  </a:lnTo>
                  <a:lnTo>
                    <a:pt x="1408" y="292"/>
                  </a:lnTo>
                  <a:lnTo>
                    <a:pt x="1377" y="311"/>
                  </a:lnTo>
                  <a:lnTo>
                    <a:pt x="1339" y="327"/>
                  </a:lnTo>
                  <a:lnTo>
                    <a:pt x="1293" y="341"/>
                  </a:lnTo>
                  <a:lnTo>
                    <a:pt x="1239" y="352"/>
                  </a:lnTo>
                  <a:lnTo>
                    <a:pt x="1177" y="360"/>
                  </a:lnTo>
                  <a:lnTo>
                    <a:pt x="1175" y="372"/>
                  </a:lnTo>
                  <a:lnTo>
                    <a:pt x="1171" y="387"/>
                  </a:lnTo>
                  <a:lnTo>
                    <a:pt x="1166" y="398"/>
                  </a:lnTo>
                  <a:lnTo>
                    <a:pt x="1155" y="409"/>
                  </a:lnTo>
                  <a:lnTo>
                    <a:pt x="1140" y="418"/>
                  </a:lnTo>
                  <a:lnTo>
                    <a:pt x="1122" y="423"/>
                  </a:lnTo>
                  <a:lnTo>
                    <a:pt x="1099" y="429"/>
                  </a:lnTo>
                  <a:lnTo>
                    <a:pt x="1069" y="429"/>
                  </a:lnTo>
                  <a:lnTo>
                    <a:pt x="1035" y="425"/>
                  </a:lnTo>
                  <a:lnTo>
                    <a:pt x="993" y="418"/>
                  </a:lnTo>
                  <a:lnTo>
                    <a:pt x="944" y="407"/>
                  </a:lnTo>
                  <a:lnTo>
                    <a:pt x="944" y="414"/>
                  </a:lnTo>
                  <a:lnTo>
                    <a:pt x="944" y="421"/>
                  </a:lnTo>
                  <a:lnTo>
                    <a:pt x="944" y="431"/>
                  </a:lnTo>
                  <a:lnTo>
                    <a:pt x="944" y="440"/>
                  </a:lnTo>
                  <a:lnTo>
                    <a:pt x="942" y="449"/>
                  </a:lnTo>
                  <a:lnTo>
                    <a:pt x="939" y="458"/>
                  </a:lnTo>
                  <a:lnTo>
                    <a:pt x="933" y="465"/>
                  </a:lnTo>
                  <a:lnTo>
                    <a:pt x="922" y="474"/>
                  </a:lnTo>
                  <a:lnTo>
                    <a:pt x="909" y="480"/>
                  </a:lnTo>
                  <a:lnTo>
                    <a:pt x="889" y="483"/>
                  </a:lnTo>
                  <a:lnTo>
                    <a:pt x="864" y="485"/>
                  </a:lnTo>
                  <a:lnTo>
                    <a:pt x="833" y="483"/>
                  </a:lnTo>
                  <a:lnTo>
                    <a:pt x="795" y="480"/>
                  </a:lnTo>
                  <a:lnTo>
                    <a:pt x="748" y="471"/>
                  </a:lnTo>
                  <a:lnTo>
                    <a:pt x="733" y="505"/>
                  </a:lnTo>
                  <a:lnTo>
                    <a:pt x="715" y="529"/>
                  </a:lnTo>
                  <a:lnTo>
                    <a:pt x="697" y="545"/>
                  </a:lnTo>
                  <a:lnTo>
                    <a:pt x="677" y="554"/>
                  </a:lnTo>
                  <a:lnTo>
                    <a:pt x="655" y="560"/>
                  </a:lnTo>
                  <a:lnTo>
                    <a:pt x="633" y="560"/>
                  </a:lnTo>
                  <a:lnTo>
                    <a:pt x="611" y="556"/>
                  </a:lnTo>
                  <a:lnTo>
                    <a:pt x="591" y="551"/>
                  </a:lnTo>
                  <a:lnTo>
                    <a:pt x="569" y="545"/>
                  </a:lnTo>
                  <a:lnTo>
                    <a:pt x="549" y="540"/>
                  </a:lnTo>
                  <a:lnTo>
                    <a:pt x="533" y="536"/>
                  </a:lnTo>
                  <a:lnTo>
                    <a:pt x="517" y="534"/>
                  </a:lnTo>
                  <a:lnTo>
                    <a:pt x="499" y="565"/>
                  </a:lnTo>
                  <a:lnTo>
                    <a:pt x="479" y="585"/>
                  </a:lnTo>
                  <a:lnTo>
                    <a:pt x="455" y="596"/>
                  </a:lnTo>
                  <a:lnTo>
                    <a:pt x="429" y="601"/>
                  </a:lnTo>
                  <a:lnTo>
                    <a:pt x="402" y="603"/>
                  </a:lnTo>
                  <a:lnTo>
                    <a:pt x="375" y="600"/>
                  </a:lnTo>
                  <a:lnTo>
                    <a:pt x="348" y="592"/>
                  </a:lnTo>
                  <a:lnTo>
                    <a:pt x="322" y="585"/>
                  </a:lnTo>
                  <a:lnTo>
                    <a:pt x="297" y="576"/>
                  </a:lnTo>
                  <a:lnTo>
                    <a:pt x="275" y="569"/>
                  </a:lnTo>
                  <a:lnTo>
                    <a:pt x="257" y="563"/>
                  </a:lnTo>
                  <a:lnTo>
                    <a:pt x="228" y="592"/>
                  </a:lnTo>
                  <a:lnTo>
                    <a:pt x="199" y="612"/>
                  </a:lnTo>
                  <a:lnTo>
                    <a:pt x="168" y="620"/>
                  </a:lnTo>
                  <a:lnTo>
                    <a:pt x="137" y="621"/>
                  </a:lnTo>
                  <a:lnTo>
                    <a:pt x="104" y="614"/>
                  </a:lnTo>
                  <a:lnTo>
                    <a:pt x="71" y="605"/>
                  </a:lnTo>
                  <a:lnTo>
                    <a:pt x="37" y="591"/>
                  </a:lnTo>
                  <a:lnTo>
                    <a:pt x="0" y="576"/>
                  </a:lnTo>
                  <a:lnTo>
                    <a:pt x="4" y="274"/>
                  </a:lnTo>
                  <a:lnTo>
                    <a:pt x="42" y="269"/>
                  </a:lnTo>
                  <a:lnTo>
                    <a:pt x="77" y="256"/>
                  </a:lnTo>
                  <a:lnTo>
                    <a:pt x="106" y="238"/>
                  </a:lnTo>
                  <a:lnTo>
                    <a:pt x="133" y="216"/>
                  </a:lnTo>
                  <a:lnTo>
                    <a:pt x="159" y="191"/>
                  </a:lnTo>
                  <a:lnTo>
                    <a:pt x="182" y="161"/>
                  </a:lnTo>
                  <a:lnTo>
                    <a:pt x="208" y="132"/>
                  </a:lnTo>
                  <a:lnTo>
                    <a:pt x="233" y="103"/>
                  </a:lnTo>
                  <a:lnTo>
                    <a:pt x="262" y="76"/>
                  </a:lnTo>
                  <a:lnTo>
                    <a:pt x="295" y="52"/>
                  </a:lnTo>
                  <a:lnTo>
                    <a:pt x="333" y="31"/>
                  </a:lnTo>
                  <a:lnTo>
                    <a:pt x="377" y="16"/>
                  </a:lnTo>
                  <a:lnTo>
                    <a:pt x="411" y="7"/>
                  </a:lnTo>
                  <a:lnTo>
                    <a:pt x="453" y="1"/>
                  </a:lnTo>
                  <a:lnTo>
                    <a:pt x="4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165" name="Freeform 27">
              <a:extLst>
                <a:ext uri="{FF2B5EF4-FFF2-40B4-BE49-F238E27FC236}">
                  <a16:creationId xmlns:a16="http://schemas.microsoft.com/office/drawing/2014/main" id="{28E373BB-3607-54E6-F614-BE027C7F65B2}"/>
                </a:ext>
              </a:extLst>
            </p:cNvPr>
            <p:cNvSpPr>
              <a:spLocks noEditPoints="1"/>
            </p:cNvSpPr>
            <p:nvPr/>
          </p:nvSpPr>
          <p:spPr bwMode="auto">
            <a:xfrm>
              <a:off x="3419872" y="2274221"/>
              <a:ext cx="1925638" cy="3692538"/>
            </a:xfrm>
            <a:custGeom>
              <a:avLst/>
              <a:gdLst>
                <a:gd name="T0" fmla="*/ 673 w 1213"/>
                <a:gd name="T1" fmla="*/ 1963 h 2416"/>
                <a:gd name="T2" fmla="*/ 674 w 1213"/>
                <a:gd name="T3" fmla="*/ 2032 h 2416"/>
                <a:gd name="T4" fmla="*/ 682 w 1213"/>
                <a:gd name="T5" fmla="*/ 2170 h 2416"/>
                <a:gd name="T6" fmla="*/ 753 w 1213"/>
                <a:gd name="T7" fmla="*/ 2340 h 2416"/>
                <a:gd name="T8" fmla="*/ 724 w 1213"/>
                <a:gd name="T9" fmla="*/ 2341 h 2416"/>
                <a:gd name="T10" fmla="*/ 624 w 1213"/>
                <a:gd name="T11" fmla="*/ 2161 h 2416"/>
                <a:gd name="T12" fmla="*/ 622 w 1213"/>
                <a:gd name="T13" fmla="*/ 2007 h 2416"/>
                <a:gd name="T14" fmla="*/ 573 w 1213"/>
                <a:gd name="T15" fmla="*/ 980 h 2416"/>
                <a:gd name="T16" fmla="*/ 662 w 1213"/>
                <a:gd name="T17" fmla="*/ 1029 h 2416"/>
                <a:gd name="T18" fmla="*/ 604 w 1213"/>
                <a:gd name="T19" fmla="*/ 1089 h 2416"/>
                <a:gd name="T20" fmla="*/ 558 w 1213"/>
                <a:gd name="T21" fmla="*/ 1212 h 2416"/>
                <a:gd name="T22" fmla="*/ 640 w 1213"/>
                <a:gd name="T23" fmla="*/ 1354 h 2416"/>
                <a:gd name="T24" fmla="*/ 796 w 1213"/>
                <a:gd name="T25" fmla="*/ 1463 h 2416"/>
                <a:gd name="T26" fmla="*/ 936 w 1213"/>
                <a:gd name="T27" fmla="*/ 1585 h 2416"/>
                <a:gd name="T28" fmla="*/ 956 w 1213"/>
                <a:gd name="T29" fmla="*/ 1714 h 2416"/>
                <a:gd name="T30" fmla="*/ 887 w 1213"/>
                <a:gd name="T31" fmla="*/ 1836 h 2416"/>
                <a:gd name="T32" fmla="*/ 829 w 1213"/>
                <a:gd name="T33" fmla="*/ 1869 h 2416"/>
                <a:gd name="T34" fmla="*/ 816 w 1213"/>
                <a:gd name="T35" fmla="*/ 1860 h 2416"/>
                <a:gd name="T36" fmla="*/ 864 w 1213"/>
                <a:gd name="T37" fmla="*/ 1736 h 2416"/>
                <a:gd name="T38" fmla="*/ 831 w 1213"/>
                <a:gd name="T39" fmla="*/ 1596 h 2416"/>
                <a:gd name="T40" fmla="*/ 711 w 1213"/>
                <a:gd name="T41" fmla="*/ 1509 h 2416"/>
                <a:gd name="T42" fmla="*/ 589 w 1213"/>
                <a:gd name="T43" fmla="*/ 1429 h 2416"/>
                <a:gd name="T44" fmla="*/ 494 w 1213"/>
                <a:gd name="T45" fmla="*/ 1314 h 2416"/>
                <a:gd name="T46" fmla="*/ 449 w 1213"/>
                <a:gd name="T47" fmla="*/ 1185 h 2416"/>
                <a:gd name="T48" fmla="*/ 511 w 1213"/>
                <a:gd name="T49" fmla="*/ 1043 h 2416"/>
                <a:gd name="T50" fmla="*/ 418 w 1213"/>
                <a:gd name="T51" fmla="*/ 1 h 2416"/>
                <a:gd name="T52" fmla="*/ 544 w 1213"/>
                <a:gd name="T53" fmla="*/ 38 h 2416"/>
                <a:gd name="T54" fmla="*/ 585 w 1213"/>
                <a:gd name="T55" fmla="*/ 129 h 2416"/>
                <a:gd name="T56" fmla="*/ 524 w 1213"/>
                <a:gd name="T57" fmla="*/ 170 h 2416"/>
                <a:gd name="T58" fmla="*/ 407 w 1213"/>
                <a:gd name="T59" fmla="*/ 160 h 2416"/>
                <a:gd name="T60" fmla="*/ 278 w 1213"/>
                <a:gd name="T61" fmla="*/ 116 h 2416"/>
                <a:gd name="T62" fmla="*/ 154 w 1213"/>
                <a:gd name="T63" fmla="*/ 101 h 2416"/>
                <a:gd name="T64" fmla="*/ 105 w 1213"/>
                <a:gd name="T65" fmla="*/ 174 h 2416"/>
                <a:gd name="T66" fmla="*/ 205 w 1213"/>
                <a:gd name="T67" fmla="*/ 270 h 2416"/>
                <a:gd name="T68" fmla="*/ 398 w 1213"/>
                <a:gd name="T69" fmla="*/ 327 h 2416"/>
                <a:gd name="T70" fmla="*/ 631 w 1213"/>
                <a:gd name="T71" fmla="*/ 360 h 2416"/>
                <a:gd name="T72" fmla="*/ 858 w 1213"/>
                <a:gd name="T73" fmla="*/ 387 h 2416"/>
                <a:gd name="T74" fmla="*/ 1029 w 1213"/>
                <a:gd name="T75" fmla="*/ 429 h 2416"/>
                <a:gd name="T76" fmla="*/ 1133 w 1213"/>
                <a:gd name="T77" fmla="*/ 494 h 2416"/>
                <a:gd name="T78" fmla="*/ 1207 w 1213"/>
                <a:gd name="T79" fmla="*/ 605 h 2416"/>
                <a:gd name="T80" fmla="*/ 1180 w 1213"/>
                <a:gd name="T81" fmla="*/ 743 h 2416"/>
                <a:gd name="T82" fmla="*/ 1071 w 1213"/>
                <a:gd name="T83" fmla="*/ 854 h 2416"/>
                <a:gd name="T84" fmla="*/ 829 w 1213"/>
                <a:gd name="T85" fmla="*/ 892 h 2416"/>
                <a:gd name="T86" fmla="*/ 934 w 1213"/>
                <a:gd name="T87" fmla="*/ 818 h 2416"/>
                <a:gd name="T88" fmla="*/ 1009 w 1213"/>
                <a:gd name="T89" fmla="*/ 772 h 2416"/>
                <a:gd name="T90" fmla="*/ 1018 w 1213"/>
                <a:gd name="T91" fmla="*/ 758 h 2416"/>
                <a:gd name="T92" fmla="*/ 1044 w 1213"/>
                <a:gd name="T93" fmla="*/ 723 h 2416"/>
                <a:gd name="T94" fmla="*/ 1027 w 1213"/>
                <a:gd name="T95" fmla="*/ 600 h 2416"/>
                <a:gd name="T96" fmla="*/ 898 w 1213"/>
                <a:gd name="T97" fmla="*/ 512 h 2416"/>
                <a:gd name="T98" fmla="*/ 665 w 1213"/>
                <a:gd name="T99" fmla="*/ 480 h 2416"/>
                <a:gd name="T100" fmla="*/ 396 w 1213"/>
                <a:gd name="T101" fmla="*/ 441 h 2416"/>
                <a:gd name="T102" fmla="*/ 113 w 1213"/>
                <a:gd name="T103" fmla="*/ 316 h 2416"/>
                <a:gd name="T104" fmla="*/ 33 w 1213"/>
                <a:gd name="T105" fmla="*/ 245 h 2416"/>
                <a:gd name="T106" fmla="*/ 5 w 1213"/>
                <a:gd name="T107" fmla="*/ 129 h 2416"/>
                <a:gd name="T108" fmla="*/ 85 w 1213"/>
                <a:gd name="T109" fmla="*/ 41 h 2416"/>
                <a:gd name="T110" fmla="*/ 213 w 1213"/>
                <a:gd name="T111" fmla="*/ 12 h 2416"/>
                <a:gd name="T112" fmla="*/ 324 w 1213"/>
                <a:gd name="T113" fmla="*/ 3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13" h="2416">
                  <a:moveTo>
                    <a:pt x="656" y="1932"/>
                  </a:moveTo>
                  <a:lnTo>
                    <a:pt x="673" y="1932"/>
                  </a:lnTo>
                  <a:lnTo>
                    <a:pt x="673" y="1940"/>
                  </a:lnTo>
                  <a:lnTo>
                    <a:pt x="673" y="1963"/>
                  </a:lnTo>
                  <a:lnTo>
                    <a:pt x="674" y="1981"/>
                  </a:lnTo>
                  <a:lnTo>
                    <a:pt x="674" y="1998"/>
                  </a:lnTo>
                  <a:lnTo>
                    <a:pt x="674" y="2014"/>
                  </a:lnTo>
                  <a:lnTo>
                    <a:pt x="674" y="2032"/>
                  </a:lnTo>
                  <a:lnTo>
                    <a:pt x="676" y="2054"/>
                  </a:lnTo>
                  <a:lnTo>
                    <a:pt x="676" y="2083"/>
                  </a:lnTo>
                  <a:lnTo>
                    <a:pt x="676" y="2120"/>
                  </a:lnTo>
                  <a:lnTo>
                    <a:pt x="682" y="2170"/>
                  </a:lnTo>
                  <a:lnTo>
                    <a:pt x="693" y="2216"/>
                  </a:lnTo>
                  <a:lnTo>
                    <a:pt x="709" y="2260"/>
                  </a:lnTo>
                  <a:lnTo>
                    <a:pt x="727" y="2300"/>
                  </a:lnTo>
                  <a:lnTo>
                    <a:pt x="753" y="2340"/>
                  </a:lnTo>
                  <a:lnTo>
                    <a:pt x="778" y="2378"/>
                  </a:lnTo>
                  <a:lnTo>
                    <a:pt x="805" y="2416"/>
                  </a:lnTo>
                  <a:lnTo>
                    <a:pt x="762" y="2381"/>
                  </a:lnTo>
                  <a:lnTo>
                    <a:pt x="724" y="2341"/>
                  </a:lnTo>
                  <a:lnTo>
                    <a:pt x="691" y="2298"/>
                  </a:lnTo>
                  <a:lnTo>
                    <a:pt x="664" y="2254"/>
                  </a:lnTo>
                  <a:lnTo>
                    <a:pt x="640" y="2207"/>
                  </a:lnTo>
                  <a:lnTo>
                    <a:pt x="624" y="2161"/>
                  </a:lnTo>
                  <a:lnTo>
                    <a:pt x="614" y="2116"/>
                  </a:lnTo>
                  <a:lnTo>
                    <a:pt x="609" y="2074"/>
                  </a:lnTo>
                  <a:lnTo>
                    <a:pt x="613" y="2036"/>
                  </a:lnTo>
                  <a:lnTo>
                    <a:pt x="622" y="2007"/>
                  </a:lnTo>
                  <a:lnTo>
                    <a:pt x="631" y="1980"/>
                  </a:lnTo>
                  <a:lnTo>
                    <a:pt x="644" y="1956"/>
                  </a:lnTo>
                  <a:lnTo>
                    <a:pt x="656" y="1932"/>
                  </a:lnTo>
                  <a:close/>
                  <a:moveTo>
                    <a:pt x="573" y="980"/>
                  </a:moveTo>
                  <a:lnTo>
                    <a:pt x="604" y="992"/>
                  </a:lnTo>
                  <a:lnTo>
                    <a:pt x="636" y="1007"/>
                  </a:lnTo>
                  <a:lnTo>
                    <a:pt x="665" y="1020"/>
                  </a:lnTo>
                  <a:lnTo>
                    <a:pt x="662" y="1029"/>
                  </a:lnTo>
                  <a:lnTo>
                    <a:pt x="660" y="1043"/>
                  </a:lnTo>
                  <a:lnTo>
                    <a:pt x="656" y="1052"/>
                  </a:lnTo>
                  <a:lnTo>
                    <a:pt x="629" y="1067"/>
                  </a:lnTo>
                  <a:lnTo>
                    <a:pt x="604" y="1089"/>
                  </a:lnTo>
                  <a:lnTo>
                    <a:pt x="584" y="1114"/>
                  </a:lnTo>
                  <a:lnTo>
                    <a:pt x="567" y="1145"/>
                  </a:lnTo>
                  <a:lnTo>
                    <a:pt x="560" y="1178"/>
                  </a:lnTo>
                  <a:lnTo>
                    <a:pt x="558" y="1212"/>
                  </a:lnTo>
                  <a:lnTo>
                    <a:pt x="565" y="1249"/>
                  </a:lnTo>
                  <a:lnTo>
                    <a:pt x="582" y="1285"/>
                  </a:lnTo>
                  <a:lnTo>
                    <a:pt x="609" y="1321"/>
                  </a:lnTo>
                  <a:lnTo>
                    <a:pt x="640" y="1354"/>
                  </a:lnTo>
                  <a:lnTo>
                    <a:pt x="676" y="1385"/>
                  </a:lnTo>
                  <a:lnTo>
                    <a:pt x="714" y="1410"/>
                  </a:lnTo>
                  <a:lnTo>
                    <a:pt x="754" y="1438"/>
                  </a:lnTo>
                  <a:lnTo>
                    <a:pt x="796" y="1463"/>
                  </a:lnTo>
                  <a:lnTo>
                    <a:pt x="834" y="1489"/>
                  </a:lnTo>
                  <a:lnTo>
                    <a:pt x="873" y="1518"/>
                  </a:lnTo>
                  <a:lnTo>
                    <a:pt x="907" y="1549"/>
                  </a:lnTo>
                  <a:lnTo>
                    <a:pt x="936" y="1585"/>
                  </a:lnTo>
                  <a:lnTo>
                    <a:pt x="953" y="1614"/>
                  </a:lnTo>
                  <a:lnTo>
                    <a:pt x="962" y="1647"/>
                  </a:lnTo>
                  <a:lnTo>
                    <a:pt x="962" y="1680"/>
                  </a:lnTo>
                  <a:lnTo>
                    <a:pt x="956" y="1714"/>
                  </a:lnTo>
                  <a:lnTo>
                    <a:pt x="945" y="1749"/>
                  </a:lnTo>
                  <a:lnTo>
                    <a:pt x="931" y="1781"/>
                  </a:lnTo>
                  <a:lnTo>
                    <a:pt x="911" y="1810"/>
                  </a:lnTo>
                  <a:lnTo>
                    <a:pt x="887" y="1836"/>
                  </a:lnTo>
                  <a:lnTo>
                    <a:pt x="862" y="1856"/>
                  </a:lnTo>
                  <a:lnTo>
                    <a:pt x="833" y="1872"/>
                  </a:lnTo>
                  <a:lnTo>
                    <a:pt x="833" y="1870"/>
                  </a:lnTo>
                  <a:lnTo>
                    <a:pt x="829" y="1869"/>
                  </a:lnTo>
                  <a:lnTo>
                    <a:pt x="825" y="1867"/>
                  </a:lnTo>
                  <a:lnTo>
                    <a:pt x="822" y="1863"/>
                  </a:lnTo>
                  <a:lnTo>
                    <a:pt x="818" y="1861"/>
                  </a:lnTo>
                  <a:lnTo>
                    <a:pt x="816" y="1860"/>
                  </a:lnTo>
                  <a:lnTo>
                    <a:pt x="816" y="1827"/>
                  </a:lnTo>
                  <a:lnTo>
                    <a:pt x="816" y="1792"/>
                  </a:lnTo>
                  <a:lnTo>
                    <a:pt x="844" y="1767"/>
                  </a:lnTo>
                  <a:lnTo>
                    <a:pt x="864" y="1736"/>
                  </a:lnTo>
                  <a:lnTo>
                    <a:pt x="882" y="1700"/>
                  </a:lnTo>
                  <a:lnTo>
                    <a:pt x="869" y="1660"/>
                  </a:lnTo>
                  <a:lnTo>
                    <a:pt x="853" y="1625"/>
                  </a:lnTo>
                  <a:lnTo>
                    <a:pt x="831" y="1596"/>
                  </a:lnTo>
                  <a:lnTo>
                    <a:pt x="804" y="1570"/>
                  </a:lnTo>
                  <a:lnTo>
                    <a:pt x="774" y="1547"/>
                  </a:lnTo>
                  <a:lnTo>
                    <a:pt x="744" y="1527"/>
                  </a:lnTo>
                  <a:lnTo>
                    <a:pt x="711" y="1509"/>
                  </a:lnTo>
                  <a:lnTo>
                    <a:pt x="678" y="1490"/>
                  </a:lnTo>
                  <a:lnTo>
                    <a:pt x="647" y="1470"/>
                  </a:lnTo>
                  <a:lnTo>
                    <a:pt x="616" y="1450"/>
                  </a:lnTo>
                  <a:lnTo>
                    <a:pt x="589" y="1429"/>
                  </a:lnTo>
                  <a:lnTo>
                    <a:pt x="560" y="1400"/>
                  </a:lnTo>
                  <a:lnTo>
                    <a:pt x="534" y="1369"/>
                  </a:lnTo>
                  <a:lnTo>
                    <a:pt x="509" y="1336"/>
                  </a:lnTo>
                  <a:lnTo>
                    <a:pt x="494" y="1314"/>
                  </a:lnTo>
                  <a:lnTo>
                    <a:pt x="478" y="1287"/>
                  </a:lnTo>
                  <a:lnTo>
                    <a:pt x="465" y="1254"/>
                  </a:lnTo>
                  <a:lnTo>
                    <a:pt x="454" y="1220"/>
                  </a:lnTo>
                  <a:lnTo>
                    <a:pt x="449" y="1185"/>
                  </a:lnTo>
                  <a:lnTo>
                    <a:pt x="453" y="1149"/>
                  </a:lnTo>
                  <a:lnTo>
                    <a:pt x="465" y="1112"/>
                  </a:lnTo>
                  <a:lnTo>
                    <a:pt x="485" y="1076"/>
                  </a:lnTo>
                  <a:lnTo>
                    <a:pt x="511" y="1043"/>
                  </a:lnTo>
                  <a:lnTo>
                    <a:pt x="538" y="1012"/>
                  </a:lnTo>
                  <a:lnTo>
                    <a:pt x="573" y="980"/>
                  </a:lnTo>
                  <a:close/>
                  <a:moveTo>
                    <a:pt x="380" y="0"/>
                  </a:moveTo>
                  <a:lnTo>
                    <a:pt x="418" y="1"/>
                  </a:lnTo>
                  <a:lnTo>
                    <a:pt x="454" y="7"/>
                  </a:lnTo>
                  <a:lnTo>
                    <a:pt x="487" y="14"/>
                  </a:lnTo>
                  <a:lnTo>
                    <a:pt x="518" y="23"/>
                  </a:lnTo>
                  <a:lnTo>
                    <a:pt x="544" y="38"/>
                  </a:lnTo>
                  <a:lnTo>
                    <a:pt x="564" y="54"/>
                  </a:lnTo>
                  <a:lnTo>
                    <a:pt x="578" y="74"/>
                  </a:lnTo>
                  <a:lnTo>
                    <a:pt x="585" y="100"/>
                  </a:lnTo>
                  <a:lnTo>
                    <a:pt x="585" y="129"/>
                  </a:lnTo>
                  <a:lnTo>
                    <a:pt x="576" y="138"/>
                  </a:lnTo>
                  <a:lnTo>
                    <a:pt x="562" y="150"/>
                  </a:lnTo>
                  <a:lnTo>
                    <a:pt x="545" y="161"/>
                  </a:lnTo>
                  <a:lnTo>
                    <a:pt x="524" y="170"/>
                  </a:lnTo>
                  <a:lnTo>
                    <a:pt x="496" y="176"/>
                  </a:lnTo>
                  <a:lnTo>
                    <a:pt x="467" y="176"/>
                  </a:lnTo>
                  <a:lnTo>
                    <a:pt x="433" y="169"/>
                  </a:lnTo>
                  <a:lnTo>
                    <a:pt x="407" y="160"/>
                  </a:lnTo>
                  <a:lnTo>
                    <a:pt x="378" y="149"/>
                  </a:lnTo>
                  <a:lnTo>
                    <a:pt x="345" y="138"/>
                  </a:lnTo>
                  <a:lnTo>
                    <a:pt x="313" y="127"/>
                  </a:lnTo>
                  <a:lnTo>
                    <a:pt x="278" y="116"/>
                  </a:lnTo>
                  <a:lnTo>
                    <a:pt x="245" y="109"/>
                  </a:lnTo>
                  <a:lnTo>
                    <a:pt x="213" y="103"/>
                  </a:lnTo>
                  <a:lnTo>
                    <a:pt x="182" y="100"/>
                  </a:lnTo>
                  <a:lnTo>
                    <a:pt x="154" y="101"/>
                  </a:lnTo>
                  <a:lnTo>
                    <a:pt x="133" y="109"/>
                  </a:lnTo>
                  <a:lnTo>
                    <a:pt x="114" y="121"/>
                  </a:lnTo>
                  <a:lnTo>
                    <a:pt x="102" y="140"/>
                  </a:lnTo>
                  <a:lnTo>
                    <a:pt x="105" y="174"/>
                  </a:lnTo>
                  <a:lnTo>
                    <a:pt x="120" y="203"/>
                  </a:lnTo>
                  <a:lnTo>
                    <a:pt x="142" y="229"/>
                  </a:lnTo>
                  <a:lnTo>
                    <a:pt x="171" y="250"/>
                  </a:lnTo>
                  <a:lnTo>
                    <a:pt x="205" y="270"/>
                  </a:lnTo>
                  <a:lnTo>
                    <a:pt x="247" y="289"/>
                  </a:lnTo>
                  <a:lnTo>
                    <a:pt x="293" y="303"/>
                  </a:lnTo>
                  <a:lnTo>
                    <a:pt x="344" y="316"/>
                  </a:lnTo>
                  <a:lnTo>
                    <a:pt x="398" y="327"/>
                  </a:lnTo>
                  <a:lnTo>
                    <a:pt x="454" y="336"/>
                  </a:lnTo>
                  <a:lnTo>
                    <a:pt x="513" y="345"/>
                  </a:lnTo>
                  <a:lnTo>
                    <a:pt x="571" y="352"/>
                  </a:lnTo>
                  <a:lnTo>
                    <a:pt x="631" y="360"/>
                  </a:lnTo>
                  <a:lnTo>
                    <a:pt x="691" y="365"/>
                  </a:lnTo>
                  <a:lnTo>
                    <a:pt x="749" y="372"/>
                  </a:lnTo>
                  <a:lnTo>
                    <a:pt x="805" y="380"/>
                  </a:lnTo>
                  <a:lnTo>
                    <a:pt x="858" y="387"/>
                  </a:lnTo>
                  <a:lnTo>
                    <a:pt x="907" y="394"/>
                  </a:lnTo>
                  <a:lnTo>
                    <a:pt x="954" y="405"/>
                  </a:lnTo>
                  <a:lnTo>
                    <a:pt x="994" y="416"/>
                  </a:lnTo>
                  <a:lnTo>
                    <a:pt x="1029" y="429"/>
                  </a:lnTo>
                  <a:lnTo>
                    <a:pt x="1053" y="440"/>
                  </a:lnTo>
                  <a:lnTo>
                    <a:pt x="1080" y="454"/>
                  </a:lnTo>
                  <a:lnTo>
                    <a:pt x="1105" y="472"/>
                  </a:lnTo>
                  <a:lnTo>
                    <a:pt x="1133" y="494"/>
                  </a:lnTo>
                  <a:lnTo>
                    <a:pt x="1156" y="518"/>
                  </a:lnTo>
                  <a:lnTo>
                    <a:pt x="1178" y="543"/>
                  </a:lnTo>
                  <a:lnTo>
                    <a:pt x="1196" y="572"/>
                  </a:lnTo>
                  <a:lnTo>
                    <a:pt x="1207" y="605"/>
                  </a:lnTo>
                  <a:lnTo>
                    <a:pt x="1213" y="638"/>
                  </a:lnTo>
                  <a:lnTo>
                    <a:pt x="1209" y="674"/>
                  </a:lnTo>
                  <a:lnTo>
                    <a:pt x="1196" y="712"/>
                  </a:lnTo>
                  <a:lnTo>
                    <a:pt x="1180" y="743"/>
                  </a:lnTo>
                  <a:lnTo>
                    <a:pt x="1162" y="770"/>
                  </a:lnTo>
                  <a:lnTo>
                    <a:pt x="1142" y="794"/>
                  </a:lnTo>
                  <a:lnTo>
                    <a:pt x="1116" y="816"/>
                  </a:lnTo>
                  <a:lnTo>
                    <a:pt x="1071" y="854"/>
                  </a:lnTo>
                  <a:lnTo>
                    <a:pt x="1024" y="887"/>
                  </a:lnTo>
                  <a:lnTo>
                    <a:pt x="976" y="914"/>
                  </a:lnTo>
                  <a:lnTo>
                    <a:pt x="925" y="940"/>
                  </a:lnTo>
                  <a:lnTo>
                    <a:pt x="829" y="892"/>
                  </a:lnTo>
                  <a:lnTo>
                    <a:pt x="829" y="872"/>
                  </a:lnTo>
                  <a:lnTo>
                    <a:pt x="862" y="852"/>
                  </a:lnTo>
                  <a:lnTo>
                    <a:pt x="896" y="836"/>
                  </a:lnTo>
                  <a:lnTo>
                    <a:pt x="934" y="818"/>
                  </a:lnTo>
                  <a:lnTo>
                    <a:pt x="973" y="800"/>
                  </a:lnTo>
                  <a:lnTo>
                    <a:pt x="1005" y="776"/>
                  </a:lnTo>
                  <a:lnTo>
                    <a:pt x="1007" y="774"/>
                  </a:lnTo>
                  <a:lnTo>
                    <a:pt x="1009" y="772"/>
                  </a:lnTo>
                  <a:lnTo>
                    <a:pt x="1011" y="769"/>
                  </a:lnTo>
                  <a:lnTo>
                    <a:pt x="1013" y="765"/>
                  </a:lnTo>
                  <a:lnTo>
                    <a:pt x="1016" y="761"/>
                  </a:lnTo>
                  <a:lnTo>
                    <a:pt x="1018" y="758"/>
                  </a:lnTo>
                  <a:lnTo>
                    <a:pt x="1020" y="758"/>
                  </a:lnTo>
                  <a:lnTo>
                    <a:pt x="1024" y="758"/>
                  </a:lnTo>
                  <a:lnTo>
                    <a:pt x="1025" y="760"/>
                  </a:lnTo>
                  <a:lnTo>
                    <a:pt x="1044" y="723"/>
                  </a:lnTo>
                  <a:lnTo>
                    <a:pt x="1053" y="689"/>
                  </a:lnTo>
                  <a:lnTo>
                    <a:pt x="1053" y="656"/>
                  </a:lnTo>
                  <a:lnTo>
                    <a:pt x="1044" y="627"/>
                  </a:lnTo>
                  <a:lnTo>
                    <a:pt x="1027" y="600"/>
                  </a:lnTo>
                  <a:lnTo>
                    <a:pt x="1005" y="574"/>
                  </a:lnTo>
                  <a:lnTo>
                    <a:pt x="978" y="552"/>
                  </a:lnTo>
                  <a:lnTo>
                    <a:pt x="945" y="532"/>
                  </a:lnTo>
                  <a:lnTo>
                    <a:pt x="898" y="512"/>
                  </a:lnTo>
                  <a:lnTo>
                    <a:pt x="845" y="498"/>
                  </a:lnTo>
                  <a:lnTo>
                    <a:pt x="787" y="490"/>
                  </a:lnTo>
                  <a:lnTo>
                    <a:pt x="727" y="483"/>
                  </a:lnTo>
                  <a:lnTo>
                    <a:pt x="665" y="480"/>
                  </a:lnTo>
                  <a:lnTo>
                    <a:pt x="604" y="474"/>
                  </a:lnTo>
                  <a:lnTo>
                    <a:pt x="542" y="469"/>
                  </a:lnTo>
                  <a:lnTo>
                    <a:pt x="482" y="460"/>
                  </a:lnTo>
                  <a:lnTo>
                    <a:pt x="396" y="441"/>
                  </a:lnTo>
                  <a:lnTo>
                    <a:pt x="318" y="420"/>
                  </a:lnTo>
                  <a:lnTo>
                    <a:pt x="244" y="392"/>
                  </a:lnTo>
                  <a:lnTo>
                    <a:pt x="176" y="360"/>
                  </a:lnTo>
                  <a:lnTo>
                    <a:pt x="113" y="316"/>
                  </a:lnTo>
                  <a:lnTo>
                    <a:pt x="94" y="301"/>
                  </a:lnTo>
                  <a:lnTo>
                    <a:pt x="74" y="285"/>
                  </a:lnTo>
                  <a:lnTo>
                    <a:pt x="53" y="267"/>
                  </a:lnTo>
                  <a:lnTo>
                    <a:pt x="33" y="245"/>
                  </a:lnTo>
                  <a:lnTo>
                    <a:pt x="16" y="221"/>
                  </a:lnTo>
                  <a:lnTo>
                    <a:pt x="5" y="194"/>
                  </a:lnTo>
                  <a:lnTo>
                    <a:pt x="0" y="163"/>
                  </a:lnTo>
                  <a:lnTo>
                    <a:pt x="5" y="129"/>
                  </a:lnTo>
                  <a:lnTo>
                    <a:pt x="16" y="100"/>
                  </a:lnTo>
                  <a:lnTo>
                    <a:pt x="34" y="76"/>
                  </a:lnTo>
                  <a:lnTo>
                    <a:pt x="58" y="58"/>
                  </a:lnTo>
                  <a:lnTo>
                    <a:pt x="85" y="41"/>
                  </a:lnTo>
                  <a:lnTo>
                    <a:pt x="114" y="30"/>
                  </a:lnTo>
                  <a:lnTo>
                    <a:pt x="147" y="23"/>
                  </a:lnTo>
                  <a:lnTo>
                    <a:pt x="180" y="18"/>
                  </a:lnTo>
                  <a:lnTo>
                    <a:pt x="213" y="12"/>
                  </a:lnTo>
                  <a:lnTo>
                    <a:pt x="245" y="10"/>
                  </a:lnTo>
                  <a:lnTo>
                    <a:pt x="274" y="9"/>
                  </a:lnTo>
                  <a:lnTo>
                    <a:pt x="302" y="7"/>
                  </a:lnTo>
                  <a:lnTo>
                    <a:pt x="324" y="3"/>
                  </a:lnTo>
                  <a:lnTo>
                    <a:pt x="342" y="0"/>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166" name="Freeform 45">
              <a:extLst>
                <a:ext uri="{FF2B5EF4-FFF2-40B4-BE49-F238E27FC236}">
                  <a16:creationId xmlns:a16="http://schemas.microsoft.com/office/drawing/2014/main" id="{BDC4D23B-1857-B2BB-8EB7-1EB3F06344E2}"/>
                </a:ext>
              </a:extLst>
            </p:cNvPr>
            <p:cNvSpPr>
              <a:spLocks noEditPoints="1"/>
            </p:cNvSpPr>
            <p:nvPr/>
          </p:nvSpPr>
          <p:spPr bwMode="auto">
            <a:xfrm>
              <a:off x="3841671" y="2252358"/>
              <a:ext cx="1951038" cy="3489266"/>
            </a:xfrm>
            <a:custGeom>
              <a:avLst/>
              <a:gdLst>
                <a:gd name="T0" fmla="*/ 391 w 1229"/>
                <a:gd name="T1" fmla="*/ 1534 h 2283"/>
                <a:gd name="T2" fmla="*/ 371 w 1229"/>
                <a:gd name="T3" fmla="*/ 1636 h 2283"/>
                <a:gd name="T4" fmla="*/ 353 w 1229"/>
                <a:gd name="T5" fmla="*/ 1749 h 2283"/>
                <a:gd name="T6" fmla="*/ 416 w 1229"/>
                <a:gd name="T7" fmla="*/ 1823 h 2283"/>
                <a:gd name="T8" fmla="*/ 511 w 1229"/>
                <a:gd name="T9" fmla="*/ 1894 h 2283"/>
                <a:gd name="T10" fmla="*/ 586 w 1229"/>
                <a:gd name="T11" fmla="*/ 1992 h 2283"/>
                <a:gd name="T12" fmla="*/ 596 w 1229"/>
                <a:gd name="T13" fmla="*/ 2154 h 2283"/>
                <a:gd name="T14" fmla="*/ 535 w 1229"/>
                <a:gd name="T15" fmla="*/ 2283 h 2283"/>
                <a:gd name="T16" fmla="*/ 536 w 1229"/>
                <a:gd name="T17" fmla="*/ 2091 h 2283"/>
                <a:gd name="T18" fmla="*/ 480 w 1229"/>
                <a:gd name="T19" fmla="*/ 1969 h 2283"/>
                <a:gd name="T20" fmla="*/ 369 w 1229"/>
                <a:gd name="T21" fmla="*/ 1874 h 2283"/>
                <a:gd name="T22" fmla="*/ 269 w 1229"/>
                <a:gd name="T23" fmla="*/ 1763 h 2283"/>
                <a:gd name="T24" fmla="*/ 260 w 1229"/>
                <a:gd name="T25" fmla="*/ 1627 h 2283"/>
                <a:gd name="T26" fmla="*/ 351 w 1229"/>
                <a:gd name="T27" fmla="*/ 1516 h 2283"/>
                <a:gd name="T28" fmla="*/ 276 w 1229"/>
                <a:gd name="T29" fmla="*/ 518 h 2283"/>
                <a:gd name="T30" fmla="*/ 255 w 1229"/>
                <a:gd name="T31" fmla="*/ 541 h 2283"/>
                <a:gd name="T32" fmla="*/ 156 w 1229"/>
                <a:gd name="T33" fmla="*/ 660 h 2283"/>
                <a:gd name="T34" fmla="*/ 207 w 1229"/>
                <a:gd name="T35" fmla="*/ 787 h 2283"/>
                <a:gd name="T36" fmla="*/ 362 w 1229"/>
                <a:gd name="T37" fmla="*/ 876 h 2283"/>
                <a:gd name="T38" fmla="*/ 540 w 1229"/>
                <a:gd name="T39" fmla="*/ 941 h 2283"/>
                <a:gd name="T40" fmla="*/ 691 w 1229"/>
                <a:gd name="T41" fmla="*/ 1034 h 2283"/>
                <a:gd name="T42" fmla="*/ 760 w 1229"/>
                <a:gd name="T43" fmla="*/ 1185 h 2283"/>
                <a:gd name="T44" fmla="*/ 715 w 1229"/>
                <a:gd name="T45" fmla="*/ 1332 h 2283"/>
                <a:gd name="T46" fmla="*/ 627 w 1229"/>
                <a:gd name="T47" fmla="*/ 1440 h 2283"/>
                <a:gd name="T48" fmla="*/ 567 w 1229"/>
                <a:gd name="T49" fmla="*/ 1460 h 2283"/>
                <a:gd name="T50" fmla="*/ 582 w 1229"/>
                <a:gd name="T51" fmla="*/ 1354 h 2283"/>
                <a:gd name="T52" fmla="*/ 651 w 1229"/>
                <a:gd name="T53" fmla="*/ 1223 h 2283"/>
                <a:gd name="T54" fmla="*/ 596 w 1229"/>
                <a:gd name="T55" fmla="*/ 1092 h 2283"/>
                <a:gd name="T56" fmla="*/ 433 w 1229"/>
                <a:gd name="T57" fmla="*/ 1007 h 2283"/>
                <a:gd name="T58" fmla="*/ 273 w 1229"/>
                <a:gd name="T59" fmla="*/ 940 h 2283"/>
                <a:gd name="T60" fmla="*/ 111 w 1229"/>
                <a:gd name="T61" fmla="*/ 841 h 2283"/>
                <a:gd name="T62" fmla="*/ 11 w 1229"/>
                <a:gd name="T63" fmla="*/ 718 h 2283"/>
                <a:gd name="T64" fmla="*/ 26 w 1229"/>
                <a:gd name="T65" fmla="*/ 571 h 2283"/>
                <a:gd name="T66" fmla="*/ 864 w 1229"/>
                <a:gd name="T67" fmla="*/ 1 h 2283"/>
                <a:gd name="T68" fmla="*/ 1056 w 1229"/>
                <a:gd name="T69" fmla="*/ 31 h 2283"/>
                <a:gd name="T70" fmla="*/ 1206 w 1229"/>
                <a:gd name="T71" fmla="*/ 101 h 2283"/>
                <a:gd name="T72" fmla="*/ 1215 w 1229"/>
                <a:gd name="T73" fmla="*/ 218 h 2283"/>
                <a:gd name="T74" fmla="*/ 1135 w 1229"/>
                <a:gd name="T75" fmla="*/ 311 h 2283"/>
                <a:gd name="T76" fmla="*/ 1046 w 1229"/>
                <a:gd name="T77" fmla="*/ 369 h 2283"/>
                <a:gd name="T78" fmla="*/ 902 w 1229"/>
                <a:gd name="T79" fmla="*/ 432 h 2283"/>
                <a:gd name="T80" fmla="*/ 735 w 1229"/>
                <a:gd name="T81" fmla="*/ 396 h 2283"/>
                <a:gd name="T82" fmla="*/ 624 w 1229"/>
                <a:gd name="T83" fmla="*/ 360 h 2283"/>
                <a:gd name="T84" fmla="*/ 816 w 1229"/>
                <a:gd name="T85" fmla="*/ 340 h 2283"/>
                <a:gd name="T86" fmla="*/ 1020 w 1229"/>
                <a:gd name="T87" fmla="*/ 280 h 2283"/>
                <a:gd name="T88" fmla="*/ 1126 w 1229"/>
                <a:gd name="T89" fmla="*/ 192 h 2283"/>
                <a:gd name="T90" fmla="*/ 1107 w 1229"/>
                <a:gd name="T91" fmla="*/ 127 h 2283"/>
                <a:gd name="T92" fmla="*/ 1004 w 1229"/>
                <a:gd name="T93" fmla="*/ 114 h 2283"/>
                <a:gd name="T94" fmla="*/ 891 w 1229"/>
                <a:gd name="T95" fmla="*/ 131 h 2283"/>
                <a:gd name="T96" fmla="*/ 778 w 1229"/>
                <a:gd name="T97" fmla="*/ 174 h 2283"/>
                <a:gd name="T98" fmla="*/ 655 w 1229"/>
                <a:gd name="T99" fmla="*/ 165 h 2283"/>
                <a:gd name="T100" fmla="*/ 633 w 1229"/>
                <a:gd name="T101" fmla="*/ 98 h 2283"/>
                <a:gd name="T102" fmla="*/ 738 w 1229"/>
                <a:gd name="T103" fmla="*/ 11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9" h="2283">
                  <a:moveTo>
                    <a:pt x="351" y="1516"/>
                  </a:moveTo>
                  <a:lnTo>
                    <a:pt x="367" y="1521"/>
                  </a:lnTo>
                  <a:lnTo>
                    <a:pt x="382" y="1527"/>
                  </a:lnTo>
                  <a:lnTo>
                    <a:pt x="391" y="1534"/>
                  </a:lnTo>
                  <a:lnTo>
                    <a:pt x="396" y="1551"/>
                  </a:lnTo>
                  <a:lnTo>
                    <a:pt x="396" y="1572"/>
                  </a:lnTo>
                  <a:lnTo>
                    <a:pt x="395" y="1600"/>
                  </a:lnTo>
                  <a:lnTo>
                    <a:pt x="371" y="1636"/>
                  </a:lnTo>
                  <a:lnTo>
                    <a:pt x="356" y="1669"/>
                  </a:lnTo>
                  <a:lnTo>
                    <a:pt x="349" y="1698"/>
                  </a:lnTo>
                  <a:lnTo>
                    <a:pt x="347" y="1725"/>
                  </a:lnTo>
                  <a:lnTo>
                    <a:pt x="353" y="1749"/>
                  </a:lnTo>
                  <a:lnTo>
                    <a:pt x="364" y="1769"/>
                  </a:lnTo>
                  <a:lnTo>
                    <a:pt x="378" y="1789"/>
                  </a:lnTo>
                  <a:lnTo>
                    <a:pt x="396" y="1807"/>
                  </a:lnTo>
                  <a:lnTo>
                    <a:pt x="416" y="1823"/>
                  </a:lnTo>
                  <a:lnTo>
                    <a:pt x="440" y="1841"/>
                  </a:lnTo>
                  <a:lnTo>
                    <a:pt x="464" y="1858"/>
                  </a:lnTo>
                  <a:lnTo>
                    <a:pt x="487" y="1876"/>
                  </a:lnTo>
                  <a:lnTo>
                    <a:pt x="511" y="1894"/>
                  </a:lnTo>
                  <a:lnTo>
                    <a:pt x="535" y="1914"/>
                  </a:lnTo>
                  <a:lnTo>
                    <a:pt x="555" y="1934"/>
                  </a:lnTo>
                  <a:lnTo>
                    <a:pt x="571" y="1960"/>
                  </a:lnTo>
                  <a:lnTo>
                    <a:pt x="586" y="1992"/>
                  </a:lnTo>
                  <a:lnTo>
                    <a:pt x="596" y="2031"/>
                  </a:lnTo>
                  <a:lnTo>
                    <a:pt x="602" y="2071"/>
                  </a:lnTo>
                  <a:lnTo>
                    <a:pt x="602" y="2112"/>
                  </a:lnTo>
                  <a:lnTo>
                    <a:pt x="596" y="2154"/>
                  </a:lnTo>
                  <a:lnTo>
                    <a:pt x="587" y="2194"/>
                  </a:lnTo>
                  <a:lnTo>
                    <a:pt x="575" y="2231"/>
                  </a:lnTo>
                  <a:lnTo>
                    <a:pt x="556" y="2260"/>
                  </a:lnTo>
                  <a:lnTo>
                    <a:pt x="535" y="2283"/>
                  </a:lnTo>
                  <a:lnTo>
                    <a:pt x="536" y="2231"/>
                  </a:lnTo>
                  <a:lnTo>
                    <a:pt x="538" y="2180"/>
                  </a:lnTo>
                  <a:lnTo>
                    <a:pt x="540" y="2134"/>
                  </a:lnTo>
                  <a:lnTo>
                    <a:pt x="536" y="2091"/>
                  </a:lnTo>
                  <a:lnTo>
                    <a:pt x="529" y="2049"/>
                  </a:lnTo>
                  <a:lnTo>
                    <a:pt x="515" y="2011"/>
                  </a:lnTo>
                  <a:lnTo>
                    <a:pt x="500" y="1991"/>
                  </a:lnTo>
                  <a:lnTo>
                    <a:pt x="480" y="1969"/>
                  </a:lnTo>
                  <a:lnTo>
                    <a:pt x="456" y="1947"/>
                  </a:lnTo>
                  <a:lnTo>
                    <a:pt x="429" y="1923"/>
                  </a:lnTo>
                  <a:lnTo>
                    <a:pt x="400" y="1900"/>
                  </a:lnTo>
                  <a:lnTo>
                    <a:pt x="369" y="1874"/>
                  </a:lnTo>
                  <a:lnTo>
                    <a:pt x="340" y="1849"/>
                  </a:lnTo>
                  <a:lnTo>
                    <a:pt x="313" y="1821"/>
                  </a:lnTo>
                  <a:lnTo>
                    <a:pt x="289" y="1794"/>
                  </a:lnTo>
                  <a:lnTo>
                    <a:pt x="269" y="1763"/>
                  </a:lnTo>
                  <a:lnTo>
                    <a:pt x="255" y="1732"/>
                  </a:lnTo>
                  <a:lnTo>
                    <a:pt x="247" y="1700"/>
                  </a:lnTo>
                  <a:lnTo>
                    <a:pt x="249" y="1663"/>
                  </a:lnTo>
                  <a:lnTo>
                    <a:pt x="260" y="1627"/>
                  </a:lnTo>
                  <a:lnTo>
                    <a:pt x="284" y="1587"/>
                  </a:lnTo>
                  <a:lnTo>
                    <a:pt x="304" y="1561"/>
                  </a:lnTo>
                  <a:lnTo>
                    <a:pt x="327" y="1538"/>
                  </a:lnTo>
                  <a:lnTo>
                    <a:pt x="351" y="1516"/>
                  </a:lnTo>
                  <a:close/>
                  <a:moveTo>
                    <a:pt x="95" y="491"/>
                  </a:moveTo>
                  <a:lnTo>
                    <a:pt x="264" y="516"/>
                  </a:lnTo>
                  <a:lnTo>
                    <a:pt x="267" y="518"/>
                  </a:lnTo>
                  <a:lnTo>
                    <a:pt x="276" y="518"/>
                  </a:lnTo>
                  <a:lnTo>
                    <a:pt x="289" y="516"/>
                  </a:lnTo>
                  <a:lnTo>
                    <a:pt x="298" y="516"/>
                  </a:lnTo>
                  <a:lnTo>
                    <a:pt x="304" y="520"/>
                  </a:lnTo>
                  <a:lnTo>
                    <a:pt x="255" y="541"/>
                  </a:lnTo>
                  <a:lnTo>
                    <a:pt x="216" y="569"/>
                  </a:lnTo>
                  <a:lnTo>
                    <a:pt x="187" y="596"/>
                  </a:lnTo>
                  <a:lnTo>
                    <a:pt x="167" y="627"/>
                  </a:lnTo>
                  <a:lnTo>
                    <a:pt x="156" y="660"/>
                  </a:lnTo>
                  <a:lnTo>
                    <a:pt x="155" y="692"/>
                  </a:lnTo>
                  <a:lnTo>
                    <a:pt x="162" y="723"/>
                  </a:lnTo>
                  <a:lnTo>
                    <a:pt x="180" y="756"/>
                  </a:lnTo>
                  <a:lnTo>
                    <a:pt x="207" y="787"/>
                  </a:lnTo>
                  <a:lnTo>
                    <a:pt x="242" y="814"/>
                  </a:lnTo>
                  <a:lnTo>
                    <a:pt x="278" y="838"/>
                  </a:lnTo>
                  <a:lnTo>
                    <a:pt x="320" y="858"/>
                  </a:lnTo>
                  <a:lnTo>
                    <a:pt x="362" y="876"/>
                  </a:lnTo>
                  <a:lnTo>
                    <a:pt x="406" y="892"/>
                  </a:lnTo>
                  <a:lnTo>
                    <a:pt x="451" y="909"/>
                  </a:lnTo>
                  <a:lnTo>
                    <a:pt x="496" y="925"/>
                  </a:lnTo>
                  <a:lnTo>
                    <a:pt x="540" y="941"/>
                  </a:lnTo>
                  <a:lnTo>
                    <a:pt x="582" y="960"/>
                  </a:lnTo>
                  <a:lnTo>
                    <a:pt x="622" y="981"/>
                  </a:lnTo>
                  <a:lnTo>
                    <a:pt x="658" y="1005"/>
                  </a:lnTo>
                  <a:lnTo>
                    <a:pt x="691" y="1034"/>
                  </a:lnTo>
                  <a:lnTo>
                    <a:pt x="720" y="1069"/>
                  </a:lnTo>
                  <a:lnTo>
                    <a:pt x="744" y="1107"/>
                  </a:lnTo>
                  <a:lnTo>
                    <a:pt x="756" y="1145"/>
                  </a:lnTo>
                  <a:lnTo>
                    <a:pt x="760" y="1185"/>
                  </a:lnTo>
                  <a:lnTo>
                    <a:pt x="758" y="1223"/>
                  </a:lnTo>
                  <a:lnTo>
                    <a:pt x="749" y="1261"/>
                  </a:lnTo>
                  <a:lnTo>
                    <a:pt x="735" y="1298"/>
                  </a:lnTo>
                  <a:lnTo>
                    <a:pt x="715" y="1332"/>
                  </a:lnTo>
                  <a:lnTo>
                    <a:pt x="695" y="1365"/>
                  </a:lnTo>
                  <a:lnTo>
                    <a:pt x="671" y="1394"/>
                  </a:lnTo>
                  <a:lnTo>
                    <a:pt x="649" y="1418"/>
                  </a:lnTo>
                  <a:lnTo>
                    <a:pt x="627" y="1440"/>
                  </a:lnTo>
                  <a:lnTo>
                    <a:pt x="607" y="1454"/>
                  </a:lnTo>
                  <a:lnTo>
                    <a:pt x="591" y="1463"/>
                  </a:lnTo>
                  <a:lnTo>
                    <a:pt x="578" y="1467"/>
                  </a:lnTo>
                  <a:lnTo>
                    <a:pt x="567" y="1460"/>
                  </a:lnTo>
                  <a:lnTo>
                    <a:pt x="555" y="1451"/>
                  </a:lnTo>
                  <a:lnTo>
                    <a:pt x="544" y="1443"/>
                  </a:lnTo>
                  <a:lnTo>
                    <a:pt x="547" y="1383"/>
                  </a:lnTo>
                  <a:lnTo>
                    <a:pt x="582" y="1354"/>
                  </a:lnTo>
                  <a:lnTo>
                    <a:pt x="611" y="1323"/>
                  </a:lnTo>
                  <a:lnTo>
                    <a:pt x="633" y="1291"/>
                  </a:lnTo>
                  <a:lnTo>
                    <a:pt x="646" y="1258"/>
                  </a:lnTo>
                  <a:lnTo>
                    <a:pt x="651" y="1223"/>
                  </a:lnTo>
                  <a:lnTo>
                    <a:pt x="649" y="1189"/>
                  </a:lnTo>
                  <a:lnTo>
                    <a:pt x="640" y="1154"/>
                  </a:lnTo>
                  <a:lnTo>
                    <a:pt x="622" y="1121"/>
                  </a:lnTo>
                  <a:lnTo>
                    <a:pt x="596" y="1092"/>
                  </a:lnTo>
                  <a:lnTo>
                    <a:pt x="562" y="1063"/>
                  </a:lnTo>
                  <a:lnTo>
                    <a:pt x="518" y="1040"/>
                  </a:lnTo>
                  <a:lnTo>
                    <a:pt x="467" y="1020"/>
                  </a:lnTo>
                  <a:lnTo>
                    <a:pt x="433" y="1007"/>
                  </a:lnTo>
                  <a:lnTo>
                    <a:pt x="396" y="994"/>
                  </a:lnTo>
                  <a:lnTo>
                    <a:pt x="356" y="978"/>
                  </a:lnTo>
                  <a:lnTo>
                    <a:pt x="315" y="960"/>
                  </a:lnTo>
                  <a:lnTo>
                    <a:pt x="273" y="940"/>
                  </a:lnTo>
                  <a:lnTo>
                    <a:pt x="229" y="918"/>
                  </a:lnTo>
                  <a:lnTo>
                    <a:pt x="187" y="894"/>
                  </a:lnTo>
                  <a:lnTo>
                    <a:pt x="149" y="869"/>
                  </a:lnTo>
                  <a:lnTo>
                    <a:pt x="111" y="841"/>
                  </a:lnTo>
                  <a:lnTo>
                    <a:pt x="78" y="812"/>
                  </a:lnTo>
                  <a:lnTo>
                    <a:pt x="51" y="783"/>
                  </a:lnTo>
                  <a:lnTo>
                    <a:pt x="27" y="751"/>
                  </a:lnTo>
                  <a:lnTo>
                    <a:pt x="11" y="718"/>
                  </a:lnTo>
                  <a:lnTo>
                    <a:pt x="2" y="683"/>
                  </a:lnTo>
                  <a:lnTo>
                    <a:pt x="0" y="647"/>
                  </a:lnTo>
                  <a:lnTo>
                    <a:pt x="7" y="609"/>
                  </a:lnTo>
                  <a:lnTo>
                    <a:pt x="26" y="571"/>
                  </a:lnTo>
                  <a:lnTo>
                    <a:pt x="55" y="532"/>
                  </a:lnTo>
                  <a:lnTo>
                    <a:pt x="95" y="491"/>
                  </a:lnTo>
                  <a:close/>
                  <a:moveTo>
                    <a:pt x="822" y="0"/>
                  </a:moveTo>
                  <a:lnTo>
                    <a:pt x="864" y="1"/>
                  </a:lnTo>
                  <a:lnTo>
                    <a:pt x="909" y="5"/>
                  </a:lnTo>
                  <a:lnTo>
                    <a:pt x="958" y="11"/>
                  </a:lnTo>
                  <a:lnTo>
                    <a:pt x="1007" y="18"/>
                  </a:lnTo>
                  <a:lnTo>
                    <a:pt x="1056" y="31"/>
                  </a:lnTo>
                  <a:lnTo>
                    <a:pt x="1102" y="43"/>
                  </a:lnTo>
                  <a:lnTo>
                    <a:pt x="1144" y="60"/>
                  </a:lnTo>
                  <a:lnTo>
                    <a:pt x="1178" y="80"/>
                  </a:lnTo>
                  <a:lnTo>
                    <a:pt x="1206" y="101"/>
                  </a:lnTo>
                  <a:lnTo>
                    <a:pt x="1224" y="127"/>
                  </a:lnTo>
                  <a:lnTo>
                    <a:pt x="1229" y="158"/>
                  </a:lnTo>
                  <a:lnTo>
                    <a:pt x="1226" y="189"/>
                  </a:lnTo>
                  <a:lnTo>
                    <a:pt x="1215" y="218"/>
                  </a:lnTo>
                  <a:lnTo>
                    <a:pt x="1198" y="245"/>
                  </a:lnTo>
                  <a:lnTo>
                    <a:pt x="1176" y="271"/>
                  </a:lnTo>
                  <a:lnTo>
                    <a:pt x="1156" y="292"/>
                  </a:lnTo>
                  <a:lnTo>
                    <a:pt x="1135" y="311"/>
                  </a:lnTo>
                  <a:lnTo>
                    <a:pt x="1118" y="325"/>
                  </a:lnTo>
                  <a:lnTo>
                    <a:pt x="1100" y="336"/>
                  </a:lnTo>
                  <a:lnTo>
                    <a:pt x="1076" y="351"/>
                  </a:lnTo>
                  <a:lnTo>
                    <a:pt x="1046" y="369"/>
                  </a:lnTo>
                  <a:lnTo>
                    <a:pt x="1011" y="385"/>
                  </a:lnTo>
                  <a:lnTo>
                    <a:pt x="975" y="403"/>
                  </a:lnTo>
                  <a:lnTo>
                    <a:pt x="936" y="420"/>
                  </a:lnTo>
                  <a:lnTo>
                    <a:pt x="902" y="432"/>
                  </a:lnTo>
                  <a:lnTo>
                    <a:pt x="867" y="443"/>
                  </a:lnTo>
                  <a:lnTo>
                    <a:pt x="838" y="447"/>
                  </a:lnTo>
                  <a:lnTo>
                    <a:pt x="787" y="421"/>
                  </a:lnTo>
                  <a:lnTo>
                    <a:pt x="735" y="396"/>
                  </a:lnTo>
                  <a:lnTo>
                    <a:pt x="711" y="387"/>
                  </a:lnTo>
                  <a:lnTo>
                    <a:pt x="678" y="378"/>
                  </a:lnTo>
                  <a:lnTo>
                    <a:pt x="647" y="369"/>
                  </a:lnTo>
                  <a:lnTo>
                    <a:pt x="624" y="360"/>
                  </a:lnTo>
                  <a:lnTo>
                    <a:pt x="664" y="358"/>
                  </a:lnTo>
                  <a:lnTo>
                    <a:pt x="711" y="354"/>
                  </a:lnTo>
                  <a:lnTo>
                    <a:pt x="762" y="349"/>
                  </a:lnTo>
                  <a:lnTo>
                    <a:pt x="816" y="340"/>
                  </a:lnTo>
                  <a:lnTo>
                    <a:pt x="871" y="327"/>
                  </a:lnTo>
                  <a:lnTo>
                    <a:pt x="924" y="314"/>
                  </a:lnTo>
                  <a:lnTo>
                    <a:pt x="975" y="298"/>
                  </a:lnTo>
                  <a:lnTo>
                    <a:pt x="1020" y="280"/>
                  </a:lnTo>
                  <a:lnTo>
                    <a:pt x="1060" y="260"/>
                  </a:lnTo>
                  <a:lnTo>
                    <a:pt x="1091" y="238"/>
                  </a:lnTo>
                  <a:lnTo>
                    <a:pt x="1111" y="214"/>
                  </a:lnTo>
                  <a:lnTo>
                    <a:pt x="1126" y="192"/>
                  </a:lnTo>
                  <a:lnTo>
                    <a:pt x="1131" y="172"/>
                  </a:lnTo>
                  <a:lnTo>
                    <a:pt x="1129" y="154"/>
                  </a:lnTo>
                  <a:lnTo>
                    <a:pt x="1120" y="138"/>
                  </a:lnTo>
                  <a:lnTo>
                    <a:pt x="1107" y="127"/>
                  </a:lnTo>
                  <a:lnTo>
                    <a:pt x="1089" y="120"/>
                  </a:lnTo>
                  <a:lnTo>
                    <a:pt x="1066" y="114"/>
                  </a:lnTo>
                  <a:lnTo>
                    <a:pt x="1036" y="112"/>
                  </a:lnTo>
                  <a:lnTo>
                    <a:pt x="1004" y="114"/>
                  </a:lnTo>
                  <a:lnTo>
                    <a:pt x="969" y="116"/>
                  </a:lnTo>
                  <a:lnTo>
                    <a:pt x="938" y="120"/>
                  </a:lnTo>
                  <a:lnTo>
                    <a:pt x="911" y="125"/>
                  </a:lnTo>
                  <a:lnTo>
                    <a:pt x="891" y="131"/>
                  </a:lnTo>
                  <a:lnTo>
                    <a:pt x="878" y="134"/>
                  </a:lnTo>
                  <a:lnTo>
                    <a:pt x="847" y="154"/>
                  </a:lnTo>
                  <a:lnTo>
                    <a:pt x="813" y="167"/>
                  </a:lnTo>
                  <a:lnTo>
                    <a:pt x="778" y="174"/>
                  </a:lnTo>
                  <a:lnTo>
                    <a:pt x="742" y="178"/>
                  </a:lnTo>
                  <a:lnTo>
                    <a:pt x="709" y="178"/>
                  </a:lnTo>
                  <a:lnTo>
                    <a:pt x="680" y="172"/>
                  </a:lnTo>
                  <a:lnTo>
                    <a:pt x="655" y="165"/>
                  </a:lnTo>
                  <a:lnTo>
                    <a:pt x="636" y="152"/>
                  </a:lnTo>
                  <a:lnTo>
                    <a:pt x="627" y="140"/>
                  </a:lnTo>
                  <a:lnTo>
                    <a:pt x="626" y="120"/>
                  </a:lnTo>
                  <a:lnTo>
                    <a:pt x="633" y="98"/>
                  </a:lnTo>
                  <a:lnTo>
                    <a:pt x="647" y="74"/>
                  </a:lnTo>
                  <a:lnTo>
                    <a:pt x="669" y="51"/>
                  </a:lnTo>
                  <a:lnTo>
                    <a:pt x="700" y="29"/>
                  </a:lnTo>
                  <a:lnTo>
                    <a:pt x="738" y="11"/>
                  </a:lnTo>
                  <a:lnTo>
                    <a:pt x="758" y="5"/>
                  </a:lnTo>
                  <a:lnTo>
                    <a:pt x="786" y="1"/>
                  </a:lnTo>
                  <a:lnTo>
                    <a:pt x="8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167" name="Freeform 18">
              <a:extLst>
                <a:ext uri="{FF2B5EF4-FFF2-40B4-BE49-F238E27FC236}">
                  <a16:creationId xmlns:a16="http://schemas.microsoft.com/office/drawing/2014/main" id="{9C3DB532-4E21-533A-59C3-4D10EEEBF53C}"/>
                </a:ext>
              </a:extLst>
            </p:cNvPr>
            <p:cNvSpPr>
              <a:spLocks/>
            </p:cNvSpPr>
            <p:nvPr/>
          </p:nvSpPr>
          <p:spPr bwMode="auto">
            <a:xfrm flipH="1">
              <a:off x="2062550" y="1142826"/>
              <a:ext cx="2363788" cy="985838"/>
            </a:xfrm>
            <a:custGeom>
              <a:avLst/>
              <a:gdLst>
                <a:gd name="T0" fmla="*/ 548 w 1489"/>
                <a:gd name="T1" fmla="*/ 1 h 621"/>
                <a:gd name="T2" fmla="*/ 640 w 1489"/>
                <a:gd name="T3" fmla="*/ 16 h 621"/>
                <a:gd name="T4" fmla="*/ 722 w 1489"/>
                <a:gd name="T5" fmla="*/ 51 h 621"/>
                <a:gd name="T6" fmla="*/ 786 w 1489"/>
                <a:gd name="T7" fmla="*/ 80 h 621"/>
                <a:gd name="T8" fmla="*/ 842 w 1489"/>
                <a:gd name="T9" fmla="*/ 101 h 621"/>
                <a:gd name="T10" fmla="*/ 900 w 1489"/>
                <a:gd name="T11" fmla="*/ 123 h 621"/>
                <a:gd name="T12" fmla="*/ 973 w 1489"/>
                <a:gd name="T13" fmla="*/ 151 h 621"/>
                <a:gd name="T14" fmla="*/ 1064 w 1489"/>
                <a:gd name="T15" fmla="*/ 180 h 621"/>
                <a:gd name="T16" fmla="*/ 1171 w 1489"/>
                <a:gd name="T17" fmla="*/ 192 h 621"/>
                <a:gd name="T18" fmla="*/ 1286 w 1489"/>
                <a:gd name="T19" fmla="*/ 192 h 621"/>
                <a:gd name="T20" fmla="*/ 1389 w 1489"/>
                <a:gd name="T21" fmla="*/ 181 h 621"/>
                <a:gd name="T22" fmla="*/ 1464 w 1489"/>
                <a:gd name="T23" fmla="*/ 167 h 621"/>
                <a:gd name="T24" fmla="*/ 1486 w 1489"/>
                <a:gd name="T25" fmla="*/ 174 h 621"/>
                <a:gd name="T26" fmla="*/ 1489 w 1489"/>
                <a:gd name="T27" fmla="*/ 192 h 621"/>
                <a:gd name="T28" fmla="*/ 1469 w 1489"/>
                <a:gd name="T29" fmla="*/ 227 h 621"/>
                <a:gd name="T30" fmla="*/ 1433 w 1489"/>
                <a:gd name="T31" fmla="*/ 272 h 621"/>
                <a:gd name="T32" fmla="*/ 1377 w 1489"/>
                <a:gd name="T33" fmla="*/ 311 h 621"/>
                <a:gd name="T34" fmla="*/ 1293 w 1489"/>
                <a:gd name="T35" fmla="*/ 341 h 621"/>
                <a:gd name="T36" fmla="*/ 1177 w 1489"/>
                <a:gd name="T37" fmla="*/ 360 h 621"/>
                <a:gd name="T38" fmla="*/ 1171 w 1489"/>
                <a:gd name="T39" fmla="*/ 387 h 621"/>
                <a:gd name="T40" fmla="*/ 1155 w 1489"/>
                <a:gd name="T41" fmla="*/ 409 h 621"/>
                <a:gd name="T42" fmla="*/ 1122 w 1489"/>
                <a:gd name="T43" fmla="*/ 423 h 621"/>
                <a:gd name="T44" fmla="*/ 1069 w 1489"/>
                <a:gd name="T45" fmla="*/ 429 h 621"/>
                <a:gd name="T46" fmla="*/ 993 w 1489"/>
                <a:gd name="T47" fmla="*/ 418 h 621"/>
                <a:gd name="T48" fmla="*/ 944 w 1489"/>
                <a:gd name="T49" fmla="*/ 414 h 621"/>
                <a:gd name="T50" fmla="*/ 944 w 1489"/>
                <a:gd name="T51" fmla="*/ 431 h 621"/>
                <a:gd name="T52" fmla="*/ 942 w 1489"/>
                <a:gd name="T53" fmla="*/ 449 h 621"/>
                <a:gd name="T54" fmla="*/ 933 w 1489"/>
                <a:gd name="T55" fmla="*/ 465 h 621"/>
                <a:gd name="T56" fmla="*/ 909 w 1489"/>
                <a:gd name="T57" fmla="*/ 480 h 621"/>
                <a:gd name="T58" fmla="*/ 864 w 1489"/>
                <a:gd name="T59" fmla="*/ 485 h 621"/>
                <a:gd name="T60" fmla="*/ 795 w 1489"/>
                <a:gd name="T61" fmla="*/ 480 h 621"/>
                <a:gd name="T62" fmla="*/ 733 w 1489"/>
                <a:gd name="T63" fmla="*/ 505 h 621"/>
                <a:gd name="T64" fmla="*/ 697 w 1489"/>
                <a:gd name="T65" fmla="*/ 545 h 621"/>
                <a:gd name="T66" fmla="*/ 655 w 1489"/>
                <a:gd name="T67" fmla="*/ 560 h 621"/>
                <a:gd name="T68" fmla="*/ 611 w 1489"/>
                <a:gd name="T69" fmla="*/ 556 h 621"/>
                <a:gd name="T70" fmla="*/ 569 w 1489"/>
                <a:gd name="T71" fmla="*/ 545 h 621"/>
                <a:gd name="T72" fmla="*/ 533 w 1489"/>
                <a:gd name="T73" fmla="*/ 536 h 621"/>
                <a:gd name="T74" fmla="*/ 499 w 1489"/>
                <a:gd name="T75" fmla="*/ 565 h 621"/>
                <a:gd name="T76" fmla="*/ 455 w 1489"/>
                <a:gd name="T77" fmla="*/ 596 h 621"/>
                <a:gd name="T78" fmla="*/ 402 w 1489"/>
                <a:gd name="T79" fmla="*/ 603 h 621"/>
                <a:gd name="T80" fmla="*/ 348 w 1489"/>
                <a:gd name="T81" fmla="*/ 592 h 621"/>
                <a:gd name="T82" fmla="*/ 297 w 1489"/>
                <a:gd name="T83" fmla="*/ 576 h 621"/>
                <a:gd name="T84" fmla="*/ 257 w 1489"/>
                <a:gd name="T85" fmla="*/ 563 h 621"/>
                <a:gd name="T86" fmla="*/ 199 w 1489"/>
                <a:gd name="T87" fmla="*/ 612 h 621"/>
                <a:gd name="T88" fmla="*/ 137 w 1489"/>
                <a:gd name="T89" fmla="*/ 621 h 621"/>
                <a:gd name="T90" fmla="*/ 71 w 1489"/>
                <a:gd name="T91" fmla="*/ 605 h 621"/>
                <a:gd name="T92" fmla="*/ 0 w 1489"/>
                <a:gd name="T93" fmla="*/ 576 h 621"/>
                <a:gd name="T94" fmla="*/ 42 w 1489"/>
                <a:gd name="T95" fmla="*/ 269 h 621"/>
                <a:gd name="T96" fmla="*/ 106 w 1489"/>
                <a:gd name="T97" fmla="*/ 238 h 621"/>
                <a:gd name="T98" fmla="*/ 159 w 1489"/>
                <a:gd name="T99" fmla="*/ 191 h 621"/>
                <a:gd name="T100" fmla="*/ 208 w 1489"/>
                <a:gd name="T101" fmla="*/ 132 h 621"/>
                <a:gd name="T102" fmla="*/ 262 w 1489"/>
                <a:gd name="T103" fmla="*/ 76 h 621"/>
                <a:gd name="T104" fmla="*/ 333 w 1489"/>
                <a:gd name="T105" fmla="*/ 31 h 621"/>
                <a:gd name="T106" fmla="*/ 411 w 1489"/>
                <a:gd name="T107" fmla="*/ 7 h 621"/>
                <a:gd name="T108" fmla="*/ 499 w 1489"/>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9" h="621">
                  <a:moveTo>
                    <a:pt x="499" y="0"/>
                  </a:moveTo>
                  <a:lnTo>
                    <a:pt x="548" y="1"/>
                  </a:lnTo>
                  <a:lnTo>
                    <a:pt x="595" y="7"/>
                  </a:lnTo>
                  <a:lnTo>
                    <a:pt x="640" y="16"/>
                  </a:lnTo>
                  <a:lnTo>
                    <a:pt x="682" y="32"/>
                  </a:lnTo>
                  <a:lnTo>
                    <a:pt x="722" y="51"/>
                  </a:lnTo>
                  <a:lnTo>
                    <a:pt x="757" y="67"/>
                  </a:lnTo>
                  <a:lnTo>
                    <a:pt x="786" y="80"/>
                  </a:lnTo>
                  <a:lnTo>
                    <a:pt x="815" y="91"/>
                  </a:lnTo>
                  <a:lnTo>
                    <a:pt x="842" y="101"/>
                  </a:lnTo>
                  <a:lnTo>
                    <a:pt x="869" y="112"/>
                  </a:lnTo>
                  <a:lnTo>
                    <a:pt x="900" y="123"/>
                  </a:lnTo>
                  <a:lnTo>
                    <a:pt x="933" y="136"/>
                  </a:lnTo>
                  <a:lnTo>
                    <a:pt x="973" y="151"/>
                  </a:lnTo>
                  <a:lnTo>
                    <a:pt x="1020" y="167"/>
                  </a:lnTo>
                  <a:lnTo>
                    <a:pt x="1064" y="180"/>
                  </a:lnTo>
                  <a:lnTo>
                    <a:pt x="1115" y="189"/>
                  </a:lnTo>
                  <a:lnTo>
                    <a:pt x="1171" y="192"/>
                  </a:lnTo>
                  <a:lnTo>
                    <a:pt x="1228" y="194"/>
                  </a:lnTo>
                  <a:lnTo>
                    <a:pt x="1286" y="192"/>
                  </a:lnTo>
                  <a:lnTo>
                    <a:pt x="1340" y="189"/>
                  </a:lnTo>
                  <a:lnTo>
                    <a:pt x="1389" y="181"/>
                  </a:lnTo>
                  <a:lnTo>
                    <a:pt x="1431" y="174"/>
                  </a:lnTo>
                  <a:lnTo>
                    <a:pt x="1464" y="167"/>
                  </a:lnTo>
                  <a:lnTo>
                    <a:pt x="1479" y="169"/>
                  </a:lnTo>
                  <a:lnTo>
                    <a:pt x="1486" y="174"/>
                  </a:lnTo>
                  <a:lnTo>
                    <a:pt x="1489" y="181"/>
                  </a:lnTo>
                  <a:lnTo>
                    <a:pt x="1489" y="192"/>
                  </a:lnTo>
                  <a:lnTo>
                    <a:pt x="1484" y="203"/>
                  </a:lnTo>
                  <a:lnTo>
                    <a:pt x="1469" y="227"/>
                  </a:lnTo>
                  <a:lnTo>
                    <a:pt x="1453" y="251"/>
                  </a:lnTo>
                  <a:lnTo>
                    <a:pt x="1433" y="272"/>
                  </a:lnTo>
                  <a:lnTo>
                    <a:pt x="1408" y="292"/>
                  </a:lnTo>
                  <a:lnTo>
                    <a:pt x="1377" y="311"/>
                  </a:lnTo>
                  <a:lnTo>
                    <a:pt x="1339" y="327"/>
                  </a:lnTo>
                  <a:lnTo>
                    <a:pt x="1293" y="341"/>
                  </a:lnTo>
                  <a:lnTo>
                    <a:pt x="1239" y="352"/>
                  </a:lnTo>
                  <a:lnTo>
                    <a:pt x="1177" y="360"/>
                  </a:lnTo>
                  <a:lnTo>
                    <a:pt x="1175" y="372"/>
                  </a:lnTo>
                  <a:lnTo>
                    <a:pt x="1171" y="387"/>
                  </a:lnTo>
                  <a:lnTo>
                    <a:pt x="1166" y="398"/>
                  </a:lnTo>
                  <a:lnTo>
                    <a:pt x="1155" y="409"/>
                  </a:lnTo>
                  <a:lnTo>
                    <a:pt x="1140" y="418"/>
                  </a:lnTo>
                  <a:lnTo>
                    <a:pt x="1122" y="423"/>
                  </a:lnTo>
                  <a:lnTo>
                    <a:pt x="1099" y="429"/>
                  </a:lnTo>
                  <a:lnTo>
                    <a:pt x="1069" y="429"/>
                  </a:lnTo>
                  <a:lnTo>
                    <a:pt x="1035" y="425"/>
                  </a:lnTo>
                  <a:lnTo>
                    <a:pt x="993" y="418"/>
                  </a:lnTo>
                  <a:lnTo>
                    <a:pt x="944" y="407"/>
                  </a:lnTo>
                  <a:lnTo>
                    <a:pt x="944" y="414"/>
                  </a:lnTo>
                  <a:lnTo>
                    <a:pt x="944" y="421"/>
                  </a:lnTo>
                  <a:lnTo>
                    <a:pt x="944" y="431"/>
                  </a:lnTo>
                  <a:lnTo>
                    <a:pt x="944" y="440"/>
                  </a:lnTo>
                  <a:lnTo>
                    <a:pt x="942" y="449"/>
                  </a:lnTo>
                  <a:lnTo>
                    <a:pt x="939" y="458"/>
                  </a:lnTo>
                  <a:lnTo>
                    <a:pt x="933" y="465"/>
                  </a:lnTo>
                  <a:lnTo>
                    <a:pt x="922" y="474"/>
                  </a:lnTo>
                  <a:lnTo>
                    <a:pt x="909" y="480"/>
                  </a:lnTo>
                  <a:lnTo>
                    <a:pt x="889" y="483"/>
                  </a:lnTo>
                  <a:lnTo>
                    <a:pt x="864" y="485"/>
                  </a:lnTo>
                  <a:lnTo>
                    <a:pt x="833" y="483"/>
                  </a:lnTo>
                  <a:lnTo>
                    <a:pt x="795" y="480"/>
                  </a:lnTo>
                  <a:lnTo>
                    <a:pt x="748" y="471"/>
                  </a:lnTo>
                  <a:lnTo>
                    <a:pt x="733" y="505"/>
                  </a:lnTo>
                  <a:lnTo>
                    <a:pt x="715" y="529"/>
                  </a:lnTo>
                  <a:lnTo>
                    <a:pt x="697" y="545"/>
                  </a:lnTo>
                  <a:lnTo>
                    <a:pt x="677" y="554"/>
                  </a:lnTo>
                  <a:lnTo>
                    <a:pt x="655" y="560"/>
                  </a:lnTo>
                  <a:lnTo>
                    <a:pt x="633" y="560"/>
                  </a:lnTo>
                  <a:lnTo>
                    <a:pt x="611" y="556"/>
                  </a:lnTo>
                  <a:lnTo>
                    <a:pt x="591" y="551"/>
                  </a:lnTo>
                  <a:lnTo>
                    <a:pt x="569" y="545"/>
                  </a:lnTo>
                  <a:lnTo>
                    <a:pt x="549" y="540"/>
                  </a:lnTo>
                  <a:lnTo>
                    <a:pt x="533" y="536"/>
                  </a:lnTo>
                  <a:lnTo>
                    <a:pt x="517" y="534"/>
                  </a:lnTo>
                  <a:lnTo>
                    <a:pt x="499" y="565"/>
                  </a:lnTo>
                  <a:lnTo>
                    <a:pt x="479" y="585"/>
                  </a:lnTo>
                  <a:lnTo>
                    <a:pt x="455" y="596"/>
                  </a:lnTo>
                  <a:lnTo>
                    <a:pt x="429" y="601"/>
                  </a:lnTo>
                  <a:lnTo>
                    <a:pt x="402" y="603"/>
                  </a:lnTo>
                  <a:lnTo>
                    <a:pt x="375" y="600"/>
                  </a:lnTo>
                  <a:lnTo>
                    <a:pt x="348" y="592"/>
                  </a:lnTo>
                  <a:lnTo>
                    <a:pt x="322" y="585"/>
                  </a:lnTo>
                  <a:lnTo>
                    <a:pt x="297" y="576"/>
                  </a:lnTo>
                  <a:lnTo>
                    <a:pt x="275" y="569"/>
                  </a:lnTo>
                  <a:lnTo>
                    <a:pt x="257" y="563"/>
                  </a:lnTo>
                  <a:lnTo>
                    <a:pt x="228" y="592"/>
                  </a:lnTo>
                  <a:lnTo>
                    <a:pt x="199" y="612"/>
                  </a:lnTo>
                  <a:lnTo>
                    <a:pt x="168" y="620"/>
                  </a:lnTo>
                  <a:lnTo>
                    <a:pt x="137" y="621"/>
                  </a:lnTo>
                  <a:lnTo>
                    <a:pt x="104" y="614"/>
                  </a:lnTo>
                  <a:lnTo>
                    <a:pt x="71" y="605"/>
                  </a:lnTo>
                  <a:lnTo>
                    <a:pt x="37" y="591"/>
                  </a:lnTo>
                  <a:lnTo>
                    <a:pt x="0" y="576"/>
                  </a:lnTo>
                  <a:lnTo>
                    <a:pt x="4" y="274"/>
                  </a:lnTo>
                  <a:lnTo>
                    <a:pt x="42" y="269"/>
                  </a:lnTo>
                  <a:lnTo>
                    <a:pt x="77" y="256"/>
                  </a:lnTo>
                  <a:lnTo>
                    <a:pt x="106" y="238"/>
                  </a:lnTo>
                  <a:lnTo>
                    <a:pt x="133" y="216"/>
                  </a:lnTo>
                  <a:lnTo>
                    <a:pt x="159" y="191"/>
                  </a:lnTo>
                  <a:lnTo>
                    <a:pt x="182" y="161"/>
                  </a:lnTo>
                  <a:lnTo>
                    <a:pt x="208" y="132"/>
                  </a:lnTo>
                  <a:lnTo>
                    <a:pt x="233" y="103"/>
                  </a:lnTo>
                  <a:lnTo>
                    <a:pt x="262" y="76"/>
                  </a:lnTo>
                  <a:lnTo>
                    <a:pt x="295" y="52"/>
                  </a:lnTo>
                  <a:lnTo>
                    <a:pt x="333" y="31"/>
                  </a:lnTo>
                  <a:lnTo>
                    <a:pt x="377" y="16"/>
                  </a:lnTo>
                  <a:lnTo>
                    <a:pt x="411" y="7"/>
                  </a:lnTo>
                  <a:lnTo>
                    <a:pt x="453" y="1"/>
                  </a:lnTo>
                  <a:lnTo>
                    <a:pt x="4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168" name="Freeform 54">
              <a:extLst>
                <a:ext uri="{FF2B5EF4-FFF2-40B4-BE49-F238E27FC236}">
                  <a16:creationId xmlns:a16="http://schemas.microsoft.com/office/drawing/2014/main" id="{DF4655B2-23A2-047C-3A2C-11CC8A76C9BD}"/>
                </a:ext>
              </a:extLst>
            </p:cNvPr>
            <p:cNvSpPr>
              <a:spLocks noEditPoints="1"/>
            </p:cNvSpPr>
            <p:nvPr/>
          </p:nvSpPr>
          <p:spPr bwMode="auto">
            <a:xfrm>
              <a:off x="4366556" y="1001048"/>
              <a:ext cx="460794" cy="5174720"/>
            </a:xfrm>
            <a:custGeom>
              <a:avLst/>
              <a:gdLst>
                <a:gd name="T0" fmla="*/ 147 w 300"/>
                <a:gd name="T1" fmla="*/ 3238 h 3369"/>
                <a:gd name="T2" fmla="*/ 184 w 300"/>
                <a:gd name="T3" fmla="*/ 3277 h 3369"/>
                <a:gd name="T4" fmla="*/ 180 w 300"/>
                <a:gd name="T5" fmla="*/ 3309 h 3369"/>
                <a:gd name="T6" fmla="*/ 167 w 300"/>
                <a:gd name="T7" fmla="*/ 3360 h 3369"/>
                <a:gd name="T8" fmla="*/ 136 w 300"/>
                <a:gd name="T9" fmla="*/ 3340 h 3369"/>
                <a:gd name="T10" fmla="*/ 124 w 300"/>
                <a:gd name="T11" fmla="*/ 3251 h 3369"/>
                <a:gd name="T12" fmla="*/ 142 w 300"/>
                <a:gd name="T13" fmla="*/ 2813 h 3369"/>
                <a:gd name="T14" fmla="*/ 184 w 300"/>
                <a:gd name="T15" fmla="*/ 2884 h 3369"/>
                <a:gd name="T16" fmla="*/ 195 w 300"/>
                <a:gd name="T17" fmla="*/ 2986 h 3369"/>
                <a:gd name="T18" fmla="*/ 191 w 300"/>
                <a:gd name="T19" fmla="*/ 3087 h 3369"/>
                <a:gd name="T20" fmla="*/ 184 w 300"/>
                <a:gd name="T21" fmla="*/ 3140 h 3369"/>
                <a:gd name="T22" fmla="*/ 156 w 300"/>
                <a:gd name="T23" fmla="*/ 3082 h 3369"/>
                <a:gd name="T24" fmla="*/ 120 w 300"/>
                <a:gd name="T25" fmla="*/ 2986 h 3369"/>
                <a:gd name="T26" fmla="*/ 120 w 300"/>
                <a:gd name="T27" fmla="*/ 2857 h 3369"/>
                <a:gd name="T28" fmla="*/ 124 w 300"/>
                <a:gd name="T29" fmla="*/ 2386 h 3369"/>
                <a:gd name="T30" fmla="*/ 196 w 300"/>
                <a:gd name="T31" fmla="*/ 2449 h 3369"/>
                <a:gd name="T32" fmla="*/ 193 w 300"/>
                <a:gd name="T33" fmla="*/ 2666 h 3369"/>
                <a:gd name="T34" fmla="*/ 182 w 300"/>
                <a:gd name="T35" fmla="*/ 2658 h 3369"/>
                <a:gd name="T36" fmla="*/ 171 w 300"/>
                <a:gd name="T37" fmla="*/ 2649 h 3369"/>
                <a:gd name="T38" fmla="*/ 136 w 300"/>
                <a:gd name="T39" fmla="*/ 2626 h 3369"/>
                <a:gd name="T40" fmla="*/ 113 w 300"/>
                <a:gd name="T41" fmla="*/ 1866 h 3369"/>
                <a:gd name="T42" fmla="*/ 200 w 300"/>
                <a:gd name="T43" fmla="*/ 1931 h 3369"/>
                <a:gd name="T44" fmla="*/ 200 w 300"/>
                <a:gd name="T45" fmla="*/ 2067 h 3369"/>
                <a:gd name="T46" fmla="*/ 198 w 300"/>
                <a:gd name="T47" fmla="*/ 2215 h 3369"/>
                <a:gd name="T48" fmla="*/ 138 w 300"/>
                <a:gd name="T49" fmla="*/ 2213 h 3369"/>
                <a:gd name="T50" fmla="*/ 113 w 300"/>
                <a:gd name="T51" fmla="*/ 1866 h 3369"/>
                <a:gd name="T52" fmla="*/ 204 w 300"/>
                <a:gd name="T53" fmla="*/ 1709 h 3369"/>
                <a:gd name="T54" fmla="*/ 144 w 300"/>
                <a:gd name="T55" fmla="*/ 1693 h 3369"/>
                <a:gd name="T56" fmla="*/ 104 w 300"/>
                <a:gd name="T57" fmla="*/ 1357 h 3369"/>
                <a:gd name="T58" fmla="*/ 224 w 300"/>
                <a:gd name="T59" fmla="*/ 20 h 3369"/>
                <a:gd name="T60" fmla="*/ 287 w 300"/>
                <a:gd name="T61" fmla="*/ 89 h 3369"/>
                <a:gd name="T62" fmla="*/ 298 w 300"/>
                <a:gd name="T63" fmla="*/ 173 h 3369"/>
                <a:gd name="T64" fmla="*/ 260 w 300"/>
                <a:gd name="T65" fmla="*/ 242 h 3369"/>
                <a:gd name="T66" fmla="*/ 222 w 300"/>
                <a:gd name="T67" fmla="*/ 377 h 3369"/>
                <a:gd name="T68" fmla="*/ 218 w 300"/>
                <a:gd name="T69" fmla="*/ 640 h 3369"/>
                <a:gd name="T70" fmla="*/ 216 w 300"/>
                <a:gd name="T71" fmla="*/ 880 h 3369"/>
                <a:gd name="T72" fmla="*/ 213 w 300"/>
                <a:gd name="T73" fmla="*/ 1166 h 3369"/>
                <a:gd name="T74" fmla="*/ 96 w 300"/>
                <a:gd name="T75" fmla="*/ 958 h 3369"/>
                <a:gd name="T76" fmla="*/ 87 w 300"/>
                <a:gd name="T77" fmla="*/ 637 h 3369"/>
                <a:gd name="T78" fmla="*/ 82 w 300"/>
                <a:gd name="T79" fmla="*/ 380 h 3369"/>
                <a:gd name="T80" fmla="*/ 31 w 300"/>
                <a:gd name="T81" fmla="*/ 237 h 3369"/>
                <a:gd name="T82" fmla="*/ 0 w 300"/>
                <a:gd name="T83" fmla="*/ 155 h 3369"/>
                <a:gd name="T84" fmla="*/ 18 w 300"/>
                <a:gd name="T85" fmla="*/ 73 h 3369"/>
                <a:gd name="T86" fmla="*/ 85 w 300"/>
                <a:gd name="T87" fmla="*/ 15 h 3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0" h="3369">
                  <a:moveTo>
                    <a:pt x="127" y="3220"/>
                  </a:moveTo>
                  <a:lnTo>
                    <a:pt x="136" y="3227"/>
                  </a:lnTo>
                  <a:lnTo>
                    <a:pt x="147" y="3238"/>
                  </a:lnTo>
                  <a:lnTo>
                    <a:pt x="160" y="3251"/>
                  </a:lnTo>
                  <a:lnTo>
                    <a:pt x="173" y="3266"/>
                  </a:lnTo>
                  <a:lnTo>
                    <a:pt x="184" y="3277"/>
                  </a:lnTo>
                  <a:lnTo>
                    <a:pt x="182" y="3282"/>
                  </a:lnTo>
                  <a:lnTo>
                    <a:pt x="182" y="3293"/>
                  </a:lnTo>
                  <a:lnTo>
                    <a:pt x="180" y="3309"/>
                  </a:lnTo>
                  <a:lnTo>
                    <a:pt x="178" y="3327"/>
                  </a:lnTo>
                  <a:lnTo>
                    <a:pt x="175" y="3346"/>
                  </a:lnTo>
                  <a:lnTo>
                    <a:pt x="167" y="3360"/>
                  </a:lnTo>
                  <a:lnTo>
                    <a:pt x="156" y="3369"/>
                  </a:lnTo>
                  <a:lnTo>
                    <a:pt x="147" y="3358"/>
                  </a:lnTo>
                  <a:lnTo>
                    <a:pt x="136" y="3340"/>
                  </a:lnTo>
                  <a:lnTo>
                    <a:pt x="129" y="3313"/>
                  </a:lnTo>
                  <a:lnTo>
                    <a:pt x="125" y="3282"/>
                  </a:lnTo>
                  <a:lnTo>
                    <a:pt x="124" y="3251"/>
                  </a:lnTo>
                  <a:lnTo>
                    <a:pt x="127" y="3220"/>
                  </a:lnTo>
                  <a:close/>
                  <a:moveTo>
                    <a:pt x="120" y="2800"/>
                  </a:moveTo>
                  <a:lnTo>
                    <a:pt x="142" y="2813"/>
                  </a:lnTo>
                  <a:lnTo>
                    <a:pt x="160" y="2833"/>
                  </a:lnTo>
                  <a:lnTo>
                    <a:pt x="173" y="2857"/>
                  </a:lnTo>
                  <a:lnTo>
                    <a:pt x="184" y="2884"/>
                  </a:lnTo>
                  <a:lnTo>
                    <a:pt x="189" y="2917"/>
                  </a:lnTo>
                  <a:lnTo>
                    <a:pt x="193" y="2949"/>
                  </a:lnTo>
                  <a:lnTo>
                    <a:pt x="195" y="2986"/>
                  </a:lnTo>
                  <a:lnTo>
                    <a:pt x="195" y="3020"/>
                  </a:lnTo>
                  <a:lnTo>
                    <a:pt x="195" y="3055"/>
                  </a:lnTo>
                  <a:lnTo>
                    <a:pt x="191" y="3087"/>
                  </a:lnTo>
                  <a:lnTo>
                    <a:pt x="189" y="3118"/>
                  </a:lnTo>
                  <a:lnTo>
                    <a:pt x="187" y="3146"/>
                  </a:lnTo>
                  <a:lnTo>
                    <a:pt x="184" y="3140"/>
                  </a:lnTo>
                  <a:lnTo>
                    <a:pt x="176" y="3127"/>
                  </a:lnTo>
                  <a:lnTo>
                    <a:pt x="167" y="3107"/>
                  </a:lnTo>
                  <a:lnTo>
                    <a:pt x="156" y="3082"/>
                  </a:lnTo>
                  <a:lnTo>
                    <a:pt x="144" y="3053"/>
                  </a:lnTo>
                  <a:lnTo>
                    <a:pt x="131" y="3020"/>
                  </a:lnTo>
                  <a:lnTo>
                    <a:pt x="120" y="2986"/>
                  </a:lnTo>
                  <a:lnTo>
                    <a:pt x="120" y="2944"/>
                  </a:lnTo>
                  <a:lnTo>
                    <a:pt x="120" y="2904"/>
                  </a:lnTo>
                  <a:lnTo>
                    <a:pt x="120" y="2857"/>
                  </a:lnTo>
                  <a:lnTo>
                    <a:pt x="120" y="2800"/>
                  </a:lnTo>
                  <a:close/>
                  <a:moveTo>
                    <a:pt x="116" y="2386"/>
                  </a:moveTo>
                  <a:lnTo>
                    <a:pt x="124" y="2386"/>
                  </a:lnTo>
                  <a:lnTo>
                    <a:pt x="151" y="2407"/>
                  </a:lnTo>
                  <a:lnTo>
                    <a:pt x="176" y="2427"/>
                  </a:lnTo>
                  <a:lnTo>
                    <a:pt x="196" y="2449"/>
                  </a:lnTo>
                  <a:lnTo>
                    <a:pt x="195" y="2520"/>
                  </a:lnTo>
                  <a:lnTo>
                    <a:pt x="193" y="2593"/>
                  </a:lnTo>
                  <a:lnTo>
                    <a:pt x="193" y="2666"/>
                  </a:lnTo>
                  <a:lnTo>
                    <a:pt x="189" y="2664"/>
                  </a:lnTo>
                  <a:lnTo>
                    <a:pt x="185" y="2662"/>
                  </a:lnTo>
                  <a:lnTo>
                    <a:pt x="182" y="2658"/>
                  </a:lnTo>
                  <a:lnTo>
                    <a:pt x="178" y="2655"/>
                  </a:lnTo>
                  <a:lnTo>
                    <a:pt x="175" y="2653"/>
                  </a:lnTo>
                  <a:lnTo>
                    <a:pt x="171" y="2649"/>
                  </a:lnTo>
                  <a:lnTo>
                    <a:pt x="167" y="2649"/>
                  </a:lnTo>
                  <a:lnTo>
                    <a:pt x="151" y="2637"/>
                  </a:lnTo>
                  <a:lnTo>
                    <a:pt x="136" y="2626"/>
                  </a:lnTo>
                  <a:lnTo>
                    <a:pt x="120" y="2613"/>
                  </a:lnTo>
                  <a:lnTo>
                    <a:pt x="116" y="2386"/>
                  </a:lnTo>
                  <a:close/>
                  <a:moveTo>
                    <a:pt x="113" y="1866"/>
                  </a:moveTo>
                  <a:lnTo>
                    <a:pt x="156" y="1884"/>
                  </a:lnTo>
                  <a:lnTo>
                    <a:pt x="200" y="1902"/>
                  </a:lnTo>
                  <a:lnTo>
                    <a:pt x="200" y="1931"/>
                  </a:lnTo>
                  <a:lnTo>
                    <a:pt x="200" y="1971"/>
                  </a:lnTo>
                  <a:lnTo>
                    <a:pt x="202" y="2018"/>
                  </a:lnTo>
                  <a:lnTo>
                    <a:pt x="200" y="2067"/>
                  </a:lnTo>
                  <a:lnTo>
                    <a:pt x="200" y="2118"/>
                  </a:lnTo>
                  <a:lnTo>
                    <a:pt x="200" y="2169"/>
                  </a:lnTo>
                  <a:lnTo>
                    <a:pt x="198" y="2215"/>
                  </a:lnTo>
                  <a:lnTo>
                    <a:pt x="196" y="2253"/>
                  </a:lnTo>
                  <a:lnTo>
                    <a:pt x="169" y="2233"/>
                  </a:lnTo>
                  <a:lnTo>
                    <a:pt x="138" y="2213"/>
                  </a:lnTo>
                  <a:lnTo>
                    <a:pt x="113" y="2193"/>
                  </a:lnTo>
                  <a:lnTo>
                    <a:pt x="113" y="2029"/>
                  </a:lnTo>
                  <a:lnTo>
                    <a:pt x="113" y="1866"/>
                  </a:lnTo>
                  <a:close/>
                  <a:moveTo>
                    <a:pt x="104" y="1357"/>
                  </a:moveTo>
                  <a:lnTo>
                    <a:pt x="207" y="1362"/>
                  </a:lnTo>
                  <a:lnTo>
                    <a:pt x="204" y="1709"/>
                  </a:lnTo>
                  <a:lnTo>
                    <a:pt x="180" y="1706"/>
                  </a:lnTo>
                  <a:lnTo>
                    <a:pt x="160" y="1700"/>
                  </a:lnTo>
                  <a:lnTo>
                    <a:pt x="144" y="1693"/>
                  </a:lnTo>
                  <a:lnTo>
                    <a:pt x="127" y="1684"/>
                  </a:lnTo>
                  <a:lnTo>
                    <a:pt x="107" y="1677"/>
                  </a:lnTo>
                  <a:lnTo>
                    <a:pt x="104" y="1357"/>
                  </a:lnTo>
                  <a:close/>
                  <a:moveTo>
                    <a:pt x="156" y="0"/>
                  </a:moveTo>
                  <a:lnTo>
                    <a:pt x="193" y="7"/>
                  </a:lnTo>
                  <a:lnTo>
                    <a:pt x="224" y="20"/>
                  </a:lnTo>
                  <a:lnTo>
                    <a:pt x="251" y="38"/>
                  </a:lnTo>
                  <a:lnTo>
                    <a:pt x="271" y="62"/>
                  </a:lnTo>
                  <a:lnTo>
                    <a:pt x="287" y="89"/>
                  </a:lnTo>
                  <a:lnTo>
                    <a:pt x="296" y="120"/>
                  </a:lnTo>
                  <a:lnTo>
                    <a:pt x="300" y="153"/>
                  </a:lnTo>
                  <a:lnTo>
                    <a:pt x="298" y="173"/>
                  </a:lnTo>
                  <a:lnTo>
                    <a:pt x="289" y="197"/>
                  </a:lnTo>
                  <a:lnTo>
                    <a:pt x="276" y="220"/>
                  </a:lnTo>
                  <a:lnTo>
                    <a:pt x="260" y="242"/>
                  </a:lnTo>
                  <a:lnTo>
                    <a:pt x="244" y="260"/>
                  </a:lnTo>
                  <a:lnTo>
                    <a:pt x="224" y="273"/>
                  </a:lnTo>
                  <a:lnTo>
                    <a:pt x="222" y="377"/>
                  </a:lnTo>
                  <a:lnTo>
                    <a:pt x="222" y="471"/>
                  </a:lnTo>
                  <a:lnTo>
                    <a:pt x="220" y="557"/>
                  </a:lnTo>
                  <a:lnTo>
                    <a:pt x="218" y="640"/>
                  </a:lnTo>
                  <a:lnTo>
                    <a:pt x="218" y="718"/>
                  </a:lnTo>
                  <a:lnTo>
                    <a:pt x="216" y="798"/>
                  </a:lnTo>
                  <a:lnTo>
                    <a:pt x="216" y="880"/>
                  </a:lnTo>
                  <a:lnTo>
                    <a:pt x="215" y="967"/>
                  </a:lnTo>
                  <a:lnTo>
                    <a:pt x="213" y="1062"/>
                  </a:lnTo>
                  <a:lnTo>
                    <a:pt x="213" y="1166"/>
                  </a:lnTo>
                  <a:lnTo>
                    <a:pt x="100" y="1153"/>
                  </a:lnTo>
                  <a:lnTo>
                    <a:pt x="98" y="1051"/>
                  </a:lnTo>
                  <a:lnTo>
                    <a:pt x="96" y="958"/>
                  </a:lnTo>
                  <a:lnTo>
                    <a:pt x="95" y="873"/>
                  </a:lnTo>
                  <a:lnTo>
                    <a:pt x="93" y="793"/>
                  </a:lnTo>
                  <a:lnTo>
                    <a:pt x="87" y="637"/>
                  </a:lnTo>
                  <a:lnTo>
                    <a:pt x="85" y="557"/>
                  </a:lnTo>
                  <a:lnTo>
                    <a:pt x="84" y="471"/>
                  </a:lnTo>
                  <a:lnTo>
                    <a:pt x="82" y="380"/>
                  </a:lnTo>
                  <a:lnTo>
                    <a:pt x="80" y="277"/>
                  </a:lnTo>
                  <a:lnTo>
                    <a:pt x="53" y="258"/>
                  </a:lnTo>
                  <a:lnTo>
                    <a:pt x="31" y="237"/>
                  </a:lnTo>
                  <a:lnTo>
                    <a:pt x="16" y="211"/>
                  </a:lnTo>
                  <a:lnTo>
                    <a:pt x="5" y="184"/>
                  </a:lnTo>
                  <a:lnTo>
                    <a:pt x="0" y="155"/>
                  </a:lnTo>
                  <a:lnTo>
                    <a:pt x="0" y="127"/>
                  </a:lnTo>
                  <a:lnTo>
                    <a:pt x="7" y="98"/>
                  </a:lnTo>
                  <a:lnTo>
                    <a:pt x="18" y="73"/>
                  </a:lnTo>
                  <a:lnTo>
                    <a:pt x="35" y="49"/>
                  </a:lnTo>
                  <a:lnTo>
                    <a:pt x="56" y="29"/>
                  </a:lnTo>
                  <a:lnTo>
                    <a:pt x="85" y="15"/>
                  </a:lnTo>
                  <a:lnTo>
                    <a:pt x="118" y="4"/>
                  </a:lnTo>
                  <a:lnTo>
                    <a:pt x="1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grpSp>
      <p:sp>
        <p:nvSpPr>
          <p:cNvPr id="169" name="Freeform 36">
            <a:extLst>
              <a:ext uri="{FF2B5EF4-FFF2-40B4-BE49-F238E27FC236}">
                <a16:creationId xmlns:a16="http://schemas.microsoft.com/office/drawing/2014/main" id="{BA418127-498F-9D5C-9901-5962B3458433}"/>
              </a:ext>
            </a:extLst>
          </p:cNvPr>
          <p:cNvSpPr>
            <a:spLocks noEditPoints="1"/>
          </p:cNvSpPr>
          <p:nvPr/>
        </p:nvSpPr>
        <p:spPr bwMode="auto">
          <a:xfrm>
            <a:off x="9588015" y="5517559"/>
            <a:ext cx="312769" cy="337229"/>
          </a:xfrm>
          <a:custGeom>
            <a:avLst/>
            <a:gdLst>
              <a:gd name="T0" fmla="*/ 1409 w 3363"/>
              <a:gd name="T1" fmla="*/ 1886 h 3626"/>
              <a:gd name="T2" fmla="*/ 1554 w 3363"/>
              <a:gd name="T3" fmla="*/ 2044 h 3626"/>
              <a:gd name="T4" fmla="*/ 972 w 3363"/>
              <a:gd name="T5" fmla="*/ 2917 h 3626"/>
              <a:gd name="T6" fmla="*/ 852 w 3363"/>
              <a:gd name="T7" fmla="*/ 3126 h 3626"/>
              <a:gd name="T8" fmla="*/ 820 w 3363"/>
              <a:gd name="T9" fmla="*/ 3247 h 3626"/>
              <a:gd name="T10" fmla="*/ 836 w 3363"/>
              <a:gd name="T11" fmla="*/ 3317 h 3626"/>
              <a:gd name="T12" fmla="*/ 850 w 3363"/>
              <a:gd name="T13" fmla="*/ 3389 h 3626"/>
              <a:gd name="T14" fmla="*/ 829 w 3363"/>
              <a:gd name="T15" fmla="*/ 3475 h 3626"/>
              <a:gd name="T16" fmla="*/ 761 w 3363"/>
              <a:gd name="T17" fmla="*/ 3557 h 3626"/>
              <a:gd name="T18" fmla="*/ 656 w 3363"/>
              <a:gd name="T19" fmla="*/ 3607 h 3626"/>
              <a:gd name="T20" fmla="*/ 538 w 3363"/>
              <a:gd name="T21" fmla="*/ 3626 h 3626"/>
              <a:gd name="T22" fmla="*/ 436 w 3363"/>
              <a:gd name="T23" fmla="*/ 3602 h 3626"/>
              <a:gd name="T24" fmla="*/ 374 w 3363"/>
              <a:gd name="T25" fmla="*/ 3520 h 3626"/>
              <a:gd name="T26" fmla="*/ 358 w 3363"/>
              <a:gd name="T27" fmla="*/ 3413 h 3626"/>
              <a:gd name="T28" fmla="*/ 361 w 3363"/>
              <a:gd name="T29" fmla="*/ 3322 h 3626"/>
              <a:gd name="T30" fmla="*/ 338 w 3363"/>
              <a:gd name="T31" fmla="*/ 3238 h 3626"/>
              <a:gd name="T32" fmla="*/ 278 w 3363"/>
              <a:gd name="T33" fmla="*/ 3184 h 3626"/>
              <a:gd name="T34" fmla="*/ 198 w 3363"/>
              <a:gd name="T35" fmla="*/ 3138 h 3626"/>
              <a:gd name="T36" fmla="*/ 112 w 3363"/>
              <a:gd name="T37" fmla="*/ 3095 h 3626"/>
              <a:gd name="T38" fmla="*/ 41 w 3363"/>
              <a:gd name="T39" fmla="*/ 3040 h 3626"/>
              <a:gd name="T40" fmla="*/ 1 w 3363"/>
              <a:gd name="T41" fmla="*/ 2964 h 3626"/>
              <a:gd name="T42" fmla="*/ 12 w 3363"/>
              <a:gd name="T43" fmla="*/ 2855 h 3626"/>
              <a:gd name="T44" fmla="*/ 74 w 3363"/>
              <a:gd name="T45" fmla="*/ 2747 h 3626"/>
              <a:gd name="T46" fmla="*/ 170 w 3363"/>
              <a:gd name="T47" fmla="*/ 2702 h 3626"/>
              <a:gd name="T48" fmla="*/ 289 w 3363"/>
              <a:gd name="T49" fmla="*/ 2684 h 3626"/>
              <a:gd name="T50" fmla="*/ 412 w 3363"/>
              <a:gd name="T51" fmla="*/ 2660 h 3626"/>
              <a:gd name="T52" fmla="*/ 585 w 3363"/>
              <a:gd name="T53" fmla="*/ 2573 h 3626"/>
              <a:gd name="T54" fmla="*/ 760 w 3363"/>
              <a:gd name="T55" fmla="*/ 2437 h 3626"/>
              <a:gd name="T56" fmla="*/ 941 w 3363"/>
              <a:gd name="T57" fmla="*/ 2282 h 3626"/>
              <a:gd name="T58" fmla="*/ 1136 w 3363"/>
              <a:gd name="T59" fmla="*/ 2066 h 3626"/>
              <a:gd name="T60" fmla="*/ 1316 w 3363"/>
              <a:gd name="T61" fmla="*/ 1831 h 3626"/>
              <a:gd name="T62" fmla="*/ 2690 w 3363"/>
              <a:gd name="T63" fmla="*/ 9 h 3626"/>
              <a:gd name="T64" fmla="*/ 2761 w 3363"/>
              <a:gd name="T65" fmla="*/ 57 h 3626"/>
              <a:gd name="T66" fmla="*/ 2796 w 3363"/>
              <a:gd name="T67" fmla="*/ 138 h 3626"/>
              <a:gd name="T68" fmla="*/ 2814 w 3363"/>
              <a:gd name="T69" fmla="*/ 249 h 3626"/>
              <a:gd name="T70" fmla="*/ 2905 w 3363"/>
              <a:gd name="T71" fmla="*/ 282 h 3626"/>
              <a:gd name="T72" fmla="*/ 2990 w 3363"/>
              <a:gd name="T73" fmla="*/ 238 h 3626"/>
              <a:gd name="T74" fmla="*/ 3081 w 3363"/>
              <a:gd name="T75" fmla="*/ 184 h 3626"/>
              <a:gd name="T76" fmla="*/ 3200 w 3363"/>
              <a:gd name="T77" fmla="*/ 189 h 3626"/>
              <a:gd name="T78" fmla="*/ 3296 w 3363"/>
              <a:gd name="T79" fmla="*/ 255 h 3626"/>
              <a:gd name="T80" fmla="*/ 3354 w 3363"/>
              <a:gd name="T81" fmla="*/ 366 h 3626"/>
              <a:gd name="T82" fmla="*/ 3356 w 3363"/>
              <a:gd name="T83" fmla="*/ 526 h 3626"/>
              <a:gd name="T84" fmla="*/ 3301 w 3363"/>
              <a:gd name="T85" fmla="*/ 624 h 3626"/>
              <a:gd name="T86" fmla="*/ 3205 w 3363"/>
              <a:gd name="T87" fmla="*/ 680 h 3626"/>
              <a:gd name="T88" fmla="*/ 3094 w 3363"/>
              <a:gd name="T89" fmla="*/ 689 h 3626"/>
              <a:gd name="T90" fmla="*/ 2994 w 3363"/>
              <a:gd name="T91" fmla="*/ 644 h 3626"/>
              <a:gd name="T92" fmla="*/ 2883 w 3363"/>
              <a:gd name="T93" fmla="*/ 575 h 3626"/>
              <a:gd name="T94" fmla="*/ 2712 w 3363"/>
              <a:gd name="T95" fmla="*/ 607 h 3626"/>
              <a:gd name="T96" fmla="*/ 2570 w 3363"/>
              <a:gd name="T97" fmla="*/ 695 h 3626"/>
              <a:gd name="T98" fmla="*/ 2454 w 3363"/>
              <a:gd name="T99" fmla="*/ 815 h 3626"/>
              <a:gd name="T100" fmla="*/ 2354 w 3363"/>
              <a:gd name="T101" fmla="*/ 949 h 3626"/>
              <a:gd name="T102" fmla="*/ 2267 w 3363"/>
              <a:gd name="T103" fmla="*/ 1073 h 3626"/>
              <a:gd name="T104" fmla="*/ 1698 w 3363"/>
              <a:gd name="T105" fmla="*/ 1762 h 3626"/>
              <a:gd name="T106" fmla="*/ 1465 w 3363"/>
              <a:gd name="T107" fmla="*/ 1769 h 3626"/>
              <a:gd name="T108" fmla="*/ 1625 w 3363"/>
              <a:gd name="T109" fmla="*/ 1426 h 3626"/>
              <a:gd name="T110" fmla="*/ 1823 w 3363"/>
              <a:gd name="T111" fmla="*/ 1177 h 3626"/>
              <a:gd name="T112" fmla="*/ 2390 w 3363"/>
              <a:gd name="T113" fmla="*/ 369 h 3626"/>
              <a:gd name="T114" fmla="*/ 2416 w 3363"/>
              <a:gd name="T115" fmla="*/ 304 h 3626"/>
              <a:gd name="T116" fmla="*/ 2405 w 3363"/>
              <a:gd name="T117" fmla="*/ 231 h 3626"/>
              <a:gd name="T118" fmla="*/ 2400 w 3363"/>
              <a:gd name="T119" fmla="*/ 157 h 3626"/>
              <a:gd name="T120" fmla="*/ 2440 w 3363"/>
              <a:gd name="T121" fmla="*/ 82 h 3626"/>
              <a:gd name="T122" fmla="*/ 2610 w 3363"/>
              <a:gd name="T123" fmla="*/ 0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3" h="3626">
                <a:moveTo>
                  <a:pt x="1316" y="1831"/>
                </a:moveTo>
                <a:lnTo>
                  <a:pt x="1345" y="1926"/>
                </a:lnTo>
                <a:lnTo>
                  <a:pt x="1409" y="1886"/>
                </a:lnTo>
                <a:lnTo>
                  <a:pt x="1429" y="1946"/>
                </a:lnTo>
                <a:lnTo>
                  <a:pt x="1552" y="1929"/>
                </a:lnTo>
                <a:lnTo>
                  <a:pt x="1554" y="2044"/>
                </a:lnTo>
                <a:lnTo>
                  <a:pt x="1283" y="2446"/>
                </a:lnTo>
                <a:lnTo>
                  <a:pt x="1012" y="2853"/>
                </a:lnTo>
                <a:lnTo>
                  <a:pt x="972" y="2917"/>
                </a:lnTo>
                <a:lnTo>
                  <a:pt x="929" y="2984"/>
                </a:lnTo>
                <a:lnTo>
                  <a:pt x="887" y="3053"/>
                </a:lnTo>
                <a:lnTo>
                  <a:pt x="852" y="3126"/>
                </a:lnTo>
                <a:lnTo>
                  <a:pt x="825" y="3197"/>
                </a:lnTo>
                <a:lnTo>
                  <a:pt x="820" y="3224"/>
                </a:lnTo>
                <a:lnTo>
                  <a:pt x="820" y="3247"/>
                </a:lnTo>
                <a:lnTo>
                  <a:pt x="823" y="3271"/>
                </a:lnTo>
                <a:lnTo>
                  <a:pt x="829" y="3295"/>
                </a:lnTo>
                <a:lnTo>
                  <a:pt x="836" y="3317"/>
                </a:lnTo>
                <a:lnTo>
                  <a:pt x="841" y="3340"/>
                </a:lnTo>
                <a:lnTo>
                  <a:pt x="847" y="3364"/>
                </a:lnTo>
                <a:lnTo>
                  <a:pt x="850" y="3389"/>
                </a:lnTo>
                <a:lnTo>
                  <a:pt x="849" y="3415"/>
                </a:lnTo>
                <a:lnTo>
                  <a:pt x="841" y="3444"/>
                </a:lnTo>
                <a:lnTo>
                  <a:pt x="829" y="3475"/>
                </a:lnTo>
                <a:lnTo>
                  <a:pt x="809" y="3509"/>
                </a:lnTo>
                <a:lnTo>
                  <a:pt x="789" y="3533"/>
                </a:lnTo>
                <a:lnTo>
                  <a:pt x="761" y="3557"/>
                </a:lnTo>
                <a:lnTo>
                  <a:pt x="729" y="3577"/>
                </a:lnTo>
                <a:lnTo>
                  <a:pt x="694" y="3593"/>
                </a:lnTo>
                <a:lnTo>
                  <a:pt x="656" y="3607"/>
                </a:lnTo>
                <a:lnTo>
                  <a:pt x="616" y="3617"/>
                </a:lnTo>
                <a:lnTo>
                  <a:pt x="576" y="3624"/>
                </a:lnTo>
                <a:lnTo>
                  <a:pt x="538" y="3626"/>
                </a:lnTo>
                <a:lnTo>
                  <a:pt x="501" y="3622"/>
                </a:lnTo>
                <a:lnTo>
                  <a:pt x="467" y="3615"/>
                </a:lnTo>
                <a:lnTo>
                  <a:pt x="436" y="3602"/>
                </a:lnTo>
                <a:lnTo>
                  <a:pt x="412" y="3586"/>
                </a:lnTo>
                <a:lnTo>
                  <a:pt x="392" y="3560"/>
                </a:lnTo>
                <a:lnTo>
                  <a:pt x="374" y="3520"/>
                </a:lnTo>
                <a:lnTo>
                  <a:pt x="363" y="3482"/>
                </a:lnTo>
                <a:lnTo>
                  <a:pt x="358" y="3446"/>
                </a:lnTo>
                <a:lnTo>
                  <a:pt x="358" y="3413"/>
                </a:lnTo>
                <a:lnTo>
                  <a:pt x="358" y="3382"/>
                </a:lnTo>
                <a:lnTo>
                  <a:pt x="361" y="3351"/>
                </a:lnTo>
                <a:lnTo>
                  <a:pt x="361" y="3322"/>
                </a:lnTo>
                <a:lnTo>
                  <a:pt x="358" y="3291"/>
                </a:lnTo>
                <a:lnTo>
                  <a:pt x="349" y="3262"/>
                </a:lnTo>
                <a:lnTo>
                  <a:pt x="338" y="3238"/>
                </a:lnTo>
                <a:lnTo>
                  <a:pt x="321" y="3218"/>
                </a:lnTo>
                <a:lnTo>
                  <a:pt x="301" y="3200"/>
                </a:lnTo>
                <a:lnTo>
                  <a:pt x="278" y="3184"/>
                </a:lnTo>
                <a:lnTo>
                  <a:pt x="252" y="3167"/>
                </a:lnTo>
                <a:lnTo>
                  <a:pt x="225" y="3153"/>
                </a:lnTo>
                <a:lnTo>
                  <a:pt x="198" y="3138"/>
                </a:lnTo>
                <a:lnTo>
                  <a:pt x="169" y="3126"/>
                </a:lnTo>
                <a:lnTo>
                  <a:pt x="140" y="3111"/>
                </a:lnTo>
                <a:lnTo>
                  <a:pt x="112" y="3095"/>
                </a:lnTo>
                <a:lnTo>
                  <a:pt x="87" y="3078"/>
                </a:lnTo>
                <a:lnTo>
                  <a:pt x="61" y="3060"/>
                </a:lnTo>
                <a:lnTo>
                  <a:pt x="41" y="3040"/>
                </a:lnTo>
                <a:lnTo>
                  <a:pt x="23" y="3017"/>
                </a:lnTo>
                <a:lnTo>
                  <a:pt x="10" y="2991"/>
                </a:lnTo>
                <a:lnTo>
                  <a:pt x="1" y="2964"/>
                </a:lnTo>
                <a:lnTo>
                  <a:pt x="0" y="2931"/>
                </a:lnTo>
                <a:lnTo>
                  <a:pt x="1" y="2895"/>
                </a:lnTo>
                <a:lnTo>
                  <a:pt x="12" y="2855"/>
                </a:lnTo>
                <a:lnTo>
                  <a:pt x="29" y="2809"/>
                </a:lnTo>
                <a:lnTo>
                  <a:pt x="49" y="2775"/>
                </a:lnTo>
                <a:lnTo>
                  <a:pt x="74" y="2747"/>
                </a:lnTo>
                <a:lnTo>
                  <a:pt x="101" y="2727"/>
                </a:lnTo>
                <a:lnTo>
                  <a:pt x="134" y="2713"/>
                </a:lnTo>
                <a:lnTo>
                  <a:pt x="170" y="2702"/>
                </a:lnTo>
                <a:lnTo>
                  <a:pt x="209" y="2695"/>
                </a:lnTo>
                <a:lnTo>
                  <a:pt x="247" y="2689"/>
                </a:lnTo>
                <a:lnTo>
                  <a:pt x="289" y="2684"/>
                </a:lnTo>
                <a:lnTo>
                  <a:pt x="330" y="2678"/>
                </a:lnTo>
                <a:lnTo>
                  <a:pt x="372" y="2671"/>
                </a:lnTo>
                <a:lnTo>
                  <a:pt x="412" y="2660"/>
                </a:lnTo>
                <a:lnTo>
                  <a:pt x="469" y="2640"/>
                </a:lnTo>
                <a:lnTo>
                  <a:pt x="527" y="2609"/>
                </a:lnTo>
                <a:lnTo>
                  <a:pt x="585" y="2573"/>
                </a:lnTo>
                <a:lnTo>
                  <a:pt x="643" y="2529"/>
                </a:lnTo>
                <a:lnTo>
                  <a:pt x="701" y="2484"/>
                </a:lnTo>
                <a:lnTo>
                  <a:pt x="760" y="2437"/>
                </a:lnTo>
                <a:lnTo>
                  <a:pt x="816" y="2389"/>
                </a:lnTo>
                <a:lnTo>
                  <a:pt x="869" y="2346"/>
                </a:lnTo>
                <a:lnTo>
                  <a:pt x="941" y="2282"/>
                </a:lnTo>
                <a:lnTo>
                  <a:pt x="1009" y="2215"/>
                </a:lnTo>
                <a:lnTo>
                  <a:pt x="1074" y="2142"/>
                </a:lnTo>
                <a:lnTo>
                  <a:pt x="1136" y="2066"/>
                </a:lnTo>
                <a:lnTo>
                  <a:pt x="1196" y="1989"/>
                </a:lnTo>
                <a:lnTo>
                  <a:pt x="1252" y="1913"/>
                </a:lnTo>
                <a:lnTo>
                  <a:pt x="1316" y="1831"/>
                </a:lnTo>
                <a:close/>
                <a:moveTo>
                  <a:pt x="2610" y="0"/>
                </a:moveTo>
                <a:lnTo>
                  <a:pt x="2654" y="2"/>
                </a:lnTo>
                <a:lnTo>
                  <a:pt x="2690" y="9"/>
                </a:lnTo>
                <a:lnTo>
                  <a:pt x="2720" y="20"/>
                </a:lnTo>
                <a:lnTo>
                  <a:pt x="2743" y="37"/>
                </a:lnTo>
                <a:lnTo>
                  <a:pt x="2761" y="57"/>
                </a:lnTo>
                <a:lnTo>
                  <a:pt x="2776" y="80"/>
                </a:lnTo>
                <a:lnTo>
                  <a:pt x="2787" y="107"/>
                </a:lnTo>
                <a:lnTo>
                  <a:pt x="2796" y="138"/>
                </a:lnTo>
                <a:lnTo>
                  <a:pt x="2803" y="173"/>
                </a:lnTo>
                <a:lnTo>
                  <a:pt x="2809" y="209"/>
                </a:lnTo>
                <a:lnTo>
                  <a:pt x="2814" y="249"/>
                </a:lnTo>
                <a:lnTo>
                  <a:pt x="2841" y="266"/>
                </a:lnTo>
                <a:lnTo>
                  <a:pt x="2872" y="278"/>
                </a:lnTo>
                <a:lnTo>
                  <a:pt x="2905" y="282"/>
                </a:lnTo>
                <a:lnTo>
                  <a:pt x="2940" y="278"/>
                </a:lnTo>
                <a:lnTo>
                  <a:pt x="2976" y="266"/>
                </a:lnTo>
                <a:lnTo>
                  <a:pt x="2990" y="238"/>
                </a:lnTo>
                <a:lnTo>
                  <a:pt x="3016" y="215"/>
                </a:lnTo>
                <a:lnTo>
                  <a:pt x="3047" y="197"/>
                </a:lnTo>
                <a:lnTo>
                  <a:pt x="3081" y="184"/>
                </a:lnTo>
                <a:lnTo>
                  <a:pt x="3120" y="177"/>
                </a:lnTo>
                <a:lnTo>
                  <a:pt x="3160" y="178"/>
                </a:lnTo>
                <a:lnTo>
                  <a:pt x="3200" y="189"/>
                </a:lnTo>
                <a:lnTo>
                  <a:pt x="3234" y="206"/>
                </a:lnTo>
                <a:lnTo>
                  <a:pt x="3267" y="227"/>
                </a:lnTo>
                <a:lnTo>
                  <a:pt x="3296" y="255"/>
                </a:lnTo>
                <a:lnTo>
                  <a:pt x="3320" y="287"/>
                </a:lnTo>
                <a:lnTo>
                  <a:pt x="3340" y="324"/>
                </a:lnTo>
                <a:lnTo>
                  <a:pt x="3354" y="366"/>
                </a:lnTo>
                <a:lnTo>
                  <a:pt x="3361" y="415"/>
                </a:lnTo>
                <a:lnTo>
                  <a:pt x="3363" y="467"/>
                </a:lnTo>
                <a:lnTo>
                  <a:pt x="3356" y="526"/>
                </a:lnTo>
                <a:lnTo>
                  <a:pt x="3343" y="562"/>
                </a:lnTo>
                <a:lnTo>
                  <a:pt x="3325" y="597"/>
                </a:lnTo>
                <a:lnTo>
                  <a:pt x="3301" y="624"/>
                </a:lnTo>
                <a:lnTo>
                  <a:pt x="3272" y="647"/>
                </a:lnTo>
                <a:lnTo>
                  <a:pt x="3241" y="667"/>
                </a:lnTo>
                <a:lnTo>
                  <a:pt x="3205" y="680"/>
                </a:lnTo>
                <a:lnTo>
                  <a:pt x="3169" y="689"/>
                </a:lnTo>
                <a:lnTo>
                  <a:pt x="3132" y="693"/>
                </a:lnTo>
                <a:lnTo>
                  <a:pt x="3094" y="689"/>
                </a:lnTo>
                <a:lnTo>
                  <a:pt x="3058" y="680"/>
                </a:lnTo>
                <a:lnTo>
                  <a:pt x="3025" y="666"/>
                </a:lnTo>
                <a:lnTo>
                  <a:pt x="2994" y="644"/>
                </a:lnTo>
                <a:lnTo>
                  <a:pt x="2969" y="617"/>
                </a:lnTo>
                <a:lnTo>
                  <a:pt x="2947" y="582"/>
                </a:lnTo>
                <a:lnTo>
                  <a:pt x="2883" y="575"/>
                </a:lnTo>
                <a:lnTo>
                  <a:pt x="2821" y="578"/>
                </a:lnTo>
                <a:lnTo>
                  <a:pt x="2765" y="589"/>
                </a:lnTo>
                <a:lnTo>
                  <a:pt x="2712" y="607"/>
                </a:lnTo>
                <a:lnTo>
                  <a:pt x="2661" y="631"/>
                </a:lnTo>
                <a:lnTo>
                  <a:pt x="2614" y="660"/>
                </a:lnTo>
                <a:lnTo>
                  <a:pt x="2570" y="695"/>
                </a:lnTo>
                <a:lnTo>
                  <a:pt x="2529" y="731"/>
                </a:lnTo>
                <a:lnTo>
                  <a:pt x="2490" y="773"/>
                </a:lnTo>
                <a:lnTo>
                  <a:pt x="2454" y="815"/>
                </a:lnTo>
                <a:lnTo>
                  <a:pt x="2420" y="858"/>
                </a:lnTo>
                <a:lnTo>
                  <a:pt x="2385" y="904"/>
                </a:lnTo>
                <a:lnTo>
                  <a:pt x="2354" y="949"/>
                </a:lnTo>
                <a:lnTo>
                  <a:pt x="2325" y="993"/>
                </a:lnTo>
                <a:lnTo>
                  <a:pt x="2296" y="1035"/>
                </a:lnTo>
                <a:lnTo>
                  <a:pt x="2267" y="1073"/>
                </a:lnTo>
                <a:lnTo>
                  <a:pt x="2060" y="1326"/>
                </a:lnTo>
                <a:lnTo>
                  <a:pt x="1692" y="1844"/>
                </a:lnTo>
                <a:lnTo>
                  <a:pt x="1698" y="1762"/>
                </a:lnTo>
                <a:lnTo>
                  <a:pt x="1565" y="1793"/>
                </a:lnTo>
                <a:lnTo>
                  <a:pt x="1541" y="1713"/>
                </a:lnTo>
                <a:lnTo>
                  <a:pt x="1465" y="1769"/>
                </a:lnTo>
                <a:lnTo>
                  <a:pt x="1441" y="1669"/>
                </a:lnTo>
                <a:lnTo>
                  <a:pt x="1534" y="1549"/>
                </a:lnTo>
                <a:lnTo>
                  <a:pt x="1625" y="1426"/>
                </a:lnTo>
                <a:lnTo>
                  <a:pt x="1689" y="1338"/>
                </a:lnTo>
                <a:lnTo>
                  <a:pt x="1756" y="1257"/>
                </a:lnTo>
                <a:lnTo>
                  <a:pt x="1823" y="1177"/>
                </a:lnTo>
                <a:lnTo>
                  <a:pt x="1890" y="1093"/>
                </a:lnTo>
                <a:lnTo>
                  <a:pt x="2183" y="689"/>
                </a:lnTo>
                <a:lnTo>
                  <a:pt x="2390" y="369"/>
                </a:lnTo>
                <a:lnTo>
                  <a:pt x="2405" y="349"/>
                </a:lnTo>
                <a:lnTo>
                  <a:pt x="2412" y="327"/>
                </a:lnTo>
                <a:lnTo>
                  <a:pt x="2416" y="304"/>
                </a:lnTo>
                <a:lnTo>
                  <a:pt x="2414" y="280"/>
                </a:lnTo>
                <a:lnTo>
                  <a:pt x="2410" y="257"/>
                </a:lnTo>
                <a:lnTo>
                  <a:pt x="2405" y="231"/>
                </a:lnTo>
                <a:lnTo>
                  <a:pt x="2401" y="207"/>
                </a:lnTo>
                <a:lnTo>
                  <a:pt x="2400" y="182"/>
                </a:lnTo>
                <a:lnTo>
                  <a:pt x="2400" y="157"/>
                </a:lnTo>
                <a:lnTo>
                  <a:pt x="2407" y="131"/>
                </a:lnTo>
                <a:lnTo>
                  <a:pt x="2420" y="106"/>
                </a:lnTo>
                <a:lnTo>
                  <a:pt x="2440" y="82"/>
                </a:lnTo>
                <a:lnTo>
                  <a:pt x="2470" y="57"/>
                </a:lnTo>
                <a:lnTo>
                  <a:pt x="2510" y="33"/>
                </a:lnTo>
                <a:lnTo>
                  <a:pt x="2610" y="0"/>
                </a:lnTo>
                <a:close/>
              </a:path>
            </a:pathLst>
          </a:custGeom>
          <a:solidFill>
            <a:schemeClr val="bg1">
              <a:alpha val="40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1"/>
          </a:p>
        </p:txBody>
      </p:sp>
      <p:sp>
        <p:nvSpPr>
          <p:cNvPr id="170" name="Oval 19">
            <a:extLst>
              <a:ext uri="{FF2B5EF4-FFF2-40B4-BE49-F238E27FC236}">
                <a16:creationId xmlns:a16="http://schemas.microsoft.com/office/drawing/2014/main" id="{E043F3D8-3C17-C1B6-A2AD-C26AC9BB44B7}"/>
              </a:ext>
            </a:extLst>
          </p:cNvPr>
          <p:cNvSpPr/>
          <p:nvPr/>
        </p:nvSpPr>
        <p:spPr>
          <a:xfrm rot="7840081">
            <a:off x="7388589" y="357113"/>
            <a:ext cx="302849" cy="258340"/>
          </a:xfrm>
          <a:custGeom>
            <a:avLst/>
            <a:gdLst/>
            <a:ahLst/>
            <a:cxnLst/>
            <a:rect l="l" t="t" r="r" b="b"/>
            <a:pathLst>
              <a:path w="4290840" h="3660228">
                <a:moveTo>
                  <a:pt x="2325835" y="1430901"/>
                </a:moveTo>
                <a:cubicBezTo>
                  <a:pt x="2336670" y="1441414"/>
                  <a:pt x="2351639" y="1447919"/>
                  <a:pt x="2368172" y="1447919"/>
                </a:cubicBezTo>
                <a:cubicBezTo>
                  <a:pt x="2401241" y="1447919"/>
                  <a:pt x="2428048" y="1421905"/>
                  <a:pt x="2428048" y="1389815"/>
                </a:cubicBezTo>
                <a:lnTo>
                  <a:pt x="2428048" y="290423"/>
                </a:lnTo>
                <a:cubicBezTo>
                  <a:pt x="2428048" y="258334"/>
                  <a:pt x="2401241" y="232319"/>
                  <a:pt x="2368173" y="232320"/>
                </a:cubicBezTo>
                <a:cubicBezTo>
                  <a:pt x="2335105" y="232319"/>
                  <a:pt x="2308298" y="258334"/>
                  <a:pt x="2308298" y="290424"/>
                </a:cubicBezTo>
                <a:lnTo>
                  <a:pt x="2308298" y="1389814"/>
                </a:lnTo>
                <a:cubicBezTo>
                  <a:pt x="2308297" y="1405860"/>
                  <a:pt x="2314999" y="1420385"/>
                  <a:pt x="2325835" y="1430901"/>
                </a:cubicBezTo>
                <a:close/>
                <a:moveTo>
                  <a:pt x="1712446" y="1346642"/>
                </a:moveTo>
                <a:cubicBezTo>
                  <a:pt x="1591450" y="1204364"/>
                  <a:pt x="1518764" y="1021961"/>
                  <a:pt x="1518764" y="823084"/>
                </a:cubicBezTo>
                <a:cubicBezTo>
                  <a:pt x="1518764" y="368507"/>
                  <a:pt x="1898505" y="1"/>
                  <a:pt x="2366939" y="0"/>
                </a:cubicBezTo>
                <a:cubicBezTo>
                  <a:pt x="2835373" y="1"/>
                  <a:pt x="3215115" y="368508"/>
                  <a:pt x="3215114" y="823084"/>
                </a:cubicBezTo>
                <a:cubicBezTo>
                  <a:pt x="3215114" y="1277660"/>
                  <a:pt x="2835373" y="1646168"/>
                  <a:pt x="2366939" y="1646167"/>
                </a:cubicBezTo>
                <a:cubicBezTo>
                  <a:pt x="2132723" y="1646167"/>
                  <a:pt x="1920679" y="1554040"/>
                  <a:pt x="1767189" y="1405093"/>
                </a:cubicBezTo>
                <a:cubicBezTo>
                  <a:pt x="1748003" y="1386474"/>
                  <a:pt x="1729732" y="1366968"/>
                  <a:pt x="1712446" y="1346642"/>
                </a:cubicBezTo>
                <a:close/>
                <a:moveTo>
                  <a:pt x="2442785" y="3276067"/>
                </a:moveTo>
                <a:cubicBezTo>
                  <a:pt x="2452539" y="3288725"/>
                  <a:pt x="2467121" y="3297661"/>
                  <a:pt x="2484220" y="3299876"/>
                </a:cubicBezTo>
                <a:lnTo>
                  <a:pt x="3567493" y="3440235"/>
                </a:lnTo>
                <a:cubicBezTo>
                  <a:pt x="3601691" y="3444665"/>
                  <a:pt x="3633005" y="3420535"/>
                  <a:pt x="3637436" y="3386337"/>
                </a:cubicBezTo>
                <a:lnTo>
                  <a:pt x="3638507" y="3378082"/>
                </a:lnTo>
                <a:cubicBezTo>
                  <a:pt x="3642938" y="3343884"/>
                  <a:pt x="3618808" y="3312570"/>
                  <a:pt x="3584610" y="3308139"/>
                </a:cubicBezTo>
                <a:cubicBezTo>
                  <a:pt x="3223518" y="3261353"/>
                  <a:pt x="2862428" y="3214566"/>
                  <a:pt x="2501336" y="3167780"/>
                </a:cubicBezTo>
                <a:cubicBezTo>
                  <a:pt x="2467138" y="3163349"/>
                  <a:pt x="2435824" y="3187479"/>
                  <a:pt x="2431392" y="3221677"/>
                </a:cubicBezTo>
                <a:lnTo>
                  <a:pt x="2430323" y="3229933"/>
                </a:lnTo>
                <a:cubicBezTo>
                  <a:pt x="2428107" y="3247032"/>
                  <a:pt x="2433032" y="3263410"/>
                  <a:pt x="2442785" y="3276067"/>
                </a:cubicBezTo>
                <a:close/>
                <a:moveTo>
                  <a:pt x="2077965" y="3502921"/>
                </a:moveTo>
                <a:cubicBezTo>
                  <a:pt x="2211151" y="3366898"/>
                  <a:pt x="2317658" y="3113548"/>
                  <a:pt x="2352262" y="2815726"/>
                </a:cubicBezTo>
                <a:cubicBezTo>
                  <a:pt x="2386865" y="2517903"/>
                  <a:pt x="2341165" y="2247898"/>
                  <a:pt x="2242534" y="2086510"/>
                </a:cubicBezTo>
                <a:lnTo>
                  <a:pt x="3638641" y="2239266"/>
                </a:lnTo>
                <a:cubicBezTo>
                  <a:pt x="4041695" y="2283368"/>
                  <a:pt x="4331596" y="2636192"/>
                  <a:pt x="4286150" y="3027324"/>
                </a:cubicBezTo>
                <a:cubicBezTo>
                  <a:pt x="4240705" y="3418455"/>
                  <a:pt x="3877125" y="3699778"/>
                  <a:pt x="3474071" y="3655676"/>
                </a:cubicBezTo>
                <a:close/>
                <a:moveTo>
                  <a:pt x="554154" y="3094005"/>
                </a:moveTo>
                <a:cubicBezTo>
                  <a:pt x="563899" y="3106651"/>
                  <a:pt x="578469" y="3115580"/>
                  <a:pt x="595552" y="3117793"/>
                </a:cubicBezTo>
                <a:lnTo>
                  <a:pt x="1844342" y="3279597"/>
                </a:lnTo>
                <a:cubicBezTo>
                  <a:pt x="1878509" y="3284024"/>
                  <a:pt x="1909796" y="3259914"/>
                  <a:pt x="1914223" y="3225747"/>
                </a:cubicBezTo>
                <a:lnTo>
                  <a:pt x="1915292" y="3217498"/>
                </a:lnTo>
                <a:cubicBezTo>
                  <a:pt x="1919719" y="3183330"/>
                  <a:pt x="1895610" y="3152043"/>
                  <a:pt x="1861442" y="3147616"/>
                </a:cubicBezTo>
                <a:lnTo>
                  <a:pt x="612653" y="2985812"/>
                </a:lnTo>
                <a:cubicBezTo>
                  <a:pt x="578485" y="2981385"/>
                  <a:pt x="547198" y="3005495"/>
                  <a:pt x="542771" y="3039662"/>
                </a:cubicBezTo>
                <a:lnTo>
                  <a:pt x="541702" y="3047911"/>
                </a:lnTo>
                <a:cubicBezTo>
                  <a:pt x="539489" y="3064995"/>
                  <a:pt x="544409" y="3081359"/>
                  <a:pt x="554154" y="3094005"/>
                </a:cubicBezTo>
                <a:close/>
                <a:moveTo>
                  <a:pt x="160256" y="3083028"/>
                </a:moveTo>
                <a:cubicBezTo>
                  <a:pt x="43080" y="2940417"/>
                  <a:pt x="-18033" y="2754428"/>
                  <a:pt x="4690" y="2558864"/>
                </a:cubicBezTo>
                <a:cubicBezTo>
                  <a:pt x="50134" y="2167732"/>
                  <a:pt x="413715" y="1886409"/>
                  <a:pt x="816769" y="1930509"/>
                </a:cubicBezTo>
                <a:lnTo>
                  <a:pt x="2159669" y="2077444"/>
                </a:lnTo>
                <a:cubicBezTo>
                  <a:pt x="2252567" y="2248534"/>
                  <a:pt x="2291731" y="2517583"/>
                  <a:pt x="2258286" y="2805444"/>
                </a:cubicBezTo>
                <a:cubicBezTo>
                  <a:pt x="2224840" y="3093304"/>
                  <a:pt x="2124922" y="3347135"/>
                  <a:pt x="1995098" y="3493855"/>
                </a:cubicBezTo>
                <a:lnTo>
                  <a:pt x="652198" y="3346920"/>
                </a:lnTo>
                <a:cubicBezTo>
                  <a:pt x="450671" y="3324868"/>
                  <a:pt x="277431" y="3225638"/>
                  <a:pt x="160256" y="3083028"/>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latin typeface="Arial" pitchFamily="34" charset="0"/>
              <a:cs typeface="Arial" pitchFamily="34" charset="0"/>
            </a:endParaRPr>
          </a:p>
        </p:txBody>
      </p:sp>
      <p:sp>
        <p:nvSpPr>
          <p:cNvPr id="171" name="Oval 12287">
            <a:extLst>
              <a:ext uri="{FF2B5EF4-FFF2-40B4-BE49-F238E27FC236}">
                <a16:creationId xmlns:a16="http://schemas.microsoft.com/office/drawing/2014/main" id="{94906C10-BF9A-E88F-7F48-226C35381354}"/>
              </a:ext>
            </a:extLst>
          </p:cNvPr>
          <p:cNvSpPr/>
          <p:nvPr/>
        </p:nvSpPr>
        <p:spPr>
          <a:xfrm>
            <a:off x="7463557" y="5108094"/>
            <a:ext cx="325368" cy="324174"/>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2" name="Parallelogram 8">
            <a:extLst>
              <a:ext uri="{FF2B5EF4-FFF2-40B4-BE49-F238E27FC236}">
                <a16:creationId xmlns:a16="http://schemas.microsoft.com/office/drawing/2014/main" id="{628DA972-A02B-CDBF-CB34-A62AE9AA784C}"/>
              </a:ext>
            </a:extLst>
          </p:cNvPr>
          <p:cNvSpPr/>
          <p:nvPr/>
        </p:nvSpPr>
        <p:spPr>
          <a:xfrm>
            <a:off x="11361206" y="6256765"/>
            <a:ext cx="315238" cy="192287"/>
          </a:xfrm>
          <a:custGeom>
            <a:avLst/>
            <a:gdLst/>
            <a:ahLst/>
            <a:cxnLst/>
            <a:rect l="l" t="t" r="r" b="b"/>
            <a:pathLst>
              <a:path w="3990895" h="3087182">
                <a:moveTo>
                  <a:pt x="1740403" y="2573711"/>
                </a:moveTo>
                <a:cubicBezTo>
                  <a:pt x="1526257" y="2580937"/>
                  <a:pt x="1290256" y="2583516"/>
                  <a:pt x="1065139" y="2579843"/>
                </a:cubicBezTo>
                <a:lnTo>
                  <a:pt x="1065139" y="2871158"/>
                </a:lnTo>
                <a:lnTo>
                  <a:pt x="1740403" y="2871158"/>
                </a:lnTo>
                <a:close/>
                <a:moveTo>
                  <a:pt x="3583963" y="1148535"/>
                </a:moveTo>
                <a:cubicBezTo>
                  <a:pt x="3442121" y="1148535"/>
                  <a:pt x="3324432" y="1262284"/>
                  <a:pt x="3303071" y="1411513"/>
                </a:cubicBezTo>
                <a:lnTo>
                  <a:pt x="3604802" y="1436594"/>
                </a:lnTo>
                <a:cubicBezTo>
                  <a:pt x="3607651" y="1483680"/>
                  <a:pt x="3627953" y="1483631"/>
                  <a:pt x="3630802" y="1530717"/>
                </a:cubicBezTo>
                <a:lnTo>
                  <a:pt x="3339635" y="1623071"/>
                </a:lnTo>
                <a:cubicBezTo>
                  <a:pt x="3388511" y="1715368"/>
                  <a:pt x="3479714" y="1776813"/>
                  <a:pt x="3583963" y="1776813"/>
                </a:cubicBezTo>
                <a:cubicBezTo>
                  <a:pt x="3741685" y="1776813"/>
                  <a:pt x="3869544" y="1636168"/>
                  <a:pt x="3869544" y="1462674"/>
                </a:cubicBezTo>
                <a:cubicBezTo>
                  <a:pt x="3869544" y="1289180"/>
                  <a:pt x="3741685" y="1148535"/>
                  <a:pt x="3583963" y="1148535"/>
                </a:cubicBezTo>
                <a:close/>
                <a:moveTo>
                  <a:pt x="1942038" y="765538"/>
                </a:moveTo>
                <a:cubicBezTo>
                  <a:pt x="1858825" y="765538"/>
                  <a:pt x="1791368" y="832995"/>
                  <a:pt x="1791368" y="916208"/>
                </a:cubicBezTo>
                <a:lnTo>
                  <a:pt x="1791368" y="1175206"/>
                </a:lnTo>
                <a:lnTo>
                  <a:pt x="1596655" y="1175206"/>
                </a:lnTo>
                <a:cubicBezTo>
                  <a:pt x="1505121" y="1175206"/>
                  <a:pt x="1430918" y="1249409"/>
                  <a:pt x="1430918" y="1340943"/>
                </a:cubicBezTo>
                <a:lnTo>
                  <a:pt x="1430918" y="1369861"/>
                </a:lnTo>
                <a:cubicBezTo>
                  <a:pt x="1430918" y="1461395"/>
                  <a:pt x="1505121" y="1535598"/>
                  <a:pt x="1596655" y="1535598"/>
                </a:cubicBezTo>
                <a:lnTo>
                  <a:pt x="1791368" y="1535598"/>
                </a:lnTo>
                <a:lnTo>
                  <a:pt x="1791368" y="1768249"/>
                </a:lnTo>
                <a:cubicBezTo>
                  <a:pt x="1791368" y="1851462"/>
                  <a:pt x="1858825" y="1918919"/>
                  <a:pt x="1942038" y="1918919"/>
                </a:cubicBezTo>
                <a:lnTo>
                  <a:pt x="1968327" y="1918919"/>
                </a:lnTo>
                <a:cubicBezTo>
                  <a:pt x="2051540" y="1918919"/>
                  <a:pt x="2118997" y="1851462"/>
                  <a:pt x="2118997" y="1768249"/>
                </a:cubicBezTo>
                <a:lnTo>
                  <a:pt x="2118997" y="1535598"/>
                </a:lnTo>
                <a:lnTo>
                  <a:pt x="2313709" y="1535598"/>
                </a:lnTo>
                <a:cubicBezTo>
                  <a:pt x="2377432" y="1535598"/>
                  <a:pt x="2432756" y="1499636"/>
                  <a:pt x="2458635" y="1445923"/>
                </a:cubicBezTo>
                <a:lnTo>
                  <a:pt x="2460889" y="1424521"/>
                </a:lnTo>
                <a:lnTo>
                  <a:pt x="2465213" y="1420689"/>
                </a:lnTo>
                <a:lnTo>
                  <a:pt x="2471533" y="1306607"/>
                </a:lnTo>
                <a:cubicBezTo>
                  <a:pt x="2459663" y="1231205"/>
                  <a:pt x="2393226" y="1175206"/>
                  <a:pt x="2313709" y="1175206"/>
                </a:cubicBezTo>
                <a:lnTo>
                  <a:pt x="2118997" y="1175206"/>
                </a:lnTo>
                <a:lnTo>
                  <a:pt x="2118997" y="916208"/>
                </a:lnTo>
                <a:cubicBezTo>
                  <a:pt x="2118997" y="832995"/>
                  <a:pt x="2051540" y="765538"/>
                  <a:pt x="1968327" y="765538"/>
                </a:cubicBezTo>
                <a:close/>
                <a:moveTo>
                  <a:pt x="1226605" y="630723"/>
                </a:moveTo>
                <a:cubicBezTo>
                  <a:pt x="838390" y="598973"/>
                  <a:pt x="590161" y="1384786"/>
                  <a:pt x="585832" y="1535598"/>
                </a:cubicBezTo>
                <a:lnTo>
                  <a:pt x="1226028" y="1522898"/>
                </a:lnTo>
                <a:cubicBezTo>
                  <a:pt x="1226221" y="1225506"/>
                  <a:pt x="1226412" y="928115"/>
                  <a:pt x="1226605" y="630723"/>
                </a:cubicBezTo>
                <a:close/>
                <a:moveTo>
                  <a:pt x="1740403" y="0"/>
                </a:moveTo>
                <a:lnTo>
                  <a:pt x="1871327" y="0"/>
                </a:lnTo>
                <a:lnTo>
                  <a:pt x="1871327" y="90089"/>
                </a:lnTo>
                <a:lnTo>
                  <a:pt x="3425865" y="90089"/>
                </a:lnTo>
                <a:lnTo>
                  <a:pt x="3425865" y="270089"/>
                </a:lnTo>
                <a:lnTo>
                  <a:pt x="1871327" y="270089"/>
                </a:lnTo>
                <a:lnTo>
                  <a:pt x="1871327" y="427547"/>
                </a:lnTo>
                <a:cubicBezTo>
                  <a:pt x="2156809" y="438659"/>
                  <a:pt x="2415168" y="481953"/>
                  <a:pt x="2487431" y="551123"/>
                </a:cubicBezTo>
                <a:cubicBezTo>
                  <a:pt x="2638328" y="637553"/>
                  <a:pt x="2742817" y="987481"/>
                  <a:pt x="2780551" y="1368079"/>
                </a:cubicBezTo>
                <a:lnTo>
                  <a:pt x="3165273" y="1400059"/>
                </a:lnTo>
                <a:cubicBezTo>
                  <a:pt x="3190861" y="1176596"/>
                  <a:pt x="3364791" y="1004519"/>
                  <a:pt x="3575259" y="1004519"/>
                </a:cubicBezTo>
                <a:cubicBezTo>
                  <a:pt x="3804809" y="1004519"/>
                  <a:pt x="3990895" y="1209214"/>
                  <a:pt x="3990895" y="1461719"/>
                </a:cubicBezTo>
                <a:cubicBezTo>
                  <a:pt x="3990895" y="1714224"/>
                  <a:pt x="3804809" y="1918919"/>
                  <a:pt x="3575259" y="1918919"/>
                </a:cubicBezTo>
                <a:cubicBezTo>
                  <a:pt x="3412624" y="1918919"/>
                  <a:pt x="3271807" y="1816170"/>
                  <a:pt x="3205139" y="1665732"/>
                </a:cubicBezTo>
                <a:lnTo>
                  <a:pt x="2796520" y="1795340"/>
                </a:lnTo>
                <a:cubicBezTo>
                  <a:pt x="2783205" y="2186453"/>
                  <a:pt x="2688635" y="2514652"/>
                  <a:pt x="2490527" y="2506536"/>
                </a:cubicBezTo>
                <a:cubicBezTo>
                  <a:pt x="2438297" y="2531587"/>
                  <a:pt x="2205857" y="2554006"/>
                  <a:pt x="1904505" y="2567479"/>
                </a:cubicBezTo>
                <a:lnTo>
                  <a:pt x="1904505" y="2871158"/>
                </a:lnTo>
                <a:lnTo>
                  <a:pt x="2689643" y="2871158"/>
                </a:lnTo>
                <a:cubicBezTo>
                  <a:pt x="2749296" y="2871158"/>
                  <a:pt x="2797655" y="2919517"/>
                  <a:pt x="2797655" y="2979170"/>
                </a:cubicBezTo>
                <a:cubicBezTo>
                  <a:pt x="2797655" y="3038823"/>
                  <a:pt x="2749296" y="3087182"/>
                  <a:pt x="2689643" y="3087182"/>
                </a:cubicBezTo>
                <a:lnTo>
                  <a:pt x="457395" y="3087182"/>
                </a:lnTo>
                <a:lnTo>
                  <a:pt x="430555" y="3081994"/>
                </a:lnTo>
                <a:lnTo>
                  <a:pt x="427761" y="3087182"/>
                </a:lnTo>
                <a:lnTo>
                  <a:pt x="366119" y="3053981"/>
                </a:lnTo>
                <a:cubicBezTo>
                  <a:pt x="365594" y="3054050"/>
                  <a:pt x="365174" y="3053869"/>
                  <a:pt x="364754" y="3053685"/>
                </a:cubicBezTo>
                <a:lnTo>
                  <a:pt x="64754" y="2922467"/>
                </a:lnTo>
                <a:cubicBezTo>
                  <a:pt x="10101" y="2898562"/>
                  <a:pt x="-14826" y="2834876"/>
                  <a:pt x="9079" y="2780223"/>
                </a:cubicBezTo>
                <a:cubicBezTo>
                  <a:pt x="27008" y="2739232"/>
                  <a:pt x="67313" y="2714963"/>
                  <a:pt x="109402" y="2715476"/>
                </a:cubicBezTo>
                <a:cubicBezTo>
                  <a:pt x="123432" y="2715647"/>
                  <a:pt x="137660" y="2718571"/>
                  <a:pt x="151323" y="2724547"/>
                </a:cubicBezTo>
                <a:lnTo>
                  <a:pt x="439379" y="2850541"/>
                </a:lnTo>
                <a:lnTo>
                  <a:pt x="493513" y="2871158"/>
                </a:lnTo>
                <a:lnTo>
                  <a:pt x="921139" y="2871158"/>
                </a:lnTo>
                <a:lnTo>
                  <a:pt x="921139" y="2576699"/>
                </a:lnTo>
                <a:lnTo>
                  <a:pt x="936415" y="2576699"/>
                </a:lnTo>
                <a:cubicBezTo>
                  <a:pt x="497926" y="2565212"/>
                  <a:pt x="127915" y="2527380"/>
                  <a:pt x="86500" y="2449386"/>
                </a:cubicBezTo>
                <a:cubicBezTo>
                  <a:pt x="-44935" y="2322713"/>
                  <a:pt x="-80455" y="1751442"/>
                  <a:pt x="377076" y="1584573"/>
                </a:cubicBezTo>
                <a:cubicBezTo>
                  <a:pt x="427628" y="1274829"/>
                  <a:pt x="742960" y="651754"/>
                  <a:pt x="991911" y="524245"/>
                </a:cubicBezTo>
                <a:cubicBezTo>
                  <a:pt x="1112248" y="450334"/>
                  <a:pt x="1428043" y="418134"/>
                  <a:pt x="1740403" y="422848"/>
                </a:cubicBezTo>
                <a:lnTo>
                  <a:pt x="1740403" y="270089"/>
                </a:lnTo>
                <a:lnTo>
                  <a:pt x="185865" y="270089"/>
                </a:lnTo>
                <a:lnTo>
                  <a:pt x="185865" y="90089"/>
                </a:lnTo>
                <a:lnTo>
                  <a:pt x="1740403" y="90089"/>
                </a:lnTo>
                <a:close/>
              </a:path>
            </a:pathLst>
          </a:custGeom>
          <a:solidFill>
            <a:schemeClr val="bg1">
              <a:alpha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Tree>
    <p:extLst>
      <p:ext uri="{BB962C8B-B14F-4D97-AF65-F5344CB8AC3E}">
        <p14:creationId xmlns:p14="http://schemas.microsoft.com/office/powerpoint/2010/main" val="3326573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CF8E-2B7F-CF44-C170-F0D75B1BC2FC}"/>
              </a:ext>
            </a:extLst>
          </p:cNvPr>
          <p:cNvSpPr>
            <a:spLocks noGrp="1"/>
          </p:cNvSpPr>
          <p:nvPr>
            <p:ph type="title"/>
          </p:nvPr>
        </p:nvSpPr>
        <p:spPr/>
        <p:txBody>
          <a:bodyPr/>
          <a:lstStyle/>
          <a:p>
            <a:r>
              <a:rPr lang="en-US" dirty="0"/>
              <a:t>Benign paroxysmal positional vertigo</a:t>
            </a:r>
          </a:p>
        </p:txBody>
      </p:sp>
      <p:sp>
        <p:nvSpPr>
          <p:cNvPr id="5" name="Content Placeholder 4">
            <a:extLst>
              <a:ext uri="{FF2B5EF4-FFF2-40B4-BE49-F238E27FC236}">
                <a16:creationId xmlns:a16="http://schemas.microsoft.com/office/drawing/2014/main" id="{5254A497-A3E4-5723-921F-857AD3DB7EB7}"/>
              </a:ext>
            </a:extLst>
          </p:cNvPr>
          <p:cNvSpPr>
            <a:spLocks noGrp="1"/>
          </p:cNvSpPr>
          <p:nvPr>
            <p:ph idx="1"/>
          </p:nvPr>
        </p:nvSpPr>
        <p:spPr/>
        <p:txBody>
          <a:bodyPr/>
          <a:lstStyle/>
          <a:p>
            <a:r>
              <a:rPr lang="en-US" b="1" dirty="0"/>
              <a:t>Definition</a:t>
            </a:r>
            <a:r>
              <a:rPr lang="en-US" dirty="0"/>
              <a:t>:</a:t>
            </a:r>
          </a:p>
          <a:p>
            <a:pPr lvl="1"/>
            <a:r>
              <a:rPr lang="en-US" sz="2600" dirty="0"/>
              <a:t>Episodic vertigo triggered by certain changes in the position of the head</a:t>
            </a:r>
            <a:endParaRPr lang="ar-JO" sz="2600" dirty="0"/>
          </a:p>
          <a:p>
            <a:r>
              <a:rPr lang="en-US" b="1" dirty="0"/>
              <a:t>Duration</a:t>
            </a:r>
            <a:r>
              <a:rPr lang="en-US" dirty="0"/>
              <a:t>:</a:t>
            </a:r>
          </a:p>
          <a:p>
            <a:pPr lvl="1"/>
            <a:r>
              <a:rPr lang="en-US" sz="2600" dirty="0"/>
              <a:t>Seconds to hours</a:t>
            </a:r>
          </a:p>
          <a:p>
            <a:pPr lvl="1"/>
            <a:r>
              <a:rPr lang="en-US" sz="2600" dirty="0"/>
              <a:t>Usually there is no tinnitus, hearing loss, nausea or vomiting (rare because it usually only takes seconds)</a:t>
            </a:r>
          </a:p>
          <a:p>
            <a:r>
              <a:rPr lang="en-US" b="1" dirty="0"/>
              <a:t>Test for diagnosis</a:t>
            </a:r>
            <a:r>
              <a:rPr lang="en-US" dirty="0"/>
              <a:t>:</a:t>
            </a:r>
          </a:p>
          <a:p>
            <a:pPr lvl="1"/>
            <a:r>
              <a:rPr lang="en-US" sz="2600" dirty="0"/>
              <a:t>Dix-Hallpike test</a:t>
            </a:r>
          </a:p>
        </p:txBody>
      </p:sp>
      <p:sp>
        <p:nvSpPr>
          <p:cNvPr id="4" name="Rectangle 3">
            <a:extLst>
              <a:ext uri="{FF2B5EF4-FFF2-40B4-BE49-F238E27FC236}">
                <a16:creationId xmlns:a16="http://schemas.microsoft.com/office/drawing/2014/main" id="{CA6A4AC6-D427-AEC6-D8D0-6722EE3D4F39}"/>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741725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CF8E-2B7F-CF44-C170-F0D75B1BC2FC}"/>
              </a:ext>
            </a:extLst>
          </p:cNvPr>
          <p:cNvSpPr>
            <a:spLocks noGrp="1"/>
          </p:cNvSpPr>
          <p:nvPr>
            <p:ph type="title"/>
          </p:nvPr>
        </p:nvSpPr>
        <p:spPr/>
        <p:txBody>
          <a:bodyPr/>
          <a:lstStyle/>
          <a:p>
            <a:r>
              <a:rPr lang="en-US" dirty="0"/>
              <a:t>Benign paroxysmal positional vertigo</a:t>
            </a:r>
          </a:p>
        </p:txBody>
      </p:sp>
      <p:sp>
        <p:nvSpPr>
          <p:cNvPr id="5" name="Content Placeholder 4">
            <a:extLst>
              <a:ext uri="{FF2B5EF4-FFF2-40B4-BE49-F238E27FC236}">
                <a16:creationId xmlns:a16="http://schemas.microsoft.com/office/drawing/2014/main" id="{5254A497-A3E4-5723-921F-857AD3DB7EB7}"/>
              </a:ext>
            </a:extLst>
          </p:cNvPr>
          <p:cNvSpPr>
            <a:spLocks noGrp="1"/>
          </p:cNvSpPr>
          <p:nvPr>
            <p:ph idx="1"/>
          </p:nvPr>
        </p:nvSpPr>
        <p:spPr/>
        <p:txBody>
          <a:bodyPr/>
          <a:lstStyle/>
          <a:p>
            <a:r>
              <a:rPr lang="en-US" b="1" dirty="0"/>
              <a:t>Treatment</a:t>
            </a:r>
            <a:r>
              <a:rPr lang="en-US" dirty="0"/>
              <a:t>:</a:t>
            </a:r>
          </a:p>
          <a:p>
            <a:pPr lvl="1"/>
            <a:r>
              <a:rPr lang="en-US" sz="2600" dirty="0"/>
              <a:t>Epley maneuver.</a:t>
            </a:r>
          </a:p>
          <a:p>
            <a:pPr lvl="1"/>
            <a:r>
              <a:rPr lang="en-US" sz="2600" dirty="0"/>
              <a:t>Surgery (if Epley maneuver doesn’t cure it): Complete closure of the posterior semicircular canal.</a:t>
            </a:r>
          </a:p>
          <a:p>
            <a:r>
              <a:rPr lang="en-US" b="1" dirty="0"/>
              <a:t>Causes (etiology)</a:t>
            </a:r>
            <a:r>
              <a:rPr lang="en-US" dirty="0"/>
              <a:t>:</a:t>
            </a:r>
          </a:p>
          <a:p>
            <a:pPr lvl="1"/>
            <a:r>
              <a:rPr lang="en-US" sz="2600" dirty="0"/>
              <a:t>Idiopathic (50%).</a:t>
            </a:r>
          </a:p>
          <a:p>
            <a:pPr lvl="1"/>
            <a:r>
              <a:rPr lang="en-US" sz="2600" dirty="0"/>
              <a:t>Head trauma.</a:t>
            </a:r>
          </a:p>
          <a:p>
            <a:pPr lvl="1"/>
            <a:r>
              <a:rPr lang="en-US" sz="2600" dirty="0"/>
              <a:t>Chronic otitis media.</a:t>
            </a:r>
          </a:p>
          <a:p>
            <a:pPr lvl="1"/>
            <a:r>
              <a:rPr lang="en-US" sz="2600" dirty="0"/>
              <a:t>Viral infection.</a:t>
            </a:r>
          </a:p>
        </p:txBody>
      </p:sp>
      <p:sp>
        <p:nvSpPr>
          <p:cNvPr id="4" name="Rectangle 3">
            <a:extLst>
              <a:ext uri="{FF2B5EF4-FFF2-40B4-BE49-F238E27FC236}">
                <a16:creationId xmlns:a16="http://schemas.microsoft.com/office/drawing/2014/main" id="{1654F3F0-13CB-0FC9-A8F3-2980895DFCBA}"/>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2987401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F2D699-43E6-C20F-F37C-4AC2C4C1A176}"/>
              </a:ext>
            </a:extLst>
          </p:cNvPr>
          <p:cNvSpPr>
            <a:spLocks noGrp="1"/>
          </p:cNvSpPr>
          <p:nvPr>
            <p:ph type="title"/>
          </p:nvPr>
        </p:nvSpPr>
        <p:spPr/>
        <p:txBody>
          <a:bodyPr/>
          <a:lstStyle/>
          <a:p>
            <a:r>
              <a:rPr lang="en-US" dirty="0"/>
              <a:t>Benign paroxysmal positional vertigo</a:t>
            </a:r>
          </a:p>
        </p:txBody>
      </p:sp>
      <p:sp>
        <p:nvSpPr>
          <p:cNvPr id="6" name="Content Placeholder 5">
            <a:extLst>
              <a:ext uri="{FF2B5EF4-FFF2-40B4-BE49-F238E27FC236}">
                <a16:creationId xmlns:a16="http://schemas.microsoft.com/office/drawing/2014/main" id="{57BDCB55-2F00-2602-6F9A-D5D95B4CBA6C}"/>
              </a:ext>
            </a:extLst>
          </p:cNvPr>
          <p:cNvSpPr>
            <a:spLocks noGrp="1"/>
          </p:cNvSpPr>
          <p:nvPr>
            <p:ph sz="half" idx="1"/>
          </p:nvPr>
        </p:nvSpPr>
        <p:spPr>
          <a:xfrm>
            <a:off x="838199" y="1306851"/>
            <a:ext cx="7410061" cy="4870112"/>
          </a:xfrm>
        </p:spPr>
        <p:txBody>
          <a:bodyPr>
            <a:normAutofit fontScale="85000" lnSpcReduction="20000"/>
          </a:bodyPr>
          <a:lstStyle/>
          <a:p>
            <a:pPr marL="514350" indent="-514350">
              <a:buFont typeface="+mj-lt"/>
              <a:buAutoNum type="arabicPeriod"/>
            </a:pPr>
            <a:r>
              <a:rPr lang="en-US" b="1" dirty="0"/>
              <a:t>What is the name of this test?</a:t>
            </a:r>
          </a:p>
          <a:p>
            <a:pPr lvl="1"/>
            <a:r>
              <a:rPr lang="en-US" sz="2800" dirty="0"/>
              <a:t>Dix-Hallpike maneuver</a:t>
            </a:r>
          </a:p>
          <a:p>
            <a:pPr marL="514350" indent="-514350">
              <a:buFont typeface="+mj-lt"/>
              <a:buAutoNum type="arabicPeriod"/>
            </a:pPr>
            <a:r>
              <a:rPr lang="en-US" b="1" dirty="0"/>
              <a:t>What is this test used to diagnose ?</a:t>
            </a:r>
          </a:p>
          <a:p>
            <a:pPr lvl="1"/>
            <a:r>
              <a:rPr lang="en-US" sz="2800" dirty="0"/>
              <a:t>Benign paroxysmal positional vertigo (BPPV)</a:t>
            </a:r>
          </a:p>
          <a:p>
            <a:pPr marL="514350" indent="-514350">
              <a:buFont typeface="+mj-lt"/>
              <a:buAutoNum type="arabicPeriod"/>
            </a:pPr>
            <a:r>
              <a:rPr lang="en-US" b="1" dirty="0"/>
              <a:t>Describe a positive result of the test.</a:t>
            </a:r>
          </a:p>
          <a:p>
            <a:pPr lvl="1"/>
            <a:r>
              <a:rPr lang="en-US" sz="2800" dirty="0"/>
              <a:t>It provokes a paroxysmal vertigo and nystagmus</a:t>
            </a:r>
          </a:p>
          <a:p>
            <a:pPr marL="514350" indent="-514350">
              <a:buFont typeface="+mj-lt"/>
              <a:buAutoNum type="arabicPeriod"/>
            </a:pPr>
            <a:r>
              <a:rPr lang="en-US" b="1" dirty="0"/>
              <a:t>Prognosis</a:t>
            </a:r>
            <a:r>
              <a:rPr lang="en-US" dirty="0"/>
              <a:t>: Good</a:t>
            </a:r>
          </a:p>
          <a:p>
            <a:pPr marL="514350" indent="-514350">
              <a:buFont typeface="+mj-lt"/>
              <a:buAutoNum type="arabicPeriod"/>
            </a:pPr>
            <a:r>
              <a:rPr lang="en-US" b="1" dirty="0"/>
              <a:t>Etiology</a:t>
            </a:r>
          </a:p>
          <a:p>
            <a:pPr marL="971550" lvl="1" indent="-514350">
              <a:buFont typeface="+mj-lt"/>
              <a:buAutoNum type="arabicPeriod"/>
            </a:pPr>
            <a:r>
              <a:rPr lang="en-US" sz="2800" dirty="0"/>
              <a:t>Idiopathic (50%).</a:t>
            </a:r>
          </a:p>
          <a:p>
            <a:pPr marL="971550" lvl="1" indent="-514350">
              <a:buFont typeface="+mj-lt"/>
              <a:buAutoNum type="arabicPeriod"/>
            </a:pPr>
            <a:r>
              <a:rPr lang="en-US" sz="2800" dirty="0"/>
              <a:t>Head trauma.</a:t>
            </a:r>
          </a:p>
          <a:p>
            <a:pPr marL="971550" lvl="1" indent="-514350">
              <a:buFont typeface="+mj-lt"/>
              <a:buAutoNum type="arabicPeriod"/>
            </a:pPr>
            <a:r>
              <a:rPr lang="en-US" sz="2800" dirty="0"/>
              <a:t>Chronic otitis media.</a:t>
            </a:r>
          </a:p>
          <a:p>
            <a:pPr marL="971550" lvl="1" indent="-514350">
              <a:buFont typeface="+mj-lt"/>
              <a:buAutoNum type="arabicPeriod"/>
            </a:pPr>
            <a:r>
              <a:rPr lang="en-US" sz="2800" dirty="0"/>
              <a:t>Viral infection.</a:t>
            </a:r>
          </a:p>
          <a:p>
            <a:pPr marL="514350" indent="-514350">
              <a:buFont typeface="+mj-lt"/>
              <a:buAutoNum type="arabicPeriod"/>
            </a:pPr>
            <a:r>
              <a:rPr lang="en-US" b="1" dirty="0"/>
              <a:t>Pathophysiology</a:t>
            </a:r>
            <a:r>
              <a:rPr lang="en-US" dirty="0"/>
              <a:t>: dislodge of canalith from utricle to semicircular canal (posterior one most commonly)</a:t>
            </a:r>
            <a:endParaRPr lang="en-US" b="1" dirty="0"/>
          </a:p>
        </p:txBody>
      </p:sp>
      <p:pic>
        <p:nvPicPr>
          <p:cNvPr id="8" name="Content Placeholder 7" descr="A close up of a map&#10;&#10;Description automatically generated">
            <a:extLst>
              <a:ext uri="{FF2B5EF4-FFF2-40B4-BE49-F238E27FC236}">
                <a16:creationId xmlns:a16="http://schemas.microsoft.com/office/drawing/2014/main" id="{4DBB7E54-2696-3E99-6C0D-A0B615668B0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446751" y="1306513"/>
            <a:ext cx="2907049" cy="487045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B645D1E3-EF4E-548F-DF1D-8B53600A7708}"/>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4</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796911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1690-CC03-0499-C472-B6B1DF0C685D}"/>
              </a:ext>
            </a:extLst>
          </p:cNvPr>
          <p:cNvSpPr>
            <a:spLocks noGrp="1"/>
          </p:cNvSpPr>
          <p:nvPr>
            <p:ph type="title"/>
          </p:nvPr>
        </p:nvSpPr>
        <p:spPr/>
        <p:txBody>
          <a:bodyPr/>
          <a:lstStyle/>
          <a:p>
            <a:r>
              <a:rPr lang="en-US" dirty="0"/>
              <a:t>Vestibular neuritis (Labyrinthitis)</a:t>
            </a:r>
          </a:p>
        </p:txBody>
      </p:sp>
      <p:sp>
        <p:nvSpPr>
          <p:cNvPr id="3" name="Content Placeholder 2">
            <a:extLst>
              <a:ext uri="{FF2B5EF4-FFF2-40B4-BE49-F238E27FC236}">
                <a16:creationId xmlns:a16="http://schemas.microsoft.com/office/drawing/2014/main" id="{A585FD8A-9185-9632-B678-593751F2E371}"/>
              </a:ext>
            </a:extLst>
          </p:cNvPr>
          <p:cNvSpPr>
            <a:spLocks noGrp="1"/>
          </p:cNvSpPr>
          <p:nvPr>
            <p:ph idx="1"/>
          </p:nvPr>
        </p:nvSpPr>
        <p:spPr/>
        <p:txBody>
          <a:bodyPr>
            <a:normAutofit/>
          </a:bodyPr>
          <a:lstStyle/>
          <a:p>
            <a:r>
              <a:rPr lang="en-US" b="1" dirty="0"/>
              <a:t>Etiology</a:t>
            </a:r>
          </a:p>
          <a:p>
            <a:pPr lvl="1"/>
            <a:r>
              <a:rPr lang="en-US" sz="2600" dirty="0"/>
              <a:t>Viral infection.</a:t>
            </a:r>
          </a:p>
          <a:p>
            <a:r>
              <a:rPr lang="en-US" b="1" dirty="0"/>
              <a:t>Duration of vertigo</a:t>
            </a:r>
          </a:p>
          <a:p>
            <a:pPr lvl="1"/>
            <a:r>
              <a:rPr lang="en-US" sz="2600" dirty="0"/>
              <a:t>Days to one week.</a:t>
            </a:r>
          </a:p>
          <a:p>
            <a:pPr lvl="1"/>
            <a:r>
              <a:rPr lang="en-US" sz="2600" dirty="0"/>
              <a:t>There is nausea , vomiting and fatigue.</a:t>
            </a:r>
          </a:p>
          <a:p>
            <a:r>
              <a:rPr lang="en-US" b="1" dirty="0"/>
              <a:t>Treatment</a:t>
            </a:r>
          </a:p>
          <a:p>
            <a:pPr lvl="1"/>
            <a:r>
              <a:rPr lang="en-US" sz="2600" dirty="0"/>
              <a:t>IV Fluids.</a:t>
            </a:r>
          </a:p>
          <a:p>
            <a:pPr lvl="1"/>
            <a:r>
              <a:rPr lang="en-US" sz="2600" dirty="0"/>
              <a:t>Steroids.</a:t>
            </a:r>
          </a:p>
          <a:p>
            <a:pPr lvl="1"/>
            <a:r>
              <a:rPr lang="en-US" sz="2600" dirty="0"/>
              <a:t>Anti-emetic.</a:t>
            </a:r>
          </a:p>
        </p:txBody>
      </p:sp>
      <p:sp>
        <p:nvSpPr>
          <p:cNvPr id="6" name="Rectangle 5">
            <a:extLst>
              <a:ext uri="{FF2B5EF4-FFF2-40B4-BE49-F238E27FC236}">
                <a16:creationId xmlns:a16="http://schemas.microsoft.com/office/drawing/2014/main" id="{5253BE92-670F-A007-5F62-7E5E108DAAC5}"/>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1487369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1690-CC03-0499-C472-B6B1DF0C685D}"/>
              </a:ext>
            </a:extLst>
          </p:cNvPr>
          <p:cNvSpPr>
            <a:spLocks noGrp="1"/>
          </p:cNvSpPr>
          <p:nvPr>
            <p:ph type="title"/>
          </p:nvPr>
        </p:nvSpPr>
        <p:spPr/>
        <p:txBody>
          <a:bodyPr/>
          <a:lstStyle/>
          <a:p>
            <a:r>
              <a:rPr lang="en-US" dirty="0"/>
              <a:t>Meniere’s disease</a:t>
            </a:r>
          </a:p>
        </p:txBody>
      </p:sp>
      <p:sp>
        <p:nvSpPr>
          <p:cNvPr id="3" name="Content Placeholder 2">
            <a:extLst>
              <a:ext uri="{FF2B5EF4-FFF2-40B4-BE49-F238E27FC236}">
                <a16:creationId xmlns:a16="http://schemas.microsoft.com/office/drawing/2014/main" id="{A585FD8A-9185-9632-B678-593751F2E371}"/>
              </a:ext>
            </a:extLst>
          </p:cNvPr>
          <p:cNvSpPr>
            <a:spLocks noGrp="1"/>
          </p:cNvSpPr>
          <p:nvPr>
            <p:ph idx="1"/>
          </p:nvPr>
        </p:nvSpPr>
        <p:spPr>
          <a:xfrm>
            <a:off x="838200" y="1305025"/>
            <a:ext cx="10515600" cy="5291717"/>
          </a:xfrm>
        </p:spPr>
        <p:txBody>
          <a:bodyPr>
            <a:normAutofit lnSpcReduction="10000"/>
          </a:bodyPr>
          <a:lstStyle/>
          <a:p>
            <a:r>
              <a:rPr lang="en-US" b="1" dirty="0"/>
              <a:t>Etiology</a:t>
            </a:r>
          </a:p>
          <a:p>
            <a:pPr lvl="1"/>
            <a:r>
              <a:rPr lang="en-US" sz="2600" dirty="0"/>
              <a:t>Idiopathic</a:t>
            </a:r>
            <a:r>
              <a:rPr lang="en-US" dirty="0"/>
              <a:t>.</a:t>
            </a:r>
          </a:p>
          <a:p>
            <a:r>
              <a:rPr lang="en-US" b="1" dirty="0"/>
              <a:t>Duration of vertigo</a:t>
            </a:r>
          </a:p>
          <a:p>
            <a:pPr lvl="1"/>
            <a:r>
              <a:rPr lang="en-US" sz="2600" dirty="0"/>
              <a:t>20-30 minutes to hours</a:t>
            </a:r>
            <a:r>
              <a:rPr lang="en-US" dirty="0"/>
              <a:t>.</a:t>
            </a:r>
          </a:p>
          <a:p>
            <a:r>
              <a:rPr lang="en-US" b="1" dirty="0"/>
              <a:t>Symptoms</a:t>
            </a:r>
            <a:r>
              <a:rPr lang="en-US" dirty="0"/>
              <a:t>:</a:t>
            </a:r>
          </a:p>
          <a:p>
            <a:pPr lvl="1"/>
            <a:r>
              <a:rPr lang="en-US" sz="2600" dirty="0"/>
              <a:t>Unilateral , fluctuating hearing loss for low frequencies</a:t>
            </a:r>
          </a:p>
          <a:p>
            <a:pPr lvl="1"/>
            <a:r>
              <a:rPr lang="en-US" sz="2600" dirty="0"/>
              <a:t>Tinnitus</a:t>
            </a:r>
          </a:p>
          <a:p>
            <a:pPr lvl="1"/>
            <a:r>
              <a:rPr lang="en-US" sz="2600" dirty="0"/>
              <a:t>Ear fullness</a:t>
            </a:r>
          </a:p>
          <a:p>
            <a:r>
              <a:rPr lang="en-US" b="1" dirty="0"/>
              <a:t>Tympanometry</a:t>
            </a:r>
            <a:r>
              <a:rPr lang="en-US" dirty="0"/>
              <a:t>: Type A (Normal)</a:t>
            </a:r>
          </a:p>
          <a:p>
            <a:r>
              <a:rPr lang="en-US" b="1" dirty="0"/>
              <a:t>Rinne’s test</a:t>
            </a:r>
            <a:r>
              <a:rPr lang="en-US" dirty="0"/>
              <a:t>: Positive</a:t>
            </a:r>
          </a:p>
          <a:p>
            <a:r>
              <a:rPr lang="en-US" b="1" dirty="0"/>
              <a:t>Weber’s test</a:t>
            </a:r>
            <a:r>
              <a:rPr lang="en-US" dirty="0"/>
              <a:t>: Lateralized to the contralateral side</a:t>
            </a:r>
          </a:p>
          <a:p>
            <a:r>
              <a:rPr lang="en-US" b="1" dirty="0"/>
              <a:t>Hearing loss</a:t>
            </a:r>
            <a:r>
              <a:rPr lang="en-US" dirty="0"/>
              <a:t>: Sensorineural hearing loss</a:t>
            </a:r>
            <a:endParaRPr lang="en-US" sz="3000" dirty="0"/>
          </a:p>
        </p:txBody>
      </p:sp>
      <p:sp>
        <p:nvSpPr>
          <p:cNvPr id="6" name="Rectangle 5">
            <a:extLst>
              <a:ext uri="{FF2B5EF4-FFF2-40B4-BE49-F238E27FC236}">
                <a16:creationId xmlns:a16="http://schemas.microsoft.com/office/drawing/2014/main" id="{7B7092E2-84E1-BF59-8A64-65B3851D8F5B}"/>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2254817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1690-CC03-0499-C472-B6B1DF0C685D}"/>
              </a:ext>
            </a:extLst>
          </p:cNvPr>
          <p:cNvSpPr>
            <a:spLocks noGrp="1"/>
          </p:cNvSpPr>
          <p:nvPr>
            <p:ph type="title"/>
          </p:nvPr>
        </p:nvSpPr>
        <p:spPr/>
        <p:txBody>
          <a:bodyPr/>
          <a:lstStyle/>
          <a:p>
            <a:r>
              <a:rPr lang="en-US" dirty="0"/>
              <a:t>Meniere’s disease</a:t>
            </a:r>
          </a:p>
        </p:txBody>
      </p:sp>
      <p:sp>
        <p:nvSpPr>
          <p:cNvPr id="3" name="Content Placeholder 2">
            <a:extLst>
              <a:ext uri="{FF2B5EF4-FFF2-40B4-BE49-F238E27FC236}">
                <a16:creationId xmlns:a16="http://schemas.microsoft.com/office/drawing/2014/main" id="{A585FD8A-9185-9632-B678-593751F2E371}"/>
              </a:ext>
            </a:extLst>
          </p:cNvPr>
          <p:cNvSpPr>
            <a:spLocks noGrp="1"/>
          </p:cNvSpPr>
          <p:nvPr>
            <p:ph idx="1"/>
          </p:nvPr>
        </p:nvSpPr>
        <p:spPr>
          <a:xfrm>
            <a:off x="838200" y="1193058"/>
            <a:ext cx="10515600" cy="5263726"/>
          </a:xfrm>
        </p:spPr>
        <p:txBody>
          <a:bodyPr>
            <a:normAutofit/>
          </a:bodyPr>
          <a:lstStyle/>
          <a:p>
            <a:r>
              <a:rPr lang="en-US" b="1" dirty="0"/>
              <a:t>Treatment :</a:t>
            </a:r>
          </a:p>
          <a:p>
            <a:pPr marL="914400" lvl="1" indent="-457200">
              <a:buFont typeface="+mj-lt"/>
              <a:buAutoNum type="arabicPeriod"/>
            </a:pPr>
            <a:r>
              <a:rPr lang="en-US" sz="2600" dirty="0"/>
              <a:t>Lifestyle change: low salt intake.</a:t>
            </a:r>
          </a:p>
          <a:p>
            <a:pPr marL="914400" lvl="1" indent="-457200">
              <a:buFont typeface="+mj-lt"/>
              <a:buAutoNum type="arabicPeriod"/>
            </a:pPr>
            <a:r>
              <a:rPr lang="en-US" sz="2600" dirty="0"/>
              <a:t>Thiazide diuretics </a:t>
            </a:r>
          </a:p>
          <a:p>
            <a:pPr marL="914400" lvl="1" indent="-457200">
              <a:buFont typeface="+mj-lt"/>
              <a:buAutoNum type="arabicPeriod"/>
            </a:pPr>
            <a:r>
              <a:rPr lang="en-US" sz="2600" dirty="0"/>
              <a:t>Anti-vertigo (Betahistine).</a:t>
            </a:r>
          </a:p>
          <a:p>
            <a:pPr marL="914400" lvl="1" indent="-457200">
              <a:buFont typeface="+mj-lt"/>
              <a:buAutoNum type="arabicPeriod"/>
            </a:pPr>
            <a:r>
              <a:rPr lang="en-US" sz="2600" dirty="0"/>
              <a:t>Intratympanic injection of aminoglycoside like Gentamycin (Ototoxic drug which damages the dark cells that produce the endolymph) can improve vertigo.</a:t>
            </a:r>
          </a:p>
          <a:p>
            <a:pPr marL="914400" lvl="1" indent="-457200">
              <a:buFont typeface="+mj-lt"/>
              <a:buAutoNum type="arabicPeriod"/>
            </a:pPr>
            <a:r>
              <a:rPr lang="en-US" sz="2600" dirty="0"/>
              <a:t>Surgery: Labyrinthectomy or Endolymphatic sac decompression.</a:t>
            </a:r>
          </a:p>
          <a:p>
            <a:r>
              <a:rPr lang="en-US" b="1" dirty="0"/>
              <a:t>Meniere’s syndrome causes (Not Meniere’s disease)</a:t>
            </a:r>
          </a:p>
          <a:p>
            <a:pPr marL="971550" lvl="1" indent="-514350">
              <a:buFont typeface="+mj-lt"/>
              <a:buAutoNum type="alphaUcPeriod"/>
            </a:pPr>
            <a:r>
              <a:rPr lang="en-US" sz="2600" dirty="0"/>
              <a:t>Chronic otitis media.</a:t>
            </a:r>
          </a:p>
          <a:p>
            <a:pPr marL="971550" lvl="1" indent="-514350">
              <a:buFont typeface="+mj-lt"/>
              <a:buAutoNum type="alphaUcPeriod"/>
            </a:pPr>
            <a:r>
              <a:rPr lang="en-US" sz="2600" dirty="0"/>
              <a:t>Viral infection.</a:t>
            </a:r>
          </a:p>
          <a:p>
            <a:pPr marL="971550" lvl="1" indent="-514350">
              <a:buFont typeface="+mj-lt"/>
              <a:buAutoNum type="alphaUcPeriod"/>
            </a:pPr>
            <a:r>
              <a:rPr lang="en-US" sz="2600" dirty="0"/>
              <a:t>Syphilis.</a:t>
            </a:r>
          </a:p>
        </p:txBody>
      </p:sp>
      <p:sp>
        <p:nvSpPr>
          <p:cNvPr id="6" name="Rectangle 5">
            <a:extLst>
              <a:ext uri="{FF2B5EF4-FFF2-40B4-BE49-F238E27FC236}">
                <a16:creationId xmlns:a16="http://schemas.microsoft.com/office/drawing/2014/main" id="{A7BD64F2-9FC5-68B6-07A6-B98EBDF7B9E3}"/>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1741175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156E-B454-31E3-85FF-C61D2DA20622}"/>
              </a:ext>
            </a:extLst>
          </p:cNvPr>
          <p:cNvSpPr>
            <a:spLocks noGrp="1"/>
          </p:cNvSpPr>
          <p:nvPr>
            <p:ph type="title"/>
          </p:nvPr>
        </p:nvSpPr>
        <p:spPr/>
        <p:txBody>
          <a:bodyPr/>
          <a:lstStyle/>
          <a:p>
            <a:r>
              <a:rPr lang="en-US" dirty="0"/>
              <a:t>Causes of unilateral tinnitus</a:t>
            </a:r>
          </a:p>
        </p:txBody>
      </p:sp>
      <p:sp>
        <p:nvSpPr>
          <p:cNvPr id="3" name="Content Placeholder 2">
            <a:extLst>
              <a:ext uri="{FF2B5EF4-FFF2-40B4-BE49-F238E27FC236}">
                <a16:creationId xmlns:a16="http://schemas.microsoft.com/office/drawing/2014/main" id="{7D0BCFDF-F220-D11F-DC57-04E8E6039F2A}"/>
              </a:ext>
            </a:extLst>
          </p:cNvPr>
          <p:cNvSpPr>
            <a:spLocks noGrp="1"/>
          </p:cNvSpPr>
          <p:nvPr>
            <p:ph idx="1"/>
          </p:nvPr>
        </p:nvSpPr>
        <p:spPr>
          <a:xfrm>
            <a:off x="838200" y="1305026"/>
            <a:ext cx="10515600" cy="4871938"/>
          </a:xfrm>
        </p:spPr>
        <p:txBody>
          <a:bodyPr/>
          <a:lstStyle/>
          <a:p>
            <a:pPr marL="514350" indent="-514350">
              <a:buFont typeface="+mj-lt"/>
              <a:buAutoNum type="arabicPeriod"/>
            </a:pPr>
            <a:r>
              <a:rPr lang="en-US" dirty="0"/>
              <a:t>Meniere’s disease.</a:t>
            </a:r>
          </a:p>
          <a:p>
            <a:pPr marL="514350" indent="-514350">
              <a:buFont typeface="+mj-lt"/>
              <a:buAutoNum type="arabicPeriod"/>
            </a:pPr>
            <a:r>
              <a:rPr lang="en-US" dirty="0"/>
              <a:t>Glomus tumor (</a:t>
            </a:r>
            <a:r>
              <a:rPr lang="en-US" dirty="0" err="1"/>
              <a:t>Chemodectoma</a:t>
            </a:r>
            <a:r>
              <a:rPr lang="en-US" dirty="0"/>
              <a:t> / </a:t>
            </a:r>
            <a:r>
              <a:rPr lang="en-US" dirty="0" err="1"/>
              <a:t>Paraganlionoma</a:t>
            </a:r>
            <a:r>
              <a:rPr lang="en-US" dirty="0"/>
              <a:t>) </a:t>
            </a:r>
          </a:p>
          <a:p>
            <a:pPr lvl="1">
              <a:buFont typeface="Arial" panose="020B0604020202020204" pitchFamily="34" charset="0"/>
              <a:buChar char="•"/>
            </a:pPr>
            <a:r>
              <a:rPr lang="en-US" sz="2800" dirty="0"/>
              <a:t>Most common benign </a:t>
            </a:r>
            <a:r>
              <a:rPr lang="en-US" sz="2800" dirty="0" err="1"/>
              <a:t>tumour</a:t>
            </a:r>
            <a:r>
              <a:rPr lang="en-US" sz="2800" dirty="0"/>
              <a:t> in the middle ear and temporal bone, present with pulsatile tinnitus in females , Detected by MRI</a:t>
            </a:r>
          </a:p>
          <a:p>
            <a:pPr marL="514350" indent="-514350">
              <a:buFont typeface="+mj-lt"/>
              <a:buAutoNum type="arabicPeriod"/>
            </a:pPr>
            <a:r>
              <a:rPr lang="en-US" dirty="0"/>
              <a:t>Vestibular schwannoma.</a:t>
            </a:r>
          </a:p>
        </p:txBody>
      </p:sp>
      <p:sp>
        <p:nvSpPr>
          <p:cNvPr id="6" name="Rectangle 5">
            <a:extLst>
              <a:ext uri="{FF2B5EF4-FFF2-40B4-BE49-F238E27FC236}">
                <a16:creationId xmlns:a16="http://schemas.microsoft.com/office/drawing/2014/main" id="{DC03A915-A546-66DD-FA68-FF81E45FDCB7}"/>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2378404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Otitis externa</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2073918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49584-8286-5F3D-0C94-5C1102899685}"/>
              </a:ext>
            </a:extLst>
          </p:cNvPr>
          <p:cNvSpPr>
            <a:spLocks noGrp="1"/>
          </p:cNvSpPr>
          <p:nvPr>
            <p:ph type="title"/>
          </p:nvPr>
        </p:nvSpPr>
        <p:spPr/>
        <p:txBody>
          <a:bodyPr/>
          <a:lstStyle/>
          <a:p>
            <a:r>
              <a:rPr lang="en-US" dirty="0"/>
              <a:t>Otitis externa </a:t>
            </a:r>
            <a:r>
              <a:rPr lang="en-US" sz="4000" dirty="0"/>
              <a:t>(pruritis, pain, discharge)</a:t>
            </a:r>
            <a:endParaRPr lang="en-US" dirty="0"/>
          </a:p>
        </p:txBody>
      </p:sp>
      <p:sp>
        <p:nvSpPr>
          <p:cNvPr id="3" name="Content Placeholder 2">
            <a:extLst>
              <a:ext uri="{FF2B5EF4-FFF2-40B4-BE49-F238E27FC236}">
                <a16:creationId xmlns:a16="http://schemas.microsoft.com/office/drawing/2014/main" id="{1FC33B46-0AE3-1DFE-98C1-3B1C625A2FAF}"/>
              </a:ext>
            </a:extLst>
          </p:cNvPr>
          <p:cNvSpPr>
            <a:spLocks noGrp="1"/>
          </p:cNvSpPr>
          <p:nvPr>
            <p:ph idx="1"/>
          </p:nvPr>
        </p:nvSpPr>
        <p:spPr/>
        <p:txBody>
          <a:bodyPr/>
          <a:lstStyle/>
          <a:p>
            <a:pPr marL="514350" indent="-514350">
              <a:buFont typeface="+mj-lt"/>
              <a:buAutoNum type="arabicPeriod"/>
            </a:pPr>
            <a:r>
              <a:rPr lang="en-US" dirty="0"/>
              <a:t>Fungal in origin:</a:t>
            </a:r>
          </a:p>
          <a:p>
            <a:pPr lvl="1"/>
            <a:r>
              <a:rPr lang="en-US" dirty="0"/>
              <a:t>See next slides</a:t>
            </a:r>
          </a:p>
          <a:p>
            <a:pPr marL="514350" indent="-514350">
              <a:buFont typeface="+mj-lt"/>
              <a:buAutoNum type="arabicPeriod"/>
            </a:pPr>
            <a:r>
              <a:rPr lang="en-US" dirty="0"/>
              <a:t>Bacterial otitis externa: </a:t>
            </a:r>
          </a:p>
          <a:p>
            <a:pPr lvl="1"/>
            <a:r>
              <a:rPr lang="en-US" sz="2600" dirty="0"/>
              <a:t>May cause stenosis</a:t>
            </a:r>
          </a:p>
          <a:p>
            <a:pPr lvl="1"/>
            <a:r>
              <a:rPr lang="en-US" sz="2600" dirty="0"/>
              <a:t>Management: Aural toilet + antibiotic ear drop</a:t>
            </a:r>
          </a:p>
          <a:p>
            <a:pPr marL="514350" indent="-514350">
              <a:buFont typeface="+mj-lt"/>
              <a:buAutoNum type="arabicPeriod"/>
            </a:pPr>
            <a:r>
              <a:rPr lang="en-US" dirty="0"/>
              <a:t>Malignant otitis externa</a:t>
            </a:r>
          </a:p>
          <a:p>
            <a:pPr lvl="1"/>
            <a:r>
              <a:rPr lang="en-US" sz="2600" dirty="0"/>
              <a:t>Management: Admission + IV antibiotic + surgical debridement</a:t>
            </a:r>
          </a:p>
        </p:txBody>
      </p:sp>
      <p:sp>
        <p:nvSpPr>
          <p:cNvPr id="7" name="Rectangle 6">
            <a:extLst>
              <a:ext uri="{FF2B5EF4-FFF2-40B4-BE49-F238E27FC236}">
                <a16:creationId xmlns:a16="http://schemas.microsoft.com/office/drawing/2014/main" id="{39365307-4A49-4D1A-5404-28FCECF8D91B}"/>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
        <p:nvSpPr>
          <p:cNvPr id="6" name="Rectangle 5">
            <a:extLst>
              <a:ext uri="{FF2B5EF4-FFF2-40B4-BE49-F238E27FC236}">
                <a16:creationId xmlns:a16="http://schemas.microsoft.com/office/drawing/2014/main" id="{2B623472-7687-CE96-8EBA-77EA37A0D81F}"/>
              </a:ext>
            </a:extLst>
          </p:cNvPr>
          <p:cNvSpPr/>
          <p:nvPr/>
        </p:nvSpPr>
        <p:spPr>
          <a:xfrm>
            <a:off x="0" y="0"/>
            <a:ext cx="147423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Otitis externa</a:t>
            </a:r>
          </a:p>
        </p:txBody>
      </p:sp>
    </p:spTree>
    <p:extLst>
      <p:ext uri="{BB962C8B-B14F-4D97-AF65-F5344CB8AC3E}">
        <p14:creationId xmlns:p14="http://schemas.microsoft.com/office/powerpoint/2010/main" val="2524249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E22208-DA26-A108-CECF-C3A7196C0C97}"/>
              </a:ext>
            </a:extLst>
          </p:cNvPr>
          <p:cNvSpPr>
            <a:spLocks noGrp="1"/>
          </p:cNvSpPr>
          <p:nvPr>
            <p:ph type="title"/>
          </p:nvPr>
        </p:nvSpPr>
        <p:spPr/>
        <p:txBody>
          <a:bodyPr/>
          <a:lstStyle/>
          <a:p>
            <a:r>
              <a:rPr lang="en-US" dirty="0"/>
              <a:t>Otitis externa</a:t>
            </a:r>
          </a:p>
        </p:txBody>
      </p:sp>
      <p:sp>
        <p:nvSpPr>
          <p:cNvPr id="5" name="Content Placeholder 4">
            <a:extLst>
              <a:ext uri="{FF2B5EF4-FFF2-40B4-BE49-F238E27FC236}">
                <a16:creationId xmlns:a16="http://schemas.microsoft.com/office/drawing/2014/main" id="{215FD36A-2100-0441-23E9-F73A9194930F}"/>
              </a:ext>
            </a:extLst>
          </p:cNvPr>
          <p:cNvSpPr>
            <a:spLocks noGrp="1"/>
          </p:cNvSpPr>
          <p:nvPr>
            <p:ph idx="1"/>
          </p:nvPr>
        </p:nvSpPr>
        <p:spPr/>
        <p:txBody>
          <a:bodyPr>
            <a:normAutofit lnSpcReduction="10000"/>
          </a:bodyPr>
          <a:lstStyle/>
          <a:p>
            <a:r>
              <a:rPr lang="en-US" b="1" dirty="0"/>
              <a:t>Signs of otitis externa</a:t>
            </a:r>
          </a:p>
          <a:p>
            <a:pPr marL="914400" lvl="1" indent="-457200">
              <a:buFont typeface="+mj-lt"/>
              <a:buAutoNum type="arabicPeriod"/>
            </a:pPr>
            <a:r>
              <a:rPr lang="en-US" sz="2800" dirty="0"/>
              <a:t>Narrowed external auditory canal.</a:t>
            </a:r>
          </a:p>
          <a:p>
            <a:pPr marL="914400" lvl="1" indent="-457200">
              <a:buFont typeface="+mj-lt"/>
              <a:buAutoNum type="arabicPeriod"/>
            </a:pPr>
            <a:r>
              <a:rPr lang="en-US" sz="2800" dirty="0"/>
              <a:t>Edema and erythema of the external auditory canal.</a:t>
            </a:r>
          </a:p>
          <a:p>
            <a:pPr marL="914400" lvl="1" indent="-457200">
              <a:buFont typeface="+mj-lt"/>
              <a:buAutoNum type="arabicPeriod"/>
            </a:pPr>
            <a:r>
              <a:rPr lang="en-US" sz="2800" dirty="0"/>
              <a:t>Conductive hearing loss may be evident.</a:t>
            </a:r>
          </a:p>
          <a:p>
            <a:pPr marL="914400" lvl="1" indent="-457200">
              <a:buFont typeface="+mj-lt"/>
              <a:buAutoNum type="arabicPeriod"/>
            </a:pPr>
            <a:r>
              <a:rPr lang="en-US" sz="2800" dirty="0"/>
              <a:t>Discharge.</a:t>
            </a:r>
          </a:p>
          <a:p>
            <a:pPr marL="914400" lvl="1" indent="-457200">
              <a:buFont typeface="+mj-lt"/>
              <a:buAutoNum type="arabicPeriod"/>
            </a:pPr>
            <a:r>
              <a:rPr lang="en-US" sz="2800" dirty="0"/>
              <a:t>Tragus sign is positive ( palpation of tragus elicits severe pain , in otitis media its moderate pain).</a:t>
            </a:r>
          </a:p>
          <a:p>
            <a:pPr lvl="1"/>
            <a:endParaRPr lang="en-US" sz="2800" dirty="0"/>
          </a:p>
          <a:p>
            <a:r>
              <a:rPr lang="en-US" dirty="0"/>
              <a:t>In case of severe itching + discharge </a:t>
            </a:r>
            <a:r>
              <a:rPr lang="en-US" dirty="0">
                <a:latin typeface="Assistant" pitchFamily="2" charset="-79"/>
                <a:cs typeface="Assistant" pitchFamily="2" charset="-79"/>
              </a:rPr>
              <a:t>→</a:t>
            </a:r>
            <a:r>
              <a:rPr lang="en-US" dirty="0"/>
              <a:t> think of otitis externa</a:t>
            </a:r>
          </a:p>
          <a:p>
            <a:r>
              <a:rPr lang="en-US" dirty="0"/>
              <a:t>In case of severe itching + discharge + intact TM </a:t>
            </a:r>
            <a:r>
              <a:rPr lang="en-US" dirty="0">
                <a:latin typeface="Assistant" pitchFamily="2" charset="-79"/>
                <a:cs typeface="Assistant" pitchFamily="2" charset="-79"/>
              </a:rPr>
              <a:t>→</a:t>
            </a:r>
            <a:r>
              <a:rPr lang="en-US" dirty="0"/>
              <a:t> fungal otomycosis (Aspergillosis)</a:t>
            </a:r>
          </a:p>
        </p:txBody>
      </p:sp>
      <p:sp>
        <p:nvSpPr>
          <p:cNvPr id="3" name="Rectangle 2">
            <a:extLst>
              <a:ext uri="{FF2B5EF4-FFF2-40B4-BE49-F238E27FC236}">
                <a16:creationId xmlns:a16="http://schemas.microsoft.com/office/drawing/2014/main" id="{04E7FD5F-B84C-1B6F-E883-05861FE39B5F}"/>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6" name="Rectangle 5">
            <a:extLst>
              <a:ext uri="{FF2B5EF4-FFF2-40B4-BE49-F238E27FC236}">
                <a16:creationId xmlns:a16="http://schemas.microsoft.com/office/drawing/2014/main" id="{587FF6BC-E813-DD4F-4B67-8F54FD319132}"/>
              </a:ext>
            </a:extLst>
          </p:cNvPr>
          <p:cNvSpPr/>
          <p:nvPr/>
        </p:nvSpPr>
        <p:spPr>
          <a:xfrm>
            <a:off x="0" y="0"/>
            <a:ext cx="147423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Otitis externa</a:t>
            </a:r>
          </a:p>
        </p:txBody>
      </p:sp>
    </p:spTree>
    <p:extLst>
      <p:ext uri="{BB962C8B-B14F-4D97-AF65-F5344CB8AC3E}">
        <p14:creationId xmlns:p14="http://schemas.microsoft.com/office/powerpoint/2010/main" val="299561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9A1E-205B-CE14-14D7-DCA3C7034257}"/>
              </a:ext>
            </a:extLst>
          </p:cNvPr>
          <p:cNvSpPr>
            <a:spLocks noGrp="1"/>
          </p:cNvSpPr>
          <p:nvPr>
            <p:ph type="title"/>
          </p:nvPr>
        </p:nvSpPr>
        <p:spPr/>
        <p:txBody>
          <a:bodyPr/>
          <a:lstStyle/>
          <a:p>
            <a:r>
              <a:rPr lang="en-US" dirty="0"/>
              <a:t>Tympanic membrane anatomy</a:t>
            </a:r>
          </a:p>
        </p:txBody>
      </p:sp>
      <p:pic>
        <p:nvPicPr>
          <p:cNvPr id="6" name="Picture 5">
            <a:extLst>
              <a:ext uri="{FF2B5EF4-FFF2-40B4-BE49-F238E27FC236}">
                <a16:creationId xmlns:a16="http://schemas.microsoft.com/office/drawing/2014/main" id="{FDBBED08-5735-EC32-A6CB-19172056BA33}"/>
              </a:ext>
            </a:extLst>
          </p:cNvPr>
          <p:cNvPicPr>
            <a:picLocks noChangeAspect="1"/>
          </p:cNvPicPr>
          <p:nvPr/>
        </p:nvPicPr>
        <p:blipFill>
          <a:blip r:embed="rId2"/>
          <a:stretch>
            <a:fillRect/>
          </a:stretch>
        </p:blipFill>
        <p:spPr>
          <a:xfrm>
            <a:off x="1516848" y="1237854"/>
            <a:ext cx="9158304" cy="5189707"/>
          </a:xfrm>
          <a:prstGeom prst="rect">
            <a:avLst/>
          </a:prstGeom>
        </p:spPr>
      </p:pic>
      <p:pic>
        <p:nvPicPr>
          <p:cNvPr id="7" name="Picture 6">
            <a:extLst>
              <a:ext uri="{FF2B5EF4-FFF2-40B4-BE49-F238E27FC236}">
                <a16:creationId xmlns:a16="http://schemas.microsoft.com/office/drawing/2014/main" id="{A5866808-F6BD-0563-216D-7526D673B676}"/>
              </a:ext>
            </a:extLst>
          </p:cNvPr>
          <p:cNvPicPr>
            <a:picLocks noChangeAspect="1"/>
          </p:cNvPicPr>
          <p:nvPr/>
        </p:nvPicPr>
        <p:blipFill>
          <a:blip r:embed="rId3"/>
          <a:stretch>
            <a:fillRect/>
          </a:stretch>
        </p:blipFill>
        <p:spPr>
          <a:xfrm>
            <a:off x="414180" y="4689969"/>
            <a:ext cx="2646261" cy="2070059"/>
          </a:xfrm>
          <a:prstGeom prst="rect">
            <a:avLst/>
          </a:prstGeom>
        </p:spPr>
      </p:pic>
      <p:sp>
        <p:nvSpPr>
          <p:cNvPr id="2" name="TextBox 1">
            <a:extLst>
              <a:ext uri="{FF2B5EF4-FFF2-40B4-BE49-F238E27FC236}">
                <a16:creationId xmlns:a16="http://schemas.microsoft.com/office/drawing/2014/main" id="{C27685D9-84ED-B42F-2304-F29438A34769}"/>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038489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C5FE-A0EC-DBA8-5C06-2D2530CF588B}"/>
              </a:ext>
            </a:extLst>
          </p:cNvPr>
          <p:cNvSpPr>
            <a:spLocks noGrp="1"/>
          </p:cNvSpPr>
          <p:nvPr>
            <p:ph type="title"/>
          </p:nvPr>
        </p:nvSpPr>
        <p:spPr/>
        <p:txBody>
          <a:bodyPr/>
          <a:lstStyle/>
          <a:p>
            <a:r>
              <a:rPr lang="en-US" dirty="0"/>
              <a:t>Otomycosis (</a:t>
            </a:r>
            <a:r>
              <a:rPr lang="en-US" sz="4400" dirty="0"/>
              <a:t>Fungal infection</a:t>
            </a:r>
            <a:r>
              <a:rPr lang="en-US" dirty="0"/>
              <a:t>)</a:t>
            </a:r>
          </a:p>
        </p:txBody>
      </p:sp>
      <p:sp>
        <p:nvSpPr>
          <p:cNvPr id="3" name="Content Placeholder 2">
            <a:extLst>
              <a:ext uri="{FF2B5EF4-FFF2-40B4-BE49-F238E27FC236}">
                <a16:creationId xmlns:a16="http://schemas.microsoft.com/office/drawing/2014/main" id="{0829F837-7488-88B6-C3D5-BCC3FF11EA25}"/>
              </a:ext>
            </a:extLst>
          </p:cNvPr>
          <p:cNvSpPr>
            <a:spLocks noGrp="1"/>
          </p:cNvSpPr>
          <p:nvPr>
            <p:ph idx="1"/>
          </p:nvPr>
        </p:nvSpPr>
        <p:spPr/>
        <p:txBody>
          <a:bodyPr/>
          <a:lstStyle/>
          <a:p>
            <a:r>
              <a:rPr lang="en-US" b="1" dirty="0"/>
              <a:t>Symptoms:</a:t>
            </a:r>
          </a:p>
          <a:p>
            <a:pPr marL="971550" lvl="1" indent="-514350">
              <a:buFont typeface="+mj-lt"/>
              <a:buAutoNum type="alphaUcPeriod"/>
            </a:pPr>
            <a:r>
              <a:rPr lang="en-US" sz="2600" dirty="0"/>
              <a:t>Severe itching</a:t>
            </a:r>
          </a:p>
          <a:p>
            <a:pPr marL="971550" lvl="1" indent="-514350">
              <a:buFont typeface="+mj-lt"/>
              <a:buAutoNum type="alphaUcPeriod"/>
            </a:pPr>
            <a:r>
              <a:rPr lang="en-US" sz="2600" dirty="0"/>
              <a:t>Chronic discharge with inflammation of the mucosa of tympanic membrane</a:t>
            </a:r>
          </a:p>
          <a:p>
            <a:r>
              <a:rPr lang="en-US" b="1" dirty="0"/>
              <a:t>Etiology (Pathogen)</a:t>
            </a:r>
          </a:p>
          <a:p>
            <a:pPr lvl="1"/>
            <a:r>
              <a:rPr lang="en-US" sz="2600" dirty="0"/>
              <a:t>90% Aspergillus (wet newspaper)</a:t>
            </a:r>
          </a:p>
          <a:p>
            <a:pPr lvl="1"/>
            <a:r>
              <a:rPr lang="en-US" sz="2600" dirty="0"/>
              <a:t>10% Candida (whitish “Cheesy material”)</a:t>
            </a:r>
          </a:p>
          <a:p>
            <a:r>
              <a:rPr lang="en-US" b="1" dirty="0"/>
              <a:t>Treatment</a:t>
            </a:r>
            <a:r>
              <a:rPr lang="en-US" dirty="0"/>
              <a:t>:</a:t>
            </a:r>
          </a:p>
          <a:p>
            <a:pPr marL="971550" lvl="1" indent="-514350">
              <a:buFont typeface="+mj-lt"/>
              <a:buAutoNum type="alphaUcPeriod"/>
            </a:pPr>
            <a:r>
              <a:rPr lang="en-US" sz="2600" dirty="0"/>
              <a:t>Avoid water entry to ear (Keep it dry)</a:t>
            </a:r>
          </a:p>
          <a:p>
            <a:pPr marL="971550" lvl="1" indent="-514350">
              <a:buFont typeface="+mj-lt"/>
              <a:buAutoNum type="alphaUcPeriod"/>
            </a:pPr>
            <a:r>
              <a:rPr lang="en-US" sz="2600" dirty="0"/>
              <a:t>Ear toilet</a:t>
            </a:r>
          </a:p>
          <a:p>
            <a:pPr marL="971550" lvl="1" indent="-514350">
              <a:buFont typeface="+mj-lt"/>
              <a:buAutoNum type="alphaUcPeriod"/>
            </a:pPr>
            <a:r>
              <a:rPr lang="en-US" sz="2600" dirty="0"/>
              <a:t>Topical antifungal 3-4 weeks</a:t>
            </a:r>
          </a:p>
        </p:txBody>
      </p:sp>
      <p:sp>
        <p:nvSpPr>
          <p:cNvPr id="4" name="Rectangle 3">
            <a:extLst>
              <a:ext uri="{FF2B5EF4-FFF2-40B4-BE49-F238E27FC236}">
                <a16:creationId xmlns:a16="http://schemas.microsoft.com/office/drawing/2014/main" id="{AD235238-7DA4-19AD-7556-ECA00736D48B}"/>
              </a:ext>
            </a:extLst>
          </p:cNvPr>
          <p:cNvSpPr/>
          <p:nvPr/>
        </p:nvSpPr>
        <p:spPr>
          <a:xfrm>
            <a:off x="0" y="0"/>
            <a:ext cx="147423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Otitis externa</a:t>
            </a:r>
          </a:p>
        </p:txBody>
      </p:sp>
      <p:sp>
        <p:nvSpPr>
          <p:cNvPr id="5" name="Rectangle 4">
            <a:extLst>
              <a:ext uri="{FF2B5EF4-FFF2-40B4-BE49-F238E27FC236}">
                <a16:creationId xmlns:a16="http://schemas.microsoft.com/office/drawing/2014/main" id="{50D11ED6-F398-B7FF-648C-C0DC172DCCFA}"/>
              </a:ext>
            </a:extLst>
          </p:cNvPr>
          <p:cNvSpPr/>
          <p:nvPr/>
        </p:nvSpPr>
        <p:spPr>
          <a:xfrm>
            <a:off x="10394302" y="-9331"/>
            <a:ext cx="1797698"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dirty="0">
                <a:solidFill>
                  <a:srgbClr val="0070C0"/>
                </a:solidFill>
              </a:rPr>
              <a:t>د. أسامة + د. حرازنة</a:t>
            </a:r>
            <a:endParaRPr lang="en-US" dirty="0">
              <a:solidFill>
                <a:srgbClr val="0070C0"/>
              </a:solidFill>
            </a:endParaRPr>
          </a:p>
        </p:txBody>
      </p:sp>
    </p:spTree>
    <p:extLst>
      <p:ext uri="{BB962C8B-B14F-4D97-AF65-F5344CB8AC3E}">
        <p14:creationId xmlns:p14="http://schemas.microsoft.com/office/powerpoint/2010/main" val="3234319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9406-9CB1-2F8F-8F7A-70E24416E207}"/>
              </a:ext>
            </a:extLst>
          </p:cNvPr>
          <p:cNvSpPr>
            <a:spLocks noGrp="1"/>
          </p:cNvSpPr>
          <p:nvPr>
            <p:ph type="title"/>
          </p:nvPr>
        </p:nvSpPr>
        <p:spPr/>
        <p:txBody>
          <a:bodyPr/>
          <a:lstStyle/>
          <a:p>
            <a:r>
              <a:rPr lang="en-US" dirty="0"/>
              <a:t>Otomycosis (Fungal infection)</a:t>
            </a:r>
          </a:p>
        </p:txBody>
      </p:sp>
      <p:sp>
        <p:nvSpPr>
          <p:cNvPr id="3" name="Content Placeholder 2">
            <a:extLst>
              <a:ext uri="{FF2B5EF4-FFF2-40B4-BE49-F238E27FC236}">
                <a16:creationId xmlns:a16="http://schemas.microsoft.com/office/drawing/2014/main" id="{5FA12C19-F104-DDE3-56D9-A683A015386E}"/>
              </a:ext>
            </a:extLst>
          </p:cNvPr>
          <p:cNvSpPr>
            <a:spLocks noGrp="1"/>
          </p:cNvSpPr>
          <p:nvPr>
            <p:ph idx="1"/>
          </p:nvPr>
        </p:nvSpPr>
        <p:spPr>
          <a:xfrm>
            <a:off x="838200" y="1305026"/>
            <a:ext cx="7060660" cy="4871938"/>
          </a:xfrm>
        </p:spPr>
        <p:txBody>
          <a:bodyPr/>
          <a:lstStyle/>
          <a:p>
            <a:r>
              <a:rPr lang="en-US" b="1" dirty="0"/>
              <a:t>Describe this picture</a:t>
            </a:r>
          </a:p>
          <a:p>
            <a:pPr lvl="1"/>
            <a:r>
              <a:rPr lang="en-US" dirty="0"/>
              <a:t>Wet newspaper appearance (dark spots) due to fungal infection otitis externa (otomycosis)(Aspergillosis)</a:t>
            </a:r>
          </a:p>
          <a:p>
            <a:r>
              <a:rPr lang="en-US" b="1" dirty="0"/>
              <a:t>What is your diagnosis ?</a:t>
            </a:r>
          </a:p>
          <a:p>
            <a:pPr lvl="1"/>
            <a:r>
              <a:rPr lang="en-US" dirty="0"/>
              <a:t>Otomycosis (Fungal infection)</a:t>
            </a:r>
          </a:p>
          <a:p>
            <a:r>
              <a:rPr lang="en-US" b="1" dirty="0"/>
              <a:t>Management</a:t>
            </a:r>
          </a:p>
          <a:p>
            <a:pPr lvl="1"/>
            <a:r>
              <a:rPr lang="en-US" dirty="0"/>
              <a:t>Avoid water entry to ear (Keep it dry)</a:t>
            </a:r>
          </a:p>
          <a:p>
            <a:pPr lvl="1"/>
            <a:r>
              <a:rPr lang="en-US" dirty="0"/>
              <a:t>Ear toilet</a:t>
            </a:r>
          </a:p>
          <a:p>
            <a:pPr lvl="1"/>
            <a:r>
              <a:rPr lang="en-US" dirty="0"/>
              <a:t>Topical antifungal 3-4 weeks</a:t>
            </a:r>
          </a:p>
          <a:p>
            <a:endParaRPr lang="en-US" dirty="0"/>
          </a:p>
        </p:txBody>
      </p:sp>
      <p:sp>
        <p:nvSpPr>
          <p:cNvPr id="4" name="Rectangle 3">
            <a:extLst>
              <a:ext uri="{FF2B5EF4-FFF2-40B4-BE49-F238E27FC236}">
                <a16:creationId xmlns:a16="http://schemas.microsoft.com/office/drawing/2014/main" id="{C4285F7B-3142-F2CF-E10E-BF74F73438F3}"/>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pic>
        <p:nvPicPr>
          <p:cNvPr id="5" name="Content Placeholder 3">
            <a:extLst>
              <a:ext uri="{FF2B5EF4-FFF2-40B4-BE49-F238E27FC236}">
                <a16:creationId xmlns:a16="http://schemas.microsoft.com/office/drawing/2014/main" id="{825058C8-BBCA-9DE2-C802-01A61F3942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6136" y="1305026"/>
            <a:ext cx="3357664" cy="3142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8980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Otitis media</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1922807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F9D6-EEB7-B2E0-F930-96A7AEDDB34E}"/>
              </a:ext>
            </a:extLst>
          </p:cNvPr>
          <p:cNvSpPr>
            <a:spLocks noGrp="1"/>
          </p:cNvSpPr>
          <p:nvPr>
            <p:ph type="title"/>
          </p:nvPr>
        </p:nvSpPr>
        <p:spPr/>
        <p:txBody>
          <a:bodyPr/>
          <a:lstStyle/>
          <a:p>
            <a:r>
              <a:rPr lang="en-US" dirty="0"/>
              <a:t>Acute otitis media 1</a:t>
            </a:r>
          </a:p>
        </p:txBody>
      </p:sp>
      <p:sp>
        <p:nvSpPr>
          <p:cNvPr id="3" name="Content Placeholder 2">
            <a:extLst>
              <a:ext uri="{FF2B5EF4-FFF2-40B4-BE49-F238E27FC236}">
                <a16:creationId xmlns:a16="http://schemas.microsoft.com/office/drawing/2014/main" id="{BC4CAA3C-511A-1733-C15A-9001EC166573}"/>
              </a:ext>
            </a:extLst>
          </p:cNvPr>
          <p:cNvSpPr>
            <a:spLocks noGrp="1"/>
          </p:cNvSpPr>
          <p:nvPr>
            <p:ph idx="1"/>
          </p:nvPr>
        </p:nvSpPr>
        <p:spPr>
          <a:xfrm>
            <a:off x="568390" y="1305025"/>
            <a:ext cx="11055220" cy="5366363"/>
          </a:xfrm>
        </p:spPr>
        <p:txBody>
          <a:bodyPr>
            <a:normAutofit fontScale="92500" lnSpcReduction="20000"/>
          </a:bodyPr>
          <a:lstStyle/>
          <a:p>
            <a:pPr>
              <a:buFont typeface="Wingdings" panose="05000000000000000000" pitchFamily="2" charset="2"/>
              <a:buChar char="Ø"/>
            </a:pPr>
            <a:r>
              <a:rPr lang="en-US" sz="2600" dirty="0"/>
              <a:t>Dull tympanic membrane with redness + Otalgia for 3 days.</a:t>
            </a:r>
          </a:p>
          <a:p>
            <a:pPr>
              <a:buFont typeface="Wingdings" panose="05000000000000000000" pitchFamily="2" charset="2"/>
              <a:buChar char="Ø"/>
            </a:pPr>
            <a:r>
              <a:rPr lang="en-US" sz="2600" dirty="0"/>
              <a:t>Usually follows upper respiratory tract infections.</a:t>
            </a:r>
          </a:p>
          <a:p>
            <a:r>
              <a:rPr lang="en-US" b="1" dirty="0"/>
              <a:t>Sometimes nausea, vomiting, diarrhea and abdominal pain in pediatrics; Due to Vagus nerve innervation.</a:t>
            </a:r>
          </a:p>
          <a:p>
            <a:pPr lvl="1"/>
            <a:r>
              <a:rPr lang="en-US" sz="2800" dirty="0"/>
              <a:t>DDx of acute otitis media in pediatrics (when there is nausea, vomiting, diarrhea and abdominal pain?</a:t>
            </a:r>
          </a:p>
          <a:p>
            <a:pPr marL="1371600" lvl="2" indent="-457200">
              <a:buFont typeface="+mj-lt"/>
              <a:buAutoNum type="arabicPeriod"/>
            </a:pPr>
            <a:r>
              <a:rPr lang="en-US" sz="2400" dirty="0"/>
              <a:t>Gastroenteritis.</a:t>
            </a:r>
          </a:p>
          <a:p>
            <a:pPr marL="1371600" lvl="2" indent="-457200">
              <a:buFont typeface="+mj-lt"/>
              <a:buAutoNum type="arabicPeriod"/>
            </a:pPr>
            <a:r>
              <a:rPr lang="en-US" sz="2400" dirty="0"/>
              <a:t>Appendicitis.</a:t>
            </a:r>
          </a:p>
          <a:p>
            <a:pPr marL="1371600" lvl="2" indent="-457200">
              <a:buFont typeface="+mj-lt"/>
              <a:buAutoNum type="arabicPeriod"/>
            </a:pPr>
            <a:r>
              <a:rPr lang="en-US" sz="2400" dirty="0"/>
              <a:t>Peritonitis.</a:t>
            </a:r>
          </a:p>
          <a:p>
            <a:r>
              <a:rPr lang="en-US" b="1" dirty="0"/>
              <a:t>Most common microorganisms ?</a:t>
            </a:r>
          </a:p>
          <a:p>
            <a:pPr lvl="1"/>
            <a:r>
              <a:rPr lang="en-US" dirty="0"/>
              <a:t>Streptococcus pneumoniae</a:t>
            </a:r>
          </a:p>
          <a:p>
            <a:pPr lvl="1"/>
            <a:r>
              <a:rPr lang="en-US" dirty="0"/>
              <a:t>Hemophilus influenzae</a:t>
            </a:r>
          </a:p>
          <a:p>
            <a:pPr lvl="1"/>
            <a:r>
              <a:rPr lang="en-US" dirty="0"/>
              <a:t>Moraxella catarrhalis </a:t>
            </a:r>
          </a:p>
          <a:p>
            <a:r>
              <a:rPr lang="en-US" b="1" dirty="0"/>
              <a:t>Signs and symptoms:</a:t>
            </a:r>
          </a:p>
          <a:p>
            <a:pPr lvl="1"/>
            <a:r>
              <a:rPr lang="en-US" dirty="0"/>
              <a:t>Classic triad of Otalgia, Fever, Conductive hearing loss</a:t>
            </a:r>
          </a:p>
          <a:p>
            <a:pPr lvl="1"/>
            <a:r>
              <a:rPr lang="en-US" dirty="0"/>
              <a:t>Other symptoms: otorrhea (indicates perforation), N&amp;V, Anorexia, Irritability</a:t>
            </a:r>
            <a:endParaRPr lang="ar-JO" dirty="0"/>
          </a:p>
        </p:txBody>
      </p:sp>
      <p:sp>
        <p:nvSpPr>
          <p:cNvPr id="5" name="Rectangle 4">
            <a:extLst>
              <a:ext uri="{FF2B5EF4-FFF2-40B4-BE49-F238E27FC236}">
                <a16:creationId xmlns:a16="http://schemas.microsoft.com/office/drawing/2014/main" id="{92B025BA-E71C-0201-0BDA-99E06606E557}"/>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6" name="Rectangle 5">
            <a:extLst>
              <a:ext uri="{FF2B5EF4-FFF2-40B4-BE49-F238E27FC236}">
                <a16:creationId xmlns:a16="http://schemas.microsoft.com/office/drawing/2014/main" id="{99FF51D5-CA1A-1C8C-188B-203CF6B5AE1F}"/>
              </a:ext>
            </a:extLst>
          </p:cNvPr>
          <p:cNvSpPr/>
          <p:nvPr/>
        </p:nvSpPr>
        <p:spPr>
          <a:xfrm>
            <a:off x="0" y="0"/>
            <a:ext cx="681135"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AOM</a:t>
            </a:r>
          </a:p>
        </p:txBody>
      </p:sp>
    </p:spTree>
    <p:extLst>
      <p:ext uri="{BB962C8B-B14F-4D97-AF65-F5344CB8AC3E}">
        <p14:creationId xmlns:p14="http://schemas.microsoft.com/office/powerpoint/2010/main" val="160621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279A-D12F-D996-78C1-25C88CE50FD7}"/>
              </a:ext>
            </a:extLst>
          </p:cNvPr>
          <p:cNvSpPr>
            <a:spLocks noGrp="1"/>
          </p:cNvSpPr>
          <p:nvPr>
            <p:ph type="title"/>
          </p:nvPr>
        </p:nvSpPr>
        <p:spPr/>
        <p:txBody>
          <a:bodyPr/>
          <a:lstStyle/>
          <a:p>
            <a:r>
              <a:rPr lang="en-US" dirty="0"/>
              <a:t>Acute otitis media Phases</a:t>
            </a:r>
          </a:p>
        </p:txBody>
      </p:sp>
      <p:sp>
        <p:nvSpPr>
          <p:cNvPr id="3" name="Content Placeholder 2">
            <a:extLst>
              <a:ext uri="{FF2B5EF4-FFF2-40B4-BE49-F238E27FC236}">
                <a16:creationId xmlns:a16="http://schemas.microsoft.com/office/drawing/2014/main" id="{D9FF92AF-FAB8-434C-B4D6-512364FE1515}"/>
              </a:ext>
            </a:extLst>
          </p:cNvPr>
          <p:cNvSpPr>
            <a:spLocks noGrp="1"/>
          </p:cNvSpPr>
          <p:nvPr>
            <p:ph idx="1"/>
          </p:nvPr>
        </p:nvSpPr>
        <p:spPr>
          <a:xfrm>
            <a:off x="838200" y="1305026"/>
            <a:ext cx="10515600" cy="3938778"/>
          </a:xfrm>
        </p:spPr>
        <p:txBody>
          <a:bodyPr>
            <a:normAutofit/>
          </a:bodyPr>
          <a:lstStyle/>
          <a:p>
            <a:pPr marL="457200" indent="-457200">
              <a:buFont typeface="+mj-lt"/>
              <a:buAutoNum type="arabicPeriod"/>
            </a:pPr>
            <a:r>
              <a:rPr lang="en-US" b="1" dirty="0"/>
              <a:t>Exudative inflammation </a:t>
            </a:r>
            <a:r>
              <a:rPr lang="en-US" dirty="0"/>
              <a:t>– 1-2 days</a:t>
            </a:r>
          </a:p>
          <a:p>
            <a:pPr lvl="1"/>
            <a:r>
              <a:rPr lang="en-US" dirty="0"/>
              <a:t>Fever, chills, rigors, meningism, pain (worst at night), muffled noise in ear, deafness, sensitive mastoid, tinnitus</a:t>
            </a:r>
          </a:p>
          <a:p>
            <a:pPr marL="457200" indent="-457200">
              <a:buFont typeface="+mj-lt"/>
              <a:buAutoNum type="arabicPeriod"/>
            </a:pPr>
            <a:r>
              <a:rPr lang="en-US" b="1" dirty="0"/>
              <a:t>Resistance &amp; Demarcation </a:t>
            </a:r>
            <a:r>
              <a:rPr lang="en-US" dirty="0"/>
              <a:t>– 3-8 days</a:t>
            </a:r>
          </a:p>
          <a:p>
            <a:pPr lvl="1"/>
            <a:r>
              <a:rPr lang="en-US" dirty="0"/>
              <a:t>Pus, middle ear exudate discharge spontaneously, decreased pain, decreased fever</a:t>
            </a:r>
          </a:p>
          <a:p>
            <a:pPr marL="457200" indent="-457200">
              <a:buFont typeface="+mj-lt"/>
              <a:buAutoNum type="arabicPeriod"/>
            </a:pPr>
            <a:r>
              <a:rPr lang="en-US" b="1" dirty="0"/>
              <a:t>Healing phase </a:t>
            </a:r>
            <a:r>
              <a:rPr lang="en-US" dirty="0"/>
              <a:t>– 2-4 weeks</a:t>
            </a:r>
          </a:p>
          <a:p>
            <a:pPr lvl="1"/>
            <a:r>
              <a:rPr lang="en-US" dirty="0"/>
              <a:t>Aural discharge dries up and hearing return to normal</a:t>
            </a:r>
          </a:p>
          <a:p>
            <a:r>
              <a:rPr lang="en-US" b="1" dirty="0"/>
              <a:t> Complications of AOM</a:t>
            </a:r>
          </a:p>
        </p:txBody>
      </p:sp>
      <p:sp>
        <p:nvSpPr>
          <p:cNvPr id="6" name="Content Placeholder 2">
            <a:extLst>
              <a:ext uri="{FF2B5EF4-FFF2-40B4-BE49-F238E27FC236}">
                <a16:creationId xmlns:a16="http://schemas.microsoft.com/office/drawing/2014/main" id="{7A690B93-0BEF-3104-7237-D3566F2BD6D6}"/>
              </a:ext>
            </a:extLst>
          </p:cNvPr>
          <p:cNvSpPr txBox="1">
            <a:spLocks/>
          </p:cNvSpPr>
          <p:nvPr/>
        </p:nvSpPr>
        <p:spPr>
          <a:xfrm>
            <a:off x="662473" y="5178487"/>
            <a:ext cx="10515600" cy="1354198"/>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rabicPeriod"/>
            </a:pPr>
            <a:r>
              <a:rPr lang="en-US"/>
              <a:t>TM perforation</a:t>
            </a:r>
          </a:p>
          <a:p>
            <a:pPr marL="914400" lvl="1" indent="-457200">
              <a:buFont typeface="+mj-lt"/>
              <a:buAutoNum type="arabicPeriod"/>
            </a:pPr>
            <a:r>
              <a:rPr lang="en-US"/>
              <a:t>Otitis media with effusion</a:t>
            </a:r>
          </a:p>
          <a:p>
            <a:pPr marL="914400" lvl="1" indent="-457200">
              <a:buFont typeface="+mj-lt"/>
              <a:buAutoNum type="arabicPeriod"/>
            </a:pPr>
            <a:r>
              <a:rPr lang="en-US"/>
              <a:t>Cholesteatoma</a:t>
            </a:r>
          </a:p>
          <a:p>
            <a:pPr marL="914400" lvl="1" indent="-457200">
              <a:buFont typeface="+mj-lt"/>
              <a:buAutoNum type="arabicPeriod"/>
            </a:pPr>
            <a:r>
              <a:rPr lang="en-US"/>
              <a:t>Ossicular necrosis</a:t>
            </a:r>
          </a:p>
          <a:p>
            <a:pPr marL="914400" lvl="1" indent="-457200">
              <a:buFont typeface="+mj-lt"/>
              <a:buAutoNum type="arabicPeriod"/>
            </a:pPr>
            <a:r>
              <a:rPr lang="en-US"/>
              <a:t>Chronic otorrhea</a:t>
            </a:r>
          </a:p>
          <a:p>
            <a:pPr marL="914400" lvl="1" indent="-457200">
              <a:buFont typeface="+mj-lt"/>
              <a:buAutoNum type="arabicPeriod"/>
            </a:pPr>
            <a:r>
              <a:rPr lang="en-US"/>
              <a:t>Chronic suppurative otitis media</a:t>
            </a:r>
            <a:endParaRPr lang="en-US" dirty="0"/>
          </a:p>
        </p:txBody>
      </p:sp>
      <p:sp>
        <p:nvSpPr>
          <p:cNvPr id="7" name="Rectangle 6">
            <a:extLst>
              <a:ext uri="{FF2B5EF4-FFF2-40B4-BE49-F238E27FC236}">
                <a16:creationId xmlns:a16="http://schemas.microsoft.com/office/drawing/2014/main" id="{DAA0FB1E-4858-EF69-634B-79AB6DDA8C21}"/>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
        <p:nvSpPr>
          <p:cNvPr id="5" name="Rectangle 4">
            <a:extLst>
              <a:ext uri="{FF2B5EF4-FFF2-40B4-BE49-F238E27FC236}">
                <a16:creationId xmlns:a16="http://schemas.microsoft.com/office/drawing/2014/main" id="{D5FE2F20-2F05-7840-F133-0E55E9144D84}"/>
              </a:ext>
            </a:extLst>
          </p:cNvPr>
          <p:cNvSpPr/>
          <p:nvPr/>
        </p:nvSpPr>
        <p:spPr>
          <a:xfrm>
            <a:off x="0" y="0"/>
            <a:ext cx="681135"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AOM</a:t>
            </a:r>
          </a:p>
        </p:txBody>
      </p:sp>
    </p:spTree>
    <p:extLst>
      <p:ext uri="{BB962C8B-B14F-4D97-AF65-F5344CB8AC3E}">
        <p14:creationId xmlns:p14="http://schemas.microsoft.com/office/powerpoint/2010/main" val="3204233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279A-D12F-D996-78C1-25C88CE50FD7}"/>
              </a:ext>
            </a:extLst>
          </p:cNvPr>
          <p:cNvSpPr>
            <a:spLocks noGrp="1"/>
          </p:cNvSpPr>
          <p:nvPr>
            <p:ph type="title"/>
          </p:nvPr>
        </p:nvSpPr>
        <p:spPr/>
        <p:txBody>
          <a:bodyPr/>
          <a:lstStyle/>
          <a:p>
            <a:r>
              <a:rPr lang="en-US" dirty="0"/>
              <a:t>Acute otitis media management</a:t>
            </a:r>
          </a:p>
        </p:txBody>
      </p:sp>
      <p:sp>
        <p:nvSpPr>
          <p:cNvPr id="3" name="Content Placeholder 2">
            <a:extLst>
              <a:ext uri="{FF2B5EF4-FFF2-40B4-BE49-F238E27FC236}">
                <a16:creationId xmlns:a16="http://schemas.microsoft.com/office/drawing/2014/main" id="{D9FF92AF-FAB8-434C-B4D6-512364FE1515}"/>
              </a:ext>
            </a:extLst>
          </p:cNvPr>
          <p:cNvSpPr>
            <a:spLocks noGrp="1"/>
          </p:cNvSpPr>
          <p:nvPr>
            <p:ph idx="1"/>
          </p:nvPr>
        </p:nvSpPr>
        <p:spPr>
          <a:xfrm>
            <a:off x="838200" y="1305025"/>
            <a:ext cx="10515600" cy="5187849"/>
          </a:xfrm>
        </p:spPr>
        <p:txBody>
          <a:bodyPr>
            <a:normAutofit fontScale="92500" lnSpcReduction="10000"/>
          </a:bodyPr>
          <a:lstStyle/>
          <a:p>
            <a:pPr marL="514350" indent="-514350">
              <a:buFont typeface="+mj-lt"/>
              <a:buAutoNum type="arabicPeriod"/>
            </a:pPr>
            <a:r>
              <a:rPr lang="en-US" b="1" dirty="0"/>
              <a:t>Early stage</a:t>
            </a:r>
          </a:p>
          <a:p>
            <a:pPr marL="971550" lvl="1" indent="-514350">
              <a:buFont typeface="+mj-lt"/>
              <a:buAutoNum type="alphaUcPeriod"/>
            </a:pPr>
            <a:r>
              <a:rPr lang="en-US" dirty="0"/>
              <a:t>Antibiotics: 1</a:t>
            </a:r>
            <a:r>
              <a:rPr lang="en-US" baseline="30000" dirty="0"/>
              <a:t>st</a:t>
            </a:r>
            <a:r>
              <a:rPr lang="en-US" dirty="0"/>
              <a:t> line Amoxycillin | 2</a:t>
            </a:r>
            <a:r>
              <a:rPr lang="en-US" baseline="30000" dirty="0"/>
              <a:t>nd</a:t>
            </a:r>
            <a:r>
              <a:rPr lang="en-US" dirty="0"/>
              <a:t> line </a:t>
            </a:r>
            <a:r>
              <a:rPr lang="en-US" dirty="0" err="1"/>
              <a:t>Amoclav</a:t>
            </a:r>
            <a:r>
              <a:rPr lang="en-US" dirty="0"/>
              <a:t>, 2</a:t>
            </a:r>
            <a:r>
              <a:rPr lang="en-US" baseline="30000" dirty="0"/>
              <a:t>nd</a:t>
            </a:r>
            <a:r>
              <a:rPr lang="en-US" dirty="0"/>
              <a:t> &amp; 3</a:t>
            </a:r>
            <a:r>
              <a:rPr lang="en-US" baseline="30000" dirty="0"/>
              <a:t>rd</a:t>
            </a:r>
            <a:r>
              <a:rPr lang="en-US" dirty="0"/>
              <a:t> Cephalosporins</a:t>
            </a:r>
          </a:p>
          <a:p>
            <a:pPr marL="971550" lvl="1" indent="-514350">
              <a:buFont typeface="+mj-lt"/>
              <a:buAutoNum type="alphaUcPeriod"/>
            </a:pPr>
            <a:r>
              <a:rPr lang="en-US" dirty="0"/>
              <a:t>Analgesics</a:t>
            </a:r>
          </a:p>
          <a:p>
            <a:pPr marL="971550" lvl="1" indent="-514350">
              <a:buFont typeface="+mj-lt"/>
              <a:buAutoNum type="alphaUcPeriod"/>
            </a:pPr>
            <a:r>
              <a:rPr lang="en-US" dirty="0"/>
              <a:t>Nasal vasoconstrictor: Ephedrine nasal drops</a:t>
            </a:r>
          </a:p>
          <a:p>
            <a:pPr marL="514350" indent="-514350">
              <a:buFont typeface="+mj-lt"/>
              <a:buAutoNum type="arabicPeriod"/>
            </a:pPr>
            <a:r>
              <a:rPr lang="en-US" b="1" dirty="0"/>
              <a:t>Bulging stage</a:t>
            </a:r>
          </a:p>
          <a:p>
            <a:pPr lvl="1"/>
            <a:r>
              <a:rPr lang="en-US" dirty="0"/>
              <a:t>Myringotomy if the bulging persist despite antibiotic therapy</a:t>
            </a:r>
          </a:p>
          <a:p>
            <a:pPr marL="514350" indent="-514350">
              <a:buFont typeface="+mj-lt"/>
              <a:buAutoNum type="arabicPeriod"/>
            </a:pPr>
            <a:r>
              <a:rPr lang="en-US" b="1" dirty="0"/>
              <a:t>Discharging stage</a:t>
            </a:r>
          </a:p>
          <a:p>
            <a:pPr lvl="1"/>
            <a:r>
              <a:rPr lang="en-US" dirty="0"/>
              <a:t>Topical &amp; systemic antibiotics, Culture, Regular aural toilet</a:t>
            </a:r>
          </a:p>
          <a:p>
            <a:r>
              <a:rPr lang="en-US" b="1" dirty="0"/>
              <a:t> Cure criteria</a:t>
            </a:r>
            <a:r>
              <a:rPr lang="en-US" dirty="0"/>
              <a:t>: </a:t>
            </a:r>
          </a:p>
          <a:p>
            <a:pPr lvl="1"/>
            <a:r>
              <a:rPr lang="en-US" dirty="0"/>
              <a:t>Tympanic membrane return to normal</a:t>
            </a:r>
          </a:p>
          <a:p>
            <a:pPr lvl="1"/>
            <a:r>
              <a:rPr lang="en-US" dirty="0"/>
              <a:t>Regain normal hearing</a:t>
            </a:r>
          </a:p>
          <a:p>
            <a:r>
              <a:rPr lang="en-US" b="1" dirty="0"/>
              <a:t> In recurrent AOM</a:t>
            </a:r>
          </a:p>
          <a:p>
            <a:pPr lvl="1"/>
            <a:r>
              <a:rPr lang="en-US" dirty="0"/>
              <a:t>Long term antibiotics may be beneficial</a:t>
            </a:r>
          </a:p>
          <a:p>
            <a:pPr lvl="1"/>
            <a:r>
              <a:rPr lang="en-US" dirty="0"/>
              <a:t>Myringotomy &amp; grommet or tympanostomy tube for 6-12 months</a:t>
            </a:r>
          </a:p>
        </p:txBody>
      </p:sp>
      <p:sp>
        <p:nvSpPr>
          <p:cNvPr id="6" name="Rectangle 5">
            <a:extLst>
              <a:ext uri="{FF2B5EF4-FFF2-40B4-BE49-F238E27FC236}">
                <a16:creationId xmlns:a16="http://schemas.microsoft.com/office/drawing/2014/main" id="{63B35946-4799-C605-43F1-AA3862F7FB6F}"/>
              </a:ext>
            </a:extLst>
          </p:cNvPr>
          <p:cNvSpPr/>
          <p:nvPr/>
        </p:nvSpPr>
        <p:spPr>
          <a:xfrm>
            <a:off x="0" y="0"/>
            <a:ext cx="681135"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AOM</a:t>
            </a:r>
          </a:p>
        </p:txBody>
      </p:sp>
      <p:sp>
        <p:nvSpPr>
          <p:cNvPr id="7" name="Rectangle 6">
            <a:extLst>
              <a:ext uri="{FF2B5EF4-FFF2-40B4-BE49-F238E27FC236}">
                <a16:creationId xmlns:a16="http://schemas.microsoft.com/office/drawing/2014/main" id="{E2E88A0C-BBE1-6761-A07C-37BDD360EA68}"/>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حرازنة</a:t>
            </a:r>
            <a:endParaRPr lang="en-US" b="1" dirty="0">
              <a:solidFill>
                <a:srgbClr val="0070C0"/>
              </a:solidFill>
            </a:endParaRPr>
          </a:p>
        </p:txBody>
      </p:sp>
    </p:spTree>
    <p:extLst>
      <p:ext uri="{BB962C8B-B14F-4D97-AF65-F5344CB8AC3E}">
        <p14:creationId xmlns:p14="http://schemas.microsoft.com/office/powerpoint/2010/main" val="857312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3B9E-CCA8-7059-F73C-3DA748883F80}"/>
              </a:ext>
            </a:extLst>
          </p:cNvPr>
          <p:cNvSpPr>
            <a:spLocks noGrp="1"/>
          </p:cNvSpPr>
          <p:nvPr>
            <p:ph type="title"/>
          </p:nvPr>
        </p:nvSpPr>
        <p:spPr/>
        <p:txBody>
          <a:bodyPr/>
          <a:lstStyle/>
          <a:p>
            <a:r>
              <a:rPr lang="en-US" dirty="0"/>
              <a:t>Otitis media with effusion 1</a:t>
            </a:r>
          </a:p>
        </p:txBody>
      </p:sp>
      <p:sp>
        <p:nvSpPr>
          <p:cNvPr id="3" name="Content Placeholder 2">
            <a:extLst>
              <a:ext uri="{FF2B5EF4-FFF2-40B4-BE49-F238E27FC236}">
                <a16:creationId xmlns:a16="http://schemas.microsoft.com/office/drawing/2014/main" id="{01487B79-DE0D-D330-F6BC-6CF7EC090415}"/>
              </a:ext>
            </a:extLst>
          </p:cNvPr>
          <p:cNvSpPr>
            <a:spLocks noGrp="1"/>
          </p:cNvSpPr>
          <p:nvPr>
            <p:ph idx="1"/>
          </p:nvPr>
        </p:nvSpPr>
        <p:spPr>
          <a:xfrm>
            <a:off x="838200" y="1305025"/>
            <a:ext cx="10515600" cy="5187849"/>
          </a:xfrm>
        </p:spPr>
        <p:txBody>
          <a:bodyPr>
            <a:normAutofit lnSpcReduction="10000"/>
          </a:bodyPr>
          <a:lstStyle/>
          <a:p>
            <a:pPr marL="0" indent="0">
              <a:buNone/>
            </a:pPr>
            <a:r>
              <a:rPr lang="en-US" b="1" dirty="0"/>
              <a:t>Most common cause ?</a:t>
            </a:r>
          </a:p>
          <a:p>
            <a:r>
              <a:rPr lang="en-US" sz="2600" dirty="0"/>
              <a:t>Adenoid hypertrophy </a:t>
            </a:r>
            <a:r>
              <a:rPr lang="en-US" sz="2600" dirty="0">
                <a:latin typeface="Arial" panose="020B0604020202020204" pitchFamily="34" charset="0"/>
                <a:cs typeface="Arial" panose="020B0604020202020204" pitchFamily="34" charset="0"/>
              </a:rPr>
              <a:t>→ </a:t>
            </a:r>
            <a:r>
              <a:rPr lang="en-US" sz="2600" dirty="0">
                <a:solidFill>
                  <a:srgbClr val="0070C0"/>
                </a:solidFill>
              </a:rPr>
              <a:t>Eustachian tube dysfunction </a:t>
            </a:r>
            <a:r>
              <a:rPr lang="en-US" sz="2600" dirty="0">
                <a:latin typeface="Arial" panose="020B0604020202020204" pitchFamily="34" charset="0"/>
                <a:cs typeface="Arial" panose="020B0604020202020204" pitchFamily="34" charset="0"/>
              </a:rPr>
              <a:t>→</a:t>
            </a:r>
            <a:r>
              <a:rPr lang="en-US" sz="2600" dirty="0"/>
              <a:t> negative pressure </a:t>
            </a:r>
            <a:r>
              <a:rPr lang="en-US" sz="2600" dirty="0">
                <a:latin typeface="Arial" panose="020B0604020202020204" pitchFamily="34" charset="0"/>
                <a:cs typeface="Arial" panose="020B0604020202020204" pitchFamily="34" charset="0"/>
              </a:rPr>
              <a:t>→</a:t>
            </a:r>
            <a:r>
              <a:rPr lang="en-US" sz="2600" dirty="0"/>
              <a:t> retraction pocket </a:t>
            </a:r>
            <a:r>
              <a:rPr lang="en-US" sz="2600" dirty="0">
                <a:latin typeface="Arial" panose="020B0604020202020204" pitchFamily="34" charset="0"/>
                <a:cs typeface="Arial" panose="020B0604020202020204" pitchFamily="34" charset="0"/>
              </a:rPr>
              <a:t>→ prevents adequate drainage</a:t>
            </a:r>
            <a:r>
              <a:rPr lang="en-US" sz="2600" dirty="0"/>
              <a:t> </a:t>
            </a:r>
            <a:r>
              <a:rPr lang="en-US" sz="2600" dirty="0">
                <a:latin typeface="Arial" panose="020B0604020202020204" pitchFamily="34" charset="0"/>
                <a:cs typeface="Arial" panose="020B0604020202020204" pitchFamily="34" charset="0"/>
              </a:rPr>
              <a:t>→ </a:t>
            </a:r>
            <a:r>
              <a:rPr lang="en-US" sz="2600" dirty="0"/>
              <a:t>accumulation of fluid.</a:t>
            </a:r>
          </a:p>
          <a:p>
            <a:pPr marL="0" indent="0">
              <a:buNone/>
            </a:pPr>
            <a:r>
              <a:rPr lang="en-US" b="1" dirty="0"/>
              <a:t>Most common symptom ?</a:t>
            </a:r>
          </a:p>
          <a:p>
            <a:r>
              <a:rPr lang="en-US" sz="2600" dirty="0"/>
              <a:t>Mild conductive hearing loss.</a:t>
            </a:r>
          </a:p>
          <a:p>
            <a:pPr marL="0" indent="0">
              <a:buNone/>
            </a:pPr>
            <a:r>
              <a:rPr lang="en-US" b="1" dirty="0"/>
              <a:t>Clinical presentation</a:t>
            </a:r>
            <a:r>
              <a:rPr lang="en-US" dirty="0"/>
              <a:t>:</a:t>
            </a:r>
          </a:p>
          <a:p>
            <a:r>
              <a:rPr lang="en-US" sz="2600" dirty="0"/>
              <a:t>May be asymptomatic.</a:t>
            </a:r>
          </a:p>
          <a:p>
            <a:r>
              <a:rPr lang="en-US" sz="2600" dirty="0"/>
              <a:t>Typically, painless sensation of pressure in the affected ear.</a:t>
            </a:r>
          </a:p>
          <a:p>
            <a:r>
              <a:rPr lang="en-US" sz="2600" dirty="0"/>
              <a:t>Must be suspected in children with delayed speech.</a:t>
            </a:r>
          </a:p>
          <a:p>
            <a:r>
              <a:rPr lang="en-US" sz="2600" dirty="0"/>
              <a:t>History of hearing loss more than 3 months with no discharge or perforation indicates otitis media with effusion.</a:t>
            </a:r>
          </a:p>
          <a:p>
            <a:endParaRPr lang="en-US" dirty="0"/>
          </a:p>
        </p:txBody>
      </p:sp>
      <p:sp>
        <p:nvSpPr>
          <p:cNvPr id="7" name="Rectangle 6">
            <a:extLst>
              <a:ext uri="{FF2B5EF4-FFF2-40B4-BE49-F238E27FC236}">
                <a16:creationId xmlns:a16="http://schemas.microsoft.com/office/drawing/2014/main" id="{687FDDAB-854D-2CB4-6C3D-A87E17C9B663}"/>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6" name="Rectangle 5">
            <a:extLst>
              <a:ext uri="{FF2B5EF4-FFF2-40B4-BE49-F238E27FC236}">
                <a16:creationId xmlns:a16="http://schemas.microsoft.com/office/drawing/2014/main" id="{99D7D3AA-A211-8EF8-9885-A9AFC80E9E71}"/>
              </a:ext>
            </a:extLst>
          </p:cNvPr>
          <p:cNvSpPr/>
          <p:nvPr/>
        </p:nvSpPr>
        <p:spPr>
          <a:xfrm>
            <a:off x="0" y="0"/>
            <a:ext cx="662473"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OME</a:t>
            </a:r>
          </a:p>
        </p:txBody>
      </p:sp>
    </p:spTree>
    <p:extLst>
      <p:ext uri="{BB962C8B-B14F-4D97-AF65-F5344CB8AC3E}">
        <p14:creationId xmlns:p14="http://schemas.microsoft.com/office/powerpoint/2010/main" val="1120253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8B8EB-0048-331D-8D3E-309AFFAD2030}"/>
              </a:ext>
            </a:extLst>
          </p:cNvPr>
          <p:cNvSpPr>
            <a:spLocks noGrp="1"/>
          </p:cNvSpPr>
          <p:nvPr>
            <p:ph type="title"/>
          </p:nvPr>
        </p:nvSpPr>
        <p:spPr/>
        <p:txBody>
          <a:bodyPr/>
          <a:lstStyle/>
          <a:p>
            <a:r>
              <a:rPr lang="en-US" dirty="0"/>
              <a:t>Otitis media with effusion 2</a:t>
            </a:r>
          </a:p>
        </p:txBody>
      </p:sp>
      <p:sp>
        <p:nvSpPr>
          <p:cNvPr id="3" name="Content Placeholder 2">
            <a:extLst>
              <a:ext uri="{FF2B5EF4-FFF2-40B4-BE49-F238E27FC236}">
                <a16:creationId xmlns:a16="http://schemas.microsoft.com/office/drawing/2014/main" id="{F3526FAC-66BE-4477-8007-9B893F1959C2}"/>
              </a:ext>
            </a:extLst>
          </p:cNvPr>
          <p:cNvSpPr>
            <a:spLocks noGrp="1"/>
          </p:cNvSpPr>
          <p:nvPr>
            <p:ph sz="half" idx="1"/>
          </p:nvPr>
        </p:nvSpPr>
        <p:spPr>
          <a:xfrm>
            <a:off x="838200" y="1225485"/>
            <a:ext cx="5181600" cy="5420411"/>
          </a:xfrm>
        </p:spPr>
        <p:txBody>
          <a:bodyPr>
            <a:normAutofit fontScale="92500" lnSpcReduction="10000"/>
          </a:bodyPr>
          <a:lstStyle/>
          <a:p>
            <a:pPr marL="0" indent="0">
              <a:buNone/>
            </a:pPr>
            <a:r>
              <a:rPr lang="en-US" sz="3000" b="1" dirty="0"/>
              <a:t>Hearing assessment</a:t>
            </a:r>
            <a:r>
              <a:rPr lang="en-US" sz="3000" dirty="0"/>
              <a:t>:</a:t>
            </a:r>
          </a:p>
          <a:p>
            <a:r>
              <a:rPr lang="en-US" sz="2800" b="1" dirty="0"/>
              <a:t>Tympanometry</a:t>
            </a:r>
            <a:r>
              <a:rPr lang="en-US" sz="2800" dirty="0"/>
              <a:t>: Type B with normal volume.</a:t>
            </a:r>
          </a:p>
          <a:p>
            <a:r>
              <a:rPr lang="en-US" sz="2800" b="1" dirty="0"/>
              <a:t>Rinne test</a:t>
            </a:r>
            <a:r>
              <a:rPr lang="en-US" sz="2800" dirty="0"/>
              <a:t>: Negative</a:t>
            </a:r>
          </a:p>
          <a:p>
            <a:r>
              <a:rPr lang="en-US" sz="2800" b="1" dirty="0"/>
              <a:t>Weber test</a:t>
            </a:r>
            <a:r>
              <a:rPr lang="en-US" sz="2800" dirty="0"/>
              <a:t>: lateralized to the affected side.</a:t>
            </a:r>
          </a:p>
          <a:p>
            <a:pPr marL="0" indent="0">
              <a:buNone/>
            </a:pPr>
            <a:r>
              <a:rPr lang="en-US" sz="3000" b="1" dirty="0"/>
              <a:t>Work up</a:t>
            </a:r>
          </a:p>
          <a:p>
            <a:pPr marL="514350" indent="-514350">
              <a:spcBef>
                <a:spcPts val="600"/>
              </a:spcBef>
              <a:buFont typeface="+mj-lt"/>
              <a:buAutoNum type="arabicPeriod"/>
            </a:pPr>
            <a:r>
              <a:rPr lang="en-US" dirty="0"/>
              <a:t>Pneumatic otoscopy</a:t>
            </a:r>
          </a:p>
          <a:p>
            <a:pPr marL="514350" indent="-514350">
              <a:spcBef>
                <a:spcPts val="600"/>
              </a:spcBef>
              <a:buFont typeface="+mj-lt"/>
              <a:buAutoNum type="arabicPeriod"/>
            </a:pPr>
            <a:r>
              <a:rPr lang="en-US" dirty="0"/>
              <a:t>Tympanometry</a:t>
            </a:r>
          </a:p>
          <a:p>
            <a:pPr marL="514350" indent="-514350">
              <a:spcBef>
                <a:spcPts val="600"/>
              </a:spcBef>
              <a:buFont typeface="+mj-lt"/>
              <a:buAutoNum type="arabicPeriod"/>
            </a:pPr>
            <a:r>
              <a:rPr lang="en-US" dirty="0"/>
              <a:t>Audiometry</a:t>
            </a:r>
          </a:p>
          <a:p>
            <a:pPr marL="514350" indent="-514350">
              <a:spcBef>
                <a:spcPts val="600"/>
              </a:spcBef>
              <a:buFont typeface="+mj-lt"/>
              <a:buAutoNum type="arabicPeriod"/>
            </a:pPr>
            <a:r>
              <a:rPr lang="en-US" dirty="0"/>
              <a:t>Nasal paranasal CT scan to exclude adenoid hypertrophy</a:t>
            </a:r>
          </a:p>
          <a:p>
            <a:pPr marL="514350" indent="-514350">
              <a:spcBef>
                <a:spcPts val="600"/>
              </a:spcBef>
              <a:buFont typeface="+mj-lt"/>
              <a:buAutoNum type="arabicPeriod"/>
            </a:pPr>
            <a:r>
              <a:rPr lang="en-US" dirty="0"/>
              <a:t>MRI</a:t>
            </a:r>
          </a:p>
        </p:txBody>
      </p:sp>
      <p:sp>
        <p:nvSpPr>
          <p:cNvPr id="5" name="Content Placeholder 4">
            <a:extLst>
              <a:ext uri="{FF2B5EF4-FFF2-40B4-BE49-F238E27FC236}">
                <a16:creationId xmlns:a16="http://schemas.microsoft.com/office/drawing/2014/main" id="{051A9D5E-46F8-475E-4211-7C4C8E10D0D8}"/>
              </a:ext>
            </a:extLst>
          </p:cNvPr>
          <p:cNvSpPr>
            <a:spLocks noGrp="1"/>
          </p:cNvSpPr>
          <p:nvPr>
            <p:ph sz="half" idx="2"/>
          </p:nvPr>
        </p:nvSpPr>
        <p:spPr>
          <a:xfrm>
            <a:off x="6172200" y="1225486"/>
            <a:ext cx="5181600" cy="5420410"/>
          </a:xfrm>
        </p:spPr>
        <p:txBody>
          <a:bodyPr>
            <a:normAutofit fontScale="92500" lnSpcReduction="10000"/>
          </a:bodyPr>
          <a:lstStyle/>
          <a:p>
            <a:pPr marL="0" indent="0">
              <a:buNone/>
            </a:pPr>
            <a:r>
              <a:rPr lang="en-US" sz="3000" b="1" dirty="0"/>
              <a:t>Treatment</a:t>
            </a:r>
            <a:r>
              <a:rPr lang="en-US" sz="3000" dirty="0"/>
              <a:t>:</a:t>
            </a:r>
          </a:p>
          <a:p>
            <a:r>
              <a:rPr lang="en-US" dirty="0"/>
              <a:t>Usually medical: </a:t>
            </a:r>
            <a:r>
              <a:rPr lang="en-US" sz="2600" dirty="0">
                <a:solidFill>
                  <a:srgbClr val="0070C0"/>
                </a:solidFill>
              </a:rPr>
              <a:t>(controversial)</a:t>
            </a:r>
            <a:endParaRPr lang="en-US" dirty="0">
              <a:solidFill>
                <a:srgbClr val="0070C0"/>
              </a:solidFill>
            </a:endParaRPr>
          </a:p>
          <a:p>
            <a:pPr lvl="1"/>
            <a:r>
              <a:rPr lang="en-US" sz="2600" dirty="0"/>
              <a:t>Nasal steroid.</a:t>
            </a:r>
          </a:p>
          <a:p>
            <a:pPr lvl="1"/>
            <a:r>
              <a:rPr lang="en-US" sz="2600" dirty="0"/>
              <a:t>Nasal Anti-histamines.</a:t>
            </a:r>
          </a:p>
          <a:p>
            <a:r>
              <a:rPr lang="en-US" dirty="0"/>
              <a:t>Surgical: </a:t>
            </a:r>
            <a:r>
              <a:rPr lang="en-US" sz="2800" dirty="0"/>
              <a:t>(in 10% of cases)</a:t>
            </a:r>
            <a:endParaRPr lang="en-US" dirty="0"/>
          </a:p>
          <a:p>
            <a:pPr lvl="1"/>
            <a:r>
              <a:rPr lang="en-US" sz="2600" dirty="0">
                <a:solidFill>
                  <a:srgbClr val="0070C0"/>
                </a:solidFill>
              </a:rPr>
              <a:t>Adenoidectomy</a:t>
            </a:r>
          </a:p>
          <a:p>
            <a:pPr lvl="1"/>
            <a:r>
              <a:rPr lang="en-US" sz="2600" dirty="0"/>
              <a:t>Myringotomy with Grommet insertion under GA</a:t>
            </a:r>
            <a:endParaRPr lang="en-US" sz="2200" dirty="0"/>
          </a:p>
          <a:p>
            <a:r>
              <a:rPr lang="en-US" dirty="0"/>
              <a:t>Complications of </a:t>
            </a:r>
            <a:r>
              <a:rPr lang="en-US" sz="2800" dirty="0"/>
              <a:t>myringotomy</a:t>
            </a:r>
            <a:endParaRPr lang="en-US" dirty="0"/>
          </a:p>
          <a:p>
            <a:pPr lvl="1"/>
            <a:r>
              <a:rPr lang="en-US" sz="2600" dirty="0"/>
              <a:t>Infection.</a:t>
            </a:r>
          </a:p>
          <a:p>
            <a:pPr lvl="1"/>
            <a:r>
              <a:rPr lang="en-US" sz="2600" dirty="0"/>
              <a:t>Bleeding.</a:t>
            </a:r>
          </a:p>
          <a:p>
            <a:pPr lvl="1"/>
            <a:r>
              <a:rPr lang="en-US" sz="2600" dirty="0"/>
              <a:t>Permanent perforation.</a:t>
            </a:r>
          </a:p>
          <a:p>
            <a:pPr lvl="1"/>
            <a:r>
              <a:rPr lang="en-US" sz="2600" dirty="0"/>
              <a:t>Damage to the ossicles.</a:t>
            </a:r>
          </a:p>
          <a:p>
            <a:pPr lvl="1"/>
            <a:r>
              <a:rPr lang="en-US" sz="2600" dirty="0"/>
              <a:t>Damage to the facial nerve.</a:t>
            </a:r>
          </a:p>
        </p:txBody>
      </p:sp>
      <p:cxnSp>
        <p:nvCxnSpPr>
          <p:cNvPr id="7" name="Straight Connector 6">
            <a:extLst>
              <a:ext uri="{FF2B5EF4-FFF2-40B4-BE49-F238E27FC236}">
                <a16:creationId xmlns:a16="http://schemas.microsoft.com/office/drawing/2014/main" id="{69381654-204F-0DA6-0906-F4BEA3915102}"/>
              </a:ext>
            </a:extLst>
          </p:cNvPr>
          <p:cNvCxnSpPr>
            <a:cxnSpLocks/>
          </p:cNvCxnSpPr>
          <p:nvPr/>
        </p:nvCxnSpPr>
        <p:spPr>
          <a:xfrm>
            <a:off x="6096000" y="1454948"/>
            <a:ext cx="0" cy="4589135"/>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BE026D7-594B-ABFB-8BA2-4569D1533A74}"/>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6" name="Rectangle 5">
            <a:extLst>
              <a:ext uri="{FF2B5EF4-FFF2-40B4-BE49-F238E27FC236}">
                <a16:creationId xmlns:a16="http://schemas.microsoft.com/office/drawing/2014/main" id="{33AF9E3A-B252-BC85-B371-27218EA21AAB}"/>
              </a:ext>
            </a:extLst>
          </p:cNvPr>
          <p:cNvSpPr/>
          <p:nvPr/>
        </p:nvSpPr>
        <p:spPr>
          <a:xfrm>
            <a:off x="0" y="0"/>
            <a:ext cx="662473"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OME</a:t>
            </a:r>
          </a:p>
        </p:txBody>
      </p:sp>
    </p:spTree>
    <p:extLst>
      <p:ext uri="{BB962C8B-B14F-4D97-AF65-F5344CB8AC3E}">
        <p14:creationId xmlns:p14="http://schemas.microsoft.com/office/powerpoint/2010/main" val="1528819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1BECA0-00D0-DEB0-6801-7190055B1ED3}"/>
              </a:ext>
            </a:extLst>
          </p:cNvPr>
          <p:cNvSpPr>
            <a:spLocks noGrp="1"/>
          </p:cNvSpPr>
          <p:nvPr>
            <p:ph type="title"/>
          </p:nvPr>
        </p:nvSpPr>
        <p:spPr/>
        <p:txBody>
          <a:bodyPr/>
          <a:lstStyle/>
          <a:p>
            <a:r>
              <a:rPr lang="en-US" dirty="0"/>
              <a:t>Otitis media with effusion 3</a:t>
            </a:r>
          </a:p>
        </p:txBody>
      </p:sp>
      <p:sp>
        <p:nvSpPr>
          <p:cNvPr id="6" name="Content Placeholder 5">
            <a:extLst>
              <a:ext uri="{FF2B5EF4-FFF2-40B4-BE49-F238E27FC236}">
                <a16:creationId xmlns:a16="http://schemas.microsoft.com/office/drawing/2014/main" id="{2C478D10-05EC-38F8-57E3-B4CDC6973407}"/>
              </a:ext>
            </a:extLst>
          </p:cNvPr>
          <p:cNvSpPr>
            <a:spLocks noGrp="1"/>
          </p:cNvSpPr>
          <p:nvPr>
            <p:ph idx="1"/>
          </p:nvPr>
        </p:nvSpPr>
        <p:spPr/>
        <p:txBody>
          <a:bodyPr/>
          <a:lstStyle/>
          <a:p>
            <a:pPr marL="0" indent="0" algn="ctr">
              <a:buNone/>
            </a:pPr>
            <a:r>
              <a:rPr lang="en-US" b="1" dirty="0"/>
              <a:t>Diagnostics (Work up) Detailed</a:t>
            </a:r>
          </a:p>
          <a:p>
            <a:pPr marL="514350" indent="-514350">
              <a:buFont typeface="+mj-lt"/>
              <a:buAutoNum type="arabicPeriod"/>
            </a:pPr>
            <a:r>
              <a:rPr lang="en-US" dirty="0"/>
              <a:t>Best initial test: pneumatic otoscopy to assess the tympanic membrane</a:t>
            </a:r>
          </a:p>
          <a:p>
            <a:pPr marL="514350" indent="-514350">
              <a:buFont typeface="+mj-lt"/>
              <a:buAutoNum type="arabicPeriod"/>
            </a:pPr>
            <a:r>
              <a:rPr lang="en-US" dirty="0"/>
              <a:t>If pneumatic otoscopy is inconclusive: impedance tympanometry</a:t>
            </a:r>
          </a:p>
          <a:p>
            <a:pPr marL="514350" indent="-514350">
              <a:buFont typeface="+mj-lt"/>
              <a:buAutoNum type="arabicPeriod"/>
            </a:pPr>
            <a:r>
              <a:rPr lang="en-US" dirty="0"/>
              <a:t>Persistent OME for &gt; 3 months or speech impairment: audiometry</a:t>
            </a:r>
          </a:p>
          <a:p>
            <a:pPr marL="514350" indent="-514350">
              <a:buFont typeface="+mj-lt"/>
              <a:buAutoNum type="arabicPeriod"/>
            </a:pPr>
            <a:r>
              <a:rPr lang="en-US" dirty="0"/>
              <a:t>Nasal paranasal CT scan to exclude adenoid hypertrophy in children or nasopharyngeal masses in adults</a:t>
            </a:r>
          </a:p>
          <a:p>
            <a:pPr marL="514350" indent="-514350">
              <a:buFont typeface="+mj-lt"/>
              <a:buAutoNum type="arabicPeriod"/>
            </a:pPr>
            <a:r>
              <a:rPr lang="en-US" dirty="0"/>
              <a:t>MRI if CT was inconclusive </a:t>
            </a:r>
          </a:p>
          <a:p>
            <a:pPr marL="514350" indent="-514350">
              <a:buFont typeface="+mj-lt"/>
              <a:buAutoNum type="arabicPeriod"/>
            </a:pPr>
            <a:endParaRPr lang="en-US" dirty="0"/>
          </a:p>
          <a:p>
            <a:pPr marL="0" indent="0">
              <a:buNone/>
            </a:pPr>
            <a:r>
              <a:rPr lang="en-US" dirty="0"/>
              <a:t>Note: OME might be silent if there is no pain</a:t>
            </a:r>
          </a:p>
        </p:txBody>
      </p:sp>
      <p:sp>
        <p:nvSpPr>
          <p:cNvPr id="7" name="Rectangle 6">
            <a:extLst>
              <a:ext uri="{FF2B5EF4-FFF2-40B4-BE49-F238E27FC236}">
                <a16:creationId xmlns:a16="http://schemas.microsoft.com/office/drawing/2014/main" id="{D572C106-5397-C298-7130-74A3F3431C2A}"/>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rPr>
              <a:t>Amboss</a:t>
            </a:r>
          </a:p>
        </p:txBody>
      </p:sp>
      <p:sp>
        <p:nvSpPr>
          <p:cNvPr id="9" name="Rectangle 8">
            <a:extLst>
              <a:ext uri="{FF2B5EF4-FFF2-40B4-BE49-F238E27FC236}">
                <a16:creationId xmlns:a16="http://schemas.microsoft.com/office/drawing/2014/main" id="{D4621F85-A849-D836-67A0-DBBA9ABC8B34}"/>
              </a:ext>
            </a:extLst>
          </p:cNvPr>
          <p:cNvSpPr/>
          <p:nvPr/>
        </p:nvSpPr>
        <p:spPr>
          <a:xfrm>
            <a:off x="0" y="0"/>
            <a:ext cx="662473"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OME</a:t>
            </a:r>
          </a:p>
        </p:txBody>
      </p:sp>
    </p:spTree>
    <p:extLst>
      <p:ext uri="{BB962C8B-B14F-4D97-AF65-F5344CB8AC3E}">
        <p14:creationId xmlns:p14="http://schemas.microsoft.com/office/powerpoint/2010/main" val="555071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BB64-BCE6-852F-CC42-15A85A56BF6D}"/>
              </a:ext>
            </a:extLst>
          </p:cNvPr>
          <p:cNvSpPr>
            <a:spLocks noGrp="1"/>
          </p:cNvSpPr>
          <p:nvPr>
            <p:ph type="title"/>
          </p:nvPr>
        </p:nvSpPr>
        <p:spPr/>
        <p:txBody>
          <a:bodyPr/>
          <a:lstStyle/>
          <a:p>
            <a:r>
              <a:rPr lang="en-US" dirty="0"/>
              <a:t>Q1: Otitis media with effusion</a:t>
            </a:r>
          </a:p>
        </p:txBody>
      </p:sp>
      <p:sp>
        <p:nvSpPr>
          <p:cNvPr id="3" name="Content Placeholder 2">
            <a:extLst>
              <a:ext uri="{FF2B5EF4-FFF2-40B4-BE49-F238E27FC236}">
                <a16:creationId xmlns:a16="http://schemas.microsoft.com/office/drawing/2014/main" id="{4DF1F18F-5E37-CED5-FCE7-083F8D1AFA9B}"/>
              </a:ext>
            </a:extLst>
          </p:cNvPr>
          <p:cNvSpPr>
            <a:spLocks noGrp="1"/>
          </p:cNvSpPr>
          <p:nvPr>
            <p:ph sz="half" idx="1"/>
          </p:nvPr>
        </p:nvSpPr>
        <p:spPr>
          <a:xfrm>
            <a:off x="838199" y="1698188"/>
            <a:ext cx="7118023" cy="4794687"/>
          </a:xfrm>
        </p:spPr>
        <p:txBody>
          <a:bodyPr>
            <a:normAutofit/>
          </a:bodyPr>
          <a:lstStyle/>
          <a:p>
            <a:pPr marL="514350" indent="-514350">
              <a:buFont typeface="+mj-lt"/>
              <a:buAutoNum type="arabicPeriod"/>
            </a:pPr>
            <a:r>
              <a:rPr lang="en-US" b="1" dirty="0"/>
              <a:t>Mention 2 ddx</a:t>
            </a:r>
          </a:p>
          <a:p>
            <a:pPr lvl="1"/>
            <a:r>
              <a:rPr lang="en-US" sz="2800" dirty="0"/>
              <a:t>OME , Bulging stage otitis media</a:t>
            </a:r>
          </a:p>
          <a:p>
            <a:pPr marL="514350" indent="-514350">
              <a:buFont typeface="+mj-lt"/>
              <a:buAutoNum type="arabicPeriod"/>
            </a:pPr>
            <a:r>
              <a:rPr lang="en-US" b="1" dirty="0"/>
              <a:t>Work up </a:t>
            </a:r>
          </a:p>
          <a:p>
            <a:pPr marL="914400" lvl="1" indent="-457200">
              <a:buFont typeface="+mj-lt"/>
              <a:buAutoNum type="arabicPeriod"/>
            </a:pPr>
            <a:r>
              <a:rPr lang="en-US" dirty="0"/>
              <a:t>Pneumatic otoscopy</a:t>
            </a:r>
          </a:p>
          <a:p>
            <a:pPr marL="914400" lvl="1" indent="-457200">
              <a:buFont typeface="+mj-lt"/>
              <a:buAutoNum type="arabicPeriod"/>
            </a:pPr>
            <a:r>
              <a:rPr lang="en-US" dirty="0"/>
              <a:t>Tympanometry</a:t>
            </a:r>
          </a:p>
          <a:p>
            <a:pPr marL="914400" lvl="1" indent="-457200">
              <a:buFont typeface="+mj-lt"/>
              <a:buAutoNum type="arabicPeriod"/>
            </a:pPr>
            <a:r>
              <a:rPr lang="en-US" dirty="0"/>
              <a:t>Audiometry (Persistent OME for &gt; 3 months)</a:t>
            </a:r>
          </a:p>
          <a:p>
            <a:pPr marL="914400" lvl="1" indent="-457200">
              <a:buFont typeface="+mj-lt"/>
              <a:buAutoNum type="arabicPeriod"/>
            </a:pPr>
            <a:r>
              <a:rPr lang="en-US" dirty="0"/>
              <a:t>Nasal paranasal CT scan; exclude masses</a:t>
            </a:r>
          </a:p>
          <a:p>
            <a:pPr marL="914400" lvl="1" indent="-457200">
              <a:buFont typeface="+mj-lt"/>
              <a:buAutoNum type="arabicPeriod"/>
            </a:pPr>
            <a:r>
              <a:rPr lang="en-US" dirty="0"/>
              <a:t>MRI if CT was inconclusive </a:t>
            </a:r>
          </a:p>
          <a:p>
            <a:pPr marL="457200" indent="-457200">
              <a:buFont typeface="+mj-lt"/>
              <a:buAutoNum type="arabicPeriod"/>
            </a:pPr>
            <a:r>
              <a:rPr lang="en-US" b="1" dirty="0"/>
              <a:t>Findings on Audiometry and tympanometry</a:t>
            </a:r>
          </a:p>
          <a:p>
            <a:pPr lvl="1"/>
            <a:r>
              <a:rPr lang="en-US" dirty="0"/>
              <a:t>Audiometry: Conductive hearing loss</a:t>
            </a:r>
          </a:p>
          <a:p>
            <a:pPr lvl="1"/>
            <a:r>
              <a:rPr lang="en-US" dirty="0"/>
              <a:t>Tympanometry: Type B with normal volume</a:t>
            </a:r>
          </a:p>
        </p:txBody>
      </p:sp>
      <p:sp>
        <p:nvSpPr>
          <p:cNvPr id="4" name="Rectangle 3">
            <a:extLst>
              <a:ext uri="{FF2B5EF4-FFF2-40B4-BE49-F238E27FC236}">
                <a16:creationId xmlns:a16="http://schemas.microsoft.com/office/drawing/2014/main" id="{57EB9779-EC34-891A-6285-FB62EE3D3866}"/>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(3)</a:t>
            </a:r>
            <a:endParaRPr lang="en-US" dirty="0">
              <a:solidFill>
                <a:srgbClr val="FF0000"/>
              </a:solidFill>
            </a:endParaRPr>
          </a:p>
        </p:txBody>
      </p:sp>
      <p:pic>
        <p:nvPicPr>
          <p:cNvPr id="6" name="صورة 3">
            <a:extLst>
              <a:ext uri="{FF2B5EF4-FFF2-40B4-BE49-F238E27FC236}">
                <a16:creationId xmlns:a16="http://schemas.microsoft.com/office/drawing/2014/main" id="{EE346865-2D02-A06C-9F2F-8B463C4EF04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29550" y="1980396"/>
            <a:ext cx="3524250" cy="3619500"/>
          </a:xfrm>
          <a:prstGeom prst="ellipse">
            <a:avLst/>
          </a:prstGeom>
        </p:spPr>
      </p:pic>
      <p:sp>
        <p:nvSpPr>
          <p:cNvPr id="10" name="TextBox 9">
            <a:extLst>
              <a:ext uri="{FF2B5EF4-FFF2-40B4-BE49-F238E27FC236}">
                <a16:creationId xmlns:a16="http://schemas.microsoft.com/office/drawing/2014/main" id="{03355139-7776-11CB-26F0-627D1019C12B}"/>
              </a:ext>
            </a:extLst>
          </p:cNvPr>
          <p:cNvSpPr txBox="1"/>
          <p:nvPr/>
        </p:nvSpPr>
        <p:spPr>
          <a:xfrm>
            <a:off x="782032" y="1218057"/>
            <a:ext cx="10627936" cy="4801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kumimoji="0" lang="en-US" sz="2800" b="1" i="0" strike="noStrike" kern="1200" cap="none" spc="0" normalizeH="0" baseline="0" noProof="0" dirty="0">
                <a:ln>
                  <a:noFill/>
                </a:ln>
                <a:solidFill>
                  <a:srgbClr val="45515E"/>
                </a:solidFill>
                <a:effectLst/>
                <a:uLnTx/>
                <a:uFillTx/>
                <a:latin typeface="Calibri" panose="020F0502020204030204"/>
                <a:ea typeface="+mn-ea"/>
                <a:cs typeface="+mn-cs"/>
              </a:rPr>
              <a:t>25</a:t>
            </a:r>
            <a:r>
              <a:rPr kumimoji="0" lang="en-US" sz="2800" b="1" i="0" u="none" strike="noStrike" kern="1200" cap="none" spc="0" normalizeH="0" baseline="0" noProof="0" dirty="0">
                <a:ln>
                  <a:noFill/>
                </a:ln>
                <a:solidFill>
                  <a:srgbClr val="45515E"/>
                </a:solidFill>
                <a:effectLst/>
                <a:uLnTx/>
                <a:uFillTx/>
                <a:latin typeface="Calibri" panose="020F0502020204030204"/>
                <a:ea typeface="+mn-ea"/>
                <a:cs typeface="+mn-cs"/>
              </a:rPr>
              <a:t> </a:t>
            </a:r>
            <a:r>
              <a:rPr lang="en-US" sz="2800" b="1" dirty="0">
                <a:solidFill>
                  <a:srgbClr val="45515E"/>
                </a:solidFill>
                <a:latin typeface="Calibri" panose="020F0502020204030204"/>
              </a:rPr>
              <a:t>years-old</a:t>
            </a:r>
            <a:r>
              <a:rPr kumimoji="0" lang="en-US" sz="2800" b="1" i="0" u="none" strike="noStrike" kern="1200" cap="none" spc="0" normalizeH="0" baseline="0" noProof="0" dirty="0">
                <a:ln>
                  <a:noFill/>
                </a:ln>
                <a:solidFill>
                  <a:srgbClr val="45515E"/>
                </a:solidFill>
                <a:effectLst/>
                <a:uLnTx/>
                <a:uFillTx/>
                <a:latin typeface="Calibri" panose="020F0502020204030204"/>
                <a:ea typeface="+mn-ea"/>
                <a:cs typeface="+mn-cs"/>
              </a:rPr>
              <a:t> patient Mild hearing loss, pulsatile tinnitus , aural fullness</a:t>
            </a:r>
          </a:p>
        </p:txBody>
      </p:sp>
      <p:cxnSp>
        <p:nvCxnSpPr>
          <p:cNvPr id="12" name="Straight Arrow Connector 11">
            <a:extLst>
              <a:ext uri="{FF2B5EF4-FFF2-40B4-BE49-F238E27FC236}">
                <a16:creationId xmlns:a16="http://schemas.microsoft.com/office/drawing/2014/main" id="{8EF9CCEC-B3EE-8604-02EA-F205DD5B4347}"/>
              </a:ext>
            </a:extLst>
          </p:cNvPr>
          <p:cNvCxnSpPr>
            <a:cxnSpLocks/>
          </p:cNvCxnSpPr>
          <p:nvPr/>
        </p:nvCxnSpPr>
        <p:spPr>
          <a:xfrm flipV="1">
            <a:off x="9327496" y="2957804"/>
            <a:ext cx="721573" cy="125963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945DDA2-442A-A184-7E3A-FA45B5881EF1}"/>
              </a:ext>
            </a:extLst>
          </p:cNvPr>
          <p:cNvSpPr txBox="1"/>
          <p:nvPr/>
        </p:nvSpPr>
        <p:spPr>
          <a:xfrm rot="18327861">
            <a:off x="8658562" y="3340142"/>
            <a:ext cx="1337867" cy="369332"/>
          </a:xfrm>
          <a:prstGeom prst="rect">
            <a:avLst/>
          </a:prstGeom>
          <a:noFill/>
        </p:spPr>
        <p:txBody>
          <a:bodyPr wrap="none" rtlCol="0">
            <a:spAutoFit/>
          </a:bodyPr>
          <a:lstStyle/>
          <a:p>
            <a:r>
              <a:rPr lang="en-US" b="1" dirty="0">
                <a:solidFill>
                  <a:srgbClr val="0070C0"/>
                </a:solidFill>
              </a:rPr>
              <a:t>Dummy line</a:t>
            </a:r>
          </a:p>
        </p:txBody>
      </p:sp>
      <p:sp>
        <p:nvSpPr>
          <p:cNvPr id="11" name="Rectangle 10">
            <a:extLst>
              <a:ext uri="{FF2B5EF4-FFF2-40B4-BE49-F238E27FC236}">
                <a16:creationId xmlns:a16="http://schemas.microsoft.com/office/drawing/2014/main" id="{1EC464B6-1622-8AED-FC43-3EEFB082D286}"/>
              </a:ext>
            </a:extLst>
          </p:cNvPr>
          <p:cNvSpPr/>
          <p:nvPr/>
        </p:nvSpPr>
        <p:spPr>
          <a:xfrm>
            <a:off x="0" y="0"/>
            <a:ext cx="6624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OME</a:t>
            </a:r>
          </a:p>
        </p:txBody>
      </p:sp>
    </p:spTree>
    <p:extLst>
      <p:ext uri="{BB962C8B-B14F-4D97-AF65-F5344CB8AC3E}">
        <p14:creationId xmlns:p14="http://schemas.microsoft.com/office/powerpoint/2010/main" val="2937323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D7F2-3B7C-6710-5004-E29E08A65D13}"/>
              </a:ext>
            </a:extLst>
          </p:cNvPr>
          <p:cNvSpPr>
            <a:spLocks noGrp="1"/>
          </p:cNvSpPr>
          <p:nvPr>
            <p:ph type="title"/>
          </p:nvPr>
        </p:nvSpPr>
        <p:spPr/>
        <p:txBody>
          <a:bodyPr/>
          <a:lstStyle/>
          <a:p>
            <a:r>
              <a:rPr lang="en-US" dirty="0"/>
              <a:t>Left or Right ear</a:t>
            </a:r>
          </a:p>
        </p:txBody>
      </p:sp>
      <p:sp>
        <p:nvSpPr>
          <p:cNvPr id="3" name="Content Placeholder 2">
            <a:extLst>
              <a:ext uri="{FF2B5EF4-FFF2-40B4-BE49-F238E27FC236}">
                <a16:creationId xmlns:a16="http://schemas.microsoft.com/office/drawing/2014/main" id="{CF409382-D737-B0FC-22D8-9B3FCA6AF47F}"/>
              </a:ext>
            </a:extLst>
          </p:cNvPr>
          <p:cNvSpPr>
            <a:spLocks noGrp="1"/>
          </p:cNvSpPr>
          <p:nvPr>
            <p:ph idx="1"/>
          </p:nvPr>
        </p:nvSpPr>
        <p:spPr>
          <a:xfrm>
            <a:off x="838200" y="1305026"/>
            <a:ext cx="10515600" cy="887666"/>
          </a:xfrm>
        </p:spPr>
        <p:txBody>
          <a:bodyPr/>
          <a:lstStyle/>
          <a:p>
            <a:pPr marL="0" indent="0" algn="ctr" rtl="1">
              <a:buNone/>
            </a:pPr>
            <a:r>
              <a:rPr lang="ar-JO" dirty="0"/>
              <a:t>مشان تعرف هذه الأذن يمين ولا شمال بأبسط طريقة ممكنة بتطلع على قبضة المطرقة بتلاقيها </a:t>
            </a:r>
            <a:r>
              <a:rPr lang="ar-JO" dirty="0" err="1"/>
              <a:t>بتأشر</a:t>
            </a:r>
            <a:r>
              <a:rPr lang="ar-JO" dirty="0"/>
              <a:t> على الجهة</a:t>
            </a:r>
            <a:endParaRPr lang="en-US" dirty="0"/>
          </a:p>
        </p:txBody>
      </p:sp>
      <p:grpSp>
        <p:nvGrpSpPr>
          <p:cNvPr id="18" name="Group 17">
            <a:extLst>
              <a:ext uri="{FF2B5EF4-FFF2-40B4-BE49-F238E27FC236}">
                <a16:creationId xmlns:a16="http://schemas.microsoft.com/office/drawing/2014/main" id="{8C45C19F-A10C-3A4B-7425-9BBC5EE72323}"/>
              </a:ext>
            </a:extLst>
          </p:cNvPr>
          <p:cNvGrpSpPr/>
          <p:nvPr/>
        </p:nvGrpSpPr>
        <p:grpSpPr>
          <a:xfrm>
            <a:off x="3273237" y="2192692"/>
            <a:ext cx="5645526" cy="4480249"/>
            <a:chOff x="1344775" y="2230014"/>
            <a:chExt cx="5645526" cy="4480249"/>
          </a:xfrm>
        </p:grpSpPr>
        <p:pic>
          <p:nvPicPr>
            <p:cNvPr id="2050" name="Picture 2" descr="9 ideas de Deglución y disfagia | otorrino, atlas de anatomía, morfologia">
              <a:extLst>
                <a:ext uri="{FF2B5EF4-FFF2-40B4-BE49-F238E27FC236}">
                  <a16:creationId xmlns:a16="http://schemas.microsoft.com/office/drawing/2014/main" id="{E963F2BD-2F55-453F-6D24-779152BCC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75" y="2230015"/>
              <a:ext cx="2813432" cy="2228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9 ideas de Deglución y disfagia | otorrino, atlas de anatomía, morfologia">
              <a:extLst>
                <a:ext uri="{FF2B5EF4-FFF2-40B4-BE49-F238E27FC236}">
                  <a16:creationId xmlns:a16="http://schemas.microsoft.com/office/drawing/2014/main" id="{2873A60B-D384-5E17-A6B3-B1D9D8750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76869" y="2230014"/>
              <a:ext cx="2813432" cy="2228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EA4EC17-E7AC-D576-ED4C-889F5A8BB455}"/>
                </a:ext>
              </a:extLst>
            </p:cNvPr>
            <p:cNvGrpSpPr/>
            <p:nvPr/>
          </p:nvGrpSpPr>
          <p:grpSpPr>
            <a:xfrm>
              <a:off x="1344775" y="4477137"/>
              <a:ext cx="2813432" cy="2228461"/>
              <a:chOff x="1344775" y="4477137"/>
              <a:chExt cx="2813432" cy="2228461"/>
            </a:xfrm>
          </p:grpSpPr>
          <p:pic>
            <p:nvPicPr>
              <p:cNvPr id="6" name="Picture 2" descr="9 ideas de Deglución y disfagia | otorrino, atlas de anatomía, morfologia">
                <a:extLst>
                  <a:ext uri="{FF2B5EF4-FFF2-40B4-BE49-F238E27FC236}">
                    <a16:creationId xmlns:a16="http://schemas.microsoft.com/office/drawing/2014/main" id="{F1629B68-780F-E0F7-5D17-4EEF41FA9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75" y="4477137"/>
                <a:ext cx="2813432" cy="2228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A0BB2C90-5DA0-42B2-BD71-82A998E9530B}"/>
                  </a:ext>
                </a:extLst>
              </p:cNvPr>
              <p:cNvCxnSpPr>
                <a:cxnSpLocks/>
              </p:cNvCxnSpPr>
              <p:nvPr/>
            </p:nvCxnSpPr>
            <p:spPr>
              <a:xfrm flipH="1" flipV="1">
                <a:off x="2500604" y="4926563"/>
                <a:ext cx="447869" cy="8771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9EBFE275-FF00-DE5D-0FA6-DE302918EAFD}"/>
                </a:ext>
              </a:extLst>
            </p:cNvPr>
            <p:cNvGrpSpPr/>
            <p:nvPr/>
          </p:nvGrpSpPr>
          <p:grpSpPr>
            <a:xfrm>
              <a:off x="4176869" y="4481802"/>
              <a:ext cx="2813432" cy="2228461"/>
              <a:chOff x="4176869" y="4481802"/>
              <a:chExt cx="2813432" cy="2228461"/>
            </a:xfrm>
          </p:grpSpPr>
          <p:pic>
            <p:nvPicPr>
              <p:cNvPr id="7" name="Picture 2" descr="9 ideas de Deglución y disfagia | otorrino, atlas de anatomía, morfologia">
                <a:extLst>
                  <a:ext uri="{FF2B5EF4-FFF2-40B4-BE49-F238E27FC236}">
                    <a16:creationId xmlns:a16="http://schemas.microsoft.com/office/drawing/2014/main" id="{B1264B24-064F-977E-638B-7EEAC8625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76869" y="4481802"/>
                <a:ext cx="2813432" cy="2228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5F4394C-9F2F-47E0-9E54-7156925F8E5B}"/>
                  </a:ext>
                </a:extLst>
              </p:cNvPr>
              <p:cNvCxnSpPr>
                <a:cxnSpLocks/>
              </p:cNvCxnSpPr>
              <p:nvPr/>
            </p:nvCxnSpPr>
            <p:spPr>
              <a:xfrm flipV="1">
                <a:off x="5411755" y="4926563"/>
                <a:ext cx="419878" cy="7814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 name="TextBox 19">
            <a:extLst>
              <a:ext uri="{FF2B5EF4-FFF2-40B4-BE49-F238E27FC236}">
                <a16:creationId xmlns:a16="http://schemas.microsoft.com/office/drawing/2014/main" id="{A5CF578C-B047-55AE-3C0B-29D80EB043FF}"/>
              </a:ext>
            </a:extLst>
          </p:cNvPr>
          <p:cNvSpPr txBox="1"/>
          <p:nvPr/>
        </p:nvSpPr>
        <p:spPr>
          <a:xfrm>
            <a:off x="971697" y="5137475"/>
            <a:ext cx="2183611" cy="830997"/>
          </a:xfrm>
          <a:prstGeom prst="rect">
            <a:avLst/>
          </a:prstGeom>
          <a:noFill/>
          <a:ln>
            <a:solidFill>
              <a:srgbClr val="FF0000"/>
            </a:solidFill>
          </a:ln>
        </p:spPr>
        <p:txBody>
          <a:bodyPr wrap="none" rtlCol="0">
            <a:spAutoFit/>
          </a:bodyPr>
          <a:lstStyle/>
          <a:p>
            <a:pPr algn="ctr"/>
            <a:r>
              <a:rPr lang="ar-JO" sz="2400" dirty="0" err="1">
                <a:solidFill>
                  <a:srgbClr val="FF0000"/>
                </a:solidFill>
              </a:rPr>
              <a:t>بتأشر</a:t>
            </a:r>
            <a:r>
              <a:rPr lang="ar-JO" sz="2400" dirty="0">
                <a:solidFill>
                  <a:srgbClr val="FF0000"/>
                </a:solidFill>
              </a:rPr>
              <a:t> على اليسار</a:t>
            </a:r>
          </a:p>
          <a:p>
            <a:pPr algn="ctr"/>
            <a:r>
              <a:rPr lang="ar-JO" sz="2400" dirty="0">
                <a:solidFill>
                  <a:srgbClr val="FF0000"/>
                </a:solidFill>
              </a:rPr>
              <a:t>إذن هذه الأذن اليسار</a:t>
            </a:r>
            <a:endParaRPr lang="en-US" sz="2400" dirty="0">
              <a:solidFill>
                <a:srgbClr val="FF0000"/>
              </a:solidFill>
            </a:endParaRPr>
          </a:p>
        </p:txBody>
      </p:sp>
      <p:sp>
        <p:nvSpPr>
          <p:cNvPr id="22" name="TextBox 21">
            <a:extLst>
              <a:ext uri="{FF2B5EF4-FFF2-40B4-BE49-F238E27FC236}">
                <a16:creationId xmlns:a16="http://schemas.microsoft.com/office/drawing/2014/main" id="{8C682718-9EA4-1ED3-97EB-2B2E12C84D97}"/>
              </a:ext>
            </a:extLst>
          </p:cNvPr>
          <p:cNvSpPr txBox="1"/>
          <p:nvPr/>
        </p:nvSpPr>
        <p:spPr>
          <a:xfrm>
            <a:off x="9049516" y="5137475"/>
            <a:ext cx="2157963" cy="830997"/>
          </a:xfrm>
          <a:prstGeom prst="rect">
            <a:avLst/>
          </a:prstGeom>
          <a:noFill/>
          <a:ln>
            <a:solidFill>
              <a:srgbClr val="FF0000"/>
            </a:solidFill>
          </a:ln>
        </p:spPr>
        <p:txBody>
          <a:bodyPr wrap="none" rtlCol="0">
            <a:spAutoFit/>
          </a:bodyPr>
          <a:lstStyle/>
          <a:p>
            <a:pPr algn="ctr"/>
            <a:r>
              <a:rPr lang="ar-JO" sz="2400" dirty="0" err="1">
                <a:solidFill>
                  <a:srgbClr val="FF0000"/>
                </a:solidFill>
              </a:rPr>
              <a:t>بتأشر</a:t>
            </a:r>
            <a:r>
              <a:rPr lang="ar-JO" sz="2400" dirty="0">
                <a:solidFill>
                  <a:srgbClr val="FF0000"/>
                </a:solidFill>
              </a:rPr>
              <a:t> على يمين</a:t>
            </a:r>
          </a:p>
          <a:p>
            <a:pPr algn="ctr"/>
            <a:r>
              <a:rPr lang="ar-JO" sz="2400" dirty="0">
                <a:solidFill>
                  <a:srgbClr val="FF0000"/>
                </a:solidFill>
              </a:rPr>
              <a:t>إذن هذه الأذن اليمين</a:t>
            </a:r>
            <a:endParaRPr lang="en-US" sz="2400" dirty="0">
              <a:solidFill>
                <a:srgbClr val="FF0000"/>
              </a:solidFill>
            </a:endParaRPr>
          </a:p>
        </p:txBody>
      </p:sp>
      <p:sp>
        <p:nvSpPr>
          <p:cNvPr id="21" name="TextBox 20">
            <a:extLst>
              <a:ext uri="{FF2B5EF4-FFF2-40B4-BE49-F238E27FC236}">
                <a16:creationId xmlns:a16="http://schemas.microsoft.com/office/drawing/2014/main" id="{27EAA37D-020E-8BA4-C51F-AE69D649AB80}"/>
              </a:ext>
            </a:extLst>
          </p:cNvPr>
          <p:cNvSpPr txBox="1"/>
          <p:nvPr/>
        </p:nvSpPr>
        <p:spPr>
          <a:xfrm>
            <a:off x="341876" y="2152761"/>
            <a:ext cx="2813432" cy="2308324"/>
          </a:xfrm>
          <a:prstGeom prst="rect">
            <a:avLst/>
          </a:prstGeom>
          <a:noFill/>
          <a:ln>
            <a:solidFill>
              <a:schemeClr val="tx1"/>
            </a:solidFill>
          </a:ln>
        </p:spPr>
        <p:txBody>
          <a:bodyPr wrap="square" rtlCol="0">
            <a:spAutoFit/>
          </a:bodyPr>
          <a:lstStyle/>
          <a:p>
            <a:pPr algn="ctr" rtl="1"/>
            <a:r>
              <a:rPr lang="ar-JO" dirty="0"/>
              <a:t>فإذا عمرك خربطت أبسط طريق أمشي مع خط القبضة من منتصف غشاء الطبلة وباتجاه الطرف واتجاه ميلان الخط الي طلع معك هو جهة الأذن الطريقة لقيتها فعالة خاصة لما المرض يكون </a:t>
            </a:r>
            <a:r>
              <a:rPr lang="ar-JO" dirty="0" err="1"/>
              <a:t>ماكل</a:t>
            </a:r>
            <a:r>
              <a:rPr lang="ar-JO" dirty="0"/>
              <a:t> الأذن أكل</a:t>
            </a:r>
          </a:p>
          <a:p>
            <a:pPr algn="ctr" rtl="1"/>
            <a:r>
              <a:rPr lang="en-US" dirty="0"/>
              <a:t>If you are not sure, use the dummy line</a:t>
            </a:r>
          </a:p>
        </p:txBody>
      </p:sp>
      <p:sp>
        <p:nvSpPr>
          <p:cNvPr id="4" name="TextBox 3">
            <a:extLst>
              <a:ext uri="{FF2B5EF4-FFF2-40B4-BE49-F238E27FC236}">
                <a16:creationId xmlns:a16="http://schemas.microsoft.com/office/drawing/2014/main" id="{82B7CAD4-8DBC-31A1-5176-028B6D56F744}"/>
              </a:ext>
            </a:extLst>
          </p:cNvPr>
          <p:cNvSpPr txBox="1"/>
          <p:nvPr/>
        </p:nvSpPr>
        <p:spPr>
          <a:xfrm>
            <a:off x="273456" y="5168252"/>
            <a:ext cx="421910" cy="769441"/>
          </a:xfrm>
          <a:prstGeom prst="rect">
            <a:avLst/>
          </a:prstGeom>
          <a:noFill/>
        </p:spPr>
        <p:txBody>
          <a:bodyPr wrap="none" rtlCol="0">
            <a:spAutoFit/>
          </a:bodyPr>
          <a:lstStyle/>
          <a:p>
            <a:r>
              <a:rPr lang="en-US" sz="4400" dirty="0">
                <a:solidFill>
                  <a:srgbClr val="FF0000"/>
                </a:solidFill>
              </a:rPr>
              <a:t>L</a:t>
            </a:r>
          </a:p>
        </p:txBody>
      </p:sp>
      <p:sp>
        <p:nvSpPr>
          <p:cNvPr id="19" name="TextBox 18">
            <a:extLst>
              <a:ext uri="{FF2B5EF4-FFF2-40B4-BE49-F238E27FC236}">
                <a16:creationId xmlns:a16="http://schemas.microsoft.com/office/drawing/2014/main" id="{C332F75F-5951-4299-3C92-23FB0E3C02BF}"/>
              </a:ext>
            </a:extLst>
          </p:cNvPr>
          <p:cNvSpPr txBox="1"/>
          <p:nvPr/>
        </p:nvSpPr>
        <p:spPr>
          <a:xfrm>
            <a:off x="11427704" y="5173656"/>
            <a:ext cx="490840" cy="769441"/>
          </a:xfrm>
          <a:prstGeom prst="rect">
            <a:avLst/>
          </a:prstGeom>
          <a:noFill/>
        </p:spPr>
        <p:txBody>
          <a:bodyPr wrap="none" rtlCol="0">
            <a:spAutoFit/>
          </a:bodyPr>
          <a:lstStyle/>
          <a:p>
            <a:r>
              <a:rPr lang="en-US" sz="4400" dirty="0">
                <a:solidFill>
                  <a:srgbClr val="FF0000"/>
                </a:solidFill>
              </a:rPr>
              <a:t>R</a:t>
            </a:r>
          </a:p>
        </p:txBody>
      </p:sp>
      <p:sp>
        <p:nvSpPr>
          <p:cNvPr id="10" name="TextBox 9">
            <a:extLst>
              <a:ext uri="{FF2B5EF4-FFF2-40B4-BE49-F238E27FC236}">
                <a16:creationId xmlns:a16="http://schemas.microsoft.com/office/drawing/2014/main" id="{3331DB83-A9BA-4DE7-6A69-73DEA0826A03}"/>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7894878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033ED3-A956-BFF5-2E27-90C36659F955}"/>
              </a:ext>
            </a:extLst>
          </p:cNvPr>
          <p:cNvSpPr>
            <a:spLocks noGrp="1"/>
          </p:cNvSpPr>
          <p:nvPr>
            <p:ph type="title"/>
          </p:nvPr>
        </p:nvSpPr>
        <p:spPr/>
        <p:txBody>
          <a:bodyPr>
            <a:noAutofit/>
          </a:bodyPr>
          <a:lstStyle/>
          <a:p>
            <a:r>
              <a:rPr lang="en-GB" sz="3600" dirty="0">
                <a:cs typeface="Calibri Light" panose="020F0302020204030204"/>
              </a:rPr>
              <a:t>Q2: Mild hearing loss, pulsatile tinnitus, aural fullness</a:t>
            </a:r>
            <a:endParaRPr lang="en-US" sz="3600" dirty="0"/>
          </a:p>
        </p:txBody>
      </p:sp>
      <p:sp>
        <p:nvSpPr>
          <p:cNvPr id="5" name="Content Placeholder 4">
            <a:extLst>
              <a:ext uri="{FF2B5EF4-FFF2-40B4-BE49-F238E27FC236}">
                <a16:creationId xmlns:a16="http://schemas.microsoft.com/office/drawing/2014/main" id="{469B1386-2EE5-CABC-8F8F-B8EF40AFB5AA}"/>
              </a:ext>
            </a:extLst>
          </p:cNvPr>
          <p:cNvSpPr>
            <a:spLocks noGrp="1"/>
          </p:cNvSpPr>
          <p:nvPr>
            <p:ph idx="1"/>
          </p:nvPr>
        </p:nvSpPr>
        <p:spPr/>
        <p:txBody>
          <a:bodyPr/>
          <a:lstStyle/>
          <a:p>
            <a:pPr marL="514350" indent="-514350">
              <a:buFont typeface="+mj-lt"/>
              <a:buAutoNum type="arabicPeriod"/>
            </a:pPr>
            <a:r>
              <a:rPr lang="en-US" b="1" dirty="0"/>
              <a:t>Mention 2 DDx</a:t>
            </a:r>
          </a:p>
          <a:p>
            <a:pPr lvl="1"/>
            <a:r>
              <a:rPr lang="en-US" sz="2800" dirty="0"/>
              <a:t>Otitis media with effusion , Meniere's disease</a:t>
            </a:r>
          </a:p>
          <a:p>
            <a:pPr marL="514350" indent="-514350">
              <a:buFont typeface="+mj-lt"/>
              <a:buAutoNum type="arabicPeriod"/>
            </a:pPr>
            <a:r>
              <a:rPr lang="en-US" b="1" dirty="0"/>
              <a:t>Management</a:t>
            </a:r>
          </a:p>
          <a:p>
            <a:pPr marL="971550" lvl="1" indent="-514350">
              <a:buFont typeface="+mj-lt"/>
              <a:buAutoNum type="arabicPeriod"/>
            </a:pPr>
            <a:r>
              <a:rPr lang="en-US" sz="2800" dirty="0"/>
              <a:t>Management of OME</a:t>
            </a:r>
          </a:p>
          <a:p>
            <a:pPr marL="971550" lvl="1" indent="-514350">
              <a:buFont typeface="+mj-lt"/>
              <a:buAutoNum type="arabicPeriod"/>
            </a:pPr>
            <a:r>
              <a:rPr lang="en-US" sz="2800" dirty="0"/>
              <a:t>Management of Meniere’s disease</a:t>
            </a:r>
          </a:p>
          <a:p>
            <a:pPr marL="514350" indent="-514350">
              <a:buFont typeface="+mj-lt"/>
              <a:buAutoNum type="arabicPeriod"/>
            </a:pPr>
            <a:r>
              <a:rPr lang="en-US" b="1" dirty="0"/>
              <a:t>Findings on audiometry and tympanometry</a:t>
            </a:r>
          </a:p>
          <a:p>
            <a:pPr marL="971550" lvl="1" indent="-514350">
              <a:buFont typeface="+mj-lt"/>
              <a:buAutoNum type="arabicPeriod"/>
            </a:pPr>
            <a:r>
              <a:rPr lang="en-US" sz="2800" dirty="0"/>
              <a:t>OME: Conductive hearing loss, type B with normal volume</a:t>
            </a:r>
          </a:p>
          <a:p>
            <a:pPr marL="971550" lvl="1" indent="-514350">
              <a:buFont typeface="+mj-lt"/>
              <a:buAutoNum type="arabicPeriod"/>
            </a:pPr>
            <a:r>
              <a:rPr lang="en-US" sz="2800" dirty="0"/>
              <a:t>Meniere's disease: Sensorineural hearing loss, type A</a:t>
            </a:r>
          </a:p>
          <a:p>
            <a:pPr marL="971550" lvl="1" indent="-514350">
              <a:buFont typeface="+mj-lt"/>
              <a:buAutoNum type="arabicPeriod"/>
            </a:pPr>
            <a:endParaRPr lang="en-US" dirty="0"/>
          </a:p>
        </p:txBody>
      </p:sp>
      <p:sp>
        <p:nvSpPr>
          <p:cNvPr id="6" name="Rectangle 5">
            <a:extLst>
              <a:ext uri="{FF2B5EF4-FFF2-40B4-BE49-F238E27FC236}">
                <a16:creationId xmlns:a16="http://schemas.microsoft.com/office/drawing/2014/main" id="{3D59D58C-07E1-5D15-C7BE-7F7169978FF5}"/>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8" name="Rectangle 7">
            <a:extLst>
              <a:ext uri="{FF2B5EF4-FFF2-40B4-BE49-F238E27FC236}">
                <a16:creationId xmlns:a16="http://schemas.microsoft.com/office/drawing/2014/main" id="{40BF341B-C724-6F6E-8632-923AAB21EF19}"/>
              </a:ext>
            </a:extLst>
          </p:cNvPr>
          <p:cNvSpPr/>
          <p:nvPr/>
        </p:nvSpPr>
        <p:spPr>
          <a:xfrm>
            <a:off x="0" y="0"/>
            <a:ext cx="6624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OME</a:t>
            </a:r>
          </a:p>
        </p:txBody>
      </p:sp>
    </p:spTree>
    <p:extLst>
      <p:ext uri="{BB962C8B-B14F-4D97-AF65-F5344CB8AC3E}">
        <p14:creationId xmlns:p14="http://schemas.microsoft.com/office/powerpoint/2010/main" val="1883359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30F9E-0DF8-F0C4-A96B-98B7F55F9807}"/>
              </a:ext>
            </a:extLst>
          </p:cNvPr>
          <p:cNvSpPr>
            <a:spLocks noGrp="1"/>
          </p:cNvSpPr>
          <p:nvPr>
            <p:ph type="title"/>
          </p:nvPr>
        </p:nvSpPr>
        <p:spPr/>
        <p:txBody>
          <a:bodyPr/>
          <a:lstStyle/>
          <a:p>
            <a:r>
              <a:rPr lang="en-US" dirty="0"/>
              <a:t>Q3: Otitis media with effusion</a:t>
            </a:r>
          </a:p>
        </p:txBody>
      </p:sp>
      <p:sp>
        <p:nvSpPr>
          <p:cNvPr id="3" name="Content Placeholder 2">
            <a:extLst>
              <a:ext uri="{FF2B5EF4-FFF2-40B4-BE49-F238E27FC236}">
                <a16:creationId xmlns:a16="http://schemas.microsoft.com/office/drawing/2014/main" id="{F9B35906-EA77-24DD-CE94-ABFE86A5BA17}"/>
              </a:ext>
            </a:extLst>
          </p:cNvPr>
          <p:cNvSpPr>
            <a:spLocks noGrp="1"/>
          </p:cNvSpPr>
          <p:nvPr>
            <p:ph idx="1"/>
          </p:nvPr>
        </p:nvSpPr>
        <p:spPr>
          <a:xfrm>
            <a:off x="838200" y="1305025"/>
            <a:ext cx="10515600" cy="5282387"/>
          </a:xfrm>
        </p:spPr>
        <p:txBody>
          <a:bodyPr>
            <a:normAutofit/>
          </a:bodyPr>
          <a:lstStyle/>
          <a:p>
            <a:pPr marL="514350" indent="-514350">
              <a:buFont typeface="+mj-lt"/>
              <a:buAutoNum type="arabicPeriod"/>
            </a:pPr>
            <a:r>
              <a:rPr lang="en-US" b="1" dirty="0"/>
              <a:t>Describe</a:t>
            </a:r>
          </a:p>
          <a:p>
            <a:pPr lvl="1"/>
            <a:r>
              <a:rPr lang="en-US" sz="2600" dirty="0"/>
              <a:t>Orange, yellow tinged intact tympanic membrane</a:t>
            </a:r>
          </a:p>
          <a:p>
            <a:pPr marL="514350" indent="-514350">
              <a:buFont typeface="+mj-lt"/>
              <a:buAutoNum type="arabicPeriod"/>
            </a:pPr>
            <a:r>
              <a:rPr lang="en-US" b="1" dirty="0"/>
              <a:t>Diagnosis, which ear is this ?</a:t>
            </a:r>
          </a:p>
          <a:p>
            <a:pPr lvl="1"/>
            <a:r>
              <a:rPr lang="en-US" sz="2600" dirty="0"/>
              <a:t>Otitis media with effusion in the </a:t>
            </a:r>
            <a:r>
              <a:rPr lang="en-US" sz="2600" i="1" dirty="0"/>
              <a:t>left ear</a:t>
            </a:r>
          </a:p>
          <a:p>
            <a:pPr marL="514350" indent="-514350">
              <a:buFont typeface="+mj-lt"/>
              <a:buAutoNum type="arabicPeriod"/>
            </a:pPr>
            <a:r>
              <a:rPr lang="en-US" b="1" dirty="0"/>
              <a:t>Weber’s test</a:t>
            </a:r>
            <a:r>
              <a:rPr lang="en-US" dirty="0"/>
              <a:t>: </a:t>
            </a:r>
            <a:r>
              <a:rPr lang="en-US" sz="2600" dirty="0"/>
              <a:t>Lateralize to the affected ear (Left)</a:t>
            </a:r>
          </a:p>
          <a:p>
            <a:pPr marL="514350" indent="-514350">
              <a:buFont typeface="+mj-lt"/>
              <a:buAutoNum type="arabicPeriod"/>
            </a:pPr>
            <a:r>
              <a:rPr lang="en-US" b="1" dirty="0"/>
              <a:t>Rinne’s test</a:t>
            </a:r>
            <a:r>
              <a:rPr lang="en-US" dirty="0"/>
              <a:t>: </a:t>
            </a:r>
            <a:r>
              <a:rPr lang="en-US" sz="2600" dirty="0"/>
              <a:t>Negative</a:t>
            </a:r>
          </a:p>
          <a:p>
            <a:pPr marL="514350" indent="-514350">
              <a:buFont typeface="+mj-lt"/>
              <a:buAutoNum type="arabicPeriod"/>
            </a:pPr>
            <a:r>
              <a:rPr lang="en-US" b="1" dirty="0"/>
              <a:t>Mention 2 important investigations</a:t>
            </a:r>
          </a:p>
          <a:p>
            <a:pPr marL="914400" lvl="1" indent="-457200">
              <a:buFont typeface="+mj-lt"/>
              <a:buAutoNum type="alphaUcPeriod"/>
            </a:pPr>
            <a:r>
              <a:rPr lang="en-US" sz="2600" dirty="0"/>
              <a:t>Postnasal space X ray to exclude Adenoid hypertrophy</a:t>
            </a:r>
          </a:p>
          <a:p>
            <a:pPr marL="914400" lvl="1" indent="-457200">
              <a:buFont typeface="+mj-lt"/>
              <a:buAutoNum type="alphaUcPeriod"/>
            </a:pPr>
            <a:r>
              <a:rPr lang="en-US" sz="2600" dirty="0"/>
              <a:t>Laryngoscopy to exclude naso-laryngeal CA</a:t>
            </a:r>
          </a:p>
          <a:p>
            <a:pPr marL="457200" indent="-457200">
              <a:buFont typeface="+mj-lt"/>
              <a:buAutoNum type="arabicPeriod"/>
            </a:pPr>
            <a:r>
              <a:rPr lang="en-US" b="1" dirty="0"/>
              <a:t>What you have to exclude ?</a:t>
            </a:r>
          </a:p>
          <a:p>
            <a:pPr lvl="1"/>
            <a:r>
              <a:rPr lang="en-US" sz="2600" dirty="0"/>
              <a:t>Nasopharyngeal carcinoma</a:t>
            </a:r>
          </a:p>
        </p:txBody>
      </p:sp>
      <p:sp>
        <p:nvSpPr>
          <p:cNvPr id="4" name="Rectangle 3">
            <a:extLst>
              <a:ext uri="{FF2B5EF4-FFF2-40B4-BE49-F238E27FC236}">
                <a16:creationId xmlns:a16="http://schemas.microsoft.com/office/drawing/2014/main" id="{DEECF32D-55CE-8A89-D1C0-6DC9DAD486DF}"/>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pic>
        <p:nvPicPr>
          <p:cNvPr id="5" name="Picture 3">
            <a:extLst>
              <a:ext uri="{FF2B5EF4-FFF2-40B4-BE49-F238E27FC236}">
                <a16:creationId xmlns:a16="http://schemas.microsoft.com/office/drawing/2014/main" id="{D1E5CD8C-EFA5-0B98-940E-4B1E14C5E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60" r="18097" b="17150"/>
          <a:stretch/>
        </p:blipFill>
        <p:spPr bwMode="auto">
          <a:xfrm>
            <a:off x="8313576" y="1305026"/>
            <a:ext cx="3040224" cy="30061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a:extLst>
              <a:ext uri="{FF2B5EF4-FFF2-40B4-BE49-F238E27FC236}">
                <a16:creationId xmlns:a16="http://schemas.microsoft.com/office/drawing/2014/main" id="{5C8B3A5E-58B3-B5BF-8C8D-28BC0F9DAECA}"/>
              </a:ext>
            </a:extLst>
          </p:cNvPr>
          <p:cNvCxnSpPr>
            <a:cxnSpLocks/>
          </p:cNvCxnSpPr>
          <p:nvPr/>
        </p:nvCxnSpPr>
        <p:spPr>
          <a:xfrm flipH="1" flipV="1">
            <a:off x="9125505" y="2575249"/>
            <a:ext cx="544742" cy="70912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B09B792-E9FA-F20B-D582-5BF140E76F79}"/>
              </a:ext>
            </a:extLst>
          </p:cNvPr>
          <p:cNvSpPr txBox="1"/>
          <p:nvPr/>
        </p:nvSpPr>
        <p:spPr>
          <a:xfrm rot="2815756">
            <a:off x="9034627" y="2671542"/>
            <a:ext cx="1337867" cy="369332"/>
          </a:xfrm>
          <a:prstGeom prst="rect">
            <a:avLst/>
          </a:prstGeom>
          <a:noFill/>
        </p:spPr>
        <p:txBody>
          <a:bodyPr wrap="none" rtlCol="0">
            <a:spAutoFit/>
          </a:bodyPr>
          <a:lstStyle/>
          <a:p>
            <a:r>
              <a:rPr lang="en-US" b="1" dirty="0">
                <a:solidFill>
                  <a:srgbClr val="0070C0"/>
                </a:solidFill>
              </a:rPr>
              <a:t>Dummy line</a:t>
            </a:r>
          </a:p>
        </p:txBody>
      </p:sp>
      <p:sp>
        <p:nvSpPr>
          <p:cNvPr id="9" name="Rectangle 8">
            <a:extLst>
              <a:ext uri="{FF2B5EF4-FFF2-40B4-BE49-F238E27FC236}">
                <a16:creationId xmlns:a16="http://schemas.microsoft.com/office/drawing/2014/main" id="{B05887A9-1482-9677-7200-69D43827673C}"/>
              </a:ext>
            </a:extLst>
          </p:cNvPr>
          <p:cNvSpPr/>
          <p:nvPr/>
        </p:nvSpPr>
        <p:spPr>
          <a:xfrm>
            <a:off x="0" y="0"/>
            <a:ext cx="6624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OME</a:t>
            </a:r>
          </a:p>
        </p:txBody>
      </p:sp>
    </p:spTree>
    <p:extLst>
      <p:ext uri="{BB962C8B-B14F-4D97-AF65-F5344CB8AC3E}">
        <p14:creationId xmlns:p14="http://schemas.microsoft.com/office/powerpoint/2010/main" val="31115649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C675-2E9F-DE7F-58C8-78672F24FE2D}"/>
              </a:ext>
            </a:extLst>
          </p:cNvPr>
          <p:cNvSpPr>
            <a:spLocks noGrp="1"/>
          </p:cNvSpPr>
          <p:nvPr>
            <p:ph type="title"/>
          </p:nvPr>
        </p:nvSpPr>
        <p:spPr/>
        <p:txBody>
          <a:bodyPr/>
          <a:lstStyle/>
          <a:p>
            <a:r>
              <a:rPr lang="en-US" dirty="0"/>
              <a:t>Q4: 3 years old child with hearing loss</a:t>
            </a:r>
          </a:p>
        </p:txBody>
      </p:sp>
      <p:sp>
        <p:nvSpPr>
          <p:cNvPr id="3" name="Content Placeholder 2">
            <a:extLst>
              <a:ext uri="{FF2B5EF4-FFF2-40B4-BE49-F238E27FC236}">
                <a16:creationId xmlns:a16="http://schemas.microsoft.com/office/drawing/2014/main" id="{45B52580-BB13-3C17-00BF-8BDDFBF79763}"/>
              </a:ext>
            </a:extLst>
          </p:cNvPr>
          <p:cNvSpPr>
            <a:spLocks noGrp="1"/>
          </p:cNvSpPr>
          <p:nvPr>
            <p:ph idx="1"/>
          </p:nvPr>
        </p:nvSpPr>
        <p:spPr>
          <a:xfrm>
            <a:off x="744893" y="1221048"/>
            <a:ext cx="8137850" cy="5291717"/>
          </a:xfrm>
        </p:spPr>
        <p:txBody>
          <a:bodyPr>
            <a:normAutofit/>
          </a:bodyPr>
          <a:lstStyle/>
          <a:p>
            <a:r>
              <a:rPr lang="en-US" b="1" dirty="0"/>
              <a:t>Diagnosis</a:t>
            </a:r>
          </a:p>
          <a:p>
            <a:pPr lvl="1"/>
            <a:r>
              <a:rPr lang="en-US" sz="2600" dirty="0"/>
              <a:t>Otitis media with effusion</a:t>
            </a:r>
          </a:p>
          <a:p>
            <a:r>
              <a:rPr lang="en-US" b="1" dirty="0"/>
              <a:t>Investigations</a:t>
            </a:r>
          </a:p>
          <a:p>
            <a:pPr marL="914400" lvl="1" indent="-457200">
              <a:buFont typeface="+mj-lt"/>
              <a:buAutoNum type="arabicPeriod"/>
            </a:pPr>
            <a:r>
              <a:rPr lang="en-US" dirty="0"/>
              <a:t>Pneumatic otoscopy</a:t>
            </a:r>
          </a:p>
          <a:p>
            <a:pPr marL="914400" lvl="1" indent="-457200">
              <a:buFont typeface="+mj-lt"/>
              <a:buAutoNum type="arabicPeriod"/>
            </a:pPr>
            <a:r>
              <a:rPr lang="en-US" dirty="0"/>
              <a:t>If pneumatic otoscopy is inconclusive </a:t>
            </a:r>
            <a:r>
              <a:rPr lang="en-US" dirty="0">
                <a:latin typeface="Arial" panose="020B0604020202020204" pitchFamily="34" charset="0"/>
                <a:cs typeface="Arial" panose="020B0604020202020204" pitchFamily="34" charset="0"/>
              </a:rPr>
              <a:t>→</a:t>
            </a:r>
            <a:r>
              <a:rPr lang="en-US" dirty="0"/>
              <a:t> tympanometry</a:t>
            </a:r>
          </a:p>
          <a:p>
            <a:pPr marL="914400" lvl="1" indent="-457200">
              <a:buFont typeface="+mj-lt"/>
              <a:buAutoNum type="arabicPeriod"/>
            </a:pPr>
            <a:r>
              <a:rPr lang="en-US" dirty="0"/>
              <a:t>Persistent OME for &gt; 3 months or speech impairment </a:t>
            </a:r>
            <a:r>
              <a:rPr lang="en-US" dirty="0">
                <a:latin typeface="Arial" panose="020B0604020202020204" pitchFamily="34" charset="0"/>
                <a:cs typeface="Arial" panose="020B0604020202020204" pitchFamily="34" charset="0"/>
              </a:rPr>
              <a:t>→</a:t>
            </a:r>
            <a:r>
              <a:rPr lang="en-US" dirty="0"/>
              <a:t> audiometry</a:t>
            </a:r>
          </a:p>
          <a:p>
            <a:pPr marL="914400" lvl="1" indent="-457200">
              <a:buFont typeface="+mj-lt"/>
              <a:buAutoNum type="arabicPeriod"/>
            </a:pPr>
            <a:r>
              <a:rPr lang="en-US" dirty="0"/>
              <a:t>Nasal paranasal CT scan to exclude adenoid hypertrophy</a:t>
            </a:r>
          </a:p>
          <a:p>
            <a:r>
              <a:rPr lang="en-US" b="1" dirty="0"/>
              <a:t>Management</a:t>
            </a:r>
          </a:p>
          <a:p>
            <a:pPr marL="914400" lvl="1" indent="-457200">
              <a:buFont typeface="+mj-lt"/>
              <a:buAutoNum type="arabicPeriod"/>
            </a:pPr>
            <a:r>
              <a:rPr lang="en-US" dirty="0"/>
              <a:t>If the patient present without speech impairment at the time of diagnosis </a:t>
            </a:r>
            <a:r>
              <a:rPr lang="en-US" dirty="0">
                <a:latin typeface="Arial" panose="020B0604020202020204" pitchFamily="34" charset="0"/>
                <a:cs typeface="Arial" panose="020B0604020202020204" pitchFamily="34" charset="0"/>
              </a:rPr>
              <a:t>→</a:t>
            </a:r>
            <a:r>
              <a:rPr lang="en-US" dirty="0"/>
              <a:t> monitor for 3 months</a:t>
            </a:r>
          </a:p>
          <a:p>
            <a:pPr marL="914400" lvl="1" indent="-457200">
              <a:buFont typeface="+mj-lt"/>
              <a:buAutoNum type="arabicPeriod"/>
            </a:pPr>
            <a:r>
              <a:rPr lang="en-US" dirty="0"/>
              <a:t>Patients with speech impairment or persistent OME at follow-up placement of tympanostomy tubes (gromet)</a:t>
            </a:r>
          </a:p>
        </p:txBody>
      </p:sp>
      <p:sp>
        <p:nvSpPr>
          <p:cNvPr id="5" name="Rectangle 4">
            <a:extLst>
              <a:ext uri="{FF2B5EF4-FFF2-40B4-BE49-F238E27FC236}">
                <a16:creationId xmlns:a16="http://schemas.microsoft.com/office/drawing/2014/main" id="{066F1DCF-0401-85C8-DBA3-911B76EB417E}"/>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6" name="Picture 3">
            <a:extLst>
              <a:ext uri="{FF2B5EF4-FFF2-40B4-BE49-F238E27FC236}">
                <a16:creationId xmlns:a16="http://schemas.microsoft.com/office/drawing/2014/main" id="{EEC946F0-F70C-9A8B-C58B-2FEC1B28F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3415" y="1724343"/>
            <a:ext cx="2629678" cy="3595931"/>
          </a:xfrm>
          <a:prstGeom prst="rect">
            <a:avLst/>
          </a:prstGeom>
          <a:ln>
            <a:noFill/>
          </a:ln>
          <a:effectLst>
            <a:outerShdw blurRad="292100" dist="139700" dir="2700000" algn="tl" rotWithShape="0">
              <a:srgbClr val="333333">
                <a:alpha val="65000"/>
              </a:srgbClr>
            </a:outerShdw>
          </a:effectLst>
        </p:spPr>
      </p:pic>
      <p:cxnSp>
        <p:nvCxnSpPr>
          <p:cNvPr id="11" name="Straight Connector 10">
            <a:extLst>
              <a:ext uri="{FF2B5EF4-FFF2-40B4-BE49-F238E27FC236}">
                <a16:creationId xmlns:a16="http://schemas.microsoft.com/office/drawing/2014/main" id="{2E3AB9AB-6099-910C-86DD-4D978408035A}"/>
              </a:ext>
            </a:extLst>
          </p:cNvPr>
          <p:cNvCxnSpPr/>
          <p:nvPr/>
        </p:nvCxnSpPr>
        <p:spPr>
          <a:xfrm flipV="1">
            <a:off x="10189029" y="2967135"/>
            <a:ext cx="289249" cy="69979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18B7666-D474-E440-1FC7-4F0F7B165DE6}"/>
              </a:ext>
            </a:extLst>
          </p:cNvPr>
          <p:cNvSpPr/>
          <p:nvPr/>
        </p:nvSpPr>
        <p:spPr>
          <a:xfrm>
            <a:off x="0" y="0"/>
            <a:ext cx="6624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OME</a:t>
            </a:r>
          </a:p>
        </p:txBody>
      </p:sp>
    </p:spTree>
    <p:extLst>
      <p:ext uri="{BB962C8B-B14F-4D97-AF65-F5344CB8AC3E}">
        <p14:creationId xmlns:p14="http://schemas.microsoft.com/office/powerpoint/2010/main" val="747279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C675-2E9F-DE7F-58C8-78672F24FE2D}"/>
              </a:ext>
            </a:extLst>
          </p:cNvPr>
          <p:cNvSpPr>
            <a:spLocks noGrp="1"/>
          </p:cNvSpPr>
          <p:nvPr>
            <p:ph type="title"/>
          </p:nvPr>
        </p:nvSpPr>
        <p:spPr/>
        <p:txBody>
          <a:bodyPr>
            <a:noAutofit/>
          </a:bodyPr>
          <a:lstStyle/>
          <a:p>
            <a:r>
              <a:rPr lang="en-US" sz="3200" dirty="0"/>
              <a:t>Q5: A child presented with hearing loss and a lump on the neck</a:t>
            </a:r>
          </a:p>
        </p:txBody>
      </p:sp>
      <p:sp>
        <p:nvSpPr>
          <p:cNvPr id="3" name="Content Placeholder 2">
            <a:extLst>
              <a:ext uri="{FF2B5EF4-FFF2-40B4-BE49-F238E27FC236}">
                <a16:creationId xmlns:a16="http://schemas.microsoft.com/office/drawing/2014/main" id="{45B52580-BB13-3C17-00BF-8BDDFBF79763}"/>
              </a:ext>
            </a:extLst>
          </p:cNvPr>
          <p:cNvSpPr>
            <a:spLocks noGrp="1"/>
          </p:cNvSpPr>
          <p:nvPr>
            <p:ph idx="1"/>
          </p:nvPr>
        </p:nvSpPr>
        <p:spPr>
          <a:xfrm>
            <a:off x="838200" y="1305026"/>
            <a:ext cx="7885922" cy="4871938"/>
          </a:xfrm>
        </p:spPr>
        <p:txBody>
          <a:bodyPr>
            <a:normAutofit/>
          </a:bodyPr>
          <a:lstStyle/>
          <a:p>
            <a:r>
              <a:rPr lang="en-US" b="1" dirty="0"/>
              <a:t>Describe</a:t>
            </a:r>
          </a:p>
          <a:p>
            <a:pPr lvl="1"/>
            <a:r>
              <a:rPr lang="en-US" dirty="0"/>
              <a:t>Otitis media with effusion, dull retracted tympanic membrane with bubbles</a:t>
            </a:r>
          </a:p>
          <a:p>
            <a:r>
              <a:rPr lang="en-US" b="1" dirty="0"/>
              <a:t>What should we exclude in this case ?</a:t>
            </a:r>
          </a:p>
          <a:p>
            <a:pPr lvl="1"/>
            <a:r>
              <a:rPr lang="en-US" sz="2600" dirty="0"/>
              <a:t>A nasopharyngeal carcinoma causing Eustachian tube dysfunction</a:t>
            </a:r>
          </a:p>
          <a:p>
            <a:r>
              <a:rPr lang="en-US" b="1" dirty="0"/>
              <a:t>Investigations done ?</a:t>
            </a:r>
          </a:p>
          <a:p>
            <a:pPr marL="971550" lvl="1" indent="-514350">
              <a:buFont typeface="+mj-lt"/>
              <a:buAutoNum type="arabicPeriod"/>
            </a:pPr>
            <a:r>
              <a:rPr lang="en-US" sz="2600" dirty="0"/>
              <a:t>Pneumatic otoscopy</a:t>
            </a:r>
          </a:p>
          <a:p>
            <a:pPr marL="971550" lvl="1" indent="-514350">
              <a:buFont typeface="+mj-lt"/>
              <a:buAutoNum type="arabicPeriod"/>
            </a:pPr>
            <a:r>
              <a:rPr lang="en-US" sz="2600" dirty="0"/>
              <a:t>Nasal paranasal CT scan</a:t>
            </a:r>
          </a:p>
          <a:p>
            <a:pPr marL="971550" lvl="1" indent="-514350">
              <a:buFont typeface="+mj-lt"/>
              <a:buAutoNum type="arabicPeriod"/>
            </a:pPr>
            <a:r>
              <a:rPr lang="en-US" sz="2600" dirty="0"/>
              <a:t>Tympanometry</a:t>
            </a:r>
          </a:p>
          <a:p>
            <a:pPr marL="971550" lvl="1" indent="-514350">
              <a:buFont typeface="+mj-lt"/>
              <a:buAutoNum type="arabicPeriod"/>
            </a:pPr>
            <a:r>
              <a:rPr lang="en-US" sz="2600" dirty="0"/>
              <a:t>Audiometry</a:t>
            </a:r>
          </a:p>
        </p:txBody>
      </p:sp>
      <p:sp>
        <p:nvSpPr>
          <p:cNvPr id="5" name="Rectangle 4">
            <a:extLst>
              <a:ext uri="{FF2B5EF4-FFF2-40B4-BE49-F238E27FC236}">
                <a16:creationId xmlns:a16="http://schemas.microsoft.com/office/drawing/2014/main" id="{066F1DCF-0401-85C8-DBA3-911B76EB417E}"/>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pic>
        <p:nvPicPr>
          <p:cNvPr id="6" name="Picture 3">
            <a:extLst>
              <a:ext uri="{FF2B5EF4-FFF2-40B4-BE49-F238E27FC236}">
                <a16:creationId xmlns:a16="http://schemas.microsoft.com/office/drawing/2014/main" id="{EEC946F0-F70C-9A8B-C58B-2FEC1B28F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4122" y="1631034"/>
            <a:ext cx="2629678" cy="359593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8D2F3DA1-4892-45F7-478D-DA8B74B6B9B7}"/>
              </a:ext>
            </a:extLst>
          </p:cNvPr>
          <p:cNvSpPr/>
          <p:nvPr/>
        </p:nvSpPr>
        <p:spPr>
          <a:xfrm>
            <a:off x="0" y="0"/>
            <a:ext cx="6624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OME</a:t>
            </a:r>
          </a:p>
        </p:txBody>
      </p:sp>
    </p:spTree>
    <p:extLst>
      <p:ext uri="{BB962C8B-B14F-4D97-AF65-F5344CB8AC3E}">
        <p14:creationId xmlns:p14="http://schemas.microsoft.com/office/powerpoint/2010/main" val="6996580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C675-2E9F-DE7F-58C8-78672F24FE2D}"/>
              </a:ext>
            </a:extLst>
          </p:cNvPr>
          <p:cNvSpPr>
            <a:spLocks noGrp="1"/>
          </p:cNvSpPr>
          <p:nvPr>
            <p:ph type="title"/>
          </p:nvPr>
        </p:nvSpPr>
        <p:spPr/>
        <p:txBody>
          <a:bodyPr>
            <a:noAutofit/>
          </a:bodyPr>
          <a:lstStyle/>
          <a:p>
            <a:r>
              <a:rPr lang="en-US" sz="4000" dirty="0"/>
              <a:t>Q5: 50 years old presented with this condition</a:t>
            </a:r>
          </a:p>
        </p:txBody>
      </p:sp>
      <p:sp>
        <p:nvSpPr>
          <p:cNvPr id="3" name="Content Placeholder 2">
            <a:extLst>
              <a:ext uri="{FF2B5EF4-FFF2-40B4-BE49-F238E27FC236}">
                <a16:creationId xmlns:a16="http://schemas.microsoft.com/office/drawing/2014/main" id="{45B52580-BB13-3C17-00BF-8BDDFBF79763}"/>
              </a:ext>
            </a:extLst>
          </p:cNvPr>
          <p:cNvSpPr>
            <a:spLocks noGrp="1"/>
          </p:cNvSpPr>
          <p:nvPr>
            <p:ph idx="1"/>
          </p:nvPr>
        </p:nvSpPr>
        <p:spPr>
          <a:xfrm>
            <a:off x="838200" y="1305026"/>
            <a:ext cx="7885922" cy="4871938"/>
          </a:xfrm>
        </p:spPr>
        <p:txBody>
          <a:bodyPr>
            <a:normAutofit/>
          </a:bodyPr>
          <a:lstStyle/>
          <a:p>
            <a:r>
              <a:rPr lang="en-US" b="1" dirty="0"/>
              <a:t>Diagnosis</a:t>
            </a:r>
          </a:p>
          <a:p>
            <a:pPr lvl="1"/>
            <a:r>
              <a:rPr lang="en-US" sz="2600" dirty="0"/>
              <a:t>Otitis media with effusion</a:t>
            </a:r>
          </a:p>
          <a:p>
            <a:r>
              <a:rPr lang="en-US" b="1" dirty="0"/>
              <a:t>What findings do you see in this patient ?</a:t>
            </a:r>
          </a:p>
          <a:p>
            <a:pPr lvl="1"/>
            <a:r>
              <a:rPr lang="en-US" sz="2600" dirty="0"/>
              <a:t>Dull retracted tympanic membrane</a:t>
            </a:r>
          </a:p>
          <a:p>
            <a:pPr lvl="1"/>
            <a:r>
              <a:rPr lang="en-US" sz="2600" dirty="0"/>
              <a:t>Air bubble sign</a:t>
            </a:r>
          </a:p>
          <a:p>
            <a:r>
              <a:rPr lang="fr-FR" sz="2800" b="1" i="0" u="none" strike="noStrike" baseline="0" dirty="0">
                <a:solidFill>
                  <a:srgbClr val="45515E"/>
                </a:solidFill>
                <a:latin typeface="Calibri-Bold"/>
              </a:rPr>
              <a:t>Mention 2 important investigations </a:t>
            </a:r>
          </a:p>
          <a:p>
            <a:pPr marL="914400" lvl="1" indent="-457200">
              <a:buFont typeface="+mj-lt"/>
              <a:buAutoNum type="arabicPeriod"/>
            </a:pPr>
            <a:r>
              <a:rPr lang="en-US" sz="2600" dirty="0"/>
              <a:t>Postnasal space X ray to exclude Adenoid hypertrophy</a:t>
            </a:r>
          </a:p>
          <a:p>
            <a:pPr marL="914400" lvl="1" indent="-457200">
              <a:buFont typeface="+mj-lt"/>
              <a:buAutoNum type="arabicPeriod"/>
            </a:pPr>
            <a:r>
              <a:rPr lang="en-US" sz="2600" dirty="0"/>
              <a:t>Laryngoscopy to exclude naso-laryngeal CA </a:t>
            </a:r>
          </a:p>
        </p:txBody>
      </p:sp>
      <p:sp>
        <p:nvSpPr>
          <p:cNvPr id="5" name="Rectangle 4">
            <a:extLst>
              <a:ext uri="{FF2B5EF4-FFF2-40B4-BE49-F238E27FC236}">
                <a16:creationId xmlns:a16="http://schemas.microsoft.com/office/drawing/2014/main" id="{066F1DCF-0401-85C8-DBA3-911B76EB417E}"/>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6" name="Picture 3">
            <a:extLst>
              <a:ext uri="{FF2B5EF4-FFF2-40B4-BE49-F238E27FC236}">
                <a16:creationId xmlns:a16="http://schemas.microsoft.com/office/drawing/2014/main" id="{EEC946F0-F70C-9A8B-C58B-2FEC1B28F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4122" y="1631034"/>
            <a:ext cx="2629678" cy="359593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8D2F3DA1-4892-45F7-478D-DA8B74B6B9B7}"/>
              </a:ext>
            </a:extLst>
          </p:cNvPr>
          <p:cNvSpPr/>
          <p:nvPr/>
        </p:nvSpPr>
        <p:spPr>
          <a:xfrm>
            <a:off x="0" y="0"/>
            <a:ext cx="6624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OME</a:t>
            </a:r>
          </a:p>
        </p:txBody>
      </p:sp>
    </p:spTree>
    <p:extLst>
      <p:ext uri="{BB962C8B-B14F-4D97-AF65-F5344CB8AC3E}">
        <p14:creationId xmlns:p14="http://schemas.microsoft.com/office/powerpoint/2010/main" val="8765720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73ED6-F207-C19C-000D-A403CEAE5346}"/>
              </a:ext>
            </a:extLst>
          </p:cNvPr>
          <p:cNvSpPr>
            <a:spLocks noGrp="1"/>
          </p:cNvSpPr>
          <p:nvPr>
            <p:ph type="title"/>
          </p:nvPr>
        </p:nvSpPr>
        <p:spPr/>
        <p:txBody>
          <a:bodyPr/>
          <a:lstStyle/>
          <a:p>
            <a:r>
              <a:rPr lang="en-US" dirty="0"/>
              <a:t>Q1: Grommet</a:t>
            </a:r>
          </a:p>
        </p:txBody>
      </p:sp>
      <p:sp>
        <p:nvSpPr>
          <p:cNvPr id="5" name="Content Placeholder 4">
            <a:extLst>
              <a:ext uri="{FF2B5EF4-FFF2-40B4-BE49-F238E27FC236}">
                <a16:creationId xmlns:a16="http://schemas.microsoft.com/office/drawing/2014/main" id="{AA25F730-881F-510A-A531-10A4542FE960}"/>
              </a:ext>
            </a:extLst>
          </p:cNvPr>
          <p:cNvSpPr>
            <a:spLocks noGrp="1"/>
          </p:cNvSpPr>
          <p:nvPr>
            <p:ph idx="1"/>
          </p:nvPr>
        </p:nvSpPr>
        <p:spPr>
          <a:xfrm>
            <a:off x="466531" y="1305025"/>
            <a:ext cx="8677470" cy="5357032"/>
          </a:xfrm>
        </p:spPr>
        <p:txBody>
          <a:bodyPr>
            <a:normAutofit fontScale="92500" lnSpcReduction="10000"/>
          </a:bodyPr>
          <a:lstStyle/>
          <a:p>
            <a:pPr marL="514350" indent="-514350">
              <a:buFont typeface="+mj-lt"/>
              <a:buAutoNum type="arabicPeriod"/>
            </a:pPr>
            <a:r>
              <a:rPr lang="en-US" sz="2600" b="1" dirty="0"/>
              <a:t>What is the name of this procedure ?</a:t>
            </a:r>
          </a:p>
          <a:p>
            <a:pPr lvl="1"/>
            <a:r>
              <a:rPr lang="en-US" dirty="0"/>
              <a:t>Myringotomy with Grommet insertion.</a:t>
            </a:r>
          </a:p>
          <a:p>
            <a:pPr marL="514350" indent="-514350">
              <a:buFont typeface="+mj-lt"/>
              <a:buAutoNum type="arabicPeriod"/>
            </a:pPr>
            <a:r>
              <a:rPr lang="en-US" sz="2600" b="1" dirty="0"/>
              <a:t>Indications of grommet insertion</a:t>
            </a:r>
          </a:p>
          <a:p>
            <a:pPr marL="971550" lvl="1" indent="-514350">
              <a:buFont typeface="+mj-lt"/>
              <a:buAutoNum type="arabicPeriod"/>
            </a:pPr>
            <a:r>
              <a:rPr lang="en-US" dirty="0"/>
              <a:t>3 or more episodes of AOM in 6 months</a:t>
            </a:r>
          </a:p>
          <a:p>
            <a:pPr marL="971550" lvl="1" indent="-514350">
              <a:buFont typeface="+mj-lt"/>
              <a:buAutoNum type="arabicPeriod"/>
            </a:pPr>
            <a:r>
              <a:rPr lang="en-US" dirty="0"/>
              <a:t>4 or more attack in a year with at least one episode in the preceding 6 months</a:t>
            </a:r>
          </a:p>
          <a:p>
            <a:pPr marL="971550" lvl="1" indent="-514350">
              <a:buFont typeface="+mj-lt"/>
              <a:buAutoNum type="arabicPeriod"/>
            </a:pPr>
            <a:r>
              <a:rPr lang="en-US" dirty="0"/>
              <a:t>OME with conductive hearing loss persists for 3 month or if there is recurrent pain </a:t>
            </a:r>
          </a:p>
          <a:p>
            <a:pPr marL="514350" indent="-514350">
              <a:buFont typeface="+mj-lt"/>
              <a:buAutoNum type="arabicPeriod"/>
            </a:pPr>
            <a:r>
              <a:rPr lang="en-US" sz="2600" b="1" dirty="0"/>
              <a:t>Complications of Myringotomy with Grommet insertion</a:t>
            </a:r>
          </a:p>
          <a:p>
            <a:pPr marL="971550" lvl="1" indent="-514350">
              <a:buFont typeface="+mj-lt"/>
              <a:buAutoNum type="arabicPeriod"/>
            </a:pPr>
            <a:r>
              <a:rPr lang="en-US" dirty="0"/>
              <a:t>Infection.</a:t>
            </a:r>
          </a:p>
          <a:p>
            <a:pPr marL="971550" lvl="1" indent="-514350">
              <a:buFont typeface="+mj-lt"/>
              <a:buAutoNum type="arabicPeriod"/>
            </a:pPr>
            <a:r>
              <a:rPr lang="en-US" dirty="0"/>
              <a:t>Bleeding.</a:t>
            </a:r>
          </a:p>
          <a:p>
            <a:pPr marL="971550" lvl="1" indent="-514350">
              <a:buFont typeface="+mj-lt"/>
              <a:buAutoNum type="arabicPeriod"/>
            </a:pPr>
            <a:r>
              <a:rPr lang="en-US" dirty="0"/>
              <a:t>Permanent perforation.</a:t>
            </a:r>
          </a:p>
          <a:p>
            <a:pPr marL="971550" lvl="1" indent="-514350">
              <a:buFont typeface="+mj-lt"/>
              <a:buAutoNum type="arabicPeriod"/>
            </a:pPr>
            <a:r>
              <a:rPr lang="en-US" dirty="0"/>
              <a:t>Damage to the ossicles.</a:t>
            </a:r>
          </a:p>
          <a:p>
            <a:pPr marL="971550" lvl="1" indent="-514350">
              <a:buFont typeface="+mj-lt"/>
              <a:buAutoNum type="arabicPeriod"/>
            </a:pPr>
            <a:r>
              <a:rPr lang="en-US" dirty="0"/>
              <a:t>Damage to the facial nerve.</a:t>
            </a:r>
          </a:p>
          <a:p>
            <a:pPr marL="514350" indent="-514350">
              <a:buFont typeface="+mj-lt"/>
              <a:buAutoNum type="arabicPeriod"/>
            </a:pPr>
            <a:r>
              <a:rPr lang="en-US" sz="2600" b="1" dirty="0"/>
              <a:t>Complications of grommet insertion</a:t>
            </a:r>
            <a:r>
              <a:rPr lang="en-US" sz="2600" dirty="0"/>
              <a:t>: Otorrhea (most common)</a:t>
            </a:r>
            <a:endParaRPr lang="en-US" sz="2600" b="1" dirty="0"/>
          </a:p>
        </p:txBody>
      </p:sp>
      <p:sp>
        <p:nvSpPr>
          <p:cNvPr id="6" name="Rectangle 5">
            <a:extLst>
              <a:ext uri="{FF2B5EF4-FFF2-40B4-BE49-F238E27FC236}">
                <a16:creationId xmlns:a16="http://schemas.microsoft.com/office/drawing/2014/main" id="{6F9242FE-1F7D-0833-7F57-DFB67777A149}"/>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3</a:t>
            </a:r>
            <a:r>
              <a:rPr lang="ar-JO" dirty="0">
                <a:solidFill>
                  <a:srgbClr val="FF0000"/>
                </a:solidFill>
              </a:rPr>
              <a:t>)</a:t>
            </a:r>
            <a:endParaRPr lang="en-US" dirty="0">
              <a:solidFill>
                <a:srgbClr val="FF0000"/>
              </a:solidFill>
            </a:endParaRPr>
          </a:p>
        </p:txBody>
      </p:sp>
      <p:pic>
        <p:nvPicPr>
          <p:cNvPr id="11" name="Picture 10">
            <a:extLst>
              <a:ext uri="{FF2B5EF4-FFF2-40B4-BE49-F238E27FC236}">
                <a16:creationId xmlns:a16="http://schemas.microsoft.com/office/drawing/2014/main" id="{F9BB4E32-F94D-52CD-4C37-52B82D89AD4D}"/>
              </a:ext>
            </a:extLst>
          </p:cNvPr>
          <p:cNvPicPr>
            <a:picLocks noChangeAspect="1"/>
          </p:cNvPicPr>
          <p:nvPr/>
        </p:nvPicPr>
        <p:blipFill rotWithShape="1">
          <a:blip r:embed="rId2"/>
          <a:srcRect l="14091" t="25089" r="65930" b="38125"/>
          <a:stretch/>
        </p:blipFill>
        <p:spPr>
          <a:xfrm>
            <a:off x="9076982" y="1200367"/>
            <a:ext cx="3013699" cy="3119706"/>
          </a:xfrm>
          <a:prstGeom prst="ellipse">
            <a:avLst/>
          </a:prstGeom>
        </p:spPr>
      </p:pic>
      <p:sp>
        <p:nvSpPr>
          <p:cNvPr id="7" name="Rectangle 6">
            <a:extLst>
              <a:ext uri="{FF2B5EF4-FFF2-40B4-BE49-F238E27FC236}">
                <a16:creationId xmlns:a16="http://schemas.microsoft.com/office/drawing/2014/main" id="{05E6E420-A615-F66F-BE2F-DC1B07C6CA5D}"/>
              </a:ext>
            </a:extLst>
          </p:cNvPr>
          <p:cNvSpPr/>
          <p:nvPr/>
        </p:nvSpPr>
        <p:spPr>
          <a:xfrm>
            <a:off x="0" y="0"/>
            <a:ext cx="6624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OME</a:t>
            </a:r>
          </a:p>
        </p:txBody>
      </p:sp>
    </p:spTree>
    <p:extLst>
      <p:ext uri="{BB962C8B-B14F-4D97-AF65-F5344CB8AC3E}">
        <p14:creationId xmlns:p14="http://schemas.microsoft.com/office/powerpoint/2010/main" val="41489202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68257-4671-827F-5DCC-17271DB9C98D}"/>
              </a:ext>
            </a:extLst>
          </p:cNvPr>
          <p:cNvSpPr>
            <a:spLocks noGrp="1"/>
          </p:cNvSpPr>
          <p:nvPr>
            <p:ph type="title"/>
          </p:nvPr>
        </p:nvSpPr>
        <p:spPr/>
        <p:txBody>
          <a:bodyPr/>
          <a:lstStyle/>
          <a:p>
            <a:r>
              <a:rPr lang="en-US" dirty="0"/>
              <a:t>Q2: Grommet</a:t>
            </a:r>
          </a:p>
        </p:txBody>
      </p:sp>
      <p:sp>
        <p:nvSpPr>
          <p:cNvPr id="3" name="Content Placeholder 2">
            <a:extLst>
              <a:ext uri="{FF2B5EF4-FFF2-40B4-BE49-F238E27FC236}">
                <a16:creationId xmlns:a16="http://schemas.microsoft.com/office/drawing/2014/main" id="{5FF8C498-26F6-445E-5A4F-109D662C4056}"/>
              </a:ext>
            </a:extLst>
          </p:cNvPr>
          <p:cNvSpPr>
            <a:spLocks noGrp="1"/>
          </p:cNvSpPr>
          <p:nvPr>
            <p:ph idx="1"/>
          </p:nvPr>
        </p:nvSpPr>
        <p:spPr>
          <a:xfrm>
            <a:off x="838200" y="1305026"/>
            <a:ext cx="10515600" cy="645072"/>
          </a:xfrm>
        </p:spPr>
        <p:txBody>
          <a:bodyPr>
            <a:normAutofit/>
          </a:bodyPr>
          <a:lstStyle/>
          <a:p>
            <a:pPr marL="0" indent="0" algn="ctr">
              <a:buNone/>
            </a:pPr>
            <a:r>
              <a:rPr lang="en-US" sz="3200" b="1" dirty="0"/>
              <a:t>At which side (ear) are these grommets inserted ?</a:t>
            </a:r>
            <a:endParaRPr lang="en-US" sz="3200" dirty="0"/>
          </a:p>
        </p:txBody>
      </p:sp>
      <p:sp>
        <p:nvSpPr>
          <p:cNvPr id="4" name="Rectangle 3">
            <a:extLst>
              <a:ext uri="{FF2B5EF4-FFF2-40B4-BE49-F238E27FC236}">
                <a16:creationId xmlns:a16="http://schemas.microsoft.com/office/drawing/2014/main" id="{D838259B-D223-AE9B-2A38-48C7C647EADB}"/>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pic>
        <p:nvPicPr>
          <p:cNvPr id="5" name="Picture 4">
            <a:extLst>
              <a:ext uri="{FF2B5EF4-FFF2-40B4-BE49-F238E27FC236}">
                <a16:creationId xmlns:a16="http://schemas.microsoft.com/office/drawing/2014/main" id="{D0659352-ABB2-D71D-CAD8-0582F79E3C02}"/>
              </a:ext>
            </a:extLst>
          </p:cNvPr>
          <p:cNvPicPr>
            <a:picLocks noChangeAspect="1"/>
          </p:cNvPicPr>
          <p:nvPr/>
        </p:nvPicPr>
        <p:blipFill rotWithShape="1">
          <a:blip r:embed="rId2"/>
          <a:srcRect l="14091" t="25089" r="65930" b="38125"/>
          <a:stretch/>
        </p:blipFill>
        <p:spPr>
          <a:xfrm>
            <a:off x="8344133" y="1974808"/>
            <a:ext cx="1796450" cy="1859640"/>
          </a:xfrm>
          <a:prstGeom prst="ellipse">
            <a:avLst/>
          </a:prstGeom>
        </p:spPr>
      </p:pic>
      <p:pic>
        <p:nvPicPr>
          <p:cNvPr id="6" name="صورة 3">
            <a:extLst>
              <a:ext uri="{FF2B5EF4-FFF2-40B4-BE49-F238E27FC236}">
                <a16:creationId xmlns:a16="http://schemas.microsoft.com/office/drawing/2014/main" id="{343ABCCB-87F4-EF32-CA96-58BA2E66D2BE}"/>
              </a:ext>
            </a:extLst>
          </p:cNvPr>
          <p:cNvPicPr>
            <a:picLocks noChangeAspect="1"/>
          </p:cNvPicPr>
          <p:nvPr/>
        </p:nvPicPr>
        <p:blipFill rotWithShape="1">
          <a:blip r:embed="rId3">
            <a:extLst>
              <a:ext uri="{28A0092B-C50C-407E-A947-70E740481C1C}">
                <a14:useLocalDpi xmlns:a14="http://schemas.microsoft.com/office/drawing/2010/main" val="0"/>
              </a:ext>
            </a:extLst>
          </a:blip>
          <a:srcRect l="4176" t="7336" r="17534" b="11268"/>
          <a:stretch/>
        </p:blipFill>
        <p:spPr>
          <a:xfrm>
            <a:off x="1315617" y="1974808"/>
            <a:ext cx="2530068" cy="1859640"/>
          </a:xfrm>
          <a:prstGeom prst="rect">
            <a:avLst/>
          </a:prstGeom>
        </p:spPr>
      </p:pic>
      <p:pic>
        <p:nvPicPr>
          <p:cNvPr id="7" name="Picture 6">
            <a:extLst>
              <a:ext uri="{FF2B5EF4-FFF2-40B4-BE49-F238E27FC236}">
                <a16:creationId xmlns:a16="http://schemas.microsoft.com/office/drawing/2014/main" id="{F86BAAC3-C380-F65C-CF91-784AB70AB859}"/>
              </a:ext>
            </a:extLst>
          </p:cNvPr>
          <p:cNvPicPr>
            <a:picLocks noChangeAspect="1"/>
          </p:cNvPicPr>
          <p:nvPr/>
        </p:nvPicPr>
        <p:blipFill>
          <a:blip r:embed="rId4"/>
          <a:stretch>
            <a:fillRect/>
          </a:stretch>
        </p:blipFill>
        <p:spPr>
          <a:xfrm>
            <a:off x="4861249" y="1969641"/>
            <a:ext cx="2469502" cy="1869974"/>
          </a:xfrm>
          <a:prstGeom prst="rect">
            <a:avLst/>
          </a:prstGeom>
        </p:spPr>
      </p:pic>
      <p:sp>
        <p:nvSpPr>
          <p:cNvPr id="8" name="TextBox 7">
            <a:extLst>
              <a:ext uri="{FF2B5EF4-FFF2-40B4-BE49-F238E27FC236}">
                <a16:creationId xmlns:a16="http://schemas.microsoft.com/office/drawing/2014/main" id="{BAD381A4-A2FA-0175-CCC1-5AEC331B2667}"/>
              </a:ext>
            </a:extLst>
          </p:cNvPr>
          <p:cNvSpPr txBox="1"/>
          <p:nvPr/>
        </p:nvSpPr>
        <p:spPr>
          <a:xfrm>
            <a:off x="1875136" y="3853629"/>
            <a:ext cx="1411027" cy="523220"/>
          </a:xfrm>
          <a:prstGeom prst="rect">
            <a:avLst/>
          </a:prstGeom>
          <a:noFill/>
        </p:spPr>
        <p:txBody>
          <a:bodyPr wrap="none" rtlCol="0">
            <a:spAutoFit/>
          </a:bodyPr>
          <a:lstStyle/>
          <a:p>
            <a:r>
              <a:rPr lang="en-US" sz="2800" dirty="0">
                <a:solidFill>
                  <a:srgbClr val="45515E"/>
                </a:solidFill>
              </a:rPr>
              <a:t>Left side</a:t>
            </a:r>
          </a:p>
        </p:txBody>
      </p:sp>
      <p:sp>
        <p:nvSpPr>
          <p:cNvPr id="9" name="TextBox 8">
            <a:extLst>
              <a:ext uri="{FF2B5EF4-FFF2-40B4-BE49-F238E27FC236}">
                <a16:creationId xmlns:a16="http://schemas.microsoft.com/office/drawing/2014/main" id="{1A9EEB7B-1027-8226-0892-CBA068C5D00E}"/>
              </a:ext>
            </a:extLst>
          </p:cNvPr>
          <p:cNvSpPr txBox="1"/>
          <p:nvPr/>
        </p:nvSpPr>
        <p:spPr>
          <a:xfrm>
            <a:off x="5297733" y="3853629"/>
            <a:ext cx="1608004" cy="523220"/>
          </a:xfrm>
          <a:prstGeom prst="rect">
            <a:avLst/>
          </a:prstGeom>
          <a:noFill/>
        </p:spPr>
        <p:txBody>
          <a:bodyPr wrap="none" rtlCol="0">
            <a:spAutoFit/>
          </a:bodyPr>
          <a:lstStyle/>
          <a:p>
            <a:r>
              <a:rPr lang="en-US" sz="2800" dirty="0">
                <a:solidFill>
                  <a:srgbClr val="45515E"/>
                </a:solidFill>
              </a:rPr>
              <a:t>Right side</a:t>
            </a:r>
          </a:p>
        </p:txBody>
      </p:sp>
      <p:sp>
        <p:nvSpPr>
          <p:cNvPr id="10" name="TextBox 9">
            <a:extLst>
              <a:ext uri="{FF2B5EF4-FFF2-40B4-BE49-F238E27FC236}">
                <a16:creationId xmlns:a16="http://schemas.microsoft.com/office/drawing/2014/main" id="{2AE9BE29-99DB-CA3A-A252-637FC9F3164F}"/>
              </a:ext>
            </a:extLst>
          </p:cNvPr>
          <p:cNvSpPr txBox="1"/>
          <p:nvPr/>
        </p:nvSpPr>
        <p:spPr>
          <a:xfrm>
            <a:off x="8438355" y="3853629"/>
            <a:ext cx="1608004" cy="523220"/>
          </a:xfrm>
          <a:prstGeom prst="rect">
            <a:avLst/>
          </a:prstGeom>
          <a:noFill/>
        </p:spPr>
        <p:txBody>
          <a:bodyPr wrap="none" rtlCol="0">
            <a:spAutoFit/>
          </a:bodyPr>
          <a:lstStyle/>
          <a:p>
            <a:r>
              <a:rPr lang="en-US" sz="2800" dirty="0">
                <a:solidFill>
                  <a:srgbClr val="45515E"/>
                </a:solidFill>
              </a:rPr>
              <a:t>Right side</a:t>
            </a:r>
          </a:p>
        </p:txBody>
      </p:sp>
      <p:pic>
        <p:nvPicPr>
          <p:cNvPr id="15" name="Picture 14">
            <a:extLst>
              <a:ext uri="{FF2B5EF4-FFF2-40B4-BE49-F238E27FC236}">
                <a16:creationId xmlns:a16="http://schemas.microsoft.com/office/drawing/2014/main" id="{735752CC-07B2-711B-8786-990B22E522FC}"/>
              </a:ext>
            </a:extLst>
          </p:cNvPr>
          <p:cNvPicPr>
            <a:picLocks noChangeAspect="1"/>
          </p:cNvPicPr>
          <p:nvPr/>
        </p:nvPicPr>
        <p:blipFill>
          <a:blip r:embed="rId5"/>
          <a:stretch>
            <a:fillRect/>
          </a:stretch>
        </p:blipFill>
        <p:spPr>
          <a:xfrm>
            <a:off x="7890829" y="4491145"/>
            <a:ext cx="2714780" cy="2123658"/>
          </a:xfrm>
          <a:prstGeom prst="rect">
            <a:avLst/>
          </a:prstGeom>
        </p:spPr>
      </p:pic>
      <p:sp>
        <p:nvSpPr>
          <p:cNvPr id="14" name="TextBox 13">
            <a:extLst>
              <a:ext uri="{FF2B5EF4-FFF2-40B4-BE49-F238E27FC236}">
                <a16:creationId xmlns:a16="http://schemas.microsoft.com/office/drawing/2014/main" id="{72F04507-4A36-484B-1B4C-900981382874}"/>
              </a:ext>
            </a:extLst>
          </p:cNvPr>
          <p:cNvSpPr txBox="1"/>
          <p:nvPr/>
        </p:nvSpPr>
        <p:spPr>
          <a:xfrm>
            <a:off x="838200" y="4491145"/>
            <a:ext cx="6802015" cy="2123658"/>
          </a:xfrm>
          <a:prstGeom prst="rect">
            <a:avLst/>
          </a:prstGeom>
          <a:noFill/>
          <a:ln>
            <a:solidFill>
              <a:schemeClr val="tx1"/>
            </a:solidFill>
          </a:ln>
        </p:spPr>
        <p:txBody>
          <a:bodyPr wrap="square">
            <a:spAutoFit/>
          </a:bodyPr>
          <a:lstStyle/>
          <a:p>
            <a:r>
              <a:rPr lang="en-US" sz="2200" dirty="0"/>
              <a:t>Grommet are typically placed in the anterior inferior quadrant because it’s far away from the location of the ossicles (are located in the superior area) and because this part have the least pressure (high pressure prevent pus from draining) and healing rates thus the </a:t>
            </a:r>
            <a:r>
              <a:rPr lang="en-US" sz="2200" dirty="0" err="1"/>
              <a:t>groomet</a:t>
            </a:r>
            <a:r>
              <a:rPr lang="en-US" sz="2200" dirty="0"/>
              <a:t> can stay for longer duration</a:t>
            </a:r>
          </a:p>
        </p:txBody>
      </p:sp>
      <p:sp>
        <p:nvSpPr>
          <p:cNvPr id="17" name="Rectangle 16">
            <a:extLst>
              <a:ext uri="{FF2B5EF4-FFF2-40B4-BE49-F238E27FC236}">
                <a16:creationId xmlns:a16="http://schemas.microsoft.com/office/drawing/2014/main" id="{A178C206-7D13-D9DB-E724-8354C0FD9EBD}"/>
              </a:ext>
            </a:extLst>
          </p:cNvPr>
          <p:cNvSpPr/>
          <p:nvPr/>
        </p:nvSpPr>
        <p:spPr>
          <a:xfrm>
            <a:off x="0" y="0"/>
            <a:ext cx="6624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OME</a:t>
            </a:r>
          </a:p>
        </p:txBody>
      </p:sp>
    </p:spTree>
    <p:extLst>
      <p:ext uri="{BB962C8B-B14F-4D97-AF65-F5344CB8AC3E}">
        <p14:creationId xmlns:p14="http://schemas.microsoft.com/office/powerpoint/2010/main" val="1668568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1FED-9C86-2070-B3C1-3397AA20FE4E}"/>
              </a:ext>
            </a:extLst>
          </p:cNvPr>
          <p:cNvSpPr>
            <a:spLocks noGrp="1"/>
          </p:cNvSpPr>
          <p:nvPr>
            <p:ph type="title"/>
          </p:nvPr>
        </p:nvSpPr>
        <p:spPr/>
        <p:txBody>
          <a:bodyPr/>
          <a:lstStyle/>
          <a:p>
            <a:r>
              <a:rPr lang="en-US" dirty="0"/>
              <a:t>Q3: Grommet</a:t>
            </a:r>
          </a:p>
        </p:txBody>
      </p:sp>
      <p:sp>
        <p:nvSpPr>
          <p:cNvPr id="3" name="Content Placeholder 2">
            <a:extLst>
              <a:ext uri="{FF2B5EF4-FFF2-40B4-BE49-F238E27FC236}">
                <a16:creationId xmlns:a16="http://schemas.microsoft.com/office/drawing/2014/main" id="{9D77CCE6-85F1-2F9D-DFF0-3BEA2EC4034D}"/>
              </a:ext>
            </a:extLst>
          </p:cNvPr>
          <p:cNvSpPr>
            <a:spLocks noGrp="1"/>
          </p:cNvSpPr>
          <p:nvPr>
            <p:ph idx="1"/>
          </p:nvPr>
        </p:nvSpPr>
        <p:spPr>
          <a:xfrm>
            <a:off x="569167" y="1258370"/>
            <a:ext cx="6821758" cy="5385024"/>
          </a:xfrm>
        </p:spPr>
        <p:txBody>
          <a:bodyPr>
            <a:noAutofit/>
          </a:bodyPr>
          <a:lstStyle/>
          <a:p>
            <a:pPr marL="514350" indent="-514350">
              <a:buFont typeface="+mj-lt"/>
              <a:buAutoNum type="arabicPeriod"/>
            </a:pPr>
            <a:r>
              <a:rPr lang="en-US" sz="2600" b="1" dirty="0"/>
              <a:t>What is the name of this procedure ?</a:t>
            </a:r>
          </a:p>
          <a:p>
            <a:pPr lvl="1"/>
            <a:r>
              <a:rPr lang="en-US" dirty="0"/>
              <a:t>Myringotomy with Grommet insertion</a:t>
            </a:r>
          </a:p>
          <a:p>
            <a:pPr marL="514350" indent="-514350">
              <a:buFont typeface="+mj-lt"/>
              <a:buAutoNum type="arabicPeriod"/>
            </a:pPr>
            <a:r>
              <a:rPr lang="en-US" sz="2600" b="1" dirty="0"/>
              <a:t>Describe what you see ?</a:t>
            </a:r>
          </a:p>
          <a:p>
            <a:pPr lvl="1"/>
            <a:r>
              <a:rPr lang="en-US" dirty="0"/>
              <a:t>tympanostomy tube at anterior-inferior part of left ear with ear discharge posterior to tube</a:t>
            </a:r>
          </a:p>
          <a:p>
            <a:pPr marL="514350" indent="-514350">
              <a:buFont typeface="+mj-lt"/>
              <a:buAutoNum type="arabicPeriod"/>
            </a:pPr>
            <a:r>
              <a:rPr lang="en-US" sz="2600" b="1" dirty="0"/>
              <a:t>Is the left or right ear ? </a:t>
            </a:r>
            <a:r>
              <a:rPr lang="en-US" sz="2600" i="1" dirty="0">
                <a:solidFill>
                  <a:srgbClr val="002060"/>
                </a:solidFill>
              </a:rPr>
              <a:t>Left ear</a:t>
            </a:r>
          </a:p>
          <a:p>
            <a:pPr marL="514350" indent="-514350">
              <a:buFont typeface="+mj-lt"/>
              <a:buAutoNum type="arabicPeriod"/>
            </a:pPr>
            <a:r>
              <a:rPr lang="en-US" sz="2600" b="1" dirty="0"/>
              <a:t>Suspect what the cause for doing this procedure</a:t>
            </a:r>
          </a:p>
          <a:p>
            <a:pPr lvl="1"/>
            <a:r>
              <a:rPr lang="en-US" dirty="0"/>
              <a:t>middle ear effusion due to facial nerve palsy </a:t>
            </a:r>
            <a:r>
              <a:rPr lang="en-US" dirty="0">
                <a:solidFill>
                  <a:srgbClr val="0070C0"/>
                </a:solidFill>
              </a:rPr>
              <a:t>??</a:t>
            </a:r>
          </a:p>
          <a:p>
            <a:pPr marL="514350" indent="-514350">
              <a:buFont typeface="+mj-lt"/>
              <a:buAutoNum type="arabicPeriod"/>
            </a:pPr>
            <a:r>
              <a:rPr lang="en-US" sz="2600" b="1" dirty="0"/>
              <a:t>Write 2 complication for this procedure</a:t>
            </a:r>
          </a:p>
          <a:p>
            <a:pPr marL="971550" lvl="1" indent="-514350">
              <a:buFont typeface="+mj-lt"/>
              <a:buAutoNum type="alphaUcPeriod"/>
            </a:pPr>
            <a:r>
              <a:rPr lang="en-US" dirty="0"/>
              <a:t>Otorrhea </a:t>
            </a:r>
          </a:p>
          <a:p>
            <a:pPr marL="971550" lvl="1" indent="-514350">
              <a:buFont typeface="+mj-lt"/>
              <a:buAutoNum type="alphaUcPeriod"/>
            </a:pPr>
            <a:r>
              <a:rPr lang="en-US" dirty="0"/>
              <a:t>Permanent perforation </a:t>
            </a:r>
          </a:p>
          <a:p>
            <a:pPr marL="971550" lvl="1" indent="-514350">
              <a:buFont typeface="+mj-lt"/>
              <a:buAutoNum type="alphaUcPeriod"/>
            </a:pPr>
            <a:endParaRPr lang="en-US" sz="2600" dirty="0"/>
          </a:p>
          <a:p>
            <a:pPr lvl="1"/>
            <a:endParaRPr lang="en-US" sz="2600" dirty="0"/>
          </a:p>
        </p:txBody>
      </p:sp>
      <p:pic>
        <p:nvPicPr>
          <p:cNvPr id="4" name="Picture 3" descr="A picture containing cup, orange, sitting, dark&#10;&#10;Description automatically generated">
            <a:extLst>
              <a:ext uri="{FF2B5EF4-FFF2-40B4-BE49-F238E27FC236}">
                <a16:creationId xmlns:a16="http://schemas.microsoft.com/office/drawing/2014/main" id="{C5DD3B92-F053-CD6A-AFA1-C28F57146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892" y="1548041"/>
            <a:ext cx="4371867" cy="4199294"/>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3CC51614-692A-06E4-7D4F-A8A6A658F598}"/>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cxnSp>
        <p:nvCxnSpPr>
          <p:cNvPr id="15" name="Straight Arrow Connector 14">
            <a:extLst>
              <a:ext uri="{FF2B5EF4-FFF2-40B4-BE49-F238E27FC236}">
                <a16:creationId xmlns:a16="http://schemas.microsoft.com/office/drawing/2014/main" id="{9C81B076-1BDC-CB9C-5D52-04EE140CFCE0}"/>
              </a:ext>
            </a:extLst>
          </p:cNvPr>
          <p:cNvCxnSpPr>
            <a:cxnSpLocks/>
          </p:cNvCxnSpPr>
          <p:nvPr/>
        </p:nvCxnSpPr>
        <p:spPr>
          <a:xfrm flipH="1" flipV="1">
            <a:off x="8761445" y="3401642"/>
            <a:ext cx="802433" cy="53587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0EF6BC1-3ABE-ABD9-7EC3-F7D088FD64CD}"/>
              </a:ext>
            </a:extLst>
          </p:cNvPr>
          <p:cNvSpPr txBox="1"/>
          <p:nvPr/>
        </p:nvSpPr>
        <p:spPr>
          <a:xfrm rot="1980079">
            <a:off x="8811855" y="3334015"/>
            <a:ext cx="1337867" cy="369332"/>
          </a:xfrm>
          <a:prstGeom prst="rect">
            <a:avLst/>
          </a:prstGeom>
          <a:noFill/>
        </p:spPr>
        <p:txBody>
          <a:bodyPr wrap="none" rtlCol="0">
            <a:spAutoFit/>
          </a:bodyPr>
          <a:lstStyle/>
          <a:p>
            <a:r>
              <a:rPr lang="en-US" b="1" dirty="0">
                <a:solidFill>
                  <a:srgbClr val="0070C0"/>
                </a:solidFill>
              </a:rPr>
              <a:t>Dummy line</a:t>
            </a:r>
          </a:p>
        </p:txBody>
      </p:sp>
      <p:sp>
        <p:nvSpPr>
          <p:cNvPr id="13" name="Rectangle 12">
            <a:extLst>
              <a:ext uri="{FF2B5EF4-FFF2-40B4-BE49-F238E27FC236}">
                <a16:creationId xmlns:a16="http://schemas.microsoft.com/office/drawing/2014/main" id="{F1B72D22-FD87-0256-33CC-0D829936902E}"/>
              </a:ext>
            </a:extLst>
          </p:cNvPr>
          <p:cNvSpPr/>
          <p:nvPr/>
        </p:nvSpPr>
        <p:spPr>
          <a:xfrm>
            <a:off x="0" y="0"/>
            <a:ext cx="6624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OME</a:t>
            </a:r>
          </a:p>
        </p:txBody>
      </p:sp>
    </p:spTree>
    <p:extLst>
      <p:ext uri="{BB962C8B-B14F-4D97-AF65-F5344CB8AC3E}">
        <p14:creationId xmlns:p14="http://schemas.microsoft.com/office/powerpoint/2010/main" val="218362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5B92-E7B4-6DD3-3456-A72EA9108DCD}"/>
              </a:ext>
            </a:extLst>
          </p:cNvPr>
          <p:cNvSpPr>
            <a:spLocks noGrp="1"/>
          </p:cNvSpPr>
          <p:nvPr>
            <p:ph type="title"/>
          </p:nvPr>
        </p:nvSpPr>
        <p:spPr/>
        <p:txBody>
          <a:bodyPr/>
          <a:lstStyle/>
          <a:p>
            <a:r>
              <a:rPr lang="en-US" dirty="0"/>
              <a:t>Q4: Grommet</a:t>
            </a:r>
          </a:p>
        </p:txBody>
      </p:sp>
      <p:sp>
        <p:nvSpPr>
          <p:cNvPr id="3" name="Content Placeholder 2">
            <a:extLst>
              <a:ext uri="{FF2B5EF4-FFF2-40B4-BE49-F238E27FC236}">
                <a16:creationId xmlns:a16="http://schemas.microsoft.com/office/drawing/2014/main" id="{515ACD5C-0014-8BE3-F4B8-29100A63378B}"/>
              </a:ext>
            </a:extLst>
          </p:cNvPr>
          <p:cNvSpPr>
            <a:spLocks noGrp="1"/>
          </p:cNvSpPr>
          <p:nvPr>
            <p:ph idx="1"/>
          </p:nvPr>
        </p:nvSpPr>
        <p:spPr>
          <a:xfrm>
            <a:off x="662473" y="1305026"/>
            <a:ext cx="10515600" cy="4871938"/>
          </a:xfrm>
        </p:spPr>
        <p:txBody>
          <a:bodyPr/>
          <a:lstStyle/>
          <a:p>
            <a:r>
              <a:rPr lang="en-US" b="1" dirty="0"/>
              <a:t>Which side ?</a:t>
            </a:r>
            <a:r>
              <a:rPr lang="en-US" dirty="0"/>
              <a:t> </a:t>
            </a:r>
            <a:r>
              <a:rPr lang="en-US" i="1" dirty="0">
                <a:solidFill>
                  <a:srgbClr val="0070C0"/>
                </a:solidFill>
              </a:rPr>
              <a:t>left ear</a:t>
            </a:r>
          </a:p>
          <a:p>
            <a:r>
              <a:rPr lang="en-US" b="1" dirty="0"/>
              <a:t>Describe (Finding):</a:t>
            </a:r>
          </a:p>
          <a:p>
            <a:pPr lvl="1"/>
            <a:r>
              <a:rPr lang="en-US" sz="2600" dirty="0"/>
              <a:t>left retracted tympanic mem with grommet insertion</a:t>
            </a:r>
          </a:p>
          <a:p>
            <a:r>
              <a:rPr lang="en-US" b="1" dirty="0"/>
              <a:t>Name of procedure</a:t>
            </a:r>
          </a:p>
          <a:p>
            <a:pPr lvl="1"/>
            <a:r>
              <a:rPr lang="en-US" sz="2600" dirty="0"/>
              <a:t>Myringotomy with Grommet insertion</a:t>
            </a:r>
          </a:p>
          <a:p>
            <a:r>
              <a:rPr lang="en-US" b="1" dirty="0"/>
              <a:t>Indications</a:t>
            </a:r>
          </a:p>
          <a:p>
            <a:pPr marL="971550" lvl="1" indent="-514350">
              <a:buFont typeface="+mj-lt"/>
              <a:buAutoNum type="arabicPeriod"/>
            </a:pPr>
            <a:r>
              <a:rPr lang="en-US" dirty="0"/>
              <a:t>3 or more episodes of AOM in 6 months</a:t>
            </a:r>
          </a:p>
          <a:p>
            <a:pPr marL="971550" lvl="1" indent="-514350">
              <a:buFont typeface="+mj-lt"/>
              <a:buAutoNum type="arabicPeriod"/>
            </a:pPr>
            <a:r>
              <a:rPr lang="en-US" dirty="0"/>
              <a:t>4 or more attack in a year with at least one episode in the preceding 6 months</a:t>
            </a:r>
          </a:p>
          <a:p>
            <a:pPr marL="971550" lvl="1" indent="-514350">
              <a:buFont typeface="+mj-lt"/>
              <a:buAutoNum type="arabicPeriod"/>
            </a:pPr>
            <a:r>
              <a:rPr lang="en-US" dirty="0"/>
              <a:t>OME with conductive hearing loss persists for 3 month or if there is recurrent pain </a:t>
            </a:r>
          </a:p>
        </p:txBody>
      </p:sp>
      <p:sp>
        <p:nvSpPr>
          <p:cNvPr id="4" name="Rectangle 3">
            <a:extLst>
              <a:ext uri="{FF2B5EF4-FFF2-40B4-BE49-F238E27FC236}">
                <a16:creationId xmlns:a16="http://schemas.microsoft.com/office/drawing/2014/main" id="{43D93170-D69D-BC1D-1F19-8DF4F406A744}"/>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pic>
        <p:nvPicPr>
          <p:cNvPr id="6" name="صورة 3">
            <a:extLst>
              <a:ext uri="{FF2B5EF4-FFF2-40B4-BE49-F238E27FC236}">
                <a16:creationId xmlns:a16="http://schemas.microsoft.com/office/drawing/2014/main" id="{0D82FA27-00FA-D410-8853-840DC4F311AE}"/>
              </a:ext>
            </a:extLst>
          </p:cNvPr>
          <p:cNvPicPr>
            <a:picLocks noChangeAspect="1"/>
          </p:cNvPicPr>
          <p:nvPr/>
        </p:nvPicPr>
        <p:blipFill rotWithShape="1">
          <a:blip r:embed="rId2">
            <a:extLst>
              <a:ext uri="{28A0092B-C50C-407E-A947-70E740481C1C}">
                <a14:useLocalDpi xmlns:a14="http://schemas.microsoft.com/office/drawing/2010/main" val="0"/>
              </a:ext>
            </a:extLst>
          </a:blip>
          <a:srcRect l="4176" t="7336" r="17534" b="11268"/>
          <a:stretch/>
        </p:blipFill>
        <p:spPr>
          <a:xfrm>
            <a:off x="8826759" y="1305026"/>
            <a:ext cx="2799184" cy="2257413"/>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E2A71C53-BCB7-3BC3-DA81-7976037834A1}"/>
              </a:ext>
            </a:extLst>
          </p:cNvPr>
          <p:cNvCxnSpPr>
            <a:cxnSpLocks/>
          </p:cNvCxnSpPr>
          <p:nvPr/>
        </p:nvCxnSpPr>
        <p:spPr>
          <a:xfrm flipH="1" flipV="1">
            <a:off x="9218645" y="2067365"/>
            <a:ext cx="802433" cy="53587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7055AB8-DE71-33A6-2A2E-EBC2BA541913}"/>
              </a:ext>
            </a:extLst>
          </p:cNvPr>
          <p:cNvSpPr txBox="1"/>
          <p:nvPr/>
        </p:nvSpPr>
        <p:spPr>
          <a:xfrm rot="1980079">
            <a:off x="9269055" y="1999738"/>
            <a:ext cx="1337867" cy="369332"/>
          </a:xfrm>
          <a:prstGeom prst="rect">
            <a:avLst/>
          </a:prstGeom>
          <a:noFill/>
        </p:spPr>
        <p:txBody>
          <a:bodyPr wrap="none" rtlCol="0">
            <a:spAutoFit/>
          </a:bodyPr>
          <a:lstStyle/>
          <a:p>
            <a:r>
              <a:rPr lang="en-US" b="1" dirty="0">
                <a:ln>
                  <a:solidFill>
                    <a:schemeClr val="accent1">
                      <a:lumMod val="40000"/>
                      <a:lumOff val="60000"/>
                    </a:schemeClr>
                  </a:solidFill>
                </a:ln>
                <a:solidFill>
                  <a:srgbClr val="0070C0"/>
                </a:solidFill>
              </a:rPr>
              <a:t>Dummy line</a:t>
            </a:r>
          </a:p>
        </p:txBody>
      </p:sp>
      <p:sp>
        <p:nvSpPr>
          <p:cNvPr id="9" name="Rectangle 8">
            <a:extLst>
              <a:ext uri="{FF2B5EF4-FFF2-40B4-BE49-F238E27FC236}">
                <a16:creationId xmlns:a16="http://schemas.microsoft.com/office/drawing/2014/main" id="{3C65C440-9950-4AB4-9DE2-CEB04343771A}"/>
              </a:ext>
            </a:extLst>
          </p:cNvPr>
          <p:cNvSpPr/>
          <p:nvPr/>
        </p:nvSpPr>
        <p:spPr>
          <a:xfrm>
            <a:off x="0" y="0"/>
            <a:ext cx="662473"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OME</a:t>
            </a:r>
          </a:p>
        </p:txBody>
      </p:sp>
    </p:spTree>
    <p:extLst>
      <p:ext uri="{BB962C8B-B14F-4D97-AF65-F5344CB8AC3E}">
        <p14:creationId xmlns:p14="http://schemas.microsoft.com/office/powerpoint/2010/main" val="20407243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A58F-62DB-732A-C01F-E4C125B0D456}"/>
              </a:ext>
            </a:extLst>
          </p:cNvPr>
          <p:cNvSpPr>
            <a:spLocks noGrp="1"/>
          </p:cNvSpPr>
          <p:nvPr>
            <p:ph type="title"/>
          </p:nvPr>
        </p:nvSpPr>
        <p:spPr/>
        <p:txBody>
          <a:bodyPr/>
          <a:lstStyle/>
          <a:p>
            <a:r>
              <a:rPr lang="en-US" dirty="0"/>
              <a:t>Chronic otitis media 1</a:t>
            </a:r>
          </a:p>
        </p:txBody>
      </p:sp>
      <p:sp>
        <p:nvSpPr>
          <p:cNvPr id="3" name="Content Placeholder 2">
            <a:extLst>
              <a:ext uri="{FF2B5EF4-FFF2-40B4-BE49-F238E27FC236}">
                <a16:creationId xmlns:a16="http://schemas.microsoft.com/office/drawing/2014/main" id="{CECA5AFB-82E1-4FE5-EEF9-3EDB888ACB8B}"/>
              </a:ext>
            </a:extLst>
          </p:cNvPr>
          <p:cNvSpPr>
            <a:spLocks noGrp="1"/>
          </p:cNvSpPr>
          <p:nvPr>
            <p:ph idx="1"/>
          </p:nvPr>
        </p:nvSpPr>
        <p:spPr/>
        <p:txBody>
          <a:bodyPr>
            <a:normAutofit fontScale="92500" lnSpcReduction="10000"/>
          </a:bodyPr>
          <a:lstStyle/>
          <a:p>
            <a:r>
              <a:rPr lang="en-US" b="1" dirty="0">
                <a:solidFill>
                  <a:srgbClr val="00518E"/>
                </a:solidFill>
              </a:rPr>
              <a:t>Definition</a:t>
            </a:r>
            <a:r>
              <a:rPr lang="en-US" dirty="0">
                <a:solidFill>
                  <a:srgbClr val="00518E"/>
                </a:solidFill>
              </a:rPr>
              <a:t>: persistent drainage from the middle ear through a perforated tympanic membrane lasting &gt; 6–12 weeks</a:t>
            </a:r>
          </a:p>
          <a:p>
            <a:r>
              <a:rPr lang="en-US" b="1" dirty="0"/>
              <a:t>There should be</a:t>
            </a:r>
          </a:p>
          <a:p>
            <a:pPr marL="914400" lvl="1" indent="-457200">
              <a:buFont typeface="+mj-lt"/>
              <a:buAutoNum type="arabicPeriod"/>
            </a:pPr>
            <a:r>
              <a:rPr lang="en-US" dirty="0"/>
              <a:t>Chronic perforation.</a:t>
            </a:r>
          </a:p>
          <a:p>
            <a:pPr marL="914400" lvl="1" indent="-457200">
              <a:buFont typeface="+mj-lt"/>
              <a:buAutoNum type="arabicPeriod"/>
            </a:pPr>
            <a:r>
              <a:rPr lang="en-US" dirty="0"/>
              <a:t>Chronic mastoiditis.</a:t>
            </a:r>
          </a:p>
          <a:p>
            <a:pPr marL="914400" lvl="1" indent="-457200">
              <a:buFont typeface="+mj-lt"/>
              <a:buAutoNum type="arabicPeriod"/>
            </a:pPr>
            <a:r>
              <a:rPr lang="en-US" dirty="0"/>
              <a:t>Chronic Eustachian tube dysfunction.</a:t>
            </a:r>
          </a:p>
          <a:p>
            <a:pPr marL="914400" lvl="1" indent="-457200">
              <a:buFont typeface="+mj-lt"/>
              <a:buAutoNum type="arabicPeriod"/>
            </a:pPr>
            <a:r>
              <a:rPr lang="en-US" dirty="0"/>
              <a:t>Chronic discharge.</a:t>
            </a:r>
          </a:p>
          <a:p>
            <a:r>
              <a:rPr lang="en-US" b="1" dirty="0"/>
              <a:t>Most common microorganism ?</a:t>
            </a:r>
          </a:p>
          <a:p>
            <a:pPr lvl="1"/>
            <a:r>
              <a:rPr lang="en-US" dirty="0"/>
              <a:t>Pseudomonas aeruginosa.</a:t>
            </a:r>
          </a:p>
          <a:p>
            <a:r>
              <a:rPr lang="en-US" b="1" dirty="0"/>
              <a:t>Tympanometry</a:t>
            </a:r>
            <a:r>
              <a:rPr lang="en-US" dirty="0"/>
              <a:t>: </a:t>
            </a:r>
            <a:r>
              <a:rPr lang="en-US" dirty="0">
                <a:solidFill>
                  <a:srgbClr val="FF0000"/>
                </a:solidFill>
              </a:rPr>
              <a:t>Type B with High volume.</a:t>
            </a:r>
          </a:p>
          <a:p>
            <a:r>
              <a:rPr lang="en-US" b="1" dirty="0"/>
              <a:t>Rinne’s test</a:t>
            </a:r>
            <a:r>
              <a:rPr lang="en-US" dirty="0"/>
              <a:t>: Negative</a:t>
            </a:r>
          </a:p>
          <a:p>
            <a:r>
              <a:rPr lang="en-US" b="1" dirty="0"/>
              <a:t>Weber’s test</a:t>
            </a:r>
            <a:r>
              <a:rPr lang="en-US" dirty="0"/>
              <a:t>: Lateralized to the affected side.</a:t>
            </a:r>
          </a:p>
          <a:p>
            <a:endParaRPr lang="en-US" dirty="0"/>
          </a:p>
        </p:txBody>
      </p:sp>
      <p:sp>
        <p:nvSpPr>
          <p:cNvPr id="7" name="Rectangle 6">
            <a:extLst>
              <a:ext uri="{FF2B5EF4-FFF2-40B4-BE49-F238E27FC236}">
                <a16:creationId xmlns:a16="http://schemas.microsoft.com/office/drawing/2014/main" id="{B9BDFEC7-4068-AD09-8E7A-4164E4A01A4A}"/>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
        <p:nvSpPr>
          <p:cNvPr id="6" name="Rectangle 5">
            <a:extLst>
              <a:ext uri="{FF2B5EF4-FFF2-40B4-BE49-F238E27FC236}">
                <a16:creationId xmlns:a16="http://schemas.microsoft.com/office/drawing/2014/main" id="{949BBAE6-BD6A-93E9-56F6-AE94C2350402}"/>
              </a:ext>
            </a:extLst>
          </p:cNvPr>
          <p:cNvSpPr/>
          <p:nvPr/>
        </p:nvSpPr>
        <p:spPr>
          <a:xfrm>
            <a:off x="0" y="0"/>
            <a:ext cx="625151"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COA</a:t>
            </a:r>
          </a:p>
        </p:txBody>
      </p:sp>
    </p:spTree>
    <p:extLst>
      <p:ext uri="{BB962C8B-B14F-4D97-AF65-F5344CB8AC3E}">
        <p14:creationId xmlns:p14="http://schemas.microsoft.com/office/powerpoint/2010/main" val="113531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DA8E-CB4E-1785-1771-B894305A5E35}"/>
              </a:ext>
            </a:extLst>
          </p:cNvPr>
          <p:cNvSpPr>
            <a:spLocks noGrp="1"/>
          </p:cNvSpPr>
          <p:nvPr>
            <p:ph type="title"/>
          </p:nvPr>
        </p:nvSpPr>
        <p:spPr/>
        <p:txBody>
          <a:bodyPr/>
          <a:lstStyle/>
          <a:p>
            <a:r>
              <a:rPr lang="en-US" dirty="0"/>
              <a:t>Another way</a:t>
            </a:r>
          </a:p>
        </p:txBody>
      </p:sp>
      <p:sp>
        <p:nvSpPr>
          <p:cNvPr id="3" name="Content Placeholder 2">
            <a:extLst>
              <a:ext uri="{FF2B5EF4-FFF2-40B4-BE49-F238E27FC236}">
                <a16:creationId xmlns:a16="http://schemas.microsoft.com/office/drawing/2014/main" id="{B1CEE7C7-DF3F-88B2-FF4F-13276471F0D0}"/>
              </a:ext>
            </a:extLst>
          </p:cNvPr>
          <p:cNvSpPr>
            <a:spLocks noGrp="1"/>
          </p:cNvSpPr>
          <p:nvPr>
            <p:ph idx="1"/>
          </p:nvPr>
        </p:nvSpPr>
        <p:spPr>
          <a:xfrm>
            <a:off x="838200" y="1305026"/>
            <a:ext cx="10515600" cy="762339"/>
          </a:xfrm>
        </p:spPr>
        <p:txBody>
          <a:bodyPr/>
          <a:lstStyle/>
          <a:p>
            <a:pPr marL="0" indent="0" algn="ctr">
              <a:buNone/>
            </a:pPr>
            <a:r>
              <a:rPr lang="en-US" dirty="0"/>
              <a:t>Cone of light position in left ear </a:t>
            </a:r>
            <a:r>
              <a:rPr lang="en-US" dirty="0">
                <a:latin typeface="Arial" panose="020B0604020202020204" pitchFamily="34" charset="0"/>
                <a:cs typeface="Arial" panose="020B0604020202020204" pitchFamily="34" charset="0"/>
              </a:rPr>
              <a:t>→</a:t>
            </a:r>
            <a:r>
              <a:rPr lang="en-US" dirty="0"/>
              <a:t> 7 o`clock, in right ear </a:t>
            </a:r>
            <a:r>
              <a:rPr lang="en-US" dirty="0">
                <a:latin typeface="Arial" panose="020B0604020202020204" pitchFamily="34" charset="0"/>
                <a:cs typeface="Arial" panose="020B0604020202020204" pitchFamily="34" charset="0"/>
              </a:rPr>
              <a:t>→</a:t>
            </a:r>
            <a:r>
              <a:rPr lang="en-US" dirty="0"/>
              <a:t> 5 o`clock </a:t>
            </a:r>
          </a:p>
        </p:txBody>
      </p:sp>
      <p:grpSp>
        <p:nvGrpSpPr>
          <p:cNvPr id="8" name="Group 7">
            <a:extLst>
              <a:ext uri="{FF2B5EF4-FFF2-40B4-BE49-F238E27FC236}">
                <a16:creationId xmlns:a16="http://schemas.microsoft.com/office/drawing/2014/main" id="{44DECF49-9656-3C6D-4064-0A31C29B232F}"/>
              </a:ext>
            </a:extLst>
          </p:cNvPr>
          <p:cNvGrpSpPr/>
          <p:nvPr/>
        </p:nvGrpSpPr>
        <p:grpSpPr>
          <a:xfrm>
            <a:off x="1922107" y="2093431"/>
            <a:ext cx="8347786" cy="3295128"/>
            <a:chOff x="3282568" y="2731205"/>
            <a:chExt cx="5645526" cy="2228462"/>
          </a:xfrm>
        </p:grpSpPr>
        <p:pic>
          <p:nvPicPr>
            <p:cNvPr id="6" name="Picture 2" descr="9 ideas de Deglución y disfagia | otorrino, atlas de anatomía, morfologia">
              <a:extLst>
                <a:ext uri="{FF2B5EF4-FFF2-40B4-BE49-F238E27FC236}">
                  <a16:creationId xmlns:a16="http://schemas.microsoft.com/office/drawing/2014/main" id="{61A46DFD-2D46-9C77-F8B0-EFC0E90BB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2568" y="2731206"/>
              <a:ext cx="2813432" cy="2228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9 ideas de Deglución y disfagia | otorrino, atlas de anatomía, morfologia">
              <a:extLst>
                <a:ext uri="{FF2B5EF4-FFF2-40B4-BE49-F238E27FC236}">
                  <a16:creationId xmlns:a16="http://schemas.microsoft.com/office/drawing/2014/main" id="{00951EE4-5491-A45D-CCEA-321E3BD56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114662" y="2731205"/>
              <a:ext cx="2813432" cy="2228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4C3E67E1-D987-7BD2-C0B9-B24480B7D371}"/>
              </a:ext>
            </a:extLst>
          </p:cNvPr>
          <p:cNvSpPr txBox="1"/>
          <p:nvPr/>
        </p:nvSpPr>
        <p:spPr>
          <a:xfrm>
            <a:off x="3034646" y="5388055"/>
            <a:ext cx="1935017" cy="769441"/>
          </a:xfrm>
          <a:prstGeom prst="rect">
            <a:avLst/>
          </a:prstGeom>
          <a:noFill/>
        </p:spPr>
        <p:txBody>
          <a:bodyPr wrap="none" rtlCol="0">
            <a:spAutoFit/>
          </a:bodyPr>
          <a:lstStyle/>
          <a:p>
            <a:r>
              <a:rPr lang="en-US" sz="4400" dirty="0">
                <a:solidFill>
                  <a:srgbClr val="FF0000"/>
                </a:solidFill>
              </a:rPr>
              <a:t>Left ear</a:t>
            </a:r>
          </a:p>
        </p:txBody>
      </p:sp>
      <p:sp>
        <p:nvSpPr>
          <p:cNvPr id="10" name="TextBox 9">
            <a:extLst>
              <a:ext uri="{FF2B5EF4-FFF2-40B4-BE49-F238E27FC236}">
                <a16:creationId xmlns:a16="http://schemas.microsoft.com/office/drawing/2014/main" id="{6916BA12-A9B1-A296-AE52-DC15B2391BF7}"/>
              </a:ext>
            </a:extLst>
          </p:cNvPr>
          <p:cNvSpPr txBox="1"/>
          <p:nvPr/>
        </p:nvSpPr>
        <p:spPr>
          <a:xfrm>
            <a:off x="7067807" y="5388054"/>
            <a:ext cx="2244076" cy="769441"/>
          </a:xfrm>
          <a:prstGeom prst="rect">
            <a:avLst/>
          </a:prstGeom>
          <a:noFill/>
        </p:spPr>
        <p:txBody>
          <a:bodyPr wrap="none" rtlCol="0">
            <a:spAutoFit/>
          </a:bodyPr>
          <a:lstStyle/>
          <a:p>
            <a:r>
              <a:rPr lang="en-US" sz="4400" dirty="0">
                <a:solidFill>
                  <a:srgbClr val="FF0000"/>
                </a:solidFill>
              </a:rPr>
              <a:t>Right ear</a:t>
            </a:r>
          </a:p>
        </p:txBody>
      </p:sp>
      <p:sp>
        <p:nvSpPr>
          <p:cNvPr id="5" name="TextBox 4">
            <a:extLst>
              <a:ext uri="{FF2B5EF4-FFF2-40B4-BE49-F238E27FC236}">
                <a16:creationId xmlns:a16="http://schemas.microsoft.com/office/drawing/2014/main" id="{B2A72043-D901-1C44-1056-40510F2F6F77}"/>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9469138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A58F-62DB-732A-C01F-E4C125B0D456}"/>
              </a:ext>
            </a:extLst>
          </p:cNvPr>
          <p:cNvSpPr>
            <a:spLocks noGrp="1"/>
          </p:cNvSpPr>
          <p:nvPr>
            <p:ph type="title"/>
          </p:nvPr>
        </p:nvSpPr>
        <p:spPr>
          <a:xfrm>
            <a:off x="838200" y="365125"/>
            <a:ext cx="10515600" cy="762339"/>
          </a:xfrm>
        </p:spPr>
        <p:txBody>
          <a:bodyPr/>
          <a:lstStyle/>
          <a:p>
            <a:r>
              <a:rPr lang="en-US" dirty="0"/>
              <a:t>Chronic otitis media 2</a:t>
            </a:r>
          </a:p>
        </p:txBody>
      </p:sp>
      <p:sp>
        <p:nvSpPr>
          <p:cNvPr id="3" name="Content Placeholder 2">
            <a:extLst>
              <a:ext uri="{FF2B5EF4-FFF2-40B4-BE49-F238E27FC236}">
                <a16:creationId xmlns:a16="http://schemas.microsoft.com/office/drawing/2014/main" id="{CECA5AFB-82E1-4FE5-EEF9-3EDB888ACB8B}"/>
              </a:ext>
            </a:extLst>
          </p:cNvPr>
          <p:cNvSpPr>
            <a:spLocks noGrp="1"/>
          </p:cNvSpPr>
          <p:nvPr>
            <p:ph idx="1"/>
          </p:nvPr>
        </p:nvSpPr>
        <p:spPr>
          <a:xfrm>
            <a:off x="838200" y="1305026"/>
            <a:ext cx="10515600" cy="5282386"/>
          </a:xfrm>
        </p:spPr>
        <p:txBody>
          <a:bodyPr>
            <a:normAutofit/>
          </a:bodyPr>
          <a:lstStyle/>
          <a:p>
            <a:r>
              <a:rPr lang="en-US" b="1" dirty="0"/>
              <a:t>Treatment? (Medical)</a:t>
            </a:r>
          </a:p>
          <a:p>
            <a:pPr lvl="1"/>
            <a:r>
              <a:rPr lang="en-US" dirty="0"/>
              <a:t>Swab culture.</a:t>
            </a:r>
          </a:p>
          <a:p>
            <a:pPr lvl="1"/>
            <a:r>
              <a:rPr lang="en-US" dirty="0"/>
              <a:t>Aural toilet ( Regular suction).</a:t>
            </a:r>
          </a:p>
          <a:p>
            <a:pPr lvl="1"/>
            <a:r>
              <a:rPr lang="en-US" dirty="0"/>
              <a:t>Topical antibiotics (ear-drops).</a:t>
            </a:r>
            <a:endParaRPr lang="en-US" b="1" dirty="0"/>
          </a:p>
          <a:p>
            <a:pPr>
              <a:spcBef>
                <a:spcPts val="1800"/>
              </a:spcBef>
            </a:pPr>
            <a:r>
              <a:rPr lang="en-US" b="1" dirty="0"/>
              <a:t>Treatment of complications?</a:t>
            </a:r>
          </a:p>
          <a:p>
            <a:pPr lvl="1"/>
            <a:r>
              <a:rPr lang="en-US" dirty="0"/>
              <a:t>Surgery (Mastoidectomy).</a:t>
            </a:r>
          </a:p>
        </p:txBody>
      </p:sp>
      <p:sp>
        <p:nvSpPr>
          <p:cNvPr id="6" name="Rectangle 5">
            <a:extLst>
              <a:ext uri="{FF2B5EF4-FFF2-40B4-BE49-F238E27FC236}">
                <a16:creationId xmlns:a16="http://schemas.microsoft.com/office/drawing/2014/main" id="{303E0C54-9909-07A7-98A4-0BCE4836141A}"/>
              </a:ext>
            </a:extLst>
          </p:cNvPr>
          <p:cNvSpPr/>
          <p:nvPr/>
        </p:nvSpPr>
        <p:spPr>
          <a:xfrm>
            <a:off x="0" y="0"/>
            <a:ext cx="625151"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COA</a:t>
            </a:r>
          </a:p>
        </p:txBody>
      </p:sp>
      <p:sp>
        <p:nvSpPr>
          <p:cNvPr id="7" name="Rectangle 6">
            <a:extLst>
              <a:ext uri="{FF2B5EF4-FFF2-40B4-BE49-F238E27FC236}">
                <a16:creationId xmlns:a16="http://schemas.microsoft.com/office/drawing/2014/main" id="{77EA272D-0397-71F7-E02B-18830924FEC8}"/>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15104022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80F6-BB09-5B5E-9EF9-2235DE752347}"/>
              </a:ext>
            </a:extLst>
          </p:cNvPr>
          <p:cNvSpPr>
            <a:spLocks noGrp="1"/>
          </p:cNvSpPr>
          <p:nvPr>
            <p:ph type="title"/>
          </p:nvPr>
        </p:nvSpPr>
        <p:spPr/>
        <p:txBody>
          <a:bodyPr/>
          <a:lstStyle/>
          <a:p>
            <a:r>
              <a:rPr lang="en-US" dirty="0"/>
              <a:t>Q1: </a:t>
            </a:r>
            <a:r>
              <a:rPr lang="en-US" sz="4400" dirty="0"/>
              <a:t>Cholesteatoma</a:t>
            </a:r>
            <a:endParaRPr lang="en-US" dirty="0"/>
          </a:p>
        </p:txBody>
      </p:sp>
      <p:sp>
        <p:nvSpPr>
          <p:cNvPr id="3" name="Content Placeholder 2">
            <a:extLst>
              <a:ext uri="{FF2B5EF4-FFF2-40B4-BE49-F238E27FC236}">
                <a16:creationId xmlns:a16="http://schemas.microsoft.com/office/drawing/2014/main" id="{CA81995F-5204-33DE-9C70-11458FEA626E}"/>
              </a:ext>
            </a:extLst>
          </p:cNvPr>
          <p:cNvSpPr>
            <a:spLocks noGrp="1"/>
          </p:cNvSpPr>
          <p:nvPr>
            <p:ph idx="1"/>
          </p:nvPr>
        </p:nvSpPr>
        <p:spPr>
          <a:xfrm>
            <a:off x="838200" y="1305026"/>
            <a:ext cx="7489463" cy="4871938"/>
          </a:xfrm>
        </p:spPr>
        <p:txBody>
          <a:bodyPr anchor="ctr"/>
          <a:lstStyle/>
          <a:p>
            <a:r>
              <a:rPr lang="en-US" b="1" dirty="0"/>
              <a:t>Diagnosis</a:t>
            </a:r>
            <a:r>
              <a:rPr lang="en-US" dirty="0"/>
              <a:t>:</a:t>
            </a:r>
          </a:p>
          <a:p>
            <a:pPr lvl="1"/>
            <a:r>
              <a:rPr lang="en-US" sz="2600" dirty="0"/>
              <a:t>Chronic otitis media with cholesteatoma</a:t>
            </a:r>
          </a:p>
          <a:p>
            <a:r>
              <a:rPr lang="en-US" b="1" dirty="0"/>
              <a:t>Management</a:t>
            </a:r>
            <a:r>
              <a:rPr lang="en-US" dirty="0"/>
              <a:t>:</a:t>
            </a:r>
          </a:p>
          <a:p>
            <a:pPr marL="914400" lvl="1" indent="-457200">
              <a:buFont typeface="+mj-lt"/>
              <a:buAutoNum type="arabicPeriod"/>
            </a:pPr>
            <a:r>
              <a:rPr lang="en-US" sz="2600" dirty="0">
                <a:solidFill>
                  <a:srgbClr val="0070C0"/>
                </a:solidFill>
              </a:rPr>
              <a:t>Keep it dry</a:t>
            </a:r>
          </a:p>
          <a:p>
            <a:pPr marL="914400" lvl="1" indent="-457200">
              <a:buFont typeface="+mj-lt"/>
              <a:buAutoNum type="arabicPeriod"/>
            </a:pPr>
            <a:r>
              <a:rPr lang="en-US" sz="2600" dirty="0"/>
              <a:t>Regular aural toilet</a:t>
            </a:r>
          </a:p>
          <a:p>
            <a:pPr marL="914400" lvl="1" indent="-457200">
              <a:buFont typeface="+mj-lt"/>
              <a:buAutoNum type="arabicPeriod"/>
            </a:pPr>
            <a:r>
              <a:rPr lang="en-US" sz="2600" dirty="0"/>
              <a:t>Suction toilet</a:t>
            </a:r>
          </a:p>
          <a:p>
            <a:pPr marL="914400" lvl="1" indent="-457200">
              <a:buFont typeface="+mj-lt"/>
              <a:buAutoNum type="arabicPeriod"/>
            </a:pPr>
            <a:r>
              <a:rPr lang="en-US" sz="2600" dirty="0"/>
              <a:t>Antibiotics if there is an infection</a:t>
            </a:r>
          </a:p>
          <a:p>
            <a:pPr marL="914400" lvl="1" indent="-457200">
              <a:buFont typeface="+mj-lt"/>
              <a:buAutoNum type="arabicPeriod"/>
            </a:pPr>
            <a:r>
              <a:rPr lang="en-US" sz="2600" dirty="0"/>
              <a:t>Mastoidectomy (Definitive treatment) </a:t>
            </a:r>
          </a:p>
          <a:p>
            <a:pPr marL="914400" lvl="1" indent="-457200">
              <a:buFont typeface="+mj-lt"/>
              <a:buAutoNum type="arabicPeriod"/>
            </a:pPr>
            <a:endParaRPr lang="en-US" dirty="0"/>
          </a:p>
        </p:txBody>
      </p:sp>
      <p:sp>
        <p:nvSpPr>
          <p:cNvPr id="5" name="Rectangle 4">
            <a:extLst>
              <a:ext uri="{FF2B5EF4-FFF2-40B4-BE49-F238E27FC236}">
                <a16:creationId xmlns:a16="http://schemas.microsoft.com/office/drawing/2014/main" id="{7E8E0B35-A3BC-A4B7-7709-01C85D222F09}"/>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6" name="Picture 5">
            <a:extLst>
              <a:ext uri="{FF2B5EF4-FFF2-40B4-BE49-F238E27FC236}">
                <a16:creationId xmlns:a16="http://schemas.microsoft.com/office/drawing/2014/main" id="{83B032CF-2CD8-8DCA-8888-8474C86B4D87}"/>
              </a:ext>
            </a:extLst>
          </p:cNvPr>
          <p:cNvPicPr>
            <a:picLocks noChangeAspect="1"/>
          </p:cNvPicPr>
          <p:nvPr/>
        </p:nvPicPr>
        <p:blipFill rotWithShape="1">
          <a:blip r:embed="rId2">
            <a:extLst>
              <a:ext uri="{28A0092B-C50C-407E-A947-70E740481C1C}">
                <a14:useLocalDpi xmlns:a14="http://schemas.microsoft.com/office/drawing/2010/main" val="0"/>
              </a:ext>
            </a:extLst>
          </a:blip>
          <a:srcRect r="38845"/>
          <a:stretch/>
        </p:blipFill>
        <p:spPr>
          <a:xfrm>
            <a:off x="8327663" y="1687022"/>
            <a:ext cx="3357372" cy="4107945"/>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BBA86E1A-F7A1-668A-05E2-6A49C4A9AB9E}"/>
              </a:ext>
            </a:extLst>
          </p:cNvPr>
          <p:cNvCxnSpPr>
            <a:cxnSpLocks/>
          </p:cNvCxnSpPr>
          <p:nvPr/>
        </p:nvCxnSpPr>
        <p:spPr>
          <a:xfrm flipH="1" flipV="1">
            <a:off x="9635090" y="3209731"/>
            <a:ext cx="423310" cy="110780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614A46-A198-A2EA-7C14-B324D78D9C45}"/>
              </a:ext>
            </a:extLst>
          </p:cNvPr>
          <p:cNvSpPr txBox="1"/>
          <p:nvPr/>
        </p:nvSpPr>
        <p:spPr>
          <a:xfrm rot="3741565">
            <a:off x="9580896" y="3470631"/>
            <a:ext cx="1337867" cy="369332"/>
          </a:xfrm>
          <a:prstGeom prst="rect">
            <a:avLst/>
          </a:prstGeom>
          <a:noFill/>
        </p:spPr>
        <p:txBody>
          <a:bodyPr wrap="none" rtlCol="0">
            <a:spAutoFit/>
          </a:bodyPr>
          <a:lstStyle/>
          <a:p>
            <a:r>
              <a:rPr lang="en-US" b="1" dirty="0">
                <a:solidFill>
                  <a:srgbClr val="0070C0"/>
                </a:solidFill>
              </a:rPr>
              <a:t>Dummy line</a:t>
            </a:r>
          </a:p>
        </p:txBody>
      </p:sp>
      <p:sp>
        <p:nvSpPr>
          <p:cNvPr id="11" name="Rectangle 10">
            <a:extLst>
              <a:ext uri="{FF2B5EF4-FFF2-40B4-BE49-F238E27FC236}">
                <a16:creationId xmlns:a16="http://schemas.microsoft.com/office/drawing/2014/main" id="{9B3A1E2C-ECAB-53CE-B308-4375C66D4092}"/>
              </a:ext>
            </a:extLst>
          </p:cNvPr>
          <p:cNvSpPr/>
          <p:nvPr/>
        </p:nvSpPr>
        <p:spPr>
          <a:xfrm>
            <a:off x="0" y="0"/>
            <a:ext cx="62515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COA</a:t>
            </a:r>
          </a:p>
        </p:txBody>
      </p:sp>
    </p:spTree>
    <p:extLst>
      <p:ext uri="{BB962C8B-B14F-4D97-AF65-F5344CB8AC3E}">
        <p14:creationId xmlns:p14="http://schemas.microsoft.com/office/powerpoint/2010/main" val="24621861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80F6-BB09-5B5E-9EF9-2235DE752347}"/>
              </a:ext>
            </a:extLst>
          </p:cNvPr>
          <p:cNvSpPr>
            <a:spLocks noGrp="1"/>
          </p:cNvSpPr>
          <p:nvPr>
            <p:ph type="title"/>
          </p:nvPr>
        </p:nvSpPr>
        <p:spPr/>
        <p:txBody>
          <a:bodyPr/>
          <a:lstStyle/>
          <a:p>
            <a:r>
              <a:rPr lang="en-US" dirty="0"/>
              <a:t>Q2: </a:t>
            </a:r>
            <a:r>
              <a:rPr lang="en-US" sz="4400" dirty="0"/>
              <a:t>Cholesteatoma</a:t>
            </a:r>
            <a:endParaRPr lang="en-US" dirty="0"/>
          </a:p>
        </p:txBody>
      </p:sp>
      <p:sp>
        <p:nvSpPr>
          <p:cNvPr id="3" name="Content Placeholder 2">
            <a:extLst>
              <a:ext uri="{FF2B5EF4-FFF2-40B4-BE49-F238E27FC236}">
                <a16:creationId xmlns:a16="http://schemas.microsoft.com/office/drawing/2014/main" id="{CA81995F-5204-33DE-9C70-11458FEA626E}"/>
              </a:ext>
            </a:extLst>
          </p:cNvPr>
          <p:cNvSpPr>
            <a:spLocks noGrp="1"/>
          </p:cNvSpPr>
          <p:nvPr>
            <p:ph idx="1"/>
          </p:nvPr>
        </p:nvSpPr>
        <p:spPr>
          <a:xfrm>
            <a:off x="838200" y="1305026"/>
            <a:ext cx="7489463" cy="4871938"/>
          </a:xfrm>
        </p:spPr>
        <p:txBody>
          <a:bodyPr anchor="t">
            <a:normAutofit lnSpcReduction="10000"/>
          </a:bodyPr>
          <a:lstStyle/>
          <a:p>
            <a:pPr marL="514350" indent="-514350">
              <a:buFont typeface="+mj-lt"/>
              <a:buAutoNum type="arabicPeriod"/>
            </a:pPr>
            <a:r>
              <a:rPr lang="en-US" b="1" dirty="0"/>
              <a:t>Describe what you see</a:t>
            </a:r>
          </a:p>
          <a:p>
            <a:pPr lvl="1"/>
            <a:r>
              <a:rPr lang="en-US" dirty="0"/>
              <a:t>Large white lesion in pars </a:t>
            </a:r>
            <a:r>
              <a:rPr lang="en-US" dirty="0" err="1"/>
              <a:t>flaccida</a:t>
            </a:r>
            <a:r>
              <a:rPr lang="en-US" dirty="0"/>
              <a:t> erode the near bone without membrane perforation</a:t>
            </a:r>
          </a:p>
          <a:p>
            <a:pPr marL="514350" indent="-514350">
              <a:buFont typeface="+mj-lt"/>
              <a:buAutoNum type="arabicPeriod"/>
            </a:pPr>
            <a:r>
              <a:rPr lang="en-US" b="1" dirty="0"/>
              <a:t>Diagnosis</a:t>
            </a:r>
            <a:r>
              <a:rPr lang="en-US" dirty="0"/>
              <a:t>:</a:t>
            </a:r>
          </a:p>
          <a:p>
            <a:pPr lvl="1"/>
            <a:r>
              <a:rPr lang="en-US" sz="2600" dirty="0"/>
              <a:t>Cholesteatoma (Primary acquired) </a:t>
            </a:r>
          </a:p>
          <a:p>
            <a:pPr marL="514350" indent="-514350">
              <a:buFont typeface="+mj-lt"/>
              <a:buAutoNum type="arabicPeriod"/>
            </a:pPr>
            <a:r>
              <a:rPr lang="en-US" b="1" dirty="0"/>
              <a:t>Which ear R/L</a:t>
            </a:r>
          </a:p>
          <a:p>
            <a:pPr lvl="1"/>
            <a:r>
              <a:rPr lang="en-US" dirty="0"/>
              <a:t>Left</a:t>
            </a:r>
          </a:p>
          <a:p>
            <a:pPr marL="514350" indent="-514350">
              <a:buFont typeface="+mj-lt"/>
              <a:buAutoNum type="arabicPeriod"/>
            </a:pPr>
            <a:r>
              <a:rPr lang="en-US" b="1" dirty="0"/>
              <a:t>Management</a:t>
            </a:r>
            <a:r>
              <a:rPr lang="en-US" dirty="0"/>
              <a:t>:</a:t>
            </a:r>
          </a:p>
          <a:p>
            <a:pPr marL="914400" lvl="1" indent="-457200">
              <a:buFont typeface="+mj-lt"/>
              <a:buAutoNum type="arabicPeriod"/>
            </a:pPr>
            <a:r>
              <a:rPr lang="en-US" sz="2600" dirty="0"/>
              <a:t>Regular aural toilet</a:t>
            </a:r>
          </a:p>
          <a:p>
            <a:pPr marL="914400" lvl="1" indent="-457200">
              <a:buFont typeface="+mj-lt"/>
              <a:buAutoNum type="arabicPeriod"/>
            </a:pPr>
            <a:r>
              <a:rPr lang="en-US" sz="2600" dirty="0"/>
              <a:t>Suction toilet</a:t>
            </a:r>
          </a:p>
          <a:p>
            <a:pPr marL="914400" lvl="1" indent="-457200">
              <a:buFont typeface="+mj-lt"/>
              <a:buAutoNum type="arabicPeriod"/>
            </a:pPr>
            <a:r>
              <a:rPr lang="en-US" sz="2600" dirty="0"/>
              <a:t>Antibiotics if there is an infection</a:t>
            </a:r>
          </a:p>
          <a:p>
            <a:pPr marL="914400" lvl="1" indent="-457200">
              <a:buFont typeface="+mj-lt"/>
              <a:buAutoNum type="arabicPeriod"/>
            </a:pPr>
            <a:r>
              <a:rPr lang="en-US" sz="2600" dirty="0"/>
              <a:t>Mastoidectomy (Definitive treatment) </a:t>
            </a:r>
          </a:p>
          <a:p>
            <a:pPr marL="914400" lvl="1" indent="-457200">
              <a:buFont typeface="+mj-lt"/>
              <a:buAutoNum type="arabicPeriod"/>
            </a:pPr>
            <a:endParaRPr lang="en-US" dirty="0"/>
          </a:p>
        </p:txBody>
      </p:sp>
      <p:sp>
        <p:nvSpPr>
          <p:cNvPr id="5" name="Rectangle 4">
            <a:extLst>
              <a:ext uri="{FF2B5EF4-FFF2-40B4-BE49-F238E27FC236}">
                <a16:creationId xmlns:a16="http://schemas.microsoft.com/office/drawing/2014/main" id="{7E8E0B35-A3BC-A4B7-7709-01C85D222F09}"/>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7" name="Content Placeholder 3">
            <a:extLst>
              <a:ext uri="{FF2B5EF4-FFF2-40B4-BE49-F238E27FC236}">
                <a16:creationId xmlns:a16="http://schemas.microsoft.com/office/drawing/2014/main" id="{149BD759-E62F-74B5-6DF0-7A3CC6B37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7127" y="2200933"/>
            <a:ext cx="4324292" cy="3807912"/>
          </a:xfrm>
          <a:prstGeom prst="rect">
            <a:avLst/>
          </a:prstGeom>
          <a:ln>
            <a:noFill/>
          </a:ln>
          <a:effectLst>
            <a:outerShdw blurRad="292100" dist="139700" dir="2700000" algn="tl" rotWithShape="0">
              <a:srgbClr val="333333">
                <a:alpha val="65000"/>
              </a:srgbClr>
            </a:outerShdw>
          </a:effectLst>
        </p:spPr>
      </p:pic>
      <p:cxnSp>
        <p:nvCxnSpPr>
          <p:cNvPr id="10" name="Straight Arrow Connector 9">
            <a:extLst>
              <a:ext uri="{FF2B5EF4-FFF2-40B4-BE49-F238E27FC236}">
                <a16:creationId xmlns:a16="http://schemas.microsoft.com/office/drawing/2014/main" id="{285055DE-F8F2-D87D-1F1D-9D2BFD3D04A6}"/>
              </a:ext>
            </a:extLst>
          </p:cNvPr>
          <p:cNvCxnSpPr>
            <a:cxnSpLocks/>
          </p:cNvCxnSpPr>
          <p:nvPr/>
        </p:nvCxnSpPr>
        <p:spPr>
          <a:xfrm flipH="1" flipV="1">
            <a:off x="9060024" y="3657600"/>
            <a:ext cx="895739" cy="74644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CF995FA-3CD4-85A6-415B-5421B5B44C7C}"/>
              </a:ext>
            </a:extLst>
          </p:cNvPr>
          <p:cNvSpPr txBox="1"/>
          <p:nvPr/>
        </p:nvSpPr>
        <p:spPr>
          <a:xfrm rot="2422331">
            <a:off x="9133026" y="3645393"/>
            <a:ext cx="1337867" cy="369332"/>
          </a:xfrm>
          <a:prstGeom prst="rect">
            <a:avLst/>
          </a:prstGeom>
          <a:noFill/>
        </p:spPr>
        <p:txBody>
          <a:bodyPr wrap="none" rtlCol="0">
            <a:spAutoFit/>
          </a:bodyPr>
          <a:lstStyle/>
          <a:p>
            <a:r>
              <a:rPr lang="en-US" b="1" dirty="0">
                <a:solidFill>
                  <a:srgbClr val="0070C0"/>
                </a:solidFill>
              </a:rPr>
              <a:t>Dummy line</a:t>
            </a:r>
          </a:p>
        </p:txBody>
      </p:sp>
      <p:sp>
        <p:nvSpPr>
          <p:cNvPr id="9" name="Rectangle 8">
            <a:extLst>
              <a:ext uri="{FF2B5EF4-FFF2-40B4-BE49-F238E27FC236}">
                <a16:creationId xmlns:a16="http://schemas.microsoft.com/office/drawing/2014/main" id="{9B959B30-DF64-8481-EE66-E85F26A7F878}"/>
              </a:ext>
            </a:extLst>
          </p:cNvPr>
          <p:cNvSpPr/>
          <p:nvPr/>
        </p:nvSpPr>
        <p:spPr>
          <a:xfrm>
            <a:off x="0" y="0"/>
            <a:ext cx="62515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COA</a:t>
            </a:r>
          </a:p>
        </p:txBody>
      </p:sp>
    </p:spTree>
    <p:extLst>
      <p:ext uri="{BB962C8B-B14F-4D97-AF65-F5344CB8AC3E}">
        <p14:creationId xmlns:p14="http://schemas.microsoft.com/office/powerpoint/2010/main" val="781322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F8ED-0037-0203-5C50-8F76FA6BDB65}"/>
              </a:ext>
            </a:extLst>
          </p:cNvPr>
          <p:cNvSpPr>
            <a:spLocks noGrp="1"/>
          </p:cNvSpPr>
          <p:nvPr>
            <p:ph type="title"/>
          </p:nvPr>
        </p:nvSpPr>
        <p:spPr/>
        <p:txBody>
          <a:bodyPr/>
          <a:lstStyle/>
          <a:p>
            <a:r>
              <a:rPr lang="en-US" dirty="0"/>
              <a:t>Q3: </a:t>
            </a:r>
            <a:r>
              <a:rPr lang="en-US" sz="4400" dirty="0"/>
              <a:t>Cholesteatoma</a:t>
            </a:r>
            <a:endParaRPr lang="en-US" dirty="0"/>
          </a:p>
        </p:txBody>
      </p:sp>
      <p:sp>
        <p:nvSpPr>
          <p:cNvPr id="3" name="Content Placeholder 2">
            <a:extLst>
              <a:ext uri="{FF2B5EF4-FFF2-40B4-BE49-F238E27FC236}">
                <a16:creationId xmlns:a16="http://schemas.microsoft.com/office/drawing/2014/main" id="{232155DA-7175-315C-9199-8E3FF8776B60}"/>
              </a:ext>
            </a:extLst>
          </p:cNvPr>
          <p:cNvSpPr>
            <a:spLocks noGrp="1"/>
          </p:cNvSpPr>
          <p:nvPr>
            <p:ph idx="1"/>
          </p:nvPr>
        </p:nvSpPr>
        <p:spPr>
          <a:xfrm>
            <a:off x="838200" y="1305026"/>
            <a:ext cx="6878216" cy="4871938"/>
          </a:xfrm>
        </p:spPr>
        <p:txBody>
          <a:bodyPr/>
          <a:lstStyle/>
          <a:p>
            <a:pPr marL="514350" indent="-514350">
              <a:buFont typeface="+mj-lt"/>
              <a:buAutoNum type="arabicPeriod"/>
            </a:pPr>
            <a:r>
              <a:rPr lang="en-US" b="1" dirty="0"/>
              <a:t>What side is this ?</a:t>
            </a:r>
          </a:p>
          <a:p>
            <a:pPr lvl="1"/>
            <a:r>
              <a:rPr lang="en-US" sz="2600" dirty="0"/>
              <a:t>Left ear</a:t>
            </a:r>
          </a:p>
          <a:p>
            <a:pPr marL="514350" indent="-514350">
              <a:buFont typeface="+mj-lt"/>
              <a:buAutoNum type="arabicPeriod"/>
            </a:pPr>
            <a:r>
              <a:rPr lang="en-US" b="1" dirty="0"/>
              <a:t>Describe</a:t>
            </a:r>
          </a:p>
          <a:p>
            <a:pPr lvl="1"/>
            <a:r>
              <a:rPr lang="en-US" sz="2600" dirty="0"/>
              <a:t>White lesion cyst like in </a:t>
            </a:r>
            <a:r>
              <a:rPr lang="en-US" sz="2600" dirty="0" err="1"/>
              <a:t>paraflacida</a:t>
            </a:r>
            <a:r>
              <a:rPr lang="en-US" sz="2600" dirty="0"/>
              <a:t> with erosion of surrounding bone</a:t>
            </a:r>
          </a:p>
          <a:p>
            <a:pPr marL="514350" indent="-514350">
              <a:buFont typeface="+mj-lt"/>
              <a:buAutoNum type="arabicPeriod"/>
            </a:pPr>
            <a:r>
              <a:rPr lang="en-US" b="1" dirty="0"/>
              <a:t>Diagnosis</a:t>
            </a:r>
          </a:p>
          <a:p>
            <a:pPr lvl="1"/>
            <a:r>
              <a:rPr lang="en-US" sz="2600" dirty="0"/>
              <a:t>Cholesteatoma</a:t>
            </a:r>
          </a:p>
          <a:p>
            <a:pPr marL="514350" indent="-514350">
              <a:buFont typeface="+mj-lt"/>
              <a:buAutoNum type="arabicPeriod"/>
            </a:pPr>
            <a:r>
              <a:rPr lang="en-US" b="1" dirty="0"/>
              <a:t>Result in audiogram</a:t>
            </a:r>
          </a:p>
          <a:p>
            <a:pPr lvl="1"/>
            <a:r>
              <a:rPr lang="en-US" sz="2600" dirty="0"/>
              <a:t>Conductive hearing loss</a:t>
            </a:r>
          </a:p>
        </p:txBody>
      </p:sp>
      <p:sp>
        <p:nvSpPr>
          <p:cNvPr id="5" name="Rectangle 4">
            <a:extLst>
              <a:ext uri="{FF2B5EF4-FFF2-40B4-BE49-F238E27FC236}">
                <a16:creationId xmlns:a16="http://schemas.microsoft.com/office/drawing/2014/main" id="{DFC76C97-1FE5-C9E3-6695-06A61FB6CA58}"/>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6" name="Content Placeholder 8">
            <a:extLst>
              <a:ext uri="{FF2B5EF4-FFF2-40B4-BE49-F238E27FC236}">
                <a16:creationId xmlns:a16="http://schemas.microsoft.com/office/drawing/2014/main" id="{42B62912-42A0-B2AF-C7F3-30164B338395}"/>
              </a:ext>
            </a:extLst>
          </p:cNvPr>
          <p:cNvPicPr>
            <a:picLocks noChangeAspect="1"/>
          </p:cNvPicPr>
          <p:nvPr/>
        </p:nvPicPr>
        <p:blipFill rotWithShape="1">
          <a:blip r:embed="rId2">
            <a:extLst>
              <a:ext uri="{28A0092B-C50C-407E-A947-70E740481C1C}">
                <a14:useLocalDpi xmlns:a14="http://schemas.microsoft.com/office/drawing/2010/main" val="0"/>
              </a:ext>
            </a:extLst>
          </a:blip>
          <a:srcRect l="6212" r="13296"/>
          <a:stretch/>
        </p:blipFill>
        <p:spPr>
          <a:xfrm>
            <a:off x="7800465" y="1999094"/>
            <a:ext cx="3760163" cy="3483802"/>
          </a:xfrm>
          <a:prstGeom prst="rect">
            <a:avLst/>
          </a:prstGeom>
          <a:ln>
            <a:noFill/>
          </a:ln>
          <a:effectLst>
            <a:outerShdw blurRad="292100" dist="139700" dir="2700000" algn="tl" rotWithShape="0">
              <a:srgbClr val="333333">
                <a:alpha val="65000"/>
              </a:srgbClr>
            </a:outerShdw>
          </a:effectLst>
        </p:spPr>
      </p:pic>
      <p:cxnSp>
        <p:nvCxnSpPr>
          <p:cNvPr id="7" name="Straight Connector 6">
            <a:extLst>
              <a:ext uri="{FF2B5EF4-FFF2-40B4-BE49-F238E27FC236}">
                <a16:creationId xmlns:a16="http://schemas.microsoft.com/office/drawing/2014/main" id="{4E04D8BC-0CDC-0A0F-2047-75527C912BA9}"/>
              </a:ext>
            </a:extLst>
          </p:cNvPr>
          <p:cNvCxnSpPr>
            <a:cxnSpLocks/>
          </p:cNvCxnSpPr>
          <p:nvPr/>
        </p:nvCxnSpPr>
        <p:spPr>
          <a:xfrm flipH="1" flipV="1">
            <a:off x="9125339" y="3582955"/>
            <a:ext cx="401216" cy="71845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8FCD88A-DBFE-210E-47C5-A999484C4E7D}"/>
              </a:ext>
            </a:extLst>
          </p:cNvPr>
          <p:cNvSpPr txBox="1"/>
          <p:nvPr/>
        </p:nvSpPr>
        <p:spPr>
          <a:xfrm rot="3409057">
            <a:off x="9008799" y="3722823"/>
            <a:ext cx="1083886" cy="307777"/>
          </a:xfrm>
          <a:prstGeom prst="rect">
            <a:avLst/>
          </a:prstGeom>
          <a:noFill/>
        </p:spPr>
        <p:txBody>
          <a:bodyPr wrap="none" rtlCol="0">
            <a:spAutoFit/>
          </a:bodyPr>
          <a:lstStyle/>
          <a:p>
            <a:r>
              <a:rPr lang="en-US" sz="1400" b="1" dirty="0">
                <a:solidFill>
                  <a:srgbClr val="0070C0"/>
                </a:solidFill>
              </a:rPr>
              <a:t>Dummy line</a:t>
            </a:r>
          </a:p>
        </p:txBody>
      </p:sp>
      <p:sp>
        <p:nvSpPr>
          <p:cNvPr id="9" name="Rectangle 8">
            <a:extLst>
              <a:ext uri="{FF2B5EF4-FFF2-40B4-BE49-F238E27FC236}">
                <a16:creationId xmlns:a16="http://schemas.microsoft.com/office/drawing/2014/main" id="{32F41748-5ED0-59A9-44F6-914A1F809484}"/>
              </a:ext>
            </a:extLst>
          </p:cNvPr>
          <p:cNvSpPr/>
          <p:nvPr/>
        </p:nvSpPr>
        <p:spPr>
          <a:xfrm>
            <a:off x="0" y="0"/>
            <a:ext cx="62515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COA</a:t>
            </a:r>
          </a:p>
        </p:txBody>
      </p:sp>
    </p:spTree>
    <p:extLst>
      <p:ext uri="{BB962C8B-B14F-4D97-AF65-F5344CB8AC3E}">
        <p14:creationId xmlns:p14="http://schemas.microsoft.com/office/powerpoint/2010/main" val="3397076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96AD-D6DB-8D92-B5AB-C8C55346743E}"/>
              </a:ext>
            </a:extLst>
          </p:cNvPr>
          <p:cNvSpPr>
            <a:spLocks noGrp="1"/>
          </p:cNvSpPr>
          <p:nvPr>
            <p:ph type="title"/>
          </p:nvPr>
        </p:nvSpPr>
        <p:spPr/>
        <p:txBody>
          <a:bodyPr/>
          <a:lstStyle/>
          <a:p>
            <a:r>
              <a:rPr lang="en-US" dirty="0"/>
              <a:t>Tympanic Membrane Perforation</a:t>
            </a:r>
          </a:p>
        </p:txBody>
      </p:sp>
      <p:sp>
        <p:nvSpPr>
          <p:cNvPr id="3" name="Content Placeholder 2">
            <a:extLst>
              <a:ext uri="{FF2B5EF4-FFF2-40B4-BE49-F238E27FC236}">
                <a16:creationId xmlns:a16="http://schemas.microsoft.com/office/drawing/2014/main" id="{50BDDF46-35C7-FADE-0812-CAF4BC4AED58}"/>
              </a:ext>
            </a:extLst>
          </p:cNvPr>
          <p:cNvSpPr>
            <a:spLocks noGrp="1"/>
          </p:cNvSpPr>
          <p:nvPr>
            <p:ph idx="1"/>
          </p:nvPr>
        </p:nvSpPr>
        <p:spPr>
          <a:xfrm>
            <a:off x="838200" y="1305027"/>
            <a:ext cx="10515600" cy="5011798"/>
          </a:xfrm>
        </p:spPr>
        <p:txBody>
          <a:bodyPr>
            <a:normAutofit fontScale="92500" lnSpcReduction="10000"/>
          </a:bodyPr>
          <a:lstStyle/>
          <a:p>
            <a:r>
              <a:rPr lang="en-US" b="1" dirty="0"/>
              <a:t>Treatment of dry perforated tympanic membrane</a:t>
            </a:r>
          </a:p>
          <a:p>
            <a:pPr marL="914400" lvl="1" indent="-457200">
              <a:buFont typeface="+mj-lt"/>
              <a:buAutoNum type="alphaUcPeriod"/>
            </a:pPr>
            <a:r>
              <a:rPr lang="en-US" dirty="0"/>
              <a:t>Conservative ( 1st option).</a:t>
            </a:r>
          </a:p>
          <a:p>
            <a:pPr marL="914400" lvl="1" indent="-457200">
              <a:buFont typeface="+mj-lt"/>
              <a:buAutoNum type="alphaUcPeriod"/>
            </a:pPr>
            <a:r>
              <a:rPr lang="en-US" dirty="0"/>
              <a:t>Myringoplasty (Type one Tympanoplasty) </a:t>
            </a:r>
            <a:r>
              <a:rPr lang="en-US" dirty="0">
                <a:latin typeface="Arial" panose="020B0604020202020204" pitchFamily="34" charset="0"/>
                <a:cs typeface="Arial" panose="020B0604020202020204" pitchFamily="34" charset="0"/>
              </a:rPr>
              <a:t>← </a:t>
            </a:r>
            <a:r>
              <a:rPr lang="en-US" dirty="0"/>
              <a:t>Definitive treatment</a:t>
            </a:r>
          </a:p>
          <a:p>
            <a:r>
              <a:rPr lang="en-US" b="1" dirty="0"/>
              <a:t>Treatment of perforated tympanic membrane with discharge</a:t>
            </a:r>
          </a:p>
          <a:p>
            <a:pPr marL="971550" lvl="1" indent="-514350">
              <a:buFont typeface="+mj-lt"/>
              <a:buAutoNum type="alphaUcPeriod"/>
            </a:pPr>
            <a:r>
              <a:rPr lang="en-US" dirty="0"/>
              <a:t>Aural toilet (regular suction)</a:t>
            </a:r>
          </a:p>
          <a:p>
            <a:pPr marL="971550" lvl="1" indent="-514350">
              <a:buFont typeface="+mj-lt"/>
              <a:buAutoNum type="alphaUcPeriod"/>
            </a:pPr>
            <a:r>
              <a:rPr lang="en-US" dirty="0"/>
              <a:t>Swab culture</a:t>
            </a:r>
          </a:p>
          <a:p>
            <a:pPr marL="971550" lvl="1" indent="-514350">
              <a:buFont typeface="+mj-lt"/>
              <a:buAutoNum type="alphaUcPeriod"/>
            </a:pPr>
            <a:r>
              <a:rPr lang="en-US" dirty="0"/>
              <a:t>Ear drop with antibiotic</a:t>
            </a:r>
          </a:p>
          <a:p>
            <a:pPr marL="971550" lvl="1" indent="-514350">
              <a:buFont typeface="+mj-lt"/>
              <a:buAutoNum type="alphaUcPeriod"/>
            </a:pPr>
            <a:r>
              <a:rPr lang="en-US" dirty="0"/>
              <a:t>Myringoplasty (Type one Tympanoplasty) </a:t>
            </a:r>
            <a:r>
              <a:rPr lang="en-US" dirty="0">
                <a:latin typeface="Arial" panose="020B0604020202020204" pitchFamily="34" charset="0"/>
                <a:cs typeface="Arial" panose="020B0604020202020204" pitchFamily="34" charset="0"/>
              </a:rPr>
              <a:t>← </a:t>
            </a:r>
            <a:r>
              <a:rPr lang="en-US" dirty="0"/>
              <a:t>Definitive treatment</a:t>
            </a:r>
          </a:p>
          <a:p>
            <a:r>
              <a:rPr lang="en-US" b="1" dirty="0"/>
              <a:t>Complications of Myringoplasty</a:t>
            </a:r>
          </a:p>
          <a:p>
            <a:pPr marL="914400" lvl="1" indent="-457200">
              <a:buFont typeface="+mj-lt"/>
              <a:buAutoNum type="alphaUcPeriod"/>
            </a:pPr>
            <a:r>
              <a:rPr lang="en-US" dirty="0"/>
              <a:t>Infection</a:t>
            </a:r>
          </a:p>
          <a:p>
            <a:pPr marL="914400" lvl="1" indent="-457200">
              <a:buFont typeface="+mj-lt"/>
              <a:buAutoNum type="alphaUcPeriod"/>
            </a:pPr>
            <a:r>
              <a:rPr lang="en-US" dirty="0"/>
              <a:t>Permanent perforation</a:t>
            </a:r>
          </a:p>
          <a:p>
            <a:pPr marL="914400" lvl="1" indent="-457200">
              <a:buFont typeface="+mj-lt"/>
              <a:buAutoNum type="alphaUcPeriod"/>
            </a:pPr>
            <a:r>
              <a:rPr lang="en-US" dirty="0"/>
              <a:t>Bleeding</a:t>
            </a:r>
          </a:p>
          <a:p>
            <a:pPr marL="914400" lvl="1" indent="-457200">
              <a:buFont typeface="+mj-lt"/>
              <a:buAutoNum type="alphaUcPeriod"/>
            </a:pPr>
            <a:r>
              <a:rPr lang="en-US" dirty="0"/>
              <a:t>Damage to external ear canal</a:t>
            </a:r>
          </a:p>
          <a:p>
            <a:pPr marL="914400" lvl="1" indent="-457200">
              <a:buFont typeface="+mj-lt"/>
              <a:buAutoNum type="alphaUcPeriod"/>
            </a:pPr>
            <a:r>
              <a:rPr lang="en-US" dirty="0"/>
              <a:t>Damage to facial nerve</a:t>
            </a:r>
          </a:p>
        </p:txBody>
      </p:sp>
      <p:sp>
        <p:nvSpPr>
          <p:cNvPr id="6" name="Rectangle 5">
            <a:extLst>
              <a:ext uri="{FF2B5EF4-FFF2-40B4-BE49-F238E27FC236}">
                <a16:creationId xmlns:a16="http://schemas.microsoft.com/office/drawing/2014/main" id="{0AF6DD7E-6E3E-6D8C-6D5C-290F73CBF5E9}"/>
              </a:ext>
            </a:extLst>
          </p:cNvPr>
          <p:cNvSpPr/>
          <p:nvPr/>
        </p:nvSpPr>
        <p:spPr>
          <a:xfrm>
            <a:off x="0" y="0"/>
            <a:ext cx="1231641"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COA – TMP</a:t>
            </a:r>
          </a:p>
        </p:txBody>
      </p:sp>
      <p:sp>
        <p:nvSpPr>
          <p:cNvPr id="7" name="Rectangle 6">
            <a:extLst>
              <a:ext uri="{FF2B5EF4-FFF2-40B4-BE49-F238E27FC236}">
                <a16:creationId xmlns:a16="http://schemas.microsoft.com/office/drawing/2014/main" id="{5186D983-F940-A854-EC27-FB1D4D85A176}"/>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3178827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0139A2-1842-6E56-47BE-05BA929A56A4}"/>
              </a:ext>
            </a:extLst>
          </p:cNvPr>
          <p:cNvSpPr>
            <a:spLocks noGrp="1"/>
          </p:cNvSpPr>
          <p:nvPr>
            <p:ph type="title"/>
          </p:nvPr>
        </p:nvSpPr>
        <p:spPr/>
        <p:txBody>
          <a:bodyPr/>
          <a:lstStyle/>
          <a:p>
            <a:r>
              <a:rPr lang="en-US" dirty="0"/>
              <a:t>Q1: Tympanic Membrane Perforation </a:t>
            </a:r>
          </a:p>
        </p:txBody>
      </p:sp>
      <p:sp>
        <p:nvSpPr>
          <p:cNvPr id="5" name="Content Placeholder 4">
            <a:extLst>
              <a:ext uri="{FF2B5EF4-FFF2-40B4-BE49-F238E27FC236}">
                <a16:creationId xmlns:a16="http://schemas.microsoft.com/office/drawing/2014/main" id="{DA082E35-D09E-C107-29F6-EBD8894F0335}"/>
              </a:ext>
            </a:extLst>
          </p:cNvPr>
          <p:cNvSpPr>
            <a:spLocks noGrp="1"/>
          </p:cNvSpPr>
          <p:nvPr>
            <p:ph idx="1"/>
          </p:nvPr>
        </p:nvSpPr>
        <p:spPr>
          <a:xfrm>
            <a:off x="838200" y="1305025"/>
            <a:ext cx="7428722" cy="5422346"/>
          </a:xfrm>
        </p:spPr>
        <p:txBody>
          <a:bodyPr>
            <a:normAutofit fontScale="92500" lnSpcReduction="10000"/>
          </a:bodyPr>
          <a:lstStyle/>
          <a:p>
            <a:pPr marL="514350" indent="-514350">
              <a:buFont typeface="+mj-lt"/>
              <a:buAutoNum type="arabicPeriod"/>
            </a:pPr>
            <a:r>
              <a:rPr lang="en-US" b="1" dirty="0"/>
              <a:t>Describe, which ear</a:t>
            </a:r>
          </a:p>
          <a:p>
            <a:pPr lvl="1"/>
            <a:r>
              <a:rPr lang="en-US" sz="2600" i="1" dirty="0">
                <a:solidFill>
                  <a:srgbClr val="002060"/>
                </a:solidFill>
              </a:rPr>
              <a:t>Right </a:t>
            </a:r>
            <a:r>
              <a:rPr lang="en-US" sz="2600" dirty="0"/>
              <a:t>central tympanic membrane perforation (tubotempanic tympanic membrane perforation) with discharge</a:t>
            </a:r>
          </a:p>
          <a:p>
            <a:pPr marL="514350" indent="-514350">
              <a:buFont typeface="+mj-lt"/>
              <a:buAutoNum type="arabicPeriod"/>
            </a:pPr>
            <a:r>
              <a:rPr lang="en-US" b="1" dirty="0"/>
              <a:t>Investigations</a:t>
            </a:r>
          </a:p>
          <a:p>
            <a:pPr marL="971550" lvl="1" indent="-514350">
              <a:buFont typeface="+mj-lt"/>
              <a:buAutoNum type="arabicPeriod"/>
            </a:pPr>
            <a:r>
              <a:rPr lang="en-US" sz="2600" dirty="0"/>
              <a:t>Pneumatic otoscopy</a:t>
            </a:r>
          </a:p>
          <a:p>
            <a:pPr marL="971550" lvl="1" indent="-514350">
              <a:buFont typeface="+mj-lt"/>
              <a:buAutoNum type="arabicPeriod"/>
            </a:pPr>
            <a:r>
              <a:rPr lang="en-US" sz="2600" dirty="0"/>
              <a:t>Tympanometry</a:t>
            </a:r>
          </a:p>
          <a:p>
            <a:pPr marL="971550" lvl="1" indent="-514350">
              <a:buFont typeface="+mj-lt"/>
              <a:buAutoNum type="arabicPeriod"/>
            </a:pPr>
            <a:r>
              <a:rPr lang="en-US" sz="2600" dirty="0"/>
              <a:t>Audiometry </a:t>
            </a:r>
          </a:p>
          <a:p>
            <a:pPr marL="514350" indent="-514350">
              <a:buFont typeface="+mj-lt"/>
              <a:buAutoNum type="arabicPeriod"/>
            </a:pPr>
            <a:r>
              <a:rPr lang="en-US" b="1" dirty="0"/>
              <a:t>Diagnosis: </a:t>
            </a:r>
            <a:r>
              <a:rPr lang="en-US" dirty="0"/>
              <a:t>chronic suppurative otitis media</a:t>
            </a:r>
          </a:p>
          <a:p>
            <a:pPr marL="514350" indent="-514350">
              <a:buFont typeface="+mj-lt"/>
              <a:buAutoNum type="arabicPeriod"/>
            </a:pPr>
            <a:r>
              <a:rPr lang="en-US" b="1" dirty="0"/>
              <a:t>Management</a:t>
            </a:r>
          </a:p>
          <a:p>
            <a:pPr lvl="1"/>
            <a:r>
              <a:rPr lang="en-US" sz="2600" dirty="0"/>
              <a:t>1st to stabilize the patient (Swab culture, Regular aural toilet, antibiotics, systemic antibiotics in acute exacerbation of disease)</a:t>
            </a:r>
          </a:p>
          <a:p>
            <a:pPr lvl="1"/>
            <a:r>
              <a:rPr lang="en-US" sz="2600" dirty="0"/>
              <a:t>Definitive: Myringoplasty (Type one  tympanoplasty)</a:t>
            </a:r>
          </a:p>
        </p:txBody>
      </p:sp>
      <p:pic>
        <p:nvPicPr>
          <p:cNvPr id="6" name="Picture 5">
            <a:extLst>
              <a:ext uri="{FF2B5EF4-FFF2-40B4-BE49-F238E27FC236}">
                <a16:creationId xmlns:a16="http://schemas.microsoft.com/office/drawing/2014/main" id="{8D2E24D0-04AE-6BD5-A868-969F08BF1106}"/>
              </a:ext>
            </a:extLst>
          </p:cNvPr>
          <p:cNvPicPr>
            <a:picLocks noChangeAspect="1"/>
          </p:cNvPicPr>
          <p:nvPr/>
        </p:nvPicPr>
        <p:blipFill rotWithShape="1">
          <a:blip r:embed="rId2">
            <a:extLst>
              <a:ext uri="{28A0092B-C50C-407E-A947-70E740481C1C}">
                <a14:useLocalDpi xmlns:a14="http://schemas.microsoft.com/office/drawing/2010/main" val="0"/>
              </a:ext>
            </a:extLst>
          </a:blip>
          <a:srcRect l="24390" t="-577" r="22968" b="78"/>
          <a:stretch/>
        </p:blipFill>
        <p:spPr>
          <a:xfrm>
            <a:off x="8472790" y="1221049"/>
            <a:ext cx="2881009" cy="2581402"/>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59833161-0454-E476-E77E-DF169B96760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sp>
        <p:nvSpPr>
          <p:cNvPr id="9" name="Rectangle 8">
            <a:extLst>
              <a:ext uri="{FF2B5EF4-FFF2-40B4-BE49-F238E27FC236}">
                <a16:creationId xmlns:a16="http://schemas.microsoft.com/office/drawing/2014/main" id="{C32E5AB1-2FB3-41D9-9438-BCFC44F69B6C}"/>
              </a:ext>
            </a:extLst>
          </p:cNvPr>
          <p:cNvSpPr/>
          <p:nvPr/>
        </p:nvSpPr>
        <p:spPr>
          <a:xfrm>
            <a:off x="0" y="0"/>
            <a:ext cx="123164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COA – TMP</a:t>
            </a:r>
          </a:p>
        </p:txBody>
      </p:sp>
      <p:pic>
        <p:nvPicPr>
          <p:cNvPr id="2" name="Content Placeholder 4" descr="Graphical user interface, application&#10;&#10;Description automatically generated">
            <a:extLst>
              <a:ext uri="{FF2B5EF4-FFF2-40B4-BE49-F238E27FC236}">
                <a16:creationId xmlns:a16="http://schemas.microsoft.com/office/drawing/2014/main" id="{AAB441B2-20AC-C00D-5254-0297E9485225}"/>
              </a:ext>
            </a:extLst>
          </p:cNvPr>
          <p:cNvPicPr>
            <a:picLocks noChangeAspect="1"/>
          </p:cNvPicPr>
          <p:nvPr/>
        </p:nvPicPr>
        <p:blipFill rotWithShape="1">
          <a:blip r:embed="rId3">
            <a:extLst>
              <a:ext uri="{28A0092B-C50C-407E-A947-70E740481C1C}">
                <a14:useLocalDpi xmlns:a14="http://schemas.microsoft.com/office/drawing/2010/main" val="0"/>
              </a:ext>
            </a:extLst>
          </a:blip>
          <a:srcRect l="9292" t="21949" r="9300" b="50167"/>
          <a:stretch/>
        </p:blipFill>
        <p:spPr>
          <a:xfrm>
            <a:off x="8472790" y="3821907"/>
            <a:ext cx="2881009" cy="23840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68683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7F1B1-A4C7-0217-4892-A44D827C7002}"/>
              </a:ext>
            </a:extLst>
          </p:cNvPr>
          <p:cNvSpPr>
            <a:spLocks noGrp="1"/>
          </p:cNvSpPr>
          <p:nvPr>
            <p:ph type="title"/>
          </p:nvPr>
        </p:nvSpPr>
        <p:spPr/>
        <p:txBody>
          <a:bodyPr/>
          <a:lstStyle/>
          <a:p>
            <a:r>
              <a:rPr lang="en-US" dirty="0"/>
              <a:t>Q2: Tympanic Membrane Perforation </a:t>
            </a:r>
          </a:p>
        </p:txBody>
      </p:sp>
      <p:sp>
        <p:nvSpPr>
          <p:cNvPr id="3" name="Content Placeholder 2">
            <a:extLst>
              <a:ext uri="{FF2B5EF4-FFF2-40B4-BE49-F238E27FC236}">
                <a16:creationId xmlns:a16="http://schemas.microsoft.com/office/drawing/2014/main" id="{11982A3F-D242-E211-F7F9-65059FD8712A}"/>
              </a:ext>
            </a:extLst>
          </p:cNvPr>
          <p:cNvSpPr>
            <a:spLocks noGrp="1"/>
          </p:cNvSpPr>
          <p:nvPr>
            <p:ph idx="1"/>
          </p:nvPr>
        </p:nvSpPr>
        <p:spPr>
          <a:xfrm>
            <a:off x="781439" y="1267702"/>
            <a:ext cx="10629122" cy="4871938"/>
          </a:xfrm>
        </p:spPr>
        <p:txBody>
          <a:bodyPr>
            <a:normAutofit fontScale="92500" lnSpcReduction="10000"/>
          </a:bodyPr>
          <a:lstStyle/>
          <a:p>
            <a:pPr marL="514350" indent="-514350">
              <a:buFont typeface="+mj-lt"/>
              <a:buAutoNum type="arabicPeriod"/>
            </a:pPr>
            <a:r>
              <a:rPr lang="en-US" b="1" dirty="0"/>
              <a:t>Describe, which ear</a:t>
            </a:r>
          </a:p>
          <a:p>
            <a:pPr lvl="1"/>
            <a:r>
              <a:rPr lang="en-US" sz="2600" i="1" dirty="0">
                <a:solidFill>
                  <a:srgbClr val="002060"/>
                </a:solidFill>
              </a:rPr>
              <a:t>Left</a:t>
            </a:r>
            <a:r>
              <a:rPr lang="en-US" sz="2600" dirty="0"/>
              <a:t> ear marginal tympanic membrane (atticoantral tympanic membrane perforation) perforation with discharge</a:t>
            </a:r>
          </a:p>
          <a:p>
            <a:pPr marL="514350" indent="-514350">
              <a:buFont typeface="+mj-lt"/>
              <a:buAutoNum type="arabicPeriod"/>
            </a:pPr>
            <a:r>
              <a:rPr lang="en-US" b="1" dirty="0"/>
              <a:t>Rinne’s test</a:t>
            </a:r>
            <a:r>
              <a:rPr lang="en-US" dirty="0"/>
              <a:t>: Negative</a:t>
            </a:r>
          </a:p>
          <a:p>
            <a:pPr marL="514350" indent="-514350">
              <a:buFont typeface="+mj-lt"/>
              <a:buAutoNum type="arabicPeriod"/>
            </a:pPr>
            <a:r>
              <a:rPr lang="en-US" b="1" dirty="0"/>
              <a:t>Weber’s test</a:t>
            </a:r>
            <a:r>
              <a:rPr lang="en-US" dirty="0"/>
              <a:t>: Lateralize to the left</a:t>
            </a:r>
          </a:p>
          <a:p>
            <a:pPr marL="514350" indent="-514350">
              <a:buFont typeface="+mj-lt"/>
              <a:buAutoNum type="arabicPeriod"/>
            </a:pPr>
            <a:r>
              <a:rPr lang="en-US" b="1" dirty="0"/>
              <a:t>Tympanometry</a:t>
            </a:r>
            <a:r>
              <a:rPr lang="en-US" dirty="0"/>
              <a:t>: Type B with high volume</a:t>
            </a:r>
          </a:p>
          <a:p>
            <a:pPr marL="514350" indent="-514350">
              <a:buFont typeface="+mj-lt"/>
              <a:buAutoNum type="arabicPeriod"/>
            </a:pPr>
            <a:r>
              <a:rPr lang="en-US" b="1" dirty="0"/>
              <a:t>Audiogram</a:t>
            </a:r>
            <a:r>
              <a:rPr lang="en-US" dirty="0"/>
              <a:t>: Conductive hearing loss</a:t>
            </a:r>
          </a:p>
          <a:p>
            <a:pPr marL="514350" indent="-514350">
              <a:buFont typeface="+mj-lt"/>
              <a:buAutoNum type="arabicPeriod"/>
            </a:pPr>
            <a:r>
              <a:rPr lang="en-US" b="1" dirty="0"/>
              <a:t>Diagnosis: </a:t>
            </a:r>
            <a:r>
              <a:rPr lang="en-US" dirty="0"/>
              <a:t>chronic suppurative otitis media</a:t>
            </a:r>
            <a:endParaRPr lang="en-US" b="1" dirty="0"/>
          </a:p>
          <a:p>
            <a:pPr marL="514350" indent="-514350">
              <a:buFont typeface="+mj-lt"/>
              <a:buAutoNum type="arabicPeriod"/>
            </a:pPr>
            <a:r>
              <a:rPr lang="en-US" b="1" dirty="0"/>
              <a:t>Management</a:t>
            </a:r>
            <a:r>
              <a:rPr lang="en-US" dirty="0"/>
              <a:t>: </a:t>
            </a:r>
          </a:p>
          <a:p>
            <a:pPr lvl="1"/>
            <a:r>
              <a:rPr lang="en-US" sz="2600" dirty="0"/>
              <a:t>1st to stabilize the patient (Swab culture, Regular aural toilet, antibiotics, systemic antibiotics in acute exacerbation of disease)</a:t>
            </a:r>
          </a:p>
          <a:p>
            <a:pPr lvl="1"/>
            <a:r>
              <a:rPr lang="en-US" sz="2600" dirty="0"/>
              <a:t>Definitive: Myringoplasty (Type one  tympanoplasty)</a:t>
            </a:r>
          </a:p>
          <a:p>
            <a:pPr lvl="1"/>
            <a:endParaRPr lang="en-US" dirty="0"/>
          </a:p>
        </p:txBody>
      </p:sp>
      <p:sp>
        <p:nvSpPr>
          <p:cNvPr id="4" name="Rectangle 3">
            <a:extLst>
              <a:ext uri="{FF2B5EF4-FFF2-40B4-BE49-F238E27FC236}">
                <a16:creationId xmlns:a16="http://schemas.microsoft.com/office/drawing/2014/main" id="{B88D830D-464C-A5DD-2233-1BDC0A3330EF}"/>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6" name="Picture 2">
            <a:extLst>
              <a:ext uri="{FF2B5EF4-FFF2-40B4-BE49-F238E27FC236}">
                <a16:creationId xmlns:a16="http://schemas.microsoft.com/office/drawing/2014/main" id="{CD063731-62D9-9BDE-2770-00559DED9B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2125980"/>
            <a:ext cx="2971800" cy="2606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CAF4C677-9942-4498-2C3B-882FD6BDA805}"/>
              </a:ext>
            </a:extLst>
          </p:cNvPr>
          <p:cNvSpPr/>
          <p:nvPr/>
        </p:nvSpPr>
        <p:spPr>
          <a:xfrm>
            <a:off x="0" y="0"/>
            <a:ext cx="123164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COA – TMP</a:t>
            </a:r>
          </a:p>
        </p:txBody>
      </p:sp>
    </p:spTree>
    <p:extLst>
      <p:ext uri="{BB962C8B-B14F-4D97-AF65-F5344CB8AC3E}">
        <p14:creationId xmlns:p14="http://schemas.microsoft.com/office/powerpoint/2010/main" val="17821045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5A6E-091B-7012-A685-C3B1DD1FF338}"/>
              </a:ext>
            </a:extLst>
          </p:cNvPr>
          <p:cNvSpPr>
            <a:spLocks noGrp="1"/>
          </p:cNvSpPr>
          <p:nvPr>
            <p:ph type="title"/>
          </p:nvPr>
        </p:nvSpPr>
        <p:spPr/>
        <p:txBody>
          <a:bodyPr/>
          <a:lstStyle/>
          <a:p>
            <a:r>
              <a:rPr lang="en-US" dirty="0"/>
              <a:t>Q3: Tympanic Membrane Perforation </a:t>
            </a:r>
          </a:p>
        </p:txBody>
      </p:sp>
      <p:sp>
        <p:nvSpPr>
          <p:cNvPr id="3" name="Content Placeholder 2">
            <a:extLst>
              <a:ext uri="{FF2B5EF4-FFF2-40B4-BE49-F238E27FC236}">
                <a16:creationId xmlns:a16="http://schemas.microsoft.com/office/drawing/2014/main" id="{AB6B0B39-EB7E-9703-215F-025A6E55E09F}"/>
              </a:ext>
            </a:extLst>
          </p:cNvPr>
          <p:cNvSpPr>
            <a:spLocks noGrp="1"/>
          </p:cNvSpPr>
          <p:nvPr>
            <p:ph idx="1"/>
          </p:nvPr>
        </p:nvSpPr>
        <p:spPr>
          <a:xfrm>
            <a:off x="838200" y="1305026"/>
            <a:ext cx="5347996" cy="4871938"/>
          </a:xfrm>
        </p:spPr>
        <p:txBody>
          <a:bodyPr/>
          <a:lstStyle/>
          <a:p>
            <a:pPr marL="514350" indent="-514350">
              <a:buFont typeface="+mj-lt"/>
              <a:buAutoNum type="arabicPeriod"/>
            </a:pPr>
            <a:r>
              <a:rPr lang="en-US" b="1" dirty="0"/>
              <a:t>Which side ?</a:t>
            </a:r>
          </a:p>
          <a:p>
            <a:pPr lvl="1"/>
            <a:r>
              <a:rPr lang="en-US" sz="2600" dirty="0"/>
              <a:t>left side</a:t>
            </a:r>
          </a:p>
          <a:p>
            <a:pPr marL="514350" indent="-514350">
              <a:buFont typeface="+mj-lt"/>
              <a:buAutoNum type="arabicPeriod"/>
            </a:pPr>
            <a:r>
              <a:rPr lang="en-US" b="1" dirty="0"/>
              <a:t>Describe what you see</a:t>
            </a:r>
          </a:p>
          <a:p>
            <a:pPr lvl="1"/>
            <a:r>
              <a:rPr lang="en-US" sz="2600" dirty="0"/>
              <a:t>Large marginal tympanic membrane perforation with large white lesion in para </a:t>
            </a:r>
            <a:r>
              <a:rPr lang="en-US" sz="2600" dirty="0" err="1"/>
              <a:t>flaccida</a:t>
            </a:r>
            <a:endParaRPr lang="en-US" sz="2600" dirty="0"/>
          </a:p>
          <a:p>
            <a:pPr marL="514350" indent="-514350">
              <a:buFont typeface="+mj-lt"/>
              <a:buAutoNum type="arabicPeriod"/>
            </a:pPr>
            <a:r>
              <a:rPr lang="en-US" b="1" dirty="0"/>
              <a:t>Diagnosis</a:t>
            </a:r>
          </a:p>
          <a:p>
            <a:pPr lvl="1"/>
            <a:r>
              <a:rPr lang="en-US" sz="2600" dirty="0"/>
              <a:t>cholesteatoma</a:t>
            </a:r>
          </a:p>
        </p:txBody>
      </p:sp>
      <p:sp>
        <p:nvSpPr>
          <p:cNvPr id="4" name="Rectangle 3">
            <a:extLst>
              <a:ext uri="{FF2B5EF4-FFF2-40B4-BE49-F238E27FC236}">
                <a16:creationId xmlns:a16="http://schemas.microsoft.com/office/drawing/2014/main" id="{215F6130-4476-EE44-2305-ABF389DC2B47}"/>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6" name="Picture 4" descr="A picture containing sitting, bowl, small, food&#10;&#10;Description automatically generated">
            <a:extLst>
              <a:ext uri="{FF2B5EF4-FFF2-40B4-BE49-F238E27FC236}">
                <a16:creationId xmlns:a16="http://schemas.microsoft.com/office/drawing/2014/main" id="{BCC5892D-30B8-A1D2-4CB3-0097583320EA}"/>
              </a:ext>
            </a:extLst>
          </p:cNvPr>
          <p:cNvPicPr>
            <a:picLocks noChangeAspect="1"/>
          </p:cNvPicPr>
          <p:nvPr/>
        </p:nvPicPr>
        <p:blipFill>
          <a:blip r:embed="rId2"/>
          <a:stretch>
            <a:fillRect/>
          </a:stretch>
        </p:blipFill>
        <p:spPr>
          <a:xfrm>
            <a:off x="7315200" y="1305025"/>
            <a:ext cx="4038600" cy="4003467"/>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709E27B8-0C00-E79F-17F3-C230AC563AE6}"/>
              </a:ext>
            </a:extLst>
          </p:cNvPr>
          <p:cNvSpPr/>
          <p:nvPr/>
        </p:nvSpPr>
        <p:spPr>
          <a:xfrm>
            <a:off x="0" y="0"/>
            <a:ext cx="123164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COA – TMP</a:t>
            </a:r>
          </a:p>
        </p:txBody>
      </p:sp>
    </p:spTree>
    <p:extLst>
      <p:ext uri="{BB962C8B-B14F-4D97-AF65-F5344CB8AC3E}">
        <p14:creationId xmlns:p14="http://schemas.microsoft.com/office/powerpoint/2010/main" val="7268661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B9294-1C29-5E36-180F-264D3EAFD34E}"/>
              </a:ext>
            </a:extLst>
          </p:cNvPr>
          <p:cNvSpPr>
            <a:spLocks noGrp="1"/>
          </p:cNvSpPr>
          <p:nvPr>
            <p:ph type="title"/>
          </p:nvPr>
        </p:nvSpPr>
        <p:spPr/>
        <p:txBody>
          <a:bodyPr/>
          <a:lstStyle/>
          <a:p>
            <a:r>
              <a:rPr lang="en-US" dirty="0"/>
              <a:t>Q4: Tympanic Membrane Perforation </a:t>
            </a:r>
          </a:p>
        </p:txBody>
      </p:sp>
      <p:sp>
        <p:nvSpPr>
          <p:cNvPr id="3" name="Content Placeholder 2">
            <a:extLst>
              <a:ext uri="{FF2B5EF4-FFF2-40B4-BE49-F238E27FC236}">
                <a16:creationId xmlns:a16="http://schemas.microsoft.com/office/drawing/2014/main" id="{F433B224-E17B-22B7-D560-73B2385C4F8C}"/>
              </a:ext>
            </a:extLst>
          </p:cNvPr>
          <p:cNvSpPr>
            <a:spLocks noGrp="1"/>
          </p:cNvSpPr>
          <p:nvPr>
            <p:ph idx="1"/>
          </p:nvPr>
        </p:nvSpPr>
        <p:spPr>
          <a:xfrm>
            <a:off x="838200" y="1305026"/>
            <a:ext cx="5683898" cy="4871938"/>
          </a:xfrm>
        </p:spPr>
        <p:txBody>
          <a:bodyPr anchor="t">
            <a:normAutofit/>
          </a:bodyPr>
          <a:lstStyle/>
          <a:p>
            <a:pPr marL="514350" indent="-514350">
              <a:buFont typeface="+mj-lt"/>
              <a:buAutoNum type="arabicPeriod"/>
            </a:pPr>
            <a:r>
              <a:rPr lang="en-US" b="1" dirty="0"/>
              <a:t>Mention one finding</a:t>
            </a:r>
          </a:p>
          <a:p>
            <a:pPr lvl="1"/>
            <a:r>
              <a:rPr lang="en-US" sz="2800" dirty="0"/>
              <a:t>Subtotal TM perforation</a:t>
            </a:r>
          </a:p>
          <a:p>
            <a:pPr marL="514350" indent="-514350">
              <a:buFont typeface="+mj-lt"/>
              <a:buAutoNum type="arabicPeriod"/>
            </a:pPr>
            <a:r>
              <a:rPr lang="en-US" b="1" dirty="0"/>
              <a:t>Which side</a:t>
            </a:r>
          </a:p>
          <a:p>
            <a:pPr lvl="1"/>
            <a:r>
              <a:rPr lang="en-US" sz="2800" dirty="0"/>
              <a:t>Right  ear</a:t>
            </a:r>
          </a:p>
          <a:p>
            <a:pPr marL="514350" indent="-514350">
              <a:buFont typeface="+mj-lt"/>
              <a:buAutoNum type="arabicPeriod"/>
            </a:pPr>
            <a:r>
              <a:rPr lang="en-US" b="1" dirty="0"/>
              <a:t>Diagnosis</a:t>
            </a:r>
          </a:p>
          <a:p>
            <a:pPr lvl="1"/>
            <a:r>
              <a:rPr lang="en-US" sz="2800" dirty="0"/>
              <a:t>Suppurative Chronic otitis media </a:t>
            </a:r>
          </a:p>
        </p:txBody>
      </p:sp>
      <p:sp>
        <p:nvSpPr>
          <p:cNvPr id="4" name="Rectangle 3">
            <a:extLst>
              <a:ext uri="{FF2B5EF4-FFF2-40B4-BE49-F238E27FC236}">
                <a16:creationId xmlns:a16="http://schemas.microsoft.com/office/drawing/2014/main" id="{F26D36B1-7EE8-528E-27AF-BB3240FF6791}"/>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6" name="Content Placeholder 5">
            <a:extLst>
              <a:ext uri="{FF2B5EF4-FFF2-40B4-BE49-F238E27FC236}">
                <a16:creationId xmlns:a16="http://schemas.microsoft.com/office/drawing/2014/main" id="{7AFC31C6-5FC0-0812-BCDB-7B15ACA14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5159" y="1305026"/>
            <a:ext cx="3898641" cy="3917612"/>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4C7ABEC9-2D40-19DE-3D14-0299A8C1F3E5}"/>
              </a:ext>
            </a:extLst>
          </p:cNvPr>
          <p:cNvSpPr/>
          <p:nvPr/>
        </p:nvSpPr>
        <p:spPr>
          <a:xfrm>
            <a:off x="0" y="0"/>
            <a:ext cx="123164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COA – TMP</a:t>
            </a:r>
          </a:p>
        </p:txBody>
      </p:sp>
    </p:spTree>
    <p:extLst>
      <p:ext uri="{BB962C8B-B14F-4D97-AF65-F5344CB8AC3E}">
        <p14:creationId xmlns:p14="http://schemas.microsoft.com/office/powerpoint/2010/main" val="28790586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498E3-DFA3-7775-46EA-52BBC4A592F1}"/>
              </a:ext>
            </a:extLst>
          </p:cNvPr>
          <p:cNvSpPr>
            <a:spLocks noGrp="1"/>
          </p:cNvSpPr>
          <p:nvPr>
            <p:ph type="title"/>
          </p:nvPr>
        </p:nvSpPr>
        <p:spPr/>
        <p:txBody>
          <a:bodyPr/>
          <a:lstStyle/>
          <a:p>
            <a:r>
              <a:rPr lang="en-US" dirty="0"/>
              <a:t>Q5: Tympanic Membrane Perforation </a:t>
            </a:r>
          </a:p>
        </p:txBody>
      </p:sp>
      <p:sp>
        <p:nvSpPr>
          <p:cNvPr id="3" name="Content Placeholder 2">
            <a:extLst>
              <a:ext uri="{FF2B5EF4-FFF2-40B4-BE49-F238E27FC236}">
                <a16:creationId xmlns:a16="http://schemas.microsoft.com/office/drawing/2014/main" id="{14673154-320C-5D35-728E-CD68AB2CF41D}"/>
              </a:ext>
            </a:extLst>
          </p:cNvPr>
          <p:cNvSpPr>
            <a:spLocks noGrp="1"/>
          </p:cNvSpPr>
          <p:nvPr>
            <p:ph idx="1"/>
          </p:nvPr>
        </p:nvSpPr>
        <p:spPr/>
        <p:txBody>
          <a:bodyPr/>
          <a:lstStyle/>
          <a:p>
            <a:pPr marL="514350" indent="-514350">
              <a:buFont typeface="+mj-lt"/>
              <a:buAutoNum type="arabicPeriod"/>
            </a:pPr>
            <a:r>
              <a:rPr lang="en-US" b="1" dirty="0"/>
              <a:t>What are the pointed structures ?</a:t>
            </a:r>
          </a:p>
          <a:p>
            <a:pPr marL="914400" lvl="1" indent="-457200">
              <a:buFont typeface="+mj-lt"/>
              <a:buAutoNum type="alphaUcPeriod"/>
            </a:pPr>
            <a:r>
              <a:rPr lang="en-US" sz="2600" dirty="0"/>
              <a:t>Tympanosclerosis</a:t>
            </a:r>
          </a:p>
          <a:p>
            <a:pPr marL="914400" lvl="1" indent="-457200">
              <a:buFont typeface="+mj-lt"/>
              <a:buAutoNum type="alphaUcPeriod"/>
            </a:pPr>
            <a:r>
              <a:rPr lang="en-US" sz="2600" dirty="0"/>
              <a:t>Perforation</a:t>
            </a:r>
          </a:p>
          <a:p>
            <a:pPr marL="514350" indent="-514350">
              <a:buFont typeface="+mj-lt"/>
              <a:buAutoNum type="arabicPeriod"/>
            </a:pPr>
            <a:r>
              <a:rPr lang="en-US" sz="3000" b="1" dirty="0"/>
              <a:t>Left or Right ear ?</a:t>
            </a:r>
          </a:p>
          <a:p>
            <a:pPr lvl="1"/>
            <a:r>
              <a:rPr lang="en-US" sz="2600" dirty="0"/>
              <a:t>Left ear</a:t>
            </a:r>
          </a:p>
          <a:p>
            <a:pPr marL="514350" indent="-514350">
              <a:buFont typeface="+mj-lt"/>
              <a:buAutoNum type="arabicPeriod"/>
            </a:pPr>
            <a:r>
              <a:rPr lang="en-US" sz="3000" b="1" dirty="0"/>
              <a:t>Management</a:t>
            </a:r>
          </a:p>
          <a:p>
            <a:pPr lvl="1"/>
            <a:r>
              <a:rPr lang="en-US" sz="2600" dirty="0"/>
              <a:t>1st to stabilize the patient (Swab culture, Regular aural toilet, antibiotics, systemic antibiotics in acute exacerbation of disease)</a:t>
            </a:r>
          </a:p>
          <a:p>
            <a:pPr lvl="1"/>
            <a:r>
              <a:rPr lang="en-US" sz="2600" dirty="0"/>
              <a:t>Definitive: Myringoplasty (Type one  tympanoplasty)</a:t>
            </a:r>
          </a:p>
        </p:txBody>
      </p:sp>
      <p:sp>
        <p:nvSpPr>
          <p:cNvPr id="4" name="Rectangle 3">
            <a:extLst>
              <a:ext uri="{FF2B5EF4-FFF2-40B4-BE49-F238E27FC236}">
                <a16:creationId xmlns:a16="http://schemas.microsoft.com/office/drawing/2014/main" id="{3A3F25E9-BC6C-AE1F-66BA-F6EE6C5215E3}"/>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6" name="صورة 3">
            <a:extLst>
              <a:ext uri="{FF2B5EF4-FFF2-40B4-BE49-F238E27FC236}">
                <a16:creationId xmlns:a16="http://schemas.microsoft.com/office/drawing/2014/main" id="{4EC52502-CE53-F523-A985-1280DB92FF0D}"/>
              </a:ext>
            </a:extLst>
          </p:cNvPr>
          <p:cNvPicPr>
            <a:picLocks noChangeAspect="1"/>
          </p:cNvPicPr>
          <p:nvPr/>
        </p:nvPicPr>
        <p:blipFill rotWithShape="1">
          <a:blip r:embed="rId2">
            <a:extLst>
              <a:ext uri="{28A0092B-C50C-407E-A947-70E740481C1C}">
                <a14:useLocalDpi xmlns:a14="http://schemas.microsoft.com/office/drawing/2010/main" val="0"/>
              </a:ext>
            </a:extLst>
          </a:blip>
          <a:srcRect r="10603"/>
          <a:stretch/>
        </p:blipFill>
        <p:spPr>
          <a:xfrm>
            <a:off x="7874121" y="1305027"/>
            <a:ext cx="3219977" cy="2408558"/>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5E4B2624-D112-31C1-F05C-F49BE6E02A54}"/>
              </a:ext>
            </a:extLst>
          </p:cNvPr>
          <p:cNvSpPr/>
          <p:nvPr/>
        </p:nvSpPr>
        <p:spPr>
          <a:xfrm>
            <a:off x="0" y="0"/>
            <a:ext cx="123164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COA – TMP</a:t>
            </a:r>
          </a:p>
        </p:txBody>
      </p:sp>
    </p:spTree>
    <p:extLst>
      <p:ext uri="{BB962C8B-B14F-4D97-AF65-F5344CB8AC3E}">
        <p14:creationId xmlns:p14="http://schemas.microsoft.com/office/powerpoint/2010/main" val="1095510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8EF25-E10C-547A-8F75-5FA5EE215C34}"/>
              </a:ext>
            </a:extLst>
          </p:cNvPr>
          <p:cNvSpPr>
            <a:spLocks noGrp="1"/>
          </p:cNvSpPr>
          <p:nvPr>
            <p:ph type="title"/>
          </p:nvPr>
        </p:nvSpPr>
        <p:spPr/>
        <p:txBody>
          <a:bodyPr/>
          <a:lstStyle/>
          <a:p>
            <a:r>
              <a:rPr lang="en-US" dirty="0"/>
              <a:t>Q1: Normal Tympanic membrane</a:t>
            </a:r>
          </a:p>
        </p:txBody>
      </p:sp>
      <p:sp>
        <p:nvSpPr>
          <p:cNvPr id="3" name="Content Placeholder 2">
            <a:extLst>
              <a:ext uri="{FF2B5EF4-FFF2-40B4-BE49-F238E27FC236}">
                <a16:creationId xmlns:a16="http://schemas.microsoft.com/office/drawing/2014/main" id="{0A8B236E-3C01-D541-B4C3-00ECD5CD87D3}"/>
              </a:ext>
            </a:extLst>
          </p:cNvPr>
          <p:cNvSpPr>
            <a:spLocks noGrp="1"/>
          </p:cNvSpPr>
          <p:nvPr>
            <p:ph idx="1"/>
          </p:nvPr>
        </p:nvSpPr>
        <p:spPr>
          <a:xfrm>
            <a:off x="838199" y="1305025"/>
            <a:ext cx="5795865" cy="5263725"/>
          </a:xfrm>
        </p:spPr>
        <p:txBody>
          <a:bodyPr>
            <a:normAutofit fontScale="92500" lnSpcReduction="10000"/>
          </a:bodyPr>
          <a:lstStyle/>
          <a:p>
            <a:pPr marL="514350" indent="-514350">
              <a:buFont typeface="+mj-lt"/>
              <a:buAutoNum type="arabicPeriod"/>
            </a:pPr>
            <a:r>
              <a:rPr lang="en-US" b="1" dirty="0"/>
              <a:t>Is this left or right ear ?</a:t>
            </a:r>
          </a:p>
          <a:p>
            <a:pPr lvl="1"/>
            <a:r>
              <a:rPr lang="en-US" sz="2600" dirty="0"/>
              <a:t>Right ear</a:t>
            </a:r>
          </a:p>
          <a:p>
            <a:pPr marL="514350" indent="-514350">
              <a:buFont typeface="+mj-lt"/>
              <a:buAutoNum type="arabicPeriod"/>
            </a:pPr>
            <a:r>
              <a:rPr lang="en-US" b="1" dirty="0"/>
              <a:t>Name the labeled structures</a:t>
            </a:r>
          </a:p>
          <a:p>
            <a:pPr marL="914400" lvl="1" indent="-457200">
              <a:buFont typeface="+mj-lt"/>
              <a:buAutoNum type="alphaUcPeriod"/>
            </a:pPr>
            <a:r>
              <a:rPr lang="en-US" sz="2600" dirty="0"/>
              <a:t>Lateral process of the malleus</a:t>
            </a:r>
          </a:p>
          <a:p>
            <a:pPr marL="914400" lvl="1" indent="-457200">
              <a:buFont typeface="+mj-lt"/>
              <a:buAutoNum type="alphaUcPeriod"/>
            </a:pPr>
            <a:r>
              <a:rPr lang="en-US" sz="2600" dirty="0"/>
              <a:t>Cone of light</a:t>
            </a:r>
          </a:p>
          <a:p>
            <a:pPr marL="914400" lvl="1" indent="-457200">
              <a:buFont typeface="+mj-lt"/>
              <a:buAutoNum type="alphaUcPeriod"/>
            </a:pPr>
            <a:r>
              <a:rPr lang="en-US" sz="2600" dirty="0"/>
              <a:t>Pars </a:t>
            </a:r>
            <a:r>
              <a:rPr lang="en-US" sz="2600" dirty="0" err="1"/>
              <a:t>flaccida</a:t>
            </a:r>
            <a:endParaRPr lang="en-US" sz="2600" dirty="0"/>
          </a:p>
          <a:p>
            <a:pPr marL="914400" lvl="1" indent="-457200">
              <a:buFont typeface="+mj-lt"/>
              <a:buAutoNum type="alphaUcPeriod"/>
            </a:pPr>
            <a:r>
              <a:rPr lang="en-US" sz="2600" dirty="0"/>
              <a:t>Pars </a:t>
            </a:r>
            <a:r>
              <a:rPr lang="en-US" sz="2600" dirty="0" err="1"/>
              <a:t>tensa</a:t>
            </a:r>
            <a:endParaRPr lang="en-US" sz="2600" dirty="0"/>
          </a:p>
          <a:p>
            <a:pPr marL="514350" indent="-514350">
              <a:buFont typeface="+mj-lt"/>
              <a:buAutoNum type="arabicPeriod"/>
            </a:pPr>
            <a:r>
              <a:rPr lang="en-US" b="1" dirty="0"/>
              <a:t>“D” represent which quadrant ?</a:t>
            </a:r>
          </a:p>
          <a:p>
            <a:pPr lvl="1"/>
            <a:r>
              <a:rPr lang="en-US" sz="2600" dirty="0"/>
              <a:t>Posteroinferior quadrant</a:t>
            </a:r>
          </a:p>
          <a:p>
            <a:pPr marL="514350" indent="-514350">
              <a:buFont typeface="+mj-lt"/>
              <a:buAutoNum type="arabicPeriod"/>
            </a:pPr>
            <a:r>
              <a:rPr lang="en-US" sz="2800" b="1" dirty="0">
                <a:latin typeface="Calibri" panose="020F0502020204030204" charset="0"/>
              </a:rPr>
              <a:t>Write Characteristics of normal TM</a:t>
            </a:r>
          </a:p>
          <a:p>
            <a:pPr marL="914400" lvl="1" indent="-457200">
              <a:buFont typeface="+mj-lt"/>
              <a:buAutoNum type="arabicParenR"/>
            </a:pPr>
            <a:r>
              <a:rPr lang="en-US" sz="2600" dirty="0"/>
              <a:t>Intact</a:t>
            </a:r>
          </a:p>
          <a:p>
            <a:pPr marL="914400" lvl="1" indent="-457200">
              <a:buFont typeface="+mj-lt"/>
              <a:buAutoNum type="arabicParenR"/>
            </a:pPr>
            <a:r>
              <a:rPr lang="en-US" sz="2600" dirty="0"/>
              <a:t>Pearly gray color or semi translucent</a:t>
            </a:r>
          </a:p>
          <a:p>
            <a:pPr marL="914400" lvl="1" indent="-457200">
              <a:buFont typeface="+mj-lt"/>
              <a:buAutoNum type="arabicParenR"/>
            </a:pPr>
            <a:r>
              <a:rPr lang="en-US" sz="2600" dirty="0"/>
              <a:t>Cone of light reflex seen in the anterior inferior part</a:t>
            </a:r>
          </a:p>
        </p:txBody>
      </p:sp>
      <p:sp>
        <p:nvSpPr>
          <p:cNvPr id="4" name="Rectangle 3">
            <a:extLst>
              <a:ext uri="{FF2B5EF4-FFF2-40B4-BE49-F238E27FC236}">
                <a16:creationId xmlns:a16="http://schemas.microsoft.com/office/drawing/2014/main" id="{6B4641D9-6EBC-9961-BC79-4C1000DA7AED}"/>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2</a:t>
            </a:r>
            <a:r>
              <a:rPr lang="ar-JO" dirty="0">
                <a:solidFill>
                  <a:srgbClr val="FF0000"/>
                </a:solidFill>
              </a:rPr>
              <a:t>)</a:t>
            </a:r>
            <a:endParaRPr lang="en-US" dirty="0">
              <a:solidFill>
                <a:srgbClr val="FF0000"/>
              </a:solidFill>
            </a:endParaRPr>
          </a:p>
        </p:txBody>
      </p:sp>
      <p:pic>
        <p:nvPicPr>
          <p:cNvPr id="14" name="Picture 13">
            <a:extLst>
              <a:ext uri="{FF2B5EF4-FFF2-40B4-BE49-F238E27FC236}">
                <a16:creationId xmlns:a16="http://schemas.microsoft.com/office/drawing/2014/main" id="{A486A63C-8D5E-8A6D-DDF3-B99D6AAD5FE0}"/>
              </a:ext>
            </a:extLst>
          </p:cNvPr>
          <p:cNvPicPr>
            <a:picLocks noChangeAspect="1"/>
          </p:cNvPicPr>
          <p:nvPr/>
        </p:nvPicPr>
        <p:blipFill>
          <a:blip r:embed="rId2"/>
          <a:stretch>
            <a:fillRect/>
          </a:stretch>
        </p:blipFill>
        <p:spPr>
          <a:xfrm>
            <a:off x="6792686" y="1492589"/>
            <a:ext cx="4561114" cy="40942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49742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9A3A8-A889-03D3-330E-73D1ED317FDD}"/>
              </a:ext>
            </a:extLst>
          </p:cNvPr>
          <p:cNvSpPr>
            <a:spLocks noGrp="1"/>
          </p:cNvSpPr>
          <p:nvPr>
            <p:ph type="title"/>
          </p:nvPr>
        </p:nvSpPr>
        <p:spPr/>
        <p:txBody>
          <a:bodyPr/>
          <a:lstStyle/>
          <a:p>
            <a:r>
              <a:rPr lang="en-US" dirty="0"/>
              <a:t>Q6: Tympanic Membrane Perforation </a:t>
            </a:r>
          </a:p>
        </p:txBody>
      </p:sp>
      <p:sp>
        <p:nvSpPr>
          <p:cNvPr id="3" name="Content Placeholder 2">
            <a:extLst>
              <a:ext uri="{FF2B5EF4-FFF2-40B4-BE49-F238E27FC236}">
                <a16:creationId xmlns:a16="http://schemas.microsoft.com/office/drawing/2014/main" id="{2E34D0F8-8F43-93A2-2736-24D4AB24567E}"/>
              </a:ext>
            </a:extLst>
          </p:cNvPr>
          <p:cNvSpPr>
            <a:spLocks noGrp="1"/>
          </p:cNvSpPr>
          <p:nvPr>
            <p:ph idx="1"/>
          </p:nvPr>
        </p:nvSpPr>
        <p:spPr>
          <a:xfrm>
            <a:off x="838200" y="1305026"/>
            <a:ext cx="7689980" cy="4871938"/>
          </a:xfrm>
        </p:spPr>
        <p:txBody>
          <a:bodyPr>
            <a:normAutofit lnSpcReduction="10000"/>
          </a:bodyPr>
          <a:lstStyle/>
          <a:p>
            <a:pPr marL="514350" indent="-514350">
              <a:buFont typeface="+mj-lt"/>
              <a:buAutoNum type="arabicPeriod"/>
            </a:pPr>
            <a:r>
              <a:rPr lang="en-US" b="1" dirty="0"/>
              <a:t>Diagnosis</a:t>
            </a:r>
            <a:r>
              <a:rPr lang="en-US" dirty="0"/>
              <a:t>:</a:t>
            </a:r>
          </a:p>
          <a:p>
            <a:pPr lvl="1"/>
            <a:r>
              <a:rPr lang="en-US" dirty="0"/>
              <a:t>Chronic otitis media with dry marginal tympanic membrane perforation (atticoantral tympanic membrane perforation)</a:t>
            </a:r>
          </a:p>
          <a:p>
            <a:pPr marL="514350" indent="-514350">
              <a:buFont typeface="+mj-lt"/>
              <a:buAutoNum type="arabicPeriod"/>
            </a:pPr>
            <a:r>
              <a:rPr lang="en-US" dirty="0">
                <a:solidFill>
                  <a:srgbClr val="0070C0"/>
                </a:solidFill>
              </a:rPr>
              <a:t>First line management in this case</a:t>
            </a:r>
          </a:p>
          <a:p>
            <a:pPr lvl="1"/>
            <a:r>
              <a:rPr lang="en-US" dirty="0">
                <a:solidFill>
                  <a:srgbClr val="0070C0"/>
                </a:solidFill>
              </a:rPr>
              <a:t>Conservative treatment</a:t>
            </a:r>
          </a:p>
          <a:p>
            <a:pPr marL="514350" indent="-514350">
              <a:buFont typeface="+mj-lt"/>
              <a:buAutoNum type="arabicPeriod"/>
            </a:pPr>
            <a:r>
              <a:rPr lang="en-US" sz="2800" b="1" dirty="0"/>
              <a:t>If there is discharge, what is management ?</a:t>
            </a:r>
          </a:p>
          <a:p>
            <a:pPr marL="971550" lvl="1" indent="-514350">
              <a:buFont typeface="+mj-lt"/>
              <a:buAutoNum type="alphaUcPeriod"/>
            </a:pPr>
            <a:r>
              <a:rPr lang="en-US" dirty="0"/>
              <a:t>Swab culture</a:t>
            </a:r>
          </a:p>
          <a:p>
            <a:pPr marL="971550" lvl="1" indent="-514350">
              <a:buFont typeface="+mj-lt"/>
              <a:buAutoNum type="alphaUcPeriod"/>
            </a:pPr>
            <a:r>
              <a:rPr lang="en-US" dirty="0"/>
              <a:t>Aural toilet (regular suction)</a:t>
            </a:r>
          </a:p>
          <a:p>
            <a:pPr marL="971550" lvl="1" indent="-514350">
              <a:buFont typeface="+mj-lt"/>
              <a:buAutoNum type="alphaUcPeriod"/>
            </a:pPr>
            <a:r>
              <a:rPr lang="en-US" dirty="0"/>
              <a:t>Antibiotic to prevent secondary infection</a:t>
            </a:r>
          </a:p>
          <a:p>
            <a:pPr marL="514350" indent="-514350">
              <a:buFont typeface="+mj-lt"/>
              <a:buAutoNum type="arabicPeriod"/>
            </a:pPr>
            <a:r>
              <a:rPr lang="en-US" sz="2800" b="1" dirty="0"/>
              <a:t>Definitive management ?</a:t>
            </a:r>
          </a:p>
          <a:p>
            <a:pPr lvl="1"/>
            <a:r>
              <a:rPr lang="en-US" sz="2400" dirty="0"/>
              <a:t>Myringoplasty (Type one  tympanoplasty)</a:t>
            </a:r>
            <a:endParaRPr lang="en-US" dirty="0"/>
          </a:p>
        </p:txBody>
      </p:sp>
      <p:sp>
        <p:nvSpPr>
          <p:cNvPr id="5" name="Rectangle 4">
            <a:extLst>
              <a:ext uri="{FF2B5EF4-FFF2-40B4-BE49-F238E27FC236}">
                <a16:creationId xmlns:a16="http://schemas.microsoft.com/office/drawing/2014/main" id="{A2F27EE9-1535-C9F5-7F39-4B1B548003E8}"/>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pic>
        <p:nvPicPr>
          <p:cNvPr id="6" name="Picture 2">
            <a:extLst>
              <a:ext uri="{FF2B5EF4-FFF2-40B4-BE49-F238E27FC236}">
                <a16:creationId xmlns:a16="http://schemas.microsoft.com/office/drawing/2014/main" id="{FF10A702-0B23-7243-7DC4-C6214AB65F8F}"/>
              </a:ext>
            </a:extLst>
          </p:cNvPr>
          <p:cNvPicPr>
            <a:picLocks noChangeAspect="1" noChangeArrowheads="1"/>
          </p:cNvPicPr>
          <p:nvPr/>
        </p:nvPicPr>
        <p:blipFill rotWithShape="1">
          <a:blip r:embed="rId2" cstate="print"/>
          <a:srcRect l="10881" r="12896"/>
          <a:stretch/>
        </p:blipFill>
        <p:spPr bwMode="auto">
          <a:xfrm>
            <a:off x="8266923" y="1305026"/>
            <a:ext cx="3086878" cy="2976587"/>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57460CBC-327F-32B5-BB00-8B737B5A9220}"/>
              </a:ext>
            </a:extLst>
          </p:cNvPr>
          <p:cNvSpPr/>
          <p:nvPr/>
        </p:nvSpPr>
        <p:spPr>
          <a:xfrm>
            <a:off x="0" y="0"/>
            <a:ext cx="123164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COA – TMP</a:t>
            </a:r>
          </a:p>
        </p:txBody>
      </p:sp>
    </p:spTree>
    <p:extLst>
      <p:ext uri="{BB962C8B-B14F-4D97-AF65-F5344CB8AC3E}">
        <p14:creationId xmlns:p14="http://schemas.microsoft.com/office/powerpoint/2010/main" val="2349199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F9E0C-669D-EFB6-E56C-215E92A66E2D}"/>
              </a:ext>
            </a:extLst>
          </p:cNvPr>
          <p:cNvSpPr>
            <a:spLocks noGrp="1"/>
          </p:cNvSpPr>
          <p:nvPr>
            <p:ph type="title"/>
          </p:nvPr>
        </p:nvSpPr>
        <p:spPr/>
        <p:txBody>
          <a:bodyPr>
            <a:normAutofit/>
          </a:bodyPr>
          <a:lstStyle/>
          <a:p>
            <a:r>
              <a:rPr lang="en-US" dirty="0"/>
              <a:t>Q6: </a:t>
            </a:r>
            <a:r>
              <a:rPr lang="en-US" sz="4400" dirty="0"/>
              <a:t>What are the labeled structures</a:t>
            </a:r>
            <a:endParaRPr lang="en-US" dirty="0"/>
          </a:p>
        </p:txBody>
      </p:sp>
      <p:sp>
        <p:nvSpPr>
          <p:cNvPr id="3" name="Content Placeholder 2">
            <a:extLst>
              <a:ext uri="{FF2B5EF4-FFF2-40B4-BE49-F238E27FC236}">
                <a16:creationId xmlns:a16="http://schemas.microsoft.com/office/drawing/2014/main" id="{7C5C3C28-FD28-E572-6C89-514D15866CCC}"/>
              </a:ext>
            </a:extLst>
          </p:cNvPr>
          <p:cNvSpPr>
            <a:spLocks noGrp="1"/>
          </p:cNvSpPr>
          <p:nvPr>
            <p:ph idx="1"/>
          </p:nvPr>
        </p:nvSpPr>
        <p:spPr/>
        <p:txBody>
          <a:bodyPr>
            <a:normAutofit/>
          </a:bodyPr>
          <a:lstStyle/>
          <a:p>
            <a:pPr marL="514350" indent="-514350">
              <a:buFont typeface="+mj-lt"/>
              <a:buAutoNum type="alphaUcPeriod"/>
            </a:pPr>
            <a:r>
              <a:rPr lang="en-US" sz="3200" dirty="0"/>
              <a:t>Short process of malleus</a:t>
            </a:r>
          </a:p>
          <a:p>
            <a:pPr marL="514350" indent="-514350">
              <a:buFont typeface="+mj-lt"/>
              <a:buAutoNum type="alphaUcPeriod"/>
            </a:pPr>
            <a:r>
              <a:rPr lang="en-US" sz="3200" dirty="0" err="1"/>
              <a:t>Incudostapedial</a:t>
            </a:r>
            <a:r>
              <a:rPr lang="en-US" sz="3200" dirty="0"/>
              <a:t> joint </a:t>
            </a:r>
          </a:p>
        </p:txBody>
      </p:sp>
      <p:pic>
        <p:nvPicPr>
          <p:cNvPr id="4" name="Picture 2">
            <a:extLst>
              <a:ext uri="{FF2B5EF4-FFF2-40B4-BE49-F238E27FC236}">
                <a16:creationId xmlns:a16="http://schemas.microsoft.com/office/drawing/2014/main" id="{A7FABB13-C60D-8C8A-8E44-2E57A94116D4}"/>
              </a:ext>
            </a:extLst>
          </p:cNvPr>
          <p:cNvPicPr>
            <a:picLocks noChangeAspect="1" noChangeArrowheads="1"/>
          </p:cNvPicPr>
          <p:nvPr/>
        </p:nvPicPr>
        <p:blipFill>
          <a:blip r:embed="rId2" cstate="print"/>
          <a:stretch>
            <a:fillRect/>
          </a:stretch>
        </p:blipFill>
        <p:spPr bwMode="auto">
          <a:xfrm>
            <a:off x="7180317" y="1305026"/>
            <a:ext cx="4173484" cy="3892125"/>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BA0C8226-D050-1C02-3BBE-1BDC942A18A4}"/>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7" name="Rectangle 6">
            <a:extLst>
              <a:ext uri="{FF2B5EF4-FFF2-40B4-BE49-F238E27FC236}">
                <a16:creationId xmlns:a16="http://schemas.microsoft.com/office/drawing/2014/main" id="{12918A99-0931-D256-3600-7666BDB26D45}"/>
              </a:ext>
            </a:extLst>
          </p:cNvPr>
          <p:cNvSpPr/>
          <p:nvPr/>
        </p:nvSpPr>
        <p:spPr>
          <a:xfrm>
            <a:off x="0" y="0"/>
            <a:ext cx="123164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COA – TMP</a:t>
            </a:r>
          </a:p>
        </p:txBody>
      </p:sp>
    </p:spTree>
    <p:extLst>
      <p:ext uri="{BB962C8B-B14F-4D97-AF65-F5344CB8AC3E}">
        <p14:creationId xmlns:p14="http://schemas.microsoft.com/office/powerpoint/2010/main" val="16788534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9A3A8-A889-03D3-330E-73D1ED317FDD}"/>
              </a:ext>
            </a:extLst>
          </p:cNvPr>
          <p:cNvSpPr>
            <a:spLocks noGrp="1"/>
          </p:cNvSpPr>
          <p:nvPr>
            <p:ph type="title"/>
          </p:nvPr>
        </p:nvSpPr>
        <p:spPr/>
        <p:txBody>
          <a:bodyPr/>
          <a:lstStyle/>
          <a:p>
            <a:r>
              <a:rPr lang="en-US" dirty="0"/>
              <a:t>Q7: Tympanic Membrane Perforation </a:t>
            </a:r>
          </a:p>
        </p:txBody>
      </p:sp>
      <p:sp>
        <p:nvSpPr>
          <p:cNvPr id="3" name="Content Placeholder 2">
            <a:extLst>
              <a:ext uri="{FF2B5EF4-FFF2-40B4-BE49-F238E27FC236}">
                <a16:creationId xmlns:a16="http://schemas.microsoft.com/office/drawing/2014/main" id="{2E34D0F8-8F43-93A2-2736-24D4AB24567E}"/>
              </a:ext>
            </a:extLst>
          </p:cNvPr>
          <p:cNvSpPr>
            <a:spLocks noGrp="1"/>
          </p:cNvSpPr>
          <p:nvPr>
            <p:ph idx="1"/>
          </p:nvPr>
        </p:nvSpPr>
        <p:spPr>
          <a:xfrm>
            <a:off x="838200" y="1305026"/>
            <a:ext cx="6766249" cy="4871938"/>
          </a:xfrm>
        </p:spPr>
        <p:txBody>
          <a:bodyPr>
            <a:normAutofit/>
          </a:bodyPr>
          <a:lstStyle/>
          <a:p>
            <a:pPr marL="514350" indent="-514350">
              <a:buFont typeface="+mj-lt"/>
              <a:buAutoNum type="arabicPeriod"/>
            </a:pPr>
            <a:r>
              <a:rPr lang="en-US" sz="3000" b="1" dirty="0"/>
              <a:t>Management</a:t>
            </a:r>
          </a:p>
          <a:p>
            <a:pPr lvl="1"/>
            <a:r>
              <a:rPr lang="en-US" sz="2600" dirty="0"/>
              <a:t>1st to stabilize the patient (Swab culture, Regular aural toilet, antibiotics, systemic antibiotics in acute exacerbation of disease)</a:t>
            </a:r>
          </a:p>
          <a:p>
            <a:pPr marL="514350" indent="-514350">
              <a:buFont typeface="+mj-lt"/>
              <a:buAutoNum type="arabicPeriod"/>
            </a:pPr>
            <a:r>
              <a:rPr lang="en-US" sz="2800" b="1" dirty="0"/>
              <a:t>Definitive management ?</a:t>
            </a:r>
          </a:p>
          <a:p>
            <a:pPr lvl="1"/>
            <a:r>
              <a:rPr lang="en-US" sz="2400" dirty="0"/>
              <a:t>Myringoplasty (Type one  tympanoplasty)</a:t>
            </a:r>
            <a:endParaRPr lang="en-US" dirty="0"/>
          </a:p>
        </p:txBody>
      </p:sp>
      <p:sp>
        <p:nvSpPr>
          <p:cNvPr id="5" name="Rectangle 4">
            <a:extLst>
              <a:ext uri="{FF2B5EF4-FFF2-40B4-BE49-F238E27FC236}">
                <a16:creationId xmlns:a16="http://schemas.microsoft.com/office/drawing/2014/main" id="{A2F27EE9-1535-C9F5-7F39-4B1B548003E8}"/>
              </a:ext>
            </a:extLst>
          </p:cNvPr>
          <p:cNvSpPr/>
          <p:nvPr/>
        </p:nvSpPr>
        <p:spPr>
          <a:xfrm>
            <a:off x="11178072" y="0"/>
            <a:ext cx="1013927"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a:t>
            </a:r>
            <a:r>
              <a:rPr lang="ar-JO" dirty="0">
                <a:solidFill>
                  <a:srgbClr val="FF0000"/>
                </a:solidFill>
              </a:rPr>
              <a:t>)</a:t>
            </a:r>
            <a:endParaRPr lang="en-US" dirty="0">
              <a:solidFill>
                <a:srgbClr val="FF0000"/>
              </a:solidFill>
            </a:endParaRPr>
          </a:p>
        </p:txBody>
      </p:sp>
      <p:sp>
        <p:nvSpPr>
          <p:cNvPr id="7" name="Rectangle 6">
            <a:extLst>
              <a:ext uri="{FF2B5EF4-FFF2-40B4-BE49-F238E27FC236}">
                <a16:creationId xmlns:a16="http://schemas.microsoft.com/office/drawing/2014/main" id="{57460CBC-327F-32B5-BB00-8B737B5A9220}"/>
              </a:ext>
            </a:extLst>
          </p:cNvPr>
          <p:cNvSpPr/>
          <p:nvPr/>
        </p:nvSpPr>
        <p:spPr>
          <a:xfrm>
            <a:off x="0" y="0"/>
            <a:ext cx="1231641"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COA – TMP</a:t>
            </a:r>
          </a:p>
        </p:txBody>
      </p:sp>
      <p:pic>
        <p:nvPicPr>
          <p:cNvPr id="8" name="Picture 2">
            <a:extLst>
              <a:ext uri="{FF2B5EF4-FFF2-40B4-BE49-F238E27FC236}">
                <a16:creationId xmlns:a16="http://schemas.microsoft.com/office/drawing/2014/main" id="{8A1BE030-8C08-ACB2-0FE9-F0E7244F91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1731" y="1305026"/>
            <a:ext cx="3572069" cy="3132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9332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4227558"/>
            <a:ext cx="12192001" cy="923330"/>
          </a:xfrm>
          <a:prstGeom prst="rect">
            <a:avLst/>
          </a:prstGeom>
          <a:noFill/>
        </p:spPr>
        <p:txBody>
          <a:bodyPr wrap="square" rtlCol="0" anchor="ctr">
            <a:spAutoFit/>
          </a:bodyPr>
          <a:lstStyle/>
          <a:p>
            <a:pPr algn="ctr"/>
            <a:r>
              <a:rPr lang="en-US" altLang="ko-KR" sz="5400" dirty="0">
                <a:solidFill>
                  <a:schemeClr val="bg1"/>
                </a:solidFill>
                <a:effectLst>
                  <a:outerShdw blurRad="38100" dist="38100" dir="2700000" algn="tl">
                    <a:srgbClr val="000000">
                      <a:alpha val="43137"/>
                    </a:srgbClr>
                  </a:outerShdw>
                </a:effectLst>
                <a:cs typeface="Arial" pitchFamily="34" charset="0"/>
              </a:rPr>
              <a:t>Facial nerve palsy</a:t>
            </a:r>
            <a:endParaRPr lang="ko-KR" altLang="en-US" sz="5400" dirty="0">
              <a:solidFill>
                <a:schemeClr val="bg1"/>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1799655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DBDF-A73E-0BBA-6A23-60A3D168AF72}"/>
              </a:ext>
            </a:extLst>
          </p:cNvPr>
          <p:cNvSpPr>
            <a:spLocks noGrp="1"/>
          </p:cNvSpPr>
          <p:nvPr>
            <p:ph type="title"/>
          </p:nvPr>
        </p:nvSpPr>
        <p:spPr/>
        <p:txBody>
          <a:bodyPr/>
          <a:lstStyle/>
          <a:p>
            <a:r>
              <a:rPr lang="en-US" dirty="0"/>
              <a:t>Facial nerve palsy 1</a:t>
            </a:r>
          </a:p>
        </p:txBody>
      </p:sp>
      <p:sp>
        <p:nvSpPr>
          <p:cNvPr id="3" name="Content Placeholder 2">
            <a:extLst>
              <a:ext uri="{FF2B5EF4-FFF2-40B4-BE49-F238E27FC236}">
                <a16:creationId xmlns:a16="http://schemas.microsoft.com/office/drawing/2014/main" id="{924BB263-0A0F-8C96-DCE2-15A7E064E6F0}"/>
              </a:ext>
            </a:extLst>
          </p:cNvPr>
          <p:cNvSpPr>
            <a:spLocks noGrp="1"/>
          </p:cNvSpPr>
          <p:nvPr>
            <p:ph idx="1"/>
          </p:nvPr>
        </p:nvSpPr>
        <p:spPr>
          <a:xfrm>
            <a:off x="838200" y="1305026"/>
            <a:ext cx="10515600" cy="5187849"/>
          </a:xfrm>
        </p:spPr>
        <p:txBody>
          <a:bodyPr>
            <a:normAutofit fontScale="92500" lnSpcReduction="10000"/>
          </a:bodyPr>
          <a:lstStyle/>
          <a:p>
            <a:r>
              <a:rPr lang="en-US" b="1" dirty="0"/>
              <a:t>Most common causes:</a:t>
            </a:r>
          </a:p>
          <a:p>
            <a:pPr marL="971550" lvl="1" indent="-514350">
              <a:buFont typeface="+mj-lt"/>
              <a:buAutoNum type="arabicPeriod"/>
            </a:pPr>
            <a:r>
              <a:rPr lang="en-US" dirty="0"/>
              <a:t>Idiopathic ( Bell’s palsy).</a:t>
            </a:r>
            <a:endParaRPr lang="ar-JO" dirty="0"/>
          </a:p>
          <a:p>
            <a:pPr marL="971550" lvl="1" indent="-514350">
              <a:buFont typeface="+mj-lt"/>
              <a:buAutoNum type="arabicPeriod"/>
            </a:pPr>
            <a:r>
              <a:rPr lang="en-US" dirty="0"/>
              <a:t>Ramsay hunt syndrome ( 2nd most common ): with vesicular eruption around the face and ear, type of hearing loss is Sensorineural.</a:t>
            </a:r>
          </a:p>
          <a:p>
            <a:r>
              <a:rPr lang="en-US" b="1" dirty="0"/>
              <a:t>Causes of recurrent facial palsy: </a:t>
            </a:r>
          </a:p>
          <a:p>
            <a:pPr marL="971550" lvl="1" indent="-514350">
              <a:buFont typeface="+mj-lt"/>
              <a:buAutoNum type="arabicPeriod"/>
            </a:pPr>
            <a:r>
              <a:rPr lang="en-US" dirty="0"/>
              <a:t>Melkersson-Rosenthal syndrome.</a:t>
            </a:r>
          </a:p>
          <a:p>
            <a:pPr marL="971550" lvl="1" indent="-514350">
              <a:buFont typeface="+mj-lt"/>
              <a:buAutoNum type="arabicPeriod"/>
            </a:pPr>
            <a:r>
              <a:rPr lang="en-US" dirty="0"/>
              <a:t>Sarcoidosis.</a:t>
            </a:r>
          </a:p>
          <a:p>
            <a:pPr marL="971550" lvl="1" indent="-514350">
              <a:buFont typeface="+mj-lt"/>
              <a:buAutoNum type="arabicPeriod"/>
            </a:pPr>
            <a:r>
              <a:rPr lang="en-US" dirty="0"/>
              <a:t>Parotid tumors.</a:t>
            </a:r>
          </a:p>
          <a:p>
            <a:r>
              <a:rPr lang="en-US" b="1" dirty="0"/>
              <a:t>Treatment of facial palsy:</a:t>
            </a:r>
          </a:p>
          <a:p>
            <a:pPr marL="914400" lvl="1" indent="-457200">
              <a:buFont typeface="+mj-lt"/>
              <a:buAutoNum type="arabicPeriod"/>
            </a:pPr>
            <a:r>
              <a:rPr lang="en-US" dirty="0"/>
              <a:t>Steroids ( Prednisolone) in the morning 12 tablets daily for 5 days (patient should take it from 5:00AM to 7:00AM), should be within 48 hours of the palsy.</a:t>
            </a:r>
          </a:p>
          <a:p>
            <a:pPr marL="914400" lvl="1" indent="-457200">
              <a:buFont typeface="+mj-lt"/>
              <a:buAutoNum type="arabicPeriod"/>
            </a:pPr>
            <a:r>
              <a:rPr lang="en-US" dirty="0"/>
              <a:t>Antivirals are controversial.</a:t>
            </a:r>
          </a:p>
          <a:p>
            <a:pPr marL="914400" lvl="1" indent="-457200">
              <a:buFont typeface="+mj-lt"/>
              <a:buAutoNum type="arabicPeriod"/>
            </a:pPr>
            <a:r>
              <a:rPr lang="en-US" dirty="0"/>
              <a:t>Eye care (Artificial tears , Topical ointment , Eye cover).</a:t>
            </a:r>
          </a:p>
          <a:p>
            <a:pPr marL="914400" lvl="1" indent="-457200">
              <a:buFont typeface="+mj-lt"/>
              <a:buAutoNum type="arabicPeriod"/>
            </a:pPr>
            <a:r>
              <a:rPr lang="en-US" dirty="0"/>
              <a:t>Physiotherapy after two weeks.</a:t>
            </a:r>
          </a:p>
          <a:p>
            <a:pPr marL="914400" lvl="1" indent="-457200">
              <a:buFont typeface="+mj-lt"/>
              <a:buAutoNum type="arabicPeriod"/>
            </a:pPr>
            <a:r>
              <a:rPr lang="en-US" dirty="0"/>
              <a:t>Surgery.</a:t>
            </a:r>
          </a:p>
          <a:p>
            <a:endParaRPr lang="en-US" dirty="0"/>
          </a:p>
        </p:txBody>
      </p:sp>
      <p:sp>
        <p:nvSpPr>
          <p:cNvPr id="6" name="Rectangle 5">
            <a:extLst>
              <a:ext uri="{FF2B5EF4-FFF2-40B4-BE49-F238E27FC236}">
                <a16:creationId xmlns:a16="http://schemas.microsoft.com/office/drawing/2014/main" id="{7B440F77-A270-2FD7-E568-BA8386931143}"/>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12125956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6DD4C-AC7C-987B-53EB-C76A147327B5}"/>
              </a:ext>
            </a:extLst>
          </p:cNvPr>
          <p:cNvSpPr>
            <a:spLocks noGrp="1"/>
          </p:cNvSpPr>
          <p:nvPr>
            <p:ph type="title"/>
          </p:nvPr>
        </p:nvSpPr>
        <p:spPr/>
        <p:txBody>
          <a:bodyPr/>
          <a:lstStyle/>
          <a:p>
            <a:r>
              <a:rPr lang="en-US" dirty="0"/>
              <a:t>Facial nerve palsy 2</a:t>
            </a:r>
          </a:p>
        </p:txBody>
      </p:sp>
      <p:sp>
        <p:nvSpPr>
          <p:cNvPr id="3" name="Content Placeholder 2">
            <a:extLst>
              <a:ext uri="{FF2B5EF4-FFF2-40B4-BE49-F238E27FC236}">
                <a16:creationId xmlns:a16="http://schemas.microsoft.com/office/drawing/2014/main" id="{4C29794D-15D9-7102-2318-A0183F243F78}"/>
              </a:ext>
            </a:extLst>
          </p:cNvPr>
          <p:cNvSpPr>
            <a:spLocks noGrp="1"/>
          </p:cNvSpPr>
          <p:nvPr>
            <p:ph idx="1"/>
          </p:nvPr>
        </p:nvSpPr>
        <p:spPr>
          <a:xfrm>
            <a:off x="838200" y="1305025"/>
            <a:ext cx="10515600" cy="5254395"/>
          </a:xfrm>
        </p:spPr>
        <p:txBody>
          <a:bodyPr>
            <a:normAutofit lnSpcReduction="10000"/>
          </a:bodyPr>
          <a:lstStyle/>
          <a:p>
            <a:r>
              <a:rPr lang="en-US" b="1" dirty="0"/>
              <a:t>Temporal bone fracture types</a:t>
            </a:r>
            <a:r>
              <a:rPr lang="en-US" dirty="0"/>
              <a:t>:</a:t>
            </a:r>
          </a:p>
          <a:p>
            <a:pPr lvl="1"/>
            <a:r>
              <a:rPr lang="en-US" dirty="0"/>
              <a:t>Longitudinal ( 80%) : Damage to the Tympanic membrane + Ossicles (Conductive hearing loss) + Late facial palsy.</a:t>
            </a:r>
          </a:p>
          <a:p>
            <a:pPr lvl="1"/>
            <a:r>
              <a:rPr lang="en-US" dirty="0"/>
              <a:t>Horizontal ( 20%) : Damage to Vestibulocochlear nerve or Labyrinth (Sensorineural hearing loss) + Immediate facial palsy.</a:t>
            </a:r>
          </a:p>
          <a:p>
            <a:r>
              <a:rPr lang="en-US" b="1" dirty="0"/>
              <a:t>Terminal branches in the parotid gland:</a:t>
            </a:r>
          </a:p>
          <a:p>
            <a:pPr marL="914400" lvl="1" indent="-457200">
              <a:buFont typeface="+mj-lt"/>
              <a:buAutoNum type="arabicPeriod"/>
            </a:pPr>
            <a:r>
              <a:rPr lang="en-US" dirty="0"/>
              <a:t>Temporal.</a:t>
            </a:r>
          </a:p>
          <a:p>
            <a:pPr marL="914400" lvl="1" indent="-457200">
              <a:buFont typeface="+mj-lt"/>
              <a:buAutoNum type="arabicPeriod"/>
            </a:pPr>
            <a:r>
              <a:rPr lang="en-US" dirty="0"/>
              <a:t>Zygomatic.</a:t>
            </a:r>
          </a:p>
          <a:p>
            <a:pPr marL="914400" lvl="1" indent="-457200">
              <a:buFont typeface="+mj-lt"/>
              <a:buAutoNum type="arabicPeriod"/>
            </a:pPr>
            <a:r>
              <a:rPr lang="en-US" dirty="0"/>
              <a:t>Buccal.</a:t>
            </a:r>
          </a:p>
          <a:p>
            <a:pPr marL="914400" lvl="1" indent="-457200">
              <a:buFont typeface="+mj-lt"/>
              <a:buAutoNum type="arabicPeriod"/>
            </a:pPr>
            <a:r>
              <a:rPr lang="en-US" dirty="0"/>
              <a:t>Marginal mandibular.</a:t>
            </a:r>
          </a:p>
          <a:p>
            <a:pPr marL="914400" lvl="1" indent="-457200">
              <a:buFont typeface="+mj-lt"/>
              <a:buAutoNum type="arabicPeriod"/>
            </a:pPr>
            <a:r>
              <a:rPr lang="en-US" dirty="0"/>
              <a:t>Cervical.</a:t>
            </a:r>
          </a:p>
          <a:p>
            <a:r>
              <a:rPr lang="en-US" b="1" dirty="0"/>
              <a:t>Stapedial reflex (Cochlear reflex, Acoustic reflex):</a:t>
            </a:r>
          </a:p>
          <a:p>
            <a:pPr lvl="1"/>
            <a:r>
              <a:rPr lang="en-US" dirty="0"/>
              <a:t>Afferent : Vestibulocochlear nerve CN VIII.</a:t>
            </a:r>
          </a:p>
          <a:p>
            <a:pPr lvl="1"/>
            <a:r>
              <a:rPr lang="en-US" dirty="0"/>
              <a:t>Efferent : Facial nerve CN VII.</a:t>
            </a:r>
          </a:p>
        </p:txBody>
      </p:sp>
      <p:sp>
        <p:nvSpPr>
          <p:cNvPr id="6" name="Rectangle 5">
            <a:extLst>
              <a:ext uri="{FF2B5EF4-FFF2-40B4-BE49-F238E27FC236}">
                <a16:creationId xmlns:a16="http://schemas.microsoft.com/office/drawing/2014/main" id="{3E8E0DF2-FD22-2E46-335D-83596F9E9403}"/>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30753260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9754-225D-1D75-33F3-B6CF264FB0BC}"/>
              </a:ext>
            </a:extLst>
          </p:cNvPr>
          <p:cNvSpPr>
            <a:spLocks noGrp="1"/>
          </p:cNvSpPr>
          <p:nvPr>
            <p:ph type="title"/>
          </p:nvPr>
        </p:nvSpPr>
        <p:spPr/>
        <p:txBody>
          <a:bodyPr/>
          <a:lstStyle/>
          <a:p>
            <a:r>
              <a:rPr lang="en-US" dirty="0"/>
              <a:t>Facial nerve palsy 3</a:t>
            </a:r>
          </a:p>
        </p:txBody>
      </p:sp>
      <p:sp>
        <p:nvSpPr>
          <p:cNvPr id="4" name="Rectangle 3">
            <a:extLst>
              <a:ext uri="{FF2B5EF4-FFF2-40B4-BE49-F238E27FC236}">
                <a16:creationId xmlns:a16="http://schemas.microsoft.com/office/drawing/2014/main" id="{27B6C9AC-6C3B-60CF-45D8-C5C34996C3BE}"/>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rPr>
              <a:t>Amboss</a:t>
            </a:r>
          </a:p>
        </p:txBody>
      </p:sp>
      <p:sp>
        <p:nvSpPr>
          <p:cNvPr id="7" name="Content Placeholder 6">
            <a:extLst>
              <a:ext uri="{FF2B5EF4-FFF2-40B4-BE49-F238E27FC236}">
                <a16:creationId xmlns:a16="http://schemas.microsoft.com/office/drawing/2014/main" id="{ECBCBC34-0545-B1A8-2752-1973FF615A65}"/>
              </a:ext>
            </a:extLst>
          </p:cNvPr>
          <p:cNvSpPr>
            <a:spLocks noGrp="1"/>
          </p:cNvSpPr>
          <p:nvPr>
            <p:ph idx="1"/>
          </p:nvPr>
        </p:nvSpPr>
        <p:spPr>
          <a:xfrm>
            <a:off x="506966" y="1305025"/>
            <a:ext cx="5054080" cy="4815857"/>
          </a:xfrm>
        </p:spPr>
        <p:txBody>
          <a:bodyPr>
            <a:normAutofit lnSpcReduction="10000"/>
          </a:bodyPr>
          <a:lstStyle/>
          <a:p>
            <a:pPr marL="0" indent="0">
              <a:buNone/>
            </a:pPr>
            <a:r>
              <a:rPr lang="en-US" b="1" dirty="0"/>
              <a:t>Examination findings in facial nerve palsy</a:t>
            </a:r>
          </a:p>
          <a:p>
            <a:r>
              <a:rPr lang="en-US" sz="2600" dirty="0"/>
              <a:t>Muscles of the forehead and eyelid are bilaterally innervated by the facial nerve and as a result, central and peripheral lesions (red x) produce unique findings on physical examination. A central palsy (middle image) results in contralateral paralysis of lower facial muscles; whereas a peripheral palsy (right image) results in complete paralysis of the ipsilateral face.</a:t>
            </a:r>
          </a:p>
        </p:txBody>
      </p:sp>
      <p:pic>
        <p:nvPicPr>
          <p:cNvPr id="9" name="Picture 2" descr="Examination findings in facial nerve palsy">
            <a:extLst>
              <a:ext uri="{FF2B5EF4-FFF2-40B4-BE49-F238E27FC236}">
                <a16:creationId xmlns:a16="http://schemas.microsoft.com/office/drawing/2014/main" id="{AF9A2744-8765-8CA8-29B9-58873F1C8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940" y="1463643"/>
            <a:ext cx="6208094" cy="44986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87A193F-9426-3E4F-DD4B-A3B2AB22331A}"/>
              </a:ext>
            </a:extLst>
          </p:cNvPr>
          <p:cNvSpPr/>
          <p:nvPr/>
        </p:nvSpPr>
        <p:spPr>
          <a:xfrm>
            <a:off x="1" y="-1"/>
            <a:ext cx="1586204" cy="85841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dirty="0">
                <a:solidFill>
                  <a:srgbClr val="0070C0"/>
                </a:solidFill>
              </a:rPr>
              <a:t>إذا مش فاهم يا </a:t>
            </a:r>
            <a:r>
              <a:rPr lang="ar-JO" sz="1600" dirty="0" err="1">
                <a:solidFill>
                  <a:srgbClr val="0070C0"/>
                </a:solidFill>
              </a:rPr>
              <a:t>بتروح</a:t>
            </a:r>
            <a:r>
              <a:rPr lang="ar-JO" sz="1600" dirty="0">
                <a:solidFill>
                  <a:srgbClr val="0070C0"/>
                </a:solidFill>
              </a:rPr>
              <a:t> تفهم لحالك يا </a:t>
            </a:r>
            <a:r>
              <a:rPr lang="ar-JO" sz="1600" dirty="0" err="1">
                <a:solidFill>
                  <a:srgbClr val="0070C0"/>
                </a:solidFill>
              </a:rPr>
              <a:t>بتبصمج</a:t>
            </a:r>
            <a:r>
              <a:rPr lang="ar-JO" sz="1600" dirty="0">
                <a:solidFill>
                  <a:srgbClr val="0070C0"/>
                </a:solidFill>
              </a:rPr>
              <a:t> </a:t>
            </a:r>
            <a:r>
              <a:rPr lang="ar-JO" sz="1600" dirty="0" err="1">
                <a:solidFill>
                  <a:srgbClr val="0070C0"/>
                </a:solidFill>
              </a:rPr>
              <a:t>السلايد</a:t>
            </a:r>
            <a:r>
              <a:rPr lang="ar-JO" sz="1600" dirty="0">
                <a:solidFill>
                  <a:srgbClr val="0070C0"/>
                </a:solidFill>
              </a:rPr>
              <a:t> التالي</a:t>
            </a:r>
            <a:endParaRPr lang="en-US" sz="1600" dirty="0">
              <a:solidFill>
                <a:srgbClr val="0070C0"/>
              </a:solidFill>
            </a:endParaRPr>
          </a:p>
        </p:txBody>
      </p:sp>
    </p:spTree>
    <p:extLst>
      <p:ext uri="{BB962C8B-B14F-4D97-AF65-F5344CB8AC3E}">
        <p14:creationId xmlns:p14="http://schemas.microsoft.com/office/powerpoint/2010/main" val="2835570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68DE-8969-0F6A-0E6A-D10DF001CBC1}"/>
              </a:ext>
            </a:extLst>
          </p:cNvPr>
          <p:cNvSpPr>
            <a:spLocks noGrp="1"/>
          </p:cNvSpPr>
          <p:nvPr>
            <p:ph type="title"/>
          </p:nvPr>
        </p:nvSpPr>
        <p:spPr/>
        <p:txBody>
          <a:bodyPr/>
          <a:lstStyle/>
          <a:p>
            <a:r>
              <a:rPr lang="en-US" dirty="0"/>
              <a:t>Facial nerve palsy 4</a:t>
            </a:r>
          </a:p>
        </p:txBody>
      </p:sp>
      <p:graphicFrame>
        <p:nvGraphicFramePr>
          <p:cNvPr id="6" name="Content Placeholder 3">
            <a:extLst>
              <a:ext uri="{FF2B5EF4-FFF2-40B4-BE49-F238E27FC236}">
                <a16:creationId xmlns:a16="http://schemas.microsoft.com/office/drawing/2014/main" id="{B79CF6DE-6647-F7E7-8BB1-EE0DBDB2547A}"/>
              </a:ext>
            </a:extLst>
          </p:cNvPr>
          <p:cNvGraphicFramePr>
            <a:graphicFrameLocks noGrp="1"/>
          </p:cNvGraphicFramePr>
          <p:nvPr>
            <p:ph idx="1"/>
            <p:extLst>
              <p:ext uri="{D42A27DB-BD31-4B8C-83A1-F6EECF244321}">
                <p14:modId xmlns:p14="http://schemas.microsoft.com/office/powerpoint/2010/main" val="417092465"/>
              </p:ext>
            </p:extLst>
          </p:nvPr>
        </p:nvGraphicFramePr>
        <p:xfrm>
          <a:off x="838200" y="1235161"/>
          <a:ext cx="10515600" cy="4356733"/>
        </p:xfrm>
        <a:graphic>
          <a:graphicData uri="http://schemas.openxmlformats.org/drawingml/2006/table">
            <a:tbl>
              <a:tblPr firstRow="1" bandRow="1">
                <a:tableStyleId>{073A0DAA-6AF3-43AB-8588-CEC1D06C72B9}</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883443">
                <a:tc>
                  <a:txBody>
                    <a:bodyPr/>
                    <a:lstStyle/>
                    <a:p>
                      <a:pPr algn="ctr"/>
                      <a:r>
                        <a:rPr lang="en-US" sz="2400" dirty="0"/>
                        <a:t>Upper motor neuron</a:t>
                      </a:r>
                      <a:r>
                        <a:rPr lang="en-US" sz="2400" baseline="0" dirty="0"/>
                        <a:t> lesion </a:t>
                      </a:r>
                    </a:p>
                    <a:p>
                      <a:pPr algn="ctr"/>
                      <a:r>
                        <a:rPr lang="en-US" sz="2400" baseline="0" dirty="0"/>
                        <a:t>(Central)</a:t>
                      </a:r>
                      <a:endParaRPr lang="en-US" sz="2400" dirty="0"/>
                    </a:p>
                  </a:txBody>
                  <a:tcPr anchor="ctr"/>
                </a:tc>
                <a:tc>
                  <a:txBody>
                    <a:bodyPr/>
                    <a:lstStyle/>
                    <a:p>
                      <a:pPr algn="ctr"/>
                      <a:r>
                        <a:rPr lang="en-US" sz="2400" dirty="0"/>
                        <a:t>Lower motor neuron lesion</a:t>
                      </a:r>
                    </a:p>
                    <a:p>
                      <a:pPr algn="ctr"/>
                      <a:r>
                        <a:rPr lang="en-US" sz="2400" dirty="0"/>
                        <a:t>(Peripheral</a:t>
                      </a:r>
                      <a:r>
                        <a:rPr lang="en-US" sz="2400" baseline="0" dirty="0"/>
                        <a:t>)</a:t>
                      </a:r>
                      <a:endParaRPr lang="en-US" sz="2400" dirty="0"/>
                    </a:p>
                  </a:txBody>
                  <a:tcPr anchor="ctr"/>
                </a:tc>
                <a:extLst>
                  <a:ext uri="{0D108BD9-81ED-4DB2-BD59-A6C34878D82A}">
                    <a16:rowId xmlns:a16="http://schemas.microsoft.com/office/drawing/2014/main" val="10000"/>
                  </a:ext>
                </a:extLst>
              </a:tr>
              <a:tr h="1262062">
                <a:tc>
                  <a:txBody>
                    <a:bodyPr/>
                    <a:lstStyle/>
                    <a:p>
                      <a:pPr algn="ctr"/>
                      <a:r>
                        <a:rPr lang="en-US" sz="2400" b="1" dirty="0"/>
                        <a:t>Manifests</a:t>
                      </a:r>
                      <a:r>
                        <a:rPr lang="en-US" sz="2400" b="1" baseline="0" dirty="0"/>
                        <a:t> in the contralateral side </a:t>
                      </a:r>
                    </a:p>
                    <a:p>
                      <a:pPr algn="ctr"/>
                      <a:r>
                        <a:rPr lang="en-US" sz="2400" b="1" baseline="0" dirty="0"/>
                        <a:t>( Right upper motor neuron lesion will manifest in left lower face)</a:t>
                      </a:r>
                      <a:endParaRPr lang="en-US" sz="2400" b="1" i="0" dirty="0"/>
                    </a:p>
                  </a:txBody>
                  <a:tcPr anchor="ctr"/>
                </a:tc>
                <a:tc>
                  <a:txBody>
                    <a:bodyPr/>
                    <a:lstStyle/>
                    <a:p>
                      <a:pPr algn="ctr"/>
                      <a:r>
                        <a:rPr lang="en-US" sz="2400" b="1" dirty="0"/>
                        <a:t>Manifests</a:t>
                      </a:r>
                      <a:r>
                        <a:rPr lang="en-US" sz="2400" b="1" baseline="0" dirty="0"/>
                        <a:t> in the ipsilateral side</a:t>
                      </a:r>
                    </a:p>
                    <a:p>
                      <a:pPr algn="ctr"/>
                      <a:r>
                        <a:rPr lang="en-US" sz="2400" b="1" baseline="0" dirty="0"/>
                        <a:t>( Right lower motor neuron lesion will manifest in the right whole face)</a:t>
                      </a:r>
                      <a:endParaRPr lang="en-US" sz="2400" b="1" dirty="0"/>
                    </a:p>
                  </a:txBody>
                  <a:tcPr anchor="ctr"/>
                </a:tc>
                <a:extLst>
                  <a:ext uri="{0D108BD9-81ED-4DB2-BD59-A6C34878D82A}">
                    <a16:rowId xmlns:a16="http://schemas.microsoft.com/office/drawing/2014/main" val="10001"/>
                  </a:ext>
                </a:extLst>
              </a:tr>
              <a:tr h="504825">
                <a:tc>
                  <a:txBody>
                    <a:bodyPr/>
                    <a:lstStyle/>
                    <a:p>
                      <a:pPr algn="ctr"/>
                      <a:r>
                        <a:rPr lang="en-US" sz="2400" b="1" dirty="0"/>
                        <a:t>Closure</a:t>
                      </a:r>
                      <a:r>
                        <a:rPr lang="en-US" sz="2400" b="1" baseline="0" dirty="0"/>
                        <a:t> of the eye is preserved </a:t>
                      </a:r>
                      <a:r>
                        <a:rPr lang="en-US" sz="2400" b="1" dirty="0"/>
                        <a:t> </a:t>
                      </a:r>
                      <a:endParaRPr lang="en-US" sz="2400" b="1" i="0" dirty="0"/>
                    </a:p>
                  </a:txBody>
                  <a:tcPr anchor="ctr"/>
                </a:tc>
                <a:tc>
                  <a:txBody>
                    <a:bodyPr/>
                    <a:lstStyle/>
                    <a:p>
                      <a:pPr algn="ctr"/>
                      <a:r>
                        <a:rPr lang="en-US" sz="2400" b="1" dirty="0"/>
                        <a:t>Inability (</a:t>
                      </a:r>
                      <a:r>
                        <a:rPr lang="en-US" sz="2400" b="1" baseline="0" dirty="0"/>
                        <a:t> or weakness) to close the ipsilateral eye</a:t>
                      </a:r>
                      <a:endParaRPr lang="en-US" sz="2400" b="1" dirty="0"/>
                    </a:p>
                  </a:txBody>
                  <a:tcPr anchor="ctr"/>
                </a:tc>
                <a:extLst>
                  <a:ext uri="{0D108BD9-81ED-4DB2-BD59-A6C34878D82A}">
                    <a16:rowId xmlns:a16="http://schemas.microsoft.com/office/drawing/2014/main" val="10002"/>
                  </a:ext>
                </a:extLst>
              </a:tr>
              <a:tr h="883443">
                <a:tc>
                  <a:txBody>
                    <a:bodyPr/>
                    <a:lstStyle/>
                    <a:p>
                      <a:pPr algn="ctr"/>
                      <a:r>
                        <a:rPr lang="en-US" sz="2400" b="1" dirty="0">
                          <a:solidFill>
                            <a:srgbClr val="FF0000"/>
                          </a:solidFill>
                        </a:rPr>
                        <a:t>Forehead movement is normal </a:t>
                      </a:r>
                    </a:p>
                    <a:p>
                      <a:pPr algn="ctr"/>
                      <a:r>
                        <a:rPr lang="en-US" sz="2400" b="1" dirty="0">
                          <a:solidFill>
                            <a:srgbClr val="FF0000"/>
                          </a:solidFill>
                        </a:rPr>
                        <a:t>( frontal</a:t>
                      </a:r>
                      <a:r>
                        <a:rPr lang="en-US" sz="2400" b="1" baseline="0" dirty="0">
                          <a:solidFill>
                            <a:srgbClr val="FF0000"/>
                          </a:solidFill>
                        </a:rPr>
                        <a:t> wrinkling isn’t lost)</a:t>
                      </a:r>
                      <a:endParaRPr lang="en-US" sz="2400" b="1" i="0" dirty="0">
                        <a:solidFill>
                          <a:srgbClr val="FF0000"/>
                        </a:solidFill>
                      </a:endParaRPr>
                    </a:p>
                  </a:txBody>
                  <a:tcPr anchor="ctr"/>
                </a:tc>
                <a:tc>
                  <a:txBody>
                    <a:bodyPr/>
                    <a:lstStyle/>
                    <a:p>
                      <a:pPr algn="ctr"/>
                      <a:r>
                        <a:rPr lang="en-US" sz="2400" b="1" dirty="0">
                          <a:solidFill>
                            <a:srgbClr val="FF0000"/>
                          </a:solidFill>
                        </a:rPr>
                        <a:t>Forehead</a:t>
                      </a:r>
                      <a:r>
                        <a:rPr lang="en-US" sz="2400" b="1" baseline="0" dirty="0">
                          <a:solidFill>
                            <a:srgbClr val="FF0000"/>
                          </a:solidFill>
                        </a:rPr>
                        <a:t> movement is paralyzed</a:t>
                      </a:r>
                    </a:p>
                    <a:p>
                      <a:pPr algn="ctr"/>
                      <a:r>
                        <a:rPr lang="en-US" sz="2400" b="1" baseline="0" dirty="0">
                          <a:solidFill>
                            <a:srgbClr val="FF0000"/>
                          </a:solidFill>
                        </a:rPr>
                        <a:t>( Frontal wrinkling is lost)</a:t>
                      </a:r>
                      <a:endParaRPr lang="en-US" sz="2400" b="1" dirty="0">
                        <a:solidFill>
                          <a:srgbClr val="FF0000"/>
                        </a:solidFill>
                      </a:endParaRPr>
                    </a:p>
                  </a:txBody>
                  <a:tcPr anchor="ctr"/>
                </a:tc>
                <a:extLst>
                  <a:ext uri="{0D108BD9-81ED-4DB2-BD59-A6C34878D82A}">
                    <a16:rowId xmlns:a16="http://schemas.microsoft.com/office/drawing/2014/main" val="10003"/>
                  </a:ext>
                </a:extLst>
              </a:tr>
              <a:tr h="504825">
                <a:tc>
                  <a:txBody>
                    <a:bodyPr/>
                    <a:lstStyle/>
                    <a:p>
                      <a:pPr algn="ctr"/>
                      <a:r>
                        <a:rPr lang="en-US" sz="2400" b="1" dirty="0"/>
                        <a:t>Deviated angle of mouth</a:t>
                      </a:r>
                      <a:endParaRPr lang="en-US" sz="2400" b="1" i="0" dirty="0"/>
                    </a:p>
                  </a:txBody>
                  <a:tcPr anchor="ctr"/>
                </a:tc>
                <a:tc>
                  <a:txBody>
                    <a:bodyPr/>
                    <a:lstStyle/>
                    <a:p>
                      <a:pPr algn="ctr"/>
                      <a:r>
                        <a:rPr lang="en-US" sz="2400" b="1" dirty="0"/>
                        <a:t>Deviated</a:t>
                      </a:r>
                      <a:r>
                        <a:rPr lang="en-US" sz="2400" b="1" baseline="0" dirty="0"/>
                        <a:t> angle of mouth </a:t>
                      </a:r>
                      <a:endParaRPr lang="en-US" sz="2400" b="1" dirty="0"/>
                    </a:p>
                  </a:txBody>
                  <a:tcPr anchor="ctr"/>
                </a:tc>
                <a:extLst>
                  <a:ext uri="{0D108BD9-81ED-4DB2-BD59-A6C34878D82A}">
                    <a16:rowId xmlns:a16="http://schemas.microsoft.com/office/drawing/2014/main" val="10004"/>
                  </a:ext>
                </a:extLst>
              </a:tr>
            </a:tbl>
          </a:graphicData>
        </a:graphic>
      </p:graphicFrame>
      <p:sp>
        <p:nvSpPr>
          <p:cNvPr id="7" name="Content Placeholder 2">
            <a:extLst>
              <a:ext uri="{FF2B5EF4-FFF2-40B4-BE49-F238E27FC236}">
                <a16:creationId xmlns:a16="http://schemas.microsoft.com/office/drawing/2014/main" id="{CD5EE08A-D6E7-041A-D4D4-9D544C330B52}"/>
              </a:ext>
            </a:extLst>
          </p:cNvPr>
          <p:cNvSpPr txBox="1">
            <a:spLocks/>
          </p:cNvSpPr>
          <p:nvPr/>
        </p:nvSpPr>
        <p:spPr>
          <a:xfrm>
            <a:off x="838200" y="5591894"/>
            <a:ext cx="10515600" cy="993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2400" dirty="0"/>
              <a:t>Deviation is to the normal side</a:t>
            </a:r>
          </a:p>
          <a:p>
            <a:pPr>
              <a:buFont typeface="Courier New" panose="02070309020205020404" pitchFamily="49" charset="0"/>
              <a:buChar char="o"/>
            </a:pPr>
            <a:r>
              <a:rPr lang="en-US" sz="2400" dirty="0"/>
              <a:t>90% of patient recover without treatment in 3 months</a:t>
            </a:r>
          </a:p>
        </p:txBody>
      </p:sp>
      <p:sp>
        <p:nvSpPr>
          <p:cNvPr id="5" name="Rectangle 4">
            <a:extLst>
              <a:ext uri="{FF2B5EF4-FFF2-40B4-BE49-F238E27FC236}">
                <a16:creationId xmlns:a16="http://schemas.microsoft.com/office/drawing/2014/main" id="{74089048-FC71-A2AA-3B4C-F997B8A6B36F}"/>
              </a:ext>
            </a:extLst>
          </p:cNvPr>
          <p:cNvSpPr/>
          <p:nvPr/>
        </p:nvSpPr>
        <p:spPr>
          <a:xfrm>
            <a:off x="11178072" y="0"/>
            <a:ext cx="1013927" cy="3651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b="1" dirty="0">
                <a:solidFill>
                  <a:srgbClr val="0070C0"/>
                </a:solidFill>
              </a:rPr>
              <a:t>د. أسامة</a:t>
            </a:r>
            <a:endParaRPr lang="en-US" b="1" dirty="0">
              <a:solidFill>
                <a:srgbClr val="0070C0"/>
              </a:solidFill>
            </a:endParaRPr>
          </a:p>
        </p:txBody>
      </p:sp>
    </p:spTree>
    <p:extLst>
      <p:ext uri="{BB962C8B-B14F-4D97-AF65-F5344CB8AC3E}">
        <p14:creationId xmlns:p14="http://schemas.microsoft.com/office/powerpoint/2010/main" val="34226285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18288-8DCB-4B40-BE97-D1F432C2DF9E}"/>
              </a:ext>
            </a:extLst>
          </p:cNvPr>
          <p:cNvSpPr>
            <a:spLocks noGrp="1"/>
          </p:cNvSpPr>
          <p:nvPr>
            <p:ph type="title"/>
          </p:nvPr>
        </p:nvSpPr>
        <p:spPr/>
        <p:txBody>
          <a:bodyPr>
            <a:normAutofit/>
          </a:bodyPr>
          <a:lstStyle/>
          <a:p>
            <a:r>
              <a:rPr lang="en-US" sz="4400" dirty="0"/>
              <a:t>Ramsay hunt syndrome </a:t>
            </a:r>
            <a:r>
              <a:rPr lang="en-US" dirty="0"/>
              <a:t>5</a:t>
            </a:r>
          </a:p>
        </p:txBody>
      </p:sp>
      <p:pic>
        <p:nvPicPr>
          <p:cNvPr id="1026" name="Picture 2" descr="Ramsay Hunt syndrome | Journal of Neurology, Neurosurgery &amp; Psychiatry">
            <a:extLst>
              <a:ext uri="{FF2B5EF4-FFF2-40B4-BE49-F238E27FC236}">
                <a16:creationId xmlns:a16="http://schemas.microsoft.com/office/drawing/2014/main" id="{5E2407D3-BD35-021B-565E-9CF8B8619C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22785" y="1304925"/>
            <a:ext cx="4746430" cy="48720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E361A1-C560-C25F-EF82-46050432DEDD}"/>
              </a:ext>
            </a:extLst>
          </p:cNvPr>
          <p:cNvSpPr txBox="1"/>
          <p:nvPr/>
        </p:nvSpPr>
        <p:spPr>
          <a:xfrm>
            <a:off x="11633834" y="0"/>
            <a:ext cx="558166" cy="369332"/>
          </a:xfrm>
          <a:prstGeom prst="rect">
            <a:avLst/>
          </a:prstGeom>
          <a:noFill/>
          <a:ln>
            <a:solidFill>
              <a:srgbClr val="0070C0"/>
            </a:solidFill>
          </a:ln>
        </p:spPr>
        <p:txBody>
          <a:bodyPr wrap="none" rtlCol="0">
            <a:spAutoFit/>
          </a:bodyPr>
          <a:lstStyle/>
          <a:p>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636764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D4BB-7FA4-8C44-C79D-8068B8B88120}"/>
              </a:ext>
            </a:extLst>
          </p:cNvPr>
          <p:cNvSpPr>
            <a:spLocks noGrp="1"/>
          </p:cNvSpPr>
          <p:nvPr>
            <p:ph type="title"/>
          </p:nvPr>
        </p:nvSpPr>
        <p:spPr/>
        <p:txBody>
          <a:bodyPr>
            <a:noAutofit/>
          </a:bodyPr>
          <a:lstStyle/>
          <a:p>
            <a:r>
              <a:rPr lang="en-US" sz="3600" dirty="0"/>
              <a:t>Q1: 50 old complain of ear pain and facial asymmetry </a:t>
            </a:r>
          </a:p>
        </p:txBody>
      </p:sp>
      <p:sp>
        <p:nvSpPr>
          <p:cNvPr id="3" name="Content Placeholder 2">
            <a:extLst>
              <a:ext uri="{FF2B5EF4-FFF2-40B4-BE49-F238E27FC236}">
                <a16:creationId xmlns:a16="http://schemas.microsoft.com/office/drawing/2014/main" id="{0E079EC0-8586-E8B7-EC5A-B658960CB3F7}"/>
              </a:ext>
            </a:extLst>
          </p:cNvPr>
          <p:cNvSpPr>
            <a:spLocks noGrp="1"/>
          </p:cNvSpPr>
          <p:nvPr>
            <p:ph idx="1"/>
          </p:nvPr>
        </p:nvSpPr>
        <p:spPr>
          <a:xfrm>
            <a:off x="838200" y="1305026"/>
            <a:ext cx="8028681" cy="4871938"/>
          </a:xfrm>
        </p:spPr>
        <p:txBody>
          <a:bodyPr>
            <a:normAutofit/>
          </a:bodyPr>
          <a:lstStyle/>
          <a:p>
            <a:pPr marL="514350" indent="-514350">
              <a:buFont typeface="+mj-lt"/>
              <a:buAutoNum type="arabicPeriod"/>
            </a:pPr>
            <a:r>
              <a:rPr lang="en-US" b="1" dirty="0"/>
              <a:t>Diagnosis:</a:t>
            </a:r>
          </a:p>
          <a:p>
            <a:pPr lvl="1"/>
            <a:r>
              <a:rPr lang="en-US" sz="2600" dirty="0"/>
              <a:t>Ramsay hunt syndrome</a:t>
            </a:r>
          </a:p>
          <a:p>
            <a:pPr marL="514350" indent="-514350">
              <a:buFont typeface="+mj-lt"/>
              <a:buAutoNum type="arabicPeriod"/>
            </a:pPr>
            <a:r>
              <a:rPr lang="en-US" b="1" dirty="0"/>
              <a:t>Most common cause:</a:t>
            </a:r>
          </a:p>
          <a:p>
            <a:pPr lvl="1"/>
            <a:r>
              <a:rPr lang="en-US" sz="2600" dirty="0"/>
              <a:t>Varicella zoster virus (VZV)</a:t>
            </a:r>
          </a:p>
          <a:p>
            <a:pPr marL="514350" indent="-514350">
              <a:buFont typeface="+mj-lt"/>
              <a:buAutoNum type="arabicPeriod"/>
            </a:pPr>
            <a:r>
              <a:rPr lang="en-US" b="1" dirty="0"/>
              <a:t>Management: </a:t>
            </a:r>
            <a:r>
              <a:rPr lang="en-US" sz="2400" dirty="0"/>
              <a:t>(Ramsay hunt syndrome)</a:t>
            </a:r>
          </a:p>
          <a:p>
            <a:pPr marL="914400" lvl="1" indent="-457200">
              <a:buFont typeface="+mj-lt"/>
              <a:buAutoNum type="arabicPeriod"/>
            </a:pPr>
            <a:r>
              <a:rPr lang="en-US" dirty="0"/>
              <a:t>Steroids ( Prednisolone) in the morning 12 tablets daily for 5 days , should be within 48 hours of the palsy.</a:t>
            </a:r>
          </a:p>
          <a:p>
            <a:pPr marL="914400" lvl="1" indent="-457200">
              <a:buFont typeface="+mj-lt"/>
              <a:buAutoNum type="arabicPeriod"/>
            </a:pPr>
            <a:r>
              <a:rPr lang="en-US" dirty="0"/>
              <a:t>Antivirals are controversial.</a:t>
            </a:r>
          </a:p>
          <a:p>
            <a:pPr marL="914400" lvl="1" indent="-457200">
              <a:buFont typeface="+mj-lt"/>
              <a:buAutoNum type="arabicPeriod"/>
            </a:pPr>
            <a:r>
              <a:rPr lang="en-US" dirty="0"/>
              <a:t>Eye care (Artificial tears , Topical ointment , Eye cover).</a:t>
            </a:r>
          </a:p>
          <a:p>
            <a:pPr marL="914400" lvl="1" indent="-457200">
              <a:buFont typeface="+mj-lt"/>
              <a:buAutoNum type="arabicPeriod"/>
            </a:pPr>
            <a:r>
              <a:rPr lang="en-US" dirty="0"/>
              <a:t>Physiotherapy after two weeks.</a:t>
            </a:r>
          </a:p>
          <a:p>
            <a:pPr marL="914400" lvl="1" indent="-457200">
              <a:buFont typeface="+mj-lt"/>
              <a:buAutoNum type="arabicPeriod"/>
            </a:pPr>
            <a:r>
              <a:rPr lang="en-US" dirty="0"/>
              <a:t>Surgery.</a:t>
            </a:r>
          </a:p>
        </p:txBody>
      </p:sp>
      <p:pic>
        <p:nvPicPr>
          <p:cNvPr id="4" name="Content Placeholder 3">
            <a:extLst>
              <a:ext uri="{FF2B5EF4-FFF2-40B4-BE49-F238E27FC236}">
                <a16:creationId xmlns:a16="http://schemas.microsoft.com/office/drawing/2014/main" id="{C0F0EB20-A2CA-19A0-3A8F-3F16C7EC76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6882" y="1305026"/>
            <a:ext cx="2486917" cy="186738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6E1C17A-A674-64C5-9B66-5C61442199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881" y="3429000"/>
            <a:ext cx="2486917" cy="233202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7E30A563-A9B4-A2D0-570E-2EC3D625B283}"/>
              </a:ext>
            </a:extLst>
          </p:cNvPr>
          <p:cNvSpPr/>
          <p:nvPr/>
        </p:nvSpPr>
        <p:spPr>
          <a:xfrm>
            <a:off x="11060350" y="0"/>
            <a:ext cx="1131650"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JO" dirty="0">
                <a:solidFill>
                  <a:srgbClr val="FF0000"/>
                </a:solidFill>
              </a:rPr>
              <a:t>سنوات (</a:t>
            </a:r>
            <a:r>
              <a:rPr lang="en-US" dirty="0">
                <a:solidFill>
                  <a:srgbClr val="FF0000"/>
                </a:solidFill>
              </a:rPr>
              <a:t>11</a:t>
            </a:r>
            <a:r>
              <a:rPr lang="ar-JO"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326919602"/>
      </p:ext>
    </p:extLst>
  </p:cSld>
  <p:clrMapOvr>
    <a:masterClrMapping/>
  </p:clrMapOvr>
</p:sld>
</file>

<file path=ppt/theme/theme1.xml><?xml version="1.0" encoding="utf-8"?>
<a:theme xmlns:a="http://schemas.openxmlformats.org/drawingml/2006/main" name="Lagneh">
  <a:themeElements>
    <a:clrScheme name="Medical plan 2019 template">
      <a:dk1>
        <a:sysClr val="windowText" lastClr="000000"/>
      </a:dk1>
      <a:lt1>
        <a:sysClr val="window" lastClr="FFFFFF"/>
      </a:lt1>
      <a:dk2>
        <a:srgbClr val="44546A"/>
      </a:dk2>
      <a:lt2>
        <a:srgbClr val="E7E6E6"/>
      </a:lt2>
      <a:accent1>
        <a:srgbClr val="60BED4"/>
      </a:accent1>
      <a:accent2>
        <a:srgbClr val="8EDADA"/>
      </a:accent2>
      <a:accent3>
        <a:srgbClr val="AAAAAA"/>
      </a:accent3>
      <a:accent4>
        <a:srgbClr val="D4D4D4"/>
      </a:accent4>
      <a:accent5>
        <a:srgbClr val="60BED4"/>
      </a:accent5>
      <a:accent6>
        <a:srgbClr val="8EDADA"/>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gneh" id="{D93831D6-98A3-4516-BE39-66A7AFCD5203}" vid="{0EAC9C98-51A9-4C46-A3C7-4C514EC18023}"/>
    </a:ext>
  </a:extLst>
</a:theme>
</file>

<file path=docProps/app.xml><?xml version="1.0" encoding="utf-8"?>
<Properties xmlns="http://schemas.openxmlformats.org/officeDocument/2006/extended-properties" xmlns:vt="http://schemas.openxmlformats.org/officeDocument/2006/docPropsVTypes">
  <Template>Lagneh</Template>
  <TotalTime>2010</TotalTime>
  <Words>15540</Words>
  <Application>Microsoft Office PowerPoint</Application>
  <PresentationFormat>Widescreen</PresentationFormat>
  <Paragraphs>2875</Paragraphs>
  <Slides>260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260</vt:i4>
      </vt:variant>
    </vt:vector>
  </HeadingPairs>
  <TitlesOfParts>
    <vt:vector size="272" baseType="lpstr">
      <vt:lpstr>Aldhabi</vt:lpstr>
      <vt:lpstr>Arial</vt:lpstr>
      <vt:lpstr>Arial Black</vt:lpstr>
      <vt:lpstr>Arial Nova</vt:lpstr>
      <vt:lpstr>Assistant</vt:lpstr>
      <vt:lpstr>Calibri</vt:lpstr>
      <vt:lpstr>Calibri Light</vt:lpstr>
      <vt:lpstr>Calibri-Bold</vt:lpstr>
      <vt:lpstr>Courier New</vt:lpstr>
      <vt:lpstr>Times New Roman</vt:lpstr>
      <vt:lpstr>Wingdings</vt:lpstr>
      <vt:lpstr>Lagneh</vt:lpstr>
      <vt:lpstr>Ear-Nose-Throat Mini-OSCE Dossier</vt:lpstr>
      <vt:lpstr>PowerPoint Presentation</vt:lpstr>
      <vt:lpstr>PowerPoint Presentation</vt:lpstr>
      <vt:lpstr>PowerPoint Presentation</vt:lpstr>
      <vt:lpstr>PowerPoint Presentation</vt:lpstr>
      <vt:lpstr>Tympanic membrane anatomy</vt:lpstr>
      <vt:lpstr>Left or Right ear</vt:lpstr>
      <vt:lpstr>Another way</vt:lpstr>
      <vt:lpstr>Q1: Normal Tympanic membrane</vt:lpstr>
      <vt:lpstr>Otoscopy</vt:lpstr>
      <vt:lpstr>PowerPoint Presentation</vt:lpstr>
      <vt:lpstr>Wax impaction</vt:lpstr>
      <vt:lpstr>Wax impaction</vt:lpstr>
      <vt:lpstr>Vestibular schwannoma (Acoustic neuroma)</vt:lpstr>
      <vt:lpstr>Vestibular schwannoma (Acoustic neuroma)</vt:lpstr>
      <vt:lpstr>Assessment of hearing – Remember</vt:lpstr>
      <vt:lpstr>Rinne and Weber tests possible findings</vt:lpstr>
      <vt:lpstr>Rinne and Weber tests</vt:lpstr>
      <vt:lpstr>Normal audiogram</vt:lpstr>
      <vt:lpstr>Hearing loss</vt:lpstr>
      <vt:lpstr>Otosclerosis (Conductive) audiogram</vt:lpstr>
      <vt:lpstr>Ménière disease (Sensorineural)</vt:lpstr>
      <vt:lpstr>Noise-induced hearing loss (Sensorineural)</vt:lpstr>
      <vt:lpstr>Presbyacusis (Age-related – Sensorineural)</vt:lpstr>
      <vt:lpstr>Tympanogram</vt:lpstr>
      <vt:lpstr>Tympanogram – Type A</vt:lpstr>
      <vt:lpstr>Tympanogram – Type AS</vt:lpstr>
      <vt:lpstr>Tympanogram – Type AD</vt:lpstr>
      <vt:lpstr>Tympanogram – Type B</vt:lpstr>
      <vt:lpstr>Tympanogram – Type B</vt:lpstr>
      <vt:lpstr>Tympanogram – Type C</vt:lpstr>
      <vt:lpstr>Name each type with One possible cause and One choice treatment if found</vt:lpstr>
      <vt:lpstr>Acoustic reflex</vt:lpstr>
      <vt:lpstr>What is the result of stapedial reflex in these situations ?</vt:lpstr>
      <vt:lpstr>Pay attention to the history</vt:lpstr>
      <vt:lpstr>This is a right ear audiogram</vt:lpstr>
      <vt:lpstr>Answer the questions after checking the audiogram</vt:lpstr>
      <vt:lpstr>This is a left ear audiogram</vt:lpstr>
      <vt:lpstr>Answer the questions after checking the audiogram</vt:lpstr>
      <vt:lpstr>Answer the questions after checking the audiogram</vt:lpstr>
      <vt:lpstr>27y dentist came with mild fever, and tinnitus</vt:lpstr>
      <vt:lpstr>73-year-old male started to suffer from a bilateral decrease in hearing</vt:lpstr>
      <vt:lpstr>Answer the questions after checking the audiogram</vt:lpstr>
      <vt:lpstr>Child present with delayed speech</vt:lpstr>
      <vt:lpstr>Answer the questions after checking the picture</vt:lpstr>
      <vt:lpstr>من باب الاحتياط</vt:lpstr>
      <vt:lpstr>Auditory Brainstem Response (ABR) Audiometry</vt:lpstr>
      <vt:lpstr>PowerPoint Presentation</vt:lpstr>
      <vt:lpstr>Vertigo</vt:lpstr>
      <vt:lpstr>Benign paroxysmal positional vertigo</vt:lpstr>
      <vt:lpstr>Benign paroxysmal positional vertigo</vt:lpstr>
      <vt:lpstr>Benign paroxysmal positional vertigo</vt:lpstr>
      <vt:lpstr>Vestibular neuritis (Labyrinthitis)</vt:lpstr>
      <vt:lpstr>Meniere’s disease</vt:lpstr>
      <vt:lpstr>Meniere’s disease</vt:lpstr>
      <vt:lpstr>Causes of unilateral tinnitus</vt:lpstr>
      <vt:lpstr>PowerPoint Presentation</vt:lpstr>
      <vt:lpstr>Otitis externa (pruritis, pain, discharge)</vt:lpstr>
      <vt:lpstr>Otitis externa</vt:lpstr>
      <vt:lpstr>Otomycosis (Fungal infection)</vt:lpstr>
      <vt:lpstr>Otomycosis (Fungal infection)</vt:lpstr>
      <vt:lpstr>PowerPoint Presentation</vt:lpstr>
      <vt:lpstr>Acute otitis media 1</vt:lpstr>
      <vt:lpstr>Acute otitis media Phases</vt:lpstr>
      <vt:lpstr>Acute otitis media management</vt:lpstr>
      <vt:lpstr>Otitis media with effusion 1</vt:lpstr>
      <vt:lpstr>Otitis media with effusion 2</vt:lpstr>
      <vt:lpstr>Otitis media with effusion 3</vt:lpstr>
      <vt:lpstr>Q1: Otitis media with effusion</vt:lpstr>
      <vt:lpstr>Q2: Mild hearing loss, pulsatile tinnitus, aural fullness</vt:lpstr>
      <vt:lpstr>Q3: Otitis media with effusion</vt:lpstr>
      <vt:lpstr>Q4: 3 years old child with hearing loss</vt:lpstr>
      <vt:lpstr>Q5: A child presented with hearing loss and a lump on the neck</vt:lpstr>
      <vt:lpstr>Q5: 50 years old presented with this condition</vt:lpstr>
      <vt:lpstr>Q1: Grommet</vt:lpstr>
      <vt:lpstr>Q2: Grommet</vt:lpstr>
      <vt:lpstr>Q3: Grommet</vt:lpstr>
      <vt:lpstr>Q4: Grommet</vt:lpstr>
      <vt:lpstr>Chronic otitis media 1</vt:lpstr>
      <vt:lpstr>Chronic otitis media 2</vt:lpstr>
      <vt:lpstr>Q1: Cholesteatoma</vt:lpstr>
      <vt:lpstr>Q2: Cholesteatoma</vt:lpstr>
      <vt:lpstr>Q3: Cholesteatoma</vt:lpstr>
      <vt:lpstr>Tympanic Membrane Perforation</vt:lpstr>
      <vt:lpstr>Q1: Tympanic Membrane Perforation </vt:lpstr>
      <vt:lpstr>Q2: Tympanic Membrane Perforation </vt:lpstr>
      <vt:lpstr>Q3: Tympanic Membrane Perforation </vt:lpstr>
      <vt:lpstr>Q4: Tympanic Membrane Perforation </vt:lpstr>
      <vt:lpstr>Q5: Tympanic Membrane Perforation </vt:lpstr>
      <vt:lpstr>Q6: Tympanic Membrane Perforation </vt:lpstr>
      <vt:lpstr>Q6: What are the labeled structures</vt:lpstr>
      <vt:lpstr>Q7: Tympanic Membrane Perforation </vt:lpstr>
      <vt:lpstr>PowerPoint Presentation</vt:lpstr>
      <vt:lpstr>Facial nerve palsy 1</vt:lpstr>
      <vt:lpstr>Facial nerve palsy 2</vt:lpstr>
      <vt:lpstr>Facial nerve palsy 3</vt:lpstr>
      <vt:lpstr>Facial nerve palsy 4</vt:lpstr>
      <vt:lpstr>Ramsay hunt syndrome 5</vt:lpstr>
      <vt:lpstr>Q1: 50 old complain of ear pain and facial asymmetry </vt:lpstr>
      <vt:lpstr>Q1: Facial nerve palsy cont.</vt:lpstr>
      <vt:lpstr>Q3: 72Y present to ER with severe ear pain 2 days ago normal external ear </vt:lpstr>
      <vt:lpstr>Ear trauma</vt:lpstr>
      <vt:lpstr>Auricular hematoma</vt:lpstr>
      <vt:lpstr>Auricular hematoma</vt:lpstr>
      <vt:lpstr>Q1: Auricular hematoma</vt:lpstr>
      <vt:lpstr>PowerPoint Presentation</vt:lpstr>
      <vt:lpstr>Choanal atresia</vt:lpstr>
      <vt:lpstr>PowerPoint Presentation</vt:lpstr>
      <vt:lpstr>Sinuses</vt:lpstr>
      <vt:lpstr>Sinuses</vt:lpstr>
      <vt:lpstr>Allergic rhinitis notes 1</vt:lpstr>
      <vt:lpstr>Allergic rhinitis notes 2</vt:lpstr>
      <vt:lpstr>Allergic rhinitis lines of treatment</vt:lpstr>
      <vt:lpstr>Vasomotor rhinitis &amp; Rhinitis medicamentosa</vt:lpstr>
      <vt:lpstr>Q1: Allergic rhinitis</vt:lpstr>
      <vt:lpstr>Q1: Allergic rhinitis</vt:lpstr>
      <vt:lpstr>Q2: Allergic rhinitis</vt:lpstr>
      <vt:lpstr>Q3: Allergic rhinitis</vt:lpstr>
      <vt:lpstr>Q4: Allergic rhinitis</vt:lpstr>
      <vt:lpstr>Sinusitis CT scan</vt:lpstr>
      <vt:lpstr>Acute sinusitis notes 1</vt:lpstr>
      <vt:lpstr>Acute sinusitis notes 2</vt:lpstr>
      <vt:lpstr>Q1: Acute sinusitis </vt:lpstr>
      <vt:lpstr>Q2: Acute sinusitis </vt:lpstr>
      <vt:lpstr>Q1: Acute sinusitis complications</vt:lpstr>
      <vt:lpstr>Q2: Acute sinusitis complications</vt:lpstr>
      <vt:lpstr>Chronic sinusitis notes 1</vt:lpstr>
      <vt:lpstr>Chronic sinusitis notes 2</vt:lpstr>
      <vt:lpstr>Q1: Chronic sinusitis</vt:lpstr>
      <vt:lpstr>Q2: Chronic sinusitis</vt:lpstr>
      <vt:lpstr>Q3: 40 years old presented to clinc</vt:lpstr>
      <vt:lpstr>Q4: Chronic sinusitis</vt:lpstr>
      <vt:lpstr>Q5: Chronic sinusitis</vt:lpstr>
      <vt:lpstr>Fungal sinusitis</vt:lpstr>
      <vt:lpstr>Q1: Fungal sinusitis</vt:lpstr>
      <vt:lpstr>Q2: Fungal sinusitis</vt:lpstr>
      <vt:lpstr>Q3: Fungal sinusitis</vt:lpstr>
      <vt:lpstr>Q4: Fungal sinusitis</vt:lpstr>
      <vt:lpstr>Nasal polyps' notes</vt:lpstr>
      <vt:lpstr>Q1: Unilateral nasal mass</vt:lpstr>
      <vt:lpstr>Q1: Unilateral nasal mass</vt:lpstr>
      <vt:lpstr>Q2: Unilateral nasal mass</vt:lpstr>
      <vt:lpstr>Q3: Bilateral nasal mass</vt:lpstr>
      <vt:lpstr>Q4: What is your management?</vt:lpstr>
      <vt:lpstr>Q5: Antrochoanal Polyps </vt:lpstr>
      <vt:lpstr>Q6: Antrochoanal Polyps</vt:lpstr>
      <vt:lpstr>Q7: Nasal polyps</vt:lpstr>
      <vt:lpstr>Q7: Nasal polyps</vt:lpstr>
      <vt:lpstr>Opacification of paranasal sinuses</vt:lpstr>
      <vt:lpstr>PowerPoint Presentation</vt:lpstr>
      <vt:lpstr>Nasal septal deviation </vt:lpstr>
      <vt:lpstr>5. If the patient has allergic rhinitis in spring, what is the management</vt:lpstr>
      <vt:lpstr>Nasal septal perforation</vt:lpstr>
      <vt:lpstr>Nasal septal perforation</vt:lpstr>
      <vt:lpstr>PowerPoint Presentation</vt:lpstr>
      <vt:lpstr>Management of nasal trauma 1</vt:lpstr>
      <vt:lpstr>Management of nasal trauma 2</vt:lpstr>
      <vt:lpstr>History of pt. with trauma </vt:lpstr>
      <vt:lpstr>History of pt. with trauma </vt:lpstr>
      <vt:lpstr>PowerPoint Presentation</vt:lpstr>
      <vt:lpstr>Epistaxis Notes</vt:lpstr>
      <vt:lpstr>Nasal hyperemia</vt:lpstr>
      <vt:lpstr>Mention 2 Epistaxis Causes (Risk factors)</vt:lpstr>
      <vt:lpstr>This patient presented to the ER with epistaxis</vt:lpstr>
      <vt:lpstr>A variation of the previous question</vt:lpstr>
      <vt:lpstr>This patient presented to the ER with epistaxis</vt:lpstr>
      <vt:lpstr>Cauterization</vt:lpstr>
      <vt:lpstr>A HTN 40 yrs. old male pt. come to ER with epistaxis</vt:lpstr>
      <vt:lpstr>20Y male patient present to the ER with epistaxis</vt:lpstr>
      <vt:lpstr>Case</vt:lpstr>
      <vt:lpstr>PowerPoint Presentation</vt:lpstr>
      <vt:lpstr>Nasopharyngeal tumors</vt:lpstr>
      <vt:lpstr>Angiofibroma</vt:lpstr>
      <vt:lpstr>Nasopharyngeal cancer</vt:lpstr>
      <vt:lpstr>Neoplasm of nose and sinus 1</vt:lpstr>
      <vt:lpstr>Neoplasm of nose and sinus 2</vt:lpstr>
      <vt:lpstr>Neoplasm of nose and sinus 3</vt:lpstr>
      <vt:lpstr>Sinus mass</vt:lpstr>
      <vt:lpstr>Sinus mass</vt:lpstr>
      <vt:lpstr>PowerPoint Presentation</vt:lpstr>
      <vt:lpstr>PowerPoint Presentation</vt:lpstr>
      <vt:lpstr>Tonsils Anatomy</vt:lpstr>
      <vt:lpstr>Tonsillitis 1</vt:lpstr>
      <vt:lpstr>Tonsillitis 2</vt:lpstr>
      <vt:lpstr>Tonsillitis</vt:lpstr>
      <vt:lpstr>Tonsillectomy</vt:lpstr>
      <vt:lpstr>Post tonsillectomy bleeding</vt:lpstr>
      <vt:lpstr>Post tonsillectomy plan:</vt:lpstr>
      <vt:lpstr>Peritonsillar abscess</vt:lpstr>
      <vt:lpstr>Q1: Obstructive tonsillar hyperplasia</vt:lpstr>
      <vt:lpstr>Q1: Obstructive tonsillar hyperplasia</vt:lpstr>
      <vt:lpstr>Q1: Tonsillectomy</vt:lpstr>
      <vt:lpstr>Q1: Post tonsillectomy bleeding</vt:lpstr>
      <vt:lpstr>Q1: Peritonsillar abscess </vt:lpstr>
      <vt:lpstr>Q2: Peritonsillar abscess </vt:lpstr>
      <vt:lpstr>Q3: Peritonsillar abscess </vt:lpstr>
      <vt:lpstr>PowerPoint Presentation</vt:lpstr>
      <vt:lpstr>Pharyngeal tonsils hypertrophy ( Adenoids)</vt:lpstr>
      <vt:lpstr>Adenoidectomy</vt:lpstr>
      <vt:lpstr>Q1: Adenoids</vt:lpstr>
      <vt:lpstr>Q2: Adenoids</vt:lpstr>
      <vt:lpstr>Q2: Adenoids</vt:lpstr>
      <vt:lpstr>Q3: Adenoids</vt:lpstr>
      <vt:lpstr>Q4: Adenoids</vt:lpstr>
      <vt:lpstr>Adenoidectomy</vt:lpstr>
      <vt:lpstr>Posterior rhinoscopy</vt:lpstr>
      <vt:lpstr>Posterior rhinoscopy – Visualized structures</vt:lpstr>
      <vt:lpstr>PowerPoint Presentation</vt:lpstr>
      <vt:lpstr>Vocal cord palsies</vt:lpstr>
      <vt:lpstr>Vocal cord notes</vt:lpstr>
      <vt:lpstr>Croup</vt:lpstr>
      <vt:lpstr>Q1: A child presented with stridor and fever</vt:lpstr>
      <vt:lpstr>Q2: Nasolaryngio-scopic view of child</vt:lpstr>
      <vt:lpstr>Laryngomalacia</vt:lpstr>
      <vt:lpstr>Q3: Laryngomalacia</vt:lpstr>
      <vt:lpstr>Q3: Laryngomalacia</vt:lpstr>
      <vt:lpstr>Subglottic stenosis</vt:lpstr>
      <vt:lpstr>Q5: 70 years male pt. come to ER with raspy voice , Hoarseness of voice,  partial airway obstruction</vt:lpstr>
      <vt:lpstr>Q5: 70 years male pt. come to ER with raspy voice , Hoarseness of voice,  partial airway obstruction</vt:lpstr>
      <vt:lpstr>Q2: Vocal cord cyst</vt:lpstr>
      <vt:lpstr>Q2: Teacher come with this complain</vt:lpstr>
      <vt:lpstr>PowerPoint Presentation</vt:lpstr>
      <vt:lpstr>Papilloma</vt:lpstr>
      <vt:lpstr>Q1: Respiratory papillomatosis</vt:lpstr>
      <vt:lpstr>Laryngeal carcinoma</vt:lpstr>
      <vt:lpstr>Q3: Smoker came with hoarseness of voice</vt:lpstr>
      <vt:lpstr>Q4: Laryngeal carcinoma </vt:lpstr>
      <vt:lpstr>Q5: Laryngeal carcinoma </vt:lpstr>
      <vt:lpstr>Indirect laryngoscopy</vt:lpstr>
      <vt:lpstr>PowerPoint Presentation</vt:lpstr>
      <vt:lpstr>Tracheostomy 1</vt:lpstr>
      <vt:lpstr>Tracheostomy 2</vt:lpstr>
      <vt:lpstr>Cuffed tracheostomy tube parts</vt:lpstr>
      <vt:lpstr>1.Percutaneous tracheostomy</vt:lpstr>
      <vt:lpstr>Steps of ICU bedside tracheostomy ?</vt:lpstr>
      <vt:lpstr>2. Surgical tracheostomy</vt:lpstr>
      <vt:lpstr>2. Surgical tracheostomy notes</vt:lpstr>
      <vt:lpstr>3.Cricothyroidectomy</vt:lpstr>
      <vt:lpstr>Post op. care in tracheostomy</vt:lpstr>
      <vt:lpstr>Tracheostomy 3</vt:lpstr>
      <vt:lpstr>Q1: Tracheostomy</vt:lpstr>
      <vt:lpstr>Q2: Tracheostomy</vt:lpstr>
      <vt:lpstr>Q3: Tracheostomy</vt:lpstr>
      <vt:lpstr>Q4: Tracheostomy</vt:lpstr>
      <vt:lpstr>Q5: Tracheostomy</vt:lpstr>
      <vt:lpstr>Q5: Tracheostomy</vt:lpstr>
      <vt:lpstr>PowerPoint Presentation</vt:lpstr>
      <vt:lpstr>1. Nasal foreign bodies</vt:lpstr>
      <vt:lpstr>Management of nasal foreign bodies</vt:lpstr>
      <vt:lpstr>2. Throat foreign bodies</vt:lpstr>
      <vt:lpstr>Management of throat foreign bodies</vt:lpstr>
      <vt:lpstr>3. Management of ear foreign bodies</vt:lpstr>
      <vt:lpstr>Management of ear foreign bodies</vt:lpstr>
      <vt:lpstr>Q1: Foreign bodies</vt:lpstr>
      <vt:lpstr>Q2: Foreign bodies</vt:lpstr>
      <vt:lpstr>Q3: A 7 years old child come to ER with unilateral nasal discharge foul smelling</vt:lpstr>
      <vt:lpstr>5 years old present with sudden onset of stridor</vt:lpstr>
      <vt:lpstr>45Y female present with severe unilateral otalgia</vt:lpstr>
      <vt:lpstr>Case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 Mini-OSCE Dossier</dc:title>
  <dc:creator>محمود بركات</dc:creator>
  <cp:lastModifiedBy>محمود طارق عمر بركات</cp:lastModifiedBy>
  <cp:revision>109</cp:revision>
  <dcterms:created xsi:type="dcterms:W3CDTF">2022-08-01T23:37:54Z</dcterms:created>
  <dcterms:modified xsi:type="dcterms:W3CDTF">2023-01-11T08:07:58Z</dcterms:modified>
</cp:coreProperties>
</file>