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4"/>
  </p:sldMasterIdLst>
  <p:notesMasterIdLst>
    <p:notesMasterId r:id="rId43"/>
  </p:notesMasterIdLst>
  <p:sldIdLst>
    <p:sldId id="286" r:id="rId5"/>
    <p:sldId id="257" r:id="rId6"/>
    <p:sldId id="258" r:id="rId7"/>
    <p:sldId id="261" r:id="rId8"/>
    <p:sldId id="262" r:id="rId9"/>
    <p:sldId id="297" r:id="rId10"/>
    <p:sldId id="264" r:id="rId11"/>
    <p:sldId id="295" r:id="rId12"/>
    <p:sldId id="265" r:id="rId13"/>
    <p:sldId id="296" r:id="rId14"/>
    <p:sldId id="263" r:id="rId15"/>
    <p:sldId id="260" r:id="rId16"/>
    <p:sldId id="287" r:id="rId17"/>
    <p:sldId id="266" r:id="rId18"/>
    <p:sldId id="267" r:id="rId19"/>
    <p:sldId id="268" r:id="rId20"/>
    <p:sldId id="269" r:id="rId21"/>
    <p:sldId id="288" r:id="rId22"/>
    <p:sldId id="270" r:id="rId23"/>
    <p:sldId id="271" r:id="rId24"/>
    <p:sldId id="272" r:id="rId25"/>
    <p:sldId id="274" r:id="rId26"/>
    <p:sldId id="289" r:id="rId27"/>
    <p:sldId id="273" r:id="rId28"/>
    <p:sldId id="275" r:id="rId29"/>
    <p:sldId id="276" r:id="rId30"/>
    <p:sldId id="277" r:id="rId31"/>
    <p:sldId id="278" r:id="rId32"/>
    <p:sldId id="279" r:id="rId33"/>
    <p:sldId id="280" r:id="rId34"/>
    <p:sldId id="281" r:id="rId35"/>
    <p:sldId id="291" r:id="rId36"/>
    <p:sldId id="290" r:id="rId37"/>
    <p:sldId id="283" r:id="rId38"/>
    <p:sldId id="284" r:id="rId39"/>
    <p:sldId id="292" r:id="rId40"/>
    <p:sldId id="293" r:id="rId41"/>
    <p:sldId id="29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660"/>
  </p:normalViewPr>
  <p:slideViewPr>
    <p:cSldViewPr>
      <p:cViewPr varScale="1">
        <p:scale>
          <a:sx n="83" d="100"/>
          <a:sy n="83" d="100"/>
        </p:scale>
        <p:origin x="1404"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484B2B-F0E3-47DF-A8EE-B18196FFCF90}" type="datetimeFigureOut">
              <a:rPr lang="en-US" smtClean="0"/>
              <a:t>5/22/2021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F4259-1B68-442D-93EE-330119A0B1D7}" type="slidenum">
              <a:rPr lang="en-US" smtClean="0"/>
              <a:t>‹#›</a:t>
            </a:fld>
            <a:endParaRPr lang="en-US"/>
          </a:p>
        </p:txBody>
      </p:sp>
    </p:spTree>
    <p:extLst>
      <p:ext uri="{BB962C8B-B14F-4D97-AF65-F5344CB8AC3E}">
        <p14:creationId xmlns:p14="http://schemas.microsoft.com/office/powerpoint/2010/main" val="28057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0A7665-0F3F-410B-BC39-D56B48F77BF3}" type="datetimeFigureOut">
              <a:rPr lang="en-US" smtClean="0">
                <a:solidFill>
                  <a:prstClr val="black">
                    <a:tint val="75000"/>
                  </a:prstClr>
                </a:solidFill>
              </a:rPr>
              <a:pPr/>
              <a:t>5/22/2021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1DD2FF-D4FD-487A-B2A7-8334B5D6C4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0520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46721F-8914-4A92-BD11-A9E47AB39274}" type="datetimeFigureOut">
              <a:rPr lang="en-US" smtClean="0"/>
              <a:t>5/22/2021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E02AE-C2A0-44BC-8473-AB69AF6A62DD}" type="slidenum">
              <a:rPr lang="en-US" smtClean="0"/>
              <a:t>‹#›</a:t>
            </a:fld>
            <a:endParaRPr lang="en-US"/>
          </a:p>
        </p:txBody>
      </p:sp>
    </p:spTree>
    <p:extLst>
      <p:ext uri="{BB962C8B-B14F-4D97-AF65-F5344CB8AC3E}">
        <p14:creationId xmlns:p14="http://schemas.microsoft.com/office/powerpoint/2010/main" val="3451665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0A7665-0F3F-410B-BC39-D56B48F77BF3}" type="datetimeFigureOut">
              <a:rPr lang="en-US" smtClean="0">
                <a:solidFill>
                  <a:prstClr val="black">
                    <a:tint val="75000"/>
                  </a:prstClr>
                </a:solidFill>
              </a:rPr>
              <a:pPr/>
              <a:t>5/22/2021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1DD2FF-D4FD-487A-B2A7-8334B5D6C4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356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8" y="1447800"/>
            <a:ext cx="6001049"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48177" y="3771174"/>
            <a:ext cx="546115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0A7665-0F3F-410B-BC39-D56B48F77BF3}" type="datetimeFigureOut">
              <a:rPr lang="en-US" smtClean="0">
                <a:solidFill>
                  <a:prstClr val="black">
                    <a:tint val="75000"/>
                  </a:prstClr>
                </a:solidFill>
              </a:rPr>
              <a:pPr/>
              <a:t>5/22/2021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1DD2FF-D4FD-487A-B2A7-8334B5D6C489}" type="slidenum">
              <a:rPr lang="en-US" smtClean="0">
                <a:solidFill>
                  <a:prstClr val="black">
                    <a:tint val="75000"/>
                  </a:prstClr>
                </a:solidFill>
              </a:rPr>
              <a:pPr/>
              <a:t>‹#›</a:t>
            </a:fld>
            <a:endParaRPr lang="en-US">
              <a:solidFill>
                <a:prstClr val="black">
                  <a:tint val="75000"/>
                </a:prstClr>
              </a:solidFill>
            </a:endParaRPr>
          </a:p>
        </p:txBody>
      </p:sp>
      <p:sp>
        <p:nvSpPr>
          <p:cNvPr id="12" name="TextBox 11"/>
          <p:cNvSpPr txBox="1"/>
          <p:nvPr/>
        </p:nvSpPr>
        <p:spPr>
          <a:xfrm>
            <a:off x="673897" y="971253"/>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6999690" y="2613787"/>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1915337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0A7665-0F3F-410B-BC39-D56B48F77BF3}" type="datetimeFigureOut">
              <a:rPr lang="en-US" smtClean="0">
                <a:solidFill>
                  <a:prstClr val="black">
                    <a:tint val="75000"/>
                  </a:prstClr>
                </a:solidFill>
              </a:rPr>
              <a:pPr/>
              <a:t>5/22/2021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1DD2FF-D4FD-487A-B2A7-8334B5D6C4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3651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46721F-8914-4A92-BD11-A9E47AB39274}" type="datetimeFigureOut">
              <a:rPr lang="en-US" smtClean="0"/>
              <a:t>5/22/2021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E02AE-C2A0-44BC-8473-AB69AF6A62DD}" type="slidenum">
              <a:rPr lang="en-US" smtClean="0"/>
              <a:t>‹#›</a:t>
            </a:fld>
            <a:endParaRPr lang="en-US"/>
          </a:p>
        </p:txBody>
      </p:sp>
    </p:spTree>
    <p:extLst>
      <p:ext uri="{BB962C8B-B14F-4D97-AF65-F5344CB8AC3E}">
        <p14:creationId xmlns:p14="http://schemas.microsoft.com/office/powerpoint/2010/main" val="1189882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21"/>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2"/>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46721F-8914-4A92-BD11-A9E47AB39274}" type="datetimeFigureOut">
              <a:rPr lang="en-US" smtClean="0"/>
              <a:t>5/22/2021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E02AE-C2A0-44BC-8473-AB69AF6A62DD}" type="slidenum">
              <a:rPr lang="en-US" smtClean="0"/>
              <a:t>‹#›</a:t>
            </a:fld>
            <a:endParaRPr lang="en-US"/>
          </a:p>
        </p:txBody>
      </p:sp>
    </p:spTree>
    <p:extLst>
      <p:ext uri="{BB962C8B-B14F-4D97-AF65-F5344CB8AC3E}">
        <p14:creationId xmlns:p14="http://schemas.microsoft.com/office/powerpoint/2010/main" val="2091305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0A7665-0F3F-410B-BC39-D56B48F77BF3}" type="datetimeFigureOut">
              <a:rPr lang="en-US" smtClean="0">
                <a:solidFill>
                  <a:prstClr val="black">
                    <a:tint val="75000"/>
                  </a:prstClr>
                </a:solidFill>
              </a:rPr>
              <a:pPr/>
              <a:t>5/22/2021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1DD2FF-D4FD-487A-B2A7-8334B5D6C4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9765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0A7665-0F3F-410B-BC39-D56B48F77BF3}" type="datetimeFigureOut">
              <a:rPr lang="en-US" smtClean="0">
                <a:solidFill>
                  <a:prstClr val="black">
                    <a:tint val="75000"/>
                  </a:prstClr>
                </a:solidFill>
              </a:rPr>
              <a:pPr/>
              <a:t>5/22/2021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1DD2FF-D4FD-487A-B2A7-8334B5D6C4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090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0A7665-0F3F-410B-BC39-D56B48F77BF3}" type="datetimeFigureOut">
              <a:rPr lang="en-US" smtClean="0">
                <a:solidFill>
                  <a:prstClr val="black">
                    <a:tint val="75000"/>
                  </a:prstClr>
                </a:solidFill>
              </a:rPr>
              <a:pPr/>
              <a:t>5/22/2021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1DD2FF-D4FD-487A-B2A7-8334B5D6C4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22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0A7665-0F3F-410B-BC39-D56B48F77BF3}" type="datetimeFigureOut">
              <a:rPr lang="en-US" smtClean="0">
                <a:solidFill>
                  <a:prstClr val="black">
                    <a:tint val="75000"/>
                  </a:prstClr>
                </a:solidFill>
              </a:rPr>
              <a:pPr/>
              <a:t>5/22/2021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1DD2FF-D4FD-487A-B2A7-8334B5D6C4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6530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0A7665-0F3F-410B-BC39-D56B48F77BF3}" type="datetimeFigureOut">
              <a:rPr lang="en-US" smtClean="0">
                <a:solidFill>
                  <a:prstClr val="black">
                    <a:tint val="75000"/>
                  </a:prstClr>
                </a:solidFill>
              </a:rPr>
              <a:pPr/>
              <a:t>5/22/2021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1DD2FF-D4FD-487A-B2A7-8334B5D6C4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015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0A7665-0F3F-410B-BC39-D56B48F77BF3}" type="datetimeFigureOut">
              <a:rPr lang="en-US" smtClean="0">
                <a:solidFill>
                  <a:prstClr val="black">
                    <a:tint val="75000"/>
                  </a:prstClr>
                </a:solidFill>
              </a:rPr>
              <a:pPr/>
              <a:t>5/22/2021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1DD2FF-D4FD-487A-B2A7-8334B5D6C4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888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9F0A7665-0F3F-410B-BC39-D56B48F77BF3}" type="datetimeFigureOut">
              <a:rPr lang="en-US" smtClean="0">
                <a:solidFill>
                  <a:prstClr val="black">
                    <a:tint val="75000"/>
                  </a:prstClr>
                </a:solidFill>
              </a:rPr>
              <a:pPr/>
              <a:t>5/22/2021</a:t>
            </a:fld>
            <a:endParaRPr lang="en-US">
              <a:solidFill>
                <a:prstClr val="black">
                  <a:tint val="75000"/>
                </a:prstClr>
              </a:solidFill>
            </a:endParaRPr>
          </a:p>
        </p:txBody>
      </p:sp>
      <p:sp>
        <p:nvSpPr>
          <p:cNvPr id="5" name="Footer Placeholder 3"/>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4"/>
          <p:cNvSpPr>
            <a:spLocks noGrp="1"/>
          </p:cNvSpPr>
          <p:nvPr>
            <p:ph type="sldNum" sz="quarter" idx="12"/>
          </p:nvPr>
        </p:nvSpPr>
        <p:spPr/>
        <p:txBody>
          <a:bodyPr/>
          <a:lstStyle/>
          <a:p>
            <a:fld id="{CB1DD2FF-D4FD-487A-B2A7-8334B5D6C4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098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F0A7665-0F3F-410B-BC39-D56B48F77BF3}" type="datetimeFigureOut">
              <a:rPr lang="en-US" smtClean="0">
                <a:solidFill>
                  <a:prstClr val="black">
                    <a:tint val="75000"/>
                  </a:prstClr>
                </a:solidFill>
              </a:rPr>
              <a:pPr/>
              <a:t>5/22/2021</a:t>
            </a:fld>
            <a:endParaRPr lang="en-US">
              <a:solidFill>
                <a:prstClr val="black">
                  <a:tint val="75000"/>
                </a:prstClr>
              </a:solidFill>
            </a:endParaRPr>
          </a:p>
        </p:txBody>
      </p:sp>
      <p:sp>
        <p:nvSpPr>
          <p:cNvPr id="5"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3"/>
          <p:cNvSpPr>
            <a:spLocks noGrp="1"/>
          </p:cNvSpPr>
          <p:nvPr>
            <p:ph type="sldNum" sz="quarter" idx="12"/>
          </p:nvPr>
        </p:nvSpPr>
        <p:spPr/>
        <p:txBody>
          <a:bodyPr/>
          <a:lstStyle/>
          <a:p>
            <a:fld id="{CB1DD2FF-D4FD-487A-B2A7-8334B5D6C4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079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2" y="3129281"/>
            <a:ext cx="2551461"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9F0A7665-0F3F-410B-BC39-D56B48F77BF3}" type="datetimeFigureOut">
              <a:rPr lang="en-US" smtClean="0">
                <a:solidFill>
                  <a:prstClr val="black">
                    <a:tint val="75000"/>
                  </a:prstClr>
                </a:solidFill>
              </a:rPr>
              <a:pPr/>
              <a:t>5/22/2021</a:t>
            </a:fld>
            <a:endParaRPr lang="en-US">
              <a:solidFill>
                <a:prstClr val="black">
                  <a:tint val="75000"/>
                </a:prstClr>
              </a:solidFill>
            </a:endParaRPr>
          </a:p>
        </p:txBody>
      </p:sp>
      <p:sp>
        <p:nvSpPr>
          <p:cNvPr id="5" name="Footer Placeholder 5"/>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6"/>
          <p:cNvSpPr>
            <a:spLocks noGrp="1"/>
          </p:cNvSpPr>
          <p:nvPr>
            <p:ph type="sldNum" sz="quarter" idx="12"/>
          </p:nvPr>
        </p:nvSpPr>
        <p:spPr/>
        <p:txBody>
          <a:bodyPr/>
          <a:lstStyle/>
          <a:p>
            <a:fld id="{CB1DD2FF-D4FD-487A-B2A7-8334B5D6C4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500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0A7665-0F3F-410B-BC39-D56B48F77BF3}" type="datetimeFigureOut">
              <a:rPr lang="en-US" smtClean="0">
                <a:solidFill>
                  <a:prstClr val="black">
                    <a:tint val="75000"/>
                  </a:prstClr>
                </a:solidFill>
              </a:rPr>
              <a:pPr/>
              <a:t>5/22/2021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1DD2FF-D4FD-487A-B2A7-8334B5D6C4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066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646721F-8914-4A92-BD11-A9E47AB39274}" type="datetimeFigureOut">
              <a:rPr lang="en-US" smtClean="0"/>
              <a:t>5/22/2021</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5DDE02AE-C2A0-44BC-8473-AB69AF6A62DD}" type="slidenum">
              <a:rPr lang="en-US" smtClean="0"/>
              <a:t>‹#›</a:t>
            </a:fld>
            <a:endParaRPr lang="en-US"/>
          </a:p>
        </p:txBody>
      </p:sp>
    </p:spTree>
    <p:extLst>
      <p:ext uri="{BB962C8B-B14F-4D97-AF65-F5344CB8AC3E}">
        <p14:creationId xmlns:p14="http://schemas.microsoft.com/office/powerpoint/2010/main" val="2873006248"/>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457200"/>
            <a:ext cx="6620968" cy="1424581"/>
          </a:xfrm>
        </p:spPr>
        <p:txBody>
          <a:bodyPr/>
          <a:lstStyle/>
          <a:p>
            <a:pPr algn="ctr"/>
            <a:r>
              <a:rPr lang="en-US" sz="4400" b="1" dirty="0" smtClean="0"/>
              <a:t>Stridor and Hoarseness of voice</a:t>
            </a:r>
            <a:endParaRPr lang="en-US" sz="4400" b="1" dirty="0"/>
          </a:p>
        </p:txBody>
      </p:sp>
      <p:sp>
        <p:nvSpPr>
          <p:cNvPr id="5" name="Subtitle 4"/>
          <p:cNvSpPr>
            <a:spLocks noGrp="1"/>
          </p:cNvSpPr>
          <p:nvPr>
            <p:ph type="subTitle" idx="1"/>
          </p:nvPr>
        </p:nvSpPr>
        <p:spPr>
          <a:xfrm>
            <a:off x="1524000" y="5486400"/>
            <a:ext cx="6620968" cy="861420"/>
          </a:xfrm>
        </p:spPr>
        <p:txBody>
          <a:bodyPr>
            <a:noAutofit/>
          </a:bodyPr>
          <a:lstStyle/>
          <a:p>
            <a:r>
              <a:rPr lang="ar-JO" sz="1800" b="1" dirty="0" smtClean="0">
                <a:solidFill>
                  <a:schemeClr val="tx1"/>
                </a:solidFill>
              </a:rPr>
              <a:t> </a:t>
            </a:r>
            <a:r>
              <a:rPr lang="ar-JO" b="1" dirty="0" smtClean="0">
                <a:solidFill>
                  <a:schemeClr val="tx1"/>
                </a:solidFill>
              </a:rPr>
              <a:t/>
            </a:r>
            <a:br>
              <a:rPr lang="ar-JO" b="1" dirty="0" smtClean="0">
                <a:solidFill>
                  <a:schemeClr val="tx1"/>
                </a:solidFill>
              </a:rPr>
            </a:br>
            <a:r>
              <a:rPr lang="en-US" b="1" dirty="0" smtClean="0">
                <a:solidFill>
                  <a:schemeClr val="tx1"/>
                </a:solidFill>
              </a:rPr>
              <a:t>Ahmad Al- Saraireh</a:t>
            </a:r>
            <a:br>
              <a:rPr lang="en-US" b="1" dirty="0" smtClean="0">
                <a:solidFill>
                  <a:schemeClr val="tx1"/>
                </a:solidFill>
              </a:rPr>
            </a:br>
            <a:r>
              <a:rPr lang="en-US" b="1" dirty="0" smtClean="0">
                <a:solidFill>
                  <a:schemeClr val="tx1"/>
                </a:solidFill>
              </a:rPr>
              <a:t>Rakan Al- Habashneh </a:t>
            </a:r>
            <a:br>
              <a:rPr lang="en-US" b="1" dirty="0" smtClean="0">
                <a:solidFill>
                  <a:schemeClr val="tx1"/>
                </a:solidFill>
              </a:rPr>
            </a:br>
            <a:r>
              <a:rPr lang="en-US" b="1" dirty="0" smtClean="0">
                <a:solidFill>
                  <a:schemeClr val="tx1"/>
                </a:solidFill>
              </a:rPr>
              <a:t>supervised by : Dr. Osama Al- Btoosh</a:t>
            </a:r>
            <a:endParaRPr lang="en-US" sz="1800" b="1"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78" y="1891589"/>
            <a:ext cx="7175290" cy="3290011"/>
          </a:xfrm>
          <a:prstGeom prst="rect">
            <a:avLst/>
          </a:prstGeom>
        </p:spPr>
      </p:pic>
    </p:spTree>
    <p:extLst>
      <p:ext uri="{BB962C8B-B14F-4D97-AF65-F5344CB8AC3E}">
        <p14:creationId xmlns:p14="http://schemas.microsoft.com/office/powerpoint/2010/main" val="1206137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Triple endoscopy :</a:t>
            </a:r>
            <a:br>
              <a:rPr lang="en-US" dirty="0" smtClean="0"/>
            </a:br>
            <a:r>
              <a:rPr lang="en-US" b="1" dirty="0"/>
              <a:t>endoscopic</a:t>
            </a:r>
            <a:r>
              <a:rPr lang="en-US" dirty="0"/>
              <a:t> evaluation of the pharynx, larynx, esophagus, trachea, and </a:t>
            </a:r>
            <a:r>
              <a:rPr lang="en-US" dirty="0" smtClean="0"/>
              <a:t>bronchi .</a:t>
            </a:r>
            <a:br>
              <a:rPr lang="en-US" dirty="0" smtClean="0"/>
            </a:br>
            <a:r>
              <a:rPr lang="en-US" dirty="0" smtClean="0"/>
              <a:t>Usually in malignancy .</a:t>
            </a:r>
            <a:br>
              <a:rPr lang="en-US" dirty="0" smtClean="0"/>
            </a:br>
            <a:r>
              <a:rPr lang="en-US" dirty="0" smtClean="0"/>
              <a:t/>
            </a:r>
            <a:br>
              <a:rPr lang="en-US" dirty="0" smtClean="0"/>
            </a:br>
            <a:r>
              <a:rPr lang="en-US" dirty="0" smtClean="0"/>
              <a:t>- Direct laryngoscopy</a:t>
            </a:r>
            <a:br>
              <a:rPr lang="en-US" dirty="0" smtClean="0"/>
            </a:br>
            <a:r>
              <a:rPr lang="en-US" dirty="0" smtClean="0"/>
              <a:t>- Bronchoscopy </a:t>
            </a:r>
            <a:br>
              <a:rPr lang="en-US" dirty="0" smtClean="0"/>
            </a:br>
            <a:r>
              <a:rPr lang="en-US" dirty="0" smtClean="0"/>
              <a:t>- esophagoscopy </a:t>
            </a:r>
            <a:br>
              <a:rPr lang="en-US" dirty="0" smtClean="0"/>
            </a:br>
            <a:r>
              <a:rPr lang="en-US" dirty="0" smtClean="0"/>
              <a:t>  then biopsy .</a:t>
            </a:r>
            <a:br>
              <a:rPr lang="en-US" dirty="0" smtClean="0"/>
            </a:br>
            <a:endParaRPr lang="en-US" dirty="0"/>
          </a:p>
        </p:txBody>
      </p:sp>
    </p:spTree>
    <p:extLst>
      <p:ext uri="{BB962C8B-B14F-4D97-AF65-F5344CB8AC3E}">
        <p14:creationId xmlns:p14="http://schemas.microsoft.com/office/powerpoint/2010/main" val="3179580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Algerian" pitchFamily="82" charset="0"/>
              </a:rPr>
              <a:t>Acute </a:t>
            </a:r>
            <a:r>
              <a:rPr lang="en-US" dirty="0" err="1" smtClean="0">
                <a:latin typeface="Algerian" pitchFamily="82" charset="0"/>
              </a:rPr>
              <a:t>Stridor</a:t>
            </a:r>
            <a:endParaRPr lang="en-US" dirty="0">
              <a:latin typeface="Algerian" pitchFamily="82" charset="0"/>
            </a:endParaRPr>
          </a:p>
        </p:txBody>
      </p:sp>
      <p:graphicFrame>
        <p:nvGraphicFramePr>
          <p:cNvPr id="5" name="Content Placeholder 4"/>
          <p:cNvGraphicFramePr>
            <a:graphicFrameLocks noGrp="1"/>
          </p:cNvGraphicFramePr>
          <p:nvPr>
            <p:ph idx="1"/>
          </p:nvPr>
        </p:nvGraphicFramePr>
        <p:xfrm>
          <a:off x="304800" y="2362200"/>
          <a:ext cx="8229600" cy="3627120"/>
        </p:xfrm>
        <a:graphic>
          <a:graphicData uri="http://schemas.openxmlformats.org/drawingml/2006/table">
            <a:tbl>
              <a:tblPr firstRow="1" bandRow="1">
                <a:tableStyleId>{F5AB1C69-6EDB-4FF4-983F-18BD219EF322}</a:tableStyleId>
              </a:tblPr>
              <a:tblGrid>
                <a:gridCol w="8229600"/>
              </a:tblGrid>
              <a:tr h="370840">
                <a:tc>
                  <a:txBody>
                    <a:bodyPr/>
                    <a:lstStyle/>
                    <a:p>
                      <a:pPr algn="ctr"/>
                      <a:r>
                        <a:rPr lang="en-US" sz="2800" b="1" dirty="0" err="1">
                          <a:solidFill>
                            <a:schemeClr val="tx1"/>
                          </a:solidFill>
                        </a:rPr>
                        <a:t>Laryngotracheobronchitis</a:t>
                      </a:r>
                      <a:r>
                        <a:rPr lang="en-US" sz="2800" b="1" dirty="0">
                          <a:solidFill>
                            <a:schemeClr val="tx1"/>
                          </a:solidFill>
                        </a:rPr>
                        <a:t> (Croup)</a:t>
                      </a:r>
                    </a:p>
                  </a:txBody>
                  <a:tcPr anchor="ctr"/>
                </a:tc>
              </a:tr>
              <a:tr h="370840">
                <a:tc>
                  <a:txBody>
                    <a:bodyPr/>
                    <a:lstStyle/>
                    <a:p>
                      <a:pPr algn="ctr"/>
                      <a:r>
                        <a:rPr lang="en-US" sz="2800" b="1" dirty="0" err="1">
                          <a:solidFill>
                            <a:schemeClr val="tx1"/>
                          </a:solidFill>
                        </a:rPr>
                        <a:t>Epiglottitis</a:t>
                      </a:r>
                      <a:endParaRPr lang="en-US" sz="2800" b="1" dirty="0">
                        <a:solidFill>
                          <a:schemeClr val="tx1"/>
                        </a:solidFill>
                      </a:endParaRPr>
                    </a:p>
                  </a:txBody>
                  <a:tcPr anchor="ctr"/>
                </a:tc>
              </a:tr>
              <a:tr h="370840">
                <a:tc>
                  <a:txBody>
                    <a:bodyPr/>
                    <a:lstStyle/>
                    <a:p>
                      <a:pPr algn="ctr"/>
                      <a:r>
                        <a:rPr lang="en-US" sz="2800" b="1" dirty="0">
                          <a:solidFill>
                            <a:schemeClr val="tx1"/>
                          </a:solidFill>
                        </a:rPr>
                        <a:t>Foreign body inhalation</a:t>
                      </a:r>
                    </a:p>
                  </a:txBody>
                  <a:tcPr anchor="ctr"/>
                </a:tc>
              </a:tr>
              <a:tr h="370840">
                <a:tc>
                  <a:txBody>
                    <a:bodyPr/>
                    <a:lstStyle/>
                    <a:p>
                      <a:pPr algn="ctr"/>
                      <a:r>
                        <a:rPr lang="en-US" sz="2800" b="1" kern="1200" dirty="0" smtClean="0">
                          <a:solidFill>
                            <a:schemeClr val="tx1"/>
                          </a:solidFill>
                        </a:rPr>
                        <a:t>Anaphylaxis</a:t>
                      </a:r>
                      <a:endParaRPr lang="en-US" sz="2800" b="1" dirty="0">
                        <a:solidFill>
                          <a:schemeClr val="tx1"/>
                        </a:solidFill>
                      </a:endParaRPr>
                    </a:p>
                  </a:txBody>
                  <a:tcPr/>
                </a:tc>
              </a:tr>
              <a:tr h="370840">
                <a:tc>
                  <a:txBody>
                    <a:bodyPr/>
                    <a:lstStyle/>
                    <a:p>
                      <a:pPr algn="ctr"/>
                      <a:r>
                        <a:rPr lang="en-US" sz="2800" b="1" dirty="0">
                          <a:solidFill>
                            <a:schemeClr val="tx1"/>
                          </a:solidFill>
                        </a:rPr>
                        <a:t>Neck space abscess</a:t>
                      </a:r>
                    </a:p>
                  </a:txBody>
                  <a:tcPr anchor="ctr"/>
                </a:tc>
              </a:tr>
              <a:tr h="370840">
                <a:tc>
                  <a:txBody>
                    <a:bodyPr/>
                    <a:lstStyle/>
                    <a:p>
                      <a:pPr algn="ctr"/>
                      <a:r>
                        <a:rPr lang="en-US" sz="2800" b="1" dirty="0">
                          <a:solidFill>
                            <a:schemeClr val="tx1"/>
                          </a:solidFill>
                        </a:rPr>
                        <a:t>Laryngitis</a:t>
                      </a:r>
                    </a:p>
                  </a:txBody>
                  <a:tcPr anchor="ctr"/>
                </a:tc>
              </a:tr>
              <a:tr h="370840">
                <a:tc>
                  <a:txBody>
                    <a:bodyPr/>
                    <a:lstStyle/>
                    <a:p>
                      <a:pPr algn="ctr"/>
                      <a:endParaRPr lang="en-US" sz="2800" b="1"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smtClean="0">
                <a:latin typeface="Algerian" pitchFamily="82" charset="0"/>
              </a:rPr>
              <a:t>Laryngotracheobronchitis</a:t>
            </a:r>
            <a:r>
              <a:rPr lang="en-US" sz="3200" b="1" dirty="0" smtClean="0">
                <a:latin typeface="Algerian" pitchFamily="82" charset="0"/>
              </a:rPr>
              <a:t> (</a:t>
            </a:r>
            <a:r>
              <a:rPr lang="en-US" sz="3200" b="1" dirty="0" err="1" smtClean="0">
                <a:latin typeface="Algerian" pitchFamily="82" charset="0"/>
              </a:rPr>
              <a:t>cRoup</a:t>
            </a:r>
            <a:r>
              <a:rPr lang="en-US" sz="3200" b="1" dirty="0" smtClean="0">
                <a:latin typeface="Algerian" pitchFamily="82" charset="0"/>
              </a:rPr>
              <a:t>)</a:t>
            </a:r>
            <a:endParaRPr lang="en-US" sz="3200" dirty="0">
              <a:latin typeface="Algerian" pitchFamily="82" charset="0"/>
            </a:endParaRPr>
          </a:p>
        </p:txBody>
      </p:sp>
      <p:sp>
        <p:nvSpPr>
          <p:cNvPr id="3" name="Content Placeholder 2"/>
          <p:cNvSpPr>
            <a:spLocks noGrp="1"/>
          </p:cNvSpPr>
          <p:nvPr>
            <p:ph idx="1"/>
          </p:nvPr>
        </p:nvSpPr>
        <p:spPr/>
        <p:txBody>
          <a:bodyPr>
            <a:normAutofit fontScale="70000" lnSpcReduction="20000"/>
          </a:bodyPr>
          <a:lstStyle/>
          <a:p>
            <a:r>
              <a:rPr lang="en-US" sz="2800" dirty="0" err="1"/>
              <a:t>Laryngotracheobronchitis</a:t>
            </a:r>
            <a:r>
              <a:rPr lang="en-US" sz="2800" dirty="0"/>
              <a:t> (also known as croup) is inflammation of the larynx, trachea, and bronchus, </a:t>
            </a:r>
            <a:r>
              <a:rPr lang="en-US" sz="2800" dirty="0" smtClean="0"/>
              <a:t>including </a:t>
            </a:r>
            <a:r>
              <a:rPr lang="en-US" sz="2800" dirty="0"/>
              <a:t>the vocal cords</a:t>
            </a:r>
            <a:r>
              <a:rPr lang="en-US" sz="2800" dirty="0" smtClean="0"/>
              <a:t>.</a:t>
            </a:r>
          </a:p>
          <a:p>
            <a:r>
              <a:rPr lang="en-US" sz="2800" dirty="0" smtClean="0"/>
              <a:t>Croup is </a:t>
            </a:r>
            <a:r>
              <a:rPr lang="en-US" sz="2800" dirty="0"/>
              <a:t>the most common cause of acute </a:t>
            </a:r>
            <a:r>
              <a:rPr lang="en-US" sz="2800" dirty="0" err="1"/>
              <a:t>stridor</a:t>
            </a:r>
            <a:r>
              <a:rPr lang="en-US" sz="2800" dirty="0"/>
              <a:t> in children aged 6 months to 2 years</a:t>
            </a:r>
            <a:r>
              <a:rPr lang="en-US" sz="2800" dirty="0" smtClean="0"/>
              <a:t>.</a:t>
            </a:r>
          </a:p>
          <a:p>
            <a:r>
              <a:rPr lang="en-US" sz="2800" dirty="0"/>
              <a:t>The cause of croup in 95% of cases is viral infection, common organisms including </a:t>
            </a:r>
            <a:r>
              <a:rPr lang="en-US" sz="2800" dirty="0" err="1"/>
              <a:t>parainfluenza</a:t>
            </a:r>
            <a:r>
              <a:rPr lang="en-US" sz="2800" dirty="0"/>
              <a:t>, </a:t>
            </a:r>
            <a:r>
              <a:rPr lang="en-US" sz="2800" dirty="0" smtClean="0"/>
              <a:t>influenza and rhinovirus</a:t>
            </a:r>
          </a:p>
          <a:p>
            <a:r>
              <a:rPr lang="en-US" sz="2800" dirty="0"/>
              <a:t>It is typically preceded by an upper respiratory infection, before developing into </a:t>
            </a:r>
            <a:r>
              <a:rPr lang="en-US" sz="2800" dirty="0" err="1"/>
              <a:t>dyspnoea</a:t>
            </a:r>
            <a:r>
              <a:rPr lang="en-US" sz="2800" dirty="0"/>
              <a:t> and a characteristic</a:t>
            </a:r>
            <a:r>
              <a:rPr lang="en-US" sz="2800" b="1" dirty="0"/>
              <a:t> barking cough</a:t>
            </a:r>
            <a:r>
              <a:rPr lang="en-US" sz="2800" dirty="0"/>
              <a:t>, with potential fever. Symptoms are usually worse at </a:t>
            </a:r>
            <a:r>
              <a:rPr lang="en-US" sz="2800" dirty="0" smtClean="0"/>
              <a:t>night.</a:t>
            </a:r>
          </a:p>
          <a:p>
            <a:r>
              <a:rPr lang="en-US" sz="2800" dirty="0"/>
              <a:t>Most cases do not require any investigations and can be made as a clinical diagnosis.</a:t>
            </a:r>
            <a:endParaRPr lang="en-US" sz="2800" dirty="0" smtClean="0"/>
          </a:p>
          <a:p>
            <a:endParaRPr lang="en-US" sz="2800" dirty="0" smtClean="0"/>
          </a:p>
          <a:p>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333" t="15910" r="56667" b="20356"/>
          <a:stretch/>
        </p:blipFill>
        <p:spPr>
          <a:xfrm>
            <a:off x="304800" y="304800"/>
            <a:ext cx="5528929" cy="4953000"/>
          </a:xfrm>
          <a:prstGeom prst="rect">
            <a:avLst/>
          </a:prstGeom>
        </p:spPr>
      </p:pic>
      <p:sp>
        <p:nvSpPr>
          <p:cNvPr id="6" name="Rectangle 5"/>
          <p:cNvSpPr/>
          <p:nvPr/>
        </p:nvSpPr>
        <p:spPr>
          <a:xfrm>
            <a:off x="5943600" y="914400"/>
            <a:ext cx="2971800" cy="2031325"/>
          </a:xfrm>
          <a:prstGeom prst="rect">
            <a:avLst/>
          </a:prstGeom>
        </p:spPr>
        <p:txBody>
          <a:bodyPr wrap="square">
            <a:spAutoFit/>
          </a:bodyPr>
          <a:lstStyle/>
          <a:p>
            <a:r>
              <a:rPr lang="en-US" dirty="0" smtClean="0"/>
              <a:t>The </a:t>
            </a:r>
            <a:r>
              <a:rPr lang="en-US" dirty="0"/>
              <a:t>steeple sign is a radiologic sign found on </a:t>
            </a:r>
            <a:r>
              <a:rPr lang="en-US" dirty="0" smtClean="0"/>
              <a:t>an AP neck </a:t>
            </a:r>
            <a:r>
              <a:rPr lang="en-US" dirty="0"/>
              <a:t>radiograph where subglottic tracheal narrowing produces the shape of a church steeple within the trachea </a:t>
            </a:r>
            <a:r>
              <a:rPr lang="en-US" dirty="0" smtClean="0"/>
              <a:t>itself</a:t>
            </a:r>
            <a:endParaRPr lang="en-US" dirty="0"/>
          </a:p>
        </p:txBody>
      </p:sp>
    </p:spTree>
    <p:extLst>
      <p:ext uri="{BB962C8B-B14F-4D97-AF65-F5344CB8AC3E}">
        <p14:creationId xmlns:p14="http://schemas.microsoft.com/office/powerpoint/2010/main" val="596596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229600" cy="6172200"/>
          </a:xfrm>
        </p:spPr>
        <p:txBody>
          <a:bodyPr>
            <a:normAutofit/>
          </a:bodyPr>
          <a:lstStyle/>
          <a:p>
            <a:pPr>
              <a:buNone/>
            </a:pPr>
            <a:r>
              <a:rPr lang="en-US" b="1" dirty="0" smtClean="0"/>
              <a:t>Management</a:t>
            </a:r>
          </a:p>
          <a:p>
            <a:r>
              <a:rPr lang="en-US" dirty="0"/>
              <a:t>all children with croup should receive single dose of </a:t>
            </a:r>
            <a:r>
              <a:rPr lang="en-US" b="1" dirty="0"/>
              <a:t>oral </a:t>
            </a:r>
            <a:r>
              <a:rPr lang="en-US" b="1" dirty="0" err="1"/>
              <a:t>dexamethasone</a:t>
            </a:r>
            <a:r>
              <a:rPr lang="en-US" dirty="0"/>
              <a:t> (0.15mg/kg) to reduce the inflammation and symptoms</a:t>
            </a:r>
            <a:r>
              <a:rPr lang="en-US" dirty="0" smtClean="0"/>
              <a:t>.</a:t>
            </a:r>
          </a:p>
          <a:p>
            <a:r>
              <a:rPr lang="en-US" dirty="0"/>
              <a:t>Pain and fever can be controlled with </a:t>
            </a:r>
            <a:r>
              <a:rPr lang="en-US" b="1" dirty="0" err="1"/>
              <a:t>paracetamol</a:t>
            </a:r>
            <a:r>
              <a:rPr lang="en-US" b="1" dirty="0"/>
              <a:t> </a:t>
            </a:r>
            <a:r>
              <a:rPr lang="en-US" dirty="0"/>
              <a:t>and</a:t>
            </a:r>
            <a:r>
              <a:rPr lang="en-US" b="1" dirty="0"/>
              <a:t> ibuprofen</a:t>
            </a:r>
            <a:r>
              <a:rPr lang="en-US" dirty="0"/>
              <a:t>, as needed</a:t>
            </a:r>
            <a:r>
              <a:rPr lang="en-US" dirty="0" smtClean="0"/>
              <a:t>.</a:t>
            </a:r>
          </a:p>
          <a:p>
            <a:pPr>
              <a:buNone/>
            </a:pPr>
            <a:r>
              <a:rPr lang="en-US" dirty="0"/>
              <a:t>In the presence of any of the following signs, hospital admission should be considered:</a:t>
            </a:r>
          </a:p>
          <a:p>
            <a:r>
              <a:rPr lang="en-US" dirty="0"/>
              <a:t>Known structural upper airway obstruction, a history of severe croup, or immunocompromise</a:t>
            </a:r>
          </a:p>
          <a:p>
            <a:r>
              <a:rPr lang="en-US" dirty="0"/>
              <a:t>Uncertain diagnosis</a:t>
            </a:r>
          </a:p>
          <a:p>
            <a:r>
              <a:rPr lang="en-US" dirty="0"/>
              <a:t>An unwell child with inadequate oral intake</a:t>
            </a:r>
          </a:p>
          <a:p>
            <a:r>
              <a:rPr lang="en-US" dirty="0"/>
              <a:t>Less than 6 months old</a:t>
            </a:r>
          </a:p>
          <a:p>
            <a:pPr>
              <a:buNone/>
            </a:pPr>
            <a:r>
              <a:rPr lang="en-US" dirty="0"/>
              <a:t>In hospital, </a:t>
            </a:r>
            <a:r>
              <a:rPr lang="en-US" b="1" dirty="0"/>
              <a:t>inhaled corticosteroids</a:t>
            </a:r>
            <a:r>
              <a:rPr lang="en-US" dirty="0"/>
              <a:t> can be given, alongside </a:t>
            </a:r>
            <a:r>
              <a:rPr lang="en-US" b="1" dirty="0" err="1"/>
              <a:t>nebulised</a:t>
            </a:r>
            <a:r>
              <a:rPr lang="en-US" b="1" dirty="0"/>
              <a:t> adrenaline</a:t>
            </a:r>
            <a:r>
              <a:rPr lang="en-US" dirty="0"/>
              <a:t>, to decrease airway inflammation. </a:t>
            </a:r>
            <a:r>
              <a:rPr lang="en-US" dirty="0" smtClean="0"/>
              <a:t>In </a:t>
            </a:r>
            <a:r>
              <a:rPr lang="en-US" dirty="0"/>
              <a:t>severe cases, intubation may be warranted</a:t>
            </a:r>
          </a:p>
          <a:p>
            <a:endParaRPr lang="en-US" b="1"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err="1" smtClean="0">
                <a:latin typeface="Algerian" pitchFamily="82" charset="0"/>
              </a:rPr>
              <a:t>Epiglottitis</a:t>
            </a:r>
            <a:endParaRPr lang="en-US" dirty="0">
              <a:latin typeface="Algerian" pitchFamily="82" charset="0"/>
            </a:endParaRPr>
          </a:p>
        </p:txBody>
      </p:sp>
      <p:sp>
        <p:nvSpPr>
          <p:cNvPr id="3" name="Content Placeholder 2"/>
          <p:cNvSpPr>
            <a:spLocks noGrp="1"/>
          </p:cNvSpPr>
          <p:nvPr>
            <p:ph idx="1"/>
          </p:nvPr>
        </p:nvSpPr>
        <p:spPr/>
        <p:txBody>
          <a:bodyPr>
            <a:normAutofit lnSpcReduction="10000"/>
          </a:bodyPr>
          <a:lstStyle/>
          <a:p>
            <a:r>
              <a:rPr lang="en-US" dirty="0"/>
              <a:t> </a:t>
            </a:r>
            <a:r>
              <a:rPr lang="en-US" dirty="0" smtClean="0"/>
              <a:t>Most </a:t>
            </a:r>
            <a:r>
              <a:rPr lang="en-US" dirty="0"/>
              <a:t>commonly caused by </a:t>
            </a:r>
            <a:r>
              <a:rPr lang="en-US" b="1" dirty="0"/>
              <a:t>H. </a:t>
            </a:r>
            <a:r>
              <a:rPr lang="en-US" b="1" dirty="0" err="1"/>
              <a:t>Influenzae</a:t>
            </a:r>
            <a:r>
              <a:rPr lang="en-US" b="1" dirty="0"/>
              <a:t> type B infections</a:t>
            </a:r>
            <a:r>
              <a:rPr lang="en-US" dirty="0" smtClean="0"/>
              <a:t>.</a:t>
            </a:r>
          </a:p>
          <a:p>
            <a:r>
              <a:rPr lang="en-US" dirty="0" smtClean="0"/>
              <a:t>Typically </a:t>
            </a:r>
            <a:r>
              <a:rPr lang="en-US" dirty="0"/>
              <a:t>affects </a:t>
            </a:r>
            <a:r>
              <a:rPr lang="en-US" b="1" dirty="0"/>
              <a:t>children between 2-7 </a:t>
            </a:r>
            <a:r>
              <a:rPr lang="en-US" b="1" dirty="0" smtClean="0"/>
              <a:t>years.</a:t>
            </a:r>
          </a:p>
          <a:p>
            <a:r>
              <a:rPr lang="en-US" dirty="0"/>
              <a:t>Patients will initially present with a </a:t>
            </a:r>
            <a:r>
              <a:rPr lang="en-US" b="1" dirty="0"/>
              <a:t>sore throat</a:t>
            </a:r>
            <a:r>
              <a:rPr lang="en-US" dirty="0"/>
              <a:t>, a </a:t>
            </a:r>
            <a:r>
              <a:rPr lang="en-US" b="1" dirty="0"/>
              <a:t>fever</a:t>
            </a:r>
            <a:r>
              <a:rPr lang="en-US" dirty="0"/>
              <a:t>, and </a:t>
            </a:r>
            <a:r>
              <a:rPr lang="en-US" b="1" dirty="0" err="1"/>
              <a:t>dyspnoea</a:t>
            </a:r>
            <a:r>
              <a:rPr lang="en-US" dirty="0"/>
              <a:t>, characteristically in the </a:t>
            </a:r>
            <a:r>
              <a:rPr lang="en-US" b="1" dirty="0"/>
              <a:t>absence of a cough</a:t>
            </a:r>
            <a:r>
              <a:rPr lang="en-US" dirty="0"/>
              <a:t>. Late signs of the condition if left untreated include drooling, dysphagia, and stridor</a:t>
            </a:r>
            <a:r>
              <a:rPr lang="en-US" dirty="0" smtClean="0"/>
              <a:t>.</a:t>
            </a:r>
          </a:p>
          <a:p>
            <a:r>
              <a:rPr lang="en-US" dirty="0" smtClean="0"/>
              <a:t>Hot potato voice </a:t>
            </a:r>
          </a:p>
          <a:p>
            <a:r>
              <a:rPr lang="en-US" dirty="0"/>
              <a:t>The patient will </a:t>
            </a:r>
            <a:r>
              <a:rPr lang="en-US" b="1" dirty="0"/>
              <a:t>look unwell</a:t>
            </a:r>
            <a:r>
              <a:rPr lang="en-US" dirty="0"/>
              <a:t> and is classically seen, in late stages on the disease, sitting in the </a:t>
            </a:r>
            <a:r>
              <a:rPr lang="en-US" b="1" dirty="0"/>
              <a:t>tripod position</a:t>
            </a:r>
            <a:r>
              <a:rPr lang="en-US" dirty="0"/>
              <a:t> (to allow gravity to assist in keeping the airway open).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lgerian" pitchFamily="82" charset="0"/>
              </a:rPr>
              <a:t>Investigations and management</a:t>
            </a:r>
            <a:endParaRPr lang="en-US" sz="3600" dirty="0">
              <a:latin typeface="Algerian" pitchFamily="82" charset="0"/>
            </a:endParaRPr>
          </a:p>
        </p:txBody>
      </p:sp>
      <p:sp>
        <p:nvSpPr>
          <p:cNvPr id="3" name="Content Placeholder 2"/>
          <p:cNvSpPr>
            <a:spLocks noGrp="1"/>
          </p:cNvSpPr>
          <p:nvPr>
            <p:ph idx="1"/>
          </p:nvPr>
        </p:nvSpPr>
        <p:spPr>
          <a:xfrm>
            <a:off x="0" y="1524000"/>
            <a:ext cx="9144000" cy="4525963"/>
          </a:xfrm>
        </p:spPr>
        <p:txBody>
          <a:bodyPr>
            <a:normAutofit/>
          </a:bodyPr>
          <a:lstStyle/>
          <a:p>
            <a:r>
              <a:rPr lang="en-US" dirty="0"/>
              <a:t>All cases of epiglottitis need urgent assessment by </a:t>
            </a:r>
            <a:r>
              <a:rPr lang="en-US" b="1" dirty="0"/>
              <a:t>senior </a:t>
            </a:r>
            <a:r>
              <a:rPr lang="en-US" b="1" dirty="0" smtClean="0"/>
              <a:t>anesthetist </a:t>
            </a:r>
            <a:r>
              <a:rPr lang="en-US" b="1" dirty="0"/>
              <a:t>or ENT surgeon</a:t>
            </a:r>
            <a:r>
              <a:rPr lang="en-US" dirty="0"/>
              <a:t>, in a HDU or ICU setting (the airway should not be examined without such support due to the high risk of airway narrowing</a:t>
            </a:r>
            <a:r>
              <a:rPr lang="en-US" dirty="0" smtClean="0"/>
              <a:t>).</a:t>
            </a:r>
          </a:p>
          <a:p>
            <a:r>
              <a:rPr lang="en-US" b="1" dirty="0" err="1"/>
              <a:t>Nebulised</a:t>
            </a:r>
            <a:r>
              <a:rPr lang="en-US" b="1" dirty="0"/>
              <a:t> adrenaline </a:t>
            </a:r>
            <a:r>
              <a:rPr lang="en-US" dirty="0"/>
              <a:t>and</a:t>
            </a:r>
            <a:r>
              <a:rPr lang="en-US" b="1" dirty="0"/>
              <a:t> </a:t>
            </a:r>
            <a:r>
              <a:rPr lang="en-US" b="1" dirty="0" smtClean="0"/>
              <a:t>IV dexamethasone</a:t>
            </a:r>
            <a:r>
              <a:rPr lang="en-US" dirty="0"/>
              <a:t> should be started in all suspected cases</a:t>
            </a:r>
            <a:r>
              <a:rPr lang="en-US" dirty="0" smtClean="0"/>
              <a:t>.</a:t>
            </a:r>
          </a:p>
          <a:p>
            <a:r>
              <a:rPr lang="en-US" dirty="0"/>
              <a:t> </a:t>
            </a:r>
            <a:r>
              <a:rPr lang="en-US" b="1" dirty="0"/>
              <a:t>Blood and throat</a:t>
            </a:r>
            <a:r>
              <a:rPr lang="en-US" dirty="0"/>
              <a:t> </a:t>
            </a:r>
            <a:r>
              <a:rPr lang="en-US" b="1" dirty="0"/>
              <a:t>cultures</a:t>
            </a:r>
            <a:r>
              <a:rPr lang="en-US" dirty="0"/>
              <a:t> should be taken and </a:t>
            </a:r>
            <a:r>
              <a:rPr lang="en-US" b="1" dirty="0"/>
              <a:t>IV broad-spectrum antibiotics</a:t>
            </a:r>
            <a:r>
              <a:rPr lang="en-US" dirty="0"/>
              <a:t> should be given, alongside </a:t>
            </a:r>
            <a:r>
              <a:rPr lang="en-US" b="1" dirty="0"/>
              <a:t>analgesia and IV </a:t>
            </a:r>
            <a:r>
              <a:rPr lang="en-US" b="1" dirty="0" smtClean="0"/>
              <a:t>fluids.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9948822f56f81364d0af5b3de1a0400.jpg"/>
          <p:cNvPicPr>
            <a:picLocks noGrp="1" noChangeAspect="1"/>
          </p:cNvPicPr>
          <p:nvPr>
            <p:ph idx="4294967295"/>
          </p:nvPr>
        </p:nvPicPr>
        <p:blipFill>
          <a:blip r:embed="rId2" cstate="print"/>
          <a:stretch>
            <a:fillRect/>
          </a:stretch>
        </p:blipFill>
        <p:spPr>
          <a:xfrm>
            <a:off x="0" y="304800"/>
            <a:ext cx="4114800" cy="5562600"/>
          </a:xfrm>
        </p:spPr>
      </p:pic>
      <p:pic>
        <p:nvPicPr>
          <p:cNvPr id="5" name="Picture 4" descr="Epiglottits-e1486290272458.jpg"/>
          <p:cNvPicPr>
            <a:picLocks noChangeAspect="1"/>
          </p:cNvPicPr>
          <p:nvPr/>
        </p:nvPicPr>
        <p:blipFill>
          <a:blip r:embed="rId3" cstate="print"/>
          <a:stretch>
            <a:fillRect/>
          </a:stretch>
        </p:blipFill>
        <p:spPr>
          <a:xfrm>
            <a:off x="4572000" y="316172"/>
            <a:ext cx="4381500" cy="5551227"/>
          </a:xfrm>
          <a:prstGeom prst="rect">
            <a:avLst/>
          </a:prstGeom>
        </p:spPr>
      </p:pic>
      <p:sp>
        <p:nvSpPr>
          <p:cNvPr id="7" name="TextBox 6"/>
          <p:cNvSpPr txBox="1"/>
          <p:nvPr/>
        </p:nvSpPr>
        <p:spPr>
          <a:xfrm>
            <a:off x="533400" y="5931187"/>
            <a:ext cx="3048000" cy="584775"/>
          </a:xfrm>
          <a:prstGeom prst="rect">
            <a:avLst/>
          </a:prstGeom>
          <a:noFill/>
        </p:spPr>
        <p:txBody>
          <a:bodyPr wrap="square" rtlCol="0">
            <a:spAutoFit/>
          </a:bodyPr>
          <a:lstStyle/>
          <a:p>
            <a:r>
              <a:rPr lang="en-US" sz="3200" dirty="0" smtClean="0"/>
              <a:t>Tripod position</a:t>
            </a:r>
            <a:endParaRPr lang="en-US" sz="3200" dirty="0"/>
          </a:p>
        </p:txBody>
      </p:sp>
      <p:sp>
        <p:nvSpPr>
          <p:cNvPr id="8" name="TextBox 7"/>
          <p:cNvSpPr txBox="1"/>
          <p:nvPr/>
        </p:nvSpPr>
        <p:spPr>
          <a:xfrm>
            <a:off x="5257800" y="5931187"/>
            <a:ext cx="2743200" cy="584775"/>
          </a:xfrm>
          <a:prstGeom prst="rect">
            <a:avLst/>
          </a:prstGeom>
          <a:noFill/>
        </p:spPr>
        <p:txBody>
          <a:bodyPr wrap="square" rtlCol="0">
            <a:spAutoFit/>
          </a:bodyPr>
          <a:lstStyle/>
          <a:p>
            <a:r>
              <a:rPr lang="en-US" sz="3200" dirty="0" smtClean="0"/>
              <a:t>Epiglottitis</a:t>
            </a:r>
            <a:endParaRPr lang="en-US"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66" t="11857" r="61667" b="24408"/>
          <a:stretch/>
        </p:blipFill>
        <p:spPr>
          <a:xfrm>
            <a:off x="152400" y="457200"/>
            <a:ext cx="5224130" cy="5105400"/>
          </a:xfrm>
          <a:prstGeom prst="rect">
            <a:avLst/>
          </a:prstGeom>
          <a:ln>
            <a:noFill/>
          </a:ln>
          <a:effectLst>
            <a:softEdge rad="112500"/>
          </a:effectLst>
        </p:spPr>
      </p:pic>
      <p:sp>
        <p:nvSpPr>
          <p:cNvPr id="3" name="Rectangle 2"/>
          <p:cNvSpPr/>
          <p:nvPr/>
        </p:nvSpPr>
        <p:spPr>
          <a:xfrm>
            <a:off x="5383354" y="1219200"/>
            <a:ext cx="3124200" cy="2308324"/>
          </a:xfrm>
          <a:prstGeom prst="rect">
            <a:avLst/>
          </a:prstGeom>
        </p:spPr>
        <p:txBody>
          <a:bodyPr wrap="square">
            <a:spAutoFit/>
          </a:bodyPr>
          <a:lstStyle/>
          <a:p>
            <a:r>
              <a:rPr lang="en-US" dirty="0"/>
              <a:t>The thumb sign in epiglottitis is a manifestation of an edematous and enlarged epiglottis which is seen on lateral soft-tissue radiograph of the neck, and it suggests a diagnosis of acute infectious epiglottitis. </a:t>
            </a:r>
          </a:p>
        </p:txBody>
      </p:sp>
    </p:spTree>
    <p:extLst>
      <p:ext uri="{BB962C8B-B14F-4D97-AF65-F5344CB8AC3E}">
        <p14:creationId xmlns:p14="http://schemas.microsoft.com/office/powerpoint/2010/main" val="2328292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latin typeface="Algerian" pitchFamily="82" charset="0"/>
              </a:rPr>
              <a:t>Management of acute </a:t>
            </a:r>
            <a:r>
              <a:rPr lang="en-US" dirty="0" err="1" smtClean="0">
                <a:latin typeface="Algerian" pitchFamily="82" charset="0"/>
              </a:rPr>
              <a:t>stridor</a:t>
            </a:r>
            <a:endParaRPr lang="en-US" dirty="0">
              <a:latin typeface="Algerian" pitchFamily="82" charset="0"/>
            </a:endParaRPr>
          </a:p>
        </p:txBody>
      </p:sp>
      <p:sp>
        <p:nvSpPr>
          <p:cNvPr id="3" name="Content Placeholder 2"/>
          <p:cNvSpPr>
            <a:spLocks noGrp="1"/>
          </p:cNvSpPr>
          <p:nvPr>
            <p:ph idx="1"/>
          </p:nvPr>
        </p:nvSpPr>
        <p:spPr/>
        <p:txBody>
          <a:bodyPr>
            <a:normAutofit fontScale="92500" lnSpcReduction="10000"/>
          </a:bodyPr>
          <a:lstStyle/>
          <a:p>
            <a:pPr>
              <a:buNone/>
            </a:pPr>
            <a:r>
              <a:rPr lang="en-US" dirty="0"/>
              <a:t>For acute causes that require urgent management, initial steps should </a:t>
            </a:r>
            <a:r>
              <a:rPr lang="en-US" dirty="0" smtClean="0"/>
              <a:t>involve:</a:t>
            </a:r>
            <a:endParaRPr lang="en-US" b="1" dirty="0" smtClean="0"/>
          </a:p>
          <a:p>
            <a:r>
              <a:rPr lang="en-US" b="1" dirty="0" smtClean="0"/>
              <a:t>Stabilize </a:t>
            </a:r>
            <a:r>
              <a:rPr lang="en-US" b="1" dirty="0"/>
              <a:t>the patient</a:t>
            </a:r>
            <a:r>
              <a:rPr lang="en-US" dirty="0"/>
              <a:t>, start </a:t>
            </a:r>
            <a:r>
              <a:rPr lang="en-US" b="1" dirty="0"/>
              <a:t>high-flow oxygen</a:t>
            </a:r>
            <a:r>
              <a:rPr lang="en-US" dirty="0"/>
              <a:t>, and </a:t>
            </a:r>
            <a:r>
              <a:rPr lang="en-US" b="1" dirty="0"/>
              <a:t>alert suitable senior specialists</a:t>
            </a:r>
            <a:r>
              <a:rPr lang="en-US" dirty="0"/>
              <a:t> (ENT and / or </a:t>
            </a:r>
            <a:r>
              <a:rPr lang="en-US" dirty="0" smtClean="0"/>
              <a:t>anesthetist)</a:t>
            </a:r>
            <a:endParaRPr lang="en-US" dirty="0"/>
          </a:p>
          <a:p>
            <a:r>
              <a:rPr lang="en-US" dirty="0"/>
              <a:t>Try to </a:t>
            </a:r>
            <a:r>
              <a:rPr lang="en-US" b="1" dirty="0"/>
              <a:t>suction secretions</a:t>
            </a:r>
            <a:r>
              <a:rPr lang="en-US" dirty="0"/>
              <a:t> or clear any foreign body from airway if obvious or visible</a:t>
            </a:r>
          </a:p>
          <a:p>
            <a:r>
              <a:rPr lang="en-US" dirty="0"/>
              <a:t>Give </a:t>
            </a:r>
            <a:r>
              <a:rPr lang="en-US" b="1" dirty="0"/>
              <a:t>adrenaline</a:t>
            </a:r>
            <a:r>
              <a:rPr lang="en-US" dirty="0"/>
              <a:t> or </a:t>
            </a:r>
            <a:r>
              <a:rPr lang="en-US" b="1" dirty="0"/>
              <a:t>steroids</a:t>
            </a:r>
            <a:r>
              <a:rPr lang="en-US" dirty="0"/>
              <a:t> (IV or inhaled), as necessary</a:t>
            </a:r>
          </a:p>
          <a:p>
            <a:r>
              <a:rPr lang="en-US" dirty="0"/>
              <a:t>Take </a:t>
            </a:r>
            <a:r>
              <a:rPr lang="en-US" b="1" dirty="0"/>
              <a:t>bloods</a:t>
            </a:r>
            <a:r>
              <a:rPr lang="en-US" dirty="0"/>
              <a:t>, including an ABG or cultures if indicated</a:t>
            </a:r>
          </a:p>
          <a:p>
            <a:r>
              <a:rPr lang="en-US" dirty="0"/>
              <a:t>In emergency situations, be prepared to perform or assist with an emergency </a:t>
            </a:r>
            <a:r>
              <a:rPr lang="en-US" dirty="0" smtClean="0"/>
              <a:t>tracheostomy </a:t>
            </a:r>
            <a:r>
              <a:rPr lang="en-US" dirty="0"/>
              <a:t>or intubation</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Algerian" pitchFamily="82" charset="0"/>
              </a:rPr>
              <a:t>Introduction </a:t>
            </a:r>
            <a:endParaRPr lang="en-US" dirty="0">
              <a:latin typeface="Algerian" pitchFamily="82" charset="0"/>
            </a:endParaRPr>
          </a:p>
        </p:txBody>
      </p:sp>
      <p:sp>
        <p:nvSpPr>
          <p:cNvPr id="3" name="Content Placeholder 2"/>
          <p:cNvSpPr>
            <a:spLocks noGrp="1"/>
          </p:cNvSpPr>
          <p:nvPr>
            <p:ph idx="1"/>
          </p:nvPr>
        </p:nvSpPr>
        <p:spPr/>
        <p:txBody>
          <a:bodyPr>
            <a:normAutofit/>
          </a:bodyPr>
          <a:lstStyle/>
          <a:p>
            <a:r>
              <a:rPr lang="en-US" sz="2200" b="1" dirty="0"/>
              <a:t>Stridor</a:t>
            </a:r>
            <a:r>
              <a:rPr lang="en-US" sz="2200" dirty="0"/>
              <a:t> is an abnormal, high-pitched sound produced by turbulent airflow through a partially obstructed airway at the level of the supraglottis, glottis, subglottis, or trachea</a:t>
            </a:r>
            <a:r>
              <a:rPr lang="en-US" sz="2200" dirty="0" smtClean="0"/>
              <a:t>.</a:t>
            </a:r>
          </a:p>
          <a:p>
            <a:r>
              <a:rPr lang="en-US" sz="2200" dirty="0"/>
              <a:t>Any obstruction above those levels will cause a </a:t>
            </a:r>
            <a:r>
              <a:rPr lang="en-US" sz="2200" b="1" dirty="0"/>
              <a:t>stertor</a:t>
            </a:r>
            <a:r>
              <a:rPr lang="en-US" sz="2200" dirty="0"/>
              <a:t> sound and obstruction at the level of the bronchi or below will cause a </a:t>
            </a:r>
            <a:r>
              <a:rPr lang="en-US" sz="2200" b="1" dirty="0" smtClean="0"/>
              <a:t>wheeze.</a:t>
            </a:r>
          </a:p>
          <a:p>
            <a:endParaRPr lang="en-US" sz="2200" dirty="0" smtClean="0"/>
          </a:p>
          <a:p>
            <a:r>
              <a:rPr lang="en-US" sz="2200" dirty="0" smtClean="0"/>
              <a:t>Stridor</a:t>
            </a:r>
            <a:r>
              <a:rPr lang="en-US" sz="2200" b="1" u="sng" dirty="0" smtClean="0"/>
              <a:t> </a:t>
            </a:r>
            <a:r>
              <a:rPr lang="en-US" sz="2200" b="1" u="sng" dirty="0"/>
              <a:t>is a symptom, not a diagnosis </a:t>
            </a:r>
            <a:r>
              <a:rPr lang="en-US" sz="2200" dirty="0"/>
              <a:t>or a disease, and the underlying cause must be determined.</a:t>
            </a:r>
            <a:endParaRPr lang="en-US" sz="2200" b="1"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Algerian" pitchFamily="82" charset="0"/>
              </a:rPr>
              <a:t>Chronic stridor</a:t>
            </a:r>
            <a:endParaRPr lang="en-US" dirty="0">
              <a:latin typeface="Algerian" pitchFamily="8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30360586"/>
              </p:ext>
            </p:extLst>
          </p:nvPr>
        </p:nvGraphicFramePr>
        <p:xfrm>
          <a:off x="827088" y="2052638"/>
          <a:ext cx="6711951" cy="3108960"/>
        </p:xfrm>
        <a:graphic>
          <a:graphicData uri="http://schemas.openxmlformats.org/drawingml/2006/table">
            <a:tbl>
              <a:tblPr firstRow="1" bandRow="1">
                <a:tableStyleId>{F5AB1C69-6EDB-4FF4-983F-18BD219EF322}</a:tableStyleId>
              </a:tblPr>
              <a:tblGrid>
                <a:gridCol w="6711951"/>
              </a:tblGrid>
              <a:tr h="370840">
                <a:tc>
                  <a:txBody>
                    <a:bodyPr/>
                    <a:lstStyle/>
                    <a:p>
                      <a:pPr algn="ctr"/>
                      <a:r>
                        <a:rPr lang="en-US" sz="2800" b="1" i="0" kern="1200" dirty="0" err="1" smtClean="0">
                          <a:solidFill>
                            <a:schemeClr val="bg1"/>
                          </a:solidFill>
                          <a:latin typeface="+mn-lt"/>
                          <a:ea typeface="+mn-ea"/>
                          <a:cs typeface="+mn-cs"/>
                        </a:rPr>
                        <a:t>Laryngomalacia</a:t>
                      </a:r>
                      <a:endParaRPr lang="en-US" sz="2800" b="1" dirty="0">
                        <a:solidFill>
                          <a:schemeClr val="bg1"/>
                        </a:solidFill>
                      </a:endParaRPr>
                    </a:p>
                  </a:txBody>
                  <a:tcPr marL="74577" marR="74577"/>
                </a:tc>
              </a:tr>
              <a:tr h="370840">
                <a:tc>
                  <a:txBody>
                    <a:bodyPr/>
                    <a:lstStyle/>
                    <a:p>
                      <a:pPr algn="ctr"/>
                      <a:r>
                        <a:rPr lang="en-US" sz="2800" b="1" dirty="0" err="1">
                          <a:solidFill>
                            <a:schemeClr val="bg1"/>
                          </a:solidFill>
                        </a:rPr>
                        <a:t>Subglottic</a:t>
                      </a:r>
                      <a:r>
                        <a:rPr lang="en-US" sz="2800" b="1" dirty="0">
                          <a:solidFill>
                            <a:schemeClr val="bg1"/>
                          </a:solidFill>
                        </a:rPr>
                        <a:t> </a:t>
                      </a:r>
                      <a:r>
                        <a:rPr lang="en-US" sz="2800" b="1" dirty="0" err="1" smtClean="0">
                          <a:solidFill>
                            <a:schemeClr val="bg1"/>
                          </a:solidFill>
                        </a:rPr>
                        <a:t>stenosis</a:t>
                      </a:r>
                      <a:endParaRPr lang="en-US" sz="2800" b="1" dirty="0">
                        <a:solidFill>
                          <a:schemeClr val="bg1"/>
                        </a:solidFill>
                      </a:endParaRPr>
                    </a:p>
                  </a:txBody>
                  <a:tcPr marL="74577" marR="74577" anchor="ctr"/>
                </a:tc>
              </a:tr>
              <a:tr h="370840">
                <a:tc>
                  <a:txBody>
                    <a:bodyPr/>
                    <a:lstStyle/>
                    <a:p>
                      <a:pPr algn="ctr"/>
                      <a:r>
                        <a:rPr lang="en-US" sz="2800" b="1" dirty="0">
                          <a:solidFill>
                            <a:schemeClr val="bg1"/>
                          </a:solidFill>
                        </a:rPr>
                        <a:t>Vocal cord paralysis</a:t>
                      </a:r>
                    </a:p>
                  </a:txBody>
                  <a:tcPr marL="74577" marR="74577" anchor="ctr"/>
                </a:tc>
              </a:tr>
              <a:tr h="370840">
                <a:tc>
                  <a:txBody>
                    <a:bodyPr/>
                    <a:lstStyle/>
                    <a:p>
                      <a:pPr algn="ctr"/>
                      <a:r>
                        <a:rPr lang="en-US" sz="2800" b="1" dirty="0" err="1">
                          <a:solidFill>
                            <a:srgbClr val="FF0000"/>
                          </a:solidFill>
                        </a:rPr>
                        <a:t>Subglottic</a:t>
                      </a:r>
                      <a:r>
                        <a:rPr lang="en-US" sz="2800" b="1" dirty="0">
                          <a:solidFill>
                            <a:srgbClr val="FF0000"/>
                          </a:solidFill>
                        </a:rPr>
                        <a:t> </a:t>
                      </a:r>
                      <a:r>
                        <a:rPr lang="en-US" sz="2800" b="1" dirty="0" err="1">
                          <a:solidFill>
                            <a:srgbClr val="FF0000"/>
                          </a:solidFill>
                        </a:rPr>
                        <a:t>haemangioma</a:t>
                      </a:r>
                      <a:endParaRPr lang="en-US" sz="2800" b="1" dirty="0">
                        <a:solidFill>
                          <a:srgbClr val="FF0000"/>
                        </a:solidFill>
                      </a:endParaRPr>
                    </a:p>
                  </a:txBody>
                  <a:tcPr marL="74577" marR="74577" anchor="ctr"/>
                </a:tc>
              </a:tr>
              <a:tr h="370840">
                <a:tc>
                  <a:txBody>
                    <a:bodyPr/>
                    <a:lstStyle/>
                    <a:p>
                      <a:pPr algn="ctr"/>
                      <a:r>
                        <a:rPr lang="en-US" sz="2800" b="1" dirty="0" err="1">
                          <a:solidFill>
                            <a:srgbClr val="FF0000"/>
                          </a:solidFill>
                        </a:rPr>
                        <a:t>Macroglossia</a:t>
                      </a:r>
                      <a:r>
                        <a:rPr lang="en-US" sz="2800" b="1" dirty="0">
                          <a:solidFill>
                            <a:srgbClr val="FF0000"/>
                          </a:solidFill>
                        </a:rPr>
                        <a:t> or </a:t>
                      </a:r>
                      <a:r>
                        <a:rPr lang="en-US" sz="2800" b="1" dirty="0" err="1">
                          <a:solidFill>
                            <a:srgbClr val="FF0000"/>
                          </a:solidFill>
                        </a:rPr>
                        <a:t>micrognathia</a:t>
                      </a:r>
                      <a:endParaRPr lang="en-US" sz="2800" b="1" dirty="0">
                        <a:solidFill>
                          <a:srgbClr val="FF0000"/>
                        </a:solidFill>
                      </a:endParaRPr>
                    </a:p>
                  </a:txBody>
                  <a:tcPr marL="74577" marR="74577" anchor="ctr"/>
                </a:tc>
              </a:tr>
              <a:tr h="370840">
                <a:tc>
                  <a:txBody>
                    <a:bodyPr/>
                    <a:lstStyle/>
                    <a:p>
                      <a:pPr algn="ctr"/>
                      <a:r>
                        <a:rPr lang="en-US" sz="2800" b="1" i="0" kern="1200" dirty="0" smtClean="0">
                          <a:solidFill>
                            <a:srgbClr val="FF0000"/>
                          </a:solidFill>
                          <a:latin typeface="+mn-lt"/>
                          <a:ea typeface="+mn-ea"/>
                          <a:cs typeface="+mn-cs"/>
                        </a:rPr>
                        <a:t>Malignancy</a:t>
                      </a:r>
                      <a:endParaRPr lang="en-US" sz="2800" b="1" dirty="0">
                        <a:solidFill>
                          <a:srgbClr val="FF0000"/>
                        </a:solidFill>
                      </a:endParaRPr>
                    </a:p>
                  </a:txBody>
                  <a:tcPr marL="74577" marR="74577"/>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304800" y="228600"/>
            <a:ext cx="8229600" cy="6248400"/>
          </a:xfrm>
        </p:spPr>
        <p:txBody>
          <a:bodyPr>
            <a:normAutofit/>
          </a:bodyPr>
          <a:lstStyle/>
          <a:p>
            <a:pPr>
              <a:buNone/>
            </a:pPr>
            <a:r>
              <a:rPr lang="en-US" b="1" dirty="0" err="1" smtClean="0"/>
              <a:t>Laryngomalacia</a:t>
            </a:r>
            <a:endParaRPr lang="en-US" b="1" dirty="0" smtClean="0"/>
          </a:p>
          <a:p>
            <a:r>
              <a:rPr lang="en-US" dirty="0" smtClean="0"/>
              <a:t> The </a:t>
            </a:r>
            <a:r>
              <a:rPr lang="en-US" dirty="0"/>
              <a:t>most common cause of </a:t>
            </a:r>
            <a:r>
              <a:rPr lang="en-US" dirty="0" err="1"/>
              <a:t>inspiratory</a:t>
            </a:r>
            <a:r>
              <a:rPr lang="en-US" dirty="0"/>
              <a:t> </a:t>
            </a:r>
            <a:r>
              <a:rPr lang="en-US" dirty="0" err="1"/>
              <a:t>stridor</a:t>
            </a:r>
            <a:r>
              <a:rPr lang="en-US" dirty="0"/>
              <a:t> in the neonatal period and early infancy and accounts for as many as 75% of all cases of </a:t>
            </a:r>
            <a:r>
              <a:rPr lang="en-US" dirty="0" err="1"/>
              <a:t>stridor</a:t>
            </a:r>
            <a:r>
              <a:rPr lang="en-US" dirty="0" smtClean="0"/>
              <a:t>.</a:t>
            </a:r>
            <a:endParaRPr lang="en-US" baseline="30000" dirty="0" smtClean="0"/>
          </a:p>
          <a:p>
            <a:r>
              <a:rPr lang="en-US" baseline="30000" dirty="0" smtClean="0"/>
              <a:t> </a:t>
            </a:r>
            <a:r>
              <a:rPr lang="en-US" baseline="30000" dirty="0"/>
              <a:t> </a:t>
            </a:r>
            <a:r>
              <a:rPr lang="en-US" dirty="0" err="1"/>
              <a:t>Stridor</a:t>
            </a:r>
            <a:r>
              <a:rPr lang="en-US" dirty="0"/>
              <a:t> may be exacerbated by crying or feeding. Placing the patient in a prone position with the head up alleviates the </a:t>
            </a:r>
            <a:r>
              <a:rPr lang="en-US" dirty="0" err="1"/>
              <a:t>stridor</a:t>
            </a:r>
            <a:r>
              <a:rPr lang="en-US" dirty="0"/>
              <a:t>; a supine position exacerbates the </a:t>
            </a:r>
            <a:r>
              <a:rPr lang="en-US" dirty="0" err="1"/>
              <a:t>stridor</a:t>
            </a:r>
            <a:r>
              <a:rPr lang="en-US" dirty="0" smtClean="0"/>
              <a:t>.</a:t>
            </a:r>
          </a:p>
          <a:p>
            <a:r>
              <a:rPr lang="en-US" dirty="0" err="1"/>
              <a:t>Laryngomalacia</a:t>
            </a:r>
            <a:r>
              <a:rPr lang="en-US" dirty="0"/>
              <a:t> is usually benign and self-limiting and improves as the child reaches age 1 year. In cases where significant obstruction or lack of weight gain is present, surgical correction or </a:t>
            </a:r>
            <a:r>
              <a:rPr lang="en-US" dirty="0" err="1"/>
              <a:t>supraglottoplasty</a:t>
            </a:r>
            <a:r>
              <a:rPr lang="en-US" dirty="0"/>
              <a:t> may be </a:t>
            </a:r>
            <a:r>
              <a:rPr lang="en-US" dirty="0" smtClean="0"/>
              <a:t>considered</a:t>
            </a:r>
          </a:p>
          <a:p>
            <a:pPr>
              <a:buNone/>
            </a:pPr>
            <a:r>
              <a:rPr lang="en-US" b="1" dirty="0" err="1"/>
              <a:t>Subglottic</a:t>
            </a:r>
            <a:r>
              <a:rPr lang="en-US" b="1" dirty="0"/>
              <a:t> </a:t>
            </a:r>
            <a:r>
              <a:rPr lang="en-US" b="1" dirty="0" err="1"/>
              <a:t>stenosis</a:t>
            </a:r>
            <a:endParaRPr lang="en-US" b="1" dirty="0" smtClean="0"/>
          </a:p>
          <a:p>
            <a:r>
              <a:rPr lang="en-US" i="1" dirty="0"/>
              <a:t>Most commonly seen secondary to prolonged </a:t>
            </a:r>
            <a:r>
              <a:rPr lang="en-US" i="1" dirty="0" smtClean="0"/>
              <a:t>intubation.</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aryngomalacia.jpg"/>
          <p:cNvPicPr>
            <a:picLocks noGrp="1" noChangeAspect="1"/>
          </p:cNvPicPr>
          <p:nvPr>
            <p:ph idx="4294967295"/>
          </p:nvPr>
        </p:nvPicPr>
        <p:blipFill>
          <a:blip r:embed="rId2" cstate="print"/>
          <a:stretch>
            <a:fillRect/>
          </a:stretch>
        </p:blipFill>
        <p:spPr>
          <a:xfrm>
            <a:off x="1163638" y="685800"/>
            <a:ext cx="7980362" cy="58674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000" t="12945" r="66666" b="47035"/>
          <a:stretch/>
        </p:blipFill>
        <p:spPr>
          <a:xfrm>
            <a:off x="1447800" y="457200"/>
            <a:ext cx="6324600" cy="6098724"/>
          </a:xfrm>
          <a:prstGeom prst="rect">
            <a:avLst/>
          </a:prstGeom>
          <a:ln>
            <a:noFill/>
          </a:ln>
          <a:effectLst>
            <a:softEdge rad="112500"/>
          </a:effectLst>
        </p:spPr>
      </p:pic>
    </p:spTree>
    <p:extLst>
      <p:ext uri="{BB962C8B-B14F-4D97-AF65-F5344CB8AC3E}">
        <p14:creationId xmlns:p14="http://schemas.microsoft.com/office/powerpoint/2010/main" val="2529480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5715000"/>
          </a:xfrm>
        </p:spPr>
        <p:txBody>
          <a:bodyPr>
            <a:normAutofit/>
          </a:bodyPr>
          <a:lstStyle/>
          <a:p>
            <a:pPr>
              <a:buNone/>
            </a:pPr>
            <a:r>
              <a:rPr lang="en-US" b="1" dirty="0"/>
              <a:t>Vocal cord </a:t>
            </a:r>
            <a:r>
              <a:rPr lang="en-US" b="1" dirty="0" smtClean="0"/>
              <a:t>dysfunction</a:t>
            </a:r>
          </a:p>
          <a:p>
            <a:r>
              <a:rPr lang="en-US" dirty="0"/>
              <a:t> P</a:t>
            </a:r>
            <a:r>
              <a:rPr lang="en-US" dirty="0" smtClean="0"/>
              <a:t>robably </a:t>
            </a:r>
            <a:r>
              <a:rPr lang="en-US" dirty="0"/>
              <a:t>the second most common cause of </a:t>
            </a:r>
            <a:r>
              <a:rPr lang="en-US" dirty="0" err="1"/>
              <a:t>stridor</a:t>
            </a:r>
            <a:r>
              <a:rPr lang="en-US" dirty="0"/>
              <a:t> in infants. Unilateral vocal cord paralysis can be either congenital or secondary to birth or surgical trauma (</a:t>
            </a:r>
            <a:r>
              <a:rPr lang="en-US" dirty="0" err="1"/>
              <a:t>eg</a:t>
            </a:r>
            <a:r>
              <a:rPr lang="en-US" dirty="0"/>
              <a:t>, from cardiothoracic </a:t>
            </a:r>
            <a:r>
              <a:rPr lang="en-US" dirty="0" smtClean="0"/>
              <a:t>procedures, thyroid surgery).</a:t>
            </a:r>
          </a:p>
          <a:p>
            <a:r>
              <a:rPr lang="en-US" dirty="0" smtClean="0"/>
              <a:t> </a:t>
            </a:r>
            <a:r>
              <a:rPr lang="en-US" dirty="0"/>
              <a:t>Patients with a unilateral vocal cord paralysis present with a weak cry and biphasic </a:t>
            </a:r>
            <a:r>
              <a:rPr lang="en-US" dirty="0" err="1"/>
              <a:t>stridor</a:t>
            </a:r>
            <a:r>
              <a:rPr lang="en-US" dirty="0"/>
              <a:t> that is louder when awake and improves when lying with the affected side </a:t>
            </a:r>
            <a:r>
              <a:rPr lang="en-US" dirty="0" smtClean="0"/>
              <a:t>down.</a:t>
            </a:r>
          </a:p>
          <a:p>
            <a:r>
              <a:rPr lang="en-US" dirty="0"/>
              <a:t>Bilateral vocal cord paralysis is a more serious entity. Patients usually present with aphonia and a high-pitched biphasic stridor that may progress to severe respiratory distress.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jpg"/>
          <p:cNvPicPr>
            <a:picLocks noGrp="1" noChangeAspect="1"/>
          </p:cNvPicPr>
          <p:nvPr>
            <p:ph idx="4294967295"/>
          </p:nvPr>
        </p:nvPicPr>
        <p:blipFill>
          <a:blip r:embed="rId2" cstate="print"/>
          <a:stretch>
            <a:fillRect/>
          </a:stretch>
        </p:blipFill>
        <p:spPr>
          <a:xfrm>
            <a:off x="2295525" y="838200"/>
            <a:ext cx="6848475" cy="50292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latin typeface="Algerian" pitchFamily="82" charset="0"/>
              </a:rPr>
              <a:t>Management of chronic </a:t>
            </a:r>
            <a:r>
              <a:rPr lang="en-US" sz="3600" dirty="0" err="1" smtClean="0">
                <a:latin typeface="Algerian" pitchFamily="82" charset="0"/>
              </a:rPr>
              <a:t>stridor</a:t>
            </a:r>
            <a:endParaRPr lang="en-US" sz="3600" dirty="0">
              <a:latin typeface="Algerian" pitchFamily="82" charset="0"/>
            </a:endParaRPr>
          </a:p>
        </p:txBody>
      </p:sp>
      <p:sp>
        <p:nvSpPr>
          <p:cNvPr id="3" name="Content Placeholder 2"/>
          <p:cNvSpPr>
            <a:spLocks noGrp="1"/>
          </p:cNvSpPr>
          <p:nvPr>
            <p:ph idx="1"/>
          </p:nvPr>
        </p:nvSpPr>
        <p:spPr/>
        <p:txBody>
          <a:bodyPr>
            <a:normAutofit/>
          </a:bodyPr>
          <a:lstStyle/>
          <a:p>
            <a:r>
              <a:rPr lang="en-US" dirty="0"/>
              <a:t>For non-emergency or chronic cases, </a:t>
            </a:r>
            <a:r>
              <a:rPr lang="en-US" dirty="0" err="1"/>
              <a:t>visualisation</a:t>
            </a:r>
            <a:r>
              <a:rPr lang="en-US" dirty="0"/>
              <a:t> of the upper airway will normally be done via </a:t>
            </a:r>
            <a:r>
              <a:rPr lang="en-US" dirty="0" err="1"/>
              <a:t>fibreoptic</a:t>
            </a:r>
            <a:r>
              <a:rPr lang="en-US" dirty="0"/>
              <a:t> nasal </a:t>
            </a:r>
            <a:r>
              <a:rPr lang="en-US" dirty="0" smtClean="0"/>
              <a:t>endoscopy.</a:t>
            </a:r>
          </a:p>
          <a:p>
            <a:r>
              <a:rPr lang="en-US" dirty="0"/>
              <a:t>Further imaging studies, such as CT scanning, can be used in the case of abscess or malignancy, whilst </a:t>
            </a:r>
            <a:r>
              <a:rPr lang="en-US" dirty="0" err="1"/>
              <a:t>bronchoscopy</a:t>
            </a:r>
            <a:r>
              <a:rPr lang="en-US" dirty="0"/>
              <a:t> can be used if </a:t>
            </a:r>
            <a:r>
              <a:rPr lang="en-US" dirty="0" err="1"/>
              <a:t>visualisation</a:t>
            </a:r>
            <a:r>
              <a:rPr lang="en-US" dirty="0"/>
              <a:t> below the vocal cords is warranted, such as suspected </a:t>
            </a:r>
            <a:r>
              <a:rPr lang="en-US" dirty="0" err="1"/>
              <a:t>subglottic</a:t>
            </a:r>
            <a:r>
              <a:rPr lang="en-US" dirty="0"/>
              <a:t> </a:t>
            </a:r>
            <a:r>
              <a:rPr lang="en-US" dirty="0" err="1"/>
              <a:t>stenosis</a:t>
            </a:r>
            <a:r>
              <a:rPr lang="en-US" dirty="0" smtClean="0"/>
              <a:t>.</a:t>
            </a:r>
          </a:p>
          <a:p>
            <a:r>
              <a:rPr lang="en-US" dirty="0"/>
              <a:t> </a:t>
            </a:r>
            <a:r>
              <a:rPr lang="en-US" b="1" dirty="0"/>
              <a:t>Definitive management steps </a:t>
            </a:r>
            <a:r>
              <a:rPr lang="en-US" dirty="0"/>
              <a:t>will then vary between the underlying causes.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latin typeface="Algerian" pitchFamily="82" charset="0"/>
              </a:rPr>
              <a:t>hoarseness of voice</a:t>
            </a:r>
            <a:endParaRPr lang="en-US" sz="5400" dirty="0">
              <a:latin typeface="Algerian" pitchFamily="82" charset="0"/>
            </a:endParaRPr>
          </a:p>
        </p:txBody>
      </p:sp>
      <p:sp>
        <p:nvSpPr>
          <p:cNvPr id="3" name="Content Placeholder 2"/>
          <p:cNvSpPr>
            <a:spLocks noGrp="1"/>
          </p:cNvSpPr>
          <p:nvPr>
            <p:ph idx="1"/>
          </p:nvPr>
        </p:nvSpPr>
        <p:spPr/>
        <p:txBody>
          <a:bodyPr/>
          <a:lstStyle/>
          <a:p>
            <a:r>
              <a:rPr lang="en-US" dirty="0"/>
              <a:t>A</a:t>
            </a:r>
            <a:r>
              <a:rPr lang="en-US" b="1" dirty="0"/>
              <a:t> hoarse voice</a:t>
            </a:r>
            <a:r>
              <a:rPr lang="en-US" dirty="0"/>
              <a:t> refers to a weak or altered voice. It is a relatively common presentation, and can represent a wide range of pathologies</a:t>
            </a:r>
            <a:r>
              <a:rPr lang="en-US" dirty="0" smtClean="0"/>
              <a:t>.</a:t>
            </a:r>
          </a:p>
          <a:p>
            <a:r>
              <a:rPr lang="en-US" dirty="0" smtClean="0"/>
              <a:t>Patients with hoarse voice should undergo a full investigation to identify the cause of the symptom and should be treated accordingly.</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Algerian" pitchFamily="82" charset="0"/>
              </a:rPr>
              <a:t>Investigations </a:t>
            </a:r>
            <a:endParaRPr lang="en-US" dirty="0">
              <a:latin typeface="Algerian" pitchFamily="82" charset="0"/>
            </a:endParaRPr>
          </a:p>
        </p:txBody>
      </p:sp>
      <p:sp>
        <p:nvSpPr>
          <p:cNvPr id="3" name="Content Placeholder 2"/>
          <p:cNvSpPr>
            <a:spLocks noGrp="1"/>
          </p:cNvSpPr>
          <p:nvPr>
            <p:ph idx="1"/>
          </p:nvPr>
        </p:nvSpPr>
        <p:spPr>
          <a:xfrm>
            <a:off x="457200" y="1600200"/>
            <a:ext cx="8229600" cy="5257800"/>
          </a:xfrm>
        </p:spPr>
        <p:txBody>
          <a:bodyPr>
            <a:normAutofit/>
          </a:bodyPr>
          <a:lstStyle/>
          <a:p>
            <a:pPr>
              <a:buNone/>
            </a:pPr>
            <a:r>
              <a:rPr lang="en-US" b="1" dirty="0"/>
              <a:t>flexible nasal </a:t>
            </a:r>
            <a:r>
              <a:rPr lang="en-US" b="1" dirty="0" smtClean="0"/>
              <a:t>endoscopy</a:t>
            </a:r>
          </a:p>
          <a:p>
            <a:r>
              <a:rPr lang="en-US" dirty="0"/>
              <a:t>Any patient presenting with a hoarse voice should undergo a flexible nasal endoscopy (FNE). FNE allows </a:t>
            </a:r>
            <a:r>
              <a:rPr lang="en-US" dirty="0" err="1"/>
              <a:t>visualisation</a:t>
            </a:r>
            <a:r>
              <a:rPr lang="en-US" dirty="0"/>
              <a:t> of the larynx and the vocal </a:t>
            </a:r>
            <a:r>
              <a:rPr lang="en-US" dirty="0" smtClean="0"/>
              <a:t>cords</a:t>
            </a:r>
          </a:p>
          <a:p>
            <a:pPr>
              <a:buNone/>
            </a:pPr>
            <a:r>
              <a:rPr lang="en-US" b="1" dirty="0" err="1"/>
              <a:t>Microlaryngobronchoscopy</a:t>
            </a:r>
            <a:r>
              <a:rPr lang="en-US" dirty="0"/>
              <a:t> </a:t>
            </a:r>
          </a:p>
          <a:p>
            <a:r>
              <a:rPr lang="en-US" dirty="0" smtClean="0"/>
              <a:t> Another </a:t>
            </a:r>
            <a:r>
              <a:rPr lang="en-US" dirty="0"/>
              <a:t>procedure that allows for </a:t>
            </a:r>
            <a:r>
              <a:rPr lang="en-US" dirty="0" smtClean="0"/>
              <a:t>visualize </a:t>
            </a:r>
            <a:r>
              <a:rPr lang="en-US" dirty="0"/>
              <a:t>the larynx, vocal cords, and the bronchi. Similar to </a:t>
            </a:r>
            <a:r>
              <a:rPr lang="en-US" dirty="0" smtClean="0"/>
              <a:t>FNE, however </a:t>
            </a:r>
            <a:r>
              <a:rPr lang="en-US" dirty="0"/>
              <a:t>MLB is performed in a theatre setting under general </a:t>
            </a:r>
            <a:r>
              <a:rPr lang="en-US" dirty="0" smtClean="0"/>
              <a:t>anesthesia.</a:t>
            </a:r>
          </a:p>
          <a:p>
            <a:pPr>
              <a:buNone/>
            </a:pPr>
            <a:r>
              <a:rPr lang="en-US" b="1" dirty="0" err="1"/>
              <a:t>Stroboscopy</a:t>
            </a:r>
            <a:r>
              <a:rPr lang="en-US" dirty="0"/>
              <a:t> </a:t>
            </a:r>
          </a:p>
          <a:p>
            <a:r>
              <a:rPr lang="en-US" dirty="0"/>
              <a:t>U</a:t>
            </a:r>
            <a:r>
              <a:rPr lang="en-US" dirty="0" smtClean="0"/>
              <a:t>sed </a:t>
            </a:r>
            <a:r>
              <a:rPr lang="en-US" dirty="0"/>
              <a:t>in specialist voice clinics and can be a very useful diagnostic test in vocal cord dysfunction. It involves the use of </a:t>
            </a:r>
            <a:r>
              <a:rPr lang="en-US" dirty="0" err="1"/>
              <a:t>synchronised</a:t>
            </a:r>
            <a:r>
              <a:rPr lang="en-US" dirty="0"/>
              <a:t> flashing lights to make vocal fold movements appear slower, allowing for complete assessment of their </a:t>
            </a:r>
            <a:r>
              <a:rPr lang="en-US" dirty="0" smtClean="0"/>
              <a:t>movement.</a:t>
            </a:r>
          </a:p>
          <a:p>
            <a:endParaRPr lang="en-US" dirty="0" smtClean="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latin typeface="Algerian" pitchFamily="82" charset="0"/>
              </a:rPr>
              <a:t>Differential </a:t>
            </a:r>
            <a:r>
              <a:rPr lang="en-US" b="1" dirty="0" err="1" smtClean="0">
                <a:latin typeface="Algerian" pitchFamily="82" charset="0"/>
              </a:rPr>
              <a:t>Diangosis</a:t>
            </a:r>
            <a:endParaRPr lang="en-US" dirty="0">
              <a:latin typeface="Algerian" pitchFamily="82" charset="0"/>
            </a:endParaRPr>
          </a:p>
        </p:txBody>
      </p:sp>
      <p:sp>
        <p:nvSpPr>
          <p:cNvPr id="3" name="Content Placeholder 2"/>
          <p:cNvSpPr>
            <a:spLocks noGrp="1"/>
          </p:cNvSpPr>
          <p:nvPr>
            <p:ph idx="1"/>
          </p:nvPr>
        </p:nvSpPr>
        <p:spPr/>
        <p:txBody>
          <a:bodyPr>
            <a:normAutofit/>
          </a:bodyPr>
          <a:lstStyle/>
          <a:p>
            <a:pPr>
              <a:buNone/>
            </a:pPr>
            <a:r>
              <a:rPr lang="en-US" b="1" dirty="0">
                <a:latin typeface="Algerian" pitchFamily="82" charset="0"/>
              </a:rPr>
              <a:t>Benign Laryngeal Conditions</a:t>
            </a:r>
          </a:p>
          <a:p>
            <a:pPr>
              <a:buNone/>
            </a:pPr>
            <a:r>
              <a:rPr lang="en-US" b="1" dirty="0"/>
              <a:t>Vocal cord nodules</a:t>
            </a:r>
            <a:r>
              <a:rPr lang="en-US" dirty="0"/>
              <a:t> </a:t>
            </a:r>
            <a:endParaRPr lang="en-US" dirty="0" smtClean="0"/>
          </a:p>
          <a:p>
            <a:r>
              <a:rPr lang="en-US" dirty="0" smtClean="0"/>
              <a:t>Commonly </a:t>
            </a:r>
            <a:r>
              <a:rPr lang="en-US" dirty="0"/>
              <a:t>secondary to chronic </a:t>
            </a:r>
            <a:r>
              <a:rPr lang="en-US" dirty="0" err="1"/>
              <a:t>phonotrauma</a:t>
            </a:r>
            <a:r>
              <a:rPr lang="en-US" dirty="0"/>
              <a:t> (vocal abuse)They are benign lesions that are frequently </a:t>
            </a:r>
            <a:r>
              <a:rPr lang="en-US" dirty="0" smtClean="0"/>
              <a:t>bilateral, </a:t>
            </a:r>
            <a:r>
              <a:rPr lang="en-US" dirty="0"/>
              <a:t>occurring at the junction of the anterior 1/3rd and </a:t>
            </a:r>
            <a:r>
              <a:rPr lang="en-US" dirty="0" smtClean="0"/>
              <a:t>posterior2/3</a:t>
            </a:r>
            <a:r>
              <a:rPr lang="en-US" baseline="30000" dirty="0" smtClean="0"/>
              <a:t>rd</a:t>
            </a:r>
            <a:r>
              <a:rPr lang="en-US" dirty="0" smtClean="0"/>
              <a:t>.</a:t>
            </a:r>
          </a:p>
          <a:p>
            <a:r>
              <a:rPr lang="en-US" dirty="0" smtClean="0"/>
              <a:t>Management </a:t>
            </a:r>
            <a:r>
              <a:rPr lang="en-US" dirty="0"/>
              <a:t>is mainly from the Speech and Language Therapy (SALT) team, however in severe or resistant cases, surgical intervention may be </a:t>
            </a:r>
            <a:r>
              <a:rPr lang="en-US" dirty="0" smtClean="0"/>
              <a:t>warranted.</a:t>
            </a:r>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228600"/>
            <a:ext cx="8229600" cy="5867400"/>
          </a:xfrm>
        </p:spPr>
        <p:txBody>
          <a:bodyPr>
            <a:normAutofit/>
          </a:bodyPr>
          <a:lstStyle/>
          <a:p>
            <a:pPr marL="0" indent="0">
              <a:buNone/>
            </a:pPr>
            <a:r>
              <a:rPr lang="en-US" b="1" dirty="0" smtClean="0"/>
              <a:t>Stridor </a:t>
            </a:r>
            <a:r>
              <a:rPr lang="en-US" b="1" dirty="0"/>
              <a:t>may be inspiratory (most common), expiratory, or </a:t>
            </a:r>
            <a:r>
              <a:rPr lang="en-US" b="1" dirty="0" smtClean="0"/>
              <a:t>biphasic. </a:t>
            </a:r>
            <a:r>
              <a:rPr lang="en-US" b="1" dirty="0"/>
              <a:t>E</a:t>
            </a:r>
            <a:r>
              <a:rPr lang="en-US" b="1" dirty="0" smtClean="0"/>
              <a:t>ach </a:t>
            </a:r>
            <a:r>
              <a:rPr lang="en-US" b="1" dirty="0"/>
              <a:t>suggest different causes, as follows:</a:t>
            </a:r>
          </a:p>
          <a:p>
            <a:r>
              <a:rPr lang="en-US" b="1" dirty="0"/>
              <a:t>Inspiratory </a:t>
            </a:r>
            <a:r>
              <a:rPr lang="en-US" b="1" dirty="0" smtClean="0"/>
              <a:t>stridor: </a:t>
            </a:r>
            <a:r>
              <a:rPr lang="en-US" dirty="0" smtClean="0"/>
              <a:t>supraglottic obstruction</a:t>
            </a:r>
            <a:endParaRPr lang="en-US" dirty="0"/>
          </a:p>
          <a:p>
            <a:r>
              <a:rPr lang="en-US" b="1" dirty="0" smtClean="0"/>
              <a:t>Expiratory stridor</a:t>
            </a:r>
            <a:r>
              <a:rPr lang="en-US" dirty="0" smtClean="0"/>
              <a:t>: </a:t>
            </a:r>
            <a:r>
              <a:rPr lang="en-US" dirty="0"/>
              <a:t>implies tracheobronchial obstruction</a:t>
            </a:r>
          </a:p>
          <a:p>
            <a:r>
              <a:rPr lang="en-US" b="1" dirty="0"/>
              <a:t>Biphasic </a:t>
            </a:r>
            <a:r>
              <a:rPr lang="en-US" b="1" dirty="0" smtClean="0"/>
              <a:t>stridor: </a:t>
            </a:r>
            <a:r>
              <a:rPr lang="en-US" dirty="0"/>
              <a:t>suggests a subglottic or glottic </a:t>
            </a:r>
            <a:r>
              <a:rPr lang="en-US" dirty="0" smtClean="0"/>
              <a:t>anomaly.</a:t>
            </a:r>
          </a:p>
          <a:p>
            <a:r>
              <a:rPr lang="en-US" dirty="0" smtClean="0"/>
              <a:t>Stridor is mainly classified to </a:t>
            </a:r>
            <a:r>
              <a:rPr lang="en-US" b="1" dirty="0" smtClean="0"/>
              <a:t>acute</a:t>
            </a:r>
            <a:r>
              <a:rPr lang="en-US" dirty="0" smtClean="0"/>
              <a:t> and </a:t>
            </a:r>
            <a:r>
              <a:rPr lang="en-US" b="1" dirty="0" smtClean="0"/>
              <a:t>chronic</a:t>
            </a:r>
            <a:r>
              <a:rPr lang="en-US" dirty="0" smtClean="0"/>
              <a:t> according to the onset and severity of the stridor </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200400"/>
            <a:ext cx="7010400" cy="35052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6666" t="12945" r="56667" b="24803"/>
          <a:stretch/>
        </p:blipFill>
        <p:spPr>
          <a:xfrm>
            <a:off x="381000" y="304800"/>
            <a:ext cx="4470399" cy="4267200"/>
          </a:xfrm>
          <a:prstGeom prst="rect">
            <a:avLst/>
          </a:prstGeom>
        </p:spPr>
      </p:pic>
      <p:pic>
        <p:nvPicPr>
          <p:cNvPr id="6" name="Picture 5"/>
          <p:cNvPicPr>
            <a:picLocks noChangeAspect="1"/>
          </p:cNvPicPr>
          <p:nvPr/>
        </p:nvPicPr>
        <p:blipFill rotWithShape="1">
          <a:blip r:embed="rId3"/>
          <a:srcRect l="5000" t="15910" r="57500" b="36660"/>
          <a:stretch/>
        </p:blipFill>
        <p:spPr>
          <a:xfrm>
            <a:off x="5105400" y="304800"/>
            <a:ext cx="3429000" cy="4264926"/>
          </a:xfrm>
          <a:prstGeom prst="rect">
            <a:avLst/>
          </a:prstGeom>
        </p:spPr>
      </p:pic>
      <p:sp>
        <p:nvSpPr>
          <p:cNvPr id="8" name="Rectangle 7"/>
          <p:cNvSpPr/>
          <p:nvPr/>
        </p:nvSpPr>
        <p:spPr>
          <a:xfrm>
            <a:off x="409433" y="4648200"/>
            <a:ext cx="8153400" cy="2031325"/>
          </a:xfrm>
          <a:prstGeom prst="rect">
            <a:avLst/>
          </a:prstGeom>
        </p:spPr>
        <p:txBody>
          <a:bodyPr wrap="square">
            <a:spAutoFit/>
          </a:bodyPr>
          <a:lstStyle/>
          <a:p>
            <a:r>
              <a:rPr lang="en-US" b="1" dirty="0" smtClean="0"/>
              <a:t>Pathophysiology : </a:t>
            </a:r>
            <a:r>
              <a:rPr lang="en-US" dirty="0" smtClean="0"/>
              <a:t>abuse </a:t>
            </a:r>
            <a:r>
              <a:rPr lang="en-US" dirty="0"/>
              <a:t>(yelling), or misuse (</a:t>
            </a:r>
            <a:r>
              <a:rPr lang="en-US" dirty="0" err="1"/>
              <a:t>hyperfunction</a:t>
            </a:r>
            <a:r>
              <a:rPr lang="en-US" dirty="0"/>
              <a:t>) may produce excessive amounts of mechanical stress by increasing the rate and/or force with which the vocal folds collide. This may lead to trauma that is focalized to the mid-membranous vocal </a:t>
            </a:r>
            <a:r>
              <a:rPr lang="en-US" dirty="0" smtClean="0"/>
              <a:t>fold and </a:t>
            </a:r>
            <a:r>
              <a:rPr lang="en-US" dirty="0"/>
              <a:t>subsequent wound </a:t>
            </a:r>
            <a:r>
              <a:rPr lang="en-US" dirty="0" smtClean="0"/>
              <a:t>formation. Repeated </a:t>
            </a:r>
            <a:r>
              <a:rPr lang="en-US" dirty="0"/>
              <a:t>or chronic mechanical stress is thought to lead to the remodeling of the superficial layer of the lamina </a:t>
            </a:r>
            <a:r>
              <a:rPr lang="en-US" dirty="0" smtClean="0"/>
              <a:t>propria. </a:t>
            </a:r>
          </a:p>
          <a:p>
            <a:r>
              <a:rPr lang="en-US" dirty="0" smtClean="0"/>
              <a:t>It </a:t>
            </a:r>
            <a:r>
              <a:rPr lang="en-US" dirty="0"/>
              <a:t>is this process of tissue remodeling that results in the formation of benign lesions of the vocal folds such as </a:t>
            </a:r>
            <a:r>
              <a:rPr lang="en-US" dirty="0" smtClean="0"/>
              <a:t>nodules.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Vocal cord polyps</a:t>
            </a:r>
          </a:p>
        </p:txBody>
      </p:sp>
      <p:sp>
        <p:nvSpPr>
          <p:cNvPr id="3" name="Content Placeholder 2"/>
          <p:cNvSpPr>
            <a:spLocks noGrp="1"/>
          </p:cNvSpPr>
          <p:nvPr>
            <p:ph sz="half" idx="1"/>
          </p:nvPr>
        </p:nvSpPr>
        <p:spPr/>
        <p:txBody>
          <a:bodyPr>
            <a:normAutofit/>
          </a:bodyPr>
          <a:lstStyle/>
          <a:p>
            <a:r>
              <a:rPr lang="en-US" dirty="0" smtClean="0"/>
              <a:t>Benign lesions</a:t>
            </a:r>
          </a:p>
          <a:p>
            <a:r>
              <a:rPr lang="en-US" dirty="0" smtClean="0"/>
              <a:t>Differ from nodules in that :</a:t>
            </a:r>
          </a:p>
          <a:p>
            <a:pPr marL="0" indent="0">
              <a:buNone/>
            </a:pPr>
            <a:r>
              <a:rPr lang="en-US" dirty="0" smtClean="0"/>
              <a:t>Unilateral, more vascular, usually larger.</a:t>
            </a:r>
          </a:p>
          <a:p>
            <a:r>
              <a:rPr lang="en-US" dirty="0" smtClean="0"/>
              <a:t>Vocal abuse, smoking</a:t>
            </a:r>
            <a:r>
              <a:rPr lang="en-US" dirty="0"/>
              <a:t>, alcohol use, sinusitis, allergies, and rarely, hypothyroidism.</a:t>
            </a:r>
          </a:p>
          <a:p>
            <a:r>
              <a:rPr lang="en-US" dirty="0" smtClean="0"/>
              <a:t>may </a:t>
            </a:r>
            <a:r>
              <a:rPr lang="en-US" dirty="0"/>
              <a:t>need surgical excision to exclude malignancy</a:t>
            </a:r>
            <a:r>
              <a:rPr lang="en-US" dirty="0" smtClean="0"/>
              <a:t>.</a:t>
            </a:r>
          </a:p>
          <a:p>
            <a:endParaRPr lang="en-US" dirty="0"/>
          </a:p>
        </p:txBody>
      </p:sp>
      <p:pic>
        <p:nvPicPr>
          <p:cNvPr id="5" name="Picture 4"/>
          <p:cNvPicPr>
            <a:picLocks noChangeAspect="1"/>
          </p:cNvPicPr>
          <p:nvPr/>
        </p:nvPicPr>
        <p:blipFill rotWithShape="1">
          <a:blip r:embed="rId2"/>
          <a:srcRect l="6666" t="39624" r="73334" b="27768"/>
          <a:stretch/>
        </p:blipFill>
        <p:spPr>
          <a:xfrm>
            <a:off x="4800600" y="1600200"/>
            <a:ext cx="3990108" cy="365760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333" t="14427" r="60834" b="29249"/>
          <a:stretch/>
        </p:blipFill>
        <p:spPr>
          <a:xfrm>
            <a:off x="1676400" y="609600"/>
            <a:ext cx="6336630" cy="5791200"/>
          </a:xfrm>
          <a:prstGeom prst="rect">
            <a:avLst/>
          </a:prstGeom>
        </p:spPr>
      </p:pic>
    </p:spTree>
    <p:extLst>
      <p:ext uri="{BB962C8B-B14F-4D97-AF65-F5344CB8AC3E}">
        <p14:creationId xmlns:p14="http://schemas.microsoft.com/office/powerpoint/2010/main" val="3048914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Recurrent respiratory papillomatosis</a:t>
            </a:r>
            <a:endParaRPr lang="en-US" dirty="0"/>
          </a:p>
        </p:txBody>
      </p:sp>
      <p:sp>
        <p:nvSpPr>
          <p:cNvPr id="3" name="Content Placeholder 2"/>
          <p:cNvSpPr>
            <a:spLocks noGrp="1"/>
          </p:cNvSpPr>
          <p:nvPr>
            <p:ph sz="half" idx="1"/>
          </p:nvPr>
        </p:nvSpPr>
        <p:spPr/>
        <p:txBody>
          <a:bodyPr>
            <a:normAutofit/>
          </a:bodyPr>
          <a:lstStyle/>
          <a:p>
            <a:r>
              <a:rPr lang="en-US" dirty="0"/>
              <a:t> </a:t>
            </a:r>
            <a:r>
              <a:rPr lang="en-US" dirty="0" smtClean="0"/>
              <a:t>benign </a:t>
            </a:r>
            <a:r>
              <a:rPr lang="en-US" dirty="0"/>
              <a:t>lesions in the larynx, commonly caused by HPV infection. If left untreated, papillomas can grow to cause airway obstruction and hence need surgical excision or debulking. It is common for patients to need repeat procedures as papillomas can recur.</a:t>
            </a:r>
          </a:p>
          <a:p>
            <a:endParaRPr lang="en-US" dirty="0"/>
          </a:p>
        </p:txBody>
      </p:sp>
      <p:pic>
        <p:nvPicPr>
          <p:cNvPr id="5" name="Picture 4"/>
          <p:cNvPicPr>
            <a:picLocks noChangeAspect="1"/>
          </p:cNvPicPr>
          <p:nvPr/>
        </p:nvPicPr>
        <p:blipFill rotWithShape="1">
          <a:blip r:embed="rId2"/>
          <a:srcRect l="12500" t="21838" r="63333" b="47036"/>
          <a:stretch/>
        </p:blipFill>
        <p:spPr>
          <a:xfrm>
            <a:off x="4672084" y="1219200"/>
            <a:ext cx="4038600" cy="2751176"/>
          </a:xfrm>
          <a:prstGeom prst="rect">
            <a:avLst/>
          </a:prstGeom>
        </p:spPr>
      </p:pic>
      <p:pic>
        <p:nvPicPr>
          <p:cNvPr id="6" name="Picture 5"/>
          <p:cNvPicPr>
            <a:picLocks noChangeAspect="1"/>
          </p:cNvPicPr>
          <p:nvPr/>
        </p:nvPicPr>
        <p:blipFill rotWithShape="1">
          <a:blip r:embed="rId3"/>
          <a:srcRect l="7500" t="12945" r="59167" b="50000"/>
          <a:stretch/>
        </p:blipFill>
        <p:spPr>
          <a:xfrm>
            <a:off x="4495800" y="4221162"/>
            <a:ext cx="4214884" cy="2443804"/>
          </a:xfrm>
          <a:prstGeom prst="rect">
            <a:avLst/>
          </a:prstGeom>
        </p:spPr>
      </p:pic>
    </p:spTree>
    <p:extLst>
      <p:ext uri="{BB962C8B-B14F-4D97-AF65-F5344CB8AC3E}">
        <p14:creationId xmlns:p14="http://schemas.microsoft.com/office/powerpoint/2010/main" val="1395654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Reinke’s </a:t>
            </a:r>
            <a:r>
              <a:rPr lang="en-US" b="1" dirty="0" smtClean="0"/>
              <a:t>edema</a:t>
            </a:r>
            <a:endParaRPr lang="en-US" dirty="0"/>
          </a:p>
        </p:txBody>
      </p:sp>
      <p:sp>
        <p:nvSpPr>
          <p:cNvPr id="3" name="Content Placeholder 2"/>
          <p:cNvSpPr>
            <a:spLocks noGrp="1"/>
          </p:cNvSpPr>
          <p:nvPr>
            <p:ph sz="half" idx="1"/>
          </p:nvPr>
        </p:nvSpPr>
        <p:spPr/>
        <p:txBody>
          <a:bodyPr>
            <a:normAutofit fontScale="92500" lnSpcReduction="10000"/>
          </a:bodyPr>
          <a:lstStyle/>
          <a:p>
            <a:r>
              <a:rPr lang="en-US" sz="2000" dirty="0" smtClean="0"/>
              <a:t>Reinke’s </a:t>
            </a:r>
            <a:r>
              <a:rPr lang="en-US" sz="2000" dirty="0"/>
              <a:t>edema almost always occurs due to</a:t>
            </a:r>
            <a:r>
              <a:rPr lang="en-US" sz="2000" b="1" dirty="0"/>
              <a:t> longstanding smoking. </a:t>
            </a:r>
            <a:r>
              <a:rPr lang="en-US" sz="2000" dirty="0"/>
              <a:t> </a:t>
            </a:r>
            <a:endParaRPr lang="en-US" sz="2000" dirty="0" smtClean="0"/>
          </a:p>
          <a:p>
            <a:r>
              <a:rPr lang="en-US" sz="2000" dirty="0" smtClean="0"/>
              <a:t>Literature </a:t>
            </a:r>
            <a:r>
              <a:rPr lang="en-US" sz="2000" dirty="0"/>
              <a:t>suggests that it may occur secondary to thyroid disease, hormonal change, stomach acid reflux, or voice overuse</a:t>
            </a:r>
            <a:r>
              <a:rPr lang="en-US" sz="2000" dirty="0" smtClean="0"/>
              <a:t>.</a:t>
            </a:r>
            <a:endParaRPr lang="en-US" sz="2000" dirty="0"/>
          </a:p>
          <a:p>
            <a:r>
              <a:rPr lang="en-US" sz="2000" dirty="0" smtClean="0"/>
              <a:t> </a:t>
            </a:r>
            <a:r>
              <a:rPr lang="en-US" sz="2000" dirty="0"/>
              <a:t>Reinke’s edema does not disappear after smoking cessation, however it may stop growing in </a:t>
            </a:r>
            <a:r>
              <a:rPr lang="en-US" sz="2000" dirty="0" smtClean="0"/>
              <a:t>size.</a:t>
            </a:r>
            <a:endParaRPr lang="en-US" sz="2000" dirty="0"/>
          </a:p>
        </p:txBody>
      </p:sp>
      <p:sp>
        <p:nvSpPr>
          <p:cNvPr id="4" name="Content Placeholder 3"/>
          <p:cNvSpPr>
            <a:spLocks noGrp="1"/>
          </p:cNvSpPr>
          <p:nvPr>
            <p:ph sz="half" idx="2"/>
          </p:nvPr>
        </p:nvSpPr>
        <p:spPr/>
        <p:txBody>
          <a:bodyPr>
            <a:normAutofit fontScale="92500" lnSpcReduction="10000"/>
          </a:bodyPr>
          <a:lstStyle/>
          <a:p>
            <a:endParaRPr lang="en-US"/>
          </a:p>
        </p:txBody>
      </p:sp>
      <p:pic>
        <p:nvPicPr>
          <p:cNvPr id="6" name="Content Placeholder 3" descr="Reinke-Oedema.jpg"/>
          <p:cNvPicPr>
            <a:picLocks noChangeAspect="1"/>
          </p:cNvPicPr>
          <p:nvPr/>
        </p:nvPicPr>
        <p:blipFill>
          <a:blip r:embed="rId2" cstate="print"/>
          <a:stretch>
            <a:fillRect/>
          </a:stretch>
        </p:blipFill>
        <p:spPr>
          <a:xfrm>
            <a:off x="4495800" y="1417638"/>
            <a:ext cx="4267200" cy="490696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5334000"/>
            <a:ext cx="8381999" cy="923330"/>
          </a:xfrm>
          <a:prstGeom prst="rect">
            <a:avLst/>
          </a:prstGeom>
        </p:spPr>
        <p:txBody>
          <a:bodyPr wrap="square">
            <a:spAutoFit/>
          </a:bodyPr>
          <a:lstStyle/>
          <a:p>
            <a:r>
              <a:rPr lang="en-US" dirty="0">
                <a:solidFill>
                  <a:srgbClr val="000000"/>
                </a:solidFill>
                <a:latin typeface="Times New Roman" panose="02020603050405020304" pitchFamily="18" charset="0"/>
              </a:rPr>
              <a:t>The edema develops by degrees, as a nonspecific reaction of the vocal folds to various </a:t>
            </a:r>
            <a:r>
              <a:rPr lang="en-US" dirty="0" err="1">
                <a:solidFill>
                  <a:srgbClr val="000000"/>
                </a:solidFill>
                <a:latin typeface="Times New Roman" panose="02020603050405020304" pitchFamily="18" charset="0"/>
              </a:rPr>
              <a:t>irritative</a:t>
            </a:r>
            <a:r>
              <a:rPr lang="en-US" dirty="0">
                <a:solidFill>
                  <a:srgbClr val="000000"/>
                </a:solidFill>
                <a:latin typeface="Times New Roman" panose="02020603050405020304" pitchFamily="18" charset="0"/>
              </a:rPr>
              <a:t> noxious </a:t>
            </a:r>
            <a:r>
              <a:rPr lang="en-US" dirty="0" smtClean="0">
                <a:solidFill>
                  <a:srgbClr val="000000"/>
                </a:solidFill>
                <a:latin typeface="Times New Roman" panose="02020603050405020304" pitchFamily="18" charset="0"/>
              </a:rPr>
              <a:t>agents</a:t>
            </a:r>
          </a:p>
          <a:p>
            <a:r>
              <a:rPr lang="en-US" dirty="0" smtClean="0">
                <a:solidFill>
                  <a:srgbClr val="000000"/>
                </a:solidFill>
                <a:latin typeface="Times New Roman" panose="02020603050405020304" pitchFamily="18" charset="0"/>
              </a:rPr>
              <a:t>Treatment : stop smoking, control reflux, </a:t>
            </a:r>
            <a:r>
              <a:rPr lang="en-US" dirty="0" err="1" smtClean="0">
                <a:solidFill>
                  <a:srgbClr val="000000"/>
                </a:solidFill>
                <a:latin typeface="Times New Roman" panose="02020603050405020304" pitchFamily="18" charset="0"/>
              </a:rPr>
              <a:t>microlaryngoscopic</a:t>
            </a:r>
            <a:r>
              <a:rPr lang="en-US" dirty="0" smtClean="0">
                <a:solidFill>
                  <a:srgbClr val="000000"/>
                </a:solidFill>
                <a:latin typeface="Times New Roman" panose="02020603050405020304" pitchFamily="18" charset="0"/>
              </a:rPr>
              <a:t> surgery </a:t>
            </a:r>
            <a:endParaRPr lang="en-US" dirty="0"/>
          </a:p>
        </p:txBody>
      </p:sp>
      <p:pic>
        <p:nvPicPr>
          <p:cNvPr id="5" name="Picture 4"/>
          <p:cNvPicPr>
            <a:picLocks noChangeAspect="1"/>
          </p:cNvPicPr>
          <p:nvPr/>
        </p:nvPicPr>
        <p:blipFill rotWithShape="1">
          <a:blip r:embed="rId2"/>
          <a:srcRect l="2500" t="14427" r="60000" b="35178"/>
          <a:stretch/>
        </p:blipFill>
        <p:spPr>
          <a:xfrm>
            <a:off x="685800" y="76201"/>
            <a:ext cx="7505699" cy="5240740"/>
          </a:xfrm>
          <a:prstGeom prst="rect">
            <a:avLst/>
          </a:prstGeom>
          <a:ln>
            <a:noFill/>
          </a:ln>
          <a:effectLst>
            <a:softEdge rad="112500"/>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Vocal fold cysts</a:t>
            </a:r>
          </a:p>
        </p:txBody>
      </p:sp>
      <p:sp>
        <p:nvSpPr>
          <p:cNvPr id="3" name="Content Placeholder 2"/>
          <p:cNvSpPr>
            <a:spLocks noGrp="1"/>
          </p:cNvSpPr>
          <p:nvPr>
            <p:ph sz="half" idx="1"/>
          </p:nvPr>
        </p:nvSpPr>
        <p:spPr/>
        <p:txBody>
          <a:bodyPr>
            <a:normAutofit fontScale="77500" lnSpcReduction="20000"/>
          </a:bodyPr>
          <a:lstStyle/>
          <a:p>
            <a:r>
              <a:rPr lang="en-US" dirty="0" smtClean="0"/>
              <a:t>benign </a:t>
            </a:r>
            <a:r>
              <a:rPr lang="en-US" dirty="0"/>
              <a:t>masses of the membranous vocal </a:t>
            </a:r>
            <a:r>
              <a:rPr lang="en-US" dirty="0" smtClean="0"/>
              <a:t>folds.</a:t>
            </a:r>
          </a:p>
          <a:p>
            <a:r>
              <a:rPr lang="en-US" dirty="0" smtClean="0"/>
              <a:t>These </a:t>
            </a:r>
            <a:r>
              <a:rPr lang="en-US" dirty="0"/>
              <a:t>cysts are enclosed, sac-like structures that are typically of a yellow or white </a:t>
            </a:r>
            <a:r>
              <a:rPr lang="en-US" dirty="0" err="1" smtClean="0"/>
              <a:t>colour</a:t>
            </a:r>
            <a:r>
              <a:rPr lang="en-US" dirty="0" smtClean="0"/>
              <a:t>.</a:t>
            </a:r>
          </a:p>
          <a:p>
            <a:r>
              <a:rPr lang="en-US" dirty="0" smtClean="0"/>
              <a:t>They </a:t>
            </a:r>
            <a:r>
              <a:rPr lang="en-US" dirty="0"/>
              <a:t>occur unilaterally on the midpoint of the medial edge of the vocal </a:t>
            </a:r>
            <a:r>
              <a:rPr lang="en-US" dirty="0" smtClean="0"/>
              <a:t>folds</a:t>
            </a:r>
          </a:p>
          <a:p>
            <a:r>
              <a:rPr lang="en-US" dirty="0"/>
              <a:t>Initial treatment of the cysts involves voice therapy to reduce harmful vocal </a:t>
            </a:r>
            <a:r>
              <a:rPr lang="en-US" dirty="0" err="1"/>
              <a:t>behaviours</a:t>
            </a:r>
            <a:r>
              <a:rPr lang="en-US" dirty="0"/>
              <a:t>. If symptoms remain after voice therapy, patients may require surgery to remove the cyst. Surgery is typically followed by vocal rest and further voice therapy to improve voice function. Cysts may also be treated using vocal fold steroid </a:t>
            </a:r>
            <a:r>
              <a:rPr lang="en-US" dirty="0" smtClean="0"/>
              <a:t>injection.</a:t>
            </a:r>
            <a:endParaRPr lang="en-US" dirty="0"/>
          </a:p>
        </p:txBody>
      </p:sp>
      <p:pic>
        <p:nvPicPr>
          <p:cNvPr id="5" name="Picture 4"/>
          <p:cNvPicPr>
            <a:picLocks noChangeAspect="1"/>
          </p:cNvPicPr>
          <p:nvPr/>
        </p:nvPicPr>
        <p:blipFill rotWithShape="1">
          <a:blip r:embed="rId2"/>
          <a:srcRect l="5833" t="15910" r="60000" b="33695"/>
          <a:stretch/>
        </p:blipFill>
        <p:spPr>
          <a:xfrm>
            <a:off x="4800600" y="1579728"/>
            <a:ext cx="3886200" cy="3992562"/>
          </a:xfrm>
          <a:prstGeom prst="rect">
            <a:avLst/>
          </a:prstGeom>
        </p:spPr>
      </p:pic>
    </p:spTree>
    <p:extLst>
      <p:ext uri="{BB962C8B-B14F-4D97-AF65-F5344CB8AC3E}">
        <p14:creationId xmlns:p14="http://schemas.microsoft.com/office/powerpoint/2010/main" val="3019676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Vocal cord cysts</a:t>
            </a:r>
            <a:endParaRPr lang="en-US" dirty="0"/>
          </a:p>
        </p:txBody>
      </p:sp>
      <p:sp>
        <p:nvSpPr>
          <p:cNvPr id="3" name="Content Placeholder 2"/>
          <p:cNvSpPr>
            <a:spLocks noGrp="1"/>
          </p:cNvSpPr>
          <p:nvPr>
            <p:ph sz="half" idx="1"/>
          </p:nvPr>
        </p:nvSpPr>
        <p:spPr>
          <a:xfrm>
            <a:off x="457200" y="1600200"/>
            <a:ext cx="8382000" cy="4525963"/>
          </a:xfrm>
        </p:spPr>
        <p:txBody>
          <a:bodyPr>
            <a:normAutofit/>
          </a:bodyPr>
          <a:lstStyle/>
          <a:p>
            <a:r>
              <a:rPr lang="en-US" dirty="0"/>
              <a:t>There are several possible causes of vocal fold cysts</a:t>
            </a:r>
            <a:r>
              <a:rPr lang="en-US" dirty="0" smtClean="0"/>
              <a:t>:</a:t>
            </a:r>
            <a:endParaRPr lang="en-US" dirty="0"/>
          </a:p>
          <a:p>
            <a:pPr marL="514350" indent="-514350">
              <a:buFont typeface="+mj-lt"/>
              <a:buAutoNum type="arabicPeriod"/>
            </a:pPr>
            <a:r>
              <a:rPr lang="en-US" sz="2000" dirty="0"/>
              <a:t>They can be </a:t>
            </a:r>
            <a:r>
              <a:rPr lang="en-US" sz="2000" dirty="0" smtClean="0"/>
              <a:t>congenital</a:t>
            </a:r>
            <a:r>
              <a:rPr lang="en-US" sz="2000" dirty="0"/>
              <a:t>.</a:t>
            </a:r>
          </a:p>
          <a:p>
            <a:pPr marL="514350" indent="-514350">
              <a:buFont typeface="+mj-lt"/>
              <a:buAutoNum type="arabicPeriod"/>
            </a:pPr>
            <a:r>
              <a:rPr lang="en-US" sz="2000" dirty="0"/>
              <a:t>They can result from the blockage of a mucous gland's excretory </a:t>
            </a:r>
            <a:r>
              <a:rPr lang="en-US" sz="2000" dirty="0" smtClean="0"/>
              <a:t>duct. In </a:t>
            </a:r>
            <a:r>
              <a:rPr lang="en-US" sz="2000" dirty="0"/>
              <a:t>this case, they are sometimes referred to as retention cysts</a:t>
            </a:r>
            <a:r>
              <a:rPr lang="en-US" sz="2000" dirty="0" smtClean="0"/>
              <a:t>. </a:t>
            </a:r>
          </a:p>
          <a:p>
            <a:pPr marL="514350" indent="-514350">
              <a:buFont typeface="+mj-lt"/>
              <a:buAutoNum type="arabicPeriod"/>
            </a:pPr>
            <a:r>
              <a:rPr lang="en-US" sz="2000" dirty="0" smtClean="0"/>
              <a:t>They </a:t>
            </a:r>
            <a:r>
              <a:rPr lang="en-US" sz="2000" dirty="0"/>
              <a:t>can be the result of </a:t>
            </a:r>
            <a:r>
              <a:rPr lang="en-US" sz="2000" dirty="0" err="1" smtClean="0"/>
              <a:t>phonotrauma</a:t>
            </a:r>
            <a:endParaRPr lang="en-US" sz="2000" dirty="0"/>
          </a:p>
        </p:txBody>
      </p:sp>
      <p:pic>
        <p:nvPicPr>
          <p:cNvPr id="5" name="Content Placeholder 4"/>
          <p:cNvPicPr>
            <a:picLocks noGrp="1" noChangeAspect="1"/>
          </p:cNvPicPr>
          <p:nvPr>
            <p:ph sz="half" idx="2"/>
          </p:nvPr>
        </p:nvPicPr>
        <p:blipFill rotWithShape="1">
          <a:blip r:embed="rId2"/>
          <a:srcRect l="5661" t="14098" r="60377" b="52342"/>
          <a:stretch/>
        </p:blipFill>
        <p:spPr>
          <a:xfrm>
            <a:off x="2743200" y="3863181"/>
            <a:ext cx="5298175" cy="2960741"/>
          </a:xfrm>
          <a:prstGeom prst="rect">
            <a:avLst/>
          </a:prstGeom>
        </p:spPr>
      </p:pic>
    </p:spTree>
    <p:extLst>
      <p:ext uri="{BB962C8B-B14F-4D97-AF65-F5344CB8AC3E}">
        <p14:creationId xmlns:p14="http://schemas.microsoft.com/office/powerpoint/2010/main" val="147388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Thank you !</a:t>
            </a:r>
            <a:endParaRPr lang="en-US" dirty="0"/>
          </a:p>
        </p:txBody>
      </p:sp>
    </p:spTree>
    <p:extLst>
      <p:ext uri="{BB962C8B-B14F-4D97-AF65-F5344CB8AC3E}">
        <p14:creationId xmlns:p14="http://schemas.microsoft.com/office/powerpoint/2010/main" val="2271070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Algerian" pitchFamily="82" charset="0"/>
              </a:rPr>
              <a:t>Clinical presentation</a:t>
            </a:r>
            <a:endParaRPr lang="en-US" dirty="0">
              <a:latin typeface="Algerian" pitchFamily="82" charset="0"/>
            </a:endParaRPr>
          </a:p>
        </p:txBody>
      </p:sp>
      <p:sp>
        <p:nvSpPr>
          <p:cNvPr id="3" name="Content Placeholder 2"/>
          <p:cNvSpPr>
            <a:spLocks noGrp="1"/>
          </p:cNvSpPr>
          <p:nvPr>
            <p:ph idx="1"/>
          </p:nvPr>
        </p:nvSpPr>
        <p:spPr/>
        <p:txBody>
          <a:bodyPr>
            <a:normAutofit fontScale="92500" lnSpcReduction="20000"/>
          </a:bodyPr>
          <a:lstStyle/>
          <a:p>
            <a:pPr>
              <a:buNone/>
            </a:pPr>
            <a:r>
              <a:rPr lang="en-US" sz="4100" b="1" dirty="0" smtClean="0"/>
              <a:t>History</a:t>
            </a:r>
            <a:endParaRPr lang="en-US" b="1" dirty="0" smtClean="0"/>
          </a:p>
          <a:p>
            <a:r>
              <a:rPr lang="en-US" dirty="0"/>
              <a:t>The most common presenting symptom is loud, raspy, noisy </a:t>
            </a:r>
            <a:r>
              <a:rPr lang="en-US" dirty="0" smtClean="0"/>
              <a:t>breathing.</a:t>
            </a:r>
          </a:p>
          <a:p>
            <a:r>
              <a:rPr lang="en-US" dirty="0" smtClean="0"/>
              <a:t>Age </a:t>
            </a:r>
            <a:r>
              <a:rPr lang="en-US" dirty="0"/>
              <a:t>of onset, duration, severity, and progression of the </a:t>
            </a:r>
            <a:r>
              <a:rPr lang="en-US" dirty="0"/>
              <a:t>S</a:t>
            </a:r>
            <a:r>
              <a:rPr lang="en-US" dirty="0" smtClean="0"/>
              <a:t>tridor</a:t>
            </a:r>
            <a:r>
              <a:rPr lang="en-US" dirty="0" smtClean="0"/>
              <a:t>.</a:t>
            </a:r>
            <a:endParaRPr lang="en-US" dirty="0"/>
          </a:p>
          <a:p>
            <a:r>
              <a:rPr lang="en-US" dirty="0"/>
              <a:t>Precipitating events (</a:t>
            </a:r>
            <a:r>
              <a:rPr lang="en-US" dirty="0" err="1" smtClean="0"/>
              <a:t>eg</a:t>
            </a:r>
            <a:r>
              <a:rPr lang="en-US" dirty="0" smtClean="0"/>
              <a:t>. </a:t>
            </a:r>
            <a:r>
              <a:rPr lang="en-US" dirty="0" smtClean="0"/>
              <a:t>crying </a:t>
            </a:r>
            <a:r>
              <a:rPr lang="en-US" dirty="0"/>
              <a:t>or feeding)</a:t>
            </a:r>
          </a:p>
          <a:p>
            <a:r>
              <a:rPr lang="en-US" dirty="0"/>
              <a:t>Positioning (</a:t>
            </a:r>
            <a:r>
              <a:rPr lang="en-US" dirty="0" err="1" smtClean="0"/>
              <a:t>eg</a:t>
            </a:r>
            <a:r>
              <a:rPr lang="en-US" dirty="0" smtClean="0"/>
              <a:t>. </a:t>
            </a:r>
            <a:r>
              <a:rPr lang="en-US" dirty="0"/>
              <a:t>prone, supine, or sitting)</a:t>
            </a:r>
          </a:p>
          <a:p>
            <a:r>
              <a:rPr lang="en-US" dirty="0" smtClean="0"/>
              <a:t>Presence </a:t>
            </a:r>
            <a:r>
              <a:rPr lang="en-US" dirty="0"/>
              <a:t>of </a:t>
            </a:r>
            <a:r>
              <a:rPr lang="en-US" dirty="0" smtClean="0"/>
              <a:t>aphonia.</a:t>
            </a:r>
            <a:endParaRPr lang="en-US" dirty="0"/>
          </a:p>
          <a:p>
            <a:r>
              <a:rPr lang="en-US" dirty="0"/>
              <a:t>Other associated symptoms (</a:t>
            </a:r>
            <a:r>
              <a:rPr lang="en-US" dirty="0" err="1" smtClean="0"/>
              <a:t>eg</a:t>
            </a:r>
            <a:r>
              <a:rPr lang="en-US" dirty="0"/>
              <a:t>.</a:t>
            </a:r>
            <a:r>
              <a:rPr lang="en-US" dirty="0" smtClean="0"/>
              <a:t> </a:t>
            </a:r>
            <a:r>
              <a:rPr lang="en-US" dirty="0"/>
              <a:t>paroxysms of cough, aspiration, difficulty in feeding, drooling, or sleep-disordered breathing</a:t>
            </a:r>
            <a:r>
              <a:rPr lang="en-US" dirty="0" smtClean="0"/>
              <a:t>)</a:t>
            </a:r>
          </a:p>
          <a:p>
            <a:r>
              <a:rPr lang="en-US" dirty="0"/>
              <a:t>history of color </a:t>
            </a:r>
            <a:r>
              <a:rPr lang="en-US" dirty="0" smtClean="0"/>
              <a:t>change (cyanosis)</a:t>
            </a:r>
            <a:endParaRPr lang="en-US" dirty="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229600" cy="7010400"/>
          </a:xfrm>
        </p:spPr>
        <p:txBody>
          <a:bodyPr>
            <a:normAutofit/>
          </a:bodyPr>
          <a:lstStyle/>
          <a:p>
            <a:pPr>
              <a:buNone/>
            </a:pPr>
            <a:r>
              <a:rPr lang="en-US" sz="3800" b="1" dirty="0" smtClean="0"/>
              <a:t>Examination</a:t>
            </a:r>
            <a:endParaRPr lang="en-US" b="1" dirty="0" smtClean="0"/>
          </a:p>
          <a:p>
            <a:pPr>
              <a:buFontTx/>
              <a:buChar char="-"/>
            </a:pPr>
            <a:r>
              <a:rPr lang="en-US" dirty="0" smtClean="0"/>
              <a:t>On </a:t>
            </a:r>
            <a:r>
              <a:rPr lang="en-US" dirty="0"/>
              <a:t>initial presentation, especially if the symptoms are of acute onset, the child should immediately be assessed for severity of stridor and respiratory compromise. Special attention should be paid to the following</a:t>
            </a:r>
            <a:r>
              <a:rPr lang="en-US" dirty="0" smtClean="0"/>
              <a:t>:</a:t>
            </a:r>
          </a:p>
          <a:p>
            <a:pPr>
              <a:buFontTx/>
              <a:buChar char="-"/>
            </a:pPr>
            <a:endParaRPr lang="en-US" dirty="0"/>
          </a:p>
          <a:p>
            <a:r>
              <a:rPr lang="en-US" dirty="0"/>
              <a:t>Heart and respiratory </a:t>
            </a:r>
            <a:r>
              <a:rPr lang="en-US" dirty="0" smtClean="0"/>
              <a:t>rates</a:t>
            </a:r>
          </a:p>
          <a:p>
            <a:r>
              <a:rPr lang="en-US" dirty="0" smtClean="0"/>
              <a:t>Pulse oximetry , O2 sat.</a:t>
            </a:r>
            <a:endParaRPr lang="en-US" dirty="0"/>
          </a:p>
          <a:p>
            <a:r>
              <a:rPr lang="en-US" dirty="0"/>
              <a:t>Cyanosis</a:t>
            </a:r>
          </a:p>
          <a:p>
            <a:r>
              <a:rPr lang="en-US" dirty="0"/>
              <a:t>Use of accessory muscles of respiration</a:t>
            </a:r>
          </a:p>
          <a:p>
            <a:r>
              <a:rPr lang="en-US" dirty="0"/>
              <a:t>Nasal flaring</a:t>
            </a:r>
          </a:p>
          <a:p>
            <a:r>
              <a:rPr lang="en-US" dirty="0"/>
              <a:t>Level of consciousness</a:t>
            </a:r>
          </a:p>
          <a:p>
            <a:r>
              <a:rPr lang="en-US" dirty="0" smtClean="0"/>
              <a:t>Responsiveness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a:t>- The patient may prefer certain positions that alleviate the stridor.</a:t>
            </a:r>
          </a:p>
          <a:p>
            <a:pPr>
              <a:buFontTx/>
              <a:buChar char="-"/>
            </a:pPr>
            <a:r>
              <a:rPr lang="en-US" dirty="0"/>
              <a:t>It is important to observe the character of the cough, cry, and voice.</a:t>
            </a:r>
          </a:p>
          <a:p>
            <a:pPr>
              <a:buFontTx/>
              <a:buChar char="-"/>
            </a:pPr>
            <a:r>
              <a:rPr lang="en-US" dirty="0"/>
              <a:t>The presence of fever and toxicity generally implies serious bacterial infections.</a:t>
            </a:r>
          </a:p>
          <a:p>
            <a:pPr>
              <a:buFontTx/>
              <a:buChar char="-"/>
            </a:pPr>
            <a:r>
              <a:rPr lang="en-US" b="1" dirty="0"/>
              <a:t>Note</a:t>
            </a:r>
            <a:r>
              <a:rPr lang="en-US" dirty="0"/>
              <a:t>: Any form of airway examination should be avoided in cases of suspected epiglottitis or croup, as can predispose to sudden airway closure</a:t>
            </a:r>
          </a:p>
        </p:txBody>
      </p:sp>
    </p:spTree>
    <p:extLst>
      <p:ext uri="{BB962C8B-B14F-4D97-AF65-F5344CB8AC3E}">
        <p14:creationId xmlns:p14="http://schemas.microsoft.com/office/powerpoint/2010/main" val="537583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Algerian" pitchFamily="82" charset="0"/>
              </a:rPr>
              <a:t>Investigations </a:t>
            </a:r>
            <a:endParaRPr lang="en-US" dirty="0">
              <a:latin typeface="Algerian" pitchFamily="82" charset="0"/>
            </a:endParaRPr>
          </a:p>
        </p:txBody>
      </p:sp>
      <p:sp>
        <p:nvSpPr>
          <p:cNvPr id="3" name="Content Placeholder 2"/>
          <p:cNvSpPr>
            <a:spLocks noGrp="1"/>
          </p:cNvSpPr>
          <p:nvPr>
            <p:ph idx="1"/>
          </p:nvPr>
        </p:nvSpPr>
        <p:spPr/>
        <p:txBody>
          <a:bodyPr>
            <a:normAutofit fontScale="92500" lnSpcReduction="20000"/>
          </a:bodyPr>
          <a:lstStyle/>
          <a:p>
            <a:r>
              <a:rPr lang="en-US" sz="2800" dirty="0"/>
              <a:t>On initial evaluation, pulse oximetry may be useful to determine the extent and severity of the stridor and respiratory compromise</a:t>
            </a:r>
            <a:r>
              <a:rPr lang="en-US" sz="2800" dirty="0" smtClean="0"/>
              <a:t>.</a:t>
            </a:r>
          </a:p>
          <a:p>
            <a:pPr>
              <a:buNone/>
            </a:pPr>
            <a:r>
              <a:rPr lang="en-US" sz="2800" b="1" dirty="0" smtClean="0"/>
              <a:t>Fiber-optic </a:t>
            </a:r>
            <a:r>
              <a:rPr lang="en-US" sz="2800" b="1" dirty="0"/>
              <a:t>nasal </a:t>
            </a:r>
            <a:r>
              <a:rPr lang="en-US" sz="2800" b="1" dirty="0" smtClean="0"/>
              <a:t>endoscopy</a:t>
            </a:r>
          </a:p>
          <a:p>
            <a:pPr>
              <a:buNone/>
            </a:pPr>
            <a:r>
              <a:rPr lang="en-US" sz="2800" dirty="0"/>
              <a:t> </a:t>
            </a:r>
            <a:r>
              <a:rPr lang="en-US" sz="2800" dirty="0" smtClean="0"/>
              <a:t>A quick </a:t>
            </a:r>
            <a:r>
              <a:rPr lang="en-US" sz="2800" dirty="0"/>
              <a:t>and minimally invasive </a:t>
            </a:r>
            <a:r>
              <a:rPr lang="en-US" sz="2800" dirty="0" smtClean="0"/>
              <a:t>method to differentiate where the pathology lies.</a:t>
            </a:r>
          </a:p>
          <a:p>
            <a:pPr>
              <a:buFontTx/>
              <a:buChar char="-"/>
            </a:pPr>
            <a:r>
              <a:rPr lang="en-US" sz="2800" dirty="0" smtClean="0"/>
              <a:t>Note: Fiber-optic nasal endoscopy is contraindicated in patient suspected of croup or epiglottitis.</a:t>
            </a:r>
          </a:p>
          <a:p>
            <a:pPr>
              <a:buNone/>
            </a:pPr>
            <a:endParaRPr lang="en-US" sz="2800" dirty="0" smtClean="0"/>
          </a:p>
          <a:p>
            <a:pPr>
              <a:buNone/>
            </a:pP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indirect </a:t>
            </a:r>
            <a:r>
              <a:rPr lang="en-US" dirty="0" smtClean="0"/>
              <a:t>laryngoscopy </a:t>
            </a:r>
            <a:br>
              <a:rPr lang="en-US" dirty="0" smtClean="0"/>
            </a:br>
            <a:r>
              <a:rPr lang="en-US" dirty="0" smtClean="0"/>
              <a:t>- for local laryngeal causes </a:t>
            </a:r>
            <a:br>
              <a:rPr lang="en-US" dirty="0" smtClean="0"/>
            </a:br>
            <a:r>
              <a:rPr lang="en-US" dirty="0" smtClean="0"/>
              <a:t/>
            </a:r>
            <a:br>
              <a:rPr lang="en-US" dirty="0" smtClean="0"/>
            </a:b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700" y="3352800"/>
            <a:ext cx="3581400" cy="25336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3352800"/>
            <a:ext cx="3505200" cy="2533650"/>
          </a:xfrm>
          <a:prstGeom prst="rect">
            <a:avLst/>
          </a:prstGeom>
        </p:spPr>
      </p:pic>
    </p:spTree>
    <p:extLst>
      <p:ext uri="{BB962C8B-B14F-4D97-AF65-F5344CB8AC3E}">
        <p14:creationId xmlns:p14="http://schemas.microsoft.com/office/powerpoint/2010/main" val="3785746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229600" cy="4525963"/>
          </a:xfrm>
        </p:spPr>
        <p:txBody>
          <a:bodyPr/>
          <a:lstStyle/>
          <a:p>
            <a:r>
              <a:rPr lang="en-US" b="1" dirty="0" smtClean="0"/>
              <a:t>CT Scan</a:t>
            </a:r>
          </a:p>
          <a:p>
            <a:pPr>
              <a:buNone/>
            </a:pPr>
            <a:r>
              <a:rPr lang="en-US" dirty="0" smtClean="0"/>
              <a:t>Used </a:t>
            </a:r>
            <a:r>
              <a:rPr lang="en-US" dirty="0"/>
              <a:t>in the case of abscess or </a:t>
            </a:r>
            <a:r>
              <a:rPr lang="en-US" dirty="0" smtClean="0"/>
              <a:t>malignancy.</a:t>
            </a:r>
          </a:p>
          <a:p>
            <a:r>
              <a:rPr lang="en-US" b="1" dirty="0" err="1" smtClean="0"/>
              <a:t>Bronchoscopy</a:t>
            </a:r>
            <a:endParaRPr lang="en-US" b="1" dirty="0" smtClean="0"/>
          </a:p>
          <a:p>
            <a:pPr>
              <a:buNone/>
            </a:pPr>
            <a:r>
              <a:rPr lang="en-US" dirty="0" smtClean="0"/>
              <a:t>Bronchoscopy </a:t>
            </a:r>
            <a:r>
              <a:rPr lang="en-US" dirty="0"/>
              <a:t>can be used if </a:t>
            </a:r>
            <a:r>
              <a:rPr lang="en-US" dirty="0" smtClean="0"/>
              <a:t>visualization below the </a:t>
            </a:r>
            <a:r>
              <a:rPr lang="en-US" dirty="0"/>
              <a:t>vocal cords is warranted, such </a:t>
            </a:r>
            <a:r>
              <a:rPr lang="en-US" dirty="0" smtClean="0"/>
              <a:t>as suspected </a:t>
            </a:r>
            <a:r>
              <a:rPr lang="en-US" dirty="0"/>
              <a:t>subglottic stenosis.</a:t>
            </a:r>
            <a:endParaRPr lang="en-US"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048000"/>
            <a:ext cx="3359590" cy="35337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3047999"/>
            <a:ext cx="3810000" cy="3533775"/>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5DE71F5D498A7468AA2A262088F09E7" ma:contentTypeVersion="3" ma:contentTypeDescription="Create a new document." ma:contentTypeScope="" ma:versionID="dda1dc82f54c5f0289be0f446547112e">
  <xsd:schema xmlns:xsd="http://www.w3.org/2001/XMLSchema" xmlns:xs="http://www.w3.org/2001/XMLSchema" xmlns:p="http://schemas.microsoft.com/office/2006/metadata/properties" xmlns:ns2="89d7e991-0a37-4633-9877-eb75033ba4ab" targetNamespace="http://schemas.microsoft.com/office/2006/metadata/properties" ma:root="true" ma:fieldsID="4c5c7b808b897a41244917f480f8e9db" ns2:_="">
    <xsd:import namespace="89d7e991-0a37-4633-9877-eb75033ba4ab"/>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d7e991-0a37-4633-9877-eb75033ba4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F840B4-56C3-4A89-AB06-4F937BC8EBF2}">
  <ds:schemaRefs>
    <ds:schemaRef ds:uri="http://schemas.microsoft.com/sharepoint/v3/contenttype/forms"/>
  </ds:schemaRefs>
</ds:datastoreItem>
</file>

<file path=customXml/itemProps2.xml><?xml version="1.0" encoding="utf-8"?>
<ds:datastoreItem xmlns:ds="http://schemas.openxmlformats.org/officeDocument/2006/customXml" ds:itemID="{1744C31E-14B5-4C25-838A-B8280D5BE60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6751EBE-2F93-46CA-808D-B86F511D4A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d7e991-0a37-4633-9877-eb75033ba4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688</TotalTime>
  <Words>941</Words>
  <Application>Microsoft Office PowerPoint</Application>
  <PresentationFormat>On-screen Show (4:3)</PresentationFormat>
  <Paragraphs>152</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Algerian</vt:lpstr>
      <vt:lpstr>Arial</vt:lpstr>
      <vt:lpstr>Calibri</vt:lpstr>
      <vt:lpstr>Century Gothic</vt:lpstr>
      <vt:lpstr>Times New Roman</vt:lpstr>
      <vt:lpstr>Wingdings 3</vt:lpstr>
      <vt:lpstr>Ion</vt:lpstr>
      <vt:lpstr>Stridor and Hoarseness of voice</vt:lpstr>
      <vt:lpstr>Introduction </vt:lpstr>
      <vt:lpstr>PowerPoint Presentation</vt:lpstr>
      <vt:lpstr>Clinical presentation</vt:lpstr>
      <vt:lpstr>PowerPoint Presentation</vt:lpstr>
      <vt:lpstr>PowerPoint Presentation</vt:lpstr>
      <vt:lpstr>Investigations </vt:lpstr>
      <vt:lpstr>PowerPoint Presentation</vt:lpstr>
      <vt:lpstr>PowerPoint Presentation</vt:lpstr>
      <vt:lpstr>PowerPoint Presentation</vt:lpstr>
      <vt:lpstr>Acute Stridor</vt:lpstr>
      <vt:lpstr>Laryngotracheobronchitis (cRoup)</vt:lpstr>
      <vt:lpstr>PowerPoint Presentation</vt:lpstr>
      <vt:lpstr>PowerPoint Presentation</vt:lpstr>
      <vt:lpstr>Epiglottitis</vt:lpstr>
      <vt:lpstr>Investigations and management</vt:lpstr>
      <vt:lpstr>PowerPoint Presentation</vt:lpstr>
      <vt:lpstr>PowerPoint Presentation</vt:lpstr>
      <vt:lpstr>Management of acute stridor</vt:lpstr>
      <vt:lpstr>Chronic stridor</vt:lpstr>
      <vt:lpstr>PowerPoint Presentation</vt:lpstr>
      <vt:lpstr>PowerPoint Presentation</vt:lpstr>
      <vt:lpstr>PowerPoint Presentation</vt:lpstr>
      <vt:lpstr>PowerPoint Presentation</vt:lpstr>
      <vt:lpstr>PowerPoint Presentation</vt:lpstr>
      <vt:lpstr>Management of chronic stridor</vt:lpstr>
      <vt:lpstr>hoarseness of voice</vt:lpstr>
      <vt:lpstr>Investigations </vt:lpstr>
      <vt:lpstr>Differential Diangosis</vt:lpstr>
      <vt:lpstr>PowerPoint Presentation</vt:lpstr>
      <vt:lpstr>Vocal cord polyps</vt:lpstr>
      <vt:lpstr>PowerPoint Presentation</vt:lpstr>
      <vt:lpstr>Recurrent respiratory papillomatosis</vt:lpstr>
      <vt:lpstr>Reinke’s edema</vt:lpstr>
      <vt:lpstr>PowerPoint Presentation</vt:lpstr>
      <vt:lpstr>Vocal fold cysts</vt:lpstr>
      <vt:lpstr>Vocal cord cysts</vt:lpstr>
      <vt:lpstr>Thank you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Stridor and Hoarseness of voice</dc:title>
  <dc:creator>Ayah</dc:creator>
  <cp:lastModifiedBy>DELL</cp:lastModifiedBy>
  <cp:revision>26</cp:revision>
  <dcterms:created xsi:type="dcterms:W3CDTF">2019-10-04T05:04:46Z</dcterms:created>
  <dcterms:modified xsi:type="dcterms:W3CDTF">2021-05-22T17:07:20Z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0x01010095DE71F5D498A7468AA2A262088F09E7</vt:lpwstr>
  </property>
</Properties>
</file>