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478" r:id="rId3"/>
    <p:sldId id="456" r:id="rId4"/>
    <p:sldId id="457" r:id="rId5"/>
    <p:sldId id="458" r:id="rId6"/>
    <p:sldId id="259" r:id="rId7"/>
    <p:sldId id="481" r:id="rId8"/>
    <p:sldId id="485" r:id="rId9"/>
    <p:sldId id="491" r:id="rId10"/>
    <p:sldId id="460" r:id="rId11"/>
    <p:sldId id="487" r:id="rId12"/>
    <p:sldId id="466" r:id="rId13"/>
    <p:sldId id="467" r:id="rId14"/>
    <p:sldId id="468" r:id="rId15"/>
    <p:sldId id="482" r:id="rId16"/>
    <p:sldId id="469" r:id="rId17"/>
    <p:sldId id="470" r:id="rId18"/>
    <p:sldId id="492" r:id="rId19"/>
    <p:sldId id="472" r:id="rId20"/>
    <p:sldId id="471" r:id="rId21"/>
    <p:sldId id="489" r:id="rId22"/>
    <p:sldId id="490" r:id="rId23"/>
    <p:sldId id="488" r:id="rId24"/>
    <p:sldId id="475" r:id="rId25"/>
    <p:sldId id="476" r:id="rId26"/>
    <p:sldId id="256" r:id="rId27"/>
    <p:sldId id="497" r:id="rId28"/>
    <p:sldId id="493" r:id="rId29"/>
    <p:sldId id="260" r:id="rId30"/>
    <p:sldId id="494" r:id="rId31"/>
    <p:sldId id="262" r:id="rId32"/>
    <p:sldId id="26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1" clrIdx="0">
    <p:extLst>
      <p:ext uri="{19B8F6BF-5375-455C-9EA6-DF929625EA0E}">
        <p15:presenceInfo xmlns:p15="http://schemas.microsoft.com/office/powerpoint/2012/main" userId="H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12" autoAdjust="0"/>
    <p:restoredTop sz="95126" autoAdjust="0"/>
  </p:normalViewPr>
  <p:slideViewPr>
    <p:cSldViewPr snapToGrid="0">
      <p:cViewPr varScale="1">
        <p:scale>
          <a:sx n="81" d="100"/>
          <a:sy n="81" d="100"/>
        </p:scale>
        <p:origin x="486" y="60"/>
      </p:cViewPr>
      <p:guideLst>
        <p:guide orient="horz" pos="2160"/>
        <p:guide pos="3840"/>
      </p:guideLst>
    </p:cSldViewPr>
  </p:slideViewPr>
  <p:outlineViewPr>
    <p:cViewPr>
      <p:scale>
        <a:sx n="33" d="100"/>
        <a:sy n="33" d="100"/>
      </p:scale>
      <p:origin x="0" y="-189162"/>
    </p:cViewPr>
  </p:outlineViewPr>
  <p:notesTextViewPr>
    <p:cViewPr>
      <p:scale>
        <a:sx n="1" d="1"/>
        <a:sy n="1" d="1"/>
      </p:scale>
      <p:origin x="0" y="0"/>
    </p:cViewPr>
  </p:notesTextViewPr>
  <p:sorterViewPr>
    <p:cViewPr>
      <p:scale>
        <a:sx n="100" d="100"/>
        <a:sy n="100" d="100"/>
      </p:scale>
      <p:origin x="0" y="-262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AC4EDB-3098-4741-9577-64D9E63A3D58}" type="datetimeFigureOut">
              <a:rPr lang="en-US" smtClean="0"/>
              <a:pPr/>
              <a:t>4/4/2022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F9D25F-9B04-406A-88BA-CF8C238D7E1D}" type="slidenum">
              <a:rPr lang="en-US" smtClean="0"/>
              <a:pPr/>
              <a:t>‹#›</a:t>
            </a:fld>
            <a:endParaRPr lang="en-US"/>
          </a:p>
        </p:txBody>
      </p:sp>
    </p:spTree>
    <p:extLst>
      <p:ext uri="{BB962C8B-B14F-4D97-AF65-F5344CB8AC3E}">
        <p14:creationId xmlns:p14="http://schemas.microsoft.com/office/powerpoint/2010/main" val="250226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medcraveonline.com/GHOA/pancreatic-and-gastrointestinal-hydatidosis.html"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F9D25F-9B04-406A-88BA-CF8C238D7E1D}" type="slidenum">
              <a:rPr lang="en-US" smtClean="0"/>
              <a:pPr/>
              <a:t>2</a:t>
            </a:fld>
            <a:endParaRPr lang="en-US"/>
          </a:p>
        </p:txBody>
      </p:sp>
    </p:spTree>
    <p:extLst>
      <p:ext uri="{BB962C8B-B14F-4D97-AF65-F5344CB8AC3E}">
        <p14:creationId xmlns:p14="http://schemas.microsoft.com/office/powerpoint/2010/main" val="1104992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Anemia due to hypersplenism due to destruction of RBC, bleeding from varices, dysentery , and liver defect due to liver inability to produce clotting factors.</a:t>
            </a:r>
          </a:p>
        </p:txBody>
      </p:sp>
      <p:sp>
        <p:nvSpPr>
          <p:cNvPr id="4" name="Slide Number Placeholder 3"/>
          <p:cNvSpPr>
            <a:spLocks noGrp="1"/>
          </p:cNvSpPr>
          <p:nvPr>
            <p:ph type="sldNum" sz="quarter" idx="5"/>
          </p:nvPr>
        </p:nvSpPr>
        <p:spPr/>
        <p:txBody>
          <a:bodyPr/>
          <a:lstStyle/>
          <a:p>
            <a:fld id="{A5F9D25F-9B04-406A-88BA-CF8C238D7E1D}" type="slidenum">
              <a:rPr lang="en-US" smtClean="0"/>
              <a:pPr/>
              <a:t>18</a:t>
            </a:fld>
            <a:endParaRPr lang="en-US"/>
          </a:p>
        </p:txBody>
      </p:sp>
    </p:spTree>
    <p:extLst>
      <p:ext uri="{BB962C8B-B14F-4D97-AF65-F5344CB8AC3E}">
        <p14:creationId xmlns:p14="http://schemas.microsoft.com/office/powerpoint/2010/main" val="1262831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Anemia due to hypersplenism due to destruction of RBC, bleeding from varices, dysentery , and liver defect due to liver inability to produce clotting factors.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Collateral </a:t>
            </a:r>
            <a:r>
              <a:rPr lang="en-US" dirty="0" err="1"/>
              <a:t>circulationatients</a:t>
            </a:r>
            <a:r>
              <a:rPr lang="en-US" dirty="0"/>
              <a:t> infected with a large load of parasites are more likely to produce disease in the liver. The  eggs of the parasite tend to migrate and settle in the portal vein, causing inflammation and obstruction of the passage of blood by fibrosis. As all the blood coming from gastrointestinal system passes through the portal vein to the liver before going to the rest of the body, an obstruction in this region causes a huge "traffic jam" of blood, which leads to portal hypertension. If no blood reaches the liver, it has to find other ways to get to the rest of the body, forming a collateral circulation. Portal hypertension is responsible for complications of hepatosplenic schistosomiasis, among them, ascites, splenomegaly (enlarged spleen) and esophageal varices. The esophageal varices are a feared complication of portal hypertension, as they may rupture causing severe gastrointestinal bleeding and bloody vomiting</a:t>
            </a:r>
          </a:p>
          <a:p>
            <a:endParaRPr lang="en-US" dirty="0"/>
          </a:p>
        </p:txBody>
      </p:sp>
      <p:sp>
        <p:nvSpPr>
          <p:cNvPr id="4" name="Slide Number Placeholder 3"/>
          <p:cNvSpPr>
            <a:spLocks noGrp="1"/>
          </p:cNvSpPr>
          <p:nvPr>
            <p:ph type="sldNum" sz="quarter" idx="5"/>
          </p:nvPr>
        </p:nvSpPr>
        <p:spPr/>
        <p:txBody>
          <a:bodyPr/>
          <a:lstStyle/>
          <a:p>
            <a:fld id="{A5F9D25F-9B04-406A-88BA-CF8C238D7E1D}" type="slidenum">
              <a:rPr lang="en-US" smtClean="0"/>
              <a:pPr/>
              <a:t>21</a:t>
            </a:fld>
            <a:endParaRPr lang="en-US"/>
          </a:p>
        </p:txBody>
      </p:sp>
    </p:spTree>
    <p:extLst>
      <p:ext uri="{BB962C8B-B14F-4D97-AF65-F5344CB8AC3E}">
        <p14:creationId xmlns:p14="http://schemas.microsoft.com/office/powerpoint/2010/main" val="1262831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Anemia due to hypersplenism due to destruction of RBC, bleeding from varices, dysentery , and liver defect due to liver inability to produce clotting factors.</a:t>
            </a:r>
          </a:p>
        </p:txBody>
      </p:sp>
      <p:sp>
        <p:nvSpPr>
          <p:cNvPr id="4" name="Slide Number Placeholder 3"/>
          <p:cNvSpPr>
            <a:spLocks noGrp="1"/>
          </p:cNvSpPr>
          <p:nvPr>
            <p:ph type="sldNum" sz="quarter" idx="5"/>
          </p:nvPr>
        </p:nvSpPr>
        <p:spPr/>
        <p:txBody>
          <a:bodyPr/>
          <a:lstStyle/>
          <a:p>
            <a:fld id="{A5F9D25F-9B04-406A-88BA-CF8C238D7E1D}" type="slidenum">
              <a:rPr lang="en-US" smtClean="0"/>
              <a:pPr/>
              <a:t>22</a:t>
            </a:fld>
            <a:endParaRPr lang="en-US"/>
          </a:p>
        </p:txBody>
      </p:sp>
    </p:spTree>
    <p:extLst>
      <p:ext uri="{BB962C8B-B14F-4D97-AF65-F5344CB8AC3E}">
        <p14:creationId xmlns:p14="http://schemas.microsoft.com/office/powerpoint/2010/main" val="4087016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Gastrointestinal </a:t>
            </a:r>
            <a:r>
              <a:rPr lang="en-US" b="1" dirty="0" err="1"/>
              <a:t>hydatidosis</a:t>
            </a:r>
            <a:endParaRPr lang="en-US" b="1" dirty="0"/>
          </a:p>
          <a:p>
            <a:r>
              <a:rPr lang="en-US" dirty="0"/>
              <a:t>Hydatid involvement of the digestive tract is more unusual even in the endemic areas of this parasitosis.</a:t>
            </a:r>
            <a:r>
              <a:rPr lang="en-US" baseline="30000" dirty="0">
                <a:hlinkClick r:id="rId3"/>
              </a:rPr>
              <a:t>5</a:t>
            </a:r>
            <a:r>
              <a:rPr lang="en-US" baseline="30000" dirty="0"/>
              <a:t>,</a:t>
            </a:r>
            <a:r>
              <a:rPr lang="en-US" baseline="30000" dirty="0">
                <a:hlinkClick r:id="rId3"/>
              </a:rPr>
              <a:t>12</a:t>
            </a:r>
            <a:r>
              <a:rPr lang="en-US" baseline="30000" dirty="0"/>
              <a:t>,</a:t>
            </a:r>
            <a:r>
              <a:rPr lang="en-US" baseline="30000" dirty="0">
                <a:hlinkClick r:id="rId3"/>
              </a:rPr>
              <a:t>14</a:t>
            </a:r>
            <a:r>
              <a:rPr lang="en-US" baseline="30000" dirty="0"/>
              <a:t>,</a:t>
            </a:r>
            <a:r>
              <a:rPr lang="en-US" baseline="30000" dirty="0">
                <a:hlinkClick r:id="rId3"/>
              </a:rPr>
              <a:t>15</a:t>
            </a:r>
            <a:r>
              <a:rPr lang="en-US" dirty="0"/>
              <a:t> indeed no case was noted in the Tunisian series of </a:t>
            </a:r>
            <a:r>
              <a:rPr lang="en-US" dirty="0" err="1"/>
              <a:t>Bellil</a:t>
            </a:r>
            <a:r>
              <a:rPr lang="en-US" dirty="0"/>
              <a:t> S et al.</a:t>
            </a:r>
            <a:r>
              <a:rPr lang="en-US" baseline="30000" dirty="0">
                <a:hlinkClick r:id="rId3"/>
              </a:rPr>
              <a:t>3</a:t>
            </a:r>
            <a:r>
              <a:rPr lang="en-US" dirty="0"/>
              <a:t> of 256 cases of operated extra-pulmonary HC,</a:t>
            </a:r>
            <a:r>
              <a:rPr lang="en-US" baseline="30000" dirty="0">
                <a:hlinkClick r:id="rId3"/>
              </a:rPr>
              <a:t>3</a:t>
            </a:r>
            <a:r>
              <a:rPr lang="en-US" dirty="0"/>
              <a:t> as well as in the Turkish series of </a:t>
            </a:r>
            <a:r>
              <a:rPr lang="en-US" dirty="0" err="1"/>
              <a:t>Balik</a:t>
            </a:r>
            <a:r>
              <a:rPr lang="en-US" dirty="0"/>
              <a:t> AA et al.</a:t>
            </a:r>
            <a:r>
              <a:rPr lang="en-US" baseline="30000" dirty="0">
                <a:hlinkClick r:id="rId3"/>
              </a:rPr>
              <a:t>12</a:t>
            </a:r>
            <a:r>
              <a:rPr lang="en-US" dirty="0"/>
              <a:t> of 27 patients operated for extra-hepatic intra-abdominal HC,</a:t>
            </a:r>
            <a:r>
              <a:rPr lang="en-US" baseline="30000" dirty="0">
                <a:hlinkClick r:id="rId3"/>
              </a:rPr>
              <a:t>12</a:t>
            </a:r>
            <a:r>
              <a:rPr lang="en-US" dirty="0"/>
              <a:t> whereas only one case of duodenal HC was found in the Ethiopian series of Abebe E et al of 42 patients operated for intra-abdominal hydatidosis.</a:t>
            </a:r>
            <a:r>
              <a:rPr lang="en-US" baseline="30000" dirty="0">
                <a:hlinkClick r:id="rId3"/>
              </a:rPr>
              <a:t>4</a:t>
            </a:r>
            <a:endParaRPr lang="en-US" dirty="0"/>
          </a:p>
          <a:p>
            <a:r>
              <a:rPr lang="en-US" dirty="0"/>
              <a:t>Gastrointestinal </a:t>
            </a:r>
            <a:r>
              <a:rPr lang="en-US" dirty="0" err="1"/>
              <a:t>hydatidosis</a:t>
            </a:r>
            <a:r>
              <a:rPr lang="en-US" dirty="0"/>
              <a:t> is exceptionally primitive and isolated;</a:t>
            </a:r>
            <a:r>
              <a:rPr lang="en-US" baseline="30000" dirty="0">
                <a:hlinkClick r:id="rId3"/>
              </a:rPr>
              <a:t>14</a:t>
            </a:r>
            <a:r>
              <a:rPr lang="en-US" baseline="30000" dirty="0"/>
              <a:t>,</a:t>
            </a:r>
            <a:r>
              <a:rPr lang="en-US" baseline="30000" dirty="0">
                <a:hlinkClick r:id="rId3"/>
              </a:rPr>
              <a:t>15</a:t>
            </a:r>
            <a:r>
              <a:rPr lang="en-US" dirty="0"/>
              <a:t> it is most often associated with disseminated intra-abdominal echinococcosis with multiple organs involvement, or more rarely with diffuse systemic hydatidosis.</a:t>
            </a:r>
            <a:r>
              <a:rPr lang="en-US" baseline="30000" dirty="0">
                <a:hlinkClick r:id="rId3"/>
              </a:rPr>
              <a:t>16</a:t>
            </a:r>
            <a:r>
              <a:rPr lang="en-US" baseline="30000" dirty="0"/>
              <a:t>,</a:t>
            </a:r>
            <a:r>
              <a:rPr lang="en-US" baseline="30000" dirty="0">
                <a:hlinkClick r:id="rId3"/>
              </a:rPr>
              <a:t>17</a:t>
            </a:r>
            <a:endParaRPr lang="en-US" dirty="0"/>
          </a:p>
          <a:p>
            <a:r>
              <a:rPr lang="en-US" dirty="0" err="1"/>
              <a:t>Physiopathologically</a:t>
            </a:r>
            <a:r>
              <a:rPr lang="en-US" dirty="0"/>
              <a:t>, gastrointestinal echinococcosis may result from a direct digestive localization of HC,</a:t>
            </a:r>
            <a:r>
              <a:rPr lang="en-US" baseline="30000" dirty="0">
                <a:hlinkClick r:id="rId3"/>
              </a:rPr>
              <a:t>14</a:t>
            </a:r>
            <a:r>
              <a:rPr lang="en-US" baseline="30000" dirty="0"/>
              <a:t>,</a:t>
            </a:r>
            <a:r>
              <a:rPr lang="en-US" baseline="30000" dirty="0">
                <a:hlinkClick r:id="rId3"/>
              </a:rPr>
              <a:t>15</a:t>
            </a:r>
            <a:r>
              <a:rPr lang="en-US" dirty="0"/>
              <a:t> but most often results from the rupture or </a:t>
            </a:r>
            <a:r>
              <a:rPr lang="en-US" dirty="0" err="1"/>
              <a:t>fistulization</a:t>
            </a:r>
            <a:r>
              <a:rPr lang="en-US" dirty="0"/>
              <a:t> in the digestive tract of HC of other localizations;</a:t>
            </a:r>
            <a:r>
              <a:rPr lang="en-US" baseline="30000" dirty="0">
                <a:hlinkClick r:id="rId3"/>
              </a:rPr>
              <a:t>18</a:t>
            </a:r>
            <a:r>
              <a:rPr lang="en-US" dirty="0"/>
              <a:t> there have been reports of perforations and </a:t>
            </a:r>
            <a:r>
              <a:rPr lang="en-US" dirty="0" err="1"/>
              <a:t>fistulizations</a:t>
            </a:r>
            <a:r>
              <a:rPr lang="en-US" dirty="0"/>
              <a:t> of HC of the spleen in the colon,</a:t>
            </a:r>
            <a:r>
              <a:rPr lang="en-US" baseline="30000" dirty="0">
                <a:hlinkClick r:id="rId3"/>
              </a:rPr>
              <a:t>19</a:t>
            </a:r>
            <a:r>
              <a:rPr lang="en-US" baseline="30000" dirty="0"/>
              <a:t>,</a:t>
            </a:r>
            <a:r>
              <a:rPr lang="en-US" baseline="30000" dirty="0">
                <a:hlinkClick r:id="rId3"/>
              </a:rPr>
              <a:t>20</a:t>
            </a:r>
            <a:r>
              <a:rPr lang="en-US" dirty="0"/>
              <a:t> hepatic HC in the duodenum,</a:t>
            </a:r>
            <a:r>
              <a:rPr lang="en-US" baseline="30000" dirty="0">
                <a:hlinkClick r:id="rId3"/>
              </a:rPr>
              <a:t>21</a:t>
            </a:r>
            <a:r>
              <a:rPr lang="en-US" baseline="30000" dirty="0"/>
              <a:t>–23</a:t>
            </a:r>
            <a:r>
              <a:rPr lang="en-US" dirty="0"/>
              <a:t> mesenteric HC in the small intestine,</a:t>
            </a:r>
            <a:r>
              <a:rPr lang="en-US" baseline="30000" dirty="0"/>
              <a:t>24</a:t>
            </a:r>
            <a:r>
              <a:rPr lang="en-US" dirty="0"/>
              <a:t> adrenal HC in the proximal jejunum,</a:t>
            </a:r>
            <a:r>
              <a:rPr lang="en-US" baseline="30000" dirty="0">
                <a:hlinkClick r:id="rId3"/>
              </a:rPr>
              <a:t>25</a:t>
            </a:r>
            <a:r>
              <a:rPr lang="en-US" dirty="0"/>
              <a:t> retro-peritoneal HC in the rectum or appendix,</a:t>
            </a:r>
            <a:r>
              <a:rPr lang="en-US" baseline="30000" dirty="0">
                <a:hlinkClick r:id="rId3"/>
              </a:rPr>
              <a:t>16</a:t>
            </a:r>
            <a:r>
              <a:rPr lang="en-US" baseline="30000" dirty="0"/>
              <a:t>,</a:t>
            </a:r>
            <a:r>
              <a:rPr lang="en-US" baseline="30000" dirty="0">
                <a:hlinkClick r:id="rId3"/>
              </a:rPr>
              <a:t>26</a:t>
            </a:r>
            <a:r>
              <a:rPr lang="en-US" baseline="30000" dirty="0"/>
              <a:t>–28</a:t>
            </a:r>
            <a:r>
              <a:rPr lang="en-US" dirty="0"/>
              <a:t> and pancreatic HC in the duodenum.</a:t>
            </a:r>
            <a:r>
              <a:rPr lang="en-US" baseline="30000" dirty="0">
                <a:hlinkClick r:id="rId3"/>
              </a:rPr>
              <a:t>6</a:t>
            </a:r>
            <a:endParaRPr lang="en-US" dirty="0"/>
          </a:p>
          <a:p>
            <a:r>
              <a:rPr lang="en-US" dirty="0"/>
              <a:t>Localizations of the different segments of the digestive tract have been reported as sporadic observations: stomach,</a:t>
            </a:r>
            <a:r>
              <a:rPr lang="en-US" baseline="30000" dirty="0">
                <a:hlinkClick r:id="rId3"/>
              </a:rPr>
              <a:t>17</a:t>
            </a:r>
            <a:r>
              <a:rPr lang="en-US" dirty="0"/>
              <a:t> small bowel,</a:t>
            </a:r>
            <a:r>
              <a:rPr lang="en-US" baseline="30000" dirty="0">
                <a:hlinkClick r:id="rId3"/>
              </a:rPr>
              <a:t>14</a:t>
            </a:r>
            <a:r>
              <a:rPr lang="en-US" dirty="0"/>
              <a:t> ileocecal angle,</a:t>
            </a:r>
            <a:r>
              <a:rPr lang="en-US" baseline="30000" dirty="0">
                <a:hlinkClick r:id="rId3"/>
              </a:rPr>
              <a:t>29</a:t>
            </a:r>
            <a:r>
              <a:rPr lang="en-US" dirty="0"/>
              <a:t> colon,</a:t>
            </a:r>
            <a:r>
              <a:rPr lang="en-US" baseline="30000" dirty="0">
                <a:hlinkClick r:id="rId3"/>
              </a:rPr>
              <a:t>5</a:t>
            </a:r>
            <a:r>
              <a:rPr lang="en-US" dirty="0"/>
              <a:t> rectum,</a:t>
            </a:r>
            <a:r>
              <a:rPr lang="en-US" baseline="30000" dirty="0">
                <a:hlinkClick r:id="rId3"/>
              </a:rPr>
              <a:t>30</a:t>
            </a:r>
            <a:r>
              <a:rPr lang="en-US" baseline="30000" dirty="0"/>
              <a:t>,</a:t>
            </a:r>
            <a:r>
              <a:rPr lang="en-US" baseline="30000" dirty="0">
                <a:hlinkClick r:id="rId3"/>
              </a:rPr>
              <a:t>31</a:t>
            </a:r>
            <a:r>
              <a:rPr lang="en-US" dirty="0"/>
              <a:t> appendix,</a:t>
            </a:r>
            <a:r>
              <a:rPr lang="en-US" baseline="30000" dirty="0"/>
              <a:t>28,32,33</a:t>
            </a:r>
            <a:r>
              <a:rPr lang="en-US" dirty="0"/>
              <a:t> and </a:t>
            </a:r>
            <a:r>
              <a:rPr lang="en-US" dirty="0" err="1"/>
              <a:t>Vater</a:t>
            </a:r>
            <a:r>
              <a:rPr lang="en-US" dirty="0"/>
              <a:t> ampulla.</a:t>
            </a:r>
            <a:r>
              <a:rPr lang="en-US" baseline="30000" dirty="0">
                <a:hlinkClick r:id="rId3"/>
              </a:rPr>
              <a:t>34</a:t>
            </a:r>
            <a:endParaRPr lang="en-US" dirty="0"/>
          </a:p>
          <a:p>
            <a:r>
              <a:rPr lang="en-US" dirty="0"/>
              <a:t>The clinical presentation of </a:t>
            </a:r>
            <a:r>
              <a:rPr lang="en-US" dirty="0" err="1"/>
              <a:t>hydatidosis</a:t>
            </a:r>
            <a:r>
              <a:rPr lang="en-US" dirty="0"/>
              <a:t> of the digestive tract can range from simple digestive discomfort to the acute pseudo-surgical abdomen.</a:t>
            </a:r>
            <a:r>
              <a:rPr lang="en-US" baseline="30000" dirty="0">
                <a:hlinkClick r:id="rId3"/>
              </a:rPr>
              <a:t>14</a:t>
            </a:r>
            <a:r>
              <a:rPr lang="en-US" baseline="30000" dirty="0"/>
              <a:t>,</a:t>
            </a:r>
            <a:r>
              <a:rPr lang="en-US" baseline="30000" dirty="0">
                <a:hlinkClick r:id="rId3"/>
              </a:rPr>
              <a:t>35</a:t>
            </a:r>
            <a:r>
              <a:rPr lang="en-US" dirty="0"/>
              <a:t> Abdominal pain, abdominal distension, intestinal pseudo-obstructions or abdominal mass may also be reported.</a:t>
            </a:r>
            <a:r>
              <a:rPr lang="en-US" baseline="30000" dirty="0">
                <a:hlinkClick r:id="rId3"/>
              </a:rPr>
              <a:t>14</a:t>
            </a:r>
            <a:r>
              <a:rPr lang="en-US" baseline="30000" dirty="0"/>
              <a:t>,</a:t>
            </a:r>
            <a:r>
              <a:rPr lang="en-US" baseline="30000" dirty="0">
                <a:hlinkClick r:id="rId3"/>
              </a:rPr>
              <a:t>15</a:t>
            </a:r>
            <a:r>
              <a:rPr lang="en-US" baseline="30000" dirty="0"/>
              <a:t>,</a:t>
            </a:r>
            <a:r>
              <a:rPr lang="en-US" baseline="30000" dirty="0">
                <a:hlinkClick r:id="rId3"/>
              </a:rPr>
              <a:t>17</a:t>
            </a:r>
            <a:r>
              <a:rPr lang="en-US" baseline="30000" dirty="0"/>
              <a:t> </a:t>
            </a:r>
            <a:r>
              <a:rPr lang="en-US" dirty="0"/>
              <a:t>More rarely complicated forms of HC of the digestive tract can be seen with presentations of acute appendicitis, appendiceal gangrene with perforation</a:t>
            </a:r>
            <a:r>
              <a:rPr lang="en-US" baseline="30000" dirty="0"/>
              <a:t>,</a:t>
            </a:r>
            <a:r>
              <a:rPr lang="en-US" baseline="30000" dirty="0">
                <a:hlinkClick r:id="rId3"/>
              </a:rPr>
              <a:t>28</a:t>
            </a:r>
            <a:r>
              <a:rPr lang="en-US" dirty="0"/>
              <a:t> intestinal obstruction,</a:t>
            </a:r>
            <a:r>
              <a:rPr lang="en-US" baseline="30000" dirty="0">
                <a:hlinkClick r:id="rId3"/>
              </a:rPr>
              <a:t>14</a:t>
            </a:r>
            <a:r>
              <a:rPr lang="en-US" dirty="0"/>
              <a:t> single or multiple colonic perforation</a:t>
            </a:r>
            <a:r>
              <a:rPr lang="en-US" baseline="30000" dirty="0">
                <a:hlinkClick r:id="rId3"/>
              </a:rPr>
              <a:t>27</a:t>
            </a:r>
            <a:r>
              <a:rPr lang="en-US" dirty="0"/>
              <a:t> or Low gastrointestinal bleeding (by </a:t>
            </a:r>
            <a:r>
              <a:rPr lang="en-US" dirty="0" err="1"/>
              <a:t>fistulization</a:t>
            </a:r>
            <a:r>
              <a:rPr lang="en-US" dirty="0"/>
              <a:t>/rupture of a splenic HC in the colon).</a:t>
            </a:r>
            <a:r>
              <a:rPr lang="en-US" baseline="30000" dirty="0">
                <a:hlinkClick r:id="rId3"/>
              </a:rPr>
              <a:t>20</a:t>
            </a:r>
            <a:endParaRPr lang="en-US" dirty="0"/>
          </a:p>
          <a:p>
            <a:r>
              <a:rPr lang="en-US" dirty="0"/>
              <a:t>The main differential diagnosis of these localizations is with </a:t>
            </a:r>
            <a:r>
              <a:rPr lang="en-US" dirty="0" err="1"/>
              <a:t>garstointestinal</a:t>
            </a:r>
            <a:r>
              <a:rPr lang="en-US" dirty="0"/>
              <a:t> stromal tumors.</a:t>
            </a:r>
            <a:r>
              <a:rPr lang="en-US" baseline="30000" dirty="0">
                <a:hlinkClick r:id="rId3"/>
              </a:rPr>
              <a:t>17</a:t>
            </a:r>
            <a:r>
              <a:rPr lang="en-US" dirty="0"/>
              <a:t> These locations represent real diagnostic and therapeutic challenges and the imaging is not too contributive to the diagnosis of certainty that remains Intraoperative.</a:t>
            </a:r>
            <a:r>
              <a:rPr lang="en-US" baseline="30000" dirty="0">
                <a:hlinkClick r:id="rId3"/>
              </a:rPr>
              <a:t>5</a:t>
            </a:r>
            <a:r>
              <a:rPr lang="en-US" dirty="0"/>
              <a:t> Radical surgery is the treatment of choice.</a:t>
            </a:r>
          </a:p>
          <a:p>
            <a:endParaRPr lang="en-US" dirty="0"/>
          </a:p>
        </p:txBody>
      </p:sp>
      <p:sp>
        <p:nvSpPr>
          <p:cNvPr id="4" name="Slide Number Placeholder 3"/>
          <p:cNvSpPr>
            <a:spLocks noGrp="1"/>
          </p:cNvSpPr>
          <p:nvPr>
            <p:ph type="sldNum" sz="quarter" idx="5"/>
          </p:nvPr>
        </p:nvSpPr>
        <p:spPr/>
        <p:txBody>
          <a:bodyPr/>
          <a:lstStyle/>
          <a:p>
            <a:fld id="{F82659EB-AB6C-4A89-958A-C48F64A9C5C6}" type="slidenum">
              <a:rPr lang="en-US" smtClean="0"/>
              <a:pPr/>
              <a:t>29</a:t>
            </a:fld>
            <a:endParaRPr lang="en-US"/>
          </a:p>
        </p:txBody>
      </p:sp>
    </p:spTree>
    <p:extLst>
      <p:ext uri="{BB962C8B-B14F-4D97-AF65-F5344CB8AC3E}">
        <p14:creationId xmlns:p14="http://schemas.microsoft.com/office/powerpoint/2010/main" val="320544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DC302-155A-4ECB-A90D-C3A3EC370B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E386F6-6582-4A44-8531-4B596885FE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DA9103-2F5D-48F7-9743-735AF2258562}"/>
              </a:ext>
            </a:extLst>
          </p:cNvPr>
          <p:cNvSpPr>
            <a:spLocks noGrp="1"/>
          </p:cNvSpPr>
          <p:nvPr>
            <p:ph type="dt" sz="half" idx="10"/>
          </p:nvPr>
        </p:nvSpPr>
        <p:spPr/>
        <p:txBody>
          <a:bodyPr/>
          <a:lstStyle/>
          <a:p>
            <a:fld id="{4683AC4B-8C5C-4477-A799-B304352688C6}" type="datetime1">
              <a:rPr lang="en-US" smtClean="0"/>
              <a:pPr/>
              <a:t>4/4/2022</a:t>
            </a:fld>
            <a:endParaRPr lang="en-US"/>
          </a:p>
        </p:txBody>
      </p:sp>
      <p:sp>
        <p:nvSpPr>
          <p:cNvPr id="5" name="Footer Placeholder 4">
            <a:extLst>
              <a:ext uri="{FF2B5EF4-FFF2-40B4-BE49-F238E27FC236}">
                <a16:creationId xmlns:a16="http://schemas.microsoft.com/office/drawing/2014/main" id="{972B9FC8-C2CE-4C12-B595-F300211AB3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76E955-0307-4C04-8167-F23B580D5573}"/>
              </a:ext>
            </a:extLst>
          </p:cNvPr>
          <p:cNvSpPr>
            <a:spLocks noGrp="1"/>
          </p:cNvSpPr>
          <p:nvPr>
            <p:ph type="sldNum" sz="quarter" idx="12"/>
          </p:nvPr>
        </p:nvSpPr>
        <p:spPr/>
        <p:txBody>
          <a:bodyPr/>
          <a:lstStyle/>
          <a:p>
            <a:fld id="{EDFD0132-D2FB-4B6D-9549-D6CDAA869EB7}" type="slidenum">
              <a:rPr lang="en-US" smtClean="0"/>
              <a:pPr/>
              <a:t>‹#›</a:t>
            </a:fld>
            <a:endParaRPr lang="en-US"/>
          </a:p>
        </p:txBody>
      </p:sp>
    </p:spTree>
    <p:extLst>
      <p:ext uri="{BB962C8B-B14F-4D97-AF65-F5344CB8AC3E}">
        <p14:creationId xmlns:p14="http://schemas.microsoft.com/office/powerpoint/2010/main" val="1728051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8419C-3A32-4E81-9A20-670A278C2A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CBCD1B-99BC-4147-8621-0B2270B33A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E4A52-37C1-41A7-903E-F6DCC200B906}"/>
              </a:ext>
            </a:extLst>
          </p:cNvPr>
          <p:cNvSpPr>
            <a:spLocks noGrp="1"/>
          </p:cNvSpPr>
          <p:nvPr>
            <p:ph type="dt" sz="half" idx="10"/>
          </p:nvPr>
        </p:nvSpPr>
        <p:spPr/>
        <p:txBody>
          <a:bodyPr/>
          <a:lstStyle/>
          <a:p>
            <a:fld id="{EC00C49A-85F9-481E-BFCD-7E9F8422A02C}" type="datetime1">
              <a:rPr lang="en-US" smtClean="0"/>
              <a:pPr/>
              <a:t>4/4/2022</a:t>
            </a:fld>
            <a:endParaRPr lang="en-US"/>
          </a:p>
        </p:txBody>
      </p:sp>
      <p:sp>
        <p:nvSpPr>
          <p:cNvPr id="5" name="Footer Placeholder 4">
            <a:extLst>
              <a:ext uri="{FF2B5EF4-FFF2-40B4-BE49-F238E27FC236}">
                <a16:creationId xmlns:a16="http://schemas.microsoft.com/office/drawing/2014/main" id="{A7B8C4E8-5EA9-4F69-887B-6B4FAC058D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582039-CAA8-4891-99FB-F34DF18CAF98}"/>
              </a:ext>
            </a:extLst>
          </p:cNvPr>
          <p:cNvSpPr>
            <a:spLocks noGrp="1"/>
          </p:cNvSpPr>
          <p:nvPr>
            <p:ph type="sldNum" sz="quarter" idx="12"/>
          </p:nvPr>
        </p:nvSpPr>
        <p:spPr/>
        <p:txBody>
          <a:bodyPr/>
          <a:lstStyle/>
          <a:p>
            <a:fld id="{EDFD0132-D2FB-4B6D-9549-D6CDAA869EB7}" type="slidenum">
              <a:rPr lang="en-US" smtClean="0"/>
              <a:pPr/>
              <a:t>‹#›</a:t>
            </a:fld>
            <a:endParaRPr lang="en-US"/>
          </a:p>
        </p:txBody>
      </p:sp>
    </p:spTree>
    <p:extLst>
      <p:ext uri="{BB962C8B-B14F-4D97-AF65-F5344CB8AC3E}">
        <p14:creationId xmlns:p14="http://schemas.microsoft.com/office/powerpoint/2010/main" val="4175403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A0987D-5DF3-4DA8-B106-BF04A95039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7061D5-5E3B-4FC7-B6B5-02689419FB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99F9AC-02B6-455A-B460-BB81F9085D3F}"/>
              </a:ext>
            </a:extLst>
          </p:cNvPr>
          <p:cNvSpPr>
            <a:spLocks noGrp="1"/>
          </p:cNvSpPr>
          <p:nvPr>
            <p:ph type="dt" sz="half" idx="10"/>
          </p:nvPr>
        </p:nvSpPr>
        <p:spPr/>
        <p:txBody>
          <a:bodyPr/>
          <a:lstStyle/>
          <a:p>
            <a:fld id="{6FE87506-8653-478F-81B9-FF209639EDA0}" type="datetime1">
              <a:rPr lang="en-US" smtClean="0"/>
              <a:pPr/>
              <a:t>4/4/2022</a:t>
            </a:fld>
            <a:endParaRPr lang="en-US"/>
          </a:p>
        </p:txBody>
      </p:sp>
      <p:sp>
        <p:nvSpPr>
          <p:cNvPr id="5" name="Footer Placeholder 4">
            <a:extLst>
              <a:ext uri="{FF2B5EF4-FFF2-40B4-BE49-F238E27FC236}">
                <a16:creationId xmlns:a16="http://schemas.microsoft.com/office/drawing/2014/main" id="{CEA68F9D-DBF1-4913-A3E0-A5A85EDD33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4FEB15-9BE5-4654-8965-8A3F61D7694C}"/>
              </a:ext>
            </a:extLst>
          </p:cNvPr>
          <p:cNvSpPr>
            <a:spLocks noGrp="1"/>
          </p:cNvSpPr>
          <p:nvPr>
            <p:ph type="sldNum" sz="quarter" idx="12"/>
          </p:nvPr>
        </p:nvSpPr>
        <p:spPr/>
        <p:txBody>
          <a:bodyPr/>
          <a:lstStyle/>
          <a:p>
            <a:fld id="{EDFD0132-D2FB-4B6D-9549-D6CDAA869EB7}" type="slidenum">
              <a:rPr lang="en-US" smtClean="0"/>
              <a:pPr/>
              <a:t>‹#›</a:t>
            </a:fld>
            <a:endParaRPr lang="en-US"/>
          </a:p>
        </p:txBody>
      </p:sp>
    </p:spTree>
    <p:extLst>
      <p:ext uri="{BB962C8B-B14F-4D97-AF65-F5344CB8AC3E}">
        <p14:creationId xmlns:p14="http://schemas.microsoft.com/office/powerpoint/2010/main" val="3447412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6426E-604B-4CC9-8552-382B1048D4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14768D-340C-4EE9-93F5-D5FCD16BD8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0A6F0-25C1-416D-9672-4E91511BE47A}"/>
              </a:ext>
            </a:extLst>
          </p:cNvPr>
          <p:cNvSpPr>
            <a:spLocks noGrp="1"/>
          </p:cNvSpPr>
          <p:nvPr>
            <p:ph type="dt" sz="half" idx="10"/>
          </p:nvPr>
        </p:nvSpPr>
        <p:spPr/>
        <p:txBody>
          <a:bodyPr/>
          <a:lstStyle/>
          <a:p>
            <a:fld id="{C2A2EE6F-4142-489C-8A3A-E8B6D036EBC9}" type="datetime1">
              <a:rPr lang="en-US" smtClean="0"/>
              <a:pPr/>
              <a:t>4/4/2022</a:t>
            </a:fld>
            <a:endParaRPr lang="en-US"/>
          </a:p>
        </p:txBody>
      </p:sp>
      <p:sp>
        <p:nvSpPr>
          <p:cNvPr id="5" name="Footer Placeholder 4">
            <a:extLst>
              <a:ext uri="{FF2B5EF4-FFF2-40B4-BE49-F238E27FC236}">
                <a16:creationId xmlns:a16="http://schemas.microsoft.com/office/drawing/2014/main" id="{11155A19-0C28-4B01-B3D2-1A41374CE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C035E-254E-40AD-AAB9-5BC960E03D09}"/>
              </a:ext>
            </a:extLst>
          </p:cNvPr>
          <p:cNvSpPr>
            <a:spLocks noGrp="1"/>
          </p:cNvSpPr>
          <p:nvPr>
            <p:ph type="sldNum" sz="quarter" idx="12"/>
          </p:nvPr>
        </p:nvSpPr>
        <p:spPr/>
        <p:txBody>
          <a:bodyPr/>
          <a:lstStyle/>
          <a:p>
            <a:fld id="{EDFD0132-D2FB-4B6D-9549-D6CDAA869EB7}" type="slidenum">
              <a:rPr lang="en-US" smtClean="0"/>
              <a:pPr/>
              <a:t>‹#›</a:t>
            </a:fld>
            <a:endParaRPr lang="en-US"/>
          </a:p>
        </p:txBody>
      </p:sp>
    </p:spTree>
    <p:extLst>
      <p:ext uri="{BB962C8B-B14F-4D97-AF65-F5344CB8AC3E}">
        <p14:creationId xmlns:p14="http://schemas.microsoft.com/office/powerpoint/2010/main" val="1713990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8FF04-17C6-4233-9206-60810C7221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7A5BF5-F174-4311-947A-8915474700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04CED5-077F-440A-A0FD-2D72F4E7B2F5}"/>
              </a:ext>
            </a:extLst>
          </p:cNvPr>
          <p:cNvSpPr>
            <a:spLocks noGrp="1"/>
          </p:cNvSpPr>
          <p:nvPr>
            <p:ph type="dt" sz="half" idx="10"/>
          </p:nvPr>
        </p:nvSpPr>
        <p:spPr/>
        <p:txBody>
          <a:bodyPr/>
          <a:lstStyle/>
          <a:p>
            <a:fld id="{1790FFFF-F7A5-4BE2-B69C-BF2499800301}" type="datetime1">
              <a:rPr lang="en-US" smtClean="0"/>
              <a:pPr/>
              <a:t>4/4/2022</a:t>
            </a:fld>
            <a:endParaRPr lang="en-US"/>
          </a:p>
        </p:txBody>
      </p:sp>
      <p:sp>
        <p:nvSpPr>
          <p:cNvPr id="5" name="Footer Placeholder 4">
            <a:extLst>
              <a:ext uri="{FF2B5EF4-FFF2-40B4-BE49-F238E27FC236}">
                <a16:creationId xmlns:a16="http://schemas.microsoft.com/office/drawing/2014/main" id="{450BD8FB-1800-4953-B117-4B444AD28E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7C9210-560A-4826-B401-6C69AA0F727D}"/>
              </a:ext>
            </a:extLst>
          </p:cNvPr>
          <p:cNvSpPr>
            <a:spLocks noGrp="1"/>
          </p:cNvSpPr>
          <p:nvPr>
            <p:ph type="sldNum" sz="quarter" idx="12"/>
          </p:nvPr>
        </p:nvSpPr>
        <p:spPr/>
        <p:txBody>
          <a:bodyPr/>
          <a:lstStyle/>
          <a:p>
            <a:fld id="{EDFD0132-D2FB-4B6D-9549-D6CDAA869EB7}" type="slidenum">
              <a:rPr lang="en-US" smtClean="0"/>
              <a:pPr/>
              <a:t>‹#›</a:t>
            </a:fld>
            <a:endParaRPr lang="en-US"/>
          </a:p>
        </p:txBody>
      </p:sp>
    </p:spTree>
    <p:extLst>
      <p:ext uri="{BB962C8B-B14F-4D97-AF65-F5344CB8AC3E}">
        <p14:creationId xmlns:p14="http://schemas.microsoft.com/office/powerpoint/2010/main" val="41397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F260C-CAE1-4D47-9973-6B537CD54A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CFA9D2-3C55-46BC-B39D-DF80452533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0EEA3-4C98-44B8-BC24-955CD76E89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AE40D5-F645-4B1E-B7D7-3A4936F3AE04}"/>
              </a:ext>
            </a:extLst>
          </p:cNvPr>
          <p:cNvSpPr>
            <a:spLocks noGrp="1"/>
          </p:cNvSpPr>
          <p:nvPr>
            <p:ph type="dt" sz="half" idx="10"/>
          </p:nvPr>
        </p:nvSpPr>
        <p:spPr/>
        <p:txBody>
          <a:bodyPr/>
          <a:lstStyle/>
          <a:p>
            <a:fld id="{DA83A356-89DF-4656-AFDE-58339300D10E}" type="datetime1">
              <a:rPr lang="en-US" smtClean="0"/>
              <a:pPr/>
              <a:t>4/4/2022</a:t>
            </a:fld>
            <a:endParaRPr lang="en-US"/>
          </a:p>
        </p:txBody>
      </p:sp>
      <p:sp>
        <p:nvSpPr>
          <p:cNvPr id="6" name="Footer Placeholder 5">
            <a:extLst>
              <a:ext uri="{FF2B5EF4-FFF2-40B4-BE49-F238E27FC236}">
                <a16:creationId xmlns:a16="http://schemas.microsoft.com/office/drawing/2014/main" id="{39A4CC41-9020-45BC-AF80-F545059C54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B56995-5E81-4AB9-A66A-0E7E1D2493F2}"/>
              </a:ext>
            </a:extLst>
          </p:cNvPr>
          <p:cNvSpPr>
            <a:spLocks noGrp="1"/>
          </p:cNvSpPr>
          <p:nvPr>
            <p:ph type="sldNum" sz="quarter" idx="12"/>
          </p:nvPr>
        </p:nvSpPr>
        <p:spPr/>
        <p:txBody>
          <a:bodyPr/>
          <a:lstStyle/>
          <a:p>
            <a:fld id="{EDFD0132-D2FB-4B6D-9549-D6CDAA869EB7}" type="slidenum">
              <a:rPr lang="en-US" smtClean="0"/>
              <a:pPr/>
              <a:t>‹#›</a:t>
            </a:fld>
            <a:endParaRPr lang="en-US"/>
          </a:p>
        </p:txBody>
      </p:sp>
    </p:spTree>
    <p:extLst>
      <p:ext uri="{BB962C8B-B14F-4D97-AF65-F5344CB8AC3E}">
        <p14:creationId xmlns:p14="http://schemas.microsoft.com/office/powerpoint/2010/main" val="304232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4981E-E9F0-4300-A6B2-CA860E1FEB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10A635-CBCC-4A78-B4CA-9F90A86DBD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4F746D-3CC1-4CAE-8E4E-383E1BC514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984E18-2E31-4F10-8363-5577300ADF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18B6CB-8C02-43C8-9D8E-E2E43D52B6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DFFD9A-6FF4-4F9C-BDB5-386D73E0427A}"/>
              </a:ext>
            </a:extLst>
          </p:cNvPr>
          <p:cNvSpPr>
            <a:spLocks noGrp="1"/>
          </p:cNvSpPr>
          <p:nvPr>
            <p:ph type="dt" sz="half" idx="10"/>
          </p:nvPr>
        </p:nvSpPr>
        <p:spPr/>
        <p:txBody>
          <a:bodyPr/>
          <a:lstStyle/>
          <a:p>
            <a:fld id="{F82CF155-F31C-4A6A-9874-D67016F33CF6}" type="datetime1">
              <a:rPr lang="en-US" smtClean="0"/>
              <a:pPr/>
              <a:t>4/4/2022</a:t>
            </a:fld>
            <a:endParaRPr lang="en-US"/>
          </a:p>
        </p:txBody>
      </p:sp>
      <p:sp>
        <p:nvSpPr>
          <p:cNvPr id="8" name="Footer Placeholder 7">
            <a:extLst>
              <a:ext uri="{FF2B5EF4-FFF2-40B4-BE49-F238E27FC236}">
                <a16:creationId xmlns:a16="http://schemas.microsoft.com/office/drawing/2014/main" id="{BB22DA6A-A79A-4C9C-8204-4A83C9DCAE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D06C8F-4228-4064-89C6-8DEB4D7378B4}"/>
              </a:ext>
            </a:extLst>
          </p:cNvPr>
          <p:cNvSpPr>
            <a:spLocks noGrp="1"/>
          </p:cNvSpPr>
          <p:nvPr>
            <p:ph type="sldNum" sz="quarter" idx="12"/>
          </p:nvPr>
        </p:nvSpPr>
        <p:spPr/>
        <p:txBody>
          <a:bodyPr/>
          <a:lstStyle/>
          <a:p>
            <a:fld id="{EDFD0132-D2FB-4B6D-9549-D6CDAA869EB7}" type="slidenum">
              <a:rPr lang="en-US" smtClean="0"/>
              <a:pPr/>
              <a:t>‹#›</a:t>
            </a:fld>
            <a:endParaRPr lang="en-US"/>
          </a:p>
        </p:txBody>
      </p:sp>
    </p:spTree>
    <p:extLst>
      <p:ext uri="{BB962C8B-B14F-4D97-AF65-F5344CB8AC3E}">
        <p14:creationId xmlns:p14="http://schemas.microsoft.com/office/powerpoint/2010/main" val="2978874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5D901-C98D-40D4-86CD-97D37CD0CA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4058BA-235B-47F3-9159-E2BC1055CB0B}"/>
              </a:ext>
            </a:extLst>
          </p:cNvPr>
          <p:cNvSpPr>
            <a:spLocks noGrp="1"/>
          </p:cNvSpPr>
          <p:nvPr>
            <p:ph type="dt" sz="half" idx="10"/>
          </p:nvPr>
        </p:nvSpPr>
        <p:spPr/>
        <p:txBody>
          <a:bodyPr/>
          <a:lstStyle/>
          <a:p>
            <a:fld id="{D4364EFC-4B0A-4E78-AAC7-9467A519F9AF}" type="datetime1">
              <a:rPr lang="en-US" smtClean="0"/>
              <a:pPr/>
              <a:t>4/4/2022</a:t>
            </a:fld>
            <a:endParaRPr lang="en-US"/>
          </a:p>
        </p:txBody>
      </p:sp>
      <p:sp>
        <p:nvSpPr>
          <p:cNvPr id="4" name="Footer Placeholder 3">
            <a:extLst>
              <a:ext uri="{FF2B5EF4-FFF2-40B4-BE49-F238E27FC236}">
                <a16:creationId xmlns:a16="http://schemas.microsoft.com/office/drawing/2014/main" id="{B8F1479B-E764-4FC6-AAB5-D09DBC4066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A3C8D7-E0BB-4335-871A-30E971655332}"/>
              </a:ext>
            </a:extLst>
          </p:cNvPr>
          <p:cNvSpPr>
            <a:spLocks noGrp="1"/>
          </p:cNvSpPr>
          <p:nvPr>
            <p:ph type="sldNum" sz="quarter" idx="12"/>
          </p:nvPr>
        </p:nvSpPr>
        <p:spPr/>
        <p:txBody>
          <a:bodyPr/>
          <a:lstStyle/>
          <a:p>
            <a:fld id="{EDFD0132-D2FB-4B6D-9549-D6CDAA869EB7}" type="slidenum">
              <a:rPr lang="en-US" smtClean="0"/>
              <a:pPr/>
              <a:t>‹#›</a:t>
            </a:fld>
            <a:endParaRPr lang="en-US"/>
          </a:p>
        </p:txBody>
      </p:sp>
    </p:spTree>
    <p:extLst>
      <p:ext uri="{BB962C8B-B14F-4D97-AF65-F5344CB8AC3E}">
        <p14:creationId xmlns:p14="http://schemas.microsoft.com/office/powerpoint/2010/main" val="3335090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69771F-6AF2-4377-9AC0-B9452667E460}"/>
              </a:ext>
            </a:extLst>
          </p:cNvPr>
          <p:cNvSpPr>
            <a:spLocks noGrp="1"/>
          </p:cNvSpPr>
          <p:nvPr>
            <p:ph type="dt" sz="half" idx="10"/>
          </p:nvPr>
        </p:nvSpPr>
        <p:spPr/>
        <p:txBody>
          <a:bodyPr/>
          <a:lstStyle/>
          <a:p>
            <a:fld id="{06C28B9F-389D-4847-992C-ADAAA291C81F}" type="datetime1">
              <a:rPr lang="en-US" smtClean="0"/>
              <a:pPr/>
              <a:t>4/4/2022</a:t>
            </a:fld>
            <a:endParaRPr lang="en-US"/>
          </a:p>
        </p:txBody>
      </p:sp>
      <p:sp>
        <p:nvSpPr>
          <p:cNvPr id="3" name="Footer Placeholder 2">
            <a:extLst>
              <a:ext uri="{FF2B5EF4-FFF2-40B4-BE49-F238E27FC236}">
                <a16:creationId xmlns:a16="http://schemas.microsoft.com/office/drawing/2014/main" id="{A36FFD24-6705-4007-BCB0-91971DDBEA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756434-1AE5-4A57-829E-04A34105727B}"/>
              </a:ext>
            </a:extLst>
          </p:cNvPr>
          <p:cNvSpPr>
            <a:spLocks noGrp="1"/>
          </p:cNvSpPr>
          <p:nvPr>
            <p:ph type="sldNum" sz="quarter" idx="12"/>
          </p:nvPr>
        </p:nvSpPr>
        <p:spPr/>
        <p:txBody>
          <a:bodyPr/>
          <a:lstStyle/>
          <a:p>
            <a:fld id="{EDFD0132-D2FB-4B6D-9549-D6CDAA869EB7}" type="slidenum">
              <a:rPr lang="en-US" smtClean="0"/>
              <a:pPr/>
              <a:t>‹#›</a:t>
            </a:fld>
            <a:endParaRPr lang="en-US"/>
          </a:p>
        </p:txBody>
      </p:sp>
    </p:spTree>
    <p:extLst>
      <p:ext uri="{BB962C8B-B14F-4D97-AF65-F5344CB8AC3E}">
        <p14:creationId xmlns:p14="http://schemas.microsoft.com/office/powerpoint/2010/main" val="3748213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2731A-C78E-4CB3-B95F-C510C25BDF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28089E-2559-481A-AC1F-368653C152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A329E8-152B-4ADB-85A0-86A239CC5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A08847-8559-4093-9F3C-B23290B35F2C}"/>
              </a:ext>
            </a:extLst>
          </p:cNvPr>
          <p:cNvSpPr>
            <a:spLocks noGrp="1"/>
          </p:cNvSpPr>
          <p:nvPr>
            <p:ph type="dt" sz="half" idx="10"/>
          </p:nvPr>
        </p:nvSpPr>
        <p:spPr/>
        <p:txBody>
          <a:bodyPr/>
          <a:lstStyle/>
          <a:p>
            <a:fld id="{4394D883-E97B-48D2-8F97-DFBA2AFE208E}" type="datetime1">
              <a:rPr lang="en-US" smtClean="0"/>
              <a:pPr/>
              <a:t>4/4/2022</a:t>
            </a:fld>
            <a:endParaRPr lang="en-US"/>
          </a:p>
        </p:txBody>
      </p:sp>
      <p:sp>
        <p:nvSpPr>
          <p:cNvPr id="6" name="Footer Placeholder 5">
            <a:extLst>
              <a:ext uri="{FF2B5EF4-FFF2-40B4-BE49-F238E27FC236}">
                <a16:creationId xmlns:a16="http://schemas.microsoft.com/office/drawing/2014/main" id="{7A710C70-93C1-4A92-B5E9-FA0D9255B4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332770-7CD1-4DB1-BB5F-F180EC03920C}"/>
              </a:ext>
            </a:extLst>
          </p:cNvPr>
          <p:cNvSpPr>
            <a:spLocks noGrp="1"/>
          </p:cNvSpPr>
          <p:nvPr>
            <p:ph type="sldNum" sz="quarter" idx="12"/>
          </p:nvPr>
        </p:nvSpPr>
        <p:spPr/>
        <p:txBody>
          <a:bodyPr/>
          <a:lstStyle/>
          <a:p>
            <a:fld id="{EDFD0132-D2FB-4B6D-9549-D6CDAA869EB7}" type="slidenum">
              <a:rPr lang="en-US" smtClean="0"/>
              <a:pPr/>
              <a:t>‹#›</a:t>
            </a:fld>
            <a:endParaRPr lang="en-US"/>
          </a:p>
        </p:txBody>
      </p:sp>
    </p:spTree>
    <p:extLst>
      <p:ext uri="{BB962C8B-B14F-4D97-AF65-F5344CB8AC3E}">
        <p14:creationId xmlns:p14="http://schemas.microsoft.com/office/powerpoint/2010/main" val="3072196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7DFDC-4ECC-47F4-A782-EB56BD55DF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F9B4CA-5B1B-45ED-B62D-0294B641EA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2A3C44-A6EC-4399-9EDB-E77ECB7F80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807AF3-2140-49D8-AE88-8A3C0A67D29C}"/>
              </a:ext>
            </a:extLst>
          </p:cNvPr>
          <p:cNvSpPr>
            <a:spLocks noGrp="1"/>
          </p:cNvSpPr>
          <p:nvPr>
            <p:ph type="dt" sz="half" idx="10"/>
          </p:nvPr>
        </p:nvSpPr>
        <p:spPr/>
        <p:txBody>
          <a:bodyPr/>
          <a:lstStyle/>
          <a:p>
            <a:fld id="{2CC7B41B-E5C9-4876-ACA6-3EE7569C6AEC}" type="datetime1">
              <a:rPr lang="en-US" smtClean="0"/>
              <a:pPr/>
              <a:t>4/4/2022</a:t>
            </a:fld>
            <a:endParaRPr lang="en-US"/>
          </a:p>
        </p:txBody>
      </p:sp>
      <p:sp>
        <p:nvSpPr>
          <p:cNvPr id="6" name="Footer Placeholder 5">
            <a:extLst>
              <a:ext uri="{FF2B5EF4-FFF2-40B4-BE49-F238E27FC236}">
                <a16:creationId xmlns:a16="http://schemas.microsoft.com/office/drawing/2014/main" id="{957C1AD7-F771-4083-BC59-EF2B4372DA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2E45BF-56F7-4844-894F-A25A12BEDA69}"/>
              </a:ext>
            </a:extLst>
          </p:cNvPr>
          <p:cNvSpPr>
            <a:spLocks noGrp="1"/>
          </p:cNvSpPr>
          <p:nvPr>
            <p:ph type="sldNum" sz="quarter" idx="12"/>
          </p:nvPr>
        </p:nvSpPr>
        <p:spPr/>
        <p:txBody>
          <a:bodyPr/>
          <a:lstStyle/>
          <a:p>
            <a:fld id="{EDFD0132-D2FB-4B6D-9549-D6CDAA869EB7}" type="slidenum">
              <a:rPr lang="en-US" smtClean="0"/>
              <a:pPr/>
              <a:t>‹#›</a:t>
            </a:fld>
            <a:endParaRPr lang="en-US"/>
          </a:p>
        </p:txBody>
      </p:sp>
    </p:spTree>
    <p:extLst>
      <p:ext uri="{BB962C8B-B14F-4D97-AF65-F5344CB8AC3E}">
        <p14:creationId xmlns:p14="http://schemas.microsoft.com/office/powerpoint/2010/main" val="2730527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02812A-07A2-4A10-BFF4-0DE015B8BE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2EA4C0-E8AC-4DB3-931B-0EBF785472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86A234-0B57-4D66-9F09-9112FCE18F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5EDDCA-100F-40A5-B2D3-B6E2E84D2A67}" type="datetime1">
              <a:rPr lang="en-US" smtClean="0"/>
              <a:pPr/>
              <a:t>4/4/2022</a:t>
            </a:fld>
            <a:endParaRPr lang="en-US"/>
          </a:p>
        </p:txBody>
      </p:sp>
      <p:sp>
        <p:nvSpPr>
          <p:cNvPr id="5" name="Footer Placeholder 4">
            <a:extLst>
              <a:ext uri="{FF2B5EF4-FFF2-40B4-BE49-F238E27FC236}">
                <a16:creationId xmlns:a16="http://schemas.microsoft.com/office/drawing/2014/main" id="{8F3FF3A4-DE1B-482F-9AFF-0503CFE67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8E2ECB-FE8D-42C4-93CB-C5708E830B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FD0132-D2FB-4B6D-9549-D6CDAA869EB7}" type="slidenum">
              <a:rPr lang="en-US" smtClean="0"/>
              <a:pPr/>
              <a:t>‹#›</a:t>
            </a:fld>
            <a:endParaRPr lang="en-US"/>
          </a:p>
        </p:txBody>
      </p:sp>
    </p:spTree>
    <p:extLst>
      <p:ext uri="{BB962C8B-B14F-4D97-AF65-F5344CB8AC3E}">
        <p14:creationId xmlns:p14="http://schemas.microsoft.com/office/powerpoint/2010/main" val="2243159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emf"/><Relationship Id="rId4" Type="http://schemas.openxmlformats.org/officeDocument/2006/relationships/image" Target="../media/image34.png"/><Relationship Id="rId9" Type="http://schemas.openxmlformats.org/officeDocument/2006/relationships/image" Target="../media/image39.png"/></Relationships>
</file>

<file path=ppt/slides/_rels/slide1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38.png"/><Relationship Id="rId7" Type="http://schemas.openxmlformats.org/officeDocument/2006/relationships/image" Target="../media/image4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2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1.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95D293D6-516E-4572-B73C-3498CF015B78}"/>
              </a:ext>
            </a:extLst>
          </p:cNvPr>
          <p:cNvSpPr>
            <a:spLocks noGrp="1"/>
          </p:cNvSpPr>
          <p:nvPr>
            <p:ph type="ctrTitle"/>
          </p:nvPr>
        </p:nvSpPr>
        <p:spPr>
          <a:xfrm>
            <a:off x="1131946" y="2481572"/>
            <a:ext cx="10581081" cy="1470025"/>
          </a:xfrm>
        </p:spPr>
        <p:txBody>
          <a:bodyPr>
            <a:noAutofit/>
          </a:bodyPr>
          <a:lstStyle/>
          <a:p>
            <a:r>
              <a:rPr lang="fr-FR" altLang="ar-JO" sz="4800" b="1" dirty="0"/>
              <a:t>GIT Module </a:t>
            </a:r>
            <a:br>
              <a:rPr lang="fr-FR" altLang="ar-JO" sz="4800" b="1" dirty="0"/>
            </a:br>
            <a:r>
              <a:rPr lang="fr-FR" altLang="ar-JO" sz="4800" b="1" dirty="0"/>
              <a:t>2021-2022 </a:t>
            </a:r>
            <a:br>
              <a:rPr lang="fr-FR" altLang="ar-JO" sz="4800" b="1" dirty="0"/>
            </a:br>
            <a:r>
              <a:rPr lang="fr-FR" altLang="ar-JO" sz="4800" b="1" dirty="0" err="1"/>
              <a:t>Parasitic</a:t>
            </a:r>
            <a:r>
              <a:rPr lang="fr-FR" altLang="ar-JO" sz="4800" b="1" dirty="0"/>
              <a:t> Infections </a:t>
            </a:r>
            <a:br>
              <a:rPr lang="fr-FR" altLang="ar-JO" sz="4800" b="1" dirty="0"/>
            </a:br>
            <a:r>
              <a:rPr lang="en-US" altLang="en-US" sz="4000" b="1" dirty="0"/>
              <a:t>(Schistosomiasis &amp; </a:t>
            </a:r>
            <a:r>
              <a:rPr lang="en-US" sz="4000" b="1" dirty="0"/>
              <a:t>Gastrointestinal </a:t>
            </a:r>
            <a:r>
              <a:rPr lang="en-US" sz="4000" b="1" dirty="0" err="1"/>
              <a:t>hydatidosis</a:t>
            </a:r>
            <a:r>
              <a:rPr lang="en-US" altLang="en-US" sz="4000" b="1" dirty="0"/>
              <a:t>)</a:t>
            </a:r>
            <a:endParaRPr lang="en-US" altLang="ar-JO" sz="4800" b="1" dirty="0"/>
          </a:p>
        </p:txBody>
      </p:sp>
      <p:sp>
        <p:nvSpPr>
          <p:cNvPr id="4" name="TextBox 3">
            <a:extLst>
              <a:ext uri="{FF2B5EF4-FFF2-40B4-BE49-F238E27FC236}">
                <a16:creationId xmlns:a16="http://schemas.microsoft.com/office/drawing/2014/main" id="{B9AD781B-E1DF-4249-8F04-5A816E0AAC2B}"/>
              </a:ext>
            </a:extLst>
          </p:cNvPr>
          <p:cNvSpPr txBox="1"/>
          <p:nvPr/>
        </p:nvSpPr>
        <p:spPr>
          <a:xfrm>
            <a:off x="3760715" y="5486400"/>
            <a:ext cx="5335587" cy="1631950"/>
          </a:xfrm>
          <a:prstGeom prst="rect">
            <a:avLst/>
          </a:prstGeom>
          <a:noFill/>
          <a:effectLst/>
        </p:spPr>
        <p:txBody>
          <a:bodyPr wrap="none">
            <a:spAutoFit/>
          </a:bodyPr>
          <a:lstStyle/>
          <a:p>
            <a:pPr algn="ctr" rtl="1" eaLnBrk="1" hangingPunct="1">
              <a:defRPr/>
            </a:pPr>
            <a:r>
              <a:rPr lang="en-US" sz="2000" dirty="0">
                <a:effectLst>
                  <a:outerShdw blurRad="38100" dist="38100" dir="2700000" algn="tl">
                    <a:srgbClr val="000000">
                      <a:alpha val="43137"/>
                    </a:srgbClr>
                  </a:outerShdw>
                </a:effectLst>
                <a:latin typeface="Century Schoolbook" pitchFamily="18" charset="0"/>
                <a:cs typeface="Arial" charset="0"/>
              </a:rPr>
              <a:t>Dr. Mohammad </a:t>
            </a:r>
            <a:r>
              <a:rPr lang="en-US" sz="2000" dirty="0" err="1">
                <a:effectLst>
                  <a:outerShdw blurRad="38100" dist="38100" dir="2700000" algn="tl">
                    <a:srgbClr val="000000">
                      <a:alpha val="43137"/>
                    </a:srgbClr>
                  </a:outerShdw>
                </a:effectLst>
                <a:latin typeface="Century Schoolbook" pitchFamily="18" charset="0"/>
                <a:cs typeface="Arial" charset="0"/>
              </a:rPr>
              <a:t>Odaibat</a:t>
            </a:r>
            <a:endParaRPr lang="en-US" sz="2000" dirty="0">
              <a:effectLst>
                <a:outerShdw blurRad="38100" dist="38100" dir="2700000" algn="tl">
                  <a:srgbClr val="000000">
                    <a:alpha val="43137"/>
                  </a:srgbClr>
                </a:outerShdw>
              </a:effectLst>
              <a:latin typeface="Century Schoolbook" pitchFamily="18" charset="0"/>
              <a:cs typeface="Arial" charset="0"/>
            </a:endParaRPr>
          </a:p>
          <a:p>
            <a:pPr algn="ctr" rtl="1" eaLnBrk="1" hangingPunct="1">
              <a:defRPr/>
            </a:pPr>
            <a:r>
              <a:rPr lang="en-US" sz="2000" dirty="0">
                <a:effectLst>
                  <a:outerShdw blurRad="38100" dist="38100" dir="2700000" algn="tl">
                    <a:srgbClr val="000000">
                      <a:alpha val="43137"/>
                    </a:srgbClr>
                  </a:outerShdw>
                </a:effectLst>
                <a:latin typeface="Century Schoolbook" pitchFamily="18" charset="0"/>
                <a:cs typeface="Arial" charset="0"/>
              </a:rPr>
              <a:t>Department of Microbiology and Pathology </a:t>
            </a:r>
          </a:p>
          <a:p>
            <a:pPr algn="ctr" rtl="1" eaLnBrk="1" hangingPunct="1">
              <a:defRPr/>
            </a:pPr>
            <a:r>
              <a:rPr lang="en-US" sz="2000" dirty="0">
                <a:effectLst>
                  <a:outerShdw blurRad="38100" dist="38100" dir="2700000" algn="tl">
                    <a:srgbClr val="000000">
                      <a:alpha val="43137"/>
                    </a:srgbClr>
                  </a:outerShdw>
                </a:effectLst>
                <a:latin typeface="Century Schoolbook" pitchFamily="18" charset="0"/>
                <a:cs typeface="Arial" charset="0"/>
              </a:rPr>
              <a:t>Faculty of Medicine</a:t>
            </a:r>
            <a:r>
              <a:rPr lang="en-US" sz="2000">
                <a:effectLst>
                  <a:outerShdw blurRad="38100" dist="38100" dir="2700000" algn="tl">
                    <a:srgbClr val="000000">
                      <a:alpha val="43137"/>
                    </a:srgbClr>
                  </a:outerShdw>
                </a:effectLst>
                <a:latin typeface="Century Schoolbook" pitchFamily="18" charset="0"/>
                <a:cs typeface="Arial" charset="0"/>
              </a:rPr>
              <a:t>, Mutah </a:t>
            </a:r>
            <a:r>
              <a:rPr lang="en-US" sz="2000" dirty="0">
                <a:effectLst>
                  <a:outerShdw blurRad="38100" dist="38100" dir="2700000" algn="tl">
                    <a:srgbClr val="000000">
                      <a:alpha val="43137"/>
                    </a:srgbClr>
                  </a:outerShdw>
                </a:effectLst>
                <a:latin typeface="Century Schoolbook" pitchFamily="18" charset="0"/>
                <a:cs typeface="Arial" charset="0"/>
              </a:rPr>
              <a:t>University </a:t>
            </a:r>
          </a:p>
          <a:p>
            <a:pPr algn="ctr" rtl="1" eaLnBrk="1" hangingPunct="1">
              <a:defRPr/>
            </a:pPr>
            <a:endParaRPr lang="en-US" sz="2000" dirty="0">
              <a:effectLst>
                <a:outerShdw blurRad="38100" dist="38100" dir="2700000" algn="tl">
                  <a:srgbClr val="000000">
                    <a:alpha val="43137"/>
                  </a:srgbClr>
                </a:outerShdw>
              </a:effectLst>
              <a:latin typeface="Century Schoolbook" pitchFamily="18" charset="0"/>
              <a:cs typeface="Arial" charset="0"/>
            </a:endParaRPr>
          </a:p>
          <a:p>
            <a:pPr algn="ctr" rtl="1" eaLnBrk="1" hangingPunct="1">
              <a:defRPr/>
            </a:pPr>
            <a:endParaRPr lang="en-US" sz="2000" dirty="0">
              <a:effectLst>
                <a:outerShdw blurRad="38100" dist="38100" dir="2700000" algn="tl">
                  <a:srgbClr val="000000">
                    <a:alpha val="43137"/>
                  </a:srgbClr>
                </a:outerShdw>
              </a:effectLst>
              <a:latin typeface="Century Schoolbook" pitchFamily="18" charset="0"/>
              <a:cs typeface="Arial" charset="0"/>
            </a:endParaRPr>
          </a:p>
        </p:txBody>
      </p:sp>
      <p:pic>
        <p:nvPicPr>
          <p:cNvPr id="2050" name="Picture 2" descr="17,797 Human Digestive System Illustrations &amp; Clip Art - iStock">
            <a:extLst>
              <a:ext uri="{FF2B5EF4-FFF2-40B4-BE49-F238E27FC236}">
                <a16:creationId xmlns:a16="http://schemas.microsoft.com/office/drawing/2014/main" id="{91C3A6BC-0AF3-4815-BF32-3AA7E595E38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0629"/>
            <a:ext cx="2350943" cy="23509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E6A938-F980-4B63-90D8-36DF3870E7D3}"/>
              </a:ext>
            </a:extLst>
          </p:cNvPr>
          <p:cNvSpPr txBox="1"/>
          <p:nvPr/>
        </p:nvSpPr>
        <p:spPr>
          <a:xfrm>
            <a:off x="615115" y="194765"/>
            <a:ext cx="10983327" cy="584775"/>
          </a:xfrm>
          <a:prstGeom prst="rect">
            <a:avLst/>
          </a:prstGeom>
          <a:solidFill>
            <a:schemeClr val="accent4">
              <a:lumMod val="40000"/>
              <a:lumOff val="60000"/>
            </a:schemeClr>
          </a:solidFill>
          <a:ln w="28575"/>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3200" b="1" dirty="0">
                <a:solidFill>
                  <a:srgbClr val="7030A0"/>
                </a:solidFill>
                <a:latin typeface="Arial" pitchFamily="34" charset="0"/>
                <a:cs typeface="Arial" pitchFamily="34" charset="0"/>
              </a:rPr>
              <a:t>Intestinal Schistosomiasis (Bilharziasis)</a:t>
            </a:r>
          </a:p>
        </p:txBody>
      </p:sp>
      <p:sp>
        <p:nvSpPr>
          <p:cNvPr id="7171" name="TextBox 4">
            <a:extLst>
              <a:ext uri="{FF2B5EF4-FFF2-40B4-BE49-F238E27FC236}">
                <a16:creationId xmlns:a16="http://schemas.microsoft.com/office/drawing/2014/main" id="{E67FB885-EC21-4628-AF20-DF6C386EB1CC}"/>
              </a:ext>
            </a:extLst>
          </p:cNvPr>
          <p:cNvSpPr txBox="1">
            <a:spLocks noChangeArrowheads="1"/>
          </p:cNvSpPr>
          <p:nvPr/>
        </p:nvSpPr>
        <p:spPr bwMode="auto">
          <a:xfrm>
            <a:off x="205538" y="1034970"/>
            <a:ext cx="800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Wingdings" panose="05000000000000000000" pitchFamily="2" charset="2"/>
              <a:buChar char="v"/>
            </a:pPr>
            <a:r>
              <a:rPr lang="en-US" altLang="en-US" sz="2400" b="1" dirty="0">
                <a:solidFill>
                  <a:srgbClr val="002060"/>
                </a:solidFill>
              </a:rPr>
              <a:t>Caused by </a:t>
            </a:r>
            <a:r>
              <a:rPr lang="en-US" altLang="en-US" sz="2400" b="1" i="1" dirty="0">
                <a:solidFill>
                  <a:srgbClr val="002060"/>
                </a:solidFill>
              </a:rPr>
              <a:t>S. </a:t>
            </a:r>
            <a:r>
              <a:rPr lang="en-US" altLang="en-US" sz="2400" b="1" i="1" dirty="0" err="1">
                <a:solidFill>
                  <a:srgbClr val="002060"/>
                </a:solidFill>
              </a:rPr>
              <a:t>mansoni</a:t>
            </a:r>
            <a:r>
              <a:rPr lang="en-US" altLang="en-US" sz="2400" b="1" dirty="0">
                <a:solidFill>
                  <a:srgbClr val="002060"/>
                </a:solidFill>
              </a:rPr>
              <a:t>  and </a:t>
            </a:r>
            <a:r>
              <a:rPr lang="en-US" altLang="en-US" sz="2400" b="1" i="1" dirty="0">
                <a:solidFill>
                  <a:srgbClr val="002060"/>
                </a:solidFill>
              </a:rPr>
              <a:t>S. japonicum.</a:t>
            </a:r>
            <a:endParaRPr lang="en-US" altLang="en-US" sz="2400" b="1" dirty="0">
              <a:solidFill>
                <a:srgbClr val="002060"/>
              </a:solidFill>
            </a:endParaRPr>
          </a:p>
        </p:txBody>
      </p:sp>
      <p:sp>
        <p:nvSpPr>
          <p:cNvPr id="6" name="TextBox 5">
            <a:extLst>
              <a:ext uri="{FF2B5EF4-FFF2-40B4-BE49-F238E27FC236}">
                <a16:creationId xmlns:a16="http://schemas.microsoft.com/office/drawing/2014/main" id="{B8011DEE-98AD-4396-8469-3E87ADD26C7F}"/>
              </a:ext>
            </a:extLst>
          </p:cNvPr>
          <p:cNvSpPr txBox="1"/>
          <p:nvPr/>
        </p:nvSpPr>
        <p:spPr>
          <a:xfrm>
            <a:off x="419099" y="1719018"/>
            <a:ext cx="2143125" cy="523875"/>
          </a:xfrm>
          <a:prstGeom prst="rect">
            <a:avLst/>
          </a:prstGeom>
          <a:solidFill>
            <a:schemeClr val="bg1"/>
          </a:solidFill>
          <a:ln w="28575"/>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US" sz="2800" b="1" i="1" dirty="0">
                <a:solidFill>
                  <a:srgbClr val="C00000"/>
                </a:solidFill>
                <a:latin typeface="Arial" pitchFamily="34" charset="0"/>
                <a:cs typeface="Arial" pitchFamily="34" charset="0"/>
              </a:rPr>
              <a:t>S. </a:t>
            </a:r>
            <a:r>
              <a:rPr lang="en-US" sz="2800" b="1" i="1" dirty="0" err="1">
                <a:solidFill>
                  <a:srgbClr val="C00000"/>
                </a:solidFill>
                <a:latin typeface="Arial" pitchFamily="34" charset="0"/>
                <a:cs typeface="Arial" pitchFamily="34" charset="0"/>
              </a:rPr>
              <a:t>mansoni</a:t>
            </a:r>
            <a:endParaRPr lang="en-US" sz="2800" b="1" i="1" dirty="0">
              <a:solidFill>
                <a:srgbClr val="C00000"/>
              </a:solidFill>
              <a:latin typeface="Arial" pitchFamily="34" charset="0"/>
              <a:cs typeface="Arial" pitchFamily="34" charset="0"/>
            </a:endParaRPr>
          </a:p>
        </p:txBody>
      </p:sp>
      <p:sp>
        <p:nvSpPr>
          <p:cNvPr id="7173" name="TextBox 6">
            <a:extLst>
              <a:ext uri="{FF2B5EF4-FFF2-40B4-BE49-F238E27FC236}">
                <a16:creationId xmlns:a16="http://schemas.microsoft.com/office/drawing/2014/main" id="{732F5942-5870-4DDC-A10B-41D5247F13C5}"/>
              </a:ext>
            </a:extLst>
          </p:cNvPr>
          <p:cNvSpPr txBox="1">
            <a:spLocks noChangeArrowheads="1"/>
          </p:cNvSpPr>
          <p:nvPr/>
        </p:nvSpPr>
        <p:spPr bwMode="auto">
          <a:xfrm>
            <a:off x="205538" y="2177971"/>
            <a:ext cx="8572500" cy="4455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50000"/>
              </a:lnSpc>
              <a:buFont typeface="Wingdings" panose="05000000000000000000" pitchFamily="2" charset="2"/>
              <a:buChar char="v"/>
            </a:pPr>
            <a:r>
              <a:rPr lang="en-US" altLang="en-US" sz="2400" b="1" dirty="0">
                <a:solidFill>
                  <a:srgbClr val="C00000"/>
                </a:solidFill>
              </a:rPr>
              <a:t>Geographical distribution:</a:t>
            </a:r>
            <a:r>
              <a:rPr lang="en-US" altLang="en-US" sz="2400" b="1" dirty="0">
                <a:solidFill>
                  <a:srgbClr val="002060"/>
                </a:solidFill>
              </a:rPr>
              <a:t> Nile Delta, Africa, Middle </a:t>
            </a:r>
          </a:p>
          <a:p>
            <a:pPr>
              <a:lnSpc>
                <a:spcPct val="150000"/>
              </a:lnSpc>
            </a:pPr>
            <a:r>
              <a:rPr lang="en-US" altLang="en-US" sz="2400" b="1" dirty="0">
                <a:solidFill>
                  <a:srgbClr val="002060"/>
                </a:solidFill>
              </a:rPr>
              <a:t>                                                  East, South America.</a:t>
            </a:r>
          </a:p>
          <a:p>
            <a:pPr>
              <a:lnSpc>
                <a:spcPct val="150000"/>
              </a:lnSpc>
              <a:buFont typeface="Wingdings" panose="05000000000000000000" pitchFamily="2" charset="2"/>
              <a:buChar char="v"/>
            </a:pPr>
            <a:r>
              <a:rPr lang="en-US" altLang="en-US" sz="2400" b="1" dirty="0">
                <a:solidFill>
                  <a:srgbClr val="C00000"/>
                </a:solidFill>
              </a:rPr>
              <a:t>D.H:</a:t>
            </a:r>
            <a:r>
              <a:rPr lang="en-US" altLang="en-US" sz="2400" b="1" dirty="0">
                <a:solidFill>
                  <a:srgbClr val="002060"/>
                </a:solidFill>
              </a:rPr>
              <a:t> Man</a:t>
            </a:r>
          </a:p>
          <a:p>
            <a:pPr>
              <a:lnSpc>
                <a:spcPct val="150000"/>
              </a:lnSpc>
              <a:buFont typeface="Wingdings" panose="05000000000000000000" pitchFamily="2" charset="2"/>
              <a:buChar char="v"/>
            </a:pPr>
            <a:r>
              <a:rPr lang="en-US" altLang="en-US" sz="2400" b="1" dirty="0">
                <a:solidFill>
                  <a:srgbClr val="FF0000"/>
                </a:solidFill>
              </a:rPr>
              <a:t>Reservoir hosts (R.H) </a:t>
            </a:r>
            <a:r>
              <a:rPr lang="en-US" altLang="en-US" sz="2400" b="1" dirty="0">
                <a:solidFill>
                  <a:srgbClr val="002060"/>
                </a:solidFill>
              </a:rPr>
              <a:t>: Monkeys &amp;rodents.</a:t>
            </a:r>
          </a:p>
          <a:p>
            <a:pPr>
              <a:lnSpc>
                <a:spcPct val="150000"/>
              </a:lnSpc>
              <a:buFont typeface="Wingdings" panose="05000000000000000000" pitchFamily="2" charset="2"/>
              <a:buChar char="v"/>
            </a:pPr>
            <a:r>
              <a:rPr lang="en-US" altLang="en-US" sz="2400" b="1" dirty="0">
                <a:solidFill>
                  <a:srgbClr val="C00000"/>
                </a:solidFill>
              </a:rPr>
              <a:t>Habitat:</a:t>
            </a:r>
            <a:r>
              <a:rPr lang="en-US" altLang="en-US" sz="2400" b="1" dirty="0">
                <a:solidFill>
                  <a:srgbClr val="002060"/>
                </a:solidFill>
              </a:rPr>
              <a:t>  Small branches of inferior mesenteric vein of rectum &amp;pelvic colon.</a:t>
            </a:r>
          </a:p>
          <a:p>
            <a:pPr>
              <a:lnSpc>
                <a:spcPct val="150000"/>
              </a:lnSpc>
              <a:buFont typeface="Wingdings" panose="05000000000000000000" pitchFamily="2" charset="2"/>
              <a:buChar char="v"/>
            </a:pPr>
            <a:r>
              <a:rPr lang="en-US" altLang="en-US" sz="2400" b="1" dirty="0">
                <a:solidFill>
                  <a:srgbClr val="C00000"/>
                </a:solidFill>
              </a:rPr>
              <a:t>Maturation </a:t>
            </a:r>
            <a:r>
              <a:rPr lang="en-US" altLang="en-US" sz="2400" b="1" dirty="0">
                <a:solidFill>
                  <a:srgbClr val="002060"/>
                </a:solidFill>
              </a:rPr>
              <a:t>of adult worm occurs in intrahepatic branches of portal vein. </a:t>
            </a:r>
          </a:p>
        </p:txBody>
      </p:sp>
      <p:pic>
        <p:nvPicPr>
          <p:cNvPr id="7" name="Picture 6">
            <a:extLst>
              <a:ext uri="{FF2B5EF4-FFF2-40B4-BE49-F238E27FC236}">
                <a16:creationId xmlns:a16="http://schemas.microsoft.com/office/drawing/2014/main" id="{1260EBFB-CD0D-4E63-ABAA-7DB01AE63545}"/>
              </a:ext>
            </a:extLst>
          </p:cNvPr>
          <p:cNvPicPr>
            <a:picLocks noChangeAspect="1"/>
          </p:cNvPicPr>
          <p:nvPr/>
        </p:nvPicPr>
        <p:blipFill>
          <a:blip r:embed="rId2" cstate="print"/>
          <a:stretch>
            <a:fillRect/>
          </a:stretch>
        </p:blipFill>
        <p:spPr>
          <a:xfrm>
            <a:off x="8082213" y="1034970"/>
            <a:ext cx="3940344" cy="2724149"/>
          </a:xfrm>
          <a:prstGeom prst="rect">
            <a:avLst/>
          </a:prstGeom>
        </p:spPr>
      </p:pic>
      <p:pic>
        <p:nvPicPr>
          <p:cNvPr id="2" name="Picture 1">
            <a:extLst>
              <a:ext uri="{FF2B5EF4-FFF2-40B4-BE49-F238E27FC236}">
                <a16:creationId xmlns:a16="http://schemas.microsoft.com/office/drawing/2014/main" id="{235D9EFA-1C57-46F9-98A0-0B25CA23C47E}"/>
              </a:ext>
            </a:extLst>
          </p:cNvPr>
          <p:cNvPicPr>
            <a:picLocks noChangeAspect="1"/>
          </p:cNvPicPr>
          <p:nvPr/>
        </p:nvPicPr>
        <p:blipFill>
          <a:blip r:embed="rId3" cstate="print"/>
          <a:stretch>
            <a:fillRect/>
          </a:stretch>
        </p:blipFill>
        <p:spPr>
          <a:xfrm>
            <a:off x="9239250" y="3977262"/>
            <a:ext cx="1028700" cy="1219200"/>
          </a:xfrm>
          <a:prstGeom prst="rect">
            <a:avLst/>
          </a:prstGeom>
        </p:spPr>
      </p:pic>
      <p:pic>
        <p:nvPicPr>
          <p:cNvPr id="3" name="Picture 2">
            <a:extLst>
              <a:ext uri="{FF2B5EF4-FFF2-40B4-BE49-F238E27FC236}">
                <a16:creationId xmlns:a16="http://schemas.microsoft.com/office/drawing/2014/main" id="{26B221CE-4DE9-42D9-A9A4-CE96072EA95D}"/>
              </a:ext>
            </a:extLst>
          </p:cNvPr>
          <p:cNvPicPr>
            <a:picLocks noChangeAspect="1"/>
          </p:cNvPicPr>
          <p:nvPr/>
        </p:nvPicPr>
        <p:blipFill>
          <a:blip r:embed="rId4" cstate="print"/>
          <a:stretch>
            <a:fillRect/>
          </a:stretch>
        </p:blipFill>
        <p:spPr>
          <a:xfrm>
            <a:off x="10439400" y="4053462"/>
            <a:ext cx="914400" cy="1181100"/>
          </a:xfrm>
          <a:prstGeom prst="rect">
            <a:avLst/>
          </a:prstGeom>
        </p:spPr>
      </p:pic>
      <p:pic>
        <p:nvPicPr>
          <p:cNvPr id="5" name="Picture 4">
            <a:extLst>
              <a:ext uri="{FF2B5EF4-FFF2-40B4-BE49-F238E27FC236}">
                <a16:creationId xmlns:a16="http://schemas.microsoft.com/office/drawing/2014/main" id="{CB51F011-DFCA-406B-8107-B2C41FB19844}"/>
              </a:ext>
            </a:extLst>
          </p:cNvPr>
          <p:cNvPicPr>
            <a:picLocks noChangeAspect="1"/>
          </p:cNvPicPr>
          <p:nvPr/>
        </p:nvPicPr>
        <p:blipFill>
          <a:blip r:embed="rId5" cstate="print"/>
          <a:stretch>
            <a:fillRect/>
          </a:stretch>
        </p:blipFill>
        <p:spPr>
          <a:xfrm>
            <a:off x="9325225" y="5242005"/>
            <a:ext cx="1028700" cy="1162050"/>
          </a:xfrm>
          <a:prstGeom prst="rect">
            <a:avLst/>
          </a:prstGeom>
        </p:spPr>
      </p:pic>
      <p:pic>
        <p:nvPicPr>
          <p:cNvPr id="8" name="Picture 7">
            <a:extLst>
              <a:ext uri="{FF2B5EF4-FFF2-40B4-BE49-F238E27FC236}">
                <a16:creationId xmlns:a16="http://schemas.microsoft.com/office/drawing/2014/main" id="{AEBCFD09-773B-4A36-87C2-42F44BD51DEA}"/>
              </a:ext>
            </a:extLst>
          </p:cNvPr>
          <p:cNvPicPr>
            <a:picLocks noChangeAspect="1"/>
          </p:cNvPicPr>
          <p:nvPr/>
        </p:nvPicPr>
        <p:blipFill>
          <a:blip r:embed="rId6" cstate="print"/>
          <a:stretch>
            <a:fillRect/>
          </a:stretch>
        </p:blipFill>
        <p:spPr>
          <a:xfrm>
            <a:off x="10439400" y="5243418"/>
            <a:ext cx="1490949" cy="1219200"/>
          </a:xfrm>
          <a:prstGeom prst="rect">
            <a:avLst/>
          </a:prstGeom>
        </p:spPr>
      </p:pic>
    </p:spTree>
    <p:extLst>
      <p:ext uri="{BB962C8B-B14F-4D97-AF65-F5344CB8AC3E}">
        <p14:creationId xmlns:p14="http://schemas.microsoft.com/office/powerpoint/2010/main" val="2808432244"/>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fade">
                                      <p:cBhvr>
                                        <p:cTn id="12" dur="500"/>
                                        <p:tgtEl>
                                          <p:spTgt spid="71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173">
                                            <p:txEl>
                                              <p:pRg st="0" end="0"/>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7173">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173">
                                            <p:txEl>
                                              <p:pRg st="2" end="2"/>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7173">
                                            <p:txEl>
                                              <p:pRg st="3" end="3"/>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childTnLst>
                                </p:cTn>
                              </p:par>
                              <p:par>
                                <p:cTn id="41" presetID="10" presetClass="entr" presetSubtype="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par>
                                <p:cTn id="44" presetID="10" presetClass="entr" presetSubtype="0"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par>
                                <p:cTn id="47" presetID="10"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7173">
                                            <p:txEl>
                                              <p:pRg st="4" end="4"/>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717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171"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4A6B72A-8007-4818-9B14-34DC31630AA5}"/>
              </a:ext>
            </a:extLst>
          </p:cNvPr>
          <p:cNvSpPr txBox="1"/>
          <p:nvPr/>
        </p:nvSpPr>
        <p:spPr>
          <a:xfrm>
            <a:off x="59307" y="136985"/>
            <a:ext cx="3779132" cy="46166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sz="2400" b="1" dirty="0">
                <a:solidFill>
                  <a:srgbClr val="7030A0"/>
                </a:solidFill>
                <a:latin typeface="Arial" pitchFamily="34" charset="0"/>
                <a:cs typeface="Arial" pitchFamily="34" charset="0"/>
              </a:rPr>
              <a:t>Stages of disease</a:t>
            </a:r>
          </a:p>
        </p:txBody>
      </p:sp>
      <p:pic>
        <p:nvPicPr>
          <p:cNvPr id="2" name="Picture 1">
            <a:extLst>
              <a:ext uri="{FF2B5EF4-FFF2-40B4-BE49-F238E27FC236}">
                <a16:creationId xmlns:a16="http://schemas.microsoft.com/office/drawing/2014/main" id="{9513A274-B013-472A-BF14-00BBDD2F97A4}"/>
              </a:ext>
            </a:extLst>
          </p:cNvPr>
          <p:cNvPicPr>
            <a:picLocks noChangeAspect="1"/>
          </p:cNvPicPr>
          <p:nvPr/>
        </p:nvPicPr>
        <p:blipFill>
          <a:blip r:embed="rId2" cstate="print"/>
          <a:stretch>
            <a:fillRect/>
          </a:stretch>
        </p:blipFill>
        <p:spPr>
          <a:xfrm>
            <a:off x="10316916" y="545661"/>
            <a:ext cx="1810309" cy="1239937"/>
          </a:xfrm>
          <a:prstGeom prst="rect">
            <a:avLst/>
          </a:prstGeom>
        </p:spPr>
      </p:pic>
      <p:pic>
        <p:nvPicPr>
          <p:cNvPr id="3" name="Picture 2">
            <a:extLst>
              <a:ext uri="{FF2B5EF4-FFF2-40B4-BE49-F238E27FC236}">
                <a16:creationId xmlns:a16="http://schemas.microsoft.com/office/drawing/2014/main" id="{B78197F4-5A7A-4CDC-B21E-75CF2ADEC63B}"/>
              </a:ext>
            </a:extLst>
          </p:cNvPr>
          <p:cNvPicPr>
            <a:picLocks noChangeAspect="1"/>
          </p:cNvPicPr>
          <p:nvPr/>
        </p:nvPicPr>
        <p:blipFill>
          <a:blip r:embed="rId3" cstate="print"/>
          <a:stretch>
            <a:fillRect/>
          </a:stretch>
        </p:blipFill>
        <p:spPr>
          <a:xfrm>
            <a:off x="10368779" y="2604106"/>
            <a:ext cx="1758446" cy="1320564"/>
          </a:xfrm>
          <a:prstGeom prst="rect">
            <a:avLst/>
          </a:prstGeom>
        </p:spPr>
      </p:pic>
      <p:pic>
        <p:nvPicPr>
          <p:cNvPr id="5" name="Picture 4">
            <a:extLst>
              <a:ext uri="{FF2B5EF4-FFF2-40B4-BE49-F238E27FC236}">
                <a16:creationId xmlns:a16="http://schemas.microsoft.com/office/drawing/2014/main" id="{0C7807F3-2D6A-46FF-8500-0AB084CE8A91}"/>
              </a:ext>
            </a:extLst>
          </p:cNvPr>
          <p:cNvPicPr>
            <a:picLocks noChangeAspect="1"/>
          </p:cNvPicPr>
          <p:nvPr/>
        </p:nvPicPr>
        <p:blipFill>
          <a:blip r:embed="rId4" cstate="print"/>
          <a:stretch>
            <a:fillRect/>
          </a:stretch>
        </p:blipFill>
        <p:spPr>
          <a:xfrm>
            <a:off x="10465831" y="4792141"/>
            <a:ext cx="1661394" cy="1600366"/>
          </a:xfrm>
          <a:prstGeom prst="rect">
            <a:avLst/>
          </a:prstGeom>
        </p:spPr>
      </p:pic>
      <p:pic>
        <p:nvPicPr>
          <p:cNvPr id="6" name="Picture 5">
            <a:extLst>
              <a:ext uri="{FF2B5EF4-FFF2-40B4-BE49-F238E27FC236}">
                <a16:creationId xmlns:a16="http://schemas.microsoft.com/office/drawing/2014/main" id="{CCC26D6F-3A6E-4C18-89DE-10DB7C0F1D04}"/>
              </a:ext>
            </a:extLst>
          </p:cNvPr>
          <p:cNvPicPr>
            <a:picLocks noChangeAspect="1"/>
          </p:cNvPicPr>
          <p:nvPr/>
        </p:nvPicPr>
        <p:blipFill>
          <a:blip r:embed="rId5" cstate="print"/>
          <a:stretch>
            <a:fillRect/>
          </a:stretch>
        </p:blipFill>
        <p:spPr>
          <a:xfrm>
            <a:off x="7439608" y="4854681"/>
            <a:ext cx="1880605" cy="1869969"/>
          </a:xfrm>
          <a:prstGeom prst="rect">
            <a:avLst/>
          </a:prstGeom>
        </p:spPr>
      </p:pic>
      <p:pic>
        <p:nvPicPr>
          <p:cNvPr id="9" name="Picture 8">
            <a:extLst>
              <a:ext uri="{FF2B5EF4-FFF2-40B4-BE49-F238E27FC236}">
                <a16:creationId xmlns:a16="http://schemas.microsoft.com/office/drawing/2014/main" id="{CA57B301-A22E-49DC-AC69-2282568B2A1E}"/>
              </a:ext>
            </a:extLst>
          </p:cNvPr>
          <p:cNvPicPr>
            <a:picLocks noChangeAspect="1"/>
          </p:cNvPicPr>
          <p:nvPr/>
        </p:nvPicPr>
        <p:blipFill>
          <a:blip r:embed="rId6" cstate="print"/>
          <a:stretch>
            <a:fillRect/>
          </a:stretch>
        </p:blipFill>
        <p:spPr>
          <a:xfrm>
            <a:off x="4287106" y="4697094"/>
            <a:ext cx="2230465" cy="2100719"/>
          </a:xfrm>
          <a:prstGeom prst="rect">
            <a:avLst/>
          </a:prstGeom>
        </p:spPr>
      </p:pic>
      <p:pic>
        <p:nvPicPr>
          <p:cNvPr id="21" name="Picture 20">
            <a:extLst>
              <a:ext uri="{FF2B5EF4-FFF2-40B4-BE49-F238E27FC236}">
                <a16:creationId xmlns:a16="http://schemas.microsoft.com/office/drawing/2014/main" id="{5698F8DB-3298-415E-AE2E-F0A58E4CC758}"/>
              </a:ext>
            </a:extLst>
          </p:cNvPr>
          <p:cNvPicPr>
            <a:picLocks noChangeAspect="1"/>
          </p:cNvPicPr>
          <p:nvPr/>
        </p:nvPicPr>
        <p:blipFill>
          <a:blip r:embed="rId7" cstate="print"/>
          <a:stretch>
            <a:fillRect/>
          </a:stretch>
        </p:blipFill>
        <p:spPr>
          <a:xfrm>
            <a:off x="1506624" y="3847329"/>
            <a:ext cx="2032633" cy="1834827"/>
          </a:xfrm>
          <a:prstGeom prst="rect">
            <a:avLst/>
          </a:prstGeom>
        </p:spPr>
      </p:pic>
      <p:pic>
        <p:nvPicPr>
          <p:cNvPr id="23" name="Picture 22">
            <a:extLst>
              <a:ext uri="{FF2B5EF4-FFF2-40B4-BE49-F238E27FC236}">
                <a16:creationId xmlns:a16="http://schemas.microsoft.com/office/drawing/2014/main" id="{C722BD9F-A6F5-4E18-ACD2-36BE245319B0}"/>
              </a:ext>
            </a:extLst>
          </p:cNvPr>
          <p:cNvPicPr>
            <a:picLocks noChangeAspect="1"/>
          </p:cNvPicPr>
          <p:nvPr/>
        </p:nvPicPr>
        <p:blipFill>
          <a:blip r:embed="rId8" cstate="print"/>
          <a:stretch>
            <a:fillRect/>
          </a:stretch>
        </p:blipFill>
        <p:spPr>
          <a:xfrm>
            <a:off x="2067336" y="2177851"/>
            <a:ext cx="1468404" cy="1367646"/>
          </a:xfrm>
          <a:prstGeom prst="rect">
            <a:avLst/>
          </a:prstGeom>
        </p:spPr>
      </p:pic>
      <p:cxnSp>
        <p:nvCxnSpPr>
          <p:cNvPr id="24" name="Straight Arrow Connector 23">
            <a:extLst>
              <a:ext uri="{FF2B5EF4-FFF2-40B4-BE49-F238E27FC236}">
                <a16:creationId xmlns:a16="http://schemas.microsoft.com/office/drawing/2014/main" id="{BD30E669-6B53-4D85-9B1D-BE1124A62A96}"/>
              </a:ext>
            </a:extLst>
          </p:cNvPr>
          <p:cNvCxnSpPr>
            <a:cxnSpLocks/>
          </p:cNvCxnSpPr>
          <p:nvPr/>
        </p:nvCxnSpPr>
        <p:spPr>
          <a:xfrm>
            <a:off x="11188849" y="2004396"/>
            <a:ext cx="0" cy="406138"/>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91318B3-D2CE-4B4E-96B8-9EE58EAA2D86}"/>
              </a:ext>
            </a:extLst>
          </p:cNvPr>
          <p:cNvCxnSpPr>
            <a:cxnSpLocks/>
          </p:cNvCxnSpPr>
          <p:nvPr/>
        </p:nvCxnSpPr>
        <p:spPr>
          <a:xfrm>
            <a:off x="11188849" y="4175154"/>
            <a:ext cx="0" cy="35067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6FD1E52-D7F3-43E9-92CA-F534AB30E14D}"/>
              </a:ext>
            </a:extLst>
          </p:cNvPr>
          <p:cNvCxnSpPr>
            <a:cxnSpLocks/>
          </p:cNvCxnSpPr>
          <p:nvPr/>
        </p:nvCxnSpPr>
        <p:spPr>
          <a:xfrm flipH="1">
            <a:off x="6883979" y="5988739"/>
            <a:ext cx="519313"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7868DF8-2076-4379-9EE0-1198BA3AE2ED}"/>
              </a:ext>
            </a:extLst>
          </p:cNvPr>
          <p:cNvSpPr txBox="1"/>
          <p:nvPr/>
        </p:nvSpPr>
        <p:spPr>
          <a:xfrm>
            <a:off x="2049611" y="5789665"/>
            <a:ext cx="1301959" cy="646331"/>
          </a:xfrm>
          <a:prstGeom prst="rect">
            <a:avLst/>
          </a:prstGeom>
          <a:noFill/>
        </p:spPr>
        <p:txBody>
          <a:bodyPr wrap="none" rtlCol="0">
            <a:spAutoFit/>
          </a:bodyPr>
          <a:lstStyle/>
          <a:p>
            <a:r>
              <a:rPr lang="en-US" sz="3600" b="1" dirty="0"/>
              <a:t>Blood</a:t>
            </a:r>
          </a:p>
        </p:txBody>
      </p:sp>
      <p:cxnSp>
        <p:nvCxnSpPr>
          <p:cNvPr id="31" name="Straight Arrow Connector 30">
            <a:extLst>
              <a:ext uri="{FF2B5EF4-FFF2-40B4-BE49-F238E27FC236}">
                <a16:creationId xmlns:a16="http://schemas.microsoft.com/office/drawing/2014/main" id="{DA67FB2B-C73D-4C5A-A6B3-2E42BB35ACB1}"/>
              </a:ext>
            </a:extLst>
          </p:cNvPr>
          <p:cNvCxnSpPr>
            <a:cxnSpLocks/>
          </p:cNvCxnSpPr>
          <p:nvPr/>
        </p:nvCxnSpPr>
        <p:spPr>
          <a:xfrm flipH="1">
            <a:off x="3578783" y="6121683"/>
            <a:ext cx="519313"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18D234A-21BE-4C53-92AD-71775FA6044F}"/>
              </a:ext>
            </a:extLst>
          </p:cNvPr>
          <p:cNvCxnSpPr>
            <a:cxnSpLocks/>
          </p:cNvCxnSpPr>
          <p:nvPr/>
        </p:nvCxnSpPr>
        <p:spPr>
          <a:xfrm flipH="1" flipV="1">
            <a:off x="2714800" y="5456714"/>
            <a:ext cx="1" cy="47420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6AD07FD-48D1-484D-8372-EC7A52A76689}"/>
              </a:ext>
            </a:extLst>
          </p:cNvPr>
          <p:cNvCxnSpPr>
            <a:cxnSpLocks/>
          </p:cNvCxnSpPr>
          <p:nvPr/>
        </p:nvCxnSpPr>
        <p:spPr>
          <a:xfrm flipH="1" flipV="1">
            <a:off x="2685708" y="3436777"/>
            <a:ext cx="29764" cy="419996"/>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499DE73-3459-4CC4-82BF-9C3E7C1D960F}"/>
              </a:ext>
            </a:extLst>
          </p:cNvPr>
          <p:cNvCxnSpPr>
            <a:cxnSpLocks/>
          </p:cNvCxnSpPr>
          <p:nvPr/>
        </p:nvCxnSpPr>
        <p:spPr>
          <a:xfrm flipH="1">
            <a:off x="9320214" y="5722843"/>
            <a:ext cx="519313"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FE2B88B-DC1B-4925-90DA-9E0CD11B04BF}"/>
              </a:ext>
            </a:extLst>
          </p:cNvPr>
          <p:cNvSpPr txBox="1"/>
          <p:nvPr/>
        </p:nvSpPr>
        <p:spPr>
          <a:xfrm>
            <a:off x="4331543" y="4125153"/>
            <a:ext cx="2364750" cy="369332"/>
          </a:xfrm>
          <a:prstGeom prst="rect">
            <a:avLst/>
          </a:prstGeom>
          <a:noFill/>
        </p:spPr>
        <p:txBody>
          <a:bodyPr wrap="none" rtlCol="0">
            <a:spAutoFit/>
          </a:bodyPr>
          <a:lstStyle/>
          <a:p>
            <a:r>
              <a:rPr lang="en-US" b="1" u="sng" dirty="0">
                <a:solidFill>
                  <a:srgbClr val="FF0000"/>
                </a:solidFill>
                <a:latin typeface="Arial" pitchFamily="34" charset="0"/>
                <a:cs typeface="Arial" pitchFamily="34" charset="0"/>
              </a:rPr>
              <a:t>1- Stage of invasion</a:t>
            </a:r>
          </a:p>
        </p:txBody>
      </p:sp>
      <p:sp>
        <p:nvSpPr>
          <p:cNvPr id="8" name="Rectangle 7">
            <a:extLst>
              <a:ext uri="{FF2B5EF4-FFF2-40B4-BE49-F238E27FC236}">
                <a16:creationId xmlns:a16="http://schemas.microsoft.com/office/drawing/2014/main" id="{50A3D5C6-C345-472A-9921-5D8CE044DC48}"/>
              </a:ext>
            </a:extLst>
          </p:cNvPr>
          <p:cNvSpPr/>
          <p:nvPr/>
        </p:nvSpPr>
        <p:spPr>
          <a:xfrm>
            <a:off x="146381" y="1893660"/>
            <a:ext cx="2544286" cy="369332"/>
          </a:xfrm>
          <a:prstGeom prst="rect">
            <a:avLst/>
          </a:prstGeom>
        </p:spPr>
        <p:txBody>
          <a:bodyPr wrap="none">
            <a:spAutoFit/>
          </a:bodyPr>
          <a:lstStyle/>
          <a:p>
            <a:r>
              <a:rPr lang="en-US" b="1" u="sng" dirty="0">
                <a:solidFill>
                  <a:srgbClr val="FF0000"/>
                </a:solidFill>
                <a:latin typeface="Arial" pitchFamily="34" charset="0"/>
                <a:cs typeface="Arial" pitchFamily="34" charset="0"/>
              </a:rPr>
              <a:t>2- Stage of migration </a:t>
            </a:r>
            <a:endParaRPr lang="en-US" u="sng" dirty="0">
              <a:solidFill>
                <a:srgbClr val="FF0000"/>
              </a:solidFill>
            </a:endParaRPr>
          </a:p>
        </p:txBody>
      </p:sp>
      <p:sp>
        <p:nvSpPr>
          <p:cNvPr id="20" name="Rectangle 19">
            <a:extLst>
              <a:ext uri="{FF2B5EF4-FFF2-40B4-BE49-F238E27FC236}">
                <a16:creationId xmlns:a16="http://schemas.microsoft.com/office/drawing/2014/main" id="{E0BAB7A5-BEAF-4144-9A8E-A045DC7CB267}"/>
              </a:ext>
            </a:extLst>
          </p:cNvPr>
          <p:cNvSpPr/>
          <p:nvPr/>
        </p:nvSpPr>
        <p:spPr>
          <a:xfrm>
            <a:off x="114297" y="3560130"/>
            <a:ext cx="2544286" cy="369332"/>
          </a:xfrm>
          <a:prstGeom prst="rect">
            <a:avLst/>
          </a:prstGeom>
        </p:spPr>
        <p:txBody>
          <a:bodyPr wrap="none">
            <a:spAutoFit/>
          </a:bodyPr>
          <a:lstStyle/>
          <a:p>
            <a:r>
              <a:rPr lang="en-US" b="1" u="sng" dirty="0">
                <a:solidFill>
                  <a:srgbClr val="FF0000"/>
                </a:solidFill>
                <a:latin typeface="Arial" pitchFamily="34" charset="0"/>
                <a:cs typeface="Arial" pitchFamily="34" charset="0"/>
              </a:rPr>
              <a:t>2- Stage of migration </a:t>
            </a:r>
            <a:endParaRPr lang="en-US" u="sng" dirty="0">
              <a:solidFill>
                <a:srgbClr val="FF0000"/>
              </a:solidFill>
            </a:endParaRPr>
          </a:p>
        </p:txBody>
      </p:sp>
      <p:sp>
        <p:nvSpPr>
          <p:cNvPr id="12" name="Rectangle 11">
            <a:extLst>
              <a:ext uri="{FF2B5EF4-FFF2-40B4-BE49-F238E27FC236}">
                <a16:creationId xmlns:a16="http://schemas.microsoft.com/office/drawing/2014/main" id="{99498293-59E1-4907-B671-5A5B6FB5F993}"/>
              </a:ext>
            </a:extLst>
          </p:cNvPr>
          <p:cNvSpPr/>
          <p:nvPr/>
        </p:nvSpPr>
        <p:spPr>
          <a:xfrm>
            <a:off x="4160105" y="597963"/>
            <a:ext cx="3134191" cy="369332"/>
          </a:xfrm>
          <a:prstGeom prst="rect">
            <a:avLst/>
          </a:prstGeom>
        </p:spPr>
        <p:txBody>
          <a:bodyPr wrap="none">
            <a:spAutoFit/>
          </a:bodyPr>
          <a:lstStyle/>
          <a:p>
            <a:r>
              <a:rPr lang="en-US" b="1" u="sng" dirty="0">
                <a:solidFill>
                  <a:srgbClr val="FF0000"/>
                </a:solidFill>
                <a:latin typeface="Arial" pitchFamily="34" charset="0"/>
                <a:cs typeface="Arial" pitchFamily="34" charset="0"/>
              </a:rPr>
              <a:t>3- Stage of egg deposition </a:t>
            </a:r>
            <a:endParaRPr lang="en-US" u="sng" dirty="0">
              <a:solidFill>
                <a:srgbClr val="FF0000"/>
              </a:solidFill>
            </a:endParaRPr>
          </a:p>
        </p:txBody>
      </p:sp>
      <p:pic>
        <p:nvPicPr>
          <p:cNvPr id="15" name="Picture 14">
            <a:extLst>
              <a:ext uri="{FF2B5EF4-FFF2-40B4-BE49-F238E27FC236}">
                <a16:creationId xmlns:a16="http://schemas.microsoft.com/office/drawing/2014/main" id="{7EAE5550-F28C-4560-9296-CCD200B57230}"/>
              </a:ext>
            </a:extLst>
          </p:cNvPr>
          <p:cNvPicPr>
            <a:picLocks noChangeAspect="1"/>
          </p:cNvPicPr>
          <p:nvPr/>
        </p:nvPicPr>
        <p:blipFill>
          <a:blip r:embed="rId9" cstate="print"/>
          <a:stretch>
            <a:fillRect/>
          </a:stretch>
        </p:blipFill>
        <p:spPr>
          <a:xfrm>
            <a:off x="4632857" y="1012506"/>
            <a:ext cx="2110613" cy="1001646"/>
          </a:xfrm>
          <a:prstGeom prst="rect">
            <a:avLst/>
          </a:prstGeom>
        </p:spPr>
      </p:pic>
      <p:pic>
        <p:nvPicPr>
          <p:cNvPr id="16" name="Picture 15">
            <a:extLst>
              <a:ext uri="{FF2B5EF4-FFF2-40B4-BE49-F238E27FC236}">
                <a16:creationId xmlns:a16="http://schemas.microsoft.com/office/drawing/2014/main" id="{4EF6A9DA-B769-4B7F-BC2B-378C947892FB}"/>
              </a:ext>
            </a:extLst>
          </p:cNvPr>
          <p:cNvPicPr>
            <a:picLocks noChangeAspect="1"/>
          </p:cNvPicPr>
          <p:nvPr/>
        </p:nvPicPr>
        <p:blipFill>
          <a:blip r:embed="rId10" cstate="print"/>
          <a:stretch>
            <a:fillRect/>
          </a:stretch>
        </p:blipFill>
        <p:spPr>
          <a:xfrm>
            <a:off x="4709262" y="2014152"/>
            <a:ext cx="1957802" cy="1087366"/>
          </a:xfrm>
          <a:prstGeom prst="rect">
            <a:avLst/>
          </a:prstGeom>
        </p:spPr>
      </p:pic>
      <p:cxnSp>
        <p:nvCxnSpPr>
          <p:cNvPr id="29" name="Straight Arrow Connector 28">
            <a:extLst>
              <a:ext uri="{FF2B5EF4-FFF2-40B4-BE49-F238E27FC236}">
                <a16:creationId xmlns:a16="http://schemas.microsoft.com/office/drawing/2014/main" id="{0507281F-158E-4312-AE59-EBD57EB93BDD}"/>
              </a:ext>
            </a:extLst>
          </p:cNvPr>
          <p:cNvCxnSpPr>
            <a:cxnSpLocks/>
          </p:cNvCxnSpPr>
          <p:nvPr/>
        </p:nvCxnSpPr>
        <p:spPr>
          <a:xfrm flipV="1">
            <a:off x="3224462" y="967295"/>
            <a:ext cx="750669" cy="1185356"/>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3D47BB9-1620-4731-9E50-84F990AF102D}"/>
              </a:ext>
            </a:extLst>
          </p:cNvPr>
          <p:cNvCxnSpPr>
            <a:cxnSpLocks/>
          </p:cNvCxnSpPr>
          <p:nvPr/>
        </p:nvCxnSpPr>
        <p:spPr>
          <a:xfrm>
            <a:off x="7346794" y="782629"/>
            <a:ext cx="925544" cy="556433"/>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D26E90E3-027F-48B9-B2A0-A647B516069A}"/>
              </a:ext>
            </a:extLst>
          </p:cNvPr>
          <p:cNvSpPr/>
          <p:nvPr/>
        </p:nvSpPr>
        <p:spPr>
          <a:xfrm>
            <a:off x="7346794" y="1370040"/>
            <a:ext cx="2273277" cy="923330"/>
          </a:xfrm>
          <a:prstGeom prst="rect">
            <a:avLst/>
          </a:prstGeom>
        </p:spPr>
        <p:txBody>
          <a:bodyPr wrap="square">
            <a:spAutoFit/>
          </a:bodyPr>
          <a:lstStyle/>
          <a:p>
            <a:pPr algn="ctr">
              <a:defRPr/>
            </a:pPr>
            <a:r>
              <a:rPr lang="en-US" b="1" u="sng" dirty="0">
                <a:solidFill>
                  <a:srgbClr val="FF0000"/>
                </a:solidFill>
                <a:latin typeface="Arial" pitchFamily="34" charset="0"/>
                <a:cs typeface="Arial" pitchFamily="34" charset="0"/>
              </a:rPr>
              <a:t>4- Stage of tissue reaction, repair and fibrosis </a:t>
            </a:r>
          </a:p>
        </p:txBody>
      </p:sp>
    </p:spTree>
    <p:extLst>
      <p:ext uri="{BB962C8B-B14F-4D97-AF65-F5344CB8AC3E}">
        <p14:creationId xmlns:p14="http://schemas.microsoft.com/office/powerpoint/2010/main" val="2533538689"/>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par>
                                <p:cTn id="30" presetID="10"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0"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par>
                                <p:cTn id="59" presetID="10" presetClass="entr" presetSubtype="0"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par>
                                <p:cTn id="67" presetID="10" presetClass="entr" presetSubtype="0" fill="hold" nodeType="with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500"/>
                                        <p:tgtEl>
                                          <p:spTgt spid="3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29"/>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12"/>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15"/>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16"/>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fade">
                                      <p:cBhvr>
                                        <p:cTn id="96" dur="500"/>
                                        <p:tgtEl>
                                          <p:spTgt spid="27"/>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fade">
                                      <p:cBhvr>
                                        <p:cTn id="9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0" grpId="0"/>
      <p:bldP spid="7" grpId="0"/>
      <p:bldP spid="8" grpId="0"/>
      <p:bldP spid="20" grpId="0"/>
      <p:bldP spid="12"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87C8EDE-6DCF-49E1-8ECE-7D764BB5159F}"/>
              </a:ext>
            </a:extLst>
          </p:cNvPr>
          <p:cNvSpPr txBox="1"/>
          <p:nvPr/>
        </p:nvSpPr>
        <p:spPr>
          <a:xfrm>
            <a:off x="627337" y="1405596"/>
            <a:ext cx="3643313" cy="52387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US" sz="2800" b="1" dirty="0">
                <a:solidFill>
                  <a:srgbClr val="C00000"/>
                </a:solidFill>
                <a:latin typeface="Arial" pitchFamily="34" charset="0"/>
                <a:cs typeface="Arial" pitchFamily="34" charset="0"/>
              </a:rPr>
              <a:t>1- Stage of invasion</a:t>
            </a:r>
            <a:endParaRPr lang="en-US" sz="2800" dirty="0">
              <a:solidFill>
                <a:srgbClr val="C00000"/>
              </a:solidFill>
            </a:endParaRPr>
          </a:p>
        </p:txBody>
      </p:sp>
      <p:sp>
        <p:nvSpPr>
          <p:cNvPr id="40964" name="TextBox 9">
            <a:extLst>
              <a:ext uri="{FF2B5EF4-FFF2-40B4-BE49-F238E27FC236}">
                <a16:creationId xmlns:a16="http://schemas.microsoft.com/office/drawing/2014/main" id="{EE047488-A1A1-4893-B079-64CFB47EA1E7}"/>
              </a:ext>
            </a:extLst>
          </p:cNvPr>
          <p:cNvSpPr txBox="1">
            <a:spLocks noChangeArrowheads="1"/>
          </p:cNvSpPr>
          <p:nvPr/>
        </p:nvSpPr>
        <p:spPr bwMode="auto">
          <a:xfrm>
            <a:off x="832288" y="2821043"/>
            <a:ext cx="6388319"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buClr>
                <a:srgbClr val="C00000"/>
              </a:buClr>
              <a:buFont typeface="Wingdings" panose="05000000000000000000" pitchFamily="2" charset="2"/>
              <a:buChar char="v"/>
            </a:pPr>
            <a:r>
              <a:rPr lang="en-US" altLang="en-US" sz="2400" b="1" dirty="0">
                <a:solidFill>
                  <a:srgbClr val="002060"/>
                </a:solidFill>
              </a:rPr>
              <a:t>Skin lesion due to </a:t>
            </a:r>
            <a:r>
              <a:rPr lang="en-US" altLang="en-US" sz="2400" b="1" dirty="0" err="1">
                <a:solidFill>
                  <a:srgbClr val="002060"/>
                </a:solidFill>
              </a:rPr>
              <a:t>cercarial</a:t>
            </a:r>
            <a:r>
              <a:rPr lang="en-US" altLang="en-US" sz="2400" b="1" dirty="0">
                <a:solidFill>
                  <a:srgbClr val="002060"/>
                </a:solidFill>
              </a:rPr>
              <a:t> penetration.</a:t>
            </a:r>
          </a:p>
          <a:p>
            <a:pPr>
              <a:lnSpc>
                <a:spcPct val="200000"/>
              </a:lnSpc>
              <a:buClr>
                <a:srgbClr val="C00000"/>
              </a:buClr>
              <a:buFont typeface="Wingdings" panose="05000000000000000000" pitchFamily="2" charset="2"/>
              <a:buChar char="v"/>
            </a:pPr>
            <a:r>
              <a:rPr lang="en-US" altLang="en-US" sz="2400" b="1" dirty="0">
                <a:solidFill>
                  <a:srgbClr val="002060"/>
                </a:solidFill>
              </a:rPr>
              <a:t>Local dermatitis, irritation, itching and </a:t>
            </a:r>
            <a:r>
              <a:rPr lang="en-US" altLang="en-US" sz="2400" b="1" dirty="0" err="1">
                <a:solidFill>
                  <a:srgbClr val="002060"/>
                </a:solidFill>
              </a:rPr>
              <a:t>papular</a:t>
            </a:r>
            <a:r>
              <a:rPr lang="en-US" altLang="en-US" sz="2400" b="1" dirty="0">
                <a:solidFill>
                  <a:srgbClr val="002060"/>
                </a:solidFill>
              </a:rPr>
              <a:t> rash. </a:t>
            </a:r>
          </a:p>
          <a:p>
            <a:endParaRPr lang="en-US" altLang="en-US" sz="1600" dirty="0"/>
          </a:p>
        </p:txBody>
      </p:sp>
      <p:pic>
        <p:nvPicPr>
          <p:cNvPr id="40965" name="Content Placeholder 3" descr="c3.gif">
            <a:extLst>
              <a:ext uri="{FF2B5EF4-FFF2-40B4-BE49-F238E27FC236}">
                <a16:creationId xmlns:a16="http://schemas.microsoft.com/office/drawing/2014/main" id="{6D9DFE54-66F7-4139-8C1A-09ED118184A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7538544" y="1058753"/>
            <a:ext cx="4427483" cy="5357812"/>
          </a:xfrm>
        </p:spPr>
      </p:pic>
      <p:sp>
        <p:nvSpPr>
          <p:cNvPr id="7" name="TextBox 6">
            <a:extLst>
              <a:ext uri="{FF2B5EF4-FFF2-40B4-BE49-F238E27FC236}">
                <a16:creationId xmlns:a16="http://schemas.microsoft.com/office/drawing/2014/main" id="{401F80D4-62FA-448D-A080-A01B6366BFE5}"/>
              </a:ext>
            </a:extLst>
          </p:cNvPr>
          <p:cNvSpPr txBox="1"/>
          <p:nvPr/>
        </p:nvSpPr>
        <p:spPr>
          <a:xfrm>
            <a:off x="595334" y="704543"/>
            <a:ext cx="3779132" cy="58477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sz="3200" b="1" dirty="0">
                <a:solidFill>
                  <a:srgbClr val="7030A0"/>
                </a:solidFill>
                <a:latin typeface="Arial" pitchFamily="34" charset="0"/>
                <a:cs typeface="Arial" pitchFamily="34" charset="0"/>
              </a:rPr>
              <a:t>Stages of disease</a:t>
            </a:r>
          </a:p>
        </p:txBody>
      </p:sp>
      <p:sp>
        <p:nvSpPr>
          <p:cNvPr id="8" name="مستطيل 7"/>
          <p:cNvSpPr/>
          <p:nvPr/>
        </p:nvSpPr>
        <p:spPr>
          <a:xfrm>
            <a:off x="1080191" y="2230329"/>
            <a:ext cx="2704587" cy="523220"/>
          </a:xfrm>
          <a:prstGeom prst="rect">
            <a:avLst/>
          </a:prstGeom>
        </p:spPr>
        <p:txBody>
          <a:bodyPr wrap="none">
            <a:spAutoFit/>
          </a:bodyPr>
          <a:lstStyle/>
          <a:p>
            <a:r>
              <a:rPr lang="en-US" sz="2800" b="1" dirty="0">
                <a:solidFill>
                  <a:srgbClr val="C00000"/>
                </a:solidFill>
                <a:latin typeface="Arial" pitchFamily="34" charset="0"/>
                <a:cs typeface="Arial" pitchFamily="34" charset="0"/>
              </a:rPr>
              <a:t>Manifestations</a:t>
            </a:r>
            <a:endParaRPr lang="ar-SA" b="1" dirty="0"/>
          </a:p>
        </p:txBody>
      </p:sp>
      <p:sp>
        <p:nvSpPr>
          <p:cNvPr id="11" name="TextBox 3">
            <a:extLst>
              <a:ext uri="{FF2B5EF4-FFF2-40B4-BE49-F238E27FC236}">
                <a16:creationId xmlns:a16="http://schemas.microsoft.com/office/drawing/2014/main" id="{D9E6A938-F980-4B63-90D8-36DF3870E7D3}"/>
              </a:ext>
            </a:extLst>
          </p:cNvPr>
          <p:cNvSpPr txBox="1"/>
          <p:nvPr/>
        </p:nvSpPr>
        <p:spPr>
          <a:xfrm>
            <a:off x="630881" y="47298"/>
            <a:ext cx="10983327" cy="584775"/>
          </a:xfrm>
          <a:prstGeom prst="rect">
            <a:avLst/>
          </a:prstGeom>
          <a:solidFill>
            <a:schemeClr val="accent4">
              <a:lumMod val="40000"/>
              <a:lumOff val="60000"/>
            </a:schemeClr>
          </a:solidFill>
          <a:ln w="28575"/>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3200" b="1" dirty="0">
                <a:solidFill>
                  <a:srgbClr val="7030A0"/>
                </a:solidFill>
                <a:latin typeface="Arial" pitchFamily="34" charset="0"/>
                <a:cs typeface="Arial" pitchFamily="34" charset="0"/>
              </a:rPr>
              <a:t>Intestinal Schistosomiasis (Bilharziasis)</a:t>
            </a:r>
          </a:p>
        </p:txBody>
      </p:sp>
    </p:spTree>
    <p:extLst>
      <p:ext uri="{BB962C8B-B14F-4D97-AF65-F5344CB8AC3E}">
        <p14:creationId xmlns:p14="http://schemas.microsoft.com/office/powerpoint/2010/main" val="2630516245"/>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0964">
                                            <p:txEl>
                                              <p:pRg st="0" end="0"/>
                                            </p:txEl>
                                          </p:spTgt>
                                        </p:tgtEl>
                                        <p:attrNameLst>
                                          <p:attrName>style.visibility</p:attrName>
                                        </p:attrNameLst>
                                      </p:cBhvr>
                                      <p:to>
                                        <p:strVal val="visible"/>
                                      </p:to>
                                    </p:set>
                                    <p:animEffect transition="in" filter="strips(downLeft)">
                                      <p:cBhvr>
                                        <p:cTn id="22" dur="500"/>
                                        <p:tgtEl>
                                          <p:spTgt spid="4096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40965"/>
                                        </p:tgtEl>
                                        <p:attrNameLst>
                                          <p:attrName>style.visibility</p:attrName>
                                        </p:attrNameLst>
                                      </p:cBhvr>
                                      <p:to>
                                        <p:strVal val="visible"/>
                                      </p:to>
                                    </p:set>
                                    <p:animEffect transition="in" filter="strips(downLeft)">
                                      <p:cBhvr>
                                        <p:cTn id="27" dur="500"/>
                                        <p:tgtEl>
                                          <p:spTgt spid="40965"/>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40964">
                                            <p:txEl>
                                              <p:pRg st="1" end="1"/>
                                            </p:txEl>
                                          </p:spTgt>
                                        </p:tgtEl>
                                        <p:attrNameLst>
                                          <p:attrName>style.visibility</p:attrName>
                                        </p:attrNameLst>
                                      </p:cBhvr>
                                      <p:to>
                                        <p:strVal val="visible"/>
                                      </p:to>
                                    </p:set>
                                    <p:animEffect transition="in" filter="strips(downLeft)">
                                      <p:cBhvr>
                                        <p:cTn id="32" dur="500"/>
                                        <p:tgtEl>
                                          <p:spTgt spid="4096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CF9B87-340C-4ECE-8939-E333BB159D26}"/>
              </a:ext>
            </a:extLst>
          </p:cNvPr>
          <p:cNvSpPr txBox="1"/>
          <p:nvPr/>
        </p:nvSpPr>
        <p:spPr>
          <a:xfrm>
            <a:off x="656891" y="1437638"/>
            <a:ext cx="3786188" cy="523875"/>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en-US" sz="2800" b="1" dirty="0">
                <a:solidFill>
                  <a:srgbClr val="C00000"/>
                </a:solidFill>
                <a:latin typeface="Arial" pitchFamily="34" charset="0"/>
                <a:cs typeface="Arial" pitchFamily="34" charset="0"/>
              </a:rPr>
              <a:t>2- Stage of migration </a:t>
            </a:r>
            <a:endParaRPr lang="en-US" dirty="0"/>
          </a:p>
        </p:txBody>
      </p:sp>
      <p:sp>
        <p:nvSpPr>
          <p:cNvPr id="41987" name="TextBox 4">
            <a:extLst>
              <a:ext uri="{FF2B5EF4-FFF2-40B4-BE49-F238E27FC236}">
                <a16:creationId xmlns:a16="http://schemas.microsoft.com/office/drawing/2014/main" id="{32843954-BE86-40F9-94CC-693133E0DD77}"/>
              </a:ext>
            </a:extLst>
          </p:cNvPr>
          <p:cNvSpPr txBox="1">
            <a:spLocks noChangeArrowheads="1"/>
          </p:cNvSpPr>
          <p:nvPr/>
        </p:nvSpPr>
        <p:spPr bwMode="auto">
          <a:xfrm>
            <a:off x="666257" y="2207693"/>
            <a:ext cx="10921398"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buFont typeface="Wingdings" panose="05000000000000000000" pitchFamily="2" charset="2"/>
              <a:buChar char="v"/>
            </a:pPr>
            <a:r>
              <a:rPr lang="en-US" altLang="en-US" sz="2600" b="1" dirty="0">
                <a:solidFill>
                  <a:srgbClr val="C00000"/>
                </a:solidFill>
              </a:rPr>
              <a:t>Lung :</a:t>
            </a:r>
            <a:r>
              <a:rPr lang="en-US" altLang="en-US" sz="2600" b="1" dirty="0"/>
              <a:t> </a:t>
            </a:r>
            <a:r>
              <a:rPr lang="en-US" altLang="en-US" sz="2600" b="1" dirty="0">
                <a:solidFill>
                  <a:srgbClr val="002060"/>
                </a:solidFill>
              </a:rPr>
              <a:t>Irritation due to passage of schistosomulum causing minute </a:t>
            </a:r>
            <a:r>
              <a:rPr lang="en-US" altLang="en-US" sz="2600" b="1" dirty="0" err="1">
                <a:solidFill>
                  <a:srgbClr val="002060"/>
                </a:solidFill>
              </a:rPr>
              <a:t>haemorrhage</a:t>
            </a:r>
            <a:r>
              <a:rPr lang="en-US" altLang="en-US" sz="2600" b="1" dirty="0">
                <a:solidFill>
                  <a:srgbClr val="002060"/>
                </a:solidFill>
              </a:rPr>
              <a:t>, cough, sputum, dyspnea and eosinophilia, and p</a:t>
            </a:r>
            <a:r>
              <a:rPr lang="en-US" sz="2600" b="1" dirty="0">
                <a:solidFill>
                  <a:srgbClr val="002060"/>
                </a:solidFill>
              </a:rPr>
              <a:t>neumonitis.</a:t>
            </a:r>
            <a:endParaRPr lang="en-US" altLang="en-US" sz="2600" b="1" dirty="0">
              <a:solidFill>
                <a:srgbClr val="002060"/>
              </a:solidFill>
            </a:endParaRPr>
          </a:p>
          <a:p>
            <a:pPr algn="just">
              <a:lnSpc>
                <a:spcPct val="150000"/>
              </a:lnSpc>
              <a:buFont typeface="Wingdings" panose="05000000000000000000" pitchFamily="2" charset="2"/>
              <a:buChar char="v"/>
            </a:pPr>
            <a:r>
              <a:rPr lang="en-US" altLang="en-US" sz="2600" b="1" dirty="0">
                <a:solidFill>
                  <a:srgbClr val="C00000"/>
                </a:solidFill>
              </a:rPr>
              <a:t>Liver : </a:t>
            </a:r>
            <a:r>
              <a:rPr lang="en-US" altLang="en-US" sz="2600" b="1" dirty="0">
                <a:solidFill>
                  <a:srgbClr val="002060"/>
                </a:solidFill>
              </a:rPr>
              <a:t>Enlarged tender liver and spleen. </a:t>
            </a:r>
          </a:p>
          <a:p>
            <a:pPr algn="just">
              <a:lnSpc>
                <a:spcPct val="150000"/>
              </a:lnSpc>
              <a:buFont typeface="Wingdings" panose="05000000000000000000" pitchFamily="2" charset="2"/>
              <a:buChar char="v"/>
            </a:pPr>
            <a:r>
              <a:rPr lang="en-US" altLang="en-US" sz="2600" b="1" dirty="0">
                <a:solidFill>
                  <a:srgbClr val="C00000"/>
                </a:solidFill>
              </a:rPr>
              <a:t>Toxic symptoms: </a:t>
            </a:r>
            <a:r>
              <a:rPr lang="en-US" altLang="en-US" sz="2600" b="1" dirty="0">
                <a:solidFill>
                  <a:srgbClr val="002060"/>
                </a:solidFill>
              </a:rPr>
              <a:t>Due to metabolic products of maturing parasites causing fever, anorexia, headache, malaise and muscle pain.</a:t>
            </a:r>
          </a:p>
        </p:txBody>
      </p:sp>
      <p:sp>
        <p:nvSpPr>
          <p:cNvPr id="5" name="TextBox 6">
            <a:extLst>
              <a:ext uri="{FF2B5EF4-FFF2-40B4-BE49-F238E27FC236}">
                <a16:creationId xmlns:a16="http://schemas.microsoft.com/office/drawing/2014/main" id="{401F80D4-62FA-448D-A080-A01B6366BFE5}"/>
              </a:ext>
            </a:extLst>
          </p:cNvPr>
          <p:cNvSpPr txBox="1"/>
          <p:nvPr/>
        </p:nvSpPr>
        <p:spPr>
          <a:xfrm>
            <a:off x="611100" y="704543"/>
            <a:ext cx="3779132" cy="58477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sz="3200" b="1" dirty="0">
                <a:solidFill>
                  <a:srgbClr val="7030A0"/>
                </a:solidFill>
                <a:latin typeface="Arial" pitchFamily="34" charset="0"/>
                <a:cs typeface="Arial" pitchFamily="34" charset="0"/>
              </a:rPr>
              <a:t>Stages of disease</a:t>
            </a:r>
          </a:p>
        </p:txBody>
      </p:sp>
      <p:sp>
        <p:nvSpPr>
          <p:cNvPr id="6" name="TextBox 3">
            <a:extLst>
              <a:ext uri="{FF2B5EF4-FFF2-40B4-BE49-F238E27FC236}">
                <a16:creationId xmlns:a16="http://schemas.microsoft.com/office/drawing/2014/main" id="{D9E6A938-F980-4B63-90D8-36DF3870E7D3}"/>
              </a:ext>
            </a:extLst>
          </p:cNvPr>
          <p:cNvSpPr txBox="1"/>
          <p:nvPr/>
        </p:nvSpPr>
        <p:spPr>
          <a:xfrm>
            <a:off x="630881" y="47298"/>
            <a:ext cx="10983327" cy="584775"/>
          </a:xfrm>
          <a:prstGeom prst="rect">
            <a:avLst/>
          </a:prstGeom>
          <a:solidFill>
            <a:schemeClr val="accent4">
              <a:lumMod val="40000"/>
              <a:lumOff val="60000"/>
            </a:schemeClr>
          </a:solidFill>
          <a:ln w="28575"/>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3200" b="1" dirty="0">
                <a:solidFill>
                  <a:srgbClr val="7030A0"/>
                </a:solidFill>
                <a:latin typeface="Arial" pitchFamily="34" charset="0"/>
                <a:cs typeface="Arial" pitchFamily="34" charset="0"/>
              </a:rPr>
              <a:t>Intestinal Schistosomiasis (Bilharziasis)</a:t>
            </a:r>
          </a:p>
        </p:txBody>
      </p:sp>
    </p:spTree>
    <p:extLst>
      <p:ext uri="{BB962C8B-B14F-4D97-AF65-F5344CB8AC3E}">
        <p14:creationId xmlns:p14="http://schemas.microsoft.com/office/powerpoint/2010/main" val="3906867376"/>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1987">
                                            <p:txEl>
                                              <p:pRg st="0" end="0"/>
                                            </p:txEl>
                                          </p:spTgt>
                                        </p:tgtEl>
                                        <p:attrNameLst>
                                          <p:attrName>style.visibility</p:attrName>
                                        </p:attrNameLst>
                                      </p:cBhvr>
                                      <p:to>
                                        <p:strVal val="visible"/>
                                      </p:to>
                                    </p:set>
                                    <p:animEffect transition="in" filter="wipe(down)">
                                      <p:cBhvr>
                                        <p:cTn id="12" dur="500"/>
                                        <p:tgtEl>
                                          <p:spTgt spid="419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1987">
                                            <p:txEl>
                                              <p:pRg st="1" end="1"/>
                                            </p:txEl>
                                          </p:spTgt>
                                        </p:tgtEl>
                                        <p:attrNameLst>
                                          <p:attrName>style.visibility</p:attrName>
                                        </p:attrNameLst>
                                      </p:cBhvr>
                                      <p:to>
                                        <p:strVal val="visible"/>
                                      </p:to>
                                    </p:set>
                                    <p:animEffect transition="in" filter="wipe(down)">
                                      <p:cBhvr>
                                        <p:cTn id="17" dur="500"/>
                                        <p:tgtEl>
                                          <p:spTgt spid="4198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1987">
                                            <p:txEl>
                                              <p:pRg st="2" end="2"/>
                                            </p:txEl>
                                          </p:spTgt>
                                        </p:tgtEl>
                                        <p:attrNameLst>
                                          <p:attrName>style.visibility</p:attrName>
                                        </p:attrNameLst>
                                      </p:cBhvr>
                                      <p:to>
                                        <p:strVal val="visible"/>
                                      </p:to>
                                    </p:set>
                                    <p:animEffect transition="in" filter="wipe(down)">
                                      <p:cBhvr>
                                        <p:cTn id="22" dur="500"/>
                                        <p:tgtEl>
                                          <p:spTgt spid="419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198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AAC11CF5-1AD0-4E13-A43C-BD576A436FB4}"/>
              </a:ext>
            </a:extLst>
          </p:cNvPr>
          <p:cNvSpPr>
            <a:spLocks noGrp="1"/>
          </p:cNvSpPr>
          <p:nvPr>
            <p:ph idx="1"/>
          </p:nvPr>
        </p:nvSpPr>
        <p:spPr>
          <a:xfrm>
            <a:off x="572780" y="2146840"/>
            <a:ext cx="11130474" cy="4525962"/>
          </a:xfrm>
        </p:spPr>
        <p:txBody>
          <a:bodyPr>
            <a:normAutofit/>
          </a:bodyPr>
          <a:lstStyle/>
          <a:p>
            <a:pPr algn="just"/>
            <a:r>
              <a:rPr lang="en-US" altLang="en-US" dirty="0"/>
              <a:t>∼3–5 weeks post infection: The development of schistosomes into sexually mature, egg-producing adults occurs within the portal vein.</a:t>
            </a:r>
          </a:p>
          <a:p>
            <a:pPr algn="just"/>
            <a:r>
              <a:rPr lang="en-US" altLang="en-US" dirty="0"/>
              <a:t>Once sexual maturity is reached, worm pairs migrate toward the mesenteric vessels .</a:t>
            </a:r>
          </a:p>
          <a:p>
            <a:pPr algn="just"/>
            <a:r>
              <a:rPr lang="en-US" altLang="en-US" dirty="0"/>
              <a:t>Adult S. </a:t>
            </a:r>
            <a:r>
              <a:rPr lang="en-US" altLang="en-US" dirty="0" err="1"/>
              <a:t>mansoni</a:t>
            </a:r>
            <a:r>
              <a:rPr lang="en-US" altLang="en-US" dirty="0"/>
              <a:t> worms reside deep within the mesenteric veins of the intestine, where they feed on blood and acquire nutrients necessary for growth</a:t>
            </a:r>
          </a:p>
          <a:p>
            <a:pPr algn="just"/>
            <a:r>
              <a:rPr lang="en-US" altLang="en-US" dirty="0"/>
              <a:t>Each worm pair produces ∼300 eggs daily.</a:t>
            </a:r>
          </a:p>
        </p:txBody>
      </p:sp>
      <p:sp>
        <p:nvSpPr>
          <p:cNvPr id="4" name="TextBox 3">
            <a:extLst>
              <a:ext uri="{FF2B5EF4-FFF2-40B4-BE49-F238E27FC236}">
                <a16:creationId xmlns:a16="http://schemas.microsoft.com/office/drawing/2014/main" id="{426492DC-D0C9-43DE-95BE-E21F4F2D9D0F}"/>
              </a:ext>
            </a:extLst>
          </p:cNvPr>
          <p:cNvSpPr txBox="1"/>
          <p:nvPr/>
        </p:nvSpPr>
        <p:spPr>
          <a:xfrm>
            <a:off x="635708" y="1403494"/>
            <a:ext cx="8715375" cy="508000"/>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en-US" sz="2700" b="1" dirty="0">
                <a:solidFill>
                  <a:srgbClr val="C00000"/>
                </a:solidFill>
                <a:latin typeface="Arial" pitchFamily="34" charset="0"/>
                <a:cs typeface="Arial" pitchFamily="34" charset="0"/>
              </a:rPr>
              <a:t>3- Stage of egg deposition  (acute schistosomiasis) </a:t>
            </a:r>
            <a:endParaRPr lang="en-US" sz="2700" dirty="0">
              <a:solidFill>
                <a:srgbClr val="C00000"/>
              </a:solidFill>
            </a:endParaRPr>
          </a:p>
        </p:txBody>
      </p:sp>
      <p:sp>
        <p:nvSpPr>
          <p:cNvPr id="5" name="TextBox 6">
            <a:extLst>
              <a:ext uri="{FF2B5EF4-FFF2-40B4-BE49-F238E27FC236}">
                <a16:creationId xmlns:a16="http://schemas.microsoft.com/office/drawing/2014/main" id="{401F80D4-62FA-448D-A080-A01B6366BFE5}"/>
              </a:ext>
            </a:extLst>
          </p:cNvPr>
          <p:cNvSpPr txBox="1"/>
          <p:nvPr/>
        </p:nvSpPr>
        <p:spPr>
          <a:xfrm>
            <a:off x="611100" y="704543"/>
            <a:ext cx="3779132" cy="58477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sz="3200" b="1" dirty="0">
                <a:solidFill>
                  <a:srgbClr val="7030A0"/>
                </a:solidFill>
                <a:latin typeface="Arial" pitchFamily="34" charset="0"/>
                <a:cs typeface="Arial" pitchFamily="34" charset="0"/>
              </a:rPr>
              <a:t>Stages of disease</a:t>
            </a:r>
          </a:p>
        </p:txBody>
      </p:sp>
      <p:sp>
        <p:nvSpPr>
          <p:cNvPr id="6" name="TextBox 3">
            <a:extLst>
              <a:ext uri="{FF2B5EF4-FFF2-40B4-BE49-F238E27FC236}">
                <a16:creationId xmlns:a16="http://schemas.microsoft.com/office/drawing/2014/main" id="{D9E6A938-F980-4B63-90D8-36DF3870E7D3}"/>
              </a:ext>
            </a:extLst>
          </p:cNvPr>
          <p:cNvSpPr txBox="1"/>
          <p:nvPr/>
        </p:nvSpPr>
        <p:spPr>
          <a:xfrm>
            <a:off x="630881" y="47298"/>
            <a:ext cx="10983327" cy="584775"/>
          </a:xfrm>
          <a:prstGeom prst="rect">
            <a:avLst/>
          </a:prstGeom>
          <a:solidFill>
            <a:schemeClr val="accent4">
              <a:lumMod val="40000"/>
              <a:lumOff val="60000"/>
            </a:schemeClr>
          </a:solidFill>
          <a:ln w="28575"/>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3200" b="1" dirty="0">
                <a:solidFill>
                  <a:srgbClr val="7030A0"/>
                </a:solidFill>
                <a:latin typeface="Arial" pitchFamily="34" charset="0"/>
                <a:cs typeface="Arial" pitchFamily="34" charset="0"/>
              </a:rPr>
              <a:t>Intestinal Schistosomiasis (Bilharziasis)</a:t>
            </a:r>
          </a:p>
        </p:txBody>
      </p:sp>
    </p:spTree>
    <p:extLst>
      <p:ext uri="{BB962C8B-B14F-4D97-AF65-F5344CB8AC3E}">
        <p14:creationId xmlns:p14="http://schemas.microsoft.com/office/powerpoint/2010/main" val="3469327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81E709A1-F0E8-4541-8502-0B3FDAE976FC}"/>
              </a:ext>
            </a:extLst>
          </p:cNvPr>
          <p:cNvPicPr>
            <a:picLocks noChangeAspect="1"/>
          </p:cNvPicPr>
          <p:nvPr/>
        </p:nvPicPr>
        <p:blipFill>
          <a:blip r:embed="rId2" cstate="print"/>
          <a:stretch>
            <a:fillRect/>
          </a:stretch>
        </p:blipFill>
        <p:spPr>
          <a:xfrm>
            <a:off x="2877836" y="3043922"/>
            <a:ext cx="3428424" cy="3153961"/>
          </a:xfrm>
          <a:prstGeom prst="rect">
            <a:avLst/>
          </a:prstGeom>
        </p:spPr>
      </p:pic>
      <p:sp>
        <p:nvSpPr>
          <p:cNvPr id="35" name="Oval 34">
            <a:extLst>
              <a:ext uri="{FF2B5EF4-FFF2-40B4-BE49-F238E27FC236}">
                <a16:creationId xmlns:a16="http://schemas.microsoft.com/office/drawing/2014/main" id="{3A4F6189-A7EC-4D2E-988D-27B8A599B8C9}"/>
              </a:ext>
            </a:extLst>
          </p:cNvPr>
          <p:cNvSpPr/>
          <p:nvPr/>
        </p:nvSpPr>
        <p:spPr>
          <a:xfrm>
            <a:off x="6013491" y="2798890"/>
            <a:ext cx="240631" cy="7218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7361CFB2-ADA7-4164-81BD-BAEE54B65E37}"/>
              </a:ext>
            </a:extLst>
          </p:cNvPr>
          <p:cNvCxnSpPr>
            <a:cxnSpLocks/>
          </p:cNvCxnSpPr>
          <p:nvPr/>
        </p:nvCxnSpPr>
        <p:spPr>
          <a:xfrm flipV="1">
            <a:off x="6133806" y="2098168"/>
            <a:ext cx="1334651" cy="7153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C5B3F17-7DE8-43C1-8249-F897F5532E36}"/>
              </a:ext>
            </a:extLst>
          </p:cNvPr>
          <p:cNvCxnSpPr>
            <a:cxnSpLocks/>
          </p:cNvCxnSpPr>
          <p:nvPr/>
        </p:nvCxnSpPr>
        <p:spPr>
          <a:xfrm flipV="1">
            <a:off x="6193964" y="2798891"/>
            <a:ext cx="1334651" cy="715318"/>
          </a:xfrm>
          <a:prstGeom prst="line">
            <a:avLst/>
          </a:prstGeom>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4EE3ECF3-1ABF-4D53-A20B-3E36C433CA1C}"/>
              </a:ext>
            </a:extLst>
          </p:cNvPr>
          <p:cNvSpPr/>
          <p:nvPr/>
        </p:nvSpPr>
        <p:spPr>
          <a:xfrm>
            <a:off x="7386243" y="1855297"/>
            <a:ext cx="202529" cy="1184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726CBCB2-3FF5-445B-B6B5-236C110B6A24}"/>
              </a:ext>
            </a:extLst>
          </p:cNvPr>
          <p:cNvCxnSpPr>
            <a:cxnSpLocks/>
          </p:cNvCxnSpPr>
          <p:nvPr/>
        </p:nvCxnSpPr>
        <p:spPr>
          <a:xfrm flipV="1">
            <a:off x="7489365" y="1172460"/>
            <a:ext cx="1385932" cy="679945"/>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767F937-4810-42D3-8FF9-0E57599874F4}"/>
              </a:ext>
            </a:extLst>
          </p:cNvPr>
          <p:cNvCxnSpPr>
            <a:cxnSpLocks/>
          </p:cNvCxnSpPr>
          <p:nvPr/>
        </p:nvCxnSpPr>
        <p:spPr>
          <a:xfrm flipV="1">
            <a:off x="7568720" y="2242149"/>
            <a:ext cx="1334651" cy="715318"/>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3FD621A2-4A2C-4265-9F84-7534D20768D9}"/>
              </a:ext>
            </a:extLst>
          </p:cNvPr>
          <p:cNvSpPr txBox="1"/>
          <p:nvPr/>
        </p:nvSpPr>
        <p:spPr>
          <a:xfrm rot="20142267">
            <a:off x="6701082" y="3208876"/>
            <a:ext cx="1699183" cy="400110"/>
          </a:xfrm>
          <a:prstGeom prst="rect">
            <a:avLst/>
          </a:prstGeom>
          <a:noFill/>
        </p:spPr>
        <p:txBody>
          <a:bodyPr wrap="none" rtlCol="0">
            <a:spAutoFit/>
          </a:bodyPr>
          <a:lstStyle/>
          <a:p>
            <a:r>
              <a:rPr lang="en-US" sz="2000" b="1" dirty="0">
                <a:solidFill>
                  <a:srgbClr val="0070C0"/>
                </a:solidFill>
              </a:rPr>
              <a:t>Venous blood </a:t>
            </a:r>
          </a:p>
        </p:txBody>
      </p:sp>
      <p:sp>
        <p:nvSpPr>
          <p:cNvPr id="43" name="Oval 42">
            <a:extLst>
              <a:ext uri="{FF2B5EF4-FFF2-40B4-BE49-F238E27FC236}">
                <a16:creationId xmlns:a16="http://schemas.microsoft.com/office/drawing/2014/main" id="{FB594B87-5FB8-4A43-BD8E-983B539DD505}"/>
              </a:ext>
            </a:extLst>
          </p:cNvPr>
          <p:cNvSpPr/>
          <p:nvPr/>
        </p:nvSpPr>
        <p:spPr>
          <a:xfrm rot="14396185">
            <a:off x="2853059" y="2811980"/>
            <a:ext cx="198314" cy="68835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05AC070D-1D51-4B1F-8609-4BA2A23EC683}"/>
              </a:ext>
            </a:extLst>
          </p:cNvPr>
          <p:cNvCxnSpPr>
            <a:cxnSpLocks/>
          </p:cNvCxnSpPr>
          <p:nvPr/>
        </p:nvCxnSpPr>
        <p:spPr>
          <a:xfrm rot="14396185" flipV="1">
            <a:off x="1545741" y="2675431"/>
            <a:ext cx="1099939" cy="682085"/>
          </a:xfrm>
          <a:prstGeom prst="line">
            <a:avLst/>
          </a:prstGeom>
          <a:solidFill>
            <a:srgbClr val="FF0000"/>
          </a:solidFill>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9519167-211B-45BC-AF4E-832C50BDCE07}"/>
              </a:ext>
            </a:extLst>
          </p:cNvPr>
          <p:cNvCxnSpPr>
            <a:cxnSpLocks/>
          </p:cNvCxnSpPr>
          <p:nvPr/>
        </p:nvCxnSpPr>
        <p:spPr>
          <a:xfrm rot="14396185" flipV="1">
            <a:off x="2099183" y="2297796"/>
            <a:ext cx="1099939" cy="682085"/>
          </a:xfrm>
          <a:prstGeom prst="line">
            <a:avLst/>
          </a:prstGeom>
          <a:solidFill>
            <a:srgbClr val="FF0000"/>
          </a:solid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16ECFD82-F09E-4DCB-B755-8B059A839848}"/>
              </a:ext>
            </a:extLst>
          </p:cNvPr>
          <p:cNvSpPr/>
          <p:nvPr/>
        </p:nvSpPr>
        <p:spPr>
          <a:xfrm rot="14396185">
            <a:off x="1721929" y="1966321"/>
            <a:ext cx="166912" cy="112920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BAB50464-8FE8-4F2D-ADC5-AF634037325D}"/>
              </a:ext>
            </a:extLst>
          </p:cNvPr>
          <p:cNvCxnSpPr>
            <a:cxnSpLocks/>
          </p:cNvCxnSpPr>
          <p:nvPr/>
        </p:nvCxnSpPr>
        <p:spPr>
          <a:xfrm rot="14396185" flipV="1">
            <a:off x="175819" y="2157776"/>
            <a:ext cx="1142202" cy="648355"/>
          </a:xfrm>
          <a:prstGeom prst="line">
            <a:avLst/>
          </a:prstGeom>
          <a:solidFill>
            <a:srgbClr val="FF0000"/>
          </a:solidFill>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A568AD0-E6A0-48B1-9472-1821CF624856}"/>
              </a:ext>
            </a:extLst>
          </p:cNvPr>
          <p:cNvCxnSpPr>
            <a:cxnSpLocks/>
          </p:cNvCxnSpPr>
          <p:nvPr/>
        </p:nvCxnSpPr>
        <p:spPr>
          <a:xfrm flipH="1" flipV="1">
            <a:off x="881583" y="1512432"/>
            <a:ext cx="1311205" cy="716918"/>
          </a:xfrm>
          <a:prstGeom prst="line">
            <a:avLst/>
          </a:prstGeom>
          <a:solidFill>
            <a:srgbClr val="FF0000"/>
          </a:solid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13E454A5-ABB1-4846-84D6-1FBB2C13ECFF}"/>
              </a:ext>
            </a:extLst>
          </p:cNvPr>
          <p:cNvSpPr txBox="1"/>
          <p:nvPr/>
        </p:nvSpPr>
        <p:spPr>
          <a:xfrm rot="1629644">
            <a:off x="102073" y="3005733"/>
            <a:ext cx="2024337" cy="461665"/>
          </a:xfrm>
          <a:prstGeom prst="rect">
            <a:avLst/>
          </a:prstGeom>
          <a:noFill/>
        </p:spPr>
        <p:txBody>
          <a:bodyPr wrap="none" rtlCol="0">
            <a:spAutoFit/>
          </a:bodyPr>
          <a:lstStyle/>
          <a:p>
            <a:r>
              <a:rPr lang="en-US" sz="2400" b="1" dirty="0">
                <a:solidFill>
                  <a:srgbClr val="FF0000"/>
                </a:solidFill>
              </a:rPr>
              <a:t>Arterial blood </a:t>
            </a:r>
          </a:p>
        </p:txBody>
      </p:sp>
      <p:sp>
        <p:nvSpPr>
          <p:cNvPr id="2052" name="Freeform: Shape 2051">
            <a:extLst>
              <a:ext uri="{FF2B5EF4-FFF2-40B4-BE49-F238E27FC236}">
                <a16:creationId xmlns:a16="http://schemas.microsoft.com/office/drawing/2014/main" id="{C683955D-B0A5-4698-9BCF-6C0F40212C32}"/>
              </a:ext>
            </a:extLst>
          </p:cNvPr>
          <p:cNvSpPr/>
          <p:nvPr/>
        </p:nvSpPr>
        <p:spPr>
          <a:xfrm>
            <a:off x="10068654" y="261545"/>
            <a:ext cx="1090864" cy="1250887"/>
          </a:xfrm>
          <a:custGeom>
            <a:avLst/>
            <a:gdLst>
              <a:gd name="connsiteX0" fmla="*/ 1491916 w 1909011"/>
              <a:gd name="connsiteY0" fmla="*/ 0 h 2085474"/>
              <a:gd name="connsiteX1" fmla="*/ 1540042 w 1909011"/>
              <a:gd name="connsiteY1" fmla="*/ 80211 h 2085474"/>
              <a:gd name="connsiteX2" fmla="*/ 1459832 w 1909011"/>
              <a:gd name="connsiteY2" fmla="*/ 144379 h 2085474"/>
              <a:gd name="connsiteX3" fmla="*/ 1411705 w 1909011"/>
              <a:gd name="connsiteY3" fmla="*/ 16042 h 2085474"/>
              <a:gd name="connsiteX4" fmla="*/ 1524000 w 1909011"/>
              <a:gd name="connsiteY4" fmla="*/ 48126 h 2085474"/>
              <a:gd name="connsiteX5" fmla="*/ 1507958 w 1909011"/>
              <a:gd name="connsiteY5" fmla="*/ 176463 h 2085474"/>
              <a:gd name="connsiteX6" fmla="*/ 1395663 w 1909011"/>
              <a:gd name="connsiteY6" fmla="*/ 192505 h 2085474"/>
              <a:gd name="connsiteX7" fmla="*/ 1379621 w 1909011"/>
              <a:gd name="connsiteY7" fmla="*/ 272716 h 2085474"/>
              <a:gd name="connsiteX8" fmla="*/ 1363579 w 1909011"/>
              <a:gd name="connsiteY8" fmla="*/ 320842 h 2085474"/>
              <a:gd name="connsiteX9" fmla="*/ 1347537 w 1909011"/>
              <a:gd name="connsiteY9" fmla="*/ 417095 h 2085474"/>
              <a:gd name="connsiteX10" fmla="*/ 1219200 w 1909011"/>
              <a:gd name="connsiteY10" fmla="*/ 385011 h 2085474"/>
              <a:gd name="connsiteX11" fmla="*/ 1171074 w 1909011"/>
              <a:gd name="connsiteY11" fmla="*/ 368969 h 2085474"/>
              <a:gd name="connsiteX12" fmla="*/ 1187116 w 1909011"/>
              <a:gd name="connsiteY12" fmla="*/ 545432 h 2085474"/>
              <a:gd name="connsiteX13" fmla="*/ 1251284 w 1909011"/>
              <a:gd name="connsiteY13" fmla="*/ 529390 h 2085474"/>
              <a:gd name="connsiteX14" fmla="*/ 1283369 w 1909011"/>
              <a:gd name="connsiteY14" fmla="*/ 433137 h 2085474"/>
              <a:gd name="connsiteX15" fmla="*/ 1267327 w 1909011"/>
              <a:gd name="connsiteY15" fmla="*/ 481263 h 2085474"/>
              <a:gd name="connsiteX16" fmla="*/ 1427748 w 1909011"/>
              <a:gd name="connsiteY16" fmla="*/ 577516 h 2085474"/>
              <a:gd name="connsiteX17" fmla="*/ 1443790 w 1909011"/>
              <a:gd name="connsiteY17" fmla="*/ 657726 h 2085474"/>
              <a:gd name="connsiteX18" fmla="*/ 1491916 w 1909011"/>
              <a:gd name="connsiteY18" fmla="*/ 753979 h 2085474"/>
              <a:gd name="connsiteX19" fmla="*/ 1524000 w 1909011"/>
              <a:gd name="connsiteY19" fmla="*/ 850232 h 2085474"/>
              <a:gd name="connsiteX20" fmla="*/ 1540042 w 1909011"/>
              <a:gd name="connsiteY20" fmla="*/ 898358 h 2085474"/>
              <a:gd name="connsiteX21" fmla="*/ 1588169 w 1909011"/>
              <a:gd name="connsiteY21" fmla="*/ 1042737 h 2085474"/>
              <a:gd name="connsiteX22" fmla="*/ 1604211 w 1909011"/>
              <a:gd name="connsiteY22" fmla="*/ 1090863 h 2085474"/>
              <a:gd name="connsiteX23" fmla="*/ 1588169 w 1909011"/>
              <a:gd name="connsiteY23" fmla="*/ 1331495 h 2085474"/>
              <a:gd name="connsiteX24" fmla="*/ 1572127 w 1909011"/>
              <a:gd name="connsiteY24" fmla="*/ 1395663 h 2085474"/>
              <a:gd name="connsiteX25" fmla="*/ 1540042 w 1909011"/>
              <a:gd name="connsiteY25" fmla="*/ 1491916 h 2085474"/>
              <a:gd name="connsiteX26" fmla="*/ 1524000 w 1909011"/>
              <a:gd name="connsiteY26" fmla="*/ 1540042 h 2085474"/>
              <a:gd name="connsiteX27" fmla="*/ 1507958 w 1909011"/>
              <a:gd name="connsiteY27" fmla="*/ 1588169 h 2085474"/>
              <a:gd name="connsiteX28" fmla="*/ 1427748 w 1909011"/>
              <a:gd name="connsiteY28" fmla="*/ 1732548 h 2085474"/>
              <a:gd name="connsiteX29" fmla="*/ 1395663 w 1909011"/>
              <a:gd name="connsiteY29" fmla="*/ 1764632 h 2085474"/>
              <a:gd name="connsiteX30" fmla="*/ 1347537 w 1909011"/>
              <a:gd name="connsiteY30" fmla="*/ 1780674 h 2085474"/>
              <a:gd name="connsiteX31" fmla="*/ 1299411 w 1909011"/>
              <a:gd name="connsiteY31" fmla="*/ 1812758 h 2085474"/>
              <a:gd name="connsiteX32" fmla="*/ 705853 w 1909011"/>
              <a:gd name="connsiteY32" fmla="*/ 1796716 h 2085474"/>
              <a:gd name="connsiteX33" fmla="*/ 625642 w 1909011"/>
              <a:gd name="connsiteY33" fmla="*/ 1732548 h 2085474"/>
              <a:gd name="connsiteX34" fmla="*/ 577516 w 1909011"/>
              <a:gd name="connsiteY34" fmla="*/ 1700463 h 2085474"/>
              <a:gd name="connsiteX35" fmla="*/ 513348 w 1909011"/>
              <a:gd name="connsiteY35" fmla="*/ 1684421 h 2085474"/>
              <a:gd name="connsiteX36" fmla="*/ 417095 w 1909011"/>
              <a:gd name="connsiteY36" fmla="*/ 1652337 h 2085474"/>
              <a:gd name="connsiteX37" fmla="*/ 368969 w 1909011"/>
              <a:gd name="connsiteY37" fmla="*/ 1604211 h 2085474"/>
              <a:gd name="connsiteX38" fmla="*/ 160421 w 1909011"/>
              <a:gd name="connsiteY38" fmla="*/ 1636295 h 2085474"/>
              <a:gd name="connsiteX39" fmla="*/ 112295 w 1909011"/>
              <a:gd name="connsiteY39" fmla="*/ 1668379 h 2085474"/>
              <a:gd name="connsiteX40" fmla="*/ 48127 w 1909011"/>
              <a:gd name="connsiteY40" fmla="*/ 1812758 h 2085474"/>
              <a:gd name="connsiteX41" fmla="*/ 32084 w 1909011"/>
              <a:gd name="connsiteY41" fmla="*/ 1860884 h 2085474"/>
              <a:gd name="connsiteX42" fmla="*/ 16042 w 1909011"/>
              <a:gd name="connsiteY42" fmla="*/ 1909011 h 2085474"/>
              <a:gd name="connsiteX43" fmla="*/ 0 w 1909011"/>
              <a:gd name="connsiteY43" fmla="*/ 1957137 h 2085474"/>
              <a:gd name="connsiteX44" fmla="*/ 16042 w 1909011"/>
              <a:gd name="connsiteY44" fmla="*/ 2037348 h 2085474"/>
              <a:gd name="connsiteX45" fmla="*/ 48127 w 1909011"/>
              <a:gd name="connsiteY45" fmla="*/ 2005263 h 2085474"/>
              <a:gd name="connsiteX46" fmla="*/ 192505 w 1909011"/>
              <a:gd name="connsiteY46" fmla="*/ 1925053 h 2085474"/>
              <a:gd name="connsiteX47" fmla="*/ 385011 w 1909011"/>
              <a:gd name="connsiteY47" fmla="*/ 1909011 h 2085474"/>
              <a:gd name="connsiteX48" fmla="*/ 481263 w 1909011"/>
              <a:gd name="connsiteY48" fmla="*/ 1957137 h 2085474"/>
              <a:gd name="connsiteX49" fmla="*/ 529390 w 1909011"/>
              <a:gd name="connsiteY49" fmla="*/ 1973179 h 2085474"/>
              <a:gd name="connsiteX50" fmla="*/ 609600 w 1909011"/>
              <a:gd name="connsiteY50" fmla="*/ 2005263 h 2085474"/>
              <a:gd name="connsiteX51" fmla="*/ 657727 w 1909011"/>
              <a:gd name="connsiteY51" fmla="*/ 2037348 h 2085474"/>
              <a:gd name="connsiteX52" fmla="*/ 737937 w 1909011"/>
              <a:gd name="connsiteY52" fmla="*/ 2053390 h 2085474"/>
              <a:gd name="connsiteX53" fmla="*/ 850232 w 1909011"/>
              <a:gd name="connsiteY53" fmla="*/ 2085474 h 2085474"/>
              <a:gd name="connsiteX54" fmla="*/ 1459832 w 1909011"/>
              <a:gd name="connsiteY54" fmla="*/ 2069432 h 2085474"/>
              <a:gd name="connsiteX55" fmla="*/ 1572127 w 1909011"/>
              <a:gd name="connsiteY55" fmla="*/ 2037348 h 2085474"/>
              <a:gd name="connsiteX56" fmla="*/ 1668379 w 1909011"/>
              <a:gd name="connsiteY56" fmla="*/ 1989221 h 2085474"/>
              <a:gd name="connsiteX57" fmla="*/ 1748590 w 1909011"/>
              <a:gd name="connsiteY57" fmla="*/ 1909011 h 2085474"/>
              <a:gd name="connsiteX58" fmla="*/ 1764632 w 1909011"/>
              <a:gd name="connsiteY58" fmla="*/ 1860884 h 2085474"/>
              <a:gd name="connsiteX59" fmla="*/ 1796716 w 1909011"/>
              <a:gd name="connsiteY59" fmla="*/ 1812758 h 2085474"/>
              <a:gd name="connsiteX60" fmla="*/ 1828800 w 1909011"/>
              <a:gd name="connsiteY60" fmla="*/ 1652337 h 2085474"/>
              <a:gd name="connsiteX61" fmla="*/ 1876927 w 1909011"/>
              <a:gd name="connsiteY61" fmla="*/ 1507958 h 2085474"/>
              <a:gd name="connsiteX62" fmla="*/ 1892969 w 1909011"/>
              <a:gd name="connsiteY62" fmla="*/ 1459832 h 2085474"/>
              <a:gd name="connsiteX63" fmla="*/ 1909011 w 1909011"/>
              <a:gd name="connsiteY63" fmla="*/ 1203158 h 2085474"/>
              <a:gd name="connsiteX64" fmla="*/ 1892969 w 1909011"/>
              <a:gd name="connsiteY64" fmla="*/ 850232 h 2085474"/>
              <a:gd name="connsiteX65" fmla="*/ 1876927 w 1909011"/>
              <a:gd name="connsiteY65" fmla="*/ 770021 h 2085474"/>
              <a:gd name="connsiteX66" fmla="*/ 1828800 w 1909011"/>
              <a:gd name="connsiteY66" fmla="*/ 673769 h 2085474"/>
              <a:gd name="connsiteX67" fmla="*/ 1748590 w 1909011"/>
              <a:gd name="connsiteY67" fmla="*/ 593558 h 2085474"/>
              <a:gd name="connsiteX68" fmla="*/ 1700463 w 1909011"/>
              <a:gd name="connsiteY68" fmla="*/ 577516 h 2085474"/>
              <a:gd name="connsiteX69" fmla="*/ 1652337 w 1909011"/>
              <a:gd name="connsiteY69" fmla="*/ 529390 h 2085474"/>
              <a:gd name="connsiteX70" fmla="*/ 1588169 w 1909011"/>
              <a:gd name="connsiteY70" fmla="*/ 513348 h 2085474"/>
              <a:gd name="connsiteX71" fmla="*/ 1540042 w 1909011"/>
              <a:gd name="connsiteY71" fmla="*/ 497305 h 2085474"/>
              <a:gd name="connsiteX72" fmla="*/ 1475874 w 1909011"/>
              <a:gd name="connsiteY72" fmla="*/ 401053 h 2085474"/>
              <a:gd name="connsiteX73" fmla="*/ 1491916 w 1909011"/>
              <a:gd name="connsiteY73" fmla="*/ 128337 h 20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909011" h="2085474">
                <a:moveTo>
                  <a:pt x="1491916" y="0"/>
                </a:moveTo>
                <a:cubicBezTo>
                  <a:pt x="1507958" y="26737"/>
                  <a:pt x="1536175" y="49271"/>
                  <a:pt x="1540042" y="80211"/>
                </a:cubicBezTo>
                <a:cubicBezTo>
                  <a:pt x="1545847" y="126651"/>
                  <a:pt x="1484791" y="136059"/>
                  <a:pt x="1459832" y="144379"/>
                </a:cubicBezTo>
                <a:cubicBezTo>
                  <a:pt x="1403670" y="130339"/>
                  <a:pt x="1315904" y="131003"/>
                  <a:pt x="1411705" y="16042"/>
                </a:cubicBezTo>
                <a:cubicBezTo>
                  <a:pt x="1416084" y="10787"/>
                  <a:pt x="1513395" y="44591"/>
                  <a:pt x="1524000" y="48126"/>
                </a:cubicBezTo>
                <a:cubicBezTo>
                  <a:pt x="1547316" y="118076"/>
                  <a:pt x="1592698" y="151041"/>
                  <a:pt x="1507958" y="176463"/>
                </a:cubicBezTo>
                <a:cubicBezTo>
                  <a:pt x="1471741" y="187328"/>
                  <a:pt x="1433095" y="187158"/>
                  <a:pt x="1395663" y="192505"/>
                </a:cubicBezTo>
                <a:cubicBezTo>
                  <a:pt x="1390316" y="219242"/>
                  <a:pt x="1386234" y="246264"/>
                  <a:pt x="1379621" y="272716"/>
                </a:cubicBezTo>
                <a:cubicBezTo>
                  <a:pt x="1375520" y="289121"/>
                  <a:pt x="1367247" y="304335"/>
                  <a:pt x="1363579" y="320842"/>
                </a:cubicBezTo>
                <a:cubicBezTo>
                  <a:pt x="1356523" y="352594"/>
                  <a:pt x="1352884" y="385011"/>
                  <a:pt x="1347537" y="417095"/>
                </a:cubicBezTo>
                <a:cubicBezTo>
                  <a:pt x="1237528" y="380425"/>
                  <a:pt x="1374067" y="423727"/>
                  <a:pt x="1219200" y="385011"/>
                </a:cubicBezTo>
                <a:cubicBezTo>
                  <a:pt x="1202795" y="380910"/>
                  <a:pt x="1187116" y="374316"/>
                  <a:pt x="1171074" y="368969"/>
                </a:cubicBezTo>
                <a:cubicBezTo>
                  <a:pt x="1164016" y="411316"/>
                  <a:pt x="1130807" y="507892"/>
                  <a:pt x="1187116" y="545432"/>
                </a:cubicBezTo>
                <a:cubicBezTo>
                  <a:pt x="1205461" y="557662"/>
                  <a:pt x="1229895" y="534737"/>
                  <a:pt x="1251284" y="529390"/>
                </a:cubicBezTo>
                <a:lnTo>
                  <a:pt x="1283369" y="433137"/>
                </a:lnTo>
                <a:lnTo>
                  <a:pt x="1267327" y="481263"/>
                </a:lnTo>
                <a:cubicBezTo>
                  <a:pt x="1303594" y="662600"/>
                  <a:pt x="1237216" y="463198"/>
                  <a:pt x="1427748" y="577516"/>
                </a:cubicBezTo>
                <a:cubicBezTo>
                  <a:pt x="1451129" y="591544"/>
                  <a:pt x="1437177" y="631274"/>
                  <a:pt x="1443790" y="657726"/>
                </a:cubicBezTo>
                <a:cubicBezTo>
                  <a:pt x="1468865" y="758025"/>
                  <a:pt x="1447105" y="653153"/>
                  <a:pt x="1491916" y="753979"/>
                </a:cubicBezTo>
                <a:cubicBezTo>
                  <a:pt x="1505651" y="784884"/>
                  <a:pt x="1513305" y="818148"/>
                  <a:pt x="1524000" y="850232"/>
                </a:cubicBezTo>
                <a:lnTo>
                  <a:pt x="1540042" y="898358"/>
                </a:lnTo>
                <a:lnTo>
                  <a:pt x="1588169" y="1042737"/>
                </a:lnTo>
                <a:lnTo>
                  <a:pt x="1604211" y="1090863"/>
                </a:lnTo>
                <a:cubicBezTo>
                  <a:pt x="1598864" y="1171074"/>
                  <a:pt x="1596584" y="1251548"/>
                  <a:pt x="1588169" y="1331495"/>
                </a:cubicBezTo>
                <a:cubicBezTo>
                  <a:pt x="1585861" y="1353421"/>
                  <a:pt x="1578462" y="1374545"/>
                  <a:pt x="1572127" y="1395663"/>
                </a:cubicBezTo>
                <a:cubicBezTo>
                  <a:pt x="1562409" y="1428057"/>
                  <a:pt x="1550737" y="1459832"/>
                  <a:pt x="1540042" y="1491916"/>
                </a:cubicBezTo>
                <a:lnTo>
                  <a:pt x="1524000" y="1540042"/>
                </a:lnTo>
                <a:lnTo>
                  <a:pt x="1507958" y="1588169"/>
                </a:lnTo>
                <a:cubicBezTo>
                  <a:pt x="1487786" y="1648685"/>
                  <a:pt x="1482907" y="1677391"/>
                  <a:pt x="1427748" y="1732548"/>
                </a:cubicBezTo>
                <a:cubicBezTo>
                  <a:pt x="1417053" y="1743243"/>
                  <a:pt x="1408632" y="1756850"/>
                  <a:pt x="1395663" y="1764632"/>
                </a:cubicBezTo>
                <a:cubicBezTo>
                  <a:pt x="1381163" y="1773332"/>
                  <a:pt x="1362662" y="1773112"/>
                  <a:pt x="1347537" y="1780674"/>
                </a:cubicBezTo>
                <a:cubicBezTo>
                  <a:pt x="1330292" y="1789296"/>
                  <a:pt x="1315453" y="1802063"/>
                  <a:pt x="1299411" y="1812758"/>
                </a:cubicBezTo>
                <a:cubicBezTo>
                  <a:pt x="1101558" y="1807411"/>
                  <a:pt x="903531" y="1806600"/>
                  <a:pt x="705853" y="1796716"/>
                </a:cubicBezTo>
                <a:cubicBezTo>
                  <a:pt x="640106" y="1793429"/>
                  <a:pt x="666343" y="1773249"/>
                  <a:pt x="625642" y="1732548"/>
                </a:cubicBezTo>
                <a:cubicBezTo>
                  <a:pt x="612009" y="1718915"/>
                  <a:pt x="595237" y="1708058"/>
                  <a:pt x="577516" y="1700463"/>
                </a:cubicBezTo>
                <a:cubicBezTo>
                  <a:pt x="557251" y="1691778"/>
                  <a:pt x="534466" y="1690756"/>
                  <a:pt x="513348" y="1684421"/>
                </a:cubicBezTo>
                <a:cubicBezTo>
                  <a:pt x="480954" y="1674703"/>
                  <a:pt x="417095" y="1652337"/>
                  <a:pt x="417095" y="1652337"/>
                </a:cubicBezTo>
                <a:cubicBezTo>
                  <a:pt x="401053" y="1636295"/>
                  <a:pt x="391392" y="1607661"/>
                  <a:pt x="368969" y="1604211"/>
                </a:cubicBezTo>
                <a:cubicBezTo>
                  <a:pt x="284078" y="1591151"/>
                  <a:pt x="230470" y="1612946"/>
                  <a:pt x="160421" y="1636295"/>
                </a:cubicBezTo>
                <a:cubicBezTo>
                  <a:pt x="144379" y="1646990"/>
                  <a:pt x="125928" y="1654746"/>
                  <a:pt x="112295" y="1668379"/>
                </a:cubicBezTo>
                <a:cubicBezTo>
                  <a:pt x="74162" y="1706512"/>
                  <a:pt x="64012" y="1765104"/>
                  <a:pt x="48127" y="1812758"/>
                </a:cubicBezTo>
                <a:lnTo>
                  <a:pt x="32084" y="1860884"/>
                </a:lnTo>
                <a:lnTo>
                  <a:pt x="16042" y="1909011"/>
                </a:lnTo>
                <a:lnTo>
                  <a:pt x="0" y="1957137"/>
                </a:lnTo>
                <a:cubicBezTo>
                  <a:pt x="5347" y="1983874"/>
                  <a:pt x="-3239" y="2018068"/>
                  <a:pt x="16042" y="2037348"/>
                </a:cubicBezTo>
                <a:cubicBezTo>
                  <a:pt x="26737" y="2048043"/>
                  <a:pt x="36027" y="2014338"/>
                  <a:pt x="48127" y="2005263"/>
                </a:cubicBezTo>
                <a:cubicBezTo>
                  <a:pt x="136384" y="1939070"/>
                  <a:pt x="117474" y="1950063"/>
                  <a:pt x="192505" y="1925053"/>
                </a:cubicBezTo>
                <a:cubicBezTo>
                  <a:pt x="260286" y="1857274"/>
                  <a:pt x="217729" y="1883275"/>
                  <a:pt x="385011" y="1909011"/>
                </a:cubicBezTo>
                <a:cubicBezTo>
                  <a:pt x="443254" y="1917971"/>
                  <a:pt x="428386" y="1930699"/>
                  <a:pt x="481263" y="1957137"/>
                </a:cubicBezTo>
                <a:cubicBezTo>
                  <a:pt x="496388" y="1964699"/>
                  <a:pt x="513557" y="1967242"/>
                  <a:pt x="529390" y="1973179"/>
                </a:cubicBezTo>
                <a:cubicBezTo>
                  <a:pt x="556353" y="1983290"/>
                  <a:pt x="583844" y="1992385"/>
                  <a:pt x="609600" y="2005263"/>
                </a:cubicBezTo>
                <a:cubicBezTo>
                  <a:pt x="626845" y="2013886"/>
                  <a:pt x="639674" y="2030578"/>
                  <a:pt x="657727" y="2037348"/>
                </a:cubicBezTo>
                <a:cubicBezTo>
                  <a:pt x="683257" y="2046922"/>
                  <a:pt x="711320" y="2047475"/>
                  <a:pt x="737937" y="2053390"/>
                </a:cubicBezTo>
                <a:cubicBezTo>
                  <a:pt x="798366" y="2066819"/>
                  <a:pt x="796639" y="2067610"/>
                  <a:pt x="850232" y="2085474"/>
                </a:cubicBezTo>
                <a:cubicBezTo>
                  <a:pt x="1053432" y="2080127"/>
                  <a:pt x="1257012" y="2082953"/>
                  <a:pt x="1459832" y="2069432"/>
                </a:cubicBezTo>
                <a:cubicBezTo>
                  <a:pt x="1498675" y="2066842"/>
                  <a:pt x="1534839" y="2048534"/>
                  <a:pt x="1572127" y="2037348"/>
                </a:cubicBezTo>
                <a:cubicBezTo>
                  <a:pt x="1614927" y="2024508"/>
                  <a:pt x="1633110" y="2020081"/>
                  <a:pt x="1668379" y="1989221"/>
                </a:cubicBezTo>
                <a:cubicBezTo>
                  <a:pt x="1696835" y="1964322"/>
                  <a:pt x="1748590" y="1909011"/>
                  <a:pt x="1748590" y="1909011"/>
                </a:cubicBezTo>
                <a:cubicBezTo>
                  <a:pt x="1753937" y="1892969"/>
                  <a:pt x="1757070" y="1876009"/>
                  <a:pt x="1764632" y="1860884"/>
                </a:cubicBezTo>
                <a:cubicBezTo>
                  <a:pt x="1773254" y="1843639"/>
                  <a:pt x="1789121" y="1830479"/>
                  <a:pt x="1796716" y="1812758"/>
                </a:cubicBezTo>
                <a:cubicBezTo>
                  <a:pt x="1812713" y="1775432"/>
                  <a:pt x="1820838" y="1684184"/>
                  <a:pt x="1828800" y="1652337"/>
                </a:cubicBezTo>
                <a:cubicBezTo>
                  <a:pt x="1828810" y="1652298"/>
                  <a:pt x="1868899" y="1532040"/>
                  <a:pt x="1876927" y="1507958"/>
                </a:cubicBezTo>
                <a:lnTo>
                  <a:pt x="1892969" y="1459832"/>
                </a:lnTo>
                <a:cubicBezTo>
                  <a:pt x="1898316" y="1374274"/>
                  <a:pt x="1909011" y="1288883"/>
                  <a:pt x="1909011" y="1203158"/>
                </a:cubicBezTo>
                <a:cubicBezTo>
                  <a:pt x="1909011" y="1085395"/>
                  <a:pt x="1901668" y="967674"/>
                  <a:pt x="1892969" y="850232"/>
                </a:cubicBezTo>
                <a:cubicBezTo>
                  <a:pt x="1890955" y="823040"/>
                  <a:pt x="1883540" y="796473"/>
                  <a:pt x="1876927" y="770021"/>
                </a:cubicBezTo>
                <a:cubicBezTo>
                  <a:pt x="1867083" y="730645"/>
                  <a:pt x="1856244" y="705134"/>
                  <a:pt x="1828800" y="673769"/>
                </a:cubicBezTo>
                <a:cubicBezTo>
                  <a:pt x="1803901" y="645313"/>
                  <a:pt x="1784461" y="605515"/>
                  <a:pt x="1748590" y="593558"/>
                </a:cubicBezTo>
                <a:lnTo>
                  <a:pt x="1700463" y="577516"/>
                </a:lnTo>
                <a:cubicBezTo>
                  <a:pt x="1684421" y="561474"/>
                  <a:pt x="1672035" y="540646"/>
                  <a:pt x="1652337" y="529390"/>
                </a:cubicBezTo>
                <a:cubicBezTo>
                  <a:pt x="1633194" y="518451"/>
                  <a:pt x="1609368" y="519405"/>
                  <a:pt x="1588169" y="513348"/>
                </a:cubicBezTo>
                <a:cubicBezTo>
                  <a:pt x="1571909" y="508702"/>
                  <a:pt x="1556084" y="502653"/>
                  <a:pt x="1540042" y="497305"/>
                </a:cubicBezTo>
                <a:cubicBezTo>
                  <a:pt x="1518653" y="465221"/>
                  <a:pt x="1472917" y="439500"/>
                  <a:pt x="1475874" y="401053"/>
                </a:cubicBezTo>
                <a:cubicBezTo>
                  <a:pt x="1493556" y="171179"/>
                  <a:pt x="1491916" y="262226"/>
                  <a:pt x="1491916" y="128337"/>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Freeform: Shape 2052">
            <a:extLst>
              <a:ext uri="{FF2B5EF4-FFF2-40B4-BE49-F238E27FC236}">
                <a16:creationId xmlns:a16="http://schemas.microsoft.com/office/drawing/2014/main" id="{F0E76C2A-E073-4206-8D9E-AA5E9527DF6C}"/>
              </a:ext>
            </a:extLst>
          </p:cNvPr>
          <p:cNvSpPr/>
          <p:nvPr/>
        </p:nvSpPr>
        <p:spPr>
          <a:xfrm>
            <a:off x="10297446" y="796838"/>
            <a:ext cx="862072" cy="715594"/>
          </a:xfrm>
          <a:custGeom>
            <a:avLst/>
            <a:gdLst>
              <a:gd name="connsiteX0" fmla="*/ 834857 w 1508625"/>
              <a:gd name="connsiteY0" fmla="*/ 3357 h 1193035"/>
              <a:gd name="connsiteX1" fmla="*/ 1155699 w 1508625"/>
              <a:gd name="connsiteY1" fmla="*/ 19399 h 1193035"/>
              <a:gd name="connsiteX2" fmla="*/ 1235910 w 1508625"/>
              <a:gd name="connsiteY2" fmla="*/ 67525 h 1193035"/>
              <a:gd name="connsiteX3" fmla="*/ 1332162 w 1508625"/>
              <a:gd name="connsiteY3" fmla="*/ 131693 h 1193035"/>
              <a:gd name="connsiteX4" fmla="*/ 1364247 w 1508625"/>
              <a:gd name="connsiteY4" fmla="*/ 163778 h 1193035"/>
              <a:gd name="connsiteX5" fmla="*/ 1396331 w 1508625"/>
              <a:gd name="connsiteY5" fmla="*/ 211904 h 1193035"/>
              <a:gd name="connsiteX6" fmla="*/ 1444457 w 1508625"/>
              <a:gd name="connsiteY6" fmla="*/ 243988 h 1193035"/>
              <a:gd name="connsiteX7" fmla="*/ 1460499 w 1508625"/>
              <a:gd name="connsiteY7" fmla="*/ 308157 h 1193035"/>
              <a:gd name="connsiteX8" fmla="*/ 1508625 w 1508625"/>
              <a:gd name="connsiteY8" fmla="*/ 420451 h 1193035"/>
              <a:gd name="connsiteX9" fmla="*/ 1492583 w 1508625"/>
              <a:gd name="connsiteY9" fmla="*/ 757335 h 1193035"/>
              <a:gd name="connsiteX10" fmla="*/ 1476541 w 1508625"/>
              <a:gd name="connsiteY10" fmla="*/ 805462 h 1193035"/>
              <a:gd name="connsiteX11" fmla="*/ 1444457 w 1508625"/>
              <a:gd name="connsiteY11" fmla="*/ 853588 h 1193035"/>
              <a:gd name="connsiteX12" fmla="*/ 1348204 w 1508625"/>
              <a:gd name="connsiteY12" fmla="*/ 901714 h 1193035"/>
              <a:gd name="connsiteX13" fmla="*/ 1316120 w 1508625"/>
              <a:gd name="connsiteY13" fmla="*/ 933799 h 1193035"/>
              <a:gd name="connsiteX14" fmla="*/ 1251952 w 1508625"/>
              <a:gd name="connsiteY14" fmla="*/ 949841 h 1193035"/>
              <a:gd name="connsiteX15" fmla="*/ 770689 w 1508625"/>
              <a:gd name="connsiteY15" fmla="*/ 965883 h 1193035"/>
              <a:gd name="connsiteX16" fmla="*/ 738604 w 1508625"/>
              <a:gd name="connsiteY16" fmla="*/ 997967 h 1193035"/>
              <a:gd name="connsiteX17" fmla="*/ 690478 w 1508625"/>
              <a:gd name="connsiteY17" fmla="*/ 1094220 h 1193035"/>
              <a:gd name="connsiteX18" fmla="*/ 594225 w 1508625"/>
              <a:gd name="connsiteY18" fmla="*/ 1142346 h 1193035"/>
              <a:gd name="connsiteX19" fmla="*/ 546099 w 1508625"/>
              <a:gd name="connsiteY19" fmla="*/ 1174430 h 1193035"/>
              <a:gd name="connsiteX20" fmla="*/ 321510 w 1508625"/>
              <a:gd name="connsiteY20" fmla="*/ 1174430 h 1193035"/>
              <a:gd name="connsiteX21" fmla="*/ 289425 w 1508625"/>
              <a:gd name="connsiteY21" fmla="*/ 1142346 h 1193035"/>
              <a:gd name="connsiteX22" fmla="*/ 241299 w 1508625"/>
              <a:gd name="connsiteY22" fmla="*/ 1062135 h 1193035"/>
              <a:gd name="connsiteX23" fmla="*/ 161089 w 1508625"/>
              <a:gd name="connsiteY23" fmla="*/ 917757 h 1193035"/>
              <a:gd name="connsiteX24" fmla="*/ 129004 w 1508625"/>
              <a:gd name="connsiteY24" fmla="*/ 885672 h 1193035"/>
              <a:gd name="connsiteX25" fmla="*/ 32752 w 1508625"/>
              <a:gd name="connsiteY25" fmla="*/ 757335 h 1193035"/>
              <a:gd name="connsiteX26" fmla="*/ 16710 w 1508625"/>
              <a:gd name="connsiteY26" fmla="*/ 612957 h 1193035"/>
              <a:gd name="connsiteX27" fmla="*/ 112962 w 1508625"/>
              <a:gd name="connsiteY27" fmla="*/ 677125 h 1193035"/>
              <a:gd name="connsiteX28" fmla="*/ 161089 w 1508625"/>
              <a:gd name="connsiteY28" fmla="*/ 757335 h 1193035"/>
              <a:gd name="connsiteX29" fmla="*/ 177131 w 1508625"/>
              <a:gd name="connsiteY29" fmla="*/ 805462 h 1193035"/>
              <a:gd name="connsiteX30" fmla="*/ 305468 w 1508625"/>
              <a:gd name="connsiteY30" fmla="*/ 965883 h 1193035"/>
              <a:gd name="connsiteX31" fmla="*/ 353594 w 1508625"/>
              <a:gd name="connsiteY31" fmla="*/ 997967 h 1193035"/>
              <a:gd name="connsiteX32" fmla="*/ 465889 w 1508625"/>
              <a:gd name="connsiteY32" fmla="*/ 1030051 h 1193035"/>
              <a:gd name="connsiteX33" fmla="*/ 626310 w 1508625"/>
              <a:gd name="connsiteY33" fmla="*/ 1014009 h 1193035"/>
              <a:gd name="connsiteX34" fmla="*/ 642352 w 1508625"/>
              <a:gd name="connsiteY34" fmla="*/ 917757 h 1193035"/>
              <a:gd name="connsiteX35" fmla="*/ 674436 w 1508625"/>
              <a:gd name="connsiteY35" fmla="*/ 885672 h 1193035"/>
              <a:gd name="connsiteX36" fmla="*/ 882983 w 1508625"/>
              <a:gd name="connsiteY36" fmla="*/ 837546 h 1193035"/>
              <a:gd name="connsiteX37" fmla="*/ 1011320 w 1508625"/>
              <a:gd name="connsiteY37" fmla="*/ 805462 h 1193035"/>
              <a:gd name="connsiteX38" fmla="*/ 1107573 w 1508625"/>
              <a:gd name="connsiteY38" fmla="*/ 789420 h 1193035"/>
              <a:gd name="connsiteX39" fmla="*/ 1155699 w 1508625"/>
              <a:gd name="connsiteY39" fmla="*/ 773378 h 1193035"/>
              <a:gd name="connsiteX40" fmla="*/ 1267994 w 1508625"/>
              <a:gd name="connsiteY40" fmla="*/ 757335 h 1193035"/>
              <a:gd name="connsiteX41" fmla="*/ 1348204 w 1508625"/>
              <a:gd name="connsiteY41" fmla="*/ 741293 h 1193035"/>
              <a:gd name="connsiteX42" fmla="*/ 1380289 w 1508625"/>
              <a:gd name="connsiteY42" fmla="*/ 709209 h 1193035"/>
              <a:gd name="connsiteX43" fmla="*/ 1396331 w 1508625"/>
              <a:gd name="connsiteY43" fmla="*/ 661083 h 1193035"/>
              <a:gd name="connsiteX44" fmla="*/ 1428415 w 1508625"/>
              <a:gd name="connsiteY44" fmla="*/ 612957 h 1193035"/>
              <a:gd name="connsiteX45" fmla="*/ 1380289 w 1508625"/>
              <a:gd name="connsiteY45" fmla="*/ 500662 h 1193035"/>
              <a:gd name="connsiteX46" fmla="*/ 1316120 w 1508625"/>
              <a:gd name="connsiteY46" fmla="*/ 436493 h 1193035"/>
              <a:gd name="connsiteX47" fmla="*/ 1267994 w 1508625"/>
              <a:gd name="connsiteY47" fmla="*/ 388367 h 1193035"/>
              <a:gd name="connsiteX48" fmla="*/ 1203825 w 1508625"/>
              <a:gd name="connsiteY48" fmla="*/ 292114 h 1193035"/>
              <a:gd name="connsiteX49" fmla="*/ 1171741 w 1508625"/>
              <a:gd name="connsiteY49" fmla="*/ 243988 h 1193035"/>
              <a:gd name="connsiteX50" fmla="*/ 1155699 w 1508625"/>
              <a:gd name="connsiteY50" fmla="*/ 195862 h 1193035"/>
              <a:gd name="connsiteX51" fmla="*/ 1107573 w 1508625"/>
              <a:gd name="connsiteY51" fmla="*/ 163778 h 1193035"/>
              <a:gd name="connsiteX52" fmla="*/ 1075489 w 1508625"/>
              <a:gd name="connsiteY52" fmla="*/ 131693 h 1193035"/>
              <a:gd name="connsiteX53" fmla="*/ 915068 w 1508625"/>
              <a:gd name="connsiteY53" fmla="*/ 83567 h 1193035"/>
              <a:gd name="connsiteX54" fmla="*/ 834857 w 1508625"/>
              <a:gd name="connsiteY54" fmla="*/ 3357 h 1193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508625" h="1193035">
                <a:moveTo>
                  <a:pt x="834857" y="3357"/>
                </a:moveTo>
                <a:cubicBezTo>
                  <a:pt x="874962" y="-7338"/>
                  <a:pt x="1049021" y="10123"/>
                  <a:pt x="1155699" y="19399"/>
                </a:cubicBezTo>
                <a:cubicBezTo>
                  <a:pt x="1213523" y="24427"/>
                  <a:pt x="1196028" y="37613"/>
                  <a:pt x="1235910" y="67525"/>
                </a:cubicBezTo>
                <a:cubicBezTo>
                  <a:pt x="1266758" y="90661"/>
                  <a:pt x="1304896" y="104427"/>
                  <a:pt x="1332162" y="131693"/>
                </a:cubicBezTo>
                <a:cubicBezTo>
                  <a:pt x="1342857" y="142388"/>
                  <a:pt x="1354798" y="151967"/>
                  <a:pt x="1364247" y="163778"/>
                </a:cubicBezTo>
                <a:cubicBezTo>
                  <a:pt x="1376291" y="178833"/>
                  <a:pt x="1382698" y="198271"/>
                  <a:pt x="1396331" y="211904"/>
                </a:cubicBezTo>
                <a:cubicBezTo>
                  <a:pt x="1409964" y="225537"/>
                  <a:pt x="1428415" y="233293"/>
                  <a:pt x="1444457" y="243988"/>
                </a:cubicBezTo>
                <a:cubicBezTo>
                  <a:pt x="1449804" y="265378"/>
                  <a:pt x="1451814" y="287892"/>
                  <a:pt x="1460499" y="308157"/>
                </a:cubicBezTo>
                <a:cubicBezTo>
                  <a:pt x="1526971" y="463259"/>
                  <a:pt x="1462569" y="236225"/>
                  <a:pt x="1508625" y="420451"/>
                </a:cubicBezTo>
                <a:cubicBezTo>
                  <a:pt x="1503278" y="532746"/>
                  <a:pt x="1501919" y="645301"/>
                  <a:pt x="1492583" y="757335"/>
                </a:cubicBezTo>
                <a:cubicBezTo>
                  <a:pt x="1491179" y="774187"/>
                  <a:pt x="1484103" y="790337"/>
                  <a:pt x="1476541" y="805462"/>
                </a:cubicBezTo>
                <a:cubicBezTo>
                  <a:pt x="1467919" y="822707"/>
                  <a:pt x="1458090" y="839955"/>
                  <a:pt x="1444457" y="853588"/>
                </a:cubicBezTo>
                <a:cubicBezTo>
                  <a:pt x="1413359" y="884686"/>
                  <a:pt x="1387347" y="888667"/>
                  <a:pt x="1348204" y="901714"/>
                </a:cubicBezTo>
                <a:cubicBezTo>
                  <a:pt x="1337509" y="912409"/>
                  <a:pt x="1329648" y="927035"/>
                  <a:pt x="1316120" y="933799"/>
                </a:cubicBezTo>
                <a:cubicBezTo>
                  <a:pt x="1296400" y="943659"/>
                  <a:pt x="1273962" y="948546"/>
                  <a:pt x="1251952" y="949841"/>
                </a:cubicBezTo>
                <a:cubicBezTo>
                  <a:pt x="1091719" y="959266"/>
                  <a:pt x="931110" y="960536"/>
                  <a:pt x="770689" y="965883"/>
                </a:cubicBezTo>
                <a:cubicBezTo>
                  <a:pt x="759994" y="976578"/>
                  <a:pt x="746386" y="984998"/>
                  <a:pt x="738604" y="997967"/>
                </a:cubicBezTo>
                <a:cubicBezTo>
                  <a:pt x="699460" y="1063206"/>
                  <a:pt x="751331" y="1033366"/>
                  <a:pt x="690478" y="1094220"/>
                </a:cubicBezTo>
                <a:cubicBezTo>
                  <a:pt x="659380" y="1125318"/>
                  <a:pt x="633367" y="1129299"/>
                  <a:pt x="594225" y="1142346"/>
                </a:cubicBezTo>
                <a:cubicBezTo>
                  <a:pt x="578183" y="1153041"/>
                  <a:pt x="563344" y="1165808"/>
                  <a:pt x="546099" y="1174430"/>
                </a:cubicBezTo>
                <a:cubicBezTo>
                  <a:pt x="471318" y="1211820"/>
                  <a:pt x="412199" y="1182674"/>
                  <a:pt x="321510" y="1174430"/>
                </a:cubicBezTo>
                <a:cubicBezTo>
                  <a:pt x="310815" y="1163735"/>
                  <a:pt x="297207" y="1155315"/>
                  <a:pt x="289425" y="1142346"/>
                </a:cubicBezTo>
                <a:cubicBezTo>
                  <a:pt x="226945" y="1038215"/>
                  <a:pt x="322598" y="1143436"/>
                  <a:pt x="241299" y="1062135"/>
                </a:cubicBezTo>
                <a:cubicBezTo>
                  <a:pt x="221126" y="1001617"/>
                  <a:pt x="216250" y="972918"/>
                  <a:pt x="161089" y="917757"/>
                </a:cubicBezTo>
                <a:cubicBezTo>
                  <a:pt x="150394" y="907062"/>
                  <a:pt x="138079" y="897772"/>
                  <a:pt x="129004" y="885672"/>
                </a:cubicBezTo>
                <a:cubicBezTo>
                  <a:pt x="20163" y="740551"/>
                  <a:pt x="106333" y="830919"/>
                  <a:pt x="32752" y="757335"/>
                </a:cubicBezTo>
                <a:cubicBezTo>
                  <a:pt x="-4679" y="645041"/>
                  <a:pt x="-10027" y="693167"/>
                  <a:pt x="16710" y="612957"/>
                </a:cubicBezTo>
                <a:cubicBezTo>
                  <a:pt x="67166" y="629776"/>
                  <a:pt x="78629" y="625625"/>
                  <a:pt x="112962" y="677125"/>
                </a:cubicBezTo>
                <a:cubicBezTo>
                  <a:pt x="196258" y="802068"/>
                  <a:pt x="61170" y="657420"/>
                  <a:pt x="161089" y="757335"/>
                </a:cubicBezTo>
                <a:cubicBezTo>
                  <a:pt x="166436" y="773377"/>
                  <a:pt x="168919" y="790680"/>
                  <a:pt x="177131" y="805462"/>
                </a:cubicBezTo>
                <a:cubicBezTo>
                  <a:pt x="202370" y="850892"/>
                  <a:pt x="257735" y="934061"/>
                  <a:pt x="305468" y="965883"/>
                </a:cubicBezTo>
                <a:cubicBezTo>
                  <a:pt x="321510" y="976578"/>
                  <a:pt x="336349" y="989345"/>
                  <a:pt x="353594" y="997967"/>
                </a:cubicBezTo>
                <a:cubicBezTo>
                  <a:pt x="376609" y="1009474"/>
                  <a:pt x="445329" y="1024911"/>
                  <a:pt x="465889" y="1030051"/>
                </a:cubicBezTo>
                <a:cubicBezTo>
                  <a:pt x="519363" y="1024704"/>
                  <a:pt x="580971" y="1042861"/>
                  <a:pt x="626310" y="1014009"/>
                </a:cubicBezTo>
                <a:cubicBezTo>
                  <a:pt x="653751" y="996546"/>
                  <a:pt x="630931" y="948213"/>
                  <a:pt x="642352" y="917757"/>
                </a:cubicBezTo>
                <a:cubicBezTo>
                  <a:pt x="647663" y="903595"/>
                  <a:pt x="660908" y="892436"/>
                  <a:pt x="674436" y="885672"/>
                </a:cubicBezTo>
                <a:cubicBezTo>
                  <a:pt x="757990" y="843895"/>
                  <a:pt x="791511" y="855840"/>
                  <a:pt x="882983" y="837546"/>
                </a:cubicBezTo>
                <a:cubicBezTo>
                  <a:pt x="926222" y="828898"/>
                  <a:pt x="967824" y="812711"/>
                  <a:pt x="1011320" y="805462"/>
                </a:cubicBezTo>
                <a:lnTo>
                  <a:pt x="1107573" y="789420"/>
                </a:lnTo>
                <a:cubicBezTo>
                  <a:pt x="1123615" y="784073"/>
                  <a:pt x="1139118" y="776694"/>
                  <a:pt x="1155699" y="773378"/>
                </a:cubicBezTo>
                <a:cubicBezTo>
                  <a:pt x="1192776" y="765962"/>
                  <a:pt x="1230697" y="763551"/>
                  <a:pt x="1267994" y="757335"/>
                </a:cubicBezTo>
                <a:cubicBezTo>
                  <a:pt x="1294889" y="752852"/>
                  <a:pt x="1321467" y="746640"/>
                  <a:pt x="1348204" y="741293"/>
                </a:cubicBezTo>
                <a:cubicBezTo>
                  <a:pt x="1358899" y="730598"/>
                  <a:pt x="1372507" y="722178"/>
                  <a:pt x="1380289" y="709209"/>
                </a:cubicBezTo>
                <a:cubicBezTo>
                  <a:pt x="1388989" y="694709"/>
                  <a:pt x="1388769" y="676208"/>
                  <a:pt x="1396331" y="661083"/>
                </a:cubicBezTo>
                <a:cubicBezTo>
                  <a:pt x="1404953" y="643838"/>
                  <a:pt x="1417720" y="628999"/>
                  <a:pt x="1428415" y="612957"/>
                </a:cubicBezTo>
                <a:cubicBezTo>
                  <a:pt x="1413659" y="553931"/>
                  <a:pt x="1419390" y="546279"/>
                  <a:pt x="1380289" y="500662"/>
                </a:cubicBezTo>
                <a:cubicBezTo>
                  <a:pt x="1360603" y="477695"/>
                  <a:pt x="1337510" y="457883"/>
                  <a:pt x="1316120" y="436493"/>
                </a:cubicBezTo>
                <a:cubicBezTo>
                  <a:pt x="1300078" y="420451"/>
                  <a:pt x="1280578" y="407244"/>
                  <a:pt x="1267994" y="388367"/>
                </a:cubicBezTo>
                <a:lnTo>
                  <a:pt x="1203825" y="292114"/>
                </a:lnTo>
                <a:cubicBezTo>
                  <a:pt x="1193130" y="276072"/>
                  <a:pt x="1177838" y="262279"/>
                  <a:pt x="1171741" y="243988"/>
                </a:cubicBezTo>
                <a:cubicBezTo>
                  <a:pt x="1166394" y="227946"/>
                  <a:pt x="1166262" y="209066"/>
                  <a:pt x="1155699" y="195862"/>
                </a:cubicBezTo>
                <a:cubicBezTo>
                  <a:pt x="1143655" y="180807"/>
                  <a:pt x="1122628" y="175822"/>
                  <a:pt x="1107573" y="163778"/>
                </a:cubicBezTo>
                <a:cubicBezTo>
                  <a:pt x="1095763" y="154330"/>
                  <a:pt x="1089017" y="138457"/>
                  <a:pt x="1075489" y="131693"/>
                </a:cubicBezTo>
                <a:cubicBezTo>
                  <a:pt x="1036435" y="112166"/>
                  <a:pt x="961122" y="95080"/>
                  <a:pt x="915068" y="83567"/>
                </a:cubicBezTo>
                <a:cubicBezTo>
                  <a:pt x="860649" y="47288"/>
                  <a:pt x="794752" y="14052"/>
                  <a:pt x="834857" y="3357"/>
                </a:cubicBezTo>
                <a:close/>
              </a:path>
            </a:pathLst>
          </a:cu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16BCF41-5210-44EF-8498-3A634DCF19B1}"/>
              </a:ext>
            </a:extLst>
          </p:cNvPr>
          <p:cNvSpPr txBox="1"/>
          <p:nvPr/>
        </p:nvSpPr>
        <p:spPr>
          <a:xfrm rot="20022212">
            <a:off x="7638435" y="1093076"/>
            <a:ext cx="722086" cy="400110"/>
          </a:xfrm>
          <a:prstGeom prst="rect">
            <a:avLst/>
          </a:prstGeom>
          <a:noFill/>
        </p:spPr>
        <p:txBody>
          <a:bodyPr wrap="square" rtlCol="0">
            <a:spAutoFit/>
          </a:bodyPr>
          <a:lstStyle/>
          <a:p>
            <a:r>
              <a:rPr lang="en-US" sz="2000" b="1" dirty="0">
                <a:solidFill>
                  <a:srgbClr val="0070C0"/>
                </a:solidFill>
              </a:rPr>
              <a:t>Vein</a:t>
            </a:r>
          </a:p>
        </p:txBody>
      </p:sp>
      <p:sp>
        <p:nvSpPr>
          <p:cNvPr id="23" name="TextBox 22">
            <a:extLst>
              <a:ext uri="{FF2B5EF4-FFF2-40B4-BE49-F238E27FC236}">
                <a16:creationId xmlns:a16="http://schemas.microsoft.com/office/drawing/2014/main" id="{6B98576D-E251-4959-95BA-C497882ABA00}"/>
              </a:ext>
            </a:extLst>
          </p:cNvPr>
          <p:cNvSpPr txBox="1"/>
          <p:nvPr/>
        </p:nvSpPr>
        <p:spPr>
          <a:xfrm rot="20022212">
            <a:off x="6164730" y="2062181"/>
            <a:ext cx="1086011" cy="400110"/>
          </a:xfrm>
          <a:prstGeom prst="rect">
            <a:avLst/>
          </a:prstGeom>
          <a:noFill/>
        </p:spPr>
        <p:txBody>
          <a:bodyPr wrap="square" rtlCol="0">
            <a:spAutoFit/>
          </a:bodyPr>
          <a:lstStyle/>
          <a:p>
            <a:r>
              <a:rPr lang="en-US" sz="2000" b="1" dirty="0">
                <a:solidFill>
                  <a:srgbClr val="0070C0"/>
                </a:solidFill>
              </a:rPr>
              <a:t>Venule</a:t>
            </a:r>
          </a:p>
        </p:txBody>
      </p:sp>
      <p:sp>
        <p:nvSpPr>
          <p:cNvPr id="3" name="Rectangle 2">
            <a:extLst>
              <a:ext uri="{FF2B5EF4-FFF2-40B4-BE49-F238E27FC236}">
                <a16:creationId xmlns:a16="http://schemas.microsoft.com/office/drawing/2014/main" id="{68C4C806-C53E-49D4-8A17-0E6117632D88}"/>
              </a:ext>
            </a:extLst>
          </p:cNvPr>
          <p:cNvSpPr/>
          <p:nvPr/>
        </p:nvSpPr>
        <p:spPr>
          <a:xfrm rot="1880570">
            <a:off x="1388742" y="1494953"/>
            <a:ext cx="860748" cy="400110"/>
          </a:xfrm>
          <a:prstGeom prst="rect">
            <a:avLst/>
          </a:prstGeom>
        </p:spPr>
        <p:txBody>
          <a:bodyPr wrap="none">
            <a:spAutoFit/>
          </a:bodyPr>
          <a:lstStyle/>
          <a:p>
            <a:r>
              <a:rPr lang="en-US" sz="2000" b="1" dirty="0">
                <a:solidFill>
                  <a:srgbClr val="FF0000"/>
                </a:solidFill>
              </a:rPr>
              <a:t>Artery</a:t>
            </a:r>
            <a:endParaRPr lang="en-US" sz="2000" dirty="0"/>
          </a:p>
        </p:txBody>
      </p:sp>
      <p:sp>
        <p:nvSpPr>
          <p:cNvPr id="25" name="Rectangle 24">
            <a:extLst>
              <a:ext uri="{FF2B5EF4-FFF2-40B4-BE49-F238E27FC236}">
                <a16:creationId xmlns:a16="http://schemas.microsoft.com/office/drawing/2014/main" id="{2314BECA-70C0-4EED-A139-8B4A410E42AD}"/>
              </a:ext>
            </a:extLst>
          </p:cNvPr>
          <p:cNvSpPr/>
          <p:nvPr/>
        </p:nvSpPr>
        <p:spPr>
          <a:xfrm rot="1795404">
            <a:off x="2313944" y="2297098"/>
            <a:ext cx="1130502" cy="400110"/>
          </a:xfrm>
          <a:prstGeom prst="rect">
            <a:avLst/>
          </a:prstGeom>
        </p:spPr>
        <p:txBody>
          <a:bodyPr wrap="none">
            <a:spAutoFit/>
          </a:bodyPr>
          <a:lstStyle/>
          <a:p>
            <a:r>
              <a:rPr lang="en-US" sz="2000" b="1" dirty="0">
                <a:solidFill>
                  <a:srgbClr val="FF0000"/>
                </a:solidFill>
              </a:rPr>
              <a:t>Arteriole</a:t>
            </a:r>
            <a:endParaRPr lang="en-US" sz="2000" dirty="0"/>
          </a:p>
        </p:txBody>
      </p:sp>
      <p:cxnSp>
        <p:nvCxnSpPr>
          <p:cNvPr id="5" name="Straight Arrow Connector 4">
            <a:extLst>
              <a:ext uri="{FF2B5EF4-FFF2-40B4-BE49-F238E27FC236}">
                <a16:creationId xmlns:a16="http://schemas.microsoft.com/office/drawing/2014/main" id="{2F0F2BD3-C3C4-4806-A0B9-357202F46C46}"/>
              </a:ext>
            </a:extLst>
          </p:cNvPr>
          <p:cNvCxnSpPr>
            <a:cxnSpLocks/>
          </p:cNvCxnSpPr>
          <p:nvPr/>
        </p:nvCxnSpPr>
        <p:spPr>
          <a:xfrm>
            <a:off x="1068739" y="699140"/>
            <a:ext cx="2549289" cy="159117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36C6537-BCE3-491E-ACA2-A489F861ECCB}"/>
              </a:ext>
            </a:extLst>
          </p:cNvPr>
          <p:cNvCxnSpPr>
            <a:cxnSpLocks/>
          </p:cNvCxnSpPr>
          <p:nvPr/>
        </p:nvCxnSpPr>
        <p:spPr>
          <a:xfrm flipV="1">
            <a:off x="5832761" y="550772"/>
            <a:ext cx="2807817" cy="1531828"/>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56" name="شكل بيضاوي 55"/>
          <p:cNvSpPr/>
          <p:nvPr/>
        </p:nvSpPr>
        <p:spPr>
          <a:xfrm rot="19485792">
            <a:off x="6105326" y="2726252"/>
            <a:ext cx="152400" cy="1714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1" name="شكل بيضاوي 55">
            <a:extLst>
              <a:ext uri="{FF2B5EF4-FFF2-40B4-BE49-F238E27FC236}">
                <a16:creationId xmlns:a16="http://schemas.microsoft.com/office/drawing/2014/main" id="{51712653-58D5-4FEE-85E9-C6082AB1E9E7}"/>
              </a:ext>
            </a:extLst>
          </p:cNvPr>
          <p:cNvSpPr/>
          <p:nvPr/>
        </p:nvSpPr>
        <p:spPr>
          <a:xfrm rot="19485792">
            <a:off x="6399270" y="2779176"/>
            <a:ext cx="152400" cy="1714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2" name="شكل بيضاوي 55">
            <a:extLst>
              <a:ext uri="{FF2B5EF4-FFF2-40B4-BE49-F238E27FC236}">
                <a16:creationId xmlns:a16="http://schemas.microsoft.com/office/drawing/2014/main" id="{2901A41A-9CA5-418B-9F83-058969905E77}"/>
              </a:ext>
            </a:extLst>
          </p:cNvPr>
          <p:cNvSpPr/>
          <p:nvPr/>
        </p:nvSpPr>
        <p:spPr>
          <a:xfrm rot="19485792">
            <a:off x="6163732" y="2917721"/>
            <a:ext cx="152400" cy="1714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3" name="شكل بيضاوي 55">
            <a:extLst>
              <a:ext uri="{FF2B5EF4-FFF2-40B4-BE49-F238E27FC236}">
                <a16:creationId xmlns:a16="http://schemas.microsoft.com/office/drawing/2014/main" id="{DE62A5BB-33C9-4033-BA7F-20C0AA03DAF6}"/>
              </a:ext>
            </a:extLst>
          </p:cNvPr>
          <p:cNvSpPr/>
          <p:nvPr/>
        </p:nvSpPr>
        <p:spPr>
          <a:xfrm rot="19485792">
            <a:off x="6385407" y="3083976"/>
            <a:ext cx="152400" cy="1714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4" name="شكل بيضاوي 55">
            <a:extLst>
              <a:ext uri="{FF2B5EF4-FFF2-40B4-BE49-F238E27FC236}">
                <a16:creationId xmlns:a16="http://schemas.microsoft.com/office/drawing/2014/main" id="{7B6AD070-B167-4E6C-B6D7-83C00525AC2B}"/>
              </a:ext>
            </a:extLst>
          </p:cNvPr>
          <p:cNvSpPr/>
          <p:nvPr/>
        </p:nvSpPr>
        <p:spPr>
          <a:xfrm rot="19485792">
            <a:off x="6565517" y="2959276"/>
            <a:ext cx="152400" cy="1714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2" name="شكل بيضاوي 55">
            <a:extLst>
              <a:ext uri="{FF2B5EF4-FFF2-40B4-BE49-F238E27FC236}">
                <a16:creationId xmlns:a16="http://schemas.microsoft.com/office/drawing/2014/main" id="{E1F72B5D-6574-4F87-8AC2-849C25010763}"/>
              </a:ext>
            </a:extLst>
          </p:cNvPr>
          <p:cNvSpPr/>
          <p:nvPr/>
        </p:nvSpPr>
        <p:spPr>
          <a:xfrm rot="19485792">
            <a:off x="6607077" y="2723744"/>
            <a:ext cx="152400" cy="1714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0" name="شكل بيضاوي 55">
            <a:extLst>
              <a:ext uri="{FF2B5EF4-FFF2-40B4-BE49-F238E27FC236}">
                <a16:creationId xmlns:a16="http://schemas.microsoft.com/office/drawing/2014/main" id="{7924778D-BF47-47A5-9F21-678470A5A5D2}"/>
              </a:ext>
            </a:extLst>
          </p:cNvPr>
          <p:cNvSpPr/>
          <p:nvPr/>
        </p:nvSpPr>
        <p:spPr>
          <a:xfrm rot="19485792">
            <a:off x="5832936" y="3605979"/>
            <a:ext cx="152400" cy="1714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1" name="شكل بيضاوي 55">
            <a:extLst>
              <a:ext uri="{FF2B5EF4-FFF2-40B4-BE49-F238E27FC236}">
                <a16:creationId xmlns:a16="http://schemas.microsoft.com/office/drawing/2014/main" id="{6564962D-8DBF-4DC9-B7E3-657E0C82E00D}"/>
              </a:ext>
            </a:extLst>
          </p:cNvPr>
          <p:cNvSpPr/>
          <p:nvPr/>
        </p:nvSpPr>
        <p:spPr>
          <a:xfrm rot="19485792">
            <a:off x="5808885" y="3879649"/>
            <a:ext cx="152400" cy="1714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2" name="شكل بيضاوي 55">
            <a:extLst>
              <a:ext uri="{FF2B5EF4-FFF2-40B4-BE49-F238E27FC236}">
                <a16:creationId xmlns:a16="http://schemas.microsoft.com/office/drawing/2014/main" id="{E6C18F69-8A0E-4246-A842-4058116C2483}"/>
              </a:ext>
            </a:extLst>
          </p:cNvPr>
          <p:cNvSpPr/>
          <p:nvPr/>
        </p:nvSpPr>
        <p:spPr>
          <a:xfrm rot="19485792">
            <a:off x="5595686" y="4358600"/>
            <a:ext cx="152400" cy="1714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TextBox 3">
            <a:extLst>
              <a:ext uri="{FF2B5EF4-FFF2-40B4-BE49-F238E27FC236}">
                <a16:creationId xmlns:a16="http://schemas.microsoft.com/office/drawing/2014/main" id="{260AF396-BD4B-42F4-B1DE-0F84F294A21E}"/>
              </a:ext>
            </a:extLst>
          </p:cNvPr>
          <p:cNvSpPr txBox="1"/>
          <p:nvPr/>
        </p:nvSpPr>
        <p:spPr>
          <a:xfrm>
            <a:off x="6239076" y="4148973"/>
            <a:ext cx="6063755" cy="2585323"/>
          </a:xfrm>
          <a:prstGeom prst="rect">
            <a:avLst/>
          </a:prstGeom>
          <a:noFill/>
        </p:spPr>
        <p:txBody>
          <a:bodyPr wrap="square" rtlCol="0">
            <a:spAutoFit/>
          </a:bodyPr>
          <a:lstStyle/>
          <a:p>
            <a:r>
              <a:rPr lang="en-US" b="1" u="sng" dirty="0">
                <a:solidFill>
                  <a:srgbClr val="7030A0"/>
                </a:solidFill>
              </a:rPr>
              <a:t>Eggs can reach the intestinal wall by: </a:t>
            </a:r>
          </a:p>
          <a:p>
            <a:r>
              <a:rPr lang="en-US" dirty="0"/>
              <a:t>1- Egg spin.</a:t>
            </a:r>
          </a:p>
          <a:p>
            <a:r>
              <a:rPr lang="en-US" dirty="0"/>
              <a:t>2- Proteolytic enzymes.</a:t>
            </a:r>
          </a:p>
          <a:p>
            <a:r>
              <a:rPr lang="en-US" b="1" u="sng" dirty="0">
                <a:solidFill>
                  <a:srgbClr val="7030A0"/>
                </a:solidFill>
              </a:rPr>
              <a:t>The eggs have three destinations:</a:t>
            </a:r>
          </a:p>
          <a:p>
            <a:r>
              <a:rPr lang="en-US" dirty="0"/>
              <a:t>1- Pass through the wall to the lumen, or</a:t>
            </a:r>
          </a:p>
          <a:p>
            <a:r>
              <a:rPr lang="en-US" dirty="0"/>
              <a:t>2- Trapped in the wall which leads to granuloma, fibrosis, and strictures, or</a:t>
            </a:r>
          </a:p>
          <a:p>
            <a:r>
              <a:rPr lang="en-US" dirty="0"/>
              <a:t>3- Eggs  moved with the venous circulation forming embolism.</a:t>
            </a:r>
          </a:p>
          <a:p>
            <a:r>
              <a:rPr lang="en-US" dirty="0"/>
              <a:t>(Liver, lung, CNS, skin, ….)</a:t>
            </a:r>
          </a:p>
        </p:txBody>
      </p:sp>
      <p:sp>
        <p:nvSpPr>
          <p:cNvPr id="53" name="TextBox 3">
            <a:extLst>
              <a:ext uri="{FF2B5EF4-FFF2-40B4-BE49-F238E27FC236}">
                <a16:creationId xmlns:a16="http://schemas.microsoft.com/office/drawing/2014/main" id="{426492DC-D0C9-43DE-95BE-E21F4F2D9D0F}"/>
              </a:ext>
            </a:extLst>
          </p:cNvPr>
          <p:cNvSpPr txBox="1"/>
          <p:nvPr/>
        </p:nvSpPr>
        <p:spPr>
          <a:xfrm>
            <a:off x="1770845" y="94596"/>
            <a:ext cx="4109694" cy="461665"/>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a:spAutoFit/>
          </a:bodyPr>
          <a:lstStyle/>
          <a:p>
            <a:pPr>
              <a:defRPr/>
            </a:pPr>
            <a:r>
              <a:rPr lang="en-US" sz="2400" b="1" dirty="0">
                <a:solidFill>
                  <a:srgbClr val="C00000"/>
                </a:solidFill>
                <a:latin typeface="Arial" pitchFamily="34" charset="0"/>
                <a:cs typeface="Arial" pitchFamily="34" charset="0"/>
              </a:rPr>
              <a:t>3- Stage of egg deposition </a:t>
            </a:r>
            <a:endParaRPr lang="en-US" sz="2400" dirty="0">
              <a:solidFill>
                <a:srgbClr val="C00000"/>
              </a:solidFill>
            </a:endParaRPr>
          </a:p>
        </p:txBody>
      </p:sp>
      <p:pic>
        <p:nvPicPr>
          <p:cNvPr id="25601" name="Picture 1"/>
          <p:cNvPicPr>
            <a:picLocks noChangeAspect="1" noChangeArrowheads="1"/>
          </p:cNvPicPr>
          <p:nvPr/>
        </p:nvPicPr>
        <p:blipFill>
          <a:blip r:embed="rId3" cstate="print"/>
          <a:srcRect/>
          <a:stretch>
            <a:fillRect/>
          </a:stretch>
        </p:blipFill>
        <p:spPr bwMode="auto">
          <a:xfrm flipH="1">
            <a:off x="470261" y="4740185"/>
            <a:ext cx="1110344" cy="1699839"/>
          </a:xfrm>
          <a:prstGeom prst="rect">
            <a:avLst/>
          </a:prstGeom>
          <a:noFill/>
          <a:ln w="9525">
            <a:noFill/>
            <a:miter lim="800000"/>
            <a:headEnd/>
            <a:tailEnd/>
          </a:ln>
        </p:spPr>
      </p:pic>
    </p:spTree>
    <p:extLst>
      <p:ext uri="{BB962C8B-B14F-4D97-AF65-F5344CB8AC3E}">
        <p14:creationId xmlns:p14="http://schemas.microsoft.com/office/powerpoint/2010/main" val="162509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500"/>
                                        <p:tgtEl>
                                          <p:spTgt spid="43"/>
                                        </p:tgtEl>
                                      </p:cBhvr>
                                    </p:animEffect>
                                  </p:childTnLst>
                                </p:cTn>
                              </p:par>
                              <p:par>
                                <p:cTn id="30" presetID="10" presetClass="entr" presetSubtype="0" fill="hold"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par>
                                <p:cTn id="47" presetID="10"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500"/>
                                        <p:tgtEl>
                                          <p:spTgt spid="3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39"/>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40"/>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fade">
                                      <p:cBhvr>
                                        <p:cTn id="70" dur="500"/>
                                        <p:tgtEl>
                                          <p:spTgt spid="2"/>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500"/>
                                        <p:tgtEl>
                                          <p:spTgt spid="29"/>
                                        </p:tgtEl>
                                      </p:cBhvr>
                                    </p:animEffect>
                                  </p:childTnLst>
                                </p:cTn>
                              </p:par>
                            </p:childTnLst>
                          </p:cTn>
                        </p:par>
                      </p:childTnLst>
                    </p:cTn>
                  </p:par>
                  <p:par>
                    <p:cTn id="80" fill="hold">
                      <p:stCondLst>
                        <p:cond delay="indefinite"/>
                      </p:stCondLst>
                      <p:childTnLst>
                        <p:par>
                          <p:cTn id="81" fill="hold">
                            <p:stCondLst>
                              <p:cond delay="0"/>
                            </p:stCondLst>
                            <p:childTnLst>
                              <p:par>
                                <p:cTn id="82" presetID="18" presetClass="entr" presetSubtype="12" fill="hold" grpId="0" nodeType="clickEffect">
                                  <p:stCondLst>
                                    <p:cond delay="0"/>
                                  </p:stCondLst>
                                  <p:childTnLst>
                                    <p:set>
                                      <p:cBhvr>
                                        <p:cTn id="83" dur="1" fill="hold">
                                          <p:stCondLst>
                                            <p:cond delay="0"/>
                                          </p:stCondLst>
                                        </p:cTn>
                                        <p:tgtEl>
                                          <p:spTgt spid="2052"/>
                                        </p:tgtEl>
                                        <p:attrNameLst>
                                          <p:attrName>style.visibility</p:attrName>
                                        </p:attrNameLst>
                                      </p:cBhvr>
                                      <p:to>
                                        <p:strVal val="visible"/>
                                      </p:to>
                                    </p:set>
                                    <p:animEffect transition="in" filter="strips(downLeft)">
                                      <p:cBhvr>
                                        <p:cTn id="84" dur="500"/>
                                        <p:tgtEl>
                                          <p:spTgt spid="2052"/>
                                        </p:tgtEl>
                                      </p:cBhvr>
                                    </p:animEffect>
                                  </p:childTnLst>
                                </p:cTn>
                              </p:par>
                              <p:par>
                                <p:cTn id="85" presetID="18" presetClass="entr" presetSubtype="12" fill="hold" grpId="0" nodeType="withEffect">
                                  <p:stCondLst>
                                    <p:cond delay="0"/>
                                  </p:stCondLst>
                                  <p:childTnLst>
                                    <p:set>
                                      <p:cBhvr>
                                        <p:cTn id="86" dur="1" fill="hold">
                                          <p:stCondLst>
                                            <p:cond delay="0"/>
                                          </p:stCondLst>
                                        </p:cTn>
                                        <p:tgtEl>
                                          <p:spTgt spid="2053"/>
                                        </p:tgtEl>
                                        <p:attrNameLst>
                                          <p:attrName>style.visibility</p:attrName>
                                        </p:attrNameLst>
                                      </p:cBhvr>
                                      <p:to>
                                        <p:strVal val="visible"/>
                                      </p:to>
                                    </p:set>
                                    <p:animEffect transition="in" filter="strips(downLeft)">
                                      <p:cBhvr>
                                        <p:cTn id="87" dur="500"/>
                                        <p:tgtEl>
                                          <p:spTgt spid="2053"/>
                                        </p:tgtEl>
                                      </p:cBhvr>
                                    </p:animEffect>
                                  </p:childTnLst>
                                </p:cTn>
                              </p:par>
                            </p:childTnLst>
                          </p:cTn>
                        </p:par>
                      </p:childTnLst>
                    </p:cTn>
                  </p:par>
                  <p:par>
                    <p:cTn id="88" fill="hold">
                      <p:stCondLst>
                        <p:cond delay="indefinite"/>
                      </p:stCondLst>
                      <p:childTnLst>
                        <p:par>
                          <p:cTn id="89" fill="hold">
                            <p:stCondLst>
                              <p:cond delay="0"/>
                            </p:stCondLst>
                            <p:childTnLst>
                              <p:par>
                                <p:cTn id="90" presetID="64" presetClass="path" presetSubtype="0" accel="50000" decel="50000" fill="hold" grpId="1" nodeType="clickEffect">
                                  <p:stCondLst>
                                    <p:cond delay="0"/>
                                  </p:stCondLst>
                                  <p:childTnLst>
                                    <p:animMotion origin="layout" path="M 2.70833E-6 1.48148E-6 L -0.1875 0.14444 " pathEditMode="relative" rAng="0" ptsTypes="AA">
                                      <p:cBhvr>
                                        <p:cTn id="91" dur="2000" fill="hold"/>
                                        <p:tgtEl>
                                          <p:spTgt spid="2052"/>
                                        </p:tgtEl>
                                        <p:attrNameLst>
                                          <p:attrName>ppt_x</p:attrName>
                                          <p:attrName>ppt_y</p:attrName>
                                        </p:attrNameLst>
                                      </p:cBhvr>
                                      <p:rCtr x="-9400" y="7200"/>
                                    </p:animMotion>
                                  </p:childTnLst>
                                </p:cTn>
                              </p:par>
                              <p:par>
                                <p:cTn id="92" presetID="64" presetClass="path" presetSubtype="0" accel="50000" decel="50000" fill="hold" grpId="1" nodeType="withEffect">
                                  <p:stCondLst>
                                    <p:cond delay="0"/>
                                  </p:stCondLst>
                                  <p:childTnLst>
                                    <p:animMotion origin="layout" path="M -2.29167E-6 2.59259E-6 L -0.18125 0.14444 " pathEditMode="relative" rAng="0" ptsTypes="AA">
                                      <p:cBhvr>
                                        <p:cTn id="93" dur="2000" fill="hold"/>
                                        <p:tgtEl>
                                          <p:spTgt spid="2053"/>
                                        </p:tgtEl>
                                        <p:attrNameLst>
                                          <p:attrName>ppt_x</p:attrName>
                                          <p:attrName>ppt_y</p:attrName>
                                        </p:attrNameLst>
                                      </p:cBhvr>
                                      <p:rCtr x="-9100" y="7200"/>
                                    </p:animMotion>
                                  </p:childTnLst>
                                </p:cTn>
                              </p:par>
                            </p:childTnLst>
                          </p:cTn>
                        </p:par>
                      </p:childTnLst>
                    </p:cTn>
                  </p:par>
                  <p:par>
                    <p:cTn id="94" fill="hold">
                      <p:stCondLst>
                        <p:cond delay="indefinite"/>
                      </p:stCondLst>
                      <p:childTnLst>
                        <p:par>
                          <p:cTn id="95" fill="hold">
                            <p:stCondLst>
                              <p:cond delay="0"/>
                            </p:stCondLst>
                            <p:childTnLst>
                              <p:par>
                                <p:cTn id="96" presetID="4" presetClass="exit" presetSubtype="16" fill="hold" grpId="2" nodeType="clickEffect">
                                  <p:stCondLst>
                                    <p:cond delay="0"/>
                                  </p:stCondLst>
                                  <p:childTnLst>
                                    <p:animEffect transition="out" filter="box(in)">
                                      <p:cBhvr>
                                        <p:cTn id="97" dur="500"/>
                                        <p:tgtEl>
                                          <p:spTgt spid="2053"/>
                                        </p:tgtEl>
                                      </p:cBhvr>
                                    </p:animEffect>
                                    <p:set>
                                      <p:cBhvr>
                                        <p:cTn id="98" dur="1" fill="hold">
                                          <p:stCondLst>
                                            <p:cond delay="499"/>
                                          </p:stCondLst>
                                        </p:cTn>
                                        <p:tgtEl>
                                          <p:spTgt spid="2053"/>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63" presetClass="path" presetSubtype="0" accel="50000" decel="50000" fill="hold" grpId="3" nodeType="clickEffect">
                                  <p:stCondLst>
                                    <p:cond delay="0"/>
                                  </p:stCondLst>
                                  <p:childTnLst>
                                    <p:animMotion origin="layout" path="M -2.29167E-6 2.59259E-6 L -0.3151 0.23055 " pathEditMode="relative" rAng="0" ptsTypes="AA">
                                      <p:cBhvr>
                                        <p:cTn id="102" dur="2000" fill="hold"/>
                                        <p:tgtEl>
                                          <p:spTgt spid="2053"/>
                                        </p:tgtEl>
                                        <p:attrNameLst>
                                          <p:attrName>ppt_x</p:attrName>
                                          <p:attrName>ppt_y</p:attrName>
                                        </p:attrNameLst>
                                      </p:cBhvr>
                                      <p:rCtr x="-15755" y="11528"/>
                                    </p:animMotion>
                                  </p:childTnLst>
                                </p:cTn>
                              </p:par>
                            </p:childTnLst>
                          </p:cTn>
                        </p:par>
                      </p:childTnLst>
                    </p:cTn>
                  </p:par>
                  <p:par>
                    <p:cTn id="103" fill="hold">
                      <p:stCondLst>
                        <p:cond delay="indefinite"/>
                      </p:stCondLst>
                      <p:childTnLst>
                        <p:par>
                          <p:cTn id="104" fill="hold">
                            <p:stCondLst>
                              <p:cond delay="0"/>
                            </p:stCondLst>
                            <p:childTnLst>
                              <p:par>
                                <p:cTn id="105" presetID="18" presetClass="entr" presetSubtype="12" fill="hold" grpId="4" nodeType="clickEffect">
                                  <p:stCondLst>
                                    <p:cond delay="0"/>
                                  </p:stCondLst>
                                  <p:childTnLst>
                                    <p:set>
                                      <p:cBhvr>
                                        <p:cTn id="106" dur="1" fill="hold">
                                          <p:stCondLst>
                                            <p:cond delay="0"/>
                                          </p:stCondLst>
                                        </p:cTn>
                                        <p:tgtEl>
                                          <p:spTgt spid="2053"/>
                                        </p:tgtEl>
                                        <p:attrNameLst>
                                          <p:attrName>style.visibility</p:attrName>
                                        </p:attrNameLst>
                                      </p:cBhvr>
                                      <p:to>
                                        <p:strVal val="visible"/>
                                      </p:to>
                                    </p:set>
                                    <p:animEffect transition="in" filter="strips(downLeft)">
                                      <p:cBhvr>
                                        <p:cTn id="107" dur="500"/>
                                        <p:tgtEl>
                                          <p:spTgt spid="2053"/>
                                        </p:tgtEl>
                                      </p:cBhvr>
                                    </p:animEffec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56"/>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31"/>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32"/>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33"/>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34"/>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grpId="0" nodeType="clickEffect">
                                  <p:stCondLst>
                                    <p:cond delay="0"/>
                                  </p:stCondLst>
                                  <p:childTnLst>
                                    <p:set>
                                      <p:cBhvr>
                                        <p:cTn id="131" dur="1" fill="hold">
                                          <p:stCondLst>
                                            <p:cond delay="0"/>
                                          </p:stCondLst>
                                        </p:cTn>
                                        <p:tgtEl>
                                          <p:spTgt spid="42"/>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50"/>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51"/>
                                        </p:tgtEl>
                                        <p:attrNameLst>
                                          <p:attrName>style.visibility</p:attrName>
                                        </p:attrNameLst>
                                      </p:cBhvr>
                                      <p:to>
                                        <p:strVal val="visible"/>
                                      </p:to>
                                    </p:set>
                                  </p:childTnLst>
                                </p:cTn>
                              </p:par>
                            </p:childTnLst>
                          </p:cTn>
                        </p:par>
                      </p:childTnLst>
                    </p:cTn>
                  </p:par>
                  <p:par>
                    <p:cTn id="140" fill="hold">
                      <p:stCondLst>
                        <p:cond delay="indefinite"/>
                      </p:stCondLst>
                      <p:childTnLst>
                        <p:par>
                          <p:cTn id="141" fill="hold">
                            <p:stCondLst>
                              <p:cond delay="0"/>
                            </p:stCondLst>
                            <p:childTnLst>
                              <p:par>
                                <p:cTn id="142" presetID="1" presetClass="entr" presetSubtype="0" fill="hold" grpId="0" nodeType="clickEffect">
                                  <p:stCondLst>
                                    <p:cond delay="0"/>
                                  </p:stCondLst>
                                  <p:childTnLst>
                                    <p:set>
                                      <p:cBhvr>
                                        <p:cTn id="143" dur="1" fill="hold">
                                          <p:stCondLst>
                                            <p:cond delay="0"/>
                                          </p:stCondLst>
                                        </p:cTn>
                                        <p:tgtEl>
                                          <p:spTgt spid="52"/>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1" presetClass="entr" presetSubtype="0" fill="hold" nodeType="clickEffect">
                                  <p:stCondLst>
                                    <p:cond delay="0"/>
                                  </p:stCondLst>
                                  <p:childTnLst>
                                    <p:set>
                                      <p:cBhvr>
                                        <p:cTn id="147"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48" fill="hold">
                      <p:stCondLst>
                        <p:cond delay="indefinite"/>
                      </p:stCondLst>
                      <p:childTnLst>
                        <p:par>
                          <p:cTn id="149" fill="hold">
                            <p:stCondLst>
                              <p:cond delay="0"/>
                            </p:stCondLst>
                            <p:childTnLst>
                              <p:par>
                                <p:cTn id="150" presetID="1" presetClass="entr" presetSubtype="0" fill="hold" nodeType="clickEffect">
                                  <p:stCondLst>
                                    <p:cond delay="0"/>
                                  </p:stCondLst>
                                  <p:childTnLst>
                                    <p:set>
                                      <p:cBhvr>
                                        <p:cTn id="151"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2" fill="hold">
                      <p:stCondLst>
                        <p:cond delay="indefinite"/>
                      </p:stCondLst>
                      <p:childTnLst>
                        <p:par>
                          <p:cTn id="153" fill="hold">
                            <p:stCondLst>
                              <p:cond delay="0"/>
                            </p:stCondLst>
                            <p:childTnLst>
                              <p:par>
                                <p:cTn id="154" presetID="1" presetClass="entr" presetSubtype="0" fill="hold" nodeType="clickEffect">
                                  <p:stCondLst>
                                    <p:cond delay="0"/>
                                  </p:stCondLst>
                                  <p:childTnLst>
                                    <p:set>
                                      <p:cBhvr>
                                        <p:cTn id="155"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6" fill="hold">
                      <p:stCondLst>
                        <p:cond delay="indefinite"/>
                      </p:stCondLst>
                      <p:childTnLst>
                        <p:par>
                          <p:cTn id="157" fill="hold">
                            <p:stCondLst>
                              <p:cond delay="0"/>
                            </p:stCondLst>
                            <p:childTnLst>
                              <p:par>
                                <p:cTn id="158" presetID="1" presetClass="entr" presetSubtype="0" fill="hold" nodeType="clickEffect">
                                  <p:stCondLst>
                                    <p:cond delay="0"/>
                                  </p:stCondLst>
                                  <p:childTnLst>
                                    <p:set>
                                      <p:cBhvr>
                                        <p:cTn id="159"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60" fill="hold">
                      <p:stCondLst>
                        <p:cond delay="indefinite"/>
                      </p:stCondLst>
                      <p:childTnLst>
                        <p:par>
                          <p:cTn id="161" fill="hold">
                            <p:stCondLst>
                              <p:cond delay="0"/>
                            </p:stCondLst>
                            <p:childTnLst>
                              <p:par>
                                <p:cTn id="162" presetID="1" presetClass="entr" presetSubtype="0" fill="hold" nodeType="clickEffect">
                                  <p:stCondLst>
                                    <p:cond delay="0"/>
                                  </p:stCondLst>
                                  <p:childTnLst>
                                    <p:set>
                                      <p:cBhvr>
                                        <p:cTn id="163"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64" fill="hold">
                      <p:stCondLst>
                        <p:cond delay="indefinite"/>
                      </p:stCondLst>
                      <p:childTnLst>
                        <p:par>
                          <p:cTn id="165" fill="hold">
                            <p:stCondLst>
                              <p:cond delay="0"/>
                            </p:stCondLst>
                            <p:childTnLst>
                              <p:par>
                                <p:cTn id="166" presetID="1" presetClass="entr" presetSubtype="0" fill="hold" nodeType="clickEffect">
                                  <p:stCondLst>
                                    <p:cond delay="0"/>
                                  </p:stCondLst>
                                  <p:childTnLst>
                                    <p:set>
                                      <p:cBhvr>
                                        <p:cTn id="167"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68" fill="hold">
                      <p:stCondLst>
                        <p:cond delay="indefinite"/>
                      </p:stCondLst>
                      <p:childTnLst>
                        <p:par>
                          <p:cTn id="169" fill="hold">
                            <p:stCondLst>
                              <p:cond delay="0"/>
                            </p:stCondLst>
                            <p:childTnLst>
                              <p:par>
                                <p:cTn id="170" presetID="1" presetClass="entr" presetSubtype="0" fill="hold" nodeType="clickEffect">
                                  <p:stCondLst>
                                    <p:cond delay="0"/>
                                  </p:stCondLst>
                                  <p:childTnLst>
                                    <p:set>
                                      <p:cBhvr>
                                        <p:cTn id="171"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72" fill="hold">
                      <p:stCondLst>
                        <p:cond delay="indefinite"/>
                      </p:stCondLst>
                      <p:childTnLst>
                        <p:par>
                          <p:cTn id="173" fill="hold">
                            <p:stCondLst>
                              <p:cond delay="0"/>
                            </p:stCondLst>
                            <p:childTnLst>
                              <p:par>
                                <p:cTn id="174" presetID="1" presetClass="entr" presetSubtype="0" fill="hold" nodeType="clickEffect">
                                  <p:stCondLst>
                                    <p:cond delay="0"/>
                                  </p:stCondLst>
                                  <p:childTnLst>
                                    <p:set>
                                      <p:cBhvr>
                                        <p:cTn id="175"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76" fill="hold">
                      <p:stCondLst>
                        <p:cond delay="indefinite"/>
                      </p:stCondLst>
                      <p:childTnLst>
                        <p:par>
                          <p:cTn id="177" fill="hold">
                            <p:stCondLst>
                              <p:cond delay="0"/>
                            </p:stCondLst>
                            <p:childTnLst>
                              <p:par>
                                <p:cTn id="178" presetID="18" presetClass="entr" presetSubtype="12" fill="hold" nodeType="clickEffect">
                                  <p:stCondLst>
                                    <p:cond delay="0"/>
                                  </p:stCondLst>
                                  <p:childTnLst>
                                    <p:set>
                                      <p:cBhvr>
                                        <p:cTn id="179" dur="1" fill="hold">
                                          <p:stCondLst>
                                            <p:cond delay="0"/>
                                          </p:stCondLst>
                                        </p:cTn>
                                        <p:tgtEl>
                                          <p:spTgt spid="25601"/>
                                        </p:tgtEl>
                                        <p:attrNameLst>
                                          <p:attrName>style.visibility</p:attrName>
                                        </p:attrNameLst>
                                      </p:cBhvr>
                                      <p:to>
                                        <p:strVal val="visible"/>
                                      </p:to>
                                    </p:set>
                                    <p:animEffect transition="in" filter="strips(downLeft)">
                                      <p:cBhvr>
                                        <p:cTn id="180" dur="500"/>
                                        <p:tgtEl>
                                          <p:spTgt spid="25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8" grpId="0" animBg="1"/>
      <p:bldP spid="41" grpId="0"/>
      <p:bldP spid="43" grpId="0" animBg="1"/>
      <p:bldP spid="46" grpId="0" animBg="1"/>
      <p:bldP spid="49" grpId="0"/>
      <p:bldP spid="2052" grpId="0" animBg="1"/>
      <p:bldP spid="2052" grpId="1" animBg="1"/>
      <p:bldP spid="2053" grpId="0" animBg="1"/>
      <p:bldP spid="2053" grpId="1" animBg="1"/>
      <p:bldP spid="2053" grpId="2" animBg="1"/>
      <p:bldP spid="2053" grpId="3" animBg="1"/>
      <p:bldP spid="2053" grpId="4" animBg="1"/>
      <p:bldP spid="2" grpId="0"/>
      <p:bldP spid="23" grpId="0"/>
      <p:bldP spid="3" grpId="0"/>
      <p:bldP spid="25" grpId="0"/>
      <p:bldP spid="56" grpId="0" animBg="1"/>
      <p:bldP spid="31" grpId="0" animBg="1"/>
      <p:bldP spid="32" grpId="0" animBg="1"/>
      <p:bldP spid="33" grpId="0" animBg="1"/>
      <p:bldP spid="34" grpId="0" animBg="1"/>
      <p:bldP spid="42" grpId="0" animBg="1"/>
      <p:bldP spid="50" grpId="0" animBg="1"/>
      <p:bldP spid="51"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7C084970-CCEA-4F52-B848-13D591B931D7}"/>
              </a:ext>
            </a:extLst>
          </p:cNvPr>
          <p:cNvSpPr>
            <a:spLocks noGrp="1"/>
          </p:cNvSpPr>
          <p:nvPr>
            <p:ph idx="1"/>
          </p:nvPr>
        </p:nvSpPr>
        <p:spPr>
          <a:xfrm>
            <a:off x="730457" y="2152907"/>
            <a:ext cx="10515600" cy="2371797"/>
          </a:xfrm>
        </p:spPr>
        <p:txBody>
          <a:bodyPr/>
          <a:lstStyle/>
          <a:p>
            <a:pPr algn="just"/>
            <a:r>
              <a:rPr lang="en-US" altLang="en-US" dirty="0"/>
              <a:t>Finally,  egg aggregation supports extravasation by releasing  proteases creating channels from the intravascular to intraluminal space .</a:t>
            </a:r>
          </a:p>
          <a:p>
            <a:pPr algn="just"/>
            <a:r>
              <a:rPr lang="en-US" altLang="en-US" b="1" dirty="0">
                <a:solidFill>
                  <a:srgbClr val="002060"/>
                </a:solidFill>
              </a:rPr>
              <a:t>Eggs deposited in the </a:t>
            </a:r>
            <a:r>
              <a:rPr lang="en-US" altLang="en-US" b="1" dirty="0">
                <a:solidFill>
                  <a:srgbClr val="C00000"/>
                </a:solidFill>
              </a:rPr>
              <a:t>pelvic colon and rectum</a:t>
            </a:r>
            <a:r>
              <a:rPr lang="en-US" altLang="en-US" b="1" dirty="0">
                <a:solidFill>
                  <a:srgbClr val="002060"/>
                </a:solidFill>
              </a:rPr>
              <a:t>.   Expulsion of eggs in stool </a:t>
            </a:r>
            <a:r>
              <a:rPr lang="en-US" altLang="en-US" b="1" dirty="0">
                <a:solidFill>
                  <a:srgbClr val="002060"/>
                </a:solidFill>
                <a:sym typeface="Wingdings" panose="05000000000000000000" pitchFamily="2" charset="2"/>
              </a:rPr>
              <a:t></a:t>
            </a:r>
            <a:r>
              <a:rPr lang="en-US" altLang="en-US" b="1" dirty="0">
                <a:solidFill>
                  <a:srgbClr val="002060"/>
                </a:solidFill>
              </a:rPr>
              <a:t>tissue damage and </a:t>
            </a:r>
            <a:r>
              <a:rPr lang="en-US" altLang="en-US" b="1" dirty="0" err="1">
                <a:solidFill>
                  <a:srgbClr val="002060"/>
                </a:solidFill>
              </a:rPr>
              <a:t>haemorrhage</a:t>
            </a:r>
            <a:r>
              <a:rPr lang="en-US" altLang="en-US" b="1" dirty="0">
                <a:solidFill>
                  <a:srgbClr val="002060"/>
                </a:solidFill>
              </a:rPr>
              <a:t>.</a:t>
            </a:r>
            <a:endParaRPr lang="en-US" altLang="en-US" dirty="0"/>
          </a:p>
          <a:p>
            <a:pPr algn="just"/>
            <a:endParaRPr lang="en-US" altLang="en-US" dirty="0"/>
          </a:p>
        </p:txBody>
      </p:sp>
      <p:sp>
        <p:nvSpPr>
          <p:cNvPr id="5" name="TextBox 5">
            <a:extLst>
              <a:ext uri="{FF2B5EF4-FFF2-40B4-BE49-F238E27FC236}">
                <a16:creationId xmlns:a16="http://schemas.microsoft.com/office/drawing/2014/main" id="{48FA4937-8C6A-4D4D-B259-A67D438317EE}"/>
              </a:ext>
            </a:extLst>
          </p:cNvPr>
          <p:cNvSpPr txBox="1">
            <a:spLocks noChangeArrowheads="1"/>
          </p:cNvSpPr>
          <p:nvPr/>
        </p:nvSpPr>
        <p:spPr bwMode="auto">
          <a:xfrm>
            <a:off x="988937" y="5323243"/>
            <a:ext cx="88582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C00000"/>
              </a:buClr>
              <a:buFont typeface="Wingdings" panose="05000000000000000000" pitchFamily="2" charset="2"/>
              <a:buChar char="v"/>
            </a:pPr>
            <a:r>
              <a:rPr lang="en-US" altLang="en-US" sz="2400" dirty="0"/>
              <a:t>Abdominal pain.</a:t>
            </a:r>
          </a:p>
          <a:p>
            <a:pPr>
              <a:buClr>
                <a:srgbClr val="C00000"/>
              </a:buClr>
              <a:buFont typeface="Wingdings" panose="05000000000000000000" pitchFamily="2" charset="2"/>
              <a:buChar char="v"/>
            </a:pPr>
            <a:r>
              <a:rPr lang="en-US" altLang="en-US" sz="2400" dirty="0"/>
              <a:t>Frequent motion, dysentery with blood and mucus in stools.</a:t>
            </a:r>
          </a:p>
        </p:txBody>
      </p:sp>
      <p:sp>
        <p:nvSpPr>
          <p:cNvPr id="6" name="TextBox 5">
            <a:extLst>
              <a:ext uri="{FF2B5EF4-FFF2-40B4-BE49-F238E27FC236}">
                <a16:creationId xmlns:a16="http://schemas.microsoft.com/office/drawing/2014/main" id="{9398F78D-4031-4557-8018-57EAB207298C}"/>
              </a:ext>
            </a:extLst>
          </p:cNvPr>
          <p:cNvSpPr txBox="1"/>
          <p:nvPr/>
        </p:nvSpPr>
        <p:spPr>
          <a:xfrm>
            <a:off x="1131813" y="4680305"/>
            <a:ext cx="2119313" cy="584200"/>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en-US" sz="3200" b="1" dirty="0">
                <a:solidFill>
                  <a:srgbClr val="FF0000"/>
                </a:solidFill>
              </a:rPr>
              <a:t>Symtome</a:t>
            </a:r>
          </a:p>
        </p:txBody>
      </p:sp>
      <p:sp>
        <p:nvSpPr>
          <p:cNvPr id="7" name="TextBox 3">
            <a:extLst>
              <a:ext uri="{FF2B5EF4-FFF2-40B4-BE49-F238E27FC236}">
                <a16:creationId xmlns:a16="http://schemas.microsoft.com/office/drawing/2014/main" id="{426492DC-D0C9-43DE-95BE-E21F4F2D9D0F}"/>
              </a:ext>
            </a:extLst>
          </p:cNvPr>
          <p:cNvSpPr txBox="1"/>
          <p:nvPr/>
        </p:nvSpPr>
        <p:spPr>
          <a:xfrm>
            <a:off x="635708" y="1403494"/>
            <a:ext cx="8715375" cy="508000"/>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en-US" sz="2700" b="1" dirty="0">
                <a:solidFill>
                  <a:srgbClr val="C00000"/>
                </a:solidFill>
                <a:latin typeface="Arial" pitchFamily="34" charset="0"/>
                <a:cs typeface="Arial" pitchFamily="34" charset="0"/>
              </a:rPr>
              <a:t>3- Stage of egg deposition  (acute schistosomiasis) </a:t>
            </a:r>
            <a:endParaRPr lang="en-US" sz="2700" dirty="0">
              <a:solidFill>
                <a:srgbClr val="C00000"/>
              </a:solidFill>
            </a:endParaRPr>
          </a:p>
        </p:txBody>
      </p:sp>
      <p:sp>
        <p:nvSpPr>
          <p:cNvPr id="8" name="TextBox 6">
            <a:extLst>
              <a:ext uri="{FF2B5EF4-FFF2-40B4-BE49-F238E27FC236}">
                <a16:creationId xmlns:a16="http://schemas.microsoft.com/office/drawing/2014/main" id="{401F80D4-62FA-448D-A080-A01B6366BFE5}"/>
              </a:ext>
            </a:extLst>
          </p:cNvPr>
          <p:cNvSpPr txBox="1"/>
          <p:nvPr/>
        </p:nvSpPr>
        <p:spPr>
          <a:xfrm>
            <a:off x="611100" y="704543"/>
            <a:ext cx="3779132" cy="58477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sz="3200" b="1" dirty="0">
                <a:solidFill>
                  <a:srgbClr val="7030A0"/>
                </a:solidFill>
                <a:latin typeface="Arial" pitchFamily="34" charset="0"/>
                <a:cs typeface="Arial" pitchFamily="34" charset="0"/>
              </a:rPr>
              <a:t>Stages of disease</a:t>
            </a:r>
          </a:p>
        </p:txBody>
      </p:sp>
      <p:sp>
        <p:nvSpPr>
          <p:cNvPr id="9" name="TextBox 3">
            <a:extLst>
              <a:ext uri="{FF2B5EF4-FFF2-40B4-BE49-F238E27FC236}">
                <a16:creationId xmlns:a16="http://schemas.microsoft.com/office/drawing/2014/main" id="{D9E6A938-F980-4B63-90D8-36DF3870E7D3}"/>
              </a:ext>
            </a:extLst>
          </p:cNvPr>
          <p:cNvSpPr txBox="1"/>
          <p:nvPr/>
        </p:nvSpPr>
        <p:spPr>
          <a:xfrm>
            <a:off x="630881" y="47298"/>
            <a:ext cx="10983327" cy="584775"/>
          </a:xfrm>
          <a:prstGeom prst="rect">
            <a:avLst/>
          </a:prstGeom>
          <a:solidFill>
            <a:schemeClr val="accent4">
              <a:lumMod val="40000"/>
              <a:lumOff val="60000"/>
            </a:schemeClr>
          </a:solidFill>
          <a:ln w="28575"/>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3200" b="1" dirty="0">
                <a:solidFill>
                  <a:srgbClr val="7030A0"/>
                </a:solidFill>
                <a:latin typeface="Arial" pitchFamily="34" charset="0"/>
                <a:cs typeface="Arial" pitchFamily="34" charset="0"/>
              </a:rPr>
              <a:t>Intestinal Schistosomiasis (Bilharziasis)</a:t>
            </a:r>
          </a:p>
        </p:txBody>
      </p:sp>
    </p:spTree>
    <p:extLst>
      <p:ext uri="{BB962C8B-B14F-4D97-AF65-F5344CB8AC3E}">
        <p14:creationId xmlns:p14="http://schemas.microsoft.com/office/powerpoint/2010/main" val="40144575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blinds(horizontal)">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checkerboard(across)">
                                      <p:cBhvr>
                                        <p:cTn id="2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uiExpand="1" build="allAtOnce"/>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39DD48-300A-4886-A3FE-435FA6427579}"/>
              </a:ext>
            </a:extLst>
          </p:cNvPr>
          <p:cNvSpPr txBox="1"/>
          <p:nvPr/>
        </p:nvSpPr>
        <p:spPr>
          <a:xfrm>
            <a:off x="736707" y="1498709"/>
            <a:ext cx="10377983" cy="46166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defRPr/>
            </a:pPr>
            <a:r>
              <a:rPr lang="en-US" sz="2400" b="1" dirty="0">
                <a:solidFill>
                  <a:srgbClr val="C00000"/>
                </a:solidFill>
                <a:latin typeface="Arial" pitchFamily="34" charset="0"/>
                <a:cs typeface="Arial" pitchFamily="34" charset="0"/>
              </a:rPr>
              <a:t>4- Stage of tissue reaction, repair and fibrosis (chronic or late stage) </a:t>
            </a:r>
          </a:p>
        </p:txBody>
      </p:sp>
      <p:sp>
        <p:nvSpPr>
          <p:cNvPr id="44035" name="TextBox 4">
            <a:extLst>
              <a:ext uri="{FF2B5EF4-FFF2-40B4-BE49-F238E27FC236}">
                <a16:creationId xmlns:a16="http://schemas.microsoft.com/office/drawing/2014/main" id="{5BFF0F84-C723-4033-8A12-6FC2C97FCFD8}"/>
              </a:ext>
            </a:extLst>
          </p:cNvPr>
          <p:cNvSpPr txBox="1">
            <a:spLocks noChangeArrowheads="1"/>
          </p:cNvSpPr>
          <p:nvPr/>
        </p:nvSpPr>
        <p:spPr bwMode="auto">
          <a:xfrm>
            <a:off x="560004" y="2110773"/>
            <a:ext cx="11258877"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buClr>
                <a:srgbClr val="C00000"/>
              </a:buClr>
              <a:buFont typeface="Wingdings" panose="05000000000000000000" pitchFamily="2" charset="2"/>
              <a:buChar char="v"/>
            </a:pPr>
            <a:r>
              <a:rPr lang="en-US" altLang="en-US" sz="2400" b="1" dirty="0">
                <a:solidFill>
                  <a:srgbClr val="002060"/>
                </a:solidFill>
              </a:rPr>
              <a:t>Trapped eggs in the intestinal wall</a:t>
            </a:r>
            <a:r>
              <a:rPr lang="en-US" altLang="en-US" sz="2400" b="1" dirty="0">
                <a:solidFill>
                  <a:srgbClr val="002060"/>
                </a:solidFill>
                <a:sym typeface="Wingdings" panose="05000000000000000000" pitchFamily="2" charset="2"/>
              </a:rPr>
              <a:t></a:t>
            </a:r>
            <a:r>
              <a:rPr lang="en-US" altLang="en-US" sz="2400" b="1" dirty="0">
                <a:solidFill>
                  <a:srgbClr val="002060"/>
                </a:solidFill>
              </a:rPr>
              <a:t> formation of </a:t>
            </a:r>
            <a:r>
              <a:rPr lang="en-US" altLang="en-US" sz="2400" b="1" dirty="0">
                <a:solidFill>
                  <a:srgbClr val="C00000"/>
                </a:solidFill>
              </a:rPr>
              <a:t>polyps, </a:t>
            </a:r>
            <a:r>
              <a:rPr lang="en-US" sz="2400" b="1" dirty="0">
                <a:solidFill>
                  <a:srgbClr val="C00000"/>
                </a:solidFill>
              </a:rPr>
              <a:t>granuloma</a:t>
            </a:r>
            <a:r>
              <a:rPr lang="en-US" altLang="en-US" sz="2400" b="1" dirty="0">
                <a:solidFill>
                  <a:srgbClr val="C00000"/>
                </a:solidFill>
              </a:rPr>
              <a:t>, papillomata and sandy patches</a:t>
            </a:r>
            <a:r>
              <a:rPr lang="en-US" altLang="en-US" sz="2400" b="1" dirty="0">
                <a:solidFill>
                  <a:srgbClr val="002060"/>
                </a:solidFill>
              </a:rPr>
              <a:t>.</a:t>
            </a:r>
          </a:p>
          <a:p>
            <a:pPr algn="just">
              <a:lnSpc>
                <a:spcPct val="150000"/>
              </a:lnSpc>
              <a:buClr>
                <a:srgbClr val="C00000"/>
              </a:buClr>
              <a:buFont typeface="Wingdings" panose="05000000000000000000" pitchFamily="2" charset="2"/>
              <a:buChar char="v"/>
            </a:pPr>
            <a:r>
              <a:rPr lang="en-US" altLang="en-US" sz="2400" b="1" dirty="0">
                <a:solidFill>
                  <a:srgbClr val="002060"/>
                </a:solidFill>
              </a:rPr>
              <a:t>Later on, the intestinal wall becomes </a:t>
            </a:r>
            <a:r>
              <a:rPr lang="en-US" altLang="en-US" sz="2400" b="1" dirty="0" err="1">
                <a:solidFill>
                  <a:srgbClr val="C00000"/>
                </a:solidFill>
              </a:rPr>
              <a:t>fibrosed</a:t>
            </a:r>
            <a:r>
              <a:rPr lang="en-US" altLang="en-US" sz="2400" b="1" dirty="0">
                <a:solidFill>
                  <a:srgbClr val="002060"/>
                </a:solidFill>
              </a:rPr>
              <a:t> and thickened</a:t>
            </a:r>
            <a:r>
              <a:rPr lang="en-US" altLang="en-US" sz="2400" b="1" dirty="0">
                <a:solidFill>
                  <a:srgbClr val="002060"/>
                </a:solidFill>
                <a:sym typeface="Wingdings" panose="05000000000000000000" pitchFamily="2" charset="2"/>
              </a:rPr>
              <a:t></a:t>
            </a:r>
            <a:r>
              <a:rPr lang="en-US" altLang="en-US" sz="2400" b="1" dirty="0">
                <a:solidFill>
                  <a:srgbClr val="002060"/>
                </a:solidFill>
              </a:rPr>
              <a:t> </a:t>
            </a:r>
            <a:r>
              <a:rPr lang="en-US" altLang="en-US" sz="2400" b="1" dirty="0">
                <a:solidFill>
                  <a:srgbClr val="C00000"/>
                </a:solidFill>
              </a:rPr>
              <a:t>stricture of the wall</a:t>
            </a:r>
            <a:r>
              <a:rPr lang="en-US" altLang="en-US" sz="2400" b="1" dirty="0">
                <a:solidFill>
                  <a:srgbClr val="002060"/>
                </a:solidFill>
              </a:rPr>
              <a:t>.</a:t>
            </a:r>
          </a:p>
          <a:p>
            <a:pPr algn="just">
              <a:lnSpc>
                <a:spcPct val="150000"/>
              </a:lnSpc>
              <a:buClr>
                <a:srgbClr val="C00000"/>
              </a:buClr>
              <a:buFont typeface="Wingdings" panose="05000000000000000000" pitchFamily="2" charset="2"/>
              <a:buChar char="v"/>
            </a:pPr>
            <a:r>
              <a:rPr lang="en-US" altLang="en-US" sz="2400" b="1" dirty="0">
                <a:solidFill>
                  <a:srgbClr val="002060"/>
                </a:solidFill>
              </a:rPr>
              <a:t>Sinuses or fistula can occur.</a:t>
            </a:r>
          </a:p>
          <a:p>
            <a:pPr algn="just">
              <a:lnSpc>
                <a:spcPct val="150000"/>
              </a:lnSpc>
              <a:buClr>
                <a:srgbClr val="C00000"/>
              </a:buClr>
              <a:buFont typeface="Wingdings" panose="05000000000000000000" pitchFamily="2" charset="2"/>
              <a:buChar char="v"/>
            </a:pPr>
            <a:r>
              <a:rPr lang="en-US" altLang="en-US" sz="2400" b="1" dirty="0">
                <a:solidFill>
                  <a:srgbClr val="002060"/>
                </a:solidFill>
              </a:rPr>
              <a:t>Rectal prolapse.</a:t>
            </a:r>
          </a:p>
          <a:p>
            <a:pPr algn="just">
              <a:lnSpc>
                <a:spcPct val="150000"/>
              </a:lnSpc>
              <a:buClr>
                <a:srgbClr val="C00000"/>
              </a:buClr>
              <a:buFont typeface="Wingdings" panose="05000000000000000000" pitchFamily="2" charset="2"/>
              <a:buChar char="v"/>
            </a:pPr>
            <a:r>
              <a:rPr lang="en-US" altLang="en-US" sz="2400" b="1" dirty="0">
                <a:solidFill>
                  <a:srgbClr val="002060"/>
                </a:solidFill>
              </a:rPr>
              <a:t> The fibrotic complications that follows granuloma resolution is the main cause of pathology and lethality in </a:t>
            </a:r>
            <a:r>
              <a:rPr lang="en-US" altLang="en-US" sz="2400" b="1" dirty="0" err="1">
                <a:solidFill>
                  <a:srgbClr val="002060"/>
                </a:solidFill>
              </a:rPr>
              <a:t>schistosomiasis</a:t>
            </a:r>
            <a:r>
              <a:rPr lang="en-US" altLang="en-US" sz="2400" b="1" dirty="0">
                <a:solidFill>
                  <a:srgbClr val="002060"/>
                </a:solidFill>
              </a:rPr>
              <a:t>.</a:t>
            </a:r>
          </a:p>
        </p:txBody>
      </p:sp>
      <p:sp>
        <p:nvSpPr>
          <p:cNvPr id="5" name="TextBox 6">
            <a:extLst>
              <a:ext uri="{FF2B5EF4-FFF2-40B4-BE49-F238E27FC236}">
                <a16:creationId xmlns:a16="http://schemas.microsoft.com/office/drawing/2014/main" id="{401F80D4-62FA-448D-A080-A01B6366BFE5}"/>
              </a:ext>
            </a:extLst>
          </p:cNvPr>
          <p:cNvSpPr txBox="1"/>
          <p:nvPr/>
        </p:nvSpPr>
        <p:spPr>
          <a:xfrm>
            <a:off x="611100" y="704543"/>
            <a:ext cx="3779132" cy="58477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sz="3200" b="1" dirty="0">
                <a:solidFill>
                  <a:srgbClr val="7030A0"/>
                </a:solidFill>
                <a:latin typeface="Arial" pitchFamily="34" charset="0"/>
                <a:cs typeface="Arial" pitchFamily="34" charset="0"/>
              </a:rPr>
              <a:t>Stages of disease</a:t>
            </a:r>
          </a:p>
        </p:txBody>
      </p:sp>
      <p:sp>
        <p:nvSpPr>
          <p:cNvPr id="6" name="TextBox 3">
            <a:extLst>
              <a:ext uri="{FF2B5EF4-FFF2-40B4-BE49-F238E27FC236}">
                <a16:creationId xmlns:a16="http://schemas.microsoft.com/office/drawing/2014/main" id="{D9E6A938-F980-4B63-90D8-36DF3870E7D3}"/>
              </a:ext>
            </a:extLst>
          </p:cNvPr>
          <p:cNvSpPr txBox="1"/>
          <p:nvPr/>
        </p:nvSpPr>
        <p:spPr>
          <a:xfrm>
            <a:off x="630881" y="47298"/>
            <a:ext cx="10983327" cy="584775"/>
          </a:xfrm>
          <a:prstGeom prst="rect">
            <a:avLst/>
          </a:prstGeom>
          <a:solidFill>
            <a:schemeClr val="accent4">
              <a:lumMod val="40000"/>
              <a:lumOff val="60000"/>
            </a:schemeClr>
          </a:solidFill>
          <a:ln w="28575"/>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3200" b="1" dirty="0">
                <a:solidFill>
                  <a:srgbClr val="7030A0"/>
                </a:solidFill>
                <a:latin typeface="Arial" pitchFamily="34" charset="0"/>
                <a:cs typeface="Arial" pitchFamily="34" charset="0"/>
              </a:rPr>
              <a:t>Intestinal Schistosomiasis (Bilharziasis)</a:t>
            </a:r>
          </a:p>
        </p:txBody>
      </p:sp>
    </p:spTree>
    <p:extLst>
      <p:ext uri="{BB962C8B-B14F-4D97-AF65-F5344CB8AC3E}">
        <p14:creationId xmlns:p14="http://schemas.microsoft.com/office/powerpoint/2010/main" val="3527108434"/>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4035">
                                            <p:txEl>
                                              <p:pRg st="0" end="0"/>
                                            </p:txEl>
                                          </p:spTgt>
                                        </p:tgtEl>
                                        <p:attrNameLst>
                                          <p:attrName>style.visibility</p:attrName>
                                        </p:attrNameLst>
                                      </p:cBhvr>
                                      <p:to>
                                        <p:strVal val="visible"/>
                                      </p:to>
                                    </p:set>
                                    <p:animEffect transition="in" filter="wipe(down)">
                                      <p:cBhvr>
                                        <p:cTn id="12" dur="500"/>
                                        <p:tgtEl>
                                          <p:spTgt spid="4403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4035">
                                            <p:txEl>
                                              <p:pRg st="1" end="1"/>
                                            </p:txEl>
                                          </p:spTgt>
                                        </p:tgtEl>
                                        <p:attrNameLst>
                                          <p:attrName>style.visibility</p:attrName>
                                        </p:attrNameLst>
                                      </p:cBhvr>
                                      <p:to>
                                        <p:strVal val="visible"/>
                                      </p:to>
                                    </p:set>
                                    <p:animEffect transition="in" filter="wipe(down)">
                                      <p:cBhvr>
                                        <p:cTn id="17" dur="500"/>
                                        <p:tgtEl>
                                          <p:spTgt spid="4403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4035">
                                            <p:txEl>
                                              <p:pRg st="2" end="2"/>
                                            </p:txEl>
                                          </p:spTgt>
                                        </p:tgtEl>
                                        <p:attrNameLst>
                                          <p:attrName>style.visibility</p:attrName>
                                        </p:attrNameLst>
                                      </p:cBhvr>
                                      <p:to>
                                        <p:strVal val="visible"/>
                                      </p:to>
                                    </p:set>
                                    <p:animEffect transition="in" filter="wipe(down)">
                                      <p:cBhvr>
                                        <p:cTn id="22" dur="500"/>
                                        <p:tgtEl>
                                          <p:spTgt spid="4403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4035">
                                            <p:txEl>
                                              <p:pRg st="3" end="3"/>
                                            </p:txEl>
                                          </p:spTgt>
                                        </p:tgtEl>
                                        <p:attrNameLst>
                                          <p:attrName>style.visibility</p:attrName>
                                        </p:attrNameLst>
                                      </p:cBhvr>
                                      <p:to>
                                        <p:strVal val="visible"/>
                                      </p:to>
                                    </p:set>
                                    <p:animEffect transition="in" filter="wipe(down)">
                                      <p:cBhvr>
                                        <p:cTn id="27" dur="500"/>
                                        <p:tgtEl>
                                          <p:spTgt spid="4403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4035">
                                            <p:txEl>
                                              <p:pRg st="4" end="4"/>
                                            </p:txEl>
                                          </p:spTgt>
                                        </p:tgtEl>
                                        <p:attrNameLst>
                                          <p:attrName>style.visibility</p:attrName>
                                        </p:attrNameLst>
                                      </p:cBhvr>
                                      <p:to>
                                        <p:strVal val="visible"/>
                                      </p:to>
                                    </p:set>
                                    <p:animEffect transition="in" filter="wipe(down)">
                                      <p:cBhvr>
                                        <p:cTn id="32" dur="500"/>
                                        <p:tgtEl>
                                          <p:spTgt spid="440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403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39DD48-300A-4886-A3FE-435FA6427579}"/>
              </a:ext>
            </a:extLst>
          </p:cNvPr>
          <p:cNvSpPr txBox="1"/>
          <p:nvPr/>
        </p:nvSpPr>
        <p:spPr>
          <a:xfrm>
            <a:off x="1666875" y="142875"/>
            <a:ext cx="8572500" cy="954088"/>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sz="2800" b="1" dirty="0">
                <a:solidFill>
                  <a:srgbClr val="C00000"/>
                </a:solidFill>
                <a:latin typeface="Arial" pitchFamily="34" charset="0"/>
                <a:cs typeface="Arial" pitchFamily="34" charset="0"/>
              </a:rPr>
              <a:t>4- Stage of tissue reaction, repair and fibrosis (chronic or late stage) </a:t>
            </a:r>
          </a:p>
        </p:txBody>
      </p:sp>
      <p:pic>
        <p:nvPicPr>
          <p:cNvPr id="5" name="Picture 4">
            <a:extLst>
              <a:ext uri="{FF2B5EF4-FFF2-40B4-BE49-F238E27FC236}">
                <a16:creationId xmlns:a16="http://schemas.microsoft.com/office/drawing/2014/main" id="{B45C53BE-E9A8-4AAC-B374-68E9F1031563}"/>
              </a:ext>
            </a:extLst>
          </p:cNvPr>
          <p:cNvPicPr>
            <a:picLocks noChangeAspect="1"/>
          </p:cNvPicPr>
          <p:nvPr/>
        </p:nvPicPr>
        <p:blipFill>
          <a:blip r:embed="rId3" cstate="print"/>
          <a:stretch>
            <a:fillRect/>
          </a:stretch>
        </p:blipFill>
        <p:spPr>
          <a:xfrm>
            <a:off x="609601" y="2249714"/>
            <a:ext cx="4296228" cy="3720005"/>
          </a:xfrm>
          <a:prstGeom prst="rect">
            <a:avLst/>
          </a:prstGeom>
        </p:spPr>
      </p:pic>
      <p:sp>
        <p:nvSpPr>
          <p:cNvPr id="2" name="Oval 1">
            <a:extLst>
              <a:ext uri="{FF2B5EF4-FFF2-40B4-BE49-F238E27FC236}">
                <a16:creationId xmlns:a16="http://schemas.microsoft.com/office/drawing/2014/main" id="{6996C2A2-0A93-4D32-8089-1778B49FBA39}"/>
              </a:ext>
            </a:extLst>
          </p:cNvPr>
          <p:cNvSpPr/>
          <p:nvPr/>
        </p:nvSpPr>
        <p:spPr>
          <a:xfrm>
            <a:off x="928914" y="3991427"/>
            <a:ext cx="174171" cy="1161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7248226-A4F7-44EA-BB35-1A2BCAB3E769}"/>
              </a:ext>
            </a:extLst>
          </p:cNvPr>
          <p:cNvSpPr txBox="1"/>
          <p:nvPr/>
        </p:nvSpPr>
        <p:spPr>
          <a:xfrm>
            <a:off x="1422398" y="3864818"/>
            <a:ext cx="867545" cy="369332"/>
          </a:xfrm>
          <a:prstGeom prst="rect">
            <a:avLst/>
          </a:prstGeom>
          <a:noFill/>
        </p:spPr>
        <p:txBody>
          <a:bodyPr wrap="none" rtlCol="0">
            <a:spAutoFit/>
          </a:bodyPr>
          <a:lstStyle/>
          <a:p>
            <a:r>
              <a:rPr lang="en-US" dirty="0"/>
              <a:t>Nodule</a:t>
            </a:r>
          </a:p>
        </p:txBody>
      </p:sp>
      <p:sp>
        <p:nvSpPr>
          <p:cNvPr id="8" name="Oval 7">
            <a:extLst>
              <a:ext uri="{FF2B5EF4-FFF2-40B4-BE49-F238E27FC236}">
                <a16:creationId xmlns:a16="http://schemas.microsoft.com/office/drawing/2014/main" id="{F97186F5-B75A-4C2D-BBD3-D97580EE453A}"/>
              </a:ext>
            </a:extLst>
          </p:cNvPr>
          <p:cNvSpPr/>
          <p:nvPr/>
        </p:nvSpPr>
        <p:spPr>
          <a:xfrm>
            <a:off x="874484" y="3456779"/>
            <a:ext cx="283029" cy="3156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C6E59B1-1422-4125-BF9D-1D80898623A4}"/>
              </a:ext>
            </a:extLst>
          </p:cNvPr>
          <p:cNvSpPr txBox="1"/>
          <p:nvPr/>
        </p:nvSpPr>
        <p:spPr>
          <a:xfrm>
            <a:off x="1422396" y="3373248"/>
            <a:ext cx="707245" cy="369332"/>
          </a:xfrm>
          <a:prstGeom prst="rect">
            <a:avLst/>
          </a:prstGeom>
          <a:noFill/>
        </p:spPr>
        <p:txBody>
          <a:bodyPr wrap="none" rtlCol="0">
            <a:spAutoFit/>
          </a:bodyPr>
          <a:lstStyle/>
          <a:p>
            <a:r>
              <a:rPr lang="en-US" dirty="0"/>
              <a:t>polyp</a:t>
            </a:r>
          </a:p>
        </p:txBody>
      </p:sp>
      <p:sp>
        <p:nvSpPr>
          <p:cNvPr id="6" name="Block Arc 5">
            <a:extLst>
              <a:ext uri="{FF2B5EF4-FFF2-40B4-BE49-F238E27FC236}">
                <a16:creationId xmlns:a16="http://schemas.microsoft.com/office/drawing/2014/main" id="{D1585DFC-D432-449E-8010-2E4CFAF43538}"/>
              </a:ext>
            </a:extLst>
          </p:cNvPr>
          <p:cNvSpPr/>
          <p:nvPr/>
        </p:nvSpPr>
        <p:spPr>
          <a:xfrm rot="17794897">
            <a:off x="796472" y="2520377"/>
            <a:ext cx="722083" cy="572357"/>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C44A03E7-871A-475B-A9EE-624DBF559F49}"/>
              </a:ext>
            </a:extLst>
          </p:cNvPr>
          <p:cNvSpPr/>
          <p:nvPr/>
        </p:nvSpPr>
        <p:spPr>
          <a:xfrm>
            <a:off x="171093" y="1933335"/>
            <a:ext cx="1556836" cy="369332"/>
          </a:xfrm>
          <a:prstGeom prst="rect">
            <a:avLst/>
          </a:prstGeom>
        </p:spPr>
        <p:txBody>
          <a:bodyPr wrap="none">
            <a:spAutoFit/>
          </a:bodyPr>
          <a:lstStyle/>
          <a:p>
            <a:r>
              <a:rPr lang="en-US" b="1" dirty="0">
                <a:solidFill>
                  <a:srgbClr val="5F6368"/>
                </a:solidFill>
                <a:latin typeface="arial" panose="020B0604020202020204" pitchFamily="34" charset="0"/>
              </a:rPr>
              <a:t>Sandy patch</a:t>
            </a:r>
            <a:endParaRPr lang="en-US" dirty="0"/>
          </a:p>
        </p:txBody>
      </p:sp>
      <p:pic>
        <p:nvPicPr>
          <p:cNvPr id="33" name="Content Placeholder 3" descr="Familial-Adenomatous-Polyposis-Picture.jpg">
            <a:extLst>
              <a:ext uri="{FF2B5EF4-FFF2-40B4-BE49-F238E27FC236}">
                <a16:creationId xmlns:a16="http://schemas.microsoft.com/office/drawing/2014/main" id="{BB6EBC96-9976-414B-A2FC-CF4254574E9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1145" y="2096322"/>
            <a:ext cx="2857500" cy="2786062"/>
          </a:xfrm>
          <a:prstGeom prst="rect">
            <a:avLst/>
          </a:prstGeom>
          <a:noFill/>
          <a:ln w="57150">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36" name="Picture 7" descr="ib_cr_28.jpg">
            <a:extLst>
              <a:ext uri="{FF2B5EF4-FFF2-40B4-BE49-F238E27FC236}">
                <a16:creationId xmlns:a16="http://schemas.microsoft.com/office/drawing/2014/main" id="{D66B5AAB-CF3D-4EDD-B0A4-BA06CFE7CDD3}"/>
              </a:ext>
            </a:extLst>
          </p:cNvPr>
          <p:cNvPicPr>
            <a:picLocks noChangeAspect="1"/>
          </p:cNvPicPr>
          <p:nvPr/>
        </p:nvPicPr>
        <p:blipFill>
          <a:blip r:embed="rId5" cstate="print"/>
          <a:stretch>
            <a:fillRect/>
          </a:stretch>
        </p:blipFill>
        <p:spPr>
          <a:xfrm>
            <a:off x="8481509" y="2024883"/>
            <a:ext cx="2928958" cy="3000396"/>
          </a:xfrm>
          <a:prstGeom prst="rect">
            <a:avLst/>
          </a:prstGeom>
          <a:ln>
            <a:noFill/>
          </a:ln>
          <a:effectLst>
            <a:softEdge rad="112500"/>
          </a:effectLst>
        </p:spPr>
      </p:pic>
      <p:sp>
        <p:nvSpPr>
          <p:cNvPr id="39" name="TextBox 19">
            <a:extLst>
              <a:ext uri="{FF2B5EF4-FFF2-40B4-BE49-F238E27FC236}">
                <a16:creationId xmlns:a16="http://schemas.microsoft.com/office/drawing/2014/main" id="{CEA142F7-831F-4249-86C2-F9274CE852AB}"/>
              </a:ext>
            </a:extLst>
          </p:cNvPr>
          <p:cNvSpPr txBox="1">
            <a:spLocks noChangeArrowheads="1"/>
          </p:cNvSpPr>
          <p:nvPr/>
        </p:nvSpPr>
        <p:spPr bwMode="auto">
          <a:xfrm>
            <a:off x="8910144" y="5025259"/>
            <a:ext cx="29612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a:solidFill>
                  <a:srgbClr val="FF0000"/>
                </a:solidFill>
              </a:rPr>
              <a:t>Intestinal fibrosis</a:t>
            </a:r>
          </a:p>
        </p:txBody>
      </p:sp>
      <p:cxnSp>
        <p:nvCxnSpPr>
          <p:cNvPr id="42" name="Straight Arrow Connector 21">
            <a:extLst>
              <a:ext uri="{FF2B5EF4-FFF2-40B4-BE49-F238E27FC236}">
                <a16:creationId xmlns:a16="http://schemas.microsoft.com/office/drawing/2014/main" id="{CB0541DD-8BB2-4764-9E62-01A3EFBD41E2}"/>
              </a:ext>
            </a:extLst>
          </p:cNvPr>
          <p:cNvCxnSpPr/>
          <p:nvPr/>
        </p:nvCxnSpPr>
        <p:spPr>
          <a:xfrm>
            <a:off x="9053020" y="2524948"/>
            <a:ext cx="642938" cy="4286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5" name="TextBox 22">
            <a:extLst>
              <a:ext uri="{FF2B5EF4-FFF2-40B4-BE49-F238E27FC236}">
                <a16:creationId xmlns:a16="http://schemas.microsoft.com/office/drawing/2014/main" id="{B4CEBA38-7765-4316-9B05-A5C661E4EEE5}"/>
              </a:ext>
            </a:extLst>
          </p:cNvPr>
          <p:cNvSpPr txBox="1">
            <a:spLocks noChangeArrowheads="1"/>
          </p:cNvSpPr>
          <p:nvPr/>
        </p:nvSpPr>
        <p:spPr bwMode="auto">
          <a:xfrm>
            <a:off x="5987613" y="5025259"/>
            <a:ext cx="32785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a:solidFill>
                  <a:srgbClr val="FF0000"/>
                </a:solidFill>
              </a:rPr>
              <a:t>Intestinal polyp</a:t>
            </a:r>
          </a:p>
        </p:txBody>
      </p:sp>
      <p:cxnSp>
        <p:nvCxnSpPr>
          <p:cNvPr id="48" name="Straight Arrow Connector 26">
            <a:extLst>
              <a:ext uri="{FF2B5EF4-FFF2-40B4-BE49-F238E27FC236}">
                <a16:creationId xmlns:a16="http://schemas.microsoft.com/office/drawing/2014/main" id="{30803A9E-F04B-4551-ADAE-6F47491EDA61}"/>
              </a:ext>
            </a:extLst>
          </p:cNvPr>
          <p:cNvCxnSpPr/>
          <p:nvPr/>
        </p:nvCxnSpPr>
        <p:spPr>
          <a:xfrm>
            <a:off x="6195520" y="2310634"/>
            <a:ext cx="914400" cy="9144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0464528"/>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strips(downLeft)">
                                      <p:cBhvr>
                                        <p:cTn id="16" dur="500"/>
                                        <p:tgtEl>
                                          <p:spTgt spid="2"/>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strips(down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strips(downLeft)">
                                      <p:cBhvr>
                                        <p:cTn id="24" dur="500"/>
                                        <p:tgtEl>
                                          <p:spTgt spid="8"/>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trips(down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strips(downLeft)">
                                      <p:cBhvr>
                                        <p:cTn id="32" dur="500"/>
                                        <p:tgtEl>
                                          <p:spTgt spid="6"/>
                                        </p:tgtEl>
                                      </p:cBhvr>
                                    </p:animEffect>
                                  </p:childTnLst>
                                </p:cTn>
                              </p:par>
                              <p:par>
                                <p:cTn id="33" presetID="18" presetClass="entr" presetSubtype="12"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strips(down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strips(downLeft)">
                                      <p:cBhvr>
                                        <p:cTn id="40" dur="500"/>
                                        <p:tgtEl>
                                          <p:spTgt spid="45"/>
                                        </p:tgtEl>
                                      </p:cBhvr>
                                    </p:animEffect>
                                  </p:childTnLst>
                                </p:cTn>
                              </p:par>
                              <p:par>
                                <p:cTn id="41" presetID="18" presetClass="entr" presetSubtype="12"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strips(downLeft)">
                                      <p:cBhvr>
                                        <p:cTn id="43" dur="5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6"/>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39"/>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p:bldP spid="8" grpId="0" animBg="1"/>
      <p:bldP spid="9" grpId="0"/>
      <p:bldP spid="6" grpId="0" animBg="1"/>
      <p:bldP spid="7" grpId="0"/>
      <p:bldP spid="39"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3FC9568-B95B-4DF9-B0A2-0A43538C846C}"/>
              </a:ext>
            </a:extLst>
          </p:cNvPr>
          <p:cNvSpPr txBox="1"/>
          <p:nvPr/>
        </p:nvSpPr>
        <p:spPr>
          <a:xfrm>
            <a:off x="1809750" y="1214438"/>
            <a:ext cx="8643938" cy="400050"/>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en-US" sz="2000" b="1" dirty="0">
                <a:solidFill>
                  <a:srgbClr val="002060"/>
                </a:solidFill>
                <a:latin typeface="Arial" pitchFamily="34" charset="0"/>
                <a:cs typeface="Arial" pitchFamily="34" charset="0"/>
              </a:rPr>
              <a:t>Some eggs are swept back into the blood stream to different organs:-</a:t>
            </a:r>
            <a:endParaRPr lang="en-US" dirty="0"/>
          </a:p>
        </p:txBody>
      </p:sp>
      <p:cxnSp>
        <p:nvCxnSpPr>
          <p:cNvPr id="7" name="Straight Connector 6">
            <a:extLst>
              <a:ext uri="{FF2B5EF4-FFF2-40B4-BE49-F238E27FC236}">
                <a16:creationId xmlns:a16="http://schemas.microsoft.com/office/drawing/2014/main" id="{CCD0D36C-6902-4719-87D3-C4FA319FBADE}"/>
              </a:ext>
            </a:extLst>
          </p:cNvPr>
          <p:cNvCxnSpPr/>
          <p:nvPr/>
        </p:nvCxnSpPr>
        <p:spPr>
          <a:xfrm rot="5400000">
            <a:off x="5382419" y="1785144"/>
            <a:ext cx="28575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8A1C5B4-46AD-4EDA-9574-BD803C44E49C}"/>
              </a:ext>
            </a:extLst>
          </p:cNvPr>
          <p:cNvCxnSpPr/>
          <p:nvPr/>
        </p:nvCxnSpPr>
        <p:spPr>
          <a:xfrm rot="10800000">
            <a:off x="2881314" y="1928814"/>
            <a:ext cx="2643187" cy="158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A7FE817-1475-4C07-B660-8DAB82D060F1}"/>
              </a:ext>
            </a:extLst>
          </p:cNvPr>
          <p:cNvCxnSpPr/>
          <p:nvPr/>
        </p:nvCxnSpPr>
        <p:spPr>
          <a:xfrm>
            <a:off x="5381626" y="1928814"/>
            <a:ext cx="4143375" cy="158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D1C5783-2AF9-4F4F-9052-1F98129E1971}"/>
              </a:ext>
            </a:extLst>
          </p:cNvPr>
          <p:cNvCxnSpPr/>
          <p:nvPr/>
        </p:nvCxnSpPr>
        <p:spPr>
          <a:xfrm rot="5400000">
            <a:off x="2739232" y="2070895"/>
            <a:ext cx="285750" cy="158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46B285E-0024-47C3-99CC-9E82F421B985}"/>
              </a:ext>
            </a:extLst>
          </p:cNvPr>
          <p:cNvCxnSpPr/>
          <p:nvPr/>
        </p:nvCxnSpPr>
        <p:spPr>
          <a:xfrm rot="5400000">
            <a:off x="5381625" y="2071688"/>
            <a:ext cx="285750"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3D1D63D-4CDE-42EA-945E-D29ECF42A9CE}"/>
              </a:ext>
            </a:extLst>
          </p:cNvPr>
          <p:cNvCxnSpPr/>
          <p:nvPr/>
        </p:nvCxnSpPr>
        <p:spPr>
          <a:xfrm rot="5400000">
            <a:off x="7382669" y="2070894"/>
            <a:ext cx="285750"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EE05303-76E5-43AE-9190-6D588768B5CF}"/>
              </a:ext>
            </a:extLst>
          </p:cNvPr>
          <p:cNvSpPr txBox="1"/>
          <p:nvPr/>
        </p:nvSpPr>
        <p:spPr>
          <a:xfrm>
            <a:off x="2452689" y="2357438"/>
            <a:ext cx="1000125" cy="46196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2400" b="1" dirty="0">
                <a:solidFill>
                  <a:srgbClr val="C00000"/>
                </a:solidFill>
                <a:latin typeface="Arial" pitchFamily="34" charset="0"/>
                <a:cs typeface="Arial" pitchFamily="34" charset="0"/>
              </a:rPr>
              <a:t>Liver</a:t>
            </a:r>
          </a:p>
        </p:txBody>
      </p:sp>
      <p:sp>
        <p:nvSpPr>
          <p:cNvPr id="21" name="TextBox 20">
            <a:extLst>
              <a:ext uri="{FF2B5EF4-FFF2-40B4-BE49-F238E27FC236}">
                <a16:creationId xmlns:a16="http://schemas.microsoft.com/office/drawing/2014/main" id="{D5D52553-B60B-447D-B095-4A413B935DE1}"/>
              </a:ext>
            </a:extLst>
          </p:cNvPr>
          <p:cNvSpPr txBox="1"/>
          <p:nvPr/>
        </p:nvSpPr>
        <p:spPr>
          <a:xfrm>
            <a:off x="4953001" y="2214563"/>
            <a:ext cx="1000125" cy="46196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2400" b="1" dirty="0">
                <a:solidFill>
                  <a:srgbClr val="C00000"/>
                </a:solidFill>
                <a:latin typeface="Arial" pitchFamily="34" charset="0"/>
                <a:cs typeface="Arial" pitchFamily="34" charset="0"/>
              </a:rPr>
              <a:t>Lung</a:t>
            </a:r>
          </a:p>
        </p:txBody>
      </p:sp>
      <p:sp>
        <p:nvSpPr>
          <p:cNvPr id="22" name="TextBox 21">
            <a:extLst>
              <a:ext uri="{FF2B5EF4-FFF2-40B4-BE49-F238E27FC236}">
                <a16:creationId xmlns:a16="http://schemas.microsoft.com/office/drawing/2014/main" id="{1D5C9128-FE8F-436D-9F3B-9450F2232950}"/>
              </a:ext>
            </a:extLst>
          </p:cNvPr>
          <p:cNvSpPr txBox="1"/>
          <p:nvPr/>
        </p:nvSpPr>
        <p:spPr>
          <a:xfrm>
            <a:off x="7024689" y="2286001"/>
            <a:ext cx="1000125" cy="46196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2400" b="1" dirty="0">
                <a:solidFill>
                  <a:srgbClr val="C00000"/>
                </a:solidFill>
                <a:latin typeface="Arial" pitchFamily="34" charset="0"/>
                <a:cs typeface="Arial" pitchFamily="34" charset="0"/>
              </a:rPr>
              <a:t>Brain</a:t>
            </a:r>
          </a:p>
        </p:txBody>
      </p:sp>
      <p:sp>
        <p:nvSpPr>
          <p:cNvPr id="23" name="TextBox 22">
            <a:extLst>
              <a:ext uri="{FF2B5EF4-FFF2-40B4-BE49-F238E27FC236}">
                <a16:creationId xmlns:a16="http://schemas.microsoft.com/office/drawing/2014/main" id="{AC7CE67A-1D87-4AB2-AD06-C27765AD8F45}"/>
              </a:ext>
            </a:extLst>
          </p:cNvPr>
          <p:cNvSpPr txBox="1"/>
          <p:nvPr/>
        </p:nvSpPr>
        <p:spPr>
          <a:xfrm>
            <a:off x="1524000" y="3286125"/>
            <a:ext cx="2928938" cy="212725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nSpc>
                <a:spcPct val="150000"/>
              </a:lnSpc>
              <a:defRPr/>
            </a:pPr>
            <a:r>
              <a:rPr lang="en-US" b="1" dirty="0">
                <a:solidFill>
                  <a:srgbClr val="002060"/>
                </a:solidFill>
              </a:rPr>
              <a:t>Periportal fibrosis </a:t>
            </a:r>
            <a:r>
              <a:rPr lang="en-US" b="1" dirty="0">
                <a:solidFill>
                  <a:srgbClr val="002060"/>
                </a:solidFill>
                <a:sym typeface="Wingdings"/>
              </a:rPr>
              <a:t></a:t>
            </a:r>
            <a:r>
              <a:rPr lang="en-US" b="1" dirty="0">
                <a:solidFill>
                  <a:srgbClr val="002060"/>
                </a:solidFill>
              </a:rPr>
              <a:t>portal hypertension</a:t>
            </a:r>
            <a:r>
              <a:rPr lang="en-US" b="1" dirty="0">
                <a:solidFill>
                  <a:srgbClr val="002060"/>
                </a:solidFill>
                <a:sym typeface="Wingdings"/>
              </a:rPr>
              <a:t> </a:t>
            </a:r>
            <a:r>
              <a:rPr lang="en-US" b="1" dirty="0">
                <a:solidFill>
                  <a:srgbClr val="002060"/>
                </a:solidFill>
              </a:rPr>
              <a:t>hepatosplenomegaly ,</a:t>
            </a:r>
            <a:r>
              <a:rPr lang="en-US" b="1" dirty="0" err="1">
                <a:solidFill>
                  <a:srgbClr val="002060"/>
                </a:solidFill>
              </a:rPr>
              <a:t>ascitis</a:t>
            </a:r>
            <a:r>
              <a:rPr lang="en-US" b="1" dirty="0">
                <a:solidFill>
                  <a:srgbClr val="002060"/>
                </a:solidFill>
              </a:rPr>
              <a:t> ,oesophageal varices</a:t>
            </a:r>
            <a:r>
              <a:rPr lang="en-US" b="1" dirty="0"/>
              <a:t> (</a:t>
            </a:r>
            <a:r>
              <a:rPr lang="en-US" b="1" dirty="0">
                <a:solidFill>
                  <a:srgbClr val="C00000"/>
                </a:solidFill>
              </a:rPr>
              <a:t>hematemesis</a:t>
            </a:r>
            <a:r>
              <a:rPr lang="en-US" b="1" dirty="0"/>
              <a:t>).</a:t>
            </a:r>
          </a:p>
        </p:txBody>
      </p:sp>
      <p:sp>
        <p:nvSpPr>
          <p:cNvPr id="24" name="TextBox 23">
            <a:extLst>
              <a:ext uri="{FF2B5EF4-FFF2-40B4-BE49-F238E27FC236}">
                <a16:creationId xmlns:a16="http://schemas.microsoft.com/office/drawing/2014/main" id="{F6818145-E8AC-40DB-B67E-6726F19464BD}"/>
              </a:ext>
            </a:extLst>
          </p:cNvPr>
          <p:cNvSpPr txBox="1"/>
          <p:nvPr/>
        </p:nvSpPr>
        <p:spPr>
          <a:xfrm>
            <a:off x="4524376" y="3000376"/>
            <a:ext cx="1857375" cy="70802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sz="2000" b="1" dirty="0" err="1">
                <a:solidFill>
                  <a:srgbClr val="C00000"/>
                </a:solidFill>
              </a:rPr>
              <a:t>Biharzial</a:t>
            </a:r>
            <a:r>
              <a:rPr lang="en-US" sz="2000" b="1" dirty="0">
                <a:solidFill>
                  <a:srgbClr val="C00000"/>
                </a:solidFill>
              </a:rPr>
              <a:t> cor-pulmonal</a:t>
            </a:r>
            <a:endParaRPr lang="en-US" sz="2000" dirty="0">
              <a:solidFill>
                <a:srgbClr val="C00000"/>
              </a:solidFill>
            </a:endParaRPr>
          </a:p>
        </p:txBody>
      </p:sp>
      <p:sp>
        <p:nvSpPr>
          <p:cNvPr id="25" name="TextBox 24">
            <a:extLst>
              <a:ext uri="{FF2B5EF4-FFF2-40B4-BE49-F238E27FC236}">
                <a16:creationId xmlns:a16="http://schemas.microsoft.com/office/drawing/2014/main" id="{E9E4173E-D012-49F1-86DA-589AB2C026CA}"/>
              </a:ext>
            </a:extLst>
          </p:cNvPr>
          <p:cNvSpPr txBox="1"/>
          <p:nvPr/>
        </p:nvSpPr>
        <p:spPr>
          <a:xfrm>
            <a:off x="6596064" y="3357564"/>
            <a:ext cx="2357437" cy="2814637"/>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lnSpc>
                <a:spcPct val="150000"/>
              </a:lnSpc>
              <a:defRPr/>
            </a:pPr>
            <a:r>
              <a:rPr lang="en-US" sz="2000" b="1" dirty="0">
                <a:solidFill>
                  <a:srgbClr val="002060"/>
                </a:solidFill>
              </a:rPr>
              <a:t>Cerebral </a:t>
            </a:r>
            <a:r>
              <a:rPr lang="en-US" sz="2000" b="1" dirty="0" err="1">
                <a:solidFill>
                  <a:srgbClr val="002060"/>
                </a:solidFill>
              </a:rPr>
              <a:t>schistosomiasis</a:t>
            </a:r>
            <a:r>
              <a:rPr lang="en-US" sz="2000" b="1" dirty="0">
                <a:solidFill>
                  <a:srgbClr val="002060"/>
                </a:solidFill>
              </a:rPr>
              <a:t> (more common with </a:t>
            </a:r>
            <a:r>
              <a:rPr lang="en-US" sz="2000" b="1" i="1" dirty="0">
                <a:solidFill>
                  <a:srgbClr val="002060"/>
                </a:solidFill>
              </a:rPr>
              <a:t>S. </a:t>
            </a:r>
            <a:r>
              <a:rPr lang="en-US" sz="2000" b="1" i="1" dirty="0" err="1">
                <a:solidFill>
                  <a:srgbClr val="002060"/>
                </a:solidFill>
              </a:rPr>
              <a:t>japonicum</a:t>
            </a:r>
            <a:r>
              <a:rPr lang="en-US" sz="2000" b="1" dirty="0">
                <a:solidFill>
                  <a:srgbClr val="002060"/>
                </a:solidFill>
              </a:rPr>
              <a:t> than </a:t>
            </a:r>
            <a:r>
              <a:rPr lang="en-US" sz="2000" b="1" i="1" dirty="0" err="1">
                <a:solidFill>
                  <a:srgbClr val="002060"/>
                </a:solidFill>
              </a:rPr>
              <a:t>S.mansoni</a:t>
            </a:r>
            <a:r>
              <a:rPr lang="en-US" sz="2000" b="1" dirty="0">
                <a:solidFill>
                  <a:srgbClr val="002060"/>
                </a:solidFill>
              </a:rPr>
              <a:t> and </a:t>
            </a:r>
            <a:r>
              <a:rPr lang="en-US" sz="2000" b="1" i="1" dirty="0" err="1">
                <a:solidFill>
                  <a:srgbClr val="002060"/>
                </a:solidFill>
              </a:rPr>
              <a:t>hematobium</a:t>
            </a:r>
            <a:r>
              <a:rPr lang="en-US" sz="2000" b="1" dirty="0">
                <a:solidFill>
                  <a:srgbClr val="002060"/>
                </a:solidFill>
              </a:rPr>
              <a:t>)</a:t>
            </a:r>
          </a:p>
        </p:txBody>
      </p:sp>
      <p:cxnSp>
        <p:nvCxnSpPr>
          <p:cNvPr id="28" name="Straight Arrow Connector 27">
            <a:extLst>
              <a:ext uri="{FF2B5EF4-FFF2-40B4-BE49-F238E27FC236}">
                <a16:creationId xmlns:a16="http://schemas.microsoft.com/office/drawing/2014/main" id="{27C06F19-FB02-4A3C-93FB-AB36074EE128}"/>
              </a:ext>
            </a:extLst>
          </p:cNvPr>
          <p:cNvCxnSpPr/>
          <p:nvPr/>
        </p:nvCxnSpPr>
        <p:spPr>
          <a:xfrm rot="5400000">
            <a:off x="9383713" y="2070100"/>
            <a:ext cx="284162"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6427689-9620-4D29-9044-0F7664DEAC3C}"/>
              </a:ext>
            </a:extLst>
          </p:cNvPr>
          <p:cNvSpPr txBox="1"/>
          <p:nvPr/>
        </p:nvSpPr>
        <p:spPr>
          <a:xfrm>
            <a:off x="8882064" y="2286001"/>
            <a:ext cx="1500187" cy="83026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2400" b="1" dirty="0">
                <a:solidFill>
                  <a:srgbClr val="C00000"/>
                </a:solidFill>
                <a:latin typeface="Arial" pitchFamily="34" charset="0"/>
                <a:cs typeface="Arial" pitchFamily="34" charset="0"/>
              </a:rPr>
              <a:t>Skin and kidney</a:t>
            </a:r>
          </a:p>
        </p:txBody>
      </p:sp>
      <p:cxnSp>
        <p:nvCxnSpPr>
          <p:cNvPr id="38" name="Straight Arrow Connector 37">
            <a:extLst>
              <a:ext uri="{FF2B5EF4-FFF2-40B4-BE49-F238E27FC236}">
                <a16:creationId xmlns:a16="http://schemas.microsoft.com/office/drawing/2014/main" id="{319359A0-43F5-4BB1-BF59-D2553694E494}"/>
              </a:ext>
            </a:extLst>
          </p:cNvPr>
          <p:cNvCxnSpPr/>
          <p:nvPr/>
        </p:nvCxnSpPr>
        <p:spPr>
          <a:xfrm rot="5400000">
            <a:off x="5203031" y="3893344"/>
            <a:ext cx="357188"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A2EDE0F7-72A6-4EA1-8AFA-742F3B7D959A}"/>
              </a:ext>
            </a:extLst>
          </p:cNvPr>
          <p:cNvSpPr txBox="1"/>
          <p:nvPr/>
        </p:nvSpPr>
        <p:spPr>
          <a:xfrm>
            <a:off x="4595814" y="4071938"/>
            <a:ext cx="1857375" cy="2308324"/>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US" b="1" dirty="0">
                <a:solidFill>
                  <a:srgbClr val="002060"/>
                </a:solidFill>
                <a:cs typeface="Arial" pitchFamily="34" charset="0"/>
              </a:rPr>
              <a:t>Pulmonary hypertension &amp; Rt. side heart failure with fever, </a:t>
            </a:r>
            <a:r>
              <a:rPr lang="en-US" b="1" dirty="0" err="1">
                <a:solidFill>
                  <a:srgbClr val="002060"/>
                </a:solidFill>
                <a:cs typeface="Arial" pitchFamily="34" charset="0"/>
              </a:rPr>
              <a:t>dyspnea</a:t>
            </a:r>
            <a:r>
              <a:rPr lang="en-US" b="1" dirty="0">
                <a:solidFill>
                  <a:srgbClr val="002060"/>
                </a:solidFill>
                <a:cs typeface="Arial" pitchFamily="34" charset="0"/>
              </a:rPr>
              <a:t>, cough, </a:t>
            </a:r>
            <a:r>
              <a:rPr lang="en-US" b="1" dirty="0" err="1">
                <a:solidFill>
                  <a:srgbClr val="002060"/>
                </a:solidFill>
                <a:cs typeface="Arial" pitchFamily="34" charset="0"/>
              </a:rPr>
              <a:t>haemoptysis</a:t>
            </a:r>
            <a:r>
              <a:rPr lang="en-US" b="1" dirty="0">
                <a:solidFill>
                  <a:srgbClr val="002060"/>
                </a:solidFill>
                <a:cs typeface="Arial" pitchFamily="34" charset="0"/>
              </a:rPr>
              <a:t>  &amp; lower limb edema.</a:t>
            </a:r>
          </a:p>
        </p:txBody>
      </p:sp>
      <p:cxnSp>
        <p:nvCxnSpPr>
          <p:cNvPr id="27" name="Straight Arrow Connector 26">
            <a:extLst>
              <a:ext uri="{FF2B5EF4-FFF2-40B4-BE49-F238E27FC236}">
                <a16:creationId xmlns:a16="http://schemas.microsoft.com/office/drawing/2014/main" id="{91314CC8-FC73-4593-9D5A-E4F4157139A3}"/>
              </a:ext>
            </a:extLst>
          </p:cNvPr>
          <p:cNvCxnSpPr/>
          <p:nvPr/>
        </p:nvCxnSpPr>
        <p:spPr>
          <a:xfrm rot="5400000">
            <a:off x="2666207" y="2999582"/>
            <a:ext cx="285750" cy="158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4473F034-6612-4C01-9C68-CA5C04D53C3B}"/>
              </a:ext>
            </a:extLst>
          </p:cNvPr>
          <p:cNvCxnSpPr/>
          <p:nvPr/>
        </p:nvCxnSpPr>
        <p:spPr>
          <a:xfrm rot="5400000">
            <a:off x="7275513" y="3035300"/>
            <a:ext cx="500062"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3D27519F-F0F8-4186-B4CD-9F5AE451759D}"/>
              </a:ext>
            </a:extLst>
          </p:cNvPr>
          <p:cNvCxnSpPr/>
          <p:nvPr/>
        </p:nvCxnSpPr>
        <p:spPr>
          <a:xfrm rot="5400000">
            <a:off x="5238750" y="2857500"/>
            <a:ext cx="285750"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A99AAB6B-0B6A-4796-BC19-670851AB6771}"/>
              </a:ext>
            </a:extLst>
          </p:cNvPr>
          <p:cNvSpPr>
            <a:spLocks noGrp="1"/>
          </p:cNvSpPr>
          <p:nvPr>
            <p:ph type="title"/>
          </p:nvPr>
        </p:nvSpPr>
        <p:spPr>
          <a:xfrm>
            <a:off x="1981200" y="170467"/>
            <a:ext cx="8229600" cy="590931"/>
          </a:xfrm>
        </p:spPr>
        <p:style>
          <a:lnRef idx="2">
            <a:schemeClr val="accent3"/>
          </a:lnRef>
          <a:fillRef idx="1">
            <a:schemeClr val="lt1"/>
          </a:fillRef>
          <a:effectRef idx="0">
            <a:schemeClr val="accent3"/>
          </a:effectRef>
          <a:fontRef idx="minor">
            <a:schemeClr val="dk1"/>
          </a:fontRef>
        </p:style>
        <p:txBody>
          <a:bodyPr>
            <a:spAutoFit/>
          </a:bodyPr>
          <a:lstStyle/>
          <a:p>
            <a:pPr>
              <a:defRPr/>
            </a:pPr>
            <a:r>
              <a:rPr lang="en-US" sz="3600" b="1" dirty="0">
                <a:solidFill>
                  <a:srgbClr val="C00000"/>
                </a:solidFill>
                <a:latin typeface="Arial" pitchFamily="34" charset="0"/>
                <a:cs typeface="Arial" pitchFamily="34" charset="0"/>
              </a:rPr>
              <a:t>EGGS THAT FAIL</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Bottom)">
                                      <p:cBhvr>
                                        <p:cTn id="12" dur="500"/>
                                        <p:tgtEl>
                                          <p:spTgt spid="7"/>
                                        </p:tgtEl>
                                      </p:cBhvr>
                                    </p:animEffect>
                                  </p:childTnLst>
                                </p:cTn>
                              </p:par>
                              <p:par>
                                <p:cTn id="13" presetID="1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lide(fromBottom)">
                                      <p:cBhvr>
                                        <p:cTn id="15" dur="500"/>
                                        <p:tgtEl>
                                          <p:spTgt spid="9"/>
                                        </p:tgtEl>
                                      </p:cBhvr>
                                    </p:animEffect>
                                  </p:childTnLst>
                                </p:cTn>
                              </p:par>
                              <p:par>
                                <p:cTn id="16" presetID="1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slide(fromBottom)">
                                      <p:cBhvr>
                                        <p:cTn id="18" dur="500"/>
                                        <p:tgtEl>
                                          <p:spTgt spid="15"/>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slide(fromBottom)">
                                      <p:cBhvr>
                                        <p:cTn id="21" dur="500"/>
                                        <p:tgtEl>
                                          <p:spTgt spid="20"/>
                                        </p:tgtEl>
                                      </p:cBhvr>
                                    </p:animEffect>
                                  </p:childTnLst>
                                </p:cTn>
                              </p:par>
                              <p:par>
                                <p:cTn id="22" presetID="12" presetClass="entr" presetSubtype="4"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slide(fromBottom)">
                                      <p:cBhvr>
                                        <p:cTn id="24" dur="500"/>
                                        <p:tgtEl>
                                          <p:spTgt spid="27"/>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slide(fromBottom)">
                                      <p:cBhvr>
                                        <p:cTn id="27" dur="500"/>
                                        <p:tgtEl>
                                          <p:spTgt spid="2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linds(horizontal)">
                                      <p:cBhvr>
                                        <p:cTn id="32" dur="500"/>
                                        <p:tgtEl>
                                          <p:spTgt spid="17"/>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linds(horizontal)">
                                      <p:cBhvr>
                                        <p:cTn id="35" dur="500"/>
                                        <p:tgtEl>
                                          <p:spTgt spid="21"/>
                                        </p:tgtEl>
                                      </p:cBhvr>
                                    </p:animEffect>
                                  </p:childTnLst>
                                </p:cTn>
                              </p:par>
                              <p:par>
                                <p:cTn id="36" presetID="3" presetClass="entr" presetSubtype="10" fill="hold"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blinds(horizontal)">
                                      <p:cBhvr>
                                        <p:cTn id="38" dur="500"/>
                                        <p:tgtEl>
                                          <p:spTgt spid="53"/>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blinds(horizontal)">
                                      <p:cBhvr>
                                        <p:cTn id="41" dur="500"/>
                                        <p:tgtEl>
                                          <p:spTgt spid="24"/>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blinds(horizontal)">
                                      <p:cBhvr>
                                        <p:cTn id="44" dur="500"/>
                                        <p:tgtEl>
                                          <p:spTgt spid="39"/>
                                        </p:tgtEl>
                                      </p:cBhvr>
                                    </p:animEffect>
                                  </p:childTnLst>
                                </p:cTn>
                              </p:par>
                              <p:par>
                                <p:cTn id="45" presetID="3" presetClass="entr" presetSubtype="1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blinds(horizontal)">
                                      <p:cBhvr>
                                        <p:cTn id="47" dur="500"/>
                                        <p:tgtEl>
                                          <p:spTgt spid="3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linds(horizontal)">
                                      <p:cBhvr>
                                        <p:cTn id="52" dur="500"/>
                                        <p:tgtEl>
                                          <p:spTgt spid="11"/>
                                        </p:tgtEl>
                                      </p:cBhvr>
                                    </p:animEffect>
                                  </p:childTnLst>
                                </p:cTn>
                              </p:par>
                              <p:par>
                                <p:cTn id="53" presetID="3" presetClass="entr" presetSubtype="1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blinds(horizontal)">
                                      <p:cBhvr>
                                        <p:cTn id="55" dur="500"/>
                                        <p:tgtEl>
                                          <p:spTgt spid="19"/>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blinds(horizontal)">
                                      <p:cBhvr>
                                        <p:cTn id="58" dur="500"/>
                                        <p:tgtEl>
                                          <p:spTgt spid="22"/>
                                        </p:tgtEl>
                                      </p:cBhvr>
                                    </p:animEffect>
                                  </p:childTnLst>
                                </p:cTn>
                              </p:par>
                              <p:par>
                                <p:cTn id="59" presetID="3" presetClass="entr" presetSubtype="10" fill="hold"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blinds(horizontal)">
                                      <p:cBhvr>
                                        <p:cTn id="61" dur="500"/>
                                        <p:tgtEl>
                                          <p:spTgt spid="36"/>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blinds(horizontal)">
                                      <p:cBhvr>
                                        <p:cTn id="64" dur="500"/>
                                        <p:tgtEl>
                                          <p:spTgt spid="25"/>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3" presetClass="entr" presetSubtype="10" fill="hold"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blinds(horizontal)">
                                      <p:cBhvr>
                                        <p:cTn id="69" dur="500"/>
                                        <p:tgtEl>
                                          <p:spTgt spid="28"/>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blinds(horizontal)">
                                      <p:cBhvr>
                                        <p:cTn id="7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P spid="21" grpId="0" animBg="1"/>
      <p:bldP spid="22" grpId="0" animBg="1"/>
      <p:bldP spid="23" grpId="0" animBg="1"/>
      <p:bldP spid="24" grpId="0" animBg="1"/>
      <p:bldP spid="25" grpId="0" animBg="1"/>
      <p:bldP spid="29" grpId="0" animBg="1"/>
      <p:bldP spid="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70114" y="250315"/>
            <a:ext cx="6183086" cy="838200"/>
          </a:xfrm>
        </p:spPr>
        <p:txBody>
          <a:bodyPr>
            <a:normAutofit/>
          </a:bodyPr>
          <a:lstStyle/>
          <a:p>
            <a:r>
              <a:rPr lang="en-US" b="1" u="sng" dirty="0">
                <a:solidFill>
                  <a:srgbClr val="FF0000"/>
                </a:solidFill>
              </a:rPr>
              <a:t>Classification of parasites </a:t>
            </a:r>
            <a:endParaRPr lang="ar-SA" b="1" u="sng" dirty="0">
              <a:solidFill>
                <a:srgbClr val="FF0000"/>
              </a:solidFill>
            </a:endParaRPr>
          </a:p>
        </p:txBody>
      </p:sp>
      <p:sp>
        <p:nvSpPr>
          <p:cNvPr id="1026" name="AutoShape 2" descr="image"/>
          <p:cNvSpPr>
            <a:spLocks noChangeAspect="1" noChangeArrowheads="1"/>
          </p:cNvSpPr>
          <p:nvPr/>
        </p:nvSpPr>
        <p:spPr bwMode="auto">
          <a:xfrm>
            <a:off x="10447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1027" name="Picture 3"/>
          <p:cNvPicPr>
            <a:picLocks noChangeAspect="1" noChangeArrowheads="1"/>
          </p:cNvPicPr>
          <p:nvPr/>
        </p:nvPicPr>
        <p:blipFill>
          <a:blip r:embed="rId3" cstate="print"/>
          <a:srcRect/>
          <a:stretch>
            <a:fillRect/>
          </a:stretch>
        </p:blipFill>
        <p:spPr bwMode="auto">
          <a:xfrm>
            <a:off x="6553201" y="1122948"/>
            <a:ext cx="1729541" cy="553453"/>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5181601" y="1676400"/>
            <a:ext cx="4495800" cy="438150"/>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8686801" y="2133601"/>
            <a:ext cx="1729539" cy="668755"/>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4343400" y="2133600"/>
            <a:ext cx="1752600" cy="530392"/>
          </a:xfrm>
          <a:prstGeom prst="rect">
            <a:avLst/>
          </a:prstGeom>
          <a:noFill/>
          <a:ln w="9525">
            <a:noFill/>
            <a:miter lim="800000"/>
            <a:headEnd/>
            <a:tailEnd/>
          </a:ln>
        </p:spPr>
      </p:pic>
      <p:pic>
        <p:nvPicPr>
          <p:cNvPr id="1031" name="Picture 7"/>
          <p:cNvPicPr>
            <a:picLocks noChangeAspect="1" noChangeArrowheads="1"/>
          </p:cNvPicPr>
          <p:nvPr/>
        </p:nvPicPr>
        <p:blipFill>
          <a:blip r:embed="rId7" cstate="print"/>
          <a:srcRect/>
          <a:stretch>
            <a:fillRect/>
          </a:stretch>
        </p:blipFill>
        <p:spPr bwMode="auto">
          <a:xfrm>
            <a:off x="1981200" y="2716130"/>
            <a:ext cx="6400800" cy="484271"/>
          </a:xfrm>
          <a:prstGeom prst="rect">
            <a:avLst/>
          </a:prstGeom>
          <a:noFill/>
          <a:ln w="9525">
            <a:noFill/>
            <a:miter lim="800000"/>
            <a:headEnd/>
            <a:tailEnd/>
          </a:ln>
        </p:spPr>
      </p:pic>
      <p:pic>
        <p:nvPicPr>
          <p:cNvPr id="1032" name="Picture 8"/>
          <p:cNvPicPr>
            <a:picLocks noChangeAspect="1" noChangeArrowheads="1"/>
          </p:cNvPicPr>
          <p:nvPr/>
        </p:nvPicPr>
        <p:blipFill>
          <a:blip r:embed="rId8" cstate="print"/>
          <a:srcRect/>
          <a:stretch>
            <a:fillRect/>
          </a:stretch>
        </p:blipFill>
        <p:spPr bwMode="auto">
          <a:xfrm>
            <a:off x="1600200" y="3124201"/>
            <a:ext cx="1706480" cy="645695"/>
          </a:xfrm>
          <a:prstGeom prst="rect">
            <a:avLst/>
          </a:prstGeom>
          <a:noFill/>
          <a:ln w="9525">
            <a:noFill/>
            <a:miter lim="800000"/>
            <a:headEnd/>
            <a:tailEnd/>
          </a:ln>
        </p:spPr>
      </p:pic>
      <p:pic>
        <p:nvPicPr>
          <p:cNvPr id="1033" name="Picture 9"/>
          <p:cNvPicPr>
            <a:picLocks noChangeAspect="1" noChangeArrowheads="1"/>
          </p:cNvPicPr>
          <p:nvPr/>
        </p:nvPicPr>
        <p:blipFill>
          <a:blip r:embed="rId9" cstate="print"/>
          <a:srcRect/>
          <a:stretch>
            <a:fillRect/>
          </a:stretch>
        </p:blipFill>
        <p:spPr bwMode="auto">
          <a:xfrm>
            <a:off x="3429000" y="3124201"/>
            <a:ext cx="1718010" cy="645695"/>
          </a:xfrm>
          <a:prstGeom prst="rect">
            <a:avLst/>
          </a:prstGeom>
          <a:noFill/>
          <a:ln w="9525">
            <a:noFill/>
            <a:miter lim="800000"/>
            <a:headEnd/>
            <a:tailEnd/>
          </a:ln>
        </p:spPr>
      </p:pic>
      <p:pic>
        <p:nvPicPr>
          <p:cNvPr id="1034" name="Picture 10"/>
          <p:cNvPicPr>
            <a:picLocks noChangeAspect="1" noChangeArrowheads="1"/>
          </p:cNvPicPr>
          <p:nvPr/>
        </p:nvPicPr>
        <p:blipFill>
          <a:blip r:embed="rId10" cstate="print"/>
          <a:srcRect/>
          <a:stretch>
            <a:fillRect/>
          </a:stretch>
        </p:blipFill>
        <p:spPr bwMode="auto">
          <a:xfrm>
            <a:off x="5414714" y="3124200"/>
            <a:ext cx="1671887" cy="634164"/>
          </a:xfrm>
          <a:prstGeom prst="rect">
            <a:avLst/>
          </a:prstGeom>
          <a:noFill/>
          <a:ln w="9525">
            <a:noFill/>
            <a:miter lim="800000"/>
            <a:headEnd/>
            <a:tailEnd/>
          </a:ln>
        </p:spPr>
      </p:pic>
      <p:pic>
        <p:nvPicPr>
          <p:cNvPr id="1035" name="Picture 11"/>
          <p:cNvPicPr>
            <a:picLocks noChangeAspect="1" noChangeArrowheads="1"/>
          </p:cNvPicPr>
          <p:nvPr/>
        </p:nvPicPr>
        <p:blipFill>
          <a:blip r:embed="rId11" cstate="print"/>
          <a:srcRect/>
          <a:stretch>
            <a:fillRect/>
          </a:stretch>
        </p:blipFill>
        <p:spPr bwMode="auto">
          <a:xfrm>
            <a:off x="7425990" y="3124201"/>
            <a:ext cx="1718010" cy="645695"/>
          </a:xfrm>
          <a:prstGeom prst="rect">
            <a:avLst/>
          </a:prstGeom>
          <a:noFill/>
          <a:ln w="9525">
            <a:noFill/>
            <a:miter lim="800000"/>
            <a:headEnd/>
            <a:tailEnd/>
          </a:ln>
        </p:spPr>
      </p:pic>
      <p:pic>
        <p:nvPicPr>
          <p:cNvPr id="1036" name="Picture 12"/>
          <p:cNvPicPr>
            <a:picLocks noChangeAspect="1" noChangeArrowheads="1"/>
          </p:cNvPicPr>
          <p:nvPr/>
        </p:nvPicPr>
        <p:blipFill>
          <a:blip r:embed="rId12" cstate="print"/>
          <a:srcRect/>
          <a:stretch>
            <a:fillRect/>
          </a:stretch>
        </p:blipFill>
        <p:spPr bwMode="auto">
          <a:xfrm>
            <a:off x="9522996" y="2809876"/>
            <a:ext cx="230605" cy="1533525"/>
          </a:xfrm>
          <a:prstGeom prst="rect">
            <a:avLst/>
          </a:prstGeom>
          <a:noFill/>
          <a:ln w="9525">
            <a:noFill/>
            <a:miter lim="800000"/>
            <a:headEnd/>
            <a:tailEnd/>
          </a:ln>
        </p:spPr>
      </p:pic>
      <p:pic>
        <p:nvPicPr>
          <p:cNvPr id="1037" name="Picture 13"/>
          <p:cNvPicPr>
            <a:picLocks noChangeAspect="1" noChangeArrowheads="1"/>
          </p:cNvPicPr>
          <p:nvPr/>
        </p:nvPicPr>
        <p:blipFill>
          <a:blip r:embed="rId13" cstate="print"/>
          <a:srcRect/>
          <a:stretch>
            <a:fillRect/>
          </a:stretch>
        </p:blipFill>
        <p:spPr bwMode="auto">
          <a:xfrm>
            <a:off x="8550944" y="4343400"/>
            <a:ext cx="2040856" cy="622634"/>
          </a:xfrm>
          <a:prstGeom prst="rect">
            <a:avLst/>
          </a:prstGeom>
          <a:noFill/>
          <a:ln w="9525">
            <a:noFill/>
            <a:miter lim="800000"/>
            <a:headEnd/>
            <a:tailEnd/>
          </a:ln>
        </p:spPr>
      </p:pic>
      <p:pic>
        <p:nvPicPr>
          <p:cNvPr id="1038" name="Picture 14"/>
          <p:cNvPicPr>
            <a:picLocks noChangeAspect="1" noChangeArrowheads="1"/>
          </p:cNvPicPr>
          <p:nvPr/>
        </p:nvPicPr>
        <p:blipFill>
          <a:blip r:embed="rId14" cstate="print"/>
          <a:srcRect/>
          <a:stretch>
            <a:fillRect/>
          </a:stretch>
        </p:blipFill>
        <p:spPr bwMode="auto">
          <a:xfrm>
            <a:off x="4267200" y="4572001"/>
            <a:ext cx="4267200" cy="304801"/>
          </a:xfrm>
          <a:prstGeom prst="rect">
            <a:avLst/>
          </a:prstGeom>
          <a:noFill/>
          <a:ln w="9525">
            <a:noFill/>
            <a:miter lim="800000"/>
            <a:headEnd/>
            <a:tailEnd/>
          </a:ln>
        </p:spPr>
      </p:pic>
      <p:pic>
        <p:nvPicPr>
          <p:cNvPr id="1039" name="Picture 15"/>
          <p:cNvPicPr>
            <a:picLocks noChangeAspect="1" noChangeArrowheads="1"/>
          </p:cNvPicPr>
          <p:nvPr/>
        </p:nvPicPr>
        <p:blipFill>
          <a:blip r:embed="rId15" cstate="print"/>
          <a:srcRect/>
          <a:stretch>
            <a:fillRect/>
          </a:stretch>
        </p:blipFill>
        <p:spPr bwMode="auto">
          <a:xfrm>
            <a:off x="3200401" y="4926430"/>
            <a:ext cx="2110039" cy="645695"/>
          </a:xfrm>
          <a:prstGeom prst="rect">
            <a:avLst/>
          </a:prstGeom>
          <a:noFill/>
          <a:ln w="9525">
            <a:noFill/>
            <a:miter lim="800000"/>
            <a:headEnd/>
            <a:tailEnd/>
          </a:ln>
        </p:spPr>
      </p:pic>
      <p:pic>
        <p:nvPicPr>
          <p:cNvPr id="1040" name="Picture 16"/>
          <p:cNvPicPr>
            <a:picLocks noChangeAspect="1" noChangeArrowheads="1"/>
          </p:cNvPicPr>
          <p:nvPr/>
        </p:nvPicPr>
        <p:blipFill>
          <a:blip r:embed="rId16" cstate="print"/>
          <a:srcRect/>
          <a:stretch>
            <a:fillRect/>
          </a:stretch>
        </p:blipFill>
        <p:spPr bwMode="auto">
          <a:xfrm>
            <a:off x="2708108" y="5581650"/>
            <a:ext cx="3159292" cy="438150"/>
          </a:xfrm>
          <a:prstGeom prst="rect">
            <a:avLst/>
          </a:prstGeom>
          <a:noFill/>
          <a:ln w="9525">
            <a:noFill/>
            <a:miter lim="800000"/>
            <a:headEnd/>
            <a:tailEnd/>
          </a:ln>
        </p:spPr>
      </p:pic>
      <p:pic>
        <p:nvPicPr>
          <p:cNvPr id="1041" name="Picture 17"/>
          <p:cNvPicPr>
            <a:picLocks noChangeAspect="1" noChangeArrowheads="1"/>
          </p:cNvPicPr>
          <p:nvPr/>
        </p:nvPicPr>
        <p:blipFill>
          <a:blip r:embed="rId17" cstate="print"/>
          <a:srcRect/>
          <a:stretch>
            <a:fillRect/>
          </a:stretch>
        </p:blipFill>
        <p:spPr bwMode="auto">
          <a:xfrm>
            <a:off x="1997244" y="5995236"/>
            <a:ext cx="1660357" cy="634164"/>
          </a:xfrm>
          <a:prstGeom prst="rect">
            <a:avLst/>
          </a:prstGeom>
          <a:noFill/>
          <a:ln w="9525">
            <a:noFill/>
            <a:miter lim="800000"/>
            <a:headEnd/>
            <a:tailEnd/>
          </a:ln>
        </p:spPr>
      </p:pic>
      <p:pic>
        <p:nvPicPr>
          <p:cNvPr id="1042" name="Picture 18"/>
          <p:cNvPicPr>
            <a:picLocks noChangeAspect="1" noChangeArrowheads="1"/>
          </p:cNvPicPr>
          <p:nvPr/>
        </p:nvPicPr>
        <p:blipFill>
          <a:blip r:embed="rId18" cstate="print"/>
          <a:srcRect/>
          <a:stretch>
            <a:fillRect/>
          </a:stretch>
        </p:blipFill>
        <p:spPr bwMode="auto">
          <a:xfrm>
            <a:off x="4869782" y="6019801"/>
            <a:ext cx="1683418" cy="657225"/>
          </a:xfrm>
          <a:prstGeom prst="rect">
            <a:avLst/>
          </a:prstGeom>
          <a:noFill/>
          <a:ln w="9525">
            <a:noFill/>
            <a:miter lim="800000"/>
            <a:headEnd/>
            <a:tailEnd/>
          </a:ln>
        </p:spPr>
      </p:pic>
      <p:sp>
        <p:nvSpPr>
          <p:cNvPr id="22" name="مستطيل 21"/>
          <p:cNvSpPr/>
          <p:nvPr/>
        </p:nvSpPr>
        <p:spPr>
          <a:xfrm>
            <a:off x="1905000" y="6019800"/>
            <a:ext cx="1905000" cy="6096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25319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strips(downLeft)">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strips(downLeft)">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strips(downLeft)">
                                      <p:cBhvr>
                                        <p:cTn id="22" dur="500"/>
                                        <p:tgtEl>
                                          <p:spTgt spid="103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029"/>
                                        </p:tgtEl>
                                        <p:attrNameLst>
                                          <p:attrName>style.visibility</p:attrName>
                                        </p:attrNameLst>
                                      </p:cBhvr>
                                      <p:to>
                                        <p:strVal val="visible"/>
                                      </p:to>
                                    </p:set>
                                    <p:animEffect transition="in" filter="box(in)">
                                      <p:cBhvr>
                                        <p:cTn id="27" dur="500"/>
                                        <p:tgtEl>
                                          <p:spTgt spid="1029"/>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1031"/>
                                        </p:tgtEl>
                                        <p:attrNameLst>
                                          <p:attrName>style.visibility</p:attrName>
                                        </p:attrNameLst>
                                      </p:cBhvr>
                                      <p:to>
                                        <p:strVal val="visible"/>
                                      </p:to>
                                    </p:set>
                                    <p:animEffect transition="in" filter="strips(downLeft)">
                                      <p:cBhvr>
                                        <p:cTn id="32" dur="500"/>
                                        <p:tgtEl>
                                          <p:spTgt spid="1031"/>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1032"/>
                                        </p:tgtEl>
                                        <p:attrNameLst>
                                          <p:attrName>style.visibility</p:attrName>
                                        </p:attrNameLst>
                                      </p:cBhvr>
                                      <p:to>
                                        <p:strVal val="visible"/>
                                      </p:to>
                                    </p:set>
                                    <p:animEffect transition="in" filter="strips(downLeft)">
                                      <p:cBhvr>
                                        <p:cTn id="37" dur="500"/>
                                        <p:tgtEl>
                                          <p:spTgt spid="1032"/>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1033"/>
                                        </p:tgtEl>
                                        <p:attrNameLst>
                                          <p:attrName>style.visibility</p:attrName>
                                        </p:attrNameLst>
                                      </p:cBhvr>
                                      <p:to>
                                        <p:strVal val="visible"/>
                                      </p:to>
                                    </p:set>
                                    <p:animEffect transition="in" filter="strips(downLeft)">
                                      <p:cBhvr>
                                        <p:cTn id="42" dur="500"/>
                                        <p:tgtEl>
                                          <p:spTgt spid="1033"/>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1034"/>
                                        </p:tgtEl>
                                        <p:attrNameLst>
                                          <p:attrName>style.visibility</p:attrName>
                                        </p:attrNameLst>
                                      </p:cBhvr>
                                      <p:to>
                                        <p:strVal val="visible"/>
                                      </p:to>
                                    </p:set>
                                    <p:animEffect transition="in" filter="strips(downLeft)">
                                      <p:cBhvr>
                                        <p:cTn id="47" dur="500"/>
                                        <p:tgtEl>
                                          <p:spTgt spid="1034"/>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nodeType="clickEffect">
                                  <p:stCondLst>
                                    <p:cond delay="0"/>
                                  </p:stCondLst>
                                  <p:childTnLst>
                                    <p:set>
                                      <p:cBhvr>
                                        <p:cTn id="51" dur="1" fill="hold">
                                          <p:stCondLst>
                                            <p:cond delay="0"/>
                                          </p:stCondLst>
                                        </p:cTn>
                                        <p:tgtEl>
                                          <p:spTgt spid="1035"/>
                                        </p:tgtEl>
                                        <p:attrNameLst>
                                          <p:attrName>style.visibility</p:attrName>
                                        </p:attrNameLst>
                                      </p:cBhvr>
                                      <p:to>
                                        <p:strVal val="visible"/>
                                      </p:to>
                                    </p:set>
                                    <p:animEffect transition="in" filter="strips(downLeft)">
                                      <p:cBhvr>
                                        <p:cTn id="52" dur="500"/>
                                        <p:tgtEl>
                                          <p:spTgt spid="1035"/>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nodeType="clickEffect">
                                  <p:stCondLst>
                                    <p:cond delay="0"/>
                                  </p:stCondLst>
                                  <p:childTnLst>
                                    <p:set>
                                      <p:cBhvr>
                                        <p:cTn id="56" dur="1" fill="hold">
                                          <p:stCondLst>
                                            <p:cond delay="0"/>
                                          </p:stCondLst>
                                        </p:cTn>
                                        <p:tgtEl>
                                          <p:spTgt spid="1036"/>
                                        </p:tgtEl>
                                        <p:attrNameLst>
                                          <p:attrName>style.visibility</p:attrName>
                                        </p:attrNameLst>
                                      </p:cBhvr>
                                      <p:to>
                                        <p:strVal val="visible"/>
                                      </p:to>
                                    </p:set>
                                    <p:animEffect transition="in" filter="strips(downLeft)">
                                      <p:cBhvr>
                                        <p:cTn id="57" dur="500"/>
                                        <p:tgtEl>
                                          <p:spTgt spid="1036"/>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nodeType="clickEffect">
                                  <p:stCondLst>
                                    <p:cond delay="0"/>
                                  </p:stCondLst>
                                  <p:childTnLst>
                                    <p:set>
                                      <p:cBhvr>
                                        <p:cTn id="61" dur="1" fill="hold">
                                          <p:stCondLst>
                                            <p:cond delay="0"/>
                                          </p:stCondLst>
                                        </p:cTn>
                                        <p:tgtEl>
                                          <p:spTgt spid="1037"/>
                                        </p:tgtEl>
                                        <p:attrNameLst>
                                          <p:attrName>style.visibility</p:attrName>
                                        </p:attrNameLst>
                                      </p:cBhvr>
                                      <p:to>
                                        <p:strVal val="visible"/>
                                      </p:to>
                                    </p:set>
                                    <p:animEffect transition="in" filter="strips(downLeft)">
                                      <p:cBhvr>
                                        <p:cTn id="62" dur="500"/>
                                        <p:tgtEl>
                                          <p:spTgt spid="1037"/>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nodeType="clickEffect">
                                  <p:stCondLst>
                                    <p:cond delay="0"/>
                                  </p:stCondLst>
                                  <p:childTnLst>
                                    <p:set>
                                      <p:cBhvr>
                                        <p:cTn id="66" dur="1" fill="hold">
                                          <p:stCondLst>
                                            <p:cond delay="0"/>
                                          </p:stCondLst>
                                        </p:cTn>
                                        <p:tgtEl>
                                          <p:spTgt spid="1038"/>
                                        </p:tgtEl>
                                        <p:attrNameLst>
                                          <p:attrName>style.visibility</p:attrName>
                                        </p:attrNameLst>
                                      </p:cBhvr>
                                      <p:to>
                                        <p:strVal val="visible"/>
                                      </p:to>
                                    </p:set>
                                    <p:animEffect transition="in" filter="strips(downLeft)">
                                      <p:cBhvr>
                                        <p:cTn id="67" dur="500"/>
                                        <p:tgtEl>
                                          <p:spTgt spid="1038"/>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12" fill="hold" nodeType="clickEffect">
                                  <p:stCondLst>
                                    <p:cond delay="0"/>
                                  </p:stCondLst>
                                  <p:childTnLst>
                                    <p:set>
                                      <p:cBhvr>
                                        <p:cTn id="71" dur="1" fill="hold">
                                          <p:stCondLst>
                                            <p:cond delay="0"/>
                                          </p:stCondLst>
                                        </p:cTn>
                                        <p:tgtEl>
                                          <p:spTgt spid="1039"/>
                                        </p:tgtEl>
                                        <p:attrNameLst>
                                          <p:attrName>style.visibility</p:attrName>
                                        </p:attrNameLst>
                                      </p:cBhvr>
                                      <p:to>
                                        <p:strVal val="visible"/>
                                      </p:to>
                                    </p:set>
                                    <p:animEffect transition="in" filter="strips(downLeft)">
                                      <p:cBhvr>
                                        <p:cTn id="72" dur="500"/>
                                        <p:tgtEl>
                                          <p:spTgt spid="1039"/>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12" fill="hold" nodeType="clickEffect">
                                  <p:stCondLst>
                                    <p:cond delay="0"/>
                                  </p:stCondLst>
                                  <p:childTnLst>
                                    <p:set>
                                      <p:cBhvr>
                                        <p:cTn id="76" dur="1" fill="hold">
                                          <p:stCondLst>
                                            <p:cond delay="0"/>
                                          </p:stCondLst>
                                        </p:cTn>
                                        <p:tgtEl>
                                          <p:spTgt spid="1040"/>
                                        </p:tgtEl>
                                        <p:attrNameLst>
                                          <p:attrName>style.visibility</p:attrName>
                                        </p:attrNameLst>
                                      </p:cBhvr>
                                      <p:to>
                                        <p:strVal val="visible"/>
                                      </p:to>
                                    </p:set>
                                    <p:animEffect transition="in" filter="strips(downLeft)">
                                      <p:cBhvr>
                                        <p:cTn id="77" dur="500"/>
                                        <p:tgtEl>
                                          <p:spTgt spid="1040"/>
                                        </p:tgtEl>
                                      </p:cBhvr>
                                    </p:animEffect>
                                  </p:childTnLst>
                                </p:cTn>
                              </p:par>
                            </p:childTnLst>
                          </p:cTn>
                        </p:par>
                      </p:childTnLst>
                    </p:cTn>
                  </p:par>
                  <p:par>
                    <p:cTn id="78" fill="hold">
                      <p:stCondLst>
                        <p:cond delay="indefinite"/>
                      </p:stCondLst>
                      <p:childTnLst>
                        <p:par>
                          <p:cTn id="79" fill="hold">
                            <p:stCondLst>
                              <p:cond delay="0"/>
                            </p:stCondLst>
                            <p:childTnLst>
                              <p:par>
                                <p:cTn id="80" presetID="18" presetClass="entr" presetSubtype="12" fill="hold" nodeType="clickEffect">
                                  <p:stCondLst>
                                    <p:cond delay="0"/>
                                  </p:stCondLst>
                                  <p:childTnLst>
                                    <p:set>
                                      <p:cBhvr>
                                        <p:cTn id="81" dur="1" fill="hold">
                                          <p:stCondLst>
                                            <p:cond delay="0"/>
                                          </p:stCondLst>
                                        </p:cTn>
                                        <p:tgtEl>
                                          <p:spTgt spid="1041"/>
                                        </p:tgtEl>
                                        <p:attrNameLst>
                                          <p:attrName>style.visibility</p:attrName>
                                        </p:attrNameLst>
                                      </p:cBhvr>
                                      <p:to>
                                        <p:strVal val="visible"/>
                                      </p:to>
                                    </p:set>
                                    <p:animEffect transition="in" filter="strips(downLeft)">
                                      <p:cBhvr>
                                        <p:cTn id="82" dur="500"/>
                                        <p:tgtEl>
                                          <p:spTgt spid="1041"/>
                                        </p:tgtEl>
                                      </p:cBhvr>
                                    </p:animEffect>
                                  </p:childTnLst>
                                </p:cTn>
                              </p:par>
                            </p:childTnLst>
                          </p:cTn>
                        </p:par>
                      </p:childTnLst>
                    </p:cTn>
                  </p:par>
                  <p:par>
                    <p:cTn id="83" fill="hold">
                      <p:stCondLst>
                        <p:cond delay="indefinite"/>
                      </p:stCondLst>
                      <p:childTnLst>
                        <p:par>
                          <p:cTn id="84" fill="hold">
                            <p:stCondLst>
                              <p:cond delay="0"/>
                            </p:stCondLst>
                            <p:childTnLst>
                              <p:par>
                                <p:cTn id="85" presetID="18" presetClass="entr" presetSubtype="12" fill="hold" nodeType="clickEffect">
                                  <p:stCondLst>
                                    <p:cond delay="0"/>
                                  </p:stCondLst>
                                  <p:childTnLst>
                                    <p:set>
                                      <p:cBhvr>
                                        <p:cTn id="86" dur="1" fill="hold">
                                          <p:stCondLst>
                                            <p:cond delay="0"/>
                                          </p:stCondLst>
                                        </p:cTn>
                                        <p:tgtEl>
                                          <p:spTgt spid="1042"/>
                                        </p:tgtEl>
                                        <p:attrNameLst>
                                          <p:attrName>style.visibility</p:attrName>
                                        </p:attrNameLst>
                                      </p:cBhvr>
                                      <p:to>
                                        <p:strVal val="visible"/>
                                      </p:to>
                                    </p:set>
                                    <p:animEffect transition="in" filter="strips(downLeft)">
                                      <p:cBhvr>
                                        <p:cTn id="87" dur="500"/>
                                        <p:tgtEl>
                                          <p:spTgt spid="1042"/>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blinds(horizontal)">
                                      <p:cBhvr>
                                        <p:cTn id="9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28043-3BCB-4B9A-B504-FD19176D9900}"/>
              </a:ext>
            </a:extLst>
          </p:cNvPr>
          <p:cNvSpPr>
            <a:spLocks noGrp="1"/>
          </p:cNvSpPr>
          <p:nvPr>
            <p:ph type="title"/>
          </p:nvPr>
        </p:nvSpPr>
        <p:spPr>
          <a:xfrm>
            <a:off x="1981200" y="170467"/>
            <a:ext cx="8229600" cy="590931"/>
          </a:xfrm>
        </p:spPr>
        <p:style>
          <a:lnRef idx="2">
            <a:schemeClr val="accent3"/>
          </a:lnRef>
          <a:fillRef idx="1">
            <a:schemeClr val="lt1"/>
          </a:fillRef>
          <a:effectRef idx="0">
            <a:schemeClr val="accent3"/>
          </a:effectRef>
          <a:fontRef idx="minor">
            <a:schemeClr val="dk1"/>
          </a:fontRef>
        </p:style>
        <p:txBody>
          <a:bodyPr>
            <a:spAutoFit/>
          </a:bodyPr>
          <a:lstStyle/>
          <a:p>
            <a:pPr>
              <a:defRPr/>
            </a:pPr>
            <a:r>
              <a:rPr lang="en-US" sz="3600" b="1" dirty="0">
                <a:solidFill>
                  <a:srgbClr val="C00000"/>
                </a:solidFill>
                <a:latin typeface="Arial" pitchFamily="34" charset="0"/>
                <a:cs typeface="Arial" pitchFamily="34" charset="0"/>
              </a:rPr>
              <a:t>EGGS THAT FAIL</a:t>
            </a:r>
          </a:p>
        </p:txBody>
      </p:sp>
      <p:sp>
        <p:nvSpPr>
          <p:cNvPr id="3" name="Content Placeholder 2">
            <a:extLst>
              <a:ext uri="{FF2B5EF4-FFF2-40B4-BE49-F238E27FC236}">
                <a16:creationId xmlns:a16="http://schemas.microsoft.com/office/drawing/2014/main" id="{502966FF-B3A8-4EF8-ABD5-3A34AAEC6BB6}"/>
              </a:ext>
            </a:extLst>
          </p:cNvPr>
          <p:cNvSpPr>
            <a:spLocks noGrp="1"/>
          </p:cNvSpPr>
          <p:nvPr>
            <p:ph idx="1"/>
          </p:nvPr>
        </p:nvSpPr>
        <p:spPr>
          <a:xfrm>
            <a:off x="776617" y="1228233"/>
            <a:ext cx="11015990" cy="4525962"/>
          </a:xfrm>
        </p:spPr>
        <p:txBody>
          <a:bodyPr>
            <a:normAutofit/>
          </a:bodyPr>
          <a:lstStyle/>
          <a:p>
            <a:pPr algn="just"/>
            <a:r>
              <a:rPr lang="en-US" altLang="en-US" sz="2700" dirty="0"/>
              <a:t>Only 20–55% of eggs are successful excreted, while the remainder inevitably become trapped within host tissues. </a:t>
            </a:r>
          </a:p>
          <a:p>
            <a:pPr algn="just"/>
            <a:r>
              <a:rPr lang="en-US" altLang="en-US" sz="2700" dirty="0"/>
              <a:t>Eggs are swept systemically through the blood stream can readily be detected at various other locations including the eyes, skin, kidney, spleen and central nervous system (CNS).</a:t>
            </a:r>
          </a:p>
          <a:p>
            <a:pPr algn="just"/>
            <a:r>
              <a:rPr lang="en-US" altLang="en-US" sz="2700" dirty="0"/>
              <a:t> Egg deposition at intended and unintended sites can have serious pathological consequences for the host. </a:t>
            </a:r>
          </a:p>
          <a:p>
            <a:pPr algn="just"/>
            <a:r>
              <a:rPr lang="en-US" altLang="en-US" sz="2700" dirty="0"/>
              <a:t>The more severe disease complications generally manifest many years after infection, reflecting gradual egg accumulation in host tissues and the resolution of granulomas by fibrosis and  calcification.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84334E0-D01D-4122-9F5B-AC09EDF66933}"/>
              </a:ext>
            </a:extLst>
          </p:cNvPr>
          <p:cNvPicPr>
            <a:picLocks noChangeAspect="1"/>
          </p:cNvPicPr>
          <p:nvPr/>
        </p:nvPicPr>
        <p:blipFill>
          <a:blip r:embed="rId3" cstate="print"/>
          <a:stretch>
            <a:fillRect/>
          </a:stretch>
        </p:blipFill>
        <p:spPr>
          <a:xfrm>
            <a:off x="146841" y="2606811"/>
            <a:ext cx="3142517" cy="2926886"/>
          </a:xfrm>
          <a:prstGeom prst="rect">
            <a:avLst/>
          </a:prstGeom>
        </p:spPr>
      </p:pic>
      <p:sp>
        <p:nvSpPr>
          <p:cNvPr id="18" name="TextBox 17">
            <a:extLst>
              <a:ext uri="{FF2B5EF4-FFF2-40B4-BE49-F238E27FC236}">
                <a16:creationId xmlns:a16="http://schemas.microsoft.com/office/drawing/2014/main" id="{A6A1414F-C8B5-4A17-9889-628C5200C65E}"/>
              </a:ext>
            </a:extLst>
          </p:cNvPr>
          <p:cNvSpPr txBox="1"/>
          <p:nvPr/>
        </p:nvSpPr>
        <p:spPr>
          <a:xfrm>
            <a:off x="436159" y="1786971"/>
            <a:ext cx="1663148" cy="400110"/>
          </a:xfrm>
          <a:prstGeom prst="rect">
            <a:avLst/>
          </a:prstGeom>
          <a:noFill/>
        </p:spPr>
        <p:txBody>
          <a:bodyPr wrap="none" rtlCol="0">
            <a:spAutoFit/>
          </a:bodyPr>
          <a:lstStyle/>
          <a:p>
            <a:r>
              <a:rPr lang="en-US" sz="2000" b="1" dirty="0">
                <a:solidFill>
                  <a:srgbClr val="0070C0"/>
                </a:solidFill>
              </a:rPr>
              <a:t>Egg embolism</a:t>
            </a:r>
          </a:p>
        </p:txBody>
      </p:sp>
      <p:sp>
        <p:nvSpPr>
          <p:cNvPr id="22" name="Oval 21">
            <a:extLst>
              <a:ext uri="{FF2B5EF4-FFF2-40B4-BE49-F238E27FC236}">
                <a16:creationId xmlns:a16="http://schemas.microsoft.com/office/drawing/2014/main" id="{7881963D-39D7-4FD6-942D-62784F56DAFF}"/>
              </a:ext>
            </a:extLst>
          </p:cNvPr>
          <p:cNvSpPr/>
          <p:nvPr/>
        </p:nvSpPr>
        <p:spPr>
          <a:xfrm>
            <a:off x="902128" y="3802985"/>
            <a:ext cx="278717" cy="21713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AAD3744-AA6D-4D09-9EC5-8441B84F9563}"/>
              </a:ext>
            </a:extLst>
          </p:cNvPr>
          <p:cNvSpPr/>
          <p:nvPr/>
        </p:nvSpPr>
        <p:spPr>
          <a:xfrm>
            <a:off x="687913" y="3636741"/>
            <a:ext cx="707149" cy="549628"/>
          </a:xfrm>
          <a:prstGeom prst="ellipse">
            <a:avLst/>
          </a:prstGeom>
          <a:noFill/>
          <a:ln w="41275">
            <a:solidFill>
              <a:schemeClr val="accent1">
                <a:shade val="50000"/>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672CA87-2404-4835-952F-44CAFFFA8080}"/>
              </a:ext>
            </a:extLst>
          </p:cNvPr>
          <p:cNvSpPr/>
          <p:nvPr/>
        </p:nvSpPr>
        <p:spPr>
          <a:xfrm>
            <a:off x="499227" y="3507828"/>
            <a:ext cx="1045027" cy="805150"/>
          </a:xfrm>
          <a:prstGeom prst="ellipse">
            <a:avLst/>
          </a:prstGeom>
          <a:noFill/>
          <a:ln w="412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76C6928-9B57-446F-B594-07F36545D7DA}"/>
              </a:ext>
            </a:extLst>
          </p:cNvPr>
          <p:cNvSpPr txBox="1"/>
          <p:nvPr/>
        </p:nvSpPr>
        <p:spPr>
          <a:xfrm>
            <a:off x="3086540" y="3474535"/>
            <a:ext cx="1543371" cy="369332"/>
          </a:xfrm>
          <a:prstGeom prst="rect">
            <a:avLst/>
          </a:prstGeom>
          <a:noFill/>
        </p:spPr>
        <p:txBody>
          <a:bodyPr wrap="none" rtlCol="0">
            <a:spAutoFit/>
          </a:bodyPr>
          <a:lstStyle/>
          <a:p>
            <a:r>
              <a:rPr lang="en-US" dirty="0"/>
              <a:t>Hepatomegaly</a:t>
            </a:r>
          </a:p>
        </p:txBody>
      </p:sp>
      <p:sp>
        <p:nvSpPr>
          <p:cNvPr id="32" name="TextBox 31">
            <a:extLst>
              <a:ext uri="{FF2B5EF4-FFF2-40B4-BE49-F238E27FC236}">
                <a16:creationId xmlns:a16="http://schemas.microsoft.com/office/drawing/2014/main" id="{C2952548-7CEB-40A6-A9F2-0929830D69FD}"/>
              </a:ext>
            </a:extLst>
          </p:cNvPr>
          <p:cNvSpPr txBox="1"/>
          <p:nvPr/>
        </p:nvSpPr>
        <p:spPr>
          <a:xfrm>
            <a:off x="3967917" y="4569226"/>
            <a:ext cx="1574470" cy="338554"/>
          </a:xfrm>
          <a:prstGeom prst="rect">
            <a:avLst/>
          </a:prstGeom>
          <a:noFill/>
        </p:spPr>
        <p:txBody>
          <a:bodyPr wrap="none" rtlCol="0">
            <a:spAutoFit/>
          </a:bodyPr>
          <a:lstStyle/>
          <a:p>
            <a:r>
              <a:rPr lang="en-US" sz="1600" b="1" dirty="0" err="1">
                <a:solidFill>
                  <a:srgbClr val="202124"/>
                </a:solidFill>
                <a:latin typeface="arial" panose="020B0604020202020204" pitchFamily="34" charset="0"/>
              </a:rPr>
              <a:t>Splenomegaly</a:t>
            </a:r>
            <a:endParaRPr lang="en-US" sz="1600" b="1" dirty="0">
              <a:solidFill>
                <a:srgbClr val="202124"/>
              </a:solidFill>
              <a:latin typeface="arial" panose="020B0604020202020204" pitchFamily="34" charset="0"/>
            </a:endParaRPr>
          </a:p>
        </p:txBody>
      </p:sp>
      <p:grpSp>
        <p:nvGrpSpPr>
          <p:cNvPr id="10" name="Group 35">
            <a:extLst>
              <a:ext uri="{FF2B5EF4-FFF2-40B4-BE49-F238E27FC236}">
                <a16:creationId xmlns:a16="http://schemas.microsoft.com/office/drawing/2014/main" id="{4BFC12D0-6B87-444B-B6AD-7B5CF873033D}"/>
              </a:ext>
            </a:extLst>
          </p:cNvPr>
          <p:cNvGrpSpPr/>
          <p:nvPr/>
        </p:nvGrpSpPr>
        <p:grpSpPr>
          <a:xfrm rot="7279693">
            <a:off x="3229185" y="3877291"/>
            <a:ext cx="253998" cy="1146745"/>
            <a:chOff x="6737845" y="1388493"/>
            <a:chExt cx="253998" cy="1146745"/>
          </a:xfrm>
        </p:grpSpPr>
        <p:cxnSp>
          <p:nvCxnSpPr>
            <p:cNvPr id="37" name="Straight Connector 36">
              <a:extLst>
                <a:ext uri="{FF2B5EF4-FFF2-40B4-BE49-F238E27FC236}">
                  <a16:creationId xmlns:a16="http://schemas.microsoft.com/office/drawing/2014/main" id="{B1938E7E-5B73-495D-996A-815D08FECF2C}"/>
                </a:ext>
              </a:extLst>
            </p:cNvPr>
            <p:cNvCxnSpPr/>
            <p:nvPr/>
          </p:nvCxnSpPr>
          <p:spPr>
            <a:xfrm flipV="1">
              <a:off x="6991843" y="1388493"/>
              <a:ext cx="0" cy="1139491"/>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CD8927B-A96C-42B0-BBAD-7DA0E169BB3B}"/>
                </a:ext>
              </a:extLst>
            </p:cNvPr>
            <p:cNvCxnSpPr/>
            <p:nvPr/>
          </p:nvCxnSpPr>
          <p:spPr>
            <a:xfrm flipV="1">
              <a:off x="6737845" y="1395747"/>
              <a:ext cx="0" cy="1139491"/>
            </a:xfrm>
            <a:prstGeom prst="line">
              <a:avLst/>
            </a:prstGeom>
            <a:ln w="47625"/>
          </p:spPr>
          <p:style>
            <a:lnRef idx="1">
              <a:schemeClr val="accent1"/>
            </a:lnRef>
            <a:fillRef idx="0">
              <a:schemeClr val="accent1"/>
            </a:fillRef>
            <a:effectRef idx="0">
              <a:schemeClr val="accent1"/>
            </a:effectRef>
            <a:fontRef idx="minor">
              <a:schemeClr val="tx1"/>
            </a:fontRef>
          </p:style>
        </p:cxnSp>
      </p:grpSp>
      <p:grpSp>
        <p:nvGrpSpPr>
          <p:cNvPr id="12" name="Group 38">
            <a:extLst>
              <a:ext uri="{FF2B5EF4-FFF2-40B4-BE49-F238E27FC236}">
                <a16:creationId xmlns:a16="http://schemas.microsoft.com/office/drawing/2014/main" id="{3A2B736F-445F-4BE0-8A82-141D1E09D0DF}"/>
              </a:ext>
            </a:extLst>
          </p:cNvPr>
          <p:cNvGrpSpPr/>
          <p:nvPr/>
        </p:nvGrpSpPr>
        <p:grpSpPr>
          <a:xfrm rot="7279693">
            <a:off x="2669485" y="4477497"/>
            <a:ext cx="253998" cy="1146745"/>
            <a:chOff x="6737845" y="1388493"/>
            <a:chExt cx="253998" cy="1146745"/>
          </a:xfrm>
        </p:grpSpPr>
        <p:cxnSp>
          <p:nvCxnSpPr>
            <p:cNvPr id="40" name="Straight Connector 39">
              <a:extLst>
                <a:ext uri="{FF2B5EF4-FFF2-40B4-BE49-F238E27FC236}">
                  <a16:creationId xmlns:a16="http://schemas.microsoft.com/office/drawing/2014/main" id="{D6AC439D-7EEC-4880-89B5-1AF703A03175}"/>
                </a:ext>
              </a:extLst>
            </p:cNvPr>
            <p:cNvCxnSpPr/>
            <p:nvPr/>
          </p:nvCxnSpPr>
          <p:spPr>
            <a:xfrm flipV="1">
              <a:off x="6991843" y="1388493"/>
              <a:ext cx="0" cy="1139491"/>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5BC1A30-1789-4DD1-9C0F-55BF16FBD364}"/>
                </a:ext>
              </a:extLst>
            </p:cNvPr>
            <p:cNvCxnSpPr/>
            <p:nvPr/>
          </p:nvCxnSpPr>
          <p:spPr>
            <a:xfrm flipV="1">
              <a:off x="6737845" y="1395747"/>
              <a:ext cx="0" cy="1139491"/>
            </a:xfrm>
            <a:prstGeom prst="line">
              <a:avLst/>
            </a:prstGeom>
            <a:ln w="47625"/>
          </p:spPr>
          <p:style>
            <a:lnRef idx="1">
              <a:schemeClr val="accent1"/>
            </a:lnRef>
            <a:fillRef idx="0">
              <a:schemeClr val="accent1"/>
            </a:fillRef>
            <a:effectRef idx="0">
              <a:schemeClr val="accent1"/>
            </a:effectRef>
            <a:fontRef idx="minor">
              <a:schemeClr val="tx1"/>
            </a:fontRef>
          </p:style>
        </p:cxnSp>
      </p:grpSp>
      <p:grpSp>
        <p:nvGrpSpPr>
          <p:cNvPr id="13" name="Group 41">
            <a:extLst>
              <a:ext uri="{FF2B5EF4-FFF2-40B4-BE49-F238E27FC236}">
                <a16:creationId xmlns:a16="http://schemas.microsoft.com/office/drawing/2014/main" id="{4DB727CA-16F6-48CA-88E6-D99A5ACC9039}"/>
              </a:ext>
            </a:extLst>
          </p:cNvPr>
          <p:cNvGrpSpPr/>
          <p:nvPr/>
        </p:nvGrpSpPr>
        <p:grpSpPr>
          <a:xfrm rot="7279693">
            <a:off x="1808584" y="5093404"/>
            <a:ext cx="253998" cy="1146745"/>
            <a:chOff x="6737845" y="1388493"/>
            <a:chExt cx="253998" cy="1146745"/>
          </a:xfrm>
        </p:grpSpPr>
        <p:cxnSp>
          <p:nvCxnSpPr>
            <p:cNvPr id="43" name="Straight Connector 42">
              <a:extLst>
                <a:ext uri="{FF2B5EF4-FFF2-40B4-BE49-F238E27FC236}">
                  <a16:creationId xmlns:a16="http://schemas.microsoft.com/office/drawing/2014/main" id="{3ACF59A3-3CDB-4A3E-979A-30C369E8FBED}"/>
                </a:ext>
              </a:extLst>
            </p:cNvPr>
            <p:cNvCxnSpPr/>
            <p:nvPr/>
          </p:nvCxnSpPr>
          <p:spPr>
            <a:xfrm flipV="1">
              <a:off x="6991843" y="1388493"/>
              <a:ext cx="0" cy="1139491"/>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E197C7C-4DD2-4AFD-8648-69D570D0B6DB}"/>
                </a:ext>
              </a:extLst>
            </p:cNvPr>
            <p:cNvCxnSpPr/>
            <p:nvPr/>
          </p:nvCxnSpPr>
          <p:spPr>
            <a:xfrm flipV="1">
              <a:off x="6737845" y="1395747"/>
              <a:ext cx="0" cy="1139491"/>
            </a:xfrm>
            <a:prstGeom prst="line">
              <a:avLst/>
            </a:prstGeom>
            <a:ln w="47625"/>
          </p:spPr>
          <p:style>
            <a:lnRef idx="1">
              <a:schemeClr val="accent1"/>
            </a:lnRef>
            <a:fillRef idx="0">
              <a:schemeClr val="accent1"/>
            </a:fillRef>
            <a:effectRef idx="0">
              <a:schemeClr val="accent1"/>
            </a:effectRef>
            <a:fontRef idx="minor">
              <a:schemeClr val="tx1"/>
            </a:fontRef>
          </p:style>
        </p:cxnSp>
      </p:grpSp>
      <p:sp>
        <p:nvSpPr>
          <p:cNvPr id="34" name="Rectangle 33">
            <a:extLst>
              <a:ext uri="{FF2B5EF4-FFF2-40B4-BE49-F238E27FC236}">
                <a16:creationId xmlns:a16="http://schemas.microsoft.com/office/drawing/2014/main" id="{00C15275-1829-4751-9EF5-0F5A034F485C}"/>
              </a:ext>
            </a:extLst>
          </p:cNvPr>
          <p:cNvSpPr/>
          <p:nvPr/>
        </p:nvSpPr>
        <p:spPr>
          <a:xfrm>
            <a:off x="3289357" y="5359710"/>
            <a:ext cx="2339102" cy="369332"/>
          </a:xfrm>
          <a:prstGeom prst="rect">
            <a:avLst/>
          </a:prstGeom>
        </p:spPr>
        <p:txBody>
          <a:bodyPr wrap="none">
            <a:spAutoFit/>
          </a:bodyPr>
          <a:lstStyle/>
          <a:p>
            <a:r>
              <a:rPr lang="en-US" b="1" dirty="0">
                <a:solidFill>
                  <a:srgbClr val="202124"/>
                </a:solidFill>
                <a:latin typeface="arial" panose="020B0604020202020204" pitchFamily="34" charset="0"/>
              </a:rPr>
              <a:t>Esophageal varices</a:t>
            </a:r>
            <a:endParaRPr lang="en-US" dirty="0"/>
          </a:p>
        </p:txBody>
      </p:sp>
      <p:sp>
        <p:nvSpPr>
          <p:cNvPr id="35" name="TextBox 34">
            <a:extLst>
              <a:ext uri="{FF2B5EF4-FFF2-40B4-BE49-F238E27FC236}">
                <a16:creationId xmlns:a16="http://schemas.microsoft.com/office/drawing/2014/main" id="{1A3EDBC6-998C-4A66-9BBF-EF5C53F1EF99}"/>
              </a:ext>
            </a:extLst>
          </p:cNvPr>
          <p:cNvSpPr txBox="1"/>
          <p:nvPr/>
        </p:nvSpPr>
        <p:spPr>
          <a:xfrm>
            <a:off x="2455358" y="5984437"/>
            <a:ext cx="1005403" cy="369332"/>
          </a:xfrm>
          <a:prstGeom prst="rect">
            <a:avLst/>
          </a:prstGeom>
          <a:noFill/>
        </p:spPr>
        <p:txBody>
          <a:bodyPr wrap="none" rtlCol="0">
            <a:spAutoFit/>
          </a:bodyPr>
          <a:lstStyle/>
          <a:p>
            <a:r>
              <a:rPr lang="en-US" b="1" dirty="0">
                <a:solidFill>
                  <a:srgbClr val="202124"/>
                </a:solidFill>
                <a:latin typeface="arial" panose="020B0604020202020204" pitchFamily="34" charset="0"/>
              </a:rPr>
              <a:t>Ascites</a:t>
            </a:r>
          </a:p>
        </p:txBody>
      </p:sp>
      <p:cxnSp>
        <p:nvCxnSpPr>
          <p:cNvPr id="46" name="Straight Arrow Connector 45">
            <a:extLst>
              <a:ext uri="{FF2B5EF4-FFF2-40B4-BE49-F238E27FC236}">
                <a16:creationId xmlns:a16="http://schemas.microsoft.com/office/drawing/2014/main" id="{76A796E6-FF36-49A9-BC99-6A0931112624}"/>
              </a:ext>
            </a:extLst>
          </p:cNvPr>
          <p:cNvCxnSpPr>
            <a:cxnSpLocks/>
          </p:cNvCxnSpPr>
          <p:nvPr/>
        </p:nvCxnSpPr>
        <p:spPr>
          <a:xfrm>
            <a:off x="1240830" y="2156303"/>
            <a:ext cx="0" cy="318712"/>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57A7EF75-7139-4D36-87EA-30082344208D}"/>
              </a:ext>
            </a:extLst>
          </p:cNvPr>
          <p:cNvSpPr txBox="1"/>
          <p:nvPr/>
        </p:nvSpPr>
        <p:spPr>
          <a:xfrm>
            <a:off x="3042126" y="4022657"/>
            <a:ext cx="478016" cy="769441"/>
          </a:xfrm>
          <a:prstGeom prst="rect">
            <a:avLst/>
          </a:prstGeom>
          <a:noFill/>
        </p:spPr>
        <p:txBody>
          <a:bodyPr wrap="none" rtlCol="0">
            <a:spAutoFit/>
          </a:bodyPr>
          <a:lstStyle/>
          <a:p>
            <a:r>
              <a:rPr lang="en-US" sz="4400" dirty="0">
                <a:solidFill>
                  <a:srgbClr val="FF0000"/>
                </a:solidFill>
              </a:rPr>
              <a:t>X</a:t>
            </a:r>
          </a:p>
        </p:txBody>
      </p:sp>
      <p:sp>
        <p:nvSpPr>
          <p:cNvPr id="50" name="TextBox 49">
            <a:extLst>
              <a:ext uri="{FF2B5EF4-FFF2-40B4-BE49-F238E27FC236}">
                <a16:creationId xmlns:a16="http://schemas.microsoft.com/office/drawing/2014/main" id="{405378F0-AFD7-4A32-99A0-72367C6EF524}"/>
              </a:ext>
            </a:extLst>
          </p:cNvPr>
          <p:cNvSpPr txBox="1"/>
          <p:nvPr/>
        </p:nvSpPr>
        <p:spPr>
          <a:xfrm>
            <a:off x="2454423" y="4569270"/>
            <a:ext cx="478016" cy="769441"/>
          </a:xfrm>
          <a:prstGeom prst="rect">
            <a:avLst/>
          </a:prstGeom>
          <a:noFill/>
        </p:spPr>
        <p:txBody>
          <a:bodyPr wrap="none" rtlCol="0">
            <a:spAutoFit/>
          </a:bodyPr>
          <a:lstStyle/>
          <a:p>
            <a:r>
              <a:rPr lang="en-US" sz="4400" dirty="0">
                <a:solidFill>
                  <a:srgbClr val="FF0000"/>
                </a:solidFill>
              </a:rPr>
              <a:t>X</a:t>
            </a:r>
          </a:p>
        </p:txBody>
      </p:sp>
      <p:sp>
        <p:nvSpPr>
          <p:cNvPr id="51" name="TextBox 50">
            <a:extLst>
              <a:ext uri="{FF2B5EF4-FFF2-40B4-BE49-F238E27FC236}">
                <a16:creationId xmlns:a16="http://schemas.microsoft.com/office/drawing/2014/main" id="{98F448EF-D733-4EBF-84D9-BA1E8FE57C26}"/>
              </a:ext>
            </a:extLst>
          </p:cNvPr>
          <p:cNvSpPr txBox="1"/>
          <p:nvPr/>
        </p:nvSpPr>
        <p:spPr>
          <a:xfrm>
            <a:off x="1705921" y="5280772"/>
            <a:ext cx="478016" cy="769441"/>
          </a:xfrm>
          <a:prstGeom prst="rect">
            <a:avLst/>
          </a:prstGeom>
          <a:noFill/>
        </p:spPr>
        <p:txBody>
          <a:bodyPr wrap="none" rtlCol="0">
            <a:spAutoFit/>
          </a:bodyPr>
          <a:lstStyle/>
          <a:p>
            <a:r>
              <a:rPr lang="en-US" sz="4400" dirty="0">
                <a:solidFill>
                  <a:srgbClr val="FF0000"/>
                </a:solidFill>
              </a:rPr>
              <a:t>X</a:t>
            </a:r>
          </a:p>
        </p:txBody>
      </p:sp>
      <p:sp>
        <p:nvSpPr>
          <p:cNvPr id="36" name="Title 1">
            <a:extLst>
              <a:ext uri="{FF2B5EF4-FFF2-40B4-BE49-F238E27FC236}">
                <a16:creationId xmlns:a16="http://schemas.microsoft.com/office/drawing/2014/main" id="{74628043-3BCB-4B9A-B504-FD19176D9900}"/>
              </a:ext>
            </a:extLst>
          </p:cNvPr>
          <p:cNvSpPr>
            <a:spLocks noGrp="1"/>
          </p:cNvSpPr>
          <p:nvPr>
            <p:ph type="title"/>
          </p:nvPr>
        </p:nvSpPr>
        <p:spPr>
          <a:xfrm>
            <a:off x="283779" y="0"/>
            <a:ext cx="6479628" cy="590931"/>
          </a:xfrm>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sz="3600" b="1" dirty="0">
                <a:solidFill>
                  <a:srgbClr val="C00000"/>
                </a:solidFill>
                <a:latin typeface="Arial" pitchFamily="34" charset="0"/>
                <a:cs typeface="Arial" pitchFamily="34" charset="0"/>
              </a:rPr>
              <a:t>EGGS THAT FAIL</a:t>
            </a:r>
          </a:p>
        </p:txBody>
      </p:sp>
      <p:pic>
        <p:nvPicPr>
          <p:cNvPr id="39" name="Picture 5" descr="fimmu-04-00089-g001.jpg">
            <a:extLst>
              <a:ext uri="{FF2B5EF4-FFF2-40B4-BE49-F238E27FC236}">
                <a16:creationId xmlns:a16="http://schemas.microsoft.com/office/drawing/2014/main" id="{05B6F620-50B3-448E-95D7-652CE8544DC9}"/>
              </a:ext>
            </a:extLst>
          </p:cNvPr>
          <p:cNvPicPr>
            <a:picLocks noChangeAspect="1"/>
          </p:cNvPicPr>
          <p:nvPr/>
        </p:nvPicPr>
        <p:blipFill>
          <a:blip r:embed="rId4" cstate="print">
            <a:extLst>
              <a:ext uri="{28A0092B-C50C-407E-A947-70E740481C1C}">
                <a14:useLocalDpi xmlns:a14="http://schemas.microsoft.com/office/drawing/2010/main" val="0"/>
              </a:ext>
            </a:extLst>
          </a:blip>
          <a:srcRect l="50000" t="9677"/>
          <a:stretch>
            <a:fillRect/>
          </a:stretch>
        </p:blipFill>
        <p:spPr bwMode="auto">
          <a:xfrm>
            <a:off x="3811457" y="772502"/>
            <a:ext cx="2579339" cy="1631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3" descr="8PggPqWQWCgjevn6rv2Wkg.jpg">
            <a:extLst>
              <a:ext uri="{FF2B5EF4-FFF2-40B4-BE49-F238E27FC236}">
                <a16:creationId xmlns:a16="http://schemas.microsoft.com/office/drawing/2014/main" id="{C2C71BE6-D056-46C5-B130-BEE90F7EFE6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6008" y="742449"/>
            <a:ext cx="2352447" cy="171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3" descr="Hep">
            <a:extLst>
              <a:ext uri="{FF2B5EF4-FFF2-40B4-BE49-F238E27FC236}">
                <a16:creationId xmlns:a16="http://schemas.microsoft.com/office/drawing/2014/main" id="{BCB76F88-F6BD-4B7C-94D5-93019766267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05282" y="3496990"/>
            <a:ext cx="2500312"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Box 14">
            <a:extLst>
              <a:ext uri="{FF2B5EF4-FFF2-40B4-BE49-F238E27FC236}">
                <a16:creationId xmlns:a16="http://schemas.microsoft.com/office/drawing/2014/main" id="{EB47F55E-7797-4E24-883A-453E4B51A8D6}"/>
              </a:ext>
            </a:extLst>
          </p:cNvPr>
          <p:cNvSpPr txBox="1">
            <a:spLocks noChangeArrowheads="1"/>
          </p:cNvSpPr>
          <p:nvPr/>
        </p:nvSpPr>
        <p:spPr bwMode="auto">
          <a:xfrm>
            <a:off x="9698421" y="6251521"/>
            <a:ext cx="2000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dirty="0" err="1"/>
              <a:t>Ascites</a:t>
            </a:r>
            <a:endParaRPr lang="en-US" altLang="en-US" dirty="0"/>
          </a:p>
        </p:txBody>
      </p:sp>
      <p:sp>
        <p:nvSpPr>
          <p:cNvPr id="49" name="TextBox 16">
            <a:extLst>
              <a:ext uri="{FF2B5EF4-FFF2-40B4-BE49-F238E27FC236}">
                <a16:creationId xmlns:a16="http://schemas.microsoft.com/office/drawing/2014/main" id="{9CD58612-5106-4691-B4A3-582F903189B5}"/>
              </a:ext>
            </a:extLst>
          </p:cNvPr>
          <p:cNvSpPr txBox="1">
            <a:spLocks noChangeArrowheads="1"/>
          </p:cNvSpPr>
          <p:nvPr/>
        </p:nvSpPr>
        <p:spPr bwMode="auto">
          <a:xfrm>
            <a:off x="3932167" y="2337726"/>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dirty="0"/>
              <a:t>Hepatic granuloma</a:t>
            </a:r>
          </a:p>
        </p:txBody>
      </p:sp>
      <p:sp>
        <p:nvSpPr>
          <p:cNvPr id="52" name="TextBox 18">
            <a:extLst>
              <a:ext uri="{FF2B5EF4-FFF2-40B4-BE49-F238E27FC236}">
                <a16:creationId xmlns:a16="http://schemas.microsoft.com/office/drawing/2014/main" id="{9A51271C-1C22-4E40-99BF-60C758DDBB3B}"/>
              </a:ext>
            </a:extLst>
          </p:cNvPr>
          <p:cNvSpPr txBox="1">
            <a:spLocks noChangeArrowheads="1"/>
          </p:cNvSpPr>
          <p:nvPr/>
        </p:nvSpPr>
        <p:spPr bwMode="auto">
          <a:xfrm>
            <a:off x="6703616" y="2392410"/>
            <a:ext cx="1857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err="1"/>
              <a:t>Fibrosed</a:t>
            </a:r>
            <a:r>
              <a:rPr lang="en-US" altLang="en-US" dirty="0"/>
              <a:t> liver</a:t>
            </a:r>
          </a:p>
        </p:txBody>
      </p:sp>
      <p:pic>
        <p:nvPicPr>
          <p:cNvPr id="53" name="Picture 40" descr="nic_k271_461">
            <a:extLst>
              <a:ext uri="{FF2B5EF4-FFF2-40B4-BE49-F238E27FC236}">
                <a16:creationId xmlns:a16="http://schemas.microsoft.com/office/drawing/2014/main" id="{4F9CEEA1-5202-48A9-BDEC-A1E58B582F5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17476" y="3486121"/>
            <a:ext cx="3468413" cy="267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Box 11">
            <a:extLst>
              <a:ext uri="{FF2B5EF4-FFF2-40B4-BE49-F238E27FC236}">
                <a16:creationId xmlns:a16="http://schemas.microsoft.com/office/drawing/2014/main" id="{BD353738-F69E-4EEE-AFD1-AF72C5D2FAE2}"/>
              </a:ext>
            </a:extLst>
          </p:cNvPr>
          <p:cNvSpPr txBox="1"/>
          <p:nvPr/>
        </p:nvSpPr>
        <p:spPr>
          <a:xfrm>
            <a:off x="6633508" y="6214570"/>
            <a:ext cx="1659154" cy="369332"/>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1">
            <a:spAutoFit/>
          </a:bodyPr>
          <a:lstStyle/>
          <a:p>
            <a:pPr>
              <a:defRPr/>
            </a:pPr>
            <a:r>
              <a:rPr lang="en-US" altLang="en-US" dirty="0" err="1">
                <a:solidFill>
                  <a:schemeClr val="tx1"/>
                </a:solidFill>
                <a:latin typeface="Arial" panose="020B0604020202020204" pitchFamily="34" charset="0"/>
                <a:cs typeface="Arial" panose="020B0604020202020204" pitchFamily="34" charset="0"/>
              </a:rPr>
              <a:t>splenomegaly</a:t>
            </a:r>
            <a:endParaRPr lang="ar-EG" altLang="en-US" dirty="0">
              <a:solidFill>
                <a:schemeClr val="tx1"/>
              </a:solidFill>
              <a:latin typeface="Arial" panose="020B0604020202020204" pitchFamily="34" charset="0"/>
              <a:cs typeface="Arial" panose="020B0604020202020204" pitchFamily="34" charset="0"/>
            </a:endParaRPr>
          </a:p>
        </p:txBody>
      </p:sp>
      <p:sp>
        <p:nvSpPr>
          <p:cNvPr id="55" name="TextBox 13">
            <a:extLst>
              <a:ext uri="{FF2B5EF4-FFF2-40B4-BE49-F238E27FC236}">
                <a16:creationId xmlns:a16="http://schemas.microsoft.com/office/drawing/2014/main" id="{14CCBB63-4AFE-46B9-AEC0-C7F54A072E2E}"/>
              </a:ext>
            </a:extLst>
          </p:cNvPr>
          <p:cNvSpPr txBox="1"/>
          <p:nvPr/>
        </p:nvSpPr>
        <p:spPr>
          <a:xfrm>
            <a:off x="9070023" y="2722017"/>
            <a:ext cx="2580688" cy="369332"/>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1">
            <a:spAutoFit/>
          </a:bodyPr>
          <a:lstStyle/>
          <a:p>
            <a:pPr algn="ctr">
              <a:defRPr/>
            </a:pPr>
            <a:r>
              <a:rPr lang="en-US" b="1" dirty="0"/>
              <a:t>Esophageal </a:t>
            </a:r>
            <a:r>
              <a:rPr lang="en-US" b="1" dirty="0" err="1"/>
              <a:t>varices</a:t>
            </a:r>
            <a:endParaRPr lang="ar-EG" dirty="0"/>
          </a:p>
        </p:txBody>
      </p:sp>
      <p:grpSp>
        <p:nvGrpSpPr>
          <p:cNvPr id="56" name="مجموعة 55"/>
          <p:cNvGrpSpPr/>
          <p:nvPr/>
        </p:nvGrpSpPr>
        <p:grpSpPr>
          <a:xfrm>
            <a:off x="8847653" y="504488"/>
            <a:ext cx="2874578" cy="2207172"/>
            <a:chOff x="1524001" y="0"/>
            <a:chExt cx="4714875" cy="2571750"/>
          </a:xfrm>
        </p:grpSpPr>
        <p:pic>
          <p:nvPicPr>
            <p:cNvPr id="57" name="Picture 16" descr="Esophageal_varices_-_wale">
              <a:extLst>
                <a:ext uri="{FF2B5EF4-FFF2-40B4-BE49-F238E27FC236}">
                  <a16:creationId xmlns:a16="http://schemas.microsoft.com/office/drawing/2014/main" id="{61D2874C-4701-441C-A8C2-FEC3C9A6D80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24001" y="0"/>
              <a:ext cx="471487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8" name="Straight Arrow Connector 18">
              <a:extLst>
                <a:ext uri="{FF2B5EF4-FFF2-40B4-BE49-F238E27FC236}">
                  <a16:creationId xmlns:a16="http://schemas.microsoft.com/office/drawing/2014/main" id="{5F0F07BC-D793-412A-A44E-27415FD14790}"/>
                </a:ext>
              </a:extLst>
            </p:cNvPr>
            <p:cNvCxnSpPr/>
            <p:nvPr/>
          </p:nvCxnSpPr>
          <p:spPr>
            <a:xfrm rot="16200000" flipH="1">
              <a:off x="4881563" y="642938"/>
              <a:ext cx="571500" cy="14287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20">
              <a:extLst>
                <a:ext uri="{FF2B5EF4-FFF2-40B4-BE49-F238E27FC236}">
                  <a16:creationId xmlns:a16="http://schemas.microsoft.com/office/drawing/2014/main" id="{39D50EA8-30B0-45DA-A7F2-053FCEE426A9}"/>
                </a:ext>
              </a:extLst>
            </p:cNvPr>
            <p:cNvCxnSpPr/>
            <p:nvPr/>
          </p:nvCxnSpPr>
          <p:spPr>
            <a:xfrm rot="16200000" flipH="1">
              <a:off x="4131470" y="1464470"/>
              <a:ext cx="642937" cy="14287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22">
              <a:extLst>
                <a:ext uri="{FF2B5EF4-FFF2-40B4-BE49-F238E27FC236}">
                  <a16:creationId xmlns:a16="http://schemas.microsoft.com/office/drawing/2014/main" id="{04D38B6E-47B0-4AC4-B53C-00F0CD3147EA}"/>
                </a:ext>
              </a:extLst>
            </p:cNvPr>
            <p:cNvCxnSpPr/>
            <p:nvPr/>
          </p:nvCxnSpPr>
          <p:spPr>
            <a:xfrm rot="5400000">
              <a:off x="3344863" y="1820863"/>
              <a:ext cx="785813"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00464528"/>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strips(downLeft)">
                                      <p:cBhvr>
                                        <p:cTn id="12" dur="500"/>
                                        <p:tgtEl>
                                          <p:spTgt spid="4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strips(downLeft)">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strips(down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strips(downLeft)">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strips(downLeft)">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strips(downLeft)">
                                      <p:cBhvr>
                                        <p:cTn id="35" dur="500"/>
                                        <p:tgtEl>
                                          <p:spTgt spid="39"/>
                                        </p:tgtEl>
                                      </p:cBhvr>
                                    </p:animEffect>
                                  </p:childTnLst>
                                </p:cTn>
                              </p:par>
                              <p:par>
                                <p:cTn id="36" presetID="18" presetClass="entr" presetSubtype="12" fill="hold" grpId="0"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strips(downLeft)">
                                      <p:cBhvr>
                                        <p:cTn id="38" dur="500"/>
                                        <p:tgtEl>
                                          <p:spTgt spid="49"/>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strips(downLeft)">
                                      <p:cBhvr>
                                        <p:cTn id="43" dur="500"/>
                                        <p:tgtEl>
                                          <p:spTgt spid="52"/>
                                        </p:tgtEl>
                                      </p:cBhvr>
                                    </p:animEffect>
                                  </p:childTnLst>
                                </p:cTn>
                              </p:par>
                              <p:par>
                                <p:cTn id="44" presetID="18" presetClass="entr" presetSubtype="12" fill="hold"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strips(downLeft)">
                                      <p:cBhvr>
                                        <p:cTn id="46" dur="500"/>
                                        <p:tgtEl>
                                          <p:spTgt spid="42"/>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ntr" presetSubtype="12"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strips(downLeft)">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strips(downLeft)">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18" presetClass="entr" presetSubtype="12" fill="hold" grpId="0" nodeType="click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strips(downLeft)">
                                      <p:cBhvr>
                                        <p:cTn id="61" dur="500"/>
                                        <p:tgtEl>
                                          <p:spTgt spid="47"/>
                                        </p:tgtEl>
                                      </p:cBhvr>
                                    </p:animEffect>
                                  </p:childTnLst>
                                </p:cTn>
                              </p:par>
                            </p:childTnLst>
                          </p:cTn>
                        </p:par>
                      </p:childTnLst>
                    </p:cTn>
                  </p:par>
                  <p:par>
                    <p:cTn id="62" fill="hold">
                      <p:stCondLst>
                        <p:cond delay="indefinite"/>
                      </p:stCondLst>
                      <p:childTnLst>
                        <p:par>
                          <p:cTn id="63" fill="hold">
                            <p:stCondLst>
                              <p:cond delay="0"/>
                            </p:stCondLst>
                            <p:childTnLst>
                              <p:par>
                                <p:cTn id="64" presetID="18" presetClass="entr" presetSubtype="12" fill="hold" grpId="0" nodeType="click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strips(downLeft)">
                                      <p:cBhvr>
                                        <p:cTn id="66" dur="500"/>
                                        <p:tgtEl>
                                          <p:spTgt spid="32"/>
                                        </p:tgtEl>
                                      </p:cBhvr>
                                    </p:animEffect>
                                  </p:childTnLst>
                                </p:cTn>
                              </p:par>
                            </p:childTnLst>
                          </p:cTn>
                        </p:par>
                      </p:childTnLst>
                    </p:cTn>
                  </p:par>
                  <p:par>
                    <p:cTn id="67" fill="hold">
                      <p:stCondLst>
                        <p:cond delay="indefinite"/>
                      </p:stCondLst>
                      <p:childTnLst>
                        <p:par>
                          <p:cTn id="68" fill="hold">
                            <p:stCondLst>
                              <p:cond delay="0"/>
                            </p:stCondLst>
                            <p:childTnLst>
                              <p:par>
                                <p:cTn id="69" presetID="18" presetClass="entr" presetSubtype="12" fill="hold" nodeType="click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strips(downLeft)">
                                      <p:cBhvr>
                                        <p:cTn id="71" dur="500"/>
                                        <p:tgtEl>
                                          <p:spTgt spid="53"/>
                                        </p:tgtEl>
                                      </p:cBhvr>
                                    </p:animEffect>
                                  </p:childTnLst>
                                </p:cTn>
                              </p:par>
                              <p:par>
                                <p:cTn id="72" presetID="18" presetClass="entr" presetSubtype="12" fill="hold" grpId="0" nodeType="with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strips(downLeft)">
                                      <p:cBhvr>
                                        <p:cTn id="74" dur="500"/>
                                        <p:tgtEl>
                                          <p:spTgt spid="54"/>
                                        </p:tgtEl>
                                      </p:cBhvr>
                                    </p:animEffect>
                                  </p:childTnLst>
                                </p:cTn>
                              </p:par>
                            </p:childTnLst>
                          </p:cTn>
                        </p:par>
                      </p:childTnLst>
                    </p:cTn>
                  </p:par>
                  <p:par>
                    <p:cTn id="75" fill="hold">
                      <p:stCondLst>
                        <p:cond delay="indefinite"/>
                      </p:stCondLst>
                      <p:childTnLst>
                        <p:par>
                          <p:cTn id="76" fill="hold">
                            <p:stCondLst>
                              <p:cond delay="0"/>
                            </p:stCondLst>
                            <p:childTnLst>
                              <p:par>
                                <p:cTn id="77" presetID="18" presetClass="entr" presetSubtype="12" fill="hold" nodeType="click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strips(downLeft)">
                                      <p:cBhvr>
                                        <p:cTn id="79" dur="500"/>
                                        <p:tgtEl>
                                          <p:spTgt spid="12"/>
                                        </p:tgtEl>
                                      </p:cBhvr>
                                    </p:animEffect>
                                  </p:childTnLst>
                                </p:cTn>
                              </p:par>
                            </p:childTnLst>
                          </p:cTn>
                        </p:par>
                      </p:childTnLst>
                    </p:cTn>
                  </p:par>
                  <p:par>
                    <p:cTn id="80" fill="hold">
                      <p:stCondLst>
                        <p:cond delay="indefinite"/>
                      </p:stCondLst>
                      <p:childTnLst>
                        <p:par>
                          <p:cTn id="81" fill="hold">
                            <p:stCondLst>
                              <p:cond delay="0"/>
                            </p:stCondLst>
                            <p:childTnLst>
                              <p:par>
                                <p:cTn id="82" presetID="18" presetClass="entr" presetSubtype="12" fill="hold" grpId="0" nodeType="clickEffect">
                                  <p:stCondLst>
                                    <p:cond delay="0"/>
                                  </p:stCondLst>
                                  <p:childTnLst>
                                    <p:set>
                                      <p:cBhvr>
                                        <p:cTn id="83" dur="1" fill="hold">
                                          <p:stCondLst>
                                            <p:cond delay="0"/>
                                          </p:stCondLst>
                                        </p:cTn>
                                        <p:tgtEl>
                                          <p:spTgt spid="50"/>
                                        </p:tgtEl>
                                        <p:attrNameLst>
                                          <p:attrName>style.visibility</p:attrName>
                                        </p:attrNameLst>
                                      </p:cBhvr>
                                      <p:to>
                                        <p:strVal val="visible"/>
                                      </p:to>
                                    </p:set>
                                    <p:animEffect transition="in" filter="strips(downLeft)">
                                      <p:cBhvr>
                                        <p:cTn id="84" dur="500"/>
                                        <p:tgtEl>
                                          <p:spTgt spid="50"/>
                                        </p:tgtEl>
                                      </p:cBhvr>
                                    </p:animEffect>
                                  </p:childTnLst>
                                </p:cTn>
                              </p:par>
                            </p:childTnLst>
                          </p:cTn>
                        </p:par>
                      </p:childTnLst>
                    </p:cTn>
                  </p:par>
                  <p:par>
                    <p:cTn id="85" fill="hold">
                      <p:stCondLst>
                        <p:cond delay="indefinite"/>
                      </p:stCondLst>
                      <p:childTnLst>
                        <p:par>
                          <p:cTn id="86" fill="hold">
                            <p:stCondLst>
                              <p:cond delay="0"/>
                            </p:stCondLst>
                            <p:childTnLst>
                              <p:par>
                                <p:cTn id="87" presetID="18" presetClass="entr" presetSubtype="12" fill="hold" grpId="0" nodeType="click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strips(downLeft)">
                                      <p:cBhvr>
                                        <p:cTn id="89" dur="500"/>
                                        <p:tgtEl>
                                          <p:spTgt spid="34"/>
                                        </p:tgtEl>
                                      </p:cBhvr>
                                    </p:animEffect>
                                  </p:childTnLst>
                                </p:cTn>
                              </p:par>
                            </p:childTnLst>
                          </p:cTn>
                        </p:par>
                      </p:childTnLst>
                    </p:cTn>
                  </p:par>
                  <p:par>
                    <p:cTn id="90" fill="hold">
                      <p:stCondLst>
                        <p:cond delay="indefinite"/>
                      </p:stCondLst>
                      <p:childTnLst>
                        <p:par>
                          <p:cTn id="91" fill="hold">
                            <p:stCondLst>
                              <p:cond delay="0"/>
                            </p:stCondLst>
                            <p:childTnLst>
                              <p:par>
                                <p:cTn id="92" presetID="18" presetClass="entr" presetSubtype="12" fill="hold" grpId="0" nodeType="clickEffect">
                                  <p:stCondLst>
                                    <p:cond delay="0"/>
                                  </p:stCondLst>
                                  <p:childTnLst>
                                    <p:set>
                                      <p:cBhvr>
                                        <p:cTn id="93" dur="1" fill="hold">
                                          <p:stCondLst>
                                            <p:cond delay="0"/>
                                          </p:stCondLst>
                                        </p:cTn>
                                        <p:tgtEl>
                                          <p:spTgt spid="55"/>
                                        </p:tgtEl>
                                        <p:attrNameLst>
                                          <p:attrName>style.visibility</p:attrName>
                                        </p:attrNameLst>
                                      </p:cBhvr>
                                      <p:to>
                                        <p:strVal val="visible"/>
                                      </p:to>
                                    </p:set>
                                    <p:animEffect transition="in" filter="strips(downLeft)">
                                      <p:cBhvr>
                                        <p:cTn id="94" dur="500"/>
                                        <p:tgtEl>
                                          <p:spTgt spid="55"/>
                                        </p:tgtEl>
                                      </p:cBhvr>
                                    </p:animEffect>
                                  </p:childTnLst>
                                </p:cTn>
                              </p:par>
                              <p:par>
                                <p:cTn id="95" presetID="18" presetClass="entr" presetSubtype="12" fill="hold" nodeType="with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strips(downLeft)">
                                      <p:cBhvr>
                                        <p:cTn id="97" dur="500"/>
                                        <p:tgtEl>
                                          <p:spTgt spid="56"/>
                                        </p:tgtEl>
                                      </p:cBhvr>
                                    </p:animEffect>
                                  </p:childTnLst>
                                </p:cTn>
                              </p:par>
                            </p:childTnLst>
                          </p:cTn>
                        </p:par>
                      </p:childTnLst>
                    </p:cTn>
                  </p:par>
                  <p:par>
                    <p:cTn id="98" fill="hold">
                      <p:stCondLst>
                        <p:cond delay="indefinite"/>
                      </p:stCondLst>
                      <p:childTnLst>
                        <p:par>
                          <p:cTn id="99" fill="hold">
                            <p:stCondLst>
                              <p:cond delay="0"/>
                            </p:stCondLst>
                            <p:childTnLst>
                              <p:par>
                                <p:cTn id="100" presetID="18" presetClass="entr" presetSubtype="12" fill="hold" nodeType="click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strips(downLeft)">
                                      <p:cBhvr>
                                        <p:cTn id="102" dur="500"/>
                                        <p:tgtEl>
                                          <p:spTgt spid="13"/>
                                        </p:tgtEl>
                                      </p:cBhvr>
                                    </p:animEffect>
                                  </p:childTnLst>
                                </p:cTn>
                              </p:par>
                            </p:childTnLst>
                          </p:cTn>
                        </p:par>
                      </p:childTnLst>
                    </p:cTn>
                  </p:par>
                  <p:par>
                    <p:cTn id="103" fill="hold">
                      <p:stCondLst>
                        <p:cond delay="indefinite"/>
                      </p:stCondLst>
                      <p:childTnLst>
                        <p:par>
                          <p:cTn id="104" fill="hold">
                            <p:stCondLst>
                              <p:cond delay="0"/>
                            </p:stCondLst>
                            <p:childTnLst>
                              <p:par>
                                <p:cTn id="105" presetID="18" presetClass="entr" presetSubtype="12" fill="hold" grpId="0" nodeType="clickEffect">
                                  <p:stCondLst>
                                    <p:cond delay="0"/>
                                  </p:stCondLst>
                                  <p:childTnLst>
                                    <p:set>
                                      <p:cBhvr>
                                        <p:cTn id="106" dur="1" fill="hold">
                                          <p:stCondLst>
                                            <p:cond delay="0"/>
                                          </p:stCondLst>
                                        </p:cTn>
                                        <p:tgtEl>
                                          <p:spTgt spid="51"/>
                                        </p:tgtEl>
                                        <p:attrNameLst>
                                          <p:attrName>style.visibility</p:attrName>
                                        </p:attrNameLst>
                                      </p:cBhvr>
                                      <p:to>
                                        <p:strVal val="visible"/>
                                      </p:to>
                                    </p:set>
                                    <p:animEffect transition="in" filter="strips(downLeft)">
                                      <p:cBhvr>
                                        <p:cTn id="107" dur="500"/>
                                        <p:tgtEl>
                                          <p:spTgt spid="51"/>
                                        </p:tgtEl>
                                      </p:cBhvr>
                                    </p:animEffect>
                                  </p:childTnLst>
                                </p:cTn>
                              </p:par>
                            </p:childTnLst>
                          </p:cTn>
                        </p:par>
                      </p:childTnLst>
                    </p:cTn>
                  </p:par>
                  <p:par>
                    <p:cTn id="108" fill="hold">
                      <p:stCondLst>
                        <p:cond delay="indefinite"/>
                      </p:stCondLst>
                      <p:childTnLst>
                        <p:par>
                          <p:cTn id="109" fill="hold">
                            <p:stCondLst>
                              <p:cond delay="0"/>
                            </p:stCondLst>
                            <p:childTnLst>
                              <p:par>
                                <p:cTn id="110" presetID="18" presetClass="entr" presetSubtype="12" fill="hold" grpId="0" nodeType="clickEffect">
                                  <p:stCondLst>
                                    <p:cond delay="0"/>
                                  </p:stCondLst>
                                  <p:childTnLst>
                                    <p:set>
                                      <p:cBhvr>
                                        <p:cTn id="111" dur="1" fill="hold">
                                          <p:stCondLst>
                                            <p:cond delay="0"/>
                                          </p:stCondLst>
                                        </p:cTn>
                                        <p:tgtEl>
                                          <p:spTgt spid="35"/>
                                        </p:tgtEl>
                                        <p:attrNameLst>
                                          <p:attrName>style.visibility</p:attrName>
                                        </p:attrNameLst>
                                      </p:cBhvr>
                                      <p:to>
                                        <p:strVal val="visible"/>
                                      </p:to>
                                    </p:set>
                                    <p:animEffect transition="in" filter="strips(downLeft)">
                                      <p:cBhvr>
                                        <p:cTn id="112" dur="500"/>
                                        <p:tgtEl>
                                          <p:spTgt spid="35"/>
                                        </p:tgtEl>
                                      </p:cBhvr>
                                    </p:animEffect>
                                  </p:childTnLst>
                                </p:cTn>
                              </p:par>
                            </p:childTnLst>
                          </p:cTn>
                        </p:par>
                      </p:childTnLst>
                    </p:cTn>
                  </p:par>
                  <p:par>
                    <p:cTn id="113" fill="hold">
                      <p:stCondLst>
                        <p:cond delay="indefinite"/>
                      </p:stCondLst>
                      <p:childTnLst>
                        <p:par>
                          <p:cTn id="114" fill="hold">
                            <p:stCondLst>
                              <p:cond delay="0"/>
                            </p:stCondLst>
                            <p:childTnLst>
                              <p:par>
                                <p:cTn id="115" presetID="18" presetClass="entr" presetSubtype="12" fill="hold" nodeType="click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strips(downLeft)">
                                      <p:cBhvr>
                                        <p:cTn id="117" dur="500"/>
                                        <p:tgtEl>
                                          <p:spTgt spid="45"/>
                                        </p:tgtEl>
                                      </p:cBhvr>
                                    </p:animEffect>
                                  </p:childTnLst>
                                </p:cTn>
                              </p:par>
                              <p:par>
                                <p:cTn id="118" presetID="18" presetClass="entr" presetSubtype="12" fill="hold" grpId="0" nodeType="with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strips(downLeft)">
                                      <p:cBhvr>
                                        <p:cTn id="1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animBg="1"/>
      <p:bldP spid="20" grpId="0" animBg="1"/>
      <p:bldP spid="24" grpId="0" animBg="1"/>
      <p:bldP spid="25" grpId="0"/>
      <p:bldP spid="32" grpId="0"/>
      <p:bldP spid="34" grpId="0"/>
      <p:bldP spid="35" grpId="0"/>
      <p:bldP spid="47" grpId="0"/>
      <p:bldP spid="50" grpId="0"/>
      <p:bldP spid="51" grpId="0"/>
      <p:bldP spid="48" grpId="0"/>
      <p:bldP spid="49" grpId="0"/>
      <p:bldP spid="52" grpId="0"/>
      <p:bldP spid="54" grpId="0" animBg="1"/>
      <p:bldP spid="5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B1C0B06-9509-4A41-818E-7903E95A4992}"/>
              </a:ext>
            </a:extLst>
          </p:cNvPr>
          <p:cNvPicPr>
            <a:picLocks noChangeAspect="1"/>
          </p:cNvPicPr>
          <p:nvPr/>
        </p:nvPicPr>
        <p:blipFill>
          <a:blip r:embed="rId3" cstate="print"/>
          <a:stretch>
            <a:fillRect/>
          </a:stretch>
        </p:blipFill>
        <p:spPr>
          <a:xfrm>
            <a:off x="7844383" y="861207"/>
            <a:ext cx="3247798" cy="3105558"/>
          </a:xfrm>
          <a:prstGeom prst="rect">
            <a:avLst/>
          </a:prstGeom>
        </p:spPr>
      </p:pic>
      <p:sp>
        <p:nvSpPr>
          <p:cNvPr id="45" name="Oval 44">
            <a:extLst>
              <a:ext uri="{FF2B5EF4-FFF2-40B4-BE49-F238E27FC236}">
                <a16:creationId xmlns:a16="http://schemas.microsoft.com/office/drawing/2014/main" id="{21E8E129-F1B2-42AE-B19D-4753C4FCE090}"/>
              </a:ext>
            </a:extLst>
          </p:cNvPr>
          <p:cNvSpPr/>
          <p:nvPr/>
        </p:nvSpPr>
        <p:spPr>
          <a:xfrm>
            <a:off x="8505138" y="2403460"/>
            <a:ext cx="278717" cy="21713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A6DC1CE2-F7B0-4A55-A48E-F36537C6E6F8}"/>
              </a:ext>
            </a:extLst>
          </p:cNvPr>
          <p:cNvSpPr/>
          <p:nvPr/>
        </p:nvSpPr>
        <p:spPr>
          <a:xfrm>
            <a:off x="8290923" y="2237216"/>
            <a:ext cx="707149" cy="549628"/>
          </a:xfrm>
          <a:prstGeom prst="ellipse">
            <a:avLst/>
          </a:prstGeom>
          <a:noFill/>
          <a:ln w="41275">
            <a:solidFill>
              <a:schemeClr val="accent1">
                <a:shade val="50000"/>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863DC8FD-CC39-4FA1-80B7-35CF65393FA3}"/>
              </a:ext>
            </a:extLst>
          </p:cNvPr>
          <p:cNvSpPr/>
          <p:nvPr/>
        </p:nvSpPr>
        <p:spPr>
          <a:xfrm>
            <a:off x="8102237" y="2108303"/>
            <a:ext cx="1045027" cy="805150"/>
          </a:xfrm>
          <a:prstGeom prst="ellipse">
            <a:avLst/>
          </a:prstGeom>
          <a:noFill/>
          <a:ln w="412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The Truth About Your Heart">
            <a:extLst>
              <a:ext uri="{FF2B5EF4-FFF2-40B4-BE49-F238E27FC236}">
                <a16:creationId xmlns:a16="http://schemas.microsoft.com/office/drawing/2014/main" id="{A6575A42-9CF2-4AF4-8E88-22496B9D82A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2384" y="1273250"/>
            <a:ext cx="4405366" cy="247525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21DD854-0380-4E85-B937-D05BB0A3C7B9}"/>
              </a:ext>
            </a:extLst>
          </p:cNvPr>
          <p:cNvSpPr txBox="1"/>
          <p:nvPr/>
        </p:nvSpPr>
        <p:spPr>
          <a:xfrm>
            <a:off x="530431" y="3914750"/>
            <a:ext cx="10234551" cy="2246769"/>
          </a:xfrm>
          <a:prstGeom prst="rect">
            <a:avLst/>
          </a:prstGeom>
          <a:noFill/>
        </p:spPr>
        <p:txBody>
          <a:bodyPr wrap="square" rtlCol="0">
            <a:spAutoFit/>
          </a:bodyPr>
          <a:lstStyle/>
          <a:p>
            <a:pPr marL="457200" indent="-457200">
              <a:buFont typeface="Wingdings" panose="05000000000000000000" pitchFamily="2" charset="2"/>
              <a:buChar char="§"/>
            </a:pPr>
            <a:r>
              <a:rPr lang="en-US" sz="2800" dirty="0"/>
              <a:t>The embolism goes and blocks the lung arterioles</a:t>
            </a:r>
          </a:p>
          <a:p>
            <a:pPr marL="457200" indent="-457200">
              <a:buFont typeface="Wingdings" panose="05000000000000000000" pitchFamily="2" charset="2"/>
              <a:buChar char="§"/>
            </a:pPr>
            <a:r>
              <a:rPr lang="en-US" sz="2800" dirty="0"/>
              <a:t>This will cause granuloma and fibrosis </a:t>
            </a:r>
          </a:p>
          <a:p>
            <a:pPr marL="457200" indent="-457200">
              <a:buFont typeface="Wingdings" panose="05000000000000000000" pitchFamily="2" charset="2"/>
              <a:buChar char="§"/>
            </a:pPr>
            <a:r>
              <a:rPr lang="en-US" sz="2800" dirty="0"/>
              <a:t>This will cause back pressure in the heart leading to congestive right sided heart failure (called </a:t>
            </a:r>
            <a:r>
              <a:rPr lang="en-US" sz="2800" b="1" dirty="0"/>
              <a:t>Cor pulmonale)</a:t>
            </a:r>
            <a:r>
              <a:rPr lang="en-US" sz="2800" dirty="0"/>
              <a:t>.</a:t>
            </a:r>
          </a:p>
          <a:p>
            <a:pPr marL="457200" indent="-457200">
              <a:buFont typeface="Wingdings" panose="05000000000000000000" pitchFamily="2" charset="2"/>
              <a:buChar char="§"/>
            </a:pPr>
            <a:r>
              <a:rPr lang="en-US" sz="2800" dirty="0"/>
              <a:t>This lead to body edema </a:t>
            </a:r>
          </a:p>
        </p:txBody>
      </p:sp>
      <p:sp>
        <p:nvSpPr>
          <p:cNvPr id="9" name="Title 1">
            <a:extLst>
              <a:ext uri="{FF2B5EF4-FFF2-40B4-BE49-F238E27FC236}">
                <a16:creationId xmlns:a16="http://schemas.microsoft.com/office/drawing/2014/main" id="{74628043-3BCB-4B9A-B504-FD19176D9900}"/>
              </a:ext>
            </a:extLst>
          </p:cNvPr>
          <p:cNvSpPr>
            <a:spLocks noGrp="1"/>
          </p:cNvSpPr>
          <p:nvPr>
            <p:ph type="title"/>
          </p:nvPr>
        </p:nvSpPr>
        <p:spPr>
          <a:xfrm>
            <a:off x="311488" y="284931"/>
            <a:ext cx="6479628" cy="590931"/>
          </a:xfrm>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sz="3600" b="1" dirty="0">
                <a:solidFill>
                  <a:srgbClr val="C00000"/>
                </a:solidFill>
                <a:latin typeface="Arial" pitchFamily="34" charset="0"/>
                <a:cs typeface="Arial" pitchFamily="34" charset="0"/>
              </a:rPr>
              <a:t>EGGS THAT FAIL</a:t>
            </a:r>
          </a:p>
        </p:txBody>
      </p:sp>
    </p:spTree>
    <p:extLst>
      <p:ext uri="{BB962C8B-B14F-4D97-AF65-F5344CB8AC3E}">
        <p14:creationId xmlns:p14="http://schemas.microsoft.com/office/powerpoint/2010/main" val="2267995759"/>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500"/>
                                        <p:tgtEl>
                                          <p:spTgt spid="4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52"/>
                                        </p:tgtEl>
                                        <p:attrNameLst>
                                          <p:attrName>style.visibility</p:attrName>
                                        </p:attrNameLst>
                                      </p:cBhvr>
                                      <p:to>
                                        <p:strVal val="visible"/>
                                      </p:to>
                                    </p:set>
                                    <p:animEffect transition="in" filter="fade">
                                      <p:cBhvr>
                                        <p:cTn id="31" dur="500"/>
                                        <p:tgtEl>
                                          <p:spTgt spid="2052"/>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animBg="1"/>
      <p:bldP spid="49"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5FD87-86F6-4C24-AD4E-C995F7E5E819}"/>
              </a:ext>
            </a:extLst>
          </p:cNvPr>
          <p:cNvSpPr>
            <a:spLocks noGrp="1"/>
          </p:cNvSpPr>
          <p:nvPr>
            <p:ph type="title"/>
          </p:nvPr>
        </p:nvSpPr>
        <p:spPr>
          <a:xfrm>
            <a:off x="156029" y="0"/>
            <a:ext cx="10515600" cy="694418"/>
          </a:xfrm>
        </p:spPr>
        <p:txBody>
          <a:bodyPr>
            <a:normAutofit fontScale="90000"/>
          </a:bodyPr>
          <a:lstStyle/>
          <a:p>
            <a:r>
              <a:rPr lang="en-US" b="1" dirty="0">
                <a:solidFill>
                  <a:srgbClr val="FF0000"/>
                </a:solidFill>
              </a:rPr>
              <a:t>Katayama Syndrome</a:t>
            </a:r>
          </a:p>
        </p:txBody>
      </p:sp>
      <p:sp>
        <p:nvSpPr>
          <p:cNvPr id="3" name="Content Placeholder 2">
            <a:extLst>
              <a:ext uri="{FF2B5EF4-FFF2-40B4-BE49-F238E27FC236}">
                <a16:creationId xmlns:a16="http://schemas.microsoft.com/office/drawing/2014/main" id="{6268835A-5440-48E7-ACD0-96E4354BBA82}"/>
              </a:ext>
            </a:extLst>
          </p:cNvPr>
          <p:cNvSpPr>
            <a:spLocks noGrp="1"/>
          </p:cNvSpPr>
          <p:nvPr>
            <p:ph idx="1"/>
          </p:nvPr>
        </p:nvSpPr>
        <p:spPr>
          <a:xfrm>
            <a:off x="156029" y="751568"/>
            <a:ext cx="11353800" cy="3007632"/>
          </a:xfrm>
        </p:spPr>
        <p:txBody>
          <a:bodyPr>
            <a:normAutofit/>
          </a:bodyPr>
          <a:lstStyle/>
          <a:p>
            <a:r>
              <a:rPr lang="en-US" dirty="0"/>
              <a:t>Occurs mainly in S. japonicum infection  </a:t>
            </a:r>
          </a:p>
          <a:p>
            <a:r>
              <a:rPr lang="en-US" dirty="0"/>
              <a:t>Due to laying large number of eggs antigens. </a:t>
            </a:r>
          </a:p>
          <a:p>
            <a:r>
              <a:rPr lang="en-US" dirty="0"/>
              <a:t>The patient suffers from: Fever, chills, </a:t>
            </a:r>
            <a:r>
              <a:rPr lang="en-US" dirty="0" err="1"/>
              <a:t>diarrhoea</a:t>
            </a:r>
            <a:r>
              <a:rPr lang="en-US" dirty="0"/>
              <a:t>, generalized lymphadenopathy, Eosinophilia.</a:t>
            </a:r>
          </a:p>
          <a:p>
            <a:r>
              <a:rPr lang="en-US" dirty="0"/>
              <a:t>Thus also called acute </a:t>
            </a:r>
            <a:r>
              <a:rPr lang="en-US" dirty="0" err="1"/>
              <a:t>toxoemic</a:t>
            </a:r>
            <a:r>
              <a:rPr lang="en-US" dirty="0"/>
              <a:t> schistosomiasis.</a:t>
            </a:r>
          </a:p>
        </p:txBody>
      </p:sp>
      <p:pic>
        <p:nvPicPr>
          <p:cNvPr id="7" name="Picture 6">
            <a:extLst>
              <a:ext uri="{FF2B5EF4-FFF2-40B4-BE49-F238E27FC236}">
                <a16:creationId xmlns:a16="http://schemas.microsoft.com/office/drawing/2014/main" id="{0CEA93D8-DB42-4CB4-A1B6-9F127627E5D0}"/>
              </a:ext>
            </a:extLst>
          </p:cNvPr>
          <p:cNvPicPr>
            <a:picLocks noChangeAspect="1"/>
          </p:cNvPicPr>
          <p:nvPr/>
        </p:nvPicPr>
        <p:blipFill>
          <a:blip r:embed="rId2" cstate="print"/>
          <a:stretch>
            <a:fillRect/>
          </a:stretch>
        </p:blipFill>
        <p:spPr>
          <a:xfrm>
            <a:off x="1165040" y="5161425"/>
            <a:ext cx="3525164" cy="804220"/>
          </a:xfrm>
          <a:prstGeom prst="rect">
            <a:avLst/>
          </a:prstGeom>
        </p:spPr>
      </p:pic>
      <p:pic>
        <p:nvPicPr>
          <p:cNvPr id="5125" name="Picture 5"/>
          <p:cNvPicPr>
            <a:picLocks noChangeAspect="1" noChangeArrowheads="1"/>
          </p:cNvPicPr>
          <p:nvPr/>
        </p:nvPicPr>
        <p:blipFill>
          <a:blip r:embed="rId3" cstate="print"/>
          <a:srcRect/>
          <a:stretch>
            <a:fillRect/>
          </a:stretch>
        </p:blipFill>
        <p:spPr bwMode="auto">
          <a:xfrm>
            <a:off x="562814" y="3326524"/>
            <a:ext cx="8246333" cy="1821739"/>
          </a:xfrm>
          <a:prstGeom prst="rect">
            <a:avLst/>
          </a:prstGeom>
          <a:noFill/>
          <a:ln w="9525">
            <a:noFill/>
            <a:miter lim="800000"/>
            <a:headEnd/>
            <a:tailEnd/>
          </a:ln>
        </p:spPr>
      </p:pic>
      <p:pic>
        <p:nvPicPr>
          <p:cNvPr id="12" name="Picture 3"/>
          <p:cNvPicPr>
            <a:picLocks noChangeAspect="1" noChangeArrowheads="1"/>
          </p:cNvPicPr>
          <p:nvPr/>
        </p:nvPicPr>
        <p:blipFill>
          <a:blip r:embed="rId4" cstate="print"/>
          <a:srcRect/>
          <a:stretch>
            <a:fillRect/>
          </a:stretch>
        </p:blipFill>
        <p:spPr bwMode="auto">
          <a:xfrm>
            <a:off x="0" y="3500111"/>
            <a:ext cx="3448050" cy="866775"/>
          </a:xfrm>
          <a:prstGeom prst="rect">
            <a:avLst/>
          </a:prstGeom>
          <a:noFill/>
          <a:ln w="9525">
            <a:noFill/>
            <a:miter lim="800000"/>
            <a:headEnd/>
            <a:tailEnd/>
          </a:ln>
        </p:spPr>
      </p:pic>
      <p:pic>
        <p:nvPicPr>
          <p:cNvPr id="13" name="Picture 4"/>
          <p:cNvPicPr>
            <a:picLocks noChangeAspect="1" noChangeArrowheads="1"/>
          </p:cNvPicPr>
          <p:nvPr/>
        </p:nvPicPr>
        <p:blipFill>
          <a:blip r:embed="rId5" cstate="print"/>
          <a:srcRect/>
          <a:stretch>
            <a:fillRect/>
          </a:stretch>
        </p:blipFill>
        <p:spPr bwMode="auto">
          <a:xfrm>
            <a:off x="3901802" y="3533283"/>
            <a:ext cx="1266825" cy="1304925"/>
          </a:xfrm>
          <a:prstGeom prst="rect">
            <a:avLst/>
          </a:prstGeom>
          <a:noFill/>
          <a:ln w="9525">
            <a:noFill/>
            <a:miter lim="800000"/>
            <a:headEnd/>
            <a:tailEnd/>
          </a:ln>
        </p:spPr>
      </p:pic>
      <p:pic>
        <p:nvPicPr>
          <p:cNvPr id="14" name="Picture 1"/>
          <p:cNvPicPr>
            <a:picLocks noChangeAspect="1" noChangeArrowheads="1"/>
          </p:cNvPicPr>
          <p:nvPr/>
        </p:nvPicPr>
        <p:blipFill>
          <a:blip r:embed="rId6" cstate="print"/>
          <a:srcRect/>
          <a:stretch>
            <a:fillRect/>
          </a:stretch>
        </p:blipFill>
        <p:spPr bwMode="auto">
          <a:xfrm>
            <a:off x="6292083" y="3552005"/>
            <a:ext cx="1657350" cy="1362075"/>
          </a:xfrm>
          <a:prstGeom prst="rect">
            <a:avLst/>
          </a:prstGeom>
          <a:noFill/>
          <a:ln w="9525">
            <a:noFill/>
            <a:miter lim="800000"/>
            <a:headEnd/>
            <a:tailEnd/>
          </a:ln>
        </p:spPr>
      </p:pic>
      <p:pic>
        <p:nvPicPr>
          <p:cNvPr id="15" name="Picture 2"/>
          <p:cNvPicPr>
            <a:picLocks noChangeAspect="1" noChangeArrowheads="1"/>
          </p:cNvPicPr>
          <p:nvPr/>
        </p:nvPicPr>
        <p:blipFill>
          <a:blip r:embed="rId7" cstate="print"/>
          <a:srcRect/>
          <a:stretch>
            <a:fillRect/>
          </a:stretch>
        </p:blipFill>
        <p:spPr bwMode="auto">
          <a:xfrm>
            <a:off x="2632841" y="4347998"/>
            <a:ext cx="1219200" cy="495300"/>
          </a:xfrm>
          <a:prstGeom prst="rect">
            <a:avLst/>
          </a:prstGeom>
          <a:noFill/>
          <a:ln w="9525">
            <a:noFill/>
            <a:miter lim="800000"/>
            <a:headEnd/>
            <a:tailEnd/>
          </a:ln>
        </p:spPr>
      </p:pic>
      <p:pic>
        <p:nvPicPr>
          <p:cNvPr id="16" name="Picture 5">
            <a:extLst>
              <a:ext uri="{FF2B5EF4-FFF2-40B4-BE49-F238E27FC236}">
                <a16:creationId xmlns:a16="http://schemas.microsoft.com/office/drawing/2014/main" id="{27FA948D-850C-41D7-927A-9C55C9E7249C}"/>
              </a:ext>
            </a:extLst>
          </p:cNvPr>
          <p:cNvPicPr>
            <a:picLocks noChangeAspect="1"/>
          </p:cNvPicPr>
          <p:nvPr/>
        </p:nvPicPr>
        <p:blipFill>
          <a:blip r:embed="rId8" cstate="print"/>
          <a:stretch>
            <a:fillRect/>
          </a:stretch>
        </p:blipFill>
        <p:spPr>
          <a:xfrm>
            <a:off x="8080065" y="3991802"/>
            <a:ext cx="3386721" cy="2645001"/>
          </a:xfrm>
          <a:prstGeom prst="rect">
            <a:avLst/>
          </a:prstGeom>
        </p:spPr>
      </p:pic>
    </p:spTree>
    <p:extLst>
      <p:ext uri="{BB962C8B-B14F-4D97-AF65-F5344CB8AC3E}">
        <p14:creationId xmlns:p14="http://schemas.microsoft.com/office/powerpoint/2010/main" val="120597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5125"/>
                                        </p:tgtEl>
                                        <p:attrNameLst>
                                          <p:attrName>style.visibility</p:attrName>
                                        </p:attrNameLst>
                                      </p:cBhvr>
                                      <p:to>
                                        <p:strVal val="visible"/>
                                      </p:to>
                                    </p:set>
                                    <p:animEffect transition="in" filter="strips(downLeft)">
                                      <p:cBhvr>
                                        <p:cTn id="32" dur="500"/>
                                        <p:tgtEl>
                                          <p:spTgt spid="5125"/>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strips(down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strips(downLef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Left)">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strips(downLeft)">
                                      <p:cBhvr>
                                        <p:cTn id="52" dur="500"/>
                                        <p:tgtEl>
                                          <p:spTgt spid="15"/>
                                        </p:tgtEl>
                                      </p:cBhvr>
                                    </p:animEffect>
                                  </p:childTnLst>
                                </p:cTn>
                              </p:par>
                              <p:par>
                                <p:cTn id="53" presetID="18" presetClass="entr" presetSubtype="12"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strips(downLeft)">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12" fill="hold"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strips(downLeft)">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306258-990C-4AB6-A735-57A9242390AF}"/>
              </a:ext>
            </a:extLst>
          </p:cNvPr>
          <p:cNvSpPr txBox="1"/>
          <p:nvPr/>
        </p:nvSpPr>
        <p:spPr>
          <a:xfrm>
            <a:off x="3952876" y="214314"/>
            <a:ext cx="3929063" cy="523875"/>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sz="2800" b="1" dirty="0">
                <a:solidFill>
                  <a:srgbClr val="C00000"/>
                </a:solidFill>
                <a:latin typeface="Arial" pitchFamily="34" charset="0"/>
                <a:cs typeface="Arial" pitchFamily="34" charset="0"/>
              </a:rPr>
              <a:t>Laboratory diagnosis</a:t>
            </a:r>
          </a:p>
        </p:txBody>
      </p:sp>
      <p:cxnSp>
        <p:nvCxnSpPr>
          <p:cNvPr id="6" name="Straight Connector 5">
            <a:extLst>
              <a:ext uri="{FF2B5EF4-FFF2-40B4-BE49-F238E27FC236}">
                <a16:creationId xmlns:a16="http://schemas.microsoft.com/office/drawing/2014/main" id="{D465FED7-A210-4A84-93DD-97788DD415CC}"/>
              </a:ext>
            </a:extLst>
          </p:cNvPr>
          <p:cNvCxnSpPr/>
          <p:nvPr/>
        </p:nvCxnSpPr>
        <p:spPr>
          <a:xfrm rot="5400000">
            <a:off x="5595938" y="857250"/>
            <a:ext cx="2857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8B248C1-4A8E-466E-B5DF-839D650E3327}"/>
              </a:ext>
            </a:extLst>
          </p:cNvPr>
          <p:cNvCxnSpPr/>
          <p:nvPr/>
        </p:nvCxnSpPr>
        <p:spPr>
          <a:xfrm>
            <a:off x="5738814" y="1000125"/>
            <a:ext cx="3000375"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159AEA1-FDEB-48D5-9A57-79B9F12E5624}"/>
              </a:ext>
            </a:extLst>
          </p:cNvPr>
          <p:cNvCxnSpPr/>
          <p:nvPr/>
        </p:nvCxnSpPr>
        <p:spPr>
          <a:xfrm rot="10800000">
            <a:off x="3167063" y="1000125"/>
            <a:ext cx="257175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D7D9FE3-C768-4CCD-BC63-282ACBC7BBEF}"/>
              </a:ext>
            </a:extLst>
          </p:cNvPr>
          <p:cNvCxnSpPr/>
          <p:nvPr/>
        </p:nvCxnSpPr>
        <p:spPr>
          <a:xfrm rot="5400000">
            <a:off x="3024188" y="1143000"/>
            <a:ext cx="285750"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789CED-5883-4A0C-BCE4-162686C89674}"/>
              </a:ext>
            </a:extLst>
          </p:cNvPr>
          <p:cNvCxnSpPr/>
          <p:nvPr/>
        </p:nvCxnSpPr>
        <p:spPr>
          <a:xfrm rot="5400000">
            <a:off x="8597107" y="1142207"/>
            <a:ext cx="285750" cy="158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991DF57-3919-4DD7-A254-A68DE275BDD8}"/>
              </a:ext>
            </a:extLst>
          </p:cNvPr>
          <p:cNvSpPr txBox="1"/>
          <p:nvPr/>
        </p:nvSpPr>
        <p:spPr>
          <a:xfrm>
            <a:off x="2667001" y="1285875"/>
            <a:ext cx="1071563" cy="369888"/>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b="1" dirty="0">
                <a:solidFill>
                  <a:srgbClr val="C00000"/>
                </a:solidFill>
                <a:latin typeface="Arial" pitchFamily="34" charset="0"/>
                <a:cs typeface="Arial" pitchFamily="34" charset="0"/>
              </a:rPr>
              <a:t>Direct</a:t>
            </a:r>
          </a:p>
        </p:txBody>
      </p:sp>
      <p:sp>
        <p:nvSpPr>
          <p:cNvPr id="20" name="TextBox 19">
            <a:extLst>
              <a:ext uri="{FF2B5EF4-FFF2-40B4-BE49-F238E27FC236}">
                <a16:creationId xmlns:a16="http://schemas.microsoft.com/office/drawing/2014/main" id="{C00FE8C1-080E-4C2E-B0D0-EA04890C5BAE}"/>
              </a:ext>
            </a:extLst>
          </p:cNvPr>
          <p:cNvSpPr txBox="1"/>
          <p:nvPr/>
        </p:nvSpPr>
        <p:spPr>
          <a:xfrm>
            <a:off x="8167689" y="1357314"/>
            <a:ext cx="1285875" cy="369887"/>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b="1" dirty="0">
                <a:solidFill>
                  <a:srgbClr val="C00000"/>
                </a:solidFill>
                <a:latin typeface="Arial" pitchFamily="34" charset="0"/>
                <a:cs typeface="Arial" pitchFamily="34" charset="0"/>
              </a:rPr>
              <a:t>Indirect</a:t>
            </a:r>
          </a:p>
        </p:txBody>
      </p:sp>
      <p:cxnSp>
        <p:nvCxnSpPr>
          <p:cNvPr id="22" name="Straight Arrow Connector 21">
            <a:extLst>
              <a:ext uri="{FF2B5EF4-FFF2-40B4-BE49-F238E27FC236}">
                <a16:creationId xmlns:a16="http://schemas.microsoft.com/office/drawing/2014/main" id="{FC20F933-3A61-42A9-8F6D-C651DC50D818}"/>
              </a:ext>
            </a:extLst>
          </p:cNvPr>
          <p:cNvCxnSpPr/>
          <p:nvPr/>
        </p:nvCxnSpPr>
        <p:spPr>
          <a:xfrm rot="5400000">
            <a:off x="8597107" y="1856582"/>
            <a:ext cx="285750" cy="158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A4E7D03-D1F1-4EBF-A39A-5614E19A500D}"/>
              </a:ext>
            </a:extLst>
          </p:cNvPr>
          <p:cNvCxnSpPr/>
          <p:nvPr/>
        </p:nvCxnSpPr>
        <p:spPr>
          <a:xfrm rot="5400000">
            <a:off x="2953544" y="1785144"/>
            <a:ext cx="285750"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29F9ABD-691E-450D-AB3A-EB78AE1C968C}"/>
              </a:ext>
            </a:extLst>
          </p:cNvPr>
          <p:cNvSpPr txBox="1"/>
          <p:nvPr/>
        </p:nvSpPr>
        <p:spPr>
          <a:xfrm>
            <a:off x="1881189" y="2071689"/>
            <a:ext cx="3214687" cy="33242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a:lnSpc>
                <a:spcPct val="150000"/>
              </a:lnSpc>
              <a:defRPr/>
            </a:pPr>
            <a:r>
              <a:rPr lang="en-US" sz="2000" b="1" dirty="0">
                <a:solidFill>
                  <a:srgbClr val="C00000"/>
                </a:solidFill>
                <a:latin typeface="Arial" pitchFamily="34" charset="0"/>
                <a:cs typeface="Arial" pitchFamily="34" charset="0"/>
              </a:rPr>
              <a:t>1)</a:t>
            </a:r>
            <a:r>
              <a:rPr lang="en-US" sz="2000" b="1" dirty="0">
                <a:solidFill>
                  <a:srgbClr val="002060"/>
                </a:solidFill>
                <a:latin typeface="Arial" pitchFamily="34" charset="0"/>
                <a:cs typeface="Arial" pitchFamily="34" charset="0"/>
              </a:rPr>
              <a:t> Detection of </a:t>
            </a:r>
            <a:r>
              <a:rPr lang="en-US" sz="2000" b="1" dirty="0">
                <a:solidFill>
                  <a:srgbClr val="C00000"/>
                </a:solidFill>
                <a:latin typeface="Arial" pitchFamily="34" charset="0"/>
                <a:cs typeface="Arial" pitchFamily="34" charset="0"/>
              </a:rPr>
              <a:t>eggs in the stool</a:t>
            </a:r>
            <a:r>
              <a:rPr lang="en-US" sz="2000" b="1" dirty="0">
                <a:solidFill>
                  <a:srgbClr val="002060"/>
                </a:solidFill>
                <a:latin typeface="Arial" pitchFamily="34" charset="0"/>
                <a:cs typeface="Arial" pitchFamily="34" charset="0"/>
              </a:rPr>
              <a:t> by direct smear or concentration .</a:t>
            </a:r>
          </a:p>
          <a:p>
            <a:pPr algn="just">
              <a:lnSpc>
                <a:spcPct val="150000"/>
              </a:lnSpc>
              <a:defRPr/>
            </a:pPr>
            <a:r>
              <a:rPr lang="en-US" sz="2000" b="1" dirty="0">
                <a:solidFill>
                  <a:srgbClr val="C00000"/>
                </a:solidFill>
                <a:latin typeface="Arial" pitchFamily="34" charset="0"/>
                <a:cs typeface="Arial" pitchFamily="34" charset="0"/>
              </a:rPr>
              <a:t>2)</a:t>
            </a:r>
            <a:r>
              <a:rPr lang="en-US" sz="2000" b="1" dirty="0">
                <a:solidFill>
                  <a:srgbClr val="002060"/>
                </a:solidFill>
                <a:latin typeface="Arial" pitchFamily="34" charset="0"/>
                <a:cs typeface="Arial" pitchFamily="34" charset="0"/>
              </a:rPr>
              <a:t> </a:t>
            </a:r>
            <a:r>
              <a:rPr lang="en-US" sz="2000" b="1" dirty="0">
                <a:solidFill>
                  <a:srgbClr val="C00000"/>
                </a:solidFill>
                <a:latin typeface="Arial" pitchFamily="34" charset="0"/>
                <a:cs typeface="Arial" pitchFamily="34" charset="0"/>
              </a:rPr>
              <a:t>T</a:t>
            </a:r>
            <a:r>
              <a:rPr lang="en-US" sz="2000" b="1" dirty="0">
                <a:solidFill>
                  <a:srgbClr val="002060"/>
                </a:solidFill>
                <a:latin typeface="Arial" pitchFamily="34" charset="0"/>
                <a:cs typeface="Arial" pitchFamily="34" charset="0"/>
              </a:rPr>
              <a:t>hick faecal smear .</a:t>
            </a:r>
          </a:p>
          <a:p>
            <a:pPr algn="just">
              <a:lnSpc>
                <a:spcPct val="150000"/>
              </a:lnSpc>
              <a:defRPr/>
            </a:pPr>
            <a:r>
              <a:rPr lang="en-US" sz="2000" b="1" dirty="0">
                <a:solidFill>
                  <a:srgbClr val="C00000"/>
                </a:solidFill>
                <a:latin typeface="Arial" pitchFamily="34" charset="0"/>
                <a:cs typeface="Arial" pitchFamily="34" charset="0"/>
              </a:rPr>
              <a:t>3)</a:t>
            </a:r>
            <a:r>
              <a:rPr lang="en-US" sz="2000" b="1" dirty="0">
                <a:solidFill>
                  <a:srgbClr val="002060"/>
                </a:solidFill>
                <a:latin typeface="Arial" pitchFamily="34" charset="0"/>
                <a:cs typeface="Arial" pitchFamily="34" charset="0"/>
              </a:rPr>
              <a:t> </a:t>
            </a:r>
            <a:r>
              <a:rPr lang="en-US" sz="2000" b="1" dirty="0">
                <a:solidFill>
                  <a:srgbClr val="C00000"/>
                </a:solidFill>
                <a:latin typeface="Arial" pitchFamily="34" charset="0"/>
                <a:cs typeface="Arial" pitchFamily="34" charset="0"/>
              </a:rPr>
              <a:t>Rectal swab.</a:t>
            </a:r>
          </a:p>
          <a:p>
            <a:pPr algn="just">
              <a:lnSpc>
                <a:spcPct val="150000"/>
              </a:lnSpc>
              <a:defRPr/>
            </a:pPr>
            <a:r>
              <a:rPr lang="en-US" sz="2000" b="1" dirty="0">
                <a:solidFill>
                  <a:srgbClr val="C00000"/>
                </a:solidFill>
                <a:latin typeface="Arial" pitchFamily="34" charset="0"/>
                <a:cs typeface="Arial" pitchFamily="34" charset="0"/>
              </a:rPr>
              <a:t>4)</a:t>
            </a:r>
            <a:r>
              <a:rPr lang="en-US" sz="2000" b="1" dirty="0">
                <a:solidFill>
                  <a:srgbClr val="002060"/>
                </a:solidFill>
                <a:latin typeface="Arial" pitchFamily="34" charset="0"/>
                <a:cs typeface="Arial" pitchFamily="34" charset="0"/>
              </a:rPr>
              <a:t> </a:t>
            </a:r>
            <a:r>
              <a:rPr lang="en-US" sz="2000" b="1" dirty="0">
                <a:solidFill>
                  <a:srgbClr val="C00000"/>
                </a:solidFill>
                <a:latin typeface="Arial" pitchFamily="34" charset="0"/>
                <a:cs typeface="Arial" pitchFamily="34" charset="0"/>
              </a:rPr>
              <a:t>Rectal biopsy </a:t>
            </a:r>
            <a:r>
              <a:rPr lang="en-US" sz="2000" b="1" dirty="0">
                <a:solidFill>
                  <a:srgbClr val="002060"/>
                </a:solidFill>
                <a:latin typeface="Arial" pitchFamily="34" charset="0"/>
                <a:cs typeface="Arial" pitchFamily="34" charset="0"/>
              </a:rPr>
              <a:t>or </a:t>
            </a:r>
            <a:r>
              <a:rPr lang="en-US" sz="2000" b="1" dirty="0">
                <a:solidFill>
                  <a:srgbClr val="C00000"/>
                </a:solidFill>
                <a:latin typeface="Arial" pitchFamily="34" charset="0"/>
                <a:cs typeface="Arial" pitchFamily="34" charset="0"/>
              </a:rPr>
              <a:t>liver biopsy </a:t>
            </a:r>
            <a:r>
              <a:rPr lang="en-US" sz="2000" b="1" dirty="0">
                <a:solidFill>
                  <a:srgbClr val="002060"/>
                </a:solidFill>
                <a:latin typeface="Arial" pitchFamily="34" charset="0"/>
                <a:cs typeface="Arial" pitchFamily="34" charset="0"/>
              </a:rPr>
              <a:t>in chronic stage </a:t>
            </a:r>
          </a:p>
        </p:txBody>
      </p:sp>
      <p:sp>
        <p:nvSpPr>
          <p:cNvPr id="31" name="TextBox 30">
            <a:extLst>
              <a:ext uri="{FF2B5EF4-FFF2-40B4-BE49-F238E27FC236}">
                <a16:creationId xmlns:a16="http://schemas.microsoft.com/office/drawing/2014/main" id="{5CE721BA-7CB2-466D-B33B-D0D2B2CE5956}"/>
              </a:ext>
            </a:extLst>
          </p:cNvPr>
          <p:cNvSpPr txBox="1"/>
          <p:nvPr/>
        </p:nvSpPr>
        <p:spPr>
          <a:xfrm>
            <a:off x="5238750" y="2000251"/>
            <a:ext cx="5214938" cy="424656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a:lnSpc>
                <a:spcPct val="150000"/>
              </a:lnSpc>
              <a:defRPr/>
            </a:pPr>
            <a:r>
              <a:rPr lang="en-US" b="1" dirty="0">
                <a:solidFill>
                  <a:srgbClr val="C00000"/>
                </a:solidFill>
                <a:latin typeface="Arial" pitchFamily="34" charset="0"/>
                <a:cs typeface="Arial" pitchFamily="34" charset="0"/>
              </a:rPr>
              <a:t>1)</a:t>
            </a:r>
            <a:r>
              <a:rPr lang="en-US" b="1" dirty="0">
                <a:solidFill>
                  <a:srgbClr val="002060"/>
                </a:solidFill>
                <a:latin typeface="Arial" pitchFamily="34" charset="0"/>
                <a:cs typeface="Arial" pitchFamily="34" charset="0"/>
              </a:rPr>
              <a:t> </a:t>
            </a:r>
            <a:r>
              <a:rPr lang="en-US" b="1" dirty="0">
                <a:solidFill>
                  <a:srgbClr val="C00000"/>
                </a:solidFill>
                <a:latin typeface="Arial" pitchFamily="34" charset="0"/>
                <a:cs typeface="Arial" pitchFamily="34" charset="0"/>
              </a:rPr>
              <a:t>Intradermal test.</a:t>
            </a:r>
          </a:p>
          <a:p>
            <a:pPr algn="just">
              <a:lnSpc>
                <a:spcPct val="150000"/>
              </a:lnSpc>
              <a:defRPr/>
            </a:pPr>
            <a:r>
              <a:rPr lang="en-US" b="1" dirty="0">
                <a:solidFill>
                  <a:srgbClr val="C00000"/>
                </a:solidFill>
                <a:latin typeface="Arial" pitchFamily="34" charset="0"/>
                <a:cs typeface="Arial" pitchFamily="34" charset="0"/>
              </a:rPr>
              <a:t>2)</a:t>
            </a:r>
            <a:r>
              <a:rPr lang="en-US" b="1" dirty="0">
                <a:solidFill>
                  <a:srgbClr val="002060"/>
                </a:solidFill>
                <a:latin typeface="Arial" pitchFamily="34" charset="0"/>
                <a:cs typeface="Arial" pitchFamily="34" charset="0"/>
              </a:rPr>
              <a:t> </a:t>
            </a:r>
            <a:r>
              <a:rPr lang="en-US" b="1" dirty="0">
                <a:solidFill>
                  <a:srgbClr val="C00000"/>
                </a:solidFill>
                <a:latin typeface="Arial" pitchFamily="34" charset="0"/>
                <a:cs typeface="Arial" pitchFamily="34" charset="0"/>
              </a:rPr>
              <a:t>Serological tests :</a:t>
            </a:r>
          </a:p>
          <a:p>
            <a:pPr algn="just">
              <a:lnSpc>
                <a:spcPct val="150000"/>
              </a:lnSpc>
              <a:defRPr/>
            </a:pPr>
            <a:r>
              <a:rPr lang="en-US" b="1" dirty="0">
                <a:solidFill>
                  <a:srgbClr val="002060"/>
                </a:solidFill>
                <a:latin typeface="Arial" pitchFamily="34" charset="0"/>
                <a:cs typeface="Arial" pitchFamily="34" charset="0"/>
              </a:rPr>
              <a:t>IHAT, CFT, and ELISA.</a:t>
            </a:r>
            <a:endParaRPr lang="en-US" b="1" dirty="0">
              <a:solidFill>
                <a:srgbClr val="C00000"/>
              </a:solidFill>
              <a:latin typeface="Arial" pitchFamily="34" charset="0"/>
              <a:cs typeface="Arial" pitchFamily="34" charset="0"/>
            </a:endParaRPr>
          </a:p>
          <a:p>
            <a:pPr algn="just">
              <a:lnSpc>
                <a:spcPct val="150000"/>
              </a:lnSpc>
              <a:defRPr/>
            </a:pPr>
            <a:r>
              <a:rPr lang="en-US" b="1" dirty="0">
                <a:solidFill>
                  <a:srgbClr val="C00000"/>
                </a:solidFill>
                <a:latin typeface="Arial" pitchFamily="34" charset="0"/>
                <a:cs typeface="Arial" pitchFamily="34" charset="0"/>
              </a:rPr>
              <a:t>3) Recently: </a:t>
            </a:r>
            <a:r>
              <a:rPr lang="en-US" b="1" dirty="0">
                <a:solidFill>
                  <a:srgbClr val="002060"/>
                </a:solidFill>
                <a:latin typeface="Arial" pitchFamily="34" charset="0"/>
                <a:cs typeface="Arial" pitchFamily="34" charset="0"/>
              </a:rPr>
              <a:t>Detection of circulating </a:t>
            </a:r>
            <a:r>
              <a:rPr lang="en-US" b="1" i="1" dirty="0">
                <a:solidFill>
                  <a:srgbClr val="002060"/>
                </a:solidFill>
                <a:latin typeface="Arial" pitchFamily="34" charset="0"/>
                <a:cs typeface="Arial" pitchFamily="34" charset="0"/>
              </a:rPr>
              <a:t>Schistosoma</a:t>
            </a:r>
            <a:r>
              <a:rPr lang="en-US" b="1" dirty="0">
                <a:solidFill>
                  <a:srgbClr val="002060"/>
                </a:solidFill>
                <a:latin typeface="Arial" pitchFamily="34" charset="0"/>
                <a:cs typeface="Arial" pitchFamily="34" charset="0"/>
              </a:rPr>
              <a:t> antigens by using of monoclonal antibodies </a:t>
            </a:r>
          </a:p>
          <a:p>
            <a:pPr>
              <a:lnSpc>
                <a:spcPct val="150000"/>
              </a:lnSpc>
              <a:defRPr/>
            </a:pPr>
            <a:r>
              <a:rPr lang="en-US" b="1" dirty="0">
                <a:solidFill>
                  <a:srgbClr val="C00000"/>
                </a:solidFill>
                <a:latin typeface="Arial" pitchFamily="34" charset="0"/>
                <a:cs typeface="Arial" pitchFamily="34" charset="0"/>
              </a:rPr>
              <a:t>4) Anaemia:-</a:t>
            </a:r>
          </a:p>
          <a:p>
            <a:pPr>
              <a:lnSpc>
                <a:spcPct val="150000"/>
              </a:lnSpc>
              <a:buClr>
                <a:srgbClr val="C00000"/>
              </a:buClr>
              <a:buFont typeface="Wingdings" pitchFamily="2" charset="2"/>
              <a:buChar char="Ø"/>
              <a:defRPr/>
            </a:pPr>
            <a:r>
              <a:rPr lang="en-US" b="1" dirty="0">
                <a:solidFill>
                  <a:srgbClr val="002060"/>
                </a:solidFill>
                <a:latin typeface="Arial" pitchFamily="34" charset="0"/>
                <a:cs typeface="Arial" pitchFamily="34" charset="0"/>
              </a:rPr>
              <a:t>Iron deficiency </a:t>
            </a:r>
            <a:r>
              <a:rPr lang="en-US" b="1" dirty="0" err="1">
                <a:solidFill>
                  <a:srgbClr val="002060"/>
                </a:solidFill>
                <a:latin typeface="Arial" pitchFamily="34" charset="0"/>
                <a:cs typeface="Arial" pitchFamily="34" charset="0"/>
              </a:rPr>
              <a:t>anaemia</a:t>
            </a:r>
            <a:r>
              <a:rPr lang="en-US" b="1" dirty="0">
                <a:solidFill>
                  <a:srgbClr val="002060"/>
                </a:solidFill>
                <a:latin typeface="Arial" pitchFamily="34" charset="0"/>
                <a:cs typeface="Arial" pitchFamily="34" charset="0"/>
              </a:rPr>
              <a:t> due to blood loss.</a:t>
            </a:r>
          </a:p>
          <a:p>
            <a:pPr>
              <a:lnSpc>
                <a:spcPct val="150000"/>
              </a:lnSpc>
              <a:buClr>
                <a:srgbClr val="C00000"/>
              </a:buClr>
              <a:buFont typeface="Wingdings" pitchFamily="2" charset="2"/>
              <a:buChar char="Ø"/>
              <a:defRPr/>
            </a:pPr>
            <a:r>
              <a:rPr lang="en-US" b="1" dirty="0" err="1">
                <a:solidFill>
                  <a:srgbClr val="002060"/>
                </a:solidFill>
                <a:latin typeface="Arial" pitchFamily="34" charset="0"/>
                <a:cs typeface="Arial" pitchFamily="34" charset="0"/>
              </a:rPr>
              <a:t>Haemolytic</a:t>
            </a:r>
            <a:r>
              <a:rPr lang="en-US" b="1" dirty="0">
                <a:solidFill>
                  <a:srgbClr val="002060"/>
                </a:solidFill>
                <a:latin typeface="Arial" pitchFamily="34" charset="0"/>
                <a:cs typeface="Arial" pitchFamily="34" charset="0"/>
              </a:rPr>
              <a:t> </a:t>
            </a:r>
            <a:r>
              <a:rPr lang="en-US" b="1" dirty="0" err="1">
                <a:solidFill>
                  <a:srgbClr val="002060"/>
                </a:solidFill>
                <a:latin typeface="Arial" pitchFamily="34" charset="0"/>
                <a:cs typeface="Arial" pitchFamily="34" charset="0"/>
              </a:rPr>
              <a:t>anaemia</a:t>
            </a:r>
            <a:r>
              <a:rPr lang="en-US" b="1" dirty="0">
                <a:solidFill>
                  <a:srgbClr val="002060"/>
                </a:solidFill>
                <a:latin typeface="Arial" pitchFamily="34" charset="0"/>
                <a:cs typeface="Arial" pitchFamily="34" charset="0"/>
              </a:rPr>
              <a:t> due to hyper-</a:t>
            </a:r>
            <a:r>
              <a:rPr lang="en-US" b="1" dirty="0" err="1">
                <a:solidFill>
                  <a:srgbClr val="002060"/>
                </a:solidFill>
                <a:latin typeface="Arial" pitchFamily="34" charset="0"/>
                <a:cs typeface="Arial" pitchFamily="34" charset="0"/>
              </a:rPr>
              <a:t>splenism</a:t>
            </a:r>
            <a:r>
              <a:rPr lang="en-US" b="1" dirty="0">
                <a:solidFill>
                  <a:srgbClr val="002060"/>
                </a:solidFill>
                <a:latin typeface="Arial" pitchFamily="34" charset="0"/>
                <a:cs typeface="Arial" pitchFamily="34" charset="0"/>
              </a:rPr>
              <a:t>.</a:t>
            </a:r>
          </a:p>
          <a:p>
            <a:pPr>
              <a:lnSpc>
                <a:spcPct val="150000"/>
              </a:lnSpc>
              <a:defRPr/>
            </a:pPr>
            <a:r>
              <a:rPr lang="en-US" b="1" dirty="0">
                <a:solidFill>
                  <a:srgbClr val="C00000"/>
                </a:solidFill>
                <a:latin typeface="Arial" pitchFamily="34" charset="0"/>
                <a:cs typeface="Arial" pitchFamily="34" charset="0"/>
              </a:rPr>
              <a:t>6) </a:t>
            </a:r>
            <a:r>
              <a:rPr lang="en-US" b="1" dirty="0" err="1">
                <a:solidFill>
                  <a:srgbClr val="C00000"/>
                </a:solidFill>
                <a:latin typeface="Arial" pitchFamily="34" charset="0"/>
                <a:cs typeface="Arial" pitchFamily="34" charset="0"/>
              </a:rPr>
              <a:t>Eosinophilia</a:t>
            </a:r>
            <a:endParaRPr lang="en-US" b="1" dirty="0">
              <a:solidFill>
                <a:srgbClr val="C00000"/>
              </a:solidFill>
              <a:latin typeface="Arial" pitchFamily="34" charset="0"/>
              <a:cs typeface="Arial"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par>
                                <p:cTn id="16" presetID="3" presetClass="entr" presetSubtype="1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500"/>
                                        <p:tgtEl>
                                          <p:spTgt spid="15"/>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linds(horizontal)">
                                      <p:cBhvr>
                                        <p:cTn id="21" dur="500"/>
                                        <p:tgtEl>
                                          <p:spTgt spid="19"/>
                                        </p:tgtEl>
                                      </p:cBhvr>
                                    </p:animEffect>
                                  </p:childTnLst>
                                </p:cTn>
                              </p:par>
                              <p:par>
                                <p:cTn id="22" presetID="3" presetClass="entr" presetSubtype="1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linds(horizontal)">
                                      <p:cBhvr>
                                        <p:cTn id="24" dur="500"/>
                                        <p:tgtEl>
                                          <p:spTgt spid="25"/>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linds(horizontal)">
                                      <p:cBhvr>
                                        <p:cTn id="27" dur="500"/>
                                        <p:tgtEl>
                                          <p:spTgt spid="2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par>
                                <p:cTn id="33" presetID="3" presetClass="entr" presetSubtype="1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linds(horizontal)">
                                      <p:cBhvr>
                                        <p:cTn id="35" dur="500"/>
                                        <p:tgtEl>
                                          <p:spTgt spid="17"/>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linds(horizontal)">
                                      <p:cBhvr>
                                        <p:cTn id="38" dur="500"/>
                                        <p:tgtEl>
                                          <p:spTgt spid="20"/>
                                        </p:tgtEl>
                                      </p:cBhvr>
                                    </p:animEffect>
                                  </p:childTnLst>
                                </p:cTn>
                              </p:par>
                              <p:par>
                                <p:cTn id="39" presetID="3" presetClass="entr" presetSubtype="1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linds(horizontal)">
                                      <p:cBhvr>
                                        <p:cTn id="41" dur="500"/>
                                        <p:tgtEl>
                                          <p:spTgt spid="22"/>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blinds(horizontal)">
                                      <p:cBhvr>
                                        <p:cTn id="4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animBg="1"/>
      <p:bldP spid="20" grpId="0" animBg="1"/>
      <p:bldP spid="29"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D667D3-3DEA-42ED-9157-659B725D1B47}"/>
              </a:ext>
            </a:extLst>
          </p:cNvPr>
          <p:cNvSpPr txBox="1"/>
          <p:nvPr/>
        </p:nvSpPr>
        <p:spPr>
          <a:xfrm>
            <a:off x="4595814" y="428626"/>
            <a:ext cx="2071687" cy="523875"/>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en-US" sz="2800" b="1" dirty="0">
                <a:solidFill>
                  <a:srgbClr val="C00000"/>
                </a:solidFill>
                <a:latin typeface="Arial" pitchFamily="34" charset="0"/>
                <a:cs typeface="Arial" pitchFamily="34" charset="0"/>
              </a:rPr>
              <a:t>Treatment</a:t>
            </a:r>
          </a:p>
        </p:txBody>
      </p:sp>
      <p:cxnSp>
        <p:nvCxnSpPr>
          <p:cNvPr id="6" name="Straight Connector 5">
            <a:extLst>
              <a:ext uri="{FF2B5EF4-FFF2-40B4-BE49-F238E27FC236}">
                <a16:creationId xmlns:a16="http://schemas.microsoft.com/office/drawing/2014/main" id="{38FE1182-37FB-4109-A317-D54A2D003061}"/>
              </a:ext>
            </a:extLst>
          </p:cNvPr>
          <p:cNvCxnSpPr/>
          <p:nvPr/>
        </p:nvCxnSpPr>
        <p:spPr>
          <a:xfrm rot="5400000">
            <a:off x="5273676" y="1320801"/>
            <a:ext cx="500062" cy="158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10EEEEA-DD3D-4D6F-AA89-3AE9A4EAB7B5}"/>
              </a:ext>
            </a:extLst>
          </p:cNvPr>
          <p:cNvCxnSpPr/>
          <p:nvPr/>
        </p:nvCxnSpPr>
        <p:spPr>
          <a:xfrm>
            <a:off x="5524501" y="1571625"/>
            <a:ext cx="3000375"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9CC57EC-C73D-45AE-84DD-29330FC43E89}"/>
              </a:ext>
            </a:extLst>
          </p:cNvPr>
          <p:cNvCxnSpPr/>
          <p:nvPr/>
        </p:nvCxnSpPr>
        <p:spPr>
          <a:xfrm rot="10800000">
            <a:off x="2952750" y="1571625"/>
            <a:ext cx="257175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32DF352-71E8-4CF1-841A-3D9E37DB0994}"/>
              </a:ext>
            </a:extLst>
          </p:cNvPr>
          <p:cNvCxnSpPr/>
          <p:nvPr/>
        </p:nvCxnSpPr>
        <p:spPr>
          <a:xfrm rot="5400000">
            <a:off x="2810669" y="1713706"/>
            <a:ext cx="285750"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9087300-B43E-41AB-9386-E8ED97B56C6A}"/>
              </a:ext>
            </a:extLst>
          </p:cNvPr>
          <p:cNvCxnSpPr/>
          <p:nvPr/>
        </p:nvCxnSpPr>
        <p:spPr>
          <a:xfrm rot="5400000">
            <a:off x="8382794" y="1713706"/>
            <a:ext cx="285750"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2ECF1DB-1C8E-4857-91B7-F412AD885582}"/>
              </a:ext>
            </a:extLst>
          </p:cNvPr>
          <p:cNvSpPr txBox="1"/>
          <p:nvPr/>
        </p:nvSpPr>
        <p:spPr>
          <a:xfrm>
            <a:off x="2309813" y="2000251"/>
            <a:ext cx="1428750" cy="461963"/>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sz="2400" b="1" dirty="0">
                <a:solidFill>
                  <a:srgbClr val="C00000"/>
                </a:solidFill>
                <a:latin typeface="Arial" pitchFamily="34" charset="0"/>
                <a:cs typeface="Arial" pitchFamily="34" charset="0"/>
              </a:rPr>
              <a:t>Medical</a:t>
            </a:r>
          </a:p>
        </p:txBody>
      </p:sp>
      <p:sp>
        <p:nvSpPr>
          <p:cNvPr id="17" name="TextBox 16">
            <a:extLst>
              <a:ext uri="{FF2B5EF4-FFF2-40B4-BE49-F238E27FC236}">
                <a16:creationId xmlns:a16="http://schemas.microsoft.com/office/drawing/2014/main" id="{97C8AB17-56BA-4B11-AC5A-1A0C5663AD2E}"/>
              </a:ext>
            </a:extLst>
          </p:cNvPr>
          <p:cNvSpPr txBox="1"/>
          <p:nvPr/>
        </p:nvSpPr>
        <p:spPr>
          <a:xfrm>
            <a:off x="7810500" y="2000251"/>
            <a:ext cx="1428750" cy="461963"/>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en-US" sz="2400" b="1" dirty="0">
                <a:solidFill>
                  <a:srgbClr val="C00000"/>
                </a:solidFill>
                <a:latin typeface="Arial" pitchFamily="34" charset="0"/>
                <a:cs typeface="Arial" pitchFamily="34" charset="0"/>
              </a:rPr>
              <a:t>Surgical</a:t>
            </a:r>
          </a:p>
        </p:txBody>
      </p:sp>
      <p:cxnSp>
        <p:nvCxnSpPr>
          <p:cNvPr id="19" name="Straight Arrow Connector 18">
            <a:extLst>
              <a:ext uri="{FF2B5EF4-FFF2-40B4-BE49-F238E27FC236}">
                <a16:creationId xmlns:a16="http://schemas.microsoft.com/office/drawing/2014/main" id="{754F50B6-814A-4C17-A9A7-ED815484F632}"/>
              </a:ext>
            </a:extLst>
          </p:cNvPr>
          <p:cNvCxnSpPr/>
          <p:nvPr/>
        </p:nvCxnSpPr>
        <p:spPr>
          <a:xfrm rot="5400000">
            <a:off x="2701926" y="2892426"/>
            <a:ext cx="500062" cy="158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A71225A-DCD7-44B1-A6BC-BA30D51EE6DE}"/>
              </a:ext>
            </a:extLst>
          </p:cNvPr>
          <p:cNvCxnSpPr/>
          <p:nvPr/>
        </p:nvCxnSpPr>
        <p:spPr>
          <a:xfrm rot="5400000">
            <a:off x="8239920" y="2856708"/>
            <a:ext cx="428625" cy="158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E5C413E-A391-4FCD-B532-FAC6BEE02900}"/>
              </a:ext>
            </a:extLst>
          </p:cNvPr>
          <p:cNvSpPr txBox="1"/>
          <p:nvPr/>
        </p:nvSpPr>
        <p:spPr>
          <a:xfrm>
            <a:off x="6953250" y="3500438"/>
            <a:ext cx="2857500" cy="461962"/>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sz="2400" b="1" dirty="0">
                <a:solidFill>
                  <a:srgbClr val="002060"/>
                </a:solidFill>
                <a:latin typeface="Arial" pitchFamily="34" charset="0"/>
                <a:cs typeface="Arial" pitchFamily="34" charset="0"/>
              </a:rPr>
              <a:t>For complications</a:t>
            </a:r>
          </a:p>
        </p:txBody>
      </p:sp>
      <p:sp>
        <p:nvSpPr>
          <p:cNvPr id="23" name="TextBox 22">
            <a:extLst>
              <a:ext uri="{FF2B5EF4-FFF2-40B4-BE49-F238E27FC236}">
                <a16:creationId xmlns:a16="http://schemas.microsoft.com/office/drawing/2014/main" id="{F54CF379-3BE3-4095-A620-70FD325ABE33}"/>
              </a:ext>
            </a:extLst>
          </p:cNvPr>
          <p:cNvSpPr txBox="1"/>
          <p:nvPr/>
        </p:nvSpPr>
        <p:spPr>
          <a:xfrm>
            <a:off x="2024064" y="3500438"/>
            <a:ext cx="2143125" cy="461962"/>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marL="342900" indent="-342900" algn="ctr">
              <a:defRPr/>
            </a:pPr>
            <a:r>
              <a:rPr lang="en-US" sz="2400" b="1" dirty="0" err="1">
                <a:solidFill>
                  <a:srgbClr val="002060"/>
                </a:solidFill>
                <a:latin typeface="Arial" pitchFamily="34" charset="0"/>
                <a:cs typeface="Arial" pitchFamily="34" charset="0"/>
              </a:rPr>
              <a:t>Parziquantel</a:t>
            </a:r>
            <a:r>
              <a:rPr lang="en-US" sz="2400" b="1" dirty="0">
                <a:solidFill>
                  <a:srgbClr val="002060"/>
                </a:solidFill>
                <a:latin typeface="Arial" pitchFamily="34" charset="0"/>
                <a:cs typeface="Arial" pitchFamily="34" charset="0"/>
              </a:rPr>
              <a:t> </a:t>
            </a:r>
          </a:p>
        </p:txBody>
      </p:sp>
    </p:spTree>
  </p:cSld>
  <p:clrMapOvr>
    <a:masterClrMapping/>
  </p:clrMapOvr>
  <p:transition>
    <p:wedg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51F6-B3B3-4175-94C3-68E0B782586E}"/>
              </a:ext>
            </a:extLst>
          </p:cNvPr>
          <p:cNvSpPr>
            <a:spLocks noGrp="1"/>
          </p:cNvSpPr>
          <p:nvPr>
            <p:ph type="ctrTitle"/>
          </p:nvPr>
        </p:nvSpPr>
        <p:spPr>
          <a:xfrm>
            <a:off x="1524000" y="2527069"/>
            <a:ext cx="9144000" cy="982894"/>
          </a:xfrm>
        </p:spPr>
        <p:txBody>
          <a:bodyPr/>
          <a:lstStyle/>
          <a:p>
            <a:r>
              <a:rPr lang="en-US" b="1" dirty="0"/>
              <a:t>Gastrointestinal </a:t>
            </a:r>
            <a:r>
              <a:rPr lang="en-US" b="1" dirty="0" err="1"/>
              <a:t>hydatidosis</a:t>
            </a:r>
            <a:endParaRPr lang="en-US" dirty="0"/>
          </a:p>
        </p:txBody>
      </p:sp>
    </p:spTree>
    <p:extLst>
      <p:ext uri="{BB962C8B-B14F-4D97-AF65-F5344CB8AC3E}">
        <p14:creationId xmlns:p14="http://schemas.microsoft.com/office/powerpoint/2010/main" val="2577840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6A482-C86C-41C6-973E-0F55B0419264}"/>
              </a:ext>
            </a:extLst>
          </p:cNvPr>
          <p:cNvSpPr>
            <a:spLocks noGrp="1"/>
          </p:cNvSpPr>
          <p:nvPr>
            <p:ph type="title"/>
          </p:nvPr>
        </p:nvSpPr>
        <p:spPr>
          <a:xfrm>
            <a:off x="4284518" y="150800"/>
            <a:ext cx="3622964" cy="1325563"/>
          </a:xfrm>
        </p:spPr>
        <p:txBody>
          <a:bodyPr>
            <a:normAutofit/>
          </a:bodyPr>
          <a:lstStyle/>
          <a:p>
            <a:r>
              <a:rPr lang="en-US" sz="4000" b="1" dirty="0">
                <a:solidFill>
                  <a:srgbClr val="FF0000"/>
                </a:solidFill>
              </a:rPr>
              <a:t>Echinococcosis</a:t>
            </a:r>
            <a:br>
              <a:rPr lang="en-US" sz="4000" b="1" dirty="0">
                <a:solidFill>
                  <a:srgbClr val="FF0000"/>
                </a:solidFill>
              </a:rPr>
            </a:br>
            <a:endParaRPr lang="en-US" sz="4000" b="1" dirty="0">
              <a:solidFill>
                <a:srgbClr val="FF0000"/>
              </a:solidFill>
            </a:endParaRPr>
          </a:p>
        </p:txBody>
      </p:sp>
      <p:pic>
        <p:nvPicPr>
          <p:cNvPr id="4" name="Picture 3">
            <a:extLst>
              <a:ext uri="{FF2B5EF4-FFF2-40B4-BE49-F238E27FC236}">
                <a16:creationId xmlns:a16="http://schemas.microsoft.com/office/drawing/2014/main" id="{DD79B5A7-3F81-4022-827C-EE672ACC0051}"/>
              </a:ext>
            </a:extLst>
          </p:cNvPr>
          <p:cNvPicPr>
            <a:picLocks noChangeAspect="1"/>
          </p:cNvPicPr>
          <p:nvPr/>
        </p:nvPicPr>
        <p:blipFill>
          <a:blip r:embed="rId2" cstate="print"/>
          <a:stretch>
            <a:fillRect/>
          </a:stretch>
        </p:blipFill>
        <p:spPr>
          <a:xfrm>
            <a:off x="2134682" y="758162"/>
            <a:ext cx="7894926" cy="6044418"/>
          </a:xfrm>
          <a:prstGeom prst="rect">
            <a:avLst/>
          </a:prstGeom>
        </p:spPr>
      </p:pic>
    </p:spTree>
    <p:extLst>
      <p:ext uri="{BB962C8B-B14F-4D97-AF65-F5344CB8AC3E}">
        <p14:creationId xmlns:p14="http://schemas.microsoft.com/office/powerpoint/2010/main" val="4285531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915929-8F7E-4D2E-B953-E50CE48EF593}"/>
              </a:ext>
            </a:extLst>
          </p:cNvPr>
          <p:cNvSpPr>
            <a:spLocks noGrp="1"/>
          </p:cNvSpPr>
          <p:nvPr>
            <p:ph idx="1"/>
          </p:nvPr>
        </p:nvSpPr>
        <p:spPr>
          <a:xfrm>
            <a:off x="721825" y="977730"/>
            <a:ext cx="11132124" cy="4351338"/>
          </a:xfrm>
        </p:spPr>
        <p:txBody>
          <a:bodyPr>
            <a:normAutofit lnSpcReduction="10000"/>
          </a:bodyPr>
          <a:lstStyle/>
          <a:p>
            <a:pPr algn="just"/>
            <a:r>
              <a:rPr lang="en-US" sz="3200" dirty="0"/>
              <a:t>Hydatid cysts can be found in almost any organ of the body but the most common sites are liver (50%-77%), lung (15%-47%),spleen (0.5%-8%), and kidney (2%-4%), bone (1-4%) and brain (1- 2%).</a:t>
            </a:r>
          </a:p>
          <a:p>
            <a:pPr algn="just"/>
            <a:r>
              <a:rPr lang="en-US" sz="3200" dirty="0"/>
              <a:t>The cycle of </a:t>
            </a:r>
            <a:r>
              <a:rPr lang="en-US" sz="3200" i="1" dirty="0"/>
              <a:t>E. </a:t>
            </a:r>
            <a:r>
              <a:rPr lang="en-US" sz="3200" i="1" dirty="0" err="1"/>
              <a:t>granulosus</a:t>
            </a:r>
            <a:r>
              <a:rPr lang="en-US" sz="3200" dirty="0"/>
              <a:t> involves usually dogs as definitive host and </a:t>
            </a:r>
            <a:r>
              <a:rPr lang="en-US" sz="3200" dirty="0" err="1"/>
              <a:t>sheeps</a:t>
            </a:r>
            <a:r>
              <a:rPr lang="en-US" sz="3200" dirty="0"/>
              <a:t> as an intermediate one.</a:t>
            </a:r>
          </a:p>
          <a:p>
            <a:pPr algn="just"/>
            <a:r>
              <a:rPr lang="en-US" sz="3200" dirty="0"/>
              <a:t> Humans are accidental intermediate hosts infected through ingestion of water or food contaminated with dog </a:t>
            </a:r>
            <a:r>
              <a:rPr lang="en-US" sz="3200" dirty="0" err="1"/>
              <a:t>faeces</a:t>
            </a:r>
            <a:r>
              <a:rPr lang="en-US" sz="3200" dirty="0"/>
              <a:t> or through direct contact with animal hair that retain eggs on their coat </a:t>
            </a:r>
          </a:p>
          <a:p>
            <a:pPr algn="just"/>
            <a:endParaRPr lang="en-US" sz="3200" dirty="0"/>
          </a:p>
        </p:txBody>
      </p:sp>
      <p:sp>
        <p:nvSpPr>
          <p:cNvPr id="4" name="Title 1">
            <a:extLst>
              <a:ext uri="{FF2B5EF4-FFF2-40B4-BE49-F238E27FC236}">
                <a16:creationId xmlns:a16="http://schemas.microsoft.com/office/drawing/2014/main" id="{754B5E42-B0FB-4B14-9DA7-8B947009950D}"/>
              </a:ext>
            </a:extLst>
          </p:cNvPr>
          <p:cNvSpPr txBox="1">
            <a:spLocks/>
          </p:cNvSpPr>
          <p:nvPr/>
        </p:nvSpPr>
        <p:spPr>
          <a:xfrm>
            <a:off x="721825" y="0"/>
            <a:ext cx="9144000" cy="9828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0000"/>
                </a:solidFill>
              </a:rPr>
              <a:t>Gastrointestinal </a:t>
            </a:r>
            <a:r>
              <a:rPr lang="en-US" b="1" dirty="0" err="1">
                <a:solidFill>
                  <a:srgbClr val="FF0000"/>
                </a:solidFill>
              </a:rPr>
              <a:t>hydatidosis</a:t>
            </a:r>
            <a:endParaRPr lang="en-US" dirty="0">
              <a:solidFill>
                <a:srgbClr val="FF0000"/>
              </a:solidFill>
            </a:endParaRPr>
          </a:p>
        </p:txBody>
      </p:sp>
    </p:spTree>
    <p:extLst>
      <p:ext uri="{BB962C8B-B14F-4D97-AF65-F5344CB8AC3E}">
        <p14:creationId xmlns:p14="http://schemas.microsoft.com/office/powerpoint/2010/main" val="185545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F0E40-541C-4419-93A9-437A698CA022}"/>
              </a:ext>
            </a:extLst>
          </p:cNvPr>
          <p:cNvSpPr>
            <a:spLocks noGrp="1"/>
          </p:cNvSpPr>
          <p:nvPr>
            <p:ph type="title"/>
          </p:nvPr>
        </p:nvSpPr>
        <p:spPr>
          <a:xfrm>
            <a:off x="436419" y="191654"/>
            <a:ext cx="10515600" cy="784802"/>
          </a:xfrm>
        </p:spPr>
        <p:txBody>
          <a:bodyPr>
            <a:normAutofit/>
          </a:bodyPr>
          <a:lstStyle/>
          <a:p>
            <a:r>
              <a:rPr lang="en-US" sz="4800" b="1" dirty="0">
                <a:solidFill>
                  <a:srgbClr val="FF0000"/>
                </a:solidFill>
              </a:rPr>
              <a:t>Pathophysiology</a:t>
            </a:r>
          </a:p>
        </p:txBody>
      </p:sp>
      <p:sp>
        <p:nvSpPr>
          <p:cNvPr id="3" name="Content Placeholder 2">
            <a:extLst>
              <a:ext uri="{FF2B5EF4-FFF2-40B4-BE49-F238E27FC236}">
                <a16:creationId xmlns:a16="http://schemas.microsoft.com/office/drawing/2014/main" id="{1CF24308-20B5-4701-A3BE-FF329AB3F370}"/>
              </a:ext>
            </a:extLst>
          </p:cNvPr>
          <p:cNvSpPr>
            <a:spLocks noGrp="1"/>
          </p:cNvSpPr>
          <p:nvPr>
            <p:ph idx="1"/>
          </p:nvPr>
        </p:nvSpPr>
        <p:spPr>
          <a:xfrm>
            <a:off x="588819" y="1253331"/>
            <a:ext cx="11229108" cy="4351338"/>
          </a:xfrm>
        </p:spPr>
        <p:txBody>
          <a:bodyPr>
            <a:normAutofit/>
          </a:bodyPr>
          <a:lstStyle/>
          <a:p>
            <a:pPr lvl="0" algn="just"/>
            <a:r>
              <a:rPr lang="en-US" sz="3200" dirty="0"/>
              <a:t>Gastrointestinal echinococcosis may result from a direct digestive localization of HC, but most often results from the rupture or </a:t>
            </a:r>
            <a:r>
              <a:rPr lang="en-US" sz="3200" dirty="0" err="1"/>
              <a:t>fistulization</a:t>
            </a:r>
            <a:r>
              <a:rPr lang="en-US" sz="3200" dirty="0"/>
              <a:t> in the digestive tract of HC of other localizations;</a:t>
            </a:r>
            <a:r>
              <a:rPr lang="en-US" sz="3200" baseline="30000" dirty="0"/>
              <a:t> </a:t>
            </a:r>
            <a:r>
              <a:rPr lang="en-US" sz="3200" dirty="0"/>
              <a:t> there have been reports of perforations and </a:t>
            </a:r>
            <a:r>
              <a:rPr lang="en-US" sz="3200" dirty="0" err="1"/>
              <a:t>fistulizations</a:t>
            </a:r>
            <a:r>
              <a:rPr lang="en-US" sz="3200" dirty="0"/>
              <a:t> of HC of the spleen in the colon, hepatic HC in the duodenum, mesenteric HC in the small intestine, adrenal HC in the proximal jejunum,</a:t>
            </a:r>
            <a:r>
              <a:rPr lang="en-US" sz="3200" baseline="30000" dirty="0"/>
              <a:t> </a:t>
            </a:r>
            <a:r>
              <a:rPr lang="en-US" sz="3200" dirty="0"/>
              <a:t> retro-peritoneal HC in the rectum or appendix, and pancreatic HC in the duodenum.</a:t>
            </a:r>
          </a:p>
          <a:p>
            <a:pPr algn="just"/>
            <a:endParaRPr lang="en-US" sz="3200" dirty="0"/>
          </a:p>
        </p:txBody>
      </p:sp>
    </p:spTree>
    <p:extLst>
      <p:ext uri="{BB962C8B-B14F-4D97-AF65-F5344CB8AC3E}">
        <p14:creationId xmlns:p14="http://schemas.microsoft.com/office/powerpoint/2010/main" val="331804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ACA9C1-10D0-4CAA-8751-9C4C65AA08C4}"/>
              </a:ext>
            </a:extLst>
          </p:cNvPr>
          <p:cNvSpPr txBox="1"/>
          <p:nvPr/>
        </p:nvSpPr>
        <p:spPr>
          <a:xfrm>
            <a:off x="4167188" y="132600"/>
            <a:ext cx="3071812" cy="646112"/>
          </a:xfrm>
          <a:prstGeom prst="rect">
            <a:avLst/>
          </a:prstGeom>
          <a:ln w="28575"/>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sz="3600" b="1" dirty="0">
                <a:solidFill>
                  <a:schemeClr val="tx2">
                    <a:lumMod val="50000"/>
                  </a:schemeClr>
                </a:solidFill>
                <a:latin typeface="Arial" pitchFamily="34" charset="0"/>
                <a:cs typeface="Arial" pitchFamily="34" charset="0"/>
              </a:rPr>
              <a:t>Introduction</a:t>
            </a:r>
            <a:endParaRPr lang="en-US" dirty="0">
              <a:solidFill>
                <a:schemeClr val="tx2">
                  <a:lumMod val="50000"/>
                </a:schemeClr>
              </a:solidFill>
            </a:endParaRPr>
          </a:p>
        </p:txBody>
      </p:sp>
      <p:sp>
        <p:nvSpPr>
          <p:cNvPr id="3076" name="TextBox 5">
            <a:extLst>
              <a:ext uri="{FF2B5EF4-FFF2-40B4-BE49-F238E27FC236}">
                <a16:creationId xmlns:a16="http://schemas.microsoft.com/office/drawing/2014/main" id="{03A68B3D-DC40-4277-8829-E35A53C29EE2}"/>
              </a:ext>
            </a:extLst>
          </p:cNvPr>
          <p:cNvSpPr txBox="1">
            <a:spLocks noChangeArrowheads="1"/>
          </p:cNvSpPr>
          <p:nvPr/>
        </p:nvSpPr>
        <p:spPr bwMode="auto">
          <a:xfrm>
            <a:off x="10191750" y="1426535"/>
            <a:ext cx="2000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dirty="0">
                <a:latin typeface="Constantia" panose="02030602050306030303" pitchFamily="18" charset="0"/>
              </a:rPr>
              <a:t>Theodor </a:t>
            </a:r>
            <a:r>
              <a:rPr lang="en-US" altLang="en-US" b="1" dirty="0" err="1">
                <a:latin typeface="Constantia" panose="02030602050306030303" pitchFamily="18" charset="0"/>
              </a:rPr>
              <a:t>Bilharz</a:t>
            </a:r>
            <a:endParaRPr lang="en-US" altLang="en-US" b="1" dirty="0">
              <a:latin typeface="Constantia" panose="02030602050306030303" pitchFamily="18" charset="0"/>
            </a:endParaRPr>
          </a:p>
        </p:txBody>
      </p:sp>
      <p:sp>
        <p:nvSpPr>
          <p:cNvPr id="3077" name="TextBox 6">
            <a:extLst>
              <a:ext uri="{FF2B5EF4-FFF2-40B4-BE49-F238E27FC236}">
                <a16:creationId xmlns:a16="http://schemas.microsoft.com/office/drawing/2014/main" id="{E44BF952-54E4-41DA-B633-C467B04CE37A}"/>
              </a:ext>
            </a:extLst>
          </p:cNvPr>
          <p:cNvSpPr txBox="1">
            <a:spLocks noChangeArrowheads="1"/>
          </p:cNvSpPr>
          <p:nvPr/>
        </p:nvSpPr>
        <p:spPr bwMode="auto">
          <a:xfrm>
            <a:off x="252330" y="838621"/>
            <a:ext cx="6072188" cy="612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lgn="just">
              <a:lnSpc>
                <a:spcPct val="150000"/>
              </a:lnSpc>
              <a:buFontTx/>
              <a:buChar char="-"/>
            </a:pPr>
            <a:r>
              <a:rPr lang="en-US" altLang="en-US" sz="2200" dirty="0"/>
              <a:t>Schistosomiasis is one of mankind’s oldest and most pernicious parasitic infections, currently still affecting more than 200 million people worldwide.</a:t>
            </a:r>
          </a:p>
          <a:p>
            <a:pPr marL="342900" indent="-342900" algn="just">
              <a:lnSpc>
                <a:spcPct val="150000"/>
              </a:lnSpc>
              <a:buFontTx/>
              <a:buChar char="-"/>
            </a:pPr>
            <a:r>
              <a:rPr lang="en-US" sz="2200" dirty="0"/>
              <a:t>Disease was named after German Theodor </a:t>
            </a:r>
            <a:r>
              <a:rPr lang="en-US" sz="2200" dirty="0" err="1"/>
              <a:t>Bilharz</a:t>
            </a:r>
            <a:r>
              <a:rPr lang="en-US" sz="2200" dirty="0"/>
              <a:t> who identified adult parasite in the 1851.</a:t>
            </a:r>
          </a:p>
          <a:p>
            <a:pPr marL="342900" indent="-342900" algn="just">
              <a:lnSpc>
                <a:spcPct val="150000"/>
              </a:lnSpc>
              <a:buFontTx/>
              <a:buChar char="-"/>
            </a:pPr>
            <a:r>
              <a:rPr lang="en-US" altLang="en-US" sz="2200" b="1" dirty="0">
                <a:solidFill>
                  <a:schemeClr val="tx2"/>
                </a:solidFill>
              </a:rPr>
              <a:t>Theodor </a:t>
            </a:r>
            <a:r>
              <a:rPr lang="en-US" altLang="en-US" sz="2200" b="1" dirty="0" err="1">
                <a:solidFill>
                  <a:schemeClr val="tx2"/>
                </a:solidFill>
              </a:rPr>
              <a:t>Bilharz</a:t>
            </a:r>
            <a:r>
              <a:rPr lang="en-US" altLang="en-US" sz="2200" dirty="0"/>
              <a:t>, a German physician and pathologist, who worked in various hospitals, noticed the worm in white bumps on the mucous membranes of the bladder, ureters, seminal glands and intestine</a:t>
            </a:r>
          </a:p>
        </p:txBody>
      </p:sp>
      <p:sp>
        <p:nvSpPr>
          <p:cNvPr id="2" name="AutoShape 2" descr="Theodor Bilharz Research Institute - TBRI">
            <a:extLst>
              <a:ext uri="{FF2B5EF4-FFF2-40B4-BE49-F238E27FC236}">
                <a16:creationId xmlns:a16="http://schemas.microsoft.com/office/drawing/2014/main" id="{78CE06AC-E08D-45E9-8AEE-8A92307D944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Theodor Bilharz Research Institute - TBRI">
            <a:extLst>
              <a:ext uri="{FF2B5EF4-FFF2-40B4-BE49-F238E27FC236}">
                <a16:creationId xmlns:a16="http://schemas.microsoft.com/office/drawing/2014/main" id="{E51A9905-7339-4384-B7AD-37E8329323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0997" y="3279208"/>
            <a:ext cx="5464791" cy="35627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3FB61B2-E822-48AB-9B14-5A3084F02C5A}"/>
              </a:ext>
            </a:extLst>
          </p:cNvPr>
          <p:cNvPicPr>
            <a:picLocks noChangeAspect="1"/>
          </p:cNvPicPr>
          <p:nvPr/>
        </p:nvPicPr>
        <p:blipFill>
          <a:blip r:embed="rId3" cstate="print"/>
          <a:stretch>
            <a:fillRect/>
          </a:stretch>
        </p:blipFill>
        <p:spPr>
          <a:xfrm>
            <a:off x="8160169" y="16042"/>
            <a:ext cx="2066925" cy="3190875"/>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77">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77">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77">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076" grpId="0"/>
      <p:bldP spid="307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C0AA71-C686-462A-8407-BC44714CDF5B}"/>
              </a:ext>
            </a:extLst>
          </p:cNvPr>
          <p:cNvSpPr>
            <a:spLocks noGrp="1"/>
          </p:cNvSpPr>
          <p:nvPr>
            <p:ph idx="1"/>
          </p:nvPr>
        </p:nvSpPr>
        <p:spPr>
          <a:xfrm>
            <a:off x="538942" y="982894"/>
            <a:ext cx="10515600" cy="5484408"/>
          </a:xfrm>
        </p:spPr>
        <p:txBody>
          <a:bodyPr>
            <a:normAutofit/>
          </a:bodyPr>
          <a:lstStyle/>
          <a:p>
            <a:pPr algn="just"/>
            <a:r>
              <a:rPr lang="en-US" sz="3600" dirty="0"/>
              <a:t>Extrahepatic hydatid cyst usually remains asymptomatic for years.</a:t>
            </a:r>
          </a:p>
          <a:p>
            <a:pPr algn="just"/>
            <a:r>
              <a:rPr lang="en-US" sz="3600" dirty="0"/>
              <a:t>Patients mostly present after the cyst becomes large enough to palpate or to cause non-specific symptoms as abdominal discomfort</a:t>
            </a:r>
          </a:p>
          <a:p>
            <a:pPr algn="just"/>
            <a:r>
              <a:rPr lang="en-US" sz="3600" dirty="0"/>
              <a:t>Hydatid involvement of the digestive tract is more unusual even in the endemic areas of this parasitosis.</a:t>
            </a:r>
          </a:p>
          <a:p>
            <a:pPr algn="just"/>
            <a:endParaRPr lang="en-US" sz="3600" dirty="0"/>
          </a:p>
        </p:txBody>
      </p:sp>
      <p:sp>
        <p:nvSpPr>
          <p:cNvPr id="6" name="Title 1">
            <a:extLst>
              <a:ext uri="{FF2B5EF4-FFF2-40B4-BE49-F238E27FC236}">
                <a16:creationId xmlns:a16="http://schemas.microsoft.com/office/drawing/2014/main" id="{9AD59EB7-4772-456F-B2CF-94A4F5BEAAEA}"/>
              </a:ext>
            </a:extLst>
          </p:cNvPr>
          <p:cNvSpPr txBox="1">
            <a:spLocks/>
          </p:cNvSpPr>
          <p:nvPr/>
        </p:nvSpPr>
        <p:spPr>
          <a:xfrm>
            <a:off x="721825" y="0"/>
            <a:ext cx="9144000" cy="9828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0000"/>
                </a:solidFill>
              </a:rPr>
              <a:t>Gastrointestinal </a:t>
            </a:r>
            <a:r>
              <a:rPr lang="en-US" b="1" dirty="0" err="1">
                <a:solidFill>
                  <a:srgbClr val="FF0000"/>
                </a:solidFill>
              </a:rPr>
              <a:t>hydatidosis</a:t>
            </a:r>
            <a:endParaRPr lang="en-US" dirty="0">
              <a:solidFill>
                <a:srgbClr val="FF0000"/>
              </a:solidFill>
            </a:endParaRPr>
          </a:p>
        </p:txBody>
      </p:sp>
    </p:spTree>
    <p:extLst>
      <p:ext uri="{BB962C8B-B14F-4D97-AF65-F5344CB8AC3E}">
        <p14:creationId xmlns:p14="http://schemas.microsoft.com/office/powerpoint/2010/main" val="172425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6B4D4E-3820-4C45-A9EA-5BF8F55F765B}"/>
              </a:ext>
            </a:extLst>
          </p:cNvPr>
          <p:cNvSpPr>
            <a:spLocks noGrp="1"/>
          </p:cNvSpPr>
          <p:nvPr>
            <p:ph idx="1"/>
          </p:nvPr>
        </p:nvSpPr>
        <p:spPr>
          <a:xfrm>
            <a:off x="413558" y="1127356"/>
            <a:ext cx="11364884" cy="4351338"/>
          </a:xfrm>
        </p:spPr>
        <p:txBody>
          <a:bodyPr>
            <a:normAutofit/>
          </a:bodyPr>
          <a:lstStyle/>
          <a:p>
            <a:pPr lvl="0" algn="just"/>
            <a:r>
              <a:rPr lang="en-US" sz="3200" dirty="0"/>
              <a:t>The </a:t>
            </a:r>
            <a:r>
              <a:rPr lang="en-US" sz="3200" dirty="0" err="1"/>
              <a:t>hydatidosis</a:t>
            </a:r>
            <a:r>
              <a:rPr lang="en-US" sz="3200" dirty="0"/>
              <a:t> of the digestive tract can range from simple digestive discomfort, abdominal pain, abdominal distension, intestinal pseudo-obstructions or abdominal mass may also be reported. </a:t>
            </a:r>
            <a:endParaRPr lang="en-US" sz="3200" baseline="30000" dirty="0"/>
          </a:p>
          <a:p>
            <a:pPr lvl="0" algn="just"/>
            <a:r>
              <a:rPr lang="en-US" sz="3200" dirty="0"/>
              <a:t>More rarely complicated forms of HC are acute appendicitis, appendiceal gangrene with perforation</a:t>
            </a:r>
            <a:r>
              <a:rPr lang="en-US" sz="3200" baseline="30000" dirty="0"/>
              <a:t>,</a:t>
            </a:r>
            <a:r>
              <a:rPr lang="en-US" sz="3200" dirty="0"/>
              <a:t> intestinal obstruction, single or multiple colonic perforation. </a:t>
            </a:r>
          </a:p>
          <a:p>
            <a:pPr algn="just"/>
            <a:r>
              <a:rPr lang="en-US" sz="3200" dirty="0"/>
              <a:t>Surgery is the treatment of choice.</a:t>
            </a:r>
          </a:p>
          <a:p>
            <a:pPr algn="just"/>
            <a:endParaRPr lang="en-US" sz="3200" dirty="0"/>
          </a:p>
        </p:txBody>
      </p:sp>
      <p:sp>
        <p:nvSpPr>
          <p:cNvPr id="4" name="Title 1">
            <a:extLst>
              <a:ext uri="{FF2B5EF4-FFF2-40B4-BE49-F238E27FC236}">
                <a16:creationId xmlns:a16="http://schemas.microsoft.com/office/drawing/2014/main" id="{B1F0BC7F-930B-4201-8515-1FCC5C8F0AD7}"/>
              </a:ext>
            </a:extLst>
          </p:cNvPr>
          <p:cNvSpPr txBox="1">
            <a:spLocks/>
          </p:cNvSpPr>
          <p:nvPr/>
        </p:nvSpPr>
        <p:spPr>
          <a:xfrm>
            <a:off x="555567" y="396413"/>
            <a:ext cx="9144000" cy="9828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0000"/>
                </a:solidFill>
              </a:rPr>
              <a:t>The clinical presentation </a:t>
            </a:r>
          </a:p>
          <a:p>
            <a:endParaRPr lang="en-US" dirty="0">
              <a:solidFill>
                <a:srgbClr val="FF0000"/>
              </a:solidFill>
            </a:endParaRPr>
          </a:p>
        </p:txBody>
      </p:sp>
    </p:spTree>
    <p:extLst>
      <p:ext uri="{BB962C8B-B14F-4D97-AF65-F5344CB8AC3E}">
        <p14:creationId xmlns:p14="http://schemas.microsoft.com/office/powerpoint/2010/main" val="419752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C0AA71-C686-462A-8407-BC44714CDF5B}"/>
              </a:ext>
            </a:extLst>
          </p:cNvPr>
          <p:cNvSpPr>
            <a:spLocks noGrp="1"/>
          </p:cNvSpPr>
          <p:nvPr>
            <p:ph idx="1"/>
          </p:nvPr>
        </p:nvSpPr>
        <p:spPr>
          <a:xfrm>
            <a:off x="538942" y="982894"/>
            <a:ext cx="10515600" cy="5484408"/>
          </a:xfrm>
        </p:spPr>
        <p:txBody>
          <a:bodyPr>
            <a:normAutofit/>
          </a:bodyPr>
          <a:lstStyle/>
          <a:p>
            <a:pPr marL="0" indent="0" algn="just">
              <a:buNone/>
            </a:pPr>
            <a:r>
              <a:rPr lang="en-US" sz="3600" b="1" dirty="0"/>
              <a:t>Diagnosis</a:t>
            </a:r>
          </a:p>
          <a:p>
            <a:pPr algn="just"/>
            <a:r>
              <a:rPr lang="en-US" sz="3600" dirty="0"/>
              <a:t>The combination of clinical, laboratory, radiological findings upper and lower GI endoscopy help for a preliminary diagnosis. </a:t>
            </a:r>
          </a:p>
          <a:p>
            <a:pPr algn="just"/>
            <a:endParaRPr lang="en-US" sz="3600" dirty="0"/>
          </a:p>
        </p:txBody>
      </p:sp>
      <p:sp>
        <p:nvSpPr>
          <p:cNvPr id="6" name="Title 1">
            <a:extLst>
              <a:ext uri="{FF2B5EF4-FFF2-40B4-BE49-F238E27FC236}">
                <a16:creationId xmlns:a16="http://schemas.microsoft.com/office/drawing/2014/main" id="{9AD59EB7-4772-456F-B2CF-94A4F5BEAAEA}"/>
              </a:ext>
            </a:extLst>
          </p:cNvPr>
          <p:cNvSpPr txBox="1">
            <a:spLocks/>
          </p:cNvSpPr>
          <p:nvPr/>
        </p:nvSpPr>
        <p:spPr>
          <a:xfrm>
            <a:off x="721825" y="0"/>
            <a:ext cx="9144000" cy="9828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0000"/>
                </a:solidFill>
              </a:rPr>
              <a:t>Gastrointestinal </a:t>
            </a:r>
            <a:r>
              <a:rPr lang="en-US" b="1" dirty="0" err="1">
                <a:solidFill>
                  <a:srgbClr val="FF0000"/>
                </a:solidFill>
              </a:rPr>
              <a:t>hydatidosis</a:t>
            </a:r>
            <a:endParaRPr lang="en-US" dirty="0">
              <a:solidFill>
                <a:srgbClr val="FF0000"/>
              </a:solidFill>
            </a:endParaRPr>
          </a:p>
        </p:txBody>
      </p:sp>
      <p:graphicFrame>
        <p:nvGraphicFramePr>
          <p:cNvPr id="4" name="Object 2">
            <a:extLst>
              <a:ext uri="{FF2B5EF4-FFF2-40B4-BE49-F238E27FC236}">
                <a16:creationId xmlns:a16="http://schemas.microsoft.com/office/drawing/2014/main" id="{22928289-D1BC-4412-9358-57E8ECFB0969}"/>
              </a:ext>
            </a:extLst>
          </p:cNvPr>
          <p:cNvGraphicFramePr>
            <a:graphicFrameLocks noChangeAspect="1"/>
          </p:cNvGraphicFramePr>
          <p:nvPr>
            <p:extLst>
              <p:ext uri="{D42A27DB-BD31-4B8C-83A1-F6EECF244321}">
                <p14:modId xmlns:p14="http://schemas.microsoft.com/office/powerpoint/2010/main" val="3966644654"/>
              </p:ext>
            </p:extLst>
          </p:nvPr>
        </p:nvGraphicFramePr>
        <p:xfrm>
          <a:off x="8544339" y="3616150"/>
          <a:ext cx="1420724" cy="2552123"/>
        </p:xfrm>
        <a:graphic>
          <a:graphicData uri="http://schemas.openxmlformats.org/presentationml/2006/ole">
            <mc:AlternateContent xmlns:mc="http://schemas.openxmlformats.org/markup-compatibility/2006">
              <mc:Choice xmlns:v="urn:schemas-microsoft-com:vml" Requires="v">
                <p:oleObj spid="_x0000_s3079" name="Clip" r:id="rId3" imgW="20802600" imgH="30108525" progId="">
                  <p:embed/>
                </p:oleObj>
              </mc:Choice>
              <mc:Fallback>
                <p:oleObj name="Clip" r:id="rId3" imgW="20802600" imgH="30108525" progId="">
                  <p:embed/>
                  <p:pic>
                    <p:nvPicPr>
                      <p:cNvPr id="1026" name="Object 2">
                        <a:extLst>
                          <a:ext uri="{FF2B5EF4-FFF2-40B4-BE49-F238E27FC236}">
                            <a16:creationId xmlns:a16="http://schemas.microsoft.com/office/drawing/2014/main" id="{0D6A661F-47A4-4B4C-8D7A-FBAF87715E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4339" y="3616150"/>
                        <a:ext cx="1420724" cy="2552123"/>
                      </a:xfrm>
                      <a:prstGeom prst="rect">
                        <a:avLst/>
                      </a:prstGeom>
                      <a:noFill/>
                    </p:spPr>
                  </p:pic>
                </p:oleObj>
              </mc:Fallback>
            </mc:AlternateContent>
          </a:graphicData>
        </a:graphic>
      </p:graphicFrame>
    </p:spTree>
    <p:extLst>
      <p:ext uri="{BB962C8B-B14F-4D97-AF65-F5344CB8AC3E}">
        <p14:creationId xmlns:p14="http://schemas.microsoft.com/office/powerpoint/2010/main" val="178841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CE176-CE87-44C4-973C-03012BFA6BC0}"/>
              </a:ext>
            </a:extLst>
          </p:cNvPr>
          <p:cNvSpPr>
            <a:spLocks noGrp="1"/>
          </p:cNvSpPr>
          <p:nvPr>
            <p:ph type="title"/>
          </p:nvPr>
        </p:nvSpPr>
        <p:spPr>
          <a:xfrm>
            <a:off x="1981200" y="167210"/>
            <a:ext cx="8229600" cy="535531"/>
          </a:xfrm>
          <a:solidFill>
            <a:schemeClr val="accent2">
              <a:lumMod val="20000"/>
              <a:lumOff val="80000"/>
            </a:schemeClr>
          </a:solidFill>
          <a:ln w="28575"/>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sz="3200" b="1" dirty="0">
                <a:solidFill>
                  <a:schemeClr val="tx1"/>
                </a:solidFill>
                <a:latin typeface="Arial" pitchFamily="34" charset="0"/>
                <a:cs typeface="Arial" pitchFamily="34" charset="0"/>
              </a:rPr>
              <a:t>Definition </a:t>
            </a:r>
          </a:p>
        </p:txBody>
      </p:sp>
      <p:sp>
        <p:nvSpPr>
          <p:cNvPr id="5" name="عنصر نائب للمحتوى 2">
            <a:extLst>
              <a:ext uri="{FF2B5EF4-FFF2-40B4-BE49-F238E27FC236}">
                <a16:creationId xmlns:a16="http://schemas.microsoft.com/office/drawing/2014/main" id="{09B2844A-16FA-4C1A-A96D-31AB08634350}"/>
              </a:ext>
            </a:extLst>
          </p:cNvPr>
          <p:cNvSpPr>
            <a:spLocks noGrp="1"/>
          </p:cNvSpPr>
          <p:nvPr>
            <p:ph idx="1"/>
          </p:nvPr>
        </p:nvSpPr>
        <p:spPr>
          <a:xfrm>
            <a:off x="312824" y="1071563"/>
            <a:ext cx="11333744" cy="4525962"/>
          </a:xfrm>
        </p:spPr>
        <p:txBody>
          <a:bodyPr>
            <a:noAutofit/>
          </a:bodyPr>
          <a:lstStyle/>
          <a:p>
            <a:pPr algn="just"/>
            <a:r>
              <a:rPr lang="en-US" altLang="en-US" sz="4400" dirty="0"/>
              <a:t>Schistosomiasis is a chronic and potentially lethal tropical disease, mainly caused by the parasitic blood flukes.</a:t>
            </a:r>
          </a:p>
          <a:p>
            <a:pPr algn="just"/>
            <a:r>
              <a:rPr lang="en-US" altLang="en-US" sz="4400" dirty="0"/>
              <a:t>With untreated infections generally the infection can persist for 3–10 years and a minority of infected individuals developing life-threatening pathology . </a:t>
            </a:r>
            <a:endParaRPr lang="ar-SA" altLang="en-US" sz="4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E672ED34-525D-49C5-9806-FF3C9657D237}"/>
              </a:ext>
            </a:extLst>
          </p:cNvPr>
          <p:cNvSpPr/>
          <p:nvPr/>
        </p:nvSpPr>
        <p:spPr>
          <a:xfrm>
            <a:off x="3952876" y="84475"/>
            <a:ext cx="3857625" cy="2714625"/>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en-US" sz="2400" b="1" i="1" dirty="0">
                <a:solidFill>
                  <a:schemeClr val="tx1"/>
                </a:solidFill>
                <a:latin typeface="Arial" pitchFamily="34" charset="0"/>
                <a:cs typeface="Arial" pitchFamily="34" charset="0"/>
              </a:rPr>
              <a:t>S. </a:t>
            </a:r>
            <a:r>
              <a:rPr lang="en-US" sz="2400" b="1" i="1" dirty="0" err="1">
                <a:solidFill>
                  <a:schemeClr val="tx1"/>
                </a:solidFill>
                <a:latin typeface="Arial" pitchFamily="34" charset="0"/>
                <a:cs typeface="Arial" pitchFamily="34" charset="0"/>
              </a:rPr>
              <a:t>haematobium</a:t>
            </a:r>
            <a:endParaRPr lang="en-US" sz="2400" b="1" i="1" dirty="0">
              <a:solidFill>
                <a:schemeClr val="tx1"/>
              </a:solidFill>
              <a:latin typeface="Arial" pitchFamily="34" charset="0"/>
              <a:cs typeface="Arial" pitchFamily="34" charset="0"/>
            </a:endParaRPr>
          </a:p>
          <a:p>
            <a:pPr algn="ctr">
              <a:lnSpc>
                <a:spcPct val="150000"/>
              </a:lnSpc>
              <a:defRPr/>
            </a:pPr>
            <a:r>
              <a:rPr lang="en-US" sz="2000" b="1" dirty="0">
                <a:solidFill>
                  <a:schemeClr val="tx1"/>
                </a:solidFill>
                <a:latin typeface="Arial" pitchFamily="34" charset="0"/>
                <a:cs typeface="Arial" pitchFamily="34" charset="0"/>
              </a:rPr>
              <a:t>Inhabits urogenital  veins</a:t>
            </a:r>
          </a:p>
          <a:p>
            <a:pPr algn="ctr">
              <a:defRPr/>
            </a:pPr>
            <a:endParaRPr lang="en-US" b="1" i="1" dirty="0">
              <a:solidFill>
                <a:schemeClr val="tx1"/>
              </a:solidFill>
            </a:endParaRPr>
          </a:p>
        </p:txBody>
      </p:sp>
      <p:sp>
        <p:nvSpPr>
          <p:cNvPr id="32771" name="TextBox 5">
            <a:extLst>
              <a:ext uri="{FF2B5EF4-FFF2-40B4-BE49-F238E27FC236}">
                <a16:creationId xmlns:a16="http://schemas.microsoft.com/office/drawing/2014/main" id="{AFBEEE76-E275-4EC2-92C9-0BC600DE12DF}"/>
              </a:ext>
            </a:extLst>
          </p:cNvPr>
          <p:cNvSpPr txBox="1">
            <a:spLocks noChangeArrowheads="1"/>
          </p:cNvSpPr>
          <p:nvPr/>
        </p:nvSpPr>
        <p:spPr bwMode="auto">
          <a:xfrm>
            <a:off x="3951373" y="2846725"/>
            <a:ext cx="3857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i="1" dirty="0">
                <a:solidFill>
                  <a:srgbClr val="C00000"/>
                </a:solidFill>
              </a:rPr>
              <a:t>Schistosoma</a:t>
            </a:r>
            <a:r>
              <a:rPr lang="en-US" altLang="en-US" sz="2800" b="1" dirty="0">
                <a:solidFill>
                  <a:srgbClr val="C00000"/>
                </a:solidFill>
              </a:rPr>
              <a:t> species</a:t>
            </a:r>
          </a:p>
        </p:txBody>
      </p:sp>
      <p:sp>
        <p:nvSpPr>
          <p:cNvPr id="7" name="Oval 6">
            <a:extLst>
              <a:ext uri="{FF2B5EF4-FFF2-40B4-BE49-F238E27FC236}">
                <a16:creationId xmlns:a16="http://schemas.microsoft.com/office/drawing/2014/main" id="{AF87123E-5DBF-4884-B3F1-E869D78704A1}"/>
              </a:ext>
            </a:extLst>
          </p:cNvPr>
          <p:cNvSpPr/>
          <p:nvPr/>
        </p:nvSpPr>
        <p:spPr>
          <a:xfrm>
            <a:off x="1809750" y="3643314"/>
            <a:ext cx="4000500" cy="2928937"/>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en-US" sz="2400" b="1" i="1" dirty="0">
                <a:solidFill>
                  <a:schemeClr val="tx1"/>
                </a:solidFill>
                <a:latin typeface="Arial" pitchFamily="34" charset="0"/>
                <a:cs typeface="Arial" pitchFamily="34" charset="0"/>
              </a:rPr>
              <a:t>S. </a:t>
            </a:r>
            <a:r>
              <a:rPr lang="en-US" sz="2400" b="1" i="1" dirty="0" err="1">
                <a:solidFill>
                  <a:schemeClr val="tx1"/>
                </a:solidFill>
                <a:latin typeface="Arial" pitchFamily="34" charset="0"/>
                <a:cs typeface="Arial" pitchFamily="34" charset="0"/>
              </a:rPr>
              <a:t>mansoni</a:t>
            </a:r>
            <a:endParaRPr lang="en-US" sz="2400" b="1" i="1" dirty="0">
              <a:solidFill>
                <a:schemeClr val="tx1"/>
              </a:solidFill>
              <a:latin typeface="Arial" pitchFamily="34" charset="0"/>
              <a:cs typeface="Arial" pitchFamily="34" charset="0"/>
            </a:endParaRPr>
          </a:p>
          <a:p>
            <a:pPr algn="ctr">
              <a:lnSpc>
                <a:spcPct val="150000"/>
              </a:lnSpc>
              <a:defRPr/>
            </a:pPr>
            <a:r>
              <a:rPr lang="en-US" sz="2000" b="1" dirty="0">
                <a:solidFill>
                  <a:schemeClr val="tx1"/>
                </a:solidFill>
                <a:latin typeface="Arial" pitchFamily="34" charset="0"/>
                <a:cs typeface="Arial" pitchFamily="34" charset="0"/>
              </a:rPr>
              <a:t>Inhabits inferior mesenteric vein (large intestine)</a:t>
            </a:r>
          </a:p>
        </p:txBody>
      </p:sp>
      <p:sp>
        <p:nvSpPr>
          <p:cNvPr id="8" name="Oval 7">
            <a:extLst>
              <a:ext uri="{FF2B5EF4-FFF2-40B4-BE49-F238E27FC236}">
                <a16:creationId xmlns:a16="http://schemas.microsoft.com/office/drawing/2014/main" id="{71609D22-18E9-4DDD-957A-ABE4CDB551EE}"/>
              </a:ext>
            </a:extLst>
          </p:cNvPr>
          <p:cNvSpPr/>
          <p:nvPr/>
        </p:nvSpPr>
        <p:spPr>
          <a:xfrm>
            <a:off x="6524625" y="3643313"/>
            <a:ext cx="3786188" cy="28575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en-US" sz="2400" b="1" i="1" dirty="0">
                <a:solidFill>
                  <a:schemeClr val="tx1"/>
                </a:solidFill>
                <a:latin typeface="Arial" pitchFamily="34" charset="0"/>
                <a:cs typeface="Arial" pitchFamily="34" charset="0"/>
              </a:rPr>
              <a:t>S. </a:t>
            </a:r>
            <a:r>
              <a:rPr lang="en-US" sz="2400" b="1" i="1" dirty="0" err="1">
                <a:solidFill>
                  <a:schemeClr val="tx1"/>
                </a:solidFill>
                <a:latin typeface="Arial" pitchFamily="34" charset="0"/>
                <a:cs typeface="Arial" pitchFamily="34" charset="0"/>
              </a:rPr>
              <a:t>Japonicum</a:t>
            </a:r>
            <a:endParaRPr lang="en-US" sz="2400" b="1" i="1" dirty="0">
              <a:solidFill>
                <a:schemeClr val="tx1"/>
              </a:solidFill>
              <a:latin typeface="Arial" pitchFamily="34" charset="0"/>
              <a:cs typeface="Arial" pitchFamily="34" charset="0"/>
            </a:endParaRPr>
          </a:p>
          <a:p>
            <a:pPr algn="ctr">
              <a:lnSpc>
                <a:spcPct val="150000"/>
              </a:lnSpc>
              <a:defRPr/>
            </a:pPr>
            <a:r>
              <a:rPr lang="en-US" sz="2000" b="1" dirty="0">
                <a:solidFill>
                  <a:schemeClr val="tx1"/>
                </a:solidFill>
                <a:latin typeface="Arial" pitchFamily="34" charset="0"/>
                <a:cs typeface="Arial" pitchFamily="34" charset="0"/>
              </a:rPr>
              <a:t>Inhabits superior &amp; inferior mesenteric veins (small and large intestine)</a:t>
            </a:r>
            <a:endParaRPr lang="en-US" sz="2000" b="1" i="1" dirty="0">
              <a:solidFill>
                <a:schemeClr val="tx1"/>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809990F0-8119-4651-B792-76F010AED235}"/>
              </a:ext>
            </a:extLst>
          </p:cNvPr>
          <p:cNvSpPr/>
          <p:nvPr/>
        </p:nvSpPr>
        <p:spPr>
          <a:xfrm>
            <a:off x="1572126" y="3370600"/>
            <a:ext cx="8810124" cy="3350875"/>
          </a:xfrm>
          <a:prstGeom prst="rect">
            <a:avLst/>
          </a:prstGeom>
          <a:no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blinds(horizontal)">
                                      <p:cBhvr>
                                        <p:cTn id="7" dur="500"/>
                                        <p:tgtEl>
                                          <p:spTgt spid="327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2771" grpId="0"/>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sz="quarter" idx="1"/>
          </p:nvPr>
        </p:nvSpPr>
        <p:spPr>
          <a:xfrm>
            <a:off x="588909" y="228600"/>
            <a:ext cx="7772400" cy="685800"/>
          </a:xfrm>
        </p:spPr>
        <p:txBody>
          <a:bodyPr>
            <a:noAutofit/>
          </a:bodyPr>
          <a:lstStyle/>
          <a:p>
            <a:pPr algn="l" rtl="0">
              <a:buNone/>
            </a:pPr>
            <a:r>
              <a:rPr lang="en-US" sz="4000" b="1" u="sng" dirty="0">
                <a:solidFill>
                  <a:srgbClr val="FF0000"/>
                </a:solidFill>
                <a:latin typeface="+mj-lt"/>
                <a:ea typeface="+mj-ea"/>
                <a:cs typeface="+mj-cs"/>
              </a:rPr>
              <a:t>Trematodes (Flukes)</a:t>
            </a:r>
            <a:endParaRPr lang="ar-SA" sz="4000" b="1" u="sng" dirty="0">
              <a:solidFill>
                <a:srgbClr val="FF0000"/>
              </a:solidFill>
              <a:latin typeface="+mj-lt"/>
              <a:ea typeface="+mj-ea"/>
              <a:cs typeface="+mj-cs"/>
            </a:endParaRPr>
          </a:p>
        </p:txBody>
      </p:sp>
      <p:graphicFrame>
        <p:nvGraphicFramePr>
          <p:cNvPr id="8" name="جدول 7"/>
          <p:cNvGraphicFramePr>
            <a:graphicFrameLocks noGrp="1"/>
          </p:cNvGraphicFramePr>
          <p:nvPr>
            <p:extLst>
              <p:ext uri="{D42A27DB-BD31-4B8C-83A1-F6EECF244321}">
                <p14:modId xmlns:p14="http://schemas.microsoft.com/office/powerpoint/2010/main" val="3371657975"/>
              </p:ext>
            </p:extLst>
          </p:nvPr>
        </p:nvGraphicFramePr>
        <p:xfrm>
          <a:off x="2209800" y="3172715"/>
          <a:ext cx="2667000" cy="3398518"/>
        </p:xfrm>
        <a:graphic>
          <a:graphicData uri="http://schemas.openxmlformats.org/drawingml/2006/table">
            <a:tbl>
              <a:tblPr rtl="1" firstRow="1" bandRow="1">
                <a:tableStyleId>{5940675A-B579-460E-94D1-54222C63F5DA}</a:tableStyleId>
              </a:tblPr>
              <a:tblGrid>
                <a:gridCol w="2667000">
                  <a:extLst>
                    <a:ext uri="{9D8B030D-6E8A-4147-A177-3AD203B41FA5}">
                      <a16:colId xmlns:a16="http://schemas.microsoft.com/office/drawing/2014/main" val="20000"/>
                    </a:ext>
                  </a:extLst>
                </a:gridCol>
              </a:tblGrid>
              <a:tr h="759244">
                <a:tc>
                  <a:txBody>
                    <a:bodyPr/>
                    <a:lstStyle/>
                    <a:p>
                      <a:pPr rtl="1"/>
                      <a:endParaRPr lang="en-US" dirty="0">
                        <a:solidFill>
                          <a:schemeClr val="accent2">
                            <a:lumMod val="50000"/>
                          </a:schemeClr>
                        </a:solidFill>
                      </a:endParaRPr>
                    </a:p>
                    <a:p>
                      <a:pPr rtl="1"/>
                      <a:endParaRPr lang="ar-SA" dirty="0">
                        <a:solidFill>
                          <a:schemeClr val="accent2">
                            <a:lumMod val="50000"/>
                          </a:schemeClr>
                        </a:solidFill>
                      </a:endParaRPr>
                    </a:p>
                  </a:txBody>
                  <a:tcPr/>
                </a:tc>
                <a:extLst>
                  <a:ext uri="{0D108BD9-81ED-4DB2-BD59-A6C34878D82A}">
                    <a16:rowId xmlns:a16="http://schemas.microsoft.com/office/drawing/2014/main" val="10000"/>
                  </a:ext>
                </a:extLst>
              </a:tr>
              <a:tr h="439879">
                <a:tc>
                  <a:txBody>
                    <a:bodyPr/>
                    <a:lstStyle/>
                    <a:p>
                      <a:pPr rtl="1"/>
                      <a:endParaRPr lang="ar-SA">
                        <a:solidFill>
                          <a:schemeClr val="accent2">
                            <a:lumMod val="50000"/>
                          </a:schemeClr>
                        </a:solidFill>
                      </a:endParaRPr>
                    </a:p>
                  </a:txBody>
                  <a:tcPr/>
                </a:tc>
                <a:extLst>
                  <a:ext uri="{0D108BD9-81ED-4DB2-BD59-A6C34878D82A}">
                    <a16:rowId xmlns:a16="http://schemas.microsoft.com/office/drawing/2014/main" val="10001"/>
                  </a:ext>
                </a:extLst>
              </a:tr>
              <a:tr h="439879">
                <a:tc>
                  <a:txBody>
                    <a:bodyPr/>
                    <a:lstStyle/>
                    <a:p>
                      <a:pPr rtl="1"/>
                      <a:endParaRPr lang="ar-SA" dirty="0">
                        <a:solidFill>
                          <a:schemeClr val="accent2">
                            <a:lumMod val="50000"/>
                          </a:schemeClr>
                        </a:solidFill>
                      </a:endParaRPr>
                    </a:p>
                  </a:txBody>
                  <a:tcPr/>
                </a:tc>
                <a:extLst>
                  <a:ext uri="{0D108BD9-81ED-4DB2-BD59-A6C34878D82A}">
                    <a16:rowId xmlns:a16="http://schemas.microsoft.com/office/drawing/2014/main" val="10002"/>
                  </a:ext>
                </a:extLst>
              </a:tr>
              <a:tr h="439879">
                <a:tc>
                  <a:txBody>
                    <a:bodyPr/>
                    <a:lstStyle/>
                    <a:p>
                      <a:pPr rtl="1"/>
                      <a:endParaRPr lang="ar-SA" dirty="0">
                        <a:solidFill>
                          <a:schemeClr val="accent2">
                            <a:lumMod val="50000"/>
                          </a:schemeClr>
                        </a:solidFill>
                      </a:endParaRPr>
                    </a:p>
                  </a:txBody>
                  <a:tcPr/>
                </a:tc>
                <a:extLst>
                  <a:ext uri="{0D108BD9-81ED-4DB2-BD59-A6C34878D82A}">
                    <a16:rowId xmlns:a16="http://schemas.microsoft.com/office/drawing/2014/main" val="10003"/>
                  </a:ext>
                </a:extLst>
              </a:tr>
              <a:tr h="439879">
                <a:tc>
                  <a:txBody>
                    <a:bodyPr/>
                    <a:lstStyle/>
                    <a:p>
                      <a:pPr rtl="1"/>
                      <a:endParaRPr lang="ar-SA" dirty="0">
                        <a:solidFill>
                          <a:schemeClr val="accent2">
                            <a:lumMod val="50000"/>
                          </a:schemeClr>
                        </a:solidFill>
                      </a:endParaRPr>
                    </a:p>
                  </a:txBody>
                  <a:tcPr/>
                </a:tc>
                <a:extLst>
                  <a:ext uri="{0D108BD9-81ED-4DB2-BD59-A6C34878D82A}">
                    <a16:rowId xmlns:a16="http://schemas.microsoft.com/office/drawing/2014/main" val="10004"/>
                  </a:ext>
                </a:extLst>
              </a:tr>
              <a:tr h="439879">
                <a:tc>
                  <a:txBody>
                    <a:bodyPr/>
                    <a:lstStyle/>
                    <a:p>
                      <a:pPr rtl="1"/>
                      <a:endParaRPr lang="ar-SA" dirty="0">
                        <a:solidFill>
                          <a:schemeClr val="accent2">
                            <a:lumMod val="50000"/>
                          </a:schemeClr>
                        </a:solidFill>
                      </a:endParaRPr>
                    </a:p>
                  </a:txBody>
                  <a:tcPr/>
                </a:tc>
                <a:extLst>
                  <a:ext uri="{0D108BD9-81ED-4DB2-BD59-A6C34878D82A}">
                    <a16:rowId xmlns:a16="http://schemas.microsoft.com/office/drawing/2014/main" val="10005"/>
                  </a:ext>
                </a:extLst>
              </a:tr>
              <a:tr h="439879">
                <a:tc>
                  <a:txBody>
                    <a:bodyPr/>
                    <a:lstStyle/>
                    <a:p>
                      <a:pPr rtl="1"/>
                      <a:endParaRPr lang="ar-SA" dirty="0">
                        <a:solidFill>
                          <a:schemeClr val="accent2">
                            <a:lumMod val="50000"/>
                          </a:schemeClr>
                        </a:solidFill>
                      </a:endParaRPr>
                    </a:p>
                  </a:txBody>
                  <a:tcPr/>
                </a:tc>
                <a:extLst>
                  <a:ext uri="{0D108BD9-81ED-4DB2-BD59-A6C34878D82A}">
                    <a16:rowId xmlns:a16="http://schemas.microsoft.com/office/drawing/2014/main" val="10006"/>
                  </a:ext>
                </a:extLst>
              </a:tr>
            </a:tbl>
          </a:graphicData>
        </a:graphic>
      </p:graphicFrame>
      <p:graphicFrame>
        <p:nvGraphicFramePr>
          <p:cNvPr id="9" name="جدول 8"/>
          <p:cNvGraphicFramePr>
            <a:graphicFrameLocks noGrp="1"/>
          </p:cNvGraphicFramePr>
          <p:nvPr>
            <p:extLst>
              <p:ext uri="{D42A27DB-BD31-4B8C-83A1-F6EECF244321}">
                <p14:modId xmlns:p14="http://schemas.microsoft.com/office/powerpoint/2010/main" val="4110643460"/>
              </p:ext>
            </p:extLst>
          </p:nvPr>
        </p:nvGraphicFramePr>
        <p:xfrm>
          <a:off x="4876800" y="3172715"/>
          <a:ext cx="2667000" cy="3398518"/>
        </p:xfrm>
        <a:graphic>
          <a:graphicData uri="http://schemas.openxmlformats.org/drawingml/2006/table">
            <a:tbl>
              <a:tblPr rtl="1" firstRow="1" bandRow="1">
                <a:tableStyleId>{5940675A-B579-460E-94D1-54222C63F5DA}</a:tableStyleId>
              </a:tblPr>
              <a:tblGrid>
                <a:gridCol w="2667000">
                  <a:extLst>
                    <a:ext uri="{9D8B030D-6E8A-4147-A177-3AD203B41FA5}">
                      <a16:colId xmlns:a16="http://schemas.microsoft.com/office/drawing/2014/main" val="20000"/>
                    </a:ext>
                  </a:extLst>
                </a:gridCol>
              </a:tblGrid>
              <a:tr h="759244">
                <a:tc>
                  <a:txBody>
                    <a:bodyPr/>
                    <a:lstStyle/>
                    <a:p>
                      <a:pPr rtl="1"/>
                      <a:endParaRPr lang="en-US" dirty="0"/>
                    </a:p>
                    <a:p>
                      <a:pPr rtl="1"/>
                      <a:endParaRPr lang="ar-SA" dirty="0"/>
                    </a:p>
                  </a:txBody>
                  <a:tcPr/>
                </a:tc>
                <a:extLst>
                  <a:ext uri="{0D108BD9-81ED-4DB2-BD59-A6C34878D82A}">
                    <a16:rowId xmlns:a16="http://schemas.microsoft.com/office/drawing/2014/main" val="10000"/>
                  </a:ext>
                </a:extLst>
              </a:tr>
              <a:tr h="439879">
                <a:tc>
                  <a:txBody>
                    <a:bodyPr/>
                    <a:lstStyle/>
                    <a:p>
                      <a:pPr rtl="1"/>
                      <a:endParaRPr lang="ar-SA"/>
                    </a:p>
                  </a:txBody>
                  <a:tcPr/>
                </a:tc>
                <a:extLst>
                  <a:ext uri="{0D108BD9-81ED-4DB2-BD59-A6C34878D82A}">
                    <a16:rowId xmlns:a16="http://schemas.microsoft.com/office/drawing/2014/main" val="10001"/>
                  </a:ext>
                </a:extLst>
              </a:tr>
              <a:tr h="439879">
                <a:tc>
                  <a:txBody>
                    <a:bodyPr/>
                    <a:lstStyle/>
                    <a:p>
                      <a:pPr rtl="1"/>
                      <a:endParaRPr lang="ar-SA"/>
                    </a:p>
                  </a:txBody>
                  <a:tcPr/>
                </a:tc>
                <a:extLst>
                  <a:ext uri="{0D108BD9-81ED-4DB2-BD59-A6C34878D82A}">
                    <a16:rowId xmlns:a16="http://schemas.microsoft.com/office/drawing/2014/main" val="10002"/>
                  </a:ext>
                </a:extLst>
              </a:tr>
              <a:tr h="439879">
                <a:tc>
                  <a:txBody>
                    <a:bodyPr/>
                    <a:lstStyle/>
                    <a:p>
                      <a:pPr rtl="1"/>
                      <a:endParaRPr lang="ar-SA"/>
                    </a:p>
                  </a:txBody>
                  <a:tcPr/>
                </a:tc>
                <a:extLst>
                  <a:ext uri="{0D108BD9-81ED-4DB2-BD59-A6C34878D82A}">
                    <a16:rowId xmlns:a16="http://schemas.microsoft.com/office/drawing/2014/main" val="10003"/>
                  </a:ext>
                </a:extLst>
              </a:tr>
              <a:tr h="439879">
                <a:tc>
                  <a:txBody>
                    <a:bodyPr/>
                    <a:lstStyle/>
                    <a:p>
                      <a:pPr rtl="1"/>
                      <a:endParaRPr lang="ar-SA"/>
                    </a:p>
                  </a:txBody>
                  <a:tcPr/>
                </a:tc>
                <a:extLst>
                  <a:ext uri="{0D108BD9-81ED-4DB2-BD59-A6C34878D82A}">
                    <a16:rowId xmlns:a16="http://schemas.microsoft.com/office/drawing/2014/main" val="10004"/>
                  </a:ext>
                </a:extLst>
              </a:tr>
              <a:tr h="439879">
                <a:tc>
                  <a:txBody>
                    <a:bodyPr/>
                    <a:lstStyle/>
                    <a:p>
                      <a:pPr rtl="1"/>
                      <a:endParaRPr lang="ar-SA"/>
                    </a:p>
                  </a:txBody>
                  <a:tcPr/>
                </a:tc>
                <a:extLst>
                  <a:ext uri="{0D108BD9-81ED-4DB2-BD59-A6C34878D82A}">
                    <a16:rowId xmlns:a16="http://schemas.microsoft.com/office/drawing/2014/main" val="10005"/>
                  </a:ext>
                </a:extLst>
              </a:tr>
              <a:tr h="439879">
                <a:tc>
                  <a:txBody>
                    <a:bodyPr/>
                    <a:lstStyle/>
                    <a:p>
                      <a:pPr rtl="1"/>
                      <a:endParaRPr lang="ar-SA" dirty="0"/>
                    </a:p>
                  </a:txBody>
                  <a:tcPr/>
                </a:tc>
                <a:extLst>
                  <a:ext uri="{0D108BD9-81ED-4DB2-BD59-A6C34878D82A}">
                    <a16:rowId xmlns:a16="http://schemas.microsoft.com/office/drawing/2014/main" val="10006"/>
                  </a:ext>
                </a:extLst>
              </a:tr>
            </a:tbl>
          </a:graphicData>
        </a:graphic>
      </p:graphicFrame>
      <p:graphicFrame>
        <p:nvGraphicFramePr>
          <p:cNvPr id="10" name="جدول 9"/>
          <p:cNvGraphicFramePr>
            <a:graphicFrameLocks noGrp="1"/>
          </p:cNvGraphicFramePr>
          <p:nvPr>
            <p:extLst>
              <p:ext uri="{D42A27DB-BD31-4B8C-83A1-F6EECF244321}">
                <p14:modId xmlns:p14="http://schemas.microsoft.com/office/powerpoint/2010/main" val="1652899788"/>
              </p:ext>
            </p:extLst>
          </p:nvPr>
        </p:nvGraphicFramePr>
        <p:xfrm>
          <a:off x="7543800" y="3172715"/>
          <a:ext cx="2895600" cy="3398518"/>
        </p:xfrm>
        <a:graphic>
          <a:graphicData uri="http://schemas.openxmlformats.org/drawingml/2006/table">
            <a:tbl>
              <a:tblPr rtl="1" firstRow="1" bandRow="1">
                <a:tableStyleId>{5940675A-B579-460E-94D1-54222C63F5DA}</a:tableStyleId>
              </a:tblPr>
              <a:tblGrid>
                <a:gridCol w="2895600">
                  <a:extLst>
                    <a:ext uri="{9D8B030D-6E8A-4147-A177-3AD203B41FA5}">
                      <a16:colId xmlns:a16="http://schemas.microsoft.com/office/drawing/2014/main" val="20000"/>
                    </a:ext>
                  </a:extLst>
                </a:gridCol>
              </a:tblGrid>
              <a:tr h="759244">
                <a:tc>
                  <a:txBody>
                    <a:bodyPr/>
                    <a:lstStyle/>
                    <a:p>
                      <a:pPr rtl="1"/>
                      <a:endParaRPr lang="en-US" dirty="0"/>
                    </a:p>
                    <a:p>
                      <a:pPr rtl="1"/>
                      <a:endParaRPr lang="ar-SA" dirty="0"/>
                    </a:p>
                  </a:txBody>
                  <a:tcPr/>
                </a:tc>
                <a:extLst>
                  <a:ext uri="{0D108BD9-81ED-4DB2-BD59-A6C34878D82A}">
                    <a16:rowId xmlns:a16="http://schemas.microsoft.com/office/drawing/2014/main" val="10000"/>
                  </a:ext>
                </a:extLst>
              </a:tr>
              <a:tr h="439879">
                <a:tc>
                  <a:txBody>
                    <a:bodyPr/>
                    <a:lstStyle/>
                    <a:p>
                      <a:pPr rtl="1"/>
                      <a:endParaRPr lang="ar-SA"/>
                    </a:p>
                  </a:txBody>
                  <a:tcPr/>
                </a:tc>
                <a:extLst>
                  <a:ext uri="{0D108BD9-81ED-4DB2-BD59-A6C34878D82A}">
                    <a16:rowId xmlns:a16="http://schemas.microsoft.com/office/drawing/2014/main" val="10001"/>
                  </a:ext>
                </a:extLst>
              </a:tr>
              <a:tr h="439879">
                <a:tc>
                  <a:txBody>
                    <a:bodyPr/>
                    <a:lstStyle/>
                    <a:p>
                      <a:pPr rtl="1"/>
                      <a:endParaRPr lang="ar-SA" dirty="0"/>
                    </a:p>
                  </a:txBody>
                  <a:tcPr/>
                </a:tc>
                <a:extLst>
                  <a:ext uri="{0D108BD9-81ED-4DB2-BD59-A6C34878D82A}">
                    <a16:rowId xmlns:a16="http://schemas.microsoft.com/office/drawing/2014/main" val="10002"/>
                  </a:ext>
                </a:extLst>
              </a:tr>
              <a:tr h="439879">
                <a:tc>
                  <a:txBody>
                    <a:bodyPr/>
                    <a:lstStyle/>
                    <a:p>
                      <a:pPr rtl="1"/>
                      <a:endParaRPr lang="ar-SA"/>
                    </a:p>
                  </a:txBody>
                  <a:tcPr/>
                </a:tc>
                <a:extLst>
                  <a:ext uri="{0D108BD9-81ED-4DB2-BD59-A6C34878D82A}">
                    <a16:rowId xmlns:a16="http://schemas.microsoft.com/office/drawing/2014/main" val="10003"/>
                  </a:ext>
                </a:extLst>
              </a:tr>
              <a:tr h="439879">
                <a:tc>
                  <a:txBody>
                    <a:bodyPr/>
                    <a:lstStyle/>
                    <a:p>
                      <a:pPr rtl="1"/>
                      <a:endParaRPr lang="ar-SA" dirty="0"/>
                    </a:p>
                  </a:txBody>
                  <a:tcPr/>
                </a:tc>
                <a:extLst>
                  <a:ext uri="{0D108BD9-81ED-4DB2-BD59-A6C34878D82A}">
                    <a16:rowId xmlns:a16="http://schemas.microsoft.com/office/drawing/2014/main" val="10004"/>
                  </a:ext>
                </a:extLst>
              </a:tr>
              <a:tr h="439879">
                <a:tc>
                  <a:txBody>
                    <a:bodyPr/>
                    <a:lstStyle/>
                    <a:p>
                      <a:pPr rtl="1"/>
                      <a:endParaRPr lang="ar-SA"/>
                    </a:p>
                  </a:txBody>
                  <a:tcPr/>
                </a:tc>
                <a:extLst>
                  <a:ext uri="{0D108BD9-81ED-4DB2-BD59-A6C34878D82A}">
                    <a16:rowId xmlns:a16="http://schemas.microsoft.com/office/drawing/2014/main" val="10005"/>
                  </a:ext>
                </a:extLst>
              </a:tr>
              <a:tr h="439879">
                <a:tc>
                  <a:txBody>
                    <a:bodyPr/>
                    <a:lstStyle/>
                    <a:p>
                      <a:pPr rtl="1"/>
                      <a:endParaRPr lang="ar-SA" dirty="0"/>
                    </a:p>
                  </a:txBody>
                  <a:tcPr/>
                </a:tc>
                <a:extLst>
                  <a:ext uri="{0D108BD9-81ED-4DB2-BD59-A6C34878D82A}">
                    <a16:rowId xmlns:a16="http://schemas.microsoft.com/office/drawing/2014/main" val="10006"/>
                  </a:ext>
                </a:extLst>
              </a:tr>
            </a:tbl>
          </a:graphicData>
        </a:graphic>
      </p:graphicFrame>
      <p:sp>
        <p:nvSpPr>
          <p:cNvPr id="11" name="مستطيل 10"/>
          <p:cNvSpPr/>
          <p:nvPr/>
        </p:nvSpPr>
        <p:spPr>
          <a:xfrm>
            <a:off x="2968696" y="3934716"/>
            <a:ext cx="1037463" cy="461665"/>
          </a:xfrm>
          <a:prstGeom prst="rect">
            <a:avLst/>
          </a:prstGeom>
        </p:spPr>
        <p:txBody>
          <a:bodyPr wrap="none">
            <a:spAutoFit/>
          </a:bodyPr>
          <a:lstStyle/>
          <a:p>
            <a:r>
              <a:rPr lang="en-US" sz="2400" b="1" dirty="0">
                <a:solidFill>
                  <a:schemeClr val="accent2">
                    <a:lumMod val="50000"/>
                  </a:schemeClr>
                </a:solidFill>
              </a:rPr>
              <a:t>Shape </a:t>
            </a:r>
            <a:endParaRPr lang="ar-SA" sz="2400" b="1" dirty="0">
              <a:solidFill>
                <a:schemeClr val="accent2">
                  <a:lumMod val="50000"/>
                </a:schemeClr>
              </a:solidFill>
            </a:endParaRPr>
          </a:p>
        </p:txBody>
      </p:sp>
      <p:sp>
        <p:nvSpPr>
          <p:cNvPr id="12" name="مستطيل 11"/>
          <p:cNvSpPr/>
          <p:nvPr/>
        </p:nvSpPr>
        <p:spPr>
          <a:xfrm>
            <a:off x="5004632" y="4007195"/>
            <a:ext cx="2310569" cy="384721"/>
          </a:xfrm>
          <a:prstGeom prst="rect">
            <a:avLst/>
          </a:prstGeom>
        </p:spPr>
        <p:txBody>
          <a:bodyPr wrap="none">
            <a:spAutoFit/>
          </a:bodyPr>
          <a:lstStyle/>
          <a:p>
            <a:r>
              <a:rPr lang="en-US" sz="1900" b="1" dirty="0">
                <a:solidFill>
                  <a:schemeClr val="accent2">
                    <a:lumMod val="50000"/>
                  </a:schemeClr>
                </a:solidFill>
              </a:rPr>
              <a:t>Flat and leaf-shaped </a:t>
            </a:r>
            <a:endParaRPr lang="ar-SA" sz="1900" b="1" dirty="0">
              <a:solidFill>
                <a:schemeClr val="accent2">
                  <a:lumMod val="50000"/>
                </a:schemeClr>
              </a:solidFill>
            </a:endParaRPr>
          </a:p>
        </p:txBody>
      </p:sp>
      <p:sp>
        <p:nvSpPr>
          <p:cNvPr id="13" name="مستطيل 12"/>
          <p:cNvSpPr/>
          <p:nvPr/>
        </p:nvSpPr>
        <p:spPr>
          <a:xfrm>
            <a:off x="7615639" y="4010916"/>
            <a:ext cx="2764346" cy="384721"/>
          </a:xfrm>
          <a:prstGeom prst="rect">
            <a:avLst/>
          </a:prstGeom>
        </p:spPr>
        <p:txBody>
          <a:bodyPr wrap="none">
            <a:spAutoFit/>
          </a:bodyPr>
          <a:lstStyle/>
          <a:p>
            <a:r>
              <a:rPr lang="en-US" sz="1900" b="1" dirty="0">
                <a:solidFill>
                  <a:schemeClr val="accent2">
                    <a:lumMod val="50000"/>
                  </a:schemeClr>
                </a:solidFill>
              </a:rPr>
              <a:t>Elongated and cylindrical </a:t>
            </a:r>
            <a:endParaRPr lang="ar-SA" sz="1900" b="1" dirty="0">
              <a:solidFill>
                <a:schemeClr val="accent2">
                  <a:lumMod val="50000"/>
                </a:schemeClr>
              </a:solidFill>
            </a:endParaRPr>
          </a:p>
        </p:txBody>
      </p:sp>
      <p:sp>
        <p:nvSpPr>
          <p:cNvPr id="14" name="مستطيل 13"/>
          <p:cNvSpPr/>
          <p:nvPr/>
        </p:nvSpPr>
        <p:spPr>
          <a:xfrm>
            <a:off x="3065158" y="4391916"/>
            <a:ext cx="956159" cy="461665"/>
          </a:xfrm>
          <a:prstGeom prst="rect">
            <a:avLst/>
          </a:prstGeom>
        </p:spPr>
        <p:txBody>
          <a:bodyPr wrap="none">
            <a:spAutoFit/>
          </a:bodyPr>
          <a:lstStyle/>
          <a:p>
            <a:r>
              <a:rPr lang="en-US" sz="2400" b="1" dirty="0">
                <a:solidFill>
                  <a:schemeClr val="accent2">
                    <a:lumMod val="50000"/>
                  </a:schemeClr>
                </a:solidFill>
              </a:rPr>
              <a:t>Sexes </a:t>
            </a:r>
            <a:endParaRPr lang="ar-SA" sz="2400" b="1" dirty="0">
              <a:solidFill>
                <a:schemeClr val="accent2">
                  <a:lumMod val="50000"/>
                </a:schemeClr>
              </a:solidFill>
            </a:endParaRPr>
          </a:p>
        </p:txBody>
      </p:sp>
      <p:sp>
        <p:nvSpPr>
          <p:cNvPr id="15" name="مستطيل 14"/>
          <p:cNvSpPr/>
          <p:nvPr/>
        </p:nvSpPr>
        <p:spPr>
          <a:xfrm>
            <a:off x="5329927" y="4391916"/>
            <a:ext cx="1760675" cy="384721"/>
          </a:xfrm>
          <a:prstGeom prst="rect">
            <a:avLst/>
          </a:prstGeom>
        </p:spPr>
        <p:txBody>
          <a:bodyPr wrap="none">
            <a:spAutoFit/>
          </a:bodyPr>
          <a:lstStyle/>
          <a:p>
            <a:r>
              <a:rPr lang="en-US" sz="1900" b="1" dirty="0">
                <a:solidFill>
                  <a:prstClr val="black"/>
                </a:solidFill>
              </a:rPr>
              <a:t>hermaphroditic</a:t>
            </a:r>
            <a:endParaRPr lang="ar-SA" sz="1900" b="1" dirty="0"/>
          </a:p>
        </p:txBody>
      </p:sp>
      <p:sp>
        <p:nvSpPr>
          <p:cNvPr id="16" name="مستطيل 15"/>
          <p:cNvSpPr/>
          <p:nvPr/>
        </p:nvSpPr>
        <p:spPr>
          <a:xfrm>
            <a:off x="8117473" y="4391916"/>
            <a:ext cx="1733873" cy="384721"/>
          </a:xfrm>
          <a:prstGeom prst="rect">
            <a:avLst/>
          </a:prstGeom>
        </p:spPr>
        <p:txBody>
          <a:bodyPr wrap="none">
            <a:spAutoFit/>
          </a:bodyPr>
          <a:lstStyle/>
          <a:p>
            <a:r>
              <a:rPr lang="en-US" sz="1900" b="1" dirty="0">
                <a:solidFill>
                  <a:prstClr val="black"/>
                </a:solidFill>
              </a:rPr>
              <a:t>Separate sexes </a:t>
            </a:r>
            <a:endParaRPr lang="ar-SA" sz="1900" b="1" dirty="0"/>
          </a:p>
        </p:txBody>
      </p:sp>
      <p:sp>
        <p:nvSpPr>
          <p:cNvPr id="17" name="مستطيل 16"/>
          <p:cNvSpPr/>
          <p:nvPr/>
        </p:nvSpPr>
        <p:spPr>
          <a:xfrm>
            <a:off x="3188435" y="4849116"/>
            <a:ext cx="724878" cy="461665"/>
          </a:xfrm>
          <a:prstGeom prst="rect">
            <a:avLst/>
          </a:prstGeom>
        </p:spPr>
        <p:txBody>
          <a:bodyPr wrap="none">
            <a:spAutoFit/>
          </a:bodyPr>
          <a:lstStyle/>
          <a:p>
            <a:r>
              <a:rPr lang="en-US" sz="2400" b="1" dirty="0">
                <a:solidFill>
                  <a:schemeClr val="accent2">
                    <a:lumMod val="50000"/>
                  </a:schemeClr>
                </a:solidFill>
              </a:rPr>
              <a:t>Egg </a:t>
            </a:r>
            <a:endParaRPr lang="ar-SA" sz="2400" b="1" dirty="0">
              <a:solidFill>
                <a:schemeClr val="accent2">
                  <a:lumMod val="50000"/>
                </a:schemeClr>
              </a:solidFill>
            </a:endParaRPr>
          </a:p>
        </p:txBody>
      </p:sp>
      <p:sp>
        <p:nvSpPr>
          <p:cNvPr id="18" name="مستطيل 17"/>
          <p:cNvSpPr/>
          <p:nvPr/>
        </p:nvSpPr>
        <p:spPr>
          <a:xfrm>
            <a:off x="5594654" y="4849116"/>
            <a:ext cx="1491947" cy="384721"/>
          </a:xfrm>
          <a:prstGeom prst="rect">
            <a:avLst/>
          </a:prstGeom>
        </p:spPr>
        <p:txBody>
          <a:bodyPr wrap="none">
            <a:spAutoFit/>
          </a:bodyPr>
          <a:lstStyle/>
          <a:p>
            <a:r>
              <a:rPr lang="en-US" sz="1900" b="1" dirty="0" err="1">
                <a:solidFill>
                  <a:prstClr val="black"/>
                </a:solidFill>
              </a:rPr>
              <a:t>operculated</a:t>
            </a:r>
            <a:r>
              <a:rPr lang="en-US" sz="1900" b="1" dirty="0">
                <a:solidFill>
                  <a:prstClr val="black"/>
                </a:solidFill>
              </a:rPr>
              <a:t> </a:t>
            </a:r>
            <a:endParaRPr lang="ar-SA" sz="1900" b="1" dirty="0"/>
          </a:p>
        </p:txBody>
      </p:sp>
      <p:sp>
        <p:nvSpPr>
          <p:cNvPr id="19" name="مستطيل 18"/>
          <p:cNvSpPr/>
          <p:nvPr/>
        </p:nvSpPr>
        <p:spPr>
          <a:xfrm>
            <a:off x="8135246" y="4849116"/>
            <a:ext cx="1923155" cy="384721"/>
          </a:xfrm>
          <a:prstGeom prst="rect">
            <a:avLst/>
          </a:prstGeom>
        </p:spPr>
        <p:txBody>
          <a:bodyPr wrap="none">
            <a:spAutoFit/>
          </a:bodyPr>
          <a:lstStyle/>
          <a:p>
            <a:r>
              <a:rPr lang="en-US" sz="1900" b="1" dirty="0" err="1">
                <a:solidFill>
                  <a:prstClr val="black"/>
                </a:solidFill>
              </a:rPr>
              <a:t>Nonoperculated</a:t>
            </a:r>
            <a:r>
              <a:rPr lang="en-US" sz="1900" b="1" dirty="0">
                <a:solidFill>
                  <a:prstClr val="black"/>
                </a:solidFill>
              </a:rPr>
              <a:t> </a:t>
            </a:r>
            <a:endParaRPr lang="ar-SA" sz="1900" b="1" dirty="0"/>
          </a:p>
        </p:txBody>
      </p:sp>
      <p:sp>
        <p:nvSpPr>
          <p:cNvPr id="20" name="مستطيل 19"/>
          <p:cNvSpPr/>
          <p:nvPr/>
        </p:nvSpPr>
        <p:spPr>
          <a:xfrm>
            <a:off x="2530922" y="5230116"/>
            <a:ext cx="1944187" cy="461665"/>
          </a:xfrm>
          <a:prstGeom prst="rect">
            <a:avLst/>
          </a:prstGeom>
        </p:spPr>
        <p:txBody>
          <a:bodyPr wrap="none">
            <a:spAutoFit/>
          </a:bodyPr>
          <a:lstStyle/>
          <a:p>
            <a:r>
              <a:rPr lang="en-US" sz="2400" b="1" dirty="0">
                <a:solidFill>
                  <a:schemeClr val="accent2">
                    <a:lumMod val="50000"/>
                  </a:schemeClr>
                </a:solidFill>
              </a:rPr>
              <a:t>Transmission </a:t>
            </a:r>
            <a:endParaRPr lang="ar-SA" sz="2400" b="1" dirty="0">
              <a:solidFill>
                <a:schemeClr val="accent2">
                  <a:lumMod val="50000"/>
                </a:schemeClr>
              </a:solidFill>
            </a:endParaRPr>
          </a:p>
        </p:txBody>
      </p:sp>
      <p:sp>
        <p:nvSpPr>
          <p:cNvPr id="21" name="مستطيل 20"/>
          <p:cNvSpPr/>
          <p:nvPr/>
        </p:nvSpPr>
        <p:spPr>
          <a:xfrm>
            <a:off x="5812636" y="5306316"/>
            <a:ext cx="1197764" cy="384721"/>
          </a:xfrm>
          <a:prstGeom prst="rect">
            <a:avLst/>
          </a:prstGeom>
        </p:spPr>
        <p:txBody>
          <a:bodyPr wrap="none">
            <a:spAutoFit/>
          </a:bodyPr>
          <a:lstStyle/>
          <a:p>
            <a:r>
              <a:rPr lang="en-US" sz="1900" b="1" dirty="0">
                <a:solidFill>
                  <a:prstClr val="black"/>
                </a:solidFill>
              </a:rPr>
              <a:t>ingestion </a:t>
            </a:r>
            <a:endParaRPr lang="ar-SA" sz="1900" b="1" dirty="0"/>
          </a:p>
        </p:txBody>
      </p:sp>
      <p:sp>
        <p:nvSpPr>
          <p:cNvPr id="22" name="مستطيل 21"/>
          <p:cNvSpPr/>
          <p:nvPr/>
        </p:nvSpPr>
        <p:spPr>
          <a:xfrm>
            <a:off x="8140054" y="5302595"/>
            <a:ext cx="1918346" cy="384721"/>
          </a:xfrm>
          <a:prstGeom prst="rect">
            <a:avLst/>
          </a:prstGeom>
        </p:spPr>
        <p:txBody>
          <a:bodyPr wrap="none">
            <a:spAutoFit/>
          </a:bodyPr>
          <a:lstStyle/>
          <a:p>
            <a:r>
              <a:rPr lang="en-US" sz="1900" b="1" dirty="0">
                <a:solidFill>
                  <a:prstClr val="black"/>
                </a:solidFill>
              </a:rPr>
              <a:t>Skin penetration</a:t>
            </a:r>
            <a:endParaRPr lang="ar-SA" sz="1900" b="1" dirty="0"/>
          </a:p>
        </p:txBody>
      </p:sp>
      <p:sp>
        <p:nvSpPr>
          <p:cNvPr id="23" name="مستطيل 22"/>
          <p:cNvSpPr/>
          <p:nvPr/>
        </p:nvSpPr>
        <p:spPr>
          <a:xfrm>
            <a:off x="2493283" y="5687316"/>
            <a:ext cx="2066976" cy="461665"/>
          </a:xfrm>
          <a:prstGeom prst="rect">
            <a:avLst/>
          </a:prstGeom>
        </p:spPr>
        <p:txBody>
          <a:bodyPr wrap="none">
            <a:spAutoFit/>
          </a:bodyPr>
          <a:lstStyle/>
          <a:p>
            <a:r>
              <a:rPr lang="en-US" sz="2400" b="1" dirty="0">
                <a:solidFill>
                  <a:schemeClr val="accent2">
                    <a:lumMod val="50000"/>
                  </a:schemeClr>
                </a:solidFill>
              </a:rPr>
              <a:t>Infective stage</a:t>
            </a:r>
            <a:endParaRPr lang="ar-SA" sz="2400" b="1" dirty="0">
              <a:solidFill>
                <a:schemeClr val="accent2">
                  <a:lumMod val="50000"/>
                </a:schemeClr>
              </a:solidFill>
            </a:endParaRPr>
          </a:p>
        </p:txBody>
      </p:sp>
      <p:sp>
        <p:nvSpPr>
          <p:cNvPr id="24" name="مستطيل 23"/>
          <p:cNvSpPr/>
          <p:nvPr/>
        </p:nvSpPr>
        <p:spPr>
          <a:xfrm>
            <a:off x="5555462" y="5687316"/>
            <a:ext cx="1683538" cy="384721"/>
          </a:xfrm>
          <a:prstGeom prst="rect">
            <a:avLst/>
          </a:prstGeom>
        </p:spPr>
        <p:txBody>
          <a:bodyPr wrap="none">
            <a:spAutoFit/>
          </a:bodyPr>
          <a:lstStyle/>
          <a:p>
            <a:r>
              <a:rPr lang="en-US" sz="1900" b="1" dirty="0" err="1">
                <a:solidFill>
                  <a:prstClr val="black"/>
                </a:solidFill>
              </a:rPr>
              <a:t>metarcercaria</a:t>
            </a:r>
            <a:r>
              <a:rPr lang="en-US" sz="1900" b="1" dirty="0">
                <a:solidFill>
                  <a:prstClr val="black"/>
                </a:solidFill>
              </a:rPr>
              <a:t> </a:t>
            </a:r>
            <a:endParaRPr lang="ar-SA" sz="1900" b="1" dirty="0"/>
          </a:p>
        </p:txBody>
      </p:sp>
      <p:sp>
        <p:nvSpPr>
          <p:cNvPr id="25" name="مستطيل 24"/>
          <p:cNvSpPr/>
          <p:nvPr/>
        </p:nvSpPr>
        <p:spPr>
          <a:xfrm>
            <a:off x="8539627" y="5687316"/>
            <a:ext cx="1006942" cy="384721"/>
          </a:xfrm>
          <a:prstGeom prst="rect">
            <a:avLst/>
          </a:prstGeom>
        </p:spPr>
        <p:txBody>
          <a:bodyPr wrap="none">
            <a:spAutoFit/>
          </a:bodyPr>
          <a:lstStyle/>
          <a:p>
            <a:r>
              <a:rPr lang="en-US" sz="1900" b="1" dirty="0" err="1">
                <a:solidFill>
                  <a:prstClr val="black"/>
                </a:solidFill>
              </a:rPr>
              <a:t>Cercaria</a:t>
            </a:r>
            <a:endParaRPr lang="ar-SA" sz="1900" b="1" dirty="0"/>
          </a:p>
        </p:txBody>
      </p:sp>
      <p:sp>
        <p:nvSpPr>
          <p:cNvPr id="26" name="مربع نص 25"/>
          <p:cNvSpPr txBox="1"/>
          <p:nvPr/>
        </p:nvSpPr>
        <p:spPr>
          <a:xfrm>
            <a:off x="2274204" y="6140051"/>
            <a:ext cx="2526397" cy="461665"/>
          </a:xfrm>
          <a:prstGeom prst="rect">
            <a:avLst/>
          </a:prstGeom>
          <a:noFill/>
        </p:spPr>
        <p:txBody>
          <a:bodyPr wrap="none" rtlCol="1">
            <a:spAutoFit/>
          </a:bodyPr>
          <a:lstStyle/>
          <a:p>
            <a:r>
              <a:rPr lang="en-US" sz="2400" b="1" dirty="0">
                <a:solidFill>
                  <a:schemeClr val="accent2">
                    <a:lumMod val="50000"/>
                  </a:schemeClr>
                </a:solidFill>
              </a:rPr>
              <a:t>Intermediate host</a:t>
            </a:r>
            <a:endParaRPr lang="ar-SA" sz="2400" b="1" dirty="0">
              <a:solidFill>
                <a:schemeClr val="accent2">
                  <a:lumMod val="50000"/>
                </a:schemeClr>
              </a:solidFill>
            </a:endParaRPr>
          </a:p>
        </p:txBody>
      </p:sp>
      <p:sp>
        <p:nvSpPr>
          <p:cNvPr id="27" name="مربع نص 26"/>
          <p:cNvSpPr txBox="1"/>
          <p:nvPr/>
        </p:nvSpPr>
        <p:spPr>
          <a:xfrm>
            <a:off x="6180123" y="6144516"/>
            <a:ext cx="308098" cy="384721"/>
          </a:xfrm>
          <a:prstGeom prst="rect">
            <a:avLst/>
          </a:prstGeom>
          <a:noFill/>
        </p:spPr>
        <p:txBody>
          <a:bodyPr wrap="none" rtlCol="1">
            <a:spAutoFit/>
          </a:bodyPr>
          <a:lstStyle/>
          <a:p>
            <a:r>
              <a:rPr lang="en-US" sz="1900" b="1" dirty="0"/>
              <a:t>2</a:t>
            </a:r>
            <a:endParaRPr lang="ar-SA" sz="1900" b="1" dirty="0"/>
          </a:p>
        </p:txBody>
      </p:sp>
      <p:sp>
        <p:nvSpPr>
          <p:cNvPr id="28" name="مربع نص 27"/>
          <p:cNvSpPr txBox="1"/>
          <p:nvPr/>
        </p:nvSpPr>
        <p:spPr>
          <a:xfrm>
            <a:off x="8999523" y="6144516"/>
            <a:ext cx="308098" cy="384721"/>
          </a:xfrm>
          <a:prstGeom prst="rect">
            <a:avLst/>
          </a:prstGeom>
          <a:noFill/>
        </p:spPr>
        <p:txBody>
          <a:bodyPr wrap="none" rtlCol="1">
            <a:spAutoFit/>
          </a:bodyPr>
          <a:lstStyle/>
          <a:p>
            <a:r>
              <a:rPr lang="en-US" sz="1900" b="1" dirty="0"/>
              <a:t>1</a:t>
            </a:r>
            <a:endParaRPr lang="ar-SA" sz="1900" b="1" dirty="0"/>
          </a:p>
        </p:txBody>
      </p:sp>
      <p:sp>
        <p:nvSpPr>
          <p:cNvPr id="29" name="مربع نص 28"/>
          <p:cNvSpPr txBox="1"/>
          <p:nvPr/>
        </p:nvSpPr>
        <p:spPr>
          <a:xfrm>
            <a:off x="5638801" y="3325116"/>
            <a:ext cx="984180" cy="461665"/>
          </a:xfrm>
          <a:prstGeom prst="rect">
            <a:avLst/>
          </a:prstGeom>
          <a:noFill/>
        </p:spPr>
        <p:txBody>
          <a:bodyPr wrap="none" rtlCol="1">
            <a:spAutoFit/>
          </a:bodyPr>
          <a:lstStyle/>
          <a:p>
            <a:r>
              <a:rPr lang="en-US" sz="2400" b="1" dirty="0">
                <a:solidFill>
                  <a:schemeClr val="accent2">
                    <a:lumMod val="50000"/>
                  </a:schemeClr>
                </a:solidFill>
              </a:rPr>
              <a:t>Flukes</a:t>
            </a:r>
            <a:endParaRPr lang="ar-SA" sz="2400" b="1" dirty="0">
              <a:solidFill>
                <a:schemeClr val="accent2">
                  <a:lumMod val="50000"/>
                </a:schemeClr>
              </a:solidFill>
            </a:endParaRPr>
          </a:p>
        </p:txBody>
      </p:sp>
      <p:sp>
        <p:nvSpPr>
          <p:cNvPr id="30" name="مربع نص 29"/>
          <p:cNvSpPr txBox="1"/>
          <p:nvPr/>
        </p:nvSpPr>
        <p:spPr>
          <a:xfrm>
            <a:off x="7777522" y="3325116"/>
            <a:ext cx="1899879" cy="461665"/>
          </a:xfrm>
          <a:prstGeom prst="rect">
            <a:avLst/>
          </a:prstGeom>
          <a:noFill/>
        </p:spPr>
        <p:txBody>
          <a:bodyPr wrap="none" rtlCol="1">
            <a:spAutoFit/>
          </a:bodyPr>
          <a:lstStyle/>
          <a:p>
            <a:r>
              <a:rPr lang="en-US" sz="2400" b="1" dirty="0">
                <a:solidFill>
                  <a:schemeClr val="accent2">
                    <a:lumMod val="50000"/>
                  </a:schemeClr>
                </a:solidFill>
              </a:rPr>
              <a:t>Schistosomes</a:t>
            </a:r>
            <a:endParaRPr lang="ar-SA" sz="2400" b="1" dirty="0">
              <a:solidFill>
                <a:schemeClr val="accent2">
                  <a:lumMod val="50000"/>
                </a:schemeClr>
              </a:solidFill>
            </a:endParaRPr>
          </a:p>
        </p:txBody>
      </p:sp>
      <p:pic>
        <p:nvPicPr>
          <p:cNvPr id="33" name="Picture 2" descr="Schistosoma mansoni - Adults - Servier Medical Art">
            <a:extLst>
              <a:ext uri="{FF2B5EF4-FFF2-40B4-BE49-F238E27FC236}">
                <a16:creationId xmlns:a16="http://schemas.microsoft.com/office/drawing/2014/main" id="{A7063007-5EBA-47D1-9B26-4557D00EF3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2308" y="257785"/>
            <a:ext cx="2314429" cy="279673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nfection Landscapes: Liver Flukes Part 1: Clonorchis sinensis">
            <a:extLst>
              <a:ext uri="{FF2B5EF4-FFF2-40B4-BE49-F238E27FC236}">
                <a16:creationId xmlns:a16="http://schemas.microsoft.com/office/drawing/2014/main" id="{FA85327E-E006-4B0B-884A-2A2E87DCD6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5033" y="328764"/>
            <a:ext cx="1287498" cy="2684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60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par>
                                <p:cTn id="13" presetID="18" presetClass="entr" presetSubtype="12"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Left)">
                                      <p:cBhvr>
                                        <p:cTn id="15" dur="500"/>
                                        <p:tgtEl>
                                          <p:spTgt spid="9"/>
                                        </p:tgtEl>
                                      </p:cBhvr>
                                    </p:animEffect>
                                  </p:childTnLst>
                                </p:cTn>
                              </p:par>
                              <p:par>
                                <p:cTn id="16" presetID="18" presetClass="entr" presetSubtype="12"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strips(downLeft)">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strips(downLeft)">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strips(downLeft)">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strips(downLef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strips(downLef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strips(downLeft)">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strips(downLeft)">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strips(downLeft)">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ntr" presetSubtype="12"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strips(downLeft)">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12"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strips(downLeft)">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18" presetClass="entr" presetSubtype="12"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strips(downLeft)">
                                      <p:cBhvr>
                                        <p:cTn id="68" dur="500"/>
                                        <p:tgtEl>
                                          <p:spTgt spid="18"/>
                                        </p:tgtEl>
                                      </p:cBhvr>
                                    </p:animEffect>
                                  </p:childTnLst>
                                </p:cTn>
                              </p:par>
                            </p:childTnLst>
                          </p:cTn>
                        </p:par>
                      </p:childTnLst>
                    </p:cTn>
                  </p:par>
                  <p:par>
                    <p:cTn id="69" fill="hold">
                      <p:stCondLst>
                        <p:cond delay="indefinite"/>
                      </p:stCondLst>
                      <p:childTnLst>
                        <p:par>
                          <p:cTn id="70" fill="hold">
                            <p:stCondLst>
                              <p:cond delay="0"/>
                            </p:stCondLst>
                            <p:childTnLst>
                              <p:par>
                                <p:cTn id="71" presetID="18" presetClass="entr" presetSubtype="12"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strips(downLeft)">
                                      <p:cBhvr>
                                        <p:cTn id="73" dur="500"/>
                                        <p:tgtEl>
                                          <p:spTgt spid="19"/>
                                        </p:tgtEl>
                                      </p:cBhvr>
                                    </p:animEffect>
                                  </p:childTnLst>
                                </p:cTn>
                              </p:par>
                            </p:childTnLst>
                          </p:cTn>
                        </p:par>
                      </p:childTnLst>
                    </p:cTn>
                  </p:par>
                  <p:par>
                    <p:cTn id="74" fill="hold">
                      <p:stCondLst>
                        <p:cond delay="indefinite"/>
                      </p:stCondLst>
                      <p:childTnLst>
                        <p:par>
                          <p:cTn id="75" fill="hold">
                            <p:stCondLst>
                              <p:cond delay="0"/>
                            </p:stCondLst>
                            <p:childTnLst>
                              <p:par>
                                <p:cTn id="76" presetID="18" presetClass="entr" presetSubtype="12" fill="hold" grpId="0" nodeType="click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strips(downLeft)">
                                      <p:cBhvr>
                                        <p:cTn id="78" dur="500"/>
                                        <p:tgtEl>
                                          <p:spTgt spid="20"/>
                                        </p:tgtEl>
                                      </p:cBhvr>
                                    </p:animEffect>
                                  </p:childTnLst>
                                </p:cTn>
                              </p:par>
                            </p:childTnLst>
                          </p:cTn>
                        </p:par>
                      </p:childTnLst>
                    </p:cTn>
                  </p:par>
                  <p:par>
                    <p:cTn id="79" fill="hold">
                      <p:stCondLst>
                        <p:cond delay="indefinite"/>
                      </p:stCondLst>
                      <p:childTnLst>
                        <p:par>
                          <p:cTn id="80" fill="hold">
                            <p:stCondLst>
                              <p:cond delay="0"/>
                            </p:stCondLst>
                            <p:childTnLst>
                              <p:par>
                                <p:cTn id="81" presetID="18" presetClass="entr" presetSubtype="12"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strips(downLeft)">
                                      <p:cBhvr>
                                        <p:cTn id="83" dur="500"/>
                                        <p:tgtEl>
                                          <p:spTgt spid="21"/>
                                        </p:tgtEl>
                                      </p:cBhvr>
                                    </p:animEffect>
                                  </p:childTnLst>
                                </p:cTn>
                              </p:par>
                            </p:childTnLst>
                          </p:cTn>
                        </p:par>
                      </p:childTnLst>
                    </p:cTn>
                  </p:par>
                  <p:par>
                    <p:cTn id="84" fill="hold">
                      <p:stCondLst>
                        <p:cond delay="indefinite"/>
                      </p:stCondLst>
                      <p:childTnLst>
                        <p:par>
                          <p:cTn id="85" fill="hold">
                            <p:stCondLst>
                              <p:cond delay="0"/>
                            </p:stCondLst>
                            <p:childTnLst>
                              <p:par>
                                <p:cTn id="86" presetID="18" presetClass="entr" presetSubtype="12" fill="hold" grpId="0" nodeType="click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strips(downLeft)">
                                      <p:cBhvr>
                                        <p:cTn id="88" dur="500"/>
                                        <p:tgtEl>
                                          <p:spTgt spid="22"/>
                                        </p:tgtEl>
                                      </p:cBhvr>
                                    </p:animEffect>
                                  </p:childTnLst>
                                </p:cTn>
                              </p:par>
                            </p:childTnLst>
                          </p:cTn>
                        </p:par>
                      </p:childTnLst>
                    </p:cTn>
                  </p:par>
                  <p:par>
                    <p:cTn id="89" fill="hold">
                      <p:stCondLst>
                        <p:cond delay="indefinite"/>
                      </p:stCondLst>
                      <p:childTnLst>
                        <p:par>
                          <p:cTn id="90" fill="hold">
                            <p:stCondLst>
                              <p:cond delay="0"/>
                            </p:stCondLst>
                            <p:childTnLst>
                              <p:par>
                                <p:cTn id="91" presetID="18" presetClass="entr" presetSubtype="12" fill="hold" grpId="0" nodeType="click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strips(downLeft)">
                                      <p:cBhvr>
                                        <p:cTn id="93" dur="500"/>
                                        <p:tgtEl>
                                          <p:spTgt spid="23"/>
                                        </p:tgtEl>
                                      </p:cBhvr>
                                    </p:animEffect>
                                  </p:childTnLst>
                                </p:cTn>
                              </p:par>
                            </p:childTnLst>
                          </p:cTn>
                        </p:par>
                      </p:childTnLst>
                    </p:cTn>
                  </p:par>
                  <p:par>
                    <p:cTn id="94" fill="hold">
                      <p:stCondLst>
                        <p:cond delay="indefinite"/>
                      </p:stCondLst>
                      <p:childTnLst>
                        <p:par>
                          <p:cTn id="95" fill="hold">
                            <p:stCondLst>
                              <p:cond delay="0"/>
                            </p:stCondLst>
                            <p:childTnLst>
                              <p:par>
                                <p:cTn id="96" presetID="18" presetClass="entr" presetSubtype="12" fill="hold" grpId="0" nodeType="click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strips(downLeft)">
                                      <p:cBhvr>
                                        <p:cTn id="98" dur="500"/>
                                        <p:tgtEl>
                                          <p:spTgt spid="24"/>
                                        </p:tgtEl>
                                      </p:cBhvr>
                                    </p:animEffect>
                                  </p:childTnLst>
                                </p:cTn>
                              </p:par>
                            </p:childTnLst>
                          </p:cTn>
                        </p:par>
                      </p:childTnLst>
                    </p:cTn>
                  </p:par>
                  <p:par>
                    <p:cTn id="99" fill="hold">
                      <p:stCondLst>
                        <p:cond delay="indefinite"/>
                      </p:stCondLst>
                      <p:childTnLst>
                        <p:par>
                          <p:cTn id="100" fill="hold">
                            <p:stCondLst>
                              <p:cond delay="0"/>
                            </p:stCondLst>
                            <p:childTnLst>
                              <p:par>
                                <p:cTn id="101" presetID="18" presetClass="entr" presetSubtype="12" fill="hold" grpId="0" nodeType="click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strips(downLeft)">
                                      <p:cBhvr>
                                        <p:cTn id="103" dur="500"/>
                                        <p:tgtEl>
                                          <p:spTgt spid="25"/>
                                        </p:tgtEl>
                                      </p:cBhvr>
                                    </p:animEffect>
                                  </p:childTnLst>
                                </p:cTn>
                              </p:par>
                            </p:childTnLst>
                          </p:cTn>
                        </p:par>
                      </p:childTnLst>
                    </p:cTn>
                  </p:par>
                  <p:par>
                    <p:cTn id="104" fill="hold">
                      <p:stCondLst>
                        <p:cond delay="indefinite"/>
                      </p:stCondLst>
                      <p:childTnLst>
                        <p:par>
                          <p:cTn id="105" fill="hold">
                            <p:stCondLst>
                              <p:cond delay="0"/>
                            </p:stCondLst>
                            <p:childTnLst>
                              <p:par>
                                <p:cTn id="106" presetID="18" presetClass="entr" presetSubtype="12" fill="hold" grpId="0" nodeType="click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strips(downLeft)">
                                      <p:cBhvr>
                                        <p:cTn id="108" dur="500"/>
                                        <p:tgtEl>
                                          <p:spTgt spid="26"/>
                                        </p:tgtEl>
                                      </p:cBhvr>
                                    </p:animEffect>
                                  </p:childTnLst>
                                </p:cTn>
                              </p:par>
                            </p:childTnLst>
                          </p:cTn>
                        </p:par>
                      </p:childTnLst>
                    </p:cTn>
                  </p:par>
                  <p:par>
                    <p:cTn id="109" fill="hold">
                      <p:stCondLst>
                        <p:cond delay="indefinite"/>
                      </p:stCondLst>
                      <p:childTnLst>
                        <p:par>
                          <p:cTn id="110" fill="hold">
                            <p:stCondLst>
                              <p:cond delay="0"/>
                            </p:stCondLst>
                            <p:childTnLst>
                              <p:par>
                                <p:cTn id="111" presetID="18" presetClass="entr" presetSubtype="12" fill="hold" grpId="0" nodeType="click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strips(downLeft)">
                                      <p:cBhvr>
                                        <p:cTn id="113" dur="500"/>
                                        <p:tgtEl>
                                          <p:spTgt spid="27"/>
                                        </p:tgtEl>
                                      </p:cBhvr>
                                    </p:animEffect>
                                  </p:childTnLst>
                                </p:cTn>
                              </p:par>
                            </p:childTnLst>
                          </p:cTn>
                        </p:par>
                      </p:childTnLst>
                    </p:cTn>
                  </p:par>
                  <p:par>
                    <p:cTn id="114" fill="hold">
                      <p:stCondLst>
                        <p:cond delay="indefinite"/>
                      </p:stCondLst>
                      <p:childTnLst>
                        <p:par>
                          <p:cTn id="115" fill="hold">
                            <p:stCondLst>
                              <p:cond delay="0"/>
                            </p:stCondLst>
                            <p:childTnLst>
                              <p:par>
                                <p:cTn id="116" presetID="18" presetClass="entr" presetSubtype="12" fill="hold" grpId="0" nodeType="click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strips(downLeft)">
                                      <p:cBhvr>
                                        <p:cTn id="11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365D2-9C0A-4DF5-8917-E0C92DAD9791}"/>
              </a:ext>
            </a:extLst>
          </p:cNvPr>
          <p:cNvSpPr>
            <a:spLocks noGrp="1"/>
          </p:cNvSpPr>
          <p:nvPr>
            <p:ph type="title"/>
          </p:nvPr>
        </p:nvSpPr>
        <p:spPr>
          <a:xfrm>
            <a:off x="675690" y="4470652"/>
            <a:ext cx="3189523" cy="1325563"/>
          </a:xfrm>
        </p:spPr>
        <p:txBody>
          <a:bodyPr>
            <a:normAutofit/>
          </a:bodyPr>
          <a:lstStyle/>
          <a:p>
            <a:r>
              <a:rPr lang="en-US" sz="2400" b="1" dirty="0">
                <a:solidFill>
                  <a:srgbClr val="FF0000"/>
                </a:solidFill>
                <a:latin typeface="Arial" pitchFamily="34" charset="0"/>
                <a:ea typeface="+mn-ea"/>
                <a:cs typeface="Arial" pitchFamily="34" charset="0"/>
              </a:rPr>
              <a:t>Trematoda (flukes)</a:t>
            </a:r>
          </a:p>
        </p:txBody>
      </p:sp>
      <p:pic>
        <p:nvPicPr>
          <p:cNvPr id="5" name="Picture 2" descr="Schistosoma mansoni - Adults - Servier Medical Art">
            <a:extLst>
              <a:ext uri="{FF2B5EF4-FFF2-40B4-BE49-F238E27FC236}">
                <a16:creationId xmlns:a16="http://schemas.microsoft.com/office/drawing/2014/main" id="{CF85AAA1-6202-437C-8F76-4E7AEB213E4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4536" y="1654863"/>
            <a:ext cx="2299863" cy="277913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429911C-03ED-4C9A-8CEC-E26CC2A2C48A}"/>
              </a:ext>
            </a:extLst>
          </p:cNvPr>
          <p:cNvSpPr/>
          <p:nvPr/>
        </p:nvSpPr>
        <p:spPr>
          <a:xfrm>
            <a:off x="5359507" y="537992"/>
            <a:ext cx="6473588" cy="1003031"/>
          </a:xfrm>
          <a:prstGeom prst="rect">
            <a:avLst/>
          </a:prstGeom>
        </p:spPr>
        <p:txBody>
          <a:bodyPr wrap="square">
            <a:spAutoFit/>
          </a:bodyPr>
          <a:lstStyle/>
          <a:p>
            <a:pPr>
              <a:lnSpc>
                <a:spcPct val="150000"/>
              </a:lnSpc>
              <a:defRPr/>
            </a:pPr>
            <a:r>
              <a:rPr lang="en-US" sz="4400" b="1" dirty="0">
                <a:solidFill>
                  <a:srgbClr val="7030A0"/>
                </a:solidFill>
                <a:latin typeface="+mj-lt"/>
                <a:ea typeface="+mj-ea"/>
                <a:cs typeface="+mj-cs"/>
              </a:rPr>
              <a:t>Schistosomes(Blood flukes)</a:t>
            </a:r>
          </a:p>
        </p:txBody>
      </p:sp>
      <p:pic>
        <p:nvPicPr>
          <p:cNvPr id="7" name="Picture 6">
            <a:extLst>
              <a:ext uri="{FF2B5EF4-FFF2-40B4-BE49-F238E27FC236}">
                <a16:creationId xmlns:a16="http://schemas.microsoft.com/office/drawing/2014/main" id="{CE86D91C-8B50-4E78-AC9E-1CBCC4FE629D}"/>
              </a:ext>
            </a:extLst>
          </p:cNvPr>
          <p:cNvPicPr>
            <a:picLocks noChangeAspect="1"/>
          </p:cNvPicPr>
          <p:nvPr/>
        </p:nvPicPr>
        <p:blipFill>
          <a:blip r:embed="rId3" cstate="print"/>
          <a:stretch>
            <a:fillRect/>
          </a:stretch>
        </p:blipFill>
        <p:spPr>
          <a:xfrm>
            <a:off x="8787739" y="2015749"/>
            <a:ext cx="1804327" cy="1380346"/>
          </a:xfrm>
          <a:prstGeom prst="rect">
            <a:avLst/>
          </a:prstGeom>
        </p:spPr>
      </p:pic>
      <p:sp>
        <p:nvSpPr>
          <p:cNvPr id="8" name="TextBox 7">
            <a:extLst>
              <a:ext uri="{FF2B5EF4-FFF2-40B4-BE49-F238E27FC236}">
                <a16:creationId xmlns:a16="http://schemas.microsoft.com/office/drawing/2014/main" id="{AFD41F9D-FDDE-4231-8537-F7E9529718B2}"/>
              </a:ext>
            </a:extLst>
          </p:cNvPr>
          <p:cNvSpPr txBox="1"/>
          <p:nvPr/>
        </p:nvSpPr>
        <p:spPr>
          <a:xfrm>
            <a:off x="9821676" y="5345253"/>
            <a:ext cx="1633973" cy="461665"/>
          </a:xfrm>
          <a:prstGeom prst="rect">
            <a:avLst/>
          </a:prstGeom>
          <a:noFill/>
        </p:spPr>
        <p:txBody>
          <a:bodyPr wrap="none" rtlCol="0">
            <a:spAutoFit/>
          </a:bodyPr>
          <a:lstStyle/>
          <a:p>
            <a:r>
              <a:rPr lang="en-US" dirty="0"/>
              <a:t> (</a:t>
            </a:r>
            <a:r>
              <a:rPr lang="en-US" sz="2400" b="1" dirty="0"/>
              <a:t>Nile delta)</a:t>
            </a:r>
          </a:p>
        </p:txBody>
      </p:sp>
      <p:pic>
        <p:nvPicPr>
          <p:cNvPr id="11" name="Picture 10">
            <a:extLst>
              <a:ext uri="{FF2B5EF4-FFF2-40B4-BE49-F238E27FC236}">
                <a16:creationId xmlns:a16="http://schemas.microsoft.com/office/drawing/2014/main" id="{B91CFB51-3BA8-418C-AB20-E77698AE85C0}"/>
              </a:ext>
            </a:extLst>
          </p:cNvPr>
          <p:cNvPicPr>
            <a:picLocks noChangeAspect="1"/>
          </p:cNvPicPr>
          <p:nvPr/>
        </p:nvPicPr>
        <p:blipFill>
          <a:blip r:embed="rId4" cstate="print"/>
          <a:stretch>
            <a:fillRect/>
          </a:stretch>
        </p:blipFill>
        <p:spPr>
          <a:xfrm>
            <a:off x="5176583" y="2317285"/>
            <a:ext cx="1665031" cy="1078810"/>
          </a:xfrm>
          <a:prstGeom prst="rect">
            <a:avLst/>
          </a:prstGeom>
        </p:spPr>
      </p:pic>
      <p:pic>
        <p:nvPicPr>
          <p:cNvPr id="12" name="Picture 2" descr="Schistosoma mansoni - Adults - Servier Medical Art">
            <a:extLst>
              <a:ext uri="{FF2B5EF4-FFF2-40B4-BE49-F238E27FC236}">
                <a16:creationId xmlns:a16="http://schemas.microsoft.com/office/drawing/2014/main" id="{7BB00E2C-C855-40D5-B6B2-14EDF99FCC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23186" y="1740674"/>
            <a:ext cx="2973115" cy="269332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22812A55-9A48-44F9-A8CE-9EDCB8CD8F65}"/>
              </a:ext>
            </a:extLst>
          </p:cNvPr>
          <p:cNvSpPr/>
          <p:nvPr/>
        </p:nvSpPr>
        <p:spPr>
          <a:xfrm>
            <a:off x="4882070" y="4798428"/>
            <a:ext cx="4367215" cy="577850"/>
          </a:xfrm>
          <a:prstGeom prst="rect">
            <a:avLst/>
          </a:prstGeom>
        </p:spPr>
        <p:txBody>
          <a:bodyPr wrap="square">
            <a:spAutoFit/>
          </a:bodyPr>
          <a:lstStyle/>
          <a:p>
            <a:pPr algn="ctr">
              <a:lnSpc>
                <a:spcPct val="150000"/>
              </a:lnSpc>
              <a:defRPr/>
            </a:pPr>
            <a:r>
              <a:rPr lang="en-US" sz="2400" b="1" i="1" dirty="0">
                <a:solidFill>
                  <a:srgbClr val="FF0000"/>
                </a:solidFill>
                <a:latin typeface="Arial" pitchFamily="34" charset="0"/>
                <a:cs typeface="Arial" pitchFamily="34" charset="0"/>
              </a:rPr>
              <a:t>S. Japonicum</a:t>
            </a:r>
          </a:p>
        </p:txBody>
      </p:sp>
      <p:sp>
        <p:nvSpPr>
          <p:cNvPr id="14" name="Rectangle 13">
            <a:extLst>
              <a:ext uri="{FF2B5EF4-FFF2-40B4-BE49-F238E27FC236}">
                <a16:creationId xmlns:a16="http://schemas.microsoft.com/office/drawing/2014/main" id="{DCE24B38-476E-48E7-860F-121874981073}"/>
              </a:ext>
            </a:extLst>
          </p:cNvPr>
          <p:cNvSpPr/>
          <p:nvPr/>
        </p:nvSpPr>
        <p:spPr>
          <a:xfrm>
            <a:off x="9526430" y="4748257"/>
            <a:ext cx="1824538" cy="577850"/>
          </a:xfrm>
          <a:prstGeom prst="rect">
            <a:avLst/>
          </a:prstGeom>
        </p:spPr>
        <p:txBody>
          <a:bodyPr wrap="none">
            <a:spAutoFit/>
          </a:bodyPr>
          <a:lstStyle/>
          <a:p>
            <a:pPr algn="ctr">
              <a:lnSpc>
                <a:spcPct val="150000"/>
              </a:lnSpc>
              <a:defRPr/>
            </a:pPr>
            <a:r>
              <a:rPr lang="en-US" sz="2400" b="1" i="1" dirty="0">
                <a:solidFill>
                  <a:srgbClr val="FF0000"/>
                </a:solidFill>
                <a:latin typeface="Arial" pitchFamily="34" charset="0"/>
                <a:cs typeface="Arial" pitchFamily="34" charset="0"/>
              </a:rPr>
              <a:t>S. </a:t>
            </a:r>
            <a:r>
              <a:rPr lang="en-US" sz="2400" b="1" i="1" dirty="0" err="1">
                <a:solidFill>
                  <a:srgbClr val="FF0000"/>
                </a:solidFill>
                <a:latin typeface="Arial" pitchFamily="34" charset="0"/>
                <a:cs typeface="Arial" pitchFamily="34" charset="0"/>
              </a:rPr>
              <a:t>mansoni</a:t>
            </a:r>
            <a:endParaRPr lang="en-US" sz="2400" b="1" i="1" dirty="0">
              <a:solidFill>
                <a:srgbClr val="FF0000"/>
              </a:solidFill>
              <a:latin typeface="Arial" pitchFamily="34" charset="0"/>
              <a:cs typeface="Arial" pitchFamily="34" charset="0"/>
            </a:endParaRPr>
          </a:p>
        </p:txBody>
      </p:sp>
      <p:pic>
        <p:nvPicPr>
          <p:cNvPr id="15" name="Picture 2" descr="Infection Landscapes: Liver Flukes Part 1: Clonorchis sinensis">
            <a:extLst>
              <a:ext uri="{FF2B5EF4-FFF2-40B4-BE49-F238E27FC236}">
                <a16:creationId xmlns:a16="http://schemas.microsoft.com/office/drawing/2014/main" id="{F3743ED4-20FF-4BA2-B791-FED7E962DAF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4183" y="1326393"/>
            <a:ext cx="1665031" cy="3472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60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10"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B6E883-DB9A-4094-8422-6D0763E4A669}"/>
              </a:ext>
            </a:extLst>
          </p:cNvPr>
          <p:cNvPicPr>
            <a:picLocks noChangeAspect="1"/>
          </p:cNvPicPr>
          <p:nvPr/>
        </p:nvPicPr>
        <p:blipFill>
          <a:blip r:embed="rId2" cstate="print"/>
          <a:stretch>
            <a:fillRect/>
          </a:stretch>
        </p:blipFill>
        <p:spPr>
          <a:xfrm>
            <a:off x="917373" y="1166648"/>
            <a:ext cx="10838004" cy="5691352"/>
          </a:xfrm>
          <a:prstGeom prst="rect">
            <a:avLst/>
          </a:prstGeom>
        </p:spPr>
      </p:pic>
      <p:sp>
        <p:nvSpPr>
          <p:cNvPr id="7" name="Title 1">
            <a:extLst>
              <a:ext uri="{FF2B5EF4-FFF2-40B4-BE49-F238E27FC236}">
                <a16:creationId xmlns:a16="http://schemas.microsoft.com/office/drawing/2014/main" id="{747403E0-4FEE-4BBE-899B-585A4F26E13A}"/>
              </a:ext>
            </a:extLst>
          </p:cNvPr>
          <p:cNvSpPr txBox="1">
            <a:spLocks/>
          </p:cNvSpPr>
          <p:nvPr/>
        </p:nvSpPr>
        <p:spPr>
          <a:xfrm>
            <a:off x="268014" y="457200"/>
            <a:ext cx="295077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0000"/>
                </a:solidFill>
              </a:rPr>
              <a:t>Life  Cycle</a:t>
            </a:r>
          </a:p>
        </p:txBody>
      </p:sp>
      <p:sp>
        <p:nvSpPr>
          <p:cNvPr id="4" name="TextBox 3">
            <a:extLst>
              <a:ext uri="{FF2B5EF4-FFF2-40B4-BE49-F238E27FC236}">
                <a16:creationId xmlns:a16="http://schemas.microsoft.com/office/drawing/2014/main" id="{D9E6A938-F980-4B63-90D8-36DF3870E7D3}"/>
              </a:ext>
            </a:extLst>
          </p:cNvPr>
          <p:cNvSpPr txBox="1"/>
          <p:nvPr/>
        </p:nvSpPr>
        <p:spPr>
          <a:xfrm>
            <a:off x="615115" y="68638"/>
            <a:ext cx="10983327" cy="584775"/>
          </a:xfrm>
          <a:prstGeom prst="rect">
            <a:avLst/>
          </a:prstGeom>
          <a:solidFill>
            <a:schemeClr val="accent4">
              <a:lumMod val="40000"/>
              <a:lumOff val="60000"/>
            </a:schemeClr>
          </a:solidFill>
          <a:ln w="28575"/>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3200" b="1" dirty="0" err="1">
                <a:solidFill>
                  <a:srgbClr val="7030A0"/>
                </a:solidFill>
                <a:latin typeface="Arial" pitchFamily="34" charset="0"/>
                <a:cs typeface="Arial" pitchFamily="34" charset="0"/>
              </a:rPr>
              <a:t>Schistosomiasis</a:t>
            </a:r>
            <a:r>
              <a:rPr lang="en-US" sz="3200" b="1" dirty="0">
                <a:solidFill>
                  <a:srgbClr val="7030A0"/>
                </a:solidFill>
                <a:latin typeface="Arial" pitchFamily="34" charset="0"/>
                <a:cs typeface="Arial" pitchFamily="34" charset="0"/>
              </a:rPr>
              <a:t> (Bilharziasis)</a:t>
            </a:r>
          </a:p>
        </p:txBody>
      </p:sp>
    </p:spTree>
    <p:extLst>
      <p:ext uri="{BB962C8B-B14F-4D97-AF65-F5344CB8AC3E}">
        <p14:creationId xmlns:p14="http://schemas.microsoft.com/office/powerpoint/2010/main" val="191445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descr="water2">
            <a:extLst>
              <a:ext uri="{FF2B5EF4-FFF2-40B4-BE49-F238E27FC236}">
                <a16:creationId xmlns:a16="http://schemas.microsoft.com/office/drawing/2014/main" id="{BD62EB83-837C-481B-A48B-EEFCE8C31B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3326" y="1298689"/>
            <a:ext cx="7715250"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A3E3664-1EA0-479F-9427-0E7ABFD5C445}"/>
              </a:ext>
            </a:extLst>
          </p:cNvPr>
          <p:cNvSpPr txBox="1"/>
          <p:nvPr/>
        </p:nvSpPr>
        <p:spPr>
          <a:xfrm>
            <a:off x="4444564" y="741971"/>
            <a:ext cx="3286125" cy="523875"/>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sz="2800" b="1" dirty="0">
                <a:solidFill>
                  <a:srgbClr val="C00000"/>
                </a:solidFill>
                <a:latin typeface="Arial" pitchFamily="34" charset="0"/>
                <a:cs typeface="Arial" pitchFamily="34" charset="0"/>
              </a:rPr>
              <a:t>Mode of infection</a:t>
            </a:r>
          </a:p>
        </p:txBody>
      </p:sp>
      <p:sp>
        <p:nvSpPr>
          <p:cNvPr id="6" name="TextBox 5">
            <a:extLst>
              <a:ext uri="{FF2B5EF4-FFF2-40B4-BE49-F238E27FC236}">
                <a16:creationId xmlns:a16="http://schemas.microsoft.com/office/drawing/2014/main" id="{0E3BAA3D-78EC-4DE1-9098-8175BE4C0D50}"/>
              </a:ext>
            </a:extLst>
          </p:cNvPr>
          <p:cNvSpPr txBox="1"/>
          <p:nvPr/>
        </p:nvSpPr>
        <p:spPr>
          <a:xfrm>
            <a:off x="1135152" y="5482953"/>
            <a:ext cx="10562893" cy="101566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defRPr/>
            </a:pPr>
            <a:r>
              <a:rPr lang="en-US" sz="2000" b="1" dirty="0">
                <a:solidFill>
                  <a:srgbClr val="002060"/>
                </a:solidFill>
                <a:latin typeface="Arial" pitchFamily="34" charset="0"/>
                <a:cs typeface="Arial" pitchFamily="34" charset="0"/>
              </a:rPr>
              <a:t>Man is infected by coming in contact with cercaria in polluted water of canals or drinking polluted canals water containing cercaria. The </a:t>
            </a:r>
            <a:r>
              <a:rPr lang="en-US" sz="2000" b="1" dirty="0" err="1">
                <a:solidFill>
                  <a:srgbClr val="002060"/>
                </a:solidFill>
                <a:latin typeface="Arial" pitchFamily="34" charset="0"/>
                <a:cs typeface="Arial" pitchFamily="34" charset="0"/>
              </a:rPr>
              <a:t>cercaria</a:t>
            </a:r>
            <a:r>
              <a:rPr lang="en-US" sz="2000" b="1" dirty="0">
                <a:solidFill>
                  <a:srgbClr val="002060"/>
                </a:solidFill>
                <a:latin typeface="Arial" pitchFamily="34" charset="0"/>
                <a:cs typeface="Arial" pitchFamily="34" charset="0"/>
              </a:rPr>
              <a:t> actively penetrates the skin or the mucous membrane through the action of penetration glands</a:t>
            </a:r>
          </a:p>
        </p:txBody>
      </p:sp>
      <p:sp>
        <p:nvSpPr>
          <p:cNvPr id="7" name="TextBox 3">
            <a:extLst>
              <a:ext uri="{FF2B5EF4-FFF2-40B4-BE49-F238E27FC236}">
                <a16:creationId xmlns:a16="http://schemas.microsoft.com/office/drawing/2014/main" id="{D9E6A938-F980-4B63-90D8-36DF3870E7D3}"/>
              </a:ext>
            </a:extLst>
          </p:cNvPr>
          <p:cNvSpPr txBox="1"/>
          <p:nvPr/>
        </p:nvSpPr>
        <p:spPr>
          <a:xfrm>
            <a:off x="615115" y="68638"/>
            <a:ext cx="10983327" cy="584775"/>
          </a:xfrm>
          <a:prstGeom prst="rect">
            <a:avLst/>
          </a:prstGeom>
          <a:solidFill>
            <a:schemeClr val="accent4">
              <a:lumMod val="40000"/>
              <a:lumOff val="60000"/>
            </a:schemeClr>
          </a:solidFill>
          <a:ln w="28575"/>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3200" b="1" dirty="0" err="1">
                <a:solidFill>
                  <a:srgbClr val="7030A0"/>
                </a:solidFill>
                <a:latin typeface="Arial" pitchFamily="34" charset="0"/>
                <a:cs typeface="Arial" pitchFamily="34" charset="0"/>
              </a:rPr>
              <a:t>Schistosomiasis</a:t>
            </a:r>
            <a:r>
              <a:rPr lang="en-US" sz="3200" b="1" dirty="0">
                <a:solidFill>
                  <a:srgbClr val="7030A0"/>
                </a:solidFill>
                <a:latin typeface="Arial" pitchFamily="34" charset="0"/>
                <a:cs typeface="Arial" pitchFamily="34" charset="0"/>
              </a:rPr>
              <a:t> (Bilharziasis)</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1266"/>
                                        </p:tgtEl>
                                        <p:attrNameLst>
                                          <p:attrName>style.visibility</p:attrName>
                                        </p:attrNameLst>
                                      </p:cBhvr>
                                      <p:to>
                                        <p:strVal val="visible"/>
                                      </p:to>
                                    </p:set>
                                    <p:animEffect transition="in" filter="strips(downLeft)">
                                      <p:cBhvr>
                                        <p:cTn id="17" dur="500"/>
                                        <p:tgtEl>
                                          <p:spTgt spid="1126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down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A1E8E06EC6444FAFC969E2A8D1A55E" ma:contentTypeVersion="9" ma:contentTypeDescription="Create a new document." ma:contentTypeScope="" ma:versionID="d3892fa1bde7b531f7fa0a790ea43488">
  <xsd:schema xmlns:xsd="http://www.w3.org/2001/XMLSchema" xmlns:xs="http://www.w3.org/2001/XMLSchema" xmlns:p="http://schemas.microsoft.com/office/2006/metadata/properties" xmlns:ns2="3ae45523-5a85-45e7-8008-accd3c84eec0" xmlns:ns3="5b9ef952-99af-4d0a-b2f4-0e3827503894" targetNamespace="http://schemas.microsoft.com/office/2006/metadata/properties" ma:root="true" ma:fieldsID="d840f164b99fee1144f69857238fa762" ns2:_="" ns3:_="">
    <xsd:import namespace="3ae45523-5a85-45e7-8008-accd3c84eec0"/>
    <xsd:import namespace="5b9ef952-99af-4d0a-b2f4-0e382750389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e45523-5a85-45e7-8008-accd3c84ee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f52f34-b351-492d-bd72-b80be8882ab9"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9ef952-99af-4d0a-b2f4-0e382750389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92bc8bc-752c-41c2-a696-5d2463662cd4}" ma:internalName="TaxCatchAll" ma:showField="CatchAllData" ma:web="5b9ef952-99af-4d0a-b2f4-0e38275038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b9ef952-99af-4d0a-b2f4-0e3827503894" xsi:nil="true"/>
    <lcf76f155ced4ddcb4097134ff3c332f xmlns="3ae45523-5a85-45e7-8008-accd3c84eec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DCAE2F0-EAD8-45B3-8727-02377E6A9A0E}"/>
</file>

<file path=customXml/itemProps2.xml><?xml version="1.0" encoding="utf-8"?>
<ds:datastoreItem xmlns:ds="http://schemas.openxmlformats.org/officeDocument/2006/customXml" ds:itemID="{E8F7F9F6-82E6-40FB-B44B-9EE4B51F3C92}"/>
</file>

<file path=customXml/itemProps3.xml><?xml version="1.0" encoding="utf-8"?>
<ds:datastoreItem xmlns:ds="http://schemas.openxmlformats.org/officeDocument/2006/customXml" ds:itemID="{BF1DB541-0A0C-4BB3-95AF-8B10AE4BACEA}"/>
</file>

<file path=docProps/app.xml><?xml version="1.0" encoding="utf-8"?>
<Properties xmlns="http://schemas.openxmlformats.org/officeDocument/2006/extended-properties" xmlns:vt="http://schemas.openxmlformats.org/officeDocument/2006/docPropsVTypes">
  <TotalTime>1156</TotalTime>
  <Words>2190</Words>
  <Application>Microsoft Office PowerPoint</Application>
  <PresentationFormat>Widescreen</PresentationFormat>
  <Paragraphs>218</Paragraphs>
  <Slides>32</Slides>
  <Notes>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1" baseType="lpstr">
      <vt:lpstr>Arial</vt:lpstr>
      <vt:lpstr>Arial</vt:lpstr>
      <vt:lpstr>Calibri</vt:lpstr>
      <vt:lpstr>Calibri Light</vt:lpstr>
      <vt:lpstr>Century Schoolbook</vt:lpstr>
      <vt:lpstr>Constantia</vt:lpstr>
      <vt:lpstr>Wingdings</vt:lpstr>
      <vt:lpstr>Office Theme</vt:lpstr>
      <vt:lpstr>Clip</vt:lpstr>
      <vt:lpstr>GIT Module  2021-2022  Parasitic Infections  (Schistosomiasis &amp; Gastrointestinal hydatidosis)</vt:lpstr>
      <vt:lpstr>Classification of parasites </vt:lpstr>
      <vt:lpstr>PowerPoint Presentation</vt:lpstr>
      <vt:lpstr>Definition </vt:lpstr>
      <vt:lpstr>PowerPoint Presentation</vt:lpstr>
      <vt:lpstr>PowerPoint Presentation</vt:lpstr>
      <vt:lpstr>Trematoda (flukes)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EGGS THAT FAIL</vt:lpstr>
      <vt:lpstr>EGGS THAT FAIL</vt:lpstr>
      <vt:lpstr>EGGS THAT FAIL</vt:lpstr>
      <vt:lpstr>EGGS THAT FAIL</vt:lpstr>
      <vt:lpstr>Katayama Syndrome</vt:lpstr>
      <vt:lpstr>PowerPoint Presentation</vt:lpstr>
      <vt:lpstr>PowerPoint Presentation</vt:lpstr>
      <vt:lpstr>Gastrointestinal hydatidosis</vt:lpstr>
      <vt:lpstr>Echinococcosis </vt:lpstr>
      <vt:lpstr>PowerPoint Presentation</vt:lpstr>
      <vt:lpstr>Pathophysiology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136</cp:revision>
  <dcterms:created xsi:type="dcterms:W3CDTF">2021-03-23T04:45:46Z</dcterms:created>
  <dcterms:modified xsi:type="dcterms:W3CDTF">2022-04-04T20:58:05Z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0x01010081A1E8E06EC6444FAFC969E2A8D1A55E</vt:lpwstr>
  </property>
</Properties>
</file>