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57" r:id="rId5"/>
    <p:sldId id="271" r:id="rId6"/>
    <p:sldId id="299" r:id="rId7"/>
    <p:sldId id="274" r:id="rId8"/>
    <p:sldId id="272" r:id="rId9"/>
    <p:sldId id="298" r:id="rId10"/>
    <p:sldId id="259" r:id="rId11"/>
    <p:sldId id="300" r:id="rId12"/>
    <p:sldId id="260" r:id="rId13"/>
    <p:sldId id="301" r:id="rId14"/>
    <p:sldId id="261" r:id="rId15"/>
    <p:sldId id="276" r:id="rId16"/>
    <p:sldId id="264" r:id="rId17"/>
    <p:sldId id="265" r:id="rId18"/>
    <p:sldId id="305" r:id="rId19"/>
    <p:sldId id="267" r:id="rId20"/>
    <p:sldId id="268" r:id="rId21"/>
    <p:sldId id="284" r:id="rId22"/>
    <p:sldId id="285" r:id="rId23"/>
    <p:sldId id="294" r:id="rId24"/>
    <p:sldId id="286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88" autoAdjust="0"/>
    <p:restoredTop sz="94660"/>
  </p:normalViewPr>
  <p:slideViewPr>
    <p:cSldViewPr>
      <p:cViewPr varScale="1">
        <p:scale>
          <a:sx n="104" d="100"/>
          <a:sy n="104" d="100"/>
        </p:scale>
        <p:origin x="11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/>
          <a:lstStyle/>
          <a:p>
            <a:r>
              <a:rPr lang="en-US" b="1" dirty="0" smtClean="0"/>
              <a:t>Congenital Adrenal Hyperplasia</a:t>
            </a:r>
            <a:endParaRPr lang="ar-JO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282" y="3352800"/>
            <a:ext cx="6400800" cy="1752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Tariq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Rabaya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, MD</a:t>
            </a:r>
          </a:p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July 2019</a:t>
            </a:r>
            <a:endParaRPr lang="ar-JO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ABC\Mutah lectures\Mutah_University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950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Signs and symptoms</a:t>
            </a:r>
            <a:endParaRPr lang="ar-JO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105400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Females</a:t>
            </a:r>
            <a:r>
              <a:rPr lang="en-US" sz="2400" dirty="0" smtClean="0"/>
              <a:t> with severe CAH due to deficiencies of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21-hydroxylase, 11-beta-hydroxylase, or 3-beta-hydroxysteroid dehydrogenase </a:t>
            </a:r>
            <a:r>
              <a:rPr lang="en-US" sz="2400" dirty="0" smtClean="0"/>
              <a:t>have ambiguous genitalia at birth </a:t>
            </a:r>
            <a:r>
              <a:rPr lang="en-US" sz="2400" b="1" dirty="0" smtClean="0"/>
              <a:t>(classic virilizing adrenal hyperplasia); </a:t>
            </a:r>
            <a:r>
              <a:rPr lang="en-US" sz="2400" dirty="0" smtClean="0"/>
              <a:t>genital anomalies range from complete fusion of the labioscrotal folds and a phallic urethra to clitoromegaly, partial fusion of the labioscrotal folds, or both.</a:t>
            </a:r>
          </a:p>
          <a:p>
            <a:pPr lvl="1"/>
            <a:endParaRPr lang="en-US" sz="2200" dirty="0" smtClean="0"/>
          </a:p>
        </p:txBody>
      </p:sp>
      <p:pic>
        <p:nvPicPr>
          <p:cNvPr id="4" name="Content Placeholder 8" descr="918965-919218-2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676406"/>
            <a:ext cx="3567791" cy="3024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76800"/>
            <a:ext cx="40671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4191000" cy="6248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Females </a:t>
            </a:r>
            <a:r>
              <a:rPr lang="en-US" sz="1800" dirty="0"/>
              <a:t>with mild 21-hydroxylase deficiency are identified later in childhood because of precocious pubic hair, clitoromegaly, or both, often </a:t>
            </a:r>
            <a:r>
              <a:rPr lang="en-US" sz="1800" u="sng" dirty="0"/>
              <a:t>accompanied by accelerated growth </a:t>
            </a:r>
            <a:r>
              <a:rPr lang="en-US" sz="1800" dirty="0"/>
              <a:t>and skeletal maturation </a:t>
            </a:r>
            <a:r>
              <a:rPr lang="en-US" sz="1800" b="1" dirty="0"/>
              <a:t>(simple </a:t>
            </a:r>
            <a:r>
              <a:rPr lang="en-US" sz="1800" b="1" dirty="0" err="1"/>
              <a:t>virilizing</a:t>
            </a:r>
            <a:r>
              <a:rPr lang="en-US" sz="1800" b="1" dirty="0"/>
              <a:t> adrenal hyperplasia</a:t>
            </a:r>
            <a:r>
              <a:rPr lang="en-US" sz="1800" b="1" dirty="0" smtClean="0"/>
              <a:t>)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Females with still milder deficiencies of 21-hydroxylase or 3-beta-hydroxysteroid dehydrogenase activity may present in adolescence or adulthood with oligomenorrhea, </a:t>
            </a:r>
            <a:r>
              <a:rPr lang="en-US" sz="1800" dirty="0" err="1" smtClean="0"/>
              <a:t>hirsutism</a:t>
            </a:r>
            <a:r>
              <a:rPr lang="en-US" sz="1800" dirty="0" smtClean="0"/>
              <a:t>, and/or infertility </a:t>
            </a:r>
            <a:r>
              <a:rPr lang="en-US" sz="1800" b="1" dirty="0" smtClean="0"/>
              <a:t>(</a:t>
            </a:r>
            <a:r>
              <a:rPr lang="en-US" sz="1800" b="1" dirty="0" err="1" smtClean="0"/>
              <a:t>nonclassic</a:t>
            </a:r>
            <a:r>
              <a:rPr lang="en-US" sz="1800" b="1" dirty="0" smtClean="0"/>
              <a:t> adrenal hyperplasia)</a:t>
            </a:r>
            <a:endParaRPr lang="en-US" sz="1800" dirty="0" smtClean="0"/>
          </a:p>
          <a:p>
            <a:pPr marL="57150" indent="0">
              <a:buNone/>
            </a:pPr>
            <a:endParaRPr lang="en-US" sz="1800" dirty="0" smtClean="0"/>
          </a:p>
          <a:p>
            <a:r>
              <a:rPr lang="en-US" sz="1800" dirty="0" smtClean="0"/>
              <a:t>Females with </a:t>
            </a:r>
            <a:r>
              <a:rPr lang="en-US" sz="1800" b="1" dirty="0" smtClean="0"/>
              <a:t>17-hydroxylase deficiency </a:t>
            </a:r>
            <a:r>
              <a:rPr lang="en-US" sz="1800" dirty="0" smtClean="0"/>
              <a:t>appear </a:t>
            </a:r>
            <a:r>
              <a:rPr lang="en-US" sz="1800" dirty="0" err="1" smtClean="0"/>
              <a:t>phenotypically</a:t>
            </a:r>
            <a:r>
              <a:rPr lang="en-US" sz="1800" dirty="0" smtClean="0"/>
              <a:t> female at birth but do not develop breasts or menstruate in adolescence; they may present with </a:t>
            </a:r>
            <a:r>
              <a:rPr lang="en-US" sz="1800" b="1" dirty="0" smtClean="0"/>
              <a:t>hypertension</a:t>
            </a:r>
            <a:endParaRPr lang="ar-SA" sz="1800" b="1" dirty="0"/>
          </a:p>
        </p:txBody>
      </p:sp>
      <p:pic>
        <p:nvPicPr>
          <p:cNvPr id="4" name="Content Placeholder 3" descr="918965-919218-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219200"/>
            <a:ext cx="3289300" cy="3200400"/>
          </a:xfrm>
          <a:prstGeom prst="rect">
            <a:avLst/>
          </a:prstGeom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4882356" y="47244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 female patient with the 46,XX karyotype with mild virilization due to congenital </a:t>
            </a:r>
            <a:r>
              <a:rPr lang="en-US" dirty="0" err="1" smtClean="0"/>
              <a:t>virilizing</a:t>
            </a:r>
            <a:r>
              <a:rPr lang="en-US" dirty="0" smtClean="0"/>
              <a:t> adrenal hyperplasia secondary to 21-hydroxylase deficiency</a:t>
            </a:r>
            <a:endParaRPr lang="ar-J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5105400" cy="64008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Males with 21-hydroxylase deficiency have </a:t>
            </a:r>
            <a:r>
              <a:rPr lang="en-US" sz="2200" b="1" dirty="0" smtClean="0"/>
              <a:t>normal genitalia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 smtClean="0"/>
              <a:t>If the </a:t>
            </a:r>
            <a:r>
              <a:rPr lang="en-US" sz="2200" u="sng" dirty="0" smtClean="0"/>
              <a:t>defect is severe </a:t>
            </a:r>
            <a:r>
              <a:rPr lang="en-US" sz="2200" dirty="0" smtClean="0"/>
              <a:t>it </a:t>
            </a:r>
            <a:r>
              <a:rPr lang="en-US" sz="2200" dirty="0" smtClean="0"/>
              <a:t>results in salt wasting, </a:t>
            </a:r>
            <a:r>
              <a:rPr lang="en-US" sz="2200" dirty="0" smtClean="0"/>
              <a:t>neonates </a:t>
            </a:r>
            <a:r>
              <a:rPr lang="en-US" sz="2200" dirty="0" smtClean="0"/>
              <a:t>present at age 1-4 weeks with failure to thrive, recurrent vomiting, dehydration, hypotension, hyponatremia, hyperkalemia, and shock (</a:t>
            </a:r>
            <a:r>
              <a:rPr lang="en-US" sz="2200" b="1" dirty="0" smtClean="0"/>
              <a:t>classic salt-wasting adrenal hyperplasia</a:t>
            </a:r>
            <a:r>
              <a:rPr lang="en-US" sz="2200" dirty="0" smtClean="0"/>
              <a:t>).</a:t>
            </a:r>
          </a:p>
          <a:p>
            <a:endParaRPr lang="en-US" sz="2200" dirty="0" smtClean="0"/>
          </a:p>
          <a:p>
            <a:r>
              <a:rPr lang="en-US" sz="2200" dirty="0" smtClean="0"/>
              <a:t>Males with less severe deficiencies of 21-hydroxylase present later in childhood with early development of pubic hair, phallic enlargement, or both, accompanied by accelerated linear growth and advancement of skeletal maturation (</a:t>
            </a:r>
            <a:r>
              <a:rPr lang="en-US" sz="2200" b="1" dirty="0" smtClean="0"/>
              <a:t>simple virilizing adrenal hyperplasia</a:t>
            </a:r>
            <a:r>
              <a:rPr lang="en-US" sz="2200" dirty="0" smtClean="0"/>
              <a:t>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"/>
            <a:ext cx="25908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7848600" cy="2133599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/>
              <a:t>Males with </a:t>
            </a:r>
            <a:r>
              <a:rPr lang="en-US" sz="2200" b="1" dirty="0" smtClean="0"/>
              <a:t>classic 3-beta-hydroxysteroid dehydrogenase deficiency, or 17-hydroxylase deficiency generally have ambiguous genitalia or female genitalia</a:t>
            </a:r>
            <a:r>
              <a:rPr lang="en-US" sz="2200" dirty="0" smtClean="0"/>
              <a:t>; they may be raised as girls and seek medical attention later in life because of hypertension or a lack of breast development.</a:t>
            </a:r>
          </a:p>
          <a:p>
            <a:endParaRPr lang="ar-SA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4104000" cy="355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>
            <a:noAutofit/>
          </a:bodyPr>
          <a:lstStyle/>
          <a:p>
            <a:pPr lvl="1"/>
            <a:r>
              <a:rPr lang="en-US" sz="2200" b="1" dirty="0" smtClean="0"/>
              <a:t>Hyponatremia, hyperkalemia,</a:t>
            </a:r>
            <a:r>
              <a:rPr lang="en-US" sz="2200" dirty="0" smtClean="0"/>
              <a:t> and/or </a:t>
            </a:r>
            <a:r>
              <a:rPr lang="en-US" sz="2200" b="1" dirty="0" smtClean="0"/>
              <a:t>hypoglycemia</a:t>
            </a:r>
            <a:r>
              <a:rPr lang="en-US" sz="2200" dirty="0" smtClean="0"/>
              <a:t> suggests the possibility of adrenal insufficiency especially with the stress of illness.</a:t>
            </a:r>
          </a:p>
          <a:p>
            <a:pPr lvl="1">
              <a:buNone/>
            </a:pPr>
            <a:endParaRPr lang="en-US" sz="2200" dirty="0" smtClean="0"/>
          </a:p>
          <a:p>
            <a:pPr lvl="1"/>
            <a:r>
              <a:rPr lang="en-US" sz="2200" dirty="0" smtClean="0"/>
              <a:t>Males or females with </a:t>
            </a:r>
            <a:r>
              <a:rPr lang="en-US" sz="2200" b="1" dirty="0" smtClean="0"/>
              <a:t>11-hydroxylase deficiency </a:t>
            </a:r>
            <a:r>
              <a:rPr lang="en-US" sz="2200" dirty="0" smtClean="0"/>
              <a:t>may present in the second or third week of life with a salt-losing crisis; later in life, these patients develop </a:t>
            </a:r>
            <a:r>
              <a:rPr lang="en-US" sz="2200" b="1" dirty="0" smtClean="0"/>
              <a:t>hypertension, hypokalemic alkalosis, or both.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b="1" dirty="0"/>
              <a:t>Hyperpigmentation</a:t>
            </a:r>
            <a:r>
              <a:rPr lang="en-US" sz="2200" dirty="0"/>
              <a:t>: Occurs in patients with deficiencies of enzyme activity involved in cortisol synthesis; may be subtle and is best observed in the genitalia and areolae.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 smtClean="0"/>
              <a:t>Two forms of adrenal hyperplasia (</a:t>
            </a:r>
            <a:r>
              <a:rPr lang="en-US" sz="2200" dirty="0" err="1" smtClean="0"/>
              <a:t>ie</a:t>
            </a:r>
            <a:r>
              <a:rPr lang="en-US" sz="2200" dirty="0" smtClean="0"/>
              <a:t>, </a:t>
            </a:r>
            <a:r>
              <a:rPr lang="en-US" sz="2200" b="1" dirty="0" smtClean="0"/>
              <a:t>11-hydroxylase [CYP11B1] and 17-hydroxylase [CYP17] deficiency</a:t>
            </a:r>
            <a:r>
              <a:rPr lang="en-US" sz="2200" dirty="0" smtClean="0"/>
              <a:t>) result in </a:t>
            </a:r>
            <a:r>
              <a:rPr lang="en-US" sz="2200" b="1" dirty="0" smtClean="0"/>
              <a:t>hypertension</a:t>
            </a:r>
            <a:r>
              <a:rPr lang="en-US" sz="2200" dirty="0" smtClean="0"/>
              <a:t> due to the accumulation of </a:t>
            </a:r>
            <a:r>
              <a:rPr lang="en-US" sz="2200" dirty="0" err="1" smtClean="0"/>
              <a:t>supraphysiologic</a:t>
            </a:r>
            <a:r>
              <a:rPr lang="en-US" sz="2200" dirty="0" smtClean="0"/>
              <a:t> concentrations of </a:t>
            </a:r>
            <a:r>
              <a:rPr lang="en-US" sz="2200" b="1" dirty="0" err="1" smtClean="0"/>
              <a:t>deoxycorticosterone</a:t>
            </a:r>
            <a:r>
              <a:rPr lang="en-US" sz="2200" dirty="0" smtClean="0"/>
              <a:t>.</a:t>
            </a:r>
            <a:endParaRPr lang="ar-JO" sz="2200" dirty="0" smtClean="0"/>
          </a:p>
          <a:p>
            <a:pPr lvl="1"/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CAH Types</a:t>
            </a:r>
            <a:endParaRPr lang="ar-JO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200" dirty="0" smtClean="0"/>
          </a:p>
          <a:p>
            <a:pPr lvl="1"/>
            <a:r>
              <a:rPr lang="en-US" sz="2200" b="1" dirty="0" smtClean="0"/>
              <a:t>Salt-wasting forms of CAH</a:t>
            </a:r>
            <a:r>
              <a:rPr lang="en-US" sz="2200" dirty="0" smtClean="0"/>
              <a:t>: </a:t>
            </a:r>
          </a:p>
          <a:p>
            <a:pPr lvl="2"/>
            <a:r>
              <a:rPr lang="en-US" sz="2200" dirty="0" smtClean="0"/>
              <a:t>Low serum aldosterone concentrations, hyponatremia, hyperkalemia, and elevated plasma renin activity (PRA), indicating hypovolemia</a:t>
            </a:r>
          </a:p>
          <a:p>
            <a:pPr lvl="2"/>
            <a:endParaRPr lang="en-US" sz="2200" dirty="0" smtClean="0"/>
          </a:p>
          <a:p>
            <a:pPr lvl="1"/>
            <a:r>
              <a:rPr lang="en-US" sz="2200" b="1" dirty="0" smtClean="0"/>
              <a:t>Hypertensive forms of adrenal hyperplasia: </a:t>
            </a:r>
          </a:p>
          <a:p>
            <a:pPr lvl="2"/>
            <a:r>
              <a:rPr lang="en-US" sz="2200" dirty="0" smtClean="0"/>
              <a:t>(i.e., 11-beta-hydroxylase deficiency and 17-alpha-hydroxylase deficiency) are associated with </a:t>
            </a:r>
            <a:r>
              <a:rPr lang="en-US" sz="2200" b="1" dirty="0" smtClean="0"/>
              <a:t>suppressed PRA </a:t>
            </a:r>
            <a:r>
              <a:rPr lang="en-US" sz="2200" dirty="0" smtClean="0"/>
              <a:t>and, often, </a:t>
            </a:r>
            <a:r>
              <a:rPr lang="en-US" sz="2200" b="1" dirty="0" smtClean="0"/>
              <a:t>hypokalemia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Diagnosis</a:t>
            </a:r>
            <a:endParaRPr lang="ar-JO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21-hydroxylase deficiency</a:t>
            </a:r>
            <a:r>
              <a:rPr lang="en-US" sz="2200" dirty="0" smtClean="0"/>
              <a:t>: </a:t>
            </a:r>
          </a:p>
          <a:p>
            <a:pPr lvl="1"/>
            <a:r>
              <a:rPr lang="en-US" sz="2200" dirty="0" smtClean="0"/>
              <a:t>High serum concentration of </a:t>
            </a:r>
            <a:r>
              <a:rPr lang="en-US" sz="2200" b="1" dirty="0" smtClean="0"/>
              <a:t>17-hydroxyprogesterone</a:t>
            </a:r>
            <a:r>
              <a:rPr lang="en-US" sz="2200" dirty="0" smtClean="0"/>
              <a:t> (</a:t>
            </a:r>
            <a:r>
              <a:rPr lang="en-US" sz="2200" b="1" dirty="0" smtClean="0"/>
              <a:t>usually &gt;1000 ng/</a:t>
            </a:r>
            <a:r>
              <a:rPr lang="en-US" sz="2200" b="1" dirty="0" err="1" smtClean="0"/>
              <a:t>dL</a:t>
            </a:r>
            <a:r>
              <a:rPr lang="en-US" sz="2200" dirty="0" smtClean="0"/>
              <a:t>) and urinary </a:t>
            </a:r>
            <a:r>
              <a:rPr lang="en-US" sz="2200" dirty="0" err="1" smtClean="0"/>
              <a:t>pregnanetriol</a:t>
            </a:r>
            <a:r>
              <a:rPr lang="en-US" sz="2200" dirty="0" smtClean="0"/>
              <a:t> (metabolite of 17-hydroxyprogesterone) in the presence of clinical features suggestive of the disease.</a:t>
            </a:r>
          </a:p>
          <a:p>
            <a:r>
              <a:rPr lang="en-US" sz="2200" b="1" dirty="0"/>
              <a:t>11-beta-hydroxylase deficiency</a:t>
            </a:r>
            <a:r>
              <a:rPr lang="en-US" sz="2200" dirty="0"/>
              <a:t>: </a:t>
            </a:r>
          </a:p>
          <a:p>
            <a:pPr lvl="1"/>
            <a:r>
              <a:rPr lang="en-US" sz="2200" dirty="0"/>
              <a:t>Excess serum concentrations of </a:t>
            </a:r>
            <a:r>
              <a:rPr lang="en-US" sz="2200" b="1" dirty="0"/>
              <a:t>11-deoxycortisol and </a:t>
            </a:r>
            <a:r>
              <a:rPr lang="en-US" sz="2200" b="1" dirty="0" err="1"/>
              <a:t>deoxycorticosterone</a:t>
            </a:r>
            <a:r>
              <a:rPr lang="en-US" sz="2200" dirty="0"/>
              <a:t>, or an elevation in the ratio of 24-hour urinary </a:t>
            </a:r>
            <a:r>
              <a:rPr lang="en-US" sz="2200" dirty="0" err="1"/>
              <a:t>tetrahydrocompound</a:t>
            </a:r>
            <a:r>
              <a:rPr lang="en-US" sz="2200" dirty="0"/>
              <a:t> S (metabolite of 11-deoxycortisol) to </a:t>
            </a:r>
            <a:r>
              <a:rPr lang="en-US" sz="2200" dirty="0" err="1"/>
              <a:t>tetrahydrocompound</a:t>
            </a:r>
            <a:r>
              <a:rPr lang="en-US" sz="2200" dirty="0"/>
              <a:t> F (metabolite of </a:t>
            </a:r>
            <a:r>
              <a:rPr lang="en-US" sz="2200" dirty="0" smtClean="0"/>
              <a:t>cortisol).</a:t>
            </a:r>
          </a:p>
          <a:p>
            <a:r>
              <a:rPr lang="en-US" sz="2200" b="1" dirty="0"/>
              <a:t>3-beta-hydroxysteroid dehydrogenase deficiency</a:t>
            </a:r>
            <a:r>
              <a:rPr lang="en-US" sz="2200" dirty="0"/>
              <a:t>: </a:t>
            </a:r>
          </a:p>
          <a:p>
            <a:pPr lvl="1"/>
            <a:r>
              <a:rPr lang="en-US" sz="2200" dirty="0"/>
              <a:t>An abnormal ratio of </a:t>
            </a:r>
            <a:r>
              <a:rPr lang="en-US" sz="2200" u="sng" dirty="0"/>
              <a:t>17-hydroxypregnenolone </a:t>
            </a:r>
            <a:r>
              <a:rPr lang="en-US" sz="2200" dirty="0"/>
              <a:t>to 17-hydroxyprogesterone and of </a:t>
            </a:r>
            <a:r>
              <a:rPr lang="en-US" sz="2200" u="sng" dirty="0"/>
              <a:t>dehydroepiandrosterone</a:t>
            </a:r>
            <a:r>
              <a:rPr lang="en-US" sz="2200" dirty="0"/>
              <a:t> to </a:t>
            </a:r>
            <a:r>
              <a:rPr lang="en-US" sz="2200" dirty="0" err="1" smtClean="0"/>
              <a:t>androstenedione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Workup</a:t>
            </a:r>
            <a:endParaRPr lang="ar-JO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r>
              <a:rPr lang="en-US" sz="2200" b="1" i="1" dirty="0" smtClean="0"/>
              <a:t>Laboratory studies:</a:t>
            </a:r>
          </a:p>
          <a:p>
            <a:pPr lvl="1"/>
            <a:r>
              <a:rPr lang="en-US" sz="2200" dirty="0" smtClean="0"/>
              <a:t>Serum Na, K.</a:t>
            </a:r>
          </a:p>
          <a:p>
            <a:pPr lvl="1"/>
            <a:r>
              <a:rPr lang="en-US" sz="2200" dirty="0" smtClean="0"/>
              <a:t>Blood gases.</a:t>
            </a:r>
          </a:p>
          <a:p>
            <a:pPr lvl="1"/>
            <a:r>
              <a:rPr lang="en-US" sz="2200" dirty="0" smtClean="0"/>
              <a:t>Serum blood sugar.</a:t>
            </a:r>
          </a:p>
          <a:p>
            <a:pPr lvl="1"/>
            <a:r>
              <a:rPr lang="en-US" sz="2200" dirty="0"/>
              <a:t>S</a:t>
            </a:r>
            <a:r>
              <a:rPr lang="en-US" sz="2200" dirty="0" smtClean="0"/>
              <a:t>erum </a:t>
            </a:r>
            <a:r>
              <a:rPr lang="en-US" sz="2200" dirty="0"/>
              <a:t>aldosterone </a:t>
            </a:r>
            <a:r>
              <a:rPr lang="en-US" sz="2200" dirty="0" smtClean="0"/>
              <a:t>concentrations.</a:t>
            </a:r>
          </a:p>
          <a:p>
            <a:pPr lvl="1"/>
            <a:r>
              <a:rPr lang="en-US" sz="2200" dirty="0"/>
              <a:t>Serum </a:t>
            </a:r>
            <a:r>
              <a:rPr lang="en-US" sz="2200" dirty="0" smtClean="0"/>
              <a:t>cortisol concentrations.</a:t>
            </a:r>
          </a:p>
          <a:p>
            <a:pPr lvl="1"/>
            <a:r>
              <a:rPr lang="en-US" sz="2200" dirty="0" smtClean="0"/>
              <a:t>Plasma </a:t>
            </a:r>
            <a:r>
              <a:rPr lang="en-US" sz="2200" dirty="0"/>
              <a:t>renin activity (PRA</a:t>
            </a:r>
            <a:r>
              <a:rPr lang="en-US" sz="2200" dirty="0" smtClean="0"/>
              <a:t>).</a:t>
            </a:r>
          </a:p>
          <a:p>
            <a:pPr lvl="1"/>
            <a:r>
              <a:rPr lang="en-US" sz="2200" dirty="0" smtClean="0"/>
              <a:t>Enzymes level.</a:t>
            </a:r>
          </a:p>
          <a:p>
            <a:pPr lvl="1"/>
            <a:r>
              <a:rPr lang="en-US" sz="2200" dirty="0"/>
              <a:t>A </a:t>
            </a:r>
            <a:r>
              <a:rPr lang="en-US" sz="2200" b="1" dirty="0"/>
              <a:t>karyotype</a:t>
            </a:r>
            <a:r>
              <a:rPr lang="en-US" sz="2200" dirty="0"/>
              <a:t> is essential in an infant with ambiguous genitalia, to establish the chromosomal </a:t>
            </a:r>
            <a:r>
              <a:rPr lang="en-US" sz="2200" dirty="0" smtClean="0"/>
              <a:t>sex.</a:t>
            </a:r>
            <a:endParaRPr lang="en-US" sz="2200" dirty="0"/>
          </a:p>
          <a:p>
            <a:pPr lvl="1"/>
            <a:r>
              <a:rPr lang="en-US" sz="2200" b="1" dirty="0"/>
              <a:t>Genetic testing </a:t>
            </a:r>
            <a:r>
              <a:rPr lang="en-US" sz="2200" dirty="0"/>
              <a:t>is essential for genetic counseling and prenatal diagnosis of adrenal </a:t>
            </a:r>
            <a:r>
              <a:rPr lang="en-US" sz="2200" dirty="0" smtClean="0"/>
              <a:t>hyperplasia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Autofit/>
          </a:bodyPr>
          <a:lstStyle/>
          <a:p>
            <a:r>
              <a:rPr lang="en-US" sz="2200" b="1" i="1" dirty="0"/>
              <a:t>Imaging studies</a:t>
            </a:r>
            <a:r>
              <a:rPr lang="en-US" sz="2200" b="1" i="1" dirty="0" smtClean="0"/>
              <a:t>:</a:t>
            </a:r>
          </a:p>
          <a:p>
            <a:endParaRPr lang="en-US" sz="2200" b="1" dirty="0"/>
          </a:p>
          <a:p>
            <a:pPr lvl="1"/>
            <a:r>
              <a:rPr lang="en-US" sz="2200" b="1" dirty="0"/>
              <a:t>CT scanning of the adrenal gland </a:t>
            </a:r>
            <a:r>
              <a:rPr lang="en-US" sz="2200" dirty="0"/>
              <a:t>can help exclude bilateral adrenal hemorrhage in patients with signs of acute adrenal failure without ambiguous genitalia or other clues to adrenal </a:t>
            </a:r>
            <a:r>
              <a:rPr lang="en-US" sz="2200" dirty="0" smtClean="0"/>
              <a:t>hyperplasia.</a:t>
            </a:r>
            <a:endParaRPr lang="en-US" sz="2200" dirty="0"/>
          </a:p>
          <a:p>
            <a:pPr lvl="1"/>
            <a:endParaRPr lang="en-US" sz="2200" b="1" dirty="0"/>
          </a:p>
          <a:p>
            <a:pPr lvl="1"/>
            <a:r>
              <a:rPr lang="en-US" sz="2200" b="1" dirty="0"/>
              <a:t>Pelvic ultrasonography </a:t>
            </a:r>
            <a:r>
              <a:rPr lang="en-US" sz="2200" dirty="0"/>
              <a:t>may be performed in an infant with ambiguous genitalia to demonstrate a uterus or associated renal </a:t>
            </a:r>
            <a:r>
              <a:rPr lang="en-US" sz="2200" dirty="0" smtClean="0"/>
              <a:t>anomalies.</a:t>
            </a:r>
            <a:endParaRPr lang="en-US" sz="2200" dirty="0"/>
          </a:p>
          <a:p>
            <a:pPr lvl="1"/>
            <a:endParaRPr lang="en-US" sz="2200" b="1" dirty="0" smtClean="0"/>
          </a:p>
          <a:p>
            <a:pPr lvl="1"/>
            <a:r>
              <a:rPr lang="en-US" sz="2200" b="1" dirty="0" err="1" smtClean="0"/>
              <a:t>Urogenitography</a:t>
            </a:r>
            <a:r>
              <a:rPr lang="en-US" sz="2200" dirty="0" smtClean="0"/>
              <a:t> is often helpful in defining the anatomy of the internal genitalia.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b="1" dirty="0" smtClean="0"/>
              <a:t>A bone-age study </a:t>
            </a:r>
            <a:r>
              <a:rPr lang="en-US" sz="2200" dirty="0" smtClean="0"/>
              <a:t>is useful in evaluating for advanced skeletal maturation in a child who develops precocious pubic hair, clitoromegaly, or accelerated linear growth</a:t>
            </a:r>
          </a:p>
          <a:p>
            <a:endParaRPr lang="ar-SA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Management</a:t>
            </a:r>
            <a:endParaRPr lang="ar-JO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Newborns with </a:t>
            </a:r>
            <a:r>
              <a:rPr lang="en-US" sz="2200" u="sng" dirty="0" smtClean="0"/>
              <a:t>ambiguous genitalia </a:t>
            </a:r>
            <a:r>
              <a:rPr lang="en-US" sz="2200" dirty="0" smtClean="0"/>
              <a:t>should be closely observed for symptoms and signs of salt wasting while a diagnosis is being established. </a:t>
            </a:r>
          </a:p>
          <a:p>
            <a:endParaRPr lang="en-US" sz="2200" dirty="0" smtClean="0"/>
          </a:p>
          <a:p>
            <a:r>
              <a:rPr lang="en-US" sz="2200" dirty="0" smtClean="0"/>
              <a:t>Clinical clues include abnormal </a:t>
            </a:r>
            <a:r>
              <a:rPr lang="en-US" sz="2200" u="sng" dirty="0" smtClean="0"/>
              <a:t>weight loss or lack of expected weight gain</a:t>
            </a:r>
            <a:r>
              <a:rPr lang="en-US" sz="2200" dirty="0" smtClean="0"/>
              <a:t>. </a:t>
            </a:r>
            <a:r>
              <a:rPr lang="en-US" sz="2200" u="sng" dirty="0" smtClean="0"/>
              <a:t>Electrolyte</a:t>
            </a:r>
            <a:r>
              <a:rPr lang="en-US" sz="2200" dirty="0" smtClean="0"/>
              <a:t> abnormalities generally take from a few days to 3 weeks to appear, but in mild forms of salt-wasting adrenal hyperplasia, salt wasting may not become apparent until an illness stresses the child.</a:t>
            </a:r>
            <a:endParaRPr lang="ar-JO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Outlines </a:t>
            </a:r>
            <a:endParaRPr lang="ar-JO" b="1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Introduction </a:t>
            </a:r>
          </a:p>
          <a:p>
            <a:r>
              <a:rPr lang="en-US" sz="2200" dirty="0" smtClean="0"/>
              <a:t>Pathophysiology </a:t>
            </a:r>
          </a:p>
          <a:p>
            <a:r>
              <a:rPr lang="en-US" sz="2200" dirty="0" smtClean="0"/>
              <a:t>Epidemiology </a:t>
            </a:r>
          </a:p>
          <a:p>
            <a:r>
              <a:rPr lang="en-US" sz="2200" dirty="0" smtClean="0"/>
              <a:t>Signs and symptoms </a:t>
            </a:r>
          </a:p>
          <a:p>
            <a:r>
              <a:rPr lang="en-US" sz="2200" dirty="0" smtClean="0"/>
              <a:t>Diagnosis</a:t>
            </a:r>
          </a:p>
          <a:p>
            <a:r>
              <a:rPr lang="en-US" sz="2200" dirty="0" smtClean="0"/>
              <a:t>Management</a:t>
            </a:r>
          </a:p>
          <a:p>
            <a:r>
              <a:rPr lang="en-US" sz="2200" dirty="0" smtClean="0"/>
              <a:t>Further Outpatient Care</a:t>
            </a:r>
          </a:p>
          <a:p>
            <a:r>
              <a:rPr lang="en-US" sz="2200" dirty="0" smtClean="0"/>
              <a:t>Patient Education</a:t>
            </a:r>
          </a:p>
          <a:p>
            <a:r>
              <a:rPr lang="en-US" sz="2200" dirty="0" smtClean="0"/>
              <a:t>Prevention</a:t>
            </a:r>
          </a:p>
          <a:p>
            <a:r>
              <a:rPr lang="en-US" sz="2200" dirty="0" smtClean="0"/>
              <a:t>Complications</a:t>
            </a:r>
          </a:p>
          <a:p>
            <a:r>
              <a:rPr lang="en-US" sz="2200" dirty="0" smtClean="0"/>
              <a:t>Prognosis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Short-term medical therapy:</a:t>
            </a:r>
          </a:p>
          <a:p>
            <a:pPr lvl="1"/>
            <a:r>
              <a:rPr lang="en-US" sz="1800" dirty="0" smtClean="0"/>
              <a:t>Patients with </a:t>
            </a:r>
            <a:r>
              <a:rPr lang="en-US" sz="1800" b="1" dirty="0" smtClean="0"/>
              <a:t>dehydration</a:t>
            </a:r>
            <a:r>
              <a:rPr lang="en-US" sz="1800" dirty="0" smtClean="0"/>
              <a:t>, </a:t>
            </a:r>
            <a:r>
              <a:rPr lang="en-US" sz="1800" b="1" dirty="0" smtClean="0"/>
              <a:t>hyponatremia</a:t>
            </a:r>
            <a:r>
              <a:rPr lang="en-US" sz="1800" dirty="0" smtClean="0"/>
              <a:t>, or </a:t>
            </a:r>
            <a:r>
              <a:rPr lang="en-US" sz="1800" b="1" dirty="0" smtClean="0"/>
              <a:t>hyperkalemia</a:t>
            </a:r>
            <a:r>
              <a:rPr lang="en-US" sz="1800" dirty="0" smtClean="0"/>
              <a:t> should receive an </a:t>
            </a:r>
            <a:r>
              <a:rPr lang="en-US" sz="1800" b="1" dirty="0" smtClean="0"/>
              <a:t>IV bolus of isotonic sodium chloride solution (20 mL/kg) over the first hour</a:t>
            </a:r>
            <a:r>
              <a:rPr lang="en-US" sz="1800" dirty="0" smtClean="0"/>
              <a:t>, as needed, this may be repeated if the blood pressure remains low. This is followed by a continuous IV infusion.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If the patient is </a:t>
            </a:r>
            <a:r>
              <a:rPr lang="en-US" sz="1800" b="1" dirty="0" smtClean="0"/>
              <a:t>hypoglycemic</a:t>
            </a:r>
            <a:r>
              <a:rPr lang="en-US" sz="1800" dirty="0" smtClean="0"/>
              <a:t>, </a:t>
            </a:r>
            <a:r>
              <a:rPr lang="en-US" sz="1800" b="1" dirty="0" smtClean="0"/>
              <a:t>2-4 ml of dextrose 10% in water (D10W) </a:t>
            </a:r>
            <a:r>
              <a:rPr lang="en-US" sz="1800" dirty="0" smtClean="0"/>
              <a:t>should be administered to increase the blood sugar, followed by a continuous infusion of dextrose 5% in water (D5W). If the </a:t>
            </a:r>
            <a:r>
              <a:rPr lang="en-US" sz="1800" b="1" dirty="0" smtClean="0"/>
              <a:t>patient is not hypoglycemic, D5W should be administered to prevent hypoglycemia</a:t>
            </a:r>
            <a:r>
              <a:rPr lang="en-US" sz="1800" dirty="0" smtClean="0"/>
              <a:t>.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Patients </a:t>
            </a:r>
            <a:r>
              <a:rPr lang="en-US" sz="1800" dirty="0"/>
              <a:t>with </a:t>
            </a:r>
            <a:r>
              <a:rPr lang="en-US" sz="1800" u="sng" dirty="0"/>
              <a:t>11-hydroxylase and 17-alpha-hydroxylase </a:t>
            </a:r>
            <a:r>
              <a:rPr lang="en-US" sz="1800" dirty="0"/>
              <a:t>deficiency may be </a:t>
            </a:r>
            <a:r>
              <a:rPr lang="en-US" sz="1800" b="1" dirty="0"/>
              <a:t>hypokalemic</a:t>
            </a:r>
            <a:r>
              <a:rPr lang="en-US" sz="1800" dirty="0"/>
              <a:t> and may require potassium</a:t>
            </a:r>
            <a:r>
              <a:rPr lang="en-US" sz="1800" dirty="0" smtClean="0"/>
              <a:t>.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In patients who are </a:t>
            </a:r>
            <a:r>
              <a:rPr lang="en-US" sz="1800" b="1" dirty="0"/>
              <a:t>sick and who have signs of adrenal insufficiency</a:t>
            </a:r>
            <a:r>
              <a:rPr lang="en-US" sz="1800" dirty="0"/>
              <a:t>, therapy should consist of </a:t>
            </a:r>
            <a:r>
              <a:rPr lang="en-US" sz="1800" b="1" dirty="0"/>
              <a:t>stress dosages of hydrocortisone (50-100 mg/m</a:t>
            </a:r>
            <a:r>
              <a:rPr lang="en-US" sz="1800" b="1" baseline="30000" dirty="0"/>
              <a:t>2</a:t>
            </a:r>
            <a:r>
              <a:rPr lang="en-US" sz="1800" b="1" dirty="0"/>
              <a:t> or 1-2 mg/kg IV administered as an initial dose), followed by 50-100 mg/m</a:t>
            </a:r>
            <a:r>
              <a:rPr lang="en-US" sz="1800" b="1" baseline="30000" dirty="0"/>
              <a:t>2</a:t>
            </a:r>
            <a:r>
              <a:rPr lang="en-US" sz="1800" b="1" dirty="0"/>
              <a:t>/d IV divided every 6 hours. </a:t>
            </a:r>
          </a:p>
          <a:p>
            <a:pPr lvl="1"/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200" b="1" dirty="0" smtClean="0"/>
              <a:t>Long-term medical therapy: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200" dirty="0"/>
          </a:p>
          <a:p>
            <a:pPr marL="742950" lvl="2" indent="-342900"/>
            <a:r>
              <a:rPr lang="en-US" sz="2200" dirty="0" smtClean="0"/>
              <a:t>The goal of therapy for adrenal hyperplasia is </a:t>
            </a:r>
            <a:r>
              <a:rPr lang="en-US" sz="2200" u="sng" dirty="0" smtClean="0"/>
              <a:t>the replacement of glucocorticoid</a:t>
            </a:r>
            <a:r>
              <a:rPr lang="en-US" sz="2200" dirty="0" smtClean="0"/>
              <a:t> (Hydrocortisone) and </a:t>
            </a:r>
            <a:r>
              <a:rPr lang="en-US" sz="2200" u="sng" dirty="0" smtClean="0"/>
              <a:t>mineralocorticoid </a:t>
            </a:r>
            <a:r>
              <a:rPr lang="en-US" sz="2200" dirty="0" smtClean="0"/>
              <a:t>(Fludrocortisone) to: </a:t>
            </a:r>
          </a:p>
          <a:p>
            <a:pPr marL="742950" lvl="2" indent="-342900"/>
            <a:endParaRPr lang="en-US" sz="2200" dirty="0" smtClean="0"/>
          </a:p>
          <a:p>
            <a:pPr marL="1200150" lvl="3" indent="-342900"/>
            <a:r>
              <a:rPr lang="en-US" sz="2200" dirty="0" smtClean="0"/>
              <a:t>Prevent the accumulation of precursor hormones that cause </a:t>
            </a:r>
            <a:r>
              <a:rPr lang="en-US" sz="2200" u="sng" dirty="0" smtClean="0"/>
              <a:t>virilization.</a:t>
            </a:r>
            <a:r>
              <a:rPr lang="en-US" sz="2200" dirty="0" smtClean="0"/>
              <a:t> </a:t>
            </a:r>
          </a:p>
          <a:p>
            <a:pPr marL="1200150" lvl="3" indent="-342900"/>
            <a:r>
              <a:rPr lang="en-US" sz="2200" dirty="0" smtClean="0"/>
              <a:t>Prevent excessive concentrations of ACTH from stimulating the adrenal glands to produce abnormal concentrations of adrenal androgens that result in further virilization. </a:t>
            </a:r>
          </a:p>
          <a:p>
            <a:pPr marL="1200150" lvl="3" indent="-342900"/>
            <a:r>
              <a:rPr lang="en-US" sz="2200" dirty="0" smtClean="0"/>
              <a:t>Prevent symptoms of adrenal insufficiency while still allowing the child </a:t>
            </a:r>
            <a:r>
              <a:rPr lang="en-US" sz="2200" u="sng" dirty="0" smtClean="0"/>
              <a:t>to grow at a normal rate</a:t>
            </a:r>
            <a:r>
              <a:rPr lang="en-US" sz="2200" dirty="0" smtClean="0"/>
              <a:t>. </a:t>
            </a:r>
            <a:endParaRPr lang="en-US" sz="2200" dirty="0"/>
          </a:p>
          <a:p>
            <a:endParaRPr lang="en-US" sz="2200" b="1" i="1" dirty="0" smtClean="0"/>
          </a:p>
          <a:p>
            <a:r>
              <a:rPr lang="en-US" sz="2200" b="1" i="1" dirty="0" smtClean="0"/>
              <a:t>Surgical </a:t>
            </a:r>
            <a:r>
              <a:rPr lang="en-US" sz="2200" b="1" i="1" dirty="0"/>
              <a:t>care:</a:t>
            </a:r>
            <a:endParaRPr lang="en-US" sz="2200" b="1" dirty="0"/>
          </a:p>
          <a:p>
            <a:pPr lvl="1"/>
            <a:r>
              <a:rPr lang="en-US" sz="2200" dirty="0"/>
              <a:t>Infants with ambiguous genitalia require surgical evaluation and, if needed, plans for corrective surgery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Further Outpatient Care &amp; Complications</a:t>
            </a:r>
            <a:endParaRPr lang="ar-JO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Closely monitor patients with adrenal hyperplasia for adequacy of dosing of glucocorticoids, mineralocorticoids, or both.</a:t>
            </a:r>
          </a:p>
          <a:p>
            <a:endParaRPr lang="en-US" sz="2200" dirty="0" smtClean="0"/>
          </a:p>
          <a:p>
            <a:pPr lvl="1"/>
            <a:r>
              <a:rPr lang="en-US" sz="2200" dirty="0" smtClean="0"/>
              <a:t>Too little glucocorticoid results in symptoms of adrenal insufficiency (</a:t>
            </a:r>
            <a:r>
              <a:rPr lang="en-US" sz="2200" dirty="0" err="1" smtClean="0"/>
              <a:t>eg</a:t>
            </a:r>
            <a:r>
              <a:rPr lang="en-US" sz="2200" dirty="0" smtClean="0"/>
              <a:t>, anorexia, nausea, vomiting, abdominal pain, asthenia) and progressive virilization and advancement of </a:t>
            </a:r>
            <a:r>
              <a:rPr lang="en-US" sz="2200" u="sng" dirty="0" smtClean="0"/>
              <a:t>skeletal maturation </a:t>
            </a:r>
            <a:r>
              <a:rPr lang="en-US" sz="2200" dirty="0" smtClean="0"/>
              <a:t>in virilizing forms.</a:t>
            </a:r>
          </a:p>
          <a:p>
            <a:pPr lvl="1"/>
            <a:r>
              <a:rPr lang="en-US" sz="2200" dirty="0" smtClean="0"/>
              <a:t>Too much </a:t>
            </a:r>
            <a:r>
              <a:rPr lang="en-US" sz="2200" dirty="0" err="1" smtClean="0"/>
              <a:t>glucocorticoid</a:t>
            </a:r>
            <a:r>
              <a:rPr lang="en-US" sz="2200" dirty="0" smtClean="0"/>
              <a:t> results in excess weight gain, </a:t>
            </a:r>
            <a:r>
              <a:rPr lang="en-US" sz="2200" u="sng" dirty="0" err="1" smtClean="0"/>
              <a:t>Cushingoid</a:t>
            </a:r>
            <a:r>
              <a:rPr lang="en-US" sz="2200" u="sng" dirty="0" smtClean="0"/>
              <a:t> features</a:t>
            </a:r>
            <a:r>
              <a:rPr lang="en-US" sz="2200" dirty="0" smtClean="0"/>
              <a:t>, hypertension, hyperglycemia, cataracts, and growth failure.</a:t>
            </a:r>
          </a:p>
          <a:p>
            <a:pPr lvl="1"/>
            <a:r>
              <a:rPr lang="en-US" sz="2200" dirty="0"/>
              <a:t>excess mineralocorticoid administration </a:t>
            </a:r>
            <a:r>
              <a:rPr lang="en-US" sz="2200" u="sng" dirty="0"/>
              <a:t>include hypertension </a:t>
            </a:r>
            <a:r>
              <a:rPr lang="en-US" sz="2200" dirty="0"/>
              <a:t>and </a:t>
            </a:r>
            <a:r>
              <a:rPr lang="en-US" sz="2200" dirty="0" smtClean="0"/>
              <a:t>hypokalemia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en-US" sz="2200" b="1" dirty="0"/>
              <a:t>Growth failure is one of the more sensitive indicators of excess exposure to glucocorticoids</a:t>
            </a:r>
            <a:r>
              <a:rPr lang="en-US" sz="2200" dirty="0"/>
              <a:t>. </a:t>
            </a:r>
            <a:r>
              <a:rPr lang="en-US" sz="2200" u="sng" dirty="0"/>
              <a:t>Short stature in adulthood is </a:t>
            </a:r>
            <a:r>
              <a:rPr lang="en-US" sz="2200" dirty="0"/>
              <a:t>frequently the outcome in </a:t>
            </a:r>
            <a:r>
              <a:rPr lang="en-US" sz="2200" dirty="0" err="1"/>
              <a:t>virilizing</a:t>
            </a:r>
            <a:r>
              <a:rPr lang="en-US" sz="2200" dirty="0"/>
              <a:t> forms of adrenal hyperplasia because of the effect of uncontrolled adrenal androgens on skeletal maturation or the effects of excess glucocorticoid administration on growth.</a:t>
            </a:r>
          </a:p>
          <a:p>
            <a:endParaRPr lang="en-US" sz="2200" dirty="0" smtClean="0"/>
          </a:p>
          <a:p>
            <a:r>
              <a:rPr lang="en-US" sz="2200" dirty="0" smtClean="0"/>
              <a:t>Some patients develop </a:t>
            </a:r>
            <a:r>
              <a:rPr lang="en-US" sz="2200" b="1" dirty="0" smtClean="0"/>
              <a:t>precocious puberty, </a:t>
            </a:r>
            <a:r>
              <a:rPr lang="en-US" sz="2200" dirty="0" smtClean="0"/>
              <a:t>perhaps secondary to the advanced growth and skeletal maturation that occurs with androgen exposure. This may be treated with GnRH analogue therapy</a:t>
            </a:r>
            <a:r>
              <a:rPr lang="en-US" sz="2200" dirty="0" smtClean="0"/>
              <a:t>.</a:t>
            </a:r>
            <a:endParaRPr lang="en-US" sz="22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Prevention</a:t>
            </a:r>
            <a:endParaRPr lang="ar-JO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Prenatal testing using amniocentesis or chorionic villus sampling has been successful in diagnosing congenital adrenal hyperplasia secondary to 21-hydroxylase deficiency and 11-beta-hydroxylase deficiency if a sibling had a known mutation or deletion in a previous pregnancy.</a:t>
            </a:r>
          </a:p>
          <a:p>
            <a:endParaRPr lang="en-US" dirty="0" smtClean="0"/>
          </a:p>
          <a:p>
            <a:r>
              <a:rPr lang="en-US" dirty="0" smtClean="0"/>
              <a:t>Prenatal treatment of congenital adrenal hyperplasia appears to be somewhat successful in preventing the virilization due to 21-hydroxylase deficiency in a female fetus.</a:t>
            </a:r>
            <a:r>
              <a:rPr lang="en-US" baseline="30000" dirty="0" smtClean="0"/>
              <a:t> </a:t>
            </a:r>
            <a:r>
              <a:rPr lang="en-US" i="1" u="sng" dirty="0" smtClean="0"/>
              <a:t>The mother is treated with 20 mcg/kg/d of dexamethasone divided into 3 doses as soon as the pregnancy is recognized to </a:t>
            </a:r>
            <a:r>
              <a:rPr lang="en-US" dirty="0" smtClean="0"/>
              <a:t>suppress fetal ACTH secretion and to prevent the fetal adrenal gland from overproducing adrenal androgens.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524000"/>
            <a:ext cx="5486399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 YOU</a:t>
            </a:r>
            <a:endParaRPr lang="en-US" sz="13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Introduction</a:t>
            </a:r>
            <a:endParaRPr lang="ar-JO" dirty="0">
              <a:latin typeface="Aharoni" pitchFamily="2" charset="-79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86105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Introduction</a:t>
            </a:r>
            <a:endParaRPr lang="ar-JO" b="1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term congenital adrenal hyperplasia (CAH) encompasses a group of </a:t>
            </a:r>
            <a:r>
              <a:rPr lang="en-US" sz="2200" b="1" dirty="0" smtClean="0"/>
              <a:t>autosomal recessive </a:t>
            </a:r>
            <a:r>
              <a:rPr lang="en-US" sz="2200" dirty="0" smtClean="0"/>
              <a:t>disorders, each of which involves a deficiency of an enzyme involved in the synthesis of cortisol,</a:t>
            </a:r>
            <a:r>
              <a:rPr lang="en-US" sz="2200" baseline="30000" dirty="0" smtClean="0"/>
              <a:t>  </a:t>
            </a:r>
            <a:r>
              <a:rPr lang="en-US" sz="2200" dirty="0" smtClean="0"/>
              <a:t>aldosterone, or both.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7" name="Picture 3" descr="C:\Users\bmt.doctor\Desktop\tariq\Mutah\350px-HPA_Axis_Diagram_(Brian_M_Sweis_201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33337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Pathophysiology</a:t>
            </a:r>
            <a:endParaRPr lang="ar-JO" b="1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clinical manifestations of each form of congenital adrenal hyperplasia are related to the </a:t>
            </a:r>
            <a:r>
              <a:rPr lang="en-US" sz="2200" b="1" dirty="0" smtClean="0"/>
              <a:t>degree of cortisol deficiency and/or the degree of aldosterone deficiency</a:t>
            </a:r>
            <a:r>
              <a:rPr lang="en-US" sz="2200" dirty="0" smtClean="0"/>
              <a:t>. </a:t>
            </a:r>
          </a:p>
          <a:p>
            <a:endParaRPr lang="en-US" sz="2200" dirty="0" smtClean="0"/>
          </a:p>
          <a:p>
            <a:r>
              <a:rPr lang="en-US" sz="2200" dirty="0" smtClean="0"/>
              <a:t>In some cases, these manifestations reflect the accumulation of precursor adrenocortical hormones: </a:t>
            </a:r>
          </a:p>
          <a:p>
            <a:pPr>
              <a:buNone/>
            </a:pPr>
            <a:endParaRPr lang="en-US" sz="2200" dirty="0" smtClean="0"/>
          </a:p>
          <a:p>
            <a:pPr lvl="1"/>
            <a:r>
              <a:rPr lang="en-US" sz="2200" dirty="0" smtClean="0"/>
              <a:t>When present in </a:t>
            </a:r>
            <a:r>
              <a:rPr lang="en-US" sz="2200" dirty="0" err="1" smtClean="0"/>
              <a:t>supraphysiologic</a:t>
            </a:r>
            <a:r>
              <a:rPr lang="en-US" sz="2200" dirty="0" smtClean="0"/>
              <a:t> concentrations, these precursors lead to </a:t>
            </a:r>
            <a:r>
              <a:rPr lang="en-US" sz="2200" u="sng" dirty="0" smtClean="0"/>
              <a:t>excess androgen production </a:t>
            </a:r>
            <a:r>
              <a:rPr lang="en-US" sz="2200" dirty="0" smtClean="0"/>
              <a:t>with resultant virilization. </a:t>
            </a:r>
          </a:p>
          <a:p>
            <a:pPr lvl="1">
              <a:buNone/>
            </a:pPr>
            <a:r>
              <a:rPr lang="en-US" sz="2200" dirty="0" smtClean="0"/>
              <a:t>or </a:t>
            </a:r>
          </a:p>
          <a:p>
            <a:pPr lvl="1"/>
            <a:r>
              <a:rPr lang="en-US" sz="2200" dirty="0" smtClean="0"/>
              <a:t>because of </a:t>
            </a:r>
            <a:r>
              <a:rPr lang="en-US" sz="2200" u="sng" dirty="0" smtClean="0"/>
              <a:t>mineralocorticoid </a:t>
            </a:r>
            <a:r>
              <a:rPr lang="en-US" sz="2200" u="sng" dirty="0" smtClean="0"/>
              <a:t>properties in some rare types</a:t>
            </a:r>
            <a:r>
              <a:rPr lang="en-US" sz="2200" dirty="0" smtClean="0"/>
              <a:t>, </a:t>
            </a:r>
            <a:r>
              <a:rPr lang="en-US" sz="2200" dirty="0" smtClean="0"/>
              <a:t>cause sodium retention and hypertension.</a:t>
            </a:r>
          </a:p>
          <a:p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phenotype depends on the </a:t>
            </a:r>
            <a:r>
              <a:rPr lang="en-US" sz="2200" b="1" dirty="0" smtClean="0"/>
              <a:t>degree or type of gene deletion or mutation </a:t>
            </a:r>
            <a:r>
              <a:rPr lang="en-US" sz="2200" dirty="0" smtClean="0"/>
              <a:t>and the resultant deficiency of the </a:t>
            </a:r>
            <a:r>
              <a:rPr lang="en-US" sz="2200" dirty="0" err="1" smtClean="0"/>
              <a:t>steroidogenic</a:t>
            </a:r>
            <a:r>
              <a:rPr lang="en-US" sz="2200" dirty="0" smtClean="0"/>
              <a:t> enzyme. </a:t>
            </a:r>
          </a:p>
          <a:p>
            <a:endParaRPr lang="en-US" sz="2200" dirty="0" smtClean="0"/>
          </a:p>
          <a:p>
            <a:r>
              <a:rPr lang="en-US" sz="2200" dirty="0" smtClean="0"/>
              <a:t>Two copies of an abnormal gene are required for disease to occur.</a:t>
            </a:r>
          </a:p>
          <a:p>
            <a:endParaRPr lang="en-US" sz="2200" dirty="0" smtClean="0"/>
          </a:p>
          <a:p>
            <a:r>
              <a:rPr lang="en-US" sz="2200" dirty="0" smtClean="0"/>
              <a:t>Not all mutations and partial deletions result in disease.</a:t>
            </a:r>
          </a:p>
          <a:p>
            <a:pPr>
              <a:buNone/>
            </a:pPr>
            <a:r>
              <a:rPr lang="en-US" sz="2200" dirty="0" smtClean="0"/>
              <a:t> </a:t>
            </a:r>
          </a:p>
          <a:p>
            <a:r>
              <a:rPr lang="en-US" sz="2200" dirty="0" smtClean="0"/>
              <a:t>The phenotype can vary from </a:t>
            </a:r>
            <a:r>
              <a:rPr lang="en-US" sz="2200" u="sng" dirty="0" smtClean="0"/>
              <a:t>clinically </a:t>
            </a:r>
            <a:r>
              <a:rPr lang="en-US" sz="2200" u="sng" dirty="0" err="1" smtClean="0"/>
              <a:t>inapparent</a:t>
            </a:r>
            <a:r>
              <a:rPr lang="en-US" sz="2200" u="sng" dirty="0" smtClean="0"/>
              <a:t> </a:t>
            </a:r>
            <a:r>
              <a:rPr lang="en-US" sz="2200" dirty="0" smtClean="0"/>
              <a:t>disease (</a:t>
            </a:r>
            <a:r>
              <a:rPr lang="en-US" sz="2200" b="1" dirty="0" smtClean="0"/>
              <a:t>occult or cryptic adrenal hyperplasia</a:t>
            </a:r>
            <a:r>
              <a:rPr lang="en-US" sz="2200" dirty="0" smtClean="0"/>
              <a:t>) to a </a:t>
            </a:r>
            <a:r>
              <a:rPr lang="en-US" sz="2200" u="sng" dirty="0" smtClean="0"/>
              <a:t>mild form </a:t>
            </a:r>
            <a:r>
              <a:rPr lang="en-US" sz="2200" dirty="0" smtClean="0"/>
              <a:t>of disease that is expressed in adolescence or adulthood (</a:t>
            </a:r>
            <a:r>
              <a:rPr lang="en-US" sz="2200" b="1" dirty="0" err="1" smtClean="0"/>
              <a:t>nonclassic</a:t>
            </a:r>
            <a:r>
              <a:rPr lang="en-US" sz="2200" b="1" dirty="0" smtClean="0"/>
              <a:t> adrenal </a:t>
            </a:r>
            <a:r>
              <a:rPr lang="en-US" sz="2200" dirty="0" smtClean="0"/>
              <a:t>hyperplasia) </a:t>
            </a:r>
            <a:r>
              <a:rPr lang="en-US" sz="2200" u="sng" dirty="0" smtClean="0"/>
              <a:t>to severe disease </a:t>
            </a:r>
            <a:r>
              <a:rPr lang="en-US" sz="2200" dirty="0" smtClean="0"/>
              <a:t>that results in adrenal insufficiency in infancy with or without virilization and salt wasting (</a:t>
            </a:r>
            <a:r>
              <a:rPr lang="en-US" sz="2200" b="1" dirty="0" smtClean="0"/>
              <a:t>classic adrenal hyperplasia). </a:t>
            </a:r>
          </a:p>
          <a:p>
            <a:endParaRPr lang="ar-SA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Epidemiology </a:t>
            </a:r>
            <a:endParaRPr lang="ar-JO" b="1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Race</a:t>
            </a:r>
          </a:p>
          <a:p>
            <a:pPr lvl="1"/>
            <a:r>
              <a:rPr lang="en-US" sz="2200" dirty="0" smtClean="0"/>
              <a:t>Congenital adrenal hyperplasia occurs among people of </a:t>
            </a:r>
            <a:r>
              <a:rPr lang="en-US" sz="2200" b="1" dirty="0" smtClean="0"/>
              <a:t>all races</a:t>
            </a:r>
            <a:r>
              <a:rPr lang="en-US" sz="2200" dirty="0" smtClean="0"/>
              <a:t>. </a:t>
            </a:r>
            <a:endParaRPr lang="en-US" sz="2200" b="1" dirty="0" smtClean="0"/>
          </a:p>
          <a:p>
            <a:r>
              <a:rPr lang="en-US" sz="2200" b="1" dirty="0" smtClean="0"/>
              <a:t>Sex</a:t>
            </a:r>
          </a:p>
          <a:p>
            <a:pPr lvl="1"/>
            <a:r>
              <a:rPr lang="en-US" sz="2200" dirty="0" smtClean="0"/>
              <a:t>Because all forms of congenital adrenal hyperplasia are autosomal recessive disorders, </a:t>
            </a:r>
            <a:r>
              <a:rPr lang="en-US" sz="2200" b="1" dirty="0" smtClean="0"/>
              <a:t>both sexes are affected with equal frequency</a:t>
            </a:r>
            <a:r>
              <a:rPr lang="en-US" sz="2200" dirty="0" smtClean="0"/>
              <a:t>..</a:t>
            </a:r>
            <a:endParaRPr lang="en-US" sz="2200" b="1" dirty="0" smtClean="0"/>
          </a:p>
          <a:p>
            <a:r>
              <a:rPr lang="en-US" sz="2200" b="1" dirty="0" smtClean="0"/>
              <a:t>Age</a:t>
            </a:r>
          </a:p>
          <a:p>
            <a:pPr lvl="1"/>
            <a:r>
              <a:rPr lang="en-US" sz="2200" b="1" dirty="0" smtClean="0"/>
              <a:t>Classic congenital adrenal hyperplasia </a:t>
            </a:r>
            <a:r>
              <a:rPr lang="en-US" sz="2200" dirty="0" smtClean="0"/>
              <a:t>is generally </a:t>
            </a:r>
            <a:r>
              <a:rPr lang="en-US" sz="2200" b="1" dirty="0" smtClean="0"/>
              <a:t>recognized at birth or in early childhood</a:t>
            </a:r>
            <a:r>
              <a:rPr lang="en-US" sz="2200" dirty="0" smtClean="0"/>
              <a:t> because of ambiguous genitalia, salt wasting, or early virilization. </a:t>
            </a:r>
          </a:p>
          <a:p>
            <a:pPr lvl="1"/>
            <a:r>
              <a:rPr lang="en-US" sz="2200" b="1" dirty="0" smtClean="0"/>
              <a:t>Nonclassic adrenal hyperplasia </a:t>
            </a:r>
            <a:r>
              <a:rPr lang="en-US" sz="2200" dirty="0" smtClean="0"/>
              <a:t>is generally recognized </a:t>
            </a:r>
            <a:r>
              <a:rPr lang="en-US" sz="2200" b="1" dirty="0" smtClean="0"/>
              <a:t>at or after puberty</a:t>
            </a:r>
            <a:r>
              <a:rPr lang="en-US" sz="2200" dirty="0" smtClean="0"/>
              <a:t> because of oligomenorrhea or virilizing signs in females.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Deficiency of 21-hydroxylase</a:t>
            </a:r>
            <a:endParaRPr lang="ar-SA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Resulting from mutations or deletions of CYP21A.</a:t>
            </a:r>
          </a:p>
          <a:p>
            <a:endParaRPr lang="en-US" sz="2200" dirty="0" smtClean="0"/>
          </a:p>
          <a:p>
            <a:r>
              <a:rPr lang="en-US" sz="2200" dirty="0" smtClean="0"/>
              <a:t>Is the most common form of CAH, accounting for more than 90% of cases.</a:t>
            </a:r>
          </a:p>
          <a:p>
            <a:endParaRPr lang="en-US" sz="2200" dirty="0" smtClean="0"/>
          </a:p>
          <a:p>
            <a:r>
              <a:rPr lang="en-US" sz="2200" dirty="0" smtClean="0"/>
              <a:t>Clinically divided into 3 phenotypes: </a:t>
            </a:r>
          </a:p>
          <a:p>
            <a:pPr lvl="3"/>
            <a:r>
              <a:rPr lang="en-US" sz="2200" dirty="0" smtClean="0"/>
              <a:t>Classic salt wasting 70% </a:t>
            </a:r>
          </a:p>
          <a:p>
            <a:pPr lvl="3"/>
            <a:r>
              <a:rPr lang="en-US" sz="2200" dirty="0" smtClean="0"/>
              <a:t>Classic simple </a:t>
            </a:r>
            <a:r>
              <a:rPr lang="en-US" sz="2200" dirty="0" err="1" smtClean="0"/>
              <a:t>virilizing</a:t>
            </a:r>
            <a:r>
              <a:rPr lang="en-US" sz="2200" dirty="0" smtClean="0"/>
              <a:t> 30% </a:t>
            </a:r>
          </a:p>
          <a:p>
            <a:pPr lvl="3"/>
            <a:r>
              <a:rPr lang="en-US" sz="2200" dirty="0" err="1" smtClean="0"/>
              <a:t>Nonclassic</a:t>
            </a:r>
            <a:r>
              <a:rPr lang="en-US" sz="2200" dirty="0" smtClean="0"/>
              <a:t> 0.1 %</a:t>
            </a:r>
            <a:r>
              <a:rPr lang="en-US" sz="2200" b="1" dirty="0" smtClean="0"/>
              <a:t> </a:t>
            </a:r>
            <a:endParaRPr lang="ar-SA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1599</Words>
  <Application>Microsoft Office PowerPoint</Application>
  <PresentationFormat>On-screen Show (4:3)</PresentationFormat>
  <Paragraphs>147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Aharoni</vt:lpstr>
      <vt:lpstr>Arial</vt:lpstr>
      <vt:lpstr>Calibri</vt:lpstr>
      <vt:lpstr>Times New Roman</vt:lpstr>
      <vt:lpstr>Office Theme</vt:lpstr>
      <vt:lpstr>Congenital Adrenal Hyperplasia</vt:lpstr>
      <vt:lpstr>Outlines </vt:lpstr>
      <vt:lpstr>Introduction</vt:lpstr>
      <vt:lpstr>Introduction</vt:lpstr>
      <vt:lpstr>Pathophysiology</vt:lpstr>
      <vt:lpstr>PowerPoint Presentation</vt:lpstr>
      <vt:lpstr>Epidemiology </vt:lpstr>
      <vt:lpstr>PowerPoint Presentation</vt:lpstr>
      <vt:lpstr>Deficiency of 21-hydroxylase</vt:lpstr>
      <vt:lpstr>Signs and symptoms</vt:lpstr>
      <vt:lpstr>PowerPoint Presentation</vt:lpstr>
      <vt:lpstr>PowerPoint Presentation</vt:lpstr>
      <vt:lpstr>PowerPoint Presentation</vt:lpstr>
      <vt:lpstr>PowerPoint Presentation</vt:lpstr>
      <vt:lpstr>CAH Types</vt:lpstr>
      <vt:lpstr>Diagnosis</vt:lpstr>
      <vt:lpstr>Workup</vt:lpstr>
      <vt:lpstr>PowerPoint Presentation</vt:lpstr>
      <vt:lpstr>Management</vt:lpstr>
      <vt:lpstr>PowerPoint Presentation</vt:lpstr>
      <vt:lpstr>PowerPoint Presentation</vt:lpstr>
      <vt:lpstr>Further Outpatient Care &amp; Complications</vt:lpstr>
      <vt:lpstr>PowerPoint Presentation</vt:lpstr>
      <vt:lpstr>Prevention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Adrenal Hyperplasia</dc:title>
  <dc:creator>AboooDoctor</dc:creator>
  <cp:lastModifiedBy>Windows User</cp:lastModifiedBy>
  <cp:revision>127</cp:revision>
  <dcterms:created xsi:type="dcterms:W3CDTF">2006-08-16T00:00:00Z</dcterms:created>
  <dcterms:modified xsi:type="dcterms:W3CDTF">2020-01-14T11:48:55Z</dcterms:modified>
</cp:coreProperties>
</file>