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7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AAD347D-5ACD-4C99-B74B-A9C85AD731AF}" type="datetimeFigureOut">
              <a:rPr lang="en-US" smtClean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92462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8525653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8261550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625264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39867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3/19/2020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2203017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3/19/2020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1025805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780745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30419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43683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33946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049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pPr/>
              <a:t>3/19/2020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6851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3/19/2020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28614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3/19/2020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679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1312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77283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909028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  <p:sldLayoutId id="2147483842" r:id="rId15"/>
    <p:sldLayoutId id="2147483843" r:id="rId16"/>
    <p:sldLayoutId id="2147483844" r:id="rId17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611" y="1962780"/>
            <a:ext cx="11757660" cy="2069143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Drugs &amp; Liver</a:t>
            </a:r>
            <a:endParaRPr lang="ar-EG" sz="72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82116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4776" y="0"/>
            <a:ext cx="11282082" cy="6858000"/>
          </a:xfrm>
        </p:spPr>
        <p:txBody>
          <a:bodyPr/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en-US" sz="25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Liver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sz="2500" b="1" u="sng" dirty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Drugs affecting bile </a:t>
            </a:r>
            <a:r>
              <a:rPr lang="en-US" sz="2500" b="1" u="sng" dirty="0" smtClean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secretion</a:t>
            </a:r>
          </a:p>
          <a:p>
            <a:pPr marL="457200" indent="-457200" algn="ctr" rtl="0">
              <a:lnSpc>
                <a:spcPct val="100000"/>
              </a:lnSpc>
              <a:buFont typeface="+mj-lt"/>
              <a:buAutoNum type="alphaUcPeriod"/>
            </a:pPr>
            <a:r>
              <a:rPr lang="en-US" sz="2500" b="1" u="sng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Cholagogues</a:t>
            </a:r>
            <a:r>
              <a:rPr lang="ar-JO" sz="2500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مُدر الصفراء </a:t>
            </a:r>
            <a:r>
              <a:rPr lang="en-US" sz="2500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500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500" b="1" u="sng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>
              <a:lnSpc>
                <a:spcPct val="150000"/>
              </a:lnSpc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Stimulates the flow of bile from the gall bladder to the duodenum through:</a:t>
            </a:r>
          </a:p>
          <a:p>
            <a:pPr marL="514350" indent="-514350" algn="l" rtl="0">
              <a:lnSpc>
                <a:spcPct val="150000"/>
              </a:lnSpc>
              <a:buFont typeface="+mj-lt"/>
              <a:buAutoNum type="arabicParenR"/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Relaxation  of the sphincter of oddi (e.g. MgSO4).</a:t>
            </a:r>
          </a:p>
          <a:p>
            <a:pPr marL="514350" indent="-514350" algn="l" rtl="0">
              <a:lnSpc>
                <a:spcPct val="150000"/>
              </a:lnSpc>
              <a:buFont typeface="+mj-lt"/>
              <a:buAutoNum type="arabicParenR"/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Contraction of the wall of the gallbladder:</a:t>
            </a: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a- Choecystokinin ( meat &amp; fat).</a:t>
            </a: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b-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Parasympathomimetics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(cholinergic agonist).</a:t>
            </a:r>
            <a:endParaRPr lang="en-US" sz="2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c- Direct smooth muscle stimulation.</a:t>
            </a:r>
          </a:p>
          <a:p>
            <a:pPr marL="0" indent="0" algn="l" rtl="0">
              <a:lnSpc>
                <a:spcPct val="100000"/>
              </a:lnSpc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lnSpc>
                <a:spcPct val="100000"/>
              </a:lnSpc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buNone/>
            </a:pPr>
            <a:endParaRPr lang="ar-E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744101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4776" y="0"/>
            <a:ext cx="11282082" cy="6858000"/>
          </a:xfrm>
        </p:spPr>
        <p:txBody>
          <a:bodyPr/>
          <a:lstStyle/>
          <a:p>
            <a:pPr marL="457200" indent="-457200" algn="ctr" rtl="0">
              <a:lnSpc>
                <a:spcPct val="100000"/>
              </a:lnSpc>
              <a:buFont typeface="+mj-lt"/>
              <a:buAutoNum type="alphaUcPeriod" startAt="2"/>
            </a:pPr>
            <a:r>
              <a:rPr lang="en-US" sz="2500" b="1" u="sng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Choleretics</a:t>
            </a:r>
            <a:r>
              <a:rPr lang="en-US" sz="2500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JO" sz="2500" b="1" u="sng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مُفرز</a:t>
            </a:r>
            <a:r>
              <a:rPr lang="ar-JO" sz="2500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الصفراء</a:t>
            </a:r>
            <a:r>
              <a:rPr lang="en-US" sz="2500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500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500" b="1" u="sng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>
              <a:lnSpc>
                <a:spcPct val="150000"/>
              </a:lnSpc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Stimulates </a:t>
            </a:r>
            <a:r>
              <a:rPr lang="en-US" sz="2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liver cells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secret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bile (increase volume &amp; solid).</a:t>
            </a:r>
          </a:p>
          <a:p>
            <a:pPr algn="l" rtl="0">
              <a:lnSpc>
                <a:spcPct val="150000"/>
              </a:lnSpc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Bile acids &amp; their derivatives (e.g. cholic acids, deoxycholic acid, sodium glucocholate &amp; sodium taurocholate).</a:t>
            </a: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Uses:</a:t>
            </a:r>
          </a:p>
          <a:p>
            <a:pPr marL="514350" indent="-514350" algn="l" rtl="0">
              <a:lnSpc>
                <a:spcPct val="150000"/>
              </a:lnSpc>
              <a:buFont typeface="+mj-lt"/>
              <a:buAutoNum type="arabicParenR"/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Help digestion.</a:t>
            </a:r>
          </a:p>
          <a:p>
            <a:pPr marL="514350" indent="-514350" algn="l" rtl="0">
              <a:lnSpc>
                <a:spcPct val="150000"/>
              </a:lnSpc>
              <a:buFont typeface="+mj-lt"/>
              <a:buAutoNum type="arabicParenR"/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Relief of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flatulence</a:t>
            </a:r>
            <a:r>
              <a:rPr lang="ar-JO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الانتفاخ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dyspepsia &amp; constipation.</a:t>
            </a:r>
          </a:p>
          <a:p>
            <a:pPr marL="0" indent="0" algn="l" rtl="0">
              <a:lnSpc>
                <a:spcPct val="100000"/>
              </a:lnSpc>
              <a:buNone/>
            </a:pP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lnSpc>
                <a:spcPct val="100000"/>
              </a:lnSpc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buNone/>
            </a:pPr>
            <a:endParaRPr lang="ar-E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659556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4776" y="0"/>
            <a:ext cx="11282082" cy="6858000"/>
          </a:xfrm>
        </p:spPr>
        <p:txBody>
          <a:bodyPr/>
          <a:lstStyle/>
          <a:p>
            <a:pPr marL="457200" indent="-457200" algn="ctr" rtl="0">
              <a:lnSpc>
                <a:spcPct val="100000"/>
              </a:lnSpc>
              <a:buFont typeface="+mj-lt"/>
              <a:buAutoNum type="alphaUcPeriod" startAt="3"/>
            </a:pPr>
            <a:r>
              <a:rPr lang="en-US" sz="2500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hydrocholeretics</a:t>
            </a:r>
          </a:p>
          <a:p>
            <a:pPr algn="l" rtl="0">
              <a:lnSpc>
                <a:spcPct val="150000"/>
              </a:lnSpc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Stimulates liver cells to secret the volume but not the solid constitute.</a:t>
            </a:r>
          </a:p>
          <a:p>
            <a:pPr marL="514350" indent="-514350" algn="l" rtl="0">
              <a:lnSpc>
                <a:spcPct val="150000"/>
              </a:lnSpc>
              <a:buFont typeface="+mj-lt"/>
              <a:buAutoNum type="arabicParenR"/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Oxidized bile acids e.g. Dehydrocholic acids (Decholin).</a:t>
            </a:r>
          </a:p>
          <a:p>
            <a:pPr marL="514350" indent="-514350" algn="l" rtl="0">
              <a:lnSpc>
                <a:spcPct val="150000"/>
              </a:lnSpc>
              <a:buFont typeface="+mj-lt"/>
              <a:buAutoNum type="arabicParenR"/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Salicylate &amp; benzoate.</a:t>
            </a: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Uses: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flushing the diseased biliary passage.</a:t>
            </a: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Contraindications:</a:t>
            </a:r>
          </a:p>
          <a:p>
            <a:pPr marL="514350" indent="-514350" algn="l" rtl="0">
              <a:lnSpc>
                <a:spcPct val="150000"/>
              </a:lnSpc>
              <a:buFont typeface="+mj-lt"/>
              <a:buAutoNum type="arabicParenR"/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Acute hepatitis.</a:t>
            </a:r>
          </a:p>
          <a:p>
            <a:pPr marL="514350" indent="-514350" algn="l" rtl="0">
              <a:lnSpc>
                <a:spcPct val="150000"/>
              </a:lnSpc>
              <a:buFont typeface="+mj-lt"/>
              <a:buAutoNum type="arabicParenR"/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Biliary stones or obstruction.</a:t>
            </a:r>
          </a:p>
          <a:p>
            <a:pPr marL="0" indent="0" algn="l" rtl="0">
              <a:lnSpc>
                <a:spcPct val="150000"/>
              </a:lnSpc>
              <a:buNone/>
            </a:pPr>
            <a:endParaRPr lang="en-US" sz="27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>
              <a:lnSpc>
                <a:spcPct val="150000"/>
              </a:lnSpc>
            </a:pPr>
            <a:endParaRPr lang="en-US" sz="2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lnSpc>
                <a:spcPct val="100000"/>
              </a:lnSpc>
              <a:buNone/>
            </a:pP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lnSpc>
                <a:spcPct val="100000"/>
              </a:lnSpc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buNone/>
            </a:pPr>
            <a:endParaRPr lang="ar-E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81012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4776" y="0"/>
            <a:ext cx="11282082" cy="6858000"/>
          </a:xfrm>
        </p:spPr>
        <p:txBody>
          <a:bodyPr/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en-US" sz="2500" b="1" u="sng" dirty="0" smtClean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en-US" sz="2500" b="1" u="sng" dirty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Drugs </a:t>
            </a:r>
            <a:r>
              <a:rPr lang="en-US" sz="2500" b="1" u="sng" dirty="0" smtClean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 for dissolution of gall stones</a:t>
            </a:r>
            <a:endParaRPr lang="en-US" sz="2500" b="1" u="sng" dirty="0">
              <a:solidFill>
                <a:srgbClr val="FFFF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>
              <a:lnSpc>
                <a:spcPct val="100000"/>
              </a:lnSpc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small (&lt; 5mm.), non-calcified stones. They </a:t>
            </a:r>
            <a:r>
              <a:rPr lang="en-US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include:</a:t>
            </a:r>
            <a:r>
              <a:rPr lang="en-US" sz="27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Chenodeoxycholic</a:t>
            </a: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acid (Chenodiol).</a:t>
            </a:r>
          </a:p>
          <a:p>
            <a:pPr marL="514350" indent="-514350" algn="l" rtl="0">
              <a:lnSpc>
                <a:spcPct val="100000"/>
              </a:lnSpc>
              <a:buFont typeface="+mj-lt"/>
              <a:buAutoNum type="arabicPeriod"/>
            </a:pP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Ursodeoxycholic acid.</a:t>
            </a:r>
          </a:p>
          <a:p>
            <a:pPr marL="0" indent="0" algn="l" rtl="0">
              <a:lnSpc>
                <a:spcPct val="100000"/>
              </a:lnSpc>
              <a:buNone/>
            </a:pPr>
            <a:r>
              <a:rPr lang="en-US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Mechanism of action: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Inhibit 3-hyroxymethyl-glutaryl-coenzyme A reductase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(HMG-COA reductase) (inhibit hepatic cholesterol synthesis).</a:t>
            </a:r>
          </a:p>
          <a:p>
            <a:pPr marL="0" indent="0" algn="l" rtl="0">
              <a:lnSpc>
                <a:spcPct val="100000"/>
              </a:lnSpc>
              <a:buNone/>
            </a:pPr>
            <a:r>
              <a:rPr lang="en-US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Side effects: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Diarrhea.</a:t>
            </a:r>
          </a:p>
          <a:p>
            <a:pPr marL="0" indent="0" algn="l" rtl="0">
              <a:lnSpc>
                <a:spcPct val="100000"/>
              </a:lnSpc>
              <a:buNone/>
            </a:pPr>
            <a:r>
              <a:rPr lang="en-US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N.B.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Estrogen (increases cholesterol secretion in bile)         reduces their effect.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sz="2800" b="1" u="sng" dirty="0" smtClean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</a:t>
            </a:r>
            <a:r>
              <a:rPr lang="en-US" sz="2800" b="1" u="sng" dirty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Drugs </a:t>
            </a:r>
            <a:r>
              <a:rPr lang="en-US" sz="2800" b="1" u="sng" dirty="0" smtClean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affecting biliary spasm</a:t>
            </a:r>
            <a:endParaRPr lang="en-US" sz="2800" b="1" u="sng" dirty="0">
              <a:solidFill>
                <a:srgbClr val="FFFF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lnSpc>
                <a:spcPct val="100000"/>
              </a:lnSpc>
              <a:buNone/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Morphine + Atropine.              2- Mepridine.                  3- Glyceryltrinitrate.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sz="2800" b="1" u="sng" dirty="0" smtClean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 </a:t>
            </a:r>
            <a:r>
              <a:rPr lang="en-US" sz="2800" b="1" u="sng" dirty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Drugs </a:t>
            </a:r>
            <a:r>
              <a:rPr lang="en-US" sz="2800" b="1" u="sng" dirty="0" smtClean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 in therapy of hepatic encephalopathy</a:t>
            </a:r>
            <a:endParaRPr lang="en-US" sz="2800" b="1" u="sng" dirty="0">
              <a:solidFill>
                <a:srgbClr val="FFFF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 rtl="0">
              <a:lnSpc>
                <a:spcPct val="100000"/>
              </a:lnSpc>
              <a:buFont typeface="+mj-lt"/>
              <a:buAutoNum type="arabicPeriod"/>
            </a:pP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Neomycin: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Inhibits ammonia-producing organisms.</a:t>
            </a:r>
          </a:p>
          <a:p>
            <a:pPr marL="514350" indent="-514350" algn="l" rtl="0">
              <a:lnSpc>
                <a:spcPct val="100000"/>
              </a:lnSpc>
              <a:buFont typeface="+mj-lt"/>
              <a:buAutoNum type="arabicPeriod"/>
            </a:pP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Lactulose: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Decreases absorption of ammonia &amp; enhances its secretion.</a:t>
            </a:r>
            <a:endParaRPr lang="en-US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lnSpc>
                <a:spcPct val="100000"/>
              </a:lnSpc>
              <a:buNone/>
            </a:pPr>
            <a:endParaRPr lang="en-US" sz="2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lnSpc>
                <a:spcPct val="100000"/>
              </a:lnSpc>
              <a:buNone/>
            </a:pPr>
            <a:endParaRPr lang="en-US" sz="27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>
              <a:lnSpc>
                <a:spcPct val="150000"/>
              </a:lnSpc>
            </a:pPr>
            <a:endParaRPr lang="en-US" sz="2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lnSpc>
                <a:spcPct val="100000"/>
              </a:lnSpc>
              <a:buNone/>
            </a:pP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lnSpc>
                <a:spcPct val="100000"/>
              </a:lnSpc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buNone/>
            </a:pPr>
            <a:endParaRPr lang="ar-E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8269941" y="3886200"/>
            <a:ext cx="55133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2323284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4776" y="0"/>
            <a:ext cx="11282082" cy="6858000"/>
          </a:xfrm>
        </p:spPr>
        <p:txBody>
          <a:bodyPr/>
          <a:lstStyle/>
          <a:p>
            <a:pPr marL="0" indent="0" algn="l" rtl="0">
              <a:lnSpc>
                <a:spcPct val="100000"/>
              </a:lnSpc>
              <a:buNone/>
            </a:pPr>
            <a:endParaRPr lang="en-US" sz="27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>
              <a:lnSpc>
                <a:spcPct val="150000"/>
              </a:lnSpc>
            </a:pPr>
            <a:endParaRPr lang="en-US" sz="2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lnSpc>
                <a:spcPct val="100000"/>
              </a:lnSpc>
              <a:buNone/>
            </a:pP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lnSpc>
                <a:spcPct val="100000"/>
              </a:lnSpc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buNone/>
            </a:pPr>
            <a:endParaRPr lang="ar-E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86264165"/>
              </p:ext>
            </p:extLst>
          </p:nvPr>
        </p:nvGraphicFramePr>
        <p:xfrm>
          <a:off x="833718" y="679325"/>
          <a:ext cx="10609729" cy="5147835"/>
        </p:xfrm>
        <a:graphic>
          <a:graphicData uri="http://schemas.openxmlformats.org/drawingml/2006/table">
            <a:tbl>
              <a:tblPr rtl="1" firstRow="1" bandRow="1">
                <a:tableStyleId>{5DA37D80-6434-44D0-A028-1B22A696006F}</a:tableStyleId>
              </a:tblPr>
              <a:tblGrid>
                <a:gridCol w="6902365"/>
                <a:gridCol w="3707364"/>
              </a:tblGrid>
              <a:tr h="598146">
                <a:tc gridSpan="2">
                  <a:txBody>
                    <a:bodyPr/>
                    <a:lstStyle/>
                    <a:p>
                      <a:pPr algn="l" rtl="0"/>
                      <a:r>
                        <a:rPr lang="en-US" sz="2700" b="1" u="sng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Toxic effects of drugs on the liver:</a:t>
                      </a:r>
                      <a:endParaRPr lang="ar-EG" sz="2700" b="1" u="sng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</a:tr>
              <a:tr h="7698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ar-EG" sz="27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</a:t>
                      </a:r>
                      <a:r>
                        <a:rPr lang="en-US" sz="27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tetracholrid Carbon.             • Paracetamol.</a:t>
                      </a:r>
                      <a:endParaRPr lang="ar-EG" sz="27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n-US" sz="27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Zonal</a:t>
                      </a:r>
                      <a:r>
                        <a:rPr lang="en-US" sz="27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necrosis</a:t>
                      </a:r>
                      <a:endParaRPr lang="ar-EG" sz="27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7698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ar-EG" sz="27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</a:t>
                      </a:r>
                      <a:r>
                        <a:rPr lang="en-US" sz="27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Halothane.                           </a:t>
                      </a:r>
                      <a:r>
                        <a:rPr lang="en-US" sz="27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• Phenytoin.</a:t>
                      </a:r>
                      <a:br>
                        <a:rPr lang="en-US" sz="27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sz="27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Isomiazid.</a:t>
                      </a:r>
                      <a:endParaRPr lang="ar-EG" sz="27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l" defTabSz="914400" rtl="0" eaLnBrk="1" latinLnBrk="0" hangingPunct="1">
                        <a:buFont typeface="+mj-lt"/>
                        <a:buAutoNum type="arabicPeriod" startAt="2"/>
                      </a:pPr>
                      <a:r>
                        <a:rPr lang="en-US" sz="27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Viral hepatitis-like reactions</a:t>
                      </a:r>
                      <a:endParaRPr lang="ar-EG" sz="27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7698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7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</a:t>
                      </a:r>
                      <a:r>
                        <a:rPr lang="en-US" sz="27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Methyl testosterone.     • Oral contraceptives.</a:t>
                      </a:r>
                      <a:r>
                        <a:rPr lang="en-US" sz="27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27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ar-EG" sz="27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</a:t>
                      </a:r>
                      <a:r>
                        <a:rPr lang="en-US" sz="27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Carbimazole.                • Chlorpromazine.</a:t>
                      </a:r>
                      <a:endParaRPr lang="ar-EG" sz="2700" b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7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</a:t>
                      </a:r>
                      <a:r>
                        <a:rPr lang="en-US" sz="27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Chlorpromide.             </a:t>
                      </a:r>
                      <a:endParaRPr lang="ar-EG" sz="2700" b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l" defTabSz="914400" rtl="0" eaLnBrk="1" latinLnBrk="0" hangingPunct="1">
                        <a:buFont typeface="+mj-lt"/>
                        <a:buAutoNum type="arabicPeriod" startAt="3"/>
                      </a:pPr>
                      <a:r>
                        <a:rPr lang="en-US" sz="27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Cholestasis </a:t>
                      </a:r>
                      <a:endParaRPr lang="ar-EG" sz="27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7698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7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</a:t>
                      </a:r>
                      <a:r>
                        <a:rPr lang="en-US" sz="27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Tetracycline.             </a:t>
                      </a:r>
                      <a:endParaRPr lang="ar-EG" sz="2700" b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l" defTabSz="914400" rtl="0" eaLnBrk="1" latinLnBrk="0" hangingPunct="1">
                        <a:buFont typeface="+mj-lt"/>
                        <a:buAutoNum type="arabicPeriod" startAt="4"/>
                      </a:pPr>
                      <a:r>
                        <a:rPr lang="en-US" sz="27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Fatty liver</a:t>
                      </a:r>
                      <a:endParaRPr lang="ar-EG" sz="27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7698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7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</a:t>
                      </a:r>
                      <a:r>
                        <a:rPr lang="en-US" sz="27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Methyldopa</a:t>
                      </a:r>
                      <a:r>
                        <a:rPr lang="en-US" sz="27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                       </a:t>
                      </a:r>
                      <a:r>
                        <a:rPr lang="en-US" sz="27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7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</a:t>
                      </a:r>
                      <a:r>
                        <a:rPr lang="en-US" sz="2700" b="0" kern="1200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Isomiazid.</a:t>
                      </a:r>
                      <a:endParaRPr lang="ar-EG" sz="2700" b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 algn="l" defTabSz="914400" rtl="0" eaLnBrk="1" latinLnBrk="0" hangingPunct="1">
                        <a:buFont typeface="+mj-lt"/>
                        <a:buAutoNum type="arabicPeriod" startAt="5"/>
                      </a:pPr>
                      <a:r>
                        <a:rPr lang="en-US" sz="27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Chronic hepatitis</a:t>
                      </a:r>
                      <a:endParaRPr lang="ar-EG" sz="27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06E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535119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6686</TotalTime>
  <Words>218</Words>
  <Application>Microsoft Office PowerPoint</Application>
  <PresentationFormat>مخصص</PresentationFormat>
  <Paragraphs>69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Circuit</vt:lpstr>
      <vt:lpstr>Drugs &amp; Liver</vt:lpstr>
      <vt:lpstr>الشريحة 2</vt:lpstr>
      <vt:lpstr>الشريحة 3</vt:lpstr>
      <vt:lpstr>الشريحة 4</vt:lpstr>
      <vt:lpstr>الشريحة 5</vt:lpstr>
      <vt:lpstr>الشريحة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Pharmacology of  Central Nervous system</dc:title>
  <dc:creator>Ahmad Hafeiz</dc:creator>
  <cp:lastModifiedBy>DR.Ahmed Saker</cp:lastModifiedBy>
  <cp:revision>1660</cp:revision>
  <dcterms:created xsi:type="dcterms:W3CDTF">2017-09-22T06:59:40Z</dcterms:created>
  <dcterms:modified xsi:type="dcterms:W3CDTF">2020-03-19T15:14:02Z</dcterms:modified>
</cp:coreProperties>
</file>