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1F7E96-F34D-4390-B10C-A896E9B9635A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9E8C37-F94A-4087-93E6-9DD053A0C901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284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31518-D7D8-4F13-B62B-BA7DCE8B6F63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cs typeface="Arial" pitchFamily="34" charset="0"/>
              </a:rPr>
              <a:t>Some consider the term outbreak to refer to a more localized situation and refer epidemic to a more widespread and perhaps prolonged situation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0396F-A258-44C1-8CDA-8074AC025E2D}" type="slidenum">
              <a:rPr lang="ar-SA" smtClean="0">
                <a:cs typeface="Arial" pitchFamily="34" charset="0"/>
              </a:rPr>
              <a:pPr/>
              <a:t>26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1376E6-5FBA-4BA6-962D-D4CC82AAA606}" type="slidenum">
              <a:rPr lang="ar-SA" smtClean="0">
                <a:cs typeface="Arial" pitchFamily="34" charset="0"/>
              </a:rPr>
              <a:pPr/>
              <a:t>27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E3C74-7F18-4CEF-8346-6806103FAC22}" type="slidenum">
              <a:rPr lang="ar-SA" smtClean="0">
                <a:cs typeface="Arial" pitchFamily="34" charset="0"/>
              </a:rPr>
              <a:pPr/>
              <a:t>30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F0826-9464-450E-A279-3F14A65671F1}" type="slidenum">
              <a:rPr 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14E91-EA15-41D2-BB88-8E62F3B9F77A}" type="slidenum">
              <a:rPr lang="ar-SA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005E0-79C5-4CE1-9FFA-5A8DDD348950}" type="slidenum">
              <a:rPr lang="ar-SA" smtClean="0">
                <a:cs typeface="Arial" pitchFamily="34" charset="0"/>
              </a:rPr>
              <a:pPr/>
              <a:t>8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92578-F1B9-4178-A3F6-A4B013C3FC5F}" type="slidenum">
              <a:rPr lang="ar-SA" smtClean="0">
                <a:cs typeface="Arial" pitchFamily="34" charset="0"/>
              </a:rPr>
              <a:pPr/>
              <a:t>10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7EDE4-6D8E-4760-97E5-D22322E266CA}" type="slidenum">
              <a:rPr lang="ar-SA" smtClean="0">
                <a:cs typeface="Arial" pitchFamily="34" charset="0"/>
              </a:rPr>
              <a:pPr/>
              <a:t>14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0F1BC-1628-4126-BF3C-65B1E1F5323F}" type="slidenum">
              <a:rPr lang="ar-SA" smtClean="0">
                <a:cs typeface="Arial" pitchFamily="34" charset="0"/>
              </a:rPr>
              <a:pPr/>
              <a:t>16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BCD6A-EBF9-46DE-9E3E-E0247A4CFCAB}" type="slidenum">
              <a:rPr lang="ar-SA" smtClean="0">
                <a:cs typeface="Arial" pitchFamily="34" charset="0"/>
              </a:rPr>
              <a:pPr/>
              <a:t>18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16498-34E6-4AD7-AE0D-C20FBEF7486A}" type="slidenum">
              <a:rPr lang="ar-SA" smtClean="0">
                <a:cs typeface="Arial" pitchFamily="34" charset="0"/>
              </a:rPr>
              <a:pPr/>
              <a:t>24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A1949-A99A-4707-8AF7-432C5A24D603}" type="slidenum">
              <a:rPr lang="ar-SA" smtClean="0">
                <a:cs typeface="Arial" pitchFamily="34" charset="0"/>
              </a:rPr>
              <a:pPr/>
              <a:t>25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F0DC-592A-4A72-AC63-3B3291231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D4121-60D1-4DE6-BC06-F211C3878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CB687-5225-4CA8-B33C-400C2CDA5A0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F3AD3-F7BB-400C-803F-D68534B136F3}" type="datetimeFigureOut">
              <a:rPr lang="ar-JO" smtClean="0"/>
              <a:pPr/>
              <a:t>13/07/1441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FD87-BF3F-4003-BE58-17CC9E6B00B1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990600"/>
            <a:ext cx="8458200" cy="4419600"/>
          </a:xfrm>
        </p:spPr>
        <p:txBody>
          <a:bodyPr/>
          <a:lstStyle/>
          <a:p>
            <a:pPr eaLnBrk="1" hangingPunct="1"/>
            <a:r>
              <a:rPr lang="en-US" sz="8800" b="1" smtClean="0">
                <a:solidFill>
                  <a:srgbClr val="FF0000"/>
                </a:solidFill>
              </a:rPr>
              <a:t>INVESTIGATION OF AN </a:t>
            </a:r>
            <a:br>
              <a:rPr lang="en-US" sz="8800" b="1" smtClean="0">
                <a:solidFill>
                  <a:srgbClr val="FF0000"/>
                </a:solidFill>
              </a:rPr>
            </a:br>
            <a:r>
              <a:rPr lang="en-US" sz="8800" b="1" smtClean="0">
                <a:solidFill>
                  <a:srgbClr val="FF0000"/>
                </a:solidFill>
              </a:rPr>
              <a:t>EPIDEMIC</a:t>
            </a:r>
            <a:r>
              <a:rPr lang="en-US" sz="9600" b="1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F6FFF-F049-4ED5-B1EF-CEEAC4F0216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14DF8-CD38-4EC5-9E6A-1D772D181F7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EPIDEMIC CURVE for CCHF 2000 </a:t>
            </a:r>
            <a:br>
              <a:rPr lang="en-US" sz="3400" smtClean="0"/>
            </a:br>
            <a:r>
              <a:rPr lang="en-US" sz="3400" smtClean="0"/>
              <a:t>Propagated Outbreak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8600" y="1852613"/>
          <a:ext cx="85344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7486609" imgH="4067126" progId="MSGraph.Chart.8">
                  <p:embed followColorScheme="full"/>
                </p:oleObj>
              </mc:Choice>
              <mc:Fallback>
                <p:oleObj name="Chart" r:id="rId3" imgW="7486609" imgH="406712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52613"/>
                        <a:ext cx="85344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BA0DD-CC85-48D0-BB81-9004ED8A610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0" y="1447800"/>
          <a:ext cx="89154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7064280" imgH="3867840" progId="Excel.Sheet.8">
                  <p:embed/>
                </p:oleObj>
              </mc:Choice>
              <mc:Fallback>
                <p:oleObj name="Chart" r:id="rId3" imgW="7064280" imgH="386784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89154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279525" y="412750"/>
            <a:ext cx="5905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EPIDEMIC CURVE </a:t>
            </a:r>
          </a:p>
          <a:p>
            <a:r>
              <a:rPr lang="en-US" sz="3600" b="1"/>
              <a:t>Point Source outbreak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09486-77A5-4CB4-9F86-13F24A04C7C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2800" b="1" smtClean="0"/>
              <a:t>STEP 5 Continued</a:t>
            </a:r>
            <a:br>
              <a:rPr lang="en-US" sz="2800" b="1" smtClean="0"/>
            </a:br>
            <a:r>
              <a:rPr lang="en-US" sz="3600" b="1" smtClean="0"/>
              <a:t>Person: who is getting sick ?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Age 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Sex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Race/Ethnicity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Socio-Economic Status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Behavior related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2772" name="Picture 4" descr="PE018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953000"/>
            <a:ext cx="36576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6" descr="PE0209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733800"/>
            <a:ext cx="27432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 descr="PE02043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114800"/>
            <a:ext cx="1565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0795AFE6-C216-4C78-84F9-28EE5A24AA99}" type="slidenum">
              <a:rPr lang="en-US" smtClean="0"/>
              <a:pPr algn="r" rtl="0"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Person	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algn="l" rtl="0" eaLnBrk="1" hangingPunct="1">
              <a:buFont typeface="Arial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were the age and gender specific attack rates?</a:t>
            </a:r>
          </a:p>
          <a:p>
            <a:pPr algn="l" rtl="0" eaLnBrk="1" hangingPunct="1">
              <a:buFont typeface="Arial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age and gender groups are at highest and lowest risk of illness?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667000" y="1295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BBF26BBA-E663-427A-A01F-28B6D4CBD26A}" type="slidenum">
              <a:rPr lang="en-US" smtClean="0"/>
              <a:pPr algn="r" rtl="0"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2400" b="1" smtClean="0"/>
              <a:t>STEP 5 Continued</a:t>
            </a:r>
            <a:r>
              <a:rPr lang="en-US" sz="3400" b="1" smtClean="0"/>
              <a:t> </a:t>
            </a:r>
            <a:br>
              <a:rPr lang="en-US" sz="3400" b="1" smtClean="0"/>
            </a:br>
            <a:r>
              <a:rPr lang="en-US" sz="3400" b="1" smtClean="0"/>
              <a:t>Place: where are the cases coming from 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Geographic Distribution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Homes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Work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School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Orphanages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smtClean="0"/>
              <a:t>Hospitals/Clinics</a:t>
            </a:r>
          </a:p>
        </p:txBody>
      </p:sp>
      <p:pic>
        <p:nvPicPr>
          <p:cNvPr id="34820" name="Picture 4" descr="MP0064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8288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D9B941D2-653A-4649-BA1E-FAE667F68585}" type="slidenum">
              <a:rPr lang="en-US" smtClean="0"/>
              <a:pPr algn="r" rtl="0"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Place</a:t>
            </a:r>
            <a:r>
              <a:rPr lang="en-US" smtClean="0"/>
              <a:t>	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315200" cy="3657600"/>
          </a:xfrm>
          <a:ln>
            <a:solidFill>
              <a:schemeClr val="tx1"/>
            </a:solidFill>
          </a:ln>
        </p:spPr>
        <p:txBody>
          <a:bodyPr/>
          <a:lstStyle/>
          <a:p>
            <a:pPr algn="l" rtl="0" eaLnBrk="1" hangingPunct="1">
              <a:buFont typeface="Arial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most significant geographic distribution of cases? </a:t>
            </a:r>
          </a:p>
          <a:p>
            <a:pPr algn="l" rtl="0" eaLnBrk="1" hangingPunct="1"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Place of residence? Workplace?</a:t>
            </a:r>
          </a:p>
          <a:p>
            <a:pPr algn="l" rtl="0" eaLnBrk="1" hangingPunct="1">
              <a:buFontTx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rtl="0" eaLnBrk="1" hangingPunct="1">
              <a:buFont typeface="Arial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are the attack rates?</a:t>
            </a:r>
          </a:p>
          <a:p>
            <a:pPr algn="l" rtl="0" eaLnBrk="1" hangingPunct="1">
              <a:buFont typeface="Arial" charset="0"/>
              <a:buChar char="•"/>
              <a:defRPr/>
            </a:pP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200400" y="152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DFBC704F-2CDF-4308-9740-593F6BA4C522}" type="slidenum">
              <a:rPr lang="en-US" smtClean="0"/>
              <a:pPr algn="r" rtl="0"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 rtl="0"/>
            <a:r>
              <a:rPr lang="en-US" sz="3200" b="1">
                <a:solidFill>
                  <a:schemeClr val="tx2"/>
                </a:solidFill>
              </a:rPr>
              <a:t>STEP 5 Continued </a:t>
            </a:r>
            <a:br>
              <a:rPr lang="en-US" sz="3200" b="1">
                <a:solidFill>
                  <a:schemeClr val="tx2"/>
                </a:solidFill>
              </a:rPr>
            </a:br>
            <a:r>
              <a:rPr lang="en-US" sz="3200" b="1">
                <a:solidFill>
                  <a:schemeClr val="tx2"/>
                </a:solidFill>
              </a:rPr>
              <a:t>Time: when are they getting sick? </a:t>
            </a: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566738" y="1752600"/>
            <a:ext cx="461486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en-US" sz="2800"/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800"/>
              <a:t>Onset of symptoms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800"/>
              <a:t>Incubation Period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800"/>
              <a:t>Infectious Period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800"/>
              <a:t>Seasonality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800"/>
              <a:t>Baseline vs. epidemic</a:t>
            </a:r>
          </a:p>
        </p:txBody>
      </p:sp>
      <p:pic>
        <p:nvPicPr>
          <p:cNvPr id="36868" name="Picture 6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7213" y="1752600"/>
            <a:ext cx="19351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8" descr="untitl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0"/>
            <a:ext cx="3429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A6A40D37-9D6F-4304-B1E1-84E5F62A0143}" type="slidenum">
              <a:rPr lang="en-US" smtClean="0"/>
              <a:pPr algn="r" rtl="0"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077200" cy="4144963"/>
          </a:xfrm>
          <a:ln>
            <a:solidFill>
              <a:schemeClr val="tx1"/>
            </a:solidFill>
          </a:ln>
        </p:spPr>
        <p:txBody>
          <a:bodyPr/>
          <a:lstStyle/>
          <a:p>
            <a:pPr algn="l" rtl="0" eaLnBrk="1" hangingPunct="1">
              <a:buFont typeface="Arial" charset="0"/>
              <a:buChar char="•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exact period of the outbreak?</a:t>
            </a:r>
          </a:p>
          <a:p>
            <a:pPr algn="l" rtl="0" eaLnBrk="1" hangingPunct="1">
              <a:buFont typeface="Arial" charset="0"/>
              <a:buChar char="•"/>
              <a:defRPr/>
            </a:pP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rtl="0" eaLnBrk="1" hangingPunct="1">
              <a:buFont typeface="Arial" charset="0"/>
              <a:buChar char="•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probable period of exposure?</a:t>
            </a:r>
          </a:p>
          <a:p>
            <a:pPr algn="l" rtl="0" eaLnBrk="1" hangingPunct="1"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rtl="0" eaLnBrk="1" hangingPunct="1">
              <a:buFont typeface="Arial" charset="0"/>
              <a:buChar char="•"/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 the outbreak likely common source or propagated?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3048000" y="1524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1AC315E7-5880-4ADE-AB6F-D34150C93DE4}" type="slidenum">
              <a:rPr lang="en-US" smtClean="0"/>
              <a:pPr algn="r" rtl="0"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43000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3600" b="1" smtClean="0"/>
              <a:t>            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 rtlCol="0">
            <a:normAutofit lnSpcReduction="10000"/>
          </a:bodyPr>
          <a:lstStyle/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/>
              <a:t>Following things help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mtClean="0"/>
              <a:t>Open ended and wide ranging interviews/history of travel/foods eaten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mtClean="0"/>
              <a:t>Descriptive epidemiology</a:t>
            </a:r>
          </a:p>
          <a:p>
            <a:pPr lvl="1" algn="l" rtl="0" eaLnBrk="1" fontAlgn="auto" hangingPunct="1">
              <a:spcAft>
                <a:spcPts val="0"/>
              </a:spcAft>
              <a:defRPr/>
            </a:pPr>
            <a:r>
              <a:rPr lang="en-US" b="1" smtClean="0"/>
              <a:t>Occupation/residence/raw meat use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mtClean="0"/>
              <a:t>Line listing of all subjects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mtClean="0"/>
              <a:t>Epidemic curve </a:t>
            </a:r>
          </a:p>
          <a:p>
            <a:pPr algn="l" rtl="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mtClean="0"/>
              <a:t>Existing knowledge of disease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91233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b="1">
                <a:solidFill>
                  <a:schemeClr val="tx2"/>
                </a:solidFill>
              </a:rPr>
              <a:t>STEP 6</a:t>
            </a:r>
          </a:p>
          <a:p>
            <a:pPr algn="ctr" rtl="0"/>
            <a:r>
              <a:rPr lang="en-US" sz="3600" b="1">
                <a:solidFill>
                  <a:schemeClr val="tx2"/>
                </a:solidFill>
              </a:rPr>
              <a:t>DEVELOP HYPOTHESES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FDE7425D-EEDE-444F-B949-8C16C891483B}" type="slidenum">
              <a:rPr lang="en-US" smtClean="0"/>
              <a:pPr algn="r" rtl="0"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rtl="0" eaLnBrk="1" hangingPunct="1"/>
            <a:r>
              <a:rPr lang="en-US" b="1" dirty="0" smtClean="0"/>
              <a:t>WHAT IS AN EPIDEMIC ?</a:t>
            </a:r>
            <a:br>
              <a:rPr lang="en-US" b="1" dirty="0" smtClean="0"/>
            </a:br>
            <a:r>
              <a:rPr lang="en-US" b="1" dirty="0" smtClean="0"/>
              <a:t>:Outbreak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10600" cy="4495800"/>
          </a:xfrm>
        </p:spPr>
        <p:txBody>
          <a:bodyPr/>
          <a:lstStyle/>
          <a:p>
            <a:pPr algn="ctr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The occurrence of more cases in </a:t>
            </a:r>
            <a:r>
              <a:rPr lang="en-US" sz="2800" u="sng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 place (or population) and time </a:t>
            </a:r>
            <a:r>
              <a:rPr lang="en-US" sz="2800" b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than expected </a:t>
            </a:r>
          </a:p>
          <a:p>
            <a:pPr algn="ctr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smtClean="0">
                <a:solidFill>
                  <a:srgbClr val="FF0000"/>
                </a:solidFill>
              </a:rPr>
              <a:t>(can be 1 case if endemicity was 0)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smtClean="0"/>
              <a:t>The terms outbreak and epidemic are used interchangeably </a:t>
            </a:r>
          </a:p>
          <a:p>
            <a:pPr algn="l" rtl="0" eaLnBrk="1" hangingPunct="1">
              <a:lnSpc>
                <a:spcPct val="90000"/>
              </a:lnSpc>
            </a:pPr>
            <a:endParaRPr lang="en-US" sz="14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smtClean="0"/>
              <a:t>It is due to breaks in a system that needs to be identified &amp; corrected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37BAFF80-AB0D-4979-8113-658203D44F98}" type="slidenum">
              <a:rPr lang="en-US" smtClean="0"/>
              <a:pPr algn="r" rtl="0"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smtClean="0"/>
              <a:t>STEP 7 </a:t>
            </a:r>
            <a:br>
              <a:rPr lang="en-US" sz="3600" b="1" smtClean="0"/>
            </a:br>
            <a:r>
              <a:rPr lang="en-US" sz="3600" b="1" smtClean="0"/>
              <a:t>EVALUATE HYPOTHESES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Char char="n"/>
            </a:pPr>
            <a:r>
              <a:rPr lang="en-US" dirty="0" smtClean="0"/>
              <a:t>Further analyze existing data 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dirty="0" smtClean="0"/>
              <a:t>Compare ill populations with not ill populations 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dirty="0" smtClean="0">
                <a:solidFill>
                  <a:srgbClr val="FF0000"/>
                </a:solidFill>
              </a:rPr>
              <a:t>Compare attack rates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dirty="0" smtClean="0">
                <a:solidFill>
                  <a:srgbClr val="FF0000"/>
                </a:solidFill>
              </a:rPr>
              <a:t>Conduct statistical tests </a:t>
            </a:r>
          </a:p>
          <a:p>
            <a:pPr algn="l" rtl="0" eaLnBrk="1" hangingPunct="1">
              <a:buFont typeface="Wingdings" pitchFamily="2" charset="2"/>
              <a:buChar char="n"/>
            </a:pPr>
            <a:r>
              <a:rPr lang="en-US" dirty="0" smtClean="0"/>
              <a:t>Recommend Control Measures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7C237E7B-0D24-4607-8A24-A485BE62842A}" type="slidenum">
              <a:rPr lang="en-US" smtClean="0"/>
              <a:pPr algn="r" rtl="0"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Step 8 </a:t>
            </a:r>
            <a:br>
              <a:rPr lang="en-US" sz="3600" b="1" dirty="0" smtClean="0"/>
            </a:br>
            <a:r>
              <a:rPr lang="en-US" sz="3600" b="1" dirty="0" smtClean="0"/>
              <a:t>Execute additional Studies 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3276600"/>
          </a:xfrm>
        </p:spPr>
        <p:txBody>
          <a:bodyPr/>
          <a:lstStyle/>
          <a:p>
            <a:pPr algn="l" rtl="0" eaLnBrk="1" hangingPunct="1"/>
            <a:r>
              <a:rPr lang="en-US" sz="2800" dirty="0" smtClean="0"/>
              <a:t>Refine hypothesis</a:t>
            </a:r>
          </a:p>
          <a:p>
            <a:pPr algn="l" rtl="0" eaLnBrk="1" hangingPunct="1"/>
            <a:r>
              <a:rPr lang="en-US" sz="2800" dirty="0" smtClean="0"/>
              <a:t>Calculate &amp; compare attack rates (AR)*</a:t>
            </a:r>
          </a:p>
          <a:p>
            <a:pPr algn="l" rtl="0" eaLnBrk="1" hangingPunct="1"/>
            <a:r>
              <a:rPr lang="en-US" sz="2800" dirty="0" smtClean="0"/>
              <a:t>Which food item caused poisoning? Compare attack rates (e.g. RR) in those who ate meat and in those who did not eat meat   </a:t>
            </a:r>
          </a:p>
          <a:p>
            <a:pPr algn="l" rtl="0" eaLnBrk="1" hangingPunct="1"/>
            <a:endParaRPr lang="en-US" sz="2400" dirty="0" smtClean="0"/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381000" y="4343400"/>
            <a:ext cx="8305800" cy="11387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>
              <a:defRPr/>
            </a:pPr>
            <a:r>
              <a:rPr lang="en-US" sz="2400" dirty="0">
                <a:solidFill>
                  <a:srgbClr val="FF0000"/>
                </a:solidFill>
              </a:rPr>
              <a:t>AR (a) in meat eaters=</a:t>
            </a:r>
            <a:r>
              <a:rPr lang="en-US" sz="2000" dirty="0">
                <a:solidFill>
                  <a:srgbClr val="FF0000"/>
                </a:solidFill>
              </a:rPr>
              <a:t># who got sick / Total # who ate meat</a:t>
            </a:r>
          </a:p>
          <a:p>
            <a:pPr algn="ctr" rtl="0">
              <a:defRPr/>
            </a:pPr>
            <a:r>
              <a:rPr lang="en-US" sz="2400" dirty="0">
                <a:solidFill>
                  <a:srgbClr val="FF0000"/>
                </a:solidFill>
              </a:rPr>
              <a:t>AR (b) in not meat eaters=</a:t>
            </a:r>
            <a:r>
              <a:rPr lang="en-US" sz="2000" dirty="0">
                <a:solidFill>
                  <a:srgbClr val="FF0000"/>
                </a:solidFill>
              </a:rPr>
              <a:t># who got sick / Total # who did not eat meat       </a:t>
            </a:r>
            <a:r>
              <a:rPr lang="en-US" dirty="0"/>
              <a:t>	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D822D933-119D-446C-9E78-75AD04EB0390}" type="slidenum">
              <a:rPr lang="en-US" smtClean="0"/>
              <a:pPr algn="r" rtl="0"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b="1" smtClean="0"/>
              <a:t>Step 8 </a:t>
            </a:r>
            <a:br>
              <a:rPr lang="en-US" sz="4000" b="1" smtClean="0"/>
            </a:br>
            <a:r>
              <a:rPr lang="en-US" sz="4000" b="1" smtClean="0"/>
              <a:t>Execute additional Studies </a:t>
            </a:r>
            <a:endParaRPr 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348662" cy="4267200"/>
          </a:xfrm>
        </p:spPr>
        <p:txBody>
          <a:bodyPr/>
          <a:lstStyle/>
          <a:p>
            <a:pPr algn="l" rtl="0" eaLnBrk="1" hangingPunct="1"/>
            <a:r>
              <a:rPr lang="en-US" smtClean="0"/>
              <a:t>Environmental &amp; Laboratory tests </a:t>
            </a:r>
            <a:r>
              <a:rPr lang="en-US" sz="2800" smtClean="0"/>
              <a:t>(e.g. home visit; left over food samples)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algn="l" rtl="0" eaLnBrk="1" hangingPunct="1"/>
            <a:r>
              <a:rPr lang="en-US" smtClean="0"/>
              <a:t>Do additional epidemiologic studies;</a:t>
            </a:r>
          </a:p>
          <a:p>
            <a:pPr lvl="1" algn="l" rtl="0" eaLnBrk="1" hangingPunct="1"/>
            <a:r>
              <a:rPr lang="en-US" smtClean="0"/>
              <a:t>Case control; </a:t>
            </a:r>
          </a:p>
          <a:p>
            <a:pPr lvl="1" algn="l" rtl="0" eaLnBrk="1" hangingPunct="1"/>
            <a:r>
              <a:rPr lang="en-US" smtClean="0"/>
              <a:t>Retrospective cohort studies; </a:t>
            </a:r>
          </a:p>
          <a:p>
            <a:pPr lvl="1" algn="l" rtl="0" eaLnBrk="1" hangingPunct="1"/>
            <a:r>
              <a:rPr lang="en-US" smtClean="0"/>
              <a:t>Follow up to evaluate control measures; </a:t>
            </a:r>
          </a:p>
          <a:p>
            <a:pPr algn="l" rtl="0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8CBDEAC2-F959-471B-8C43-C8513D5BBC46}" type="slidenum">
              <a:rPr lang="en-US" smtClean="0"/>
              <a:pPr algn="r" rtl="0"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3600" b="1" smtClean="0">
                <a:solidFill>
                  <a:srgbClr val="0033CC"/>
                </a:solidFill>
              </a:rPr>
              <a:t>Basic measure of infectivity</a:t>
            </a:r>
            <a:r>
              <a:rPr lang="en-US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mtClean="0"/>
              <a:t>Attack rate =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20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smtClean="0"/>
              <a:t> </a:t>
            </a:r>
            <a:r>
              <a:rPr lang="en-US" sz="2800" u="sng" smtClean="0"/>
              <a:t># of </a:t>
            </a:r>
            <a:r>
              <a:rPr lang="en-US" sz="2800" u="sng" smtClean="0">
                <a:solidFill>
                  <a:srgbClr val="0033CC"/>
                </a:solidFill>
              </a:rPr>
              <a:t>new cases </a:t>
            </a:r>
            <a:r>
              <a:rPr lang="en-US" sz="2800" u="sng" smtClean="0"/>
              <a:t>of specific disease in a time</a:t>
            </a:r>
            <a:endParaRPr lang="en-US" sz="2800" b="1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33CC"/>
                </a:solidFill>
              </a:rPr>
              <a:t>population at risk </a:t>
            </a:r>
            <a:r>
              <a:rPr lang="en-US" smtClean="0"/>
              <a:t>during the same period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/>
              <a:t>Define Population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/>
          </a:p>
          <a:p>
            <a:pPr algn="l" rtl="0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44424288-4F68-4D5C-9990-5BBEA8067D34}" type="slidenum">
              <a:rPr lang="en-US" smtClean="0"/>
              <a:pPr algn="r" rtl="0"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rtl="0" eaLnBrk="1" hangingPunct="1"/>
            <a:r>
              <a:rPr lang="en-US" sz="3600" b="1" smtClean="0"/>
              <a:t>Retrospective cohort</a:t>
            </a:r>
          </a:p>
        </p:txBody>
      </p:sp>
      <p:graphicFrame>
        <p:nvGraphicFramePr>
          <p:cNvPr id="120956" name="Group 124"/>
          <p:cNvGraphicFramePr>
            <a:graphicFrameLocks noGrp="1"/>
          </p:cNvGraphicFramePr>
          <p:nvPr>
            <p:ph type="tbl" idx="1"/>
          </p:nvPr>
        </p:nvGraphicFramePr>
        <p:xfrm>
          <a:off x="304800" y="838200"/>
          <a:ext cx="8458202" cy="5494503"/>
        </p:xfrm>
        <a:graphic>
          <a:graphicData uri="http://schemas.openxmlformats.org/drawingml/2006/table">
            <a:tbl>
              <a:tblPr/>
              <a:tblGrid>
                <a:gridCol w="1371596"/>
                <a:gridCol w="685800"/>
                <a:gridCol w="762001"/>
                <a:gridCol w="533400"/>
                <a:gridCol w="838201"/>
                <a:gridCol w="533400"/>
                <a:gridCol w="838201"/>
                <a:gridCol w="609600"/>
                <a:gridCol w="838201"/>
                <a:gridCol w="1447802"/>
              </a:tblGrid>
              <a:tr h="94896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Items at dinner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Ate food item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(exposed)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Did not eat (unexposed)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0" dirty="0" smtClean="0"/>
                        <a:t>RR= </a:t>
                      </a:r>
                    </a:p>
                    <a:p>
                      <a:r>
                        <a:rPr lang="en-US" sz="2800" b="1" i="0" dirty="0" smtClean="0"/>
                        <a:t>a/b</a:t>
                      </a:r>
                      <a:endParaRPr lang="en-US" sz="2800" b="1" i="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48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</a:t>
                      </a: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</a:t>
                      </a: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Arial" charset="0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spinach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78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Ice cream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9626F36F-2A67-48DE-9F36-EBF748B2CB65}" type="slidenum">
              <a:rPr lang="ar-SA" smtClean="0"/>
              <a:pPr algn="r" rtl="0"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rtl="0" eaLnBrk="1" hangingPunct="1"/>
            <a:r>
              <a:rPr lang="en-US" sz="3600" b="1" smtClean="0"/>
              <a:t>Retrospective cohort</a:t>
            </a:r>
          </a:p>
        </p:txBody>
      </p:sp>
      <p:graphicFrame>
        <p:nvGraphicFramePr>
          <p:cNvPr id="120956" name="Group 124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5344111"/>
        </p:xfrm>
        <a:graphic>
          <a:graphicData uri="http://schemas.openxmlformats.org/drawingml/2006/table">
            <a:tbl>
              <a:tblPr/>
              <a:tblGrid>
                <a:gridCol w="1981200"/>
                <a:gridCol w="838200"/>
                <a:gridCol w="838200"/>
                <a:gridCol w="1066800"/>
                <a:gridCol w="609600"/>
                <a:gridCol w="838200"/>
                <a:gridCol w="1066800"/>
                <a:gridCol w="990600"/>
              </a:tblGrid>
              <a:tr h="94896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Items at dinner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Ate food item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(exposed)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Did not eat (unexposed)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RR= </a:t>
                      </a:r>
                    </a:p>
                    <a:p>
                      <a:r>
                        <a:rPr lang="en-US" sz="2000" dirty="0" smtClean="0"/>
                        <a:t>a/b</a:t>
                      </a:r>
                      <a:endParaRPr lang="en-US" sz="2000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48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spinach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0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potato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78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Ice cream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0573AE14-9F2E-43B3-A088-BA40D44E34D3}" type="slidenum">
              <a:rPr lang="ar-SA" smtClean="0"/>
              <a:pPr algn="r" rtl="0"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3600" smtClean="0"/>
              <a:t>Case control</a:t>
            </a:r>
          </a:p>
        </p:txBody>
      </p:sp>
      <p:graphicFrame>
        <p:nvGraphicFramePr>
          <p:cNvPr id="123948" name="Group 44"/>
          <p:cNvGraphicFramePr>
            <a:graphicFrameLocks noGrp="1"/>
          </p:cNvGraphicFramePr>
          <p:nvPr>
            <p:ph type="tbl" idx="1"/>
          </p:nvPr>
        </p:nvGraphicFramePr>
        <p:xfrm>
          <a:off x="533400" y="1600200"/>
          <a:ext cx="8153400" cy="3352800"/>
        </p:xfrm>
        <a:graphic>
          <a:graphicData uri="http://schemas.openxmlformats.org/drawingml/2006/table">
            <a:tbl>
              <a:tblPr/>
              <a:tblGrid>
                <a:gridCol w="1828800"/>
                <a:gridCol w="1387475"/>
                <a:gridCol w="1644650"/>
                <a:gridCol w="1646238"/>
                <a:gridCol w="1646237"/>
              </a:tblGrid>
              <a:tr h="838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Ate at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restaurant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949" name="Rectangle 45"/>
          <p:cNvSpPr>
            <a:spLocks noChangeArrowheads="1"/>
          </p:cNvSpPr>
          <p:nvPr/>
        </p:nvSpPr>
        <p:spPr bwMode="auto">
          <a:xfrm>
            <a:off x="838200" y="5410200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2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Calculate the 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9C9FB74E-428E-43DD-946A-EC499E10B805}" type="slidenum">
              <a:rPr lang="ar-SA" smtClean="0"/>
              <a:pPr algn="r" rtl="0"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3600" smtClean="0"/>
              <a:t>Case control</a:t>
            </a:r>
          </a:p>
        </p:txBody>
      </p:sp>
      <p:graphicFrame>
        <p:nvGraphicFramePr>
          <p:cNvPr id="123948" name="Group 44"/>
          <p:cNvGraphicFramePr>
            <a:graphicFrameLocks noGrp="1"/>
          </p:cNvGraphicFramePr>
          <p:nvPr>
            <p:ph type="tbl" idx="1"/>
          </p:nvPr>
        </p:nvGraphicFramePr>
        <p:xfrm>
          <a:off x="533400" y="1600200"/>
          <a:ext cx="8153400" cy="3352800"/>
        </p:xfrm>
        <a:graphic>
          <a:graphicData uri="http://schemas.openxmlformats.org/drawingml/2006/table">
            <a:tbl>
              <a:tblPr/>
              <a:tblGrid>
                <a:gridCol w="1828800"/>
                <a:gridCol w="1387475"/>
                <a:gridCol w="1644650"/>
                <a:gridCol w="1646238"/>
                <a:gridCol w="1646237"/>
              </a:tblGrid>
              <a:tr h="838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Ate at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restaurant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556260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spcBef>
                <a:spcPct val="2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OR= (30 x 70) / (36 x 10) = 5.83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DF2C3014-3C79-441D-B093-2FA7D98AC417}" type="slidenum">
              <a:rPr lang="ar-SA" smtClean="0"/>
              <a:pPr algn="r" rtl="0"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457200" y="457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rtl="0"/>
            <a:r>
              <a:rPr lang="en-US" sz="3200" b="1" dirty="0"/>
              <a:t>RR of illness for the </a:t>
            </a:r>
            <a:r>
              <a:rPr lang="en-US" sz="3200" b="1" dirty="0" smtClean="0"/>
              <a:t>Theatre</a:t>
            </a:r>
          </a:p>
          <a:p>
            <a:pPr algn="ctr" rtl="0"/>
            <a:r>
              <a:rPr lang="en-US" sz="3200" b="1" dirty="0" smtClean="0"/>
              <a:t>Cohort </a:t>
            </a:r>
            <a:endParaRPr lang="en-US" sz="3200" b="1" dirty="0"/>
          </a:p>
        </p:txBody>
      </p:sp>
      <p:graphicFrame>
        <p:nvGraphicFramePr>
          <p:cNvPr id="99366" name="Group 38"/>
          <p:cNvGraphicFramePr>
            <a:graphicFrameLocks noGrp="1"/>
          </p:cNvGraphicFramePr>
          <p:nvPr/>
        </p:nvGraphicFramePr>
        <p:xfrm>
          <a:off x="1447800" y="1676400"/>
          <a:ext cx="6096000" cy="3352800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  <a:gridCol w="1295400"/>
                <a:gridCol w="1524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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Exposure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Attack Rate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 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(9/16)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56%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 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(7/18)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25" name="Text Box 27"/>
          <p:cNvSpPr txBox="1">
            <a:spLocks noChangeArrowheads="1"/>
          </p:cNvSpPr>
          <p:nvPr/>
        </p:nvSpPr>
        <p:spPr bwMode="auto">
          <a:xfrm>
            <a:off x="669925" y="6280150"/>
            <a:ext cx="847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Relative Risk= 56/38=1.4 (95% CI 0.70 – 2.98); (Chi sq) p=0.50</a:t>
            </a:r>
          </a:p>
        </p:txBody>
      </p:sp>
      <p:sp>
        <p:nvSpPr>
          <p:cNvPr id="51226" name="Text Box 39"/>
          <p:cNvSpPr txBox="1">
            <a:spLocks noChangeArrowheads="1"/>
          </p:cNvSpPr>
          <p:nvPr/>
        </p:nvSpPr>
        <p:spPr bwMode="auto">
          <a:xfrm>
            <a:off x="0" y="5105400"/>
            <a:ext cx="8093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/>
              <a:t>Risk Ratio:  </a:t>
            </a:r>
            <a:r>
              <a:rPr lang="en-US" sz="2400" u="sng"/>
              <a:t>Attack rate in OT1 </a:t>
            </a:r>
            <a:r>
              <a:rPr lang="en-US" sz="2400"/>
              <a:t> =  56/38  = 1.4 </a:t>
            </a:r>
          </a:p>
          <a:p>
            <a:pPr algn="l" rtl="0"/>
            <a:r>
              <a:rPr lang="en-US" sz="2400"/>
              <a:t>                   Attack rate in OT2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125AF821-F721-4AB6-B55D-EADDFE9C6EA5}" type="slidenum">
              <a:rPr lang="en-US" smtClean="0"/>
              <a:pPr algn="r" rtl="0"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609600" y="381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 rtl="0"/>
            <a:r>
              <a:rPr lang="en-US" sz="3200" b="1"/>
              <a:t>RR of illness for Surgery Duration </a:t>
            </a:r>
          </a:p>
        </p:txBody>
      </p:sp>
      <p:graphicFrame>
        <p:nvGraphicFramePr>
          <p:cNvPr id="100385" name="Group 33"/>
          <p:cNvGraphicFramePr>
            <a:graphicFrameLocks noGrp="1"/>
          </p:cNvGraphicFramePr>
          <p:nvPr/>
        </p:nvGraphicFramePr>
        <p:xfrm>
          <a:off x="1295400" y="1600200"/>
          <a:ext cx="6477000" cy="3373438"/>
        </p:xfrm>
        <a:graphic>
          <a:graphicData uri="http://schemas.openxmlformats.org/drawingml/2006/table">
            <a:tbl>
              <a:tblPr/>
              <a:tblGrid>
                <a:gridCol w="2057400"/>
                <a:gridCol w="1371600"/>
                <a:gridCol w="1524000"/>
                <a:gridCol w="15240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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Exposure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Attack Rate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2 hrs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  <a:endParaRPr kumimoji="0" lang="en-US" sz="2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(14/20)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70%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Duration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&lt;=2 hrs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(5/17)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49" name="Text Box 27"/>
          <p:cNvSpPr txBox="1">
            <a:spLocks noChangeArrowheads="1"/>
          </p:cNvSpPr>
          <p:nvPr/>
        </p:nvSpPr>
        <p:spPr bwMode="auto">
          <a:xfrm>
            <a:off x="838200" y="6324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/>
              <a:t>Relative Risk= 70/29 = 2.4, 95% CI 1.08-5.25; p value 0.03</a:t>
            </a:r>
          </a:p>
        </p:txBody>
      </p:sp>
      <p:sp>
        <p:nvSpPr>
          <p:cNvPr id="52250" name="Text Box 35"/>
          <p:cNvSpPr txBox="1">
            <a:spLocks noChangeArrowheads="1"/>
          </p:cNvSpPr>
          <p:nvPr/>
        </p:nvSpPr>
        <p:spPr bwMode="auto">
          <a:xfrm>
            <a:off x="323527" y="5029200"/>
            <a:ext cx="856895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/>
              <a:t>Risk Ratio:  </a:t>
            </a:r>
            <a:r>
              <a:rPr lang="en-US" sz="2400" u="sng" dirty="0"/>
              <a:t>Attack rate Duration &gt; 2 hrs  </a:t>
            </a:r>
            <a:r>
              <a:rPr lang="en-US" sz="2400" dirty="0"/>
              <a:t>=  70/29  = 2.4 </a:t>
            </a:r>
          </a:p>
          <a:p>
            <a:pPr algn="l" rtl="0"/>
            <a:r>
              <a:rPr lang="en-US" sz="2400" dirty="0"/>
              <a:t>		Attack rate Duration &lt;= 2 hrs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22B851DA-4460-44B2-8E45-05F02A2A9A7F}" type="slidenum">
              <a:rPr lang="en-US" smtClean="0"/>
              <a:pPr algn="r" rtl="0"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pPr rtl="0" eaLnBrk="1" hangingPunct="1"/>
            <a:r>
              <a:rPr lang="en-US" sz="3400" b="1" dirty="0" smtClean="0"/>
              <a:t>Types of Epidemics/Outbreaks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514350" indent="-514350" algn="l" rtl="0" eaLnBrk="1" hangingPunct="1">
              <a:buFont typeface="+mj-lt"/>
              <a:buAutoNum type="arabicPeriod"/>
            </a:pPr>
            <a:r>
              <a:rPr lang="en-US" sz="4800" b="1" dirty="0" smtClean="0">
                <a:solidFill>
                  <a:srgbClr val="FF0000"/>
                </a:solidFill>
              </a:rPr>
              <a:t>Propagated</a:t>
            </a:r>
          </a:p>
          <a:p>
            <a:pPr marL="457200" lvl="1" indent="0" algn="l" rtl="0" eaLnBrk="1" hangingPunct="1">
              <a:buNone/>
            </a:pPr>
            <a:r>
              <a:rPr lang="en-US" sz="3200" dirty="0" smtClean="0"/>
              <a:t>Indicative </a:t>
            </a:r>
            <a:r>
              <a:rPr lang="en-US" sz="3200" dirty="0" smtClean="0"/>
              <a:t>of person to person transmission e.g. Measles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4800" b="1" dirty="0">
                <a:solidFill>
                  <a:srgbClr val="FF0000"/>
                </a:solidFill>
              </a:rPr>
              <a:t>Point-source</a:t>
            </a:r>
          </a:p>
          <a:p>
            <a:pPr marL="457200" lvl="1" indent="0" algn="l" rtl="0" eaLnBrk="1" hangingPunct="1">
              <a:buNone/>
            </a:pPr>
            <a:r>
              <a:rPr lang="en-US" sz="3200" dirty="0" smtClean="0"/>
              <a:t>Indicative </a:t>
            </a:r>
            <a:r>
              <a:rPr lang="en-US" sz="3200" dirty="0" smtClean="0"/>
              <a:t>of a common exposure to a contaminated vehicle or reservoir e.g. food poisoning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8F0D5011-8CDF-4A11-A5EA-0D5252F502F2}" type="slidenum">
              <a:rPr lang="en-US" smtClean="0"/>
              <a:pPr algn="r" rtl="0"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33400"/>
            <a:ext cx="7391400" cy="5791200"/>
          </a:xfrm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i="1" u="sng" dirty="0" smtClean="0"/>
              <a:t>An outbreak might be controlled by</a:t>
            </a:r>
            <a:r>
              <a:rPr lang="en-US" dirty="0" smtClean="0"/>
              <a:t> :</a:t>
            </a:r>
          </a:p>
          <a:p>
            <a:pPr marL="514350" indent="-514350" algn="l" rtl="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destroying contaminated foods,</a:t>
            </a:r>
          </a:p>
          <a:p>
            <a:pPr marL="514350" indent="-514350" algn="l" rtl="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 Sterilizing contaminated water, or                                   destroying mosquito breeding sites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Vaccinating animals/tick prevention    -An infectious food handler could be removed from the job and treated.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Cancelling restaurant permit and  reviewing inspecting rules</a:t>
            </a:r>
          </a:p>
          <a:p>
            <a:pPr algn="l" rtl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</a:t>
            </a:r>
          </a:p>
          <a:p>
            <a:pPr algn="l" rtl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1BED7657-4667-40E4-9186-ED07A3E103B9}" type="slidenum">
              <a:rPr lang="en-US" smtClean="0"/>
              <a:pPr algn="r" rtl="0"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Control Measures 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   Reducing Host Susceptibility </a:t>
            </a:r>
          </a:p>
          <a:p>
            <a:pPr marL="514350" indent="-514350" algn="l" rtl="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 algn="l" rtl="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 - Immunization </a:t>
            </a:r>
          </a:p>
          <a:p>
            <a:pPr marL="514350" indent="-514350" algn="l" rtl="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 algn="l" rtl="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 - Chemoprophylaxis For Travelers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 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4CF35390-CF0C-4106-8F8C-7C20AE9F5141}" type="slidenum">
              <a:rPr lang="en-US" smtClean="0"/>
              <a:pPr algn="r" rtl="0"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152400" y="457200"/>
            <a:ext cx="86106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2000" b="1">
                <a:solidFill>
                  <a:srgbClr val="231F20"/>
                </a:solidFill>
                <a:latin typeface="Arial" pitchFamily="34" charset="0"/>
              </a:rPr>
              <a:t>Figure . Meningococcal disease during the 2000 Hajj: Jeddah, Mecca, and Medina, January 24–June 5, 2000. </a:t>
            </a:r>
          </a:p>
          <a:p>
            <a:pPr algn="l" rtl="0"/>
            <a:r>
              <a:rPr lang="en-US" i="1">
                <a:solidFill>
                  <a:srgbClr val="231F20"/>
                </a:solidFill>
                <a:latin typeface="Arial" pitchFamily="34" charset="0"/>
              </a:rPr>
              <a:t>The number of cases of sero group specific meningococcal disease is shown by date.  The duration of the 2000 Hajj is indicated.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9993C425-6D79-45B7-BCC3-6AF304863E02}" type="slidenum">
              <a:rPr lang="en-US" smtClean="0"/>
              <a:pPr algn="r" rtl="0"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rtl="0" eaLnBrk="1" hangingPunct="1"/>
            <a:r>
              <a:rPr lang="en-US" sz="2400" b="1" smtClean="0"/>
              <a:t>Cholera epidemic: evolution of Epidemiology </a:t>
            </a:r>
            <a:br>
              <a:rPr lang="en-US" sz="2400" b="1" smtClean="0"/>
            </a:br>
            <a:r>
              <a:rPr lang="en-US" sz="2400" b="1" smtClean="0"/>
              <a:t>John Snow and the Broad Street Pump, 1854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l" rtl="0" eaLnBrk="1" hangingPunct="1"/>
            <a:endParaRPr lang="ar-JO" smtClean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l" rtl="0" eaLnBrk="1" hangingPunct="1"/>
            <a:endParaRPr lang="ar-JO" smtClean="0"/>
          </a:p>
        </p:txBody>
      </p:sp>
      <p:pic>
        <p:nvPicPr>
          <p:cNvPr id="60421" name="Picture 5" descr="broadstreetpump_n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00200"/>
            <a:ext cx="38623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 descr="sohomap_pump_pu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600200"/>
            <a:ext cx="4038600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7" descr="sohomap_pump_pu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600200"/>
            <a:ext cx="4038600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4" name="Picture 8" descr="snowsinglehe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4876800"/>
            <a:ext cx="12287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D63BB7C3-E50E-4127-9987-6C2CDA84A175}" type="slidenum">
              <a:rPr lang="en-US" smtClean="0"/>
              <a:pPr algn="r" rtl="0"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http://www.math.yorku.ca/SCS/Gallery/images/tufte/sno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7861300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TextBox 2"/>
          <p:cNvSpPr txBox="1">
            <a:spLocks noChangeArrowheads="1"/>
          </p:cNvSpPr>
          <p:nvPr/>
        </p:nvSpPr>
        <p:spPr bwMode="auto">
          <a:xfrm>
            <a:off x="2438400" y="6324600"/>
            <a:ext cx="273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b="1">
                <a:latin typeface="Calibri" pitchFamily="34" charset="0"/>
              </a:rPr>
              <a:t>Snows dot map of London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15B01E06-323A-4E41-ADF2-350B2598274D}" type="slidenum">
              <a:rPr lang="en-US" smtClean="0"/>
              <a:pPr algn="r" rtl="0"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www.ph.ucla.edu/epi/snow/broadstpumpwo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57150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ACDF1-85B9-4B1A-8A8E-1280AB41018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www.ph.ucla.edu/epi/snow/graphics/cricketfi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90800"/>
            <a:ext cx="42862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9C18D-76D3-43CF-A03F-DA33CDA0615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oswego_versio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441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33400" y="526723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graph above illustrates an outbreak of gastrointestinal illness from a single exposure. While there are outliers to this dataset, it is clear that there is an outbreak over a limited period of time, and the shape of the curve is characteristic of one source of exposure</a:t>
            </a:r>
            <a:r>
              <a:rPr lang="en-US" b="1" dirty="0">
                <a:cs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41319DD1-5A0E-44EB-9A6B-98C505BF402C}" type="slidenum">
              <a:rPr lang="en-US" smtClean="0"/>
              <a:pPr algn="r" rtl="0"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snow_versio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8229600" cy="4191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81000" y="4923542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data above is from the well-known outbreak of cholera in London that was investigated by the "father of epidemiology," John Snow. Cholera spread from a water source for an extended period of time. Note that the typical incubation period for cholera is 1--3 days that the duration of this outbreak was more than 1 month.</a:t>
            </a:r>
            <a:r>
              <a:rPr lang="en-US" b="1" dirty="0">
                <a:cs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21A21790-18B0-4A08-B3B8-19BCC00C44FB}" type="slidenum">
              <a:rPr lang="en-US" smtClean="0"/>
              <a:pPr algn="r" rtl="0"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measles_versio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412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457200" y="4772729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graph above illustrates an outbreak of measles. The graph shows a single common source (the index case), and the cases appear to increase exponentially. Measles is caused by person-to-person contact. Its incubation period is typically 10 days but may be 7--18 days.</a:t>
            </a:r>
            <a:r>
              <a:rPr lang="en-US" b="1" dirty="0">
                <a:cs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93F7BB94-F341-42AE-A9D1-A677FFCA86E5}" type="slidenum">
              <a:rPr lang="en-US" smtClean="0"/>
              <a:pPr algn="r" rtl="0"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953000"/>
          </a:xfrm>
          <a:ln>
            <a:solidFill>
              <a:srgbClr val="FF0000"/>
            </a:solidFill>
          </a:ln>
        </p:spPr>
        <p:txBody>
          <a:bodyPr/>
          <a:lstStyle/>
          <a:p>
            <a:pPr algn="l" rtl="0" eaLnBrk="1" hangingPunct="1"/>
            <a:r>
              <a:rPr lang="en-US" smtClean="0"/>
              <a:t>To be classified as </a:t>
            </a:r>
            <a:r>
              <a:rPr lang="en-US" b="1" u="sng" smtClean="0"/>
              <a:t>confirmed</a:t>
            </a:r>
            <a:r>
              <a:rPr lang="en-US" smtClean="0"/>
              <a:t>, a case usually must have </a:t>
            </a:r>
            <a:r>
              <a:rPr lang="en-US" b="1" u="sng" smtClean="0"/>
              <a:t>laboratory verification</a:t>
            </a:r>
            <a:r>
              <a:rPr lang="en-US" smtClean="0"/>
              <a:t>. A case classified as </a:t>
            </a:r>
            <a:r>
              <a:rPr lang="en-US" b="1" u="sng" smtClean="0"/>
              <a:t>probable</a:t>
            </a:r>
            <a:r>
              <a:rPr lang="en-US" smtClean="0"/>
              <a:t> usually has typical clinical features of the disease without laboratory confirmation. A case classified as </a:t>
            </a:r>
            <a:r>
              <a:rPr lang="en-US" b="1" u="sng" smtClean="0"/>
              <a:t>possible</a:t>
            </a:r>
            <a:r>
              <a:rPr lang="en-US" smtClean="0"/>
              <a:t> usually has fewer of the typical clinical features.</a:t>
            </a:r>
          </a:p>
          <a:p>
            <a:pPr algn="l" rtl="0" eaLnBrk="1" hangingPunct="1"/>
            <a:endParaRPr lang="en-US" smtClean="0"/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1981200" y="685800"/>
            <a:ext cx="32287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3200" b="1"/>
              <a:t>CASE DEFINITION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9ECA8BA7-13A0-4CC2-B1E4-38601CB9EF64}" type="slidenum">
              <a:rPr lang="en-US" smtClean="0"/>
              <a:pPr algn="r" rtl="0"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5181600"/>
          </a:xfrm>
          <a:ln>
            <a:solidFill>
              <a:srgbClr val="FF0000"/>
            </a:solidFill>
          </a:ln>
        </p:spPr>
        <p:txBody>
          <a:bodyPr/>
          <a:lstStyle/>
          <a:p>
            <a:pPr algn="l" rtl="0" eaLnBrk="1" hangingPunct="1"/>
            <a:r>
              <a:rPr lang="en-US" sz="2800" smtClean="0"/>
              <a:t>Early in an investigation, investigators often use a </a:t>
            </a:r>
            <a:r>
              <a:rPr lang="en-US" sz="2800" smtClean="0">
                <a:solidFill>
                  <a:srgbClr val="FF0000"/>
                </a:solidFill>
              </a:rPr>
              <a:t>WORKING case definition (sensitive or “loose”) </a:t>
            </a:r>
            <a:r>
              <a:rPr lang="en-US" sz="2800" smtClean="0"/>
              <a:t>which includes confirmed, probable, and even possible cases.</a:t>
            </a:r>
          </a:p>
          <a:p>
            <a:pPr algn="l" rtl="0" eaLnBrk="1" hangingPunct="1"/>
            <a:endParaRPr lang="en-US" sz="2800" smtClean="0"/>
          </a:p>
          <a:p>
            <a:pPr algn="l" rtl="0" eaLnBrk="1" hangingPunct="1"/>
            <a:r>
              <a:rPr lang="en-US" sz="2800" smtClean="0"/>
              <a:t>Later on, when hypotheses have come into sharper focus, the investigator may </a:t>
            </a:r>
            <a:r>
              <a:rPr lang="en-US" sz="2800" b="1" smtClean="0">
                <a:solidFill>
                  <a:srgbClr val="FF0000"/>
                </a:solidFill>
              </a:rPr>
              <a:t>“tighten” </a:t>
            </a:r>
            <a:r>
              <a:rPr lang="en-US" sz="2800" smtClean="0"/>
              <a:t>the case definition ACCORDINGLY /by dropping the possible category.</a:t>
            </a:r>
          </a:p>
          <a:p>
            <a:pPr algn="l" rtl="0" eaLnBrk="1" hangingPunct="1"/>
            <a:endParaRPr lang="en-US" sz="2800" smtClean="0"/>
          </a:p>
          <a:p>
            <a:pPr algn="l" rtl="0" eaLnBrk="1" hangingPunct="1"/>
            <a:endParaRPr lang="en-US" sz="2400" smtClean="0"/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2057400" y="457200"/>
            <a:ext cx="30900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3200" b="1"/>
              <a:t>DEFINING CASES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78069DB3-C6EF-4D3D-A225-6222EFDFD1CF}" type="slidenum">
              <a:rPr lang="en-US" smtClean="0"/>
              <a:pPr algn="r" rtl="0"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smtClean="0"/>
              <a:t>Line Listing: example</a:t>
            </a:r>
          </a:p>
        </p:txBody>
      </p:sp>
      <p:graphicFrame>
        <p:nvGraphicFramePr>
          <p:cNvPr id="108639" name="Group 95"/>
          <p:cNvGraphicFramePr>
            <a:graphicFrameLocks noGrp="1"/>
          </p:cNvGraphicFramePr>
          <p:nvPr/>
        </p:nvGraphicFramePr>
        <p:xfrm>
          <a:off x="457200" y="1600200"/>
          <a:ext cx="8153400" cy="4064000"/>
        </p:xfrm>
        <a:graphic>
          <a:graphicData uri="http://schemas.openxmlformats.org/drawingml/2006/table">
            <a:tbl>
              <a:tblPr/>
              <a:tblGrid>
                <a:gridCol w="815975"/>
                <a:gridCol w="814388"/>
                <a:gridCol w="815975"/>
                <a:gridCol w="814387"/>
                <a:gridCol w="815975"/>
                <a:gridCol w="815975"/>
                <a:gridCol w="814388"/>
                <a:gridCol w="815975"/>
                <a:gridCol w="814387"/>
                <a:gridCol w="815975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Surg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C/S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Case defn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Jan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Await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poss/prob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clean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Hern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CONFIRM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coli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?2nd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CONFIRM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43" name="Text Box 91"/>
          <p:cNvSpPr txBox="1">
            <a:spLocks noChangeArrowheads="1"/>
          </p:cNvSpPr>
          <p:nvPr/>
        </p:nvSpPr>
        <p:spPr bwMode="auto">
          <a:xfrm>
            <a:off x="914400" y="5791200"/>
            <a:ext cx="46493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>
                <a:solidFill>
                  <a:srgbClr val="0033CC"/>
                </a:solidFill>
              </a:rPr>
              <a:t>Each row represents data for a subject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>
                <a:solidFill>
                  <a:srgbClr val="0033CC"/>
                </a:solidFill>
              </a:rPr>
              <a:t>Change order by any column and evaluate</a:t>
            </a:r>
            <a:endParaRPr lang="en-US" sz="2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625C851C-FFD2-4340-8C4D-A0999AD5ECF2}" type="slidenum">
              <a:rPr lang="en-US" smtClean="0"/>
              <a:pPr algn="r" rtl="0"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1299</Words>
  <Application>Microsoft Office PowerPoint</Application>
  <PresentationFormat>On-screen Show (4:3)</PresentationFormat>
  <Paragraphs>434</Paragraphs>
  <Slides>36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Office Theme</vt:lpstr>
      <vt:lpstr>Chart</vt:lpstr>
      <vt:lpstr>Microsoft Graph Chart</vt:lpstr>
      <vt:lpstr>INVESTIGATION OF AN  EPIDEMIC </vt:lpstr>
      <vt:lpstr>WHAT IS AN EPIDEMIC ? :Outbreak</vt:lpstr>
      <vt:lpstr>Types of Epidemics/Outbreaks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Line Listing: example</vt:lpstr>
      <vt:lpstr>PowerPoint Presentation</vt:lpstr>
      <vt:lpstr>EPIDEMIC CURVE for CCHF 2000  Propagated Outbreak</vt:lpstr>
      <vt:lpstr>PowerPoint Presentation</vt:lpstr>
      <vt:lpstr>STEP 5 Continued Person: who is getting sick ? </vt:lpstr>
      <vt:lpstr>Person </vt:lpstr>
      <vt:lpstr>STEP 5 Continued  Place: where are the cases coming from ?</vt:lpstr>
      <vt:lpstr>Place </vt:lpstr>
      <vt:lpstr>PowerPoint Presentation</vt:lpstr>
      <vt:lpstr>Time</vt:lpstr>
      <vt:lpstr>                </vt:lpstr>
      <vt:lpstr>STEP 7  EVALUATE HYPOTHESES</vt:lpstr>
      <vt:lpstr>Step 8  Execute additional Studies </vt:lpstr>
      <vt:lpstr>Step 8  Execute additional Studies </vt:lpstr>
      <vt:lpstr>Basic measure of infectivity </vt:lpstr>
      <vt:lpstr>Retrospective cohort</vt:lpstr>
      <vt:lpstr>Retrospective cohort</vt:lpstr>
      <vt:lpstr>Case control</vt:lpstr>
      <vt:lpstr>Case control</vt:lpstr>
      <vt:lpstr>PowerPoint Presentation</vt:lpstr>
      <vt:lpstr>PowerPoint Presentation</vt:lpstr>
      <vt:lpstr>PowerPoint Presentation</vt:lpstr>
      <vt:lpstr>Control Measures </vt:lpstr>
      <vt:lpstr>PowerPoint Presentation</vt:lpstr>
      <vt:lpstr>Cholera epidemic: evolution of Epidemiology  John Snow and the Broad Street Pump, 1854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OF AN  EPIDEMIC </dc:title>
  <dc:creator>Medicine</dc:creator>
  <cp:lastModifiedBy>MCC</cp:lastModifiedBy>
  <cp:revision>5</cp:revision>
  <dcterms:created xsi:type="dcterms:W3CDTF">2018-03-28T08:57:53Z</dcterms:created>
  <dcterms:modified xsi:type="dcterms:W3CDTF">2020-03-07T19:44:17Z</dcterms:modified>
</cp:coreProperties>
</file>