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90" r:id="rId2"/>
    <p:sldId id="291" r:id="rId3"/>
    <p:sldId id="257" r:id="rId4"/>
    <p:sldId id="258" r:id="rId5"/>
    <p:sldId id="296" r:id="rId6"/>
    <p:sldId id="295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92" r:id="rId31"/>
    <p:sldId id="285" r:id="rId32"/>
    <p:sldId id="286" r:id="rId33"/>
    <p:sldId id="293" r:id="rId34"/>
    <p:sldId id="294" r:id="rId35"/>
    <p:sldId id="287" r:id="rId36"/>
    <p:sldId id="288" r:id="rId37"/>
    <p:sldId id="289" r:id="rId38"/>
  </p:sldIdLst>
  <p:sldSz cx="9144000" cy="6858000" type="screen4x3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29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15436A62-B8F0-43F2-BA7B-1EA307EC1D28}" type="datetimeFigureOut">
              <a:rPr lang="ar-JO" smtClean="0"/>
              <a:t>26/03/1444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CAB986D-95A7-45BE-98B4-71BD75E936A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7608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25454445-B45A-4C88-97AF-675D1A8DEE55}" type="slidenum">
              <a:rPr lang="ar-SA" smtClean="0">
                <a:latin typeface="Arial" charset="0"/>
              </a:rPr>
              <a:pPr eaLnBrk="1" hangingPunct="1"/>
              <a:t>13</a:t>
            </a:fld>
            <a:endParaRPr lang="en-GB" smtClean="0">
              <a:latin typeface="Arial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63012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C4D17-D23C-4D43-9D27-268E1F659CD1}" type="slidenum">
              <a:rPr lang="en-MY" smtClean="0"/>
              <a:t>24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97396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94D28C-9D58-4A1F-8D97-8E8C9CDD79D1}" type="slidenum">
              <a:rPr lang="en-MY" smtClean="0"/>
              <a:t>33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94365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27E7F85-45C0-40DB-BE84-7FD00089D663}" type="slidenum">
              <a:rPr lang="ar-SA" smtClean="0"/>
              <a:pPr/>
              <a:t>36</a:t>
            </a:fld>
            <a:endParaRPr lang="en-GB" smtClean="0"/>
          </a:p>
        </p:txBody>
      </p:sp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smtClean="0"/>
              <a:t>bacteriuria  is the presence of bacteria in urine</a:t>
            </a:r>
          </a:p>
        </p:txBody>
      </p:sp>
      <p:sp>
        <p:nvSpPr>
          <p:cNvPr id="1187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5930BB3-766D-4C2F-9B06-87BAF1209359}" type="slidenum">
              <a:rPr lang="ar-SA" sz="1200">
                <a:latin typeface="Times New Roman" pitchFamily="18" charset="0"/>
                <a:cs typeface="Times New Roman" pitchFamily="18" charset="0"/>
              </a:rPr>
              <a:pPr algn="r"/>
              <a:t>36</a:t>
            </a:fld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855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890-B211-4F3C-8326-38584D4D3931}" type="datetimeFigureOut">
              <a:rPr lang="ar-JO" smtClean="0"/>
              <a:t>26/03/1444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0F77-5B59-4A7A-9F15-3729C86CE1E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54879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890-B211-4F3C-8326-38584D4D3931}" type="datetimeFigureOut">
              <a:rPr lang="ar-JO" smtClean="0"/>
              <a:t>26/03/1444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0F77-5B59-4A7A-9F15-3729C86CE1E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63056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890-B211-4F3C-8326-38584D4D3931}" type="datetimeFigureOut">
              <a:rPr lang="ar-JO" smtClean="0"/>
              <a:t>26/03/1444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0F77-5B59-4A7A-9F15-3729C86CE1E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9803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890-B211-4F3C-8326-38584D4D3931}" type="datetimeFigureOut">
              <a:rPr lang="ar-JO" smtClean="0"/>
              <a:t>26/03/1444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0F77-5B59-4A7A-9F15-3729C86CE1E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09719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890-B211-4F3C-8326-38584D4D3931}" type="datetimeFigureOut">
              <a:rPr lang="ar-JO" smtClean="0"/>
              <a:t>26/03/1444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0F77-5B59-4A7A-9F15-3729C86CE1E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96542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890-B211-4F3C-8326-38584D4D3931}" type="datetimeFigureOut">
              <a:rPr lang="ar-JO" smtClean="0"/>
              <a:t>26/03/1444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0F77-5B59-4A7A-9F15-3729C86CE1E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89794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890-B211-4F3C-8326-38584D4D3931}" type="datetimeFigureOut">
              <a:rPr lang="ar-JO" smtClean="0"/>
              <a:t>26/03/1444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0F77-5B59-4A7A-9F15-3729C86CE1E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09374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890-B211-4F3C-8326-38584D4D3931}" type="datetimeFigureOut">
              <a:rPr lang="ar-JO" smtClean="0"/>
              <a:t>26/03/1444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0F77-5B59-4A7A-9F15-3729C86CE1E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390638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890-B211-4F3C-8326-38584D4D3931}" type="datetimeFigureOut">
              <a:rPr lang="ar-JO" smtClean="0"/>
              <a:t>26/03/1444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0F77-5B59-4A7A-9F15-3729C86CE1E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44016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890-B211-4F3C-8326-38584D4D3931}" type="datetimeFigureOut">
              <a:rPr lang="ar-JO" smtClean="0"/>
              <a:t>26/03/1444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0F77-5B59-4A7A-9F15-3729C86CE1E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02276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890-B211-4F3C-8326-38584D4D3931}" type="datetimeFigureOut">
              <a:rPr lang="ar-JO" smtClean="0"/>
              <a:t>26/03/1444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0F77-5B59-4A7A-9F15-3729C86CE1E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737145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85890-B211-4F3C-8326-38584D4D3931}" type="datetimeFigureOut">
              <a:rPr lang="ar-JO" smtClean="0"/>
              <a:t>26/03/1444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40F77-5B59-4A7A-9F15-3729C86CE1E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75301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4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ag00020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20405"/>
            <a:ext cx="3048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G:\downloa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1858963" cy="168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44821" y="2371372"/>
            <a:ext cx="828092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 smtClean="0">
                <a:solidFill>
                  <a:srgbClr val="CC0066"/>
                </a:solidFill>
                <a:latin typeface="Garamond" pitchFamily="18" charset="0"/>
                <a:cs typeface="Arial" charset="0"/>
              </a:rPr>
              <a:t>MEASURES </a:t>
            </a:r>
            <a:r>
              <a:rPr lang="en-US" sz="4400" b="1" dirty="0">
                <a:solidFill>
                  <a:srgbClr val="CC0066"/>
                </a:solidFill>
                <a:latin typeface="Garamond" pitchFamily="18" charset="0"/>
                <a:cs typeface="Arial" charset="0"/>
              </a:rPr>
              <a:t>OF  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>
                <a:solidFill>
                  <a:srgbClr val="CC0066"/>
                </a:solidFill>
                <a:latin typeface="Garamond" pitchFamily="18" charset="0"/>
                <a:cs typeface="Arial" charset="0"/>
              </a:rPr>
              <a:t>     DISEASE FREQUENCY</a:t>
            </a:r>
          </a:p>
        </p:txBody>
      </p:sp>
      <p:sp>
        <p:nvSpPr>
          <p:cNvPr id="5" name="Rectangle 4"/>
          <p:cNvSpPr/>
          <p:nvPr/>
        </p:nvSpPr>
        <p:spPr>
          <a:xfrm>
            <a:off x="436162" y="5791200"/>
            <a:ext cx="8098238" cy="646331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 algn="ctr">
              <a:defRPr/>
            </a:pPr>
            <a:r>
              <a:rPr lang="nl-NL" sz="3600" b="1" kern="1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/>
              </a:rPr>
              <a:t>Prof  DR. Waqar Al – Kubaisy </a:t>
            </a:r>
            <a:endParaRPr lang="en-MY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04299" y="3907279"/>
            <a:ext cx="2674529" cy="605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GB" sz="4000" dirty="0">
                <a:latin typeface="Garamond" pitchFamily="18" charset="0"/>
              </a:rPr>
              <a:t>Part </a:t>
            </a:r>
            <a:r>
              <a:rPr lang="en-GB" sz="4000" dirty="0" smtClean="0">
                <a:latin typeface="Garamond" pitchFamily="18" charset="0"/>
              </a:rPr>
              <a:t>2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903C4-4A20-4C11-946D-BEF0C4847AC2}" type="datetime1">
              <a:rPr lang="en-MY" smtClean="0"/>
              <a:t>21/10/2022</a:t>
            </a:fld>
            <a:endParaRPr lang="en-MY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1</a:t>
            </a:fld>
            <a:endParaRPr lang="en-MY"/>
          </a:p>
        </p:txBody>
      </p:sp>
      <p:sp>
        <p:nvSpPr>
          <p:cNvPr id="9" name="Rectangle 8"/>
          <p:cNvSpPr/>
          <p:nvPr/>
        </p:nvSpPr>
        <p:spPr>
          <a:xfrm>
            <a:off x="3092655" y="4825303"/>
            <a:ext cx="2200561" cy="400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GB" sz="2400" b="1" dirty="0">
                <a:solidFill>
                  <a:srgbClr val="FF0000"/>
                </a:solidFill>
                <a:latin typeface="Garamond" pitchFamily="18" charset="0"/>
              </a:rPr>
              <a:t>24-10-2022 </a:t>
            </a:r>
          </a:p>
        </p:txBody>
      </p:sp>
    </p:spTree>
    <p:extLst>
      <p:ext uri="{BB962C8B-B14F-4D97-AF65-F5344CB8AC3E}">
        <p14:creationId xmlns:p14="http://schemas.microsoft.com/office/powerpoint/2010/main" val="51433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04516" y="497562"/>
            <a:ext cx="8759971" cy="2062103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defRPr/>
            </a:pPr>
            <a:r>
              <a:rPr lang="en-US" sz="32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Prevalence is </a:t>
            </a:r>
            <a:r>
              <a:rPr lang="en-US" sz="3200" b="1" u="sng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controlled by two </a:t>
            </a:r>
            <a:r>
              <a:rPr lang="en-US" sz="3200" b="1" u="sng" dirty="0">
                <a:solidFill>
                  <a:srgbClr val="008000"/>
                </a:solidFill>
                <a:latin typeface="Garamond" pitchFamily="18" charset="0"/>
                <a:cs typeface="Times New Roman" pitchFamily="18" charset="0"/>
              </a:rPr>
              <a:t>elements </a:t>
            </a:r>
            <a:endParaRPr lang="en-US" sz="3200" b="1" dirty="0">
              <a:solidFill>
                <a:srgbClr val="008000"/>
              </a:solidFill>
              <a:latin typeface="Garamond" pitchFamily="18" charset="0"/>
              <a:cs typeface="Times New Roman" pitchFamily="18" charset="0"/>
            </a:endParaRPr>
          </a:p>
          <a:p>
            <a:pPr algn="l" rtl="0"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No. of individuals who have been diseased in the </a:t>
            </a:r>
            <a:r>
              <a:rPr lang="en-US" sz="3200" b="1" dirty="0" smtClean="0">
                <a:latin typeface="Garamond" pitchFamily="18" charset="0"/>
                <a:cs typeface="Times New Roman" pitchFamily="18" charset="0"/>
              </a:rPr>
              <a:t>past</a:t>
            </a:r>
            <a:endParaRPr lang="en-US" sz="3200" b="1" dirty="0">
              <a:latin typeface="Garamond" pitchFamily="18" charset="0"/>
              <a:cs typeface="Times New Roman" pitchFamily="18" charset="0"/>
            </a:endParaRPr>
          </a:p>
          <a:p>
            <a:pPr algn="l" rtl="0"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 the length or duration of the illness</a:t>
            </a:r>
            <a:r>
              <a:rPr lang="en-US" sz="3200" b="1" dirty="0" smtClean="0">
                <a:latin typeface="Garamond" pitchFamily="18" charset="0"/>
                <a:cs typeface="Times New Roman" pitchFamily="18" charset="0"/>
              </a:rPr>
              <a:t>.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4080" y="2992260"/>
            <a:ext cx="6194104" cy="55399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3000" b="1" dirty="0">
                <a:latin typeface="Garamond" pitchFamily="18" charset="0"/>
              </a:rPr>
              <a:t>Prevalence will vary in </a:t>
            </a:r>
            <a:r>
              <a:rPr lang="en-US" sz="3000" b="1" dirty="0">
                <a:solidFill>
                  <a:srgbClr val="FF0000"/>
                </a:solidFill>
                <a:latin typeface="Garamond" pitchFamily="18" charset="0"/>
              </a:rPr>
              <a:t>direct </a:t>
            </a:r>
            <a:r>
              <a:rPr lang="en-US" sz="30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relation</a:t>
            </a:r>
          </a:p>
        </p:txBody>
      </p:sp>
      <p:sp>
        <p:nvSpPr>
          <p:cNvPr id="4" name="Rectangle 19"/>
          <p:cNvSpPr>
            <a:spLocks noChangeArrowheads="1"/>
          </p:cNvSpPr>
          <p:nvPr/>
        </p:nvSpPr>
        <p:spPr bwMode="auto">
          <a:xfrm>
            <a:off x="6483203" y="2766143"/>
            <a:ext cx="2590800" cy="1015663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l" rtl="0">
              <a:buClr>
                <a:srgbClr val="66FF33"/>
              </a:buClr>
            </a:pPr>
            <a:r>
              <a:rPr lang="en-US" sz="3000" b="1" dirty="0">
                <a:latin typeface="Garamond" pitchFamily="18" charset="0"/>
                <a:cs typeface="Times New Roman" pitchFamily="18" charset="0"/>
              </a:rPr>
              <a:t>Duration   and   </a:t>
            </a:r>
          </a:p>
          <a:p>
            <a:pPr algn="l" rtl="0">
              <a:buClr>
                <a:srgbClr val="FFFF66"/>
              </a:buClr>
            </a:pPr>
            <a:r>
              <a:rPr lang="en-US" sz="3000" b="1" dirty="0">
                <a:latin typeface="Garamond" pitchFamily="18" charset="0"/>
                <a:cs typeface="Times New Roman" pitchFamily="18" charset="0"/>
              </a:rPr>
              <a:t>  Incidence</a:t>
            </a:r>
            <a:endParaRPr lang="en-US" sz="30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5" name="Right Brace 4"/>
          <p:cNvSpPr/>
          <p:nvPr/>
        </p:nvSpPr>
        <p:spPr>
          <a:xfrm rot="10204089">
            <a:off x="6070607" y="2940069"/>
            <a:ext cx="661016" cy="777514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614800" y="4307242"/>
            <a:ext cx="42202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3200" b="1" dirty="0">
                <a:latin typeface="Garamond" pitchFamily="18" charset="0"/>
                <a:cs typeface="Times New Roman" pitchFamily="18" charset="0"/>
              </a:rPr>
              <a:t>duration of the illness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6761646" y="4305832"/>
            <a:ext cx="22658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Prevalence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8" name="Rectangle 22"/>
          <p:cNvSpPr>
            <a:spLocks noChangeArrowheads="1"/>
          </p:cNvSpPr>
          <p:nvPr/>
        </p:nvSpPr>
        <p:spPr bwMode="auto">
          <a:xfrm>
            <a:off x="4888722" y="5164715"/>
            <a:ext cx="299564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Prevalence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707969" y="5357638"/>
            <a:ext cx="227985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Garamond" pitchFamily="18" charset="0"/>
                <a:cs typeface="Times New Roman" pitchFamily="18" charset="0"/>
              </a:rPr>
              <a:t>incidence</a:t>
            </a:r>
            <a:endParaRPr lang="en-US" sz="3200" dirty="0">
              <a:latin typeface="Garamond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835013" y="4599629"/>
            <a:ext cx="130888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590800" y="5661248"/>
            <a:ext cx="1593147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ight Arrow 16"/>
          <p:cNvSpPr/>
          <p:nvPr/>
        </p:nvSpPr>
        <p:spPr>
          <a:xfrm rot="16200000">
            <a:off x="6096746" y="4325453"/>
            <a:ext cx="845170" cy="484632"/>
          </a:xfrm>
          <a:prstGeom prst="rightArrow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8" name="Right Arrow 17"/>
          <p:cNvSpPr/>
          <p:nvPr/>
        </p:nvSpPr>
        <p:spPr>
          <a:xfrm rot="16200000">
            <a:off x="4142403" y="5187244"/>
            <a:ext cx="845170" cy="484632"/>
          </a:xfrm>
          <a:prstGeom prst="rightArrow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9" name="Right Arrow 18"/>
          <p:cNvSpPr/>
          <p:nvPr/>
        </p:nvSpPr>
        <p:spPr>
          <a:xfrm rot="16200000">
            <a:off x="202263" y="4404639"/>
            <a:ext cx="576825" cy="2482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0" name="Right Arrow 19"/>
          <p:cNvSpPr/>
          <p:nvPr/>
        </p:nvSpPr>
        <p:spPr>
          <a:xfrm rot="16200000">
            <a:off x="202263" y="5564465"/>
            <a:ext cx="576825" cy="248251"/>
          </a:xfrm>
          <a:prstGeom prst="rightArrow">
            <a:avLst/>
          </a:prstGeom>
          <a:solidFill>
            <a:srgbClr val="CC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1F6EF-1222-41CB-92C1-29EFE22D7845}" type="datetime1">
              <a:rPr lang="en-US" smtClean="0"/>
              <a:t>10/21/2022</a:t>
            </a:fld>
            <a:endParaRPr lang="en-MY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6154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 txBox="1">
            <a:spLocks noChangeArrowheads="1"/>
          </p:cNvSpPr>
          <p:nvPr/>
        </p:nvSpPr>
        <p:spPr bwMode="auto">
          <a:xfrm>
            <a:off x="152400" y="228600"/>
            <a:ext cx="8763000" cy="6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l" rtl="0" eaLnBrk="1" hangingPunct="1"/>
            <a:r>
              <a:rPr lang="en-US" sz="2800" b="1" dirty="0">
                <a:solidFill>
                  <a:srgbClr val="FF0000"/>
                </a:solidFill>
              </a:rPr>
              <a:t>Relationship Between Incidence and Prevalence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6200" y="4077072"/>
            <a:ext cx="89154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rtl="0"/>
            <a:r>
              <a:rPr lang="en-US" sz="2800" b="1" dirty="0">
                <a:latin typeface="Garamond" pitchFamily="18" charset="0"/>
                <a:cs typeface="Times New Roman" pitchFamily="18" charset="0"/>
              </a:rPr>
              <a:t>Incidence </a:t>
            </a:r>
            <a:r>
              <a:rPr lang="en-US" sz="2800" dirty="0">
                <a:latin typeface="Garamond" pitchFamily="18" charset="0"/>
                <a:cs typeface="Times New Roman" pitchFamily="18" charset="0"/>
              </a:rPr>
              <a:t>is </a:t>
            </a:r>
            <a:r>
              <a:rPr lang="en-US" sz="2800" b="1" dirty="0">
                <a:solidFill>
                  <a:srgbClr val="008000"/>
                </a:solidFill>
                <a:latin typeface="Garamond" pitchFamily="18" charset="0"/>
                <a:cs typeface="Times New Roman" pitchFamily="18" charset="0"/>
              </a:rPr>
              <a:t>all new </a:t>
            </a:r>
            <a:r>
              <a:rPr lang="en-US" sz="2800" dirty="0">
                <a:latin typeface="Garamond" pitchFamily="18" charset="0"/>
                <a:cs typeface="Times New Roman" pitchFamily="18" charset="0"/>
              </a:rPr>
              <a:t>cases of the disease. </a:t>
            </a:r>
            <a:endParaRPr lang="en-US" sz="2800" dirty="0" smtClean="0">
              <a:latin typeface="Garamond" pitchFamily="18" charset="0"/>
              <a:cs typeface="Times New Roman" pitchFamily="18" charset="0"/>
            </a:endParaRPr>
          </a:p>
          <a:p>
            <a:pPr algn="l" rtl="0"/>
            <a:r>
              <a:rPr lang="en-US" sz="2800" dirty="0" smtClean="0">
                <a:latin typeface="Garamond" pitchFamily="18" charset="0"/>
                <a:cs typeface="Times New Roman" pitchFamily="18" charset="0"/>
              </a:rPr>
              <a:t>They </a:t>
            </a:r>
            <a:r>
              <a:rPr lang="en-US" sz="2800" dirty="0">
                <a:latin typeface="Garamond" pitchFamily="18" charset="0"/>
                <a:cs typeface="Times New Roman" pitchFamily="18" charset="0"/>
              </a:rPr>
              <a:t>enter the prevalence pot. </a:t>
            </a:r>
          </a:p>
          <a:p>
            <a:pPr algn="l" rtl="0"/>
            <a:r>
              <a:rPr lang="en-US" sz="2800" dirty="0">
                <a:latin typeface="Garamond" pitchFamily="18" charset="0"/>
                <a:cs typeface="Times New Roman" pitchFamily="18" charset="0"/>
              </a:rPr>
              <a:t> If no cases leave the prevalence pot, it continues to Fill, adding to the number of cases </a:t>
            </a:r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unless</a:t>
            </a:r>
          </a:p>
          <a:p>
            <a:pPr algn="l" rtl="0"/>
            <a:r>
              <a:rPr lang="en-US" sz="2800" dirty="0" smtClean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Garamond" pitchFamily="18" charset="0"/>
                <a:cs typeface="Times New Roman" pitchFamily="18" charset="0"/>
              </a:rPr>
              <a:t>some cases either</a:t>
            </a:r>
            <a:r>
              <a:rPr lang="en-US" sz="2800" b="1" dirty="0">
                <a:solidFill>
                  <a:srgbClr val="FF99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6600"/>
                </a:solidFill>
                <a:latin typeface="Garamond" pitchFamily="18" charset="0"/>
                <a:cs typeface="Times New Roman" pitchFamily="18" charset="0"/>
              </a:rPr>
              <a:t>recover</a:t>
            </a:r>
            <a:r>
              <a:rPr lang="en-US" sz="2800" b="1" dirty="0">
                <a:solidFill>
                  <a:srgbClr val="FF99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Garamond" pitchFamily="18" charset="0"/>
                <a:cs typeface="Times New Roman" pitchFamily="18" charset="0"/>
              </a:rPr>
              <a:t>or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die 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reducing the prevalence</a:t>
            </a:r>
            <a:r>
              <a:rPr lang="en-US" sz="2800" dirty="0">
                <a:latin typeface="Garamond" pitchFamily="18" charset="0"/>
                <a:cs typeface="Times New Roman" pitchFamily="18" charset="0"/>
              </a:rPr>
              <a:t>.  </a:t>
            </a:r>
          </a:p>
          <a:p>
            <a:pPr algn="l" rtl="0"/>
            <a:r>
              <a:rPr lang="en-US" sz="2800" dirty="0">
                <a:latin typeface="Garamond" pitchFamily="18" charset="0"/>
                <a:cs typeface="Times New Roman" pitchFamily="18" charset="0"/>
              </a:rPr>
              <a:t>                 </a:t>
            </a:r>
          </a:p>
        </p:txBody>
      </p:sp>
      <p:sp>
        <p:nvSpPr>
          <p:cNvPr id="4" name="Freeform 19"/>
          <p:cNvSpPr>
            <a:spLocks/>
          </p:cNvSpPr>
          <p:nvPr/>
        </p:nvSpPr>
        <p:spPr bwMode="auto">
          <a:xfrm>
            <a:off x="2915816" y="1124744"/>
            <a:ext cx="4038600" cy="2776538"/>
          </a:xfrm>
          <a:custGeom>
            <a:avLst/>
            <a:gdLst>
              <a:gd name="T0" fmla="*/ 0 w 2688"/>
              <a:gd name="T1" fmla="*/ 2147483647 h 1912"/>
              <a:gd name="T2" fmla="*/ 2147483647 w 2688"/>
              <a:gd name="T3" fmla="*/ 2147483647 h 1912"/>
              <a:gd name="T4" fmla="*/ 2147483647 w 2688"/>
              <a:gd name="T5" fmla="*/ 2147483647 h 1912"/>
              <a:gd name="T6" fmla="*/ 2147483647 w 2688"/>
              <a:gd name="T7" fmla="*/ 2147483647 h 1912"/>
              <a:gd name="T8" fmla="*/ 2147483647 w 2688"/>
              <a:gd name="T9" fmla="*/ 2147483647 h 1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88"/>
              <a:gd name="T16" fmla="*/ 0 h 1912"/>
              <a:gd name="T17" fmla="*/ 2688 w 2688"/>
              <a:gd name="T18" fmla="*/ 1912 h 19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88" h="1912">
                <a:moveTo>
                  <a:pt x="0" y="312"/>
                </a:moveTo>
                <a:cubicBezTo>
                  <a:pt x="28" y="204"/>
                  <a:pt x="56" y="96"/>
                  <a:pt x="288" y="360"/>
                </a:cubicBezTo>
                <a:cubicBezTo>
                  <a:pt x="520" y="624"/>
                  <a:pt x="1032" y="1912"/>
                  <a:pt x="1392" y="1896"/>
                </a:cubicBezTo>
                <a:cubicBezTo>
                  <a:pt x="1752" y="1880"/>
                  <a:pt x="2232" y="528"/>
                  <a:pt x="2448" y="264"/>
                </a:cubicBezTo>
                <a:cubicBezTo>
                  <a:pt x="2664" y="0"/>
                  <a:pt x="2648" y="312"/>
                  <a:pt x="2688" y="312"/>
                </a:cubicBezTo>
              </a:path>
            </a:pathLst>
          </a:custGeom>
          <a:noFill/>
          <a:ln w="762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round/>
            <a:headEnd/>
            <a:tailEnd/>
          </a:ln>
        </p:spPr>
        <p:txBody>
          <a:bodyPr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5" name="Text Box 25"/>
          <p:cNvSpPr txBox="1">
            <a:spLocks noChangeArrowheads="1"/>
          </p:cNvSpPr>
          <p:nvPr/>
        </p:nvSpPr>
        <p:spPr bwMode="auto">
          <a:xfrm>
            <a:off x="7294563" y="1852613"/>
            <a:ext cx="152241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0417" tIns="25208" rIns="50417" bIns="25208">
            <a:spAutoFit/>
          </a:bodyPr>
          <a:lstStyle/>
          <a:p>
            <a:pPr algn="l" defTabSz="749300" rtl="0" eaLnBrk="0" hangingPunct="0"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002060"/>
                </a:solidFill>
                <a:latin typeface="Calibri" pitchFamily="34" charset="0"/>
              </a:rPr>
              <a:t>Death</a:t>
            </a:r>
          </a:p>
        </p:txBody>
      </p:sp>
      <p:sp>
        <p:nvSpPr>
          <p:cNvPr id="6" name="Rectangle 5"/>
          <p:cNvSpPr/>
          <p:nvPr/>
        </p:nvSpPr>
        <p:spPr>
          <a:xfrm>
            <a:off x="7246658" y="1124744"/>
            <a:ext cx="18625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9900"/>
                </a:solidFill>
                <a:latin typeface="Garamond" pitchFamily="18" charset="0"/>
              </a:rPr>
              <a:t>Recovery</a:t>
            </a:r>
          </a:p>
        </p:txBody>
      </p:sp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4052888" y="2554577"/>
            <a:ext cx="2119312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417" tIns="25208" rIns="50417" bIns="25208">
            <a:spAutoFit/>
          </a:bodyPr>
          <a:lstStyle>
            <a:lvl1pPr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ctr" rtl="0">
              <a:spcBef>
                <a:spcPct val="50000"/>
              </a:spcBef>
            </a:pPr>
            <a:r>
              <a:rPr lang="en-US" sz="2800" b="1" dirty="0">
                <a:latin typeface="Calibri" pitchFamily="34" charset="0"/>
              </a:rPr>
              <a:t>Prevalenc</a:t>
            </a:r>
            <a:r>
              <a:rPr lang="en-US" sz="2800" dirty="0">
                <a:latin typeface="Calibri" pitchFamily="34" charset="0"/>
              </a:rPr>
              <a:t>e</a:t>
            </a:r>
          </a:p>
          <a:p>
            <a:pPr algn="ctr" rtl="0">
              <a:spcBef>
                <a:spcPct val="50000"/>
              </a:spcBef>
            </a:pPr>
            <a:r>
              <a:rPr lang="en-US" sz="2800" b="1" dirty="0">
                <a:latin typeface="Calibri" pitchFamily="34" charset="0"/>
              </a:rPr>
              <a:t>Pot</a:t>
            </a:r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1212428" y="1854200"/>
            <a:ext cx="170338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417" tIns="25208" rIns="50417" bIns="25208">
            <a:spAutoFit/>
          </a:bodyPr>
          <a:lstStyle>
            <a:lvl1pPr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l" rtl="0">
              <a:spcBef>
                <a:spcPct val="50000"/>
              </a:spcBef>
            </a:pPr>
            <a:r>
              <a:rPr lang="en-US" sz="2800" b="1" dirty="0">
                <a:solidFill>
                  <a:srgbClr val="00B050"/>
                </a:solidFill>
                <a:latin typeface="Calibri" pitchFamily="34" charset="0"/>
              </a:rPr>
              <a:t>Incidence</a:t>
            </a:r>
          </a:p>
        </p:txBody>
      </p:sp>
      <p:sp>
        <p:nvSpPr>
          <p:cNvPr id="9" name="Freeform 22"/>
          <p:cNvSpPr>
            <a:spLocks/>
          </p:cNvSpPr>
          <p:nvPr/>
        </p:nvSpPr>
        <p:spPr bwMode="auto">
          <a:xfrm>
            <a:off x="2638425" y="1332254"/>
            <a:ext cx="2047875" cy="1468438"/>
          </a:xfrm>
          <a:custGeom>
            <a:avLst/>
            <a:gdLst>
              <a:gd name="T0" fmla="*/ 0 w 1680"/>
              <a:gd name="T1" fmla="*/ 2147483647 h 1040"/>
              <a:gd name="T2" fmla="*/ 2147483647 w 1680"/>
              <a:gd name="T3" fmla="*/ 2147483647 h 1040"/>
              <a:gd name="T4" fmla="*/ 2147483647 w 1680"/>
              <a:gd name="T5" fmla="*/ 2147483647 h 1040"/>
              <a:gd name="T6" fmla="*/ 0 60000 65536"/>
              <a:gd name="T7" fmla="*/ 0 60000 65536"/>
              <a:gd name="T8" fmla="*/ 0 60000 65536"/>
              <a:gd name="T9" fmla="*/ 0 w 1680"/>
              <a:gd name="T10" fmla="*/ 0 h 1040"/>
              <a:gd name="T11" fmla="*/ 1680 w 1680"/>
              <a:gd name="T12" fmla="*/ 1040 h 10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0" h="1040">
                <a:moveTo>
                  <a:pt x="0" y="560"/>
                </a:moveTo>
                <a:cubicBezTo>
                  <a:pt x="172" y="280"/>
                  <a:pt x="344" y="0"/>
                  <a:pt x="624" y="80"/>
                </a:cubicBezTo>
                <a:cubicBezTo>
                  <a:pt x="904" y="160"/>
                  <a:pt x="1292" y="600"/>
                  <a:pt x="1680" y="1040"/>
                </a:cubicBezTo>
              </a:path>
            </a:pathLst>
          </a:cu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0" name="Freeform 24"/>
          <p:cNvSpPr>
            <a:spLocks/>
          </p:cNvSpPr>
          <p:nvPr/>
        </p:nvSpPr>
        <p:spPr bwMode="auto">
          <a:xfrm>
            <a:off x="5112544" y="1119529"/>
            <a:ext cx="2328863" cy="1681163"/>
          </a:xfrm>
          <a:custGeom>
            <a:avLst/>
            <a:gdLst>
              <a:gd name="T0" fmla="*/ 0 w 1728"/>
              <a:gd name="T1" fmla="*/ 2147483647 h 1056"/>
              <a:gd name="T2" fmla="*/ 2147483647 w 1728"/>
              <a:gd name="T3" fmla="*/ 2147483647 h 1056"/>
              <a:gd name="T4" fmla="*/ 2147483647 w 1728"/>
              <a:gd name="T5" fmla="*/ 2147483647 h 1056"/>
              <a:gd name="T6" fmla="*/ 0 60000 65536"/>
              <a:gd name="T7" fmla="*/ 0 60000 65536"/>
              <a:gd name="T8" fmla="*/ 0 60000 65536"/>
              <a:gd name="T9" fmla="*/ 0 w 1728"/>
              <a:gd name="T10" fmla="*/ 0 h 1056"/>
              <a:gd name="T11" fmla="*/ 1728 w 1728"/>
              <a:gd name="T12" fmla="*/ 1056 h 10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1056">
                <a:moveTo>
                  <a:pt x="0" y="1056"/>
                </a:moveTo>
                <a:cubicBezTo>
                  <a:pt x="264" y="672"/>
                  <a:pt x="528" y="288"/>
                  <a:pt x="816" y="144"/>
                </a:cubicBezTo>
                <a:cubicBezTo>
                  <a:pt x="1104" y="0"/>
                  <a:pt x="1576" y="184"/>
                  <a:pt x="1728" y="192"/>
                </a:cubicBezTo>
              </a:path>
            </a:pathLst>
          </a:custGeom>
          <a:noFill/>
          <a:ln w="41275">
            <a:solidFill>
              <a:srgbClr val="FF9900"/>
            </a:solidFill>
            <a:round/>
            <a:headEnd/>
            <a:tailEnd type="triangle" w="med" len="med"/>
          </a:ln>
        </p:spPr>
        <p:txBody>
          <a:bodyPr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1" name="Freeform 24"/>
          <p:cNvSpPr>
            <a:spLocks/>
          </p:cNvSpPr>
          <p:nvPr/>
        </p:nvSpPr>
        <p:spPr bwMode="auto">
          <a:xfrm>
            <a:off x="5382609" y="1559531"/>
            <a:ext cx="1941686" cy="1361943"/>
          </a:xfrm>
          <a:custGeom>
            <a:avLst/>
            <a:gdLst>
              <a:gd name="T0" fmla="*/ 0 w 1728"/>
              <a:gd name="T1" fmla="*/ 2147483647 h 1056"/>
              <a:gd name="T2" fmla="*/ 2147483647 w 1728"/>
              <a:gd name="T3" fmla="*/ 2147483647 h 1056"/>
              <a:gd name="T4" fmla="*/ 2147483647 w 1728"/>
              <a:gd name="T5" fmla="*/ 2147483647 h 1056"/>
              <a:gd name="T6" fmla="*/ 0 60000 65536"/>
              <a:gd name="T7" fmla="*/ 0 60000 65536"/>
              <a:gd name="T8" fmla="*/ 0 60000 65536"/>
              <a:gd name="T9" fmla="*/ 0 w 1728"/>
              <a:gd name="T10" fmla="*/ 0 h 1056"/>
              <a:gd name="T11" fmla="*/ 1728 w 1728"/>
              <a:gd name="T12" fmla="*/ 1056 h 10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1056">
                <a:moveTo>
                  <a:pt x="0" y="1056"/>
                </a:moveTo>
                <a:cubicBezTo>
                  <a:pt x="264" y="672"/>
                  <a:pt x="528" y="288"/>
                  <a:pt x="816" y="144"/>
                </a:cubicBezTo>
                <a:cubicBezTo>
                  <a:pt x="1104" y="0"/>
                  <a:pt x="1576" y="184"/>
                  <a:pt x="1728" y="192"/>
                </a:cubicBezTo>
              </a:path>
            </a:pathLst>
          </a:cu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3884-8ED6-4E54-BAA7-4D78177E4613}" type="datetime1">
              <a:rPr lang="en-US" smtClean="0"/>
              <a:t>10/21/2022</a:t>
            </a:fld>
            <a:endParaRPr lang="en-MY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3538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 txBox="1">
            <a:spLocks noChangeArrowheads="1"/>
          </p:cNvSpPr>
          <p:nvPr/>
        </p:nvSpPr>
        <p:spPr bwMode="auto">
          <a:xfrm>
            <a:off x="152400" y="228600"/>
            <a:ext cx="8763000" cy="6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l" rtl="0" eaLnBrk="1" hangingPunct="1"/>
            <a:r>
              <a:rPr lang="en-US" sz="2800" b="1" dirty="0">
                <a:solidFill>
                  <a:srgbClr val="FF0000"/>
                </a:solidFill>
              </a:rPr>
              <a:t>Relationship Between Incidence and Prevalence</a:t>
            </a:r>
          </a:p>
        </p:txBody>
      </p:sp>
      <p:sp>
        <p:nvSpPr>
          <p:cNvPr id="4" name="Freeform 19"/>
          <p:cNvSpPr>
            <a:spLocks/>
          </p:cNvSpPr>
          <p:nvPr/>
        </p:nvSpPr>
        <p:spPr bwMode="auto">
          <a:xfrm>
            <a:off x="4283968" y="1201839"/>
            <a:ext cx="2592288" cy="2776538"/>
          </a:xfrm>
          <a:custGeom>
            <a:avLst/>
            <a:gdLst>
              <a:gd name="T0" fmla="*/ 0 w 2688"/>
              <a:gd name="T1" fmla="*/ 2147483647 h 1912"/>
              <a:gd name="T2" fmla="*/ 2147483647 w 2688"/>
              <a:gd name="T3" fmla="*/ 2147483647 h 1912"/>
              <a:gd name="T4" fmla="*/ 2147483647 w 2688"/>
              <a:gd name="T5" fmla="*/ 2147483647 h 1912"/>
              <a:gd name="T6" fmla="*/ 2147483647 w 2688"/>
              <a:gd name="T7" fmla="*/ 2147483647 h 1912"/>
              <a:gd name="T8" fmla="*/ 2147483647 w 2688"/>
              <a:gd name="T9" fmla="*/ 2147483647 h 1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88"/>
              <a:gd name="T16" fmla="*/ 0 h 1912"/>
              <a:gd name="T17" fmla="*/ 2688 w 2688"/>
              <a:gd name="T18" fmla="*/ 1912 h 19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88" h="1912">
                <a:moveTo>
                  <a:pt x="0" y="312"/>
                </a:moveTo>
                <a:cubicBezTo>
                  <a:pt x="28" y="204"/>
                  <a:pt x="56" y="96"/>
                  <a:pt x="288" y="360"/>
                </a:cubicBezTo>
                <a:cubicBezTo>
                  <a:pt x="520" y="624"/>
                  <a:pt x="1032" y="1912"/>
                  <a:pt x="1392" y="1896"/>
                </a:cubicBezTo>
                <a:cubicBezTo>
                  <a:pt x="1752" y="1880"/>
                  <a:pt x="2232" y="528"/>
                  <a:pt x="2448" y="264"/>
                </a:cubicBezTo>
                <a:cubicBezTo>
                  <a:pt x="2664" y="0"/>
                  <a:pt x="2648" y="312"/>
                  <a:pt x="2688" y="312"/>
                </a:cubicBezTo>
              </a:path>
            </a:pathLst>
          </a:custGeom>
          <a:noFill/>
          <a:ln w="762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round/>
            <a:headEnd/>
            <a:tailEnd/>
          </a:ln>
        </p:spPr>
        <p:txBody>
          <a:bodyPr wrap="square"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5" name="Text Box 25"/>
          <p:cNvSpPr txBox="1">
            <a:spLocks noChangeArrowheads="1"/>
          </p:cNvSpPr>
          <p:nvPr/>
        </p:nvSpPr>
        <p:spPr bwMode="auto">
          <a:xfrm>
            <a:off x="7294563" y="1852613"/>
            <a:ext cx="1522412" cy="42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0417" tIns="25208" rIns="50417" bIns="25208">
            <a:spAutoFit/>
          </a:bodyPr>
          <a:lstStyle/>
          <a:p>
            <a:pPr algn="l" defTabSz="749300" rtl="0" eaLnBrk="0" hangingPunct="0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2060"/>
                </a:solidFill>
                <a:latin typeface="Calibri" pitchFamily="34" charset="0"/>
              </a:rPr>
              <a:t>Death</a:t>
            </a:r>
          </a:p>
        </p:txBody>
      </p:sp>
      <p:sp>
        <p:nvSpPr>
          <p:cNvPr id="6" name="Rectangle 5"/>
          <p:cNvSpPr/>
          <p:nvPr/>
        </p:nvSpPr>
        <p:spPr>
          <a:xfrm>
            <a:off x="7124489" y="1265250"/>
            <a:ext cx="18625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9900"/>
                </a:solidFill>
                <a:latin typeface="Garamond" pitchFamily="18" charset="0"/>
              </a:rPr>
              <a:t>Recovery</a:t>
            </a:r>
          </a:p>
        </p:txBody>
      </p:sp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4533900" y="2513013"/>
            <a:ext cx="1982316" cy="97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0417" tIns="25208" rIns="50417" bIns="25208">
            <a:spAutoFit/>
          </a:bodyPr>
          <a:lstStyle>
            <a:lvl1pPr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ctr" rtl="0">
              <a:spcBef>
                <a:spcPct val="50000"/>
              </a:spcBef>
            </a:pPr>
            <a:r>
              <a:rPr lang="en-US" sz="2400" b="1" dirty="0"/>
              <a:t>Prevalenc</a:t>
            </a:r>
            <a:r>
              <a:rPr lang="en-US" sz="2400" dirty="0"/>
              <a:t>e</a:t>
            </a:r>
          </a:p>
          <a:p>
            <a:pPr algn="ctr" rtl="0">
              <a:spcBef>
                <a:spcPct val="50000"/>
              </a:spcBef>
            </a:pPr>
            <a:r>
              <a:rPr lang="en-US" sz="2400" b="1" dirty="0"/>
              <a:t>Pot</a:t>
            </a:r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2830512" y="2039649"/>
            <a:ext cx="1703388" cy="42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417" tIns="25208" rIns="50417" bIns="25208">
            <a:spAutoFit/>
          </a:bodyPr>
          <a:lstStyle>
            <a:lvl1pPr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l" rtl="0">
              <a:spcBef>
                <a:spcPct val="50000"/>
              </a:spcBef>
            </a:pPr>
            <a:r>
              <a:rPr lang="en-US" sz="2400" b="1" dirty="0">
                <a:solidFill>
                  <a:srgbClr val="006600"/>
                </a:solidFill>
              </a:rPr>
              <a:t>Incidence</a:t>
            </a:r>
          </a:p>
        </p:txBody>
      </p:sp>
      <p:sp>
        <p:nvSpPr>
          <p:cNvPr id="9" name="Freeform 22"/>
          <p:cNvSpPr>
            <a:spLocks/>
          </p:cNvSpPr>
          <p:nvPr/>
        </p:nvSpPr>
        <p:spPr bwMode="auto">
          <a:xfrm>
            <a:off x="3940882" y="1702513"/>
            <a:ext cx="1584176" cy="976312"/>
          </a:xfrm>
          <a:custGeom>
            <a:avLst/>
            <a:gdLst>
              <a:gd name="T0" fmla="*/ 0 w 1680"/>
              <a:gd name="T1" fmla="*/ 2147483647 h 1040"/>
              <a:gd name="T2" fmla="*/ 2147483647 w 1680"/>
              <a:gd name="T3" fmla="*/ 2147483647 h 1040"/>
              <a:gd name="T4" fmla="*/ 2147483647 w 1680"/>
              <a:gd name="T5" fmla="*/ 2147483647 h 1040"/>
              <a:gd name="T6" fmla="*/ 0 60000 65536"/>
              <a:gd name="T7" fmla="*/ 0 60000 65536"/>
              <a:gd name="T8" fmla="*/ 0 60000 65536"/>
              <a:gd name="T9" fmla="*/ 0 w 1680"/>
              <a:gd name="T10" fmla="*/ 0 h 1040"/>
              <a:gd name="T11" fmla="*/ 1680 w 1680"/>
              <a:gd name="T12" fmla="*/ 1040 h 10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0" h="1040">
                <a:moveTo>
                  <a:pt x="0" y="560"/>
                </a:moveTo>
                <a:cubicBezTo>
                  <a:pt x="172" y="280"/>
                  <a:pt x="344" y="0"/>
                  <a:pt x="624" y="80"/>
                </a:cubicBezTo>
                <a:cubicBezTo>
                  <a:pt x="904" y="160"/>
                  <a:pt x="1292" y="600"/>
                  <a:pt x="1680" y="1040"/>
                </a:cubicBezTo>
              </a:path>
            </a:pathLst>
          </a:cu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0" name="Freeform 24"/>
          <p:cNvSpPr>
            <a:spLocks/>
          </p:cNvSpPr>
          <p:nvPr/>
        </p:nvSpPr>
        <p:spPr bwMode="auto">
          <a:xfrm>
            <a:off x="5798578" y="1496083"/>
            <a:ext cx="1501255" cy="946944"/>
          </a:xfrm>
          <a:custGeom>
            <a:avLst/>
            <a:gdLst>
              <a:gd name="T0" fmla="*/ 0 w 1728"/>
              <a:gd name="T1" fmla="*/ 2147483647 h 1056"/>
              <a:gd name="T2" fmla="*/ 2147483647 w 1728"/>
              <a:gd name="T3" fmla="*/ 2147483647 h 1056"/>
              <a:gd name="T4" fmla="*/ 2147483647 w 1728"/>
              <a:gd name="T5" fmla="*/ 2147483647 h 1056"/>
              <a:gd name="T6" fmla="*/ 0 60000 65536"/>
              <a:gd name="T7" fmla="*/ 0 60000 65536"/>
              <a:gd name="T8" fmla="*/ 0 60000 65536"/>
              <a:gd name="T9" fmla="*/ 0 w 1728"/>
              <a:gd name="T10" fmla="*/ 0 h 1056"/>
              <a:gd name="T11" fmla="*/ 1728 w 1728"/>
              <a:gd name="T12" fmla="*/ 1056 h 10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1056">
                <a:moveTo>
                  <a:pt x="0" y="1056"/>
                </a:moveTo>
                <a:cubicBezTo>
                  <a:pt x="264" y="672"/>
                  <a:pt x="528" y="288"/>
                  <a:pt x="816" y="144"/>
                </a:cubicBezTo>
                <a:cubicBezTo>
                  <a:pt x="1104" y="0"/>
                  <a:pt x="1576" y="184"/>
                  <a:pt x="1728" y="192"/>
                </a:cubicBezTo>
              </a:path>
            </a:pathLst>
          </a:custGeom>
          <a:noFill/>
          <a:ln w="41275">
            <a:solidFill>
              <a:srgbClr val="FF9900"/>
            </a:solidFill>
            <a:round/>
            <a:headEnd/>
            <a:tailEnd type="triangle" w="med" len="med"/>
          </a:ln>
        </p:spPr>
        <p:txBody>
          <a:bodyPr wrap="square"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1" name="Freeform 24"/>
          <p:cNvSpPr>
            <a:spLocks/>
          </p:cNvSpPr>
          <p:nvPr/>
        </p:nvSpPr>
        <p:spPr bwMode="auto">
          <a:xfrm>
            <a:off x="5863449" y="1969555"/>
            <a:ext cx="1528159" cy="1030577"/>
          </a:xfrm>
          <a:custGeom>
            <a:avLst/>
            <a:gdLst>
              <a:gd name="T0" fmla="*/ 0 w 1728"/>
              <a:gd name="T1" fmla="*/ 2147483647 h 1056"/>
              <a:gd name="T2" fmla="*/ 2147483647 w 1728"/>
              <a:gd name="T3" fmla="*/ 2147483647 h 1056"/>
              <a:gd name="T4" fmla="*/ 2147483647 w 1728"/>
              <a:gd name="T5" fmla="*/ 2147483647 h 1056"/>
              <a:gd name="T6" fmla="*/ 0 60000 65536"/>
              <a:gd name="T7" fmla="*/ 0 60000 65536"/>
              <a:gd name="T8" fmla="*/ 0 60000 65536"/>
              <a:gd name="T9" fmla="*/ 0 w 1728"/>
              <a:gd name="T10" fmla="*/ 0 h 1056"/>
              <a:gd name="T11" fmla="*/ 1728 w 1728"/>
              <a:gd name="T12" fmla="*/ 1056 h 10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1056">
                <a:moveTo>
                  <a:pt x="0" y="1056"/>
                </a:moveTo>
                <a:cubicBezTo>
                  <a:pt x="264" y="672"/>
                  <a:pt x="528" y="288"/>
                  <a:pt x="816" y="144"/>
                </a:cubicBezTo>
                <a:cubicBezTo>
                  <a:pt x="1104" y="0"/>
                  <a:pt x="1576" y="184"/>
                  <a:pt x="1728" y="192"/>
                </a:cubicBezTo>
              </a:path>
            </a:pathLst>
          </a:cu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2" name="Rectangle 11"/>
          <p:cNvSpPr/>
          <p:nvPr/>
        </p:nvSpPr>
        <p:spPr>
          <a:xfrm>
            <a:off x="228236" y="1239911"/>
            <a:ext cx="3807499" cy="5847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15875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Prevalence </a:t>
            </a:r>
            <a:r>
              <a:rPr lang="en-US" sz="3200" dirty="0">
                <a:latin typeface="Garamond" pitchFamily="18" charset="0"/>
              </a:rPr>
              <a:t>=</a:t>
            </a:r>
            <a:r>
              <a:rPr lang="en-US" sz="3200" b="1" dirty="0">
                <a:latin typeface="Garamond" pitchFamily="18" charset="0"/>
              </a:rPr>
              <a:t> </a:t>
            </a:r>
            <a:r>
              <a:rPr lang="en-US" sz="3200" b="1" dirty="0">
                <a:solidFill>
                  <a:srgbClr val="0070C0"/>
                </a:solidFill>
                <a:latin typeface="Garamond" pitchFamily="18" charset="0"/>
              </a:rPr>
              <a:t>I </a:t>
            </a:r>
            <a:r>
              <a:rPr lang="en-US" sz="3200" dirty="0">
                <a:solidFill>
                  <a:srgbClr val="0070C0"/>
                </a:solidFill>
                <a:latin typeface="Garamond" pitchFamily="18" charset="0"/>
              </a:rPr>
              <a:t>* </a:t>
            </a:r>
            <a:r>
              <a:rPr lang="en-US" sz="3200" b="1" dirty="0">
                <a:solidFill>
                  <a:srgbClr val="0070C0"/>
                </a:solidFill>
                <a:latin typeface="Garamond" pitchFamily="18" charset="0"/>
              </a:rPr>
              <a:t>D</a:t>
            </a:r>
            <a:endParaRPr lang="en-MY" sz="3200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236" y="2513013"/>
            <a:ext cx="3695692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 b="1" dirty="0">
                <a:latin typeface="Garamond" pitchFamily="18" charset="0"/>
              </a:rPr>
              <a:t>I = incidence</a:t>
            </a:r>
          </a:p>
          <a:p>
            <a:pPr>
              <a:spcBef>
                <a:spcPct val="20000"/>
              </a:spcBef>
            </a:pPr>
            <a:r>
              <a:rPr lang="en-US" sz="3200" b="1" dirty="0">
                <a:latin typeface="Garamond" pitchFamily="18" charset="0"/>
              </a:rPr>
              <a:t>D = duration</a:t>
            </a: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52400" y="5029200"/>
            <a:ext cx="5867400" cy="52387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Prevalence </a:t>
            </a:r>
            <a:r>
              <a:rPr lang="en-US" sz="2800" b="1" dirty="0">
                <a:latin typeface="Garamond" pitchFamily="18" charset="0"/>
              </a:rPr>
              <a:t>will vary in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direct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relation</a:t>
            </a:r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6369852" y="4821000"/>
            <a:ext cx="2590800" cy="954107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l" rtl="0">
              <a:buClr>
                <a:srgbClr val="66FF33"/>
              </a:buClr>
            </a:pP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Duration   and   </a:t>
            </a:r>
          </a:p>
          <a:p>
            <a:pPr algn="l" rtl="0">
              <a:buClr>
                <a:srgbClr val="FFFF66"/>
              </a:buClr>
            </a:pP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  Incidence</a:t>
            </a:r>
            <a:endParaRPr lang="en-US" sz="2800" dirty="0">
              <a:latin typeface="Garamond" pitchFamily="18" charset="0"/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863449" y="5395308"/>
            <a:ext cx="1012807" cy="15776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5941772" y="5029200"/>
            <a:ext cx="790468" cy="25067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FD5F-55D9-488A-87C1-0DECCEE27B50}" type="datetime1">
              <a:rPr lang="en-US" smtClean="0"/>
              <a:t>10/21/2022</a:t>
            </a:fld>
            <a:endParaRPr lang="en-MY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1973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0"/>
            <a:ext cx="8229600" cy="109696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bg1"/>
                </a:solidFill>
              </a:rPr>
              <a:t>Factors influencing prevalence rate</a:t>
            </a:r>
            <a:endParaRPr lang="en-AU" sz="2800" dirty="0" smtClean="0">
              <a:solidFill>
                <a:schemeClr val="bg1"/>
              </a:solidFill>
            </a:endParaRPr>
          </a:p>
        </p:txBody>
      </p:sp>
      <p:grpSp>
        <p:nvGrpSpPr>
          <p:cNvPr id="33794" name="Group 4"/>
          <p:cNvGrpSpPr>
            <a:grpSpLocks noChangeAspect="1"/>
          </p:cNvGrpSpPr>
          <p:nvPr/>
        </p:nvGrpSpPr>
        <p:grpSpPr bwMode="auto">
          <a:xfrm>
            <a:off x="-1832638" y="-857031"/>
            <a:ext cx="12684413" cy="8091096"/>
            <a:chOff x="925" y="8355"/>
            <a:chExt cx="11298" cy="5325"/>
          </a:xfrm>
        </p:grpSpPr>
        <p:sp>
          <p:nvSpPr>
            <p:cNvPr id="62468" name="AutoShape 5"/>
            <p:cNvSpPr>
              <a:spLocks noChangeAspect="1" noChangeArrowheads="1"/>
            </p:cNvSpPr>
            <p:nvPr/>
          </p:nvSpPr>
          <p:spPr bwMode="auto">
            <a:xfrm>
              <a:off x="2977" y="8355"/>
              <a:ext cx="765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469" name="Group 6"/>
            <p:cNvGrpSpPr>
              <a:grpSpLocks/>
            </p:cNvGrpSpPr>
            <p:nvPr/>
          </p:nvGrpSpPr>
          <p:grpSpPr bwMode="auto">
            <a:xfrm>
              <a:off x="925" y="8633"/>
              <a:ext cx="11298" cy="5047"/>
              <a:chOff x="925" y="8633"/>
              <a:chExt cx="11298" cy="5047"/>
            </a:xfrm>
          </p:grpSpPr>
          <p:sp>
            <p:nvSpPr>
              <p:cNvPr id="62470" name="Text Box 7"/>
              <p:cNvSpPr txBox="1">
                <a:spLocks noChangeArrowheads="1"/>
              </p:cNvSpPr>
              <p:nvPr/>
            </p:nvSpPr>
            <p:spPr bwMode="auto">
              <a:xfrm>
                <a:off x="5031" y="11513"/>
                <a:ext cx="1852" cy="4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800" b="1" dirty="0">
                    <a:solidFill>
                      <a:srgbClr val="FF0000"/>
                    </a:solidFill>
                  </a:rPr>
                  <a:t>Prevalence</a:t>
                </a:r>
              </a:p>
            </p:txBody>
          </p:sp>
          <p:sp>
            <p:nvSpPr>
              <p:cNvPr id="62471" name="AutoShape 8"/>
              <p:cNvSpPr>
                <a:spLocks noChangeArrowheads="1"/>
              </p:cNvSpPr>
              <p:nvPr/>
            </p:nvSpPr>
            <p:spPr bwMode="auto">
              <a:xfrm>
                <a:off x="925" y="8633"/>
                <a:ext cx="7558" cy="4710"/>
              </a:xfrm>
              <a:prstGeom prst="upArrow">
                <a:avLst>
                  <a:gd name="adj1" fmla="val 50000"/>
                  <a:gd name="adj2" fmla="val 25001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2800" b="1" u="sng" dirty="0" smtClean="0">
                    <a:solidFill>
                      <a:srgbClr val="FF0000"/>
                    </a:solidFill>
                    <a:latin typeface="Garamond" pitchFamily="18" charset="0"/>
                  </a:rPr>
                  <a:t>Increased  </a:t>
                </a:r>
                <a:r>
                  <a:rPr lang="en-US" sz="2800" b="1" u="sng" dirty="0">
                    <a:solidFill>
                      <a:srgbClr val="FF0000"/>
                    </a:solidFill>
                    <a:latin typeface="Garamond" pitchFamily="18" charset="0"/>
                  </a:rPr>
                  <a:t>by: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3000" b="1" dirty="0">
                    <a:latin typeface="Times New Roman" pitchFamily="18" charset="0"/>
                    <a:cs typeface="Times New Roman" pitchFamily="18" charset="0"/>
                  </a:rPr>
                  <a:t>longer duration of disease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30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prolongation of life without cure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GB" sz="3000" b="1" dirty="0">
                    <a:solidFill>
                      <a:srgbClr val="008000"/>
                    </a:solidFill>
                    <a:latin typeface="Times New Roman" pitchFamily="18" charset="0"/>
                    <a:cs typeface="Times New Roman" pitchFamily="18" charset="0"/>
                  </a:rPr>
                  <a:t>Increase in the incidence of the disease</a:t>
                </a:r>
                <a:endParaRPr lang="en-US" sz="3000" b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30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Immigration </a:t>
                </a:r>
                <a:r>
                  <a:rPr lang="en-US" sz="30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of cases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3000" b="1" dirty="0">
                    <a:solidFill>
                      <a:srgbClr val="CC0066"/>
                    </a:solidFill>
                    <a:latin typeface="Times New Roman" pitchFamily="18" charset="0"/>
                    <a:cs typeface="Times New Roman" pitchFamily="18" charset="0"/>
                  </a:rPr>
                  <a:t>out migration of healthy people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30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improved </a:t>
                </a:r>
                <a:r>
                  <a:rPr lang="en-US" sz="3000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diagnosis</a:t>
                </a:r>
                <a:r>
                  <a:rPr lang="en-US" sz="3000" b="1" dirty="0" smtClean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3000" b="1" dirty="0" smtClean="0">
                    <a:solidFill>
                      <a:srgbClr val="C00000"/>
                    </a:solidFill>
                    <a:latin typeface="Garamond" pitchFamily="18" charset="0"/>
                    <a:cs typeface="Times New Roman" pitchFamily="18" charset="0"/>
                  </a:rPr>
                  <a:t>Better </a:t>
                </a:r>
                <a:r>
                  <a:rPr lang="en-US" sz="3000" b="1" dirty="0">
                    <a:solidFill>
                      <a:srgbClr val="C00000"/>
                    </a:solidFill>
                    <a:latin typeface="Garamond" pitchFamily="18" charset="0"/>
                    <a:cs typeface="Times New Roman" pitchFamily="18" charset="0"/>
                  </a:rPr>
                  <a:t>reporting 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endParaRPr lang="en-US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2472" name="AutoShape 9"/>
              <p:cNvSpPr>
                <a:spLocks noChangeArrowheads="1"/>
              </p:cNvSpPr>
              <p:nvPr/>
            </p:nvSpPr>
            <p:spPr bwMode="auto">
              <a:xfrm>
                <a:off x="5799" y="8919"/>
                <a:ext cx="6424" cy="4761"/>
              </a:xfrm>
              <a:prstGeom prst="downArrow">
                <a:avLst>
                  <a:gd name="adj1" fmla="val 50000"/>
                  <a:gd name="adj2" fmla="val 24998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3000" b="1" u="sng" dirty="0" smtClean="0">
                    <a:solidFill>
                      <a:srgbClr val="FF0000"/>
                    </a:solidFill>
                  </a:rPr>
                  <a:t>Decreased </a:t>
                </a:r>
                <a:r>
                  <a:rPr lang="en-US" sz="3000" b="1" u="sng" dirty="0">
                    <a:solidFill>
                      <a:srgbClr val="FF0000"/>
                    </a:solidFill>
                  </a:rPr>
                  <a:t>by:</a:t>
                </a:r>
              </a:p>
              <a:p>
                <a:pPr marL="171450" lvl="1">
                  <a:buFont typeface="Times New Roman" pitchFamily="18" charset="0"/>
                  <a:buChar char="-"/>
                </a:pPr>
                <a:r>
                  <a:rPr lang="en-US" sz="3000" b="1" dirty="0"/>
                  <a:t>short duration of disease</a:t>
                </a:r>
              </a:p>
              <a:p>
                <a:pPr marL="171450" lvl="1">
                  <a:buFont typeface="Times New Roman" pitchFamily="18" charset="0"/>
                  <a:buChar char="-"/>
                </a:pPr>
                <a:r>
                  <a:rPr lang="en-US" sz="3000" b="1" dirty="0">
                    <a:solidFill>
                      <a:srgbClr val="0070C0"/>
                    </a:solidFill>
                  </a:rPr>
                  <a:t>high case-fatality rate from </a:t>
                </a:r>
                <a:r>
                  <a:rPr lang="en-US" sz="3000" b="1" dirty="0" smtClean="0">
                    <a:solidFill>
                      <a:srgbClr val="0070C0"/>
                    </a:solidFill>
                  </a:rPr>
                  <a:t>disease</a:t>
                </a:r>
              </a:p>
              <a:p>
                <a:pPr marL="171450" lvl="1"/>
                <a:r>
                  <a:rPr lang="en-US" sz="3000" b="1" dirty="0" smtClean="0">
                    <a:solidFill>
                      <a:srgbClr val="008000"/>
                    </a:solidFill>
                  </a:rPr>
                  <a:t>decrease incidence</a:t>
                </a:r>
                <a:endParaRPr lang="en-US" sz="3000" b="1" dirty="0">
                  <a:solidFill>
                    <a:srgbClr val="008000"/>
                  </a:solidFill>
                </a:endParaRPr>
              </a:p>
              <a:p>
                <a:pPr>
                  <a:buFont typeface="Times New Roman" pitchFamily="18" charset="0"/>
                  <a:buChar char="-"/>
                </a:pPr>
                <a:r>
                  <a:rPr lang="en-US" sz="3000" b="1" dirty="0">
                    <a:solidFill>
                      <a:srgbClr val="002060"/>
                    </a:solidFill>
                  </a:rPr>
                  <a:t>in-migration of healthy people</a:t>
                </a:r>
              </a:p>
              <a:p>
                <a:pPr>
                  <a:buFont typeface="Times New Roman" pitchFamily="18" charset="0"/>
                  <a:buChar char="-"/>
                </a:pPr>
                <a:r>
                  <a:rPr lang="en-US" sz="3000" b="1" dirty="0">
                    <a:solidFill>
                      <a:srgbClr val="CC0066"/>
                    </a:solidFill>
                  </a:rPr>
                  <a:t>E</a:t>
                </a:r>
                <a:r>
                  <a:rPr lang="en-US" sz="3000" b="1" dirty="0" smtClean="0">
                    <a:solidFill>
                      <a:srgbClr val="CC0066"/>
                    </a:solidFill>
                  </a:rPr>
                  <a:t>migration </a:t>
                </a:r>
                <a:r>
                  <a:rPr lang="en-US" sz="3000" b="1" dirty="0">
                    <a:solidFill>
                      <a:srgbClr val="CC0066"/>
                    </a:solidFill>
                  </a:rPr>
                  <a:t>of cases</a:t>
                </a:r>
              </a:p>
              <a:p>
                <a:pPr>
                  <a:buFont typeface="Times New Roman" pitchFamily="18" charset="0"/>
                  <a:buChar char="-"/>
                </a:pPr>
                <a:r>
                  <a:rPr lang="en-US" sz="3000" b="1" dirty="0">
                    <a:solidFill>
                      <a:srgbClr val="0070C0"/>
                    </a:solidFill>
                  </a:rPr>
                  <a:t>improved cure </a:t>
                </a:r>
                <a:r>
                  <a:rPr lang="en-US" sz="3000" b="1" dirty="0" smtClean="0">
                    <a:solidFill>
                      <a:srgbClr val="0070C0"/>
                    </a:solidFill>
                  </a:rPr>
                  <a:t>rate</a:t>
                </a:r>
              </a:p>
              <a:p>
                <a:pPr>
                  <a:buFont typeface="Times New Roman" pitchFamily="18" charset="0"/>
                  <a:buChar char="-"/>
                </a:pPr>
                <a:r>
                  <a:rPr lang="en-US" sz="2800" b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Immunization prevents</a:t>
                </a:r>
                <a:r>
                  <a:rPr lang="en-US" sz="3000" b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new cases</a:t>
                </a:r>
              </a:p>
              <a:p>
                <a:pPr>
                  <a:buFont typeface="Times New Roman" pitchFamily="18" charset="0"/>
                  <a:buChar char="-"/>
                </a:pPr>
                <a:r>
                  <a:rPr lang="en-US" sz="2800" b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Prolongation of non diseased &amp; 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healthy </a:t>
                </a:r>
                <a:r>
                  <a:rPr lang="en-US" sz="24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population</a:t>
                </a:r>
                <a:endParaRPr lang="en-US" sz="2400" b="1" dirty="0">
                  <a:solidFill>
                    <a:srgbClr val="0070C0"/>
                  </a:solidFill>
                </a:endParaRPr>
              </a:p>
            </p:txBody>
          </p:sp>
        </p:grpSp>
      </p:grp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681761" y="2792020"/>
            <a:ext cx="1966404" cy="5486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rgbClr val="FF0000"/>
                </a:solidFill>
              </a:rPr>
              <a:t>Prevalence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CAE1-A5EB-49E3-B0D9-306A255BF566}" type="datetime1">
              <a:rPr lang="en-US" smtClean="0"/>
              <a:t>10/21/2022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00363272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9600" y="270269"/>
            <a:ext cx="7010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l" rtl="0"/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Types of Prevalence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09600" y="682828"/>
            <a:ext cx="4898504" cy="954107"/>
          </a:xfrm>
          <a:prstGeom prst="rect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l" rtl="0">
              <a:buFontTx/>
              <a:buAutoNum type="arabicPeriod"/>
              <a:defRPr/>
            </a:pPr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Period Prevalence</a:t>
            </a:r>
          </a:p>
          <a:p>
            <a:pPr marL="342900" indent="-342900" algn="l" rtl="0">
              <a:buFontTx/>
              <a:buAutoNum type="arabicPeriod"/>
              <a:defRPr/>
            </a:pP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Point Prevalence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8600" y="1636935"/>
            <a:ext cx="85344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buClr>
                <a:srgbClr val="FF3300"/>
              </a:buClr>
              <a:defRPr/>
            </a:pPr>
            <a:r>
              <a:rPr lang="en-US" sz="2400" b="1" dirty="0">
                <a:latin typeface="Garamond" pitchFamily="18" charset="0"/>
              </a:rPr>
              <a:t>A </a:t>
            </a:r>
            <a:r>
              <a:rPr lang="en-US" sz="2800" b="1" dirty="0">
                <a:latin typeface="Garamond" pitchFamily="18" charset="0"/>
              </a:rPr>
              <a:t>study done on  </a:t>
            </a:r>
            <a:r>
              <a:rPr lang="en-US" sz="2800" b="1" dirty="0" smtClean="0">
                <a:latin typeface="Garamond" pitchFamily="18" charset="0"/>
              </a:rPr>
              <a:t>1500 </a:t>
            </a:r>
            <a:r>
              <a:rPr lang="en-US" sz="2800" b="1" dirty="0">
                <a:latin typeface="Garamond" pitchFamily="18" charset="0"/>
              </a:rPr>
              <a:t>school children </a:t>
            </a:r>
            <a:r>
              <a:rPr lang="en-US" sz="2800" b="1" dirty="0" smtClean="0">
                <a:latin typeface="Garamond" pitchFamily="18" charset="0"/>
              </a:rPr>
              <a:t>at Al </a:t>
            </a:r>
            <a:r>
              <a:rPr lang="en-US" sz="2800" b="1" dirty="0" err="1" smtClean="0">
                <a:latin typeface="Garamond" pitchFamily="18" charset="0"/>
              </a:rPr>
              <a:t>Karak</a:t>
            </a:r>
            <a:r>
              <a:rPr lang="en-US" sz="2800" b="1" dirty="0" smtClean="0">
                <a:latin typeface="Garamond" pitchFamily="18" charset="0"/>
              </a:rPr>
              <a:t> </a:t>
            </a:r>
            <a:r>
              <a:rPr lang="en-US" sz="2800" b="1" dirty="0">
                <a:latin typeface="Garamond" pitchFamily="18" charset="0"/>
              </a:rPr>
              <a:t>during 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2020</a:t>
            </a:r>
            <a:r>
              <a:rPr lang="en-US" sz="2800" b="1" dirty="0" smtClean="0">
                <a:latin typeface="Garamond" pitchFamily="18" charset="0"/>
              </a:rPr>
              <a:t> </a:t>
            </a:r>
            <a:r>
              <a:rPr lang="en-US" sz="2800" b="1" dirty="0">
                <a:latin typeface="Garamond" pitchFamily="18" charset="0"/>
              </a:rPr>
              <a:t>found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 20 </a:t>
            </a:r>
            <a:r>
              <a:rPr lang="en-US" sz="2800" b="1" dirty="0">
                <a:latin typeface="Garamond" pitchFamily="18" charset="0"/>
              </a:rPr>
              <a:t>with TB.  By follow up  of school children during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2021 </a:t>
            </a:r>
            <a:r>
              <a:rPr lang="en-US" sz="2800" b="1" dirty="0">
                <a:latin typeface="Garamond" pitchFamily="18" charset="0"/>
              </a:rPr>
              <a:t>the number of students with TB was 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28</a:t>
            </a:r>
          </a:p>
          <a:p>
            <a:pPr algn="l" rtl="0">
              <a:buClr>
                <a:srgbClr val="FF3300"/>
              </a:buClr>
              <a:defRPr/>
            </a:pPr>
            <a:endParaRPr lang="en-US" sz="2800" b="1" dirty="0">
              <a:latin typeface="Garamond" pitchFamily="18" charset="0"/>
            </a:endParaRPr>
          </a:p>
          <a:p>
            <a:pPr algn="l" rtl="0">
              <a:buClr>
                <a:srgbClr val="FF3300"/>
              </a:buClr>
              <a:defRPr/>
            </a:pPr>
            <a:r>
              <a:rPr lang="en-US" sz="2800" b="1" dirty="0">
                <a:latin typeface="Garamond" pitchFamily="18" charset="0"/>
              </a:rPr>
              <a:t> </a:t>
            </a:r>
            <a:r>
              <a:rPr lang="en-US" sz="3200" b="1" dirty="0">
                <a:latin typeface="Garamond" pitchFamily="18" charset="0"/>
              </a:rPr>
              <a:t>prevalence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20          </a:t>
            </a:r>
            <a:r>
              <a:rPr lang="en-US" sz="3200" b="1" dirty="0">
                <a:latin typeface="Garamond" pitchFamily="18" charset="0"/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  <a:latin typeface="Garamond" pitchFamily="18" charset="0"/>
              </a:rPr>
              <a:t>2020</a:t>
            </a:r>
          </a:p>
          <a:p>
            <a:pPr algn="l" rtl="0">
              <a:buClr>
                <a:srgbClr val="FF3300"/>
              </a:buClr>
              <a:defRPr/>
            </a:pPr>
            <a:r>
              <a:rPr lang="en-US" sz="3200" b="1" dirty="0" smtClean="0">
                <a:latin typeface="Garamond" pitchFamily="18" charset="0"/>
              </a:rPr>
              <a:t> </a:t>
            </a:r>
            <a:r>
              <a:rPr lang="en-US" sz="3200" b="1" dirty="0">
                <a:latin typeface="Garamond" pitchFamily="18" charset="0"/>
              </a:rPr>
              <a:t>prevalence 28         </a:t>
            </a:r>
            <a:r>
              <a:rPr lang="en-US" sz="3200" b="1" dirty="0" smtClean="0">
                <a:solidFill>
                  <a:srgbClr val="0070C0"/>
                </a:solidFill>
                <a:latin typeface="Garamond" pitchFamily="18" charset="0"/>
              </a:rPr>
              <a:t>2021</a:t>
            </a:r>
            <a:endParaRPr lang="en-US" sz="32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70268" y="4680328"/>
            <a:ext cx="797524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u="sng" dirty="0">
                <a:solidFill>
                  <a:srgbClr val="FF0000"/>
                </a:solidFill>
                <a:latin typeface="Garamond" pitchFamily="18" charset="0"/>
              </a:rPr>
              <a:t>Period prevalence</a:t>
            </a:r>
            <a:r>
              <a:rPr lang="en-GB" sz="3200" b="1" dirty="0">
                <a:solidFill>
                  <a:srgbClr val="FF0000"/>
                </a:solidFill>
                <a:latin typeface="Garamond" pitchFamily="18" charset="0"/>
              </a:rPr>
              <a:t>:</a:t>
            </a:r>
          </a:p>
          <a:p>
            <a:r>
              <a:rPr lang="en-GB" sz="3200" dirty="0">
                <a:latin typeface="Garamond" pitchFamily="18" charset="0"/>
              </a:rPr>
              <a:t>Number of cases that occur </a:t>
            </a:r>
            <a:r>
              <a:rPr lang="en-GB" sz="3200" b="1" dirty="0">
                <a:solidFill>
                  <a:srgbClr val="FF0000"/>
                </a:solidFill>
                <a:latin typeface="Garamond" pitchFamily="18" charset="0"/>
              </a:rPr>
              <a:t>during a specified period of time</a:t>
            </a:r>
          </a:p>
          <a:p>
            <a:r>
              <a:rPr lang="en-GB" sz="3200" dirty="0" smtClean="0">
                <a:latin typeface="Garamond" pitchFamily="18" charset="0"/>
              </a:rPr>
              <a:t>2020 –2021</a:t>
            </a:r>
            <a:endParaRPr lang="en-GB" sz="3200" dirty="0">
              <a:latin typeface="Garamond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728D-C520-4AA2-8C18-A10416152619}" type="datetime1">
              <a:rPr lang="en-US" smtClean="0"/>
              <a:t>10/21/2022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9425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04800" y="54429"/>
            <a:ext cx="3429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 rtl="0"/>
            <a:r>
              <a:rPr lang="en-US" sz="3200" b="1" u="sng" dirty="0">
                <a:solidFill>
                  <a:srgbClr val="FF0000"/>
                </a:solidFill>
                <a:latin typeface="Garamond" pitchFamily="18" charset="0"/>
              </a:rPr>
              <a:t>Period Prevalence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39304" y="794901"/>
            <a:ext cx="8752295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/>
            <a:r>
              <a:rPr lang="en-US" sz="2400" b="1" dirty="0" smtClean="0">
                <a:latin typeface="Garamond" pitchFamily="18" charset="0"/>
                <a:cs typeface="Times New Roman" pitchFamily="18" charset="0"/>
              </a:rPr>
              <a:t>includes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total individuals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who had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have the dis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. of concern  at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any time  during the specific time period 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Garamond" pitchFamily="18" charset="0"/>
                <a:cs typeface="Times New Roman" pitchFamily="18" charset="0"/>
              </a:rPr>
              <a:t>2018-2019.           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S0</a:t>
            </a:r>
          </a:p>
          <a:p>
            <a:pPr algn="l"/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32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Period .</a:t>
            </a:r>
            <a:r>
              <a:rPr lang="en-US" sz="3200" b="1" u="sng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</a:t>
            </a:r>
            <a:endParaRPr lang="en-US" sz="3200" b="1" u="sng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algn="l"/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started 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at a point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of  time and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stop 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at a point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of  time </a:t>
            </a:r>
          </a:p>
          <a:p>
            <a:pPr algn="l"/>
            <a:r>
              <a:rPr lang="en-US" sz="2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included</a:t>
            </a:r>
            <a:r>
              <a:rPr lang="en-US" sz="2800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all persons with the dis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. </a:t>
            </a:r>
            <a:r>
              <a:rPr lang="en-US" sz="2800" b="1" dirty="0" smtClean="0">
                <a:latin typeface="Garamond" pitchFamily="18" charset="0"/>
                <a:cs typeface="Times New Roman" pitchFamily="18" charset="0"/>
              </a:rPr>
              <a:t>            </a:t>
            </a:r>
            <a:endParaRPr lang="en-US" sz="2800" b="1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4" name="Line 92"/>
          <p:cNvSpPr>
            <a:spLocks noChangeShapeType="1"/>
          </p:cNvSpPr>
          <p:nvPr/>
        </p:nvSpPr>
        <p:spPr bwMode="auto">
          <a:xfrm flipV="1">
            <a:off x="782380" y="3746385"/>
            <a:ext cx="7010400" cy="0"/>
          </a:xfrm>
          <a:prstGeom prst="line">
            <a:avLst/>
          </a:prstGeom>
          <a:noFill/>
          <a:ln w="76200">
            <a:solidFill>
              <a:schemeClr val="accent1">
                <a:lumMod val="60000"/>
                <a:lumOff val="40000"/>
              </a:schemeClr>
            </a:solidFill>
            <a:round/>
            <a:headEnd type="diamond" w="med" len="med"/>
            <a:tailEnd type="diamond" w="med" len="med"/>
          </a:ln>
        </p:spPr>
        <p:txBody>
          <a:bodyPr wrap="none" lIns="111502" tIns="55751" rIns="111502" bIns="55751" anchor="ctr"/>
          <a:lstStyle/>
          <a:p>
            <a:pPr>
              <a:defRPr/>
            </a:pPr>
            <a:endParaRPr lang="en-MY"/>
          </a:p>
        </p:txBody>
      </p:sp>
      <p:sp>
        <p:nvSpPr>
          <p:cNvPr id="5" name="Line 92"/>
          <p:cNvSpPr>
            <a:spLocks noChangeShapeType="1"/>
          </p:cNvSpPr>
          <p:nvPr/>
        </p:nvSpPr>
        <p:spPr bwMode="auto">
          <a:xfrm>
            <a:off x="7164388" y="3933056"/>
            <a:ext cx="1827212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1502" tIns="55751" rIns="111502" bIns="55751" anchor="ctr"/>
          <a:lstStyle/>
          <a:p>
            <a:endParaRPr lang="en-MY"/>
          </a:p>
        </p:txBody>
      </p:sp>
      <p:sp>
        <p:nvSpPr>
          <p:cNvPr id="6" name="Rectangle 5"/>
          <p:cNvSpPr/>
          <p:nvPr/>
        </p:nvSpPr>
        <p:spPr>
          <a:xfrm>
            <a:off x="7339834" y="3226336"/>
            <a:ext cx="10080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Garamond" pitchFamily="18" charset="0"/>
                <a:cs typeface="Times New Roman" pitchFamily="18" charset="0"/>
              </a:rPr>
              <a:t>2019. </a:t>
            </a:r>
            <a:endParaRPr lang="en-MY" sz="2800" dirty="0"/>
          </a:p>
        </p:txBody>
      </p:sp>
      <p:sp>
        <p:nvSpPr>
          <p:cNvPr id="7" name="Rectangle 6"/>
          <p:cNvSpPr/>
          <p:nvPr/>
        </p:nvSpPr>
        <p:spPr>
          <a:xfrm>
            <a:off x="1231790" y="3221392"/>
            <a:ext cx="8988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Garamond" pitchFamily="18" charset="0"/>
                <a:cs typeface="Times New Roman" pitchFamily="18" charset="0"/>
              </a:rPr>
              <a:t>2018</a:t>
            </a:r>
            <a:endParaRPr lang="en-MY" sz="2800" dirty="0"/>
          </a:p>
        </p:txBody>
      </p:sp>
      <p:sp>
        <p:nvSpPr>
          <p:cNvPr id="8" name="Line 92"/>
          <p:cNvSpPr>
            <a:spLocks noChangeShapeType="1"/>
          </p:cNvSpPr>
          <p:nvPr/>
        </p:nvSpPr>
        <p:spPr bwMode="auto">
          <a:xfrm>
            <a:off x="2783230" y="3933056"/>
            <a:ext cx="2759919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1502" tIns="55751" rIns="111502" bIns="55751" anchor="ctr"/>
          <a:lstStyle/>
          <a:p>
            <a:endParaRPr lang="en-MY"/>
          </a:p>
        </p:txBody>
      </p:sp>
      <p:sp>
        <p:nvSpPr>
          <p:cNvPr id="9" name="Line 92"/>
          <p:cNvSpPr>
            <a:spLocks noChangeShapeType="1"/>
          </p:cNvSpPr>
          <p:nvPr/>
        </p:nvSpPr>
        <p:spPr bwMode="auto">
          <a:xfrm>
            <a:off x="4610100" y="6085238"/>
            <a:ext cx="2604201" cy="0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1502" tIns="55751" rIns="111502" bIns="55751" anchor="ctr"/>
          <a:lstStyle/>
          <a:p>
            <a:endParaRPr lang="en-MY"/>
          </a:p>
        </p:txBody>
      </p:sp>
      <p:sp>
        <p:nvSpPr>
          <p:cNvPr id="10" name="Line 92"/>
          <p:cNvSpPr>
            <a:spLocks noChangeShapeType="1"/>
          </p:cNvSpPr>
          <p:nvPr/>
        </p:nvSpPr>
        <p:spPr bwMode="auto">
          <a:xfrm>
            <a:off x="4924309" y="4437112"/>
            <a:ext cx="2632381" cy="8123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1502" tIns="55751" rIns="111502" bIns="55751" anchor="ctr"/>
          <a:lstStyle/>
          <a:p>
            <a:endParaRPr lang="en-MY"/>
          </a:p>
        </p:txBody>
      </p:sp>
      <p:sp>
        <p:nvSpPr>
          <p:cNvPr id="11" name="Rectangle 10"/>
          <p:cNvSpPr/>
          <p:nvPr/>
        </p:nvSpPr>
        <p:spPr>
          <a:xfrm>
            <a:off x="239305" y="4526934"/>
            <a:ext cx="8915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CC00"/>
              </a:buClr>
              <a:buFont typeface="Wingdings" pitchFamily="2" charset="2"/>
              <a:buChar char="§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that have carried over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from the previous time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period  or</a:t>
            </a:r>
          </a:p>
        </p:txBody>
      </p:sp>
      <p:sp>
        <p:nvSpPr>
          <p:cNvPr id="12" name="Line 92"/>
          <p:cNvSpPr>
            <a:spLocks noChangeShapeType="1"/>
          </p:cNvSpPr>
          <p:nvPr/>
        </p:nvSpPr>
        <p:spPr bwMode="auto">
          <a:xfrm flipV="1">
            <a:off x="782380" y="4988599"/>
            <a:ext cx="7010400" cy="0"/>
          </a:xfrm>
          <a:prstGeom prst="line">
            <a:avLst/>
          </a:prstGeom>
          <a:noFill/>
          <a:ln w="76200">
            <a:solidFill>
              <a:schemeClr val="accent1">
                <a:lumMod val="60000"/>
                <a:lumOff val="40000"/>
              </a:schemeClr>
            </a:solidFill>
            <a:round/>
            <a:headEnd type="diamond" w="med" len="med"/>
            <a:tailEnd type="diamond" w="med" len="med"/>
          </a:ln>
        </p:spPr>
        <p:txBody>
          <a:bodyPr wrap="none" lIns="111502" tIns="55751" rIns="111502" bIns="55751" anchor="ctr"/>
          <a:lstStyle/>
          <a:p>
            <a:pPr>
              <a:defRPr/>
            </a:pPr>
            <a:endParaRPr lang="en-MY"/>
          </a:p>
        </p:txBody>
      </p:sp>
      <p:sp>
        <p:nvSpPr>
          <p:cNvPr id="13" name="Rectangle 12"/>
          <p:cNvSpPr/>
          <p:nvPr/>
        </p:nvSpPr>
        <p:spPr>
          <a:xfrm>
            <a:off x="332971" y="5034145"/>
            <a:ext cx="72237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CC00"/>
              </a:buClr>
              <a:buFont typeface="Wingdings" pitchFamily="2" charset="2"/>
              <a:buChar char="§"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have become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ill at the end of the time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period</a:t>
            </a:r>
            <a:endParaRPr lang="en-US" sz="2400" b="1" dirty="0">
              <a:latin typeface="Garamond" pitchFamily="18" charset="0"/>
            </a:endParaRPr>
          </a:p>
        </p:txBody>
      </p:sp>
      <p:sp>
        <p:nvSpPr>
          <p:cNvPr id="14" name="Line 92"/>
          <p:cNvSpPr>
            <a:spLocks noChangeShapeType="1"/>
          </p:cNvSpPr>
          <p:nvPr/>
        </p:nvSpPr>
        <p:spPr bwMode="auto">
          <a:xfrm>
            <a:off x="6520628" y="5273312"/>
            <a:ext cx="1827213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1502" tIns="55751" rIns="111502" bIns="55751" anchor="ctr"/>
          <a:lstStyle/>
          <a:p>
            <a:endParaRPr lang="en-MY"/>
          </a:p>
        </p:txBody>
      </p:sp>
      <p:sp>
        <p:nvSpPr>
          <p:cNvPr id="15" name="Rectangle 14"/>
          <p:cNvSpPr/>
          <p:nvPr/>
        </p:nvSpPr>
        <p:spPr>
          <a:xfrm>
            <a:off x="154719" y="5643281"/>
            <a:ext cx="8193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CC00"/>
              </a:buClr>
              <a:buFont typeface="Wingdings" pitchFamily="2" charset="2"/>
              <a:buChar char="§"/>
            </a:pPr>
            <a:r>
              <a:rPr lang="en-US" sz="2400" b="1" dirty="0" smtClean="0">
                <a:latin typeface="Garamond" pitchFamily="18" charset="0"/>
                <a:cs typeface="Times New Roman" pitchFamily="18" charset="0"/>
              </a:rPr>
              <a:t>New cases (incidence) occurring within the time period </a:t>
            </a:r>
            <a:endParaRPr lang="en-US" sz="2400" b="1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6119922"/>
            <a:ext cx="67485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CC00"/>
              </a:buClr>
              <a:buFont typeface="Wingdings" pitchFamily="2" charset="2"/>
              <a:buChar char="§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recurrences during a succeeding time  period         </a:t>
            </a:r>
          </a:p>
        </p:txBody>
      </p:sp>
      <p:sp>
        <p:nvSpPr>
          <p:cNvPr id="17" name="Line 92"/>
          <p:cNvSpPr>
            <a:spLocks noChangeShapeType="1"/>
          </p:cNvSpPr>
          <p:nvPr/>
        </p:nvSpPr>
        <p:spPr bwMode="auto">
          <a:xfrm>
            <a:off x="4994509" y="6583258"/>
            <a:ext cx="2632381" cy="8123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1502" tIns="55751" rIns="111502" bIns="55751" anchor="ctr"/>
          <a:lstStyle/>
          <a:p>
            <a:endParaRPr lang="en-MY"/>
          </a:p>
        </p:txBody>
      </p:sp>
      <p:sp>
        <p:nvSpPr>
          <p:cNvPr id="18" name="Line 92"/>
          <p:cNvSpPr>
            <a:spLocks noChangeShapeType="1"/>
          </p:cNvSpPr>
          <p:nvPr/>
        </p:nvSpPr>
        <p:spPr bwMode="auto">
          <a:xfrm>
            <a:off x="5340982" y="4221088"/>
            <a:ext cx="2604201" cy="0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1502" tIns="55751" rIns="111502" bIns="55751" anchor="ctr"/>
          <a:lstStyle/>
          <a:p>
            <a:endParaRPr lang="en-MY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2FA3E-6F92-49BF-A1F6-A7A4833C0913}" type="datetime1">
              <a:rPr lang="en-MY" smtClean="0"/>
              <a:t>21/10/2022</a:t>
            </a:fld>
            <a:endParaRPr lang="en-MY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15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6221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-36512" y="301879"/>
            <a:ext cx="9217024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>
              <a:tabLst>
                <a:tab pos="266700" algn="l"/>
              </a:tabLst>
            </a:pPr>
            <a:r>
              <a:rPr lang="en-US" sz="3200" b="1" u="sng" dirty="0">
                <a:solidFill>
                  <a:srgbClr val="FF0000"/>
                </a:solidFill>
                <a:latin typeface="Garamond" pitchFamily="18" charset="0"/>
              </a:rPr>
              <a:t>Point Prevalence</a:t>
            </a:r>
            <a:endParaRPr lang="en-US" sz="3200" dirty="0">
              <a:solidFill>
                <a:srgbClr val="FF0000"/>
              </a:solidFill>
              <a:latin typeface="Garamond" pitchFamily="18" charset="0"/>
            </a:endParaRPr>
          </a:p>
          <a:p>
            <a:pPr algn="l">
              <a:tabLst>
                <a:tab pos="266700" algn="l"/>
              </a:tabLst>
            </a:pP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    is the No. of cases of individuals with a disease, condition, or illness 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  <a:cs typeface="Times New Roman" pitchFamily="18" charset="0"/>
              </a:rPr>
              <a:t>at a </a:t>
            </a:r>
            <a:r>
              <a:rPr lang="en-US" sz="3200" b="1" u="sng" dirty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  <a:cs typeface="Times New Roman" pitchFamily="18" charset="0"/>
              </a:rPr>
              <a:t>single specific point in time</a:t>
            </a:r>
          </a:p>
          <a:p>
            <a:pPr algn="l">
              <a:tabLst>
                <a:tab pos="266700" algn="l"/>
              </a:tabLst>
            </a:pP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The No. of existing cases at point in time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2" y="2636911"/>
            <a:ext cx="8763000" cy="101566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317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l" rtl="0">
              <a:defRPr/>
            </a:pPr>
            <a:r>
              <a:rPr lang="en-US" sz="3000" b="1" dirty="0">
                <a:solidFill>
                  <a:srgbClr val="003399"/>
                </a:solidFill>
              </a:rPr>
              <a:t>P =</a:t>
            </a:r>
            <a:r>
              <a:rPr lang="en-US" sz="3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</a:t>
            </a:r>
            <a:r>
              <a:rPr lang="en-US" sz="3000" b="1" u="sng" dirty="0">
                <a:solidFill>
                  <a:srgbClr val="003399"/>
                </a:solidFill>
              </a:rPr>
              <a:t> of existing cases of a disease</a:t>
            </a:r>
            <a:r>
              <a:rPr lang="en-US" sz="3000" b="1" dirty="0">
                <a:solidFill>
                  <a:srgbClr val="003399"/>
                </a:solidFill>
              </a:rPr>
              <a:t>    X </a:t>
            </a:r>
            <a:r>
              <a:rPr lang="en-US" sz="3000" b="1" dirty="0" smtClean="0">
                <a:solidFill>
                  <a:srgbClr val="003399"/>
                </a:solidFill>
              </a:rPr>
              <a:t>100</a:t>
            </a:r>
          </a:p>
          <a:p>
            <a:pPr algn="l" rtl="0">
              <a:defRPr/>
            </a:pPr>
            <a:r>
              <a:rPr lang="en-US" sz="3000" b="1" dirty="0">
                <a:solidFill>
                  <a:srgbClr val="003399"/>
                </a:solidFill>
              </a:rPr>
              <a:t> </a:t>
            </a:r>
            <a:r>
              <a:rPr lang="en-US" sz="3000" b="1" dirty="0" smtClean="0">
                <a:solidFill>
                  <a:srgbClr val="003399"/>
                </a:solidFill>
              </a:rPr>
              <a:t>       </a:t>
            </a:r>
            <a:r>
              <a:rPr lang="en-US" sz="3000" b="1" dirty="0">
                <a:solidFill>
                  <a:srgbClr val="003399"/>
                </a:solidFill>
              </a:rPr>
              <a:t>total population  at risk at a given point in time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85750" y="4436817"/>
            <a:ext cx="8656762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>
              <a:tabLst>
                <a:tab pos="266700" algn="l"/>
              </a:tabLst>
            </a:pP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Point .P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>
              <a:tabLst>
                <a:tab pos="266700" algn="l"/>
              </a:tabLst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measure the presence of the disease  or condition on a </a:t>
            </a:r>
            <a:r>
              <a:rPr lang="en-US" sz="32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single short – time point </a:t>
            </a:r>
            <a:endParaRPr lang="en-MY" sz="3200" dirty="0">
              <a:solidFill>
                <a:srgbClr val="990099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36C03-0059-4740-856C-4CFD9597D7A1}" type="datetime1">
              <a:rPr lang="en-MY" smtClean="0"/>
              <a:t>21/10/2022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16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418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007" y="260648"/>
            <a:ext cx="8915400" cy="1631216"/>
          </a:xfrm>
          <a:prstGeom prst="rect">
            <a:avLst/>
          </a:prstGeom>
          <a:ln w="15875">
            <a:solidFill>
              <a:srgbClr val="FFC000"/>
            </a:solidFill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2800" b="1" u="sng" dirty="0"/>
              <a:t>example</a:t>
            </a:r>
            <a:endParaRPr lang="en-US" sz="2800" dirty="0"/>
          </a:p>
          <a:p>
            <a:pPr algn="just">
              <a:defRPr/>
            </a:pPr>
            <a:r>
              <a:rPr lang="en-US" dirty="0"/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visual examination survey  conducted among individuals 52 - 85 years of age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Karak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during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2021.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310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the 2477 persons examined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had cataracts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at the time of the  survey. 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96214" y="2421177"/>
            <a:ext cx="816421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prevalence of cataract in  that age group was</a:t>
            </a:r>
            <a:endParaRPr lang="en-MY" sz="2800" dirty="0">
              <a:solidFill>
                <a:srgbClr val="002060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48513" y="3212976"/>
            <a:ext cx="8801894" cy="1384995"/>
          </a:xfrm>
          <a:prstGeom prst="rect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310 / 2477 X100 ,=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12.5%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l"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prevalence of cataract among  population aging  52 - 85 years in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Al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Karak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during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2021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8513" y="4797152"/>
            <a:ext cx="88018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  <a:latin typeface="Garamond" pitchFamily="18" charset="0"/>
              </a:rPr>
              <a:t>Point prevalence</a:t>
            </a:r>
            <a:r>
              <a:rPr lang="en-GB" sz="3200" dirty="0" smtClean="0">
                <a:latin typeface="Garamond" pitchFamily="18" charset="0"/>
              </a:rPr>
              <a:t>:</a:t>
            </a:r>
          </a:p>
          <a:p>
            <a:r>
              <a:rPr lang="en-GB" sz="3200" dirty="0" smtClean="0">
                <a:latin typeface="Garamond" pitchFamily="18" charset="0"/>
              </a:rPr>
              <a:t> </a:t>
            </a:r>
            <a:r>
              <a:rPr lang="en-GB" sz="3200" dirty="0">
                <a:latin typeface="Garamond" pitchFamily="18" charset="0"/>
              </a:rPr>
              <a:t>Number of cases present at a specified moment of </a:t>
            </a:r>
            <a:r>
              <a:rPr lang="en-GB" sz="3200" dirty="0" smtClean="0">
                <a:latin typeface="Garamond" pitchFamily="18" charset="0"/>
              </a:rPr>
              <a:t>time   2021</a:t>
            </a:r>
            <a:endParaRPr lang="en-GB" sz="3200" dirty="0">
              <a:latin typeface="Garamond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CB89-C4F1-4B33-8344-9DDBDA7384B4}" type="datetime1">
              <a:rPr lang="en-MY" smtClean="0"/>
              <a:t>21/10/2022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17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5690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2008" y="489167"/>
            <a:ext cx="8820472" cy="96302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en-US" b="1" dirty="0"/>
              <a:t>  </a:t>
            </a:r>
            <a:r>
              <a:rPr lang="en-US" sz="2400" b="1" dirty="0">
                <a:solidFill>
                  <a:srgbClr val="000000"/>
                </a:solidFill>
              </a:rPr>
              <a:t>Period Prevalence    =   </a:t>
            </a:r>
          </a:p>
          <a:p>
            <a:pPr algn="ctr">
              <a:lnSpc>
                <a:spcPct val="65000"/>
              </a:lnSpc>
            </a:pPr>
            <a:r>
              <a:rPr lang="en-US" sz="2400" b="1" dirty="0">
                <a:solidFill>
                  <a:srgbClr val="006699"/>
                </a:solidFill>
              </a:rPr>
              <a:t>  </a:t>
            </a:r>
            <a:r>
              <a:rPr lang="en-US" sz="2400" b="1" u="sng" dirty="0">
                <a:solidFill>
                  <a:srgbClr val="006699"/>
                </a:solidFill>
              </a:rPr>
              <a:t>№. of existing cases of a  disease </a:t>
            </a:r>
            <a:r>
              <a:rPr lang="en-US" sz="2400" b="1" u="sng" dirty="0">
                <a:solidFill>
                  <a:srgbClr val="FF0000"/>
                </a:solidFill>
              </a:rPr>
              <a:t>within time period </a:t>
            </a:r>
            <a:r>
              <a:rPr lang="en-US" sz="2400" b="1" dirty="0">
                <a:solidFill>
                  <a:srgbClr val="006699"/>
                </a:solidFill>
              </a:rPr>
              <a:t>X1000 Average </a:t>
            </a:r>
            <a:r>
              <a:rPr lang="en-US" sz="2400" b="1" dirty="0" smtClean="0">
                <a:solidFill>
                  <a:srgbClr val="006699"/>
                </a:solidFill>
              </a:rPr>
              <a:t>   study </a:t>
            </a:r>
            <a:r>
              <a:rPr lang="en-US" sz="2400" b="1" dirty="0">
                <a:solidFill>
                  <a:srgbClr val="006699"/>
                </a:solidFill>
              </a:rPr>
              <a:t>population within time period     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2008" y="1855277"/>
            <a:ext cx="8820472" cy="1323439"/>
          </a:xfrm>
          <a:prstGeom prst="rect">
            <a:avLst/>
          </a:prstGeom>
          <a:solidFill>
            <a:srgbClr val="CCFFFF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en-US" sz="2800" b="1" dirty="0">
                <a:solidFill>
                  <a:srgbClr val="000099"/>
                </a:solidFill>
              </a:rPr>
              <a:t>Point Prevalence  </a:t>
            </a:r>
            <a:r>
              <a:rPr lang="en-US" sz="2400" b="1" dirty="0">
                <a:solidFill>
                  <a:srgbClr val="000099"/>
                </a:solidFill>
              </a:rPr>
              <a:t>=</a:t>
            </a:r>
            <a:r>
              <a:rPr lang="en-US" sz="2400" b="1" dirty="0"/>
              <a:t>  </a:t>
            </a:r>
            <a:endParaRPr lang="en-US" sz="2400" b="1" dirty="0">
              <a:solidFill>
                <a:srgbClr val="002060"/>
              </a:solidFill>
              <a:latin typeface="Garamond" pitchFamily="18" charset="0"/>
            </a:endParaRPr>
          </a:p>
          <a:p>
            <a:pPr algn="l"/>
            <a:r>
              <a:rPr lang="en-US" sz="2600" b="1" u="sng" dirty="0">
                <a:solidFill>
                  <a:srgbClr val="002060"/>
                </a:solidFill>
                <a:latin typeface="Garamond" pitchFamily="18" charset="0"/>
              </a:rPr>
              <a:t>№. of existing cases of  the disease </a:t>
            </a:r>
            <a:r>
              <a:rPr lang="en-US" sz="2600" b="1" u="sng" dirty="0">
                <a:solidFill>
                  <a:srgbClr val="FF0000"/>
                </a:solidFill>
                <a:latin typeface="Garamond" pitchFamily="18" charset="0"/>
              </a:rPr>
              <a:t>at a point in time </a:t>
            </a: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X1000</a:t>
            </a:r>
            <a:endParaRPr lang="en-US" sz="2600" dirty="0">
              <a:solidFill>
                <a:srgbClr val="002060"/>
              </a:solidFill>
              <a:latin typeface="Garamond" pitchFamily="18" charset="0"/>
            </a:endParaRPr>
          </a:p>
          <a:p>
            <a:pPr algn="l"/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               Total study population at a point in time  </a:t>
            </a:r>
            <a:endParaRPr lang="en-US" sz="2600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2018" y="3898465"/>
            <a:ext cx="898198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>
              <a:defRPr/>
            </a:pPr>
            <a:r>
              <a:rPr lang="en-US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         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Factors 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affecting the prevalence and incident rate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24078" indent="-514350">
              <a:buClr>
                <a:schemeClr val="accent2"/>
              </a:buClr>
              <a:buSzPct val="100000"/>
              <a:buFont typeface="+mj-lt"/>
              <a:buAutoNum type="arabicPeriod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and out migration of susceptible or of the resistant (immune)</a:t>
            </a:r>
          </a:p>
          <a:p>
            <a:pPr marL="624078" indent="-514350">
              <a:buClr>
                <a:schemeClr val="accent2"/>
              </a:buClr>
              <a:buSzPct val="100000"/>
              <a:buFont typeface="+mj-lt"/>
              <a:buAutoNum type="arabicPeriod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Changes in the environmental quality (air and water sanitation)</a:t>
            </a:r>
          </a:p>
          <a:p>
            <a:pPr marL="624078" indent="-514350">
              <a:buClr>
                <a:schemeClr val="accent2"/>
              </a:buClr>
              <a:buSzPct val="100000"/>
              <a:buFont typeface="+mj-lt"/>
              <a:buAutoNum type="arabicPeriod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Changes in the social customs (tobacco smoke) and travel abroad.</a:t>
            </a:r>
          </a:p>
          <a:p>
            <a:pPr marL="624078" indent="-514350">
              <a:buClr>
                <a:schemeClr val="accent2"/>
              </a:buClr>
              <a:buSzPct val="100000"/>
              <a:buFont typeface="+mj-lt"/>
              <a:buAutoNum type="arabicPeriod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Changes in the reporting system.</a:t>
            </a:r>
          </a:p>
          <a:p>
            <a:pPr marL="624078" indent="-514350">
              <a:buClr>
                <a:schemeClr val="accent2"/>
              </a:buClr>
              <a:buSzPct val="100000"/>
              <a:buFont typeface="+mj-lt"/>
              <a:buAutoNum type="arabicPeriod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Changes in the preventing program (immunizatio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2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4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9E37-18C6-4640-9860-9C46F597761A}" type="datetime1">
              <a:rPr lang="en-MY" smtClean="0"/>
              <a:t>21/10/2022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18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9586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838200" y="-42889"/>
            <a:ext cx="544669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Garamond" pitchFamily="18" charset="0"/>
              </a:rPr>
              <a:t>Mortality rates</a:t>
            </a:r>
            <a:endParaRPr lang="en-MY" sz="3600" b="1" dirty="0">
              <a:solidFill>
                <a:srgbClr val="C0000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49664" y="541311"/>
            <a:ext cx="919366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b="1" dirty="0">
                <a:latin typeface="Garamond" pitchFamily="18" charset="0"/>
              </a:rPr>
              <a:t>Analogous to incidence but refers to the process </a:t>
            </a:r>
            <a:r>
              <a:rPr lang="en-US" sz="2800" b="1" dirty="0" smtClean="0">
                <a:latin typeface="Garamond" pitchFamily="18" charset="0"/>
              </a:rPr>
              <a:t>of</a:t>
            </a:r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 dying </a:t>
            </a:r>
            <a:r>
              <a:rPr lang="en-US" sz="2800" b="1" dirty="0">
                <a:latin typeface="Garamond" pitchFamily="18" charset="0"/>
              </a:rPr>
              <a:t>rather than the process of becoming ill.</a:t>
            </a:r>
          </a:p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  <a:p>
            <a:pPr marL="109728" algn="l" rtl="0" fontAlgn="auto">
              <a:spcAft>
                <a:spcPts val="0"/>
              </a:spcAft>
              <a:buClr>
                <a:srgbClr val="C00000"/>
              </a:buClr>
              <a:buSzPct val="100000"/>
              <a:defRPr/>
            </a:pPr>
            <a:r>
              <a:rPr lang="en-US" sz="3200" b="1" u="sng" dirty="0">
                <a:solidFill>
                  <a:srgbClr val="FF0000"/>
                </a:solidFill>
                <a:latin typeface="Garamond" pitchFamily="18" charset="0"/>
              </a:rPr>
              <a:t>Crude death rate</a:t>
            </a:r>
            <a:r>
              <a:rPr 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: </a:t>
            </a:r>
            <a:r>
              <a:rPr lang="en-US" sz="3200" b="1" dirty="0" smtClean="0">
                <a:latin typeface="Garamond" pitchFamily="18" charset="0"/>
              </a:rPr>
              <a:t> =</a:t>
            </a:r>
            <a:endParaRPr lang="en-US" sz="3200" b="1" dirty="0">
              <a:latin typeface="Garamond" pitchFamily="18" charset="0"/>
            </a:endParaRPr>
          </a:p>
          <a:p>
            <a:pPr marL="624078" indent="-514350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400" b="1" u="sng" dirty="0" smtClean="0">
                <a:solidFill>
                  <a:srgbClr val="0070C0"/>
                </a:solidFill>
              </a:rPr>
              <a:t> </a:t>
            </a:r>
            <a:r>
              <a:rPr lang="en-US" sz="3200" b="1" u="sng" dirty="0" smtClean="0">
                <a:solidFill>
                  <a:srgbClr val="0070C0"/>
                </a:solidFill>
              </a:rPr>
              <a:t>№ </a:t>
            </a:r>
            <a:r>
              <a:rPr lang="en-US" sz="3100" b="1" u="sng" dirty="0">
                <a:solidFill>
                  <a:srgbClr val="0070C0"/>
                </a:solidFill>
              </a:rPr>
              <a:t>of deaths in </a:t>
            </a:r>
            <a:r>
              <a:rPr lang="en-US" sz="3100" b="1" u="sng" dirty="0"/>
              <a:t>certain population </a:t>
            </a:r>
            <a:r>
              <a:rPr lang="en-US" sz="3100" b="1" u="sng" dirty="0">
                <a:solidFill>
                  <a:srgbClr val="FF0000"/>
                </a:solidFill>
              </a:rPr>
              <a:t>in a year </a:t>
            </a:r>
            <a:r>
              <a:rPr lang="en-US" sz="3100" b="1" u="sng" dirty="0">
                <a:solidFill>
                  <a:srgbClr val="0070C0"/>
                </a:solidFill>
              </a:rPr>
              <a:t>&amp; locality</a:t>
            </a:r>
          </a:p>
          <a:p>
            <a:pPr marL="624078" indent="-514350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  № </a:t>
            </a:r>
            <a:r>
              <a:rPr lang="en-US" sz="3200" b="1" dirty="0">
                <a:solidFill>
                  <a:srgbClr val="0070C0"/>
                </a:solidFill>
              </a:rPr>
              <a:t>of population in the same year and </a:t>
            </a:r>
            <a:r>
              <a:rPr lang="en-US" sz="3200" b="1" dirty="0" smtClean="0">
                <a:solidFill>
                  <a:srgbClr val="0070C0"/>
                </a:solidFill>
              </a:rPr>
              <a:t>locality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214111" y="3095856"/>
            <a:ext cx="8788221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The </a:t>
            </a:r>
            <a:r>
              <a:rPr lang="en-US" sz="3200" b="1" u="sng" dirty="0">
                <a:solidFill>
                  <a:srgbClr val="FF0000"/>
                </a:solidFill>
                <a:latin typeface="Garamond" pitchFamily="18" charset="0"/>
              </a:rPr>
              <a:t>crude death </a:t>
            </a:r>
            <a:r>
              <a:rPr lang="en-US" sz="3200" b="1" dirty="0" smtClean="0">
                <a:latin typeface="Garamond" pitchFamily="18" charset="0"/>
              </a:rPr>
              <a:t>rate is</a:t>
            </a:r>
          </a:p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b="1" dirty="0" smtClean="0">
                <a:latin typeface="Garamond" pitchFamily="18" charset="0"/>
              </a:rPr>
              <a:t> </a:t>
            </a:r>
            <a:r>
              <a:rPr lang="en-US" sz="2800" b="1" dirty="0">
                <a:latin typeface="Garamond" pitchFamily="18" charset="0"/>
              </a:rPr>
              <a:t>calculated for the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total population 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</a:rPr>
              <a:t>irrespective </a:t>
            </a:r>
            <a:r>
              <a:rPr lang="en-US" sz="2800" b="1" dirty="0">
                <a:latin typeface="Garamond" pitchFamily="18" charset="0"/>
              </a:rPr>
              <a:t>of age, sex, or any other characteristics of importance in determining death </a:t>
            </a:r>
            <a:endParaRPr lang="en-US" sz="2800" b="1" dirty="0" smtClean="0">
              <a:latin typeface="Garamond" pitchFamily="18" charset="0"/>
            </a:endParaRPr>
          </a:p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b="1" dirty="0" smtClean="0">
                <a:latin typeface="Garamond" pitchFamily="18" charset="0"/>
              </a:rPr>
              <a:t>If </a:t>
            </a:r>
            <a:r>
              <a:rPr lang="en-US" sz="2800" b="1" dirty="0">
                <a:latin typeface="Garamond" pitchFamily="18" charset="0"/>
              </a:rPr>
              <a:t>the population is 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</a:rPr>
              <a:t>growing </a:t>
            </a:r>
            <a:r>
              <a:rPr lang="en-US" sz="2800" b="1" dirty="0">
                <a:latin typeface="Garamond" pitchFamily="18" charset="0"/>
              </a:rPr>
              <a:t>or 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</a:rPr>
              <a:t>shrinking, </a:t>
            </a:r>
            <a:r>
              <a:rPr lang="en-US" sz="2800" b="1" dirty="0">
                <a:latin typeface="Garamond" pitchFamily="18" charset="0"/>
              </a:rPr>
              <a:t>use the population size at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the midpoint of the time interval </a:t>
            </a:r>
            <a:r>
              <a:rPr lang="en-US" sz="2800" b="1" dirty="0" smtClean="0">
                <a:latin typeface="Garamond" pitchFamily="18" charset="0"/>
              </a:rPr>
              <a:t>as</a:t>
            </a:r>
          </a:p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b="1" dirty="0" smtClean="0">
                <a:latin typeface="Garamond" pitchFamily="18" charset="0"/>
              </a:rPr>
              <a:t> </a:t>
            </a:r>
            <a:r>
              <a:rPr lang="en-US" sz="2800" b="1" dirty="0">
                <a:latin typeface="Garamond" pitchFamily="18" charset="0"/>
              </a:rPr>
              <a:t>an 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</a:rPr>
              <a:t>estimate of the average population at risk.</a:t>
            </a:r>
          </a:p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b="1" dirty="0">
                <a:latin typeface="Garamond" pitchFamily="18" charset="0"/>
              </a:rPr>
              <a:t>E.g. death rate for </a:t>
            </a:r>
            <a:r>
              <a:rPr lang="en-US" sz="2400" b="1" dirty="0" smtClean="0">
                <a:latin typeface="Garamond" pitchFamily="18" charset="0"/>
              </a:rPr>
              <a:t>1993</a:t>
            </a:r>
            <a:r>
              <a:rPr lang="en-US" sz="2400" b="1" dirty="0">
                <a:latin typeface="Garamond" pitchFamily="18" charset="0"/>
              </a:rPr>
              <a:t>, use population of July 1</a:t>
            </a:r>
            <a:r>
              <a:rPr lang="en-US" sz="2400" b="1" baseline="30000" dirty="0">
                <a:latin typeface="Garamond" pitchFamily="18" charset="0"/>
              </a:rPr>
              <a:t>st</a:t>
            </a: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 smtClean="0">
                <a:latin typeface="Garamond" pitchFamily="18" charset="0"/>
              </a:rPr>
              <a:t>1993 </a:t>
            </a:r>
            <a:r>
              <a:rPr lang="en-US" sz="2400" b="1" dirty="0">
                <a:latin typeface="Garamond" pitchFamily="18" charset="0"/>
              </a:rPr>
              <a:t>for the denominator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.</a:t>
            </a:r>
            <a:r>
              <a:rPr lang="en-US" sz="2400" b="1" dirty="0">
                <a:latin typeface="Garamond" pitchFamily="18" charset="0"/>
              </a:rPr>
              <a:t> </a:t>
            </a:r>
            <a:endParaRPr lang="ar-EG" sz="2400" b="1" dirty="0">
              <a:latin typeface="Garamond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8D7D1-5B0B-4F57-B75F-AF1B4B0DA2AA}" type="datetime1">
              <a:rPr lang="en-MY" smtClean="0"/>
              <a:t>21/10/2022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19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9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02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87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80528" y="58738"/>
            <a:ext cx="93245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4078" indent="-514350" algn="l" rtl="0" fontAlgn="auto"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 startAt="2"/>
              <a:defRPr/>
            </a:pPr>
            <a:r>
              <a:rPr lang="en-US" sz="3200" b="1" u="sng" dirty="0">
                <a:solidFill>
                  <a:srgbClr val="C00000"/>
                </a:solidFill>
                <a:latin typeface="Garamond" pitchFamily="18" charset="0"/>
              </a:rPr>
              <a:t>Age and sex specific death rate</a:t>
            </a:r>
            <a:r>
              <a:rPr lang="en-US" sz="3200" b="1" u="sng" dirty="0" smtClean="0">
                <a:solidFill>
                  <a:srgbClr val="C00000"/>
                </a:solidFill>
                <a:latin typeface="Garamond" pitchFamily="18" charset="0"/>
              </a:rPr>
              <a:t>:</a:t>
            </a:r>
            <a:endParaRPr lang="en-US" sz="3200" b="1" u="sng" dirty="0">
              <a:solidFill>
                <a:srgbClr val="C00000"/>
              </a:solidFill>
              <a:latin typeface="Garamond" pitchFamily="18" charset="0"/>
            </a:endParaRPr>
          </a:p>
          <a:p>
            <a:pPr marL="109728" algn="l" rtl="0" fontAlgn="auto">
              <a:spcAft>
                <a:spcPts val="0"/>
              </a:spcAft>
              <a:buSzPct val="100000"/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Garamond" pitchFamily="18" charset="0"/>
              </a:rPr>
              <a:t>           A.  Age   Specific Death Rate</a:t>
            </a:r>
            <a:r>
              <a:rPr lang="en-US" sz="2400" b="1" dirty="0" smtClean="0">
                <a:solidFill>
                  <a:srgbClr val="C00000"/>
                </a:solidFill>
                <a:latin typeface="Garamond" pitchFamily="18" charset="0"/>
              </a:rPr>
              <a:t>:</a:t>
            </a:r>
          </a:p>
          <a:p>
            <a:pPr marL="624078" indent="-514350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200" b="1" u="sng" dirty="0" smtClean="0">
                <a:solidFill>
                  <a:srgbClr val="002060"/>
                </a:solidFill>
                <a:latin typeface="Garamond" pitchFamily="18" charset="0"/>
              </a:rPr>
              <a:t> No</a:t>
            </a:r>
            <a:r>
              <a:rPr lang="en-US" sz="2200" b="1" u="sng" dirty="0">
                <a:solidFill>
                  <a:srgbClr val="002060"/>
                </a:solidFill>
                <a:latin typeface="Garamond" pitchFamily="18" charset="0"/>
              </a:rPr>
              <a:t>. of persons </a:t>
            </a:r>
            <a:r>
              <a:rPr lang="en-US" sz="2400" b="1" u="sng" dirty="0">
                <a:solidFill>
                  <a:srgbClr val="0070C0"/>
                </a:solidFill>
                <a:latin typeface="Garamond" pitchFamily="18" charset="0"/>
              </a:rPr>
              <a:t>dying</a:t>
            </a:r>
            <a:r>
              <a:rPr lang="en-US" sz="2400" b="1" u="sng" dirty="0">
                <a:solidFill>
                  <a:srgbClr val="002060"/>
                </a:solidFill>
                <a:latin typeface="Garamond" pitchFamily="18" charset="0"/>
              </a:rPr>
              <a:t> in a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</a:rPr>
              <a:t>certain age </a:t>
            </a:r>
            <a:r>
              <a:rPr lang="en-US" sz="2400" b="1" u="sng" dirty="0">
                <a:solidFill>
                  <a:srgbClr val="002060"/>
                </a:solidFill>
                <a:latin typeface="Garamond" pitchFamily="18" charset="0"/>
              </a:rPr>
              <a:t>and a </a:t>
            </a:r>
            <a:r>
              <a:rPr lang="en-US" sz="2400" b="1" u="sng" dirty="0">
                <a:solidFill>
                  <a:srgbClr val="0070C0"/>
                </a:solidFill>
                <a:latin typeface="Garamond" pitchFamily="18" charset="0"/>
              </a:rPr>
              <a:t>certain year </a:t>
            </a:r>
            <a:r>
              <a:rPr lang="en-US" sz="24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and </a:t>
            </a: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area</a:t>
            </a:r>
            <a:r>
              <a:rPr lang="en-US" sz="2400" dirty="0">
                <a:latin typeface="Garamond" pitchFamily="18" charset="0"/>
              </a:rPr>
              <a:t>X100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0</a:t>
            </a:r>
          </a:p>
          <a:p>
            <a:pPr marL="624078" indent="-514350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   </a:t>
            </a:r>
            <a:r>
              <a:rPr lang="en-US" sz="2200" b="1" dirty="0" smtClean="0">
                <a:solidFill>
                  <a:srgbClr val="002060"/>
                </a:solidFill>
                <a:latin typeface="Garamond" pitchFamily="18" charset="0"/>
              </a:rPr>
              <a:t>Total </a:t>
            </a:r>
            <a:r>
              <a:rPr lang="en-US" sz="2200" b="1" u="sng" dirty="0">
                <a:solidFill>
                  <a:srgbClr val="002060"/>
                </a:solidFill>
                <a:latin typeface="Garamond" pitchFamily="18" charset="0"/>
              </a:rPr>
              <a:t>№</a:t>
            </a:r>
            <a:r>
              <a:rPr lang="en-US" sz="2400" b="1" u="sng" dirty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of 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same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age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group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in the same year and same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area</a:t>
            </a:r>
            <a:endParaRPr lang="ar-EG" sz="2400" b="1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5714" y="2060848"/>
            <a:ext cx="905828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400" b="1" dirty="0" smtClean="0">
                <a:solidFill>
                  <a:srgbClr val="008000"/>
                </a:solidFill>
                <a:latin typeface="Garamond" pitchFamily="18" charset="0"/>
              </a:rPr>
              <a:t>            </a:t>
            </a:r>
            <a:r>
              <a:rPr lang="en-US" sz="2800" b="1" dirty="0" smtClean="0">
                <a:solidFill>
                  <a:srgbClr val="008000"/>
                </a:solidFill>
                <a:latin typeface="Garamond" pitchFamily="18" charset="0"/>
              </a:rPr>
              <a:t>Example </a:t>
            </a:r>
            <a:r>
              <a:rPr lang="en-US" sz="2800" b="1" dirty="0">
                <a:solidFill>
                  <a:srgbClr val="008000"/>
                </a:solidFill>
                <a:latin typeface="Garamond" pitchFamily="18" charset="0"/>
              </a:rPr>
              <a:t>of age specific mortality rates</a:t>
            </a:r>
            <a:r>
              <a:rPr lang="en-US" sz="2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dirty="0" smtClean="0">
                <a:solidFill>
                  <a:srgbClr val="008000"/>
                </a:solidFill>
              </a:rPr>
              <a:t>:</a:t>
            </a:r>
            <a:endParaRPr lang="en-US" sz="28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2628" indent="-342900" algn="l" rtl="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      Infant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mortality </a:t>
            </a:r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rate= </a:t>
            </a:r>
          </a:p>
          <a:p>
            <a:pPr marL="109728" algn="ctr" rtl="0" fontAlgn="auto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Total </a:t>
            </a:r>
            <a:r>
              <a:rPr lang="en-US" sz="2800" b="1" dirty="0">
                <a:solidFill>
                  <a:srgbClr val="0070C0"/>
                </a:solidFill>
              </a:rPr>
              <a:t>№ of deaths </a:t>
            </a:r>
            <a:r>
              <a:rPr lang="en-US" sz="2800" b="1" dirty="0">
                <a:solidFill>
                  <a:srgbClr val="FF0000"/>
                </a:solidFill>
              </a:rPr>
              <a:t>aged from zero to </a:t>
            </a:r>
            <a:r>
              <a:rPr lang="en-US" sz="2800" b="1" dirty="0" err="1" smtClean="0">
                <a:solidFill>
                  <a:srgbClr val="FF0000"/>
                </a:solidFill>
              </a:rPr>
              <a:t>lessthan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one </a:t>
            </a:r>
            <a:r>
              <a:rPr lang="en-US" sz="2800" b="1" dirty="0" smtClean="0">
                <a:solidFill>
                  <a:srgbClr val="FF0000"/>
                </a:solidFill>
              </a:rPr>
              <a:t>year  </a:t>
            </a:r>
            <a:r>
              <a:rPr lang="en-US" sz="2800" b="1" u="sng" dirty="0" smtClean="0">
                <a:solidFill>
                  <a:srgbClr val="0070C0"/>
                </a:solidFill>
              </a:rPr>
              <a:t>during  a  year </a:t>
            </a:r>
            <a:r>
              <a:rPr lang="en-US" sz="2800" b="1" u="sng" dirty="0">
                <a:solidFill>
                  <a:srgbClr val="0070C0"/>
                </a:solidFill>
              </a:rPr>
              <a:t>and </a:t>
            </a:r>
            <a:r>
              <a:rPr lang="en-US" sz="2800" b="1" u="sng" dirty="0" smtClean="0">
                <a:solidFill>
                  <a:srgbClr val="0070C0"/>
                </a:solidFill>
              </a:rPr>
              <a:t>a </a:t>
            </a:r>
            <a:r>
              <a:rPr lang="en-US" sz="2800" b="1" u="sng" dirty="0">
                <a:solidFill>
                  <a:srgbClr val="0070C0"/>
                </a:solidFill>
              </a:rPr>
              <a:t>given </a:t>
            </a:r>
            <a:r>
              <a:rPr lang="en-US" sz="2800" b="1" u="sng" dirty="0" smtClean="0">
                <a:solidFill>
                  <a:srgbClr val="0070C0"/>
                </a:solidFill>
              </a:rPr>
              <a:t>locality  </a:t>
            </a:r>
            <a:r>
              <a:rPr lang="en-US" sz="2800" b="1" dirty="0" smtClean="0">
                <a:solidFill>
                  <a:srgbClr val="0070C0"/>
                </a:solidFill>
              </a:rPr>
              <a:t>  X100</a:t>
            </a:r>
            <a:endParaRPr lang="en-US" sz="2800" b="1" dirty="0">
              <a:solidFill>
                <a:srgbClr val="0070C0"/>
              </a:solidFill>
            </a:endParaRPr>
          </a:p>
          <a:p>
            <a:pPr marL="365760" indent="-256032" algn="ctr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800" b="1" dirty="0">
                <a:solidFill>
                  <a:srgbClr val="0070C0"/>
                </a:solidFill>
              </a:rPr>
              <a:t>Total № of 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live births in </a:t>
            </a:r>
            <a:r>
              <a:rPr lang="en-US" sz="2800" b="1" dirty="0">
                <a:solidFill>
                  <a:srgbClr val="0070C0"/>
                </a:solidFill>
              </a:rPr>
              <a:t>the same Year and locality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137229" y="4474707"/>
            <a:ext cx="8955255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4078" indent="-514350" algn="l" rtl="0" fontAlgn="auto">
              <a:spcAft>
                <a:spcPts val="0"/>
              </a:spcAft>
              <a:buSzPct val="100000"/>
              <a:buFont typeface="+mj-lt"/>
              <a:buAutoNum type="alphaUcPeriod" startAt="2"/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Garamond" pitchFamily="18" charset="0"/>
              </a:rPr>
              <a:t>Sex Specific Death Rate:</a:t>
            </a:r>
          </a:p>
          <a:p>
            <a:pPr marL="109728" algn="l" rtl="0" fontAlgn="auto">
              <a:spcAft>
                <a:spcPts val="0"/>
              </a:spcAft>
              <a:buSzPct val="100000"/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Garamond" pitchFamily="18" charset="0"/>
              </a:rPr>
              <a:t>№ </a:t>
            </a:r>
            <a:r>
              <a:rPr lang="en-US" sz="3200" b="1" dirty="0">
                <a:solidFill>
                  <a:srgbClr val="0070C0"/>
                </a:solidFill>
                <a:latin typeface="Garamond" pitchFamily="18" charset="0"/>
              </a:rPr>
              <a:t>of 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Garamond" pitchFamily="18" charset="0"/>
              </a:rPr>
              <a:t>deaths</a:t>
            </a:r>
            <a:r>
              <a:rPr lang="en-US" sz="3200" b="1" dirty="0">
                <a:solidFill>
                  <a:srgbClr val="0070C0"/>
                </a:solidFill>
                <a:latin typeface="Garamond" pitchFamily="18" charset="0"/>
              </a:rPr>
              <a:t> in a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certain sex  </a:t>
            </a:r>
            <a:r>
              <a:rPr lang="en-US" sz="3200" b="1" dirty="0">
                <a:solidFill>
                  <a:srgbClr val="0070C0"/>
                </a:solidFill>
                <a:latin typeface="Garamond" pitchFamily="18" charset="0"/>
              </a:rPr>
              <a:t>during </a:t>
            </a: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a 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year</a:t>
            </a:r>
          </a:p>
          <a:p>
            <a:pPr marL="109728" algn="l" rtl="0" fontAlgn="auto">
              <a:spcAft>
                <a:spcPts val="0"/>
              </a:spcAft>
              <a:buSzPct val="100000"/>
              <a:defRPr/>
            </a:pPr>
            <a:r>
              <a:rPr lang="en-US" sz="3200" b="1" u="sng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3200" b="1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    </a:t>
            </a:r>
            <a:r>
              <a:rPr lang="en-US" sz="32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3200" b="1" u="sng" dirty="0">
                <a:solidFill>
                  <a:srgbClr val="0070C0"/>
                </a:solidFill>
                <a:latin typeface="Garamond" pitchFamily="18" charset="0"/>
              </a:rPr>
              <a:t>in a certain </a:t>
            </a:r>
            <a:r>
              <a:rPr lang="en-US" sz="3200" b="1" u="sng" dirty="0" smtClean="0">
                <a:solidFill>
                  <a:srgbClr val="0070C0"/>
                </a:solidFill>
                <a:latin typeface="Garamond" pitchFamily="18" charset="0"/>
              </a:rPr>
              <a:t>localit</a:t>
            </a:r>
            <a:r>
              <a:rPr lang="en-US" sz="3200" b="1" u="sng" dirty="0" smtClean="0">
                <a:latin typeface="Garamond" pitchFamily="18" charset="0"/>
              </a:rPr>
              <a:t>y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X1000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  <a:p>
            <a:pPr marL="624078" indent="-514350" algn="l" rtl="0" fontAlgn="auto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2060"/>
                </a:solidFill>
                <a:latin typeface="Garamond" pitchFamily="18" charset="0"/>
              </a:rPr>
              <a:t>Total </a:t>
            </a:r>
            <a:r>
              <a:rPr lang="en-US" sz="2800" b="1" u="sng" dirty="0">
                <a:solidFill>
                  <a:srgbClr val="002060"/>
                </a:solidFill>
                <a:latin typeface="Garamond" pitchFamily="18" charset="0"/>
              </a:rPr>
              <a:t>№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</a:rPr>
              <a:t> of the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same sex 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</a:rPr>
              <a:t>during the same year </a:t>
            </a:r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</a:rPr>
              <a:t>&amp;locality</a:t>
            </a:r>
            <a:endParaRPr lang="ar-EG" sz="2800" b="1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6A60-B195-4DAC-BBEE-56382922CBE1}" type="datetime1">
              <a:rPr lang="en-MY" smtClean="0"/>
              <a:t>21/10/2022</a:t>
            </a:fld>
            <a:endParaRPr lang="en-M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9212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1993" y="524546"/>
            <a:ext cx="9155993" cy="184665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254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 marL="624078" indent="-514350" algn="l" rtl="0" fontAlgn="auto">
              <a:spcAft>
                <a:spcPts val="0"/>
              </a:spcAft>
              <a:buSzPct val="100000"/>
              <a:buFont typeface="+mj-lt"/>
              <a:buAutoNum type="arabicPeriod" startAt="3"/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Garamond" pitchFamily="18" charset="0"/>
              </a:rPr>
              <a:t>Cause Specific Mortality Rate=</a:t>
            </a:r>
            <a:r>
              <a:rPr lang="en-US" sz="3200" b="1" dirty="0" smtClean="0">
                <a:solidFill>
                  <a:srgbClr val="0070C0"/>
                </a:solidFill>
                <a:latin typeface="Garamond" pitchFamily="18" charset="0"/>
              </a:rPr>
              <a:t> </a:t>
            </a:r>
          </a:p>
          <a:p>
            <a:pPr marL="109728" algn="ctr" rtl="0" fontAlgn="auto">
              <a:spcAft>
                <a:spcPts val="0"/>
              </a:spcAft>
              <a:buSzPct val="100000"/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Total 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№ of deaths due 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to </a:t>
            </a:r>
            <a:r>
              <a:rPr lang="en-US" sz="2800" b="1" dirty="0" smtClean="0">
                <a:latin typeface="Garamond" pitchFamily="18" charset="0"/>
              </a:rPr>
              <a:t>a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certain </a:t>
            </a:r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cause 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during 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a year 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800" b="1" u="sng" dirty="0" smtClean="0">
                <a:solidFill>
                  <a:srgbClr val="0070C0"/>
                </a:solidFill>
                <a:latin typeface="Garamond" pitchFamily="18" charset="0"/>
              </a:rPr>
              <a:t>and  a </a:t>
            </a:r>
            <a:r>
              <a:rPr lang="en-US" sz="2800" b="1" u="sng" dirty="0">
                <a:solidFill>
                  <a:srgbClr val="0070C0"/>
                </a:solidFill>
                <a:latin typeface="Garamond" pitchFamily="18" charset="0"/>
              </a:rPr>
              <a:t>given </a:t>
            </a:r>
            <a:r>
              <a:rPr lang="en-US" sz="2800" b="1" u="sng" dirty="0" smtClean="0">
                <a:solidFill>
                  <a:srgbClr val="0070C0"/>
                </a:solidFill>
                <a:latin typeface="Garamond" pitchFamily="18" charset="0"/>
              </a:rPr>
              <a:t>locality                 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X 100 </a:t>
            </a:r>
            <a:endParaRPr lang="en-US" sz="2800" b="1" dirty="0">
              <a:solidFill>
                <a:srgbClr val="0070C0"/>
              </a:solidFill>
              <a:latin typeface="Garamond" pitchFamily="18" charset="0"/>
            </a:endParaRPr>
          </a:p>
          <a:p>
            <a:pPr marL="624078" indent="-514350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600" b="1" dirty="0">
                <a:latin typeface="Garamond" pitchFamily="18" charset="0"/>
              </a:rPr>
              <a:t>Estimated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midyear </a:t>
            </a:r>
            <a:r>
              <a:rPr lang="en-US" sz="2600" b="1" dirty="0">
                <a:latin typeface="Garamond" pitchFamily="18" charset="0"/>
              </a:rPr>
              <a:t>population during the same year </a:t>
            </a:r>
            <a:r>
              <a:rPr lang="en-US" sz="2600" b="1" dirty="0" smtClean="0">
                <a:latin typeface="Garamond" pitchFamily="18" charset="0"/>
              </a:rPr>
              <a:t>&amp; </a:t>
            </a:r>
            <a:r>
              <a:rPr lang="en-US" sz="2600" b="1" dirty="0">
                <a:latin typeface="Garamond" pitchFamily="18" charset="0"/>
              </a:rPr>
              <a:t>locality</a:t>
            </a:r>
            <a:endParaRPr lang="ar-EG" sz="2600" b="1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277" y="2646760"/>
            <a:ext cx="9341330" cy="183127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15875"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 marL="109728" rtl="0" fontAlgn="auto">
              <a:spcAft>
                <a:spcPts val="0"/>
              </a:spcAft>
              <a:buSzPct val="101000"/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. </a:t>
            </a:r>
            <a:r>
              <a:rPr lang="en-US" sz="3200" b="1" dirty="0" smtClean="0">
                <a:solidFill>
                  <a:srgbClr val="FF0000"/>
                </a:solidFill>
                <a:latin typeface="Garamond" pitchFamily="18" charset="0"/>
              </a:rPr>
              <a:t>Case Fatality Rate=</a:t>
            </a:r>
          </a:p>
          <a:p>
            <a:pPr marL="109728" rtl="0" fontAlgn="auto">
              <a:spcAft>
                <a:spcPts val="0"/>
              </a:spcAft>
              <a:buSzPct val="101000"/>
              <a:defRPr/>
            </a:pPr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</a:rPr>
              <a:t>Total 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</a:rPr>
              <a:t>№. of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deaths from certain </a:t>
            </a:r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disease</a:t>
            </a:r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</a:rPr>
              <a:t>in </a:t>
            </a:r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</a:rPr>
              <a:t>specific</a:t>
            </a:r>
          </a:p>
          <a:p>
            <a:pPr marL="109728" rtl="0" fontAlgn="auto">
              <a:spcAft>
                <a:spcPts val="0"/>
              </a:spcAft>
              <a:buSzPct val="101000"/>
              <a:defRPr/>
            </a:pPr>
            <a:r>
              <a:rPr lang="en-US" sz="2800" b="1" u="sng" dirty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800" b="1" u="sng" dirty="0" smtClean="0">
                <a:solidFill>
                  <a:srgbClr val="002060"/>
                </a:solidFill>
                <a:latin typeface="Garamond" pitchFamily="18" charset="0"/>
              </a:rPr>
              <a:t>           </a:t>
            </a:r>
            <a:r>
              <a:rPr lang="en-US" sz="2800" b="1" u="sng" dirty="0">
                <a:solidFill>
                  <a:srgbClr val="002060"/>
                </a:solidFill>
                <a:latin typeface="Garamond" pitchFamily="18" charset="0"/>
              </a:rPr>
              <a:t>time &amp; place </a:t>
            </a:r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</a:rPr>
              <a:t>     X1000</a:t>
            </a:r>
            <a:endParaRPr lang="en-US" sz="2800" b="1" dirty="0">
              <a:solidFill>
                <a:srgbClr val="002060"/>
              </a:solidFill>
              <a:latin typeface="Garamond" pitchFamily="18" charset="0"/>
            </a:endParaRPr>
          </a:p>
          <a:p>
            <a:pPr marL="624078" indent="-514350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Total №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of those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having the same disease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in the same time &amp;place</a:t>
            </a:r>
            <a:endParaRPr lang="ar-EG" sz="2500" b="1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277" y="4664430"/>
            <a:ext cx="9568117" cy="1846659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marL="624078" indent="-514350">
              <a:buSzPct val="100000"/>
              <a:buFont typeface="+mj-lt"/>
              <a:buAutoNum type="arabicPeriod" startAt="5"/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Garamond" pitchFamily="18" charset="0"/>
              </a:rPr>
              <a:t>Proportionate Mortality Rates=</a:t>
            </a:r>
            <a:r>
              <a:rPr lang="en-US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</a:p>
          <a:p>
            <a:pPr marL="109728">
              <a:buSzPct val="100000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Total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№ of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deaths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due to a </a:t>
            </a:r>
            <a:r>
              <a:rPr lang="en-US" sz="2800" b="1" dirty="0" smtClean="0">
                <a:latin typeface="Garamond" pitchFamily="18" charset="0"/>
              </a:rPr>
              <a:t>certain  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cause during a year </a:t>
            </a:r>
            <a:endParaRPr lang="en-US" sz="2800" b="1" dirty="0" smtClean="0">
              <a:solidFill>
                <a:srgbClr val="0070C0"/>
              </a:solidFill>
              <a:latin typeface="Garamond" pitchFamily="18" charset="0"/>
            </a:endParaRPr>
          </a:p>
          <a:p>
            <a:pPr marL="109728">
              <a:buSzPct val="100000"/>
              <a:defRPr/>
            </a:pPr>
            <a:r>
              <a:rPr lang="en-US" sz="2800" b="1" u="sng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800" b="1" u="sng" dirty="0" smtClean="0">
                <a:solidFill>
                  <a:srgbClr val="0070C0"/>
                </a:solidFill>
                <a:latin typeface="Garamond" pitchFamily="18" charset="0"/>
              </a:rPr>
              <a:t>          in </a:t>
            </a:r>
            <a:r>
              <a:rPr lang="en-US" sz="2800" b="1" u="sng" dirty="0">
                <a:solidFill>
                  <a:srgbClr val="0070C0"/>
                </a:solidFill>
                <a:latin typeface="Garamond" pitchFamily="18" charset="0"/>
              </a:rPr>
              <a:t>given </a:t>
            </a:r>
            <a:r>
              <a:rPr lang="en-US" sz="2800" b="1" u="sng" dirty="0" smtClean="0">
                <a:solidFill>
                  <a:srgbClr val="0070C0"/>
                </a:solidFill>
                <a:latin typeface="Garamond" pitchFamily="18" charset="0"/>
              </a:rPr>
              <a:t>locality              </a:t>
            </a:r>
            <a:r>
              <a:rPr lang="en-US" sz="2800" b="1" dirty="0" smtClean="0">
                <a:latin typeface="Garamond" pitchFamily="18" charset="0"/>
              </a:rPr>
              <a:t>X1000</a:t>
            </a:r>
            <a:endParaRPr lang="en-US" sz="2800" b="1" u="sng" dirty="0">
              <a:latin typeface="Garamond" pitchFamily="18" charset="0"/>
            </a:endParaRPr>
          </a:p>
          <a:p>
            <a:pPr marL="624078" indent="-514350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600" b="1" dirty="0">
                <a:latin typeface="Garamond" pitchFamily="18" charset="0"/>
              </a:rPr>
              <a:t>Total № of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deaths from all causes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during the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same year </a:t>
            </a:r>
            <a:r>
              <a:rPr lang="en-US" sz="2600" b="1" dirty="0" smtClean="0">
                <a:solidFill>
                  <a:srgbClr val="0070C0"/>
                </a:solidFill>
                <a:latin typeface="Garamond" pitchFamily="18" charset="0"/>
              </a:rPr>
              <a:t>&amp;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600" b="1" dirty="0" smtClean="0">
                <a:solidFill>
                  <a:srgbClr val="0070C0"/>
                </a:solidFill>
                <a:latin typeface="Garamond" pitchFamily="18" charset="0"/>
              </a:rPr>
              <a:t>locality</a:t>
            </a:r>
            <a:endParaRPr lang="en-US" sz="26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35217-B285-4051-83E2-2FA8E09DAEEA}" type="datetime1">
              <a:rPr lang="en-MY" smtClean="0"/>
              <a:t>21/10/2022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MY" dirty="0" smtClean="0"/>
              <a:t>&amp;</a:t>
            </a:r>
            <a:fld id="{F4E7DEFA-908A-471A-B856-B82D583ED095}" type="slidenum">
              <a:rPr lang="en-MY" smtClean="0"/>
              <a:t>22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73091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57200" y="152400"/>
            <a:ext cx="8153400" cy="646113"/>
          </a:xfrm>
          <a:prstGeom prst="rect">
            <a:avLst/>
          </a:prstGeom>
          <a:gradFill rotWithShape="0"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</a:rPr>
              <a:t>Uses of Morbidity and Mortality Rates</a:t>
            </a:r>
            <a:endParaRPr lang="en-MY" sz="3600" b="1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638" y="936567"/>
            <a:ext cx="9123362" cy="4874668"/>
          </a:xfrm>
          <a:prstGeom prst="rect">
            <a:avLst/>
          </a:prstGeom>
        </p:spPr>
        <p:txBody>
          <a:bodyPr>
            <a:spAutoFit/>
          </a:bodyPr>
          <a:lstStyle/>
          <a:p>
            <a:pPr marL="624078" indent="-514350" algn="l" rtl="0" fontAlgn="auto">
              <a:lnSpc>
                <a:spcPct val="15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arenR"/>
              <a:defRPr/>
            </a:pPr>
            <a:r>
              <a:rPr lang="en-US" sz="3000" b="1" dirty="0">
                <a:solidFill>
                  <a:srgbClr val="FF0000"/>
                </a:solidFill>
                <a:latin typeface="Garamond" pitchFamily="18" charset="0"/>
              </a:rPr>
              <a:t>Case fatality rate </a:t>
            </a:r>
            <a:r>
              <a:rPr lang="en-US" sz="3000" b="1" dirty="0">
                <a:latin typeface="Garamond" pitchFamily="18" charset="0"/>
              </a:rPr>
              <a:t>is used for measuring the </a:t>
            </a:r>
            <a:r>
              <a:rPr lang="en-US" sz="3000" b="1" dirty="0">
                <a:solidFill>
                  <a:srgbClr val="0070C0"/>
                </a:solidFill>
                <a:latin typeface="Garamond" pitchFamily="18" charset="0"/>
              </a:rPr>
              <a:t>pathogenesis</a:t>
            </a:r>
            <a:r>
              <a:rPr lang="en-US" sz="3000" b="1" dirty="0">
                <a:latin typeface="Garamond" pitchFamily="18" charset="0"/>
              </a:rPr>
              <a:t> and </a:t>
            </a:r>
            <a:r>
              <a:rPr lang="en-US" sz="3000" b="1" dirty="0">
                <a:solidFill>
                  <a:srgbClr val="0070C0"/>
                </a:solidFill>
                <a:latin typeface="Garamond" pitchFamily="18" charset="0"/>
              </a:rPr>
              <a:t>virulence </a:t>
            </a:r>
            <a:r>
              <a:rPr lang="en-US" sz="3000" b="1" dirty="0">
                <a:latin typeface="Garamond" pitchFamily="18" charset="0"/>
              </a:rPr>
              <a:t>of agent of the disease.</a:t>
            </a:r>
          </a:p>
          <a:p>
            <a:pPr marL="624078" indent="-514350" algn="l" rtl="0" fontAlgn="auto">
              <a:lnSpc>
                <a:spcPct val="15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arenR"/>
              <a:defRPr/>
            </a:pPr>
            <a:r>
              <a:rPr lang="en-US" sz="3000" b="1" dirty="0">
                <a:solidFill>
                  <a:srgbClr val="FF0000"/>
                </a:solidFill>
                <a:latin typeface="Garamond" pitchFamily="18" charset="0"/>
              </a:rPr>
              <a:t>Secondary attack </a:t>
            </a:r>
            <a:r>
              <a:rPr lang="en-US" sz="3000" b="1" dirty="0">
                <a:latin typeface="Garamond" pitchFamily="18" charset="0"/>
              </a:rPr>
              <a:t>rate is used to measure the ease of </a:t>
            </a:r>
            <a:r>
              <a:rPr lang="en-US" sz="3000" b="1" dirty="0">
                <a:solidFill>
                  <a:srgbClr val="0070C0"/>
                </a:solidFill>
                <a:latin typeface="Garamond" pitchFamily="18" charset="0"/>
              </a:rPr>
              <a:t>communicability</a:t>
            </a:r>
            <a:r>
              <a:rPr lang="en-US" sz="3000" b="1" dirty="0">
                <a:latin typeface="Garamond" pitchFamily="18" charset="0"/>
              </a:rPr>
              <a:t> of communicable diseases.</a:t>
            </a:r>
          </a:p>
          <a:p>
            <a:pPr marL="624078" indent="-514350" algn="l" rtl="0" fontAlgn="auto">
              <a:lnSpc>
                <a:spcPct val="15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arenR"/>
              <a:defRPr/>
            </a:pPr>
            <a:r>
              <a:rPr lang="en-US" sz="3000" b="1" dirty="0">
                <a:solidFill>
                  <a:srgbClr val="FF0000"/>
                </a:solidFill>
                <a:latin typeface="Garamond" pitchFamily="18" charset="0"/>
              </a:rPr>
              <a:t>Morbidity</a:t>
            </a:r>
            <a:r>
              <a:rPr lang="en-US" sz="3000" b="1" dirty="0">
                <a:latin typeface="Garamond" pitchFamily="18" charset="0"/>
              </a:rPr>
              <a:t> and </a:t>
            </a:r>
            <a:r>
              <a:rPr lang="en-US" sz="3000" b="1" dirty="0">
                <a:solidFill>
                  <a:srgbClr val="FF0000"/>
                </a:solidFill>
                <a:latin typeface="Garamond" pitchFamily="18" charset="0"/>
              </a:rPr>
              <a:t>mortality </a:t>
            </a:r>
            <a:r>
              <a:rPr lang="en-US" sz="3000" b="1" dirty="0">
                <a:latin typeface="Garamond" pitchFamily="18" charset="0"/>
              </a:rPr>
              <a:t>rates can be used to allow </a:t>
            </a:r>
            <a:r>
              <a:rPr lang="en-US" sz="3000" b="1" dirty="0">
                <a:solidFill>
                  <a:srgbClr val="0070C0"/>
                </a:solidFill>
                <a:latin typeface="Garamond" pitchFamily="18" charset="0"/>
              </a:rPr>
              <a:t>comparison</a:t>
            </a:r>
            <a:r>
              <a:rPr lang="en-US" sz="3000" b="1" dirty="0">
                <a:latin typeface="Garamond" pitchFamily="18" charset="0"/>
              </a:rPr>
              <a:t> of disease </a:t>
            </a:r>
            <a:r>
              <a:rPr lang="en-US" sz="3000" b="1" dirty="0">
                <a:solidFill>
                  <a:srgbClr val="0070C0"/>
                </a:solidFill>
                <a:latin typeface="Garamond" pitchFamily="18" charset="0"/>
              </a:rPr>
              <a:t>frequencies and deaths </a:t>
            </a:r>
            <a:r>
              <a:rPr lang="en-US" sz="3000" b="1" dirty="0">
                <a:latin typeface="Garamond" pitchFamily="18" charset="0"/>
              </a:rPr>
              <a:t>in </a:t>
            </a:r>
            <a:r>
              <a:rPr lang="en-US" sz="3000" b="1" dirty="0">
                <a:solidFill>
                  <a:srgbClr val="0070C0"/>
                </a:solidFill>
                <a:latin typeface="Garamond" pitchFamily="18" charset="0"/>
              </a:rPr>
              <a:t>different population </a:t>
            </a:r>
            <a:r>
              <a:rPr lang="en-US" sz="3000" b="1" dirty="0">
                <a:latin typeface="Garamond" pitchFamily="18" charset="0"/>
              </a:rPr>
              <a:t>and all over years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86D45-7804-4CEF-AB2F-423DC73F7595}" type="datetime1">
              <a:rPr lang="en-MY" smtClean="0"/>
              <a:t>21/10/2022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23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8291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81056" y="618729"/>
            <a:ext cx="942991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4078" indent="-514350" algn="l" rtl="0" fontAlgn="auto"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arenR" startAt="4"/>
              <a:defRPr/>
            </a:pPr>
            <a:r>
              <a:rPr lang="en-US" sz="3000" b="1" dirty="0">
                <a:solidFill>
                  <a:srgbClr val="CC0066"/>
                </a:solidFill>
                <a:latin typeface="Garamond" pitchFamily="18" charset="0"/>
              </a:rPr>
              <a:t>Comparison </a:t>
            </a:r>
            <a:r>
              <a:rPr lang="en-US" sz="3000" b="1" dirty="0">
                <a:solidFill>
                  <a:srgbClr val="FF5050"/>
                </a:solidFill>
                <a:latin typeface="Garamond" pitchFamily="18" charset="0"/>
              </a:rPr>
              <a:t>of two rates </a:t>
            </a:r>
            <a:r>
              <a:rPr lang="en-US" sz="3000" b="1" dirty="0">
                <a:latin typeface="Garamond" pitchFamily="18" charset="0"/>
              </a:rPr>
              <a:t>result in a </a:t>
            </a:r>
            <a:r>
              <a:rPr lang="en-US" sz="3000" b="1" dirty="0">
                <a:solidFill>
                  <a:srgbClr val="CC0066"/>
                </a:solidFill>
                <a:latin typeface="Garamond" pitchFamily="18" charset="0"/>
              </a:rPr>
              <a:t>ratio </a:t>
            </a:r>
            <a:r>
              <a:rPr lang="en-US" sz="3000" b="1" dirty="0">
                <a:solidFill>
                  <a:srgbClr val="00FF00"/>
                </a:solidFill>
                <a:latin typeface="Garamond" pitchFamily="18" charset="0"/>
              </a:rPr>
              <a:t>(</a:t>
            </a:r>
            <a:r>
              <a:rPr lang="en-US" sz="3000" b="1" dirty="0" smtClean="0">
                <a:solidFill>
                  <a:srgbClr val="002060"/>
                </a:solidFill>
                <a:latin typeface="Garamond" pitchFamily="18" charset="0"/>
              </a:rPr>
              <a:t>relative</a:t>
            </a:r>
          </a:p>
          <a:p>
            <a:pPr marL="109728" algn="l" rtl="0" fontAlgn="auto">
              <a:spcAft>
                <a:spcPts val="0"/>
              </a:spcAft>
              <a:buClr>
                <a:srgbClr val="C00000"/>
              </a:buClr>
              <a:buSzPct val="100000"/>
              <a:defRPr/>
            </a:pPr>
            <a:r>
              <a:rPr lang="en-US" sz="3000" b="1" dirty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3000" b="1" dirty="0" smtClean="0">
                <a:solidFill>
                  <a:srgbClr val="002060"/>
                </a:solidFill>
                <a:latin typeface="Garamond" pitchFamily="18" charset="0"/>
              </a:rPr>
              <a:t>          </a:t>
            </a:r>
            <a:r>
              <a:rPr lang="en-US" sz="3000" b="1" dirty="0">
                <a:solidFill>
                  <a:srgbClr val="002060"/>
                </a:solidFill>
                <a:latin typeface="Garamond" pitchFamily="18" charset="0"/>
              </a:rPr>
              <a:t>risk or risk ratio</a:t>
            </a:r>
            <a:r>
              <a:rPr lang="en-US" sz="3000" dirty="0">
                <a:solidFill>
                  <a:srgbClr val="002060"/>
                </a:solidFill>
                <a:latin typeface="Garamond" pitchFamily="18" charset="0"/>
              </a:rPr>
              <a:t>)  e.g</a:t>
            </a:r>
            <a:r>
              <a:rPr lang="en-US" sz="3000" dirty="0" smtClean="0">
                <a:solidFill>
                  <a:srgbClr val="002060"/>
                </a:solidFill>
                <a:latin typeface="Garamond" pitchFamily="18" charset="0"/>
              </a:rPr>
              <a:t>.:</a:t>
            </a:r>
            <a:endParaRPr lang="en-US" sz="3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  <a:p>
            <a:pPr marL="624078" indent="-514350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If the </a:t>
            </a:r>
            <a:r>
              <a:rPr lang="en-US" sz="3000" b="1" dirty="0">
                <a:solidFill>
                  <a:srgbClr val="002060"/>
                </a:solidFill>
                <a:latin typeface="Garamond" pitchFamily="18" charset="0"/>
              </a:rPr>
              <a:t>incidence rate of diarrheal 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</a:rPr>
              <a:t>disease </a:t>
            </a:r>
            <a:r>
              <a:rPr lang="en-US" sz="3000" b="1" dirty="0" smtClean="0">
                <a:solidFill>
                  <a:srgbClr val="002060"/>
                </a:solidFill>
                <a:latin typeface="Garamond" pitchFamily="18" charset="0"/>
              </a:rPr>
              <a:t>among bottle </a:t>
            </a:r>
            <a:r>
              <a:rPr lang="en-US" sz="3000" b="1" dirty="0">
                <a:solidFill>
                  <a:srgbClr val="002060"/>
                </a:solidFill>
                <a:latin typeface="Garamond" pitchFamily="18" charset="0"/>
              </a:rPr>
              <a:t>fed </a:t>
            </a:r>
            <a:r>
              <a:rPr lang="en-US" sz="3000" b="1" dirty="0" smtClean="0">
                <a:solidFill>
                  <a:srgbClr val="002060"/>
                </a:solidFill>
                <a:latin typeface="Garamond" pitchFamily="18" charset="0"/>
              </a:rPr>
              <a:t>(</a:t>
            </a:r>
            <a:r>
              <a:rPr lang="en-US" sz="3000" b="1" dirty="0" smtClean="0">
                <a:solidFill>
                  <a:srgbClr val="0070C0"/>
                </a:solidFill>
                <a:latin typeface="Garamond" pitchFamily="18" charset="0"/>
              </a:rPr>
              <a:t>a</a:t>
            </a:r>
            <a:r>
              <a:rPr lang="en-US" sz="3000" b="1" dirty="0" smtClean="0">
                <a:solidFill>
                  <a:srgbClr val="002060"/>
                </a:solidFill>
                <a:latin typeface="Garamond" pitchFamily="18" charset="0"/>
              </a:rPr>
              <a:t>)is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20 % </a:t>
            </a:r>
            <a:r>
              <a:rPr lang="en-US" sz="3000" b="1" dirty="0">
                <a:solidFill>
                  <a:srgbClr val="002060"/>
                </a:solidFill>
                <a:latin typeface="Garamond" pitchFamily="18" charset="0"/>
              </a:rPr>
              <a:t>while 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</a:rPr>
              <a:t>among </a:t>
            </a:r>
            <a:r>
              <a:rPr lang="en-US" sz="3000" b="1" dirty="0">
                <a:solidFill>
                  <a:srgbClr val="002060"/>
                </a:solidFill>
                <a:latin typeface="Garamond" pitchFamily="18" charset="0"/>
              </a:rPr>
              <a:t>breast fed </a:t>
            </a:r>
            <a:r>
              <a:rPr lang="en-US" sz="3000" b="1" dirty="0" smtClean="0">
                <a:solidFill>
                  <a:srgbClr val="002060"/>
                </a:solidFill>
                <a:latin typeface="Garamond" pitchFamily="18" charset="0"/>
              </a:rPr>
              <a:t>(</a:t>
            </a:r>
            <a:r>
              <a:rPr lang="en-US" sz="3000" b="1" dirty="0" smtClean="0">
                <a:solidFill>
                  <a:srgbClr val="CC0066"/>
                </a:solidFill>
                <a:latin typeface="Garamond" pitchFamily="18" charset="0"/>
              </a:rPr>
              <a:t>b)</a:t>
            </a:r>
            <a:r>
              <a:rPr lang="en-US" sz="3000" b="1" dirty="0" smtClean="0">
                <a:solidFill>
                  <a:srgbClr val="002060"/>
                </a:solidFill>
                <a:latin typeface="Garamond" pitchFamily="18" charset="0"/>
              </a:rPr>
              <a:t>is </a:t>
            </a:r>
            <a:r>
              <a:rPr lang="en-US" sz="3000" b="1" dirty="0">
                <a:solidFill>
                  <a:srgbClr val="002060"/>
                </a:solidFill>
                <a:latin typeface="Garamond" pitchFamily="18" charset="0"/>
              </a:rPr>
              <a:t>2 %, </a:t>
            </a:r>
          </a:p>
          <a:p>
            <a:pPr marL="624078" indent="-514350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3000" b="1" dirty="0">
                <a:latin typeface="Garamond" pitchFamily="18" charset="0"/>
              </a:rPr>
              <a:t>then the </a:t>
            </a:r>
            <a:r>
              <a:rPr lang="en-US" sz="3000" b="1" dirty="0">
                <a:solidFill>
                  <a:srgbClr val="FF0000"/>
                </a:solidFill>
                <a:latin typeface="Garamond" pitchFamily="18" charset="0"/>
              </a:rPr>
              <a:t>relative risk </a:t>
            </a:r>
            <a:r>
              <a:rPr lang="en-US" sz="3000" b="1" dirty="0">
                <a:latin typeface="Garamond" pitchFamily="18" charset="0"/>
              </a:rPr>
              <a:t>or </a:t>
            </a:r>
            <a:r>
              <a:rPr lang="en-US" sz="3000" b="1" dirty="0">
                <a:solidFill>
                  <a:srgbClr val="FF0000"/>
                </a:solidFill>
                <a:latin typeface="Garamond" pitchFamily="18" charset="0"/>
              </a:rPr>
              <a:t>risk ratio </a:t>
            </a:r>
            <a:r>
              <a:rPr lang="en-US" sz="3000" b="1" dirty="0">
                <a:latin typeface="Garamond" pitchFamily="18" charset="0"/>
              </a:rPr>
              <a:t>= </a:t>
            </a:r>
            <a:r>
              <a:rPr lang="en-US" sz="3000" b="1" dirty="0">
                <a:solidFill>
                  <a:srgbClr val="FF0000"/>
                </a:solidFill>
                <a:latin typeface="Garamond" pitchFamily="18" charset="0"/>
              </a:rPr>
              <a:t>20/2</a:t>
            </a:r>
            <a:r>
              <a:rPr lang="en-US" sz="3000" b="1" dirty="0">
                <a:latin typeface="Garamond" pitchFamily="18" charset="0"/>
              </a:rPr>
              <a:t>= </a:t>
            </a:r>
            <a:r>
              <a:rPr lang="en-US" sz="3000" b="1" dirty="0">
                <a:solidFill>
                  <a:srgbClr val="FF0000"/>
                </a:solidFill>
                <a:latin typeface="Garamond" pitchFamily="18" charset="0"/>
              </a:rPr>
              <a:t>10</a:t>
            </a:r>
            <a:r>
              <a:rPr lang="en-US" sz="3000" b="1" dirty="0">
                <a:latin typeface="Garamond" pitchFamily="18" charset="0"/>
              </a:rPr>
              <a:t>,  </a:t>
            </a:r>
            <a:endParaRPr lang="en-US" sz="3000" b="1" dirty="0" smtClean="0">
              <a:latin typeface="Garamond" pitchFamily="18" charset="0"/>
            </a:endParaRPr>
          </a:p>
          <a:p>
            <a:pPr marL="624078" indent="-514350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3000" b="1" dirty="0" err="1" smtClean="0">
                <a:latin typeface="Garamond" pitchFamily="18" charset="0"/>
              </a:rPr>
              <a:t>i</a:t>
            </a:r>
            <a:r>
              <a:rPr lang="en-US" sz="3000" b="1" dirty="0">
                <a:latin typeface="Garamond" pitchFamily="18" charset="0"/>
              </a:rPr>
              <a:t>. e. the </a:t>
            </a:r>
            <a:r>
              <a:rPr lang="en-US" sz="3000" b="1" dirty="0">
                <a:solidFill>
                  <a:srgbClr val="002060"/>
                </a:solidFill>
                <a:latin typeface="Garamond" pitchFamily="18" charset="0"/>
              </a:rPr>
              <a:t>bottle fed children have a </a:t>
            </a:r>
            <a:r>
              <a:rPr lang="en-US" sz="3000" b="1" dirty="0">
                <a:solidFill>
                  <a:srgbClr val="FF0000"/>
                </a:solidFill>
                <a:latin typeface="Garamond" pitchFamily="18" charset="0"/>
              </a:rPr>
              <a:t>10 times greater risk </a:t>
            </a:r>
            <a:r>
              <a:rPr lang="en-US" sz="3000" b="1" dirty="0">
                <a:latin typeface="Garamond" pitchFamily="18" charset="0"/>
              </a:rPr>
              <a:t>of developing diarrheal disease </a:t>
            </a:r>
            <a:r>
              <a:rPr lang="en-US" sz="3000" b="1" dirty="0">
                <a:solidFill>
                  <a:srgbClr val="002060"/>
                </a:solidFill>
                <a:latin typeface="Garamond" pitchFamily="18" charset="0"/>
              </a:rPr>
              <a:t>than the breast fed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-27384"/>
            <a:ext cx="8153400" cy="646113"/>
          </a:xfrm>
          <a:prstGeom prst="rect">
            <a:avLst/>
          </a:prstGeom>
          <a:gradFill rotWithShape="0"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</a:rPr>
              <a:t>Uses of Morbidity and Mortality Rates</a:t>
            </a:r>
            <a:endParaRPr lang="en-MY" sz="3600" b="1" dirty="0">
              <a:solidFill>
                <a:srgbClr val="FFFF00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338623" y="3972443"/>
            <a:ext cx="3281117" cy="584775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  <a:extLst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Garamond" pitchFamily="18" charset="0"/>
              </a:rPr>
              <a:t>interpretation</a:t>
            </a:r>
            <a:endParaRPr lang="en-MY" sz="32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1851" y="4352973"/>
            <a:ext cx="8745833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 b="1" dirty="0" smtClean="0">
                <a:solidFill>
                  <a:srgbClr val="FF0000"/>
                </a:solidFill>
                <a:latin typeface="Garamond" pitchFamily="18" charset="0"/>
              </a:rPr>
              <a:t>      Relative </a:t>
            </a:r>
            <a:r>
              <a:rPr lang="en-US" sz="3000" b="1" dirty="0">
                <a:solidFill>
                  <a:srgbClr val="FF0000"/>
                </a:solidFill>
                <a:latin typeface="Garamond" pitchFamily="18" charset="0"/>
              </a:rPr>
              <a:t>risk </a:t>
            </a:r>
            <a:r>
              <a:rPr lang="en-US" sz="3000" dirty="0">
                <a:latin typeface="Garamond" pitchFamily="18" charset="0"/>
              </a:rPr>
              <a:t>= </a:t>
            </a:r>
            <a:r>
              <a:rPr lang="en-US" sz="3000" b="1" dirty="0">
                <a:latin typeface="Garamond" pitchFamily="18" charset="0"/>
              </a:rPr>
              <a:t>incidence </a:t>
            </a:r>
            <a:r>
              <a:rPr lang="en-US" sz="3000" b="1" dirty="0">
                <a:solidFill>
                  <a:srgbClr val="0070C0"/>
                </a:solidFill>
                <a:latin typeface="Garamond" pitchFamily="18" charset="0"/>
              </a:rPr>
              <a:t>a </a:t>
            </a:r>
            <a:r>
              <a:rPr lang="en-US" sz="3000" b="1" dirty="0">
                <a:latin typeface="Garamond" pitchFamily="18" charset="0"/>
              </a:rPr>
              <a:t> / incidence </a:t>
            </a:r>
            <a:r>
              <a:rPr lang="en-US" sz="3000" b="1" dirty="0">
                <a:solidFill>
                  <a:srgbClr val="CC00CC"/>
                </a:solidFill>
                <a:latin typeface="Garamond" pitchFamily="18" charset="0"/>
              </a:rPr>
              <a:t>b</a:t>
            </a:r>
          </a:p>
          <a:p>
            <a:pPr lvl="1"/>
            <a:r>
              <a:rPr lang="en-US" sz="3000" b="1" dirty="0">
                <a:latin typeface="Garamond" pitchFamily="18" charset="0"/>
              </a:rPr>
              <a:t>If both are equal then </a:t>
            </a:r>
            <a:r>
              <a:rPr lang="en-US" sz="3000" b="1" dirty="0">
                <a:solidFill>
                  <a:srgbClr val="002060"/>
                </a:solidFill>
                <a:latin typeface="Garamond" pitchFamily="18" charset="0"/>
              </a:rPr>
              <a:t>it is </a:t>
            </a:r>
            <a:r>
              <a:rPr lang="en-US" sz="3000" b="1" dirty="0">
                <a:latin typeface="Garamond" pitchFamily="18" charset="0"/>
              </a:rPr>
              <a:t>1   </a:t>
            </a:r>
            <a:r>
              <a:rPr lang="en-US" sz="3000" b="1" dirty="0" smtClean="0">
                <a:latin typeface="Garamond" pitchFamily="18" charset="0"/>
              </a:rPr>
              <a:t>       (</a:t>
            </a:r>
            <a:r>
              <a:rPr lang="en-US" sz="3000" b="1" dirty="0">
                <a:latin typeface="Garamond" pitchFamily="18" charset="0"/>
              </a:rPr>
              <a:t>no </a:t>
            </a:r>
            <a:r>
              <a:rPr lang="en-US" sz="3000" b="1" dirty="0" smtClean="0">
                <a:latin typeface="Garamond" pitchFamily="18" charset="0"/>
              </a:rPr>
              <a:t>risk)</a:t>
            </a:r>
          </a:p>
          <a:p>
            <a:pPr lvl="1"/>
            <a:r>
              <a:rPr lang="en-US" sz="3000" b="1" dirty="0" smtClean="0">
                <a:latin typeface="Garamond" pitchFamily="18" charset="0"/>
              </a:rPr>
              <a:t>If </a:t>
            </a:r>
            <a:r>
              <a:rPr lang="en-US" sz="3000" b="1" dirty="0">
                <a:solidFill>
                  <a:srgbClr val="002060"/>
                </a:solidFill>
                <a:latin typeface="Garamond" pitchFamily="18" charset="0"/>
              </a:rPr>
              <a:t>a</a:t>
            </a:r>
            <a:r>
              <a:rPr lang="en-US" sz="3000" b="1" dirty="0">
                <a:latin typeface="Garamond" pitchFamily="18" charset="0"/>
              </a:rPr>
              <a:t> &gt; </a:t>
            </a:r>
            <a:r>
              <a:rPr lang="en-US" sz="3000" b="1" dirty="0">
                <a:solidFill>
                  <a:srgbClr val="CC00CC"/>
                </a:solidFill>
                <a:latin typeface="Garamond" pitchFamily="18" charset="0"/>
              </a:rPr>
              <a:t>b</a:t>
            </a:r>
            <a:r>
              <a:rPr lang="en-US" sz="3000" dirty="0">
                <a:solidFill>
                  <a:srgbClr val="FF00FF"/>
                </a:solidFill>
                <a:latin typeface="Garamond" pitchFamily="18" charset="0"/>
              </a:rPr>
              <a:t> </a:t>
            </a:r>
            <a:r>
              <a:rPr lang="en-US" sz="3000" dirty="0">
                <a:latin typeface="Garamond" pitchFamily="18" charset="0"/>
              </a:rPr>
              <a:t>then </a:t>
            </a:r>
            <a:r>
              <a:rPr lang="en-US" sz="3000" b="1" dirty="0">
                <a:solidFill>
                  <a:srgbClr val="002060"/>
                </a:solidFill>
                <a:latin typeface="Garamond" pitchFamily="18" charset="0"/>
              </a:rPr>
              <a:t>it is  </a:t>
            </a:r>
            <a:r>
              <a:rPr lang="en-US" sz="3000" b="1" dirty="0">
                <a:latin typeface="Garamond" pitchFamily="18" charset="0"/>
              </a:rPr>
              <a:t>more than one</a:t>
            </a:r>
            <a:r>
              <a:rPr lang="en-US" sz="3000" dirty="0">
                <a:latin typeface="Garamond" pitchFamily="18" charset="0"/>
              </a:rPr>
              <a:t>, </a:t>
            </a:r>
            <a:r>
              <a:rPr lang="en-US" sz="3000" dirty="0" smtClean="0">
                <a:latin typeface="Garamond" pitchFamily="18" charset="0"/>
              </a:rPr>
              <a:t>          </a:t>
            </a:r>
            <a:r>
              <a:rPr lang="en-US" sz="3000" b="1" dirty="0" smtClean="0">
                <a:solidFill>
                  <a:srgbClr val="FF0000"/>
                </a:solidFill>
                <a:latin typeface="Garamond" pitchFamily="18" charset="0"/>
              </a:rPr>
              <a:t>it </a:t>
            </a:r>
            <a:r>
              <a:rPr lang="en-US" sz="3000" b="1" dirty="0">
                <a:solidFill>
                  <a:srgbClr val="FF0000"/>
                </a:solidFill>
                <a:latin typeface="Garamond" pitchFamily="18" charset="0"/>
              </a:rPr>
              <a:t>is risky</a:t>
            </a:r>
          </a:p>
          <a:p>
            <a:pPr lvl="1"/>
            <a:r>
              <a:rPr lang="en-US" sz="3000" dirty="0">
                <a:latin typeface="Garamond" pitchFamily="18" charset="0"/>
              </a:rPr>
              <a:t>I</a:t>
            </a:r>
            <a:r>
              <a:rPr lang="en-US" sz="3000" b="1" dirty="0">
                <a:latin typeface="Garamond" pitchFamily="18" charset="0"/>
              </a:rPr>
              <a:t>f </a:t>
            </a:r>
            <a:r>
              <a:rPr lang="en-US" sz="3000" b="1" dirty="0">
                <a:solidFill>
                  <a:srgbClr val="0070C0"/>
                </a:solidFill>
                <a:latin typeface="Garamond" pitchFamily="18" charset="0"/>
              </a:rPr>
              <a:t>a</a:t>
            </a:r>
            <a:r>
              <a:rPr lang="en-US" sz="3000" b="1" dirty="0">
                <a:solidFill>
                  <a:srgbClr val="00FF00"/>
                </a:solidFill>
                <a:latin typeface="Garamond" pitchFamily="18" charset="0"/>
              </a:rPr>
              <a:t> </a:t>
            </a:r>
            <a:r>
              <a:rPr lang="en-US" sz="3000" b="1" dirty="0">
                <a:latin typeface="Garamond" pitchFamily="18" charset="0"/>
              </a:rPr>
              <a:t>&lt; </a:t>
            </a:r>
            <a:r>
              <a:rPr lang="en-US" sz="3000" b="1" dirty="0">
                <a:solidFill>
                  <a:srgbClr val="CC00CC"/>
                </a:solidFill>
                <a:latin typeface="Garamond" pitchFamily="18" charset="0"/>
              </a:rPr>
              <a:t>b</a:t>
            </a:r>
            <a:r>
              <a:rPr lang="en-US" sz="3000" b="1" dirty="0">
                <a:solidFill>
                  <a:srgbClr val="FF00FF"/>
                </a:solidFill>
                <a:latin typeface="Garamond" pitchFamily="18" charset="0"/>
              </a:rPr>
              <a:t> </a:t>
            </a:r>
            <a:r>
              <a:rPr lang="en-US" sz="3000" b="1" dirty="0">
                <a:latin typeface="Garamond" pitchFamily="18" charset="0"/>
              </a:rPr>
              <a:t>then </a:t>
            </a:r>
            <a:r>
              <a:rPr lang="en-US" sz="3000" b="1" dirty="0">
                <a:solidFill>
                  <a:srgbClr val="0070C0"/>
                </a:solidFill>
                <a:latin typeface="Garamond" pitchFamily="18" charset="0"/>
              </a:rPr>
              <a:t>it is </a:t>
            </a:r>
            <a:r>
              <a:rPr lang="en-US" sz="3000" b="1" dirty="0">
                <a:latin typeface="Garamond" pitchFamily="18" charset="0"/>
              </a:rPr>
              <a:t>less than one</a:t>
            </a:r>
            <a:r>
              <a:rPr lang="en-US" sz="3000" b="1" dirty="0" smtClean="0">
                <a:latin typeface="Garamond" pitchFamily="18" charset="0"/>
              </a:rPr>
              <a:t>,           </a:t>
            </a:r>
            <a:r>
              <a:rPr lang="en-US" sz="3000" b="1" dirty="0" smtClean="0">
                <a:solidFill>
                  <a:srgbClr val="00B050"/>
                </a:solidFill>
                <a:latin typeface="Garamond" pitchFamily="18" charset="0"/>
              </a:rPr>
              <a:t>protective</a:t>
            </a:r>
            <a:endParaRPr lang="en-US" sz="3000" b="1" dirty="0">
              <a:solidFill>
                <a:srgbClr val="00B050"/>
              </a:solidFill>
              <a:latin typeface="Garamond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CCA97-939D-4C42-9C63-C666908BA755}" type="datetime1">
              <a:rPr lang="en-MY" smtClean="0"/>
              <a:t>21/10/2022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24</a:t>
            </a:fld>
            <a:endParaRPr lang="en-MY"/>
          </a:p>
        </p:txBody>
      </p:sp>
      <p:sp>
        <p:nvSpPr>
          <p:cNvPr id="8" name="Right Arrow 7"/>
          <p:cNvSpPr/>
          <p:nvPr/>
        </p:nvSpPr>
        <p:spPr>
          <a:xfrm>
            <a:off x="5299077" y="5252984"/>
            <a:ext cx="842571" cy="2547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9" name="Right Arrow 8"/>
          <p:cNvSpPr/>
          <p:nvPr/>
        </p:nvSpPr>
        <p:spPr>
          <a:xfrm>
            <a:off x="5988062" y="6268635"/>
            <a:ext cx="842571" cy="2547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0" name="Right Arrow 9"/>
          <p:cNvSpPr/>
          <p:nvPr/>
        </p:nvSpPr>
        <p:spPr>
          <a:xfrm>
            <a:off x="6141648" y="5762197"/>
            <a:ext cx="842571" cy="2547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9391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95836"/>
            <a:ext cx="9144000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5. Difference</a:t>
            </a:r>
            <a:r>
              <a:rPr lang="en-US" sz="2800" b="1" dirty="0" smtClean="0">
                <a:latin typeface="Garamond" pitchFamily="18" charset="0"/>
              </a:rPr>
              <a:t> </a:t>
            </a:r>
            <a:r>
              <a:rPr lang="en-US" sz="2800" b="1" dirty="0">
                <a:latin typeface="Garamond" pitchFamily="18" charset="0"/>
              </a:rPr>
              <a:t>between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two incidence </a:t>
            </a:r>
            <a:r>
              <a:rPr lang="en-US" sz="2800" b="1" dirty="0">
                <a:latin typeface="Garamond" pitchFamily="18" charset="0"/>
              </a:rPr>
              <a:t>rates is </a:t>
            </a:r>
            <a:r>
              <a:rPr lang="en-US" sz="2800" b="1" dirty="0" smtClean="0">
                <a:latin typeface="Garamond" pitchFamily="18" charset="0"/>
              </a:rPr>
              <a:t>called</a:t>
            </a:r>
          </a:p>
          <a:p>
            <a:r>
              <a:rPr lang="en-US" sz="2800" b="1" dirty="0">
                <a:latin typeface="Garamond" pitchFamily="18" charset="0"/>
              </a:rPr>
              <a:t> </a:t>
            </a:r>
            <a:r>
              <a:rPr lang="en-US" sz="2800" b="1" dirty="0" smtClean="0">
                <a:latin typeface="Garamond" pitchFamily="18" charset="0"/>
              </a:rPr>
              <a:t>        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attributable </a:t>
            </a:r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risk=</a:t>
            </a:r>
          </a:p>
          <a:p>
            <a:r>
              <a:rPr lang="en-MY" sz="2800" b="1" dirty="0" smtClean="0"/>
              <a:t>Incidence </a:t>
            </a:r>
            <a:r>
              <a:rPr lang="en-MY" sz="2800" b="1" dirty="0"/>
              <a:t>of disease rate among </a:t>
            </a:r>
            <a:r>
              <a:rPr lang="en-MY" sz="2800" b="1" dirty="0" smtClean="0"/>
              <a:t>exposed- </a:t>
            </a:r>
            <a:r>
              <a:rPr lang="en-MY" sz="2800" b="1" dirty="0"/>
              <a:t>incidence </a:t>
            </a:r>
            <a:r>
              <a:rPr lang="en-MY" sz="2800" b="1" dirty="0" smtClean="0"/>
              <a:t>of   </a:t>
            </a:r>
            <a:r>
              <a:rPr lang="en-MY" sz="2800" b="1" u="sng" dirty="0" smtClean="0"/>
              <a:t>disease </a:t>
            </a:r>
            <a:r>
              <a:rPr lang="en-MY" sz="2800" b="1" u="sng" dirty="0"/>
              <a:t>rate among non-exposed </a:t>
            </a:r>
            <a:r>
              <a:rPr lang="en-MY" sz="2800" b="1" u="sng" dirty="0" smtClean="0"/>
              <a:t>            X100</a:t>
            </a:r>
            <a:endParaRPr lang="en-MY" sz="2800" b="1" u="sng" dirty="0"/>
          </a:p>
          <a:p>
            <a:r>
              <a:rPr lang="en-MY" sz="2200" b="1" dirty="0"/>
              <a:t>             </a:t>
            </a:r>
            <a:r>
              <a:rPr lang="en-MY" sz="2800" b="1" dirty="0" smtClean="0"/>
              <a:t> </a:t>
            </a:r>
            <a:r>
              <a:rPr lang="en-MY" sz="2800" b="1" dirty="0"/>
              <a:t>Incidence rate of disease among </a:t>
            </a:r>
            <a:r>
              <a:rPr lang="en-MY" sz="2800" b="1" dirty="0" smtClean="0"/>
              <a:t>exposed</a:t>
            </a:r>
            <a:endParaRPr lang="en-US" sz="2800" b="1" dirty="0">
              <a:solidFill>
                <a:srgbClr val="FF0000"/>
              </a:solidFill>
              <a:latin typeface="Garamond" pitchFamily="18" charset="0"/>
            </a:endParaRPr>
          </a:p>
          <a:p>
            <a:pPr marL="624078" indent="-514350" algn="l" rtl="0" fontAlgn="auto">
              <a:spcAft>
                <a:spcPts val="0"/>
              </a:spcAft>
              <a:buFont typeface="Wingdings 3"/>
              <a:buNone/>
              <a:defRPr/>
            </a:pPr>
            <a:endParaRPr lang="en-US" sz="900" b="1" dirty="0">
              <a:latin typeface="Garamond" pitchFamily="18" charset="0"/>
            </a:endParaRPr>
          </a:p>
          <a:p>
            <a:pPr marL="109728" algn="l" rtl="0" fontAlgn="auto">
              <a:spcAft>
                <a:spcPts val="0"/>
              </a:spcAft>
              <a:defRPr/>
            </a:pPr>
            <a:r>
              <a:rPr lang="en-US" sz="2800" b="1" dirty="0">
                <a:latin typeface="Garamond" pitchFamily="18" charset="0"/>
              </a:rPr>
              <a:t>In the previous example: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Attributable risk 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= </a:t>
            </a:r>
            <a:r>
              <a:rPr lang="en-US" sz="2800" b="1" u="sng" dirty="0" smtClean="0">
                <a:solidFill>
                  <a:srgbClr val="0070C0"/>
                </a:solidFill>
                <a:latin typeface="Garamond" pitchFamily="18" charset="0"/>
              </a:rPr>
              <a:t>20-2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    X100</a:t>
            </a:r>
          </a:p>
          <a:p>
            <a:pPr marL="109728" algn="l" rtl="0" fontAlgn="auto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                                                                                           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20</a:t>
            </a:r>
            <a:endParaRPr lang="en-US" sz="2800" b="1" dirty="0">
              <a:solidFill>
                <a:srgbClr val="0070C0"/>
              </a:solidFill>
              <a:latin typeface="Garamond" pitchFamily="18" charset="0"/>
            </a:endParaRPr>
          </a:p>
          <a:p>
            <a:pPr marL="109728" algn="l" rtl="0" fontAlgn="auto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= 90%child/year </a:t>
            </a:r>
            <a:r>
              <a:rPr lang="en-US" sz="2800" b="1" dirty="0">
                <a:latin typeface="Garamond" pitchFamily="18" charset="0"/>
              </a:rPr>
              <a:t>(this is the risk diarrhea attributing to bottle feeding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ar-EG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3736" y="4474707"/>
            <a:ext cx="77768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Attributable risk </a:t>
            </a:r>
            <a:r>
              <a:rPr lang="en-US" sz="2800" dirty="0">
                <a:latin typeface="Garamond" pitchFamily="18" charset="0"/>
              </a:rPr>
              <a:t>= </a:t>
            </a:r>
            <a:r>
              <a:rPr lang="en-US" sz="2800" b="1" u="sng" dirty="0">
                <a:latin typeface="Garamond" pitchFamily="18" charset="0"/>
              </a:rPr>
              <a:t>incidence </a:t>
            </a:r>
            <a:r>
              <a:rPr lang="en-US" sz="2800" b="1" u="sng" dirty="0">
                <a:solidFill>
                  <a:srgbClr val="0070C0"/>
                </a:solidFill>
                <a:latin typeface="Garamond" pitchFamily="18" charset="0"/>
              </a:rPr>
              <a:t>a</a:t>
            </a:r>
            <a:r>
              <a:rPr lang="en-US" sz="2800" b="1" u="sng" dirty="0">
                <a:solidFill>
                  <a:srgbClr val="33CC33"/>
                </a:solidFill>
                <a:latin typeface="Garamond" pitchFamily="18" charset="0"/>
              </a:rPr>
              <a:t> </a:t>
            </a:r>
            <a:r>
              <a:rPr lang="en-US" sz="2800" b="1" u="sng" dirty="0">
                <a:latin typeface="Garamond" pitchFamily="18" charset="0"/>
              </a:rPr>
              <a:t> - incidence</a:t>
            </a:r>
            <a:r>
              <a:rPr lang="en-US" sz="2800" b="1" dirty="0">
                <a:latin typeface="Garamond" pitchFamily="18" charset="0"/>
              </a:rPr>
              <a:t> </a:t>
            </a:r>
            <a:r>
              <a:rPr lang="en-US" sz="2800" b="1" dirty="0" smtClean="0">
                <a:solidFill>
                  <a:srgbClr val="CC0066"/>
                </a:solidFill>
                <a:latin typeface="Garamond" pitchFamily="18" charset="0"/>
              </a:rPr>
              <a:t>b</a:t>
            </a:r>
          </a:p>
          <a:p>
            <a:pPr algn="ctr"/>
            <a:r>
              <a:rPr lang="en-US" sz="2800" b="1" dirty="0">
                <a:solidFill>
                  <a:srgbClr val="CC0066"/>
                </a:solidFill>
                <a:latin typeface="Garamond" pitchFamily="18" charset="0"/>
              </a:rPr>
              <a:t> </a:t>
            </a:r>
            <a:r>
              <a:rPr lang="en-US" sz="2800" b="1" dirty="0" smtClean="0">
                <a:latin typeface="Garamond" pitchFamily="18" charset="0"/>
              </a:rPr>
              <a:t>incidence 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a</a:t>
            </a:r>
            <a:endParaRPr lang="en-US" sz="2800" b="1" dirty="0">
              <a:solidFill>
                <a:srgbClr val="CC0066"/>
              </a:solidFill>
              <a:latin typeface="Garamond" pitchFamily="18" charset="0"/>
            </a:endParaRPr>
          </a:p>
          <a:p>
            <a:pPr lvl="1"/>
            <a:r>
              <a:rPr lang="en-US" sz="2800" b="1" dirty="0">
                <a:latin typeface="Garamond" pitchFamily="18" charset="0"/>
              </a:rPr>
              <a:t>If both are equal then 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it is 0</a:t>
            </a:r>
            <a:r>
              <a:rPr lang="en-US" sz="2800" b="1" dirty="0">
                <a:latin typeface="Garamond" pitchFamily="18" charset="0"/>
              </a:rPr>
              <a:t>   (no risk)</a:t>
            </a:r>
          </a:p>
          <a:p>
            <a:pPr lvl="1"/>
            <a:r>
              <a:rPr lang="en-US" sz="2800" b="1" dirty="0">
                <a:latin typeface="Garamond" pitchFamily="18" charset="0"/>
              </a:rPr>
              <a:t>If 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a </a:t>
            </a:r>
            <a:r>
              <a:rPr lang="en-US" sz="2800" b="1" dirty="0">
                <a:latin typeface="Garamond" pitchFamily="18" charset="0"/>
              </a:rPr>
              <a:t>&gt; </a:t>
            </a:r>
            <a:r>
              <a:rPr lang="en-US" sz="2800" b="1" dirty="0">
                <a:solidFill>
                  <a:srgbClr val="FF00FF"/>
                </a:solidFill>
                <a:latin typeface="Garamond" pitchFamily="18" charset="0"/>
              </a:rPr>
              <a:t>b</a:t>
            </a:r>
            <a:r>
              <a:rPr lang="en-US" sz="2800" b="1" dirty="0">
                <a:latin typeface="Garamond" pitchFamily="18" charset="0"/>
              </a:rPr>
              <a:t> then it is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more than zero</a:t>
            </a:r>
            <a:r>
              <a:rPr lang="en-US" sz="2800" b="1" dirty="0">
                <a:latin typeface="Garamond" pitchFamily="18" charset="0"/>
              </a:rPr>
              <a:t>,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it is risky</a:t>
            </a:r>
          </a:p>
          <a:p>
            <a:pPr lvl="1"/>
            <a:r>
              <a:rPr lang="en-US" sz="2800" dirty="0">
                <a:latin typeface="Garamond" pitchFamily="18" charset="0"/>
              </a:rPr>
              <a:t>If</a:t>
            </a:r>
            <a:r>
              <a:rPr lang="en-US" sz="2800" dirty="0">
                <a:solidFill>
                  <a:srgbClr val="0070C0"/>
                </a:solidFill>
                <a:latin typeface="Garamond" pitchFamily="18" charset="0"/>
              </a:rPr>
              <a:t> a </a:t>
            </a:r>
            <a:r>
              <a:rPr lang="en-US" sz="2800" dirty="0">
                <a:latin typeface="Garamond" pitchFamily="18" charset="0"/>
              </a:rPr>
              <a:t>&lt; </a:t>
            </a:r>
            <a:r>
              <a:rPr lang="en-US" sz="2800" dirty="0">
                <a:solidFill>
                  <a:srgbClr val="FF00FF"/>
                </a:solidFill>
                <a:latin typeface="Garamond" pitchFamily="18" charset="0"/>
              </a:rPr>
              <a:t>b </a:t>
            </a:r>
            <a:r>
              <a:rPr lang="en-US" sz="2800" dirty="0">
                <a:latin typeface="Garamond" pitchFamily="18" charset="0"/>
              </a:rPr>
              <a:t>then it is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less than zero</a:t>
            </a:r>
            <a:r>
              <a:rPr lang="en-US" sz="2800" dirty="0">
                <a:latin typeface="Garamond" pitchFamily="18" charset="0"/>
              </a:rPr>
              <a:t>, </a:t>
            </a:r>
            <a:r>
              <a:rPr lang="en-US" sz="2800" b="1" dirty="0" smtClean="0">
                <a:solidFill>
                  <a:srgbClr val="008000"/>
                </a:solidFill>
                <a:latin typeface="Garamond" pitchFamily="18" charset="0"/>
              </a:rPr>
              <a:t>protective                              </a:t>
            </a:r>
            <a:endParaRPr lang="en-US" sz="2800" b="1" dirty="0">
              <a:solidFill>
                <a:srgbClr val="00800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895976" y="4074835"/>
            <a:ext cx="2592288" cy="52322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  <a:extLst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interpretation</a:t>
            </a:r>
            <a:endParaRPr lang="en-MY" sz="28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25B2-8E03-4D01-A186-A3DF340B97E7}" type="datetime1">
              <a:rPr lang="en-MY" smtClean="0"/>
              <a:t>21/10/2022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25</a:t>
            </a:fld>
            <a:endParaRPr lang="en-MY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57200" y="-27384"/>
            <a:ext cx="8153400" cy="523220"/>
          </a:xfrm>
          <a:prstGeom prst="rect">
            <a:avLst/>
          </a:prstGeom>
          <a:gradFill rotWithShape="0"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Uses of Morbidity and Mortality Rates</a:t>
            </a:r>
            <a:endParaRPr lang="en-MY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80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88640"/>
            <a:ext cx="12241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Garamond" pitchFamily="18" charset="0"/>
              </a:rPr>
              <a:t>example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79512" y="862234"/>
            <a:ext cx="8915400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800" b="1" dirty="0">
                <a:latin typeface="Garamond" pitchFamily="18" charset="0"/>
              </a:rPr>
              <a:t>In a study in the United States of America, the incidence rate of stroke was measured in a population of women who were 30–55 years of age and free from coronary heart disease, stroke and cancer in 1976.  A total of 274 stroke cases were identified in eight years of follow-up . </a:t>
            </a:r>
          </a:p>
          <a:p>
            <a:pPr lvl="1" algn="l"/>
            <a:r>
              <a:rPr lang="en-US" sz="3000" b="1" dirty="0">
                <a:latin typeface="Garamond" pitchFamily="18" charset="0"/>
              </a:rPr>
              <a:t>Never smoked : </a:t>
            </a:r>
            <a:r>
              <a:rPr lang="en-US" sz="3000" b="1" dirty="0">
                <a:solidFill>
                  <a:srgbClr val="FF0000"/>
                </a:solidFill>
                <a:latin typeface="Garamond" pitchFamily="18" charset="0"/>
              </a:rPr>
              <a:t>70</a:t>
            </a:r>
            <a:r>
              <a:rPr lang="en-US" sz="3000" b="1" dirty="0">
                <a:latin typeface="Garamond" pitchFamily="18" charset="0"/>
              </a:rPr>
              <a:t> cases   among 395  594</a:t>
            </a:r>
          </a:p>
          <a:p>
            <a:pPr lvl="1" algn="l"/>
            <a:r>
              <a:rPr lang="en-US" sz="3000" b="1" dirty="0">
                <a:latin typeface="Garamond" pitchFamily="18" charset="0"/>
              </a:rPr>
              <a:t>Ex-smoker : </a:t>
            </a:r>
            <a:r>
              <a:rPr lang="en-US" sz="3000" b="1" dirty="0">
                <a:solidFill>
                  <a:srgbClr val="FF0000"/>
                </a:solidFill>
                <a:latin typeface="Garamond" pitchFamily="18" charset="0"/>
              </a:rPr>
              <a:t>65 </a:t>
            </a:r>
            <a:r>
              <a:rPr lang="en-US" sz="3000" b="1" dirty="0">
                <a:latin typeface="Garamond" pitchFamily="18" charset="0"/>
              </a:rPr>
              <a:t>cases  among 232 712</a:t>
            </a:r>
          </a:p>
          <a:p>
            <a:pPr lvl="1" algn="l"/>
            <a:r>
              <a:rPr lang="en-US" sz="3000" b="1" dirty="0">
                <a:latin typeface="Garamond" pitchFamily="18" charset="0"/>
              </a:rPr>
              <a:t>Smoker:  </a:t>
            </a:r>
            <a:r>
              <a:rPr lang="en-US" sz="3000" b="1" dirty="0">
                <a:solidFill>
                  <a:srgbClr val="FF0000"/>
                </a:solidFill>
                <a:latin typeface="Garamond" pitchFamily="18" charset="0"/>
              </a:rPr>
              <a:t>139 </a:t>
            </a:r>
            <a:r>
              <a:rPr lang="en-US" sz="3000" b="1" dirty="0">
                <a:latin typeface="Garamond" pitchFamily="18" charset="0"/>
              </a:rPr>
              <a:t>cases among  280 141</a:t>
            </a:r>
          </a:p>
          <a:p>
            <a:pPr algn="l"/>
            <a:r>
              <a:rPr lang="en-US" sz="2800" b="1" dirty="0">
                <a:solidFill>
                  <a:srgbClr val="CC00CC"/>
                </a:solidFill>
                <a:latin typeface="Garamond" pitchFamily="18" charset="0"/>
              </a:rPr>
              <a:t>Calculate </a:t>
            </a:r>
          </a:p>
          <a:p>
            <a:pPr algn="l"/>
            <a:r>
              <a:rPr lang="en-US" sz="2800" b="1" dirty="0">
                <a:latin typeface="Garamond" pitchFamily="18" charset="0"/>
              </a:rPr>
              <a:t>-</a:t>
            </a:r>
            <a:r>
              <a:rPr lang="en-US" sz="3000" b="1" dirty="0">
                <a:latin typeface="Garamond" pitchFamily="18" charset="0"/>
              </a:rPr>
              <a:t>Incidence for each group</a:t>
            </a:r>
          </a:p>
          <a:p>
            <a:pPr algn="l"/>
            <a:r>
              <a:rPr lang="en-US" sz="3000" b="1" dirty="0">
                <a:latin typeface="Garamond" pitchFamily="18" charset="0"/>
              </a:rPr>
              <a:t>-Relative for smoking </a:t>
            </a:r>
          </a:p>
          <a:p>
            <a:pPr algn="l"/>
            <a:r>
              <a:rPr lang="en-US" sz="3000" b="1" dirty="0">
                <a:latin typeface="Garamond" pitchFamily="18" charset="0"/>
              </a:rPr>
              <a:t>-attributable risk for smoking (ignore ex-smoker</a:t>
            </a:r>
            <a:endParaRPr lang="en-MY" sz="3000" b="1" dirty="0"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E83E5-A00E-4500-9924-3CABD318F1EE}" type="datetime1">
              <a:rPr lang="en-MY" smtClean="0"/>
              <a:t>21/10/2022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26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0309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363401"/>
            <a:ext cx="8352928" cy="4377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382E1-C61C-43F1-A5FC-AB3D4FB5655A}" type="datetime1">
              <a:rPr lang="en-MY" smtClean="0"/>
              <a:t>21/10/2022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27</a:t>
            </a:fld>
            <a:endParaRPr lang="en-MY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16632"/>
            <a:ext cx="91440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1400" b="1" dirty="0">
                <a:latin typeface="Garamond" pitchFamily="18" charset="0"/>
              </a:rPr>
              <a:t>In a study in the United States of America, the incidence rate of stroke was measured in a population of women who were 30–55 years of age and free from coronary heart disease, stroke and cancer in 1976.  A total of 274 stroke cases were identified in eight years of follow-up . </a:t>
            </a:r>
          </a:p>
          <a:p>
            <a:pPr lvl="1" algn="ctr"/>
            <a:r>
              <a:rPr lang="en-US" sz="1400" b="1" dirty="0">
                <a:latin typeface="Garamond" pitchFamily="18" charset="0"/>
              </a:rPr>
              <a:t>Never smoked : </a:t>
            </a:r>
            <a:r>
              <a:rPr lang="en-US" sz="1400" b="1" dirty="0">
                <a:solidFill>
                  <a:srgbClr val="FF0000"/>
                </a:solidFill>
                <a:latin typeface="Garamond" pitchFamily="18" charset="0"/>
              </a:rPr>
              <a:t>70</a:t>
            </a:r>
            <a:r>
              <a:rPr lang="en-US" sz="1400" b="1" dirty="0">
                <a:latin typeface="Garamond" pitchFamily="18" charset="0"/>
              </a:rPr>
              <a:t> cases   among 395  594</a:t>
            </a:r>
          </a:p>
          <a:p>
            <a:pPr lvl="1" algn="ctr"/>
            <a:r>
              <a:rPr lang="en-US" sz="1400" b="1" dirty="0">
                <a:latin typeface="Garamond" pitchFamily="18" charset="0"/>
              </a:rPr>
              <a:t>Ex-smoker : </a:t>
            </a:r>
            <a:r>
              <a:rPr lang="en-US" sz="1400" b="1" dirty="0">
                <a:solidFill>
                  <a:srgbClr val="FF0000"/>
                </a:solidFill>
                <a:latin typeface="Garamond" pitchFamily="18" charset="0"/>
              </a:rPr>
              <a:t>65 </a:t>
            </a:r>
            <a:r>
              <a:rPr lang="en-US" sz="1400" b="1" dirty="0">
                <a:latin typeface="Garamond" pitchFamily="18" charset="0"/>
              </a:rPr>
              <a:t>cases  among 232 712</a:t>
            </a:r>
          </a:p>
          <a:p>
            <a:pPr lvl="1" algn="ctr"/>
            <a:r>
              <a:rPr lang="en-US" sz="1400" b="1" dirty="0">
                <a:latin typeface="Garamond" pitchFamily="18" charset="0"/>
              </a:rPr>
              <a:t>Smoker:  </a:t>
            </a:r>
            <a:r>
              <a:rPr lang="en-US" sz="1400" b="1" dirty="0">
                <a:solidFill>
                  <a:srgbClr val="FF0000"/>
                </a:solidFill>
                <a:latin typeface="Garamond" pitchFamily="18" charset="0"/>
              </a:rPr>
              <a:t>139 </a:t>
            </a:r>
            <a:r>
              <a:rPr lang="en-US" sz="1400" b="1" dirty="0">
                <a:latin typeface="Garamond" pitchFamily="18" charset="0"/>
              </a:rPr>
              <a:t>cases among  280 141</a:t>
            </a:r>
          </a:p>
          <a:p>
            <a:pPr algn="ctr"/>
            <a:r>
              <a:rPr lang="en-US" sz="1400" b="1" dirty="0">
                <a:latin typeface="Garamond" pitchFamily="18" charset="0"/>
              </a:rPr>
              <a:t>Calculate </a:t>
            </a:r>
          </a:p>
          <a:p>
            <a:pPr algn="ctr"/>
            <a:r>
              <a:rPr lang="en-US" sz="1400" b="1" dirty="0">
                <a:latin typeface="Garamond" pitchFamily="18" charset="0"/>
              </a:rPr>
              <a:t>-Incidence for each group</a:t>
            </a:r>
          </a:p>
          <a:p>
            <a:pPr algn="ctr"/>
            <a:r>
              <a:rPr lang="en-US" sz="1400" b="1" dirty="0">
                <a:latin typeface="Garamond" pitchFamily="18" charset="0"/>
              </a:rPr>
              <a:t>-Relative for smoking </a:t>
            </a:r>
          </a:p>
          <a:p>
            <a:pPr algn="ctr"/>
            <a:r>
              <a:rPr lang="en-US" sz="1400" b="1" dirty="0">
                <a:latin typeface="Garamond" pitchFamily="18" charset="0"/>
              </a:rPr>
              <a:t>-attributable risk for smoking (ignore ex-smoker</a:t>
            </a:r>
            <a:endParaRPr lang="en-MY" sz="1400" b="1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70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08719"/>
            <a:ext cx="8616950" cy="3983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04800" y="5157192"/>
            <a:ext cx="7696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 b="1" dirty="0"/>
              <a:t>Relative risk = 49.6/ 17.7 = 2.8</a:t>
            </a:r>
            <a:r>
              <a:rPr lang="en-US" sz="2800" dirty="0"/>
              <a:t>0</a:t>
            </a:r>
            <a:endParaRPr lang="en-US" sz="2800" b="1" dirty="0"/>
          </a:p>
          <a:p>
            <a:pPr algn="l"/>
            <a:r>
              <a:rPr lang="en-US" sz="2800" b="1" dirty="0"/>
              <a:t>Attributable risk= </a:t>
            </a:r>
            <a:r>
              <a:rPr lang="en-US" sz="2800" b="1" u="sng" dirty="0"/>
              <a:t>49.6- </a:t>
            </a:r>
            <a:r>
              <a:rPr lang="en-US" sz="2800" b="1" u="sng" dirty="0" smtClean="0"/>
              <a:t>17.7 </a:t>
            </a:r>
            <a:r>
              <a:rPr lang="en-US" sz="2800" b="1" dirty="0" smtClean="0"/>
              <a:t> X100= 46.31 %</a:t>
            </a:r>
          </a:p>
          <a:p>
            <a:pPr algn="l"/>
            <a:r>
              <a:rPr lang="en-US" sz="2800" b="1" dirty="0"/>
              <a:t> </a:t>
            </a:r>
            <a:r>
              <a:rPr lang="en-US" sz="2800" b="1" dirty="0" smtClean="0"/>
              <a:t>                                   49.6</a:t>
            </a:r>
            <a:endParaRPr lang="ar-SA" sz="2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6F58-AABC-44BF-990B-4B773390BB76}" type="datetime1">
              <a:rPr lang="en-MY" smtClean="0"/>
              <a:t>21/10/2022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28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6939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9930" y="452807"/>
            <a:ext cx="90071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Attributable risk can be useful as a measure of the public health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impact 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of a particular exposure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119228" y="1912563"/>
            <a:ext cx="866656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Risk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difference (attributable risk)</a:t>
            </a:r>
          </a:p>
          <a:p>
            <a:r>
              <a:rPr lang="en-US" sz="2800" b="1" dirty="0" smtClean="0">
                <a:latin typeface="Garamond" pitchFamily="18" charset="0"/>
                <a:cs typeface="Times New Roman" pitchFamily="18" charset="0"/>
              </a:rPr>
              <a:t>the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risk difference tells you the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amount 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of 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disease that potentially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could be prevented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if the risk </a:t>
            </a:r>
            <a:r>
              <a:rPr lang="en-US" sz="2800" b="1" dirty="0" smtClean="0">
                <a:latin typeface="Garamond" pitchFamily="18" charset="0"/>
                <a:cs typeface="Times New Roman" pitchFamily="18" charset="0"/>
              </a:rPr>
              <a:t>factor could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be eliminated</a:t>
            </a:r>
          </a:p>
        </p:txBody>
      </p:sp>
      <p:sp>
        <p:nvSpPr>
          <p:cNvPr id="5" name="Rectangle 4"/>
          <p:cNvSpPr/>
          <p:nvPr/>
        </p:nvSpPr>
        <p:spPr>
          <a:xfrm>
            <a:off x="239930" y="4503789"/>
            <a:ext cx="880103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Garamond" pitchFamily="18" charset="0"/>
                <a:cs typeface="Times New Roman" pitchFamily="18" charset="0"/>
              </a:rPr>
              <a:t>Attributable risk can be useful as a </a:t>
            </a:r>
            <a:r>
              <a:rPr lang="en-US" sz="3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measure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 of the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public health impact of a particular exposure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2820-F8AC-4EC6-A02F-EE6DEFC9FE60}" type="datetime1">
              <a:rPr lang="en-MY" smtClean="0"/>
              <a:t>21/10/2022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29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49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520" y="332656"/>
            <a:ext cx="920459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Population at risk</a:t>
            </a:r>
          </a:p>
          <a:p>
            <a:pPr marL="365760" indent="-256032" algn="l" rtl="0" fontAlgn="auto">
              <a:spcAft>
                <a:spcPts val="0"/>
              </a:spcAft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The people who </a:t>
            </a:r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are susceptible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to a given disease are called the </a:t>
            </a:r>
            <a:r>
              <a:rPr lang="en-US" sz="3200" dirty="0">
                <a:latin typeface="Garamond" pitchFamily="18" charset="0"/>
              </a:rPr>
              <a:t>population at risk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, and can be defined by </a:t>
            </a:r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demographic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, </a:t>
            </a:r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geographic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or </a:t>
            </a:r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environmenta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l factors. </a:t>
            </a:r>
            <a:endParaRPr lang="en-US" sz="3200" b="1" dirty="0">
              <a:solidFill>
                <a:srgbClr val="66FF66"/>
              </a:solidFill>
              <a:latin typeface="Garamond" pitchFamily="18" charset="0"/>
            </a:endParaRPr>
          </a:p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3200" b="1" dirty="0">
                <a:solidFill>
                  <a:srgbClr val="7030A0"/>
                </a:solidFill>
                <a:latin typeface="Garamond" pitchFamily="18" charset="0"/>
              </a:rPr>
              <a:t>An important factor in calculating measures </a:t>
            </a:r>
            <a:r>
              <a:rPr lang="en-US" sz="3200" dirty="0">
                <a:latin typeface="Garamond" pitchFamily="18" charset="0"/>
              </a:rPr>
              <a:t>of disease frequency is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the correct estimate of the numbers of people under study. </a:t>
            </a:r>
            <a:endParaRPr lang="en-US" sz="3200" dirty="0">
              <a:latin typeface="Garamond" pitchFamily="18" charset="0"/>
            </a:endParaRPr>
          </a:p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3200" b="1" dirty="0">
                <a:latin typeface="Garamond" pitchFamily="18" charset="0"/>
              </a:rPr>
              <a:t>Ideally these numbers should only include people who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are potentially susceptible </a:t>
            </a:r>
            <a:r>
              <a:rPr lang="en-US" sz="3200" b="1" dirty="0">
                <a:latin typeface="Garamond" pitchFamily="18" charset="0"/>
              </a:rPr>
              <a:t>to the diseases being studied</a:t>
            </a:r>
            <a:r>
              <a:rPr lang="en-US" sz="3200" dirty="0">
                <a:latin typeface="Garamond" pitchFamily="18" charset="0"/>
              </a:rPr>
              <a:t>. </a:t>
            </a:r>
          </a:p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3200" b="1" dirty="0">
                <a:latin typeface="Garamond" pitchFamily="18" charset="0"/>
              </a:rPr>
              <a:t>For instance, men should not be included when calculating the frequency of cervical cancer</a:t>
            </a:r>
            <a:endParaRPr lang="ar-EG" sz="3200" b="1" dirty="0">
              <a:latin typeface="Garamond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7AEA-5DAE-48E5-A182-61C0385F7CED}" type="datetime1">
              <a:rPr lang="en-US" smtClean="0"/>
              <a:t>10/21/2022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2018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8978" y="765498"/>
            <a:ext cx="8712968" cy="27515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GB" sz="3200" b="1" u="sng" dirty="0">
                <a:solidFill>
                  <a:srgbClr val="FF0000"/>
                </a:solidFill>
              </a:rPr>
              <a:t>Population Attributable Risk </a:t>
            </a:r>
            <a:r>
              <a:rPr lang="en-GB" sz="3200" b="1" dirty="0">
                <a:solidFill>
                  <a:srgbClr val="FF0000"/>
                </a:solidFill>
              </a:rPr>
              <a:t>(</a:t>
            </a:r>
            <a:r>
              <a:rPr lang="en-GB" sz="3200" b="1" dirty="0" smtClean="0">
                <a:solidFill>
                  <a:srgbClr val="FF0000"/>
                </a:solidFill>
              </a:rPr>
              <a:t>PARs)</a:t>
            </a:r>
          </a:p>
          <a:p>
            <a:pPr>
              <a:lnSpc>
                <a:spcPct val="90000"/>
              </a:lnSpc>
            </a:pPr>
            <a:r>
              <a:rPr lang="en-GB" sz="3200" dirty="0" smtClean="0"/>
              <a:t>PAR </a:t>
            </a:r>
            <a:r>
              <a:rPr lang="en-GB" sz="3200" b="1" dirty="0" smtClean="0">
                <a:solidFill>
                  <a:srgbClr val="0070C0"/>
                </a:solidFill>
              </a:rPr>
              <a:t>tells </a:t>
            </a:r>
            <a:r>
              <a:rPr lang="en-GB" sz="3200" b="1" dirty="0">
                <a:solidFill>
                  <a:srgbClr val="0070C0"/>
                </a:solidFill>
              </a:rPr>
              <a:t>us about the amount of extra disease occurring in the exposed group because of exposure.</a:t>
            </a:r>
          </a:p>
          <a:p>
            <a:pPr>
              <a:lnSpc>
                <a:spcPct val="90000"/>
              </a:lnSpc>
            </a:pPr>
            <a:r>
              <a:rPr lang="en-GB" sz="3200" dirty="0" smtClean="0"/>
              <a:t>How </a:t>
            </a:r>
            <a:r>
              <a:rPr lang="en-GB" sz="3200" b="1" dirty="0">
                <a:solidFill>
                  <a:srgbClr val="FF0000"/>
                </a:solidFill>
              </a:rPr>
              <a:t>much of disease in the whole community </a:t>
            </a:r>
            <a:r>
              <a:rPr lang="en-GB" sz="3200" dirty="0"/>
              <a:t>can be attributed to the </a:t>
            </a:r>
            <a:r>
              <a:rPr lang="en-GB" sz="3200" dirty="0" smtClean="0"/>
              <a:t>exposure</a:t>
            </a:r>
            <a:endParaRPr lang="en-GB" sz="3200" dirty="0"/>
          </a:p>
        </p:txBody>
      </p:sp>
      <p:sp>
        <p:nvSpPr>
          <p:cNvPr id="3" name="Rectangle 2"/>
          <p:cNvSpPr/>
          <p:nvPr/>
        </p:nvSpPr>
        <p:spPr>
          <a:xfrm>
            <a:off x="2459865" y="5232788"/>
            <a:ext cx="652208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32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GB" sz="3200" b="1" dirty="0"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GB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rate </a:t>
            </a:r>
            <a:r>
              <a:rPr lang="en-GB" sz="3200" b="1" dirty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GB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population  </a:t>
            </a:r>
          </a:p>
          <a:p>
            <a:r>
              <a:rPr lang="en-GB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32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GB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dirty="0"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GB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rate </a:t>
            </a:r>
            <a:r>
              <a:rPr lang="en-GB" sz="3200" b="1" dirty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GB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unexposed group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2176426"/>
              </p:ext>
            </p:extLst>
          </p:nvPr>
        </p:nvGraphicFramePr>
        <p:xfrm>
          <a:off x="268978" y="4276434"/>
          <a:ext cx="24812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Equation" r:id="rId3" imgW="876300" imgH="228600" progId="Equation.3">
                  <p:embed/>
                </p:oleObj>
              </mc:Choice>
              <mc:Fallback>
                <p:oleObj name="Equation" r:id="rId3" imgW="876300" imgH="22860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978" y="4276434"/>
                        <a:ext cx="248126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7521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494654"/>
            <a:ext cx="889248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Population Attributable Risk</a:t>
            </a:r>
          </a:p>
          <a:p>
            <a:r>
              <a:rPr lang="en-GB" sz="2800" b="1" dirty="0">
                <a:latin typeface="Garamond" pitchFamily="18" charset="0"/>
                <a:cs typeface="Times New Roman" pitchFamily="18" charset="0"/>
              </a:rPr>
              <a:t>PAR estimate the </a:t>
            </a:r>
            <a:r>
              <a:rPr lang="en-GB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excess rate of disease </a:t>
            </a:r>
            <a:r>
              <a:rPr lang="en-GB" sz="2800" b="1" dirty="0">
                <a:latin typeface="Garamond" pitchFamily="18" charset="0"/>
                <a:cs typeface="Times New Roman" pitchFamily="18" charset="0"/>
              </a:rPr>
              <a:t>in the </a:t>
            </a:r>
            <a:r>
              <a:rPr lang="en-GB" sz="2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total study population </a:t>
            </a:r>
            <a:r>
              <a:rPr lang="en-GB" sz="2800" b="1" dirty="0">
                <a:latin typeface="Garamond" pitchFamily="18" charset="0"/>
                <a:cs typeface="Times New Roman" pitchFamily="18" charset="0"/>
              </a:rPr>
              <a:t>of </a:t>
            </a:r>
            <a:r>
              <a:rPr lang="en-GB" sz="2800" dirty="0">
                <a:latin typeface="Garamond" pitchFamily="18" charset="0"/>
                <a:cs typeface="Times New Roman" pitchFamily="18" charset="0"/>
              </a:rPr>
              <a:t>exposed and non-exposed </a:t>
            </a:r>
            <a:r>
              <a:rPr lang="en-GB" sz="2800" b="1" dirty="0">
                <a:latin typeface="Garamond" pitchFamily="18" charset="0"/>
                <a:cs typeface="Times New Roman" pitchFamily="18" charset="0"/>
              </a:rPr>
              <a:t>individuals that is </a:t>
            </a:r>
            <a:r>
              <a:rPr lang="en-GB" sz="2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attributable to the exposure</a:t>
            </a:r>
            <a:r>
              <a:rPr lang="en-GB" sz="2800" b="1" dirty="0">
                <a:latin typeface="Garamond" pitchFamily="18" charset="0"/>
                <a:cs typeface="Times New Roman" pitchFamily="18" charset="0"/>
              </a:rPr>
              <a:t>.  </a:t>
            </a:r>
            <a:endParaRPr lang="en-GB" sz="2800" b="1" dirty="0" smtClean="0">
              <a:latin typeface="Garamond" pitchFamily="18" charset="0"/>
              <a:cs typeface="Times New Roman" pitchFamily="18" charset="0"/>
            </a:endParaRPr>
          </a:p>
          <a:p>
            <a:r>
              <a:rPr lang="en-GB" sz="2800" b="1" dirty="0" smtClean="0">
                <a:latin typeface="Garamond" pitchFamily="18" charset="0"/>
                <a:cs typeface="Times New Roman" pitchFamily="18" charset="0"/>
              </a:rPr>
              <a:t>PAR</a:t>
            </a:r>
            <a:r>
              <a:rPr lang="en-GB" sz="2800" b="1" dirty="0">
                <a:latin typeface="Garamond" pitchFamily="18" charset="0"/>
                <a:cs typeface="Times New Roman" pitchFamily="18" charset="0"/>
              </a:rPr>
              <a:t>, </a:t>
            </a:r>
            <a:r>
              <a:rPr lang="en-GB" sz="2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helps determine which </a:t>
            </a:r>
            <a:r>
              <a:rPr lang="en-GB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exposures have the most relevance to the health of a community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9833404"/>
              </p:ext>
            </p:extLst>
          </p:nvPr>
        </p:nvGraphicFramePr>
        <p:xfrm>
          <a:off x="783189" y="3737041"/>
          <a:ext cx="248126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Equation" r:id="rId3" imgW="876300" imgH="228600" progId="Equation.3">
                  <p:embed/>
                </p:oleObj>
              </mc:Choice>
              <mc:Fallback>
                <p:oleObj name="Equation" r:id="rId3" imgW="876300" imgH="2286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3189" y="3737041"/>
                        <a:ext cx="2481262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2228045" y="5096557"/>
            <a:ext cx="62873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rate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population  </a:t>
            </a:r>
          </a:p>
          <a:p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rate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unexposed group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2A21-3274-4820-AF66-29869F788D6F}" type="datetime1">
              <a:rPr lang="en-MY" smtClean="0"/>
              <a:t>21/10/2022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31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1207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9512" y="692696"/>
            <a:ext cx="89644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Garamond" pitchFamily="18" charset="0"/>
              </a:rPr>
              <a:t>Population AR Versus AR</a:t>
            </a:r>
          </a:p>
          <a:p>
            <a:r>
              <a:rPr lang="en-GB" sz="2800" b="1" dirty="0">
                <a:latin typeface="Garamond" pitchFamily="18" charset="0"/>
              </a:rPr>
              <a:t>AR tell us how much </a:t>
            </a:r>
            <a:r>
              <a:rPr lang="en-GB" sz="2800" b="1" dirty="0">
                <a:solidFill>
                  <a:srgbClr val="FF0000"/>
                </a:solidFill>
                <a:latin typeface="Garamond" pitchFamily="18" charset="0"/>
              </a:rPr>
              <a:t>disease in exposed group </a:t>
            </a:r>
            <a:r>
              <a:rPr lang="en-GB" sz="2800" b="1" dirty="0">
                <a:latin typeface="Garamond" pitchFamily="18" charset="0"/>
              </a:rPr>
              <a:t>can be attributed to exposure</a:t>
            </a:r>
          </a:p>
          <a:p>
            <a:r>
              <a:rPr lang="en-GB" sz="2800" b="1" dirty="0">
                <a:latin typeface="Garamond" pitchFamily="18" charset="0"/>
              </a:rPr>
              <a:t>PAR: how much </a:t>
            </a:r>
            <a:r>
              <a:rPr lang="en-GB" sz="2800" b="1" dirty="0">
                <a:solidFill>
                  <a:srgbClr val="FF0000"/>
                </a:solidFill>
                <a:latin typeface="Garamond" pitchFamily="18" charset="0"/>
              </a:rPr>
              <a:t>disease in the whole population can be attributed </a:t>
            </a:r>
            <a:r>
              <a:rPr lang="en-GB" sz="2800" b="1" dirty="0">
                <a:latin typeface="Garamond" pitchFamily="18" charset="0"/>
              </a:rPr>
              <a:t>to exposure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224588" y="3204243"/>
            <a:ext cx="88743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The population attributable-risk </a:t>
            </a:r>
            <a:r>
              <a:rPr lang="en-GB" sz="28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percent</a:t>
            </a:r>
            <a:r>
              <a:rPr lang="en-GB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(PAR%) </a:t>
            </a:r>
          </a:p>
          <a:p>
            <a:r>
              <a:rPr lang="en-GB" sz="2800" dirty="0">
                <a:latin typeface="Garamond" pitchFamily="18" charset="0"/>
                <a:cs typeface="Times New Roman" pitchFamily="18" charset="0"/>
              </a:rPr>
              <a:t>PAR% expresses the </a:t>
            </a:r>
            <a:r>
              <a:rPr lang="en-GB" sz="2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proportion of disease in the study population that is attributable to </a:t>
            </a:r>
            <a:r>
              <a:rPr lang="en-GB" sz="2800" dirty="0">
                <a:latin typeface="Garamond" pitchFamily="18" charset="0"/>
                <a:cs typeface="Times New Roman" pitchFamily="18" charset="0"/>
              </a:rPr>
              <a:t>the exposure </a:t>
            </a:r>
            <a:r>
              <a:rPr lang="en-GB" sz="2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and thus could be eliminated  (</a:t>
            </a:r>
            <a:r>
              <a:rPr lang="en-GB" sz="28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removed) </a:t>
            </a:r>
            <a:r>
              <a:rPr lang="en-GB" sz="2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if the exposure were eliminated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1986635"/>
              </p:ext>
            </p:extLst>
          </p:nvPr>
        </p:nvGraphicFramePr>
        <p:xfrm>
          <a:off x="3902299" y="5190653"/>
          <a:ext cx="3876540" cy="1348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Equation" r:id="rId3" imgW="1257300" imgH="431800" progId="Equation.3">
                  <p:embed/>
                </p:oleObj>
              </mc:Choice>
              <mc:Fallback>
                <p:oleObj name="Equation" r:id="rId3" imgW="1257300" imgH="43180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2299" y="5190653"/>
                        <a:ext cx="3876540" cy="13482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A24F-766B-4FCA-85CF-0DEB8C4FE403}" type="datetime1">
              <a:rPr lang="en-MY" smtClean="0"/>
              <a:t>21/10/2022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32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40280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EC7F44E7-61DA-4929-95AA-DA3B4A3D1643}" type="slidenum">
              <a:rPr lang="ar-SA" smtClean="0"/>
              <a:pPr eaLnBrk="1" hangingPunct="1"/>
              <a:t>33</a:t>
            </a:fld>
            <a:endParaRPr lang="en-US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5888" y="2232025"/>
          <a:ext cx="8712200" cy="2500312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742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2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2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24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8357">
                <a:tc gridSpan="2">
                  <a:txBody>
                    <a:bodyPr/>
                    <a:lstStyle/>
                    <a:p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 hMerge="1"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800" dirty="0" smtClean="0"/>
                        <a:t>Case (diseases)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>
                  <a:txBody>
                    <a:bodyPr/>
                    <a:lstStyle/>
                    <a:p>
                      <a:r>
                        <a:rPr lang="en-MY" sz="2800" dirty="0" smtClean="0"/>
                        <a:t> control 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>
                  <a:txBody>
                    <a:bodyPr/>
                    <a:lstStyle/>
                    <a:p>
                      <a:r>
                        <a:rPr lang="en-MY" sz="2800" dirty="0" smtClean="0"/>
                        <a:t>Total 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357">
                <a:tc gridSpan="2">
                  <a:txBody>
                    <a:bodyPr/>
                    <a:lstStyle/>
                    <a:p>
                      <a:r>
                        <a:rPr lang="en-MY" sz="2800" dirty="0" smtClean="0"/>
                        <a:t>Exposed 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 hMerge="1"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a+b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357">
                <a:tc gridSpan="2">
                  <a:txBody>
                    <a:bodyPr/>
                    <a:lstStyle/>
                    <a:p>
                      <a:r>
                        <a:rPr lang="en-MY" sz="2800" dirty="0" smtClean="0"/>
                        <a:t> Unexposed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 hMerge="1"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c+d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52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2800" dirty="0" smtClean="0"/>
                        <a:t>Total </a:t>
                      </a:r>
                    </a:p>
                    <a:p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>
                  <a:txBody>
                    <a:bodyPr/>
                    <a:lstStyle/>
                    <a:p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a+c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b+d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5326" name="Rectangle 7"/>
          <p:cNvSpPr>
            <a:spLocks noChangeArrowheads="1"/>
          </p:cNvSpPr>
          <p:nvPr/>
        </p:nvSpPr>
        <p:spPr bwMode="auto">
          <a:xfrm>
            <a:off x="115888" y="1744663"/>
            <a:ext cx="90281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Results of a 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study </a:t>
            </a:r>
            <a:r>
              <a:rPr lang="en-US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can be presented in a </a:t>
            </a:r>
            <a:r>
              <a:rPr lang="en-US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2x2 table </a:t>
            </a:r>
            <a:r>
              <a:rPr lang="en-US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 follow</a:t>
            </a:r>
            <a:endParaRPr lang="en-MY" sz="2400" dirty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5327" name="Rectangle 8"/>
          <p:cNvSpPr>
            <a:spLocks noChangeArrowheads="1"/>
          </p:cNvSpPr>
          <p:nvPr/>
        </p:nvSpPr>
        <p:spPr bwMode="auto">
          <a:xfrm>
            <a:off x="323850" y="473075"/>
            <a:ext cx="77152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RISK ESTIMATES(Odds ratio) 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</a:t>
            </a:r>
            <a:r>
              <a:rPr lang="en-MY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Odds ratio  (OR</a:t>
            </a:r>
            <a:r>
              <a:rPr lang="en-MY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MY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328" name="Rectangle 9"/>
          <p:cNvSpPr>
            <a:spLocks noChangeArrowheads="1"/>
          </p:cNvSpPr>
          <p:nvPr/>
        </p:nvSpPr>
        <p:spPr bwMode="auto">
          <a:xfrm>
            <a:off x="900113" y="4724400"/>
            <a:ext cx="68405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dirty="0"/>
              <a:t>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OR= </a:t>
            </a:r>
            <a:r>
              <a:rPr lang="en-MY" sz="2400" b="1" u="sng" dirty="0">
                <a:latin typeface="Times New Roman" pitchFamily="18" charset="0"/>
                <a:cs typeface="Times New Roman" pitchFamily="18" charset="0"/>
              </a:rPr>
              <a:t>a/(</a:t>
            </a:r>
            <a:r>
              <a:rPr lang="en-MY" sz="2400" b="1" u="sng" dirty="0" err="1">
                <a:latin typeface="Times New Roman" pitchFamily="18" charset="0"/>
                <a:cs typeface="Times New Roman" pitchFamily="18" charset="0"/>
              </a:rPr>
              <a:t>a+c</a:t>
            </a:r>
            <a:r>
              <a:rPr lang="en-MY" sz="2400" b="1" u="sng" dirty="0">
                <a:latin typeface="Times New Roman" pitchFamily="18" charset="0"/>
                <a:cs typeface="Times New Roman" pitchFamily="18" charset="0"/>
              </a:rPr>
              <a:t>) ÷ b/(</a:t>
            </a:r>
            <a:r>
              <a:rPr lang="en-MY" sz="2400" b="1" u="sng" dirty="0" err="1">
                <a:latin typeface="Times New Roman" pitchFamily="18" charset="0"/>
                <a:cs typeface="Times New Roman" pitchFamily="18" charset="0"/>
              </a:rPr>
              <a:t>b+d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)= a/c ÷ b/d  </a:t>
            </a:r>
            <a:r>
              <a:rPr lang="en-MY" sz="3600" b="1" dirty="0">
                <a:latin typeface="Times New Roman" pitchFamily="18" charset="0"/>
                <a:cs typeface="Times New Roman" pitchFamily="18" charset="0"/>
              </a:rPr>
              <a:t>=ad/</a:t>
            </a:r>
            <a:r>
              <a:rPr lang="en-MY" sz="3600" b="1" dirty="0" err="1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 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MY" sz="24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/(</a:t>
            </a:r>
            <a:r>
              <a:rPr lang="en-MY" sz="2400" b="1" dirty="0" err="1">
                <a:latin typeface="Times New Roman" pitchFamily="18" charset="0"/>
                <a:cs typeface="Times New Roman" pitchFamily="18" charset="0"/>
              </a:rPr>
              <a:t>a+c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) d/(</a:t>
            </a:r>
            <a:r>
              <a:rPr lang="en-MY" sz="2400" b="1" dirty="0" err="1">
                <a:latin typeface="Times New Roman" pitchFamily="18" charset="0"/>
                <a:cs typeface="Times New Roman" pitchFamily="18" charset="0"/>
              </a:rPr>
              <a:t>b+d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55329" name="Rectangle 1"/>
          <p:cNvSpPr>
            <a:spLocks noChangeArrowheads="1"/>
          </p:cNvSpPr>
          <p:nvPr/>
        </p:nvSpPr>
        <p:spPr bwMode="auto">
          <a:xfrm>
            <a:off x="3072124" y="5892581"/>
            <a:ext cx="596437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Times New Roman" pitchFamily="18" charset="0"/>
                <a:cs typeface="Times New Roman" pitchFamily="18" charset="0"/>
              </a:rPr>
              <a:t>which is the ratio of the 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odds of exposure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among the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cases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odds of exposure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among the  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controls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341F3-C4C8-43DF-AFB0-9B8513906D35}" type="datetime1">
              <a:rPr lang="en-MY" smtClean="0"/>
              <a:t>21/10/2022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4022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ChangeArrowheads="1"/>
          </p:cNvSpPr>
          <p:nvPr/>
        </p:nvSpPr>
        <p:spPr bwMode="auto">
          <a:xfrm>
            <a:off x="68316" y="-44661"/>
            <a:ext cx="9075684" cy="258532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Example: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study was  conducted to test the association  between  smoking and cancer of the pancreas. Of the 100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cancer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pancreas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cases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60 of them were smokers , while  of the  400  have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no cancer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pancreas,  100 were smokers. Calculation of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OR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from</a:t>
            </a:r>
            <a:endParaRPr lang="en-MY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23" name="Rectangle 7"/>
          <p:cNvSpPr>
            <a:spLocks noChangeArrowheads="1"/>
          </p:cNvSpPr>
          <p:nvPr/>
        </p:nvSpPr>
        <p:spPr bwMode="auto">
          <a:xfrm>
            <a:off x="1629692" y="5223437"/>
            <a:ext cx="230410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OR = 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60 x 300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MY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 100 x 40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OR = 4.5 </a:t>
            </a:r>
            <a:endParaRPr lang="en-MY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6324" name="Picture 8" descr="Description: https://www.healthknowledge.org.uk/sites/default/files/documents/elearning/epidemiologyp/isdcrossss/formu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3112" y="5455006"/>
            <a:ext cx="3042587" cy="935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F20A7822-28E8-4EE2-85F2-582104FA56AF}" type="slidenum">
              <a:rPr lang="ar-SA" smtClean="0"/>
              <a:pPr eaLnBrk="1" hangingPunct="1"/>
              <a:t>34</a:t>
            </a:fld>
            <a:endParaRPr lang="en-US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936706"/>
              </p:ext>
            </p:extLst>
          </p:nvPr>
        </p:nvGraphicFramePr>
        <p:xfrm>
          <a:off x="137867" y="2932615"/>
          <a:ext cx="7988702" cy="213043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09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3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1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50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5994"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>
                          <a:latin typeface="Garamond" pitchFamily="18" charset="0"/>
                        </a:rPr>
                        <a:t>Exposure</a:t>
                      </a:r>
                      <a:endParaRPr lang="en-MY" sz="2800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>
                          <a:latin typeface="Garamond" pitchFamily="18" charset="0"/>
                        </a:rPr>
                        <a:t> Ca</a:t>
                      </a:r>
                      <a:r>
                        <a:rPr lang="en-US" sz="2800" baseline="0" dirty="0" smtClean="0">
                          <a:latin typeface="Garamond" pitchFamily="18" charset="0"/>
                        </a:rPr>
                        <a:t>  </a:t>
                      </a:r>
                      <a:r>
                        <a:rPr lang="en-US" sz="2800" baseline="0" dirty="0" err="1" smtClean="0">
                          <a:latin typeface="Garamond" pitchFamily="18" charset="0"/>
                        </a:rPr>
                        <a:t>pancr</a:t>
                      </a:r>
                      <a:endParaRPr lang="en-MY" sz="2800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>
                          <a:latin typeface="Garamond" pitchFamily="18" charset="0"/>
                        </a:rPr>
                        <a:t> no </a:t>
                      </a: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Garamond" pitchFamily="18" charset="0"/>
                          <a:ea typeface="+mn-ea"/>
                          <a:cs typeface="+mn-cs"/>
                        </a:rPr>
                        <a:t>Ca </a:t>
                      </a:r>
                      <a:r>
                        <a:rPr kumimoji="0" lang="en-US" sz="2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Garamond" pitchFamily="18" charset="0"/>
                          <a:ea typeface="+mn-ea"/>
                          <a:cs typeface="+mn-cs"/>
                        </a:rPr>
                        <a:t>pancr</a:t>
                      </a:r>
                      <a:endParaRPr lang="en-MY" sz="2800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Garamond" pitchFamily="18" charset="0"/>
                        </a:rPr>
                        <a:t>Total</a:t>
                      </a:r>
                      <a:endParaRPr lang="en-MY" sz="2800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44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latin typeface="Garamond" pitchFamily="18" charset="0"/>
                        </a:rPr>
                        <a:t>Smokers</a:t>
                      </a:r>
                      <a:endParaRPr lang="en-MY" sz="28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latin typeface="Garamond" pitchFamily="18" charset="0"/>
                        </a:rPr>
                        <a:t>60     (a)</a:t>
                      </a:r>
                      <a:endParaRPr lang="en-MY" sz="28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latin typeface="Garamond" pitchFamily="18" charset="0"/>
                        </a:rPr>
                        <a:t>100</a:t>
                      </a:r>
                      <a:r>
                        <a:rPr lang="en-US" sz="2800" b="1" baseline="0" dirty="0" smtClean="0">
                          <a:latin typeface="Garamond" pitchFamily="18" charset="0"/>
                        </a:rPr>
                        <a:t>     </a:t>
                      </a:r>
                      <a:r>
                        <a:rPr lang="en-US" sz="2800" b="1" dirty="0" smtClean="0">
                          <a:latin typeface="Garamond" pitchFamily="18" charset="0"/>
                        </a:rPr>
                        <a:t>(b)</a:t>
                      </a:r>
                      <a:endParaRPr lang="en-MY" sz="28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Garamond" pitchFamily="18" charset="0"/>
                        </a:rPr>
                        <a:t>160</a:t>
                      </a:r>
                      <a:endParaRPr lang="en-MY" sz="28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44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latin typeface="Garamond" pitchFamily="18" charset="0"/>
                        </a:rPr>
                        <a:t>Non Smokers</a:t>
                      </a:r>
                      <a:endParaRPr lang="en-MY" sz="28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latin typeface="Garamond" pitchFamily="18" charset="0"/>
                        </a:rPr>
                        <a:t>40    </a:t>
                      </a:r>
                      <a:r>
                        <a:rPr lang="en-US" sz="2800" b="1" baseline="0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sz="2800" b="1" dirty="0" smtClean="0">
                          <a:latin typeface="Garamond" pitchFamily="18" charset="0"/>
                        </a:rPr>
                        <a:t>(c)</a:t>
                      </a:r>
                      <a:endParaRPr lang="en-MY" sz="28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latin typeface="Garamond" pitchFamily="18" charset="0"/>
                        </a:rPr>
                        <a:t>300</a:t>
                      </a:r>
                      <a:r>
                        <a:rPr lang="en-US" sz="2800" b="1" baseline="0" dirty="0" smtClean="0">
                          <a:latin typeface="Garamond" pitchFamily="18" charset="0"/>
                        </a:rPr>
                        <a:t>     </a:t>
                      </a:r>
                      <a:r>
                        <a:rPr lang="en-US" sz="2800" b="1" dirty="0" smtClean="0">
                          <a:latin typeface="Garamond" pitchFamily="18" charset="0"/>
                        </a:rPr>
                        <a:t>(d)</a:t>
                      </a:r>
                      <a:endParaRPr lang="en-MY" sz="28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Garamond" pitchFamily="18" charset="0"/>
                        </a:rPr>
                        <a:t>340</a:t>
                      </a:r>
                      <a:endParaRPr lang="en-MY" sz="28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44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Garamond" pitchFamily="18" charset="0"/>
                        </a:rPr>
                        <a:t>Total</a:t>
                      </a:r>
                      <a:endParaRPr lang="en-MY" sz="28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Garamond" pitchFamily="18" charset="0"/>
                        </a:rPr>
                        <a:t>100    </a:t>
                      </a:r>
                      <a:endParaRPr lang="en-MY" sz="28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Garamond" pitchFamily="18" charset="0"/>
                        </a:rPr>
                        <a:t>400       </a:t>
                      </a:r>
                      <a:endParaRPr lang="en-MY" sz="28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Garamond" pitchFamily="18" charset="0"/>
                        </a:rPr>
                        <a:t>500</a:t>
                      </a:r>
                      <a:endParaRPr lang="en-MY" sz="28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6354" name="Rectangle 2"/>
          <p:cNvSpPr>
            <a:spLocks noChangeArrowheads="1"/>
          </p:cNvSpPr>
          <p:nvPr/>
        </p:nvSpPr>
        <p:spPr bwMode="auto">
          <a:xfrm>
            <a:off x="-14592" y="2582637"/>
            <a:ext cx="61411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000" b="1" dirty="0">
                <a:latin typeface="Garamond" pitchFamily="18" charset="0"/>
                <a:cs typeface="Times New Roman" pitchFamily="18" charset="0"/>
              </a:rPr>
              <a:t>Table 1. </a:t>
            </a:r>
            <a:r>
              <a:rPr lang="en-US" sz="2000" b="1" dirty="0" smtClean="0">
                <a:latin typeface="Garamond" pitchFamily="18" charset="0"/>
                <a:cs typeface="Times New Roman" pitchFamily="18" charset="0"/>
              </a:rPr>
              <a:t>smoking </a:t>
            </a:r>
            <a:r>
              <a:rPr lang="en-US" sz="2000" b="1" dirty="0">
                <a:latin typeface="Garamond" pitchFamily="18" charset="0"/>
                <a:cs typeface="Times New Roman" pitchFamily="18" charset="0"/>
              </a:rPr>
              <a:t>and ca </a:t>
            </a:r>
            <a:r>
              <a:rPr lang="en-US" sz="2000" b="1" dirty="0" smtClean="0">
                <a:latin typeface="Garamond" pitchFamily="18" charset="0"/>
                <a:cs typeface="Times New Roman" pitchFamily="18" charset="0"/>
              </a:rPr>
              <a:t>pancreas</a:t>
            </a:r>
            <a:endParaRPr lang="en-MY" sz="2000" b="1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44F2-034D-4A13-801D-BD2329562270}" type="datetime1">
              <a:rPr lang="en-MY" smtClean="0"/>
              <a:t>21/10/2022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698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3"/>
          <p:cNvSpPr>
            <a:spLocks noChangeArrowheads="1" noChangeShapeType="1" noTextEdit="1"/>
          </p:cNvSpPr>
          <p:nvPr/>
        </p:nvSpPr>
        <p:spPr bwMode="auto">
          <a:xfrm>
            <a:off x="1043608" y="1628800"/>
            <a:ext cx="6096000" cy="1619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MY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THANK   YOU  ALL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1AC2-7348-467B-A133-AC856F5EC4EC}" type="datetime1">
              <a:rPr lang="en-MY" smtClean="0"/>
              <a:t>21/10/2022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35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3178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993" y="1023560"/>
            <a:ext cx="8247440" cy="226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107504" y="404813"/>
            <a:ext cx="88569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Data from a cohort study of oral contraceptive (OC) use and </a:t>
            </a:r>
            <a:r>
              <a:rPr lang="en-GB" sz="1600" dirty="0" err="1">
                <a:latin typeface="Times New Roman" pitchFamily="18" charset="0"/>
                <a:cs typeface="Times New Roman" pitchFamily="18" charset="0"/>
              </a:rPr>
              <a:t>bacteriuria</a:t>
            </a:r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 among women aged 16-49 years </a:t>
            </a:r>
          </a:p>
        </p:txBody>
      </p:sp>
      <p:graphicFrame>
        <p:nvGraphicFramePr>
          <p:cNvPr id="5122" name="Object 35"/>
          <p:cNvGraphicFramePr>
            <a:graphicFrameLocks noChangeAspect="1"/>
          </p:cNvGraphicFramePr>
          <p:nvPr>
            <p:extLst/>
          </p:nvPr>
        </p:nvGraphicFramePr>
        <p:xfrm>
          <a:off x="1219201" y="5513388"/>
          <a:ext cx="5441032" cy="867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4" name="Equation" r:id="rId5" imgW="2260600" imgH="393700" progId="Equation.3">
                  <p:embed/>
                </p:oleObj>
              </mc:Choice>
              <mc:Fallback>
                <p:oleObj name="Equation" r:id="rId5" imgW="2260600" imgH="393700" progId="Equation.3">
                  <p:embed/>
                  <p:pic>
                    <p:nvPicPr>
                      <p:cNvPr id="5122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1" y="5513388"/>
                        <a:ext cx="5441032" cy="86794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228600" y="35481"/>
            <a:ext cx="10887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Example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0280-D85D-4B8E-812E-BB2FDD83FF90}" type="datetime1">
              <a:rPr lang="en-MY" smtClean="0"/>
              <a:t>21/10/2022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36</a:t>
            </a:fld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327627" y="3429000"/>
            <a:ext cx="877403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itchFamily="18" charset="0"/>
                <a:cs typeface="Times New Roman" pitchFamily="18" charset="0"/>
              </a:rPr>
              <a:t>The population attributable risk of </a:t>
            </a:r>
            <a:r>
              <a:rPr lang="en-GB" b="1" dirty="0" err="1">
                <a:latin typeface="Times New Roman" pitchFamily="18" charset="0"/>
                <a:cs typeface="Times New Roman" pitchFamily="18" charset="0"/>
              </a:rPr>
              <a:t>bacteriuria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 associated with OC use can therefore be calculated as: </a:t>
            </a:r>
          </a:p>
          <a:p>
            <a:r>
              <a:rPr lang="en-GB" b="1" dirty="0">
                <a:latin typeface="Times New Roman" pitchFamily="18" charset="0"/>
                <a:cs typeface="Times New Roman" pitchFamily="18" charset="0"/>
              </a:rPr>
              <a:t>PAR=I</a:t>
            </a:r>
            <a:r>
              <a:rPr lang="en-GB" b="1" baseline="-250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 - I</a:t>
            </a:r>
            <a:r>
              <a:rPr lang="en-GB" b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= 104/2390  - 77/1908  == 316/10</a:t>
            </a:r>
            <a:r>
              <a:rPr lang="en-GB" b="1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/year </a:t>
            </a:r>
          </a:p>
          <a:p>
            <a:endParaRPr lang="en-GB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b="1" dirty="0">
                <a:latin typeface="Times New Roman" pitchFamily="18" charset="0"/>
                <a:cs typeface="Times New Roman" pitchFamily="18" charset="0"/>
              </a:rPr>
              <a:t>Thus, if OC use were stopped, the-excess annual incidence rate of </a:t>
            </a:r>
            <a:r>
              <a:rPr lang="en-GB" b="1" dirty="0" err="1">
                <a:latin typeface="Times New Roman" pitchFamily="18" charset="0"/>
                <a:cs typeface="Times New Roman" pitchFamily="18" charset="0"/>
              </a:rPr>
              <a:t>bacteriuria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 that could be eliminated among women in this study is 316 per 100,000. </a:t>
            </a:r>
          </a:p>
        </p:txBody>
      </p:sp>
    </p:spTree>
    <p:extLst>
      <p:ext uri="{BB962C8B-B14F-4D97-AF65-F5344CB8AC3E}">
        <p14:creationId xmlns:p14="http://schemas.microsoft.com/office/powerpoint/2010/main" val="1672636112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7504" y="614363"/>
            <a:ext cx="9036496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000" b="1" dirty="0">
                <a:latin typeface="Garamond" pitchFamily="18" charset="0"/>
              </a:rPr>
              <a:t>The following table shows the data concerning a NCD among adults during a year in a certain community. Calculate the prevalence and incidence rates,</a:t>
            </a:r>
            <a:br>
              <a:rPr lang="en-US" sz="2000" b="1" dirty="0">
                <a:latin typeface="Garamond" pitchFamily="18" charset="0"/>
              </a:rPr>
            </a:br>
            <a:r>
              <a:rPr lang="en-US" sz="2000" b="1" dirty="0">
                <a:latin typeface="Garamond" pitchFamily="18" charset="0"/>
              </a:rPr>
              <a:t>If male sex was the risk factor what is the relative and </a:t>
            </a:r>
            <a:r>
              <a:rPr lang="en-US" sz="2000" dirty="0">
                <a:latin typeface="Garamond" pitchFamily="18" charset="0"/>
              </a:rPr>
              <a:t>attributable risks for this factor.</a:t>
            </a:r>
            <a:endParaRPr lang="en-MY" sz="2000" dirty="0">
              <a:latin typeface="Garamond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07504" y="2066894"/>
          <a:ext cx="8759656" cy="215419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883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1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88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57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3086"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latin typeface="Garamond" pitchFamily="18" charset="0"/>
                        </a:rPr>
                        <a:t>Total population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latin typeface="Garamond" pitchFamily="18" charset="0"/>
                        </a:rPr>
                        <a:t>Old case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latin typeface="Garamond" pitchFamily="18" charset="0"/>
                        </a:rPr>
                        <a:t>New case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endParaRPr lang="ar-SA" sz="18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998"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latin typeface="Garamond" pitchFamily="18" charset="0"/>
                        </a:rPr>
                        <a:t>6213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latin typeface="Garamond" pitchFamily="18" charset="0"/>
                        </a:rPr>
                        <a:t>12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latin typeface="Garamond" pitchFamily="18" charset="0"/>
                        </a:rPr>
                        <a:t>4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latin typeface="Garamond" pitchFamily="18" charset="0"/>
                        </a:rPr>
                        <a:t>females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032"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latin typeface="Garamond" pitchFamily="18" charset="0"/>
                        </a:rPr>
                        <a:t>5365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latin typeface="Garamond" pitchFamily="18" charset="0"/>
                        </a:rPr>
                        <a:t>24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latin typeface="Garamond" pitchFamily="18" charset="0"/>
                        </a:rPr>
                        <a:t>9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latin typeface="Garamond" pitchFamily="18" charset="0"/>
                        </a:rPr>
                        <a:t>males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032"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latin typeface="Garamond" pitchFamily="18" charset="0"/>
                        </a:rPr>
                        <a:t>11578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latin typeface="Garamond" pitchFamily="18" charset="0"/>
                        </a:rPr>
                        <a:t>36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latin typeface="Garamond" pitchFamily="18" charset="0"/>
                        </a:rPr>
                        <a:t>13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latin typeface="Garamond" pitchFamily="18" charset="0"/>
                        </a:rPr>
                        <a:t>Both sexes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66738" y="34925"/>
            <a:ext cx="15928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dirty="0"/>
              <a:t>example</a:t>
            </a:r>
            <a:endParaRPr lang="en-MY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AC797-99AB-4035-80AB-76293A4C6C1C}" type="datetime1">
              <a:rPr lang="en-MY" smtClean="0"/>
              <a:t>21/10/2022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37</a:t>
            </a:fld>
            <a:endParaRPr lang="en-MY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59073" y="4437112"/>
            <a:ext cx="3016783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b="1" dirty="0"/>
              <a:t>Incidence among males</a:t>
            </a:r>
          </a:p>
          <a:p>
            <a:pPr algn="l"/>
            <a:r>
              <a:rPr lang="en-US" b="1" dirty="0"/>
              <a:t>Incidence among females</a:t>
            </a:r>
          </a:p>
          <a:p>
            <a:pPr algn="l"/>
            <a:r>
              <a:rPr lang="en-US" b="1" dirty="0"/>
              <a:t>Total incidence</a:t>
            </a:r>
          </a:p>
          <a:p>
            <a:pPr algn="l"/>
            <a:r>
              <a:rPr lang="en-US" b="1" dirty="0"/>
              <a:t>Relative risk</a:t>
            </a:r>
          </a:p>
          <a:p>
            <a:pPr algn="l"/>
            <a:r>
              <a:rPr lang="en-US" b="1" dirty="0"/>
              <a:t>Attributable </a:t>
            </a:r>
            <a:r>
              <a:rPr lang="en-US" b="1" dirty="0" smtClean="0"/>
              <a:t>risk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4211960" y="4560223"/>
            <a:ext cx="4572000" cy="13542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Prevalence among males</a:t>
            </a:r>
          </a:p>
          <a:p>
            <a:r>
              <a:rPr lang="en-US" b="1" dirty="0"/>
              <a:t>Prevalence among females</a:t>
            </a:r>
          </a:p>
          <a:p>
            <a:r>
              <a:rPr lang="en-US" b="1" dirty="0"/>
              <a:t>Total prevalence</a:t>
            </a:r>
          </a:p>
          <a:p>
            <a:r>
              <a:rPr lang="en-US" b="1" dirty="0"/>
              <a:t>(for prevalence  old + new case</a:t>
            </a:r>
            <a:r>
              <a:rPr lang="en-US" sz="2800" b="1" dirty="0"/>
              <a:t>)</a:t>
            </a:r>
            <a:endParaRPr lang="ar-SA" sz="2800" b="1" dirty="0"/>
          </a:p>
        </p:txBody>
      </p:sp>
    </p:spTree>
    <p:extLst>
      <p:ext uri="{BB962C8B-B14F-4D97-AF65-F5344CB8AC3E}">
        <p14:creationId xmlns:p14="http://schemas.microsoft.com/office/powerpoint/2010/main" val="10854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32"/>
          <a:stretch>
            <a:fillRect/>
          </a:stretch>
        </p:blipFill>
        <p:spPr bwMode="auto">
          <a:xfrm>
            <a:off x="179512" y="1484784"/>
            <a:ext cx="8346703" cy="4915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77846" y="1093324"/>
            <a:ext cx="2863850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at risk</a:t>
            </a:r>
            <a:endParaRPr lang="en-MY" sz="2800" b="1" dirty="0"/>
          </a:p>
        </p:txBody>
      </p:sp>
      <p:sp>
        <p:nvSpPr>
          <p:cNvPr id="2" name="Rectangle 1"/>
          <p:cNvSpPr/>
          <p:nvPr/>
        </p:nvSpPr>
        <p:spPr>
          <a:xfrm>
            <a:off x="0" y="16106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The population at risk is the group of people susceptible to develop a characteristic.  </a:t>
            </a:r>
            <a:r>
              <a:rPr lang="en-US" sz="1600" b="1" dirty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For example when studying measles, the population at risk used for the calculation should be the children under five years of age, because measles is rare after that age. </a:t>
            </a:r>
            <a:r>
              <a:rPr lang="en-US" sz="16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The population at risk is used as the denominator when calculating proportions or rates</a:t>
            </a:r>
            <a:endParaRPr lang="en-MY" sz="1600" dirty="0"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AE70-FDCB-4C1F-A5B3-71B5B9618AA8}" type="datetime1">
              <a:rPr lang="en-US" smtClean="0"/>
              <a:t>10/21/2022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0487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9225" y="14041"/>
            <a:ext cx="9009063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09728" algn="l" rtl="0" fontAlgn="auto">
              <a:spcAft>
                <a:spcPts val="0"/>
              </a:spcAft>
              <a:buClr>
                <a:schemeClr val="accent2"/>
              </a:buClr>
              <a:buSzPct val="100000"/>
              <a:defRPr/>
            </a:pPr>
            <a:r>
              <a:rPr lang="en-US" sz="2800" b="1" dirty="0">
                <a:latin typeface="Garamond" pitchFamily="18" charset="0"/>
              </a:rPr>
              <a:t>2 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Attack rate:</a:t>
            </a:r>
          </a:p>
          <a:p>
            <a:pPr indent="-514350" algn="l" rtl="0" fontAlgn="auto">
              <a:spcAft>
                <a:spcPts val="0"/>
              </a:spcAft>
              <a:buClr>
                <a:schemeClr val="accent2"/>
              </a:buClr>
              <a:buSzPct val="100000"/>
              <a:buFont typeface="Wingdings 3"/>
              <a:buChar char=""/>
              <a:defRPr/>
            </a:pPr>
            <a:r>
              <a:rPr lang="en-US" sz="3200" b="1" dirty="0">
                <a:solidFill>
                  <a:srgbClr val="002060"/>
                </a:solidFill>
                <a:latin typeface="Garamond" pitchFamily="18" charset="0"/>
              </a:rPr>
              <a:t>A specific  form of incidence rate </a:t>
            </a:r>
            <a:r>
              <a:rPr lang="en-US" sz="3200" b="1" dirty="0">
                <a:latin typeface="Garamond" pitchFamily="18" charset="0"/>
              </a:rPr>
              <a:t>in which there is a limited period of risk as in: </a:t>
            </a:r>
          </a:p>
          <a:p>
            <a:pPr indent="-514350" algn="l" rtl="0" fontAlgn="auto"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000" b="1" dirty="0">
                <a:latin typeface="Garamond" pitchFamily="18" charset="0"/>
              </a:rPr>
              <a:t>cases of epidemics</a:t>
            </a:r>
            <a:r>
              <a:rPr lang="en-US" sz="3000" b="1" dirty="0">
                <a:solidFill>
                  <a:srgbClr val="002060"/>
                </a:solidFill>
                <a:latin typeface="Garamond" pitchFamily="18" charset="0"/>
              </a:rPr>
              <a:t> reflecting the</a:t>
            </a:r>
            <a:r>
              <a:rPr lang="en-US" sz="3000" b="1" dirty="0">
                <a:solidFill>
                  <a:srgbClr val="FF0000"/>
                </a:solidFill>
                <a:latin typeface="Garamond" pitchFamily="18" charset="0"/>
              </a:rPr>
              <a:t> virulence of </a:t>
            </a:r>
            <a:r>
              <a:rPr lang="en-US" sz="3000" b="1" dirty="0">
                <a:latin typeface="Garamond" pitchFamily="18" charset="0"/>
              </a:rPr>
              <a:t>the organisms</a:t>
            </a:r>
            <a:r>
              <a:rPr lang="en-US" sz="2400" b="1" dirty="0" smtClean="0">
                <a:latin typeface="Garamond" pitchFamily="18" charset="0"/>
              </a:rPr>
              <a:t>.</a:t>
            </a:r>
            <a:endParaRPr lang="en-US" sz="2400" b="1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2364462"/>
            <a:ext cx="9158288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MY" sz="3000" b="1" dirty="0">
                <a:latin typeface="Garamond" pitchFamily="18" charset="0"/>
              </a:rPr>
              <a:t>3</a:t>
            </a:r>
            <a:r>
              <a:rPr lang="en-MY" sz="3000" dirty="0">
                <a:latin typeface="Garamond" pitchFamily="18" charset="0"/>
              </a:rPr>
              <a:t> </a:t>
            </a:r>
            <a:r>
              <a:rPr lang="en-MY" sz="3000" b="1" u="sng" dirty="0">
                <a:solidFill>
                  <a:srgbClr val="FF0000"/>
                </a:solidFill>
                <a:latin typeface="Garamond" pitchFamily="18" charset="0"/>
              </a:rPr>
              <a:t>Secondary attack </a:t>
            </a:r>
            <a:r>
              <a:rPr lang="en-MY" sz="3000" b="1" u="sng" dirty="0" smtClean="0">
                <a:solidFill>
                  <a:srgbClr val="FF0000"/>
                </a:solidFill>
                <a:latin typeface="Garamond" pitchFamily="18" charset="0"/>
              </a:rPr>
              <a:t>rate</a:t>
            </a:r>
            <a:r>
              <a:rPr lang="en-MY" sz="3000" dirty="0">
                <a:latin typeface="Garamond" pitchFamily="18" charset="0"/>
              </a:rPr>
              <a:t>=</a:t>
            </a:r>
            <a:r>
              <a:rPr lang="en-US" sz="3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№</a:t>
            </a:r>
            <a:r>
              <a:rPr lang="en-US" sz="3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. </a:t>
            </a:r>
            <a:r>
              <a:rPr lang="en-MY" sz="3000" b="1" u="sng" dirty="0">
                <a:latin typeface="Garamond" pitchFamily="18" charset="0"/>
              </a:rPr>
              <a:t>of secondary cases  </a:t>
            </a:r>
            <a:r>
              <a:rPr lang="en-MY" sz="3000" b="1" dirty="0">
                <a:latin typeface="Garamond" pitchFamily="18" charset="0"/>
              </a:rPr>
              <a:t>x100</a:t>
            </a:r>
          </a:p>
          <a:p>
            <a:pPr algn="l">
              <a:defRPr/>
            </a:pPr>
            <a:r>
              <a:rPr lang="en-MY" sz="3200" b="1" dirty="0">
                <a:latin typeface="Garamond" pitchFamily="18" charset="0"/>
              </a:rPr>
              <a:t>                                              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№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.</a:t>
            </a:r>
            <a:r>
              <a:rPr lang="en-MY" sz="3200" b="1" dirty="0">
                <a:latin typeface="Garamond" pitchFamily="18" charset="0"/>
              </a:rPr>
              <a:t> of susceptible</a:t>
            </a:r>
          </a:p>
          <a:p>
            <a:pPr marL="457200" indent="-457200" algn="l">
              <a:buFont typeface="Wingdings" panose="05000000000000000000" pitchFamily="2" charset="2"/>
              <a:buChar char="v"/>
              <a:defRPr/>
            </a:pPr>
            <a:r>
              <a:rPr lang="en-MY" sz="3200" dirty="0">
                <a:latin typeface="Garamond" pitchFamily="18" charset="0"/>
              </a:rPr>
              <a:t>This rate is used to </a:t>
            </a:r>
            <a:r>
              <a:rPr lang="en-MY" sz="3200" b="1" dirty="0">
                <a:solidFill>
                  <a:srgbClr val="002060"/>
                </a:solidFill>
                <a:latin typeface="Garamond" pitchFamily="18" charset="0"/>
              </a:rPr>
              <a:t>measure the ease </a:t>
            </a:r>
            <a:r>
              <a:rPr lang="en-MY" sz="3200" b="1" dirty="0">
                <a:latin typeface="Garamond" pitchFamily="18" charset="0"/>
              </a:rPr>
              <a:t>of </a:t>
            </a:r>
            <a:r>
              <a:rPr lang="en-MY" sz="3200" b="1" dirty="0">
                <a:solidFill>
                  <a:srgbClr val="FF0000"/>
                </a:solidFill>
                <a:latin typeface="Garamond" pitchFamily="18" charset="0"/>
              </a:rPr>
              <a:t>communicability </a:t>
            </a:r>
            <a:r>
              <a:rPr lang="en-MY" sz="3200" dirty="0">
                <a:solidFill>
                  <a:srgbClr val="FF0000"/>
                </a:solidFill>
                <a:latin typeface="Garamond" pitchFamily="18" charset="0"/>
              </a:rPr>
              <a:t>i</a:t>
            </a:r>
            <a:r>
              <a:rPr lang="en-MY" sz="3200" dirty="0">
                <a:latin typeface="Garamond" pitchFamily="18" charset="0"/>
              </a:rPr>
              <a:t>n case of communicable diseases</a:t>
            </a:r>
          </a:p>
          <a:p>
            <a:pPr marL="457200" indent="-457200" algn="l">
              <a:buFont typeface="Wingdings" panose="05000000000000000000" pitchFamily="2" charset="2"/>
              <a:buChar char="v"/>
              <a:defRPr/>
            </a:pPr>
            <a:r>
              <a:rPr lang="en-MY" sz="3000" dirty="0" smtClean="0">
                <a:latin typeface="Garamond" pitchFamily="18" charset="0"/>
              </a:rPr>
              <a:t>The </a:t>
            </a:r>
            <a:r>
              <a:rPr lang="en-MY" sz="3000" b="1" dirty="0">
                <a:solidFill>
                  <a:srgbClr val="FF0000"/>
                </a:solidFill>
                <a:latin typeface="Garamond" pitchFamily="18" charset="0"/>
              </a:rPr>
              <a:t>length of incubation period </a:t>
            </a:r>
            <a:r>
              <a:rPr lang="en-MY" sz="3000" dirty="0">
                <a:latin typeface="Garamond" pitchFamily="18" charset="0"/>
              </a:rPr>
              <a:t>is important to identify the secondary cases.</a:t>
            </a:r>
          </a:p>
          <a:p>
            <a:pPr marL="457200" indent="-457200" algn="l">
              <a:buFont typeface="Wingdings" panose="05000000000000000000" pitchFamily="2" charset="2"/>
              <a:buChar char="v"/>
              <a:defRPr/>
            </a:pPr>
            <a:r>
              <a:rPr lang="en-MY" sz="3000" b="1" dirty="0" smtClean="0">
                <a:solidFill>
                  <a:srgbClr val="FF0000"/>
                </a:solidFill>
                <a:latin typeface="Garamond" pitchFamily="18" charset="0"/>
              </a:rPr>
              <a:t>Immune </a:t>
            </a:r>
            <a:r>
              <a:rPr lang="en-MY" sz="3000" b="1" dirty="0">
                <a:solidFill>
                  <a:srgbClr val="FF0000"/>
                </a:solidFill>
                <a:latin typeface="Garamond" pitchFamily="18" charset="0"/>
              </a:rPr>
              <a:t>Individuals </a:t>
            </a:r>
            <a:r>
              <a:rPr lang="en-MY" sz="3000" b="1" dirty="0">
                <a:latin typeface="Garamond" pitchFamily="18" charset="0"/>
              </a:rPr>
              <a:t>(whether due to natural infection or immunization) </a:t>
            </a:r>
            <a:r>
              <a:rPr lang="en-MY" sz="3000" b="1" dirty="0">
                <a:solidFill>
                  <a:srgbClr val="FF0000"/>
                </a:solidFill>
                <a:latin typeface="Garamond" pitchFamily="18" charset="0"/>
              </a:rPr>
              <a:t>should be excluded from the denominator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CF4D-4E68-41C2-AEE3-3EAA24EC5181}" type="datetime1">
              <a:rPr lang="en-US" smtClean="0"/>
              <a:t>10/21/2022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8765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4091" y="502226"/>
            <a:ext cx="8255057" cy="5224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35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en-MY" sz="3200" dirty="0">
                <a:cs typeface="+mj-cs"/>
              </a:rPr>
              <a:t>Incidence</a:t>
            </a:r>
          </a:p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+mj-cs"/>
              </a:rPr>
              <a:t>There are three main ways incidence is reported:</a:t>
            </a:r>
          </a:p>
          <a:p>
            <a:endParaRPr lang="ar-JO" sz="3200" dirty="0">
              <a:cs typeface="+mj-cs"/>
            </a:endParaRPr>
          </a:p>
          <a:p>
            <a:pPr marL="514350" indent="-514350">
              <a:buFont typeface="+mj-lt"/>
              <a:buAutoNum type="arabicPeriod"/>
            </a:pPr>
            <a:r>
              <a:rPr lang="en-MY" sz="3200" b="1" dirty="0">
                <a:cs typeface="+mj-cs"/>
              </a:rPr>
              <a:t>Incidence rate</a:t>
            </a:r>
          </a:p>
          <a:p>
            <a:pPr marL="514350" indent="-514350">
              <a:buFont typeface="+mj-lt"/>
              <a:buAutoNum type="arabicPeriod"/>
            </a:pPr>
            <a:endParaRPr lang="ar-JO" sz="3200" b="1" dirty="0">
              <a:cs typeface="+mj-cs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cs typeface="+mj-cs"/>
              </a:rPr>
              <a:t>Cumulative Incidence or attack rate </a:t>
            </a:r>
          </a:p>
          <a:p>
            <a:pPr marL="514350" indent="-514350">
              <a:buFont typeface="+mj-lt"/>
              <a:buAutoNum type="arabicPeriod"/>
            </a:pPr>
            <a:endParaRPr lang="ar-JO" sz="3200" b="1" dirty="0">
              <a:cs typeface="+mj-cs"/>
            </a:endParaRPr>
          </a:p>
          <a:p>
            <a:pPr marL="514350" indent="-514350">
              <a:buFont typeface="+mj-lt"/>
              <a:buAutoNum type="arabicPeriod"/>
            </a:pPr>
            <a:r>
              <a:rPr lang="en-MY" sz="3200" b="1" dirty="0">
                <a:cs typeface="+mj-cs"/>
              </a:rPr>
              <a:t>Incidence density</a:t>
            </a:r>
          </a:p>
          <a:p>
            <a:pPr marL="514350" indent="-514350">
              <a:buFont typeface="+mj-lt"/>
              <a:buAutoNum type="arabicPeriod"/>
            </a:pPr>
            <a:endParaRPr lang="en-US" sz="3200" b="1" dirty="0">
              <a:solidFill>
                <a:srgbClr val="000000"/>
              </a:solidFill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50139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598516" y="0"/>
            <a:ext cx="29781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rtl="0"/>
            <a:r>
              <a:rPr lang="en-US" sz="36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Prevalence 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77505" y="178354"/>
            <a:ext cx="8839200" cy="20621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rtl="0">
              <a:defRPr/>
            </a:pPr>
            <a:r>
              <a:rPr lang="en-US" sz="32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Prevalence</a:t>
            </a:r>
          </a:p>
          <a:p>
            <a:pPr algn="l" rtl="0">
              <a:defRPr/>
            </a:pP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is the </a:t>
            </a:r>
            <a:r>
              <a:rPr lang="en-US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№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of 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All cases 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of disease,, or condition, present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at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 a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particular time 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, in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relation </a:t>
            </a:r>
            <a:r>
              <a:rPr lang="en-US" sz="3200" b="1" dirty="0">
                <a:solidFill>
                  <a:schemeClr val="accent1"/>
                </a:solidFill>
                <a:latin typeface="Garamond" pitchFamily="18" charset="0"/>
                <a:cs typeface="Times New Roman" pitchFamily="18" charset="0"/>
              </a:rPr>
              <a:t>to the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size of population </a:t>
            </a:r>
            <a:r>
              <a:rPr lang="en-US" sz="3200" b="1" dirty="0">
                <a:solidFill>
                  <a:schemeClr val="accent1"/>
                </a:solidFill>
                <a:latin typeface="Garamond" pitchFamily="18" charset="0"/>
                <a:cs typeface="Times New Roman" pitchFamily="18" charset="0"/>
              </a:rPr>
              <a:t>from which it is drown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.</a:t>
            </a:r>
            <a:r>
              <a:rPr lang="en-US" sz="3200" dirty="0">
                <a:latin typeface="Garamond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7799258" y="-1"/>
            <a:ext cx="1322784" cy="830997"/>
          </a:xfrm>
          <a:prstGeom prst="rect">
            <a:avLst/>
          </a:prstGeom>
          <a:noFill/>
          <a:ln w="2540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l" rtl="0">
              <a:buClr>
                <a:srgbClr val="FF3300"/>
              </a:buClr>
              <a:defRPr/>
            </a:pPr>
            <a:r>
              <a:rPr lang="en-US" sz="1200" b="1" dirty="0"/>
              <a:t>morbidity</a:t>
            </a:r>
            <a:endParaRPr lang="en-US" sz="1200" b="1" dirty="0">
              <a:solidFill>
                <a:srgbClr val="FFFF00"/>
              </a:solidFill>
            </a:endParaRPr>
          </a:p>
          <a:p>
            <a:pPr marL="342900" indent="-342900"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Incidence </a:t>
            </a:r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  </a:t>
            </a:r>
            <a:r>
              <a:rPr lang="en-US" sz="1200" b="1" dirty="0" smtClean="0">
                <a:solidFill>
                  <a:srgbClr val="FF0000"/>
                </a:solidFill>
              </a:rPr>
              <a:t>Prevalence</a:t>
            </a:r>
            <a:endParaRPr lang="en-US" sz="1200" b="1" dirty="0">
              <a:solidFill>
                <a:srgbClr val="FF0000"/>
              </a:solidFill>
            </a:endParaRPr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  </a:t>
            </a:r>
            <a:r>
              <a:rPr lang="en-US" sz="1200" b="1" dirty="0" smtClean="0"/>
              <a:t> </a:t>
            </a:r>
            <a:r>
              <a:rPr lang="en-US" sz="1200" b="1" dirty="0"/>
              <a:t>Attack Rate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73271" y="2240457"/>
            <a:ext cx="6715796" cy="5847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19050">
            <a:solidFill>
              <a:srgbClr val="00B050"/>
            </a:solidFill>
            <a:miter lim="800000"/>
            <a:headEnd/>
            <a:tailEnd/>
          </a:ln>
          <a:extLst/>
        </p:spPr>
        <p:txBody>
          <a:bodyPr wrap="square" anchor="ctr">
            <a:spAutoFit/>
          </a:bodyPr>
          <a:lstStyle/>
          <a:p>
            <a:pPr algn="l" rtl="0"/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Prevalence </a:t>
            </a:r>
            <a:r>
              <a:rPr lang="en-US" sz="3200" b="1" dirty="0">
                <a:latin typeface="Garamond" pitchFamily="18" charset="0"/>
              </a:rPr>
              <a:t>means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ALL. </a:t>
            </a:r>
            <a:r>
              <a:rPr lang="en-US" sz="3200" b="1" dirty="0">
                <a:latin typeface="Garamond" pitchFamily="18" charset="0"/>
              </a:rPr>
              <a:t>(</a:t>
            </a:r>
            <a:r>
              <a:rPr lang="en-US" sz="3200" b="1" dirty="0">
                <a:solidFill>
                  <a:srgbClr val="0070C0"/>
                </a:solidFill>
                <a:latin typeface="Garamond" pitchFamily="18" charset="0"/>
              </a:rPr>
              <a:t>Old+ New</a:t>
            </a:r>
            <a:r>
              <a:rPr lang="en-US" sz="3200" b="1" dirty="0">
                <a:latin typeface="Garamond" pitchFamily="18" charset="0"/>
              </a:rPr>
              <a:t>) 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77505" y="2732900"/>
            <a:ext cx="8509296" cy="1569660"/>
          </a:xfrm>
          <a:prstGeom prst="rect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>
              <a:defRPr/>
            </a:pPr>
            <a:r>
              <a:rPr lang="en-US" sz="32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Prevalence </a:t>
            </a:r>
          </a:p>
          <a:p>
            <a:pPr algn="l" rtl="0">
              <a:defRPr/>
            </a:pP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quantifies the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proportion 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of individuals </a:t>
            </a:r>
            <a:r>
              <a:rPr lang="en-US" sz="3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in a </a:t>
            </a:r>
            <a:r>
              <a:rPr lang="en-US" sz="30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population </a:t>
            </a:r>
            <a:r>
              <a:rPr lang="en-US" sz="3000" b="1" dirty="0">
                <a:latin typeface="Garamond" pitchFamily="18" charset="0"/>
                <a:cs typeface="Times New Roman" pitchFamily="18" charset="0"/>
              </a:rPr>
              <a:t>who </a:t>
            </a:r>
            <a:r>
              <a:rPr lang="en-US" sz="30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have the disease </a:t>
            </a:r>
            <a:r>
              <a:rPr lang="en-US" sz="30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at a specific time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77505" y="4419358"/>
            <a:ext cx="8646709" cy="2078774"/>
          </a:xfrm>
          <a:prstGeom prst="rect">
            <a:avLst/>
          </a:prstGeom>
          <a:ln w="25400">
            <a:solidFill>
              <a:srgbClr val="CE9EC5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GB" sz="3200" b="1" u="sng" dirty="0">
                <a:solidFill>
                  <a:srgbClr val="9900CC"/>
                </a:solidFill>
                <a:latin typeface="Garamond" pitchFamily="18" charset="0"/>
              </a:rPr>
              <a:t>Prevalence</a:t>
            </a:r>
            <a:r>
              <a:rPr lang="en-GB" sz="3200" b="1" dirty="0">
                <a:solidFill>
                  <a:srgbClr val="9900CC"/>
                </a:solidFill>
                <a:latin typeface="Garamond" pitchFamily="18" charset="0"/>
              </a:rPr>
              <a:t>: </a:t>
            </a:r>
            <a:r>
              <a:rPr lang="en-GB" sz="3200" dirty="0">
                <a:latin typeface="Garamond" pitchFamily="18" charset="0"/>
              </a:rPr>
              <a:t>in the </a:t>
            </a:r>
            <a:r>
              <a:rPr lang="en-GB" sz="3200" b="1" dirty="0">
                <a:solidFill>
                  <a:srgbClr val="FF0000"/>
                </a:solidFill>
                <a:latin typeface="Garamond" pitchFamily="18" charset="0"/>
              </a:rPr>
              <a:t>number of cases </a:t>
            </a:r>
            <a:r>
              <a:rPr lang="en-GB" sz="3200" dirty="0">
                <a:solidFill>
                  <a:srgbClr val="FF0000"/>
                </a:solidFill>
                <a:latin typeface="Garamond" pitchFamily="18" charset="0"/>
              </a:rPr>
              <a:t>of </a:t>
            </a:r>
            <a:r>
              <a:rPr lang="en-GB" sz="3200" dirty="0">
                <a:latin typeface="Garamond" pitchFamily="18" charset="0"/>
              </a:rPr>
              <a:t>a disease present </a:t>
            </a:r>
            <a:r>
              <a:rPr lang="en-GB" sz="3200" b="1" dirty="0">
                <a:solidFill>
                  <a:srgbClr val="FF0000"/>
                </a:solidFill>
                <a:latin typeface="Garamond" pitchFamily="18" charset="0"/>
              </a:rPr>
              <a:t>in a defined population</a:t>
            </a:r>
            <a:r>
              <a:rPr lang="en-GB" sz="32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GB" sz="3200" dirty="0">
                <a:latin typeface="Garamond" pitchFamily="18" charset="0"/>
              </a:rPr>
              <a:t>at a given </a:t>
            </a:r>
            <a:r>
              <a:rPr lang="en-GB" sz="3200" b="1" dirty="0">
                <a:solidFill>
                  <a:srgbClr val="FF0000"/>
                </a:solidFill>
                <a:latin typeface="Garamond" pitchFamily="18" charset="0"/>
              </a:rPr>
              <a:t>point of time</a:t>
            </a:r>
          </a:p>
          <a:p>
            <a:pPr>
              <a:lnSpc>
                <a:spcPct val="80000"/>
              </a:lnSpc>
            </a:pPr>
            <a:r>
              <a:rPr lang="en-GB" sz="3200" dirty="0">
                <a:latin typeface="Garamond" pitchFamily="18" charset="0"/>
              </a:rPr>
              <a:t>*</a:t>
            </a:r>
            <a:r>
              <a:rPr lang="en-GB" sz="3200" b="1" dirty="0">
                <a:solidFill>
                  <a:srgbClr val="002060"/>
                </a:solidFill>
                <a:latin typeface="Garamond" pitchFamily="18" charset="0"/>
              </a:rPr>
              <a:t>Proportion </a:t>
            </a:r>
            <a:r>
              <a:rPr lang="en-GB" sz="3200" b="1" dirty="0">
                <a:latin typeface="Garamond" pitchFamily="18" charset="0"/>
              </a:rPr>
              <a:t>of a population </a:t>
            </a:r>
            <a:r>
              <a:rPr lang="en-GB" sz="3200" b="1" dirty="0">
                <a:solidFill>
                  <a:srgbClr val="002060"/>
                </a:solidFill>
                <a:latin typeface="Garamond" pitchFamily="18" charset="0"/>
              </a:rPr>
              <a:t>already affected by </a:t>
            </a:r>
            <a:r>
              <a:rPr lang="en-GB" sz="3200" b="1" dirty="0">
                <a:latin typeface="Garamond" pitchFamily="18" charset="0"/>
              </a:rPr>
              <a:t>a particular disease </a:t>
            </a:r>
            <a:r>
              <a:rPr lang="en-GB" sz="3200" b="1" dirty="0">
                <a:solidFill>
                  <a:srgbClr val="002060"/>
                </a:solidFill>
                <a:latin typeface="Garamond" pitchFamily="18" charset="0"/>
              </a:rPr>
              <a:t>at a particular time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7828-740D-45EC-B2BA-91E98C507207}" type="datetime1">
              <a:rPr lang="en-US" smtClean="0"/>
              <a:t>10/21/2022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7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82460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214313" y="127000"/>
            <a:ext cx="9082087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buClr>
                <a:srgbClr val="FF3300"/>
              </a:buClr>
              <a:defRPr/>
            </a:pPr>
            <a:r>
              <a:rPr lang="en-US" sz="2800" b="1" dirty="0">
                <a:latin typeface="Garamond" pitchFamily="18" charset="0"/>
              </a:rPr>
              <a:t>A study done on  </a:t>
            </a:r>
            <a:r>
              <a:rPr lang="en-US" sz="2800" b="1" dirty="0" smtClean="0">
                <a:latin typeface="Garamond" pitchFamily="18" charset="0"/>
              </a:rPr>
              <a:t>1500 </a:t>
            </a:r>
            <a:r>
              <a:rPr lang="en-US" sz="2800" b="1" dirty="0">
                <a:latin typeface="Garamond" pitchFamily="18" charset="0"/>
              </a:rPr>
              <a:t>school children </a:t>
            </a:r>
            <a:r>
              <a:rPr lang="en-US" sz="2800" b="1" dirty="0" smtClean="0">
                <a:latin typeface="Garamond" pitchFamily="18" charset="0"/>
              </a:rPr>
              <a:t> at  Al-</a:t>
            </a:r>
            <a:r>
              <a:rPr lang="en-US" sz="2800" b="1" dirty="0" err="1" smtClean="0">
                <a:latin typeface="Garamond" pitchFamily="18" charset="0"/>
              </a:rPr>
              <a:t>Karak</a:t>
            </a:r>
            <a:r>
              <a:rPr lang="en-US" sz="2800" b="1" dirty="0" smtClean="0">
                <a:latin typeface="Garamond" pitchFamily="18" charset="0"/>
              </a:rPr>
              <a:t> , </a:t>
            </a:r>
            <a:r>
              <a:rPr lang="en-US" sz="2800" b="1" dirty="0">
                <a:latin typeface="Garamond" pitchFamily="18" charset="0"/>
              </a:rPr>
              <a:t>during 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2020 f</a:t>
            </a:r>
            <a:r>
              <a:rPr lang="en-US" sz="2800" b="1" dirty="0" smtClean="0">
                <a:latin typeface="Garamond" pitchFamily="18" charset="0"/>
              </a:rPr>
              <a:t>ound  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20</a:t>
            </a:r>
            <a:r>
              <a:rPr lang="en-US" sz="2800" b="1" dirty="0">
                <a:latin typeface="Garamond" pitchFamily="18" charset="0"/>
              </a:rPr>
              <a:t> with TB.  By follow up during 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2021</a:t>
            </a:r>
            <a:r>
              <a:rPr lang="en-US" sz="2800" b="1" dirty="0" smtClean="0">
                <a:latin typeface="Garamond" pitchFamily="18" charset="0"/>
              </a:rPr>
              <a:t> </a:t>
            </a:r>
            <a:r>
              <a:rPr lang="en-US" sz="2800" b="1" dirty="0">
                <a:latin typeface="Garamond" pitchFamily="18" charset="0"/>
              </a:rPr>
              <a:t>the number </a:t>
            </a:r>
            <a:r>
              <a:rPr lang="en-US" sz="2800" b="1" dirty="0" smtClean="0">
                <a:latin typeface="Garamond" pitchFamily="18" charset="0"/>
              </a:rPr>
              <a:t>of students </a:t>
            </a:r>
            <a:r>
              <a:rPr lang="en-US" sz="2800" b="1" dirty="0">
                <a:latin typeface="Garamond" pitchFamily="18" charset="0"/>
              </a:rPr>
              <a:t>with TB 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28</a:t>
            </a:r>
            <a:endParaRPr lang="en-US" sz="2800" b="1" dirty="0">
              <a:latin typeface="Garamond" pitchFamily="18" charset="0"/>
            </a:endParaRPr>
          </a:p>
          <a:p>
            <a:pPr marL="457200" indent="-457200" algn="l" rtl="0">
              <a:buClr>
                <a:srgbClr val="FF3300"/>
              </a:buClr>
              <a:buFont typeface="Wingdings" panose="05000000000000000000" pitchFamily="2" charset="2"/>
              <a:buChar char="q"/>
              <a:defRPr/>
            </a:pPr>
            <a:r>
              <a:rPr lang="en-US" sz="3200" b="1" dirty="0">
                <a:solidFill>
                  <a:srgbClr val="0070C0"/>
                </a:solidFill>
                <a:latin typeface="Garamond" pitchFamily="18" charset="0"/>
              </a:rPr>
              <a:t>Incidence</a:t>
            </a:r>
            <a:r>
              <a:rPr lang="en-US" sz="3200" b="1" dirty="0">
                <a:latin typeface="Garamond" pitchFamily="18" charset="0"/>
              </a:rPr>
              <a:t>  </a:t>
            </a:r>
            <a:r>
              <a:rPr lang="en-US" sz="3200" b="1" dirty="0">
                <a:solidFill>
                  <a:srgbClr val="008000"/>
                </a:solidFill>
                <a:latin typeface="Garamond" pitchFamily="18" charset="0"/>
              </a:rPr>
              <a:t>new cases </a:t>
            </a:r>
            <a:r>
              <a:rPr lang="en-US" sz="3200" b="1" dirty="0">
                <a:latin typeface="Garamond" pitchFamily="18" charset="0"/>
              </a:rPr>
              <a:t>only </a:t>
            </a:r>
            <a:r>
              <a:rPr lang="en-US" sz="3200" b="1" dirty="0" smtClean="0">
                <a:solidFill>
                  <a:srgbClr val="0070C0"/>
                </a:solidFill>
                <a:latin typeface="Garamond" pitchFamily="18" charset="0"/>
              </a:rPr>
              <a:t>2021</a:t>
            </a:r>
            <a:r>
              <a:rPr lang="en-US" sz="3200" b="1" dirty="0" smtClean="0">
                <a:latin typeface="Garamond" pitchFamily="18" charset="0"/>
              </a:rPr>
              <a:t>  </a:t>
            </a:r>
            <a:r>
              <a:rPr lang="en-US" sz="3200" b="1" dirty="0">
                <a:latin typeface="Garamond" pitchFamily="18" charset="0"/>
              </a:rPr>
              <a:t>=  </a:t>
            </a:r>
            <a:r>
              <a:rPr lang="en-US" sz="3200" b="1" dirty="0">
                <a:solidFill>
                  <a:srgbClr val="0070C0"/>
                </a:solidFill>
                <a:latin typeface="Garamond" pitchFamily="18" charset="0"/>
              </a:rPr>
              <a:t>8</a:t>
            </a:r>
          </a:p>
          <a:p>
            <a:pPr algn="l" rtl="0">
              <a:buClr>
                <a:srgbClr val="FF3300"/>
              </a:buClr>
              <a:defRPr/>
            </a:pPr>
            <a:r>
              <a:rPr lang="en-US" sz="3200" b="1" dirty="0">
                <a:latin typeface="Garamond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prevalence</a:t>
            </a:r>
            <a:r>
              <a:rPr lang="en-US" sz="3200" b="1" dirty="0">
                <a:latin typeface="Garamond" pitchFamily="18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Garamond" pitchFamily="18" charset="0"/>
              </a:rPr>
              <a:t>??  </a:t>
            </a:r>
            <a:r>
              <a:rPr lang="en-US" sz="3200" b="1" dirty="0">
                <a:latin typeface="Garamond" pitchFamily="18" charset="0"/>
              </a:rPr>
              <a:t>        </a:t>
            </a:r>
            <a:r>
              <a:rPr lang="en-US" sz="3200" b="1" dirty="0" smtClean="0">
                <a:solidFill>
                  <a:schemeClr val="accent1"/>
                </a:solidFill>
                <a:latin typeface="Garamond" pitchFamily="18" charset="0"/>
              </a:rPr>
              <a:t>2020</a:t>
            </a:r>
            <a:endParaRPr lang="en-US" sz="3200" b="1" dirty="0">
              <a:solidFill>
                <a:schemeClr val="accent1"/>
              </a:solidFill>
              <a:latin typeface="Garamond" pitchFamily="18" charset="0"/>
            </a:endParaRPr>
          </a:p>
          <a:p>
            <a:pPr algn="l" rtl="0">
              <a:buClr>
                <a:srgbClr val="FF3300"/>
              </a:buClr>
              <a:defRPr/>
            </a:pPr>
            <a:r>
              <a:rPr lang="en-US" sz="3200" b="1" dirty="0">
                <a:latin typeface="Garamond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prevalence</a:t>
            </a:r>
            <a:r>
              <a:rPr lang="en-US" sz="3200" b="1" dirty="0">
                <a:latin typeface="Garamond" pitchFamily="18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Garamond" pitchFamily="18" charset="0"/>
              </a:rPr>
              <a:t>?? </a:t>
            </a:r>
            <a:r>
              <a:rPr lang="en-US" sz="3200" b="1" dirty="0">
                <a:latin typeface="Garamond" pitchFamily="18" charset="0"/>
              </a:rPr>
              <a:t>        </a:t>
            </a:r>
            <a:r>
              <a:rPr lang="en-US" sz="3200" b="1" dirty="0" smtClean="0">
                <a:solidFill>
                  <a:schemeClr val="accent1"/>
                </a:solidFill>
                <a:latin typeface="Garamond" pitchFamily="18" charset="0"/>
              </a:rPr>
              <a:t>2021</a:t>
            </a:r>
            <a:endParaRPr lang="en-US" sz="3200" b="1" dirty="0">
              <a:solidFill>
                <a:srgbClr val="FFFF00"/>
              </a:solidFill>
            </a:endParaRPr>
          </a:p>
          <a:p>
            <a:pPr marL="457200" indent="-457200" algn="l" rtl="0">
              <a:buClr>
                <a:srgbClr val="FF3300"/>
              </a:buClr>
              <a:buFont typeface="Wingdings" panose="05000000000000000000" pitchFamily="2" charset="2"/>
              <a:buChar char="q"/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Garamond" pitchFamily="18" charset="0"/>
              </a:rPr>
              <a:t>Prevalence</a:t>
            </a:r>
            <a:r>
              <a:rPr lang="en-US" sz="3200" b="1" dirty="0" smtClean="0">
                <a:latin typeface="Garamond" pitchFamily="18" charset="0"/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  <a:latin typeface="Garamond" pitchFamily="18" charset="0"/>
              </a:rPr>
              <a:t>2020</a:t>
            </a:r>
            <a:r>
              <a:rPr lang="en-US" sz="3200" b="1" dirty="0" smtClean="0">
                <a:latin typeface="Garamond" pitchFamily="18" charset="0"/>
              </a:rPr>
              <a:t>  </a:t>
            </a:r>
            <a:r>
              <a:rPr lang="en-US" sz="3200" b="1" dirty="0">
                <a:latin typeface="Garamond" pitchFamily="18" charset="0"/>
              </a:rPr>
              <a:t>= </a:t>
            </a:r>
            <a:r>
              <a:rPr lang="en-US" sz="3200" b="1" dirty="0" smtClean="0">
                <a:solidFill>
                  <a:schemeClr val="accent1"/>
                </a:solidFill>
                <a:latin typeface="Garamond" pitchFamily="18" charset="0"/>
              </a:rPr>
              <a:t>20/1500</a:t>
            </a:r>
            <a:r>
              <a:rPr lang="en-US" sz="3200" b="1" dirty="0" smtClean="0">
                <a:latin typeface="Garamond" pitchFamily="18" charset="0"/>
              </a:rPr>
              <a:t>x1000=13.33/1000population/year</a:t>
            </a:r>
            <a:endParaRPr lang="en-US" sz="3200" b="1" dirty="0">
              <a:latin typeface="Garamond" pitchFamily="18" charset="0"/>
            </a:endParaRPr>
          </a:p>
          <a:p>
            <a:pPr marL="457200" indent="-457200" algn="l" rtl="0">
              <a:buClr>
                <a:srgbClr val="FF3300"/>
              </a:buClr>
              <a:buFont typeface="Wingdings" panose="05000000000000000000" pitchFamily="2" charset="2"/>
              <a:buChar char="q"/>
              <a:defRPr/>
            </a:pP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Prevalence </a:t>
            </a:r>
            <a:r>
              <a:rPr lang="en-US" sz="3200" b="1" dirty="0" smtClean="0">
                <a:solidFill>
                  <a:srgbClr val="0070C0"/>
                </a:solidFill>
                <a:latin typeface="Garamond" pitchFamily="18" charset="0"/>
              </a:rPr>
              <a:t>2021  </a:t>
            </a:r>
            <a:r>
              <a:rPr lang="en-US" sz="3200" b="1" dirty="0">
                <a:latin typeface="Garamond" pitchFamily="18" charset="0"/>
              </a:rPr>
              <a:t>=</a:t>
            </a:r>
            <a:r>
              <a:rPr lang="en-US" sz="3200" b="1" dirty="0" smtClean="0">
                <a:solidFill>
                  <a:schemeClr val="accent1"/>
                </a:solidFill>
                <a:latin typeface="Garamond" pitchFamily="18" charset="0"/>
              </a:rPr>
              <a:t>28/1500</a:t>
            </a:r>
            <a:r>
              <a:rPr lang="en-US" sz="3200" b="1" dirty="0" smtClean="0">
                <a:latin typeface="Garamond" pitchFamily="18" charset="0"/>
              </a:rPr>
              <a:t>X1000=18.66/1000population/year</a:t>
            </a:r>
            <a:endParaRPr lang="en-US" sz="3200" b="1" dirty="0">
              <a:latin typeface="Garamond" pitchFamily="18" charset="0"/>
            </a:endParaRPr>
          </a:p>
          <a:p>
            <a:pPr algn="l" rtl="0">
              <a:buClr>
                <a:srgbClr val="FF3300"/>
              </a:buClr>
              <a:defRPr/>
            </a:pPr>
            <a:endParaRPr lang="en-US" sz="2800" b="1" dirty="0">
              <a:solidFill>
                <a:srgbClr val="FFFF00"/>
              </a:solidFill>
              <a:latin typeface="Garamond" pitchFamily="18" charset="0"/>
            </a:endParaRPr>
          </a:p>
          <a:p>
            <a:pPr algn="l" rtl="0">
              <a:buClr>
                <a:srgbClr val="FF3300"/>
              </a:buClr>
              <a:defRPr/>
            </a:pPr>
            <a:endParaRPr lang="en-US" sz="2800" b="1" dirty="0" smtClean="0">
              <a:solidFill>
                <a:srgbClr val="FFFF00"/>
              </a:solidFill>
            </a:endParaRPr>
          </a:p>
          <a:p>
            <a:pPr algn="l" rtl="0">
              <a:buClr>
                <a:srgbClr val="FF3300"/>
              </a:buClr>
              <a:defRPr/>
            </a:pPr>
            <a:endParaRPr lang="en-US" sz="2800" b="1" dirty="0">
              <a:solidFill>
                <a:srgbClr val="FFFF00"/>
              </a:solidFill>
            </a:endParaRPr>
          </a:p>
          <a:p>
            <a:pPr algn="l" rtl="0">
              <a:buClr>
                <a:srgbClr val="FF3300"/>
              </a:buClr>
              <a:defRPr/>
            </a:pPr>
            <a:endParaRPr lang="en-US" sz="2800" b="1" dirty="0">
              <a:solidFill>
                <a:srgbClr val="FFFF00"/>
              </a:solidFill>
            </a:endParaRPr>
          </a:p>
          <a:p>
            <a:pPr algn="l" rtl="0">
              <a:buClr>
                <a:srgbClr val="FF3300"/>
              </a:buClr>
              <a:defRPr/>
            </a:pP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5616" y="4971355"/>
            <a:ext cx="8610600" cy="1538883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22225">
            <a:solidFill>
              <a:srgbClr val="00B050"/>
            </a:solidFill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Thus,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prevalence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 can be thought of as the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status 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of the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disease in a population at a point in 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time </a:t>
            </a:r>
            <a:r>
              <a:rPr lang="en-US" sz="3000" b="1" dirty="0">
                <a:latin typeface="Garamond" pitchFamily="18" charset="0"/>
                <a:cs typeface="Times New Roman" pitchFamily="18" charset="0"/>
              </a:rPr>
              <a:t>and as such is also referred to as </a:t>
            </a:r>
            <a:r>
              <a:rPr lang="en-US" sz="30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point prevalence</a:t>
            </a:r>
            <a:endParaRPr lang="en-US" sz="30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A99A-9BDA-45A2-9320-2BB55BF354C3}" type="datetime1">
              <a:rPr lang="en-US" smtClean="0"/>
              <a:t>10/21/2022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3683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12857" y="-170239"/>
            <a:ext cx="89154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defRPr/>
            </a:pPr>
            <a:r>
              <a:rPr lang="en-US" sz="2400" b="1" u="sng" dirty="0">
                <a:latin typeface="Garamond" pitchFamily="18" charset="0"/>
              </a:rPr>
              <a:t>example</a:t>
            </a:r>
            <a:r>
              <a:rPr lang="en-US" sz="2400" dirty="0">
                <a:latin typeface="Garamond" pitchFamily="18" charset="0"/>
              </a:rPr>
              <a:t>, </a:t>
            </a:r>
          </a:p>
          <a:p>
            <a:pPr>
              <a:defRPr/>
            </a:pP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visual examination survey conducted </a:t>
            </a:r>
            <a:r>
              <a:rPr lang="en-US" sz="2800" b="1" dirty="0" smtClean="0">
                <a:latin typeface="Garamond" pitchFamily="18" charset="0"/>
                <a:cs typeface="Times New Roman" pitchFamily="18" charset="0"/>
              </a:rPr>
              <a:t>in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Al </a:t>
            </a:r>
            <a:r>
              <a:rPr lang="en-US" sz="2800" b="1" dirty="0" err="1" smtClean="0">
                <a:latin typeface="Garamond" pitchFamily="18" charset="0"/>
                <a:cs typeface="Times New Roman" pitchFamily="18" charset="0"/>
              </a:rPr>
              <a:t>Karak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 among</a:t>
            </a:r>
          </a:p>
          <a:p>
            <a:pPr algn="l">
              <a:defRPr/>
            </a:pP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 individuals , 52 - 85 years of </a:t>
            </a:r>
            <a:r>
              <a:rPr lang="en-US" sz="2800" b="1" dirty="0" smtClean="0">
                <a:latin typeface="Garamond" pitchFamily="18" charset="0"/>
                <a:cs typeface="Times New Roman" pitchFamily="18" charset="0"/>
              </a:rPr>
              <a:t>age,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during  </a:t>
            </a:r>
            <a:r>
              <a:rPr lang="en-US" sz="2800" b="1" dirty="0" smtClean="0">
                <a:latin typeface="Garamond" pitchFamily="18" charset="0"/>
                <a:cs typeface="Times New Roman" pitchFamily="18" charset="0"/>
              </a:rPr>
              <a:t>2021</a:t>
            </a:r>
            <a:endParaRPr lang="en-US" sz="2800" b="1" dirty="0">
              <a:latin typeface="Garamond" pitchFamily="18" charset="0"/>
              <a:cs typeface="Times New Roman" pitchFamily="18" charset="0"/>
            </a:endParaRPr>
          </a:p>
          <a:p>
            <a:pPr algn="l">
              <a:defRPr/>
            </a:pPr>
            <a:r>
              <a:rPr lang="en-US" sz="28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310</a:t>
            </a:r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of the 2477 persons examined 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had cataracts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at the time of the survey.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???????</a:t>
            </a:r>
          </a:p>
          <a:p>
            <a:pPr algn="l">
              <a:defRPr/>
            </a:pP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The prevalence of cataract in that age group was </a:t>
            </a:r>
          </a:p>
          <a:p>
            <a:pPr algn="l">
              <a:defRPr/>
            </a:pP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 </a:t>
            </a:r>
          </a:p>
          <a:p>
            <a:pPr algn="l"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l">
              <a:defRPr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l">
              <a:defRPr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310 / 2477 X100 ,=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12.5%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 prevalence of cataract among population aging  52 - 85 years in Al </a:t>
            </a:r>
            <a:r>
              <a:rPr lang="en-US" sz="3200" b="1" dirty="0" err="1">
                <a:latin typeface="Garamond" pitchFamily="18" charset="0"/>
                <a:cs typeface="Times New Roman" pitchFamily="18" charset="0"/>
              </a:rPr>
              <a:t>Karak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Garamond" pitchFamily="18" charset="0"/>
                <a:cs typeface="Times New Roman" pitchFamily="18" charset="0"/>
              </a:rPr>
              <a:t>during  2021</a:t>
            </a:r>
            <a:endParaRPr lang="en-US" sz="3200" b="1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2857" y="3068960"/>
            <a:ext cx="8655496" cy="1077218"/>
          </a:xfrm>
          <a:prstGeom prst="rect">
            <a:avLst/>
          </a:prstGeom>
          <a:solidFill>
            <a:srgbClr val="C7D9BD">
              <a:alpha val="18000"/>
            </a:srgbClr>
          </a:solidFill>
          <a:ln w="317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l" rtl="0">
              <a:defRPr/>
            </a:pP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P</a:t>
            </a:r>
            <a:r>
              <a:rPr lang="en-US" sz="2800" b="1" dirty="0">
                <a:solidFill>
                  <a:srgbClr val="003399"/>
                </a:solidFill>
                <a:latin typeface="Garamond" pitchFamily="18" charset="0"/>
              </a:rPr>
              <a:t> </a:t>
            </a:r>
            <a:r>
              <a:rPr lang="en-US" sz="3200" b="1" dirty="0">
                <a:solidFill>
                  <a:srgbClr val="003399"/>
                </a:solidFill>
                <a:latin typeface="Garamond" pitchFamily="18" charset="0"/>
              </a:rPr>
              <a:t>=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№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3200" b="1" u="sng" dirty="0">
                <a:solidFill>
                  <a:srgbClr val="003399"/>
                </a:solidFill>
                <a:latin typeface="Garamond" pitchFamily="18" charset="0"/>
              </a:rPr>
              <a:t>of existing cases of a disease</a:t>
            </a:r>
            <a:r>
              <a:rPr lang="en-US" sz="3200" b="1" dirty="0">
                <a:solidFill>
                  <a:srgbClr val="003399"/>
                </a:solidFill>
                <a:latin typeface="Garamond" pitchFamily="18" charset="0"/>
              </a:rPr>
              <a:t>  X 100</a:t>
            </a:r>
          </a:p>
          <a:p>
            <a:pPr algn="ctr">
              <a:defRPr/>
            </a:pPr>
            <a:r>
              <a:rPr lang="en-US" sz="3200" b="1" dirty="0">
                <a:solidFill>
                  <a:srgbClr val="003399"/>
                </a:solidFill>
                <a:latin typeface="Garamond" pitchFamily="18" charset="0"/>
              </a:rPr>
              <a:t>  total population  at risk at a given point in 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58A5-FADD-44A6-8B3C-41E3CB747E4A}" type="datetime1">
              <a:rPr lang="en-US" smtClean="0"/>
              <a:t>10/21/2022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7535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</TotalTime>
  <Words>2690</Words>
  <Application>Microsoft Office PowerPoint</Application>
  <PresentationFormat>On-screen Show (4:3)</PresentationFormat>
  <Paragraphs>414</Paragraphs>
  <Slides>37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8" baseType="lpstr">
      <vt:lpstr>Arial</vt:lpstr>
      <vt:lpstr>Arial Black</vt:lpstr>
      <vt:lpstr>Calibri</vt:lpstr>
      <vt:lpstr>Calibri Light</vt:lpstr>
      <vt:lpstr>Garamond</vt:lpstr>
      <vt:lpstr>Tahoma</vt:lpstr>
      <vt:lpstr>Times New Roman</vt:lpstr>
      <vt:lpstr>Wingdings</vt:lpstr>
      <vt:lpstr>Wingdings 3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Factors influencing prevalence rate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38</cp:revision>
  <dcterms:created xsi:type="dcterms:W3CDTF">2022-10-18T18:11:09Z</dcterms:created>
  <dcterms:modified xsi:type="dcterms:W3CDTF">2022-10-21T18:37:53Z</dcterms:modified>
</cp:coreProperties>
</file>