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46"/>
  </p:notesMasterIdLst>
  <p:sldIdLst>
    <p:sldId id="256" r:id="rId2"/>
    <p:sldId id="257" r:id="rId3"/>
    <p:sldId id="260" r:id="rId4"/>
    <p:sldId id="258" r:id="rId5"/>
    <p:sldId id="259" r:id="rId6"/>
    <p:sldId id="261" r:id="rId7"/>
    <p:sldId id="262" r:id="rId8"/>
    <p:sldId id="263" r:id="rId9"/>
    <p:sldId id="264" r:id="rId10"/>
    <p:sldId id="265" r:id="rId11"/>
    <p:sldId id="266" r:id="rId12"/>
    <p:sldId id="299" r:id="rId13"/>
    <p:sldId id="267" r:id="rId14"/>
    <p:sldId id="268" r:id="rId15"/>
    <p:sldId id="300" r:id="rId16"/>
    <p:sldId id="269" r:id="rId17"/>
    <p:sldId id="270" r:id="rId18"/>
    <p:sldId id="301" r:id="rId19"/>
    <p:sldId id="272" r:id="rId20"/>
    <p:sldId id="302" r:id="rId21"/>
    <p:sldId id="303" r:id="rId22"/>
    <p:sldId id="304" r:id="rId23"/>
    <p:sldId id="271" r:id="rId24"/>
    <p:sldId id="273" r:id="rId25"/>
    <p:sldId id="275" r:id="rId26"/>
    <p:sldId id="274" r:id="rId27"/>
    <p:sldId id="288" r:id="rId28"/>
    <p:sldId id="278" r:id="rId29"/>
    <p:sldId id="279" r:id="rId30"/>
    <p:sldId id="294" r:id="rId31"/>
    <p:sldId id="280" r:id="rId32"/>
    <p:sldId id="295" r:id="rId33"/>
    <p:sldId id="289" r:id="rId34"/>
    <p:sldId id="296" r:id="rId35"/>
    <p:sldId id="282" r:id="rId36"/>
    <p:sldId id="283" r:id="rId37"/>
    <p:sldId id="284" r:id="rId38"/>
    <p:sldId id="291" r:id="rId39"/>
    <p:sldId id="292" r:id="rId40"/>
    <p:sldId id="293" r:id="rId41"/>
    <p:sldId id="285" r:id="rId42"/>
    <p:sldId id="286" r:id="rId43"/>
    <p:sldId id="298" r:id="rId44"/>
    <p:sldId id="287" r:id="rId4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9324" autoAdjust="0"/>
  </p:normalViewPr>
  <p:slideViewPr>
    <p:cSldViewPr>
      <p:cViewPr>
        <p:scale>
          <a:sx n="72" d="100"/>
          <a:sy n="72" d="100"/>
        </p:scale>
        <p:origin x="-1326" y="16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AAF2913-4186-4AC4-8F2C-B4BA79B1D7E1}" type="datetimeFigureOut">
              <a:rPr lang="en-GB" smtClean="0"/>
              <a:t>08/12/2020</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234EB55-D494-4743-979D-0346316F6B91}" type="slidenum">
              <a:rPr lang="en-GB" smtClean="0"/>
              <a:t>‹#›</a:t>
            </a:fld>
            <a:endParaRPr lang="en-GB"/>
          </a:p>
        </p:txBody>
      </p:sp>
    </p:spTree>
    <p:extLst>
      <p:ext uri="{BB962C8B-B14F-4D97-AF65-F5344CB8AC3E}">
        <p14:creationId xmlns:p14="http://schemas.microsoft.com/office/powerpoint/2010/main" val="1839807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234EB55-D494-4743-979D-0346316F6B91}" type="slidenum">
              <a:rPr lang="en-GB" smtClean="0"/>
              <a:t>29</a:t>
            </a:fld>
            <a:endParaRPr lang="en-GB"/>
          </a:p>
        </p:txBody>
      </p:sp>
    </p:spTree>
    <p:extLst>
      <p:ext uri="{BB962C8B-B14F-4D97-AF65-F5344CB8AC3E}">
        <p14:creationId xmlns:p14="http://schemas.microsoft.com/office/powerpoint/2010/main" val="42941624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234EB55-D494-4743-979D-0346316F6B91}" type="slidenum">
              <a:rPr lang="en-GB" smtClean="0"/>
              <a:t>30</a:t>
            </a:fld>
            <a:endParaRPr lang="en-GB"/>
          </a:p>
        </p:txBody>
      </p:sp>
    </p:spTree>
    <p:extLst>
      <p:ext uri="{BB962C8B-B14F-4D97-AF65-F5344CB8AC3E}">
        <p14:creationId xmlns:p14="http://schemas.microsoft.com/office/powerpoint/2010/main" val="42941624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8234EB55-D494-4743-979D-0346316F6B91}" type="slidenum">
              <a:rPr lang="en-GB" smtClean="0"/>
              <a:t>31</a:t>
            </a:fld>
            <a:endParaRPr lang="en-GB"/>
          </a:p>
        </p:txBody>
      </p:sp>
    </p:spTree>
    <p:extLst>
      <p:ext uri="{BB962C8B-B14F-4D97-AF65-F5344CB8AC3E}">
        <p14:creationId xmlns:p14="http://schemas.microsoft.com/office/powerpoint/2010/main" val="35944459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8234EB55-D494-4743-979D-0346316F6B91}" type="slidenum">
              <a:rPr lang="en-GB" smtClean="0"/>
              <a:t>32</a:t>
            </a:fld>
            <a:endParaRPr lang="en-GB"/>
          </a:p>
        </p:txBody>
      </p:sp>
    </p:spTree>
    <p:extLst>
      <p:ext uri="{BB962C8B-B14F-4D97-AF65-F5344CB8AC3E}">
        <p14:creationId xmlns:p14="http://schemas.microsoft.com/office/powerpoint/2010/main" val="35944459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8234EB55-D494-4743-979D-0346316F6B91}" type="slidenum">
              <a:rPr lang="en-GB" smtClean="0"/>
              <a:t>33</a:t>
            </a:fld>
            <a:endParaRPr lang="en-GB"/>
          </a:p>
        </p:txBody>
      </p:sp>
    </p:spTree>
    <p:extLst>
      <p:ext uri="{BB962C8B-B14F-4D97-AF65-F5344CB8AC3E}">
        <p14:creationId xmlns:p14="http://schemas.microsoft.com/office/powerpoint/2010/main" val="35944459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8234EB55-D494-4743-979D-0346316F6B91}" type="slidenum">
              <a:rPr lang="en-GB" smtClean="0"/>
              <a:t>34</a:t>
            </a:fld>
            <a:endParaRPr lang="en-GB"/>
          </a:p>
        </p:txBody>
      </p:sp>
    </p:spTree>
    <p:extLst>
      <p:ext uri="{BB962C8B-B14F-4D97-AF65-F5344CB8AC3E}">
        <p14:creationId xmlns:p14="http://schemas.microsoft.com/office/powerpoint/2010/main" val="35944459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234EB55-D494-4743-979D-0346316F6B91}" type="slidenum">
              <a:rPr lang="en-GB" smtClean="0"/>
              <a:t>35</a:t>
            </a:fld>
            <a:endParaRPr lang="en-GB"/>
          </a:p>
        </p:txBody>
      </p:sp>
    </p:spTree>
    <p:extLst>
      <p:ext uri="{BB962C8B-B14F-4D97-AF65-F5344CB8AC3E}">
        <p14:creationId xmlns:p14="http://schemas.microsoft.com/office/powerpoint/2010/main" val="29209731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sp>
        <p:nvSpPr>
          <p:cNvPr id="23" name="مستطيل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مستطيل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مستطيل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مستطيل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مستطيل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مستطيل مستدير الزوايا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مستطيل مستدير الزوايا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مستطيل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مستطيل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مستطيل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مستطيل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عنوان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ar-SA" smtClean="0"/>
              <a:t>انقر لتحرير نمط العنوان الرئيسي</a:t>
            </a:r>
            <a:endParaRPr kumimoji="0" lang="en-US"/>
          </a:p>
        </p:txBody>
      </p:sp>
      <p:sp>
        <p:nvSpPr>
          <p:cNvPr id="9" name="عنوان فرعي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ar-SA" smtClean="0"/>
              <a:t>انقر لتحرير نمط العنوان الثانوي الرئيسي</a:t>
            </a:r>
            <a:endParaRPr kumimoji="0" lang="en-US"/>
          </a:p>
        </p:txBody>
      </p:sp>
      <p:sp>
        <p:nvSpPr>
          <p:cNvPr id="28" name="عنصر نائب للتاريخ 27"/>
          <p:cNvSpPr>
            <a:spLocks noGrp="1"/>
          </p:cNvSpPr>
          <p:nvPr>
            <p:ph type="dt" sz="half" idx="10"/>
          </p:nvPr>
        </p:nvSpPr>
        <p:spPr>
          <a:xfrm>
            <a:off x="6705600" y="4206240"/>
            <a:ext cx="960120" cy="457200"/>
          </a:xfrm>
        </p:spPr>
        <p:txBody>
          <a:bodyPr/>
          <a:lstStyle/>
          <a:p>
            <a:fld id="{C249DB99-D992-4463-A287-2638AE93FCD8}" type="datetimeFigureOut">
              <a:rPr lang="en-US" smtClean="0"/>
              <a:t>12/8/2020</a:t>
            </a:fld>
            <a:endParaRPr lang="en-US"/>
          </a:p>
        </p:txBody>
      </p:sp>
      <p:sp>
        <p:nvSpPr>
          <p:cNvPr id="17" name="عنصر نائب للتذييل 16"/>
          <p:cNvSpPr>
            <a:spLocks noGrp="1"/>
          </p:cNvSpPr>
          <p:nvPr>
            <p:ph type="ftr" sz="quarter" idx="11"/>
          </p:nvPr>
        </p:nvSpPr>
        <p:spPr>
          <a:xfrm>
            <a:off x="5410200" y="4205288"/>
            <a:ext cx="1295400" cy="457200"/>
          </a:xfrm>
        </p:spPr>
        <p:txBody>
          <a:bodyPr/>
          <a:lstStyle/>
          <a:p>
            <a:endParaRPr lang="en-US"/>
          </a:p>
        </p:txBody>
      </p:sp>
      <p:sp>
        <p:nvSpPr>
          <p:cNvPr id="29" name="عنصر نائب لرقم الشريحة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18440D7F-FB54-48C3-ACF9-6D015C56E9F0}"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C249DB99-D992-4463-A287-2638AE93FCD8}" type="datetimeFigureOut">
              <a:rPr lang="en-US" smtClean="0"/>
              <a:t>12/8/2020</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18440D7F-FB54-48C3-ACF9-6D015C56E9F0}"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781800" y="1143000"/>
            <a:ext cx="1905000" cy="5486400"/>
          </a:xfrm>
        </p:spPr>
        <p:txBody>
          <a:bodyPr vert="eaVer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457200" y="1143000"/>
            <a:ext cx="6248400" cy="5486400"/>
          </a:xfrm>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C249DB99-D992-4463-A287-2638AE93FCD8}" type="datetimeFigureOut">
              <a:rPr lang="en-US" smtClean="0"/>
              <a:t>12/8/2020</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18440D7F-FB54-48C3-ACF9-6D015C56E9F0}"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عنصر نائب للمحتوى 2"/>
          <p:cNvSpPr>
            <a:spLocks noGrp="1"/>
          </p:cNvSpPr>
          <p:nvPr>
            <p:ph idx="1"/>
          </p:nvPr>
        </p:nvSpPr>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C249DB99-D992-4463-A287-2638AE93FCD8}" type="datetimeFigureOut">
              <a:rPr lang="en-US" smtClean="0"/>
              <a:t>12/8/2020</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18440D7F-FB54-48C3-ACF9-6D015C56E9F0}"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C249DB99-D992-4463-A287-2638AE93FCD8}" type="datetimeFigureOut">
              <a:rPr lang="en-US" smtClean="0"/>
              <a:t>12/8/2020</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18440D7F-FB54-48C3-ACF9-6D015C56E9F0}"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عنصر نائب للمحتوى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محتوى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p:txBody>
          <a:bodyPr/>
          <a:lstStyle/>
          <a:p>
            <a:fld id="{C249DB99-D992-4463-A287-2638AE93FCD8}" type="datetimeFigureOut">
              <a:rPr lang="en-US" smtClean="0"/>
              <a:t>12/8/2020</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18440D7F-FB54-48C3-ACF9-6D015C56E9F0}"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381000" y="1143000"/>
            <a:ext cx="8382000" cy="1069848"/>
          </a:xfrm>
        </p:spPr>
        <p:txBody>
          <a:bodyPr anchor="ctr"/>
          <a:lstStyle>
            <a:lvl1pPr>
              <a:defRPr sz="4000" b="0" i="0" cap="none" baseline="0"/>
            </a:lvl1pPr>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ar-SA" smtClean="0"/>
              <a:t>انقر لتحرير أنماط النص الرئيسي</a:t>
            </a:r>
          </a:p>
        </p:txBody>
      </p:sp>
      <p:sp>
        <p:nvSpPr>
          <p:cNvPr id="4" name="عنصر نائب للنص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ar-SA" smtClean="0"/>
              <a:t>انقر لتحرير أنماط النص الرئيسي</a:t>
            </a:r>
          </a:p>
        </p:txBody>
      </p:sp>
      <p:sp>
        <p:nvSpPr>
          <p:cNvPr id="5" name="عنصر نائب للمحتوى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6" name="عنصر نائب للمحتوى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26" name="عنصر نائب للتاريخ 25"/>
          <p:cNvSpPr>
            <a:spLocks noGrp="1"/>
          </p:cNvSpPr>
          <p:nvPr>
            <p:ph type="dt" sz="half" idx="10"/>
          </p:nvPr>
        </p:nvSpPr>
        <p:spPr/>
        <p:txBody>
          <a:bodyPr rtlCol="0"/>
          <a:lstStyle/>
          <a:p>
            <a:fld id="{C249DB99-D992-4463-A287-2638AE93FCD8}" type="datetimeFigureOut">
              <a:rPr lang="en-US" smtClean="0"/>
              <a:t>12/8/2020</a:t>
            </a:fld>
            <a:endParaRPr lang="en-US"/>
          </a:p>
        </p:txBody>
      </p:sp>
      <p:sp>
        <p:nvSpPr>
          <p:cNvPr id="27" name="عنصر نائب لرقم الشريحة 26"/>
          <p:cNvSpPr>
            <a:spLocks noGrp="1"/>
          </p:cNvSpPr>
          <p:nvPr>
            <p:ph type="sldNum" sz="quarter" idx="11"/>
          </p:nvPr>
        </p:nvSpPr>
        <p:spPr/>
        <p:txBody>
          <a:bodyPr rtlCol="0"/>
          <a:lstStyle/>
          <a:p>
            <a:fld id="{18440D7F-FB54-48C3-ACF9-6D015C56E9F0}" type="slidenum">
              <a:rPr lang="en-US" smtClean="0"/>
              <a:t>‹#›</a:t>
            </a:fld>
            <a:endParaRPr lang="en-US"/>
          </a:p>
        </p:txBody>
      </p:sp>
      <p:sp>
        <p:nvSpPr>
          <p:cNvPr id="28" name="عنصر نائب للتذييل 27"/>
          <p:cNvSpPr>
            <a:spLocks noGrp="1"/>
          </p:cNvSpPr>
          <p:nvPr>
            <p:ph type="ftr" sz="quarter" idx="12"/>
          </p:nvPr>
        </p:nvSpPr>
        <p:spPr/>
        <p:txBody>
          <a:bodyPr rtlCol="0"/>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ar-SA" smtClean="0"/>
              <a:t>انقر لتحرير نمط العنوان الرئيسي</a:t>
            </a:r>
            <a:endParaRPr kumimoji="0" lang="en-US"/>
          </a:p>
        </p:txBody>
      </p:sp>
      <p:sp>
        <p:nvSpPr>
          <p:cNvPr id="3" name="عنصر نائب للتاريخ 2"/>
          <p:cNvSpPr>
            <a:spLocks noGrp="1"/>
          </p:cNvSpPr>
          <p:nvPr>
            <p:ph type="dt" sz="half" idx="10"/>
          </p:nvPr>
        </p:nvSpPr>
        <p:spPr>
          <a:xfrm>
            <a:off x="6583680" y="612648"/>
            <a:ext cx="957264" cy="457200"/>
          </a:xfrm>
        </p:spPr>
        <p:txBody>
          <a:bodyPr/>
          <a:lstStyle/>
          <a:p>
            <a:fld id="{C249DB99-D992-4463-A287-2638AE93FCD8}" type="datetimeFigureOut">
              <a:rPr lang="en-US" smtClean="0"/>
              <a:t>12/8/2020</a:t>
            </a:fld>
            <a:endParaRPr lang="en-US"/>
          </a:p>
        </p:txBody>
      </p:sp>
      <p:sp>
        <p:nvSpPr>
          <p:cNvPr id="4" name="عنصر نائب للتذييل 3"/>
          <p:cNvSpPr>
            <a:spLocks noGrp="1"/>
          </p:cNvSpPr>
          <p:nvPr>
            <p:ph type="ftr" sz="quarter" idx="11"/>
          </p:nvPr>
        </p:nvSpPr>
        <p:spPr>
          <a:xfrm>
            <a:off x="5257800" y="612648"/>
            <a:ext cx="1325880" cy="457200"/>
          </a:xfrm>
        </p:spPr>
        <p:txBody>
          <a:bodyPr/>
          <a:lstStyle/>
          <a:p>
            <a:endParaRPr lang="en-US"/>
          </a:p>
        </p:txBody>
      </p:sp>
      <p:sp>
        <p:nvSpPr>
          <p:cNvPr id="5" name="عنصر نائب لرقم الشريحة 4"/>
          <p:cNvSpPr>
            <a:spLocks noGrp="1"/>
          </p:cNvSpPr>
          <p:nvPr>
            <p:ph type="sldNum" sz="quarter" idx="12"/>
          </p:nvPr>
        </p:nvSpPr>
        <p:spPr>
          <a:xfrm>
            <a:off x="8174736" y="2272"/>
            <a:ext cx="762000" cy="365760"/>
          </a:xfrm>
        </p:spPr>
        <p:txBody>
          <a:bodyPr/>
          <a:lstStyle/>
          <a:p>
            <a:fld id="{18440D7F-FB54-48C3-ACF9-6D015C56E9F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C249DB99-D992-4463-A287-2638AE93FCD8}" type="datetimeFigureOut">
              <a:rPr lang="en-US" smtClean="0"/>
              <a:t>12/8/2020</a:t>
            </a:fld>
            <a:endParaRPr lang="en-US"/>
          </a:p>
        </p:txBody>
      </p:sp>
      <p:sp>
        <p:nvSpPr>
          <p:cNvPr id="3" name="عنصر نائب للتذييل 2"/>
          <p:cNvSpPr>
            <a:spLocks noGrp="1"/>
          </p:cNvSpPr>
          <p:nvPr>
            <p:ph type="ftr" sz="quarter" idx="11"/>
          </p:nvPr>
        </p:nvSpPr>
        <p:spPr/>
        <p:txBody>
          <a:bodyPr/>
          <a:lstStyle/>
          <a:p>
            <a:endParaRPr lang="en-US"/>
          </a:p>
        </p:txBody>
      </p:sp>
      <p:sp>
        <p:nvSpPr>
          <p:cNvPr id="4" name="عنصر نائب لرقم الشريحة 3"/>
          <p:cNvSpPr>
            <a:spLocks noGrp="1"/>
          </p:cNvSpPr>
          <p:nvPr>
            <p:ph type="sldNum" sz="quarter" idx="12"/>
          </p:nvPr>
        </p:nvSpPr>
        <p:spPr/>
        <p:txBody>
          <a:bodyPr/>
          <a:lstStyle/>
          <a:p>
            <a:fld id="{18440D7F-FB54-48C3-ACF9-6D015C56E9F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5353496" y="1101970"/>
            <a:ext cx="3383280" cy="877824"/>
          </a:xfrm>
        </p:spPr>
        <p:txBody>
          <a:bodyPr anchor="b"/>
          <a:lstStyle>
            <a:lvl1pPr algn="l">
              <a:buNone/>
              <a:defRPr sz="1800" b="1"/>
            </a:lvl1pPr>
          </a:lstStyle>
          <a:p>
            <a:r>
              <a:rPr kumimoji="0" lang="ar-SA" smtClean="0"/>
              <a:t>انقر لتحرير نمط العنوان الرئيسي</a:t>
            </a:r>
            <a:endParaRPr kumimoji="0" lang="en-US"/>
          </a:p>
        </p:txBody>
      </p:sp>
      <p:sp>
        <p:nvSpPr>
          <p:cNvPr id="3" name="عنصر نائب للنص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ar-SA" smtClean="0"/>
              <a:t>انقر لتحرير أنماط النص الرئيسي</a:t>
            </a:r>
          </a:p>
        </p:txBody>
      </p:sp>
      <p:sp>
        <p:nvSpPr>
          <p:cNvPr id="4" name="عنصر نائب للمحتوى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p:txBody>
          <a:bodyPr/>
          <a:lstStyle/>
          <a:p>
            <a:fld id="{C249DB99-D992-4463-A287-2638AE93FCD8}" type="datetimeFigureOut">
              <a:rPr lang="en-US" smtClean="0"/>
              <a:t>12/8/2020</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18440D7F-FB54-48C3-ACF9-6D015C56E9F0}"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ar-SA" smtClean="0"/>
              <a:t>انقر لتحرير نمط العنوان الرئيسي</a:t>
            </a:r>
            <a:endParaRPr kumimoji="0" lang="en-US"/>
          </a:p>
        </p:txBody>
      </p:sp>
      <p:sp>
        <p:nvSpPr>
          <p:cNvPr id="3" name="عنصر نائب للصورة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ar-SA" smtClean="0"/>
              <a:t>انقر فوق الأيقونة لإضافة صورة</a:t>
            </a:r>
            <a:endParaRPr kumimoji="0" lang="en-US" dirty="0"/>
          </a:p>
        </p:txBody>
      </p:sp>
      <p:sp>
        <p:nvSpPr>
          <p:cNvPr id="4" name="عنصر نائب للنص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C249DB99-D992-4463-A287-2638AE93FCD8}" type="datetimeFigureOut">
              <a:rPr lang="en-US" smtClean="0"/>
              <a:t>12/8/2020</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18440D7F-FB54-48C3-ACF9-6D015C56E9F0}"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مستطيل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مستطيل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مستطيل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مستطيل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مستطيل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مستطيل مستدير الزوايا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مستطيل مستدير الزوايا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مستطيل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مستطيل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مستطيل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مستطيل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مستطيل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مستطيل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عنصر نائب للعنوان 21"/>
          <p:cNvSpPr>
            <a:spLocks noGrp="1"/>
          </p:cNvSpPr>
          <p:nvPr>
            <p:ph type="title"/>
          </p:nvPr>
        </p:nvSpPr>
        <p:spPr>
          <a:xfrm>
            <a:off x="457200" y="1143000"/>
            <a:ext cx="8229600" cy="1066800"/>
          </a:xfrm>
          <a:prstGeom prst="rect">
            <a:avLst/>
          </a:prstGeom>
        </p:spPr>
        <p:txBody>
          <a:bodyPr vert="horz" anchor="ctr">
            <a:normAutofit/>
          </a:bodyPr>
          <a:lstStyle/>
          <a:p>
            <a:r>
              <a:rPr kumimoji="0" lang="ar-SA" smtClean="0"/>
              <a:t>انقر لتحرير نمط العنوان الرئيسي</a:t>
            </a:r>
            <a:endParaRPr kumimoji="0" lang="en-US"/>
          </a:p>
        </p:txBody>
      </p:sp>
      <p:sp>
        <p:nvSpPr>
          <p:cNvPr id="13" name="عنصر نائب للنص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ar-SA" smtClean="0"/>
              <a:t>انقر لتحرير أنماط النص الرئيسي</a:t>
            </a:r>
          </a:p>
          <a:p>
            <a:pPr lvl="1" eaLnBrk="1" latinLnBrk="0" hangingPunct="1"/>
            <a:r>
              <a:rPr kumimoji="0" lang="ar-SA" smtClean="0"/>
              <a:t>المستوى الثاني</a:t>
            </a:r>
          </a:p>
          <a:p>
            <a:pPr lvl="2" eaLnBrk="1" latinLnBrk="0" hangingPunct="1"/>
            <a:r>
              <a:rPr kumimoji="0" lang="ar-SA" smtClean="0"/>
              <a:t>المستوى الثالث</a:t>
            </a:r>
          </a:p>
          <a:p>
            <a:pPr lvl="3" eaLnBrk="1" latinLnBrk="0" hangingPunct="1"/>
            <a:r>
              <a:rPr kumimoji="0" lang="ar-SA" smtClean="0"/>
              <a:t>المستوى الرابع</a:t>
            </a:r>
          </a:p>
          <a:p>
            <a:pPr lvl="4" eaLnBrk="1" latinLnBrk="0" hangingPunct="1"/>
            <a:r>
              <a:rPr kumimoji="0" lang="ar-SA" smtClean="0"/>
              <a:t>المستوى الخامس</a:t>
            </a:r>
            <a:endParaRPr kumimoji="0" lang="en-US"/>
          </a:p>
        </p:txBody>
      </p:sp>
      <p:sp>
        <p:nvSpPr>
          <p:cNvPr id="14" name="عنصر نائب للتاريخ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C249DB99-D992-4463-A287-2638AE93FCD8}" type="datetimeFigureOut">
              <a:rPr lang="en-US" smtClean="0"/>
              <a:t>12/8/2020</a:t>
            </a:fld>
            <a:endParaRPr lang="en-US"/>
          </a:p>
        </p:txBody>
      </p:sp>
      <p:sp>
        <p:nvSpPr>
          <p:cNvPr id="3" name="عنصر نائب للتذييل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en-US"/>
          </a:p>
        </p:txBody>
      </p:sp>
      <p:sp>
        <p:nvSpPr>
          <p:cNvPr id="23" name="عنصر نائب لرقم الشريحة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18440D7F-FB54-48C3-ACF9-6D015C56E9F0}"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228600" y="2133600"/>
            <a:ext cx="8686800" cy="1600199"/>
          </a:xfrm>
        </p:spPr>
        <p:txBody>
          <a:bodyPr/>
          <a:lstStyle/>
          <a:p>
            <a:r>
              <a:rPr lang="en-US" dirty="0" smtClean="0"/>
              <a:t>CARDIOMEGALY &amp; HEART FAILURE</a:t>
            </a:r>
            <a:endParaRPr lang="en-US" dirty="0"/>
          </a:p>
        </p:txBody>
      </p:sp>
      <p:sp>
        <p:nvSpPr>
          <p:cNvPr id="3" name="عنوان فرعي 2"/>
          <p:cNvSpPr>
            <a:spLocks noGrp="1"/>
          </p:cNvSpPr>
          <p:nvPr>
            <p:ph type="subTitle" idx="1"/>
          </p:nvPr>
        </p:nvSpPr>
        <p:spPr>
          <a:xfrm>
            <a:off x="457200" y="4114800"/>
            <a:ext cx="6096000" cy="1537738"/>
          </a:xfrm>
        </p:spPr>
        <p:txBody>
          <a:bodyPr>
            <a:normAutofit/>
          </a:bodyPr>
          <a:lstStyle/>
          <a:p>
            <a:r>
              <a:rPr lang="en-US" dirty="0" smtClean="0"/>
              <a:t>DONE BY:</a:t>
            </a:r>
          </a:p>
          <a:p>
            <a:r>
              <a:rPr lang="en-US" dirty="0" smtClean="0"/>
              <a:t>* ZAID MOKHLED TARAWNEH</a:t>
            </a:r>
          </a:p>
          <a:p>
            <a:r>
              <a:rPr lang="en-US" dirty="0" smtClean="0"/>
              <a:t>* MUTAYAM IBRAHIM ABUQDEIRI</a:t>
            </a:r>
            <a:endParaRPr lang="en-US" dirty="0"/>
          </a:p>
        </p:txBody>
      </p:sp>
    </p:spTree>
    <p:extLst>
      <p:ext uri="{BB962C8B-B14F-4D97-AF65-F5344CB8AC3E}">
        <p14:creationId xmlns:p14="http://schemas.microsoft.com/office/powerpoint/2010/main" val="12726970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DIAGNOSIS OF CARDIOMEGALY</a:t>
            </a:r>
            <a:endParaRPr lang="en-US" dirty="0"/>
          </a:p>
        </p:txBody>
      </p:sp>
      <p:sp>
        <p:nvSpPr>
          <p:cNvPr id="3" name="عنصر نائب للمحتوى 2"/>
          <p:cNvSpPr>
            <a:spLocks noGrp="1"/>
          </p:cNvSpPr>
          <p:nvPr>
            <p:ph idx="1"/>
          </p:nvPr>
        </p:nvSpPr>
        <p:spPr/>
        <p:txBody>
          <a:bodyPr/>
          <a:lstStyle/>
          <a:p>
            <a:r>
              <a:rPr lang="en-US" b="1" dirty="0"/>
              <a:t>Chest </a:t>
            </a:r>
            <a:r>
              <a:rPr lang="en-US" b="1" dirty="0" smtClean="0"/>
              <a:t>X-Ray</a:t>
            </a:r>
          </a:p>
          <a:p>
            <a:r>
              <a:rPr lang="en-US" b="1" dirty="0" smtClean="0"/>
              <a:t>Electrocardiogram</a:t>
            </a:r>
          </a:p>
          <a:p>
            <a:r>
              <a:rPr lang="en-US" b="1" dirty="0" smtClean="0"/>
              <a:t>Echocardiogram</a:t>
            </a:r>
          </a:p>
          <a:p>
            <a:r>
              <a:rPr lang="en-US" b="1" dirty="0"/>
              <a:t>Stress </a:t>
            </a:r>
            <a:r>
              <a:rPr lang="en-US" b="1" dirty="0" smtClean="0"/>
              <a:t>test</a:t>
            </a:r>
            <a:endParaRPr lang="en-US" dirty="0"/>
          </a:p>
          <a:p>
            <a:r>
              <a:rPr lang="en-US" b="1" dirty="0"/>
              <a:t>Cardiac computerized </a:t>
            </a:r>
            <a:r>
              <a:rPr lang="en-US" b="1" dirty="0" smtClean="0"/>
              <a:t>tomography</a:t>
            </a:r>
          </a:p>
          <a:p>
            <a:r>
              <a:rPr lang="en-US" b="1" dirty="0"/>
              <a:t>Blood </a:t>
            </a:r>
            <a:r>
              <a:rPr lang="en-US" b="1" dirty="0" smtClean="0"/>
              <a:t>tests</a:t>
            </a:r>
          </a:p>
          <a:p>
            <a:r>
              <a:rPr lang="en-US" b="1" dirty="0"/>
              <a:t>Cardiac catheterization and biopsy</a:t>
            </a:r>
            <a:endParaRPr lang="en-US" dirty="0"/>
          </a:p>
        </p:txBody>
      </p:sp>
    </p:spTree>
    <p:extLst>
      <p:ext uri="{BB962C8B-B14F-4D97-AF65-F5344CB8AC3E}">
        <p14:creationId xmlns:p14="http://schemas.microsoft.com/office/powerpoint/2010/main" val="28771955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CHEST X-RAY IN CARDIOMEGALY</a:t>
            </a:r>
            <a:endParaRPr lang="en-US" dirty="0"/>
          </a:p>
        </p:txBody>
      </p:sp>
      <p:sp>
        <p:nvSpPr>
          <p:cNvPr id="3" name="عنصر نائب للمحتوى 2"/>
          <p:cNvSpPr>
            <a:spLocks noGrp="1"/>
          </p:cNvSpPr>
          <p:nvPr>
            <p:ph idx="1"/>
          </p:nvPr>
        </p:nvSpPr>
        <p:spPr>
          <a:xfrm>
            <a:off x="457200" y="2249424"/>
            <a:ext cx="4419600" cy="4325112"/>
          </a:xfrm>
        </p:spPr>
        <p:txBody>
          <a:bodyPr>
            <a:normAutofit fontScale="70000" lnSpcReduction="20000"/>
          </a:bodyPr>
          <a:lstStyle/>
          <a:p>
            <a:r>
              <a:rPr lang="en-GB" dirty="0">
                <a:ea typeface="+mn-lt"/>
                <a:cs typeface="+mn-lt"/>
              </a:rPr>
              <a:t>Transverse diameter of the heart was defined as the sum of; </a:t>
            </a:r>
            <a:r>
              <a:rPr lang="en-GB" i="1" dirty="0">
                <a:ea typeface="+mn-lt"/>
                <a:cs typeface="+mn-lt"/>
              </a:rPr>
              <a:t>a </a:t>
            </a:r>
            <a:r>
              <a:rPr lang="en-GB" dirty="0">
                <a:ea typeface="+mn-lt"/>
                <a:cs typeface="+mn-lt"/>
              </a:rPr>
              <a:t>(distance from midline to right heart border) and </a:t>
            </a:r>
            <a:r>
              <a:rPr lang="en-GB" i="1" dirty="0">
                <a:ea typeface="+mn-lt"/>
                <a:cs typeface="+mn-lt"/>
              </a:rPr>
              <a:t>b </a:t>
            </a:r>
            <a:r>
              <a:rPr lang="en-GB" dirty="0">
                <a:ea typeface="+mn-lt"/>
                <a:cs typeface="+mn-lt"/>
              </a:rPr>
              <a:t>(distance from midline to left heart border)</a:t>
            </a:r>
            <a:endParaRPr lang="en-US" dirty="0">
              <a:cs typeface="Arial"/>
            </a:endParaRPr>
          </a:p>
          <a:p>
            <a:r>
              <a:rPr lang="en-GB" dirty="0">
                <a:ea typeface="+mn-lt"/>
                <a:cs typeface="+mn-lt"/>
              </a:rPr>
              <a:t>cardiothoracic ratio was obtained by dividing the transverse diameter of the heart by the transverse diameter of the chest measured at the level of the diaphragm </a:t>
            </a:r>
            <a:r>
              <a:rPr lang="en-GB" i="1" dirty="0">
                <a:ea typeface="+mn-lt"/>
                <a:cs typeface="+mn-lt"/>
              </a:rPr>
              <a:t>(c) </a:t>
            </a:r>
            <a:r>
              <a:rPr lang="en-GB" dirty="0">
                <a:ea typeface="+mn-lt"/>
                <a:cs typeface="+mn-lt"/>
              </a:rPr>
              <a:t>and multiplying the result by 100.</a:t>
            </a:r>
            <a:endParaRPr lang="en-GB" dirty="0">
              <a:cs typeface="Arial"/>
            </a:endParaRPr>
          </a:p>
          <a:p>
            <a:r>
              <a:rPr lang="en-GB" b="1" dirty="0">
                <a:ea typeface="+mn-lt"/>
                <a:cs typeface="+mn-lt"/>
              </a:rPr>
              <a:t>If  </a:t>
            </a:r>
            <a:r>
              <a:rPr lang="en-GB" sz="3200" b="1" dirty="0">
                <a:ea typeface="+mn-lt"/>
                <a:cs typeface="+mn-lt"/>
              </a:rPr>
              <a:t>a+b/c &gt; 0.5</a:t>
            </a:r>
            <a:r>
              <a:rPr lang="en-GB" b="1" dirty="0">
                <a:ea typeface="+mn-lt"/>
                <a:cs typeface="+mn-lt"/>
              </a:rPr>
              <a:t>  </a:t>
            </a:r>
            <a:r>
              <a:rPr lang="en-GB" dirty="0">
                <a:ea typeface="+mn-lt"/>
                <a:cs typeface="+mn-lt"/>
              </a:rPr>
              <a:t>then there is</a:t>
            </a:r>
            <a:r>
              <a:rPr lang="en-GB" b="1" dirty="0">
                <a:ea typeface="+mn-lt"/>
                <a:cs typeface="+mn-lt"/>
              </a:rPr>
              <a:t> Cardiomegaly</a:t>
            </a:r>
            <a:endParaRPr lang="en-GB" dirty="0">
              <a:cs typeface="Arial"/>
            </a:endParaRPr>
          </a:p>
          <a:p>
            <a:pPr algn="just"/>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1981200"/>
            <a:ext cx="4114800" cy="4651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5722002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LEFT ATRIAL ENLARGEMENT</a:t>
            </a:r>
            <a:endParaRPr lang="en-US" dirty="0"/>
          </a:p>
        </p:txBody>
      </p:sp>
      <p:sp>
        <p:nvSpPr>
          <p:cNvPr id="3" name="عنصر نائب للمحتوى 2"/>
          <p:cNvSpPr>
            <a:spLocks noGrp="1"/>
          </p:cNvSpPr>
          <p:nvPr>
            <p:ph idx="1"/>
          </p:nvPr>
        </p:nvSpPr>
        <p:spPr/>
        <p:txBody>
          <a:bodyPr/>
          <a:lstStyle/>
          <a:p>
            <a:pPr marL="38100">
              <a:lnSpc>
                <a:spcPct val="100000"/>
              </a:lnSpc>
              <a:spcBef>
                <a:spcPts val="500"/>
              </a:spcBef>
            </a:pPr>
            <a:r>
              <a:rPr lang="en-US" spc="-325" dirty="0">
                <a:latin typeface="Arial Black"/>
                <a:cs typeface="Arial Black"/>
              </a:rPr>
              <a:t>Mitral </a:t>
            </a:r>
            <a:r>
              <a:rPr lang="en-US" spc="-285" dirty="0">
                <a:latin typeface="Arial Black"/>
                <a:cs typeface="Arial Black"/>
              </a:rPr>
              <a:t>stenosis/</a:t>
            </a:r>
            <a:r>
              <a:rPr lang="en-US" spc="15" dirty="0">
                <a:latin typeface="Arial Black"/>
                <a:cs typeface="Arial Black"/>
              </a:rPr>
              <a:t> </a:t>
            </a:r>
            <a:r>
              <a:rPr lang="en-US" spc="-330" dirty="0">
                <a:latin typeface="Arial Black"/>
                <a:cs typeface="Arial Black"/>
              </a:rPr>
              <a:t>regurgitation</a:t>
            </a:r>
            <a:endParaRPr lang="en-US" dirty="0">
              <a:latin typeface="Arial Black"/>
              <a:cs typeface="Arial Black"/>
            </a:endParaRPr>
          </a:p>
          <a:p>
            <a:pPr marL="38100">
              <a:lnSpc>
                <a:spcPct val="100000"/>
              </a:lnSpc>
              <a:spcBef>
                <a:spcPts val="400"/>
              </a:spcBef>
            </a:pPr>
            <a:r>
              <a:rPr lang="en-US" spc="487" baseline="16516" dirty="0">
                <a:solidFill>
                  <a:srgbClr val="2CA1BE"/>
                </a:solidFill>
                <a:latin typeface="Symbol"/>
                <a:cs typeface="Symbol"/>
              </a:rPr>
              <a:t></a:t>
            </a:r>
            <a:r>
              <a:rPr lang="en-US" spc="487" baseline="16516" dirty="0">
                <a:solidFill>
                  <a:srgbClr val="2CA1BE"/>
                </a:solidFill>
                <a:latin typeface="Times New Roman"/>
                <a:cs typeface="Times New Roman"/>
              </a:rPr>
              <a:t> </a:t>
            </a:r>
            <a:r>
              <a:rPr lang="en-US" spc="-254" dirty="0">
                <a:latin typeface="Arial Black"/>
                <a:cs typeface="Arial Black"/>
              </a:rPr>
              <a:t>LVF</a:t>
            </a:r>
            <a:endParaRPr lang="en-US" dirty="0">
              <a:latin typeface="Arial Black"/>
              <a:cs typeface="Arial Black"/>
            </a:endParaRPr>
          </a:p>
          <a:p>
            <a:pPr marL="38100">
              <a:lnSpc>
                <a:spcPct val="100000"/>
              </a:lnSpc>
              <a:spcBef>
                <a:spcPts val="400"/>
              </a:spcBef>
            </a:pPr>
            <a:r>
              <a:rPr lang="en-US" spc="487" baseline="16516" dirty="0">
                <a:solidFill>
                  <a:srgbClr val="2CA1BE"/>
                </a:solidFill>
                <a:latin typeface="Symbol"/>
                <a:cs typeface="Symbol"/>
              </a:rPr>
              <a:t></a:t>
            </a:r>
            <a:r>
              <a:rPr lang="en-US" spc="487" baseline="16516" dirty="0">
                <a:solidFill>
                  <a:srgbClr val="2CA1BE"/>
                </a:solidFill>
                <a:latin typeface="Times New Roman"/>
                <a:cs typeface="Times New Roman"/>
              </a:rPr>
              <a:t> </a:t>
            </a:r>
            <a:r>
              <a:rPr lang="en-US" spc="-305" dirty="0">
                <a:latin typeface="Arial Black"/>
                <a:cs typeface="Arial Black"/>
              </a:rPr>
              <a:t>LA</a:t>
            </a:r>
            <a:r>
              <a:rPr lang="en-US" spc="-150" dirty="0">
                <a:latin typeface="Arial Black"/>
                <a:cs typeface="Arial Black"/>
              </a:rPr>
              <a:t> </a:t>
            </a:r>
            <a:r>
              <a:rPr lang="en-US" spc="-380" dirty="0" err="1">
                <a:latin typeface="Arial Black"/>
                <a:cs typeface="Arial Black"/>
              </a:rPr>
              <a:t>myxoma</a:t>
            </a:r>
            <a:endParaRPr lang="en-US" dirty="0">
              <a:latin typeface="Arial Black"/>
              <a:cs typeface="Arial Black"/>
            </a:endParaRPr>
          </a:p>
          <a:p>
            <a:pPr marL="38100">
              <a:lnSpc>
                <a:spcPct val="100000"/>
              </a:lnSpc>
              <a:spcBef>
                <a:spcPts val="400"/>
              </a:spcBef>
            </a:pPr>
            <a:r>
              <a:rPr lang="en-US" spc="487" baseline="16516" dirty="0">
                <a:solidFill>
                  <a:srgbClr val="2CA1BE"/>
                </a:solidFill>
                <a:latin typeface="Symbol"/>
                <a:cs typeface="Symbol"/>
              </a:rPr>
              <a:t></a:t>
            </a:r>
            <a:r>
              <a:rPr lang="en-US" spc="345" baseline="16516" dirty="0">
                <a:solidFill>
                  <a:srgbClr val="2CA1BE"/>
                </a:solidFill>
                <a:latin typeface="Times New Roman"/>
                <a:cs typeface="Times New Roman"/>
              </a:rPr>
              <a:t> </a:t>
            </a:r>
            <a:r>
              <a:rPr lang="en-US" spc="-204" dirty="0">
                <a:latin typeface="Arial Black"/>
                <a:cs typeface="Arial Black"/>
              </a:rPr>
              <a:t>VSD</a:t>
            </a:r>
            <a:endParaRPr lang="en-US" dirty="0">
              <a:latin typeface="Arial Black"/>
              <a:cs typeface="Arial Black"/>
            </a:endParaRPr>
          </a:p>
          <a:p>
            <a:pPr marL="38100">
              <a:lnSpc>
                <a:spcPct val="100000"/>
              </a:lnSpc>
              <a:spcBef>
                <a:spcPts val="400"/>
              </a:spcBef>
            </a:pPr>
            <a:r>
              <a:rPr lang="en-US" spc="487" baseline="16516" dirty="0">
                <a:solidFill>
                  <a:srgbClr val="2CA1BE"/>
                </a:solidFill>
                <a:latin typeface="Symbol"/>
                <a:cs typeface="Symbol"/>
              </a:rPr>
              <a:t></a:t>
            </a:r>
            <a:r>
              <a:rPr lang="en-US" spc="345" baseline="16516" dirty="0">
                <a:solidFill>
                  <a:srgbClr val="2CA1BE"/>
                </a:solidFill>
                <a:latin typeface="Times New Roman"/>
                <a:cs typeface="Times New Roman"/>
              </a:rPr>
              <a:t> </a:t>
            </a:r>
            <a:r>
              <a:rPr lang="en-US" spc="-204" dirty="0">
                <a:latin typeface="Arial Black"/>
                <a:cs typeface="Arial Black"/>
              </a:rPr>
              <a:t>PDA</a:t>
            </a:r>
            <a:endParaRPr lang="en-US" dirty="0">
              <a:latin typeface="Arial Black"/>
              <a:cs typeface="Arial Black"/>
            </a:endParaRPr>
          </a:p>
          <a:p>
            <a:endParaRPr lang="en-US" dirty="0"/>
          </a:p>
        </p:txBody>
      </p:sp>
    </p:spTree>
    <p:extLst>
      <p:ext uri="{BB962C8B-B14F-4D97-AF65-F5344CB8AC3E}">
        <p14:creationId xmlns:p14="http://schemas.microsoft.com/office/powerpoint/2010/main" val="5447433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LEFT ATRIAL ENLARGEMENT</a:t>
            </a:r>
            <a:endParaRPr lang="en-US" dirty="0"/>
          </a:p>
        </p:txBody>
      </p:sp>
      <p:sp>
        <p:nvSpPr>
          <p:cNvPr id="3" name="عنصر نائب للمحتوى 2"/>
          <p:cNvSpPr>
            <a:spLocks noGrp="1"/>
          </p:cNvSpPr>
          <p:nvPr>
            <p:ph idx="1"/>
          </p:nvPr>
        </p:nvSpPr>
        <p:spPr/>
        <p:txBody>
          <a:bodyPr>
            <a:normAutofit fontScale="92500" lnSpcReduction="20000"/>
          </a:bodyPr>
          <a:lstStyle/>
          <a:p>
            <a:pPr marL="12700">
              <a:lnSpc>
                <a:spcPct val="100000"/>
              </a:lnSpc>
              <a:spcBef>
                <a:spcPts val="1320"/>
              </a:spcBef>
            </a:pPr>
            <a:r>
              <a:rPr lang="en-US" dirty="0">
                <a:latin typeface="Calibri"/>
                <a:cs typeface="Calibri"/>
              </a:rPr>
              <a:t>Widening </a:t>
            </a:r>
            <a:r>
              <a:rPr lang="en-US" spc="-5" dirty="0">
                <a:latin typeface="Calibri"/>
                <a:cs typeface="Calibri"/>
              </a:rPr>
              <a:t>of carina( normal 45-75</a:t>
            </a:r>
            <a:r>
              <a:rPr lang="en-US" spc="-170" dirty="0">
                <a:latin typeface="Calibri"/>
                <a:cs typeface="Calibri"/>
              </a:rPr>
              <a:t> </a:t>
            </a:r>
            <a:r>
              <a:rPr lang="en-US" spc="-5" dirty="0">
                <a:latin typeface="Calibri"/>
                <a:cs typeface="Calibri"/>
              </a:rPr>
              <a:t>degree)</a:t>
            </a:r>
            <a:endParaRPr lang="en-US" dirty="0">
              <a:latin typeface="Calibri"/>
              <a:cs typeface="Calibri"/>
            </a:endParaRPr>
          </a:p>
          <a:p>
            <a:pPr marL="12700">
              <a:lnSpc>
                <a:spcPct val="100000"/>
              </a:lnSpc>
              <a:spcBef>
                <a:spcPts val="1225"/>
              </a:spcBef>
            </a:pPr>
            <a:r>
              <a:rPr lang="en-US" sz="2400" spc="20" dirty="0">
                <a:latin typeface="Wingdings 3"/>
                <a:cs typeface="Wingdings 3"/>
              </a:rPr>
              <a:t></a:t>
            </a:r>
            <a:r>
              <a:rPr lang="en-US" sz="2400" spc="20" dirty="0">
                <a:latin typeface="Times New Roman"/>
                <a:cs typeface="Times New Roman"/>
              </a:rPr>
              <a:t> </a:t>
            </a:r>
            <a:r>
              <a:rPr lang="en-US" spc="-10" dirty="0">
                <a:latin typeface="Calibri"/>
                <a:cs typeface="Calibri"/>
              </a:rPr>
              <a:t>Elevation </a:t>
            </a:r>
            <a:r>
              <a:rPr lang="en-US" spc="-5" dirty="0">
                <a:latin typeface="Calibri"/>
                <a:cs typeface="Calibri"/>
              </a:rPr>
              <a:t>of left</a:t>
            </a:r>
            <a:r>
              <a:rPr lang="en-US" spc="-160" dirty="0">
                <a:latin typeface="Calibri"/>
                <a:cs typeface="Calibri"/>
              </a:rPr>
              <a:t> </a:t>
            </a:r>
            <a:r>
              <a:rPr lang="en-US" spc="-10" dirty="0">
                <a:latin typeface="Calibri"/>
                <a:cs typeface="Calibri"/>
              </a:rPr>
              <a:t>bronchus</a:t>
            </a:r>
            <a:endParaRPr lang="en-US" dirty="0">
              <a:latin typeface="Calibri"/>
              <a:cs typeface="Calibri"/>
            </a:endParaRPr>
          </a:p>
          <a:p>
            <a:pPr marL="12700">
              <a:lnSpc>
                <a:spcPct val="100000"/>
              </a:lnSpc>
              <a:spcBef>
                <a:spcPts val="1225"/>
              </a:spcBef>
            </a:pPr>
            <a:r>
              <a:rPr lang="en-US" sz="2400" spc="20" dirty="0">
                <a:latin typeface="Wingdings 3"/>
                <a:cs typeface="Wingdings 3"/>
              </a:rPr>
              <a:t></a:t>
            </a:r>
            <a:r>
              <a:rPr lang="en-US" sz="2400" spc="20" dirty="0">
                <a:latin typeface="Times New Roman"/>
                <a:cs typeface="Times New Roman"/>
              </a:rPr>
              <a:t> </a:t>
            </a:r>
            <a:r>
              <a:rPr lang="en-US" spc="-10" dirty="0">
                <a:latin typeface="Calibri"/>
                <a:cs typeface="Calibri"/>
              </a:rPr>
              <a:t>Straightening </a:t>
            </a:r>
            <a:r>
              <a:rPr lang="en-US" spc="-5" dirty="0">
                <a:latin typeface="Calibri"/>
                <a:cs typeface="Calibri"/>
              </a:rPr>
              <a:t>of </a:t>
            </a:r>
            <a:r>
              <a:rPr lang="en-US" spc="-10" dirty="0">
                <a:latin typeface="Calibri"/>
                <a:cs typeface="Calibri"/>
              </a:rPr>
              <a:t>left</a:t>
            </a:r>
            <a:r>
              <a:rPr lang="en-US" spc="-175" dirty="0">
                <a:latin typeface="Calibri"/>
                <a:cs typeface="Calibri"/>
              </a:rPr>
              <a:t> </a:t>
            </a:r>
            <a:r>
              <a:rPr lang="en-US" spc="-10" dirty="0">
                <a:latin typeface="Calibri"/>
                <a:cs typeface="Calibri"/>
              </a:rPr>
              <a:t>border</a:t>
            </a:r>
            <a:endParaRPr lang="en-US" dirty="0">
              <a:latin typeface="Calibri"/>
              <a:cs typeface="Calibri"/>
            </a:endParaRPr>
          </a:p>
          <a:p>
            <a:pPr marL="12700">
              <a:lnSpc>
                <a:spcPct val="100000"/>
              </a:lnSpc>
              <a:spcBef>
                <a:spcPts val="1225"/>
              </a:spcBef>
            </a:pPr>
            <a:r>
              <a:rPr lang="en-US" sz="2400" spc="20" dirty="0">
                <a:latin typeface="Wingdings 3"/>
                <a:cs typeface="Wingdings 3"/>
              </a:rPr>
              <a:t></a:t>
            </a:r>
            <a:r>
              <a:rPr lang="en-US" sz="2400" spc="20" dirty="0">
                <a:latin typeface="Times New Roman"/>
                <a:cs typeface="Times New Roman"/>
              </a:rPr>
              <a:t> </a:t>
            </a:r>
            <a:r>
              <a:rPr lang="en-US" spc="-5" dirty="0">
                <a:latin typeface="Calibri"/>
                <a:cs typeface="Calibri"/>
              </a:rPr>
              <a:t>Double atrial shadow( shadow </a:t>
            </a:r>
            <a:r>
              <a:rPr lang="en-US" dirty="0">
                <a:latin typeface="Calibri"/>
                <a:cs typeface="Calibri"/>
              </a:rPr>
              <a:t>within</a:t>
            </a:r>
            <a:r>
              <a:rPr lang="en-US" spc="-155" dirty="0">
                <a:latin typeface="Calibri"/>
                <a:cs typeface="Calibri"/>
              </a:rPr>
              <a:t> </a:t>
            </a:r>
            <a:r>
              <a:rPr lang="en-US" spc="-5" dirty="0">
                <a:latin typeface="Calibri"/>
                <a:cs typeface="Calibri"/>
              </a:rPr>
              <a:t>shadow)</a:t>
            </a:r>
            <a:endParaRPr lang="en-US" dirty="0">
              <a:latin typeface="Calibri"/>
              <a:cs typeface="Calibri"/>
            </a:endParaRPr>
          </a:p>
          <a:p>
            <a:pPr marL="12700">
              <a:lnSpc>
                <a:spcPct val="100000"/>
              </a:lnSpc>
              <a:spcBef>
                <a:spcPts val="1225"/>
              </a:spcBef>
            </a:pPr>
            <a:r>
              <a:rPr lang="en-US" sz="2400" spc="20" dirty="0">
                <a:latin typeface="Wingdings 3"/>
                <a:cs typeface="Wingdings 3"/>
              </a:rPr>
              <a:t></a:t>
            </a:r>
            <a:r>
              <a:rPr lang="en-US" sz="2400" spc="20" dirty="0">
                <a:latin typeface="Times New Roman"/>
                <a:cs typeface="Times New Roman"/>
              </a:rPr>
              <a:t> </a:t>
            </a:r>
            <a:r>
              <a:rPr lang="en-US" spc="-10" dirty="0">
                <a:latin typeface="Calibri"/>
                <a:cs typeface="Calibri"/>
              </a:rPr>
              <a:t>Grade </a:t>
            </a:r>
            <a:r>
              <a:rPr lang="en-US" dirty="0">
                <a:latin typeface="Calibri"/>
                <a:cs typeface="Calibri"/>
              </a:rPr>
              <a:t>1 </a:t>
            </a:r>
            <a:r>
              <a:rPr lang="en-US" spc="-5" dirty="0">
                <a:latin typeface="Calibri"/>
                <a:cs typeface="Calibri"/>
              </a:rPr>
              <a:t>–double </a:t>
            </a:r>
            <a:r>
              <a:rPr lang="en-US" spc="-10" dirty="0">
                <a:latin typeface="Calibri"/>
                <a:cs typeface="Calibri"/>
              </a:rPr>
              <a:t>cardiac</a:t>
            </a:r>
            <a:r>
              <a:rPr lang="en-US" spc="-180" dirty="0">
                <a:latin typeface="Calibri"/>
                <a:cs typeface="Calibri"/>
              </a:rPr>
              <a:t> </a:t>
            </a:r>
            <a:r>
              <a:rPr lang="en-US" spc="-15" dirty="0">
                <a:latin typeface="Calibri"/>
                <a:cs typeface="Calibri"/>
              </a:rPr>
              <a:t>contour</a:t>
            </a:r>
            <a:endParaRPr lang="en-US" dirty="0">
              <a:latin typeface="Calibri"/>
              <a:cs typeface="Calibri"/>
            </a:endParaRPr>
          </a:p>
          <a:p>
            <a:pPr marL="12700">
              <a:lnSpc>
                <a:spcPct val="100000"/>
              </a:lnSpc>
              <a:spcBef>
                <a:spcPts val="1225"/>
              </a:spcBef>
              <a:tabLst>
                <a:tab pos="1426845" algn="l"/>
              </a:tabLst>
            </a:pPr>
            <a:r>
              <a:rPr lang="en-US" sz="2400" spc="20" dirty="0">
                <a:latin typeface="Wingdings 3"/>
                <a:cs typeface="Wingdings 3"/>
              </a:rPr>
              <a:t></a:t>
            </a:r>
            <a:r>
              <a:rPr lang="en-US" sz="2400" spc="-105" dirty="0">
                <a:latin typeface="Times New Roman"/>
                <a:cs typeface="Times New Roman"/>
              </a:rPr>
              <a:t> </a:t>
            </a:r>
            <a:r>
              <a:rPr lang="en-US" spc="-10" dirty="0">
                <a:latin typeface="Calibri"/>
                <a:cs typeface="Calibri"/>
              </a:rPr>
              <a:t>Grade2	</a:t>
            </a:r>
            <a:r>
              <a:rPr lang="en-US" dirty="0">
                <a:latin typeface="Calibri"/>
                <a:cs typeface="Calibri"/>
              </a:rPr>
              <a:t>- LA </a:t>
            </a:r>
            <a:r>
              <a:rPr lang="en-US" spc="-5" dirty="0">
                <a:latin typeface="Calibri"/>
                <a:cs typeface="Calibri"/>
              </a:rPr>
              <a:t>touches </a:t>
            </a:r>
            <a:r>
              <a:rPr lang="en-US" dirty="0">
                <a:latin typeface="Calibri"/>
                <a:cs typeface="Calibri"/>
              </a:rPr>
              <a:t>RA</a:t>
            </a:r>
            <a:r>
              <a:rPr lang="en-US" spc="-65" dirty="0">
                <a:latin typeface="Calibri"/>
                <a:cs typeface="Calibri"/>
              </a:rPr>
              <a:t> </a:t>
            </a:r>
            <a:r>
              <a:rPr lang="en-US" spc="-10" dirty="0">
                <a:latin typeface="Calibri"/>
                <a:cs typeface="Calibri"/>
              </a:rPr>
              <a:t>border</a:t>
            </a:r>
            <a:endParaRPr lang="en-US" dirty="0">
              <a:latin typeface="Calibri"/>
              <a:cs typeface="Calibri"/>
            </a:endParaRPr>
          </a:p>
          <a:p>
            <a:pPr marL="12700">
              <a:lnSpc>
                <a:spcPct val="100000"/>
              </a:lnSpc>
              <a:spcBef>
                <a:spcPts val="1225"/>
              </a:spcBef>
            </a:pPr>
            <a:r>
              <a:rPr lang="en-US" sz="2400" spc="20" dirty="0">
                <a:latin typeface="Wingdings 3"/>
                <a:cs typeface="Wingdings 3"/>
              </a:rPr>
              <a:t></a:t>
            </a:r>
            <a:r>
              <a:rPr lang="en-US" sz="2400" spc="20" dirty="0">
                <a:latin typeface="Times New Roman"/>
                <a:cs typeface="Times New Roman"/>
              </a:rPr>
              <a:t> </a:t>
            </a:r>
            <a:r>
              <a:rPr lang="en-US" spc="-10" dirty="0">
                <a:latin typeface="Calibri"/>
                <a:cs typeface="Calibri"/>
              </a:rPr>
              <a:t>Grade </a:t>
            </a:r>
            <a:r>
              <a:rPr lang="en-US" dirty="0">
                <a:latin typeface="Calibri"/>
                <a:cs typeface="Calibri"/>
              </a:rPr>
              <a:t>3 – </a:t>
            </a:r>
            <a:r>
              <a:rPr lang="en-US" spc="-5" dirty="0">
                <a:latin typeface="Calibri"/>
                <a:cs typeface="Calibri"/>
              </a:rPr>
              <a:t>LA </a:t>
            </a:r>
            <a:r>
              <a:rPr lang="en-US" spc="-15" dirty="0">
                <a:latin typeface="Calibri"/>
                <a:cs typeface="Calibri"/>
              </a:rPr>
              <a:t>overshoots </a:t>
            </a:r>
            <a:r>
              <a:rPr lang="en-US" dirty="0">
                <a:latin typeface="Calibri"/>
                <a:cs typeface="Calibri"/>
              </a:rPr>
              <a:t>the Rt. </a:t>
            </a:r>
            <a:r>
              <a:rPr lang="en-US" spc="-10" dirty="0">
                <a:latin typeface="Calibri"/>
                <a:cs typeface="Calibri"/>
              </a:rPr>
              <a:t>Cardiac</a:t>
            </a:r>
            <a:r>
              <a:rPr lang="en-US" spc="-160" dirty="0">
                <a:latin typeface="Calibri"/>
                <a:cs typeface="Calibri"/>
              </a:rPr>
              <a:t> </a:t>
            </a:r>
            <a:r>
              <a:rPr lang="en-US" spc="-10" dirty="0">
                <a:latin typeface="Calibri"/>
                <a:cs typeface="Calibri"/>
              </a:rPr>
              <a:t>border</a:t>
            </a:r>
            <a:endParaRPr lang="en-US" dirty="0">
              <a:latin typeface="Calibri"/>
              <a:cs typeface="Calibri"/>
            </a:endParaRPr>
          </a:p>
          <a:p>
            <a:pPr marL="299085" marR="5080" indent="-287020">
              <a:lnSpc>
                <a:spcPct val="100000"/>
              </a:lnSpc>
              <a:spcBef>
                <a:spcPts val="1225"/>
              </a:spcBef>
            </a:pPr>
            <a:r>
              <a:rPr lang="en-US" sz="2400" spc="20" dirty="0">
                <a:latin typeface="Wingdings 3"/>
                <a:cs typeface="Wingdings 3"/>
              </a:rPr>
              <a:t></a:t>
            </a:r>
            <a:r>
              <a:rPr lang="en-US" sz="2400" spc="20" dirty="0">
                <a:latin typeface="Times New Roman"/>
                <a:cs typeface="Times New Roman"/>
              </a:rPr>
              <a:t> </a:t>
            </a:r>
            <a:r>
              <a:rPr lang="en-US" spc="-5" dirty="0">
                <a:latin typeface="Calibri"/>
                <a:cs typeface="Calibri"/>
              </a:rPr>
              <a:t>Displaces </a:t>
            </a:r>
            <a:r>
              <a:rPr lang="en-US" dirty="0">
                <a:latin typeface="Calibri"/>
                <a:cs typeface="Calibri"/>
              </a:rPr>
              <a:t>the </a:t>
            </a:r>
            <a:r>
              <a:rPr lang="en-US" spc="-5" dirty="0">
                <a:latin typeface="Calibri"/>
                <a:cs typeface="Calibri"/>
              </a:rPr>
              <a:t>descending </a:t>
            </a:r>
            <a:r>
              <a:rPr lang="en-US" spc="-10" dirty="0">
                <a:latin typeface="Calibri"/>
                <a:cs typeface="Calibri"/>
              </a:rPr>
              <a:t>aorta </a:t>
            </a:r>
            <a:r>
              <a:rPr lang="en-US" spc="-15" dirty="0">
                <a:latin typeface="Calibri"/>
                <a:cs typeface="Calibri"/>
              </a:rPr>
              <a:t>to </a:t>
            </a:r>
            <a:r>
              <a:rPr lang="en-US" dirty="0">
                <a:latin typeface="Calibri"/>
                <a:cs typeface="Calibri"/>
              </a:rPr>
              <a:t>the </a:t>
            </a:r>
            <a:r>
              <a:rPr lang="en-US" spc="-10" dirty="0">
                <a:latin typeface="Calibri"/>
                <a:cs typeface="Calibri"/>
              </a:rPr>
              <a:t>left </a:t>
            </a:r>
            <a:r>
              <a:rPr lang="en-US" dirty="0">
                <a:latin typeface="Calibri"/>
                <a:cs typeface="Calibri"/>
              </a:rPr>
              <a:t>and esophagus</a:t>
            </a:r>
            <a:r>
              <a:rPr lang="en-US" spc="-215" dirty="0">
                <a:latin typeface="Calibri"/>
                <a:cs typeface="Calibri"/>
              </a:rPr>
              <a:t> </a:t>
            </a:r>
            <a:r>
              <a:rPr lang="en-US" spc="-15" dirty="0">
                <a:latin typeface="Calibri"/>
                <a:cs typeface="Calibri"/>
              </a:rPr>
              <a:t>to  </a:t>
            </a:r>
            <a:r>
              <a:rPr lang="en-US" spc="-5" dirty="0">
                <a:latin typeface="Calibri"/>
                <a:cs typeface="Calibri"/>
              </a:rPr>
              <a:t>right seen </a:t>
            </a:r>
            <a:r>
              <a:rPr lang="en-US" dirty="0">
                <a:latin typeface="Calibri"/>
                <a:cs typeface="Calibri"/>
              </a:rPr>
              <a:t>in </a:t>
            </a:r>
            <a:r>
              <a:rPr lang="en-US" spc="-5" dirty="0">
                <a:latin typeface="Calibri"/>
                <a:cs typeface="Calibri"/>
              </a:rPr>
              <a:t>barium</a:t>
            </a:r>
            <a:r>
              <a:rPr lang="en-US" spc="-50" dirty="0">
                <a:latin typeface="Calibri"/>
                <a:cs typeface="Calibri"/>
              </a:rPr>
              <a:t> </a:t>
            </a:r>
            <a:r>
              <a:rPr lang="en-US" spc="-10" dirty="0">
                <a:latin typeface="Calibri"/>
                <a:cs typeface="Calibri"/>
              </a:rPr>
              <a:t>swallow</a:t>
            </a:r>
            <a:endParaRPr lang="en-US" dirty="0">
              <a:latin typeface="Calibri"/>
              <a:cs typeface="Calibri"/>
            </a:endParaRPr>
          </a:p>
          <a:p>
            <a:endParaRPr lang="en-US" dirty="0"/>
          </a:p>
        </p:txBody>
      </p:sp>
    </p:spTree>
    <p:extLst>
      <p:ext uri="{BB962C8B-B14F-4D97-AF65-F5344CB8AC3E}">
        <p14:creationId xmlns:p14="http://schemas.microsoft.com/office/powerpoint/2010/main" val="182089835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en-US" dirty="0" smtClean="0"/>
              <a:t>LA ENLARGEMENT</a:t>
            </a:r>
            <a:endParaRPr lang="en-US" dirty="0"/>
          </a:p>
        </p:txBody>
      </p:sp>
      <p:pic>
        <p:nvPicPr>
          <p:cNvPr id="3074"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533400" y="2209800"/>
            <a:ext cx="3886200" cy="2474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2209801"/>
            <a:ext cx="4419600"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6959" y="4648201"/>
            <a:ext cx="4075042"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72000" y="4648201"/>
            <a:ext cx="4419600"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مستطيل 3"/>
          <p:cNvSpPr/>
          <p:nvPr/>
        </p:nvSpPr>
        <p:spPr>
          <a:xfrm>
            <a:off x="4578928" y="4646015"/>
            <a:ext cx="4572000" cy="738664"/>
          </a:xfrm>
          <a:prstGeom prst="rect">
            <a:avLst/>
          </a:prstGeom>
        </p:spPr>
        <p:txBody>
          <a:bodyPr>
            <a:spAutoFit/>
          </a:bodyPr>
          <a:lstStyle/>
          <a:p>
            <a:pPr marL="1855470" marR="5080" indent="-1843405">
              <a:lnSpc>
                <a:spcPct val="100000"/>
              </a:lnSpc>
              <a:spcBef>
                <a:spcPts val="100"/>
              </a:spcBef>
            </a:pPr>
            <a:r>
              <a:rPr lang="en-US" sz="1400" b="1" spc="-5" dirty="0" smtClean="0">
                <a:solidFill>
                  <a:schemeClr val="bg1"/>
                </a:solidFill>
                <a:uFill>
                  <a:solidFill>
                    <a:srgbClr val="FFFFFF"/>
                  </a:solidFill>
                </a:uFill>
                <a:latin typeface="Calibri"/>
                <a:cs typeface="Calibri"/>
              </a:rPr>
              <a:t>Aneurysmal</a:t>
            </a:r>
            <a:r>
              <a:rPr lang="en-US" sz="1400" b="1" u="heavy" spc="-5" dirty="0" smtClean="0">
                <a:solidFill>
                  <a:schemeClr val="bg1"/>
                </a:solidFill>
                <a:uFill>
                  <a:solidFill>
                    <a:srgbClr val="FFFFFF"/>
                  </a:solidFill>
                </a:uFill>
                <a:latin typeface="Calibri"/>
                <a:cs typeface="Calibri"/>
              </a:rPr>
              <a:t> </a:t>
            </a:r>
            <a:r>
              <a:rPr lang="en-US" sz="1400" b="1" dirty="0" smtClean="0">
                <a:solidFill>
                  <a:schemeClr val="bg1"/>
                </a:solidFill>
                <a:uFill>
                  <a:solidFill>
                    <a:srgbClr val="FFFFFF"/>
                  </a:solidFill>
                </a:uFill>
                <a:latin typeface="Calibri"/>
                <a:cs typeface="Calibri"/>
              </a:rPr>
              <a:t>LA</a:t>
            </a:r>
            <a:r>
              <a:rPr lang="en-US" sz="1400" b="1" dirty="0" smtClean="0">
                <a:solidFill>
                  <a:schemeClr val="bg1"/>
                </a:solidFill>
                <a:latin typeface="Calibri"/>
                <a:cs typeface="Calibri"/>
              </a:rPr>
              <a:t> </a:t>
            </a:r>
            <a:r>
              <a:rPr lang="en-US" sz="1400" dirty="0" smtClean="0">
                <a:solidFill>
                  <a:schemeClr val="bg1"/>
                </a:solidFill>
                <a:latin typeface="Calibri"/>
                <a:cs typeface="Calibri"/>
              </a:rPr>
              <a:t>– When </a:t>
            </a:r>
            <a:r>
              <a:rPr lang="en-US" sz="1400" spc="-5" dirty="0" smtClean="0">
                <a:solidFill>
                  <a:schemeClr val="bg1"/>
                </a:solidFill>
                <a:latin typeface="Calibri"/>
                <a:cs typeface="Calibri"/>
              </a:rPr>
              <a:t>La </a:t>
            </a:r>
            <a:r>
              <a:rPr lang="en-US" sz="1400" spc="-10" dirty="0" smtClean="0">
                <a:solidFill>
                  <a:schemeClr val="bg1"/>
                </a:solidFill>
                <a:latin typeface="Calibri"/>
                <a:cs typeface="Calibri"/>
              </a:rPr>
              <a:t>enlarges </a:t>
            </a:r>
            <a:r>
              <a:rPr lang="en-US" sz="1400" spc="-15" dirty="0" smtClean="0">
                <a:solidFill>
                  <a:schemeClr val="bg1"/>
                </a:solidFill>
                <a:latin typeface="Calibri"/>
                <a:cs typeface="Calibri"/>
              </a:rPr>
              <a:t>to </a:t>
            </a:r>
            <a:r>
              <a:rPr lang="en-US" sz="1400" spc="-10" dirty="0" smtClean="0">
                <a:solidFill>
                  <a:schemeClr val="bg1"/>
                </a:solidFill>
                <a:latin typeface="Calibri"/>
                <a:cs typeface="Calibri"/>
              </a:rPr>
              <a:t>left </a:t>
            </a:r>
            <a:r>
              <a:rPr lang="en-US" sz="1400" dirty="0" smtClean="0">
                <a:solidFill>
                  <a:schemeClr val="bg1"/>
                </a:solidFill>
                <a:latin typeface="Calibri"/>
                <a:cs typeface="Calibri"/>
              </a:rPr>
              <a:t>and </a:t>
            </a:r>
            <a:r>
              <a:rPr lang="en-US" sz="1400" spc="-10" dirty="0" smtClean="0">
                <a:solidFill>
                  <a:schemeClr val="bg1"/>
                </a:solidFill>
                <a:latin typeface="Calibri"/>
                <a:cs typeface="Calibri"/>
              </a:rPr>
              <a:t>right </a:t>
            </a:r>
            <a:r>
              <a:rPr lang="en-US" sz="1400" dirty="0" smtClean="0">
                <a:solidFill>
                  <a:schemeClr val="bg1"/>
                </a:solidFill>
                <a:latin typeface="Calibri"/>
                <a:cs typeface="Calibri"/>
              </a:rPr>
              <a:t>and </a:t>
            </a:r>
            <a:r>
              <a:rPr lang="en-US" sz="1400" spc="-10" dirty="0" smtClean="0">
                <a:solidFill>
                  <a:schemeClr val="bg1"/>
                </a:solidFill>
                <a:latin typeface="Calibri"/>
                <a:cs typeface="Calibri"/>
              </a:rPr>
              <a:t>approaches </a:t>
            </a:r>
            <a:r>
              <a:rPr lang="en-US" sz="1400" dirty="0" smtClean="0">
                <a:solidFill>
                  <a:schemeClr val="bg1"/>
                </a:solidFill>
                <a:latin typeface="Calibri"/>
                <a:cs typeface="Calibri"/>
              </a:rPr>
              <a:t>within  an inch </a:t>
            </a:r>
            <a:r>
              <a:rPr lang="en-US" sz="1400" spc="-5" dirty="0" smtClean="0">
                <a:solidFill>
                  <a:schemeClr val="bg1"/>
                </a:solidFill>
                <a:latin typeface="Calibri"/>
                <a:cs typeface="Calibri"/>
              </a:rPr>
              <a:t>of </a:t>
            </a:r>
            <a:r>
              <a:rPr lang="en-US" sz="1400" spc="-15" dirty="0" smtClean="0">
                <a:solidFill>
                  <a:schemeClr val="bg1"/>
                </a:solidFill>
                <a:latin typeface="Calibri"/>
                <a:cs typeface="Calibri"/>
              </a:rPr>
              <a:t>lateral </a:t>
            </a:r>
            <a:r>
              <a:rPr lang="en-US" sz="1400" spc="-5" dirty="0" smtClean="0">
                <a:solidFill>
                  <a:schemeClr val="bg1"/>
                </a:solidFill>
                <a:latin typeface="Calibri"/>
                <a:cs typeface="Calibri"/>
              </a:rPr>
              <a:t>chest</a:t>
            </a:r>
            <a:r>
              <a:rPr lang="en-US" sz="1400" spc="-45" dirty="0" smtClean="0">
                <a:solidFill>
                  <a:schemeClr val="bg1"/>
                </a:solidFill>
                <a:latin typeface="Calibri"/>
                <a:cs typeface="Calibri"/>
              </a:rPr>
              <a:t> </a:t>
            </a:r>
            <a:r>
              <a:rPr lang="en-US" sz="1400" spc="-10" dirty="0" smtClean="0">
                <a:solidFill>
                  <a:schemeClr val="bg1"/>
                </a:solidFill>
                <a:latin typeface="Calibri"/>
                <a:cs typeface="Calibri"/>
              </a:rPr>
              <a:t>wall</a:t>
            </a:r>
            <a:endParaRPr lang="en-US" sz="1400" dirty="0">
              <a:solidFill>
                <a:schemeClr val="bg1"/>
              </a:solidFill>
              <a:latin typeface="Calibri"/>
              <a:cs typeface="Calibri"/>
            </a:endParaRPr>
          </a:p>
        </p:txBody>
      </p:sp>
      <p:sp>
        <p:nvSpPr>
          <p:cNvPr id="5" name="مستطيل 4"/>
          <p:cNvSpPr/>
          <p:nvPr/>
        </p:nvSpPr>
        <p:spPr>
          <a:xfrm>
            <a:off x="4495800" y="2209801"/>
            <a:ext cx="4572000" cy="738664"/>
          </a:xfrm>
          <a:prstGeom prst="rect">
            <a:avLst/>
          </a:prstGeom>
        </p:spPr>
        <p:txBody>
          <a:bodyPr>
            <a:spAutoFit/>
          </a:bodyPr>
          <a:lstStyle/>
          <a:p>
            <a:pPr marL="1855470" marR="5080" indent="-1843405">
              <a:lnSpc>
                <a:spcPct val="100000"/>
              </a:lnSpc>
              <a:spcBef>
                <a:spcPts val="100"/>
              </a:spcBef>
            </a:pPr>
            <a:r>
              <a:rPr lang="en-US" sz="1400" b="1" spc="-5" dirty="0" smtClean="0">
                <a:solidFill>
                  <a:schemeClr val="bg1"/>
                </a:solidFill>
                <a:uFill>
                  <a:solidFill>
                    <a:srgbClr val="FFFFFF"/>
                  </a:solidFill>
                </a:uFill>
                <a:latin typeface="Calibri"/>
                <a:cs typeface="Calibri"/>
              </a:rPr>
              <a:t>DOUBLE SHADOW, WIDENING CARINA, ELAVATION OF LEFT BRONCHUS, LEFT ATRIAL APPENDAGES ENLARGEMENT</a:t>
            </a:r>
            <a:endParaRPr lang="en-US" sz="1400" dirty="0">
              <a:solidFill>
                <a:schemeClr val="bg1"/>
              </a:solidFill>
              <a:latin typeface="Calibri"/>
              <a:cs typeface="Calibri"/>
            </a:endParaRPr>
          </a:p>
        </p:txBody>
      </p:sp>
    </p:spTree>
    <p:extLst>
      <p:ext uri="{BB962C8B-B14F-4D97-AF65-F5344CB8AC3E}">
        <p14:creationId xmlns:p14="http://schemas.microsoft.com/office/powerpoint/2010/main" val="196710575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LEFT VENTRICULAR ENLARGEMENT</a:t>
            </a:r>
            <a:endParaRPr lang="en-US" dirty="0"/>
          </a:p>
        </p:txBody>
      </p:sp>
      <p:sp>
        <p:nvSpPr>
          <p:cNvPr id="3" name="عنصر نائب للمحتوى 2"/>
          <p:cNvSpPr>
            <a:spLocks noGrp="1"/>
          </p:cNvSpPr>
          <p:nvPr>
            <p:ph idx="1"/>
          </p:nvPr>
        </p:nvSpPr>
        <p:spPr/>
        <p:txBody>
          <a:bodyPr/>
          <a:lstStyle/>
          <a:p>
            <a:pPr marL="38100">
              <a:lnSpc>
                <a:spcPct val="100000"/>
              </a:lnSpc>
              <a:spcBef>
                <a:spcPts val="869"/>
              </a:spcBef>
            </a:pPr>
            <a:r>
              <a:rPr lang="en-US" spc="487" baseline="16516" dirty="0">
                <a:solidFill>
                  <a:srgbClr val="2CA1BE"/>
                </a:solidFill>
                <a:latin typeface="Symbol"/>
                <a:cs typeface="Symbol"/>
              </a:rPr>
              <a:t></a:t>
            </a:r>
            <a:r>
              <a:rPr lang="en-US" spc="487" baseline="16516" dirty="0">
                <a:solidFill>
                  <a:srgbClr val="2CA1BE"/>
                </a:solidFill>
                <a:latin typeface="Times New Roman"/>
                <a:cs typeface="Times New Roman"/>
              </a:rPr>
              <a:t> </a:t>
            </a:r>
            <a:r>
              <a:rPr lang="en-US" spc="-285" dirty="0">
                <a:latin typeface="Arial Black"/>
                <a:cs typeface="Arial Black"/>
              </a:rPr>
              <a:t>Pressure </a:t>
            </a:r>
            <a:r>
              <a:rPr lang="en-US" spc="-290" dirty="0">
                <a:latin typeface="Arial Black"/>
                <a:cs typeface="Arial Black"/>
              </a:rPr>
              <a:t>overload: </a:t>
            </a:r>
            <a:r>
              <a:rPr lang="en-US" spc="-270" dirty="0">
                <a:latin typeface="Arial Black"/>
                <a:cs typeface="Arial Black"/>
              </a:rPr>
              <a:t>HTN,</a:t>
            </a:r>
            <a:r>
              <a:rPr lang="en-US" spc="114" dirty="0">
                <a:latin typeface="Arial Black"/>
                <a:cs typeface="Arial Black"/>
              </a:rPr>
              <a:t> </a:t>
            </a:r>
            <a:r>
              <a:rPr lang="en-US" spc="-229" dirty="0">
                <a:latin typeface="Arial Black"/>
                <a:cs typeface="Arial Black"/>
              </a:rPr>
              <a:t>AS</a:t>
            </a:r>
            <a:endParaRPr lang="en-US" dirty="0">
              <a:latin typeface="Arial Black"/>
              <a:cs typeface="Arial Black"/>
            </a:endParaRPr>
          </a:p>
          <a:p>
            <a:pPr marL="38100">
              <a:lnSpc>
                <a:spcPct val="100000"/>
              </a:lnSpc>
              <a:spcBef>
                <a:spcPts val="770"/>
              </a:spcBef>
            </a:pPr>
            <a:r>
              <a:rPr lang="en-US" spc="487" baseline="16516" dirty="0">
                <a:solidFill>
                  <a:srgbClr val="2CA1BE"/>
                </a:solidFill>
                <a:latin typeface="Symbol"/>
                <a:cs typeface="Symbol"/>
              </a:rPr>
              <a:t></a:t>
            </a:r>
            <a:r>
              <a:rPr lang="en-US" spc="487" baseline="16516" dirty="0">
                <a:solidFill>
                  <a:srgbClr val="2CA1BE"/>
                </a:solidFill>
                <a:latin typeface="Times New Roman"/>
                <a:cs typeface="Times New Roman"/>
              </a:rPr>
              <a:t> </a:t>
            </a:r>
            <a:r>
              <a:rPr lang="en-US" spc="-335" dirty="0">
                <a:latin typeface="Arial Black"/>
                <a:cs typeface="Arial Black"/>
              </a:rPr>
              <a:t>Volume </a:t>
            </a:r>
            <a:r>
              <a:rPr lang="en-US" spc="-290" dirty="0">
                <a:latin typeface="Arial Black"/>
                <a:cs typeface="Arial Black"/>
              </a:rPr>
              <a:t>overload: </a:t>
            </a:r>
            <a:r>
              <a:rPr lang="en-US" spc="-195" dirty="0">
                <a:latin typeface="Arial Black"/>
                <a:cs typeface="Arial Black"/>
              </a:rPr>
              <a:t>VSD, </a:t>
            </a:r>
            <a:r>
              <a:rPr lang="en-US" spc="-210" dirty="0">
                <a:latin typeface="Arial Black"/>
                <a:cs typeface="Arial Black"/>
              </a:rPr>
              <a:t>AR,</a:t>
            </a:r>
            <a:r>
              <a:rPr lang="en-US" spc="-365" dirty="0">
                <a:latin typeface="Arial Black"/>
                <a:cs typeface="Arial Black"/>
              </a:rPr>
              <a:t> </a:t>
            </a:r>
            <a:r>
              <a:rPr lang="en-US" spc="-225" dirty="0">
                <a:latin typeface="Arial Black"/>
                <a:cs typeface="Arial Black"/>
              </a:rPr>
              <a:t>MR</a:t>
            </a:r>
            <a:endParaRPr lang="en-US" dirty="0">
              <a:latin typeface="Arial Black"/>
              <a:cs typeface="Arial Black"/>
            </a:endParaRPr>
          </a:p>
          <a:p>
            <a:pPr marL="38100">
              <a:lnSpc>
                <a:spcPct val="100000"/>
              </a:lnSpc>
              <a:spcBef>
                <a:spcPts val="770"/>
              </a:spcBef>
            </a:pPr>
            <a:r>
              <a:rPr lang="en-US" spc="487" baseline="15015" dirty="0">
                <a:solidFill>
                  <a:srgbClr val="2CA1BE"/>
                </a:solidFill>
                <a:latin typeface="Symbol"/>
                <a:cs typeface="Symbol"/>
              </a:rPr>
              <a:t></a:t>
            </a:r>
            <a:r>
              <a:rPr lang="en-US" spc="494" baseline="15015" dirty="0">
                <a:solidFill>
                  <a:srgbClr val="2CA1BE"/>
                </a:solidFill>
                <a:latin typeface="Times New Roman"/>
                <a:cs typeface="Times New Roman"/>
              </a:rPr>
              <a:t> </a:t>
            </a:r>
            <a:r>
              <a:rPr lang="en-US" spc="-325" dirty="0">
                <a:latin typeface="Arial Black"/>
                <a:cs typeface="Arial Black"/>
              </a:rPr>
              <a:t>Aneurysm</a:t>
            </a:r>
            <a:endParaRPr lang="en-US" dirty="0">
              <a:latin typeface="Arial Black"/>
              <a:cs typeface="Arial Black"/>
            </a:endParaRPr>
          </a:p>
          <a:p>
            <a:pPr marL="38100">
              <a:lnSpc>
                <a:spcPct val="100000"/>
              </a:lnSpc>
              <a:spcBef>
                <a:spcPts val="770"/>
              </a:spcBef>
            </a:pPr>
            <a:r>
              <a:rPr lang="en-US" spc="487" baseline="15015" dirty="0">
                <a:solidFill>
                  <a:srgbClr val="2CA1BE"/>
                </a:solidFill>
                <a:latin typeface="Symbol"/>
                <a:cs typeface="Symbol"/>
              </a:rPr>
              <a:t></a:t>
            </a:r>
            <a:r>
              <a:rPr lang="en-US" spc="487" baseline="15015" dirty="0">
                <a:solidFill>
                  <a:srgbClr val="2CA1BE"/>
                </a:solidFill>
                <a:latin typeface="Times New Roman"/>
                <a:cs typeface="Times New Roman"/>
              </a:rPr>
              <a:t> </a:t>
            </a:r>
            <a:r>
              <a:rPr lang="en-US" spc="-315" dirty="0">
                <a:latin typeface="Arial Black"/>
                <a:cs typeface="Arial Black"/>
              </a:rPr>
              <a:t>Cardiomyopathy</a:t>
            </a:r>
            <a:endParaRPr lang="en-US" dirty="0">
              <a:latin typeface="Arial Black"/>
              <a:cs typeface="Arial Black"/>
            </a:endParaRPr>
          </a:p>
          <a:p>
            <a:endParaRPr lang="en-US" dirty="0"/>
          </a:p>
        </p:txBody>
      </p:sp>
    </p:spTree>
    <p:extLst>
      <p:ext uri="{BB962C8B-B14F-4D97-AF65-F5344CB8AC3E}">
        <p14:creationId xmlns:p14="http://schemas.microsoft.com/office/powerpoint/2010/main" val="2819370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LEFT VENTRICULAR ENLARGEMENT</a:t>
            </a:r>
            <a:endParaRPr lang="en-US" dirty="0"/>
          </a:p>
        </p:txBody>
      </p:sp>
      <p:sp>
        <p:nvSpPr>
          <p:cNvPr id="3" name="عنصر نائب للمحتوى 2"/>
          <p:cNvSpPr>
            <a:spLocks noGrp="1"/>
          </p:cNvSpPr>
          <p:nvPr>
            <p:ph idx="1"/>
          </p:nvPr>
        </p:nvSpPr>
        <p:spPr/>
        <p:txBody>
          <a:bodyPr/>
          <a:lstStyle/>
          <a:p>
            <a:pPr marL="12700">
              <a:lnSpc>
                <a:spcPct val="100000"/>
              </a:lnSpc>
            </a:pPr>
            <a:r>
              <a:rPr lang="en-US" spc="-5" dirty="0" smtClean="0">
                <a:latin typeface="Calibri"/>
                <a:cs typeface="Calibri"/>
              </a:rPr>
              <a:t>Left </a:t>
            </a:r>
            <a:r>
              <a:rPr lang="en-US" spc="-10" dirty="0">
                <a:latin typeface="Calibri"/>
                <a:cs typeface="Calibri"/>
              </a:rPr>
              <a:t>cardiac border gets enlarged </a:t>
            </a:r>
            <a:r>
              <a:rPr lang="en-US" dirty="0">
                <a:latin typeface="Calibri"/>
                <a:cs typeface="Calibri"/>
              </a:rPr>
              <a:t>and </a:t>
            </a:r>
            <a:r>
              <a:rPr lang="en-US" spc="-10" dirty="0">
                <a:latin typeface="Calibri"/>
                <a:cs typeface="Calibri"/>
              </a:rPr>
              <a:t>becomes more</a:t>
            </a:r>
            <a:r>
              <a:rPr lang="en-US" spc="25" dirty="0">
                <a:latin typeface="Calibri"/>
                <a:cs typeface="Calibri"/>
              </a:rPr>
              <a:t> </a:t>
            </a:r>
            <a:r>
              <a:rPr lang="en-US" spc="-25" dirty="0">
                <a:latin typeface="Calibri"/>
                <a:cs typeface="Calibri"/>
              </a:rPr>
              <a:t>convex</a:t>
            </a:r>
            <a:endParaRPr lang="en-US" dirty="0">
              <a:latin typeface="Calibri"/>
              <a:cs typeface="Calibri"/>
            </a:endParaRPr>
          </a:p>
          <a:p>
            <a:pPr marL="299085">
              <a:lnSpc>
                <a:spcPct val="100000"/>
              </a:lnSpc>
            </a:pPr>
            <a:r>
              <a:rPr lang="en-US" spc="-5" dirty="0">
                <a:latin typeface="Calibri"/>
                <a:cs typeface="Calibri"/>
              </a:rPr>
              <a:t>resulting </a:t>
            </a:r>
            <a:r>
              <a:rPr lang="en-US" dirty="0">
                <a:latin typeface="Calibri"/>
                <a:cs typeface="Calibri"/>
              </a:rPr>
              <a:t>in</a:t>
            </a:r>
            <a:r>
              <a:rPr lang="en-US" spc="-35" dirty="0">
                <a:latin typeface="Calibri"/>
                <a:cs typeface="Calibri"/>
              </a:rPr>
              <a:t> </a:t>
            </a:r>
            <a:r>
              <a:rPr lang="en-US" spc="-15" dirty="0">
                <a:latin typeface="Calibri"/>
                <a:cs typeface="Calibri"/>
              </a:rPr>
              <a:t>cardiomegaly</a:t>
            </a:r>
            <a:endParaRPr lang="en-US" dirty="0">
              <a:latin typeface="Calibri"/>
              <a:cs typeface="Calibri"/>
            </a:endParaRPr>
          </a:p>
          <a:p>
            <a:pPr marL="12700">
              <a:lnSpc>
                <a:spcPct val="100000"/>
              </a:lnSpc>
              <a:spcBef>
                <a:spcPts val="1180"/>
              </a:spcBef>
            </a:pPr>
            <a:r>
              <a:rPr lang="en-US" spc="-10" dirty="0" smtClean="0">
                <a:latin typeface="Calibri"/>
                <a:cs typeface="Calibri"/>
              </a:rPr>
              <a:t>Lt</a:t>
            </a:r>
            <a:r>
              <a:rPr lang="en-US" spc="-10" dirty="0">
                <a:latin typeface="Calibri"/>
                <a:cs typeface="Calibri"/>
              </a:rPr>
              <a:t>. cardiac border dips </a:t>
            </a:r>
            <a:r>
              <a:rPr lang="en-US" spc="-15" dirty="0">
                <a:latin typeface="Calibri"/>
                <a:cs typeface="Calibri"/>
              </a:rPr>
              <a:t>into </a:t>
            </a:r>
            <a:r>
              <a:rPr lang="en-US" dirty="0">
                <a:latin typeface="Calibri"/>
                <a:cs typeface="Calibri"/>
              </a:rPr>
              <a:t>lt. </a:t>
            </a:r>
            <a:r>
              <a:rPr lang="en-US" spc="-5" dirty="0">
                <a:latin typeface="Calibri"/>
                <a:cs typeface="Calibri"/>
              </a:rPr>
              <a:t>dome of</a:t>
            </a:r>
            <a:r>
              <a:rPr lang="en-US" spc="40" dirty="0">
                <a:latin typeface="Calibri"/>
                <a:cs typeface="Calibri"/>
              </a:rPr>
              <a:t> </a:t>
            </a:r>
            <a:r>
              <a:rPr lang="en-US" spc="-10" dirty="0">
                <a:latin typeface="Calibri"/>
                <a:cs typeface="Calibri"/>
              </a:rPr>
              <a:t>diaphragm</a:t>
            </a:r>
            <a:endParaRPr lang="en-US" dirty="0">
              <a:latin typeface="Calibri"/>
              <a:cs typeface="Calibri"/>
            </a:endParaRPr>
          </a:p>
          <a:p>
            <a:pPr marL="12700">
              <a:lnSpc>
                <a:spcPct val="100000"/>
              </a:lnSpc>
              <a:spcBef>
                <a:spcPts val="1175"/>
              </a:spcBef>
            </a:pPr>
            <a:r>
              <a:rPr lang="en-US" dirty="0" smtClean="0">
                <a:latin typeface="Calibri"/>
                <a:cs typeface="Calibri"/>
              </a:rPr>
              <a:t> </a:t>
            </a:r>
            <a:r>
              <a:rPr lang="en-US" spc="-10" dirty="0">
                <a:latin typeface="Calibri"/>
                <a:cs typeface="Calibri"/>
              </a:rPr>
              <a:t>rounded </a:t>
            </a:r>
            <a:r>
              <a:rPr lang="en-US" spc="-5" dirty="0">
                <a:latin typeface="Calibri"/>
                <a:cs typeface="Calibri"/>
              </a:rPr>
              <a:t>apical</a:t>
            </a:r>
            <a:r>
              <a:rPr lang="en-US" spc="30" dirty="0">
                <a:latin typeface="Calibri"/>
                <a:cs typeface="Calibri"/>
              </a:rPr>
              <a:t> </a:t>
            </a:r>
            <a:r>
              <a:rPr lang="en-US" spc="-10" dirty="0">
                <a:latin typeface="Calibri"/>
                <a:cs typeface="Calibri"/>
              </a:rPr>
              <a:t>segment</a:t>
            </a:r>
            <a:endParaRPr lang="en-US" dirty="0">
              <a:latin typeface="Calibri"/>
              <a:cs typeface="Calibri"/>
            </a:endParaRPr>
          </a:p>
          <a:p>
            <a:pPr marL="12700">
              <a:spcBef>
                <a:spcPts val="1175"/>
              </a:spcBef>
            </a:pPr>
            <a:r>
              <a:rPr lang="en-US" spc="-5" dirty="0" smtClean="0">
                <a:latin typeface="Calibri"/>
                <a:cs typeface="Calibri"/>
              </a:rPr>
              <a:t> </a:t>
            </a:r>
            <a:r>
              <a:rPr lang="en-US" spc="-10" dirty="0">
                <a:latin typeface="Calibri"/>
                <a:cs typeface="Calibri"/>
              </a:rPr>
              <a:t>cardiophrenic </a:t>
            </a:r>
            <a:r>
              <a:rPr lang="en-US" dirty="0">
                <a:latin typeface="Calibri"/>
                <a:cs typeface="Calibri"/>
              </a:rPr>
              <a:t>angle is</a:t>
            </a:r>
            <a:r>
              <a:rPr lang="en-US" spc="35" dirty="0">
                <a:latin typeface="Calibri"/>
                <a:cs typeface="Calibri"/>
              </a:rPr>
              <a:t> </a:t>
            </a:r>
            <a:r>
              <a:rPr lang="en-US" spc="-5" dirty="0" smtClean="0">
                <a:latin typeface="Calibri"/>
                <a:cs typeface="Calibri"/>
              </a:rPr>
              <a:t>obtuse</a:t>
            </a:r>
            <a:r>
              <a:rPr lang="ar-JO" spc="-5" dirty="0" smtClean="0">
                <a:latin typeface="Calibri"/>
                <a:cs typeface="Calibri"/>
              </a:rPr>
              <a:t>  (</a:t>
            </a:r>
            <a:r>
              <a:rPr lang="ar-JO" spc="-5" dirty="0">
                <a:latin typeface="Calibri"/>
                <a:cs typeface="Calibri"/>
              </a:rPr>
              <a:t>منفرج الزاوية</a:t>
            </a:r>
            <a:r>
              <a:rPr lang="ar-JO" spc="-5" dirty="0" smtClean="0">
                <a:latin typeface="Calibri"/>
                <a:cs typeface="Calibri"/>
              </a:rPr>
              <a:t>)</a:t>
            </a:r>
            <a:endParaRPr lang="en-US" dirty="0"/>
          </a:p>
        </p:txBody>
      </p:sp>
    </p:spTree>
    <p:extLst>
      <p:ext uri="{BB962C8B-B14F-4D97-AF65-F5344CB8AC3E}">
        <p14:creationId xmlns:p14="http://schemas.microsoft.com/office/powerpoint/2010/main" val="190401992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LVE – SHMOO SIGN :P</a:t>
            </a:r>
            <a:endParaRPr lang="en-US" dirty="0"/>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26319" y="2249488"/>
            <a:ext cx="6691361" cy="4324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2951055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RIGHT ATRIAL ENLARGMENT</a:t>
            </a:r>
            <a:endParaRPr lang="en-US" dirty="0"/>
          </a:p>
        </p:txBody>
      </p:sp>
      <p:sp>
        <p:nvSpPr>
          <p:cNvPr id="3" name="عنصر نائب للمحتوى 2"/>
          <p:cNvSpPr>
            <a:spLocks noGrp="1"/>
          </p:cNvSpPr>
          <p:nvPr>
            <p:ph idx="1"/>
          </p:nvPr>
        </p:nvSpPr>
        <p:spPr/>
        <p:txBody>
          <a:bodyPr/>
          <a:lstStyle/>
          <a:p>
            <a:pPr marL="38100">
              <a:lnSpc>
                <a:spcPct val="100000"/>
              </a:lnSpc>
              <a:spcBef>
                <a:spcPts val="869"/>
              </a:spcBef>
            </a:pPr>
            <a:r>
              <a:rPr lang="en-US" spc="-320" dirty="0">
                <a:latin typeface="Arial Black"/>
                <a:cs typeface="Arial Black"/>
              </a:rPr>
              <a:t>Tricuspid </a:t>
            </a:r>
            <a:r>
              <a:rPr lang="en-US" spc="-285" dirty="0">
                <a:latin typeface="Arial Black"/>
                <a:cs typeface="Arial Black"/>
              </a:rPr>
              <a:t>stenosis/</a:t>
            </a:r>
            <a:r>
              <a:rPr lang="en-US" spc="-35" dirty="0">
                <a:latin typeface="Arial Black"/>
                <a:cs typeface="Arial Black"/>
              </a:rPr>
              <a:t> </a:t>
            </a:r>
            <a:r>
              <a:rPr lang="en-US" spc="-325" dirty="0">
                <a:latin typeface="Arial Black"/>
                <a:cs typeface="Arial Black"/>
              </a:rPr>
              <a:t>regurgitation</a:t>
            </a:r>
            <a:endParaRPr lang="en-US" dirty="0">
              <a:latin typeface="Arial Black"/>
              <a:cs typeface="Arial Black"/>
            </a:endParaRPr>
          </a:p>
          <a:p>
            <a:pPr marL="38100">
              <a:lnSpc>
                <a:spcPct val="100000"/>
              </a:lnSpc>
              <a:spcBef>
                <a:spcPts val="770"/>
              </a:spcBef>
            </a:pPr>
            <a:r>
              <a:rPr lang="en-US" spc="487" baseline="16516" dirty="0">
                <a:solidFill>
                  <a:srgbClr val="2CA1BE"/>
                </a:solidFill>
                <a:latin typeface="Symbol"/>
                <a:cs typeface="Symbol"/>
              </a:rPr>
              <a:t></a:t>
            </a:r>
            <a:r>
              <a:rPr lang="en-US" spc="494" baseline="16516" dirty="0">
                <a:solidFill>
                  <a:srgbClr val="2CA1BE"/>
                </a:solidFill>
                <a:latin typeface="Times New Roman"/>
                <a:cs typeface="Times New Roman"/>
              </a:rPr>
              <a:t> </a:t>
            </a:r>
            <a:r>
              <a:rPr lang="en-US" spc="-204" dirty="0">
                <a:latin typeface="Arial Black"/>
                <a:cs typeface="Arial Black"/>
              </a:rPr>
              <a:t>ASD</a:t>
            </a:r>
            <a:endParaRPr lang="en-US" dirty="0">
              <a:latin typeface="Arial Black"/>
              <a:cs typeface="Arial Black"/>
            </a:endParaRPr>
          </a:p>
          <a:p>
            <a:pPr marL="38100">
              <a:lnSpc>
                <a:spcPct val="100000"/>
              </a:lnSpc>
              <a:spcBef>
                <a:spcPts val="770"/>
              </a:spcBef>
            </a:pPr>
            <a:r>
              <a:rPr lang="en-US" spc="487" baseline="15015" dirty="0">
                <a:solidFill>
                  <a:srgbClr val="2CA1BE"/>
                </a:solidFill>
                <a:latin typeface="Symbol"/>
                <a:cs typeface="Symbol"/>
              </a:rPr>
              <a:t></a:t>
            </a:r>
            <a:r>
              <a:rPr lang="en-US" spc="494" baseline="15015" dirty="0">
                <a:solidFill>
                  <a:srgbClr val="2CA1BE"/>
                </a:solidFill>
                <a:latin typeface="Times New Roman"/>
                <a:cs typeface="Times New Roman"/>
              </a:rPr>
              <a:t> </a:t>
            </a:r>
            <a:r>
              <a:rPr lang="en-US" spc="-235" dirty="0">
                <a:latin typeface="Arial Black"/>
                <a:cs typeface="Arial Black"/>
              </a:rPr>
              <a:t>AF</a:t>
            </a:r>
            <a:endParaRPr lang="en-US" dirty="0">
              <a:latin typeface="Arial Black"/>
              <a:cs typeface="Arial Black"/>
            </a:endParaRPr>
          </a:p>
          <a:p>
            <a:pPr marL="38100">
              <a:lnSpc>
                <a:spcPct val="100000"/>
              </a:lnSpc>
              <a:spcBef>
                <a:spcPts val="770"/>
              </a:spcBef>
            </a:pPr>
            <a:r>
              <a:rPr lang="en-US" spc="487" baseline="15015" dirty="0">
                <a:solidFill>
                  <a:srgbClr val="2CA1BE"/>
                </a:solidFill>
                <a:latin typeface="Symbol"/>
                <a:cs typeface="Symbol"/>
              </a:rPr>
              <a:t></a:t>
            </a:r>
            <a:r>
              <a:rPr lang="en-US" spc="487" baseline="15015" dirty="0">
                <a:solidFill>
                  <a:srgbClr val="2CA1BE"/>
                </a:solidFill>
                <a:latin typeface="Times New Roman"/>
                <a:cs typeface="Times New Roman"/>
              </a:rPr>
              <a:t> </a:t>
            </a:r>
            <a:r>
              <a:rPr lang="en-US" spc="-305" dirty="0" err="1">
                <a:latin typeface="Arial Black"/>
                <a:cs typeface="Arial Black"/>
              </a:rPr>
              <a:t>Ebstein</a:t>
            </a:r>
            <a:r>
              <a:rPr lang="en-US" spc="-150" dirty="0">
                <a:latin typeface="Arial Black"/>
                <a:cs typeface="Arial Black"/>
              </a:rPr>
              <a:t> </a:t>
            </a:r>
            <a:r>
              <a:rPr lang="en-US" spc="-325" dirty="0">
                <a:latin typeface="Arial Black"/>
                <a:cs typeface="Arial Black"/>
              </a:rPr>
              <a:t>anomaly</a:t>
            </a:r>
            <a:endParaRPr lang="en-US" dirty="0">
              <a:latin typeface="Arial Black"/>
              <a:cs typeface="Arial Black"/>
            </a:endParaRPr>
          </a:p>
          <a:p>
            <a:pPr marL="38100">
              <a:lnSpc>
                <a:spcPct val="100000"/>
              </a:lnSpc>
              <a:spcBef>
                <a:spcPts val="770"/>
              </a:spcBef>
            </a:pPr>
            <a:r>
              <a:rPr lang="en-US" spc="487" baseline="15015" dirty="0">
                <a:solidFill>
                  <a:srgbClr val="2CA1BE"/>
                </a:solidFill>
                <a:latin typeface="Symbol"/>
                <a:cs typeface="Symbol"/>
              </a:rPr>
              <a:t></a:t>
            </a:r>
            <a:r>
              <a:rPr lang="en-US" spc="487" baseline="15015" dirty="0">
                <a:solidFill>
                  <a:srgbClr val="2CA1BE"/>
                </a:solidFill>
                <a:latin typeface="Times New Roman"/>
                <a:cs typeface="Times New Roman"/>
              </a:rPr>
              <a:t> </a:t>
            </a:r>
            <a:r>
              <a:rPr lang="en-US" spc="-310" dirty="0">
                <a:latin typeface="Arial Black"/>
                <a:cs typeface="Arial Black"/>
              </a:rPr>
              <a:t>Pulmonary</a:t>
            </a:r>
            <a:r>
              <a:rPr lang="en-US" spc="-150" dirty="0">
                <a:latin typeface="Arial Black"/>
                <a:cs typeface="Arial Black"/>
              </a:rPr>
              <a:t> </a:t>
            </a:r>
            <a:r>
              <a:rPr lang="en-US" spc="-325" dirty="0">
                <a:latin typeface="Arial Black"/>
                <a:cs typeface="Arial Black"/>
              </a:rPr>
              <a:t>atresia</a:t>
            </a:r>
            <a:endParaRPr lang="en-US" dirty="0">
              <a:latin typeface="Arial Black"/>
              <a:cs typeface="Arial Black"/>
            </a:endParaRPr>
          </a:p>
          <a:p>
            <a:endParaRPr lang="en-US" dirty="0"/>
          </a:p>
        </p:txBody>
      </p:sp>
    </p:spTree>
    <p:extLst>
      <p:ext uri="{BB962C8B-B14F-4D97-AF65-F5344CB8AC3E}">
        <p14:creationId xmlns:p14="http://schemas.microsoft.com/office/powerpoint/2010/main" val="21115347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en-US" dirty="0" smtClean="0"/>
              <a:t>RIGHT ATRIAL ENALRGEMENT</a:t>
            </a:r>
            <a:endParaRPr lang="en-US" dirty="0"/>
          </a:p>
        </p:txBody>
      </p:sp>
      <p:sp>
        <p:nvSpPr>
          <p:cNvPr id="3" name="عنصر نائب للمحتوى 2"/>
          <p:cNvSpPr>
            <a:spLocks noGrp="1"/>
          </p:cNvSpPr>
          <p:nvPr>
            <p:ph idx="1"/>
          </p:nvPr>
        </p:nvSpPr>
        <p:spPr/>
        <p:txBody>
          <a:bodyPr/>
          <a:lstStyle/>
          <a:p>
            <a:pPr marL="299085" marR="390525" indent="-287020">
              <a:lnSpc>
                <a:spcPct val="100000"/>
              </a:lnSpc>
              <a:spcBef>
                <a:spcPts val="95"/>
              </a:spcBef>
              <a:tabLst>
                <a:tab pos="1457325" algn="l"/>
              </a:tabLst>
            </a:pPr>
            <a:r>
              <a:rPr lang="en-US" sz="2400" spc="60" dirty="0">
                <a:latin typeface="Calibri"/>
                <a:cs typeface="Calibri"/>
              </a:rPr>
              <a:t>Rt. </a:t>
            </a:r>
            <a:r>
              <a:rPr lang="en-US" sz="2400" spc="-15" dirty="0">
                <a:latin typeface="Calibri"/>
                <a:cs typeface="Calibri"/>
              </a:rPr>
              <a:t>Cardiac border </a:t>
            </a:r>
            <a:r>
              <a:rPr lang="en-US" sz="2400" spc="-10" dirty="0">
                <a:latin typeface="Calibri"/>
                <a:cs typeface="Calibri"/>
              </a:rPr>
              <a:t>becomes </a:t>
            </a:r>
            <a:r>
              <a:rPr lang="en-US" sz="2400" spc="-15" dirty="0">
                <a:latin typeface="Calibri"/>
                <a:cs typeface="Calibri"/>
              </a:rPr>
              <a:t>more  </a:t>
            </a:r>
            <a:r>
              <a:rPr lang="en-US" sz="2400" spc="-30" dirty="0">
                <a:latin typeface="Calibri"/>
                <a:cs typeface="Calibri"/>
              </a:rPr>
              <a:t>convex	</a:t>
            </a:r>
            <a:r>
              <a:rPr lang="en-US" sz="2400" spc="-5" dirty="0">
                <a:latin typeface="Calibri"/>
                <a:cs typeface="Calibri"/>
              </a:rPr>
              <a:t>&gt; 50% of </a:t>
            </a:r>
            <a:r>
              <a:rPr lang="en-US" sz="2400" spc="-10" dirty="0">
                <a:latin typeface="Calibri"/>
                <a:cs typeface="Calibri"/>
              </a:rPr>
              <a:t>right</a:t>
            </a:r>
            <a:r>
              <a:rPr lang="en-US" sz="2400" spc="20" dirty="0">
                <a:latin typeface="Calibri"/>
                <a:cs typeface="Calibri"/>
              </a:rPr>
              <a:t> </a:t>
            </a:r>
            <a:r>
              <a:rPr lang="en-US" sz="2400" spc="-15" dirty="0">
                <a:latin typeface="Calibri"/>
                <a:cs typeface="Calibri"/>
              </a:rPr>
              <a:t>border</a:t>
            </a:r>
            <a:endParaRPr lang="en-US" sz="2400" dirty="0">
              <a:latin typeface="Calibri"/>
              <a:cs typeface="Calibri"/>
            </a:endParaRPr>
          </a:p>
          <a:p>
            <a:pPr marL="299085" marR="1259840" indent="-287020">
              <a:lnSpc>
                <a:spcPct val="100000"/>
              </a:lnSpc>
              <a:spcBef>
                <a:spcPts val="1275"/>
              </a:spcBef>
            </a:pPr>
            <a:r>
              <a:rPr lang="en-US" sz="2400" spc="60" dirty="0">
                <a:latin typeface="Wingdings 3"/>
                <a:cs typeface="Wingdings 3"/>
              </a:rPr>
              <a:t></a:t>
            </a:r>
            <a:r>
              <a:rPr lang="en-US" sz="2400" spc="60" dirty="0">
                <a:latin typeface="Calibri"/>
                <a:cs typeface="Calibri"/>
              </a:rPr>
              <a:t>Rt. </a:t>
            </a:r>
            <a:r>
              <a:rPr lang="en-US" sz="2400" spc="-20" dirty="0">
                <a:latin typeface="Calibri"/>
                <a:cs typeface="Calibri"/>
              </a:rPr>
              <a:t>Atrial </a:t>
            </a:r>
            <a:r>
              <a:rPr lang="en-US" sz="2400" spc="-15" dirty="0">
                <a:latin typeface="Calibri"/>
                <a:cs typeface="Calibri"/>
              </a:rPr>
              <a:t>border extends </a:t>
            </a:r>
            <a:r>
              <a:rPr lang="en-US" sz="2400" spc="-10" dirty="0">
                <a:latin typeface="Calibri"/>
                <a:cs typeface="Calibri"/>
              </a:rPr>
              <a:t>&gt;3  </a:t>
            </a:r>
            <a:r>
              <a:rPr lang="en-US" sz="2400" spc="-25" dirty="0">
                <a:latin typeface="Calibri"/>
                <a:cs typeface="Calibri"/>
              </a:rPr>
              <a:t>intercostal</a:t>
            </a:r>
            <a:r>
              <a:rPr lang="en-US" sz="2400" dirty="0">
                <a:latin typeface="Calibri"/>
                <a:cs typeface="Calibri"/>
              </a:rPr>
              <a:t> </a:t>
            </a:r>
            <a:r>
              <a:rPr lang="en-US" sz="2400" spc="-10" dirty="0">
                <a:latin typeface="Calibri"/>
                <a:cs typeface="Calibri"/>
              </a:rPr>
              <a:t>spaces</a:t>
            </a:r>
            <a:endParaRPr lang="en-US" sz="2400" dirty="0">
              <a:latin typeface="Calibri"/>
              <a:cs typeface="Calibri"/>
            </a:endParaRPr>
          </a:p>
          <a:p>
            <a:pPr marL="299085" marR="5080" indent="-287020" algn="just">
              <a:lnSpc>
                <a:spcPct val="100000"/>
              </a:lnSpc>
              <a:spcBef>
                <a:spcPts val="1275"/>
              </a:spcBef>
            </a:pPr>
            <a:r>
              <a:rPr lang="en-US" sz="2400" spc="10" dirty="0">
                <a:latin typeface="Wingdings 3"/>
                <a:cs typeface="Wingdings 3"/>
              </a:rPr>
              <a:t></a:t>
            </a:r>
            <a:r>
              <a:rPr lang="en-US" sz="2400" spc="10" dirty="0">
                <a:latin typeface="Calibri"/>
                <a:cs typeface="Calibri"/>
              </a:rPr>
              <a:t>Measurement </a:t>
            </a:r>
            <a:r>
              <a:rPr lang="en-US" sz="2400" spc="-20" dirty="0">
                <a:latin typeface="Calibri"/>
                <a:cs typeface="Calibri"/>
              </a:rPr>
              <a:t>from </a:t>
            </a:r>
            <a:r>
              <a:rPr lang="en-US" sz="2400" spc="-5" dirty="0">
                <a:latin typeface="Calibri"/>
                <a:cs typeface="Calibri"/>
              </a:rPr>
              <a:t>mid </a:t>
            </a:r>
            <a:r>
              <a:rPr lang="en-US" sz="2400" spc="-10" dirty="0">
                <a:latin typeface="Calibri"/>
                <a:cs typeface="Calibri"/>
              </a:rPr>
              <a:t>vertical line  </a:t>
            </a:r>
            <a:r>
              <a:rPr lang="en-US" sz="2400" spc="-20" dirty="0">
                <a:latin typeface="Calibri"/>
                <a:cs typeface="Calibri"/>
              </a:rPr>
              <a:t>to </a:t>
            </a:r>
            <a:r>
              <a:rPr lang="en-US" sz="2400" spc="-10" dirty="0">
                <a:latin typeface="Calibri"/>
                <a:cs typeface="Calibri"/>
              </a:rPr>
              <a:t>max. </a:t>
            </a:r>
            <a:r>
              <a:rPr lang="en-US" sz="2400" spc="-25" dirty="0">
                <a:latin typeface="Calibri"/>
                <a:cs typeface="Calibri"/>
              </a:rPr>
              <a:t>convexity </a:t>
            </a:r>
            <a:r>
              <a:rPr lang="en-US" sz="2400" spc="-5" dirty="0">
                <a:latin typeface="Calibri"/>
                <a:cs typeface="Calibri"/>
              </a:rPr>
              <a:t>in rt. </a:t>
            </a:r>
            <a:r>
              <a:rPr lang="en-US" sz="2400" spc="-10" dirty="0">
                <a:latin typeface="Calibri"/>
                <a:cs typeface="Calibri"/>
              </a:rPr>
              <a:t>Border&gt;5 </a:t>
            </a:r>
            <a:r>
              <a:rPr lang="en-US" sz="2400" spc="-5" dirty="0">
                <a:latin typeface="Calibri"/>
                <a:cs typeface="Calibri"/>
              </a:rPr>
              <a:t>cm  in adult &amp; &gt;4cm in</a:t>
            </a:r>
            <a:r>
              <a:rPr lang="en-US" sz="2400" spc="45" dirty="0">
                <a:latin typeface="Calibri"/>
                <a:cs typeface="Calibri"/>
              </a:rPr>
              <a:t> </a:t>
            </a:r>
            <a:r>
              <a:rPr lang="en-US" sz="2400" spc="-10" dirty="0">
                <a:latin typeface="Calibri"/>
                <a:cs typeface="Calibri"/>
              </a:rPr>
              <a:t>children</a:t>
            </a:r>
            <a:endParaRPr lang="en-US" sz="2400" dirty="0">
              <a:latin typeface="Calibri"/>
              <a:cs typeface="Calibri"/>
            </a:endParaRPr>
          </a:p>
          <a:p>
            <a:endParaRPr lang="en-US" dirty="0"/>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4495800"/>
            <a:ext cx="7467600" cy="214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346525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NORMAL CHEST X-RAY (PA)</a:t>
            </a:r>
            <a:endParaRPr lang="en-US" dirty="0"/>
          </a:p>
        </p:txBody>
      </p:sp>
      <p:pic>
        <p:nvPicPr>
          <p:cNvPr id="6" name="عنصر نائب للمحتوى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5800" y="2249488"/>
            <a:ext cx="7772400" cy="4324350"/>
          </a:xfrm>
        </p:spPr>
      </p:pic>
    </p:spTree>
    <p:extLst>
      <p:ext uri="{BB962C8B-B14F-4D97-AF65-F5344CB8AC3E}">
        <p14:creationId xmlns:p14="http://schemas.microsoft.com/office/powerpoint/2010/main" val="204719546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en-US" dirty="0" smtClean="0"/>
              <a:t>RIGHT VENTRICULAR ENLARGEMENT</a:t>
            </a:r>
            <a:endParaRPr lang="en-US" dirty="0"/>
          </a:p>
        </p:txBody>
      </p:sp>
      <p:sp>
        <p:nvSpPr>
          <p:cNvPr id="3" name="عنصر نائب للمحتوى 2"/>
          <p:cNvSpPr>
            <a:spLocks noGrp="1"/>
          </p:cNvSpPr>
          <p:nvPr>
            <p:ph idx="1"/>
          </p:nvPr>
        </p:nvSpPr>
        <p:spPr/>
        <p:txBody>
          <a:bodyPr/>
          <a:lstStyle/>
          <a:p>
            <a:pPr marL="38100">
              <a:lnSpc>
                <a:spcPct val="100000"/>
              </a:lnSpc>
              <a:spcBef>
                <a:spcPts val="869"/>
              </a:spcBef>
            </a:pPr>
            <a:r>
              <a:rPr lang="en-US" spc="-229" dirty="0">
                <a:latin typeface="Arial Black"/>
                <a:cs typeface="Arial Black"/>
              </a:rPr>
              <a:t>PV</a:t>
            </a:r>
            <a:r>
              <a:rPr lang="en-US" spc="-155" dirty="0">
                <a:latin typeface="Arial Black"/>
                <a:cs typeface="Arial Black"/>
              </a:rPr>
              <a:t> </a:t>
            </a:r>
            <a:r>
              <a:rPr lang="en-US" spc="-320" dirty="0">
                <a:latin typeface="Arial Black"/>
                <a:cs typeface="Arial Black"/>
              </a:rPr>
              <a:t>stenosis</a:t>
            </a:r>
            <a:endParaRPr lang="en-US" dirty="0">
              <a:latin typeface="Arial Black"/>
              <a:cs typeface="Arial Black"/>
            </a:endParaRPr>
          </a:p>
          <a:p>
            <a:pPr marL="38100">
              <a:lnSpc>
                <a:spcPct val="100000"/>
              </a:lnSpc>
              <a:spcBef>
                <a:spcPts val="770"/>
              </a:spcBef>
            </a:pPr>
            <a:r>
              <a:rPr lang="en-US" spc="487" baseline="16516" dirty="0">
                <a:solidFill>
                  <a:srgbClr val="2CA1BE"/>
                </a:solidFill>
                <a:latin typeface="Symbol"/>
                <a:cs typeface="Symbol"/>
              </a:rPr>
              <a:t></a:t>
            </a:r>
            <a:r>
              <a:rPr lang="en-US" spc="487" baseline="16516" dirty="0">
                <a:solidFill>
                  <a:srgbClr val="2CA1BE"/>
                </a:solidFill>
                <a:latin typeface="Times New Roman"/>
                <a:cs typeface="Times New Roman"/>
              </a:rPr>
              <a:t> </a:t>
            </a:r>
            <a:r>
              <a:rPr lang="en-US" spc="-254" dirty="0" err="1">
                <a:latin typeface="Arial Black"/>
                <a:cs typeface="Arial Black"/>
              </a:rPr>
              <a:t>Cor</a:t>
            </a:r>
            <a:r>
              <a:rPr lang="en-US" spc="-160" dirty="0">
                <a:latin typeface="Arial Black"/>
                <a:cs typeface="Arial Black"/>
              </a:rPr>
              <a:t> </a:t>
            </a:r>
            <a:r>
              <a:rPr lang="en-US" spc="-325" dirty="0" err="1">
                <a:latin typeface="Arial Black"/>
                <a:cs typeface="Arial Black"/>
              </a:rPr>
              <a:t>pulmonale</a:t>
            </a:r>
            <a:endParaRPr lang="en-US" dirty="0">
              <a:latin typeface="Arial Black"/>
              <a:cs typeface="Arial Black"/>
            </a:endParaRPr>
          </a:p>
          <a:p>
            <a:pPr marL="38100">
              <a:lnSpc>
                <a:spcPct val="100000"/>
              </a:lnSpc>
              <a:spcBef>
                <a:spcPts val="770"/>
              </a:spcBef>
            </a:pPr>
            <a:r>
              <a:rPr lang="en-US" spc="487" baseline="15015" dirty="0">
                <a:solidFill>
                  <a:srgbClr val="2CA1BE"/>
                </a:solidFill>
                <a:latin typeface="Symbol"/>
                <a:cs typeface="Symbol"/>
              </a:rPr>
              <a:t></a:t>
            </a:r>
            <a:r>
              <a:rPr lang="en-US" spc="487" baseline="15015" dirty="0">
                <a:solidFill>
                  <a:srgbClr val="2CA1BE"/>
                </a:solidFill>
                <a:latin typeface="Times New Roman"/>
                <a:cs typeface="Times New Roman"/>
              </a:rPr>
              <a:t> </a:t>
            </a:r>
            <a:r>
              <a:rPr lang="en-US" spc="-204" dirty="0">
                <a:latin typeface="Arial Black"/>
                <a:cs typeface="Arial Black"/>
              </a:rPr>
              <a:t>ASD</a:t>
            </a:r>
            <a:endParaRPr lang="en-US" dirty="0">
              <a:latin typeface="Arial Black"/>
              <a:cs typeface="Arial Black"/>
            </a:endParaRPr>
          </a:p>
          <a:p>
            <a:pPr marL="38100">
              <a:lnSpc>
                <a:spcPct val="100000"/>
              </a:lnSpc>
              <a:spcBef>
                <a:spcPts val="770"/>
              </a:spcBef>
            </a:pPr>
            <a:r>
              <a:rPr lang="en-US" spc="487" baseline="15015" dirty="0">
                <a:solidFill>
                  <a:srgbClr val="2CA1BE"/>
                </a:solidFill>
                <a:latin typeface="Symbol"/>
                <a:cs typeface="Symbol"/>
              </a:rPr>
              <a:t></a:t>
            </a:r>
            <a:r>
              <a:rPr lang="en-US" spc="487" baseline="15015" dirty="0">
                <a:solidFill>
                  <a:srgbClr val="2CA1BE"/>
                </a:solidFill>
                <a:latin typeface="Times New Roman"/>
                <a:cs typeface="Times New Roman"/>
              </a:rPr>
              <a:t> </a:t>
            </a:r>
            <a:r>
              <a:rPr lang="en-US" spc="-320" dirty="0">
                <a:latin typeface="Arial Black"/>
                <a:cs typeface="Arial Black"/>
              </a:rPr>
              <a:t>Tricuspid</a:t>
            </a:r>
            <a:r>
              <a:rPr lang="en-US" spc="-175" dirty="0">
                <a:latin typeface="Arial Black"/>
                <a:cs typeface="Arial Black"/>
              </a:rPr>
              <a:t> </a:t>
            </a:r>
            <a:r>
              <a:rPr lang="en-US" spc="-330" dirty="0">
                <a:latin typeface="Arial Black"/>
                <a:cs typeface="Arial Black"/>
              </a:rPr>
              <a:t>regurgitation</a:t>
            </a:r>
            <a:endParaRPr lang="en-US" dirty="0">
              <a:latin typeface="Arial Black"/>
              <a:cs typeface="Arial Black"/>
            </a:endParaRPr>
          </a:p>
          <a:p>
            <a:pPr marL="38100">
              <a:lnSpc>
                <a:spcPct val="100000"/>
              </a:lnSpc>
              <a:spcBef>
                <a:spcPts val="770"/>
              </a:spcBef>
            </a:pPr>
            <a:r>
              <a:rPr lang="en-US" spc="487" baseline="15015" dirty="0">
                <a:solidFill>
                  <a:srgbClr val="2CA1BE"/>
                </a:solidFill>
                <a:latin typeface="Symbol"/>
                <a:cs typeface="Symbol"/>
              </a:rPr>
              <a:t></a:t>
            </a:r>
            <a:r>
              <a:rPr lang="en-US" spc="487" baseline="15015" dirty="0">
                <a:solidFill>
                  <a:srgbClr val="2CA1BE"/>
                </a:solidFill>
                <a:latin typeface="Times New Roman"/>
                <a:cs typeface="Times New Roman"/>
              </a:rPr>
              <a:t> </a:t>
            </a:r>
            <a:r>
              <a:rPr lang="en-US" spc="-305" dirty="0">
                <a:latin typeface="Arial Black"/>
                <a:cs typeface="Arial Black"/>
              </a:rPr>
              <a:t>Secondary </a:t>
            </a:r>
            <a:r>
              <a:rPr lang="en-US" spc="-375" dirty="0">
                <a:latin typeface="Arial Black"/>
                <a:cs typeface="Arial Black"/>
              </a:rPr>
              <a:t>to</a:t>
            </a:r>
            <a:r>
              <a:rPr lang="en-US" spc="-15" dirty="0">
                <a:latin typeface="Arial Black"/>
                <a:cs typeface="Arial Black"/>
              </a:rPr>
              <a:t> </a:t>
            </a:r>
            <a:r>
              <a:rPr lang="en-US" spc="-254" dirty="0">
                <a:latin typeface="Arial Black"/>
                <a:cs typeface="Arial Black"/>
              </a:rPr>
              <a:t>LVF</a:t>
            </a:r>
            <a:endParaRPr lang="en-US" dirty="0">
              <a:latin typeface="Arial Black"/>
              <a:cs typeface="Arial Black"/>
            </a:endParaRPr>
          </a:p>
          <a:p>
            <a:endParaRPr lang="en-US" dirty="0"/>
          </a:p>
        </p:txBody>
      </p:sp>
    </p:spTree>
    <p:extLst>
      <p:ext uri="{BB962C8B-B14F-4D97-AF65-F5344CB8AC3E}">
        <p14:creationId xmlns:p14="http://schemas.microsoft.com/office/powerpoint/2010/main" val="3594920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en-US" dirty="0" smtClean="0"/>
              <a:t>RIGHT VENTRICULAR ENLARGEMENT</a:t>
            </a:r>
            <a:endParaRPr lang="en-US" dirty="0"/>
          </a:p>
        </p:txBody>
      </p:sp>
      <p:sp>
        <p:nvSpPr>
          <p:cNvPr id="3" name="عنصر نائب للمحتوى 2"/>
          <p:cNvSpPr>
            <a:spLocks noGrp="1"/>
          </p:cNvSpPr>
          <p:nvPr>
            <p:ph idx="1"/>
          </p:nvPr>
        </p:nvSpPr>
        <p:spPr/>
        <p:txBody>
          <a:bodyPr>
            <a:normAutofit/>
          </a:bodyPr>
          <a:lstStyle/>
          <a:p>
            <a:pPr marL="12700" marR="5080">
              <a:lnSpc>
                <a:spcPts val="2910"/>
              </a:lnSpc>
              <a:spcBef>
                <a:spcPts val="470"/>
              </a:spcBef>
            </a:pPr>
            <a:r>
              <a:rPr lang="en-US" spc="-270" dirty="0">
                <a:latin typeface="Arial Black" panose="020B0A04020102020204" pitchFamily="34" charset="0"/>
              </a:rPr>
              <a:t>Only </a:t>
            </a:r>
            <a:r>
              <a:rPr lang="en-US" spc="-370" dirty="0">
                <a:latin typeface="Arial Black" panose="020B0A04020102020204" pitchFamily="34" charset="0"/>
              </a:rPr>
              <a:t>extreme </a:t>
            </a:r>
            <a:r>
              <a:rPr lang="en-US" spc="-335" dirty="0">
                <a:latin typeface="Arial Black" panose="020B0A04020102020204" pitchFamily="34" charset="0"/>
              </a:rPr>
              <a:t>dilatation </a:t>
            </a:r>
            <a:r>
              <a:rPr lang="en-US" spc="-330" dirty="0">
                <a:latin typeface="Arial Black" panose="020B0A04020102020204" pitchFamily="34" charset="0"/>
              </a:rPr>
              <a:t>causes </a:t>
            </a:r>
            <a:r>
              <a:rPr lang="en-US" spc="-305" dirty="0">
                <a:latin typeface="Arial Black" panose="020B0A04020102020204" pitchFamily="34" charset="0"/>
              </a:rPr>
              <a:t>signs on </a:t>
            </a:r>
            <a:r>
              <a:rPr lang="en-US" spc="-325" dirty="0">
                <a:latin typeface="Arial Black" panose="020B0A04020102020204" pitchFamily="34" charset="0"/>
              </a:rPr>
              <a:t>frontal  </a:t>
            </a:r>
            <a:r>
              <a:rPr lang="en-US" spc="-375" dirty="0">
                <a:latin typeface="Arial Black" panose="020B0A04020102020204" pitchFamily="34" charset="0"/>
              </a:rPr>
              <a:t>view</a:t>
            </a:r>
          </a:p>
          <a:p>
            <a:pPr marL="12700" marR="363220">
              <a:lnSpc>
                <a:spcPts val="2920"/>
              </a:lnSpc>
              <a:spcBef>
                <a:spcPts val="390"/>
              </a:spcBef>
            </a:pPr>
            <a:r>
              <a:rPr lang="en-US" spc="-295" dirty="0">
                <a:latin typeface="Arial Black" panose="020B0A04020102020204" pitchFamily="34" charset="0"/>
              </a:rPr>
              <a:t>Straightening/ </a:t>
            </a:r>
            <a:r>
              <a:rPr lang="en-US" spc="-355" dirty="0">
                <a:latin typeface="Arial Black" panose="020B0A04020102020204" pitchFamily="34" charset="0"/>
              </a:rPr>
              <a:t>convexity </a:t>
            </a:r>
            <a:r>
              <a:rPr lang="en-US" spc="-305" dirty="0">
                <a:latin typeface="Arial Black" panose="020B0A04020102020204" pitchFamily="34" charset="0"/>
              </a:rPr>
              <a:t>of </a:t>
            </a:r>
            <a:r>
              <a:rPr lang="en-US" spc="-340" dirty="0">
                <a:latin typeface="Arial Black" panose="020B0A04020102020204" pitchFamily="34" charset="0"/>
              </a:rPr>
              <a:t>left </a:t>
            </a:r>
            <a:r>
              <a:rPr lang="en-US" spc="-305" dirty="0">
                <a:latin typeface="Arial Black" panose="020B0A04020102020204" pitchFamily="34" charset="0"/>
              </a:rPr>
              <a:t>upper </a:t>
            </a:r>
            <a:r>
              <a:rPr lang="en-US" spc="-350" dirty="0">
                <a:latin typeface="Arial Black" panose="020B0A04020102020204" pitchFamily="34" charset="0"/>
              </a:rPr>
              <a:t>cardiac  contour</a:t>
            </a:r>
          </a:p>
          <a:p>
            <a:pPr marL="12700">
              <a:lnSpc>
                <a:spcPct val="100000"/>
              </a:lnSpc>
              <a:spcBef>
                <a:spcPts val="100"/>
              </a:spcBef>
            </a:pPr>
            <a:r>
              <a:rPr lang="en-US" spc="-325" dirty="0">
                <a:latin typeface="Arial Black" panose="020B0A04020102020204" pitchFamily="34" charset="0"/>
                <a:cs typeface="Arial Black"/>
              </a:rPr>
              <a:t>Upturned </a:t>
            </a:r>
            <a:r>
              <a:rPr lang="en-US" spc="-345" dirty="0">
                <a:latin typeface="Arial Black" panose="020B0A04020102020204" pitchFamily="34" charset="0"/>
                <a:cs typeface="Arial Black"/>
              </a:rPr>
              <a:t>cardiac</a:t>
            </a:r>
            <a:r>
              <a:rPr lang="en-US" spc="-550" dirty="0">
                <a:latin typeface="Arial Black" panose="020B0A04020102020204" pitchFamily="34" charset="0"/>
                <a:cs typeface="Arial Black"/>
              </a:rPr>
              <a:t> </a:t>
            </a:r>
            <a:r>
              <a:rPr lang="en-US" spc="-345" dirty="0">
                <a:latin typeface="Arial Black" panose="020B0A04020102020204" pitchFamily="34" charset="0"/>
                <a:cs typeface="Arial Black"/>
              </a:rPr>
              <a:t>apex</a:t>
            </a:r>
            <a:endParaRPr lang="en-US" dirty="0">
              <a:latin typeface="Arial Black" panose="020B0A04020102020204" pitchFamily="34" charset="0"/>
              <a:cs typeface="Arial Black"/>
            </a:endParaRPr>
          </a:p>
          <a:p>
            <a:pPr marL="12700" marR="5080">
              <a:lnSpc>
                <a:spcPts val="2920"/>
              </a:lnSpc>
              <a:spcBef>
                <a:spcPts val="430"/>
              </a:spcBef>
            </a:pPr>
            <a:r>
              <a:rPr lang="en-US" spc="-345" dirty="0">
                <a:latin typeface="Arial Black" panose="020B0A04020102020204" pitchFamily="34" charset="0"/>
                <a:cs typeface="Arial Black"/>
              </a:rPr>
              <a:t>Left </a:t>
            </a:r>
            <a:r>
              <a:rPr lang="en-US" spc="-305" dirty="0">
                <a:latin typeface="Arial Black" panose="020B0A04020102020204" pitchFamily="34" charset="0"/>
                <a:cs typeface="Arial Black"/>
              </a:rPr>
              <a:t>upper </a:t>
            </a:r>
            <a:r>
              <a:rPr lang="en-US" spc="-350" dirty="0">
                <a:latin typeface="Arial Black" panose="020B0A04020102020204" pitchFamily="34" charset="0"/>
                <a:cs typeface="Arial Black"/>
              </a:rPr>
              <a:t>cardiac </a:t>
            </a:r>
            <a:r>
              <a:rPr lang="en-US" spc="-330" dirty="0">
                <a:latin typeface="Arial Black" panose="020B0A04020102020204" pitchFamily="34" charset="0"/>
                <a:cs typeface="Arial Black"/>
              </a:rPr>
              <a:t>margin </a:t>
            </a:r>
            <a:r>
              <a:rPr lang="en-US" spc="-305" dirty="0">
                <a:latin typeface="Arial Black" panose="020B0A04020102020204" pitchFamily="34" charset="0"/>
                <a:cs typeface="Arial Black"/>
              </a:rPr>
              <a:t>parallels </a:t>
            </a:r>
            <a:r>
              <a:rPr lang="en-US" spc="-340" dirty="0">
                <a:latin typeface="Arial Black" panose="020B0A04020102020204" pitchFamily="34" charset="0"/>
                <a:cs typeface="Arial Black"/>
              </a:rPr>
              <a:t>left </a:t>
            </a:r>
            <a:r>
              <a:rPr lang="en-US" spc="-345" dirty="0">
                <a:latin typeface="Arial Black" panose="020B0A04020102020204" pitchFamily="34" charset="0"/>
                <a:cs typeface="Arial Black"/>
              </a:rPr>
              <a:t>main </a:t>
            </a:r>
            <a:r>
              <a:rPr lang="en-US" spc="-380" dirty="0">
                <a:latin typeface="Arial Black" panose="020B0A04020102020204" pitchFamily="34" charset="0"/>
                <a:cs typeface="Arial Black"/>
              </a:rPr>
              <a:t>stem  </a:t>
            </a:r>
            <a:r>
              <a:rPr lang="en-US" spc="-325" dirty="0">
                <a:latin typeface="Arial Black" panose="020B0A04020102020204" pitchFamily="34" charset="0"/>
                <a:cs typeface="Arial Black"/>
              </a:rPr>
              <a:t>bronchus </a:t>
            </a:r>
            <a:r>
              <a:rPr lang="en-US" spc="-305" dirty="0">
                <a:latin typeface="Arial Black" panose="020B0A04020102020204" pitchFamily="34" charset="0"/>
                <a:cs typeface="Arial Black"/>
              </a:rPr>
              <a:t>as </a:t>
            </a:r>
            <a:r>
              <a:rPr lang="en-US" spc="-300" dirty="0">
                <a:latin typeface="Arial Black" panose="020B0A04020102020204" pitchFamily="34" charset="0"/>
                <a:cs typeface="Arial Black"/>
              </a:rPr>
              <a:t>a </a:t>
            </a:r>
            <a:r>
              <a:rPr lang="en-US" spc="-305" dirty="0">
                <a:latin typeface="Arial Black" panose="020B0A04020102020204" pitchFamily="34" charset="0"/>
                <a:cs typeface="Arial Black"/>
              </a:rPr>
              <a:t>long </a:t>
            </a:r>
            <a:r>
              <a:rPr lang="en-US" spc="-355" dirty="0">
                <a:latin typeface="Arial Black" panose="020B0A04020102020204" pitchFamily="34" charset="0"/>
                <a:cs typeface="Arial Black"/>
              </a:rPr>
              <a:t>convex</a:t>
            </a:r>
            <a:r>
              <a:rPr lang="en-US" spc="-95" dirty="0">
                <a:latin typeface="Arial Black" panose="020B0A04020102020204" pitchFamily="34" charset="0"/>
                <a:cs typeface="Arial Black"/>
              </a:rPr>
              <a:t> </a:t>
            </a:r>
            <a:r>
              <a:rPr lang="en-US" spc="-340" dirty="0">
                <a:latin typeface="Arial Black" panose="020B0A04020102020204" pitchFamily="34" charset="0"/>
                <a:cs typeface="Arial Black"/>
              </a:rPr>
              <a:t>curvature</a:t>
            </a:r>
            <a:endParaRPr lang="en-US" dirty="0">
              <a:latin typeface="Arial Black" panose="020B0A04020102020204" pitchFamily="34" charset="0"/>
              <a:cs typeface="Arial Black"/>
            </a:endParaRPr>
          </a:p>
          <a:p>
            <a:pPr marL="12700">
              <a:lnSpc>
                <a:spcPct val="100000"/>
              </a:lnSpc>
              <a:spcBef>
                <a:spcPts val="30"/>
              </a:spcBef>
            </a:pPr>
            <a:r>
              <a:rPr lang="en-US" spc="-305" dirty="0">
                <a:latin typeface="Arial Black" panose="020B0A04020102020204" pitchFamily="34" charset="0"/>
                <a:cs typeface="Arial Black"/>
              </a:rPr>
              <a:t>Large </a:t>
            </a:r>
            <a:r>
              <a:rPr lang="en-US" spc="-320" dirty="0">
                <a:latin typeface="Arial Black" panose="020B0A04020102020204" pitchFamily="34" charset="0"/>
                <a:cs typeface="Arial Black"/>
              </a:rPr>
              <a:t>appearance </a:t>
            </a:r>
            <a:r>
              <a:rPr lang="en-US" spc="-305" dirty="0">
                <a:latin typeface="Arial Black" panose="020B0A04020102020204" pitchFamily="34" charset="0"/>
                <a:cs typeface="Arial Black"/>
              </a:rPr>
              <a:t>of</a:t>
            </a:r>
            <a:r>
              <a:rPr lang="en-US" spc="170" dirty="0">
                <a:latin typeface="Arial Black" panose="020B0A04020102020204" pitchFamily="34" charset="0"/>
                <a:cs typeface="Arial Black"/>
              </a:rPr>
              <a:t> </a:t>
            </a:r>
            <a:r>
              <a:rPr lang="en-US" spc="-260" dirty="0">
                <a:latin typeface="Arial Black" panose="020B0A04020102020204" pitchFamily="34" charset="0"/>
                <a:cs typeface="Arial Black"/>
              </a:rPr>
              <a:t>MPA</a:t>
            </a:r>
            <a:endParaRPr lang="en-US" dirty="0">
              <a:latin typeface="Arial Black" panose="020B0A04020102020204" pitchFamily="34" charset="0"/>
              <a:cs typeface="Arial Black"/>
            </a:endParaRPr>
          </a:p>
          <a:p>
            <a:pPr marL="12700" marR="365125">
              <a:lnSpc>
                <a:spcPts val="2910"/>
              </a:lnSpc>
              <a:spcBef>
                <a:spcPts val="450"/>
              </a:spcBef>
            </a:pPr>
            <a:r>
              <a:rPr lang="en-US" spc="-330" dirty="0">
                <a:latin typeface="Arial Black" panose="020B0A04020102020204" pitchFamily="34" charset="0"/>
                <a:cs typeface="Arial Black"/>
              </a:rPr>
              <a:t>Occurs </a:t>
            </a:r>
            <a:r>
              <a:rPr lang="en-US" spc="-305" dirty="0">
                <a:latin typeface="Arial Black" panose="020B0A04020102020204" pitchFamily="34" charset="0"/>
                <a:cs typeface="Arial Black"/>
              </a:rPr>
              <a:t>higher on </a:t>
            </a:r>
            <a:r>
              <a:rPr lang="en-US" spc="-350" dirty="0">
                <a:latin typeface="Arial Black" panose="020B0A04020102020204" pitchFamily="34" charset="0"/>
                <a:cs typeface="Arial Black"/>
              </a:rPr>
              <a:t>the </a:t>
            </a:r>
            <a:r>
              <a:rPr lang="en-US" spc="-345" dirty="0">
                <a:latin typeface="Arial Black" panose="020B0A04020102020204" pitchFamily="34" charset="0"/>
                <a:cs typeface="Arial Black"/>
              </a:rPr>
              <a:t>left </a:t>
            </a:r>
            <a:r>
              <a:rPr lang="en-US" spc="-335" dirty="0">
                <a:latin typeface="Arial Black" panose="020B0A04020102020204" pitchFamily="34" charset="0"/>
                <a:cs typeface="Arial Black"/>
              </a:rPr>
              <a:t>heart </a:t>
            </a:r>
            <a:r>
              <a:rPr lang="en-US" spc="-305" dirty="0">
                <a:latin typeface="Arial Black" panose="020B0A04020102020204" pitchFamily="34" charset="0"/>
                <a:cs typeface="Arial Black"/>
              </a:rPr>
              <a:t>border </a:t>
            </a:r>
            <a:r>
              <a:rPr lang="en-US" spc="-300" dirty="0">
                <a:latin typeface="Arial Black" panose="020B0A04020102020204" pitchFamily="34" charset="0"/>
                <a:cs typeface="Arial Black"/>
              </a:rPr>
              <a:t>b/w </a:t>
            </a:r>
            <a:r>
              <a:rPr lang="en-US" spc="-345" dirty="0">
                <a:latin typeface="Arial Black" panose="020B0A04020102020204" pitchFamily="34" charset="0"/>
                <a:cs typeface="Arial Black"/>
              </a:rPr>
              <a:t>left  </a:t>
            </a:r>
            <a:r>
              <a:rPr lang="en-US" spc="-330" dirty="0">
                <a:latin typeface="Arial Black" panose="020B0A04020102020204" pitchFamily="34" charset="0"/>
                <a:cs typeface="Arial Black"/>
              </a:rPr>
              <a:t>ventricular </a:t>
            </a:r>
            <a:r>
              <a:rPr lang="en-US" spc="-350" dirty="0">
                <a:latin typeface="Arial Black" panose="020B0A04020102020204" pitchFamily="34" charset="0"/>
                <a:cs typeface="Arial Black"/>
              </a:rPr>
              <a:t>contour </a:t>
            </a:r>
            <a:r>
              <a:rPr lang="en-US" spc="-305" dirty="0">
                <a:latin typeface="Arial Black" panose="020B0A04020102020204" pitchFamily="34" charset="0"/>
                <a:cs typeface="Arial Black"/>
              </a:rPr>
              <a:t>and </a:t>
            </a:r>
            <a:r>
              <a:rPr lang="en-US" spc="-325" dirty="0">
                <a:latin typeface="Arial Black" panose="020B0A04020102020204" pitchFamily="34" charset="0"/>
                <a:cs typeface="Arial Black"/>
              </a:rPr>
              <a:t>pulmonary </a:t>
            </a:r>
            <a:r>
              <a:rPr lang="en-US" spc="-365" dirty="0">
                <a:latin typeface="Arial Black" panose="020B0A04020102020204" pitchFamily="34" charset="0"/>
                <a:cs typeface="Arial Black"/>
              </a:rPr>
              <a:t>outflow</a:t>
            </a:r>
            <a:r>
              <a:rPr lang="en-US" spc="5" dirty="0">
                <a:latin typeface="Arial Black" panose="020B0A04020102020204" pitchFamily="34" charset="0"/>
                <a:cs typeface="Arial Black"/>
              </a:rPr>
              <a:t> </a:t>
            </a:r>
            <a:r>
              <a:rPr lang="en-US" spc="-390" dirty="0">
                <a:latin typeface="Arial Black" panose="020B0A04020102020204" pitchFamily="34" charset="0"/>
                <a:cs typeface="Arial Black"/>
              </a:rPr>
              <a:t>tract</a:t>
            </a:r>
            <a:endParaRPr lang="en-US" dirty="0">
              <a:latin typeface="Arial Black" panose="020B0A04020102020204" pitchFamily="34" charset="0"/>
              <a:cs typeface="Arial Black"/>
            </a:endParaRPr>
          </a:p>
          <a:p>
            <a:endParaRPr lang="en-US" dirty="0">
              <a:latin typeface="Arial Black" panose="020B0A04020102020204" pitchFamily="34" charset="0"/>
            </a:endParaRPr>
          </a:p>
        </p:txBody>
      </p:sp>
    </p:spTree>
    <p:extLst>
      <p:ext uri="{BB962C8B-B14F-4D97-AF65-F5344CB8AC3E}">
        <p14:creationId xmlns:p14="http://schemas.microsoft.com/office/powerpoint/2010/main" val="11682136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RT VENTRICULAR ENLAREGEMENT</a:t>
            </a:r>
            <a:endParaRPr lang="en-US"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54752" y="2249488"/>
            <a:ext cx="5234496" cy="4324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518996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GB" dirty="0" err="1" smtClean="0">
                <a:ea typeface="+mj-lt"/>
                <a:cs typeface="+mj-lt"/>
              </a:rPr>
              <a:t>Bilatrial</a:t>
            </a:r>
            <a:r>
              <a:rPr lang="en-GB" dirty="0" smtClean="0">
                <a:ea typeface="+mj-lt"/>
                <a:cs typeface="+mj-lt"/>
              </a:rPr>
              <a:t> </a:t>
            </a:r>
            <a:r>
              <a:rPr lang="en-GB" dirty="0">
                <a:ea typeface="+mj-lt"/>
                <a:cs typeface="+mj-lt"/>
              </a:rPr>
              <a:t>enlargement </a:t>
            </a:r>
            <a:endParaRPr lang="en-US" dirty="0"/>
          </a:p>
        </p:txBody>
      </p:sp>
      <p:sp>
        <p:nvSpPr>
          <p:cNvPr id="3" name="عنصر نائب للمحتوى 2"/>
          <p:cNvSpPr>
            <a:spLocks noGrp="1"/>
          </p:cNvSpPr>
          <p:nvPr>
            <p:ph idx="1"/>
          </p:nvPr>
        </p:nvSpPr>
        <p:spPr/>
        <p:txBody>
          <a:bodyPr/>
          <a:lstStyle/>
          <a:p>
            <a:pPr marL="344170" indent="-344170"/>
            <a:r>
              <a:rPr lang="en-GB" dirty="0">
                <a:ea typeface="+mn-lt"/>
                <a:cs typeface="+mn-lt"/>
              </a:rPr>
              <a:t>Right atrial enlargement manifests as a shift of the right atrial contour to the right side .</a:t>
            </a:r>
            <a:endParaRPr lang="en-GB" dirty="0">
              <a:cs typeface="Arial" panose="020B0604020202020204"/>
            </a:endParaRPr>
          </a:p>
          <a:p>
            <a:pPr marL="344170" indent="-344170"/>
            <a:r>
              <a:rPr lang="en-GB" dirty="0">
                <a:ea typeface="+mn-lt"/>
                <a:cs typeface="+mn-lt"/>
              </a:rPr>
              <a:t>Left atrial enlargement manifests as a double atrial contour within the right atrial shadow .</a:t>
            </a:r>
            <a:endParaRPr lang="en-GB" dirty="0">
              <a:cs typeface="Arial"/>
            </a:endParaRPr>
          </a:p>
          <a:p>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9287" y="4191000"/>
            <a:ext cx="5303837" cy="2490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6724493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HEART FAILURE</a:t>
            </a:r>
            <a:endParaRPr lang="en-US" dirty="0"/>
          </a:p>
        </p:txBody>
      </p:sp>
      <p:sp>
        <p:nvSpPr>
          <p:cNvPr id="3" name="عنصر نائب للمحتوى 2"/>
          <p:cNvSpPr>
            <a:spLocks noGrp="1"/>
          </p:cNvSpPr>
          <p:nvPr>
            <p:ph idx="1"/>
          </p:nvPr>
        </p:nvSpPr>
        <p:spPr/>
        <p:txBody>
          <a:bodyPr>
            <a:normAutofit fontScale="85000" lnSpcReduction="20000"/>
          </a:bodyPr>
          <a:lstStyle/>
          <a:p>
            <a:r>
              <a:rPr lang="en-GB" b="1" dirty="0" smtClean="0"/>
              <a:t>Clinical </a:t>
            </a:r>
            <a:r>
              <a:rPr lang="en-GB" b="1" dirty="0"/>
              <a:t>syndrome</a:t>
            </a:r>
          </a:p>
          <a:p>
            <a:r>
              <a:rPr lang="en-GB" dirty="0" smtClean="0"/>
              <a:t>Impaired </a:t>
            </a:r>
            <a:r>
              <a:rPr lang="en-GB" dirty="0"/>
              <a:t>ability of </a:t>
            </a:r>
            <a:r>
              <a:rPr lang="en-GB" b="1" dirty="0"/>
              <a:t>left ventricle </a:t>
            </a:r>
            <a:r>
              <a:rPr lang="en-GB" dirty="0"/>
              <a:t>to </a:t>
            </a:r>
            <a:r>
              <a:rPr lang="en-GB" b="1" dirty="0" smtClean="0"/>
              <a:t> fill </a:t>
            </a:r>
            <a:r>
              <a:rPr lang="en-GB" b="1" dirty="0"/>
              <a:t>or eject </a:t>
            </a:r>
            <a:r>
              <a:rPr lang="en-GB" b="1" dirty="0" smtClean="0"/>
              <a:t>blood.</a:t>
            </a:r>
            <a:endParaRPr lang="en-GB" dirty="0"/>
          </a:p>
          <a:p>
            <a:pPr marL="109728" indent="0">
              <a:buNone/>
            </a:pPr>
            <a:endParaRPr lang="en-GB" dirty="0"/>
          </a:p>
          <a:p>
            <a:r>
              <a:rPr lang="en-GB" dirty="0"/>
              <a:t>Heart failure with </a:t>
            </a:r>
            <a:r>
              <a:rPr lang="en-GB" b="1" dirty="0"/>
              <a:t>reduced</a:t>
            </a:r>
            <a:r>
              <a:rPr lang="en-GB" dirty="0"/>
              <a:t> ejection fraction </a:t>
            </a:r>
            <a:r>
              <a:rPr lang="en-GB" dirty="0" smtClean="0"/>
              <a:t>(</a:t>
            </a:r>
            <a:r>
              <a:rPr lang="en-GB" dirty="0" err="1" smtClean="0"/>
              <a:t>HFrEF</a:t>
            </a:r>
            <a:r>
              <a:rPr lang="en-GB" dirty="0" smtClean="0"/>
              <a:t>)</a:t>
            </a:r>
            <a:endParaRPr lang="en-GB" dirty="0"/>
          </a:p>
          <a:p>
            <a:r>
              <a:rPr lang="en-GB" dirty="0"/>
              <a:t>•Systolic heart failure</a:t>
            </a:r>
          </a:p>
          <a:p>
            <a:r>
              <a:rPr lang="en-GB" dirty="0"/>
              <a:t>•Problem ejecting blood from left ventricle</a:t>
            </a:r>
          </a:p>
          <a:p>
            <a:r>
              <a:rPr lang="en-GB" dirty="0"/>
              <a:t>•Usually caused by a </a:t>
            </a:r>
            <a:r>
              <a:rPr lang="en-GB" b="1" dirty="0" smtClean="0"/>
              <a:t>dilated cardiomyopathy</a:t>
            </a:r>
          </a:p>
          <a:p>
            <a:pPr marL="109728" indent="0">
              <a:buNone/>
            </a:pPr>
            <a:endParaRPr lang="en-GB" dirty="0"/>
          </a:p>
          <a:p>
            <a:r>
              <a:rPr lang="en-GB" dirty="0" smtClean="0"/>
              <a:t>Heart </a:t>
            </a:r>
            <a:r>
              <a:rPr lang="en-GB" dirty="0"/>
              <a:t>failure with </a:t>
            </a:r>
            <a:r>
              <a:rPr lang="en-GB" b="1" dirty="0"/>
              <a:t>preserved</a:t>
            </a:r>
            <a:r>
              <a:rPr lang="en-GB" dirty="0"/>
              <a:t> ejection fraction </a:t>
            </a:r>
            <a:r>
              <a:rPr lang="en-GB" dirty="0" smtClean="0"/>
              <a:t>(</a:t>
            </a:r>
            <a:r>
              <a:rPr lang="en-GB" dirty="0" err="1" smtClean="0"/>
              <a:t>HFpEF</a:t>
            </a:r>
            <a:r>
              <a:rPr lang="en-GB" dirty="0" smtClean="0"/>
              <a:t>)</a:t>
            </a:r>
            <a:endParaRPr lang="en-GB" dirty="0"/>
          </a:p>
          <a:p>
            <a:r>
              <a:rPr lang="en-GB" dirty="0"/>
              <a:t>•Diastolic heart failure</a:t>
            </a:r>
          </a:p>
          <a:p>
            <a:r>
              <a:rPr lang="en-GB" dirty="0"/>
              <a:t>•Problem filling left ventricle with </a:t>
            </a:r>
            <a:r>
              <a:rPr lang="en-GB" dirty="0" smtClean="0"/>
              <a:t>blood </a:t>
            </a:r>
          </a:p>
          <a:p>
            <a:r>
              <a:rPr lang="en-GB" dirty="0" smtClean="0"/>
              <a:t> Usually </a:t>
            </a:r>
            <a:r>
              <a:rPr lang="en-GB" dirty="0"/>
              <a:t>caused by a </a:t>
            </a:r>
            <a:r>
              <a:rPr lang="en-GB" b="1" dirty="0" smtClean="0"/>
              <a:t>HTN</a:t>
            </a:r>
            <a:endParaRPr lang="en-GB" b="1" dirty="0"/>
          </a:p>
          <a:p>
            <a:endParaRPr lang="en-US" dirty="0"/>
          </a:p>
          <a:p>
            <a:endParaRPr lang="en-US" dirty="0"/>
          </a:p>
        </p:txBody>
      </p:sp>
    </p:spTree>
    <p:extLst>
      <p:ext uri="{BB962C8B-B14F-4D97-AF65-F5344CB8AC3E}">
        <p14:creationId xmlns:p14="http://schemas.microsoft.com/office/powerpoint/2010/main" val="36916321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838200"/>
            <a:ext cx="8229600" cy="1066800"/>
          </a:xfrm>
        </p:spPr>
        <p:txBody>
          <a:bodyPr/>
          <a:lstStyle/>
          <a:p>
            <a:r>
              <a:rPr lang="en-US" dirty="0" smtClean="0"/>
              <a:t>CAUSES</a:t>
            </a:r>
            <a:endParaRPr lang="en-US" dirty="0"/>
          </a:p>
        </p:txBody>
      </p:sp>
      <p:sp>
        <p:nvSpPr>
          <p:cNvPr id="3" name="عنصر نائب للمحتوى 2"/>
          <p:cNvSpPr>
            <a:spLocks noGrp="1"/>
          </p:cNvSpPr>
          <p:nvPr>
            <p:ph idx="1"/>
          </p:nvPr>
        </p:nvSpPr>
        <p:spPr>
          <a:xfrm>
            <a:off x="457200" y="2057400"/>
            <a:ext cx="8229600" cy="4325112"/>
          </a:xfrm>
        </p:spPr>
        <p:txBody>
          <a:bodyPr>
            <a:normAutofit fontScale="85000" lnSpcReduction="20000"/>
          </a:bodyPr>
          <a:lstStyle/>
          <a:p>
            <a:r>
              <a:rPr lang="en-US" dirty="0" smtClean="0"/>
              <a:t>Cardiomyopathy</a:t>
            </a:r>
          </a:p>
          <a:p>
            <a:r>
              <a:rPr lang="en-US" dirty="0" smtClean="0"/>
              <a:t>Hypertension</a:t>
            </a:r>
            <a:endParaRPr lang="en-US" dirty="0"/>
          </a:p>
          <a:p>
            <a:r>
              <a:rPr lang="en-US" dirty="0" smtClean="0"/>
              <a:t>A </a:t>
            </a:r>
            <a:r>
              <a:rPr lang="en-US" dirty="0"/>
              <a:t>congenital heart defect</a:t>
            </a:r>
          </a:p>
          <a:p>
            <a:r>
              <a:rPr lang="en-US" dirty="0" smtClean="0"/>
              <a:t>Heart valve diseases</a:t>
            </a:r>
          </a:p>
          <a:p>
            <a:r>
              <a:rPr lang="en-US" dirty="0" smtClean="0"/>
              <a:t>Certain </a:t>
            </a:r>
            <a:r>
              <a:rPr lang="en-US" dirty="0"/>
              <a:t>cancer treatments, such as </a:t>
            </a:r>
            <a:r>
              <a:rPr lang="en-US" dirty="0" smtClean="0"/>
              <a:t>chemotherapy drug</a:t>
            </a:r>
            <a:r>
              <a:rPr lang="en-US" dirty="0"/>
              <a:t> or alcohol </a:t>
            </a:r>
            <a:r>
              <a:rPr lang="en-US" dirty="0" smtClean="0"/>
              <a:t>misuse</a:t>
            </a:r>
          </a:p>
          <a:p>
            <a:r>
              <a:rPr lang="en-US" dirty="0" smtClean="0"/>
              <a:t>Certain </a:t>
            </a:r>
            <a:r>
              <a:rPr lang="en-US" dirty="0"/>
              <a:t>types of </a:t>
            </a:r>
            <a:r>
              <a:rPr lang="en-US" dirty="0" smtClean="0"/>
              <a:t>arrhythmias</a:t>
            </a:r>
          </a:p>
          <a:p>
            <a:endParaRPr lang="en-US" dirty="0"/>
          </a:p>
          <a:p>
            <a:r>
              <a:rPr lang="en-GB" b="1" dirty="0"/>
              <a:t>High-Output Heart </a:t>
            </a:r>
            <a:r>
              <a:rPr lang="en-GB" b="1" dirty="0" smtClean="0"/>
              <a:t>Failure (</a:t>
            </a:r>
            <a:r>
              <a:rPr lang="en-GB" dirty="0"/>
              <a:t>an increase in cardiac output is needed for the requirements of </a:t>
            </a:r>
            <a:r>
              <a:rPr lang="en-GB" dirty="0" smtClean="0"/>
              <a:t>peripheral tissues </a:t>
            </a:r>
            <a:r>
              <a:rPr lang="en-GB" dirty="0"/>
              <a:t>for oxygen</a:t>
            </a:r>
            <a:r>
              <a:rPr lang="en-GB" dirty="0" smtClean="0"/>
              <a:t>. Is due to :</a:t>
            </a:r>
            <a:endParaRPr lang="en-US" dirty="0"/>
          </a:p>
          <a:p>
            <a:r>
              <a:rPr lang="en-US" dirty="0" smtClean="0"/>
              <a:t>Thyroid diseases </a:t>
            </a:r>
            <a:endParaRPr lang="en-US" dirty="0"/>
          </a:p>
          <a:p>
            <a:r>
              <a:rPr lang="en-US" dirty="0"/>
              <a:t>severe forms of anemia</a:t>
            </a:r>
          </a:p>
          <a:p>
            <a:endParaRPr lang="en-US" dirty="0"/>
          </a:p>
        </p:txBody>
      </p:sp>
    </p:spTree>
    <p:extLst>
      <p:ext uri="{BB962C8B-B14F-4D97-AF65-F5344CB8AC3E}">
        <p14:creationId xmlns:p14="http://schemas.microsoft.com/office/powerpoint/2010/main" val="5327550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SIGNS AND SYMPTOMS OF HF</a:t>
            </a:r>
            <a:endParaRPr lang="en-US" dirty="0"/>
          </a:p>
        </p:txBody>
      </p:sp>
      <p:sp>
        <p:nvSpPr>
          <p:cNvPr id="3" name="عنصر نائب للمحتوى 2"/>
          <p:cNvSpPr>
            <a:spLocks noGrp="1"/>
          </p:cNvSpPr>
          <p:nvPr>
            <p:ph idx="1"/>
          </p:nvPr>
        </p:nvSpPr>
        <p:spPr>
          <a:xfrm>
            <a:off x="0" y="2249424"/>
            <a:ext cx="9144000" cy="4325112"/>
          </a:xfrm>
        </p:spPr>
        <p:txBody>
          <a:bodyPr>
            <a:normAutofit fontScale="92500" lnSpcReduction="10000"/>
          </a:bodyPr>
          <a:lstStyle/>
          <a:p>
            <a:pPr marL="109728" indent="0">
              <a:buNone/>
            </a:pPr>
            <a:r>
              <a:rPr lang="en-GB" dirty="0" smtClean="0"/>
              <a:t>•</a:t>
            </a:r>
            <a:r>
              <a:rPr lang="en-GB" dirty="0"/>
              <a:t>Most heart failure symptoms from </a:t>
            </a:r>
            <a:r>
              <a:rPr lang="en-GB" b="1" dirty="0"/>
              <a:t>volume </a:t>
            </a:r>
            <a:r>
              <a:rPr lang="en-GB" b="1" dirty="0" smtClean="0"/>
              <a:t>overload which is </a:t>
            </a:r>
            <a:r>
              <a:rPr lang="en-GB" dirty="0"/>
              <a:t>a</a:t>
            </a:r>
            <a:r>
              <a:rPr lang="en-GB" dirty="0" smtClean="0"/>
              <a:t>ssessed </a:t>
            </a:r>
            <a:r>
              <a:rPr lang="en-GB" dirty="0"/>
              <a:t>by </a:t>
            </a:r>
            <a:r>
              <a:rPr lang="en-GB" b="1" dirty="0"/>
              <a:t>physical </a:t>
            </a:r>
            <a:r>
              <a:rPr lang="en-GB" b="1" dirty="0" smtClean="0"/>
              <a:t>exam:</a:t>
            </a:r>
          </a:p>
          <a:p>
            <a:pPr marL="109728" indent="0">
              <a:buNone/>
            </a:pPr>
            <a:endParaRPr lang="en-GB" dirty="0"/>
          </a:p>
          <a:p>
            <a:r>
              <a:rPr lang="en-GB" dirty="0" err="1" smtClean="0"/>
              <a:t>Dyspnea</a:t>
            </a:r>
            <a:r>
              <a:rPr lang="en-GB" dirty="0" smtClean="0"/>
              <a:t> (</a:t>
            </a:r>
            <a:r>
              <a:rPr lang="en-GB" dirty="0" err="1" smtClean="0"/>
              <a:t>Orthopnea</a:t>
            </a:r>
            <a:r>
              <a:rPr lang="en-GB" dirty="0" smtClean="0"/>
              <a:t>, Paroxysmal </a:t>
            </a:r>
            <a:r>
              <a:rPr lang="en-GB" dirty="0"/>
              <a:t>nocturnal </a:t>
            </a:r>
            <a:r>
              <a:rPr lang="en-GB" dirty="0" err="1" smtClean="0"/>
              <a:t>dyspnea</a:t>
            </a:r>
            <a:r>
              <a:rPr lang="en-GB" dirty="0" smtClean="0"/>
              <a:t> )</a:t>
            </a:r>
            <a:endParaRPr lang="en-GB" dirty="0"/>
          </a:p>
          <a:p>
            <a:r>
              <a:rPr lang="en-GB" dirty="0" smtClean="0"/>
              <a:t>Classic </a:t>
            </a:r>
            <a:r>
              <a:rPr lang="en-GB" dirty="0"/>
              <a:t>finding is </a:t>
            </a:r>
            <a:r>
              <a:rPr lang="en-GB" b="1" dirty="0" smtClean="0"/>
              <a:t>Crackles </a:t>
            </a:r>
          </a:p>
          <a:p>
            <a:r>
              <a:rPr lang="en-GB" dirty="0" smtClean="0"/>
              <a:t>Non-productive cough </a:t>
            </a:r>
            <a:endParaRPr lang="en-GB" dirty="0"/>
          </a:p>
          <a:p>
            <a:r>
              <a:rPr lang="en-GB" dirty="0" smtClean="0"/>
              <a:t>Lower </a:t>
            </a:r>
            <a:r>
              <a:rPr lang="en-GB" dirty="0"/>
              <a:t>extremity pitting </a:t>
            </a:r>
            <a:r>
              <a:rPr lang="en-GB" dirty="0" err="1" smtClean="0"/>
              <a:t>edema</a:t>
            </a:r>
            <a:endParaRPr lang="en-GB" dirty="0" smtClean="0"/>
          </a:p>
          <a:p>
            <a:r>
              <a:rPr lang="en-GB" dirty="0"/>
              <a:t>Pathologic </a:t>
            </a:r>
            <a:r>
              <a:rPr lang="en-GB" dirty="0" smtClean="0"/>
              <a:t>S3 </a:t>
            </a:r>
            <a:endParaRPr lang="en-GB" dirty="0"/>
          </a:p>
          <a:p>
            <a:r>
              <a:rPr lang="en-GB" b="1" dirty="0"/>
              <a:t>Chest X-ray </a:t>
            </a:r>
            <a:r>
              <a:rPr lang="en-GB" dirty="0"/>
              <a:t>shows </a:t>
            </a:r>
            <a:r>
              <a:rPr lang="en-GB" dirty="0" smtClean="0"/>
              <a:t>congestion</a:t>
            </a:r>
            <a:endParaRPr lang="en-GB" dirty="0"/>
          </a:p>
          <a:p>
            <a:r>
              <a:rPr lang="en-GB" dirty="0"/>
              <a:t>Elevated jugular venous pressure </a:t>
            </a:r>
          </a:p>
          <a:p>
            <a:endParaRPr lang="en-GB" dirty="0"/>
          </a:p>
          <a:p>
            <a:pPr marL="109728" indent="0">
              <a:buNone/>
            </a:pPr>
            <a:endParaRPr lang="en-GB" dirty="0"/>
          </a:p>
          <a:p>
            <a:endParaRPr lang="en-US" dirty="0"/>
          </a:p>
          <a:p>
            <a:endParaRPr lang="en-US" dirty="0"/>
          </a:p>
        </p:txBody>
      </p:sp>
    </p:spTree>
    <p:extLst>
      <p:ext uri="{BB962C8B-B14F-4D97-AF65-F5344CB8AC3E}">
        <p14:creationId xmlns:p14="http://schemas.microsoft.com/office/powerpoint/2010/main" val="15121885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Diagnosis </a:t>
            </a:r>
            <a:endParaRPr lang="en-GB" dirty="0"/>
          </a:p>
        </p:txBody>
      </p:sp>
      <p:sp>
        <p:nvSpPr>
          <p:cNvPr id="3" name="Content Placeholder 2"/>
          <p:cNvSpPr>
            <a:spLocks noGrp="1"/>
          </p:cNvSpPr>
          <p:nvPr>
            <p:ph idx="1"/>
          </p:nvPr>
        </p:nvSpPr>
        <p:spPr>
          <a:xfrm>
            <a:off x="381000" y="2362200"/>
            <a:ext cx="8229600" cy="3907536"/>
          </a:xfrm>
        </p:spPr>
        <p:txBody>
          <a:bodyPr/>
          <a:lstStyle/>
          <a:p>
            <a:r>
              <a:rPr lang="en-GB" dirty="0" smtClean="0"/>
              <a:t>History</a:t>
            </a:r>
            <a:endParaRPr lang="en-GB" dirty="0"/>
          </a:p>
          <a:p>
            <a:r>
              <a:rPr lang="en-GB" dirty="0" smtClean="0"/>
              <a:t>Physical </a:t>
            </a:r>
            <a:r>
              <a:rPr lang="en-GB" dirty="0"/>
              <a:t>examination</a:t>
            </a:r>
          </a:p>
          <a:p>
            <a:r>
              <a:rPr lang="en-GB" b="1" dirty="0" smtClean="0"/>
              <a:t>Chest </a:t>
            </a:r>
            <a:r>
              <a:rPr lang="en-GB" b="1" dirty="0"/>
              <a:t>X-ray</a:t>
            </a:r>
          </a:p>
          <a:p>
            <a:r>
              <a:rPr lang="en-GB" dirty="0" smtClean="0"/>
              <a:t>Transthoracic </a:t>
            </a:r>
            <a:r>
              <a:rPr lang="en-GB" dirty="0"/>
              <a:t>echocardiogram</a:t>
            </a:r>
          </a:p>
          <a:p>
            <a:r>
              <a:rPr lang="en-GB" dirty="0" smtClean="0"/>
              <a:t>EKG</a:t>
            </a:r>
            <a:endParaRPr lang="en-GB" dirty="0"/>
          </a:p>
          <a:p>
            <a:r>
              <a:rPr lang="en-GB" dirty="0" smtClean="0"/>
              <a:t>BNP </a:t>
            </a:r>
            <a:r>
              <a:rPr lang="en-GB" dirty="0"/>
              <a:t>level</a:t>
            </a:r>
          </a:p>
          <a:p>
            <a:r>
              <a:rPr lang="en-GB" dirty="0" smtClean="0"/>
              <a:t>Right </a:t>
            </a:r>
            <a:r>
              <a:rPr lang="en-GB" dirty="0"/>
              <a:t>heart catheterization</a:t>
            </a:r>
          </a:p>
          <a:p>
            <a:endParaRPr lang="en-GB" dirty="0"/>
          </a:p>
        </p:txBody>
      </p:sp>
    </p:spTree>
    <p:extLst>
      <p:ext uri="{BB962C8B-B14F-4D97-AF65-F5344CB8AC3E}">
        <p14:creationId xmlns:p14="http://schemas.microsoft.com/office/powerpoint/2010/main" val="7584655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X-RAY OF HEART FAILURE</a:t>
            </a:r>
            <a:endParaRPr lang="en-US" dirty="0"/>
          </a:p>
        </p:txBody>
      </p:sp>
      <p:sp>
        <p:nvSpPr>
          <p:cNvPr id="3" name="عنصر نائب للمحتوى 2"/>
          <p:cNvSpPr>
            <a:spLocks noGrp="1"/>
          </p:cNvSpPr>
          <p:nvPr>
            <p:ph idx="1"/>
          </p:nvPr>
        </p:nvSpPr>
        <p:spPr>
          <a:xfrm>
            <a:off x="152400" y="2286000"/>
            <a:ext cx="8839200" cy="4325112"/>
          </a:xfrm>
        </p:spPr>
        <p:txBody>
          <a:bodyPr>
            <a:normAutofit lnSpcReduction="10000"/>
          </a:bodyPr>
          <a:lstStyle/>
          <a:p>
            <a:pPr>
              <a:lnSpc>
                <a:spcPct val="80000"/>
              </a:lnSpc>
              <a:buNone/>
            </a:pPr>
            <a:r>
              <a:rPr lang="en-US" altLang="en-US" b="1" dirty="0"/>
              <a:t>The radiological features are </a:t>
            </a:r>
            <a:r>
              <a:rPr lang="en-US" altLang="en-US" b="1" dirty="0" smtClean="0"/>
              <a:t>:</a:t>
            </a:r>
          </a:p>
          <a:p>
            <a:pPr>
              <a:lnSpc>
                <a:spcPct val="80000"/>
              </a:lnSpc>
              <a:buNone/>
            </a:pPr>
            <a:endParaRPr lang="en-US" altLang="en-US" b="1" dirty="0"/>
          </a:p>
          <a:p>
            <a:pPr>
              <a:lnSpc>
                <a:spcPct val="80000"/>
              </a:lnSpc>
              <a:buNone/>
            </a:pPr>
            <a:r>
              <a:rPr lang="en-US" altLang="en-US" sz="2400" b="1" dirty="0"/>
              <a:t> -   </a:t>
            </a:r>
            <a:r>
              <a:rPr lang="en-US" altLang="en-US" b="1" dirty="0"/>
              <a:t>Cardiac enlargement</a:t>
            </a:r>
            <a:r>
              <a:rPr lang="en-US" altLang="en-US" b="1" dirty="0" smtClean="0"/>
              <a:t>.</a:t>
            </a:r>
          </a:p>
          <a:p>
            <a:pPr>
              <a:lnSpc>
                <a:spcPct val="80000"/>
              </a:lnSpc>
              <a:buNone/>
            </a:pPr>
            <a:endParaRPr lang="en-US" altLang="en-US" sz="3200" b="1" dirty="0"/>
          </a:p>
          <a:p>
            <a:pPr marL="109728" indent="0">
              <a:lnSpc>
                <a:spcPct val="80000"/>
              </a:lnSpc>
              <a:buNone/>
            </a:pPr>
            <a:r>
              <a:rPr lang="en-US" altLang="en-US" sz="2400" b="1" dirty="0"/>
              <a:t> </a:t>
            </a:r>
            <a:r>
              <a:rPr lang="en-US" altLang="en-US" b="1" dirty="0"/>
              <a:t>-  Upper lobe </a:t>
            </a:r>
            <a:r>
              <a:rPr lang="en-US" altLang="en-US" b="1" dirty="0" smtClean="0"/>
              <a:t>vascular dilatation.</a:t>
            </a:r>
            <a:r>
              <a:rPr lang="en-US" altLang="en-US" dirty="0" smtClean="0"/>
              <a:t> (</a:t>
            </a:r>
            <a:r>
              <a:rPr lang="en-US" altLang="en-US" sz="2400" b="1" dirty="0" smtClean="0"/>
              <a:t>cephalization)</a:t>
            </a:r>
          </a:p>
          <a:p>
            <a:pPr marL="109728" indent="0">
              <a:lnSpc>
                <a:spcPct val="80000"/>
              </a:lnSpc>
              <a:buNone/>
            </a:pPr>
            <a:endParaRPr lang="en-US" altLang="en-US" sz="2400" b="1" dirty="0" smtClean="0"/>
          </a:p>
          <a:p>
            <a:pPr marL="109728" indent="0">
              <a:lnSpc>
                <a:spcPct val="80000"/>
              </a:lnSpc>
              <a:buNone/>
            </a:pPr>
            <a:r>
              <a:rPr lang="en-US" altLang="en-US" b="1" dirty="0"/>
              <a:t> -  </a:t>
            </a:r>
            <a:r>
              <a:rPr lang="en-US" altLang="en-US" b="1" dirty="0" smtClean="0"/>
              <a:t>Pleural effusion </a:t>
            </a:r>
            <a:endParaRPr lang="en-US" altLang="en-US" dirty="0"/>
          </a:p>
          <a:p>
            <a:pPr marL="109728" indent="0">
              <a:lnSpc>
                <a:spcPct val="80000"/>
              </a:lnSpc>
              <a:buNone/>
            </a:pPr>
            <a:endParaRPr lang="en-US" altLang="en-US" dirty="0"/>
          </a:p>
          <a:p>
            <a:pPr marL="109728" indent="0">
              <a:lnSpc>
                <a:spcPct val="80000"/>
              </a:lnSpc>
              <a:buNone/>
            </a:pPr>
            <a:r>
              <a:rPr lang="en-US" altLang="en-US" b="1" dirty="0"/>
              <a:t> - </a:t>
            </a:r>
            <a:r>
              <a:rPr lang="en-US" altLang="en-US" b="1" dirty="0" smtClean="0"/>
              <a:t> Interstitial </a:t>
            </a:r>
            <a:r>
              <a:rPr lang="en-US" altLang="en-US" b="1" dirty="0"/>
              <a:t>pulmonary edema</a:t>
            </a:r>
            <a:r>
              <a:rPr lang="en-US" altLang="en-US" b="1" dirty="0" smtClean="0"/>
              <a:t>: </a:t>
            </a:r>
            <a:r>
              <a:rPr lang="en-US" altLang="en-US" dirty="0" smtClean="0"/>
              <a:t>(</a:t>
            </a:r>
            <a:r>
              <a:rPr lang="en-US" altLang="en-US" dirty="0"/>
              <a:t>kerley B lines)               </a:t>
            </a:r>
            <a:endParaRPr lang="en-US" altLang="en-US" dirty="0" smtClean="0"/>
          </a:p>
          <a:p>
            <a:pPr marL="109728" indent="0">
              <a:lnSpc>
                <a:spcPct val="80000"/>
              </a:lnSpc>
              <a:buNone/>
            </a:pPr>
            <a:endParaRPr lang="en-US" altLang="en-US" dirty="0"/>
          </a:p>
          <a:p>
            <a:pPr marL="109728" indent="0">
              <a:lnSpc>
                <a:spcPct val="80000"/>
              </a:lnSpc>
              <a:buNone/>
            </a:pPr>
            <a:r>
              <a:rPr lang="en-US" altLang="en-US" sz="2400" b="1" dirty="0"/>
              <a:t> -  </a:t>
            </a:r>
            <a:r>
              <a:rPr lang="en-US" altLang="en-US" b="1" dirty="0"/>
              <a:t>Alveolar pulmonary edema</a:t>
            </a:r>
            <a:r>
              <a:rPr lang="en-US" altLang="en-US" dirty="0"/>
              <a:t>:</a:t>
            </a:r>
            <a:r>
              <a:rPr lang="en-US" altLang="en-US" sz="2400" dirty="0"/>
              <a:t> </a:t>
            </a:r>
            <a:endParaRPr lang="en-US" altLang="en-US" sz="2400" dirty="0" smtClean="0"/>
          </a:p>
          <a:p>
            <a:pPr marL="109728" indent="0">
              <a:lnSpc>
                <a:spcPct val="80000"/>
              </a:lnSpc>
              <a:buNone/>
            </a:pPr>
            <a:r>
              <a:rPr lang="en-US" altLang="en-US" sz="2000" dirty="0"/>
              <a:t> </a:t>
            </a:r>
            <a:r>
              <a:rPr lang="en-US" altLang="en-US" sz="2000" dirty="0" smtClean="0"/>
              <a:t>    </a:t>
            </a:r>
            <a:r>
              <a:rPr lang="en-US" altLang="en-US" sz="2400" dirty="0" smtClean="0"/>
              <a:t>The </a:t>
            </a:r>
            <a:r>
              <a:rPr lang="en-US" altLang="en-US" sz="2400" dirty="0"/>
              <a:t>bilateral </a:t>
            </a:r>
            <a:r>
              <a:rPr lang="en-US" altLang="en-US" sz="2400" dirty="0" smtClean="0"/>
              <a:t> </a:t>
            </a:r>
            <a:r>
              <a:rPr lang="en-US" altLang="en-US" sz="2400" dirty="0"/>
              <a:t>central edema is described as bat’s wing</a:t>
            </a:r>
            <a:endParaRPr lang="en-US" sz="2400" dirty="0"/>
          </a:p>
        </p:txBody>
      </p:sp>
    </p:spTree>
    <p:extLst>
      <p:ext uri="{BB962C8B-B14F-4D97-AF65-F5344CB8AC3E}">
        <p14:creationId xmlns:p14="http://schemas.microsoft.com/office/powerpoint/2010/main" val="20185396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CARDIAC ENLARGEMENT</a:t>
            </a:r>
            <a:endParaRPr lang="en-US" dirty="0"/>
          </a:p>
        </p:txBody>
      </p:sp>
      <p:pic>
        <p:nvPicPr>
          <p:cNvPr id="1027" name="Picture 3" descr="C:\Users\Dr.Mutayam Abuqdeiri\Desktop\Screenshot_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357" y="2441532"/>
            <a:ext cx="4427783" cy="394554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Dr.Mutayam Abuqdeiri\Desktop\Screenshot_3.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66781" y="2441532"/>
            <a:ext cx="4416822" cy="39455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61673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en-US" dirty="0" smtClean="0"/>
              <a:t>NORMAL CHEST X-RAY ( LATERAL VIEW )</a:t>
            </a:r>
            <a:endParaRPr lang="en-US" dirty="0"/>
          </a:p>
        </p:txBody>
      </p:sp>
      <p:pic>
        <p:nvPicPr>
          <p:cNvPr id="4" name="عنصر نائب للمحتوى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33400" y="2249488"/>
            <a:ext cx="7848600" cy="4324350"/>
          </a:xfrm>
        </p:spPr>
      </p:pic>
    </p:spTree>
    <p:extLst>
      <p:ext uri="{BB962C8B-B14F-4D97-AF65-F5344CB8AC3E}">
        <p14:creationId xmlns:p14="http://schemas.microsoft.com/office/powerpoint/2010/main" val="370940036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64574" y="990600"/>
            <a:ext cx="8229600" cy="1066800"/>
          </a:xfrm>
        </p:spPr>
        <p:txBody>
          <a:bodyPr/>
          <a:lstStyle/>
          <a:p>
            <a:r>
              <a:rPr lang="en-US" dirty="0" smtClean="0"/>
              <a:t>CARDIAC ENLARGEMENT</a:t>
            </a:r>
            <a:endParaRPr lang="en-US" dirty="0"/>
          </a:p>
        </p:txBody>
      </p:sp>
      <p:sp>
        <p:nvSpPr>
          <p:cNvPr id="3" name="Rectangle 2"/>
          <p:cNvSpPr/>
          <p:nvPr/>
        </p:nvSpPr>
        <p:spPr>
          <a:xfrm>
            <a:off x="235974" y="2362200"/>
            <a:ext cx="8686800" cy="3785652"/>
          </a:xfrm>
          <a:prstGeom prst="rect">
            <a:avLst/>
          </a:prstGeom>
        </p:spPr>
        <p:txBody>
          <a:bodyPr wrap="square">
            <a:spAutoFit/>
          </a:bodyPr>
          <a:lstStyle/>
          <a:p>
            <a:r>
              <a:rPr lang="en-GB" sz="2400" dirty="0"/>
              <a:t>1- keep in mind that heart failure can occur with normal size </a:t>
            </a:r>
            <a:r>
              <a:rPr lang="en-GB" sz="2400" dirty="0" smtClean="0"/>
              <a:t>heart</a:t>
            </a:r>
          </a:p>
          <a:p>
            <a:endParaRPr lang="en-GB" sz="2400" dirty="0"/>
          </a:p>
          <a:p>
            <a:r>
              <a:rPr lang="en-GB" sz="2400" dirty="0"/>
              <a:t>2- cardiomegaly is considered when the cardiothoracic ratio </a:t>
            </a:r>
            <a:r>
              <a:rPr lang="en-GB" sz="2400" dirty="0" smtClean="0"/>
              <a:t>is more </a:t>
            </a:r>
            <a:r>
              <a:rPr lang="en-GB" sz="2400" dirty="0"/>
              <a:t>the 0.5 that is when the largest transverse distance </a:t>
            </a:r>
            <a:r>
              <a:rPr lang="en-GB" sz="2400" dirty="0" smtClean="0"/>
              <a:t>between the </a:t>
            </a:r>
            <a:r>
              <a:rPr lang="en-GB" sz="2400" dirty="0"/>
              <a:t>right and left heart borders of cardiac silhouette is greater </a:t>
            </a:r>
            <a:r>
              <a:rPr lang="en-GB" sz="2400" dirty="0" smtClean="0"/>
              <a:t>than the </a:t>
            </a:r>
            <a:r>
              <a:rPr lang="en-GB" sz="2400" dirty="0"/>
              <a:t>half of the width of the thorax </a:t>
            </a:r>
            <a:endParaRPr lang="en-GB" sz="2400" dirty="0" smtClean="0"/>
          </a:p>
          <a:p>
            <a:endParaRPr lang="en-GB" sz="2400" dirty="0"/>
          </a:p>
          <a:p>
            <a:r>
              <a:rPr lang="en-GB" sz="2400" dirty="0"/>
              <a:t>3- you should be aware that in </a:t>
            </a:r>
            <a:r>
              <a:rPr lang="en-GB" sz="2400" dirty="0" err="1"/>
              <a:t>anterio</a:t>
            </a:r>
            <a:r>
              <a:rPr lang="en-GB" sz="2400" dirty="0"/>
              <a:t>-posterior views the termination of the heart is unreliable due to magnification  </a:t>
            </a:r>
          </a:p>
        </p:txBody>
      </p:sp>
    </p:spTree>
    <p:extLst>
      <p:ext uri="{BB962C8B-B14F-4D97-AF65-F5344CB8AC3E}">
        <p14:creationId xmlns:p14="http://schemas.microsoft.com/office/powerpoint/2010/main" val="39757545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CEPHALIZATION</a:t>
            </a:r>
            <a:endParaRPr lang="en-US" dirty="0"/>
          </a:p>
        </p:txBody>
      </p:sp>
      <p:pic>
        <p:nvPicPr>
          <p:cNvPr id="2050" name="Picture 2" descr="C:\Users\Dr.Mutayam Abuqdeiri\Desktop\Screenshot_4.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2363830"/>
            <a:ext cx="4352099" cy="3916889"/>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Dr.Mutayam Abuqdeiri\Desktop\Screenshot_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6380" y="2363829"/>
            <a:ext cx="4395620" cy="39168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52336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CEPHALIZATION</a:t>
            </a:r>
            <a:endParaRPr lang="en-US" dirty="0"/>
          </a:p>
        </p:txBody>
      </p:sp>
      <p:sp>
        <p:nvSpPr>
          <p:cNvPr id="3" name="Rectangle 2"/>
          <p:cNvSpPr/>
          <p:nvPr/>
        </p:nvSpPr>
        <p:spPr>
          <a:xfrm>
            <a:off x="417872" y="2743200"/>
            <a:ext cx="7944466" cy="2677656"/>
          </a:xfrm>
          <a:prstGeom prst="rect">
            <a:avLst/>
          </a:prstGeom>
        </p:spPr>
        <p:txBody>
          <a:bodyPr wrap="square">
            <a:spAutoFit/>
          </a:bodyPr>
          <a:lstStyle/>
          <a:p>
            <a:pPr>
              <a:defRPr/>
            </a:pPr>
            <a:r>
              <a:rPr lang="en-US" sz="2400" dirty="0" smtClean="0"/>
              <a:t>1- Cephalization </a:t>
            </a:r>
            <a:r>
              <a:rPr lang="en-US" sz="2400" dirty="0"/>
              <a:t>refers to the redistribution of blood into the upper lobe </a:t>
            </a:r>
            <a:r>
              <a:rPr lang="en-US" sz="2400" dirty="0" smtClean="0"/>
              <a:t>vessels</a:t>
            </a:r>
          </a:p>
          <a:p>
            <a:pPr>
              <a:defRPr/>
            </a:pPr>
            <a:endParaRPr lang="en-US" sz="2400" dirty="0"/>
          </a:p>
          <a:p>
            <a:pPr>
              <a:defRPr/>
            </a:pPr>
            <a:r>
              <a:rPr lang="en-US" sz="2400" dirty="0" smtClean="0"/>
              <a:t>2- It </a:t>
            </a:r>
            <a:r>
              <a:rPr lang="en-US" sz="2400" dirty="0"/>
              <a:t>is one of the first findings of congestive heart failure </a:t>
            </a:r>
            <a:endParaRPr lang="en-US" sz="2400" dirty="0" smtClean="0"/>
          </a:p>
          <a:p>
            <a:pPr>
              <a:defRPr/>
            </a:pPr>
            <a:endParaRPr lang="en-US" sz="2400" dirty="0"/>
          </a:p>
          <a:p>
            <a:r>
              <a:rPr lang="en-GB" sz="2400" dirty="0" smtClean="0"/>
              <a:t>3- This </a:t>
            </a:r>
            <a:r>
              <a:rPr lang="en-GB" sz="2400" dirty="0"/>
              <a:t>finding should be inspected only in erect X-ray since equalization of blood may occur in supine position </a:t>
            </a:r>
          </a:p>
        </p:txBody>
      </p:sp>
    </p:spTree>
    <p:extLst>
      <p:ext uri="{BB962C8B-B14F-4D97-AF65-F5344CB8AC3E}">
        <p14:creationId xmlns:p14="http://schemas.microsoft.com/office/powerpoint/2010/main" val="11643506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HILAR ENLARGEMENT </a:t>
            </a:r>
            <a:endParaRPr lang="en-US" dirty="0"/>
          </a:p>
        </p:txBody>
      </p:sp>
      <p:pic>
        <p:nvPicPr>
          <p:cNvPr id="3074" name="Picture 2" descr="C:\Users\Dr.Mutayam Abuqdeiri\Desktop\Screenshot_5.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76259" y="2341322"/>
            <a:ext cx="4280310" cy="3830878"/>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Dr.Mutayam Abuqdeiri\Desktop\Screenshot_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7164" y="2341323"/>
            <a:ext cx="4299096" cy="38308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780030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HILAR ENLARGEMENT </a:t>
            </a:r>
            <a:endParaRPr lang="en-US" dirty="0"/>
          </a:p>
        </p:txBody>
      </p:sp>
      <p:sp>
        <p:nvSpPr>
          <p:cNvPr id="3" name="Rectangle 2"/>
          <p:cNvSpPr/>
          <p:nvPr/>
        </p:nvSpPr>
        <p:spPr>
          <a:xfrm>
            <a:off x="685800" y="2819400"/>
            <a:ext cx="7772400" cy="2308324"/>
          </a:xfrm>
          <a:prstGeom prst="rect">
            <a:avLst/>
          </a:prstGeom>
        </p:spPr>
        <p:txBody>
          <a:bodyPr wrap="square">
            <a:spAutoFit/>
          </a:bodyPr>
          <a:lstStyle/>
          <a:p>
            <a:pPr>
              <a:defRPr/>
            </a:pPr>
            <a:r>
              <a:rPr lang="en-GB" sz="2400" dirty="0"/>
              <a:t>1- The </a:t>
            </a:r>
            <a:r>
              <a:rPr lang="en-GB" sz="2400" dirty="0" err="1"/>
              <a:t>Hilar</a:t>
            </a:r>
            <a:r>
              <a:rPr lang="en-GB" sz="2400" dirty="0"/>
              <a:t> region in this X-ray has irregular borders due to pulmonary venous </a:t>
            </a:r>
            <a:r>
              <a:rPr lang="en-GB" sz="2400" dirty="0" smtClean="0"/>
              <a:t>congestion.  </a:t>
            </a:r>
          </a:p>
          <a:p>
            <a:pPr>
              <a:defRPr/>
            </a:pPr>
            <a:endParaRPr lang="en-GB" sz="2400" dirty="0" smtClean="0"/>
          </a:p>
          <a:p>
            <a:pPr>
              <a:defRPr/>
            </a:pPr>
            <a:endParaRPr lang="en-GB" sz="2400" dirty="0"/>
          </a:p>
          <a:p>
            <a:pPr>
              <a:defRPr/>
            </a:pPr>
            <a:r>
              <a:rPr lang="en-GB" sz="2400" dirty="0"/>
              <a:t>2- It is unlike </a:t>
            </a:r>
            <a:r>
              <a:rPr lang="en-GB" sz="2400" dirty="0" err="1" smtClean="0"/>
              <a:t>Hilar</a:t>
            </a:r>
            <a:r>
              <a:rPr lang="en-GB" sz="2400" dirty="0" smtClean="0"/>
              <a:t> </a:t>
            </a:r>
            <a:r>
              <a:rPr lang="en-GB" sz="2400" dirty="0"/>
              <a:t>lymph nodes enlargement that appears as a large lumpy mass </a:t>
            </a:r>
            <a:r>
              <a:rPr lang="en-GB" sz="2400" dirty="0" smtClean="0"/>
              <a:t>.</a:t>
            </a:r>
            <a:endParaRPr lang="en-GB" sz="2400" dirty="0"/>
          </a:p>
        </p:txBody>
      </p:sp>
    </p:spTree>
    <p:extLst>
      <p:ext uri="{BB962C8B-B14F-4D97-AF65-F5344CB8AC3E}">
        <p14:creationId xmlns:p14="http://schemas.microsoft.com/office/powerpoint/2010/main" val="400695953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pPr algn="ctr"/>
            <a:r>
              <a:rPr lang="en-US" dirty="0" smtClean="0"/>
              <a:t>INTERSTITIAL PULMONARY EDEMA</a:t>
            </a:r>
            <a:br>
              <a:rPr lang="en-US" dirty="0" smtClean="0"/>
            </a:br>
            <a:r>
              <a:rPr lang="en-US" b="1" dirty="0" err="1"/>
              <a:t>Kerley</a:t>
            </a:r>
            <a:r>
              <a:rPr lang="en-US" b="1" dirty="0"/>
              <a:t> lines</a:t>
            </a:r>
            <a:r>
              <a:rPr lang="en-US" dirty="0"/>
              <a:t> </a:t>
            </a:r>
          </a:p>
        </p:txBody>
      </p:sp>
      <p:pic>
        <p:nvPicPr>
          <p:cNvPr id="4098" name="Picture 2" descr="C:\Users\Dr.Mutayam Abuqdeiri\Desktop\Screenshot_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2332998"/>
            <a:ext cx="4157318" cy="3789791"/>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Users\Dr.Mutayam Abuqdeiri\Desktop\Screenshot_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6925" y="2332999"/>
            <a:ext cx="4252987" cy="37897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25349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عنوان 1"/>
          <p:cNvSpPr>
            <a:spLocks noGrp="1"/>
          </p:cNvSpPr>
          <p:nvPr>
            <p:ph type="title"/>
          </p:nvPr>
        </p:nvSpPr>
        <p:spPr>
          <a:xfrm>
            <a:off x="381000" y="457200"/>
            <a:ext cx="8229600" cy="1066800"/>
          </a:xfrm>
        </p:spPr>
        <p:txBody>
          <a:bodyPr/>
          <a:lstStyle/>
          <a:p>
            <a:r>
              <a:rPr lang="en-US" dirty="0" smtClean="0"/>
              <a:t>KERLEY LINES</a:t>
            </a:r>
            <a:endParaRPr lang="en-US" dirty="0"/>
          </a:p>
        </p:txBody>
      </p:sp>
      <p:sp>
        <p:nvSpPr>
          <p:cNvPr id="3" name="عنصر نائب للمحتوى 2"/>
          <p:cNvSpPr>
            <a:spLocks noGrp="1"/>
          </p:cNvSpPr>
          <p:nvPr>
            <p:ph idx="1"/>
          </p:nvPr>
        </p:nvSpPr>
        <p:spPr>
          <a:xfrm>
            <a:off x="228600" y="1300316"/>
            <a:ext cx="8686800" cy="5562600"/>
          </a:xfrm>
        </p:spPr>
        <p:txBody>
          <a:bodyPr>
            <a:noAutofit/>
          </a:bodyPr>
          <a:lstStyle/>
          <a:p>
            <a:pPr marL="0" indent="0">
              <a:spcBef>
                <a:spcPts val="0"/>
              </a:spcBef>
              <a:buClrTx/>
              <a:buNone/>
              <a:defRPr/>
            </a:pPr>
            <a:r>
              <a:rPr lang="en-US" sz="1800" b="1" dirty="0" smtClean="0"/>
              <a:t> </a:t>
            </a:r>
          </a:p>
          <a:p>
            <a:pPr marL="0" indent="0">
              <a:spcBef>
                <a:spcPts val="0"/>
              </a:spcBef>
              <a:buClrTx/>
              <a:buNone/>
              <a:defRPr/>
            </a:pPr>
            <a:r>
              <a:rPr lang="en-US" sz="1800" b="1" dirty="0" smtClean="0"/>
              <a:t>  </a:t>
            </a:r>
            <a:r>
              <a:rPr lang="en-US" sz="1800" b="1" dirty="0" err="1" smtClean="0"/>
              <a:t>Kerley</a:t>
            </a:r>
            <a:r>
              <a:rPr lang="en-US" sz="1800" b="1" dirty="0" smtClean="0"/>
              <a:t> </a:t>
            </a:r>
            <a:r>
              <a:rPr lang="en-US" sz="1800" b="1" dirty="0"/>
              <a:t>lines</a:t>
            </a:r>
            <a:r>
              <a:rPr lang="en-US" sz="1800" dirty="0"/>
              <a:t> are a sign seen on chest radiographs with interstitial pulmonary </a:t>
            </a:r>
            <a:r>
              <a:rPr lang="en-US" sz="1800" dirty="0" smtClean="0"/>
              <a:t>edema</a:t>
            </a:r>
            <a:r>
              <a:rPr lang="en-US" sz="1800" dirty="0"/>
              <a:t> </a:t>
            </a:r>
            <a:r>
              <a:rPr lang="en-US" sz="1800" dirty="0" smtClean="0"/>
              <a:t>: </a:t>
            </a:r>
            <a:endParaRPr lang="en-US" sz="1800" b="1" dirty="0" smtClean="0"/>
          </a:p>
          <a:p>
            <a:r>
              <a:rPr lang="en-US" sz="1800" b="1" dirty="0" err="1" smtClean="0"/>
              <a:t>Kerley</a:t>
            </a:r>
            <a:r>
              <a:rPr lang="en-US" sz="1800" b="1" dirty="0" smtClean="0"/>
              <a:t> </a:t>
            </a:r>
            <a:r>
              <a:rPr lang="en-US" sz="1800" b="1" dirty="0"/>
              <a:t>A </a:t>
            </a:r>
            <a:r>
              <a:rPr lang="en-US" sz="1800" b="1" dirty="0" smtClean="0"/>
              <a:t>lines</a:t>
            </a:r>
            <a:r>
              <a:rPr lang="en-US" sz="1800" dirty="0" smtClean="0"/>
              <a:t>: These </a:t>
            </a:r>
            <a:r>
              <a:rPr lang="en-US" sz="1800" dirty="0"/>
              <a:t>are longer (at least 2cm and up to 6cm) unbranching lines coursing diagonally from the hila out to the periphery of the </a:t>
            </a:r>
            <a:r>
              <a:rPr lang="en-US" sz="1800" dirty="0" smtClean="0"/>
              <a:t>lungs.</a:t>
            </a:r>
          </a:p>
          <a:p>
            <a:pPr marL="109728" indent="0">
              <a:buNone/>
            </a:pPr>
            <a:endParaRPr lang="en-US" sz="1800" dirty="0" smtClean="0"/>
          </a:p>
          <a:p>
            <a:pPr marL="109728" indent="0">
              <a:buNone/>
            </a:pPr>
            <a:r>
              <a:rPr lang="en-US" sz="1800" dirty="0" smtClean="0"/>
              <a:t>     </a:t>
            </a:r>
            <a:r>
              <a:rPr lang="en-US" sz="1800" b="1" dirty="0" err="1" smtClean="0"/>
              <a:t>Kerley</a:t>
            </a:r>
            <a:r>
              <a:rPr lang="en-US" sz="1800" b="1" dirty="0" smtClean="0"/>
              <a:t> </a:t>
            </a:r>
            <a:r>
              <a:rPr lang="en-US" sz="1800" b="1" dirty="0"/>
              <a:t>B </a:t>
            </a:r>
            <a:r>
              <a:rPr lang="en-US" sz="1800" b="1" dirty="0" smtClean="0"/>
              <a:t>lines </a:t>
            </a:r>
            <a:r>
              <a:rPr lang="en-US" sz="1800" dirty="0" smtClean="0"/>
              <a:t>: These </a:t>
            </a:r>
            <a:r>
              <a:rPr lang="en-US" sz="1800" dirty="0"/>
              <a:t>are short parallel lines at the lung periphery. These lines represent interlobular septa, which are usually less than </a:t>
            </a:r>
            <a:r>
              <a:rPr lang="en-US" sz="1800" dirty="0" smtClean="0"/>
              <a:t>3 </a:t>
            </a:r>
            <a:r>
              <a:rPr lang="en-US" sz="1800" dirty="0"/>
              <a:t>cm in length and parallel to one another at right angles to the pleura</a:t>
            </a:r>
            <a:r>
              <a:rPr lang="en-US" sz="1800" dirty="0" smtClean="0"/>
              <a:t>.</a:t>
            </a:r>
          </a:p>
          <a:p>
            <a:pPr marL="109728" indent="0">
              <a:buNone/>
            </a:pPr>
            <a:endParaRPr lang="en-US" sz="1800" dirty="0" smtClean="0"/>
          </a:p>
          <a:p>
            <a:pPr marL="109728" indent="0">
              <a:buNone/>
            </a:pPr>
            <a:r>
              <a:rPr lang="en-US" sz="1800" dirty="0"/>
              <a:t> </a:t>
            </a:r>
            <a:r>
              <a:rPr lang="en-US" sz="1800" dirty="0" smtClean="0"/>
              <a:t>   </a:t>
            </a:r>
            <a:r>
              <a:rPr lang="en-US" sz="1800" dirty="0"/>
              <a:t>They are located peripherally in contact with the pleura, </a:t>
            </a:r>
            <a:r>
              <a:rPr lang="en-US" sz="1800" dirty="0" smtClean="0"/>
              <a:t>they are </a:t>
            </a:r>
            <a:r>
              <a:rPr lang="en-US" sz="1800" dirty="0"/>
              <a:t>most frequently observed at the lung bases </a:t>
            </a:r>
            <a:r>
              <a:rPr lang="en-US" sz="1800" dirty="0" smtClean="0"/>
              <a:t>at the</a:t>
            </a:r>
            <a:r>
              <a:rPr lang="en-US" sz="1800" dirty="0"/>
              <a:t> costophrenic angles on the PA </a:t>
            </a:r>
            <a:r>
              <a:rPr lang="en-US" sz="1800" dirty="0" smtClean="0"/>
              <a:t>radiograph</a:t>
            </a:r>
          </a:p>
          <a:p>
            <a:pPr marL="109728" indent="0">
              <a:buNone/>
            </a:pPr>
            <a:endParaRPr lang="en-US" sz="1800" dirty="0"/>
          </a:p>
          <a:p>
            <a:pPr marL="109728" indent="0">
              <a:buNone/>
            </a:pPr>
            <a:r>
              <a:rPr lang="en-US" sz="1800" dirty="0" smtClean="0"/>
              <a:t> </a:t>
            </a:r>
            <a:r>
              <a:rPr lang="en-US" sz="1800" dirty="0"/>
              <a:t> </a:t>
            </a:r>
            <a:r>
              <a:rPr lang="en-US" sz="1800" dirty="0" smtClean="0"/>
              <a:t>  Causes </a:t>
            </a:r>
            <a:r>
              <a:rPr lang="en-US" sz="1800" dirty="0"/>
              <a:t>of Kerley B lines include pulmonary edema, </a:t>
            </a:r>
            <a:r>
              <a:rPr lang="en-US" sz="1800" dirty="0" smtClean="0"/>
              <a:t>malignant </a:t>
            </a:r>
            <a:r>
              <a:rPr lang="en-US" sz="1800" dirty="0"/>
              <a:t>lymphoma</a:t>
            </a:r>
            <a:r>
              <a:rPr lang="en-US" sz="1800" dirty="0" smtClean="0"/>
              <a:t>, </a:t>
            </a:r>
            <a:r>
              <a:rPr lang="en-US" sz="1800" dirty="0"/>
              <a:t>viral and </a:t>
            </a:r>
            <a:r>
              <a:rPr lang="en-US" sz="1800" dirty="0" err="1"/>
              <a:t>mycoplasmal</a:t>
            </a:r>
            <a:r>
              <a:rPr lang="en-US" sz="1800" dirty="0"/>
              <a:t> </a:t>
            </a:r>
            <a:r>
              <a:rPr lang="en-US" sz="1800" dirty="0" smtClean="0"/>
              <a:t>pneumonia and </a:t>
            </a:r>
            <a:r>
              <a:rPr lang="en-US" sz="1800" dirty="0"/>
              <a:t>sarcoidosis. </a:t>
            </a:r>
            <a:endParaRPr lang="en-US" sz="1800" dirty="0" smtClean="0"/>
          </a:p>
          <a:p>
            <a:pPr marL="109728" indent="0">
              <a:buNone/>
            </a:pPr>
            <a:r>
              <a:rPr lang="en-US" sz="1800" dirty="0"/>
              <a:t> </a:t>
            </a:r>
            <a:endParaRPr lang="en-US" sz="1800" dirty="0" smtClean="0"/>
          </a:p>
          <a:p>
            <a:pPr marL="109728" indent="0">
              <a:buNone/>
            </a:pPr>
            <a:r>
              <a:rPr lang="en-US" sz="1800" b="1" dirty="0" smtClean="0"/>
              <a:t>  </a:t>
            </a:r>
            <a:r>
              <a:rPr lang="en-US" sz="1800" b="1" dirty="0" err="1" smtClean="0"/>
              <a:t>Kerely</a:t>
            </a:r>
            <a:r>
              <a:rPr lang="en-US" sz="1800" b="1" dirty="0" smtClean="0"/>
              <a:t> B is more common than </a:t>
            </a:r>
            <a:r>
              <a:rPr lang="en-US" sz="1800" b="1" dirty="0" err="1" smtClean="0"/>
              <a:t>kerely</a:t>
            </a:r>
            <a:r>
              <a:rPr lang="en-US" sz="1800" b="1" dirty="0"/>
              <a:t> </a:t>
            </a:r>
            <a:r>
              <a:rPr lang="en-US" sz="1800" b="1" dirty="0" smtClean="0"/>
              <a:t>A</a:t>
            </a:r>
            <a:endParaRPr lang="en-US" sz="1800" b="1" dirty="0"/>
          </a:p>
        </p:txBody>
      </p:sp>
    </p:spTree>
    <p:extLst>
      <p:ext uri="{BB962C8B-B14F-4D97-AF65-F5344CB8AC3E}">
        <p14:creationId xmlns:p14="http://schemas.microsoft.com/office/powerpoint/2010/main" val="52472111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Dr.Mutayam Abuqdeiri\Desktop\Screenshot_7.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9384" y="838200"/>
            <a:ext cx="4648200" cy="57600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161207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914400"/>
            <a:ext cx="8229600" cy="1066800"/>
          </a:xfrm>
        </p:spPr>
        <p:txBody>
          <a:bodyPr/>
          <a:lstStyle/>
          <a:p>
            <a:r>
              <a:rPr lang="en-US" dirty="0" smtClean="0"/>
              <a:t>THICKENED HORIZONTAL FISSURE </a:t>
            </a:r>
            <a:endParaRPr lang="en-US" dirty="0"/>
          </a:p>
        </p:txBody>
      </p:sp>
      <p:pic>
        <p:nvPicPr>
          <p:cNvPr id="2050" name="Picture 2" descr="C:\Users\Dr.Mutayam Abuqdeiri\Desktop\Screenshot_8.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2209800"/>
            <a:ext cx="4248672" cy="385762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Dr.Mutayam Abuqdeiri\Desktop\Screenshot_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9088" y="2209799"/>
            <a:ext cx="4329112" cy="3857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837415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914400"/>
            <a:ext cx="8229600" cy="1066800"/>
          </a:xfrm>
        </p:spPr>
        <p:txBody>
          <a:bodyPr/>
          <a:lstStyle/>
          <a:p>
            <a:r>
              <a:rPr lang="en-US" dirty="0" smtClean="0"/>
              <a:t>PLEURAL EFFUSION </a:t>
            </a:r>
            <a:endParaRPr lang="en-US" dirty="0"/>
          </a:p>
        </p:txBody>
      </p:sp>
      <p:pic>
        <p:nvPicPr>
          <p:cNvPr id="4098" name="Picture 2" descr="C:\Users\Dr.Mutayam Abuqdeiri\Desktop\Screenshot_9.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79360" y="2286000"/>
            <a:ext cx="4313803" cy="3914776"/>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Users\Dr.Mutayam Abuqdeiri\Desktop\Screenshot_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111" y="2286000"/>
            <a:ext cx="4393249" cy="39147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8349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AP VIEW VS PA CXR VIEWS</a:t>
            </a:r>
            <a:endParaRPr lang="en-US" dirty="0"/>
          </a:p>
        </p:txBody>
      </p:sp>
      <p:pic>
        <p:nvPicPr>
          <p:cNvPr id="4" name="عنصر نائب للمحتوى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914400" y="2249488"/>
            <a:ext cx="7467600" cy="4324350"/>
          </a:xfrm>
        </p:spPr>
      </p:pic>
    </p:spTree>
    <p:extLst>
      <p:ext uri="{BB962C8B-B14F-4D97-AF65-F5344CB8AC3E}">
        <p14:creationId xmlns:p14="http://schemas.microsoft.com/office/powerpoint/2010/main" val="422369689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914400"/>
            <a:ext cx="8229600" cy="1066800"/>
          </a:xfrm>
        </p:spPr>
        <p:txBody>
          <a:bodyPr/>
          <a:lstStyle/>
          <a:p>
            <a:r>
              <a:rPr lang="en-US" dirty="0" smtClean="0"/>
              <a:t>PLEURAL EFFUSION </a:t>
            </a:r>
            <a:endParaRPr lang="en-US" dirty="0"/>
          </a:p>
        </p:txBody>
      </p:sp>
      <p:pic>
        <p:nvPicPr>
          <p:cNvPr id="5123" name="Picture 3" descr="C:\Users\Dr.Mutayam Abuqdeiri\Desktop\Screenshot_1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8974" y="2057400"/>
            <a:ext cx="6019800" cy="46493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257524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ALVEOLAR PULMONARY EDEMA</a:t>
            </a:r>
            <a:endParaRPr lang="en-US" dirty="0"/>
          </a:p>
        </p:txBody>
      </p:sp>
      <p:sp>
        <p:nvSpPr>
          <p:cNvPr id="3" name="عنصر نائب للمحتوى 2"/>
          <p:cNvSpPr>
            <a:spLocks noGrp="1"/>
          </p:cNvSpPr>
          <p:nvPr>
            <p:ph idx="1"/>
          </p:nvPr>
        </p:nvSpPr>
        <p:spPr/>
        <p:txBody>
          <a:bodyPr/>
          <a:lstStyle/>
          <a:p>
            <a:pPr marL="109728" indent="0">
              <a:lnSpc>
                <a:spcPct val="80000"/>
              </a:lnSpc>
              <a:buNone/>
            </a:pPr>
            <a:r>
              <a:rPr lang="en-US" altLang="en-US" dirty="0" smtClean="0"/>
              <a:t>- Accumulation </a:t>
            </a:r>
            <a:r>
              <a:rPr lang="en-US" altLang="en-US" dirty="0"/>
              <a:t>of fluid in the alveolar spaces. The bilateral  central edema is described as bat’s wing</a:t>
            </a:r>
            <a:endParaRPr lang="en-US" dirty="0"/>
          </a:p>
          <a:p>
            <a:r>
              <a:rPr lang="en-US" dirty="0" smtClean="0"/>
              <a:t>It is a late stage of CHF </a:t>
            </a:r>
            <a:endParaRPr lang="en-US" dirty="0"/>
          </a:p>
        </p:txBody>
      </p:sp>
      <p:pic>
        <p:nvPicPr>
          <p:cNvPr id="1433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3677265"/>
            <a:ext cx="4724401" cy="2895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2250174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ALVEOLAR PULMONARY EDEMA</a:t>
            </a:r>
            <a:endParaRPr lang="en-GB" dirty="0"/>
          </a:p>
        </p:txBody>
      </p:sp>
      <p:pic>
        <p:nvPicPr>
          <p:cNvPr id="6146" name="Picture 2" descr="C:\Users\Dr.Mutayam Abuqdeiri\Desktop\Screenshot_1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2209800"/>
            <a:ext cx="5562600" cy="4346534"/>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6400800" y="2362200"/>
            <a:ext cx="685800" cy="1524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82529272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2171" y="838200"/>
            <a:ext cx="8229600" cy="1066800"/>
          </a:xfrm>
        </p:spPr>
        <p:txBody>
          <a:bodyPr/>
          <a:lstStyle/>
          <a:p>
            <a:pPr algn="ctr"/>
            <a:r>
              <a:rPr lang="en-US" dirty="0" smtClean="0"/>
              <a:t>Treatment </a:t>
            </a:r>
            <a:endParaRPr lang="en-GB" dirty="0"/>
          </a:p>
        </p:txBody>
      </p:sp>
      <p:sp>
        <p:nvSpPr>
          <p:cNvPr id="2" name="Rectangle 1"/>
          <p:cNvSpPr/>
          <p:nvPr/>
        </p:nvSpPr>
        <p:spPr>
          <a:xfrm>
            <a:off x="113071" y="1905000"/>
            <a:ext cx="9067800" cy="1015663"/>
          </a:xfrm>
          <a:prstGeom prst="rect">
            <a:avLst/>
          </a:prstGeom>
        </p:spPr>
        <p:txBody>
          <a:bodyPr wrap="square">
            <a:spAutoFit/>
          </a:bodyPr>
          <a:lstStyle/>
          <a:p>
            <a:endParaRPr lang="en-GB" sz="2000" dirty="0"/>
          </a:p>
          <a:p>
            <a:r>
              <a:rPr lang="en-GB" sz="2000" b="1" dirty="0"/>
              <a:t>Remember</a:t>
            </a:r>
            <a:r>
              <a:rPr lang="en-GB" sz="2000" dirty="0"/>
              <a:t> that we need a </a:t>
            </a:r>
            <a:r>
              <a:rPr lang="en-GB" sz="2000" b="1" dirty="0"/>
              <a:t>transthoracic echocardiogram </a:t>
            </a:r>
            <a:r>
              <a:rPr lang="en-GB" sz="2000" dirty="0"/>
              <a:t>to distinguish </a:t>
            </a:r>
            <a:r>
              <a:rPr lang="en-GB" sz="2000" dirty="0" err="1"/>
              <a:t>HFpEF</a:t>
            </a:r>
            <a:r>
              <a:rPr lang="en-GB" sz="2000" dirty="0"/>
              <a:t> from </a:t>
            </a:r>
            <a:r>
              <a:rPr lang="en-GB" sz="2000" dirty="0" err="1"/>
              <a:t>HFrEF</a:t>
            </a:r>
            <a:r>
              <a:rPr lang="en-GB" sz="2000" dirty="0"/>
              <a:t> because it is critical to determine therapy </a:t>
            </a:r>
          </a:p>
        </p:txBody>
      </p:sp>
      <p:pic>
        <p:nvPicPr>
          <p:cNvPr id="8194" name="Picture 2" descr="C:\Users\Dr.Mutayam Abuqdeiri\Desktop\Screenshot_1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2920663"/>
            <a:ext cx="7573963" cy="3600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725941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en-US" dirty="0" smtClean="0"/>
              <a:t>THANK YOU </a:t>
            </a:r>
            <a:endParaRPr lang="en-US" dirty="0"/>
          </a:p>
        </p:txBody>
      </p:sp>
      <p:pic>
        <p:nvPicPr>
          <p:cNvPr id="16386" name="Picture 2" descr="C:\Users\Dell_i5_th7\AppData\Local\Microsoft\Windows\INetCache\IE\KE16ZUOL\Drawn_heart.svg[1].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043832" y="2249488"/>
            <a:ext cx="5056336" cy="4324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58897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en-US" dirty="0" smtClean="0"/>
              <a:t>WHY PA VIEW IS PREFERED IN CARIDIAC EVALUATIONS??</a:t>
            </a:r>
            <a:endParaRPr lang="en-US" dirty="0"/>
          </a:p>
        </p:txBody>
      </p:sp>
      <p:sp>
        <p:nvSpPr>
          <p:cNvPr id="3" name="عنصر نائب للمحتوى 2"/>
          <p:cNvSpPr>
            <a:spLocks noGrp="1"/>
          </p:cNvSpPr>
          <p:nvPr>
            <p:ph idx="1"/>
          </p:nvPr>
        </p:nvSpPr>
        <p:spPr/>
        <p:txBody>
          <a:bodyPr/>
          <a:lstStyle/>
          <a:p>
            <a:r>
              <a:rPr lang="en-US" sz="2400" dirty="0"/>
              <a:t>The heart, being an anterior structure within the chest, is magnified by an AP view. Magnification is exaggerated further by the shorter distance between the X-ray source and the patient, often required when acquiring an AP image. This leads to a more divergent beam to cover the same anatomical field</a:t>
            </a:r>
            <a:r>
              <a:rPr lang="en-US" sz="2400" dirty="0" smtClean="0"/>
              <a:t>.  </a:t>
            </a:r>
          </a:p>
          <a:p>
            <a:r>
              <a:rPr lang="en-US" sz="2000" dirty="0" smtClean="0"/>
              <a:t>Sometimes (AP ) images are required </a:t>
            </a:r>
          </a:p>
          <a:p>
            <a:r>
              <a:rPr lang="en-US" sz="2000" dirty="0" smtClean="0"/>
              <a:t>when the patient cant stand upright</a:t>
            </a:r>
            <a:endParaRPr lang="en-US" sz="2000" dirty="0"/>
          </a:p>
        </p:txBody>
      </p:sp>
      <p:pic>
        <p:nvPicPr>
          <p:cNvPr id="4" name="صورة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05400" y="4191000"/>
            <a:ext cx="3960668" cy="2466975"/>
          </a:xfrm>
          <a:prstGeom prst="rect">
            <a:avLst/>
          </a:prstGeom>
        </p:spPr>
      </p:pic>
    </p:spTree>
    <p:extLst>
      <p:ext uri="{BB962C8B-B14F-4D97-AF65-F5344CB8AC3E}">
        <p14:creationId xmlns:p14="http://schemas.microsoft.com/office/powerpoint/2010/main" val="2129490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381000"/>
            <a:ext cx="8229600" cy="990600"/>
          </a:xfrm>
        </p:spPr>
        <p:txBody>
          <a:bodyPr>
            <a:normAutofit/>
          </a:bodyPr>
          <a:lstStyle/>
          <a:p>
            <a:r>
              <a:rPr lang="en-US" dirty="0" smtClean="0"/>
              <a:t>CARDIOMEGALY</a:t>
            </a:r>
            <a:endParaRPr lang="en-US" dirty="0"/>
          </a:p>
        </p:txBody>
      </p:sp>
      <p:sp>
        <p:nvSpPr>
          <p:cNvPr id="3" name="عنصر نائب للمحتوى 2"/>
          <p:cNvSpPr>
            <a:spLocks noGrp="1"/>
          </p:cNvSpPr>
          <p:nvPr>
            <p:ph idx="1"/>
          </p:nvPr>
        </p:nvSpPr>
        <p:spPr>
          <a:xfrm>
            <a:off x="457200" y="1371600"/>
            <a:ext cx="8229600" cy="5202936"/>
          </a:xfrm>
        </p:spPr>
        <p:txBody>
          <a:bodyPr>
            <a:noAutofit/>
          </a:bodyPr>
          <a:lstStyle/>
          <a:p>
            <a:r>
              <a:rPr lang="en-US" sz="1600" b="1" dirty="0"/>
              <a:t>Cardiomegaly</a:t>
            </a:r>
            <a:r>
              <a:rPr lang="en-US" sz="1600" dirty="0"/>
              <a:t> (sometimes </a:t>
            </a:r>
            <a:r>
              <a:rPr lang="en-US" sz="1600" b="1" dirty="0"/>
              <a:t>megacardia</a:t>
            </a:r>
            <a:r>
              <a:rPr lang="en-US" sz="1600" dirty="0"/>
              <a:t> or </a:t>
            </a:r>
            <a:r>
              <a:rPr lang="en-US" sz="1600" b="1" dirty="0"/>
              <a:t>megalocardia</a:t>
            </a:r>
            <a:r>
              <a:rPr lang="en-US" sz="1600" dirty="0"/>
              <a:t>) is a medical condition in which the heart is enlarged. As such, it is more commonly referred to simply as "having an </a:t>
            </a:r>
            <a:r>
              <a:rPr lang="en-US" sz="1600" b="1" dirty="0"/>
              <a:t>enlarged heart</a:t>
            </a:r>
            <a:r>
              <a:rPr lang="en-US" sz="1600" dirty="0"/>
              <a:t>".</a:t>
            </a:r>
          </a:p>
          <a:p>
            <a:r>
              <a:rPr lang="en-US" sz="1600" dirty="0"/>
              <a:t>Cardiomegaly is not a disease, but rather a condition that can result from a host of other diseases such as obesity or coronary artery disease. Cardiomegaly can be serious: depending on what part of the heart is enlarged, the patient can suffer from heart failure. Recent studies suggest that cardiomegaly is associated with a higher risk of sudden cardiac death</a:t>
            </a:r>
            <a:r>
              <a:rPr lang="en-US" sz="1600" dirty="0" smtClean="0"/>
              <a:t>.</a:t>
            </a:r>
            <a:r>
              <a:rPr lang="en-US" sz="1600" dirty="0"/>
              <a:t> Heart failures increase with age, more common in males, and African Americans. According to research conducted in June 2019, half of people diagnosed with heart failure die within 5 years of being </a:t>
            </a:r>
            <a:r>
              <a:rPr lang="en-US" sz="1600" dirty="0" smtClean="0"/>
              <a:t>diagnosed.Cardiomyopathy</a:t>
            </a:r>
            <a:r>
              <a:rPr lang="en-US" sz="1600" dirty="0"/>
              <a:t> is also associated with cardiomegaly</a:t>
            </a:r>
            <a:r>
              <a:rPr lang="en-US" sz="1600" dirty="0" smtClean="0"/>
              <a:t>.</a:t>
            </a:r>
            <a:endParaRPr lang="en-US" sz="1600" dirty="0"/>
          </a:p>
          <a:p>
            <a:r>
              <a:rPr lang="en-US" sz="1600" dirty="0"/>
              <a:t>The causes of cardiomegaly vary from patient to patient, depending on each case. Many times this condition results from high blood pressure (hypertension) or coronary artery disease. An enlarged heart may not pump blood effectively, resulting in congestive heart failure. Cardiomegaly may improve over time, but many people with an enlarged heart (dilated cardiomyopathy) need lifelong treatment with medications</a:t>
            </a:r>
            <a:r>
              <a:rPr lang="en-US" sz="1600" dirty="0" smtClean="0"/>
              <a:t>.</a:t>
            </a:r>
            <a:r>
              <a:rPr lang="en-US" sz="1600" dirty="0"/>
              <a:t> Having an immediate family member who has or had cardiomegaly may indicate that a person is more susceptible to getting this condition (congenital</a:t>
            </a:r>
            <a:r>
              <a:rPr lang="en-US" sz="1600" dirty="0" smtClean="0"/>
              <a:t>).</a:t>
            </a:r>
            <a:endParaRPr lang="en-US" sz="1600" dirty="0"/>
          </a:p>
          <a:p>
            <a:endParaRPr lang="en-US" sz="1600" dirty="0"/>
          </a:p>
        </p:txBody>
      </p:sp>
    </p:spTree>
    <p:extLst>
      <p:ext uri="{BB962C8B-B14F-4D97-AF65-F5344CB8AC3E}">
        <p14:creationId xmlns:p14="http://schemas.microsoft.com/office/powerpoint/2010/main" val="27626304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SIGNS AND SYMPTOMS</a:t>
            </a:r>
            <a:endParaRPr lang="en-US" dirty="0"/>
          </a:p>
        </p:txBody>
      </p:sp>
      <p:sp>
        <p:nvSpPr>
          <p:cNvPr id="3" name="عنصر نائب للمحتوى 2"/>
          <p:cNvSpPr>
            <a:spLocks noGrp="1"/>
          </p:cNvSpPr>
          <p:nvPr>
            <p:ph idx="1"/>
          </p:nvPr>
        </p:nvSpPr>
        <p:spPr/>
        <p:txBody>
          <a:bodyPr>
            <a:normAutofit/>
          </a:bodyPr>
          <a:lstStyle/>
          <a:p>
            <a:r>
              <a:rPr lang="en-US" dirty="0" smtClean="0"/>
              <a:t>WHEN TO SEE THE DOCTOR?! Cardiomegaly is much easier to cope with when diagnosed early!</a:t>
            </a:r>
          </a:p>
          <a:p>
            <a:r>
              <a:rPr lang="en-US" sz="1800" dirty="0" smtClean="0"/>
              <a:t>Signs and symptoms:</a:t>
            </a:r>
          </a:p>
          <a:p>
            <a:r>
              <a:rPr lang="en-US" sz="1800" dirty="0" smtClean="0"/>
              <a:t>Shortness of breath</a:t>
            </a:r>
          </a:p>
          <a:p>
            <a:r>
              <a:rPr lang="en-US" sz="1800" dirty="0" smtClean="0"/>
              <a:t>Abnormal heart rhythm (arrhythmia)</a:t>
            </a:r>
          </a:p>
          <a:p>
            <a:r>
              <a:rPr lang="en-US" sz="1800" dirty="0" smtClean="0"/>
              <a:t>Swelling (edema)</a:t>
            </a:r>
          </a:p>
          <a:p>
            <a:r>
              <a:rPr lang="en-US" sz="1800" dirty="0" smtClean="0"/>
              <a:t>Chest pain</a:t>
            </a:r>
          </a:p>
          <a:p>
            <a:r>
              <a:rPr lang="en-US" sz="1800" dirty="0" smtClean="0"/>
              <a:t>Discomfort in other areas of the upper body, including one or both arms, the back, neck, jaw, or stomach</a:t>
            </a:r>
          </a:p>
          <a:p>
            <a:r>
              <a:rPr lang="en-US" sz="1800" dirty="0" smtClean="0"/>
              <a:t>Severe shortness of breath</a:t>
            </a:r>
          </a:p>
          <a:p>
            <a:r>
              <a:rPr lang="en-US" sz="1800" dirty="0" smtClean="0"/>
              <a:t>Fainting</a:t>
            </a:r>
          </a:p>
          <a:p>
            <a:endParaRPr lang="en-US" dirty="0"/>
          </a:p>
        </p:txBody>
      </p:sp>
    </p:spTree>
    <p:extLst>
      <p:ext uri="{BB962C8B-B14F-4D97-AF65-F5344CB8AC3E}">
        <p14:creationId xmlns:p14="http://schemas.microsoft.com/office/powerpoint/2010/main" val="29083601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CAUSES</a:t>
            </a:r>
            <a:endParaRPr lang="en-US" dirty="0"/>
          </a:p>
        </p:txBody>
      </p:sp>
      <p:sp>
        <p:nvSpPr>
          <p:cNvPr id="3" name="عنصر نائب للمحتوى 2"/>
          <p:cNvSpPr>
            <a:spLocks noGrp="1"/>
          </p:cNvSpPr>
          <p:nvPr>
            <p:ph idx="1"/>
          </p:nvPr>
        </p:nvSpPr>
        <p:spPr/>
        <p:txBody>
          <a:bodyPr>
            <a:normAutofit/>
          </a:bodyPr>
          <a:lstStyle/>
          <a:p>
            <a:r>
              <a:rPr lang="en-US" sz="2000" b="1" dirty="0"/>
              <a:t>High blood </a:t>
            </a:r>
            <a:r>
              <a:rPr lang="en-US" sz="2000" b="1" dirty="0" smtClean="0"/>
              <a:t>pressure</a:t>
            </a:r>
          </a:p>
          <a:p>
            <a:r>
              <a:rPr lang="en-US" sz="2000" b="1" dirty="0"/>
              <a:t>Heart valve </a:t>
            </a:r>
            <a:r>
              <a:rPr lang="en-US" sz="2000" b="1" dirty="0" smtClean="0"/>
              <a:t>disease</a:t>
            </a:r>
          </a:p>
          <a:p>
            <a:r>
              <a:rPr lang="en-US" sz="2000" b="1" dirty="0" smtClean="0"/>
              <a:t>Cardiomyopathy</a:t>
            </a:r>
          </a:p>
          <a:p>
            <a:r>
              <a:rPr lang="en-US" sz="2000" b="1" dirty="0"/>
              <a:t>High blood pressure in the artery that connects your heart and lungs (pulmonary hypertension</a:t>
            </a:r>
            <a:r>
              <a:rPr lang="en-US" sz="2000" b="1" dirty="0" smtClean="0"/>
              <a:t>)</a:t>
            </a:r>
          </a:p>
          <a:p>
            <a:r>
              <a:rPr lang="en-US" sz="2000" b="1" dirty="0"/>
              <a:t>Fluid around your heart (pericardial effusion</a:t>
            </a:r>
            <a:r>
              <a:rPr lang="en-US" sz="2000" b="1" dirty="0" smtClean="0"/>
              <a:t>)</a:t>
            </a:r>
            <a:br>
              <a:rPr lang="en-US" sz="2000" b="1" dirty="0" smtClean="0"/>
            </a:br>
            <a:r>
              <a:rPr lang="en-US" sz="2000" b="1" dirty="0"/>
              <a:t>Blocked arteries in your heart (coronary artery disease</a:t>
            </a:r>
            <a:r>
              <a:rPr lang="en-US" sz="2000" b="1" dirty="0" smtClean="0"/>
              <a:t>)</a:t>
            </a:r>
          </a:p>
          <a:p>
            <a:r>
              <a:rPr lang="en-US" sz="2000" b="1" dirty="0"/>
              <a:t>Low red blood cell count (anemia</a:t>
            </a:r>
            <a:r>
              <a:rPr lang="en-US" sz="2000" b="1" dirty="0" smtClean="0"/>
              <a:t>)</a:t>
            </a:r>
          </a:p>
          <a:p>
            <a:r>
              <a:rPr lang="en-US" sz="2000" b="1" dirty="0"/>
              <a:t>Thyroid </a:t>
            </a:r>
            <a:r>
              <a:rPr lang="en-US" sz="2000" b="1" dirty="0" smtClean="0"/>
              <a:t>disorders</a:t>
            </a:r>
          </a:p>
          <a:p>
            <a:r>
              <a:rPr lang="en-US" sz="2000" b="1" dirty="0"/>
              <a:t>Excessive iron in the body (hemochromatosis</a:t>
            </a:r>
            <a:r>
              <a:rPr lang="en-US" sz="2000" b="1" dirty="0" smtClean="0"/>
              <a:t>)</a:t>
            </a:r>
          </a:p>
          <a:p>
            <a:r>
              <a:rPr lang="en-US" sz="2000" b="1" dirty="0"/>
              <a:t>Rare diseases that can affect your heart, such as amyloidosis</a:t>
            </a:r>
            <a:endParaRPr lang="en-US" sz="2000" dirty="0"/>
          </a:p>
        </p:txBody>
      </p:sp>
    </p:spTree>
    <p:extLst>
      <p:ext uri="{BB962C8B-B14F-4D97-AF65-F5344CB8AC3E}">
        <p14:creationId xmlns:p14="http://schemas.microsoft.com/office/powerpoint/2010/main" val="30153724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RISK FACTORS &amp; COMPLICATIONS</a:t>
            </a:r>
            <a:endParaRPr lang="en-US" dirty="0"/>
          </a:p>
        </p:txBody>
      </p:sp>
      <p:sp>
        <p:nvSpPr>
          <p:cNvPr id="3" name="عنصر نائب للمحتوى 2"/>
          <p:cNvSpPr>
            <a:spLocks noGrp="1"/>
          </p:cNvSpPr>
          <p:nvPr>
            <p:ph idx="1"/>
          </p:nvPr>
        </p:nvSpPr>
        <p:spPr/>
        <p:txBody>
          <a:bodyPr/>
          <a:lstStyle/>
          <a:p>
            <a:r>
              <a:rPr lang="en-US" b="1" dirty="0" smtClean="0"/>
              <a:t>RISK FACTORS:</a:t>
            </a:r>
          </a:p>
          <a:p>
            <a:r>
              <a:rPr lang="en-US" sz="1800" b="1" dirty="0" smtClean="0"/>
              <a:t>High blood pressure</a:t>
            </a:r>
          </a:p>
          <a:p>
            <a:r>
              <a:rPr lang="en-US" sz="1800" b="1" dirty="0" smtClean="0"/>
              <a:t>A family history of enlarged hearts or cardiomyopathy</a:t>
            </a:r>
          </a:p>
          <a:p>
            <a:r>
              <a:rPr lang="en-US" sz="1800" b="1" dirty="0" smtClean="0"/>
              <a:t>Congenital heart disease</a:t>
            </a:r>
          </a:p>
          <a:p>
            <a:r>
              <a:rPr lang="en-US" sz="1800" b="1" dirty="0" smtClean="0"/>
              <a:t>Heart valve disease</a:t>
            </a:r>
            <a:endParaRPr lang="en-US" dirty="0" smtClean="0"/>
          </a:p>
          <a:p>
            <a:r>
              <a:rPr lang="en-US" b="1" dirty="0" smtClean="0"/>
              <a:t>COMPLICATIONS:</a:t>
            </a:r>
          </a:p>
          <a:p>
            <a:r>
              <a:rPr lang="en-US" sz="1800" b="1" dirty="0"/>
              <a:t>Heart </a:t>
            </a:r>
            <a:r>
              <a:rPr lang="en-US" sz="1800" b="1" dirty="0" smtClean="0"/>
              <a:t>failure</a:t>
            </a:r>
          </a:p>
          <a:p>
            <a:r>
              <a:rPr lang="en-US" sz="1800" b="1" dirty="0"/>
              <a:t>Blood </a:t>
            </a:r>
            <a:r>
              <a:rPr lang="en-US" sz="1800" b="1" dirty="0" smtClean="0"/>
              <a:t>clots</a:t>
            </a:r>
          </a:p>
          <a:p>
            <a:r>
              <a:rPr lang="en-US" sz="1800" b="1" dirty="0"/>
              <a:t>Heart </a:t>
            </a:r>
            <a:r>
              <a:rPr lang="en-US" sz="1800" b="1" dirty="0" smtClean="0"/>
              <a:t>murmur</a:t>
            </a:r>
          </a:p>
          <a:p>
            <a:r>
              <a:rPr lang="en-US" sz="1800" b="1" dirty="0"/>
              <a:t>Cardiac arrest and sudden death</a:t>
            </a:r>
            <a:endParaRPr lang="en-US" sz="1800" b="1" dirty="0" smtClean="0"/>
          </a:p>
          <a:p>
            <a:endParaRPr lang="en-US" sz="1800" b="1" dirty="0" smtClean="0"/>
          </a:p>
        </p:txBody>
      </p:sp>
    </p:spTree>
    <p:extLst>
      <p:ext uri="{BB962C8B-B14F-4D97-AF65-F5344CB8AC3E}">
        <p14:creationId xmlns:p14="http://schemas.microsoft.com/office/powerpoint/2010/main" val="45143403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حضري">
  <a:themeElements>
    <a:clrScheme name="حضري">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حضري">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حضري">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530</TotalTime>
  <Words>987</Words>
  <Application>Microsoft Office PowerPoint</Application>
  <PresentationFormat>عرض على الشاشة (3:4)‏</PresentationFormat>
  <Paragraphs>223</Paragraphs>
  <Slides>44</Slides>
  <Notes>7</Notes>
  <HiddenSlides>0</HiddenSlides>
  <MMClips>0</MMClips>
  <ScaleCrop>false</ScaleCrop>
  <HeadingPairs>
    <vt:vector size="4" baseType="variant">
      <vt:variant>
        <vt:lpstr>نسق</vt:lpstr>
      </vt:variant>
      <vt:variant>
        <vt:i4>1</vt:i4>
      </vt:variant>
      <vt:variant>
        <vt:lpstr>عناوين الشرائح</vt:lpstr>
      </vt:variant>
      <vt:variant>
        <vt:i4>44</vt:i4>
      </vt:variant>
    </vt:vector>
  </HeadingPairs>
  <TitlesOfParts>
    <vt:vector size="45" baseType="lpstr">
      <vt:lpstr>حضري</vt:lpstr>
      <vt:lpstr>CARDIOMEGALY &amp; HEART FAILURE</vt:lpstr>
      <vt:lpstr>NORMAL CHEST X-RAY (PA)</vt:lpstr>
      <vt:lpstr>NORMAL CHEST X-RAY ( LATERAL VIEW )</vt:lpstr>
      <vt:lpstr>AP VIEW VS PA CXR VIEWS</vt:lpstr>
      <vt:lpstr>WHY PA VIEW IS PREFERED IN CARIDIAC EVALUATIONS??</vt:lpstr>
      <vt:lpstr>CARDIOMEGALY</vt:lpstr>
      <vt:lpstr>SIGNS AND SYMPTOMS</vt:lpstr>
      <vt:lpstr>CAUSES</vt:lpstr>
      <vt:lpstr>RISK FACTORS &amp; COMPLICATIONS</vt:lpstr>
      <vt:lpstr>DIAGNOSIS OF CARDIOMEGALY</vt:lpstr>
      <vt:lpstr>CHEST X-RAY IN CARDIOMEGALY</vt:lpstr>
      <vt:lpstr>LEFT ATRIAL ENLARGEMENT</vt:lpstr>
      <vt:lpstr>LEFT ATRIAL ENLARGEMENT</vt:lpstr>
      <vt:lpstr>LA ENLARGEMENT</vt:lpstr>
      <vt:lpstr>LEFT VENTRICULAR ENLARGEMENT</vt:lpstr>
      <vt:lpstr>LEFT VENTRICULAR ENLARGEMENT</vt:lpstr>
      <vt:lpstr>LVE – SHMOO SIGN :P</vt:lpstr>
      <vt:lpstr>RIGHT ATRIAL ENLARGMENT</vt:lpstr>
      <vt:lpstr>RIGHT ATRIAL ENALRGEMENT</vt:lpstr>
      <vt:lpstr>RIGHT VENTRICULAR ENLARGEMENT</vt:lpstr>
      <vt:lpstr>RIGHT VENTRICULAR ENLARGEMENT</vt:lpstr>
      <vt:lpstr>RT VENTRICULAR ENLAREGEMENT</vt:lpstr>
      <vt:lpstr>Bilatrial enlargement </vt:lpstr>
      <vt:lpstr>HEART FAILURE</vt:lpstr>
      <vt:lpstr>CAUSES</vt:lpstr>
      <vt:lpstr>SIGNS AND SYMPTOMS OF HF</vt:lpstr>
      <vt:lpstr>Diagnosis </vt:lpstr>
      <vt:lpstr>X-RAY OF HEART FAILURE</vt:lpstr>
      <vt:lpstr>CARDIAC ENLARGEMENT</vt:lpstr>
      <vt:lpstr>CARDIAC ENLARGEMENT</vt:lpstr>
      <vt:lpstr>CEPHALIZATION</vt:lpstr>
      <vt:lpstr>CEPHALIZATION</vt:lpstr>
      <vt:lpstr>HILAR ENLARGEMENT </vt:lpstr>
      <vt:lpstr>HILAR ENLARGEMENT </vt:lpstr>
      <vt:lpstr>INTERSTITIAL PULMONARY EDEMA Kerley lines </vt:lpstr>
      <vt:lpstr>KERLEY LINES</vt:lpstr>
      <vt:lpstr>عرض تقديمي في PowerPoint</vt:lpstr>
      <vt:lpstr>THICKENED HORIZONTAL FISSURE </vt:lpstr>
      <vt:lpstr>PLEURAL EFFUSION </vt:lpstr>
      <vt:lpstr>PLEURAL EFFUSION </vt:lpstr>
      <vt:lpstr>ALVEOLAR PULMONARY EDEMA</vt:lpstr>
      <vt:lpstr>ALVEOLAR PULMONARY EDEMA</vt:lpstr>
      <vt:lpstr>Treatment </vt:lpstr>
      <vt:lpstr>THANK YOU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CARDIOMEGALY&amp;HEART FAILURE</dc:title>
  <dc:creator>Dell_i5_th7</dc:creator>
  <cp:lastModifiedBy>Dell_i5_th7</cp:lastModifiedBy>
  <cp:revision>35</cp:revision>
  <dcterms:created xsi:type="dcterms:W3CDTF">2020-12-05T21:46:00Z</dcterms:created>
  <dcterms:modified xsi:type="dcterms:W3CDTF">2020-12-08T09:54:54Z</dcterms:modified>
</cp:coreProperties>
</file>