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45AD-E306-4EDC-852C-11F7AD72EBA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BCB5-8F73-4E0B-8291-AC95BD72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17A6-5DA6-4A20-9CBC-AD2F31C17FCB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5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617A6-5DA6-4A20-9CBC-AD2F31C17FC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7785-6997-4E9E-AC15-1DDC1C86B85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3E58-EE9B-4954-BE76-D38903A3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1703512" y="666311"/>
            <a:ext cx="8964488" cy="3240360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9583" y="1834161"/>
            <a:ext cx="5292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SPERMATOGENESIS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504" y="4432953"/>
            <a:ext cx="116096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It is the process of formation of the sperms (mature male gametes) from the primordial germ cells (</a:t>
            </a:r>
            <a:r>
              <a:rPr lang="en-US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spermatogonia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Low">
              <a:lnSpc>
                <a:spcPct val="125000"/>
              </a:lnSpc>
            </a:pPr>
            <a:r>
              <a:rPr lang="en-US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Time</a:t>
            </a:r>
            <a:r>
              <a:rPr lang="en-US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It started at puberty (15-17 years)</a:t>
            </a:r>
            <a:r>
              <a:rPr lang="en-US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and continues till old age.</a:t>
            </a:r>
            <a:endParaRPr lang="en-US" sz="16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endParaRPr lang="en-US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8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DB20193-9B1F-4ACE-B417-115A4C8F8D33}"/>
              </a:ext>
            </a:extLst>
          </p:cNvPr>
          <p:cNvSpPr/>
          <p:nvPr/>
        </p:nvSpPr>
        <p:spPr>
          <a:xfrm>
            <a:off x="1703512" y="188640"/>
            <a:ext cx="878497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Characters of normal sperm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sperm about 20-200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million per ml and survive on fructose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 of mature sperm: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head, neck, body and tail.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sperm 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ejaculation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more than 80%.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Rate of movement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female genital tract: 1-3 mm per minute.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Survival of sperm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female genital tract 3-4 days.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average volume of sperm at ejaculation is 3-5 ml 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Appearance is whitish to gray 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 is 7.2 – 7.8 ( low is acidic while high is alkaline )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secreted by testis , seminal vesicle , prostate , and bulbourethral glands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1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78" y="0"/>
            <a:ext cx="118690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 spermatogenesis:</a:t>
            </a:r>
          </a:p>
          <a:p>
            <a:pPr algn="ctr">
              <a:lnSpc>
                <a:spcPct val="125000"/>
              </a:lnSpc>
            </a:pP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Azoospermia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absence of sperms in the seminal fluid</a:t>
            </a: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Oligospermia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decreased number of sperms in the seminal fluid</a:t>
            </a: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Increase abnormal forms.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If more than 20% affect fertility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Necrospermia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sperms found dead 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Aspermia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 lack of semen with ejaculation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abnormalities : sperm having abnormal chromosomal content </a:t>
            </a:r>
          </a:p>
          <a:p>
            <a:pPr marL="342900" lvl="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Morphological abnormalities : if more than 20% affect fertility – Giant – Dwarf –Joined in head or in tail</a:t>
            </a:r>
            <a:endParaRPr lang="en-US" sz="2400" b="1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16203" y="4559538"/>
            <a:ext cx="3675797" cy="22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BE9167-C234-4775-91F0-2AF0E0EB84B3}"/>
              </a:ext>
            </a:extLst>
          </p:cNvPr>
          <p:cNvSpPr/>
          <p:nvPr/>
        </p:nvSpPr>
        <p:spPr>
          <a:xfrm>
            <a:off x="1401171" y="1863547"/>
            <a:ext cx="8964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OOGENESIS </a:t>
            </a:r>
          </a:p>
          <a:p>
            <a:pPr marL="34290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</a:t>
            </a:r>
            <a:r>
              <a:rPr lang="en-US" sz="28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Definition : it is a process by which mature ovum is formed from primitive germ cell ( </a:t>
            </a:r>
            <a:r>
              <a:rPr lang="en-US" sz="2800" b="1" dirty="0" err="1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oogonium</a:t>
            </a:r>
            <a:r>
              <a:rPr lang="en-US" sz="28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)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1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322"/>
            <a:ext cx="1219199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in the 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cortex of ovary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in female.</a:t>
            </a:r>
          </a:p>
          <a:p>
            <a:pPr algn="justLow">
              <a:lnSpc>
                <a:spcPct val="125000"/>
              </a:lnSpc>
            </a:pPr>
            <a:endParaRPr lang="en-US" sz="2000" b="1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</a:t>
            </a:r>
            <a:r>
              <a:rPr lang="en-US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Time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It 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started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during </a:t>
            </a:r>
            <a:r>
              <a:rPr lang="en-US" sz="2000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foetal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(intrauterine) life,</a:t>
            </a:r>
          </a:p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continues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after puberty</a:t>
            </a:r>
          </a:p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completed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after fertilization </a:t>
            </a:r>
          </a:p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arrested</a:t>
            </a:r>
            <a:r>
              <a:rPr lang="en-US" sz="20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at the age of menopause.</a:t>
            </a:r>
          </a:p>
          <a:p>
            <a:pPr algn="justLow">
              <a:lnSpc>
                <a:spcPct val="125000"/>
              </a:lnSpc>
            </a:pPr>
            <a:endParaRPr lang="en-US" sz="2000" b="1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At birth , the ovary contains about two million primary </a:t>
            </a:r>
            <a:r>
              <a:rPr lang="en-US" sz="2000" b="1" dirty="0" err="1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occyte</a:t>
            </a:r>
            <a:r>
              <a:rPr 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. Thereafter most of them degenerate and , by puberty , when ovulation begins only about 40,000 primary oocytes are left in the ovary </a:t>
            </a:r>
            <a:endParaRPr lang="en-US" sz="20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3299" y="255474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OOGENESIS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46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490649" y="91960"/>
            <a:ext cx="4728473" cy="8233585"/>
            <a:chOff x="2740781" y="0"/>
            <a:chExt cx="4728473" cy="6427409"/>
          </a:xfrm>
        </p:grpSpPr>
        <p:pic>
          <p:nvPicPr>
            <p:cNvPr id="36" name="Picture 9" descr="gametogenesi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10000" contrast="40000"/>
            </a:blip>
            <a:srcRect l="55244" r="1" b="22700"/>
            <a:stretch/>
          </p:blipFill>
          <p:spPr>
            <a:xfrm>
              <a:off x="4108094" y="0"/>
              <a:ext cx="3361160" cy="5301208"/>
            </a:xfrm>
            <a:prstGeom prst="rect">
              <a:avLst/>
            </a:prstGeom>
            <a:noFill/>
          </p:spPr>
        </p:pic>
        <p:sp>
          <p:nvSpPr>
            <p:cNvPr id="47" name="Freeform 46"/>
            <p:cNvSpPr/>
            <p:nvPr/>
          </p:nvSpPr>
          <p:spPr>
            <a:xfrm>
              <a:off x="2740781" y="285728"/>
              <a:ext cx="2902789" cy="6141681"/>
            </a:xfrm>
            <a:custGeom>
              <a:avLst/>
              <a:gdLst>
                <a:gd name="connsiteX0" fmla="*/ 2861733 w 2946400"/>
                <a:gd name="connsiteY0" fmla="*/ 79828 h 6333066"/>
                <a:gd name="connsiteX1" fmla="*/ 2919790 w 2946400"/>
                <a:gd name="connsiteY1" fmla="*/ 573314 h 6333066"/>
                <a:gd name="connsiteX2" fmla="*/ 2702076 w 2946400"/>
                <a:gd name="connsiteY2" fmla="*/ 1110343 h 6333066"/>
                <a:gd name="connsiteX3" fmla="*/ 2440819 w 2946400"/>
                <a:gd name="connsiteY3" fmla="*/ 1719943 h 6333066"/>
                <a:gd name="connsiteX4" fmla="*/ 2498876 w 2946400"/>
                <a:gd name="connsiteY4" fmla="*/ 1966686 h 6333066"/>
                <a:gd name="connsiteX5" fmla="*/ 2411790 w 2946400"/>
                <a:gd name="connsiteY5" fmla="*/ 2431143 h 6333066"/>
                <a:gd name="connsiteX6" fmla="*/ 2411790 w 2946400"/>
                <a:gd name="connsiteY6" fmla="*/ 2779486 h 6333066"/>
                <a:gd name="connsiteX7" fmla="*/ 2034419 w 2946400"/>
                <a:gd name="connsiteY7" fmla="*/ 2924628 h 6333066"/>
                <a:gd name="connsiteX8" fmla="*/ 1845733 w 2946400"/>
                <a:gd name="connsiteY8" fmla="*/ 3548743 h 6333066"/>
                <a:gd name="connsiteX9" fmla="*/ 1860248 w 2946400"/>
                <a:gd name="connsiteY9" fmla="*/ 4042228 h 6333066"/>
                <a:gd name="connsiteX10" fmla="*/ 1482876 w 2946400"/>
                <a:gd name="connsiteY10" fmla="*/ 4259943 h 6333066"/>
                <a:gd name="connsiteX11" fmla="*/ 1381276 w 2946400"/>
                <a:gd name="connsiteY11" fmla="*/ 4753428 h 6333066"/>
                <a:gd name="connsiteX12" fmla="*/ 1511905 w 2946400"/>
                <a:gd name="connsiteY12" fmla="*/ 5377543 h 6333066"/>
                <a:gd name="connsiteX13" fmla="*/ 1395790 w 2946400"/>
                <a:gd name="connsiteY13" fmla="*/ 5783943 h 6333066"/>
                <a:gd name="connsiteX14" fmla="*/ 1439333 w 2946400"/>
                <a:gd name="connsiteY14" fmla="*/ 6146800 h 6333066"/>
                <a:gd name="connsiteX15" fmla="*/ 1395790 w 2946400"/>
                <a:gd name="connsiteY15" fmla="*/ 6320971 h 6333066"/>
                <a:gd name="connsiteX16" fmla="*/ 989390 w 2946400"/>
                <a:gd name="connsiteY16" fmla="*/ 6219371 h 6333066"/>
                <a:gd name="connsiteX17" fmla="*/ 582990 w 2946400"/>
                <a:gd name="connsiteY17" fmla="*/ 6277428 h 6333066"/>
                <a:gd name="connsiteX18" fmla="*/ 307219 w 2946400"/>
                <a:gd name="connsiteY18" fmla="*/ 6161314 h 6333066"/>
                <a:gd name="connsiteX19" fmla="*/ 104019 w 2946400"/>
                <a:gd name="connsiteY19" fmla="*/ 6030686 h 6333066"/>
                <a:gd name="connsiteX20" fmla="*/ 104019 w 2946400"/>
                <a:gd name="connsiteY20" fmla="*/ 5783943 h 6333066"/>
                <a:gd name="connsiteX21" fmla="*/ 89505 w 2946400"/>
                <a:gd name="connsiteY21" fmla="*/ 5377543 h 6333066"/>
                <a:gd name="connsiteX22" fmla="*/ 118533 w 2946400"/>
                <a:gd name="connsiteY22" fmla="*/ 4985657 h 6333066"/>
                <a:gd name="connsiteX23" fmla="*/ 162076 w 2946400"/>
                <a:gd name="connsiteY23" fmla="*/ 4782457 h 6333066"/>
                <a:gd name="connsiteX24" fmla="*/ 205619 w 2946400"/>
                <a:gd name="connsiteY24" fmla="*/ 4245428 h 6333066"/>
                <a:gd name="connsiteX25" fmla="*/ 234648 w 2946400"/>
                <a:gd name="connsiteY25" fmla="*/ 3882571 h 6333066"/>
                <a:gd name="connsiteX26" fmla="*/ 60476 w 2946400"/>
                <a:gd name="connsiteY26" fmla="*/ 3302000 h 6333066"/>
                <a:gd name="connsiteX27" fmla="*/ 2419 w 2946400"/>
                <a:gd name="connsiteY27" fmla="*/ 3113314 h 6333066"/>
                <a:gd name="connsiteX28" fmla="*/ 45962 w 2946400"/>
                <a:gd name="connsiteY28" fmla="*/ 2547257 h 6333066"/>
                <a:gd name="connsiteX29" fmla="*/ 118533 w 2946400"/>
                <a:gd name="connsiteY29" fmla="*/ 1821543 h 6333066"/>
                <a:gd name="connsiteX30" fmla="*/ 133048 w 2946400"/>
                <a:gd name="connsiteY30" fmla="*/ 1415143 h 6333066"/>
                <a:gd name="connsiteX31" fmla="*/ 191105 w 2946400"/>
                <a:gd name="connsiteY31" fmla="*/ 950686 h 6333066"/>
                <a:gd name="connsiteX32" fmla="*/ 191105 w 2946400"/>
                <a:gd name="connsiteY32" fmla="*/ 660400 h 6333066"/>
                <a:gd name="connsiteX33" fmla="*/ 234648 w 2946400"/>
                <a:gd name="connsiteY33" fmla="*/ 283028 h 6333066"/>
                <a:gd name="connsiteX34" fmla="*/ 336248 w 2946400"/>
                <a:gd name="connsiteY34" fmla="*/ 79828 h 6333066"/>
                <a:gd name="connsiteX35" fmla="*/ 989390 w 2946400"/>
                <a:gd name="connsiteY35" fmla="*/ 50800 h 6333066"/>
                <a:gd name="connsiteX36" fmla="*/ 1265162 w 2946400"/>
                <a:gd name="connsiteY36" fmla="*/ 65314 h 6333066"/>
                <a:gd name="connsiteX37" fmla="*/ 1831219 w 2946400"/>
                <a:gd name="connsiteY37" fmla="*/ 65314 h 6333066"/>
                <a:gd name="connsiteX38" fmla="*/ 2092476 w 2946400"/>
                <a:gd name="connsiteY38" fmla="*/ 79828 h 6333066"/>
                <a:gd name="connsiteX39" fmla="*/ 2440819 w 2946400"/>
                <a:gd name="connsiteY39" fmla="*/ 181428 h 6333066"/>
                <a:gd name="connsiteX40" fmla="*/ 2789162 w 2946400"/>
                <a:gd name="connsiteY40" fmla="*/ 94343 h 6333066"/>
                <a:gd name="connsiteX41" fmla="*/ 2861733 w 2946400"/>
                <a:gd name="connsiteY41" fmla="*/ 79828 h 633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46400" h="6333066">
                  <a:moveTo>
                    <a:pt x="2861733" y="79828"/>
                  </a:moveTo>
                  <a:cubicBezTo>
                    <a:pt x="2883504" y="159657"/>
                    <a:pt x="2946400" y="401562"/>
                    <a:pt x="2919790" y="573314"/>
                  </a:cubicBezTo>
                  <a:cubicBezTo>
                    <a:pt x="2893181" y="745067"/>
                    <a:pt x="2781904" y="919238"/>
                    <a:pt x="2702076" y="1110343"/>
                  </a:cubicBezTo>
                  <a:cubicBezTo>
                    <a:pt x="2622248" y="1301448"/>
                    <a:pt x="2474686" y="1577219"/>
                    <a:pt x="2440819" y="1719943"/>
                  </a:cubicBezTo>
                  <a:cubicBezTo>
                    <a:pt x="2406952" y="1862667"/>
                    <a:pt x="2503714" y="1848153"/>
                    <a:pt x="2498876" y="1966686"/>
                  </a:cubicBezTo>
                  <a:cubicBezTo>
                    <a:pt x="2494038" y="2085219"/>
                    <a:pt x="2426304" y="2295676"/>
                    <a:pt x="2411790" y="2431143"/>
                  </a:cubicBezTo>
                  <a:cubicBezTo>
                    <a:pt x="2397276" y="2566610"/>
                    <a:pt x="2474685" y="2697239"/>
                    <a:pt x="2411790" y="2779486"/>
                  </a:cubicBezTo>
                  <a:cubicBezTo>
                    <a:pt x="2348895" y="2861733"/>
                    <a:pt x="2128762" y="2796419"/>
                    <a:pt x="2034419" y="2924628"/>
                  </a:cubicBezTo>
                  <a:cubicBezTo>
                    <a:pt x="1940076" y="3052838"/>
                    <a:pt x="1874762" y="3362476"/>
                    <a:pt x="1845733" y="3548743"/>
                  </a:cubicBezTo>
                  <a:cubicBezTo>
                    <a:pt x="1816705" y="3735010"/>
                    <a:pt x="1920724" y="3923695"/>
                    <a:pt x="1860248" y="4042228"/>
                  </a:cubicBezTo>
                  <a:cubicBezTo>
                    <a:pt x="1799772" y="4160761"/>
                    <a:pt x="1562705" y="4141410"/>
                    <a:pt x="1482876" y="4259943"/>
                  </a:cubicBezTo>
                  <a:cubicBezTo>
                    <a:pt x="1403047" y="4378476"/>
                    <a:pt x="1376438" y="4567161"/>
                    <a:pt x="1381276" y="4753428"/>
                  </a:cubicBezTo>
                  <a:cubicBezTo>
                    <a:pt x="1386114" y="4939695"/>
                    <a:pt x="1509486" y="5205791"/>
                    <a:pt x="1511905" y="5377543"/>
                  </a:cubicBezTo>
                  <a:cubicBezTo>
                    <a:pt x="1514324" y="5549295"/>
                    <a:pt x="1407885" y="5655734"/>
                    <a:pt x="1395790" y="5783943"/>
                  </a:cubicBezTo>
                  <a:cubicBezTo>
                    <a:pt x="1383695" y="5912152"/>
                    <a:pt x="1439333" y="6057295"/>
                    <a:pt x="1439333" y="6146800"/>
                  </a:cubicBezTo>
                  <a:cubicBezTo>
                    <a:pt x="1439333" y="6236305"/>
                    <a:pt x="1470781" y="6308876"/>
                    <a:pt x="1395790" y="6320971"/>
                  </a:cubicBezTo>
                  <a:cubicBezTo>
                    <a:pt x="1320800" y="6333066"/>
                    <a:pt x="1124857" y="6226628"/>
                    <a:pt x="989390" y="6219371"/>
                  </a:cubicBezTo>
                  <a:cubicBezTo>
                    <a:pt x="853923" y="6212114"/>
                    <a:pt x="696685" y="6287104"/>
                    <a:pt x="582990" y="6277428"/>
                  </a:cubicBezTo>
                  <a:cubicBezTo>
                    <a:pt x="469295" y="6267752"/>
                    <a:pt x="387047" y="6202438"/>
                    <a:pt x="307219" y="6161314"/>
                  </a:cubicBezTo>
                  <a:cubicBezTo>
                    <a:pt x="227391" y="6120190"/>
                    <a:pt x="137886" y="6093581"/>
                    <a:pt x="104019" y="6030686"/>
                  </a:cubicBezTo>
                  <a:cubicBezTo>
                    <a:pt x="70152" y="5967791"/>
                    <a:pt x="106438" y="5892800"/>
                    <a:pt x="104019" y="5783943"/>
                  </a:cubicBezTo>
                  <a:cubicBezTo>
                    <a:pt x="101600" y="5675086"/>
                    <a:pt x="87086" y="5510591"/>
                    <a:pt x="89505" y="5377543"/>
                  </a:cubicBezTo>
                  <a:cubicBezTo>
                    <a:pt x="91924" y="5244495"/>
                    <a:pt x="106438" y="5084838"/>
                    <a:pt x="118533" y="4985657"/>
                  </a:cubicBezTo>
                  <a:cubicBezTo>
                    <a:pt x="130628" y="4886476"/>
                    <a:pt x="147562" y="4905828"/>
                    <a:pt x="162076" y="4782457"/>
                  </a:cubicBezTo>
                  <a:cubicBezTo>
                    <a:pt x="176590" y="4659086"/>
                    <a:pt x="193524" y="4395409"/>
                    <a:pt x="205619" y="4245428"/>
                  </a:cubicBezTo>
                  <a:cubicBezTo>
                    <a:pt x="217714" y="4095447"/>
                    <a:pt x="258839" y="4039809"/>
                    <a:pt x="234648" y="3882571"/>
                  </a:cubicBezTo>
                  <a:cubicBezTo>
                    <a:pt x="210458" y="3725333"/>
                    <a:pt x="99181" y="3430210"/>
                    <a:pt x="60476" y="3302000"/>
                  </a:cubicBezTo>
                  <a:cubicBezTo>
                    <a:pt x="21771" y="3173791"/>
                    <a:pt x="4838" y="3239104"/>
                    <a:pt x="2419" y="3113314"/>
                  </a:cubicBezTo>
                  <a:cubicBezTo>
                    <a:pt x="0" y="2987524"/>
                    <a:pt x="26610" y="2762552"/>
                    <a:pt x="45962" y="2547257"/>
                  </a:cubicBezTo>
                  <a:cubicBezTo>
                    <a:pt x="65314" y="2331962"/>
                    <a:pt x="104019" y="2010229"/>
                    <a:pt x="118533" y="1821543"/>
                  </a:cubicBezTo>
                  <a:cubicBezTo>
                    <a:pt x="133047" y="1632857"/>
                    <a:pt x="120953" y="1560286"/>
                    <a:pt x="133048" y="1415143"/>
                  </a:cubicBezTo>
                  <a:cubicBezTo>
                    <a:pt x="145143" y="1270000"/>
                    <a:pt x="181429" y="1076477"/>
                    <a:pt x="191105" y="950686"/>
                  </a:cubicBezTo>
                  <a:cubicBezTo>
                    <a:pt x="200781" y="824896"/>
                    <a:pt x="183848" y="771676"/>
                    <a:pt x="191105" y="660400"/>
                  </a:cubicBezTo>
                  <a:cubicBezTo>
                    <a:pt x="198362" y="549124"/>
                    <a:pt x="210458" y="379790"/>
                    <a:pt x="234648" y="283028"/>
                  </a:cubicBezTo>
                  <a:cubicBezTo>
                    <a:pt x="258838" y="186266"/>
                    <a:pt x="210458" y="118533"/>
                    <a:pt x="336248" y="79828"/>
                  </a:cubicBezTo>
                  <a:cubicBezTo>
                    <a:pt x="462038" y="41123"/>
                    <a:pt x="834571" y="53219"/>
                    <a:pt x="989390" y="50800"/>
                  </a:cubicBezTo>
                  <a:cubicBezTo>
                    <a:pt x="1144209" y="48381"/>
                    <a:pt x="1124857" y="62895"/>
                    <a:pt x="1265162" y="65314"/>
                  </a:cubicBezTo>
                  <a:cubicBezTo>
                    <a:pt x="1405467" y="67733"/>
                    <a:pt x="1693333" y="62895"/>
                    <a:pt x="1831219" y="65314"/>
                  </a:cubicBezTo>
                  <a:cubicBezTo>
                    <a:pt x="1969105" y="67733"/>
                    <a:pt x="1990876" y="60476"/>
                    <a:pt x="2092476" y="79828"/>
                  </a:cubicBezTo>
                  <a:cubicBezTo>
                    <a:pt x="2194076" y="99180"/>
                    <a:pt x="2324705" y="179009"/>
                    <a:pt x="2440819" y="181428"/>
                  </a:cubicBezTo>
                  <a:cubicBezTo>
                    <a:pt x="2556933" y="183847"/>
                    <a:pt x="2719010" y="106438"/>
                    <a:pt x="2789162" y="94343"/>
                  </a:cubicBezTo>
                  <a:cubicBezTo>
                    <a:pt x="2859314" y="82248"/>
                    <a:pt x="2839962" y="0"/>
                    <a:pt x="2861733" y="798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  <a:latin typeface="Lucida Sans Unicode"/>
                <a:cs typeface="Arial" panose="020B0604020202020204" pitchFamily="34" charset="0"/>
              </a:endParaRPr>
            </a:p>
          </p:txBody>
        </p:sp>
      </p:grpSp>
      <p:sp>
        <p:nvSpPr>
          <p:cNvPr id="4" name="Content Placeholder 2"/>
          <p:cNvSpPr txBox="1">
            <a:spLocks/>
          </p:cNvSpPr>
          <p:nvPr/>
        </p:nvSpPr>
        <p:spPr>
          <a:xfrm>
            <a:off x="3757236" y="46220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 of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Proliferation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02792" y="3113822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 of maturation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3490648" y="402982"/>
            <a:ext cx="447438" cy="27385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7488" y="1500174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birth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423724" y="3193500"/>
            <a:ext cx="519446" cy="107157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87488" y="3222846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puberty</a:t>
            </a:r>
          </a:p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(ovulation)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80350" y="4898324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fertilization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7865" y="4781164"/>
            <a:ext cx="2376809" cy="85725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2</a:t>
            </a:r>
            <a:r>
              <a:rPr lang="en-US" sz="20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nd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meiotic division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6323" y="203489"/>
            <a:ext cx="3178350" cy="83671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Lucida Sans Unicode"/>
              </a:rPr>
              <a:t>Daughter </a:t>
            </a:r>
            <a:r>
              <a:rPr lang="en-US" sz="2400" b="1" dirty="0" err="1">
                <a:solidFill>
                  <a:prstClr val="black"/>
                </a:solidFill>
                <a:latin typeface="Lucida Sans Unicode"/>
              </a:rPr>
              <a:t>oogonium</a:t>
            </a:r>
            <a:endParaRPr lang="ar-SA" sz="1600" b="1" dirty="0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2169" y="1856438"/>
            <a:ext cx="2692505" cy="642942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primary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oocyte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SA" sz="2000" b="1" dirty="0">
              <a:solidFill>
                <a:prstClr val="white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92376" y="2968062"/>
            <a:ext cx="2487789" cy="5686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1</a:t>
            </a:r>
            <a:r>
              <a:rPr lang="en-US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meiotic division </a:t>
            </a:r>
            <a:endParaRPr lang="ar-SA" dirty="0">
              <a:solidFill>
                <a:srgbClr val="FF00FF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712611" y="1423715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 of growth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3274567" y="4300885"/>
            <a:ext cx="783704" cy="20162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67152" y="3831139"/>
            <a:ext cx="2305388" cy="7143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2ry </a:t>
            </a:r>
            <a:r>
              <a:rPr 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occyte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and 1</a:t>
            </a:r>
            <a:r>
              <a:rPr lang="en-US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st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polar body </a:t>
            </a:r>
            <a:endParaRPr lang="ar-SA" dirty="0">
              <a:solidFill>
                <a:srgbClr val="FF00FF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89741" y="5976317"/>
            <a:ext cx="2478259" cy="8509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FF"/>
                </a:solidFill>
                <a:latin typeface="Lucida Sans Unicode"/>
                <a:cs typeface="Arial" panose="020B0604020202020204" pitchFamily="34" charset="0"/>
              </a:rPr>
              <a:t>Ovum and 2</a:t>
            </a:r>
            <a:r>
              <a:rPr lang="en-US" sz="2400" b="1" baseline="30000" dirty="0">
                <a:solidFill>
                  <a:srgbClr val="FF00FF"/>
                </a:solidFill>
                <a:latin typeface="Lucida Sans Unicode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rgbClr val="FF00FF"/>
                </a:solidFill>
                <a:latin typeface="Lucida Sans Unicode"/>
                <a:cs typeface="Arial" panose="020B0604020202020204" pitchFamily="34" charset="0"/>
              </a:rPr>
              <a:t> polar body </a:t>
            </a:r>
            <a:endParaRPr lang="ar-SA" sz="2400" b="1" dirty="0">
              <a:solidFill>
                <a:srgbClr val="FF00FF"/>
              </a:solidFill>
              <a:latin typeface="Lucida Sans Unicod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  <p:bldP spid="10" grpId="0" animBg="1"/>
      <p:bldP spid="11" grpId="0" build="p"/>
      <p:bldP spid="12" grpId="0" animBg="1"/>
      <p:bldP spid="13" grpId="0" build="p"/>
      <p:bldP spid="14" grpId="0" build="p"/>
      <p:bldP spid="16" grpId="0" animBg="1"/>
      <p:bldP spid="17" grpId="0" animBg="1"/>
      <p:bldP spid="18" grpId="0" animBg="1"/>
      <p:bldP spid="19" grpId="0" animBg="1"/>
      <p:bldP spid="33" grpId="0" build="p"/>
      <p:bldP spid="44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BEEE8F-BE27-48E0-ACDC-5E3D8B972775}"/>
              </a:ext>
            </a:extLst>
          </p:cNvPr>
          <p:cNvSpPr/>
          <p:nvPr/>
        </p:nvSpPr>
        <p:spPr>
          <a:xfrm>
            <a:off x="1775520" y="188641"/>
            <a:ext cx="864096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Stages of </a:t>
            </a:r>
            <a:r>
              <a:rPr lang="en-US" sz="28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oogenisis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A- During </a:t>
            </a:r>
            <a:r>
              <a:rPr lang="en-US" sz="28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foetal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life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(1)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Stage of proliferation: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Each primordial germ cell; {</a:t>
            </a:r>
            <a:r>
              <a:rPr lang="en-US" sz="28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oogonium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} (46 chromosome) is divided by mitosis into 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daughter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oogonia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(each contains 46 chromosomes).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(2)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Stage of growth: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Each of the daughter oogonia increases in size forming the </a:t>
            </a:r>
            <a:r>
              <a:rPr lang="en-US" sz="28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primary oocyte</a:t>
            </a:r>
            <a:r>
              <a:rPr lang="en-US" sz="2800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containing 46 chromosomes.</a:t>
            </a:r>
            <a:endParaRPr lang="en-US" sz="28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3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6BDDA3-69B2-42C2-8003-8BC7BECB8A64}"/>
              </a:ext>
            </a:extLst>
          </p:cNvPr>
          <p:cNvSpPr/>
          <p:nvPr/>
        </p:nvSpPr>
        <p:spPr>
          <a:xfrm>
            <a:off x="1919536" y="260649"/>
            <a:ext cx="8568952" cy="558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B- After puberty </a:t>
            </a:r>
            <a:endParaRPr lang="en-US" sz="32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(3)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Stage of maturation:</a:t>
            </a:r>
            <a:endParaRPr lang="en-US" sz="32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I)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1st meiotic division (reduction division): 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each primary oocyte divide by meiotic division into one </a:t>
            </a:r>
            <a:r>
              <a:rPr lang="en-US" sz="32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secondary oocytes</a:t>
            </a:r>
            <a:r>
              <a:rPr lang="en-US" sz="3200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(contains 22 +X chromosomes and </a:t>
            </a:r>
            <a:r>
              <a:rPr lang="en-US" sz="32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</a:t>
            </a:r>
            <a:r>
              <a:rPr lang="en-US" sz="3200" b="1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polar body</a:t>
            </a:r>
            <a:r>
              <a:rPr lang="en-US" sz="3200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(contains 22 +X chromosomes and minimal amount of the cytoplasm). </a:t>
            </a:r>
            <a:endParaRPr lang="en-US" sz="32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6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53BA1B-CB7A-4CAB-9ABB-B9C3D2C9CCAC}"/>
              </a:ext>
            </a:extLst>
          </p:cNvPr>
          <p:cNvSpPr/>
          <p:nvPr/>
        </p:nvSpPr>
        <p:spPr>
          <a:xfrm>
            <a:off x="1847528" y="188641"/>
            <a:ext cx="8640960" cy="559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C- After fertilization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II) 2nd meiotic division (equational division):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-The secondary oocyte divides into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ovum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(contains 23 chromosome, 22 + X and most of the cytoplasm) and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polar body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(contains 22 +X chromosomes and minimal amount of the cytoplasm).        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1st polar body divided by mitosis into two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polar bodies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N.B;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role of the polar body is to reduce the number of chromosomes.</a:t>
            </a:r>
            <a:endParaRPr lang="en-US" sz="24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6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3939A19-5DDE-456B-B21F-E826C9C08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57854"/>
              </p:ext>
            </p:extLst>
          </p:nvPr>
        </p:nvGraphicFramePr>
        <p:xfrm>
          <a:off x="1" y="509237"/>
          <a:ext cx="12192000" cy="62003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37964">
                  <a:extLst>
                    <a:ext uri="{9D8B030D-6E8A-4147-A177-3AD203B41FA5}">
                      <a16:colId xmlns="" xmlns:a16="http://schemas.microsoft.com/office/drawing/2014/main" val="2805138591"/>
                    </a:ext>
                  </a:extLst>
                </a:gridCol>
                <a:gridCol w="4961861">
                  <a:extLst>
                    <a:ext uri="{9D8B030D-6E8A-4147-A177-3AD203B41FA5}">
                      <a16:colId xmlns="" xmlns:a16="http://schemas.microsoft.com/office/drawing/2014/main" val="1816123899"/>
                    </a:ext>
                  </a:extLst>
                </a:gridCol>
                <a:gridCol w="5492175">
                  <a:extLst>
                    <a:ext uri="{9D8B030D-6E8A-4147-A177-3AD203B41FA5}">
                      <a16:colId xmlns="" xmlns:a16="http://schemas.microsoft.com/office/drawing/2014/main" val="951678911"/>
                    </a:ext>
                  </a:extLst>
                </a:gridCol>
              </a:tblGrid>
              <a:tr h="349176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Spermatogenesis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Oogenesis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1630893"/>
                  </a:ext>
                </a:extLst>
              </a:tr>
              <a:tr h="853181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Formation of the sperms from the primordial germ cells.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Formation of the ova from the primordial germ cell.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9681280"/>
                  </a:ext>
                </a:extLst>
              </a:tr>
              <a:tr h="540854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 testis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 cortex of the ovary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7542386"/>
                  </a:ext>
                </a:extLst>
              </a:tr>
              <a:tr h="174838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started at puberty and continues till very old age (all over life).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It started during intrauterine life, and continues after puberty to be completed after fertilization.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It arrested at the age of menopause.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0962452"/>
                  </a:ext>
                </a:extLst>
              </a:tr>
              <a:tr h="1002382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Hormones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FSH and ICSH</a:t>
                      </a:r>
                      <a:r>
                        <a:rPr lang="en-US" sz="1800" b="1">
                          <a:solidFill>
                            <a:srgbClr val="54545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 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interstitial cell stimulating 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hormone</a:t>
                      </a: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FSH  and LH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389698"/>
                  </a:ext>
                </a:extLst>
              </a:tr>
              <a:tr h="853181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Proliferation, growth, maturation and transformation.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Proliferation, growth, maturation (No transformation stage)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49310"/>
                  </a:ext>
                </a:extLst>
              </a:tr>
              <a:tr h="853181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Each primordial germ cell gives 8 sperms.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Each primordial germ cell gives 2 ova and 6 polar bodies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41584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A2856D-28DC-49B1-90BB-96B732E0BC1D}"/>
              </a:ext>
            </a:extLst>
          </p:cNvPr>
          <p:cNvSpPr/>
          <p:nvPr/>
        </p:nvSpPr>
        <p:spPr>
          <a:xfrm>
            <a:off x="1847529" y="32183"/>
            <a:ext cx="80622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Differences between spermatogenesis and oogenesis</a:t>
            </a:r>
            <a:endParaRPr lang="en-US" sz="2000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9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27" y="0"/>
            <a:ext cx="6869373" cy="6728346"/>
          </a:xfrm>
        </p:spPr>
        <p:txBody>
          <a:bodyPr/>
          <a:lstStyle/>
          <a:p>
            <a:pPr algn="ctr"/>
            <a:r>
              <a:rPr lang="en-US" dirty="0" smtClean="0"/>
              <a:t>Site of spermatogenesis </a:t>
            </a:r>
          </a:p>
          <a:p>
            <a:r>
              <a:rPr lang="en-US" dirty="0" smtClean="0"/>
              <a:t>In seminiferous tubules in testis and sperms stored in epididymis </a:t>
            </a:r>
          </a:p>
          <a:p>
            <a:r>
              <a:rPr lang="en-US" dirty="0" smtClean="0"/>
              <a:t>Testis primary male sex gland located in the scrotum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Produce sperms and androgen hormone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Testis have interstitial cells (</a:t>
            </a:r>
            <a:r>
              <a:rPr lang="en-US" dirty="0" err="1" smtClean="0"/>
              <a:t>leydig</a:t>
            </a:r>
            <a:r>
              <a:rPr lang="en-US" dirty="0" smtClean="0"/>
              <a:t> cells) that produce male sex hormone ( testosterone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Seminiferous tubules is structural unit of testes , site of development phases of sperms , containing </a:t>
            </a:r>
            <a:r>
              <a:rPr lang="en-US" dirty="0" err="1" smtClean="0"/>
              <a:t>sertoli</a:t>
            </a:r>
            <a:r>
              <a:rPr lang="en-US" dirty="0" smtClean="0"/>
              <a:t>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74" t="20355" r="53545" b="21875"/>
          <a:stretch/>
        </p:blipFill>
        <p:spPr>
          <a:xfrm>
            <a:off x="-1" y="1458097"/>
            <a:ext cx="5322627" cy="5270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722" y="267384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epididymis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4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005"/>
            <a:ext cx="12192000" cy="746636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Functions of </a:t>
            </a:r>
            <a:r>
              <a:rPr lang="en-US" sz="3200" dirty="0" err="1" smtClean="0">
                <a:solidFill>
                  <a:srgbClr val="FF0000"/>
                </a:solidFill>
              </a:rPr>
              <a:t>sertoli</a:t>
            </a:r>
            <a:r>
              <a:rPr lang="en-US" sz="3200" dirty="0" smtClean="0">
                <a:solidFill>
                  <a:srgbClr val="FF0000"/>
                </a:solidFill>
              </a:rPr>
              <a:t> cells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 protein for nutrition of developing sperms So called mother cells or nurse cells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Phagocytosis for residual cytoplasm from spermatogenesis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Epithelial supporting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Maintain the environment necessary for development and maturation of sperms via formation of blood testis barrier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 anti-</a:t>
            </a:r>
            <a:r>
              <a:rPr lang="en-US" sz="3200" dirty="0" err="1" smtClean="0"/>
              <a:t>mullarian</a:t>
            </a:r>
            <a:r>
              <a:rPr lang="en-US" sz="3200" dirty="0" smtClean="0"/>
              <a:t> hormones during early stage of fetal life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 </a:t>
            </a:r>
            <a:r>
              <a:rPr lang="en-US" sz="3200" dirty="0" err="1" smtClean="0"/>
              <a:t>inhibin</a:t>
            </a:r>
            <a:r>
              <a:rPr lang="en-US" sz="3200" dirty="0" smtClean="0"/>
              <a:t> B and </a:t>
            </a:r>
            <a:r>
              <a:rPr lang="en-US" sz="3200" dirty="0" err="1" smtClean="0"/>
              <a:t>activin</a:t>
            </a:r>
            <a:r>
              <a:rPr lang="en-US" sz="3200" dirty="0" smtClean="0"/>
              <a:t> after puberty to regulate FSH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Secret androgen binding protein leading to increase testosterone hormone to stimulate spermatogenesis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955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997508" y="0"/>
            <a:ext cx="4292568" cy="6858000"/>
            <a:chOff x="2473508" y="0"/>
            <a:chExt cx="4292568" cy="6858000"/>
          </a:xfrm>
        </p:grpSpPr>
        <p:pic>
          <p:nvPicPr>
            <p:cNvPr id="27" name="Picture 9" descr="gametogenesis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 r="44071"/>
            <a:stretch>
              <a:fillRect/>
            </a:stretch>
          </p:blipFill>
          <p:spPr>
            <a:xfrm>
              <a:off x="2473508" y="0"/>
              <a:ext cx="4027318" cy="6858000"/>
            </a:xfrm>
            <a:prstGeom prst="rect">
              <a:avLst/>
            </a:prstGeom>
            <a:noFill/>
          </p:spPr>
        </p:pic>
        <p:sp>
          <p:nvSpPr>
            <p:cNvPr id="28" name="Freeform 27"/>
            <p:cNvSpPr/>
            <p:nvPr/>
          </p:nvSpPr>
          <p:spPr>
            <a:xfrm>
              <a:off x="4422020" y="87086"/>
              <a:ext cx="2344056" cy="6197599"/>
            </a:xfrm>
            <a:custGeom>
              <a:avLst/>
              <a:gdLst>
                <a:gd name="connsiteX0" fmla="*/ 2080380 w 2344056"/>
                <a:gd name="connsiteY0" fmla="*/ 101600 h 6197599"/>
                <a:gd name="connsiteX1" fmla="*/ 599923 w 2344056"/>
                <a:gd name="connsiteY1" fmla="*/ 203200 h 6197599"/>
                <a:gd name="connsiteX2" fmla="*/ 77409 w 2344056"/>
                <a:gd name="connsiteY2" fmla="*/ 319314 h 6197599"/>
                <a:gd name="connsiteX3" fmla="*/ 135466 w 2344056"/>
                <a:gd name="connsiteY3" fmla="*/ 812800 h 6197599"/>
                <a:gd name="connsiteX4" fmla="*/ 353180 w 2344056"/>
                <a:gd name="connsiteY4" fmla="*/ 1494971 h 6197599"/>
                <a:gd name="connsiteX5" fmla="*/ 396723 w 2344056"/>
                <a:gd name="connsiteY5" fmla="*/ 1872343 h 6197599"/>
                <a:gd name="connsiteX6" fmla="*/ 774094 w 2344056"/>
                <a:gd name="connsiteY6" fmla="*/ 2496457 h 6197599"/>
                <a:gd name="connsiteX7" fmla="*/ 919237 w 2344056"/>
                <a:gd name="connsiteY7" fmla="*/ 2902857 h 6197599"/>
                <a:gd name="connsiteX8" fmla="*/ 1006323 w 2344056"/>
                <a:gd name="connsiteY8" fmla="*/ 3425371 h 6197599"/>
                <a:gd name="connsiteX9" fmla="*/ 1049866 w 2344056"/>
                <a:gd name="connsiteY9" fmla="*/ 4136571 h 6197599"/>
                <a:gd name="connsiteX10" fmla="*/ 1180494 w 2344056"/>
                <a:gd name="connsiteY10" fmla="*/ 4383314 h 6197599"/>
                <a:gd name="connsiteX11" fmla="*/ 1253066 w 2344056"/>
                <a:gd name="connsiteY11" fmla="*/ 4760685 h 6197599"/>
                <a:gd name="connsiteX12" fmla="*/ 1078894 w 2344056"/>
                <a:gd name="connsiteY12" fmla="*/ 5152571 h 6197599"/>
                <a:gd name="connsiteX13" fmla="*/ 1151466 w 2344056"/>
                <a:gd name="connsiteY13" fmla="*/ 5617028 h 6197599"/>
                <a:gd name="connsiteX14" fmla="*/ 1819123 w 2344056"/>
                <a:gd name="connsiteY14" fmla="*/ 6110514 h 6197599"/>
                <a:gd name="connsiteX15" fmla="*/ 2109409 w 2344056"/>
                <a:gd name="connsiteY15" fmla="*/ 5979885 h 6197599"/>
                <a:gd name="connsiteX16" fmla="*/ 2036837 w 2344056"/>
                <a:gd name="connsiteY16" fmla="*/ 4804228 h 6197599"/>
                <a:gd name="connsiteX17" fmla="*/ 2022323 w 2344056"/>
                <a:gd name="connsiteY17" fmla="*/ 3570514 h 6197599"/>
                <a:gd name="connsiteX18" fmla="*/ 2065866 w 2344056"/>
                <a:gd name="connsiteY18" fmla="*/ 3236685 h 6197599"/>
                <a:gd name="connsiteX19" fmla="*/ 2036837 w 2344056"/>
                <a:gd name="connsiteY19" fmla="*/ 2888343 h 6197599"/>
                <a:gd name="connsiteX20" fmla="*/ 2007809 w 2344056"/>
                <a:gd name="connsiteY20" fmla="*/ 2148114 h 6197599"/>
                <a:gd name="connsiteX21" fmla="*/ 2036837 w 2344056"/>
                <a:gd name="connsiteY21" fmla="*/ 1451428 h 6197599"/>
                <a:gd name="connsiteX22" fmla="*/ 2181980 w 2344056"/>
                <a:gd name="connsiteY22" fmla="*/ 812800 h 6197599"/>
                <a:gd name="connsiteX23" fmla="*/ 2080380 w 2344056"/>
                <a:gd name="connsiteY23" fmla="*/ 101600 h 619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4056" h="6197599">
                  <a:moveTo>
                    <a:pt x="2080380" y="101600"/>
                  </a:moveTo>
                  <a:cubicBezTo>
                    <a:pt x="1816704" y="0"/>
                    <a:pt x="933752" y="166914"/>
                    <a:pt x="599923" y="203200"/>
                  </a:cubicBezTo>
                  <a:cubicBezTo>
                    <a:pt x="266095" y="239486"/>
                    <a:pt x="154818" y="217714"/>
                    <a:pt x="77409" y="319314"/>
                  </a:cubicBezTo>
                  <a:cubicBezTo>
                    <a:pt x="0" y="420914"/>
                    <a:pt x="89504" y="616857"/>
                    <a:pt x="135466" y="812800"/>
                  </a:cubicBezTo>
                  <a:cubicBezTo>
                    <a:pt x="181428" y="1008743"/>
                    <a:pt x="309637" y="1318381"/>
                    <a:pt x="353180" y="1494971"/>
                  </a:cubicBezTo>
                  <a:cubicBezTo>
                    <a:pt x="396723" y="1671561"/>
                    <a:pt x="326571" y="1705429"/>
                    <a:pt x="396723" y="1872343"/>
                  </a:cubicBezTo>
                  <a:cubicBezTo>
                    <a:pt x="466875" y="2039257"/>
                    <a:pt x="687008" y="2324705"/>
                    <a:pt x="774094" y="2496457"/>
                  </a:cubicBezTo>
                  <a:cubicBezTo>
                    <a:pt x="861180" y="2668209"/>
                    <a:pt x="880532" y="2748038"/>
                    <a:pt x="919237" y="2902857"/>
                  </a:cubicBezTo>
                  <a:cubicBezTo>
                    <a:pt x="957942" y="3057676"/>
                    <a:pt x="984552" y="3219752"/>
                    <a:pt x="1006323" y="3425371"/>
                  </a:cubicBezTo>
                  <a:cubicBezTo>
                    <a:pt x="1028095" y="3630990"/>
                    <a:pt x="1020838" y="3976914"/>
                    <a:pt x="1049866" y="4136571"/>
                  </a:cubicBezTo>
                  <a:cubicBezTo>
                    <a:pt x="1078894" y="4296228"/>
                    <a:pt x="1146627" y="4279295"/>
                    <a:pt x="1180494" y="4383314"/>
                  </a:cubicBezTo>
                  <a:cubicBezTo>
                    <a:pt x="1214361" y="4487333"/>
                    <a:pt x="1269999" y="4632476"/>
                    <a:pt x="1253066" y="4760685"/>
                  </a:cubicBezTo>
                  <a:cubicBezTo>
                    <a:pt x="1236133" y="4888894"/>
                    <a:pt x="1095827" y="5009847"/>
                    <a:pt x="1078894" y="5152571"/>
                  </a:cubicBezTo>
                  <a:cubicBezTo>
                    <a:pt x="1061961" y="5295295"/>
                    <a:pt x="1028095" y="5457371"/>
                    <a:pt x="1151466" y="5617028"/>
                  </a:cubicBezTo>
                  <a:cubicBezTo>
                    <a:pt x="1274837" y="5776685"/>
                    <a:pt x="1659466" y="6050038"/>
                    <a:pt x="1819123" y="6110514"/>
                  </a:cubicBezTo>
                  <a:cubicBezTo>
                    <a:pt x="1978780" y="6170990"/>
                    <a:pt x="2073123" y="6197599"/>
                    <a:pt x="2109409" y="5979885"/>
                  </a:cubicBezTo>
                  <a:cubicBezTo>
                    <a:pt x="2145695" y="5762171"/>
                    <a:pt x="2051351" y="5205790"/>
                    <a:pt x="2036837" y="4804228"/>
                  </a:cubicBezTo>
                  <a:cubicBezTo>
                    <a:pt x="2022323" y="4402666"/>
                    <a:pt x="2017485" y="3831771"/>
                    <a:pt x="2022323" y="3570514"/>
                  </a:cubicBezTo>
                  <a:cubicBezTo>
                    <a:pt x="2027161" y="3309257"/>
                    <a:pt x="2063447" y="3350380"/>
                    <a:pt x="2065866" y="3236685"/>
                  </a:cubicBezTo>
                  <a:cubicBezTo>
                    <a:pt x="2068285" y="3122990"/>
                    <a:pt x="2046513" y="3069772"/>
                    <a:pt x="2036837" y="2888343"/>
                  </a:cubicBezTo>
                  <a:cubicBezTo>
                    <a:pt x="2027161" y="2706915"/>
                    <a:pt x="2007809" y="2387600"/>
                    <a:pt x="2007809" y="2148114"/>
                  </a:cubicBezTo>
                  <a:cubicBezTo>
                    <a:pt x="2007809" y="1908628"/>
                    <a:pt x="2007809" y="1673980"/>
                    <a:pt x="2036837" y="1451428"/>
                  </a:cubicBezTo>
                  <a:cubicBezTo>
                    <a:pt x="2065865" y="1228876"/>
                    <a:pt x="2177142" y="1032933"/>
                    <a:pt x="2181980" y="812800"/>
                  </a:cubicBezTo>
                  <a:cubicBezTo>
                    <a:pt x="2186818" y="592667"/>
                    <a:pt x="2344056" y="203200"/>
                    <a:pt x="2080380" y="101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3503712" y="2420888"/>
            <a:ext cx="21602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2917" y="3117218"/>
            <a:ext cx="3214710" cy="5878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maturation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10578" y="6000768"/>
            <a:ext cx="2021354" cy="714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puberty</a:t>
            </a: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 flipH="1">
            <a:off x="7381900" y="142852"/>
            <a:ext cx="2857504" cy="951494"/>
          </a:xfrm>
          <a:prstGeom prst="callout2">
            <a:avLst>
              <a:gd name="adj1" fmla="val 33299"/>
              <a:gd name="adj2" fmla="val 94976"/>
              <a:gd name="adj3" fmla="val 42817"/>
              <a:gd name="adj4" fmla="val 118024"/>
              <a:gd name="adj5" fmla="val 36865"/>
              <a:gd name="adj6" fmla="val 153131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Daughter Spermatogonium 46</a:t>
            </a:r>
            <a:endParaRPr lang="en-US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3"/>
          <p:cNvSpPr>
            <a:spLocks/>
          </p:cNvSpPr>
          <p:nvPr/>
        </p:nvSpPr>
        <p:spPr bwMode="auto">
          <a:xfrm flipH="1">
            <a:off x="7310446" y="1000108"/>
            <a:ext cx="2928142" cy="951494"/>
          </a:xfrm>
          <a:prstGeom prst="callout2">
            <a:avLst>
              <a:gd name="adj1" fmla="val 39401"/>
              <a:gd name="adj2" fmla="val 99208"/>
              <a:gd name="adj3" fmla="val 38241"/>
              <a:gd name="adj4" fmla="val 116049"/>
              <a:gd name="adj5" fmla="val 61271"/>
              <a:gd name="adj6" fmla="val 14305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spermatocytes 46</a:t>
            </a:r>
            <a:endParaRPr lang="en-US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" name="AutoShape 13"/>
          <p:cNvSpPr>
            <a:spLocks/>
          </p:cNvSpPr>
          <p:nvPr/>
        </p:nvSpPr>
        <p:spPr bwMode="auto">
          <a:xfrm flipH="1">
            <a:off x="7667652" y="2691820"/>
            <a:ext cx="2928142" cy="951494"/>
          </a:xfrm>
          <a:prstGeom prst="callout2">
            <a:avLst>
              <a:gd name="adj1" fmla="val 36350"/>
              <a:gd name="adj2" fmla="val 99773"/>
              <a:gd name="adj3" fmla="val 38241"/>
              <a:gd name="adj4" fmla="val 116613"/>
              <a:gd name="adj5" fmla="val 58220"/>
              <a:gd name="adj6" fmla="val 13572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spermatocytes 23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3" name="AutoShape 13"/>
          <p:cNvSpPr>
            <a:spLocks/>
          </p:cNvSpPr>
          <p:nvPr/>
        </p:nvSpPr>
        <p:spPr bwMode="auto">
          <a:xfrm flipH="1">
            <a:off x="7953404" y="4120580"/>
            <a:ext cx="2286000" cy="951494"/>
          </a:xfrm>
          <a:prstGeom prst="callout2">
            <a:avLst>
              <a:gd name="adj1" fmla="val 50079"/>
              <a:gd name="adj2" fmla="val 91801"/>
              <a:gd name="adj3" fmla="val 47393"/>
              <a:gd name="adj4" fmla="val 109770"/>
              <a:gd name="adj5" fmla="val 53644"/>
              <a:gd name="adj6" fmla="val 139671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spermatid 23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 flipH="1">
            <a:off x="7524776" y="5357826"/>
            <a:ext cx="2714628" cy="1000132"/>
          </a:xfrm>
          <a:prstGeom prst="callout2">
            <a:avLst>
              <a:gd name="adj1" fmla="val 30396"/>
              <a:gd name="adj2" fmla="val 96981"/>
              <a:gd name="adj3" fmla="val 34258"/>
              <a:gd name="adj4" fmla="val 107465"/>
              <a:gd name="adj5" fmla="val 40773"/>
              <a:gd name="adj6" fmla="val 12470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Mature sperm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2263" y="2112759"/>
            <a:ext cx="3071834" cy="4459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meiotic division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3614" y="161734"/>
            <a:ext cx="302009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proliferation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2095472" y="4572008"/>
            <a:ext cx="21602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2320" y="4343563"/>
            <a:ext cx="3143272" cy="456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meiotic division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8150" y="1204733"/>
            <a:ext cx="2571768" cy="438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growth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45151" y="5600290"/>
            <a:ext cx="2228071" cy="686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transformation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7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  <p:bldP spid="18" grpId="0" build="p" animBg="1"/>
      <p:bldP spid="35" grpId="0" build="p"/>
      <p:bldP spid="10" grpId="0" build="p" animBg="1"/>
      <p:bldP spid="22" grpId="0" animBg="1"/>
      <p:bldP spid="36" grpId="0" build="p" animBg="1"/>
      <p:bldP spid="11" grpId="0" build="p" animBg="1"/>
      <p:bldP spid="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03_07c.jpg                                                   00002A79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214" y="471473"/>
            <a:ext cx="6781311" cy="6188635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64275" y="471473"/>
            <a:ext cx="2715904" cy="5700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meiotic division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4275" y="1354328"/>
            <a:ext cx="3411939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maturation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4275" y="2349326"/>
            <a:ext cx="3084394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meiotic division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7688" y="4786980"/>
            <a:ext cx="185738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growth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3091" y="5778779"/>
            <a:ext cx="185738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proliferation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9616375" y="6302963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cells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48465" y="4380931"/>
            <a:ext cx="567909" cy="221006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4F8D349-447A-4E44-9C6F-2FEBA1492023}"/>
              </a:ext>
            </a:extLst>
          </p:cNvPr>
          <p:cNvSpPr/>
          <p:nvPr/>
        </p:nvSpPr>
        <p:spPr>
          <a:xfrm>
            <a:off x="1032680" y="300252"/>
            <a:ext cx="106498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Stages of spermatogenesis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It includes 4 stages: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Stage of proliferation: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Each primordial germ cell (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spermatogonium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 chromosome) is divided by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mitotic division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into 2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daughter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spermatogonium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(each contains 46 chromosomes).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 of growth: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Each of the daughter spermatogonia acquired more cytoplasm and increased in size forming the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spermatocyte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(46 chromosomes).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3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1B7E760-EC21-4328-A70B-6DA00528F9CF}"/>
              </a:ext>
            </a:extLst>
          </p:cNvPr>
          <p:cNvSpPr/>
          <p:nvPr/>
        </p:nvSpPr>
        <p:spPr>
          <a:xfrm>
            <a:off x="1631504" y="1"/>
            <a:ext cx="8784976" cy="704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 of maturation: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this stage the primary spermatocytes divide by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meiotic division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follows: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UcParenR"/>
              <a:tabLst>
                <a:tab pos="457200" algn="l"/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1st meiotic division (reduction division):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primary spermatocyte divide by meiotic division into two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spermatocytes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{23 chromosome (one contains 22+X and one 22+Y)}.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UcParenR"/>
              <a:tabLst>
                <a:tab pos="457200" algn="l"/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2nd meiotic division (equational division):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of the developed secondary spermatocytes divide into two cells called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spermatids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(each contains 23 chromosomes).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25000"/>
              </a:lnSpc>
              <a:tabLst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B; each primordial germ cell (spermatogonium) gives 8 spermatids (4= 22+X and 4= 22+Y).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05" t="22656" r="59517" b="21094"/>
          <a:stretch/>
        </p:blipFill>
        <p:spPr>
          <a:xfrm>
            <a:off x="0" y="0"/>
            <a:ext cx="52863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753" t="17578" r="16032" b="21094"/>
          <a:stretch/>
        </p:blipFill>
        <p:spPr>
          <a:xfrm>
            <a:off x="5486400" y="-1"/>
            <a:ext cx="6705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EB5741-4CA8-4DBF-843C-16E55597EA65}"/>
              </a:ext>
            </a:extLst>
          </p:cNvPr>
          <p:cNvSpPr/>
          <p:nvPr/>
        </p:nvSpPr>
        <p:spPr>
          <a:xfrm>
            <a:off x="1524000" y="0"/>
            <a:ext cx="9144000" cy="621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Stage of transformation (Spermiogenesis):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occurs in male only.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Transformation of the spermatid into a mature sperm.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sperm is about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50- 60 micron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nucleus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 the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sperm.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Golgi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apparatus forms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acrosomal cap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covers the anterior 1/2 of the head.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Centrioles,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342900"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centriole: forms 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shaped structure at end of the body.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algn="justLow">
              <a:lnSpc>
                <a:spcPct val="125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centriole: immediately behind the head. 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algn="justLow">
              <a:lnSpc>
                <a:spcPct val="125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Axial filament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arises from anterior centriole and passes through the ring shaped posterior centriole to the tail.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Mitochondria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a mitochondrial sheath around the axial filaments between centrioles.( no mitochondria )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Cytoplasmic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 a cytoplasmic sheath around the body and tail.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9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1183</Words>
  <Application>Microsoft Office PowerPoint</Application>
  <PresentationFormat>Widescreen</PresentationFormat>
  <Paragraphs>147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Lucida Sans Unicode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2021-03-01T06:57:20Z</dcterms:created>
  <dcterms:modified xsi:type="dcterms:W3CDTF">2021-03-01T08:44:51Z</dcterms:modified>
</cp:coreProperties>
</file>