
<file path=[Content_Types].xml><?xml version="1.0" encoding="utf-8"?>
<Types xmlns="http://schemas.openxmlformats.org/package/2006/content-types"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72" name="Shape 7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Google Shape;7173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74" name="Google Shape;717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26" name="Shape 7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7" name="Google Shape;722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8" name="Google Shape;7228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84" name="Shape 7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5" name="Google Shape;728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6" name="Google Shape;7286;p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90" name="Shape 7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1" name="Google Shape;729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2" name="Google Shape;7292;p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96" name="Shape 7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7" name="Google Shape;729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8" name="Google Shape;7298;p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02" name="Shape 7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3" name="Google Shape;730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4" name="Google Shape;7304;p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08" name="Shape 7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9" name="Google Shape;730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0" name="Google Shape;7310;p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14" name="Shape 7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5" name="Google Shape;731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6" name="Google Shape;7316;p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20" name="Shape 7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" name="Google Shape;732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2" name="Google Shape;7322;p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27" name="Shape 7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8" name="Google Shape;732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9" name="Google Shape;7329;p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35" name="Shape 7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6" name="Google Shape;733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7" name="Google Shape;7337;p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43" name="Shape 7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4" name="Google Shape;734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5" name="Google Shape;7345;p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33" name="Shape 7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4" name="Google Shape;723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5" name="Google Shape;7235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49" name="Shape 7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0" name="Google Shape;735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1" name="Google Shape;7351;p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55" name="Shape 7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6" name="Google Shape;735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7" name="Google Shape;7357;p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61" name="Shape 7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" name="Google Shape;736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3" name="Google Shape;7363;p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67" name="Shape 7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8" name="Google Shape;736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9" name="Google Shape;7369;p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74" name="Shape 7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5" name="Google Shape;737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6" name="Google Shape;7376;p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80" name="Shape 7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1" name="Google Shape;738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2" name="Google Shape;7382;p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86" name="Shape 7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7" name="Google Shape;738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8" name="Google Shape;7388;p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92" name="Shape 7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" name="Google Shape;739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4" name="Google Shape;7394;p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97" name="Shape 7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8" name="Google Shape;739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9" name="Google Shape;7399;p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02" name="Shape 7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" name="Google Shape;740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4" name="Google Shape;7404;p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39" name="Shape 7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0" name="Google Shape;724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1" name="Google Shape;7241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07" name="Shape 7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8" name="Google Shape;740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9" name="Google Shape;7409;p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12" name="Shape 7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" name="Google Shape;741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4" name="Google Shape;7414;p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17" name="Shape 7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8" name="Google Shape;741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9" name="Google Shape;7419;p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23" name="Shape 7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" name="Google Shape;7424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5" name="Google Shape;7425;p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28" name="Shape 7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9" name="Google Shape;7429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0" name="Google Shape;7430;p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34" name="Shape 7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5" name="Google Shape;7435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6" name="Google Shape;7436;p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41" name="Shape 7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2" name="Google Shape;7442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3" name="Google Shape;7443;p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46" name="Shape 7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7" name="Google Shape;7447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8" name="Google Shape;7448;p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52" name="Shape 7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3" name="Google Shape;7453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4" name="Google Shape;7454;p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58" name="Shape 7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9" name="Google Shape;7459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0" name="Google Shape;7460;p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46" name="Shape 7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7" name="Google Shape;724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8" name="Google Shape;7248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64" name="Shape 7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5" name="Google Shape;7465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6" name="Google Shape;7466;p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51" name="Shape 7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2" name="Google Shape;725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3" name="Google Shape;7253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57" name="Shape 7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8" name="Google Shape;725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9" name="Google Shape;7259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63" name="Shape 7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4" name="Google Shape;726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5" name="Google Shape;7265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70" name="Shape 7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" name="Google Shape;727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2" name="Google Shape;7272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77" name="Shape 7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8" name="Google Shape;727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9" name="Google Shape;7279;p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7179" name="Shape 7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Google Shape;718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181" name="Google Shape;718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182" name="Google Shape;718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7214" name="Shape 7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5" name="Google Shape;721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216" name="Google Shape;721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17" name="Google Shape;721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218" name="Shape 7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" name="Google Shape;721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7220" name="Shape 7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1" name="Google Shape;7221;p13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22" name="Google Shape;7222;p13"/>
          <p:cNvSpPr txBox="1"/>
          <p:nvPr>
            <p:ph idx="1" type="body"/>
          </p:nvPr>
        </p:nvSpPr>
        <p:spPr>
          <a:xfrm>
            <a:off x="457200" y="1600200"/>
            <a:ext cx="7467600" cy="4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rtl="0" algn="l">
              <a:spcBef>
                <a:spcPts val="600"/>
              </a:spcBef>
              <a:spcAft>
                <a:spcPts val="0"/>
              </a:spcAft>
              <a:buSzPts val="1260"/>
              <a:buChar char="●"/>
              <a:defRPr/>
            </a:lvl1pPr>
            <a:lvl2pPr indent="-320040" lvl="1" marL="914400" rtl="0" algn="l">
              <a:spcBef>
                <a:spcPts val="1200"/>
              </a:spcBef>
              <a:spcAft>
                <a:spcPts val="0"/>
              </a:spcAft>
              <a:buSzPts val="1440"/>
              <a:buChar char="○"/>
              <a:defRPr/>
            </a:lvl2pPr>
            <a:lvl3pPr indent="-297180" lvl="2" marL="1371600" rtl="0" algn="l">
              <a:spcBef>
                <a:spcPts val="1200"/>
              </a:spcBef>
              <a:spcAft>
                <a:spcPts val="0"/>
              </a:spcAft>
              <a:buSzPts val="1080"/>
              <a:buChar char="■"/>
              <a:defRPr/>
            </a:lvl3pPr>
            <a:lvl4pPr indent="-297180" lvl="3" marL="1828800" rtl="0" algn="l">
              <a:spcBef>
                <a:spcPts val="1200"/>
              </a:spcBef>
              <a:spcAft>
                <a:spcPts val="0"/>
              </a:spcAft>
              <a:buSzPts val="1080"/>
              <a:buChar char="●"/>
              <a:defRPr/>
            </a:lvl4pPr>
            <a:lvl5pPr indent="-306323" lvl="4" marL="2286000" rtl="0" algn="l">
              <a:spcBef>
                <a:spcPts val="1200"/>
              </a:spcBef>
              <a:spcAft>
                <a:spcPts val="0"/>
              </a:spcAft>
              <a:buSzPts val="1224"/>
              <a:buChar char="○"/>
              <a:defRPr/>
            </a:lvl5pPr>
            <a:lvl6pPr indent="-342900" lvl="5" marL="2743200" rtl="0" algn="l"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6pPr>
            <a:lvl7pPr indent="-297179" lvl="6" marL="3200400" rtl="0" algn="l">
              <a:spcBef>
                <a:spcPts val="1200"/>
              </a:spcBef>
              <a:spcAft>
                <a:spcPts val="0"/>
              </a:spcAft>
              <a:buSzPts val="1080"/>
              <a:buChar char="●"/>
              <a:defRPr/>
            </a:lvl7pPr>
            <a:lvl8pPr indent="-342900" lvl="7" marL="3657600" rtl="0" algn="l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 algn="l">
              <a:spcBef>
                <a:spcPts val="1200"/>
              </a:spcBef>
              <a:spcAft>
                <a:spcPts val="12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223" name="Google Shape;7223;p13"/>
          <p:cNvSpPr txBox="1"/>
          <p:nvPr>
            <p:ph idx="10" type="dt"/>
          </p:nvPr>
        </p:nvSpPr>
        <p:spPr>
          <a:xfrm rot="5400000">
            <a:off x="7589484" y="1081935"/>
            <a:ext cx="20118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24" name="Google Shape;7224;p13"/>
          <p:cNvSpPr txBox="1"/>
          <p:nvPr>
            <p:ph idx="12" type="sldNum"/>
          </p:nvPr>
        </p:nvSpPr>
        <p:spPr>
          <a:xfrm>
            <a:off x="8129016" y="5734050"/>
            <a:ext cx="6096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25" name="Google Shape;7225;p13"/>
          <p:cNvSpPr txBox="1"/>
          <p:nvPr>
            <p:ph idx="11" type="ftr"/>
          </p:nvPr>
        </p:nvSpPr>
        <p:spPr>
          <a:xfrm rot="5400000">
            <a:off x="6990216" y="3737270"/>
            <a:ext cx="3200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183" name="Shape 7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4" name="Google Shape;718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185" name="Google Shape;718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7186" name="Shape 7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7" name="Google Shape;718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88" name="Google Shape;718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89" name="Google Shape;718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7190" name="Shape 7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1" name="Google Shape;719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92" name="Google Shape;719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93" name="Google Shape;719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94" name="Google Shape;719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195" name="Shape 7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6" name="Google Shape;719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97" name="Google Shape;719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198" name="Shape 7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9" name="Google Shape;719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200" name="Google Shape;720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01" name="Google Shape;720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202" name="Shape 7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3" name="Google Shape;720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204" name="Google Shape;720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7205" name="Shape 7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6" name="Google Shape;720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7" name="Google Shape;720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208" name="Google Shape;720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209" name="Google Shape;720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10" name="Google Shape;721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211" name="Shape 7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2" name="Google Shape;721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7213" name="Google Shape;721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7175" name="Shape 7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Google Shape;717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177" name="Google Shape;717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178" name="Google Shape;717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29" name="Shape 7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0" name="Google Shape;7230;p14"/>
          <p:cNvSpPr txBox="1"/>
          <p:nvPr>
            <p:ph type="ctrTitle"/>
          </p:nvPr>
        </p:nvSpPr>
        <p:spPr>
          <a:xfrm>
            <a:off x="467544" y="1202342"/>
            <a:ext cx="8676600" cy="18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Schoolbook"/>
              <a:buNone/>
            </a:pPr>
            <a:r>
              <a:rPr lang="en-US">
                <a:solidFill>
                  <a:schemeClr val="dk1"/>
                </a:solidFill>
              </a:rPr>
              <a:t> Disease of intestine (2) </a:t>
            </a:r>
            <a:endParaRPr/>
          </a:p>
        </p:txBody>
      </p:sp>
      <p:pic>
        <p:nvPicPr>
          <p:cNvPr id="7231" name="Google Shape;7231;p14"/>
          <p:cNvPicPr preferRelativeResize="0"/>
          <p:nvPr/>
        </p:nvPicPr>
        <p:blipFill rotWithShape="1">
          <a:blip r:embed="rId3">
            <a:alphaModFix/>
          </a:blip>
          <a:srcRect b="22573" l="53620" r="19514" t="35614"/>
          <a:stretch/>
        </p:blipFill>
        <p:spPr>
          <a:xfrm>
            <a:off x="7062716" y="0"/>
            <a:ext cx="2081285" cy="2149523"/>
          </a:xfrm>
          <a:prstGeom prst="rect">
            <a:avLst/>
          </a:prstGeom>
          <a:noFill/>
          <a:ln>
            <a:noFill/>
          </a:ln>
        </p:spPr>
      </p:pic>
      <p:sp>
        <p:nvSpPr>
          <p:cNvPr id="7232" name="Google Shape;7232;p14"/>
          <p:cNvSpPr/>
          <p:nvPr/>
        </p:nvSpPr>
        <p:spPr>
          <a:xfrm>
            <a:off x="3048000" y="3973912"/>
            <a:ext cx="6096000" cy="22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Dr. Bushra AlTarawneh, MD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Anatomical pathology </a:t>
            </a:r>
            <a:br>
              <a:rPr b="1" i="0" lang="en-US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b="1" i="0" lang="en-US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Mutah University</a:t>
            </a:r>
            <a:br>
              <a:rPr b="1" i="0" lang="en-US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b="1" i="0" lang="en-US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School of Medicine- Department of Laboratory medicine &amp; Pathology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b="1" i="0" lang="en-US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GIT lectures 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87" name="Shape 7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8" name="Google Shape;7288;p23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Hirschsprung Disease</a:t>
            </a:r>
            <a:br>
              <a:rPr lang="en-US"/>
            </a:br>
            <a:endParaRPr/>
          </a:p>
        </p:txBody>
      </p:sp>
      <p:sp>
        <p:nvSpPr>
          <p:cNvPr id="7289" name="Google Shape;7289;p23"/>
          <p:cNvSpPr txBox="1"/>
          <p:nvPr>
            <p:ph idx="1" type="body"/>
          </p:nvPr>
        </p:nvSpPr>
        <p:spPr>
          <a:xfrm>
            <a:off x="457200" y="1600200"/>
            <a:ext cx="7467600" cy="4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Congenital defect in colonic innervations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Congenital aganglionic megacolon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More common in males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More severe in females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Risk increase in siblings.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Typical presentation: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Neonatal failure to pass meconium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1200"/>
              </a:spcAft>
              <a:buSzPts val="1680"/>
              <a:buNone/>
            </a:pPr>
            <a:r>
              <a:rPr lang="en-US"/>
              <a:t> Obstructive constipation.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93" name="Shape 7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4" name="Google Shape;7294;p24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Pathogenesis</a:t>
            </a:r>
            <a:br>
              <a:rPr lang="en-US"/>
            </a:br>
            <a:endParaRPr/>
          </a:p>
        </p:txBody>
      </p:sp>
      <p:sp>
        <p:nvSpPr>
          <p:cNvPr id="7295" name="Google Shape;7295;p24"/>
          <p:cNvSpPr txBox="1"/>
          <p:nvPr>
            <p:ph idx="1" type="body"/>
          </p:nvPr>
        </p:nvSpPr>
        <p:spPr>
          <a:xfrm>
            <a:off x="457200" y="1600200"/>
            <a:ext cx="7467600" cy="4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During embryogenesis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Disrupted migration of neural crest cells from cecum to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rectum.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Lack of Meissner submucosal plexus and the Auerbach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myenteric plexus.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Failure of coordinated peristaltic contractions.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Mutations in RET: in familial cases and 15% of sporadic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1200"/>
              </a:spcAft>
              <a:buSzPts val="1680"/>
              <a:buNone/>
            </a:pPr>
            <a:r>
              <a:rPr lang="en-US"/>
              <a:t> Other genes and environmental factors play role.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99" name="Shape 7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0" name="Google Shape;7300;p25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Morphology</a:t>
            </a:r>
            <a:endParaRPr/>
          </a:p>
        </p:txBody>
      </p:sp>
      <p:sp>
        <p:nvSpPr>
          <p:cNvPr id="7301" name="Google Shape;7301;p25"/>
          <p:cNvSpPr txBox="1"/>
          <p:nvPr>
            <p:ph idx="1" type="body"/>
          </p:nvPr>
        </p:nvSpPr>
        <p:spPr>
          <a:xfrm>
            <a:off x="457200" y="1600200"/>
            <a:ext cx="7467600" cy="4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7640" lvl="0" marL="27432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Rectum always involved.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Extent is variable.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Most cases in rectosigmoid.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Macroscopic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Aganglionic region normal or contracted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Proximal normal segment progressively dilated.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1200"/>
              </a:spcAft>
              <a:buSzPts val="1680"/>
              <a:buNone/>
            </a:pPr>
            <a:r>
              <a:rPr lang="en-US"/>
              <a:t> Diagnosis: BIOPSY, microscopic.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05" name="Shape 7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6" name="Google Shape;730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137" y="722208"/>
            <a:ext cx="3351142" cy="5256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7" name="Google Shape;730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5976" y="692696"/>
            <a:ext cx="3537173" cy="5320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11" name="Shape 7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2" name="Google Shape;7312;p27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ganglion cells</a:t>
            </a:r>
            <a:endParaRPr/>
          </a:p>
        </p:txBody>
      </p:sp>
      <p:pic>
        <p:nvPicPr>
          <p:cNvPr id="7313" name="Google Shape;731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1916832"/>
            <a:ext cx="5832648" cy="4032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17" name="Shape 7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8" name="Google Shape;7318;p28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Complications</a:t>
            </a:r>
            <a:br>
              <a:rPr lang="en-US"/>
            </a:br>
            <a:endParaRPr/>
          </a:p>
        </p:txBody>
      </p:sp>
      <p:sp>
        <p:nvSpPr>
          <p:cNvPr id="7319" name="Google Shape;7319;p28"/>
          <p:cNvSpPr txBox="1"/>
          <p:nvPr>
            <p:ph idx="1" type="body"/>
          </p:nvPr>
        </p:nvSpPr>
        <p:spPr>
          <a:xfrm>
            <a:off x="457200" y="1600200"/>
            <a:ext cx="7467600" cy="4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Enterocolitis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Fluid and electrolyte disturbances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Perforation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Peritonitis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Treatment: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1200"/>
              </a:spcAft>
              <a:buSzPts val="1680"/>
              <a:buNone/>
            </a:pPr>
            <a:r>
              <a:rPr lang="en-US"/>
              <a:t> Surgical resection of aganglionic segment and anastomosis of normal segments.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23" name="Shape 7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4" name="Google Shape;7324;p29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VASCULAR DISORDERS OF BOWEL</a:t>
            </a:r>
            <a:endParaRPr/>
          </a:p>
        </p:txBody>
      </p:sp>
      <p:sp>
        <p:nvSpPr>
          <p:cNvPr id="7325" name="Google Shape;7325;p29"/>
          <p:cNvSpPr txBox="1"/>
          <p:nvPr>
            <p:ph idx="1" type="body"/>
          </p:nvPr>
        </p:nvSpPr>
        <p:spPr>
          <a:xfrm>
            <a:off x="457200" y="1600200"/>
            <a:ext cx="7467600" cy="4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90"/>
              <a:buNone/>
            </a:pPr>
            <a:r>
              <a:rPr b="1" lang="en-US" sz="3700"/>
              <a:t> Hemorrhoids: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r>
              <a:rPr lang="en-US" sz="2220"/>
              <a:t> Dilated anal and perianal collateral vessels that connect the portal and caval venous systems.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54"/>
              <a:buChar char="●"/>
            </a:pPr>
            <a:r>
              <a:rPr lang="en-US" sz="2220"/>
              <a:t> Thin -walled, dilated, submucosal vessels beneath anal or rectal mucosa.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r>
              <a:t/>
            </a:r>
            <a:endParaRPr sz="2220"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r>
              <a:t/>
            </a:r>
            <a:endParaRPr sz="2220"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r>
              <a:t/>
            </a:r>
            <a:endParaRPr sz="2220"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r>
              <a:rPr lang="en-US" sz="2220" u="sng"/>
              <a:t> Predisposing factors: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r>
              <a:rPr lang="en-US" sz="2220"/>
              <a:t> Constipation and straining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r>
              <a:rPr lang="en-US" sz="2220"/>
              <a:t> Venous stasis of pregnancy,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r>
              <a:rPr lang="en-US" sz="2220"/>
              <a:t> Portal hypertension.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SzPts val="1554"/>
              <a:buNone/>
            </a:pPr>
            <a:r>
              <a:rPr lang="en-US" sz="2220"/>
              <a:t> External and internal hemorrhoids</a:t>
            </a:r>
            <a:endParaRPr/>
          </a:p>
        </p:txBody>
      </p:sp>
      <p:sp>
        <p:nvSpPr>
          <p:cNvPr id="7326" name="Google Shape;7326;p29"/>
          <p:cNvSpPr/>
          <p:nvPr/>
        </p:nvSpPr>
        <p:spPr>
          <a:xfrm>
            <a:off x="5508103" y="4437112"/>
            <a:ext cx="3626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Symptoms: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Bleeding, pain, thrombosis and inflammation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30" name="Shape 7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" name="Google Shape;7331;p30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t/>
            </a:r>
            <a:endParaRPr/>
          </a:p>
        </p:txBody>
      </p:sp>
      <p:sp>
        <p:nvSpPr>
          <p:cNvPr id="7332" name="Google Shape;7332;p30"/>
          <p:cNvSpPr txBox="1"/>
          <p:nvPr>
            <p:ph idx="1" type="body"/>
          </p:nvPr>
        </p:nvSpPr>
        <p:spPr>
          <a:xfrm>
            <a:off x="457200" y="1600200"/>
            <a:ext cx="7467600" cy="4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7640" lvl="0" marL="274320" rtl="0" algn="l">
              <a:spcBef>
                <a:spcPts val="0"/>
              </a:spcBef>
              <a:spcAft>
                <a:spcPts val="1200"/>
              </a:spcAft>
              <a:buSzPts val="1680"/>
              <a:buNone/>
            </a:pPr>
            <a:r>
              <a:t/>
            </a:r>
            <a:endParaRPr/>
          </a:p>
        </p:txBody>
      </p:sp>
      <p:pic>
        <p:nvPicPr>
          <p:cNvPr descr="نتيجة بحث الصور عن hemorrhoids" id="7333" name="Google Shape;733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18246"/>
            <a:ext cx="4104456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نتيجة بحث الصور عن hemorrhoids" id="7334" name="Google Shape;733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11960" y="-18247"/>
            <a:ext cx="5040560" cy="6818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38" name="Shape 7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9" name="Google Shape;7339;p31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t/>
            </a:r>
            <a:endParaRPr/>
          </a:p>
        </p:txBody>
      </p:sp>
      <p:sp>
        <p:nvSpPr>
          <p:cNvPr id="7340" name="Google Shape;7340;p31"/>
          <p:cNvSpPr txBox="1"/>
          <p:nvPr>
            <p:ph idx="1" type="body"/>
          </p:nvPr>
        </p:nvSpPr>
        <p:spPr>
          <a:xfrm>
            <a:off x="457200" y="1600200"/>
            <a:ext cx="7467600" cy="4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7640" lvl="0" marL="274320" rtl="0" algn="l">
              <a:spcBef>
                <a:spcPts val="0"/>
              </a:spcBef>
              <a:spcAft>
                <a:spcPts val="1200"/>
              </a:spcAft>
              <a:buSzPts val="1680"/>
              <a:buNone/>
            </a:pPr>
            <a:r>
              <a:t/>
            </a:r>
            <a:endParaRPr/>
          </a:p>
        </p:txBody>
      </p:sp>
      <p:pic>
        <p:nvPicPr>
          <p:cNvPr descr="نتيجة بحث الصور عن hemorrhoids" id="7341" name="Google Shape;734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نتيجة بحث الصور عن hemorrhoids pathology outlines" id="7342" name="Google Shape;734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1" y="57150"/>
            <a:ext cx="4464497" cy="6743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46" name="Shape 7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7" name="Google Shape;7347;p32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DIARRHEAL DISEASE</a:t>
            </a:r>
            <a:br>
              <a:rPr lang="en-US"/>
            </a:br>
            <a:endParaRPr/>
          </a:p>
        </p:txBody>
      </p:sp>
      <p:sp>
        <p:nvSpPr>
          <p:cNvPr id="7348" name="Google Shape;7348;p32"/>
          <p:cNvSpPr txBox="1"/>
          <p:nvPr>
            <p:ph idx="1" type="body"/>
          </p:nvPr>
        </p:nvSpPr>
        <p:spPr>
          <a:xfrm>
            <a:off x="457200" y="1600200"/>
            <a:ext cx="8219400" cy="4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54"/>
              <a:buNone/>
            </a:pPr>
            <a:r>
              <a:rPr lang="en-US" sz="2220"/>
              <a:t> Diarrhea: increase in stool mass, frequency or fluidity.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r>
              <a:rPr lang="en-US" sz="2220"/>
              <a:t> Dysentery: painful , bloody, small volume diarrhea.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r>
              <a:t/>
            </a:r>
            <a:endParaRPr sz="2220"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r>
              <a:t/>
            </a:r>
            <a:endParaRPr sz="2220"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r>
              <a:rPr lang="en-US" sz="2220"/>
              <a:t> </a:t>
            </a:r>
            <a:r>
              <a:rPr b="1" lang="en-US" sz="2220"/>
              <a:t>Malabsorptive Diarrhea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r>
              <a:rPr lang="en-US" sz="2220"/>
              <a:t> Pancreatic insuffciency.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r>
              <a:rPr lang="en-US" sz="2220"/>
              <a:t> </a:t>
            </a:r>
            <a:r>
              <a:rPr b="1" lang="en-US" sz="2220"/>
              <a:t>Celiac disease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r>
              <a:rPr lang="en-US" sz="2220"/>
              <a:t> Crohn disease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r>
              <a:rPr lang="en-US" sz="2220"/>
              <a:t> </a:t>
            </a:r>
            <a:r>
              <a:rPr b="1" lang="en-US" sz="2220"/>
              <a:t>Cystic Fibrosis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r>
              <a:rPr lang="en-US" sz="2220"/>
              <a:t> </a:t>
            </a:r>
            <a:r>
              <a:rPr b="1" lang="en-US" sz="2220"/>
              <a:t>Lactase (Disaccharidase) Deficiency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r>
              <a:rPr lang="en-US" sz="2220"/>
              <a:t> </a:t>
            </a:r>
            <a:r>
              <a:rPr b="1" lang="en-US" sz="2220"/>
              <a:t>Abetalipoproteinemia</a:t>
            </a:r>
            <a:endParaRPr b="1" sz="2220"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r>
              <a:rPr lang="en-US" sz="2220"/>
              <a:t> </a:t>
            </a:r>
            <a:r>
              <a:rPr b="1" lang="en-US" sz="2220"/>
              <a:t>Infectious Enterocolitis</a:t>
            </a:r>
            <a:endParaRPr b="1" sz="2220"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SzPts val="1554"/>
              <a:buNone/>
            </a:pPr>
            <a:r>
              <a:rPr lang="en-US" sz="2220"/>
              <a:t> </a:t>
            </a:r>
            <a:r>
              <a:rPr b="1" lang="en-US" sz="2220"/>
              <a:t>Inflammatory bowel diseases…..</a:t>
            </a:r>
            <a:endParaRPr sz="222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36" name="Shape 7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7" name="Google Shape;7237;p15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Diseases of the intestines</a:t>
            </a:r>
            <a:br>
              <a:rPr lang="en-US"/>
            </a:br>
            <a:endParaRPr/>
          </a:p>
        </p:txBody>
      </p:sp>
      <p:sp>
        <p:nvSpPr>
          <p:cNvPr id="7238" name="Google Shape;7238;p15"/>
          <p:cNvSpPr txBox="1"/>
          <p:nvPr>
            <p:ph idx="1" type="body"/>
          </p:nvPr>
        </p:nvSpPr>
        <p:spPr>
          <a:xfrm>
            <a:off x="228600" y="1412776"/>
            <a:ext cx="8686800" cy="4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</a:t>
            </a:r>
            <a:r>
              <a:rPr b="1" lang="en-US" sz="3200">
                <a:solidFill>
                  <a:srgbClr val="EA6D59"/>
                </a:solidFill>
              </a:rPr>
              <a:t>Intestinal obstruction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</a:t>
            </a:r>
            <a:r>
              <a:rPr b="1" lang="en-US" sz="3200">
                <a:solidFill>
                  <a:srgbClr val="EA6D59"/>
                </a:solidFill>
              </a:rPr>
              <a:t>Vascular disorders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</a:t>
            </a:r>
            <a:r>
              <a:rPr b="1" lang="en-US" sz="3200">
                <a:solidFill>
                  <a:srgbClr val="EA6D59"/>
                </a:solidFill>
              </a:rPr>
              <a:t>Malabsorptive diseases and infections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2240"/>
              <a:buNone/>
            </a:pPr>
            <a:r>
              <a:rPr b="1" lang="en-US" sz="3200">
                <a:solidFill>
                  <a:srgbClr val="EA6D59"/>
                </a:solidFill>
              </a:rPr>
              <a:t> </a:t>
            </a:r>
            <a:r>
              <a:rPr lang="en-US"/>
              <a:t>Inflammatory bowel disease.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1200"/>
              </a:spcAft>
              <a:buSzPts val="1680"/>
              <a:buNone/>
            </a:pPr>
            <a:r>
              <a:rPr lang="en-US"/>
              <a:t> Polyps and neoplastic diseases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52" name="Shape 7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3" name="Google Shape;7353;p33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Malabsorptive Diarrhea</a:t>
            </a:r>
            <a:br>
              <a:rPr lang="en-US"/>
            </a:br>
            <a:endParaRPr/>
          </a:p>
        </p:txBody>
      </p:sp>
      <p:sp>
        <p:nvSpPr>
          <p:cNvPr id="7354" name="Google Shape;7354;p33"/>
          <p:cNvSpPr txBox="1"/>
          <p:nvPr>
            <p:ph idx="1" type="body"/>
          </p:nvPr>
        </p:nvSpPr>
        <p:spPr>
          <a:xfrm>
            <a:off x="457200" y="1600200"/>
            <a:ext cx="8219400" cy="4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Chronic.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Defective absorption of fats, fat- and water-soluble vitamins, proteins, carbohydrates, electrolytes, minerals and water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1200"/>
              </a:spcAft>
              <a:buSzPts val="1680"/>
              <a:buNone/>
            </a:pPr>
            <a:r>
              <a:rPr lang="en-US"/>
              <a:t> Hallmark is : steatorrhea.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58" name="Shape 7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9" name="Google Shape;7359;p34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Schoolbook"/>
              <a:buNone/>
            </a:pPr>
            <a:r>
              <a:rPr lang="en-US" sz="2700"/>
              <a:t>Malabsorptive diarrhea</a:t>
            </a:r>
            <a:br>
              <a:rPr lang="en-US" sz="2700"/>
            </a:br>
            <a:r>
              <a:rPr lang="en-US" sz="2700"/>
              <a:t>Defect in one of the following:</a:t>
            </a:r>
            <a:br>
              <a:rPr lang="en-US" sz="2700"/>
            </a:br>
            <a:endParaRPr sz="2700"/>
          </a:p>
        </p:txBody>
      </p:sp>
      <p:sp>
        <p:nvSpPr>
          <p:cNvPr id="7360" name="Google Shape;7360;p34"/>
          <p:cNvSpPr txBox="1"/>
          <p:nvPr>
            <p:ph idx="1" type="body"/>
          </p:nvPr>
        </p:nvSpPr>
        <p:spPr>
          <a:xfrm>
            <a:off x="457200" y="2636912"/>
            <a:ext cx="7467600" cy="38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Intraluminal digestion.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Terminal digestion.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Transepithelial transport.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1200"/>
              </a:spcAft>
              <a:buSzPts val="1680"/>
              <a:buNone/>
            </a:pPr>
            <a:r>
              <a:rPr lang="en-US"/>
              <a:t> Lymphatic transport.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64" name="Shape 7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5" name="Google Shape;7365;p35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Manifestations:</a:t>
            </a:r>
            <a:br>
              <a:rPr lang="en-US"/>
            </a:br>
            <a:endParaRPr/>
          </a:p>
        </p:txBody>
      </p:sp>
      <p:sp>
        <p:nvSpPr>
          <p:cNvPr id="7366" name="Google Shape;7366;p35"/>
          <p:cNvSpPr txBox="1"/>
          <p:nvPr>
            <p:ph idx="1" type="body"/>
          </p:nvPr>
        </p:nvSpPr>
        <p:spPr>
          <a:xfrm>
            <a:off x="457200" y="1600200"/>
            <a:ext cx="7467600" cy="4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Weight loss, anorexia,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Flatus, abdominal distention,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Borborygmi, Muscle wasting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Anemia and mucositis (iron, pyridoxine (VB6), folate, or vitamin B12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deficiency)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Bleeding (vitamin K deficiency)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Osteopenia and tetany (calcium, magnesium, or vitamin D deficiency)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Neuropathy (vitamin A or B12 deficiency)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1200"/>
              </a:spcAft>
              <a:buSzPts val="1680"/>
              <a:buNone/>
            </a:pPr>
            <a:r>
              <a:rPr lang="en-US"/>
              <a:t> Skin and endocrine disorders.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70" name="Shape 7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1" name="Google Shape;7371;p36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t/>
            </a:r>
            <a:endParaRPr/>
          </a:p>
        </p:txBody>
      </p:sp>
      <p:sp>
        <p:nvSpPr>
          <p:cNvPr id="7372" name="Google Shape;7372;p36"/>
          <p:cNvSpPr txBox="1"/>
          <p:nvPr>
            <p:ph idx="1" type="body"/>
          </p:nvPr>
        </p:nvSpPr>
        <p:spPr>
          <a:xfrm>
            <a:off x="457200" y="1600200"/>
            <a:ext cx="7467600" cy="4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7640" lvl="0" marL="274320" rtl="0" algn="l">
              <a:spcBef>
                <a:spcPts val="0"/>
              </a:spcBef>
              <a:spcAft>
                <a:spcPts val="1200"/>
              </a:spcAft>
              <a:buSzPts val="1680"/>
              <a:buNone/>
            </a:pPr>
            <a:r>
              <a:t/>
            </a:r>
            <a:endParaRPr/>
          </a:p>
        </p:txBody>
      </p:sp>
      <p:pic>
        <p:nvPicPr>
          <p:cNvPr id="7373" name="Google Shape;7373;p36"/>
          <p:cNvPicPr preferRelativeResize="0"/>
          <p:nvPr/>
        </p:nvPicPr>
        <p:blipFill rotWithShape="1">
          <a:blip r:embed="rId3">
            <a:alphaModFix/>
          </a:blip>
          <a:srcRect b="22206" l="26246" r="10629" t="32215"/>
          <a:stretch/>
        </p:blipFill>
        <p:spPr>
          <a:xfrm>
            <a:off x="-34583" y="111011"/>
            <a:ext cx="9178584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77" name="Shape 7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8" name="Google Shape;7378;p37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Cystic Fibrosis</a:t>
            </a:r>
            <a:br>
              <a:rPr lang="en-US"/>
            </a:br>
            <a:endParaRPr/>
          </a:p>
        </p:txBody>
      </p:sp>
      <p:sp>
        <p:nvSpPr>
          <p:cNvPr id="7379" name="Google Shape;7379;p37"/>
          <p:cNvSpPr txBox="1"/>
          <p:nvPr>
            <p:ph idx="1" type="body"/>
          </p:nvPr>
        </p:nvSpPr>
        <p:spPr>
          <a:xfrm>
            <a:off x="179512" y="1600200"/>
            <a:ext cx="8496900" cy="4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Mutations in cystic fibrosis transmembrane conductance regulator (CFTR)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Defects in ion transport across intestinal and pancreatic epithelium.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Thick viscous secretions.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Mucus plugs in pancreatic ducts &gt;&gt;&gt; pancreatic insufficiency (80% of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patients).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1200"/>
              </a:spcAft>
              <a:buSzPts val="1680"/>
              <a:buNone/>
            </a:pPr>
            <a:r>
              <a:rPr lang="en-US"/>
              <a:t> Defect in intraluminal digestion.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83" name="Shape 7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4" name="Google Shape;7384;p38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Celiac Disease</a:t>
            </a:r>
            <a:br>
              <a:rPr lang="en-US"/>
            </a:br>
            <a:endParaRPr/>
          </a:p>
        </p:txBody>
      </p:sp>
      <p:sp>
        <p:nvSpPr>
          <p:cNvPr id="7385" name="Google Shape;7385;p38"/>
          <p:cNvSpPr txBox="1"/>
          <p:nvPr>
            <p:ph idx="1" type="body"/>
          </p:nvPr>
        </p:nvSpPr>
        <p:spPr>
          <a:xfrm>
            <a:off x="457200" y="1600200"/>
            <a:ext cx="7467600" cy="4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Gluten sensitive enteropathy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Immune mediated enteropathy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Wheat, rye or barley.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Genetically predisposition, HLA-DQ2 or HLA-DQ8.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Treatment: gluten free diet.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1200"/>
              </a:spcAft>
              <a:buSzPts val="1680"/>
              <a:buNone/>
            </a:pPr>
            <a:r>
              <a:rPr lang="en-US"/>
              <a:t> Association with: type 1 diabetes, thyroiditis, and Sjogren syndrome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89" name="Shape 7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0" name="Google Shape;7390;p39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t/>
            </a:r>
            <a:endParaRPr/>
          </a:p>
        </p:txBody>
      </p:sp>
      <p:sp>
        <p:nvSpPr>
          <p:cNvPr id="7391" name="Google Shape;7391;p39"/>
          <p:cNvSpPr txBox="1"/>
          <p:nvPr>
            <p:ph idx="1" type="body"/>
          </p:nvPr>
        </p:nvSpPr>
        <p:spPr>
          <a:xfrm>
            <a:off x="457200" y="1600200"/>
            <a:ext cx="7467600" cy="4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●"/>
            </a:pPr>
            <a:r>
              <a:rPr lang="en-US"/>
              <a:t>Pathogenesis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Gluten &gt;&gt;&gt; gliadin &gt;&gt;&gt; react with HLA-DQ2 or HLA-DQ8 on antigen-presenting cells &gt;&gt;&gt; CD4+ T cells activation &gt;&gt;&gt; cytokines &gt;&gt;&gt; tissue damage.</a:t>
            </a:r>
            <a:endParaRPr/>
          </a:p>
          <a:p>
            <a:pPr indent="-167640" lvl="0" marL="27432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●"/>
            </a:pPr>
            <a:r>
              <a:rPr lang="en-US"/>
              <a:t>Serology: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Anti- tissue transglutaminase antibodies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Anti-gliadin antibodies.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1200"/>
              </a:spcAft>
              <a:buSzPts val="1680"/>
              <a:buNone/>
            </a:pPr>
            <a:r>
              <a:rPr lang="en-US"/>
              <a:t> Anti -endomysial antibodies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95" name="Shape 7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6" name="Google Shape;739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74"/>
            <a:ext cx="9144001" cy="6854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00" name="Shape 7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01" name="Google Shape;740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74"/>
            <a:ext cx="9144001" cy="6854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05" name="Shape 7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06" name="Google Shape;740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74"/>
            <a:ext cx="9144001" cy="6854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42" name="Shape 7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3" name="Google Shape;7243;p16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Intestinal obstruction</a:t>
            </a:r>
            <a:br>
              <a:rPr lang="en-US"/>
            </a:br>
            <a:endParaRPr/>
          </a:p>
        </p:txBody>
      </p:sp>
      <p:sp>
        <p:nvSpPr>
          <p:cNvPr id="7244" name="Google Shape;7244;p16"/>
          <p:cNvSpPr txBox="1"/>
          <p:nvPr>
            <p:ph idx="1" type="body"/>
          </p:nvPr>
        </p:nvSpPr>
        <p:spPr>
          <a:xfrm>
            <a:off x="29662" y="1607399"/>
            <a:ext cx="4834800" cy="4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●"/>
            </a:pPr>
            <a:r>
              <a:rPr b="1" lang="en-US"/>
              <a:t>Mechanical obstruction: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Intussusception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Hernias.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Adhesions.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Volvulus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Tumors.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Diverticulitis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1200"/>
              </a:spcAft>
              <a:buSzPts val="1680"/>
              <a:buNone/>
            </a:pPr>
            <a:r>
              <a:rPr lang="en-US"/>
              <a:t> Infarction</a:t>
            </a:r>
            <a:endParaRPr/>
          </a:p>
        </p:txBody>
      </p:sp>
      <p:sp>
        <p:nvSpPr>
          <p:cNvPr id="7245" name="Google Shape;7245;p16"/>
          <p:cNvSpPr txBox="1"/>
          <p:nvPr/>
        </p:nvSpPr>
        <p:spPr>
          <a:xfrm>
            <a:off x="4572000" y="1660694"/>
            <a:ext cx="4176600" cy="4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</a:pPr>
            <a:r>
              <a:rPr b="1" i="0" lang="en-US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Non-mechanical obstruction: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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Hurschsprung disease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 Neurological disorders.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 Drugs….etc</a:t>
            </a:r>
            <a:endParaRPr b="0" i="0" sz="24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10" name="Shape 7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1" name="Google Shape;741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44001" cy="6854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15" name="Shape 7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6" name="Google Shape;741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275" y="1171575"/>
            <a:ext cx="7791450" cy="45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20" name="Shape 7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1" name="Google Shape;7421;p45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MORPHOLOGY</a:t>
            </a:r>
            <a:br>
              <a:rPr lang="en-US"/>
            </a:br>
            <a:endParaRPr/>
          </a:p>
        </p:txBody>
      </p:sp>
      <p:sp>
        <p:nvSpPr>
          <p:cNvPr id="7422" name="Google Shape;7422;p45"/>
          <p:cNvSpPr txBox="1"/>
          <p:nvPr>
            <p:ph idx="1" type="body"/>
          </p:nvPr>
        </p:nvSpPr>
        <p:spPr>
          <a:xfrm>
            <a:off x="457200" y="1600200"/>
            <a:ext cx="8219400" cy="4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Second portion of the duodenum or proximal jejunum.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Triad: intraepithelial lymphocytosis (CD8+ T cells), crypt hyperplasia, and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villous atrophy.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Lamina propria: lymphocytes, plasma cells, eosinophils…….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IEL &amp; villous atrophy are not pathognomonic, seen in viral enteritis.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1200"/>
              </a:spcAft>
              <a:buSzPts val="1680"/>
              <a:buNone/>
            </a:pPr>
            <a:r>
              <a:rPr b="1" lang="en-US"/>
              <a:t>Diagnosis</a:t>
            </a:r>
            <a:r>
              <a:rPr lang="en-US"/>
              <a:t>: Clinical, histologic and serologic correlation.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26" name="Shape 7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7" name="Google Shape;742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610" y="476673"/>
            <a:ext cx="8508838" cy="590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31" name="Shape 7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2" name="Google Shape;7432;p47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Clinical Features</a:t>
            </a:r>
            <a:br>
              <a:rPr lang="en-US"/>
            </a:br>
            <a:endParaRPr/>
          </a:p>
        </p:txBody>
      </p:sp>
      <p:sp>
        <p:nvSpPr>
          <p:cNvPr id="7433" name="Google Shape;7433;p47"/>
          <p:cNvSpPr txBox="1"/>
          <p:nvPr>
            <p:ph idx="1" type="body"/>
          </p:nvPr>
        </p:nvSpPr>
        <p:spPr>
          <a:xfrm>
            <a:off x="457200" y="1600200"/>
            <a:ext cx="8219400" cy="4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Children 6-24 months : classical or non classical symptoms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Classical: Irritability, abdominal distention, anorexia, diarrhea, failure to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thrive, weight loss, or muscle wasting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Non-classical: abdominal pain, nausea, vomiting, bloating, or constipation.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1200"/>
              </a:spcAft>
              <a:buSzPts val="1680"/>
              <a:buNone/>
            </a:pPr>
            <a:r>
              <a:rPr lang="en-US"/>
              <a:t> Blistering skin lesion, dermatitis herpetiformis, in 10% of Pnts.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37" name="Shape 7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8" name="Google Shape;7438;p48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Dermatitis herpetiformis.</a:t>
            </a:r>
            <a:endParaRPr/>
          </a:p>
        </p:txBody>
      </p:sp>
      <p:sp>
        <p:nvSpPr>
          <p:cNvPr id="7439" name="Google Shape;7439;p48"/>
          <p:cNvSpPr txBox="1"/>
          <p:nvPr>
            <p:ph idx="1" type="body"/>
          </p:nvPr>
        </p:nvSpPr>
        <p:spPr>
          <a:xfrm>
            <a:off x="457200" y="1600200"/>
            <a:ext cx="7467600" cy="4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7640" lvl="0" marL="274320" rtl="0" algn="l">
              <a:spcBef>
                <a:spcPts val="0"/>
              </a:spcBef>
              <a:spcAft>
                <a:spcPts val="1200"/>
              </a:spcAft>
              <a:buSzPts val="1680"/>
              <a:buNone/>
            </a:pPr>
            <a:r>
              <a:t/>
            </a:r>
            <a:endParaRPr/>
          </a:p>
        </p:txBody>
      </p:sp>
      <p:pic>
        <p:nvPicPr>
          <p:cNvPr id="7440" name="Google Shape;744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4500" y="1575935"/>
            <a:ext cx="4225652" cy="5282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44" name="Shape 7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5" name="Google Shape;7445;p49"/>
          <p:cNvSpPr txBox="1"/>
          <p:nvPr>
            <p:ph idx="1" type="body"/>
          </p:nvPr>
        </p:nvSpPr>
        <p:spPr>
          <a:xfrm>
            <a:off x="457200" y="1700808"/>
            <a:ext cx="8219400" cy="47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●"/>
            </a:pPr>
            <a:r>
              <a:rPr lang="en-US"/>
              <a:t>Adults (30-60 years)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●"/>
            </a:pPr>
            <a:r>
              <a:rPr lang="en-US"/>
              <a:t>Anemia: iron deficiency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●"/>
            </a:pPr>
            <a:r>
              <a:rPr lang="en-US"/>
              <a:t>B12 and folate deficiency: less common.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●"/>
            </a:pPr>
            <a:r>
              <a:rPr lang="en-US"/>
              <a:t>Diarrhea , bloating, and fatigue.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●"/>
            </a:pPr>
            <a:r>
              <a:rPr lang="en-US"/>
              <a:t>Missed diagnosis: Silent celiac or latent celiac.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●"/>
            </a:pPr>
            <a:r>
              <a:rPr lang="en-US"/>
              <a:t>Increased risk of enteropathy associated T cell lymphoma &amp; Small intestinal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1200"/>
              </a:spcAft>
              <a:buSzPts val="1680"/>
              <a:buChar char="●"/>
            </a:pPr>
            <a:r>
              <a:rPr lang="en-US"/>
              <a:t>adenocarcinoma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49" name="Shape 7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0" name="Google Shape;7450;p50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Diagnosis:</a:t>
            </a:r>
            <a:br>
              <a:rPr lang="en-US"/>
            </a:br>
            <a:endParaRPr/>
          </a:p>
        </p:txBody>
      </p:sp>
      <p:sp>
        <p:nvSpPr>
          <p:cNvPr id="7451" name="Google Shape;7451;p50"/>
          <p:cNvSpPr txBox="1"/>
          <p:nvPr>
            <p:ph idx="1" type="body"/>
          </p:nvPr>
        </p:nvSpPr>
        <p:spPr>
          <a:xfrm>
            <a:off x="457200" y="1600200"/>
            <a:ext cx="7467600" cy="4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●"/>
            </a:pPr>
            <a:r>
              <a:rPr lang="en-US"/>
              <a:t>Non invasive serologic tests: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Most sensitive: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Anti tissue transglutaminase antibody, IgA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Anti deamidated gliadin antibodies, IgA &amp; IgG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●"/>
            </a:pPr>
            <a:r>
              <a:rPr lang="en-US"/>
              <a:t> Most specific, but less sensitive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Antiendomysial antibody.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1200"/>
              </a:spcAft>
              <a:buSzPts val="1680"/>
              <a:buChar char="●"/>
            </a:pPr>
            <a:r>
              <a:rPr lang="en-US"/>
              <a:t>Invasive tests: small bowel biopsy.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55" name="Shape 7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6" name="Google Shape;7456;p51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Lactase (Disaccharidase) Deficiency</a:t>
            </a:r>
            <a:br>
              <a:rPr lang="en-US"/>
            </a:br>
            <a:endParaRPr/>
          </a:p>
        </p:txBody>
      </p:sp>
      <p:sp>
        <p:nvSpPr>
          <p:cNvPr id="7457" name="Google Shape;7457;p51"/>
          <p:cNvSpPr txBox="1"/>
          <p:nvPr>
            <p:ph idx="1" type="body"/>
          </p:nvPr>
        </p:nvSpPr>
        <p:spPr>
          <a:xfrm>
            <a:off x="457200" y="1600200"/>
            <a:ext cx="7467600" cy="4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Osmotic diarrhea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Lactose remains in the gut lumen.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Lactase found at apical brush border membrane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Normal biopsy findings.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Two types: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Congenital : AR, genetic mutation, rare, explosive diarrhea, watery, frothy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stools &amp; abdominal distention, after milk ingestion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Acquired : follow viral or bacterial enteritis, downregulation of gene, after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1200"/>
              </a:spcAft>
              <a:buSzPts val="1680"/>
              <a:buNone/>
            </a:pPr>
            <a:r>
              <a:rPr lang="en-US"/>
              <a:t>childhood.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61" name="Shape 7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2" name="Google Shape;7462;p52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Abetalipoproteinemia</a:t>
            </a:r>
            <a:br>
              <a:rPr lang="en-US"/>
            </a:br>
            <a:endParaRPr/>
          </a:p>
        </p:txBody>
      </p:sp>
      <p:sp>
        <p:nvSpPr>
          <p:cNvPr id="7463" name="Google Shape;7463;p52"/>
          <p:cNvSpPr txBox="1"/>
          <p:nvPr>
            <p:ph idx="1" type="body"/>
          </p:nvPr>
        </p:nvSpPr>
        <p:spPr>
          <a:xfrm>
            <a:off x="457200" y="1600200"/>
            <a:ext cx="7467600" cy="4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Autosomal recessive, rare.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Infants w/ failure to thrive, diarrhea, and steatorrhea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Lack of absorption of fat and fat soluble vitamins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Inability to secrete triglyceride-rich lipoproteins.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Transepithelial transport defect of TG and FAs.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1200"/>
              </a:spcAft>
              <a:buSzPts val="1680"/>
              <a:buNone/>
            </a:pPr>
            <a:r>
              <a:rPr lang="en-US"/>
              <a:t> Monoglycerides and triglycerides accumulate in epithelial cells.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49" name="Shape 7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0" name="Google Shape;7250;p17"/>
          <p:cNvSpPr txBox="1"/>
          <p:nvPr>
            <p:ph idx="1" type="body"/>
          </p:nvPr>
        </p:nvSpPr>
        <p:spPr>
          <a:xfrm>
            <a:off x="457200" y="1600200"/>
            <a:ext cx="7467600" cy="4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●"/>
            </a:pPr>
            <a:r>
              <a:rPr lang="en-US"/>
              <a:t>Clinical picture of intestinal obstruction.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Abdominal pain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Distention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Vomiting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Constipation.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1200"/>
              </a:spcAft>
              <a:buSzPts val="1680"/>
              <a:buChar char="●"/>
            </a:pPr>
            <a:r>
              <a:rPr lang="en-US"/>
              <a:t> Acute or chronic.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67" name="Shape 7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8" name="Google Shape;746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54" name="Shape 7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5" name="Google Shape;7255;p18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80% of mechanical obstructions</a:t>
            </a:r>
            <a:endParaRPr/>
          </a:p>
        </p:txBody>
      </p:sp>
      <p:pic>
        <p:nvPicPr>
          <p:cNvPr id="7256" name="Google Shape;725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16" y="1412776"/>
            <a:ext cx="5213747" cy="4901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60" name="Shape 7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1" name="Google Shape;7261;p19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Intussusception</a:t>
            </a:r>
            <a:br>
              <a:rPr lang="en-US"/>
            </a:br>
            <a:endParaRPr/>
          </a:p>
        </p:txBody>
      </p:sp>
      <p:sp>
        <p:nvSpPr>
          <p:cNvPr id="7262" name="Google Shape;7262;p19"/>
          <p:cNvSpPr txBox="1"/>
          <p:nvPr>
            <p:ph idx="1" type="body"/>
          </p:nvPr>
        </p:nvSpPr>
        <p:spPr>
          <a:xfrm>
            <a:off x="457200" y="1600200"/>
            <a:ext cx="7467600" cy="4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Segment of the intestine constricted by a wave of peristalsis, telescopes into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the immediately distal segment.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Once trapped, invaginated segment is propelled by peristalsis, and pulls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mesentery with it.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Most common cause of intestinal obstruction in children younger than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2years of age.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1200"/>
              </a:spcAft>
              <a:buSzPts val="1680"/>
              <a:buNone/>
            </a:pPr>
            <a:r>
              <a:rPr lang="en-US"/>
              <a:t> Untreated progresses to infarction.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66" name="Shape 7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7" name="Google Shape;7267;p20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Causes of intussusception</a:t>
            </a:r>
            <a:br>
              <a:rPr lang="en-US"/>
            </a:br>
            <a:endParaRPr/>
          </a:p>
        </p:txBody>
      </p:sp>
      <p:sp>
        <p:nvSpPr>
          <p:cNvPr id="7268" name="Google Shape;7268;p20"/>
          <p:cNvSpPr txBox="1"/>
          <p:nvPr>
            <p:ph idx="1" type="body"/>
          </p:nvPr>
        </p:nvSpPr>
        <p:spPr>
          <a:xfrm>
            <a:off x="0" y="1052736"/>
            <a:ext cx="5940300" cy="29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&lt; 2years : </a:t>
            </a:r>
            <a:r>
              <a:rPr b="1" lang="en-US"/>
              <a:t>Idiopathic in most cases</a:t>
            </a:r>
            <a:r>
              <a:rPr lang="en-US"/>
              <a:t>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Peyer patches hyperplasia (rotavirus vaccine, viral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infections)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Meckles diverticulum (ileum)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1200"/>
              </a:spcAft>
              <a:buSzPts val="1680"/>
              <a:buNone/>
            </a:pPr>
            <a:r>
              <a:rPr lang="en-US"/>
              <a:t> Old children &amp; adults: Intraluminal mass or tumors</a:t>
            </a:r>
            <a:endParaRPr/>
          </a:p>
        </p:txBody>
      </p:sp>
      <p:sp>
        <p:nvSpPr>
          <p:cNvPr id="7269" name="Google Shape;7269;p20"/>
          <p:cNvSpPr/>
          <p:nvPr/>
        </p:nvSpPr>
        <p:spPr>
          <a:xfrm>
            <a:off x="1122414" y="4365104"/>
            <a:ext cx="5220000" cy="1938900"/>
          </a:xfrm>
          <a:prstGeom prst="rect">
            <a:avLst/>
          </a:prstGeom>
          <a:solidFill>
            <a:srgbClr val="FFCDAD"/>
          </a:solidFill>
          <a:ln>
            <a:noFill/>
          </a:ln>
          <a:effectLst>
            <a:outerShdw blurRad="50800" rotWithShape="0" algn="ctr" dir="5400000" dist="50800">
              <a:srgbClr val="FFCDAD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Clinical features: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 </a:t>
            </a:r>
            <a:r>
              <a:rPr b="1"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Abdominal </a:t>
            </a: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swelling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 </a:t>
            </a:r>
            <a:r>
              <a:rPr b="1"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Vomiting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 Passing stools mixed with blood and </a:t>
            </a:r>
            <a:r>
              <a:rPr b="1"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mucus (currant jelly stool)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 </a:t>
            </a:r>
            <a:r>
              <a:rPr b="1"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Pain.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73" name="Shape 7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4" name="Google Shape;7274;p21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t/>
            </a:r>
            <a:endParaRPr/>
          </a:p>
        </p:txBody>
      </p:sp>
      <p:sp>
        <p:nvSpPr>
          <p:cNvPr id="7275" name="Google Shape;7275;p21"/>
          <p:cNvSpPr txBox="1"/>
          <p:nvPr>
            <p:ph idx="1" type="body"/>
          </p:nvPr>
        </p:nvSpPr>
        <p:spPr>
          <a:xfrm>
            <a:off x="457200" y="1600200"/>
            <a:ext cx="7467600" cy="4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7640" lvl="0" marL="274320" rtl="0" algn="l">
              <a:spcBef>
                <a:spcPts val="0"/>
              </a:spcBef>
              <a:spcAft>
                <a:spcPts val="1200"/>
              </a:spcAft>
              <a:buSzPts val="1680"/>
              <a:buNone/>
            </a:pPr>
            <a:r>
              <a:t/>
            </a:r>
            <a:endParaRPr/>
          </a:p>
        </p:txBody>
      </p:sp>
      <p:pic>
        <p:nvPicPr>
          <p:cNvPr id="7276" name="Google Shape;727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61"/>
            <a:ext cx="9011816" cy="6854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80" name="Shape 7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1" name="Google Shape;7281;p22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t/>
            </a:r>
            <a:endParaRPr/>
          </a:p>
        </p:txBody>
      </p:sp>
      <p:sp>
        <p:nvSpPr>
          <p:cNvPr id="7282" name="Google Shape;7282;p22"/>
          <p:cNvSpPr txBox="1"/>
          <p:nvPr>
            <p:ph idx="1" type="body"/>
          </p:nvPr>
        </p:nvSpPr>
        <p:spPr>
          <a:xfrm>
            <a:off x="457200" y="1600200"/>
            <a:ext cx="7467600" cy="4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7640" lvl="0" marL="274320" rtl="0" algn="l">
              <a:spcBef>
                <a:spcPts val="0"/>
              </a:spcBef>
              <a:spcAft>
                <a:spcPts val="1200"/>
              </a:spcAft>
              <a:buSzPts val="1680"/>
              <a:buNone/>
            </a:pPr>
            <a:r>
              <a:t/>
            </a:r>
            <a:endParaRPr/>
          </a:p>
        </p:txBody>
      </p:sp>
      <p:pic>
        <p:nvPicPr>
          <p:cNvPr id="7283" name="Google Shape;728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4127" y="-22538"/>
            <a:ext cx="9060623" cy="6854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