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4"/>
  </p:notesMasterIdLst>
  <p:sldIdLst>
    <p:sldId id="361" r:id="rId2"/>
    <p:sldId id="256" r:id="rId3"/>
    <p:sldId id="322" r:id="rId4"/>
    <p:sldId id="323" r:id="rId5"/>
    <p:sldId id="327" r:id="rId6"/>
    <p:sldId id="324" r:id="rId7"/>
    <p:sldId id="325" r:id="rId8"/>
    <p:sldId id="328" r:id="rId9"/>
    <p:sldId id="257" r:id="rId10"/>
    <p:sldId id="258" r:id="rId11"/>
    <p:sldId id="356" r:id="rId12"/>
    <p:sldId id="286" r:id="rId13"/>
    <p:sldId id="288" r:id="rId14"/>
    <p:sldId id="292" r:id="rId15"/>
    <p:sldId id="283" r:id="rId16"/>
    <p:sldId id="284" r:id="rId17"/>
    <p:sldId id="282" r:id="rId18"/>
    <p:sldId id="285" r:id="rId19"/>
    <p:sldId id="281" r:id="rId20"/>
    <p:sldId id="357" r:id="rId21"/>
    <p:sldId id="266" r:id="rId22"/>
    <p:sldId id="294" r:id="rId23"/>
    <p:sldId id="277" r:id="rId24"/>
    <p:sldId id="263" r:id="rId25"/>
    <p:sldId id="267" r:id="rId26"/>
    <p:sldId id="268" r:id="rId27"/>
    <p:sldId id="269" r:id="rId28"/>
    <p:sldId id="296" r:id="rId29"/>
    <p:sldId id="298" r:id="rId30"/>
    <p:sldId id="358" r:id="rId31"/>
    <p:sldId id="307" r:id="rId32"/>
    <p:sldId id="308" r:id="rId33"/>
    <p:sldId id="301" r:id="rId34"/>
    <p:sldId id="359" r:id="rId35"/>
    <p:sldId id="302" r:id="rId36"/>
    <p:sldId id="315" r:id="rId37"/>
    <p:sldId id="314" r:id="rId38"/>
    <p:sldId id="316" r:id="rId39"/>
    <p:sldId id="330" r:id="rId40"/>
    <p:sldId id="331" r:id="rId41"/>
    <p:sldId id="318" r:id="rId42"/>
    <p:sldId id="319" r:id="rId43"/>
    <p:sldId id="332" r:id="rId44"/>
    <p:sldId id="333" r:id="rId45"/>
    <p:sldId id="346" r:id="rId46"/>
    <p:sldId id="360" r:id="rId47"/>
    <p:sldId id="334" r:id="rId48"/>
    <p:sldId id="336" r:id="rId49"/>
    <p:sldId id="348" r:id="rId50"/>
    <p:sldId id="347" r:id="rId51"/>
    <p:sldId id="338" r:id="rId52"/>
    <p:sldId id="339" r:id="rId53"/>
    <p:sldId id="341" r:id="rId54"/>
    <p:sldId id="342" r:id="rId55"/>
    <p:sldId id="349" r:id="rId56"/>
    <p:sldId id="350" r:id="rId57"/>
    <p:sldId id="352" r:id="rId58"/>
    <p:sldId id="351" r:id="rId59"/>
    <p:sldId id="343" r:id="rId60"/>
    <p:sldId id="353" r:id="rId61"/>
    <p:sldId id="355" r:id="rId62"/>
    <p:sldId id="320"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0681" autoAdjust="0"/>
  </p:normalViewPr>
  <p:slideViewPr>
    <p:cSldViewPr>
      <p:cViewPr varScale="1">
        <p:scale>
          <a:sx n="66" d="100"/>
          <a:sy n="66" d="100"/>
        </p:scale>
        <p:origin x="-15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559AFDC-CE9B-454D-B77E-42446C6D3135}" type="datetimeFigureOut">
              <a:rPr lang="ar-JO" smtClean="0"/>
              <a:pPr/>
              <a:t>24/02/1441</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96B12ED-1ACD-4BC2-8CB6-B245982D56B2}" type="slidenum">
              <a:rPr lang="ar-JO" smtClean="0"/>
              <a:pPr/>
              <a:t>‹#›</a:t>
            </a:fld>
            <a:endParaRPr lang="ar-JO"/>
          </a:p>
        </p:txBody>
      </p:sp>
    </p:spTree>
    <p:extLst>
      <p:ext uri="{BB962C8B-B14F-4D97-AF65-F5344CB8AC3E}">
        <p14:creationId xmlns="" xmlns:p14="http://schemas.microsoft.com/office/powerpoint/2010/main" val="404254419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67A02E8B-BC73-4488-9B99-864B61C6EDA6}" type="slidenum">
              <a:rPr lang="en-GB" smtClean="0"/>
              <a:pPr/>
              <a:t>3</a:t>
            </a:fld>
            <a:endParaRPr lang="en-GB"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GB" dirty="0" smtClean="0"/>
          </a:p>
        </p:txBody>
      </p:sp>
    </p:spTree>
    <p:extLst>
      <p:ext uri="{BB962C8B-B14F-4D97-AF65-F5344CB8AC3E}">
        <p14:creationId xmlns="" xmlns:p14="http://schemas.microsoft.com/office/powerpoint/2010/main" val="2482796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rtl="0"/>
            <a:r>
              <a:rPr lang="en-US" dirty="0" smtClean="0"/>
              <a:t>are the most common causes</a:t>
            </a:r>
          </a:p>
          <a:p>
            <a:pPr algn="l" rtl="0"/>
            <a:r>
              <a:rPr lang="en-US" dirty="0" smtClean="0"/>
              <a:t>Pain during early feeding</a:t>
            </a:r>
          </a:p>
          <a:p>
            <a:pPr algn="l" rtl="0"/>
            <a:r>
              <a:rPr lang="en-US" dirty="0" smtClean="0"/>
              <a:t>If persistent, consider </a:t>
            </a:r>
            <a:r>
              <a:rPr lang="en-US" dirty="0" err="1" smtClean="0"/>
              <a:t>candidiasis</a:t>
            </a:r>
            <a:endParaRPr lang="en-US" dirty="0" smtClean="0"/>
          </a:p>
          <a:p>
            <a:pPr algn="l" rtl="0"/>
            <a:r>
              <a:rPr lang="en-US" dirty="0" smtClean="0"/>
              <a:t>Firm, overfull, and painful</a:t>
            </a:r>
          </a:p>
          <a:p>
            <a:pPr algn="l" rtl="0"/>
            <a:endParaRPr lang="en-US" dirty="0" smtClean="0"/>
          </a:p>
          <a:p>
            <a:pPr algn="l" rtl="0"/>
            <a:r>
              <a:rPr lang="en-US" dirty="0" smtClean="0"/>
              <a:t>Frequent breast feeding </a:t>
            </a:r>
          </a:p>
          <a:p>
            <a:pPr algn="l" rtl="0"/>
            <a:r>
              <a:rPr lang="en-US" dirty="0" smtClean="0"/>
              <a:t>Manual expression</a:t>
            </a:r>
            <a:endParaRPr lang="ar-JO" dirty="0" smtClean="0"/>
          </a:p>
          <a:p>
            <a:endParaRPr lang="ar-JO" dirty="0"/>
          </a:p>
        </p:txBody>
      </p:sp>
      <p:sp>
        <p:nvSpPr>
          <p:cNvPr id="4" name="Slide Number Placeholder 3"/>
          <p:cNvSpPr>
            <a:spLocks noGrp="1"/>
          </p:cNvSpPr>
          <p:nvPr>
            <p:ph type="sldNum" sz="quarter" idx="10"/>
          </p:nvPr>
        </p:nvSpPr>
        <p:spPr/>
        <p:txBody>
          <a:bodyPr/>
          <a:lstStyle/>
          <a:p>
            <a:fld id="{A96B12ED-1ACD-4BC2-8CB6-B245982D56B2}" type="slidenum">
              <a:rPr lang="ar-JO" smtClean="0"/>
              <a:pPr/>
              <a:t>27</a:t>
            </a:fld>
            <a:endParaRPr lang="ar-JO"/>
          </a:p>
        </p:txBody>
      </p:sp>
    </p:spTree>
    <p:extLst>
      <p:ext uri="{BB962C8B-B14F-4D97-AF65-F5344CB8AC3E}">
        <p14:creationId xmlns="" xmlns:p14="http://schemas.microsoft.com/office/powerpoint/2010/main" val="41252663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A96B12ED-1ACD-4BC2-8CB6-B245982D56B2}" type="slidenum">
              <a:rPr lang="ar-JO" smtClean="0"/>
              <a:pPr/>
              <a:t>32</a:t>
            </a:fld>
            <a:endParaRPr lang="ar-JO"/>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xfrm>
            <a:off x="1150938" y="692150"/>
            <a:ext cx="4556125" cy="3416300"/>
          </a:xfrm>
          <a:noFill/>
          <a:ln>
            <a:solidFill>
              <a:srgbClr val="000000"/>
            </a:solidFill>
            <a:miter lim="800000"/>
            <a:headEnd/>
            <a:tailEnd/>
          </a:ln>
        </p:spPr>
      </p:sp>
      <p:sp>
        <p:nvSpPr>
          <p:cNvPr id="1054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CA" smtClean="0"/>
          </a:p>
        </p:txBody>
      </p:sp>
    </p:spTree>
    <p:extLst>
      <p:ext uri="{BB962C8B-B14F-4D97-AF65-F5344CB8AC3E}">
        <p14:creationId xmlns="" xmlns:p14="http://schemas.microsoft.com/office/powerpoint/2010/main" val="20844995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1150938" y="692150"/>
            <a:ext cx="4556125" cy="3416300"/>
          </a:xfrm>
          <a:ln cap="flat"/>
        </p:spPr>
      </p:sp>
      <p:sp>
        <p:nvSpPr>
          <p:cNvPr id="60419" name="Rectangle 3"/>
          <p:cNvSpPr>
            <a:spLocks noGrp="1" noChangeArrowheads="1"/>
          </p:cNvSpPr>
          <p:nvPr>
            <p:ph type="body" idx="1"/>
          </p:nvPr>
        </p:nvSpPr>
        <p:spPr>
          <a:noFill/>
          <a:ln/>
        </p:spPr>
        <p:txBody>
          <a:bodyPr/>
          <a:lstStyle/>
          <a:p>
            <a:pPr eaLnBrk="1" hangingPunct="1"/>
            <a:endParaRPr lang="en-US" altLang="en-US" smtClean="0"/>
          </a:p>
        </p:txBody>
      </p:sp>
    </p:spTree>
    <p:extLst>
      <p:ext uri="{BB962C8B-B14F-4D97-AF65-F5344CB8AC3E}">
        <p14:creationId xmlns="" xmlns:p14="http://schemas.microsoft.com/office/powerpoint/2010/main" val="2872420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lnSpc>
                <a:spcPct val="80000"/>
              </a:lnSpc>
            </a:pPr>
            <a:r>
              <a:rPr lang="en-US" sz="1200" dirty="0" smtClean="0"/>
              <a:t>The concentration of formula can be changed from 20 cal\oz to 24 or 27 cal\oz</a:t>
            </a:r>
          </a:p>
          <a:p>
            <a:pPr eaLnBrk="1" hangingPunct="1">
              <a:lnSpc>
                <a:spcPct val="80000"/>
              </a:lnSpc>
            </a:pPr>
            <a:r>
              <a:rPr lang="en-US" sz="1200" dirty="0" smtClean="0"/>
              <a:t>1 cup powdered formula in 29 oz of water gives 20 kcal\oz</a:t>
            </a:r>
          </a:p>
          <a:p>
            <a:pPr eaLnBrk="1" hangingPunct="1">
              <a:lnSpc>
                <a:spcPct val="80000"/>
              </a:lnSpc>
            </a:pPr>
            <a:r>
              <a:rPr lang="en-US" sz="1200" dirty="0" smtClean="0"/>
              <a:t>1 cup in 24 oz gives 24 kcal\oz</a:t>
            </a:r>
          </a:p>
          <a:p>
            <a:pPr eaLnBrk="1" hangingPunct="1">
              <a:lnSpc>
                <a:spcPct val="80000"/>
              </a:lnSpc>
            </a:pPr>
            <a:r>
              <a:rPr lang="en-US" sz="1200" dirty="0" smtClean="0"/>
              <a:t>1 cup in 21 oz gives 27 kcal\oz</a:t>
            </a:r>
          </a:p>
          <a:p>
            <a:pPr eaLnBrk="1" hangingPunct="1">
              <a:lnSpc>
                <a:spcPct val="80000"/>
              </a:lnSpc>
            </a:pPr>
            <a:r>
              <a:rPr lang="en-US" sz="1200" dirty="0" smtClean="0"/>
              <a:t>4 scoops in 8 oz gives 20 kcal\oz</a:t>
            </a:r>
          </a:p>
          <a:p>
            <a:pPr eaLnBrk="1" hangingPunct="1">
              <a:lnSpc>
                <a:spcPct val="80000"/>
              </a:lnSpc>
            </a:pPr>
            <a:r>
              <a:rPr lang="en-US" sz="1200" dirty="0" smtClean="0"/>
              <a:t>5 scoops in 8 oz gives 24 kcal\oz</a:t>
            </a:r>
          </a:p>
          <a:p>
            <a:pPr eaLnBrk="1" hangingPunct="1">
              <a:lnSpc>
                <a:spcPct val="80000"/>
              </a:lnSpc>
            </a:pPr>
            <a:r>
              <a:rPr lang="en-US" sz="1200" dirty="0" smtClean="0"/>
              <a:t>5.5 scoops in 8 oz gives 27 kcal\oz</a:t>
            </a:r>
          </a:p>
          <a:p>
            <a:pPr eaLnBrk="1" hangingPunct="1">
              <a:lnSpc>
                <a:spcPct val="80000"/>
              </a:lnSpc>
            </a:pPr>
            <a:r>
              <a:rPr lang="en-US" sz="1200" dirty="0" smtClean="0"/>
              <a:t>For healthy infants, formulas are prepared to provide 20 kcal\oz</a:t>
            </a:r>
          </a:p>
        </p:txBody>
      </p:sp>
      <p:sp>
        <p:nvSpPr>
          <p:cNvPr id="4" name="Slide Number Placeholder 3"/>
          <p:cNvSpPr>
            <a:spLocks noGrp="1"/>
          </p:cNvSpPr>
          <p:nvPr>
            <p:ph type="sldNum" sz="quarter" idx="10"/>
          </p:nvPr>
        </p:nvSpPr>
        <p:spPr/>
        <p:txBody>
          <a:bodyPr/>
          <a:lstStyle/>
          <a:p>
            <a:fld id="{A96B12ED-1ACD-4BC2-8CB6-B245982D56B2}" type="slidenum">
              <a:rPr lang="ar-JO" smtClean="0"/>
              <a:pPr/>
              <a:t>59</a:t>
            </a:fld>
            <a:endParaRPr lang="ar-JO"/>
          </a:p>
        </p:txBody>
      </p:sp>
    </p:spTree>
    <p:extLst>
      <p:ext uri="{BB962C8B-B14F-4D97-AF65-F5344CB8AC3E}">
        <p14:creationId xmlns="" xmlns:p14="http://schemas.microsoft.com/office/powerpoint/2010/main" val="13781057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DA2648-3090-4759-9351-378D85815BDD}" type="slidenum">
              <a:rPr lang="en-US" smtClean="0">
                <a:latin typeface="Arial" pitchFamily="34" charset="0"/>
                <a:cs typeface="Arial" pitchFamily="34" charset="0"/>
              </a:rPr>
              <a:pPr fontAlgn="base">
                <a:spcBef>
                  <a:spcPct val="0"/>
                </a:spcBef>
                <a:spcAft>
                  <a:spcPct val="0"/>
                </a:spcAft>
              </a:pPr>
              <a:t>60</a:t>
            </a:fld>
            <a:endParaRPr lang="en-US" smtClean="0">
              <a:latin typeface="Arial" pitchFamily="34" charset="0"/>
              <a:cs typeface="Arial" pitchFamily="34" charset="0"/>
            </a:endParaRPr>
          </a:p>
        </p:txBody>
      </p:sp>
      <p:sp>
        <p:nvSpPr>
          <p:cNvPr id="491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156" name="Rectangle 3"/>
          <p:cNvSpPr>
            <a:spLocks noGrp="1" noChangeArrowheads="1"/>
          </p:cNvSpPr>
          <p:nvPr>
            <p:ph type="body" idx="1"/>
          </p:nvPr>
        </p:nvSpPr>
        <p:spPr bwMode="auto">
          <a:noFill/>
        </p:spPr>
        <p:txBody>
          <a:bodyPr/>
          <a:lstStyle/>
          <a:p>
            <a:pPr eaLnBrk="1" hangingPunct="1">
              <a:spcBef>
                <a:spcPct val="0"/>
              </a:spcBef>
            </a:pPr>
            <a:endParaRPr lang="ar-JO" smtClean="0">
              <a:latin typeface="Arial" pitchFamily="34" charset="0"/>
            </a:endParaRPr>
          </a:p>
        </p:txBody>
      </p:sp>
    </p:spTree>
    <p:extLst>
      <p:ext uri="{BB962C8B-B14F-4D97-AF65-F5344CB8AC3E}">
        <p14:creationId xmlns="" xmlns:p14="http://schemas.microsoft.com/office/powerpoint/2010/main" val="11939256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DD739F8-7AA9-426D-81EE-CE0057C9C943}" type="slidenum">
              <a:rPr lang="en-US" smtClean="0">
                <a:latin typeface="Arial" pitchFamily="34" charset="0"/>
                <a:cs typeface="Arial" pitchFamily="34" charset="0"/>
              </a:rPr>
              <a:pPr fontAlgn="base">
                <a:spcBef>
                  <a:spcPct val="0"/>
                </a:spcBef>
                <a:spcAft>
                  <a:spcPct val="0"/>
                </a:spcAft>
              </a:pPr>
              <a:t>61</a:t>
            </a:fld>
            <a:endParaRPr lang="en-US" smtClean="0">
              <a:latin typeface="Arial" pitchFamily="34" charset="0"/>
              <a:cs typeface="Arial" pitchFamily="34" charset="0"/>
            </a:endParaRPr>
          </a:p>
        </p:txBody>
      </p:sp>
      <p:sp>
        <p:nvSpPr>
          <p:cNvPr id="512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4" name="Rectangle 3"/>
          <p:cNvSpPr>
            <a:spLocks noGrp="1" noChangeArrowheads="1"/>
          </p:cNvSpPr>
          <p:nvPr>
            <p:ph type="body" idx="1"/>
          </p:nvPr>
        </p:nvSpPr>
        <p:spPr bwMode="auto">
          <a:noFill/>
        </p:spPr>
        <p:txBody>
          <a:bodyPr/>
          <a:lstStyle/>
          <a:p>
            <a:pPr eaLnBrk="1" hangingPunct="1">
              <a:spcBef>
                <a:spcPct val="0"/>
              </a:spcBef>
            </a:pPr>
            <a:endParaRPr lang="ar-JO" smtClean="0">
              <a:latin typeface="Arial" pitchFamily="34" charset="0"/>
            </a:endParaRPr>
          </a:p>
        </p:txBody>
      </p:sp>
    </p:spTree>
    <p:extLst>
      <p:ext uri="{BB962C8B-B14F-4D97-AF65-F5344CB8AC3E}">
        <p14:creationId xmlns="" xmlns:p14="http://schemas.microsoft.com/office/powerpoint/2010/main" val="1810391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9986076F-AE3B-4D0B-BB2A-71F9B319653B}" type="slidenum">
              <a:rPr lang="en-GB" smtClean="0"/>
              <a:pPr/>
              <a:t>6</a:t>
            </a:fld>
            <a:endParaRPr lang="en-GB"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GB" dirty="0" smtClean="0"/>
          </a:p>
        </p:txBody>
      </p:sp>
    </p:spTree>
    <p:extLst>
      <p:ext uri="{BB962C8B-B14F-4D97-AF65-F5344CB8AC3E}">
        <p14:creationId xmlns="" xmlns:p14="http://schemas.microsoft.com/office/powerpoint/2010/main" val="3347278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1872C24F-24EE-44E6-B677-F379C46C269C}" type="slidenum">
              <a:rPr lang="en-GB" smtClean="0"/>
              <a:pPr/>
              <a:t>7</a:t>
            </a:fld>
            <a:endParaRPr lang="en-GB"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IE" smtClean="0"/>
              <a:t>Occipital frontal circumference</a:t>
            </a:r>
          </a:p>
          <a:p>
            <a:pPr eaLnBrk="1" hangingPunct="1"/>
            <a:endParaRPr lang="en-GB" smtClean="0"/>
          </a:p>
        </p:txBody>
      </p:sp>
    </p:spTree>
    <p:extLst>
      <p:ext uri="{BB962C8B-B14F-4D97-AF65-F5344CB8AC3E}">
        <p14:creationId xmlns="" xmlns:p14="http://schemas.microsoft.com/office/powerpoint/2010/main" val="1576841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Metoclopramide</a:t>
            </a:r>
            <a:r>
              <a:rPr lang="en-US" dirty="0" smtClean="0"/>
              <a:t> – dopamine antagonist</a:t>
            </a:r>
          </a:p>
          <a:p>
            <a:r>
              <a:rPr lang="en-US" dirty="0" err="1" smtClean="0"/>
              <a:t>Hypothyroidsim</a:t>
            </a:r>
            <a:r>
              <a:rPr lang="en-US" dirty="0" smtClean="0"/>
              <a:t> – high TRH</a:t>
            </a:r>
            <a:endParaRPr lang="ar-JO" dirty="0"/>
          </a:p>
        </p:txBody>
      </p:sp>
      <p:sp>
        <p:nvSpPr>
          <p:cNvPr id="4" name="Slide Number Placeholder 3"/>
          <p:cNvSpPr>
            <a:spLocks noGrp="1"/>
          </p:cNvSpPr>
          <p:nvPr>
            <p:ph type="sldNum" sz="quarter" idx="10"/>
          </p:nvPr>
        </p:nvSpPr>
        <p:spPr/>
        <p:txBody>
          <a:bodyPr/>
          <a:lstStyle/>
          <a:p>
            <a:fld id="{A96B12ED-1ACD-4BC2-8CB6-B245982D56B2}" type="slidenum">
              <a:rPr lang="ar-JO" smtClean="0"/>
              <a:pPr/>
              <a:t>10</a:t>
            </a:fld>
            <a:endParaRPr lang="ar-JO"/>
          </a:p>
        </p:txBody>
      </p:sp>
    </p:spTree>
    <p:extLst>
      <p:ext uri="{BB962C8B-B14F-4D97-AF65-F5344CB8AC3E}">
        <p14:creationId xmlns="" xmlns:p14="http://schemas.microsoft.com/office/powerpoint/2010/main" val="3638539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sz="1200" dirty="0" smtClean="0"/>
              <a:t>essential fatty </a:t>
            </a:r>
            <a:endParaRPr lang="ar-JO" dirty="0"/>
          </a:p>
        </p:txBody>
      </p:sp>
      <p:sp>
        <p:nvSpPr>
          <p:cNvPr id="4" name="Slide Number Placeholder 3"/>
          <p:cNvSpPr>
            <a:spLocks noGrp="1"/>
          </p:cNvSpPr>
          <p:nvPr>
            <p:ph type="sldNum" sz="quarter" idx="10"/>
          </p:nvPr>
        </p:nvSpPr>
        <p:spPr/>
        <p:txBody>
          <a:bodyPr/>
          <a:lstStyle/>
          <a:p>
            <a:fld id="{A96B12ED-1ACD-4BC2-8CB6-B245982D56B2}" type="slidenum">
              <a:rPr lang="ar-JO" smtClean="0"/>
              <a:pPr/>
              <a:t>12</a:t>
            </a:fld>
            <a:endParaRPr lang="ar-JO"/>
          </a:p>
        </p:txBody>
      </p:sp>
    </p:spTree>
    <p:extLst>
      <p:ext uri="{BB962C8B-B14F-4D97-AF65-F5344CB8AC3E}">
        <p14:creationId xmlns="" xmlns:p14="http://schemas.microsoft.com/office/powerpoint/2010/main" val="2015440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rtl="0">
              <a:buFontTx/>
              <a:buNone/>
            </a:pPr>
            <a:r>
              <a:rPr lang="en-CA" sz="1200" dirty="0" smtClean="0">
                <a:solidFill>
                  <a:srgbClr val="00B050"/>
                </a:solidFill>
                <a:latin typeface="Andalus" pitchFamily="2" charset="-78"/>
                <a:cs typeface="Andalus" pitchFamily="2" charset="-78"/>
              </a:rPr>
              <a:t>Renal solute load</a:t>
            </a:r>
          </a:p>
          <a:p>
            <a:pPr algn="l" rtl="0">
              <a:buFontTx/>
              <a:buNone/>
            </a:pPr>
            <a:r>
              <a:rPr lang="en-CA" sz="1200" dirty="0" smtClean="0"/>
              <a:t>                *cow’s milk has </a:t>
            </a:r>
            <a:r>
              <a:rPr lang="en-CA" sz="1200" i="1" u="sng" dirty="0" smtClean="0">
                <a:solidFill>
                  <a:srgbClr val="FFC000"/>
                </a:solidFill>
              </a:rPr>
              <a:t>3x the ash and protein </a:t>
            </a:r>
            <a:r>
              <a:rPr lang="en-CA" sz="1200" dirty="0" smtClean="0"/>
              <a:t>content as that of human milk; results in higher renal solute load</a:t>
            </a:r>
          </a:p>
          <a:p>
            <a:pPr algn="l" rtl="0">
              <a:buFontTx/>
              <a:buNone/>
            </a:pPr>
            <a:r>
              <a:rPr lang="en-CA" sz="1200" dirty="0" smtClean="0"/>
              <a:t>                 *human milk 79 </a:t>
            </a:r>
            <a:r>
              <a:rPr lang="en-CA" sz="1200" dirty="0" err="1" smtClean="0"/>
              <a:t>mOsm</a:t>
            </a:r>
            <a:r>
              <a:rPr lang="en-CA" sz="1200" dirty="0" smtClean="0"/>
              <a:t> /L cow’s milk 228mOsm/L</a:t>
            </a:r>
          </a:p>
          <a:p>
            <a:pPr algn="l" rtl="0">
              <a:buFontTx/>
              <a:buNone/>
            </a:pPr>
            <a:r>
              <a:rPr lang="en-CA" sz="1200" dirty="0" err="1" smtClean="0">
                <a:solidFill>
                  <a:srgbClr val="FF0000"/>
                </a:solidFill>
                <a:latin typeface="Baskerville Old Face" pitchFamily="18" charset="0"/>
              </a:rPr>
              <a:t>Osmolality</a:t>
            </a:r>
            <a:r>
              <a:rPr lang="en-CA" sz="1200" dirty="0" smtClean="0">
                <a:solidFill>
                  <a:srgbClr val="FF0000"/>
                </a:solidFill>
                <a:latin typeface="Baskerville Old Face" pitchFamily="18" charset="0"/>
              </a:rPr>
              <a:t> </a:t>
            </a:r>
          </a:p>
          <a:p>
            <a:pPr algn="l" rtl="0">
              <a:buFontTx/>
              <a:buNone/>
            </a:pPr>
            <a:r>
              <a:rPr lang="en-CA" sz="1200" dirty="0" smtClean="0"/>
              <a:t>                 *related to mineral and carbohydrate content human milk 300 </a:t>
            </a:r>
            <a:r>
              <a:rPr lang="en-CA" sz="1200" dirty="0" err="1" smtClean="0"/>
              <a:t>mOsm</a:t>
            </a:r>
            <a:r>
              <a:rPr lang="en-CA" sz="1200" dirty="0" smtClean="0"/>
              <a:t>/kg infant formula typically </a:t>
            </a:r>
            <a:r>
              <a:rPr lang="en-CA" sz="1200" dirty="0" err="1" smtClean="0"/>
              <a:t>iso</a:t>
            </a:r>
            <a:r>
              <a:rPr lang="en-CA" sz="1200" dirty="0" smtClean="0"/>
              <a:t> – osmotic </a:t>
            </a:r>
          </a:p>
          <a:p>
            <a:pPr algn="l" rtl="0">
              <a:buFontTx/>
              <a:buNone/>
            </a:pPr>
            <a:r>
              <a:rPr lang="en-CA" sz="1200" dirty="0" smtClean="0"/>
              <a:t>                 *the higher caloric density, the higher the </a:t>
            </a:r>
            <a:r>
              <a:rPr lang="en-CA" sz="1200" dirty="0" err="1" smtClean="0"/>
              <a:t>osm</a:t>
            </a:r>
            <a:endParaRPr lang="en-CA" sz="1200" dirty="0" smtClean="0"/>
          </a:p>
          <a:p>
            <a:pPr algn="l" rtl="0">
              <a:buFontTx/>
              <a:buNone/>
            </a:pPr>
            <a:r>
              <a:rPr lang="en-CA" sz="1200" dirty="0" smtClean="0">
                <a:solidFill>
                  <a:srgbClr val="FF0000"/>
                </a:solidFill>
                <a:latin typeface="Baskerville Old Face" pitchFamily="18" charset="0"/>
              </a:rPr>
              <a:t>Caloric density </a:t>
            </a:r>
          </a:p>
          <a:p>
            <a:pPr algn="l" rtl="0">
              <a:buFontTx/>
              <a:buNone/>
            </a:pPr>
            <a:r>
              <a:rPr lang="en-CA" sz="1200" dirty="0" smtClean="0">
                <a:solidFill>
                  <a:srgbClr val="FF0000"/>
                </a:solidFill>
                <a:latin typeface="Baskerville Old Face" pitchFamily="18" charset="0"/>
              </a:rPr>
              <a:t>                   </a:t>
            </a:r>
            <a:r>
              <a:rPr lang="en-CA" sz="1200" dirty="0" smtClean="0">
                <a:latin typeface="Baskerville Old Face" pitchFamily="18" charset="0"/>
              </a:rPr>
              <a:t>*</a:t>
            </a:r>
            <a:r>
              <a:rPr lang="en-CA" sz="1200" dirty="0" smtClean="0"/>
              <a:t>human and cow’s milk both 20kcal/ounce</a:t>
            </a:r>
          </a:p>
          <a:p>
            <a:pPr algn="l" rtl="0">
              <a:buFontTx/>
              <a:buNone/>
            </a:pPr>
            <a:r>
              <a:rPr lang="en-CA" sz="1200" dirty="0" smtClean="0"/>
              <a:t>                  *most preemie formulas are 24kcal/ounce</a:t>
            </a:r>
          </a:p>
          <a:p>
            <a:pPr algn="l" rtl="0">
              <a:buFontTx/>
              <a:buNone/>
            </a:pPr>
            <a:r>
              <a:rPr lang="en-CA" sz="1200" dirty="0" smtClean="0">
                <a:solidFill>
                  <a:srgbClr val="FF0000"/>
                </a:solidFill>
                <a:latin typeface="Baskerville Old Face" pitchFamily="18" charset="0"/>
              </a:rPr>
              <a:t>Calcium : phosphorus ratio</a:t>
            </a:r>
          </a:p>
          <a:p>
            <a:pPr algn="l" rtl="0">
              <a:buFontTx/>
              <a:buNone/>
            </a:pPr>
            <a:r>
              <a:rPr lang="en-CA" sz="1200" dirty="0" smtClean="0"/>
              <a:t>                 *human milk 2:1 cow’s milk 1:1</a:t>
            </a:r>
          </a:p>
          <a:p>
            <a:endParaRPr lang="ar-JO" dirty="0"/>
          </a:p>
        </p:txBody>
      </p:sp>
      <p:sp>
        <p:nvSpPr>
          <p:cNvPr id="4" name="Slide Number Placeholder 3"/>
          <p:cNvSpPr>
            <a:spLocks noGrp="1"/>
          </p:cNvSpPr>
          <p:nvPr>
            <p:ph type="sldNum" sz="quarter" idx="10"/>
          </p:nvPr>
        </p:nvSpPr>
        <p:spPr/>
        <p:txBody>
          <a:bodyPr/>
          <a:lstStyle/>
          <a:p>
            <a:fld id="{A96B12ED-1ACD-4BC2-8CB6-B245982D56B2}" type="slidenum">
              <a:rPr lang="ar-JO" smtClean="0"/>
              <a:pPr/>
              <a:t>14</a:t>
            </a:fld>
            <a:endParaRPr lang="ar-JO"/>
          </a:p>
        </p:txBody>
      </p:sp>
    </p:spTree>
    <p:extLst>
      <p:ext uri="{BB962C8B-B14F-4D97-AF65-F5344CB8AC3E}">
        <p14:creationId xmlns="" xmlns:p14="http://schemas.microsoft.com/office/powerpoint/2010/main" val="4096608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Hind high fat</a:t>
            </a:r>
            <a:endParaRPr lang="ar-JO" dirty="0"/>
          </a:p>
        </p:txBody>
      </p:sp>
      <p:sp>
        <p:nvSpPr>
          <p:cNvPr id="4" name="Slide Number Placeholder 3"/>
          <p:cNvSpPr>
            <a:spLocks noGrp="1"/>
          </p:cNvSpPr>
          <p:nvPr>
            <p:ph type="sldNum" sz="quarter" idx="10"/>
          </p:nvPr>
        </p:nvSpPr>
        <p:spPr/>
        <p:txBody>
          <a:bodyPr/>
          <a:lstStyle/>
          <a:p>
            <a:fld id="{A96B12ED-1ACD-4BC2-8CB6-B245982D56B2}" type="slidenum">
              <a:rPr lang="ar-JO" smtClean="0"/>
              <a:pPr/>
              <a:t>15</a:t>
            </a:fld>
            <a:endParaRPr lang="ar-JO"/>
          </a:p>
        </p:txBody>
      </p:sp>
    </p:spTree>
    <p:extLst>
      <p:ext uri="{BB962C8B-B14F-4D97-AF65-F5344CB8AC3E}">
        <p14:creationId xmlns="" xmlns:p14="http://schemas.microsoft.com/office/powerpoint/2010/main" val="2228164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r" defTabSz="914400" rtl="1" eaLnBrk="1" fontAlgn="auto" latinLnBrk="0" hangingPunct="1">
              <a:lnSpc>
                <a:spcPct val="100000"/>
              </a:lnSpc>
              <a:spcBef>
                <a:spcPts val="0"/>
              </a:spcBef>
              <a:spcAft>
                <a:spcPts val="0"/>
              </a:spcAft>
              <a:buClrTx/>
              <a:buSzTx/>
              <a:buFontTx/>
              <a:buNone/>
              <a:tabLst/>
              <a:defRPr/>
            </a:pPr>
            <a:r>
              <a:rPr lang="en-US" sz="2000" dirty="0" smtClean="0">
                <a:solidFill>
                  <a:srgbClr val="C00000"/>
                </a:solidFill>
              </a:rPr>
              <a:t>Foremilk is lower in fat; the fat gradually changes throughout the breastfeeding session</a:t>
            </a:r>
          </a:p>
          <a:p>
            <a:endParaRPr lang="ar-JO" dirty="0"/>
          </a:p>
        </p:txBody>
      </p:sp>
      <p:sp>
        <p:nvSpPr>
          <p:cNvPr id="4" name="Slide Number Placeholder 3"/>
          <p:cNvSpPr>
            <a:spLocks noGrp="1"/>
          </p:cNvSpPr>
          <p:nvPr>
            <p:ph type="sldNum" sz="quarter" idx="10"/>
          </p:nvPr>
        </p:nvSpPr>
        <p:spPr/>
        <p:txBody>
          <a:bodyPr/>
          <a:lstStyle/>
          <a:p>
            <a:fld id="{A96B12ED-1ACD-4BC2-8CB6-B245982D56B2}" type="slidenum">
              <a:rPr lang="ar-JO" smtClean="0"/>
              <a:pPr/>
              <a:t>16</a:t>
            </a:fld>
            <a:endParaRPr lang="ar-JO"/>
          </a:p>
        </p:txBody>
      </p:sp>
    </p:spTree>
    <p:extLst>
      <p:ext uri="{BB962C8B-B14F-4D97-AF65-F5344CB8AC3E}">
        <p14:creationId xmlns="" xmlns:p14="http://schemas.microsoft.com/office/powerpoint/2010/main" val="3359971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CA" smtClean="0"/>
          </a:p>
        </p:txBody>
      </p:sp>
      <p:sp>
        <p:nvSpPr>
          <p:cNvPr id="819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A2FFD4-52E2-49F5-9B58-C756C0E9703F}" type="slidenum">
              <a:rPr lang="en-CA" smtClean="0">
                <a:latin typeface="Arial" pitchFamily="34" charset="0"/>
                <a:cs typeface="Arial" pitchFamily="34" charset="0"/>
              </a:rPr>
              <a:pPr/>
              <a:t>22</a:t>
            </a:fld>
            <a:endParaRPr lang="en-CA" smtClean="0">
              <a:latin typeface="Arial" pitchFamily="34" charset="0"/>
              <a:cs typeface="Arial" pitchFamily="34" charset="0"/>
            </a:endParaRPr>
          </a:p>
        </p:txBody>
      </p:sp>
    </p:spTree>
    <p:extLst>
      <p:ext uri="{BB962C8B-B14F-4D97-AF65-F5344CB8AC3E}">
        <p14:creationId xmlns="" xmlns:p14="http://schemas.microsoft.com/office/powerpoint/2010/main" val="1393767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10/23/2019</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10/23/2019</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10/23/2019</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10/23/2019</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10/23/2019</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10/23/2019</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images.google.ie/imgres?imgurl=http://www.nlm.nih.gov/medlineplus/ency/images/ency/fullsize/17206.jpg&amp;imgrefurl=http://www.nlm.nih.gov/medlineplus/ency/imagepages/17206.htm&amp;start=1&amp;h=320&amp;w=400&amp;sz=14&amp;tbnid=KGPpSWqIrEgE6M:&amp;tbnh=99&amp;tbnw=124&amp;hl=en&amp;prev=/images?q=HEAD+CIRCUMFERENCE&amp;gbv=1&amp;svnum=10&amp;hl=en&amp;ie=UTF-8&amp;oe=ISO-8859-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JO"/>
          </a:p>
        </p:txBody>
      </p:sp>
      <p:sp>
        <p:nvSpPr>
          <p:cNvPr id="3" name="Subtitle 2"/>
          <p:cNvSpPr>
            <a:spLocks noGrp="1"/>
          </p:cNvSpPr>
          <p:nvPr>
            <p:ph type="subTitle" idx="1"/>
          </p:nvPr>
        </p:nvSpPr>
        <p:spPr/>
        <p:txBody>
          <a:bodyPr/>
          <a:lstStyle/>
          <a:p>
            <a:endParaRPr lang="ar-JO"/>
          </a:p>
        </p:txBody>
      </p:sp>
      <p:pic>
        <p:nvPicPr>
          <p:cNvPr id="4" name="Picture 3" descr="13412199_1802209396678398_7266792316639849479_o.pn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نتيجة بحث الصور عن ‪oxytocin and prolactin‬‏"/>
          <p:cNvPicPr>
            <a:picLocks noChangeAspect="1" noChangeArrowheads="1"/>
          </p:cNvPicPr>
          <p:nvPr/>
        </p:nvPicPr>
        <p:blipFill>
          <a:blip r:embed="rId3" cstate="print"/>
          <a:srcRect/>
          <a:stretch>
            <a:fillRect/>
          </a:stretch>
        </p:blipFill>
        <p:spPr bwMode="auto">
          <a:xfrm>
            <a:off x="6638372" y="2000240"/>
            <a:ext cx="2505628" cy="1857364"/>
          </a:xfrm>
          <a:prstGeom prst="rect">
            <a:avLst/>
          </a:prstGeom>
          <a:noFill/>
        </p:spPr>
      </p:pic>
      <p:pic>
        <p:nvPicPr>
          <p:cNvPr id="1030" name="Picture 6" descr="نتيجة بحث الصور عن ‪prolactin‬‏"/>
          <p:cNvPicPr>
            <a:picLocks noChangeAspect="1" noChangeArrowheads="1"/>
          </p:cNvPicPr>
          <p:nvPr/>
        </p:nvPicPr>
        <p:blipFill>
          <a:blip r:embed="rId4" cstate="print"/>
          <a:srcRect/>
          <a:stretch>
            <a:fillRect/>
          </a:stretch>
        </p:blipFill>
        <p:spPr bwMode="auto">
          <a:xfrm>
            <a:off x="6771015" y="0"/>
            <a:ext cx="2372985" cy="2099179"/>
          </a:xfrm>
          <a:prstGeom prst="rect">
            <a:avLst/>
          </a:prstGeom>
          <a:noFill/>
        </p:spPr>
      </p:pic>
      <p:sp>
        <p:nvSpPr>
          <p:cNvPr id="2" name="Title 1"/>
          <p:cNvSpPr>
            <a:spLocks noGrp="1"/>
          </p:cNvSpPr>
          <p:nvPr>
            <p:ph type="title"/>
          </p:nvPr>
        </p:nvSpPr>
        <p:spPr/>
        <p:txBody>
          <a:bodyPr/>
          <a:lstStyle/>
          <a:p>
            <a:r>
              <a:rPr lang="en-US" dirty="0" smtClean="0"/>
              <a:t>Breast feeding</a:t>
            </a:r>
            <a:endParaRPr lang="ar-JO" dirty="0"/>
          </a:p>
        </p:txBody>
      </p:sp>
      <p:sp>
        <p:nvSpPr>
          <p:cNvPr id="3" name="Content Placeholder 2"/>
          <p:cNvSpPr>
            <a:spLocks noGrp="1"/>
          </p:cNvSpPr>
          <p:nvPr>
            <p:ph sz="quarter" idx="1"/>
          </p:nvPr>
        </p:nvSpPr>
        <p:spPr>
          <a:xfrm>
            <a:off x="0" y="1571612"/>
            <a:ext cx="8153400" cy="4495800"/>
          </a:xfrm>
        </p:spPr>
        <p:txBody>
          <a:bodyPr>
            <a:normAutofit fontScale="92500"/>
          </a:bodyPr>
          <a:lstStyle/>
          <a:p>
            <a:pPr algn="l" rtl="0"/>
            <a:r>
              <a:rPr lang="en-US" sz="2400" dirty="0" err="1" smtClean="0"/>
              <a:t>Oxytocin</a:t>
            </a:r>
            <a:r>
              <a:rPr lang="en-US" sz="2400" dirty="0" smtClean="0"/>
              <a:t>: (posterior pituitary) for breast development and Milk ejection</a:t>
            </a:r>
            <a:endParaRPr lang="en-US" sz="2000" dirty="0" smtClean="0"/>
          </a:p>
          <a:p>
            <a:pPr algn="l" rtl="0"/>
            <a:r>
              <a:rPr lang="en-US" sz="2400" dirty="0" err="1" smtClean="0"/>
              <a:t>Prolactin</a:t>
            </a:r>
            <a:r>
              <a:rPr lang="en-US" sz="2400" dirty="0" smtClean="0"/>
              <a:t>: </a:t>
            </a:r>
            <a:r>
              <a:rPr lang="en-US" sz="2400" dirty="0" smtClean="0">
                <a:sym typeface="Wingdings" pitchFamily="2" charset="2"/>
              </a:rPr>
              <a:t>(anterior </a:t>
            </a:r>
            <a:r>
              <a:rPr lang="en-US" sz="2400" dirty="0" err="1" smtClean="0">
                <a:sym typeface="Wingdings" pitchFamily="2" charset="2"/>
              </a:rPr>
              <a:t>pituitery</a:t>
            </a:r>
            <a:r>
              <a:rPr lang="en-US" sz="2400" dirty="0" smtClean="0">
                <a:sym typeface="Wingdings" pitchFamily="2" charset="2"/>
              </a:rPr>
              <a:t>)</a:t>
            </a:r>
            <a:r>
              <a:rPr lang="en-US" sz="2400" dirty="0" smtClean="0"/>
              <a:t> for milk production</a:t>
            </a:r>
          </a:p>
          <a:p>
            <a:pPr algn="l" rtl="0"/>
            <a:r>
              <a:rPr lang="en-US" sz="2400" dirty="0" smtClean="0"/>
              <a:t>Two hormones affect </a:t>
            </a:r>
            <a:r>
              <a:rPr lang="en-US" sz="2400" dirty="0" err="1" smtClean="0"/>
              <a:t>prolactin</a:t>
            </a:r>
            <a:r>
              <a:rPr lang="en-US" sz="2400" dirty="0" smtClean="0"/>
              <a:t> production:</a:t>
            </a:r>
          </a:p>
          <a:p>
            <a:pPr algn="l" rtl="0">
              <a:buNone/>
            </a:pPr>
            <a:r>
              <a:rPr lang="en-US" sz="2400" dirty="0" smtClean="0"/>
              <a:t>      1-dopamin   2-TRH</a:t>
            </a:r>
          </a:p>
          <a:p>
            <a:pPr algn="l" rtl="0"/>
            <a:r>
              <a:rPr lang="en-US" sz="1800" dirty="0" smtClean="0"/>
              <a:t>1-Dopamin has inhibitory effect on </a:t>
            </a:r>
            <a:r>
              <a:rPr lang="en-US" sz="1800" dirty="0" err="1" smtClean="0"/>
              <a:t>prolactin</a:t>
            </a:r>
            <a:r>
              <a:rPr lang="en-US" sz="1800" dirty="0" smtClean="0"/>
              <a:t> production  so  if breast milk isn’t produced enough , we give </a:t>
            </a:r>
            <a:r>
              <a:rPr lang="en-US" sz="1800" dirty="0" err="1" smtClean="0">
                <a:solidFill>
                  <a:srgbClr val="FF0000"/>
                </a:solidFill>
              </a:rPr>
              <a:t>Metoclopramide</a:t>
            </a:r>
            <a:r>
              <a:rPr lang="en-US" sz="1800" dirty="0" smtClean="0"/>
              <a:t> – </a:t>
            </a:r>
            <a:r>
              <a:rPr lang="en-US" sz="1400" dirty="0" smtClean="0"/>
              <a:t>dopamine antagonist  -</a:t>
            </a:r>
            <a:r>
              <a:rPr lang="en-US" sz="1800" dirty="0" smtClean="0"/>
              <a:t>to increase </a:t>
            </a:r>
            <a:r>
              <a:rPr lang="en-US" sz="1800" dirty="0" err="1" smtClean="0"/>
              <a:t>prolactin</a:t>
            </a:r>
            <a:r>
              <a:rPr lang="en-US" sz="1800" dirty="0" smtClean="0"/>
              <a:t> production  &gt; increase beast milk production</a:t>
            </a:r>
          </a:p>
          <a:p>
            <a:pPr algn="l" rtl="0"/>
            <a:r>
              <a:rPr lang="en-US" sz="1800" dirty="0" smtClean="0"/>
              <a:t>2-TRH (released from hypothalamus)  increases the </a:t>
            </a:r>
            <a:r>
              <a:rPr lang="en-US" sz="1800" dirty="0" err="1" smtClean="0"/>
              <a:t>prolactin</a:t>
            </a:r>
            <a:r>
              <a:rPr lang="en-US" sz="1800" dirty="0" smtClean="0"/>
              <a:t>  production </a:t>
            </a:r>
          </a:p>
          <a:p>
            <a:pPr algn="l" rtl="0">
              <a:buNone/>
            </a:pPr>
            <a:r>
              <a:rPr lang="en-US" sz="1800" dirty="0" smtClean="0"/>
              <a:t>      so in </a:t>
            </a:r>
            <a:r>
              <a:rPr lang="en-US" sz="1800" dirty="0" err="1" smtClean="0"/>
              <a:t>hypothyrodism</a:t>
            </a:r>
            <a:r>
              <a:rPr lang="en-US" sz="1800" dirty="0" smtClean="0"/>
              <a:t> , decreased T4 leads to loss of negative feedback of TSH and TRH production    , so high TRH  leads to increase </a:t>
            </a:r>
            <a:r>
              <a:rPr lang="en-US" sz="1800" dirty="0" err="1" smtClean="0"/>
              <a:t>prolactin</a:t>
            </a:r>
            <a:r>
              <a:rPr lang="en-US" sz="1800" dirty="0" smtClean="0"/>
              <a:t> production and this may cause </a:t>
            </a:r>
            <a:r>
              <a:rPr lang="en-US" sz="1800" dirty="0" err="1" smtClean="0"/>
              <a:t>galactorrhea</a:t>
            </a:r>
            <a:r>
              <a:rPr lang="en-US" sz="1800" dirty="0" smtClean="0"/>
              <a:t>\\ as a clinical manifestation of hypothyroidism )</a:t>
            </a:r>
          </a:p>
          <a:p>
            <a:pPr algn="l" rtl="0"/>
            <a:r>
              <a:rPr lang="en-US" sz="1800" dirty="0" smtClean="0"/>
              <a:t>  </a:t>
            </a:r>
            <a:endParaRPr lang="ar-JO"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12648" y="228600"/>
            <a:ext cx="8153400" cy="990600"/>
          </a:xfrm>
          <a:prstGeom prst="rect">
            <a:avLst/>
          </a:prstGeom>
        </p:spPr>
        <p:txBody>
          <a:bodyPr vert="horz" anchor="ctr">
            <a:normAutofit/>
          </a:body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2"/>
                </a:solidFill>
                <a:effectLst/>
                <a:uLnTx/>
                <a:uFillTx/>
                <a:latin typeface="+mj-lt"/>
                <a:ea typeface="+mj-ea"/>
                <a:cs typeface="+mj-cs"/>
              </a:rPr>
              <a:t>Recommendation</a:t>
            </a:r>
            <a:endParaRPr kumimoji="0" lang="ar-JO" sz="4400" b="0" i="0" u="none" strike="noStrike" kern="1200" cap="none" spc="0" normalizeH="0" baseline="0" noProof="0" dirty="0">
              <a:ln>
                <a:noFill/>
              </a:ln>
              <a:solidFill>
                <a:schemeClr val="tx2"/>
              </a:solidFill>
              <a:effectLst/>
              <a:uLnTx/>
              <a:uFillTx/>
              <a:latin typeface="+mj-lt"/>
              <a:ea typeface="+mj-ea"/>
              <a:cs typeface="+mj-cs"/>
            </a:endParaRPr>
          </a:p>
        </p:txBody>
      </p:sp>
      <p:sp>
        <p:nvSpPr>
          <p:cNvPr id="5" name="Content Placeholder 2"/>
          <p:cNvSpPr txBox="1">
            <a:spLocks/>
          </p:cNvSpPr>
          <p:nvPr/>
        </p:nvSpPr>
        <p:spPr>
          <a:xfrm>
            <a:off x="612648" y="1600200"/>
            <a:ext cx="8153400" cy="4495800"/>
          </a:xfrm>
          <a:prstGeom prst="rect">
            <a:avLst/>
          </a:prstGeom>
        </p:spPr>
        <p:txBody>
          <a:bodyPr vert="horz">
            <a:normAutofit/>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US" sz="2900" b="0" i="0" u="none" strike="noStrike" kern="1200" cap="none" spc="0" normalizeH="0" baseline="0" noProof="0" dirty="0" smtClean="0">
                <a:ln>
                  <a:noFill/>
                </a:ln>
                <a:solidFill>
                  <a:schemeClr val="tx1"/>
                </a:solidFill>
                <a:effectLst/>
                <a:uLnTx/>
                <a:uFillTx/>
                <a:latin typeface="+mn-lt"/>
                <a:ea typeface="+mn-ea"/>
                <a:cs typeface="+mn-cs"/>
              </a:rPr>
              <a:t>Minimal Duration for </a:t>
            </a:r>
            <a:r>
              <a:rPr kumimoji="0" lang="en-US" sz="2900" b="1" i="0" u="none" strike="noStrike" kern="1200" cap="none" spc="0" normalizeH="0" baseline="0" noProof="0" dirty="0" smtClean="0">
                <a:ln>
                  <a:noFill/>
                </a:ln>
                <a:solidFill>
                  <a:schemeClr val="tx1"/>
                </a:solidFill>
                <a:effectLst/>
                <a:uLnTx/>
                <a:uFillTx/>
                <a:latin typeface="+mn-lt"/>
                <a:ea typeface="+mn-ea"/>
                <a:cs typeface="+mn-cs"/>
              </a:rPr>
              <a:t>exclusive</a:t>
            </a:r>
            <a:r>
              <a:rPr kumimoji="0" lang="en-US" sz="2900" b="0" i="0" u="none" strike="noStrike" kern="1200" cap="none" spc="0" normalizeH="0" baseline="0" noProof="0" dirty="0" smtClean="0">
                <a:ln>
                  <a:noFill/>
                </a:ln>
                <a:solidFill>
                  <a:schemeClr val="tx1"/>
                </a:solidFill>
                <a:effectLst/>
                <a:uLnTx/>
                <a:uFillTx/>
                <a:latin typeface="+mn-lt"/>
                <a:ea typeface="+mn-ea"/>
                <a:cs typeface="+mn-cs"/>
              </a:rPr>
              <a:t> breast feeding is 6 months, then </a:t>
            </a:r>
            <a:r>
              <a:rPr kumimoji="0" lang="en-GB" sz="2900" b="0" i="0" u="none" strike="noStrike" kern="1200" cap="none" spc="0" normalizeH="0" baseline="0" noProof="0" dirty="0" smtClean="0">
                <a:ln>
                  <a:noFill/>
                </a:ln>
                <a:solidFill>
                  <a:schemeClr val="tx1"/>
                </a:solidFill>
                <a:effectLst/>
                <a:uLnTx/>
                <a:uFillTx/>
                <a:latin typeface="+mn-lt"/>
                <a:ea typeface="+mn-ea"/>
                <a:cs typeface="+mn-cs"/>
              </a:rPr>
              <a:t>Continue to breastfeed after that, in combination </a:t>
            </a:r>
            <a:r>
              <a:rPr kumimoji="0" lang="en-GB" sz="2900" b="0" i="0" u="none" strike="noStrike" kern="1200" cap="none" spc="0" normalizeH="0" baseline="0" noProof="0" dirty="0" smtClean="0">
                <a:ln>
                  <a:noFill/>
                </a:ln>
                <a:solidFill>
                  <a:srgbClr val="FF0000"/>
                </a:solidFill>
                <a:effectLst/>
                <a:uLnTx/>
                <a:uFillTx/>
                <a:latin typeface="+mn-lt"/>
                <a:ea typeface="+mn-ea"/>
                <a:cs typeface="+mn-cs"/>
              </a:rPr>
              <a:t>with appropriate complementary foods, until the age of 2 </a:t>
            </a:r>
            <a:r>
              <a:rPr kumimoji="0" lang="en-GB" sz="2900" b="0" i="0" u="none" strike="noStrike" kern="1200" cap="none" spc="0" normalizeH="0" baseline="0" noProof="0" dirty="0" smtClean="0">
                <a:ln>
                  <a:noFill/>
                </a:ln>
                <a:solidFill>
                  <a:schemeClr val="tx1"/>
                </a:solidFill>
                <a:effectLst/>
                <a:uLnTx/>
                <a:uFillTx/>
                <a:latin typeface="+mn-lt"/>
                <a:ea typeface="+mn-ea"/>
                <a:cs typeface="+mn-cs"/>
              </a:rPr>
              <a:t>years or beyond</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ar-JO" sz="29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6" descr="نتيجة بحث الصور عن ‪breastfeeding 6 months‬‏"/>
          <p:cNvPicPr>
            <a:picLocks noChangeAspect="1" noChangeArrowheads="1"/>
          </p:cNvPicPr>
          <p:nvPr/>
        </p:nvPicPr>
        <p:blipFill>
          <a:blip r:embed="rId2" cstate="print"/>
          <a:srcRect/>
          <a:stretch>
            <a:fillRect/>
          </a:stretch>
        </p:blipFill>
        <p:spPr bwMode="auto">
          <a:xfrm>
            <a:off x="5486400" y="3714752"/>
            <a:ext cx="3657600" cy="28194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0"/>
            <a:ext cx="8153400" cy="776262"/>
          </a:xfrm>
        </p:spPr>
        <p:txBody>
          <a:bodyPr/>
          <a:lstStyle/>
          <a:p>
            <a:r>
              <a:rPr lang="en-US" dirty="0" smtClean="0"/>
              <a:t>Macronutrients </a:t>
            </a:r>
            <a:r>
              <a:rPr lang="en-US" sz="1600" dirty="0" smtClean="0"/>
              <a:t>in breast milk </a:t>
            </a:r>
            <a:endParaRPr lang="ar-JO" dirty="0"/>
          </a:p>
        </p:txBody>
      </p:sp>
      <p:graphicFrame>
        <p:nvGraphicFramePr>
          <p:cNvPr id="4" name="Content Placeholder 3"/>
          <p:cNvGraphicFramePr>
            <a:graphicFrameLocks noGrp="1"/>
          </p:cNvGraphicFramePr>
          <p:nvPr>
            <p:ph sz="quarter" idx="1"/>
          </p:nvPr>
        </p:nvGraphicFramePr>
        <p:xfrm>
          <a:off x="285720" y="1000108"/>
          <a:ext cx="8537576" cy="4482912"/>
        </p:xfrm>
        <a:graphic>
          <a:graphicData uri="http://schemas.openxmlformats.org/drawingml/2006/table">
            <a:tbl>
              <a:tblPr rtl="1" firstRow="1" bandRow="1">
                <a:tableStyleId>{5C22544A-7EE6-4342-B048-85BDC9FD1C3A}</a:tableStyleId>
              </a:tblPr>
              <a:tblGrid>
                <a:gridCol w="2134394"/>
                <a:gridCol w="2150152"/>
                <a:gridCol w="3146123"/>
                <a:gridCol w="1106907"/>
              </a:tblGrid>
              <a:tr h="947232">
                <a:tc>
                  <a:txBody>
                    <a:bodyPr/>
                    <a:lstStyle/>
                    <a:p>
                      <a:pPr algn="l" rtl="0"/>
                      <a:r>
                        <a:rPr lang="en-US" dirty="0" smtClean="0"/>
                        <a:t>Fat</a:t>
                      </a:r>
                      <a:endParaRPr lang="ar-JO" dirty="0"/>
                    </a:p>
                  </a:txBody>
                  <a:tcPr/>
                </a:tc>
                <a:tc>
                  <a:txBody>
                    <a:bodyPr/>
                    <a:lstStyle/>
                    <a:p>
                      <a:pPr algn="l" rtl="0"/>
                      <a:r>
                        <a:rPr lang="en-US" dirty="0" smtClean="0"/>
                        <a:t>Carbohydrate</a:t>
                      </a:r>
                      <a:endParaRPr lang="ar-JO" dirty="0"/>
                    </a:p>
                  </a:txBody>
                  <a:tcPr/>
                </a:tc>
                <a:tc>
                  <a:txBody>
                    <a:bodyPr/>
                    <a:lstStyle/>
                    <a:p>
                      <a:pPr algn="l" rtl="0"/>
                      <a:r>
                        <a:rPr lang="en-US" dirty="0" smtClean="0"/>
                        <a:t>Protein</a:t>
                      </a:r>
                      <a:endParaRPr lang="ar-JO" dirty="0"/>
                    </a:p>
                  </a:txBody>
                  <a:tcPr/>
                </a:tc>
                <a:tc>
                  <a:txBody>
                    <a:bodyPr/>
                    <a:lstStyle/>
                    <a:p>
                      <a:pPr algn="l" rtl="0"/>
                      <a:r>
                        <a:rPr lang="en-US" dirty="0" smtClean="0"/>
                        <a:t>Content</a:t>
                      </a:r>
                      <a:endParaRPr lang="ar-JO" dirty="0"/>
                    </a:p>
                  </a:txBody>
                  <a:tcPr/>
                </a:tc>
              </a:tr>
              <a:tr h="899898">
                <a:tc>
                  <a:txBody>
                    <a:bodyPr/>
                    <a:lstStyle/>
                    <a:p>
                      <a:pPr algn="l" rtl="0"/>
                      <a:r>
                        <a:rPr lang="en-CA" dirty="0" smtClean="0"/>
                        <a:t>9 kcal/gram = </a:t>
                      </a:r>
                    </a:p>
                    <a:p>
                      <a:pPr algn="l" rtl="0"/>
                      <a:r>
                        <a:rPr lang="en-CA" dirty="0" smtClean="0"/>
                        <a:t>40-50% of calories</a:t>
                      </a:r>
                      <a:endParaRPr lang="ar-JO" dirty="0" smtClean="0"/>
                    </a:p>
                    <a:p>
                      <a:pPr algn="l" rtl="0"/>
                      <a:endParaRPr lang="ar-JO" dirty="0"/>
                    </a:p>
                  </a:txBody>
                  <a:tcPr/>
                </a:tc>
                <a:tc>
                  <a:txBody>
                    <a:bodyPr/>
                    <a:lstStyle/>
                    <a:p>
                      <a:pPr algn="l" rtl="0"/>
                      <a:r>
                        <a:rPr lang="en-CA" dirty="0" smtClean="0"/>
                        <a:t>4 kcal/gram = </a:t>
                      </a:r>
                    </a:p>
                    <a:p>
                      <a:pPr algn="l" rtl="0"/>
                      <a:r>
                        <a:rPr lang="en-CA" dirty="0" smtClean="0"/>
                        <a:t>40-50% of calories</a:t>
                      </a:r>
                      <a:endParaRPr lang="ar-JO" dirty="0"/>
                    </a:p>
                  </a:txBody>
                  <a:tcPr/>
                </a:tc>
                <a:tc>
                  <a:txBody>
                    <a:bodyPr/>
                    <a:lstStyle/>
                    <a:p>
                      <a:pPr algn="l" rtl="0"/>
                      <a:r>
                        <a:rPr lang="en-CA" dirty="0" smtClean="0"/>
                        <a:t>4 kcal/gram = </a:t>
                      </a:r>
                    </a:p>
                    <a:p>
                      <a:pPr algn="l" rtl="0"/>
                      <a:r>
                        <a:rPr lang="en-CA" dirty="0" smtClean="0"/>
                        <a:t>3-4gm/kg/</a:t>
                      </a:r>
                      <a:r>
                        <a:rPr lang="en-CA" baseline="0" dirty="0" smtClean="0"/>
                        <a:t> day</a:t>
                      </a:r>
                      <a:endParaRPr lang="en-CA" dirty="0" smtClean="0"/>
                    </a:p>
                    <a:p>
                      <a:pPr algn="l" rtl="0"/>
                      <a:r>
                        <a:rPr lang="en-CA" dirty="0" smtClean="0"/>
                        <a:t>10% of calories</a:t>
                      </a:r>
                      <a:endParaRPr lang="ar-JO" dirty="0"/>
                    </a:p>
                  </a:txBody>
                  <a:tcPr/>
                </a:tc>
                <a:tc>
                  <a:txBody>
                    <a:bodyPr/>
                    <a:lstStyle/>
                    <a:p>
                      <a:pPr algn="l" rtl="0"/>
                      <a:r>
                        <a:rPr lang="en-US" dirty="0" smtClean="0"/>
                        <a:t>Calories</a:t>
                      </a:r>
                      <a:endParaRPr lang="ar-JO" dirty="0"/>
                    </a:p>
                  </a:txBody>
                  <a:tcPr/>
                </a:tc>
              </a:tr>
              <a:tr h="984873">
                <a:tc>
                  <a:txBody>
                    <a:bodyPr/>
                    <a:lstStyle/>
                    <a:p>
                      <a:pPr algn="l" rtl="0"/>
                      <a:r>
                        <a:rPr lang="en-US" dirty="0" smtClean="0"/>
                        <a:t>LCT</a:t>
                      </a:r>
                      <a:r>
                        <a:rPr lang="en-US" baseline="0" dirty="0" smtClean="0"/>
                        <a:t> and MCT</a:t>
                      </a:r>
                    </a:p>
                    <a:p>
                      <a:pPr algn="l" rtl="0"/>
                      <a:r>
                        <a:rPr lang="en-US" dirty="0" smtClean="0"/>
                        <a:t>Essential fatty acids</a:t>
                      </a:r>
                    </a:p>
                    <a:p>
                      <a:pPr algn="l" rtl="0"/>
                      <a:r>
                        <a:rPr lang="en-US" sz="1200" dirty="0" smtClean="0">
                          <a:solidFill>
                            <a:srgbClr val="FF0000"/>
                          </a:solidFill>
                        </a:rPr>
                        <a:t>(omega 3 , omega 6)</a:t>
                      </a:r>
                      <a:endParaRPr lang="en-US" sz="1200" baseline="0" dirty="0" smtClean="0">
                        <a:solidFill>
                          <a:srgbClr val="FF0000"/>
                        </a:solidFill>
                      </a:endParaRPr>
                    </a:p>
                    <a:p>
                      <a:pPr algn="l" rtl="0"/>
                      <a:endParaRPr lang="en-US" baseline="0" dirty="0" smtClean="0"/>
                    </a:p>
                  </a:txBody>
                  <a:tcPr/>
                </a:tc>
                <a:tc>
                  <a:txBody>
                    <a:bodyPr/>
                    <a:lstStyle/>
                    <a:p>
                      <a:pPr algn="l" rtl="0"/>
                      <a:r>
                        <a:rPr lang="en-US" dirty="0" smtClean="0"/>
                        <a:t>Lactose</a:t>
                      </a:r>
                    </a:p>
                    <a:p>
                      <a:pPr algn="l" rtl="0"/>
                      <a:r>
                        <a:rPr lang="en-US" sz="1600" dirty="0" smtClean="0"/>
                        <a:t>(</a:t>
                      </a:r>
                      <a:r>
                        <a:rPr lang="en-US" sz="1600" dirty="0" err="1" smtClean="0">
                          <a:solidFill>
                            <a:srgbClr val="FF0000"/>
                          </a:solidFill>
                        </a:rPr>
                        <a:t>glucose+galactose</a:t>
                      </a:r>
                      <a:r>
                        <a:rPr lang="en-US" sz="1600" dirty="0" smtClean="0">
                          <a:solidFill>
                            <a:srgbClr val="FF0000"/>
                          </a:solidFill>
                        </a:rPr>
                        <a:t>)</a:t>
                      </a:r>
                      <a:endParaRPr lang="ar-JO" sz="1600" dirty="0">
                        <a:solidFill>
                          <a:srgbClr val="FF0000"/>
                        </a:solidFill>
                      </a:endParaRPr>
                    </a:p>
                  </a:txBody>
                  <a:tcPr/>
                </a:tc>
                <a:tc>
                  <a:txBody>
                    <a:bodyPr/>
                    <a:lstStyle/>
                    <a:p>
                      <a:pPr algn="l" rtl="0"/>
                      <a:r>
                        <a:rPr lang="en-US" dirty="0" err="1" smtClean="0"/>
                        <a:t>Whey:Casein</a:t>
                      </a:r>
                      <a:r>
                        <a:rPr lang="en-US" dirty="0" smtClean="0"/>
                        <a:t> (60:40)</a:t>
                      </a:r>
                    </a:p>
                    <a:p>
                      <a:pPr algn="l" rtl="0"/>
                      <a:endParaRPr lang="en-US" dirty="0" smtClean="0"/>
                    </a:p>
                    <a:p>
                      <a:pPr algn="l" rtl="0"/>
                      <a:r>
                        <a:rPr lang="en-US" dirty="0" smtClean="0"/>
                        <a:t>Whey: soluble and easy to digest</a:t>
                      </a:r>
                      <a:endParaRPr lang="ar-JO" dirty="0"/>
                    </a:p>
                  </a:txBody>
                  <a:tcPr/>
                </a:tc>
                <a:tc>
                  <a:txBody>
                    <a:bodyPr/>
                    <a:lstStyle/>
                    <a:p>
                      <a:pPr algn="l" rtl="0"/>
                      <a:r>
                        <a:rPr lang="en-US" dirty="0" smtClean="0"/>
                        <a:t>Content</a:t>
                      </a:r>
                      <a:endParaRPr lang="ar-JO" dirty="0"/>
                    </a:p>
                  </a:txBody>
                  <a:tcPr/>
                </a:tc>
              </a:tr>
              <a:tr h="8998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Lipase </a:t>
                      </a:r>
                      <a:r>
                        <a:rPr lang="en-US" sz="1400" baseline="0" dirty="0" smtClean="0">
                          <a:solidFill>
                            <a:srgbClr val="FF0000"/>
                          </a:solidFill>
                        </a:rPr>
                        <a:t>(characteristic only to  breast milk , not found in formula </a:t>
                      </a:r>
                      <a:r>
                        <a:rPr lang="en-US" baseline="0" dirty="0" smtClean="0"/>
                        <a:t>)</a:t>
                      </a:r>
                      <a:endParaRPr lang="ar-JO" dirty="0" smtClean="0"/>
                    </a:p>
                    <a:p>
                      <a:pPr algn="l" rtl="0"/>
                      <a:endParaRPr lang="ar-JO" dirty="0"/>
                    </a:p>
                  </a:txBody>
                  <a:tcPr/>
                </a:tc>
                <a:tc>
                  <a:txBody>
                    <a:bodyPr/>
                    <a:lstStyle/>
                    <a:p>
                      <a:pPr algn="l" rtl="0"/>
                      <a:endParaRPr lang="ar-JO" dirty="0"/>
                    </a:p>
                  </a:txBody>
                  <a:tcPr/>
                </a:tc>
                <a:tc>
                  <a:txBody>
                    <a:bodyPr/>
                    <a:lstStyle/>
                    <a:p>
                      <a:pPr algn="l" rtl="0"/>
                      <a:r>
                        <a:rPr lang="en-US" dirty="0" err="1" smtClean="0"/>
                        <a:t>IgA</a:t>
                      </a:r>
                      <a:endParaRPr lang="en-US" dirty="0" smtClean="0"/>
                    </a:p>
                    <a:p>
                      <a:pPr algn="l" rtl="0"/>
                      <a:r>
                        <a:rPr lang="en-US" dirty="0" err="1" smtClean="0"/>
                        <a:t>Lactoferrin</a:t>
                      </a:r>
                      <a:endParaRPr lang="en-US" dirty="0" smtClean="0"/>
                    </a:p>
                    <a:p>
                      <a:pPr algn="l" rtl="0"/>
                      <a:r>
                        <a:rPr lang="en-US" dirty="0" smtClean="0"/>
                        <a:t>Growth factors </a:t>
                      </a:r>
                      <a:r>
                        <a:rPr lang="en-US" b="1" dirty="0" smtClean="0"/>
                        <a:t>(</a:t>
                      </a:r>
                      <a:r>
                        <a:rPr lang="en-US" sz="1100" b="1" dirty="0" smtClean="0"/>
                        <a:t>ex.</a:t>
                      </a:r>
                      <a:r>
                        <a:rPr lang="en-US" sz="1100" b="1" baseline="0" dirty="0" smtClean="0"/>
                        <a:t> i</a:t>
                      </a:r>
                      <a:r>
                        <a:rPr lang="en-US" sz="1100" b="1" dirty="0" smtClean="0"/>
                        <a:t>ntestinal growth factors ) so breast</a:t>
                      </a:r>
                      <a:r>
                        <a:rPr lang="en-US" sz="1100" b="1" baseline="0" dirty="0" smtClean="0"/>
                        <a:t> milk prevent necrotizing </a:t>
                      </a:r>
                      <a:r>
                        <a:rPr lang="en-US" sz="1100" b="1" baseline="0" dirty="0" err="1" smtClean="0"/>
                        <a:t>enterocolitis</a:t>
                      </a:r>
                      <a:r>
                        <a:rPr lang="en-US" sz="1100" b="1" baseline="0" dirty="0" smtClean="0"/>
                        <a:t> in premature baby </a:t>
                      </a:r>
                      <a:r>
                        <a:rPr lang="en-US" sz="1100" baseline="0" dirty="0" smtClean="0"/>
                        <a:t>)</a:t>
                      </a:r>
                      <a:endParaRPr lang="ar-JO" dirty="0"/>
                    </a:p>
                  </a:txBody>
                  <a:tcPr/>
                </a:tc>
                <a:tc>
                  <a:txBody>
                    <a:bodyPr/>
                    <a:lstStyle/>
                    <a:p>
                      <a:pPr algn="l" rtl="0"/>
                      <a:r>
                        <a:rPr lang="en-US" dirty="0" smtClean="0"/>
                        <a:t>Other contents</a:t>
                      </a:r>
                      <a:endParaRPr lang="ar-JO" dirty="0"/>
                    </a:p>
                  </a:txBody>
                  <a:tcPr/>
                </a:tc>
              </a:tr>
            </a:tbl>
          </a:graphicData>
        </a:graphic>
      </p:graphicFrame>
      <p:sp>
        <p:nvSpPr>
          <p:cNvPr id="5" name="TextBox 4"/>
          <p:cNvSpPr txBox="1"/>
          <p:nvPr/>
        </p:nvSpPr>
        <p:spPr>
          <a:xfrm>
            <a:off x="0" y="5534561"/>
            <a:ext cx="8643966" cy="1323439"/>
          </a:xfrm>
          <a:prstGeom prst="rect">
            <a:avLst/>
          </a:prstGeom>
          <a:noFill/>
        </p:spPr>
        <p:txBody>
          <a:bodyPr wrap="square" rtlCol="1">
            <a:spAutoFit/>
          </a:bodyPr>
          <a:lstStyle/>
          <a:p>
            <a:r>
              <a:rPr lang="en-US" sz="1600" dirty="0" smtClean="0"/>
              <a:t>#Breast milk contain lactose(glucose +</a:t>
            </a:r>
            <a:r>
              <a:rPr lang="en-US" sz="1600" dirty="0" err="1" smtClean="0"/>
              <a:t>galactose</a:t>
            </a:r>
            <a:r>
              <a:rPr lang="en-US" sz="1600" dirty="0" smtClean="0"/>
              <a:t>) so babies with </a:t>
            </a:r>
            <a:r>
              <a:rPr lang="en-US" sz="1600" dirty="0" err="1" smtClean="0"/>
              <a:t>galactose</a:t>
            </a:r>
            <a:r>
              <a:rPr lang="en-US" sz="1600" dirty="0" smtClean="0"/>
              <a:t> metabolism problems (ex .  </a:t>
            </a:r>
            <a:r>
              <a:rPr lang="en-US" sz="1600" dirty="0" err="1" smtClean="0"/>
              <a:t>Galactosemia</a:t>
            </a:r>
            <a:r>
              <a:rPr lang="en-US" sz="1600" dirty="0" smtClean="0"/>
              <a:t>) are absolute  contraindicated for breast feeding</a:t>
            </a:r>
          </a:p>
          <a:p>
            <a:r>
              <a:rPr lang="en-US" sz="1600" dirty="0" smtClean="0"/>
              <a:t>#Long chain triglyceride (LCT) is the main fat content of breast milk and it is reabsorbed from intestine to the lymphatic , so any child with problem in lymphatic are </a:t>
            </a:r>
            <a:r>
              <a:rPr lang="en-US" sz="1600" dirty="0" err="1" smtClean="0"/>
              <a:t>contraidicated</a:t>
            </a:r>
            <a:r>
              <a:rPr lang="en-US" sz="1600" dirty="0" smtClean="0"/>
              <a:t> to  breast feed \\ other fat </a:t>
            </a:r>
            <a:r>
              <a:rPr lang="en-US" sz="1600" dirty="0" err="1" smtClean="0"/>
              <a:t>conent</a:t>
            </a:r>
            <a:r>
              <a:rPr lang="en-US" sz="1600" dirty="0" smtClean="0"/>
              <a:t> :MCT and SCT are absorbed to the blood </a:t>
            </a:r>
            <a:endParaRPr lang="ar-JO" sz="1600" dirty="0"/>
          </a:p>
        </p:txBody>
      </p:sp>
      <p:sp>
        <p:nvSpPr>
          <p:cNvPr id="6" name="Left Brace 5"/>
          <p:cNvSpPr/>
          <p:nvPr/>
        </p:nvSpPr>
        <p:spPr>
          <a:xfrm rot="10800000">
            <a:off x="7715271" y="5572139"/>
            <a:ext cx="857256" cy="492725"/>
          </a:xfrm>
          <a:prstGeom prst="leftBrace">
            <a:avLst>
              <a:gd name="adj1" fmla="val 11503"/>
              <a:gd name="adj2" fmla="val 50000"/>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JO" sz="2000" b="1" dirty="0"/>
          </a:p>
        </p:txBody>
      </p:sp>
      <p:cxnSp>
        <p:nvCxnSpPr>
          <p:cNvPr id="8" name="Straight Arrow Connector 7"/>
          <p:cNvCxnSpPr/>
          <p:nvPr/>
        </p:nvCxnSpPr>
        <p:spPr>
          <a:xfrm>
            <a:off x="5214942" y="3786190"/>
            <a:ext cx="3143272" cy="2000264"/>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5179223" y="3679033"/>
            <a:ext cx="214314" cy="1588"/>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11" name="Right Brace 10"/>
          <p:cNvSpPr/>
          <p:nvPr/>
        </p:nvSpPr>
        <p:spPr>
          <a:xfrm>
            <a:off x="8501090" y="6072206"/>
            <a:ext cx="285752" cy="785794"/>
          </a:xfrm>
          <a:prstGeom prst="rightBrace">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JO"/>
          </a:p>
        </p:txBody>
      </p:sp>
      <p:cxnSp>
        <p:nvCxnSpPr>
          <p:cNvPr id="13" name="Straight Arrow Connector 12"/>
          <p:cNvCxnSpPr/>
          <p:nvPr/>
        </p:nvCxnSpPr>
        <p:spPr>
          <a:xfrm rot="5400000">
            <a:off x="7286644" y="4857760"/>
            <a:ext cx="3000396" cy="1588"/>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8358214" y="3143248"/>
            <a:ext cx="428628" cy="215902"/>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Micronutrients</a:t>
            </a:r>
            <a:endParaRPr lang="ar-JO" dirty="0"/>
          </a:p>
        </p:txBody>
      </p:sp>
      <p:sp>
        <p:nvSpPr>
          <p:cNvPr id="3" name="Content Placeholder 2"/>
          <p:cNvSpPr>
            <a:spLocks noGrp="1"/>
          </p:cNvSpPr>
          <p:nvPr>
            <p:ph sz="quarter" idx="1"/>
          </p:nvPr>
        </p:nvSpPr>
        <p:spPr>
          <a:xfrm>
            <a:off x="0" y="1600200"/>
            <a:ext cx="9144000" cy="5257800"/>
          </a:xfrm>
        </p:spPr>
        <p:txBody>
          <a:bodyPr/>
          <a:lstStyle/>
          <a:p>
            <a:pPr algn="l" rtl="0"/>
            <a:r>
              <a:rPr lang="en-US" dirty="0" smtClean="0"/>
              <a:t>Water: 90% </a:t>
            </a:r>
            <a:r>
              <a:rPr lang="en-US" sz="1800" dirty="0" smtClean="0">
                <a:solidFill>
                  <a:srgbClr val="FF0000"/>
                </a:solidFill>
              </a:rPr>
              <a:t>so no need for  water supply for babies </a:t>
            </a:r>
            <a:r>
              <a:rPr lang="en-US" sz="1800" b="1" dirty="0" smtClean="0">
                <a:solidFill>
                  <a:srgbClr val="FF0000"/>
                </a:solidFill>
              </a:rPr>
              <a:t>exclusive</a:t>
            </a:r>
            <a:r>
              <a:rPr lang="en-US" sz="1800" dirty="0" smtClean="0">
                <a:solidFill>
                  <a:srgbClr val="FF0000"/>
                </a:solidFill>
              </a:rPr>
              <a:t> breast feeding  (age up to 6 months)  </a:t>
            </a:r>
            <a:endParaRPr lang="en-US" dirty="0" smtClean="0">
              <a:solidFill>
                <a:srgbClr val="FF0000"/>
              </a:solidFill>
            </a:endParaRPr>
          </a:p>
          <a:p>
            <a:pPr algn="l" rtl="0"/>
            <a:r>
              <a:rPr lang="en-US" dirty="0" smtClean="0"/>
              <a:t>Minerals:</a:t>
            </a:r>
          </a:p>
          <a:p>
            <a:pPr marL="319088" indent="33338" algn="l" rtl="0"/>
            <a:r>
              <a:rPr lang="en-US" dirty="0" smtClean="0"/>
              <a:t>Iron </a:t>
            </a:r>
            <a:r>
              <a:rPr lang="en-US" sz="1800" dirty="0" smtClean="0">
                <a:solidFill>
                  <a:srgbClr val="FF0000"/>
                </a:solidFill>
              </a:rPr>
              <a:t>low content in breast milk but easily </a:t>
            </a:r>
            <a:r>
              <a:rPr lang="en-US" sz="1800" dirty="0" err="1" smtClean="0">
                <a:solidFill>
                  <a:srgbClr val="FF0000"/>
                </a:solidFill>
              </a:rPr>
              <a:t>digestable</a:t>
            </a:r>
            <a:r>
              <a:rPr lang="en-US" sz="1800" dirty="0" smtClean="0">
                <a:solidFill>
                  <a:srgbClr val="FF0000"/>
                </a:solidFill>
              </a:rPr>
              <a:t> and bioavailability of </a:t>
            </a:r>
            <a:r>
              <a:rPr lang="en-US" sz="1800" dirty="0" err="1" smtClean="0">
                <a:solidFill>
                  <a:srgbClr val="FF0000"/>
                </a:solidFill>
              </a:rPr>
              <a:t>absorbtion</a:t>
            </a:r>
            <a:r>
              <a:rPr lang="en-US" sz="1800" dirty="0" smtClean="0">
                <a:solidFill>
                  <a:srgbClr val="FF0000"/>
                </a:solidFill>
              </a:rPr>
              <a:t> is high \\ so babies have enough iron from breast milk up to 4 months of age </a:t>
            </a:r>
            <a:endParaRPr lang="en-US" dirty="0" smtClean="0">
              <a:solidFill>
                <a:srgbClr val="FF0000"/>
              </a:solidFill>
            </a:endParaRPr>
          </a:p>
          <a:p>
            <a:pPr marL="319088" indent="33338" algn="l" rtl="0"/>
            <a:r>
              <a:rPr lang="en-US" dirty="0" err="1" smtClean="0"/>
              <a:t>Vitamen</a:t>
            </a:r>
            <a:r>
              <a:rPr lang="en-US" dirty="0" smtClean="0"/>
              <a:t> D </a:t>
            </a:r>
            <a:r>
              <a:rPr lang="en-US" sz="2000" dirty="0" smtClean="0">
                <a:solidFill>
                  <a:srgbClr val="FF0000"/>
                </a:solidFill>
              </a:rPr>
              <a:t>low content so every new born should be supplied by </a:t>
            </a:r>
            <a:r>
              <a:rPr lang="en-US" sz="2000" dirty="0" err="1" smtClean="0">
                <a:solidFill>
                  <a:srgbClr val="FF0000"/>
                </a:solidFill>
              </a:rPr>
              <a:t>vit</a:t>
            </a:r>
            <a:r>
              <a:rPr lang="en-US" sz="2000" dirty="0" smtClean="0">
                <a:solidFill>
                  <a:srgbClr val="FF0000"/>
                </a:solidFill>
              </a:rPr>
              <a:t> D (400 IU\day = 1 drop \day ) since birth</a:t>
            </a:r>
            <a:endParaRPr lang="en-US" dirty="0" smtClean="0">
              <a:solidFill>
                <a:srgbClr val="FF0000"/>
              </a:solidFill>
            </a:endParaRPr>
          </a:p>
          <a:p>
            <a:pPr marL="319088" indent="33338" algn="l" rtl="0"/>
            <a:r>
              <a:rPr lang="en-US" dirty="0" smtClean="0"/>
              <a:t>Ca : Phosphorus</a:t>
            </a:r>
          </a:p>
          <a:p>
            <a:pPr marL="319088" indent="33338" algn="l" rtl="0">
              <a:buNone/>
            </a:pPr>
            <a:r>
              <a:rPr lang="en-CA" sz="3200" dirty="0" smtClean="0"/>
              <a:t>        human milk 2:1 cow’s milk 1:1</a:t>
            </a: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pic>
        <p:nvPicPr>
          <p:cNvPr id="62466" name="Picture 2" descr="نتيجة بحث الصور عن ‪human vs formula‬‏"/>
          <p:cNvPicPr>
            <a:picLocks noChangeAspect="1" noChangeArrowheads="1"/>
          </p:cNvPicPr>
          <p:nvPr/>
        </p:nvPicPr>
        <p:blipFill>
          <a:blip r:embed="rId3" cstate="print"/>
          <a:srcRect/>
          <a:stretch>
            <a:fillRect/>
          </a:stretch>
        </p:blipFill>
        <p:spPr bwMode="auto">
          <a:xfrm>
            <a:off x="0" y="0"/>
            <a:ext cx="9144000" cy="4813686"/>
          </a:xfrm>
          <a:prstGeom prst="rect">
            <a:avLst/>
          </a:prstGeom>
          <a:noFill/>
        </p:spPr>
      </p:pic>
      <p:sp>
        <p:nvSpPr>
          <p:cNvPr id="5" name="TextBox 4"/>
          <p:cNvSpPr txBox="1"/>
          <p:nvPr/>
        </p:nvSpPr>
        <p:spPr>
          <a:xfrm>
            <a:off x="285720" y="4714884"/>
            <a:ext cx="8429684" cy="1815882"/>
          </a:xfrm>
          <a:prstGeom prst="rect">
            <a:avLst/>
          </a:prstGeom>
          <a:noFill/>
        </p:spPr>
        <p:txBody>
          <a:bodyPr wrap="square" rtlCol="1">
            <a:spAutoFit/>
          </a:bodyPr>
          <a:lstStyle/>
          <a:p>
            <a:r>
              <a:rPr lang="en-US" sz="1600" dirty="0" smtClean="0"/>
              <a:t>#</a:t>
            </a:r>
            <a:r>
              <a:rPr lang="en-US" sz="1600" dirty="0" err="1" smtClean="0"/>
              <a:t>Carbohyrate</a:t>
            </a:r>
            <a:r>
              <a:rPr lang="en-US" sz="1600" dirty="0" smtClean="0"/>
              <a:t> content of the formula is higher than breast milk so babies on the formula are -in some degrees- more obese than babies on breast milk </a:t>
            </a:r>
          </a:p>
          <a:p>
            <a:r>
              <a:rPr lang="en-US" sz="1600" dirty="0" smtClean="0"/>
              <a:t>#</a:t>
            </a:r>
            <a:r>
              <a:rPr lang="en-US" sz="1600" dirty="0" err="1" smtClean="0"/>
              <a:t>ca:phosphorus</a:t>
            </a:r>
            <a:r>
              <a:rPr lang="en-US" sz="1600" dirty="0" smtClean="0"/>
              <a:t> ratio : breast milk 2:1 , formula 1:1 , cow milk 1:1 </a:t>
            </a:r>
          </a:p>
          <a:p>
            <a:r>
              <a:rPr lang="en-US" sz="1600" dirty="0" smtClean="0"/>
              <a:t># iron content is low in breast milk but high digestion and </a:t>
            </a:r>
            <a:r>
              <a:rPr lang="en-US" sz="1600" dirty="0" err="1" smtClean="0"/>
              <a:t>absorbtion</a:t>
            </a:r>
            <a:r>
              <a:rPr lang="en-US" sz="1600" dirty="0" smtClean="0"/>
              <a:t> \\ iron in formula is fortified (enough) \\ low in cow milk </a:t>
            </a:r>
          </a:p>
          <a:p>
            <a:r>
              <a:rPr lang="en-US" sz="1600" dirty="0" smtClean="0"/>
              <a:t># most common cause of anemia in pediatrics is iron deficiency anemia \most common cause of iron deficiency anemia is nutritional causes as the baby starts early on cow milk </a:t>
            </a:r>
          </a:p>
        </p:txBody>
      </p:sp>
      <p:sp>
        <p:nvSpPr>
          <p:cNvPr id="6" name="TextBox 5"/>
          <p:cNvSpPr txBox="1"/>
          <p:nvPr/>
        </p:nvSpPr>
        <p:spPr>
          <a:xfrm>
            <a:off x="3857620" y="1785926"/>
            <a:ext cx="1071570" cy="338554"/>
          </a:xfrm>
          <a:prstGeom prst="rect">
            <a:avLst/>
          </a:prstGeom>
          <a:noFill/>
        </p:spPr>
        <p:txBody>
          <a:bodyPr wrap="square" rtlCol="1">
            <a:spAutoFit/>
          </a:bodyPr>
          <a:lstStyle/>
          <a:p>
            <a:r>
              <a:rPr lang="ar-JO" sz="1600" dirty="0" smtClean="0"/>
              <a:t>حليب نيدو </a:t>
            </a:r>
            <a:endParaRPr lang="ar-JO" sz="1600" dirty="0"/>
          </a:p>
        </p:txBody>
      </p:sp>
      <p:sp>
        <p:nvSpPr>
          <p:cNvPr id="7" name="TextBox 6"/>
          <p:cNvSpPr txBox="1"/>
          <p:nvPr/>
        </p:nvSpPr>
        <p:spPr>
          <a:xfrm>
            <a:off x="6929454" y="214290"/>
            <a:ext cx="1785950" cy="923330"/>
          </a:xfrm>
          <a:prstGeom prst="rect">
            <a:avLst/>
          </a:prstGeom>
          <a:noFill/>
        </p:spPr>
        <p:txBody>
          <a:bodyPr wrap="square" rtlCol="1">
            <a:spAutoFit/>
          </a:bodyPr>
          <a:lstStyle/>
          <a:p>
            <a:r>
              <a:rPr lang="ar-JO" b="1" i="1" dirty="0" smtClean="0">
                <a:latin typeface="Calibri Light" pitchFamily="34" charset="0"/>
                <a:cs typeface="Calibri Light" pitchFamily="34" charset="0"/>
              </a:rPr>
              <a:t>الارقام مش للحفظ لكن للمقارنة شو ميزة هاي عن هاي  </a:t>
            </a:r>
            <a:endParaRPr lang="ar-JO" b="1" i="1" dirty="0">
              <a:latin typeface="Calibri Light" pitchFamily="34" charset="0"/>
              <a:cs typeface="Calibri Light" pitchFamily="34" charset="0"/>
            </a:endParaRPr>
          </a:p>
        </p:txBody>
      </p:sp>
      <p:sp>
        <p:nvSpPr>
          <p:cNvPr id="8" name="5-Point Star 7"/>
          <p:cNvSpPr/>
          <p:nvPr/>
        </p:nvSpPr>
        <p:spPr>
          <a:xfrm>
            <a:off x="8501090" y="214290"/>
            <a:ext cx="285752" cy="285752"/>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Composition</a:t>
            </a:r>
            <a:endParaRPr lang="ar-JO" dirty="0"/>
          </a:p>
        </p:txBody>
      </p:sp>
      <p:sp>
        <p:nvSpPr>
          <p:cNvPr id="4" name="TextBox 8"/>
          <p:cNvSpPr txBox="1">
            <a:spLocks noChangeArrowheads="1"/>
          </p:cNvSpPr>
          <p:nvPr/>
        </p:nvSpPr>
        <p:spPr bwMode="auto">
          <a:xfrm>
            <a:off x="685800" y="3886200"/>
            <a:ext cx="1981200" cy="461963"/>
          </a:xfrm>
          <a:prstGeom prst="rect">
            <a:avLst/>
          </a:prstGeom>
          <a:noFill/>
          <a:ln w="9525">
            <a:noFill/>
            <a:miter lim="800000"/>
            <a:headEnd/>
            <a:tailEnd/>
          </a:ln>
        </p:spPr>
        <p:txBody>
          <a:bodyPr>
            <a:spAutoFit/>
          </a:bodyPr>
          <a:lstStyle/>
          <a:p>
            <a:r>
              <a:rPr lang="en-US" sz="2400" b="1">
                <a:solidFill>
                  <a:srgbClr val="00B050"/>
                </a:solidFill>
              </a:rPr>
              <a:t>First few days</a:t>
            </a:r>
          </a:p>
        </p:txBody>
      </p:sp>
      <p:sp>
        <p:nvSpPr>
          <p:cNvPr id="5" name="TextBox 9"/>
          <p:cNvSpPr txBox="1">
            <a:spLocks noChangeArrowheads="1"/>
          </p:cNvSpPr>
          <p:nvPr/>
        </p:nvSpPr>
        <p:spPr bwMode="auto">
          <a:xfrm>
            <a:off x="3352800" y="3962400"/>
            <a:ext cx="2514600" cy="461963"/>
          </a:xfrm>
          <a:prstGeom prst="rect">
            <a:avLst/>
          </a:prstGeom>
          <a:noFill/>
          <a:ln w="9525">
            <a:noFill/>
            <a:miter lim="800000"/>
            <a:headEnd/>
            <a:tailEnd/>
          </a:ln>
        </p:spPr>
        <p:txBody>
          <a:bodyPr>
            <a:spAutoFit/>
          </a:bodyPr>
          <a:lstStyle/>
          <a:p>
            <a:r>
              <a:rPr lang="en-US" sz="2400" b="1" dirty="0">
                <a:solidFill>
                  <a:schemeClr val="accent2"/>
                </a:solidFill>
              </a:rPr>
              <a:t>3 days-2 weeks</a:t>
            </a:r>
          </a:p>
        </p:txBody>
      </p:sp>
      <p:sp>
        <p:nvSpPr>
          <p:cNvPr id="6" name="TextBox 10"/>
          <p:cNvSpPr txBox="1">
            <a:spLocks noChangeArrowheads="1"/>
          </p:cNvSpPr>
          <p:nvPr/>
        </p:nvSpPr>
        <p:spPr bwMode="auto">
          <a:xfrm>
            <a:off x="6324600" y="3886200"/>
            <a:ext cx="1600200" cy="461963"/>
          </a:xfrm>
          <a:prstGeom prst="rect">
            <a:avLst/>
          </a:prstGeom>
          <a:noFill/>
          <a:ln w="9525">
            <a:noFill/>
            <a:miter lim="800000"/>
            <a:headEnd/>
            <a:tailEnd/>
          </a:ln>
        </p:spPr>
        <p:txBody>
          <a:bodyPr>
            <a:spAutoFit/>
          </a:bodyPr>
          <a:lstStyle/>
          <a:p>
            <a:r>
              <a:rPr lang="en-US" sz="2400" b="1" dirty="0">
                <a:solidFill>
                  <a:srgbClr val="FF0000"/>
                </a:solidFill>
              </a:rPr>
              <a:t>&gt;2 weeks</a:t>
            </a:r>
          </a:p>
        </p:txBody>
      </p:sp>
      <p:sp>
        <p:nvSpPr>
          <p:cNvPr id="7" name="Rectangle 11"/>
          <p:cNvSpPr>
            <a:spLocks noChangeArrowheads="1"/>
          </p:cNvSpPr>
          <p:nvPr/>
        </p:nvSpPr>
        <p:spPr bwMode="auto">
          <a:xfrm>
            <a:off x="0" y="3352800"/>
            <a:ext cx="9144000" cy="584200"/>
          </a:xfrm>
          <a:prstGeom prst="rect">
            <a:avLst/>
          </a:prstGeom>
          <a:noFill/>
          <a:ln w="9525">
            <a:noFill/>
            <a:miter lim="800000"/>
            <a:headEnd/>
            <a:tailEnd/>
          </a:ln>
        </p:spPr>
        <p:txBody>
          <a:bodyPr>
            <a:spAutoFit/>
          </a:bodyPr>
          <a:lstStyle/>
          <a:p>
            <a:pPr lvl="1"/>
            <a:r>
              <a:rPr lang="en-US" sz="3200" b="1" dirty="0" err="1">
                <a:solidFill>
                  <a:srgbClr val="00B050"/>
                </a:solidFill>
              </a:rPr>
              <a:t>Colostrum</a:t>
            </a:r>
            <a:r>
              <a:rPr lang="en-US" sz="3200" dirty="0"/>
              <a:t> → </a:t>
            </a:r>
            <a:r>
              <a:rPr lang="en-US" sz="3200" b="1" dirty="0">
                <a:solidFill>
                  <a:schemeClr val="accent2"/>
                </a:solidFill>
              </a:rPr>
              <a:t>Transitional Milk </a:t>
            </a:r>
            <a:r>
              <a:rPr lang="en-US" sz="3200" dirty="0"/>
              <a:t>→ </a:t>
            </a:r>
            <a:r>
              <a:rPr lang="en-US" sz="3200" b="1" dirty="0">
                <a:solidFill>
                  <a:srgbClr val="FF0000"/>
                </a:solidFill>
              </a:rPr>
              <a:t>Mature</a:t>
            </a:r>
          </a:p>
        </p:txBody>
      </p:sp>
      <p:sp>
        <p:nvSpPr>
          <p:cNvPr id="8" name="Rectangle 7"/>
          <p:cNvSpPr/>
          <p:nvPr/>
        </p:nvSpPr>
        <p:spPr>
          <a:xfrm>
            <a:off x="2590800" y="4953000"/>
            <a:ext cx="3656707" cy="369332"/>
          </a:xfrm>
          <a:prstGeom prst="rect">
            <a:avLst/>
          </a:prstGeom>
        </p:spPr>
        <p:txBody>
          <a:bodyPr wrap="none">
            <a:spAutoFit/>
          </a:bodyPr>
          <a:lstStyle/>
          <a:p>
            <a:r>
              <a:rPr lang="en-US" dirty="0" smtClean="0"/>
              <a:t> Throughout any given feeding session</a:t>
            </a:r>
            <a:endParaRPr lang="ar-JO" dirty="0"/>
          </a:p>
        </p:txBody>
      </p:sp>
      <p:sp>
        <p:nvSpPr>
          <p:cNvPr id="9" name="Rectangle 12"/>
          <p:cNvSpPr>
            <a:spLocks noChangeArrowheads="1"/>
          </p:cNvSpPr>
          <p:nvPr/>
        </p:nvSpPr>
        <p:spPr bwMode="auto">
          <a:xfrm>
            <a:off x="1905000" y="5429250"/>
            <a:ext cx="5562600" cy="584200"/>
          </a:xfrm>
          <a:prstGeom prst="rect">
            <a:avLst/>
          </a:prstGeom>
          <a:noFill/>
          <a:ln w="9525">
            <a:noFill/>
            <a:miter lim="800000"/>
            <a:headEnd/>
            <a:tailEnd/>
          </a:ln>
        </p:spPr>
        <p:txBody>
          <a:bodyPr>
            <a:spAutoFit/>
          </a:bodyPr>
          <a:lstStyle/>
          <a:p>
            <a:pPr lvl="1"/>
            <a:r>
              <a:rPr lang="en-US" sz="3200" b="1" dirty="0">
                <a:solidFill>
                  <a:srgbClr val="FF99CC"/>
                </a:solidFill>
              </a:rPr>
              <a:t>Foremilk</a:t>
            </a:r>
            <a:r>
              <a:rPr lang="en-US" sz="3200" dirty="0"/>
              <a:t> → </a:t>
            </a:r>
            <a:r>
              <a:rPr lang="en-US" sz="3200" b="1" dirty="0" err="1">
                <a:solidFill>
                  <a:schemeClr val="accent2"/>
                </a:solidFill>
              </a:rPr>
              <a:t>Hindmilk</a:t>
            </a:r>
            <a:r>
              <a:rPr lang="en-US" sz="3200" dirty="0"/>
              <a:t> </a:t>
            </a:r>
          </a:p>
        </p:txBody>
      </p:sp>
      <p:sp>
        <p:nvSpPr>
          <p:cNvPr id="10" name="TextBox 9"/>
          <p:cNvSpPr txBox="1"/>
          <p:nvPr/>
        </p:nvSpPr>
        <p:spPr>
          <a:xfrm>
            <a:off x="2214546" y="5929330"/>
            <a:ext cx="2214578" cy="307777"/>
          </a:xfrm>
          <a:prstGeom prst="rect">
            <a:avLst/>
          </a:prstGeom>
          <a:noFill/>
        </p:spPr>
        <p:txBody>
          <a:bodyPr wrap="square" rtlCol="1">
            <a:spAutoFit/>
          </a:bodyPr>
          <a:lstStyle/>
          <a:p>
            <a:r>
              <a:rPr lang="en-US" sz="1400" dirty="0" smtClean="0"/>
              <a:t>Protein content &gt;fat</a:t>
            </a:r>
            <a:endParaRPr lang="ar-JO" sz="1400" dirty="0"/>
          </a:p>
        </p:txBody>
      </p:sp>
      <p:sp>
        <p:nvSpPr>
          <p:cNvPr id="11" name="Rectangle 10"/>
          <p:cNvSpPr/>
          <p:nvPr/>
        </p:nvSpPr>
        <p:spPr>
          <a:xfrm>
            <a:off x="4929190" y="6000769"/>
            <a:ext cx="2000264" cy="307777"/>
          </a:xfrm>
          <a:prstGeom prst="rect">
            <a:avLst/>
          </a:prstGeom>
        </p:spPr>
        <p:txBody>
          <a:bodyPr wrap="square">
            <a:spAutoFit/>
          </a:bodyPr>
          <a:lstStyle/>
          <a:p>
            <a:r>
              <a:rPr lang="en-US" sz="1400" dirty="0" smtClean="0"/>
              <a:t>Fat &gt;Protein content</a:t>
            </a:r>
            <a:endParaRPr lang="ar-JO" sz="1400" dirty="0"/>
          </a:p>
        </p:txBody>
      </p:sp>
      <p:sp>
        <p:nvSpPr>
          <p:cNvPr id="12" name="TextBox 11"/>
          <p:cNvSpPr txBox="1"/>
          <p:nvPr/>
        </p:nvSpPr>
        <p:spPr>
          <a:xfrm>
            <a:off x="1000100" y="6286520"/>
            <a:ext cx="7786710" cy="369332"/>
          </a:xfrm>
          <a:prstGeom prst="rect">
            <a:avLst/>
          </a:prstGeom>
          <a:noFill/>
        </p:spPr>
        <p:txBody>
          <a:bodyPr wrap="square" rtlCol="1">
            <a:spAutoFit/>
          </a:bodyPr>
          <a:lstStyle/>
          <a:p>
            <a:r>
              <a:rPr lang="ar-JO" dirty="0" smtClean="0"/>
              <a:t>احنا بننصح الام تكون جلسة الرضاعة من 10-15 دقيقة حتى يستفيد الرضيع من اول الحليب وكمان اخره</a:t>
            </a:r>
            <a:endParaRPr lang="ar-JO"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Colostrum</a:t>
            </a:r>
            <a:r>
              <a:rPr lang="en-US" dirty="0" smtClean="0"/>
              <a:t/>
            </a:r>
            <a:br>
              <a:rPr lang="en-US" dirty="0" smtClean="0"/>
            </a:br>
            <a:endParaRPr lang="ar-JO" dirty="0"/>
          </a:p>
        </p:txBody>
      </p:sp>
      <p:sp>
        <p:nvSpPr>
          <p:cNvPr id="3" name="Content Placeholder 2"/>
          <p:cNvSpPr>
            <a:spLocks noGrp="1"/>
          </p:cNvSpPr>
          <p:nvPr>
            <p:ph sz="quarter" idx="1"/>
          </p:nvPr>
        </p:nvSpPr>
        <p:spPr>
          <a:xfrm>
            <a:off x="612648" y="1600200"/>
            <a:ext cx="6092952" cy="4495800"/>
          </a:xfrm>
        </p:spPr>
        <p:txBody>
          <a:bodyPr>
            <a:normAutofit fontScale="92500" lnSpcReduction="20000"/>
          </a:bodyPr>
          <a:lstStyle/>
          <a:p>
            <a:pPr marL="0" indent="0" algn="l" rtl="0">
              <a:buFont typeface="Wingdings" pitchFamily="2" charset="2"/>
              <a:buChar char="Ø"/>
            </a:pPr>
            <a:r>
              <a:rPr lang="en-US" dirty="0" smtClean="0"/>
              <a:t>First 2-5 days</a:t>
            </a:r>
          </a:p>
          <a:p>
            <a:pPr marL="0" indent="0" algn="l" rtl="0">
              <a:buFont typeface="Wingdings" pitchFamily="2" charset="2"/>
              <a:buChar char="Ø"/>
            </a:pPr>
            <a:r>
              <a:rPr lang="en-US" dirty="0" smtClean="0"/>
              <a:t>Yellow thick milk</a:t>
            </a:r>
          </a:p>
          <a:p>
            <a:pPr marL="0" indent="0" algn="l" rtl="0">
              <a:buFont typeface="Wingdings" pitchFamily="2" charset="2"/>
              <a:buChar char="Ø"/>
            </a:pPr>
            <a:r>
              <a:rPr lang="en-US" dirty="0" smtClean="0"/>
              <a:t>Has Laxative effect: </a:t>
            </a:r>
          </a:p>
          <a:p>
            <a:pPr marL="722313" indent="0" algn="l" rtl="0">
              <a:buFont typeface="Wingdings" pitchFamily="2" charset="2"/>
              <a:buChar char="Ø"/>
            </a:pPr>
            <a:r>
              <a:rPr lang="en-US" dirty="0" smtClean="0"/>
              <a:t>passage of </a:t>
            </a:r>
            <a:r>
              <a:rPr lang="en-US" dirty="0" err="1" smtClean="0"/>
              <a:t>meconium</a:t>
            </a:r>
            <a:endParaRPr lang="en-US" dirty="0" smtClean="0"/>
          </a:p>
          <a:p>
            <a:pPr marL="722313" indent="0" algn="l" rtl="0">
              <a:buFont typeface="Wingdings" pitchFamily="2" charset="2"/>
              <a:buChar char="Ø"/>
            </a:pPr>
            <a:r>
              <a:rPr lang="en-US" dirty="0" smtClean="0"/>
              <a:t>Lowering </a:t>
            </a:r>
            <a:r>
              <a:rPr lang="en-US" dirty="0" err="1" smtClean="0"/>
              <a:t>bilirubin</a:t>
            </a:r>
            <a:r>
              <a:rPr lang="en-US" dirty="0" smtClean="0"/>
              <a:t> </a:t>
            </a:r>
          </a:p>
          <a:p>
            <a:pPr marL="722313" indent="0" algn="l" rtl="0">
              <a:buFont typeface="Wingdings" pitchFamily="2" charset="2"/>
              <a:buChar char="Ø"/>
            </a:pPr>
            <a:r>
              <a:rPr lang="en-US" sz="1500" dirty="0" err="1" smtClean="0"/>
              <a:t>bcz</a:t>
            </a:r>
            <a:r>
              <a:rPr lang="en-US" sz="1500" dirty="0" smtClean="0"/>
              <a:t> it’s interfere with </a:t>
            </a:r>
            <a:r>
              <a:rPr lang="en-US" sz="1500" dirty="0" err="1" smtClean="0"/>
              <a:t>enterohepatic</a:t>
            </a:r>
            <a:r>
              <a:rPr lang="en-US" sz="1500" dirty="0" smtClean="0"/>
              <a:t> circulation so decrease </a:t>
            </a:r>
            <a:r>
              <a:rPr lang="en-US" sz="1500" dirty="0" err="1" smtClean="0"/>
              <a:t>billirobin</a:t>
            </a:r>
            <a:r>
              <a:rPr lang="en-US" sz="1500" dirty="0" smtClean="0"/>
              <a:t> </a:t>
            </a:r>
            <a:r>
              <a:rPr lang="en-US" sz="1500" dirty="0" err="1" smtClean="0"/>
              <a:t>reabsorbtion</a:t>
            </a:r>
            <a:r>
              <a:rPr lang="en-US" sz="1500" dirty="0" smtClean="0"/>
              <a:t> and have role in prevent jaundice in the first day  </a:t>
            </a:r>
            <a:endParaRPr lang="en-US" dirty="0" smtClean="0"/>
          </a:p>
          <a:p>
            <a:pPr marL="722313" indent="0" algn="l" rtl="0">
              <a:buFont typeface="Wingdings" pitchFamily="2" charset="2"/>
              <a:buChar char="Ø"/>
            </a:pPr>
            <a:endParaRPr lang="en-US" dirty="0" smtClean="0"/>
          </a:p>
          <a:p>
            <a:pPr marL="0" indent="0" algn="l" rtl="0">
              <a:buFont typeface="Wingdings" pitchFamily="2" charset="2"/>
              <a:buChar char="Ø"/>
            </a:pPr>
            <a:endParaRPr lang="en-US" dirty="0" smtClean="0"/>
          </a:p>
          <a:p>
            <a:pPr marL="0" indent="0" algn="l" rtl="0">
              <a:buFont typeface="Wingdings" pitchFamily="2" charset="2"/>
              <a:buChar char="Ø"/>
            </a:pPr>
            <a:r>
              <a:rPr lang="en-US" dirty="0" smtClean="0"/>
              <a:t>Higher protein and </a:t>
            </a:r>
            <a:r>
              <a:rPr lang="en-US" dirty="0" err="1" smtClean="0"/>
              <a:t>IgA</a:t>
            </a:r>
            <a:r>
              <a:rPr lang="en-US" dirty="0" smtClean="0"/>
              <a:t> content</a:t>
            </a:r>
          </a:p>
          <a:p>
            <a:pPr marL="0" indent="0" algn="l" rtl="0">
              <a:buFont typeface="Wingdings" pitchFamily="2" charset="2"/>
              <a:buChar char="Ø"/>
            </a:pPr>
            <a:r>
              <a:rPr lang="en-US" dirty="0" smtClean="0"/>
              <a:t>Lower Na, </a:t>
            </a:r>
            <a:r>
              <a:rPr lang="en-US" dirty="0" err="1" smtClean="0"/>
              <a:t>carbs</a:t>
            </a:r>
            <a:r>
              <a:rPr lang="en-US" dirty="0" smtClean="0"/>
              <a:t>, fat content</a:t>
            </a:r>
          </a:p>
          <a:p>
            <a:pPr marL="722313" indent="-176213" algn="l" rtl="0">
              <a:buFont typeface="Wingdings" pitchFamily="2" charset="2"/>
              <a:buChar char="Ø"/>
            </a:pPr>
            <a:endParaRPr lang="en-US" dirty="0" smtClean="0"/>
          </a:p>
          <a:p>
            <a:pPr marL="722313" indent="-176213" algn="l" rtl="0">
              <a:buFont typeface="Wingdings" pitchFamily="2" charset="2"/>
              <a:buChar char="Ø"/>
            </a:pPr>
            <a:endParaRPr lang="en-US" dirty="0" smtClean="0"/>
          </a:p>
          <a:p>
            <a:pPr marL="722313" indent="-176213" algn="l" rtl="0">
              <a:buFont typeface="Wingdings" pitchFamily="2" charset="2"/>
              <a:buChar char="Ø"/>
            </a:pPr>
            <a:endParaRPr lang="en-US" dirty="0" smtClean="0"/>
          </a:p>
          <a:p>
            <a:pPr marL="722313" indent="-176213" algn="l" rtl="0">
              <a:buFont typeface="Wingdings" pitchFamily="2" charset="2"/>
              <a:buChar char="Ø"/>
            </a:pPr>
            <a:endParaRPr lang="en-US" dirty="0" smtClean="0"/>
          </a:p>
          <a:p>
            <a:pPr marL="722313" indent="-176213" algn="l" rtl="0">
              <a:buFont typeface="Wingdings" pitchFamily="2" charset="2"/>
              <a:buChar char="Ø"/>
            </a:pPr>
            <a:endParaRPr lang="en-US" dirty="0" smtClean="0"/>
          </a:p>
          <a:p>
            <a:pPr algn="l" rtl="0"/>
            <a:endParaRPr lang="ar-JO" dirty="0"/>
          </a:p>
        </p:txBody>
      </p:sp>
      <p:pic>
        <p:nvPicPr>
          <p:cNvPr id="33794" name="Picture 2"/>
          <p:cNvPicPr>
            <a:picLocks noChangeAspect="1" noChangeArrowheads="1"/>
          </p:cNvPicPr>
          <p:nvPr/>
        </p:nvPicPr>
        <p:blipFill>
          <a:blip r:embed="rId3" cstate="print"/>
          <a:srcRect/>
          <a:stretch>
            <a:fillRect/>
          </a:stretch>
        </p:blipFill>
        <p:spPr bwMode="auto">
          <a:xfrm>
            <a:off x="6924675" y="1524000"/>
            <a:ext cx="2219325" cy="2667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Transitional</a:t>
            </a:r>
            <a:endParaRPr lang="ar-JO" dirty="0"/>
          </a:p>
        </p:txBody>
      </p:sp>
      <p:sp>
        <p:nvSpPr>
          <p:cNvPr id="3" name="Content Placeholder 2"/>
          <p:cNvSpPr>
            <a:spLocks noGrp="1"/>
          </p:cNvSpPr>
          <p:nvPr>
            <p:ph sz="quarter" idx="1"/>
          </p:nvPr>
        </p:nvSpPr>
        <p:spPr/>
        <p:txBody>
          <a:bodyPr/>
          <a:lstStyle/>
          <a:p>
            <a:pPr algn="l" rtl="0"/>
            <a:r>
              <a:rPr lang="en-US" dirty="0" smtClean="0"/>
              <a:t>Higher carbohydrate and fat</a:t>
            </a:r>
          </a:p>
          <a:p>
            <a:pPr algn="l" rtl="0"/>
            <a:r>
              <a:rPr lang="en-US" dirty="0" smtClean="0"/>
              <a:t>Lower protein and minerals</a:t>
            </a:r>
          </a:p>
          <a:p>
            <a:pPr algn="l" rtl="0"/>
            <a:endParaRPr lang="en-US" dirty="0" smtClean="0"/>
          </a:p>
          <a:p>
            <a:pPr algn="l" rtl="0"/>
            <a:endParaRPr lang="ar-JO"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48" y="381000"/>
            <a:ext cx="8153400" cy="990600"/>
          </a:xfrm>
        </p:spPr>
        <p:txBody>
          <a:bodyPr/>
          <a:lstStyle/>
          <a:p>
            <a:pPr rtl="0"/>
            <a:r>
              <a:rPr lang="en-US" dirty="0" smtClean="0"/>
              <a:t>Mature</a:t>
            </a:r>
            <a:endParaRPr lang="ar-JO" dirty="0"/>
          </a:p>
        </p:txBody>
      </p:sp>
      <p:sp>
        <p:nvSpPr>
          <p:cNvPr id="6" name="Content Placeholder 2"/>
          <p:cNvSpPr>
            <a:spLocks noGrp="1"/>
          </p:cNvSpPr>
          <p:nvPr>
            <p:ph sz="quarter" idx="1"/>
          </p:nvPr>
        </p:nvSpPr>
        <p:spPr>
          <a:xfrm>
            <a:off x="533400" y="1600200"/>
            <a:ext cx="8153400" cy="4495800"/>
          </a:xfrm>
        </p:spPr>
        <p:txBody>
          <a:bodyPr>
            <a:normAutofit/>
          </a:bodyPr>
          <a:lstStyle/>
          <a:p>
            <a:pPr algn="l" rtl="0">
              <a:lnSpc>
                <a:spcPct val="120000"/>
              </a:lnSpc>
              <a:defRPr/>
            </a:pPr>
            <a:r>
              <a:rPr lang="en-GB" sz="2800" dirty="0" smtClean="0">
                <a:solidFill>
                  <a:srgbClr val="FF0000"/>
                </a:solidFill>
              </a:rPr>
              <a:t>Less protein, </a:t>
            </a:r>
            <a:r>
              <a:rPr lang="en-GB" sz="2800" dirty="0" smtClean="0"/>
              <a:t>more </a:t>
            </a:r>
            <a:r>
              <a:rPr lang="en-GB" sz="2800" dirty="0" smtClean="0">
                <a:solidFill>
                  <a:srgbClr val="FF0000"/>
                </a:solidFill>
              </a:rPr>
              <a:t>fat and energy</a:t>
            </a:r>
          </a:p>
          <a:p>
            <a:pPr algn="l" rtl="0" eaLnBrk="1" hangingPunct="1">
              <a:lnSpc>
                <a:spcPct val="90000"/>
              </a:lnSpc>
            </a:pPr>
            <a:r>
              <a:rPr lang="en-US" sz="2600" dirty="0" smtClean="0">
                <a:latin typeface="BankGothic Md BT" pitchFamily="34" charset="0"/>
                <a:cs typeface="Andalus" pitchFamily="2" charset="-78"/>
              </a:rPr>
              <a:t>Carbohydrate</a:t>
            </a:r>
            <a:r>
              <a:rPr lang="en-US" sz="2600" dirty="0" smtClean="0">
                <a:latin typeface="BankGothic Md BT" pitchFamily="34" charset="0"/>
              </a:rPr>
              <a:t> </a:t>
            </a:r>
          </a:p>
          <a:p>
            <a:pPr lvl="1" algn="l" rtl="0" eaLnBrk="1" hangingPunct="1">
              <a:lnSpc>
                <a:spcPct val="90000"/>
              </a:lnSpc>
              <a:buFontTx/>
              <a:buNone/>
            </a:pPr>
            <a:r>
              <a:rPr lang="en-US" dirty="0" smtClean="0"/>
              <a:t>contains lactose </a:t>
            </a:r>
            <a:r>
              <a:rPr lang="en-US" sz="1600" dirty="0" smtClean="0">
                <a:solidFill>
                  <a:srgbClr val="FF0000"/>
                </a:solidFill>
              </a:rPr>
              <a:t>(it  improves Ca absorption)</a:t>
            </a:r>
            <a:endParaRPr lang="en-US" dirty="0" smtClean="0">
              <a:solidFill>
                <a:srgbClr val="FF0000"/>
              </a:solidFill>
            </a:endParaRPr>
          </a:p>
          <a:p>
            <a:pPr algn="l" rtl="0" eaLnBrk="1" hangingPunct="1">
              <a:lnSpc>
                <a:spcPct val="90000"/>
              </a:lnSpc>
            </a:pPr>
            <a:r>
              <a:rPr lang="en-US" sz="2600" dirty="0" smtClean="0">
                <a:latin typeface="BankGothic Md BT" pitchFamily="34" charset="0"/>
                <a:cs typeface="Andalus" pitchFamily="2" charset="-78"/>
              </a:rPr>
              <a:t>Minerals </a:t>
            </a:r>
          </a:p>
          <a:p>
            <a:pPr lvl="1" algn="l" rtl="0" eaLnBrk="1" hangingPunct="1">
              <a:lnSpc>
                <a:spcPct val="90000"/>
              </a:lnSpc>
            </a:pPr>
            <a:r>
              <a:rPr lang="en-US" dirty="0" smtClean="0"/>
              <a:t>higher bioavailability of iron and zinc</a:t>
            </a:r>
          </a:p>
          <a:p>
            <a:pPr lvl="1" algn="l" rtl="0" eaLnBrk="1" hangingPunct="1">
              <a:lnSpc>
                <a:spcPct val="90000"/>
              </a:lnSpc>
            </a:pPr>
            <a:r>
              <a:rPr lang="en-US" dirty="0" smtClean="0"/>
              <a:t>low sodium content</a:t>
            </a:r>
          </a:p>
          <a:p>
            <a:pPr algn="l" rtl="0" eaLnBrk="1" hangingPunct="1">
              <a:buFont typeface="Wingdings" pitchFamily="2" charset="2"/>
              <a:buNone/>
            </a:pPr>
            <a:endParaRPr lang="en-US" dirty="0" smtClean="0"/>
          </a:p>
        </p:txBody>
      </p:sp>
      <p:sp>
        <p:nvSpPr>
          <p:cNvPr id="4" name="TextBox 3"/>
          <p:cNvSpPr txBox="1"/>
          <p:nvPr/>
        </p:nvSpPr>
        <p:spPr>
          <a:xfrm>
            <a:off x="1214414" y="5500702"/>
            <a:ext cx="4714908" cy="369332"/>
          </a:xfrm>
          <a:prstGeom prst="rect">
            <a:avLst/>
          </a:prstGeom>
          <a:noFill/>
        </p:spPr>
        <p:txBody>
          <a:bodyPr wrap="square" rtlCol="1">
            <a:spAutoFit/>
          </a:bodyPr>
          <a:lstStyle/>
          <a:p>
            <a:r>
              <a:rPr lang="ar-JO" dirty="0" smtClean="0"/>
              <a:t>شوف المقارنة في السلايد التالي خاصة الي عندهم نجمة </a:t>
            </a:r>
            <a:endParaRPr lang="ar-JO"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quarter" idx="1"/>
          </p:nvPr>
        </p:nvSpPr>
        <p:spPr/>
        <p:txBody>
          <a:bodyPr/>
          <a:lstStyle/>
          <a:p>
            <a:endParaRPr lang="ar-JO"/>
          </a:p>
        </p:txBody>
      </p:sp>
      <p:pic>
        <p:nvPicPr>
          <p:cNvPr id="29698" name="Picture 2" descr="نتيجة بحث الصور عن ‪colostrum mature milk‬‏"/>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5-Point Star 4"/>
          <p:cNvSpPr/>
          <p:nvPr/>
        </p:nvSpPr>
        <p:spPr>
          <a:xfrm>
            <a:off x="1428728" y="1071546"/>
            <a:ext cx="285752" cy="285752"/>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6" name="5-Point Star 5"/>
          <p:cNvSpPr/>
          <p:nvPr/>
        </p:nvSpPr>
        <p:spPr>
          <a:xfrm>
            <a:off x="1357290" y="1857364"/>
            <a:ext cx="285752" cy="285752"/>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7" name="5-Point Star 6"/>
          <p:cNvSpPr/>
          <p:nvPr/>
        </p:nvSpPr>
        <p:spPr>
          <a:xfrm>
            <a:off x="1285852" y="5214950"/>
            <a:ext cx="285752" cy="285752"/>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8" name="5-Point Star 7"/>
          <p:cNvSpPr/>
          <p:nvPr/>
        </p:nvSpPr>
        <p:spPr>
          <a:xfrm>
            <a:off x="1285852" y="5857892"/>
            <a:ext cx="285752" cy="285752"/>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9" name="TextBox 8"/>
          <p:cNvSpPr txBox="1"/>
          <p:nvPr/>
        </p:nvSpPr>
        <p:spPr>
          <a:xfrm>
            <a:off x="4857752" y="1071546"/>
            <a:ext cx="357190" cy="523220"/>
          </a:xfrm>
          <a:prstGeom prst="rect">
            <a:avLst/>
          </a:prstGeom>
          <a:noFill/>
        </p:spPr>
        <p:txBody>
          <a:bodyPr wrap="square" rtlCol="1">
            <a:spAutoFit/>
          </a:bodyPr>
          <a:lstStyle/>
          <a:p>
            <a:r>
              <a:rPr lang="ar-JO" sz="2800" dirty="0" smtClean="0">
                <a:solidFill>
                  <a:srgbClr val="FF0000"/>
                </a:solidFill>
              </a:rPr>
              <a:t>=</a:t>
            </a:r>
            <a:endParaRPr lang="ar-JO" sz="2800" dirty="0">
              <a:solidFill>
                <a:srgbClr val="FF0000"/>
              </a:solidFill>
            </a:endParaRPr>
          </a:p>
        </p:txBody>
      </p:sp>
      <p:sp>
        <p:nvSpPr>
          <p:cNvPr id="10" name="TextBox 9"/>
          <p:cNvSpPr txBox="1"/>
          <p:nvPr/>
        </p:nvSpPr>
        <p:spPr>
          <a:xfrm>
            <a:off x="4786314" y="1785926"/>
            <a:ext cx="428628" cy="584775"/>
          </a:xfrm>
          <a:prstGeom prst="rect">
            <a:avLst/>
          </a:prstGeom>
          <a:noFill/>
        </p:spPr>
        <p:txBody>
          <a:bodyPr wrap="square" rtlCol="1">
            <a:spAutoFit/>
          </a:bodyPr>
          <a:lstStyle/>
          <a:p>
            <a:r>
              <a:rPr lang="en-US" sz="3200" b="1" dirty="0" smtClean="0">
                <a:solidFill>
                  <a:srgbClr val="FF0000"/>
                </a:solidFill>
              </a:rPr>
              <a:t>&gt;</a:t>
            </a:r>
            <a:endParaRPr lang="ar-JO" sz="3200" b="1" dirty="0">
              <a:solidFill>
                <a:srgbClr val="FF0000"/>
              </a:solidFill>
            </a:endParaRPr>
          </a:p>
        </p:txBody>
      </p:sp>
      <p:sp>
        <p:nvSpPr>
          <p:cNvPr id="11" name="TextBox 10"/>
          <p:cNvSpPr txBox="1"/>
          <p:nvPr/>
        </p:nvSpPr>
        <p:spPr>
          <a:xfrm>
            <a:off x="4857752" y="5000636"/>
            <a:ext cx="357190" cy="646331"/>
          </a:xfrm>
          <a:prstGeom prst="rect">
            <a:avLst/>
          </a:prstGeom>
          <a:noFill/>
        </p:spPr>
        <p:txBody>
          <a:bodyPr wrap="square" rtlCol="1">
            <a:spAutoFit/>
          </a:bodyPr>
          <a:lstStyle/>
          <a:p>
            <a:r>
              <a:rPr lang="en-US" sz="3600" b="1" dirty="0" smtClean="0">
                <a:solidFill>
                  <a:srgbClr val="FF0000"/>
                </a:solidFill>
              </a:rPr>
              <a:t>&lt;</a:t>
            </a:r>
            <a:endParaRPr lang="ar-JO" sz="3600" b="1" dirty="0">
              <a:solidFill>
                <a:srgbClr val="FF0000"/>
              </a:solidFill>
            </a:endParaRPr>
          </a:p>
        </p:txBody>
      </p:sp>
      <p:sp>
        <p:nvSpPr>
          <p:cNvPr id="12" name="TextBox 11"/>
          <p:cNvSpPr txBox="1"/>
          <p:nvPr/>
        </p:nvSpPr>
        <p:spPr>
          <a:xfrm>
            <a:off x="4857752" y="5786454"/>
            <a:ext cx="571504" cy="584775"/>
          </a:xfrm>
          <a:prstGeom prst="rect">
            <a:avLst/>
          </a:prstGeom>
          <a:noFill/>
        </p:spPr>
        <p:txBody>
          <a:bodyPr wrap="square" rtlCol="1">
            <a:spAutoFit/>
          </a:bodyPr>
          <a:lstStyle/>
          <a:p>
            <a:r>
              <a:rPr lang="en-US" sz="3200" b="1" dirty="0" smtClean="0">
                <a:solidFill>
                  <a:srgbClr val="FF0000"/>
                </a:solidFill>
              </a:rPr>
              <a:t>&lt;</a:t>
            </a:r>
            <a:endParaRPr lang="ar-JO" sz="3200"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Infant feeding</a:t>
            </a:r>
            <a:endParaRPr lang="ar-JO" dirty="0"/>
          </a:p>
        </p:txBody>
      </p:sp>
      <p:sp>
        <p:nvSpPr>
          <p:cNvPr id="3" name="Subtitle 2"/>
          <p:cNvSpPr>
            <a:spLocks noGrp="1"/>
          </p:cNvSpPr>
          <p:nvPr>
            <p:ph type="subTitle" idx="1"/>
          </p:nvPr>
        </p:nvSpPr>
        <p:spPr>
          <a:xfrm>
            <a:off x="2362200" y="6050036"/>
            <a:ext cx="6705600" cy="1022302"/>
          </a:xfrm>
        </p:spPr>
        <p:txBody>
          <a:bodyPr/>
          <a:lstStyle/>
          <a:p>
            <a:r>
              <a:rPr lang="ar-JO" sz="3600" dirty="0" smtClean="0">
                <a:solidFill>
                  <a:schemeClr val="tx2"/>
                </a:solidFill>
                <a:latin typeface="Angsana New" pitchFamily="18" charset="-34"/>
              </a:rPr>
              <a:t>تبييض الطالب : رائد علي</a:t>
            </a:r>
          </a:p>
          <a:p>
            <a:endParaRPr lang="ar-JO"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Cliniclly</a:t>
            </a:r>
            <a:r>
              <a:rPr lang="en-US" dirty="0" smtClean="0"/>
              <a:t>: How to assess if the feeding enough or not ?</a:t>
            </a:r>
            <a:endParaRPr lang="ar-JO" dirty="0"/>
          </a:p>
        </p:txBody>
      </p:sp>
      <p:sp>
        <p:nvSpPr>
          <p:cNvPr id="3" name="Content Placeholder 2"/>
          <p:cNvSpPr>
            <a:spLocks noGrp="1"/>
          </p:cNvSpPr>
          <p:nvPr>
            <p:ph sz="quarter" idx="1"/>
          </p:nvPr>
        </p:nvSpPr>
        <p:spPr>
          <a:xfrm>
            <a:off x="0" y="1600200"/>
            <a:ext cx="9144000" cy="5257800"/>
          </a:xfrm>
        </p:spPr>
        <p:txBody>
          <a:bodyPr>
            <a:normAutofit/>
          </a:bodyPr>
          <a:lstStyle/>
          <a:p>
            <a:pPr algn="l" rtl="0"/>
            <a:r>
              <a:rPr lang="en-US" sz="2000" dirty="0" err="1" smtClean="0"/>
              <a:t>Occording</a:t>
            </a:r>
            <a:r>
              <a:rPr lang="en-US" sz="2000" dirty="0" smtClean="0"/>
              <a:t> to breast milk or formula :</a:t>
            </a:r>
          </a:p>
          <a:p>
            <a:pPr algn="l" rtl="0"/>
            <a:r>
              <a:rPr lang="en-US" sz="2000" dirty="0" smtClean="0"/>
              <a:t>1- formula :</a:t>
            </a:r>
          </a:p>
          <a:p>
            <a:pPr algn="l" rtl="0"/>
            <a:r>
              <a:rPr lang="en-US" sz="2000" dirty="0" smtClean="0"/>
              <a:t>By average : every 100ml of formula gives 67 kcal (70kcal)</a:t>
            </a:r>
          </a:p>
          <a:p>
            <a:pPr algn="l" rtl="0"/>
            <a:r>
              <a:rPr lang="en-US" sz="2000" b="1" u="sng" dirty="0" smtClean="0"/>
              <a:t>Infants average need of calories = 110kcal per Kg </a:t>
            </a:r>
          </a:p>
          <a:p>
            <a:pPr algn="l" rtl="0"/>
            <a:r>
              <a:rPr lang="en-US" sz="2000" dirty="0" smtClean="0"/>
              <a:t>So 110kcal are provided by app. 150 ml of formula </a:t>
            </a:r>
          </a:p>
          <a:p>
            <a:pPr algn="l" rtl="0"/>
            <a:r>
              <a:rPr lang="en-US" sz="2000" dirty="0" smtClean="0"/>
              <a:t>So infants need 150ml of formula for each (kg)  to be enough providing calorie</a:t>
            </a:r>
          </a:p>
          <a:p>
            <a:pPr algn="l" rtl="0"/>
            <a:r>
              <a:rPr lang="ar-JO" sz="2000" dirty="0" smtClean="0"/>
              <a:t>مثال : الام قالت انه الولد برضع سبع رضعات باليوم , كل رضعة بتعطيه 100 مل من الفورميولا فبالمحصل الولد بياخد 700 مل من الفورميولا باليوم , انت بدك تشوف هل هذا كافي اله ولا شو ؟</a:t>
            </a:r>
          </a:p>
          <a:p>
            <a:pPr algn="l" rtl="0"/>
            <a:r>
              <a:rPr lang="ar-JO" sz="2000" dirty="0" smtClean="0"/>
              <a:t>بتشوف كم وزن الولد , بتقولك الام 5 كغم , انت عارف انه كل 1 كغم بده 150 مل من الفورميولا </a:t>
            </a:r>
          </a:p>
          <a:p>
            <a:pPr algn="l" rtl="0"/>
            <a:r>
              <a:rPr lang="ar-JO" sz="2000" dirty="0" smtClean="0"/>
              <a:t>5×150 = 750 مل كل يوم , من الفورميولا المفروض يكون كافي , وهو اصلا بياخد 700 مل فبتقول لللام تزود 50 مل  </a:t>
            </a:r>
            <a:endParaRPr lang="ar-JO" sz="2000" dirty="0"/>
          </a:p>
        </p:txBody>
      </p:sp>
      <p:sp>
        <p:nvSpPr>
          <p:cNvPr id="4" name="TextBox 3"/>
          <p:cNvSpPr txBox="1"/>
          <p:nvPr/>
        </p:nvSpPr>
        <p:spPr>
          <a:xfrm>
            <a:off x="6143636" y="1785926"/>
            <a:ext cx="1000100" cy="461665"/>
          </a:xfrm>
          <a:prstGeom prst="rect">
            <a:avLst/>
          </a:prstGeom>
          <a:noFill/>
        </p:spPr>
        <p:txBody>
          <a:bodyPr wrap="square" rtlCol="1">
            <a:spAutoFit/>
          </a:bodyPr>
          <a:lstStyle/>
          <a:p>
            <a:r>
              <a:rPr lang="ar-JO" sz="1200" b="1" dirty="0" smtClean="0"/>
              <a:t>تقريبا عشان اسهل للحساب</a:t>
            </a:r>
            <a:endParaRPr lang="ar-JO" sz="1200" b="1" dirty="0"/>
          </a:p>
        </p:txBody>
      </p:sp>
      <p:cxnSp>
        <p:nvCxnSpPr>
          <p:cNvPr id="6" name="Straight Arrow Connector 5"/>
          <p:cNvCxnSpPr>
            <a:stCxn id="4" idx="2"/>
          </p:cNvCxnSpPr>
          <p:nvPr/>
        </p:nvCxnSpPr>
        <p:spPr>
          <a:xfrm rot="5400000">
            <a:off x="6338743" y="2195364"/>
            <a:ext cx="252716" cy="35717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breast feeding </a:t>
            </a:r>
            <a:r>
              <a:rPr lang="en-US" sz="2000" dirty="0" smtClean="0"/>
              <a:t>Enough or not</a:t>
            </a:r>
            <a:r>
              <a:rPr lang="en-US" dirty="0" smtClean="0"/>
              <a:t>?</a:t>
            </a:r>
            <a:endParaRPr lang="ar-JO" dirty="0"/>
          </a:p>
        </p:txBody>
      </p:sp>
      <p:sp>
        <p:nvSpPr>
          <p:cNvPr id="3" name="Content Placeholder 2"/>
          <p:cNvSpPr>
            <a:spLocks noGrp="1"/>
          </p:cNvSpPr>
          <p:nvPr>
            <p:ph sz="quarter" idx="1"/>
          </p:nvPr>
        </p:nvSpPr>
        <p:spPr/>
        <p:txBody>
          <a:bodyPr>
            <a:normAutofit fontScale="85000" lnSpcReduction="10000"/>
          </a:bodyPr>
          <a:lstStyle/>
          <a:p>
            <a:pPr algn="l" rtl="0"/>
            <a:r>
              <a:rPr lang="en-US" dirty="0" smtClean="0"/>
              <a:t>Al least 8 times/day for neonates</a:t>
            </a:r>
          </a:p>
          <a:p>
            <a:pPr algn="l" rtl="0"/>
            <a:r>
              <a:rPr lang="en-US" dirty="0" smtClean="0"/>
              <a:t>About 10-15 min per breast each feed</a:t>
            </a:r>
          </a:p>
          <a:p>
            <a:pPr algn="l" rtl="0"/>
            <a:r>
              <a:rPr lang="en-US" dirty="0" smtClean="0"/>
              <a:t>The infant should take from each breast each feed</a:t>
            </a:r>
          </a:p>
          <a:p>
            <a:pPr algn="l" rtl="0"/>
            <a:r>
              <a:rPr lang="en-US" dirty="0" smtClean="0"/>
              <a:t>Feeding every 2-3 hours, not longer than 4-5 hours</a:t>
            </a:r>
          </a:p>
          <a:p>
            <a:pPr algn="l" rtl="0"/>
            <a:r>
              <a:rPr lang="en-US" dirty="0" smtClean="0"/>
              <a:t>Feeling of breast emptying</a:t>
            </a:r>
          </a:p>
          <a:p>
            <a:pPr algn="l" rtl="0"/>
            <a:r>
              <a:rPr lang="en-US" dirty="0" smtClean="0"/>
              <a:t>Sleeping after feeding</a:t>
            </a:r>
          </a:p>
          <a:p>
            <a:pPr algn="l" rtl="0"/>
            <a:r>
              <a:rPr lang="en-US" dirty="0" smtClean="0"/>
              <a:t>Passing of urine *6</a:t>
            </a:r>
          </a:p>
          <a:p>
            <a:pPr algn="l" rtl="0"/>
            <a:r>
              <a:rPr lang="en-US" dirty="0" smtClean="0"/>
              <a:t>Passing of stool *4</a:t>
            </a:r>
          </a:p>
          <a:p>
            <a:pPr algn="l" rtl="0"/>
            <a:r>
              <a:rPr lang="en-US" sz="3500" b="1" dirty="0" smtClean="0"/>
              <a:t>Increasing weight </a:t>
            </a:r>
            <a:r>
              <a:rPr lang="en-US" sz="2200" dirty="0" smtClean="0"/>
              <a:t>(</a:t>
            </a:r>
            <a:r>
              <a:rPr lang="en-US" sz="2200" dirty="0" smtClean="0">
                <a:solidFill>
                  <a:srgbClr val="FF0000"/>
                </a:solidFill>
              </a:rPr>
              <a:t>most important indicator</a:t>
            </a:r>
            <a:r>
              <a:rPr lang="en-US" sz="2200" dirty="0" smtClean="0"/>
              <a:t> </a:t>
            </a:r>
            <a:r>
              <a:rPr lang="en-US" sz="2100" dirty="0" smtClean="0"/>
              <a:t>if breast feeding enough or not : if there is weight gaining with breast milk so enough</a:t>
            </a:r>
            <a:endParaRPr lang="ar-J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CA" b="1" smtClean="0">
                <a:solidFill>
                  <a:schemeClr val="accent2"/>
                </a:solidFill>
                <a:latin typeface="Australian Sunrise" pitchFamily="2" charset="0"/>
              </a:rPr>
              <a:t>Frequency and Volume of Feeds</a:t>
            </a:r>
          </a:p>
        </p:txBody>
      </p:sp>
      <p:sp>
        <p:nvSpPr>
          <p:cNvPr id="26627" name="Content Placeholder 2"/>
          <p:cNvSpPr>
            <a:spLocks noGrp="1"/>
          </p:cNvSpPr>
          <p:nvPr>
            <p:ph idx="1"/>
          </p:nvPr>
        </p:nvSpPr>
        <p:spPr>
          <a:xfrm>
            <a:off x="357188" y="1714500"/>
            <a:ext cx="8229600" cy="4525963"/>
          </a:xfrm>
        </p:spPr>
        <p:txBody>
          <a:bodyPr/>
          <a:lstStyle/>
          <a:p>
            <a:pPr algn="l" rtl="0">
              <a:lnSpc>
                <a:spcPct val="80000"/>
              </a:lnSpc>
            </a:pPr>
            <a:r>
              <a:rPr lang="en-IE" sz="1800" dirty="0" smtClean="0"/>
              <a:t>Feed on demand</a:t>
            </a:r>
          </a:p>
          <a:p>
            <a:pPr algn="l" rtl="0"/>
            <a:r>
              <a:rPr lang="en-IE" sz="1800" dirty="0" smtClean="0"/>
              <a:t>Initially </a:t>
            </a:r>
            <a:r>
              <a:rPr lang="en-IE" sz="1800" dirty="0" smtClean="0">
                <a:solidFill>
                  <a:srgbClr val="FF0000"/>
                </a:solidFill>
              </a:rPr>
              <a:t>small frequent feeds</a:t>
            </a:r>
          </a:p>
          <a:p>
            <a:pPr algn="l" rtl="0"/>
            <a:r>
              <a:rPr lang="en-IE" sz="1800" dirty="0" smtClean="0"/>
              <a:t>Volumes </a:t>
            </a:r>
            <a:r>
              <a:rPr lang="en-IE" sz="1800" dirty="0" smtClean="0">
                <a:solidFill>
                  <a:srgbClr val="FF0000"/>
                </a:solidFill>
              </a:rPr>
              <a:t>increase, frequency decreases</a:t>
            </a:r>
          </a:p>
          <a:p>
            <a:pPr algn="ctr">
              <a:buFontTx/>
              <a:buNone/>
            </a:pPr>
            <a:endParaRPr lang="en-CA" sz="1800" b="1" dirty="0" smtClean="0">
              <a:latin typeface="Baskerville Old Face" pitchFamily="18" charset="0"/>
            </a:endParaRPr>
          </a:p>
        </p:txBody>
      </p:sp>
      <p:pic>
        <p:nvPicPr>
          <p:cNvPr id="26628" name="Picture 3"/>
          <p:cNvPicPr>
            <a:picLocks noChangeAspect="1" noChangeArrowheads="1"/>
          </p:cNvPicPr>
          <p:nvPr/>
        </p:nvPicPr>
        <p:blipFill>
          <a:blip r:embed="rId3" cstate="print"/>
          <a:srcRect/>
          <a:stretch>
            <a:fillRect/>
          </a:stretch>
        </p:blipFill>
        <p:spPr bwMode="auto">
          <a:xfrm>
            <a:off x="914400" y="2971800"/>
            <a:ext cx="7643812" cy="3571875"/>
          </a:xfrm>
          <a:prstGeom prst="rect">
            <a:avLst/>
          </a:prstGeom>
          <a:noFill/>
          <a:ln w="9525">
            <a:noFill/>
            <a:miter lim="800000"/>
            <a:headEnd/>
            <a:tailEnd/>
          </a:ln>
        </p:spPr>
      </p:pic>
      <p:sp>
        <p:nvSpPr>
          <p:cNvPr id="5" name="TextBox 4"/>
          <p:cNvSpPr txBox="1"/>
          <p:nvPr/>
        </p:nvSpPr>
        <p:spPr>
          <a:xfrm>
            <a:off x="6429388" y="2000240"/>
            <a:ext cx="1357322" cy="369332"/>
          </a:xfrm>
          <a:prstGeom prst="rect">
            <a:avLst/>
          </a:prstGeom>
          <a:noFill/>
        </p:spPr>
        <p:txBody>
          <a:bodyPr wrap="square" rtlCol="1">
            <a:spAutoFit/>
          </a:bodyPr>
          <a:lstStyle/>
          <a:p>
            <a:r>
              <a:rPr lang="en-US" dirty="0" err="1" smtClean="0"/>
              <a:t>Formual</a:t>
            </a:r>
            <a:r>
              <a:rPr lang="en-US" dirty="0" smtClean="0"/>
              <a:t> </a:t>
            </a:r>
            <a:endParaRPr lang="ar-JO"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Breast milk expression if the mother </a:t>
            </a:r>
            <a:r>
              <a:rPr lang="en-US" sz="2400" dirty="0" err="1" smtClean="0"/>
              <a:t>dosent</a:t>
            </a:r>
            <a:r>
              <a:rPr lang="en-US" sz="2400" dirty="0" smtClean="0"/>
              <a:t> has time to breast feeding</a:t>
            </a:r>
            <a:endParaRPr lang="ar-JO" sz="2400" dirty="0"/>
          </a:p>
        </p:txBody>
      </p:sp>
      <p:sp>
        <p:nvSpPr>
          <p:cNvPr id="3" name="Content Placeholder 2"/>
          <p:cNvSpPr>
            <a:spLocks noGrp="1"/>
          </p:cNvSpPr>
          <p:nvPr>
            <p:ph sz="quarter" idx="1"/>
          </p:nvPr>
        </p:nvSpPr>
        <p:spPr/>
        <p:txBody>
          <a:bodyPr>
            <a:normAutofit fontScale="92500" lnSpcReduction="10000"/>
          </a:bodyPr>
          <a:lstStyle/>
          <a:p>
            <a:pPr algn="l" rtl="0"/>
            <a:r>
              <a:rPr lang="en-US" dirty="0" smtClean="0"/>
              <a:t>Electric pump</a:t>
            </a:r>
          </a:p>
          <a:p>
            <a:pPr algn="l" rtl="0"/>
            <a:r>
              <a:rPr lang="en-US" dirty="0" smtClean="0"/>
              <a:t>Mechanical pump</a:t>
            </a:r>
          </a:p>
          <a:p>
            <a:pPr algn="l" rtl="0"/>
            <a:r>
              <a:rPr lang="en-US" dirty="0" smtClean="0"/>
              <a:t>Manual expression</a:t>
            </a:r>
          </a:p>
          <a:p>
            <a:pPr algn="l" rtl="0"/>
            <a:endParaRPr lang="en-US" dirty="0" smtClean="0"/>
          </a:p>
          <a:p>
            <a:pPr algn="l" rtl="0"/>
            <a:r>
              <a:rPr lang="en-US" dirty="0" smtClean="0"/>
              <a:t>Saved into collecting kits</a:t>
            </a:r>
          </a:p>
          <a:p>
            <a:pPr algn="l" rtl="0"/>
            <a:r>
              <a:rPr lang="en-US" dirty="0" smtClean="0"/>
              <a:t>In refrigerator for 48 hours, and can be frozen for 6 month</a:t>
            </a:r>
          </a:p>
          <a:p>
            <a:pPr algn="l" rtl="0"/>
            <a:r>
              <a:rPr lang="en-US" dirty="0" smtClean="0"/>
              <a:t>Then thawed under running tepid water, and used in 24 hours</a:t>
            </a:r>
          </a:p>
          <a:p>
            <a:pPr algn="l" rtl="0"/>
            <a:r>
              <a:rPr lang="en-US" dirty="0" smtClean="0"/>
              <a:t>Not by microwave</a:t>
            </a:r>
          </a:p>
          <a:p>
            <a:pPr algn="l" rtl="0"/>
            <a:endParaRPr lang="ar-JO"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Protective effect of breast feeding</a:t>
            </a:r>
            <a:endParaRPr lang="ar-JO" dirty="0"/>
          </a:p>
        </p:txBody>
      </p:sp>
      <p:sp>
        <p:nvSpPr>
          <p:cNvPr id="3" name="Content Placeholder 2"/>
          <p:cNvSpPr>
            <a:spLocks noGrp="1"/>
          </p:cNvSpPr>
          <p:nvPr>
            <p:ph sz="quarter" idx="1"/>
          </p:nvPr>
        </p:nvSpPr>
        <p:spPr/>
        <p:txBody>
          <a:bodyPr>
            <a:normAutofit/>
          </a:bodyPr>
          <a:lstStyle/>
          <a:p>
            <a:pPr algn="l" rtl="0"/>
            <a:endParaRPr lang="en-US" dirty="0" smtClean="0"/>
          </a:p>
          <a:p>
            <a:pPr algn="l" rtl="0"/>
            <a:endParaRPr lang="en-US" dirty="0" smtClean="0"/>
          </a:p>
          <a:p>
            <a:pPr algn="l" rtl="0"/>
            <a:endParaRPr lang="en-US" dirty="0" smtClean="0"/>
          </a:p>
          <a:p>
            <a:pPr algn="l" rtl="0"/>
            <a:endParaRPr lang="ar-JO" dirty="0"/>
          </a:p>
        </p:txBody>
      </p:sp>
      <p:graphicFrame>
        <p:nvGraphicFramePr>
          <p:cNvPr id="4" name="Table 3"/>
          <p:cNvGraphicFramePr>
            <a:graphicFrameLocks noGrp="1"/>
          </p:cNvGraphicFramePr>
          <p:nvPr/>
        </p:nvGraphicFramePr>
        <p:xfrm>
          <a:off x="609600" y="1676401"/>
          <a:ext cx="8077200" cy="5129751"/>
        </p:xfrm>
        <a:graphic>
          <a:graphicData uri="http://schemas.openxmlformats.org/drawingml/2006/table">
            <a:tbl>
              <a:tblPr rtl="1" firstRow="1" bandRow="1">
                <a:tableStyleId>{5C22544A-7EE6-4342-B048-85BDC9FD1C3A}</a:tableStyleId>
              </a:tblPr>
              <a:tblGrid>
                <a:gridCol w="4038600"/>
                <a:gridCol w="4038600"/>
              </a:tblGrid>
              <a:tr h="1197831">
                <a:tc>
                  <a:txBody>
                    <a:bodyPr/>
                    <a:lstStyle/>
                    <a:p>
                      <a:pPr algn="l" rtl="0"/>
                      <a:r>
                        <a:rPr lang="en-US" dirty="0" smtClean="0"/>
                        <a:t>Chronic conditions</a:t>
                      </a:r>
                      <a:endParaRPr lang="ar-JO" dirty="0"/>
                    </a:p>
                  </a:txBody>
                  <a:tcPr/>
                </a:tc>
                <a:tc>
                  <a:txBody>
                    <a:bodyPr/>
                    <a:lstStyle/>
                    <a:p>
                      <a:pPr algn="l" rtl="0"/>
                      <a:r>
                        <a:rPr lang="en-US" dirty="0" smtClean="0"/>
                        <a:t>Acute conditions</a:t>
                      </a:r>
                      <a:endParaRPr lang="ar-JO" dirty="0"/>
                    </a:p>
                  </a:txBody>
                  <a:tcPr/>
                </a:tc>
              </a:tr>
              <a:tr h="3755169">
                <a:tc>
                  <a:txBody>
                    <a:bodyPr/>
                    <a:lstStyle/>
                    <a:p>
                      <a:pPr algn="l" rtl="0"/>
                      <a:r>
                        <a:rPr lang="en-US" b="1" dirty="0" smtClean="0"/>
                        <a:t>DM</a:t>
                      </a:r>
                    </a:p>
                    <a:p>
                      <a:pPr algn="l" rtl="0"/>
                      <a:endParaRPr lang="en-US" b="1" dirty="0" smtClean="0"/>
                    </a:p>
                    <a:p>
                      <a:pPr algn="l" rtl="0"/>
                      <a:r>
                        <a:rPr lang="en-US" b="1" dirty="0" smtClean="0"/>
                        <a:t>Celiac</a:t>
                      </a:r>
                    </a:p>
                    <a:p>
                      <a:pPr algn="l" rtl="0"/>
                      <a:endParaRPr lang="en-US" b="1" dirty="0" smtClean="0"/>
                    </a:p>
                    <a:p>
                      <a:pPr algn="l" rtl="0"/>
                      <a:r>
                        <a:rPr lang="en-US" b="1" dirty="0" err="1" smtClean="0"/>
                        <a:t>Crohns</a:t>
                      </a:r>
                      <a:r>
                        <a:rPr lang="en-US" b="1" dirty="0" smtClean="0"/>
                        <a:t> disease</a:t>
                      </a:r>
                    </a:p>
                    <a:p>
                      <a:pPr algn="l" rtl="0"/>
                      <a:endParaRPr lang="en-US" b="1" dirty="0" smtClean="0"/>
                    </a:p>
                    <a:p>
                      <a:pPr algn="l" rtl="0"/>
                      <a:r>
                        <a:rPr lang="en-US" b="1" dirty="0" smtClean="0"/>
                        <a:t>Allergy</a:t>
                      </a:r>
                    </a:p>
                    <a:p>
                      <a:pPr algn="l" rtl="0"/>
                      <a:endParaRPr lang="en-US" b="1" dirty="0" smtClean="0"/>
                    </a:p>
                    <a:p>
                      <a:pPr algn="l" rtl="0"/>
                      <a:r>
                        <a:rPr lang="en-US" b="1" dirty="0" smtClean="0"/>
                        <a:t>Obesity</a:t>
                      </a:r>
                    </a:p>
                    <a:p>
                      <a:pPr algn="l" rtl="0"/>
                      <a:endParaRPr lang="en-US" b="1" dirty="0" smtClean="0"/>
                    </a:p>
                    <a:p>
                      <a:pPr algn="l" rtl="0"/>
                      <a:r>
                        <a:rPr lang="en-US" b="1" dirty="0" smtClean="0"/>
                        <a:t>Lymphoma </a:t>
                      </a:r>
                    </a:p>
                    <a:p>
                      <a:pPr algn="l" rtl="0"/>
                      <a:endParaRPr lang="en-US" b="1" dirty="0" smtClean="0"/>
                    </a:p>
                    <a:p>
                      <a:pPr algn="l" rtl="0"/>
                      <a:r>
                        <a:rPr lang="en-US" b="1" dirty="0" smtClean="0"/>
                        <a:t>Leukemia</a:t>
                      </a:r>
                    </a:p>
                    <a:p>
                      <a:pPr algn="l" rtl="0"/>
                      <a:endParaRPr lang="ar-JO" dirty="0"/>
                    </a:p>
                  </a:txBody>
                  <a:tcPr/>
                </a:tc>
                <a:tc>
                  <a:txBody>
                    <a:bodyPr/>
                    <a:lstStyle/>
                    <a:p>
                      <a:pPr algn="l" rtl="0"/>
                      <a:r>
                        <a:rPr lang="en-US" b="1" dirty="0" smtClean="0"/>
                        <a:t>Acute diarrheal illnesses</a:t>
                      </a:r>
                    </a:p>
                    <a:p>
                      <a:pPr algn="l" rtl="0"/>
                      <a:endParaRPr lang="en-US" b="1" dirty="0" smtClean="0"/>
                    </a:p>
                    <a:p>
                      <a:pPr algn="l" rtl="0"/>
                      <a:r>
                        <a:rPr lang="en-US" b="1" dirty="0" smtClean="0"/>
                        <a:t>Otitis media</a:t>
                      </a:r>
                    </a:p>
                    <a:p>
                      <a:pPr algn="l" rtl="0"/>
                      <a:endParaRPr lang="en-US" b="1" dirty="0" smtClean="0"/>
                    </a:p>
                    <a:p>
                      <a:pPr algn="l" rtl="0"/>
                      <a:r>
                        <a:rPr lang="en-US" b="1" dirty="0" smtClean="0"/>
                        <a:t>UTI</a:t>
                      </a:r>
                    </a:p>
                    <a:p>
                      <a:pPr algn="l" rtl="0"/>
                      <a:endParaRPr lang="en-US" b="1" dirty="0" smtClean="0"/>
                    </a:p>
                    <a:p>
                      <a:pPr algn="l" rtl="0"/>
                      <a:r>
                        <a:rPr lang="en-US" b="1" dirty="0" smtClean="0"/>
                        <a:t>Botulism</a:t>
                      </a:r>
                    </a:p>
                    <a:p>
                      <a:pPr algn="l" rtl="0"/>
                      <a:endParaRPr lang="en-US" b="1" dirty="0" smtClean="0"/>
                    </a:p>
                    <a:p>
                      <a:pPr algn="l" rtl="0"/>
                      <a:r>
                        <a:rPr lang="en-US" b="1" dirty="0" smtClean="0"/>
                        <a:t>NEC</a:t>
                      </a:r>
                      <a:endParaRPr lang="ar-JO" b="1" dirty="0"/>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Contraindications</a:t>
            </a:r>
            <a:endParaRPr lang="ar-JO" dirty="0"/>
          </a:p>
        </p:txBody>
      </p:sp>
      <p:sp>
        <p:nvSpPr>
          <p:cNvPr id="3" name="Content Placeholder 2"/>
          <p:cNvSpPr>
            <a:spLocks noGrp="1"/>
          </p:cNvSpPr>
          <p:nvPr>
            <p:ph sz="quarter" idx="1"/>
          </p:nvPr>
        </p:nvSpPr>
        <p:spPr/>
        <p:txBody>
          <a:bodyPr>
            <a:normAutofit lnSpcReduction="10000"/>
          </a:bodyPr>
          <a:lstStyle/>
          <a:p>
            <a:pPr algn="l" rtl="0"/>
            <a:r>
              <a:rPr lang="en-US" dirty="0" err="1" smtClean="0"/>
              <a:t>Galactosemia</a:t>
            </a:r>
            <a:r>
              <a:rPr lang="en-US" dirty="0" smtClean="0"/>
              <a:t> and congenital lactase deficiency</a:t>
            </a:r>
          </a:p>
          <a:p>
            <a:pPr algn="l" rtl="0"/>
            <a:r>
              <a:rPr lang="en-US" dirty="0" smtClean="0"/>
              <a:t>Chemotherapy and radiotherapy</a:t>
            </a:r>
          </a:p>
          <a:p>
            <a:pPr algn="l" rtl="0"/>
            <a:endParaRPr lang="en-US" dirty="0" smtClean="0"/>
          </a:p>
          <a:p>
            <a:pPr algn="l" rtl="0"/>
            <a:r>
              <a:rPr lang="en-US" dirty="0" smtClean="0"/>
              <a:t>HIV mother</a:t>
            </a:r>
          </a:p>
          <a:p>
            <a:pPr algn="l" rtl="0"/>
            <a:r>
              <a:rPr lang="en-US" dirty="0" smtClean="0"/>
              <a:t>Tuberculosis infection </a:t>
            </a:r>
            <a:r>
              <a:rPr lang="en-US" sz="1900" dirty="0" smtClean="0"/>
              <a:t>(if the mother </a:t>
            </a:r>
            <a:r>
              <a:rPr lang="en-US" sz="1900" dirty="0" err="1" smtClean="0"/>
              <a:t>dosent</a:t>
            </a:r>
            <a:r>
              <a:rPr lang="en-US" sz="1900" dirty="0" smtClean="0"/>
              <a:t> start therapy )</a:t>
            </a:r>
            <a:endParaRPr lang="en-US" dirty="0" smtClean="0"/>
          </a:p>
          <a:p>
            <a:pPr algn="l" rtl="0"/>
            <a:endParaRPr lang="en-US" dirty="0" smtClean="0"/>
          </a:p>
          <a:p>
            <a:pPr algn="l" rtl="0"/>
            <a:r>
              <a:rPr lang="en-US" dirty="0" smtClean="0"/>
              <a:t>Temporary:</a:t>
            </a:r>
          </a:p>
          <a:p>
            <a:pPr algn="l" rtl="0">
              <a:buNone/>
            </a:pPr>
            <a:r>
              <a:rPr lang="en-US" dirty="0" smtClean="0"/>
              <a:t>         Active Herpes, or chicken pox</a:t>
            </a:r>
            <a:endParaRPr lang="ar-JO" dirty="0" smtClean="0"/>
          </a:p>
          <a:p>
            <a:pPr algn="l" rtl="0"/>
            <a:endParaRPr lang="en-US" dirty="0" smtClean="0"/>
          </a:p>
          <a:p>
            <a:pPr marL="722313" indent="-722313" algn="l" rtl="0">
              <a:buFont typeface="Wingdings" pitchFamily="2" charset="2"/>
              <a:buChar char="Ø"/>
            </a:pPr>
            <a:endParaRPr lang="en-US" dirty="0" smtClean="0"/>
          </a:p>
          <a:p>
            <a:pPr algn="l" rtl="0"/>
            <a:endParaRPr lang="en-US" dirty="0" smtClean="0"/>
          </a:p>
          <a:p>
            <a:pPr algn="l" rtl="0"/>
            <a:endParaRPr lang="ar-JO"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contraindicated</a:t>
            </a:r>
            <a:endParaRPr lang="ar-JO" dirty="0"/>
          </a:p>
        </p:txBody>
      </p:sp>
      <p:sp>
        <p:nvSpPr>
          <p:cNvPr id="3" name="Content Placeholder 2"/>
          <p:cNvSpPr>
            <a:spLocks noGrp="1"/>
          </p:cNvSpPr>
          <p:nvPr>
            <p:ph sz="quarter" idx="1"/>
          </p:nvPr>
        </p:nvSpPr>
        <p:spPr/>
        <p:txBody>
          <a:bodyPr/>
          <a:lstStyle/>
          <a:p>
            <a:pPr algn="l" rtl="0"/>
            <a:r>
              <a:rPr lang="en-US" dirty="0" smtClean="0"/>
              <a:t>Hepatitis B, C </a:t>
            </a:r>
            <a:r>
              <a:rPr lang="en-US" sz="1400" dirty="0" smtClean="0"/>
              <a:t>(if no mastitis or nipple sore to prevent contact with  mother blood )</a:t>
            </a:r>
            <a:endParaRPr lang="en-US" dirty="0" smtClean="0"/>
          </a:p>
          <a:p>
            <a:pPr algn="l" rtl="0"/>
            <a:r>
              <a:rPr lang="en-US" dirty="0" smtClean="0"/>
              <a:t>Smoking and alcohol</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a:t>
            </a:r>
            <a:endParaRPr lang="ar-JO" dirty="0"/>
          </a:p>
        </p:txBody>
      </p:sp>
      <p:sp>
        <p:nvSpPr>
          <p:cNvPr id="3" name="Content Placeholder 2"/>
          <p:cNvSpPr>
            <a:spLocks noGrp="1"/>
          </p:cNvSpPr>
          <p:nvPr>
            <p:ph sz="quarter" idx="1"/>
          </p:nvPr>
        </p:nvSpPr>
        <p:spPr>
          <a:xfrm>
            <a:off x="0" y="1600200"/>
            <a:ext cx="9144000" cy="4495800"/>
          </a:xfrm>
        </p:spPr>
        <p:txBody>
          <a:bodyPr/>
          <a:lstStyle/>
          <a:p>
            <a:pPr algn="l" rtl="0"/>
            <a:r>
              <a:rPr lang="en-US" dirty="0" smtClean="0"/>
              <a:t>Sore nipple </a:t>
            </a:r>
            <a:r>
              <a:rPr lang="en-US" sz="1600" dirty="0" smtClean="0"/>
              <a:t>(usually in mother with first baby due to Improper positioning and lactation or fungal infection so 1- learn the mother the proper position  2- give anti fungal drugs if nipple sore </a:t>
            </a:r>
            <a:r>
              <a:rPr lang="en-US" sz="1600" dirty="0" err="1" smtClean="0"/>
              <a:t>caaused</a:t>
            </a:r>
            <a:r>
              <a:rPr lang="en-US" sz="1600" dirty="0" smtClean="0"/>
              <a:t> by it )</a:t>
            </a:r>
            <a:endParaRPr lang="en-US" dirty="0" smtClean="0"/>
          </a:p>
          <a:p>
            <a:pPr algn="l" rtl="0"/>
            <a:r>
              <a:rPr lang="en-US" dirty="0" smtClean="0"/>
              <a:t>Engorgement </a:t>
            </a:r>
            <a:r>
              <a:rPr lang="en-US" sz="1800" dirty="0" smtClean="0"/>
              <a:t>(frequent feeding (</a:t>
            </a:r>
            <a:r>
              <a:rPr lang="en-US" sz="1800" dirty="0" err="1" smtClean="0"/>
              <a:t>empitying</a:t>
            </a:r>
            <a:r>
              <a:rPr lang="en-US" sz="1800" dirty="0" smtClean="0"/>
              <a:t> ), manual expression of breast milk ) </a:t>
            </a:r>
            <a:endParaRPr lang="en-US" dirty="0" smtClean="0"/>
          </a:p>
          <a:p>
            <a:pPr algn="l" rtl="0"/>
            <a:r>
              <a:rPr lang="en-US" dirty="0" smtClean="0"/>
              <a:t>Mastitis </a:t>
            </a:r>
            <a:r>
              <a:rPr lang="en-US" sz="2000" dirty="0" smtClean="0"/>
              <a:t>it’s not contraindication for breast feeding </a:t>
            </a:r>
            <a:endParaRPr lang="en-US" dirty="0" smtClean="0"/>
          </a:p>
          <a:p>
            <a:pPr algn="l" rtl="0"/>
            <a:r>
              <a:rPr lang="en-US" dirty="0" smtClean="0"/>
              <a:t>Breast feeding jaundice </a:t>
            </a:r>
            <a:r>
              <a:rPr lang="en-US" sz="1800" dirty="0" smtClean="0"/>
              <a:t>due to dehydration and calorie deprivation \ first days </a:t>
            </a:r>
            <a:endParaRPr lang="en-US" dirty="0" smtClean="0"/>
          </a:p>
          <a:p>
            <a:pPr algn="l" rtl="0"/>
            <a:r>
              <a:rPr lang="en-US" dirty="0" smtClean="0"/>
              <a:t>Breast milk jaundice </a:t>
            </a:r>
            <a:r>
              <a:rPr lang="en-US" sz="1800" dirty="0" smtClean="0"/>
              <a:t>prolonged and late onset </a:t>
            </a:r>
            <a:endParaRPr lang="ar-JO"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defRPr/>
            </a:pPr>
            <a:r>
              <a:rPr lang="en-US" dirty="0" smtClean="0">
                <a:solidFill>
                  <a:schemeClr val="tx1"/>
                </a:solidFill>
              </a:rPr>
              <a:t>Infant formula </a:t>
            </a:r>
            <a:endParaRPr lang="en-US" dirty="0">
              <a:solidFill>
                <a:schemeClr val="tx1"/>
              </a:solidFill>
            </a:endParaRPr>
          </a:p>
        </p:txBody>
      </p:sp>
      <p:sp>
        <p:nvSpPr>
          <p:cNvPr id="12291" name="عنصر نائب للمحتوى 2"/>
          <p:cNvSpPr>
            <a:spLocks noGrp="1"/>
          </p:cNvSpPr>
          <p:nvPr>
            <p:ph idx="1"/>
          </p:nvPr>
        </p:nvSpPr>
        <p:spPr>
          <a:xfrm>
            <a:off x="0" y="1571612"/>
            <a:ext cx="9144000" cy="5095892"/>
          </a:xfrm>
        </p:spPr>
        <p:txBody>
          <a:bodyPr>
            <a:normAutofit/>
          </a:bodyPr>
          <a:lstStyle/>
          <a:p>
            <a:pPr algn="l" rtl="0"/>
            <a:r>
              <a:rPr lang="en-US" dirty="0" smtClean="0"/>
              <a:t>Formula : </a:t>
            </a:r>
          </a:p>
          <a:p>
            <a:pPr algn="l" rtl="0"/>
            <a:r>
              <a:rPr lang="en-US" dirty="0" smtClean="0"/>
              <a:t>1- regular formula </a:t>
            </a:r>
            <a:r>
              <a:rPr lang="en-US" sz="3000" dirty="0" smtClean="0"/>
              <a:t>: </a:t>
            </a:r>
            <a:r>
              <a:rPr lang="en-US" sz="1700" dirty="0" smtClean="0"/>
              <a:t>no medical indication (they </a:t>
            </a:r>
            <a:r>
              <a:rPr lang="en-US" sz="1700" dirty="0" err="1" smtClean="0"/>
              <a:t>arn’t</a:t>
            </a:r>
            <a:r>
              <a:rPr lang="en-US" sz="1700" dirty="0" smtClean="0"/>
              <a:t> prescribed by doctor</a:t>
            </a:r>
            <a:endParaRPr lang="en-US" sz="2400" dirty="0" smtClean="0"/>
          </a:p>
          <a:p>
            <a:pPr algn="l" rtl="0"/>
            <a:r>
              <a:rPr lang="en-US" dirty="0" smtClean="0"/>
              <a:t>2- special formula : </a:t>
            </a:r>
            <a:r>
              <a:rPr lang="en-US" sz="1700" dirty="0" smtClean="0"/>
              <a:t>due to medical indication (prescribed by doctor )</a:t>
            </a:r>
            <a:endParaRPr lang="en-US" dirty="0" smtClean="0"/>
          </a:p>
          <a:p>
            <a:pPr algn="l" rtl="0">
              <a:buNone/>
            </a:pPr>
            <a:endParaRPr lang="en-US" sz="2400" dirty="0" smtClean="0"/>
          </a:p>
          <a:p>
            <a:pPr algn="l" rtl="0"/>
            <a:r>
              <a:rPr lang="ar-JO" sz="2400" dirty="0" smtClean="0"/>
              <a:t>هسا حسب المشكلة الي عند الطفل بمكونات الفورميولا ممكن تغير وتبدل </a:t>
            </a:r>
            <a:endParaRPr lang="en-US" sz="2400" dirty="0" smtClean="0"/>
          </a:p>
          <a:p>
            <a:pPr algn="l" rtl="0"/>
            <a:r>
              <a:rPr lang="en-US" sz="2400" dirty="0" smtClean="0"/>
              <a:t>Can be classified according to their content:</a:t>
            </a:r>
          </a:p>
          <a:p>
            <a:pPr algn="l" rtl="0">
              <a:buFont typeface="Wingdings" pitchFamily="2" charset="2"/>
              <a:buNone/>
            </a:pPr>
            <a:endParaRPr lang="en-US" sz="2400" dirty="0" smtClean="0"/>
          </a:p>
          <a:p>
            <a:pPr algn="l" rtl="0"/>
            <a:r>
              <a:rPr lang="en-US" sz="2400" dirty="0" smtClean="0"/>
              <a:t>Protein content</a:t>
            </a:r>
          </a:p>
          <a:p>
            <a:pPr algn="l" rtl="0"/>
            <a:r>
              <a:rPr lang="en-US" sz="2400" dirty="0" smtClean="0"/>
              <a:t>Carbohydrate content</a:t>
            </a:r>
          </a:p>
          <a:p>
            <a:pPr algn="l" rtl="0"/>
            <a:r>
              <a:rPr lang="en-US" sz="2400" dirty="0" smtClean="0"/>
              <a:t>Fat content</a:t>
            </a:r>
          </a:p>
          <a:p>
            <a:pPr>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fontScale="90000"/>
          </a:bodyPr>
          <a:lstStyle/>
          <a:p>
            <a:pPr rtl="0" eaLnBrk="1" fontAlgn="auto" hangingPunct="1">
              <a:spcAft>
                <a:spcPts val="0"/>
              </a:spcAft>
              <a:defRPr/>
            </a:pPr>
            <a:r>
              <a:rPr lang="en-US" dirty="0">
                <a:solidFill>
                  <a:schemeClr val="tx1"/>
                </a:solidFill>
                <a:cs typeface="+mj-cs"/>
              </a:rPr>
              <a:t>Infant Formulas – Protein Content</a:t>
            </a:r>
          </a:p>
        </p:txBody>
      </p:sp>
      <p:sp>
        <p:nvSpPr>
          <p:cNvPr id="58371" name="Rectangle 3"/>
          <p:cNvSpPr>
            <a:spLocks noGrp="1" noChangeArrowheads="1"/>
          </p:cNvSpPr>
          <p:nvPr>
            <p:ph idx="1"/>
          </p:nvPr>
        </p:nvSpPr>
        <p:spPr/>
        <p:txBody>
          <a:bodyPr/>
          <a:lstStyle/>
          <a:p>
            <a:pPr algn="l" rtl="0" eaLnBrk="1" hangingPunct="1"/>
            <a:r>
              <a:rPr lang="en-US" dirty="0" smtClean="0"/>
              <a:t>Divided into 4 classes of formulas</a:t>
            </a:r>
          </a:p>
          <a:p>
            <a:pPr lvl="1" algn="l" rtl="0" eaLnBrk="1" hangingPunct="1"/>
            <a:r>
              <a:rPr lang="en-US" dirty="0" smtClean="0"/>
              <a:t>Cow’s milk based formulas </a:t>
            </a:r>
            <a:r>
              <a:rPr lang="en-US" sz="1600" dirty="0" smtClean="0">
                <a:solidFill>
                  <a:srgbClr val="FF0000"/>
                </a:solidFill>
              </a:rPr>
              <a:t>(regular formula )</a:t>
            </a:r>
            <a:endParaRPr lang="en-US" dirty="0" smtClean="0">
              <a:solidFill>
                <a:srgbClr val="FF0000"/>
              </a:solidFill>
            </a:endParaRPr>
          </a:p>
          <a:p>
            <a:pPr lvl="1" algn="l" rtl="0" eaLnBrk="1" hangingPunct="1"/>
            <a:r>
              <a:rPr lang="en-US" dirty="0" smtClean="0"/>
              <a:t>Soy formulas</a:t>
            </a:r>
          </a:p>
          <a:p>
            <a:pPr lvl="1" algn="l" rtl="0" eaLnBrk="1" hangingPunct="1"/>
            <a:r>
              <a:rPr lang="en-US" dirty="0" smtClean="0"/>
              <a:t>Casein </a:t>
            </a:r>
            <a:r>
              <a:rPr lang="en-US" dirty="0" err="1" smtClean="0"/>
              <a:t>hydrolysate</a:t>
            </a:r>
            <a:r>
              <a:rPr lang="en-US" dirty="0" smtClean="0"/>
              <a:t> formulas</a:t>
            </a:r>
          </a:p>
          <a:p>
            <a:pPr lvl="1" algn="l" rtl="0" eaLnBrk="1" hangingPunct="1"/>
            <a:r>
              <a:rPr lang="en-US" dirty="0" smtClean="0"/>
              <a:t>Amino acid based formulas</a:t>
            </a:r>
          </a:p>
          <a:p>
            <a:pPr algn="l" rtl="0" eaLnBrk="1" hangingPunct="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37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837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837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83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IE" smtClean="0"/>
              <a:t>Normal Growth: Weight</a:t>
            </a:r>
            <a:endParaRPr lang="en-GB" smtClean="0"/>
          </a:p>
        </p:txBody>
      </p:sp>
      <p:sp>
        <p:nvSpPr>
          <p:cNvPr id="6147" name="Rectangle 3"/>
          <p:cNvSpPr>
            <a:spLocks noGrp="1" noChangeArrowheads="1"/>
          </p:cNvSpPr>
          <p:nvPr>
            <p:ph type="body" idx="1"/>
          </p:nvPr>
        </p:nvSpPr>
        <p:spPr>
          <a:xfrm>
            <a:off x="0" y="1600200"/>
            <a:ext cx="9144000" cy="4829196"/>
          </a:xfrm>
        </p:spPr>
        <p:txBody>
          <a:bodyPr/>
          <a:lstStyle/>
          <a:p>
            <a:pPr algn="l" rtl="0" eaLnBrk="1" hangingPunct="1">
              <a:lnSpc>
                <a:spcPct val="90000"/>
              </a:lnSpc>
            </a:pPr>
            <a:r>
              <a:rPr lang="en-IE" dirty="0" smtClean="0"/>
              <a:t>Normal birth </a:t>
            </a:r>
            <a:r>
              <a:rPr lang="en-IE" dirty="0" smtClean="0">
                <a:solidFill>
                  <a:srgbClr val="FF0000"/>
                </a:solidFill>
              </a:rPr>
              <a:t>weight 3.5kg (2.4-4.2)</a:t>
            </a:r>
          </a:p>
          <a:p>
            <a:pPr algn="l" rtl="0">
              <a:lnSpc>
                <a:spcPct val="90000"/>
              </a:lnSpc>
            </a:pPr>
            <a:r>
              <a:rPr lang="en-IE" dirty="0" smtClean="0">
                <a:solidFill>
                  <a:srgbClr val="FF0000"/>
                </a:solidFill>
              </a:rPr>
              <a:t>Loss of 10% of weight in 1</a:t>
            </a:r>
            <a:r>
              <a:rPr lang="en-IE" baseline="30000" dirty="0" smtClean="0">
                <a:solidFill>
                  <a:srgbClr val="FF0000"/>
                </a:solidFill>
              </a:rPr>
              <a:t>st</a:t>
            </a:r>
            <a:r>
              <a:rPr lang="en-IE" dirty="0" smtClean="0">
                <a:solidFill>
                  <a:srgbClr val="FF0000"/>
                </a:solidFill>
              </a:rPr>
              <a:t> week </a:t>
            </a:r>
            <a:r>
              <a:rPr lang="en-IE" sz="1600" dirty="0" smtClean="0">
                <a:solidFill>
                  <a:srgbClr val="FF0000"/>
                </a:solidFill>
              </a:rPr>
              <a:t>reassure the parents</a:t>
            </a:r>
            <a:r>
              <a:rPr lang="en-US" sz="1600" dirty="0" smtClean="0">
                <a:solidFill>
                  <a:srgbClr val="FF0000"/>
                </a:solidFill>
              </a:rPr>
              <a:t> about this</a:t>
            </a:r>
            <a:r>
              <a:rPr lang="en-IE" sz="1600" dirty="0" smtClean="0">
                <a:solidFill>
                  <a:srgbClr val="FF0000"/>
                </a:solidFill>
              </a:rPr>
              <a:t> </a:t>
            </a:r>
            <a:endParaRPr lang="en-IE" dirty="0" smtClean="0">
              <a:solidFill>
                <a:srgbClr val="FF0000"/>
              </a:solidFill>
            </a:endParaRPr>
          </a:p>
          <a:p>
            <a:pPr algn="l" rtl="0" eaLnBrk="1" hangingPunct="1">
              <a:lnSpc>
                <a:spcPct val="90000"/>
              </a:lnSpc>
            </a:pPr>
            <a:r>
              <a:rPr lang="en-IE" dirty="0" smtClean="0"/>
              <a:t>Regain birth </a:t>
            </a:r>
            <a:r>
              <a:rPr lang="en-IE" dirty="0" smtClean="0">
                <a:solidFill>
                  <a:srgbClr val="FF0000"/>
                </a:solidFill>
              </a:rPr>
              <a:t>weight by 2 weeks</a:t>
            </a:r>
          </a:p>
          <a:p>
            <a:pPr algn="l" rtl="0" eaLnBrk="1" hangingPunct="1">
              <a:lnSpc>
                <a:spcPct val="90000"/>
              </a:lnSpc>
            </a:pPr>
            <a:r>
              <a:rPr lang="en-IE" dirty="0" smtClean="0"/>
              <a:t>Expected gain</a:t>
            </a:r>
          </a:p>
          <a:p>
            <a:pPr lvl="1" algn="l" rtl="0" eaLnBrk="1" hangingPunct="1">
              <a:lnSpc>
                <a:spcPct val="90000"/>
              </a:lnSpc>
            </a:pPr>
            <a:r>
              <a:rPr lang="en-IE" dirty="0" smtClean="0">
                <a:solidFill>
                  <a:srgbClr val="FF0000"/>
                </a:solidFill>
              </a:rPr>
              <a:t>200g </a:t>
            </a:r>
            <a:r>
              <a:rPr lang="en-IE" dirty="0" smtClean="0"/>
              <a:t>per week for 1-3 months 30g\day</a:t>
            </a:r>
          </a:p>
          <a:p>
            <a:pPr lvl="1" algn="l" rtl="0" eaLnBrk="1" hangingPunct="1">
              <a:lnSpc>
                <a:spcPct val="90000"/>
              </a:lnSpc>
            </a:pPr>
            <a:r>
              <a:rPr lang="en-IE" dirty="0" smtClean="0">
                <a:solidFill>
                  <a:srgbClr val="FF0000"/>
                </a:solidFill>
              </a:rPr>
              <a:t>150g</a:t>
            </a:r>
            <a:r>
              <a:rPr lang="en-IE" dirty="0" smtClean="0"/>
              <a:t> per week for 4-6 months  20g \day</a:t>
            </a:r>
          </a:p>
          <a:p>
            <a:pPr lvl="1" algn="l" rtl="0" eaLnBrk="1" hangingPunct="1">
              <a:lnSpc>
                <a:spcPct val="90000"/>
              </a:lnSpc>
            </a:pPr>
            <a:r>
              <a:rPr lang="en-IE" dirty="0" smtClean="0">
                <a:solidFill>
                  <a:srgbClr val="FF0000"/>
                </a:solidFill>
              </a:rPr>
              <a:t>100g</a:t>
            </a:r>
            <a:r>
              <a:rPr lang="en-IE" dirty="0" smtClean="0"/>
              <a:t> per week for 7-9 months 15g\day </a:t>
            </a:r>
          </a:p>
          <a:p>
            <a:pPr lvl="1" algn="l" rtl="0" eaLnBrk="1" hangingPunct="1">
              <a:lnSpc>
                <a:spcPct val="90000"/>
              </a:lnSpc>
            </a:pPr>
            <a:r>
              <a:rPr lang="en-IE" dirty="0" smtClean="0">
                <a:solidFill>
                  <a:srgbClr val="FF0000"/>
                </a:solidFill>
              </a:rPr>
              <a:t>50-75g</a:t>
            </a:r>
            <a:r>
              <a:rPr lang="en-IE" dirty="0" smtClean="0"/>
              <a:t> per week for 10-12 months </a:t>
            </a:r>
          </a:p>
          <a:p>
            <a:pPr algn="l" rtl="0" eaLnBrk="1" hangingPunct="1">
              <a:lnSpc>
                <a:spcPct val="90000"/>
              </a:lnSpc>
            </a:pPr>
            <a:endParaRPr lang="en-GB"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
            <a:ext cx="9144000" cy="9402574"/>
          </a:xfrm>
          <a:prstGeom prst="rect">
            <a:avLst/>
          </a:prstGeom>
          <a:noFill/>
        </p:spPr>
        <p:txBody>
          <a:bodyPr wrap="square" rtlCol="1">
            <a:spAutoFit/>
          </a:bodyPr>
          <a:lstStyle/>
          <a:p>
            <a:r>
              <a:rPr lang="en-US" sz="2800" b="1" dirty="0" smtClean="0"/>
              <a:t>1- problem with protein content : </a:t>
            </a:r>
            <a:endParaRPr lang="en-US" dirty="0" smtClean="0"/>
          </a:p>
          <a:p>
            <a:r>
              <a:rPr lang="en-US" sz="2800" b="1" dirty="0" smtClean="0"/>
              <a:t>  1-cow milk protein allergy </a:t>
            </a:r>
            <a:r>
              <a:rPr lang="en-US" dirty="0" smtClean="0"/>
              <a:t>:</a:t>
            </a:r>
          </a:p>
          <a:p>
            <a:r>
              <a:rPr lang="en-US" dirty="0" smtClean="0"/>
              <a:t> </a:t>
            </a:r>
            <a:r>
              <a:rPr lang="en-US" sz="2000" b="1" dirty="0" smtClean="0"/>
              <a:t>main </a:t>
            </a:r>
            <a:r>
              <a:rPr lang="en-US" sz="2000" b="1" dirty="0" err="1" smtClean="0"/>
              <a:t>symptomps</a:t>
            </a:r>
            <a:r>
              <a:rPr lang="en-US" sz="2000" b="1" dirty="0" smtClean="0"/>
              <a:t> :Chronic diarrhea </a:t>
            </a:r>
            <a:r>
              <a:rPr lang="en-US" dirty="0" smtClean="0"/>
              <a:t>, </a:t>
            </a:r>
            <a:r>
              <a:rPr lang="en-US" dirty="0" err="1" smtClean="0"/>
              <a:t>continous</a:t>
            </a:r>
            <a:r>
              <a:rPr lang="en-US" dirty="0" smtClean="0"/>
              <a:t> , since birth , </a:t>
            </a:r>
            <a:r>
              <a:rPr lang="en-US" sz="2000" b="1" dirty="0" smtClean="0"/>
              <a:t>may ass. With blood</a:t>
            </a:r>
            <a:r>
              <a:rPr lang="en-US" dirty="0" smtClean="0"/>
              <a:t> , abdominal distention , crying , irritability .</a:t>
            </a:r>
          </a:p>
          <a:p>
            <a:r>
              <a:rPr lang="en-US" dirty="0" smtClean="0"/>
              <a:t>  </a:t>
            </a:r>
          </a:p>
          <a:p>
            <a:r>
              <a:rPr lang="en-US" dirty="0" smtClean="0"/>
              <a:t># two types : </a:t>
            </a:r>
          </a:p>
          <a:p>
            <a:r>
              <a:rPr lang="en-US" dirty="0" smtClean="0"/>
              <a:t>1- </a:t>
            </a:r>
            <a:r>
              <a:rPr lang="en-US" dirty="0" err="1" smtClean="0"/>
              <a:t>IgE</a:t>
            </a:r>
            <a:r>
              <a:rPr lang="en-US" dirty="0" smtClean="0"/>
              <a:t> dependent cow milk protein allergy : GI symptoms as above and </a:t>
            </a:r>
            <a:r>
              <a:rPr lang="en-US" dirty="0" err="1" smtClean="0"/>
              <a:t>extraintestinal</a:t>
            </a:r>
            <a:r>
              <a:rPr lang="en-US" dirty="0" smtClean="0"/>
              <a:t> manifestations as : reactive airway disease , skin </a:t>
            </a:r>
            <a:r>
              <a:rPr lang="en-US" dirty="0" err="1" smtClean="0"/>
              <a:t>urteciria</a:t>
            </a:r>
            <a:r>
              <a:rPr lang="en-US" dirty="0" smtClean="0"/>
              <a:t> or eczema</a:t>
            </a:r>
          </a:p>
          <a:p>
            <a:r>
              <a:rPr lang="en-US" dirty="0" smtClean="0"/>
              <a:t>2-non-IgE dependent cow milk protein allergy : GI symptoms </a:t>
            </a:r>
            <a:r>
              <a:rPr lang="en-US" dirty="0" err="1" smtClean="0"/>
              <a:t>maily</a:t>
            </a:r>
            <a:r>
              <a:rPr lang="en-US" dirty="0" smtClean="0"/>
              <a:t> </a:t>
            </a:r>
          </a:p>
          <a:p>
            <a:endParaRPr lang="en-US" dirty="0" smtClean="0"/>
          </a:p>
          <a:p>
            <a:r>
              <a:rPr lang="en-US" dirty="0" smtClean="0"/>
              <a:t>DX: by </a:t>
            </a:r>
            <a:r>
              <a:rPr lang="en-US" dirty="0" err="1" smtClean="0"/>
              <a:t>suspecion</a:t>
            </a:r>
            <a:r>
              <a:rPr lang="en-US" dirty="0" smtClean="0"/>
              <a:t> : </a:t>
            </a:r>
            <a:r>
              <a:rPr lang="en-US" dirty="0" err="1" smtClean="0"/>
              <a:t>Hx</a:t>
            </a:r>
            <a:r>
              <a:rPr lang="en-US" dirty="0" smtClean="0"/>
              <a:t> , occult blood , high </a:t>
            </a:r>
            <a:r>
              <a:rPr lang="en-US" dirty="0" err="1" smtClean="0"/>
              <a:t>IgE</a:t>
            </a:r>
            <a:r>
              <a:rPr lang="en-US" dirty="0" smtClean="0"/>
              <a:t> , high </a:t>
            </a:r>
            <a:r>
              <a:rPr lang="en-US" dirty="0" err="1" smtClean="0"/>
              <a:t>eosinophiles</a:t>
            </a:r>
            <a:r>
              <a:rPr lang="en-US" dirty="0" smtClean="0"/>
              <a:t> &gt;&gt;&gt; but these not found on every pt so </a:t>
            </a:r>
          </a:p>
          <a:p>
            <a:r>
              <a:rPr lang="en-US" dirty="0" smtClean="0"/>
              <a:t>Do </a:t>
            </a:r>
            <a:r>
              <a:rPr lang="en-US" dirty="0" err="1" smtClean="0"/>
              <a:t>challeng</a:t>
            </a:r>
            <a:r>
              <a:rPr lang="en-US" dirty="0" smtClean="0"/>
              <a:t> test : stop the current cow milk for 1-2week and give special milk : if there is improvement of symptoms then its cow milk protein allergy : continue the special formula &gt; after age 8 months , most of children will not have this allergy and no problem will </a:t>
            </a:r>
            <a:r>
              <a:rPr lang="en-US" dirty="0" err="1" smtClean="0"/>
              <a:t>ocure</a:t>
            </a:r>
            <a:r>
              <a:rPr lang="en-US" dirty="0" smtClean="0"/>
              <a:t> if again give cow  milk</a:t>
            </a:r>
          </a:p>
          <a:p>
            <a:pPr marL="0" lvl="1"/>
            <a:r>
              <a:rPr lang="en-US" dirty="0" err="1" smtClean="0"/>
              <a:t>Tx</a:t>
            </a:r>
            <a:r>
              <a:rPr lang="en-US" dirty="0" smtClean="0"/>
              <a:t> : special formula :</a:t>
            </a:r>
          </a:p>
          <a:p>
            <a:r>
              <a:rPr lang="en-US" b="1" dirty="0" smtClean="0"/>
              <a:t>1-Casein </a:t>
            </a:r>
            <a:r>
              <a:rPr lang="en-US" b="1" dirty="0" err="1" smtClean="0"/>
              <a:t>hydrolysate</a:t>
            </a:r>
            <a:r>
              <a:rPr lang="en-US" b="1" dirty="0" smtClean="0"/>
              <a:t> formulas </a:t>
            </a:r>
            <a:r>
              <a:rPr lang="en-US" dirty="0" smtClean="0"/>
              <a:t>: made by destruction of cow milk proteins to small chains of amino acids  , known by presence of HA beside the formula name , used for mild form of  cow protein </a:t>
            </a:r>
            <a:r>
              <a:rPr lang="en-US" dirty="0" err="1" smtClean="0"/>
              <a:t>protein</a:t>
            </a:r>
            <a:r>
              <a:rPr lang="en-US" dirty="0" smtClean="0"/>
              <a:t> allergy .</a:t>
            </a:r>
            <a:r>
              <a:rPr lang="en-US" sz="1100" b="1" dirty="0" smtClean="0"/>
              <a:t> </a:t>
            </a:r>
          </a:p>
          <a:p>
            <a:pPr marL="0" lvl="1"/>
            <a:r>
              <a:rPr lang="en-US" b="1" dirty="0" smtClean="0"/>
              <a:t>2-Amin acids based formula (elemental formula)</a:t>
            </a:r>
            <a:r>
              <a:rPr lang="en-US" dirty="0" smtClean="0"/>
              <a:t>  : single amino acids (free amino acids) used in sever form of cow milk allergy \\\\\\or  Cow’s milk protein allergy not responding to Casein </a:t>
            </a:r>
            <a:r>
              <a:rPr lang="en-US" dirty="0" err="1" smtClean="0"/>
              <a:t>hydrolysate</a:t>
            </a:r>
            <a:r>
              <a:rPr lang="en-US" dirty="0" smtClean="0"/>
              <a:t> formulas</a:t>
            </a:r>
          </a:p>
          <a:p>
            <a:endParaRPr lang="en-US" sz="1100" b="1" dirty="0" smtClean="0"/>
          </a:p>
          <a:p>
            <a:pPr marL="0" lvl="1"/>
            <a:endParaRPr lang="en-US" dirty="0" smtClean="0"/>
          </a:p>
          <a:p>
            <a:pPr marL="0" lvl="1"/>
            <a:endParaRPr lang="en-US" dirty="0" smtClean="0"/>
          </a:p>
          <a:p>
            <a:pPr marL="0" lvl="1"/>
            <a:endParaRPr lang="en-US" dirty="0" smtClean="0"/>
          </a:p>
          <a:p>
            <a:pPr marL="0" lvl="1"/>
            <a:endParaRPr lang="en-US" dirty="0" smtClean="0"/>
          </a:p>
          <a:p>
            <a:pPr marL="0" lvl="1"/>
            <a:endParaRPr lang="en-US" dirty="0" smtClean="0"/>
          </a:p>
          <a:p>
            <a:pPr marL="0" lvl="1"/>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ar-JO" dirty="0"/>
          </a:p>
        </p:txBody>
      </p:sp>
      <p:graphicFrame>
        <p:nvGraphicFramePr>
          <p:cNvPr id="4" name="Content Placeholder 3"/>
          <p:cNvGraphicFramePr>
            <a:graphicFrameLocks noGrp="1"/>
          </p:cNvGraphicFramePr>
          <p:nvPr>
            <p:ph sz="quarter" idx="1"/>
          </p:nvPr>
        </p:nvGraphicFramePr>
        <p:xfrm>
          <a:off x="-31500" y="0"/>
          <a:ext cx="9175500" cy="6786586"/>
        </p:xfrm>
        <a:graphic>
          <a:graphicData uri="http://schemas.openxmlformats.org/drawingml/2006/table">
            <a:tbl>
              <a:tblPr rtl="1" firstRow="1" bandRow="1">
                <a:tableStyleId>{5C22544A-7EE6-4342-B048-85BDC9FD1C3A}</a:tableStyleId>
              </a:tblPr>
              <a:tblGrid>
                <a:gridCol w="2848881"/>
                <a:gridCol w="3262030"/>
                <a:gridCol w="3064589"/>
              </a:tblGrid>
              <a:tr h="318977">
                <a:tc>
                  <a:txBody>
                    <a:bodyPr/>
                    <a:lstStyle/>
                    <a:p>
                      <a:pPr algn="l" rtl="0"/>
                      <a:r>
                        <a:rPr lang="en-US" sz="1100" b="1" dirty="0" smtClean="0">
                          <a:solidFill>
                            <a:schemeClr val="tx1"/>
                          </a:solidFill>
                        </a:rPr>
                        <a:t>Special indication</a:t>
                      </a:r>
                      <a:endParaRPr lang="ar-JO" sz="1100" b="1" dirty="0">
                        <a:solidFill>
                          <a:schemeClr val="tx1"/>
                        </a:solidFill>
                      </a:endParaRPr>
                    </a:p>
                  </a:txBody>
                  <a:tcPr/>
                </a:tc>
                <a:tc>
                  <a:txBody>
                    <a:bodyPr/>
                    <a:lstStyle/>
                    <a:p>
                      <a:pPr algn="l" rtl="0"/>
                      <a:r>
                        <a:rPr lang="en-US" sz="1100" b="1" dirty="0" smtClean="0">
                          <a:solidFill>
                            <a:schemeClr val="tx1"/>
                          </a:solidFill>
                        </a:rPr>
                        <a:t>Example</a:t>
                      </a:r>
                      <a:endParaRPr lang="ar-JO" sz="1100" b="1" dirty="0">
                        <a:solidFill>
                          <a:schemeClr val="tx1"/>
                        </a:solidFill>
                      </a:endParaRPr>
                    </a:p>
                  </a:txBody>
                  <a:tcPr/>
                </a:tc>
                <a:tc>
                  <a:txBody>
                    <a:bodyPr/>
                    <a:lstStyle/>
                    <a:p>
                      <a:pPr algn="l" rtl="0"/>
                      <a:r>
                        <a:rPr lang="en-US" sz="1100" b="1" dirty="0" smtClean="0">
                          <a:solidFill>
                            <a:schemeClr val="tx1"/>
                          </a:solidFill>
                        </a:rPr>
                        <a:t>Category</a:t>
                      </a:r>
                      <a:endParaRPr lang="ar-JO" sz="1100" b="1" dirty="0">
                        <a:solidFill>
                          <a:schemeClr val="tx1"/>
                        </a:solidFill>
                      </a:endParaRPr>
                    </a:p>
                  </a:txBody>
                  <a:tcPr/>
                </a:tc>
              </a:tr>
              <a:tr h="1993604">
                <a:tc>
                  <a:txBody>
                    <a:bodyPr/>
                    <a:lstStyle/>
                    <a:p>
                      <a:pPr algn="l" rtl="0"/>
                      <a:endParaRPr lang="ar-JO" sz="1100" b="1" dirty="0">
                        <a:solidFill>
                          <a:schemeClr val="tx1"/>
                        </a:solidFill>
                      </a:endParaRPr>
                    </a:p>
                  </a:txBody>
                  <a:tcPr/>
                </a:tc>
                <a:tc>
                  <a:txBody>
                    <a:bodyPr/>
                    <a:lstStyle/>
                    <a:p>
                      <a:pPr algn="l" rtl="0">
                        <a:defRPr/>
                      </a:pPr>
                      <a:r>
                        <a:rPr lang="en-US" sz="1100" b="1" dirty="0" smtClean="0">
                          <a:solidFill>
                            <a:schemeClr val="tx1"/>
                          </a:solidFill>
                          <a:latin typeface="Arial" charset="0"/>
                        </a:rPr>
                        <a:t>S26</a:t>
                      </a:r>
                    </a:p>
                    <a:p>
                      <a:pPr algn="l" rtl="0">
                        <a:defRPr/>
                      </a:pPr>
                      <a:r>
                        <a:rPr lang="en-US" sz="1100" b="1" dirty="0" smtClean="0">
                          <a:solidFill>
                            <a:schemeClr val="tx1"/>
                          </a:solidFill>
                          <a:latin typeface="Arial" charset="0"/>
                        </a:rPr>
                        <a:t>Nan</a:t>
                      </a:r>
                    </a:p>
                    <a:p>
                      <a:pPr algn="l" rtl="0">
                        <a:defRPr/>
                      </a:pPr>
                      <a:r>
                        <a:rPr lang="en-US" sz="1100" b="1" dirty="0" err="1" smtClean="0">
                          <a:solidFill>
                            <a:schemeClr val="tx1"/>
                          </a:solidFill>
                          <a:latin typeface="Arial" charset="0"/>
                        </a:rPr>
                        <a:t>Saha</a:t>
                      </a:r>
                      <a:endParaRPr lang="en-US" sz="1100" b="1" dirty="0" smtClean="0">
                        <a:solidFill>
                          <a:schemeClr val="tx1"/>
                        </a:solidFill>
                        <a:latin typeface="Arial" charset="0"/>
                      </a:endParaRPr>
                    </a:p>
                    <a:p>
                      <a:pPr algn="l" rtl="0">
                        <a:defRPr/>
                      </a:pPr>
                      <a:r>
                        <a:rPr lang="en-US" sz="1100" b="1" dirty="0" err="1" smtClean="0">
                          <a:solidFill>
                            <a:schemeClr val="tx1"/>
                          </a:solidFill>
                          <a:latin typeface="Arial" charset="0"/>
                        </a:rPr>
                        <a:t>Similac</a:t>
                      </a:r>
                      <a:endParaRPr lang="en-US" sz="1100" b="1" dirty="0" smtClean="0">
                        <a:solidFill>
                          <a:schemeClr val="tx1"/>
                        </a:solidFill>
                        <a:latin typeface="Arial" charset="0"/>
                      </a:endParaRPr>
                    </a:p>
                    <a:p>
                      <a:pPr algn="l" rtl="0">
                        <a:defRPr/>
                      </a:pPr>
                      <a:r>
                        <a:rPr lang="en-US" sz="1100" b="1" dirty="0" err="1" smtClean="0">
                          <a:solidFill>
                            <a:schemeClr val="tx1"/>
                          </a:solidFill>
                          <a:latin typeface="Arial" charset="0"/>
                        </a:rPr>
                        <a:t>bebelc</a:t>
                      </a:r>
                      <a:endParaRPr lang="en-US" sz="1100" b="1" dirty="0" smtClean="0">
                        <a:solidFill>
                          <a:schemeClr val="tx1"/>
                        </a:solidFill>
                        <a:latin typeface="Arial" charset="0"/>
                      </a:endParaRPr>
                    </a:p>
                    <a:p>
                      <a:pPr algn="l" rtl="0">
                        <a:defRPr/>
                      </a:pPr>
                      <a:r>
                        <a:rPr lang="en-US" sz="1100" b="1" dirty="0" smtClean="0">
                          <a:solidFill>
                            <a:schemeClr val="tx1"/>
                          </a:solidFill>
                          <a:latin typeface="Arial" charset="0"/>
                        </a:rPr>
                        <a:t>AR formulas</a:t>
                      </a:r>
                    </a:p>
                    <a:p>
                      <a:pPr algn="l" rtl="0">
                        <a:defRPr/>
                      </a:pPr>
                      <a:r>
                        <a:rPr lang="en-US" sz="1100" b="1" dirty="0" smtClean="0">
                          <a:solidFill>
                            <a:schemeClr val="tx1"/>
                          </a:solidFill>
                          <a:latin typeface="Arial" charset="0"/>
                        </a:rPr>
                        <a:t>“Sensitive” / LF</a:t>
                      </a:r>
                    </a:p>
                    <a:p>
                      <a:pPr algn="l" rtl="0"/>
                      <a:endParaRPr lang="ar-JO" sz="1100" b="1" dirty="0">
                        <a:solidFill>
                          <a:schemeClr val="tx1"/>
                        </a:solidFill>
                      </a:endParaRP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b="1" dirty="0" smtClean="0">
                          <a:solidFill>
                            <a:schemeClr val="tx1"/>
                          </a:solidFill>
                        </a:rPr>
                        <a:t>Cow’s milk based formulas</a:t>
                      </a:r>
                    </a:p>
                    <a:p>
                      <a:pPr algn="l" rtl="0"/>
                      <a:endParaRPr lang="ar-JO" sz="1100" b="1" dirty="0">
                        <a:solidFill>
                          <a:schemeClr val="tx1"/>
                        </a:solidFill>
                      </a:endParaRPr>
                    </a:p>
                  </a:txBody>
                  <a:tcPr/>
                </a:tc>
              </a:tr>
              <a:tr h="1187857">
                <a:tc>
                  <a:txBody>
                    <a:bodyPr/>
                    <a:lstStyle/>
                    <a:p>
                      <a:pPr algn="l" rtl="0"/>
                      <a:r>
                        <a:rPr lang="en-US" sz="1100" b="1" dirty="0" err="1" smtClean="0">
                          <a:solidFill>
                            <a:schemeClr val="tx1"/>
                          </a:solidFill>
                        </a:rPr>
                        <a:t>Galactossemia</a:t>
                      </a:r>
                      <a:endParaRPr lang="en-US" sz="1100" b="1" dirty="0" smtClean="0">
                        <a:solidFill>
                          <a:schemeClr val="tx1"/>
                        </a:solidFill>
                      </a:endParaRPr>
                    </a:p>
                    <a:p>
                      <a:pPr algn="l" rtl="0"/>
                      <a:r>
                        <a:rPr lang="en-US" sz="1100" b="1" dirty="0" smtClean="0">
                          <a:solidFill>
                            <a:schemeClr val="tx1"/>
                          </a:solidFill>
                        </a:rPr>
                        <a:t>Lactase</a:t>
                      </a:r>
                      <a:r>
                        <a:rPr lang="en-US" sz="1100" b="1" baseline="0" dirty="0" smtClean="0">
                          <a:solidFill>
                            <a:schemeClr val="tx1"/>
                          </a:solidFill>
                        </a:rPr>
                        <a:t> deficiency</a:t>
                      </a:r>
                      <a:endParaRPr lang="ar-JO" sz="1100" b="1" dirty="0">
                        <a:solidFill>
                          <a:schemeClr val="tx1"/>
                        </a:solidFill>
                      </a:endParaRPr>
                    </a:p>
                  </a:txBody>
                  <a:tcPr/>
                </a:tc>
                <a:tc>
                  <a:txBody>
                    <a:bodyPr/>
                    <a:lstStyle/>
                    <a:p>
                      <a:pPr algn="l" rtl="0"/>
                      <a:r>
                        <a:rPr lang="en-US" sz="1100" b="1" dirty="0" err="1" smtClean="0">
                          <a:solidFill>
                            <a:schemeClr val="tx1"/>
                          </a:solidFill>
                        </a:rPr>
                        <a:t>Isomil</a:t>
                      </a:r>
                      <a:endParaRPr lang="en-US" sz="1100" b="1" dirty="0" smtClean="0">
                        <a:solidFill>
                          <a:schemeClr val="tx1"/>
                        </a:solidFill>
                      </a:endParaRPr>
                    </a:p>
                    <a:p>
                      <a:pPr algn="l" rtl="0"/>
                      <a:r>
                        <a:rPr lang="en-CA" sz="1100" b="1" dirty="0" err="1" smtClean="0"/>
                        <a:t>ProSobee</a:t>
                      </a:r>
                      <a:r>
                        <a:rPr lang="en-CA" sz="1100" b="1" dirty="0" smtClean="0"/>
                        <a:t>, </a:t>
                      </a:r>
                      <a:r>
                        <a:rPr lang="en-CA" sz="1100" b="1" dirty="0" err="1" smtClean="0"/>
                        <a:t>Saha</a:t>
                      </a:r>
                      <a:r>
                        <a:rPr lang="en-CA" sz="1100" b="1" dirty="0" smtClean="0"/>
                        <a:t> -LF</a:t>
                      </a:r>
                      <a:endParaRPr lang="ar-JO" sz="1100" b="1" dirty="0">
                        <a:solidFill>
                          <a:schemeClr val="tx1"/>
                        </a:solidFill>
                      </a:endParaRP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b="1" dirty="0" smtClean="0"/>
                        <a:t>Soy formulas</a:t>
                      </a:r>
                    </a:p>
                    <a:p>
                      <a:pPr algn="l" rtl="0"/>
                      <a:endParaRPr lang="ar-JO" sz="1100" b="1" dirty="0">
                        <a:solidFill>
                          <a:schemeClr val="tx1"/>
                        </a:solidFill>
                      </a:endParaRPr>
                    </a:p>
                  </a:txBody>
                  <a:tcPr/>
                </a:tc>
              </a:tr>
              <a:tr h="1928826">
                <a:tc>
                  <a:txBody>
                    <a:bodyPr/>
                    <a:lstStyle/>
                    <a:p>
                      <a:pPr algn="l" rtl="0"/>
                      <a:r>
                        <a:rPr lang="en-US" sz="1100" b="1" dirty="0" smtClean="0">
                          <a:solidFill>
                            <a:schemeClr val="tx1"/>
                          </a:solidFill>
                        </a:rPr>
                        <a:t>Cow’s milk protein allergy </a:t>
                      </a:r>
                      <a:endParaRPr lang="ar-JO" sz="1100" b="1" dirty="0">
                        <a:solidFill>
                          <a:schemeClr val="tx1"/>
                        </a:solidFill>
                      </a:endParaRPr>
                    </a:p>
                  </a:txBody>
                  <a:tcPr/>
                </a:tc>
                <a:tc>
                  <a:txBody>
                    <a:bodyPr/>
                    <a:lstStyle/>
                    <a:p>
                      <a:pPr algn="l" rtl="0"/>
                      <a:r>
                        <a:rPr lang="en-US" sz="1100" b="1" dirty="0" err="1" smtClean="0">
                          <a:solidFill>
                            <a:schemeClr val="tx1"/>
                          </a:solidFill>
                        </a:rPr>
                        <a:t>Babylac</a:t>
                      </a:r>
                      <a:r>
                        <a:rPr lang="en-US" sz="1100" b="1" dirty="0" smtClean="0">
                          <a:solidFill>
                            <a:schemeClr val="tx1"/>
                          </a:solidFill>
                        </a:rPr>
                        <a:t> HA</a:t>
                      </a:r>
                    </a:p>
                    <a:p>
                      <a:pPr algn="l" rtl="0"/>
                      <a:r>
                        <a:rPr lang="en-US" sz="1100" b="1" dirty="0" smtClean="0">
                          <a:solidFill>
                            <a:schemeClr val="tx1"/>
                          </a:solidFill>
                        </a:rPr>
                        <a:t>Nan HA</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err="1" smtClean="0">
                          <a:solidFill>
                            <a:schemeClr val="accent1">
                              <a:lumMod val="50000"/>
                            </a:schemeClr>
                          </a:solidFill>
                          <a:latin typeface="Arial" charset="0"/>
                        </a:rPr>
                        <a:t>Alfare</a:t>
                      </a:r>
                      <a:r>
                        <a:rPr lang="en-US" sz="1100" b="1" dirty="0" smtClean="0">
                          <a:solidFill>
                            <a:schemeClr val="accent1">
                              <a:lumMod val="50000"/>
                            </a:schemeClr>
                          </a:solidFill>
                          <a:latin typeface="Arial" charset="0"/>
                        </a:rPr>
                        <a:t>  (LF)</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err="1" smtClean="0">
                          <a:solidFill>
                            <a:schemeClr val="accent1">
                              <a:lumMod val="50000"/>
                            </a:schemeClr>
                          </a:solidFill>
                          <a:latin typeface="Arial" charset="0"/>
                        </a:rPr>
                        <a:t>Alimentum</a:t>
                      </a:r>
                      <a:endParaRPr lang="en-US" sz="1100" b="1" dirty="0" smtClean="0">
                        <a:solidFill>
                          <a:schemeClr val="accent1">
                            <a:lumMod val="50000"/>
                          </a:schemeClr>
                        </a:solidFill>
                        <a:latin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err="1" smtClean="0">
                          <a:solidFill>
                            <a:schemeClr val="accent1">
                              <a:lumMod val="50000"/>
                            </a:schemeClr>
                          </a:solidFill>
                          <a:latin typeface="Arial" charset="0"/>
                        </a:rPr>
                        <a:t>prigistamil</a:t>
                      </a:r>
                      <a:endParaRPr lang="en-US" sz="1100" b="1" dirty="0" smtClean="0">
                        <a:solidFill>
                          <a:schemeClr val="accent1">
                            <a:lumMod val="50000"/>
                          </a:schemeClr>
                        </a:solidFill>
                        <a:latin typeface="Arial" charset="0"/>
                      </a:endParaRPr>
                    </a:p>
                    <a:p>
                      <a:pPr algn="l" rtl="0"/>
                      <a:endParaRPr lang="ar-JO" sz="1100" b="1" dirty="0">
                        <a:solidFill>
                          <a:schemeClr val="tx1"/>
                        </a:solidFill>
                      </a:endParaRP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b="1" dirty="0" smtClean="0"/>
                        <a:t>Casein </a:t>
                      </a:r>
                      <a:r>
                        <a:rPr lang="en-US" sz="1100" b="1" dirty="0" err="1" smtClean="0"/>
                        <a:t>hydrolysate</a:t>
                      </a:r>
                      <a:r>
                        <a:rPr lang="en-US" sz="1100" b="1" dirty="0" smtClean="0"/>
                        <a:t> formulas</a:t>
                      </a:r>
                    </a:p>
                    <a:p>
                      <a:pPr algn="l" rtl="0"/>
                      <a:endParaRPr lang="ar-JO" sz="1100" b="1" dirty="0">
                        <a:solidFill>
                          <a:schemeClr val="tx1"/>
                        </a:solidFill>
                      </a:endParaRPr>
                    </a:p>
                  </a:txBody>
                  <a:tcPr/>
                </a:tc>
              </a:tr>
              <a:tr h="1357322">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b="1" dirty="0" smtClean="0">
                          <a:solidFill>
                            <a:schemeClr val="tx1"/>
                          </a:solidFill>
                        </a:rPr>
                        <a:t>Cow’s milk protein allergy not responding to </a:t>
                      </a:r>
                      <a:r>
                        <a:rPr lang="en-US" sz="1100" b="1" dirty="0" smtClean="0"/>
                        <a:t>Casein </a:t>
                      </a:r>
                      <a:r>
                        <a:rPr lang="en-US" sz="1100" b="1" dirty="0" err="1" smtClean="0"/>
                        <a:t>hydrolysate</a:t>
                      </a:r>
                      <a:r>
                        <a:rPr lang="en-US" sz="1100" b="1" dirty="0" smtClean="0"/>
                        <a:t> formulas</a:t>
                      </a:r>
                    </a:p>
                    <a:p>
                      <a:pPr algn="l" rtl="0"/>
                      <a:endParaRPr lang="ar-JO" sz="1100" b="1" dirty="0">
                        <a:solidFill>
                          <a:schemeClr val="tx1"/>
                        </a:solidFill>
                      </a:endParaRPr>
                    </a:p>
                  </a:txBody>
                  <a:tcPr/>
                </a:tc>
                <a:tc>
                  <a:txBody>
                    <a:bodyPr/>
                    <a:lstStyle/>
                    <a:p>
                      <a:pPr algn="l" rtl="0"/>
                      <a:r>
                        <a:rPr lang="en-US" sz="1100" b="1" dirty="0" err="1" smtClean="0">
                          <a:solidFill>
                            <a:schemeClr val="tx1"/>
                          </a:solidFill>
                        </a:rPr>
                        <a:t>Neocate</a:t>
                      </a:r>
                      <a:endParaRPr lang="en-US" sz="1100" b="1" dirty="0" smtClean="0">
                        <a:solidFill>
                          <a:schemeClr val="tx1"/>
                        </a:solidFill>
                      </a:endParaRPr>
                    </a:p>
                    <a:p>
                      <a:pPr algn="l" rtl="0"/>
                      <a:r>
                        <a:rPr lang="en-US" sz="1100" b="1" dirty="0" err="1" smtClean="0">
                          <a:solidFill>
                            <a:schemeClr val="tx1"/>
                          </a:solidFill>
                        </a:rPr>
                        <a:t>Elcare</a:t>
                      </a:r>
                      <a:endParaRPr lang="ar-JO" sz="1100" b="1" dirty="0">
                        <a:solidFill>
                          <a:schemeClr val="tx1"/>
                        </a:solidFill>
                      </a:endParaRPr>
                    </a:p>
                  </a:txBody>
                  <a:tcPr/>
                </a:tc>
                <a:tc>
                  <a:txBody>
                    <a:bodyPr/>
                    <a:lstStyle/>
                    <a:p>
                      <a:pPr algn="l" rtl="0"/>
                      <a:r>
                        <a:rPr lang="en-US" sz="1100" b="1" dirty="0" err="1" smtClean="0">
                          <a:solidFill>
                            <a:schemeClr val="tx1"/>
                          </a:solidFill>
                        </a:rPr>
                        <a:t>Amin</a:t>
                      </a:r>
                      <a:r>
                        <a:rPr lang="en-US" sz="1100" b="1" dirty="0" smtClean="0">
                          <a:solidFill>
                            <a:schemeClr val="tx1"/>
                          </a:solidFill>
                        </a:rPr>
                        <a:t> acids based formula</a:t>
                      </a:r>
                    </a:p>
                    <a:p>
                      <a:pPr algn="l" rtl="0"/>
                      <a:r>
                        <a:rPr lang="en-US" sz="1100" b="1" dirty="0" smtClean="0">
                          <a:solidFill>
                            <a:schemeClr val="tx1"/>
                          </a:solidFill>
                        </a:rPr>
                        <a:t>(elemental(</a:t>
                      </a:r>
                      <a:endParaRPr lang="ar-JO" sz="1100" b="1" dirty="0">
                        <a:solidFill>
                          <a:schemeClr val="tx1"/>
                        </a:solidFill>
                      </a:endParaRPr>
                    </a:p>
                  </a:txBody>
                  <a:tcPr/>
                </a:tc>
              </a:tr>
            </a:tbl>
          </a:graphicData>
        </a:graphic>
      </p:graphicFrame>
      <p:sp>
        <p:nvSpPr>
          <p:cNvPr id="5" name="TextBox 4"/>
          <p:cNvSpPr txBox="1"/>
          <p:nvPr/>
        </p:nvSpPr>
        <p:spPr>
          <a:xfrm>
            <a:off x="6286512" y="714356"/>
            <a:ext cx="2143140" cy="369332"/>
          </a:xfrm>
          <a:prstGeom prst="rect">
            <a:avLst/>
          </a:prstGeom>
          <a:noFill/>
        </p:spPr>
        <p:txBody>
          <a:bodyPr wrap="square" rtlCol="1">
            <a:spAutoFit/>
          </a:bodyPr>
          <a:lstStyle/>
          <a:p>
            <a:r>
              <a:rPr lang="ar-JO" dirty="0" smtClean="0"/>
              <a:t>احفظ الامثلة </a:t>
            </a:r>
            <a:endParaRPr lang="ar-JO" dirty="0"/>
          </a:p>
        </p:txBody>
      </p:sp>
      <p:sp>
        <p:nvSpPr>
          <p:cNvPr id="6" name="5-Point Star 5"/>
          <p:cNvSpPr/>
          <p:nvPr/>
        </p:nvSpPr>
        <p:spPr>
          <a:xfrm>
            <a:off x="7286644" y="714356"/>
            <a:ext cx="428628" cy="28575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7" name="TextBox 6"/>
          <p:cNvSpPr txBox="1"/>
          <p:nvPr/>
        </p:nvSpPr>
        <p:spPr>
          <a:xfrm>
            <a:off x="323528" y="2852936"/>
            <a:ext cx="2357454" cy="584775"/>
          </a:xfrm>
          <a:prstGeom prst="rect">
            <a:avLst/>
          </a:prstGeom>
          <a:noFill/>
        </p:spPr>
        <p:txBody>
          <a:bodyPr wrap="square" rtlCol="1">
            <a:spAutoFit/>
          </a:bodyPr>
          <a:lstStyle/>
          <a:p>
            <a:r>
              <a:rPr lang="ar-JO" sz="1600" dirty="0" smtClean="0"/>
              <a:t>مشكلة مش بالبروتين زي لاكتوز انتوليرنس , فمنعطي سويا ملك </a:t>
            </a:r>
            <a:endParaRPr lang="ar-JO" sz="16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ar-JO" dirty="0"/>
          </a:p>
        </p:txBody>
      </p:sp>
      <p:sp>
        <p:nvSpPr>
          <p:cNvPr id="3" name="Content Placeholder 2"/>
          <p:cNvSpPr>
            <a:spLocks noGrp="1"/>
          </p:cNvSpPr>
          <p:nvPr>
            <p:ph sz="quarter" idx="1"/>
          </p:nvPr>
        </p:nvSpPr>
        <p:spPr>
          <a:xfrm>
            <a:off x="612648" y="1600200"/>
            <a:ext cx="8153400" cy="5257800"/>
          </a:xfrm>
        </p:spPr>
        <p:txBody>
          <a:bodyPr>
            <a:normAutofit fontScale="77500" lnSpcReduction="20000"/>
          </a:bodyPr>
          <a:lstStyle/>
          <a:p>
            <a:pPr algn="l" rtl="0">
              <a:buFontTx/>
              <a:buNone/>
            </a:pPr>
            <a:r>
              <a:rPr lang="en-US" dirty="0" smtClean="0"/>
              <a:t>Soy formulas are not indicated in:</a:t>
            </a:r>
          </a:p>
          <a:p>
            <a:pPr marL="1074738" indent="-273050" algn="l" rtl="0">
              <a:buFont typeface="Wingdings" pitchFamily="2" charset="2"/>
              <a:buChar char="ü"/>
            </a:pPr>
            <a:r>
              <a:rPr lang="en-US" dirty="0" smtClean="0"/>
              <a:t> </a:t>
            </a:r>
            <a:r>
              <a:rPr lang="en-CA" sz="3200" dirty="0" smtClean="0"/>
              <a:t>Premature infants &lt; 1800g (increases    risk of osteoporosis and rickets</a:t>
            </a:r>
            <a:r>
              <a:rPr lang="en-CA" sz="2200" dirty="0" smtClean="0"/>
              <a:t>)</a:t>
            </a:r>
            <a:r>
              <a:rPr lang="ar-JO" sz="2200" dirty="0" smtClean="0"/>
              <a:t> </a:t>
            </a:r>
            <a:r>
              <a:rPr lang="en-US" sz="2200" dirty="0" smtClean="0"/>
              <a:t>lactose </a:t>
            </a:r>
            <a:r>
              <a:rPr lang="en-US" sz="2200" dirty="0" err="1" smtClean="0"/>
              <a:t>inhance</a:t>
            </a:r>
            <a:r>
              <a:rPr lang="en-US" sz="2200" dirty="0" smtClean="0"/>
              <a:t> Ca </a:t>
            </a:r>
            <a:r>
              <a:rPr lang="en-US" sz="2200" dirty="0" err="1" smtClean="0"/>
              <a:t>absorbtion</a:t>
            </a:r>
            <a:r>
              <a:rPr lang="en-US" sz="2200" dirty="0" smtClean="0"/>
              <a:t> , in soy formula the content is sucrose </a:t>
            </a:r>
            <a:endParaRPr lang="en-CA" sz="3200" dirty="0" smtClean="0"/>
          </a:p>
          <a:p>
            <a:pPr marL="898525" indent="-96838" algn="l" rtl="0">
              <a:buFont typeface="Wingdings" pitchFamily="2" charset="2"/>
              <a:buChar char="ü"/>
            </a:pPr>
            <a:r>
              <a:rPr lang="en-CA" sz="3200" dirty="0" smtClean="0"/>
              <a:t> CF patients</a:t>
            </a:r>
          </a:p>
          <a:p>
            <a:pPr marL="898525" indent="-96838" algn="l" rtl="0">
              <a:buFont typeface="Wingdings" pitchFamily="2" charset="2"/>
              <a:buChar char="ü"/>
            </a:pPr>
            <a:r>
              <a:rPr lang="en-CA" sz="3200" dirty="0" smtClean="0"/>
              <a:t>Infantile colic</a:t>
            </a:r>
          </a:p>
          <a:p>
            <a:pPr marL="898525" indent="-96838" algn="l" rtl="0">
              <a:buFont typeface="Wingdings" pitchFamily="2" charset="2"/>
              <a:buChar char="ü"/>
            </a:pPr>
            <a:r>
              <a:rPr lang="en-US" sz="3200" dirty="0" smtClean="0"/>
              <a:t>Patients with cow milk protein allergy frequently are as sensitive to soy </a:t>
            </a:r>
            <a:r>
              <a:rPr lang="en-US" sz="3200" dirty="0" smtClean="0">
                <a:solidFill>
                  <a:srgbClr val="FF0000"/>
                </a:solidFill>
              </a:rPr>
              <a:t>protein and should not be given isolated soy protein-based formula routinely. </a:t>
            </a:r>
          </a:p>
          <a:p>
            <a:pPr marL="898525" indent="-96838" algn="l" rtl="0">
              <a:buFont typeface="Wingdings" pitchFamily="2" charset="2"/>
              <a:buChar char="ü"/>
            </a:pPr>
            <a:r>
              <a:rPr lang="en-US" sz="3200" dirty="0" smtClean="0">
                <a:solidFill>
                  <a:srgbClr val="FF0000"/>
                </a:solidFill>
              </a:rPr>
              <a:t>-----------------------------------------------------------------</a:t>
            </a:r>
            <a:endParaRPr lang="en-CA" sz="3200" dirty="0" smtClean="0">
              <a:solidFill>
                <a:srgbClr val="FF0000"/>
              </a:solidFill>
            </a:endParaRPr>
          </a:p>
          <a:p>
            <a:pPr marL="898525" indent="-96838" algn="l" rtl="0">
              <a:buNone/>
            </a:pPr>
            <a:r>
              <a:rPr lang="en-US" sz="2300" dirty="0" smtClean="0"/>
              <a:t>Child may develop cow milk protein allergy even on exclusively breast milk (against breast milk protein ) we always try to save the breast feeding but reassure the mother to decrease here protein diet content \if the symptoms </a:t>
            </a:r>
            <a:r>
              <a:rPr lang="en-US" sz="2300" dirty="0" err="1" smtClean="0"/>
              <a:t>releaved</a:t>
            </a:r>
            <a:r>
              <a:rPr lang="en-US" sz="2300" dirty="0" smtClean="0"/>
              <a:t> ,, if not stop breast feeding and use </a:t>
            </a:r>
            <a:r>
              <a:rPr lang="en-US" sz="2300" dirty="0" err="1" smtClean="0"/>
              <a:t>specia</a:t>
            </a:r>
            <a:r>
              <a:rPr lang="en-US" sz="2300" dirty="0" smtClean="0"/>
              <a:t> formula </a:t>
            </a:r>
            <a:endParaRPr lang="en-CA" sz="2300" dirty="0" smtClean="0"/>
          </a:p>
          <a:p>
            <a:pPr marL="898525" indent="-96838" algn="l" rtl="0">
              <a:buFontTx/>
              <a:buNone/>
            </a:pPr>
            <a:endParaRPr lang="en-CA" sz="3200" dirty="0" smtClean="0"/>
          </a:p>
          <a:p>
            <a:pPr marL="898525" indent="-96838" algn="l" rtl="0">
              <a:buFontTx/>
              <a:buNone/>
            </a:pPr>
            <a:endParaRPr lang="en-CA" sz="3200" dirty="0" smtClean="0"/>
          </a:p>
          <a:p>
            <a:pPr algn="l" rtl="0"/>
            <a:endParaRPr lang="ar-JO"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277813"/>
            <a:ext cx="8991600" cy="1139825"/>
          </a:xfrm>
        </p:spPr>
        <p:txBody>
          <a:bodyPr>
            <a:normAutofit fontScale="90000"/>
          </a:bodyPr>
          <a:lstStyle/>
          <a:p>
            <a:pPr eaLnBrk="1" fontAlgn="auto" hangingPunct="1">
              <a:spcAft>
                <a:spcPts val="0"/>
              </a:spcAft>
              <a:defRPr/>
            </a:pPr>
            <a:r>
              <a:rPr lang="en-US" dirty="0">
                <a:solidFill>
                  <a:schemeClr val="tx1"/>
                </a:solidFill>
                <a:cs typeface="+mj-cs"/>
              </a:rPr>
              <a:t>Infant Formulas – Carbohydrate Content</a:t>
            </a:r>
          </a:p>
        </p:txBody>
      </p:sp>
      <p:sp>
        <p:nvSpPr>
          <p:cNvPr id="59395" name="Rectangle 3"/>
          <p:cNvSpPr>
            <a:spLocks noGrp="1" noChangeArrowheads="1"/>
          </p:cNvSpPr>
          <p:nvPr>
            <p:ph idx="1"/>
          </p:nvPr>
        </p:nvSpPr>
        <p:spPr/>
        <p:txBody>
          <a:bodyPr/>
          <a:lstStyle/>
          <a:p>
            <a:pPr algn="l" rtl="0" eaLnBrk="1" hangingPunct="1"/>
            <a:r>
              <a:rPr lang="en-US" dirty="0" smtClean="0"/>
              <a:t>Main types of carbohydrates in formulas</a:t>
            </a:r>
          </a:p>
          <a:p>
            <a:pPr lvl="1" algn="l" rtl="0" eaLnBrk="1" hangingPunct="1"/>
            <a:r>
              <a:rPr lang="en-US" dirty="0" smtClean="0"/>
              <a:t>Lactose </a:t>
            </a:r>
          </a:p>
          <a:p>
            <a:pPr lvl="1" algn="l" rtl="0" eaLnBrk="1" hangingPunct="1"/>
            <a:r>
              <a:rPr lang="en-US" dirty="0" smtClean="0"/>
              <a:t>Sucrose</a:t>
            </a:r>
          </a:p>
          <a:p>
            <a:pPr lvl="1" algn="l" rtl="0" eaLnBrk="1" hangingPunct="1"/>
            <a:r>
              <a:rPr lang="en-US" dirty="0" smtClean="0"/>
              <a:t>Glucose polymers</a:t>
            </a:r>
          </a:p>
          <a:p>
            <a:pPr algn="l" rtl="0" eaLnBrk="1" hangingPunct="1"/>
            <a:r>
              <a:rPr lang="en-US" dirty="0" smtClean="0"/>
              <a:t>What type of formula should be used in patients with </a:t>
            </a:r>
            <a:r>
              <a:rPr lang="en-US" dirty="0" err="1" smtClean="0"/>
              <a:t>galactosemia</a:t>
            </a:r>
            <a:r>
              <a:rPr lang="en-US" dirty="0" smtClean="0"/>
              <a:t>?  Why?</a:t>
            </a:r>
          </a:p>
          <a:p>
            <a:pPr lvl="1" algn="l" rtl="0" eaLnBrk="1" hangingPunct="1"/>
            <a:r>
              <a:rPr lang="en-US" dirty="0" smtClean="0"/>
              <a:t>Soy formulas because they do not contain lactose</a:t>
            </a:r>
          </a:p>
          <a:p>
            <a:pPr algn="l" rtl="0" eaLnBrk="1" hangingPunct="1"/>
            <a:r>
              <a:rPr lang="en-US" dirty="0" smtClean="0"/>
              <a:t>Which formulas contain sucrose?</a:t>
            </a:r>
          </a:p>
          <a:p>
            <a:pPr lvl="1" algn="l" rtl="0" eaLnBrk="1" hangingPunct="1"/>
            <a:r>
              <a:rPr lang="en-US" dirty="0" err="1" smtClean="0"/>
              <a:t>Alimentum</a:t>
            </a:r>
            <a:r>
              <a:rPr lang="en-US" dirty="0" smtClean="0"/>
              <a:t> and soy formulas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39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939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939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939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9395">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9395">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93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600200"/>
            <a:ext cx="8153400" cy="5043510"/>
          </a:xfrm>
        </p:spPr>
        <p:txBody>
          <a:bodyPr>
            <a:normAutofit fontScale="92500" lnSpcReduction="20000"/>
          </a:bodyPr>
          <a:lstStyle/>
          <a:p>
            <a:pPr algn="l" rtl="0"/>
            <a:r>
              <a:rPr lang="en-US" sz="2400" dirty="0" smtClean="0"/>
              <a:t>1) </a:t>
            </a:r>
            <a:r>
              <a:rPr lang="en-US" sz="2400" dirty="0" err="1" smtClean="0"/>
              <a:t>galactosemia</a:t>
            </a:r>
            <a:r>
              <a:rPr lang="en-US" sz="2400" dirty="0" smtClean="0"/>
              <a:t> : </a:t>
            </a:r>
            <a:r>
              <a:rPr lang="en-US" sz="2400" dirty="0" err="1" smtClean="0"/>
              <a:t>gentic</a:t>
            </a:r>
            <a:r>
              <a:rPr lang="en-US" sz="2400" dirty="0" smtClean="0"/>
              <a:t> disorder , defect in </a:t>
            </a:r>
            <a:r>
              <a:rPr lang="en-US" sz="2400" dirty="0" err="1" smtClean="0"/>
              <a:t>galactose</a:t>
            </a:r>
            <a:r>
              <a:rPr lang="en-US" sz="2400" dirty="0" smtClean="0"/>
              <a:t> metabolism , its absolute contraindication of breast feeding (lactose=</a:t>
            </a:r>
            <a:r>
              <a:rPr lang="en-US" sz="2400" dirty="0" err="1" smtClean="0"/>
              <a:t>glucose+galactose</a:t>
            </a:r>
            <a:r>
              <a:rPr lang="en-US" sz="2400" dirty="0" smtClean="0"/>
              <a:t>) </a:t>
            </a:r>
          </a:p>
          <a:p>
            <a:pPr algn="l" rtl="0">
              <a:buNone/>
            </a:pPr>
            <a:r>
              <a:rPr lang="en-US" sz="2400" dirty="0" smtClean="0"/>
              <a:t>  </a:t>
            </a:r>
            <a:r>
              <a:rPr lang="en-US" sz="2400" dirty="0" err="1" smtClean="0"/>
              <a:t>Tx</a:t>
            </a:r>
            <a:r>
              <a:rPr lang="en-US" sz="2400" dirty="0" smtClean="0"/>
              <a:t>: lactose free formula</a:t>
            </a:r>
            <a:r>
              <a:rPr lang="en-US" sz="2400" b="1" dirty="0" smtClean="0"/>
              <a:t> </a:t>
            </a:r>
            <a:r>
              <a:rPr lang="en-US" sz="1400" b="1" dirty="0" smtClean="0"/>
              <a:t>(LF </a:t>
            </a:r>
            <a:r>
              <a:rPr lang="en-US" sz="1400" dirty="0" smtClean="0"/>
              <a:t>beside the name </a:t>
            </a:r>
            <a:r>
              <a:rPr lang="en-US" sz="2400" dirty="0" smtClean="0"/>
              <a:t>) : </a:t>
            </a:r>
          </a:p>
          <a:p>
            <a:pPr algn="l" rtl="0">
              <a:buNone/>
            </a:pPr>
            <a:r>
              <a:rPr lang="en-US" sz="2400" dirty="0" smtClean="0"/>
              <a:t>  1-soy formula (sucrose=</a:t>
            </a:r>
            <a:r>
              <a:rPr lang="en-US" sz="2400" dirty="0" err="1" smtClean="0"/>
              <a:t>glucose+fructose</a:t>
            </a:r>
            <a:r>
              <a:rPr lang="en-US" sz="2400" dirty="0" smtClean="0"/>
              <a:t>) </a:t>
            </a:r>
          </a:p>
          <a:p>
            <a:pPr algn="l" rtl="0">
              <a:buNone/>
            </a:pPr>
            <a:r>
              <a:rPr lang="en-US" sz="2400" dirty="0" smtClean="0"/>
              <a:t>  2- regular formula but (LF) \ex. </a:t>
            </a:r>
            <a:r>
              <a:rPr lang="en-US" sz="2400" dirty="0" err="1" smtClean="0"/>
              <a:t>bebelc</a:t>
            </a:r>
            <a:r>
              <a:rPr lang="en-US" sz="2400" dirty="0" smtClean="0"/>
              <a:t> LF </a:t>
            </a:r>
          </a:p>
          <a:p>
            <a:pPr algn="l" rtl="0">
              <a:buNone/>
            </a:pPr>
            <a:endParaRPr lang="en-US" sz="2400" dirty="0" smtClean="0"/>
          </a:p>
          <a:p>
            <a:pPr algn="l" rtl="0">
              <a:buFont typeface="Wingdings" pitchFamily="2" charset="2"/>
              <a:buChar char="q"/>
            </a:pPr>
            <a:r>
              <a:rPr lang="en-US" sz="2400" dirty="0" smtClean="0"/>
              <a:t>2)Secondary or transient lactose intolerance </a:t>
            </a:r>
          </a:p>
          <a:p>
            <a:pPr algn="l" rtl="0">
              <a:buFont typeface="Wingdings" pitchFamily="2" charset="2"/>
              <a:buChar char="q"/>
            </a:pPr>
            <a:r>
              <a:rPr lang="en-US" sz="2400" dirty="0" smtClean="0"/>
              <a:t>Child had gastroenteritis (</a:t>
            </a:r>
            <a:r>
              <a:rPr lang="en-US" sz="2400" dirty="0" err="1" smtClean="0"/>
              <a:t>rota</a:t>
            </a:r>
            <a:r>
              <a:rPr lang="en-US" sz="2400" dirty="0" smtClean="0"/>
              <a:t> virus destruct </a:t>
            </a:r>
            <a:r>
              <a:rPr lang="en-US" sz="2400" dirty="0" err="1" smtClean="0"/>
              <a:t>brushborder</a:t>
            </a:r>
            <a:r>
              <a:rPr lang="en-US" sz="2400" dirty="0" smtClean="0"/>
              <a:t> lactase enzyme ) \gastroenteritis </a:t>
            </a:r>
            <a:r>
              <a:rPr lang="en-US" sz="2400" dirty="0" err="1" smtClean="0"/>
              <a:t>releves</a:t>
            </a:r>
            <a:r>
              <a:rPr lang="en-US" sz="2400" dirty="0" smtClean="0"/>
              <a:t> after 1 week but </a:t>
            </a:r>
            <a:r>
              <a:rPr lang="en-US" sz="2400" dirty="0" err="1" smtClean="0"/>
              <a:t>diaarhea</a:t>
            </a:r>
            <a:r>
              <a:rPr lang="en-US" sz="2400" dirty="0" smtClean="0"/>
              <a:t> is still present \no dehydration (by </a:t>
            </a:r>
            <a:r>
              <a:rPr lang="en-US" sz="2400" dirty="0" err="1" smtClean="0"/>
              <a:t>Hx</a:t>
            </a:r>
            <a:r>
              <a:rPr lang="en-US" sz="2400" dirty="0" smtClean="0"/>
              <a:t> the mother tell that baby had gastroenteritis before week ) . </a:t>
            </a:r>
            <a:r>
              <a:rPr lang="en-US" sz="2400" dirty="0" err="1" smtClean="0"/>
              <a:t>Tx</a:t>
            </a:r>
            <a:r>
              <a:rPr lang="en-US" sz="2400" dirty="0" smtClean="0"/>
              <a:t> by use lactose free formula (</a:t>
            </a:r>
            <a:r>
              <a:rPr lang="en-US" sz="2400" dirty="0" err="1" smtClean="0"/>
              <a:t>prefered</a:t>
            </a:r>
            <a:r>
              <a:rPr lang="en-US" sz="2400" dirty="0" smtClean="0"/>
              <a:t> to use the same formula company but on its (LF) form  for 1 month then return to the </a:t>
            </a:r>
            <a:r>
              <a:rPr lang="en-US" sz="2400" dirty="0" err="1" smtClean="0"/>
              <a:t>reguar</a:t>
            </a:r>
            <a:r>
              <a:rPr lang="en-US" sz="2400" dirty="0" smtClean="0"/>
              <a:t> formula before GE( regeneration of </a:t>
            </a:r>
            <a:r>
              <a:rPr lang="en-US" sz="2400" dirty="0" err="1" smtClean="0"/>
              <a:t>brushborder</a:t>
            </a:r>
            <a:r>
              <a:rPr lang="en-US" sz="2400" dirty="0" smtClean="0"/>
              <a:t> lactase)</a:t>
            </a:r>
          </a:p>
          <a:p>
            <a:pPr algn="l" rtl="0">
              <a:buNone/>
            </a:pPr>
            <a:endParaRPr lang="en-US" sz="2400" dirty="0" smtClean="0"/>
          </a:p>
          <a:p>
            <a:pPr algn="l" rtl="0">
              <a:buNone/>
            </a:pPr>
            <a:endParaRPr lang="ar-JO" sz="2400" dirty="0"/>
          </a:p>
        </p:txBody>
      </p:sp>
      <p:sp>
        <p:nvSpPr>
          <p:cNvPr id="4" name="TextBox 3"/>
          <p:cNvSpPr txBox="1"/>
          <p:nvPr/>
        </p:nvSpPr>
        <p:spPr>
          <a:xfrm>
            <a:off x="357158" y="285728"/>
            <a:ext cx="7715304" cy="800219"/>
          </a:xfrm>
          <a:prstGeom prst="rect">
            <a:avLst/>
          </a:prstGeom>
          <a:noFill/>
        </p:spPr>
        <p:txBody>
          <a:bodyPr wrap="square" rtlCol="1">
            <a:spAutoFit/>
          </a:bodyPr>
          <a:lstStyle/>
          <a:p>
            <a:r>
              <a:rPr lang="en-US" sz="2800" b="1" dirty="0" smtClean="0"/>
              <a:t>Problems related to carbohydrates </a:t>
            </a:r>
            <a:r>
              <a:rPr lang="en-US" dirty="0" smtClean="0"/>
              <a:t>:1galactosemia 2- secondary or transient lactose intolerance </a:t>
            </a:r>
            <a:endParaRPr lang="ar-JO"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fontAlgn="auto" hangingPunct="1">
              <a:spcAft>
                <a:spcPts val="0"/>
              </a:spcAft>
              <a:defRPr/>
            </a:pPr>
            <a:r>
              <a:rPr lang="en-US" dirty="0">
                <a:solidFill>
                  <a:schemeClr val="tx1"/>
                </a:solidFill>
                <a:cs typeface="+mj-cs"/>
              </a:rPr>
              <a:t>Infant Formulas – Fat Content</a:t>
            </a:r>
          </a:p>
        </p:txBody>
      </p:sp>
      <p:sp>
        <p:nvSpPr>
          <p:cNvPr id="60419" name="Rectangle 3"/>
          <p:cNvSpPr>
            <a:spLocks noGrp="1" noChangeArrowheads="1"/>
          </p:cNvSpPr>
          <p:nvPr>
            <p:ph idx="1"/>
          </p:nvPr>
        </p:nvSpPr>
        <p:spPr>
          <a:xfrm>
            <a:off x="457200" y="1600200"/>
            <a:ext cx="8382000" cy="4724400"/>
          </a:xfrm>
        </p:spPr>
        <p:txBody>
          <a:bodyPr>
            <a:normAutofit fontScale="92500" lnSpcReduction="20000"/>
          </a:bodyPr>
          <a:lstStyle/>
          <a:p>
            <a:pPr algn="l" rtl="0" eaLnBrk="1" hangingPunct="1"/>
            <a:r>
              <a:rPr lang="en-US" dirty="0" smtClean="0"/>
              <a:t>Main types of fats in formulas</a:t>
            </a:r>
          </a:p>
          <a:p>
            <a:pPr lvl="1" algn="l" rtl="0" eaLnBrk="1" hangingPunct="1"/>
            <a:r>
              <a:rPr lang="en-US" dirty="0" smtClean="0"/>
              <a:t>Long chain triglycerides (LCTs)</a:t>
            </a:r>
          </a:p>
          <a:p>
            <a:pPr lvl="1" algn="l" rtl="0" eaLnBrk="1" hangingPunct="1"/>
            <a:r>
              <a:rPr lang="en-US" dirty="0" smtClean="0"/>
              <a:t>Medium chain triglycerides (MCTs)</a:t>
            </a:r>
          </a:p>
          <a:p>
            <a:pPr algn="l" rtl="0" eaLnBrk="1" hangingPunct="1"/>
            <a:r>
              <a:rPr lang="en-US" dirty="0" smtClean="0"/>
              <a:t>When are MCTs beneficial?</a:t>
            </a:r>
          </a:p>
          <a:p>
            <a:pPr lvl="1" algn="l" rtl="0" eaLnBrk="1" hangingPunct="1"/>
            <a:r>
              <a:rPr lang="en-US" dirty="0" smtClean="0"/>
              <a:t>Impaired fat absorption or lymphatic abnormalities as </a:t>
            </a:r>
            <a:r>
              <a:rPr lang="en-US" dirty="0" err="1" smtClean="0"/>
              <a:t>chylothorax</a:t>
            </a:r>
            <a:r>
              <a:rPr lang="en-US" dirty="0" smtClean="0"/>
              <a:t> </a:t>
            </a:r>
            <a:r>
              <a:rPr lang="en-US" sz="1700" dirty="0" smtClean="0"/>
              <a:t>(accumulation of lymphatic fluid in the plural space after </a:t>
            </a:r>
            <a:r>
              <a:rPr lang="en-US" sz="1700" dirty="0" err="1" smtClean="0"/>
              <a:t>inttruption</a:t>
            </a:r>
            <a:r>
              <a:rPr lang="en-US" sz="1700" dirty="0" smtClean="0"/>
              <a:t> or obstruction of thoracic duct (after cardiac surgery </a:t>
            </a:r>
            <a:r>
              <a:rPr lang="en-US" dirty="0" smtClean="0"/>
              <a:t>)</a:t>
            </a:r>
          </a:p>
          <a:p>
            <a:pPr algn="l" rtl="0" eaLnBrk="1" hangingPunct="1"/>
            <a:r>
              <a:rPr lang="en-US" dirty="0" smtClean="0"/>
              <a:t>Which formulas contain MCTs?</a:t>
            </a:r>
          </a:p>
          <a:p>
            <a:pPr lvl="1" algn="l" rtl="0" eaLnBrk="1" hangingPunct="1"/>
            <a:r>
              <a:rPr lang="en-US" dirty="0" err="1" smtClean="0"/>
              <a:t>Alimentum</a:t>
            </a:r>
            <a:r>
              <a:rPr lang="en-US" dirty="0" smtClean="0"/>
              <a:t> (33%), </a:t>
            </a:r>
            <a:r>
              <a:rPr lang="en-US" dirty="0" err="1" smtClean="0"/>
              <a:t>Pregestimil</a:t>
            </a:r>
            <a:r>
              <a:rPr lang="en-US" dirty="0" smtClean="0"/>
              <a:t> (55%) , </a:t>
            </a:r>
            <a:r>
              <a:rPr lang="en-US" dirty="0" err="1" smtClean="0"/>
              <a:t>Alfare</a:t>
            </a:r>
            <a:r>
              <a:rPr lang="en-US" dirty="0" smtClean="0"/>
              <a:t> 38%</a:t>
            </a:r>
          </a:p>
          <a:p>
            <a:pPr lvl="1" algn="l" rtl="0" eaLnBrk="1" hangingPunct="1"/>
            <a:r>
              <a:rPr lang="en-US" dirty="0" err="1" smtClean="0"/>
              <a:t>Elecare</a:t>
            </a:r>
            <a:r>
              <a:rPr lang="en-US" dirty="0" smtClean="0"/>
              <a:t> (33%)</a:t>
            </a:r>
          </a:p>
          <a:p>
            <a:pPr lvl="1" algn="l" rtl="0" eaLnBrk="1" hangingPunct="1"/>
            <a:r>
              <a:rPr lang="en-US" dirty="0" err="1" smtClean="0"/>
              <a:t>Portagen</a:t>
            </a:r>
            <a:r>
              <a:rPr lang="en-US" dirty="0" smtClean="0"/>
              <a:t> (87%)</a:t>
            </a:r>
          </a:p>
          <a:p>
            <a:pPr lvl="1" algn="l" rtl="0"/>
            <a:r>
              <a:rPr lang="en-US" dirty="0" err="1" smtClean="0"/>
              <a:t>Enfaport</a:t>
            </a:r>
            <a:r>
              <a:rPr lang="en-US" dirty="0" smtClean="0"/>
              <a:t>, </a:t>
            </a:r>
            <a:r>
              <a:rPr lang="en-US" dirty="0" err="1" smtClean="0"/>
              <a:t>Monogen</a:t>
            </a:r>
            <a:endParaRPr lang="en-US" dirty="0" smtClean="0"/>
          </a:p>
          <a:p>
            <a:pPr lvl="1" algn="l" rtl="0"/>
            <a:endParaRPr lang="en-US" dirty="0" smtClean="0"/>
          </a:p>
        </p:txBody>
      </p:sp>
      <p:sp>
        <p:nvSpPr>
          <p:cNvPr id="4" name="TextBox 3"/>
          <p:cNvSpPr txBox="1"/>
          <p:nvPr/>
        </p:nvSpPr>
        <p:spPr>
          <a:xfrm>
            <a:off x="5929322" y="5286388"/>
            <a:ext cx="1928794" cy="646331"/>
          </a:xfrm>
          <a:prstGeom prst="rect">
            <a:avLst/>
          </a:prstGeom>
          <a:noFill/>
        </p:spPr>
        <p:txBody>
          <a:bodyPr wrap="square" rtlCol="1">
            <a:spAutoFit/>
          </a:bodyPr>
          <a:lstStyle/>
          <a:p>
            <a:pPr lvl="1"/>
            <a:r>
              <a:rPr lang="ar-JO" dirty="0" smtClean="0"/>
              <a:t>نسبة ال م سي تي في الفورميولا  </a:t>
            </a:r>
            <a:endParaRPr lang="en-US" dirty="0" smtClean="0"/>
          </a:p>
        </p:txBody>
      </p:sp>
      <p:cxnSp>
        <p:nvCxnSpPr>
          <p:cNvPr id="6" name="Straight Arrow Connector 5"/>
          <p:cNvCxnSpPr/>
          <p:nvPr/>
        </p:nvCxnSpPr>
        <p:spPr>
          <a:xfrm rot="10800000">
            <a:off x="5715008" y="4857760"/>
            <a:ext cx="1000132" cy="571504"/>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041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041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041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041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041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0419">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0419">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0419">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041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p:txBody>
          <a:bodyPr/>
          <a:lstStyle/>
          <a:p>
            <a:pPr eaLnBrk="1" hangingPunct="1"/>
            <a:r>
              <a:rPr lang="en-US" sz="3600" smtClean="0">
                <a:latin typeface="Australian Sunrise" pitchFamily="2" charset="0"/>
              </a:rPr>
              <a:t>Use of “Other Milks” During Infancy</a:t>
            </a:r>
          </a:p>
        </p:txBody>
      </p:sp>
      <p:sp>
        <p:nvSpPr>
          <p:cNvPr id="50179" name="Rectangle 3"/>
          <p:cNvSpPr>
            <a:spLocks noGrp="1" noChangeArrowheads="1"/>
          </p:cNvSpPr>
          <p:nvPr>
            <p:ph type="body" idx="1"/>
          </p:nvPr>
        </p:nvSpPr>
        <p:spPr>
          <a:xfrm>
            <a:off x="762000" y="1371600"/>
            <a:ext cx="7848600" cy="4140200"/>
          </a:xfrm>
        </p:spPr>
        <p:txBody>
          <a:bodyPr>
            <a:normAutofit/>
          </a:bodyPr>
          <a:lstStyle/>
          <a:p>
            <a:pPr algn="l" rtl="0" eaLnBrk="1" hangingPunct="1"/>
            <a:r>
              <a:rPr lang="en-US" sz="2800" dirty="0" smtClean="0"/>
              <a:t>Cow’s milk </a:t>
            </a:r>
          </a:p>
          <a:p>
            <a:pPr lvl="1" algn="l" rtl="0" eaLnBrk="1" hangingPunct="1"/>
            <a:r>
              <a:rPr lang="en-US" sz="2400" dirty="0" smtClean="0"/>
              <a:t>Has excessive protein, sodium </a:t>
            </a:r>
          </a:p>
          <a:p>
            <a:pPr lvl="1" algn="l" rtl="0" eaLnBrk="1" hangingPunct="1"/>
            <a:r>
              <a:rPr lang="en-US" sz="2400" dirty="0" smtClean="0"/>
              <a:t>Deficient in iron</a:t>
            </a:r>
          </a:p>
          <a:p>
            <a:pPr lvl="1" algn="l" rtl="0" eaLnBrk="1" hangingPunct="1"/>
            <a:r>
              <a:rPr lang="en-US" sz="2400" dirty="0" smtClean="0"/>
              <a:t>Allergy risk</a:t>
            </a:r>
          </a:p>
          <a:p>
            <a:pPr lvl="1" algn="l" rtl="0" eaLnBrk="1" hangingPunct="1"/>
            <a:endParaRPr lang="en-US" sz="2400" dirty="0" smtClean="0"/>
          </a:p>
          <a:p>
            <a:pPr algn="l" rtl="0" eaLnBrk="1" hangingPunct="1"/>
            <a:r>
              <a:rPr lang="en-US" sz="2800" dirty="0" smtClean="0"/>
              <a:t>Goat’s milk</a:t>
            </a:r>
          </a:p>
          <a:p>
            <a:pPr lvl="1" algn="l" rtl="0" eaLnBrk="1" hangingPunct="1"/>
            <a:r>
              <a:rPr lang="en-US" sz="2400" dirty="0" smtClean="0"/>
              <a:t>Deficient in B12 and </a:t>
            </a:r>
            <a:r>
              <a:rPr lang="en-US" sz="2400" dirty="0" err="1" smtClean="0"/>
              <a:t>folate</a:t>
            </a:r>
            <a:r>
              <a:rPr lang="en-US" sz="2400" dirty="0" smtClean="0"/>
              <a:t> </a:t>
            </a:r>
            <a:r>
              <a:rPr lang="en-US" sz="1600" dirty="0" smtClean="0"/>
              <a:t>(</a:t>
            </a:r>
            <a:r>
              <a:rPr lang="en-US" sz="1600" dirty="0" err="1" smtClean="0"/>
              <a:t>megaloplastic</a:t>
            </a:r>
            <a:r>
              <a:rPr lang="en-US" sz="1600" dirty="0" smtClean="0"/>
              <a:t> anemia)</a:t>
            </a:r>
            <a:endParaRPr lang="en-US" sz="2400" dirty="0" smtClean="0"/>
          </a:p>
          <a:p>
            <a:pPr lvl="1" algn="l" rtl="0" eaLnBrk="1" hangingPunct="1"/>
            <a:r>
              <a:rPr lang="en-US" sz="2400" dirty="0" smtClean="0"/>
              <a:t>Up to 50% of kids with cow’s milk allergy also have goat’s milk allergy</a:t>
            </a:r>
          </a:p>
          <a:p>
            <a:pPr algn="l" rtl="0" eaLnBrk="1" hangingPunct="1"/>
            <a:endParaRPr lang="en-US" sz="2400" dirty="0" smtClean="0"/>
          </a:p>
          <a:p>
            <a:pPr lvl="1" algn="l" rtl="0" eaLnBrk="1" hangingPunct="1"/>
            <a:endParaRPr lang="en-US" sz="24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err="1" smtClean="0"/>
              <a:t>Supplemets</a:t>
            </a:r>
            <a:endParaRPr lang="ar-JO" dirty="0"/>
          </a:p>
        </p:txBody>
      </p:sp>
      <p:sp>
        <p:nvSpPr>
          <p:cNvPr id="3" name="Content Placeholder 2"/>
          <p:cNvSpPr>
            <a:spLocks noGrp="1"/>
          </p:cNvSpPr>
          <p:nvPr>
            <p:ph sz="quarter" idx="1"/>
          </p:nvPr>
        </p:nvSpPr>
        <p:spPr/>
        <p:txBody>
          <a:bodyPr>
            <a:normAutofit fontScale="85000" lnSpcReduction="20000"/>
          </a:bodyPr>
          <a:lstStyle/>
          <a:p>
            <a:pPr algn="l" rtl="0"/>
            <a:r>
              <a:rPr lang="en-US" sz="3300" b="1" dirty="0" smtClean="0"/>
              <a:t>Vitamin D</a:t>
            </a:r>
            <a:r>
              <a:rPr lang="en-US" dirty="0" smtClean="0"/>
              <a:t> if on breast milk start from the first day of life (400 IU \day) </a:t>
            </a:r>
          </a:p>
          <a:p>
            <a:pPr algn="l" rtl="0"/>
            <a:r>
              <a:rPr lang="en-US" dirty="0" smtClean="0"/>
              <a:t>1L of formula contain 400 UI of </a:t>
            </a:r>
            <a:r>
              <a:rPr lang="en-US" dirty="0" err="1" smtClean="0"/>
              <a:t>vit</a:t>
            </a:r>
            <a:r>
              <a:rPr lang="en-US" dirty="0" smtClean="0"/>
              <a:t> D so if the formula is 1 liter \ day there is no need to further </a:t>
            </a:r>
            <a:r>
              <a:rPr lang="en-US" dirty="0" err="1" smtClean="0"/>
              <a:t>supplent</a:t>
            </a:r>
            <a:endParaRPr lang="en-US" dirty="0" smtClean="0"/>
          </a:p>
          <a:p>
            <a:pPr algn="l" rtl="0"/>
            <a:r>
              <a:rPr lang="en-US" sz="3800" b="1" dirty="0" smtClean="0"/>
              <a:t>Iron</a:t>
            </a:r>
            <a:r>
              <a:rPr lang="en-US" dirty="0" smtClean="0"/>
              <a:t> (after 4 </a:t>
            </a:r>
            <a:r>
              <a:rPr lang="en-US" dirty="0" err="1" smtClean="0"/>
              <a:t>monthes</a:t>
            </a:r>
            <a:r>
              <a:rPr lang="en-US" dirty="0" smtClean="0"/>
              <a:t> of age –breast milk enough up to 4 </a:t>
            </a:r>
            <a:r>
              <a:rPr lang="en-US" dirty="0" err="1" smtClean="0"/>
              <a:t>monthes</a:t>
            </a:r>
            <a:r>
              <a:rPr lang="en-US" dirty="0" smtClean="0"/>
              <a:t> \ then add drops or syrup , if he on formula there is no need for iron supplement </a:t>
            </a:r>
            <a:r>
              <a:rPr lang="en-US" dirty="0" err="1" smtClean="0"/>
              <a:t>bcz</a:t>
            </a:r>
            <a:r>
              <a:rPr lang="en-US" dirty="0" smtClean="0"/>
              <a:t> the formula contain enough amount of iron \or the baby weaning with fortified iron formula )</a:t>
            </a:r>
          </a:p>
          <a:p>
            <a:pPr algn="l" rtl="0"/>
            <a:r>
              <a:rPr lang="en-US" dirty="0" smtClean="0"/>
              <a:t>In the </a:t>
            </a:r>
            <a:r>
              <a:rPr lang="en-US" dirty="0" err="1" smtClean="0"/>
              <a:t>thalasemia</a:t>
            </a:r>
            <a:r>
              <a:rPr lang="en-US" dirty="0" smtClean="0"/>
              <a:t> screening : firstly be sure if the baby supplied with iron to rule out iron deficiency anemia </a:t>
            </a:r>
          </a:p>
          <a:p>
            <a:pPr algn="l" rtl="0"/>
            <a:r>
              <a:rPr lang="en-US" sz="3800" b="1" dirty="0" err="1" smtClean="0"/>
              <a:t>Fluride</a:t>
            </a:r>
            <a:endParaRPr lang="ar-JO" sz="3800"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Weaning</a:t>
            </a:r>
            <a:endParaRPr lang="ar-JO" dirty="0"/>
          </a:p>
        </p:txBody>
      </p:sp>
      <p:sp>
        <p:nvSpPr>
          <p:cNvPr id="3" name="Content Placeholder 2"/>
          <p:cNvSpPr>
            <a:spLocks noGrp="1"/>
          </p:cNvSpPr>
          <p:nvPr>
            <p:ph sz="quarter" idx="1"/>
          </p:nvPr>
        </p:nvSpPr>
        <p:spPr/>
        <p:txBody>
          <a:bodyPr>
            <a:normAutofit/>
          </a:bodyPr>
          <a:lstStyle/>
          <a:p>
            <a:pPr algn="l" rtl="0"/>
            <a:r>
              <a:rPr lang="en-US" dirty="0" smtClean="0"/>
              <a:t>Weaning an infant is a gradual process. The American Academy of Pediatrics (AAP) recommends feeding infants only breast milk for the first 6 months after birth. </a:t>
            </a:r>
          </a:p>
          <a:p>
            <a:pPr algn="l" rtl="0"/>
            <a:endParaRPr lang="en-US"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IE" smtClean="0"/>
              <a:t>Weaning</a:t>
            </a:r>
            <a:endParaRPr lang="en-GB" smtClean="0"/>
          </a:p>
        </p:txBody>
      </p:sp>
      <p:sp>
        <p:nvSpPr>
          <p:cNvPr id="29699" name="Rectangle 3"/>
          <p:cNvSpPr>
            <a:spLocks noGrp="1" noChangeArrowheads="1"/>
          </p:cNvSpPr>
          <p:nvPr>
            <p:ph type="body" idx="1"/>
          </p:nvPr>
        </p:nvSpPr>
        <p:spPr/>
        <p:txBody>
          <a:bodyPr/>
          <a:lstStyle/>
          <a:p>
            <a:pPr algn="l" rtl="0" eaLnBrk="1" hangingPunct="1">
              <a:lnSpc>
                <a:spcPct val="80000"/>
              </a:lnSpc>
            </a:pPr>
            <a:r>
              <a:rPr lang="en-US" sz="2800" dirty="0" smtClean="0"/>
              <a:t>Solid food should be introduced </a:t>
            </a:r>
            <a:r>
              <a:rPr lang="en-US" sz="2800" dirty="0" smtClean="0">
                <a:solidFill>
                  <a:srgbClr val="FF0000"/>
                </a:solidFill>
              </a:rPr>
              <a:t>at  6 </a:t>
            </a:r>
            <a:r>
              <a:rPr lang="en-US" sz="2800" dirty="0" err="1" smtClean="0">
                <a:solidFill>
                  <a:srgbClr val="FF0000"/>
                </a:solidFill>
              </a:rPr>
              <a:t>mths</a:t>
            </a:r>
            <a:endParaRPr lang="en-US" sz="2800" dirty="0" smtClean="0">
              <a:solidFill>
                <a:srgbClr val="FF0000"/>
              </a:solidFill>
            </a:endParaRPr>
          </a:p>
          <a:p>
            <a:pPr algn="l" rtl="0" eaLnBrk="1" hangingPunct="1">
              <a:lnSpc>
                <a:spcPct val="80000"/>
              </a:lnSpc>
            </a:pPr>
            <a:r>
              <a:rPr lang="en-US" sz="2800" dirty="0" smtClean="0"/>
              <a:t>? </a:t>
            </a:r>
            <a:r>
              <a:rPr lang="en-US" sz="2800" dirty="0" smtClean="0">
                <a:solidFill>
                  <a:srgbClr val="FF0000"/>
                </a:solidFill>
              </a:rPr>
              <a:t>Not before 4 months</a:t>
            </a:r>
            <a:r>
              <a:rPr lang="en-US" sz="2800" dirty="0" smtClean="0"/>
              <a:t>:</a:t>
            </a:r>
          </a:p>
          <a:p>
            <a:pPr algn="l" rtl="0" eaLnBrk="1" hangingPunct="1">
              <a:lnSpc>
                <a:spcPct val="80000"/>
              </a:lnSpc>
              <a:buFont typeface="Wingdings" pitchFamily="2" charset="2"/>
              <a:buNone/>
            </a:pPr>
            <a:r>
              <a:rPr lang="en-US" sz="2800" dirty="0" smtClean="0"/>
              <a:t>	</a:t>
            </a:r>
            <a:r>
              <a:rPr lang="en-US" sz="2400" dirty="0" smtClean="0"/>
              <a:t>-milk meets </a:t>
            </a:r>
            <a:r>
              <a:rPr lang="en-US" sz="2400" dirty="0" smtClean="0">
                <a:solidFill>
                  <a:srgbClr val="FF0000"/>
                </a:solidFill>
              </a:rPr>
              <a:t>all nutrient requirements</a:t>
            </a:r>
          </a:p>
          <a:p>
            <a:pPr algn="l" rtl="0" eaLnBrk="1" hangingPunct="1">
              <a:lnSpc>
                <a:spcPct val="80000"/>
              </a:lnSpc>
              <a:buFont typeface="Wingdings" pitchFamily="2" charset="2"/>
              <a:buNone/>
            </a:pPr>
            <a:r>
              <a:rPr lang="en-US" sz="2400" dirty="0" smtClean="0"/>
              <a:t>	-immature </a:t>
            </a:r>
            <a:r>
              <a:rPr lang="en-US" sz="2400" dirty="0" smtClean="0">
                <a:solidFill>
                  <a:srgbClr val="FF0000"/>
                </a:solidFill>
              </a:rPr>
              <a:t>GIT &amp; limited renal capacity</a:t>
            </a:r>
          </a:p>
          <a:p>
            <a:pPr algn="l" rtl="0" eaLnBrk="1" hangingPunct="1">
              <a:lnSpc>
                <a:spcPct val="80000"/>
              </a:lnSpc>
              <a:buFont typeface="Wingdings" pitchFamily="2" charset="2"/>
              <a:buNone/>
            </a:pPr>
            <a:r>
              <a:rPr lang="en-US" sz="2400" dirty="0" smtClean="0"/>
              <a:t>	-Poor </a:t>
            </a:r>
            <a:r>
              <a:rPr lang="en-US" sz="2400" dirty="0" smtClean="0">
                <a:solidFill>
                  <a:srgbClr val="FF0000"/>
                </a:solidFill>
              </a:rPr>
              <a:t>neuromuscular co-ordination </a:t>
            </a:r>
            <a:r>
              <a:rPr lang="en-US" sz="1400" dirty="0" smtClean="0">
                <a:solidFill>
                  <a:srgbClr val="FF0000"/>
                </a:solidFill>
              </a:rPr>
              <a:t>( they strain when they poop ) syndrome “ </a:t>
            </a:r>
            <a:r>
              <a:rPr lang="en-US" sz="1400" dirty="0" err="1" smtClean="0">
                <a:solidFill>
                  <a:srgbClr val="FF0000"/>
                </a:solidFill>
              </a:rPr>
              <a:t>incoordination</a:t>
            </a:r>
            <a:r>
              <a:rPr lang="en-US" sz="1400" dirty="0" smtClean="0">
                <a:solidFill>
                  <a:srgbClr val="FF0000"/>
                </a:solidFill>
              </a:rPr>
              <a:t> btw increases </a:t>
            </a:r>
            <a:r>
              <a:rPr lang="en-US" sz="1400" dirty="0" err="1" smtClean="0">
                <a:solidFill>
                  <a:srgbClr val="FF0000"/>
                </a:solidFill>
              </a:rPr>
              <a:t>intraabdomina</a:t>
            </a:r>
            <a:r>
              <a:rPr lang="en-US" sz="1400" dirty="0" smtClean="0">
                <a:solidFill>
                  <a:srgbClr val="FF0000"/>
                </a:solidFill>
              </a:rPr>
              <a:t> pr and relaxation of pelvic floor muscle  at the same time </a:t>
            </a:r>
            <a:endParaRPr lang="en-US" sz="2400" dirty="0" smtClean="0">
              <a:solidFill>
                <a:srgbClr val="FF0000"/>
              </a:solidFill>
            </a:endParaRPr>
          </a:p>
          <a:p>
            <a:pPr algn="l" rtl="0" eaLnBrk="1" hangingPunct="1">
              <a:lnSpc>
                <a:spcPct val="80000"/>
              </a:lnSpc>
            </a:pPr>
            <a:r>
              <a:rPr lang="en-US" sz="2800" dirty="0" smtClean="0"/>
              <a:t>? by 6 months:</a:t>
            </a:r>
          </a:p>
          <a:p>
            <a:pPr algn="l" rtl="0" eaLnBrk="1" hangingPunct="1">
              <a:lnSpc>
                <a:spcPct val="80000"/>
              </a:lnSpc>
              <a:buFont typeface="Wingdings" pitchFamily="2" charset="2"/>
              <a:buNone/>
            </a:pPr>
            <a:r>
              <a:rPr lang="en-US" sz="2800" dirty="0" smtClean="0"/>
              <a:t>	</a:t>
            </a:r>
            <a:r>
              <a:rPr lang="en-US" sz="2400" dirty="0" smtClean="0"/>
              <a:t>-</a:t>
            </a:r>
            <a:r>
              <a:rPr lang="en-US" sz="2400" dirty="0" smtClean="0">
                <a:solidFill>
                  <a:srgbClr val="FF0000"/>
                </a:solidFill>
              </a:rPr>
              <a:t>increasing</a:t>
            </a:r>
            <a:r>
              <a:rPr lang="en-US" sz="2400" dirty="0" smtClean="0"/>
              <a:t> energy &amp; nutrient needs </a:t>
            </a:r>
          </a:p>
          <a:p>
            <a:pPr algn="l" rtl="0" eaLnBrk="1" hangingPunct="1">
              <a:lnSpc>
                <a:spcPct val="80000"/>
              </a:lnSpc>
              <a:buFont typeface="Wingdings" pitchFamily="2" charset="2"/>
              <a:buNone/>
            </a:pPr>
            <a:r>
              <a:rPr lang="en-US" sz="2400" dirty="0" smtClean="0"/>
              <a:t>	-</a:t>
            </a:r>
            <a:r>
              <a:rPr lang="en-US" sz="2400" dirty="0" smtClean="0">
                <a:solidFill>
                  <a:srgbClr val="FF0000"/>
                </a:solidFill>
              </a:rPr>
              <a:t>decreased</a:t>
            </a:r>
            <a:r>
              <a:rPr lang="en-US" sz="2400" dirty="0" smtClean="0"/>
              <a:t> body stores  </a:t>
            </a:r>
            <a:r>
              <a:rPr lang="en-US" sz="2400" dirty="0" smtClean="0">
                <a:solidFill>
                  <a:srgbClr val="FF0000"/>
                </a:solidFill>
              </a:rPr>
              <a:t>: Fe &amp; Zn</a:t>
            </a:r>
          </a:p>
          <a:p>
            <a:pPr algn="l" rtl="0" eaLnBrk="1" hangingPunct="1">
              <a:lnSpc>
                <a:spcPct val="80000"/>
              </a:lnSpc>
              <a:buFont typeface="Wingdings" pitchFamily="2" charset="2"/>
              <a:buNone/>
            </a:pPr>
            <a:r>
              <a:rPr lang="en-US" sz="2400" dirty="0" smtClean="0"/>
              <a:t>	-</a:t>
            </a:r>
            <a:r>
              <a:rPr lang="en-US" sz="2400" dirty="0" smtClean="0">
                <a:solidFill>
                  <a:srgbClr val="FF0000"/>
                </a:solidFill>
              </a:rPr>
              <a:t>aids</a:t>
            </a:r>
            <a:r>
              <a:rPr lang="en-US" sz="2400" dirty="0" smtClean="0"/>
              <a:t> chewing &amp; speech development</a:t>
            </a:r>
          </a:p>
          <a:p>
            <a:pPr algn="l" rtl="0" eaLnBrk="1" hangingPunct="1">
              <a:lnSpc>
                <a:spcPct val="80000"/>
              </a:lnSpc>
              <a:buFont typeface="Wingdings" pitchFamily="2" charset="2"/>
              <a:buNone/>
            </a:pPr>
            <a:r>
              <a:rPr lang="en-US" sz="2400" dirty="0" smtClean="0"/>
              <a:t>	-</a:t>
            </a:r>
            <a:r>
              <a:rPr lang="en-US" sz="2400" dirty="0" smtClean="0">
                <a:solidFill>
                  <a:srgbClr val="FF0000"/>
                </a:solidFill>
              </a:rPr>
              <a:t>food refusal less likely </a:t>
            </a:r>
            <a:endParaRPr lang="en-US" sz="2800" dirty="0" smtClean="0">
              <a:solidFill>
                <a:srgbClr val="FF0000"/>
              </a:solidFill>
            </a:endParaRPr>
          </a:p>
          <a:p>
            <a:pPr eaLnBrk="1" hangingPunct="1">
              <a:lnSpc>
                <a:spcPct val="80000"/>
              </a:lnSpc>
            </a:pPr>
            <a:endParaRPr lang="en-GB" sz="2400" dirty="0" smtClean="0"/>
          </a:p>
        </p:txBody>
      </p:sp>
      <p:pic>
        <p:nvPicPr>
          <p:cNvPr id="29700" name="Picture 4" descr="j0138119"/>
          <p:cNvPicPr>
            <a:picLocks noChangeAspect="1" noChangeArrowheads="1"/>
          </p:cNvPicPr>
          <p:nvPr/>
        </p:nvPicPr>
        <p:blipFill>
          <a:blip r:embed="rId2" cstate="print"/>
          <a:srcRect/>
          <a:stretch>
            <a:fillRect/>
          </a:stretch>
        </p:blipFill>
        <p:spPr bwMode="auto">
          <a:xfrm>
            <a:off x="6400800" y="152400"/>
            <a:ext cx="2463800" cy="17081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عنوان 1"/>
          <p:cNvSpPr>
            <a:spLocks noGrp="1"/>
          </p:cNvSpPr>
          <p:nvPr>
            <p:ph type="title"/>
          </p:nvPr>
        </p:nvSpPr>
        <p:spPr/>
        <p:txBody>
          <a:bodyPr/>
          <a:lstStyle/>
          <a:p>
            <a:pPr eaLnBrk="1" hangingPunct="1"/>
            <a:r>
              <a:rPr lang="en-IE" smtClean="0"/>
              <a:t>Normal Growth: Weight</a:t>
            </a:r>
            <a:endParaRPr lang="en-US" smtClean="0"/>
          </a:p>
        </p:txBody>
      </p:sp>
      <p:sp>
        <p:nvSpPr>
          <p:cNvPr id="7171" name="عنصر نائب للمحتوى 2"/>
          <p:cNvSpPr>
            <a:spLocks noGrp="1"/>
          </p:cNvSpPr>
          <p:nvPr>
            <p:ph idx="1"/>
          </p:nvPr>
        </p:nvSpPr>
        <p:spPr/>
        <p:txBody>
          <a:bodyPr/>
          <a:lstStyle/>
          <a:p>
            <a:pPr algn="l" rtl="0" eaLnBrk="1" hangingPunct="1"/>
            <a:r>
              <a:rPr lang="en-IE" dirty="0" smtClean="0"/>
              <a:t>Slows after 1</a:t>
            </a:r>
            <a:r>
              <a:rPr lang="en-IE" baseline="30000" dirty="0" smtClean="0"/>
              <a:t>st</a:t>
            </a:r>
            <a:r>
              <a:rPr lang="en-IE" dirty="0" smtClean="0"/>
              <a:t> year </a:t>
            </a:r>
            <a:r>
              <a:rPr lang="en-IE" dirty="0" err="1" smtClean="0">
                <a:solidFill>
                  <a:srgbClr val="FF0000"/>
                </a:solidFill>
              </a:rPr>
              <a:t>eg</a:t>
            </a:r>
            <a:r>
              <a:rPr lang="en-IE" dirty="0" smtClean="0">
                <a:solidFill>
                  <a:srgbClr val="FF0000"/>
                </a:solidFill>
              </a:rPr>
              <a:t> 2.5kg in 2</a:t>
            </a:r>
            <a:r>
              <a:rPr lang="en-IE" baseline="30000" dirty="0" smtClean="0">
                <a:solidFill>
                  <a:srgbClr val="FF0000"/>
                </a:solidFill>
              </a:rPr>
              <a:t>nd</a:t>
            </a:r>
            <a:r>
              <a:rPr lang="en-IE" dirty="0" smtClean="0">
                <a:solidFill>
                  <a:srgbClr val="FF0000"/>
                </a:solidFill>
              </a:rPr>
              <a:t> </a:t>
            </a:r>
            <a:r>
              <a:rPr lang="en-IE" dirty="0" smtClean="0"/>
              <a:t>year;</a:t>
            </a:r>
          </a:p>
          <a:p>
            <a:pPr algn="l" rtl="0" eaLnBrk="1" hangingPunct="1"/>
            <a:r>
              <a:rPr lang="en-IE" dirty="0" smtClean="0"/>
              <a:t> </a:t>
            </a:r>
            <a:r>
              <a:rPr lang="en-IE" dirty="0" smtClean="0">
                <a:solidFill>
                  <a:srgbClr val="FF0000"/>
                </a:solidFill>
              </a:rPr>
              <a:t>2.5 kg per </a:t>
            </a:r>
            <a:r>
              <a:rPr lang="en-IE" dirty="0" smtClean="0"/>
              <a:t>year thereafter till 2-5years</a:t>
            </a:r>
          </a:p>
          <a:p>
            <a:pPr algn="l" rtl="0" eaLnBrk="1" hangingPunct="1"/>
            <a:r>
              <a:rPr lang="en-IE" dirty="0" smtClean="0"/>
              <a:t>Older children (</a:t>
            </a:r>
            <a:r>
              <a:rPr lang="en-IE" dirty="0" smtClean="0">
                <a:solidFill>
                  <a:srgbClr val="FF0000"/>
                </a:solidFill>
              </a:rPr>
              <a:t>age + 4) x 2</a:t>
            </a:r>
          </a:p>
          <a:p>
            <a:pPr algn="l" rtl="0" eaLnBrk="1" hangingPunct="1"/>
            <a:endParaRPr lang="en-IE" dirty="0" smtClean="0"/>
          </a:p>
          <a:p>
            <a:pPr algn="l" rtl="0" eaLnBrk="1" hangingPunct="1"/>
            <a:endParaRPr lang="en-GB" dirty="0" smtClean="0"/>
          </a:p>
          <a:p>
            <a:pPr algn="l" rtl="0" eaLnBrk="1" hangingPunct="1"/>
            <a:endParaRPr lang="en-IE" dirty="0" smtClean="0"/>
          </a:p>
          <a:p>
            <a:pPr algn="l" rtl="0" eaLnBrk="1" hangingPunct="1"/>
            <a:endParaRPr lang="en-US"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type="title"/>
          </p:nvPr>
        </p:nvSpPr>
        <p:spPr/>
        <p:txBody>
          <a:bodyPr/>
          <a:lstStyle/>
          <a:p>
            <a:pPr eaLnBrk="1" hangingPunct="1"/>
            <a:r>
              <a:rPr lang="en-US" altLang="en-US" smtClean="0"/>
              <a:t>Feeding Skills Development</a:t>
            </a:r>
          </a:p>
        </p:txBody>
      </p:sp>
      <p:sp>
        <p:nvSpPr>
          <p:cNvPr id="30723" name="Rectangle 7"/>
          <p:cNvSpPr>
            <a:spLocks noGrp="1" noChangeArrowheads="1"/>
          </p:cNvSpPr>
          <p:nvPr>
            <p:ph type="body" idx="1"/>
          </p:nvPr>
        </p:nvSpPr>
        <p:spPr>
          <a:xfrm>
            <a:off x="1295400" y="1752600"/>
            <a:ext cx="6553200" cy="4114800"/>
          </a:xfrm>
        </p:spPr>
        <p:txBody>
          <a:bodyPr>
            <a:normAutofit lnSpcReduction="10000"/>
          </a:bodyPr>
          <a:lstStyle/>
          <a:p>
            <a:pPr algn="l" rtl="0" eaLnBrk="1" hangingPunct="1"/>
            <a:r>
              <a:rPr lang="en-US" altLang="en-US" sz="2400" dirty="0" smtClean="0"/>
              <a:t>4-6 </a:t>
            </a:r>
            <a:r>
              <a:rPr lang="en-US" altLang="en-US" sz="2400" dirty="0" err="1" smtClean="0"/>
              <a:t>mos</a:t>
            </a:r>
            <a:r>
              <a:rPr lang="en-US" altLang="en-US" sz="2400" dirty="0" smtClean="0"/>
              <a:t> - experience new tastes.</a:t>
            </a:r>
          </a:p>
          <a:p>
            <a:pPr lvl="1" algn="l" rtl="0" eaLnBrk="1" hangingPunct="1"/>
            <a:r>
              <a:rPr lang="en-US" altLang="en-US" sz="2400" dirty="0" smtClean="0"/>
              <a:t>Give </a:t>
            </a:r>
            <a:r>
              <a:rPr lang="en-US" altLang="en-US" sz="2400" dirty="0" smtClean="0">
                <a:solidFill>
                  <a:srgbClr val="FF0000"/>
                </a:solidFill>
              </a:rPr>
              <a:t>rice cereal with iron</a:t>
            </a:r>
            <a:r>
              <a:rPr lang="en-US" altLang="en-US" sz="2400" dirty="0" smtClean="0"/>
              <a:t>.</a:t>
            </a:r>
          </a:p>
          <a:p>
            <a:pPr algn="l" rtl="0" eaLnBrk="1" hangingPunct="1"/>
            <a:r>
              <a:rPr lang="en-US" altLang="en-US" sz="2400" dirty="0" smtClean="0"/>
              <a:t>6-7 </a:t>
            </a:r>
            <a:r>
              <a:rPr lang="en-US" altLang="en-US" sz="2400" dirty="0" err="1" smtClean="0"/>
              <a:t>mos</a:t>
            </a:r>
            <a:r>
              <a:rPr lang="en-US" altLang="en-US" sz="2400" dirty="0" smtClean="0"/>
              <a:t> - sits with minimal support.</a:t>
            </a:r>
          </a:p>
          <a:p>
            <a:pPr lvl="1" algn="l" rtl="0" eaLnBrk="1" hangingPunct="1"/>
            <a:r>
              <a:rPr lang="en-US" altLang="en-US" sz="2400" dirty="0" smtClean="0"/>
              <a:t>Add </a:t>
            </a:r>
            <a:r>
              <a:rPr lang="en-US" altLang="en-US" sz="2400" dirty="0" smtClean="0">
                <a:solidFill>
                  <a:srgbClr val="FF0000"/>
                </a:solidFill>
              </a:rPr>
              <a:t>fruits and vegetables</a:t>
            </a:r>
            <a:r>
              <a:rPr lang="en-US" altLang="en-US" sz="2400" dirty="0" smtClean="0"/>
              <a:t>. </a:t>
            </a:r>
            <a:r>
              <a:rPr lang="en-US" altLang="en-US" sz="1800" dirty="0" smtClean="0"/>
              <a:t>Vegetable first to accept the </a:t>
            </a:r>
            <a:r>
              <a:rPr lang="en-US" altLang="en-US" sz="1800" dirty="0" err="1" smtClean="0"/>
              <a:t>tast</a:t>
            </a:r>
            <a:r>
              <a:rPr lang="en-US" altLang="en-US" sz="1800" dirty="0" smtClean="0"/>
              <a:t> before prefer the </a:t>
            </a:r>
            <a:r>
              <a:rPr lang="en-US" altLang="en-US" sz="1800" dirty="0" err="1" smtClean="0"/>
              <a:t>sweety</a:t>
            </a:r>
            <a:r>
              <a:rPr lang="en-US" altLang="en-US" sz="1800" dirty="0" smtClean="0"/>
              <a:t> </a:t>
            </a:r>
            <a:r>
              <a:rPr lang="en-US" altLang="en-US" sz="1800" dirty="0" err="1" smtClean="0"/>
              <a:t>tast</a:t>
            </a:r>
            <a:r>
              <a:rPr lang="en-US" altLang="en-US" sz="1800" dirty="0" smtClean="0"/>
              <a:t> of fruits </a:t>
            </a:r>
            <a:endParaRPr lang="en-US" altLang="en-US" sz="2400" dirty="0" smtClean="0"/>
          </a:p>
          <a:p>
            <a:pPr algn="l" rtl="0" eaLnBrk="1" hangingPunct="1"/>
            <a:r>
              <a:rPr lang="en-US" altLang="en-US" sz="2400" dirty="0" smtClean="0"/>
              <a:t>8-9 </a:t>
            </a:r>
            <a:r>
              <a:rPr lang="en-US" altLang="en-US" sz="2400" dirty="0" err="1" smtClean="0"/>
              <a:t>mos</a:t>
            </a:r>
            <a:r>
              <a:rPr lang="en-US" altLang="en-US" sz="2400" dirty="0" smtClean="0"/>
              <a:t> - improved pincer grasp.</a:t>
            </a:r>
          </a:p>
          <a:p>
            <a:pPr lvl="1" algn="l" rtl="0" eaLnBrk="1" hangingPunct="1"/>
            <a:r>
              <a:rPr lang="en-US" altLang="en-US" sz="2400" dirty="0" smtClean="0"/>
              <a:t>Add </a:t>
            </a:r>
            <a:r>
              <a:rPr lang="en-US" altLang="en-US" sz="2400" dirty="0" smtClean="0">
                <a:solidFill>
                  <a:srgbClr val="FF0000"/>
                </a:solidFill>
              </a:rPr>
              <a:t>protein foods and finger foods:</a:t>
            </a:r>
            <a:r>
              <a:rPr lang="en-US" sz="2400" dirty="0" smtClean="0"/>
              <a:t> </a:t>
            </a:r>
            <a:r>
              <a:rPr lang="en-US" sz="1600" dirty="0" smtClean="0"/>
              <a:t>food served in such a form and style that it can conveniently be eaten with the fingers</a:t>
            </a:r>
            <a:endParaRPr lang="en-US" altLang="en-US" sz="1600" dirty="0" smtClean="0"/>
          </a:p>
          <a:p>
            <a:pPr algn="l" rtl="0" eaLnBrk="1" hangingPunct="1"/>
            <a:r>
              <a:rPr lang="en-US" altLang="en-US" sz="2400" dirty="0" smtClean="0"/>
              <a:t>10-12 </a:t>
            </a:r>
            <a:r>
              <a:rPr lang="en-US" altLang="en-US" sz="2400" dirty="0" err="1" smtClean="0"/>
              <a:t>mos</a:t>
            </a:r>
            <a:r>
              <a:rPr lang="en-US" altLang="en-US" sz="2400" dirty="0" smtClean="0"/>
              <a:t> - pulls to stand, reaches for food.</a:t>
            </a:r>
          </a:p>
          <a:p>
            <a:pPr lvl="1" algn="l" rtl="0" eaLnBrk="1" hangingPunct="1"/>
            <a:r>
              <a:rPr lang="en-US" altLang="en-US" sz="2400" dirty="0" smtClean="0"/>
              <a:t>Add soft table food, </a:t>
            </a:r>
            <a:r>
              <a:rPr lang="en-US" altLang="en-US" sz="2400" dirty="0" smtClean="0">
                <a:solidFill>
                  <a:srgbClr val="FF0000"/>
                </a:solidFill>
              </a:rPr>
              <a:t>allow to self-feed</a:t>
            </a:r>
            <a:r>
              <a:rPr lang="en-US" altLang="en-US" sz="2400" dirty="0" smtClean="0"/>
              <a:t>.</a:t>
            </a:r>
          </a:p>
        </p:txBody>
      </p:sp>
      <p:sp>
        <p:nvSpPr>
          <p:cNvPr id="5" name="TextBox 4"/>
          <p:cNvSpPr txBox="1"/>
          <p:nvPr/>
        </p:nvSpPr>
        <p:spPr>
          <a:xfrm>
            <a:off x="500034" y="5857892"/>
            <a:ext cx="3571900" cy="646331"/>
          </a:xfrm>
          <a:prstGeom prst="rect">
            <a:avLst/>
          </a:prstGeom>
          <a:noFill/>
        </p:spPr>
        <p:txBody>
          <a:bodyPr wrap="square" rtlCol="1">
            <a:spAutoFit/>
          </a:bodyPr>
          <a:lstStyle/>
          <a:p>
            <a:r>
              <a:rPr lang="ar-JO" dirty="0" smtClean="0"/>
              <a:t>بنقول للام تخلي 5 ايام بين كل نوع طعام جديد اذا بده يصير حساسية ببين معنا المسبب </a:t>
            </a:r>
            <a:endParaRPr lang="ar-JO" dirty="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dirty="0"/>
          </a:p>
        </p:txBody>
      </p:sp>
      <p:sp>
        <p:nvSpPr>
          <p:cNvPr id="3" name="Content Placeholder 2"/>
          <p:cNvSpPr>
            <a:spLocks noGrp="1"/>
          </p:cNvSpPr>
          <p:nvPr>
            <p:ph sz="quarter" idx="1"/>
          </p:nvPr>
        </p:nvSpPr>
        <p:spPr/>
        <p:txBody>
          <a:bodyPr>
            <a:normAutofit/>
          </a:bodyPr>
          <a:lstStyle/>
          <a:p>
            <a:pPr algn="l" rtl="0"/>
            <a:r>
              <a:rPr lang="en-US" dirty="0" smtClean="0"/>
              <a:t>Never give honey to your baby. It may contain bacteria that can cause botulism, a rare, but serious illness.</a:t>
            </a:r>
          </a:p>
          <a:p>
            <a:pPr algn="l" rtl="0"/>
            <a:endParaRPr lang="en-US" dirty="0" smtClean="0"/>
          </a:p>
          <a:p>
            <a:pPr algn="l" rtl="0"/>
            <a:r>
              <a:rPr lang="en-US" dirty="0" smtClean="0"/>
              <a:t>Never put your child to bed ,</a:t>
            </a:r>
            <a:r>
              <a:rPr lang="en-US" sz="1800" dirty="0" smtClean="0">
                <a:solidFill>
                  <a:srgbClr val="FF0000"/>
                </a:solidFill>
              </a:rPr>
              <a:t>supine</a:t>
            </a:r>
            <a:r>
              <a:rPr lang="en-US" sz="1800" dirty="0" smtClean="0"/>
              <a:t> ,</a:t>
            </a:r>
            <a:r>
              <a:rPr lang="en-US" dirty="0" smtClean="0"/>
              <a:t>with a bottle. This can cause tooth decay. </a:t>
            </a:r>
          </a:p>
          <a:p>
            <a:pPr algn="l" rtl="0"/>
            <a:endParaRPr lang="en-US" dirty="0" smtClean="0"/>
          </a:p>
          <a:p>
            <a:pPr algn="l" rtl="0"/>
            <a:r>
              <a:rPr lang="en-US" dirty="0" smtClean="0"/>
              <a:t>It is fine to start to give your baby water between feedings.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dirty="0"/>
          </a:p>
        </p:txBody>
      </p:sp>
      <p:sp>
        <p:nvSpPr>
          <p:cNvPr id="3" name="Content Placeholder 2"/>
          <p:cNvSpPr>
            <a:spLocks noGrp="1"/>
          </p:cNvSpPr>
          <p:nvPr>
            <p:ph sz="quarter" idx="1"/>
          </p:nvPr>
        </p:nvSpPr>
        <p:spPr/>
        <p:txBody>
          <a:bodyPr>
            <a:normAutofit fontScale="70000" lnSpcReduction="20000"/>
          </a:bodyPr>
          <a:lstStyle/>
          <a:p>
            <a:pPr algn="l" rtl="0"/>
            <a:r>
              <a:rPr lang="en-US" dirty="0" smtClean="0"/>
              <a:t>Avoid foods with added salt or sugar.</a:t>
            </a:r>
          </a:p>
          <a:p>
            <a:pPr algn="l" rtl="0"/>
            <a:endParaRPr lang="en-US" dirty="0" smtClean="0"/>
          </a:p>
          <a:p>
            <a:pPr algn="l" rtl="0"/>
            <a:r>
              <a:rPr lang="en-US" dirty="0" smtClean="0"/>
              <a:t>Avoid foods that may cause choking, such as apple chunks or slices, grapes, berries, raisins, dry flake cereals, hot dogs, sausages, peanut butter, popcorn, nuts, seeds, round candies, and raw vegetables.</a:t>
            </a:r>
          </a:p>
          <a:p>
            <a:pPr algn="l" rtl="0"/>
            <a:endParaRPr lang="en-US" dirty="0" smtClean="0"/>
          </a:p>
          <a:p>
            <a:pPr algn="l" rtl="0"/>
            <a:r>
              <a:rPr lang="en-US" dirty="0" smtClean="0">
                <a:solidFill>
                  <a:srgbClr val="FF0000"/>
                </a:solidFill>
              </a:rPr>
              <a:t>Early egg administration prevent allergy</a:t>
            </a:r>
          </a:p>
          <a:p>
            <a:pPr algn="l" rtl="0"/>
            <a:endParaRPr lang="en-US" dirty="0" smtClean="0"/>
          </a:p>
          <a:p>
            <a:pPr algn="l" rtl="0"/>
            <a:r>
              <a:rPr lang="en-US" dirty="0" smtClean="0"/>
              <a:t>You can offer small amounts of cheese, cottage cheese, and yogurt, but no cow's milk.</a:t>
            </a:r>
          </a:p>
          <a:p>
            <a:pPr algn="l" rtl="0"/>
            <a:endParaRPr lang="en-US" dirty="0" smtClean="0"/>
          </a:p>
          <a:p>
            <a:pPr algn="l" rtl="0"/>
            <a:r>
              <a:rPr lang="en-US" dirty="0" smtClean="0"/>
              <a:t>By age 1, most children are off the bottle. If your child still uses a bottle, it should contain water only. </a:t>
            </a:r>
          </a:p>
          <a:p>
            <a:pPr algn="l" rtl="0"/>
            <a:endParaRPr lang="en-US" dirty="0" smtClean="0"/>
          </a:p>
          <a:p>
            <a:pPr algn="l" rtl="0"/>
            <a:endParaRPr lang="ar-JO"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quarter" idx="1"/>
          </p:nvPr>
        </p:nvSpPr>
        <p:spPr/>
        <p:txBody>
          <a:bodyPr/>
          <a:lstStyle/>
          <a:p>
            <a:pPr algn="ctr" rtl="0">
              <a:buNone/>
            </a:pPr>
            <a:r>
              <a:rPr lang="en-US" sz="7200" dirty="0" smtClean="0"/>
              <a:t>Failure to Thrive</a:t>
            </a:r>
          </a:p>
          <a:p>
            <a:pPr algn="l" rtl="0"/>
            <a:endParaRPr lang="ar-JO"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quarter" idx="1"/>
          </p:nvPr>
        </p:nvSpPr>
        <p:spPr/>
        <p:txBody>
          <a:bodyPr>
            <a:normAutofit/>
          </a:bodyPr>
          <a:lstStyle/>
          <a:p>
            <a:pPr algn="l" rtl="0"/>
            <a:r>
              <a:rPr lang="en-US" dirty="0" smtClean="0"/>
              <a:t>Inability to maintain the expected rate of growth over time.  </a:t>
            </a:r>
          </a:p>
          <a:p>
            <a:pPr algn="l" rtl="0"/>
            <a:endParaRPr lang="en-US" dirty="0" smtClean="0"/>
          </a:p>
          <a:p>
            <a:pPr algn="l" rtl="0"/>
            <a:r>
              <a:rPr lang="en-US" dirty="0" smtClean="0"/>
              <a:t>Failure to thrive can be subcategorized into three types based on the growth patterns of weight, height, and head circumference. </a:t>
            </a:r>
            <a:endParaRPr lang="ar-JO"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571480"/>
            <a:ext cx="8153400" cy="990600"/>
          </a:xfrm>
        </p:spPr>
        <p:txBody>
          <a:bodyPr>
            <a:normAutofit fontScale="90000"/>
          </a:bodyPr>
          <a:lstStyle/>
          <a:p>
            <a:r>
              <a:rPr lang="en-US" b="1" dirty="0" smtClean="0"/>
              <a:t>Common Anthropometric Criteria for Diagnosing Failure to Thrive</a:t>
            </a:r>
            <a:br>
              <a:rPr lang="en-US" b="1" dirty="0" smtClean="0"/>
            </a:br>
            <a:endParaRPr lang="ar-JO" dirty="0"/>
          </a:p>
        </p:txBody>
      </p:sp>
      <p:sp>
        <p:nvSpPr>
          <p:cNvPr id="3" name="Content Placeholder 2"/>
          <p:cNvSpPr>
            <a:spLocks noGrp="1"/>
          </p:cNvSpPr>
          <p:nvPr>
            <p:ph sz="quarter" idx="1"/>
          </p:nvPr>
        </p:nvSpPr>
        <p:spPr>
          <a:xfrm>
            <a:off x="0" y="2000240"/>
            <a:ext cx="9144000" cy="4495800"/>
          </a:xfrm>
        </p:spPr>
        <p:txBody>
          <a:bodyPr>
            <a:normAutofit fontScale="92500"/>
          </a:bodyPr>
          <a:lstStyle/>
          <a:p>
            <a:pPr algn="l" rtl="0"/>
            <a:r>
              <a:rPr lang="en-US" dirty="0" smtClean="0"/>
              <a:t>Weight for age less than the third percentile</a:t>
            </a:r>
          </a:p>
          <a:p>
            <a:pPr algn="l" rtl="0">
              <a:buNone/>
            </a:pPr>
            <a:endParaRPr lang="en-US" dirty="0" smtClean="0"/>
          </a:p>
          <a:p>
            <a:pPr algn="l" rtl="0"/>
            <a:r>
              <a:rPr lang="en-US" dirty="0" smtClean="0"/>
              <a:t>Weight deceleration crossing two major percentile lines</a:t>
            </a:r>
          </a:p>
          <a:p>
            <a:pPr algn="l" rtl="0"/>
            <a:endParaRPr lang="en-US" dirty="0" smtClean="0"/>
          </a:p>
          <a:p>
            <a:pPr algn="l" rtl="0"/>
            <a:endParaRPr lang="en-US" dirty="0" smtClean="0"/>
          </a:p>
          <a:p>
            <a:pPr algn="l" rtl="0"/>
            <a:r>
              <a:rPr lang="en-US" dirty="0" smtClean="0"/>
              <a:t>Weight less than 80 percent of median weight for length</a:t>
            </a:r>
          </a:p>
          <a:p>
            <a:pPr algn="l" rtl="0"/>
            <a:r>
              <a:rPr lang="en-US" sz="2400" dirty="0" smtClean="0"/>
              <a:t>(</a:t>
            </a:r>
            <a:r>
              <a:rPr lang="en-US" sz="1600" dirty="0" smtClean="0"/>
              <a:t>special chart relate weight to height)</a:t>
            </a:r>
            <a:endParaRPr lang="en-US" sz="2400" dirty="0" smtClean="0"/>
          </a:p>
          <a:p>
            <a:pPr algn="l" rtl="0"/>
            <a:r>
              <a:rPr lang="en-US" sz="2200" dirty="0" smtClean="0"/>
              <a:t>Type 1 : mild FTT ,           type2: moderate FTT ,             type 3 sever FTT</a:t>
            </a:r>
            <a:endParaRPr lang="ar-JO" sz="22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quarter" idx="1"/>
          </p:nvPr>
        </p:nvSpPr>
        <p:spPr>
          <a:xfrm>
            <a:off x="214282" y="1600200"/>
            <a:ext cx="8929718" cy="4495800"/>
          </a:xfrm>
        </p:spPr>
        <p:txBody>
          <a:bodyPr/>
          <a:lstStyle/>
          <a:p>
            <a:pPr algn="l" rtl="0"/>
            <a:r>
              <a:rPr lang="en-US" dirty="0" smtClean="0"/>
              <a:t>Most common type is FTT type 1 (underweight but normal </a:t>
            </a:r>
            <a:r>
              <a:rPr lang="en-US" dirty="0" err="1" smtClean="0"/>
              <a:t>hieght</a:t>
            </a:r>
            <a:r>
              <a:rPr lang="en-US" dirty="0" smtClean="0"/>
              <a:t>, head </a:t>
            </a:r>
            <a:r>
              <a:rPr lang="en-US" dirty="0" err="1" smtClean="0"/>
              <a:t>circumfrence</a:t>
            </a:r>
            <a:r>
              <a:rPr lang="en-US" dirty="0" smtClean="0"/>
              <a:t>) </a:t>
            </a:r>
          </a:p>
          <a:p>
            <a:pPr algn="l" rtl="0"/>
            <a:r>
              <a:rPr lang="en-US" dirty="0" smtClean="0"/>
              <a:t>Most common cause of this is nutritional (no organic cause ) (may find </a:t>
            </a:r>
            <a:r>
              <a:rPr lang="en-US" dirty="0" err="1" smtClean="0"/>
              <a:t>Hx</a:t>
            </a:r>
            <a:r>
              <a:rPr lang="en-US" dirty="0" smtClean="0"/>
              <a:t> like :</a:t>
            </a:r>
          </a:p>
          <a:p>
            <a:pPr lvl="0" algn="l" rtl="0"/>
            <a:r>
              <a:rPr lang="en-US" dirty="0" smtClean="0"/>
              <a:t>1- </a:t>
            </a:r>
            <a:r>
              <a:rPr lang="en-US" dirty="0" smtClean="0">
                <a:solidFill>
                  <a:srgbClr val="FF0000"/>
                </a:solidFill>
              </a:rPr>
              <a:t>Inadequate intake of calories</a:t>
            </a:r>
          </a:p>
          <a:p>
            <a:pPr algn="l" rtl="0">
              <a:buNone/>
            </a:pPr>
            <a:r>
              <a:rPr lang="en-US" dirty="0" smtClean="0"/>
              <a:t>   </a:t>
            </a:r>
            <a:r>
              <a:rPr lang="en-US" u="sng" dirty="0" smtClean="0"/>
              <a:t>poor experience of breast feeding </a:t>
            </a:r>
            <a:r>
              <a:rPr lang="en-US" dirty="0" smtClean="0"/>
              <a:t>or </a:t>
            </a:r>
            <a:r>
              <a:rPr lang="en-US" u="sng" dirty="0" smtClean="0"/>
              <a:t>formula preparation</a:t>
            </a:r>
            <a:r>
              <a:rPr lang="en-US" dirty="0" smtClean="0"/>
              <a:t> or </a:t>
            </a:r>
            <a:r>
              <a:rPr lang="en-US" u="sng" dirty="0" smtClean="0"/>
              <a:t>postpartum </a:t>
            </a:r>
            <a:r>
              <a:rPr lang="en-US" u="sng" dirty="0" err="1" smtClean="0"/>
              <a:t>depresion</a:t>
            </a:r>
            <a:r>
              <a:rPr lang="en-US" u="sng" dirty="0" smtClean="0"/>
              <a:t> </a:t>
            </a:r>
          </a:p>
          <a:p>
            <a:pPr algn="l" rtl="0"/>
            <a:r>
              <a:rPr lang="en-US" dirty="0" smtClean="0"/>
              <a:t>If the baby regain adequate nutrition &gt; return normal </a:t>
            </a:r>
            <a:endParaRPr lang="ar-JO" dirty="0"/>
          </a:p>
        </p:txBody>
      </p:sp>
      <p:sp>
        <p:nvSpPr>
          <p:cNvPr id="6" name="Freeform 5"/>
          <p:cNvSpPr/>
          <p:nvPr/>
        </p:nvSpPr>
        <p:spPr>
          <a:xfrm>
            <a:off x="5863771" y="3010458"/>
            <a:ext cx="1255650" cy="947799"/>
          </a:xfrm>
          <a:custGeom>
            <a:avLst/>
            <a:gdLst>
              <a:gd name="connsiteX0" fmla="*/ 0 w 1255650"/>
              <a:gd name="connsiteY0" fmla="*/ 850342 h 947799"/>
              <a:gd name="connsiteX1" fmla="*/ 101600 w 1255650"/>
              <a:gd name="connsiteY1" fmla="*/ 879371 h 947799"/>
              <a:gd name="connsiteX2" fmla="*/ 246743 w 1255650"/>
              <a:gd name="connsiteY2" fmla="*/ 908399 h 947799"/>
              <a:gd name="connsiteX3" fmla="*/ 508000 w 1255650"/>
              <a:gd name="connsiteY3" fmla="*/ 922913 h 947799"/>
              <a:gd name="connsiteX4" fmla="*/ 624115 w 1255650"/>
              <a:gd name="connsiteY4" fmla="*/ 937428 h 947799"/>
              <a:gd name="connsiteX5" fmla="*/ 928915 w 1255650"/>
              <a:gd name="connsiteY5" fmla="*/ 908399 h 947799"/>
              <a:gd name="connsiteX6" fmla="*/ 1045029 w 1255650"/>
              <a:gd name="connsiteY6" fmla="*/ 835828 h 947799"/>
              <a:gd name="connsiteX7" fmla="*/ 1132115 w 1255650"/>
              <a:gd name="connsiteY7" fmla="*/ 806799 h 947799"/>
              <a:gd name="connsiteX8" fmla="*/ 1146629 w 1255650"/>
              <a:gd name="connsiteY8" fmla="*/ 763256 h 947799"/>
              <a:gd name="connsiteX9" fmla="*/ 1204686 w 1255650"/>
              <a:gd name="connsiteY9" fmla="*/ 676171 h 947799"/>
              <a:gd name="connsiteX10" fmla="*/ 1219200 w 1255650"/>
              <a:gd name="connsiteY10" fmla="*/ 632628 h 947799"/>
              <a:gd name="connsiteX11" fmla="*/ 1248229 w 1255650"/>
              <a:gd name="connsiteY11" fmla="*/ 531028 h 947799"/>
              <a:gd name="connsiteX12" fmla="*/ 1233715 w 1255650"/>
              <a:gd name="connsiteY12" fmla="*/ 356856 h 947799"/>
              <a:gd name="connsiteX13" fmla="*/ 1190172 w 1255650"/>
              <a:gd name="connsiteY13" fmla="*/ 327828 h 947799"/>
              <a:gd name="connsiteX14" fmla="*/ 1103086 w 1255650"/>
              <a:gd name="connsiteY14" fmla="*/ 298799 h 947799"/>
              <a:gd name="connsiteX15" fmla="*/ 1059543 w 1255650"/>
              <a:gd name="connsiteY15" fmla="*/ 269771 h 947799"/>
              <a:gd name="connsiteX16" fmla="*/ 914400 w 1255650"/>
              <a:gd name="connsiteY16" fmla="*/ 226228 h 947799"/>
              <a:gd name="connsiteX17" fmla="*/ 870858 w 1255650"/>
              <a:gd name="connsiteY17" fmla="*/ 197199 h 947799"/>
              <a:gd name="connsiteX18" fmla="*/ 812800 w 1255650"/>
              <a:gd name="connsiteY18" fmla="*/ 139142 h 947799"/>
              <a:gd name="connsiteX19" fmla="*/ 769258 w 1255650"/>
              <a:gd name="connsiteY19" fmla="*/ 168171 h 947799"/>
              <a:gd name="connsiteX20" fmla="*/ 783772 w 1255650"/>
              <a:gd name="connsiteY20" fmla="*/ 23028 h 947799"/>
              <a:gd name="connsiteX21" fmla="*/ 870858 w 1255650"/>
              <a:gd name="connsiteY21" fmla="*/ 52056 h 947799"/>
              <a:gd name="connsiteX22" fmla="*/ 957943 w 1255650"/>
              <a:gd name="connsiteY22" fmla="*/ 124628 h 947799"/>
              <a:gd name="connsiteX23" fmla="*/ 1001486 w 1255650"/>
              <a:gd name="connsiteY23" fmla="*/ 139142 h 947799"/>
              <a:gd name="connsiteX24" fmla="*/ 957943 w 1255650"/>
              <a:gd name="connsiteY24" fmla="*/ 168171 h 947799"/>
              <a:gd name="connsiteX25" fmla="*/ 870858 w 1255650"/>
              <a:gd name="connsiteY25" fmla="*/ 124628 h 947799"/>
              <a:gd name="connsiteX26" fmla="*/ 783772 w 1255650"/>
              <a:gd name="connsiteY26" fmla="*/ 110113 h 947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55650" h="947799">
                <a:moveTo>
                  <a:pt x="0" y="850342"/>
                </a:moveTo>
                <a:cubicBezTo>
                  <a:pt x="45687" y="865571"/>
                  <a:pt x="50579" y="868438"/>
                  <a:pt x="101600" y="879371"/>
                </a:cubicBezTo>
                <a:cubicBezTo>
                  <a:pt x="149844" y="889709"/>
                  <a:pt x="197480" y="905662"/>
                  <a:pt x="246743" y="908399"/>
                </a:cubicBezTo>
                <a:lnTo>
                  <a:pt x="508000" y="922913"/>
                </a:lnTo>
                <a:cubicBezTo>
                  <a:pt x="546705" y="927751"/>
                  <a:pt x="585109" y="937428"/>
                  <a:pt x="624115" y="937428"/>
                </a:cubicBezTo>
                <a:cubicBezTo>
                  <a:pt x="854556" y="937428"/>
                  <a:pt x="810713" y="947799"/>
                  <a:pt x="928915" y="908399"/>
                </a:cubicBezTo>
                <a:cubicBezTo>
                  <a:pt x="978826" y="870965"/>
                  <a:pt x="988103" y="858598"/>
                  <a:pt x="1045029" y="835828"/>
                </a:cubicBezTo>
                <a:cubicBezTo>
                  <a:pt x="1073439" y="824464"/>
                  <a:pt x="1132115" y="806799"/>
                  <a:pt x="1132115" y="806799"/>
                </a:cubicBezTo>
                <a:cubicBezTo>
                  <a:pt x="1136953" y="792285"/>
                  <a:pt x="1139199" y="776630"/>
                  <a:pt x="1146629" y="763256"/>
                </a:cubicBezTo>
                <a:cubicBezTo>
                  <a:pt x="1163572" y="732759"/>
                  <a:pt x="1204686" y="676171"/>
                  <a:pt x="1204686" y="676171"/>
                </a:cubicBezTo>
                <a:cubicBezTo>
                  <a:pt x="1209524" y="661657"/>
                  <a:pt x="1214997" y="647339"/>
                  <a:pt x="1219200" y="632628"/>
                </a:cubicBezTo>
                <a:cubicBezTo>
                  <a:pt x="1255650" y="505053"/>
                  <a:pt x="1213429" y="635429"/>
                  <a:pt x="1248229" y="531028"/>
                </a:cubicBezTo>
                <a:cubicBezTo>
                  <a:pt x="1243391" y="472971"/>
                  <a:pt x="1249720" y="412873"/>
                  <a:pt x="1233715" y="356856"/>
                </a:cubicBezTo>
                <a:cubicBezTo>
                  <a:pt x="1228923" y="340083"/>
                  <a:pt x="1206112" y="334913"/>
                  <a:pt x="1190172" y="327828"/>
                </a:cubicBezTo>
                <a:cubicBezTo>
                  <a:pt x="1162210" y="315401"/>
                  <a:pt x="1128546" y="315772"/>
                  <a:pt x="1103086" y="298799"/>
                </a:cubicBezTo>
                <a:cubicBezTo>
                  <a:pt x="1088572" y="289123"/>
                  <a:pt x="1075483" y="276856"/>
                  <a:pt x="1059543" y="269771"/>
                </a:cubicBezTo>
                <a:cubicBezTo>
                  <a:pt x="1014104" y="249576"/>
                  <a:pt x="962655" y="238291"/>
                  <a:pt x="914400" y="226228"/>
                </a:cubicBezTo>
                <a:cubicBezTo>
                  <a:pt x="899886" y="216552"/>
                  <a:pt x="881755" y="210820"/>
                  <a:pt x="870858" y="197199"/>
                </a:cubicBezTo>
                <a:cubicBezTo>
                  <a:pt x="814562" y="126828"/>
                  <a:pt x="907800" y="170808"/>
                  <a:pt x="812800" y="139142"/>
                </a:cubicBezTo>
                <a:cubicBezTo>
                  <a:pt x="798286" y="148818"/>
                  <a:pt x="773489" y="185094"/>
                  <a:pt x="769258" y="168171"/>
                </a:cubicBezTo>
                <a:cubicBezTo>
                  <a:pt x="757466" y="121000"/>
                  <a:pt x="751754" y="59620"/>
                  <a:pt x="783772" y="23028"/>
                </a:cubicBezTo>
                <a:cubicBezTo>
                  <a:pt x="803921" y="0"/>
                  <a:pt x="870858" y="52056"/>
                  <a:pt x="870858" y="52056"/>
                </a:cubicBezTo>
                <a:cubicBezTo>
                  <a:pt x="902957" y="84156"/>
                  <a:pt x="917529" y="104421"/>
                  <a:pt x="957943" y="124628"/>
                </a:cubicBezTo>
                <a:cubicBezTo>
                  <a:pt x="971627" y="131470"/>
                  <a:pt x="986972" y="134304"/>
                  <a:pt x="1001486" y="139142"/>
                </a:cubicBezTo>
                <a:cubicBezTo>
                  <a:pt x="986972" y="148818"/>
                  <a:pt x="975150" y="165303"/>
                  <a:pt x="957943" y="168171"/>
                </a:cubicBezTo>
                <a:cubicBezTo>
                  <a:pt x="930583" y="172731"/>
                  <a:pt x="889812" y="134105"/>
                  <a:pt x="870858" y="124628"/>
                </a:cubicBezTo>
                <a:cubicBezTo>
                  <a:pt x="832648" y="105523"/>
                  <a:pt x="824492" y="110113"/>
                  <a:pt x="783772" y="110113"/>
                </a:cubicBezTo>
              </a:path>
            </a:pathLst>
          </a:cu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JO"/>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 I Failure to Thrive</a:t>
            </a:r>
            <a:r>
              <a:rPr lang="en-US" dirty="0" smtClean="0"/>
              <a:t/>
            </a:r>
            <a:br>
              <a:rPr lang="en-US" dirty="0" smtClean="0"/>
            </a:br>
            <a:endParaRPr lang="ar-JO" dirty="0"/>
          </a:p>
        </p:txBody>
      </p:sp>
      <p:pic>
        <p:nvPicPr>
          <p:cNvPr id="4" name="Picture 3" descr="https://radtf.iuhealth.org/TF/IUSM/SOM_PEDS/MFEIST/MAINTF/IMAGES/ACRX/X_X/1O10WXGB_20051221123844_001.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143108" y="1600200"/>
            <a:ext cx="5810250" cy="5257800"/>
          </a:xfrm>
          <a:prstGeom prst="rect">
            <a:avLst/>
          </a:prstGeom>
          <a:noFill/>
          <a:ln>
            <a:noFill/>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ar-JO" dirty="0"/>
          </a:p>
        </p:txBody>
      </p:sp>
      <p:sp>
        <p:nvSpPr>
          <p:cNvPr id="3" name="Content Placeholder 2"/>
          <p:cNvSpPr>
            <a:spLocks noGrp="1"/>
          </p:cNvSpPr>
          <p:nvPr>
            <p:ph sz="quarter" idx="1"/>
          </p:nvPr>
        </p:nvSpPr>
        <p:spPr/>
        <p:txBody>
          <a:bodyPr>
            <a:normAutofit/>
          </a:bodyPr>
          <a:lstStyle/>
          <a:p>
            <a:pPr lvl="0" algn="l" rtl="0"/>
            <a:r>
              <a:rPr lang="en-US" dirty="0" smtClean="0">
                <a:solidFill>
                  <a:srgbClr val="FF0000"/>
                </a:solidFill>
              </a:rPr>
              <a:t>Inadequate intake of calories</a:t>
            </a:r>
          </a:p>
          <a:p>
            <a:pPr lvl="0" algn="l" rtl="0"/>
            <a:r>
              <a:rPr lang="en-US" dirty="0" smtClean="0"/>
              <a:t>Inadequate caloric absorption</a:t>
            </a:r>
          </a:p>
          <a:p>
            <a:pPr lvl="0" algn="l" rtl="0"/>
            <a:r>
              <a:rPr lang="en-US" sz="1800" dirty="0" err="1" smtClean="0"/>
              <a:t>Malabsorbtion</a:t>
            </a:r>
            <a:r>
              <a:rPr lang="en-US" dirty="0" smtClean="0"/>
              <a:t> </a:t>
            </a:r>
          </a:p>
          <a:p>
            <a:pPr lvl="0" algn="l" rtl="0"/>
            <a:r>
              <a:rPr lang="en-US" dirty="0" smtClean="0"/>
              <a:t>Excessive caloric requirements</a:t>
            </a:r>
          </a:p>
          <a:p>
            <a:pPr algn="l" rtl="0"/>
            <a:r>
              <a:rPr lang="en-US" sz="1800" dirty="0" smtClean="0"/>
              <a:t>Chronic inflammation , cystic fibrosis , </a:t>
            </a:r>
            <a:r>
              <a:rPr lang="en-US" sz="1800" dirty="0" err="1" smtClean="0"/>
              <a:t>congental</a:t>
            </a:r>
            <a:r>
              <a:rPr lang="en-US" sz="1800" dirty="0" smtClean="0"/>
              <a:t> heart disease , malignancy (may FTT is the only symptoms of </a:t>
            </a:r>
            <a:r>
              <a:rPr lang="en-US" sz="1800" dirty="0" err="1" smtClean="0"/>
              <a:t>uuappearant</a:t>
            </a:r>
            <a:r>
              <a:rPr lang="en-US" sz="1800" dirty="0" smtClean="0"/>
              <a:t> cause of  excessive caloric requirements in case of malignancy) </a:t>
            </a:r>
          </a:p>
          <a:p>
            <a:pPr lvl="0" algn="l" rtl="0"/>
            <a:endParaRPr lang="ar-JO"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quarter" idx="1"/>
          </p:nvPr>
        </p:nvSpPr>
        <p:spPr/>
        <p:txBody>
          <a:bodyPr/>
          <a:lstStyle/>
          <a:p>
            <a:endParaRPr lang="ar-JO"/>
          </a:p>
        </p:txBody>
      </p:sp>
      <p:pic>
        <p:nvPicPr>
          <p:cNvPr id="1026" name="Picture 2"/>
          <p:cNvPicPr>
            <a:picLocks noChangeAspect="1" noChangeArrowheads="1"/>
          </p:cNvPicPr>
          <p:nvPr/>
        </p:nvPicPr>
        <p:blipFill>
          <a:blip r:embed="rId2" cstate="print"/>
          <a:srcRect/>
          <a:stretch>
            <a:fillRect/>
          </a:stretch>
        </p:blipFill>
        <p:spPr bwMode="auto">
          <a:xfrm>
            <a:off x="0" y="17048"/>
            <a:ext cx="9144000" cy="6840952"/>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Weight</a:t>
            </a:r>
            <a:endParaRPr lang="ar-JO" dirty="0"/>
          </a:p>
        </p:txBody>
      </p:sp>
      <p:sp>
        <p:nvSpPr>
          <p:cNvPr id="3" name="Content Placeholder 2"/>
          <p:cNvSpPr>
            <a:spLocks noGrp="1"/>
          </p:cNvSpPr>
          <p:nvPr>
            <p:ph sz="quarter" idx="1"/>
          </p:nvPr>
        </p:nvSpPr>
        <p:spPr/>
        <p:txBody>
          <a:bodyPr/>
          <a:lstStyle/>
          <a:p>
            <a:pPr algn="l" rtl="0"/>
            <a:r>
              <a:rPr lang="en-US" dirty="0" smtClean="0"/>
              <a:t>Doubling of weight at </a:t>
            </a:r>
            <a:r>
              <a:rPr lang="en-US" dirty="0" smtClean="0">
                <a:solidFill>
                  <a:srgbClr val="FF0000"/>
                </a:solidFill>
              </a:rPr>
              <a:t>4 month</a:t>
            </a:r>
          </a:p>
          <a:p>
            <a:pPr algn="l" rtl="0"/>
            <a:r>
              <a:rPr lang="en-US" dirty="0" smtClean="0"/>
              <a:t>Triple birth weight at </a:t>
            </a:r>
            <a:r>
              <a:rPr lang="en-US" dirty="0" smtClean="0">
                <a:solidFill>
                  <a:srgbClr val="FF0000"/>
                </a:solidFill>
              </a:rPr>
              <a:t>1 year</a:t>
            </a:r>
          </a:p>
          <a:p>
            <a:pPr algn="l" rtl="0"/>
            <a:r>
              <a:rPr lang="en-US" dirty="0" err="1" smtClean="0"/>
              <a:t>Quadrable</a:t>
            </a:r>
            <a:r>
              <a:rPr lang="en-US" dirty="0" smtClean="0"/>
              <a:t> birth weight at </a:t>
            </a:r>
            <a:r>
              <a:rPr lang="en-US" dirty="0" smtClean="0">
                <a:solidFill>
                  <a:srgbClr val="FF0000"/>
                </a:solidFill>
              </a:rPr>
              <a:t>2 year</a:t>
            </a:r>
          </a:p>
          <a:p>
            <a:pPr algn="l" rtl="0"/>
            <a:r>
              <a:rPr lang="en-US" dirty="0" smtClean="0">
                <a:solidFill>
                  <a:srgbClr val="FF0000"/>
                </a:solidFill>
              </a:rPr>
              <a:t>16 kg </a:t>
            </a:r>
            <a:r>
              <a:rPr lang="en-US" dirty="0" smtClean="0"/>
              <a:t>at 4 year</a:t>
            </a:r>
            <a:endParaRPr lang="en-US" dirty="0" smtClean="0">
              <a:solidFill>
                <a:srgbClr val="FF0000"/>
              </a:solidFill>
            </a:endParaRPr>
          </a:p>
          <a:p>
            <a:pPr algn="l" rtl="0"/>
            <a:endParaRPr lang="ar-JO" dirty="0">
              <a:solidFill>
                <a:srgbClr val="FF0000"/>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quarter" idx="1"/>
          </p:nvPr>
        </p:nvSpPr>
        <p:spPr/>
        <p:txBody>
          <a:bodyPr>
            <a:normAutofit/>
          </a:bodyPr>
          <a:lstStyle/>
          <a:p>
            <a:pPr algn="l" rtl="0"/>
            <a:r>
              <a:rPr lang="en-US" dirty="0" smtClean="0"/>
              <a:t>Patients with type I failure to thrive are referred to as being "wasted", meaning that they are underweight for their height (evidenced by a low </a:t>
            </a:r>
            <a:r>
              <a:rPr lang="en-US" dirty="0" err="1" smtClean="0"/>
              <a:t>weight:length</a:t>
            </a:r>
            <a:r>
              <a:rPr lang="en-US" dirty="0" smtClean="0"/>
              <a:t> ratio)</a:t>
            </a:r>
          </a:p>
          <a:p>
            <a:pPr algn="l" rtl="0"/>
            <a:endParaRPr lang="en-US" dirty="0" smtClean="0"/>
          </a:p>
          <a:p>
            <a:pPr algn="l" rtl="0"/>
            <a:endParaRPr lang="ar-JO"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 II Failure to Thrive</a:t>
            </a:r>
            <a:r>
              <a:rPr lang="en-US" dirty="0" smtClean="0"/>
              <a:t/>
            </a:r>
            <a:br>
              <a:rPr lang="en-US" dirty="0" smtClean="0"/>
            </a:br>
            <a:endParaRPr lang="ar-JO" dirty="0"/>
          </a:p>
        </p:txBody>
      </p:sp>
      <p:pic>
        <p:nvPicPr>
          <p:cNvPr id="4" name="Picture 3" descr="https://radtf.iuhealth.org/TF/IUSM/SOM_PEDS/MFEIST/MAINTF/IMAGES/ACRX/X_X/1O10WXGB_20060119110722_005.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0600" y="914400"/>
            <a:ext cx="5667375" cy="5695950"/>
          </a:xfrm>
          <a:prstGeom prst="rect">
            <a:avLst/>
          </a:prstGeom>
          <a:noFill/>
          <a:ln>
            <a:noFill/>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(think in endocrine)</a:t>
            </a:r>
            <a:endParaRPr lang="ar-JO" dirty="0"/>
          </a:p>
        </p:txBody>
      </p:sp>
      <p:sp>
        <p:nvSpPr>
          <p:cNvPr id="3" name="Content Placeholder 2"/>
          <p:cNvSpPr>
            <a:spLocks noGrp="1"/>
          </p:cNvSpPr>
          <p:nvPr>
            <p:ph sz="quarter" idx="1"/>
          </p:nvPr>
        </p:nvSpPr>
        <p:spPr/>
        <p:txBody>
          <a:bodyPr>
            <a:normAutofit fontScale="85000" lnSpcReduction="20000"/>
          </a:bodyPr>
          <a:lstStyle/>
          <a:p>
            <a:pPr lvl="0" algn="l" rtl="0"/>
            <a:r>
              <a:rPr lang="en-US" dirty="0" smtClean="0"/>
              <a:t>familial short stature</a:t>
            </a:r>
          </a:p>
          <a:p>
            <a:pPr lvl="0" algn="l" rtl="0"/>
            <a:r>
              <a:rPr lang="en-US" dirty="0" smtClean="0"/>
              <a:t>constitutional growth delay</a:t>
            </a:r>
          </a:p>
          <a:p>
            <a:pPr lvl="0" algn="l" rtl="0"/>
            <a:r>
              <a:rPr lang="en-US" dirty="0" smtClean="0"/>
              <a:t>hypothyroidism, growth hormone deficiency, </a:t>
            </a:r>
            <a:r>
              <a:rPr lang="en-US" dirty="0" err="1" smtClean="0"/>
              <a:t>hypopituitarism</a:t>
            </a:r>
            <a:endParaRPr lang="en-US" dirty="0" smtClean="0"/>
          </a:p>
          <a:p>
            <a:pPr lvl="0" algn="l" rtl="0"/>
            <a:r>
              <a:rPr lang="en-US" dirty="0" smtClean="0"/>
              <a:t>And </a:t>
            </a:r>
            <a:r>
              <a:rPr lang="en-US" dirty="0" smtClean="0">
                <a:solidFill>
                  <a:srgbClr val="FF0000"/>
                </a:solidFill>
              </a:rPr>
              <a:t>chronic malnutrition</a:t>
            </a:r>
          </a:p>
          <a:p>
            <a:pPr lvl="0" algn="l" rtl="0"/>
            <a:r>
              <a:rPr lang="en-US" dirty="0" smtClean="0">
                <a:solidFill>
                  <a:srgbClr val="FF0000"/>
                </a:solidFill>
              </a:rPr>
              <a:t>Causes : chronic malnutrition or </a:t>
            </a:r>
            <a:r>
              <a:rPr lang="en-US" dirty="0" err="1" smtClean="0">
                <a:solidFill>
                  <a:srgbClr val="FF0000"/>
                </a:solidFill>
              </a:rPr>
              <a:t>endocrinic</a:t>
            </a:r>
            <a:r>
              <a:rPr lang="en-US" dirty="0" smtClean="0">
                <a:solidFill>
                  <a:srgbClr val="FF0000"/>
                </a:solidFill>
              </a:rPr>
              <a:t> </a:t>
            </a:r>
          </a:p>
          <a:p>
            <a:pPr algn="l" rtl="0"/>
            <a:endParaRPr lang="en-US" dirty="0" smtClean="0"/>
          </a:p>
          <a:p>
            <a:pPr algn="l" rtl="0"/>
            <a:r>
              <a:rPr lang="en-US" dirty="0" smtClean="0"/>
              <a:t>Patients with type II failure to thrive are referred to as being "stunted" meaning that their height for age is decreased, often in proportion to weight.  Therefore, these patients have a normal </a:t>
            </a:r>
            <a:r>
              <a:rPr lang="en-US" dirty="0" err="1" smtClean="0"/>
              <a:t>weight:length</a:t>
            </a:r>
            <a:r>
              <a:rPr lang="en-US" dirty="0" smtClean="0"/>
              <a:t> ratio or BMI.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 III Failure to Thrive</a:t>
            </a:r>
            <a:r>
              <a:rPr lang="en-US" dirty="0" smtClean="0"/>
              <a:t/>
            </a:r>
            <a:br>
              <a:rPr lang="en-US" dirty="0" smtClean="0"/>
            </a:br>
            <a:endParaRPr lang="ar-JO" dirty="0"/>
          </a:p>
        </p:txBody>
      </p:sp>
      <p:pic>
        <p:nvPicPr>
          <p:cNvPr id="4" name="Content Placeholder 3" descr="https://radtf.iuhealth.org/TF/IUSM/SOM_PEDS/MFEIST/MAINTF/IMAGES/ACRX/X_X/1O10WXGB_20051222111414_003.JPG"/>
          <p:cNvPicPr>
            <a:picLocks noGrp="1"/>
          </p:cNvPicPr>
          <p:nvPr>
            <p:ph sz="quarter"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838200" y="1600200"/>
            <a:ext cx="6099175" cy="5257800"/>
          </a:xfrm>
          <a:prstGeom prst="rect">
            <a:avLst/>
          </a:prstGeom>
          <a:noFill/>
          <a:ln>
            <a:noFill/>
          </a:ln>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ar-JO" dirty="0"/>
          </a:p>
        </p:txBody>
      </p:sp>
      <p:sp>
        <p:nvSpPr>
          <p:cNvPr id="3" name="Content Placeholder 2"/>
          <p:cNvSpPr>
            <a:spLocks noGrp="1"/>
          </p:cNvSpPr>
          <p:nvPr>
            <p:ph sz="quarter" idx="1"/>
          </p:nvPr>
        </p:nvSpPr>
        <p:spPr/>
        <p:txBody>
          <a:bodyPr>
            <a:normAutofit fontScale="85000" lnSpcReduction="20000"/>
          </a:bodyPr>
          <a:lstStyle/>
          <a:p>
            <a:pPr algn="l" rtl="0">
              <a:buNone/>
            </a:pPr>
            <a:r>
              <a:rPr lang="en-US" dirty="0" smtClean="0"/>
              <a:t>This growth pattern often begins at and usually results from:</a:t>
            </a:r>
          </a:p>
          <a:p>
            <a:pPr lvl="0" algn="l" rtl="0"/>
            <a:r>
              <a:rPr lang="en-US" dirty="0" smtClean="0"/>
              <a:t>intrauterine infections</a:t>
            </a:r>
          </a:p>
          <a:p>
            <a:pPr lvl="0" algn="l" rtl="0"/>
            <a:r>
              <a:rPr lang="en-US" dirty="0" smtClean="0"/>
              <a:t>chromosomal abnormalities</a:t>
            </a:r>
          </a:p>
          <a:p>
            <a:pPr lvl="0" algn="l" rtl="0"/>
            <a:r>
              <a:rPr lang="en-US" dirty="0" smtClean="0"/>
              <a:t>prenatal exposure to toxins </a:t>
            </a:r>
          </a:p>
          <a:p>
            <a:pPr algn="l" rtl="0"/>
            <a:endParaRPr lang="en-US" dirty="0" smtClean="0"/>
          </a:p>
          <a:p>
            <a:pPr algn="l" rtl="0"/>
            <a:r>
              <a:rPr lang="en-US" dirty="0" smtClean="0"/>
              <a:t>These patients often appear </a:t>
            </a:r>
            <a:r>
              <a:rPr lang="en-US" dirty="0" err="1" smtClean="0"/>
              <a:t>dysmorphic</a:t>
            </a:r>
            <a:r>
              <a:rPr lang="en-US" dirty="0" smtClean="0"/>
              <a:t> or have CNS abnormalities.</a:t>
            </a:r>
          </a:p>
          <a:p>
            <a:pPr algn="l" rtl="0"/>
            <a:endParaRPr lang="en-US" dirty="0" smtClean="0"/>
          </a:p>
          <a:p>
            <a:pPr algn="l" rtl="0"/>
            <a:r>
              <a:rPr lang="en-US" dirty="0" smtClean="0"/>
              <a:t>These patients, like those with type II failure to thrive, are typically stunted with a normal </a:t>
            </a:r>
            <a:r>
              <a:rPr lang="en-US" dirty="0" err="1" smtClean="0"/>
              <a:t>weight:length</a:t>
            </a:r>
            <a:r>
              <a:rPr lang="en-US" dirty="0" smtClean="0"/>
              <a:t> ratio or BMI. </a:t>
            </a:r>
            <a:endParaRPr lang="ar-JO" dirty="0"/>
          </a:p>
        </p:txBody>
      </p:sp>
      <p:sp>
        <p:nvSpPr>
          <p:cNvPr id="4" name="TextBox 3"/>
          <p:cNvSpPr txBox="1"/>
          <p:nvPr/>
        </p:nvSpPr>
        <p:spPr>
          <a:xfrm>
            <a:off x="642910" y="6215082"/>
            <a:ext cx="7429552" cy="369332"/>
          </a:xfrm>
          <a:prstGeom prst="rect">
            <a:avLst/>
          </a:prstGeom>
          <a:noFill/>
        </p:spPr>
        <p:txBody>
          <a:bodyPr wrap="square" rtlCol="1">
            <a:spAutoFit/>
          </a:bodyPr>
          <a:lstStyle/>
          <a:p>
            <a:r>
              <a:rPr lang="en-US" dirty="0" smtClean="0">
                <a:solidFill>
                  <a:srgbClr val="FF0000"/>
                </a:solidFill>
              </a:rPr>
              <a:t>Usually </a:t>
            </a:r>
            <a:r>
              <a:rPr lang="en-US" dirty="0" err="1" smtClean="0">
                <a:solidFill>
                  <a:srgbClr val="FF0000"/>
                </a:solidFill>
              </a:rPr>
              <a:t>isnt</a:t>
            </a:r>
            <a:r>
              <a:rPr lang="en-US" dirty="0" smtClean="0">
                <a:solidFill>
                  <a:srgbClr val="FF0000"/>
                </a:solidFill>
              </a:rPr>
              <a:t> caused by malnutrition </a:t>
            </a:r>
            <a:endParaRPr lang="ar-JO" dirty="0">
              <a:solidFill>
                <a:srgbClr val="FF0000"/>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ar-JO" dirty="0"/>
          </a:p>
        </p:txBody>
      </p:sp>
      <p:sp>
        <p:nvSpPr>
          <p:cNvPr id="3" name="Content Placeholder 2"/>
          <p:cNvSpPr>
            <a:spLocks noGrp="1"/>
          </p:cNvSpPr>
          <p:nvPr>
            <p:ph sz="quarter" idx="1"/>
          </p:nvPr>
        </p:nvSpPr>
        <p:spPr/>
        <p:txBody>
          <a:bodyPr/>
          <a:lstStyle/>
          <a:p>
            <a:pPr algn="l" rtl="0"/>
            <a:r>
              <a:rPr lang="en-US" dirty="0" smtClean="0"/>
              <a:t>Feeding history: Breast feeding technique, preparation of formula, and eating habits for older children</a:t>
            </a:r>
          </a:p>
          <a:p>
            <a:pPr algn="l" rtl="0"/>
            <a:r>
              <a:rPr lang="en-US" dirty="0" smtClean="0"/>
              <a:t>Psychological and social history</a:t>
            </a:r>
          </a:p>
          <a:p>
            <a:pPr algn="l" rtl="0"/>
            <a:r>
              <a:rPr lang="en-US" dirty="0" smtClean="0"/>
              <a:t>a review of systems about recurrent infections, respiratory symptoms, or vomiting or diarrhea.</a:t>
            </a:r>
          </a:p>
          <a:p>
            <a:pPr algn="l" rtl="0"/>
            <a:r>
              <a:rPr lang="en-US" dirty="0" smtClean="0"/>
              <a:t>Detailed maternal, pregnancy and birth history</a:t>
            </a:r>
            <a:endParaRPr lang="ar-JO"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exam</a:t>
            </a:r>
            <a:endParaRPr lang="ar-JO" dirty="0"/>
          </a:p>
        </p:txBody>
      </p:sp>
      <p:sp>
        <p:nvSpPr>
          <p:cNvPr id="3" name="Content Placeholder 2"/>
          <p:cNvSpPr>
            <a:spLocks noGrp="1"/>
          </p:cNvSpPr>
          <p:nvPr>
            <p:ph sz="quarter" idx="1"/>
          </p:nvPr>
        </p:nvSpPr>
        <p:spPr/>
        <p:txBody>
          <a:bodyPr/>
          <a:lstStyle/>
          <a:p>
            <a:endParaRPr lang="ar-JO" dirty="0"/>
          </a:p>
        </p:txBody>
      </p:sp>
      <p:pic>
        <p:nvPicPr>
          <p:cNvPr id="2050" name="Picture 2"/>
          <p:cNvPicPr>
            <a:picLocks noChangeAspect="1" noChangeArrowheads="1"/>
          </p:cNvPicPr>
          <p:nvPr/>
        </p:nvPicPr>
        <p:blipFill>
          <a:blip r:embed="rId2" cstate="print"/>
          <a:srcRect/>
          <a:stretch>
            <a:fillRect/>
          </a:stretch>
        </p:blipFill>
        <p:spPr bwMode="auto">
          <a:xfrm>
            <a:off x="228600" y="1295401"/>
            <a:ext cx="8915400" cy="5562600"/>
          </a:xfrm>
          <a:prstGeom prst="rect">
            <a:avLst/>
          </a:prstGeom>
          <a:noFill/>
          <a:ln w="9525">
            <a:noFill/>
            <a:miter lim="800000"/>
            <a:headEnd/>
            <a:tailEnd/>
          </a:ln>
          <a:effectLst/>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testing</a:t>
            </a:r>
            <a:endParaRPr lang="ar-JO" dirty="0"/>
          </a:p>
        </p:txBody>
      </p:sp>
      <p:sp>
        <p:nvSpPr>
          <p:cNvPr id="3" name="Content Placeholder 2"/>
          <p:cNvSpPr>
            <a:spLocks noGrp="1"/>
          </p:cNvSpPr>
          <p:nvPr>
            <p:ph sz="quarter" idx="1"/>
          </p:nvPr>
        </p:nvSpPr>
        <p:spPr/>
        <p:txBody>
          <a:bodyPr/>
          <a:lstStyle/>
          <a:p>
            <a:pPr algn="l" rtl="0"/>
            <a:r>
              <a:rPr lang="en-US" dirty="0" smtClean="0"/>
              <a:t>Routine laboratory testing identifies a cause of FTT in less than 1 percent of children</a:t>
            </a:r>
          </a:p>
          <a:p>
            <a:pPr algn="l" rtl="0"/>
            <a:r>
              <a:rPr lang="en-US" dirty="0" smtClean="0"/>
              <a:t>CBC, LFT, KFT, Urine analysis as initial screening labs</a:t>
            </a:r>
          </a:p>
          <a:p>
            <a:pPr algn="l" rtl="0"/>
            <a:endParaRPr lang="en-US" dirty="0" smtClean="0"/>
          </a:p>
          <a:p>
            <a:pPr algn="l" rtl="0"/>
            <a:r>
              <a:rPr lang="en-US" dirty="0" smtClean="0"/>
              <a:t>However, history or physical examination findings sometimes suggest the need for further testing.</a:t>
            </a:r>
            <a:endParaRPr lang="ar-JO"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quarter" idx="1"/>
          </p:nvPr>
        </p:nvSpPr>
        <p:spPr/>
        <p:txBody>
          <a:bodyPr/>
          <a:lstStyle/>
          <a:p>
            <a:endParaRPr lang="ar-JO"/>
          </a:p>
        </p:txBody>
      </p:sp>
      <p:pic>
        <p:nvPicPr>
          <p:cNvPr id="3074" name="Picture 2"/>
          <p:cNvPicPr>
            <a:picLocks noChangeAspect="1" noChangeArrowheads="1"/>
          </p:cNvPicPr>
          <p:nvPr/>
        </p:nvPicPr>
        <p:blipFill>
          <a:blip r:embed="rId2" cstate="print"/>
          <a:srcRect/>
          <a:stretch>
            <a:fillRect/>
          </a:stretch>
        </p:blipFill>
        <p:spPr bwMode="auto">
          <a:xfrm>
            <a:off x="0" y="1"/>
            <a:ext cx="9448800" cy="6553200"/>
          </a:xfrm>
          <a:prstGeom prst="rect">
            <a:avLst/>
          </a:prstGeom>
          <a:noFill/>
          <a:ln w="9525">
            <a:noFill/>
            <a:miter lim="800000"/>
            <a:headEnd/>
            <a:tailEnd/>
          </a:ln>
          <a:effectLst/>
        </p:spPr>
      </p:pic>
      <p:sp>
        <p:nvSpPr>
          <p:cNvPr id="5" name="TextBox 4"/>
          <p:cNvSpPr txBox="1"/>
          <p:nvPr/>
        </p:nvSpPr>
        <p:spPr>
          <a:xfrm>
            <a:off x="285720" y="3714752"/>
            <a:ext cx="1928826" cy="1600438"/>
          </a:xfrm>
          <a:prstGeom prst="rect">
            <a:avLst/>
          </a:prstGeom>
          <a:noFill/>
        </p:spPr>
        <p:txBody>
          <a:bodyPr wrap="square" rtlCol="1">
            <a:spAutoFit/>
          </a:bodyPr>
          <a:lstStyle/>
          <a:p>
            <a:r>
              <a:rPr lang="en-US" sz="1400" dirty="0" smtClean="0"/>
              <a:t>Most common cause is nutritional </a:t>
            </a:r>
          </a:p>
          <a:p>
            <a:endParaRPr lang="en-US" sz="1400" dirty="0" smtClean="0"/>
          </a:p>
          <a:p>
            <a:r>
              <a:rPr lang="en-US" sz="1400" dirty="0" err="1" smtClean="0"/>
              <a:t>Tx</a:t>
            </a:r>
            <a:r>
              <a:rPr lang="en-US" sz="1400" dirty="0" smtClean="0"/>
              <a:t> : </a:t>
            </a:r>
            <a:r>
              <a:rPr lang="en-US" sz="1400" dirty="0" err="1" smtClean="0"/>
              <a:t>primarly</a:t>
            </a:r>
            <a:r>
              <a:rPr lang="en-US" sz="1400" dirty="0" smtClean="0"/>
              <a:t> with oral intake : more </a:t>
            </a:r>
            <a:r>
              <a:rPr lang="en-US" sz="1400" dirty="0" err="1" smtClean="0"/>
              <a:t>physiologica</a:t>
            </a:r>
            <a:r>
              <a:rPr lang="en-US" sz="1400" dirty="0" smtClean="0"/>
              <a:t> and better prognosis </a:t>
            </a:r>
            <a:endParaRPr lang="ar-JO" sz="1400" dirty="0"/>
          </a:p>
        </p:txBody>
      </p:sp>
      <p:cxnSp>
        <p:nvCxnSpPr>
          <p:cNvPr id="7" name="Straight Arrow Connector 6"/>
          <p:cNvCxnSpPr/>
          <p:nvPr/>
        </p:nvCxnSpPr>
        <p:spPr>
          <a:xfrm rot="5400000">
            <a:off x="-142908" y="3000372"/>
            <a:ext cx="1000132" cy="1588"/>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ar-JO" dirty="0"/>
          </a:p>
        </p:txBody>
      </p:sp>
      <p:sp>
        <p:nvSpPr>
          <p:cNvPr id="3" name="Content Placeholder 2"/>
          <p:cNvSpPr>
            <a:spLocks noGrp="1"/>
          </p:cNvSpPr>
          <p:nvPr>
            <p:ph sz="quarter" idx="1"/>
          </p:nvPr>
        </p:nvSpPr>
        <p:spPr/>
        <p:txBody>
          <a:bodyPr>
            <a:normAutofit/>
          </a:bodyPr>
          <a:lstStyle/>
          <a:p>
            <a:pPr algn="l" rtl="0"/>
            <a:endParaRPr lang="en-US" dirty="0" smtClean="0"/>
          </a:p>
          <a:p>
            <a:pPr algn="l" rtl="0"/>
            <a:endParaRPr lang="ar-JO" dirty="0"/>
          </a:p>
        </p:txBody>
      </p:sp>
      <p:sp>
        <p:nvSpPr>
          <p:cNvPr id="4" name="TextBox 3"/>
          <p:cNvSpPr txBox="1"/>
          <p:nvPr/>
        </p:nvSpPr>
        <p:spPr>
          <a:xfrm>
            <a:off x="685800" y="1905000"/>
            <a:ext cx="8077200" cy="2523768"/>
          </a:xfrm>
          <a:prstGeom prst="rect">
            <a:avLst/>
          </a:prstGeom>
          <a:noFill/>
        </p:spPr>
        <p:txBody>
          <a:bodyPr wrap="square" rtlCol="1">
            <a:spAutoFit/>
          </a:bodyPr>
          <a:lstStyle/>
          <a:p>
            <a:r>
              <a:rPr lang="en-US" sz="2800" b="1" dirty="0" smtClean="0"/>
              <a:t>Increase caloric intake:</a:t>
            </a:r>
          </a:p>
          <a:p>
            <a:pPr>
              <a:buFont typeface="Arial" pitchFamily="34" charset="0"/>
              <a:buChar char="•"/>
            </a:pPr>
            <a:r>
              <a:rPr lang="en-US" sz="2800" dirty="0" smtClean="0"/>
              <a:t> </a:t>
            </a:r>
            <a:r>
              <a:rPr lang="en-US" sz="2800" dirty="0" err="1" smtClean="0"/>
              <a:t>Enteral</a:t>
            </a:r>
            <a:r>
              <a:rPr lang="en-US" sz="2800" dirty="0" smtClean="0"/>
              <a:t> feeding is preferred than </a:t>
            </a:r>
            <a:r>
              <a:rPr lang="en-US" sz="2800" dirty="0" err="1" smtClean="0"/>
              <a:t>parenteral</a:t>
            </a:r>
            <a:r>
              <a:rPr lang="en-US" sz="2800" dirty="0" smtClean="0"/>
              <a:t> feeding</a:t>
            </a:r>
          </a:p>
          <a:p>
            <a:pPr>
              <a:buFont typeface="Arial" pitchFamily="34" charset="0"/>
              <a:buChar char="•"/>
            </a:pPr>
            <a:r>
              <a:rPr lang="en-US" sz="2800" dirty="0" smtClean="0"/>
              <a:t> Gradual increment of intake</a:t>
            </a:r>
          </a:p>
          <a:p>
            <a:pPr>
              <a:buFont typeface="Arial" pitchFamily="34" charset="0"/>
              <a:buChar char="•"/>
            </a:pPr>
            <a:r>
              <a:rPr lang="en-US" sz="2800" dirty="0" smtClean="0"/>
              <a:t>NG feeding may be needed</a:t>
            </a:r>
          </a:p>
          <a:p>
            <a:pPr>
              <a:buFont typeface="Arial" pitchFamily="34" charset="0"/>
              <a:buChar char="•"/>
            </a:pPr>
            <a:endParaRPr lang="en-US" sz="2800" dirty="0" smtClean="0"/>
          </a:p>
          <a:p>
            <a:endParaRPr lang="ar-J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IE" smtClean="0"/>
              <a:t>Normal Growth : Length</a:t>
            </a:r>
            <a:endParaRPr lang="en-GB" smtClean="0"/>
          </a:p>
        </p:txBody>
      </p:sp>
      <p:sp>
        <p:nvSpPr>
          <p:cNvPr id="8195" name="Rectangle 3"/>
          <p:cNvSpPr>
            <a:spLocks noGrp="1" noChangeArrowheads="1"/>
          </p:cNvSpPr>
          <p:nvPr>
            <p:ph type="body" idx="1"/>
          </p:nvPr>
        </p:nvSpPr>
        <p:spPr/>
        <p:txBody>
          <a:bodyPr/>
          <a:lstStyle/>
          <a:p>
            <a:pPr algn="l" rtl="0" eaLnBrk="1" hangingPunct="1"/>
            <a:r>
              <a:rPr lang="en-IE" dirty="0" smtClean="0"/>
              <a:t>Normal birth length </a:t>
            </a:r>
            <a:r>
              <a:rPr lang="en-IE" dirty="0" smtClean="0">
                <a:solidFill>
                  <a:srgbClr val="FF0000"/>
                </a:solidFill>
              </a:rPr>
              <a:t>50cm</a:t>
            </a:r>
          </a:p>
          <a:p>
            <a:pPr algn="l" rtl="0" eaLnBrk="1" hangingPunct="1"/>
            <a:r>
              <a:rPr lang="en-IE" dirty="0" smtClean="0"/>
              <a:t>Expected growth</a:t>
            </a:r>
          </a:p>
          <a:p>
            <a:pPr lvl="1" algn="l" rtl="0" eaLnBrk="1" hangingPunct="1"/>
            <a:r>
              <a:rPr lang="en-IE" dirty="0" smtClean="0"/>
              <a:t>1</a:t>
            </a:r>
            <a:r>
              <a:rPr lang="en-IE" baseline="30000" dirty="0" smtClean="0"/>
              <a:t>st</a:t>
            </a:r>
            <a:r>
              <a:rPr lang="en-IE" dirty="0" smtClean="0"/>
              <a:t> year </a:t>
            </a:r>
            <a:r>
              <a:rPr lang="en-IE" dirty="0" smtClean="0">
                <a:solidFill>
                  <a:srgbClr val="FF0000"/>
                </a:solidFill>
              </a:rPr>
              <a:t>25cm</a:t>
            </a:r>
          </a:p>
          <a:p>
            <a:pPr lvl="1" algn="l" rtl="0" eaLnBrk="1" hangingPunct="1"/>
            <a:r>
              <a:rPr lang="en-IE" dirty="0" smtClean="0"/>
              <a:t>2</a:t>
            </a:r>
            <a:r>
              <a:rPr lang="en-IE" baseline="30000" dirty="0" smtClean="0"/>
              <a:t>nd</a:t>
            </a:r>
            <a:r>
              <a:rPr lang="en-IE" dirty="0" smtClean="0"/>
              <a:t> year </a:t>
            </a:r>
            <a:r>
              <a:rPr lang="en-IE" dirty="0" smtClean="0">
                <a:solidFill>
                  <a:srgbClr val="FF0000"/>
                </a:solidFill>
              </a:rPr>
              <a:t>12cm</a:t>
            </a:r>
          </a:p>
          <a:p>
            <a:pPr lvl="1" algn="l" rtl="0" eaLnBrk="1" hangingPunct="1"/>
            <a:r>
              <a:rPr lang="en-IE" dirty="0" smtClean="0"/>
              <a:t>2-5 year </a:t>
            </a:r>
            <a:r>
              <a:rPr lang="en-IE" dirty="0" smtClean="0">
                <a:solidFill>
                  <a:srgbClr val="FF0000"/>
                </a:solidFill>
              </a:rPr>
              <a:t>7-8 cm</a:t>
            </a:r>
            <a:r>
              <a:rPr lang="en-IE" dirty="0" smtClean="0"/>
              <a:t> per year</a:t>
            </a:r>
          </a:p>
          <a:p>
            <a:pPr lvl="1" algn="l" rtl="0" eaLnBrk="1" hangingPunct="1"/>
            <a:r>
              <a:rPr lang="en-IE" dirty="0" smtClean="0"/>
              <a:t>6-11 year 6-7 cm per year</a:t>
            </a:r>
          </a:p>
          <a:p>
            <a:pPr lvl="1" algn="l" rtl="0"/>
            <a:r>
              <a:rPr lang="en-IE" dirty="0" smtClean="0">
                <a:solidFill>
                  <a:srgbClr val="FF0000"/>
                </a:solidFill>
              </a:rPr>
              <a:t>Double birth </a:t>
            </a:r>
            <a:r>
              <a:rPr lang="en-IE" dirty="0" err="1" smtClean="0">
                <a:solidFill>
                  <a:srgbClr val="FF0000"/>
                </a:solidFill>
              </a:rPr>
              <a:t>lenght</a:t>
            </a:r>
            <a:r>
              <a:rPr lang="en-IE" dirty="0" smtClean="0">
                <a:solidFill>
                  <a:srgbClr val="FF0000"/>
                </a:solidFill>
              </a:rPr>
              <a:t> at 4years</a:t>
            </a:r>
          </a:p>
          <a:p>
            <a:pPr lvl="1" algn="l" rtl="0" eaLnBrk="1" hangingPunct="1"/>
            <a:r>
              <a:rPr lang="en-IE" dirty="0" smtClean="0">
                <a:solidFill>
                  <a:srgbClr val="FF0000"/>
                </a:solidFill>
              </a:rPr>
              <a:t>Triple birth </a:t>
            </a:r>
            <a:r>
              <a:rPr lang="en-IE" dirty="0" err="1" smtClean="0">
                <a:solidFill>
                  <a:srgbClr val="FF0000"/>
                </a:solidFill>
              </a:rPr>
              <a:t>lenght</a:t>
            </a:r>
            <a:r>
              <a:rPr lang="en-IE" dirty="0" smtClean="0">
                <a:solidFill>
                  <a:srgbClr val="FF0000"/>
                </a:solidFill>
              </a:rPr>
              <a:t> at 13 years</a:t>
            </a:r>
          </a:p>
          <a:p>
            <a:pPr algn="l" rtl="0" eaLnBrk="1" hangingPunct="1"/>
            <a:r>
              <a:rPr lang="en-IE" dirty="0" smtClean="0"/>
              <a:t>Supine length until age 2</a:t>
            </a:r>
            <a:endParaRPr lang="en-GB" dirty="0"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fontAlgn="auto" hangingPunct="1">
              <a:spcAft>
                <a:spcPts val="0"/>
              </a:spcAft>
              <a:defRPr/>
            </a:pPr>
            <a:r>
              <a:rPr lang="ar-JO" smtClean="0">
                <a:solidFill>
                  <a:schemeClr val="tx2">
                    <a:satMod val="200000"/>
                  </a:schemeClr>
                </a:solidFill>
              </a:rPr>
              <a:t>Refeeding syndrome</a:t>
            </a:r>
          </a:p>
        </p:txBody>
      </p:sp>
      <p:sp>
        <p:nvSpPr>
          <p:cNvPr id="37891" name="Rectangle 3"/>
          <p:cNvSpPr>
            <a:spLocks noGrp="1" noChangeArrowheads="1"/>
          </p:cNvSpPr>
          <p:nvPr>
            <p:ph idx="1"/>
          </p:nvPr>
        </p:nvSpPr>
        <p:spPr/>
        <p:txBody>
          <a:bodyPr>
            <a:normAutofit lnSpcReduction="10000"/>
          </a:bodyPr>
          <a:lstStyle/>
          <a:p>
            <a:pPr algn="l" rtl="0" eaLnBrk="1" hangingPunct="1"/>
            <a:r>
              <a:rPr lang="en-US" dirty="0" smtClean="0"/>
              <a:t>During starvation, the body </a:t>
            </a:r>
            <a:r>
              <a:rPr lang="en-US" b="1" dirty="0" smtClean="0"/>
              <a:t>slows metabolic processes and growth to minimize the need for nutrients.</a:t>
            </a:r>
          </a:p>
          <a:p>
            <a:pPr algn="l" rtl="0">
              <a:lnSpc>
                <a:spcPct val="80000"/>
              </a:lnSpc>
            </a:pPr>
            <a:r>
              <a:rPr lang="en-US" dirty="0" smtClean="0"/>
              <a:t>With the rapid reinstitution of feeding after starvation, fluid and electrolyte homeostasis may be lost.</a:t>
            </a:r>
          </a:p>
          <a:p>
            <a:pPr algn="l" rtl="0">
              <a:lnSpc>
                <a:spcPct val="80000"/>
              </a:lnSpc>
            </a:pPr>
            <a:endParaRPr lang="en-US" dirty="0" smtClean="0"/>
          </a:p>
          <a:p>
            <a:pPr algn="l" rtl="0">
              <a:lnSpc>
                <a:spcPct val="80000"/>
              </a:lnSpc>
            </a:pPr>
            <a:r>
              <a:rPr lang="en-US" dirty="0" smtClean="0"/>
              <a:t>These changes typically affect </a:t>
            </a:r>
            <a:r>
              <a:rPr lang="en-US" b="1" dirty="0" smtClean="0"/>
              <a:t>phosphorus, </a:t>
            </a:r>
            <a:r>
              <a:rPr lang="en-US" b="1" dirty="0" smtClean="0">
                <a:solidFill>
                  <a:srgbClr val="FF0000"/>
                </a:solidFill>
              </a:rPr>
              <a:t>potassium</a:t>
            </a:r>
            <a:r>
              <a:rPr lang="en-US" b="1" dirty="0" smtClean="0"/>
              <a:t>, calcium and magnesium and can result in life-threatening cardiac, pulmonary and neurologic problems.</a:t>
            </a:r>
          </a:p>
          <a:p>
            <a:pPr algn="l" rtl="0">
              <a:lnSpc>
                <a:spcPct val="80000"/>
              </a:lnSpc>
            </a:pPr>
            <a:endParaRPr lang="en-US" dirty="0" smtClean="0"/>
          </a:p>
          <a:p>
            <a:pPr algn="l" rtl="0">
              <a:lnSpc>
                <a:spcPct val="80000"/>
              </a:lnSpc>
            </a:pPr>
            <a:endParaRPr lang="en-US" dirty="0" smtClean="0"/>
          </a:p>
        </p:txBody>
      </p:sp>
      <p:sp>
        <p:nvSpPr>
          <p:cNvPr id="4" name="TextBox 3"/>
          <p:cNvSpPr txBox="1"/>
          <p:nvPr/>
        </p:nvSpPr>
        <p:spPr>
          <a:xfrm>
            <a:off x="1142976" y="6000768"/>
            <a:ext cx="2500330" cy="369332"/>
          </a:xfrm>
          <a:prstGeom prst="rect">
            <a:avLst/>
          </a:prstGeom>
          <a:noFill/>
        </p:spPr>
        <p:txBody>
          <a:bodyPr wrap="square" rtlCol="1">
            <a:spAutoFit/>
          </a:bodyPr>
          <a:lstStyle/>
          <a:p>
            <a:r>
              <a:rPr lang="en-US" dirty="0" err="1" smtClean="0"/>
              <a:t>Espicialy</a:t>
            </a:r>
            <a:r>
              <a:rPr lang="en-US" dirty="0" smtClean="0"/>
              <a:t> </a:t>
            </a:r>
            <a:r>
              <a:rPr lang="en-US" dirty="0" err="1" smtClean="0"/>
              <a:t>hypokalemia</a:t>
            </a:r>
            <a:r>
              <a:rPr lang="en-US" dirty="0" smtClean="0"/>
              <a:t> </a:t>
            </a:r>
            <a:endParaRPr lang="ar-JO"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fontAlgn="auto" hangingPunct="1">
              <a:spcAft>
                <a:spcPts val="0"/>
              </a:spcAft>
              <a:defRPr/>
            </a:pPr>
            <a:r>
              <a:rPr lang="ar-JO" smtClean="0">
                <a:solidFill>
                  <a:schemeClr val="tx2">
                    <a:satMod val="200000"/>
                  </a:schemeClr>
                </a:solidFill>
              </a:rPr>
              <a:t>Cont.</a:t>
            </a:r>
          </a:p>
        </p:txBody>
      </p:sp>
      <p:sp>
        <p:nvSpPr>
          <p:cNvPr id="39939" name="Rectangle 3"/>
          <p:cNvSpPr>
            <a:spLocks noGrp="1" noChangeArrowheads="1"/>
          </p:cNvSpPr>
          <p:nvPr>
            <p:ph idx="1"/>
          </p:nvPr>
        </p:nvSpPr>
        <p:spPr/>
        <p:txBody>
          <a:bodyPr/>
          <a:lstStyle/>
          <a:p>
            <a:pPr algn="l" rtl="0" eaLnBrk="1" hangingPunct="1"/>
            <a:r>
              <a:rPr lang="en-US" sz="2800" smtClean="0"/>
              <a:t>Refeeding syndrome can be avoided by slow institution of nutrition for children with severe malnutrition…</a:t>
            </a:r>
          </a:p>
          <a:p>
            <a:pPr algn="l" rtl="0" eaLnBrk="1" hangingPunct="1"/>
            <a:r>
              <a:rPr lang="en-US" sz="2800" smtClean="0"/>
              <a:t>Close monitoring for serum electrolytes during the initial days of feeding…</a:t>
            </a:r>
          </a:p>
          <a:p>
            <a:pPr algn="l" rtl="0" eaLnBrk="1" hangingPunct="1"/>
            <a:r>
              <a:rPr lang="en-US" sz="2800" smtClean="0"/>
              <a:t>And prompt replacement of depleted electrolytes.</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quarter" idx="1"/>
          </p:nvPr>
        </p:nvSpPr>
        <p:spPr/>
        <p:txBody>
          <a:bodyPr>
            <a:normAutofit/>
          </a:bodyPr>
          <a:lstStyle/>
          <a:p>
            <a:pPr algn="ctr" rtl="0">
              <a:buNone/>
            </a:pPr>
            <a:r>
              <a:rPr lang="en-US" sz="8800" dirty="0" smtClean="0"/>
              <a:t>Thank you</a:t>
            </a:r>
            <a:endParaRPr lang="ar-JO" sz="8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rtl="0" eaLnBrk="1" hangingPunct="1"/>
            <a:r>
              <a:rPr lang="en-IE" smtClean="0"/>
              <a:t>Normal Growth: OFC</a:t>
            </a:r>
            <a:endParaRPr lang="en-GB" smtClean="0"/>
          </a:p>
        </p:txBody>
      </p:sp>
      <p:sp>
        <p:nvSpPr>
          <p:cNvPr id="9219" name="Rectangle 3"/>
          <p:cNvSpPr>
            <a:spLocks noGrp="1" noChangeArrowheads="1"/>
          </p:cNvSpPr>
          <p:nvPr>
            <p:ph type="body" idx="1"/>
          </p:nvPr>
        </p:nvSpPr>
        <p:spPr/>
        <p:txBody>
          <a:bodyPr/>
          <a:lstStyle/>
          <a:p>
            <a:pPr algn="l" rtl="0" eaLnBrk="1" hangingPunct="1"/>
            <a:r>
              <a:rPr lang="en-IE" dirty="0" smtClean="0"/>
              <a:t>Normal head circ at birth </a:t>
            </a:r>
            <a:r>
              <a:rPr lang="en-IE" dirty="0" smtClean="0">
                <a:solidFill>
                  <a:srgbClr val="FF0000"/>
                </a:solidFill>
              </a:rPr>
              <a:t>35cm</a:t>
            </a:r>
          </a:p>
          <a:p>
            <a:pPr algn="l" rtl="0" eaLnBrk="1" hangingPunct="1"/>
            <a:r>
              <a:rPr lang="en-IE" dirty="0" smtClean="0"/>
              <a:t>12 cm per first year</a:t>
            </a:r>
            <a:r>
              <a:rPr lang="en-IE" dirty="0" smtClean="0">
                <a:solidFill>
                  <a:srgbClr val="FF0000"/>
                </a:solidFill>
              </a:rPr>
              <a:t>(48cm by 1 yr)</a:t>
            </a:r>
          </a:p>
          <a:p>
            <a:pPr algn="l" rtl="0" eaLnBrk="1" hangingPunct="1"/>
            <a:r>
              <a:rPr lang="en-IE" dirty="0" smtClean="0"/>
              <a:t>6 cm in 2 year</a:t>
            </a:r>
          </a:p>
          <a:p>
            <a:pPr algn="l" rtl="0" eaLnBrk="1" hangingPunct="1"/>
            <a:r>
              <a:rPr lang="en-IE" dirty="0" smtClean="0"/>
              <a:t>Then 5 cm</a:t>
            </a:r>
          </a:p>
          <a:p>
            <a:pPr algn="l" rtl="0" eaLnBrk="1" hangingPunct="1"/>
            <a:r>
              <a:rPr lang="en-IE" dirty="0" smtClean="0"/>
              <a:t>Reflects brain growth</a:t>
            </a:r>
          </a:p>
          <a:p>
            <a:pPr algn="l" rtl="0" eaLnBrk="1" hangingPunct="1"/>
            <a:r>
              <a:rPr lang="en-IE" dirty="0" smtClean="0"/>
              <a:t>Above eyes, upright, looking straight ahead</a:t>
            </a:r>
            <a:endParaRPr lang="en-GB" dirty="0" smtClean="0"/>
          </a:p>
        </p:txBody>
      </p:sp>
      <p:pic>
        <p:nvPicPr>
          <p:cNvPr id="9220" name="Picture 4" descr="17206">
            <a:hlinkClick r:id="rId3"/>
          </p:cNvPr>
          <p:cNvPicPr>
            <a:picLocks noChangeAspect="1" noChangeArrowheads="1"/>
          </p:cNvPicPr>
          <p:nvPr/>
        </p:nvPicPr>
        <p:blipFill>
          <a:blip r:embed="rId4" cstate="print"/>
          <a:srcRect/>
          <a:stretch>
            <a:fillRect/>
          </a:stretch>
        </p:blipFill>
        <p:spPr bwMode="auto">
          <a:xfrm>
            <a:off x="3505200" y="4648200"/>
            <a:ext cx="1800225" cy="1655763"/>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Upper/lower segment ratio</a:t>
            </a:r>
            <a:endParaRPr lang="ar-JO" dirty="0"/>
          </a:p>
        </p:txBody>
      </p:sp>
      <p:sp>
        <p:nvSpPr>
          <p:cNvPr id="3" name="Content Placeholder 2"/>
          <p:cNvSpPr>
            <a:spLocks noGrp="1"/>
          </p:cNvSpPr>
          <p:nvPr>
            <p:ph sz="quarter" idx="1"/>
          </p:nvPr>
        </p:nvSpPr>
        <p:spPr/>
        <p:txBody>
          <a:bodyPr/>
          <a:lstStyle/>
          <a:p>
            <a:pPr algn="l" rtl="0"/>
            <a:r>
              <a:rPr lang="en-US" dirty="0" smtClean="0"/>
              <a:t>1.7 at birth  </a:t>
            </a:r>
            <a:r>
              <a:rPr lang="en-US" sz="2000" dirty="0" smtClean="0"/>
              <a:t>(upper segment &gt;&gt;lower segment )</a:t>
            </a:r>
            <a:endParaRPr lang="en-US" dirty="0" smtClean="0"/>
          </a:p>
          <a:p>
            <a:pPr algn="l" rtl="0"/>
            <a:r>
              <a:rPr lang="en-US" dirty="0" smtClean="0"/>
              <a:t>1.3 at 3 years</a:t>
            </a:r>
            <a:r>
              <a:rPr lang="en-US" sz="3200" dirty="0" smtClean="0"/>
              <a:t> </a:t>
            </a:r>
            <a:r>
              <a:rPr lang="en-US" sz="2000" dirty="0" smtClean="0"/>
              <a:t>(upper segment &gt;lower segment )</a:t>
            </a:r>
            <a:endParaRPr lang="en-US" dirty="0" smtClean="0"/>
          </a:p>
          <a:p>
            <a:pPr algn="l" rtl="0"/>
            <a:r>
              <a:rPr lang="en-US" dirty="0" smtClean="0"/>
              <a:t>1 at 7 years </a:t>
            </a:r>
            <a:r>
              <a:rPr lang="en-US" sz="2000" dirty="0" smtClean="0">
                <a:solidFill>
                  <a:prstClr val="black"/>
                </a:solidFill>
              </a:rPr>
              <a:t>(upper segment = lower segment )</a:t>
            </a:r>
            <a:endParaRPr lang="ar-JO" dirty="0"/>
          </a:p>
        </p:txBody>
      </p:sp>
      <p:sp>
        <p:nvSpPr>
          <p:cNvPr id="4" name="TextBox 3"/>
          <p:cNvSpPr txBox="1"/>
          <p:nvPr/>
        </p:nvSpPr>
        <p:spPr>
          <a:xfrm>
            <a:off x="3286084" y="3714752"/>
            <a:ext cx="5857916" cy="646331"/>
          </a:xfrm>
          <a:prstGeom prst="rect">
            <a:avLst/>
          </a:prstGeom>
          <a:noFill/>
        </p:spPr>
        <p:txBody>
          <a:bodyPr wrap="square" rtlCol="1">
            <a:spAutoFit/>
          </a:bodyPr>
          <a:lstStyle/>
          <a:p>
            <a:r>
              <a:rPr lang="en-US" dirty="0" smtClean="0">
                <a:solidFill>
                  <a:srgbClr val="FF0000"/>
                </a:solidFill>
              </a:rPr>
              <a:t>Upper segment = upper part of the body to umbilicus</a:t>
            </a:r>
          </a:p>
          <a:p>
            <a:r>
              <a:rPr lang="en-US" dirty="0" smtClean="0">
                <a:solidFill>
                  <a:srgbClr val="FF0000"/>
                </a:solidFill>
              </a:rPr>
              <a:t>Lower segment = umbilicus to lower part of the body  </a:t>
            </a:r>
            <a:endParaRPr lang="ar-JO" dirty="0">
              <a:solidFill>
                <a:srgbClr val="FF0000"/>
              </a:solidFill>
            </a:endParaRPr>
          </a:p>
        </p:txBody>
      </p:sp>
      <p:sp>
        <p:nvSpPr>
          <p:cNvPr id="5" name="TextBox 4"/>
          <p:cNvSpPr txBox="1"/>
          <p:nvPr/>
        </p:nvSpPr>
        <p:spPr>
          <a:xfrm>
            <a:off x="1071538" y="5214950"/>
            <a:ext cx="6500858" cy="923330"/>
          </a:xfrm>
          <a:prstGeom prst="rect">
            <a:avLst/>
          </a:prstGeom>
          <a:noFill/>
        </p:spPr>
        <p:txBody>
          <a:bodyPr wrap="square" rtlCol="1">
            <a:spAutoFit/>
          </a:bodyPr>
          <a:lstStyle/>
          <a:p>
            <a:r>
              <a:rPr lang="en-US" dirty="0" smtClean="0"/>
              <a:t>This help in :</a:t>
            </a:r>
          </a:p>
          <a:p>
            <a:r>
              <a:rPr lang="en-US" dirty="0" smtClean="0"/>
              <a:t>1-achondroplasia  </a:t>
            </a:r>
            <a:r>
              <a:rPr lang="en-US" sz="1400" dirty="0" smtClean="0"/>
              <a:t>(lower segment is shorter than upper )</a:t>
            </a:r>
            <a:endParaRPr lang="en-US" dirty="0" smtClean="0"/>
          </a:p>
          <a:p>
            <a:r>
              <a:rPr lang="en-US" dirty="0" smtClean="0"/>
              <a:t>2- skeletal </a:t>
            </a:r>
            <a:r>
              <a:rPr lang="en-US" dirty="0" err="1" smtClean="0"/>
              <a:t>displaia</a:t>
            </a:r>
            <a:endParaRPr lang="ar-JO"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quarter" idx="1"/>
          </p:nvPr>
        </p:nvSpPr>
        <p:spPr/>
        <p:txBody>
          <a:bodyPr/>
          <a:lstStyle/>
          <a:p>
            <a:pPr algn="l" rtl="0"/>
            <a:r>
              <a:rPr lang="en-US" dirty="0" smtClean="0"/>
              <a:t>Breast feeding</a:t>
            </a:r>
          </a:p>
          <a:p>
            <a:pPr algn="l" rtl="0"/>
            <a:r>
              <a:rPr lang="en-US" dirty="0" smtClean="0"/>
              <a:t>Formula </a:t>
            </a:r>
          </a:p>
          <a:p>
            <a:pPr algn="l" rtl="0"/>
            <a:r>
              <a:rPr lang="en-US" dirty="0" smtClean="0"/>
              <a:t>Weaning</a:t>
            </a:r>
            <a:endParaRPr lang="ar-JO"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2516</TotalTime>
  <Words>3438</Words>
  <Application>Microsoft Office PowerPoint</Application>
  <PresentationFormat>On-screen Show (4:3)</PresentationFormat>
  <Paragraphs>506</Paragraphs>
  <Slides>62</Slides>
  <Notes>16</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Median</vt:lpstr>
      <vt:lpstr>Slide 1</vt:lpstr>
      <vt:lpstr>Infant feeding</vt:lpstr>
      <vt:lpstr>Normal Growth: Weight</vt:lpstr>
      <vt:lpstr>Normal Growth: Weight</vt:lpstr>
      <vt:lpstr>Weight</vt:lpstr>
      <vt:lpstr>Normal Growth : Length</vt:lpstr>
      <vt:lpstr>Normal Growth: OFC</vt:lpstr>
      <vt:lpstr>Upper/lower segment ratio</vt:lpstr>
      <vt:lpstr>Slide 9</vt:lpstr>
      <vt:lpstr>Breast feeding</vt:lpstr>
      <vt:lpstr>Slide 11</vt:lpstr>
      <vt:lpstr>Macronutrients in breast milk </vt:lpstr>
      <vt:lpstr>Micronutrients</vt:lpstr>
      <vt:lpstr>Slide 14</vt:lpstr>
      <vt:lpstr>Composition</vt:lpstr>
      <vt:lpstr>Colostrum </vt:lpstr>
      <vt:lpstr>Transitional</vt:lpstr>
      <vt:lpstr>Mature</vt:lpstr>
      <vt:lpstr>Slide 19</vt:lpstr>
      <vt:lpstr>Cliniclly: How to assess if the feeding enough or not ?</vt:lpstr>
      <vt:lpstr>2- breast feeding Enough or not?</vt:lpstr>
      <vt:lpstr>Frequency and Volume of Feeds</vt:lpstr>
      <vt:lpstr>Breast milk expression if the mother dosent has time to breast feeding</vt:lpstr>
      <vt:lpstr>Protective effect of breast feeding</vt:lpstr>
      <vt:lpstr>Contraindications</vt:lpstr>
      <vt:lpstr>Not contraindicated</vt:lpstr>
      <vt:lpstr>Problems</vt:lpstr>
      <vt:lpstr>Infant formula </vt:lpstr>
      <vt:lpstr>Infant Formulas – Protein Content</vt:lpstr>
      <vt:lpstr>Slide 30</vt:lpstr>
      <vt:lpstr>Examples</vt:lpstr>
      <vt:lpstr>Notes</vt:lpstr>
      <vt:lpstr>Infant Formulas – Carbohydrate Content</vt:lpstr>
      <vt:lpstr>Slide 34</vt:lpstr>
      <vt:lpstr>Infant Formulas – Fat Content</vt:lpstr>
      <vt:lpstr>Use of “Other Milks” During Infancy</vt:lpstr>
      <vt:lpstr>Supplemets</vt:lpstr>
      <vt:lpstr>Weaning</vt:lpstr>
      <vt:lpstr>Weaning</vt:lpstr>
      <vt:lpstr>Feeding Skills Development</vt:lpstr>
      <vt:lpstr>Slide 41</vt:lpstr>
      <vt:lpstr>Slide 42</vt:lpstr>
      <vt:lpstr>Slide 43</vt:lpstr>
      <vt:lpstr>Slide 44</vt:lpstr>
      <vt:lpstr>Common Anthropometric Criteria for Diagnosing Failure to Thrive </vt:lpstr>
      <vt:lpstr>Slide 46</vt:lpstr>
      <vt:lpstr>Type I Failure to Thrive </vt:lpstr>
      <vt:lpstr>Causes</vt:lpstr>
      <vt:lpstr>Slide 49</vt:lpstr>
      <vt:lpstr>Slide 50</vt:lpstr>
      <vt:lpstr>Type II Failure to Thrive </vt:lpstr>
      <vt:lpstr>Causes: (think in endocrine)</vt:lpstr>
      <vt:lpstr>Type III Failure to Thrive </vt:lpstr>
      <vt:lpstr>Causes</vt:lpstr>
      <vt:lpstr>History</vt:lpstr>
      <vt:lpstr>Physical exam</vt:lpstr>
      <vt:lpstr>Lab testing</vt:lpstr>
      <vt:lpstr>Slide 58</vt:lpstr>
      <vt:lpstr>Treatment</vt:lpstr>
      <vt:lpstr>Refeeding syndrome</vt:lpstr>
      <vt:lpstr>Cont.</vt:lpstr>
      <vt:lpstr>Slide 62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haitham dmour</dc:creator>
  <cp:lastModifiedBy>user</cp:lastModifiedBy>
  <cp:revision>33</cp:revision>
  <dcterms:created xsi:type="dcterms:W3CDTF">2006-08-16T00:00:00Z</dcterms:created>
  <dcterms:modified xsi:type="dcterms:W3CDTF">2019-10-23T19:43:08Z</dcterms:modified>
</cp:coreProperties>
</file>