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72" r:id="rId1"/>
  </p:sldMasterIdLst>
  <p:notesMasterIdLst>
    <p:notesMasterId r:id="rId27"/>
  </p:notesMasterIdLst>
  <p:sldIdLst>
    <p:sldId id="276" r:id="rId2"/>
    <p:sldId id="279" r:id="rId3"/>
    <p:sldId id="280" r:id="rId4"/>
    <p:sldId id="281" r:id="rId5"/>
    <p:sldId id="284" r:id="rId6"/>
    <p:sldId id="282" r:id="rId7"/>
    <p:sldId id="283" r:id="rId8"/>
    <p:sldId id="286" r:id="rId9"/>
    <p:sldId id="287" r:id="rId10"/>
    <p:sldId id="288" r:id="rId11"/>
    <p:sldId id="293" r:id="rId12"/>
    <p:sldId id="263" r:id="rId13"/>
    <p:sldId id="289" r:id="rId14"/>
    <p:sldId id="292" r:id="rId15"/>
    <p:sldId id="262" r:id="rId16"/>
    <p:sldId id="261" r:id="rId17"/>
    <p:sldId id="259" r:id="rId18"/>
    <p:sldId id="260" r:id="rId19"/>
    <p:sldId id="277" r:id="rId20"/>
    <p:sldId id="278" r:id="rId21"/>
    <p:sldId id="258" r:id="rId22"/>
    <p:sldId id="257" r:id="rId23"/>
    <p:sldId id="290" r:id="rId24"/>
    <p:sldId id="291" r:id="rId25"/>
    <p:sldId id="285"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43A"/>
    <a:srgbClr val="5ACFE2"/>
    <a:srgbClr val="000E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5799" autoAdjust="0"/>
    <p:restoredTop sz="95773" autoAdjust="0"/>
  </p:normalViewPr>
  <p:slideViewPr>
    <p:cSldViewPr snapToGrid="0">
      <p:cViewPr varScale="1">
        <p:scale>
          <a:sx n="88" d="100"/>
          <a:sy n="88" d="100"/>
        </p:scale>
        <p:origin x="941"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A713689-778C-4E03-8964-03EC6BCF1173}" type="doc">
      <dgm:prSet loTypeId="urn:microsoft.com/office/officeart/2008/layout/VerticalCurvedList" loCatId="list" qsTypeId="urn:microsoft.com/office/officeart/2005/8/quickstyle/simple3" qsCatId="simple" csTypeId="urn:microsoft.com/office/officeart/2005/8/colors/accent1_2" csCatId="accent1" phldr="1"/>
      <dgm:spPr/>
      <dgm:t>
        <a:bodyPr/>
        <a:lstStyle/>
        <a:p>
          <a:endParaRPr lang="en-US"/>
        </a:p>
      </dgm:t>
    </dgm:pt>
    <dgm:pt modelId="{BB5B2DF3-CC68-482C-8806-27B102DC51FB}">
      <dgm:prSet phldrT="[Text]"/>
      <dgm:spPr/>
      <dgm:t>
        <a:bodyPr/>
        <a:lstStyle/>
        <a:p>
          <a:r>
            <a:rPr lang="en-US" dirty="0"/>
            <a:t>    Surgery </a:t>
          </a:r>
        </a:p>
      </dgm:t>
    </dgm:pt>
    <dgm:pt modelId="{B01BFF21-70A9-49C5-9C36-6CA7A2F2362E}" type="parTrans" cxnId="{59AB7299-C6AA-49E0-9EE7-3D4212CFC1D1}">
      <dgm:prSet/>
      <dgm:spPr/>
      <dgm:t>
        <a:bodyPr/>
        <a:lstStyle/>
        <a:p>
          <a:endParaRPr lang="en-US"/>
        </a:p>
      </dgm:t>
    </dgm:pt>
    <dgm:pt modelId="{4FBCCD2E-F49A-4866-A1EF-D583CC0031ED}" type="sibTrans" cxnId="{59AB7299-C6AA-49E0-9EE7-3D4212CFC1D1}">
      <dgm:prSet/>
      <dgm:spPr/>
      <dgm:t>
        <a:bodyPr/>
        <a:lstStyle/>
        <a:p>
          <a:endParaRPr lang="en-US"/>
        </a:p>
      </dgm:t>
    </dgm:pt>
    <dgm:pt modelId="{81291360-1E0F-4C2D-9E47-F1BBD4E2CC93}">
      <dgm:prSet phldrT="[Text]"/>
      <dgm:spPr/>
      <dgm:t>
        <a:bodyPr/>
        <a:lstStyle/>
        <a:p>
          <a:r>
            <a:rPr lang="en-US" dirty="0"/>
            <a:t>  Drugs  </a:t>
          </a:r>
        </a:p>
      </dgm:t>
    </dgm:pt>
    <dgm:pt modelId="{6CE3A7E9-E173-4E77-9ACD-4F9F135C162D}" type="parTrans" cxnId="{83F35AF2-6BBD-4D37-B68B-377A51B75467}">
      <dgm:prSet/>
      <dgm:spPr/>
      <dgm:t>
        <a:bodyPr/>
        <a:lstStyle/>
        <a:p>
          <a:endParaRPr lang="en-US"/>
        </a:p>
      </dgm:t>
    </dgm:pt>
    <dgm:pt modelId="{CE8FC6BC-FE90-43CA-A09E-1D73CDDC27C4}" type="sibTrans" cxnId="{83F35AF2-6BBD-4D37-B68B-377A51B75467}">
      <dgm:prSet/>
      <dgm:spPr/>
      <dgm:t>
        <a:bodyPr/>
        <a:lstStyle/>
        <a:p>
          <a:endParaRPr lang="en-US"/>
        </a:p>
      </dgm:t>
    </dgm:pt>
    <dgm:pt modelId="{429804E2-6671-4735-BB96-19EECB22F700}" type="pres">
      <dgm:prSet presAssocID="{CA713689-778C-4E03-8964-03EC6BCF1173}" presName="Name0" presStyleCnt="0">
        <dgm:presLayoutVars>
          <dgm:chMax val="7"/>
          <dgm:chPref val="7"/>
          <dgm:dir/>
        </dgm:presLayoutVars>
      </dgm:prSet>
      <dgm:spPr/>
      <dgm:t>
        <a:bodyPr/>
        <a:lstStyle/>
        <a:p>
          <a:endParaRPr lang="en-US"/>
        </a:p>
      </dgm:t>
    </dgm:pt>
    <dgm:pt modelId="{12DA4577-4C6E-4D60-8151-BD2EB5E7938F}" type="pres">
      <dgm:prSet presAssocID="{CA713689-778C-4E03-8964-03EC6BCF1173}" presName="Name1" presStyleCnt="0"/>
      <dgm:spPr/>
    </dgm:pt>
    <dgm:pt modelId="{BA8BF74E-BA92-4795-8042-077E92F018F1}" type="pres">
      <dgm:prSet presAssocID="{CA713689-778C-4E03-8964-03EC6BCF1173}" presName="cycle" presStyleCnt="0"/>
      <dgm:spPr/>
    </dgm:pt>
    <dgm:pt modelId="{553F4F44-0D07-4D60-A24F-7DA33F8A929C}" type="pres">
      <dgm:prSet presAssocID="{CA713689-778C-4E03-8964-03EC6BCF1173}" presName="srcNode" presStyleLbl="node1" presStyleIdx="0" presStyleCnt="2"/>
      <dgm:spPr/>
    </dgm:pt>
    <dgm:pt modelId="{6995C270-880E-4689-B09B-487614C1B0B9}" type="pres">
      <dgm:prSet presAssocID="{CA713689-778C-4E03-8964-03EC6BCF1173}" presName="conn" presStyleLbl="parChTrans1D2" presStyleIdx="0" presStyleCnt="1"/>
      <dgm:spPr/>
      <dgm:t>
        <a:bodyPr/>
        <a:lstStyle/>
        <a:p>
          <a:endParaRPr lang="en-US"/>
        </a:p>
      </dgm:t>
    </dgm:pt>
    <dgm:pt modelId="{DE828166-E9ED-4D43-B7BE-38C0B2C89BD0}" type="pres">
      <dgm:prSet presAssocID="{CA713689-778C-4E03-8964-03EC6BCF1173}" presName="extraNode" presStyleLbl="node1" presStyleIdx="0" presStyleCnt="2"/>
      <dgm:spPr/>
    </dgm:pt>
    <dgm:pt modelId="{EC248642-52A1-40E5-BA35-F358A5A14CF5}" type="pres">
      <dgm:prSet presAssocID="{CA713689-778C-4E03-8964-03EC6BCF1173}" presName="dstNode" presStyleLbl="node1" presStyleIdx="0" presStyleCnt="2"/>
      <dgm:spPr/>
    </dgm:pt>
    <dgm:pt modelId="{C1EDF0F1-31B6-46A5-9DB3-ABA636E11B47}" type="pres">
      <dgm:prSet presAssocID="{BB5B2DF3-CC68-482C-8806-27B102DC51FB}" presName="text_1" presStyleLbl="node1" presStyleIdx="0" presStyleCnt="2" custLinFactNeighborX="-3885" custLinFactNeighborY="8034">
        <dgm:presLayoutVars>
          <dgm:bulletEnabled val="1"/>
        </dgm:presLayoutVars>
      </dgm:prSet>
      <dgm:spPr/>
      <dgm:t>
        <a:bodyPr/>
        <a:lstStyle/>
        <a:p>
          <a:endParaRPr lang="en-US"/>
        </a:p>
      </dgm:t>
    </dgm:pt>
    <dgm:pt modelId="{E37FD88B-33CC-4E27-BCD5-451C6132DA86}" type="pres">
      <dgm:prSet presAssocID="{BB5B2DF3-CC68-482C-8806-27B102DC51FB}" presName="accent_1" presStyleCnt="0"/>
      <dgm:spPr/>
    </dgm:pt>
    <dgm:pt modelId="{582818EF-0DCE-42CD-BB9D-8968C6D9B20B}" type="pres">
      <dgm:prSet presAssocID="{BB5B2DF3-CC68-482C-8806-27B102DC51FB}" presName="accentRepeatNode" presStyleLbl="solidFgAcc1" presStyleIdx="0" presStyleCnt="2"/>
      <dgm:spPr/>
    </dgm:pt>
    <dgm:pt modelId="{E37260DC-99B1-4640-8775-29CDEB00FC37}" type="pres">
      <dgm:prSet presAssocID="{81291360-1E0F-4C2D-9E47-F1BBD4E2CC93}" presName="text_2" presStyleLbl="node1" presStyleIdx="1" presStyleCnt="2" custScaleX="90715">
        <dgm:presLayoutVars>
          <dgm:bulletEnabled val="1"/>
        </dgm:presLayoutVars>
      </dgm:prSet>
      <dgm:spPr/>
      <dgm:t>
        <a:bodyPr/>
        <a:lstStyle/>
        <a:p>
          <a:endParaRPr lang="en-US"/>
        </a:p>
      </dgm:t>
    </dgm:pt>
    <dgm:pt modelId="{A460C284-7C83-4D16-8150-15C899736DA1}" type="pres">
      <dgm:prSet presAssocID="{81291360-1E0F-4C2D-9E47-F1BBD4E2CC93}" presName="accent_2" presStyleCnt="0"/>
      <dgm:spPr/>
    </dgm:pt>
    <dgm:pt modelId="{ADAF27CD-81EC-446B-85EA-45787B6D61FF}" type="pres">
      <dgm:prSet presAssocID="{81291360-1E0F-4C2D-9E47-F1BBD4E2CC93}" presName="accentRepeatNode" presStyleLbl="solidFgAcc1" presStyleIdx="1" presStyleCnt="2"/>
      <dgm:spPr/>
    </dgm:pt>
  </dgm:ptLst>
  <dgm:cxnLst>
    <dgm:cxn modelId="{63F301DC-8E87-4D77-8539-B1E5411B2118}" type="presOf" srcId="{4FBCCD2E-F49A-4866-A1EF-D583CC0031ED}" destId="{6995C270-880E-4689-B09B-487614C1B0B9}" srcOrd="0" destOrd="0" presId="urn:microsoft.com/office/officeart/2008/layout/VerticalCurvedList"/>
    <dgm:cxn modelId="{3EB655B4-FDFA-4165-8D32-FC352F4A3B44}" type="presOf" srcId="{BB5B2DF3-CC68-482C-8806-27B102DC51FB}" destId="{C1EDF0F1-31B6-46A5-9DB3-ABA636E11B47}" srcOrd="0" destOrd="0" presId="urn:microsoft.com/office/officeart/2008/layout/VerticalCurvedList"/>
    <dgm:cxn modelId="{0785537A-7208-49F5-B85E-1C7A3515E314}" type="presOf" srcId="{81291360-1E0F-4C2D-9E47-F1BBD4E2CC93}" destId="{E37260DC-99B1-4640-8775-29CDEB00FC37}" srcOrd="0" destOrd="0" presId="urn:microsoft.com/office/officeart/2008/layout/VerticalCurvedList"/>
    <dgm:cxn modelId="{59AB7299-C6AA-49E0-9EE7-3D4212CFC1D1}" srcId="{CA713689-778C-4E03-8964-03EC6BCF1173}" destId="{BB5B2DF3-CC68-482C-8806-27B102DC51FB}" srcOrd="0" destOrd="0" parTransId="{B01BFF21-70A9-49C5-9C36-6CA7A2F2362E}" sibTransId="{4FBCCD2E-F49A-4866-A1EF-D583CC0031ED}"/>
    <dgm:cxn modelId="{E20CB960-8C6E-4D33-A0E8-8E7F1E2514B7}" type="presOf" srcId="{CA713689-778C-4E03-8964-03EC6BCF1173}" destId="{429804E2-6671-4735-BB96-19EECB22F700}" srcOrd="0" destOrd="0" presId="urn:microsoft.com/office/officeart/2008/layout/VerticalCurvedList"/>
    <dgm:cxn modelId="{83F35AF2-6BBD-4D37-B68B-377A51B75467}" srcId="{CA713689-778C-4E03-8964-03EC6BCF1173}" destId="{81291360-1E0F-4C2D-9E47-F1BBD4E2CC93}" srcOrd="1" destOrd="0" parTransId="{6CE3A7E9-E173-4E77-9ACD-4F9F135C162D}" sibTransId="{CE8FC6BC-FE90-43CA-A09E-1D73CDDC27C4}"/>
    <dgm:cxn modelId="{6812301B-9A0D-4CEE-98D3-C0E2A3197E4B}" type="presParOf" srcId="{429804E2-6671-4735-BB96-19EECB22F700}" destId="{12DA4577-4C6E-4D60-8151-BD2EB5E7938F}" srcOrd="0" destOrd="0" presId="urn:microsoft.com/office/officeart/2008/layout/VerticalCurvedList"/>
    <dgm:cxn modelId="{22E4CE19-44FE-4D4F-962F-7352F8AC2DDD}" type="presParOf" srcId="{12DA4577-4C6E-4D60-8151-BD2EB5E7938F}" destId="{BA8BF74E-BA92-4795-8042-077E92F018F1}" srcOrd="0" destOrd="0" presId="urn:microsoft.com/office/officeart/2008/layout/VerticalCurvedList"/>
    <dgm:cxn modelId="{EFB5C3C3-91AC-4B4F-A947-68FAE5D620AE}" type="presParOf" srcId="{BA8BF74E-BA92-4795-8042-077E92F018F1}" destId="{553F4F44-0D07-4D60-A24F-7DA33F8A929C}" srcOrd="0" destOrd="0" presId="urn:microsoft.com/office/officeart/2008/layout/VerticalCurvedList"/>
    <dgm:cxn modelId="{F141B5B0-8948-4C1C-9E50-B540AE1BA586}" type="presParOf" srcId="{BA8BF74E-BA92-4795-8042-077E92F018F1}" destId="{6995C270-880E-4689-B09B-487614C1B0B9}" srcOrd="1" destOrd="0" presId="urn:microsoft.com/office/officeart/2008/layout/VerticalCurvedList"/>
    <dgm:cxn modelId="{251B1DE0-AAFB-414A-90DF-00DE8B6E4C00}" type="presParOf" srcId="{BA8BF74E-BA92-4795-8042-077E92F018F1}" destId="{DE828166-E9ED-4D43-B7BE-38C0B2C89BD0}" srcOrd="2" destOrd="0" presId="urn:microsoft.com/office/officeart/2008/layout/VerticalCurvedList"/>
    <dgm:cxn modelId="{C91C3AC0-843A-4F0F-90A7-C9DC7CE79D46}" type="presParOf" srcId="{BA8BF74E-BA92-4795-8042-077E92F018F1}" destId="{EC248642-52A1-40E5-BA35-F358A5A14CF5}" srcOrd="3" destOrd="0" presId="urn:microsoft.com/office/officeart/2008/layout/VerticalCurvedList"/>
    <dgm:cxn modelId="{03766A76-3AAF-44CB-AED3-0B10DCE88E77}" type="presParOf" srcId="{12DA4577-4C6E-4D60-8151-BD2EB5E7938F}" destId="{C1EDF0F1-31B6-46A5-9DB3-ABA636E11B47}" srcOrd="1" destOrd="0" presId="urn:microsoft.com/office/officeart/2008/layout/VerticalCurvedList"/>
    <dgm:cxn modelId="{31B36ED0-D19E-4557-BABE-BCA8EC117081}" type="presParOf" srcId="{12DA4577-4C6E-4D60-8151-BD2EB5E7938F}" destId="{E37FD88B-33CC-4E27-BCD5-451C6132DA86}" srcOrd="2" destOrd="0" presId="urn:microsoft.com/office/officeart/2008/layout/VerticalCurvedList"/>
    <dgm:cxn modelId="{470C5BDD-1955-4FA9-ACED-9B959A7311DA}" type="presParOf" srcId="{E37FD88B-33CC-4E27-BCD5-451C6132DA86}" destId="{582818EF-0DCE-42CD-BB9D-8968C6D9B20B}" srcOrd="0" destOrd="0" presId="urn:microsoft.com/office/officeart/2008/layout/VerticalCurvedList"/>
    <dgm:cxn modelId="{E7F87CB6-116D-4FFA-A74F-590102792185}" type="presParOf" srcId="{12DA4577-4C6E-4D60-8151-BD2EB5E7938F}" destId="{E37260DC-99B1-4640-8775-29CDEB00FC37}" srcOrd="3" destOrd="0" presId="urn:microsoft.com/office/officeart/2008/layout/VerticalCurvedList"/>
    <dgm:cxn modelId="{BEFCFF20-446F-46C1-A139-5F58E3849015}" type="presParOf" srcId="{12DA4577-4C6E-4D60-8151-BD2EB5E7938F}" destId="{A460C284-7C83-4D16-8150-15C899736DA1}" srcOrd="4" destOrd="0" presId="urn:microsoft.com/office/officeart/2008/layout/VerticalCurvedList"/>
    <dgm:cxn modelId="{FF98B0FD-6CA6-4BA6-9B63-3035825E8836}" type="presParOf" srcId="{A460C284-7C83-4D16-8150-15C899736DA1}" destId="{ADAF27CD-81EC-446B-85EA-45787B6D61FF}"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95C270-880E-4689-B09B-487614C1B0B9}">
      <dsp:nvSpPr>
        <dsp:cNvPr id="0" name=""/>
        <dsp:cNvSpPr/>
      </dsp:nvSpPr>
      <dsp:spPr>
        <a:xfrm>
          <a:off x="-3844343" y="-594498"/>
          <a:ext cx="4613985" cy="4613985"/>
        </a:xfrm>
        <a:prstGeom prst="blockArc">
          <a:avLst>
            <a:gd name="adj1" fmla="val 18900000"/>
            <a:gd name="adj2" fmla="val 2700000"/>
            <a:gd name="adj3" fmla="val 468"/>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1EDF0F1-31B6-46A5-9DB3-ABA636E11B47}">
      <dsp:nvSpPr>
        <dsp:cNvPr id="0" name=""/>
        <dsp:cNvSpPr/>
      </dsp:nvSpPr>
      <dsp:spPr>
        <a:xfrm>
          <a:off x="421046" y="567902"/>
          <a:ext cx="5368124" cy="978450"/>
        </a:xfrm>
        <a:prstGeom prst="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76645" tIns="129540" rIns="129540" bIns="129540" numCol="1" spcCol="1270" anchor="ctr" anchorCtr="0">
          <a:noAutofit/>
        </a:bodyPr>
        <a:lstStyle/>
        <a:p>
          <a:pPr lvl="0" algn="l" defTabSz="2266950">
            <a:lnSpc>
              <a:spcPct val="90000"/>
            </a:lnSpc>
            <a:spcBef>
              <a:spcPct val="0"/>
            </a:spcBef>
            <a:spcAft>
              <a:spcPct val="35000"/>
            </a:spcAft>
          </a:pPr>
          <a:r>
            <a:rPr lang="en-US" sz="5100" kern="1200" dirty="0"/>
            <a:t>    Surgery </a:t>
          </a:r>
        </a:p>
      </dsp:txBody>
      <dsp:txXfrm>
        <a:off x="421046" y="567902"/>
        <a:ext cx="5368124" cy="978450"/>
      </dsp:txXfrm>
    </dsp:sp>
    <dsp:sp modelId="{582818EF-0DCE-42CD-BB9D-8968C6D9B20B}">
      <dsp:nvSpPr>
        <dsp:cNvPr id="0" name=""/>
        <dsp:cNvSpPr/>
      </dsp:nvSpPr>
      <dsp:spPr>
        <a:xfrm>
          <a:off x="18066" y="366987"/>
          <a:ext cx="1223063" cy="1223063"/>
        </a:xfrm>
        <a:prstGeom prst="ellipse">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w="6350" cap="flat" cmpd="sng" algn="ctr">
          <a:solidFill>
            <a:schemeClr val="accent1">
              <a:hueOff val="0"/>
              <a:satOff val="0"/>
              <a:lumOff val="0"/>
              <a:alphaOff val="0"/>
            </a:schemeClr>
          </a:solidFill>
          <a:prstDash val="solid"/>
          <a:miter lim="800000"/>
        </a:ln>
        <a:effectLst/>
      </dsp:spPr>
      <dsp:style>
        <a:lnRef idx="1">
          <a:scrgbClr r="0" g="0" b="0"/>
        </a:lnRef>
        <a:fillRef idx="2">
          <a:scrgbClr r="0" g="0" b="0"/>
        </a:fillRef>
        <a:effectRef idx="0">
          <a:scrgbClr r="0" g="0" b="0"/>
        </a:effectRef>
        <a:fontRef idx="minor"/>
      </dsp:style>
    </dsp:sp>
    <dsp:sp modelId="{E37260DC-99B1-4640-8775-29CDEB00FC37}">
      <dsp:nvSpPr>
        <dsp:cNvPr id="0" name=""/>
        <dsp:cNvSpPr/>
      </dsp:nvSpPr>
      <dsp:spPr>
        <a:xfrm>
          <a:off x="878813" y="1957244"/>
          <a:ext cx="4869694" cy="978450"/>
        </a:xfrm>
        <a:prstGeom prst="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76645" tIns="129540" rIns="129540" bIns="129540" numCol="1" spcCol="1270" anchor="ctr" anchorCtr="0">
          <a:noAutofit/>
        </a:bodyPr>
        <a:lstStyle/>
        <a:p>
          <a:pPr lvl="0" algn="l" defTabSz="2266950">
            <a:lnSpc>
              <a:spcPct val="90000"/>
            </a:lnSpc>
            <a:spcBef>
              <a:spcPct val="0"/>
            </a:spcBef>
            <a:spcAft>
              <a:spcPct val="35000"/>
            </a:spcAft>
          </a:pPr>
          <a:r>
            <a:rPr lang="en-US" sz="5100" kern="1200" dirty="0"/>
            <a:t>  Drugs  </a:t>
          </a:r>
        </a:p>
      </dsp:txBody>
      <dsp:txXfrm>
        <a:off x="878813" y="1957244"/>
        <a:ext cx="4869694" cy="978450"/>
      </dsp:txXfrm>
    </dsp:sp>
    <dsp:sp modelId="{ADAF27CD-81EC-446B-85EA-45787B6D61FF}">
      <dsp:nvSpPr>
        <dsp:cNvPr id="0" name=""/>
        <dsp:cNvSpPr/>
      </dsp:nvSpPr>
      <dsp:spPr>
        <a:xfrm>
          <a:off x="18066" y="1834937"/>
          <a:ext cx="1223063" cy="1223063"/>
        </a:xfrm>
        <a:prstGeom prst="ellipse">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w="6350" cap="flat" cmpd="sng" algn="ctr">
          <a:solidFill>
            <a:schemeClr val="accent1">
              <a:hueOff val="0"/>
              <a:satOff val="0"/>
              <a:lumOff val="0"/>
              <a:alphaOff val="0"/>
            </a:schemeClr>
          </a:solidFill>
          <a:prstDash val="solid"/>
          <a:miter lim="800000"/>
        </a:ln>
        <a:effectLst/>
      </dsp:spPr>
      <dsp:style>
        <a:lnRef idx="1">
          <a:scrgbClr r="0" g="0" b="0"/>
        </a:lnRef>
        <a:fillRef idx="2">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E7AF690-CB32-497E-B597-FA096DE582E6}" type="datetimeFigureOut">
              <a:rPr lang="en-US" smtClean="0"/>
              <a:t>18/10/2022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E9AC0E-9557-413B-A53E-062879FB480E}" type="slidenum">
              <a:rPr lang="en-US" smtClean="0"/>
              <a:t>‹#›</a:t>
            </a:fld>
            <a:endParaRPr lang="en-US"/>
          </a:p>
        </p:txBody>
      </p:sp>
    </p:spTree>
    <p:extLst>
      <p:ext uri="{BB962C8B-B14F-4D97-AF65-F5344CB8AC3E}">
        <p14:creationId xmlns:p14="http://schemas.microsoft.com/office/powerpoint/2010/main" val="42772257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4D5156"/>
                </a:solidFill>
                <a:effectLst/>
                <a:latin typeface="arial" panose="020B0604020202020204" pitchFamily="34" charset="0"/>
              </a:rPr>
              <a:t> Beck’s triad of cardiac tamponade: low blood pressure, distension of the jugular veins and decreased or muffled heart sounds on cardiac auscultation.</a:t>
            </a:r>
            <a:endParaRPr lang="en-US" dirty="0"/>
          </a:p>
        </p:txBody>
      </p:sp>
      <p:sp>
        <p:nvSpPr>
          <p:cNvPr id="4" name="Slide Number Placeholder 3"/>
          <p:cNvSpPr>
            <a:spLocks noGrp="1"/>
          </p:cNvSpPr>
          <p:nvPr>
            <p:ph type="sldNum" sz="quarter" idx="5"/>
          </p:nvPr>
        </p:nvSpPr>
        <p:spPr/>
        <p:txBody>
          <a:bodyPr/>
          <a:lstStyle/>
          <a:p>
            <a:fld id="{4FE9AC0E-9557-413B-A53E-062879FB480E}" type="slidenum">
              <a:rPr lang="en-US" smtClean="0"/>
              <a:t>9</a:t>
            </a:fld>
            <a:endParaRPr lang="en-US"/>
          </a:p>
        </p:txBody>
      </p:sp>
    </p:spTree>
    <p:extLst>
      <p:ext uri="{BB962C8B-B14F-4D97-AF65-F5344CB8AC3E}">
        <p14:creationId xmlns:p14="http://schemas.microsoft.com/office/powerpoint/2010/main" val="8183098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Widened mediastinum</a:t>
            </a:r>
          </a:p>
          <a:p>
            <a:r>
              <a:rPr lang="en-US" dirty="0"/>
              <a:t>2- CT chest</a:t>
            </a:r>
          </a:p>
          <a:p>
            <a:r>
              <a:rPr lang="en-US" dirty="0"/>
              <a:t>3- TEE </a:t>
            </a:r>
          </a:p>
        </p:txBody>
      </p:sp>
      <p:sp>
        <p:nvSpPr>
          <p:cNvPr id="4" name="Slide Number Placeholder 3"/>
          <p:cNvSpPr>
            <a:spLocks noGrp="1"/>
          </p:cNvSpPr>
          <p:nvPr>
            <p:ph type="sldNum" sz="quarter" idx="5"/>
          </p:nvPr>
        </p:nvSpPr>
        <p:spPr/>
        <p:txBody>
          <a:bodyPr/>
          <a:lstStyle/>
          <a:p>
            <a:fld id="{4FE9AC0E-9557-413B-A53E-062879FB480E}" type="slidenum">
              <a:rPr lang="en-US" smtClean="0"/>
              <a:t>14</a:t>
            </a:fld>
            <a:endParaRPr lang="en-US"/>
          </a:p>
        </p:txBody>
      </p:sp>
    </p:spTree>
    <p:extLst>
      <p:ext uri="{BB962C8B-B14F-4D97-AF65-F5344CB8AC3E}">
        <p14:creationId xmlns:p14="http://schemas.microsoft.com/office/powerpoint/2010/main" val="35112174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is: B. </a:t>
            </a:r>
          </a:p>
          <a:p>
            <a:r>
              <a:rPr lang="en-US" dirty="0"/>
              <a:t>The patient has typical signs of aortic dissection. The gold standard imaging technique is CTA, in this case though, it’s contradicted due to an existing morbidity: Chronic kidney disease.</a:t>
            </a:r>
          </a:p>
        </p:txBody>
      </p:sp>
      <p:sp>
        <p:nvSpPr>
          <p:cNvPr id="4" name="Slide Number Placeholder 3"/>
          <p:cNvSpPr>
            <a:spLocks noGrp="1"/>
          </p:cNvSpPr>
          <p:nvPr>
            <p:ph type="sldNum" sz="quarter" idx="5"/>
          </p:nvPr>
        </p:nvSpPr>
        <p:spPr/>
        <p:txBody>
          <a:bodyPr/>
          <a:lstStyle/>
          <a:p>
            <a:fld id="{4FE9AC0E-9557-413B-A53E-062879FB480E}" type="slidenum">
              <a:rPr lang="en-US" smtClean="0"/>
              <a:t>21</a:t>
            </a:fld>
            <a:endParaRPr lang="en-US"/>
          </a:p>
        </p:txBody>
      </p:sp>
    </p:spTree>
    <p:extLst>
      <p:ext uri="{BB962C8B-B14F-4D97-AF65-F5344CB8AC3E}">
        <p14:creationId xmlns:p14="http://schemas.microsoft.com/office/powerpoint/2010/main" val="27795896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is: A. </a:t>
            </a:r>
          </a:p>
          <a:p>
            <a:r>
              <a:rPr lang="en-US" dirty="0"/>
              <a:t>The patient has signs of aortic dissections, to manage the elevated blood pressure we give B- Blockers.</a:t>
            </a:r>
          </a:p>
        </p:txBody>
      </p:sp>
      <p:sp>
        <p:nvSpPr>
          <p:cNvPr id="4" name="Slide Number Placeholder 3"/>
          <p:cNvSpPr>
            <a:spLocks noGrp="1"/>
          </p:cNvSpPr>
          <p:nvPr>
            <p:ph type="sldNum" sz="quarter" idx="5"/>
          </p:nvPr>
        </p:nvSpPr>
        <p:spPr/>
        <p:txBody>
          <a:bodyPr/>
          <a:lstStyle/>
          <a:p>
            <a:fld id="{4FE9AC0E-9557-413B-A53E-062879FB480E}" type="slidenum">
              <a:rPr lang="en-US" smtClean="0"/>
              <a:t>22</a:t>
            </a:fld>
            <a:endParaRPr lang="en-US"/>
          </a:p>
        </p:txBody>
      </p:sp>
    </p:spTree>
    <p:extLst>
      <p:ext uri="{BB962C8B-B14F-4D97-AF65-F5344CB8AC3E}">
        <p14:creationId xmlns:p14="http://schemas.microsoft.com/office/powerpoint/2010/main" val="1730577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FFFFFF"/>
                </a:solidFill>
                <a:effectLst/>
                <a:latin typeface="Segoe UI Historic" panose="020B0502040204020203" pitchFamily="34" charset="0"/>
              </a:rPr>
              <a:t>A serious complication of acute aortic dissection is pericardial tamponade, which occurs if there is retrograde progression of the dissection to the heart and an accumulation of blood within the pericardial space. When the pericardial fluid pressure exceeds that within ventricles, the ventricles are no longer able to fill appropriately, and the pressures within the four chambers of the heart equilibrate. This leads to decreased cardiac output and, ultimately, death if a prompt pericardiocentesis is not performed. Signs of cardiac tamponade include a raised jugular venous pressure , hypotension , and pulsus paradoxus. </a:t>
            </a:r>
            <a:endParaRPr lang="en-US" dirty="0"/>
          </a:p>
        </p:txBody>
      </p:sp>
      <p:sp>
        <p:nvSpPr>
          <p:cNvPr id="4" name="Slide Number Placeholder 3"/>
          <p:cNvSpPr>
            <a:spLocks noGrp="1"/>
          </p:cNvSpPr>
          <p:nvPr>
            <p:ph type="sldNum" sz="quarter" idx="5"/>
          </p:nvPr>
        </p:nvSpPr>
        <p:spPr/>
        <p:txBody>
          <a:bodyPr/>
          <a:lstStyle/>
          <a:p>
            <a:fld id="{4FE9AC0E-9557-413B-A53E-062879FB480E}" type="slidenum">
              <a:rPr lang="en-US" smtClean="0"/>
              <a:t>23</a:t>
            </a:fld>
            <a:endParaRPr lang="en-US"/>
          </a:p>
        </p:txBody>
      </p:sp>
    </p:spTree>
    <p:extLst>
      <p:ext uri="{BB962C8B-B14F-4D97-AF65-F5344CB8AC3E}">
        <p14:creationId xmlns:p14="http://schemas.microsoft.com/office/powerpoint/2010/main" val="7903182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0" i="0" dirty="0">
                <a:solidFill>
                  <a:srgbClr val="6B6B6B"/>
                </a:solidFill>
                <a:effectLst/>
                <a:latin typeface="Nunito" pitchFamily="2" charset="0"/>
              </a:rPr>
              <a:t>CT angiogram will allow highly </a:t>
            </a:r>
            <a:r>
              <a:rPr lang="en-US" b="0" i="0" u="none" strike="noStrike" dirty="0">
                <a:solidFill>
                  <a:srgbClr val="2079DF"/>
                </a:solidFill>
                <a:effectLst/>
                <a:latin typeface="Nunito" pitchFamily="2" charset="0"/>
              </a:rPr>
              <a:t>sensitive and specific </a:t>
            </a:r>
            <a:r>
              <a:rPr lang="en-US" b="0" i="0" dirty="0">
                <a:solidFill>
                  <a:srgbClr val="6B6B6B"/>
                </a:solidFill>
                <a:effectLst/>
                <a:latin typeface="Nunito" pitchFamily="2" charset="0"/>
              </a:rPr>
              <a:t>diagnosis of a dissection to occur, which will then direct treatment.</a:t>
            </a:r>
            <a:endParaRPr lang="en-US" dirty="0"/>
          </a:p>
        </p:txBody>
      </p:sp>
      <p:sp>
        <p:nvSpPr>
          <p:cNvPr id="4" name="Slide Number Placeholder 3"/>
          <p:cNvSpPr>
            <a:spLocks noGrp="1"/>
          </p:cNvSpPr>
          <p:nvPr>
            <p:ph type="sldNum" sz="quarter" idx="5"/>
          </p:nvPr>
        </p:nvSpPr>
        <p:spPr/>
        <p:txBody>
          <a:bodyPr/>
          <a:lstStyle/>
          <a:p>
            <a:fld id="{4FE9AC0E-9557-413B-A53E-062879FB480E}" type="slidenum">
              <a:rPr lang="en-US" smtClean="0"/>
              <a:t>24</a:t>
            </a:fld>
            <a:endParaRPr lang="en-US"/>
          </a:p>
        </p:txBody>
      </p:sp>
    </p:spTree>
    <p:extLst>
      <p:ext uri="{BB962C8B-B14F-4D97-AF65-F5344CB8AC3E}">
        <p14:creationId xmlns:p14="http://schemas.microsoft.com/office/powerpoint/2010/main" val="41136834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Resources:</a:t>
            </a:r>
          </a:p>
          <a:p>
            <a:r>
              <a:rPr lang="en-US" dirty="0" err="1"/>
              <a:t>Amboss</a:t>
            </a:r>
            <a:endParaRPr lang="en-US" dirty="0"/>
          </a:p>
          <a:p>
            <a:r>
              <a:rPr lang="en-US" dirty="0"/>
              <a:t>Step up to medicine</a:t>
            </a:r>
          </a:p>
          <a:p>
            <a:r>
              <a:rPr lang="en-US" dirty="0"/>
              <a:t>Osmosis and osmosis question bank</a:t>
            </a:r>
          </a:p>
          <a:p>
            <a:r>
              <a:rPr lang="en-US" dirty="0"/>
              <a:t>Boards and beyond</a:t>
            </a:r>
          </a:p>
          <a:p>
            <a:r>
              <a:rPr lang="en-US" dirty="0"/>
              <a:t>Ninja nerd videos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First aid for the USMLE step 1</a:t>
            </a:r>
          </a:p>
          <a:p>
            <a:endParaRPr lang="en-US" dirty="0"/>
          </a:p>
        </p:txBody>
      </p:sp>
      <p:sp>
        <p:nvSpPr>
          <p:cNvPr id="4" name="Slide Number Placeholder 3"/>
          <p:cNvSpPr>
            <a:spLocks noGrp="1"/>
          </p:cNvSpPr>
          <p:nvPr>
            <p:ph type="sldNum" sz="quarter" idx="5"/>
          </p:nvPr>
        </p:nvSpPr>
        <p:spPr/>
        <p:txBody>
          <a:bodyPr/>
          <a:lstStyle/>
          <a:p>
            <a:fld id="{4FE9AC0E-9557-413B-A53E-062879FB480E}" type="slidenum">
              <a:rPr lang="en-US" smtClean="0"/>
              <a:t>25</a:t>
            </a:fld>
            <a:endParaRPr lang="en-US"/>
          </a:p>
        </p:txBody>
      </p:sp>
    </p:spTree>
    <p:extLst>
      <p:ext uri="{BB962C8B-B14F-4D97-AF65-F5344CB8AC3E}">
        <p14:creationId xmlns:p14="http://schemas.microsoft.com/office/powerpoint/2010/main" val="4625516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6020C26-42B3-4EF7-A133-4D71118D3EBC}" type="datetimeFigureOut">
              <a:rPr lang="en-US" smtClean="0"/>
              <a:t>18/10/2022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F203E6-437A-443A-98B4-8B856B193C55}" type="slidenum">
              <a:rPr lang="en-US" smtClean="0"/>
              <a:t>‹#›</a:t>
            </a:fld>
            <a:endParaRPr lang="en-US"/>
          </a:p>
        </p:txBody>
      </p:sp>
    </p:spTree>
    <p:extLst>
      <p:ext uri="{BB962C8B-B14F-4D97-AF65-F5344CB8AC3E}">
        <p14:creationId xmlns:p14="http://schemas.microsoft.com/office/powerpoint/2010/main" val="16111986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6020C26-42B3-4EF7-A133-4D71118D3EBC}" type="datetimeFigureOut">
              <a:rPr lang="en-US" smtClean="0"/>
              <a:t>18/10/2022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F203E6-437A-443A-98B4-8B856B193C55}" type="slidenum">
              <a:rPr lang="en-US" smtClean="0"/>
              <a:t>‹#›</a:t>
            </a:fld>
            <a:endParaRPr lang="en-US"/>
          </a:p>
        </p:txBody>
      </p:sp>
    </p:spTree>
    <p:extLst>
      <p:ext uri="{BB962C8B-B14F-4D97-AF65-F5344CB8AC3E}">
        <p14:creationId xmlns:p14="http://schemas.microsoft.com/office/powerpoint/2010/main" val="6325440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6020C26-42B3-4EF7-A133-4D71118D3EBC}" type="datetimeFigureOut">
              <a:rPr lang="en-US" smtClean="0"/>
              <a:t>18/10/2022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F203E6-437A-443A-98B4-8B856B193C55}" type="slidenum">
              <a:rPr lang="en-US" smtClean="0"/>
              <a:t>‹#›</a:t>
            </a:fld>
            <a:endParaRPr lang="en-US"/>
          </a:p>
        </p:txBody>
      </p:sp>
    </p:spTree>
    <p:extLst>
      <p:ext uri="{BB962C8B-B14F-4D97-AF65-F5344CB8AC3E}">
        <p14:creationId xmlns:p14="http://schemas.microsoft.com/office/powerpoint/2010/main" val="2174427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6020C26-42B3-4EF7-A133-4D71118D3EBC}" type="datetimeFigureOut">
              <a:rPr lang="en-US" smtClean="0"/>
              <a:t>18/10/2022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F203E6-437A-443A-98B4-8B856B193C55}" type="slidenum">
              <a:rPr lang="en-US" smtClean="0"/>
              <a:t>‹#›</a:t>
            </a:fld>
            <a:endParaRPr lang="en-US"/>
          </a:p>
        </p:txBody>
      </p:sp>
    </p:spTree>
    <p:extLst>
      <p:ext uri="{BB962C8B-B14F-4D97-AF65-F5344CB8AC3E}">
        <p14:creationId xmlns:p14="http://schemas.microsoft.com/office/powerpoint/2010/main" val="27758430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6020C26-42B3-4EF7-A133-4D71118D3EBC}" type="datetimeFigureOut">
              <a:rPr lang="en-US" smtClean="0"/>
              <a:t>18/10/2022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F203E6-437A-443A-98B4-8B856B193C55}" type="slidenum">
              <a:rPr lang="en-US" smtClean="0"/>
              <a:t>‹#›</a:t>
            </a:fld>
            <a:endParaRPr lang="en-US"/>
          </a:p>
        </p:txBody>
      </p:sp>
    </p:spTree>
    <p:extLst>
      <p:ext uri="{BB962C8B-B14F-4D97-AF65-F5344CB8AC3E}">
        <p14:creationId xmlns:p14="http://schemas.microsoft.com/office/powerpoint/2010/main" val="1879142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6020C26-42B3-4EF7-A133-4D71118D3EBC}" type="datetimeFigureOut">
              <a:rPr lang="en-US" smtClean="0"/>
              <a:t>18/10/2022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F203E6-437A-443A-98B4-8B856B193C55}" type="slidenum">
              <a:rPr lang="en-US" smtClean="0"/>
              <a:t>‹#›</a:t>
            </a:fld>
            <a:endParaRPr lang="en-US"/>
          </a:p>
        </p:txBody>
      </p:sp>
    </p:spTree>
    <p:extLst>
      <p:ext uri="{BB962C8B-B14F-4D97-AF65-F5344CB8AC3E}">
        <p14:creationId xmlns:p14="http://schemas.microsoft.com/office/powerpoint/2010/main" val="7544737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6020C26-42B3-4EF7-A133-4D71118D3EBC}" type="datetimeFigureOut">
              <a:rPr lang="en-US" smtClean="0"/>
              <a:t>18/10/2022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F203E6-437A-443A-98B4-8B856B193C55}" type="slidenum">
              <a:rPr lang="en-US" smtClean="0"/>
              <a:t>‹#›</a:t>
            </a:fld>
            <a:endParaRPr lang="en-US"/>
          </a:p>
        </p:txBody>
      </p:sp>
    </p:spTree>
    <p:extLst>
      <p:ext uri="{BB962C8B-B14F-4D97-AF65-F5344CB8AC3E}">
        <p14:creationId xmlns:p14="http://schemas.microsoft.com/office/powerpoint/2010/main" val="33997778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6020C26-42B3-4EF7-A133-4D71118D3EBC}" type="datetimeFigureOut">
              <a:rPr lang="en-US" smtClean="0"/>
              <a:t>18/10/2022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F203E6-437A-443A-98B4-8B856B193C55}" type="slidenum">
              <a:rPr lang="en-US" smtClean="0"/>
              <a:t>‹#›</a:t>
            </a:fld>
            <a:endParaRPr lang="en-US"/>
          </a:p>
        </p:txBody>
      </p:sp>
    </p:spTree>
    <p:extLst>
      <p:ext uri="{BB962C8B-B14F-4D97-AF65-F5344CB8AC3E}">
        <p14:creationId xmlns:p14="http://schemas.microsoft.com/office/powerpoint/2010/main" val="42897869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020C26-42B3-4EF7-A133-4D71118D3EBC}" type="datetimeFigureOut">
              <a:rPr lang="en-US" smtClean="0"/>
              <a:t>18/10/2022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9F203E6-437A-443A-98B4-8B856B193C55}" type="slidenum">
              <a:rPr lang="en-US" smtClean="0"/>
              <a:t>‹#›</a:t>
            </a:fld>
            <a:endParaRPr lang="en-US"/>
          </a:p>
        </p:txBody>
      </p:sp>
    </p:spTree>
    <p:extLst>
      <p:ext uri="{BB962C8B-B14F-4D97-AF65-F5344CB8AC3E}">
        <p14:creationId xmlns:p14="http://schemas.microsoft.com/office/powerpoint/2010/main" val="31427610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6020C26-42B3-4EF7-A133-4D71118D3EBC}" type="datetimeFigureOut">
              <a:rPr lang="en-US" smtClean="0"/>
              <a:t>18/10/2022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F203E6-437A-443A-98B4-8B856B193C55}" type="slidenum">
              <a:rPr lang="en-US" smtClean="0"/>
              <a:t>‹#›</a:t>
            </a:fld>
            <a:endParaRPr lang="en-US"/>
          </a:p>
        </p:txBody>
      </p:sp>
    </p:spTree>
    <p:extLst>
      <p:ext uri="{BB962C8B-B14F-4D97-AF65-F5344CB8AC3E}">
        <p14:creationId xmlns:p14="http://schemas.microsoft.com/office/powerpoint/2010/main" val="15744974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6020C26-42B3-4EF7-A133-4D71118D3EBC}" type="datetimeFigureOut">
              <a:rPr lang="en-US" smtClean="0"/>
              <a:t>18/10/2022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F203E6-437A-443A-98B4-8B856B193C55}" type="slidenum">
              <a:rPr lang="en-US" smtClean="0"/>
              <a:t>‹#›</a:t>
            </a:fld>
            <a:endParaRPr lang="en-US"/>
          </a:p>
        </p:txBody>
      </p:sp>
    </p:spTree>
    <p:extLst>
      <p:ext uri="{BB962C8B-B14F-4D97-AF65-F5344CB8AC3E}">
        <p14:creationId xmlns:p14="http://schemas.microsoft.com/office/powerpoint/2010/main" val="23715463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5ACFE2"/>
            </a:gs>
            <a:gs pos="55000">
              <a:schemeClr val="accent1">
                <a:lumMod val="45000"/>
                <a:lumOff val="55000"/>
              </a:schemeClr>
            </a:gs>
            <a:gs pos="17000">
              <a:schemeClr val="accent1">
                <a:lumMod val="45000"/>
                <a:lumOff val="55000"/>
              </a:schemeClr>
            </a:gs>
            <a:gs pos="100000">
              <a:srgbClr val="00243A"/>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020C26-42B3-4EF7-A133-4D71118D3EBC}" type="datetimeFigureOut">
              <a:rPr lang="en-US" smtClean="0"/>
              <a:t>18/10/2022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F203E6-437A-443A-98B4-8B856B193C55}" type="slidenum">
              <a:rPr lang="en-US" smtClean="0"/>
              <a:t>‹#›</a:t>
            </a:fld>
            <a:endParaRPr lang="en-US"/>
          </a:p>
        </p:txBody>
      </p:sp>
    </p:spTree>
    <p:extLst>
      <p:ext uri="{BB962C8B-B14F-4D97-AF65-F5344CB8AC3E}">
        <p14:creationId xmlns:p14="http://schemas.microsoft.com/office/powerpoint/2010/main" val="1107980070"/>
      </p:ext>
    </p:extLst>
  </p:cSld>
  <p:clrMap bg1="lt1" tx1="dk1" bg2="lt2" tx2="dk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10.jpg"/><Relationship Id="rId4" Type="http://schemas.openxmlformats.org/officeDocument/2006/relationships/image" Target="../media/image9.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image" Target="../media/image12.jpeg"/><Relationship Id="rId3" Type="http://schemas.openxmlformats.org/officeDocument/2006/relationships/diagramLayout" Target="../diagrams/layout1.xml"/><Relationship Id="rId7" Type="http://schemas.openxmlformats.org/officeDocument/2006/relationships/image" Target="../media/image11.jpe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5ACFE2"/>
            </a:gs>
            <a:gs pos="55000">
              <a:schemeClr val="accent1">
                <a:lumMod val="45000"/>
                <a:lumOff val="55000"/>
              </a:schemeClr>
            </a:gs>
            <a:gs pos="17000">
              <a:schemeClr val="accent1">
                <a:lumMod val="45000"/>
                <a:lumOff val="55000"/>
              </a:schemeClr>
            </a:gs>
            <a:gs pos="100000">
              <a:srgbClr val="00243A"/>
            </a:gs>
          </a:gsLst>
          <a:lin ang="27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p:spPr>
      </p:pic>
      <p:sp>
        <p:nvSpPr>
          <p:cNvPr id="5" name="Title 1"/>
          <p:cNvSpPr txBox="1">
            <a:spLocks/>
          </p:cNvSpPr>
          <p:nvPr/>
        </p:nvSpPr>
        <p:spPr>
          <a:xfrm>
            <a:off x="133152" y="1709330"/>
            <a:ext cx="5414209" cy="3599029"/>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7200" b="1" spc="50" dirty="0">
                <a:ln w="9525" cmpd="sng">
                  <a:solidFill>
                    <a:schemeClr val="accent1"/>
                  </a:solidFill>
                  <a:prstDash val="solid"/>
                </a:ln>
                <a:solidFill>
                  <a:srgbClr val="70AD47">
                    <a:tint val="1000"/>
                  </a:srgbClr>
                </a:solidFill>
                <a:effectLst>
                  <a:glow rad="38100">
                    <a:schemeClr val="accent1">
                      <a:alpha val="40000"/>
                    </a:schemeClr>
                  </a:glow>
                </a:effectLst>
              </a:rPr>
              <a:t>Aortic </a:t>
            </a:r>
            <a:r>
              <a:rPr lang="en-US" sz="7200" b="1" spc="50" dirty="0" smtClean="0">
                <a:ln w="9525" cmpd="sng">
                  <a:solidFill>
                    <a:schemeClr val="accent1"/>
                  </a:solidFill>
                  <a:prstDash val="solid"/>
                </a:ln>
                <a:solidFill>
                  <a:srgbClr val="70AD47">
                    <a:tint val="1000"/>
                  </a:srgbClr>
                </a:solidFill>
                <a:effectLst>
                  <a:glow rad="38100">
                    <a:schemeClr val="accent1">
                      <a:alpha val="40000"/>
                    </a:schemeClr>
                  </a:glow>
                </a:effectLst>
              </a:rPr>
              <a:t>Dissection</a:t>
            </a:r>
          </a:p>
          <a:p>
            <a:r>
              <a:rPr lang="en-US" sz="3600" b="1" spc="50" dirty="0" smtClean="0">
                <a:ln w="9525" cmpd="sng">
                  <a:solidFill>
                    <a:schemeClr val="accent1"/>
                  </a:solidFill>
                  <a:prstDash val="solid"/>
                </a:ln>
                <a:solidFill>
                  <a:srgbClr val="70AD47">
                    <a:tint val="1000"/>
                  </a:srgbClr>
                </a:solidFill>
                <a:effectLst>
                  <a:glow rad="38100">
                    <a:schemeClr val="accent1">
                      <a:alpha val="40000"/>
                    </a:schemeClr>
                  </a:glow>
                </a:effectLst>
              </a:rPr>
              <a:t>Presented by:</a:t>
            </a:r>
            <a:r>
              <a:rPr lang="en-US" sz="5400" b="1" spc="50" dirty="0" smtClean="0">
                <a:ln w="9525" cmpd="sng">
                  <a:solidFill>
                    <a:schemeClr val="accent1"/>
                  </a:solidFill>
                  <a:prstDash val="solid"/>
                </a:ln>
                <a:solidFill>
                  <a:srgbClr val="70AD47">
                    <a:tint val="1000"/>
                  </a:srgbClr>
                </a:solidFill>
                <a:effectLst>
                  <a:glow rad="38100">
                    <a:schemeClr val="accent1">
                      <a:alpha val="40000"/>
                    </a:schemeClr>
                  </a:glow>
                </a:effectLst>
              </a:rPr>
              <a:t> </a:t>
            </a:r>
            <a:r>
              <a:rPr lang="en-US" sz="1800" b="1" spc="50" dirty="0" smtClean="0">
                <a:ln w="9525" cmpd="sng">
                  <a:solidFill>
                    <a:schemeClr val="accent1"/>
                  </a:solidFill>
                  <a:prstDash val="solid"/>
                </a:ln>
                <a:solidFill>
                  <a:srgbClr val="70AD47">
                    <a:tint val="1000"/>
                  </a:srgbClr>
                </a:solidFill>
                <a:effectLst>
                  <a:glow rad="38100">
                    <a:schemeClr val="accent1">
                      <a:alpha val="40000"/>
                    </a:schemeClr>
                  </a:glow>
                </a:effectLst>
              </a:rPr>
              <a:t>Nada </a:t>
            </a:r>
            <a:r>
              <a:rPr lang="en-US" sz="1800" b="1" spc="50" dirty="0" err="1" smtClean="0">
                <a:ln w="9525" cmpd="sng">
                  <a:solidFill>
                    <a:schemeClr val="accent1"/>
                  </a:solidFill>
                  <a:prstDash val="solid"/>
                </a:ln>
                <a:solidFill>
                  <a:srgbClr val="70AD47">
                    <a:tint val="1000"/>
                  </a:srgbClr>
                </a:solidFill>
                <a:effectLst>
                  <a:glow rad="38100">
                    <a:schemeClr val="accent1">
                      <a:alpha val="40000"/>
                    </a:schemeClr>
                  </a:glow>
                </a:effectLst>
              </a:rPr>
              <a:t>Hamadneh</a:t>
            </a:r>
            <a:r>
              <a:rPr lang="en-US" sz="1800" b="1" spc="50" dirty="0" smtClean="0">
                <a:ln w="9525" cmpd="sng">
                  <a:solidFill>
                    <a:schemeClr val="accent1"/>
                  </a:solidFill>
                  <a:prstDash val="solid"/>
                </a:ln>
                <a:solidFill>
                  <a:srgbClr val="70AD47">
                    <a:tint val="1000"/>
                  </a:srgbClr>
                </a:solidFill>
                <a:effectLst>
                  <a:glow rad="38100">
                    <a:schemeClr val="accent1">
                      <a:alpha val="40000"/>
                    </a:schemeClr>
                  </a:glow>
                </a:effectLst>
              </a:rPr>
              <a:t>, </a:t>
            </a:r>
            <a:r>
              <a:rPr lang="en-US" sz="1800" b="1" spc="50" dirty="0" err="1" smtClean="0">
                <a:ln w="9525" cmpd="sng">
                  <a:solidFill>
                    <a:schemeClr val="accent1"/>
                  </a:solidFill>
                  <a:prstDash val="solid"/>
                </a:ln>
                <a:solidFill>
                  <a:srgbClr val="70AD47">
                    <a:tint val="1000"/>
                  </a:srgbClr>
                </a:solidFill>
                <a:effectLst>
                  <a:glow rad="38100">
                    <a:schemeClr val="accent1">
                      <a:alpha val="40000"/>
                    </a:schemeClr>
                  </a:glow>
                </a:effectLst>
              </a:rPr>
              <a:t>Maha</a:t>
            </a:r>
            <a:r>
              <a:rPr lang="en-US" sz="1800" b="1" spc="50" dirty="0" smtClean="0">
                <a:ln w="9525" cmpd="sng">
                  <a:solidFill>
                    <a:schemeClr val="accent1"/>
                  </a:solidFill>
                  <a:prstDash val="solid"/>
                </a:ln>
                <a:solidFill>
                  <a:srgbClr val="70AD47">
                    <a:tint val="1000"/>
                  </a:srgbClr>
                </a:solidFill>
                <a:effectLst>
                  <a:glow rad="38100">
                    <a:schemeClr val="accent1">
                      <a:alpha val="40000"/>
                    </a:schemeClr>
                  </a:glow>
                </a:effectLst>
              </a:rPr>
              <a:t> </a:t>
            </a:r>
            <a:r>
              <a:rPr lang="en-US" sz="1800" b="1" spc="50" dirty="0" err="1" smtClean="0">
                <a:ln w="9525" cmpd="sng">
                  <a:solidFill>
                    <a:schemeClr val="accent1"/>
                  </a:solidFill>
                  <a:prstDash val="solid"/>
                </a:ln>
                <a:solidFill>
                  <a:srgbClr val="70AD47">
                    <a:tint val="1000"/>
                  </a:srgbClr>
                </a:solidFill>
                <a:effectLst>
                  <a:glow rad="38100">
                    <a:schemeClr val="accent1">
                      <a:alpha val="40000"/>
                    </a:schemeClr>
                  </a:glow>
                </a:effectLst>
              </a:rPr>
              <a:t>Qudah</a:t>
            </a:r>
            <a:r>
              <a:rPr lang="en-US" sz="1800" b="1" spc="50" dirty="0" smtClean="0">
                <a:ln w="9525" cmpd="sng">
                  <a:solidFill>
                    <a:schemeClr val="accent1"/>
                  </a:solidFill>
                  <a:prstDash val="solid"/>
                </a:ln>
                <a:solidFill>
                  <a:srgbClr val="70AD47">
                    <a:tint val="1000"/>
                  </a:srgbClr>
                </a:solidFill>
                <a:effectLst>
                  <a:glow rad="38100">
                    <a:schemeClr val="accent1">
                      <a:alpha val="40000"/>
                    </a:schemeClr>
                  </a:glow>
                </a:effectLst>
              </a:rPr>
              <a:t>, Nada </a:t>
            </a:r>
            <a:r>
              <a:rPr lang="en-US" sz="1800" b="1" spc="50" dirty="0" err="1" smtClean="0">
                <a:ln w="9525" cmpd="sng">
                  <a:solidFill>
                    <a:schemeClr val="accent1"/>
                  </a:solidFill>
                  <a:prstDash val="solid"/>
                </a:ln>
                <a:solidFill>
                  <a:srgbClr val="70AD47">
                    <a:tint val="1000"/>
                  </a:srgbClr>
                </a:solidFill>
                <a:effectLst>
                  <a:glow rad="38100">
                    <a:schemeClr val="accent1">
                      <a:alpha val="40000"/>
                    </a:schemeClr>
                  </a:glow>
                </a:effectLst>
              </a:rPr>
              <a:t>Mahasneh</a:t>
            </a:r>
            <a:r>
              <a:rPr lang="en-US" sz="1800" b="1" spc="50" dirty="0">
                <a:ln w="9525" cmpd="sng">
                  <a:solidFill>
                    <a:schemeClr val="accent1"/>
                  </a:solidFill>
                  <a:prstDash val="solid"/>
                </a:ln>
                <a:solidFill>
                  <a:srgbClr val="70AD47">
                    <a:tint val="1000"/>
                  </a:srgbClr>
                </a:solidFill>
                <a:effectLst>
                  <a:glow rad="38100">
                    <a:schemeClr val="accent1">
                      <a:alpha val="40000"/>
                    </a:schemeClr>
                  </a:glow>
                </a:effectLst>
              </a:rPr>
              <a:t/>
            </a:r>
            <a:br>
              <a:rPr lang="en-US" sz="1800" b="1" spc="50" dirty="0">
                <a:ln w="9525" cmpd="sng">
                  <a:solidFill>
                    <a:schemeClr val="accent1"/>
                  </a:solidFill>
                  <a:prstDash val="solid"/>
                </a:ln>
                <a:solidFill>
                  <a:srgbClr val="70AD47">
                    <a:tint val="1000"/>
                  </a:srgbClr>
                </a:solidFill>
                <a:effectLst>
                  <a:glow rad="38100">
                    <a:schemeClr val="accent1">
                      <a:alpha val="40000"/>
                    </a:schemeClr>
                  </a:glow>
                </a:effectLst>
              </a:rPr>
            </a:br>
            <a:endParaRPr lang="en-US" sz="7200" b="1" spc="50" dirty="0">
              <a:ln w="9525" cmpd="sng">
                <a:solidFill>
                  <a:schemeClr val="accent1"/>
                </a:solidFill>
                <a:prstDash val="solid"/>
              </a:ln>
              <a:solidFill>
                <a:srgbClr val="70AD47">
                  <a:tint val="1000"/>
                </a:srgbClr>
              </a:solidFill>
              <a:effectLst>
                <a:glow rad="38100">
                  <a:schemeClr val="accent1">
                    <a:alpha val="40000"/>
                  </a:schemeClr>
                </a:glow>
              </a:effectLst>
            </a:endParaRPr>
          </a:p>
        </p:txBody>
      </p:sp>
    </p:spTree>
    <p:extLst>
      <p:ext uri="{BB962C8B-B14F-4D97-AF65-F5344CB8AC3E}">
        <p14:creationId xmlns:p14="http://schemas.microsoft.com/office/powerpoint/2010/main" val="27898772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4F5F2BE6-8B68-E037-8DB7-7196E1AB01A5}"/>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894449" y="122948"/>
            <a:ext cx="5850419" cy="6403975"/>
          </a:xfrm>
        </p:spPr>
      </p:pic>
    </p:spTree>
    <p:extLst>
      <p:ext uri="{BB962C8B-B14F-4D97-AF65-F5344CB8AC3E}">
        <p14:creationId xmlns:p14="http://schemas.microsoft.com/office/powerpoint/2010/main" val="40875237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4DDDAC-2BA5-D158-5231-FE7E3F054513}"/>
              </a:ext>
            </a:extLst>
          </p:cNvPr>
          <p:cNvSpPr>
            <a:spLocks noGrp="1"/>
          </p:cNvSpPr>
          <p:nvPr>
            <p:ph type="title"/>
          </p:nvPr>
        </p:nvSpPr>
        <p:spPr>
          <a:xfrm>
            <a:off x="814552" y="0"/>
            <a:ext cx="10095186" cy="982827"/>
          </a:xfrm>
        </p:spPr>
        <p:txBody>
          <a:bodyPr/>
          <a:lstStyle/>
          <a:p>
            <a:pPr algn="ctr"/>
            <a:r>
              <a:rPr lang="en-US" dirty="0">
                <a:latin typeface="+mn-lt"/>
              </a:rPr>
              <a:t>Management</a:t>
            </a:r>
          </a:p>
        </p:txBody>
      </p:sp>
      <p:sp>
        <p:nvSpPr>
          <p:cNvPr id="3" name="Content Placeholder 2">
            <a:extLst>
              <a:ext uri="{FF2B5EF4-FFF2-40B4-BE49-F238E27FC236}">
                <a16:creationId xmlns:a16="http://schemas.microsoft.com/office/drawing/2014/main" id="{ACCEB964-395D-1B2D-700F-59BCEF7CFB3F}"/>
              </a:ext>
            </a:extLst>
          </p:cNvPr>
          <p:cNvSpPr>
            <a:spLocks noGrp="1"/>
          </p:cNvSpPr>
          <p:nvPr>
            <p:ph idx="1"/>
          </p:nvPr>
        </p:nvSpPr>
        <p:spPr>
          <a:xfrm>
            <a:off x="0" y="879551"/>
            <a:ext cx="11684637" cy="5694670"/>
          </a:xfrm>
        </p:spPr>
        <p:txBody>
          <a:bodyPr>
            <a:normAutofit/>
          </a:bodyPr>
          <a:lstStyle/>
          <a:p>
            <a:pPr marL="0" indent="0">
              <a:buNone/>
            </a:pPr>
            <a:r>
              <a:rPr lang="en-US" dirty="0"/>
              <a:t>The optimal management approach depends on the clinical presentation. </a:t>
            </a:r>
          </a:p>
          <a:p>
            <a:r>
              <a:rPr lang="en-US" dirty="0"/>
              <a:t>Control blood pressure with safe limits (MAP &gt; 70 mmHg with SBP &lt; 120 mmHg).</a:t>
            </a:r>
          </a:p>
          <a:p>
            <a:r>
              <a:rPr lang="en-US" dirty="0"/>
              <a:t>Order laboratory studies: D- dimer, type and screen (a pretransfusion test), coagulation panel, CBC, BMP, troponin</a:t>
            </a:r>
          </a:p>
          <a:p>
            <a:r>
              <a:rPr lang="en-US" dirty="0"/>
              <a:t>ECG: To rule out MI as a cause of chest pain or as a complication of AD. </a:t>
            </a:r>
          </a:p>
          <a:p>
            <a:r>
              <a:rPr lang="en-US" dirty="0"/>
              <a:t>CXR: A non- specific, quick method to differentiate other causes of chest pain e.g. pneumothorax and identifying classic radiographic findings of AD </a:t>
            </a:r>
            <a:r>
              <a:rPr lang="en-US" b="1" dirty="0">
                <a:solidFill>
                  <a:srgbClr val="FF0000"/>
                </a:solidFill>
              </a:rPr>
              <a:t>(wide mediastinum (greater than 8cm)</a:t>
            </a:r>
            <a:r>
              <a:rPr lang="en-US" dirty="0"/>
              <a:t>.</a:t>
            </a:r>
          </a:p>
          <a:p>
            <a:r>
              <a:rPr lang="en-US" dirty="0"/>
              <a:t>T.E.E: can detect the intimal flap, false lumen and rule out cardiac tamponade.</a:t>
            </a:r>
          </a:p>
          <a:p>
            <a:r>
              <a:rPr lang="en-US" dirty="0"/>
              <a:t>CTA</a:t>
            </a:r>
          </a:p>
          <a:p>
            <a:r>
              <a:rPr lang="en-US" dirty="0"/>
              <a:t>MRA: less used as it takes a long duration.</a:t>
            </a:r>
          </a:p>
        </p:txBody>
      </p:sp>
    </p:spTree>
    <p:extLst>
      <p:ext uri="{BB962C8B-B14F-4D97-AF65-F5344CB8AC3E}">
        <p14:creationId xmlns:p14="http://schemas.microsoft.com/office/powerpoint/2010/main" val="32214143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3020" y="-378372"/>
            <a:ext cx="10515600" cy="1325563"/>
          </a:xfrm>
        </p:spPr>
        <p:txBody>
          <a:bodyPr/>
          <a:lstStyle/>
          <a:p>
            <a:pPr algn="ctr"/>
            <a:r>
              <a:rPr lang="en-US" b="1" dirty="0">
                <a:effectLst>
                  <a:outerShdw blurRad="38100" dist="38100" dir="2700000" algn="tl">
                    <a:srgbClr val="000000">
                      <a:alpha val="43137"/>
                    </a:srgbClr>
                  </a:outerShdw>
                </a:effectLst>
              </a:rPr>
              <a:t>Management</a:t>
            </a:r>
          </a:p>
        </p:txBody>
      </p:sp>
      <p:sp>
        <p:nvSpPr>
          <p:cNvPr id="3" name="Content Placeholder 2"/>
          <p:cNvSpPr>
            <a:spLocks noGrp="1"/>
          </p:cNvSpPr>
          <p:nvPr>
            <p:ph idx="1"/>
          </p:nvPr>
        </p:nvSpPr>
        <p:spPr>
          <a:xfrm>
            <a:off x="78829" y="777935"/>
            <a:ext cx="11603420" cy="4511396"/>
          </a:xfrm>
        </p:spPr>
        <p:txBody>
          <a:bodyPr>
            <a:noAutofit/>
          </a:bodyPr>
          <a:lstStyle/>
          <a:p>
            <a:r>
              <a:rPr lang="en-US" b="1" dirty="0"/>
              <a:t>Stable patients</a:t>
            </a:r>
            <a:r>
              <a:rPr lang="en-US" dirty="0"/>
              <a:t>:</a:t>
            </a:r>
          </a:p>
          <a:p>
            <a:pPr>
              <a:buFont typeface="Wingdings" panose="05000000000000000000" pitchFamily="2" charset="2"/>
              <a:buChar char="Ø"/>
            </a:pPr>
            <a:r>
              <a:rPr lang="en-US" dirty="0"/>
              <a:t> Determine pretest probability </a:t>
            </a:r>
            <a:r>
              <a:rPr lang="en-US" sz="2400" dirty="0"/>
              <a:t>(the likelihood of AD compared to other life-threatening causes with overlapping features) </a:t>
            </a:r>
            <a:r>
              <a:rPr lang="en-US" dirty="0"/>
              <a:t>based on clinical evaluation and/or</a:t>
            </a:r>
            <a:r>
              <a:rPr lang="en-US" u="sng" dirty="0"/>
              <a:t> aortic dissection detection risk score</a:t>
            </a:r>
            <a:r>
              <a:rPr lang="en-US" dirty="0"/>
              <a:t>.</a:t>
            </a:r>
          </a:p>
          <a:p>
            <a:pPr marL="0" indent="0">
              <a:buNone/>
            </a:pPr>
            <a:r>
              <a:rPr lang="en-US" sz="2400" dirty="0"/>
              <a:t>Red flag features accompanying chest pain that increase the likelihood of AD:</a:t>
            </a:r>
          </a:p>
          <a:p>
            <a:pPr marL="0" indent="0">
              <a:buNone/>
            </a:pPr>
            <a:r>
              <a:rPr lang="en-US" sz="2000" dirty="0"/>
              <a:t>Syncope, Acute limb ischemia, neurological features.</a:t>
            </a:r>
            <a:endParaRPr lang="en-US" u="sng" dirty="0"/>
          </a:p>
          <a:p>
            <a:pPr>
              <a:buFont typeface="Wingdings" panose="05000000000000000000" pitchFamily="2" charset="2"/>
              <a:buChar char="Ø"/>
            </a:pPr>
            <a:r>
              <a:rPr lang="en-US" u="sng" dirty="0"/>
              <a:t> </a:t>
            </a:r>
            <a:r>
              <a:rPr lang="en-US" dirty="0"/>
              <a:t>Order initial investigations, e.g., CXR, ECG, CTA</a:t>
            </a:r>
            <a:endParaRPr lang="en-US" sz="2400" dirty="0"/>
          </a:p>
          <a:p>
            <a:pPr>
              <a:buFont typeface="Wingdings" panose="05000000000000000000" pitchFamily="2" charset="2"/>
              <a:buChar char="Ø"/>
            </a:pPr>
            <a:r>
              <a:rPr lang="en-US" sz="2400" dirty="0"/>
              <a:t> </a:t>
            </a:r>
            <a:r>
              <a:rPr lang="en-US" sz="2400" dirty="0">
                <a:solidFill>
                  <a:srgbClr val="FF0000"/>
                </a:solidFill>
              </a:rPr>
              <a:t>CTA is the gold standard with high sensitivity and specificity (unless patient is allergic to IV contrast or has impaired renal function).</a:t>
            </a:r>
          </a:p>
          <a:p>
            <a:pPr>
              <a:buFont typeface="Wingdings" panose="05000000000000000000" pitchFamily="2" charset="2"/>
              <a:buChar char="Ø"/>
            </a:pPr>
            <a:r>
              <a:rPr lang="en-US" sz="2400" dirty="0">
                <a:solidFill>
                  <a:srgbClr val="FF0000"/>
                </a:solidFill>
              </a:rPr>
              <a:t>CTA AND TEE are the preferred tests in the diagnosis of acute AD. CTA more readily available in ER. TEE is accurate and is ideal in the unstable patient (can be preformed at bedside).</a:t>
            </a:r>
            <a:endParaRPr lang="en-US" dirty="0"/>
          </a:p>
          <a:p>
            <a:r>
              <a:rPr lang="en-US" dirty="0"/>
              <a:t>Investigate other potential causes of symptoms.</a:t>
            </a:r>
          </a:p>
          <a:p>
            <a:pPr marL="0" indent="0">
              <a:buNone/>
            </a:pPr>
            <a:endParaRPr lang="en-US" dirty="0"/>
          </a:p>
          <a:p>
            <a:pPr marL="0" indent="0">
              <a:buNone/>
            </a:pPr>
            <a:r>
              <a:rPr lang="en-US" dirty="0"/>
              <a:t>     </a:t>
            </a:r>
            <a:br>
              <a:rPr lang="en-US" dirty="0"/>
            </a:br>
            <a:endParaRPr lang="en-US" dirty="0"/>
          </a:p>
        </p:txBody>
      </p:sp>
    </p:spTree>
    <p:extLst>
      <p:ext uri="{BB962C8B-B14F-4D97-AF65-F5344CB8AC3E}">
        <p14:creationId xmlns:p14="http://schemas.microsoft.com/office/powerpoint/2010/main" val="12885706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89C0FB-604C-B2EE-0AF9-C7D788051218}"/>
              </a:ext>
            </a:extLst>
          </p:cNvPr>
          <p:cNvSpPr>
            <a:spLocks noGrp="1"/>
          </p:cNvSpPr>
          <p:nvPr>
            <p:ph type="title"/>
          </p:nvPr>
        </p:nvSpPr>
        <p:spPr>
          <a:xfrm>
            <a:off x="2012731" y="0"/>
            <a:ext cx="8313683" cy="793641"/>
          </a:xfrm>
        </p:spPr>
        <p:txBody>
          <a:bodyPr/>
          <a:lstStyle/>
          <a:p>
            <a:pPr algn="ctr"/>
            <a:r>
              <a:rPr lang="en-US" dirty="0"/>
              <a:t>Management</a:t>
            </a:r>
          </a:p>
        </p:txBody>
      </p:sp>
      <p:sp>
        <p:nvSpPr>
          <p:cNvPr id="3" name="Content Placeholder 2">
            <a:extLst>
              <a:ext uri="{FF2B5EF4-FFF2-40B4-BE49-F238E27FC236}">
                <a16:creationId xmlns:a16="http://schemas.microsoft.com/office/drawing/2014/main" id="{BD07A2BC-F9A5-8E5D-7D5F-D886DF793DBA}"/>
              </a:ext>
            </a:extLst>
          </p:cNvPr>
          <p:cNvSpPr>
            <a:spLocks noGrp="1"/>
          </p:cNvSpPr>
          <p:nvPr>
            <p:ph idx="1"/>
          </p:nvPr>
        </p:nvSpPr>
        <p:spPr>
          <a:xfrm>
            <a:off x="183929" y="1103701"/>
            <a:ext cx="11537015" cy="5080967"/>
          </a:xfrm>
        </p:spPr>
        <p:txBody>
          <a:bodyPr>
            <a:normAutofit fontScale="77500" lnSpcReduction="20000"/>
          </a:bodyPr>
          <a:lstStyle/>
          <a:p>
            <a:r>
              <a:rPr lang="en-US" dirty="0"/>
              <a:t>Hemodynamically unstable patients:</a:t>
            </a:r>
          </a:p>
          <a:p>
            <a:pPr marL="0" indent="0">
              <a:buNone/>
            </a:pPr>
            <a:r>
              <a:rPr lang="en-US" dirty="0"/>
              <a:t>Patients may present with shock or cardiac arrest due to complications of AD.</a:t>
            </a:r>
          </a:p>
          <a:p>
            <a:pPr>
              <a:buFont typeface="Wingdings" panose="05000000000000000000" pitchFamily="2" charset="2"/>
              <a:buChar char="Ø"/>
            </a:pPr>
            <a:r>
              <a:rPr lang="en-US" dirty="0"/>
              <a:t> Resuscitate, and/or stabilize using ABCDE approach. </a:t>
            </a:r>
          </a:p>
          <a:p>
            <a:pPr>
              <a:buFont typeface="Wingdings" panose="05000000000000000000" pitchFamily="2" charset="2"/>
              <a:buChar char="Ø"/>
            </a:pPr>
            <a:r>
              <a:rPr lang="en-US" dirty="0"/>
              <a:t> Immediately treat life-threatening complications.</a:t>
            </a:r>
          </a:p>
          <a:p>
            <a:pPr>
              <a:buFont typeface="Wingdings" panose="05000000000000000000" pitchFamily="2" charset="2"/>
              <a:buChar char="Ø"/>
            </a:pPr>
            <a:r>
              <a:rPr lang="en-US" dirty="0"/>
              <a:t> Perform bedside investigations e.g. ECG, CXR and/or echocardiography (TEE, TTE or POCUS). </a:t>
            </a:r>
          </a:p>
          <a:p>
            <a:pPr>
              <a:buFont typeface="Wingdings" panose="05000000000000000000" pitchFamily="2" charset="2"/>
              <a:buChar char="Ø"/>
            </a:pPr>
            <a:r>
              <a:rPr lang="en-US" dirty="0">
                <a:solidFill>
                  <a:srgbClr val="FF0000"/>
                </a:solidFill>
              </a:rPr>
              <a:t>T.E.E is the better option for hemodynamically unstable patients and those with significant decrease in GFR or at risk of contrast-induced nephropathy</a:t>
            </a:r>
            <a:r>
              <a:rPr lang="en-US" dirty="0"/>
              <a:t>.</a:t>
            </a:r>
          </a:p>
          <a:p>
            <a:pPr>
              <a:buFont typeface="Wingdings" panose="05000000000000000000" pitchFamily="2" charset="2"/>
              <a:buChar char="Ø"/>
            </a:pPr>
            <a:r>
              <a:rPr lang="en-US" b="0" i="0" dirty="0">
                <a:effectLst/>
              </a:rPr>
              <a:t>Do not rely on ECG alone as findings of aortic dissection can resemble those of ACS and PE. </a:t>
            </a:r>
          </a:p>
          <a:p>
            <a:pPr>
              <a:buFont typeface="Wingdings" panose="05000000000000000000" pitchFamily="2" charset="2"/>
              <a:buChar char="Ø"/>
            </a:pPr>
            <a:r>
              <a:rPr lang="en-US" b="0" i="0" dirty="0">
                <a:effectLst/>
              </a:rPr>
              <a:t>Consider including CTA in the diagnostic evaluation to </a:t>
            </a:r>
            <a:r>
              <a:rPr lang="en-US" b="0" i="0" dirty="0">
                <a:solidFill>
                  <a:srgbClr val="FF0000"/>
                </a:solidFill>
                <a:effectLst/>
              </a:rPr>
              <a:t>rule out</a:t>
            </a:r>
            <a:r>
              <a:rPr lang="en-US" b="0" i="0" dirty="0">
                <a:effectLst/>
              </a:rPr>
              <a:t> aortic dissection. </a:t>
            </a:r>
          </a:p>
          <a:p>
            <a:pPr>
              <a:buFont typeface="Wingdings" panose="05000000000000000000" pitchFamily="2" charset="2"/>
              <a:buChar char="Ø"/>
            </a:pPr>
            <a:r>
              <a:rPr lang="en-US" b="0" i="0" dirty="0">
                <a:effectLst/>
              </a:rPr>
              <a:t>Consider bedside TEE, TTE, or POCUS to </a:t>
            </a:r>
            <a:r>
              <a:rPr lang="en-US" b="0" i="0" dirty="0">
                <a:solidFill>
                  <a:srgbClr val="FF0000"/>
                </a:solidFill>
                <a:effectLst/>
              </a:rPr>
              <a:t>rule in</a:t>
            </a:r>
            <a:r>
              <a:rPr lang="en-US" b="0" i="0" dirty="0">
                <a:effectLst/>
              </a:rPr>
              <a:t> aortic dissection, if this can be done without delay.</a:t>
            </a:r>
            <a:endParaRPr lang="en-US" dirty="0"/>
          </a:p>
          <a:p>
            <a:pPr marL="0" indent="0">
              <a:buNone/>
            </a:pPr>
            <a:r>
              <a:rPr lang="en-US" sz="3100" dirty="0">
                <a:solidFill>
                  <a:srgbClr val="FF0000"/>
                </a:solidFill>
              </a:rPr>
              <a:t>Mortality from a type A aortic dissection increases by 1–2% per hour until management is initiated. Maintain a high level of clinical suspicion and order diagnostic studies early!</a:t>
            </a:r>
          </a:p>
          <a:p>
            <a:pPr marL="0" indent="0">
              <a:buNone/>
            </a:pPr>
            <a:r>
              <a:rPr lang="en-US" sz="3100" dirty="0">
                <a:solidFill>
                  <a:srgbClr val="FF0000"/>
                </a:solidFill>
              </a:rPr>
              <a:t>It’s important to identify aortic dissection as the clinical findings can be unapparent. If incorrectly diagnosed as acute MI and treated with thrombolytics, it can be fatal.</a:t>
            </a:r>
          </a:p>
        </p:txBody>
      </p:sp>
    </p:spTree>
    <p:extLst>
      <p:ext uri="{BB962C8B-B14F-4D97-AF65-F5344CB8AC3E}">
        <p14:creationId xmlns:p14="http://schemas.microsoft.com/office/powerpoint/2010/main" val="2095313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DD90F3-70D9-3394-EE04-8C71C46D731C}"/>
              </a:ext>
            </a:extLst>
          </p:cNvPr>
          <p:cNvSpPr>
            <a:spLocks noGrp="1"/>
          </p:cNvSpPr>
          <p:nvPr>
            <p:ph type="title"/>
          </p:nvPr>
        </p:nvSpPr>
        <p:spPr>
          <a:xfrm>
            <a:off x="642761" y="4663291"/>
            <a:ext cx="10906008" cy="1115415"/>
          </a:xfrm>
        </p:spPr>
        <p:txBody>
          <a:bodyPr vert="horz" lIns="91440" tIns="45720" rIns="91440" bIns="45720" rtlCol="0" anchor="b">
            <a:normAutofit fontScale="90000"/>
          </a:bodyPr>
          <a:lstStyle/>
          <a:p>
            <a:pPr algn="ctr"/>
            <a:r>
              <a:rPr lang="en-US" sz="6000" kern="1200" dirty="0">
                <a:solidFill>
                  <a:schemeClr val="tx1"/>
                </a:solidFill>
                <a:latin typeface="+mn-lt"/>
                <a:ea typeface="+mj-ea"/>
                <a:cs typeface="+mj-cs"/>
              </a:rPr>
              <a:t>Diagnostic techniques and findings</a:t>
            </a:r>
          </a:p>
        </p:txBody>
      </p:sp>
      <p:pic>
        <p:nvPicPr>
          <p:cNvPr id="5" name="Content Placeholder 4" descr="A close-up of a fetus&#10;&#10;Description automatically generated with low confidence">
            <a:extLst>
              <a:ext uri="{FF2B5EF4-FFF2-40B4-BE49-F238E27FC236}">
                <a16:creationId xmlns:a16="http://schemas.microsoft.com/office/drawing/2014/main" id="{B4D9EDA9-872D-98A2-E0C5-96CC8D9C10F8}"/>
              </a:ext>
            </a:extLst>
          </p:cNvPr>
          <p:cNvPicPr>
            <a:picLocks noGrp="1" noChangeAspect="1"/>
          </p:cNvPicPr>
          <p:nvPr>
            <p:ph idx="1"/>
          </p:nvPr>
        </p:nvPicPr>
        <p:blipFill rotWithShape="1">
          <a:blip r:embed="rId3" cstate="print">
            <a:extLst>
              <a:ext uri="{28A0092B-C50C-407E-A947-70E740481C1C}">
                <a14:useLocalDpi xmlns:a14="http://schemas.microsoft.com/office/drawing/2010/main" val="0"/>
              </a:ext>
            </a:extLst>
          </a:blip>
          <a:srcRect l="12189" r="13480" b="1"/>
          <a:stretch/>
        </p:blipFill>
        <p:spPr>
          <a:xfrm>
            <a:off x="321628" y="320511"/>
            <a:ext cx="3794760" cy="3930978"/>
          </a:xfrm>
          <a:prstGeom prst="rect">
            <a:avLst/>
          </a:prstGeom>
        </p:spPr>
      </p:pic>
      <p:pic>
        <p:nvPicPr>
          <p:cNvPr id="7" name="Picture 6" descr="A close-up of a fetus&#10;&#10;Description automatically generated with low confidence">
            <a:extLst>
              <a:ext uri="{FF2B5EF4-FFF2-40B4-BE49-F238E27FC236}">
                <a16:creationId xmlns:a16="http://schemas.microsoft.com/office/drawing/2014/main" id="{696B6A00-6AAA-D2F7-CC95-3973319DB24F}"/>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3948" r="2" b="2"/>
          <a:stretch/>
        </p:blipFill>
        <p:spPr>
          <a:xfrm>
            <a:off x="4198385" y="320511"/>
            <a:ext cx="3794760" cy="3930978"/>
          </a:xfrm>
          <a:prstGeom prst="rect">
            <a:avLst/>
          </a:prstGeom>
        </p:spPr>
      </p:pic>
      <p:pic>
        <p:nvPicPr>
          <p:cNvPr id="9" name="Picture 8" descr="A picture containing text, cat, close&#10;&#10;Description automatically generated">
            <a:extLst>
              <a:ext uri="{FF2B5EF4-FFF2-40B4-BE49-F238E27FC236}">
                <a16:creationId xmlns:a16="http://schemas.microsoft.com/office/drawing/2014/main" id="{4370A85D-4FF5-442B-5FDF-19B66B771594}"/>
              </a:ext>
            </a:extLst>
          </p:cNvPr>
          <p:cNvPicPr>
            <a:picLocks noChangeAspect="1"/>
          </p:cNvPicPr>
          <p:nvPr/>
        </p:nvPicPr>
        <p:blipFill rotWithShape="1">
          <a:blip r:embed="rId5">
            <a:extLst>
              <a:ext uri="{28A0092B-C50C-407E-A947-70E740481C1C}">
                <a14:useLocalDpi xmlns:a14="http://schemas.microsoft.com/office/drawing/2010/main" val="0"/>
              </a:ext>
            </a:extLst>
          </a:blip>
          <a:srcRect l="18924" r="19537" b="3"/>
          <a:stretch/>
        </p:blipFill>
        <p:spPr>
          <a:xfrm>
            <a:off x="8075142" y="304746"/>
            <a:ext cx="3794760" cy="3930978"/>
          </a:xfrm>
          <a:prstGeom prst="rect">
            <a:avLst/>
          </a:prstGeom>
        </p:spPr>
      </p:pic>
      <p:cxnSp>
        <p:nvCxnSpPr>
          <p:cNvPr id="14" name="Straight Connector 13">
            <a:extLst>
              <a:ext uri="{FF2B5EF4-FFF2-40B4-BE49-F238E27FC236}">
                <a16:creationId xmlns:a16="http://schemas.microsoft.com/office/drawing/2014/main" id="{60188E89-AF78-40F6-B787-E9BD9C625686}"/>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524000" y="5778706"/>
            <a:ext cx="914400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491244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1136" y="0"/>
            <a:ext cx="7729728" cy="1188720"/>
          </a:xfrm>
        </p:spPr>
        <p:txBody>
          <a:bodyPr/>
          <a:lstStyle/>
          <a:p>
            <a:pPr algn="ctr"/>
            <a:r>
              <a:rPr lang="en-US" b="1" dirty="0">
                <a:effectLst>
                  <a:outerShdw blurRad="38100" dist="38100" dir="2700000" algn="tl">
                    <a:srgbClr val="000000">
                      <a:alpha val="43137"/>
                    </a:srgbClr>
                  </a:outerShdw>
                </a:effectLst>
              </a:rPr>
              <a:t>Complications </a:t>
            </a:r>
          </a:p>
        </p:txBody>
      </p:sp>
      <p:sp>
        <p:nvSpPr>
          <p:cNvPr id="3" name="Content Placeholder 2"/>
          <p:cNvSpPr>
            <a:spLocks noGrp="1"/>
          </p:cNvSpPr>
          <p:nvPr>
            <p:ph idx="1"/>
          </p:nvPr>
        </p:nvSpPr>
        <p:spPr>
          <a:xfrm>
            <a:off x="-173420" y="987869"/>
            <a:ext cx="12192000" cy="5468110"/>
          </a:xfrm>
        </p:spPr>
        <p:txBody>
          <a:bodyPr>
            <a:noAutofit/>
          </a:bodyPr>
          <a:lstStyle/>
          <a:p>
            <a:pPr lvl="1" indent="-457200"/>
            <a:r>
              <a:rPr lang="en-US" sz="2800" dirty="0" err="1"/>
              <a:t>Malperfusion</a:t>
            </a:r>
            <a:r>
              <a:rPr lang="en-US" sz="2800" dirty="0"/>
              <a:t> syndrome: Blood flow to major vessels is interrupted, resulting in </a:t>
            </a:r>
            <a:r>
              <a:rPr lang="en-US" sz="2800" dirty="0">
                <a:solidFill>
                  <a:srgbClr val="FF0000"/>
                </a:solidFill>
              </a:rPr>
              <a:t>ischemia</a:t>
            </a:r>
            <a:r>
              <a:rPr lang="en-US" sz="2800" dirty="0"/>
              <a:t> and </a:t>
            </a:r>
            <a:r>
              <a:rPr lang="en-US" sz="2800" dirty="0">
                <a:solidFill>
                  <a:srgbClr val="FF0000"/>
                </a:solidFill>
              </a:rPr>
              <a:t>end-organ damage</a:t>
            </a:r>
            <a:r>
              <a:rPr lang="en-US" sz="2800" dirty="0"/>
              <a:t>.</a:t>
            </a:r>
          </a:p>
          <a:p>
            <a:pPr marL="228600" lvl="1" indent="0">
              <a:buNone/>
            </a:pPr>
            <a:r>
              <a:rPr lang="en-US" dirty="0"/>
              <a:t>The patient may have signs of acute renal failure due to renal art. occlusion.</a:t>
            </a:r>
          </a:p>
          <a:p>
            <a:pPr marL="228600" lvl="1" indent="0">
              <a:buNone/>
            </a:pPr>
            <a:r>
              <a:rPr lang="en-US" dirty="0"/>
              <a:t>Weakness of lower extremities or acute paraplegia if the spinal arteries are involved.</a:t>
            </a:r>
            <a:r>
              <a:rPr lang="en-US" sz="2800" dirty="0"/>
              <a:t> </a:t>
            </a:r>
          </a:p>
          <a:p>
            <a:pPr lvl="1" indent="-457200"/>
            <a:r>
              <a:rPr lang="en-US" sz="2800" dirty="0"/>
              <a:t>Aortic rupture and acute blood loss: Can result in bleeding into the mediastinum, thorax and abdomen with signs of shock. </a:t>
            </a:r>
          </a:p>
          <a:p>
            <a:pPr lvl="1" indent="-457200"/>
            <a:r>
              <a:rPr lang="en-US" dirty="0">
                <a:solidFill>
                  <a:srgbClr val="FF0000"/>
                </a:solidFill>
              </a:rPr>
              <a:t>*Most common site of rupture is the </a:t>
            </a:r>
            <a:r>
              <a:rPr lang="en-US" u="sng" dirty="0">
                <a:solidFill>
                  <a:srgbClr val="FF0000"/>
                </a:solidFill>
              </a:rPr>
              <a:t>aortic isthmus</a:t>
            </a:r>
            <a:r>
              <a:rPr lang="en-US" dirty="0">
                <a:solidFill>
                  <a:srgbClr val="FF0000"/>
                </a:solidFill>
              </a:rPr>
              <a:t>.</a:t>
            </a:r>
            <a:endParaRPr lang="en-US" sz="2800" dirty="0">
              <a:solidFill>
                <a:srgbClr val="FF0000"/>
              </a:solidFill>
            </a:endParaRPr>
          </a:p>
          <a:p>
            <a:pPr lvl="1" indent="-457200"/>
            <a:r>
              <a:rPr lang="en-US" sz="2800" dirty="0"/>
              <a:t>Cardiac tamponade </a:t>
            </a:r>
            <a:r>
              <a:rPr lang="en-US" sz="2800" dirty="0">
                <a:solidFill>
                  <a:srgbClr val="FF0000"/>
                </a:solidFill>
              </a:rPr>
              <a:t>(Leading cause of death in AD). </a:t>
            </a:r>
          </a:p>
          <a:p>
            <a:pPr lvl="1" indent="-457200"/>
            <a:r>
              <a:rPr lang="en-US" sz="2800" dirty="0"/>
              <a:t>Myocardial infarction due to CA occlusion. </a:t>
            </a:r>
          </a:p>
          <a:p>
            <a:pPr lvl="1" indent="-457200"/>
            <a:r>
              <a:rPr lang="en-US" sz="2800" dirty="0"/>
              <a:t>Aortic regurgitation (extension of the dissection into the aortic valve)</a:t>
            </a:r>
          </a:p>
          <a:p>
            <a:pPr lvl="1" indent="-457200"/>
            <a:r>
              <a:rPr lang="en-US" sz="2800" dirty="0"/>
              <a:t>Stroke (extension into the carotids). </a:t>
            </a:r>
          </a:p>
          <a:p>
            <a:pPr lvl="1" indent="-457200"/>
            <a:r>
              <a:rPr lang="en-US" sz="2800" dirty="0"/>
              <a:t>Slow extension of the dissection into the pericardium resulting in: Pericarditis, pericardial effusion and pericardial tamponade. </a:t>
            </a:r>
          </a:p>
        </p:txBody>
      </p:sp>
    </p:spTree>
    <p:extLst>
      <p:ext uri="{BB962C8B-B14F-4D97-AF65-F5344CB8AC3E}">
        <p14:creationId xmlns:p14="http://schemas.microsoft.com/office/powerpoint/2010/main" val="4999985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effectLst>
                  <a:outerShdw blurRad="38100" dist="38100" dir="2700000" algn="tl">
                    <a:srgbClr val="000000">
                      <a:alpha val="43137"/>
                    </a:srgbClr>
                  </a:outerShdw>
                </a:effectLst>
              </a:rPr>
              <a:t>Prognosis</a:t>
            </a:r>
            <a:r>
              <a:rPr lang="en-US" dirty="0"/>
              <a:t> </a:t>
            </a:r>
          </a:p>
        </p:txBody>
      </p:sp>
      <p:sp>
        <p:nvSpPr>
          <p:cNvPr id="3" name="Content Placeholder 2"/>
          <p:cNvSpPr>
            <a:spLocks noGrp="1"/>
          </p:cNvSpPr>
          <p:nvPr>
            <p:ph idx="1"/>
          </p:nvPr>
        </p:nvSpPr>
        <p:spPr/>
        <p:txBody>
          <a:bodyPr>
            <a:normAutofit/>
          </a:bodyPr>
          <a:lstStyle/>
          <a:p>
            <a:r>
              <a:rPr lang="en-US" sz="2800" dirty="0"/>
              <a:t>About 20% of patients with aortic dissection die before reaching the hospital. Without treatment, mortality rate is 1 to 3%/hour during the first 24 hours, 30% at 1 week, 80% at 2 weeks, and 90% at 1 year.</a:t>
            </a:r>
          </a:p>
          <a:p>
            <a:r>
              <a:rPr lang="en-US" sz="2800" dirty="0"/>
              <a:t>Hospital mortality rate for treated patients is about 30% for proximal dissection and 10% for distal. For treated patients who survive the acute episode, survival rate is about 60% at 5 years and 40% at 10 years.</a:t>
            </a:r>
          </a:p>
          <a:p>
            <a:r>
              <a:rPr lang="en-US" sz="2800" dirty="0"/>
              <a:t> About one third of late deaths are due to complications of the dissection; the rest are due to other disorders.</a:t>
            </a:r>
          </a:p>
        </p:txBody>
      </p:sp>
    </p:spTree>
    <p:extLst>
      <p:ext uri="{BB962C8B-B14F-4D97-AF65-F5344CB8AC3E}">
        <p14:creationId xmlns:p14="http://schemas.microsoft.com/office/powerpoint/2010/main" val="15773535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effectLst>
                  <a:outerShdw blurRad="38100" dist="38100" dir="2700000" algn="tl">
                    <a:srgbClr val="000000">
                      <a:alpha val="43137"/>
                    </a:srgbClr>
                  </a:outerShdw>
                </a:effectLst>
              </a:rPr>
              <a:t>Prevention </a:t>
            </a:r>
          </a:p>
        </p:txBody>
      </p:sp>
      <p:sp>
        <p:nvSpPr>
          <p:cNvPr id="3" name="Content Placeholder 2"/>
          <p:cNvSpPr>
            <a:spLocks noGrp="1"/>
          </p:cNvSpPr>
          <p:nvPr>
            <p:ph idx="1"/>
          </p:nvPr>
        </p:nvSpPr>
        <p:spPr/>
        <p:txBody>
          <a:bodyPr>
            <a:normAutofit/>
          </a:bodyPr>
          <a:lstStyle/>
          <a:p>
            <a:r>
              <a:rPr lang="en-US" dirty="0"/>
              <a:t>Blood pressure control</a:t>
            </a:r>
          </a:p>
          <a:p>
            <a:r>
              <a:rPr lang="en-US" dirty="0"/>
              <a:t>Smoking cessation</a:t>
            </a:r>
          </a:p>
          <a:p>
            <a:r>
              <a:rPr lang="en-US" dirty="0"/>
              <a:t>Maintain ideal weight </a:t>
            </a:r>
          </a:p>
          <a:p>
            <a:r>
              <a:rPr lang="en-US" dirty="0"/>
              <a:t>Follow up with a doctor if there is family history of aortic dissection.</a:t>
            </a:r>
          </a:p>
          <a:p>
            <a:r>
              <a:rPr lang="en-US" dirty="0"/>
              <a:t>Screening and repair of rapidly expanding aneurysms, Suspected or known rupture (regardless of patient stability) : emergency repair within 90 minutes </a:t>
            </a:r>
          </a:p>
          <a:p>
            <a:endParaRPr lang="en-US" dirty="0"/>
          </a:p>
        </p:txBody>
      </p:sp>
    </p:spTree>
    <p:extLst>
      <p:ext uri="{BB962C8B-B14F-4D97-AF65-F5344CB8AC3E}">
        <p14:creationId xmlns:p14="http://schemas.microsoft.com/office/powerpoint/2010/main" val="7353262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83466" y="190115"/>
            <a:ext cx="7729728" cy="1188720"/>
          </a:xfrm>
        </p:spPr>
        <p:txBody>
          <a:bodyPr>
            <a:normAutofit/>
          </a:bodyPr>
          <a:lstStyle/>
          <a:p>
            <a:pPr algn="ctr"/>
            <a:r>
              <a:rPr lang="en-US" b="1" dirty="0">
                <a:effectLst>
                  <a:outerShdw blurRad="38100" dist="38100" dir="2700000" algn="tl">
                    <a:srgbClr val="000000">
                      <a:alpha val="43137"/>
                    </a:srgbClr>
                  </a:outerShdw>
                </a:effectLst>
              </a:rPr>
              <a:t>Treatment  </a:t>
            </a:r>
          </a:p>
        </p:txBody>
      </p:sp>
      <p:sp>
        <p:nvSpPr>
          <p:cNvPr id="3" name="Content Placeholder 2"/>
          <p:cNvSpPr>
            <a:spLocks noGrp="1"/>
          </p:cNvSpPr>
          <p:nvPr>
            <p:ph idx="1"/>
          </p:nvPr>
        </p:nvSpPr>
        <p:spPr>
          <a:xfrm>
            <a:off x="565483" y="1568950"/>
            <a:ext cx="10872537" cy="4863933"/>
          </a:xfrm>
        </p:spPr>
        <p:txBody>
          <a:bodyPr>
            <a:normAutofit/>
          </a:bodyPr>
          <a:lstStyle/>
          <a:p>
            <a:r>
              <a:rPr lang="en-US" dirty="0"/>
              <a:t>Aortic dissection requires immediate treatment, it may be surgery or medication, depending on its type and complications of the dissection. </a:t>
            </a:r>
          </a:p>
          <a:p>
            <a:r>
              <a:rPr lang="en-US" dirty="0"/>
              <a:t>Blood pressure control is essential in all patients to prevent progression of the dissection </a:t>
            </a:r>
          </a:p>
        </p:txBody>
      </p:sp>
      <p:graphicFrame>
        <p:nvGraphicFramePr>
          <p:cNvPr id="4" name="Diagram 3"/>
          <p:cNvGraphicFramePr/>
          <p:nvPr>
            <p:extLst>
              <p:ext uri="{D42A27DB-BD31-4B8C-83A1-F6EECF244321}">
                <p14:modId xmlns:p14="http://schemas.microsoft.com/office/powerpoint/2010/main" val="2817921924"/>
              </p:ext>
            </p:extLst>
          </p:nvPr>
        </p:nvGraphicFramePr>
        <p:xfrm>
          <a:off x="3297404" y="3433011"/>
          <a:ext cx="6015790" cy="342498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503420" y="5505452"/>
            <a:ext cx="899416" cy="759993"/>
          </a:xfrm>
          <a:prstGeom prst="rect">
            <a:avLst/>
          </a:prstGeom>
        </p:spPr>
      </p:pic>
      <p:pic>
        <p:nvPicPr>
          <p:cNvPr id="9" name="Picture 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560931" y="4019550"/>
            <a:ext cx="828257" cy="790576"/>
          </a:xfrm>
          <a:prstGeom prst="rect">
            <a:avLst/>
          </a:prstGeom>
        </p:spPr>
      </p:pic>
    </p:spTree>
    <p:extLst>
      <p:ext uri="{BB962C8B-B14F-4D97-AF65-F5344CB8AC3E}">
        <p14:creationId xmlns:p14="http://schemas.microsoft.com/office/powerpoint/2010/main" val="2042843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8517" y="310721"/>
            <a:ext cx="11790528" cy="6424447"/>
          </a:xfrm>
        </p:spPr>
        <p:txBody>
          <a:bodyPr>
            <a:normAutofit/>
          </a:bodyPr>
          <a:lstStyle/>
          <a:p>
            <a:r>
              <a:rPr lang="en-US" sz="3200" b="1" dirty="0">
                <a:effectLst/>
              </a:rPr>
              <a:t>Surgery </a:t>
            </a:r>
            <a:endParaRPr lang="en-US" sz="3200" dirty="0"/>
          </a:p>
          <a:p>
            <a:pPr lvl="1"/>
            <a:r>
              <a:rPr lang="en-US" sz="2800" dirty="0"/>
              <a:t>All patients with </a:t>
            </a:r>
            <a:r>
              <a:rPr lang="en-US" sz="2800" u="sng" dirty="0">
                <a:effectLst>
                  <a:outerShdw blurRad="38100" dist="38100" dir="2700000" algn="tl">
                    <a:srgbClr val="000000">
                      <a:alpha val="43137"/>
                    </a:srgbClr>
                  </a:outerShdw>
                </a:effectLst>
              </a:rPr>
              <a:t>Stanford type A dissection</a:t>
            </a:r>
          </a:p>
          <a:p>
            <a:pPr lvl="1"/>
            <a:r>
              <a:rPr lang="en-US" sz="2800" dirty="0"/>
              <a:t>Patients with</a:t>
            </a:r>
            <a:r>
              <a:rPr lang="en-US" sz="2800" u="sng" dirty="0">
                <a:effectLst>
                  <a:outerShdw blurRad="38100" dist="38100" dir="2700000" algn="tl">
                    <a:srgbClr val="000000">
                      <a:alpha val="43137"/>
                    </a:srgbClr>
                  </a:outerShdw>
                </a:effectLst>
              </a:rPr>
              <a:t> Stanford type B dissection</a:t>
            </a:r>
            <a:r>
              <a:rPr lang="en-US" sz="2800" dirty="0"/>
              <a:t> who develop </a:t>
            </a:r>
            <a:r>
              <a:rPr lang="en-US" sz="2800" b="1" dirty="0"/>
              <a:t>complications</a:t>
            </a:r>
          </a:p>
          <a:p>
            <a:r>
              <a:rPr lang="en-US" sz="3200" b="1" dirty="0">
                <a:effectLst/>
              </a:rPr>
              <a:t>Drugs</a:t>
            </a:r>
            <a:r>
              <a:rPr lang="en-US" b="1" dirty="0">
                <a:effectLst/>
              </a:rPr>
              <a:t> (</a:t>
            </a:r>
            <a:r>
              <a:rPr lang="en-US" dirty="0"/>
              <a:t>Patients with uncomplicated type B dissection</a:t>
            </a:r>
            <a:r>
              <a:rPr lang="en-US" b="1" dirty="0">
                <a:effectLst/>
              </a:rPr>
              <a:t>)</a:t>
            </a:r>
          </a:p>
          <a:p>
            <a:pPr marL="0" indent="0">
              <a:buNone/>
            </a:pPr>
            <a:r>
              <a:rPr lang="en-US" b="1" dirty="0"/>
              <a:t> 1- </a:t>
            </a:r>
            <a:r>
              <a:rPr lang="en-US" sz="3200" b="1" dirty="0"/>
              <a:t>Hypotensive patients</a:t>
            </a:r>
          </a:p>
          <a:p>
            <a:pPr lvl="1"/>
            <a:r>
              <a:rPr lang="en-US" sz="2800" dirty="0"/>
              <a:t>IV fluids</a:t>
            </a:r>
          </a:p>
          <a:p>
            <a:pPr lvl="1"/>
            <a:r>
              <a:rPr lang="en-US" sz="2800" dirty="0"/>
              <a:t>Vasopressor: </a:t>
            </a:r>
            <a:r>
              <a:rPr lang="en-US" sz="2800" b="1" dirty="0">
                <a:solidFill>
                  <a:srgbClr val="FF0000"/>
                </a:solidFill>
              </a:rPr>
              <a:t>Norepinephrine, Phenylephrine</a:t>
            </a:r>
            <a:endParaRPr lang="en-US" b="1" dirty="0">
              <a:solidFill>
                <a:srgbClr val="FF0000"/>
              </a:solidFill>
            </a:endParaRPr>
          </a:p>
          <a:p>
            <a:pPr marL="0" indent="0">
              <a:buNone/>
            </a:pPr>
            <a:r>
              <a:rPr lang="en-US" b="1" dirty="0"/>
              <a:t> 2- </a:t>
            </a:r>
            <a:r>
              <a:rPr lang="en-US" sz="3200" b="1" dirty="0"/>
              <a:t>Hypertensive patients</a:t>
            </a:r>
          </a:p>
          <a:p>
            <a:pPr lvl="1"/>
            <a:r>
              <a:rPr lang="en-US" sz="2800" dirty="0"/>
              <a:t>IV Beta blocker: </a:t>
            </a:r>
            <a:r>
              <a:rPr lang="en-US" sz="2800" b="1" dirty="0" err="1">
                <a:solidFill>
                  <a:srgbClr val="FF0000"/>
                </a:solidFill>
              </a:rPr>
              <a:t>Esmolol</a:t>
            </a:r>
            <a:r>
              <a:rPr lang="en-US" sz="2800" b="1" dirty="0">
                <a:solidFill>
                  <a:srgbClr val="FF0000"/>
                </a:solidFill>
              </a:rPr>
              <a:t>, Labetalol</a:t>
            </a:r>
          </a:p>
          <a:p>
            <a:pPr lvl="1"/>
            <a:r>
              <a:rPr lang="en-US" sz="2800" dirty="0"/>
              <a:t>If beta blockers are contraindicated use calcium channel blocker: </a:t>
            </a:r>
            <a:r>
              <a:rPr lang="en-US" sz="2800" b="1" dirty="0">
                <a:solidFill>
                  <a:srgbClr val="FF0000"/>
                </a:solidFill>
              </a:rPr>
              <a:t>Verapamil, Diltiazem</a:t>
            </a:r>
          </a:p>
          <a:p>
            <a:pPr lvl="1"/>
            <a:r>
              <a:rPr lang="en-US" sz="2800" dirty="0"/>
              <a:t>Followed by vasodilator: </a:t>
            </a:r>
            <a:r>
              <a:rPr lang="en-US" sz="2800" b="1" dirty="0">
                <a:solidFill>
                  <a:srgbClr val="FF0000"/>
                </a:solidFill>
              </a:rPr>
              <a:t>Na Nitroprusside, </a:t>
            </a:r>
            <a:r>
              <a:rPr lang="en-US" sz="2800" b="1" dirty="0" err="1">
                <a:solidFill>
                  <a:srgbClr val="FF0000"/>
                </a:solidFill>
              </a:rPr>
              <a:t>Nicardipine</a:t>
            </a:r>
            <a:r>
              <a:rPr lang="en-US" sz="2800" b="1" dirty="0">
                <a:solidFill>
                  <a:srgbClr val="FF0000"/>
                </a:solidFill>
              </a:rPr>
              <a:t>, Nitroglycerine</a:t>
            </a:r>
            <a:endParaRPr lang="en-US" b="1" dirty="0">
              <a:solidFill>
                <a:srgbClr val="FF0000"/>
              </a:solidFill>
            </a:endParaRPr>
          </a:p>
          <a:p>
            <a:pPr marL="0" indent="0">
              <a:buNone/>
            </a:pPr>
            <a:r>
              <a:rPr lang="en-US" b="1" dirty="0"/>
              <a:t> 3- </a:t>
            </a:r>
            <a:r>
              <a:rPr lang="en-US" sz="3200" b="1" dirty="0"/>
              <a:t>Supportive</a:t>
            </a:r>
            <a:r>
              <a:rPr lang="en-US" sz="3200" dirty="0"/>
              <a:t>:</a:t>
            </a:r>
            <a:r>
              <a:rPr lang="en-US" dirty="0"/>
              <a:t> </a:t>
            </a:r>
            <a:r>
              <a:rPr lang="en-US" sz="3200" b="1" dirty="0">
                <a:solidFill>
                  <a:srgbClr val="FF0000"/>
                </a:solidFill>
              </a:rPr>
              <a:t>Morphine</a:t>
            </a:r>
            <a:r>
              <a:rPr lang="en-US" sz="3200" dirty="0"/>
              <a:t> for pain management </a:t>
            </a:r>
          </a:p>
        </p:txBody>
      </p:sp>
    </p:spTree>
    <p:extLst>
      <p:ext uri="{BB962C8B-B14F-4D97-AF65-F5344CB8AC3E}">
        <p14:creationId xmlns:p14="http://schemas.microsoft.com/office/powerpoint/2010/main" val="21809930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4326"/>
            <a:ext cx="10515600" cy="1325563"/>
          </a:xfrm>
        </p:spPr>
        <p:txBody>
          <a:bodyPr/>
          <a:lstStyle/>
          <a:p>
            <a:pPr algn="ctr"/>
            <a:r>
              <a:rPr lang="en-US" b="1" dirty="0">
                <a:effectLst>
                  <a:outerShdw blurRad="38100" dist="38100" dir="2700000" algn="tl">
                    <a:srgbClr val="000000">
                      <a:alpha val="43137"/>
                    </a:srgbClr>
                  </a:outerShdw>
                </a:effectLst>
              </a:rPr>
              <a:t>Definition</a:t>
            </a:r>
          </a:p>
        </p:txBody>
      </p:sp>
      <p:sp>
        <p:nvSpPr>
          <p:cNvPr id="3" name="Content Placeholder 2"/>
          <p:cNvSpPr>
            <a:spLocks noGrp="1"/>
          </p:cNvSpPr>
          <p:nvPr>
            <p:ph idx="1"/>
          </p:nvPr>
        </p:nvSpPr>
        <p:spPr>
          <a:xfrm>
            <a:off x="132806" y="1718144"/>
            <a:ext cx="4844143" cy="4351338"/>
          </a:xfrm>
        </p:spPr>
        <p:txBody>
          <a:bodyPr>
            <a:normAutofit/>
          </a:bodyPr>
          <a:lstStyle/>
          <a:p>
            <a:pPr marL="0" indent="0">
              <a:buNone/>
            </a:pPr>
            <a:r>
              <a:rPr lang="en-US" sz="3200" dirty="0"/>
              <a:t>A serious condition in which the inner layer of the aorta tears, causing the inner and middle layers to separate “dissect” creating a false lumen alongside the existing or true lumen. </a:t>
            </a:r>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4097" t="7150" r="5904" b="7517"/>
          <a:stretch/>
        </p:blipFill>
        <p:spPr>
          <a:xfrm>
            <a:off x="5316583" y="1538242"/>
            <a:ext cx="6625045" cy="4711143"/>
          </a:xfrm>
          <a:prstGeom prst="rect">
            <a:avLst/>
          </a:prstGeom>
        </p:spPr>
      </p:pic>
    </p:spTree>
    <p:extLst>
      <p:ext uri="{BB962C8B-B14F-4D97-AF65-F5344CB8AC3E}">
        <p14:creationId xmlns:p14="http://schemas.microsoft.com/office/powerpoint/2010/main" val="18267771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0249"/>
            <a:ext cx="12192000" cy="5929953"/>
          </a:xfrm>
        </p:spPr>
        <p:txBody>
          <a:bodyPr>
            <a:normAutofit/>
          </a:bodyPr>
          <a:lstStyle/>
          <a:p>
            <a:pPr marL="0" indent="0" algn="ctr">
              <a:buNone/>
            </a:pPr>
            <a:r>
              <a:rPr lang="en-US" sz="5600" dirty="0"/>
              <a:t>Notes </a:t>
            </a:r>
          </a:p>
          <a:p>
            <a:endParaRPr lang="en-US" sz="2800" dirty="0"/>
          </a:p>
          <a:p>
            <a:r>
              <a:rPr lang="en-US" sz="2800" b="1" dirty="0">
                <a:solidFill>
                  <a:srgbClr val="FF0000"/>
                </a:solidFill>
              </a:rPr>
              <a:t>Inotropes should be avoided</a:t>
            </a:r>
            <a:r>
              <a:rPr lang="en-US" sz="2800" dirty="0"/>
              <a:t> as they can increase shear stress on the aortic wall through increased force of ventricular contraction. (</a:t>
            </a:r>
            <a:r>
              <a:rPr lang="en-US" sz="2800" b="1" dirty="0">
                <a:solidFill>
                  <a:srgbClr val="FF0000"/>
                </a:solidFill>
              </a:rPr>
              <a:t>Hydralazine</a:t>
            </a:r>
            <a:r>
              <a:rPr lang="en-US" sz="2800" dirty="0"/>
              <a:t>)</a:t>
            </a:r>
          </a:p>
          <a:p>
            <a:r>
              <a:rPr lang="en-US" dirty="0"/>
              <a:t>Identify and treat, if possible, any comorbidities that may be contributing to the hypotension like severe aortic insufficiency or Cardiac tamponade</a:t>
            </a:r>
          </a:p>
          <a:p>
            <a:r>
              <a:rPr lang="en-US" dirty="0"/>
              <a:t>Patients with dissection of the </a:t>
            </a:r>
            <a:r>
              <a:rPr lang="en-US" u="sng" dirty="0"/>
              <a:t>descending aorta </a:t>
            </a:r>
            <a:r>
              <a:rPr lang="en-US" dirty="0"/>
              <a:t>who remain stable on IV treatment can be transitioned to oral medications and discharged with outpatient imaging surveillance.</a:t>
            </a:r>
          </a:p>
          <a:p>
            <a:r>
              <a:rPr lang="en-US" dirty="0"/>
              <a:t>Start beta blocker therapy before vasodilators to avoid </a:t>
            </a:r>
            <a:r>
              <a:rPr lang="en-US" b="1" dirty="0">
                <a:solidFill>
                  <a:srgbClr val="FF0000"/>
                </a:solidFill>
              </a:rPr>
              <a:t>reflex tachycardia</a:t>
            </a:r>
          </a:p>
          <a:p>
            <a:endParaRPr lang="en-US" dirty="0"/>
          </a:p>
        </p:txBody>
      </p:sp>
    </p:spTree>
    <p:extLst>
      <p:ext uri="{BB962C8B-B14F-4D97-AF65-F5344CB8AC3E}">
        <p14:creationId xmlns:p14="http://schemas.microsoft.com/office/powerpoint/2010/main" val="18482436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4649" y="0"/>
            <a:ext cx="10515600" cy="1325563"/>
          </a:xfrm>
        </p:spPr>
        <p:txBody>
          <a:bodyPr/>
          <a:lstStyle/>
          <a:p>
            <a:r>
              <a:rPr lang="en-US" dirty="0"/>
              <a:t>Case </a:t>
            </a:r>
          </a:p>
        </p:txBody>
      </p:sp>
      <p:sp>
        <p:nvSpPr>
          <p:cNvPr id="3" name="Content Placeholder 2"/>
          <p:cNvSpPr>
            <a:spLocks noGrp="1"/>
          </p:cNvSpPr>
          <p:nvPr>
            <p:ph idx="1"/>
          </p:nvPr>
        </p:nvSpPr>
        <p:spPr>
          <a:xfrm>
            <a:off x="220717" y="1423604"/>
            <a:ext cx="10699532" cy="5268858"/>
          </a:xfrm>
        </p:spPr>
        <p:txBody>
          <a:bodyPr>
            <a:normAutofit lnSpcReduction="10000"/>
          </a:bodyPr>
          <a:lstStyle/>
          <a:p>
            <a:r>
              <a:rPr lang="en-US" dirty="0"/>
              <a:t>A 63-year-old man is rushed to the emergency department because of a severe, sharp, "tearing" chest pain. He suffers from a syncopal event prior to reaching the emergency room, and his peripheral pulses are diminished. He has a history of uncontrolled hypertension , diabetes mellitus, and chronic kidney disease. After stabilization, what of the following is the most appropriate test in order to diagnose the patient's condition?</a:t>
            </a:r>
          </a:p>
          <a:p>
            <a:pPr marL="0" indent="0">
              <a:buNone/>
            </a:pPr>
            <a:endParaRPr lang="en-US" dirty="0"/>
          </a:p>
          <a:p>
            <a:pPr marL="0" indent="0">
              <a:buNone/>
            </a:pPr>
            <a:r>
              <a:rPr lang="en-US" dirty="0"/>
              <a:t>A- CTA</a:t>
            </a:r>
          </a:p>
          <a:p>
            <a:pPr marL="0" indent="0">
              <a:buNone/>
            </a:pPr>
            <a:r>
              <a:rPr lang="en-US" dirty="0"/>
              <a:t>B- MRA</a:t>
            </a:r>
          </a:p>
          <a:p>
            <a:pPr marL="0" indent="0">
              <a:buNone/>
            </a:pPr>
            <a:r>
              <a:rPr lang="en-US" dirty="0"/>
              <a:t>C- CXR</a:t>
            </a:r>
          </a:p>
          <a:p>
            <a:pPr marL="0" indent="0">
              <a:buNone/>
            </a:pPr>
            <a:r>
              <a:rPr lang="en-US" dirty="0"/>
              <a:t>D- ECG</a:t>
            </a:r>
          </a:p>
          <a:p>
            <a:pPr marL="0" indent="0">
              <a:buNone/>
            </a:pPr>
            <a:endParaRPr lang="en-US" dirty="0"/>
          </a:p>
          <a:p>
            <a:pPr>
              <a:buFontTx/>
              <a:buChar char="-"/>
            </a:pPr>
            <a:endParaRPr lang="en-US" dirty="0"/>
          </a:p>
        </p:txBody>
      </p:sp>
    </p:spTree>
    <p:extLst>
      <p:ext uri="{BB962C8B-B14F-4D97-AF65-F5344CB8AC3E}">
        <p14:creationId xmlns:p14="http://schemas.microsoft.com/office/powerpoint/2010/main" val="33842658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5ACFE2"/>
            </a:gs>
            <a:gs pos="55000">
              <a:schemeClr val="accent1">
                <a:lumMod val="45000"/>
                <a:lumOff val="55000"/>
              </a:schemeClr>
            </a:gs>
            <a:gs pos="17000">
              <a:schemeClr val="accent1">
                <a:lumMod val="45000"/>
                <a:lumOff val="55000"/>
              </a:schemeClr>
            </a:gs>
            <a:gs pos="100000">
              <a:srgbClr val="00243A"/>
            </a:gs>
          </a:gsLst>
          <a:lin ang="27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94290" y="0"/>
            <a:ext cx="10515600" cy="1325563"/>
          </a:xfrm>
        </p:spPr>
        <p:txBody>
          <a:bodyPr/>
          <a:lstStyle/>
          <a:p>
            <a:r>
              <a:rPr lang="en-US" dirty="0"/>
              <a:t>Case </a:t>
            </a:r>
          </a:p>
        </p:txBody>
      </p:sp>
      <p:sp>
        <p:nvSpPr>
          <p:cNvPr id="3" name="Content Placeholder 2"/>
          <p:cNvSpPr>
            <a:spLocks noGrp="1"/>
          </p:cNvSpPr>
          <p:nvPr>
            <p:ph idx="1"/>
          </p:nvPr>
        </p:nvSpPr>
        <p:spPr>
          <a:xfrm>
            <a:off x="144516" y="1045231"/>
            <a:ext cx="11663856" cy="5339803"/>
          </a:xfrm>
        </p:spPr>
        <p:txBody>
          <a:bodyPr>
            <a:normAutofit lnSpcReduction="10000"/>
          </a:bodyPr>
          <a:lstStyle/>
          <a:p>
            <a:pPr marL="0" indent="0">
              <a:buNone/>
            </a:pPr>
            <a:r>
              <a:rPr lang="en-US" dirty="0"/>
              <a:t>A 65-year-old man comes to the emergency department because of chest pain. He rates the pain as a 10 on a 10-point scale. It is sudden, burning, tearing, and radiates to the back. He has a history of hypertension and cocaine use. His temperature is 36.8°C (98.2°F), pulse is 150/min, respiration are 18/min, and blood pressure is 180/100 mm Hg. Troponins and D-dimer are negative. Chest X-ray shows a widened mediastinum. An ECG shows a heart rate of 150/min with no other abnormalities. What is the most appropriate next step in management?</a:t>
            </a:r>
          </a:p>
          <a:p>
            <a:pPr marL="0" indent="0">
              <a:buNone/>
            </a:pPr>
            <a:endParaRPr lang="en-US" dirty="0"/>
          </a:p>
          <a:p>
            <a:pPr marL="0" indent="0">
              <a:buNone/>
            </a:pPr>
            <a:r>
              <a:rPr lang="en-US" dirty="0"/>
              <a:t>A- Propranolol</a:t>
            </a:r>
          </a:p>
          <a:p>
            <a:pPr marL="0" indent="0">
              <a:buNone/>
            </a:pPr>
            <a:r>
              <a:rPr lang="en-US" dirty="0"/>
              <a:t>B- PPI </a:t>
            </a:r>
          </a:p>
          <a:p>
            <a:pPr marL="0" indent="0">
              <a:buNone/>
            </a:pPr>
            <a:r>
              <a:rPr lang="en-US" dirty="0"/>
              <a:t>C- Digoxin</a:t>
            </a:r>
          </a:p>
          <a:p>
            <a:pPr marL="0" indent="0">
              <a:buNone/>
            </a:pPr>
            <a:r>
              <a:rPr lang="en-US" dirty="0"/>
              <a:t>D- Aspirin</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7049338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4C9842-6230-8BC0-FCA3-D45313E9E30F}"/>
              </a:ext>
            </a:extLst>
          </p:cNvPr>
          <p:cNvSpPr>
            <a:spLocks noGrp="1"/>
          </p:cNvSpPr>
          <p:nvPr>
            <p:ph type="title"/>
          </p:nvPr>
        </p:nvSpPr>
        <p:spPr/>
        <p:txBody>
          <a:bodyPr/>
          <a:lstStyle/>
          <a:p>
            <a:r>
              <a:rPr lang="en-US" dirty="0"/>
              <a:t>Case</a:t>
            </a:r>
          </a:p>
        </p:txBody>
      </p:sp>
      <p:sp>
        <p:nvSpPr>
          <p:cNvPr id="3" name="Content Placeholder 2">
            <a:extLst>
              <a:ext uri="{FF2B5EF4-FFF2-40B4-BE49-F238E27FC236}">
                <a16:creationId xmlns:a16="http://schemas.microsoft.com/office/drawing/2014/main" id="{B3E64F24-8F91-E270-DC92-873E4298E029}"/>
              </a:ext>
            </a:extLst>
          </p:cNvPr>
          <p:cNvSpPr>
            <a:spLocks noGrp="1"/>
          </p:cNvSpPr>
          <p:nvPr>
            <p:ph idx="1"/>
          </p:nvPr>
        </p:nvSpPr>
        <p:spPr>
          <a:xfrm>
            <a:off x="372688" y="1451552"/>
            <a:ext cx="10515600" cy="4351338"/>
          </a:xfrm>
        </p:spPr>
        <p:txBody>
          <a:bodyPr>
            <a:normAutofit fontScale="92500" lnSpcReduction="10000"/>
          </a:bodyPr>
          <a:lstStyle/>
          <a:p>
            <a:r>
              <a:rPr lang="en-US" b="0" i="0" dirty="0">
                <a:effectLst/>
              </a:rPr>
              <a:t>A 72-year-old man comes to the emergency department because of sudden onset, severe chest pain that radiates to his back. He also feels weak, light-headed, has nausea, and is short of breath . He takes atorvastatin, enalapril and an inhaled corticosteroid, though is often non-compliant with his medications. His pulse is 105/min, and blood pressure is 180/100 mm Hg in the left arm and 155/95 mm Hg in the right arm. The bedside chest X-ray shows a widened mediastinum. Despite optimal management, the patient quickly decompensates and passes away. Which of the following is the most likely underlying cause of death?</a:t>
            </a:r>
          </a:p>
          <a:p>
            <a:pPr marL="0" indent="0">
              <a:buNone/>
            </a:pPr>
            <a:r>
              <a:rPr lang="en-US" b="0" i="0" dirty="0">
                <a:effectLst/>
              </a:rPr>
              <a:t>A- Hemorrhage within the cranium</a:t>
            </a:r>
          </a:p>
          <a:p>
            <a:pPr marL="0" indent="0">
              <a:buNone/>
            </a:pPr>
            <a:r>
              <a:rPr lang="en-US" dirty="0"/>
              <a:t>B- Equalization of the pressures within the heart</a:t>
            </a:r>
          </a:p>
          <a:p>
            <a:pPr marL="0" indent="0">
              <a:buNone/>
            </a:pPr>
            <a:r>
              <a:rPr lang="en-US" b="0" i="0" dirty="0">
                <a:effectLst/>
              </a:rPr>
              <a:t>C- Myocardial infarction</a:t>
            </a:r>
          </a:p>
          <a:p>
            <a:pPr marL="0" indent="0">
              <a:buNone/>
            </a:pPr>
            <a:endParaRPr lang="en-US" b="0" i="0" dirty="0">
              <a:effectLst/>
            </a:endParaRPr>
          </a:p>
          <a:p>
            <a:pPr marL="0" indent="0">
              <a:buNone/>
            </a:pPr>
            <a:endParaRPr lang="en-US" dirty="0"/>
          </a:p>
        </p:txBody>
      </p:sp>
    </p:spTree>
    <p:extLst>
      <p:ext uri="{BB962C8B-B14F-4D97-AF65-F5344CB8AC3E}">
        <p14:creationId xmlns:p14="http://schemas.microsoft.com/office/powerpoint/2010/main" val="36489340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D27FE3-6F85-CFDF-B04C-295A57256809}"/>
              </a:ext>
            </a:extLst>
          </p:cNvPr>
          <p:cNvSpPr>
            <a:spLocks noGrp="1"/>
          </p:cNvSpPr>
          <p:nvPr>
            <p:ph type="title"/>
          </p:nvPr>
        </p:nvSpPr>
        <p:spPr/>
        <p:txBody>
          <a:bodyPr/>
          <a:lstStyle/>
          <a:p>
            <a:r>
              <a:rPr lang="en-US" dirty="0"/>
              <a:t>Case</a:t>
            </a:r>
          </a:p>
        </p:txBody>
      </p:sp>
      <p:sp>
        <p:nvSpPr>
          <p:cNvPr id="3" name="Content Placeholder 2">
            <a:extLst>
              <a:ext uri="{FF2B5EF4-FFF2-40B4-BE49-F238E27FC236}">
                <a16:creationId xmlns:a16="http://schemas.microsoft.com/office/drawing/2014/main" id="{E8ADE8B0-7329-73AC-B275-E0222AE1D19D}"/>
              </a:ext>
            </a:extLst>
          </p:cNvPr>
          <p:cNvSpPr>
            <a:spLocks noGrp="1"/>
          </p:cNvSpPr>
          <p:nvPr>
            <p:ph idx="1"/>
          </p:nvPr>
        </p:nvSpPr>
        <p:spPr>
          <a:xfrm>
            <a:off x="332172" y="1603683"/>
            <a:ext cx="10515600" cy="4351338"/>
          </a:xfrm>
        </p:spPr>
        <p:txBody>
          <a:bodyPr>
            <a:normAutofit fontScale="92500" lnSpcReduction="20000"/>
          </a:bodyPr>
          <a:lstStyle/>
          <a:p>
            <a:r>
              <a:rPr lang="en-US" b="0" i="0" dirty="0">
                <a:effectLst/>
              </a:rPr>
              <a:t>An overweight 45-year-old man comes to the emergency department because of acute chest pain that began 30 minutes ago. His pulse is 150/min with decreased peripheral pulses, and his blood pressure is 100/60 mm Hg. He was sitting at home eating dinner when he "felt his blood pressure go up," and then almost immediately experienced a sudden onset of severe, "ripping" chest pain that radiated to his back. Current medications include captopril and metoprolol, which he has not taken for several weeks. What of the following is the most appropriate imaging modality in the patient's workup?</a:t>
            </a:r>
          </a:p>
          <a:p>
            <a:pPr marL="0" indent="0">
              <a:buNone/>
            </a:pPr>
            <a:r>
              <a:rPr lang="en-US" dirty="0"/>
              <a:t>A- CXR</a:t>
            </a:r>
          </a:p>
          <a:p>
            <a:pPr marL="0" indent="0">
              <a:buNone/>
            </a:pPr>
            <a:r>
              <a:rPr lang="en-US" dirty="0"/>
              <a:t>B- MRA</a:t>
            </a:r>
          </a:p>
          <a:p>
            <a:pPr marL="0" indent="0">
              <a:buNone/>
            </a:pPr>
            <a:r>
              <a:rPr lang="en-US" dirty="0"/>
              <a:t>C- CTA</a:t>
            </a:r>
          </a:p>
          <a:p>
            <a:pPr marL="0" indent="0">
              <a:buNone/>
            </a:pPr>
            <a:r>
              <a:rPr lang="en-US" dirty="0"/>
              <a:t>D- TEE</a:t>
            </a:r>
          </a:p>
        </p:txBody>
      </p:sp>
    </p:spTree>
    <p:extLst>
      <p:ext uri="{BB962C8B-B14F-4D97-AF65-F5344CB8AC3E}">
        <p14:creationId xmlns:p14="http://schemas.microsoft.com/office/powerpoint/2010/main" val="42892450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2666" y="1648015"/>
            <a:ext cx="10515600" cy="3660965"/>
          </a:xfrm>
        </p:spPr>
        <p:txBody>
          <a:bodyPr>
            <a:normAutofit/>
          </a:bodyPr>
          <a:lstStyle/>
          <a:p>
            <a:pPr algn="ctr"/>
            <a:r>
              <a:rPr lang="en-US" sz="9600" b="1" spc="50" dirty="0">
                <a:ln w="9525" cmpd="sng">
                  <a:solidFill>
                    <a:schemeClr val="accent1"/>
                  </a:solidFill>
                  <a:prstDash val="solid"/>
                </a:ln>
                <a:solidFill>
                  <a:srgbClr val="70AD47">
                    <a:tint val="1000"/>
                  </a:srgbClr>
                </a:solidFill>
                <a:effectLst>
                  <a:glow rad="38100">
                    <a:schemeClr val="accent1">
                      <a:alpha val="40000"/>
                    </a:schemeClr>
                  </a:glow>
                </a:effectLst>
              </a:rPr>
              <a:t>Thank You </a:t>
            </a:r>
          </a:p>
        </p:txBody>
      </p:sp>
    </p:spTree>
    <p:extLst>
      <p:ext uri="{BB962C8B-B14F-4D97-AF65-F5344CB8AC3E}">
        <p14:creationId xmlns:p14="http://schemas.microsoft.com/office/powerpoint/2010/main" val="36615578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69589"/>
            <a:ext cx="10515600" cy="1325563"/>
          </a:xfrm>
        </p:spPr>
        <p:txBody>
          <a:bodyPr/>
          <a:lstStyle/>
          <a:p>
            <a:pPr algn="ctr"/>
            <a:r>
              <a:rPr lang="en-US" b="1" dirty="0">
                <a:effectLst>
                  <a:outerShdw blurRad="38100" dist="38100" dir="2700000" algn="tl">
                    <a:srgbClr val="000000">
                      <a:alpha val="43137"/>
                    </a:srgbClr>
                  </a:outerShdw>
                </a:effectLst>
              </a:rPr>
              <a:t>Classification </a:t>
            </a:r>
          </a:p>
        </p:txBody>
      </p:sp>
      <p:sp>
        <p:nvSpPr>
          <p:cNvPr id="3" name="Content Placeholder 2"/>
          <p:cNvSpPr>
            <a:spLocks noGrp="1"/>
          </p:cNvSpPr>
          <p:nvPr>
            <p:ph idx="1"/>
          </p:nvPr>
        </p:nvSpPr>
        <p:spPr>
          <a:xfrm>
            <a:off x="715370" y="1283745"/>
            <a:ext cx="10515600" cy="5219411"/>
          </a:xfrm>
        </p:spPr>
        <p:txBody>
          <a:bodyPr>
            <a:normAutofit/>
          </a:bodyPr>
          <a:lstStyle/>
          <a:p>
            <a:pPr marL="0" indent="0">
              <a:buNone/>
            </a:pPr>
            <a:r>
              <a:rPr lang="en-US" dirty="0"/>
              <a:t>There are</a:t>
            </a:r>
            <a:r>
              <a:rPr lang="en-US" u="sng" dirty="0"/>
              <a:t> two </a:t>
            </a:r>
            <a:r>
              <a:rPr lang="en-US" dirty="0"/>
              <a:t>classifications: </a:t>
            </a:r>
          </a:p>
          <a:p>
            <a:pPr marL="0" indent="0">
              <a:buNone/>
            </a:pPr>
            <a:r>
              <a:rPr lang="en-US" sz="3200" dirty="0"/>
              <a:t>-</a:t>
            </a:r>
            <a:r>
              <a:rPr lang="en-US" sz="3200" b="1" u="sng" dirty="0" err="1">
                <a:effectLst>
                  <a:outerShdw blurRad="38100" dist="38100" dir="2700000" algn="tl">
                    <a:srgbClr val="000000">
                      <a:alpha val="43137"/>
                    </a:srgbClr>
                  </a:outerShdw>
                </a:effectLst>
              </a:rPr>
              <a:t>DeBakey</a:t>
            </a:r>
            <a:r>
              <a:rPr lang="en-US" sz="3200" b="1" u="sng" dirty="0">
                <a:effectLst>
                  <a:outerShdw blurRad="38100" dist="38100" dir="2700000" algn="tl">
                    <a:srgbClr val="000000">
                      <a:alpha val="43137"/>
                    </a:srgbClr>
                  </a:outerShdw>
                </a:effectLst>
              </a:rPr>
              <a:t> Classification:</a:t>
            </a:r>
            <a:endParaRPr lang="en-US" dirty="0"/>
          </a:p>
          <a:p>
            <a:pPr>
              <a:buFont typeface="Wingdings" panose="05000000000000000000" pitchFamily="2" charset="2"/>
              <a:buChar char="ü"/>
            </a:pPr>
            <a:r>
              <a:rPr lang="en-US" dirty="0"/>
              <a:t>Type 1: Originates in the ascending aorta and extends beyond that, at least to the aortic arch. It’s the most lethal type, most commonly in patients &lt;65 years</a:t>
            </a:r>
          </a:p>
          <a:p>
            <a:pPr>
              <a:buFont typeface="Wingdings" panose="05000000000000000000" pitchFamily="2" charset="2"/>
              <a:buChar char="ü"/>
            </a:pPr>
            <a:r>
              <a:rPr lang="en-US" dirty="0"/>
              <a:t>Type 2: Limited to the ascending aorta only </a:t>
            </a:r>
          </a:p>
          <a:p>
            <a:pPr>
              <a:buFont typeface="Wingdings" panose="05000000000000000000" pitchFamily="2" charset="2"/>
              <a:buChar char="ü"/>
            </a:pPr>
            <a:r>
              <a:rPr lang="en-US" dirty="0"/>
              <a:t>Type 3: Originated at the level of the left subclavian artery, it’s further classified into type:</a:t>
            </a:r>
          </a:p>
          <a:p>
            <a:pPr marL="0" indent="0">
              <a:buNone/>
            </a:pPr>
            <a:r>
              <a:rPr lang="en-US" dirty="0"/>
              <a:t>                 3a: Confined to the descending thoracic aorta and </a:t>
            </a:r>
          </a:p>
          <a:p>
            <a:pPr marL="0" indent="0">
              <a:buNone/>
            </a:pPr>
            <a:r>
              <a:rPr lang="en-US" dirty="0"/>
              <a:t>                 3b: The dissection extends into the abdominal aorta</a:t>
            </a:r>
          </a:p>
        </p:txBody>
      </p:sp>
    </p:spTree>
    <p:extLst>
      <p:ext uri="{BB962C8B-B14F-4D97-AF65-F5344CB8AC3E}">
        <p14:creationId xmlns:p14="http://schemas.microsoft.com/office/powerpoint/2010/main" val="23425564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93112"/>
            <a:ext cx="6974005" cy="4351338"/>
          </a:xfrm>
        </p:spPr>
        <p:txBody>
          <a:bodyPr/>
          <a:lstStyle/>
          <a:p>
            <a:pPr marL="0" indent="0">
              <a:buNone/>
            </a:pPr>
            <a:r>
              <a:rPr lang="en-US" dirty="0"/>
              <a:t>-</a:t>
            </a:r>
            <a:r>
              <a:rPr lang="en-US" sz="3200" b="1" u="sng" dirty="0">
                <a:effectLst>
                  <a:outerShdw blurRad="38100" dist="38100" dir="2700000" algn="tl">
                    <a:srgbClr val="000000">
                      <a:alpha val="43137"/>
                    </a:srgbClr>
                  </a:outerShdw>
                </a:effectLst>
              </a:rPr>
              <a:t>Stanford Classification</a:t>
            </a:r>
            <a:r>
              <a:rPr lang="en-US" dirty="0"/>
              <a:t>: (more commonly used and is taken into perspective for treatment decision making)</a:t>
            </a:r>
          </a:p>
          <a:p>
            <a:r>
              <a:rPr lang="en-US" dirty="0"/>
              <a:t>Type A: </a:t>
            </a:r>
            <a:r>
              <a:rPr lang="en-US" b="1" dirty="0">
                <a:solidFill>
                  <a:srgbClr val="FF0000"/>
                </a:solidFill>
              </a:rPr>
              <a:t>A</a:t>
            </a:r>
            <a:r>
              <a:rPr lang="en-US" dirty="0"/>
              <a:t>ffects </a:t>
            </a:r>
            <a:r>
              <a:rPr lang="en-US" b="1" dirty="0">
                <a:solidFill>
                  <a:srgbClr val="FF0000"/>
                </a:solidFill>
              </a:rPr>
              <a:t>A</a:t>
            </a:r>
            <a:r>
              <a:rPr lang="en-US" dirty="0"/>
              <a:t>scending </a:t>
            </a:r>
            <a:r>
              <a:rPr lang="en-US" b="1" dirty="0">
                <a:solidFill>
                  <a:srgbClr val="FF0000"/>
                </a:solidFill>
              </a:rPr>
              <a:t>A</a:t>
            </a:r>
            <a:r>
              <a:rPr lang="en-US" dirty="0"/>
              <a:t>orta </a:t>
            </a:r>
          </a:p>
          <a:p>
            <a:r>
              <a:rPr lang="en-US" dirty="0"/>
              <a:t>Type B: </a:t>
            </a:r>
            <a:r>
              <a:rPr lang="en-US" b="1" dirty="0">
                <a:solidFill>
                  <a:srgbClr val="FF0000"/>
                </a:solidFill>
              </a:rPr>
              <a:t>B</a:t>
            </a:r>
            <a:r>
              <a:rPr lang="en-US" dirty="0"/>
              <a:t>egins </a:t>
            </a:r>
            <a:r>
              <a:rPr lang="en-US" b="1" dirty="0">
                <a:solidFill>
                  <a:srgbClr val="FF0000"/>
                </a:solidFill>
              </a:rPr>
              <a:t>B</a:t>
            </a:r>
            <a:r>
              <a:rPr lang="en-US" dirty="0"/>
              <a:t>eyond </a:t>
            </a:r>
            <a:r>
              <a:rPr lang="en-US" b="1" dirty="0">
                <a:solidFill>
                  <a:srgbClr val="FF0000"/>
                </a:solidFill>
              </a:rPr>
              <a:t>B</a:t>
            </a:r>
            <a:r>
              <a:rPr lang="en-US" dirty="0"/>
              <a:t>rachiocephalic vessels (ascending aorta completely spared)</a:t>
            </a:r>
          </a:p>
        </p:txBody>
      </p:sp>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l="957" t="2665" r="-1334" b="3998"/>
          <a:stretch/>
        </p:blipFill>
        <p:spPr>
          <a:xfrm>
            <a:off x="6728346" y="993112"/>
            <a:ext cx="5383258" cy="5162028"/>
          </a:xfrm>
          <a:prstGeom prst="rect">
            <a:avLst/>
          </a:prstGeom>
        </p:spPr>
      </p:pic>
    </p:spTree>
    <p:extLst>
      <p:ext uri="{BB962C8B-B14F-4D97-AF65-F5344CB8AC3E}">
        <p14:creationId xmlns:p14="http://schemas.microsoft.com/office/powerpoint/2010/main" val="3041424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363618" y="0"/>
            <a:ext cx="7204902" cy="6858000"/>
          </a:xfrm>
        </p:spPr>
      </p:pic>
    </p:spTree>
    <p:extLst>
      <p:ext uri="{BB962C8B-B14F-4D97-AF65-F5344CB8AC3E}">
        <p14:creationId xmlns:p14="http://schemas.microsoft.com/office/powerpoint/2010/main" val="33195906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C5E6CFF1-2F42-4E10-9A97-F116F46F53F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picture containing dark&#10;&#10;Description automatically generated">
            <a:extLst>
              <a:ext uri="{FF2B5EF4-FFF2-40B4-BE49-F238E27FC236}">
                <a16:creationId xmlns:a16="http://schemas.microsoft.com/office/drawing/2014/main" id="{9980672D-CF14-D16A-1657-871B3BFF328E}"/>
              </a:ext>
            </a:extLst>
          </p:cNvPr>
          <p:cNvPicPr>
            <a:picLocks noChangeAspect="1"/>
          </p:cNvPicPr>
          <p:nvPr/>
        </p:nvPicPr>
        <p:blipFill rotWithShape="1">
          <a:blip r:embed="rId2">
            <a:alphaModFix amt="35000"/>
            <a:extLst>
              <a:ext uri="{28A0092B-C50C-407E-A947-70E740481C1C}">
                <a14:useLocalDpi xmlns:a14="http://schemas.microsoft.com/office/drawing/2010/main" val="0"/>
              </a:ext>
            </a:extLst>
          </a:blip>
          <a:srcRect b="14773"/>
          <a:stretch/>
        </p:blipFill>
        <p:spPr>
          <a:xfrm>
            <a:off x="20" y="1"/>
            <a:ext cx="12191980" cy="6857999"/>
          </a:xfrm>
          <a:prstGeom prst="rect">
            <a:avLst/>
          </a:prstGeom>
        </p:spPr>
      </p:pic>
      <p:sp>
        <p:nvSpPr>
          <p:cNvPr id="2" name="Title 1"/>
          <p:cNvSpPr>
            <a:spLocks noGrp="1"/>
          </p:cNvSpPr>
          <p:nvPr>
            <p:ph type="title"/>
          </p:nvPr>
        </p:nvSpPr>
        <p:spPr>
          <a:xfrm>
            <a:off x="838201" y="1065862"/>
            <a:ext cx="3313164" cy="4726276"/>
          </a:xfrm>
        </p:spPr>
        <p:txBody>
          <a:bodyPr>
            <a:normAutofit/>
          </a:bodyPr>
          <a:lstStyle/>
          <a:p>
            <a:pPr algn="r"/>
            <a:r>
              <a:rPr lang="en-US" sz="4000" b="1">
                <a:solidFill>
                  <a:srgbClr val="FFFFFF"/>
                </a:solidFill>
                <a:effectLst>
                  <a:outerShdw blurRad="38100" dist="38100" dir="2700000" algn="tl">
                    <a:srgbClr val="000000">
                      <a:alpha val="43137"/>
                    </a:srgbClr>
                  </a:outerShdw>
                </a:effectLst>
              </a:rPr>
              <a:t>Epidemiology</a:t>
            </a:r>
          </a:p>
        </p:txBody>
      </p:sp>
      <p:cxnSp>
        <p:nvCxnSpPr>
          <p:cNvPr id="12" name="Straight Connector 11">
            <a:extLst>
              <a:ext uri="{FF2B5EF4-FFF2-40B4-BE49-F238E27FC236}">
                <a16:creationId xmlns:a16="http://schemas.microsoft.com/office/drawing/2014/main" id="{67182200-4859-4C8D-BCBB-55B245C28BA3}"/>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3372" y="2286000"/>
            <a:ext cx="0" cy="2286000"/>
          </a:xfrm>
          <a:prstGeom prst="line">
            <a:avLst/>
          </a:prstGeom>
          <a:ln w="15875">
            <a:solidFill>
              <a:srgbClr val="FFFFFF"/>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a:xfrm>
            <a:off x="5155379" y="1065862"/>
            <a:ext cx="5744685" cy="4726276"/>
          </a:xfrm>
        </p:spPr>
        <p:txBody>
          <a:bodyPr anchor="ctr">
            <a:normAutofit/>
          </a:bodyPr>
          <a:lstStyle/>
          <a:p>
            <a:pPr marL="0" indent="0">
              <a:buNone/>
            </a:pPr>
            <a:r>
              <a:rPr lang="en-US" sz="2400" dirty="0">
                <a:solidFill>
                  <a:srgbClr val="FFFFFF"/>
                </a:solidFill>
              </a:rPr>
              <a:t>Males have a 2-5 times higher risk than women, peaks in the 6th and 7th decades.</a:t>
            </a:r>
          </a:p>
          <a:p>
            <a:pPr marL="0" indent="0">
              <a:buNone/>
            </a:pPr>
            <a:r>
              <a:rPr lang="en-US" sz="2400" b="0" i="0" dirty="0">
                <a:solidFill>
                  <a:srgbClr val="FFFFFF"/>
                </a:solidFill>
                <a:effectLst/>
              </a:rPr>
              <a:t>However, studies have proven that the presentation in female patients is more severe and worse, specifically in the third trimester of pregnancy due to the hyperdynamic state and hormonal effect on vasculature.</a:t>
            </a:r>
            <a:endParaRPr lang="en-US" sz="2400" dirty="0">
              <a:solidFill>
                <a:srgbClr val="FFFFFF"/>
              </a:solidFill>
            </a:endParaRPr>
          </a:p>
          <a:p>
            <a:pPr marL="0" indent="0">
              <a:buNone/>
            </a:pPr>
            <a:endParaRPr lang="en-US" sz="2000" dirty="0">
              <a:solidFill>
                <a:srgbClr val="FFFFFF"/>
              </a:solidFill>
            </a:endParaRPr>
          </a:p>
        </p:txBody>
      </p:sp>
    </p:spTree>
    <p:extLst>
      <p:ext uri="{BB962C8B-B14F-4D97-AF65-F5344CB8AC3E}">
        <p14:creationId xmlns:p14="http://schemas.microsoft.com/office/powerpoint/2010/main" val="2261227566"/>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0297" y="-228600"/>
            <a:ext cx="10515600" cy="1325563"/>
          </a:xfrm>
        </p:spPr>
        <p:txBody>
          <a:bodyPr/>
          <a:lstStyle/>
          <a:p>
            <a:pPr algn="ctr"/>
            <a:r>
              <a:rPr lang="en-US" b="1" dirty="0">
                <a:effectLst>
                  <a:outerShdw blurRad="38100" dist="38100" dir="2700000" algn="tl">
                    <a:srgbClr val="000000">
                      <a:alpha val="43137"/>
                    </a:srgbClr>
                  </a:outerShdw>
                </a:effectLst>
              </a:rPr>
              <a:t>Etiology</a:t>
            </a:r>
          </a:p>
        </p:txBody>
      </p:sp>
      <p:sp>
        <p:nvSpPr>
          <p:cNvPr id="3" name="Content Placeholder 2"/>
          <p:cNvSpPr>
            <a:spLocks noGrp="1"/>
          </p:cNvSpPr>
          <p:nvPr>
            <p:ph idx="1"/>
          </p:nvPr>
        </p:nvSpPr>
        <p:spPr>
          <a:xfrm>
            <a:off x="276939" y="773805"/>
            <a:ext cx="10998958" cy="5697940"/>
          </a:xfrm>
        </p:spPr>
        <p:txBody>
          <a:bodyPr>
            <a:normAutofit fontScale="92500" lnSpcReduction="20000"/>
          </a:bodyPr>
          <a:lstStyle/>
          <a:p>
            <a:r>
              <a:rPr lang="en-US" sz="3500" u="sng" dirty="0"/>
              <a:t>AQUIRED: </a:t>
            </a:r>
          </a:p>
          <a:p>
            <a:pPr marL="0" indent="0">
              <a:buNone/>
            </a:pPr>
            <a:r>
              <a:rPr lang="en-US" dirty="0"/>
              <a:t>1-</a:t>
            </a:r>
            <a:r>
              <a:rPr lang="ar-JO" dirty="0"/>
              <a:t> </a:t>
            </a:r>
            <a:r>
              <a:rPr lang="en-US" dirty="0"/>
              <a:t>HTN: Most common cause and increases with age, can be 2ry to cocaine and amphetamine use. Increased risk of dissection if associated with increased age, tobacco use and hyperlipidemia.</a:t>
            </a:r>
          </a:p>
          <a:p>
            <a:pPr marL="0" indent="0">
              <a:buNone/>
            </a:pPr>
            <a:r>
              <a:rPr lang="en-US" dirty="0"/>
              <a:t>2-</a:t>
            </a:r>
            <a:r>
              <a:rPr lang="ar-JO" dirty="0"/>
              <a:t> </a:t>
            </a:r>
            <a:r>
              <a:rPr lang="en-US" dirty="0"/>
              <a:t>Trauma, such as accidents </a:t>
            </a:r>
          </a:p>
          <a:p>
            <a:pPr marL="0" indent="0">
              <a:buNone/>
            </a:pPr>
            <a:r>
              <a:rPr lang="en-US" dirty="0"/>
              <a:t>3-</a:t>
            </a:r>
            <a:r>
              <a:rPr lang="ar-JO" dirty="0"/>
              <a:t> </a:t>
            </a:r>
            <a:r>
              <a:rPr lang="en-US" dirty="0"/>
              <a:t>Vasculitis</a:t>
            </a:r>
            <a:r>
              <a:rPr lang="ar-JO" dirty="0"/>
              <a:t> </a:t>
            </a:r>
            <a:r>
              <a:rPr lang="en-US" dirty="0"/>
              <a:t> (Syphilis, Takayasu’s arteritis) </a:t>
            </a:r>
          </a:p>
          <a:p>
            <a:r>
              <a:rPr lang="en-US" sz="3500" u="sng" dirty="0"/>
              <a:t>CONGENITAL: </a:t>
            </a:r>
          </a:p>
          <a:p>
            <a:pPr marL="0" indent="0">
              <a:buNone/>
            </a:pPr>
            <a:r>
              <a:rPr lang="en-US" dirty="0"/>
              <a:t>1- CTD, most commonly with Marfan Syndrome </a:t>
            </a:r>
            <a:r>
              <a:rPr lang="en-US" sz="2600" dirty="0"/>
              <a:t>(a mutation in the gene responsible for the transcription of Fibrillin which is necessary for the elasticity of the vessel)</a:t>
            </a:r>
            <a:r>
              <a:rPr lang="en-US" dirty="0"/>
              <a:t> and Ehlers-Danlos syndrome </a:t>
            </a:r>
            <a:r>
              <a:rPr lang="en-US" sz="2600" dirty="0"/>
              <a:t>(a mutation in a gene responsible for the synthesis of collagen).</a:t>
            </a:r>
            <a:r>
              <a:rPr lang="en-US" dirty="0"/>
              <a:t> Defects in such proteins will affect elasticity and resilience of the wall, causing tears in the lumen leading to the dissection.</a:t>
            </a:r>
          </a:p>
          <a:p>
            <a:pPr marL="0" indent="0">
              <a:buNone/>
            </a:pPr>
            <a:r>
              <a:rPr lang="en-US" dirty="0"/>
              <a:t>2- Bicuspid Aortic Valve (since it increases the risk of AS, HTN). Seen in Turner’s.</a:t>
            </a:r>
          </a:p>
          <a:p>
            <a:pPr marL="0" indent="0">
              <a:buNone/>
            </a:pPr>
            <a:r>
              <a:rPr lang="en-US" dirty="0"/>
              <a:t>3- Coarctation of the Aorta, specifically seen in patients with a history of Turner’s syndrome and HTN.</a:t>
            </a:r>
          </a:p>
          <a:p>
            <a:pPr marL="0" indent="0">
              <a:buNone/>
            </a:pPr>
            <a:endParaRPr lang="en-US" dirty="0"/>
          </a:p>
        </p:txBody>
      </p:sp>
    </p:spTree>
    <p:extLst>
      <p:ext uri="{BB962C8B-B14F-4D97-AF65-F5344CB8AC3E}">
        <p14:creationId xmlns:p14="http://schemas.microsoft.com/office/powerpoint/2010/main" val="29189775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7FD1D-6939-2E08-F5F8-C31785CD0FA6}"/>
              </a:ext>
            </a:extLst>
          </p:cNvPr>
          <p:cNvSpPr>
            <a:spLocks noGrp="1"/>
          </p:cNvSpPr>
          <p:nvPr>
            <p:ph type="title"/>
          </p:nvPr>
        </p:nvSpPr>
        <p:spPr>
          <a:xfrm>
            <a:off x="672662" y="112877"/>
            <a:ext cx="10515600" cy="1325563"/>
          </a:xfrm>
        </p:spPr>
        <p:txBody>
          <a:bodyPr/>
          <a:lstStyle/>
          <a:p>
            <a:r>
              <a:rPr lang="en-US" dirty="0"/>
              <a:t>Pathophysiology</a:t>
            </a:r>
          </a:p>
        </p:txBody>
      </p:sp>
      <p:sp>
        <p:nvSpPr>
          <p:cNvPr id="3" name="Content Placeholder 2">
            <a:extLst>
              <a:ext uri="{FF2B5EF4-FFF2-40B4-BE49-F238E27FC236}">
                <a16:creationId xmlns:a16="http://schemas.microsoft.com/office/drawing/2014/main" id="{64E72743-19D3-0F4B-A3A7-424DF910A6B9}"/>
              </a:ext>
            </a:extLst>
          </p:cNvPr>
          <p:cNvSpPr>
            <a:spLocks noGrp="1"/>
          </p:cNvSpPr>
          <p:nvPr>
            <p:ph idx="1"/>
          </p:nvPr>
        </p:nvSpPr>
        <p:spPr>
          <a:xfrm>
            <a:off x="97221" y="1048407"/>
            <a:ext cx="11997558" cy="5436585"/>
          </a:xfrm>
        </p:spPr>
        <p:txBody>
          <a:bodyPr>
            <a:normAutofit/>
          </a:bodyPr>
          <a:lstStyle/>
          <a:p>
            <a:r>
              <a:rPr lang="en-US" sz="2400" dirty="0"/>
              <a:t>Common anatomic sites of origin: </a:t>
            </a:r>
          </a:p>
          <a:p>
            <a:pPr marL="0" indent="0">
              <a:buNone/>
            </a:pPr>
            <a:r>
              <a:rPr lang="en-US" sz="2400" dirty="0"/>
              <a:t>Above the aortic root &gt;&gt; Most common. </a:t>
            </a:r>
          </a:p>
          <a:p>
            <a:pPr marL="0" indent="0">
              <a:buNone/>
            </a:pPr>
            <a:r>
              <a:rPr lang="en-US" sz="2400" dirty="0"/>
              <a:t>Aortic arch</a:t>
            </a:r>
          </a:p>
          <a:p>
            <a:pPr marL="0" indent="0">
              <a:buNone/>
            </a:pPr>
            <a:r>
              <a:rPr lang="en-US" sz="2400" dirty="0"/>
              <a:t>Distal to the left subclavian</a:t>
            </a:r>
          </a:p>
          <a:p>
            <a:pPr marL="0" indent="0">
              <a:buNone/>
            </a:pPr>
            <a:endParaRPr lang="en-US" sz="2400" dirty="0"/>
          </a:p>
          <a:p>
            <a:pPr marL="0" indent="0">
              <a:buNone/>
            </a:pPr>
            <a:r>
              <a:rPr lang="en-US" sz="2400" dirty="0"/>
              <a:t>Blood enters the media of the aorta and forms a </a:t>
            </a:r>
            <a:r>
              <a:rPr lang="en-US" sz="2400" dirty="0">
                <a:solidFill>
                  <a:srgbClr val="FF0000"/>
                </a:solidFill>
              </a:rPr>
              <a:t>false lumen </a:t>
            </a:r>
            <a:r>
              <a:rPr lang="en-US" sz="2400" dirty="0"/>
              <a:t>in the intima-media space following a tear in the aortic intima and propagates. </a:t>
            </a:r>
          </a:p>
          <a:p>
            <a:pPr marL="0" indent="0">
              <a:buNone/>
            </a:pPr>
            <a:r>
              <a:rPr lang="en-US" sz="2400" dirty="0"/>
              <a:t>Possible scenarios: </a:t>
            </a:r>
          </a:p>
          <a:p>
            <a:r>
              <a:rPr lang="en-US" sz="2400" dirty="0"/>
              <a:t>Pressure build-up within the “false lumen” causing a rupture.</a:t>
            </a:r>
          </a:p>
          <a:p>
            <a:r>
              <a:rPr lang="en-US" sz="2400" dirty="0"/>
              <a:t>Occlusion of a branching vessel (e.g. coronary arteries, renal arteries, etc.) </a:t>
            </a:r>
          </a:p>
          <a:p>
            <a:r>
              <a:rPr lang="en-US" sz="2400" dirty="0"/>
              <a:t>“Reentry” of the blood through a second intimal tear into the aortic lumen.</a:t>
            </a:r>
          </a:p>
          <a:p>
            <a:r>
              <a:rPr lang="en-US" sz="2400" dirty="0"/>
              <a:t>Formation of an “intra-luminal thrombus”.</a:t>
            </a:r>
          </a:p>
          <a:p>
            <a:pPr marL="0" indent="0">
              <a:buNone/>
            </a:pPr>
            <a:endParaRPr lang="en-US" sz="2400" dirty="0"/>
          </a:p>
        </p:txBody>
      </p:sp>
    </p:spTree>
    <p:extLst>
      <p:ext uri="{BB962C8B-B14F-4D97-AF65-F5344CB8AC3E}">
        <p14:creationId xmlns:p14="http://schemas.microsoft.com/office/powerpoint/2010/main" val="3471901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9C9B3D-342B-985E-3E6C-A8644C83DC61}"/>
              </a:ext>
            </a:extLst>
          </p:cNvPr>
          <p:cNvSpPr>
            <a:spLocks noGrp="1"/>
          </p:cNvSpPr>
          <p:nvPr>
            <p:ph type="title"/>
          </p:nvPr>
        </p:nvSpPr>
        <p:spPr/>
        <p:txBody>
          <a:bodyPr/>
          <a:lstStyle/>
          <a:p>
            <a:r>
              <a:rPr lang="en-US" dirty="0"/>
              <a:t>Clinical features</a:t>
            </a:r>
          </a:p>
        </p:txBody>
      </p:sp>
      <p:sp>
        <p:nvSpPr>
          <p:cNvPr id="3" name="Content Placeholder 2">
            <a:extLst>
              <a:ext uri="{FF2B5EF4-FFF2-40B4-BE49-F238E27FC236}">
                <a16:creationId xmlns:a16="http://schemas.microsoft.com/office/drawing/2014/main" id="{25A1EF98-A1D4-6C3D-D16E-A86D44FD284B}"/>
              </a:ext>
            </a:extLst>
          </p:cNvPr>
          <p:cNvSpPr>
            <a:spLocks noGrp="1"/>
          </p:cNvSpPr>
          <p:nvPr>
            <p:ph idx="1"/>
          </p:nvPr>
        </p:nvSpPr>
        <p:spPr>
          <a:xfrm>
            <a:off x="74625" y="1534296"/>
            <a:ext cx="8229116" cy="4742936"/>
          </a:xfrm>
        </p:spPr>
        <p:txBody>
          <a:bodyPr>
            <a:normAutofit fontScale="77500" lnSpcReduction="20000"/>
          </a:bodyPr>
          <a:lstStyle/>
          <a:p>
            <a:r>
              <a:rPr lang="en-US" sz="3100" dirty="0"/>
              <a:t>Sudden and severe </a:t>
            </a:r>
            <a:r>
              <a:rPr lang="en-US" sz="3100" dirty="0">
                <a:solidFill>
                  <a:srgbClr val="FF0000"/>
                </a:solidFill>
              </a:rPr>
              <a:t>tearing/ripping/stabbing </a:t>
            </a:r>
            <a:r>
              <a:rPr lang="en-US" sz="3100" dirty="0"/>
              <a:t>pain</a:t>
            </a:r>
          </a:p>
          <a:p>
            <a:pPr>
              <a:buFont typeface="Wingdings" panose="05000000000000000000" pitchFamily="2" charset="2"/>
              <a:buChar char="q"/>
            </a:pPr>
            <a:r>
              <a:rPr lang="en-US" sz="2000" dirty="0"/>
              <a:t> </a:t>
            </a:r>
            <a:r>
              <a:rPr lang="en-US" sz="2300" dirty="0"/>
              <a:t>Location: Anterior chest (Type A) or back (Type B).</a:t>
            </a:r>
          </a:p>
          <a:p>
            <a:pPr marL="0" indent="0">
              <a:buNone/>
            </a:pPr>
            <a:r>
              <a:rPr lang="en-US" sz="2300" dirty="0"/>
              <a:t>Interscapular or retrosternal</a:t>
            </a:r>
          </a:p>
          <a:p>
            <a:pPr marL="0" indent="0">
              <a:buNone/>
            </a:pPr>
            <a:r>
              <a:rPr lang="en-US" sz="2300" dirty="0"/>
              <a:t>Neck and jaw</a:t>
            </a:r>
          </a:p>
          <a:p>
            <a:pPr marL="0" indent="0">
              <a:buNone/>
            </a:pPr>
            <a:r>
              <a:rPr lang="en-US" sz="2300" dirty="0"/>
              <a:t>Abdominal pain.</a:t>
            </a:r>
          </a:p>
          <a:p>
            <a:pPr>
              <a:buFont typeface="Wingdings" panose="05000000000000000000" pitchFamily="2" charset="2"/>
              <a:buChar char="q"/>
            </a:pPr>
            <a:r>
              <a:rPr lang="en-US" sz="2300" dirty="0"/>
              <a:t> Abrupt in onset</a:t>
            </a:r>
          </a:p>
          <a:p>
            <a:r>
              <a:rPr lang="en-US" sz="2300" dirty="0"/>
              <a:t>Hypertension, or hypotension.</a:t>
            </a:r>
          </a:p>
          <a:p>
            <a:r>
              <a:rPr lang="en-US" sz="2300" b="1" dirty="0">
                <a:solidFill>
                  <a:srgbClr val="FF0000"/>
                </a:solidFill>
              </a:rPr>
              <a:t>Asymmetrical blood pressure (&gt;20 mmHg) and pulse reading between limbs.</a:t>
            </a:r>
          </a:p>
          <a:p>
            <a:r>
              <a:rPr lang="en-US" sz="2300" dirty="0"/>
              <a:t>Signs of acute limb ischemia</a:t>
            </a:r>
          </a:p>
          <a:p>
            <a:r>
              <a:rPr lang="en-US" sz="2300" b="1" dirty="0">
                <a:solidFill>
                  <a:srgbClr val="FF0000"/>
                </a:solidFill>
              </a:rPr>
              <a:t>Syncope</a:t>
            </a:r>
            <a:r>
              <a:rPr lang="en-US" sz="2300" dirty="0"/>
              <a:t>, </a:t>
            </a:r>
            <a:r>
              <a:rPr lang="en-US" sz="2300" dirty="0">
                <a:solidFill>
                  <a:srgbClr val="FF0000"/>
                </a:solidFill>
              </a:rPr>
              <a:t>diaphoresis</a:t>
            </a:r>
            <a:r>
              <a:rPr lang="en-US" sz="2300" dirty="0"/>
              <a:t>, confusion or agitation.</a:t>
            </a:r>
          </a:p>
          <a:p>
            <a:r>
              <a:rPr lang="en-US" sz="2300" dirty="0"/>
              <a:t>Early diastolic murmur may be heard over auscultation due to aortic regurgitation.</a:t>
            </a:r>
          </a:p>
          <a:p>
            <a:r>
              <a:rPr lang="en-US" sz="2300" dirty="0"/>
              <a:t>Neurologic manifestations (hemiplegia, hemianesthesia) due to obstruction of the carotids.</a:t>
            </a:r>
          </a:p>
          <a:p>
            <a:r>
              <a:rPr lang="en-US" sz="2300" dirty="0"/>
              <a:t>Cardiac arrest due to cardiac tamponade.   </a:t>
            </a:r>
          </a:p>
        </p:txBody>
      </p:sp>
      <p:pic>
        <p:nvPicPr>
          <p:cNvPr id="5" name="Picture 4" descr="Logo&#10;&#10;Description automatically generated with medium confidence">
            <a:extLst>
              <a:ext uri="{FF2B5EF4-FFF2-40B4-BE49-F238E27FC236}">
                <a16:creationId xmlns:a16="http://schemas.microsoft.com/office/drawing/2014/main" id="{0CC50E1E-37F7-5761-2D6F-CB496626988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97988" y="196000"/>
            <a:ext cx="4146392" cy="5127704"/>
          </a:xfrm>
          <a:prstGeom prst="rect">
            <a:avLst/>
          </a:prstGeom>
        </p:spPr>
      </p:pic>
      <p:sp>
        <p:nvSpPr>
          <p:cNvPr id="6" name="Rectangle 5">
            <a:extLst>
              <a:ext uri="{FF2B5EF4-FFF2-40B4-BE49-F238E27FC236}">
                <a16:creationId xmlns:a16="http://schemas.microsoft.com/office/drawing/2014/main" id="{89E99D5F-CC6D-538B-5DB5-67CE9C597905}"/>
              </a:ext>
            </a:extLst>
          </p:cNvPr>
          <p:cNvSpPr/>
          <p:nvPr/>
        </p:nvSpPr>
        <p:spPr>
          <a:xfrm>
            <a:off x="4487679" y="5863479"/>
            <a:ext cx="7336459" cy="86965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0" i="0" dirty="0">
                <a:solidFill>
                  <a:schemeClr val="tx1"/>
                </a:solidFill>
                <a:effectLst/>
                <a:latin typeface="Segoe UI Historic" panose="020B0502040204020203" pitchFamily="34" charset="0"/>
              </a:rPr>
              <a:t>Confirm hypotension by measuring blood pressure in a second limb, an initial low blood pressure reading in a limb could be falsely low due to an intimal flap obstructing its blood supply.</a:t>
            </a:r>
            <a:endParaRPr lang="en-US" sz="1600" dirty="0">
              <a:solidFill>
                <a:schemeClr val="tx1"/>
              </a:solidFill>
            </a:endParaRPr>
          </a:p>
        </p:txBody>
      </p:sp>
    </p:spTree>
    <p:extLst>
      <p:ext uri="{BB962C8B-B14F-4D97-AF65-F5344CB8AC3E}">
        <p14:creationId xmlns:p14="http://schemas.microsoft.com/office/powerpoint/2010/main" val="17145281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716</TotalTime>
  <Words>1952</Words>
  <Application>Microsoft Office PowerPoint</Application>
  <PresentationFormat>Widescreen</PresentationFormat>
  <Paragraphs>184</Paragraphs>
  <Slides>25</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25</vt:i4>
      </vt:variant>
    </vt:vector>
  </HeadingPairs>
  <TitlesOfParts>
    <vt:vector size="33" baseType="lpstr">
      <vt:lpstr>Arial</vt:lpstr>
      <vt:lpstr>Arial</vt:lpstr>
      <vt:lpstr>Calibri</vt:lpstr>
      <vt:lpstr>Calibri Light</vt:lpstr>
      <vt:lpstr>Nunito</vt:lpstr>
      <vt:lpstr>Segoe UI Historic</vt:lpstr>
      <vt:lpstr>Wingdings</vt:lpstr>
      <vt:lpstr>Office Theme</vt:lpstr>
      <vt:lpstr>PowerPoint Presentation</vt:lpstr>
      <vt:lpstr>Definition</vt:lpstr>
      <vt:lpstr>Classification </vt:lpstr>
      <vt:lpstr>PowerPoint Presentation</vt:lpstr>
      <vt:lpstr>PowerPoint Presentation</vt:lpstr>
      <vt:lpstr>Epidemiology</vt:lpstr>
      <vt:lpstr>Etiology</vt:lpstr>
      <vt:lpstr>Pathophysiology</vt:lpstr>
      <vt:lpstr>Clinical features</vt:lpstr>
      <vt:lpstr>PowerPoint Presentation</vt:lpstr>
      <vt:lpstr>Management</vt:lpstr>
      <vt:lpstr>Management</vt:lpstr>
      <vt:lpstr>Management</vt:lpstr>
      <vt:lpstr>Diagnostic techniques and findings</vt:lpstr>
      <vt:lpstr>Complications </vt:lpstr>
      <vt:lpstr>Prognosis </vt:lpstr>
      <vt:lpstr>Prevention </vt:lpstr>
      <vt:lpstr>Treatment  </vt:lpstr>
      <vt:lpstr>PowerPoint Presentation</vt:lpstr>
      <vt:lpstr>PowerPoint Presentation</vt:lpstr>
      <vt:lpstr>Case </vt:lpstr>
      <vt:lpstr>Case </vt:lpstr>
      <vt:lpstr>Case</vt:lpstr>
      <vt:lpstr>Case</vt:lpstr>
      <vt:lpstr>Thank You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Aortic dissection</dc:title>
  <dc:creator>Nada Mahasneh</dc:creator>
  <cp:lastModifiedBy>Gehan Ahmed. elgindy</cp:lastModifiedBy>
  <cp:revision>44</cp:revision>
  <dcterms:created xsi:type="dcterms:W3CDTF">2022-10-16T15:04:36Z</dcterms:created>
  <dcterms:modified xsi:type="dcterms:W3CDTF">2022-10-18T06:19:00Z</dcterms:modified>
</cp:coreProperties>
</file>