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r>
              <a:rPr lang="en-US" b="1" dirty="0" smtClean="0"/>
              <a:t>INTEGUMENTARY SYSTEM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534400" cy="5715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500" b="1" dirty="0" smtClean="0">
                <a:solidFill>
                  <a:srgbClr val="FF0000"/>
                </a:solidFill>
              </a:rPr>
              <a:t>Primary</a:t>
            </a:r>
            <a:r>
              <a:rPr lang="en-US" b="1" dirty="0" smtClean="0">
                <a:solidFill>
                  <a:schemeClr val="tx1"/>
                </a:solidFill>
              </a:rPr>
              <a:t> Components of the </a:t>
            </a:r>
            <a:r>
              <a:rPr lang="en-US" b="1" dirty="0" err="1" smtClean="0">
                <a:solidFill>
                  <a:schemeClr val="tx1"/>
                </a:solidFill>
              </a:rPr>
              <a:t>Integumentary</a:t>
            </a:r>
            <a:r>
              <a:rPr lang="en-US" b="1" dirty="0" smtClean="0">
                <a:solidFill>
                  <a:schemeClr val="tx1"/>
                </a:solidFill>
              </a:rPr>
              <a:t> System: 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chemeClr val="tx1"/>
                </a:solidFill>
              </a:rPr>
              <a:t>integumentary</a:t>
            </a:r>
            <a:r>
              <a:rPr lang="en-US" dirty="0" smtClean="0">
                <a:solidFill>
                  <a:schemeClr val="tx1"/>
                </a:solidFill>
              </a:rPr>
              <a:t> system consists of the: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1. Skin </a:t>
            </a:r>
            <a:r>
              <a:rPr lang="en-US" dirty="0" smtClean="0">
                <a:solidFill>
                  <a:srgbClr val="FF0000"/>
                </a:solidFill>
              </a:rPr>
              <a:t>(epidermis , dermis and subcutaneous tissue 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* epidermis : stratified </a:t>
            </a:r>
            <a:r>
              <a:rPr lang="en-US" dirty="0" err="1" smtClean="0">
                <a:solidFill>
                  <a:schemeClr val="tx1"/>
                </a:solidFill>
              </a:rPr>
              <a:t>squamous</a:t>
            </a:r>
            <a:r>
              <a:rPr lang="en-US" dirty="0" smtClean="0">
                <a:solidFill>
                  <a:schemeClr val="tx1"/>
                </a:solidFill>
              </a:rPr>
              <a:t> epithelium , has no blood vessels or lymphatic . its thickness is different between different </a:t>
            </a:r>
            <a:r>
              <a:rPr lang="en-US" dirty="0" smtClean="0">
                <a:solidFill>
                  <a:schemeClr val="tx1"/>
                </a:solidFill>
              </a:rPr>
              <a:t>persons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depending on the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mechanical friction </a:t>
            </a:r>
            <a:r>
              <a:rPr lang="en-US" dirty="0" smtClean="0">
                <a:solidFill>
                  <a:schemeClr val="tx1"/>
                </a:solidFill>
              </a:rPr>
              <a:t>to which it is exposed.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2. Its accessory organs (skin appendages) :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The hair ( except the palm and the sole of the foot )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Nails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Sebaceous glands</a:t>
            </a:r>
          </a:p>
          <a:p>
            <a:pPr algn="l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Sweat glands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686800" cy="6705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xer</a:t>
            </a:r>
            <a:r>
              <a:rPr lang="en-US" b="1" dirty="0" smtClean="0"/>
              <a:t>/o	</a:t>
            </a:r>
            <a:r>
              <a:rPr lang="en-US" dirty="0" smtClean="0"/>
              <a:t>dry</a:t>
            </a:r>
          </a:p>
          <a:p>
            <a:pPr>
              <a:buNone/>
            </a:pPr>
            <a:r>
              <a:rPr lang="en-US" dirty="0" err="1" smtClean="0"/>
              <a:t>xer</a:t>
            </a:r>
            <a:r>
              <a:rPr lang="en-US" dirty="0" smtClean="0"/>
              <a:t>/o/derma (</a:t>
            </a:r>
            <a:r>
              <a:rPr lang="en-US" dirty="0" err="1" smtClean="0"/>
              <a:t>ze</a:t>
            </a:r>
            <a:r>
              <a:rPr lang="en-US" dirty="0" smtClean="0"/>
              <a:t>--</a:t>
            </a:r>
            <a:r>
              <a:rPr lang="en-US" dirty="0" err="1" smtClean="0"/>
              <a:t>ro</a:t>
            </a:r>
            <a:r>
              <a:rPr lang="en-US" dirty="0" smtClean="0"/>
              <a:t>- -DE˘R-ma˘): chronic skin condition characterized by excessive roughness and dryness</a:t>
            </a:r>
          </a:p>
          <a:p>
            <a:pPr>
              <a:buNone/>
            </a:pPr>
            <a:r>
              <a:rPr lang="en-US" i="1" dirty="0" smtClean="0"/>
              <a:t>-derma: </a:t>
            </a:r>
            <a:r>
              <a:rPr lang="en-US" dirty="0" smtClean="0"/>
              <a:t>skin</a:t>
            </a:r>
          </a:p>
          <a:p>
            <a:pPr>
              <a:buNone/>
            </a:pPr>
            <a:r>
              <a:rPr lang="en-US" i="1" dirty="0" err="1" smtClean="0"/>
              <a:t>Xeroderma</a:t>
            </a:r>
            <a:r>
              <a:rPr lang="en-US" i="1" dirty="0" smtClean="0"/>
              <a:t> is a mild form of </a:t>
            </a:r>
            <a:r>
              <a:rPr lang="en-US" i="1" dirty="0" err="1" smtClean="0"/>
              <a:t>ichthyosis</a:t>
            </a:r>
            <a:r>
              <a:rPr lang="en-US" i="1" dirty="0" smtClean="0"/>
              <a:t> 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  -derma	skin</a:t>
            </a:r>
          </a:p>
          <a:p>
            <a:pPr>
              <a:buNone/>
            </a:pPr>
            <a:r>
              <a:rPr lang="en-US" dirty="0" err="1" smtClean="0"/>
              <a:t>py</a:t>
            </a:r>
            <a:r>
              <a:rPr lang="en-US" dirty="0" smtClean="0"/>
              <a:t>/o/derma (</a:t>
            </a:r>
            <a:r>
              <a:rPr lang="en-US" dirty="0" err="1" smtClean="0"/>
              <a:t>pı</a:t>
            </a:r>
            <a:r>
              <a:rPr lang="en-US" dirty="0" smtClean="0"/>
              <a:t>--o- -DE˘R-ma˘): any </a:t>
            </a:r>
            <a:r>
              <a:rPr lang="en-US" dirty="0" err="1" smtClean="0"/>
              <a:t>pyogenic</a:t>
            </a:r>
            <a:r>
              <a:rPr lang="en-US" dirty="0" smtClean="0"/>
              <a:t> (a pus producing </a:t>
            </a:r>
            <a:r>
              <a:rPr lang="en-US" dirty="0" smtClean="0"/>
              <a:t>) </a:t>
            </a:r>
            <a:r>
              <a:rPr lang="en-US" dirty="0" smtClean="0"/>
              <a:t>infection of the skin </a:t>
            </a:r>
            <a:r>
              <a:rPr lang="en-US" i="1" dirty="0" smtClean="0"/>
              <a:t>, pus maybe produced under </a:t>
            </a:r>
            <a:r>
              <a:rPr lang="en-US" i="1" dirty="0" err="1" smtClean="0"/>
              <a:t>neath</a:t>
            </a:r>
            <a:r>
              <a:rPr lang="en-US" i="1" dirty="0" smtClean="0"/>
              <a:t> </a:t>
            </a:r>
            <a:r>
              <a:rPr lang="en-US" i="1" dirty="0" smtClean="0"/>
              <a:t>the </a:t>
            </a:r>
            <a:r>
              <a:rPr lang="en-US" i="1" dirty="0" smtClean="0"/>
              <a:t>surface of the skin .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</a:t>
            </a:r>
            <a:r>
              <a:rPr lang="en-US" i="1" dirty="0" err="1" smtClean="0"/>
              <a:t>py</a:t>
            </a:r>
            <a:r>
              <a:rPr lang="en-US" i="1" dirty="0" smtClean="0"/>
              <a:t>/o</a:t>
            </a:r>
            <a:r>
              <a:rPr lang="en-US" i="1" dirty="0" smtClean="0"/>
              <a:t>: </a:t>
            </a:r>
            <a:r>
              <a:rPr lang="en-US" dirty="0" smtClean="0"/>
              <a:t>pus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 -</a:t>
            </a:r>
            <a:r>
              <a:rPr lang="en-US" b="1" dirty="0" err="1" smtClean="0"/>
              <a:t>phoresis</a:t>
            </a:r>
            <a:r>
              <a:rPr lang="en-US" dirty="0" smtClean="0"/>
              <a:t>	carrying, transmission</a:t>
            </a:r>
          </a:p>
          <a:p>
            <a:pPr>
              <a:buNone/>
            </a:pPr>
            <a:r>
              <a:rPr lang="en-US" dirty="0" err="1" smtClean="0"/>
              <a:t>dia</a:t>
            </a:r>
            <a:r>
              <a:rPr lang="en-US" dirty="0" smtClean="0"/>
              <a:t>/</a:t>
            </a:r>
            <a:r>
              <a:rPr lang="en-US" dirty="0" err="1" smtClean="0"/>
              <a:t>phoresis</a:t>
            </a:r>
            <a:r>
              <a:rPr lang="en-US" dirty="0" smtClean="0"/>
              <a:t> (</a:t>
            </a:r>
            <a:r>
              <a:rPr lang="en-US" dirty="0" err="1" smtClean="0"/>
              <a:t>dı</a:t>
            </a:r>
            <a:r>
              <a:rPr lang="en-US" dirty="0" smtClean="0"/>
              <a:t>--a˘-</a:t>
            </a:r>
            <a:r>
              <a:rPr lang="en-US" dirty="0" err="1" smtClean="0"/>
              <a:t>fo</a:t>
            </a:r>
            <a:r>
              <a:rPr lang="en-US" dirty="0" smtClean="0"/>
              <a:t>- -RE- -</a:t>
            </a:r>
            <a:r>
              <a:rPr lang="en-US" dirty="0" err="1" smtClean="0"/>
              <a:t>sı˘s</a:t>
            </a:r>
            <a:r>
              <a:rPr lang="en-US" dirty="0" smtClean="0"/>
              <a:t>): condition of profuse sweating; </a:t>
            </a:r>
            <a:r>
              <a:rPr lang="en-US" dirty="0" err="1" smtClean="0"/>
              <a:t>sudoresis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hyperhidrosis</a:t>
            </a:r>
            <a:r>
              <a:rPr lang="en-US" dirty="0" smtClean="0"/>
              <a:t> .</a:t>
            </a:r>
          </a:p>
          <a:p>
            <a:pPr>
              <a:buNone/>
            </a:pPr>
            <a:r>
              <a:rPr lang="en-US" i="1" dirty="0" err="1" smtClean="0"/>
              <a:t>dia</a:t>
            </a:r>
            <a:r>
              <a:rPr lang="en-US" i="1" dirty="0" smtClean="0"/>
              <a:t>-: </a:t>
            </a:r>
            <a:r>
              <a:rPr lang="en-US" dirty="0" smtClean="0"/>
              <a:t>through, across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-</a:t>
            </a:r>
            <a:r>
              <a:rPr lang="en-US" b="1" dirty="0" err="1" smtClean="0"/>
              <a:t>plasty</a:t>
            </a:r>
            <a:r>
              <a:rPr lang="en-US" dirty="0" smtClean="0"/>
              <a:t>	surgical repair</a:t>
            </a:r>
          </a:p>
          <a:p>
            <a:pPr>
              <a:buNone/>
            </a:pPr>
            <a:r>
              <a:rPr lang="en-US" dirty="0" err="1" smtClean="0"/>
              <a:t>dermat</a:t>
            </a:r>
            <a:r>
              <a:rPr lang="en-US" dirty="0" smtClean="0"/>
              <a:t>/o/</a:t>
            </a:r>
            <a:r>
              <a:rPr lang="en-US" dirty="0" err="1" smtClean="0"/>
              <a:t>plasty</a:t>
            </a:r>
            <a:r>
              <a:rPr lang="en-US" dirty="0" smtClean="0"/>
              <a:t> (DE˘R-ma˘-to- -</a:t>
            </a:r>
            <a:r>
              <a:rPr lang="en-US" dirty="0" err="1" smtClean="0"/>
              <a:t>pla˘s-te</a:t>
            </a:r>
            <a:r>
              <a:rPr lang="en-US" dirty="0" smtClean="0"/>
              <a:t>-): surgical repair of the skin , the incisions here are clean and usually along the skin creases .</a:t>
            </a:r>
          </a:p>
          <a:p>
            <a:pPr>
              <a:buNone/>
            </a:pPr>
            <a:r>
              <a:rPr lang="en-US" i="1" dirty="0" err="1" smtClean="0"/>
              <a:t>dermat</a:t>
            </a:r>
            <a:r>
              <a:rPr lang="en-US" i="1" dirty="0" smtClean="0"/>
              <a:t>/o: </a:t>
            </a:r>
            <a:r>
              <a:rPr lang="en-US" dirty="0" smtClean="0"/>
              <a:t>skin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705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  </a:t>
            </a:r>
          </a:p>
          <a:p>
            <a:r>
              <a:rPr lang="en-US" dirty="0" smtClean="0"/>
              <a:t>-therapy :	treatment</a:t>
            </a:r>
          </a:p>
          <a:p>
            <a:r>
              <a:rPr lang="en-US" dirty="0" smtClean="0"/>
              <a:t>cry/o/</a:t>
            </a:r>
            <a:r>
              <a:rPr lang="en-US" dirty="0" err="1" smtClean="0"/>
              <a:t>tomy</a:t>
            </a:r>
            <a:r>
              <a:rPr lang="en-US" dirty="0" smtClean="0"/>
              <a:t> : cutting thin sections of frozen tissues , to prevent protein denature(corruption of the three-dimensional structure of the protein) .</a:t>
            </a:r>
          </a:p>
          <a:p>
            <a:pPr>
              <a:buNone/>
            </a:pPr>
            <a:r>
              <a:rPr lang="en-US" dirty="0" smtClean="0"/>
              <a:t>we commonly use liquid nitrogen for freezing ( lower than -170 C).</a:t>
            </a:r>
          </a:p>
          <a:p>
            <a:r>
              <a:rPr lang="en-US" dirty="0" smtClean="0"/>
              <a:t>cry/o/therapy (</a:t>
            </a:r>
            <a:r>
              <a:rPr lang="en-US" dirty="0" err="1" smtClean="0"/>
              <a:t>krı</a:t>
            </a:r>
            <a:r>
              <a:rPr lang="en-US" dirty="0" smtClean="0"/>
              <a:t>--o--THE˘R-a˘-</a:t>
            </a:r>
            <a:r>
              <a:rPr lang="en-US" dirty="0" err="1" smtClean="0"/>
              <a:t>pe</a:t>
            </a:r>
            <a:r>
              <a:rPr lang="en-US" dirty="0" smtClean="0"/>
              <a:t>-): treatment using cold as a destructive medium , repeated freezing to destroy the cause of the disease (may be a virus ) or the damaged tissue</a:t>
            </a:r>
          </a:p>
          <a:p>
            <a:r>
              <a:rPr lang="en-US" i="1" dirty="0" smtClean="0"/>
              <a:t>cry/o: </a:t>
            </a:r>
            <a:r>
              <a:rPr lang="en-US" dirty="0" smtClean="0"/>
              <a:t>cold</a:t>
            </a:r>
            <a:r>
              <a:rPr lang="en-US" i="1" dirty="0" smtClean="0"/>
              <a:t>.</a:t>
            </a:r>
          </a:p>
          <a:p>
            <a:pPr>
              <a:buNone/>
            </a:pPr>
            <a:endParaRPr lang="en-US" sz="1500" dirty="0" smtClean="0"/>
          </a:p>
          <a:p>
            <a:r>
              <a:rPr lang="en-US" i="1" dirty="0" smtClean="0"/>
              <a:t>Warts and actinic </a:t>
            </a:r>
            <a:r>
              <a:rPr lang="en-US" i="1" dirty="0" err="1" smtClean="0"/>
              <a:t>keratosis</a:t>
            </a:r>
            <a:r>
              <a:rPr lang="en-US" i="1" dirty="0" smtClean="0"/>
              <a:t> are some of the common skin disorders responsive to </a:t>
            </a:r>
            <a:r>
              <a:rPr lang="en-US" i="1" dirty="0" err="1" smtClean="0"/>
              <a:t>cryotherapy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i="1" dirty="0" smtClean="0"/>
              <a:t>Freezing may be used instead of anesthetics.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973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The skin is the largest organ in the body and performs many vital functions:</a:t>
            </a:r>
          </a:p>
          <a:p>
            <a:pPr>
              <a:buNone/>
            </a:pPr>
            <a:r>
              <a:rPr lang="en-US" dirty="0" smtClean="0"/>
              <a:t>1) It </a:t>
            </a:r>
            <a:r>
              <a:rPr lang="en-US" dirty="0" smtClean="0">
                <a:solidFill>
                  <a:srgbClr val="FF0000"/>
                </a:solidFill>
              </a:rPr>
              <a:t>shields</a:t>
            </a:r>
            <a:r>
              <a:rPr lang="en-US" dirty="0" smtClean="0"/>
              <a:t> the body forming </a:t>
            </a:r>
            <a:r>
              <a:rPr lang="en-US" dirty="0" smtClean="0">
                <a:solidFill>
                  <a:srgbClr val="FF0000"/>
                </a:solidFill>
              </a:rPr>
              <a:t>a protective </a:t>
            </a:r>
            <a:r>
              <a:rPr lang="en-US" dirty="0" smtClean="0">
                <a:solidFill>
                  <a:srgbClr val="FF0000"/>
                </a:solidFill>
              </a:rPr>
              <a:t>barrier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between the body and the external </a:t>
            </a:r>
            <a:r>
              <a:rPr lang="en-US" dirty="0" err="1" smtClean="0"/>
              <a:t>environmen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biological protection) 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2) Injuries (</a:t>
            </a:r>
            <a:r>
              <a:rPr lang="en-US" dirty="0" smtClean="0">
                <a:solidFill>
                  <a:srgbClr val="FF0000"/>
                </a:solidFill>
              </a:rPr>
              <a:t>mechanical protection</a:t>
            </a:r>
            <a:r>
              <a:rPr lang="en-US" dirty="0" smtClean="0"/>
              <a:t>) .</a:t>
            </a:r>
          </a:p>
          <a:p>
            <a:pPr>
              <a:buNone/>
            </a:pPr>
            <a:r>
              <a:rPr lang="en-US" dirty="0" smtClean="0"/>
              <a:t>3) Protects </a:t>
            </a:r>
            <a:r>
              <a:rPr lang="en-US" dirty="0" smtClean="0"/>
              <a:t>against microbial </a:t>
            </a:r>
            <a:r>
              <a:rPr lang="en-US" dirty="0" smtClean="0"/>
              <a:t>Infection .</a:t>
            </a:r>
          </a:p>
          <a:p>
            <a:pPr>
              <a:buNone/>
            </a:pPr>
            <a:r>
              <a:rPr lang="en-US" dirty="0" smtClean="0"/>
              <a:t>5) Protects against Harmful ultraviolet rays and other radiations </a:t>
            </a:r>
          </a:p>
          <a:p>
            <a:pPr>
              <a:buNone/>
            </a:pPr>
            <a:r>
              <a:rPr lang="en-US" dirty="0" smtClean="0"/>
              <a:t>6</a:t>
            </a:r>
            <a:r>
              <a:rPr lang="en-US" dirty="0" smtClean="0"/>
              <a:t>) Protection against </a:t>
            </a:r>
            <a:r>
              <a:rPr lang="en-US" dirty="0" smtClean="0"/>
              <a:t>t</a:t>
            </a:r>
            <a:r>
              <a:rPr lang="en-US" dirty="0" smtClean="0"/>
              <a:t>oxic </a:t>
            </a:r>
            <a:r>
              <a:rPr lang="en-US" dirty="0" smtClean="0"/>
              <a:t>compounds and </a:t>
            </a:r>
            <a:r>
              <a:rPr lang="en-US" dirty="0" smtClean="0">
                <a:solidFill>
                  <a:srgbClr val="FF0000"/>
                </a:solidFill>
              </a:rPr>
              <a:t>insecticides</a:t>
            </a:r>
            <a:r>
              <a:rPr lang="en-US" dirty="0" smtClean="0"/>
              <a:t> …. This protection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ability </a:t>
            </a:r>
            <a:r>
              <a:rPr lang="en-US" dirty="0" smtClean="0"/>
              <a:t>differs between different creatures and against different materials . so some materials can easily penetrate the skin .</a:t>
            </a:r>
          </a:p>
          <a:p>
            <a:pPr>
              <a:buNone/>
            </a:pPr>
            <a:r>
              <a:rPr lang="en-US" dirty="0" smtClean="0"/>
              <a:t>7</a:t>
            </a:r>
            <a:r>
              <a:rPr lang="en-US" dirty="0" smtClean="0"/>
              <a:t>) Has endocrine functions : the skin can form certain </a:t>
            </a:r>
            <a:r>
              <a:rPr lang="en-US" dirty="0" smtClean="0">
                <a:solidFill>
                  <a:srgbClr val="FF0000"/>
                </a:solidFill>
              </a:rPr>
              <a:t>hormones , steroids </a:t>
            </a:r>
            <a:r>
              <a:rPr lang="en-US" dirty="0" smtClean="0"/>
              <a:t>and </a:t>
            </a:r>
            <a:r>
              <a:rPr lang="en-US" sz="3800" b="1" dirty="0" smtClean="0">
                <a:solidFill>
                  <a:srgbClr val="FF0000"/>
                </a:solidFill>
              </a:rPr>
              <a:t>pheromones</a:t>
            </a:r>
            <a:r>
              <a:rPr lang="en-US" dirty="0" smtClean="0"/>
              <a:t> which are responsible for things as </a:t>
            </a:r>
            <a:r>
              <a:rPr lang="en-US" dirty="0" err="1" smtClean="0"/>
              <a:t>pheromonal</a:t>
            </a:r>
            <a:r>
              <a:rPr lang="en-US" dirty="0" smtClean="0"/>
              <a:t> activity which cause sexual attraction .</a:t>
            </a:r>
          </a:p>
          <a:p>
            <a:pPr>
              <a:buNone/>
            </a:pPr>
            <a:r>
              <a:rPr lang="en-US" dirty="0" smtClean="0"/>
              <a:t>some steroids are transformed into vitamin D up on exposure to U.V rays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Beneath the skin’s surface is an intricate network of </a:t>
            </a:r>
            <a:r>
              <a:rPr lang="en-US" dirty="0" smtClean="0">
                <a:solidFill>
                  <a:srgbClr val="FF0000"/>
                </a:solidFill>
              </a:rPr>
              <a:t>sensory receptors </a:t>
            </a:r>
            <a:r>
              <a:rPr lang="en-US" dirty="0" smtClean="0"/>
              <a:t>that interact with the skin cells and register various modalities of sensations as: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Temperature</a:t>
            </a:r>
            <a:r>
              <a:rPr lang="en-US" dirty="0" smtClean="0"/>
              <a:t> : have different types of receptors , ones for wide temperature difference and ones for narrow temperature difference .</a:t>
            </a:r>
          </a:p>
          <a:p>
            <a:pPr>
              <a:buNone/>
            </a:pPr>
            <a:r>
              <a:rPr lang="en-US" dirty="0" smtClean="0"/>
              <a:t>2.</a:t>
            </a:r>
            <a:r>
              <a:rPr lang="en-US" dirty="0" smtClean="0">
                <a:solidFill>
                  <a:srgbClr val="FF0000"/>
                </a:solidFill>
              </a:rPr>
              <a:t> Pain </a:t>
            </a:r>
          </a:p>
          <a:p>
            <a:pPr>
              <a:buNone/>
            </a:pPr>
            <a:r>
              <a:rPr lang="en-US" dirty="0" smtClean="0"/>
              <a:t>3</a:t>
            </a:r>
            <a:r>
              <a:rPr lang="en-US" dirty="0" smtClean="0">
                <a:solidFill>
                  <a:srgbClr val="FF0000"/>
                </a:solidFill>
              </a:rPr>
              <a:t>. Touch</a:t>
            </a:r>
          </a:p>
          <a:p>
            <a:pPr>
              <a:buNone/>
            </a:pPr>
            <a:r>
              <a:rPr lang="en-US" dirty="0" smtClean="0"/>
              <a:t>4.</a:t>
            </a:r>
            <a:r>
              <a:rPr lang="en-US" dirty="0" smtClean="0">
                <a:solidFill>
                  <a:srgbClr val="FF0000"/>
                </a:solidFill>
              </a:rPr>
              <a:t> Pressure</a:t>
            </a:r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 err="1" smtClean="0">
                <a:solidFill>
                  <a:srgbClr val="FF0000"/>
                </a:solidFill>
              </a:rPr>
              <a:t>Proprioceptive</a:t>
            </a:r>
            <a:r>
              <a:rPr lang="en-US" dirty="0" smtClean="0">
                <a:solidFill>
                  <a:srgbClr val="FF0000"/>
                </a:solidFill>
              </a:rPr>
              <a:t> sensations </a:t>
            </a:r>
            <a:r>
              <a:rPr lang="en-US" dirty="0" smtClean="0"/>
              <a:t>, </a:t>
            </a:r>
            <a:r>
              <a:rPr lang="en-US" u="sng" dirty="0" smtClean="0"/>
              <a:t>learned sensations </a:t>
            </a:r>
            <a:r>
              <a:rPr lang="en-US" dirty="0" smtClean="0"/>
              <a:t>and measurements such as the force needed to left a cup while its empty and while its full , which include:</a:t>
            </a:r>
          </a:p>
          <a:p>
            <a:pPr>
              <a:buNone/>
            </a:pPr>
            <a:r>
              <a:rPr lang="en-US" dirty="0" smtClean="0"/>
              <a:t>A.	</a:t>
            </a:r>
            <a:r>
              <a:rPr lang="en-US" dirty="0" smtClean="0">
                <a:solidFill>
                  <a:srgbClr val="FF0000"/>
                </a:solidFill>
              </a:rPr>
              <a:t>Spatial</a:t>
            </a:r>
            <a:r>
              <a:rPr lang="en-US" dirty="0" smtClean="0"/>
              <a:t> aspect (</a:t>
            </a:r>
            <a:r>
              <a:rPr lang="en-US" dirty="0" smtClean="0">
                <a:solidFill>
                  <a:srgbClr val="FF0000"/>
                </a:solidFill>
              </a:rPr>
              <a:t>place</a:t>
            </a:r>
            <a:r>
              <a:rPr lang="en-US" dirty="0" smtClean="0"/>
              <a:t> of sensation)</a:t>
            </a:r>
          </a:p>
          <a:p>
            <a:pPr>
              <a:buNone/>
            </a:pPr>
            <a:r>
              <a:rPr lang="en-US" dirty="0" smtClean="0"/>
              <a:t>B.	</a:t>
            </a:r>
            <a:r>
              <a:rPr lang="en-US" dirty="0" smtClean="0">
                <a:solidFill>
                  <a:srgbClr val="FF0000"/>
                </a:solidFill>
              </a:rPr>
              <a:t>Temporal </a:t>
            </a:r>
            <a:r>
              <a:rPr lang="en-US" dirty="0" smtClean="0"/>
              <a:t>aspect (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&amp; continuity of sensation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382000" cy="5973763"/>
          </a:xfrm>
        </p:spPr>
        <p:txBody>
          <a:bodyPr>
            <a:normAutofit/>
          </a:bodyPr>
          <a:lstStyle/>
          <a:p>
            <a:r>
              <a:rPr lang="en-US" dirty="0" smtClean="0"/>
              <a:t>The millions of sensory receptors and a vascular network aid the functions of the entire body in maintaining </a:t>
            </a:r>
            <a:r>
              <a:rPr lang="en-US" i="1" dirty="0" smtClean="0">
                <a:solidFill>
                  <a:srgbClr val="FF0000"/>
                </a:solidFill>
              </a:rPr>
              <a:t>homeostasis</a:t>
            </a:r>
            <a:r>
              <a:rPr lang="en-US" i="1" dirty="0" smtClean="0"/>
              <a:t>, </a:t>
            </a:r>
            <a:r>
              <a:rPr lang="en-US" u="sng" dirty="0" smtClean="0"/>
              <a:t>a stable internal environment of the body. </a:t>
            </a:r>
          </a:p>
          <a:p>
            <a:endParaRPr lang="en-US" u="sng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Sweat glands are </a:t>
            </a:r>
            <a:r>
              <a:rPr lang="en-US" u="sng" dirty="0" smtClean="0">
                <a:solidFill>
                  <a:srgbClr val="FF0000"/>
                </a:solidFill>
              </a:rPr>
              <a:t>everywhere</a:t>
            </a:r>
            <a:r>
              <a:rPr lang="en-US" dirty="0" smtClean="0">
                <a:solidFill>
                  <a:srgbClr val="FF0000"/>
                </a:solidFill>
              </a:rPr>
              <a:t> and sebaceous glands are at </a:t>
            </a:r>
            <a:r>
              <a:rPr lang="en-US" u="sng" dirty="0" smtClean="0">
                <a:solidFill>
                  <a:srgbClr val="FF0000"/>
                </a:solidFill>
              </a:rPr>
              <a:t>the roots of the hair </a:t>
            </a:r>
            <a:r>
              <a:rPr lang="en-US" dirty="0" smtClean="0">
                <a:solidFill>
                  <a:srgbClr val="FF0000"/>
                </a:solidFill>
              </a:rPr>
              <a:t>mostly 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Sebaceous glands keep the hair from breaking 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we notice that the blood vessels don’t reach the epidermis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"/>
            <a:ext cx="8538692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553200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Adip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fat</a:t>
            </a:r>
          </a:p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adip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/o/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cele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(A˘ D-ı˘-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-se-l): an enlargement or swelling that contains fat. 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cele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hernia, swelling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cutane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skin</a:t>
            </a:r>
          </a:p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cutane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-TA - -ne--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u˘s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): pertaining to the skin.</a:t>
            </a:r>
          </a:p>
          <a:p>
            <a:pPr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ous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pertaining to, relating to</a:t>
            </a:r>
          </a:p>
          <a:p>
            <a:pPr>
              <a:buNone/>
            </a:pP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  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derm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/o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hypo/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derm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hı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-DE˘ R-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mı˘k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): under or inserted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under the skin, as in a hypodermic injection .</a:t>
            </a:r>
          </a:p>
          <a:p>
            <a:pPr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hypo-: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under,  below,  deficient .     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pertaining to or relating to 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hidr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/o	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sweat</a:t>
            </a:r>
          </a:p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hidr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itis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hı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dra˘d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-e˘-NI--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tı˘s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):inflammation of a sweat gland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aden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gland 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itis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inflammation .</a:t>
            </a:r>
          </a:p>
          <a:p>
            <a:pPr>
              <a:buNone/>
            </a:pPr>
            <a:r>
              <a:rPr lang="en-US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Do not confuse </a:t>
            </a:r>
            <a:r>
              <a:rPr lang="en-US" sz="2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hidr</a:t>
            </a:r>
            <a:r>
              <a:rPr lang="en-US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/o (sweat) with </a:t>
            </a:r>
            <a:r>
              <a:rPr lang="en-US" sz="20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hydr</a:t>
            </a:r>
            <a:r>
              <a:rPr lang="en-US" sz="20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/o (water).</a:t>
            </a:r>
            <a:endParaRPr lang="en-US" sz="20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sudor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/o :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sweating      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sudor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esis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-do- -RE- -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sı˘s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): profuse sweating</a:t>
            </a:r>
          </a:p>
          <a:p>
            <a:pPr>
              <a:buNone/>
            </a:pP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esis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condition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fontScale="85000" lnSpcReduction="20000"/>
          </a:bodyPr>
          <a:lstStyle/>
          <a:p>
            <a:pPr indent="0"/>
            <a:r>
              <a:rPr lang="en-US" b="1" dirty="0" err="1" smtClean="0"/>
              <a:t>ichthy</a:t>
            </a:r>
            <a:r>
              <a:rPr lang="en-US" b="1" dirty="0" smtClean="0"/>
              <a:t>/o	</a:t>
            </a:r>
            <a:r>
              <a:rPr lang="en-US" dirty="0" smtClean="0"/>
              <a:t>dry, scaly</a:t>
            </a:r>
          </a:p>
          <a:p>
            <a:pPr indent="0">
              <a:buNone/>
            </a:pPr>
            <a:r>
              <a:rPr lang="en-US" dirty="0" err="1" smtClean="0"/>
              <a:t>ichthy</a:t>
            </a:r>
            <a:r>
              <a:rPr lang="en-US" dirty="0" smtClean="0"/>
              <a:t>/</a:t>
            </a:r>
            <a:r>
              <a:rPr lang="en-US" dirty="0" err="1" smtClean="0"/>
              <a:t>osis</a:t>
            </a:r>
            <a:r>
              <a:rPr lang="en-US" dirty="0" smtClean="0"/>
              <a:t> (</a:t>
            </a:r>
            <a:r>
              <a:rPr lang="en-US" dirty="0" err="1" smtClean="0"/>
              <a:t>ı˘k</a:t>
            </a:r>
            <a:r>
              <a:rPr lang="en-US" dirty="0" smtClean="0"/>
              <a:t>-the--O- -</a:t>
            </a:r>
            <a:r>
              <a:rPr lang="en-US" dirty="0" err="1" smtClean="0"/>
              <a:t>sı˘s</a:t>
            </a:r>
            <a:r>
              <a:rPr lang="en-US" dirty="0" smtClean="0"/>
              <a:t>): any of several dermatologic conditions characterized by </a:t>
            </a:r>
            <a:r>
              <a:rPr lang="en-US" dirty="0" err="1" smtClean="0"/>
              <a:t>noninflammatory</a:t>
            </a:r>
            <a:r>
              <a:rPr lang="en-US" dirty="0" smtClean="0"/>
              <a:t> dryness and scaling of the skin, often associated with other abnormalities of lipid metabolism as well as some thyroid gland </a:t>
            </a:r>
            <a:r>
              <a:rPr lang="en-US" dirty="0" smtClean="0"/>
              <a:t>disease  </a:t>
            </a:r>
            <a:r>
              <a:rPr lang="en-US" dirty="0" smtClean="0"/>
              <a:t>such as hypothyroidism. May be accompanied b accumulation of a certain lipid under the skin .</a:t>
            </a:r>
          </a:p>
          <a:p>
            <a:pPr indent="0"/>
            <a:r>
              <a:rPr lang="en-US" dirty="0" smtClean="0"/>
              <a:t>  </a:t>
            </a:r>
            <a:r>
              <a:rPr lang="en-US" b="1" dirty="0" err="1" smtClean="0"/>
              <a:t>kerat</a:t>
            </a:r>
            <a:r>
              <a:rPr lang="en-US" b="1" dirty="0" smtClean="0"/>
              <a:t>/o	</a:t>
            </a:r>
            <a:r>
              <a:rPr lang="en-US" dirty="0" smtClean="0"/>
              <a:t>horny tissue; hard</a:t>
            </a:r>
          </a:p>
          <a:p>
            <a:pPr indent="0">
              <a:buNone/>
            </a:pPr>
            <a:r>
              <a:rPr lang="en-US" dirty="0" err="1" smtClean="0"/>
              <a:t>kerat</a:t>
            </a:r>
            <a:r>
              <a:rPr lang="en-US" dirty="0" smtClean="0"/>
              <a:t>/</a:t>
            </a:r>
            <a:r>
              <a:rPr lang="en-US" dirty="0" err="1" smtClean="0"/>
              <a:t>osis</a:t>
            </a:r>
            <a:r>
              <a:rPr lang="en-US" dirty="0" smtClean="0"/>
              <a:t> (</a:t>
            </a:r>
            <a:r>
              <a:rPr lang="en-US" dirty="0" err="1" smtClean="0"/>
              <a:t>ke˘r</a:t>
            </a:r>
            <a:r>
              <a:rPr lang="en-US" dirty="0" smtClean="0"/>
              <a:t>-a˘-TO - - </a:t>
            </a:r>
            <a:r>
              <a:rPr lang="en-US" dirty="0" err="1" smtClean="0"/>
              <a:t>sı˘s</a:t>
            </a:r>
            <a:r>
              <a:rPr lang="en-US" dirty="0" smtClean="0"/>
              <a:t>): any condition of  the skin characterized by an overgrowth and thickening of skin.</a:t>
            </a:r>
          </a:p>
          <a:p>
            <a:pPr indent="0">
              <a:buNone/>
            </a:pPr>
            <a:r>
              <a:rPr lang="en-US" i="1" dirty="0" smtClean="0"/>
              <a:t>-</a:t>
            </a:r>
            <a:r>
              <a:rPr lang="en-US" i="1" dirty="0" err="1" smtClean="0"/>
              <a:t>osis</a:t>
            </a:r>
            <a:r>
              <a:rPr lang="en-US" i="1" dirty="0" smtClean="0"/>
              <a:t>: </a:t>
            </a:r>
            <a:r>
              <a:rPr lang="en-US" dirty="0" smtClean="0"/>
              <a:t>abnormal condition; increase (used primarily with</a:t>
            </a:r>
          </a:p>
          <a:p>
            <a:pPr indent="0">
              <a:buNone/>
            </a:pPr>
            <a:r>
              <a:rPr lang="en-US" dirty="0" smtClean="0"/>
              <a:t>blood cells)</a:t>
            </a:r>
          </a:p>
          <a:p>
            <a:pPr indent="0"/>
            <a:r>
              <a:rPr lang="en-US" dirty="0" smtClean="0"/>
              <a:t>  </a:t>
            </a:r>
            <a:r>
              <a:rPr lang="en-US" b="1" dirty="0" err="1" smtClean="0"/>
              <a:t>myc</a:t>
            </a:r>
            <a:r>
              <a:rPr lang="en-US" b="1" dirty="0" smtClean="0"/>
              <a:t>/o	</a:t>
            </a:r>
            <a:r>
              <a:rPr lang="en-US" dirty="0" smtClean="0"/>
              <a:t>fungus (plural, fungi)</a:t>
            </a:r>
          </a:p>
          <a:p>
            <a:pPr indent="0">
              <a:buNone/>
            </a:pPr>
            <a:r>
              <a:rPr lang="en-US" dirty="0" err="1" smtClean="0"/>
              <a:t>dermat</a:t>
            </a:r>
            <a:r>
              <a:rPr lang="en-US" dirty="0" smtClean="0"/>
              <a:t>/o/</a:t>
            </a:r>
            <a:r>
              <a:rPr lang="en-US" dirty="0" err="1" smtClean="0"/>
              <a:t>myc</a:t>
            </a:r>
            <a:r>
              <a:rPr lang="en-US" dirty="0" smtClean="0"/>
              <a:t>/</a:t>
            </a:r>
            <a:r>
              <a:rPr lang="en-US" dirty="0" err="1" smtClean="0"/>
              <a:t>osis</a:t>
            </a:r>
            <a:r>
              <a:rPr lang="en-US" dirty="0" smtClean="0"/>
              <a:t> (</a:t>
            </a:r>
            <a:r>
              <a:rPr lang="en-US" dirty="0" err="1" smtClean="0"/>
              <a:t>de˘r</a:t>
            </a:r>
            <a:r>
              <a:rPr lang="en-US" dirty="0" smtClean="0"/>
              <a:t>-ma˘- to- -</a:t>
            </a:r>
            <a:r>
              <a:rPr lang="en-US" dirty="0" err="1" smtClean="0"/>
              <a:t>mı</a:t>
            </a:r>
            <a:r>
              <a:rPr lang="en-US" dirty="0" smtClean="0"/>
              <a:t>--KO- -</a:t>
            </a:r>
            <a:r>
              <a:rPr lang="en-US" dirty="0" err="1" smtClean="0"/>
              <a:t>sı˘s</a:t>
            </a:r>
            <a:r>
              <a:rPr lang="en-US" dirty="0" smtClean="0"/>
              <a:t>): fungal</a:t>
            </a:r>
          </a:p>
          <a:p>
            <a:pPr indent="0">
              <a:buNone/>
            </a:pPr>
            <a:r>
              <a:rPr lang="en-US" dirty="0" smtClean="0"/>
              <a:t>infection of the skin    </a:t>
            </a:r>
            <a:r>
              <a:rPr lang="en-US" i="1" dirty="0" err="1" smtClean="0"/>
              <a:t>dermat</a:t>
            </a:r>
            <a:r>
              <a:rPr lang="en-US" i="1" dirty="0" smtClean="0"/>
              <a:t>/o: </a:t>
            </a:r>
            <a:r>
              <a:rPr lang="en-US" dirty="0" smtClean="0"/>
              <a:t>skin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6400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onych</a:t>
            </a:r>
            <a:r>
              <a:rPr lang="en-US" b="1" dirty="0" smtClean="0"/>
              <a:t>/o	</a:t>
            </a:r>
            <a:r>
              <a:rPr lang="en-US" dirty="0" smtClean="0"/>
              <a:t>nail</a:t>
            </a:r>
          </a:p>
          <a:p>
            <a:pPr>
              <a:buNone/>
            </a:pPr>
            <a:r>
              <a:rPr lang="en-US" dirty="0" err="1" smtClean="0"/>
              <a:t>onych</a:t>
            </a:r>
            <a:r>
              <a:rPr lang="en-US" dirty="0" smtClean="0"/>
              <a:t>/o/</a:t>
            </a:r>
            <a:r>
              <a:rPr lang="en-US" dirty="0" err="1" smtClean="0"/>
              <a:t>malacia</a:t>
            </a:r>
            <a:r>
              <a:rPr lang="en-US" dirty="0" smtClean="0"/>
              <a:t> (</a:t>
            </a:r>
            <a:r>
              <a:rPr lang="en-US" dirty="0" err="1" smtClean="0"/>
              <a:t>o˘n</a:t>
            </a:r>
            <a:r>
              <a:rPr lang="en-US" dirty="0" smtClean="0"/>
              <a:t>-ı˘-</a:t>
            </a:r>
            <a:r>
              <a:rPr lang="en-US" dirty="0" err="1" smtClean="0"/>
              <a:t>ko</a:t>
            </a:r>
            <a:r>
              <a:rPr lang="en-US" dirty="0" smtClean="0"/>
              <a:t>- -ma˘-LA - -she--a˘) ): abnormal softening of the nails .    </a:t>
            </a:r>
            <a:r>
              <a:rPr lang="en-US" i="1" dirty="0" err="1" smtClean="0"/>
              <a:t>malacia</a:t>
            </a:r>
            <a:r>
              <a:rPr lang="en-US" i="1" dirty="0" smtClean="0"/>
              <a:t>: </a:t>
            </a:r>
            <a:r>
              <a:rPr lang="en-US" dirty="0" smtClean="0"/>
              <a:t>softening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  <a:r>
              <a:rPr lang="en-US" b="1" dirty="0" err="1" smtClean="0"/>
              <a:t>pil</a:t>
            </a:r>
            <a:r>
              <a:rPr lang="en-US" b="1" dirty="0" smtClean="0"/>
              <a:t>/o	</a:t>
            </a:r>
            <a:r>
              <a:rPr lang="en-US" dirty="0" smtClean="0"/>
              <a:t>hair</a:t>
            </a:r>
          </a:p>
          <a:p>
            <a:pPr>
              <a:buNone/>
            </a:pPr>
            <a:r>
              <a:rPr lang="en-US" dirty="0" err="1" smtClean="0"/>
              <a:t>pil</a:t>
            </a:r>
            <a:r>
              <a:rPr lang="en-US" dirty="0" smtClean="0"/>
              <a:t>/o/</a:t>
            </a:r>
            <a:r>
              <a:rPr lang="en-US" dirty="0" err="1" smtClean="0"/>
              <a:t>nid</a:t>
            </a:r>
            <a:r>
              <a:rPr lang="en-US" dirty="0" smtClean="0"/>
              <a:t>/al (</a:t>
            </a:r>
            <a:r>
              <a:rPr lang="en-US" dirty="0" err="1" smtClean="0"/>
              <a:t>pı</a:t>
            </a:r>
            <a:r>
              <a:rPr lang="en-US" dirty="0" smtClean="0"/>
              <a:t>--lo- -NI--</a:t>
            </a:r>
            <a:r>
              <a:rPr lang="en-US" dirty="0" err="1" smtClean="0"/>
              <a:t>da˘l</a:t>
            </a:r>
            <a:r>
              <a:rPr lang="en-US" dirty="0" smtClean="0"/>
              <a:t>): growth of hair in a </a:t>
            </a:r>
            <a:r>
              <a:rPr lang="en-US" dirty="0" err="1" smtClean="0"/>
              <a:t>dermoid</a:t>
            </a:r>
            <a:r>
              <a:rPr lang="en-US" dirty="0" smtClean="0"/>
              <a:t> cyst or in a sinus opening on the skin (</a:t>
            </a:r>
            <a:r>
              <a:rPr lang="en-US" dirty="0" err="1" smtClean="0"/>
              <a:t>pilonidal</a:t>
            </a:r>
            <a:r>
              <a:rPr lang="en-US" dirty="0" smtClean="0"/>
              <a:t> sinus or cyst : an </a:t>
            </a:r>
            <a:r>
              <a:rPr lang="en-US" dirty="0" err="1" smtClean="0"/>
              <a:t>invagination</a:t>
            </a:r>
            <a:r>
              <a:rPr lang="en-US" dirty="0" smtClean="0"/>
              <a:t> of the skin in the subcutaneous tissue which </a:t>
            </a:r>
            <a:r>
              <a:rPr lang="en-US" dirty="0" smtClean="0"/>
              <a:t>can include </a:t>
            </a:r>
            <a:r>
              <a:rPr lang="en-US" dirty="0" smtClean="0"/>
              <a:t>other skin components , they secrete and grow and then get inflamed . </a:t>
            </a:r>
            <a:r>
              <a:rPr lang="en-US" i="1" dirty="0" smtClean="0"/>
              <a:t>commonly develops in the sacral region of the skin </a:t>
            </a:r>
            <a:r>
              <a:rPr lang="en-US" dirty="0" smtClean="0"/>
              <a:t>, specially in well built and fat </a:t>
            </a:r>
            <a:r>
              <a:rPr lang="en-US" dirty="0" smtClean="0"/>
              <a:t>people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         </a:t>
            </a:r>
            <a:r>
              <a:rPr lang="en-US" i="1" dirty="0" err="1" smtClean="0"/>
              <a:t>nid</a:t>
            </a:r>
            <a:r>
              <a:rPr lang="en-US" i="1" dirty="0" smtClean="0"/>
              <a:t>: </a:t>
            </a:r>
            <a:r>
              <a:rPr lang="en-US" dirty="0" smtClean="0"/>
              <a:t>nest   </a:t>
            </a:r>
            <a:r>
              <a:rPr lang="en-US" i="1" dirty="0" smtClean="0"/>
              <a:t>-al: </a:t>
            </a:r>
            <a:r>
              <a:rPr lang="en-US" dirty="0" smtClean="0"/>
              <a:t>pertaining to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  <a:r>
              <a:rPr lang="en-US" b="1" dirty="0" err="1" smtClean="0"/>
              <a:t>trich</a:t>
            </a:r>
            <a:r>
              <a:rPr lang="en-US" b="1" dirty="0" smtClean="0"/>
              <a:t>/o	</a:t>
            </a:r>
            <a:r>
              <a:rPr lang="en-US" dirty="0" smtClean="0"/>
              <a:t>hair</a:t>
            </a:r>
          </a:p>
          <a:p>
            <a:pPr>
              <a:buNone/>
            </a:pPr>
            <a:r>
              <a:rPr lang="en-US" dirty="0" err="1" smtClean="0"/>
              <a:t>trich</a:t>
            </a:r>
            <a:r>
              <a:rPr lang="en-US" dirty="0" smtClean="0"/>
              <a:t>/o/</a:t>
            </a:r>
            <a:r>
              <a:rPr lang="en-US" dirty="0" err="1" smtClean="0"/>
              <a:t>pathy</a:t>
            </a:r>
            <a:r>
              <a:rPr lang="en-US" dirty="0" smtClean="0"/>
              <a:t> (</a:t>
            </a:r>
            <a:r>
              <a:rPr lang="en-US" dirty="0" err="1" smtClean="0"/>
              <a:t>trı˘k</a:t>
            </a:r>
            <a:r>
              <a:rPr lang="en-US" dirty="0" smtClean="0"/>
              <a:t>-O˘ P-a˘-the-): any disease of the hair , may cause atrophy . has different origins and reasons .</a:t>
            </a:r>
          </a:p>
          <a:p>
            <a:pPr>
              <a:buNone/>
            </a:pPr>
            <a:r>
              <a:rPr lang="en-US" i="1" dirty="0" smtClean="0"/>
              <a:t>-</a:t>
            </a:r>
            <a:r>
              <a:rPr lang="en-US" i="1" dirty="0" err="1" smtClean="0"/>
              <a:t>pathy</a:t>
            </a:r>
            <a:r>
              <a:rPr lang="en-US" i="1" dirty="0" smtClean="0"/>
              <a:t>: </a:t>
            </a:r>
            <a:r>
              <a:rPr lang="en-US" dirty="0" smtClean="0"/>
              <a:t>disease  </a:t>
            </a:r>
            <a:r>
              <a:rPr lang="en-US" b="1" dirty="0" smtClean="0"/>
              <a:t>, </a:t>
            </a:r>
            <a:r>
              <a:rPr lang="en-US" dirty="0" err="1" smtClean="0"/>
              <a:t>neuromyopathy</a:t>
            </a:r>
            <a:r>
              <a:rPr lang="en-US" dirty="0" smtClean="0"/>
              <a:t> : a muscle disease from a neurological origin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scler</a:t>
            </a:r>
            <a:r>
              <a:rPr lang="en-US" b="1" dirty="0" smtClean="0"/>
              <a:t>/o	</a:t>
            </a:r>
            <a:r>
              <a:rPr lang="en-US" dirty="0" smtClean="0"/>
              <a:t>hardening;</a:t>
            </a:r>
          </a:p>
          <a:p>
            <a:pPr>
              <a:buNone/>
            </a:pPr>
            <a:r>
              <a:rPr lang="en-US" dirty="0" err="1" smtClean="0"/>
              <a:t>scler</a:t>
            </a:r>
            <a:r>
              <a:rPr lang="en-US" dirty="0" smtClean="0"/>
              <a:t>/o/derma (</a:t>
            </a:r>
            <a:r>
              <a:rPr lang="en-US" dirty="0" err="1" smtClean="0"/>
              <a:t>skle˘r</a:t>
            </a:r>
            <a:r>
              <a:rPr lang="en-US" dirty="0" smtClean="0"/>
              <a:t>-o- -DE˘R- ma˘): chronic disease with abnormal hardening of the skin caused by formation of new abnormal </a:t>
            </a:r>
            <a:r>
              <a:rPr lang="en-US" dirty="0" smtClean="0"/>
              <a:t>hard collagen </a:t>
            </a:r>
            <a:r>
              <a:rPr lang="en-US" dirty="0" smtClean="0"/>
              <a:t>, it’s an auto immune collagen </a:t>
            </a:r>
            <a:r>
              <a:rPr lang="en-US" dirty="0" smtClean="0"/>
              <a:t>disease.  </a:t>
            </a:r>
            <a:r>
              <a:rPr lang="en-US" i="1" dirty="0" smtClean="0"/>
              <a:t>-derma</a:t>
            </a:r>
            <a:r>
              <a:rPr lang="en-US" i="1" dirty="0" smtClean="0"/>
              <a:t>: </a:t>
            </a:r>
            <a:r>
              <a:rPr lang="en-US" dirty="0" smtClean="0"/>
              <a:t>skin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seb</a:t>
            </a:r>
            <a:r>
              <a:rPr lang="en-US" b="1" dirty="0" smtClean="0"/>
              <a:t>/o	</a:t>
            </a:r>
            <a:r>
              <a:rPr lang="en-US" dirty="0" smtClean="0"/>
              <a:t>sebum, sebaceous</a:t>
            </a:r>
          </a:p>
          <a:p>
            <a:pPr>
              <a:buNone/>
            </a:pPr>
            <a:r>
              <a:rPr lang="en-US" dirty="0" err="1" smtClean="0"/>
              <a:t>seb</a:t>
            </a:r>
            <a:r>
              <a:rPr lang="en-US" dirty="0" smtClean="0"/>
              <a:t>/o/</a:t>
            </a:r>
            <a:r>
              <a:rPr lang="en-US" dirty="0" err="1" smtClean="0"/>
              <a:t>rrhea</a:t>
            </a:r>
            <a:r>
              <a:rPr lang="en-US" dirty="0" smtClean="0"/>
              <a:t> (</a:t>
            </a:r>
            <a:r>
              <a:rPr lang="en-US" dirty="0" err="1" smtClean="0"/>
              <a:t>se˘b</a:t>
            </a:r>
            <a:r>
              <a:rPr lang="en-US" dirty="0" smtClean="0"/>
              <a:t>-or-E- -a˘): increase in the amount sebum with formation of oily scales and often an alteration of the quality of the fats secreted by the sebaceous glands. </a:t>
            </a:r>
            <a:r>
              <a:rPr lang="en-US" i="1" dirty="0" smtClean="0"/>
              <a:t>Usually accompanied by itchy feeling .      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</a:t>
            </a:r>
            <a:r>
              <a:rPr lang="en-US" i="1" dirty="0" smtClean="0"/>
              <a:t>     </a:t>
            </a:r>
            <a:r>
              <a:rPr lang="en-US" i="1" dirty="0" smtClean="0"/>
              <a:t>-</a:t>
            </a:r>
            <a:r>
              <a:rPr lang="en-US" i="1" dirty="0" err="1" smtClean="0"/>
              <a:t>rrhea</a:t>
            </a:r>
            <a:r>
              <a:rPr lang="en-US" i="1" dirty="0" smtClean="0"/>
              <a:t>: excessive </a:t>
            </a:r>
            <a:r>
              <a:rPr lang="en-US" dirty="0" smtClean="0"/>
              <a:t>discharge, flow 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err="1" smtClean="0"/>
              <a:t>squam</a:t>
            </a:r>
            <a:r>
              <a:rPr lang="en-US" b="1" dirty="0" smtClean="0"/>
              <a:t>/o	</a:t>
            </a:r>
            <a:r>
              <a:rPr lang="en-US" dirty="0" smtClean="0"/>
              <a:t>scale</a:t>
            </a:r>
          </a:p>
          <a:p>
            <a:pPr>
              <a:buNone/>
            </a:pPr>
            <a:r>
              <a:rPr lang="en-US" dirty="0" err="1" smtClean="0"/>
              <a:t>squam</a:t>
            </a:r>
            <a:r>
              <a:rPr lang="en-US" dirty="0" smtClean="0"/>
              <a:t>/</a:t>
            </a:r>
            <a:r>
              <a:rPr lang="en-US" dirty="0" err="1" smtClean="0"/>
              <a:t>ous</a:t>
            </a:r>
            <a:r>
              <a:rPr lang="en-US" dirty="0" smtClean="0"/>
              <a:t> (SKWA - -mu˘ s): flattening of cells, scale like</a:t>
            </a:r>
          </a:p>
          <a:p>
            <a:pPr>
              <a:buNone/>
            </a:pPr>
            <a:r>
              <a:rPr lang="en-US" i="1" dirty="0" smtClean="0"/>
              <a:t>-</a:t>
            </a:r>
            <a:r>
              <a:rPr lang="en-US" i="1" dirty="0" err="1" smtClean="0"/>
              <a:t>ous</a:t>
            </a:r>
            <a:r>
              <a:rPr lang="en-US" i="1" dirty="0" smtClean="0"/>
              <a:t>: </a:t>
            </a:r>
            <a:r>
              <a:rPr lang="en-US" dirty="0" smtClean="0"/>
              <a:t>pertaining to, relating to.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379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  INTEGUMENTARY SYSTEM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INTEGUMENTARY SYSTEM   </dc:title>
  <dc:creator>Dr.Nedal</dc:creator>
  <cp:lastModifiedBy>odai for computer</cp:lastModifiedBy>
  <cp:revision>10</cp:revision>
  <dcterms:created xsi:type="dcterms:W3CDTF">2006-08-16T00:00:00Z</dcterms:created>
  <dcterms:modified xsi:type="dcterms:W3CDTF">2018-10-15T05:41:45Z</dcterms:modified>
</cp:coreProperties>
</file>