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6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322" r:id="rId17"/>
    <p:sldId id="270" r:id="rId18"/>
    <p:sldId id="271" r:id="rId19"/>
    <p:sldId id="272" r:id="rId20"/>
    <p:sldId id="273" r:id="rId21"/>
    <p:sldId id="274" r:id="rId22"/>
    <p:sldId id="275" r:id="rId23"/>
    <p:sldId id="276" r:id="rId24"/>
    <p:sldId id="277" r:id="rId25"/>
    <p:sldId id="278" r:id="rId26"/>
    <p:sldId id="279" r:id="rId27"/>
    <p:sldId id="281" r:id="rId28"/>
    <p:sldId id="282" r:id="rId29"/>
    <p:sldId id="283" r:id="rId30"/>
    <p:sldId id="32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20" r:id="rId57"/>
    <p:sldId id="321" r:id="rId58"/>
    <p:sldId id="309" r:id="rId59"/>
    <p:sldId id="311" r:id="rId60"/>
    <p:sldId id="312" r:id="rId61"/>
    <p:sldId id="313" r:id="rId62"/>
    <p:sldId id="314" r:id="rId63"/>
    <p:sldId id="315" r:id="rId64"/>
    <p:sldId id="316" r:id="rId65"/>
    <p:sldId id="317" r:id="rId66"/>
    <p:sldId id="318" r:id="rId67"/>
    <p:sldId id="319" r:id="rId68"/>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5" autoAdjust="0"/>
    <p:restoredTop sz="94660"/>
  </p:normalViewPr>
  <p:slideViewPr>
    <p:cSldViewPr snapToGrid="0">
      <p:cViewPr varScale="1">
        <p:scale>
          <a:sx n="62" d="100"/>
          <a:sy n="62" d="100"/>
        </p:scale>
        <p:origin x="12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C6083-87A3-45EE-9AFA-C147E9A025B5}" type="doc">
      <dgm:prSet loTypeId="urn:microsoft.com/office/officeart/2005/8/layout/hProcess9" loCatId="process" qsTypeId="urn:microsoft.com/office/officeart/2005/8/quickstyle/simple1" qsCatId="simple" csTypeId="urn:microsoft.com/office/officeart/2005/8/colors/accent1_2" csCatId="accent1" phldr="1"/>
      <dgm:spPr/>
    </dgm:pt>
    <dgm:pt modelId="{64182009-4EBF-42D3-88BB-303C8EEC5BBB}">
      <dgm:prSet phldrT="[Text]"/>
      <dgm:spPr/>
      <dgm:t>
        <a:bodyPr/>
        <a:lstStyle/>
        <a:p>
          <a:r>
            <a:rPr lang="en-US" dirty="0"/>
            <a:t>Exposure </a:t>
          </a:r>
        </a:p>
      </dgm:t>
    </dgm:pt>
    <dgm:pt modelId="{E25FBF1F-A0AF-40F7-A2C9-EA154466220B}" type="parTrans" cxnId="{C844769B-1C5C-418D-8BE5-C162C29C44FF}">
      <dgm:prSet/>
      <dgm:spPr/>
      <dgm:t>
        <a:bodyPr/>
        <a:lstStyle/>
        <a:p>
          <a:endParaRPr lang="en-US"/>
        </a:p>
      </dgm:t>
    </dgm:pt>
    <dgm:pt modelId="{B79FD3EA-6247-48F4-8C8B-E1AB92CDDA1C}" type="sibTrans" cxnId="{C844769B-1C5C-418D-8BE5-C162C29C44FF}">
      <dgm:prSet/>
      <dgm:spPr/>
      <dgm:t>
        <a:bodyPr/>
        <a:lstStyle/>
        <a:p>
          <a:endParaRPr lang="en-US"/>
        </a:p>
      </dgm:t>
    </dgm:pt>
    <dgm:pt modelId="{20FA4C9B-E946-4798-9348-8C1C3D1DB5D9}">
      <dgm:prSet phldrT="[Text]"/>
      <dgm:spPr/>
      <dgm:t>
        <a:bodyPr/>
        <a:lstStyle/>
        <a:p>
          <a:r>
            <a:rPr lang="en-US" dirty="0"/>
            <a:t>LTBI</a:t>
          </a:r>
        </a:p>
      </dgm:t>
    </dgm:pt>
    <dgm:pt modelId="{6A2CCE79-532D-4C15-85F2-0FF169AD55ED}" type="parTrans" cxnId="{56ABEBAE-1DB5-441B-A602-CF7D60727F83}">
      <dgm:prSet/>
      <dgm:spPr/>
      <dgm:t>
        <a:bodyPr/>
        <a:lstStyle/>
        <a:p>
          <a:endParaRPr lang="en-US"/>
        </a:p>
      </dgm:t>
    </dgm:pt>
    <dgm:pt modelId="{CAA3AAA4-D9D6-43B6-B882-F63CBC4B8C41}" type="sibTrans" cxnId="{56ABEBAE-1DB5-441B-A602-CF7D60727F83}">
      <dgm:prSet/>
      <dgm:spPr/>
      <dgm:t>
        <a:bodyPr/>
        <a:lstStyle/>
        <a:p>
          <a:endParaRPr lang="en-US"/>
        </a:p>
      </dgm:t>
    </dgm:pt>
    <dgm:pt modelId="{4A4FD92C-93E0-43C6-B784-39B4136B5512}">
      <dgm:prSet phldrT="[Text]"/>
      <dgm:spPr/>
      <dgm:t>
        <a:bodyPr/>
        <a:lstStyle/>
        <a:p>
          <a:r>
            <a:rPr lang="en-US" dirty="0"/>
            <a:t>Active TB</a:t>
          </a:r>
        </a:p>
      </dgm:t>
    </dgm:pt>
    <dgm:pt modelId="{41F4F995-9259-4FD5-BFF1-DEDFD408BF28}" type="parTrans" cxnId="{748935C6-33DC-4F8A-9ED7-DF88C7ADF297}">
      <dgm:prSet/>
      <dgm:spPr/>
      <dgm:t>
        <a:bodyPr/>
        <a:lstStyle/>
        <a:p>
          <a:endParaRPr lang="en-US"/>
        </a:p>
      </dgm:t>
    </dgm:pt>
    <dgm:pt modelId="{D54D8F9D-D104-47EC-9F03-2F8A01A886F1}" type="sibTrans" cxnId="{748935C6-33DC-4F8A-9ED7-DF88C7ADF297}">
      <dgm:prSet/>
      <dgm:spPr/>
      <dgm:t>
        <a:bodyPr/>
        <a:lstStyle/>
        <a:p>
          <a:endParaRPr lang="en-US"/>
        </a:p>
      </dgm:t>
    </dgm:pt>
    <dgm:pt modelId="{44CA6BB0-799F-44ED-A040-4C6DFEA60281}" type="pres">
      <dgm:prSet presAssocID="{01FC6083-87A3-45EE-9AFA-C147E9A025B5}" presName="CompostProcess" presStyleCnt="0">
        <dgm:presLayoutVars>
          <dgm:dir/>
          <dgm:resizeHandles val="exact"/>
        </dgm:presLayoutVars>
      </dgm:prSet>
      <dgm:spPr/>
    </dgm:pt>
    <dgm:pt modelId="{84FE54E4-BE75-44F4-BD92-018122AD67F0}" type="pres">
      <dgm:prSet presAssocID="{01FC6083-87A3-45EE-9AFA-C147E9A025B5}" presName="arrow" presStyleLbl="bgShp" presStyleIdx="0" presStyleCnt="1"/>
      <dgm:spPr/>
    </dgm:pt>
    <dgm:pt modelId="{69B1B09E-F5A6-49DE-9561-5AC4F25F64FE}" type="pres">
      <dgm:prSet presAssocID="{01FC6083-87A3-45EE-9AFA-C147E9A025B5}" presName="linearProcess" presStyleCnt="0"/>
      <dgm:spPr/>
    </dgm:pt>
    <dgm:pt modelId="{609E90DC-9AED-4531-B4E0-201353C796F6}" type="pres">
      <dgm:prSet presAssocID="{64182009-4EBF-42D3-88BB-303C8EEC5BBB}" presName="textNode" presStyleLbl="node1" presStyleIdx="0" presStyleCnt="3">
        <dgm:presLayoutVars>
          <dgm:bulletEnabled val="1"/>
        </dgm:presLayoutVars>
      </dgm:prSet>
      <dgm:spPr/>
    </dgm:pt>
    <dgm:pt modelId="{2A867FC9-D1B3-4694-B87B-9F532448A173}" type="pres">
      <dgm:prSet presAssocID="{B79FD3EA-6247-48F4-8C8B-E1AB92CDDA1C}" presName="sibTrans" presStyleCnt="0"/>
      <dgm:spPr/>
    </dgm:pt>
    <dgm:pt modelId="{141289FA-29E7-44FC-8BEE-474186E1D3FD}" type="pres">
      <dgm:prSet presAssocID="{20FA4C9B-E946-4798-9348-8C1C3D1DB5D9}" presName="textNode" presStyleLbl="node1" presStyleIdx="1" presStyleCnt="3">
        <dgm:presLayoutVars>
          <dgm:bulletEnabled val="1"/>
        </dgm:presLayoutVars>
      </dgm:prSet>
      <dgm:spPr/>
    </dgm:pt>
    <dgm:pt modelId="{B4F6243A-4AFA-4D6C-B973-864D5ECAAC1D}" type="pres">
      <dgm:prSet presAssocID="{CAA3AAA4-D9D6-43B6-B882-F63CBC4B8C41}" presName="sibTrans" presStyleCnt="0"/>
      <dgm:spPr/>
    </dgm:pt>
    <dgm:pt modelId="{7BBEF0F4-879B-4CEA-A172-28F159975FD2}" type="pres">
      <dgm:prSet presAssocID="{4A4FD92C-93E0-43C6-B784-39B4136B5512}" presName="textNode" presStyleLbl="node1" presStyleIdx="2" presStyleCnt="3">
        <dgm:presLayoutVars>
          <dgm:bulletEnabled val="1"/>
        </dgm:presLayoutVars>
      </dgm:prSet>
      <dgm:spPr/>
    </dgm:pt>
  </dgm:ptLst>
  <dgm:cxnLst>
    <dgm:cxn modelId="{2340070C-A6A5-40BD-9CE0-1F874AFC0168}" type="presOf" srcId="{20FA4C9B-E946-4798-9348-8C1C3D1DB5D9}" destId="{141289FA-29E7-44FC-8BEE-474186E1D3FD}" srcOrd="0" destOrd="0" presId="urn:microsoft.com/office/officeart/2005/8/layout/hProcess9"/>
    <dgm:cxn modelId="{697B3C60-23CA-4BCE-A6FF-F3EB356F7177}" type="presOf" srcId="{4A4FD92C-93E0-43C6-B784-39B4136B5512}" destId="{7BBEF0F4-879B-4CEA-A172-28F159975FD2}" srcOrd="0" destOrd="0" presId="urn:microsoft.com/office/officeart/2005/8/layout/hProcess9"/>
    <dgm:cxn modelId="{C844769B-1C5C-418D-8BE5-C162C29C44FF}" srcId="{01FC6083-87A3-45EE-9AFA-C147E9A025B5}" destId="{64182009-4EBF-42D3-88BB-303C8EEC5BBB}" srcOrd="0" destOrd="0" parTransId="{E25FBF1F-A0AF-40F7-A2C9-EA154466220B}" sibTransId="{B79FD3EA-6247-48F4-8C8B-E1AB92CDDA1C}"/>
    <dgm:cxn modelId="{FE9343A6-3975-41C7-BF05-7D2E9D5CDA23}" type="presOf" srcId="{01FC6083-87A3-45EE-9AFA-C147E9A025B5}" destId="{44CA6BB0-799F-44ED-A040-4C6DFEA60281}" srcOrd="0" destOrd="0" presId="urn:microsoft.com/office/officeart/2005/8/layout/hProcess9"/>
    <dgm:cxn modelId="{56ABEBAE-1DB5-441B-A602-CF7D60727F83}" srcId="{01FC6083-87A3-45EE-9AFA-C147E9A025B5}" destId="{20FA4C9B-E946-4798-9348-8C1C3D1DB5D9}" srcOrd="1" destOrd="0" parTransId="{6A2CCE79-532D-4C15-85F2-0FF169AD55ED}" sibTransId="{CAA3AAA4-D9D6-43B6-B882-F63CBC4B8C41}"/>
    <dgm:cxn modelId="{2390ECC4-AE43-43E2-9068-6F80F743244B}" type="presOf" srcId="{64182009-4EBF-42D3-88BB-303C8EEC5BBB}" destId="{609E90DC-9AED-4531-B4E0-201353C796F6}" srcOrd="0" destOrd="0" presId="urn:microsoft.com/office/officeart/2005/8/layout/hProcess9"/>
    <dgm:cxn modelId="{748935C6-33DC-4F8A-9ED7-DF88C7ADF297}" srcId="{01FC6083-87A3-45EE-9AFA-C147E9A025B5}" destId="{4A4FD92C-93E0-43C6-B784-39B4136B5512}" srcOrd="2" destOrd="0" parTransId="{41F4F995-9259-4FD5-BFF1-DEDFD408BF28}" sibTransId="{D54D8F9D-D104-47EC-9F03-2F8A01A886F1}"/>
    <dgm:cxn modelId="{43898D1B-336C-47D9-9269-81CF5D450F12}" type="presParOf" srcId="{44CA6BB0-799F-44ED-A040-4C6DFEA60281}" destId="{84FE54E4-BE75-44F4-BD92-018122AD67F0}" srcOrd="0" destOrd="0" presId="urn:microsoft.com/office/officeart/2005/8/layout/hProcess9"/>
    <dgm:cxn modelId="{3B8313AB-4554-43A8-A822-AD8531E41D6F}" type="presParOf" srcId="{44CA6BB0-799F-44ED-A040-4C6DFEA60281}" destId="{69B1B09E-F5A6-49DE-9561-5AC4F25F64FE}" srcOrd="1" destOrd="0" presId="urn:microsoft.com/office/officeart/2005/8/layout/hProcess9"/>
    <dgm:cxn modelId="{9C3B8242-A3CD-4C79-910A-8D12EEA28AF3}" type="presParOf" srcId="{69B1B09E-F5A6-49DE-9561-5AC4F25F64FE}" destId="{609E90DC-9AED-4531-B4E0-201353C796F6}" srcOrd="0" destOrd="0" presId="urn:microsoft.com/office/officeart/2005/8/layout/hProcess9"/>
    <dgm:cxn modelId="{6BB05E89-443B-4AA5-A228-CDFBBD1CB296}" type="presParOf" srcId="{69B1B09E-F5A6-49DE-9561-5AC4F25F64FE}" destId="{2A867FC9-D1B3-4694-B87B-9F532448A173}" srcOrd="1" destOrd="0" presId="urn:microsoft.com/office/officeart/2005/8/layout/hProcess9"/>
    <dgm:cxn modelId="{443A7E08-3951-4F94-B6CC-9B0CCE58B652}" type="presParOf" srcId="{69B1B09E-F5A6-49DE-9561-5AC4F25F64FE}" destId="{141289FA-29E7-44FC-8BEE-474186E1D3FD}" srcOrd="2" destOrd="0" presId="urn:microsoft.com/office/officeart/2005/8/layout/hProcess9"/>
    <dgm:cxn modelId="{ECFDE2C1-34CE-42CF-B2EF-DDBDB511338C}" type="presParOf" srcId="{69B1B09E-F5A6-49DE-9561-5AC4F25F64FE}" destId="{B4F6243A-4AFA-4D6C-B973-864D5ECAAC1D}" srcOrd="3" destOrd="0" presId="urn:microsoft.com/office/officeart/2005/8/layout/hProcess9"/>
    <dgm:cxn modelId="{35394A7E-FD08-4A49-BE96-AE502FC9EFB2}" type="presParOf" srcId="{69B1B09E-F5A6-49DE-9561-5AC4F25F64FE}" destId="{7BBEF0F4-879B-4CEA-A172-28F159975FD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E249D6-DC82-4EF6-BB42-93BF4BE74C9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291BD33-AC40-4F46-B8A7-B9C0AA95736F}">
      <dgm:prSet phldrT="[Text]"/>
      <dgm:spPr/>
      <dgm:t>
        <a:bodyPr/>
        <a:lstStyle/>
        <a:p>
          <a:r>
            <a:rPr lang="en-US" dirty="0"/>
            <a:t>Tuberculosis </a:t>
          </a:r>
        </a:p>
      </dgm:t>
    </dgm:pt>
    <dgm:pt modelId="{9ADB04BA-08F8-4475-876C-0A2F9230D6B9}" type="parTrans" cxnId="{6468C5E4-6044-41E0-B9AE-C01A491BA1C4}">
      <dgm:prSet/>
      <dgm:spPr/>
      <dgm:t>
        <a:bodyPr/>
        <a:lstStyle/>
        <a:p>
          <a:endParaRPr lang="en-US"/>
        </a:p>
      </dgm:t>
    </dgm:pt>
    <dgm:pt modelId="{92FF2A15-051F-412B-AE05-12DCF46928EE}" type="sibTrans" cxnId="{6468C5E4-6044-41E0-B9AE-C01A491BA1C4}">
      <dgm:prSet/>
      <dgm:spPr/>
      <dgm:t>
        <a:bodyPr/>
        <a:lstStyle/>
        <a:p>
          <a:endParaRPr lang="en-US"/>
        </a:p>
      </dgm:t>
    </dgm:pt>
    <dgm:pt modelId="{3EA8C3B7-5B46-43FE-9DAE-C91B42AF4946}">
      <dgm:prSet phldrT="[Text]"/>
      <dgm:spPr/>
      <dgm:t>
        <a:bodyPr/>
        <a:lstStyle/>
        <a:p>
          <a:r>
            <a:rPr lang="en-US" dirty="0"/>
            <a:t>Intrathoracic </a:t>
          </a:r>
        </a:p>
      </dgm:t>
    </dgm:pt>
    <dgm:pt modelId="{21A27E23-5479-4F3D-B462-2A63F854696E}" type="parTrans" cxnId="{1FC92F7B-8650-4F67-8534-2717FEAFEEAF}">
      <dgm:prSet/>
      <dgm:spPr/>
      <dgm:t>
        <a:bodyPr/>
        <a:lstStyle/>
        <a:p>
          <a:endParaRPr lang="en-US"/>
        </a:p>
      </dgm:t>
    </dgm:pt>
    <dgm:pt modelId="{19DE5112-91C2-4CAB-9472-0EB52362A3C1}" type="sibTrans" cxnId="{1FC92F7B-8650-4F67-8534-2717FEAFEEAF}">
      <dgm:prSet/>
      <dgm:spPr/>
      <dgm:t>
        <a:bodyPr/>
        <a:lstStyle/>
        <a:p>
          <a:endParaRPr lang="en-US"/>
        </a:p>
      </dgm:t>
    </dgm:pt>
    <dgm:pt modelId="{C3879B89-695F-4EEC-A0E6-0D83C8B929B3}">
      <dgm:prSet phldrT="[Text]"/>
      <dgm:spPr/>
      <dgm:t>
        <a:bodyPr/>
        <a:lstStyle/>
        <a:p>
          <a:r>
            <a:rPr lang="en-US" dirty="0"/>
            <a:t>Isolated lymphadenopathy</a:t>
          </a:r>
        </a:p>
      </dgm:t>
    </dgm:pt>
    <dgm:pt modelId="{FE8BEEE0-E595-40CC-B33D-8CEC9FE61B82}" type="parTrans" cxnId="{8C5B430C-A6A7-435E-AD31-8E1E87432793}">
      <dgm:prSet/>
      <dgm:spPr/>
      <dgm:t>
        <a:bodyPr/>
        <a:lstStyle/>
        <a:p>
          <a:endParaRPr lang="en-US"/>
        </a:p>
      </dgm:t>
    </dgm:pt>
    <dgm:pt modelId="{646BA647-9D7B-426B-93DF-A066C1E7DC69}" type="sibTrans" cxnId="{8C5B430C-A6A7-435E-AD31-8E1E87432793}">
      <dgm:prSet/>
      <dgm:spPr/>
      <dgm:t>
        <a:bodyPr/>
        <a:lstStyle/>
        <a:p>
          <a:endParaRPr lang="en-US"/>
        </a:p>
      </dgm:t>
    </dgm:pt>
    <dgm:pt modelId="{8080E6A5-F702-4EC3-9650-E693DD265276}">
      <dgm:prSet phldrT="[Text]"/>
      <dgm:spPr/>
      <dgm:t>
        <a:bodyPr/>
        <a:lstStyle/>
        <a:p>
          <a:r>
            <a:rPr lang="en-US" dirty="0"/>
            <a:t>Acute </a:t>
          </a:r>
          <a:r>
            <a:rPr lang="en-US" dirty="0" err="1"/>
            <a:t>pnemina</a:t>
          </a:r>
          <a:r>
            <a:rPr lang="en-US" dirty="0"/>
            <a:t> </a:t>
          </a:r>
        </a:p>
      </dgm:t>
    </dgm:pt>
    <dgm:pt modelId="{74503B34-58E5-422C-AA81-42EA9BC7E5A3}" type="parTrans" cxnId="{6298F694-2BFB-49B6-AD11-0EC16538127A}">
      <dgm:prSet/>
      <dgm:spPr/>
      <dgm:t>
        <a:bodyPr/>
        <a:lstStyle/>
        <a:p>
          <a:endParaRPr lang="en-US"/>
        </a:p>
      </dgm:t>
    </dgm:pt>
    <dgm:pt modelId="{1399BC83-BF11-4E6C-A061-60B7CAF6A1FD}" type="sibTrans" cxnId="{6298F694-2BFB-49B6-AD11-0EC16538127A}">
      <dgm:prSet/>
      <dgm:spPr/>
      <dgm:t>
        <a:bodyPr/>
        <a:lstStyle/>
        <a:p>
          <a:endParaRPr lang="en-US"/>
        </a:p>
      </dgm:t>
    </dgm:pt>
    <dgm:pt modelId="{3696B313-276D-47B6-BDCA-EE8019CBCF54}">
      <dgm:prSet phldrT="[Text]"/>
      <dgm:spPr/>
      <dgm:t>
        <a:bodyPr/>
        <a:lstStyle/>
        <a:p>
          <a:r>
            <a:rPr lang="en-US" dirty="0" err="1"/>
            <a:t>Extrathoracic</a:t>
          </a:r>
          <a:r>
            <a:rPr lang="en-US" dirty="0"/>
            <a:t> </a:t>
          </a:r>
        </a:p>
      </dgm:t>
    </dgm:pt>
    <dgm:pt modelId="{FE34775C-CDE6-44E4-83A5-D9D6A1B554FD}" type="parTrans" cxnId="{EF6D8677-3557-4621-9302-376EFBBD78B1}">
      <dgm:prSet/>
      <dgm:spPr/>
      <dgm:t>
        <a:bodyPr/>
        <a:lstStyle/>
        <a:p>
          <a:endParaRPr lang="en-US"/>
        </a:p>
      </dgm:t>
    </dgm:pt>
    <dgm:pt modelId="{6C09AD38-4A2C-40AC-B3E7-C09097775724}" type="sibTrans" cxnId="{EF6D8677-3557-4621-9302-376EFBBD78B1}">
      <dgm:prSet/>
      <dgm:spPr/>
      <dgm:t>
        <a:bodyPr/>
        <a:lstStyle/>
        <a:p>
          <a:endParaRPr lang="en-US"/>
        </a:p>
      </dgm:t>
    </dgm:pt>
    <dgm:pt modelId="{AB0CA1F7-B128-457C-9DF6-E45B04A9040B}">
      <dgm:prSet/>
      <dgm:spPr/>
      <dgm:t>
        <a:bodyPr/>
        <a:lstStyle/>
        <a:p>
          <a:r>
            <a:rPr lang="en-US" dirty="0"/>
            <a:t>Complicated lymph node disease </a:t>
          </a:r>
        </a:p>
      </dgm:t>
    </dgm:pt>
    <dgm:pt modelId="{EA32AE75-10C4-4AD9-82C7-AC96440E4564}" type="parTrans" cxnId="{8C8B134E-A332-427A-B190-EA6E7C005017}">
      <dgm:prSet/>
      <dgm:spPr/>
      <dgm:t>
        <a:bodyPr/>
        <a:lstStyle/>
        <a:p>
          <a:endParaRPr lang="en-US"/>
        </a:p>
      </dgm:t>
    </dgm:pt>
    <dgm:pt modelId="{B9510790-7BFE-472A-8CBE-2E8E1CF78B1F}" type="sibTrans" cxnId="{8C8B134E-A332-427A-B190-EA6E7C005017}">
      <dgm:prSet/>
      <dgm:spPr/>
      <dgm:t>
        <a:bodyPr/>
        <a:lstStyle/>
        <a:p>
          <a:endParaRPr lang="en-US"/>
        </a:p>
      </dgm:t>
    </dgm:pt>
    <dgm:pt modelId="{76441DCD-33C8-43A9-B8D2-AD51D1FE8B34}">
      <dgm:prSet/>
      <dgm:spPr/>
      <dgm:t>
        <a:bodyPr/>
        <a:lstStyle/>
        <a:p>
          <a:r>
            <a:rPr lang="en-US" dirty="0"/>
            <a:t>Progressive primary infection</a:t>
          </a:r>
        </a:p>
      </dgm:t>
    </dgm:pt>
    <dgm:pt modelId="{6AF51AEF-42E8-460A-9F88-DA50B2F53DA9}" type="parTrans" cxnId="{C87CDBB5-AF01-43ED-BC29-8CA502EA32F2}">
      <dgm:prSet/>
      <dgm:spPr/>
      <dgm:t>
        <a:bodyPr/>
        <a:lstStyle/>
        <a:p>
          <a:endParaRPr lang="en-US"/>
        </a:p>
      </dgm:t>
    </dgm:pt>
    <dgm:pt modelId="{11D967A8-7FB6-4806-9295-D6A12736511D}" type="sibTrans" cxnId="{C87CDBB5-AF01-43ED-BC29-8CA502EA32F2}">
      <dgm:prSet/>
      <dgm:spPr/>
      <dgm:t>
        <a:bodyPr/>
        <a:lstStyle/>
        <a:p>
          <a:endParaRPr lang="en-US"/>
        </a:p>
      </dgm:t>
    </dgm:pt>
    <dgm:pt modelId="{28E5A0C1-3A56-4889-945B-99AB484DCA7E}">
      <dgm:prSet/>
      <dgm:spPr/>
      <dgm:t>
        <a:bodyPr/>
        <a:lstStyle/>
        <a:p>
          <a:r>
            <a:rPr lang="en-US" dirty="0"/>
            <a:t>Bronchial disease </a:t>
          </a:r>
        </a:p>
      </dgm:t>
    </dgm:pt>
    <dgm:pt modelId="{92C0DEE8-E377-4F02-BAE4-369BDC2DB244}" type="parTrans" cxnId="{72D744A9-C012-4C99-A798-E34AC46B6FF4}">
      <dgm:prSet/>
      <dgm:spPr/>
      <dgm:t>
        <a:bodyPr/>
        <a:lstStyle/>
        <a:p>
          <a:endParaRPr lang="en-US"/>
        </a:p>
      </dgm:t>
    </dgm:pt>
    <dgm:pt modelId="{1FC13063-B605-4BA6-AC9F-ACADC4129F03}" type="sibTrans" cxnId="{72D744A9-C012-4C99-A798-E34AC46B6FF4}">
      <dgm:prSet/>
      <dgm:spPr/>
      <dgm:t>
        <a:bodyPr/>
        <a:lstStyle/>
        <a:p>
          <a:endParaRPr lang="en-US"/>
        </a:p>
      </dgm:t>
    </dgm:pt>
    <dgm:pt modelId="{54AC0E12-E5A0-4F13-916A-AE6917B5B78D}">
      <dgm:prSet/>
      <dgm:spPr/>
      <dgm:t>
        <a:bodyPr/>
        <a:lstStyle/>
        <a:p>
          <a:r>
            <a:rPr lang="en-US" dirty="0"/>
            <a:t>Adult type (reactivation )</a:t>
          </a:r>
        </a:p>
      </dgm:t>
    </dgm:pt>
    <dgm:pt modelId="{33B90C8A-2067-4A67-9A17-6C1A10F84377}" type="parTrans" cxnId="{2C5CC563-9EA2-4E27-A4BD-5DAB2B061FE9}">
      <dgm:prSet/>
      <dgm:spPr/>
      <dgm:t>
        <a:bodyPr/>
        <a:lstStyle/>
        <a:p>
          <a:endParaRPr lang="en-US"/>
        </a:p>
      </dgm:t>
    </dgm:pt>
    <dgm:pt modelId="{E0B8006B-CAAA-44DA-B740-AACCD3ADC91B}" type="sibTrans" cxnId="{2C5CC563-9EA2-4E27-A4BD-5DAB2B061FE9}">
      <dgm:prSet/>
      <dgm:spPr/>
      <dgm:t>
        <a:bodyPr/>
        <a:lstStyle/>
        <a:p>
          <a:endParaRPr lang="en-US"/>
        </a:p>
      </dgm:t>
    </dgm:pt>
    <dgm:pt modelId="{79E87294-D637-4EEA-9C4B-F9EE1B92E5F8}">
      <dgm:prSet/>
      <dgm:spPr/>
      <dgm:t>
        <a:bodyPr/>
        <a:lstStyle/>
        <a:p>
          <a:r>
            <a:rPr lang="en-US" dirty="0"/>
            <a:t>Pleural disease </a:t>
          </a:r>
        </a:p>
      </dgm:t>
    </dgm:pt>
    <dgm:pt modelId="{76F4C904-37AD-45EB-8AA0-316F43D4F745}" type="parTrans" cxnId="{BB0F2B29-13DD-495E-B665-083355B263E1}">
      <dgm:prSet/>
      <dgm:spPr/>
      <dgm:t>
        <a:bodyPr/>
        <a:lstStyle/>
        <a:p>
          <a:endParaRPr lang="en-US"/>
        </a:p>
      </dgm:t>
    </dgm:pt>
    <dgm:pt modelId="{5292E371-4C6F-4797-9B2E-3EB9133C4076}" type="sibTrans" cxnId="{BB0F2B29-13DD-495E-B665-083355B263E1}">
      <dgm:prSet/>
      <dgm:spPr/>
      <dgm:t>
        <a:bodyPr/>
        <a:lstStyle/>
        <a:p>
          <a:endParaRPr lang="en-US"/>
        </a:p>
      </dgm:t>
    </dgm:pt>
    <dgm:pt modelId="{083FEE8E-E0FB-4F35-8420-91F0AD39CE60}" type="pres">
      <dgm:prSet presAssocID="{8CE249D6-DC82-4EF6-BB42-93BF4BE74C93}" presName="diagram" presStyleCnt="0">
        <dgm:presLayoutVars>
          <dgm:chPref val="1"/>
          <dgm:dir/>
          <dgm:animOne val="branch"/>
          <dgm:animLvl val="lvl"/>
          <dgm:resizeHandles val="exact"/>
        </dgm:presLayoutVars>
      </dgm:prSet>
      <dgm:spPr/>
    </dgm:pt>
    <dgm:pt modelId="{F50BDF00-9151-46ED-8C90-63D6EFA670DB}" type="pres">
      <dgm:prSet presAssocID="{6291BD33-AC40-4F46-B8A7-B9C0AA95736F}" presName="root1" presStyleCnt="0"/>
      <dgm:spPr/>
    </dgm:pt>
    <dgm:pt modelId="{0D442C77-9A5E-4F0D-A86B-929D4277029C}" type="pres">
      <dgm:prSet presAssocID="{6291BD33-AC40-4F46-B8A7-B9C0AA95736F}" presName="LevelOneTextNode" presStyleLbl="node0" presStyleIdx="0" presStyleCnt="1" custLinFactNeighborX="-80458" custLinFactNeighborY="29505">
        <dgm:presLayoutVars>
          <dgm:chPref val="3"/>
        </dgm:presLayoutVars>
      </dgm:prSet>
      <dgm:spPr/>
    </dgm:pt>
    <dgm:pt modelId="{3BC9064B-C9AC-43C7-8351-19AF3B361BC3}" type="pres">
      <dgm:prSet presAssocID="{6291BD33-AC40-4F46-B8A7-B9C0AA95736F}" presName="level2hierChild" presStyleCnt="0"/>
      <dgm:spPr/>
    </dgm:pt>
    <dgm:pt modelId="{1C3E356B-B8C2-48F2-94C8-A9E971853557}" type="pres">
      <dgm:prSet presAssocID="{21A27E23-5479-4F3D-B462-2A63F854696E}" presName="conn2-1" presStyleLbl="parChTrans1D2" presStyleIdx="0" presStyleCnt="2"/>
      <dgm:spPr/>
    </dgm:pt>
    <dgm:pt modelId="{5054C276-4716-48B7-8F17-189A742CB85E}" type="pres">
      <dgm:prSet presAssocID="{21A27E23-5479-4F3D-B462-2A63F854696E}" presName="connTx" presStyleLbl="parChTrans1D2" presStyleIdx="0" presStyleCnt="2"/>
      <dgm:spPr/>
    </dgm:pt>
    <dgm:pt modelId="{3DF98A37-FC3E-4428-841A-3CCD0B1E925F}" type="pres">
      <dgm:prSet presAssocID="{3EA8C3B7-5B46-43FE-9DAE-C91B42AF4946}" presName="root2" presStyleCnt="0"/>
      <dgm:spPr/>
    </dgm:pt>
    <dgm:pt modelId="{B0379DA6-A326-4B7F-9584-F1BC1EAC0C7F}" type="pres">
      <dgm:prSet presAssocID="{3EA8C3B7-5B46-43FE-9DAE-C91B42AF4946}" presName="LevelTwoTextNode" presStyleLbl="node2" presStyleIdx="0" presStyleCnt="2" custLinFactNeighborX="-92587" custLinFactNeighborY="-6481">
        <dgm:presLayoutVars>
          <dgm:chPref val="3"/>
        </dgm:presLayoutVars>
      </dgm:prSet>
      <dgm:spPr/>
    </dgm:pt>
    <dgm:pt modelId="{50E2E868-53A3-480E-A415-412741B289B6}" type="pres">
      <dgm:prSet presAssocID="{3EA8C3B7-5B46-43FE-9DAE-C91B42AF4946}" presName="level3hierChild" presStyleCnt="0"/>
      <dgm:spPr/>
    </dgm:pt>
    <dgm:pt modelId="{C408445D-7299-4A07-9E29-81221AF797C1}" type="pres">
      <dgm:prSet presAssocID="{FE8BEEE0-E595-40CC-B33D-8CEC9FE61B82}" presName="conn2-1" presStyleLbl="parChTrans1D3" presStyleIdx="0" presStyleCnt="7"/>
      <dgm:spPr/>
    </dgm:pt>
    <dgm:pt modelId="{1770A23B-36FD-4322-817D-758EBE1EE8C1}" type="pres">
      <dgm:prSet presAssocID="{FE8BEEE0-E595-40CC-B33D-8CEC9FE61B82}" presName="connTx" presStyleLbl="parChTrans1D3" presStyleIdx="0" presStyleCnt="7"/>
      <dgm:spPr/>
    </dgm:pt>
    <dgm:pt modelId="{1E2D9BAC-B82E-498E-898C-08226F35CFFF}" type="pres">
      <dgm:prSet presAssocID="{C3879B89-695F-4EEC-A0E6-0D83C8B929B3}" presName="root2" presStyleCnt="0"/>
      <dgm:spPr/>
    </dgm:pt>
    <dgm:pt modelId="{62607FDF-031F-430D-A1FA-C5E68B1552FE}" type="pres">
      <dgm:prSet presAssocID="{C3879B89-695F-4EEC-A0E6-0D83C8B929B3}" presName="LevelTwoTextNode" presStyleLbl="node3" presStyleIdx="0" presStyleCnt="7" custScaleX="242698" custLinFactNeighborX="-58000" custLinFactNeighborY="20696">
        <dgm:presLayoutVars>
          <dgm:chPref val="3"/>
        </dgm:presLayoutVars>
      </dgm:prSet>
      <dgm:spPr/>
    </dgm:pt>
    <dgm:pt modelId="{5AF6CDB2-1D17-46B0-BE95-E55AFAA27AF4}" type="pres">
      <dgm:prSet presAssocID="{C3879B89-695F-4EEC-A0E6-0D83C8B929B3}" presName="level3hierChild" presStyleCnt="0"/>
      <dgm:spPr/>
    </dgm:pt>
    <dgm:pt modelId="{2EC8838E-0E00-4668-BD76-D9FB5EDD07E1}" type="pres">
      <dgm:prSet presAssocID="{6AF51AEF-42E8-460A-9F88-DA50B2F53DA9}" presName="conn2-1" presStyleLbl="parChTrans1D3" presStyleIdx="1" presStyleCnt="7"/>
      <dgm:spPr/>
    </dgm:pt>
    <dgm:pt modelId="{A8326188-2AF9-4CCE-B525-A092745E8EDF}" type="pres">
      <dgm:prSet presAssocID="{6AF51AEF-42E8-460A-9F88-DA50B2F53DA9}" presName="connTx" presStyleLbl="parChTrans1D3" presStyleIdx="1" presStyleCnt="7"/>
      <dgm:spPr/>
    </dgm:pt>
    <dgm:pt modelId="{D27EBB42-DC5E-43BF-94DA-0AB6C52C5308}" type="pres">
      <dgm:prSet presAssocID="{76441DCD-33C8-43A9-B8D2-AD51D1FE8B34}" presName="root2" presStyleCnt="0"/>
      <dgm:spPr/>
    </dgm:pt>
    <dgm:pt modelId="{E07CFF0F-2598-41EF-81D1-C54EBFFC6709}" type="pres">
      <dgm:prSet presAssocID="{76441DCD-33C8-43A9-B8D2-AD51D1FE8B34}" presName="LevelTwoTextNode" presStyleLbl="node3" presStyleIdx="1" presStyleCnt="7" custScaleX="242698" custLinFactNeighborX="-61187" custLinFactNeighborY="13036">
        <dgm:presLayoutVars>
          <dgm:chPref val="3"/>
        </dgm:presLayoutVars>
      </dgm:prSet>
      <dgm:spPr/>
    </dgm:pt>
    <dgm:pt modelId="{6C9A338D-6FC5-4521-8C67-AB55AA84130F}" type="pres">
      <dgm:prSet presAssocID="{76441DCD-33C8-43A9-B8D2-AD51D1FE8B34}" presName="level3hierChild" presStyleCnt="0"/>
      <dgm:spPr/>
    </dgm:pt>
    <dgm:pt modelId="{27A3739D-BD61-449D-AD72-E6FEE3EE18F7}" type="pres">
      <dgm:prSet presAssocID="{92C0DEE8-E377-4F02-BAE4-369BDC2DB244}" presName="conn2-1" presStyleLbl="parChTrans1D3" presStyleIdx="2" presStyleCnt="7"/>
      <dgm:spPr/>
    </dgm:pt>
    <dgm:pt modelId="{777DF4D8-D00A-46B3-9D86-3AE9F57DC47A}" type="pres">
      <dgm:prSet presAssocID="{92C0DEE8-E377-4F02-BAE4-369BDC2DB244}" presName="connTx" presStyleLbl="parChTrans1D3" presStyleIdx="2" presStyleCnt="7"/>
      <dgm:spPr/>
    </dgm:pt>
    <dgm:pt modelId="{CACF1EA0-262B-497A-B3E2-0DF161DBAB6F}" type="pres">
      <dgm:prSet presAssocID="{28E5A0C1-3A56-4889-945B-99AB484DCA7E}" presName="root2" presStyleCnt="0"/>
      <dgm:spPr/>
    </dgm:pt>
    <dgm:pt modelId="{DFE38892-71FD-4EA8-BFFB-6B273AC6847E}" type="pres">
      <dgm:prSet presAssocID="{28E5A0C1-3A56-4889-945B-99AB484DCA7E}" presName="LevelTwoTextNode" presStyleLbl="node3" presStyleIdx="2" presStyleCnt="7" custScaleX="254384" custLinFactNeighborX="-68315" custLinFactNeighborY="14893">
        <dgm:presLayoutVars>
          <dgm:chPref val="3"/>
        </dgm:presLayoutVars>
      </dgm:prSet>
      <dgm:spPr/>
    </dgm:pt>
    <dgm:pt modelId="{FFEF00E1-3875-4D5B-A0D8-920713EE162B}" type="pres">
      <dgm:prSet presAssocID="{28E5A0C1-3A56-4889-945B-99AB484DCA7E}" presName="level3hierChild" presStyleCnt="0"/>
      <dgm:spPr/>
    </dgm:pt>
    <dgm:pt modelId="{7B1EE3AC-9A13-4482-832E-ABC98F649590}" type="pres">
      <dgm:prSet presAssocID="{EA32AE75-10C4-4AD9-82C7-AC96440E4564}" presName="conn2-1" presStyleLbl="parChTrans1D3" presStyleIdx="3" presStyleCnt="7"/>
      <dgm:spPr/>
    </dgm:pt>
    <dgm:pt modelId="{E4E83431-9650-4EF3-A79E-56CC53F3B83F}" type="pres">
      <dgm:prSet presAssocID="{EA32AE75-10C4-4AD9-82C7-AC96440E4564}" presName="connTx" presStyleLbl="parChTrans1D3" presStyleIdx="3" presStyleCnt="7"/>
      <dgm:spPr/>
    </dgm:pt>
    <dgm:pt modelId="{ACE82B91-288C-4F18-B8DA-C706CAC95255}" type="pres">
      <dgm:prSet presAssocID="{AB0CA1F7-B128-457C-9DF6-E45B04A9040B}" presName="root2" presStyleCnt="0"/>
      <dgm:spPr/>
    </dgm:pt>
    <dgm:pt modelId="{9374B777-E534-4B6A-A325-D17C20590C12}" type="pres">
      <dgm:prSet presAssocID="{AB0CA1F7-B128-457C-9DF6-E45B04A9040B}" presName="LevelTwoTextNode" presStyleLbl="node3" presStyleIdx="3" presStyleCnt="7" custScaleX="251243" custLinFactNeighborX="-68315" custLinFactNeighborY="16751">
        <dgm:presLayoutVars>
          <dgm:chPref val="3"/>
        </dgm:presLayoutVars>
      </dgm:prSet>
      <dgm:spPr/>
    </dgm:pt>
    <dgm:pt modelId="{A3527663-DDCF-42A3-AC44-7CF3FA436917}" type="pres">
      <dgm:prSet presAssocID="{AB0CA1F7-B128-457C-9DF6-E45B04A9040B}" presName="level3hierChild" presStyleCnt="0"/>
      <dgm:spPr/>
    </dgm:pt>
    <dgm:pt modelId="{A9C0E33A-3880-455C-9262-452C88960972}" type="pres">
      <dgm:prSet presAssocID="{74503B34-58E5-422C-AA81-42EA9BC7E5A3}" presName="conn2-1" presStyleLbl="parChTrans1D3" presStyleIdx="4" presStyleCnt="7"/>
      <dgm:spPr/>
    </dgm:pt>
    <dgm:pt modelId="{AC5D1E58-61AA-40A1-B0B7-4EAB7F96DC8B}" type="pres">
      <dgm:prSet presAssocID="{74503B34-58E5-422C-AA81-42EA9BC7E5A3}" presName="connTx" presStyleLbl="parChTrans1D3" presStyleIdx="4" presStyleCnt="7"/>
      <dgm:spPr/>
    </dgm:pt>
    <dgm:pt modelId="{1CBB3232-35DF-4501-9456-42A284B61AB6}" type="pres">
      <dgm:prSet presAssocID="{8080E6A5-F702-4EC3-9650-E693DD265276}" presName="root2" presStyleCnt="0"/>
      <dgm:spPr/>
    </dgm:pt>
    <dgm:pt modelId="{DC4DAAEF-C2EF-4A22-A319-D6A121066830}" type="pres">
      <dgm:prSet presAssocID="{8080E6A5-F702-4EC3-9650-E693DD265276}" presName="LevelTwoTextNode" presStyleLbl="node3" presStyleIdx="4" presStyleCnt="7" custScaleX="203828" custLinFactNeighborX="-68315" custLinFactNeighborY="6922">
        <dgm:presLayoutVars>
          <dgm:chPref val="3"/>
        </dgm:presLayoutVars>
      </dgm:prSet>
      <dgm:spPr/>
    </dgm:pt>
    <dgm:pt modelId="{E20097F3-A668-43A6-9B95-9307EBA459E5}" type="pres">
      <dgm:prSet presAssocID="{8080E6A5-F702-4EC3-9650-E693DD265276}" presName="level3hierChild" presStyleCnt="0"/>
      <dgm:spPr/>
    </dgm:pt>
    <dgm:pt modelId="{1419ED8C-C772-41B8-80B9-F44987793811}" type="pres">
      <dgm:prSet presAssocID="{33B90C8A-2067-4A67-9A17-6C1A10F84377}" presName="conn2-1" presStyleLbl="parChTrans1D3" presStyleIdx="5" presStyleCnt="7"/>
      <dgm:spPr/>
    </dgm:pt>
    <dgm:pt modelId="{77B05006-E5C2-446E-B563-34C63FAAF312}" type="pres">
      <dgm:prSet presAssocID="{33B90C8A-2067-4A67-9A17-6C1A10F84377}" presName="connTx" presStyleLbl="parChTrans1D3" presStyleIdx="5" presStyleCnt="7"/>
      <dgm:spPr/>
    </dgm:pt>
    <dgm:pt modelId="{073B848D-5C04-4244-B372-A66077ECE52F}" type="pres">
      <dgm:prSet presAssocID="{54AC0E12-E5A0-4F13-916A-AE6917B5B78D}" presName="root2" presStyleCnt="0"/>
      <dgm:spPr/>
    </dgm:pt>
    <dgm:pt modelId="{60BECAE0-B1C2-4776-AA9C-1966C40112E9}" type="pres">
      <dgm:prSet presAssocID="{54AC0E12-E5A0-4F13-916A-AE6917B5B78D}" presName="LevelTwoTextNode" presStyleLbl="node3" presStyleIdx="5" presStyleCnt="7" custScaleX="170114" custScaleY="99720" custLinFactNeighborX="-58408" custLinFactNeighborY="7255">
        <dgm:presLayoutVars>
          <dgm:chPref val="3"/>
        </dgm:presLayoutVars>
      </dgm:prSet>
      <dgm:spPr/>
    </dgm:pt>
    <dgm:pt modelId="{6243E507-DAC6-4E27-9B1B-2AA9CC0CA3A2}" type="pres">
      <dgm:prSet presAssocID="{54AC0E12-E5A0-4F13-916A-AE6917B5B78D}" presName="level3hierChild" presStyleCnt="0"/>
      <dgm:spPr/>
    </dgm:pt>
    <dgm:pt modelId="{A0AE8474-B8D5-4C0F-A400-0809EAC6184E}" type="pres">
      <dgm:prSet presAssocID="{76F4C904-37AD-45EB-8AA0-316F43D4F745}" presName="conn2-1" presStyleLbl="parChTrans1D3" presStyleIdx="6" presStyleCnt="7"/>
      <dgm:spPr/>
    </dgm:pt>
    <dgm:pt modelId="{203699C2-D7A8-409B-8A7A-F5DCB7C8908C}" type="pres">
      <dgm:prSet presAssocID="{76F4C904-37AD-45EB-8AA0-316F43D4F745}" presName="connTx" presStyleLbl="parChTrans1D3" presStyleIdx="6" presStyleCnt="7"/>
      <dgm:spPr/>
    </dgm:pt>
    <dgm:pt modelId="{708C7B28-B0C7-42E3-B8DA-C6E4AB671E64}" type="pres">
      <dgm:prSet presAssocID="{79E87294-D637-4EEA-9C4B-F9EE1B92E5F8}" presName="root2" presStyleCnt="0"/>
      <dgm:spPr/>
    </dgm:pt>
    <dgm:pt modelId="{32A8AF64-C60C-4111-BF46-9BB47AF0D2A4}" type="pres">
      <dgm:prSet presAssocID="{79E87294-D637-4EEA-9C4B-F9EE1B92E5F8}" presName="LevelTwoTextNode" presStyleLbl="node3" presStyleIdx="6" presStyleCnt="7" custScaleX="192143" custLinFactNeighborX="-62472" custLinFactNeighborY="-769">
        <dgm:presLayoutVars>
          <dgm:chPref val="3"/>
        </dgm:presLayoutVars>
      </dgm:prSet>
      <dgm:spPr/>
    </dgm:pt>
    <dgm:pt modelId="{C3AF58AE-85A0-4C57-92A9-FA08DB2043EA}" type="pres">
      <dgm:prSet presAssocID="{79E87294-D637-4EEA-9C4B-F9EE1B92E5F8}" presName="level3hierChild" presStyleCnt="0"/>
      <dgm:spPr/>
    </dgm:pt>
    <dgm:pt modelId="{C81A21E3-D00C-4544-9105-CBFD24818C08}" type="pres">
      <dgm:prSet presAssocID="{FE34775C-CDE6-44E4-83A5-D9D6A1B554FD}" presName="conn2-1" presStyleLbl="parChTrans1D2" presStyleIdx="1" presStyleCnt="2"/>
      <dgm:spPr/>
    </dgm:pt>
    <dgm:pt modelId="{82A92E98-9B59-4884-A727-BCB056701798}" type="pres">
      <dgm:prSet presAssocID="{FE34775C-CDE6-44E4-83A5-D9D6A1B554FD}" presName="connTx" presStyleLbl="parChTrans1D2" presStyleIdx="1" presStyleCnt="2"/>
      <dgm:spPr/>
    </dgm:pt>
    <dgm:pt modelId="{84B5FC9E-A971-4670-8C06-70F213CAA2A1}" type="pres">
      <dgm:prSet presAssocID="{3696B313-276D-47B6-BDCA-EE8019CBCF54}" presName="root2" presStyleCnt="0"/>
      <dgm:spPr/>
    </dgm:pt>
    <dgm:pt modelId="{32817F47-C09A-41D7-B05B-42EF65551ECA}" type="pres">
      <dgm:prSet presAssocID="{3696B313-276D-47B6-BDCA-EE8019CBCF54}" presName="LevelTwoTextNode" presStyleLbl="node2" presStyleIdx="1" presStyleCnt="2" custLinFactNeighborX="-92587" custLinFactNeighborY="77176">
        <dgm:presLayoutVars>
          <dgm:chPref val="3"/>
        </dgm:presLayoutVars>
      </dgm:prSet>
      <dgm:spPr/>
    </dgm:pt>
    <dgm:pt modelId="{F51A06F4-DD41-4A60-85EF-C724B0F338F0}" type="pres">
      <dgm:prSet presAssocID="{3696B313-276D-47B6-BDCA-EE8019CBCF54}" presName="level3hierChild" presStyleCnt="0"/>
      <dgm:spPr/>
    </dgm:pt>
  </dgm:ptLst>
  <dgm:cxnLst>
    <dgm:cxn modelId="{8C5B430C-A6A7-435E-AD31-8E1E87432793}" srcId="{3EA8C3B7-5B46-43FE-9DAE-C91B42AF4946}" destId="{C3879B89-695F-4EEC-A0E6-0D83C8B929B3}" srcOrd="0" destOrd="0" parTransId="{FE8BEEE0-E595-40CC-B33D-8CEC9FE61B82}" sibTransId="{646BA647-9D7B-426B-93DF-A066C1E7DC69}"/>
    <dgm:cxn modelId="{B221B70F-C2E2-4720-AE84-99973F06747B}" type="presOf" srcId="{6AF51AEF-42E8-460A-9F88-DA50B2F53DA9}" destId="{2EC8838E-0E00-4668-BD76-D9FB5EDD07E1}" srcOrd="0" destOrd="0" presId="urn:microsoft.com/office/officeart/2005/8/layout/hierarchy2"/>
    <dgm:cxn modelId="{B3A6E717-45CB-4914-8256-B765295AD1C8}" type="presOf" srcId="{21A27E23-5479-4F3D-B462-2A63F854696E}" destId="{1C3E356B-B8C2-48F2-94C8-A9E971853557}" srcOrd="0" destOrd="0" presId="urn:microsoft.com/office/officeart/2005/8/layout/hierarchy2"/>
    <dgm:cxn modelId="{9EAC6622-09C9-4301-8763-2A1140D22CED}" type="presOf" srcId="{6291BD33-AC40-4F46-B8A7-B9C0AA95736F}" destId="{0D442C77-9A5E-4F0D-A86B-929D4277029C}" srcOrd="0" destOrd="0" presId="urn:microsoft.com/office/officeart/2005/8/layout/hierarchy2"/>
    <dgm:cxn modelId="{7BD85726-8DF0-4471-93F3-254AD16AEF5B}" type="presOf" srcId="{76F4C904-37AD-45EB-8AA0-316F43D4F745}" destId="{203699C2-D7A8-409B-8A7A-F5DCB7C8908C}" srcOrd="1" destOrd="0" presId="urn:microsoft.com/office/officeart/2005/8/layout/hierarchy2"/>
    <dgm:cxn modelId="{79E7C328-CAB9-4D6C-B966-7BDE1894C028}" type="presOf" srcId="{76F4C904-37AD-45EB-8AA0-316F43D4F745}" destId="{A0AE8474-B8D5-4C0F-A400-0809EAC6184E}" srcOrd="0" destOrd="0" presId="urn:microsoft.com/office/officeart/2005/8/layout/hierarchy2"/>
    <dgm:cxn modelId="{E0D21E29-87F1-4D78-B131-A71A17A42FA2}" type="presOf" srcId="{C3879B89-695F-4EEC-A0E6-0D83C8B929B3}" destId="{62607FDF-031F-430D-A1FA-C5E68B1552FE}" srcOrd="0" destOrd="0" presId="urn:microsoft.com/office/officeart/2005/8/layout/hierarchy2"/>
    <dgm:cxn modelId="{BB0F2B29-13DD-495E-B665-083355B263E1}" srcId="{3EA8C3B7-5B46-43FE-9DAE-C91B42AF4946}" destId="{79E87294-D637-4EEA-9C4B-F9EE1B92E5F8}" srcOrd="6" destOrd="0" parTransId="{76F4C904-37AD-45EB-8AA0-316F43D4F745}" sibTransId="{5292E371-4C6F-4797-9B2E-3EB9133C4076}"/>
    <dgm:cxn modelId="{E925DC30-746F-4BE8-BAD1-354CEE182929}" type="presOf" srcId="{92C0DEE8-E377-4F02-BAE4-369BDC2DB244}" destId="{27A3739D-BD61-449D-AD72-E6FEE3EE18F7}" srcOrd="0" destOrd="0" presId="urn:microsoft.com/office/officeart/2005/8/layout/hierarchy2"/>
    <dgm:cxn modelId="{B8723940-44D1-424D-B695-D365C0109BE4}" type="presOf" srcId="{33B90C8A-2067-4A67-9A17-6C1A10F84377}" destId="{1419ED8C-C772-41B8-80B9-F44987793811}" srcOrd="0" destOrd="0" presId="urn:microsoft.com/office/officeart/2005/8/layout/hierarchy2"/>
    <dgm:cxn modelId="{6893295D-A329-4217-85F6-41FEBE0FFE99}" type="presOf" srcId="{FE34775C-CDE6-44E4-83A5-D9D6A1B554FD}" destId="{82A92E98-9B59-4884-A727-BCB056701798}" srcOrd="1" destOrd="0" presId="urn:microsoft.com/office/officeart/2005/8/layout/hierarchy2"/>
    <dgm:cxn modelId="{2D3AB560-9DAF-4900-BB0C-B8DD72BEF3EF}" type="presOf" srcId="{21A27E23-5479-4F3D-B462-2A63F854696E}" destId="{5054C276-4716-48B7-8F17-189A742CB85E}" srcOrd="1" destOrd="0" presId="urn:microsoft.com/office/officeart/2005/8/layout/hierarchy2"/>
    <dgm:cxn modelId="{B65B5141-3BA9-49F5-9428-8F575D7476A0}" type="presOf" srcId="{33B90C8A-2067-4A67-9A17-6C1A10F84377}" destId="{77B05006-E5C2-446E-B563-34C63FAAF312}" srcOrd="1" destOrd="0" presId="urn:microsoft.com/office/officeart/2005/8/layout/hierarchy2"/>
    <dgm:cxn modelId="{899BD162-3F24-41CD-90A3-66C93D00632D}" type="presOf" srcId="{3EA8C3B7-5B46-43FE-9DAE-C91B42AF4946}" destId="{B0379DA6-A326-4B7F-9584-F1BC1EAC0C7F}" srcOrd="0" destOrd="0" presId="urn:microsoft.com/office/officeart/2005/8/layout/hierarchy2"/>
    <dgm:cxn modelId="{2C5CC563-9EA2-4E27-A4BD-5DAB2B061FE9}" srcId="{3EA8C3B7-5B46-43FE-9DAE-C91B42AF4946}" destId="{54AC0E12-E5A0-4F13-916A-AE6917B5B78D}" srcOrd="5" destOrd="0" parTransId="{33B90C8A-2067-4A67-9A17-6C1A10F84377}" sibTransId="{E0B8006B-CAAA-44DA-B740-AACCD3ADC91B}"/>
    <dgm:cxn modelId="{78284344-834D-419A-BF5D-EF8528C00CCB}" type="presOf" srcId="{79E87294-D637-4EEA-9C4B-F9EE1B92E5F8}" destId="{32A8AF64-C60C-4111-BF46-9BB47AF0D2A4}" srcOrd="0" destOrd="0" presId="urn:microsoft.com/office/officeart/2005/8/layout/hierarchy2"/>
    <dgm:cxn modelId="{8C8B134E-A332-427A-B190-EA6E7C005017}" srcId="{3EA8C3B7-5B46-43FE-9DAE-C91B42AF4946}" destId="{AB0CA1F7-B128-457C-9DF6-E45B04A9040B}" srcOrd="3" destOrd="0" parTransId="{EA32AE75-10C4-4AD9-82C7-AC96440E4564}" sibTransId="{B9510790-7BFE-472A-8CBE-2E8E1CF78B1F}"/>
    <dgm:cxn modelId="{AE39AD51-0732-4F3E-9E91-33FE27CE8DBC}" type="presOf" srcId="{FE34775C-CDE6-44E4-83A5-D9D6A1B554FD}" destId="{C81A21E3-D00C-4544-9105-CBFD24818C08}" srcOrd="0" destOrd="0" presId="urn:microsoft.com/office/officeart/2005/8/layout/hierarchy2"/>
    <dgm:cxn modelId="{97253053-CB7C-46A6-825B-91A7530ECE26}" type="presOf" srcId="{FE8BEEE0-E595-40CC-B33D-8CEC9FE61B82}" destId="{C408445D-7299-4A07-9E29-81221AF797C1}" srcOrd="0" destOrd="0" presId="urn:microsoft.com/office/officeart/2005/8/layout/hierarchy2"/>
    <dgm:cxn modelId="{EF6D8677-3557-4621-9302-376EFBBD78B1}" srcId="{6291BD33-AC40-4F46-B8A7-B9C0AA95736F}" destId="{3696B313-276D-47B6-BDCA-EE8019CBCF54}" srcOrd="1" destOrd="0" parTransId="{FE34775C-CDE6-44E4-83A5-D9D6A1B554FD}" sibTransId="{6C09AD38-4A2C-40AC-B3E7-C09097775724}"/>
    <dgm:cxn modelId="{FB12E657-5CA4-4E95-B4AF-7269D3327AB5}" type="presOf" srcId="{74503B34-58E5-422C-AA81-42EA9BC7E5A3}" destId="{A9C0E33A-3880-455C-9262-452C88960972}" srcOrd="0" destOrd="0" presId="urn:microsoft.com/office/officeart/2005/8/layout/hierarchy2"/>
    <dgm:cxn modelId="{1FC92F7B-8650-4F67-8534-2717FEAFEEAF}" srcId="{6291BD33-AC40-4F46-B8A7-B9C0AA95736F}" destId="{3EA8C3B7-5B46-43FE-9DAE-C91B42AF4946}" srcOrd="0" destOrd="0" parTransId="{21A27E23-5479-4F3D-B462-2A63F854696E}" sibTransId="{19DE5112-91C2-4CAB-9472-0EB52362A3C1}"/>
    <dgm:cxn modelId="{2FD66C7E-8039-47DF-981D-937840ADE698}" type="presOf" srcId="{8CE249D6-DC82-4EF6-BB42-93BF4BE74C93}" destId="{083FEE8E-E0FB-4F35-8420-91F0AD39CE60}" srcOrd="0" destOrd="0" presId="urn:microsoft.com/office/officeart/2005/8/layout/hierarchy2"/>
    <dgm:cxn modelId="{7797C882-8F1E-4F32-B522-639C99FB02E5}" type="presOf" srcId="{28E5A0C1-3A56-4889-945B-99AB484DCA7E}" destId="{DFE38892-71FD-4EA8-BFFB-6B273AC6847E}" srcOrd="0" destOrd="0" presId="urn:microsoft.com/office/officeart/2005/8/layout/hierarchy2"/>
    <dgm:cxn modelId="{1759138C-F060-4350-9CEC-0A18252D4464}" type="presOf" srcId="{92C0DEE8-E377-4F02-BAE4-369BDC2DB244}" destId="{777DF4D8-D00A-46B3-9D86-3AE9F57DC47A}" srcOrd="1" destOrd="0" presId="urn:microsoft.com/office/officeart/2005/8/layout/hierarchy2"/>
    <dgm:cxn modelId="{75AFCD92-29EA-49D4-A07A-16A487E4F6FC}" type="presOf" srcId="{6AF51AEF-42E8-460A-9F88-DA50B2F53DA9}" destId="{A8326188-2AF9-4CCE-B525-A092745E8EDF}" srcOrd="1" destOrd="0" presId="urn:microsoft.com/office/officeart/2005/8/layout/hierarchy2"/>
    <dgm:cxn modelId="{6298F694-2BFB-49B6-AD11-0EC16538127A}" srcId="{3EA8C3B7-5B46-43FE-9DAE-C91B42AF4946}" destId="{8080E6A5-F702-4EC3-9650-E693DD265276}" srcOrd="4" destOrd="0" parTransId="{74503B34-58E5-422C-AA81-42EA9BC7E5A3}" sibTransId="{1399BC83-BF11-4E6C-A061-60B7CAF6A1FD}"/>
    <dgm:cxn modelId="{3631489D-70BE-4CB2-A557-CDF8F6BBC7DF}" type="presOf" srcId="{AB0CA1F7-B128-457C-9DF6-E45B04A9040B}" destId="{9374B777-E534-4B6A-A325-D17C20590C12}" srcOrd="0" destOrd="0" presId="urn:microsoft.com/office/officeart/2005/8/layout/hierarchy2"/>
    <dgm:cxn modelId="{72D744A9-C012-4C99-A798-E34AC46B6FF4}" srcId="{3EA8C3B7-5B46-43FE-9DAE-C91B42AF4946}" destId="{28E5A0C1-3A56-4889-945B-99AB484DCA7E}" srcOrd="2" destOrd="0" parTransId="{92C0DEE8-E377-4F02-BAE4-369BDC2DB244}" sibTransId="{1FC13063-B605-4BA6-AC9F-ACADC4129F03}"/>
    <dgm:cxn modelId="{A0B4CAAD-B7C0-4A38-9410-1BF5A9BD3FDB}" type="presOf" srcId="{EA32AE75-10C4-4AD9-82C7-AC96440E4564}" destId="{E4E83431-9650-4EF3-A79E-56CC53F3B83F}" srcOrd="1" destOrd="0" presId="urn:microsoft.com/office/officeart/2005/8/layout/hierarchy2"/>
    <dgm:cxn modelId="{A015DAB3-8C40-4CEC-8B89-2989A293321F}" type="presOf" srcId="{74503B34-58E5-422C-AA81-42EA9BC7E5A3}" destId="{AC5D1E58-61AA-40A1-B0B7-4EAB7F96DC8B}" srcOrd="1" destOrd="0" presId="urn:microsoft.com/office/officeart/2005/8/layout/hierarchy2"/>
    <dgm:cxn modelId="{1E465DB5-1F12-407D-A229-2BF12828D11D}" type="presOf" srcId="{FE8BEEE0-E595-40CC-B33D-8CEC9FE61B82}" destId="{1770A23B-36FD-4322-817D-758EBE1EE8C1}" srcOrd="1" destOrd="0" presId="urn:microsoft.com/office/officeart/2005/8/layout/hierarchy2"/>
    <dgm:cxn modelId="{C87CDBB5-AF01-43ED-BC29-8CA502EA32F2}" srcId="{3EA8C3B7-5B46-43FE-9DAE-C91B42AF4946}" destId="{76441DCD-33C8-43A9-B8D2-AD51D1FE8B34}" srcOrd="1" destOrd="0" parTransId="{6AF51AEF-42E8-460A-9F88-DA50B2F53DA9}" sibTransId="{11D967A8-7FB6-4806-9295-D6A12736511D}"/>
    <dgm:cxn modelId="{0A2237B7-F0D3-4729-9B70-62659F4A8B19}" type="presOf" srcId="{76441DCD-33C8-43A9-B8D2-AD51D1FE8B34}" destId="{E07CFF0F-2598-41EF-81D1-C54EBFFC6709}" srcOrd="0" destOrd="0" presId="urn:microsoft.com/office/officeart/2005/8/layout/hierarchy2"/>
    <dgm:cxn modelId="{BECB18BC-5160-44CE-9092-84E32CF548E1}" type="presOf" srcId="{8080E6A5-F702-4EC3-9650-E693DD265276}" destId="{DC4DAAEF-C2EF-4A22-A319-D6A121066830}" srcOrd="0" destOrd="0" presId="urn:microsoft.com/office/officeart/2005/8/layout/hierarchy2"/>
    <dgm:cxn modelId="{6468C5E4-6044-41E0-B9AE-C01A491BA1C4}" srcId="{8CE249D6-DC82-4EF6-BB42-93BF4BE74C93}" destId="{6291BD33-AC40-4F46-B8A7-B9C0AA95736F}" srcOrd="0" destOrd="0" parTransId="{9ADB04BA-08F8-4475-876C-0A2F9230D6B9}" sibTransId="{92FF2A15-051F-412B-AE05-12DCF46928EE}"/>
    <dgm:cxn modelId="{C583F3F8-D80A-4895-80A0-E102C90B1583}" type="presOf" srcId="{EA32AE75-10C4-4AD9-82C7-AC96440E4564}" destId="{7B1EE3AC-9A13-4482-832E-ABC98F649590}" srcOrd="0" destOrd="0" presId="urn:microsoft.com/office/officeart/2005/8/layout/hierarchy2"/>
    <dgm:cxn modelId="{660FC8FA-F206-4890-8B0D-ECD4B34BA743}" type="presOf" srcId="{54AC0E12-E5A0-4F13-916A-AE6917B5B78D}" destId="{60BECAE0-B1C2-4776-AA9C-1966C40112E9}" srcOrd="0" destOrd="0" presId="urn:microsoft.com/office/officeart/2005/8/layout/hierarchy2"/>
    <dgm:cxn modelId="{27E7D5FA-2CFC-4268-BA2A-C20D6455A575}" type="presOf" srcId="{3696B313-276D-47B6-BDCA-EE8019CBCF54}" destId="{32817F47-C09A-41D7-B05B-42EF65551ECA}" srcOrd="0" destOrd="0" presId="urn:microsoft.com/office/officeart/2005/8/layout/hierarchy2"/>
    <dgm:cxn modelId="{34DCDE21-35B5-4458-8C49-5F3C1FCC9F45}" type="presParOf" srcId="{083FEE8E-E0FB-4F35-8420-91F0AD39CE60}" destId="{F50BDF00-9151-46ED-8C90-63D6EFA670DB}" srcOrd="0" destOrd="0" presId="urn:microsoft.com/office/officeart/2005/8/layout/hierarchy2"/>
    <dgm:cxn modelId="{332E9FF0-A719-4B79-8CDA-1F97159B68D3}" type="presParOf" srcId="{F50BDF00-9151-46ED-8C90-63D6EFA670DB}" destId="{0D442C77-9A5E-4F0D-A86B-929D4277029C}" srcOrd="0" destOrd="0" presId="urn:microsoft.com/office/officeart/2005/8/layout/hierarchy2"/>
    <dgm:cxn modelId="{EEB4AAB3-A2E2-42D5-8252-CBE463E85134}" type="presParOf" srcId="{F50BDF00-9151-46ED-8C90-63D6EFA670DB}" destId="{3BC9064B-C9AC-43C7-8351-19AF3B361BC3}" srcOrd="1" destOrd="0" presId="urn:microsoft.com/office/officeart/2005/8/layout/hierarchy2"/>
    <dgm:cxn modelId="{1943BA05-35D8-4022-A71C-18AE86DDD459}" type="presParOf" srcId="{3BC9064B-C9AC-43C7-8351-19AF3B361BC3}" destId="{1C3E356B-B8C2-48F2-94C8-A9E971853557}" srcOrd="0" destOrd="0" presId="urn:microsoft.com/office/officeart/2005/8/layout/hierarchy2"/>
    <dgm:cxn modelId="{F1DC70E3-F7A5-41B1-B107-8B55C6678995}" type="presParOf" srcId="{1C3E356B-B8C2-48F2-94C8-A9E971853557}" destId="{5054C276-4716-48B7-8F17-189A742CB85E}" srcOrd="0" destOrd="0" presId="urn:microsoft.com/office/officeart/2005/8/layout/hierarchy2"/>
    <dgm:cxn modelId="{535965E3-F126-460B-A855-01EC8098AC43}" type="presParOf" srcId="{3BC9064B-C9AC-43C7-8351-19AF3B361BC3}" destId="{3DF98A37-FC3E-4428-841A-3CCD0B1E925F}" srcOrd="1" destOrd="0" presId="urn:microsoft.com/office/officeart/2005/8/layout/hierarchy2"/>
    <dgm:cxn modelId="{245EEA85-1B39-4769-9E52-80338C86114D}" type="presParOf" srcId="{3DF98A37-FC3E-4428-841A-3CCD0B1E925F}" destId="{B0379DA6-A326-4B7F-9584-F1BC1EAC0C7F}" srcOrd="0" destOrd="0" presId="urn:microsoft.com/office/officeart/2005/8/layout/hierarchy2"/>
    <dgm:cxn modelId="{A2314F4E-C5D2-43B0-B68D-AAD2DCD6F4B1}" type="presParOf" srcId="{3DF98A37-FC3E-4428-841A-3CCD0B1E925F}" destId="{50E2E868-53A3-480E-A415-412741B289B6}" srcOrd="1" destOrd="0" presId="urn:microsoft.com/office/officeart/2005/8/layout/hierarchy2"/>
    <dgm:cxn modelId="{785A04D7-E174-4A17-B707-6FF7962AF919}" type="presParOf" srcId="{50E2E868-53A3-480E-A415-412741B289B6}" destId="{C408445D-7299-4A07-9E29-81221AF797C1}" srcOrd="0" destOrd="0" presId="urn:microsoft.com/office/officeart/2005/8/layout/hierarchy2"/>
    <dgm:cxn modelId="{34C12A13-078D-488F-A369-B00C7CD5BE31}" type="presParOf" srcId="{C408445D-7299-4A07-9E29-81221AF797C1}" destId="{1770A23B-36FD-4322-817D-758EBE1EE8C1}" srcOrd="0" destOrd="0" presId="urn:microsoft.com/office/officeart/2005/8/layout/hierarchy2"/>
    <dgm:cxn modelId="{0E0941E6-2542-42B9-8406-3C790404044B}" type="presParOf" srcId="{50E2E868-53A3-480E-A415-412741B289B6}" destId="{1E2D9BAC-B82E-498E-898C-08226F35CFFF}" srcOrd="1" destOrd="0" presId="urn:microsoft.com/office/officeart/2005/8/layout/hierarchy2"/>
    <dgm:cxn modelId="{C507EE4B-6A91-4686-B74E-1581175F779B}" type="presParOf" srcId="{1E2D9BAC-B82E-498E-898C-08226F35CFFF}" destId="{62607FDF-031F-430D-A1FA-C5E68B1552FE}" srcOrd="0" destOrd="0" presId="urn:microsoft.com/office/officeart/2005/8/layout/hierarchy2"/>
    <dgm:cxn modelId="{E32462C6-7655-4C3D-AA4E-3BFFE2B23874}" type="presParOf" srcId="{1E2D9BAC-B82E-498E-898C-08226F35CFFF}" destId="{5AF6CDB2-1D17-46B0-BE95-E55AFAA27AF4}" srcOrd="1" destOrd="0" presId="urn:microsoft.com/office/officeart/2005/8/layout/hierarchy2"/>
    <dgm:cxn modelId="{9FF79B11-5112-452C-B4B8-027BAE3BBF91}" type="presParOf" srcId="{50E2E868-53A3-480E-A415-412741B289B6}" destId="{2EC8838E-0E00-4668-BD76-D9FB5EDD07E1}" srcOrd="2" destOrd="0" presId="urn:microsoft.com/office/officeart/2005/8/layout/hierarchy2"/>
    <dgm:cxn modelId="{CED0E93F-63E4-4EC0-9599-579FE4FA67F3}" type="presParOf" srcId="{2EC8838E-0E00-4668-BD76-D9FB5EDD07E1}" destId="{A8326188-2AF9-4CCE-B525-A092745E8EDF}" srcOrd="0" destOrd="0" presId="urn:microsoft.com/office/officeart/2005/8/layout/hierarchy2"/>
    <dgm:cxn modelId="{9663274C-3392-4AE8-B058-593A2D5FC126}" type="presParOf" srcId="{50E2E868-53A3-480E-A415-412741B289B6}" destId="{D27EBB42-DC5E-43BF-94DA-0AB6C52C5308}" srcOrd="3" destOrd="0" presId="urn:microsoft.com/office/officeart/2005/8/layout/hierarchy2"/>
    <dgm:cxn modelId="{1FA21FF6-B0C5-4A97-9197-FA73BF3659C2}" type="presParOf" srcId="{D27EBB42-DC5E-43BF-94DA-0AB6C52C5308}" destId="{E07CFF0F-2598-41EF-81D1-C54EBFFC6709}" srcOrd="0" destOrd="0" presId="urn:microsoft.com/office/officeart/2005/8/layout/hierarchy2"/>
    <dgm:cxn modelId="{12E126F3-255A-4C1A-AD15-47DE8725CD28}" type="presParOf" srcId="{D27EBB42-DC5E-43BF-94DA-0AB6C52C5308}" destId="{6C9A338D-6FC5-4521-8C67-AB55AA84130F}" srcOrd="1" destOrd="0" presId="urn:microsoft.com/office/officeart/2005/8/layout/hierarchy2"/>
    <dgm:cxn modelId="{51F4F69D-9CE4-482E-903F-13FAD9CEBD0A}" type="presParOf" srcId="{50E2E868-53A3-480E-A415-412741B289B6}" destId="{27A3739D-BD61-449D-AD72-E6FEE3EE18F7}" srcOrd="4" destOrd="0" presId="urn:microsoft.com/office/officeart/2005/8/layout/hierarchy2"/>
    <dgm:cxn modelId="{B9C3BF72-EC1A-4AD5-9A3B-36F7BCCEBADC}" type="presParOf" srcId="{27A3739D-BD61-449D-AD72-E6FEE3EE18F7}" destId="{777DF4D8-D00A-46B3-9D86-3AE9F57DC47A}" srcOrd="0" destOrd="0" presId="urn:microsoft.com/office/officeart/2005/8/layout/hierarchy2"/>
    <dgm:cxn modelId="{D1432432-EAF5-45CE-AE03-5667A71BD2B8}" type="presParOf" srcId="{50E2E868-53A3-480E-A415-412741B289B6}" destId="{CACF1EA0-262B-497A-B3E2-0DF161DBAB6F}" srcOrd="5" destOrd="0" presId="urn:microsoft.com/office/officeart/2005/8/layout/hierarchy2"/>
    <dgm:cxn modelId="{04A7ED86-D61E-4F08-A7D3-EA4C175505CE}" type="presParOf" srcId="{CACF1EA0-262B-497A-B3E2-0DF161DBAB6F}" destId="{DFE38892-71FD-4EA8-BFFB-6B273AC6847E}" srcOrd="0" destOrd="0" presId="urn:microsoft.com/office/officeart/2005/8/layout/hierarchy2"/>
    <dgm:cxn modelId="{D56E0A62-2070-463A-B6C1-6A1ED3FA5C55}" type="presParOf" srcId="{CACF1EA0-262B-497A-B3E2-0DF161DBAB6F}" destId="{FFEF00E1-3875-4D5B-A0D8-920713EE162B}" srcOrd="1" destOrd="0" presId="urn:microsoft.com/office/officeart/2005/8/layout/hierarchy2"/>
    <dgm:cxn modelId="{C89934F1-697D-4131-96CB-10D82DCDB82A}" type="presParOf" srcId="{50E2E868-53A3-480E-A415-412741B289B6}" destId="{7B1EE3AC-9A13-4482-832E-ABC98F649590}" srcOrd="6" destOrd="0" presId="urn:microsoft.com/office/officeart/2005/8/layout/hierarchy2"/>
    <dgm:cxn modelId="{6976438C-628F-4950-A407-03D42FEF5A4F}" type="presParOf" srcId="{7B1EE3AC-9A13-4482-832E-ABC98F649590}" destId="{E4E83431-9650-4EF3-A79E-56CC53F3B83F}" srcOrd="0" destOrd="0" presId="urn:microsoft.com/office/officeart/2005/8/layout/hierarchy2"/>
    <dgm:cxn modelId="{C192D988-0C82-442F-AE0C-9EC1894106F4}" type="presParOf" srcId="{50E2E868-53A3-480E-A415-412741B289B6}" destId="{ACE82B91-288C-4F18-B8DA-C706CAC95255}" srcOrd="7" destOrd="0" presId="urn:microsoft.com/office/officeart/2005/8/layout/hierarchy2"/>
    <dgm:cxn modelId="{FBF7DDF5-F41D-4DBB-A4E1-8FEE18B22C37}" type="presParOf" srcId="{ACE82B91-288C-4F18-B8DA-C706CAC95255}" destId="{9374B777-E534-4B6A-A325-D17C20590C12}" srcOrd="0" destOrd="0" presId="urn:microsoft.com/office/officeart/2005/8/layout/hierarchy2"/>
    <dgm:cxn modelId="{D8204AD9-BB18-42D9-80D7-F7953CA85E0A}" type="presParOf" srcId="{ACE82B91-288C-4F18-B8DA-C706CAC95255}" destId="{A3527663-DDCF-42A3-AC44-7CF3FA436917}" srcOrd="1" destOrd="0" presId="urn:microsoft.com/office/officeart/2005/8/layout/hierarchy2"/>
    <dgm:cxn modelId="{D0B329DC-03E9-40E5-98D6-EE6111E857CC}" type="presParOf" srcId="{50E2E868-53A3-480E-A415-412741B289B6}" destId="{A9C0E33A-3880-455C-9262-452C88960972}" srcOrd="8" destOrd="0" presId="urn:microsoft.com/office/officeart/2005/8/layout/hierarchy2"/>
    <dgm:cxn modelId="{99363E67-A8D7-4E03-BAE9-12A94F97DD9C}" type="presParOf" srcId="{A9C0E33A-3880-455C-9262-452C88960972}" destId="{AC5D1E58-61AA-40A1-B0B7-4EAB7F96DC8B}" srcOrd="0" destOrd="0" presId="urn:microsoft.com/office/officeart/2005/8/layout/hierarchy2"/>
    <dgm:cxn modelId="{32E76585-B897-48F8-B1B2-AA45949D636C}" type="presParOf" srcId="{50E2E868-53A3-480E-A415-412741B289B6}" destId="{1CBB3232-35DF-4501-9456-42A284B61AB6}" srcOrd="9" destOrd="0" presId="urn:microsoft.com/office/officeart/2005/8/layout/hierarchy2"/>
    <dgm:cxn modelId="{3FA02E78-901E-4F17-BB9D-124309E24680}" type="presParOf" srcId="{1CBB3232-35DF-4501-9456-42A284B61AB6}" destId="{DC4DAAEF-C2EF-4A22-A319-D6A121066830}" srcOrd="0" destOrd="0" presId="urn:microsoft.com/office/officeart/2005/8/layout/hierarchy2"/>
    <dgm:cxn modelId="{30A35A51-89F2-4D3D-945D-771FCCD2650F}" type="presParOf" srcId="{1CBB3232-35DF-4501-9456-42A284B61AB6}" destId="{E20097F3-A668-43A6-9B95-9307EBA459E5}" srcOrd="1" destOrd="0" presId="urn:microsoft.com/office/officeart/2005/8/layout/hierarchy2"/>
    <dgm:cxn modelId="{A2290C23-C98E-4048-86F6-56B01E1343B6}" type="presParOf" srcId="{50E2E868-53A3-480E-A415-412741B289B6}" destId="{1419ED8C-C772-41B8-80B9-F44987793811}" srcOrd="10" destOrd="0" presId="urn:microsoft.com/office/officeart/2005/8/layout/hierarchy2"/>
    <dgm:cxn modelId="{A082FF69-6027-41C0-8805-17A4F76B786B}" type="presParOf" srcId="{1419ED8C-C772-41B8-80B9-F44987793811}" destId="{77B05006-E5C2-446E-B563-34C63FAAF312}" srcOrd="0" destOrd="0" presId="urn:microsoft.com/office/officeart/2005/8/layout/hierarchy2"/>
    <dgm:cxn modelId="{1856DC96-2187-4098-AC6B-A6E3DA458F6A}" type="presParOf" srcId="{50E2E868-53A3-480E-A415-412741B289B6}" destId="{073B848D-5C04-4244-B372-A66077ECE52F}" srcOrd="11" destOrd="0" presId="urn:microsoft.com/office/officeart/2005/8/layout/hierarchy2"/>
    <dgm:cxn modelId="{93DC405A-2964-4913-AB34-8BDA4CF186B3}" type="presParOf" srcId="{073B848D-5C04-4244-B372-A66077ECE52F}" destId="{60BECAE0-B1C2-4776-AA9C-1966C40112E9}" srcOrd="0" destOrd="0" presId="urn:microsoft.com/office/officeart/2005/8/layout/hierarchy2"/>
    <dgm:cxn modelId="{65681D12-DA6F-4EF1-87DD-9AFECDAE0D55}" type="presParOf" srcId="{073B848D-5C04-4244-B372-A66077ECE52F}" destId="{6243E507-DAC6-4E27-9B1B-2AA9CC0CA3A2}" srcOrd="1" destOrd="0" presId="urn:microsoft.com/office/officeart/2005/8/layout/hierarchy2"/>
    <dgm:cxn modelId="{97DEFA32-2852-44E3-9AA4-E5A7637AF604}" type="presParOf" srcId="{50E2E868-53A3-480E-A415-412741B289B6}" destId="{A0AE8474-B8D5-4C0F-A400-0809EAC6184E}" srcOrd="12" destOrd="0" presId="urn:microsoft.com/office/officeart/2005/8/layout/hierarchy2"/>
    <dgm:cxn modelId="{3FDD29A2-80D2-41A2-BC6A-3189E226D613}" type="presParOf" srcId="{A0AE8474-B8D5-4C0F-A400-0809EAC6184E}" destId="{203699C2-D7A8-409B-8A7A-F5DCB7C8908C}" srcOrd="0" destOrd="0" presId="urn:microsoft.com/office/officeart/2005/8/layout/hierarchy2"/>
    <dgm:cxn modelId="{639E237A-D7B4-4196-972D-0D7AB01B0833}" type="presParOf" srcId="{50E2E868-53A3-480E-A415-412741B289B6}" destId="{708C7B28-B0C7-42E3-B8DA-C6E4AB671E64}" srcOrd="13" destOrd="0" presId="urn:microsoft.com/office/officeart/2005/8/layout/hierarchy2"/>
    <dgm:cxn modelId="{D3CD11F5-12C6-4416-B84E-5AAF0A1CAAEA}" type="presParOf" srcId="{708C7B28-B0C7-42E3-B8DA-C6E4AB671E64}" destId="{32A8AF64-C60C-4111-BF46-9BB47AF0D2A4}" srcOrd="0" destOrd="0" presId="urn:microsoft.com/office/officeart/2005/8/layout/hierarchy2"/>
    <dgm:cxn modelId="{8C51B829-4C78-4965-9644-1E22101D5511}" type="presParOf" srcId="{708C7B28-B0C7-42E3-B8DA-C6E4AB671E64}" destId="{C3AF58AE-85A0-4C57-92A9-FA08DB2043EA}" srcOrd="1" destOrd="0" presId="urn:microsoft.com/office/officeart/2005/8/layout/hierarchy2"/>
    <dgm:cxn modelId="{5B85B6F2-6D6F-4552-984F-D40439BE4952}" type="presParOf" srcId="{3BC9064B-C9AC-43C7-8351-19AF3B361BC3}" destId="{C81A21E3-D00C-4544-9105-CBFD24818C08}" srcOrd="2" destOrd="0" presId="urn:microsoft.com/office/officeart/2005/8/layout/hierarchy2"/>
    <dgm:cxn modelId="{010D5DA4-E8B7-4DDE-9BA8-AE81BE73B452}" type="presParOf" srcId="{C81A21E3-D00C-4544-9105-CBFD24818C08}" destId="{82A92E98-9B59-4884-A727-BCB056701798}" srcOrd="0" destOrd="0" presId="urn:microsoft.com/office/officeart/2005/8/layout/hierarchy2"/>
    <dgm:cxn modelId="{6DB3CC51-6CBF-44C8-A1E9-3F5D70CEF0CF}" type="presParOf" srcId="{3BC9064B-C9AC-43C7-8351-19AF3B361BC3}" destId="{84B5FC9E-A971-4670-8C06-70F213CAA2A1}" srcOrd="3" destOrd="0" presId="urn:microsoft.com/office/officeart/2005/8/layout/hierarchy2"/>
    <dgm:cxn modelId="{63BC7B04-E97F-41C3-A29C-221EB47BEF50}" type="presParOf" srcId="{84B5FC9E-A971-4670-8C06-70F213CAA2A1}" destId="{32817F47-C09A-41D7-B05B-42EF65551ECA}" srcOrd="0" destOrd="0" presId="urn:microsoft.com/office/officeart/2005/8/layout/hierarchy2"/>
    <dgm:cxn modelId="{F0FD7DA0-1426-49E4-BCE0-5C3DE69F63C8}" type="presParOf" srcId="{84B5FC9E-A971-4670-8C06-70F213CAA2A1}" destId="{F51A06F4-DD41-4A60-85EF-C724B0F338F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2F9E78-20F1-49EB-AE54-4C38A57BF6B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203EEC2B-4280-46A9-95C0-830CA92039EA}">
      <dgm:prSet/>
      <dgm:spPr/>
      <dgm:t>
        <a:bodyPr/>
        <a:lstStyle/>
        <a:p>
          <a:endParaRPr lang="en-US" dirty="0"/>
        </a:p>
      </dgm:t>
    </dgm:pt>
    <dgm:pt modelId="{7A21AE0B-01C2-4CF2-A4E1-A9FB2CDE5BF9}" type="parTrans" cxnId="{C6BA9205-E3F0-46D7-BF7E-794FB208B6FE}">
      <dgm:prSet/>
      <dgm:spPr/>
      <dgm:t>
        <a:bodyPr/>
        <a:lstStyle/>
        <a:p>
          <a:endParaRPr lang="en-US"/>
        </a:p>
      </dgm:t>
    </dgm:pt>
    <dgm:pt modelId="{64D5BDB5-BF95-444B-946B-963B9A2E1EF9}" type="sibTrans" cxnId="{C6BA9205-E3F0-46D7-BF7E-794FB208B6FE}">
      <dgm:prSet/>
      <dgm:spPr/>
      <dgm:t>
        <a:bodyPr/>
        <a:lstStyle/>
        <a:p>
          <a:endParaRPr lang="en-US"/>
        </a:p>
      </dgm:t>
    </dgm:pt>
    <dgm:pt modelId="{284BFF82-F06B-414F-B016-C8630CBCCA6F}">
      <dgm:prSet custT="1"/>
      <dgm:spPr/>
      <dgm:t>
        <a:bodyPr/>
        <a:lstStyle/>
        <a:p>
          <a:r>
            <a:rPr lang="en-US" sz="3900" b="1" dirty="0"/>
            <a:t>Congenital tuberculosis  </a:t>
          </a:r>
          <a:r>
            <a:rPr lang="en-US" sz="3900" dirty="0"/>
            <a:t>can mimic neonatal sepsis or present at days to weeks of age with </a:t>
          </a:r>
          <a:r>
            <a:rPr lang="en-US" sz="3900" dirty="0" err="1"/>
            <a:t>hepatosplenomegaly</a:t>
          </a:r>
          <a:r>
            <a:rPr lang="en-US" sz="3900" dirty="0"/>
            <a:t> and respiratory disease</a:t>
          </a:r>
          <a:endParaRPr lang="en-US" dirty="0"/>
        </a:p>
      </dgm:t>
    </dgm:pt>
    <dgm:pt modelId="{52B16B87-CC36-4521-8562-7D7817E03C87}" type="parTrans" cxnId="{234F3551-33A1-4D7B-B99A-30FD5CC8576E}">
      <dgm:prSet/>
      <dgm:spPr/>
      <dgm:t>
        <a:bodyPr/>
        <a:lstStyle/>
        <a:p>
          <a:endParaRPr lang="en-US"/>
        </a:p>
      </dgm:t>
    </dgm:pt>
    <dgm:pt modelId="{7182710D-8188-4763-AFD6-7FDAD2C1271C}" type="sibTrans" cxnId="{234F3551-33A1-4D7B-B99A-30FD5CC8576E}">
      <dgm:prSet/>
      <dgm:spPr/>
      <dgm:t>
        <a:bodyPr/>
        <a:lstStyle/>
        <a:p>
          <a:endParaRPr lang="en-US"/>
        </a:p>
      </dgm:t>
    </dgm:pt>
    <dgm:pt modelId="{F44F0C50-73C1-4C70-8982-937113422D7F}" type="pres">
      <dgm:prSet presAssocID="{162F9E78-20F1-49EB-AE54-4C38A57BF6BB}" presName="vert0" presStyleCnt="0">
        <dgm:presLayoutVars>
          <dgm:dir/>
          <dgm:animOne val="branch"/>
          <dgm:animLvl val="lvl"/>
        </dgm:presLayoutVars>
      </dgm:prSet>
      <dgm:spPr/>
    </dgm:pt>
    <dgm:pt modelId="{C6C5EA60-26B9-4BE8-8189-81DF92448AE5}" type="pres">
      <dgm:prSet presAssocID="{203EEC2B-4280-46A9-95C0-830CA92039EA}" presName="thickLine" presStyleLbl="alignNode1" presStyleIdx="0" presStyleCnt="2"/>
      <dgm:spPr/>
    </dgm:pt>
    <dgm:pt modelId="{D1F5EDC7-D010-4549-B2E6-9BC5BF35D3CA}" type="pres">
      <dgm:prSet presAssocID="{203EEC2B-4280-46A9-95C0-830CA92039EA}" presName="horz1" presStyleCnt="0"/>
      <dgm:spPr/>
    </dgm:pt>
    <dgm:pt modelId="{9C4B6EF9-8FE8-4121-8540-DDE6A27CC107}" type="pres">
      <dgm:prSet presAssocID="{203EEC2B-4280-46A9-95C0-830CA92039EA}" presName="tx1" presStyleLbl="revTx" presStyleIdx="0" presStyleCnt="2"/>
      <dgm:spPr/>
    </dgm:pt>
    <dgm:pt modelId="{6F05A2EF-8FF2-41A3-B7D5-E68614663C6E}" type="pres">
      <dgm:prSet presAssocID="{203EEC2B-4280-46A9-95C0-830CA92039EA}" presName="vert1" presStyleCnt="0"/>
      <dgm:spPr/>
    </dgm:pt>
    <dgm:pt modelId="{8A97F6E7-0374-49D4-98AF-8A5474F9653A}" type="pres">
      <dgm:prSet presAssocID="{284BFF82-F06B-414F-B016-C8630CBCCA6F}" presName="thickLine" presStyleLbl="alignNode1" presStyleIdx="1" presStyleCnt="2"/>
      <dgm:spPr/>
    </dgm:pt>
    <dgm:pt modelId="{80AF7EE8-DF13-4870-B3B0-C489EA053932}" type="pres">
      <dgm:prSet presAssocID="{284BFF82-F06B-414F-B016-C8630CBCCA6F}" presName="horz1" presStyleCnt="0"/>
      <dgm:spPr/>
    </dgm:pt>
    <dgm:pt modelId="{EEFB1127-6B32-4B7D-9A2D-5DDDD427FA08}" type="pres">
      <dgm:prSet presAssocID="{284BFF82-F06B-414F-B016-C8630CBCCA6F}" presName="tx1" presStyleLbl="revTx" presStyleIdx="1" presStyleCnt="2"/>
      <dgm:spPr/>
    </dgm:pt>
    <dgm:pt modelId="{26DC4183-1117-4FD3-9C9D-D6BF97B873FF}" type="pres">
      <dgm:prSet presAssocID="{284BFF82-F06B-414F-B016-C8630CBCCA6F}" presName="vert1" presStyleCnt="0"/>
      <dgm:spPr/>
    </dgm:pt>
  </dgm:ptLst>
  <dgm:cxnLst>
    <dgm:cxn modelId="{C6BA9205-E3F0-46D7-BF7E-794FB208B6FE}" srcId="{162F9E78-20F1-49EB-AE54-4C38A57BF6BB}" destId="{203EEC2B-4280-46A9-95C0-830CA92039EA}" srcOrd="0" destOrd="0" parTransId="{7A21AE0B-01C2-4CF2-A4E1-A9FB2CDE5BF9}" sibTransId="{64D5BDB5-BF95-444B-946B-963B9A2E1EF9}"/>
    <dgm:cxn modelId="{DE4A3308-7913-4F95-8202-3D0D2A6878F2}" type="presOf" srcId="{203EEC2B-4280-46A9-95C0-830CA92039EA}" destId="{9C4B6EF9-8FE8-4121-8540-DDE6A27CC107}" srcOrd="0" destOrd="0" presId="urn:microsoft.com/office/officeart/2008/layout/LinedList"/>
    <dgm:cxn modelId="{9A42611A-9942-4864-B59B-34142901B701}" type="presOf" srcId="{162F9E78-20F1-49EB-AE54-4C38A57BF6BB}" destId="{F44F0C50-73C1-4C70-8982-937113422D7F}" srcOrd="0" destOrd="0" presId="urn:microsoft.com/office/officeart/2008/layout/LinedList"/>
    <dgm:cxn modelId="{5509C770-123C-42AB-AC86-9E1B6CC0E2C3}" type="presOf" srcId="{284BFF82-F06B-414F-B016-C8630CBCCA6F}" destId="{EEFB1127-6B32-4B7D-9A2D-5DDDD427FA08}" srcOrd="0" destOrd="0" presId="urn:microsoft.com/office/officeart/2008/layout/LinedList"/>
    <dgm:cxn modelId="{234F3551-33A1-4D7B-B99A-30FD5CC8576E}" srcId="{162F9E78-20F1-49EB-AE54-4C38A57BF6BB}" destId="{284BFF82-F06B-414F-B016-C8630CBCCA6F}" srcOrd="1" destOrd="0" parTransId="{52B16B87-CC36-4521-8562-7D7817E03C87}" sibTransId="{7182710D-8188-4763-AFD6-7FDAD2C1271C}"/>
    <dgm:cxn modelId="{AFD5F607-A41C-4FA7-99AF-DF7F563E11D5}" type="presParOf" srcId="{F44F0C50-73C1-4C70-8982-937113422D7F}" destId="{C6C5EA60-26B9-4BE8-8189-81DF92448AE5}" srcOrd="0" destOrd="0" presId="urn:microsoft.com/office/officeart/2008/layout/LinedList"/>
    <dgm:cxn modelId="{9ACB941E-7A94-4BB4-BF9D-1A94AE40A513}" type="presParOf" srcId="{F44F0C50-73C1-4C70-8982-937113422D7F}" destId="{D1F5EDC7-D010-4549-B2E6-9BC5BF35D3CA}" srcOrd="1" destOrd="0" presId="urn:microsoft.com/office/officeart/2008/layout/LinedList"/>
    <dgm:cxn modelId="{9B5CE779-25EB-467C-A2C2-EB623EBFD33F}" type="presParOf" srcId="{D1F5EDC7-D010-4549-B2E6-9BC5BF35D3CA}" destId="{9C4B6EF9-8FE8-4121-8540-DDE6A27CC107}" srcOrd="0" destOrd="0" presId="urn:microsoft.com/office/officeart/2008/layout/LinedList"/>
    <dgm:cxn modelId="{CFA22759-9664-4687-9BFA-B9D8664B8DBB}" type="presParOf" srcId="{D1F5EDC7-D010-4549-B2E6-9BC5BF35D3CA}" destId="{6F05A2EF-8FF2-41A3-B7D5-E68614663C6E}" srcOrd="1" destOrd="0" presId="urn:microsoft.com/office/officeart/2008/layout/LinedList"/>
    <dgm:cxn modelId="{72CCA013-71A2-43D5-A2C5-3A5B07CF9981}" type="presParOf" srcId="{F44F0C50-73C1-4C70-8982-937113422D7F}" destId="{8A97F6E7-0374-49D4-98AF-8A5474F9653A}" srcOrd="2" destOrd="0" presId="urn:microsoft.com/office/officeart/2008/layout/LinedList"/>
    <dgm:cxn modelId="{4562FEA0-12AF-4AC2-8941-6E5B6CE46107}" type="presParOf" srcId="{F44F0C50-73C1-4C70-8982-937113422D7F}" destId="{80AF7EE8-DF13-4870-B3B0-C489EA053932}" srcOrd="3" destOrd="0" presId="urn:microsoft.com/office/officeart/2008/layout/LinedList"/>
    <dgm:cxn modelId="{131A0591-A2D0-48B3-B93D-7DE20667197E}" type="presParOf" srcId="{80AF7EE8-DF13-4870-B3B0-C489EA053932}" destId="{EEFB1127-6B32-4B7D-9A2D-5DDDD427FA08}" srcOrd="0" destOrd="0" presId="urn:microsoft.com/office/officeart/2008/layout/LinedList"/>
    <dgm:cxn modelId="{66DC2874-0ACC-411C-B489-50B674A23A81}" type="presParOf" srcId="{80AF7EE8-DF13-4870-B3B0-C489EA053932}" destId="{26DC4183-1117-4FD3-9C9D-D6BF97B873F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75FD7E-7489-4C9E-A409-D0CA91CF7C93}"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9031394D-19E2-4B01-AAB4-6C769FBF607C}">
      <dgm:prSet/>
      <dgm:spPr/>
      <dgm:t>
        <a:bodyPr/>
        <a:lstStyle/>
        <a:p>
          <a:r>
            <a:rPr lang="en-US"/>
            <a:t>The TST response to tuberculin antigen is a manifestation of a Tcell–mediated delayed hypersensitivity.  </a:t>
          </a:r>
        </a:p>
      </dgm:t>
    </dgm:pt>
    <dgm:pt modelId="{3CDD78C5-754E-444E-8EB4-CC24F6BE01C1}" type="parTrans" cxnId="{54B92F53-0677-4C7D-83CC-A1695BB1D04C}">
      <dgm:prSet/>
      <dgm:spPr/>
      <dgm:t>
        <a:bodyPr/>
        <a:lstStyle/>
        <a:p>
          <a:endParaRPr lang="en-US"/>
        </a:p>
      </dgm:t>
    </dgm:pt>
    <dgm:pt modelId="{AAEE6E94-F2E9-40E4-A8D4-55FBF64631DD}" type="sibTrans" cxnId="{54B92F53-0677-4C7D-83CC-A1695BB1D04C}">
      <dgm:prSet/>
      <dgm:spPr/>
      <dgm:t>
        <a:bodyPr/>
        <a:lstStyle/>
        <a:p>
          <a:endParaRPr lang="en-US"/>
        </a:p>
      </dgm:t>
    </dgm:pt>
    <dgm:pt modelId="{A89E00A4-611F-47B7-9D56-6EAECDB4E129}">
      <dgm:prSet/>
      <dgm:spPr/>
      <dgm:t>
        <a:bodyPr/>
        <a:lstStyle/>
        <a:p>
          <a:r>
            <a:rPr lang="en-US" b="1" i="1"/>
            <a:t>The Mantoux </a:t>
          </a:r>
          <a:r>
            <a:rPr lang="en-US"/>
            <a:t>test, an intradermal injection of 5 TU (tuberculin units) </a:t>
          </a:r>
          <a:r>
            <a:rPr lang="en-US" b="1"/>
            <a:t>of purified protein derivative standard </a:t>
          </a:r>
          <a:r>
            <a:rPr lang="en-US"/>
            <a:t>(PPD-S), usually on the volar surface of the forearm, is the standard TST. </a:t>
          </a:r>
        </a:p>
      </dgm:t>
    </dgm:pt>
    <dgm:pt modelId="{C786D85E-8ECB-4FC6-9923-31E3630EDCF9}" type="parTrans" cxnId="{1C18E65B-29AF-497F-BFED-C2DA65A8FE3F}">
      <dgm:prSet/>
      <dgm:spPr/>
      <dgm:t>
        <a:bodyPr/>
        <a:lstStyle/>
        <a:p>
          <a:endParaRPr lang="en-US"/>
        </a:p>
      </dgm:t>
    </dgm:pt>
    <dgm:pt modelId="{7CBC1764-2360-4587-A38E-6940F6916338}" type="sibTrans" cxnId="{1C18E65B-29AF-497F-BFED-C2DA65A8FE3F}">
      <dgm:prSet/>
      <dgm:spPr/>
      <dgm:t>
        <a:bodyPr/>
        <a:lstStyle/>
        <a:p>
          <a:endParaRPr lang="en-US"/>
        </a:p>
      </dgm:t>
    </dgm:pt>
    <dgm:pt modelId="{0A5AC837-77FF-49FB-8FD9-F73ABA45C364}">
      <dgm:prSet/>
      <dgm:spPr/>
      <dgm:t>
        <a:bodyPr/>
        <a:lstStyle/>
        <a:p>
          <a:r>
            <a:rPr lang="en-US"/>
            <a:t>It is usually positive 2-6 weeks after onset of infection  (upto 3 months) and at the time of symptomatic illness .</a:t>
          </a:r>
        </a:p>
      </dgm:t>
    </dgm:pt>
    <dgm:pt modelId="{942772B4-C57C-4E1C-98FA-CB4893EE1FD8}" type="parTrans" cxnId="{7D1351A4-4AC3-49BE-BA90-12EE43674943}">
      <dgm:prSet/>
      <dgm:spPr/>
      <dgm:t>
        <a:bodyPr/>
        <a:lstStyle/>
        <a:p>
          <a:endParaRPr lang="en-US"/>
        </a:p>
      </dgm:t>
    </dgm:pt>
    <dgm:pt modelId="{481D6547-ADCE-4A32-991A-984C12C5B338}" type="sibTrans" cxnId="{7D1351A4-4AC3-49BE-BA90-12EE43674943}">
      <dgm:prSet/>
      <dgm:spPr/>
      <dgm:t>
        <a:bodyPr/>
        <a:lstStyle/>
        <a:p>
          <a:endParaRPr lang="en-US"/>
        </a:p>
      </dgm:t>
    </dgm:pt>
    <dgm:pt modelId="{FC7150D8-60B6-4EC8-B6CF-0754F7B42CB0}">
      <dgm:prSet/>
      <dgm:spPr/>
      <dgm:t>
        <a:bodyPr/>
        <a:lstStyle/>
        <a:p>
          <a:r>
            <a:rPr lang="en-US"/>
            <a:t>The size of induration is measured 48–72 hours later. </a:t>
          </a:r>
        </a:p>
      </dgm:t>
    </dgm:pt>
    <dgm:pt modelId="{BD925B7B-F36E-464C-880E-D12FD05D4AD4}" type="parTrans" cxnId="{029BA15A-9362-4EE5-83F2-A9870483F631}">
      <dgm:prSet/>
      <dgm:spPr/>
      <dgm:t>
        <a:bodyPr/>
        <a:lstStyle/>
        <a:p>
          <a:endParaRPr lang="en-US"/>
        </a:p>
      </dgm:t>
    </dgm:pt>
    <dgm:pt modelId="{BD844EEF-C281-4986-B300-A77FA53A49FD}" type="sibTrans" cxnId="{029BA15A-9362-4EE5-83F2-A9870483F631}">
      <dgm:prSet/>
      <dgm:spPr/>
      <dgm:t>
        <a:bodyPr/>
        <a:lstStyle/>
        <a:p>
          <a:endParaRPr lang="en-US"/>
        </a:p>
      </dgm:t>
    </dgm:pt>
    <dgm:pt modelId="{EBB879E3-E4BD-440F-B650-6781D4BE0C65}">
      <dgm:prSet/>
      <dgm:spPr/>
      <dgm:t>
        <a:bodyPr/>
        <a:lstStyle/>
        <a:p>
          <a:r>
            <a:rPr lang="en-US"/>
            <a:t>Erythema (redness) should not be measured.</a:t>
          </a:r>
        </a:p>
      </dgm:t>
    </dgm:pt>
    <dgm:pt modelId="{A957B5F9-473B-4830-800C-DB305EB6DE44}" type="parTrans" cxnId="{3538C66D-68F5-4243-A010-E96BBCFB23B9}">
      <dgm:prSet/>
      <dgm:spPr/>
      <dgm:t>
        <a:bodyPr/>
        <a:lstStyle/>
        <a:p>
          <a:endParaRPr lang="en-US"/>
        </a:p>
      </dgm:t>
    </dgm:pt>
    <dgm:pt modelId="{DFAC09EA-001B-439A-A33B-A6DFCB5C4369}" type="sibTrans" cxnId="{3538C66D-68F5-4243-A010-E96BBCFB23B9}">
      <dgm:prSet/>
      <dgm:spPr/>
      <dgm:t>
        <a:bodyPr/>
        <a:lstStyle/>
        <a:p>
          <a:endParaRPr lang="en-US"/>
        </a:p>
      </dgm:t>
    </dgm:pt>
    <dgm:pt modelId="{5E6ACC17-62DB-4F2B-9D16-58BAB5B7C9A9}" type="pres">
      <dgm:prSet presAssocID="{2A75FD7E-7489-4C9E-A409-D0CA91CF7C93}" presName="vert0" presStyleCnt="0">
        <dgm:presLayoutVars>
          <dgm:dir/>
          <dgm:animOne val="branch"/>
          <dgm:animLvl val="lvl"/>
        </dgm:presLayoutVars>
      </dgm:prSet>
      <dgm:spPr/>
    </dgm:pt>
    <dgm:pt modelId="{D58B94AF-405D-4CF6-BDD2-6F472677A399}" type="pres">
      <dgm:prSet presAssocID="{9031394D-19E2-4B01-AAB4-6C769FBF607C}" presName="thickLine" presStyleLbl="alignNode1" presStyleIdx="0" presStyleCnt="5"/>
      <dgm:spPr/>
    </dgm:pt>
    <dgm:pt modelId="{6025684A-E73A-482F-A5AC-63ACC16586E9}" type="pres">
      <dgm:prSet presAssocID="{9031394D-19E2-4B01-AAB4-6C769FBF607C}" presName="horz1" presStyleCnt="0"/>
      <dgm:spPr/>
    </dgm:pt>
    <dgm:pt modelId="{000203F1-93A2-4919-9B4C-692CB3709D5B}" type="pres">
      <dgm:prSet presAssocID="{9031394D-19E2-4B01-AAB4-6C769FBF607C}" presName="tx1" presStyleLbl="revTx" presStyleIdx="0" presStyleCnt="5"/>
      <dgm:spPr/>
    </dgm:pt>
    <dgm:pt modelId="{B608B95A-E161-452D-B9A1-A0AB33021E4A}" type="pres">
      <dgm:prSet presAssocID="{9031394D-19E2-4B01-AAB4-6C769FBF607C}" presName="vert1" presStyleCnt="0"/>
      <dgm:spPr/>
    </dgm:pt>
    <dgm:pt modelId="{3D21C0EE-79B3-460B-A6E2-3D2A3A71B874}" type="pres">
      <dgm:prSet presAssocID="{A89E00A4-611F-47B7-9D56-6EAECDB4E129}" presName="thickLine" presStyleLbl="alignNode1" presStyleIdx="1" presStyleCnt="5"/>
      <dgm:spPr/>
    </dgm:pt>
    <dgm:pt modelId="{4FC345B1-4485-4A6C-B7E1-C6CF3C4CED54}" type="pres">
      <dgm:prSet presAssocID="{A89E00A4-611F-47B7-9D56-6EAECDB4E129}" presName="horz1" presStyleCnt="0"/>
      <dgm:spPr/>
    </dgm:pt>
    <dgm:pt modelId="{2884CA1B-1A9E-4F5C-98FA-8BE2B7F3B3CC}" type="pres">
      <dgm:prSet presAssocID="{A89E00A4-611F-47B7-9D56-6EAECDB4E129}" presName="tx1" presStyleLbl="revTx" presStyleIdx="1" presStyleCnt="5"/>
      <dgm:spPr/>
    </dgm:pt>
    <dgm:pt modelId="{789802DA-D33A-44E6-9D2A-3524451999BD}" type="pres">
      <dgm:prSet presAssocID="{A89E00A4-611F-47B7-9D56-6EAECDB4E129}" presName="vert1" presStyleCnt="0"/>
      <dgm:spPr/>
    </dgm:pt>
    <dgm:pt modelId="{EC5D0780-5C88-4EF1-93EE-E2B0D5B01E00}" type="pres">
      <dgm:prSet presAssocID="{0A5AC837-77FF-49FB-8FD9-F73ABA45C364}" presName="thickLine" presStyleLbl="alignNode1" presStyleIdx="2" presStyleCnt="5"/>
      <dgm:spPr/>
    </dgm:pt>
    <dgm:pt modelId="{2926E970-8D25-46BB-8A98-40E1630CC500}" type="pres">
      <dgm:prSet presAssocID="{0A5AC837-77FF-49FB-8FD9-F73ABA45C364}" presName="horz1" presStyleCnt="0"/>
      <dgm:spPr/>
    </dgm:pt>
    <dgm:pt modelId="{9C6815DC-3DCC-42ED-BEA4-BEF385EF86C7}" type="pres">
      <dgm:prSet presAssocID="{0A5AC837-77FF-49FB-8FD9-F73ABA45C364}" presName="tx1" presStyleLbl="revTx" presStyleIdx="2" presStyleCnt="5"/>
      <dgm:spPr/>
    </dgm:pt>
    <dgm:pt modelId="{6AB2E7F7-F1BD-4F5F-B31A-DD81EEF7C4D8}" type="pres">
      <dgm:prSet presAssocID="{0A5AC837-77FF-49FB-8FD9-F73ABA45C364}" presName="vert1" presStyleCnt="0"/>
      <dgm:spPr/>
    </dgm:pt>
    <dgm:pt modelId="{38804AFA-A8E0-4F05-993D-91F6B760B154}" type="pres">
      <dgm:prSet presAssocID="{FC7150D8-60B6-4EC8-B6CF-0754F7B42CB0}" presName="thickLine" presStyleLbl="alignNode1" presStyleIdx="3" presStyleCnt="5"/>
      <dgm:spPr/>
    </dgm:pt>
    <dgm:pt modelId="{52418B99-A973-4A49-96BA-E2F7B3923B75}" type="pres">
      <dgm:prSet presAssocID="{FC7150D8-60B6-4EC8-B6CF-0754F7B42CB0}" presName="horz1" presStyleCnt="0"/>
      <dgm:spPr/>
    </dgm:pt>
    <dgm:pt modelId="{E3A05B43-5596-4A6A-B33F-B691078AE6DF}" type="pres">
      <dgm:prSet presAssocID="{FC7150D8-60B6-4EC8-B6CF-0754F7B42CB0}" presName="tx1" presStyleLbl="revTx" presStyleIdx="3" presStyleCnt="5"/>
      <dgm:spPr/>
    </dgm:pt>
    <dgm:pt modelId="{38953F20-2022-45E3-8B19-967FB66B5422}" type="pres">
      <dgm:prSet presAssocID="{FC7150D8-60B6-4EC8-B6CF-0754F7B42CB0}" presName="vert1" presStyleCnt="0"/>
      <dgm:spPr/>
    </dgm:pt>
    <dgm:pt modelId="{B5E7141A-F192-471B-801C-F3E03471B9CB}" type="pres">
      <dgm:prSet presAssocID="{EBB879E3-E4BD-440F-B650-6781D4BE0C65}" presName="thickLine" presStyleLbl="alignNode1" presStyleIdx="4" presStyleCnt="5"/>
      <dgm:spPr/>
    </dgm:pt>
    <dgm:pt modelId="{84F80815-A776-4688-8257-841B9EB9E9FE}" type="pres">
      <dgm:prSet presAssocID="{EBB879E3-E4BD-440F-B650-6781D4BE0C65}" presName="horz1" presStyleCnt="0"/>
      <dgm:spPr/>
    </dgm:pt>
    <dgm:pt modelId="{BF39B19A-DF02-4C1A-86EF-FCBB77A59460}" type="pres">
      <dgm:prSet presAssocID="{EBB879E3-E4BD-440F-B650-6781D4BE0C65}" presName="tx1" presStyleLbl="revTx" presStyleIdx="4" presStyleCnt="5"/>
      <dgm:spPr/>
    </dgm:pt>
    <dgm:pt modelId="{D0FA4877-00A8-4CAB-AADC-CE9A45C28988}" type="pres">
      <dgm:prSet presAssocID="{EBB879E3-E4BD-440F-B650-6781D4BE0C65}" presName="vert1" presStyleCnt="0"/>
      <dgm:spPr/>
    </dgm:pt>
  </dgm:ptLst>
  <dgm:cxnLst>
    <dgm:cxn modelId="{8EC8CE00-7A4E-40E1-9E16-D1D4B8170AA6}" type="presOf" srcId="{9031394D-19E2-4B01-AAB4-6C769FBF607C}" destId="{000203F1-93A2-4919-9B4C-692CB3709D5B}" srcOrd="0" destOrd="0" presId="urn:microsoft.com/office/officeart/2008/layout/LinedList"/>
    <dgm:cxn modelId="{92396D22-2798-43BA-8859-0461CC29011A}" type="presOf" srcId="{2A75FD7E-7489-4C9E-A409-D0CA91CF7C93}" destId="{5E6ACC17-62DB-4F2B-9D16-58BAB5B7C9A9}" srcOrd="0" destOrd="0" presId="urn:microsoft.com/office/officeart/2008/layout/LinedList"/>
    <dgm:cxn modelId="{1C18E65B-29AF-497F-BFED-C2DA65A8FE3F}" srcId="{2A75FD7E-7489-4C9E-A409-D0CA91CF7C93}" destId="{A89E00A4-611F-47B7-9D56-6EAECDB4E129}" srcOrd="1" destOrd="0" parTransId="{C786D85E-8ECB-4FC6-9923-31E3630EDCF9}" sibTransId="{7CBC1764-2360-4587-A38E-6940F6916338}"/>
    <dgm:cxn modelId="{4CFF6465-4813-455E-A3E2-603DF7C726B3}" type="presOf" srcId="{EBB879E3-E4BD-440F-B650-6781D4BE0C65}" destId="{BF39B19A-DF02-4C1A-86EF-FCBB77A59460}" srcOrd="0" destOrd="0" presId="urn:microsoft.com/office/officeart/2008/layout/LinedList"/>
    <dgm:cxn modelId="{D30CB54C-01C6-4D0F-ADCA-628A5F1491E3}" type="presOf" srcId="{A89E00A4-611F-47B7-9D56-6EAECDB4E129}" destId="{2884CA1B-1A9E-4F5C-98FA-8BE2B7F3B3CC}" srcOrd="0" destOrd="0" presId="urn:microsoft.com/office/officeart/2008/layout/LinedList"/>
    <dgm:cxn modelId="{3538C66D-68F5-4243-A010-E96BBCFB23B9}" srcId="{2A75FD7E-7489-4C9E-A409-D0CA91CF7C93}" destId="{EBB879E3-E4BD-440F-B650-6781D4BE0C65}" srcOrd="4" destOrd="0" parTransId="{A957B5F9-473B-4830-800C-DB305EB6DE44}" sibTransId="{DFAC09EA-001B-439A-A33B-A6DFCB5C4369}"/>
    <dgm:cxn modelId="{54B92F53-0677-4C7D-83CC-A1695BB1D04C}" srcId="{2A75FD7E-7489-4C9E-A409-D0CA91CF7C93}" destId="{9031394D-19E2-4B01-AAB4-6C769FBF607C}" srcOrd="0" destOrd="0" parTransId="{3CDD78C5-754E-444E-8EB4-CC24F6BE01C1}" sibTransId="{AAEE6E94-F2E9-40E4-A8D4-55FBF64631DD}"/>
    <dgm:cxn modelId="{029BA15A-9362-4EE5-83F2-A9870483F631}" srcId="{2A75FD7E-7489-4C9E-A409-D0CA91CF7C93}" destId="{FC7150D8-60B6-4EC8-B6CF-0754F7B42CB0}" srcOrd="3" destOrd="0" parTransId="{BD925B7B-F36E-464C-880E-D12FD05D4AD4}" sibTransId="{BD844EEF-C281-4986-B300-A77FA53A49FD}"/>
    <dgm:cxn modelId="{7D1351A4-4AC3-49BE-BA90-12EE43674943}" srcId="{2A75FD7E-7489-4C9E-A409-D0CA91CF7C93}" destId="{0A5AC837-77FF-49FB-8FD9-F73ABA45C364}" srcOrd="2" destOrd="0" parTransId="{942772B4-C57C-4E1C-98FA-CB4893EE1FD8}" sibTransId="{481D6547-ADCE-4A32-991A-984C12C5B338}"/>
    <dgm:cxn modelId="{540162CE-FC13-4FB5-AF08-749F3F92FFB3}" type="presOf" srcId="{0A5AC837-77FF-49FB-8FD9-F73ABA45C364}" destId="{9C6815DC-3DCC-42ED-BEA4-BEF385EF86C7}" srcOrd="0" destOrd="0" presId="urn:microsoft.com/office/officeart/2008/layout/LinedList"/>
    <dgm:cxn modelId="{734296E2-7FCF-4415-8663-E9E635098882}" type="presOf" srcId="{FC7150D8-60B6-4EC8-B6CF-0754F7B42CB0}" destId="{E3A05B43-5596-4A6A-B33F-B691078AE6DF}" srcOrd="0" destOrd="0" presId="urn:microsoft.com/office/officeart/2008/layout/LinedList"/>
    <dgm:cxn modelId="{9E820C36-10F7-435C-9286-6D0594238AB6}" type="presParOf" srcId="{5E6ACC17-62DB-4F2B-9D16-58BAB5B7C9A9}" destId="{D58B94AF-405D-4CF6-BDD2-6F472677A399}" srcOrd="0" destOrd="0" presId="urn:microsoft.com/office/officeart/2008/layout/LinedList"/>
    <dgm:cxn modelId="{766281DC-16C5-4146-8270-569D37BB4842}" type="presParOf" srcId="{5E6ACC17-62DB-4F2B-9D16-58BAB5B7C9A9}" destId="{6025684A-E73A-482F-A5AC-63ACC16586E9}" srcOrd="1" destOrd="0" presId="urn:microsoft.com/office/officeart/2008/layout/LinedList"/>
    <dgm:cxn modelId="{08FFE0B6-ACC0-4116-B74E-1ABC779190B9}" type="presParOf" srcId="{6025684A-E73A-482F-A5AC-63ACC16586E9}" destId="{000203F1-93A2-4919-9B4C-692CB3709D5B}" srcOrd="0" destOrd="0" presId="urn:microsoft.com/office/officeart/2008/layout/LinedList"/>
    <dgm:cxn modelId="{EC362926-4433-490C-9E2E-F93878060BFC}" type="presParOf" srcId="{6025684A-E73A-482F-A5AC-63ACC16586E9}" destId="{B608B95A-E161-452D-B9A1-A0AB33021E4A}" srcOrd="1" destOrd="0" presId="urn:microsoft.com/office/officeart/2008/layout/LinedList"/>
    <dgm:cxn modelId="{83D70130-B528-483E-B1E1-936437129E7B}" type="presParOf" srcId="{5E6ACC17-62DB-4F2B-9D16-58BAB5B7C9A9}" destId="{3D21C0EE-79B3-460B-A6E2-3D2A3A71B874}" srcOrd="2" destOrd="0" presId="urn:microsoft.com/office/officeart/2008/layout/LinedList"/>
    <dgm:cxn modelId="{A2B0A13E-1548-45CA-A9E8-76CE215D6261}" type="presParOf" srcId="{5E6ACC17-62DB-4F2B-9D16-58BAB5B7C9A9}" destId="{4FC345B1-4485-4A6C-B7E1-C6CF3C4CED54}" srcOrd="3" destOrd="0" presId="urn:microsoft.com/office/officeart/2008/layout/LinedList"/>
    <dgm:cxn modelId="{2CF38661-49A1-4163-BAF1-8DE35DD96F1F}" type="presParOf" srcId="{4FC345B1-4485-4A6C-B7E1-C6CF3C4CED54}" destId="{2884CA1B-1A9E-4F5C-98FA-8BE2B7F3B3CC}" srcOrd="0" destOrd="0" presId="urn:microsoft.com/office/officeart/2008/layout/LinedList"/>
    <dgm:cxn modelId="{B116FD31-0313-4DCF-A5FB-0CDA24EFCED4}" type="presParOf" srcId="{4FC345B1-4485-4A6C-B7E1-C6CF3C4CED54}" destId="{789802DA-D33A-44E6-9D2A-3524451999BD}" srcOrd="1" destOrd="0" presId="urn:microsoft.com/office/officeart/2008/layout/LinedList"/>
    <dgm:cxn modelId="{ED65F6BF-762D-4A57-9485-791CE780F0BA}" type="presParOf" srcId="{5E6ACC17-62DB-4F2B-9D16-58BAB5B7C9A9}" destId="{EC5D0780-5C88-4EF1-93EE-E2B0D5B01E00}" srcOrd="4" destOrd="0" presId="urn:microsoft.com/office/officeart/2008/layout/LinedList"/>
    <dgm:cxn modelId="{6E7D8C7C-696F-4933-A455-E0C31E6F4C96}" type="presParOf" srcId="{5E6ACC17-62DB-4F2B-9D16-58BAB5B7C9A9}" destId="{2926E970-8D25-46BB-8A98-40E1630CC500}" srcOrd="5" destOrd="0" presId="urn:microsoft.com/office/officeart/2008/layout/LinedList"/>
    <dgm:cxn modelId="{6EDE97B1-2399-46AC-A329-F6DC3580EC46}" type="presParOf" srcId="{2926E970-8D25-46BB-8A98-40E1630CC500}" destId="{9C6815DC-3DCC-42ED-BEA4-BEF385EF86C7}" srcOrd="0" destOrd="0" presId="urn:microsoft.com/office/officeart/2008/layout/LinedList"/>
    <dgm:cxn modelId="{71E7D8DD-09C9-4185-A00B-C8AE072E13A6}" type="presParOf" srcId="{2926E970-8D25-46BB-8A98-40E1630CC500}" destId="{6AB2E7F7-F1BD-4F5F-B31A-DD81EEF7C4D8}" srcOrd="1" destOrd="0" presId="urn:microsoft.com/office/officeart/2008/layout/LinedList"/>
    <dgm:cxn modelId="{27E0C75A-F4B9-4370-9480-CE379ABAF629}" type="presParOf" srcId="{5E6ACC17-62DB-4F2B-9D16-58BAB5B7C9A9}" destId="{38804AFA-A8E0-4F05-993D-91F6B760B154}" srcOrd="6" destOrd="0" presId="urn:microsoft.com/office/officeart/2008/layout/LinedList"/>
    <dgm:cxn modelId="{5DE0FD4D-D79D-4FAE-982C-0FCAD45E31A1}" type="presParOf" srcId="{5E6ACC17-62DB-4F2B-9D16-58BAB5B7C9A9}" destId="{52418B99-A973-4A49-96BA-E2F7B3923B75}" srcOrd="7" destOrd="0" presId="urn:microsoft.com/office/officeart/2008/layout/LinedList"/>
    <dgm:cxn modelId="{17601CF8-99DB-40CE-BE53-A16A3EAEF909}" type="presParOf" srcId="{52418B99-A973-4A49-96BA-E2F7B3923B75}" destId="{E3A05B43-5596-4A6A-B33F-B691078AE6DF}" srcOrd="0" destOrd="0" presId="urn:microsoft.com/office/officeart/2008/layout/LinedList"/>
    <dgm:cxn modelId="{DAFFB027-6F73-4E4C-BE4A-A1650C5A9AD8}" type="presParOf" srcId="{52418B99-A973-4A49-96BA-E2F7B3923B75}" destId="{38953F20-2022-45E3-8B19-967FB66B5422}" srcOrd="1" destOrd="0" presId="urn:microsoft.com/office/officeart/2008/layout/LinedList"/>
    <dgm:cxn modelId="{92410291-9EA4-4C3B-9CDD-9B9E46EAF88C}" type="presParOf" srcId="{5E6ACC17-62DB-4F2B-9D16-58BAB5B7C9A9}" destId="{B5E7141A-F192-471B-801C-F3E03471B9CB}" srcOrd="8" destOrd="0" presId="urn:microsoft.com/office/officeart/2008/layout/LinedList"/>
    <dgm:cxn modelId="{8E6AFEF4-CE97-4133-BE75-DD2074DB6C65}" type="presParOf" srcId="{5E6ACC17-62DB-4F2B-9D16-58BAB5B7C9A9}" destId="{84F80815-A776-4688-8257-841B9EB9E9FE}" srcOrd="9" destOrd="0" presId="urn:microsoft.com/office/officeart/2008/layout/LinedList"/>
    <dgm:cxn modelId="{6C6CF18F-82EF-4368-9AD5-774288067EBD}" type="presParOf" srcId="{84F80815-A776-4688-8257-841B9EB9E9FE}" destId="{BF39B19A-DF02-4C1A-86EF-FCBB77A59460}" srcOrd="0" destOrd="0" presId="urn:microsoft.com/office/officeart/2008/layout/LinedList"/>
    <dgm:cxn modelId="{B9F31976-AF02-4824-BB7D-3EA48708617B}" type="presParOf" srcId="{84F80815-A776-4688-8257-841B9EB9E9FE}" destId="{D0FA4877-00A8-4CAB-AADC-CE9A45C2898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E54E4-BE75-44F4-BD92-018122AD67F0}">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9E90DC-9AED-4531-B4E0-201353C796F6}">
      <dsp:nvSpPr>
        <dsp:cNvPr id="0" name=""/>
        <dsp:cNvSpPr/>
      </dsp:nvSpPr>
      <dsp:spPr>
        <a:xfrm>
          <a:off x="3449" y="1305401"/>
          <a:ext cx="3210229"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Exposure </a:t>
          </a:r>
        </a:p>
      </dsp:txBody>
      <dsp:txXfrm>
        <a:off x="88415" y="1390367"/>
        <a:ext cx="3040297" cy="1570603"/>
      </dsp:txXfrm>
    </dsp:sp>
    <dsp:sp modelId="{141289FA-29E7-44FC-8BEE-474186E1D3FD}">
      <dsp:nvSpPr>
        <dsp:cNvPr id="0" name=""/>
        <dsp:cNvSpPr/>
      </dsp:nvSpPr>
      <dsp:spPr>
        <a:xfrm>
          <a:off x="3652685" y="1305401"/>
          <a:ext cx="3210229"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LTBI</a:t>
          </a:r>
        </a:p>
      </dsp:txBody>
      <dsp:txXfrm>
        <a:off x="3737651" y="1390367"/>
        <a:ext cx="3040297" cy="1570603"/>
      </dsp:txXfrm>
    </dsp:sp>
    <dsp:sp modelId="{7BBEF0F4-879B-4CEA-A172-28F159975FD2}">
      <dsp:nvSpPr>
        <dsp:cNvPr id="0" name=""/>
        <dsp:cNvSpPr/>
      </dsp:nvSpPr>
      <dsp:spPr>
        <a:xfrm>
          <a:off x="7301920" y="1305401"/>
          <a:ext cx="3210229"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Active TB</a:t>
          </a:r>
        </a:p>
      </dsp:txBody>
      <dsp:txXfrm>
        <a:off x="7386886" y="1390367"/>
        <a:ext cx="3040297"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42C77-9A5E-4F0D-A86B-929D4277029C}">
      <dsp:nvSpPr>
        <dsp:cNvPr id="0" name=""/>
        <dsp:cNvSpPr/>
      </dsp:nvSpPr>
      <dsp:spPr>
        <a:xfrm>
          <a:off x="421822" y="3286408"/>
          <a:ext cx="1520176" cy="7600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Tuberculosis </a:t>
          </a:r>
        </a:p>
      </dsp:txBody>
      <dsp:txXfrm>
        <a:off x="444084" y="3308670"/>
        <a:ext cx="1475652" cy="715564"/>
      </dsp:txXfrm>
    </dsp:sp>
    <dsp:sp modelId="{1C3E356B-B8C2-48F2-94C8-A9E971853557}">
      <dsp:nvSpPr>
        <dsp:cNvPr id="0" name=""/>
        <dsp:cNvSpPr/>
      </dsp:nvSpPr>
      <dsp:spPr>
        <a:xfrm rot="18048357">
          <a:off x="1740191" y="3299782"/>
          <a:ext cx="827303" cy="22763"/>
        </a:xfrm>
        <a:custGeom>
          <a:avLst/>
          <a:gdLst/>
          <a:ahLst/>
          <a:cxnLst/>
          <a:rect l="0" t="0" r="0" b="0"/>
          <a:pathLst>
            <a:path>
              <a:moveTo>
                <a:pt x="0" y="11381"/>
              </a:moveTo>
              <a:lnTo>
                <a:pt x="827303" y="11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3160" y="3290481"/>
        <a:ext cx="41365" cy="41365"/>
      </dsp:txXfrm>
    </dsp:sp>
    <dsp:sp modelId="{B0379DA6-A326-4B7F-9584-F1BC1EAC0C7F}">
      <dsp:nvSpPr>
        <dsp:cNvPr id="0" name=""/>
        <dsp:cNvSpPr/>
      </dsp:nvSpPr>
      <dsp:spPr>
        <a:xfrm>
          <a:off x="2365687" y="2575831"/>
          <a:ext cx="1520176" cy="7600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Intrathoracic </a:t>
          </a:r>
        </a:p>
      </dsp:txBody>
      <dsp:txXfrm>
        <a:off x="2387949" y="2598093"/>
        <a:ext cx="1475652" cy="715564"/>
      </dsp:txXfrm>
    </dsp:sp>
    <dsp:sp modelId="{C408445D-7299-4A07-9E29-81221AF797C1}">
      <dsp:nvSpPr>
        <dsp:cNvPr id="0" name=""/>
        <dsp:cNvSpPr/>
      </dsp:nvSpPr>
      <dsp:spPr>
        <a:xfrm rot="17709197">
          <a:off x="3118975" y="1737158"/>
          <a:ext cx="2667633" cy="22763"/>
        </a:xfrm>
        <a:custGeom>
          <a:avLst/>
          <a:gdLst/>
          <a:ahLst/>
          <a:cxnLst/>
          <a:rect l="0" t="0" r="0" b="0"/>
          <a:pathLst>
            <a:path>
              <a:moveTo>
                <a:pt x="0" y="11381"/>
              </a:moveTo>
              <a:lnTo>
                <a:pt x="2667633" y="11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386101" y="1681849"/>
        <a:ext cx="133381" cy="133381"/>
      </dsp:txXfrm>
    </dsp:sp>
    <dsp:sp modelId="{62607FDF-031F-430D-A1FA-C5E68B1552FE}">
      <dsp:nvSpPr>
        <dsp:cNvPr id="0" name=""/>
        <dsp:cNvSpPr/>
      </dsp:nvSpPr>
      <dsp:spPr>
        <a:xfrm>
          <a:off x="5019719" y="161160"/>
          <a:ext cx="3689439" cy="7600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Isolated lymphadenopathy</a:t>
          </a:r>
        </a:p>
      </dsp:txBody>
      <dsp:txXfrm>
        <a:off x="5041981" y="183422"/>
        <a:ext cx="3644915" cy="715564"/>
      </dsp:txXfrm>
    </dsp:sp>
    <dsp:sp modelId="{2EC8838E-0E00-4668-BD76-D9FB5EDD07E1}">
      <dsp:nvSpPr>
        <dsp:cNvPr id="0" name=""/>
        <dsp:cNvSpPr/>
      </dsp:nvSpPr>
      <dsp:spPr>
        <a:xfrm rot="18250334">
          <a:off x="3462358" y="2145097"/>
          <a:ext cx="1932419" cy="22763"/>
        </a:xfrm>
        <a:custGeom>
          <a:avLst/>
          <a:gdLst/>
          <a:ahLst/>
          <a:cxnLst/>
          <a:rect l="0" t="0" r="0" b="0"/>
          <a:pathLst>
            <a:path>
              <a:moveTo>
                <a:pt x="0" y="11381"/>
              </a:moveTo>
              <a:lnTo>
                <a:pt x="1932419" y="11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380257" y="2108169"/>
        <a:ext cx="96620" cy="96620"/>
      </dsp:txXfrm>
    </dsp:sp>
    <dsp:sp modelId="{E07CFF0F-2598-41EF-81D1-C54EBFFC6709}">
      <dsp:nvSpPr>
        <dsp:cNvPr id="0" name=""/>
        <dsp:cNvSpPr/>
      </dsp:nvSpPr>
      <dsp:spPr>
        <a:xfrm>
          <a:off x="4971271" y="977038"/>
          <a:ext cx="3689439" cy="7600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Progressive primary infection</a:t>
          </a:r>
        </a:p>
      </dsp:txBody>
      <dsp:txXfrm>
        <a:off x="4993533" y="999300"/>
        <a:ext cx="3644915" cy="715564"/>
      </dsp:txXfrm>
    </dsp:sp>
    <dsp:sp modelId="{27A3739D-BD61-449D-AD72-E6FEE3EE18F7}">
      <dsp:nvSpPr>
        <dsp:cNvPr id="0" name=""/>
        <dsp:cNvSpPr/>
      </dsp:nvSpPr>
      <dsp:spPr>
        <a:xfrm rot="19438367">
          <a:off x="3770331" y="2589206"/>
          <a:ext cx="1208114" cy="22763"/>
        </a:xfrm>
        <a:custGeom>
          <a:avLst/>
          <a:gdLst/>
          <a:ahLst/>
          <a:cxnLst/>
          <a:rect l="0" t="0" r="0" b="0"/>
          <a:pathLst>
            <a:path>
              <a:moveTo>
                <a:pt x="0" y="11381"/>
              </a:moveTo>
              <a:lnTo>
                <a:pt x="1208114" y="11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44185" y="2570385"/>
        <a:ext cx="60405" cy="60405"/>
      </dsp:txXfrm>
    </dsp:sp>
    <dsp:sp modelId="{DFE38892-71FD-4EA8-BFFB-6B273AC6847E}">
      <dsp:nvSpPr>
        <dsp:cNvPr id="0" name=""/>
        <dsp:cNvSpPr/>
      </dsp:nvSpPr>
      <dsp:spPr>
        <a:xfrm>
          <a:off x="4862912" y="1865255"/>
          <a:ext cx="3867087" cy="7600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Bronchial disease </a:t>
          </a:r>
        </a:p>
      </dsp:txBody>
      <dsp:txXfrm>
        <a:off x="4885174" y="1887517"/>
        <a:ext cx="3822563" cy="715564"/>
      </dsp:txXfrm>
    </dsp:sp>
    <dsp:sp modelId="{7B1EE3AC-9A13-4482-832E-ABC98F649590}">
      <dsp:nvSpPr>
        <dsp:cNvPr id="0" name=""/>
        <dsp:cNvSpPr/>
      </dsp:nvSpPr>
      <dsp:spPr>
        <a:xfrm rot="618300">
          <a:off x="3877855" y="3033318"/>
          <a:ext cx="993066" cy="22763"/>
        </a:xfrm>
        <a:custGeom>
          <a:avLst/>
          <a:gdLst/>
          <a:ahLst/>
          <a:cxnLst/>
          <a:rect l="0" t="0" r="0" b="0"/>
          <a:pathLst>
            <a:path>
              <a:moveTo>
                <a:pt x="0" y="11381"/>
              </a:moveTo>
              <a:lnTo>
                <a:pt x="993066" y="11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49562" y="3019873"/>
        <a:ext cx="49653" cy="49653"/>
      </dsp:txXfrm>
    </dsp:sp>
    <dsp:sp modelId="{9374B777-E534-4B6A-A325-D17C20590C12}">
      <dsp:nvSpPr>
        <dsp:cNvPr id="0" name=""/>
        <dsp:cNvSpPr/>
      </dsp:nvSpPr>
      <dsp:spPr>
        <a:xfrm>
          <a:off x="4862912" y="2753479"/>
          <a:ext cx="3819338" cy="7600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Complicated lymph node disease </a:t>
          </a:r>
        </a:p>
      </dsp:txBody>
      <dsp:txXfrm>
        <a:off x="4885174" y="2775741"/>
        <a:ext cx="3774814" cy="715564"/>
      </dsp:txXfrm>
    </dsp:sp>
    <dsp:sp modelId="{A9C0E33A-3880-455C-9262-452C88960972}">
      <dsp:nvSpPr>
        <dsp:cNvPr id="0" name=""/>
        <dsp:cNvSpPr/>
      </dsp:nvSpPr>
      <dsp:spPr>
        <a:xfrm rot="2699987">
          <a:off x="3683514" y="3433014"/>
          <a:ext cx="1381749" cy="22763"/>
        </a:xfrm>
        <a:custGeom>
          <a:avLst/>
          <a:gdLst/>
          <a:ahLst/>
          <a:cxnLst/>
          <a:rect l="0" t="0" r="0" b="0"/>
          <a:pathLst>
            <a:path>
              <a:moveTo>
                <a:pt x="0" y="11381"/>
              </a:moveTo>
              <a:lnTo>
                <a:pt x="1381749" y="11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39845" y="3409852"/>
        <a:ext cx="69087" cy="69087"/>
      </dsp:txXfrm>
    </dsp:sp>
    <dsp:sp modelId="{DC4DAAEF-C2EF-4A22-A319-D6A121066830}">
      <dsp:nvSpPr>
        <dsp:cNvPr id="0" name=""/>
        <dsp:cNvSpPr/>
      </dsp:nvSpPr>
      <dsp:spPr>
        <a:xfrm>
          <a:off x="4862912" y="3552872"/>
          <a:ext cx="3098546" cy="7600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Acute </a:t>
          </a:r>
          <a:r>
            <a:rPr lang="en-US" sz="1600" kern="1200" dirty="0" err="1"/>
            <a:t>pnemina</a:t>
          </a:r>
          <a:r>
            <a:rPr lang="en-US" sz="1600" kern="1200" dirty="0"/>
            <a:t> </a:t>
          </a:r>
        </a:p>
      </dsp:txBody>
      <dsp:txXfrm>
        <a:off x="4885174" y="3575134"/>
        <a:ext cx="3054022" cy="715564"/>
      </dsp:txXfrm>
    </dsp:sp>
    <dsp:sp modelId="{1419ED8C-C772-41B8-80B9-F44987793811}">
      <dsp:nvSpPr>
        <dsp:cNvPr id="0" name=""/>
        <dsp:cNvSpPr/>
      </dsp:nvSpPr>
      <dsp:spPr>
        <a:xfrm rot="3520310">
          <a:off x="3365283" y="3870798"/>
          <a:ext cx="2168815" cy="22763"/>
        </a:xfrm>
        <a:custGeom>
          <a:avLst/>
          <a:gdLst/>
          <a:ahLst/>
          <a:cxnLst/>
          <a:rect l="0" t="0" r="0" b="0"/>
          <a:pathLst>
            <a:path>
              <a:moveTo>
                <a:pt x="0" y="11381"/>
              </a:moveTo>
              <a:lnTo>
                <a:pt x="2168815" y="11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395470" y="3827960"/>
        <a:ext cx="108440" cy="108440"/>
      </dsp:txXfrm>
    </dsp:sp>
    <dsp:sp modelId="{60BECAE0-B1C2-4776-AA9C-1966C40112E9}">
      <dsp:nvSpPr>
        <dsp:cNvPr id="0" name=""/>
        <dsp:cNvSpPr/>
      </dsp:nvSpPr>
      <dsp:spPr>
        <a:xfrm>
          <a:off x="5013516" y="4429505"/>
          <a:ext cx="2586033" cy="7579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Adult type (reactivation )</a:t>
          </a:r>
        </a:p>
      </dsp:txBody>
      <dsp:txXfrm>
        <a:off x="5035716" y="4451705"/>
        <a:ext cx="2541633" cy="713560"/>
      </dsp:txXfrm>
    </dsp:sp>
    <dsp:sp modelId="{A0AE8474-B8D5-4C0F-A400-0809EAC6184E}">
      <dsp:nvSpPr>
        <dsp:cNvPr id="0" name=""/>
        <dsp:cNvSpPr/>
      </dsp:nvSpPr>
      <dsp:spPr>
        <a:xfrm rot="4091905">
          <a:off x="2983837" y="4276823"/>
          <a:ext cx="2869927" cy="22763"/>
        </a:xfrm>
        <a:custGeom>
          <a:avLst/>
          <a:gdLst/>
          <a:ahLst/>
          <a:cxnLst/>
          <a:rect l="0" t="0" r="0" b="0"/>
          <a:pathLst>
            <a:path>
              <a:moveTo>
                <a:pt x="0" y="11381"/>
              </a:moveTo>
              <a:lnTo>
                <a:pt x="2869927" y="11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347052" y="4216456"/>
        <a:ext cx="143496" cy="143496"/>
      </dsp:txXfrm>
    </dsp:sp>
    <dsp:sp modelId="{32A8AF64-C60C-4111-BF46-9BB47AF0D2A4}">
      <dsp:nvSpPr>
        <dsp:cNvPr id="0" name=""/>
        <dsp:cNvSpPr/>
      </dsp:nvSpPr>
      <dsp:spPr>
        <a:xfrm>
          <a:off x="4951736" y="5240489"/>
          <a:ext cx="2920913" cy="7600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Pleural disease </a:t>
          </a:r>
        </a:p>
      </dsp:txBody>
      <dsp:txXfrm>
        <a:off x="4973998" y="5262751"/>
        <a:ext cx="2876389" cy="715564"/>
      </dsp:txXfrm>
    </dsp:sp>
    <dsp:sp modelId="{C81A21E3-D00C-4544-9105-CBFD24818C08}">
      <dsp:nvSpPr>
        <dsp:cNvPr id="0" name=""/>
        <dsp:cNvSpPr/>
      </dsp:nvSpPr>
      <dsp:spPr>
        <a:xfrm rot="3724550">
          <a:off x="1701477" y="4054766"/>
          <a:ext cx="904732" cy="22763"/>
        </a:xfrm>
        <a:custGeom>
          <a:avLst/>
          <a:gdLst/>
          <a:ahLst/>
          <a:cxnLst/>
          <a:rect l="0" t="0" r="0" b="0"/>
          <a:pathLst>
            <a:path>
              <a:moveTo>
                <a:pt x="0" y="11381"/>
              </a:moveTo>
              <a:lnTo>
                <a:pt x="904732" y="11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1225" y="4043530"/>
        <a:ext cx="45236" cy="45236"/>
      </dsp:txXfrm>
    </dsp:sp>
    <dsp:sp modelId="{32817F47-C09A-41D7-B05B-42EF65551ECA}">
      <dsp:nvSpPr>
        <dsp:cNvPr id="0" name=""/>
        <dsp:cNvSpPr/>
      </dsp:nvSpPr>
      <dsp:spPr>
        <a:xfrm>
          <a:off x="2365687" y="4085800"/>
          <a:ext cx="1520176" cy="7600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Extrathoracic</a:t>
          </a:r>
          <a:r>
            <a:rPr lang="en-US" sz="1600" kern="1200" dirty="0"/>
            <a:t> </a:t>
          </a:r>
        </a:p>
      </dsp:txBody>
      <dsp:txXfrm>
        <a:off x="2387949" y="4108062"/>
        <a:ext cx="1475652" cy="715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5EA60-26B9-4BE8-8189-81DF92448AE5}">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4B6EF9-8FE8-4121-8540-DDE6A27CC107}">
      <dsp:nvSpPr>
        <dsp:cNvPr id="0" name=""/>
        <dsp:cNvSpPr/>
      </dsp:nvSpPr>
      <dsp:spPr>
        <a:xfrm>
          <a:off x="0" y="0"/>
          <a:ext cx="10515600" cy="2728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0" y="0"/>
        <a:ext cx="10515600" cy="2728988"/>
      </dsp:txXfrm>
    </dsp:sp>
    <dsp:sp modelId="{8A97F6E7-0374-49D4-98AF-8A5474F9653A}">
      <dsp:nvSpPr>
        <dsp:cNvPr id="0" name=""/>
        <dsp:cNvSpPr/>
      </dsp:nvSpPr>
      <dsp:spPr>
        <a:xfrm>
          <a:off x="0" y="2728988"/>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FB1127-6B32-4B7D-9A2D-5DDDD427FA08}">
      <dsp:nvSpPr>
        <dsp:cNvPr id="0" name=""/>
        <dsp:cNvSpPr/>
      </dsp:nvSpPr>
      <dsp:spPr>
        <a:xfrm>
          <a:off x="0" y="2728988"/>
          <a:ext cx="10515600" cy="2728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b="1" kern="1200" dirty="0"/>
            <a:t>Congenital tuberculosis  </a:t>
          </a:r>
          <a:r>
            <a:rPr lang="en-US" sz="3900" kern="1200" dirty="0"/>
            <a:t>can mimic neonatal sepsis or present at days to weeks of age with </a:t>
          </a:r>
          <a:r>
            <a:rPr lang="en-US" sz="3900" kern="1200" dirty="0" err="1"/>
            <a:t>hepatosplenomegaly</a:t>
          </a:r>
          <a:r>
            <a:rPr lang="en-US" sz="3900" kern="1200" dirty="0"/>
            <a:t> and respiratory disease</a:t>
          </a:r>
          <a:endParaRPr lang="en-US" kern="1200" dirty="0"/>
        </a:p>
      </dsp:txBody>
      <dsp:txXfrm>
        <a:off x="0" y="2728988"/>
        <a:ext cx="10515600" cy="27289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B94AF-405D-4CF6-BDD2-6F472677A399}">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0203F1-93A2-4919-9B4C-692CB3709D5B}">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The TST response to tuberculin antigen is a manifestation of a Tcell–mediated delayed hypersensitivity.  </a:t>
          </a:r>
        </a:p>
      </dsp:txBody>
      <dsp:txXfrm>
        <a:off x="0" y="675"/>
        <a:ext cx="6900512" cy="1106957"/>
      </dsp:txXfrm>
    </dsp:sp>
    <dsp:sp modelId="{3D21C0EE-79B3-460B-A6E2-3D2A3A71B874}">
      <dsp:nvSpPr>
        <dsp:cNvPr id="0" name=""/>
        <dsp:cNvSpPr/>
      </dsp:nvSpPr>
      <dsp:spPr>
        <a:xfrm>
          <a:off x="0" y="110763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84CA1B-1A9E-4F5C-98FA-8BE2B7F3B3CC}">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1" kern="1200"/>
            <a:t>The Mantoux </a:t>
          </a:r>
          <a:r>
            <a:rPr lang="en-US" sz="2000" kern="1200"/>
            <a:t>test, an intradermal injection of 5 TU (tuberculin units) </a:t>
          </a:r>
          <a:r>
            <a:rPr lang="en-US" sz="2000" b="1" kern="1200"/>
            <a:t>of purified protein derivative standard </a:t>
          </a:r>
          <a:r>
            <a:rPr lang="en-US" sz="2000" kern="1200"/>
            <a:t>(PPD-S), usually on the volar surface of the forearm, is the standard TST. </a:t>
          </a:r>
        </a:p>
      </dsp:txBody>
      <dsp:txXfrm>
        <a:off x="0" y="1107633"/>
        <a:ext cx="6900512" cy="1106957"/>
      </dsp:txXfrm>
    </dsp:sp>
    <dsp:sp modelId="{EC5D0780-5C88-4EF1-93EE-E2B0D5B01E00}">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6815DC-3DCC-42ED-BEA4-BEF385EF86C7}">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It is usually positive 2-6 weeks after onset of infection  (upto 3 months) and at the time of symptomatic illness .</a:t>
          </a:r>
        </a:p>
      </dsp:txBody>
      <dsp:txXfrm>
        <a:off x="0" y="2214591"/>
        <a:ext cx="6900512" cy="1106957"/>
      </dsp:txXfrm>
    </dsp:sp>
    <dsp:sp modelId="{38804AFA-A8E0-4F05-993D-91F6B760B154}">
      <dsp:nvSpPr>
        <dsp:cNvPr id="0" name=""/>
        <dsp:cNvSpPr/>
      </dsp:nvSpPr>
      <dsp:spPr>
        <a:xfrm>
          <a:off x="0" y="3321549"/>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A05B43-5596-4A6A-B33F-B691078AE6DF}">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The size of induration is measured 48–72 hours later. </a:t>
          </a:r>
        </a:p>
      </dsp:txBody>
      <dsp:txXfrm>
        <a:off x="0" y="3321549"/>
        <a:ext cx="6900512" cy="1106957"/>
      </dsp:txXfrm>
    </dsp:sp>
    <dsp:sp modelId="{B5E7141A-F192-471B-801C-F3E03471B9CB}">
      <dsp:nvSpPr>
        <dsp:cNvPr id="0" name=""/>
        <dsp:cNvSpPr/>
      </dsp:nvSpPr>
      <dsp:spPr>
        <a:xfrm>
          <a:off x="0" y="4428507"/>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39B19A-DF02-4C1A-86EF-FCBB77A59460}">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Erythema (redness) should not be measured.</a:t>
          </a:r>
        </a:p>
      </dsp:txBody>
      <dsp:txXfrm>
        <a:off x="0" y="4428507"/>
        <a:ext cx="6900512" cy="110695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51E38-6323-4471-BCD6-5E2BCC6D4FF1}" type="datetimeFigureOut">
              <a:rPr lang="en-US" smtClean="0"/>
              <a:t>7/27/2023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165F0-B6E9-4083-97CA-22E02D4BF393}" type="slidenum">
              <a:rPr lang="en-US" smtClean="0"/>
              <a:t>‹#›</a:t>
            </a:fld>
            <a:endParaRPr lang="en-US"/>
          </a:p>
        </p:txBody>
      </p:sp>
    </p:spTree>
    <p:extLst>
      <p:ext uri="{BB962C8B-B14F-4D97-AF65-F5344CB8AC3E}">
        <p14:creationId xmlns:p14="http://schemas.microsoft.com/office/powerpoint/2010/main" val="288268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C1534-B02B-4364-BB2C-B5E58AF1C210}" type="slidenum">
              <a:rPr lang="en-US" smtClean="0"/>
              <a:t>16</a:t>
            </a:fld>
            <a:endParaRPr lang="en-US"/>
          </a:p>
        </p:txBody>
      </p:sp>
    </p:spTree>
    <p:extLst>
      <p:ext uri="{BB962C8B-B14F-4D97-AF65-F5344CB8AC3E}">
        <p14:creationId xmlns:p14="http://schemas.microsoft.com/office/powerpoint/2010/main" val="42440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03"/>
        <p:cNvGrpSpPr/>
        <p:nvPr/>
      </p:nvGrpSpPr>
      <p:grpSpPr>
        <a:xfrm>
          <a:off x="0" y="0"/>
          <a:ext cx="0" cy="0"/>
          <a:chOff x="0" y="0"/>
          <a:chExt cx="0" cy="0"/>
        </a:xfrm>
      </p:grpSpPr>
      <p:sp>
        <p:nvSpPr>
          <p:cNvPr id="160804" name="Google Shape;160804;g59c3ed458e14962f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805" name="Google Shape;160805;g59c3ed458e14962f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806" name="Google Shape;160806;g59c3ed458e14962f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51AFBB-AC5C-496D-9D1F-46FD5857F1CE}"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A079D-2A7E-4B06-8A4D-B79B5427F049}" type="slidenum">
              <a:rPr lang="en-US" smtClean="0"/>
              <a:t>‹#›</a:t>
            </a:fld>
            <a:endParaRPr lang="en-US"/>
          </a:p>
        </p:txBody>
      </p:sp>
    </p:spTree>
    <p:extLst>
      <p:ext uri="{BB962C8B-B14F-4D97-AF65-F5344CB8AC3E}">
        <p14:creationId xmlns:p14="http://schemas.microsoft.com/office/powerpoint/2010/main" val="818231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51AFBB-AC5C-496D-9D1F-46FD5857F1CE}"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A079D-2A7E-4B06-8A4D-B79B5427F049}" type="slidenum">
              <a:rPr lang="en-US" smtClean="0"/>
              <a:t>‹#›</a:t>
            </a:fld>
            <a:endParaRPr lang="en-US"/>
          </a:p>
        </p:txBody>
      </p:sp>
    </p:spTree>
    <p:extLst>
      <p:ext uri="{BB962C8B-B14F-4D97-AF65-F5344CB8AC3E}">
        <p14:creationId xmlns:p14="http://schemas.microsoft.com/office/powerpoint/2010/main" val="3175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51AFBB-AC5C-496D-9D1F-46FD5857F1CE}"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A079D-2A7E-4B06-8A4D-B79B5427F049}" type="slidenum">
              <a:rPr lang="en-US" smtClean="0"/>
              <a:t>‹#›</a:t>
            </a:fld>
            <a:endParaRPr lang="en-US"/>
          </a:p>
        </p:txBody>
      </p:sp>
    </p:spTree>
    <p:extLst>
      <p:ext uri="{BB962C8B-B14F-4D97-AF65-F5344CB8AC3E}">
        <p14:creationId xmlns:p14="http://schemas.microsoft.com/office/powerpoint/2010/main" val="3906081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41B23A-FBEC-45E2-8F08-7E976ED51EC1}" type="datetimeFigureOut">
              <a:rPr lang="en-GB" smtClean="0">
                <a:solidFill>
                  <a:prstClr val="black">
                    <a:tint val="75000"/>
                  </a:prstClr>
                </a:solidFill>
              </a:rPr>
              <a:pPr/>
              <a:t>27/07/2023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4DA176-A9B0-494C-9E90-7CC9709B9C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9494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41B23A-FBEC-45E2-8F08-7E976ED51EC1}" type="datetimeFigureOut">
              <a:rPr lang="en-GB" smtClean="0">
                <a:solidFill>
                  <a:prstClr val="black">
                    <a:tint val="75000"/>
                  </a:prstClr>
                </a:solidFill>
              </a:rPr>
              <a:pPr/>
              <a:t>27/07/2023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4DA176-A9B0-494C-9E90-7CC9709B9C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8235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41B23A-FBEC-45E2-8F08-7E976ED51EC1}" type="datetimeFigureOut">
              <a:rPr lang="en-GB" smtClean="0">
                <a:solidFill>
                  <a:prstClr val="black">
                    <a:tint val="75000"/>
                  </a:prstClr>
                </a:solidFill>
              </a:rPr>
              <a:pPr/>
              <a:t>27/07/2023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4DA176-A9B0-494C-9E90-7CC9709B9C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6803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41B23A-FBEC-45E2-8F08-7E976ED51EC1}" type="datetimeFigureOut">
              <a:rPr lang="en-GB" smtClean="0">
                <a:solidFill>
                  <a:prstClr val="black">
                    <a:tint val="75000"/>
                  </a:prstClr>
                </a:solidFill>
              </a:rPr>
              <a:pPr/>
              <a:t>27/07/2023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54DA176-A9B0-494C-9E90-7CC9709B9C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2880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41B23A-FBEC-45E2-8F08-7E976ED51EC1}" type="datetimeFigureOut">
              <a:rPr lang="en-GB" smtClean="0">
                <a:solidFill>
                  <a:prstClr val="black">
                    <a:tint val="75000"/>
                  </a:prstClr>
                </a:solidFill>
              </a:rPr>
              <a:pPr/>
              <a:t>27/07/2023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54DA176-A9B0-494C-9E90-7CC9709B9C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7813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41B23A-FBEC-45E2-8F08-7E976ED51EC1}" type="datetimeFigureOut">
              <a:rPr lang="en-GB" smtClean="0">
                <a:solidFill>
                  <a:prstClr val="black">
                    <a:tint val="75000"/>
                  </a:prstClr>
                </a:solidFill>
              </a:rPr>
              <a:pPr/>
              <a:t>27/07/2023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54DA176-A9B0-494C-9E90-7CC9709B9C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1630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1B23A-FBEC-45E2-8F08-7E976ED51EC1}" type="datetimeFigureOut">
              <a:rPr lang="en-GB" smtClean="0">
                <a:solidFill>
                  <a:prstClr val="black">
                    <a:tint val="75000"/>
                  </a:prstClr>
                </a:solidFill>
              </a:rPr>
              <a:pPr/>
              <a:t>27/07/2023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54DA176-A9B0-494C-9E90-7CC9709B9C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1386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1B23A-FBEC-45E2-8F08-7E976ED51EC1}" type="datetimeFigureOut">
              <a:rPr lang="en-GB" smtClean="0">
                <a:solidFill>
                  <a:prstClr val="black">
                    <a:tint val="75000"/>
                  </a:prstClr>
                </a:solidFill>
              </a:rPr>
              <a:pPr/>
              <a:t>27/07/2023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54DA176-A9B0-494C-9E90-7CC9709B9C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5994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51AFBB-AC5C-496D-9D1F-46FD5857F1CE}"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A079D-2A7E-4B06-8A4D-B79B5427F049}" type="slidenum">
              <a:rPr lang="en-US" smtClean="0"/>
              <a:t>‹#›</a:t>
            </a:fld>
            <a:endParaRPr lang="en-US"/>
          </a:p>
        </p:txBody>
      </p:sp>
    </p:spTree>
    <p:extLst>
      <p:ext uri="{BB962C8B-B14F-4D97-AF65-F5344CB8AC3E}">
        <p14:creationId xmlns:p14="http://schemas.microsoft.com/office/powerpoint/2010/main" val="3734253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1B23A-FBEC-45E2-8F08-7E976ED51EC1}" type="datetimeFigureOut">
              <a:rPr lang="en-GB" smtClean="0">
                <a:solidFill>
                  <a:prstClr val="black">
                    <a:tint val="75000"/>
                  </a:prstClr>
                </a:solidFill>
              </a:rPr>
              <a:pPr/>
              <a:t>27/07/2023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54DA176-A9B0-494C-9E90-7CC9709B9C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7970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41B23A-FBEC-45E2-8F08-7E976ED51EC1}" type="datetimeFigureOut">
              <a:rPr lang="en-GB" smtClean="0">
                <a:solidFill>
                  <a:prstClr val="black">
                    <a:tint val="75000"/>
                  </a:prstClr>
                </a:solidFill>
              </a:rPr>
              <a:pPr/>
              <a:t>27/07/2023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4DA176-A9B0-494C-9E90-7CC9709B9C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3645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41B23A-FBEC-45E2-8F08-7E976ED51EC1}" type="datetimeFigureOut">
              <a:rPr lang="en-GB" smtClean="0">
                <a:solidFill>
                  <a:prstClr val="black">
                    <a:tint val="75000"/>
                  </a:prstClr>
                </a:solidFill>
              </a:rPr>
              <a:pPr/>
              <a:t>27/07/2023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4DA176-A9B0-494C-9E90-7CC9709B9C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5611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51AFBB-AC5C-496D-9D1F-46FD5857F1CE}"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A079D-2A7E-4B06-8A4D-B79B5427F049}" type="slidenum">
              <a:rPr lang="en-US" smtClean="0"/>
              <a:t>‹#›</a:t>
            </a:fld>
            <a:endParaRPr lang="en-US"/>
          </a:p>
        </p:txBody>
      </p:sp>
    </p:spTree>
    <p:extLst>
      <p:ext uri="{BB962C8B-B14F-4D97-AF65-F5344CB8AC3E}">
        <p14:creationId xmlns:p14="http://schemas.microsoft.com/office/powerpoint/2010/main" val="48504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51AFBB-AC5C-496D-9D1F-46FD5857F1CE}"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A079D-2A7E-4B06-8A4D-B79B5427F049}" type="slidenum">
              <a:rPr lang="en-US" smtClean="0"/>
              <a:t>‹#›</a:t>
            </a:fld>
            <a:endParaRPr lang="en-US"/>
          </a:p>
        </p:txBody>
      </p:sp>
    </p:spTree>
    <p:extLst>
      <p:ext uri="{BB962C8B-B14F-4D97-AF65-F5344CB8AC3E}">
        <p14:creationId xmlns:p14="http://schemas.microsoft.com/office/powerpoint/2010/main" val="11621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51AFBB-AC5C-496D-9D1F-46FD5857F1CE}" type="datetimeFigureOut">
              <a:rPr lang="en-US" smtClean="0"/>
              <a:t>7/27/2023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BA079D-2A7E-4B06-8A4D-B79B5427F049}" type="slidenum">
              <a:rPr lang="en-US" smtClean="0"/>
              <a:t>‹#›</a:t>
            </a:fld>
            <a:endParaRPr lang="en-US"/>
          </a:p>
        </p:txBody>
      </p:sp>
    </p:spTree>
    <p:extLst>
      <p:ext uri="{BB962C8B-B14F-4D97-AF65-F5344CB8AC3E}">
        <p14:creationId xmlns:p14="http://schemas.microsoft.com/office/powerpoint/2010/main" val="342074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51AFBB-AC5C-496D-9D1F-46FD5857F1CE}" type="datetimeFigureOut">
              <a:rPr lang="en-US" smtClean="0"/>
              <a:t>7/27/2023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BA079D-2A7E-4B06-8A4D-B79B5427F049}" type="slidenum">
              <a:rPr lang="en-US" smtClean="0"/>
              <a:t>‹#›</a:t>
            </a:fld>
            <a:endParaRPr lang="en-US"/>
          </a:p>
        </p:txBody>
      </p:sp>
    </p:spTree>
    <p:extLst>
      <p:ext uri="{BB962C8B-B14F-4D97-AF65-F5344CB8AC3E}">
        <p14:creationId xmlns:p14="http://schemas.microsoft.com/office/powerpoint/2010/main" val="126186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1AFBB-AC5C-496D-9D1F-46FD5857F1CE}" type="datetimeFigureOut">
              <a:rPr lang="en-US" smtClean="0"/>
              <a:t>7/27/2023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BA079D-2A7E-4B06-8A4D-B79B5427F049}" type="slidenum">
              <a:rPr lang="en-US" smtClean="0"/>
              <a:t>‹#›</a:t>
            </a:fld>
            <a:endParaRPr lang="en-US"/>
          </a:p>
        </p:txBody>
      </p:sp>
    </p:spTree>
    <p:extLst>
      <p:ext uri="{BB962C8B-B14F-4D97-AF65-F5344CB8AC3E}">
        <p14:creationId xmlns:p14="http://schemas.microsoft.com/office/powerpoint/2010/main" val="46156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51AFBB-AC5C-496D-9D1F-46FD5857F1CE}"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A079D-2A7E-4B06-8A4D-B79B5427F049}" type="slidenum">
              <a:rPr lang="en-US" smtClean="0"/>
              <a:t>‹#›</a:t>
            </a:fld>
            <a:endParaRPr lang="en-US"/>
          </a:p>
        </p:txBody>
      </p:sp>
    </p:spTree>
    <p:extLst>
      <p:ext uri="{BB962C8B-B14F-4D97-AF65-F5344CB8AC3E}">
        <p14:creationId xmlns:p14="http://schemas.microsoft.com/office/powerpoint/2010/main" val="1908253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51AFBB-AC5C-496D-9D1F-46FD5857F1CE}"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A079D-2A7E-4B06-8A4D-B79B5427F049}" type="slidenum">
              <a:rPr lang="en-US" smtClean="0"/>
              <a:t>‹#›</a:t>
            </a:fld>
            <a:endParaRPr lang="en-US"/>
          </a:p>
        </p:txBody>
      </p:sp>
    </p:spTree>
    <p:extLst>
      <p:ext uri="{BB962C8B-B14F-4D97-AF65-F5344CB8AC3E}">
        <p14:creationId xmlns:p14="http://schemas.microsoft.com/office/powerpoint/2010/main" val="1573624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1AFBB-AC5C-496D-9D1F-46FD5857F1CE}" type="datetimeFigureOut">
              <a:rPr lang="en-US" smtClean="0"/>
              <a:t>7/27/2023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A079D-2A7E-4B06-8A4D-B79B5427F049}" type="slidenum">
              <a:rPr lang="en-US" smtClean="0"/>
              <a:t>‹#›</a:t>
            </a:fld>
            <a:endParaRPr lang="en-US"/>
          </a:p>
        </p:txBody>
      </p:sp>
    </p:spTree>
    <p:extLst>
      <p:ext uri="{BB962C8B-B14F-4D97-AF65-F5344CB8AC3E}">
        <p14:creationId xmlns:p14="http://schemas.microsoft.com/office/powerpoint/2010/main" val="2234790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1B23A-FBEC-45E2-8F08-7E976ED51EC1}" type="datetimeFigureOut">
              <a:rPr lang="en-GB" smtClean="0">
                <a:solidFill>
                  <a:prstClr val="black">
                    <a:tint val="75000"/>
                  </a:prstClr>
                </a:solidFill>
              </a:rPr>
              <a:pPr/>
              <a:t>27/07/2023</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DA176-A9B0-494C-9E90-7CC9709B9C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82131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524003" y="1999615"/>
            <a:ext cx="9144000" cy="2764028"/>
          </a:xfrm>
        </p:spPr>
        <p:txBody>
          <a:bodyPr anchor="ctr">
            <a:normAutofit/>
          </a:bodyPr>
          <a:lstStyle/>
          <a:p>
            <a:r>
              <a:rPr lang="en-US" sz="7200"/>
              <a:t>Tuberculosis </a:t>
            </a:r>
          </a:p>
        </p:txBody>
      </p:sp>
      <p:sp>
        <p:nvSpPr>
          <p:cNvPr id="24" name="Rectangle 2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ubtitle 5">
            <a:extLst>
              <a:ext uri="{FF2B5EF4-FFF2-40B4-BE49-F238E27FC236}">
                <a16:creationId xmlns:a16="http://schemas.microsoft.com/office/drawing/2014/main" id="{4399EE4D-7D20-27F1-4480-FC3595BDB0B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329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52992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ular Callout 4"/>
          <p:cNvSpPr/>
          <p:nvPr/>
        </p:nvSpPr>
        <p:spPr>
          <a:xfrm>
            <a:off x="3727269" y="972480"/>
            <a:ext cx="1619794" cy="1950720"/>
          </a:xfrm>
          <a:prstGeom prst="wedgeRoundRectCallout">
            <a:avLst/>
          </a:prstGeom>
          <a:solidFill>
            <a:schemeClr val="accent4">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rgbClr val="FF0000"/>
                </a:solidFill>
              </a:rPr>
              <a:t>Risk factors for transmission and infection  </a:t>
            </a:r>
          </a:p>
        </p:txBody>
      </p:sp>
      <p:sp>
        <p:nvSpPr>
          <p:cNvPr id="6" name="Rounded Rectangular Callout 5"/>
          <p:cNvSpPr/>
          <p:nvPr/>
        </p:nvSpPr>
        <p:spPr>
          <a:xfrm rot="10800000">
            <a:off x="6619875" y="5029200"/>
            <a:ext cx="1562100" cy="1828800"/>
          </a:xfrm>
          <a:prstGeom prst="wedgeRound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743698" y="5388570"/>
            <a:ext cx="1314451" cy="923330"/>
          </a:xfrm>
          <a:prstGeom prst="rect">
            <a:avLst/>
          </a:prstGeom>
          <a:noFill/>
        </p:spPr>
        <p:txBody>
          <a:bodyPr wrap="square" rtlCol="0">
            <a:spAutoFit/>
          </a:bodyPr>
          <a:lstStyle/>
          <a:p>
            <a:r>
              <a:rPr lang="en-US" dirty="0">
                <a:solidFill>
                  <a:srgbClr val="FF0000"/>
                </a:solidFill>
              </a:rPr>
              <a:t>Risk </a:t>
            </a:r>
            <a:r>
              <a:rPr lang="en-US" dirty="0" err="1">
                <a:solidFill>
                  <a:srgbClr val="FF0000"/>
                </a:solidFill>
              </a:rPr>
              <a:t>facrors</a:t>
            </a:r>
            <a:r>
              <a:rPr lang="en-US" dirty="0">
                <a:solidFill>
                  <a:srgbClr val="FF0000"/>
                </a:solidFill>
              </a:rPr>
              <a:t> for progression </a:t>
            </a:r>
          </a:p>
        </p:txBody>
      </p:sp>
    </p:spTree>
    <p:extLst>
      <p:ext uri="{BB962C8B-B14F-4D97-AF65-F5344CB8AC3E}">
        <p14:creationId xmlns:p14="http://schemas.microsoft.com/office/powerpoint/2010/main" val="10285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2">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US" sz="3700"/>
              <a:t>Persons at Increased Risk for Progression of LTBI to TB Disease</a:t>
            </a:r>
          </a:p>
        </p:txBody>
      </p:sp>
      <p:sp>
        <p:nvSpPr>
          <p:cNvPr id="17" name="Rectangle 16">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p:cNvPicPr>
            <a:picLocks noChangeAspect="1"/>
          </p:cNvPicPr>
          <p:nvPr/>
        </p:nvPicPr>
        <p:blipFill rotWithShape="1">
          <a:blip r:embed="rId2"/>
          <a:srcRect r="1986" b="3"/>
          <a:stretch/>
        </p:blipFill>
        <p:spPr>
          <a:xfrm>
            <a:off x="2079013" y="1905515"/>
            <a:ext cx="8241237" cy="5065776"/>
          </a:xfrm>
          <a:prstGeom prst="rect">
            <a:avLst/>
          </a:prstGeom>
        </p:spPr>
      </p:pic>
    </p:spTree>
    <p:extLst>
      <p:ext uri="{BB962C8B-B14F-4D97-AF65-F5344CB8AC3E}">
        <p14:creationId xmlns:p14="http://schemas.microsoft.com/office/powerpoint/2010/main" val="2789792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808" y="2482160"/>
            <a:ext cx="10515600" cy="1325563"/>
          </a:xfrm>
        </p:spPr>
        <p:txBody>
          <a:bodyPr>
            <a:normAutofit/>
          </a:bodyPr>
          <a:lstStyle/>
          <a:p>
            <a:pPr algn="ctr"/>
            <a:r>
              <a:rPr lang="en-US" sz="5500" b="1" dirty="0"/>
              <a:t>Clinical classification of tuberculosis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20058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p:cNvSpPr>
            <a:spLocks noGrp="1"/>
          </p:cNvSpPr>
          <p:nvPr>
            <p:ph type="title"/>
          </p:nvPr>
        </p:nvSpPr>
        <p:spPr>
          <a:xfrm>
            <a:off x="838200" y="365125"/>
            <a:ext cx="10515600" cy="1325563"/>
          </a:xfrm>
        </p:spPr>
        <p:txBody>
          <a:bodyPr>
            <a:normAutofit/>
          </a:bodyPr>
          <a:lstStyle/>
          <a:p>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p:cNvSpPr>
            <a:spLocks noGrp="1"/>
          </p:cNvSpPr>
          <p:nvPr>
            <p:ph idx="1"/>
          </p:nvPr>
        </p:nvSpPr>
        <p:spPr>
          <a:xfrm>
            <a:off x="838200" y="1929384"/>
            <a:ext cx="10515600" cy="4251960"/>
          </a:xfrm>
        </p:spPr>
        <p:txBody>
          <a:bodyPr>
            <a:normAutofit/>
          </a:bodyPr>
          <a:lstStyle/>
          <a:p>
            <a:r>
              <a:rPr lang="en-US" sz="2200" b="1"/>
              <a:t>Latent tuberculosis</a:t>
            </a:r>
          </a:p>
          <a:p>
            <a:r>
              <a:rPr lang="en-US" sz="2200" b="1"/>
              <a:t> </a:t>
            </a:r>
            <a:r>
              <a:rPr lang="en-US" sz="2200"/>
              <a:t>describes the asymptomatic stage of infection with </a:t>
            </a:r>
            <a:r>
              <a:rPr lang="en-US" sz="2200" i="1"/>
              <a:t>M. tuberculosis</a:t>
            </a:r>
            <a:r>
              <a:rPr lang="en-US" sz="2200"/>
              <a:t>. The tuberculin skin test (TST) or interferon-gamma release assay (IGRA) is positive, but the chest radiograph is normal or shows healed infection .</a:t>
            </a:r>
          </a:p>
          <a:p>
            <a:r>
              <a:rPr lang="en-US" sz="2200"/>
              <a:t>There is no clinical manifestation and no mycobacteria detection by culture .</a:t>
            </a:r>
          </a:p>
        </p:txBody>
      </p:sp>
    </p:spTree>
    <p:extLst>
      <p:ext uri="{BB962C8B-B14F-4D97-AF65-F5344CB8AC3E}">
        <p14:creationId xmlns:p14="http://schemas.microsoft.com/office/powerpoint/2010/main" val="2685012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p:cNvSpPr>
            <a:spLocks noGrp="1"/>
          </p:cNvSpPr>
          <p:nvPr>
            <p:ph type="title"/>
          </p:nvPr>
        </p:nvSpPr>
        <p:spPr>
          <a:xfrm>
            <a:off x="838200" y="365125"/>
            <a:ext cx="10515600" cy="1325563"/>
          </a:xfrm>
        </p:spPr>
        <p:txBody>
          <a:bodyPr>
            <a:normAutofit fontScale="90000"/>
          </a:bodyPr>
          <a:lstStyle/>
          <a:p>
            <a:r>
              <a:rPr lang="en-US" sz="5400" b="1" dirty="0"/>
              <a:t>Tuberculosis disease </a:t>
            </a:r>
            <a:br>
              <a:rPr lang="en-US" sz="5400" b="1" dirty="0"/>
            </a:br>
            <a:endParaRPr lang="en-US"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p:cNvSpPr>
            <a:spLocks noGrp="1"/>
          </p:cNvSpPr>
          <p:nvPr>
            <p:ph idx="1"/>
          </p:nvPr>
        </p:nvSpPr>
        <p:spPr>
          <a:xfrm>
            <a:off x="838200" y="1929384"/>
            <a:ext cx="10515600" cy="4251960"/>
          </a:xfrm>
        </p:spPr>
        <p:txBody>
          <a:bodyPr>
            <a:normAutofit/>
          </a:bodyPr>
          <a:lstStyle/>
          <a:p>
            <a:r>
              <a:rPr lang="en-US" sz="2000" dirty="0"/>
              <a:t>occurs when there are clinical signs and symptoms and/or an abnormal chest radiograph or other extrapulmonary manifestation.</a:t>
            </a:r>
          </a:p>
          <a:p>
            <a:r>
              <a:rPr lang="en-US" sz="2000" b="1" dirty="0"/>
              <a:t> The interval between latent tuberculosis and the onset of disease may be several weeks in children or many decades in adults. </a:t>
            </a:r>
          </a:p>
          <a:p>
            <a:r>
              <a:rPr lang="en-US" sz="2000" dirty="0"/>
              <a:t>In young children, tuberculosis usually develops as an immediate complication of the primary infection, and the </a:t>
            </a:r>
            <a:r>
              <a:rPr lang="en-US" sz="2000" b="1" dirty="0"/>
              <a:t>distinction between infection and disease may be less obvious</a:t>
            </a:r>
            <a:r>
              <a:rPr lang="en-US" sz="2000" dirty="0"/>
              <a:t>.</a:t>
            </a:r>
          </a:p>
          <a:p>
            <a:r>
              <a:rPr lang="en-US" sz="2000" dirty="0"/>
              <a:t> Primary tuberculosis in children is often an asymptomatic infection. Often the disease is manifested by a positive TST or IGRA with mild abnormalities on the chest radiograph, such as atelectasis or an infiltrate accompanied by hilar or other adenopathy (</a:t>
            </a:r>
            <a:r>
              <a:rPr lang="en-US" sz="2000" dirty="0" err="1"/>
              <a:t>Ghon</a:t>
            </a:r>
            <a:r>
              <a:rPr lang="en-US" sz="2000" dirty="0"/>
              <a:t> complex). </a:t>
            </a:r>
          </a:p>
          <a:p>
            <a:r>
              <a:rPr lang="en-US" sz="2000" dirty="0"/>
              <a:t>Malaise, low-grade fever, erythema nodosum, or symptoms resulting from lymph node enlargement may occur after the development of delayed hypersensitivity</a:t>
            </a:r>
          </a:p>
        </p:txBody>
      </p:sp>
    </p:spTree>
    <p:extLst>
      <p:ext uri="{BB962C8B-B14F-4D97-AF65-F5344CB8AC3E}">
        <p14:creationId xmlns:p14="http://schemas.microsoft.com/office/powerpoint/2010/main" val="3402045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468A1974-D712-5505-D6B9-1DA5FD1C4C31}"/>
              </a:ext>
            </a:extLst>
          </p:cNvPr>
          <p:cNvPicPr>
            <a:picLocks noGrp="1" noChangeAspect="1"/>
          </p:cNvPicPr>
          <p:nvPr>
            <p:ph idx="1"/>
          </p:nvPr>
        </p:nvPicPr>
        <p:blipFill>
          <a:blip r:embed="rId2"/>
          <a:stretch>
            <a:fillRect/>
          </a:stretch>
        </p:blipFill>
        <p:spPr>
          <a:xfrm>
            <a:off x="846667" y="105833"/>
            <a:ext cx="10492620" cy="6561667"/>
          </a:xfrm>
        </p:spPr>
      </p:pic>
    </p:spTree>
    <p:extLst>
      <p:ext uri="{BB962C8B-B14F-4D97-AF65-F5344CB8AC3E}">
        <p14:creationId xmlns:p14="http://schemas.microsoft.com/office/powerpoint/2010/main" val="1154069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8A576-2F05-4371-95BD-0E3582A8D256}"/>
              </a:ext>
            </a:extLst>
          </p:cNvPr>
          <p:cNvSpPr>
            <a:spLocks noGrp="1"/>
          </p:cNvSpPr>
          <p:nvPr>
            <p:ph type="title"/>
          </p:nvPr>
        </p:nvSpPr>
        <p:spPr/>
        <p:txBody>
          <a:bodyPr/>
          <a:lstStyle/>
          <a:p>
            <a:r>
              <a:rPr lang="en-US" altLang="en-US" dirty="0"/>
              <a:t> </a:t>
            </a:r>
            <a:endParaRPr lang="ar-JO" dirty="0"/>
          </a:p>
        </p:txBody>
      </p:sp>
      <p:graphicFrame>
        <p:nvGraphicFramePr>
          <p:cNvPr id="5" name="Diagram 4"/>
          <p:cNvGraphicFramePr/>
          <p:nvPr>
            <p:extLst>
              <p:ext uri="{D42A27DB-BD31-4B8C-83A1-F6EECF244321}">
                <p14:modId xmlns:p14="http://schemas.microsoft.com/office/powerpoint/2010/main" val="2188687292"/>
              </p:ext>
            </p:extLst>
          </p:nvPr>
        </p:nvGraphicFramePr>
        <p:xfrm>
          <a:off x="626165" y="365125"/>
          <a:ext cx="11413435" cy="6010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3468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40080"/>
            <a:ext cx="4818888" cy="1481328"/>
          </a:xfrm>
        </p:spPr>
        <p:txBody>
          <a:bodyPr anchor="b">
            <a:normAutofit/>
          </a:bodyPr>
          <a:lstStyle/>
          <a:p>
            <a:pPr>
              <a:lnSpc>
                <a:spcPct val="90000"/>
              </a:lnSpc>
            </a:pPr>
            <a:r>
              <a:rPr lang="en-US" sz="4200" b="1"/>
              <a:t>ISOLATED LYMPHADENOPATHY</a:t>
            </a:r>
            <a:endParaRPr lang="en-US" sz="4200"/>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0936" y="2660904"/>
            <a:ext cx="4818888" cy="3547872"/>
          </a:xfrm>
        </p:spPr>
        <p:txBody>
          <a:bodyPr anchor="t">
            <a:normAutofit/>
          </a:bodyPr>
          <a:lstStyle/>
          <a:p>
            <a:pPr>
              <a:lnSpc>
                <a:spcPct val="90000"/>
              </a:lnSpc>
            </a:pPr>
            <a:r>
              <a:rPr lang="en-US" sz="2200" dirty="0"/>
              <a:t>The hallmark of childhood pulmonary TB is </a:t>
            </a:r>
            <a:r>
              <a:rPr lang="en-US" sz="2200" b="1" dirty="0"/>
              <a:t>enlargement of the regional hilar, mediastinal, or subcarinal lymph nodes .</a:t>
            </a:r>
          </a:p>
          <a:p>
            <a:pPr>
              <a:lnSpc>
                <a:spcPct val="90000"/>
              </a:lnSpc>
            </a:pPr>
            <a:r>
              <a:rPr lang="en-US" sz="2200" dirty="0"/>
              <a:t>on chest x-ray When thoracic adenopathy is isolated without other findings, it </a:t>
            </a:r>
            <a:r>
              <a:rPr lang="en-US" sz="2200" b="1" dirty="0"/>
              <a:t>usually causes few or no clinical signs or symptoms</a:t>
            </a:r>
            <a:r>
              <a:rPr lang="en-US" sz="2200" dirty="0"/>
              <a:t>. </a:t>
            </a:r>
          </a:p>
          <a:p>
            <a:pPr>
              <a:lnSpc>
                <a:spcPct val="90000"/>
              </a:lnSpc>
            </a:pPr>
            <a:r>
              <a:rPr lang="en-US" sz="2200" dirty="0"/>
              <a:t>This manifestation is </a:t>
            </a:r>
            <a:r>
              <a:rPr lang="en-US" sz="2200" b="1" dirty="0"/>
              <a:t>most common soon after exposure, </a:t>
            </a:r>
            <a:r>
              <a:rPr lang="en-US" sz="2200" dirty="0"/>
              <a:t>usually as part of active case finding.</a:t>
            </a:r>
          </a:p>
        </p:txBody>
      </p:sp>
      <p:pic>
        <p:nvPicPr>
          <p:cNvPr id="4" name="Picture 3"/>
          <p:cNvPicPr>
            <a:picLocks noChangeAspect="1"/>
          </p:cNvPicPr>
          <p:nvPr/>
        </p:nvPicPr>
        <p:blipFill>
          <a:blip r:embed="rId2"/>
          <a:stretch>
            <a:fillRect/>
          </a:stretch>
        </p:blipFill>
        <p:spPr>
          <a:xfrm>
            <a:off x="7601729" y="454100"/>
            <a:ext cx="4437389" cy="5577840"/>
          </a:xfrm>
          <a:prstGeom prst="rect">
            <a:avLst/>
          </a:prstGeom>
        </p:spPr>
      </p:pic>
    </p:spTree>
    <p:extLst>
      <p:ext uri="{BB962C8B-B14F-4D97-AF65-F5344CB8AC3E}">
        <p14:creationId xmlns:p14="http://schemas.microsoft.com/office/powerpoint/2010/main" val="406518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41531" y="320916"/>
            <a:ext cx="12233531" cy="6358853"/>
          </a:xfrm>
          <a:prstGeom prst="rect">
            <a:avLst/>
          </a:prstGeom>
        </p:spPr>
      </p:pic>
    </p:spTree>
    <p:extLst>
      <p:ext uri="{BB962C8B-B14F-4D97-AF65-F5344CB8AC3E}">
        <p14:creationId xmlns:p14="http://schemas.microsoft.com/office/powerpoint/2010/main" val="2287773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447682" y="1600201"/>
            <a:ext cx="5296637" cy="4525963"/>
          </a:xfrm>
          <a:prstGeom prst="rect">
            <a:avLst/>
          </a:prstGeom>
        </p:spPr>
      </p:pic>
    </p:spTree>
    <p:extLst>
      <p:ext uri="{BB962C8B-B14F-4D97-AF65-F5344CB8AC3E}">
        <p14:creationId xmlns:p14="http://schemas.microsoft.com/office/powerpoint/2010/main" val="2090096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Introduction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sz="2200"/>
              <a:t>-</a:t>
            </a:r>
            <a:r>
              <a:rPr lang="tr-TR" sz="2200"/>
              <a:t>Tuberculosis(TB) continues to be a major Worldwide problem</a:t>
            </a:r>
            <a:r>
              <a:rPr lang="en-US" sz="2200"/>
              <a:t> .</a:t>
            </a:r>
          </a:p>
          <a:p>
            <a:pPr marL="0" indent="0">
              <a:buNone/>
            </a:pPr>
            <a:r>
              <a:rPr lang="en-US" sz="2200"/>
              <a:t>-</a:t>
            </a:r>
            <a:r>
              <a:rPr lang="tr-TR" sz="2200"/>
              <a:t> it remains as  significant cause of mortality and morbidity in both children and adults . </a:t>
            </a:r>
            <a:endParaRPr lang="en-US" sz="2200"/>
          </a:p>
          <a:p>
            <a:pPr marL="0" indent="0">
              <a:buNone/>
            </a:pPr>
            <a:r>
              <a:rPr lang="en-US" sz="2200"/>
              <a:t>-</a:t>
            </a:r>
            <a:r>
              <a:rPr lang="tr-TR" sz="2200"/>
              <a:t>Paediatric  (TB) represents a major public health concern worldwide</a:t>
            </a:r>
            <a:r>
              <a:rPr lang="en-US" sz="2200"/>
              <a:t> .</a:t>
            </a:r>
          </a:p>
          <a:p>
            <a:pPr>
              <a:buFontTx/>
              <a:buChar char="-"/>
            </a:pPr>
            <a:r>
              <a:rPr lang="en-US" sz="2200" b="1"/>
              <a:t>It is defined as  airborn  disease caused mainly by </a:t>
            </a:r>
            <a:r>
              <a:rPr lang="en-US" sz="2200" b="1" i="1" u="sng"/>
              <a:t>Mycobacterium tuberculosis</a:t>
            </a:r>
            <a:r>
              <a:rPr lang="en-US" sz="2200" b="1"/>
              <a:t> (MTB) .</a:t>
            </a:r>
          </a:p>
          <a:p>
            <a:pPr>
              <a:buFontTx/>
              <a:buChar char="-"/>
            </a:pPr>
            <a:endParaRPr lang="en-US" sz="2200"/>
          </a:p>
        </p:txBody>
      </p:sp>
    </p:spTree>
    <p:extLst>
      <p:ext uri="{BB962C8B-B14F-4D97-AF65-F5344CB8AC3E}">
        <p14:creationId xmlns:p14="http://schemas.microsoft.com/office/powerpoint/2010/main" val="3954361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16835" y="470340"/>
            <a:ext cx="11111947" cy="5609329"/>
          </a:xfrm>
          <a:prstGeom prst="rect">
            <a:avLst/>
          </a:prstGeom>
        </p:spPr>
      </p:pic>
    </p:spTree>
    <p:extLst>
      <p:ext uri="{BB962C8B-B14F-4D97-AF65-F5344CB8AC3E}">
        <p14:creationId xmlns:p14="http://schemas.microsoft.com/office/powerpoint/2010/main" val="3634979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238539" y="365125"/>
            <a:ext cx="12751904" cy="5646896"/>
          </a:xfrm>
          <a:prstGeom prst="rect">
            <a:avLst/>
          </a:prstGeom>
        </p:spPr>
      </p:pic>
    </p:spTree>
    <p:extLst>
      <p:ext uri="{BB962C8B-B14F-4D97-AF65-F5344CB8AC3E}">
        <p14:creationId xmlns:p14="http://schemas.microsoft.com/office/powerpoint/2010/main" val="3449489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95197" y="630546"/>
            <a:ext cx="9939671" cy="5624189"/>
          </a:xfrm>
          <a:prstGeom prst="rect">
            <a:avLst/>
          </a:prstGeom>
        </p:spPr>
      </p:pic>
    </p:spTree>
    <p:extLst>
      <p:ext uri="{BB962C8B-B14F-4D97-AF65-F5344CB8AC3E}">
        <p14:creationId xmlns:p14="http://schemas.microsoft.com/office/powerpoint/2010/main" val="3659405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74643" y="715617"/>
            <a:ext cx="10068340" cy="5410547"/>
          </a:xfrm>
          <a:prstGeom prst="rect">
            <a:avLst/>
          </a:prstGeom>
        </p:spPr>
      </p:pic>
    </p:spTree>
    <p:extLst>
      <p:ext uri="{BB962C8B-B14F-4D97-AF65-F5344CB8AC3E}">
        <p14:creationId xmlns:p14="http://schemas.microsoft.com/office/powerpoint/2010/main" val="2046545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p:cNvSpPr>
            <a:spLocks noGrp="1"/>
          </p:cNvSpPr>
          <p:nvPr>
            <p:ph type="title"/>
          </p:nvPr>
        </p:nvSpPr>
        <p:spPr>
          <a:xfrm>
            <a:off x="838200" y="365125"/>
            <a:ext cx="10515600" cy="1325563"/>
          </a:xfrm>
        </p:spPr>
        <p:txBody>
          <a:bodyPr>
            <a:normAutofit/>
          </a:bodyPr>
          <a:lstStyle/>
          <a:p>
            <a:r>
              <a:rPr lang="en-US" sz="5400" b="1"/>
              <a:t>Tuberculous pleural effusion</a:t>
            </a:r>
            <a:r>
              <a:rPr lang="en-US" sz="5400"/>
              <a:t>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p:cNvSpPr>
            <a:spLocks noGrp="1"/>
          </p:cNvSpPr>
          <p:nvPr>
            <p:ph idx="1"/>
          </p:nvPr>
        </p:nvSpPr>
        <p:spPr>
          <a:xfrm>
            <a:off x="838200" y="1929384"/>
            <a:ext cx="10515600" cy="4251960"/>
          </a:xfrm>
        </p:spPr>
        <p:txBody>
          <a:bodyPr>
            <a:normAutofit/>
          </a:bodyPr>
          <a:lstStyle/>
          <a:p>
            <a:r>
              <a:rPr lang="en-US" sz="2400" dirty="0"/>
              <a:t>which may accompany primary infection, generally represents the immune response to the organisms and most commonly occurs in older children or adolescents. </a:t>
            </a:r>
            <a:r>
              <a:rPr lang="en-US" sz="2400" dirty="0" err="1"/>
              <a:t>Pleurocentesis</a:t>
            </a:r>
            <a:r>
              <a:rPr lang="en-US" sz="2400" dirty="0"/>
              <a:t> reveals lymphocytes and an increased protein level, but the pleural fluid usually does not contain bacilli. </a:t>
            </a:r>
          </a:p>
        </p:txBody>
      </p:sp>
    </p:spTree>
    <p:extLst>
      <p:ext uri="{BB962C8B-B14F-4D97-AF65-F5344CB8AC3E}">
        <p14:creationId xmlns:p14="http://schemas.microsoft.com/office/powerpoint/2010/main" val="3753366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0772"/>
        <p:cNvGrpSpPr/>
        <p:nvPr/>
      </p:nvGrpSpPr>
      <p:grpSpPr>
        <a:xfrm>
          <a:off x="0" y="0"/>
          <a:ext cx="0" cy="0"/>
          <a:chOff x="0" y="0"/>
          <a:chExt cx="0" cy="0"/>
        </a:xfrm>
      </p:grpSpPr>
      <p:sp useBgFill="1">
        <p:nvSpPr>
          <p:cNvPr id="160784" name="Rectangle 160778">
            <a:extLst>
              <a:ext uri="{FF2B5EF4-FFF2-40B4-BE49-F238E27FC236}">
                <a16:creationId xmlns:a16="http://schemas.microsoft.com/office/drawing/2014/main" id="{230C3D3F-804C-4A71-8E21-2B62A4081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0774" name="Google Shape;160774;p1" descr="A x-ray of a person's chest&#10;&#10;Description automatically generated"/>
          <p:cNvPicPr preferRelativeResize="0"/>
          <p:nvPr/>
        </p:nvPicPr>
        <p:blipFill rotWithShape="1">
          <a:blip r:embed="rId2"/>
          <a:srcRect t="1262" r="-4" b="-4"/>
          <a:stretch/>
        </p:blipFill>
        <p:spPr>
          <a:xfrm>
            <a:off x="128531" y="813659"/>
            <a:ext cx="4216058" cy="5400670"/>
          </a:xfrm>
          <a:prstGeom prst="rect">
            <a:avLst/>
          </a:prstGeom>
          <a:noFill/>
        </p:spPr>
      </p:pic>
      <p:sp>
        <p:nvSpPr>
          <p:cNvPr id="160773" name="Google Shape;160773;p1"/>
          <p:cNvSpPr txBox="1">
            <a:spLocks noGrp="1"/>
          </p:cNvSpPr>
          <p:nvPr>
            <p:ph type="body" idx="4294967295"/>
          </p:nvPr>
        </p:nvSpPr>
        <p:spPr>
          <a:xfrm>
            <a:off x="4636008" y="1162373"/>
            <a:ext cx="7261524" cy="5230185"/>
          </a:xfrm>
          <a:prstGeom prst="rect">
            <a:avLst/>
          </a:prstGeom>
        </p:spPr>
        <p:txBody>
          <a:bodyPr spcFirstLastPara="1" vert="horz" lIns="91440" tIns="45720" rIns="91440" bIns="45720" rtlCol="0" anchorCtr="0">
            <a:normAutofit/>
          </a:bodyPr>
          <a:lstStyle/>
          <a:p>
            <a:pPr marL="228600" lvl="0">
              <a:spcBef>
                <a:spcPts val="0"/>
              </a:spcBef>
              <a:spcAft>
                <a:spcPts val="0"/>
              </a:spcAft>
              <a:buClr>
                <a:srgbClr val="FE8637"/>
              </a:buClr>
              <a:buSzPts val="1440"/>
            </a:pPr>
            <a:r>
              <a:rPr lang="en-US" sz="1900" dirty="0">
                <a:sym typeface="Trebuchet MS"/>
              </a:rPr>
              <a:t>Pleural TB results from :</a:t>
            </a:r>
            <a:endParaRPr lang="en-US" sz="1900" dirty="0"/>
          </a:p>
          <a:p>
            <a:pPr marL="228600" lvl="0">
              <a:spcBef>
                <a:spcPts val="1000"/>
              </a:spcBef>
              <a:spcAft>
                <a:spcPts val="0"/>
              </a:spcAft>
              <a:buClr>
                <a:srgbClr val="FE8637"/>
              </a:buClr>
              <a:buSzPts val="1440"/>
            </a:pPr>
            <a:r>
              <a:rPr lang="en-US" sz="1900" dirty="0">
                <a:sym typeface="Trebuchet MS"/>
              </a:rPr>
              <a:t>1- the direct spread of caseous material from a subpleural parenchymal</a:t>
            </a:r>
            <a:endParaRPr lang="en-US" sz="1900" dirty="0"/>
          </a:p>
          <a:p>
            <a:pPr marL="228600" lvl="0">
              <a:spcBef>
                <a:spcPts val="1000"/>
              </a:spcBef>
              <a:spcAft>
                <a:spcPts val="0"/>
              </a:spcAft>
              <a:buClr>
                <a:srgbClr val="FE8637"/>
              </a:buClr>
              <a:buSzPts val="1440"/>
            </a:pPr>
            <a:r>
              <a:rPr lang="en-US" sz="1900" dirty="0">
                <a:sym typeface="Trebuchet MS"/>
              </a:rPr>
              <a:t>  2-lymph node focus </a:t>
            </a:r>
            <a:endParaRPr lang="en-US" sz="1900" dirty="0"/>
          </a:p>
          <a:p>
            <a:pPr marL="228600" lvl="0">
              <a:spcBef>
                <a:spcPts val="1000"/>
              </a:spcBef>
              <a:spcAft>
                <a:spcPts val="0"/>
              </a:spcAft>
              <a:buClr>
                <a:srgbClr val="FE8637"/>
              </a:buClr>
              <a:buSzPts val="1440"/>
            </a:pPr>
            <a:r>
              <a:rPr lang="en-US" sz="1900" dirty="0">
                <a:sym typeface="Trebuchet MS"/>
              </a:rPr>
              <a:t>3- from hematogenous spread.</a:t>
            </a:r>
            <a:endParaRPr lang="en-US" sz="1900" dirty="0"/>
          </a:p>
          <a:p>
            <a:pPr marL="228600" lvl="0">
              <a:spcBef>
                <a:spcPts val="1000"/>
              </a:spcBef>
              <a:spcAft>
                <a:spcPts val="0"/>
              </a:spcAft>
              <a:buClr>
                <a:srgbClr val="FE8637"/>
              </a:buClr>
              <a:buSzPts val="1440"/>
            </a:pPr>
            <a:r>
              <a:rPr lang="en-US" sz="1900" dirty="0">
                <a:sym typeface="Trebuchet MS"/>
              </a:rPr>
              <a:t> Pleural TB is uncommon in children younger than 6 years of age and rare in those younger than 2 years of age. </a:t>
            </a:r>
            <a:endParaRPr lang="en-US" sz="1900" dirty="0"/>
          </a:p>
          <a:p>
            <a:pPr marL="228600" lvl="0">
              <a:spcBef>
                <a:spcPts val="1000"/>
              </a:spcBef>
              <a:spcAft>
                <a:spcPts val="0"/>
              </a:spcAft>
              <a:buClr>
                <a:srgbClr val="FE8637"/>
              </a:buClr>
              <a:buSzPts val="1440"/>
            </a:pPr>
            <a:r>
              <a:rPr lang="en-US" sz="1900" dirty="0">
                <a:sym typeface="Trebuchet MS"/>
              </a:rPr>
              <a:t> The clinical course associated with pleural involvement characteristically begins with acute chest pain, accompanied by high fever in the absence of acute illness, and a dry cough. </a:t>
            </a:r>
            <a:endParaRPr lang="en-US" sz="1900" dirty="0"/>
          </a:p>
          <a:p>
            <a:pPr marL="228600" lvl="0">
              <a:spcBef>
                <a:spcPts val="1000"/>
              </a:spcBef>
              <a:spcAft>
                <a:spcPts val="0"/>
              </a:spcAft>
              <a:buClr>
                <a:srgbClr val="FE8637"/>
              </a:buClr>
              <a:buSzPts val="1440"/>
            </a:pPr>
            <a:r>
              <a:rPr lang="en-US" sz="1900" dirty="0">
                <a:sym typeface="Trebuchet MS"/>
              </a:rPr>
              <a:t>The prognosis for children with tuberculous pleural effusion has always been good compared with other overt forms of TB, even before chemotherapy was available.</a:t>
            </a:r>
            <a:endParaRPr lang="en-US" sz="1900" dirty="0"/>
          </a:p>
          <a:p>
            <a:pPr marL="228600" lvl="0">
              <a:spcBef>
                <a:spcPts val="1000"/>
              </a:spcBef>
              <a:spcAft>
                <a:spcPts val="0"/>
              </a:spcAft>
              <a:buClr>
                <a:schemeClr val="dk1"/>
              </a:buClr>
              <a:buSzPts val="2800"/>
            </a:pPr>
            <a:endParaRPr lang="en-US" sz="19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0778"/>
        <p:cNvGrpSpPr/>
        <p:nvPr/>
      </p:nvGrpSpPr>
      <p:grpSpPr>
        <a:xfrm>
          <a:off x="0" y="0"/>
          <a:ext cx="0" cy="0"/>
          <a:chOff x="0" y="0"/>
          <a:chExt cx="0" cy="0"/>
        </a:xfrm>
      </p:grpSpPr>
      <p:sp useBgFill="1">
        <p:nvSpPr>
          <p:cNvPr id="160785" name="Rectangle 16078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779" name="Google Shape;160779;p3"/>
          <p:cNvSpPr txBox="1">
            <a:spLocks noGrp="1"/>
          </p:cNvSpPr>
          <p:nvPr>
            <p:ph type="title"/>
          </p:nvPr>
        </p:nvSpPr>
        <p:spPr>
          <a:xfrm>
            <a:off x="838200" y="365125"/>
            <a:ext cx="10515600" cy="1325563"/>
          </a:xfrm>
          <a:prstGeom prst="rect">
            <a:avLst/>
          </a:prstGeom>
        </p:spPr>
        <p:txBody>
          <a:bodyPr spcFirstLastPara="1" lIns="91425" tIns="45700" rIns="91425" bIns="45700" anchorCtr="0">
            <a:normAutofit/>
          </a:bodyPr>
          <a:lstStyle/>
          <a:p>
            <a:pPr marL="0" lvl="0" indent="0" rtl="0">
              <a:spcBef>
                <a:spcPts val="0"/>
              </a:spcBef>
              <a:spcAft>
                <a:spcPts val="0"/>
              </a:spcAft>
              <a:buClr>
                <a:srgbClr val="FF0000"/>
              </a:buClr>
              <a:buSzPts val="4400"/>
              <a:buFont typeface="Calibri"/>
              <a:buNone/>
            </a:pPr>
            <a:r>
              <a:rPr lang="en-US" sz="5400" b="1"/>
              <a:t>Miliary tuberculosis </a:t>
            </a:r>
            <a:endParaRPr lang="en-US" sz="5400"/>
          </a:p>
        </p:txBody>
      </p:sp>
      <p:sp>
        <p:nvSpPr>
          <p:cNvPr id="16078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780" name="Google Shape;160780;p3"/>
          <p:cNvSpPr txBox="1">
            <a:spLocks noGrp="1"/>
          </p:cNvSpPr>
          <p:nvPr>
            <p:ph type="body" idx="1"/>
          </p:nvPr>
        </p:nvSpPr>
        <p:spPr>
          <a:xfrm>
            <a:off x="838200" y="1929384"/>
            <a:ext cx="10515600" cy="4251960"/>
          </a:xfrm>
          <a:prstGeom prst="rect">
            <a:avLst/>
          </a:prstGeom>
        </p:spPr>
        <p:txBody>
          <a:bodyPr spcFirstLastPara="1" lIns="91425" tIns="45700" rIns="91425" bIns="45700" anchorCtr="0">
            <a:noAutofit/>
          </a:bodyPr>
          <a:lstStyle/>
          <a:p>
            <a:pPr marL="228600" lvl="0" indent="-215265" rtl="0">
              <a:spcBef>
                <a:spcPts val="0"/>
              </a:spcBef>
              <a:spcAft>
                <a:spcPts val="0"/>
              </a:spcAft>
              <a:buClr>
                <a:schemeClr val="dk1"/>
              </a:buClr>
              <a:buSzPct val="100000"/>
              <a:buChar char="•"/>
            </a:pPr>
            <a:r>
              <a:rPr lang="en-US" sz="1800" dirty="0"/>
              <a:t>refers to widespread hematogenous dissemination to multiple organs. </a:t>
            </a:r>
          </a:p>
          <a:p>
            <a:pPr marL="228600" lvl="0" indent="0" rtl="0">
              <a:spcBef>
                <a:spcPts val="0"/>
              </a:spcBef>
              <a:spcAft>
                <a:spcPts val="0"/>
              </a:spcAft>
              <a:buNone/>
            </a:pPr>
            <a:endParaRPr lang="en-US" sz="1800" dirty="0"/>
          </a:p>
          <a:p>
            <a:pPr marL="228600" lvl="0" indent="-215265" rtl="0">
              <a:spcBef>
                <a:spcPts val="0"/>
              </a:spcBef>
              <a:spcAft>
                <a:spcPts val="0"/>
              </a:spcAft>
              <a:buClr>
                <a:schemeClr val="dk1"/>
              </a:buClr>
              <a:buSzPct val="100000"/>
              <a:buChar char="•"/>
            </a:pPr>
            <a:r>
              <a:rPr lang="en-US" sz="1800" dirty="0"/>
              <a:t>The lesions are of roughly the same size as a millet seed, from which the name </a:t>
            </a:r>
            <a:r>
              <a:rPr lang="en-US" sz="1800" dirty="0" err="1"/>
              <a:t>miliary</a:t>
            </a:r>
            <a:r>
              <a:rPr lang="en-US" sz="1800" dirty="0"/>
              <a:t> is derived.</a:t>
            </a:r>
          </a:p>
          <a:p>
            <a:pPr marL="228600" lvl="0" indent="-215265" rtl="0">
              <a:spcBef>
                <a:spcPts val="1000"/>
              </a:spcBef>
              <a:spcAft>
                <a:spcPts val="0"/>
              </a:spcAft>
              <a:buClr>
                <a:schemeClr val="dk1"/>
              </a:buClr>
              <a:buSzPct val="100000"/>
              <a:buChar char="•"/>
            </a:pPr>
            <a:r>
              <a:rPr lang="en-US" sz="1800" dirty="0"/>
              <a:t> </a:t>
            </a:r>
            <a:r>
              <a:rPr lang="en-US" sz="1800" dirty="0" err="1"/>
              <a:t>Miliary</a:t>
            </a:r>
            <a:r>
              <a:rPr lang="en-US" sz="1800" dirty="0"/>
              <a:t> tuberculosis is characterized by fever, general malaise, weight loss, lymphadenopathy, night sweats, and </a:t>
            </a:r>
            <a:r>
              <a:rPr lang="en-US" sz="1800" dirty="0" err="1"/>
              <a:t>hepatosplenomegaly</a:t>
            </a:r>
            <a:r>
              <a:rPr lang="en-US" sz="1800" dirty="0"/>
              <a:t>. </a:t>
            </a:r>
          </a:p>
          <a:p>
            <a:pPr marL="0" lvl="0" indent="0" rtl="0">
              <a:spcBef>
                <a:spcPts val="1000"/>
              </a:spcBef>
              <a:spcAft>
                <a:spcPts val="0"/>
              </a:spcAft>
              <a:buNone/>
            </a:pPr>
            <a:endParaRPr lang="en-US" sz="1800" dirty="0"/>
          </a:p>
          <a:p>
            <a:pPr marL="228600" lvl="0" indent="-215265" rtl="0">
              <a:spcBef>
                <a:spcPts val="1000"/>
              </a:spcBef>
              <a:spcAft>
                <a:spcPts val="0"/>
              </a:spcAft>
              <a:buClr>
                <a:schemeClr val="dk1"/>
              </a:buClr>
              <a:buSzPct val="100000"/>
              <a:buChar char="•"/>
            </a:pPr>
            <a:r>
              <a:rPr lang="en-US" sz="1800" dirty="0"/>
              <a:t>Diffuse bilateral pneumonitis is common, and meningitis may be present.</a:t>
            </a:r>
          </a:p>
          <a:p>
            <a:pPr marL="0" lvl="0" indent="0" rtl="0">
              <a:spcBef>
                <a:spcPts val="1000"/>
              </a:spcBef>
              <a:spcAft>
                <a:spcPts val="0"/>
              </a:spcAft>
              <a:buNone/>
            </a:pPr>
            <a:endParaRPr lang="en-US" sz="1800" dirty="0"/>
          </a:p>
          <a:p>
            <a:pPr marL="228600" lvl="0" indent="-215265" rtl="0">
              <a:spcBef>
                <a:spcPts val="1000"/>
              </a:spcBef>
              <a:spcAft>
                <a:spcPts val="0"/>
              </a:spcAft>
              <a:buClr>
                <a:schemeClr val="dk1"/>
              </a:buClr>
              <a:buSzPct val="100000"/>
              <a:buChar char="•"/>
            </a:pPr>
            <a:r>
              <a:rPr lang="en-US" sz="1800" dirty="0"/>
              <a:t> The chest radiograph reveals bilateral </a:t>
            </a:r>
            <a:r>
              <a:rPr lang="en-US" sz="1800" dirty="0" err="1"/>
              <a:t>miliary</a:t>
            </a:r>
            <a:r>
              <a:rPr lang="en-US" sz="1800" dirty="0"/>
              <a:t> infiltrates, showing overwhelming infection.</a:t>
            </a:r>
          </a:p>
          <a:p>
            <a:pPr marL="0" lvl="0" indent="0" rtl="0">
              <a:spcBef>
                <a:spcPts val="1000"/>
              </a:spcBef>
              <a:spcAft>
                <a:spcPts val="0"/>
              </a:spcAft>
              <a:buNone/>
            </a:pPr>
            <a:r>
              <a:rPr lang="en-US" sz="1800" dirty="0"/>
              <a:t>The TST may be nonreactive.</a:t>
            </a:r>
          </a:p>
          <a:p>
            <a:pPr marL="228600" lvl="0" indent="-215265" rtl="0">
              <a:spcBef>
                <a:spcPts val="1000"/>
              </a:spcBef>
              <a:spcAft>
                <a:spcPts val="0"/>
              </a:spcAft>
              <a:buClr>
                <a:schemeClr val="dk1"/>
              </a:buClr>
              <a:buSzPct val="100000"/>
              <a:buChar char="•"/>
            </a:pPr>
            <a:r>
              <a:rPr lang="en-US" sz="1800" dirty="0"/>
              <a:t>Liver or bone marrow biopsy may be useful for </a:t>
            </a:r>
            <a:r>
              <a:rPr lang="en-US" sz="1800" dirty="0" err="1"/>
              <a:t>diagnosish</a:t>
            </a:r>
            <a:endParaRPr lang="en-US"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0781"/>
        <p:cNvGrpSpPr/>
        <p:nvPr/>
      </p:nvGrpSpPr>
      <p:grpSpPr>
        <a:xfrm>
          <a:off x="0" y="0"/>
          <a:ext cx="0" cy="0"/>
          <a:chOff x="0" y="0"/>
          <a:chExt cx="0" cy="0"/>
        </a:xfrm>
      </p:grpSpPr>
      <p:sp>
        <p:nvSpPr>
          <p:cNvPr id="160782" name="Google Shape;160782;p4" descr="عنصر نائب لرقم الشريحة 3"/>
          <p:cNvSpPr txBox="1"/>
          <p:nvPr/>
        </p:nvSpPr>
        <p:spPr>
          <a:xfrm>
            <a:off x="8241837" y="6107586"/>
            <a:ext cx="236700" cy="230700"/>
          </a:xfrm>
          <a:prstGeom prst="rect">
            <a:avLst/>
          </a:prstGeom>
          <a:noFill/>
          <a:ln>
            <a:noFill/>
          </a:ln>
        </p:spPr>
        <p:txBody>
          <a:bodyPr spcFirstLastPara="1" wrap="square" lIns="45700" tIns="45700" rIns="45700" bIns="45700" anchor="ctr" anchorCtr="0">
            <a:spAutoFit/>
          </a:bodyPr>
          <a:lstStyle/>
          <a:p>
            <a:pPr marL="0" marR="0" lvl="0" indent="0" algn="r" rtl="0">
              <a:spcBef>
                <a:spcPts val="0"/>
              </a:spcBef>
              <a:spcAft>
                <a:spcPts val="0"/>
              </a:spcAft>
              <a:buNone/>
            </a:pPr>
            <a:fld id="{00000000-1234-1234-1234-123412341234}" type="slidenum">
              <a:rPr lang="en-US" sz="900">
                <a:solidFill>
                  <a:schemeClr val="accent1"/>
                </a:solidFill>
                <a:latin typeface="Trebuchet MS"/>
                <a:ea typeface="Trebuchet MS"/>
                <a:cs typeface="Trebuchet MS"/>
                <a:sym typeface="Trebuchet MS"/>
              </a:rPr>
              <a:t>27</a:t>
            </a:fld>
            <a:endParaRPr sz="900">
              <a:solidFill>
                <a:schemeClr val="accent1"/>
              </a:solidFill>
              <a:latin typeface="Trebuchet MS"/>
              <a:ea typeface="Trebuchet MS"/>
              <a:cs typeface="Trebuchet MS"/>
              <a:sym typeface="Trebuchet MS"/>
            </a:endParaRPr>
          </a:p>
        </p:txBody>
      </p:sp>
      <p:pic>
        <p:nvPicPr>
          <p:cNvPr id="160783" name="Google Shape;160783;p4" descr="صورة 7"/>
          <p:cNvPicPr preferRelativeResize="0"/>
          <p:nvPr/>
        </p:nvPicPr>
        <p:blipFill rotWithShape="1">
          <a:blip r:embed="rId2">
            <a:alphaModFix/>
          </a:blip>
          <a:srcRect/>
          <a:stretch/>
        </p:blipFill>
        <p:spPr>
          <a:xfrm>
            <a:off x="0" y="0"/>
            <a:ext cx="5303050" cy="6858000"/>
          </a:xfrm>
          <a:prstGeom prst="rect">
            <a:avLst/>
          </a:prstGeom>
          <a:noFill/>
          <a:ln>
            <a:noFill/>
          </a:ln>
        </p:spPr>
      </p:pic>
      <p:pic>
        <p:nvPicPr>
          <p:cNvPr id="160784" name="Google Shape;160784;p4"/>
          <p:cNvPicPr preferRelativeResize="0"/>
          <p:nvPr/>
        </p:nvPicPr>
        <p:blipFill>
          <a:blip r:embed="rId3">
            <a:alphaModFix/>
          </a:blip>
          <a:stretch>
            <a:fillRect/>
          </a:stretch>
        </p:blipFill>
        <p:spPr>
          <a:xfrm>
            <a:off x="5303052" y="152400"/>
            <a:ext cx="6242524" cy="4048125"/>
          </a:xfrm>
          <a:prstGeom prst="rect">
            <a:avLst/>
          </a:prstGeom>
          <a:noFill/>
          <a:ln>
            <a:noFill/>
          </a:ln>
        </p:spPr>
      </p:pic>
      <p:pic>
        <p:nvPicPr>
          <p:cNvPr id="160785" name="Google Shape;160785;p4"/>
          <p:cNvPicPr preferRelativeResize="0"/>
          <p:nvPr/>
        </p:nvPicPr>
        <p:blipFill>
          <a:blip r:embed="rId4">
            <a:alphaModFix/>
          </a:blip>
          <a:stretch>
            <a:fillRect/>
          </a:stretch>
        </p:blipFill>
        <p:spPr>
          <a:xfrm>
            <a:off x="5245723" y="4096950"/>
            <a:ext cx="6357201" cy="25608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extrathorasic</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defTabSz="457200" fontAlgn="base" hangingPunct="0">
              <a:spcAft>
                <a:spcPct val="0"/>
              </a:spcAft>
              <a:buClr>
                <a:srgbClr val="FE8637"/>
              </a:buClr>
              <a:buSzPct val="80000"/>
              <a:buFontTx/>
              <a:buChar char=""/>
            </a:pPr>
            <a:r>
              <a:rPr lang="en-US" altLang="en-US" sz="2200">
                <a:latin typeface="Trebuchet MS"/>
                <a:sym typeface="Trebuchet MS" panose="020B0603020202020204" pitchFamily="34" charset="0"/>
              </a:rPr>
              <a:t>Account for about 20-40% </a:t>
            </a:r>
          </a:p>
          <a:p>
            <a:pPr defTabSz="457200" fontAlgn="base" hangingPunct="0">
              <a:spcAft>
                <a:spcPct val="0"/>
              </a:spcAft>
              <a:buClr>
                <a:srgbClr val="FE8637"/>
              </a:buClr>
              <a:buSzPct val="80000"/>
              <a:buFontTx/>
              <a:buChar char=""/>
            </a:pPr>
            <a:r>
              <a:rPr lang="en-US" altLang="en-US" sz="2200">
                <a:latin typeface="Trebuchet MS"/>
                <a:sym typeface="Trebuchet MS" panose="020B0603020202020204" pitchFamily="34" charset="0"/>
              </a:rPr>
              <a:t>The most common forms of extrathoracic disease in children include TB of the superficial lymph nodes (scrofula) and the central nervous system. </a:t>
            </a:r>
          </a:p>
          <a:p>
            <a:pPr defTabSz="457200" fontAlgn="base" hangingPunct="0">
              <a:spcAft>
                <a:spcPct val="0"/>
              </a:spcAft>
              <a:buClr>
                <a:srgbClr val="FE8637"/>
              </a:buClr>
              <a:buSzPct val="80000"/>
              <a:buFontTx/>
              <a:buChar char=""/>
            </a:pPr>
            <a:r>
              <a:rPr lang="en-US" altLang="en-US" sz="2200">
                <a:latin typeface="Trebuchet MS"/>
                <a:sym typeface="Trebuchet MS" panose="020B0603020202020204" pitchFamily="34" charset="0"/>
              </a:rPr>
              <a:t>Other rare forms of extrathoracic disease in children are meningitis ,osteoarticular, abdominal, gastrointestinal, genitourinary, cutaneous, and congenital disease.</a:t>
            </a:r>
          </a:p>
          <a:p>
            <a:endParaRPr lang="en-US" sz="2200"/>
          </a:p>
        </p:txBody>
      </p:sp>
    </p:spTree>
    <p:extLst>
      <p:ext uri="{BB962C8B-B14F-4D97-AF65-F5344CB8AC3E}">
        <p14:creationId xmlns:p14="http://schemas.microsoft.com/office/powerpoint/2010/main" val="1369500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040BE-252D-72C9-AA09-E158046A04F3}"/>
              </a:ext>
            </a:extLst>
          </p:cNvPr>
          <p:cNvSpPr>
            <a:spLocks noGrp="1"/>
          </p:cNvSpPr>
          <p:nvPr>
            <p:ph type="title"/>
          </p:nvPr>
        </p:nvSpPr>
        <p:spPr/>
        <p:txBody>
          <a:bodyPr/>
          <a:lstStyle/>
          <a:p>
            <a:pPr algn="ctr">
              <a:lnSpc>
                <a:spcPct val="150000"/>
              </a:lnSpc>
            </a:pPr>
            <a:r>
              <a:rPr lang="en-US" dirty="0" err="1"/>
              <a:t>Scofula</a:t>
            </a:r>
            <a:endParaRPr lang="en-JO" dirty="0"/>
          </a:p>
        </p:txBody>
      </p:sp>
      <p:pic>
        <p:nvPicPr>
          <p:cNvPr id="4" name="Picture 4">
            <a:extLst>
              <a:ext uri="{FF2B5EF4-FFF2-40B4-BE49-F238E27FC236}">
                <a16:creationId xmlns:a16="http://schemas.microsoft.com/office/drawing/2014/main" id="{56B461D1-EB4B-2D98-FA58-91F9342683F1}"/>
              </a:ext>
            </a:extLst>
          </p:cNvPr>
          <p:cNvPicPr>
            <a:picLocks noGrp="1" noChangeAspect="1"/>
          </p:cNvPicPr>
          <p:nvPr>
            <p:ph idx="1"/>
          </p:nvPr>
        </p:nvPicPr>
        <p:blipFill>
          <a:blip r:embed="rId2"/>
          <a:stretch>
            <a:fillRect/>
          </a:stretch>
        </p:blipFill>
        <p:spPr>
          <a:xfrm>
            <a:off x="838200" y="1846847"/>
            <a:ext cx="4097262" cy="4004223"/>
          </a:xfrm>
        </p:spPr>
      </p:pic>
      <p:pic>
        <p:nvPicPr>
          <p:cNvPr id="5" name="Picture 5">
            <a:extLst>
              <a:ext uri="{FF2B5EF4-FFF2-40B4-BE49-F238E27FC236}">
                <a16:creationId xmlns:a16="http://schemas.microsoft.com/office/drawing/2014/main" id="{D761F2DA-4CFB-96F7-EE9D-7ED12FA1A0BA}"/>
              </a:ext>
            </a:extLst>
          </p:cNvPr>
          <p:cNvPicPr>
            <a:picLocks noChangeAspect="1"/>
          </p:cNvPicPr>
          <p:nvPr/>
        </p:nvPicPr>
        <p:blipFill>
          <a:blip r:embed="rId3"/>
          <a:stretch>
            <a:fillRect/>
          </a:stretch>
        </p:blipFill>
        <p:spPr>
          <a:xfrm>
            <a:off x="5861653" y="1916489"/>
            <a:ext cx="4918227" cy="3934581"/>
          </a:xfrm>
          <a:prstGeom prst="rect">
            <a:avLst/>
          </a:prstGeom>
        </p:spPr>
      </p:pic>
    </p:spTree>
    <p:extLst>
      <p:ext uri="{BB962C8B-B14F-4D97-AF65-F5344CB8AC3E}">
        <p14:creationId xmlns:p14="http://schemas.microsoft.com/office/powerpoint/2010/main" val="3195375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Epidemiology</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tr-TR" sz="2200"/>
              <a:t>The World Health Organization (WHO) reported that about 9 million people develop TB each year, and of whom about 1 million (11%) occur in children aged less than 15 years. </a:t>
            </a:r>
            <a:endParaRPr lang="en-US" sz="2200"/>
          </a:p>
          <a:p>
            <a:r>
              <a:rPr lang="tr-TR" sz="2200"/>
              <a:t>Children contribute to 3–6% of the total TB case load in developed countries and to more than 25% of the burden of TB disease in developing countries</a:t>
            </a:r>
            <a:r>
              <a:rPr lang="en-US" sz="2200"/>
              <a:t> .</a:t>
            </a:r>
          </a:p>
          <a:p>
            <a:r>
              <a:rPr lang="en-US" sz="2200"/>
              <a:t>In Jordan ???</a:t>
            </a:r>
          </a:p>
          <a:p>
            <a:r>
              <a:rPr lang="en-US" sz="2200"/>
              <a:t>Most of the case  are intrapulmonary tuberculosis , </a:t>
            </a:r>
          </a:p>
          <a:p>
            <a:r>
              <a:rPr lang="tr-TR" sz="2200"/>
              <a:t>Extrapulmonary involvment accounts for about 21-44 % of pediatric TB </a:t>
            </a:r>
            <a:endParaRPr lang="en-US" sz="2200"/>
          </a:p>
          <a:p>
            <a:pPr marL="0" indent="0">
              <a:buNone/>
            </a:pPr>
            <a:endParaRPr lang="en-US" sz="2200"/>
          </a:p>
        </p:txBody>
      </p:sp>
    </p:spTree>
    <p:extLst>
      <p:ext uri="{BB962C8B-B14F-4D97-AF65-F5344CB8AC3E}">
        <p14:creationId xmlns:p14="http://schemas.microsoft.com/office/powerpoint/2010/main" val="2057982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0786"/>
        <p:cNvGrpSpPr/>
        <p:nvPr/>
      </p:nvGrpSpPr>
      <p:grpSpPr>
        <a:xfrm>
          <a:off x="0" y="0"/>
          <a:ext cx="0" cy="0"/>
          <a:chOff x="0" y="0"/>
          <a:chExt cx="0" cy="0"/>
        </a:xfrm>
      </p:grpSpPr>
      <p:pic>
        <p:nvPicPr>
          <p:cNvPr id="160790" name="Picture 160789">
            <a:extLst>
              <a:ext uri="{FF2B5EF4-FFF2-40B4-BE49-F238E27FC236}">
                <a16:creationId xmlns:a16="http://schemas.microsoft.com/office/drawing/2014/main" id="{8F2F20F1-CC1A-F46A-305A-BA48C65B368D}"/>
              </a:ext>
            </a:extLst>
          </p:cNvPr>
          <p:cNvPicPr>
            <a:picLocks noChangeAspect="1"/>
          </p:cNvPicPr>
          <p:nvPr/>
        </p:nvPicPr>
        <p:blipFill rotWithShape="1">
          <a:blip r:embed="rId2">
            <a:duotone>
              <a:schemeClr val="bg2">
                <a:shade val="45000"/>
                <a:satMod val="135000"/>
              </a:schemeClr>
              <a:prstClr val="white"/>
            </a:duotone>
          </a:blip>
          <a:srcRect b="15730"/>
          <a:stretch/>
        </p:blipFill>
        <p:spPr>
          <a:xfrm>
            <a:off x="20" y="10"/>
            <a:ext cx="12191980" cy="6857990"/>
          </a:xfrm>
          <a:prstGeom prst="rect">
            <a:avLst/>
          </a:prstGeom>
        </p:spPr>
      </p:pic>
      <p:sp>
        <p:nvSpPr>
          <p:cNvPr id="160796" name="Rectangle 16079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0789" name="Google Shape;160787;p5">
            <a:extLst>
              <a:ext uri="{FF2B5EF4-FFF2-40B4-BE49-F238E27FC236}">
                <a16:creationId xmlns:a16="http://schemas.microsoft.com/office/drawing/2014/main" id="{D2449AF1-BCDD-0323-819C-06A675914A23}"/>
              </a:ext>
            </a:extLst>
          </p:cNvPr>
          <p:cNvGraphicFramePr/>
          <p:nvPr>
            <p:extLst>
              <p:ext uri="{D42A27DB-BD31-4B8C-83A1-F6EECF244321}">
                <p14:modId xmlns:p14="http://schemas.microsoft.com/office/powerpoint/2010/main" val="2086540215"/>
              </p:ext>
            </p:extLst>
          </p:nvPr>
        </p:nvGraphicFramePr>
        <p:xfrm>
          <a:off x="944033" y="-997857"/>
          <a:ext cx="10515600" cy="5457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54296" y="640080"/>
            <a:ext cx="6894576" cy="3566160"/>
          </a:xfrm>
        </p:spPr>
        <p:txBody>
          <a:bodyPr vert="horz" lIns="91440" tIns="45720" rIns="91440" bIns="45720" rtlCol="0" anchor="b">
            <a:normAutofit/>
          </a:bodyPr>
          <a:lstStyle/>
          <a:p>
            <a:r>
              <a:rPr lang="en-US" sz="6600"/>
              <a:t>Diagnosis </a:t>
            </a:r>
          </a:p>
        </p:txBody>
      </p:sp>
      <p:pic>
        <p:nvPicPr>
          <p:cNvPr id="5" name="Picture 4" descr="Stethoscope">
            <a:extLst>
              <a:ext uri="{FF2B5EF4-FFF2-40B4-BE49-F238E27FC236}">
                <a16:creationId xmlns:a16="http://schemas.microsoft.com/office/drawing/2014/main" id="{6EAC8916-2F9F-3E18-9326-F4C475EEAF87}"/>
              </a:ext>
            </a:extLst>
          </p:cNvPr>
          <p:cNvPicPr>
            <a:picLocks noChangeAspect="1"/>
          </p:cNvPicPr>
          <p:nvPr/>
        </p:nvPicPr>
        <p:blipFill rotWithShape="1">
          <a:blip r:embed="rId2"/>
          <a:srcRect l="33055" r="27527" b="-1"/>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11"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66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p:cNvSpPr>
            <a:spLocks noGrp="1"/>
          </p:cNvSpPr>
          <p:nvPr>
            <p:ph type="title"/>
          </p:nvPr>
        </p:nvSpPr>
        <p:spPr>
          <a:xfrm>
            <a:off x="838200" y="365125"/>
            <a:ext cx="10515600" cy="1325563"/>
          </a:xfrm>
        </p:spPr>
        <p:txBody>
          <a:bodyPr>
            <a:normAutofit/>
          </a:bodyPr>
          <a:lstStyle/>
          <a:p>
            <a:r>
              <a:rPr lang="en-US" sz="5400" b="1"/>
              <a:t>General principles </a:t>
            </a:r>
            <a:endParaRPr lang="ar-SA" sz="5400" b="1"/>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838200" y="1929384"/>
            <a:ext cx="10515600" cy="4251960"/>
          </a:xfrm>
        </p:spPr>
        <p:txBody>
          <a:bodyPr>
            <a:normAutofit/>
          </a:bodyPr>
          <a:lstStyle/>
          <a:p>
            <a:r>
              <a:rPr lang="en-US" sz="2200" dirty="0"/>
              <a:t> History </a:t>
            </a:r>
          </a:p>
          <a:p>
            <a:endParaRPr lang="en-US" sz="2200" dirty="0"/>
          </a:p>
          <a:p>
            <a:r>
              <a:rPr lang="en-US" sz="2200" dirty="0"/>
              <a:t> Clinical Examination </a:t>
            </a:r>
          </a:p>
          <a:p>
            <a:endParaRPr lang="en-US" sz="2200" dirty="0"/>
          </a:p>
          <a:p>
            <a:r>
              <a:rPr lang="en-US" sz="2200" dirty="0"/>
              <a:t> Investigations </a:t>
            </a:r>
            <a:r>
              <a:rPr lang="en-US" sz="2200" dirty="0">
                <a:sym typeface="Wingdings" pitchFamily="2" charset="2"/>
              </a:rPr>
              <a:t> CXR , TST … </a:t>
            </a:r>
            <a:r>
              <a:rPr lang="en-US" sz="2200" dirty="0" err="1">
                <a:sym typeface="Wingdings" pitchFamily="2" charset="2"/>
              </a:rPr>
              <a:t>etc</a:t>
            </a:r>
            <a:endParaRPr lang="en-US" sz="2200" dirty="0">
              <a:sym typeface="Wingdings" pitchFamily="2" charset="2"/>
            </a:endParaRPr>
          </a:p>
          <a:p>
            <a:pPr>
              <a:buNone/>
            </a:pPr>
            <a:endParaRPr lang="en-US" sz="2200" dirty="0">
              <a:sym typeface="Wingdings" pitchFamily="2" charset="2"/>
            </a:endParaRPr>
          </a:p>
        </p:txBody>
      </p:sp>
      <p:sp>
        <p:nvSpPr>
          <p:cNvPr id="4" name="عنصر نائب لرقم الشريحة 3"/>
          <p:cNvSpPr>
            <a:spLocks noGrp="1"/>
          </p:cNvSpPr>
          <p:nvPr>
            <p:ph type="sldNum" sz="quarter" idx="12"/>
          </p:nvPr>
        </p:nvSpPr>
        <p:spPr>
          <a:xfrm>
            <a:off x="8610600" y="6356350"/>
            <a:ext cx="2743200" cy="365125"/>
          </a:xfrm>
        </p:spPr>
        <p:txBody>
          <a:bodyPr>
            <a:normAutofit/>
          </a:bodyPr>
          <a:lstStyle/>
          <a:p>
            <a:pPr>
              <a:spcAft>
                <a:spcPts val="600"/>
              </a:spcAft>
            </a:pPr>
            <a:fld id="{D57F1E4F-1CFF-5643-939E-217C01CDF565}" type="slidenum">
              <a:rPr lang="en-US" smtClean="0"/>
              <a:pPr>
                <a:spcAft>
                  <a:spcPts val="600"/>
                </a:spcAft>
              </a:pPr>
              <a:t>32</a:t>
            </a:fld>
            <a:endParaRPr lang="en-US"/>
          </a:p>
        </p:txBody>
      </p:sp>
    </p:spTree>
    <p:extLst>
      <p:ext uri="{BB962C8B-B14F-4D97-AF65-F5344CB8AC3E}">
        <p14:creationId xmlns:p14="http://schemas.microsoft.com/office/powerpoint/2010/main" val="237386035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3183" y="616757"/>
            <a:ext cx="10515600" cy="4351338"/>
          </a:xfrm>
        </p:spPr>
        <p:txBody>
          <a:bodyPr>
            <a:normAutofit/>
          </a:bodyPr>
          <a:lstStyle/>
          <a:p>
            <a:r>
              <a:rPr lang="en-US" sz="3200" b="1" dirty="0">
                <a:solidFill>
                  <a:schemeClr val="accent1">
                    <a:lumMod val="75000"/>
                  </a:schemeClr>
                </a:solidFill>
              </a:rPr>
              <a:t>Pulmonary Manifestations :- </a:t>
            </a:r>
          </a:p>
          <a:p>
            <a:pPr marL="457200" indent="-457200">
              <a:buFont typeface="+mj-lt"/>
              <a:buAutoNum type="arabicPeriod"/>
            </a:pPr>
            <a:r>
              <a:rPr lang="en-US" b="1" dirty="0">
                <a:solidFill>
                  <a:srgbClr val="C00000"/>
                </a:solidFill>
              </a:rPr>
              <a:t> Cough </a:t>
            </a:r>
            <a:r>
              <a:rPr lang="en-US" b="1" dirty="0"/>
              <a:t>especially if </a:t>
            </a:r>
            <a:r>
              <a:rPr lang="en-US" b="1" dirty="0">
                <a:solidFill>
                  <a:srgbClr val="C00000"/>
                </a:solidFill>
              </a:rPr>
              <a:t>persistent and not improving </a:t>
            </a:r>
          </a:p>
          <a:p>
            <a:pPr marL="457200" indent="-457200">
              <a:buFont typeface="+mj-lt"/>
              <a:buAutoNum type="arabicPeriod"/>
            </a:pPr>
            <a:r>
              <a:rPr lang="en-US" b="1" dirty="0"/>
              <a:t> </a:t>
            </a:r>
            <a:r>
              <a:rPr lang="en-US" b="1" dirty="0">
                <a:solidFill>
                  <a:srgbClr val="C00000"/>
                </a:solidFill>
              </a:rPr>
              <a:t>Fever </a:t>
            </a:r>
            <a:endParaRPr lang="en-US" b="1" dirty="0"/>
          </a:p>
          <a:p>
            <a:pPr marL="457200" indent="-457200">
              <a:buFont typeface="+mj-lt"/>
              <a:buAutoNum type="arabicPeriod"/>
            </a:pPr>
            <a:r>
              <a:rPr lang="en-US" b="1" dirty="0"/>
              <a:t> </a:t>
            </a:r>
            <a:r>
              <a:rPr lang="en-US" b="1" dirty="0">
                <a:solidFill>
                  <a:srgbClr val="C00000"/>
                </a:solidFill>
              </a:rPr>
              <a:t>night sweats </a:t>
            </a:r>
            <a:endParaRPr lang="en-US" b="1" dirty="0"/>
          </a:p>
          <a:p>
            <a:pPr marL="457200" indent="-457200">
              <a:buFont typeface="+mj-lt"/>
              <a:buAutoNum type="arabicPeriod"/>
            </a:pPr>
            <a:r>
              <a:rPr lang="en-US" b="1" dirty="0"/>
              <a:t> </a:t>
            </a:r>
            <a:r>
              <a:rPr lang="en-US" b="1" dirty="0">
                <a:solidFill>
                  <a:srgbClr val="C00000"/>
                </a:solidFill>
              </a:rPr>
              <a:t>Weight loss </a:t>
            </a:r>
          </a:p>
          <a:p>
            <a:pPr marL="342900" indent="-342900">
              <a:buFont typeface="Wingdings" panose="05000000000000000000" pitchFamily="2" charset="2"/>
              <a:buChar char="v"/>
            </a:pPr>
            <a:endParaRPr lang="en-US" b="1" dirty="0"/>
          </a:p>
          <a:p>
            <a:r>
              <a:rPr lang="en-US" b="1" dirty="0">
                <a:sym typeface="Wingdings" pitchFamily="2" charset="2"/>
              </a:rPr>
              <a:t> These symptoms are more common in </a:t>
            </a:r>
            <a:r>
              <a:rPr lang="en-US" b="1" u="sng" dirty="0">
                <a:sym typeface="Wingdings" pitchFamily="2" charset="2"/>
              </a:rPr>
              <a:t>adults </a:t>
            </a:r>
            <a:r>
              <a:rPr lang="en-US" b="1" u="sng" dirty="0"/>
              <a:t> </a:t>
            </a:r>
          </a:p>
          <a:p>
            <a:endParaRPr lang="en-US" b="1" u="sng" dirty="0"/>
          </a:p>
          <a:p>
            <a:pPr marL="0" indent="0">
              <a:buNone/>
            </a:pPr>
            <a:endParaRPr lang="en-US" dirty="0"/>
          </a:p>
          <a:p>
            <a:endParaRPr lang="en-US" b="1" u="sng" dirty="0"/>
          </a:p>
          <a:p>
            <a:endParaRPr lang="en-US" dirty="0"/>
          </a:p>
        </p:txBody>
      </p:sp>
    </p:spTree>
    <p:extLst>
      <p:ext uri="{BB962C8B-B14F-4D97-AF65-F5344CB8AC3E}">
        <p14:creationId xmlns:p14="http://schemas.microsoft.com/office/powerpoint/2010/main" val="2314325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sz="2200" dirty="0"/>
              <a:t> but , </a:t>
            </a:r>
            <a:r>
              <a:rPr lang="en-US" sz="2200" b="1" dirty="0"/>
              <a:t>Extrapulmonary manifestations </a:t>
            </a:r>
            <a:r>
              <a:rPr lang="en-US" sz="2200" dirty="0"/>
              <a:t>are more common in children :-</a:t>
            </a:r>
          </a:p>
          <a:p>
            <a:pPr marL="0" indent="0">
              <a:buNone/>
            </a:pPr>
            <a:endParaRPr lang="en-US" sz="2200" dirty="0"/>
          </a:p>
          <a:p>
            <a:pPr>
              <a:buFont typeface="Wingdings" pitchFamily="2" charset="2"/>
              <a:buChar char="Ø"/>
            </a:pPr>
            <a:r>
              <a:rPr lang="en-US" sz="2200" dirty="0"/>
              <a:t> Tb Cervical adenitis (most common presentation outside the lungs)</a:t>
            </a:r>
          </a:p>
          <a:p>
            <a:pPr>
              <a:buFont typeface="Wingdings" pitchFamily="2" charset="2"/>
              <a:buChar char="Ø"/>
            </a:pPr>
            <a:r>
              <a:rPr lang="en-US" sz="2200" dirty="0"/>
              <a:t> Failure to thrive </a:t>
            </a:r>
          </a:p>
          <a:p>
            <a:pPr>
              <a:buFont typeface="Wingdings" pitchFamily="2" charset="2"/>
              <a:buChar char="Ø"/>
            </a:pPr>
            <a:r>
              <a:rPr lang="en-US" sz="2200" dirty="0"/>
              <a:t> Fever of Unknown origin (FUO) </a:t>
            </a:r>
          </a:p>
          <a:p>
            <a:pPr>
              <a:buFont typeface="Wingdings" pitchFamily="2" charset="2"/>
              <a:buChar char="Ø"/>
            </a:pPr>
            <a:r>
              <a:rPr lang="en-US" sz="2200" dirty="0"/>
              <a:t> Meningitis </a:t>
            </a:r>
          </a:p>
          <a:p>
            <a:pPr>
              <a:buFont typeface="Wingdings" pitchFamily="2" charset="2"/>
              <a:buChar char="Ø"/>
            </a:pPr>
            <a:r>
              <a:rPr lang="en-US" sz="2200" dirty="0"/>
              <a:t> Osteomyelitis </a:t>
            </a:r>
          </a:p>
          <a:p>
            <a:pPr>
              <a:buFont typeface="Wingdings" pitchFamily="2" charset="2"/>
              <a:buChar char="Ø"/>
            </a:pPr>
            <a:endParaRPr lang="en-US" sz="2200" dirty="0"/>
          </a:p>
          <a:p>
            <a:endParaRPr lang="en-US" sz="2200" dirty="0"/>
          </a:p>
        </p:txBody>
      </p:sp>
    </p:spTree>
    <p:extLst>
      <p:ext uri="{BB962C8B-B14F-4D97-AF65-F5344CB8AC3E}">
        <p14:creationId xmlns:p14="http://schemas.microsoft.com/office/powerpoint/2010/main" val="3896897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p:cNvSpPr>
            <a:spLocks noGrp="1"/>
          </p:cNvSpPr>
          <p:nvPr>
            <p:ph type="title"/>
          </p:nvPr>
        </p:nvSpPr>
        <p:spPr>
          <a:xfrm>
            <a:off x="630936" y="640080"/>
            <a:ext cx="4818888" cy="1481328"/>
          </a:xfrm>
        </p:spPr>
        <p:txBody>
          <a:bodyPr anchor="b">
            <a:normAutofit/>
          </a:bodyPr>
          <a:lstStyle/>
          <a:p>
            <a:r>
              <a:rPr lang="en-US" sz="5000" b="1"/>
              <a:t>History of contact </a:t>
            </a:r>
            <a:endParaRPr lang="ar-SA" sz="5000" b="1"/>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sz="quarter" idx="1"/>
          </p:nvPr>
        </p:nvSpPr>
        <p:spPr>
          <a:xfrm>
            <a:off x="630936" y="2660904"/>
            <a:ext cx="4818888" cy="3547872"/>
          </a:xfrm>
        </p:spPr>
        <p:txBody>
          <a:bodyPr anchor="t">
            <a:normAutofit/>
          </a:bodyPr>
          <a:lstStyle/>
          <a:p>
            <a:r>
              <a:rPr lang="en-US" sz="1700" b="1" u="sng" dirty="0"/>
              <a:t>note the following </a:t>
            </a:r>
          </a:p>
          <a:p>
            <a:pPr marL="342900" indent="-342900">
              <a:buFont typeface="Wingdings" panose="05000000000000000000" pitchFamily="2" charset="2"/>
              <a:buChar char="v"/>
            </a:pPr>
            <a:r>
              <a:rPr lang="en-US" sz="1700" b="1" dirty="0"/>
              <a:t>Closeness of contact</a:t>
            </a:r>
          </a:p>
          <a:p>
            <a:pPr marL="342900" indent="-342900">
              <a:buNone/>
            </a:pPr>
            <a:endParaRPr lang="en-US" sz="1700" b="1" dirty="0"/>
          </a:p>
          <a:p>
            <a:pPr marL="342900" indent="-342900">
              <a:buFont typeface="Wingdings" panose="05000000000000000000" pitchFamily="2" charset="2"/>
              <a:buChar char="v"/>
            </a:pPr>
            <a:r>
              <a:rPr lang="en-US" sz="1700" b="1" dirty="0"/>
              <a:t>Timing of contact children usually develop TB within 2 years after exposure and most (90%) within the first year</a:t>
            </a:r>
          </a:p>
          <a:p>
            <a:pPr marL="342900" indent="-342900">
              <a:buFont typeface="Wingdings" panose="05000000000000000000" pitchFamily="2" charset="2"/>
              <a:buChar char="v"/>
            </a:pPr>
            <a:endParaRPr lang="en-US" sz="1700" b="1" dirty="0"/>
          </a:p>
          <a:p>
            <a:pPr marL="0" indent="0">
              <a:buNone/>
            </a:pPr>
            <a:endParaRPr lang="en-US" sz="1700" b="1" dirty="0"/>
          </a:p>
        </p:txBody>
      </p:sp>
      <p:pic>
        <p:nvPicPr>
          <p:cNvPr id="6" name="Picture 5" descr="كلوز.jpg"/>
          <p:cNvPicPr>
            <a:picLocks noChangeAspect="1"/>
          </p:cNvPicPr>
          <p:nvPr/>
        </p:nvPicPr>
        <p:blipFill>
          <a:blip r:embed="rId2" cstate="print"/>
          <a:stretch>
            <a:fillRect/>
          </a:stretch>
        </p:blipFill>
        <p:spPr>
          <a:xfrm>
            <a:off x="6099048" y="1392385"/>
            <a:ext cx="5458968" cy="4073229"/>
          </a:xfrm>
          <a:prstGeom prst="rect">
            <a:avLst/>
          </a:prstGeom>
        </p:spPr>
      </p:pic>
      <p:sp>
        <p:nvSpPr>
          <p:cNvPr id="4" name="عنصر نائب لرقم الشريحة 3"/>
          <p:cNvSpPr>
            <a:spLocks noGrp="1"/>
          </p:cNvSpPr>
          <p:nvPr>
            <p:ph type="sldNum" sz="quarter" idx="12"/>
          </p:nvPr>
        </p:nvSpPr>
        <p:spPr>
          <a:xfrm>
            <a:off x="8610600" y="6356350"/>
            <a:ext cx="2743200" cy="365125"/>
          </a:xfrm>
        </p:spPr>
        <p:txBody>
          <a:bodyPr>
            <a:normAutofit/>
          </a:bodyPr>
          <a:lstStyle/>
          <a:p>
            <a:pPr>
              <a:spcAft>
                <a:spcPts val="600"/>
              </a:spcAft>
            </a:pPr>
            <a:fld id="{D57F1E4F-1CFF-5643-939E-217C01CDF565}" type="slidenum">
              <a:rPr lang="en-US" smtClean="0"/>
              <a:pPr>
                <a:spcAft>
                  <a:spcPts val="600"/>
                </a:spcAft>
              </a:pPr>
              <a:t>35</a:t>
            </a:fld>
            <a:endParaRPr lang="en-US"/>
          </a:p>
        </p:txBody>
      </p:sp>
    </p:spTree>
    <p:extLst>
      <p:ext uri="{BB962C8B-B14F-4D97-AF65-F5344CB8AC3E}">
        <p14:creationId xmlns:p14="http://schemas.microsoft.com/office/powerpoint/2010/main" val="3173439125"/>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p:cNvSpPr>
            <a:spLocks noGrp="1"/>
          </p:cNvSpPr>
          <p:nvPr>
            <p:ph type="title"/>
          </p:nvPr>
        </p:nvSpPr>
        <p:spPr>
          <a:xfrm>
            <a:off x="572493" y="238539"/>
            <a:ext cx="11018520" cy="1434415"/>
          </a:xfrm>
        </p:spPr>
        <p:txBody>
          <a:bodyPr anchor="b">
            <a:normAutofit/>
          </a:bodyPr>
          <a:lstStyle/>
          <a:p>
            <a:r>
              <a:rPr lang="en-US" sz="5400" b="1"/>
              <a:t>Clinical examination</a:t>
            </a:r>
            <a:endParaRPr lang="ar-SA" sz="5400" b="1"/>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572493" y="2071316"/>
            <a:ext cx="6713552" cy="4119172"/>
          </a:xfrm>
        </p:spPr>
        <p:txBody>
          <a:bodyPr anchor="t">
            <a:normAutofit/>
          </a:bodyPr>
          <a:lstStyle/>
          <a:p>
            <a:pPr marL="411480" indent="-411480">
              <a:buFont typeface="Wingdings" panose="05000000000000000000" pitchFamily="2" charset="2"/>
              <a:buChar char="v"/>
            </a:pPr>
            <a:r>
              <a:rPr lang="en-US" sz="2000" b="1" dirty="0"/>
              <a:t>Vital signs: temperature and respiratory rate</a:t>
            </a:r>
            <a:r>
              <a:rPr lang="en-GB" sz="2000" b="1" dirty="0"/>
              <a:t> </a:t>
            </a:r>
            <a:endParaRPr lang="en-US" sz="2000" b="1" dirty="0"/>
          </a:p>
          <a:p>
            <a:pPr marL="411480" indent="-411480">
              <a:buFont typeface="Wingdings" panose="05000000000000000000" pitchFamily="2" charset="2"/>
              <a:buChar char="v"/>
            </a:pPr>
            <a:r>
              <a:rPr lang="en-US" sz="2000" b="1" dirty="0"/>
              <a:t> Respiratory system: signs of respiratory distress :</a:t>
            </a:r>
          </a:p>
          <a:p>
            <a:pPr marL="548640" indent="-548640">
              <a:buFont typeface="Wingdings" pitchFamily="2" charset="2"/>
              <a:buChar char="ü"/>
            </a:pPr>
            <a:r>
              <a:rPr lang="en-US" sz="2000" b="1" dirty="0"/>
              <a:t> </a:t>
            </a:r>
            <a:r>
              <a:rPr lang="en-US" sz="2000" b="1" dirty="0">
                <a:sym typeface="Wingdings" pitchFamily="2" charset="2"/>
              </a:rPr>
              <a:t> Tachypnea </a:t>
            </a:r>
          </a:p>
          <a:p>
            <a:pPr marL="548640" indent="-548640">
              <a:buFont typeface="Wingdings" pitchFamily="2" charset="2"/>
              <a:buChar char="ü"/>
            </a:pPr>
            <a:r>
              <a:rPr lang="en-US" sz="2000" b="1" dirty="0">
                <a:sym typeface="Wingdings" pitchFamily="2" charset="2"/>
              </a:rPr>
              <a:t>  Dyspnea </a:t>
            </a:r>
          </a:p>
          <a:p>
            <a:pPr marL="548640" indent="-548640">
              <a:buFont typeface="Wingdings" pitchFamily="2" charset="2"/>
              <a:buChar char="ü"/>
            </a:pPr>
            <a:r>
              <a:rPr lang="en-US" sz="2000" b="1" dirty="0">
                <a:sym typeface="Wingdings" pitchFamily="2" charset="2"/>
              </a:rPr>
              <a:t> Retractions ( Suprasternal , Intercostal , Subcostal )</a:t>
            </a:r>
          </a:p>
          <a:p>
            <a:pPr marL="548640" indent="-548640">
              <a:buFont typeface="Wingdings" pitchFamily="2" charset="2"/>
              <a:buChar char="ü"/>
            </a:pPr>
            <a:r>
              <a:rPr lang="en-US" sz="2000" b="1" dirty="0">
                <a:sym typeface="Wingdings" pitchFamily="2" charset="2"/>
              </a:rPr>
              <a:t>Nasal Flaring ( spreading of Nostrils while breathing ) </a:t>
            </a:r>
          </a:p>
          <a:p>
            <a:pPr marL="548640" indent="-548640">
              <a:buFont typeface="Wingdings" pitchFamily="2" charset="2"/>
              <a:buChar char="ü"/>
            </a:pPr>
            <a:r>
              <a:rPr lang="en-US" sz="2000" b="1" dirty="0">
                <a:sym typeface="Wingdings" pitchFamily="2" charset="2"/>
              </a:rPr>
              <a:t> Apnea </a:t>
            </a:r>
          </a:p>
          <a:p>
            <a:pPr marL="548640" indent="-548640">
              <a:buFont typeface="Wingdings" pitchFamily="2" charset="2"/>
              <a:buChar char="ü"/>
            </a:pPr>
            <a:r>
              <a:rPr lang="en-US" sz="2000" b="1" dirty="0">
                <a:sym typeface="Wingdings" pitchFamily="2" charset="2"/>
              </a:rPr>
              <a:t>Cyanosis </a:t>
            </a:r>
          </a:p>
          <a:p>
            <a:pPr marL="548640" indent="-548640">
              <a:buFont typeface="Wingdings" pitchFamily="2" charset="2"/>
              <a:buChar char="ü"/>
            </a:pPr>
            <a:r>
              <a:rPr lang="en-US" sz="2000" b="1" dirty="0">
                <a:sym typeface="Wingdings" pitchFamily="2" charset="2"/>
              </a:rPr>
              <a:t>Altered Mental Status </a:t>
            </a:r>
            <a:endParaRPr lang="en-US" sz="2000" b="1" dirty="0"/>
          </a:p>
          <a:p>
            <a:pPr marL="411480" indent="-411480">
              <a:buFont typeface="Wingdings" panose="05000000000000000000" pitchFamily="2" charset="2"/>
              <a:buChar char="v"/>
            </a:pPr>
            <a:endParaRPr lang="en-US" sz="2000" b="1" dirty="0"/>
          </a:p>
        </p:txBody>
      </p:sp>
      <p:sp>
        <p:nvSpPr>
          <p:cNvPr id="4" name="عنصر نائب لرقم الشريحة 3"/>
          <p:cNvSpPr>
            <a:spLocks noGrp="1"/>
          </p:cNvSpPr>
          <p:nvPr>
            <p:ph type="sldNum" sz="quarter" idx="12"/>
          </p:nvPr>
        </p:nvSpPr>
        <p:spPr>
          <a:xfrm>
            <a:off x="8610600" y="6356350"/>
            <a:ext cx="2743200" cy="365125"/>
          </a:xfrm>
        </p:spPr>
        <p:txBody>
          <a:bodyPr>
            <a:normAutofit/>
          </a:bodyPr>
          <a:lstStyle/>
          <a:p>
            <a:pPr>
              <a:spcAft>
                <a:spcPts val="600"/>
              </a:spcAft>
            </a:pPr>
            <a:fld id="{D57F1E4F-1CFF-5643-939E-217C01CDF565}" type="slidenum">
              <a:rPr lang="en-US"/>
              <a:pPr>
                <a:spcAft>
                  <a:spcPts val="600"/>
                </a:spcAft>
              </a:pPr>
              <a:t>36</a:t>
            </a:fld>
            <a:endParaRPr lang="en-US"/>
          </a:p>
        </p:txBody>
      </p:sp>
    </p:spTree>
    <p:extLst>
      <p:ext uri="{BB962C8B-B14F-4D97-AF65-F5344CB8AC3E}">
        <p14:creationId xmlns:p14="http://schemas.microsoft.com/office/powerpoint/2010/main" val="1766994231"/>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0788"/>
        <p:cNvGrpSpPr/>
        <p:nvPr/>
      </p:nvGrpSpPr>
      <p:grpSpPr>
        <a:xfrm>
          <a:off x="0" y="0"/>
          <a:ext cx="0" cy="0"/>
          <a:chOff x="0" y="0"/>
          <a:chExt cx="0" cy="0"/>
        </a:xfrm>
      </p:grpSpPr>
      <p:sp useBgFill="1">
        <p:nvSpPr>
          <p:cNvPr id="160794" name="Rectangle 16079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79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789" name="Google Shape;160789;p6"/>
          <p:cNvSpPr txBox="1">
            <a:spLocks noGrp="1"/>
          </p:cNvSpPr>
          <p:nvPr>
            <p:ph type="body" idx="1"/>
          </p:nvPr>
        </p:nvSpPr>
        <p:spPr>
          <a:xfrm>
            <a:off x="838200" y="1929384"/>
            <a:ext cx="10515600" cy="4251960"/>
          </a:xfrm>
          <a:prstGeom prst="rect">
            <a:avLst/>
          </a:prstGeom>
        </p:spPr>
        <p:txBody>
          <a:bodyPr spcFirstLastPara="1" lIns="109725" tIns="54850" rIns="109725" bIns="54850" anchorCtr="0">
            <a:normAutofit/>
          </a:bodyPr>
          <a:lstStyle/>
          <a:p>
            <a:pPr marL="342900" marR="0" lvl="0" indent="-342900" rtl="0">
              <a:spcBef>
                <a:spcPts val="0"/>
              </a:spcBef>
              <a:spcAft>
                <a:spcPts val="0"/>
              </a:spcAft>
              <a:buClr>
                <a:schemeClr val="dk1"/>
              </a:buClr>
              <a:buSzPts val="3200"/>
              <a:buFont typeface="Noto Sans Symbols"/>
              <a:buChar char="❖"/>
            </a:pPr>
            <a:r>
              <a:rPr lang="en-US" sz="2200" b="0" i="0" u="none" strike="noStrike" cap="none">
                <a:latin typeface="Calibri"/>
                <a:ea typeface="Calibri"/>
                <a:cs typeface="Calibri"/>
                <a:sym typeface="Calibri"/>
              </a:rPr>
              <a:t> </a:t>
            </a:r>
            <a:r>
              <a:rPr lang="en-US" sz="2200" b="1" i="0" u="none" strike="noStrike" cap="none">
                <a:latin typeface="Calibri"/>
                <a:ea typeface="Calibri"/>
                <a:cs typeface="Calibri"/>
                <a:sym typeface="Calibri"/>
              </a:rPr>
              <a:t>Auscultation and percussion: usually </a:t>
            </a:r>
            <a:r>
              <a:rPr lang="en-US" sz="2200" b="1" i="0" u="sng" strike="noStrike" cap="none">
                <a:latin typeface="Calibri"/>
                <a:ea typeface="Calibri"/>
                <a:cs typeface="Calibri"/>
                <a:sym typeface="Calibri"/>
              </a:rPr>
              <a:t>normal</a:t>
            </a:r>
            <a:r>
              <a:rPr lang="en-US" sz="2200" b="1" i="0" u="none" strike="noStrike" cap="none">
                <a:latin typeface="Calibri"/>
                <a:ea typeface="Calibri"/>
                <a:cs typeface="Calibri"/>
                <a:sym typeface="Calibri"/>
              </a:rPr>
              <a:t> but may reveal lung disease or pleural effusion</a:t>
            </a:r>
            <a:endParaRPr lang="en-US" sz="2200"/>
          </a:p>
          <a:p>
            <a:pPr marL="342900" marR="0" lvl="0" indent="-160020" rtl="0">
              <a:spcBef>
                <a:spcPts val="576"/>
              </a:spcBef>
              <a:spcAft>
                <a:spcPts val="0"/>
              </a:spcAft>
              <a:buClr>
                <a:schemeClr val="dk1"/>
              </a:buClr>
              <a:buSzPts val="2880"/>
              <a:buFont typeface="Noto Sans Symbols"/>
              <a:buNone/>
            </a:pPr>
            <a:endParaRPr lang="en-US" sz="2200" b="1" i="0" u="none" strike="noStrike" cap="none">
              <a:latin typeface="Calibri"/>
              <a:ea typeface="Calibri"/>
              <a:cs typeface="Calibri"/>
              <a:sym typeface="Calibri"/>
            </a:endParaRPr>
          </a:p>
          <a:p>
            <a:pPr marL="342900" marR="0" lvl="0" indent="-342900" rtl="0">
              <a:spcBef>
                <a:spcPts val="576"/>
              </a:spcBef>
              <a:spcAft>
                <a:spcPts val="0"/>
              </a:spcAft>
              <a:buClr>
                <a:srgbClr val="C00000"/>
              </a:buClr>
              <a:buSzPts val="2880"/>
              <a:buFont typeface="Noto Sans Symbols"/>
              <a:buChar char="❖"/>
            </a:pPr>
            <a:r>
              <a:rPr lang="en-US" sz="2200" b="1" i="0" u="none" strike="noStrike" cap="none">
                <a:latin typeface="Calibri"/>
                <a:ea typeface="Calibri"/>
                <a:cs typeface="Calibri"/>
                <a:sym typeface="Calibri"/>
              </a:rPr>
              <a:t>Check weight, record weight and compare to previous weights </a:t>
            </a:r>
            <a:endParaRPr lang="en-US" sz="2200"/>
          </a:p>
          <a:p>
            <a:pPr marL="0" marR="0" lvl="0" indent="0" rtl="0">
              <a:spcBef>
                <a:spcPts val="480"/>
              </a:spcBef>
              <a:spcAft>
                <a:spcPts val="0"/>
              </a:spcAft>
              <a:buClr>
                <a:schemeClr val="dk1"/>
              </a:buClr>
              <a:buSzPts val="2400"/>
              <a:buFont typeface="Arial"/>
              <a:buNone/>
            </a:pPr>
            <a:endParaRPr lang="en-US" sz="2200" b="1" i="0" u="none" strike="noStrike" cap="none">
              <a:latin typeface="Calibri"/>
              <a:ea typeface="Calibri"/>
              <a:cs typeface="Calibri"/>
              <a:sym typeface="Calibri"/>
            </a:endParaRPr>
          </a:p>
          <a:p>
            <a:pPr marL="0" marR="0" lvl="0" indent="0" rtl="0">
              <a:spcBef>
                <a:spcPts val="480"/>
              </a:spcBef>
              <a:spcAft>
                <a:spcPts val="0"/>
              </a:spcAft>
              <a:buClr>
                <a:schemeClr val="dk1"/>
              </a:buClr>
              <a:buSzPts val="2400"/>
              <a:buFont typeface="Arial"/>
              <a:buNone/>
            </a:pPr>
            <a:endParaRPr lang="en-US" sz="2200" b="1" i="0" u="none" strike="noStrike" cap="none">
              <a:latin typeface="Calibri"/>
              <a:ea typeface="Calibri"/>
              <a:cs typeface="Calibri"/>
              <a:sym typeface="Calibri"/>
            </a:endParaRPr>
          </a:p>
          <a:p>
            <a:pPr marL="342900" lvl="0" indent="-342900" rtl="0">
              <a:spcBef>
                <a:spcPts val="576"/>
              </a:spcBef>
              <a:spcAft>
                <a:spcPts val="0"/>
              </a:spcAft>
              <a:buClr>
                <a:schemeClr val="dk1"/>
              </a:buClr>
              <a:buSzPts val="2880"/>
              <a:buFont typeface="Arial"/>
              <a:buChar char="•"/>
            </a:pPr>
            <a:r>
              <a:rPr lang="en-US" sz="2200" b="0" i="0" u="none" strike="noStrike" cap="none">
                <a:latin typeface="Calibri"/>
                <a:ea typeface="Calibri"/>
                <a:cs typeface="Calibri"/>
                <a:sym typeface="Calibri"/>
              </a:rPr>
              <a:t>Peripheral lymphadenopathy from TB typically consists of  unilateral enlarged, non-painful, rubbery lymph node, sometimes becoming fluctuant .</a:t>
            </a:r>
            <a:endParaRPr lang="en-US" sz="2200"/>
          </a:p>
          <a:p>
            <a:pPr marL="0" marR="0" lvl="0" indent="0" rtl="0">
              <a:spcBef>
                <a:spcPts val="480"/>
              </a:spcBef>
              <a:spcAft>
                <a:spcPts val="0"/>
              </a:spcAft>
              <a:buClr>
                <a:schemeClr val="dk1"/>
              </a:buClr>
              <a:buSzPts val="2400"/>
              <a:buFont typeface="Arial"/>
              <a:buNone/>
            </a:pPr>
            <a:endParaRPr lang="en-US" sz="2200" b="1" i="0" u="none" strike="noStrike" cap="none">
              <a:latin typeface="Calibri"/>
              <a:ea typeface="Calibri"/>
              <a:cs typeface="Calibri"/>
              <a:sym typeface="Calibri"/>
            </a:endParaRPr>
          </a:p>
          <a:p>
            <a:pPr marL="342900" marR="0" lvl="0" indent="-160020" rtl="0">
              <a:spcBef>
                <a:spcPts val="576"/>
              </a:spcBef>
              <a:spcAft>
                <a:spcPts val="0"/>
              </a:spcAft>
              <a:buClr>
                <a:schemeClr val="dk1"/>
              </a:buClr>
              <a:buSzPts val="2880"/>
              <a:buFont typeface="Noto Sans Symbols"/>
              <a:buNone/>
            </a:pPr>
            <a:endParaRPr lang="en-US" sz="2200" b="1" i="0" u="none" strike="noStrike" cap="none">
              <a:latin typeface="Calibri"/>
              <a:ea typeface="Calibri"/>
              <a:cs typeface="Calibri"/>
              <a:sym typeface="Calibri"/>
            </a:endParaRPr>
          </a:p>
          <a:p>
            <a:pPr marL="342900" lvl="0" indent="-139700" rtl="0">
              <a:spcBef>
                <a:spcPts val="640"/>
              </a:spcBef>
              <a:spcAft>
                <a:spcPts val="0"/>
              </a:spcAft>
              <a:buClr>
                <a:schemeClr val="dk1"/>
              </a:buClr>
              <a:buSzPts val="3200"/>
              <a:buFont typeface="Arial"/>
              <a:buNone/>
            </a:pPr>
            <a:endParaRPr lang="en-US" sz="2200" b="0" i="0" u="none" strike="noStrike" cap="none">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0790"/>
        <p:cNvGrpSpPr/>
        <p:nvPr/>
      </p:nvGrpSpPr>
      <p:grpSpPr>
        <a:xfrm>
          <a:off x="0" y="0"/>
          <a:ext cx="0" cy="0"/>
          <a:chOff x="0" y="0"/>
          <a:chExt cx="0" cy="0"/>
        </a:xfrm>
      </p:grpSpPr>
      <p:sp useBgFill="1">
        <p:nvSpPr>
          <p:cNvPr id="160798" name="Rectangle 16079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80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793" name="Google Shape;160793;p7"/>
          <p:cNvSpPr txBox="1">
            <a:spLocks noGrp="1"/>
          </p:cNvSpPr>
          <p:nvPr>
            <p:ph type="sldNum" idx="12"/>
          </p:nvPr>
        </p:nvSpPr>
        <p:spPr>
          <a:xfrm>
            <a:off x="8610600" y="6356350"/>
            <a:ext cx="2743200" cy="365100"/>
          </a:xfrm>
          <a:prstGeom prst="rect">
            <a:avLst/>
          </a:prstGeom>
        </p:spPr>
        <p:txBody>
          <a:bodyPr spcFirstLastPara="1" lIns="91425" tIns="45700" rIns="91425" bIns="45700" anchorCtr="0">
            <a:normAutofit/>
          </a:bodyPr>
          <a:lstStyle/>
          <a:p>
            <a:pPr marL="0" lvl="0" indent="0" rtl="0">
              <a:spcBef>
                <a:spcPts val="0"/>
              </a:spcBef>
              <a:spcAft>
                <a:spcPts val="600"/>
              </a:spcAft>
              <a:buNone/>
            </a:pPr>
            <a:fld id="{00000000-1234-1234-1234-123412341234}" type="slidenum">
              <a:rPr lang="en-US"/>
              <a:pPr marL="0" lvl="0" indent="0" rtl="0">
                <a:spcBef>
                  <a:spcPts val="0"/>
                </a:spcBef>
                <a:spcAft>
                  <a:spcPts val="600"/>
                </a:spcAft>
                <a:buNone/>
              </a:pPr>
              <a:t>38</a:t>
            </a:fld>
            <a:endParaRPr lang="en-US"/>
          </a:p>
        </p:txBody>
      </p:sp>
      <p:sp>
        <p:nvSpPr>
          <p:cNvPr id="3" name="Content Placeholder 2">
            <a:extLst>
              <a:ext uri="{FF2B5EF4-FFF2-40B4-BE49-F238E27FC236}">
                <a16:creationId xmlns:a16="http://schemas.microsoft.com/office/drawing/2014/main" id="{FBC58404-6581-4454-FEE4-25F6D5E704BE}"/>
              </a:ext>
            </a:extLst>
          </p:cNvPr>
          <p:cNvSpPr>
            <a:spLocks noGrp="1"/>
          </p:cNvSpPr>
          <p:nvPr>
            <p:ph idx="1"/>
          </p:nvPr>
        </p:nvSpPr>
        <p:spPr/>
        <p:txBody>
          <a:bodyPr/>
          <a:lstStyle/>
          <a:p>
            <a:endParaRPr lang="en-US"/>
          </a:p>
        </p:txBody>
      </p:sp>
      <p:sp>
        <p:nvSpPr>
          <p:cNvPr id="5" name="Title 4">
            <a:extLst>
              <a:ext uri="{FF2B5EF4-FFF2-40B4-BE49-F238E27FC236}">
                <a16:creationId xmlns:a16="http://schemas.microsoft.com/office/drawing/2014/main" id="{AC3BB997-D8EA-4ADD-92DB-337AAFF20C9D}"/>
              </a:ext>
            </a:extLst>
          </p:cNvPr>
          <p:cNvSpPr>
            <a:spLocks noGrp="1"/>
          </p:cNvSpPr>
          <p:nvPr>
            <p:ph type="title"/>
          </p:nvPr>
        </p:nvSpPr>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n.jpg"/>
          <p:cNvPicPr>
            <a:picLocks noChangeAspect="1"/>
          </p:cNvPicPr>
          <p:nvPr/>
        </p:nvPicPr>
        <p:blipFill>
          <a:blip r:embed="rId2" cstate="print"/>
          <a:stretch>
            <a:fillRect/>
          </a:stretch>
        </p:blipFill>
        <p:spPr>
          <a:xfrm>
            <a:off x="764988" y="1781619"/>
            <a:ext cx="3368969" cy="3294762"/>
          </a:xfrm>
          <a:prstGeom prst="rect">
            <a:avLst/>
          </a:prstGeom>
        </p:spPr>
      </p:pic>
      <p:sp>
        <p:nvSpPr>
          <p:cNvPr id="12" name="Freeform: Shape 11">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5759354" y="457201"/>
            <a:ext cx="5337270" cy="1835911"/>
          </a:xfrm>
        </p:spPr>
        <p:txBody>
          <a:bodyPr anchor="b">
            <a:normAutofit/>
          </a:bodyPr>
          <a:lstStyle/>
          <a:p>
            <a:r>
              <a:rPr lang="en-US" sz="5400" b="1">
                <a:solidFill>
                  <a:srgbClr val="FFFFFF"/>
                </a:solidFill>
              </a:rPr>
              <a:t>Investigations</a:t>
            </a:r>
          </a:p>
        </p:txBody>
      </p:sp>
      <p:sp>
        <p:nvSpPr>
          <p:cNvPr id="1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59354" y="2798064"/>
            <a:ext cx="5461095" cy="3417611"/>
          </a:xfrm>
        </p:spPr>
        <p:txBody>
          <a:bodyPr anchor="t">
            <a:normAutofit/>
          </a:bodyPr>
          <a:lstStyle/>
          <a:p>
            <a:pPr marL="548640" indent="-548640">
              <a:buAutoNum type="alphaLcParenR"/>
            </a:pPr>
            <a:r>
              <a:rPr lang="en-US" sz="2200" b="1">
                <a:solidFill>
                  <a:srgbClr val="FFFFFF"/>
                </a:solidFill>
              </a:rPr>
              <a:t>Chest X-Ray , CT-scan</a:t>
            </a:r>
          </a:p>
          <a:p>
            <a:pPr marL="548640" indent="-548640">
              <a:buAutoNum type="alphaLcParenR"/>
            </a:pPr>
            <a:endParaRPr lang="en-US" sz="2200" b="1">
              <a:solidFill>
                <a:srgbClr val="FFFFFF"/>
              </a:solidFill>
            </a:endParaRPr>
          </a:p>
          <a:p>
            <a:pPr marL="548640" indent="-548640">
              <a:buFont typeface="Arial" pitchFamily="34" charset="0"/>
              <a:buAutoNum type="alphaLcParenR"/>
            </a:pPr>
            <a:r>
              <a:rPr lang="en-US" sz="2200" b="1">
                <a:solidFill>
                  <a:srgbClr val="FFFFFF"/>
                </a:solidFill>
              </a:rPr>
              <a:t>Tuberculin Skin Test , IGRA</a:t>
            </a:r>
          </a:p>
          <a:p>
            <a:pPr marL="0" indent="0">
              <a:buNone/>
            </a:pPr>
            <a:endParaRPr lang="en-US" sz="2200" b="1">
              <a:solidFill>
                <a:srgbClr val="FFFFFF"/>
              </a:solidFill>
            </a:endParaRPr>
          </a:p>
          <a:p>
            <a:pPr marL="0" indent="0">
              <a:buNone/>
            </a:pPr>
            <a:r>
              <a:rPr lang="en-US" sz="2200" b="1">
                <a:solidFill>
                  <a:srgbClr val="FFFFFF"/>
                </a:solidFill>
              </a:rPr>
              <a:t>c) Culture and Microbiology </a:t>
            </a:r>
          </a:p>
          <a:p>
            <a:pPr marL="0" indent="0">
              <a:buNone/>
            </a:pPr>
            <a:endParaRPr lang="en-US" sz="2200" b="1">
              <a:solidFill>
                <a:srgbClr val="FFFFFF"/>
              </a:solidFill>
            </a:endParaRPr>
          </a:p>
        </p:txBody>
      </p:sp>
      <p:sp>
        <p:nvSpPr>
          <p:cNvPr id="5" name="عنصر نائب لرقم الشريحة 4"/>
          <p:cNvSpPr>
            <a:spLocks noGrp="1"/>
          </p:cNvSpPr>
          <p:nvPr>
            <p:ph type="sldNum" sz="quarter" idx="12"/>
          </p:nvPr>
        </p:nvSpPr>
        <p:spPr>
          <a:xfrm>
            <a:off x="10058400" y="6356350"/>
            <a:ext cx="1295400" cy="365125"/>
          </a:xfrm>
        </p:spPr>
        <p:txBody>
          <a:bodyPr>
            <a:normAutofit/>
          </a:bodyPr>
          <a:lstStyle/>
          <a:p>
            <a:pPr>
              <a:spcAft>
                <a:spcPts val="600"/>
              </a:spcAft>
            </a:pPr>
            <a:fld id="{D57F1E4F-1CFF-5643-939E-217C01CDF565}" type="slidenum">
              <a:rPr lang="en-US">
                <a:solidFill>
                  <a:srgbClr val="FFFFFF"/>
                </a:solidFill>
              </a:rPr>
              <a:pPr>
                <a:spcAft>
                  <a:spcPts val="600"/>
                </a:spcAft>
              </a:pPr>
              <a:t>39</a:t>
            </a:fld>
            <a:endParaRPr lang="en-US">
              <a:solidFill>
                <a:srgbClr val="FFFFFF"/>
              </a:solidFill>
            </a:endParaRPr>
          </a:p>
        </p:txBody>
      </p:sp>
    </p:spTree>
    <p:extLst>
      <p:ext uri="{BB962C8B-B14F-4D97-AF65-F5344CB8AC3E}">
        <p14:creationId xmlns:p14="http://schemas.microsoft.com/office/powerpoint/2010/main" val="36895704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365125"/>
            <a:ext cx="10515600" cy="5811838"/>
          </a:xfrm>
          <a:prstGeom prst="rect">
            <a:avLst/>
          </a:prstGeom>
        </p:spPr>
      </p:pic>
    </p:spTree>
    <p:extLst>
      <p:ext uri="{BB962C8B-B14F-4D97-AF65-F5344CB8AC3E}">
        <p14:creationId xmlns:p14="http://schemas.microsoft.com/office/powerpoint/2010/main" val="2223709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5ACC6BB2-28F8-4405-829D-0562733BE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3">
            <a:extLst>
              <a:ext uri="{FF2B5EF4-FFF2-40B4-BE49-F238E27FC236}">
                <a16:creationId xmlns:a16="http://schemas.microsoft.com/office/drawing/2014/main" id="{5C2E53F0-AD54-4A55-99A0-EC896CE3C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D15F19F8-85EE-477A-ACBA-4B6D0697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53397"/>
            <a:ext cx="10515600" cy="1273233"/>
          </a:xfrm>
        </p:spPr>
        <p:txBody>
          <a:bodyPr>
            <a:normAutofit/>
          </a:bodyPr>
          <a:lstStyle/>
          <a:p>
            <a:r>
              <a:rPr lang="en-US" sz="4000" b="1"/>
              <a:t>PRIMARY TB </a:t>
            </a:r>
          </a:p>
        </p:txBody>
      </p:sp>
      <p:sp>
        <p:nvSpPr>
          <p:cNvPr id="18" name="Rectangle 17">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عنصر نائب للمحتوى 3" descr="IMG_5645.PNG"/>
          <p:cNvPicPr>
            <a:picLocks noGrp="1" noChangeAspect="1"/>
          </p:cNvPicPr>
          <p:nvPr>
            <p:ph idx="1"/>
          </p:nvPr>
        </p:nvPicPr>
        <p:blipFill>
          <a:blip r:embed="rId2" cstate="print"/>
          <a:stretch>
            <a:fillRect/>
          </a:stretch>
        </p:blipFill>
        <p:spPr>
          <a:xfrm>
            <a:off x="5122534" y="2587495"/>
            <a:ext cx="4651901" cy="3657856"/>
          </a:xfrm>
          <a:prstGeom prst="rect">
            <a:avLst/>
          </a:prstGeom>
        </p:spPr>
      </p:pic>
      <p:sp>
        <p:nvSpPr>
          <p:cNvPr id="5" name="عنصر نائب لرقم الشريحة 4"/>
          <p:cNvSpPr>
            <a:spLocks noGrp="1"/>
          </p:cNvSpPr>
          <p:nvPr>
            <p:ph type="sldNum" sz="quarter" idx="12"/>
          </p:nvPr>
        </p:nvSpPr>
        <p:spPr>
          <a:xfrm>
            <a:off x="7796766" y="5908084"/>
            <a:ext cx="1844297" cy="245479"/>
          </a:xfrm>
        </p:spPr>
        <p:txBody>
          <a:bodyPr/>
          <a:lstStyle/>
          <a:p>
            <a:pPr defTabSz="612648">
              <a:spcAft>
                <a:spcPts val="600"/>
              </a:spcAft>
            </a:pPr>
            <a:fld id="{D57F1E4F-1CFF-5643-939E-217C01CDF565}" type="slidenum">
              <a:rPr lang="en-US" sz="804" kern="1200">
                <a:solidFill>
                  <a:schemeClr val="tx1">
                    <a:tint val="75000"/>
                  </a:schemeClr>
                </a:solidFill>
                <a:latin typeface="+mn-lt"/>
                <a:ea typeface="+mn-ea"/>
                <a:cs typeface="+mn-cs"/>
              </a:rPr>
              <a:pPr defTabSz="612648">
                <a:spcAft>
                  <a:spcPts val="600"/>
                </a:spcAft>
              </a:pPr>
              <a:t>40</a:t>
            </a:fld>
            <a:endParaRPr lang="en-US"/>
          </a:p>
        </p:txBody>
      </p:sp>
      <p:sp>
        <p:nvSpPr>
          <p:cNvPr id="6" name="TextBox 5"/>
          <p:cNvSpPr txBox="1"/>
          <p:nvPr/>
        </p:nvSpPr>
        <p:spPr>
          <a:xfrm>
            <a:off x="2417565" y="2184158"/>
            <a:ext cx="2643493" cy="3187924"/>
          </a:xfrm>
          <a:prstGeom prst="rect">
            <a:avLst/>
          </a:prstGeom>
          <a:noFill/>
        </p:spPr>
        <p:txBody>
          <a:bodyPr wrap="square" rtlCol="0">
            <a:spAutoFit/>
          </a:bodyPr>
          <a:lstStyle/>
          <a:p>
            <a:pPr defTabSz="612648">
              <a:spcAft>
                <a:spcPts val="600"/>
              </a:spcAft>
            </a:pPr>
            <a:r>
              <a:rPr lang="en-US" sz="2251" kern="1200">
                <a:solidFill>
                  <a:srgbClr val="C00000"/>
                </a:solidFill>
                <a:latin typeface="+mn-lt"/>
                <a:ea typeface="+mn-ea"/>
                <a:cs typeface="+mn-cs"/>
              </a:rPr>
              <a:t>The x-ray of a primary infection :</a:t>
            </a:r>
          </a:p>
          <a:p>
            <a:pPr defTabSz="612648">
              <a:spcAft>
                <a:spcPts val="600"/>
              </a:spcAft>
            </a:pPr>
            <a:r>
              <a:rPr lang="en-US" sz="2251" kern="1200">
                <a:solidFill>
                  <a:schemeClr val="tx1">
                    <a:lumMod val="95000"/>
                    <a:lumOff val="5000"/>
                  </a:schemeClr>
                </a:solidFill>
                <a:latin typeface="+mn-lt"/>
                <a:ea typeface="+mn-ea"/>
                <a:cs typeface="+mn-cs"/>
              </a:rPr>
              <a:t>-</a:t>
            </a:r>
            <a:r>
              <a:rPr lang="en-US" sz="2251" kern="1200" err="1">
                <a:solidFill>
                  <a:schemeClr val="tx1">
                    <a:lumMod val="95000"/>
                    <a:lumOff val="5000"/>
                  </a:schemeClr>
                </a:solidFill>
                <a:latin typeface="+mn-lt"/>
                <a:ea typeface="+mn-ea"/>
                <a:cs typeface="+mn-cs"/>
              </a:rPr>
              <a:t>Ghon</a:t>
            </a:r>
            <a:r>
              <a:rPr lang="en-US" sz="2251" kern="1200">
                <a:solidFill>
                  <a:schemeClr val="tx1">
                    <a:lumMod val="95000"/>
                    <a:lumOff val="5000"/>
                  </a:schemeClr>
                </a:solidFill>
                <a:latin typeface="+mn-lt"/>
                <a:ea typeface="+mn-ea"/>
                <a:cs typeface="+mn-cs"/>
              </a:rPr>
              <a:t> complex  : </a:t>
            </a:r>
            <a:r>
              <a:rPr lang="en-US" sz="2251" kern="1200" err="1">
                <a:solidFill>
                  <a:schemeClr val="tx1">
                    <a:lumMod val="95000"/>
                    <a:lumOff val="5000"/>
                  </a:schemeClr>
                </a:solidFill>
                <a:latin typeface="+mn-lt"/>
                <a:ea typeface="+mn-ea"/>
                <a:cs typeface="+mn-cs"/>
              </a:rPr>
              <a:t>ghon</a:t>
            </a:r>
            <a:r>
              <a:rPr lang="en-US" sz="2251" kern="1200">
                <a:solidFill>
                  <a:schemeClr val="tx1">
                    <a:lumMod val="95000"/>
                    <a:lumOff val="5000"/>
                  </a:schemeClr>
                </a:solidFill>
                <a:latin typeface="+mn-lt"/>
                <a:ea typeface="+mn-ea"/>
                <a:cs typeface="+mn-cs"/>
              </a:rPr>
              <a:t> focus (TB </a:t>
            </a:r>
            <a:r>
              <a:rPr lang="en-US" sz="2251" kern="1200" err="1">
                <a:solidFill>
                  <a:schemeClr val="tx1">
                    <a:lumMod val="95000"/>
                    <a:lumOff val="5000"/>
                  </a:schemeClr>
                </a:solidFill>
                <a:latin typeface="+mn-lt"/>
                <a:ea typeface="+mn-ea"/>
                <a:cs typeface="+mn-cs"/>
              </a:rPr>
              <a:t>caesating</a:t>
            </a:r>
            <a:r>
              <a:rPr lang="en-US" sz="2251" kern="1200">
                <a:solidFill>
                  <a:schemeClr val="tx1">
                    <a:lumMod val="95000"/>
                    <a:lumOff val="5000"/>
                  </a:schemeClr>
                </a:solidFill>
                <a:latin typeface="+mn-lt"/>
                <a:ea typeface="+mn-ea"/>
                <a:cs typeface="+mn-cs"/>
              </a:rPr>
              <a:t> </a:t>
            </a:r>
            <a:r>
              <a:rPr lang="en-US" sz="2251" kern="1200" err="1">
                <a:solidFill>
                  <a:schemeClr val="tx1">
                    <a:lumMod val="95000"/>
                    <a:lumOff val="5000"/>
                  </a:schemeClr>
                </a:solidFill>
                <a:latin typeface="+mn-lt"/>
                <a:ea typeface="+mn-ea"/>
                <a:cs typeface="+mn-cs"/>
              </a:rPr>
              <a:t>granuloma</a:t>
            </a:r>
            <a:r>
              <a:rPr lang="en-US" sz="2251" kern="1200">
                <a:solidFill>
                  <a:schemeClr val="tx1">
                    <a:lumMod val="95000"/>
                    <a:lumOff val="5000"/>
                  </a:schemeClr>
                </a:solidFill>
                <a:latin typeface="+mn-lt"/>
                <a:ea typeface="+mn-ea"/>
                <a:cs typeface="+mn-cs"/>
              </a:rPr>
              <a:t> ) with </a:t>
            </a:r>
            <a:r>
              <a:rPr lang="en-US" sz="2251" kern="1200" err="1">
                <a:solidFill>
                  <a:schemeClr val="tx1">
                    <a:lumMod val="95000"/>
                    <a:lumOff val="5000"/>
                  </a:schemeClr>
                </a:solidFill>
                <a:latin typeface="+mn-lt"/>
                <a:ea typeface="+mn-ea"/>
                <a:cs typeface="+mn-cs"/>
              </a:rPr>
              <a:t>mediastinal</a:t>
            </a:r>
            <a:r>
              <a:rPr lang="en-US" sz="2251" kern="1200">
                <a:solidFill>
                  <a:schemeClr val="tx1">
                    <a:lumMod val="95000"/>
                    <a:lumOff val="5000"/>
                  </a:schemeClr>
                </a:solidFill>
                <a:latin typeface="+mn-lt"/>
                <a:ea typeface="+mn-ea"/>
                <a:cs typeface="+mn-cs"/>
              </a:rPr>
              <a:t> </a:t>
            </a:r>
            <a:r>
              <a:rPr lang="en-US" sz="2251" kern="1200" err="1">
                <a:solidFill>
                  <a:schemeClr val="tx1">
                    <a:lumMod val="95000"/>
                    <a:lumOff val="5000"/>
                  </a:schemeClr>
                </a:solidFill>
                <a:latin typeface="+mn-lt"/>
                <a:ea typeface="+mn-ea"/>
                <a:cs typeface="+mn-cs"/>
              </a:rPr>
              <a:t>lymphadenopathy</a:t>
            </a:r>
            <a:r>
              <a:rPr lang="en-US" sz="2251" kern="1200">
                <a:solidFill>
                  <a:schemeClr val="tx1">
                    <a:lumMod val="95000"/>
                    <a:lumOff val="5000"/>
                  </a:schemeClr>
                </a:solidFill>
                <a:latin typeface="+mn-lt"/>
                <a:ea typeface="+mn-ea"/>
                <a:cs typeface="+mn-cs"/>
              </a:rPr>
              <a:t> </a:t>
            </a:r>
            <a:endParaRPr lang="ar-JO" sz="2251" kern="1200">
              <a:solidFill>
                <a:schemeClr val="tx1">
                  <a:lumMod val="95000"/>
                  <a:lumOff val="5000"/>
                </a:schemeClr>
              </a:solidFill>
              <a:latin typeface="+mn-lt"/>
              <a:ea typeface="+mn-ea"/>
              <a:cs typeface="+mn-cs"/>
            </a:endParaRPr>
          </a:p>
          <a:p>
            <a:pPr>
              <a:spcAft>
                <a:spcPts val="600"/>
              </a:spcAft>
            </a:pPr>
            <a:endParaRPr lang="en-US" sz="3360"/>
          </a:p>
        </p:txBody>
      </p:sp>
      <p:sp>
        <p:nvSpPr>
          <p:cNvPr id="3" name="TextBox 2"/>
          <p:cNvSpPr txBox="1"/>
          <p:nvPr/>
        </p:nvSpPr>
        <p:spPr>
          <a:xfrm>
            <a:off x="2479042" y="5169511"/>
            <a:ext cx="2213157" cy="947054"/>
          </a:xfrm>
          <a:prstGeom prst="rect">
            <a:avLst/>
          </a:prstGeom>
          <a:noFill/>
        </p:spPr>
        <p:txBody>
          <a:bodyPr wrap="square" rtlCol="0">
            <a:spAutoFit/>
          </a:bodyPr>
          <a:lstStyle/>
          <a:p>
            <a:pPr defTabSz="612648">
              <a:spcAft>
                <a:spcPts val="600"/>
              </a:spcAft>
            </a:pPr>
            <a:r>
              <a:rPr lang="en-US" sz="1447" b="1" kern="1200" spc="4" err="1">
                <a:solidFill>
                  <a:srgbClr val="FF0000"/>
                </a:solidFill>
                <a:latin typeface="Arial"/>
                <a:ea typeface="+mn-ea"/>
                <a:cs typeface="Arial"/>
              </a:rPr>
              <a:t>Ghon</a:t>
            </a:r>
            <a:r>
              <a:rPr lang="en-US" sz="1447" b="1" kern="1200" spc="4">
                <a:solidFill>
                  <a:srgbClr val="FF0000"/>
                </a:solidFill>
                <a:latin typeface="Arial"/>
                <a:ea typeface="+mn-ea"/>
                <a:cs typeface="Arial"/>
              </a:rPr>
              <a:t> </a:t>
            </a:r>
            <a:r>
              <a:rPr lang="en-US" sz="1447" b="1" kern="1200" spc="-4">
                <a:solidFill>
                  <a:srgbClr val="FF0000"/>
                </a:solidFill>
                <a:latin typeface="Arial"/>
                <a:ea typeface="+mn-ea"/>
                <a:cs typeface="Arial"/>
              </a:rPr>
              <a:t>complex </a:t>
            </a:r>
            <a:r>
              <a:rPr lang="en-US" sz="1447" b="1" kern="1200" spc="44">
                <a:solidFill>
                  <a:srgbClr val="FF0000"/>
                </a:solidFill>
                <a:latin typeface="Arial"/>
                <a:ea typeface="+mn-ea"/>
                <a:cs typeface="Arial"/>
              </a:rPr>
              <a:t>= </a:t>
            </a:r>
            <a:r>
              <a:rPr lang="en-US" sz="1447" b="1" kern="1200" spc="4" err="1">
                <a:solidFill>
                  <a:srgbClr val="FF0000"/>
                </a:solidFill>
                <a:latin typeface="Arial"/>
                <a:ea typeface="+mn-ea"/>
                <a:cs typeface="Arial"/>
              </a:rPr>
              <a:t>Ghon</a:t>
            </a:r>
            <a:r>
              <a:rPr lang="en-US" sz="1447" b="1" kern="1200" spc="4">
                <a:solidFill>
                  <a:srgbClr val="FF0000"/>
                </a:solidFill>
                <a:latin typeface="Arial"/>
                <a:ea typeface="+mn-ea"/>
                <a:cs typeface="Arial"/>
              </a:rPr>
              <a:t> </a:t>
            </a:r>
            <a:r>
              <a:rPr lang="en-US" sz="1447" b="1" kern="1200" spc="-48">
                <a:solidFill>
                  <a:srgbClr val="FF0000"/>
                </a:solidFill>
                <a:latin typeface="Arial"/>
                <a:ea typeface="+mn-ea"/>
                <a:cs typeface="Arial"/>
              </a:rPr>
              <a:t>focus</a:t>
            </a:r>
            <a:r>
              <a:rPr lang="en-US" sz="1447" b="1" kern="1200" spc="8">
                <a:solidFill>
                  <a:srgbClr val="FF0000"/>
                </a:solidFill>
                <a:latin typeface="Arial"/>
                <a:ea typeface="+mn-ea"/>
                <a:cs typeface="Arial"/>
              </a:rPr>
              <a:t> </a:t>
            </a:r>
            <a:r>
              <a:rPr lang="en-US" sz="1447" b="1" kern="1200" spc="-16">
                <a:solidFill>
                  <a:srgbClr val="FF0000"/>
                </a:solidFill>
                <a:latin typeface="Arial"/>
                <a:ea typeface="+mn-ea"/>
                <a:cs typeface="Arial"/>
              </a:rPr>
              <a:t>+ </a:t>
            </a:r>
            <a:r>
              <a:rPr lang="en-US" sz="1447" b="1" kern="1200" spc="-16" err="1">
                <a:solidFill>
                  <a:srgbClr val="FF0000"/>
                </a:solidFill>
                <a:latin typeface="Arial"/>
                <a:ea typeface="+mn-ea"/>
                <a:cs typeface="Arial"/>
              </a:rPr>
              <a:t>hailar</a:t>
            </a:r>
            <a:r>
              <a:rPr lang="en-US" sz="1447" b="1" kern="1200" spc="-16">
                <a:solidFill>
                  <a:srgbClr val="FF0000"/>
                </a:solidFill>
                <a:latin typeface="Arial"/>
                <a:ea typeface="+mn-ea"/>
                <a:cs typeface="Arial"/>
              </a:rPr>
              <a:t> L.N</a:t>
            </a:r>
            <a:endParaRPr lang="en-US" sz="1447" kern="1200">
              <a:solidFill>
                <a:srgbClr val="FF0000"/>
              </a:solidFill>
              <a:latin typeface="Arial"/>
              <a:ea typeface="+mn-ea"/>
              <a:cs typeface="Arial"/>
            </a:endParaRPr>
          </a:p>
          <a:p>
            <a:pPr>
              <a:spcAft>
                <a:spcPts val="600"/>
              </a:spcAft>
            </a:pPr>
            <a:endParaRPr lang="en-US" sz="2160">
              <a:solidFill>
                <a:srgbClr val="FF0000"/>
              </a:solidFill>
            </a:endParaRPr>
          </a:p>
        </p:txBody>
      </p:sp>
    </p:spTree>
    <p:extLst>
      <p:ext uri="{BB962C8B-B14F-4D97-AF65-F5344CB8AC3E}">
        <p14:creationId xmlns:p14="http://schemas.microsoft.com/office/powerpoint/2010/main" val="1688222800"/>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0936" y="2660904"/>
            <a:ext cx="4818888" cy="3547872"/>
          </a:xfrm>
        </p:spPr>
        <p:txBody>
          <a:bodyPr anchor="t">
            <a:normAutofit/>
          </a:bodyPr>
          <a:lstStyle/>
          <a:p>
            <a:pPr marL="411480" indent="-411480"/>
            <a:r>
              <a:rPr lang="en-US" sz="2200" b="1" i="1"/>
              <a:t>Ranke complex :</a:t>
            </a:r>
          </a:p>
          <a:p>
            <a:pPr marL="411480" indent="-411480"/>
            <a:r>
              <a:rPr lang="en-US" sz="2200" b="1" i="1"/>
              <a:t>In a minority of cases,</a:t>
            </a:r>
          </a:p>
          <a:p>
            <a:pPr marL="411480" indent="-411480"/>
            <a:r>
              <a:rPr lang="en-US" sz="2200" b="1" i="1"/>
              <a:t> the diagnosis is by the presence of a previous Ghon focus, which is calcified WITH calcified mediastinal lymph node  , which seen in healed PTB</a:t>
            </a:r>
          </a:p>
          <a:p>
            <a:pPr marL="411480" indent="-411480"/>
            <a:endParaRPr lang="en-US" sz="2200" b="1"/>
          </a:p>
        </p:txBody>
      </p:sp>
      <p:pic>
        <p:nvPicPr>
          <p:cNvPr id="6" name="صورة 5" descr="Screenshot_20190714-195822.jpg"/>
          <p:cNvPicPr>
            <a:picLocks noChangeAspect="1"/>
          </p:cNvPicPr>
          <p:nvPr/>
        </p:nvPicPr>
        <p:blipFill>
          <a:blip r:embed="rId2"/>
          <a:srcRect l="1267" t="7957" r="773" b="26452"/>
          <a:stretch>
            <a:fillRect/>
          </a:stretch>
        </p:blipFill>
        <p:spPr>
          <a:xfrm>
            <a:off x="6745909" y="640080"/>
            <a:ext cx="4165245" cy="5577840"/>
          </a:xfrm>
          <a:prstGeom prst="rect">
            <a:avLst/>
          </a:prstGeom>
        </p:spPr>
      </p:pic>
      <p:sp>
        <p:nvSpPr>
          <p:cNvPr id="5" name="عنصر نائب لرقم الشريحة 4"/>
          <p:cNvSpPr>
            <a:spLocks noGrp="1"/>
          </p:cNvSpPr>
          <p:nvPr>
            <p:ph type="sldNum" sz="quarter" idx="12"/>
          </p:nvPr>
        </p:nvSpPr>
        <p:spPr>
          <a:xfrm>
            <a:off x="8610600" y="6356350"/>
            <a:ext cx="2743200" cy="365125"/>
          </a:xfrm>
        </p:spPr>
        <p:txBody>
          <a:bodyPr>
            <a:normAutofit/>
          </a:bodyPr>
          <a:lstStyle/>
          <a:p>
            <a:pPr>
              <a:spcAft>
                <a:spcPts val="600"/>
              </a:spcAft>
            </a:pPr>
            <a:fld id="{D57F1E4F-1CFF-5643-939E-217C01CDF565}" type="slidenum">
              <a:rPr lang="en-US" smtClean="0"/>
              <a:pPr>
                <a:spcAft>
                  <a:spcPts val="600"/>
                </a:spcAft>
              </a:pPr>
              <a:t>41</a:t>
            </a:fld>
            <a:endParaRPr lang="en-US"/>
          </a:p>
        </p:txBody>
      </p:sp>
    </p:spTree>
    <p:extLst>
      <p:ext uri="{BB962C8B-B14F-4D97-AF65-F5344CB8AC3E}">
        <p14:creationId xmlns:p14="http://schemas.microsoft.com/office/powerpoint/2010/main" val="2473071201"/>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0936" y="457200"/>
            <a:ext cx="4343400" cy="1929384"/>
          </a:xfrm>
        </p:spPr>
        <p:txBody>
          <a:bodyPr anchor="ctr">
            <a:normAutofit/>
          </a:bodyPr>
          <a:lstStyle/>
          <a:p>
            <a:r>
              <a:rPr lang="en-US" sz="4800"/>
              <a:t>CT-scan</a:t>
            </a:r>
          </a:p>
        </p:txBody>
      </p:sp>
      <p:sp>
        <p:nvSpPr>
          <p:cNvPr id="15"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541263" y="457200"/>
            <a:ext cx="6007608" cy="1929384"/>
          </a:xfrm>
        </p:spPr>
        <p:txBody>
          <a:bodyPr anchor="ctr">
            <a:normAutofit/>
          </a:bodyPr>
          <a:lstStyle/>
          <a:p>
            <a:r>
              <a:rPr lang="en-US" sz="2200"/>
              <a:t>CT scans may detect abnormalities suggestive of intrathoracic TB in a child suspected of having complicated intrathoracic lymph node or pleural disease, endobronchial lesions, bronchiectasis, or cavities that are not well revealed on plain radiography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932" y="2569464"/>
            <a:ext cx="3678936" cy="3678936"/>
          </a:xfrm>
          <a:prstGeom prst="rect">
            <a:avLst/>
          </a:prstGeom>
        </p:spPr>
      </p:pic>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47187"/>
          <a:stretch/>
        </p:blipFill>
        <p:spPr>
          <a:xfrm>
            <a:off x="6893206" y="2569464"/>
            <a:ext cx="4190691" cy="3678936"/>
          </a:xfrm>
          <a:prstGeom prst="rect">
            <a:avLst/>
          </a:prstGeom>
        </p:spPr>
      </p:pic>
    </p:spTree>
    <p:extLst>
      <p:ext uri="{BB962C8B-B14F-4D97-AF65-F5344CB8AC3E}">
        <p14:creationId xmlns:p14="http://schemas.microsoft.com/office/powerpoint/2010/main" val="1978135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0794"/>
        <p:cNvGrpSpPr/>
        <p:nvPr/>
      </p:nvGrpSpPr>
      <p:grpSpPr>
        <a:xfrm>
          <a:off x="0" y="0"/>
          <a:ext cx="0" cy="0"/>
          <a:chOff x="0" y="0"/>
          <a:chExt cx="0" cy="0"/>
        </a:xfrm>
      </p:grpSpPr>
      <p:sp useBgFill="1">
        <p:nvSpPr>
          <p:cNvPr id="160802" name="Rectangle 16080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795" name="Google Shape;160795;p8"/>
          <p:cNvSpPr txBox="1">
            <a:spLocks noGrp="1"/>
          </p:cNvSpPr>
          <p:nvPr>
            <p:ph type="title"/>
          </p:nvPr>
        </p:nvSpPr>
        <p:spPr>
          <a:xfrm>
            <a:off x="635000" y="640823"/>
            <a:ext cx="3418659" cy="5583148"/>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dk1"/>
              </a:buClr>
              <a:buSzPts val="4400"/>
              <a:buFont typeface="Calibri"/>
              <a:buNone/>
            </a:pPr>
            <a:r>
              <a:rPr lang="en-US" sz="5400" b="1"/>
              <a:t>TST (MANTOUX TEST</a:t>
            </a:r>
            <a:r>
              <a:rPr lang="en-US" sz="5400"/>
              <a:t>)</a:t>
            </a:r>
          </a:p>
        </p:txBody>
      </p:sp>
      <p:sp>
        <p:nvSpPr>
          <p:cNvPr id="16080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0798" name="Google Shape;160796;p8">
            <a:extLst>
              <a:ext uri="{FF2B5EF4-FFF2-40B4-BE49-F238E27FC236}">
                <a16:creationId xmlns:a16="http://schemas.microsoft.com/office/drawing/2014/main" id="{8E96FDE2-12EE-9C75-ED98-10309E3560CF}"/>
              </a:ext>
            </a:extLst>
          </p:cNvPr>
          <p:cNvGraphicFramePr/>
          <p:nvPr>
            <p:extLst>
              <p:ext uri="{D42A27DB-BD31-4B8C-83A1-F6EECF244321}">
                <p14:modId xmlns:p14="http://schemas.microsoft.com/office/powerpoint/2010/main" val="126642633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0797"/>
        <p:cNvGrpSpPr/>
        <p:nvPr/>
      </p:nvGrpSpPr>
      <p:grpSpPr>
        <a:xfrm>
          <a:off x="0" y="0"/>
          <a:ext cx="0" cy="0"/>
          <a:chOff x="0" y="0"/>
          <a:chExt cx="0" cy="0"/>
        </a:xfrm>
      </p:grpSpPr>
      <p:sp useBgFill="1">
        <p:nvSpPr>
          <p:cNvPr id="160803" name="Rectangle 16080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80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798" name="Google Shape;160798;p9"/>
          <p:cNvSpPr txBox="1">
            <a:spLocks noGrp="1"/>
          </p:cNvSpPr>
          <p:nvPr>
            <p:ph type="body" idx="1"/>
          </p:nvPr>
        </p:nvSpPr>
        <p:spPr>
          <a:xfrm>
            <a:off x="838200" y="1929384"/>
            <a:ext cx="10515600" cy="4251960"/>
          </a:xfrm>
          <a:prstGeom prst="rect">
            <a:avLst/>
          </a:prstGeom>
        </p:spPr>
        <p:txBody>
          <a:bodyPr spcFirstLastPara="1" lIns="91425" tIns="45700" rIns="91425" bIns="45700" anchorCtr="0">
            <a:normAutofit/>
          </a:bodyPr>
          <a:lstStyle/>
          <a:p>
            <a:pPr marL="228600" lvl="0" indent="-228600" rtl="0">
              <a:spcBef>
                <a:spcPts val="0"/>
              </a:spcBef>
              <a:spcAft>
                <a:spcPts val="0"/>
              </a:spcAft>
              <a:buClr>
                <a:schemeClr val="dk1"/>
              </a:buClr>
              <a:buSzPts val="2800"/>
              <a:buChar char="•"/>
            </a:pPr>
            <a:r>
              <a:rPr lang="en-US" sz="2200"/>
              <a:t> </a:t>
            </a:r>
            <a:r>
              <a:rPr lang="en-US" sz="2200" b="1"/>
              <a:t>Tuberculin skin testing is the most common method used to screen for latent </a:t>
            </a:r>
            <a:r>
              <a:rPr lang="en-US" sz="2200" b="1" i="1"/>
              <a:t>M tuberculosis</a:t>
            </a:r>
            <a:r>
              <a:rPr lang="en-US" sz="2200" b="1"/>
              <a:t>.</a:t>
            </a:r>
            <a:endParaRPr lang="en-US" sz="2200"/>
          </a:p>
          <a:p>
            <a:pPr marL="228600" lvl="0" indent="-228600" rtl="0">
              <a:spcBef>
                <a:spcPts val="1000"/>
              </a:spcBef>
              <a:spcAft>
                <a:spcPts val="0"/>
              </a:spcAft>
              <a:buClr>
                <a:schemeClr val="dk2"/>
              </a:buClr>
              <a:buSzPts val="3200"/>
              <a:buChar char="•"/>
            </a:pPr>
            <a:r>
              <a:rPr lang="en-US" sz="2200" b="1"/>
              <a:t>positive  tuberculin  skin  test  indicates tuberculous infection , with or without disease</a:t>
            </a:r>
            <a:endParaRPr lang="en-US" sz="2200"/>
          </a:p>
          <a:p>
            <a:pPr marL="228600" lvl="0" indent="-50800" rtl="0">
              <a:spcBef>
                <a:spcPts val="1000"/>
              </a:spcBef>
              <a:spcAft>
                <a:spcPts val="0"/>
              </a:spcAft>
              <a:buClr>
                <a:schemeClr val="dk1"/>
              </a:buClr>
              <a:buSzPts val="2800"/>
              <a:buNone/>
            </a:pPr>
            <a:endParaRPr lang="en-US" sz="2200"/>
          </a:p>
          <a:p>
            <a:pPr marL="228600" lvl="0" indent="-228600" rtl="0">
              <a:spcBef>
                <a:spcPts val="1000"/>
              </a:spcBef>
              <a:spcAft>
                <a:spcPts val="0"/>
              </a:spcAft>
              <a:buClr>
                <a:schemeClr val="dk1"/>
              </a:buClr>
              <a:buSzPts val="2800"/>
              <a:buChar char="•"/>
            </a:pPr>
            <a:r>
              <a:rPr lang="en-US" sz="2200"/>
              <a:t>This test is preferred in children less than 5 years of age. </a:t>
            </a:r>
          </a:p>
          <a:p>
            <a:pPr marL="228600" lvl="0" indent="-50800" rtl="0">
              <a:spcBef>
                <a:spcPts val="1000"/>
              </a:spcBef>
              <a:spcAft>
                <a:spcPts val="0"/>
              </a:spcAft>
              <a:buClr>
                <a:schemeClr val="dk1"/>
              </a:buClr>
              <a:buSzPts val="2800"/>
              <a:buNone/>
            </a:pPr>
            <a:endParaRPr lang="en-US" sz="2200"/>
          </a:p>
          <a:p>
            <a:pPr marL="228600" lvl="0" indent="-228600" rtl="0">
              <a:spcBef>
                <a:spcPts val="1000"/>
              </a:spcBef>
              <a:spcAft>
                <a:spcPts val="0"/>
              </a:spcAft>
              <a:buClr>
                <a:schemeClr val="dk1"/>
              </a:buClr>
              <a:buSzPts val="2800"/>
              <a:buChar char="•"/>
            </a:pPr>
            <a:r>
              <a:rPr lang="en-US" sz="2200"/>
              <a:t>It may also be used in other settings such as contact investigations or in older patients .</a:t>
            </a:r>
          </a:p>
          <a:p>
            <a:pPr marL="228600" lvl="0" indent="-50800" rtl="0">
              <a:spcBef>
                <a:spcPts val="1000"/>
              </a:spcBef>
              <a:spcAft>
                <a:spcPts val="0"/>
              </a:spcAft>
              <a:buClr>
                <a:schemeClr val="dk1"/>
              </a:buClr>
              <a:buSzPts val="2800"/>
              <a:buNone/>
            </a:pPr>
            <a:endParaRPr lang="en-US" sz="22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0799"/>
        <p:cNvGrpSpPr/>
        <p:nvPr/>
      </p:nvGrpSpPr>
      <p:grpSpPr>
        <a:xfrm>
          <a:off x="0" y="0"/>
          <a:ext cx="0" cy="0"/>
          <a:chOff x="0" y="0"/>
          <a:chExt cx="0" cy="0"/>
        </a:xfrm>
      </p:grpSpPr>
      <p:sp useBgFill="1">
        <p:nvSpPr>
          <p:cNvPr id="160807" name="Rectangle 16080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800" name="Google Shape;160800;p10"/>
          <p:cNvSpPr txBox="1">
            <a:spLocks noGrp="1"/>
          </p:cNvSpPr>
          <p:nvPr>
            <p:ph type="title"/>
          </p:nvPr>
        </p:nvSpPr>
        <p:spPr>
          <a:xfrm>
            <a:off x="838200" y="365125"/>
            <a:ext cx="10515600" cy="1325700"/>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Calibri"/>
              <a:buNone/>
            </a:pPr>
            <a:endParaRPr lang="en-US" sz="5400"/>
          </a:p>
        </p:txBody>
      </p:sp>
      <p:sp>
        <p:nvSpPr>
          <p:cNvPr id="16080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801" name="Google Shape;160801;p10"/>
          <p:cNvSpPr txBox="1">
            <a:spLocks noGrp="1"/>
          </p:cNvSpPr>
          <p:nvPr>
            <p:ph type="body" idx="1"/>
          </p:nvPr>
        </p:nvSpPr>
        <p:spPr>
          <a:xfrm>
            <a:off x="838200" y="1929384"/>
            <a:ext cx="10515600" cy="4251960"/>
          </a:xfrm>
          <a:prstGeom prst="rect">
            <a:avLst/>
          </a:prstGeom>
        </p:spPr>
        <p:txBody>
          <a:bodyPr spcFirstLastPara="1" lIns="91425" tIns="45700" rIns="91425" bIns="45700" anchorCtr="0">
            <a:normAutofit/>
          </a:bodyPr>
          <a:lstStyle/>
          <a:p>
            <a:pPr marL="228600" lvl="0" indent="-228600" rtl="0">
              <a:spcBef>
                <a:spcPts val="0"/>
              </a:spcBef>
              <a:spcAft>
                <a:spcPts val="0"/>
              </a:spcAft>
              <a:buClr>
                <a:schemeClr val="dk1"/>
              </a:buClr>
              <a:buSzPts val="2800"/>
              <a:buChar char="•"/>
            </a:pPr>
            <a:r>
              <a:rPr lang="en-US" sz="2200"/>
              <a:t>TST interpretation depends on two factors: </a:t>
            </a:r>
          </a:p>
          <a:p>
            <a:pPr marL="228600" lvl="0" indent="-228600" rtl="0">
              <a:spcBef>
                <a:spcPts val="1000"/>
              </a:spcBef>
              <a:spcAft>
                <a:spcPts val="0"/>
              </a:spcAft>
              <a:buClr>
                <a:schemeClr val="dk1"/>
              </a:buClr>
              <a:buSzPts val="2800"/>
              <a:buChar char="•"/>
            </a:pPr>
            <a:r>
              <a:rPr lang="en-US" sz="2200"/>
              <a:t>1.Diameter of the induration. </a:t>
            </a:r>
          </a:p>
          <a:p>
            <a:pPr marL="228600" lvl="0" indent="-228600" rtl="0">
              <a:spcBef>
                <a:spcPts val="1000"/>
              </a:spcBef>
              <a:spcAft>
                <a:spcPts val="0"/>
              </a:spcAft>
              <a:buClr>
                <a:schemeClr val="dk1"/>
              </a:buClr>
              <a:buSzPts val="2800"/>
              <a:buChar char="•"/>
            </a:pPr>
            <a:r>
              <a:rPr lang="en-US" sz="2200"/>
              <a:t>2 Person’s risk of being infected with TB and risk of progression to disease if infected. </a:t>
            </a:r>
          </a:p>
          <a:p>
            <a:pPr marL="228600" lvl="0" indent="-228600" rtl="0">
              <a:spcBef>
                <a:spcPts val="1000"/>
              </a:spcBef>
              <a:spcAft>
                <a:spcPts val="0"/>
              </a:spcAft>
              <a:buClr>
                <a:srgbClr val="FF0000"/>
              </a:buClr>
              <a:buSzPts val="2800"/>
              <a:buChar char="•"/>
            </a:pPr>
            <a:r>
              <a:rPr lang="en-US" sz="2200">
                <a:highlight>
                  <a:srgbClr val="FF0000"/>
                </a:highlight>
              </a:rPr>
              <a:t>A negative mantoux does not rule out TB (especially in the HIV positive or malnourished child)</a:t>
            </a:r>
          </a:p>
          <a:p>
            <a:pPr marL="228600" lvl="0" indent="-50800" rtl="0">
              <a:spcBef>
                <a:spcPts val="1000"/>
              </a:spcBef>
              <a:spcAft>
                <a:spcPts val="0"/>
              </a:spcAft>
              <a:buClr>
                <a:schemeClr val="dk1"/>
              </a:buClr>
              <a:buSzPts val="2800"/>
              <a:buNone/>
            </a:pPr>
            <a:endParaRPr lang="en-US" sz="2200"/>
          </a:p>
        </p:txBody>
      </p:sp>
      <p:sp>
        <p:nvSpPr>
          <p:cNvPr id="160802" name="Google Shape;160802;p10"/>
          <p:cNvSpPr txBox="1"/>
          <p:nvPr/>
        </p:nvSpPr>
        <p:spPr>
          <a:xfrm>
            <a:off x="1221740" y="2864010"/>
            <a:ext cx="9753600" cy="3963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0807"/>
        <p:cNvGrpSpPr/>
        <p:nvPr/>
      </p:nvGrpSpPr>
      <p:grpSpPr>
        <a:xfrm>
          <a:off x="0" y="0"/>
          <a:ext cx="0" cy="0"/>
          <a:chOff x="0" y="0"/>
          <a:chExt cx="0" cy="0"/>
        </a:xfrm>
      </p:grpSpPr>
      <p:sp>
        <p:nvSpPr>
          <p:cNvPr id="160808" name="Google Shape;160808;p11"/>
          <p:cNvSpPr txBox="1">
            <a:spLocks noGrp="1"/>
          </p:cNvSpPr>
          <p:nvPr>
            <p:ph type="body" idx="1"/>
          </p:nvPr>
        </p:nvSpPr>
        <p:spPr>
          <a:xfrm>
            <a:off x="202025" y="114675"/>
            <a:ext cx="12040500" cy="66258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1000"/>
              </a:spcBef>
              <a:spcAft>
                <a:spcPts val="0"/>
              </a:spcAft>
              <a:buNone/>
            </a:pPr>
            <a:r>
              <a:rPr lang="en-US" dirty="0">
                <a:highlight>
                  <a:srgbClr val="980000"/>
                </a:highlight>
              </a:rPr>
              <a:t>Induration≥5 mm</a:t>
            </a:r>
            <a:endParaRPr dirty="0">
              <a:highlight>
                <a:srgbClr val="980000"/>
              </a:highlight>
            </a:endParaRPr>
          </a:p>
          <a:p>
            <a:pPr marL="0" lvl="0" indent="0" algn="l" rtl="0">
              <a:spcBef>
                <a:spcPts val="1000"/>
              </a:spcBef>
              <a:spcAft>
                <a:spcPts val="0"/>
              </a:spcAft>
              <a:buNone/>
            </a:pPr>
            <a:r>
              <a:rPr lang="en-US" dirty="0"/>
              <a:t>1.Children in close contact with persons with known or suspected contagious tuberculosis disease</a:t>
            </a:r>
            <a:endParaRPr dirty="0"/>
          </a:p>
          <a:p>
            <a:pPr marL="0" lvl="0" indent="0" algn="l" rtl="0">
              <a:spcBef>
                <a:spcPts val="1000"/>
              </a:spcBef>
              <a:spcAft>
                <a:spcPts val="0"/>
              </a:spcAft>
              <a:buNone/>
            </a:pPr>
            <a:r>
              <a:rPr lang="en-US" dirty="0"/>
              <a:t>2.Children suspected to have tuberculosis disease</a:t>
            </a:r>
            <a:endParaRPr dirty="0"/>
          </a:p>
          <a:p>
            <a:pPr marL="0" lvl="0" indent="0" algn="l" rtl="0">
              <a:spcBef>
                <a:spcPts val="1000"/>
              </a:spcBef>
              <a:spcAft>
                <a:spcPts val="0"/>
              </a:spcAft>
              <a:buNone/>
            </a:pPr>
            <a:r>
              <a:rPr lang="en-US" dirty="0"/>
              <a:t>Findings on chest radiograph consistent with active or previously active tuberculosis</a:t>
            </a:r>
            <a:endParaRPr dirty="0"/>
          </a:p>
          <a:p>
            <a:pPr marL="0" lvl="0" indent="0" algn="l" rtl="0">
              <a:spcBef>
                <a:spcPts val="1000"/>
              </a:spcBef>
              <a:spcAft>
                <a:spcPts val="0"/>
              </a:spcAft>
              <a:buNone/>
            </a:pPr>
            <a:r>
              <a:rPr lang="en-US" dirty="0"/>
              <a:t>Clinical evidence of tuberculosis disease</a:t>
            </a:r>
            <a:endParaRPr dirty="0"/>
          </a:p>
          <a:p>
            <a:pPr marL="0" lvl="0" indent="0" algn="l" rtl="0">
              <a:spcBef>
                <a:spcPts val="1000"/>
              </a:spcBef>
              <a:spcAft>
                <a:spcPts val="0"/>
              </a:spcAft>
              <a:buNone/>
            </a:pPr>
            <a:r>
              <a:rPr lang="en-US" dirty="0"/>
              <a:t>3.Children receiving immunosuppressive therapy or with immunosuppressive conditions, including HIV</a:t>
            </a:r>
            <a:endParaRPr dirty="0"/>
          </a:p>
          <a:p>
            <a:pPr marL="0" lvl="0" indent="0" algn="l" rtl="0">
              <a:spcBef>
                <a:spcPts val="1000"/>
              </a:spcBef>
              <a:spcAft>
                <a:spcPts val="0"/>
              </a:spcAft>
              <a:buNone/>
            </a:pPr>
            <a:r>
              <a:rPr lang="en-US" dirty="0"/>
              <a:t>infection</a:t>
            </a:r>
            <a:endParaRPr dirty="0"/>
          </a:p>
          <a:p>
            <a:pPr marL="0" lvl="0" indent="0" algn="l" rtl="0">
              <a:spcBef>
                <a:spcPts val="1000"/>
              </a:spcBef>
              <a:spcAft>
                <a:spcPts val="0"/>
              </a:spcAft>
              <a:buNone/>
            </a:pPr>
            <a:r>
              <a:rPr lang="en-US" dirty="0">
                <a:highlight>
                  <a:srgbClr val="980000"/>
                </a:highlight>
              </a:rPr>
              <a:t>Induration ≥10 mm</a:t>
            </a:r>
            <a:endParaRPr dirty="0">
              <a:highlight>
                <a:srgbClr val="980000"/>
              </a:highlight>
            </a:endParaRPr>
          </a:p>
          <a:p>
            <a:pPr marL="0" lvl="0" indent="0" algn="l" rtl="0">
              <a:spcBef>
                <a:spcPts val="1000"/>
              </a:spcBef>
              <a:spcAft>
                <a:spcPts val="0"/>
              </a:spcAft>
              <a:buNone/>
            </a:pPr>
            <a:r>
              <a:rPr lang="en-US" dirty="0"/>
              <a:t>1.Children at increased risk for disseminated disease</a:t>
            </a:r>
            <a:endParaRPr dirty="0"/>
          </a:p>
          <a:p>
            <a:pPr marL="0" lvl="0" indent="0" algn="l" rtl="0">
              <a:spcBef>
                <a:spcPts val="1000"/>
              </a:spcBef>
              <a:spcAft>
                <a:spcPts val="0"/>
              </a:spcAft>
              <a:buNone/>
            </a:pPr>
            <a:r>
              <a:rPr lang="en-US" dirty="0"/>
              <a:t>2.Children &lt;4 </a:t>
            </a:r>
            <a:r>
              <a:rPr lang="en-US" dirty="0" err="1"/>
              <a:t>yr</a:t>
            </a:r>
            <a:r>
              <a:rPr lang="en-US" dirty="0"/>
              <a:t> of age</a:t>
            </a:r>
            <a:endParaRPr dirty="0"/>
          </a:p>
          <a:p>
            <a:pPr marL="0" lvl="0" indent="0" algn="l" rtl="0">
              <a:spcBef>
                <a:spcPts val="1000"/>
              </a:spcBef>
              <a:spcAft>
                <a:spcPts val="0"/>
              </a:spcAft>
              <a:buNone/>
            </a:pPr>
            <a:r>
              <a:rPr lang="en-US" dirty="0"/>
              <a:t>3.Children with other medical conditions, including Hodgkin disease, lymphoma, diabetes mellitus,</a:t>
            </a:r>
            <a:endParaRPr dirty="0"/>
          </a:p>
          <a:p>
            <a:pPr marL="0" lvl="0" indent="0" algn="l" rtl="0">
              <a:spcBef>
                <a:spcPts val="1000"/>
              </a:spcBef>
              <a:spcAft>
                <a:spcPts val="0"/>
              </a:spcAft>
              <a:buNone/>
            </a:pPr>
            <a:r>
              <a:rPr lang="en-US" dirty="0"/>
              <a:t>chronic renal failure, and malnutrition</a:t>
            </a:r>
            <a:endParaRPr dirty="0"/>
          </a:p>
          <a:p>
            <a:pPr marL="0" lvl="0" indent="0" algn="l" rtl="0">
              <a:spcBef>
                <a:spcPts val="1000"/>
              </a:spcBef>
              <a:spcAft>
                <a:spcPts val="0"/>
              </a:spcAft>
              <a:buNone/>
            </a:pPr>
            <a:r>
              <a:rPr lang="en-US" dirty="0"/>
              <a:t>4.Children with increased exposure to tuberculosis disease</a:t>
            </a:r>
            <a:endParaRPr dirty="0"/>
          </a:p>
          <a:p>
            <a:pPr marL="0" lvl="0" indent="0" algn="l" rtl="0">
              <a:spcBef>
                <a:spcPts val="1000"/>
              </a:spcBef>
              <a:spcAft>
                <a:spcPts val="0"/>
              </a:spcAft>
              <a:buNone/>
            </a:pPr>
            <a:r>
              <a:rPr lang="en-US" dirty="0"/>
              <a:t>Children born, or whose parents were born, in high-prevalence regions of the world</a:t>
            </a:r>
            <a:endParaRPr dirty="0"/>
          </a:p>
          <a:p>
            <a:pPr marL="0" lvl="0" indent="0" algn="l" rtl="0">
              <a:spcBef>
                <a:spcPts val="1000"/>
              </a:spcBef>
              <a:spcAft>
                <a:spcPts val="0"/>
              </a:spcAft>
              <a:buNone/>
            </a:pPr>
            <a:r>
              <a:rPr lang="en-US" dirty="0"/>
              <a:t>Children frequently exposed to adults who are HIV-infected, homeless, users of illicit drugs,</a:t>
            </a:r>
            <a:endParaRPr dirty="0"/>
          </a:p>
          <a:p>
            <a:pPr marL="0" lvl="0" indent="0" algn="l" rtl="0">
              <a:spcBef>
                <a:spcPts val="1000"/>
              </a:spcBef>
              <a:spcAft>
                <a:spcPts val="0"/>
              </a:spcAft>
              <a:buNone/>
            </a:pPr>
            <a:r>
              <a:rPr lang="en-US" dirty="0"/>
              <a:t>residents of nursing homes, incarcerated or institutionalized, or migrant farm workers</a:t>
            </a:r>
            <a:endParaRPr dirty="0"/>
          </a:p>
          <a:p>
            <a:pPr marL="0" lvl="0" indent="0" algn="l" rtl="0">
              <a:spcBef>
                <a:spcPts val="1000"/>
              </a:spcBef>
              <a:spcAft>
                <a:spcPts val="0"/>
              </a:spcAft>
              <a:buNone/>
            </a:pPr>
            <a:r>
              <a:rPr lang="en-US" dirty="0"/>
              <a:t>Children who travel to high-prevalence regions of the world</a:t>
            </a:r>
            <a:endParaRPr dirty="0"/>
          </a:p>
          <a:p>
            <a:pPr marL="0" lvl="0" indent="0" algn="l" rtl="0">
              <a:spcBef>
                <a:spcPts val="1000"/>
              </a:spcBef>
              <a:spcAft>
                <a:spcPts val="0"/>
              </a:spcAft>
              <a:buNone/>
            </a:pPr>
            <a:r>
              <a:rPr lang="en-US" dirty="0">
                <a:highlight>
                  <a:srgbClr val="980000"/>
                </a:highlight>
              </a:rPr>
              <a:t>Induration ≥15 mm</a:t>
            </a:r>
            <a:endParaRPr dirty="0">
              <a:highlight>
                <a:srgbClr val="980000"/>
              </a:highlight>
            </a:endParaRPr>
          </a:p>
          <a:p>
            <a:pPr marL="0" lvl="0" indent="0" algn="l" rtl="0">
              <a:spcBef>
                <a:spcPts val="1000"/>
              </a:spcBef>
              <a:spcAft>
                <a:spcPts val="0"/>
              </a:spcAft>
              <a:buNone/>
            </a:pPr>
            <a:r>
              <a:rPr lang="en-US" dirty="0"/>
              <a:t>Children ≥4 </a:t>
            </a:r>
            <a:r>
              <a:rPr lang="en-US" dirty="0" err="1"/>
              <a:t>yr</a:t>
            </a:r>
            <a:r>
              <a:rPr lang="en-US" dirty="0"/>
              <a:t> of age without any risk factors</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0809"/>
        <p:cNvGrpSpPr/>
        <p:nvPr/>
      </p:nvGrpSpPr>
      <p:grpSpPr>
        <a:xfrm>
          <a:off x="0" y="0"/>
          <a:ext cx="0" cy="0"/>
          <a:chOff x="0" y="0"/>
          <a:chExt cx="0" cy="0"/>
        </a:xfrm>
      </p:grpSpPr>
      <p:sp>
        <p:nvSpPr>
          <p:cNvPr id="160810" name="Google Shape;160810;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60811" name="Google Shape;160811;p12"/>
          <p:cNvPicPr preferRelativeResize="0">
            <a:picLocks noGrp="1"/>
          </p:cNvPicPr>
          <p:nvPr>
            <p:ph type="body" idx="1"/>
          </p:nvPr>
        </p:nvPicPr>
        <p:blipFill rotWithShape="1">
          <a:blip r:embed="rId2">
            <a:alphaModFix/>
          </a:blip>
          <a:srcRect/>
          <a:stretch/>
        </p:blipFill>
        <p:spPr>
          <a:xfrm>
            <a:off x="568037" y="-81131"/>
            <a:ext cx="5162100" cy="3048000"/>
          </a:xfrm>
          <a:prstGeom prst="rect">
            <a:avLst/>
          </a:prstGeom>
          <a:noFill/>
          <a:ln>
            <a:noFill/>
          </a:ln>
        </p:spPr>
      </p:pic>
      <p:sp>
        <p:nvSpPr>
          <p:cNvPr id="160812" name="Google Shape;160812;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pic>
        <p:nvPicPr>
          <p:cNvPr id="160813" name="Google Shape;160813;p12"/>
          <p:cNvPicPr preferRelativeResize="0"/>
          <p:nvPr/>
        </p:nvPicPr>
        <p:blipFill rotWithShape="1">
          <a:blip r:embed="rId3">
            <a:alphaModFix/>
          </a:blip>
          <a:srcRect/>
          <a:stretch/>
        </p:blipFill>
        <p:spPr>
          <a:xfrm>
            <a:off x="5730240" y="4"/>
            <a:ext cx="5669280" cy="3047999"/>
          </a:xfrm>
          <a:prstGeom prst="rect">
            <a:avLst/>
          </a:prstGeom>
          <a:noFill/>
          <a:ln>
            <a:noFill/>
          </a:ln>
        </p:spPr>
      </p:pic>
      <p:pic>
        <p:nvPicPr>
          <p:cNvPr id="160814" name="Google Shape;160814;p12"/>
          <p:cNvPicPr preferRelativeResize="0"/>
          <p:nvPr/>
        </p:nvPicPr>
        <p:blipFill rotWithShape="1">
          <a:blip r:embed="rId4">
            <a:alphaModFix/>
          </a:blip>
          <a:srcRect/>
          <a:stretch/>
        </p:blipFill>
        <p:spPr>
          <a:xfrm>
            <a:off x="701053" y="3078997"/>
            <a:ext cx="11054750" cy="3810000"/>
          </a:xfrm>
          <a:prstGeom prst="rect">
            <a:avLst/>
          </a:prstGeom>
          <a:noFill/>
          <a:ln>
            <a:noFill/>
          </a:ln>
        </p:spPr>
      </p:pic>
      <p:sp>
        <p:nvSpPr>
          <p:cNvPr id="160815" name="Google Shape;160815;p12"/>
          <p:cNvSpPr txBox="1"/>
          <p:nvPr/>
        </p:nvSpPr>
        <p:spPr>
          <a:xfrm>
            <a:off x="9387855" y="3124200"/>
            <a:ext cx="2589000" cy="303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38200" y="365125"/>
            <a:ext cx="10515600" cy="1325563"/>
          </a:xfrm>
        </p:spPr>
        <p:txBody>
          <a:bodyPr>
            <a:normAutofit/>
          </a:bodyPr>
          <a:lstStyle/>
          <a:p>
            <a:endParaRPr lang="en-US" sz="54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69036" y="1929384"/>
            <a:ext cx="10684764" cy="4928616"/>
          </a:xfrm>
        </p:spPr>
        <p:txBody>
          <a:bodyPr>
            <a:normAutofit/>
          </a:bodyPr>
          <a:lstStyle/>
          <a:p>
            <a:pPr marL="0" indent="0">
              <a:buNone/>
            </a:pPr>
            <a:r>
              <a:rPr lang="en-US" sz="1800" b="1" dirty="0"/>
              <a:t>Causes of false positive test </a:t>
            </a:r>
          </a:p>
          <a:p>
            <a:pPr marL="342900" indent="-342900"/>
            <a:r>
              <a:rPr lang="en-US" sz="1800" b="1" dirty="0"/>
              <a:t>Non TB microorganisms ( mycobacterium)</a:t>
            </a:r>
          </a:p>
          <a:p>
            <a:pPr marL="342900" indent="-342900"/>
            <a:r>
              <a:rPr lang="en-US" sz="1800" b="1" dirty="0"/>
              <a:t>BCG vaccine </a:t>
            </a:r>
          </a:p>
          <a:p>
            <a:pPr marL="0" indent="0">
              <a:buNone/>
            </a:pPr>
            <a:r>
              <a:rPr lang="en-US" sz="1800" b="1" dirty="0"/>
              <a:t>False negative </a:t>
            </a:r>
          </a:p>
          <a:p>
            <a:pPr marL="342900" indent="-342900"/>
            <a:r>
              <a:rPr lang="en-US" sz="1800" b="1" dirty="0"/>
              <a:t>Incorrect administration or interpretation of test</a:t>
            </a:r>
          </a:p>
          <a:p>
            <a:pPr marL="342900" indent="-342900"/>
            <a:r>
              <a:rPr lang="en-US" sz="1800" b="1" dirty="0"/>
              <a:t>HIV infection</a:t>
            </a:r>
          </a:p>
          <a:p>
            <a:pPr marL="342900" indent="-342900"/>
            <a:r>
              <a:rPr lang="en-US" sz="1800" b="1" dirty="0"/>
              <a:t>Viral infections (e.g. measles, varicella)</a:t>
            </a:r>
          </a:p>
          <a:p>
            <a:pPr marL="342900" indent="-342900"/>
            <a:r>
              <a:rPr lang="en-US" sz="1800" b="1" dirty="0"/>
              <a:t>Vaccinated with live viral vaccines (within 6 weeks)</a:t>
            </a:r>
          </a:p>
          <a:p>
            <a:pPr marL="342900" indent="-342900"/>
            <a:r>
              <a:rPr lang="en-US" sz="1800" b="1" dirty="0"/>
              <a:t>Malnutrition</a:t>
            </a:r>
          </a:p>
          <a:p>
            <a:pPr marL="342900" indent="-342900"/>
            <a:r>
              <a:rPr lang="en-US" sz="1800" b="1" dirty="0"/>
              <a:t>Immunosuppressive medications (e.g. corticosteroids)</a:t>
            </a:r>
          </a:p>
          <a:p>
            <a:pPr marL="342900" indent="-342900"/>
            <a:r>
              <a:rPr lang="en-US" sz="1800" b="1" dirty="0"/>
              <a:t>Primary immunodeficiency</a:t>
            </a:r>
          </a:p>
          <a:p>
            <a:pPr marL="342900" indent="-342900"/>
            <a:r>
              <a:rPr lang="en-US" sz="1800" b="1" dirty="0"/>
              <a:t>Diseases of lymphoid tissue (e.g. Hodgkin lymphoma, </a:t>
            </a:r>
            <a:r>
              <a:rPr lang="en-US" sz="1800" b="1" dirty="0" err="1"/>
              <a:t>leukaemia</a:t>
            </a:r>
            <a:r>
              <a:rPr lang="en-US" sz="1800" b="1" dirty="0"/>
              <a:t>, sarcoidosis)</a:t>
            </a:r>
          </a:p>
          <a:p>
            <a:pPr marL="342900" indent="-342900"/>
            <a:endParaRPr lang="en-US" sz="1500" dirty="0"/>
          </a:p>
        </p:txBody>
      </p:sp>
      <p:sp>
        <p:nvSpPr>
          <p:cNvPr id="4" name="عنصر نائب لرقم الشريحة 3"/>
          <p:cNvSpPr>
            <a:spLocks noGrp="1"/>
          </p:cNvSpPr>
          <p:nvPr>
            <p:ph type="sldNum" sz="quarter" idx="12"/>
          </p:nvPr>
        </p:nvSpPr>
        <p:spPr>
          <a:xfrm>
            <a:off x="8610600" y="6356350"/>
            <a:ext cx="2743200" cy="365125"/>
          </a:xfrm>
        </p:spPr>
        <p:txBody>
          <a:bodyPr>
            <a:normAutofit/>
          </a:bodyPr>
          <a:lstStyle/>
          <a:p>
            <a:pPr>
              <a:spcAft>
                <a:spcPts val="600"/>
              </a:spcAft>
            </a:pPr>
            <a:fld id="{D57F1E4F-1CFF-5643-939E-217C01CDF565}" type="slidenum">
              <a:rPr lang="en-US" smtClean="0"/>
              <a:pPr>
                <a:spcAft>
                  <a:spcPts val="600"/>
                </a:spcAft>
              </a:pPr>
              <a:t>48</a:t>
            </a:fld>
            <a:endParaRPr lang="en-US"/>
          </a:p>
        </p:txBody>
      </p:sp>
    </p:spTree>
    <p:extLst>
      <p:ext uri="{BB962C8B-B14F-4D97-AF65-F5344CB8AC3E}">
        <p14:creationId xmlns:p14="http://schemas.microsoft.com/office/powerpoint/2010/main" val="1468932240"/>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عنوان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kern="1200">
                <a:solidFill>
                  <a:schemeClr val="tx1"/>
                </a:solidFill>
                <a:latin typeface="+mj-lt"/>
                <a:ea typeface="+mj-ea"/>
                <a:cs typeface="+mj-cs"/>
              </a:rPr>
              <a:t>IGRA TEST</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عنصر نائب للمحتوى 2"/>
          <p:cNvSpPr txBox="1">
            <a:spLocks/>
          </p:cNvSpPr>
          <p:nvPr/>
        </p:nvSpPr>
        <p:spPr>
          <a:xfrm>
            <a:off x="838200" y="1929384"/>
            <a:ext cx="10515600" cy="4251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A whole blood test of interferon-gamma (INF-γ) release assay (IGRA), a cytokine elaborated by lymphocytes in response to tuberculosis antigens.</a:t>
            </a:r>
          </a:p>
          <a:p>
            <a:r>
              <a:rPr lang="en-US" sz="2200" dirty="0"/>
              <a:t> is the recommended diagnostic test for persons older than 5 years of age in the United States. </a:t>
            </a:r>
          </a:p>
          <a:p>
            <a:r>
              <a:rPr lang="en-US" sz="2200" dirty="0"/>
              <a:t>It has similar sensitivity as the TST but improved specificity because it is unaffected by prior </a:t>
            </a:r>
            <a:r>
              <a:rPr lang="en-US" sz="2200" dirty="0" err="1"/>
              <a:t>bacille</a:t>
            </a:r>
            <a:r>
              <a:rPr lang="en-US" sz="2200" dirty="0"/>
              <a:t> Calmette-Guérin vaccination.</a:t>
            </a:r>
          </a:p>
        </p:txBody>
      </p:sp>
    </p:spTree>
    <p:extLst>
      <p:ext uri="{BB962C8B-B14F-4D97-AF65-F5344CB8AC3E}">
        <p14:creationId xmlns:p14="http://schemas.microsoft.com/office/powerpoint/2010/main" val="2982997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Microbiology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sz="1900" b="1" i="1" u="sng"/>
              <a:t>Mycobacterium tuberculosis  </a:t>
            </a:r>
            <a:r>
              <a:rPr lang="en-US" sz="1900"/>
              <a:t>is  :</a:t>
            </a:r>
            <a:endParaRPr lang="en-US" sz="1900" b="1"/>
          </a:p>
          <a:p>
            <a:r>
              <a:rPr lang="en-US" sz="1900" b="1" u="sng"/>
              <a:t>Pleomorphic</a:t>
            </a:r>
            <a:r>
              <a:rPr lang="en-US" sz="1900"/>
              <a:t>  , weakly </a:t>
            </a:r>
            <a:r>
              <a:rPr lang="en-US" sz="1900" b="1"/>
              <a:t>Gram (+ve) </a:t>
            </a:r>
            <a:r>
              <a:rPr lang="en-US" sz="1900"/>
              <a:t>curved rods .</a:t>
            </a:r>
          </a:p>
          <a:p>
            <a:endParaRPr lang="en-US" sz="1900"/>
          </a:p>
          <a:p>
            <a:r>
              <a:rPr lang="en-US" sz="1900"/>
              <a:t> </a:t>
            </a:r>
            <a:r>
              <a:rPr lang="en-US" sz="1900" b="1"/>
              <a:t>An </a:t>
            </a:r>
            <a:r>
              <a:rPr lang="en-US" sz="1900" b="1" u="sng"/>
              <a:t>obligate aerobe</a:t>
            </a:r>
            <a:r>
              <a:rPr lang="en-US" sz="1900"/>
              <a:t>. (need oxygen to survive ) (For this reason, in the classic case of tuberculosis, MTB complexes are always found in the </a:t>
            </a:r>
            <a:r>
              <a:rPr lang="en-US" sz="1900" u="sng"/>
              <a:t>upper lobes of the lungs</a:t>
            </a:r>
            <a:r>
              <a:rPr lang="en-US" sz="1900"/>
              <a:t> , because the oxygenation is greatest at these areas )</a:t>
            </a:r>
          </a:p>
          <a:p>
            <a:endParaRPr lang="en-US" sz="1900"/>
          </a:p>
          <a:p>
            <a:r>
              <a:rPr lang="en-US" sz="1900"/>
              <a:t> </a:t>
            </a:r>
            <a:r>
              <a:rPr lang="en-US" sz="1900" b="1" u="sng"/>
              <a:t>facultative intracellular </a:t>
            </a:r>
            <a:r>
              <a:rPr lang="en-US" sz="1900"/>
              <a:t> ( usually inside Macrophages ).</a:t>
            </a:r>
          </a:p>
          <a:p>
            <a:endParaRPr lang="en-US" sz="1900"/>
          </a:p>
          <a:p>
            <a:r>
              <a:rPr lang="en-US" sz="1900" b="1"/>
              <a:t> </a:t>
            </a:r>
            <a:r>
              <a:rPr lang="en-US" sz="1900" b="1" u="sng"/>
              <a:t>Acid-fast bacillus </a:t>
            </a:r>
            <a:r>
              <a:rPr lang="en-US" sz="1900"/>
              <a:t>(which is the capacity to form stable mycolate complexes  with </a:t>
            </a:r>
            <a:r>
              <a:rPr lang="en-US" sz="1900" u="sng"/>
              <a:t>aryl-methane </a:t>
            </a:r>
            <a:r>
              <a:rPr lang="en-US" sz="1900"/>
              <a:t>dyes )</a:t>
            </a:r>
          </a:p>
          <a:p>
            <a:r>
              <a:rPr lang="en-US" sz="1900" b="1" u="sng"/>
              <a:t>Slowly growing </a:t>
            </a:r>
            <a:r>
              <a:rPr lang="en-US" sz="1900"/>
              <a:t>:It takes 3-6 weeks to get visual colonies</a:t>
            </a:r>
          </a:p>
          <a:p>
            <a:endParaRPr lang="en-US" sz="1900"/>
          </a:p>
        </p:txBody>
      </p:sp>
    </p:spTree>
    <p:extLst>
      <p:ext uri="{BB962C8B-B14F-4D97-AF65-F5344CB8AC3E}">
        <p14:creationId xmlns:p14="http://schemas.microsoft.com/office/powerpoint/2010/main" val="10414953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0">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kern="1200">
                <a:solidFill>
                  <a:schemeClr val="tx1"/>
                </a:solidFill>
                <a:latin typeface="+mj-lt"/>
                <a:ea typeface="+mj-ea"/>
                <a:cs typeface="+mj-cs"/>
              </a:rPr>
              <a:t>The gold standard for the diagnosis is culture  </a:t>
            </a:r>
          </a:p>
        </p:txBody>
      </p:sp>
      <p:pic>
        <p:nvPicPr>
          <p:cNvPr id="4" name="Picture 2" descr="A diagram of the human body&#10;&#10;Description automatically generated"/>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062" t="9375" r="11283"/>
          <a:stretch/>
        </p:blipFill>
        <p:spPr bwMode="auto">
          <a:xfrm>
            <a:off x="3088848" y="2354239"/>
            <a:ext cx="6014303" cy="394808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3572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609600" y="594360"/>
            <a:ext cx="10972800" cy="1143000"/>
          </a:xfrm>
        </p:spPr>
        <p:txBody>
          <a:bodyPr>
            <a:normAutofit fontScale="90000"/>
          </a:bodyPr>
          <a:lstStyle/>
          <a:p>
            <a:pPr algn="l" eaLnBrk="1" hangingPunct="1">
              <a:defRPr/>
            </a:pPr>
            <a:r>
              <a:rPr lang="en-US" sz="4800" b="1" dirty="0">
                <a:latin typeface="Times New Roman" pitchFamily="18" charset="0"/>
                <a:cs typeface="Times New Roman" pitchFamily="18" charset="0"/>
              </a:rPr>
              <a:t> Cultures on L J media</a:t>
            </a:r>
            <a:r>
              <a:rPr lang="en-US" dirty="0">
                <a:latin typeface="Times New Roman" pitchFamily="18" charset="0"/>
                <a:cs typeface="Times New Roman" pitchFamily="18" charset="0"/>
              </a:rPr>
              <a:t>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t>
            </a:r>
            <a:r>
              <a:rPr lang="en-US" sz="3840" dirty="0">
                <a:latin typeface="Times New Roman" pitchFamily="18" charset="0"/>
                <a:cs typeface="Times New Roman" pitchFamily="18" charset="0"/>
              </a:rPr>
              <a:t>Lowenstein –Jensen medium is an egg based media w</a:t>
            </a:r>
          </a:p>
        </p:txBody>
      </p:sp>
      <p:sp>
        <p:nvSpPr>
          <p:cNvPr id="47107" name="Rectangle 3"/>
          <p:cNvSpPr>
            <a:spLocks noGrp="1" noChangeArrowheads="1"/>
          </p:cNvSpPr>
          <p:nvPr>
            <p:ph idx="1"/>
          </p:nvPr>
        </p:nvSpPr>
        <p:spPr>
          <a:xfrm>
            <a:off x="609600" y="1928813"/>
            <a:ext cx="10972800" cy="4714876"/>
          </a:xfrm>
        </p:spPr>
        <p:txBody>
          <a:bodyPr/>
          <a:lstStyle/>
          <a:p>
            <a:pPr algn="just" eaLnBrk="1" hangingPunct="1">
              <a:lnSpc>
                <a:spcPct val="90000"/>
              </a:lnSpc>
              <a:buFont typeface="Wingdings" pitchFamily="2" charset="2"/>
              <a:buNone/>
            </a:pPr>
            <a:r>
              <a:rPr lang="en-US" b="1" u="sng" dirty="0">
                <a:solidFill>
                  <a:srgbClr val="FF0000"/>
                </a:solidFill>
                <a:cs typeface="Times New Roman" pitchFamily="18" charset="0"/>
              </a:rPr>
              <a:t>Advantages</a:t>
            </a:r>
            <a:r>
              <a:rPr lang="en-US" dirty="0">
                <a:cs typeface="Times New Roman" pitchFamily="18" charset="0"/>
              </a:rPr>
              <a:t>:  - Specificity about 99 %</a:t>
            </a:r>
          </a:p>
          <a:p>
            <a:pPr algn="just" eaLnBrk="1" hangingPunct="1">
              <a:lnSpc>
                <a:spcPct val="90000"/>
              </a:lnSpc>
              <a:buFont typeface="Wingdings" pitchFamily="2" charset="2"/>
              <a:buNone/>
            </a:pPr>
            <a:r>
              <a:rPr lang="en-US" dirty="0"/>
              <a:t> - </a:t>
            </a:r>
            <a:r>
              <a:rPr lang="en-US" dirty="0">
                <a:cs typeface="Times New Roman" pitchFamily="18" charset="0"/>
              </a:rPr>
              <a:t>More sensitive</a:t>
            </a:r>
            <a:r>
              <a:rPr lang="en-US" dirty="0"/>
              <a:t> (</a:t>
            </a:r>
            <a:r>
              <a:rPr lang="en-US" dirty="0">
                <a:cs typeface="Times New Roman" pitchFamily="18" charset="0"/>
              </a:rPr>
              <a:t>need lower no. of bacilli</a:t>
            </a:r>
            <a:r>
              <a:rPr lang="en-US" dirty="0"/>
              <a:t> </a:t>
            </a:r>
            <a:r>
              <a:rPr lang="en-US" dirty="0">
                <a:cs typeface="Times New Roman" pitchFamily="18" charset="0"/>
              </a:rPr>
              <a:t>10-100 / ml)</a:t>
            </a:r>
          </a:p>
          <a:p>
            <a:pPr algn="just" eaLnBrk="1" hangingPunct="1">
              <a:lnSpc>
                <a:spcPct val="90000"/>
              </a:lnSpc>
              <a:buFont typeface="Wingdings" pitchFamily="2" charset="2"/>
              <a:buNone/>
            </a:pPr>
            <a:r>
              <a:rPr lang="en-US" dirty="0">
                <a:cs typeface="Times New Roman" pitchFamily="18" charset="0"/>
              </a:rPr>
              <a:t>       </a:t>
            </a:r>
          </a:p>
          <a:p>
            <a:pPr algn="just" eaLnBrk="1" hangingPunct="1">
              <a:lnSpc>
                <a:spcPct val="90000"/>
              </a:lnSpc>
              <a:buFont typeface="Wingdings" pitchFamily="2" charset="2"/>
              <a:buNone/>
            </a:pPr>
            <a:r>
              <a:rPr lang="en-US" b="1" u="sng" dirty="0">
                <a:solidFill>
                  <a:srgbClr val="FF0000"/>
                </a:solidFill>
                <a:cs typeface="Times New Roman" pitchFamily="18" charset="0"/>
              </a:rPr>
              <a:t>Disadvantages</a:t>
            </a:r>
            <a:r>
              <a:rPr lang="en-US" b="1" dirty="0">
                <a:solidFill>
                  <a:srgbClr val="FFFF00"/>
                </a:solidFill>
                <a:cs typeface="Times New Roman" pitchFamily="18" charset="0"/>
              </a:rPr>
              <a:t>:</a:t>
            </a:r>
            <a:r>
              <a:rPr lang="en-US" dirty="0">
                <a:cs typeface="Times New Roman" pitchFamily="18" charset="0"/>
              </a:rPr>
              <a:t> Slowly growing ( up to 8 weeks)</a:t>
            </a:r>
          </a:p>
          <a:p>
            <a:pPr algn="just" eaLnBrk="1" hangingPunct="1">
              <a:lnSpc>
                <a:spcPct val="90000"/>
              </a:lnSpc>
            </a:pPr>
            <a:endParaRPr lang="en-US" dirty="0"/>
          </a:p>
        </p:txBody>
      </p:sp>
      <p:pic>
        <p:nvPicPr>
          <p:cNvPr id="4" name="عنصر نائب للمحتوى 4" descr="mtbcolonies.jpeg"/>
          <p:cNvPicPr>
            <a:picLocks noChangeAspect="1"/>
          </p:cNvPicPr>
          <p:nvPr/>
        </p:nvPicPr>
        <p:blipFill>
          <a:blip r:embed="rId2"/>
          <a:stretch>
            <a:fillRect/>
          </a:stretch>
        </p:blipFill>
        <p:spPr>
          <a:xfrm flipH="1">
            <a:off x="1981198" y="4160520"/>
            <a:ext cx="6949441" cy="2697480"/>
          </a:xfrm>
          <a:prstGeom prst="rect">
            <a:avLst/>
          </a:prstGeom>
        </p:spPr>
      </p:pic>
    </p:spTree>
    <p:extLst>
      <p:ext uri="{BB962C8B-B14F-4D97-AF65-F5344CB8AC3E}">
        <p14:creationId xmlns:p14="http://schemas.microsoft.com/office/powerpoint/2010/main" val="1325258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PCR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200"/>
              <a:t>Use of PCR for detecting </a:t>
            </a:r>
            <a:r>
              <a:rPr lang="en-US" sz="2200" i="1"/>
              <a:t>M. tuberculosis</a:t>
            </a:r>
            <a:r>
              <a:rPr lang="en-US" sz="2200"/>
              <a:t> in children has not been evaluated extensively .</a:t>
            </a:r>
          </a:p>
          <a:p>
            <a:r>
              <a:rPr lang="en-US" sz="2200"/>
              <a:t>A negative PCR result never eliminates TB as a diagnostic possibility, and a positive result does not confirm it .</a:t>
            </a:r>
          </a:p>
          <a:p>
            <a:r>
              <a:rPr lang="en-US" sz="2200"/>
              <a:t>Could be helpful in evaluating immunocompromised and for extrapulmonary tuberculosis .</a:t>
            </a:r>
          </a:p>
          <a:p>
            <a:r>
              <a:rPr lang="en-US" sz="2200"/>
              <a:t>should not be used for children with normal chest radiographs . </a:t>
            </a:r>
          </a:p>
        </p:txBody>
      </p:sp>
    </p:spTree>
    <p:extLst>
      <p:ext uri="{BB962C8B-B14F-4D97-AF65-F5344CB8AC3E}">
        <p14:creationId xmlns:p14="http://schemas.microsoft.com/office/powerpoint/2010/main" val="38337686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2"/>
          <a:stretch>
            <a:fillRect/>
          </a:stretch>
        </p:blipFill>
        <p:spPr>
          <a:xfrm>
            <a:off x="609600" y="211923"/>
            <a:ext cx="7500730" cy="6171248"/>
          </a:xfrm>
          <a:prstGeom prst="rect">
            <a:avLst/>
          </a:prstGeom>
        </p:spPr>
      </p:pic>
    </p:spTree>
    <p:extLst>
      <p:ext uri="{BB962C8B-B14F-4D97-AF65-F5344CB8AC3E}">
        <p14:creationId xmlns:p14="http://schemas.microsoft.com/office/powerpoint/2010/main" val="584670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66544" y="1911096"/>
            <a:ext cx="8055864" cy="2076651"/>
          </a:xfrm>
        </p:spPr>
        <p:txBody>
          <a:bodyPr vert="horz" lIns="91440" tIns="45720" rIns="91440" bIns="45720" rtlCol="0" anchor="b">
            <a:normAutofit/>
          </a:bodyPr>
          <a:lstStyle/>
          <a:p>
            <a:pPr algn="ctr"/>
            <a:r>
              <a:rPr lang="en-US" sz="6600" kern="1200">
                <a:solidFill>
                  <a:srgbClr val="FFFFFF"/>
                </a:solidFill>
                <a:latin typeface="+mj-lt"/>
                <a:ea typeface="+mj-ea"/>
                <a:cs typeface="+mj-cs"/>
              </a:rPr>
              <a:t>Treatment </a:t>
            </a:r>
            <a:br>
              <a:rPr lang="en-US" sz="6600" kern="1200">
                <a:solidFill>
                  <a:srgbClr val="FFFFFF"/>
                </a:solidFill>
                <a:latin typeface="+mj-lt"/>
                <a:ea typeface="+mj-ea"/>
                <a:cs typeface="+mj-cs"/>
              </a:rPr>
            </a:br>
            <a:endParaRPr lang="en-US" sz="6600" kern="1200">
              <a:solidFill>
                <a:srgbClr val="FFFFFF"/>
              </a:solidFill>
              <a:latin typeface="+mj-lt"/>
              <a:ea typeface="+mj-ea"/>
              <a:cs typeface="+mj-cs"/>
            </a:endParaRPr>
          </a:p>
        </p:txBody>
      </p:sp>
      <p:sp>
        <p:nvSpPr>
          <p:cNvPr id="11"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24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9D21-11AF-3DEE-03F7-FEB37FD9ACE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E4DD99D-3E7E-BA92-581A-BEF817FDFB53}"/>
              </a:ext>
            </a:extLst>
          </p:cNvPr>
          <p:cNvPicPr>
            <a:picLocks noGrp="1" noChangeAspect="1"/>
          </p:cNvPicPr>
          <p:nvPr>
            <p:ph idx="1"/>
          </p:nvPr>
        </p:nvPicPr>
        <p:blipFill>
          <a:blip r:embed="rId2"/>
          <a:stretch>
            <a:fillRect/>
          </a:stretch>
        </p:blipFill>
        <p:spPr>
          <a:xfrm>
            <a:off x="222142" y="124955"/>
            <a:ext cx="11747715" cy="6608090"/>
          </a:xfrm>
          <a:prstGeom prst="rect">
            <a:avLst/>
          </a:prstGeom>
        </p:spPr>
      </p:pic>
    </p:spTree>
    <p:extLst>
      <p:ext uri="{BB962C8B-B14F-4D97-AF65-F5344CB8AC3E}">
        <p14:creationId xmlns:p14="http://schemas.microsoft.com/office/powerpoint/2010/main" val="14037867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4655E0-75E7-2AC9-136B-1666E5FD1634}"/>
              </a:ext>
            </a:extLst>
          </p:cNvPr>
          <p:cNvSpPr>
            <a:spLocks noGrp="1"/>
          </p:cNvSpPr>
          <p:nvPr>
            <p:ph idx="1"/>
          </p:nvPr>
        </p:nvSpPr>
        <p:spPr/>
        <p:txBody>
          <a:bodyPr/>
          <a:lstStyle/>
          <a:p>
            <a:r>
              <a:rPr lang="en-US" dirty="0"/>
              <a:t>\</a:t>
            </a:r>
          </a:p>
        </p:txBody>
      </p:sp>
      <p:sp>
        <p:nvSpPr>
          <p:cNvPr id="5" name="Title 1">
            <a:extLst>
              <a:ext uri="{FF2B5EF4-FFF2-40B4-BE49-F238E27FC236}">
                <a16:creationId xmlns:a16="http://schemas.microsoft.com/office/drawing/2014/main" id="{A414A984-B2BA-2B14-FC9D-594114BCFA5D}"/>
              </a:ext>
            </a:extLst>
          </p:cNvPr>
          <p:cNvSpPr txBox="1">
            <a:spLocks/>
          </p:cNvSpPr>
          <p:nvPr/>
        </p:nvSpPr>
        <p:spPr>
          <a:xfrm>
            <a:off x="1676400" y="2264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Drug resistance - Definition </a:t>
            </a:r>
          </a:p>
        </p:txBody>
      </p:sp>
      <p:pic>
        <p:nvPicPr>
          <p:cNvPr id="6" name="Picture 4">
            <a:extLst>
              <a:ext uri="{FF2B5EF4-FFF2-40B4-BE49-F238E27FC236}">
                <a16:creationId xmlns:a16="http://schemas.microsoft.com/office/drawing/2014/main" id="{4858F18C-96E2-1FDB-2804-54FFAE8CDEC6}"/>
              </a:ext>
            </a:extLst>
          </p:cNvPr>
          <p:cNvPicPr>
            <a:picLocks noChangeAspect="1"/>
          </p:cNvPicPr>
          <p:nvPr/>
        </p:nvPicPr>
        <p:blipFill>
          <a:blip r:embed="rId2"/>
          <a:stretch>
            <a:fillRect/>
          </a:stretch>
        </p:blipFill>
        <p:spPr>
          <a:xfrm>
            <a:off x="715680" y="1280004"/>
            <a:ext cx="10515600" cy="5442579"/>
          </a:xfrm>
          <a:prstGeom prst="rect">
            <a:avLst/>
          </a:prstGeom>
        </p:spPr>
      </p:pic>
    </p:spTree>
    <p:extLst>
      <p:ext uri="{BB962C8B-B14F-4D97-AF65-F5344CB8AC3E}">
        <p14:creationId xmlns:p14="http://schemas.microsoft.com/office/powerpoint/2010/main" val="27002400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Latent tuberculosis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sz="2200"/>
              <a:t>Therapy for latent infection is aimed  at :</a:t>
            </a:r>
          </a:p>
          <a:p>
            <a:r>
              <a:rPr lang="en-US" sz="2200"/>
              <a:t> eradicating the presumably small inoculum of organisms sequestered within macrophages and suppressed by normal T cell activity. </a:t>
            </a:r>
          </a:p>
          <a:p>
            <a:r>
              <a:rPr lang="en-US" sz="2200"/>
              <a:t>To prevent reactivation of these latent bacilli</a:t>
            </a:r>
          </a:p>
          <a:p>
            <a:pPr marL="0" indent="0">
              <a:buNone/>
            </a:pPr>
            <a:r>
              <a:rPr lang="en-US" sz="2200"/>
              <a:t>therapy with a single agent (usually isoniazid for6- 9 months) is suggested</a:t>
            </a:r>
          </a:p>
        </p:txBody>
      </p:sp>
    </p:spTree>
    <p:extLst>
      <p:ext uri="{BB962C8B-B14F-4D97-AF65-F5344CB8AC3E}">
        <p14:creationId xmlns:p14="http://schemas.microsoft.com/office/powerpoint/2010/main" val="1488632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Pulmonary TB</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200"/>
              <a:t>Although current guidelines recommend that all patients be started on a four-drug regimen,a three-drug regimen may be used in children exposed to a source case with pansusceptible TB. </a:t>
            </a:r>
          </a:p>
          <a:p>
            <a:pPr marL="0" indent="0">
              <a:buNone/>
            </a:pPr>
            <a:r>
              <a:rPr lang="en-US" sz="2200" u="sng"/>
              <a:t>6-month regimen consisting of INH and RIF, supplemented during the first 2 months with pyrazinamide and ethambutol .</a:t>
            </a:r>
          </a:p>
          <a:p>
            <a:pPr marL="0" indent="0">
              <a:buNone/>
            </a:pPr>
            <a:endParaRPr lang="en-US" sz="2200" u="sng"/>
          </a:p>
          <a:p>
            <a:r>
              <a:rPr lang="en-US" sz="2200"/>
              <a:t>intensive phase  :The first 2 months of multidrug therapy </a:t>
            </a:r>
          </a:p>
          <a:p>
            <a:r>
              <a:rPr lang="en-US" sz="2200"/>
              <a:t>The continuation phase : the rest 4 months </a:t>
            </a:r>
          </a:p>
          <a:p>
            <a:endParaRPr lang="en-US" sz="2200"/>
          </a:p>
          <a:p>
            <a:endParaRPr lang="en-US" sz="2200"/>
          </a:p>
        </p:txBody>
      </p:sp>
    </p:spTree>
    <p:extLst>
      <p:ext uri="{BB962C8B-B14F-4D97-AF65-F5344CB8AC3E}">
        <p14:creationId xmlns:p14="http://schemas.microsoft.com/office/powerpoint/2010/main" val="32356424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81200" y="1705591"/>
            <a:ext cx="8229600" cy="4315180"/>
          </a:xfrm>
          <a:prstGeom prst="rect">
            <a:avLst/>
          </a:prstGeom>
        </p:spPr>
      </p:pic>
    </p:spTree>
    <p:extLst>
      <p:ext uri="{BB962C8B-B14F-4D97-AF65-F5344CB8AC3E}">
        <p14:creationId xmlns:p14="http://schemas.microsoft.com/office/powerpoint/2010/main" val="1865162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Transmission </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838200" y="1929384"/>
            <a:ext cx="10515600" cy="4251960"/>
          </a:xfrm>
        </p:spPr>
        <p:txBody>
          <a:bodyPr>
            <a:normAutofit/>
          </a:bodyPr>
          <a:lstStyle/>
          <a:p>
            <a:r>
              <a:rPr lang="en-US" sz="2000" dirty="0"/>
              <a:t>M. tuberculosis is carried in </a:t>
            </a:r>
            <a:r>
              <a:rPr lang="en-US" sz="2000" u="sng" dirty="0"/>
              <a:t>airborne particles</a:t>
            </a:r>
            <a:r>
              <a:rPr lang="en-US" sz="2000" dirty="0"/>
              <a:t>, called droplet nuclei, of 1– 5 microns in diameter. </a:t>
            </a:r>
          </a:p>
          <a:p>
            <a:r>
              <a:rPr lang="en-US" sz="2000" dirty="0"/>
              <a:t>Infectious droplet nuclei are generated when persons who have pulmonary or laryngeal TB disease cough, sneeze, shout, or sing .</a:t>
            </a:r>
          </a:p>
          <a:p>
            <a:r>
              <a:rPr lang="en-US" sz="2000" dirty="0"/>
              <a:t> Transmission occurs when a person inhales droplet nuclei containing M. tuberculosis, and the droplet nuclei traverse the mouth or nasal passages, upper respiratory tract, and bronchi to reach the alveoli of the lungs .</a:t>
            </a:r>
          </a:p>
          <a:p>
            <a:r>
              <a:rPr lang="en-US" sz="2000" b="1" dirty="0"/>
              <a:t>It depends on 4 factors :</a:t>
            </a:r>
          </a:p>
          <a:p>
            <a:r>
              <a:rPr lang="en-US" sz="2000" dirty="0"/>
              <a:t>Susceptibility </a:t>
            </a:r>
            <a:r>
              <a:rPr lang="en-US" sz="2000" dirty="0">
                <a:sym typeface="Wingdings" panose="05000000000000000000" pitchFamily="2" charset="2"/>
              </a:rPr>
              <a:t> host immunity </a:t>
            </a:r>
            <a:endParaRPr lang="en-US" sz="2000" dirty="0"/>
          </a:p>
          <a:p>
            <a:r>
              <a:rPr lang="en-US" sz="2000" dirty="0"/>
              <a:t>Infectiousness </a:t>
            </a:r>
            <a:r>
              <a:rPr lang="en-US" sz="2000" dirty="0">
                <a:sym typeface="Wingdings" panose="05000000000000000000" pitchFamily="2" charset="2"/>
              </a:rPr>
              <a:t> clinical , laboratory and radiological factors </a:t>
            </a:r>
            <a:endParaRPr lang="en-US" sz="2000" dirty="0"/>
          </a:p>
          <a:p>
            <a:r>
              <a:rPr lang="en-US" sz="2000" dirty="0"/>
              <a:t>Environment </a:t>
            </a:r>
            <a:r>
              <a:rPr lang="en-US" sz="2000" dirty="0">
                <a:sym typeface="Wingdings" panose="05000000000000000000" pitchFamily="2" charset="2"/>
              </a:rPr>
              <a:t>  concentration , space , ventilation , air circulation and pressure </a:t>
            </a:r>
            <a:endParaRPr lang="en-US" sz="2000" dirty="0"/>
          </a:p>
          <a:p>
            <a:r>
              <a:rPr lang="en-US" sz="2000" dirty="0"/>
              <a:t>Exposure </a:t>
            </a:r>
            <a:r>
              <a:rPr lang="en-US" sz="2000" dirty="0">
                <a:sym typeface="Wingdings" panose="05000000000000000000" pitchFamily="2" charset="2"/>
              </a:rPr>
              <a:t> duration , frequency and physical proximity </a:t>
            </a:r>
            <a:endParaRPr lang="en-US" sz="2000" dirty="0"/>
          </a:p>
        </p:txBody>
      </p:sp>
    </p:spTree>
    <p:extLst>
      <p:ext uri="{BB962C8B-B14F-4D97-AF65-F5344CB8AC3E}">
        <p14:creationId xmlns:p14="http://schemas.microsoft.com/office/powerpoint/2010/main" val="2469965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Extrapulmonary Tuberculosis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200"/>
              <a:t> In general, recommended treatment for extrapulmonary TB is the same as for pulmonary TB. </a:t>
            </a:r>
          </a:p>
          <a:p>
            <a:r>
              <a:rPr lang="en-US" sz="2200"/>
              <a:t>Osteotuberculosis and TB meningitis are exceptions.</a:t>
            </a:r>
          </a:p>
          <a:p>
            <a:r>
              <a:rPr lang="en-US" sz="2200"/>
              <a:t>Recommended treatment of drug-susceptible osteotuberculosis includes 9–12 months of INH and RIF or 6 months of INH and RIF supplemented by two other drugs during the first 2 months of therapy. </a:t>
            </a:r>
          </a:p>
          <a:p>
            <a:r>
              <a:rPr lang="en-US" sz="2200"/>
              <a:t>Recommended regimens for TB meningitis  consist of the standard intensive phase regimen during the initial 2 months followed by 7–10 months of therapy with INH and RIF.</a:t>
            </a:r>
          </a:p>
          <a:p>
            <a:endParaRPr lang="en-US" sz="2200"/>
          </a:p>
        </p:txBody>
      </p:sp>
    </p:spTree>
    <p:extLst>
      <p:ext uri="{BB962C8B-B14F-4D97-AF65-F5344CB8AC3E}">
        <p14:creationId xmlns:p14="http://schemas.microsoft.com/office/powerpoint/2010/main" val="16855847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5354" y="914400"/>
            <a:ext cx="6625092" cy="4968819"/>
          </a:xfrm>
          <a:prstGeom prst="rect">
            <a:avLst/>
          </a:prstGeom>
        </p:spPr>
      </p:pic>
    </p:spTree>
    <p:extLst>
      <p:ext uri="{BB962C8B-B14F-4D97-AF65-F5344CB8AC3E}">
        <p14:creationId xmlns:p14="http://schemas.microsoft.com/office/powerpoint/2010/main" val="2987428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0816"/>
        <p:cNvGrpSpPr/>
        <p:nvPr/>
      </p:nvGrpSpPr>
      <p:grpSpPr>
        <a:xfrm>
          <a:off x="0" y="0"/>
          <a:ext cx="0" cy="0"/>
          <a:chOff x="0" y="0"/>
          <a:chExt cx="0" cy="0"/>
        </a:xfrm>
      </p:grpSpPr>
      <p:sp useBgFill="1">
        <p:nvSpPr>
          <p:cNvPr id="160823" name="Rectangle 16082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817" name="Google Shape;160817;p13"/>
          <p:cNvSpPr txBox="1"/>
          <p:nvPr/>
        </p:nvSpPr>
        <p:spPr>
          <a:xfrm>
            <a:off x="838200" y="365125"/>
            <a:ext cx="10515600" cy="1325563"/>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5400" b="1" kern="1200">
                <a:solidFill>
                  <a:schemeClr val="tx1"/>
                </a:solidFill>
                <a:latin typeface="+mj-lt"/>
                <a:ea typeface="+mj-ea"/>
                <a:cs typeface="+mj-cs"/>
                <a:sym typeface="Calibri"/>
              </a:rPr>
              <a:t>Indications to hospitalize</a:t>
            </a:r>
          </a:p>
        </p:txBody>
      </p:sp>
      <p:sp>
        <p:nvSpPr>
          <p:cNvPr id="1608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818" name="Google Shape;160818;p13"/>
          <p:cNvSpPr txBox="1"/>
          <p:nvPr/>
        </p:nvSpPr>
        <p:spPr>
          <a:xfrm>
            <a:off x="838200" y="1929384"/>
            <a:ext cx="10515600" cy="4251960"/>
          </a:xfrm>
          <a:prstGeom prst="rect">
            <a:avLst/>
          </a:prstGeom>
        </p:spPr>
        <p:txBody>
          <a:bodyPr spcFirstLastPara="1" vert="horz" lIns="91440" tIns="45720" rIns="91440" bIns="45720" rtlCol="0" anchorCtr="0">
            <a:normAutofit/>
          </a:bodyPr>
          <a:lstStyle/>
          <a:p>
            <a:pPr marL="342900" marR="0" lvl="0" indent="-228600">
              <a:lnSpc>
                <a:spcPct val="90000"/>
              </a:lnSpc>
              <a:spcBef>
                <a:spcPts val="0"/>
              </a:spcBef>
              <a:spcAft>
                <a:spcPts val="0"/>
              </a:spcAft>
              <a:buClr>
                <a:schemeClr val="dk1"/>
              </a:buClr>
              <a:buSzPts val="2200"/>
              <a:buFont typeface="Arial" panose="020B0604020202020204" pitchFamily="34" charset="0"/>
              <a:buChar char="•"/>
            </a:pPr>
            <a:r>
              <a:rPr lang="en-US" sz="2200" b="1">
                <a:sym typeface="Calibri"/>
              </a:rPr>
              <a:t>Respiratory distress in any form of TB</a:t>
            </a:r>
            <a:endParaRPr lang="en-US" sz="2200"/>
          </a:p>
          <a:p>
            <a:pPr marL="342900" marR="0" lvl="0" indent="-228600">
              <a:lnSpc>
                <a:spcPct val="90000"/>
              </a:lnSpc>
              <a:spcBef>
                <a:spcPts val="440"/>
              </a:spcBef>
              <a:spcAft>
                <a:spcPts val="0"/>
              </a:spcAft>
              <a:buClr>
                <a:schemeClr val="dk1"/>
              </a:buClr>
              <a:buSzPts val="2200"/>
              <a:buFont typeface="Arial" panose="020B0604020202020204" pitchFamily="34" charset="0"/>
              <a:buChar char="•"/>
            </a:pPr>
            <a:r>
              <a:rPr lang="en-US" sz="2200" b="1">
                <a:sym typeface="Calibri"/>
              </a:rPr>
              <a:t>Severe adverse events (e.g. hepatoxicity)</a:t>
            </a:r>
            <a:endParaRPr lang="en-US" sz="2200"/>
          </a:p>
          <a:p>
            <a:pPr marL="342900" marR="0" lvl="0" indent="-228600">
              <a:lnSpc>
                <a:spcPct val="90000"/>
              </a:lnSpc>
              <a:spcBef>
                <a:spcPts val="440"/>
              </a:spcBef>
              <a:spcAft>
                <a:spcPts val="0"/>
              </a:spcAft>
              <a:buClr>
                <a:schemeClr val="dk1"/>
              </a:buClr>
              <a:buSzPts val="2200"/>
              <a:buFont typeface="Arial" panose="020B0604020202020204" pitchFamily="34" charset="0"/>
              <a:buChar char="•"/>
            </a:pPr>
            <a:r>
              <a:rPr lang="en-US" sz="2200" b="1">
                <a:sym typeface="Calibri"/>
              </a:rPr>
              <a:t>TB meningitis</a:t>
            </a:r>
            <a:endParaRPr lang="en-US" sz="2200"/>
          </a:p>
          <a:p>
            <a:pPr marL="342900" marR="0" lvl="0" indent="-228600">
              <a:lnSpc>
                <a:spcPct val="90000"/>
              </a:lnSpc>
              <a:spcBef>
                <a:spcPts val="440"/>
              </a:spcBef>
              <a:spcAft>
                <a:spcPts val="0"/>
              </a:spcAft>
              <a:buClr>
                <a:schemeClr val="dk1"/>
              </a:buClr>
              <a:buSzPts val="2200"/>
              <a:buFont typeface="Arial" panose="020B0604020202020204" pitchFamily="34" charset="0"/>
              <a:buChar char="•"/>
            </a:pPr>
            <a:r>
              <a:rPr lang="en-US" sz="2200" b="1">
                <a:sym typeface="Calibri"/>
              </a:rPr>
              <a:t>Miliary TB</a:t>
            </a:r>
            <a:endParaRPr lang="en-US" sz="2200"/>
          </a:p>
          <a:p>
            <a:pPr marL="342900" marR="0" lvl="0" indent="-228600">
              <a:lnSpc>
                <a:spcPct val="90000"/>
              </a:lnSpc>
              <a:spcBef>
                <a:spcPts val="440"/>
              </a:spcBef>
              <a:spcAft>
                <a:spcPts val="0"/>
              </a:spcAft>
              <a:buClr>
                <a:schemeClr val="dk1"/>
              </a:buClr>
              <a:buSzPts val="2200"/>
              <a:buFont typeface="Arial" panose="020B0604020202020204" pitchFamily="34" charset="0"/>
              <a:buChar char="•"/>
            </a:pPr>
            <a:r>
              <a:rPr lang="en-US" sz="2200" b="1">
                <a:sym typeface="Calibri"/>
              </a:rPr>
              <a:t>Spinal TB</a:t>
            </a:r>
            <a:endParaRPr lang="en-US" sz="2200"/>
          </a:p>
          <a:p>
            <a:pPr marL="0" marR="0" lvl="0" indent="-228600">
              <a:lnSpc>
                <a:spcPct val="90000"/>
              </a:lnSpc>
              <a:spcBef>
                <a:spcPts val="640"/>
              </a:spcBef>
              <a:spcAft>
                <a:spcPts val="0"/>
              </a:spcAft>
              <a:buFont typeface="Arial" panose="020B0604020202020204" pitchFamily="34" charset="0"/>
              <a:buChar char="•"/>
            </a:pPr>
            <a:endParaRPr lang="en-US" sz="2200">
              <a:sym typeface="Calibri"/>
            </a:endParaRPr>
          </a:p>
          <a:p>
            <a:pPr marL="0" marR="0" lvl="0" indent="-228600">
              <a:lnSpc>
                <a:spcPct val="90000"/>
              </a:lnSpc>
              <a:spcBef>
                <a:spcPts val="640"/>
              </a:spcBef>
              <a:spcAft>
                <a:spcPts val="0"/>
              </a:spcAft>
              <a:buFont typeface="Arial" panose="020B0604020202020204" pitchFamily="34" charset="0"/>
              <a:buChar char="•"/>
            </a:pPr>
            <a:endParaRPr lang="en-US" sz="2200">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4200"/>
              <a:t>Prognosis and complication </a:t>
            </a:r>
            <a:br>
              <a:rPr lang="en-US" sz="4200"/>
            </a:br>
            <a:endParaRPr lang="en-US"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idx="1"/>
          </p:nvPr>
        </p:nvSpPr>
        <p:spPr>
          <a:xfrm>
            <a:off x="838200" y="1929384"/>
            <a:ext cx="10515600" cy="4251960"/>
          </a:xfrm>
        </p:spPr>
        <p:txBody>
          <a:bodyPr>
            <a:normAutofit/>
          </a:bodyPr>
          <a:lstStyle/>
          <a:p>
            <a:r>
              <a:rPr lang="en-US" sz="2200"/>
              <a:t>The prognosis of disease is excellent in infant ,children ,adolescence in early recognition and management .</a:t>
            </a:r>
          </a:p>
          <a:p>
            <a:r>
              <a:rPr lang="en-US" sz="2200"/>
              <a:t>in most children with pulmonary TB ,the disease completely resolve and radiological finding normal . </a:t>
            </a:r>
          </a:p>
          <a:p>
            <a:r>
              <a:rPr lang="en-US" sz="2200"/>
              <a:t>The prognosis in children with bone and joint TB and with tuberculosis meningitis depends on the stage of disease at the time medication started . </a:t>
            </a:r>
          </a:p>
          <a:p>
            <a:r>
              <a:rPr lang="en-US" sz="2200"/>
              <a:t>TB of spine can produce angulation or gibbus formation that required surgical correction after the disease cured . </a:t>
            </a:r>
            <a:endParaRPr lang="ar-JO" sz="2200"/>
          </a:p>
        </p:txBody>
      </p:sp>
      <p:pic>
        <p:nvPicPr>
          <p:cNvPr id="4" name="Picture 4">
            <a:extLst>
              <a:ext uri="{FF2B5EF4-FFF2-40B4-BE49-F238E27FC236}">
                <a16:creationId xmlns:a16="http://schemas.microsoft.com/office/drawing/2014/main" id="{0001605C-D3E5-45C7-15DC-C0A614D0CD19}"/>
              </a:ext>
            </a:extLst>
          </p:cNvPr>
          <p:cNvPicPr>
            <a:picLocks noChangeAspect="1"/>
          </p:cNvPicPr>
          <p:nvPr/>
        </p:nvPicPr>
        <p:blipFill>
          <a:blip r:embed="rId2"/>
          <a:stretch>
            <a:fillRect/>
          </a:stretch>
        </p:blipFill>
        <p:spPr>
          <a:xfrm>
            <a:off x="8314931" y="4612281"/>
            <a:ext cx="2861065" cy="2085855"/>
          </a:xfrm>
          <a:prstGeom prst="rect">
            <a:avLst/>
          </a:prstGeom>
        </p:spPr>
      </p:pic>
    </p:spTree>
    <p:extLst>
      <p:ext uri="{BB962C8B-B14F-4D97-AF65-F5344CB8AC3E}">
        <p14:creationId xmlns:p14="http://schemas.microsoft.com/office/powerpoint/2010/main" val="6139537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4200" b="1"/>
              <a:t>Prevention </a:t>
            </a:r>
            <a:br>
              <a:rPr lang="en-US" sz="4200" b="1"/>
            </a:br>
            <a:endParaRPr lang="en-US"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idx="1"/>
          </p:nvPr>
        </p:nvSpPr>
        <p:spPr>
          <a:xfrm>
            <a:off x="838200" y="1929384"/>
            <a:ext cx="10515600" cy="4251960"/>
          </a:xfrm>
        </p:spPr>
        <p:txBody>
          <a:bodyPr>
            <a:normAutofit/>
          </a:bodyPr>
          <a:lstStyle/>
          <a:p>
            <a:r>
              <a:rPr lang="en-US" sz="2200"/>
              <a:t>Tuberculosis control programs involve case finding and treatment, which interrupts secondary transmission of infection from close contacts.</a:t>
            </a:r>
          </a:p>
          <a:p>
            <a:r>
              <a:rPr lang="en-US" sz="2200"/>
              <a:t>Appropriate ventilation of air surrounded the case .</a:t>
            </a:r>
          </a:p>
          <a:p>
            <a:r>
              <a:rPr lang="en-US" sz="2200"/>
              <a:t>Office ,home ,room used by adult should ventilated with </a:t>
            </a:r>
            <a:r>
              <a:rPr lang="en-US" sz="2200" b="1"/>
              <a:t>negative pressure ventilation . </a:t>
            </a:r>
          </a:p>
          <a:p>
            <a:r>
              <a:rPr lang="en-US" sz="2200"/>
              <a:t>Vaccination with bacille calmette Guerin vaccine </a:t>
            </a:r>
            <a:r>
              <a:rPr lang="en-US" sz="2200" b="1"/>
              <a:t>.  </a:t>
            </a:r>
            <a:endParaRPr lang="ar-JO" sz="2200" b="1"/>
          </a:p>
        </p:txBody>
      </p:sp>
    </p:spTree>
    <p:extLst>
      <p:ext uri="{BB962C8B-B14F-4D97-AF65-F5344CB8AC3E}">
        <p14:creationId xmlns:p14="http://schemas.microsoft.com/office/powerpoint/2010/main" val="31931991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0819"/>
        <p:cNvGrpSpPr/>
        <p:nvPr/>
      </p:nvGrpSpPr>
      <p:grpSpPr>
        <a:xfrm>
          <a:off x="0" y="0"/>
          <a:ext cx="0" cy="0"/>
          <a:chOff x="0" y="0"/>
          <a:chExt cx="0" cy="0"/>
        </a:xfrm>
      </p:grpSpPr>
      <p:sp useBgFill="1">
        <p:nvSpPr>
          <p:cNvPr id="160826" name="Rectangle 16082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820" name="Google Shape;160820;p14"/>
          <p:cNvSpPr txBox="1">
            <a:spLocks noGrp="1"/>
          </p:cNvSpPr>
          <p:nvPr>
            <p:ph type="title"/>
          </p:nvPr>
        </p:nvSpPr>
        <p:spPr>
          <a:xfrm>
            <a:off x="838200" y="365125"/>
            <a:ext cx="10515600" cy="1325700"/>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Calibri"/>
              <a:buNone/>
            </a:pPr>
            <a:r>
              <a:rPr lang="en-US" sz="5400"/>
              <a:t>BCG</a:t>
            </a:r>
          </a:p>
        </p:txBody>
      </p:sp>
      <p:sp>
        <p:nvSpPr>
          <p:cNvPr id="16082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821" name="Google Shape;160821;p14"/>
          <p:cNvSpPr txBox="1">
            <a:spLocks noGrp="1"/>
          </p:cNvSpPr>
          <p:nvPr>
            <p:ph type="body" idx="1"/>
          </p:nvPr>
        </p:nvSpPr>
        <p:spPr>
          <a:xfrm>
            <a:off x="669036" y="2055950"/>
            <a:ext cx="10515600" cy="4251960"/>
          </a:xfrm>
          <a:prstGeom prst="rect">
            <a:avLst/>
          </a:prstGeom>
        </p:spPr>
        <p:txBody>
          <a:bodyPr spcFirstLastPara="1" lIns="91425" tIns="45700" rIns="91425" bIns="45700" anchorCtr="0">
            <a:normAutofit/>
          </a:bodyPr>
          <a:lstStyle/>
          <a:p>
            <a:pPr marL="228600" lvl="0" indent="-239077" rtl="0">
              <a:spcBef>
                <a:spcPts val="0"/>
              </a:spcBef>
              <a:spcAft>
                <a:spcPts val="0"/>
              </a:spcAft>
              <a:buClr>
                <a:srgbClr val="000000"/>
              </a:buClr>
              <a:buSzPts val="2200"/>
              <a:buChar char="•"/>
            </a:pPr>
            <a:r>
              <a:rPr lang="en-US" sz="1900" dirty="0"/>
              <a:t>The only available vaccine against tuberculosis is the bacilli </a:t>
            </a:r>
            <a:r>
              <a:rPr lang="en-US" sz="1900" dirty="0" err="1"/>
              <a:t>Calmette-Guérin</a:t>
            </a:r>
            <a:r>
              <a:rPr lang="en-US" sz="1900" dirty="0"/>
              <a:t> vaccine. </a:t>
            </a:r>
          </a:p>
          <a:p>
            <a:pPr marL="228600" lvl="0" indent="-239077" rtl="0">
              <a:spcBef>
                <a:spcPts val="1000"/>
              </a:spcBef>
              <a:spcAft>
                <a:spcPts val="0"/>
              </a:spcAft>
              <a:buClr>
                <a:srgbClr val="000000"/>
              </a:buClr>
              <a:buSzPts val="2200"/>
              <a:buChar char="•"/>
            </a:pPr>
            <a:r>
              <a:rPr lang="en-US" sz="1900" dirty="0"/>
              <a:t>It is a live attenuated vaccine.</a:t>
            </a:r>
          </a:p>
          <a:p>
            <a:pPr marL="228600" lvl="0" indent="-239077" rtl="0">
              <a:spcBef>
                <a:spcPts val="1000"/>
              </a:spcBef>
              <a:spcAft>
                <a:spcPts val="0"/>
              </a:spcAft>
              <a:buClr>
                <a:srgbClr val="000000"/>
              </a:buClr>
              <a:buSzPts val="2200"/>
              <a:buChar char="•"/>
            </a:pPr>
            <a:r>
              <a:rPr lang="en-US" sz="1900" dirty="0"/>
              <a:t>The preferred route of administration is </a:t>
            </a:r>
            <a:r>
              <a:rPr lang="en-US" sz="1900" dirty="0" err="1"/>
              <a:t>intradermal</a:t>
            </a:r>
            <a:r>
              <a:rPr lang="en-US" sz="1900" dirty="0"/>
              <a:t> injection on the upper arm, which can often result in an ulcer that heals over weeks and leaves a flat permanent scar at the injection site.</a:t>
            </a:r>
          </a:p>
          <a:p>
            <a:pPr marL="228600" lvl="0" indent="-239077" rtl="0">
              <a:spcBef>
                <a:spcPts val="1000"/>
              </a:spcBef>
              <a:spcAft>
                <a:spcPts val="0"/>
              </a:spcAft>
              <a:buClr>
                <a:srgbClr val="000000"/>
              </a:buClr>
              <a:buSzPts val="2200"/>
              <a:buChar char="•"/>
            </a:pPr>
            <a:r>
              <a:rPr lang="en-US" sz="1900" dirty="0"/>
              <a:t> The official recommendation of the World Health Organization is a single dose administered during infancy (usually by 28 days after birth).</a:t>
            </a:r>
          </a:p>
          <a:p>
            <a:pPr marL="228600" lvl="0" indent="-239077" rtl="0">
              <a:spcBef>
                <a:spcPts val="1000"/>
              </a:spcBef>
              <a:spcAft>
                <a:spcPts val="0"/>
              </a:spcAft>
              <a:buClr>
                <a:srgbClr val="000000"/>
              </a:buClr>
              <a:buSzPts val="2200"/>
              <a:buChar char="•"/>
            </a:pPr>
            <a:r>
              <a:rPr lang="en-US" sz="1900" dirty="0"/>
              <a:t>Many infants who receive bacilli </a:t>
            </a:r>
            <a:r>
              <a:rPr lang="en-US" sz="1900" dirty="0" err="1"/>
              <a:t>Calmette-Guérin</a:t>
            </a:r>
            <a:r>
              <a:rPr lang="en-US" sz="1900" dirty="0"/>
              <a:t> vaccine never have a positive TST reaction. </a:t>
            </a:r>
          </a:p>
          <a:p>
            <a:pPr marL="228600" lvl="0" indent="-239077" rtl="0">
              <a:spcBef>
                <a:spcPts val="1000"/>
              </a:spcBef>
              <a:spcAft>
                <a:spcPts val="0"/>
              </a:spcAft>
              <a:buClr>
                <a:srgbClr val="000000"/>
              </a:buClr>
              <a:buSzPts val="2200"/>
              <a:buChar char="•"/>
            </a:pPr>
            <a:r>
              <a:rPr lang="en-US" sz="1900" dirty="0"/>
              <a:t>When a reaction does occur, the induration size is usually less than 10 mm, and the reaction wanes after several years.</a:t>
            </a:r>
          </a:p>
          <a:p>
            <a:pPr marL="228600" lvl="0" indent="-64135" rtl="0">
              <a:spcBef>
                <a:spcPts val="1000"/>
              </a:spcBef>
              <a:spcAft>
                <a:spcPts val="0"/>
              </a:spcAft>
              <a:buClr>
                <a:schemeClr val="dk1"/>
              </a:buClr>
              <a:buSzPts val="2800"/>
              <a:buNone/>
            </a:pPr>
            <a:endParaRPr lang="en-US" sz="19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THANK YOU </a:t>
            </a:r>
          </a:p>
        </p:txBody>
      </p:sp>
    </p:spTree>
    <p:extLst>
      <p:ext uri="{BB962C8B-B14F-4D97-AF65-F5344CB8AC3E}">
        <p14:creationId xmlns:p14="http://schemas.microsoft.com/office/powerpoint/2010/main" val="2489241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otched Right Arrow 13"/>
          <p:cNvSpPr/>
          <p:nvPr/>
        </p:nvSpPr>
        <p:spPr>
          <a:xfrm>
            <a:off x="1436399" y="2089779"/>
            <a:ext cx="10696575" cy="4896190"/>
          </a:xfrm>
          <a:prstGeom prst="notchedRightArrow">
            <a:avLst/>
          </a:prstGeom>
          <a:solidFill>
            <a:schemeClr val="bg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173378"/>
            <a:ext cx="10515600" cy="1325563"/>
          </a:xfrm>
        </p:spPr>
        <p:txBody>
          <a:bodyPr/>
          <a:lstStyle/>
          <a:p>
            <a:r>
              <a:rPr lang="en-US" dirty="0"/>
              <a:t>Pathogenesis </a:t>
            </a:r>
          </a:p>
        </p:txBody>
      </p:sp>
      <p:pic>
        <p:nvPicPr>
          <p:cNvPr id="4" name="Content Placeholder 3"/>
          <p:cNvPicPr>
            <a:picLocks noGrp="1" noChangeAspect="1"/>
          </p:cNvPicPr>
          <p:nvPr>
            <p:ph idx="1"/>
          </p:nvPr>
        </p:nvPicPr>
        <p:blipFill>
          <a:blip r:embed="rId2"/>
          <a:stretch>
            <a:fillRect/>
          </a:stretch>
        </p:blipFill>
        <p:spPr>
          <a:xfrm>
            <a:off x="533399" y="1092006"/>
            <a:ext cx="1806000" cy="2135867"/>
          </a:xfrm>
          <a:prstGeom prst="rect">
            <a:avLst/>
          </a:prstGeom>
        </p:spPr>
      </p:pic>
      <p:sp>
        <p:nvSpPr>
          <p:cNvPr id="5" name="Rectangle 4"/>
          <p:cNvSpPr/>
          <p:nvPr/>
        </p:nvSpPr>
        <p:spPr>
          <a:xfrm>
            <a:off x="171451" y="3829735"/>
            <a:ext cx="2476500" cy="1754326"/>
          </a:xfrm>
          <a:prstGeom prst="rect">
            <a:avLst/>
          </a:prstGeom>
        </p:spPr>
        <p:txBody>
          <a:bodyPr wrap="square">
            <a:spAutoFit/>
          </a:bodyPr>
          <a:lstStyle/>
          <a:p>
            <a:r>
              <a:rPr lang="en-US" dirty="0">
                <a:solidFill>
                  <a:srgbClr val="000000"/>
                </a:solidFill>
                <a:latin typeface="Myriad Pro"/>
              </a:rPr>
              <a:t>Droplet nuclei containing tubercle bacilli are inhaled, enter the lungs, and travel to the alveoli.	</a:t>
            </a:r>
          </a:p>
        </p:txBody>
      </p:sp>
      <p:pic>
        <p:nvPicPr>
          <p:cNvPr id="6" name="Picture 5"/>
          <p:cNvPicPr>
            <a:picLocks noChangeAspect="1"/>
          </p:cNvPicPr>
          <p:nvPr/>
        </p:nvPicPr>
        <p:blipFill>
          <a:blip r:embed="rId3"/>
          <a:stretch>
            <a:fillRect/>
          </a:stretch>
        </p:blipFill>
        <p:spPr>
          <a:xfrm>
            <a:off x="2741812" y="1174097"/>
            <a:ext cx="1780200" cy="2075688"/>
          </a:xfrm>
          <a:prstGeom prst="rect">
            <a:avLst/>
          </a:prstGeom>
        </p:spPr>
      </p:pic>
      <p:sp>
        <p:nvSpPr>
          <p:cNvPr id="7" name="Rectangle 6"/>
          <p:cNvSpPr/>
          <p:nvPr/>
        </p:nvSpPr>
        <p:spPr>
          <a:xfrm>
            <a:off x="2779916" y="3783568"/>
            <a:ext cx="2217317" cy="923330"/>
          </a:xfrm>
          <a:prstGeom prst="rect">
            <a:avLst/>
          </a:prstGeom>
        </p:spPr>
        <p:txBody>
          <a:bodyPr wrap="square">
            <a:spAutoFit/>
          </a:bodyPr>
          <a:lstStyle/>
          <a:p>
            <a:r>
              <a:rPr lang="en-US" dirty="0">
                <a:solidFill>
                  <a:srgbClr val="000000"/>
                </a:solidFill>
                <a:latin typeface="Myriad Pro"/>
              </a:rPr>
              <a:t>Tubercle bacilli multiply in the alveoli	</a:t>
            </a:r>
          </a:p>
        </p:txBody>
      </p:sp>
      <p:pic>
        <p:nvPicPr>
          <p:cNvPr id="8" name="Picture 7"/>
          <p:cNvPicPr>
            <a:picLocks noChangeAspect="1"/>
          </p:cNvPicPr>
          <p:nvPr/>
        </p:nvPicPr>
        <p:blipFill>
          <a:blip r:embed="rId4"/>
          <a:stretch>
            <a:fillRect/>
          </a:stretch>
        </p:blipFill>
        <p:spPr>
          <a:xfrm>
            <a:off x="5347614" y="1174097"/>
            <a:ext cx="1644075" cy="2075688"/>
          </a:xfrm>
          <a:prstGeom prst="rect">
            <a:avLst/>
          </a:prstGeom>
        </p:spPr>
      </p:pic>
      <p:sp>
        <p:nvSpPr>
          <p:cNvPr id="9" name="Rectangle 8"/>
          <p:cNvSpPr/>
          <p:nvPr/>
        </p:nvSpPr>
        <p:spPr>
          <a:xfrm>
            <a:off x="5129198" y="3497818"/>
            <a:ext cx="2641837" cy="3693319"/>
          </a:xfrm>
          <a:prstGeom prst="rect">
            <a:avLst/>
          </a:prstGeom>
        </p:spPr>
        <p:txBody>
          <a:bodyPr wrap="square">
            <a:spAutoFit/>
          </a:bodyPr>
          <a:lstStyle/>
          <a:p>
            <a:r>
              <a:rPr lang="en-US" dirty="0">
                <a:solidFill>
                  <a:srgbClr val="000000"/>
                </a:solidFill>
                <a:latin typeface="Myriad Pro"/>
              </a:rPr>
              <a:t>A small number of tubercle bacilli enter the bloodstream and spread throughout the body. It  may reach any part of the body, including areas where TB disease is more likely to develop (such as the brain, larynx, lymph node, lung, spine, bone, or kidney)	</a:t>
            </a:r>
          </a:p>
        </p:txBody>
      </p:sp>
      <p:pic>
        <p:nvPicPr>
          <p:cNvPr id="10" name="Picture 9"/>
          <p:cNvPicPr>
            <a:picLocks noChangeAspect="1"/>
          </p:cNvPicPr>
          <p:nvPr/>
        </p:nvPicPr>
        <p:blipFill>
          <a:blip r:embed="rId5"/>
          <a:stretch>
            <a:fillRect/>
          </a:stretch>
        </p:blipFill>
        <p:spPr>
          <a:xfrm>
            <a:off x="7771035" y="1114711"/>
            <a:ext cx="1789692" cy="2135074"/>
          </a:xfrm>
          <a:prstGeom prst="rect">
            <a:avLst/>
          </a:prstGeom>
        </p:spPr>
      </p:pic>
      <p:sp>
        <p:nvSpPr>
          <p:cNvPr id="11" name="Rectangle 10"/>
          <p:cNvSpPr/>
          <p:nvPr/>
        </p:nvSpPr>
        <p:spPr>
          <a:xfrm>
            <a:off x="7989451" y="3501509"/>
            <a:ext cx="2334261" cy="2862322"/>
          </a:xfrm>
          <a:prstGeom prst="rect">
            <a:avLst/>
          </a:prstGeom>
        </p:spPr>
        <p:txBody>
          <a:bodyPr wrap="square">
            <a:spAutoFit/>
          </a:bodyPr>
          <a:lstStyle/>
          <a:p>
            <a:r>
              <a:rPr lang="en-US" dirty="0">
                <a:solidFill>
                  <a:srgbClr val="000000"/>
                </a:solidFill>
                <a:latin typeface="Myriad Pro"/>
              </a:rPr>
              <a:t>Within 2 to 8 weeks,  macrophages ingest and surround the tubercle bacilli,  </a:t>
            </a:r>
          </a:p>
          <a:p>
            <a:r>
              <a:rPr lang="en-US" dirty="0">
                <a:solidFill>
                  <a:srgbClr val="000000"/>
                </a:solidFill>
                <a:latin typeface="Myriad Pro"/>
              </a:rPr>
              <a:t> forming a barrier shell, called a granuloma, that keeps the bacilli contained and under control </a:t>
            </a:r>
            <a:r>
              <a:rPr lang="en-US" b="1" dirty="0">
                <a:solidFill>
                  <a:srgbClr val="000000"/>
                </a:solidFill>
                <a:latin typeface="Myriad Pro"/>
              </a:rPr>
              <a:t>(LTBI)</a:t>
            </a:r>
            <a:r>
              <a:rPr lang="en-US" dirty="0">
                <a:solidFill>
                  <a:srgbClr val="000000"/>
                </a:solidFill>
                <a:latin typeface="Myriad Pro"/>
              </a:rPr>
              <a:t>.	</a:t>
            </a:r>
          </a:p>
        </p:txBody>
      </p:sp>
      <p:pic>
        <p:nvPicPr>
          <p:cNvPr id="12" name="Picture 11"/>
          <p:cNvPicPr>
            <a:picLocks noChangeAspect="1"/>
          </p:cNvPicPr>
          <p:nvPr/>
        </p:nvPicPr>
        <p:blipFill>
          <a:blip r:embed="rId6"/>
          <a:stretch>
            <a:fillRect/>
          </a:stretch>
        </p:blipFill>
        <p:spPr>
          <a:xfrm>
            <a:off x="10323712" y="1092799"/>
            <a:ext cx="1620638" cy="2135074"/>
          </a:xfrm>
          <a:prstGeom prst="rect">
            <a:avLst/>
          </a:prstGeom>
        </p:spPr>
      </p:pic>
      <p:sp>
        <p:nvSpPr>
          <p:cNvPr id="13" name="Rectangle 12"/>
          <p:cNvSpPr/>
          <p:nvPr/>
        </p:nvSpPr>
        <p:spPr>
          <a:xfrm>
            <a:off x="10455677" y="3501509"/>
            <a:ext cx="1876425" cy="2862322"/>
          </a:xfrm>
          <a:prstGeom prst="rect">
            <a:avLst/>
          </a:prstGeom>
        </p:spPr>
        <p:txBody>
          <a:bodyPr wrap="square">
            <a:spAutoFit/>
          </a:bodyPr>
          <a:lstStyle/>
          <a:p>
            <a:r>
              <a:rPr lang="en-US" dirty="0">
                <a:solidFill>
                  <a:srgbClr val="000000"/>
                </a:solidFill>
                <a:latin typeface="Myriad Pro"/>
              </a:rPr>
              <a:t>If the immune system </a:t>
            </a:r>
            <a:r>
              <a:rPr lang="en-US" b="1" dirty="0">
                <a:solidFill>
                  <a:srgbClr val="000000"/>
                </a:solidFill>
                <a:latin typeface="Myriad Pro"/>
              </a:rPr>
              <a:t>cannot </a:t>
            </a:r>
            <a:r>
              <a:rPr lang="en-US" dirty="0">
                <a:solidFill>
                  <a:srgbClr val="000000"/>
                </a:solidFill>
                <a:latin typeface="Myriad Pro"/>
              </a:rPr>
              <a:t>keep the tubercle bacilli under control, the bacilli begin to multiply rapidly (</a:t>
            </a:r>
            <a:r>
              <a:rPr lang="en-US" b="1" dirty="0">
                <a:solidFill>
                  <a:srgbClr val="000000"/>
                </a:solidFill>
                <a:latin typeface="Myriad Pro"/>
              </a:rPr>
              <a:t>TB disease</a:t>
            </a:r>
            <a:r>
              <a:rPr lang="en-US" dirty="0">
                <a:solidFill>
                  <a:srgbClr val="000000"/>
                </a:solidFill>
                <a:latin typeface="Myriad Pro"/>
              </a:rPr>
              <a:t>) 	</a:t>
            </a:r>
          </a:p>
        </p:txBody>
      </p:sp>
    </p:spTree>
    <p:extLst>
      <p:ext uri="{BB962C8B-B14F-4D97-AF65-F5344CB8AC3E}">
        <p14:creationId xmlns:p14="http://schemas.microsoft.com/office/powerpoint/2010/main" val="2803741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r>
              <a:rPr lang="en-US" sz="5400"/>
              <a:t>During the primary infection </a:t>
            </a:r>
          </a:p>
        </p:txBody>
      </p:sp>
      <p:sp>
        <p:nvSpPr>
          <p:cNvPr id="1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740172" y="1370213"/>
            <a:ext cx="7244357" cy="4853758"/>
          </a:xfrm>
        </p:spPr>
        <p:txBody>
          <a:bodyPr>
            <a:normAutofit/>
          </a:bodyPr>
          <a:lstStyle/>
          <a:p>
            <a:pPr marL="0" indent="0" defTabSz="585216">
              <a:spcBef>
                <a:spcPts val="640"/>
              </a:spcBef>
              <a:buNone/>
            </a:pPr>
            <a:r>
              <a:rPr lang="en-US" sz="1690" kern="1200" dirty="0">
                <a:solidFill>
                  <a:schemeClr val="tx1"/>
                </a:solidFill>
                <a:latin typeface="+mn-lt"/>
                <a:ea typeface="+mn-ea"/>
                <a:cs typeface="+mn-cs"/>
              </a:rPr>
              <a:t>                                                 </a:t>
            </a:r>
            <a:r>
              <a:rPr lang="en-US" sz="2560" b="1" kern="1200" dirty="0">
                <a:solidFill>
                  <a:schemeClr val="accent1">
                    <a:lumMod val="75000"/>
                  </a:schemeClr>
                </a:solidFill>
                <a:latin typeface="+mn-lt"/>
                <a:ea typeface="+mn-ea"/>
                <a:cs typeface="+mn-cs"/>
              </a:rPr>
              <a:t>Granuloma</a:t>
            </a:r>
            <a:r>
              <a:rPr lang="en-US" sz="2560" kern="1200" dirty="0">
                <a:solidFill>
                  <a:schemeClr val="tx1"/>
                </a:solidFill>
                <a:latin typeface="+mn-lt"/>
                <a:ea typeface="+mn-ea"/>
                <a:cs typeface="+mn-cs"/>
              </a:rPr>
              <a:t> </a:t>
            </a:r>
          </a:p>
          <a:p>
            <a:pPr marL="146304" indent="-146304" defTabSz="585216">
              <a:spcBef>
                <a:spcPts val="640"/>
              </a:spcBef>
              <a:buNone/>
            </a:pPr>
            <a:endParaRPr lang="en-US" sz="1690" kern="1200" dirty="0">
              <a:solidFill>
                <a:schemeClr val="tx1"/>
              </a:solidFill>
              <a:latin typeface="+mn-lt"/>
              <a:ea typeface="+mn-ea"/>
              <a:cs typeface="+mn-cs"/>
            </a:endParaRPr>
          </a:p>
          <a:p>
            <a:pPr marL="0" indent="0" defTabSz="585216">
              <a:spcBef>
                <a:spcPts val="640"/>
              </a:spcBef>
              <a:buNone/>
            </a:pPr>
            <a:r>
              <a:rPr lang="en-US" sz="1690" kern="1200" dirty="0">
                <a:solidFill>
                  <a:schemeClr val="tx1"/>
                </a:solidFill>
                <a:latin typeface="+mn-lt"/>
                <a:ea typeface="+mn-ea"/>
                <a:cs typeface="+mn-cs"/>
              </a:rPr>
              <a:t> </a:t>
            </a:r>
            <a:r>
              <a:rPr lang="en-US" sz="1690" b="1" kern="1200" dirty="0">
                <a:solidFill>
                  <a:schemeClr val="tx1"/>
                </a:solidFill>
                <a:latin typeface="+mn-lt"/>
                <a:ea typeface="+mn-ea"/>
                <a:cs typeface="+mn-cs"/>
              </a:rPr>
              <a:t>Numerous granulomas aggregate to form a </a:t>
            </a:r>
            <a:r>
              <a:rPr lang="en-US" sz="1690" b="1" u="sng" kern="1200" dirty="0">
                <a:solidFill>
                  <a:schemeClr val="tx1"/>
                </a:solidFill>
                <a:latin typeface="+mn-lt"/>
                <a:ea typeface="+mn-ea"/>
                <a:cs typeface="+mn-cs"/>
              </a:rPr>
              <a:t>primary lesion or </a:t>
            </a:r>
            <a:r>
              <a:rPr lang="en-US" sz="1690" b="1" u="sng" kern="1200" dirty="0">
                <a:solidFill>
                  <a:schemeClr val="accent1">
                    <a:lumMod val="75000"/>
                  </a:schemeClr>
                </a:solidFill>
                <a:latin typeface="+mn-lt"/>
                <a:ea typeface="+mn-ea"/>
                <a:cs typeface="+mn-cs"/>
              </a:rPr>
              <a:t>‘</a:t>
            </a:r>
            <a:r>
              <a:rPr lang="en-US" sz="1690" b="1" u="sng" kern="1200" dirty="0" err="1">
                <a:solidFill>
                  <a:schemeClr val="accent1">
                    <a:lumMod val="75000"/>
                  </a:schemeClr>
                </a:solidFill>
                <a:latin typeface="+mn-lt"/>
                <a:ea typeface="+mn-ea"/>
                <a:cs typeface="+mn-cs"/>
              </a:rPr>
              <a:t>Ghon</a:t>
            </a:r>
            <a:r>
              <a:rPr lang="en-US" sz="1690" b="1" u="sng" kern="1200" dirty="0">
                <a:solidFill>
                  <a:schemeClr val="accent1">
                    <a:lumMod val="75000"/>
                  </a:schemeClr>
                </a:solidFill>
                <a:latin typeface="+mn-lt"/>
                <a:ea typeface="+mn-ea"/>
                <a:cs typeface="+mn-cs"/>
              </a:rPr>
              <a:t> focus</a:t>
            </a:r>
            <a:r>
              <a:rPr lang="en-US" sz="1690" b="1" kern="1200" dirty="0">
                <a:solidFill>
                  <a:schemeClr val="accent1">
                    <a:lumMod val="75000"/>
                  </a:schemeClr>
                </a:solidFill>
                <a:latin typeface="+mn-lt"/>
                <a:ea typeface="+mn-ea"/>
                <a:cs typeface="+mn-cs"/>
              </a:rPr>
              <a:t>’</a:t>
            </a:r>
            <a:r>
              <a:rPr lang="en-US" sz="1690" b="1" kern="1200" dirty="0">
                <a:solidFill>
                  <a:schemeClr val="tx1"/>
                </a:solidFill>
                <a:latin typeface="+mn-lt"/>
                <a:ea typeface="+mn-ea"/>
                <a:cs typeface="+mn-cs"/>
              </a:rPr>
              <a:t> (a pale yellow , caseous nodule , usually a few millimeters to 1-2 cm in diameter ), which is characteristically situated in the </a:t>
            </a:r>
            <a:r>
              <a:rPr lang="en-US" sz="1690" b="1" u="sng" kern="1200" dirty="0">
                <a:solidFill>
                  <a:schemeClr val="tx1"/>
                </a:solidFill>
                <a:latin typeface="+mn-lt"/>
                <a:ea typeface="+mn-ea"/>
                <a:cs typeface="+mn-cs"/>
              </a:rPr>
              <a:t>periphery of the lung </a:t>
            </a:r>
            <a:endParaRPr lang="en-US" sz="2640" b="1" dirty="0"/>
          </a:p>
        </p:txBody>
      </p:sp>
      <p:sp>
        <p:nvSpPr>
          <p:cNvPr id="4" name="Slide Number Placeholder 3"/>
          <p:cNvSpPr>
            <a:spLocks noGrp="1"/>
          </p:cNvSpPr>
          <p:nvPr>
            <p:ph type="sldNum" sz="quarter" idx="12"/>
          </p:nvPr>
        </p:nvSpPr>
        <p:spPr>
          <a:xfrm>
            <a:off x="9753365" y="5120810"/>
            <a:ext cx="1769362" cy="235505"/>
          </a:xfrm>
        </p:spPr>
        <p:txBody>
          <a:bodyPr/>
          <a:lstStyle/>
          <a:p>
            <a:pPr defTabSz="585216">
              <a:spcAft>
                <a:spcPts val="600"/>
              </a:spcAft>
            </a:pPr>
            <a:fld id="{D57F1E4F-1CFF-5643-939E-217C01CDF565}" type="slidenum">
              <a:rPr lang="en-US" sz="768" kern="1200">
                <a:solidFill>
                  <a:schemeClr val="tx1">
                    <a:tint val="75000"/>
                  </a:schemeClr>
                </a:solidFill>
                <a:latin typeface="+mn-lt"/>
                <a:ea typeface="+mn-ea"/>
                <a:cs typeface="+mn-cs"/>
              </a:rPr>
              <a:pPr defTabSz="585216">
                <a:spcAft>
                  <a:spcPts val="600"/>
                </a:spcAft>
              </a:pPr>
              <a:t>8</a:t>
            </a:fld>
            <a:endParaRPr lang="en-US"/>
          </a:p>
        </p:txBody>
      </p:sp>
      <p:sp>
        <p:nvSpPr>
          <p:cNvPr id="5" name="Down Arrow 4"/>
          <p:cNvSpPr/>
          <p:nvPr/>
        </p:nvSpPr>
        <p:spPr>
          <a:xfrm>
            <a:off x="7704805" y="1719478"/>
            <a:ext cx="265404" cy="3805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6" name="Down Arrow 5"/>
          <p:cNvSpPr/>
          <p:nvPr/>
        </p:nvSpPr>
        <p:spPr>
          <a:xfrm>
            <a:off x="7681182" y="2915770"/>
            <a:ext cx="265404" cy="3805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p:cNvSpPr/>
          <p:nvPr/>
        </p:nvSpPr>
        <p:spPr>
          <a:xfrm>
            <a:off x="4648018" y="3323453"/>
            <a:ext cx="6900512" cy="2531078"/>
          </a:xfrm>
          <a:prstGeom prst="rect">
            <a:avLst/>
          </a:prstGeom>
        </p:spPr>
        <p:txBody>
          <a:bodyPr wrap="square">
            <a:spAutoFit/>
          </a:bodyPr>
          <a:lstStyle/>
          <a:p>
            <a:pPr defTabSz="585216">
              <a:spcAft>
                <a:spcPts val="600"/>
              </a:spcAft>
            </a:pPr>
            <a:r>
              <a:rPr lang="en-US" sz="1843" b="1" kern="1200">
                <a:solidFill>
                  <a:schemeClr val="tx1"/>
                </a:solidFill>
                <a:latin typeface="+mn-lt"/>
                <a:ea typeface="+mn-ea"/>
                <a:cs typeface="+mn-cs"/>
              </a:rPr>
              <a:t>Spread of MTB to the </a:t>
            </a:r>
            <a:r>
              <a:rPr lang="en-US" sz="1843" b="1" u="sng" kern="1200">
                <a:solidFill>
                  <a:schemeClr val="tx1"/>
                </a:solidFill>
                <a:latin typeface="+mn-lt"/>
                <a:ea typeface="+mn-ea"/>
                <a:cs typeface="+mn-cs"/>
              </a:rPr>
              <a:t>hilar lymph nodes </a:t>
            </a:r>
            <a:r>
              <a:rPr lang="en-US" sz="1843" b="1" kern="1200">
                <a:solidFill>
                  <a:schemeClr val="tx1"/>
                </a:solidFill>
                <a:latin typeface="+mn-lt"/>
                <a:ea typeface="+mn-ea"/>
                <a:cs typeface="+mn-cs"/>
              </a:rPr>
              <a:t> , and the combination of the </a:t>
            </a:r>
            <a:r>
              <a:rPr lang="en-US" sz="1843" b="1" u="sng" kern="1200" err="1">
                <a:solidFill>
                  <a:schemeClr val="tx1"/>
                </a:solidFill>
                <a:latin typeface="+mn-lt"/>
                <a:ea typeface="+mn-ea"/>
                <a:cs typeface="+mn-cs"/>
              </a:rPr>
              <a:t>Ghon</a:t>
            </a:r>
            <a:r>
              <a:rPr lang="en-US" sz="1843" b="1" u="sng" kern="1200">
                <a:solidFill>
                  <a:schemeClr val="tx1"/>
                </a:solidFill>
                <a:latin typeface="+mn-lt"/>
                <a:ea typeface="+mn-ea"/>
                <a:cs typeface="+mn-cs"/>
              </a:rPr>
              <a:t> Focus </a:t>
            </a:r>
            <a:r>
              <a:rPr lang="en-US" sz="1843" b="1" kern="1200">
                <a:solidFill>
                  <a:schemeClr val="tx1"/>
                </a:solidFill>
                <a:latin typeface="+mn-lt"/>
                <a:ea typeface="+mn-ea"/>
                <a:cs typeface="+mn-cs"/>
              </a:rPr>
              <a:t>with </a:t>
            </a:r>
            <a:r>
              <a:rPr lang="en-US" sz="1843" b="1" u="sng" kern="1200">
                <a:solidFill>
                  <a:schemeClr val="tx1"/>
                </a:solidFill>
                <a:latin typeface="+mn-lt"/>
                <a:ea typeface="+mn-ea"/>
                <a:cs typeface="+mn-cs"/>
              </a:rPr>
              <a:t>regional lymph nodes </a:t>
            </a:r>
            <a:r>
              <a:rPr lang="en-US" sz="1843" b="1" kern="1200">
                <a:solidFill>
                  <a:schemeClr val="tx1"/>
                </a:solidFill>
                <a:latin typeface="+mn-lt"/>
                <a:ea typeface="+mn-ea"/>
                <a:cs typeface="+mn-cs"/>
              </a:rPr>
              <a:t>is  referred to as the  </a:t>
            </a:r>
            <a:r>
              <a:rPr lang="en-US" sz="1843" b="1" u="sng" kern="1200" err="1">
                <a:solidFill>
                  <a:schemeClr val="accent1">
                    <a:lumMod val="75000"/>
                  </a:schemeClr>
                </a:solidFill>
                <a:latin typeface="+mn-lt"/>
                <a:ea typeface="+mn-ea"/>
                <a:cs typeface="+mn-cs"/>
              </a:rPr>
              <a:t>Ghon</a:t>
            </a:r>
            <a:r>
              <a:rPr lang="en-US" sz="1843" b="1" u="sng" kern="1200">
                <a:solidFill>
                  <a:schemeClr val="accent1">
                    <a:lumMod val="75000"/>
                  </a:schemeClr>
                </a:solidFill>
                <a:latin typeface="+mn-lt"/>
                <a:ea typeface="+mn-ea"/>
                <a:cs typeface="+mn-cs"/>
              </a:rPr>
              <a:t> complex  </a:t>
            </a:r>
            <a:r>
              <a:rPr lang="en-US" sz="1843" kern="1200">
                <a:solidFill>
                  <a:schemeClr val="tx1"/>
                </a:solidFill>
                <a:latin typeface="+mn-lt"/>
                <a:ea typeface="+mn-ea"/>
                <a:cs typeface="+mn-cs"/>
                <a:sym typeface="Wingdings" pitchFamily="2" charset="2"/>
              </a:rPr>
              <a:t> (</a:t>
            </a:r>
            <a:r>
              <a:rPr lang="en-US" sz="1843" u="sng" kern="1200" err="1">
                <a:solidFill>
                  <a:schemeClr val="tx1"/>
                </a:solidFill>
                <a:latin typeface="+mn-lt"/>
                <a:ea typeface="+mn-ea"/>
                <a:cs typeface="+mn-cs"/>
                <a:sym typeface="Wingdings" pitchFamily="2" charset="2"/>
              </a:rPr>
              <a:t>subpleural</a:t>
            </a:r>
            <a:r>
              <a:rPr lang="en-US" sz="1843" kern="1200">
                <a:solidFill>
                  <a:schemeClr val="tx1"/>
                </a:solidFill>
                <a:latin typeface="+mn-lt"/>
                <a:ea typeface="+mn-ea"/>
                <a:cs typeface="+mn-cs"/>
                <a:sym typeface="Wingdings" pitchFamily="2" charset="2"/>
              </a:rPr>
              <a:t> or </a:t>
            </a:r>
            <a:r>
              <a:rPr lang="en-US" sz="1843" u="sng" kern="1200">
                <a:solidFill>
                  <a:schemeClr val="tx1"/>
                </a:solidFill>
                <a:latin typeface="+mn-lt"/>
                <a:ea typeface="+mn-ea"/>
                <a:cs typeface="+mn-cs"/>
                <a:sym typeface="Wingdings" pitchFamily="2" charset="2"/>
              </a:rPr>
              <a:t>in the lower lobes </a:t>
            </a:r>
            <a:r>
              <a:rPr lang="en-US" sz="1843" kern="1200">
                <a:solidFill>
                  <a:schemeClr val="tx1"/>
                </a:solidFill>
                <a:latin typeface="+mn-lt"/>
                <a:ea typeface="+mn-ea"/>
                <a:cs typeface="+mn-cs"/>
                <a:sym typeface="Wingdings" pitchFamily="2" charset="2"/>
              </a:rPr>
              <a:t>) .</a:t>
            </a:r>
          </a:p>
          <a:p>
            <a:pPr defTabSz="585216">
              <a:spcAft>
                <a:spcPts val="600"/>
              </a:spcAft>
            </a:pPr>
            <a:r>
              <a:rPr lang="en-US" sz="1843" b="1" u="sng" kern="1200">
                <a:solidFill>
                  <a:schemeClr val="accent1">
                    <a:lumMod val="75000"/>
                  </a:schemeClr>
                </a:solidFill>
                <a:latin typeface="+mn-lt"/>
                <a:ea typeface="+mn-ea"/>
                <a:cs typeface="+mn-cs"/>
              </a:rPr>
              <a:t> </a:t>
            </a:r>
          </a:p>
          <a:p>
            <a:pPr defTabSz="585216">
              <a:spcAft>
                <a:spcPts val="600"/>
              </a:spcAft>
            </a:pPr>
            <a:r>
              <a:rPr lang="en-US" sz="2048" kern="1200">
                <a:solidFill>
                  <a:schemeClr val="tx1"/>
                </a:solidFill>
                <a:latin typeface="+mn-lt"/>
                <a:ea typeface="+mn-ea"/>
                <a:cs typeface="+mn-cs"/>
              </a:rPr>
              <a:t>then , this </a:t>
            </a:r>
            <a:r>
              <a:rPr lang="en-US" sz="2048" kern="1200" err="1">
                <a:solidFill>
                  <a:schemeClr val="tx1"/>
                </a:solidFill>
                <a:latin typeface="+mn-lt"/>
                <a:ea typeface="+mn-ea"/>
                <a:cs typeface="+mn-cs"/>
              </a:rPr>
              <a:t>Ghon</a:t>
            </a:r>
            <a:r>
              <a:rPr lang="en-US" sz="2048" kern="1200">
                <a:solidFill>
                  <a:schemeClr val="tx1"/>
                </a:solidFill>
                <a:latin typeface="+mn-lt"/>
                <a:ea typeface="+mn-ea"/>
                <a:cs typeface="+mn-cs"/>
              </a:rPr>
              <a:t> complex  goes </a:t>
            </a:r>
            <a:r>
              <a:rPr lang="en-US" sz="2048" kern="1200">
                <a:solidFill>
                  <a:schemeClr val="accent1">
                    <a:lumMod val="75000"/>
                  </a:schemeClr>
                </a:solidFill>
                <a:latin typeface="+mn-lt"/>
                <a:ea typeface="+mn-ea"/>
                <a:cs typeface="+mn-cs"/>
              </a:rPr>
              <a:t>Fibrosis</a:t>
            </a:r>
            <a:r>
              <a:rPr lang="en-US" sz="2048" kern="1200">
                <a:solidFill>
                  <a:schemeClr val="tx1"/>
                </a:solidFill>
                <a:latin typeface="+mn-lt"/>
                <a:ea typeface="+mn-ea"/>
                <a:cs typeface="+mn-cs"/>
              </a:rPr>
              <a:t> and </a:t>
            </a:r>
            <a:r>
              <a:rPr lang="en-US" sz="2048" kern="1200">
                <a:solidFill>
                  <a:schemeClr val="accent1">
                    <a:lumMod val="75000"/>
                  </a:schemeClr>
                </a:solidFill>
                <a:latin typeface="+mn-lt"/>
                <a:ea typeface="+mn-ea"/>
                <a:cs typeface="+mn-cs"/>
              </a:rPr>
              <a:t>Calcification</a:t>
            </a:r>
            <a:r>
              <a:rPr lang="en-US" sz="2048" kern="1200">
                <a:solidFill>
                  <a:schemeClr val="tx1"/>
                </a:solidFill>
                <a:latin typeface="+mn-lt"/>
                <a:ea typeface="+mn-ea"/>
                <a:cs typeface="+mn-cs"/>
              </a:rPr>
              <a:t> and becomes  ( </a:t>
            </a:r>
            <a:r>
              <a:rPr lang="en-US" sz="2048" b="1" kern="1200">
                <a:solidFill>
                  <a:schemeClr val="accent1">
                    <a:lumMod val="75000"/>
                  </a:schemeClr>
                </a:solidFill>
                <a:latin typeface="+mn-lt"/>
                <a:ea typeface="+mn-ea"/>
                <a:cs typeface="+mn-cs"/>
              </a:rPr>
              <a:t>Rankle Complex </a:t>
            </a:r>
            <a:r>
              <a:rPr lang="en-US" sz="2048" kern="1200">
                <a:solidFill>
                  <a:schemeClr val="tx1"/>
                </a:solidFill>
                <a:latin typeface="+mn-lt"/>
                <a:ea typeface="+mn-ea"/>
                <a:cs typeface="+mn-cs"/>
              </a:rPr>
              <a:t>) (</a:t>
            </a:r>
            <a:r>
              <a:rPr lang="en-US" sz="2048" b="1" kern="1200">
                <a:solidFill>
                  <a:schemeClr val="tx1"/>
                </a:solidFill>
                <a:latin typeface="+mn-lt"/>
                <a:ea typeface="+mn-ea"/>
                <a:cs typeface="+mn-cs"/>
              </a:rPr>
              <a:t>is clearly seen on a CXR)</a:t>
            </a:r>
            <a:r>
              <a:rPr lang="en-US" sz="2048" kern="1200">
                <a:solidFill>
                  <a:schemeClr val="tx1"/>
                </a:solidFill>
                <a:latin typeface="+mn-lt"/>
                <a:ea typeface="+mn-ea"/>
                <a:cs typeface="+mn-cs"/>
              </a:rPr>
              <a:t>. </a:t>
            </a:r>
          </a:p>
          <a:p>
            <a:pPr>
              <a:spcAft>
                <a:spcPts val="600"/>
              </a:spcAft>
            </a:pPr>
            <a:endParaRPr lang="en-US" sz="2880">
              <a:solidFill>
                <a:schemeClr val="accent1">
                  <a:lumMod val="75000"/>
                </a:schemeClr>
              </a:solidFill>
            </a:endParaRPr>
          </a:p>
        </p:txBody>
      </p:sp>
      <p:sp>
        <p:nvSpPr>
          <p:cNvPr id="8" name="Down Arrow 7"/>
          <p:cNvSpPr/>
          <p:nvPr/>
        </p:nvSpPr>
        <p:spPr>
          <a:xfrm>
            <a:off x="7681182" y="4195258"/>
            <a:ext cx="265404" cy="3805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35126850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Continuum of TB states</a:t>
            </a:r>
          </a:p>
        </p:txBody>
      </p:sp>
      <p:sp>
        <p:nvSpPr>
          <p:cNvPr id="103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9451" y="2807208"/>
            <a:ext cx="4138047" cy="3869772"/>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000" dirty="0"/>
              <a:t>Without BCG vaccination, approximately 30% of infected infants (&lt;1 year old) will progress to intrathoracic TB, and 10–20% will develop disseminated disease.</a:t>
            </a:r>
          </a:p>
          <a:p>
            <a:pPr marL="285750" indent="-228600">
              <a:lnSpc>
                <a:spcPct val="90000"/>
              </a:lnSpc>
              <a:spcAft>
                <a:spcPts val="600"/>
              </a:spcAft>
              <a:buFont typeface="Arial" panose="020B0604020202020204" pitchFamily="34" charset="0"/>
              <a:buChar char="•"/>
            </a:pPr>
            <a:r>
              <a:rPr lang="en-US" sz="2000" dirty="0"/>
              <a:t>In children aged 1–2 years, the risk of progressing to intrathoracic TB is 10–20 and 2–5% for disseminated disease. </a:t>
            </a:r>
          </a:p>
          <a:p>
            <a:pPr marL="285750" indent="-228600">
              <a:lnSpc>
                <a:spcPct val="90000"/>
              </a:lnSpc>
              <a:spcAft>
                <a:spcPts val="600"/>
              </a:spcAft>
              <a:buFont typeface="Arial" panose="020B0604020202020204" pitchFamily="34" charset="0"/>
              <a:buChar char="•"/>
            </a:pPr>
            <a:r>
              <a:rPr lang="en-US" sz="2000" dirty="0"/>
              <a:t>These risks decline slowly until around 10 years of age when adult-type disease starts to emerge</a:t>
            </a:r>
          </a:p>
        </p:txBody>
      </p:sp>
      <p:pic>
        <p:nvPicPr>
          <p:cNvPr id="1026" name="Picture 2" descr="https://www.biorxiv.org/content/biorxiv/early/2018/08/28/401984.1/F1/graphic-1.large.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03746" y="1547736"/>
            <a:ext cx="6903720" cy="376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595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2792</Words>
  <Application>Microsoft Office PowerPoint</Application>
  <PresentationFormat>Widescreen</PresentationFormat>
  <Paragraphs>284</Paragraphs>
  <Slides>66</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66</vt:i4>
      </vt:variant>
    </vt:vector>
  </HeadingPairs>
  <TitlesOfParts>
    <vt:vector size="76" baseType="lpstr">
      <vt:lpstr>Arial</vt:lpstr>
      <vt:lpstr>Calibri</vt:lpstr>
      <vt:lpstr>Calibri Light</vt:lpstr>
      <vt:lpstr>Myriad Pro</vt:lpstr>
      <vt:lpstr>Noto Sans Symbols</vt:lpstr>
      <vt:lpstr>Times New Roman</vt:lpstr>
      <vt:lpstr>Trebuchet MS</vt:lpstr>
      <vt:lpstr>Wingdings</vt:lpstr>
      <vt:lpstr>Office Theme</vt:lpstr>
      <vt:lpstr>1_Office Theme</vt:lpstr>
      <vt:lpstr>Tuberculosis </vt:lpstr>
      <vt:lpstr>Introduction </vt:lpstr>
      <vt:lpstr>Epidemiology</vt:lpstr>
      <vt:lpstr>PowerPoint Presentation</vt:lpstr>
      <vt:lpstr>Microbiology</vt:lpstr>
      <vt:lpstr>Transmission </vt:lpstr>
      <vt:lpstr>Pathogenesis </vt:lpstr>
      <vt:lpstr>During the primary infection </vt:lpstr>
      <vt:lpstr>Continuum of TB states</vt:lpstr>
      <vt:lpstr>PowerPoint Presentation</vt:lpstr>
      <vt:lpstr>Persons at Increased Risk for Progression of LTBI to TB Disease</vt:lpstr>
      <vt:lpstr>Clinical classification of tuberculosis</vt:lpstr>
      <vt:lpstr>PowerPoint Presentation</vt:lpstr>
      <vt:lpstr>Tuberculosis disease  </vt:lpstr>
      <vt:lpstr>PowerPoint Presentation</vt:lpstr>
      <vt:lpstr> </vt:lpstr>
      <vt:lpstr>ISOLATED LYMPHADENOPATHY</vt:lpstr>
      <vt:lpstr>PowerPoint Presentation</vt:lpstr>
      <vt:lpstr>PowerPoint Presentation</vt:lpstr>
      <vt:lpstr>PowerPoint Presentation</vt:lpstr>
      <vt:lpstr>PowerPoint Presentation</vt:lpstr>
      <vt:lpstr>PowerPoint Presentation</vt:lpstr>
      <vt:lpstr>PowerPoint Presentation</vt:lpstr>
      <vt:lpstr>Tuberculous pleural effusion </vt:lpstr>
      <vt:lpstr>PowerPoint Presentation</vt:lpstr>
      <vt:lpstr>Miliary tuberculosis </vt:lpstr>
      <vt:lpstr>PowerPoint Presentation</vt:lpstr>
      <vt:lpstr>extrathorasic</vt:lpstr>
      <vt:lpstr>Scofula</vt:lpstr>
      <vt:lpstr>PowerPoint Presentation</vt:lpstr>
      <vt:lpstr>Diagnosis </vt:lpstr>
      <vt:lpstr>General principles </vt:lpstr>
      <vt:lpstr>PowerPoint Presentation</vt:lpstr>
      <vt:lpstr>PowerPoint Presentation</vt:lpstr>
      <vt:lpstr>History of contact </vt:lpstr>
      <vt:lpstr>Clinical examination</vt:lpstr>
      <vt:lpstr>PowerPoint Presentation</vt:lpstr>
      <vt:lpstr>PowerPoint Presentation</vt:lpstr>
      <vt:lpstr>Investigations</vt:lpstr>
      <vt:lpstr>PRIMARY TB </vt:lpstr>
      <vt:lpstr>PowerPoint Presentation</vt:lpstr>
      <vt:lpstr>CT-scan</vt:lpstr>
      <vt:lpstr>TST (MANTOUX TEST)</vt:lpstr>
      <vt:lpstr>PowerPoint Presentation</vt:lpstr>
      <vt:lpstr>PowerPoint Presentation</vt:lpstr>
      <vt:lpstr>PowerPoint Presentation</vt:lpstr>
      <vt:lpstr>PowerPoint Presentation</vt:lpstr>
      <vt:lpstr>PowerPoint Presentation</vt:lpstr>
      <vt:lpstr>PowerPoint Presentation</vt:lpstr>
      <vt:lpstr>The gold standard for the diagnosis is culture  </vt:lpstr>
      <vt:lpstr> Cultures on L J media                       Lowenstein –Jensen medium is an egg based media w</vt:lpstr>
      <vt:lpstr>PCR </vt:lpstr>
      <vt:lpstr>PowerPoint Presentation</vt:lpstr>
      <vt:lpstr>Treatment  </vt:lpstr>
      <vt:lpstr>PowerPoint Presentation</vt:lpstr>
      <vt:lpstr>PowerPoint Presentation</vt:lpstr>
      <vt:lpstr>Latent tuberculosis  </vt:lpstr>
      <vt:lpstr>Pulmonary TB</vt:lpstr>
      <vt:lpstr>PowerPoint Presentation</vt:lpstr>
      <vt:lpstr>Extrapulmonary Tuberculosis</vt:lpstr>
      <vt:lpstr>PowerPoint Presentation</vt:lpstr>
      <vt:lpstr>PowerPoint Presentation</vt:lpstr>
      <vt:lpstr>Prognosis and complication  </vt:lpstr>
      <vt:lpstr>Prevention  </vt:lpstr>
      <vt:lpstr>BCG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 </dc:title>
  <cp:lastModifiedBy>Shahed Sh</cp:lastModifiedBy>
  <cp:revision>9</cp:revision>
  <dcterms:modified xsi:type="dcterms:W3CDTF">2023-07-27T04:47:11Z</dcterms:modified>
</cp:coreProperties>
</file>