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24.xml" ContentType="application/vnd.openxmlformats-officedocument.presentationml.slide+xml"/>
  <Override PartName="/ppt/slides/slide66.xml" ContentType="application/vnd.openxmlformats-officedocument.presentationml.slide+xml"/>
  <Override PartName="/ppt/slides/slide68.xml" ContentType="application/vnd.openxmlformats-officedocument.presentationml.slide+xml"/>
  <Override PartName="/ppt/slides/slide9.xml" ContentType="application/vnd.openxmlformats-officedocument.presentationml.slide+xml"/>
  <Override PartName="/ppt/slides/slide6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74.xml" ContentType="application/vnd.openxmlformats-officedocument.presentationml.slide+xml"/>
  <Override PartName="/ppt/slides/slide70.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5" r:id="rId1"/>
  </p:sldMasterIdLst>
  <p:sldIdLst>
    <p:sldId id="318" r:id="rId2"/>
    <p:sldId id="319" r:id="rId3"/>
    <p:sldId id="256" r:id="rId4"/>
    <p:sldId id="257" r:id="rId5"/>
    <p:sldId id="258" r:id="rId6"/>
    <p:sldId id="303" r:id="rId7"/>
    <p:sldId id="340" r:id="rId8"/>
    <p:sldId id="262" r:id="rId9"/>
    <p:sldId id="297" r:id="rId10"/>
    <p:sldId id="277" r:id="rId11"/>
    <p:sldId id="263" r:id="rId12"/>
    <p:sldId id="294" r:id="rId13"/>
    <p:sldId id="264" r:id="rId14"/>
    <p:sldId id="276" r:id="rId15"/>
    <p:sldId id="316" r:id="rId16"/>
    <p:sldId id="299" r:id="rId17"/>
    <p:sldId id="300" r:id="rId18"/>
    <p:sldId id="301" r:id="rId19"/>
    <p:sldId id="302" r:id="rId20"/>
    <p:sldId id="266" r:id="rId21"/>
    <p:sldId id="345" r:id="rId22"/>
    <p:sldId id="270" r:id="rId23"/>
    <p:sldId id="271" r:id="rId24"/>
    <p:sldId id="272" r:id="rId25"/>
    <p:sldId id="293" r:id="rId26"/>
    <p:sldId id="343" r:id="rId27"/>
    <p:sldId id="344" r:id="rId28"/>
    <p:sldId id="274" r:id="rId29"/>
    <p:sldId id="269" r:id="rId30"/>
    <p:sldId id="280" r:id="rId31"/>
    <p:sldId id="285" r:id="rId32"/>
    <p:sldId id="286" r:id="rId33"/>
    <p:sldId id="287" r:id="rId34"/>
    <p:sldId id="309" r:id="rId35"/>
    <p:sldId id="351" r:id="rId36"/>
    <p:sldId id="352" r:id="rId37"/>
    <p:sldId id="347" r:id="rId38"/>
    <p:sldId id="346" r:id="rId39"/>
    <p:sldId id="275" r:id="rId40"/>
    <p:sldId id="295" r:id="rId41"/>
    <p:sldId id="278" r:id="rId42"/>
    <p:sldId id="290" r:id="rId43"/>
    <p:sldId id="279" r:id="rId44"/>
    <p:sldId id="296" r:id="rId45"/>
    <p:sldId id="338" r:id="rId46"/>
    <p:sldId id="341" r:id="rId47"/>
    <p:sldId id="348" r:id="rId48"/>
    <p:sldId id="349" r:id="rId49"/>
    <p:sldId id="353" r:id="rId50"/>
    <p:sldId id="292" r:id="rId51"/>
    <p:sldId id="342" r:id="rId52"/>
    <p:sldId id="314" r:id="rId53"/>
    <p:sldId id="332" r:id="rId54"/>
    <p:sldId id="315" r:id="rId55"/>
    <p:sldId id="333" r:id="rId56"/>
    <p:sldId id="335" r:id="rId57"/>
    <p:sldId id="334" r:id="rId58"/>
    <p:sldId id="337" r:id="rId59"/>
    <p:sldId id="310" r:id="rId60"/>
    <p:sldId id="311" r:id="rId61"/>
    <p:sldId id="312" r:id="rId62"/>
    <p:sldId id="336" r:id="rId63"/>
    <p:sldId id="313" r:id="rId64"/>
    <p:sldId id="320" r:id="rId65"/>
    <p:sldId id="323" r:id="rId66"/>
    <p:sldId id="321" r:id="rId67"/>
    <p:sldId id="326" r:id="rId68"/>
    <p:sldId id="331" r:id="rId69"/>
    <p:sldId id="328" r:id="rId70"/>
    <p:sldId id="330" r:id="rId71"/>
    <p:sldId id="327" r:id="rId72"/>
    <p:sldId id="322" r:id="rId73"/>
    <p:sldId id="329" r:id="rId74"/>
    <p:sldId id="325" r:id="rId75"/>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642"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0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8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a:extLst>
              <a:ext uri="{FF2B5EF4-FFF2-40B4-BE49-F238E27FC236}">
                <a16:creationId xmlns:a16="http://schemas.microsoft.com/office/drawing/2014/main" xmlns="" id="{CC4DE298-B567-4941-BBCF-D1C07D9D270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CF3AA29E-606B-47AA-B45F-7E4EF9311D7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447CBA36-7174-4AB7-B853-C4F0DAD621D8}"/>
              </a:ext>
            </a:extLst>
          </p:cNvPr>
          <p:cNvSpPr>
            <a:spLocks noGrp="1"/>
          </p:cNvSpPr>
          <p:nvPr>
            <p:ph type="sldNum" sz="quarter" idx="12"/>
          </p:nvPr>
        </p:nvSpPr>
        <p:spPr/>
        <p:txBody>
          <a:bodyPr/>
          <a:lstStyle>
            <a:lvl1pPr>
              <a:defRPr/>
            </a:lvl1pPr>
          </a:lstStyle>
          <a:p>
            <a:fld id="{448E680D-5588-42BE-AAE3-2C19E68D336F}" type="slidenum">
              <a:rPr lang="ar-SA" altLang="en-US"/>
              <a:pPr/>
              <a:t>‹#›</a:t>
            </a:fld>
            <a:endParaRPr lang="en-US" altLang="en-US"/>
          </a:p>
        </p:txBody>
      </p:sp>
    </p:spTree>
    <p:extLst>
      <p:ext uri="{BB962C8B-B14F-4D97-AF65-F5344CB8AC3E}">
        <p14:creationId xmlns:p14="http://schemas.microsoft.com/office/powerpoint/2010/main" val="2602341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xmlns="" id="{C20018E9-D62A-478D-B7D9-D7673EC63F0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050E3862-D9B2-4162-86C0-DEF661D74D2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A4774D44-B449-4683-9F1B-309FA8497C33}"/>
              </a:ext>
            </a:extLst>
          </p:cNvPr>
          <p:cNvSpPr>
            <a:spLocks noGrp="1"/>
          </p:cNvSpPr>
          <p:nvPr>
            <p:ph type="sldNum" sz="quarter" idx="12"/>
          </p:nvPr>
        </p:nvSpPr>
        <p:spPr/>
        <p:txBody>
          <a:bodyPr/>
          <a:lstStyle>
            <a:lvl1pPr>
              <a:defRPr/>
            </a:lvl1pPr>
          </a:lstStyle>
          <a:p>
            <a:fld id="{0B56B1D7-C7B0-4E63-BF9F-C4E387D0FFB0}" type="slidenum">
              <a:rPr lang="ar-SA" altLang="en-US"/>
              <a:pPr/>
              <a:t>‹#›</a:t>
            </a:fld>
            <a:endParaRPr lang="en-US" altLang="en-US"/>
          </a:p>
        </p:txBody>
      </p:sp>
    </p:spTree>
    <p:extLst>
      <p:ext uri="{BB962C8B-B14F-4D97-AF65-F5344CB8AC3E}">
        <p14:creationId xmlns:p14="http://schemas.microsoft.com/office/powerpoint/2010/main" val="143439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xmlns="" id="{247BFC0E-05AC-405C-BFB2-657900DE770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164020B0-B38D-47A3-A052-FF0DA33756A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3DBEE1A8-F1F9-4536-9F41-F7C374EC508C}"/>
              </a:ext>
            </a:extLst>
          </p:cNvPr>
          <p:cNvSpPr>
            <a:spLocks noGrp="1"/>
          </p:cNvSpPr>
          <p:nvPr>
            <p:ph type="sldNum" sz="quarter" idx="12"/>
          </p:nvPr>
        </p:nvSpPr>
        <p:spPr/>
        <p:txBody>
          <a:bodyPr/>
          <a:lstStyle>
            <a:lvl1pPr>
              <a:defRPr/>
            </a:lvl1pPr>
          </a:lstStyle>
          <a:p>
            <a:fld id="{7B3E2D9D-B7AD-4CC8-A777-E42CC403614F}" type="slidenum">
              <a:rPr lang="ar-SA" altLang="en-US"/>
              <a:pPr/>
              <a:t>‹#›</a:t>
            </a:fld>
            <a:endParaRPr lang="en-US" altLang="en-US"/>
          </a:p>
        </p:txBody>
      </p:sp>
    </p:spTree>
    <p:extLst>
      <p:ext uri="{BB962C8B-B14F-4D97-AF65-F5344CB8AC3E}">
        <p14:creationId xmlns:p14="http://schemas.microsoft.com/office/powerpoint/2010/main" val="341995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xmlns="" id="{8AC30D0B-CB87-44E8-AD27-2CE0FB7F3BC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1B1EA8D7-57CD-43AA-8262-6FE17847BBA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A1BFFD14-D177-4EF2-9DAC-C7128756A6BA}"/>
              </a:ext>
            </a:extLst>
          </p:cNvPr>
          <p:cNvSpPr>
            <a:spLocks noGrp="1"/>
          </p:cNvSpPr>
          <p:nvPr>
            <p:ph type="sldNum" sz="quarter" idx="12"/>
          </p:nvPr>
        </p:nvSpPr>
        <p:spPr/>
        <p:txBody>
          <a:bodyPr/>
          <a:lstStyle>
            <a:lvl1pPr>
              <a:defRPr/>
            </a:lvl1pPr>
          </a:lstStyle>
          <a:p>
            <a:fld id="{49B71CF8-9A4F-493F-8CB3-4F86C79D2C90}" type="slidenum">
              <a:rPr lang="ar-SA" altLang="en-US"/>
              <a:pPr/>
              <a:t>‹#›</a:t>
            </a:fld>
            <a:endParaRPr lang="en-US" altLang="en-US"/>
          </a:p>
        </p:txBody>
      </p:sp>
    </p:spTree>
    <p:extLst>
      <p:ext uri="{BB962C8B-B14F-4D97-AF65-F5344CB8AC3E}">
        <p14:creationId xmlns:p14="http://schemas.microsoft.com/office/powerpoint/2010/main" val="299397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6CBF53D-05AE-4A8A-ABBC-6A4A0E202EF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68612CE4-F970-41CC-A917-30EEF0DBE18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4B5F10DA-9466-4ADE-A58D-C4936BB2211F}"/>
              </a:ext>
            </a:extLst>
          </p:cNvPr>
          <p:cNvSpPr>
            <a:spLocks noGrp="1"/>
          </p:cNvSpPr>
          <p:nvPr>
            <p:ph type="sldNum" sz="quarter" idx="12"/>
          </p:nvPr>
        </p:nvSpPr>
        <p:spPr/>
        <p:txBody>
          <a:bodyPr/>
          <a:lstStyle>
            <a:lvl1pPr>
              <a:defRPr/>
            </a:lvl1pPr>
          </a:lstStyle>
          <a:p>
            <a:fld id="{3535349E-A6DC-40AC-85B0-111414CA4B3A}" type="slidenum">
              <a:rPr lang="ar-SA" altLang="en-US"/>
              <a:pPr/>
              <a:t>‹#›</a:t>
            </a:fld>
            <a:endParaRPr lang="en-US" altLang="en-US"/>
          </a:p>
        </p:txBody>
      </p:sp>
    </p:spTree>
    <p:extLst>
      <p:ext uri="{BB962C8B-B14F-4D97-AF65-F5344CB8AC3E}">
        <p14:creationId xmlns:p14="http://schemas.microsoft.com/office/powerpoint/2010/main" val="403352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3">
            <a:extLst>
              <a:ext uri="{FF2B5EF4-FFF2-40B4-BE49-F238E27FC236}">
                <a16:creationId xmlns:a16="http://schemas.microsoft.com/office/drawing/2014/main" xmlns="" id="{9E8E7641-19C2-4457-BD3A-A6838292D71B}"/>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xmlns="" id="{5ACAB836-5D85-41B3-AA8A-8E983FE8CA8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xmlns="" id="{F5D9BD6E-940D-4886-88D2-346FDA9980EA}"/>
              </a:ext>
            </a:extLst>
          </p:cNvPr>
          <p:cNvSpPr>
            <a:spLocks noGrp="1"/>
          </p:cNvSpPr>
          <p:nvPr>
            <p:ph type="sldNum" sz="quarter" idx="12"/>
          </p:nvPr>
        </p:nvSpPr>
        <p:spPr/>
        <p:txBody>
          <a:bodyPr/>
          <a:lstStyle>
            <a:lvl1pPr>
              <a:defRPr/>
            </a:lvl1pPr>
          </a:lstStyle>
          <a:p>
            <a:fld id="{2E4F45B2-D84D-4235-9D30-9E0841AAEDD6}" type="slidenum">
              <a:rPr lang="ar-SA" altLang="en-US"/>
              <a:pPr/>
              <a:t>‹#›</a:t>
            </a:fld>
            <a:endParaRPr lang="en-US" altLang="en-US"/>
          </a:p>
        </p:txBody>
      </p:sp>
    </p:spTree>
    <p:extLst>
      <p:ext uri="{BB962C8B-B14F-4D97-AF65-F5344CB8AC3E}">
        <p14:creationId xmlns:p14="http://schemas.microsoft.com/office/powerpoint/2010/main" val="1384232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3">
            <a:extLst>
              <a:ext uri="{FF2B5EF4-FFF2-40B4-BE49-F238E27FC236}">
                <a16:creationId xmlns:a16="http://schemas.microsoft.com/office/drawing/2014/main" xmlns="" id="{BC5F3BFE-0A0E-4CE5-993E-FE14F945AD37}"/>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xmlns="" id="{9E0FFAD5-D46E-4E5F-BB07-3C4D861AE3C8}"/>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xmlns="" id="{BA32B5EF-91D9-4247-9FA2-AC7CE9EC258E}"/>
              </a:ext>
            </a:extLst>
          </p:cNvPr>
          <p:cNvSpPr>
            <a:spLocks noGrp="1"/>
          </p:cNvSpPr>
          <p:nvPr>
            <p:ph type="sldNum" sz="quarter" idx="12"/>
          </p:nvPr>
        </p:nvSpPr>
        <p:spPr/>
        <p:txBody>
          <a:bodyPr/>
          <a:lstStyle>
            <a:lvl1pPr>
              <a:defRPr/>
            </a:lvl1pPr>
          </a:lstStyle>
          <a:p>
            <a:fld id="{226C9C10-E6FD-447E-9AAE-7DBDD0E5668B}" type="slidenum">
              <a:rPr lang="ar-SA" altLang="en-US"/>
              <a:pPr/>
              <a:t>‹#›</a:t>
            </a:fld>
            <a:endParaRPr lang="en-US" altLang="en-US"/>
          </a:p>
        </p:txBody>
      </p:sp>
    </p:spTree>
    <p:extLst>
      <p:ext uri="{BB962C8B-B14F-4D97-AF65-F5344CB8AC3E}">
        <p14:creationId xmlns:p14="http://schemas.microsoft.com/office/powerpoint/2010/main" val="1972579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a:extLst>
              <a:ext uri="{FF2B5EF4-FFF2-40B4-BE49-F238E27FC236}">
                <a16:creationId xmlns:a16="http://schemas.microsoft.com/office/drawing/2014/main" xmlns="" id="{6A544573-A090-4AB0-A965-05E0BBB74F6C}"/>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xmlns="" id="{E6D81179-95A6-43E1-8FB4-2886B1A14920}"/>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xmlns="" id="{0222F872-3AA9-4B31-BE58-82B74BB45189}"/>
              </a:ext>
            </a:extLst>
          </p:cNvPr>
          <p:cNvSpPr>
            <a:spLocks noGrp="1"/>
          </p:cNvSpPr>
          <p:nvPr>
            <p:ph type="sldNum" sz="quarter" idx="12"/>
          </p:nvPr>
        </p:nvSpPr>
        <p:spPr/>
        <p:txBody>
          <a:bodyPr/>
          <a:lstStyle>
            <a:lvl1pPr>
              <a:defRPr/>
            </a:lvl1pPr>
          </a:lstStyle>
          <a:p>
            <a:fld id="{6ED563F9-3643-4DA5-ACA8-203DFCE4B76D}" type="slidenum">
              <a:rPr lang="ar-SA" altLang="en-US"/>
              <a:pPr/>
              <a:t>‹#›</a:t>
            </a:fld>
            <a:endParaRPr lang="en-US" altLang="en-US"/>
          </a:p>
        </p:txBody>
      </p:sp>
    </p:spTree>
    <p:extLst>
      <p:ext uri="{BB962C8B-B14F-4D97-AF65-F5344CB8AC3E}">
        <p14:creationId xmlns:p14="http://schemas.microsoft.com/office/powerpoint/2010/main" val="4002229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DC600FF0-4633-4A97-AE44-032D7D8609B9}"/>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xmlns="" id="{BBE26B3B-C9F9-42BA-BDDB-8C422C5705AA}"/>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xmlns="" id="{C83CF4FC-7717-4246-B3FF-09BED4DF660B}"/>
              </a:ext>
            </a:extLst>
          </p:cNvPr>
          <p:cNvSpPr>
            <a:spLocks noGrp="1"/>
          </p:cNvSpPr>
          <p:nvPr>
            <p:ph type="sldNum" sz="quarter" idx="12"/>
          </p:nvPr>
        </p:nvSpPr>
        <p:spPr/>
        <p:txBody>
          <a:bodyPr/>
          <a:lstStyle>
            <a:lvl1pPr>
              <a:defRPr/>
            </a:lvl1pPr>
          </a:lstStyle>
          <a:p>
            <a:fld id="{D26457E2-3131-4FCA-840B-31AA10094C2A}" type="slidenum">
              <a:rPr lang="ar-SA" altLang="en-US"/>
              <a:pPr/>
              <a:t>‹#›</a:t>
            </a:fld>
            <a:endParaRPr lang="en-US" altLang="en-US"/>
          </a:p>
        </p:txBody>
      </p:sp>
    </p:spTree>
    <p:extLst>
      <p:ext uri="{BB962C8B-B14F-4D97-AF65-F5344CB8AC3E}">
        <p14:creationId xmlns:p14="http://schemas.microsoft.com/office/powerpoint/2010/main" val="3081166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37671D51-7496-4ABD-BBEB-DB8C7D064CAD}"/>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xmlns="" id="{B51DD391-FB04-44A0-9C94-C1C31348966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xmlns="" id="{3B1F0791-E1C1-4B56-8F30-8D7B0F912FA7}"/>
              </a:ext>
            </a:extLst>
          </p:cNvPr>
          <p:cNvSpPr>
            <a:spLocks noGrp="1"/>
          </p:cNvSpPr>
          <p:nvPr>
            <p:ph type="sldNum" sz="quarter" idx="12"/>
          </p:nvPr>
        </p:nvSpPr>
        <p:spPr/>
        <p:txBody>
          <a:bodyPr/>
          <a:lstStyle>
            <a:lvl1pPr>
              <a:defRPr/>
            </a:lvl1pPr>
          </a:lstStyle>
          <a:p>
            <a:fld id="{A3A57B63-C841-4A3F-A243-6314468B949A}" type="slidenum">
              <a:rPr lang="ar-SA" altLang="en-US"/>
              <a:pPr/>
              <a:t>‹#›</a:t>
            </a:fld>
            <a:endParaRPr lang="en-US" altLang="en-US"/>
          </a:p>
        </p:txBody>
      </p:sp>
    </p:spTree>
    <p:extLst>
      <p:ext uri="{BB962C8B-B14F-4D97-AF65-F5344CB8AC3E}">
        <p14:creationId xmlns:p14="http://schemas.microsoft.com/office/powerpoint/2010/main" val="3892156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C45A33CC-F364-4B35-8861-8687DCC1558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xmlns="" id="{C743B765-E3D3-4EF7-9C7B-1D605ED1FD3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xmlns="" id="{F0CB6FB4-2A66-4DD1-8C3C-CC3D1309EB24}"/>
              </a:ext>
            </a:extLst>
          </p:cNvPr>
          <p:cNvSpPr>
            <a:spLocks noGrp="1"/>
          </p:cNvSpPr>
          <p:nvPr>
            <p:ph type="sldNum" sz="quarter" idx="12"/>
          </p:nvPr>
        </p:nvSpPr>
        <p:spPr/>
        <p:txBody>
          <a:bodyPr/>
          <a:lstStyle>
            <a:lvl1pPr>
              <a:defRPr/>
            </a:lvl1pPr>
          </a:lstStyle>
          <a:p>
            <a:fld id="{4F665DAE-5E7E-4712-8C0D-A9F0A3A7D9B2}" type="slidenum">
              <a:rPr lang="ar-SA" altLang="en-US"/>
              <a:pPr/>
              <a:t>‹#›</a:t>
            </a:fld>
            <a:endParaRPr lang="en-US" altLang="en-US"/>
          </a:p>
        </p:txBody>
      </p:sp>
    </p:spTree>
    <p:extLst>
      <p:ext uri="{BB962C8B-B14F-4D97-AF65-F5344CB8AC3E}">
        <p14:creationId xmlns:p14="http://schemas.microsoft.com/office/powerpoint/2010/main" val="3615753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44D2C500-E942-4DEE-84DE-CC386D3FF5C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EFE357F7-8F68-4629-B788-B819E90E622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AB80B9DC-003B-4BB3-841A-706995B5A975}"/>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xmlns="" id="{32FCC20F-7C9A-48B1-88B1-24F45131D7B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xmlns="" id="{7A8AB457-DCE6-4043-8186-EBEB0BAD543F}"/>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fld id="{C65CF927-ADC5-4129-BC98-3722F8F88447}"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ncbi.nlm.nih.gov/pubmed/?term=Weatherall%20DJ%5bAuthor%5d&amp;cauthor=true&amp;cauthor_uid=20233970"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ncbi.nlm.nih.gov/pubmed/?term=Weatherall%20DJ%5bAuthor%5d&amp;cauthor=true&amp;cauthor_uid=20233970"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ncbi.nlm.nih.gov/pubmed/?term=Weatherall%20DJ%5bAuthor%5d&amp;cauthor=true&amp;cauthor_uid=20233970"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ghr.nlm.nih.gov/art/large/anemia-signs.jpeg"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ncbi.nlm.nih.gov/pubmed/?term=Hunaiti%20AA%5bAuthor%5d&amp;cauthor=true&amp;cauthor_uid=8987321" TargetMode="External"/><Relationship Id="rId2" Type="http://schemas.openxmlformats.org/officeDocument/2006/relationships/hyperlink" Target="https://www.ncbi.nlm.nih.gov/pubmed/?term=Talafih%20K%5bAuthor%5d&amp;cauthor=true&amp;cauthor_uid=8987321" TargetMode="External"/><Relationship Id="rId1" Type="http://schemas.openxmlformats.org/officeDocument/2006/relationships/slideLayout" Target="../slideLayouts/slideLayout2.xml"/><Relationship Id="rId6" Type="http://schemas.openxmlformats.org/officeDocument/2006/relationships/hyperlink" Target="https://www.ncbi.nlm.nih.gov/pubmed/?term=Jaradat%20S%5bAuthor%5d&amp;cauthor=true&amp;cauthor_uid=8987321" TargetMode="External"/><Relationship Id="rId5" Type="http://schemas.openxmlformats.org/officeDocument/2006/relationships/hyperlink" Target="https://www.ncbi.nlm.nih.gov/pubmed/?term=Gharaibeh%20M%5bAuthor%5d&amp;cauthor=true&amp;cauthor_uid=8987321" TargetMode="External"/><Relationship Id="rId4" Type="http://schemas.openxmlformats.org/officeDocument/2006/relationships/hyperlink" Target="https://www.ncbi.nlm.nih.gov/pubmed/?term=Gharaibeh%20N%5bAuthor%5d&amp;cauthor=true&amp;cauthor_uid=8987321"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a:extLst>
              <a:ext uri="{FF2B5EF4-FFF2-40B4-BE49-F238E27FC236}">
                <a16:creationId xmlns:a16="http://schemas.microsoft.com/office/drawing/2014/main" xmlns="" id="{76B253CD-EE9D-451A-AE37-F44132D8A7EF}"/>
              </a:ext>
            </a:extLst>
          </p:cNvPr>
          <p:cNvSpPr>
            <a:spLocks noGrp="1"/>
          </p:cNvSpPr>
          <p:nvPr>
            <p:ph type="ctrTitle"/>
          </p:nvPr>
        </p:nvSpPr>
        <p:spPr/>
        <p:txBody>
          <a:bodyPr/>
          <a:lstStyle/>
          <a:p>
            <a:r>
              <a:rPr lang="en-US" altLang="en-US" dirty="0">
                <a:cs typeface="Times New Roman" panose="02020603050405020304" pitchFamily="18" charset="0"/>
              </a:rPr>
              <a:t>Public Health Perspective of some Hematological Disorders</a:t>
            </a:r>
            <a:endParaRPr lang="ar-SA" altLang="en-US" dirty="0"/>
          </a:p>
        </p:txBody>
      </p:sp>
      <p:sp>
        <p:nvSpPr>
          <p:cNvPr id="5" name="Subtitle 4">
            <a:extLst>
              <a:ext uri="{FF2B5EF4-FFF2-40B4-BE49-F238E27FC236}">
                <a16:creationId xmlns:a16="http://schemas.microsoft.com/office/drawing/2014/main" xmlns="" id="{B2D88444-C2DC-4E80-8331-77DB63EA1750}"/>
              </a:ext>
            </a:extLst>
          </p:cNvPr>
          <p:cNvSpPr>
            <a:spLocks noGrp="1"/>
          </p:cNvSpPr>
          <p:nvPr>
            <p:ph type="subTitle" idx="1"/>
          </p:nvPr>
        </p:nvSpPr>
        <p:spPr/>
        <p:txBody>
          <a:bodyPr/>
          <a:lstStyle/>
          <a:p>
            <a:pPr>
              <a:defRPr/>
            </a:pPr>
            <a:endParaRPr lang="ar-S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689DBB3C-26C6-470B-871C-E915B2FED3F9}"/>
              </a:ext>
            </a:extLst>
          </p:cNvPr>
          <p:cNvSpPr>
            <a:spLocks noGrp="1" noChangeArrowheads="1"/>
          </p:cNvSpPr>
          <p:nvPr>
            <p:ph type="title"/>
          </p:nvPr>
        </p:nvSpPr>
        <p:spPr/>
        <p:txBody>
          <a:bodyPr rtlCol="1">
            <a:normAutofit/>
          </a:bodyPr>
          <a:lstStyle/>
          <a:p>
            <a:pPr rtl="0" eaLnBrk="1" fontAlgn="auto" hangingPunct="1">
              <a:spcAft>
                <a:spcPts val="0"/>
              </a:spcAft>
              <a:defRPr/>
            </a:pPr>
            <a:r>
              <a:rPr lang="en-US" dirty="0">
                <a:effectLst>
                  <a:outerShdw blurRad="38100" dist="38100" dir="2700000" algn="tl">
                    <a:srgbClr val="000000">
                      <a:alpha val="43137"/>
                    </a:srgbClr>
                  </a:outerShdw>
                </a:effectLst>
              </a:rPr>
              <a:t>Etiology</a:t>
            </a:r>
          </a:p>
        </p:txBody>
      </p:sp>
      <p:sp>
        <p:nvSpPr>
          <p:cNvPr id="28675" name="Rectangle 3">
            <a:extLst>
              <a:ext uri="{FF2B5EF4-FFF2-40B4-BE49-F238E27FC236}">
                <a16:creationId xmlns:a16="http://schemas.microsoft.com/office/drawing/2014/main" xmlns="" id="{F5795815-5CCD-4396-B89B-8F891B2482BA}"/>
              </a:ext>
            </a:extLst>
          </p:cNvPr>
          <p:cNvSpPr>
            <a:spLocks noGrp="1" noChangeArrowheads="1"/>
          </p:cNvSpPr>
          <p:nvPr>
            <p:ph idx="1"/>
          </p:nvPr>
        </p:nvSpPr>
        <p:spPr/>
        <p:txBody>
          <a:bodyPr rtlCol="1">
            <a:normAutofit/>
          </a:bodyPr>
          <a:lstStyle/>
          <a:p>
            <a:pPr marL="571500" indent="-571500" algn="l" rtl="0" eaLnBrk="1" fontAlgn="auto" hangingPunct="1">
              <a:spcAft>
                <a:spcPts val="0"/>
              </a:spcAft>
              <a:buSzPct val="140000"/>
              <a:buFont typeface="Wingdings" pitchFamily="2" charset="2"/>
              <a:buAutoNum type="arabicPeriod"/>
              <a:defRPr/>
            </a:pPr>
            <a:r>
              <a:rPr lang="en-US" sz="4000" dirty="0">
                <a:effectLst>
                  <a:outerShdw blurRad="38100" dist="38100" dir="2700000" algn="tl">
                    <a:srgbClr val="C0C0C0"/>
                  </a:outerShdw>
                </a:effectLst>
              </a:rPr>
              <a:t>It is generally assumed that </a:t>
            </a:r>
            <a:r>
              <a:rPr lang="en-US" sz="4000" b="1" dirty="0">
                <a:effectLst>
                  <a:outerShdw blurRad="38100" dist="38100" dir="2700000" algn="tl">
                    <a:srgbClr val="C0C0C0"/>
                  </a:outerShdw>
                </a:effectLst>
              </a:rPr>
              <a:t>50%</a:t>
            </a:r>
            <a:r>
              <a:rPr lang="en-US" sz="4000" dirty="0">
                <a:effectLst>
                  <a:outerShdw blurRad="38100" dist="38100" dir="2700000" algn="tl">
                    <a:srgbClr val="C0C0C0"/>
                  </a:outerShdw>
                </a:effectLst>
              </a:rPr>
              <a:t> of the cases of anemia are due to </a:t>
            </a:r>
            <a:r>
              <a:rPr lang="en-US" sz="4000" b="1" dirty="0">
                <a:effectLst>
                  <a:outerShdw blurRad="38100" dist="38100" dir="2700000" algn="tl">
                    <a:srgbClr val="C0C0C0"/>
                  </a:outerShdw>
                </a:effectLst>
              </a:rPr>
              <a:t>iron deficiency</a:t>
            </a:r>
            <a:r>
              <a:rPr lang="en-US" sz="4000" dirty="0">
                <a:effectLst>
                  <a:outerShdw blurRad="38100" dist="38100" dir="2700000" algn="tl">
                    <a:srgbClr val="C0C0C0"/>
                  </a:outerShdw>
                </a:effectLst>
              </a:rPr>
              <a:t>, but the proportion may vary among population groups and in different areas according to the local conditions</a:t>
            </a:r>
            <a:r>
              <a:rPr lang="en-US" sz="3600" dirty="0">
                <a:effectLst>
                  <a:outerShdw blurRad="38100" dist="38100" dir="2700000" algn="tl">
                    <a:srgbClr val="C0C0C0"/>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164C3AA1-9873-42FF-89B3-A85ED32DAB48}"/>
              </a:ext>
            </a:extLst>
          </p:cNvPr>
          <p:cNvSpPr>
            <a:spLocks noGrp="1" noChangeArrowheads="1"/>
          </p:cNvSpPr>
          <p:nvPr>
            <p:ph type="title"/>
          </p:nvPr>
        </p:nvSpPr>
        <p:spPr>
          <a:xfrm>
            <a:off x="457200" y="260350"/>
            <a:ext cx="7543800" cy="720725"/>
          </a:xfrm>
        </p:spPr>
        <p:txBody>
          <a:bodyPr rtlCol="1">
            <a:normAutofit fontScale="90000"/>
          </a:bodyPr>
          <a:lstStyle/>
          <a:p>
            <a:pPr rtl="0" eaLnBrk="1" fontAlgn="auto" hangingPunct="1">
              <a:spcAft>
                <a:spcPts val="0"/>
              </a:spcAft>
              <a:defRPr/>
            </a:pPr>
            <a:r>
              <a:rPr lang="en-US" dirty="0">
                <a:effectLst>
                  <a:outerShdw blurRad="38100" dist="38100" dir="2700000" algn="tl">
                    <a:srgbClr val="000000">
                      <a:alpha val="43137"/>
                    </a:srgbClr>
                  </a:outerShdw>
                </a:effectLst>
              </a:rPr>
              <a:t>Etiology</a:t>
            </a:r>
          </a:p>
        </p:txBody>
      </p:sp>
      <p:sp>
        <p:nvSpPr>
          <p:cNvPr id="14339" name="Rectangle 3">
            <a:extLst>
              <a:ext uri="{FF2B5EF4-FFF2-40B4-BE49-F238E27FC236}">
                <a16:creationId xmlns:a16="http://schemas.microsoft.com/office/drawing/2014/main" xmlns="" id="{C6BC2265-41BB-4E06-B29D-F6AE97C75E15}"/>
              </a:ext>
            </a:extLst>
          </p:cNvPr>
          <p:cNvSpPr>
            <a:spLocks noGrp="1" noChangeArrowheads="1"/>
          </p:cNvSpPr>
          <p:nvPr>
            <p:ph idx="1"/>
          </p:nvPr>
        </p:nvSpPr>
        <p:spPr>
          <a:xfrm>
            <a:off x="250825" y="1268413"/>
            <a:ext cx="8713788" cy="5329237"/>
          </a:xfrm>
        </p:spPr>
        <p:txBody>
          <a:bodyPr rtlCol="1">
            <a:normAutofit/>
          </a:bodyPr>
          <a:lstStyle/>
          <a:p>
            <a:pPr algn="l" rtl="0" eaLnBrk="1" fontAlgn="auto" hangingPunct="1">
              <a:spcAft>
                <a:spcPts val="0"/>
              </a:spcAft>
              <a:buFont typeface="Wingdings" pitchFamily="2" charset="2"/>
              <a:buNone/>
              <a:defRPr/>
            </a:pPr>
            <a:r>
              <a:rPr lang="en-US" sz="3600" b="1" dirty="0">
                <a:solidFill>
                  <a:srgbClr val="CC0000"/>
                </a:solidFill>
                <a:effectLst>
                  <a:outerShdw blurRad="38100" dist="38100" dir="2700000" algn="tl">
                    <a:srgbClr val="C0C0C0"/>
                  </a:outerShdw>
                </a:effectLst>
              </a:rPr>
              <a:t>1- The main risk factors for IDA include: </a:t>
            </a:r>
          </a:p>
          <a:p>
            <a:pPr algn="l" rtl="0" eaLnBrk="1" fontAlgn="auto" hangingPunct="1">
              <a:spcAft>
                <a:spcPts val="0"/>
              </a:spcAft>
              <a:defRPr/>
            </a:pPr>
            <a:r>
              <a:rPr lang="en-US" sz="3600" dirty="0">
                <a:effectLst>
                  <a:outerShdw blurRad="38100" dist="38100" dir="2700000" algn="tl">
                    <a:srgbClr val="C0C0C0"/>
                  </a:outerShdw>
                </a:effectLst>
              </a:rPr>
              <a:t>A </a:t>
            </a:r>
            <a:r>
              <a:rPr lang="en-US" sz="3600" b="1" dirty="0">
                <a:effectLst>
                  <a:outerShdw blurRad="38100" dist="38100" dir="2700000" algn="tl">
                    <a:srgbClr val="C0C0C0"/>
                  </a:outerShdw>
                </a:effectLst>
              </a:rPr>
              <a:t>low intake </a:t>
            </a:r>
            <a:r>
              <a:rPr lang="en-US" sz="3600" dirty="0">
                <a:effectLst>
                  <a:outerShdw blurRad="38100" dist="38100" dir="2700000" algn="tl">
                    <a:srgbClr val="C0C0C0"/>
                  </a:outerShdw>
                </a:effectLst>
              </a:rPr>
              <a:t>of iron, </a:t>
            </a:r>
          </a:p>
          <a:p>
            <a:pPr algn="l" rtl="0" eaLnBrk="1" fontAlgn="auto" hangingPunct="1">
              <a:spcAft>
                <a:spcPts val="0"/>
              </a:spcAft>
              <a:buFont typeface="Wingdings" pitchFamily="2" charset="2"/>
              <a:buNone/>
              <a:defRPr/>
            </a:pPr>
            <a:endParaRPr lang="en-US" sz="800" b="1" dirty="0">
              <a:effectLst>
                <a:outerShdw blurRad="38100" dist="38100" dir="2700000" algn="tl">
                  <a:srgbClr val="C0C0C0"/>
                </a:outerShdw>
              </a:effectLst>
            </a:endParaRPr>
          </a:p>
          <a:p>
            <a:pPr algn="l" rtl="0" eaLnBrk="1" fontAlgn="auto" hangingPunct="1">
              <a:spcAft>
                <a:spcPts val="0"/>
              </a:spcAft>
              <a:defRPr/>
            </a:pPr>
            <a:r>
              <a:rPr lang="en-US" sz="3600" b="1" dirty="0">
                <a:effectLst>
                  <a:outerShdw blurRad="38100" dist="38100" dir="2700000" algn="tl">
                    <a:srgbClr val="C0C0C0"/>
                  </a:outerShdw>
                </a:effectLst>
              </a:rPr>
              <a:t>Poor absorption </a:t>
            </a:r>
            <a:r>
              <a:rPr lang="en-US" sz="3600" dirty="0">
                <a:effectLst>
                  <a:outerShdw blurRad="38100" dist="38100" dir="2700000" algn="tl">
                    <a:srgbClr val="C0C0C0"/>
                  </a:outerShdw>
                </a:effectLst>
              </a:rPr>
              <a:t>of iron from diets high in phytate or phenolic compounds,  </a:t>
            </a:r>
          </a:p>
          <a:p>
            <a:pPr algn="l" rtl="0" eaLnBrk="1" fontAlgn="auto" hangingPunct="1">
              <a:spcAft>
                <a:spcPts val="0"/>
              </a:spcAft>
              <a:buFont typeface="Wingdings" pitchFamily="2" charset="2"/>
              <a:buNone/>
              <a:defRPr/>
            </a:pPr>
            <a:endParaRPr lang="en-US" sz="800" dirty="0">
              <a:effectLst>
                <a:outerShdw blurRad="38100" dist="38100" dir="2700000" algn="tl">
                  <a:srgbClr val="C0C0C0"/>
                </a:outerShdw>
              </a:effectLst>
            </a:endParaRPr>
          </a:p>
          <a:p>
            <a:pPr algn="l" rtl="0" eaLnBrk="1" fontAlgn="auto" hangingPunct="1">
              <a:spcAft>
                <a:spcPts val="0"/>
              </a:spcAft>
              <a:defRPr/>
            </a:pPr>
            <a:r>
              <a:rPr lang="en-US" sz="3600" b="1" dirty="0">
                <a:effectLst>
                  <a:outerShdw blurRad="38100" dist="38100" dir="2700000" algn="tl">
                    <a:srgbClr val="C0C0C0"/>
                  </a:outerShdw>
                </a:effectLst>
              </a:rPr>
              <a:t>Period of life </a:t>
            </a:r>
            <a:r>
              <a:rPr lang="en-US" sz="3600" dirty="0">
                <a:effectLst>
                  <a:outerShdw blurRad="38100" dist="38100" dir="2700000" algn="tl">
                    <a:srgbClr val="C0C0C0"/>
                  </a:outerShdw>
                </a:effectLst>
              </a:rPr>
              <a:t>when iron requirements are especially high (i.e. </a:t>
            </a:r>
            <a:r>
              <a:rPr lang="en-US" sz="3600" b="1" dirty="0">
                <a:effectLst>
                  <a:outerShdw blurRad="38100" dist="38100" dir="2700000" algn="tl">
                    <a:srgbClr val="C0C0C0"/>
                  </a:outerShdw>
                </a:effectLst>
              </a:rPr>
              <a:t>growth and pregnancy).</a:t>
            </a:r>
          </a:p>
          <a:p>
            <a:pPr algn="l" rtl="0" eaLnBrk="1" fontAlgn="auto" hangingPunct="1">
              <a:spcAft>
                <a:spcPts val="0"/>
              </a:spcAft>
              <a:defRPr/>
            </a:pP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anim calcmode="lin" valueType="num">
                                      <p:cBhvr additive="base">
                                        <p:cTn id="19"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339">
                                            <p:txEl>
                                              <p:pRg st="5" end="5"/>
                                            </p:txEl>
                                          </p:spTgt>
                                        </p:tgtEl>
                                        <p:attrNameLst>
                                          <p:attrName>style.visibility</p:attrName>
                                        </p:attrNameLst>
                                      </p:cBhvr>
                                      <p:to>
                                        <p:strVal val="visible"/>
                                      </p:to>
                                    </p:set>
                                    <p:anim calcmode="lin" valueType="num">
                                      <p:cBhvr additive="base">
                                        <p:cTn id="25"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DFD0BB4B-3354-43A7-B985-A08ABCB7F8B2}"/>
              </a:ext>
            </a:extLst>
          </p:cNvPr>
          <p:cNvSpPr>
            <a:spLocks noGrp="1"/>
          </p:cNvSpPr>
          <p:nvPr>
            <p:ph type="title"/>
          </p:nvPr>
        </p:nvSpPr>
        <p:spPr>
          <a:xfrm>
            <a:off x="395288" y="0"/>
            <a:ext cx="7993062" cy="1196975"/>
          </a:xfrm>
        </p:spPr>
        <p:txBody>
          <a:bodyPr/>
          <a:lstStyle/>
          <a:p>
            <a:pPr rtl="0" eaLnBrk="1" hangingPunct="1"/>
            <a:r>
              <a:rPr lang="en-US" altLang="en-US" sz="2400">
                <a:solidFill>
                  <a:srgbClr val="CC0000"/>
                </a:solidFill>
                <a:cs typeface="Times New Roman" panose="02020603050405020304" pitchFamily="18" charset="0"/>
              </a:rPr>
              <a:t>Relationship between estimated average requirement for absorbed iron and energy consumption at different stages of the human life cycle</a:t>
            </a:r>
            <a:endParaRPr lang="ar-EG" altLang="en-US" sz="2400">
              <a:solidFill>
                <a:srgbClr val="CC0000"/>
              </a:solidFill>
            </a:endParaRPr>
          </a:p>
        </p:txBody>
      </p:sp>
      <p:pic>
        <p:nvPicPr>
          <p:cNvPr id="4" name="Picture 2">
            <a:extLst>
              <a:ext uri="{FF2B5EF4-FFF2-40B4-BE49-F238E27FC236}">
                <a16:creationId xmlns:a16="http://schemas.microsoft.com/office/drawing/2014/main" xmlns="" id="{A7A5F780-D062-4ECA-86A1-0C9537F776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1268413"/>
            <a:ext cx="7564437" cy="558958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 calcmode="lin" valueType="num">
                                      <p:cBhvr>
                                        <p:cTn id="9" dur="500" fill="hold"/>
                                        <p:tgtEl>
                                          <p:spTgt spid="7170"/>
                                        </p:tgtEl>
                                        <p:attrNameLst>
                                          <p:attrName>style.rotation</p:attrName>
                                        </p:attrNameLst>
                                      </p:cBhvr>
                                      <p:tavLst>
                                        <p:tav tm="0">
                                          <p:val>
                                            <p:fltVal val="360"/>
                                          </p:val>
                                        </p:tav>
                                        <p:tav tm="100000">
                                          <p:val>
                                            <p:fltVal val="0"/>
                                          </p:val>
                                        </p:tav>
                                      </p:tavLst>
                                    </p:anim>
                                    <p:animEffect transition="in" filter="fade">
                                      <p:cBhvr>
                                        <p:cTn id="10" dur="500"/>
                                        <p:tgtEl>
                                          <p:spTgt spid="71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61EDE9F6-27DA-40ED-B8D9-B0BC28F88E64}"/>
              </a:ext>
            </a:extLst>
          </p:cNvPr>
          <p:cNvSpPr>
            <a:spLocks noGrp="1" noChangeArrowheads="1"/>
          </p:cNvSpPr>
          <p:nvPr>
            <p:ph type="title"/>
          </p:nvPr>
        </p:nvSpPr>
        <p:spPr>
          <a:xfrm>
            <a:off x="457200" y="122238"/>
            <a:ext cx="7543800" cy="714375"/>
          </a:xfrm>
        </p:spPr>
        <p:txBody>
          <a:bodyPr rtlCol="1">
            <a:normAutofit fontScale="90000"/>
          </a:bodyPr>
          <a:lstStyle/>
          <a:p>
            <a:pPr rtl="0" eaLnBrk="1" fontAlgn="auto" hangingPunct="1">
              <a:spcAft>
                <a:spcPts val="0"/>
              </a:spcAft>
              <a:defRPr/>
            </a:pPr>
            <a:r>
              <a:rPr lang="en-US" dirty="0">
                <a:effectLst>
                  <a:outerShdw blurRad="38100" dist="38100" dir="2700000" algn="tl">
                    <a:srgbClr val="000000">
                      <a:alpha val="43137"/>
                    </a:srgbClr>
                  </a:outerShdw>
                </a:effectLst>
              </a:rPr>
              <a:t>Etiology</a:t>
            </a:r>
          </a:p>
        </p:txBody>
      </p:sp>
      <p:sp>
        <p:nvSpPr>
          <p:cNvPr id="15363" name="Rectangle 3">
            <a:extLst>
              <a:ext uri="{FF2B5EF4-FFF2-40B4-BE49-F238E27FC236}">
                <a16:creationId xmlns:a16="http://schemas.microsoft.com/office/drawing/2014/main" xmlns="" id="{9B662BBC-D8E0-40B0-BE09-3926265C936B}"/>
              </a:ext>
            </a:extLst>
          </p:cNvPr>
          <p:cNvSpPr>
            <a:spLocks noGrp="1" noChangeArrowheads="1"/>
          </p:cNvSpPr>
          <p:nvPr>
            <p:ph idx="1"/>
          </p:nvPr>
        </p:nvSpPr>
        <p:spPr>
          <a:xfrm>
            <a:off x="250825" y="908050"/>
            <a:ext cx="8642350" cy="5545138"/>
          </a:xfrm>
        </p:spPr>
        <p:txBody>
          <a:bodyPr rtlCol="1">
            <a:normAutofit/>
          </a:bodyPr>
          <a:lstStyle/>
          <a:p>
            <a:pPr algn="l" rtl="0" eaLnBrk="1" fontAlgn="auto" hangingPunct="1">
              <a:spcAft>
                <a:spcPts val="0"/>
              </a:spcAft>
              <a:buFont typeface="Wingdings" pitchFamily="2" charset="2"/>
              <a:buNone/>
              <a:defRPr/>
            </a:pPr>
            <a:r>
              <a:rPr lang="en-US" sz="3600" dirty="0">
                <a:effectLst>
                  <a:outerShdw blurRad="38100" dist="38100" dir="2700000" algn="tl">
                    <a:srgbClr val="C0C0C0"/>
                  </a:outerShdw>
                </a:effectLst>
              </a:rPr>
              <a:t>2.	</a:t>
            </a:r>
            <a:r>
              <a:rPr lang="en-US" sz="3600" b="1" dirty="0">
                <a:effectLst>
                  <a:outerShdw blurRad="38100" dist="38100" dir="2700000" algn="tl">
                    <a:srgbClr val="C0C0C0"/>
                  </a:outerShdw>
                </a:effectLst>
              </a:rPr>
              <a:t>Heavy blood loss</a:t>
            </a:r>
            <a:r>
              <a:rPr lang="en-US" sz="3600" dirty="0">
                <a:effectLst>
                  <a:outerShdw blurRad="38100" dist="38100" dir="2700000" algn="tl">
                    <a:srgbClr val="C0C0C0"/>
                  </a:outerShdw>
                </a:effectLst>
              </a:rPr>
              <a:t> as a result of </a:t>
            </a:r>
            <a:r>
              <a:rPr lang="en-US" sz="3600" b="1" dirty="0">
                <a:effectLst>
                  <a:outerShdw blurRad="38100" dist="38100" dir="2700000" algn="tl">
                    <a:srgbClr val="C0C0C0"/>
                  </a:outerShdw>
                </a:effectLst>
              </a:rPr>
              <a:t>menstruation, </a:t>
            </a:r>
            <a:r>
              <a:rPr lang="en-US" sz="3600" dirty="0">
                <a:effectLst>
                  <a:outerShdw blurRad="38100" dist="38100" dir="2700000" algn="tl">
                    <a:srgbClr val="C0C0C0"/>
                  </a:outerShdw>
                </a:effectLst>
              </a:rPr>
              <a:t>or </a:t>
            </a:r>
            <a:r>
              <a:rPr lang="en-US" sz="3600" b="1" dirty="0">
                <a:effectLst>
                  <a:outerShdw blurRad="38100" dist="38100" dir="2700000" algn="tl">
                    <a:srgbClr val="C0C0C0"/>
                  </a:outerShdw>
                </a:effectLst>
              </a:rPr>
              <a:t>parasite infections </a:t>
            </a:r>
            <a:r>
              <a:rPr lang="en-US" sz="3600" dirty="0">
                <a:effectLst>
                  <a:outerShdw blurRad="38100" dist="38100" dir="2700000" algn="tl">
                    <a:srgbClr val="C0C0C0"/>
                  </a:outerShdw>
                </a:effectLst>
              </a:rPr>
              <a:t>such as </a:t>
            </a:r>
            <a:r>
              <a:rPr lang="en-US" sz="3600" b="1" dirty="0">
                <a:effectLst>
                  <a:outerShdw blurRad="38100" dist="38100" dir="2700000" algn="tl">
                    <a:srgbClr val="C0C0C0"/>
                  </a:outerShdw>
                </a:effectLst>
              </a:rPr>
              <a:t>hookworms, ascaris</a:t>
            </a:r>
            <a:r>
              <a:rPr lang="en-US" sz="3600" dirty="0">
                <a:effectLst>
                  <a:outerShdw blurRad="38100" dist="38100" dir="2700000" algn="tl">
                    <a:srgbClr val="C0C0C0"/>
                  </a:outerShdw>
                </a:effectLst>
              </a:rPr>
              <a:t>, and </a:t>
            </a:r>
            <a:r>
              <a:rPr lang="en-US" sz="3600" b="1" dirty="0">
                <a:effectLst>
                  <a:outerShdw blurRad="38100" dist="38100" dir="2700000" algn="tl">
                    <a:srgbClr val="C0C0C0"/>
                  </a:outerShdw>
                </a:effectLst>
              </a:rPr>
              <a:t>schistosomiasis</a:t>
            </a:r>
            <a:r>
              <a:rPr lang="en-US" sz="3600" dirty="0">
                <a:effectLst>
                  <a:outerShdw blurRad="38100" dist="38100" dir="2700000" algn="tl">
                    <a:srgbClr val="C0C0C0"/>
                  </a:outerShdw>
                </a:effectLst>
              </a:rPr>
              <a:t> can lower blood hemoglobin (Hb) concentrations. </a:t>
            </a:r>
          </a:p>
          <a:p>
            <a:pPr algn="l" rtl="0" eaLnBrk="1" fontAlgn="auto" hangingPunct="1">
              <a:spcAft>
                <a:spcPts val="0"/>
              </a:spcAft>
              <a:buFont typeface="Wingdings" pitchFamily="2" charset="2"/>
              <a:buNone/>
              <a:defRPr/>
            </a:pPr>
            <a:endParaRPr lang="en-US" sz="800" dirty="0">
              <a:effectLst>
                <a:outerShdw blurRad="38100" dist="38100" dir="2700000" algn="tl">
                  <a:srgbClr val="C0C0C0"/>
                </a:outerShdw>
              </a:effectLst>
            </a:endParaRPr>
          </a:p>
          <a:p>
            <a:pPr algn="l" rtl="0" eaLnBrk="1" fontAlgn="auto" hangingPunct="1">
              <a:spcAft>
                <a:spcPts val="0"/>
              </a:spcAft>
              <a:buFont typeface="Wingdings" pitchFamily="2" charset="2"/>
              <a:buNone/>
              <a:defRPr/>
            </a:pPr>
            <a:r>
              <a:rPr lang="en-US" sz="3600" dirty="0">
                <a:effectLst>
                  <a:outerShdw blurRad="38100" dist="38100" dir="2700000" algn="tl">
                    <a:srgbClr val="C0C0C0"/>
                  </a:outerShdw>
                </a:effectLst>
              </a:rPr>
              <a:t>3.	</a:t>
            </a:r>
            <a:r>
              <a:rPr lang="en-US" sz="3600" b="1" dirty="0">
                <a:effectLst>
                  <a:outerShdw blurRad="38100" dist="38100" dir="2700000" algn="tl">
                    <a:srgbClr val="C0C0C0"/>
                  </a:outerShdw>
                </a:effectLst>
              </a:rPr>
              <a:t>Acute and chronic infections</a:t>
            </a:r>
            <a:r>
              <a:rPr lang="en-US" sz="3600" dirty="0">
                <a:effectLst>
                  <a:outerShdw blurRad="38100" dist="38100" dir="2700000" algn="tl">
                    <a:srgbClr val="C0C0C0"/>
                  </a:outerShdw>
                </a:effectLst>
              </a:rPr>
              <a:t>, including </a:t>
            </a:r>
            <a:r>
              <a:rPr lang="en-US" sz="3600" b="1" dirty="0">
                <a:effectLst>
                  <a:outerShdw blurRad="38100" dist="38100" dir="2700000" algn="tl">
                    <a:srgbClr val="C0C0C0"/>
                  </a:outerShdw>
                </a:effectLst>
              </a:rPr>
              <a:t>malaria, cancer, tuberculosis</a:t>
            </a:r>
            <a:r>
              <a:rPr lang="en-US" sz="3600" dirty="0">
                <a:effectLst>
                  <a:outerShdw blurRad="38100" dist="38100" dir="2700000" algn="tl">
                    <a:srgbClr val="C0C0C0"/>
                  </a:outerShdw>
                </a:effectLst>
              </a:rPr>
              <a:t>, and </a:t>
            </a:r>
            <a:r>
              <a:rPr lang="en-US" sz="3600" b="1" dirty="0">
                <a:effectLst>
                  <a:outerShdw blurRad="38100" dist="38100" dir="2700000" algn="tl">
                    <a:srgbClr val="C0C0C0"/>
                  </a:outerShdw>
                </a:effectLst>
              </a:rPr>
              <a:t>HIV</a:t>
            </a:r>
            <a:r>
              <a:rPr lang="en-US" sz="3600" dirty="0">
                <a:effectLst>
                  <a:outerShdw blurRad="38100" dist="38100" dir="2700000" algn="tl">
                    <a:srgbClr val="C0C0C0"/>
                  </a:outerShdw>
                </a:effectLst>
              </a:rPr>
              <a:t> can also lower blood Hb concentrations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F9804ACC-F7F2-4DC6-9DE0-5887C21DF3AB}"/>
              </a:ext>
            </a:extLst>
          </p:cNvPr>
          <p:cNvSpPr>
            <a:spLocks noGrp="1" noChangeArrowheads="1"/>
          </p:cNvSpPr>
          <p:nvPr>
            <p:ph type="title"/>
          </p:nvPr>
        </p:nvSpPr>
        <p:spPr>
          <a:xfrm>
            <a:off x="457200" y="333375"/>
            <a:ext cx="7543800" cy="647700"/>
          </a:xfrm>
        </p:spPr>
        <p:txBody>
          <a:bodyPr rtlCol="1">
            <a:normAutofit/>
          </a:bodyPr>
          <a:lstStyle/>
          <a:p>
            <a:pPr rtl="0" eaLnBrk="1" fontAlgn="auto" hangingPunct="1">
              <a:spcAft>
                <a:spcPts val="0"/>
              </a:spcAft>
              <a:defRPr/>
            </a:pPr>
            <a:r>
              <a:rPr lang="en-US" sz="3500" dirty="0">
                <a:effectLst>
                  <a:outerShdw blurRad="38100" dist="38100" dir="2700000" algn="tl">
                    <a:srgbClr val="000000">
                      <a:alpha val="43137"/>
                    </a:srgbClr>
                  </a:outerShdw>
                </a:effectLst>
              </a:rPr>
              <a:t>Etiology</a:t>
            </a:r>
          </a:p>
        </p:txBody>
      </p:sp>
      <p:sp>
        <p:nvSpPr>
          <p:cNvPr id="27651" name="Rectangle 3">
            <a:extLst>
              <a:ext uri="{FF2B5EF4-FFF2-40B4-BE49-F238E27FC236}">
                <a16:creationId xmlns:a16="http://schemas.microsoft.com/office/drawing/2014/main" xmlns="" id="{CFFA39FA-102D-49F0-8B1D-18AEDE90DC1E}"/>
              </a:ext>
            </a:extLst>
          </p:cNvPr>
          <p:cNvSpPr>
            <a:spLocks noGrp="1" noChangeArrowheads="1"/>
          </p:cNvSpPr>
          <p:nvPr>
            <p:ph idx="1"/>
          </p:nvPr>
        </p:nvSpPr>
        <p:spPr>
          <a:xfrm>
            <a:off x="250825" y="1052513"/>
            <a:ext cx="8642350" cy="5545137"/>
          </a:xfrm>
        </p:spPr>
        <p:txBody>
          <a:bodyPr rtlCol="1">
            <a:normAutofit/>
          </a:bodyPr>
          <a:lstStyle/>
          <a:p>
            <a:pPr marL="571500" indent="-571500" algn="l" rtl="0" eaLnBrk="1" fontAlgn="auto" hangingPunct="1">
              <a:spcAft>
                <a:spcPts val="0"/>
              </a:spcAft>
              <a:buSzPct val="150000"/>
              <a:buFont typeface="Wingdings" pitchFamily="2" charset="2"/>
              <a:buAutoNum type="arabicPeriod" startAt="4"/>
              <a:defRPr/>
            </a:pPr>
            <a:r>
              <a:rPr lang="en-US" sz="3600" dirty="0">
                <a:effectLst>
                  <a:outerShdw blurRad="38100" dist="38100" dir="2700000" algn="tl">
                    <a:srgbClr val="C0C0C0"/>
                  </a:outerShdw>
                </a:effectLst>
              </a:rPr>
              <a:t>The presence of </a:t>
            </a:r>
            <a:r>
              <a:rPr lang="en-US" sz="3600" b="1" dirty="0">
                <a:effectLst>
                  <a:outerShdw blurRad="38100" dist="38100" dir="2700000" algn="tl">
                    <a:srgbClr val="C0C0C0"/>
                  </a:outerShdw>
                </a:effectLst>
              </a:rPr>
              <a:t>other micronutrient deficiencies</a:t>
            </a:r>
            <a:r>
              <a:rPr lang="en-US" sz="3600" dirty="0">
                <a:effectLst>
                  <a:outerShdw blurRad="38100" dist="38100" dir="2700000" algn="tl">
                    <a:srgbClr val="C0C0C0"/>
                  </a:outerShdw>
                </a:effectLst>
              </a:rPr>
              <a:t>, including </a:t>
            </a:r>
            <a:r>
              <a:rPr lang="en-US" sz="3600" b="1" dirty="0">
                <a:effectLst>
                  <a:outerShdw blurRad="38100" dist="38100" dir="2700000" algn="tl">
                    <a:srgbClr val="C0C0C0"/>
                  </a:outerShdw>
                </a:effectLst>
              </a:rPr>
              <a:t>vitamins A</a:t>
            </a:r>
            <a:r>
              <a:rPr lang="en-US" sz="3600" dirty="0">
                <a:effectLst>
                  <a:outerShdw blurRad="38100" dist="38100" dir="2700000" algn="tl">
                    <a:srgbClr val="C0C0C0"/>
                  </a:outerShdw>
                </a:effectLst>
              </a:rPr>
              <a:t> and </a:t>
            </a:r>
            <a:r>
              <a:rPr lang="en-US" sz="3600" b="1" dirty="0">
                <a:effectLst>
                  <a:outerShdw blurRad="38100" dist="38100" dir="2700000" algn="tl">
                    <a:srgbClr val="C0C0C0"/>
                  </a:outerShdw>
                </a:effectLst>
              </a:rPr>
              <a:t>B12, folate, riboflavin</a:t>
            </a:r>
            <a:r>
              <a:rPr lang="en-US" sz="3600" dirty="0">
                <a:effectLst>
                  <a:outerShdw blurRad="38100" dist="38100" dir="2700000" algn="tl">
                    <a:srgbClr val="C0C0C0"/>
                  </a:outerShdw>
                </a:effectLst>
              </a:rPr>
              <a:t>, and </a:t>
            </a:r>
            <a:r>
              <a:rPr lang="en-US" sz="3600" b="1" dirty="0">
                <a:effectLst>
                  <a:outerShdw blurRad="38100" dist="38100" dir="2700000" algn="tl">
                    <a:srgbClr val="C0C0C0"/>
                  </a:outerShdw>
                </a:effectLst>
              </a:rPr>
              <a:t>copper</a:t>
            </a:r>
            <a:r>
              <a:rPr lang="en-US" sz="3600" dirty="0">
                <a:effectLst>
                  <a:outerShdw blurRad="38100" dist="38100" dir="2700000" algn="tl">
                    <a:srgbClr val="C0C0C0"/>
                  </a:outerShdw>
                </a:effectLst>
              </a:rPr>
              <a:t> can increase the risk of anemia. </a:t>
            </a:r>
          </a:p>
          <a:p>
            <a:pPr marL="571500" indent="-571500" algn="l" rtl="0" eaLnBrk="1" fontAlgn="auto" hangingPunct="1">
              <a:spcAft>
                <a:spcPts val="0"/>
              </a:spcAft>
              <a:buSzPct val="150000"/>
              <a:buFont typeface="Wingdings" pitchFamily="2" charset="2"/>
              <a:buAutoNum type="arabicPeriod" startAt="4"/>
              <a:defRPr/>
            </a:pPr>
            <a:endParaRPr lang="en-US" sz="1200" dirty="0">
              <a:effectLst>
                <a:outerShdw blurRad="38100" dist="38100" dir="2700000" algn="tl">
                  <a:srgbClr val="C0C0C0"/>
                </a:outerShdw>
              </a:effectLst>
            </a:endParaRPr>
          </a:p>
          <a:p>
            <a:pPr marL="571500" indent="-571500" algn="l" rtl="0" eaLnBrk="1" fontAlgn="auto" hangingPunct="1">
              <a:spcAft>
                <a:spcPts val="0"/>
              </a:spcAft>
              <a:buSzPct val="150000"/>
              <a:buFont typeface="Wingdings" pitchFamily="2" charset="2"/>
              <a:buAutoNum type="arabicPeriod" startAt="4"/>
              <a:defRPr/>
            </a:pPr>
            <a:r>
              <a:rPr lang="en-US" sz="3600" dirty="0">
                <a:effectLst>
                  <a:outerShdw blurRad="38100" dist="38100" dir="2700000" algn="tl">
                    <a:srgbClr val="C0C0C0"/>
                  </a:outerShdw>
                </a:effectLst>
              </a:rPr>
              <a:t>Furthermore, </a:t>
            </a:r>
            <a:r>
              <a:rPr lang="en-US" sz="3600" b="1" dirty="0">
                <a:effectLst>
                  <a:outerShdw blurRad="38100" dist="38100" dir="2700000" algn="tl">
                    <a:srgbClr val="C0C0C0"/>
                  </a:outerShdw>
                </a:effectLst>
              </a:rPr>
              <a:t>the impact of haemoglobinopathies</a:t>
            </a:r>
            <a:r>
              <a:rPr lang="en-US" sz="3600" dirty="0">
                <a:effectLst>
                  <a:outerShdw blurRad="38100" dist="38100" dir="2700000" algn="tl">
                    <a:srgbClr val="C0C0C0"/>
                  </a:outerShdw>
                </a:effectLst>
              </a:rPr>
              <a:t> on anemia prevalence needs to be considered within some populations (thalassemia and sickle cell anemia)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1313B220-8E0F-4260-BB7D-DBEBD2D97E9A}"/>
              </a:ext>
            </a:extLst>
          </p:cNvPr>
          <p:cNvSpPr>
            <a:spLocks noGrp="1"/>
          </p:cNvSpPr>
          <p:nvPr>
            <p:ph type="title"/>
          </p:nvPr>
        </p:nvSpPr>
        <p:spPr/>
        <p:txBody>
          <a:bodyPr/>
          <a:lstStyle/>
          <a:p>
            <a:endParaRPr lang="ar-EG" altLang="en-US"/>
          </a:p>
        </p:txBody>
      </p:sp>
      <p:sp>
        <p:nvSpPr>
          <p:cNvPr id="17411" name="Content Placeholder 2">
            <a:extLst>
              <a:ext uri="{FF2B5EF4-FFF2-40B4-BE49-F238E27FC236}">
                <a16:creationId xmlns:a16="http://schemas.microsoft.com/office/drawing/2014/main" xmlns="" id="{D40989F3-F2FB-450F-8954-C6665F92AA63}"/>
              </a:ext>
            </a:extLst>
          </p:cNvPr>
          <p:cNvSpPr>
            <a:spLocks noGrp="1"/>
          </p:cNvSpPr>
          <p:nvPr>
            <p:ph idx="1"/>
          </p:nvPr>
        </p:nvSpPr>
        <p:spPr/>
        <p:txBody>
          <a:bodyPr/>
          <a:lstStyle/>
          <a:p>
            <a:endParaRPr lang="ar-EG" altLang="en-US"/>
          </a:p>
        </p:txBody>
      </p:sp>
      <p:pic>
        <p:nvPicPr>
          <p:cNvPr id="17412" name="Picture 3">
            <a:extLst>
              <a:ext uri="{FF2B5EF4-FFF2-40B4-BE49-F238E27FC236}">
                <a16:creationId xmlns:a16="http://schemas.microsoft.com/office/drawing/2014/main" xmlns="" id="{EE728581-7B78-4100-955F-FA7AF8CBF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3760A1DF-E665-4922-8D19-D91F407F8A29}"/>
              </a:ext>
            </a:extLst>
          </p:cNvPr>
          <p:cNvSpPr>
            <a:spLocks noGrp="1"/>
          </p:cNvSpPr>
          <p:nvPr>
            <p:ph type="title"/>
          </p:nvPr>
        </p:nvSpPr>
        <p:spPr/>
        <p:txBody>
          <a:bodyPr/>
          <a:lstStyle/>
          <a:p>
            <a:pPr eaLnBrk="1" hangingPunct="1"/>
            <a:endParaRPr lang="ar-EG" altLang="en-US"/>
          </a:p>
        </p:txBody>
      </p:sp>
      <p:sp>
        <p:nvSpPr>
          <p:cNvPr id="18435" name="Content Placeholder 2">
            <a:extLst>
              <a:ext uri="{FF2B5EF4-FFF2-40B4-BE49-F238E27FC236}">
                <a16:creationId xmlns:a16="http://schemas.microsoft.com/office/drawing/2014/main" xmlns="" id="{BBB0EFB0-7E01-4D81-8902-8A1970EA33E7}"/>
              </a:ext>
            </a:extLst>
          </p:cNvPr>
          <p:cNvSpPr>
            <a:spLocks noGrp="1"/>
          </p:cNvSpPr>
          <p:nvPr>
            <p:ph idx="1"/>
          </p:nvPr>
        </p:nvSpPr>
        <p:spPr/>
        <p:txBody>
          <a:bodyPr/>
          <a:lstStyle/>
          <a:p>
            <a:pPr eaLnBrk="1" hangingPunct="1"/>
            <a:endParaRPr lang="ar-EG" altLang="en-US"/>
          </a:p>
        </p:txBody>
      </p:sp>
      <p:pic>
        <p:nvPicPr>
          <p:cNvPr id="18436" name="Picture 2">
            <a:extLst>
              <a:ext uri="{FF2B5EF4-FFF2-40B4-BE49-F238E27FC236}">
                <a16:creationId xmlns:a16="http://schemas.microsoft.com/office/drawing/2014/main" xmlns="" id="{B10F5AE4-9655-4F4C-BE61-2DA7275A2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842486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xmlns="" id="{4FCDA5C7-0AD4-409C-A5C7-EC18660B1826}"/>
              </a:ext>
            </a:extLst>
          </p:cNvPr>
          <p:cNvSpPr>
            <a:spLocks noGrp="1"/>
          </p:cNvSpPr>
          <p:nvPr>
            <p:ph type="title"/>
          </p:nvPr>
        </p:nvSpPr>
        <p:spPr/>
        <p:txBody>
          <a:bodyPr/>
          <a:lstStyle/>
          <a:p>
            <a:pPr eaLnBrk="1" hangingPunct="1"/>
            <a:endParaRPr lang="ar-EG" altLang="en-US"/>
          </a:p>
        </p:txBody>
      </p:sp>
      <p:sp>
        <p:nvSpPr>
          <p:cNvPr id="19459" name="Content Placeholder 2">
            <a:extLst>
              <a:ext uri="{FF2B5EF4-FFF2-40B4-BE49-F238E27FC236}">
                <a16:creationId xmlns:a16="http://schemas.microsoft.com/office/drawing/2014/main" xmlns="" id="{205CA42B-30DB-43F1-973E-163EEDA4202D}"/>
              </a:ext>
            </a:extLst>
          </p:cNvPr>
          <p:cNvSpPr>
            <a:spLocks noGrp="1"/>
          </p:cNvSpPr>
          <p:nvPr>
            <p:ph idx="1"/>
          </p:nvPr>
        </p:nvSpPr>
        <p:spPr/>
        <p:txBody>
          <a:bodyPr/>
          <a:lstStyle/>
          <a:p>
            <a:pPr eaLnBrk="1" hangingPunct="1"/>
            <a:endParaRPr lang="ar-EG" altLang="en-US"/>
          </a:p>
        </p:txBody>
      </p:sp>
      <p:pic>
        <p:nvPicPr>
          <p:cNvPr id="19460" name="Picture 2">
            <a:extLst>
              <a:ext uri="{FF2B5EF4-FFF2-40B4-BE49-F238E27FC236}">
                <a16:creationId xmlns:a16="http://schemas.microsoft.com/office/drawing/2014/main" xmlns="" id="{E5AA457D-9A3B-4D6F-9A38-DE42F2FC9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856932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xmlns="" id="{B9DEC388-8603-43A1-9B67-00FB0D86CDEF}"/>
              </a:ext>
            </a:extLst>
          </p:cNvPr>
          <p:cNvSpPr>
            <a:spLocks noGrp="1"/>
          </p:cNvSpPr>
          <p:nvPr>
            <p:ph type="title"/>
          </p:nvPr>
        </p:nvSpPr>
        <p:spPr/>
        <p:txBody>
          <a:bodyPr/>
          <a:lstStyle/>
          <a:p>
            <a:pPr eaLnBrk="1" hangingPunct="1"/>
            <a:endParaRPr lang="ar-EG" altLang="en-US"/>
          </a:p>
        </p:txBody>
      </p:sp>
      <p:sp>
        <p:nvSpPr>
          <p:cNvPr id="20483" name="Content Placeholder 2">
            <a:extLst>
              <a:ext uri="{FF2B5EF4-FFF2-40B4-BE49-F238E27FC236}">
                <a16:creationId xmlns:a16="http://schemas.microsoft.com/office/drawing/2014/main" xmlns="" id="{F47BED92-9BD9-477F-8461-1CBD43110447}"/>
              </a:ext>
            </a:extLst>
          </p:cNvPr>
          <p:cNvSpPr>
            <a:spLocks noGrp="1"/>
          </p:cNvSpPr>
          <p:nvPr>
            <p:ph idx="1"/>
          </p:nvPr>
        </p:nvSpPr>
        <p:spPr/>
        <p:txBody>
          <a:bodyPr/>
          <a:lstStyle/>
          <a:p>
            <a:pPr eaLnBrk="1" hangingPunct="1"/>
            <a:endParaRPr lang="ar-EG" altLang="en-US"/>
          </a:p>
        </p:txBody>
      </p:sp>
      <p:pic>
        <p:nvPicPr>
          <p:cNvPr id="20484" name="Picture 2">
            <a:extLst>
              <a:ext uri="{FF2B5EF4-FFF2-40B4-BE49-F238E27FC236}">
                <a16:creationId xmlns:a16="http://schemas.microsoft.com/office/drawing/2014/main" xmlns="" id="{54B016BD-0752-4DE1-9992-ED739ABA14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8569325"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A623FCB8-EF48-4F96-9D40-DCD81EAB8ED3}"/>
              </a:ext>
            </a:extLst>
          </p:cNvPr>
          <p:cNvSpPr>
            <a:spLocks noGrp="1"/>
          </p:cNvSpPr>
          <p:nvPr>
            <p:ph type="title"/>
          </p:nvPr>
        </p:nvSpPr>
        <p:spPr/>
        <p:txBody>
          <a:bodyPr/>
          <a:lstStyle/>
          <a:p>
            <a:pPr eaLnBrk="1" hangingPunct="1"/>
            <a:endParaRPr lang="ar-EG" altLang="en-US"/>
          </a:p>
        </p:txBody>
      </p:sp>
      <p:sp>
        <p:nvSpPr>
          <p:cNvPr id="21507" name="Content Placeholder 2">
            <a:extLst>
              <a:ext uri="{FF2B5EF4-FFF2-40B4-BE49-F238E27FC236}">
                <a16:creationId xmlns:a16="http://schemas.microsoft.com/office/drawing/2014/main" xmlns="" id="{7020CA82-80BF-4D5B-81F5-BD93FF27E362}"/>
              </a:ext>
            </a:extLst>
          </p:cNvPr>
          <p:cNvSpPr>
            <a:spLocks noGrp="1"/>
          </p:cNvSpPr>
          <p:nvPr>
            <p:ph idx="1"/>
          </p:nvPr>
        </p:nvSpPr>
        <p:spPr/>
        <p:txBody>
          <a:bodyPr/>
          <a:lstStyle/>
          <a:p>
            <a:pPr eaLnBrk="1" hangingPunct="1"/>
            <a:endParaRPr lang="ar-EG" altLang="en-US"/>
          </a:p>
        </p:txBody>
      </p:sp>
      <p:pic>
        <p:nvPicPr>
          <p:cNvPr id="21508" name="Picture 2">
            <a:extLst>
              <a:ext uri="{FF2B5EF4-FFF2-40B4-BE49-F238E27FC236}">
                <a16:creationId xmlns:a16="http://schemas.microsoft.com/office/drawing/2014/main" xmlns="" id="{C08AA0E1-79C0-4668-A5D0-4AE2A32DD5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8207375"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57D7B9D3-3AF3-4840-B0E2-6EDCCA3AE6AC}"/>
              </a:ext>
            </a:extLst>
          </p:cNvPr>
          <p:cNvSpPr>
            <a:spLocks noGrp="1"/>
          </p:cNvSpPr>
          <p:nvPr>
            <p:ph type="title"/>
          </p:nvPr>
        </p:nvSpPr>
        <p:spPr/>
        <p:txBody>
          <a:bodyPr/>
          <a:lstStyle/>
          <a:p>
            <a:r>
              <a:rPr lang="en-US" altLang="en-US">
                <a:cs typeface="Times New Roman" panose="02020603050405020304" pitchFamily="18" charset="0"/>
              </a:rPr>
              <a:t>Anemias</a:t>
            </a:r>
            <a:endParaRPr lang="ar-SA" altLang="en-US"/>
          </a:p>
        </p:txBody>
      </p:sp>
      <p:sp>
        <p:nvSpPr>
          <p:cNvPr id="3075" name="Content Placeholder 2">
            <a:extLst>
              <a:ext uri="{FF2B5EF4-FFF2-40B4-BE49-F238E27FC236}">
                <a16:creationId xmlns:a16="http://schemas.microsoft.com/office/drawing/2014/main" xmlns="" id="{F805DC69-F6B1-4DBE-8790-9F1EFE9D1C9F}"/>
              </a:ext>
            </a:extLst>
          </p:cNvPr>
          <p:cNvSpPr>
            <a:spLocks noGrp="1"/>
          </p:cNvSpPr>
          <p:nvPr>
            <p:ph idx="1"/>
          </p:nvPr>
        </p:nvSpPr>
        <p:spPr/>
        <p:txBody>
          <a:bodyPr/>
          <a:lstStyle/>
          <a:p>
            <a:pPr algn="l" rtl="0"/>
            <a:r>
              <a:rPr lang="en-US" altLang="en-US">
                <a:cs typeface="Arial" panose="020B0604020202020204" pitchFamily="34" charset="0"/>
              </a:rPr>
              <a:t>Nutritional anemia</a:t>
            </a:r>
          </a:p>
          <a:p>
            <a:pPr algn="l" rtl="0"/>
            <a:r>
              <a:rPr lang="en-US" altLang="en-US">
                <a:cs typeface="Arial" panose="020B0604020202020204" pitchFamily="34" charset="0"/>
              </a:rPr>
              <a:t>Hereditary anemia:</a:t>
            </a:r>
          </a:p>
          <a:p>
            <a:pPr lvl="1" algn="l" rtl="0"/>
            <a:r>
              <a:rPr lang="en-US" altLang="en-US">
                <a:cs typeface="Arial" panose="020B0604020202020204" pitchFamily="34" charset="0"/>
              </a:rPr>
              <a:t>Red cell enzyme deficiency: deficiency G-6-PD deficiency</a:t>
            </a:r>
          </a:p>
          <a:p>
            <a:pPr lvl="1" algn="l" rtl="0"/>
            <a:r>
              <a:rPr lang="en-US" altLang="en-US">
                <a:cs typeface="Arial" panose="020B0604020202020204" pitchFamily="34" charset="0"/>
              </a:rPr>
              <a:t>Hemoglobin abnormalities:</a:t>
            </a:r>
          </a:p>
          <a:p>
            <a:pPr lvl="2" algn="l" rtl="0"/>
            <a:r>
              <a:rPr lang="en-US" altLang="en-US">
                <a:cs typeface="Arial" panose="020B0604020202020204" pitchFamily="34" charset="0"/>
              </a:rPr>
              <a:t>Deficient globin synthesis: thalassemias</a:t>
            </a:r>
          </a:p>
          <a:p>
            <a:pPr lvl="2" algn="l" rtl="0"/>
            <a:r>
              <a:rPr lang="en-US" altLang="en-US">
                <a:cs typeface="Arial" panose="020B0604020202020204" pitchFamily="34" charset="0"/>
              </a:rPr>
              <a:t>Structurally abnormal globins: sickle cell anemia</a:t>
            </a:r>
            <a:endParaRPr lang="ar-SA"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8A08125C-D195-4DC5-BFA3-7EEF5637C664}"/>
              </a:ext>
            </a:extLst>
          </p:cNvPr>
          <p:cNvSpPr>
            <a:spLocks noGrp="1" noChangeArrowheads="1"/>
          </p:cNvSpPr>
          <p:nvPr>
            <p:ph type="title"/>
          </p:nvPr>
        </p:nvSpPr>
        <p:spPr>
          <a:xfrm>
            <a:off x="468313" y="188913"/>
            <a:ext cx="7543800" cy="785812"/>
          </a:xfrm>
        </p:spPr>
        <p:txBody>
          <a:bodyPr rtlCol="1">
            <a:normAutofit/>
          </a:bodyPr>
          <a:lstStyle/>
          <a:p>
            <a:pPr rtl="0" eaLnBrk="1" fontAlgn="auto" hangingPunct="1">
              <a:spcAft>
                <a:spcPts val="0"/>
              </a:spcAft>
              <a:defRPr/>
            </a:pPr>
            <a:r>
              <a:rPr lang="en-US" dirty="0">
                <a:solidFill>
                  <a:srgbClr val="CC0000"/>
                </a:solidFill>
                <a:effectLst>
                  <a:outerShdw blurRad="38100" dist="38100" dir="2700000" algn="tl">
                    <a:srgbClr val="000000">
                      <a:alpha val="43137"/>
                    </a:srgbClr>
                  </a:outerShdw>
                </a:effectLst>
              </a:rPr>
              <a:t>Health consequences:</a:t>
            </a:r>
          </a:p>
        </p:txBody>
      </p:sp>
      <p:sp>
        <p:nvSpPr>
          <p:cNvPr id="17411" name="Rectangle 3">
            <a:extLst>
              <a:ext uri="{FF2B5EF4-FFF2-40B4-BE49-F238E27FC236}">
                <a16:creationId xmlns:a16="http://schemas.microsoft.com/office/drawing/2014/main" xmlns="" id="{3F862B36-7FBC-4EE2-B4BB-681A0CEECA3A}"/>
              </a:ext>
            </a:extLst>
          </p:cNvPr>
          <p:cNvSpPr>
            <a:spLocks noGrp="1" noChangeArrowheads="1"/>
          </p:cNvSpPr>
          <p:nvPr>
            <p:ph idx="1"/>
          </p:nvPr>
        </p:nvSpPr>
        <p:spPr>
          <a:xfrm>
            <a:off x="0" y="981075"/>
            <a:ext cx="9144000" cy="5616575"/>
          </a:xfrm>
        </p:spPr>
        <p:txBody>
          <a:bodyPr rtlCol="1">
            <a:normAutofit fontScale="92500" lnSpcReduction="10000"/>
          </a:bodyPr>
          <a:lstStyle/>
          <a:p>
            <a:pPr marL="514350" indent="-514350" algn="l" rtl="0" eaLnBrk="1" fontAlgn="auto" hangingPunct="1">
              <a:lnSpc>
                <a:spcPct val="90000"/>
              </a:lnSpc>
              <a:spcAft>
                <a:spcPts val="0"/>
              </a:spcAft>
              <a:buFont typeface="Wingdings" pitchFamily="2" charset="2"/>
              <a:buAutoNum type="arabicPeriod"/>
              <a:defRPr/>
            </a:pPr>
            <a:r>
              <a:rPr lang="en-US" dirty="0">
                <a:effectLst>
                  <a:outerShdw blurRad="38100" dist="38100" dir="2700000" algn="tl">
                    <a:srgbClr val="C0C0C0"/>
                  </a:outerShdw>
                </a:effectLst>
              </a:rPr>
              <a:t>Anemia is an </a:t>
            </a:r>
            <a:r>
              <a:rPr lang="en-US" b="1" dirty="0">
                <a:effectLst>
                  <a:outerShdw blurRad="38100" dist="38100" dir="2700000" algn="tl">
                    <a:srgbClr val="C0C0C0"/>
                  </a:outerShdw>
                </a:effectLst>
              </a:rPr>
              <a:t>indicator of both</a:t>
            </a:r>
            <a:r>
              <a:rPr lang="en-US" dirty="0">
                <a:effectLst>
                  <a:outerShdw blurRad="38100" dist="38100" dir="2700000" algn="tl">
                    <a:srgbClr val="C0C0C0"/>
                  </a:outerShdw>
                </a:effectLst>
              </a:rPr>
              <a:t> </a:t>
            </a:r>
            <a:r>
              <a:rPr lang="en-US" b="1" dirty="0">
                <a:effectLst>
                  <a:outerShdw blurRad="38100" dist="38100" dir="2700000" algn="tl">
                    <a:srgbClr val="C0C0C0"/>
                  </a:outerShdw>
                </a:effectLst>
              </a:rPr>
              <a:t>poor nutrition and poor health.</a:t>
            </a:r>
            <a:r>
              <a:rPr lang="en-US" dirty="0">
                <a:effectLst>
                  <a:outerShdw blurRad="38100" dist="38100" dir="2700000" algn="tl">
                    <a:srgbClr val="C0C0C0"/>
                  </a:outerShdw>
                </a:effectLst>
              </a:rPr>
              <a:t> </a:t>
            </a:r>
          </a:p>
          <a:p>
            <a:pPr marL="514350" indent="-514350" algn="l" rtl="0" eaLnBrk="1" fontAlgn="auto" hangingPunct="1">
              <a:lnSpc>
                <a:spcPct val="90000"/>
              </a:lnSpc>
              <a:spcAft>
                <a:spcPts val="0"/>
              </a:spcAft>
              <a:buFont typeface="Wingdings" pitchFamily="2" charset="2"/>
              <a:buAutoNum type="arabicPeriod"/>
              <a:defRPr/>
            </a:pPr>
            <a:r>
              <a:rPr lang="en-US" dirty="0">
                <a:effectLst>
                  <a:outerShdw blurRad="38100" dist="38100" dir="2700000" algn="tl">
                    <a:srgbClr val="C0C0C0"/>
                  </a:outerShdw>
                </a:effectLst>
              </a:rPr>
              <a:t>The most dramatic health effects of anemia, i.e., increased risk of </a:t>
            </a:r>
            <a:r>
              <a:rPr lang="en-US" b="1" dirty="0">
                <a:effectLst>
                  <a:outerShdw blurRad="38100" dist="38100" dir="2700000" algn="tl">
                    <a:srgbClr val="C0C0C0"/>
                  </a:outerShdw>
                </a:effectLst>
              </a:rPr>
              <a:t>maternal and child mortality </a:t>
            </a:r>
            <a:r>
              <a:rPr lang="en-US" dirty="0">
                <a:effectLst>
                  <a:outerShdw blurRad="38100" dist="38100" dir="2700000" algn="tl">
                    <a:srgbClr val="C0C0C0"/>
                  </a:outerShdw>
                </a:effectLst>
              </a:rPr>
              <a:t>due to severe anemia, abortion, stillbirths, low-birth-weight and premature babies </a:t>
            </a:r>
          </a:p>
          <a:p>
            <a:pPr algn="l" rtl="0" eaLnBrk="1" fontAlgn="auto" hangingPunct="1">
              <a:lnSpc>
                <a:spcPct val="90000"/>
              </a:lnSpc>
              <a:spcAft>
                <a:spcPts val="0"/>
              </a:spcAft>
              <a:buFont typeface="Wingdings" pitchFamily="2" charset="2"/>
              <a:buNone/>
              <a:defRPr/>
            </a:pPr>
            <a:endParaRPr lang="en-US" sz="800" dirty="0">
              <a:effectLst>
                <a:outerShdw blurRad="38100" dist="38100" dir="2700000" algn="tl">
                  <a:srgbClr val="C0C0C0"/>
                </a:outerShdw>
              </a:effectLst>
            </a:endParaRPr>
          </a:p>
          <a:p>
            <a:pPr marL="514350" indent="-514350" algn="l" rtl="0" eaLnBrk="1" fontAlgn="auto" hangingPunct="1">
              <a:lnSpc>
                <a:spcPct val="90000"/>
              </a:lnSpc>
              <a:spcAft>
                <a:spcPts val="0"/>
              </a:spcAft>
              <a:buFont typeface="+mj-lt"/>
              <a:buAutoNum type="arabicPeriod" startAt="3"/>
              <a:defRPr/>
            </a:pPr>
            <a:r>
              <a:rPr lang="en-US" b="1" dirty="0">
                <a:effectLst>
                  <a:outerShdw blurRad="38100" dist="38100" dir="2700000" algn="tl">
                    <a:srgbClr val="C0C0C0"/>
                  </a:outerShdw>
                </a:effectLst>
              </a:rPr>
              <a:t>Negative consequences of IDA on: </a:t>
            </a:r>
          </a:p>
          <a:p>
            <a:pPr marL="514350" indent="-514350" algn="l" rtl="0" eaLnBrk="1" fontAlgn="auto" hangingPunct="1">
              <a:lnSpc>
                <a:spcPct val="90000"/>
              </a:lnSpc>
              <a:spcAft>
                <a:spcPts val="0"/>
              </a:spcAft>
              <a:defRPr/>
            </a:pPr>
            <a:r>
              <a:rPr lang="en-US" b="1" dirty="0">
                <a:effectLst>
                  <a:outerShdw blurRad="38100" dist="38100" dir="2700000" algn="tl">
                    <a:srgbClr val="C0C0C0"/>
                  </a:outerShdw>
                </a:effectLst>
              </a:rPr>
              <a:t>cognitive and physical development</a:t>
            </a:r>
            <a:r>
              <a:rPr lang="en-US" dirty="0">
                <a:effectLst>
                  <a:outerShdw blurRad="38100" dist="38100" dir="2700000" algn="tl">
                    <a:srgbClr val="C0C0C0"/>
                  </a:outerShdw>
                </a:effectLst>
              </a:rPr>
              <a:t> of </a:t>
            </a:r>
            <a:r>
              <a:rPr lang="en-US" b="1" dirty="0">
                <a:effectLst>
                  <a:outerShdw blurRad="38100" dist="38100" dir="2700000" algn="tl">
                    <a:srgbClr val="C0C0C0"/>
                  </a:outerShdw>
                </a:effectLst>
              </a:rPr>
              <a:t>children </a:t>
            </a:r>
            <a:r>
              <a:rPr lang="en-US" dirty="0">
                <a:effectLst>
                  <a:outerShdw blurRad="38100" dist="38100" dir="2700000" algn="tl">
                    <a:srgbClr val="C0C0C0"/>
                  </a:outerShdw>
                </a:effectLst>
              </a:rPr>
              <a:t>(mild mental retardation in children) </a:t>
            </a:r>
          </a:p>
          <a:p>
            <a:pPr marL="514350" indent="-514350" algn="l" rtl="0" eaLnBrk="1" fontAlgn="auto" hangingPunct="1">
              <a:lnSpc>
                <a:spcPct val="90000"/>
              </a:lnSpc>
              <a:spcAft>
                <a:spcPts val="0"/>
              </a:spcAft>
              <a:defRPr/>
            </a:pPr>
            <a:r>
              <a:rPr lang="en-US" b="1" dirty="0">
                <a:effectLst>
                  <a:outerShdw blurRad="38100" dist="38100" dir="2700000" algn="tl">
                    <a:srgbClr val="C0C0C0"/>
                  </a:outerShdw>
                </a:effectLst>
              </a:rPr>
              <a:t>physical performance – particularly work productivity in adults</a:t>
            </a:r>
            <a:r>
              <a:rPr lang="en-US" dirty="0">
                <a:effectLst>
                  <a:outerShdw blurRad="38100" dist="38100" dir="2700000" algn="tl">
                    <a:srgbClr val="C0C0C0"/>
                  </a:outerShdw>
                </a:effectLst>
              </a:rPr>
              <a:t> </a:t>
            </a:r>
          </a:p>
          <a:p>
            <a:pPr marL="0" indent="0" algn="l" rtl="0" eaLnBrk="1" fontAlgn="auto" hangingPunct="1">
              <a:lnSpc>
                <a:spcPct val="90000"/>
              </a:lnSpc>
              <a:spcAft>
                <a:spcPts val="0"/>
              </a:spcAft>
              <a:buFont typeface="Arial" panose="020B0604020202020204" pitchFamily="34" charset="0"/>
              <a:buNone/>
              <a:defRPr/>
            </a:pPr>
            <a:r>
              <a:rPr lang="en-US" dirty="0">
                <a:effectLst>
                  <a:outerShdw blurRad="38100" dist="38100" dir="2700000" algn="tl">
                    <a:srgbClr val="C0C0C0"/>
                  </a:outerShdw>
                </a:effectLst>
              </a:rPr>
              <a:t>4. Decreased resistance to infection and increase of infectious diseases morbidity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anim calcmode="lin" valueType="num">
                                      <p:cBhvr>
                                        <p:cTn id="9" dur="500" fill="hold"/>
                                        <p:tgtEl>
                                          <p:spTgt spid="17410"/>
                                        </p:tgtEl>
                                        <p:attrNameLst>
                                          <p:attrName>style.rotation</p:attrName>
                                        </p:attrNameLst>
                                      </p:cBhvr>
                                      <p:tavLst>
                                        <p:tav tm="0">
                                          <p:val>
                                            <p:fltVal val="360"/>
                                          </p:val>
                                        </p:tav>
                                        <p:tav tm="100000">
                                          <p:val>
                                            <p:fltVal val="0"/>
                                          </p:val>
                                        </p:tav>
                                      </p:tavLst>
                                    </p:anim>
                                    <p:animEffect transition="in" filter="fade">
                                      <p:cBhvr>
                                        <p:cTn id="10" dur="500"/>
                                        <p:tgtEl>
                                          <p:spTgt spid="174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7411">
                                            <p:txEl>
                                              <p:pRg st="0" end="0"/>
                                            </p:txEl>
                                          </p:spTgt>
                                        </p:tgtEl>
                                        <p:attrNameLst>
                                          <p:attrName>style.visibility</p:attrName>
                                        </p:attrNameLst>
                                      </p:cBhvr>
                                      <p:to>
                                        <p:strVal val="visible"/>
                                      </p:to>
                                    </p:set>
                                    <p:anim calcmode="lin" valueType="num">
                                      <p:cBhvr additive="base">
                                        <p:cTn id="15"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7411">
                                            <p:txEl>
                                              <p:pRg st="1" end="1"/>
                                            </p:txEl>
                                          </p:spTgt>
                                        </p:tgtEl>
                                        <p:attrNameLst>
                                          <p:attrName>style.visibility</p:attrName>
                                        </p:attrNameLst>
                                      </p:cBhvr>
                                      <p:to>
                                        <p:strVal val="visible"/>
                                      </p:to>
                                    </p:set>
                                    <p:anim calcmode="lin" valueType="num">
                                      <p:cBhvr additive="base">
                                        <p:cTn id="21"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7411">
                                            <p:txEl>
                                              <p:pRg st="3" end="3"/>
                                            </p:txEl>
                                          </p:spTgt>
                                        </p:tgtEl>
                                        <p:attrNameLst>
                                          <p:attrName>style.visibility</p:attrName>
                                        </p:attrNameLst>
                                      </p:cBhvr>
                                      <p:to>
                                        <p:strVal val="visible"/>
                                      </p:to>
                                    </p:set>
                                    <p:anim calcmode="lin" valueType="num">
                                      <p:cBhvr additive="base">
                                        <p:cTn id="27"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7411">
                                            <p:txEl>
                                              <p:pRg st="4" end="4"/>
                                            </p:txEl>
                                          </p:spTgt>
                                        </p:tgtEl>
                                        <p:attrNameLst>
                                          <p:attrName>style.visibility</p:attrName>
                                        </p:attrNameLst>
                                      </p:cBhvr>
                                      <p:to>
                                        <p:strVal val="visible"/>
                                      </p:to>
                                    </p:set>
                                    <p:anim calcmode="lin" valueType="num">
                                      <p:cBhvr additive="base">
                                        <p:cTn id="33"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7411">
                                            <p:txEl>
                                              <p:pRg st="5" end="5"/>
                                            </p:txEl>
                                          </p:spTgt>
                                        </p:tgtEl>
                                        <p:attrNameLst>
                                          <p:attrName>style.visibility</p:attrName>
                                        </p:attrNameLst>
                                      </p:cBhvr>
                                      <p:to>
                                        <p:strVal val="visible"/>
                                      </p:to>
                                    </p:set>
                                    <p:anim calcmode="lin" valueType="num">
                                      <p:cBhvr additive="base">
                                        <p:cTn id="39"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7411">
                                            <p:txEl>
                                              <p:pRg st="6" end="6"/>
                                            </p:txEl>
                                          </p:spTgt>
                                        </p:tgtEl>
                                        <p:attrNameLst>
                                          <p:attrName>style.visibility</p:attrName>
                                        </p:attrNameLst>
                                      </p:cBhvr>
                                      <p:to>
                                        <p:strVal val="visible"/>
                                      </p:to>
                                    </p:set>
                                    <p:anim calcmode="lin" valueType="num">
                                      <p:cBhvr additive="base">
                                        <p:cTn id="45"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81FB6663-5155-4D21-97EB-460AF751FC12}"/>
              </a:ext>
            </a:extLst>
          </p:cNvPr>
          <p:cNvSpPr>
            <a:spLocks noGrp="1" noChangeArrowheads="1"/>
          </p:cNvSpPr>
          <p:nvPr>
            <p:ph type="title"/>
          </p:nvPr>
        </p:nvSpPr>
        <p:spPr>
          <a:xfrm>
            <a:off x="468313" y="188913"/>
            <a:ext cx="7543800" cy="785812"/>
          </a:xfrm>
        </p:spPr>
        <p:txBody>
          <a:bodyPr rtlCol="1">
            <a:normAutofit/>
          </a:bodyPr>
          <a:lstStyle/>
          <a:p>
            <a:pPr rtl="0" eaLnBrk="1" fontAlgn="auto" hangingPunct="1">
              <a:spcAft>
                <a:spcPts val="0"/>
              </a:spcAft>
              <a:defRPr/>
            </a:pPr>
            <a:r>
              <a:rPr lang="en-US" dirty="0">
                <a:solidFill>
                  <a:srgbClr val="CC0000"/>
                </a:solidFill>
                <a:effectLst>
                  <a:outerShdw blurRad="38100" dist="38100" dir="2700000" algn="tl">
                    <a:srgbClr val="000000">
                      <a:alpha val="43137"/>
                    </a:srgbClr>
                  </a:outerShdw>
                </a:effectLst>
              </a:rPr>
              <a:t>Health consequences:</a:t>
            </a:r>
          </a:p>
        </p:txBody>
      </p:sp>
      <p:sp>
        <p:nvSpPr>
          <p:cNvPr id="17411" name="Rectangle 3">
            <a:extLst>
              <a:ext uri="{FF2B5EF4-FFF2-40B4-BE49-F238E27FC236}">
                <a16:creationId xmlns:a16="http://schemas.microsoft.com/office/drawing/2014/main" xmlns="" id="{01F94DA8-8C11-4E95-BD5D-77DAB3BB9DD1}"/>
              </a:ext>
            </a:extLst>
          </p:cNvPr>
          <p:cNvSpPr>
            <a:spLocks noGrp="1" noChangeArrowheads="1"/>
          </p:cNvSpPr>
          <p:nvPr>
            <p:ph idx="1"/>
          </p:nvPr>
        </p:nvSpPr>
        <p:spPr>
          <a:xfrm>
            <a:off x="0" y="981075"/>
            <a:ext cx="9144000" cy="5616575"/>
          </a:xfrm>
        </p:spPr>
        <p:txBody>
          <a:bodyPr rtlCol="1">
            <a:normAutofit/>
          </a:bodyPr>
          <a:lstStyle/>
          <a:p>
            <a:pPr marL="514350" indent="-514350" algn="l" rtl="0" eaLnBrk="1" fontAlgn="auto" hangingPunct="1">
              <a:lnSpc>
                <a:spcPct val="90000"/>
              </a:lnSpc>
              <a:spcAft>
                <a:spcPts val="0"/>
              </a:spcAft>
              <a:buFontTx/>
              <a:buChar char="-"/>
              <a:defRPr/>
            </a:pPr>
            <a:r>
              <a:rPr lang="en-US" dirty="0" err="1"/>
              <a:t>Anaemia</a:t>
            </a:r>
            <a:r>
              <a:rPr lang="en-US" dirty="0"/>
              <a:t> and iron deficiency reduce individuals’ well-being, cause fatigue and lethargy, </a:t>
            </a:r>
          </a:p>
          <a:p>
            <a:pPr marL="514350" indent="-514350" algn="l" rtl="0" eaLnBrk="1" fontAlgn="auto" hangingPunct="1">
              <a:lnSpc>
                <a:spcPct val="90000"/>
              </a:lnSpc>
              <a:spcAft>
                <a:spcPts val="0"/>
              </a:spcAft>
              <a:buFontTx/>
              <a:buChar char="-"/>
              <a:defRPr/>
            </a:pPr>
            <a:r>
              <a:rPr lang="en-US" dirty="0"/>
              <a:t>and impair physical capacity and work performance. Median losses in physical productivity due to iron deficiency are important . </a:t>
            </a:r>
          </a:p>
          <a:p>
            <a:pPr marL="514350" indent="-514350" algn="l" rtl="0" eaLnBrk="1" fontAlgn="auto" hangingPunct="1">
              <a:lnSpc>
                <a:spcPct val="90000"/>
              </a:lnSpc>
              <a:spcAft>
                <a:spcPts val="0"/>
              </a:spcAft>
              <a:buFont typeface="Arial" panose="020B0604020202020204" pitchFamily="34" charset="0"/>
              <a:buNone/>
              <a:defRPr/>
            </a:pPr>
            <a:r>
              <a:rPr lang="en-US" dirty="0"/>
              <a:t>-  Failure to reduce </a:t>
            </a:r>
            <a:r>
              <a:rPr lang="en-US" dirty="0" err="1"/>
              <a:t>anaemia</a:t>
            </a:r>
            <a:r>
              <a:rPr lang="en-US" dirty="0"/>
              <a:t> worldwide consigns millions of women to impaired health and quality of life, </a:t>
            </a:r>
          </a:p>
          <a:p>
            <a:pPr marL="514350" indent="-514350" algn="l" rtl="0" eaLnBrk="1" fontAlgn="auto" hangingPunct="1">
              <a:lnSpc>
                <a:spcPct val="90000"/>
              </a:lnSpc>
              <a:spcAft>
                <a:spcPts val="0"/>
              </a:spcAft>
              <a:buFont typeface="Arial" panose="020B0604020202020204" pitchFamily="34" charset="0"/>
              <a:buNone/>
              <a:defRPr/>
            </a:pPr>
            <a:r>
              <a:rPr lang="en-US" dirty="0"/>
              <a:t>-  generations of children to impaired development and learning, and communities and nations to impaired economic productivity and development. </a:t>
            </a:r>
            <a:endParaRPr lang="en-US" dirty="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anim calcmode="lin" valueType="num">
                                      <p:cBhvr>
                                        <p:cTn id="9" dur="500" fill="hold"/>
                                        <p:tgtEl>
                                          <p:spTgt spid="17410"/>
                                        </p:tgtEl>
                                        <p:attrNameLst>
                                          <p:attrName>style.rotation</p:attrName>
                                        </p:attrNameLst>
                                      </p:cBhvr>
                                      <p:tavLst>
                                        <p:tav tm="0">
                                          <p:val>
                                            <p:fltVal val="360"/>
                                          </p:val>
                                        </p:tav>
                                        <p:tav tm="100000">
                                          <p:val>
                                            <p:fltVal val="0"/>
                                          </p:val>
                                        </p:tav>
                                      </p:tavLst>
                                    </p:anim>
                                    <p:animEffect transition="in" filter="fade">
                                      <p:cBhvr>
                                        <p:cTn id="10" dur="500"/>
                                        <p:tgtEl>
                                          <p:spTgt spid="174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7411">
                                            <p:txEl>
                                              <p:pRg st="0" end="0"/>
                                            </p:txEl>
                                          </p:spTgt>
                                        </p:tgtEl>
                                        <p:attrNameLst>
                                          <p:attrName>style.visibility</p:attrName>
                                        </p:attrNameLst>
                                      </p:cBhvr>
                                      <p:to>
                                        <p:strVal val="visible"/>
                                      </p:to>
                                    </p:set>
                                    <p:anim calcmode="lin" valueType="num">
                                      <p:cBhvr additive="base">
                                        <p:cTn id="15"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7411">
                                            <p:txEl>
                                              <p:pRg st="1" end="1"/>
                                            </p:txEl>
                                          </p:spTgt>
                                        </p:tgtEl>
                                        <p:attrNameLst>
                                          <p:attrName>style.visibility</p:attrName>
                                        </p:attrNameLst>
                                      </p:cBhvr>
                                      <p:to>
                                        <p:strVal val="visible"/>
                                      </p:to>
                                    </p:set>
                                    <p:anim calcmode="lin" valueType="num">
                                      <p:cBhvr additive="base">
                                        <p:cTn id="21"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7411">
                                            <p:txEl>
                                              <p:pRg st="2" end="2"/>
                                            </p:txEl>
                                          </p:spTgt>
                                        </p:tgtEl>
                                        <p:attrNameLst>
                                          <p:attrName>style.visibility</p:attrName>
                                        </p:attrNameLst>
                                      </p:cBhvr>
                                      <p:to>
                                        <p:strVal val="visible"/>
                                      </p:to>
                                    </p:set>
                                    <p:anim calcmode="lin" valueType="num">
                                      <p:cBhvr additive="base">
                                        <p:cTn id="27"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7411">
                                            <p:txEl>
                                              <p:pRg st="3" end="3"/>
                                            </p:txEl>
                                          </p:spTgt>
                                        </p:tgtEl>
                                        <p:attrNameLst>
                                          <p:attrName>style.visibility</p:attrName>
                                        </p:attrNameLst>
                                      </p:cBhvr>
                                      <p:to>
                                        <p:strVal val="visible"/>
                                      </p:to>
                                    </p:set>
                                    <p:anim calcmode="lin" valueType="num">
                                      <p:cBhvr additive="base">
                                        <p:cTn id="33"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xmlns="" id="{047E37A6-9226-4DB6-95D2-1F65A19978FB}"/>
              </a:ext>
            </a:extLst>
          </p:cNvPr>
          <p:cNvSpPr>
            <a:spLocks noGrp="1" noChangeArrowheads="1"/>
          </p:cNvSpPr>
          <p:nvPr>
            <p:ph type="title"/>
          </p:nvPr>
        </p:nvSpPr>
        <p:spPr>
          <a:xfrm>
            <a:off x="457200" y="122238"/>
            <a:ext cx="7543800" cy="714375"/>
          </a:xfrm>
        </p:spPr>
        <p:txBody>
          <a:bodyPr rtlCol="1">
            <a:normAutofit fontScale="90000"/>
          </a:bodyPr>
          <a:lstStyle/>
          <a:p>
            <a:pPr rtl="0" eaLnBrk="1" fontAlgn="auto" hangingPunct="1">
              <a:spcAft>
                <a:spcPts val="0"/>
              </a:spcAft>
              <a:defRPr/>
            </a:pPr>
            <a:r>
              <a:rPr lang="en-US" dirty="0">
                <a:solidFill>
                  <a:srgbClr val="CC0000"/>
                </a:solidFill>
                <a:effectLst>
                  <a:outerShdw blurRad="38100" dist="38100" dir="2700000" algn="tl">
                    <a:srgbClr val="000000">
                      <a:alpha val="43137"/>
                    </a:srgbClr>
                  </a:outerShdw>
                </a:effectLst>
              </a:rPr>
              <a:t>Assessing anemia</a:t>
            </a:r>
          </a:p>
        </p:txBody>
      </p:sp>
      <p:sp>
        <p:nvSpPr>
          <p:cNvPr id="21507" name="Rectangle 3">
            <a:extLst>
              <a:ext uri="{FF2B5EF4-FFF2-40B4-BE49-F238E27FC236}">
                <a16:creationId xmlns:a16="http://schemas.microsoft.com/office/drawing/2014/main" xmlns="" id="{DBF061EE-3F2F-4EB2-B693-C81B4C6EE351}"/>
              </a:ext>
            </a:extLst>
          </p:cNvPr>
          <p:cNvSpPr>
            <a:spLocks noGrp="1" noChangeArrowheads="1"/>
          </p:cNvSpPr>
          <p:nvPr>
            <p:ph idx="1"/>
          </p:nvPr>
        </p:nvSpPr>
        <p:spPr>
          <a:xfrm>
            <a:off x="250825" y="981075"/>
            <a:ext cx="8642350" cy="5616575"/>
          </a:xfrm>
        </p:spPr>
        <p:txBody>
          <a:bodyPr rtlCol="1">
            <a:normAutofit/>
          </a:bodyPr>
          <a:lstStyle/>
          <a:p>
            <a:pPr algn="l" rtl="0" eaLnBrk="1" fontAlgn="auto" hangingPunct="1">
              <a:spcAft>
                <a:spcPts val="0"/>
              </a:spcAft>
              <a:defRPr/>
            </a:pPr>
            <a:r>
              <a:rPr lang="en-US" sz="3600" b="1" dirty="0">
                <a:effectLst>
                  <a:outerShdw blurRad="38100" dist="38100" dir="2700000" algn="tl">
                    <a:srgbClr val="C0C0C0"/>
                  </a:outerShdw>
                </a:effectLst>
              </a:rPr>
              <a:t>Hb concentration </a:t>
            </a:r>
            <a:r>
              <a:rPr lang="en-US" sz="3600" dirty="0">
                <a:effectLst>
                  <a:outerShdw blurRad="38100" dist="38100" dir="2700000" algn="tl">
                    <a:srgbClr val="C0C0C0"/>
                  </a:outerShdw>
                </a:effectLst>
              </a:rPr>
              <a:t>is the most reliable indicator of anemia </a:t>
            </a:r>
            <a:r>
              <a:rPr lang="en-US" sz="3600" b="1" dirty="0">
                <a:effectLst>
                  <a:outerShdw blurRad="38100" dist="38100" dir="2700000" algn="tl">
                    <a:srgbClr val="C0C0C0"/>
                  </a:outerShdw>
                </a:effectLst>
              </a:rPr>
              <a:t>at the population level,</a:t>
            </a:r>
            <a:r>
              <a:rPr lang="en-US" sz="3600" dirty="0">
                <a:effectLst>
                  <a:outerShdw blurRad="38100" dist="38100" dir="2700000" algn="tl">
                    <a:srgbClr val="C0C0C0"/>
                  </a:outerShdw>
                </a:effectLst>
              </a:rPr>
              <a:t> as opposed to clinical measures which are subjective and therefore have more room for error.</a:t>
            </a:r>
            <a:r>
              <a:rPr lang="en-US" dirty="0">
                <a:effectLst>
                  <a:outerShdw blurRad="38100" dist="38100" dir="2700000" algn="tl">
                    <a:srgbClr val="C0C0C0"/>
                  </a:outerShdw>
                </a:effectLst>
              </a:rPr>
              <a:t> </a:t>
            </a:r>
          </a:p>
          <a:p>
            <a:pPr algn="l" rtl="0" eaLnBrk="1" fontAlgn="auto" hangingPunct="1">
              <a:spcAft>
                <a:spcPts val="0"/>
              </a:spcAft>
              <a:buFont typeface="Wingdings" pitchFamily="2" charset="2"/>
              <a:buNone/>
              <a:defRPr/>
            </a:pPr>
            <a:endParaRPr lang="en-US" sz="800" dirty="0">
              <a:effectLst>
                <a:outerShdw blurRad="38100" dist="38100" dir="2700000" algn="tl">
                  <a:srgbClr val="C0C0C0"/>
                </a:outerShdw>
              </a:effectLst>
            </a:endParaRPr>
          </a:p>
          <a:p>
            <a:pPr algn="l" rtl="0" eaLnBrk="1" fontAlgn="auto" hangingPunct="1">
              <a:spcAft>
                <a:spcPts val="0"/>
              </a:spcAft>
              <a:defRPr/>
            </a:pPr>
            <a:r>
              <a:rPr lang="en-US" sz="3600" dirty="0">
                <a:effectLst>
                  <a:outerShdw blurRad="38100" dist="38100" dir="2700000" algn="tl">
                    <a:srgbClr val="C0C0C0"/>
                  </a:outerShdw>
                </a:effectLst>
              </a:rPr>
              <a:t>Measuring Hb concentration is relatively </a:t>
            </a:r>
            <a:r>
              <a:rPr lang="en-US" sz="3600" b="1" dirty="0">
                <a:effectLst>
                  <a:outerShdw blurRad="38100" dist="38100" dir="2700000" algn="tl">
                    <a:srgbClr val="C0C0C0"/>
                  </a:outerShdw>
                </a:effectLst>
              </a:rPr>
              <a:t>easy</a:t>
            </a:r>
            <a:r>
              <a:rPr lang="en-US" sz="3600" dirty="0">
                <a:effectLst>
                  <a:outerShdw blurRad="38100" dist="38100" dir="2700000" algn="tl">
                    <a:srgbClr val="C0C0C0"/>
                  </a:outerShdw>
                </a:effectLst>
              </a:rPr>
              <a:t> and i</a:t>
            </a:r>
            <a:r>
              <a:rPr lang="en-US" sz="3600" b="1" dirty="0">
                <a:effectLst>
                  <a:outerShdw blurRad="38100" dist="38100" dir="2700000" algn="tl">
                    <a:srgbClr val="C0C0C0"/>
                  </a:outerShdw>
                </a:effectLst>
              </a:rPr>
              <a:t>nexpensive</a:t>
            </a:r>
            <a:r>
              <a:rPr lang="en-US" sz="3600" dirty="0">
                <a:effectLst>
                  <a:outerShdw blurRad="38100" dist="38100" dir="2700000" algn="tl">
                    <a:srgbClr val="C0C0C0"/>
                  </a:outerShdw>
                </a:effectLst>
              </a:rPr>
              <a:t>, and this measurement is frequently </a:t>
            </a:r>
            <a:r>
              <a:rPr lang="en-US" sz="3600" b="1" dirty="0">
                <a:effectLst>
                  <a:outerShdw blurRad="38100" dist="38100" dir="2700000" algn="tl">
                    <a:srgbClr val="C0C0C0"/>
                  </a:outerShdw>
                </a:effectLst>
              </a:rPr>
              <a:t>used as a proxy indicator of iron deficiency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 calcmode="lin" valueType="num">
                                      <p:cBhvr>
                                        <p:cTn id="9" dur="500" fill="hold"/>
                                        <p:tgtEl>
                                          <p:spTgt spid="21506"/>
                                        </p:tgtEl>
                                        <p:attrNameLst>
                                          <p:attrName>style.rotation</p:attrName>
                                        </p:attrNameLst>
                                      </p:cBhvr>
                                      <p:tavLst>
                                        <p:tav tm="0">
                                          <p:val>
                                            <p:fltVal val="360"/>
                                          </p:val>
                                        </p:tav>
                                        <p:tav tm="100000">
                                          <p:val>
                                            <p:fltVal val="0"/>
                                          </p:val>
                                        </p:tav>
                                      </p:tavLst>
                                    </p:anim>
                                    <p:animEffect transition="in" filter="fade">
                                      <p:cBhvr>
                                        <p:cTn id="10" dur="500"/>
                                        <p:tgtEl>
                                          <p:spTgt spid="2150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1507">
                                            <p:txEl>
                                              <p:pRg st="0" end="0"/>
                                            </p:txEl>
                                          </p:spTgt>
                                        </p:tgtEl>
                                        <p:attrNameLst>
                                          <p:attrName>style.visibility</p:attrName>
                                        </p:attrNameLst>
                                      </p:cBhvr>
                                      <p:to>
                                        <p:strVal val="visible"/>
                                      </p:to>
                                    </p:set>
                                    <p:anim calcmode="lin" valueType="num">
                                      <p:cBhvr additive="base">
                                        <p:cTn id="15"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1507">
                                            <p:txEl>
                                              <p:pRg st="2" end="2"/>
                                            </p:txEl>
                                          </p:spTgt>
                                        </p:tgtEl>
                                        <p:attrNameLst>
                                          <p:attrName>style.visibility</p:attrName>
                                        </p:attrNameLst>
                                      </p:cBhvr>
                                      <p:to>
                                        <p:strVal val="visible"/>
                                      </p:to>
                                    </p:set>
                                    <p:anim calcmode="lin" valueType="num">
                                      <p:cBhvr additive="base">
                                        <p:cTn id="21"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7799CAD1-E7FB-49AD-85D1-7BAF54DF097F}"/>
              </a:ext>
            </a:extLst>
          </p:cNvPr>
          <p:cNvSpPr>
            <a:spLocks noGrp="1" noChangeArrowheads="1"/>
          </p:cNvSpPr>
          <p:nvPr>
            <p:ph type="title"/>
          </p:nvPr>
        </p:nvSpPr>
        <p:spPr>
          <a:xfrm>
            <a:off x="457200" y="122238"/>
            <a:ext cx="7543800" cy="858837"/>
          </a:xfrm>
        </p:spPr>
        <p:txBody>
          <a:bodyPr rtlCol="1">
            <a:normAutofit/>
          </a:bodyPr>
          <a:lstStyle/>
          <a:p>
            <a:pPr rtl="0" eaLnBrk="1" fontAlgn="auto" hangingPunct="1">
              <a:spcAft>
                <a:spcPts val="0"/>
              </a:spcAft>
              <a:defRPr/>
            </a:pPr>
            <a:r>
              <a:rPr lang="en-US" dirty="0">
                <a:effectLst>
                  <a:outerShdw blurRad="38100" dist="38100" dir="2700000" algn="tl">
                    <a:srgbClr val="000000">
                      <a:alpha val="43137"/>
                    </a:srgbClr>
                  </a:outerShdw>
                </a:effectLst>
              </a:rPr>
              <a:t>Assessing anemia</a:t>
            </a:r>
          </a:p>
        </p:txBody>
      </p:sp>
      <p:sp>
        <p:nvSpPr>
          <p:cNvPr id="22531" name="Rectangle 3">
            <a:extLst>
              <a:ext uri="{FF2B5EF4-FFF2-40B4-BE49-F238E27FC236}">
                <a16:creationId xmlns:a16="http://schemas.microsoft.com/office/drawing/2014/main" xmlns="" id="{33D90D34-4763-4D17-949D-3EFE5871910F}"/>
              </a:ext>
            </a:extLst>
          </p:cNvPr>
          <p:cNvSpPr>
            <a:spLocks noGrp="1" noChangeArrowheads="1"/>
          </p:cNvSpPr>
          <p:nvPr>
            <p:ph idx="1"/>
          </p:nvPr>
        </p:nvSpPr>
        <p:spPr>
          <a:xfrm>
            <a:off x="250825" y="1196975"/>
            <a:ext cx="8642350" cy="5327650"/>
          </a:xfrm>
        </p:spPr>
        <p:txBody>
          <a:bodyPr rtlCol="1">
            <a:normAutofit/>
          </a:bodyPr>
          <a:lstStyle/>
          <a:p>
            <a:pPr algn="l" rtl="0" eaLnBrk="1" fontAlgn="auto" hangingPunct="1">
              <a:spcAft>
                <a:spcPts val="0"/>
              </a:spcAft>
              <a:defRPr/>
            </a:pPr>
            <a:r>
              <a:rPr lang="en-US" dirty="0">
                <a:effectLst>
                  <a:outerShdw blurRad="38100" dist="38100" dir="2700000" algn="tl">
                    <a:srgbClr val="C0C0C0"/>
                  </a:outerShdw>
                </a:effectLst>
              </a:rPr>
              <a:t>Because anemia can be caused by factors other than iron deficiency, and </a:t>
            </a:r>
          </a:p>
          <a:p>
            <a:pPr algn="l" rtl="0" eaLnBrk="1" fontAlgn="auto" hangingPunct="1">
              <a:spcAft>
                <a:spcPts val="0"/>
              </a:spcAft>
              <a:buFont typeface="Wingdings" pitchFamily="2" charset="2"/>
              <a:buNone/>
              <a:defRPr/>
            </a:pPr>
            <a:endParaRPr lang="en-US" sz="800" dirty="0">
              <a:effectLst>
                <a:outerShdw blurRad="38100" dist="38100" dir="2700000" algn="tl">
                  <a:srgbClr val="C0C0C0"/>
                </a:outerShdw>
              </a:effectLst>
            </a:endParaRPr>
          </a:p>
          <a:p>
            <a:pPr algn="l" rtl="0" eaLnBrk="1" fontAlgn="auto" hangingPunct="1">
              <a:spcAft>
                <a:spcPts val="0"/>
              </a:spcAft>
              <a:defRPr/>
            </a:pPr>
            <a:r>
              <a:rPr lang="en-US" dirty="0">
                <a:effectLst>
                  <a:outerShdw blurRad="38100" dist="38100" dir="2700000" algn="tl">
                    <a:srgbClr val="C0C0C0"/>
                  </a:outerShdw>
                </a:effectLst>
              </a:rPr>
              <a:t>In populations where </a:t>
            </a:r>
            <a:r>
              <a:rPr lang="en-US" b="1" dirty="0">
                <a:effectLst>
                  <a:outerShdw blurRad="38100" dist="38100" dir="2700000" algn="tl">
                    <a:srgbClr val="C0C0C0"/>
                  </a:outerShdw>
                </a:effectLst>
              </a:rPr>
              <a:t>the prevalence of inherited haemoglobinopathies is high</a:t>
            </a:r>
            <a:r>
              <a:rPr lang="en-US" dirty="0">
                <a:effectLst>
                  <a:outerShdw blurRad="38100" dist="38100" dir="2700000" algn="tl">
                    <a:srgbClr val="C0C0C0"/>
                  </a:outerShdw>
                </a:effectLst>
              </a:rPr>
              <a:t>, the mean level of Hb concentration may be lowered. Thus, </a:t>
            </a:r>
          </a:p>
          <a:p>
            <a:pPr algn="l" rtl="0" eaLnBrk="1" fontAlgn="auto" hangingPunct="1">
              <a:spcAft>
                <a:spcPts val="0"/>
              </a:spcAft>
              <a:buFont typeface="Wingdings" pitchFamily="2" charset="2"/>
              <a:buNone/>
              <a:defRPr/>
            </a:pPr>
            <a:endParaRPr lang="en-US" sz="800" dirty="0">
              <a:effectLst>
                <a:outerShdw blurRad="38100" dist="38100" dir="2700000" algn="tl">
                  <a:srgbClr val="C0C0C0"/>
                </a:outerShdw>
              </a:effectLst>
            </a:endParaRPr>
          </a:p>
          <a:p>
            <a:pPr algn="ctr" rtl="0" eaLnBrk="1" fontAlgn="auto" hangingPunct="1">
              <a:spcAft>
                <a:spcPts val="0"/>
              </a:spcAft>
              <a:buFont typeface="Wingdings" pitchFamily="2" charset="2"/>
              <a:buNone/>
              <a:defRPr/>
            </a:pPr>
            <a:r>
              <a:rPr lang="en-US" dirty="0">
                <a:effectLst>
                  <a:outerShdw blurRad="38100" dist="38100" dir="2700000" algn="tl">
                    <a:srgbClr val="C0C0C0"/>
                  </a:outerShdw>
                </a:effectLst>
              </a:rPr>
              <a:t> </a:t>
            </a:r>
            <a:r>
              <a:rPr lang="en-US" b="1" dirty="0">
                <a:solidFill>
                  <a:srgbClr val="CC0000"/>
                </a:solidFill>
                <a:effectLst>
                  <a:outerShdw blurRad="38100" dist="38100" dir="2700000" algn="tl">
                    <a:srgbClr val="C0C0C0"/>
                  </a:outerShdw>
                </a:effectLst>
              </a:rPr>
              <a:t>The etiology of anemia should be interpreted with caution if the only indicator used is Hb concentration.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 calcmode="lin" valueType="num">
                                      <p:cBhvr additive="base">
                                        <p:cTn id="13"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anim calcmode="lin" valueType="num">
                                      <p:cBhvr>
                                        <p:cTn id="19" dur="500" fill="hold"/>
                                        <p:tgtEl>
                                          <p:spTgt spid="22531">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22531">
                                            <p:txEl>
                                              <p:pRg st="4" end="4"/>
                                            </p:txEl>
                                          </p:spTgt>
                                        </p:tgtEl>
                                        <p:attrNameLst>
                                          <p:attrName>ppt_h</p:attrName>
                                        </p:attrNameLst>
                                      </p:cBhvr>
                                      <p:tavLst>
                                        <p:tav tm="0">
                                          <p:val>
                                            <p:fltVal val="0"/>
                                          </p:val>
                                        </p:tav>
                                        <p:tav tm="100000">
                                          <p:val>
                                            <p:strVal val="#ppt_h"/>
                                          </p:val>
                                        </p:tav>
                                      </p:tavLst>
                                    </p:anim>
                                    <p:anim calcmode="lin" valueType="num">
                                      <p:cBhvr>
                                        <p:cTn id="21" dur="500" fill="hold"/>
                                        <p:tgtEl>
                                          <p:spTgt spid="22531">
                                            <p:txEl>
                                              <p:pRg st="4" end="4"/>
                                            </p:txEl>
                                          </p:spTgt>
                                        </p:tgtEl>
                                        <p:attrNameLst>
                                          <p:attrName>style.rotation</p:attrName>
                                        </p:attrNameLst>
                                      </p:cBhvr>
                                      <p:tavLst>
                                        <p:tav tm="0">
                                          <p:val>
                                            <p:fltVal val="360"/>
                                          </p:val>
                                        </p:tav>
                                        <p:tav tm="100000">
                                          <p:val>
                                            <p:fltVal val="0"/>
                                          </p:val>
                                        </p:tav>
                                      </p:tavLst>
                                    </p:anim>
                                    <p:animEffect transition="in" filter="fade">
                                      <p:cBhvr>
                                        <p:cTn id="22"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C36BF2E3-A143-424D-8B64-BD82264C259D}"/>
              </a:ext>
            </a:extLst>
          </p:cNvPr>
          <p:cNvSpPr>
            <a:spLocks noGrp="1" noChangeArrowheads="1"/>
          </p:cNvSpPr>
          <p:nvPr>
            <p:ph type="title"/>
          </p:nvPr>
        </p:nvSpPr>
        <p:spPr>
          <a:xfrm>
            <a:off x="457200" y="122238"/>
            <a:ext cx="7543800" cy="858837"/>
          </a:xfrm>
        </p:spPr>
        <p:txBody>
          <a:bodyPr rtlCol="1">
            <a:normAutofit/>
          </a:bodyPr>
          <a:lstStyle/>
          <a:p>
            <a:pPr rtl="0" eaLnBrk="1" fontAlgn="auto" hangingPunct="1">
              <a:spcAft>
                <a:spcPts val="0"/>
              </a:spcAft>
              <a:defRPr/>
            </a:pPr>
            <a:r>
              <a:rPr lang="en-US" dirty="0">
                <a:effectLst>
                  <a:outerShdw blurRad="38100" dist="38100" dir="2700000" algn="tl">
                    <a:srgbClr val="000000">
                      <a:alpha val="43137"/>
                    </a:srgbClr>
                  </a:outerShdw>
                </a:effectLst>
              </a:rPr>
              <a:t>Assessing anemia</a:t>
            </a:r>
          </a:p>
        </p:txBody>
      </p:sp>
      <p:sp>
        <p:nvSpPr>
          <p:cNvPr id="23555" name="Rectangle 3">
            <a:extLst>
              <a:ext uri="{FF2B5EF4-FFF2-40B4-BE49-F238E27FC236}">
                <a16:creationId xmlns:a16="http://schemas.microsoft.com/office/drawing/2014/main" xmlns="" id="{3A9D2358-D06A-4DE9-ADF5-46317E6B998F}"/>
              </a:ext>
            </a:extLst>
          </p:cNvPr>
          <p:cNvSpPr>
            <a:spLocks noGrp="1" noChangeArrowheads="1"/>
          </p:cNvSpPr>
          <p:nvPr>
            <p:ph idx="1"/>
          </p:nvPr>
        </p:nvSpPr>
        <p:spPr>
          <a:xfrm>
            <a:off x="250825" y="981075"/>
            <a:ext cx="8642350" cy="5543550"/>
          </a:xfrm>
        </p:spPr>
        <p:txBody>
          <a:bodyPr rtlCol="1">
            <a:normAutofit/>
          </a:bodyPr>
          <a:lstStyle/>
          <a:p>
            <a:pPr algn="l" rtl="0" eaLnBrk="1" fontAlgn="auto" hangingPunct="1">
              <a:spcAft>
                <a:spcPts val="0"/>
              </a:spcAft>
              <a:defRPr/>
            </a:pPr>
            <a:r>
              <a:rPr lang="en-US" sz="3600" dirty="0">
                <a:effectLst>
                  <a:outerShdw blurRad="38100" dist="38100" dir="2700000" algn="tl">
                    <a:srgbClr val="C0C0C0"/>
                  </a:outerShdw>
                </a:effectLst>
              </a:rPr>
              <a:t>The main objective for assessing anemia is to </a:t>
            </a:r>
            <a:r>
              <a:rPr lang="en-US" sz="3600" b="1" dirty="0">
                <a:effectLst>
                  <a:outerShdw blurRad="38100" dist="38100" dir="2700000" algn="tl">
                    <a:srgbClr val="C0C0C0"/>
                  </a:outerShdw>
                </a:effectLst>
              </a:rPr>
              <a:t>inform decision-makers on the type of measures to be taken </a:t>
            </a:r>
            <a:r>
              <a:rPr lang="en-US" sz="3600" dirty="0">
                <a:effectLst>
                  <a:outerShdw blurRad="38100" dist="38100" dir="2700000" algn="tl">
                    <a:srgbClr val="C0C0C0"/>
                  </a:outerShdw>
                </a:effectLst>
              </a:rPr>
              <a:t>to prevent and control anemia. </a:t>
            </a:r>
          </a:p>
          <a:p>
            <a:pPr algn="l" rtl="0" eaLnBrk="1" fontAlgn="auto" hangingPunct="1">
              <a:spcAft>
                <a:spcPts val="0"/>
              </a:spcAft>
              <a:buFont typeface="Wingdings" pitchFamily="2" charset="2"/>
              <a:buNone/>
              <a:defRPr/>
            </a:pPr>
            <a:endParaRPr lang="en-US" sz="900" dirty="0">
              <a:effectLst>
                <a:outerShdw blurRad="38100" dist="38100" dir="2700000" algn="tl">
                  <a:srgbClr val="C0C0C0"/>
                </a:outerShdw>
              </a:effectLst>
            </a:endParaRPr>
          </a:p>
          <a:p>
            <a:pPr algn="l" rtl="0" eaLnBrk="1" fontAlgn="auto" hangingPunct="1">
              <a:spcAft>
                <a:spcPts val="0"/>
              </a:spcAft>
              <a:defRPr/>
            </a:pPr>
            <a:r>
              <a:rPr lang="en-US" sz="3600" dirty="0">
                <a:effectLst>
                  <a:outerShdw blurRad="38100" dist="38100" dir="2700000" algn="tl">
                    <a:srgbClr val="C0C0C0"/>
                  </a:outerShdw>
                </a:effectLst>
              </a:rPr>
              <a:t>This implies that in addition to the measurement of Hb concentration, </a:t>
            </a:r>
            <a:r>
              <a:rPr lang="en-US" sz="3600" b="1" dirty="0">
                <a:effectLst>
                  <a:outerShdw blurRad="38100" dist="38100" dir="2700000" algn="tl">
                    <a:srgbClr val="C0C0C0"/>
                  </a:outerShdw>
                </a:effectLst>
              </a:rPr>
              <a:t>the causes of anemia need to be identified </a:t>
            </a:r>
            <a:r>
              <a:rPr lang="en-US" sz="3600" dirty="0">
                <a:effectLst>
                  <a:outerShdw blurRad="38100" dist="38100" dir="2700000" algn="tl">
                    <a:srgbClr val="C0C0C0"/>
                  </a:outerShdw>
                </a:effectLst>
              </a:rPr>
              <a:t>considering that they may vary according to the population.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 calcmode="lin" valueType="num">
                                      <p:cBhvr additive="base">
                                        <p:cTn id="13"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xmlns="" id="{AA262F82-7DA0-4C38-8FDC-03C2CDD6F3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 y="0"/>
            <a:ext cx="9036050" cy="6858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xmlns="" id="{A58FEFCF-7AC0-41EA-A2DA-7B76785E7F35}"/>
              </a:ext>
            </a:extLst>
          </p:cNvPr>
          <p:cNvSpPr>
            <a:spLocks noGrp="1"/>
          </p:cNvSpPr>
          <p:nvPr>
            <p:ph type="title"/>
          </p:nvPr>
        </p:nvSpPr>
        <p:spPr/>
        <p:txBody>
          <a:bodyPr/>
          <a:lstStyle/>
          <a:p>
            <a:r>
              <a:rPr lang="en-US" altLang="en-US">
                <a:cs typeface="Times New Roman" panose="02020603050405020304" pitchFamily="18" charset="0"/>
              </a:rPr>
              <a:t>Normal values</a:t>
            </a:r>
            <a:endParaRPr lang="ar-SA" altLang="en-US"/>
          </a:p>
        </p:txBody>
      </p:sp>
      <p:sp>
        <p:nvSpPr>
          <p:cNvPr id="28675" name="Content Placeholder 2">
            <a:extLst>
              <a:ext uri="{FF2B5EF4-FFF2-40B4-BE49-F238E27FC236}">
                <a16:creationId xmlns:a16="http://schemas.microsoft.com/office/drawing/2014/main" xmlns="" id="{FD0C4FE8-A460-4E75-9207-AD85458D9461}"/>
              </a:ext>
            </a:extLst>
          </p:cNvPr>
          <p:cNvSpPr>
            <a:spLocks noGrp="1"/>
          </p:cNvSpPr>
          <p:nvPr>
            <p:ph idx="1"/>
          </p:nvPr>
        </p:nvSpPr>
        <p:spPr/>
        <p:txBody>
          <a:bodyPr/>
          <a:lstStyle/>
          <a:p>
            <a:pPr algn="l" rtl="0"/>
            <a:r>
              <a:rPr lang="en-US" altLang="en-US" dirty="0">
                <a:cs typeface="Arial" panose="020B0604020202020204" pitchFamily="34" charset="0"/>
              </a:rPr>
              <a:t>Residential elevation </a:t>
            </a:r>
            <a:r>
              <a:rPr lang="en-US" altLang="en-US" b="1" dirty="0">
                <a:solidFill>
                  <a:srgbClr val="FF0000"/>
                </a:solidFill>
                <a:cs typeface="Arial" panose="020B0604020202020204" pitchFamily="34" charset="0"/>
              </a:rPr>
              <a:t>above sea level </a:t>
            </a:r>
            <a:r>
              <a:rPr lang="en-US" altLang="en-US" dirty="0">
                <a:cs typeface="Arial" panose="020B0604020202020204" pitchFamily="34" charset="0"/>
              </a:rPr>
              <a:t>and smoking are known to increase </a:t>
            </a:r>
            <a:r>
              <a:rPr lang="en-US" altLang="en-US" dirty="0" err="1">
                <a:cs typeface="Arial" panose="020B0604020202020204" pitchFamily="34" charset="0"/>
              </a:rPr>
              <a:t>haemoglobin</a:t>
            </a:r>
            <a:r>
              <a:rPr lang="en-US" altLang="en-US" dirty="0">
                <a:cs typeface="Arial" panose="020B0604020202020204" pitchFamily="34" charset="0"/>
              </a:rPr>
              <a:t> concentrations. </a:t>
            </a:r>
          </a:p>
          <a:p>
            <a:pPr algn="l" rtl="0"/>
            <a:r>
              <a:rPr lang="en-US" altLang="en-US" dirty="0">
                <a:cs typeface="Arial" panose="020B0604020202020204" pitchFamily="34" charset="0"/>
              </a:rPr>
              <a:t>Consequently, the prevalence of </a:t>
            </a:r>
            <a:r>
              <a:rPr lang="en-US" altLang="en-US" dirty="0" err="1">
                <a:cs typeface="Arial" panose="020B0604020202020204" pitchFamily="34" charset="0"/>
              </a:rPr>
              <a:t>anaemia</a:t>
            </a:r>
            <a:r>
              <a:rPr lang="en-US" altLang="en-US" dirty="0">
                <a:cs typeface="Arial" panose="020B0604020202020204" pitchFamily="34" charset="0"/>
              </a:rPr>
              <a:t> may be underestimated in persons residing at high altitudes and among smokers if the standard </a:t>
            </a:r>
            <a:r>
              <a:rPr lang="en-US" altLang="en-US" dirty="0" err="1">
                <a:cs typeface="Arial" panose="020B0604020202020204" pitchFamily="34" charset="0"/>
              </a:rPr>
              <a:t>anaemia</a:t>
            </a:r>
            <a:r>
              <a:rPr lang="en-US" altLang="en-US" dirty="0">
                <a:cs typeface="Arial" panose="020B0604020202020204" pitchFamily="34" charset="0"/>
              </a:rPr>
              <a:t> cut-offs are applied. </a:t>
            </a:r>
          </a:p>
          <a:p>
            <a:pPr algn="l" rtl="0"/>
            <a:r>
              <a:rPr lang="en-US" altLang="en-US" sz="1600" dirty="0">
                <a:cs typeface="Arial" panose="020B0604020202020204" pitchFamily="34" charset="0"/>
              </a:rPr>
              <a:t>https://apps.who.int/iris/bitstream/handle/10665/85839/WHO_NMH_NHD_MNM_11.1_eng.pdf?ua=1</a:t>
            </a:r>
            <a:endParaRPr lang="ar-SA" altLang="en-US"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xmlns="" id="{36799484-CAEB-45A0-B6AB-B23F948219D0}"/>
              </a:ext>
            </a:extLst>
          </p:cNvPr>
          <p:cNvSpPr>
            <a:spLocks noGrp="1"/>
          </p:cNvSpPr>
          <p:nvPr>
            <p:ph type="title"/>
          </p:nvPr>
        </p:nvSpPr>
        <p:spPr/>
        <p:txBody>
          <a:bodyPr/>
          <a:lstStyle/>
          <a:p>
            <a:r>
              <a:rPr lang="en-US" altLang="en-US">
                <a:cs typeface="Times New Roman" panose="02020603050405020304" pitchFamily="18" charset="0"/>
              </a:rPr>
              <a:t>Normal Values</a:t>
            </a:r>
            <a:endParaRPr lang="ar-SA" altLang="en-US"/>
          </a:p>
        </p:txBody>
      </p:sp>
      <p:sp>
        <p:nvSpPr>
          <p:cNvPr id="29699" name="Content Placeholder 2">
            <a:extLst>
              <a:ext uri="{FF2B5EF4-FFF2-40B4-BE49-F238E27FC236}">
                <a16:creationId xmlns:a16="http://schemas.microsoft.com/office/drawing/2014/main" xmlns="" id="{1785927F-A918-49AC-81F5-3DC31375F95D}"/>
              </a:ext>
            </a:extLst>
          </p:cNvPr>
          <p:cNvSpPr>
            <a:spLocks noGrp="1"/>
          </p:cNvSpPr>
          <p:nvPr>
            <p:ph idx="1"/>
          </p:nvPr>
        </p:nvSpPr>
        <p:spPr/>
        <p:txBody>
          <a:bodyPr/>
          <a:lstStyle/>
          <a:p>
            <a:pPr algn="l" rtl="0"/>
            <a:r>
              <a:rPr lang="en-US" altLang="en-US" dirty="0">
                <a:cs typeface="Arial" panose="020B0604020202020204" pitchFamily="34" charset="0"/>
              </a:rPr>
              <a:t>WHO recommends correcting the cut-off point of hemoglobin to define anemia in high-altitude (HA) populations. </a:t>
            </a:r>
          </a:p>
          <a:p>
            <a:pPr algn="l" rtl="0"/>
            <a:r>
              <a:rPr lang="en-US" altLang="en-US" dirty="0">
                <a:cs typeface="Arial" panose="020B0604020202020204" pitchFamily="34" charset="0"/>
              </a:rPr>
              <a:t>The correction ranges from adding up </a:t>
            </a:r>
            <a:r>
              <a:rPr lang="en-US" altLang="en-US" b="1" dirty="0">
                <a:solidFill>
                  <a:srgbClr val="FF0000"/>
                </a:solidFill>
                <a:cs typeface="Arial" panose="020B0604020202020204" pitchFamily="34" charset="0"/>
              </a:rPr>
              <a:t>0.2 g/</a:t>
            </a:r>
            <a:r>
              <a:rPr lang="en-US" altLang="en-US" b="1" dirty="0" err="1">
                <a:solidFill>
                  <a:srgbClr val="FF0000"/>
                </a:solidFill>
                <a:cs typeface="Arial" panose="020B0604020202020204" pitchFamily="34" charset="0"/>
              </a:rPr>
              <a:t>dL</a:t>
            </a:r>
            <a:r>
              <a:rPr lang="en-US" altLang="en-US" b="1" dirty="0">
                <a:solidFill>
                  <a:srgbClr val="FF0000"/>
                </a:solidFill>
                <a:cs typeface="Arial" panose="020B0604020202020204" pitchFamily="34" charset="0"/>
              </a:rPr>
              <a:t> </a:t>
            </a:r>
            <a:r>
              <a:rPr lang="en-US" altLang="en-US" dirty="0">
                <a:cs typeface="Arial" panose="020B0604020202020204" pitchFamily="34" charset="0"/>
              </a:rPr>
              <a:t>to the cutoff for people living at 1000 m to 4.5 g/</a:t>
            </a:r>
            <a:r>
              <a:rPr lang="en-US" altLang="en-US" dirty="0" err="1">
                <a:cs typeface="Arial" panose="020B0604020202020204" pitchFamily="34" charset="0"/>
              </a:rPr>
              <a:t>dL</a:t>
            </a:r>
            <a:r>
              <a:rPr lang="en-US" altLang="en-US" dirty="0">
                <a:cs typeface="Arial" panose="020B0604020202020204" pitchFamily="34" charset="0"/>
              </a:rPr>
              <a:t> for those living at ≥4500 m</a:t>
            </a:r>
          </a:p>
          <a:p>
            <a:pPr algn="l" rtl="0"/>
            <a:r>
              <a:rPr lang="en-US" altLang="en-US" sz="1600" dirty="0">
                <a:cs typeface="Arial" panose="020B0604020202020204" pitchFamily="34" charset="0"/>
              </a:rPr>
              <a:t>https://apps.who.int/iris/bitstream/handle/10665/85839/WHO_NMH_NHD_MNM_11.1_eng.pdf?ua=1</a:t>
            </a:r>
            <a:endParaRPr lang="ar-SA" altLang="en-US"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E1D82A07-E9BA-4EBA-951C-95F860D87A7C}"/>
              </a:ext>
            </a:extLst>
          </p:cNvPr>
          <p:cNvSpPr>
            <a:spLocks noGrp="1" noChangeArrowheads="1"/>
          </p:cNvSpPr>
          <p:nvPr>
            <p:ph type="title"/>
          </p:nvPr>
        </p:nvSpPr>
        <p:spPr>
          <a:xfrm>
            <a:off x="457200" y="122238"/>
            <a:ext cx="7543800" cy="930275"/>
          </a:xfrm>
        </p:spPr>
        <p:txBody>
          <a:bodyPr/>
          <a:lstStyle/>
          <a:p>
            <a:pPr eaLnBrk="1" hangingPunct="1"/>
            <a:r>
              <a:rPr lang="en-US" altLang="en-US">
                <a:cs typeface="Times New Roman" panose="02020603050405020304" pitchFamily="18" charset="0"/>
              </a:rPr>
              <a:t>Magnitude of the problem</a:t>
            </a:r>
          </a:p>
        </p:txBody>
      </p:sp>
      <p:pic>
        <p:nvPicPr>
          <p:cNvPr id="21506" name="Picture 3">
            <a:extLst>
              <a:ext uri="{FF2B5EF4-FFF2-40B4-BE49-F238E27FC236}">
                <a16:creationId xmlns:a16="http://schemas.microsoft.com/office/drawing/2014/main" xmlns="" id="{04A17ECB-E642-43E1-BDDE-C5A49F35C2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213" y="1341438"/>
            <a:ext cx="9094787" cy="457358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xmlns="" id="{8B197997-DE28-4D59-80CB-BF09323182AD}"/>
              </a:ext>
            </a:extLst>
          </p:cNvPr>
          <p:cNvSpPr>
            <a:spLocks noGrp="1" noChangeArrowheads="1"/>
          </p:cNvSpPr>
          <p:nvPr>
            <p:ph type="title"/>
          </p:nvPr>
        </p:nvSpPr>
        <p:spPr/>
        <p:txBody>
          <a:bodyPr/>
          <a:lstStyle/>
          <a:p>
            <a:pPr eaLnBrk="1" hangingPunct="1"/>
            <a:r>
              <a:rPr lang="en-US" altLang="en-US">
                <a:cs typeface="Times New Roman" panose="02020603050405020304" pitchFamily="18" charset="0"/>
              </a:rPr>
              <a:t>Magnitude of the problem</a:t>
            </a:r>
          </a:p>
        </p:txBody>
      </p:sp>
      <p:pic>
        <p:nvPicPr>
          <p:cNvPr id="19459" name="Picture 3">
            <a:extLst>
              <a:ext uri="{FF2B5EF4-FFF2-40B4-BE49-F238E27FC236}">
                <a16:creationId xmlns:a16="http://schemas.microsoft.com/office/drawing/2014/main" xmlns="" id="{9CC9646E-1750-49FB-91C6-DB7A7E0E2C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787525"/>
            <a:ext cx="8569325" cy="42386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500" fill="hold"/>
                                        <p:tgtEl>
                                          <p:spTgt spid="19459"/>
                                        </p:tgtEl>
                                        <p:attrNameLst>
                                          <p:attrName>ppt_w</p:attrName>
                                        </p:attrNameLst>
                                      </p:cBhvr>
                                      <p:tavLst>
                                        <p:tav tm="0">
                                          <p:val>
                                            <p:fltVal val="0"/>
                                          </p:val>
                                        </p:tav>
                                        <p:tav tm="100000">
                                          <p:val>
                                            <p:strVal val="#ppt_w"/>
                                          </p:val>
                                        </p:tav>
                                      </p:tavLst>
                                    </p:anim>
                                    <p:anim calcmode="lin" valueType="num">
                                      <p:cBhvr>
                                        <p:cTn id="8" dur="500" fill="hold"/>
                                        <p:tgtEl>
                                          <p:spTgt spid="194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F995130F-C3D3-4D59-A485-0BAF573805D3}"/>
              </a:ext>
            </a:extLst>
          </p:cNvPr>
          <p:cNvSpPr>
            <a:spLocks noGrp="1" noChangeArrowheads="1"/>
          </p:cNvSpPr>
          <p:nvPr>
            <p:ph type="ctrTitle"/>
          </p:nvPr>
        </p:nvSpPr>
        <p:spPr/>
        <p:txBody>
          <a:bodyPr/>
          <a:lstStyle/>
          <a:p>
            <a:pPr rtl="0" eaLnBrk="1" hangingPunct="1"/>
            <a:r>
              <a:rPr lang="en-US" altLang="en-US">
                <a:cs typeface="Times New Roman" panose="02020603050405020304" pitchFamily="18" charset="0"/>
              </a:rPr>
              <a:t>Anemia</a:t>
            </a:r>
            <a:br>
              <a:rPr lang="en-US" altLang="en-US">
                <a:cs typeface="Times New Roman" panose="02020603050405020304" pitchFamily="18" charset="0"/>
              </a:rPr>
            </a:br>
            <a:r>
              <a:rPr lang="en-US" altLang="en-US">
                <a:cs typeface="Times New Roman" panose="02020603050405020304" pitchFamily="18" charset="0"/>
              </a:rPr>
              <a:t> A Public Health Problem </a:t>
            </a:r>
          </a:p>
        </p:txBody>
      </p:sp>
      <p:sp>
        <p:nvSpPr>
          <p:cNvPr id="3075" name="Rectangle 3">
            <a:extLst>
              <a:ext uri="{FF2B5EF4-FFF2-40B4-BE49-F238E27FC236}">
                <a16:creationId xmlns:a16="http://schemas.microsoft.com/office/drawing/2014/main" xmlns="" id="{73065F10-F480-4785-AD05-1E164F65C698}"/>
              </a:ext>
            </a:extLst>
          </p:cNvPr>
          <p:cNvSpPr>
            <a:spLocks noGrp="1" noChangeArrowheads="1"/>
          </p:cNvSpPr>
          <p:nvPr>
            <p:ph type="subTitle" idx="1"/>
          </p:nvPr>
        </p:nvSpPr>
        <p:spPr/>
        <p:txBody>
          <a:bodyPr rtlCol="1">
            <a:normAutofit/>
          </a:bodyPr>
          <a:lstStyle/>
          <a:p>
            <a:pPr eaLnBrk="1" fontAlgn="auto" hangingPunct="1">
              <a:spcAft>
                <a:spcPts val="0"/>
              </a:spcAft>
              <a:defRPr/>
            </a:pPr>
            <a:r>
              <a:rPr lang="en-US" dirty="0"/>
              <a:t>By </a:t>
            </a:r>
          </a:p>
          <a:p>
            <a:pPr eaLnBrk="1" fontAlgn="auto" hangingPunct="1">
              <a:spcAft>
                <a:spcPts val="0"/>
              </a:spcAft>
              <a:defRPr/>
            </a:pPr>
            <a:r>
              <a:rPr lang="en-US" dirty="0"/>
              <a:t>Dr. </a:t>
            </a:r>
            <a:r>
              <a:rPr lang="en-US" dirty="0" err="1"/>
              <a:t>Nanees</a:t>
            </a:r>
            <a:r>
              <a:rPr lang="en-US" dirty="0"/>
              <a:t> </a:t>
            </a:r>
            <a:r>
              <a:rPr lang="en-US" dirty="0" err="1"/>
              <a:t>ghareeb</a:t>
            </a:r>
            <a:r>
              <a:rPr lang="en-US" dirty="0"/>
              <a:t> (modified)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xmlns="" id="{F5E482B6-2BFF-444B-A29E-BA2237D8C4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5892800"/>
          </a:xfr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fltVal val="0"/>
                                          </p:val>
                                        </p:tav>
                                        <p:tav tm="100000">
                                          <p:val>
                                            <p:strVal val="#ppt_w"/>
                                          </p:val>
                                        </p:tav>
                                      </p:tavLst>
                                    </p:anim>
                                    <p:anim calcmode="lin" valueType="num">
                                      <p:cBhvr>
                                        <p:cTn id="8" dur="500" fill="hold"/>
                                        <p:tgtEl>
                                          <p:spTgt spid="225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xmlns="" id="{9A7C371B-698A-4E7A-BB0D-99A1CE857A8E}"/>
              </a:ext>
            </a:extLst>
          </p:cNvPr>
          <p:cNvSpPr>
            <a:spLocks noGrp="1"/>
          </p:cNvSpPr>
          <p:nvPr>
            <p:ph type="title"/>
          </p:nvPr>
        </p:nvSpPr>
        <p:spPr>
          <a:xfrm>
            <a:off x="457200" y="122238"/>
            <a:ext cx="7543800" cy="714375"/>
          </a:xfrm>
        </p:spPr>
        <p:txBody>
          <a:bodyPr rtlCol="1">
            <a:normAutofit fontScale="90000"/>
          </a:bodyPr>
          <a:lstStyle/>
          <a:p>
            <a:pPr rtl="0" eaLnBrk="1" fontAlgn="auto" hangingPunct="1">
              <a:spcAft>
                <a:spcPts val="0"/>
              </a:spcAft>
              <a:defRPr/>
            </a:pPr>
            <a:r>
              <a:rPr lang="en-US"/>
              <a:t>Magnitude of the problem</a:t>
            </a:r>
            <a:endParaRPr lang="ar-EG"/>
          </a:p>
        </p:txBody>
      </p:sp>
      <p:sp>
        <p:nvSpPr>
          <p:cNvPr id="3" name="Content Placeholder 2">
            <a:extLst>
              <a:ext uri="{FF2B5EF4-FFF2-40B4-BE49-F238E27FC236}">
                <a16:creationId xmlns:a16="http://schemas.microsoft.com/office/drawing/2014/main" xmlns="" id="{3A2CAF09-BD0D-40AE-92C6-27E6ACBB875E}"/>
              </a:ext>
            </a:extLst>
          </p:cNvPr>
          <p:cNvSpPr>
            <a:spLocks noGrp="1"/>
          </p:cNvSpPr>
          <p:nvPr>
            <p:ph idx="1"/>
          </p:nvPr>
        </p:nvSpPr>
        <p:spPr>
          <a:xfrm>
            <a:off x="250825" y="908050"/>
            <a:ext cx="8713788" cy="5834063"/>
          </a:xfrm>
        </p:spPr>
        <p:txBody>
          <a:bodyPr rtlCol="1">
            <a:normAutofit/>
          </a:bodyPr>
          <a:lstStyle/>
          <a:p>
            <a:pPr algn="l" rtl="0" eaLnBrk="1" fontAlgn="auto" hangingPunct="1">
              <a:spcAft>
                <a:spcPts val="0"/>
              </a:spcAft>
              <a:defRPr/>
            </a:pPr>
            <a:r>
              <a:rPr lang="en-US" sz="3600" dirty="0">
                <a:effectLst>
                  <a:outerShdw blurRad="38100" dist="38100" dir="2700000" algn="tl">
                    <a:srgbClr val="C0C0C0"/>
                  </a:outerShdw>
                </a:effectLst>
              </a:rPr>
              <a:t>Anemia is a public health problem for </a:t>
            </a:r>
            <a:r>
              <a:rPr lang="en-US" sz="3600" dirty="0">
                <a:solidFill>
                  <a:srgbClr val="CC0000"/>
                </a:solidFill>
                <a:effectLst>
                  <a:outerShdw blurRad="38100" dist="38100" dir="2700000" algn="tl">
                    <a:srgbClr val="C0C0C0"/>
                  </a:outerShdw>
                </a:effectLst>
              </a:rPr>
              <a:t>pregnant women</a:t>
            </a:r>
            <a:r>
              <a:rPr lang="en-US" sz="3600" dirty="0">
                <a:effectLst>
                  <a:outerShdw blurRad="38100" dist="38100" dir="2700000" algn="tl">
                    <a:srgbClr val="C0C0C0"/>
                  </a:outerShdw>
                </a:effectLst>
              </a:rPr>
              <a:t> in all of WHO’s Member States. Given the consequences of anemia during pregnancy, this problem urgently needs to be addressed</a:t>
            </a:r>
            <a:r>
              <a:rPr lang="en-US" dirty="0">
                <a:effectLst>
                  <a:outerShdw blurRad="38100" dist="38100" dir="2700000" algn="tl">
                    <a:srgbClr val="C0C0C0"/>
                  </a:outerShdw>
                </a:effectLst>
              </a:rPr>
              <a:t>. </a:t>
            </a:r>
          </a:p>
          <a:p>
            <a:pPr algn="l" rtl="0" eaLnBrk="1" fontAlgn="auto" hangingPunct="1">
              <a:spcAft>
                <a:spcPts val="0"/>
              </a:spcAft>
              <a:buFont typeface="Wingdings" pitchFamily="2" charset="2"/>
              <a:buNone/>
              <a:defRPr/>
            </a:pPr>
            <a:endParaRPr lang="en-US" sz="800" dirty="0">
              <a:effectLst>
                <a:outerShdw blurRad="38100" dist="38100" dir="2700000" algn="tl">
                  <a:srgbClr val="C0C0C0"/>
                </a:outerShdw>
              </a:effectLst>
            </a:endParaRPr>
          </a:p>
          <a:p>
            <a:pPr algn="l" rtl="0" eaLnBrk="1" fontAlgn="auto" hangingPunct="1">
              <a:spcAft>
                <a:spcPts val="0"/>
              </a:spcAft>
              <a:defRPr/>
            </a:pPr>
            <a:r>
              <a:rPr lang="en-US" sz="3600" dirty="0">
                <a:effectLst>
                  <a:outerShdw blurRad="38100" dist="38100" dir="2700000" algn="tl">
                    <a:srgbClr val="C0C0C0"/>
                  </a:outerShdw>
                </a:effectLst>
              </a:rPr>
              <a:t>The situation is similar in </a:t>
            </a:r>
            <a:r>
              <a:rPr lang="en-US" sz="3600" dirty="0">
                <a:solidFill>
                  <a:srgbClr val="CC0000"/>
                </a:solidFill>
                <a:effectLst>
                  <a:outerShdw blurRad="38100" dist="38100" dir="2700000" algn="tl">
                    <a:srgbClr val="C0C0C0"/>
                  </a:outerShdw>
                </a:effectLst>
              </a:rPr>
              <a:t>preschool-age children</a:t>
            </a:r>
            <a:r>
              <a:rPr lang="en-US" sz="3600" dirty="0">
                <a:effectLst>
                  <a:outerShdw blurRad="38100" dist="38100" dir="2700000" algn="tl">
                    <a:srgbClr val="C0C0C0"/>
                  </a:outerShdw>
                </a:effectLst>
              </a:rPr>
              <a:t> and </a:t>
            </a:r>
            <a:r>
              <a:rPr lang="en-US" sz="3600" dirty="0">
                <a:solidFill>
                  <a:srgbClr val="CC0000"/>
                </a:solidFill>
                <a:effectLst>
                  <a:outerShdw blurRad="38100" dist="38100" dir="2700000" algn="tl">
                    <a:srgbClr val="C0C0C0"/>
                  </a:outerShdw>
                </a:effectLst>
              </a:rPr>
              <a:t>non-pregnant women</a:t>
            </a:r>
            <a:r>
              <a:rPr lang="en-US" sz="3600" dirty="0">
                <a:effectLst>
                  <a:outerShdw blurRad="38100" dist="38100" dir="2700000" algn="tl">
                    <a:srgbClr val="C0C0C0"/>
                  </a:outerShdw>
                </a:effectLst>
              </a:rPr>
              <a:t> for whom only </a:t>
            </a:r>
            <a:r>
              <a:rPr lang="en-US" sz="3600" u="sng" dirty="0">
                <a:effectLst>
                  <a:outerShdw blurRad="38100" dist="38100" dir="2700000" algn="tl">
                    <a:srgbClr val="C0C0C0"/>
                  </a:outerShdw>
                </a:effectLst>
              </a:rPr>
              <a:t>one or two countries</a:t>
            </a:r>
            <a:r>
              <a:rPr lang="en-US" sz="3600" dirty="0">
                <a:effectLst>
                  <a:outerShdw blurRad="38100" dist="38100" dir="2700000" algn="tl">
                    <a:srgbClr val="C0C0C0"/>
                  </a:outerShdw>
                </a:effectLst>
              </a:rPr>
              <a:t> do not have an anemia public health problem.</a:t>
            </a:r>
            <a:endParaRPr lang="ar-EG" sz="3600" dirty="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xmlns="" id="{0A78A5D9-8365-40EB-BD7A-3691DAB9E844}"/>
              </a:ext>
            </a:extLst>
          </p:cNvPr>
          <p:cNvSpPr>
            <a:spLocks noGrp="1"/>
          </p:cNvSpPr>
          <p:nvPr>
            <p:ph type="title"/>
          </p:nvPr>
        </p:nvSpPr>
        <p:spPr>
          <a:xfrm>
            <a:off x="457200" y="122238"/>
            <a:ext cx="7543800" cy="1003300"/>
          </a:xfrm>
        </p:spPr>
        <p:txBody>
          <a:bodyPr/>
          <a:lstStyle/>
          <a:p>
            <a:pPr rtl="0" eaLnBrk="1" hangingPunct="1"/>
            <a:r>
              <a:rPr lang="en-US" altLang="en-US">
                <a:cs typeface="Times New Roman" panose="02020603050405020304" pitchFamily="18" charset="0"/>
              </a:rPr>
              <a:t>Magnitude of the problem</a:t>
            </a:r>
            <a:endParaRPr lang="ar-EG" altLang="en-US"/>
          </a:p>
        </p:txBody>
      </p:sp>
      <p:sp>
        <p:nvSpPr>
          <p:cNvPr id="3" name="Content Placeholder 2">
            <a:extLst>
              <a:ext uri="{FF2B5EF4-FFF2-40B4-BE49-F238E27FC236}">
                <a16:creationId xmlns:a16="http://schemas.microsoft.com/office/drawing/2014/main" xmlns="" id="{4A44B6BF-E124-413F-BB87-D8F3E4838A79}"/>
              </a:ext>
            </a:extLst>
          </p:cNvPr>
          <p:cNvSpPr>
            <a:spLocks noGrp="1"/>
          </p:cNvSpPr>
          <p:nvPr>
            <p:ph idx="1"/>
          </p:nvPr>
        </p:nvSpPr>
        <p:spPr>
          <a:xfrm>
            <a:off x="457200" y="1196975"/>
            <a:ext cx="8229600" cy="4933950"/>
          </a:xfrm>
        </p:spPr>
        <p:txBody>
          <a:bodyPr rtlCol="1">
            <a:normAutofit/>
          </a:bodyPr>
          <a:lstStyle/>
          <a:p>
            <a:pPr algn="l" rtl="0" eaLnBrk="1" fontAlgn="auto" hangingPunct="1">
              <a:spcAft>
                <a:spcPts val="0"/>
              </a:spcAft>
              <a:defRPr/>
            </a:pPr>
            <a:r>
              <a:rPr lang="en-US" sz="3600">
                <a:effectLst>
                  <a:outerShdw blurRad="38100" dist="38100" dir="2700000" algn="tl">
                    <a:srgbClr val="C0C0C0"/>
                  </a:outerShdw>
                </a:effectLst>
              </a:rPr>
              <a:t>For women and young children, the majority of WHO Member States </a:t>
            </a:r>
            <a:r>
              <a:rPr lang="en-US" sz="3600" b="1" u="sng">
                <a:effectLst>
                  <a:outerShdw blurRad="38100" dist="38100" dir="2700000" algn="tl">
                    <a:srgbClr val="C0C0C0"/>
                  </a:outerShdw>
                </a:effectLst>
              </a:rPr>
              <a:t>(132 to 159</a:t>
            </a:r>
            <a:r>
              <a:rPr lang="en-US" sz="3600">
                <a:effectLst>
                  <a:outerShdw blurRad="38100" dist="38100" dir="2700000" algn="tl">
                    <a:srgbClr val="C0C0C0"/>
                  </a:outerShdw>
                </a:effectLst>
              </a:rPr>
              <a:t>, depending on the population group) have </a:t>
            </a:r>
            <a:r>
              <a:rPr lang="en-US" sz="3600" b="1">
                <a:solidFill>
                  <a:srgbClr val="CC0000"/>
                </a:solidFill>
                <a:effectLst>
                  <a:outerShdw blurRad="38100" dist="38100" dir="2700000" algn="tl">
                    <a:srgbClr val="C0C0C0"/>
                  </a:outerShdw>
                </a:effectLst>
              </a:rPr>
              <a:t>a moderate-to-severe</a:t>
            </a:r>
            <a:r>
              <a:rPr lang="en-US" sz="3600" b="1">
                <a:effectLst>
                  <a:outerShdw blurRad="38100" dist="38100" dir="2700000" algn="tl">
                    <a:srgbClr val="C0C0C0"/>
                  </a:outerShdw>
                </a:effectLst>
              </a:rPr>
              <a:t> </a:t>
            </a:r>
            <a:r>
              <a:rPr lang="en-US" sz="3600">
                <a:effectLst>
                  <a:outerShdw blurRad="38100" dist="38100" dir="2700000" algn="tl">
                    <a:srgbClr val="C0C0C0"/>
                  </a:outerShdw>
                </a:effectLst>
              </a:rPr>
              <a:t>public health problem with anemia; meaning that </a:t>
            </a:r>
            <a:r>
              <a:rPr lang="en-US" sz="3600" b="1">
                <a:effectLst>
                  <a:outerShdw blurRad="38100" dist="38100" dir="2700000" algn="tl">
                    <a:srgbClr val="C0C0C0"/>
                  </a:outerShdw>
                </a:effectLst>
              </a:rPr>
              <a:t>over 20% </a:t>
            </a:r>
            <a:r>
              <a:rPr lang="en-US" sz="3600">
                <a:effectLst>
                  <a:outerShdw blurRad="38100" dist="38100" dir="2700000" algn="tl">
                    <a:srgbClr val="C0C0C0"/>
                  </a:outerShdw>
                </a:effectLst>
              </a:rPr>
              <a:t>of the population group in these countries is affected.</a:t>
            </a:r>
            <a:endParaRPr lang="ar-EG" sz="360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xmlns="" id="{0696AA24-F6ED-43BD-A6D4-CAE9A2B000A9}"/>
              </a:ext>
            </a:extLst>
          </p:cNvPr>
          <p:cNvSpPr>
            <a:spLocks noGrp="1"/>
          </p:cNvSpPr>
          <p:nvPr>
            <p:ph type="title"/>
          </p:nvPr>
        </p:nvSpPr>
        <p:spPr>
          <a:xfrm>
            <a:off x="539750" y="0"/>
            <a:ext cx="7543800" cy="1295400"/>
          </a:xfrm>
        </p:spPr>
        <p:txBody>
          <a:bodyPr/>
          <a:lstStyle/>
          <a:p>
            <a:pPr rtl="0" eaLnBrk="1" hangingPunct="1"/>
            <a:r>
              <a:rPr lang="en-US" altLang="en-US">
                <a:cs typeface="Times New Roman" panose="02020603050405020304" pitchFamily="18" charset="0"/>
              </a:rPr>
              <a:t>Magnitude of the problem</a:t>
            </a:r>
            <a:endParaRPr lang="ar-EG" altLang="en-US"/>
          </a:p>
        </p:txBody>
      </p:sp>
      <p:sp>
        <p:nvSpPr>
          <p:cNvPr id="3" name="Content Placeholder 2">
            <a:extLst>
              <a:ext uri="{FF2B5EF4-FFF2-40B4-BE49-F238E27FC236}">
                <a16:creationId xmlns:a16="http://schemas.microsoft.com/office/drawing/2014/main" xmlns="" id="{6ACCBEC9-F7D7-4A47-B96C-A1DE5416948F}"/>
              </a:ext>
            </a:extLst>
          </p:cNvPr>
          <p:cNvSpPr>
            <a:spLocks noGrp="1"/>
          </p:cNvSpPr>
          <p:nvPr>
            <p:ph idx="1"/>
          </p:nvPr>
        </p:nvSpPr>
        <p:spPr>
          <a:xfrm>
            <a:off x="457200" y="1484313"/>
            <a:ext cx="8229600" cy="4646612"/>
          </a:xfrm>
        </p:spPr>
        <p:txBody>
          <a:bodyPr rtlCol="1">
            <a:normAutofit/>
          </a:bodyPr>
          <a:lstStyle/>
          <a:p>
            <a:pPr algn="l" rtl="0" eaLnBrk="1" fontAlgn="auto" hangingPunct="1">
              <a:spcAft>
                <a:spcPts val="0"/>
              </a:spcAft>
              <a:defRPr/>
            </a:pPr>
            <a:r>
              <a:rPr lang="en-US" sz="3600" dirty="0">
                <a:effectLst>
                  <a:outerShdw blurRad="38100" dist="38100" dir="2700000" algn="tl">
                    <a:srgbClr val="000000">
                      <a:alpha val="43137"/>
                    </a:srgbClr>
                  </a:outerShdw>
                </a:effectLst>
              </a:rPr>
              <a:t>This should draw the attention of the public health authorities on the </a:t>
            </a:r>
            <a:r>
              <a:rPr lang="en-US" sz="3600" b="1" dirty="0">
                <a:effectLst>
                  <a:outerShdw blurRad="38100" dist="38100" dir="2700000" algn="tl">
                    <a:srgbClr val="000000">
                      <a:alpha val="43137"/>
                    </a:srgbClr>
                  </a:outerShdw>
                </a:effectLst>
              </a:rPr>
              <a:t>need to re-evaluate current strategies to control anemia</a:t>
            </a:r>
            <a:r>
              <a:rPr lang="en-US" sz="3600" dirty="0">
                <a:effectLst>
                  <a:outerShdw blurRad="38100" dist="38100" dir="2700000" algn="tl">
                    <a:srgbClr val="000000">
                      <a:alpha val="43137"/>
                    </a:srgbClr>
                  </a:outerShdw>
                </a:effectLst>
              </a:rPr>
              <a:t> by making sure that the various factors contributing to anemia have been identified and addressed properly through an integrated approach.</a:t>
            </a:r>
            <a:endParaRPr lang="ar-EG"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a:extLst>
              <a:ext uri="{FF2B5EF4-FFF2-40B4-BE49-F238E27FC236}">
                <a16:creationId xmlns:a16="http://schemas.microsoft.com/office/drawing/2014/main" xmlns="" id="{374120CC-A2B9-4390-8A04-0D6EE7D2CF42}"/>
              </a:ext>
            </a:extLst>
          </p:cNvPr>
          <p:cNvSpPr>
            <a:spLocks noGrp="1"/>
          </p:cNvSpPr>
          <p:nvPr>
            <p:ph idx="1"/>
          </p:nvPr>
        </p:nvSpPr>
        <p:spPr>
          <a:xfrm>
            <a:off x="107950" y="115888"/>
            <a:ext cx="8928100" cy="6626225"/>
          </a:xfrm>
        </p:spPr>
        <p:txBody>
          <a:bodyPr/>
          <a:lstStyle/>
          <a:p>
            <a:pPr algn="l" rtl="0"/>
            <a:r>
              <a:rPr lang="en-US" altLang="en-US" dirty="0">
                <a:cs typeface="Arial" panose="020B0604020202020204" pitchFamily="34" charset="0"/>
              </a:rPr>
              <a:t>The highest prevalence is </a:t>
            </a:r>
            <a:r>
              <a:rPr lang="en-US" altLang="en-US" dirty="0">
                <a:solidFill>
                  <a:srgbClr val="FF0000"/>
                </a:solidFill>
                <a:cs typeface="Arial" panose="020B0604020202020204" pitchFamily="34" charset="0"/>
              </a:rPr>
              <a:t>in Africa (67.6%) </a:t>
            </a:r>
            <a:r>
              <a:rPr lang="en-US" altLang="en-US" dirty="0">
                <a:cs typeface="Arial" panose="020B0604020202020204" pitchFamily="34" charset="0"/>
              </a:rPr>
              <a:t>and </a:t>
            </a:r>
            <a:r>
              <a:rPr lang="en-US" altLang="en-US" dirty="0">
                <a:solidFill>
                  <a:srgbClr val="FF0000"/>
                </a:solidFill>
                <a:cs typeface="Arial" panose="020B0604020202020204" pitchFamily="34" charset="0"/>
              </a:rPr>
              <a:t>South-East Asia (65.5%). </a:t>
            </a:r>
            <a:r>
              <a:rPr lang="en-US" altLang="en-US" dirty="0">
                <a:cs typeface="Arial" panose="020B0604020202020204" pitchFamily="34" charset="0"/>
              </a:rPr>
              <a:t>In the Eastern Mediterranean, the prevalence is 46% and around 20% in the other WHO regions, the Americas, Europe and Western Pacific</a:t>
            </a:r>
          </a:p>
          <a:p>
            <a:pPr algn="l" rtl="0"/>
            <a:r>
              <a:rPr lang="en-US" altLang="en-US" dirty="0" smtClean="0">
                <a:cs typeface="Arial" panose="020B0604020202020204" pitchFamily="34" charset="0"/>
              </a:rPr>
              <a:t>The </a:t>
            </a:r>
            <a:r>
              <a:rPr lang="en-US" altLang="en-US" dirty="0">
                <a:cs typeface="Arial" panose="020B0604020202020204" pitchFamily="34" charset="0"/>
              </a:rPr>
              <a:t>global prevalence of anemia in </a:t>
            </a:r>
            <a:r>
              <a:rPr lang="en-US" altLang="en-US" b="1" dirty="0">
                <a:solidFill>
                  <a:srgbClr val="0070C0"/>
                </a:solidFill>
                <a:cs typeface="Arial" panose="020B0604020202020204" pitchFamily="34" charset="0"/>
              </a:rPr>
              <a:t>preschool-age</a:t>
            </a:r>
            <a:r>
              <a:rPr lang="en-US" altLang="en-US" dirty="0">
                <a:cs typeface="Arial" panose="020B0604020202020204" pitchFamily="34" charset="0"/>
              </a:rPr>
              <a:t> children is </a:t>
            </a:r>
            <a:r>
              <a:rPr lang="en-US" altLang="en-US" dirty="0">
                <a:solidFill>
                  <a:srgbClr val="FF0000"/>
                </a:solidFill>
                <a:cs typeface="Arial" panose="020B0604020202020204" pitchFamily="34" charset="0"/>
              </a:rPr>
              <a:t>47.4</a:t>
            </a:r>
            <a:r>
              <a:rPr lang="en-US" altLang="en-US" dirty="0" smtClean="0">
                <a:solidFill>
                  <a:srgbClr val="FF0000"/>
                </a:solidFill>
                <a:cs typeface="Arial" panose="020B0604020202020204" pitchFamily="34" charset="0"/>
              </a:rPr>
              <a:t>%</a:t>
            </a:r>
            <a:r>
              <a:rPr lang="en-US" altLang="en-US" dirty="0" smtClean="0">
                <a:cs typeface="Arial" panose="020B0604020202020204" pitchFamily="34" charset="0"/>
              </a:rPr>
              <a:t>, in </a:t>
            </a:r>
            <a:r>
              <a:rPr lang="en-US" altLang="en-US" dirty="0">
                <a:cs typeface="Arial" panose="020B0604020202020204" pitchFamily="34" charset="0"/>
              </a:rPr>
              <a:t>school-age children is 25.4%, For </a:t>
            </a:r>
            <a:r>
              <a:rPr lang="en-US" altLang="en-US" b="1" dirty="0">
                <a:solidFill>
                  <a:srgbClr val="0070C0"/>
                </a:solidFill>
                <a:cs typeface="Arial" panose="020B0604020202020204" pitchFamily="34" charset="0"/>
              </a:rPr>
              <a:t>pregnant women </a:t>
            </a:r>
            <a:r>
              <a:rPr lang="en-US" altLang="en-US" dirty="0">
                <a:cs typeface="Arial" panose="020B0604020202020204" pitchFamily="34" charset="0"/>
              </a:rPr>
              <a:t>is </a:t>
            </a:r>
            <a:r>
              <a:rPr lang="en-US" altLang="en-US" dirty="0">
                <a:solidFill>
                  <a:srgbClr val="FF0000"/>
                </a:solidFill>
                <a:cs typeface="Arial" panose="020B0604020202020204" pitchFamily="34" charset="0"/>
              </a:rPr>
              <a:t>41.8%</a:t>
            </a:r>
            <a:r>
              <a:rPr lang="en-US" altLang="en-US" dirty="0">
                <a:cs typeface="Arial" panose="020B0604020202020204" pitchFamily="34" charset="0"/>
              </a:rPr>
              <a:t>, In non-pregnant women is 30.2% , in men 12.7% and in elderly 23.9</a:t>
            </a:r>
            <a:r>
              <a:rPr lang="en-US" altLang="en-US" dirty="0" smtClean="0">
                <a:cs typeface="Arial" panose="020B0604020202020204" pitchFamily="34" charset="0"/>
              </a:rPr>
              <a:t>%.</a:t>
            </a:r>
          </a:p>
          <a:p>
            <a:pPr algn="l" rtl="0"/>
            <a:r>
              <a:rPr lang="en-US" altLang="en-US" sz="1800" dirty="0"/>
              <a:t>https://www.who.int/vmnis/anaemia/prevalence/summary/anaemia_data_status_t2/en/</a:t>
            </a:r>
            <a:endParaRPr lang="ar-EG" altLang="en-US"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08912" cy="6336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3462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496944" cy="6382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808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8AE52-005C-4C39-B15F-A24A54600A0A}"/>
              </a:ext>
            </a:extLst>
          </p:cNvPr>
          <p:cNvSpPr>
            <a:spLocks noGrp="1"/>
          </p:cNvSpPr>
          <p:nvPr>
            <p:ph type="title"/>
          </p:nvPr>
        </p:nvSpPr>
        <p:spPr/>
        <p:txBody>
          <a:bodyPr/>
          <a:lstStyle/>
          <a:p>
            <a:pPr>
              <a:defRPr/>
            </a:pPr>
            <a:r>
              <a:rPr lang="en-US" b="1" dirty="0"/>
              <a:t/>
            </a:r>
            <a:br>
              <a:rPr lang="en-US" b="1" dirty="0"/>
            </a:br>
            <a:r>
              <a:rPr lang="en-US" b="1" dirty="0">
                <a:solidFill>
                  <a:schemeClr val="accent2">
                    <a:lumMod val="60000"/>
                    <a:lumOff val="40000"/>
                  </a:schemeClr>
                </a:solidFill>
                <a:effectLst>
                  <a:outerShdw blurRad="38100" dist="38100" dir="2700000" algn="tl">
                    <a:srgbClr val="000000">
                      <a:alpha val="43137"/>
                    </a:srgbClr>
                  </a:outerShdw>
                </a:effectLst>
              </a:rPr>
              <a:t>The prevalence of anemia in Jordan (WHO, 2018 )</a:t>
            </a:r>
            <a:br>
              <a:rPr lang="en-US" b="1" dirty="0">
                <a:solidFill>
                  <a:schemeClr val="accent2">
                    <a:lumMod val="60000"/>
                    <a:lumOff val="40000"/>
                  </a:schemeClr>
                </a:solidFill>
                <a:effectLst>
                  <a:outerShdw blurRad="38100" dist="38100" dir="2700000" algn="tl">
                    <a:srgbClr val="000000">
                      <a:alpha val="43137"/>
                    </a:srgbClr>
                  </a:outerShdw>
                </a:effectLst>
              </a:rPr>
            </a:br>
            <a:endParaRPr lang="ar-EG" dirty="0">
              <a:solidFill>
                <a:schemeClr val="accent2">
                  <a:lumMod val="60000"/>
                  <a:lumOff val="40000"/>
                </a:schemeClr>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F08FB053-3BEF-41D6-AE1D-5DA375B8FC06}"/>
              </a:ext>
            </a:extLst>
          </p:cNvPr>
          <p:cNvSpPr>
            <a:spLocks noGrp="1"/>
          </p:cNvSpPr>
          <p:nvPr>
            <p:ph idx="1"/>
          </p:nvPr>
        </p:nvSpPr>
        <p:spPr/>
        <p:txBody>
          <a:bodyPr/>
          <a:lstStyle/>
          <a:p>
            <a:pPr algn="l" rtl="0">
              <a:defRPr/>
            </a:pPr>
            <a:r>
              <a:rPr lang="en-US" dirty="0"/>
              <a:t>Prevalence of anemia: 	</a:t>
            </a:r>
          </a:p>
          <a:p>
            <a:pPr lvl="1" algn="l" rtl="0">
              <a:defRPr/>
            </a:pPr>
            <a:r>
              <a:rPr lang="en-US" dirty="0"/>
              <a:t>5.2% in males, </a:t>
            </a:r>
          </a:p>
          <a:p>
            <a:pPr lvl="1" algn="l" rtl="0">
              <a:defRPr/>
            </a:pPr>
            <a:r>
              <a:rPr lang="en-US" dirty="0"/>
              <a:t>20.3% in non-pregnant females, and </a:t>
            </a:r>
          </a:p>
          <a:p>
            <a:pPr lvl="1" algn="l" rtl="0">
              <a:defRPr/>
            </a:pPr>
            <a:r>
              <a:rPr lang="en-US" dirty="0"/>
              <a:t>27.4% in pregnant females. </a:t>
            </a:r>
          </a:p>
          <a:p>
            <a:pPr algn="l" rtl="0">
              <a:defRPr/>
            </a:pPr>
            <a:r>
              <a:rPr lang="en-US" dirty="0"/>
              <a:t>Anemia was </a:t>
            </a:r>
            <a:r>
              <a:rPr lang="en-US" dirty="0">
                <a:effectLst>
                  <a:outerShdw blurRad="38100" dist="38100" dir="2700000" algn="tl">
                    <a:srgbClr val="000000">
                      <a:alpha val="43137"/>
                    </a:srgbClr>
                  </a:outerShdw>
                </a:effectLst>
              </a:rPr>
              <a:t>predominantly mild </a:t>
            </a:r>
            <a:r>
              <a:rPr lang="en-US" dirty="0"/>
              <a:t>(males: 81%, non-pregnant females: 57.0%, and pregnant females: 65.2%).  </a:t>
            </a:r>
            <a:r>
              <a:rPr lang="en-US" b="1" dirty="0"/>
              <a:t>Iron deficiency anemia </a:t>
            </a:r>
            <a:r>
              <a:rPr lang="en-US" dirty="0"/>
              <a:t>(IDA) accounted for 68% of anemic females and 38% of anemic males.</a:t>
            </a:r>
            <a:endParaRPr lang="ar-EG"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a:extLst>
              <a:ext uri="{FF2B5EF4-FFF2-40B4-BE49-F238E27FC236}">
                <a16:creationId xmlns:a16="http://schemas.microsoft.com/office/drawing/2014/main" xmlns="" id="{666AAE03-AB73-4E28-9875-7FF40C97B5DD}"/>
              </a:ext>
            </a:extLst>
          </p:cNvPr>
          <p:cNvSpPr>
            <a:spLocks noGrp="1"/>
          </p:cNvSpPr>
          <p:nvPr>
            <p:ph idx="1"/>
          </p:nvPr>
        </p:nvSpPr>
        <p:spPr>
          <a:xfrm>
            <a:off x="457200" y="620713"/>
            <a:ext cx="8229600" cy="5505450"/>
          </a:xfrm>
        </p:spPr>
        <p:txBody>
          <a:bodyPr/>
          <a:lstStyle/>
          <a:p>
            <a:pPr algn="l" rtl="0"/>
            <a:r>
              <a:rPr lang="en-US" altLang="en-US">
                <a:cs typeface="Arial" panose="020B0604020202020204" pitchFamily="34" charset="0"/>
              </a:rPr>
              <a:t>The prevalence of anemia in Jordan is lower than previously reported by WHO and the majority of anemia was mild.</a:t>
            </a:r>
          </a:p>
          <a:p>
            <a:pPr algn="l" rtl="0"/>
            <a:r>
              <a:rPr lang="en-US" altLang="en-US">
                <a:cs typeface="Arial" panose="020B0604020202020204" pitchFamily="34" charset="0"/>
              </a:rPr>
              <a:t> Iron deficiency anemia was the most common type of anemia, particularly in females. </a:t>
            </a:r>
          </a:p>
          <a:p>
            <a:pPr algn="l" rtl="0"/>
            <a:r>
              <a:rPr lang="en-US" altLang="en-US" b="1">
                <a:cs typeface="Arial" panose="020B0604020202020204" pitchFamily="34" charset="0"/>
              </a:rPr>
              <a:t>Flour fortification </a:t>
            </a:r>
            <a:r>
              <a:rPr lang="en-US" altLang="en-US">
                <a:cs typeface="Arial" panose="020B0604020202020204" pitchFamily="34" charset="0"/>
              </a:rPr>
              <a:t>with </a:t>
            </a:r>
            <a:r>
              <a:rPr lang="en-US" altLang="en-US" b="1">
                <a:cs typeface="Arial" panose="020B0604020202020204" pitchFamily="34" charset="0"/>
              </a:rPr>
              <a:t>iron and folic acid </a:t>
            </a:r>
            <a:r>
              <a:rPr lang="en-US" altLang="en-US">
                <a:cs typeface="Arial" panose="020B0604020202020204" pitchFamily="34" charset="0"/>
              </a:rPr>
              <a:t>could have accounted for the decline of anemia in Jordan.</a:t>
            </a:r>
            <a:endParaRPr lang="ar-EG"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DEDB676B-1707-431B-BF18-B7EE0BB2B751}"/>
              </a:ext>
            </a:extLst>
          </p:cNvPr>
          <p:cNvSpPr>
            <a:spLocks noGrp="1" noChangeArrowheads="1"/>
          </p:cNvSpPr>
          <p:nvPr>
            <p:ph type="title"/>
          </p:nvPr>
        </p:nvSpPr>
        <p:spPr>
          <a:xfrm>
            <a:off x="457200" y="122238"/>
            <a:ext cx="7543800" cy="785812"/>
          </a:xfrm>
        </p:spPr>
        <p:txBody>
          <a:bodyPr rtlCol="1">
            <a:normAutofit/>
          </a:bodyPr>
          <a:lstStyle/>
          <a:p>
            <a:pPr rtl="0" eaLnBrk="1" fontAlgn="auto" hangingPunct="1">
              <a:spcAft>
                <a:spcPts val="0"/>
              </a:spcAft>
              <a:defRPr/>
            </a:pPr>
            <a:r>
              <a:rPr lang="en-US" dirty="0">
                <a:solidFill>
                  <a:srgbClr val="CC0000"/>
                </a:solidFill>
                <a:effectLst>
                  <a:outerShdw blurRad="38100" dist="38100" dir="2700000" algn="tl">
                    <a:srgbClr val="000000">
                      <a:alpha val="43137"/>
                    </a:srgbClr>
                  </a:outerShdw>
                </a:effectLst>
              </a:rPr>
              <a:t>Control of anemia</a:t>
            </a:r>
          </a:p>
        </p:txBody>
      </p:sp>
      <p:sp>
        <p:nvSpPr>
          <p:cNvPr id="26627" name="Rectangle 3">
            <a:extLst>
              <a:ext uri="{FF2B5EF4-FFF2-40B4-BE49-F238E27FC236}">
                <a16:creationId xmlns:a16="http://schemas.microsoft.com/office/drawing/2014/main" xmlns="" id="{7E6205E1-8863-47BB-88C4-88E6AE04FBC6}"/>
              </a:ext>
            </a:extLst>
          </p:cNvPr>
          <p:cNvSpPr>
            <a:spLocks noGrp="1" noChangeArrowheads="1"/>
          </p:cNvSpPr>
          <p:nvPr>
            <p:ph idx="1"/>
          </p:nvPr>
        </p:nvSpPr>
        <p:spPr>
          <a:xfrm>
            <a:off x="395288" y="908050"/>
            <a:ext cx="8424862" cy="5761038"/>
          </a:xfrm>
        </p:spPr>
        <p:txBody>
          <a:bodyPr rtlCol="1">
            <a:normAutofit/>
          </a:bodyPr>
          <a:lstStyle/>
          <a:p>
            <a:pPr algn="l" rtl="0" eaLnBrk="1" fontAlgn="auto" hangingPunct="1">
              <a:spcAft>
                <a:spcPts val="0"/>
              </a:spcAft>
              <a:buFont typeface="Wingdings" pitchFamily="2" charset="2"/>
              <a:buNone/>
              <a:defRPr/>
            </a:pPr>
            <a:r>
              <a:rPr lang="en-US" sz="3600" b="1" dirty="0">
                <a:solidFill>
                  <a:srgbClr val="CC0000"/>
                </a:solidFill>
                <a:effectLst>
                  <a:outerShdw blurRad="38100" dist="38100" dir="2700000" algn="tl">
                    <a:srgbClr val="000000">
                      <a:alpha val="43137"/>
                    </a:srgbClr>
                  </a:outerShdw>
                </a:effectLst>
              </a:rPr>
              <a:t>A) </a:t>
            </a:r>
            <a:r>
              <a:rPr lang="en-US" sz="3600" dirty="0">
                <a:effectLst>
                  <a:outerShdw blurRad="38100" dist="38100" dir="2700000" algn="tl">
                    <a:srgbClr val="000000">
                      <a:alpha val="43137"/>
                    </a:srgbClr>
                  </a:outerShdw>
                </a:effectLst>
              </a:rPr>
              <a:t>Given the </a:t>
            </a:r>
            <a:r>
              <a:rPr lang="en-US" sz="3600" b="1" dirty="0">
                <a:effectLst>
                  <a:outerShdw blurRad="38100" dist="38100" dir="2700000" algn="tl">
                    <a:srgbClr val="000000">
                      <a:alpha val="43137"/>
                    </a:srgbClr>
                  </a:outerShdw>
                </a:effectLst>
              </a:rPr>
              <a:t>multi-factorial nature </a:t>
            </a:r>
            <a:r>
              <a:rPr lang="en-US" sz="3600" dirty="0">
                <a:effectLst>
                  <a:outerShdw blurRad="38100" dist="38100" dir="2700000" algn="tl">
                    <a:srgbClr val="000000">
                      <a:alpha val="43137"/>
                    </a:srgbClr>
                  </a:outerShdw>
                </a:effectLst>
              </a:rPr>
              <a:t>of this disease, correcting anemia often </a:t>
            </a:r>
            <a:r>
              <a:rPr lang="en-US" sz="3600" b="1" dirty="0">
                <a:effectLst>
                  <a:outerShdw blurRad="38100" dist="38100" dir="2700000" algn="tl">
                    <a:srgbClr val="000000">
                      <a:alpha val="43137"/>
                    </a:srgbClr>
                  </a:outerShdw>
                </a:effectLst>
              </a:rPr>
              <a:t>requires an integrated approach including:</a:t>
            </a:r>
          </a:p>
          <a:p>
            <a:pPr algn="l" rtl="0" eaLnBrk="1" fontAlgn="auto" hangingPunct="1">
              <a:spcAft>
                <a:spcPts val="0"/>
              </a:spcAft>
              <a:buFont typeface="Wingdings" pitchFamily="2" charset="2"/>
              <a:buNone/>
              <a:defRPr/>
            </a:pPr>
            <a:endParaRPr lang="en-US" sz="800" dirty="0">
              <a:effectLst>
                <a:outerShdw blurRad="38100" dist="38100" dir="2700000" algn="tl">
                  <a:srgbClr val="000000">
                    <a:alpha val="43137"/>
                  </a:srgbClr>
                </a:outerShdw>
              </a:effectLst>
            </a:endParaRPr>
          </a:p>
          <a:p>
            <a:pPr marL="742950" indent="-742950" algn="l" rtl="0" eaLnBrk="1" fontAlgn="auto" hangingPunct="1">
              <a:spcAft>
                <a:spcPts val="0"/>
              </a:spcAft>
              <a:buClr>
                <a:srgbClr val="CC0000"/>
              </a:buClr>
              <a:buSzPct val="101000"/>
              <a:buFont typeface="+mj-lt"/>
              <a:buAutoNum type="arabicPeriod"/>
              <a:defRPr/>
            </a:pPr>
            <a:r>
              <a:rPr lang="en-US" sz="3600" dirty="0">
                <a:effectLst>
                  <a:outerShdw blurRad="38100" dist="38100" dir="2700000" algn="tl">
                    <a:srgbClr val="000000">
                      <a:alpha val="43137"/>
                    </a:srgbClr>
                  </a:outerShdw>
                </a:effectLst>
              </a:rPr>
              <a:t>better water and sanitation, </a:t>
            </a:r>
          </a:p>
          <a:p>
            <a:pPr marL="742950" indent="-742950" algn="l" rtl="0" eaLnBrk="1" fontAlgn="auto" hangingPunct="1">
              <a:spcAft>
                <a:spcPts val="0"/>
              </a:spcAft>
              <a:buClr>
                <a:srgbClr val="CC0000"/>
              </a:buClr>
              <a:buSzPct val="101000"/>
              <a:buFont typeface="+mj-lt"/>
              <a:buAutoNum type="arabicPeriod"/>
              <a:defRPr/>
            </a:pPr>
            <a:r>
              <a:rPr lang="en-US" sz="3600" dirty="0">
                <a:effectLst>
                  <a:outerShdw blurRad="38100" dist="38100" dir="2700000" algn="tl">
                    <a:srgbClr val="000000">
                      <a:alpha val="43137"/>
                    </a:srgbClr>
                  </a:outerShdw>
                </a:effectLst>
              </a:rPr>
              <a:t>infectious disease control, </a:t>
            </a:r>
          </a:p>
          <a:p>
            <a:pPr marL="742950" indent="-742950" algn="l" rtl="0" eaLnBrk="1" fontAlgn="auto" hangingPunct="1">
              <a:spcAft>
                <a:spcPts val="0"/>
              </a:spcAft>
              <a:buClr>
                <a:srgbClr val="CC0000"/>
              </a:buClr>
              <a:buSzPct val="101000"/>
              <a:buFont typeface="+mj-lt"/>
              <a:buAutoNum type="arabicPeriod"/>
              <a:defRPr/>
            </a:pPr>
            <a:r>
              <a:rPr lang="en-US" sz="4800" b="1" dirty="0">
                <a:effectLst>
                  <a:outerShdw blurRad="38100" dist="38100" dir="2700000" algn="tl">
                    <a:srgbClr val="000000">
                      <a:alpha val="43137"/>
                    </a:srgbClr>
                  </a:outerShdw>
                </a:effectLst>
              </a:rPr>
              <a:t>nutrition education</a:t>
            </a:r>
            <a:r>
              <a:rPr lang="en-US" sz="3600" dirty="0">
                <a:effectLst>
                  <a:outerShdw blurRad="38100" dist="38100" dir="2700000" algn="tl">
                    <a:srgbClr val="000000">
                      <a:alpha val="43137"/>
                    </a:srgbClr>
                  </a:outerShdw>
                </a:effectLst>
              </a:rPr>
              <a:t>, </a:t>
            </a:r>
          </a:p>
          <a:p>
            <a:pPr marL="742950" indent="-742950" algn="l" rtl="0" eaLnBrk="1" fontAlgn="auto" hangingPunct="1">
              <a:spcAft>
                <a:spcPts val="0"/>
              </a:spcAft>
              <a:buClr>
                <a:srgbClr val="CC0000"/>
              </a:buClr>
              <a:buSzPct val="101000"/>
              <a:buFont typeface="+mj-lt"/>
              <a:buAutoNum type="arabicPeriod"/>
              <a:defRPr/>
            </a:pPr>
            <a:r>
              <a:rPr lang="en-US" sz="3600" dirty="0">
                <a:effectLst>
                  <a:outerShdw blurRad="38100" dist="38100" dir="2700000" algn="tl">
                    <a:srgbClr val="000000">
                      <a:alpha val="43137"/>
                    </a:srgbClr>
                  </a:outerShdw>
                </a:effectLst>
              </a:rPr>
              <a:t>food security, </a:t>
            </a:r>
          </a:p>
          <a:p>
            <a:pPr marL="742950" indent="-742950" algn="l" rtl="0" eaLnBrk="1" fontAlgn="auto" hangingPunct="1">
              <a:spcAft>
                <a:spcPts val="0"/>
              </a:spcAft>
              <a:buClr>
                <a:srgbClr val="CC0000"/>
              </a:buClr>
              <a:buSzPct val="101000"/>
              <a:buFont typeface="+mj-lt"/>
              <a:buAutoNum type="arabicPeriod"/>
              <a:defRPr/>
            </a:pPr>
            <a:r>
              <a:rPr lang="en-US" sz="3600" dirty="0">
                <a:effectLst>
                  <a:outerShdw blurRad="38100" dist="38100" dir="2700000" algn="tl">
                    <a:srgbClr val="000000">
                      <a:alpha val="43137"/>
                    </a:srgbClr>
                  </a:outerShdw>
                </a:effectLst>
              </a:rPr>
              <a:t>poverty-reduction programs </a:t>
            </a:r>
            <a:endParaRPr lang="ar-EG"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anim calcmode="lin" valueType="num">
                                      <p:cBhvr>
                                        <p:cTn id="9" dur="500" fill="hold"/>
                                        <p:tgtEl>
                                          <p:spTgt spid="26626"/>
                                        </p:tgtEl>
                                        <p:attrNameLst>
                                          <p:attrName>style.rotation</p:attrName>
                                        </p:attrNameLst>
                                      </p:cBhvr>
                                      <p:tavLst>
                                        <p:tav tm="0">
                                          <p:val>
                                            <p:fltVal val="360"/>
                                          </p:val>
                                        </p:tav>
                                        <p:tav tm="100000">
                                          <p:val>
                                            <p:fltVal val="0"/>
                                          </p:val>
                                        </p:tav>
                                      </p:tavLst>
                                    </p:anim>
                                    <p:animEffect transition="in" filter="fade">
                                      <p:cBhvr>
                                        <p:cTn id="10" dur="500"/>
                                        <p:tgtEl>
                                          <p:spTgt spid="266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6627">
                                            <p:txEl>
                                              <p:pRg st="0" end="0"/>
                                            </p:txEl>
                                          </p:spTgt>
                                        </p:tgtEl>
                                        <p:attrNameLst>
                                          <p:attrName>style.visibility</p:attrName>
                                        </p:attrNameLst>
                                      </p:cBhvr>
                                      <p:to>
                                        <p:strVal val="visible"/>
                                      </p:to>
                                    </p:set>
                                    <p:anim calcmode="lin" valueType="num">
                                      <p:cBhvr additive="base">
                                        <p:cTn id="15"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anim calcmode="lin" valueType="num">
                                      <p:cBhvr additive="base">
                                        <p:cTn id="21"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6627">
                                            <p:txEl>
                                              <p:pRg st="3" end="3"/>
                                            </p:txEl>
                                          </p:spTgt>
                                        </p:tgtEl>
                                        <p:attrNameLst>
                                          <p:attrName>style.visibility</p:attrName>
                                        </p:attrNameLst>
                                      </p:cBhvr>
                                      <p:to>
                                        <p:strVal val="visible"/>
                                      </p:to>
                                    </p:set>
                                    <p:anim calcmode="lin" valueType="num">
                                      <p:cBhvr additive="base">
                                        <p:cTn id="27"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26627">
                                            <p:txEl>
                                              <p:pRg st="4" end="4"/>
                                            </p:txEl>
                                          </p:spTgt>
                                        </p:tgtEl>
                                        <p:attrNameLst>
                                          <p:attrName>style.visibility</p:attrName>
                                        </p:attrNameLst>
                                      </p:cBhvr>
                                      <p:to>
                                        <p:strVal val="visible"/>
                                      </p:to>
                                    </p:set>
                                    <p:anim calcmode="lin" valueType="num">
                                      <p:cBhvr additive="base">
                                        <p:cTn id="33"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6627">
                                            <p:txEl>
                                              <p:pRg st="5" end="5"/>
                                            </p:txEl>
                                          </p:spTgt>
                                        </p:tgtEl>
                                        <p:attrNameLst>
                                          <p:attrName>style.visibility</p:attrName>
                                        </p:attrNameLst>
                                      </p:cBhvr>
                                      <p:to>
                                        <p:strVal val="visible"/>
                                      </p:to>
                                    </p:set>
                                    <p:anim calcmode="lin" valueType="num">
                                      <p:cBhvr additive="base">
                                        <p:cTn id="39"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26627">
                                            <p:txEl>
                                              <p:pRg st="6" end="6"/>
                                            </p:txEl>
                                          </p:spTgt>
                                        </p:tgtEl>
                                        <p:attrNameLst>
                                          <p:attrName>style.visibility</p:attrName>
                                        </p:attrNameLst>
                                      </p:cBhvr>
                                      <p:to>
                                        <p:strVal val="visible"/>
                                      </p:to>
                                    </p:set>
                                    <p:anim calcmode="lin" valueType="num">
                                      <p:cBhvr additive="base">
                                        <p:cTn id="45"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0AB122A9-1F13-42AD-96C7-67653EC2A9E5}"/>
              </a:ext>
            </a:extLst>
          </p:cNvPr>
          <p:cNvSpPr>
            <a:spLocks noGrp="1" noChangeArrowheads="1"/>
          </p:cNvSpPr>
          <p:nvPr>
            <p:ph type="title"/>
          </p:nvPr>
        </p:nvSpPr>
        <p:spPr/>
        <p:txBody>
          <a:bodyPr/>
          <a:lstStyle/>
          <a:p>
            <a:pPr rtl="0" eaLnBrk="1" hangingPunct="1"/>
            <a:r>
              <a:rPr lang="en-US" altLang="en-US" i="1">
                <a:cs typeface="Times New Roman" panose="02020603050405020304" pitchFamily="18" charset="0"/>
              </a:rPr>
              <a:t>Contents </a:t>
            </a:r>
          </a:p>
        </p:txBody>
      </p:sp>
      <p:sp>
        <p:nvSpPr>
          <p:cNvPr id="8195" name="Rectangle 3">
            <a:extLst>
              <a:ext uri="{FF2B5EF4-FFF2-40B4-BE49-F238E27FC236}">
                <a16:creationId xmlns:a16="http://schemas.microsoft.com/office/drawing/2014/main" xmlns="" id="{F73CB24E-B6A8-4B54-9808-16AC650B3FB8}"/>
              </a:ext>
            </a:extLst>
          </p:cNvPr>
          <p:cNvSpPr>
            <a:spLocks noGrp="1" noChangeArrowheads="1"/>
          </p:cNvSpPr>
          <p:nvPr>
            <p:ph idx="1"/>
          </p:nvPr>
        </p:nvSpPr>
        <p:spPr>
          <a:xfrm>
            <a:off x="457200" y="1484313"/>
            <a:ext cx="8229600" cy="4646612"/>
          </a:xfrm>
        </p:spPr>
        <p:txBody>
          <a:bodyPr rtlCol="1">
            <a:normAutofit/>
          </a:bodyPr>
          <a:lstStyle/>
          <a:p>
            <a:pPr algn="l" rtl="0" eaLnBrk="1" fontAlgn="auto" hangingPunct="1">
              <a:spcAft>
                <a:spcPts val="0"/>
              </a:spcAft>
              <a:defRPr/>
            </a:pPr>
            <a:r>
              <a:rPr lang="en-US" sz="3600" i="1" dirty="0">
                <a:solidFill>
                  <a:srgbClr val="002060"/>
                </a:solidFill>
                <a:effectLst>
                  <a:outerShdw blurRad="38100" dist="38100" dir="2700000" algn="tl">
                    <a:srgbClr val="000000">
                      <a:alpha val="43137"/>
                    </a:srgbClr>
                  </a:outerShdw>
                </a:effectLst>
              </a:rPr>
              <a:t>Anemia: a public health problem </a:t>
            </a:r>
          </a:p>
          <a:p>
            <a:pPr algn="l" rtl="0" eaLnBrk="1" fontAlgn="auto" hangingPunct="1">
              <a:spcAft>
                <a:spcPts val="0"/>
              </a:spcAft>
              <a:defRPr/>
            </a:pPr>
            <a:r>
              <a:rPr lang="en-US" sz="3600" i="1" dirty="0">
                <a:solidFill>
                  <a:srgbClr val="002060"/>
                </a:solidFill>
                <a:effectLst>
                  <a:outerShdw blurRad="38100" dist="38100" dir="2700000" algn="tl">
                    <a:srgbClr val="000000">
                      <a:alpha val="43137"/>
                    </a:srgbClr>
                  </a:outerShdw>
                </a:effectLst>
              </a:rPr>
              <a:t>Etiology</a:t>
            </a:r>
          </a:p>
          <a:p>
            <a:pPr algn="l" rtl="0" eaLnBrk="1" fontAlgn="auto" hangingPunct="1">
              <a:spcAft>
                <a:spcPts val="0"/>
              </a:spcAft>
              <a:defRPr/>
            </a:pPr>
            <a:r>
              <a:rPr lang="en-US" sz="3600" i="1" dirty="0">
                <a:solidFill>
                  <a:srgbClr val="002060"/>
                </a:solidFill>
                <a:effectLst>
                  <a:outerShdw blurRad="38100" dist="38100" dir="2700000" algn="tl">
                    <a:srgbClr val="000000">
                      <a:alpha val="43137"/>
                    </a:srgbClr>
                  </a:outerShdw>
                </a:effectLst>
              </a:rPr>
              <a:t>Clinical picture and health consequences</a:t>
            </a:r>
          </a:p>
          <a:p>
            <a:pPr algn="l" rtl="0" eaLnBrk="1" fontAlgn="auto" hangingPunct="1">
              <a:spcAft>
                <a:spcPts val="0"/>
              </a:spcAft>
              <a:defRPr/>
            </a:pPr>
            <a:r>
              <a:rPr lang="en-US" sz="3600" i="1" dirty="0">
                <a:solidFill>
                  <a:srgbClr val="002060"/>
                </a:solidFill>
                <a:effectLst>
                  <a:outerShdw blurRad="38100" dist="38100" dir="2700000" algn="tl">
                    <a:srgbClr val="000000">
                      <a:alpha val="43137"/>
                    </a:srgbClr>
                  </a:outerShdw>
                </a:effectLst>
              </a:rPr>
              <a:t>Assessing anemia</a:t>
            </a:r>
          </a:p>
          <a:p>
            <a:pPr algn="l" rtl="0" eaLnBrk="1" fontAlgn="auto" hangingPunct="1">
              <a:spcAft>
                <a:spcPts val="0"/>
              </a:spcAft>
              <a:defRPr/>
            </a:pPr>
            <a:r>
              <a:rPr lang="en-US" sz="3600" i="1" dirty="0">
                <a:solidFill>
                  <a:srgbClr val="002060"/>
                </a:solidFill>
                <a:effectLst>
                  <a:outerShdw blurRad="38100" dist="38100" dir="2700000" algn="tl">
                    <a:srgbClr val="000000">
                      <a:alpha val="43137"/>
                    </a:srgbClr>
                  </a:outerShdw>
                </a:effectLst>
              </a:rPr>
              <a:t>Magnitude of the problem</a:t>
            </a:r>
          </a:p>
          <a:p>
            <a:pPr algn="l" rtl="0" eaLnBrk="1" fontAlgn="auto" hangingPunct="1">
              <a:spcAft>
                <a:spcPts val="0"/>
              </a:spcAft>
              <a:defRPr/>
            </a:pPr>
            <a:r>
              <a:rPr lang="en-US" sz="3600" i="1" dirty="0">
                <a:solidFill>
                  <a:srgbClr val="002060"/>
                </a:solidFill>
                <a:effectLst>
                  <a:outerShdw blurRad="38100" dist="38100" dir="2700000" algn="tl">
                    <a:srgbClr val="000000">
                      <a:alpha val="43137"/>
                    </a:srgbClr>
                  </a:outerShdw>
                </a:effectLst>
              </a:rPr>
              <a:t>Prevalence of anemia in Jordan</a:t>
            </a:r>
          </a:p>
          <a:p>
            <a:pPr algn="l" rtl="0" eaLnBrk="1" fontAlgn="auto" hangingPunct="1">
              <a:spcAft>
                <a:spcPts val="0"/>
              </a:spcAft>
              <a:defRPr/>
            </a:pPr>
            <a:r>
              <a:rPr lang="en-US" sz="3600" i="1" dirty="0">
                <a:solidFill>
                  <a:srgbClr val="002060"/>
                </a:solidFill>
                <a:effectLst>
                  <a:outerShdw blurRad="38100" dist="38100" dir="2700000" algn="tl">
                    <a:srgbClr val="000000">
                      <a:alpha val="43137"/>
                    </a:srgbClr>
                  </a:outerShdw>
                </a:effectLst>
              </a:rPr>
              <a:t>Control of anemia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765302-0F70-4F6E-B667-C459AF5A0359}"/>
              </a:ext>
            </a:extLst>
          </p:cNvPr>
          <p:cNvSpPr>
            <a:spLocks noGrp="1"/>
          </p:cNvSpPr>
          <p:nvPr>
            <p:ph type="title"/>
          </p:nvPr>
        </p:nvSpPr>
        <p:spPr/>
        <p:txBody>
          <a:bodyPr rtlCol="1">
            <a:normAutofit/>
          </a:bodyPr>
          <a:lstStyle/>
          <a:p>
            <a:pPr rtl="0" eaLnBrk="1" fontAlgn="auto" hangingPunct="1">
              <a:spcAft>
                <a:spcPts val="0"/>
              </a:spcAft>
              <a:defRPr/>
            </a:pPr>
            <a:r>
              <a:rPr lang="en-US" dirty="0">
                <a:solidFill>
                  <a:srgbClr val="CC0000"/>
                </a:solidFill>
                <a:effectLst>
                  <a:outerShdw blurRad="38100" dist="38100" dir="2700000" algn="tl">
                    <a:srgbClr val="000000">
                      <a:alpha val="43137"/>
                    </a:srgbClr>
                  </a:outerShdw>
                </a:effectLst>
              </a:rPr>
              <a:t>Control of anemia</a:t>
            </a:r>
            <a:endParaRPr lang="ar-EG" dirty="0"/>
          </a:p>
        </p:txBody>
      </p:sp>
      <p:sp>
        <p:nvSpPr>
          <p:cNvPr id="3" name="Content Placeholder 2">
            <a:extLst>
              <a:ext uri="{FF2B5EF4-FFF2-40B4-BE49-F238E27FC236}">
                <a16:creationId xmlns:a16="http://schemas.microsoft.com/office/drawing/2014/main" xmlns="" id="{3095C890-355F-4704-A083-CA02D1549C56}"/>
              </a:ext>
            </a:extLst>
          </p:cNvPr>
          <p:cNvSpPr>
            <a:spLocks noGrp="1"/>
          </p:cNvSpPr>
          <p:nvPr>
            <p:ph idx="1"/>
          </p:nvPr>
        </p:nvSpPr>
        <p:spPr/>
        <p:txBody>
          <a:bodyPr rtlCol="1">
            <a:normAutofit/>
          </a:bodyPr>
          <a:lstStyle/>
          <a:p>
            <a:pPr algn="l" rtl="0" eaLnBrk="1" fontAlgn="auto" hangingPunct="1">
              <a:spcAft>
                <a:spcPts val="0"/>
              </a:spcAft>
              <a:buFont typeface="Wingdings" pitchFamily="2" charset="2"/>
              <a:buNone/>
              <a:defRPr/>
            </a:pPr>
            <a:r>
              <a:rPr lang="en-US" b="1" dirty="0">
                <a:solidFill>
                  <a:srgbClr val="CC0000"/>
                </a:solidFill>
                <a:effectLst>
                  <a:outerShdw blurRad="38100" dist="38100" dir="2700000" algn="tl">
                    <a:srgbClr val="000000">
                      <a:alpha val="43137"/>
                    </a:srgbClr>
                  </a:outerShdw>
                </a:effectLst>
              </a:rPr>
              <a:t>B) </a:t>
            </a:r>
            <a:r>
              <a:rPr lang="en-US" sz="4000" dirty="0">
                <a:effectLst>
                  <a:outerShdw blurRad="38100" dist="38100" dir="2700000" algn="tl">
                    <a:srgbClr val="000000">
                      <a:alpha val="43137"/>
                    </a:srgbClr>
                  </a:outerShdw>
                </a:effectLst>
              </a:rPr>
              <a:t>In order to effectively combat anemia , the </a:t>
            </a:r>
            <a:r>
              <a:rPr lang="en-US" sz="4000" b="1" dirty="0">
                <a:effectLst>
                  <a:outerShdw blurRad="38100" dist="38100" dir="2700000" algn="tl">
                    <a:srgbClr val="000000">
                      <a:alpha val="43137"/>
                    </a:srgbClr>
                  </a:outerShdw>
                </a:effectLst>
              </a:rPr>
              <a:t>contributing factors </a:t>
            </a:r>
            <a:r>
              <a:rPr lang="en-US" sz="4000" dirty="0">
                <a:effectLst>
                  <a:outerShdw blurRad="38100" dist="38100" dir="2700000" algn="tl">
                    <a:srgbClr val="000000">
                      <a:alpha val="43137"/>
                    </a:srgbClr>
                  </a:outerShdw>
                </a:effectLst>
              </a:rPr>
              <a:t>must be identified and addressed.</a:t>
            </a:r>
          </a:p>
          <a:p>
            <a:pPr algn="l" rtl="0" eaLnBrk="1" fontAlgn="auto" hangingPunct="1">
              <a:spcAft>
                <a:spcPts val="0"/>
              </a:spcAft>
              <a:buFont typeface="Wingdings" pitchFamily="2" charset="2"/>
              <a:buNone/>
              <a:defRPr/>
            </a:pPr>
            <a:endParaRPr lang="en-US" sz="700" dirty="0">
              <a:effectLst>
                <a:outerShdw blurRad="38100" dist="38100" dir="2700000" algn="tl">
                  <a:srgbClr val="000000">
                    <a:alpha val="43137"/>
                  </a:srgbClr>
                </a:outerShdw>
              </a:effectLst>
            </a:endParaRPr>
          </a:p>
          <a:p>
            <a:pPr algn="l" rtl="0" eaLnBrk="1" fontAlgn="auto" hangingPunct="1">
              <a:spcAft>
                <a:spcPts val="0"/>
              </a:spcAft>
              <a:defRPr/>
            </a:pP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B02B7-B688-4350-A19D-7BE6D4ABC02E}"/>
              </a:ext>
            </a:extLst>
          </p:cNvPr>
          <p:cNvSpPr>
            <a:spLocks noGrp="1"/>
          </p:cNvSpPr>
          <p:nvPr>
            <p:ph type="title"/>
          </p:nvPr>
        </p:nvSpPr>
        <p:spPr>
          <a:xfrm>
            <a:off x="457200" y="122238"/>
            <a:ext cx="7543800" cy="569912"/>
          </a:xfrm>
        </p:spPr>
        <p:txBody>
          <a:bodyPr rtlCol="1">
            <a:normAutofit fontScale="90000"/>
          </a:bodyPr>
          <a:lstStyle/>
          <a:p>
            <a:pPr rtl="0" eaLnBrk="1" fontAlgn="auto" hangingPunct="1">
              <a:spcAft>
                <a:spcPts val="0"/>
              </a:spcAft>
              <a:defRPr/>
            </a:pPr>
            <a:r>
              <a:rPr lang="en-US" dirty="0">
                <a:effectLst>
                  <a:outerShdw blurRad="38100" dist="38100" dir="2700000" algn="tl">
                    <a:srgbClr val="000000">
                      <a:alpha val="43137"/>
                    </a:srgbClr>
                  </a:outerShdw>
                </a:effectLst>
              </a:rPr>
              <a:t>Control of anemia</a:t>
            </a:r>
            <a:endParaRPr lang="ar-EG" dirty="0"/>
          </a:p>
        </p:txBody>
      </p:sp>
      <p:sp>
        <p:nvSpPr>
          <p:cNvPr id="3" name="Content Placeholder 2">
            <a:extLst>
              <a:ext uri="{FF2B5EF4-FFF2-40B4-BE49-F238E27FC236}">
                <a16:creationId xmlns:a16="http://schemas.microsoft.com/office/drawing/2014/main" xmlns="" id="{B4D48104-11A5-496A-B37A-2050A7FEA5EE}"/>
              </a:ext>
            </a:extLst>
          </p:cNvPr>
          <p:cNvSpPr>
            <a:spLocks noGrp="1"/>
          </p:cNvSpPr>
          <p:nvPr>
            <p:ph idx="1"/>
          </p:nvPr>
        </p:nvSpPr>
        <p:spPr>
          <a:xfrm>
            <a:off x="250825" y="908050"/>
            <a:ext cx="8642350" cy="5689600"/>
          </a:xfrm>
        </p:spPr>
        <p:txBody>
          <a:bodyPr rtlCol="1">
            <a:normAutofit/>
          </a:bodyPr>
          <a:lstStyle/>
          <a:p>
            <a:pPr algn="l" rtl="0" eaLnBrk="1" fontAlgn="auto" hangingPunct="1">
              <a:spcAft>
                <a:spcPts val="0"/>
              </a:spcAft>
              <a:defRPr/>
            </a:pPr>
            <a:r>
              <a:rPr lang="en-US" dirty="0">
                <a:effectLst>
                  <a:outerShdw blurRad="38100" dist="38100" dir="2700000" algn="tl">
                    <a:srgbClr val="C0C0C0"/>
                  </a:outerShdw>
                </a:effectLst>
              </a:rPr>
              <a:t>In settings where iron deficiency is the most frequent cause, </a:t>
            </a:r>
            <a:r>
              <a:rPr lang="en-US" b="1" dirty="0">
                <a:solidFill>
                  <a:srgbClr val="CC0000"/>
                </a:solidFill>
                <a:effectLst>
                  <a:outerShdw blurRad="38100" dist="38100" dir="2700000" algn="tl">
                    <a:srgbClr val="C0C0C0"/>
                  </a:outerShdw>
                </a:effectLst>
              </a:rPr>
              <a:t>additional iron intake</a:t>
            </a:r>
            <a:r>
              <a:rPr lang="en-US" b="1" dirty="0">
                <a:effectLst>
                  <a:outerShdw blurRad="38100" dist="38100" dir="2700000" algn="tl">
                    <a:srgbClr val="C0C0C0"/>
                  </a:outerShdw>
                </a:effectLst>
              </a:rPr>
              <a:t> </a:t>
            </a:r>
            <a:r>
              <a:rPr lang="en-US" dirty="0">
                <a:effectLst>
                  <a:outerShdw blurRad="38100" dist="38100" dir="2700000" algn="tl">
                    <a:srgbClr val="C0C0C0"/>
                  </a:outerShdw>
                </a:effectLst>
              </a:rPr>
              <a:t>is usually provided </a:t>
            </a:r>
            <a:r>
              <a:rPr lang="en-US" b="1" dirty="0">
                <a:effectLst>
                  <a:outerShdw blurRad="38100" dist="38100" dir="2700000" algn="tl">
                    <a:srgbClr val="C0C0C0"/>
                  </a:outerShdw>
                </a:effectLst>
              </a:rPr>
              <a:t>through </a:t>
            </a:r>
            <a:r>
              <a:rPr lang="en-US" b="1" dirty="0">
                <a:solidFill>
                  <a:srgbClr val="CC0000"/>
                </a:solidFill>
                <a:effectLst>
                  <a:outerShdw blurRad="38100" dist="38100" dir="2700000" algn="tl">
                    <a:srgbClr val="C0C0C0"/>
                  </a:outerShdw>
                </a:effectLst>
              </a:rPr>
              <a:t>iron supplements</a:t>
            </a:r>
            <a:r>
              <a:rPr lang="en-US" b="1" dirty="0">
                <a:effectLst>
                  <a:outerShdw blurRad="38100" dist="38100" dir="2700000" algn="tl">
                    <a:srgbClr val="C0C0C0"/>
                  </a:outerShdw>
                </a:effectLst>
              </a:rPr>
              <a:t> </a:t>
            </a:r>
            <a:r>
              <a:rPr lang="en-US" dirty="0">
                <a:effectLst>
                  <a:outerShdw blurRad="38100" dist="38100" dir="2700000" algn="tl">
                    <a:srgbClr val="C0C0C0"/>
                  </a:outerShdw>
                </a:effectLst>
              </a:rPr>
              <a:t>to vulnerable groups; in particular </a:t>
            </a:r>
            <a:r>
              <a:rPr lang="en-US" b="1" dirty="0">
                <a:solidFill>
                  <a:srgbClr val="CC0000"/>
                </a:solidFill>
                <a:effectLst>
                  <a:outerShdw blurRad="38100" dist="38100" dir="2700000" algn="tl">
                    <a:srgbClr val="C0C0C0"/>
                  </a:outerShdw>
                </a:effectLst>
              </a:rPr>
              <a:t>pregnant women and young children.</a:t>
            </a:r>
          </a:p>
          <a:p>
            <a:pPr algn="l" rtl="0" eaLnBrk="1" fontAlgn="auto" hangingPunct="1">
              <a:spcAft>
                <a:spcPts val="0"/>
              </a:spcAft>
              <a:buFont typeface="Wingdings" pitchFamily="2" charset="2"/>
              <a:buNone/>
              <a:defRPr/>
            </a:pPr>
            <a:endParaRPr lang="en-US" sz="2000" dirty="0">
              <a:solidFill>
                <a:srgbClr val="CC0000"/>
              </a:solidFill>
              <a:effectLst>
                <a:outerShdw blurRad="38100" dist="38100" dir="2700000" algn="tl">
                  <a:srgbClr val="C0C0C0"/>
                </a:outerShdw>
              </a:effectLst>
            </a:endParaRPr>
          </a:p>
          <a:p>
            <a:pPr algn="l" rtl="0" eaLnBrk="1" fontAlgn="auto" hangingPunct="1">
              <a:spcAft>
                <a:spcPts val="0"/>
              </a:spcAft>
              <a:defRPr/>
            </a:pPr>
            <a:r>
              <a:rPr lang="en-US" b="1" dirty="0">
                <a:solidFill>
                  <a:srgbClr val="CC0000"/>
                </a:solidFill>
                <a:effectLst>
                  <a:outerShdw blurRad="38100" dist="38100" dir="2700000" algn="tl">
                    <a:srgbClr val="C0C0C0"/>
                  </a:outerShdw>
                </a:effectLst>
              </a:rPr>
              <a:t>Food-based approaches</a:t>
            </a:r>
            <a:r>
              <a:rPr lang="en-US" b="1" dirty="0">
                <a:effectLst>
                  <a:outerShdw blurRad="38100" dist="38100" dir="2700000" algn="tl">
                    <a:srgbClr val="C0C0C0"/>
                  </a:outerShdw>
                </a:effectLst>
              </a:rPr>
              <a:t> </a:t>
            </a:r>
            <a:r>
              <a:rPr lang="en-US" dirty="0">
                <a:effectLst>
                  <a:outerShdw blurRad="38100" dist="38100" dir="2700000" algn="tl">
                    <a:srgbClr val="C0C0C0"/>
                  </a:outerShdw>
                </a:effectLst>
              </a:rPr>
              <a:t>to increase iron intake through </a:t>
            </a:r>
            <a:r>
              <a:rPr lang="en-US" b="1" dirty="0">
                <a:solidFill>
                  <a:srgbClr val="CC0000"/>
                </a:solidFill>
                <a:effectLst>
                  <a:outerShdw blurRad="38100" dist="38100" dir="2700000" algn="tl">
                    <a:srgbClr val="C0C0C0"/>
                  </a:outerShdw>
                </a:effectLst>
              </a:rPr>
              <a:t>food fortification</a:t>
            </a:r>
            <a:r>
              <a:rPr lang="en-US" b="1" dirty="0">
                <a:effectLst>
                  <a:outerShdw blurRad="38100" dist="38100" dir="2700000" algn="tl">
                    <a:srgbClr val="C0C0C0"/>
                  </a:outerShdw>
                </a:effectLst>
              </a:rPr>
              <a:t> </a:t>
            </a:r>
            <a:r>
              <a:rPr lang="en-US" dirty="0">
                <a:effectLst>
                  <a:outerShdw blurRad="38100" dist="38100" dir="2700000" algn="tl">
                    <a:srgbClr val="C0C0C0"/>
                  </a:outerShdw>
                </a:effectLst>
              </a:rPr>
              <a:t>are important, sustainable strategies for preventing IDA in the general population</a:t>
            </a:r>
            <a:r>
              <a:rPr lang="en-US" dirty="0"/>
              <a:t>.</a:t>
            </a: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7663DC-3CC3-4CB6-A34B-C220398BBD38}"/>
              </a:ext>
            </a:extLst>
          </p:cNvPr>
          <p:cNvSpPr>
            <a:spLocks noGrp="1"/>
          </p:cNvSpPr>
          <p:nvPr>
            <p:ph type="title"/>
          </p:nvPr>
        </p:nvSpPr>
        <p:spPr>
          <a:xfrm>
            <a:off x="457200" y="122238"/>
            <a:ext cx="7543800" cy="714375"/>
          </a:xfrm>
        </p:spPr>
        <p:txBody>
          <a:bodyPr rtlCol="1">
            <a:normAutofit fontScale="90000"/>
          </a:bodyPr>
          <a:lstStyle/>
          <a:p>
            <a:pPr rtl="0" eaLnBrk="1" fontAlgn="auto" hangingPunct="1">
              <a:spcAft>
                <a:spcPts val="0"/>
              </a:spcAft>
              <a:defRPr/>
            </a:pPr>
            <a:r>
              <a:rPr lang="en-US" dirty="0">
                <a:effectLst>
                  <a:outerShdw blurRad="38100" dist="38100" dir="2700000" algn="tl">
                    <a:srgbClr val="000000">
                      <a:alpha val="43137"/>
                    </a:srgbClr>
                  </a:outerShdw>
                </a:effectLst>
              </a:rPr>
              <a:t>Control of anemia</a:t>
            </a:r>
            <a:endParaRPr lang="ar-EG" dirty="0"/>
          </a:p>
        </p:txBody>
      </p:sp>
      <p:sp>
        <p:nvSpPr>
          <p:cNvPr id="3" name="Content Placeholder 2">
            <a:extLst>
              <a:ext uri="{FF2B5EF4-FFF2-40B4-BE49-F238E27FC236}">
                <a16:creationId xmlns:a16="http://schemas.microsoft.com/office/drawing/2014/main" xmlns="" id="{FE7D2779-53B5-4AA2-B13B-DF08E35ADC83}"/>
              </a:ext>
            </a:extLst>
          </p:cNvPr>
          <p:cNvSpPr>
            <a:spLocks noGrp="1"/>
          </p:cNvSpPr>
          <p:nvPr>
            <p:ph idx="1"/>
          </p:nvPr>
        </p:nvSpPr>
        <p:spPr>
          <a:xfrm>
            <a:off x="250825" y="981075"/>
            <a:ext cx="8713788" cy="5616575"/>
          </a:xfrm>
        </p:spPr>
        <p:txBody>
          <a:bodyPr rtlCol="1">
            <a:normAutofit/>
          </a:bodyPr>
          <a:lstStyle/>
          <a:p>
            <a:pPr algn="l" rtl="0" eaLnBrk="1" fontAlgn="auto" hangingPunct="1">
              <a:spcAft>
                <a:spcPts val="0"/>
              </a:spcAft>
              <a:buFont typeface="Wingdings" pitchFamily="2" charset="2"/>
              <a:buNone/>
              <a:defRPr/>
            </a:pPr>
            <a:r>
              <a:rPr lang="en-US" sz="4000" b="1" dirty="0">
                <a:effectLst>
                  <a:outerShdw blurRad="38100" dist="38100" dir="2700000" algn="tl">
                    <a:srgbClr val="000000">
                      <a:alpha val="43137"/>
                    </a:srgbClr>
                  </a:outerShdw>
                </a:effectLst>
              </a:rPr>
              <a:t>Fortified foods alone are not enough</a:t>
            </a:r>
            <a:r>
              <a:rPr lang="en-US" sz="4000" dirty="0">
                <a:effectLst>
                  <a:outerShdw blurRad="38100" dist="38100" dir="2700000" algn="tl">
                    <a:srgbClr val="000000">
                      <a:alpha val="43137"/>
                    </a:srgbClr>
                  </a:outerShdw>
                </a:effectLst>
              </a:rPr>
              <a:t>. </a:t>
            </a:r>
          </a:p>
          <a:p>
            <a:pPr algn="l" rtl="0" eaLnBrk="1" fontAlgn="auto" hangingPunct="1">
              <a:spcAft>
                <a:spcPts val="0"/>
              </a:spcAft>
              <a:buFont typeface="Wingdings" pitchFamily="2" charset="2"/>
              <a:buNone/>
              <a:defRPr/>
            </a:pPr>
            <a:r>
              <a:rPr lang="en-US" sz="4000" b="1" dirty="0">
                <a:solidFill>
                  <a:srgbClr val="CC0000"/>
                </a:solidFill>
              </a:rPr>
              <a:t>Successful delivery of such interventions requires: </a:t>
            </a:r>
          </a:p>
          <a:p>
            <a:pPr algn="l" rtl="0" eaLnBrk="1" fontAlgn="auto" hangingPunct="1">
              <a:spcAft>
                <a:spcPts val="0"/>
              </a:spcAft>
              <a:buFont typeface="Wingdings" pitchFamily="2" charset="2"/>
              <a:buChar char="Ø"/>
              <a:defRPr/>
            </a:pPr>
            <a:r>
              <a:rPr lang="en-US" sz="4000" dirty="0">
                <a:effectLst>
                  <a:outerShdw blurRad="38100" dist="38100" dir="2700000" algn="tl">
                    <a:srgbClr val="000000">
                      <a:alpha val="43137"/>
                    </a:srgbClr>
                  </a:outerShdw>
                </a:effectLst>
              </a:rPr>
              <a:t> the strengthening of health systems, </a:t>
            </a:r>
          </a:p>
          <a:p>
            <a:pPr algn="l" rtl="0" eaLnBrk="1" fontAlgn="auto" hangingPunct="1">
              <a:spcAft>
                <a:spcPts val="0"/>
              </a:spcAft>
              <a:buFont typeface="Wingdings" pitchFamily="2" charset="2"/>
              <a:buChar char="Ø"/>
              <a:defRPr/>
            </a:pPr>
            <a:r>
              <a:rPr lang="en-US" sz="4000" dirty="0">
                <a:effectLst>
                  <a:outerShdw blurRad="38100" dist="38100" dir="2700000" algn="tl">
                    <a:srgbClr val="000000">
                      <a:alpha val="43137"/>
                    </a:srgbClr>
                  </a:outerShdw>
                </a:effectLst>
              </a:rPr>
              <a:t> increased awareness,</a:t>
            </a:r>
          </a:p>
          <a:p>
            <a:pPr algn="l" rtl="0" eaLnBrk="1" fontAlgn="auto" hangingPunct="1">
              <a:spcAft>
                <a:spcPts val="0"/>
              </a:spcAft>
              <a:buFont typeface="Wingdings" pitchFamily="2" charset="2"/>
              <a:buChar char="Ø"/>
              <a:defRPr/>
            </a:pPr>
            <a:r>
              <a:rPr lang="en-US" sz="4000" dirty="0">
                <a:effectLst>
                  <a:outerShdw blurRad="38100" dist="38100" dir="2700000" algn="tl">
                    <a:srgbClr val="000000">
                      <a:alpha val="43137"/>
                    </a:srgbClr>
                  </a:outerShdw>
                </a:effectLst>
              </a:rPr>
              <a:t> financial investment</a:t>
            </a:r>
            <a:r>
              <a:rPr lang="en-US" dirty="0">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7B9B27-6CF4-4B7B-A529-866B164CE50C}"/>
              </a:ext>
            </a:extLst>
          </p:cNvPr>
          <p:cNvSpPr>
            <a:spLocks noGrp="1"/>
          </p:cNvSpPr>
          <p:nvPr>
            <p:ph type="title"/>
          </p:nvPr>
        </p:nvSpPr>
        <p:spPr>
          <a:xfrm>
            <a:off x="457200" y="122238"/>
            <a:ext cx="7543800" cy="858837"/>
          </a:xfrm>
        </p:spPr>
        <p:txBody>
          <a:bodyPr rtlCol="1">
            <a:normAutofit/>
          </a:bodyPr>
          <a:lstStyle/>
          <a:p>
            <a:pPr eaLnBrk="1" fontAlgn="auto" hangingPunct="1">
              <a:spcAft>
                <a:spcPts val="0"/>
              </a:spcAft>
              <a:defRPr/>
            </a:pPr>
            <a:r>
              <a:rPr lang="en-US" dirty="0">
                <a:effectLst>
                  <a:outerShdw blurRad="38100" dist="38100" dir="2700000" algn="tl">
                    <a:srgbClr val="000000">
                      <a:alpha val="43137"/>
                    </a:srgbClr>
                  </a:outerShdw>
                </a:effectLst>
              </a:rPr>
              <a:t>Control of anemia</a:t>
            </a:r>
            <a:endParaRPr lang="ar-EG" dirty="0"/>
          </a:p>
        </p:txBody>
      </p:sp>
      <p:sp>
        <p:nvSpPr>
          <p:cNvPr id="3" name="Content Placeholder 2">
            <a:extLst>
              <a:ext uri="{FF2B5EF4-FFF2-40B4-BE49-F238E27FC236}">
                <a16:creationId xmlns:a16="http://schemas.microsoft.com/office/drawing/2014/main" xmlns="" id="{38FAFC0B-4153-4CD9-A03C-F15EF447BFD2}"/>
              </a:ext>
            </a:extLst>
          </p:cNvPr>
          <p:cNvSpPr>
            <a:spLocks noGrp="1"/>
          </p:cNvSpPr>
          <p:nvPr>
            <p:ph idx="1"/>
          </p:nvPr>
        </p:nvSpPr>
        <p:spPr>
          <a:xfrm>
            <a:off x="179388" y="1125538"/>
            <a:ext cx="8785225" cy="5472112"/>
          </a:xfrm>
        </p:spPr>
        <p:txBody>
          <a:bodyPr rtlCol="1">
            <a:normAutofit/>
          </a:bodyPr>
          <a:lstStyle/>
          <a:p>
            <a:pPr algn="l" rtl="0" eaLnBrk="1" fontAlgn="auto" hangingPunct="1">
              <a:spcAft>
                <a:spcPts val="0"/>
              </a:spcAft>
              <a:defRPr/>
            </a:pPr>
            <a:r>
              <a:rPr lang="en-US" sz="3600" b="1" dirty="0">
                <a:effectLst>
                  <a:outerShdw blurRad="38100" dist="38100" dir="2700000" algn="tl">
                    <a:srgbClr val="000000">
                      <a:alpha val="43137"/>
                    </a:srgbClr>
                  </a:outerShdw>
                </a:effectLst>
              </a:rPr>
              <a:t>In settings where iron deficiency is not </a:t>
            </a:r>
            <a:r>
              <a:rPr lang="en-US" sz="3600" dirty="0">
                <a:effectLst>
                  <a:outerShdw blurRad="38100" dist="38100" dir="2700000" algn="tl">
                    <a:srgbClr val="000000">
                      <a:alpha val="43137"/>
                    </a:srgbClr>
                  </a:outerShdw>
                </a:effectLst>
              </a:rPr>
              <a:t>the only cause of anemia, approaches that combine iron interventions with other measures are needed.</a:t>
            </a:r>
          </a:p>
          <a:p>
            <a:pPr algn="l" rtl="0" eaLnBrk="1" fontAlgn="auto" hangingPunct="1">
              <a:spcAft>
                <a:spcPts val="0"/>
              </a:spcAft>
              <a:buFont typeface="Wingdings" pitchFamily="2" charset="2"/>
              <a:buNone/>
              <a:defRPr/>
            </a:pPr>
            <a:endParaRPr lang="en-US" sz="800" dirty="0">
              <a:effectLst>
                <a:outerShdw blurRad="38100" dist="38100" dir="2700000" algn="tl">
                  <a:srgbClr val="000000">
                    <a:alpha val="43137"/>
                  </a:srgbClr>
                </a:outerShdw>
              </a:effectLst>
            </a:endParaRPr>
          </a:p>
          <a:p>
            <a:pPr algn="l" rtl="0" eaLnBrk="1" fontAlgn="auto" hangingPunct="1">
              <a:spcAft>
                <a:spcPts val="0"/>
              </a:spcAft>
              <a:defRPr/>
            </a:pPr>
            <a:r>
              <a:rPr lang="en-US" sz="3600" dirty="0">
                <a:effectLst>
                  <a:outerShdw blurRad="38100" dist="38100" dir="2700000" algn="tl">
                    <a:srgbClr val="000000">
                      <a:alpha val="43137"/>
                    </a:srgbClr>
                  </a:outerShdw>
                </a:effectLst>
              </a:rPr>
              <a:t>Strategies should include addressing other causes of anemia and </a:t>
            </a:r>
            <a:r>
              <a:rPr lang="en-US" sz="3600" b="1" dirty="0">
                <a:effectLst>
                  <a:outerShdw blurRad="38100" dist="38100" dir="2700000" algn="tl">
                    <a:srgbClr val="000000">
                      <a:alpha val="43137"/>
                    </a:srgbClr>
                  </a:outerShdw>
                </a:effectLst>
              </a:rPr>
              <a:t>should be built into the primary health care system and existing programs.</a:t>
            </a:r>
          </a:p>
          <a:p>
            <a:pPr algn="l" rtl="0" eaLnBrk="1" fontAlgn="auto" hangingPunct="1">
              <a:spcAft>
                <a:spcPts val="0"/>
              </a:spcAft>
              <a:buFont typeface="Wingdings" pitchFamily="2" charset="2"/>
              <a:buNone/>
              <a:defRPr/>
            </a:pPr>
            <a:endParaRPr lang="en-US"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7F1D2-B0DF-4FAC-9649-ABB2B5B33193}"/>
              </a:ext>
            </a:extLst>
          </p:cNvPr>
          <p:cNvSpPr>
            <a:spLocks noGrp="1"/>
          </p:cNvSpPr>
          <p:nvPr>
            <p:ph type="title"/>
          </p:nvPr>
        </p:nvSpPr>
        <p:spPr/>
        <p:txBody>
          <a:bodyPr rtlCol="1">
            <a:normAutofit/>
          </a:bodyPr>
          <a:lstStyle/>
          <a:p>
            <a:pPr rtl="0" eaLnBrk="1" fontAlgn="auto" hangingPunct="1">
              <a:spcAft>
                <a:spcPts val="0"/>
              </a:spcAft>
              <a:defRPr/>
            </a:pPr>
            <a:r>
              <a:rPr lang="en-US" dirty="0">
                <a:effectLst>
                  <a:outerShdw blurRad="38100" dist="38100" dir="2700000" algn="tl">
                    <a:srgbClr val="000000">
                      <a:alpha val="43137"/>
                    </a:srgbClr>
                  </a:outerShdw>
                </a:effectLst>
              </a:rPr>
              <a:t>Control of anemia</a:t>
            </a:r>
            <a:endParaRPr lang="ar-EG" dirty="0"/>
          </a:p>
        </p:txBody>
      </p:sp>
      <p:sp>
        <p:nvSpPr>
          <p:cNvPr id="3" name="Content Placeholder 2">
            <a:extLst>
              <a:ext uri="{FF2B5EF4-FFF2-40B4-BE49-F238E27FC236}">
                <a16:creationId xmlns:a16="http://schemas.microsoft.com/office/drawing/2014/main" xmlns="" id="{19B65903-1FC7-4E72-B1B4-7A08BAEB4BDB}"/>
              </a:ext>
            </a:extLst>
          </p:cNvPr>
          <p:cNvSpPr>
            <a:spLocks noGrp="1"/>
          </p:cNvSpPr>
          <p:nvPr>
            <p:ph idx="1"/>
          </p:nvPr>
        </p:nvSpPr>
        <p:spPr/>
        <p:txBody>
          <a:bodyPr rtlCol="1">
            <a:normAutofit/>
          </a:bodyPr>
          <a:lstStyle/>
          <a:p>
            <a:pPr algn="l" rtl="0" eaLnBrk="1" fontAlgn="auto" hangingPunct="1">
              <a:spcAft>
                <a:spcPts val="0"/>
              </a:spcAft>
              <a:defRPr/>
            </a:pPr>
            <a:r>
              <a:rPr lang="en-US" sz="4000" dirty="0">
                <a:effectLst>
                  <a:outerShdw blurRad="38100" dist="38100" dir="2700000" algn="tl">
                    <a:srgbClr val="000000">
                      <a:alpha val="43137"/>
                    </a:srgbClr>
                  </a:outerShdw>
                </a:effectLst>
              </a:rPr>
              <a:t>These </a:t>
            </a:r>
            <a:r>
              <a:rPr lang="en-US" sz="4000" b="1" dirty="0">
                <a:effectLst>
                  <a:outerShdw blurRad="38100" dist="38100" dir="2700000" algn="tl">
                    <a:srgbClr val="000000">
                      <a:alpha val="43137"/>
                    </a:srgbClr>
                  </a:outerShdw>
                </a:effectLst>
              </a:rPr>
              <a:t>strategies</a:t>
            </a:r>
            <a:r>
              <a:rPr lang="en-US" sz="4000" dirty="0">
                <a:effectLst>
                  <a:outerShdw blurRad="38100" dist="38100" dir="2700000" algn="tl">
                    <a:srgbClr val="000000">
                      <a:alpha val="43137"/>
                    </a:srgbClr>
                  </a:outerShdw>
                </a:effectLst>
              </a:rPr>
              <a:t> should be </a:t>
            </a:r>
            <a:r>
              <a:rPr lang="en-US" sz="4000" b="1" dirty="0">
                <a:effectLst>
                  <a:outerShdw blurRad="38100" dist="38100" dir="2700000" algn="tl">
                    <a:srgbClr val="000000">
                      <a:alpha val="43137"/>
                    </a:srgbClr>
                  </a:outerShdw>
                </a:effectLst>
              </a:rPr>
              <a:t>tailored to local conditions</a:t>
            </a:r>
            <a:r>
              <a:rPr lang="en-US" sz="4000" dirty="0">
                <a:effectLst>
                  <a:outerShdw blurRad="38100" dist="38100" dir="2700000" algn="tl">
                    <a:srgbClr val="000000">
                      <a:alpha val="43137"/>
                    </a:srgbClr>
                  </a:outerShdw>
                </a:effectLst>
              </a:rPr>
              <a:t>, taking into account the specific etiology and prevalence of anemia in a given setting and population group </a:t>
            </a:r>
            <a:r>
              <a:rPr lang="en-US" sz="4000" dirty="0" err="1">
                <a:effectLst>
                  <a:outerShdw blurRad="38100" dist="38100" dir="2700000" algn="tl">
                    <a:srgbClr val="000000">
                      <a:alpha val="43137"/>
                    </a:srgbClr>
                  </a:outerShdw>
                </a:effectLst>
              </a:rPr>
              <a:t>e.g</a:t>
            </a:r>
            <a:r>
              <a:rPr lang="en-US" sz="4000" dirty="0">
                <a:effectLst>
                  <a:outerShdw blurRad="38100" dist="38100" dir="2700000" algn="tl">
                    <a:srgbClr val="000000">
                      <a:alpha val="43137"/>
                    </a:srgbClr>
                  </a:outerShdw>
                </a:effectLst>
              </a:rPr>
              <a:t> treatment of worm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xmlns="" id="{BF70B70D-04EC-44CC-B533-3E69A4F5C6BC}"/>
              </a:ext>
            </a:extLst>
          </p:cNvPr>
          <p:cNvSpPr>
            <a:spLocks noGrp="1"/>
          </p:cNvSpPr>
          <p:nvPr>
            <p:ph type="title"/>
          </p:nvPr>
        </p:nvSpPr>
        <p:spPr/>
        <p:txBody>
          <a:bodyPr/>
          <a:lstStyle/>
          <a:p>
            <a:pPr algn="l" rtl="0"/>
            <a:r>
              <a:rPr lang="en-US" altLang="en-US" sz="3200" b="1">
                <a:cs typeface="Times New Roman" panose="02020603050405020304" pitchFamily="18" charset="0"/>
              </a:rPr>
              <a:t>Comprehensive implementation plan on maternal, infant and young child nutrition</a:t>
            </a:r>
            <a:endParaRPr lang="ar-SA" altLang="en-US"/>
          </a:p>
        </p:txBody>
      </p:sp>
      <p:sp>
        <p:nvSpPr>
          <p:cNvPr id="45059" name="Content Placeholder 2">
            <a:extLst>
              <a:ext uri="{FF2B5EF4-FFF2-40B4-BE49-F238E27FC236}">
                <a16:creationId xmlns:a16="http://schemas.microsoft.com/office/drawing/2014/main" xmlns="" id="{3BC7C82E-2E21-4D30-AC41-FA44084AF81E}"/>
              </a:ext>
            </a:extLst>
          </p:cNvPr>
          <p:cNvSpPr>
            <a:spLocks noGrp="1"/>
          </p:cNvSpPr>
          <p:nvPr>
            <p:ph idx="1"/>
          </p:nvPr>
        </p:nvSpPr>
        <p:spPr/>
        <p:txBody>
          <a:bodyPr/>
          <a:lstStyle/>
          <a:p>
            <a:pPr algn="l" rtl="0"/>
            <a:r>
              <a:rPr lang="en-US" altLang="en-US" dirty="0">
                <a:cs typeface="Arial" panose="020B0604020202020204" pitchFamily="34" charset="0"/>
              </a:rPr>
              <a:t>GLOBAL TARGET 2: ANAEMIA</a:t>
            </a:r>
          </a:p>
          <a:p>
            <a:pPr algn="l" rtl="0"/>
            <a:r>
              <a:rPr lang="en-US" altLang="en-US" dirty="0">
                <a:cs typeface="Arial" panose="020B0604020202020204" pitchFamily="34" charset="0"/>
              </a:rPr>
              <a:t>By 2025, a </a:t>
            </a:r>
            <a:r>
              <a:rPr lang="en-US" altLang="en-US" b="1" dirty="0">
                <a:solidFill>
                  <a:srgbClr val="C00000"/>
                </a:solidFill>
                <a:cs typeface="Arial" panose="020B0604020202020204" pitchFamily="34" charset="0"/>
              </a:rPr>
              <a:t>50%</a:t>
            </a:r>
            <a:r>
              <a:rPr lang="en-US" altLang="en-US" dirty="0">
                <a:cs typeface="Arial" panose="020B0604020202020204" pitchFamily="34" charset="0"/>
              </a:rPr>
              <a:t> reduction of </a:t>
            </a:r>
            <a:r>
              <a:rPr lang="en-US" altLang="en-US" dirty="0" err="1">
                <a:cs typeface="Arial" panose="020B0604020202020204" pitchFamily="34" charset="0"/>
              </a:rPr>
              <a:t>anaemia</a:t>
            </a:r>
            <a:r>
              <a:rPr lang="en-US" altLang="en-US" dirty="0">
                <a:cs typeface="Arial" panose="020B0604020202020204" pitchFamily="34" charset="0"/>
              </a:rPr>
              <a:t> in women of reproductive age. </a:t>
            </a:r>
          </a:p>
          <a:p>
            <a:pPr lvl="1" algn="l" rtl="0"/>
            <a:r>
              <a:rPr lang="en-US" altLang="en-US" dirty="0">
                <a:cs typeface="Arial" panose="020B0604020202020204" pitchFamily="34" charset="0"/>
              </a:rPr>
              <a:t>This target implies a relative reduction of 50% of the number of non-pregnant women of reproductive age (15–49 years) affected by </a:t>
            </a:r>
            <a:r>
              <a:rPr lang="en-US" altLang="en-US" dirty="0" err="1">
                <a:cs typeface="Arial" panose="020B0604020202020204" pitchFamily="34" charset="0"/>
              </a:rPr>
              <a:t>anaemia</a:t>
            </a:r>
            <a:r>
              <a:rPr lang="en-US" altLang="en-US" dirty="0">
                <a:cs typeface="Arial" panose="020B0604020202020204" pitchFamily="34" charset="0"/>
              </a:rPr>
              <a:t> by the year 2025, compared to a baseline set in the period 1993–2005 and used as a reference starting point.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xmlns="" id="{C057F55C-6415-48BB-B04C-8E359B3E97B6}"/>
              </a:ext>
            </a:extLst>
          </p:cNvPr>
          <p:cNvSpPr>
            <a:spLocks noGrp="1"/>
          </p:cNvSpPr>
          <p:nvPr>
            <p:ph type="title"/>
          </p:nvPr>
        </p:nvSpPr>
        <p:spPr/>
        <p:txBody>
          <a:bodyPr/>
          <a:lstStyle/>
          <a:p>
            <a:pPr algn="l" rtl="0"/>
            <a:r>
              <a:rPr lang="en-US" altLang="en-US" sz="3200" b="1">
                <a:cs typeface="Times New Roman" panose="02020603050405020304" pitchFamily="18" charset="0"/>
              </a:rPr>
              <a:t>Comprehensive implementation plan on maternal, infant and young child nutrition</a:t>
            </a:r>
            <a:endParaRPr lang="ar-SA" altLang="en-US"/>
          </a:p>
        </p:txBody>
      </p:sp>
      <p:sp>
        <p:nvSpPr>
          <p:cNvPr id="46083" name="Content Placeholder 2">
            <a:extLst>
              <a:ext uri="{FF2B5EF4-FFF2-40B4-BE49-F238E27FC236}">
                <a16:creationId xmlns:a16="http://schemas.microsoft.com/office/drawing/2014/main" xmlns="" id="{4C4A6C6C-123D-43C9-A60A-8BB2A7F41F27}"/>
              </a:ext>
            </a:extLst>
          </p:cNvPr>
          <p:cNvSpPr>
            <a:spLocks noGrp="1"/>
          </p:cNvSpPr>
          <p:nvPr>
            <p:ph idx="1"/>
          </p:nvPr>
        </p:nvSpPr>
        <p:spPr/>
        <p:txBody>
          <a:bodyPr/>
          <a:lstStyle/>
          <a:p>
            <a:pPr algn="l" rtl="0"/>
            <a:r>
              <a:rPr lang="en-US" altLang="en-US" dirty="0">
                <a:cs typeface="Arial" panose="020B0604020202020204" pitchFamily="34" charset="0"/>
              </a:rPr>
              <a:t>GLOBAL TARGET 2: ANAEMIA</a:t>
            </a:r>
          </a:p>
          <a:p>
            <a:pPr algn="l" rtl="0"/>
            <a:r>
              <a:rPr lang="en-US" altLang="en-US" dirty="0">
                <a:cs typeface="Arial" panose="020B0604020202020204" pitchFamily="34" charset="0"/>
              </a:rPr>
              <a:t>This would translate into a </a:t>
            </a:r>
            <a:r>
              <a:rPr lang="en-US" altLang="en-US" b="1" dirty="0">
                <a:solidFill>
                  <a:srgbClr val="C00000"/>
                </a:solidFill>
                <a:cs typeface="Arial" panose="020B0604020202020204" pitchFamily="34" charset="0"/>
              </a:rPr>
              <a:t>5.3%</a:t>
            </a:r>
            <a:r>
              <a:rPr lang="en-US" altLang="en-US" dirty="0">
                <a:cs typeface="Arial" panose="020B0604020202020204" pitchFamily="34" charset="0"/>
              </a:rPr>
              <a:t> relative reduction per year between 2012 and 2025 and implies reducing the number of </a:t>
            </a:r>
            <a:r>
              <a:rPr lang="en-US" altLang="en-US" dirty="0" err="1">
                <a:cs typeface="Arial" panose="020B0604020202020204" pitchFamily="34" charset="0"/>
              </a:rPr>
              <a:t>anaemic</a:t>
            </a:r>
            <a:r>
              <a:rPr lang="en-US" altLang="en-US" dirty="0">
                <a:cs typeface="Arial" panose="020B0604020202020204" pitchFamily="34" charset="0"/>
              </a:rPr>
              <a:t> non-pregnant women to approximately 230 million. </a:t>
            </a:r>
          </a:p>
          <a:p>
            <a:pPr algn="l" rtl="0"/>
            <a:r>
              <a:rPr lang="en-US" altLang="en-US" dirty="0">
                <a:cs typeface="Arial" panose="020B0604020202020204" pitchFamily="34" charset="0"/>
              </a:rPr>
              <a:t>https://apps.who.int/iris/bitstream/handle/10665/113048/WHO_NMH_NHD_14.1_eng.pdf</a:t>
            </a:r>
            <a:endParaRPr lang="ar-SA"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06199A-A85F-4D83-9343-BE1A8273C6BD}"/>
              </a:ext>
            </a:extLst>
          </p:cNvPr>
          <p:cNvSpPr>
            <a:spLocks noGrp="1"/>
          </p:cNvSpPr>
          <p:nvPr>
            <p:ph type="title"/>
          </p:nvPr>
        </p:nvSpPr>
        <p:spPr/>
        <p:txBody>
          <a:bodyPr rtlCol="1">
            <a:normAutofit/>
          </a:bodyPr>
          <a:lstStyle/>
          <a:p>
            <a:pPr rtl="0" eaLnBrk="1" fontAlgn="auto" hangingPunct="1">
              <a:spcAft>
                <a:spcPts val="0"/>
              </a:spcAft>
              <a:defRPr/>
            </a:pPr>
            <a:r>
              <a:rPr lang="en-US" dirty="0">
                <a:effectLst>
                  <a:outerShdw blurRad="38100" dist="38100" dir="2700000" algn="tl">
                    <a:srgbClr val="000000">
                      <a:alpha val="43137"/>
                    </a:srgbClr>
                  </a:outerShdw>
                </a:effectLst>
              </a:rPr>
              <a:t>WHO Recommendations</a:t>
            </a:r>
            <a:endParaRPr lang="ar-EG" dirty="0"/>
          </a:p>
        </p:txBody>
      </p:sp>
      <p:sp>
        <p:nvSpPr>
          <p:cNvPr id="3" name="Content Placeholder 2">
            <a:extLst>
              <a:ext uri="{FF2B5EF4-FFF2-40B4-BE49-F238E27FC236}">
                <a16:creationId xmlns:a16="http://schemas.microsoft.com/office/drawing/2014/main" xmlns="" id="{F5D38B3E-C3CA-41D6-AB0F-89A9B08B55CC}"/>
              </a:ext>
            </a:extLst>
          </p:cNvPr>
          <p:cNvSpPr>
            <a:spLocks noGrp="1"/>
          </p:cNvSpPr>
          <p:nvPr>
            <p:ph idx="1"/>
          </p:nvPr>
        </p:nvSpPr>
        <p:spPr/>
        <p:txBody>
          <a:bodyPr rtlCol="1">
            <a:normAutofit fontScale="77500" lnSpcReduction="20000"/>
          </a:bodyPr>
          <a:lstStyle/>
          <a:p>
            <a:pPr algn="l" rtl="0" eaLnBrk="1" fontAlgn="auto" hangingPunct="1">
              <a:spcAft>
                <a:spcPts val="0"/>
              </a:spcAft>
              <a:defRPr/>
            </a:pPr>
            <a:r>
              <a:rPr lang="en-US" sz="4000" dirty="0"/>
              <a:t>Intermittent iron and folic acid </a:t>
            </a:r>
            <a:r>
              <a:rPr lang="en-US" sz="4000" b="1" dirty="0"/>
              <a:t>supplementation</a:t>
            </a:r>
            <a:r>
              <a:rPr lang="en-US" sz="4000" dirty="0"/>
              <a:t> is advised in menstruating </a:t>
            </a:r>
            <a:r>
              <a:rPr lang="en-US" sz="4000" b="1" dirty="0"/>
              <a:t>women</a:t>
            </a:r>
            <a:r>
              <a:rPr lang="en-US" sz="4000" dirty="0"/>
              <a:t> living in settings where the prevalence of </a:t>
            </a:r>
            <a:r>
              <a:rPr lang="en-US" sz="4000" dirty="0" err="1"/>
              <a:t>anaemia</a:t>
            </a:r>
            <a:r>
              <a:rPr lang="en-US" sz="4000" dirty="0"/>
              <a:t> is 20% or higher.</a:t>
            </a:r>
          </a:p>
          <a:p>
            <a:pPr algn="l" rtl="0" eaLnBrk="1" fontAlgn="auto" hangingPunct="1">
              <a:spcAft>
                <a:spcPts val="0"/>
              </a:spcAft>
              <a:defRPr/>
            </a:pPr>
            <a:r>
              <a:rPr lang="en-US" sz="4000" dirty="0"/>
              <a:t>Daily oral iron and folic acid supplementation is recommended as part of </a:t>
            </a:r>
            <a:r>
              <a:rPr lang="en-US" sz="4000" b="1" dirty="0"/>
              <a:t>antenatal care</a:t>
            </a:r>
            <a:r>
              <a:rPr lang="en-US" sz="4000" dirty="0"/>
              <a:t>. In addition to iron and folic acid, supplements may be formulated to include </a:t>
            </a:r>
            <a:r>
              <a:rPr lang="en-US" sz="4000" b="1" dirty="0"/>
              <a:t>other vitamins </a:t>
            </a:r>
            <a:r>
              <a:rPr lang="en-US" sz="4000" dirty="0"/>
              <a:t>and minerals, to overcome other possible maternal micronutrient deficiencies.</a:t>
            </a:r>
            <a:endParaRPr lang="en-US" sz="4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B936CD-FF96-4935-8E96-D5EB01F3E3FC}"/>
              </a:ext>
            </a:extLst>
          </p:cNvPr>
          <p:cNvSpPr>
            <a:spLocks noGrp="1"/>
          </p:cNvSpPr>
          <p:nvPr>
            <p:ph type="title"/>
          </p:nvPr>
        </p:nvSpPr>
        <p:spPr/>
        <p:txBody>
          <a:bodyPr rtlCol="1">
            <a:normAutofit/>
          </a:bodyPr>
          <a:lstStyle/>
          <a:p>
            <a:pPr rtl="0" eaLnBrk="1" fontAlgn="auto" hangingPunct="1">
              <a:spcAft>
                <a:spcPts val="0"/>
              </a:spcAft>
              <a:defRPr/>
            </a:pPr>
            <a:r>
              <a:rPr lang="en-US" dirty="0">
                <a:effectLst>
                  <a:outerShdw blurRad="38100" dist="38100" dir="2700000" algn="tl">
                    <a:srgbClr val="000000">
                      <a:alpha val="43137"/>
                    </a:srgbClr>
                  </a:outerShdw>
                </a:effectLst>
              </a:rPr>
              <a:t>WHO Recommendations</a:t>
            </a:r>
            <a:endParaRPr lang="ar-EG" dirty="0"/>
          </a:p>
        </p:txBody>
      </p:sp>
      <p:sp>
        <p:nvSpPr>
          <p:cNvPr id="3" name="Content Placeholder 2">
            <a:extLst>
              <a:ext uri="{FF2B5EF4-FFF2-40B4-BE49-F238E27FC236}">
                <a16:creationId xmlns:a16="http://schemas.microsoft.com/office/drawing/2014/main" xmlns="" id="{282A1F02-A74C-4AF6-B129-4DDE34CF04FE}"/>
              </a:ext>
            </a:extLst>
          </p:cNvPr>
          <p:cNvSpPr>
            <a:spLocks noGrp="1"/>
          </p:cNvSpPr>
          <p:nvPr>
            <p:ph idx="1"/>
          </p:nvPr>
        </p:nvSpPr>
        <p:spPr/>
        <p:txBody>
          <a:bodyPr rtlCol="1">
            <a:normAutofit fontScale="92500" lnSpcReduction="10000"/>
          </a:bodyPr>
          <a:lstStyle/>
          <a:p>
            <a:pPr algn="l" rtl="0" eaLnBrk="1" fontAlgn="auto" hangingPunct="1">
              <a:spcAft>
                <a:spcPts val="0"/>
              </a:spcAft>
              <a:defRPr/>
            </a:pPr>
            <a:r>
              <a:rPr lang="en-US" sz="3600" dirty="0"/>
              <a:t>In the </a:t>
            </a:r>
            <a:r>
              <a:rPr lang="en-US" sz="3600" b="1" dirty="0"/>
              <a:t>postpartum</a:t>
            </a:r>
            <a:r>
              <a:rPr lang="en-US" sz="3600" dirty="0"/>
              <a:t> period, iron supplementation, either alone or in combination with folic acid, for at least 3 months, may reduce the risk of </a:t>
            </a:r>
            <a:r>
              <a:rPr lang="en-US" sz="3600" dirty="0" err="1"/>
              <a:t>anaemia</a:t>
            </a:r>
            <a:r>
              <a:rPr lang="en-US" sz="3600" dirty="0"/>
              <a:t> by improving the iron status of the mother. </a:t>
            </a:r>
          </a:p>
          <a:p>
            <a:pPr algn="l" rtl="0" eaLnBrk="1" fontAlgn="auto" hangingPunct="1">
              <a:spcAft>
                <a:spcPts val="0"/>
              </a:spcAft>
              <a:defRPr/>
            </a:pPr>
            <a:r>
              <a:rPr lang="en-US" sz="3600" dirty="0"/>
              <a:t> </a:t>
            </a:r>
            <a:r>
              <a:rPr lang="en-US" sz="3600" b="1" dirty="0"/>
              <a:t>Fortification</a:t>
            </a:r>
            <a:r>
              <a:rPr lang="en-US" sz="3600" dirty="0"/>
              <a:t> of wheat and maize flours with iron, folic acid and other micronutrients is advised in settings where these foods are major staples</a:t>
            </a:r>
            <a:r>
              <a:rPr lang="en-US" sz="3600" dirty="0" smtClean="0"/>
              <a:t>.</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B936CD-FF96-4935-8E96-D5EB01F3E3FC}"/>
              </a:ext>
            </a:extLst>
          </p:cNvPr>
          <p:cNvSpPr>
            <a:spLocks noGrp="1"/>
          </p:cNvSpPr>
          <p:nvPr>
            <p:ph type="title"/>
          </p:nvPr>
        </p:nvSpPr>
        <p:spPr/>
        <p:txBody>
          <a:bodyPr rtlCol="1">
            <a:normAutofit/>
          </a:bodyPr>
          <a:lstStyle/>
          <a:p>
            <a:pPr rtl="0" eaLnBrk="1" fontAlgn="auto" hangingPunct="1">
              <a:spcAft>
                <a:spcPts val="0"/>
              </a:spcAft>
              <a:defRPr/>
            </a:pPr>
            <a:r>
              <a:rPr lang="en-US" dirty="0">
                <a:effectLst>
                  <a:outerShdw blurRad="38100" dist="38100" dir="2700000" algn="tl">
                    <a:srgbClr val="000000">
                      <a:alpha val="43137"/>
                    </a:srgbClr>
                  </a:outerShdw>
                </a:effectLst>
              </a:rPr>
              <a:t>WHO Recommendations</a:t>
            </a:r>
            <a:endParaRPr lang="ar-EG" dirty="0"/>
          </a:p>
        </p:txBody>
      </p:sp>
      <p:sp>
        <p:nvSpPr>
          <p:cNvPr id="3" name="Content Placeholder 2">
            <a:extLst>
              <a:ext uri="{FF2B5EF4-FFF2-40B4-BE49-F238E27FC236}">
                <a16:creationId xmlns:a16="http://schemas.microsoft.com/office/drawing/2014/main" xmlns="" id="{282A1F02-A74C-4AF6-B129-4DDE34CF04FE}"/>
              </a:ext>
            </a:extLst>
          </p:cNvPr>
          <p:cNvSpPr>
            <a:spLocks noGrp="1"/>
          </p:cNvSpPr>
          <p:nvPr>
            <p:ph idx="1"/>
          </p:nvPr>
        </p:nvSpPr>
        <p:spPr/>
        <p:txBody>
          <a:bodyPr rtlCol="1">
            <a:normAutofit fontScale="92500"/>
          </a:bodyPr>
          <a:lstStyle/>
          <a:p>
            <a:pPr algn="l" rtl="0" eaLnBrk="1" fontAlgn="auto" hangingPunct="1">
              <a:spcAft>
                <a:spcPts val="0"/>
              </a:spcAft>
              <a:defRPr/>
            </a:pPr>
            <a:r>
              <a:rPr lang="en-US" sz="3600" b="1" dirty="0" smtClean="0">
                <a:solidFill>
                  <a:srgbClr val="C00000"/>
                </a:solidFill>
              </a:rPr>
              <a:t>Exclusive </a:t>
            </a:r>
            <a:r>
              <a:rPr lang="en-US" sz="3600" b="1" dirty="0">
                <a:solidFill>
                  <a:srgbClr val="C00000"/>
                </a:solidFill>
              </a:rPr>
              <a:t>breastfeeding </a:t>
            </a:r>
            <a:r>
              <a:rPr lang="en-US" sz="3600" dirty="0"/>
              <a:t>of infants for up to 6 months of age should be protected, promoted and supported. The beneficiaries include the infant and the mother </a:t>
            </a:r>
            <a:r>
              <a:rPr lang="en-US" sz="3600" dirty="0" smtClean="0"/>
              <a:t>(</a:t>
            </a:r>
            <a:r>
              <a:rPr lang="en-US" sz="3600" dirty="0"/>
              <a:t>i.e. longer </a:t>
            </a:r>
            <a:r>
              <a:rPr lang="en-US" sz="3600" dirty="0" err="1"/>
              <a:t>amenorrhoea</a:t>
            </a:r>
            <a:r>
              <a:rPr lang="en-US" sz="3600" dirty="0"/>
              <a:t>, increased birth spacing), as well as the newborn (an important source of iron, which is very well absorbed in breast milk).</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5675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E587413C-6F93-4C9E-8B7F-2B00DFC59DEF}"/>
              </a:ext>
            </a:extLst>
          </p:cNvPr>
          <p:cNvSpPr>
            <a:spLocks noGrp="1" noChangeArrowheads="1"/>
          </p:cNvSpPr>
          <p:nvPr>
            <p:ph type="title"/>
          </p:nvPr>
        </p:nvSpPr>
        <p:spPr>
          <a:xfrm>
            <a:off x="457200" y="122238"/>
            <a:ext cx="7543800" cy="785812"/>
          </a:xfrm>
        </p:spPr>
        <p:txBody>
          <a:bodyPr/>
          <a:lstStyle/>
          <a:p>
            <a:pPr rtl="0" eaLnBrk="1" hangingPunct="1"/>
            <a:r>
              <a:rPr lang="en-US" altLang="en-US" sz="3600">
                <a:solidFill>
                  <a:srgbClr val="CC0000"/>
                </a:solidFill>
                <a:cs typeface="Times New Roman" panose="02020603050405020304" pitchFamily="18" charset="0"/>
              </a:rPr>
              <a:t>Anemia: a public health problem </a:t>
            </a:r>
            <a:endParaRPr lang="ar-EG" altLang="en-US" sz="3600">
              <a:solidFill>
                <a:srgbClr val="CC0000"/>
              </a:solidFill>
            </a:endParaRPr>
          </a:p>
        </p:txBody>
      </p:sp>
      <p:sp>
        <p:nvSpPr>
          <p:cNvPr id="9219" name="Rectangle 3">
            <a:extLst>
              <a:ext uri="{FF2B5EF4-FFF2-40B4-BE49-F238E27FC236}">
                <a16:creationId xmlns:a16="http://schemas.microsoft.com/office/drawing/2014/main" xmlns="" id="{9981008E-2F32-4FBD-863D-8B080AC31E94}"/>
              </a:ext>
            </a:extLst>
          </p:cNvPr>
          <p:cNvSpPr>
            <a:spLocks noGrp="1" noChangeArrowheads="1"/>
          </p:cNvSpPr>
          <p:nvPr>
            <p:ph idx="1"/>
          </p:nvPr>
        </p:nvSpPr>
        <p:spPr>
          <a:xfrm>
            <a:off x="250825" y="1125538"/>
            <a:ext cx="8642350" cy="5472112"/>
          </a:xfrm>
        </p:spPr>
        <p:txBody>
          <a:bodyPr rtlCol="1">
            <a:normAutofit fontScale="92500" lnSpcReduction="10000"/>
          </a:bodyPr>
          <a:lstStyle/>
          <a:p>
            <a:pPr algn="l" rtl="0" eaLnBrk="1" fontAlgn="auto" hangingPunct="1">
              <a:spcAft>
                <a:spcPts val="0"/>
              </a:spcAft>
              <a:defRPr/>
            </a:pPr>
            <a:r>
              <a:rPr lang="en-US" dirty="0">
                <a:effectLst>
                  <a:outerShdw blurRad="38100" dist="38100" dir="2700000" algn="tl">
                    <a:srgbClr val="C0C0C0"/>
                  </a:outerShdw>
                </a:effectLst>
              </a:rPr>
              <a:t>Anemia is a </a:t>
            </a:r>
            <a:r>
              <a:rPr lang="en-US" b="1" dirty="0">
                <a:effectLst>
                  <a:outerShdw blurRad="38100" dist="38100" dir="2700000" algn="tl">
                    <a:srgbClr val="C0C0C0"/>
                  </a:outerShdw>
                </a:effectLst>
              </a:rPr>
              <a:t>global public health problem.</a:t>
            </a:r>
          </a:p>
          <a:p>
            <a:pPr algn="l" rtl="0" eaLnBrk="1" fontAlgn="auto" hangingPunct="1">
              <a:spcAft>
                <a:spcPts val="0"/>
              </a:spcAft>
              <a:defRPr/>
            </a:pPr>
            <a:r>
              <a:rPr lang="en-US" b="1" dirty="0">
                <a:effectLst>
                  <a:outerShdw blurRad="38100" dist="38100" dir="2700000" algn="tl">
                    <a:srgbClr val="C0C0C0"/>
                  </a:outerShdw>
                </a:effectLst>
              </a:rPr>
              <a:t>The global prevalence of anemia for the general population is 24.8% and affects one million lives each </a:t>
            </a:r>
            <a:r>
              <a:rPr lang="en-US" b="1" dirty="0" smtClean="0">
                <a:effectLst>
                  <a:outerShdw blurRad="38100" dist="38100" dir="2700000" algn="tl">
                    <a:srgbClr val="C0C0C0"/>
                  </a:outerShdw>
                </a:effectLst>
              </a:rPr>
              <a:t>year</a:t>
            </a:r>
            <a:endParaRPr lang="en-US" b="1" dirty="0">
              <a:effectLst>
                <a:outerShdw blurRad="38100" dist="38100" dir="2700000" algn="tl">
                  <a:srgbClr val="C0C0C0"/>
                </a:outerShdw>
              </a:effectLst>
            </a:endParaRPr>
          </a:p>
          <a:p>
            <a:pPr algn="l" rtl="0" eaLnBrk="1" fontAlgn="auto" hangingPunct="1">
              <a:spcAft>
                <a:spcPts val="0"/>
              </a:spcAft>
              <a:defRPr/>
            </a:pPr>
            <a:endParaRPr lang="en-US" sz="800" dirty="0">
              <a:effectLst>
                <a:outerShdw blurRad="38100" dist="38100" dir="2700000" algn="tl">
                  <a:srgbClr val="C0C0C0"/>
                </a:outerShdw>
              </a:effectLst>
            </a:endParaRPr>
          </a:p>
          <a:p>
            <a:pPr algn="l" rtl="0" eaLnBrk="1" fontAlgn="auto" hangingPunct="1">
              <a:spcAft>
                <a:spcPts val="0"/>
              </a:spcAft>
              <a:defRPr/>
            </a:pPr>
            <a:r>
              <a:rPr lang="en-US" dirty="0">
                <a:effectLst>
                  <a:outerShdw blurRad="38100" dist="38100" dir="2700000" algn="tl">
                    <a:srgbClr val="C0C0C0"/>
                  </a:outerShdw>
                </a:effectLst>
              </a:rPr>
              <a:t>It occurs at </a:t>
            </a:r>
            <a:r>
              <a:rPr lang="en-US" b="1" dirty="0">
                <a:effectLst>
                  <a:outerShdw blurRad="38100" dist="38100" dir="2700000" algn="tl">
                    <a:srgbClr val="C0C0C0"/>
                  </a:outerShdw>
                </a:effectLst>
              </a:rPr>
              <a:t>all stages of the life cycle</a:t>
            </a:r>
            <a:r>
              <a:rPr lang="en-US" dirty="0">
                <a:effectLst>
                  <a:outerShdw blurRad="38100" dist="38100" dir="2700000" algn="tl">
                    <a:srgbClr val="C0C0C0"/>
                  </a:outerShdw>
                </a:effectLst>
              </a:rPr>
              <a:t>, but is more prevalent in </a:t>
            </a:r>
            <a:r>
              <a:rPr lang="en-US" b="1" dirty="0">
                <a:effectLst>
                  <a:outerShdw blurRad="38100" dist="38100" dir="2700000" algn="tl">
                    <a:srgbClr val="C0C0C0"/>
                  </a:outerShdw>
                </a:effectLst>
              </a:rPr>
              <a:t>pregnant women</a:t>
            </a:r>
            <a:r>
              <a:rPr lang="en-US" dirty="0">
                <a:effectLst>
                  <a:outerShdw blurRad="38100" dist="38100" dir="2700000" algn="tl">
                    <a:srgbClr val="C0C0C0"/>
                  </a:outerShdw>
                </a:effectLst>
              </a:rPr>
              <a:t> and </a:t>
            </a:r>
            <a:r>
              <a:rPr lang="en-US" b="1" dirty="0">
                <a:effectLst>
                  <a:outerShdw blurRad="38100" dist="38100" dir="2700000" algn="tl">
                    <a:srgbClr val="C0C0C0"/>
                  </a:outerShdw>
                </a:effectLst>
              </a:rPr>
              <a:t>young children</a:t>
            </a:r>
            <a:r>
              <a:rPr lang="en-US" dirty="0">
                <a:effectLst>
                  <a:outerShdw blurRad="38100" dist="38100" dir="2700000" algn="tl">
                    <a:srgbClr val="C0C0C0"/>
                  </a:outerShdw>
                </a:effectLst>
              </a:rPr>
              <a:t>. </a:t>
            </a:r>
          </a:p>
          <a:p>
            <a:pPr algn="l" rtl="0" eaLnBrk="1" fontAlgn="auto" hangingPunct="1">
              <a:spcAft>
                <a:spcPts val="0"/>
              </a:spcAft>
              <a:buFont typeface="Wingdings" pitchFamily="2" charset="2"/>
              <a:buNone/>
              <a:defRPr/>
            </a:pPr>
            <a:endParaRPr lang="en-US" sz="800" dirty="0">
              <a:effectLst>
                <a:outerShdw blurRad="38100" dist="38100" dir="2700000" algn="tl">
                  <a:srgbClr val="C0C0C0"/>
                </a:outerShdw>
              </a:effectLst>
            </a:endParaRPr>
          </a:p>
          <a:p>
            <a:pPr algn="l" rtl="0" eaLnBrk="1" fontAlgn="auto" hangingPunct="1">
              <a:spcAft>
                <a:spcPts val="0"/>
              </a:spcAft>
              <a:defRPr/>
            </a:pPr>
            <a:r>
              <a:rPr lang="en-US" b="1" dirty="0">
                <a:effectLst>
                  <a:outerShdw blurRad="38100" dist="38100" dir="2700000" algn="tl">
                    <a:srgbClr val="C0C0C0"/>
                  </a:outerShdw>
                </a:effectLst>
              </a:rPr>
              <a:t>Iron deficiency anemia </a:t>
            </a:r>
            <a:r>
              <a:rPr lang="en-US" dirty="0">
                <a:effectLst>
                  <a:outerShdw blurRad="38100" dist="38100" dir="2700000" algn="tl">
                    <a:srgbClr val="C0C0C0"/>
                  </a:outerShdw>
                </a:effectLst>
              </a:rPr>
              <a:t>(IDA) is considered to be </a:t>
            </a:r>
            <a:r>
              <a:rPr lang="en-US" b="1" dirty="0">
                <a:effectLst>
                  <a:outerShdw blurRad="38100" dist="38100" dir="2700000" algn="tl">
                    <a:srgbClr val="C0C0C0"/>
                  </a:outerShdw>
                </a:effectLst>
              </a:rPr>
              <a:t>among the most important contributing factors</a:t>
            </a:r>
            <a:r>
              <a:rPr lang="en-US" dirty="0">
                <a:effectLst>
                  <a:outerShdw blurRad="38100" dist="38100" dir="2700000" algn="tl">
                    <a:srgbClr val="C0C0C0"/>
                  </a:outerShdw>
                </a:effectLst>
              </a:rPr>
              <a:t> to </a:t>
            </a:r>
            <a:r>
              <a:rPr lang="en-US" b="1" dirty="0">
                <a:effectLst>
                  <a:outerShdw blurRad="38100" dist="38100" dir="2700000" algn="tl">
                    <a:srgbClr val="C0C0C0"/>
                  </a:outerShdw>
                </a:effectLst>
              </a:rPr>
              <a:t>the global burden of disease. </a:t>
            </a:r>
            <a:endParaRPr lang="en-US" b="1" dirty="0" smtClean="0">
              <a:effectLst>
                <a:outerShdw blurRad="38100" dist="38100" dir="2700000" algn="tl">
                  <a:srgbClr val="C0C0C0"/>
                </a:outerShdw>
              </a:effectLst>
            </a:endParaRPr>
          </a:p>
          <a:p>
            <a:pPr algn="l" rtl="0" eaLnBrk="1" fontAlgn="auto" hangingPunct="1">
              <a:spcAft>
                <a:spcPts val="0"/>
              </a:spcAft>
              <a:defRPr/>
            </a:pPr>
            <a:r>
              <a:rPr lang="en-US" b="1" dirty="0" smtClean="0">
                <a:effectLst>
                  <a:outerShdw blurRad="38100" dist="38100" dir="2700000" algn="tl">
                    <a:srgbClr val="C0C0C0"/>
                  </a:outerShdw>
                </a:effectLst>
              </a:rPr>
              <a:t>Fifty percent </a:t>
            </a:r>
            <a:r>
              <a:rPr lang="en-US" dirty="0" smtClean="0">
                <a:effectLst>
                  <a:outerShdw blurRad="38100" dist="38100" dir="2700000" algn="tl">
                    <a:srgbClr val="C0C0C0"/>
                  </a:outerShdw>
                </a:effectLst>
              </a:rPr>
              <a:t>of </a:t>
            </a:r>
            <a:r>
              <a:rPr lang="en-US" dirty="0">
                <a:effectLst>
                  <a:outerShdw blurRad="38100" dist="38100" dir="2700000" algn="tl">
                    <a:srgbClr val="C0C0C0"/>
                  </a:outerShdw>
                </a:effectLst>
              </a:rPr>
              <a:t>the cases of anemia are due to iron deficiency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 calcmode="lin" valueType="num">
                                      <p:cBhvr>
                                        <p:cTn id="9" dur="500" fill="hold"/>
                                        <p:tgtEl>
                                          <p:spTgt spid="5122"/>
                                        </p:tgtEl>
                                        <p:attrNameLst>
                                          <p:attrName>style.rotation</p:attrName>
                                        </p:attrNameLst>
                                      </p:cBhvr>
                                      <p:tavLst>
                                        <p:tav tm="0">
                                          <p:val>
                                            <p:fltVal val="360"/>
                                          </p:val>
                                        </p:tav>
                                        <p:tav tm="100000">
                                          <p:val>
                                            <p:fltVal val="0"/>
                                          </p:val>
                                        </p:tav>
                                      </p:tavLst>
                                    </p:anim>
                                    <p:animEffect transition="in" filter="fade">
                                      <p:cBhvr>
                                        <p:cTn id="10" dur="500"/>
                                        <p:tgtEl>
                                          <p:spTgt spid="51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 calcmode="lin" valueType="num">
                                      <p:cBhvr>
                                        <p:cTn id="15" dur="1000" fill="hold"/>
                                        <p:tgtEl>
                                          <p:spTgt spid="9219">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9219">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921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nodeType="clickEffect">
                                  <p:stCondLst>
                                    <p:cond delay="0"/>
                                  </p:stCondLst>
                                  <p:childTnLst>
                                    <p:set>
                                      <p:cBhvr>
                                        <p:cTn id="21" dur="1" fill="hold">
                                          <p:stCondLst>
                                            <p:cond delay="0"/>
                                          </p:stCondLst>
                                        </p:cTn>
                                        <p:tgtEl>
                                          <p:spTgt spid="9219">
                                            <p:txEl>
                                              <p:pRg st="1" end="1"/>
                                            </p:txEl>
                                          </p:spTgt>
                                        </p:tgtEl>
                                        <p:attrNameLst>
                                          <p:attrName>style.visibility</p:attrName>
                                        </p:attrNameLst>
                                      </p:cBhvr>
                                      <p:to>
                                        <p:strVal val="visible"/>
                                      </p:to>
                                    </p:set>
                                    <p:anim calcmode="lin" valueType="num">
                                      <p:cBhvr>
                                        <p:cTn id="22" dur="1000" fill="hold"/>
                                        <p:tgtEl>
                                          <p:spTgt spid="9219">
                                            <p:txEl>
                                              <p:pRg st="1" end="1"/>
                                            </p:txEl>
                                          </p:spTgt>
                                        </p:tgtEl>
                                        <p:attrNameLst>
                                          <p:attrName>ppt_w</p:attrName>
                                        </p:attrNameLst>
                                      </p:cBhvr>
                                      <p:tavLst>
                                        <p:tav tm="0">
                                          <p:val>
                                            <p:strVal val="#ppt_w*0.70"/>
                                          </p:val>
                                        </p:tav>
                                        <p:tav tm="100000">
                                          <p:val>
                                            <p:strVal val="#ppt_w"/>
                                          </p:val>
                                        </p:tav>
                                      </p:tavLst>
                                    </p:anim>
                                    <p:anim calcmode="lin" valueType="num">
                                      <p:cBhvr>
                                        <p:cTn id="23" dur="1000" fill="hold"/>
                                        <p:tgtEl>
                                          <p:spTgt spid="9219">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9219">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5" presetClass="entr" presetSubtype="0" fill="hold" nodeType="clickEffect">
                                  <p:stCondLst>
                                    <p:cond delay="0"/>
                                  </p:stCondLst>
                                  <p:childTnLst>
                                    <p:set>
                                      <p:cBhvr>
                                        <p:cTn id="28" dur="1" fill="hold">
                                          <p:stCondLst>
                                            <p:cond delay="0"/>
                                          </p:stCondLst>
                                        </p:cTn>
                                        <p:tgtEl>
                                          <p:spTgt spid="9219">
                                            <p:txEl>
                                              <p:pRg st="3" end="3"/>
                                            </p:txEl>
                                          </p:spTgt>
                                        </p:tgtEl>
                                        <p:attrNameLst>
                                          <p:attrName>style.visibility</p:attrName>
                                        </p:attrNameLst>
                                      </p:cBhvr>
                                      <p:to>
                                        <p:strVal val="visible"/>
                                      </p:to>
                                    </p:set>
                                    <p:anim calcmode="lin" valueType="num">
                                      <p:cBhvr>
                                        <p:cTn id="29" dur="1000" fill="hold"/>
                                        <p:tgtEl>
                                          <p:spTgt spid="9219">
                                            <p:txEl>
                                              <p:pRg st="3" end="3"/>
                                            </p:txEl>
                                          </p:spTgt>
                                        </p:tgtEl>
                                        <p:attrNameLst>
                                          <p:attrName>ppt_w</p:attrName>
                                        </p:attrNameLst>
                                      </p:cBhvr>
                                      <p:tavLst>
                                        <p:tav tm="0">
                                          <p:val>
                                            <p:strVal val="#ppt_w*0.70"/>
                                          </p:val>
                                        </p:tav>
                                        <p:tav tm="100000">
                                          <p:val>
                                            <p:strVal val="#ppt_w"/>
                                          </p:val>
                                        </p:tav>
                                      </p:tavLst>
                                    </p:anim>
                                    <p:anim calcmode="lin" valueType="num">
                                      <p:cBhvr>
                                        <p:cTn id="30" dur="1000" fill="hold"/>
                                        <p:tgtEl>
                                          <p:spTgt spid="9219">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9219">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nodeType="click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 calcmode="lin" valueType="num">
                                      <p:cBhvr>
                                        <p:cTn id="36" dur="1000" fill="hold"/>
                                        <p:tgtEl>
                                          <p:spTgt spid="9219">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9219">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921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 calcmode="lin" valueType="num">
                                      <p:cBhvr>
                                        <p:cTn id="43" dur="1000" fill="hold"/>
                                        <p:tgtEl>
                                          <p:spTgt spid="9219">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9219">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xmlns="" id="{30A184AA-A847-4103-A3C7-0CC860FC7A99}"/>
              </a:ext>
            </a:extLst>
          </p:cNvPr>
          <p:cNvSpPr>
            <a:spLocks noGrp="1"/>
          </p:cNvSpPr>
          <p:nvPr>
            <p:ph type="title"/>
          </p:nvPr>
        </p:nvSpPr>
        <p:spPr>
          <a:xfrm>
            <a:off x="457200" y="122238"/>
            <a:ext cx="7543800" cy="1219200"/>
          </a:xfrm>
        </p:spPr>
        <p:txBody>
          <a:bodyPr/>
          <a:lstStyle/>
          <a:p>
            <a:pPr rtl="0" eaLnBrk="1" hangingPunct="1"/>
            <a:r>
              <a:rPr lang="en-US" altLang="en-US" sz="3600">
                <a:solidFill>
                  <a:srgbClr val="330066"/>
                </a:solidFill>
                <a:cs typeface="Times New Roman" panose="02020603050405020304" pitchFamily="18" charset="0"/>
              </a:rPr>
              <a:t>The economic gains from reducing IDA</a:t>
            </a:r>
            <a:endParaRPr lang="ar-EG" altLang="en-US"/>
          </a:p>
        </p:txBody>
      </p:sp>
      <p:sp>
        <p:nvSpPr>
          <p:cNvPr id="3" name="Content Placeholder 2">
            <a:extLst>
              <a:ext uri="{FF2B5EF4-FFF2-40B4-BE49-F238E27FC236}">
                <a16:creationId xmlns:a16="http://schemas.microsoft.com/office/drawing/2014/main" xmlns="" id="{991F17ED-B5C6-4CA8-AD18-EFBD3C96E765}"/>
              </a:ext>
            </a:extLst>
          </p:cNvPr>
          <p:cNvSpPr>
            <a:spLocks noGrp="1"/>
          </p:cNvSpPr>
          <p:nvPr>
            <p:ph idx="1"/>
          </p:nvPr>
        </p:nvSpPr>
        <p:spPr>
          <a:xfrm>
            <a:off x="250825" y="1341438"/>
            <a:ext cx="8642350" cy="5327650"/>
          </a:xfrm>
        </p:spPr>
        <p:txBody>
          <a:bodyPr rtlCol="1">
            <a:normAutofit/>
          </a:bodyPr>
          <a:lstStyle/>
          <a:p>
            <a:pPr algn="l" rtl="0" eaLnBrk="1" fontAlgn="auto" hangingPunct="1">
              <a:spcAft>
                <a:spcPts val="0"/>
              </a:spcAft>
              <a:defRPr/>
            </a:pPr>
            <a:r>
              <a:rPr lang="en-US" sz="3600">
                <a:effectLst>
                  <a:outerShdw blurRad="38100" dist="38100" dir="2700000" algn="tl">
                    <a:srgbClr val="C0C0C0"/>
                  </a:outerShdw>
                </a:effectLst>
              </a:rPr>
              <a:t>The economic gains from reducing any micronutrient deficiency can come from both </a:t>
            </a:r>
            <a:r>
              <a:rPr lang="en-US" sz="3600" b="1">
                <a:solidFill>
                  <a:srgbClr val="CC0000"/>
                </a:solidFill>
                <a:effectLst>
                  <a:outerShdw blurRad="38100" dist="38100" dir="2700000" algn="tl">
                    <a:srgbClr val="C0C0C0"/>
                  </a:outerShdw>
                </a:effectLst>
              </a:rPr>
              <a:t>cost reductions</a:t>
            </a:r>
            <a:r>
              <a:rPr lang="en-US" sz="3600" b="1">
                <a:effectLst>
                  <a:outerShdw blurRad="38100" dist="38100" dir="2700000" algn="tl">
                    <a:srgbClr val="C0C0C0"/>
                  </a:outerShdw>
                </a:effectLst>
              </a:rPr>
              <a:t> </a:t>
            </a:r>
            <a:r>
              <a:rPr lang="en-US" sz="3600">
                <a:effectLst>
                  <a:outerShdw blurRad="38100" dist="38100" dir="2700000" algn="tl">
                    <a:srgbClr val="C0C0C0"/>
                  </a:outerShdw>
                </a:effectLst>
              </a:rPr>
              <a:t>(say, by reducing the costs associated with mortality or morbidity) or from </a:t>
            </a:r>
            <a:r>
              <a:rPr lang="en-US" sz="3600" b="1">
                <a:solidFill>
                  <a:srgbClr val="CC0000"/>
                </a:solidFill>
                <a:effectLst>
                  <a:outerShdw blurRad="38100" dist="38100" dir="2700000" algn="tl">
                    <a:srgbClr val="C0C0C0"/>
                  </a:outerShdw>
                </a:effectLst>
              </a:rPr>
              <a:t>enhanced productivity. </a:t>
            </a:r>
          </a:p>
          <a:p>
            <a:pPr algn="l" rtl="0" eaLnBrk="1" fontAlgn="auto" hangingPunct="1">
              <a:spcAft>
                <a:spcPts val="0"/>
              </a:spcAft>
              <a:buFont typeface="Wingdings" pitchFamily="2" charset="2"/>
              <a:buNone/>
              <a:defRPr/>
            </a:pPr>
            <a:endParaRPr lang="en-US" sz="800">
              <a:solidFill>
                <a:srgbClr val="CC0000"/>
              </a:solidFill>
              <a:effectLst>
                <a:outerShdw blurRad="38100" dist="38100" dir="2700000" algn="tl">
                  <a:srgbClr val="C0C0C0"/>
                </a:outerShdw>
              </a:effectLst>
            </a:endParaRPr>
          </a:p>
          <a:p>
            <a:pPr algn="l" rtl="0" eaLnBrk="1" fontAlgn="auto" hangingPunct="1">
              <a:spcAft>
                <a:spcPts val="0"/>
              </a:spcAft>
              <a:defRPr/>
            </a:pPr>
            <a:r>
              <a:rPr lang="en-US" sz="3600">
                <a:effectLst>
                  <a:outerShdw blurRad="38100" dist="38100" dir="2700000" algn="tl">
                    <a:srgbClr val="C0C0C0"/>
                  </a:outerShdw>
                </a:effectLst>
              </a:rPr>
              <a:t>At least </a:t>
            </a:r>
            <a:r>
              <a:rPr lang="en-US" sz="3600" b="1">
                <a:solidFill>
                  <a:srgbClr val="CC0000"/>
                </a:solidFill>
                <a:effectLst>
                  <a:outerShdw blurRad="38100" dist="38100" dir="2700000" algn="tl">
                    <a:srgbClr val="C0C0C0"/>
                  </a:outerShdw>
                </a:effectLst>
              </a:rPr>
              <a:t>six distinct categories</a:t>
            </a:r>
            <a:r>
              <a:rPr lang="en-US" sz="3600" b="1">
                <a:effectLst>
                  <a:outerShdw blurRad="38100" dist="38100" dir="2700000" algn="tl">
                    <a:srgbClr val="C0C0C0"/>
                  </a:outerShdw>
                </a:effectLst>
              </a:rPr>
              <a:t> </a:t>
            </a:r>
            <a:r>
              <a:rPr lang="en-US" sz="3600">
                <a:effectLst>
                  <a:outerShdw blurRad="38100" dist="38100" dir="2700000" algn="tl">
                    <a:srgbClr val="C0C0C0"/>
                  </a:outerShdw>
                </a:effectLst>
              </a:rPr>
              <a:t>of </a:t>
            </a:r>
            <a:r>
              <a:rPr lang="en-US" sz="3600" b="1">
                <a:effectLst>
                  <a:outerShdw blurRad="38100" dist="38100" dir="2700000" algn="tl">
                    <a:srgbClr val="C0C0C0"/>
                  </a:outerShdw>
                </a:effectLst>
              </a:rPr>
              <a:t>economic benefits </a:t>
            </a:r>
            <a:r>
              <a:rPr lang="en-US" sz="3600">
                <a:effectLst>
                  <a:outerShdw blurRad="38100" dist="38100" dir="2700000" algn="tl">
                    <a:srgbClr val="C0C0C0"/>
                  </a:outerShdw>
                </a:effectLst>
              </a:rPr>
              <a:t>from improved nutrition can be identified:</a:t>
            </a:r>
            <a:endParaRPr lang="ar-EG" sz="360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500" fill="hold"/>
                                        <p:tgtEl>
                                          <p:spTgt spid="34818"/>
                                        </p:tgtEl>
                                        <p:attrNameLst>
                                          <p:attrName>ppt_w</p:attrName>
                                        </p:attrNameLst>
                                      </p:cBhvr>
                                      <p:tavLst>
                                        <p:tav tm="0">
                                          <p:val>
                                            <p:fltVal val="0"/>
                                          </p:val>
                                        </p:tav>
                                        <p:tav tm="100000">
                                          <p:val>
                                            <p:strVal val="#ppt_w"/>
                                          </p:val>
                                        </p:tav>
                                      </p:tavLst>
                                    </p:anim>
                                    <p:anim calcmode="lin" valueType="num">
                                      <p:cBhvr>
                                        <p:cTn id="8" dur="500" fill="hold"/>
                                        <p:tgtEl>
                                          <p:spTgt spid="34818"/>
                                        </p:tgtEl>
                                        <p:attrNameLst>
                                          <p:attrName>ppt_h</p:attrName>
                                        </p:attrNameLst>
                                      </p:cBhvr>
                                      <p:tavLst>
                                        <p:tav tm="0">
                                          <p:val>
                                            <p:fltVal val="0"/>
                                          </p:val>
                                        </p:tav>
                                        <p:tav tm="100000">
                                          <p:val>
                                            <p:strVal val="#ppt_h"/>
                                          </p:val>
                                        </p:tav>
                                      </p:tavLst>
                                    </p:anim>
                                    <p:anim calcmode="lin" valueType="num">
                                      <p:cBhvr>
                                        <p:cTn id="9" dur="500" fill="hold"/>
                                        <p:tgtEl>
                                          <p:spTgt spid="34818"/>
                                        </p:tgtEl>
                                        <p:attrNameLst>
                                          <p:attrName>style.rotation</p:attrName>
                                        </p:attrNameLst>
                                      </p:cBhvr>
                                      <p:tavLst>
                                        <p:tav tm="0">
                                          <p:val>
                                            <p:fltVal val="360"/>
                                          </p:val>
                                        </p:tav>
                                        <p:tav tm="100000">
                                          <p:val>
                                            <p:fltVal val="0"/>
                                          </p:val>
                                        </p:tav>
                                      </p:tavLst>
                                    </p:anim>
                                    <p:animEffect transition="in" filter="fade">
                                      <p:cBhvr>
                                        <p:cTn id="10" dur="500"/>
                                        <p:tgtEl>
                                          <p:spTgt spid="348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xmlns="" id="{93CF451D-ECFD-46EA-9493-8A0BA2F1C01F}"/>
              </a:ext>
            </a:extLst>
          </p:cNvPr>
          <p:cNvSpPr>
            <a:spLocks noGrp="1"/>
          </p:cNvSpPr>
          <p:nvPr>
            <p:ph type="title"/>
          </p:nvPr>
        </p:nvSpPr>
        <p:spPr>
          <a:xfrm>
            <a:off x="250825" y="122238"/>
            <a:ext cx="7750175" cy="714375"/>
          </a:xfrm>
        </p:spPr>
        <p:txBody>
          <a:bodyPr/>
          <a:lstStyle/>
          <a:p>
            <a:pPr rtl="0" eaLnBrk="1" hangingPunct="1"/>
            <a:r>
              <a:rPr lang="en-US" altLang="en-US" sz="3200">
                <a:cs typeface="Times New Roman" panose="02020603050405020304" pitchFamily="18" charset="0"/>
              </a:rPr>
              <a:t>The economic gains from reducing IDA</a:t>
            </a:r>
            <a:endParaRPr lang="ar-EG" altLang="en-US" sz="3200"/>
          </a:p>
        </p:txBody>
      </p:sp>
      <p:sp>
        <p:nvSpPr>
          <p:cNvPr id="3" name="Content Placeholder 2">
            <a:extLst>
              <a:ext uri="{FF2B5EF4-FFF2-40B4-BE49-F238E27FC236}">
                <a16:creationId xmlns:a16="http://schemas.microsoft.com/office/drawing/2014/main" xmlns="" id="{213C9D70-A27D-4A47-9BAF-29A7CE275B77}"/>
              </a:ext>
            </a:extLst>
          </p:cNvPr>
          <p:cNvSpPr>
            <a:spLocks noGrp="1"/>
          </p:cNvSpPr>
          <p:nvPr>
            <p:ph idx="1"/>
          </p:nvPr>
        </p:nvSpPr>
        <p:spPr>
          <a:xfrm>
            <a:off x="250825" y="1052513"/>
            <a:ext cx="8713788" cy="5545137"/>
          </a:xfrm>
        </p:spPr>
        <p:txBody>
          <a:bodyPr rtlCol="1">
            <a:normAutofit/>
          </a:bodyPr>
          <a:lstStyle/>
          <a:p>
            <a:pPr marL="514350" indent="-514350" algn="l" rtl="0" eaLnBrk="1" fontAlgn="auto" hangingPunct="1">
              <a:spcAft>
                <a:spcPts val="0"/>
              </a:spcAft>
              <a:buSzPct val="106000"/>
              <a:buFont typeface="+mj-lt"/>
              <a:buAutoNum type="arabicParenR"/>
              <a:defRPr/>
            </a:pPr>
            <a:r>
              <a:rPr lang="en-US" dirty="0">
                <a:effectLst>
                  <a:outerShdw blurRad="38100" dist="38100" dir="2700000" algn="tl">
                    <a:srgbClr val="000000">
                      <a:alpha val="43137"/>
                    </a:srgbClr>
                  </a:outerShdw>
                </a:effectLst>
              </a:rPr>
              <a:t>Reduced infant and child mortality.</a:t>
            </a:r>
          </a:p>
          <a:p>
            <a:pPr marL="514350" indent="-514350" algn="l" rtl="0" eaLnBrk="1" fontAlgn="auto" hangingPunct="1">
              <a:spcAft>
                <a:spcPts val="0"/>
              </a:spcAft>
              <a:buSzPct val="106000"/>
              <a:buFont typeface="+mj-lt"/>
              <a:buAutoNum type="arabicParenR"/>
              <a:defRPr/>
            </a:pPr>
            <a:r>
              <a:rPr lang="en-US" dirty="0">
                <a:effectLst>
                  <a:outerShdw blurRad="38100" dist="38100" dir="2700000" algn="tl">
                    <a:srgbClr val="000000">
                      <a:alpha val="43137"/>
                    </a:srgbClr>
                  </a:outerShdw>
                </a:effectLst>
              </a:rPr>
              <a:t>Reduced costs of health care for neonates, infants, and children.</a:t>
            </a:r>
          </a:p>
          <a:p>
            <a:pPr marL="514350" indent="-514350" algn="l" rtl="0" eaLnBrk="1" fontAlgn="auto" hangingPunct="1">
              <a:spcAft>
                <a:spcPts val="0"/>
              </a:spcAft>
              <a:buSzPct val="106000"/>
              <a:buFont typeface="+mj-lt"/>
              <a:buAutoNum type="arabicParenR"/>
              <a:defRPr/>
            </a:pPr>
            <a:r>
              <a:rPr lang="en-US" dirty="0">
                <a:effectLst>
                  <a:outerShdw blurRad="38100" dist="38100" dir="2700000" algn="tl">
                    <a:srgbClr val="000000">
                      <a:alpha val="43137"/>
                    </a:srgbClr>
                  </a:outerShdw>
                </a:effectLst>
              </a:rPr>
              <a:t>Productivity gain from improved physical capacity.</a:t>
            </a:r>
          </a:p>
          <a:p>
            <a:pPr marL="514350" indent="-514350" algn="l" rtl="0" eaLnBrk="1" fontAlgn="auto" hangingPunct="1">
              <a:spcAft>
                <a:spcPts val="0"/>
              </a:spcAft>
              <a:buSzPct val="106000"/>
              <a:buFont typeface="+mj-lt"/>
              <a:buAutoNum type="arabicParenR"/>
              <a:defRPr/>
            </a:pPr>
            <a:r>
              <a:rPr lang="en-US" dirty="0">
                <a:effectLst>
                  <a:outerShdw blurRad="38100" dist="38100" dir="2700000" algn="tl">
                    <a:srgbClr val="000000">
                      <a:alpha val="43137"/>
                    </a:srgbClr>
                  </a:outerShdw>
                </a:effectLst>
              </a:rPr>
              <a:t>Productivity gain from increased cognitive ability.</a:t>
            </a:r>
          </a:p>
          <a:p>
            <a:pPr marL="514350" indent="-514350" algn="l" rtl="0" eaLnBrk="1" fontAlgn="auto" hangingPunct="1">
              <a:spcAft>
                <a:spcPts val="0"/>
              </a:spcAft>
              <a:buSzPct val="106000"/>
              <a:buFont typeface="+mj-lt"/>
              <a:buAutoNum type="arabicParenR"/>
              <a:defRPr/>
            </a:pPr>
            <a:r>
              <a:rPr lang="en-US" dirty="0">
                <a:effectLst>
                  <a:outerShdw blurRad="38100" dist="38100" dir="2700000" algn="tl">
                    <a:srgbClr val="000000">
                      <a:alpha val="43137"/>
                    </a:srgbClr>
                  </a:outerShdw>
                </a:effectLst>
              </a:rPr>
              <a:t>Reduction in costs of chronic diseases.</a:t>
            </a:r>
          </a:p>
          <a:p>
            <a:pPr marL="514350" indent="-514350" algn="l" rtl="0" eaLnBrk="1" fontAlgn="auto" hangingPunct="1">
              <a:spcAft>
                <a:spcPts val="0"/>
              </a:spcAft>
              <a:buSzPct val="106000"/>
              <a:buFont typeface="+mj-lt"/>
              <a:buAutoNum type="arabicParenR"/>
              <a:defRPr/>
            </a:pPr>
            <a:r>
              <a:rPr lang="en-US" dirty="0">
                <a:effectLst>
                  <a:outerShdw blurRad="38100" dist="38100" dir="2700000" algn="tl">
                    <a:srgbClr val="000000">
                      <a:alpha val="43137"/>
                    </a:srgbClr>
                  </a:outerShdw>
                </a:effectLst>
              </a:rPr>
              <a:t>Intergenerational benefits through improved health.</a:t>
            </a:r>
            <a:endParaRPr lang="ar-E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a:extLst>
              <a:ext uri="{FF2B5EF4-FFF2-40B4-BE49-F238E27FC236}">
                <a16:creationId xmlns:a16="http://schemas.microsoft.com/office/drawing/2014/main" xmlns="" id="{10B390E2-8D94-431B-8ACB-0935CDFA5065}"/>
              </a:ext>
            </a:extLst>
          </p:cNvPr>
          <p:cNvSpPr>
            <a:spLocks noGrp="1"/>
          </p:cNvSpPr>
          <p:nvPr>
            <p:ph idx="1"/>
          </p:nvPr>
        </p:nvSpPr>
        <p:spPr>
          <a:xfrm>
            <a:off x="107950" y="917575"/>
            <a:ext cx="8928100" cy="5680075"/>
          </a:xfrm>
        </p:spPr>
        <p:txBody>
          <a:bodyPr/>
          <a:lstStyle/>
          <a:p>
            <a:pPr algn="l" rtl="0"/>
            <a:r>
              <a:rPr lang="en-US" altLang="en-US" sz="3600" dirty="0">
                <a:cs typeface="Arial" panose="020B0604020202020204" pitchFamily="34" charset="0"/>
              </a:rPr>
              <a:t>Thalassemia occurs when one or more of the disease-related </a:t>
            </a:r>
            <a:r>
              <a:rPr lang="en-US" altLang="en-US" sz="3600" b="1" dirty="0">
                <a:solidFill>
                  <a:srgbClr val="C00000"/>
                </a:solidFill>
                <a:cs typeface="Arial" panose="020B0604020202020204" pitchFamily="34" charset="0"/>
              </a:rPr>
              <a:t>genes</a:t>
            </a:r>
            <a:r>
              <a:rPr lang="en-US" altLang="en-US" sz="3600" dirty="0">
                <a:cs typeface="Arial" panose="020B0604020202020204" pitchFamily="34" charset="0"/>
              </a:rPr>
              <a:t> fails to produce functional protein, leading to a shortage in one of the four hemoglobin subunits (hemoglobin normally consists of two alpha and two beta subunits)</a:t>
            </a:r>
          </a:p>
        </p:txBody>
      </p:sp>
      <p:sp>
        <p:nvSpPr>
          <p:cNvPr id="4" name="Rectangle 3">
            <a:extLst>
              <a:ext uri="{FF2B5EF4-FFF2-40B4-BE49-F238E27FC236}">
                <a16:creationId xmlns:a16="http://schemas.microsoft.com/office/drawing/2014/main" xmlns="" id="{BCBA74ED-A1AD-42AE-8E9F-37FDDDC50BC4}"/>
              </a:ext>
            </a:extLst>
          </p:cNvPr>
          <p:cNvSpPr/>
          <p:nvPr/>
        </p:nvSpPr>
        <p:spPr>
          <a:xfrm>
            <a:off x="2555875" y="333375"/>
            <a:ext cx="3240088" cy="584200"/>
          </a:xfrm>
          <a:prstGeom prst="rect">
            <a:avLst/>
          </a:prstGeom>
        </p:spPr>
        <p:txBody>
          <a:bodyPr>
            <a:spAutoFit/>
          </a:bodyPr>
          <a:lstStyle/>
          <a:p>
            <a:pPr algn="ctr">
              <a:defRPr/>
            </a:pPr>
            <a:r>
              <a:rPr lang="en-US" sz="3200" b="1" dirty="0">
                <a:solidFill>
                  <a:srgbClr val="FF0000"/>
                </a:solidFill>
                <a:effectLst>
                  <a:outerShdw blurRad="38100" dist="38100" dir="2700000" algn="tl">
                    <a:srgbClr val="000000">
                      <a:alpha val="43137"/>
                    </a:srgbClr>
                  </a:outerShdw>
                </a:effectLst>
              </a:rPr>
              <a:t>Thalassemia</a:t>
            </a:r>
            <a:endParaRPr lang="ar-EG" sz="32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a:extLst>
              <a:ext uri="{FF2B5EF4-FFF2-40B4-BE49-F238E27FC236}">
                <a16:creationId xmlns:a16="http://schemas.microsoft.com/office/drawing/2014/main" xmlns="" id="{A5886EC1-ADFC-4BC8-940E-949D4262ACB6}"/>
              </a:ext>
            </a:extLst>
          </p:cNvPr>
          <p:cNvSpPr>
            <a:spLocks noGrp="1"/>
          </p:cNvSpPr>
          <p:nvPr>
            <p:ph idx="1"/>
          </p:nvPr>
        </p:nvSpPr>
        <p:spPr>
          <a:xfrm>
            <a:off x="107950" y="917575"/>
            <a:ext cx="8928100" cy="5680075"/>
          </a:xfrm>
        </p:spPr>
        <p:txBody>
          <a:bodyPr/>
          <a:lstStyle/>
          <a:p>
            <a:pPr algn="l" rtl="0"/>
            <a:r>
              <a:rPr lang="el-GR" altLang="en-US">
                <a:cs typeface="Arial" panose="020B0604020202020204" pitchFamily="34" charset="0"/>
              </a:rPr>
              <a:t>α</a:t>
            </a:r>
            <a:r>
              <a:rPr lang="ar-EG" altLang="en-US"/>
              <a:t>-</a:t>
            </a:r>
            <a:r>
              <a:rPr lang="en-US" altLang="en-US">
                <a:cs typeface="Arial" panose="020B0604020202020204" pitchFamily="34" charset="0"/>
              </a:rPr>
              <a:t>thalassemia occurs when an </a:t>
            </a:r>
            <a:r>
              <a:rPr lang="el-GR" altLang="en-US">
                <a:cs typeface="Arial" panose="020B0604020202020204" pitchFamily="34" charset="0"/>
              </a:rPr>
              <a:t>α</a:t>
            </a:r>
            <a:r>
              <a:rPr lang="en-US" altLang="en-US">
                <a:cs typeface="Arial" panose="020B0604020202020204" pitchFamily="34" charset="0"/>
              </a:rPr>
              <a:t> </a:t>
            </a:r>
            <a:r>
              <a:rPr lang="ar-EG" altLang="en-US"/>
              <a:t>–</a:t>
            </a:r>
            <a:r>
              <a:rPr lang="en-US" altLang="en-US">
                <a:cs typeface="Arial" panose="020B0604020202020204" pitchFamily="34" charset="0"/>
              </a:rPr>
              <a:t>globin gene fails (HBA1 and/or HBA2) located on </a:t>
            </a:r>
            <a:r>
              <a:rPr lang="en-US" altLang="en-US" b="1">
                <a:cs typeface="Arial" panose="020B0604020202020204" pitchFamily="34" charset="0"/>
              </a:rPr>
              <a:t>chromosome 16</a:t>
            </a:r>
            <a:r>
              <a:rPr lang="en-US" altLang="en-US">
                <a:cs typeface="Arial" panose="020B0604020202020204" pitchFamily="34" charset="0"/>
              </a:rPr>
              <a:t>. </a:t>
            </a:r>
          </a:p>
          <a:p>
            <a:pPr algn="l" rtl="0"/>
            <a:r>
              <a:rPr lang="en-US" altLang="en-US">
                <a:cs typeface="Arial" panose="020B0604020202020204" pitchFamily="34" charset="0"/>
              </a:rPr>
              <a:t>ß-thalassemia, characterized by reduced synthesis of the hemoglobin subunit beta, results from different mutations in beta gene HBB located on </a:t>
            </a:r>
            <a:r>
              <a:rPr lang="en-US" altLang="en-US" b="1">
                <a:solidFill>
                  <a:srgbClr val="002060"/>
                </a:solidFill>
                <a:cs typeface="Arial" panose="020B0604020202020204" pitchFamily="34" charset="0"/>
              </a:rPr>
              <a:t>chromosome 11</a:t>
            </a:r>
            <a:endParaRPr lang="ar-EG" altLang="en-US" b="1">
              <a:solidFill>
                <a:srgbClr val="002060"/>
              </a:solidFill>
            </a:endParaRPr>
          </a:p>
        </p:txBody>
      </p:sp>
      <p:sp>
        <p:nvSpPr>
          <p:cNvPr id="4" name="Rectangle 3">
            <a:extLst>
              <a:ext uri="{FF2B5EF4-FFF2-40B4-BE49-F238E27FC236}">
                <a16:creationId xmlns:a16="http://schemas.microsoft.com/office/drawing/2014/main" xmlns="" id="{C4CFD537-4F4C-4B34-B653-A46F0433A035}"/>
              </a:ext>
            </a:extLst>
          </p:cNvPr>
          <p:cNvSpPr/>
          <p:nvPr/>
        </p:nvSpPr>
        <p:spPr>
          <a:xfrm>
            <a:off x="2555875" y="333375"/>
            <a:ext cx="3240088" cy="584200"/>
          </a:xfrm>
          <a:prstGeom prst="rect">
            <a:avLst/>
          </a:prstGeom>
        </p:spPr>
        <p:txBody>
          <a:bodyPr>
            <a:spAutoFit/>
          </a:bodyPr>
          <a:lstStyle/>
          <a:p>
            <a:pPr algn="ctr">
              <a:defRPr/>
            </a:pPr>
            <a:r>
              <a:rPr lang="en-US" sz="3200" b="1" dirty="0">
                <a:solidFill>
                  <a:srgbClr val="FF0000"/>
                </a:solidFill>
                <a:effectLst>
                  <a:outerShdw blurRad="38100" dist="38100" dir="2700000" algn="tl">
                    <a:srgbClr val="000000">
                      <a:alpha val="43137"/>
                    </a:srgbClr>
                  </a:outerShdw>
                </a:effectLst>
              </a:rPr>
              <a:t>Thalassemia</a:t>
            </a:r>
            <a:endParaRPr lang="ar-EG" sz="32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xmlns="" id="{22490DBF-7595-40DE-AD8A-C7020114D81D}"/>
              </a:ext>
            </a:extLst>
          </p:cNvPr>
          <p:cNvSpPr>
            <a:spLocks noGrp="1"/>
          </p:cNvSpPr>
          <p:nvPr>
            <p:ph type="title"/>
          </p:nvPr>
        </p:nvSpPr>
        <p:spPr/>
        <p:txBody>
          <a:bodyPr/>
          <a:lstStyle/>
          <a:p>
            <a:endParaRPr lang="ar-EG" altLang="en-US"/>
          </a:p>
        </p:txBody>
      </p:sp>
      <p:pic>
        <p:nvPicPr>
          <p:cNvPr id="56323" name="Picture 2">
            <a:extLst>
              <a:ext uri="{FF2B5EF4-FFF2-40B4-BE49-F238E27FC236}">
                <a16:creationId xmlns:a16="http://schemas.microsoft.com/office/drawing/2014/main" xmlns="" id="{883AD754-1A6B-4B22-B51C-A15E57D90C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412875"/>
            <a:ext cx="7200900" cy="4968875"/>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a:extLst>
              <a:ext uri="{FF2B5EF4-FFF2-40B4-BE49-F238E27FC236}">
                <a16:creationId xmlns:a16="http://schemas.microsoft.com/office/drawing/2014/main" xmlns="" id="{AAE5F940-44BD-4440-97BA-ECAB81B8BD91}"/>
              </a:ext>
            </a:extLst>
          </p:cNvPr>
          <p:cNvSpPr>
            <a:spLocks noGrp="1"/>
          </p:cNvSpPr>
          <p:nvPr>
            <p:ph idx="1"/>
          </p:nvPr>
        </p:nvSpPr>
        <p:spPr>
          <a:xfrm>
            <a:off x="107950" y="917575"/>
            <a:ext cx="8928100" cy="5680075"/>
          </a:xfrm>
        </p:spPr>
        <p:txBody>
          <a:bodyPr/>
          <a:lstStyle/>
          <a:p>
            <a:pPr algn="l" rtl="0"/>
            <a:r>
              <a:rPr lang="en-US" altLang="en-US" dirty="0">
                <a:cs typeface="Arial" panose="020B0604020202020204" pitchFamily="34" charset="0"/>
              </a:rPr>
              <a:t>The inherited diseases of hemoglobin are an emerging global health burden:</a:t>
            </a:r>
          </a:p>
          <a:p>
            <a:pPr algn="l" rtl="0"/>
            <a:r>
              <a:rPr lang="en-US" altLang="en-US" sz="1600" dirty="0">
                <a:cs typeface="Arial" panose="020B0604020202020204" pitchFamily="34" charset="0"/>
                <a:hlinkClick r:id="rId2"/>
              </a:rPr>
              <a:t>David. J. </a:t>
            </a:r>
            <a:r>
              <a:rPr lang="en-US" altLang="en-US" sz="1600" dirty="0" err="1">
                <a:cs typeface="Arial" panose="020B0604020202020204" pitchFamily="34" charset="0"/>
                <a:hlinkClick r:id="rId2"/>
              </a:rPr>
              <a:t>Weatherall</a:t>
            </a:r>
            <a:endParaRPr lang="en-US" altLang="en-US" sz="1600" dirty="0">
              <a:cs typeface="Arial" panose="020B0604020202020204" pitchFamily="34" charset="0"/>
            </a:endParaRPr>
          </a:p>
          <a:p>
            <a:pPr algn="l" rtl="0"/>
            <a:r>
              <a:rPr lang="en-US" altLang="en-US" sz="2800" dirty="0">
                <a:cs typeface="Arial" panose="020B0604020202020204" pitchFamily="34" charset="0"/>
              </a:rPr>
              <a:t>It is estimated that in excess of </a:t>
            </a:r>
            <a:r>
              <a:rPr lang="en-US" altLang="en-US" sz="2800" b="1" dirty="0">
                <a:cs typeface="Arial" panose="020B0604020202020204" pitchFamily="34" charset="0"/>
              </a:rPr>
              <a:t>300 000 </a:t>
            </a:r>
            <a:r>
              <a:rPr lang="en-US" altLang="en-US" sz="2800" b="1" dirty="0">
                <a:solidFill>
                  <a:srgbClr val="C00000"/>
                </a:solidFill>
                <a:cs typeface="Arial" panose="020B0604020202020204" pitchFamily="34" charset="0"/>
              </a:rPr>
              <a:t>children</a:t>
            </a:r>
            <a:r>
              <a:rPr lang="en-US" altLang="en-US" sz="2800" dirty="0">
                <a:cs typeface="Arial" panose="020B0604020202020204" pitchFamily="34" charset="0"/>
              </a:rPr>
              <a:t> are born each year with a severe inherited disorder of hemoglobin with either sickle cell anemia or one of its variants or a form of thalassemia.</a:t>
            </a:r>
          </a:p>
          <a:p>
            <a:pPr algn="l" rtl="0"/>
            <a:r>
              <a:rPr lang="en-US" altLang="en-US" sz="2800" dirty="0">
                <a:cs typeface="Arial" panose="020B0604020202020204" pitchFamily="34" charset="0"/>
              </a:rPr>
              <a:t>It is suggested that these disorders have a protective effect against </a:t>
            </a:r>
            <a:r>
              <a:rPr lang="en-US" altLang="en-US" sz="2800" b="1" dirty="0">
                <a:cs typeface="Arial" panose="020B0604020202020204" pitchFamily="34" charset="0"/>
              </a:rPr>
              <a:t>malaria</a:t>
            </a:r>
            <a:r>
              <a:rPr lang="en-US" altLang="en-US" sz="2800" dirty="0">
                <a:cs typeface="Arial" panose="020B0604020202020204" pitchFamily="34" charset="0"/>
              </a:rPr>
              <a:t> </a:t>
            </a:r>
            <a:r>
              <a:rPr lang="en-US" altLang="en-US" sz="2800" i="1" dirty="0">
                <a:cs typeface="Arial" panose="020B0604020202020204" pitchFamily="34" charset="0"/>
              </a:rPr>
              <a:t>plasmodium falciparum </a:t>
            </a:r>
            <a:r>
              <a:rPr lang="en-US" altLang="en-US" sz="2800" dirty="0">
                <a:cs typeface="Arial" panose="020B0604020202020204" pitchFamily="34" charset="0"/>
              </a:rPr>
              <a:t>(</a:t>
            </a:r>
            <a:r>
              <a:rPr lang="en-US" altLang="en-US" sz="2800" b="1" dirty="0">
                <a:cs typeface="Arial" panose="020B0604020202020204" pitchFamily="34" charset="0"/>
              </a:rPr>
              <a:t>selective advantage</a:t>
            </a:r>
            <a:r>
              <a:rPr lang="en-US" altLang="en-US" sz="2800" dirty="0">
                <a:cs typeface="Arial" panose="020B0604020202020204" pitchFamily="34" charset="0"/>
              </a:rPr>
              <a:t>)</a:t>
            </a:r>
          </a:p>
          <a:p>
            <a:pPr algn="l" rtl="0"/>
            <a:r>
              <a:rPr lang="en-US" altLang="en-US" sz="1600" dirty="0">
                <a:cs typeface="Arial" panose="020B0604020202020204" pitchFamily="34" charset="0"/>
              </a:rPr>
              <a:t>https://www.ncbi.nlm.nih.gov/pmc/articles/PMC2881491/</a:t>
            </a:r>
          </a:p>
        </p:txBody>
      </p:sp>
      <p:sp>
        <p:nvSpPr>
          <p:cNvPr id="4" name="Rectangle 3">
            <a:extLst>
              <a:ext uri="{FF2B5EF4-FFF2-40B4-BE49-F238E27FC236}">
                <a16:creationId xmlns:a16="http://schemas.microsoft.com/office/drawing/2014/main" xmlns="" id="{7A362E82-AF40-4D7A-A82E-92A62854DBAA}"/>
              </a:ext>
            </a:extLst>
          </p:cNvPr>
          <p:cNvSpPr/>
          <p:nvPr/>
        </p:nvSpPr>
        <p:spPr>
          <a:xfrm>
            <a:off x="2555875" y="333375"/>
            <a:ext cx="3240088" cy="584200"/>
          </a:xfrm>
          <a:prstGeom prst="rect">
            <a:avLst/>
          </a:prstGeom>
        </p:spPr>
        <p:txBody>
          <a:bodyPr>
            <a:spAutoFit/>
          </a:bodyPr>
          <a:lstStyle/>
          <a:p>
            <a:pPr algn="ctr">
              <a:defRPr/>
            </a:pPr>
            <a:r>
              <a:rPr lang="en-US" sz="3200" b="1" dirty="0">
                <a:solidFill>
                  <a:srgbClr val="FF0000"/>
                </a:solidFill>
                <a:effectLst>
                  <a:outerShdw blurRad="38100" dist="38100" dir="2700000" algn="tl">
                    <a:srgbClr val="000000">
                      <a:alpha val="43137"/>
                    </a:srgbClr>
                  </a:outerShdw>
                </a:effectLst>
              </a:rPr>
              <a:t>Thalassemia</a:t>
            </a:r>
            <a:endParaRPr lang="ar-EG" sz="32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a:extLst>
              <a:ext uri="{FF2B5EF4-FFF2-40B4-BE49-F238E27FC236}">
                <a16:creationId xmlns:a16="http://schemas.microsoft.com/office/drawing/2014/main" xmlns="" id="{DBF9F341-6824-4986-8860-FEB4ACDB23AE}"/>
              </a:ext>
            </a:extLst>
          </p:cNvPr>
          <p:cNvSpPr>
            <a:spLocks noGrp="1"/>
          </p:cNvSpPr>
          <p:nvPr>
            <p:ph idx="1"/>
          </p:nvPr>
        </p:nvSpPr>
        <p:spPr>
          <a:xfrm>
            <a:off x="107950" y="917575"/>
            <a:ext cx="8928100" cy="5680075"/>
          </a:xfrm>
        </p:spPr>
        <p:txBody>
          <a:bodyPr/>
          <a:lstStyle/>
          <a:p>
            <a:pPr algn="l" rtl="0"/>
            <a:r>
              <a:rPr lang="en-US" altLang="en-US" dirty="0">
                <a:cs typeface="Arial" panose="020B0604020202020204" pitchFamily="34" charset="0"/>
              </a:rPr>
              <a:t>The inherited diseases of hemoglobin are an emerging global health burden:</a:t>
            </a:r>
          </a:p>
          <a:p>
            <a:pPr algn="l" rtl="0"/>
            <a:r>
              <a:rPr lang="en-US" altLang="en-US" sz="1600" dirty="0">
                <a:cs typeface="Arial" panose="020B0604020202020204" pitchFamily="34" charset="0"/>
                <a:hlinkClick r:id="rId2"/>
              </a:rPr>
              <a:t>David. J. </a:t>
            </a:r>
            <a:r>
              <a:rPr lang="en-US" altLang="en-US" sz="1600" dirty="0" err="1">
                <a:cs typeface="Arial" panose="020B0604020202020204" pitchFamily="34" charset="0"/>
                <a:hlinkClick r:id="rId2"/>
              </a:rPr>
              <a:t>Weatherall</a:t>
            </a:r>
            <a:endParaRPr lang="en-US" altLang="en-US" sz="1600" dirty="0">
              <a:cs typeface="Arial" panose="020B0604020202020204" pitchFamily="34" charset="0"/>
            </a:endParaRPr>
          </a:p>
          <a:p>
            <a:pPr algn="l" rtl="0"/>
            <a:r>
              <a:rPr lang="en-US" altLang="en-US" sz="2400" dirty="0">
                <a:cs typeface="Arial" panose="020B0604020202020204" pitchFamily="34" charset="0"/>
              </a:rPr>
              <a:t>Approximately 80% of these births occur in </a:t>
            </a:r>
            <a:r>
              <a:rPr lang="en-US" altLang="en-US" sz="2400" b="1" dirty="0">
                <a:cs typeface="Arial" panose="020B0604020202020204" pitchFamily="34" charset="0"/>
              </a:rPr>
              <a:t>low- or middle-income countries. </a:t>
            </a:r>
          </a:p>
          <a:p>
            <a:pPr algn="l" rtl="0"/>
            <a:r>
              <a:rPr lang="en-US" altLang="en-US" sz="2400" dirty="0">
                <a:cs typeface="Arial" panose="020B0604020202020204" pitchFamily="34" charset="0"/>
              </a:rPr>
              <a:t>As these countries go through an </a:t>
            </a:r>
            <a:r>
              <a:rPr lang="en-US" altLang="en-US" sz="2400" b="1" dirty="0">
                <a:cs typeface="Arial" panose="020B0604020202020204" pitchFamily="34" charset="0"/>
              </a:rPr>
              <a:t>epidemiologic transition</a:t>
            </a:r>
            <a:r>
              <a:rPr lang="en-US" altLang="en-US" sz="2400" dirty="0">
                <a:cs typeface="Arial" panose="020B0604020202020204" pitchFamily="34" charset="0"/>
              </a:rPr>
              <a:t>, with a reduction in childhood and infant mortality due to improved public health measures, babies who would have previously died of these diseases before they were recognized are now surviving to present for diagnosis and treatment. </a:t>
            </a:r>
          </a:p>
          <a:p>
            <a:pPr algn="l" rtl="0"/>
            <a:r>
              <a:rPr lang="en-US" altLang="en-US" sz="2400" dirty="0">
                <a:cs typeface="Arial" panose="020B0604020202020204" pitchFamily="34" charset="0"/>
              </a:rPr>
              <a:t>Meanwhile, these countries have high fertility rates.</a:t>
            </a:r>
          </a:p>
          <a:p>
            <a:pPr algn="l" rtl="0"/>
            <a:r>
              <a:rPr lang="en-US" altLang="en-US" sz="1600" dirty="0">
                <a:cs typeface="Arial" panose="020B0604020202020204" pitchFamily="34" charset="0"/>
              </a:rPr>
              <a:t>https://www.ncbi.nlm.nih.gov/pmc/articles/PMC2881491/</a:t>
            </a:r>
          </a:p>
        </p:txBody>
      </p:sp>
      <p:sp>
        <p:nvSpPr>
          <p:cNvPr id="4" name="Rectangle 3">
            <a:extLst>
              <a:ext uri="{FF2B5EF4-FFF2-40B4-BE49-F238E27FC236}">
                <a16:creationId xmlns:a16="http://schemas.microsoft.com/office/drawing/2014/main" xmlns="" id="{3AA09C52-DEB3-4BAD-B469-80E2EDA0715D}"/>
              </a:ext>
            </a:extLst>
          </p:cNvPr>
          <p:cNvSpPr/>
          <p:nvPr/>
        </p:nvSpPr>
        <p:spPr>
          <a:xfrm>
            <a:off x="2555875" y="333375"/>
            <a:ext cx="3240088" cy="584200"/>
          </a:xfrm>
          <a:prstGeom prst="rect">
            <a:avLst/>
          </a:prstGeom>
        </p:spPr>
        <p:txBody>
          <a:bodyPr>
            <a:spAutoFit/>
          </a:bodyPr>
          <a:lstStyle/>
          <a:p>
            <a:pPr algn="ctr">
              <a:defRPr/>
            </a:pPr>
            <a:r>
              <a:rPr lang="en-US" sz="3200" b="1" dirty="0">
                <a:solidFill>
                  <a:srgbClr val="FF0000"/>
                </a:solidFill>
                <a:effectLst>
                  <a:outerShdw blurRad="38100" dist="38100" dir="2700000" algn="tl">
                    <a:srgbClr val="000000">
                      <a:alpha val="43137"/>
                    </a:srgbClr>
                  </a:outerShdw>
                </a:effectLst>
              </a:rPr>
              <a:t>Thalassemia</a:t>
            </a:r>
            <a:endParaRPr lang="ar-EG" sz="32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a:extLst>
              <a:ext uri="{FF2B5EF4-FFF2-40B4-BE49-F238E27FC236}">
                <a16:creationId xmlns:a16="http://schemas.microsoft.com/office/drawing/2014/main" xmlns="" id="{D199C18B-5B2A-420A-9019-E0F341F65BDD}"/>
              </a:ext>
            </a:extLst>
          </p:cNvPr>
          <p:cNvSpPr>
            <a:spLocks noGrp="1"/>
          </p:cNvSpPr>
          <p:nvPr>
            <p:ph idx="1"/>
          </p:nvPr>
        </p:nvSpPr>
        <p:spPr>
          <a:xfrm>
            <a:off x="107950" y="917575"/>
            <a:ext cx="8928100" cy="5680075"/>
          </a:xfrm>
        </p:spPr>
        <p:txBody>
          <a:bodyPr/>
          <a:lstStyle/>
          <a:p>
            <a:pPr algn="l" rtl="0"/>
            <a:r>
              <a:rPr lang="en-US" altLang="en-US" dirty="0">
                <a:cs typeface="Arial" panose="020B0604020202020204" pitchFamily="34" charset="0"/>
              </a:rPr>
              <a:t>The inherited diseases of hemoglobin are an emerging global health burden</a:t>
            </a:r>
          </a:p>
          <a:p>
            <a:pPr algn="l" rtl="0"/>
            <a:r>
              <a:rPr lang="en-US" altLang="en-US" sz="1600" dirty="0">
                <a:cs typeface="Arial" panose="020B0604020202020204" pitchFamily="34" charset="0"/>
                <a:hlinkClick r:id="rId2"/>
              </a:rPr>
              <a:t>David. J. </a:t>
            </a:r>
            <a:r>
              <a:rPr lang="en-US" altLang="en-US" sz="1600" dirty="0" err="1">
                <a:cs typeface="Arial" panose="020B0604020202020204" pitchFamily="34" charset="0"/>
                <a:hlinkClick r:id="rId2"/>
              </a:rPr>
              <a:t>Weatherall</a:t>
            </a:r>
            <a:endParaRPr lang="en-US" altLang="en-US" sz="1600" dirty="0">
              <a:cs typeface="Arial" panose="020B0604020202020204" pitchFamily="34" charset="0"/>
            </a:endParaRPr>
          </a:p>
          <a:p>
            <a:pPr algn="l" rtl="0"/>
            <a:r>
              <a:rPr lang="en-US" altLang="en-US" sz="2400" dirty="0">
                <a:cs typeface="Arial" panose="020B0604020202020204" pitchFamily="34" charset="0"/>
              </a:rPr>
              <a:t>Hence, they are presenting an increasing global health burden.</a:t>
            </a:r>
          </a:p>
          <a:p>
            <a:pPr algn="l" rtl="0"/>
            <a:r>
              <a:rPr lang="en-US" altLang="en-US" sz="2400" dirty="0">
                <a:cs typeface="Arial" panose="020B0604020202020204" pitchFamily="34" charset="0"/>
              </a:rPr>
              <a:t> Because of their uneven distribution in high-frequency populations, reflecting their complex population genetics, the true magnitude of this burden is </a:t>
            </a:r>
            <a:r>
              <a:rPr lang="en-US" altLang="en-US" sz="2400" b="1" dirty="0">
                <a:cs typeface="Arial" panose="020B0604020202020204" pitchFamily="34" charset="0"/>
              </a:rPr>
              <a:t>still unknown</a:t>
            </a:r>
            <a:r>
              <a:rPr lang="en-US" altLang="en-US" sz="2400" dirty="0">
                <a:cs typeface="Arial" panose="020B0604020202020204" pitchFamily="34" charset="0"/>
              </a:rPr>
              <a:t>.</a:t>
            </a:r>
          </a:p>
          <a:p>
            <a:pPr algn="l" rtl="0"/>
            <a:r>
              <a:rPr lang="en-US" altLang="en-US" sz="2400" dirty="0">
                <a:cs typeface="Arial" panose="020B0604020202020204" pitchFamily="34" charset="0"/>
              </a:rPr>
              <a:t> In many poor countries there are virtually no </a:t>
            </a:r>
            <a:r>
              <a:rPr lang="en-US" altLang="en-US" sz="2400" b="1" dirty="0">
                <a:cs typeface="Arial" panose="020B0604020202020204" pitchFamily="34" charset="0"/>
              </a:rPr>
              <a:t>facilities</a:t>
            </a:r>
            <a:r>
              <a:rPr lang="en-US" altLang="en-US" sz="2400" dirty="0">
                <a:cs typeface="Arial" panose="020B0604020202020204" pitchFamily="34" charset="0"/>
              </a:rPr>
              <a:t> for the diagnosis and management of these conditions, and even in richer countries there are limited data about their frequency, clinical course, or mortality. </a:t>
            </a:r>
          </a:p>
          <a:p>
            <a:pPr algn="l" rtl="0"/>
            <a:r>
              <a:rPr lang="en-US" altLang="en-US" sz="1600" dirty="0">
                <a:cs typeface="Arial" panose="020B0604020202020204" pitchFamily="34" charset="0"/>
              </a:rPr>
              <a:t>https://www.ncbi.nlm.nih.gov/pmc/articles/PMC2881491/</a:t>
            </a:r>
          </a:p>
        </p:txBody>
      </p:sp>
      <p:sp>
        <p:nvSpPr>
          <p:cNvPr id="4" name="Rectangle 3">
            <a:extLst>
              <a:ext uri="{FF2B5EF4-FFF2-40B4-BE49-F238E27FC236}">
                <a16:creationId xmlns:a16="http://schemas.microsoft.com/office/drawing/2014/main" xmlns="" id="{88EF5A53-18F1-422F-B2F8-966617A9338C}"/>
              </a:ext>
            </a:extLst>
          </p:cNvPr>
          <p:cNvSpPr/>
          <p:nvPr/>
        </p:nvSpPr>
        <p:spPr>
          <a:xfrm>
            <a:off x="2555875" y="333375"/>
            <a:ext cx="3240088" cy="584200"/>
          </a:xfrm>
          <a:prstGeom prst="rect">
            <a:avLst/>
          </a:prstGeom>
        </p:spPr>
        <p:txBody>
          <a:bodyPr>
            <a:spAutoFit/>
          </a:bodyPr>
          <a:lstStyle/>
          <a:p>
            <a:pPr algn="ctr">
              <a:defRPr/>
            </a:pPr>
            <a:r>
              <a:rPr lang="en-US" sz="3200" b="1" dirty="0">
                <a:solidFill>
                  <a:srgbClr val="FF0000"/>
                </a:solidFill>
                <a:effectLst>
                  <a:outerShdw blurRad="38100" dist="38100" dir="2700000" algn="tl">
                    <a:srgbClr val="000000">
                      <a:alpha val="43137"/>
                    </a:srgbClr>
                  </a:outerShdw>
                </a:effectLst>
              </a:rPr>
              <a:t>Thalassemia</a:t>
            </a:r>
            <a:endParaRPr lang="ar-EG" sz="32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xmlns="" id="{D1BBACD5-6C3D-4727-9B73-C9A907357521}"/>
              </a:ext>
            </a:extLst>
          </p:cNvPr>
          <p:cNvSpPr>
            <a:spLocks noGrp="1"/>
          </p:cNvSpPr>
          <p:nvPr>
            <p:ph type="title"/>
          </p:nvPr>
        </p:nvSpPr>
        <p:spPr/>
        <p:txBody>
          <a:bodyPr/>
          <a:lstStyle/>
          <a:p>
            <a:r>
              <a:rPr lang="en-US" altLang="en-US">
                <a:cs typeface="Times New Roman" panose="02020603050405020304" pitchFamily="18" charset="0"/>
              </a:rPr>
              <a:t>Thalassemia</a:t>
            </a:r>
            <a:endParaRPr lang="ar-SA" altLang="en-US"/>
          </a:p>
        </p:txBody>
      </p:sp>
      <p:sp>
        <p:nvSpPr>
          <p:cNvPr id="57347" name="Content Placeholder 2">
            <a:extLst>
              <a:ext uri="{FF2B5EF4-FFF2-40B4-BE49-F238E27FC236}">
                <a16:creationId xmlns:a16="http://schemas.microsoft.com/office/drawing/2014/main" xmlns="" id="{7CE6B72D-321A-45A7-8551-D193B04CA41D}"/>
              </a:ext>
            </a:extLst>
          </p:cNvPr>
          <p:cNvSpPr>
            <a:spLocks noGrp="1"/>
          </p:cNvSpPr>
          <p:nvPr>
            <p:ph idx="1"/>
          </p:nvPr>
        </p:nvSpPr>
        <p:spPr/>
        <p:txBody>
          <a:bodyPr/>
          <a:lstStyle/>
          <a:p>
            <a:pPr algn="l" rtl="0"/>
            <a:r>
              <a:rPr lang="en-US" altLang="en-US">
                <a:cs typeface="Arial" panose="020B0604020202020204" pitchFamily="34" charset="0"/>
              </a:rPr>
              <a:t>Some rare forms are incompatible with life (hydrops fetalis)</a:t>
            </a:r>
          </a:p>
          <a:p>
            <a:pPr algn="l" rtl="0"/>
            <a:r>
              <a:rPr lang="en-US" altLang="en-US">
                <a:cs typeface="Arial" panose="020B0604020202020204" pitchFamily="34" charset="0"/>
              </a:rPr>
              <a:t>Others:</a:t>
            </a:r>
          </a:p>
          <a:p>
            <a:pPr lvl="1" algn="l" rtl="0"/>
            <a:r>
              <a:rPr lang="en-US" altLang="en-US">
                <a:cs typeface="Arial" panose="020B0604020202020204" pitchFamily="34" charset="0"/>
              </a:rPr>
              <a:t>Lifelong transfusion dependent anemia</a:t>
            </a:r>
          </a:p>
          <a:p>
            <a:pPr lvl="1" algn="l" rtl="0"/>
            <a:r>
              <a:rPr lang="en-US" altLang="en-US">
                <a:cs typeface="Arial" panose="020B0604020202020204" pitchFamily="34" charset="0"/>
              </a:rPr>
              <a:t>Short stature</a:t>
            </a:r>
          </a:p>
          <a:p>
            <a:pPr lvl="1" algn="l" rtl="0"/>
            <a:r>
              <a:rPr lang="en-US" altLang="en-US">
                <a:cs typeface="Arial" panose="020B0604020202020204" pitchFamily="34" charset="0"/>
              </a:rPr>
              <a:t>Facial abnormalities</a:t>
            </a:r>
          </a:p>
          <a:p>
            <a:pPr lvl="1" algn="l" rtl="0"/>
            <a:r>
              <a:rPr lang="en-US" altLang="en-US">
                <a:cs typeface="Arial" panose="020B0604020202020204" pitchFamily="34" charset="0"/>
              </a:rPr>
              <a:t>Delayed or absent puberty</a:t>
            </a:r>
          </a:p>
          <a:p>
            <a:pPr lvl="1" algn="l" rtl="0"/>
            <a:r>
              <a:rPr lang="en-US" altLang="en-US">
                <a:cs typeface="Arial" panose="020B0604020202020204" pitchFamily="34" charset="0"/>
              </a:rPr>
              <a:t>Stigmas and psychological disturbances</a:t>
            </a:r>
          </a:p>
          <a:p>
            <a:pPr lvl="1" algn="l" rtl="0"/>
            <a:r>
              <a:rPr lang="en-US" altLang="en-US">
                <a:cs typeface="Arial" panose="020B0604020202020204" pitchFamily="34" charset="0"/>
              </a:rPr>
              <a:t>survival</a:t>
            </a:r>
          </a:p>
          <a:p>
            <a:pPr algn="l" rtl="0"/>
            <a:endParaRPr lang="ar-SA"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75132-629A-4332-8B09-37D6C60A1D7A}"/>
              </a:ext>
            </a:extLst>
          </p:cNvPr>
          <p:cNvSpPr>
            <a:spLocks noGrp="1"/>
          </p:cNvSpPr>
          <p:nvPr>
            <p:ph type="title"/>
          </p:nvPr>
        </p:nvSpPr>
        <p:spPr>
          <a:xfrm>
            <a:off x="468313" y="28575"/>
            <a:ext cx="8229600" cy="1008063"/>
          </a:xfrm>
        </p:spPr>
        <p:txBody>
          <a:bodyPr/>
          <a:lstStyle/>
          <a:p>
            <a:pPr>
              <a:defRPr/>
            </a:pPr>
            <a:r>
              <a:rPr lang="en-US" sz="4800" b="1" dirty="0">
                <a:solidFill>
                  <a:schemeClr val="accent3">
                    <a:lumMod val="75000"/>
                  </a:schemeClr>
                </a:solidFill>
                <a:effectLst>
                  <a:outerShdw blurRad="38100" dist="38100" dir="2700000" algn="tl">
                    <a:srgbClr val="000000">
                      <a:alpha val="43137"/>
                    </a:srgbClr>
                  </a:outerShdw>
                </a:effectLst>
              </a:rPr>
              <a:t>ß-Thalassemia in Jordan</a:t>
            </a:r>
            <a:endParaRPr lang="ar-EG" sz="4800" b="1" dirty="0">
              <a:solidFill>
                <a:schemeClr val="accent3">
                  <a:lumMod val="75000"/>
                </a:schemeClr>
              </a:solidFill>
              <a:effectLst>
                <a:outerShdw blurRad="38100" dist="38100" dir="2700000" algn="tl">
                  <a:srgbClr val="000000">
                    <a:alpha val="43137"/>
                  </a:srgbClr>
                </a:outerShdw>
              </a:effectLst>
            </a:endParaRPr>
          </a:p>
        </p:txBody>
      </p:sp>
      <p:sp>
        <p:nvSpPr>
          <p:cNvPr id="58371" name="Content Placeholder 2">
            <a:extLst>
              <a:ext uri="{FF2B5EF4-FFF2-40B4-BE49-F238E27FC236}">
                <a16:creationId xmlns:a16="http://schemas.microsoft.com/office/drawing/2014/main" xmlns="" id="{2BB5AD8F-4983-4EA6-9A0D-80272C369542}"/>
              </a:ext>
            </a:extLst>
          </p:cNvPr>
          <p:cNvSpPr>
            <a:spLocks noGrp="1"/>
          </p:cNvSpPr>
          <p:nvPr>
            <p:ph idx="1"/>
          </p:nvPr>
        </p:nvSpPr>
        <p:spPr>
          <a:xfrm>
            <a:off x="0" y="1052513"/>
            <a:ext cx="9144000" cy="5805487"/>
          </a:xfrm>
        </p:spPr>
        <p:txBody>
          <a:bodyPr/>
          <a:lstStyle/>
          <a:p>
            <a:pPr algn="l" rtl="0"/>
            <a:r>
              <a:rPr lang="en-US" altLang="en-US">
                <a:cs typeface="Arial" panose="020B0604020202020204" pitchFamily="34" charset="0"/>
              </a:rPr>
              <a:t>ß-thalassemia is an autosomal recessive genetic disorder, characterized by defective beta-globin chain synthesis. At a carrier rate of </a:t>
            </a:r>
            <a:r>
              <a:rPr lang="en-US" altLang="en-US" b="1">
                <a:solidFill>
                  <a:srgbClr val="C00000"/>
                </a:solidFill>
                <a:cs typeface="Arial" panose="020B0604020202020204" pitchFamily="34" charset="0"/>
              </a:rPr>
              <a:t>24</a:t>
            </a:r>
            <a:r>
              <a:rPr lang="en-US" altLang="en-US">
                <a:cs typeface="Arial" panose="020B0604020202020204" pitchFamily="34" charset="0"/>
              </a:rPr>
              <a:t>% in a Jordanian population</a:t>
            </a:r>
          </a:p>
          <a:p>
            <a:pPr algn="l" rtl="0"/>
            <a:r>
              <a:rPr lang="en-US" altLang="en-US">
                <a:cs typeface="Arial" panose="020B0604020202020204" pitchFamily="34" charset="0"/>
              </a:rPr>
              <a:t>No effective treatment available, ß-thalassemia represents a major financial and social burden on the patients and their families as well as on the national health system.</a:t>
            </a:r>
          </a:p>
          <a:p>
            <a:pPr algn="l" rtl="0"/>
            <a:r>
              <a:rPr lang="en-US" altLang="en-US">
                <a:cs typeface="Arial" panose="020B0604020202020204" pitchFamily="34" charset="0"/>
              </a:rPr>
              <a:t>This is only worsened by the high rate of </a:t>
            </a:r>
            <a:r>
              <a:rPr lang="en-US" altLang="en-US" b="1">
                <a:solidFill>
                  <a:srgbClr val="C00000"/>
                </a:solidFill>
                <a:cs typeface="Arial" panose="020B0604020202020204" pitchFamily="34" charset="0"/>
              </a:rPr>
              <a:t>consanguineous</a:t>
            </a:r>
            <a:r>
              <a:rPr lang="en-US" altLang="en-US">
                <a:cs typeface="Arial" panose="020B0604020202020204" pitchFamily="34" charset="0"/>
              </a:rPr>
              <a:t> marriages in Jordan, estimated to be between 20-30% ( only first-cousin marriages)</a:t>
            </a:r>
            <a:endParaRPr lang="ar-EG"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5BFC448C-7728-43C8-A6B6-659BE52E64A9}"/>
              </a:ext>
            </a:extLst>
          </p:cNvPr>
          <p:cNvSpPr>
            <a:spLocks noGrp="1"/>
          </p:cNvSpPr>
          <p:nvPr>
            <p:ph type="title"/>
          </p:nvPr>
        </p:nvSpPr>
        <p:spPr/>
        <p:txBody>
          <a:bodyPr/>
          <a:lstStyle/>
          <a:p>
            <a:pPr eaLnBrk="1" hangingPunct="1"/>
            <a:endParaRPr lang="ar-EG" altLang="en-US"/>
          </a:p>
        </p:txBody>
      </p:sp>
      <p:sp>
        <p:nvSpPr>
          <p:cNvPr id="8195" name="Content Placeholder 2">
            <a:extLst>
              <a:ext uri="{FF2B5EF4-FFF2-40B4-BE49-F238E27FC236}">
                <a16:creationId xmlns:a16="http://schemas.microsoft.com/office/drawing/2014/main" xmlns="" id="{467EB7F7-2DA1-4468-9FE2-FB1F6FB48077}"/>
              </a:ext>
            </a:extLst>
          </p:cNvPr>
          <p:cNvSpPr>
            <a:spLocks noGrp="1"/>
          </p:cNvSpPr>
          <p:nvPr>
            <p:ph idx="1"/>
          </p:nvPr>
        </p:nvSpPr>
        <p:spPr/>
        <p:txBody>
          <a:bodyPr/>
          <a:lstStyle/>
          <a:p>
            <a:pPr eaLnBrk="1" hangingPunct="1"/>
            <a:endParaRPr lang="ar-EG" altLang="en-US"/>
          </a:p>
        </p:txBody>
      </p:sp>
      <p:pic>
        <p:nvPicPr>
          <p:cNvPr id="8196" name="Picture 2">
            <a:extLst>
              <a:ext uri="{FF2B5EF4-FFF2-40B4-BE49-F238E27FC236}">
                <a16:creationId xmlns:a16="http://schemas.microsoft.com/office/drawing/2014/main" xmlns="" id="{3E47B5C4-A3A4-49F8-B0F3-31B445C11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0"/>
            <a:ext cx="8928100"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a:extLst>
              <a:ext uri="{FF2B5EF4-FFF2-40B4-BE49-F238E27FC236}">
                <a16:creationId xmlns:a16="http://schemas.microsoft.com/office/drawing/2014/main" xmlns="" id="{D77BAAA6-357A-4984-9422-07756D27D4B3}"/>
              </a:ext>
            </a:extLst>
          </p:cNvPr>
          <p:cNvSpPr>
            <a:spLocks noGrp="1"/>
          </p:cNvSpPr>
          <p:nvPr>
            <p:ph idx="1"/>
          </p:nvPr>
        </p:nvSpPr>
        <p:spPr>
          <a:xfrm>
            <a:off x="179388" y="260350"/>
            <a:ext cx="8785225" cy="6337300"/>
          </a:xfrm>
        </p:spPr>
        <p:txBody>
          <a:bodyPr/>
          <a:lstStyle/>
          <a:p>
            <a:pPr algn="l" rtl="0"/>
            <a:r>
              <a:rPr lang="en-US" altLang="en-US">
                <a:cs typeface="Arial" panose="020B0604020202020204" pitchFamily="34" charset="0"/>
              </a:rPr>
              <a:t>To try and address this issue and reduce the number of infants born with ß-thalassemia, a </a:t>
            </a:r>
            <a:r>
              <a:rPr lang="en-US" altLang="en-US" b="1">
                <a:solidFill>
                  <a:srgbClr val="FF0000"/>
                </a:solidFill>
                <a:cs typeface="Arial" panose="020B0604020202020204" pitchFamily="34" charset="0"/>
              </a:rPr>
              <a:t>prenatal diagnosis </a:t>
            </a:r>
            <a:r>
              <a:rPr lang="en-US" altLang="en-US">
                <a:cs typeface="Arial" panose="020B0604020202020204" pitchFamily="34" charset="0"/>
              </a:rPr>
              <a:t>program was initiated in Jordan in 1996, in collaboration between the National Center for Diabetes, Endocrinology and Genetics and the Gynecology Department at the King Hussein Medical Centre.</a:t>
            </a:r>
          </a:p>
          <a:p>
            <a:pPr algn="l" rtl="0"/>
            <a:r>
              <a:rPr lang="en-US" altLang="en-US" b="1">
                <a:solidFill>
                  <a:srgbClr val="FF0000"/>
                </a:solidFill>
                <a:cs typeface="Arial" panose="020B0604020202020204" pitchFamily="34" charset="0"/>
              </a:rPr>
              <a:t>chorionic villus samples </a:t>
            </a:r>
            <a:r>
              <a:rPr lang="en-US" altLang="en-US">
                <a:cs typeface="Arial" panose="020B0604020202020204" pitchFamily="34" charset="0"/>
              </a:rPr>
              <a:t>(CVS) were screened for one of the seven most common ß-thalassemia mutations in the Mediterranean region,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a:extLst>
              <a:ext uri="{FF2B5EF4-FFF2-40B4-BE49-F238E27FC236}">
                <a16:creationId xmlns:a16="http://schemas.microsoft.com/office/drawing/2014/main" xmlns="" id="{6DB593E0-978B-44D7-B993-59FE8F89767D}"/>
              </a:ext>
            </a:extLst>
          </p:cNvPr>
          <p:cNvSpPr>
            <a:spLocks noGrp="1"/>
          </p:cNvSpPr>
          <p:nvPr>
            <p:ph idx="1"/>
          </p:nvPr>
        </p:nvSpPr>
        <p:spPr>
          <a:xfrm>
            <a:off x="457200" y="404813"/>
            <a:ext cx="8229600" cy="5721350"/>
          </a:xfrm>
        </p:spPr>
        <p:txBody>
          <a:bodyPr/>
          <a:lstStyle/>
          <a:p>
            <a:pPr algn="l" rtl="0"/>
            <a:r>
              <a:rPr lang="en-US" altLang="en-US">
                <a:cs typeface="Arial" panose="020B0604020202020204" pitchFamily="34" charset="0"/>
              </a:rPr>
              <a:t>Jordanian Ministry of Health has introduced a national obligatory </a:t>
            </a:r>
            <a:r>
              <a:rPr lang="en-US" altLang="en-US" b="1">
                <a:solidFill>
                  <a:srgbClr val="FF0000"/>
                </a:solidFill>
                <a:cs typeface="Arial" panose="020B0604020202020204" pitchFamily="34" charset="0"/>
              </a:rPr>
              <a:t>premarital screening </a:t>
            </a:r>
            <a:r>
              <a:rPr lang="en-US" altLang="en-US">
                <a:cs typeface="Arial" panose="020B0604020202020204" pitchFamily="34" charset="0"/>
              </a:rPr>
              <a:t>for ß-thalassemia, in 2007 (carrier detection).</a:t>
            </a:r>
          </a:p>
          <a:p>
            <a:pPr algn="l" rtl="0"/>
            <a:r>
              <a:rPr lang="en-US" altLang="en-US">
                <a:cs typeface="Arial" panose="020B0604020202020204" pitchFamily="34" charset="0"/>
              </a:rPr>
              <a:t>The initiation of prenatal screening (first of its kind in Jordan) together with the introduction of obligatory premarital screening for ß-thalassemia , are both seen as positive steps towards the reduction and eventual prevention of ß-thalassemia in Jordan.</a:t>
            </a:r>
          </a:p>
          <a:p>
            <a:pPr algn="l" rtl="0"/>
            <a:endParaRPr lang="ar-EG"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xmlns="" id="{1E54D039-FB34-4355-BEA3-2E41AD0AB5CE}"/>
              </a:ext>
            </a:extLst>
          </p:cNvPr>
          <p:cNvSpPr>
            <a:spLocks noGrp="1"/>
          </p:cNvSpPr>
          <p:nvPr>
            <p:ph type="title"/>
          </p:nvPr>
        </p:nvSpPr>
        <p:spPr/>
        <p:txBody>
          <a:bodyPr/>
          <a:lstStyle/>
          <a:p>
            <a:r>
              <a:rPr lang="en-US" altLang="en-US">
                <a:cs typeface="Times New Roman" panose="02020603050405020304" pitchFamily="18" charset="0"/>
              </a:rPr>
              <a:t>Thalassemia</a:t>
            </a:r>
            <a:endParaRPr lang="ar-SA" altLang="en-US"/>
          </a:p>
        </p:txBody>
      </p:sp>
      <p:sp>
        <p:nvSpPr>
          <p:cNvPr id="61443" name="Content Placeholder 2">
            <a:extLst>
              <a:ext uri="{FF2B5EF4-FFF2-40B4-BE49-F238E27FC236}">
                <a16:creationId xmlns:a16="http://schemas.microsoft.com/office/drawing/2014/main" xmlns="" id="{585BC0FC-9BCF-4F82-8BDC-427DA6AB332B}"/>
              </a:ext>
            </a:extLst>
          </p:cNvPr>
          <p:cNvSpPr>
            <a:spLocks noGrp="1"/>
          </p:cNvSpPr>
          <p:nvPr>
            <p:ph idx="1"/>
          </p:nvPr>
        </p:nvSpPr>
        <p:spPr/>
        <p:txBody>
          <a:bodyPr/>
          <a:lstStyle/>
          <a:p>
            <a:pPr algn="l" rtl="0"/>
            <a:r>
              <a:rPr lang="en-US" altLang="en-US">
                <a:cs typeface="Arial" panose="020B0604020202020204" pitchFamily="34" charset="0"/>
              </a:rPr>
              <a:t>Measures:</a:t>
            </a:r>
          </a:p>
          <a:p>
            <a:pPr lvl="1" algn="l" rtl="0"/>
            <a:r>
              <a:rPr lang="en-US" altLang="en-US">
                <a:cs typeface="Arial" panose="020B0604020202020204" pitchFamily="34" charset="0"/>
              </a:rPr>
              <a:t>Screening for carriers</a:t>
            </a:r>
          </a:p>
          <a:p>
            <a:pPr lvl="1" algn="l" rtl="0"/>
            <a:r>
              <a:rPr lang="en-US" altLang="en-US">
                <a:cs typeface="Arial" panose="020B0604020202020204" pitchFamily="34" charset="0"/>
              </a:rPr>
              <a:t>Prenatal diagnosis</a:t>
            </a:r>
          </a:p>
          <a:p>
            <a:pPr lvl="1" algn="l" rtl="0"/>
            <a:r>
              <a:rPr lang="en-US" altLang="en-US">
                <a:cs typeface="Arial" panose="020B0604020202020204" pitchFamily="34" charset="0"/>
              </a:rPr>
              <a:t>Newborn screening</a:t>
            </a:r>
          </a:p>
          <a:p>
            <a:pPr lvl="1" algn="l" rtl="0"/>
            <a:r>
              <a:rPr lang="en-US" altLang="en-US">
                <a:cs typeface="Arial" panose="020B0604020202020204" pitchFamily="34" charset="0"/>
              </a:rPr>
              <a:t>Establishment of centers for management </a:t>
            </a:r>
          </a:p>
          <a:p>
            <a:pPr lvl="2" algn="l" rtl="0"/>
            <a:r>
              <a:rPr lang="en-US" altLang="en-US">
                <a:cs typeface="Arial" panose="020B0604020202020204" pitchFamily="34" charset="0"/>
              </a:rPr>
              <a:t>Training of health personnel</a:t>
            </a:r>
          </a:p>
          <a:p>
            <a:pPr lvl="1" algn="l" rtl="0"/>
            <a:r>
              <a:rPr lang="en-US" altLang="en-US">
                <a:cs typeface="Arial" panose="020B0604020202020204" pitchFamily="34" charset="0"/>
              </a:rPr>
              <a:t>Blood transfusion,</a:t>
            </a:r>
          </a:p>
          <a:p>
            <a:pPr lvl="2" algn="l" rtl="0"/>
            <a:r>
              <a:rPr lang="en-US" altLang="en-US">
                <a:cs typeface="Arial" panose="020B0604020202020204" pitchFamily="34" charset="0"/>
              </a:rPr>
              <a:t>Use of chelating agent</a:t>
            </a:r>
          </a:p>
          <a:p>
            <a:pPr lvl="1" algn="l" rtl="0"/>
            <a:r>
              <a:rPr lang="en-US" altLang="en-US">
                <a:cs typeface="Arial" panose="020B0604020202020204" pitchFamily="34" charset="0"/>
              </a:rPr>
              <a:t>Bone marrow transplantation</a:t>
            </a:r>
            <a:endParaRPr lang="ar-SA"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xmlns="" id="{7CD67315-C182-475C-8CF4-BF21FCED5893}"/>
              </a:ext>
            </a:extLst>
          </p:cNvPr>
          <p:cNvSpPr>
            <a:spLocks noGrp="1"/>
          </p:cNvSpPr>
          <p:nvPr>
            <p:ph type="title"/>
          </p:nvPr>
        </p:nvSpPr>
        <p:spPr/>
        <p:txBody>
          <a:bodyPr/>
          <a:lstStyle/>
          <a:p>
            <a:r>
              <a:rPr lang="en-US" altLang="en-US">
                <a:cs typeface="Times New Roman" panose="02020603050405020304" pitchFamily="18" charset="0"/>
              </a:rPr>
              <a:t>G-6-Phosphate Dehydrogenase Deficiency</a:t>
            </a:r>
            <a:endParaRPr lang="ar-EG" altLang="en-US"/>
          </a:p>
        </p:txBody>
      </p:sp>
      <p:sp>
        <p:nvSpPr>
          <p:cNvPr id="62467" name="Content Placeholder 2">
            <a:extLst>
              <a:ext uri="{FF2B5EF4-FFF2-40B4-BE49-F238E27FC236}">
                <a16:creationId xmlns:a16="http://schemas.microsoft.com/office/drawing/2014/main" xmlns="" id="{2E9D27A5-6BA0-4248-B58E-63D3731F38BE}"/>
              </a:ext>
            </a:extLst>
          </p:cNvPr>
          <p:cNvSpPr>
            <a:spLocks noGrp="1"/>
          </p:cNvSpPr>
          <p:nvPr>
            <p:ph idx="1"/>
          </p:nvPr>
        </p:nvSpPr>
        <p:spPr/>
        <p:txBody>
          <a:bodyPr/>
          <a:lstStyle/>
          <a:p>
            <a:pPr algn="l" rtl="0"/>
            <a:r>
              <a:rPr lang="en-US" altLang="en-US">
                <a:cs typeface="Arial" panose="020B0604020202020204" pitchFamily="34" charset="0"/>
              </a:rPr>
              <a:t>Glucose-6-phosphate dehydrogenase deficiency is a genetic disorder that occurs almost exclusively in males. </a:t>
            </a:r>
          </a:p>
          <a:p>
            <a:pPr algn="l" rtl="0"/>
            <a:r>
              <a:rPr lang="en-US" altLang="en-US">
                <a:cs typeface="Arial" panose="020B0604020202020204" pitchFamily="34" charset="0"/>
              </a:rPr>
              <a:t>This condition mainly affects red blood cells. In affected individuals, a defect in an enzyme called glucose-6-phosphate dehydrogenase causes red blood cells to break down prematurely (hemolysis).</a:t>
            </a:r>
            <a:endParaRPr lang="ar-EG"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xmlns="" id="{AC6AD1A6-2C11-4FE1-A1D9-D62410E1D825}"/>
              </a:ext>
            </a:extLst>
          </p:cNvPr>
          <p:cNvSpPr>
            <a:spLocks noGrp="1"/>
          </p:cNvSpPr>
          <p:nvPr>
            <p:ph type="title"/>
          </p:nvPr>
        </p:nvSpPr>
        <p:spPr/>
        <p:txBody>
          <a:bodyPr/>
          <a:lstStyle/>
          <a:p>
            <a:r>
              <a:rPr lang="en-US" altLang="en-US">
                <a:cs typeface="Times New Roman" panose="02020603050405020304" pitchFamily="18" charset="0"/>
              </a:rPr>
              <a:t>G-6-Phosphate Dehydrogenase Deficiency</a:t>
            </a:r>
            <a:endParaRPr lang="ar-EG" altLang="en-US"/>
          </a:p>
        </p:txBody>
      </p:sp>
      <p:sp>
        <p:nvSpPr>
          <p:cNvPr id="63491" name="Content Placeholder 2">
            <a:extLst>
              <a:ext uri="{FF2B5EF4-FFF2-40B4-BE49-F238E27FC236}">
                <a16:creationId xmlns:a16="http://schemas.microsoft.com/office/drawing/2014/main" xmlns="" id="{5DCAFDDC-9FB2-488C-9D60-B20A30CC7397}"/>
              </a:ext>
            </a:extLst>
          </p:cNvPr>
          <p:cNvSpPr>
            <a:spLocks noGrp="1"/>
          </p:cNvSpPr>
          <p:nvPr>
            <p:ph idx="1"/>
          </p:nvPr>
        </p:nvSpPr>
        <p:spPr/>
        <p:txBody>
          <a:bodyPr/>
          <a:lstStyle/>
          <a:p>
            <a:pPr algn="l" rtl="0"/>
            <a:r>
              <a:rPr lang="en-US" altLang="en-US" dirty="0">
                <a:cs typeface="Arial" panose="020B0604020202020204" pitchFamily="34" charset="0"/>
              </a:rPr>
              <a:t>The most common medical problem associated with G-6-PD deficiency is </a:t>
            </a:r>
            <a:r>
              <a:rPr lang="en-US" altLang="en-US" b="1" dirty="0">
                <a:solidFill>
                  <a:srgbClr val="C00000"/>
                </a:solidFill>
                <a:cs typeface="Arial" panose="020B0604020202020204" pitchFamily="34" charset="0"/>
              </a:rPr>
              <a:t>hemolytic anemia</a:t>
            </a:r>
            <a:r>
              <a:rPr lang="en-US" altLang="en-US" dirty="0">
                <a:cs typeface="Arial" panose="020B0604020202020204" pitchFamily="34" charset="0"/>
              </a:rPr>
              <a:t>, which occurs when red blood cells are destroyed faster than the body can replace them.</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xmlns="" id="{17A07A6C-42CA-4359-9DCD-9D1507A5B341}"/>
              </a:ext>
            </a:extLst>
          </p:cNvPr>
          <p:cNvSpPr>
            <a:spLocks noGrp="1"/>
          </p:cNvSpPr>
          <p:nvPr>
            <p:ph type="title"/>
          </p:nvPr>
        </p:nvSpPr>
        <p:spPr/>
        <p:txBody>
          <a:bodyPr/>
          <a:lstStyle/>
          <a:p>
            <a:r>
              <a:rPr lang="en-US" altLang="en-US">
                <a:cs typeface="Times New Roman" panose="02020603050405020304" pitchFamily="18" charset="0"/>
              </a:rPr>
              <a:t>G-6-Phosphate Dehydrogenase Deficiency</a:t>
            </a:r>
            <a:endParaRPr lang="ar-EG" altLang="en-US"/>
          </a:p>
        </p:txBody>
      </p:sp>
      <p:sp>
        <p:nvSpPr>
          <p:cNvPr id="64515" name="Content Placeholder 2">
            <a:extLst>
              <a:ext uri="{FF2B5EF4-FFF2-40B4-BE49-F238E27FC236}">
                <a16:creationId xmlns:a16="http://schemas.microsoft.com/office/drawing/2014/main" xmlns="" id="{FE886532-2DA3-4369-9BE8-8E9A5EB15E26}"/>
              </a:ext>
            </a:extLst>
          </p:cNvPr>
          <p:cNvSpPr>
            <a:spLocks noGrp="1"/>
          </p:cNvSpPr>
          <p:nvPr>
            <p:ph idx="1"/>
          </p:nvPr>
        </p:nvSpPr>
        <p:spPr/>
        <p:txBody>
          <a:bodyPr/>
          <a:lstStyle/>
          <a:p>
            <a:pPr algn="l" rtl="0"/>
            <a:r>
              <a:rPr lang="en-US" altLang="en-US">
                <a:cs typeface="Arial" panose="020B0604020202020204" pitchFamily="34" charset="0"/>
              </a:rPr>
              <a:t>This type of </a:t>
            </a:r>
            <a:r>
              <a:rPr lang="en-US" altLang="en-US">
                <a:cs typeface="Arial" panose="020B0604020202020204" pitchFamily="34" charset="0"/>
                <a:hlinkClick r:id="rId2" tooltip="Image"/>
              </a:rPr>
              <a:t>anemia</a:t>
            </a:r>
            <a:r>
              <a:rPr lang="en-US" altLang="en-US">
                <a:cs typeface="Arial" panose="020B0604020202020204" pitchFamily="34" charset="0"/>
              </a:rPr>
              <a:t> leads to paleness, yellowing of the skin and whites of the eyes (jaundice), </a:t>
            </a:r>
            <a:r>
              <a:rPr lang="en-US" altLang="en-US" b="1">
                <a:solidFill>
                  <a:srgbClr val="002060"/>
                </a:solidFill>
                <a:cs typeface="Arial" panose="020B0604020202020204" pitchFamily="34" charset="0"/>
              </a:rPr>
              <a:t>dark urine</a:t>
            </a:r>
            <a:r>
              <a:rPr lang="en-US" altLang="en-US">
                <a:cs typeface="Arial" panose="020B0604020202020204" pitchFamily="34" charset="0"/>
              </a:rPr>
              <a:t>, fatigue, shortness of breath, and a rapid heart rate</a:t>
            </a:r>
          </a:p>
          <a:p>
            <a:pPr algn="l" rtl="0"/>
            <a:r>
              <a:rPr lang="en-US" altLang="en-US">
                <a:cs typeface="Arial" panose="020B0604020202020204" pitchFamily="34" charset="0"/>
              </a:rPr>
              <a:t>It is also a significant cause of mild to severe </a:t>
            </a:r>
            <a:r>
              <a:rPr lang="en-US" altLang="en-US" b="1">
                <a:cs typeface="Arial" panose="020B0604020202020204" pitchFamily="34" charset="0"/>
              </a:rPr>
              <a:t>jaundice</a:t>
            </a:r>
            <a:r>
              <a:rPr lang="en-US" altLang="en-US">
                <a:cs typeface="Arial" panose="020B0604020202020204" pitchFamily="34" charset="0"/>
              </a:rPr>
              <a:t> in newborns. </a:t>
            </a:r>
          </a:p>
          <a:p>
            <a:pPr algn="l" rtl="0"/>
            <a:r>
              <a:rPr lang="en-US" altLang="en-US">
                <a:cs typeface="Arial" panose="020B0604020202020204" pitchFamily="34" charset="0"/>
              </a:rPr>
              <a:t>Many people with this disorder, however, </a:t>
            </a:r>
            <a:r>
              <a:rPr lang="en-US" altLang="en-US" b="1">
                <a:cs typeface="Arial" panose="020B0604020202020204" pitchFamily="34" charset="0"/>
              </a:rPr>
              <a:t>never experience any signs or symptoms </a:t>
            </a:r>
            <a:r>
              <a:rPr lang="en-US" altLang="en-US">
                <a:cs typeface="Arial" panose="020B0604020202020204" pitchFamily="34" charset="0"/>
              </a:rPr>
              <a:t>and are unaware that they have the condition.</a:t>
            </a:r>
            <a:endParaRPr lang="ar-EG"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xmlns="" id="{9B9149ED-3686-44E8-8E3E-9E4F917F3D4E}"/>
              </a:ext>
            </a:extLst>
          </p:cNvPr>
          <p:cNvSpPr>
            <a:spLocks noGrp="1"/>
          </p:cNvSpPr>
          <p:nvPr>
            <p:ph type="title"/>
          </p:nvPr>
        </p:nvSpPr>
        <p:spPr/>
        <p:txBody>
          <a:bodyPr/>
          <a:lstStyle/>
          <a:p>
            <a:r>
              <a:rPr lang="en-US" altLang="en-US">
                <a:cs typeface="Times New Roman" panose="02020603050405020304" pitchFamily="18" charset="0"/>
              </a:rPr>
              <a:t>G-6-Phosphate Dehydrogenase Deficiency</a:t>
            </a:r>
            <a:endParaRPr lang="ar-EG" altLang="en-US"/>
          </a:p>
        </p:txBody>
      </p:sp>
      <p:sp>
        <p:nvSpPr>
          <p:cNvPr id="65539" name="Content Placeholder 2">
            <a:extLst>
              <a:ext uri="{FF2B5EF4-FFF2-40B4-BE49-F238E27FC236}">
                <a16:creationId xmlns:a16="http://schemas.microsoft.com/office/drawing/2014/main" xmlns="" id="{16E02104-ECC1-4493-816C-06B50EAA21FA}"/>
              </a:ext>
            </a:extLst>
          </p:cNvPr>
          <p:cNvSpPr>
            <a:spLocks noGrp="1"/>
          </p:cNvSpPr>
          <p:nvPr>
            <p:ph idx="1"/>
          </p:nvPr>
        </p:nvSpPr>
        <p:spPr/>
        <p:txBody>
          <a:bodyPr/>
          <a:lstStyle/>
          <a:p>
            <a:pPr algn="l" rtl="0"/>
            <a:r>
              <a:rPr lang="en-US" altLang="en-US" dirty="0">
                <a:cs typeface="Arial" panose="020B0604020202020204" pitchFamily="34" charset="0"/>
              </a:rPr>
              <a:t>In people with G-6-PD deficiency, hemolytic anemia is most often triggered by</a:t>
            </a:r>
          </a:p>
          <a:p>
            <a:pPr lvl="1" algn="l" rtl="0"/>
            <a:r>
              <a:rPr lang="en-US" altLang="en-US" dirty="0">
                <a:cs typeface="Arial" panose="020B0604020202020204" pitchFamily="34" charset="0"/>
              </a:rPr>
              <a:t> bacterial or viral infections </a:t>
            </a:r>
          </a:p>
          <a:p>
            <a:pPr lvl="1" algn="l" rtl="0"/>
            <a:r>
              <a:rPr lang="en-US" altLang="en-US" dirty="0">
                <a:cs typeface="Arial" panose="020B0604020202020204" pitchFamily="34" charset="0"/>
              </a:rPr>
              <a:t>or by certain drugs (such as some antibiotics and </a:t>
            </a:r>
            <a:r>
              <a:rPr lang="en-US" altLang="en-US" b="1" dirty="0">
                <a:solidFill>
                  <a:srgbClr val="C00000"/>
                </a:solidFill>
                <a:cs typeface="Arial" panose="020B0604020202020204" pitchFamily="34" charset="0"/>
              </a:rPr>
              <a:t>medications</a:t>
            </a:r>
            <a:r>
              <a:rPr lang="en-US" altLang="en-US" dirty="0">
                <a:cs typeface="Arial" panose="020B0604020202020204" pitchFamily="34" charset="0"/>
              </a:rPr>
              <a:t> used to treat malaria). </a:t>
            </a:r>
          </a:p>
          <a:p>
            <a:pPr lvl="1" algn="l" rtl="0"/>
            <a:r>
              <a:rPr lang="en-US" altLang="en-US" dirty="0">
                <a:cs typeface="Arial" panose="020B0604020202020204" pitchFamily="34" charset="0"/>
              </a:rPr>
              <a:t>Hemolytic anemia can also occur after eating </a:t>
            </a:r>
            <a:r>
              <a:rPr lang="en-US" altLang="en-US" b="1" dirty="0">
                <a:cs typeface="Arial" panose="020B0604020202020204" pitchFamily="34" charset="0"/>
              </a:rPr>
              <a:t>fava </a:t>
            </a:r>
            <a:r>
              <a:rPr lang="en-US" altLang="en-US" dirty="0">
                <a:cs typeface="Arial" panose="020B0604020202020204" pitchFamily="34" charset="0"/>
              </a:rPr>
              <a:t>beans or inhaling pollen from fava plants (a reaction called </a:t>
            </a:r>
            <a:r>
              <a:rPr lang="en-US" altLang="en-US" dirty="0" err="1">
                <a:cs typeface="Arial" panose="020B0604020202020204" pitchFamily="34" charset="0"/>
              </a:rPr>
              <a:t>favism</a:t>
            </a:r>
            <a:r>
              <a:rPr lang="en-US" altLang="en-US" dirty="0">
                <a:cs typeface="Arial" panose="020B0604020202020204" pitchFamily="34" charset="0"/>
              </a:rPr>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xmlns="" id="{8CEB1858-F5A9-4522-A43E-443D50C5691E}"/>
              </a:ext>
            </a:extLst>
          </p:cNvPr>
          <p:cNvSpPr>
            <a:spLocks noGrp="1"/>
          </p:cNvSpPr>
          <p:nvPr>
            <p:ph type="title"/>
          </p:nvPr>
        </p:nvSpPr>
        <p:spPr/>
        <p:txBody>
          <a:bodyPr/>
          <a:lstStyle/>
          <a:p>
            <a:r>
              <a:rPr lang="en-US" altLang="en-US">
                <a:cs typeface="Times New Roman" panose="02020603050405020304" pitchFamily="18" charset="0"/>
              </a:rPr>
              <a:t>G-6-Phosphate Dehydrogenase Deficiency</a:t>
            </a:r>
            <a:endParaRPr lang="ar-EG" altLang="en-US"/>
          </a:p>
        </p:txBody>
      </p:sp>
      <p:sp>
        <p:nvSpPr>
          <p:cNvPr id="67587" name="Content Placeholder 2">
            <a:extLst>
              <a:ext uri="{FF2B5EF4-FFF2-40B4-BE49-F238E27FC236}">
                <a16:creationId xmlns:a16="http://schemas.microsoft.com/office/drawing/2014/main" xmlns="" id="{C9FC8B5C-C50A-4833-897A-A93AE3156C9F}"/>
              </a:ext>
            </a:extLst>
          </p:cNvPr>
          <p:cNvSpPr>
            <a:spLocks noGrp="1"/>
          </p:cNvSpPr>
          <p:nvPr>
            <p:ph idx="1"/>
          </p:nvPr>
        </p:nvSpPr>
        <p:spPr/>
        <p:txBody>
          <a:bodyPr/>
          <a:lstStyle/>
          <a:p>
            <a:pPr algn="l" rtl="0"/>
            <a:r>
              <a:rPr lang="en-US" altLang="en-US">
                <a:cs typeface="Arial" panose="020B0604020202020204" pitchFamily="34" charset="0"/>
              </a:rPr>
              <a:t>It is the most common enzyme deficiency worldwide.</a:t>
            </a:r>
          </a:p>
          <a:p>
            <a:pPr algn="l" rtl="0"/>
            <a:r>
              <a:rPr lang="en-US" altLang="en-US">
                <a:cs typeface="Arial" panose="020B0604020202020204" pitchFamily="34" charset="0"/>
              </a:rPr>
              <a:t>An estimated 400 million people worldwide have glucose-6-phosphate dehydrogenase deficiency.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xmlns="" id="{997D399D-1929-481D-B155-3470C7BD9740}"/>
              </a:ext>
            </a:extLst>
          </p:cNvPr>
          <p:cNvSpPr>
            <a:spLocks noGrp="1"/>
          </p:cNvSpPr>
          <p:nvPr>
            <p:ph type="title"/>
          </p:nvPr>
        </p:nvSpPr>
        <p:spPr/>
        <p:txBody>
          <a:bodyPr/>
          <a:lstStyle/>
          <a:p>
            <a:r>
              <a:rPr lang="en-US" altLang="en-US">
                <a:cs typeface="Times New Roman" panose="02020603050405020304" pitchFamily="18" charset="0"/>
              </a:rPr>
              <a:t>G-6-Phosphate Dehydrogenase Deficiency</a:t>
            </a:r>
            <a:endParaRPr lang="ar-EG" altLang="en-US"/>
          </a:p>
        </p:txBody>
      </p:sp>
      <p:sp>
        <p:nvSpPr>
          <p:cNvPr id="68611" name="Content Placeholder 2">
            <a:extLst>
              <a:ext uri="{FF2B5EF4-FFF2-40B4-BE49-F238E27FC236}">
                <a16:creationId xmlns:a16="http://schemas.microsoft.com/office/drawing/2014/main" xmlns="" id="{A55ED561-C11E-4644-88A1-A1A9F0F3760A}"/>
              </a:ext>
            </a:extLst>
          </p:cNvPr>
          <p:cNvSpPr>
            <a:spLocks noGrp="1"/>
          </p:cNvSpPr>
          <p:nvPr>
            <p:ph idx="1"/>
          </p:nvPr>
        </p:nvSpPr>
        <p:spPr/>
        <p:txBody>
          <a:bodyPr/>
          <a:lstStyle/>
          <a:p>
            <a:pPr algn="l" rtl="0"/>
            <a:r>
              <a:rPr lang="en-US" altLang="en-US">
                <a:cs typeface="Arial" panose="020B0604020202020204" pitchFamily="34" charset="0"/>
              </a:rPr>
              <a:t>This condition occurs most frequently in certain parts of Africa, Asia, the </a:t>
            </a:r>
            <a:r>
              <a:rPr lang="en-US" altLang="en-US" b="1">
                <a:cs typeface="Arial" panose="020B0604020202020204" pitchFamily="34" charset="0"/>
              </a:rPr>
              <a:t>Mediterranean, and the Middle East</a:t>
            </a:r>
            <a:r>
              <a:rPr lang="en-US" altLang="en-US">
                <a:cs typeface="Arial" panose="020B0604020202020204" pitchFamily="34" charset="0"/>
              </a:rPr>
              <a:t>. </a:t>
            </a:r>
          </a:p>
          <a:p>
            <a:pPr algn="l" rtl="0"/>
            <a:r>
              <a:rPr lang="en-US" altLang="en-US">
                <a:cs typeface="Arial" panose="020B0604020202020204" pitchFamily="34" charset="0"/>
              </a:rPr>
              <a:t>It affects about 1 in 10 African American males in the United States.</a:t>
            </a:r>
          </a:p>
          <a:p>
            <a:pPr algn="l" rtl="0"/>
            <a:r>
              <a:rPr lang="en-US" altLang="en-US">
                <a:cs typeface="Arial" panose="020B0604020202020204" pitchFamily="34" charset="0"/>
              </a:rPr>
              <a:t>It was described through history (Pythagoras)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xmlns="" id="{F9812864-8C3E-4E63-A0D0-38C233A12034}"/>
              </a:ext>
            </a:extLst>
          </p:cNvPr>
          <p:cNvSpPr>
            <a:spLocks noGrp="1"/>
          </p:cNvSpPr>
          <p:nvPr>
            <p:ph type="title"/>
          </p:nvPr>
        </p:nvSpPr>
        <p:spPr/>
        <p:txBody>
          <a:bodyPr/>
          <a:lstStyle/>
          <a:p>
            <a:r>
              <a:rPr lang="en-US" altLang="en-US">
                <a:cs typeface="Times New Roman" panose="02020603050405020304" pitchFamily="18" charset="0"/>
              </a:rPr>
              <a:t>G-6-Phosphate Dehydrogenase Deficiency</a:t>
            </a:r>
            <a:endParaRPr lang="ar-EG" altLang="en-US"/>
          </a:p>
        </p:txBody>
      </p:sp>
      <p:sp>
        <p:nvSpPr>
          <p:cNvPr id="69635" name="Content Placeholder 2">
            <a:extLst>
              <a:ext uri="{FF2B5EF4-FFF2-40B4-BE49-F238E27FC236}">
                <a16:creationId xmlns:a16="http://schemas.microsoft.com/office/drawing/2014/main" xmlns="" id="{7CB8588D-9A65-4D6B-9779-F85B204A32DF}"/>
              </a:ext>
            </a:extLst>
          </p:cNvPr>
          <p:cNvSpPr>
            <a:spLocks noGrp="1"/>
          </p:cNvSpPr>
          <p:nvPr>
            <p:ph idx="1"/>
          </p:nvPr>
        </p:nvSpPr>
        <p:spPr/>
        <p:txBody>
          <a:bodyPr/>
          <a:lstStyle/>
          <a:p>
            <a:pPr algn="l" rtl="0"/>
            <a:r>
              <a:rPr lang="en-US" altLang="en-US">
                <a:cs typeface="Arial" panose="020B0604020202020204" pitchFamily="34" charset="0"/>
              </a:rPr>
              <a:t>it is highly polymorphic</a:t>
            </a:r>
          </a:p>
          <a:p>
            <a:pPr algn="l" rtl="0"/>
            <a:r>
              <a:rPr lang="en-US" altLang="en-US">
                <a:cs typeface="Arial" panose="020B0604020202020204" pitchFamily="34" charset="0"/>
              </a:rPr>
              <a:t>With more than 300 variants</a:t>
            </a:r>
          </a:p>
          <a:p>
            <a:pPr algn="l" rtl="0"/>
            <a:r>
              <a:rPr lang="en-US" altLang="en-US">
                <a:cs typeface="Arial" panose="020B0604020202020204" pitchFamily="34" charset="0"/>
              </a:rPr>
              <a:t>The most common in our region is the Mediterranean type</a:t>
            </a:r>
          </a:p>
          <a:p>
            <a:pPr algn="l" rtl="0"/>
            <a:endParaRPr lang="en-US" altLang="en-US">
              <a:cs typeface="Arial" panose="020B0604020202020204" pitchFamily="34" charset="0"/>
            </a:endParaRPr>
          </a:p>
          <a:p>
            <a:pPr algn="l" rtl="0"/>
            <a:endParaRPr lang="en-US" altLang="en-US">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xmlns="" id="{86C79EE1-6392-4384-A4E5-B729DB564881}"/>
              </a:ext>
            </a:extLst>
          </p:cNvPr>
          <p:cNvSpPr>
            <a:spLocks noGrp="1"/>
          </p:cNvSpPr>
          <p:nvPr>
            <p:ph type="title"/>
          </p:nvPr>
        </p:nvSpPr>
        <p:spPr/>
        <p:txBody>
          <a:bodyPr/>
          <a:lstStyle/>
          <a:p>
            <a:r>
              <a:rPr lang="en-US" altLang="en-US">
                <a:cs typeface="Times New Roman" panose="02020603050405020304" pitchFamily="18" charset="0"/>
              </a:rPr>
              <a:t>What is anaemia?</a:t>
            </a:r>
            <a:endParaRPr lang="ar-SA" altLang="en-US"/>
          </a:p>
        </p:txBody>
      </p:sp>
      <p:sp>
        <p:nvSpPr>
          <p:cNvPr id="9219" name="Content Placeholder 2">
            <a:extLst>
              <a:ext uri="{FF2B5EF4-FFF2-40B4-BE49-F238E27FC236}">
                <a16:creationId xmlns:a16="http://schemas.microsoft.com/office/drawing/2014/main" xmlns="" id="{86E6EAB0-E31B-4CA7-8894-FD8518EDC246}"/>
              </a:ext>
            </a:extLst>
          </p:cNvPr>
          <p:cNvSpPr>
            <a:spLocks noGrp="1"/>
          </p:cNvSpPr>
          <p:nvPr>
            <p:ph idx="1"/>
          </p:nvPr>
        </p:nvSpPr>
        <p:spPr/>
        <p:txBody>
          <a:bodyPr/>
          <a:lstStyle/>
          <a:p>
            <a:pPr algn="l" rtl="0"/>
            <a:r>
              <a:rPr lang="en-US" altLang="en-US" dirty="0" err="1">
                <a:cs typeface="Arial" panose="020B0604020202020204" pitchFamily="34" charset="0"/>
              </a:rPr>
              <a:t>Anaemia</a:t>
            </a:r>
            <a:r>
              <a:rPr lang="en-US" altLang="en-US" dirty="0">
                <a:cs typeface="Arial" panose="020B0604020202020204" pitchFamily="34" charset="0"/>
              </a:rPr>
              <a:t> is a condition in which the number and size of </a:t>
            </a:r>
            <a:r>
              <a:rPr lang="en-US" altLang="en-US" b="1" dirty="0">
                <a:solidFill>
                  <a:srgbClr val="FF0000"/>
                </a:solidFill>
                <a:cs typeface="Arial" panose="020B0604020202020204" pitchFamily="34" charset="0"/>
              </a:rPr>
              <a:t>red blood cells</a:t>
            </a:r>
            <a:r>
              <a:rPr lang="en-US" altLang="en-US" dirty="0">
                <a:cs typeface="Arial" panose="020B0604020202020204" pitchFamily="34" charset="0"/>
              </a:rPr>
              <a:t>, or the </a:t>
            </a:r>
            <a:r>
              <a:rPr lang="en-US" altLang="en-US" b="1" dirty="0" err="1">
                <a:solidFill>
                  <a:srgbClr val="FF0000"/>
                </a:solidFill>
                <a:cs typeface="Arial" panose="020B0604020202020204" pitchFamily="34" charset="0"/>
              </a:rPr>
              <a:t>haemoglobin</a:t>
            </a:r>
            <a:r>
              <a:rPr lang="en-US" altLang="en-US" dirty="0">
                <a:cs typeface="Arial" panose="020B0604020202020204" pitchFamily="34" charset="0"/>
              </a:rPr>
              <a:t> concentration, falls below an </a:t>
            </a:r>
            <a:r>
              <a:rPr lang="en-US" altLang="en-US" b="1" dirty="0">
                <a:cs typeface="Arial" panose="020B0604020202020204" pitchFamily="34" charset="0"/>
              </a:rPr>
              <a:t>established cut-off value</a:t>
            </a:r>
            <a:r>
              <a:rPr lang="en-US" altLang="en-US" dirty="0">
                <a:cs typeface="Arial" panose="020B0604020202020204" pitchFamily="34" charset="0"/>
              </a:rPr>
              <a:t>, consequently impairing the capacity of the blood to transport oxygen around the body. </a:t>
            </a:r>
          </a:p>
          <a:p>
            <a:pPr algn="l" rtl="0"/>
            <a:r>
              <a:rPr lang="en-US" altLang="en-US" b="1" dirty="0" err="1">
                <a:solidFill>
                  <a:srgbClr val="002060"/>
                </a:solidFill>
                <a:cs typeface="Arial" panose="020B0604020202020204" pitchFamily="34" charset="0"/>
              </a:rPr>
              <a:t>Anaemia</a:t>
            </a:r>
            <a:r>
              <a:rPr lang="en-US" altLang="en-US" b="1" dirty="0">
                <a:solidFill>
                  <a:srgbClr val="002060"/>
                </a:solidFill>
                <a:cs typeface="Arial" panose="020B0604020202020204" pitchFamily="34" charset="0"/>
              </a:rPr>
              <a:t> is an indicator of both poor nutrition and poor health.</a:t>
            </a:r>
          </a:p>
          <a:p>
            <a:pPr algn="l" rtl="0"/>
            <a:r>
              <a:rPr lang="en-US" altLang="en-US" sz="1800" dirty="0">
                <a:cs typeface="Arial" panose="020B0604020202020204" pitchFamily="34" charset="0"/>
              </a:rPr>
              <a:t>https://www.who.int/nutrition/topics/globaltargets_anaemia_policybrief.pdf</a:t>
            </a:r>
            <a:endParaRPr lang="ar-SA" altLang="en-US" sz="1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xmlns="" id="{AE9AC011-8613-4602-A6A5-3ACD5A9E45E2}"/>
              </a:ext>
            </a:extLst>
          </p:cNvPr>
          <p:cNvSpPr>
            <a:spLocks noGrp="1"/>
          </p:cNvSpPr>
          <p:nvPr>
            <p:ph type="title"/>
          </p:nvPr>
        </p:nvSpPr>
        <p:spPr/>
        <p:txBody>
          <a:bodyPr/>
          <a:lstStyle/>
          <a:p>
            <a:r>
              <a:rPr lang="en-US" altLang="en-US">
                <a:cs typeface="Times New Roman" panose="02020603050405020304" pitchFamily="18" charset="0"/>
              </a:rPr>
              <a:t>G-6-Phosphate Dehydrogenase Deficiency</a:t>
            </a:r>
            <a:endParaRPr lang="ar-EG" altLang="en-US"/>
          </a:p>
        </p:txBody>
      </p:sp>
      <p:sp>
        <p:nvSpPr>
          <p:cNvPr id="70659" name="Content Placeholder 2">
            <a:extLst>
              <a:ext uri="{FF2B5EF4-FFF2-40B4-BE49-F238E27FC236}">
                <a16:creationId xmlns:a16="http://schemas.microsoft.com/office/drawing/2014/main" xmlns="" id="{9CF41309-5648-402F-99CD-51395A5DD5B6}"/>
              </a:ext>
            </a:extLst>
          </p:cNvPr>
          <p:cNvSpPr>
            <a:spLocks noGrp="1"/>
          </p:cNvSpPr>
          <p:nvPr>
            <p:ph idx="1"/>
          </p:nvPr>
        </p:nvSpPr>
        <p:spPr/>
        <p:txBody>
          <a:bodyPr/>
          <a:lstStyle/>
          <a:p>
            <a:pPr algn="l" rtl="0"/>
            <a:r>
              <a:rPr lang="en-US" altLang="en-US" dirty="0">
                <a:cs typeface="Arial" panose="020B0604020202020204" pitchFamily="34" charset="0"/>
              </a:rPr>
              <a:t>It is caused by mutations in the G6PD gene.</a:t>
            </a:r>
          </a:p>
          <a:p>
            <a:pPr algn="l" rtl="0"/>
            <a:r>
              <a:rPr lang="en-US" altLang="en-US" dirty="0">
                <a:cs typeface="Arial" panose="020B0604020202020204" pitchFamily="34" charset="0"/>
              </a:rPr>
              <a:t>The gene is located on the short arm of the X chromosome</a:t>
            </a:r>
          </a:p>
          <a:p>
            <a:pPr algn="l" rtl="0"/>
            <a:r>
              <a:rPr lang="en-US" altLang="en-US" dirty="0">
                <a:cs typeface="Arial" panose="020B0604020202020204" pitchFamily="34" charset="0"/>
              </a:rPr>
              <a:t>The disease is inherited as a X-linked recessive disorder.</a:t>
            </a:r>
          </a:p>
          <a:p>
            <a:pPr algn="l" rtl="0"/>
            <a:r>
              <a:rPr lang="en-US" altLang="en-US" dirty="0">
                <a:cs typeface="Arial" panose="020B0604020202020204" pitchFamily="34" charset="0"/>
              </a:rPr>
              <a:t>Therefore it is much more frequent in </a:t>
            </a:r>
            <a:r>
              <a:rPr lang="en-US" altLang="en-US" dirty="0" smtClean="0">
                <a:cs typeface="Arial" panose="020B0604020202020204" pitchFamily="34" charset="0"/>
              </a:rPr>
              <a:t>males</a:t>
            </a:r>
            <a:r>
              <a:rPr lang="en-US" altLang="en-US" dirty="0">
                <a:cs typeface="Arial" panose="020B0604020202020204" pitchFamily="34" charset="0"/>
              </a:rPr>
              <a:t>.</a:t>
            </a:r>
          </a:p>
          <a:p>
            <a:pPr algn="l" rtl="0"/>
            <a:r>
              <a:rPr lang="en-US" altLang="en-US" dirty="0">
                <a:cs typeface="Arial" panose="020B0604020202020204" pitchFamily="34" charset="0"/>
              </a:rPr>
              <a:t>It may </a:t>
            </a:r>
            <a:r>
              <a:rPr lang="en-US" altLang="en-US" dirty="0" smtClean="0">
                <a:cs typeface="Arial" panose="020B0604020202020204" pitchFamily="34" charset="0"/>
              </a:rPr>
              <a:t>occur </a:t>
            </a:r>
            <a:r>
              <a:rPr lang="en-US" altLang="en-US" dirty="0">
                <a:cs typeface="Arial" panose="020B0604020202020204" pitchFamily="34" charset="0"/>
              </a:rPr>
              <a:t>in females either</a:t>
            </a:r>
          </a:p>
          <a:p>
            <a:pPr lvl="1" algn="l" rtl="0"/>
            <a:r>
              <a:rPr lang="en-US" altLang="en-US" sz="2000" dirty="0">
                <a:cs typeface="Arial" panose="020B0604020202020204" pitchFamily="34" charset="0"/>
              </a:rPr>
              <a:t>Homozygous (high consanguinity)</a:t>
            </a:r>
          </a:p>
          <a:p>
            <a:pPr lvl="1" algn="l" rtl="0"/>
            <a:r>
              <a:rPr lang="en-US" altLang="en-US" sz="2000" dirty="0" err="1">
                <a:cs typeface="Arial" panose="020B0604020202020204" pitchFamily="34" charset="0"/>
              </a:rPr>
              <a:t>lyonization</a:t>
            </a:r>
            <a:endParaRPr lang="en-US" altLang="en-US" sz="2000" dirty="0">
              <a:cs typeface="Arial" panose="020B0604020202020204" pitchFamily="34" charset="0"/>
            </a:endParaRPr>
          </a:p>
          <a:p>
            <a:pPr algn="l" rtl="0"/>
            <a:endParaRPr lang="en-US" altLang="en-US" dirty="0">
              <a:cs typeface="Arial" panose="020B0604020202020204" pitchFamily="34" charset="0"/>
            </a:endParaRPr>
          </a:p>
          <a:p>
            <a:pPr algn="l" rtl="0"/>
            <a:endParaRPr lang="en-US" altLang="en-US" dirty="0">
              <a:cs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xmlns="" id="{E1E209B8-FC41-4DD4-AFF3-8AB1810146A6}"/>
              </a:ext>
            </a:extLst>
          </p:cNvPr>
          <p:cNvSpPr>
            <a:spLocks noGrp="1"/>
          </p:cNvSpPr>
          <p:nvPr>
            <p:ph type="title"/>
          </p:nvPr>
        </p:nvSpPr>
        <p:spPr/>
        <p:txBody>
          <a:bodyPr/>
          <a:lstStyle/>
          <a:p>
            <a:r>
              <a:rPr lang="en-US" altLang="en-US">
                <a:cs typeface="Times New Roman" panose="02020603050405020304" pitchFamily="18" charset="0"/>
              </a:rPr>
              <a:t>G-6-Phosphate Dehydrogenase Deficiency</a:t>
            </a:r>
            <a:endParaRPr lang="ar-EG" altLang="en-US"/>
          </a:p>
        </p:txBody>
      </p:sp>
      <p:sp>
        <p:nvSpPr>
          <p:cNvPr id="71683" name="Content Placeholder 2">
            <a:extLst>
              <a:ext uri="{FF2B5EF4-FFF2-40B4-BE49-F238E27FC236}">
                <a16:creationId xmlns:a16="http://schemas.microsoft.com/office/drawing/2014/main" xmlns="" id="{0C3CDE4C-7EA7-49F2-B81B-31E4F29069BA}"/>
              </a:ext>
            </a:extLst>
          </p:cNvPr>
          <p:cNvSpPr>
            <a:spLocks noGrp="1"/>
          </p:cNvSpPr>
          <p:nvPr>
            <p:ph idx="1"/>
          </p:nvPr>
        </p:nvSpPr>
        <p:spPr/>
        <p:txBody>
          <a:bodyPr/>
          <a:lstStyle/>
          <a:p>
            <a:pPr algn="l" rtl="0"/>
            <a:r>
              <a:rPr lang="en-US" altLang="en-US" i="1">
                <a:cs typeface="Arial" panose="020B0604020202020204" pitchFamily="34" charset="0"/>
              </a:rPr>
              <a:t>G6PD</a:t>
            </a:r>
            <a:r>
              <a:rPr lang="en-US" altLang="en-US">
                <a:cs typeface="Arial" panose="020B0604020202020204" pitchFamily="34" charset="0"/>
              </a:rPr>
              <a:t> mutations may partially protect against malaria (selective advantage).</a:t>
            </a:r>
          </a:p>
          <a:p>
            <a:pPr algn="l" rtl="0"/>
            <a:r>
              <a:rPr lang="en-US" altLang="en-US">
                <a:cs typeface="Arial" panose="020B0604020202020204" pitchFamily="34" charset="0"/>
              </a:rPr>
              <a:t>A reduction in the amount of functional </a:t>
            </a:r>
            <a:r>
              <a:rPr lang="en-US" altLang="en-US" i="1">
                <a:cs typeface="Arial" panose="020B0604020202020204" pitchFamily="34" charset="0"/>
              </a:rPr>
              <a:t>G6PD </a:t>
            </a:r>
            <a:r>
              <a:rPr lang="en-US" altLang="en-US">
                <a:cs typeface="Arial" panose="020B0604020202020204" pitchFamily="34" charset="0"/>
              </a:rPr>
              <a:t>appears to make it more difficult for this parasite to invade red blood cells. </a:t>
            </a:r>
          </a:p>
          <a:p>
            <a:pPr algn="l" rtl="0"/>
            <a:r>
              <a:rPr lang="en-US" altLang="en-US" i="1">
                <a:cs typeface="Arial" panose="020B0604020202020204" pitchFamily="34" charset="0"/>
              </a:rPr>
              <a:t>G6PD </a:t>
            </a:r>
            <a:r>
              <a:rPr lang="en-US" altLang="en-US">
                <a:cs typeface="Arial" panose="020B0604020202020204" pitchFamily="34" charset="0"/>
              </a:rPr>
              <a:t>deficiency occurs most frequently in areas of the world where malaria is common.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xmlns="" id="{E31A0884-1A3A-4114-85C1-CE3A7D4324ED}"/>
              </a:ext>
            </a:extLst>
          </p:cNvPr>
          <p:cNvSpPr>
            <a:spLocks noGrp="1"/>
          </p:cNvSpPr>
          <p:nvPr>
            <p:ph type="title"/>
          </p:nvPr>
        </p:nvSpPr>
        <p:spPr/>
        <p:txBody>
          <a:bodyPr/>
          <a:lstStyle/>
          <a:p>
            <a:r>
              <a:rPr lang="en-US" altLang="en-US">
                <a:cs typeface="Times New Roman" panose="02020603050405020304" pitchFamily="18" charset="0"/>
              </a:rPr>
              <a:t>G-6-Phosphate Dehydrogenase Deficiency</a:t>
            </a:r>
            <a:endParaRPr lang="ar-EG" altLang="en-US"/>
          </a:p>
        </p:txBody>
      </p:sp>
      <p:sp>
        <p:nvSpPr>
          <p:cNvPr id="72707" name="Content Placeholder 2">
            <a:extLst>
              <a:ext uri="{FF2B5EF4-FFF2-40B4-BE49-F238E27FC236}">
                <a16:creationId xmlns:a16="http://schemas.microsoft.com/office/drawing/2014/main" xmlns="" id="{65365418-7E60-4DC5-BC1B-4CFF6FB64CC0}"/>
              </a:ext>
            </a:extLst>
          </p:cNvPr>
          <p:cNvSpPr>
            <a:spLocks noGrp="1"/>
          </p:cNvSpPr>
          <p:nvPr>
            <p:ph idx="1"/>
          </p:nvPr>
        </p:nvSpPr>
        <p:spPr/>
        <p:txBody>
          <a:bodyPr/>
          <a:lstStyle/>
          <a:p>
            <a:pPr algn="l" rtl="0"/>
            <a:r>
              <a:rPr lang="en-US" altLang="en-US" b="1">
                <a:cs typeface="Arial" panose="020B0604020202020204" pitchFamily="34" charset="0"/>
              </a:rPr>
              <a:t>The prevalence of hemoglobin S and glucose-6-phosphate dehydrogenase deficiency in Jordanian newborn.</a:t>
            </a:r>
          </a:p>
          <a:p>
            <a:pPr algn="l" rtl="0"/>
            <a:r>
              <a:rPr lang="en-US" altLang="en-US" sz="1600" u="sng">
                <a:cs typeface="Arial" panose="020B0604020202020204" pitchFamily="34" charset="0"/>
                <a:hlinkClick r:id="rId2"/>
              </a:rPr>
              <a:t>Talafih K</a:t>
            </a:r>
            <a:r>
              <a:rPr lang="en-US" altLang="en-US" sz="1600" baseline="30000">
                <a:cs typeface="Arial" panose="020B0604020202020204" pitchFamily="34" charset="0"/>
              </a:rPr>
              <a:t>1</a:t>
            </a:r>
            <a:r>
              <a:rPr lang="en-US" altLang="en-US" sz="1600">
                <a:cs typeface="Arial" panose="020B0604020202020204" pitchFamily="34" charset="0"/>
              </a:rPr>
              <a:t>, </a:t>
            </a:r>
            <a:r>
              <a:rPr lang="en-US" altLang="en-US" sz="1600" u="sng">
                <a:cs typeface="Arial" panose="020B0604020202020204" pitchFamily="34" charset="0"/>
                <a:hlinkClick r:id="rId3"/>
              </a:rPr>
              <a:t>Hunaiti AA</a:t>
            </a:r>
            <a:r>
              <a:rPr lang="en-US" altLang="en-US" sz="1600">
                <a:cs typeface="Arial" panose="020B0604020202020204" pitchFamily="34" charset="0"/>
              </a:rPr>
              <a:t>, </a:t>
            </a:r>
            <a:r>
              <a:rPr lang="en-US" altLang="en-US" sz="1600" u="sng">
                <a:cs typeface="Arial" panose="020B0604020202020204" pitchFamily="34" charset="0"/>
                <a:hlinkClick r:id="rId4"/>
              </a:rPr>
              <a:t>Gharaibeh N</a:t>
            </a:r>
            <a:r>
              <a:rPr lang="en-US" altLang="en-US" sz="1600">
                <a:cs typeface="Arial" panose="020B0604020202020204" pitchFamily="34" charset="0"/>
              </a:rPr>
              <a:t>, </a:t>
            </a:r>
            <a:r>
              <a:rPr lang="en-US" altLang="en-US" sz="1600" u="sng">
                <a:cs typeface="Arial" panose="020B0604020202020204" pitchFamily="34" charset="0"/>
                <a:hlinkClick r:id="rId5"/>
              </a:rPr>
              <a:t>Gharaibeh M</a:t>
            </a:r>
            <a:r>
              <a:rPr lang="en-US" altLang="en-US" sz="1600">
                <a:cs typeface="Arial" panose="020B0604020202020204" pitchFamily="34" charset="0"/>
              </a:rPr>
              <a:t>, </a:t>
            </a:r>
            <a:r>
              <a:rPr lang="en-US" altLang="en-US" sz="1600" u="sng">
                <a:cs typeface="Arial" panose="020B0604020202020204" pitchFamily="34" charset="0"/>
                <a:hlinkClick r:id="rId6"/>
              </a:rPr>
              <a:t>Jaradat S</a:t>
            </a:r>
            <a:r>
              <a:rPr lang="en-US" altLang="en-US" sz="1600">
                <a:cs typeface="Arial" panose="020B0604020202020204" pitchFamily="34" charset="0"/>
              </a:rPr>
              <a:t>. </a:t>
            </a:r>
          </a:p>
          <a:p>
            <a:pPr algn="l" rtl="0"/>
            <a:r>
              <a:rPr lang="en-US" altLang="en-US" sz="2400">
                <a:cs typeface="Arial" panose="020B0604020202020204" pitchFamily="34" charset="0"/>
              </a:rPr>
              <a:t>of the studied subjects 10 (11%) females and 11 (12%) males were found to be deficient in the G6PD gene.</a:t>
            </a:r>
          </a:p>
          <a:p>
            <a:pPr algn="l" rtl="0"/>
            <a:r>
              <a:rPr lang="en-US" altLang="en-US" sz="2400">
                <a:cs typeface="Arial" panose="020B0604020202020204" pitchFamily="34" charset="0"/>
              </a:rPr>
              <a:t> The frequency of HbS carriers among the females was 4% while it was 6% among males.</a:t>
            </a:r>
          </a:p>
          <a:p>
            <a:pPr algn="l" rtl="0"/>
            <a:r>
              <a:rPr lang="en-US" altLang="en-US" sz="2400">
                <a:cs typeface="Arial" panose="020B0604020202020204" pitchFamily="34" charset="0"/>
              </a:rPr>
              <a:t> The coincidence of both G6PD deficiency and sickle cell hemoglobin in the samples was 1%.</a:t>
            </a:r>
            <a:endParaRPr lang="en-US" altLang="en-US" sz="1600">
              <a:cs typeface="Arial" panose="020B0604020202020204" pitchFamily="34" charset="0"/>
            </a:endParaRPr>
          </a:p>
          <a:p>
            <a:pPr algn="l" rtl="0"/>
            <a:r>
              <a:rPr lang="en-US" altLang="en-US" sz="1600">
                <a:cs typeface="Arial" panose="020B0604020202020204" pitchFamily="34" charset="0"/>
              </a:rPr>
              <a:t>https://www.ncbi.nlm.nih.gov/pubmed/8987321</a:t>
            </a:r>
          </a:p>
          <a:p>
            <a:pPr algn="l" rtl="0"/>
            <a:endParaRPr lang="en-US" altLang="en-US">
              <a:cs typeface="Arial" panose="020B0604020202020204" pitchFamily="34" charset="0"/>
            </a:endParaRPr>
          </a:p>
          <a:p>
            <a:pPr algn="l" rtl="0"/>
            <a:endParaRPr lang="en-US" altLang="en-US">
              <a:cs typeface="Arial" panose="020B0604020202020204" pitchFamily="34" charset="0"/>
            </a:endParaRPr>
          </a:p>
          <a:p>
            <a:pPr algn="l" rtl="0"/>
            <a:endParaRPr lang="en-US" altLang="en-US">
              <a:cs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xmlns="" id="{A7618C7E-6E72-4407-9264-2139FD7931D7}"/>
              </a:ext>
            </a:extLst>
          </p:cNvPr>
          <p:cNvSpPr>
            <a:spLocks noGrp="1"/>
          </p:cNvSpPr>
          <p:nvPr>
            <p:ph type="title"/>
          </p:nvPr>
        </p:nvSpPr>
        <p:spPr/>
        <p:txBody>
          <a:bodyPr/>
          <a:lstStyle/>
          <a:p>
            <a:r>
              <a:rPr lang="en-US" altLang="en-US">
                <a:cs typeface="Times New Roman" panose="02020603050405020304" pitchFamily="18" charset="0"/>
              </a:rPr>
              <a:t>Risk factors</a:t>
            </a:r>
            <a:endParaRPr lang="ar-SA" altLang="en-US"/>
          </a:p>
        </p:txBody>
      </p:sp>
      <p:sp>
        <p:nvSpPr>
          <p:cNvPr id="74755" name="Content Placeholder 2">
            <a:extLst>
              <a:ext uri="{FF2B5EF4-FFF2-40B4-BE49-F238E27FC236}">
                <a16:creationId xmlns:a16="http://schemas.microsoft.com/office/drawing/2014/main" xmlns="" id="{3A20B274-1E95-4B14-BC26-D62F7E1EEC2C}"/>
              </a:ext>
            </a:extLst>
          </p:cNvPr>
          <p:cNvSpPr>
            <a:spLocks noGrp="1"/>
          </p:cNvSpPr>
          <p:nvPr>
            <p:ph idx="1"/>
          </p:nvPr>
        </p:nvSpPr>
        <p:spPr/>
        <p:txBody>
          <a:bodyPr/>
          <a:lstStyle/>
          <a:p>
            <a:pPr algn="l" rtl="0"/>
            <a:r>
              <a:rPr lang="en-US" altLang="en-US">
                <a:cs typeface="Arial" panose="020B0604020202020204" pitchFamily="34" charset="0"/>
              </a:rPr>
              <a:t>Sex</a:t>
            </a:r>
          </a:p>
          <a:p>
            <a:pPr algn="l" rtl="0"/>
            <a:r>
              <a:rPr lang="en-US" altLang="en-US">
                <a:cs typeface="Arial" panose="020B0604020202020204" pitchFamily="34" charset="0"/>
              </a:rPr>
              <a:t>Ethnicity</a:t>
            </a:r>
          </a:p>
          <a:p>
            <a:pPr algn="l" rtl="0"/>
            <a:r>
              <a:rPr lang="en-US" altLang="en-US">
                <a:cs typeface="Arial" panose="020B0604020202020204" pitchFamily="34" charset="0"/>
              </a:rPr>
              <a:t>Consanguinity</a:t>
            </a:r>
          </a:p>
          <a:p>
            <a:pPr algn="l" rtl="0"/>
            <a:r>
              <a:rPr lang="en-US" altLang="en-US">
                <a:cs typeface="Arial" panose="020B0604020202020204" pitchFamily="34" charset="0"/>
              </a:rPr>
              <a:t>Food</a:t>
            </a:r>
          </a:p>
          <a:p>
            <a:pPr algn="l" rtl="0"/>
            <a:r>
              <a:rPr lang="en-US" altLang="en-US">
                <a:cs typeface="Arial" panose="020B0604020202020204" pitchFamily="34" charset="0"/>
              </a:rPr>
              <a:t>drugs</a:t>
            </a:r>
          </a:p>
          <a:p>
            <a:pPr algn="l" rtl="0"/>
            <a:r>
              <a:rPr lang="en-US" altLang="en-US">
                <a:cs typeface="Arial" panose="020B0604020202020204" pitchFamily="34" charset="0"/>
              </a:rPr>
              <a:t>Socioeconomic status</a:t>
            </a:r>
            <a:endParaRPr lang="ar-SA"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xmlns="" id="{85BC8C04-F701-4183-A260-E97D2782DF87}"/>
              </a:ext>
            </a:extLst>
          </p:cNvPr>
          <p:cNvSpPr>
            <a:spLocks noGrp="1"/>
          </p:cNvSpPr>
          <p:nvPr>
            <p:ph type="title"/>
          </p:nvPr>
        </p:nvSpPr>
        <p:spPr/>
        <p:txBody>
          <a:bodyPr/>
          <a:lstStyle/>
          <a:p>
            <a:r>
              <a:rPr lang="en-US" altLang="en-US">
                <a:cs typeface="Times New Roman" panose="02020603050405020304" pitchFamily="18" charset="0"/>
              </a:rPr>
              <a:t>G-6-Phosphate Dehydrogenase Deficiency</a:t>
            </a:r>
            <a:endParaRPr lang="ar-SA" altLang="en-US"/>
          </a:p>
        </p:txBody>
      </p:sp>
      <p:sp>
        <p:nvSpPr>
          <p:cNvPr id="73731" name="Content Placeholder 2">
            <a:extLst>
              <a:ext uri="{FF2B5EF4-FFF2-40B4-BE49-F238E27FC236}">
                <a16:creationId xmlns:a16="http://schemas.microsoft.com/office/drawing/2014/main" xmlns="" id="{6FC76B6C-7B92-4D44-8CAD-986CB9E3FD07}"/>
              </a:ext>
            </a:extLst>
          </p:cNvPr>
          <p:cNvSpPr>
            <a:spLocks noGrp="1"/>
          </p:cNvSpPr>
          <p:nvPr>
            <p:ph idx="1"/>
          </p:nvPr>
        </p:nvSpPr>
        <p:spPr/>
        <p:txBody>
          <a:bodyPr/>
          <a:lstStyle/>
          <a:p>
            <a:pPr algn="l" rtl="0"/>
            <a:r>
              <a:rPr lang="en-US" altLang="en-US">
                <a:cs typeface="Arial" panose="020B0604020202020204" pitchFamily="34" charset="0"/>
              </a:rPr>
              <a:t>Preventive measures (secondary prevention):</a:t>
            </a:r>
          </a:p>
          <a:p>
            <a:pPr lvl="1" algn="l" rtl="0"/>
            <a:r>
              <a:rPr lang="en-US" altLang="en-US">
                <a:cs typeface="Arial" panose="020B0604020202020204" pitchFamily="34" charset="0"/>
              </a:rPr>
              <a:t>Neonatal screening:</a:t>
            </a:r>
          </a:p>
          <a:p>
            <a:pPr lvl="2" algn="l" rtl="0"/>
            <a:r>
              <a:rPr lang="en-US" altLang="en-US">
                <a:cs typeface="Arial" panose="020B0604020202020204" pitchFamily="34" charset="0"/>
              </a:rPr>
              <a:t>All  if high prevalence</a:t>
            </a:r>
          </a:p>
          <a:p>
            <a:pPr lvl="2" algn="l" rtl="0"/>
            <a:r>
              <a:rPr lang="en-US" altLang="en-US">
                <a:cs typeface="Arial" panose="020B0604020202020204" pitchFamily="34" charset="0"/>
              </a:rPr>
              <a:t>Or those of high risk:</a:t>
            </a:r>
          </a:p>
          <a:p>
            <a:pPr lvl="3" algn="l" rtl="0"/>
            <a:r>
              <a:rPr lang="en-US" altLang="en-US">
                <a:cs typeface="Arial" panose="020B0604020202020204" pitchFamily="34" charset="0"/>
              </a:rPr>
              <a:t>Family history</a:t>
            </a:r>
          </a:p>
          <a:p>
            <a:pPr lvl="3" algn="l" rtl="0"/>
            <a:r>
              <a:rPr lang="en-US" altLang="en-US">
                <a:cs typeface="Arial" panose="020B0604020202020204" pitchFamily="34" charset="0"/>
              </a:rPr>
              <a:t>Neonatal jaundice</a:t>
            </a:r>
          </a:p>
          <a:p>
            <a:pPr lvl="1" algn="l" rtl="0"/>
            <a:r>
              <a:rPr lang="en-US" altLang="en-US">
                <a:cs typeface="Arial" panose="020B0604020202020204" pitchFamily="34" charset="0"/>
              </a:rPr>
              <a:t>Avoid exposure to oxidative stress:</a:t>
            </a:r>
          </a:p>
          <a:p>
            <a:pPr lvl="2" algn="l" rtl="0"/>
            <a:r>
              <a:rPr lang="en-US" altLang="en-US">
                <a:cs typeface="Arial" panose="020B0604020202020204" pitchFamily="34" charset="0"/>
              </a:rPr>
              <a:t>Fava bean</a:t>
            </a:r>
          </a:p>
          <a:p>
            <a:pPr lvl="2" algn="l" rtl="0"/>
            <a:r>
              <a:rPr lang="en-US" altLang="en-US">
                <a:cs typeface="Arial" panose="020B0604020202020204" pitchFamily="34" charset="0"/>
              </a:rPr>
              <a:t>Oxidative drugs:  e.g. primaquine</a:t>
            </a:r>
            <a:endParaRPr lang="ar-SA"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F0196F38-371E-4F5F-AA06-EAF254C98229}"/>
              </a:ext>
            </a:extLst>
          </p:cNvPr>
          <p:cNvSpPr>
            <a:spLocks noGrp="1" noChangeArrowheads="1"/>
          </p:cNvSpPr>
          <p:nvPr>
            <p:ph type="title"/>
          </p:nvPr>
        </p:nvSpPr>
        <p:spPr>
          <a:xfrm>
            <a:off x="457200" y="122238"/>
            <a:ext cx="7543800" cy="858837"/>
          </a:xfrm>
        </p:spPr>
        <p:txBody>
          <a:bodyPr rtlCol="1">
            <a:normAutofit/>
          </a:bodyPr>
          <a:lstStyle/>
          <a:p>
            <a:pPr rtl="0" eaLnBrk="1" fontAlgn="auto" hangingPunct="1">
              <a:spcAft>
                <a:spcPts val="0"/>
              </a:spcAft>
              <a:defRPr/>
            </a:pPr>
            <a:r>
              <a:rPr lang="en-US" dirty="0">
                <a:solidFill>
                  <a:srgbClr val="CC0000"/>
                </a:solidFill>
                <a:effectLst>
                  <a:outerShdw blurRad="38100" dist="38100" dir="2700000" algn="tl">
                    <a:srgbClr val="000000">
                      <a:alpha val="43137"/>
                    </a:srgbClr>
                  </a:outerShdw>
                </a:effectLst>
              </a:rPr>
              <a:t>Etiology</a:t>
            </a:r>
          </a:p>
        </p:txBody>
      </p:sp>
      <p:sp>
        <p:nvSpPr>
          <p:cNvPr id="13315" name="Rectangle 3">
            <a:extLst>
              <a:ext uri="{FF2B5EF4-FFF2-40B4-BE49-F238E27FC236}">
                <a16:creationId xmlns:a16="http://schemas.microsoft.com/office/drawing/2014/main" xmlns="" id="{B1A3C7F7-7947-46FC-85B1-C90A7EA4863F}"/>
              </a:ext>
            </a:extLst>
          </p:cNvPr>
          <p:cNvSpPr>
            <a:spLocks noGrp="1" noChangeArrowheads="1"/>
          </p:cNvSpPr>
          <p:nvPr>
            <p:ph idx="1"/>
          </p:nvPr>
        </p:nvSpPr>
        <p:spPr>
          <a:xfrm>
            <a:off x="457200" y="1052513"/>
            <a:ext cx="8229600" cy="5472112"/>
          </a:xfrm>
        </p:spPr>
        <p:txBody>
          <a:bodyPr rtlCol="1">
            <a:normAutofit/>
          </a:bodyPr>
          <a:lstStyle/>
          <a:p>
            <a:pPr algn="l" rtl="0" eaLnBrk="1" fontAlgn="auto" hangingPunct="1">
              <a:spcAft>
                <a:spcPts val="0"/>
              </a:spcAft>
              <a:defRPr/>
            </a:pPr>
            <a:r>
              <a:rPr lang="en-US" sz="3600" dirty="0">
                <a:effectLst>
                  <a:outerShdw blurRad="38100" dist="38100" dir="2700000" algn="tl">
                    <a:srgbClr val="C0C0C0"/>
                  </a:outerShdw>
                </a:effectLst>
              </a:rPr>
              <a:t>Anemia is the result of a wide variety of causes that can be isolated, but more often </a:t>
            </a:r>
            <a:r>
              <a:rPr lang="en-US" sz="3600" b="1" dirty="0">
                <a:effectLst>
                  <a:outerShdw blurRad="38100" dist="38100" dir="2700000" algn="tl">
                    <a:srgbClr val="C0C0C0"/>
                  </a:outerShdw>
                </a:effectLst>
              </a:rPr>
              <a:t>coexist. </a:t>
            </a:r>
          </a:p>
          <a:p>
            <a:pPr algn="l" rtl="0" eaLnBrk="1" fontAlgn="auto" hangingPunct="1">
              <a:spcAft>
                <a:spcPts val="0"/>
              </a:spcAft>
              <a:buFont typeface="Wingdings" pitchFamily="2" charset="2"/>
              <a:buNone/>
              <a:defRPr/>
            </a:pPr>
            <a:endParaRPr lang="en-US" sz="900" dirty="0">
              <a:effectLst>
                <a:outerShdw blurRad="38100" dist="38100" dir="2700000" algn="tl">
                  <a:srgbClr val="C0C0C0"/>
                </a:outerShdw>
              </a:effectLst>
            </a:endParaRPr>
          </a:p>
          <a:p>
            <a:pPr algn="l" rtl="0" eaLnBrk="1" fontAlgn="auto" hangingPunct="1">
              <a:spcAft>
                <a:spcPts val="0"/>
              </a:spcAft>
              <a:defRPr/>
            </a:pPr>
            <a:r>
              <a:rPr lang="en-US" sz="3600" b="1" dirty="0">
                <a:effectLst>
                  <a:outerShdw blurRad="38100" dist="38100" dir="2700000" algn="tl">
                    <a:srgbClr val="C0C0C0"/>
                  </a:outerShdw>
                </a:effectLst>
              </a:rPr>
              <a:t>Globally,</a:t>
            </a:r>
            <a:r>
              <a:rPr lang="en-US" sz="3600" dirty="0">
                <a:effectLst>
                  <a:outerShdw blurRad="38100" dist="38100" dir="2700000" algn="tl">
                    <a:srgbClr val="C0C0C0"/>
                  </a:outerShdw>
                </a:effectLst>
              </a:rPr>
              <a:t> the most significant contributor to the onset of anemia is </a:t>
            </a:r>
            <a:r>
              <a:rPr lang="en-US" sz="3600" b="1" dirty="0">
                <a:effectLst>
                  <a:outerShdw blurRad="38100" dist="38100" dir="2700000" algn="tl">
                    <a:srgbClr val="C0C0C0"/>
                  </a:outerShdw>
                </a:effectLst>
              </a:rPr>
              <a:t>iron deficiency.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style.rotation</p:attrName>
                                        </p:attrNameLst>
                                      </p:cBhvr>
                                      <p:tavLst>
                                        <p:tav tm="0">
                                          <p:val>
                                            <p:fltVal val="360"/>
                                          </p:val>
                                        </p:tav>
                                        <p:tav tm="100000">
                                          <p:val>
                                            <p:fltVal val="0"/>
                                          </p:val>
                                        </p:tav>
                                      </p:tavLst>
                                    </p:anim>
                                    <p:animEffect transition="in" filter="fade">
                                      <p:cBhvr>
                                        <p:cTn id="10" dur="500"/>
                                        <p:tgtEl>
                                          <p:spTgt spid="133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3315">
                                            <p:txEl>
                                              <p:pRg st="0" end="0"/>
                                            </p:txEl>
                                          </p:spTgt>
                                        </p:tgtEl>
                                        <p:attrNameLst>
                                          <p:attrName>style.visibility</p:attrName>
                                        </p:attrNameLst>
                                      </p:cBhvr>
                                      <p:to>
                                        <p:strVal val="visible"/>
                                      </p:to>
                                    </p:set>
                                    <p:animEffect transition="in" filter="box(in)">
                                      <p:cBhvr>
                                        <p:cTn id="15" dur="500"/>
                                        <p:tgtEl>
                                          <p:spTgt spid="1331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nodeType="clickEffect">
                                  <p:stCondLst>
                                    <p:cond delay="0"/>
                                  </p:stCondLst>
                                  <p:childTnLst>
                                    <p:set>
                                      <p:cBhvr>
                                        <p:cTn id="19" dur="1" fill="hold">
                                          <p:stCondLst>
                                            <p:cond delay="0"/>
                                          </p:stCondLst>
                                        </p:cTn>
                                        <p:tgtEl>
                                          <p:spTgt spid="13315">
                                            <p:txEl>
                                              <p:pRg st="2" end="2"/>
                                            </p:txEl>
                                          </p:spTgt>
                                        </p:tgtEl>
                                        <p:attrNameLst>
                                          <p:attrName>style.visibility</p:attrName>
                                        </p:attrNameLst>
                                      </p:cBhvr>
                                      <p:to>
                                        <p:strVal val="visible"/>
                                      </p:to>
                                    </p:set>
                                    <p:anim calcmode="lin" valueType="num">
                                      <p:cBhvr>
                                        <p:cTn id="20" dur="1000" fill="hold"/>
                                        <p:tgtEl>
                                          <p:spTgt spid="13315">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13315">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302A8A4C-144A-4B5F-ADA5-3DAFEC3A1468}"/>
              </a:ext>
            </a:extLst>
          </p:cNvPr>
          <p:cNvSpPr>
            <a:spLocks noGrp="1"/>
          </p:cNvSpPr>
          <p:nvPr>
            <p:ph type="title"/>
          </p:nvPr>
        </p:nvSpPr>
        <p:spPr/>
        <p:txBody>
          <a:bodyPr/>
          <a:lstStyle/>
          <a:p>
            <a:pPr eaLnBrk="1" hangingPunct="1"/>
            <a:endParaRPr lang="ar-EG" altLang="en-US"/>
          </a:p>
        </p:txBody>
      </p:sp>
      <p:sp>
        <p:nvSpPr>
          <p:cNvPr id="11267" name="Content Placeholder 2">
            <a:extLst>
              <a:ext uri="{FF2B5EF4-FFF2-40B4-BE49-F238E27FC236}">
                <a16:creationId xmlns:a16="http://schemas.microsoft.com/office/drawing/2014/main" xmlns="" id="{10DF08AB-346D-425A-96C9-C8B36F894589}"/>
              </a:ext>
            </a:extLst>
          </p:cNvPr>
          <p:cNvSpPr>
            <a:spLocks noGrp="1"/>
          </p:cNvSpPr>
          <p:nvPr>
            <p:ph idx="1"/>
          </p:nvPr>
        </p:nvSpPr>
        <p:spPr/>
        <p:txBody>
          <a:bodyPr/>
          <a:lstStyle/>
          <a:p>
            <a:pPr eaLnBrk="1" hangingPunct="1"/>
            <a:endParaRPr lang="ar-EG" altLang="en-US"/>
          </a:p>
        </p:txBody>
      </p:sp>
      <p:pic>
        <p:nvPicPr>
          <p:cNvPr id="11268" name="Picture 2">
            <a:extLst>
              <a:ext uri="{FF2B5EF4-FFF2-40B4-BE49-F238E27FC236}">
                <a16:creationId xmlns:a16="http://schemas.microsoft.com/office/drawing/2014/main" xmlns="" id="{5F85292A-AD00-44FE-AB4E-88DFED109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864235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93589A2FBBA34BA98C023B96F7816A" ma:contentTypeVersion="2" ma:contentTypeDescription="Create a new document." ma:contentTypeScope="" ma:versionID="004739662b8bf7d523f43156e6c27b62">
  <xsd:schema xmlns:xsd="http://www.w3.org/2001/XMLSchema" xmlns:xs="http://www.w3.org/2001/XMLSchema" xmlns:p="http://schemas.microsoft.com/office/2006/metadata/properties" xmlns:ns2="0c8efdef-a088-4c17-a3f9-aa421808d996" targetNamespace="http://schemas.microsoft.com/office/2006/metadata/properties" ma:root="true" ma:fieldsID="d7935b071ab6607875bd4077a99abccb" ns2:_="">
    <xsd:import namespace="0c8efdef-a088-4c17-a3f9-aa421808d99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8efdef-a088-4c17-a3f9-aa421808d9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22A47D-8346-458A-A823-2ECD95DD6585}"/>
</file>

<file path=customXml/itemProps2.xml><?xml version="1.0" encoding="utf-8"?>
<ds:datastoreItem xmlns:ds="http://schemas.openxmlformats.org/officeDocument/2006/customXml" ds:itemID="{4806A95A-935D-44BC-826B-C18553AABC29}"/>
</file>

<file path=customXml/itemProps3.xml><?xml version="1.0" encoding="utf-8"?>
<ds:datastoreItem xmlns:ds="http://schemas.openxmlformats.org/officeDocument/2006/customXml" ds:itemID="{60A8F016-C082-430D-BC66-2BBB54313A4F}"/>
</file>

<file path=docProps/app.xml><?xml version="1.0" encoding="utf-8"?>
<Properties xmlns="http://schemas.openxmlformats.org/officeDocument/2006/extended-properties" xmlns:vt="http://schemas.openxmlformats.org/officeDocument/2006/docPropsVTypes">
  <Template/>
  <TotalTime>16909</TotalTime>
  <Words>2716</Words>
  <Application>Microsoft Office PowerPoint</Application>
  <PresentationFormat>On-screen Show (4:3)</PresentationFormat>
  <Paragraphs>277</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Public Health Perspective of some Hematological Disorders</vt:lpstr>
      <vt:lpstr>Anemias</vt:lpstr>
      <vt:lpstr>Anemia  A Public Health Problem </vt:lpstr>
      <vt:lpstr>Contents </vt:lpstr>
      <vt:lpstr>Anemia: a public health problem </vt:lpstr>
      <vt:lpstr>PowerPoint Presentation</vt:lpstr>
      <vt:lpstr>What is anaemia?</vt:lpstr>
      <vt:lpstr>Etiology</vt:lpstr>
      <vt:lpstr>PowerPoint Presentation</vt:lpstr>
      <vt:lpstr>Etiology</vt:lpstr>
      <vt:lpstr>Etiology</vt:lpstr>
      <vt:lpstr>Relationship between estimated average requirement for absorbed iron and energy consumption at different stages of the human life cycle</vt:lpstr>
      <vt:lpstr>Etiology</vt:lpstr>
      <vt:lpstr>Etiology</vt:lpstr>
      <vt:lpstr>PowerPoint Presentation</vt:lpstr>
      <vt:lpstr>PowerPoint Presentation</vt:lpstr>
      <vt:lpstr>PowerPoint Presentation</vt:lpstr>
      <vt:lpstr>PowerPoint Presentation</vt:lpstr>
      <vt:lpstr>PowerPoint Presentation</vt:lpstr>
      <vt:lpstr>Health consequences:</vt:lpstr>
      <vt:lpstr>Health consequences:</vt:lpstr>
      <vt:lpstr>Assessing anemia</vt:lpstr>
      <vt:lpstr>Assessing anemia</vt:lpstr>
      <vt:lpstr>Assessing anemia</vt:lpstr>
      <vt:lpstr>PowerPoint Presentation</vt:lpstr>
      <vt:lpstr>Normal values</vt:lpstr>
      <vt:lpstr>Normal Values</vt:lpstr>
      <vt:lpstr>Magnitude of the problem</vt:lpstr>
      <vt:lpstr>Magnitude of the problem</vt:lpstr>
      <vt:lpstr>PowerPoint Presentation</vt:lpstr>
      <vt:lpstr>Magnitude of the problem</vt:lpstr>
      <vt:lpstr>Magnitude of the problem</vt:lpstr>
      <vt:lpstr>Magnitude of the problem</vt:lpstr>
      <vt:lpstr>PowerPoint Presentation</vt:lpstr>
      <vt:lpstr>PowerPoint Presentation</vt:lpstr>
      <vt:lpstr>PowerPoint Presentation</vt:lpstr>
      <vt:lpstr> The prevalence of anemia in Jordan (WHO, 2018 ) </vt:lpstr>
      <vt:lpstr>PowerPoint Presentation</vt:lpstr>
      <vt:lpstr>Control of anemia</vt:lpstr>
      <vt:lpstr>Control of anemia</vt:lpstr>
      <vt:lpstr>Control of anemia</vt:lpstr>
      <vt:lpstr>Control of anemia</vt:lpstr>
      <vt:lpstr>Control of anemia</vt:lpstr>
      <vt:lpstr>Control of anemia</vt:lpstr>
      <vt:lpstr>Comprehensive implementation plan on maternal, infant and young child nutrition</vt:lpstr>
      <vt:lpstr>Comprehensive implementation plan on maternal, infant and young child nutrition</vt:lpstr>
      <vt:lpstr>WHO Recommendations</vt:lpstr>
      <vt:lpstr>WHO Recommendations</vt:lpstr>
      <vt:lpstr>WHO Recommendations</vt:lpstr>
      <vt:lpstr>The economic gains from reducing IDA</vt:lpstr>
      <vt:lpstr>The economic gains from reducing IDA</vt:lpstr>
      <vt:lpstr>PowerPoint Presentation</vt:lpstr>
      <vt:lpstr>PowerPoint Presentation</vt:lpstr>
      <vt:lpstr>PowerPoint Presentation</vt:lpstr>
      <vt:lpstr>PowerPoint Presentation</vt:lpstr>
      <vt:lpstr>PowerPoint Presentation</vt:lpstr>
      <vt:lpstr>PowerPoint Presentation</vt:lpstr>
      <vt:lpstr>Thalassemia</vt:lpstr>
      <vt:lpstr>ß-Thalassemia in Jordan</vt:lpstr>
      <vt:lpstr>PowerPoint Presentation</vt:lpstr>
      <vt:lpstr>PowerPoint Presentation</vt:lpstr>
      <vt:lpstr>Thalassemia</vt:lpstr>
      <vt:lpstr>G-6-Phosphate Dehydrogenase Deficiency</vt:lpstr>
      <vt:lpstr>G-6-Phosphate Dehydrogenase Deficiency</vt:lpstr>
      <vt:lpstr>G-6-Phosphate Dehydrogenase Deficiency</vt:lpstr>
      <vt:lpstr>G-6-Phosphate Dehydrogenase Deficiency</vt:lpstr>
      <vt:lpstr>G-6-Phosphate Dehydrogenase Deficiency</vt:lpstr>
      <vt:lpstr>G-6-Phosphate Dehydrogenase Deficiency</vt:lpstr>
      <vt:lpstr>G-6-Phosphate Dehydrogenase Deficiency</vt:lpstr>
      <vt:lpstr>G-6-Phosphate Dehydrogenase Deficiency</vt:lpstr>
      <vt:lpstr>G-6-Phosphate Dehydrogenase Deficiency</vt:lpstr>
      <vt:lpstr>G-6-Phosphate Dehydrogenase Deficiency</vt:lpstr>
      <vt:lpstr>Risk factors</vt:lpstr>
      <vt:lpstr>G-6-Phosphate Dehydrogenase Deficiency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Anemia</dc:title>
  <dc:creator>admin</dc:creator>
  <cp:lastModifiedBy>Dell-i7</cp:lastModifiedBy>
  <cp:revision>161</cp:revision>
  <dcterms:created xsi:type="dcterms:W3CDTF">2011-03-15T22:28:21Z</dcterms:created>
  <dcterms:modified xsi:type="dcterms:W3CDTF">2021-03-22T23:16:17Z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0x0101001293589A2FBBA34BA98C023B96F7816A</vt:lpwstr>
  </property>
</Properties>
</file>