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320" r:id="rId5"/>
    <p:sldId id="321" r:id="rId6"/>
    <p:sldId id="318" r:id="rId7"/>
    <p:sldId id="319" r:id="rId8"/>
    <p:sldId id="287" r:id="rId9"/>
    <p:sldId id="322" r:id="rId10"/>
    <p:sldId id="289" r:id="rId11"/>
    <p:sldId id="290" r:id="rId12"/>
    <p:sldId id="291" r:id="rId13"/>
    <p:sldId id="292" r:id="rId14"/>
    <p:sldId id="293" r:id="rId15"/>
    <p:sldId id="294" r:id="rId16"/>
    <p:sldId id="324" r:id="rId17"/>
    <p:sldId id="325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29" r:id="rId40"/>
    <p:sldId id="326" r:id="rId41"/>
    <p:sldId id="327" r:id="rId42"/>
    <p:sldId id="328" r:id="rId43"/>
    <p:sldId id="33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7FEE1-FBE1-4C25-A983-FF1236BCDE6B}" v="1" dt="2021-07-12T07:56:21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خالد حسام فؤاد كتانه" userId="S::420201503696@mutah.edu.jo::1e4801d5-c85b-432c-a92d-62f45f4aec9b" providerId="AD" clId="Web-{41F7FEE1-FBE1-4C25-A983-FF1236BCDE6B}"/>
    <pc:docChg chg="modSld">
      <pc:chgData name="خالد حسام فؤاد كتانه" userId="S::420201503696@mutah.edu.jo::1e4801d5-c85b-432c-a92d-62f45f4aec9b" providerId="AD" clId="Web-{41F7FEE1-FBE1-4C25-A983-FF1236BCDE6B}" dt="2021-07-12T07:56:21.787" v="0"/>
      <pc:docMkLst>
        <pc:docMk/>
      </pc:docMkLst>
      <pc:sldChg chg="addSp">
        <pc:chgData name="خالد حسام فؤاد كتانه" userId="S::420201503696@mutah.edu.jo::1e4801d5-c85b-432c-a92d-62f45f4aec9b" providerId="AD" clId="Web-{41F7FEE1-FBE1-4C25-A983-FF1236BCDE6B}" dt="2021-07-12T07:56:21.787" v="0"/>
        <pc:sldMkLst>
          <pc:docMk/>
          <pc:sldMk cId="539044185" sldId="315"/>
        </pc:sldMkLst>
        <pc:inkChg chg="add">
          <ac:chgData name="خالد حسام فؤاد كتانه" userId="S::420201503696@mutah.edu.jo::1e4801d5-c85b-432c-a92d-62f45f4aec9b" providerId="AD" clId="Web-{41F7FEE1-FBE1-4C25-A983-FF1236BCDE6B}" dt="2021-07-12T07:56:21.787" v="0"/>
          <ac:inkMkLst>
            <pc:docMk/>
            <pc:sldMk cId="539044185" sldId="315"/>
            <ac:inkMk id="2" creationId="{A3D1186B-A53B-4988-A22E-C25B3681B6DA}"/>
          </ac:inkMkLst>
        </pc:ink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3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8.wmf"/><Relationship Id="rId6" Type="http://schemas.openxmlformats.org/officeDocument/2006/relationships/image" Target="../media/image11.wmf"/><Relationship Id="rId5" Type="http://schemas.openxmlformats.org/officeDocument/2006/relationships/image" Target="../media/image14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5" Type="http://schemas.openxmlformats.org/officeDocument/2006/relationships/image" Target="../media/image18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5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7-12T07:56:30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13361 9737 31359 0 0,'0'0'-31359'0'0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E6F11-0112-4D6A-AD05-77ED8817BF1C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1D5A2-E464-4604-A314-30B7E8EF116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855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539E0E9-5A3A-42DF-A72C-B10F587DF12C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7FAF03-1048-40D2-B1A1-31C0B6374AF0}" type="slidenum">
              <a:rPr lang="ar-SA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63FED5-2E1E-42BD-A397-D8B5AA781CCC}" type="slidenum">
              <a:rPr lang="ar-SA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4A8E9B4-29E5-46CF-B0EE-2064545F834A}" type="slidenum">
              <a:rPr lang="ar-SA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E1B171-AD5E-4613-8475-6CFE5870887E}" type="slidenum">
              <a:rPr lang="ar-SA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6F64C5-1AFD-415D-9B47-595EE1130699}" type="slidenum">
              <a:rPr lang="ar-SA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01E986-BCFA-45B5-A861-64878DC6483E}" type="slidenum">
              <a:rPr lang="ar-SA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A30F21-4589-46AD-84B8-798961614ED4}" type="slidenum">
              <a:rPr lang="ar-SA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C296BA-B9E2-4587-AC8C-F2466F1F3D58}" type="slidenum">
              <a:rPr lang="ar-SA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130267-D22C-482C-8400-BF6424A489FD}" type="slidenum">
              <a:rPr lang="ar-SA" sz="12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86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A155F9-BA31-47BA-B88E-C221D424BF1F}" type="slidenum">
              <a:rPr lang="ar-SA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045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201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865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ar-JO" noProof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charset="0"/>
              </a:defRPr>
            </a:lvl1pPr>
          </a:lstStyle>
          <a:p>
            <a:pPr>
              <a:defRPr/>
            </a:pPr>
            <a:fld id="{57D0C967-109E-4788-B048-9622E31561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319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922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535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110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864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987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031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170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D622-19A2-4F5D-AA6A-679AC0C183B5}" type="datetimeFigureOut">
              <a:rPr lang="en-MY" smtClean="0"/>
              <a:t>12/7/2021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305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wmf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18" Type="http://schemas.openxmlformats.org/officeDocument/2006/relationships/image" Target="../media/image16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0.wmf"/><Relationship Id="rId5" Type="http://schemas.openxmlformats.org/officeDocument/2006/relationships/image" Target="../media/image8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7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6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31.wmf"/><Relationship Id="rId10" Type="http://schemas.openxmlformats.org/officeDocument/2006/relationships/image" Target="../media/image29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36.emf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5" Type="http://schemas.openxmlformats.org/officeDocument/2006/relationships/customXml" Target="../ink/ink1.xml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C78CD3-164B-427B-9865-4C31B6D6734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>
                <a:solidFill>
                  <a:srgbClr val="FFFFFF"/>
                </a:solidFill>
              </a:rPr>
              <a:t>DR. Waqar Al – Kubaisy</a:t>
            </a:r>
            <a:r>
              <a:rPr lang="nl-NL" sz="3600">
                <a:solidFill>
                  <a:srgbClr val="E8E818"/>
                </a:solidFill>
              </a:rPr>
              <a:t> </a:t>
            </a:r>
          </a:p>
          <a:p>
            <a:endParaRPr lang="nl-NL" sz="180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DD4B29-7C22-44B9-8459-2FF55867C3E2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0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3A7193-31CE-4E7D-AB4C-2A5FB280B16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7988" name="Rectangle 3"/>
          <p:cNvSpPr>
            <a:spLocks noChangeArrowheads="1"/>
          </p:cNvSpPr>
          <p:nvPr/>
        </p:nvSpPr>
        <p:spPr bwMode="auto">
          <a:xfrm>
            <a:off x="162458" y="260648"/>
            <a:ext cx="880789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The Range</a:t>
            </a:r>
          </a:p>
          <a:p>
            <a:r>
              <a:rPr lang="en-US" sz="2600" b="1"/>
              <a:t>simplest</a:t>
            </a:r>
            <a:endParaRPr lang="en-US" sz="2600"/>
          </a:p>
          <a:p>
            <a:r>
              <a:rPr lang="en-US" sz="2600" b="1"/>
              <a:t>most obvious one of dispersion</a:t>
            </a:r>
            <a:r>
              <a:rPr lang="en-US" sz="2600"/>
              <a:t>.</a:t>
            </a:r>
          </a:p>
          <a:p>
            <a:endParaRPr lang="en-US" sz="2600"/>
          </a:p>
          <a:p>
            <a:r>
              <a:rPr lang="en-US" sz="2600"/>
              <a:t> </a:t>
            </a:r>
            <a:r>
              <a:rPr lang="en-US" sz="2600" b="1"/>
              <a:t>It is the distance from the </a:t>
            </a:r>
            <a:r>
              <a:rPr lang="en-US" sz="2600" b="1">
                <a:solidFill>
                  <a:schemeClr val="accent1"/>
                </a:solidFill>
              </a:rPr>
              <a:t>smallest</a:t>
            </a:r>
            <a:r>
              <a:rPr lang="en-US" sz="2600" b="1"/>
              <a:t> to the </a:t>
            </a:r>
            <a:r>
              <a:rPr lang="en-US" sz="2600" b="1">
                <a:solidFill>
                  <a:schemeClr val="accent1"/>
                </a:solidFill>
              </a:rPr>
              <a:t>largest</a:t>
            </a:r>
          </a:p>
          <a:p>
            <a:r>
              <a:rPr lang="en-US" sz="2600" b="1"/>
              <a:t>     It </a:t>
            </a:r>
            <a:r>
              <a:rPr lang="en-US" sz="2600" b="1" i="1"/>
              <a:t>Obtained by   </a:t>
            </a:r>
          </a:p>
          <a:p>
            <a:r>
              <a:rPr lang="en-US" sz="2600" b="1" i="1">
                <a:solidFill>
                  <a:schemeClr val="accent1"/>
                </a:solidFill>
              </a:rPr>
              <a:t> </a:t>
            </a:r>
            <a:r>
              <a:rPr lang="en-US" sz="2600" b="1">
                <a:solidFill>
                  <a:schemeClr val="accent1"/>
                </a:solidFill>
              </a:rPr>
              <a:t>subtracting </a:t>
            </a:r>
            <a:r>
              <a:rPr lang="en-US" sz="2600" b="1"/>
              <a:t>lowest value from the highest value in a set of data .</a:t>
            </a:r>
          </a:p>
          <a:p>
            <a:endParaRPr lang="en-US" sz="2600" b="1"/>
          </a:p>
          <a:p>
            <a:r>
              <a:rPr lang="en-US" sz="2600" b="1"/>
              <a:t>     Pulse rate</a:t>
            </a:r>
            <a:r>
              <a:rPr lang="en-US" sz="2600"/>
              <a:t>   </a:t>
            </a:r>
            <a:r>
              <a:rPr lang="en-US" sz="2600" b="1"/>
              <a:t>70   76    74    78    72     74     76</a:t>
            </a:r>
            <a:endParaRPr lang="en-US" sz="2600"/>
          </a:p>
          <a:p>
            <a:r>
              <a:rPr lang="en-US" sz="2600">
                <a:solidFill>
                  <a:srgbClr val="FF0000"/>
                </a:solidFill>
              </a:rPr>
              <a:t>     </a:t>
            </a:r>
            <a:r>
              <a:rPr lang="en-US" sz="2600" b="1">
                <a:solidFill>
                  <a:srgbClr val="FF0000"/>
                </a:solidFill>
              </a:rPr>
              <a:t>Range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/>
              <a:t>= </a:t>
            </a:r>
            <a:r>
              <a:rPr lang="en-US" sz="2600" b="1"/>
              <a:t>78 – 70    = </a:t>
            </a:r>
            <a:r>
              <a:rPr lang="en-US" sz="26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97989" name="Rectangle 4"/>
          <p:cNvSpPr>
            <a:spLocks noChangeArrowheads="1"/>
          </p:cNvSpPr>
          <p:nvPr/>
        </p:nvSpPr>
        <p:spPr bwMode="auto">
          <a:xfrm>
            <a:off x="162459" y="4818708"/>
            <a:ext cx="8807896" cy="1200329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/>
              <a:t>The range is best written </a:t>
            </a:r>
          </a:p>
          <a:p>
            <a:r>
              <a:rPr lang="en-US" sz="2400" b="1"/>
              <a:t>like rang of data (from- to)   70-78</a:t>
            </a:r>
          </a:p>
          <a:p>
            <a:r>
              <a:rPr lang="en-US" sz="2400" b="1"/>
              <a:t> rather than single-valued difference  which is much less informative</a:t>
            </a:r>
            <a:r>
              <a:rPr lang="en-US" sz="240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297990" name="AutoShape 5"/>
          <p:cNvSpPr>
            <a:spLocks noChangeArrowheads="1"/>
          </p:cNvSpPr>
          <p:nvPr/>
        </p:nvSpPr>
        <p:spPr bwMode="auto">
          <a:xfrm>
            <a:off x="6876256" y="6338887"/>
            <a:ext cx="1128713" cy="485775"/>
          </a:xfrm>
          <a:prstGeom prst="notchedRightArrow">
            <a:avLst>
              <a:gd name="adj1" fmla="val 50000"/>
              <a:gd name="adj2" fmla="val 5808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7991" name="Rectangle 5"/>
          <p:cNvSpPr>
            <a:spLocks noChangeArrowheads="1"/>
          </p:cNvSpPr>
          <p:nvPr/>
        </p:nvSpPr>
        <p:spPr bwMode="auto">
          <a:xfrm>
            <a:off x="7079006" y="0"/>
            <a:ext cx="2064994" cy="1169551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1400">
                <a:solidFill>
                  <a:srgbClr val="FF0000"/>
                </a:solidFill>
              </a:rPr>
              <a:t>1-</a:t>
            </a:r>
            <a:r>
              <a:rPr lang="en-US" sz="1400" b="1">
                <a:solidFill>
                  <a:srgbClr val="FF0000"/>
                </a:solidFill>
              </a:rPr>
              <a:t> Range</a:t>
            </a:r>
            <a:r>
              <a:rPr lang="en-US" sz="1400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         </a:t>
            </a:r>
          </a:p>
          <a:p>
            <a:pPr rtl="0"/>
            <a:r>
              <a:rPr lang="en-US" sz="1400" b="1"/>
              <a:t> 2-Interquartile range</a:t>
            </a:r>
            <a:r>
              <a:rPr lang="en-US" sz="1400"/>
              <a:t>           </a:t>
            </a:r>
          </a:p>
          <a:p>
            <a:pPr rtl="0"/>
            <a:r>
              <a:rPr lang="en-US" sz="1400"/>
              <a:t>   </a:t>
            </a:r>
            <a:r>
              <a:rPr lang="en-US" sz="1400" b="1"/>
              <a:t>3- Variance</a:t>
            </a:r>
            <a:r>
              <a:rPr lang="en-US" sz="1400"/>
              <a:t> </a:t>
            </a:r>
          </a:p>
          <a:p>
            <a:pPr rtl="0"/>
            <a:r>
              <a:rPr lang="en-US" sz="1400" b="1"/>
              <a:t>4- Stander Deviation</a:t>
            </a:r>
            <a:r>
              <a:rPr lang="en-US" sz="1400"/>
              <a:t>  </a:t>
            </a:r>
          </a:p>
          <a:p>
            <a:pPr rtl="0"/>
            <a:r>
              <a:rPr lang="en-US" sz="1400"/>
              <a:t> </a:t>
            </a:r>
            <a:r>
              <a:rPr lang="en-US" sz="1400" b="1"/>
              <a:t>5- Coefficient of variance</a:t>
            </a:r>
            <a:endParaRPr lang="en-US" sz="1400"/>
          </a:p>
        </p:txBody>
      </p:sp>
      <p:sp>
        <p:nvSpPr>
          <p:cNvPr id="2979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F0A825-6CC9-4ACD-975B-93731C0D9B80}" type="slidenum">
              <a:rPr lang="ar-SA" sz="14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9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6DEE57-37AC-4BE1-A50E-FE407AE7F04C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36196" name="Rectangle 3"/>
          <p:cNvSpPr>
            <a:spLocks noChangeArrowheads="1"/>
          </p:cNvSpPr>
          <p:nvPr/>
        </p:nvSpPr>
        <p:spPr bwMode="auto">
          <a:xfrm>
            <a:off x="0" y="533400"/>
            <a:ext cx="8964488" cy="575542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600" b="1">
                <a:cs typeface="Arial" charset="0"/>
              </a:rPr>
              <a:t>The range is </a:t>
            </a:r>
            <a:r>
              <a:rPr lang="en-US" sz="2600" b="1">
                <a:solidFill>
                  <a:srgbClr val="FF0000"/>
                </a:solidFill>
                <a:cs typeface="Arial" charset="0"/>
              </a:rPr>
              <a:t>not affected </a:t>
            </a:r>
            <a:r>
              <a:rPr lang="en-US" sz="2600" b="1">
                <a:cs typeface="Arial" charset="0"/>
              </a:rPr>
              <a:t>by </a:t>
            </a:r>
            <a:r>
              <a:rPr lang="en-US" sz="2600" b="1" err="1">
                <a:cs typeface="Arial" charset="0"/>
              </a:rPr>
              <a:t>skewness</a:t>
            </a:r>
            <a:r>
              <a:rPr lang="en-US" sz="2600">
                <a:solidFill>
                  <a:srgbClr val="FFFFFF"/>
                </a:solidFill>
                <a:cs typeface="Arial" charset="0"/>
              </a:rPr>
              <a:t>,    but </a:t>
            </a:r>
          </a:p>
          <a:p>
            <a:pPr rtl="0">
              <a:buClr>
                <a:srgbClr val="CC3300"/>
              </a:buClr>
              <a:defRPr/>
            </a:pPr>
            <a:r>
              <a:rPr lang="en-US" sz="2600" b="1">
                <a:cs typeface="Arial" charset="0"/>
              </a:rPr>
              <a:t>       70 72    74    76    76    78    78                </a:t>
            </a:r>
            <a:r>
              <a:rPr lang="en-US" sz="2600" b="1">
                <a:solidFill>
                  <a:srgbClr val="FF0000"/>
                </a:solidFill>
                <a:cs typeface="Arial" charset="0"/>
              </a:rPr>
              <a:t>78-70   </a:t>
            </a:r>
          </a:p>
          <a:p>
            <a:pPr marL="342900" indent="-342900" rtl="0">
              <a:buClr>
                <a:srgbClr val="CC3300"/>
              </a:buClr>
              <a:defRPr/>
            </a:pPr>
            <a:endParaRPr lang="en-US" sz="2600" b="1">
              <a:cs typeface="Arial" charset="0"/>
            </a:endParaRPr>
          </a:p>
          <a:p>
            <a:pPr marL="342900" indent="-342900" rtl="0">
              <a:buClr>
                <a:srgbClr val="CC3300"/>
              </a:buClr>
              <a:defRPr/>
            </a:pPr>
            <a:r>
              <a:rPr lang="en-US" sz="2600" b="1">
                <a:solidFill>
                  <a:srgbClr val="FF0000"/>
                </a:solidFill>
                <a:cs typeface="Arial" charset="0"/>
              </a:rPr>
              <a:t>sensitive</a:t>
            </a:r>
            <a:r>
              <a:rPr lang="en-US" sz="2600" b="1">
                <a:cs typeface="Arial" charset="0"/>
              </a:rPr>
              <a:t> to the addition or removal of an</a:t>
            </a:r>
            <a:r>
              <a:rPr lang="en-US" sz="2600" b="1">
                <a:solidFill>
                  <a:srgbClr val="FF0000"/>
                </a:solidFill>
                <a:cs typeface="Arial" charset="0"/>
              </a:rPr>
              <a:t> outlier </a:t>
            </a:r>
            <a:r>
              <a:rPr lang="en-US" sz="2600" b="1">
                <a:cs typeface="Arial" charset="0"/>
              </a:rPr>
              <a:t>value</a:t>
            </a:r>
          </a:p>
          <a:p>
            <a:pPr marL="342900" indent="-342900" rtl="0">
              <a:buClr>
                <a:srgbClr val="CC3300"/>
              </a:buClr>
              <a:defRPr/>
            </a:pPr>
            <a:r>
              <a:rPr lang="en-US" sz="2600" b="1">
                <a:cs typeface="Arial" charset="0"/>
              </a:rPr>
              <a:t>     66 70  74     90, 100  120 124          124-66</a:t>
            </a:r>
            <a:endParaRPr lang="en-US" sz="2600">
              <a:cs typeface="Arial" charset="0"/>
            </a:endParaRPr>
          </a:p>
          <a:p>
            <a:pPr marL="342900" indent="-342900" rtl="0">
              <a:buClr>
                <a:srgbClr val="CC3300"/>
              </a:buClr>
              <a:defRPr/>
            </a:pPr>
            <a:r>
              <a:rPr lang="en-US" sz="2600" b="1">
                <a:cs typeface="Arial" charset="0"/>
              </a:rPr>
              <a:t>  </a:t>
            </a:r>
          </a:p>
          <a:p>
            <a:pPr>
              <a:defRPr/>
            </a:pPr>
            <a:r>
              <a:rPr lang="en-US" sz="2600">
                <a:cs typeface="Arial" charset="0"/>
              </a:rPr>
              <a:t>       </a:t>
            </a:r>
            <a:r>
              <a:rPr lang="en-US" sz="2600" u="sng">
                <a:cs typeface="Arial" charset="0"/>
              </a:rPr>
              <a:t>I</a:t>
            </a:r>
            <a:r>
              <a:rPr lang="en-US" sz="2600" b="1" u="sng">
                <a:cs typeface="Arial" charset="0"/>
              </a:rPr>
              <a:t>ts </a:t>
            </a:r>
            <a:r>
              <a:rPr lang="en-US" sz="2600" b="1" u="sng">
                <a:solidFill>
                  <a:srgbClr val="FF0000"/>
                </a:solidFill>
                <a:cs typeface="Arial" charset="0"/>
              </a:rPr>
              <a:t>disadvantage </a:t>
            </a:r>
          </a:p>
          <a:p>
            <a:pPr>
              <a:defRPr/>
            </a:pPr>
            <a:r>
              <a:rPr lang="en-US" sz="2600" b="1">
                <a:cs typeface="Arial" charset="0"/>
              </a:rPr>
              <a:t>     </a:t>
            </a:r>
            <a:r>
              <a:rPr lang="en-US" sz="2600">
                <a:cs typeface="Arial" charset="0"/>
              </a:rPr>
              <a:t>it is based on </a:t>
            </a:r>
            <a:r>
              <a:rPr lang="en-US" sz="2600" b="1">
                <a:cs typeface="Arial" charset="0"/>
              </a:rPr>
              <a:t>only two observations</a:t>
            </a:r>
            <a:r>
              <a:rPr lang="en-US" sz="2600">
                <a:cs typeface="Arial" charset="0"/>
              </a:rPr>
              <a:t> </a:t>
            </a:r>
          </a:p>
          <a:p>
            <a:pPr algn="ctr" rtl="0">
              <a:defRPr/>
            </a:pPr>
            <a:r>
              <a:rPr lang="en-US" sz="2600">
                <a:cs typeface="Arial" charset="0"/>
              </a:rPr>
              <a:t>(the lowest and highest value) and </a:t>
            </a:r>
          </a:p>
          <a:p>
            <a:pPr rtl="0">
              <a:buFont typeface="Wingdings" pitchFamily="2" charset="2"/>
              <a:buChar char="v"/>
              <a:defRPr/>
            </a:pPr>
            <a:r>
              <a:rPr lang="en-US" sz="2600">
                <a:cs typeface="Arial" charset="0"/>
              </a:rPr>
              <a:t> give no idea about others, </a:t>
            </a:r>
          </a:p>
          <a:p>
            <a:pPr rtl="0">
              <a:buFont typeface="Wingdings" pitchFamily="2" charset="2"/>
              <a:buChar char="v"/>
              <a:defRPr/>
            </a:pPr>
            <a:r>
              <a:rPr lang="en-US" sz="2600">
                <a:cs typeface="Arial" charset="0"/>
              </a:rPr>
              <a:t>  not take into consideration other values in data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600">
                <a:cs typeface="Arial" charset="0"/>
              </a:rPr>
              <a:t>sensitive to an </a:t>
            </a:r>
            <a:r>
              <a:rPr lang="en-US" sz="2600" b="1">
                <a:solidFill>
                  <a:srgbClr val="FF0000"/>
                </a:solidFill>
                <a:cs typeface="Arial" charset="0"/>
              </a:rPr>
              <a:t>outlier value                    </a:t>
            </a:r>
            <a:r>
              <a:rPr lang="en-US" sz="2600" b="1">
                <a:solidFill>
                  <a:schemeClr val="tx2"/>
                </a:solidFill>
                <a:cs typeface="Arial" charset="0"/>
              </a:rPr>
              <a:t>Therefore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600">
                <a:cs typeface="Arial" charset="0"/>
              </a:rPr>
              <a:t>  </a:t>
            </a:r>
            <a:r>
              <a:rPr lang="en-US" sz="2600" b="1">
                <a:solidFill>
                  <a:prstClr val="black"/>
                </a:solidFill>
              </a:rPr>
              <a:t>It </a:t>
            </a:r>
            <a:r>
              <a:rPr lang="en-US" sz="2600" b="1">
                <a:solidFill>
                  <a:srgbClr val="FF0000"/>
                </a:solidFill>
              </a:rPr>
              <a:t>is </a:t>
            </a:r>
            <a:r>
              <a:rPr lang="en-US" sz="2600" b="1" u="sng">
                <a:solidFill>
                  <a:srgbClr val="FF0000"/>
                </a:solidFill>
              </a:rPr>
              <a:t>not very </a:t>
            </a:r>
            <a:r>
              <a:rPr lang="en-US" sz="2600" b="1">
                <a:solidFill>
                  <a:srgbClr val="FF0000"/>
                </a:solidFill>
              </a:rPr>
              <a:t>useful </a:t>
            </a:r>
            <a:r>
              <a:rPr lang="en-US" sz="2600" b="1">
                <a:solidFill>
                  <a:prstClr val="black"/>
                </a:solidFill>
              </a:rPr>
              <a:t>measures of variation,</a:t>
            </a:r>
            <a:r>
              <a:rPr lang="en-US" sz="2600">
                <a:solidFill>
                  <a:prstClr val="black"/>
                </a:solidFill>
              </a:rPr>
              <a:t>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600">
                <a:solidFill>
                  <a:prstClr val="black"/>
                </a:solidFill>
              </a:rPr>
              <a:t>        </a:t>
            </a:r>
            <a:r>
              <a:rPr lang="en-US" sz="2600" b="1">
                <a:solidFill>
                  <a:prstClr val="black"/>
                </a:solidFill>
              </a:rPr>
              <a:t>because it does </a:t>
            </a:r>
            <a:r>
              <a:rPr lang="en-US" sz="2600" b="1">
                <a:solidFill>
                  <a:srgbClr val="FF0000"/>
                </a:solidFill>
              </a:rPr>
              <a:t>not use  other </a:t>
            </a:r>
            <a:r>
              <a:rPr lang="en-US" sz="2600" b="1">
                <a:solidFill>
                  <a:prstClr val="black"/>
                </a:solidFill>
              </a:rPr>
              <a:t>observation</a:t>
            </a:r>
            <a:endParaRPr lang="en-US" sz="2600">
              <a:solidFill>
                <a:prstClr val="black"/>
              </a:solidFill>
            </a:endParaRPr>
          </a:p>
        </p:txBody>
      </p:sp>
      <p:sp>
        <p:nvSpPr>
          <p:cNvPr id="299013" name="Rectangle 6"/>
          <p:cNvSpPr>
            <a:spLocks noChangeArrowheads="1"/>
          </p:cNvSpPr>
          <p:nvPr/>
        </p:nvSpPr>
        <p:spPr bwMode="auto">
          <a:xfrm>
            <a:off x="5690037" y="6155530"/>
            <a:ext cx="1777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800" b="1" i="1">
                <a:solidFill>
                  <a:srgbClr val="002060"/>
                </a:solidFill>
              </a:rPr>
              <a:t>Therefore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i="1">
                <a:solidFill>
                  <a:srgbClr val="6699FF"/>
                </a:solidFill>
              </a:rPr>
              <a:t>;</a:t>
            </a:r>
          </a:p>
        </p:txBody>
      </p:sp>
      <p:sp>
        <p:nvSpPr>
          <p:cNvPr id="299014" name="AutoShape 7"/>
          <p:cNvSpPr>
            <a:spLocks noChangeArrowheads="1"/>
          </p:cNvSpPr>
          <p:nvPr/>
        </p:nvSpPr>
        <p:spPr bwMode="auto">
          <a:xfrm>
            <a:off x="7696200" y="6172200"/>
            <a:ext cx="1128713" cy="485775"/>
          </a:xfrm>
          <a:prstGeom prst="notchedRightArrow">
            <a:avLst>
              <a:gd name="adj1" fmla="val 50000"/>
              <a:gd name="adj2" fmla="val 5808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90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B53192-61D9-4280-A411-22299E159299}" type="slidenum">
              <a:rPr lang="ar-SA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9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21481" y="641826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B00016-E5FA-4827-B790-0C526344A740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0036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  <a:p>
            <a:pPr rtl="0" eaLnBrk="0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0038" name="Rectangle 5"/>
          <p:cNvSpPr>
            <a:spLocks noChangeArrowheads="1"/>
          </p:cNvSpPr>
          <p:nvPr/>
        </p:nvSpPr>
        <p:spPr bwMode="auto">
          <a:xfrm>
            <a:off x="304800" y="381000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b="1">
                <a:solidFill>
                  <a:srgbClr val="009999"/>
                </a:solidFill>
              </a:rPr>
              <a:t> </a:t>
            </a:r>
            <a:endParaRPr lang="en-US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300039" name="Rectangle 6"/>
          <p:cNvSpPr>
            <a:spLocks noChangeArrowheads="1"/>
          </p:cNvSpPr>
          <p:nvPr/>
        </p:nvSpPr>
        <p:spPr bwMode="auto">
          <a:xfrm>
            <a:off x="228600" y="3140968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800" b="1" i="1"/>
              <a:t>measure the variation of one observation from the other</a:t>
            </a:r>
            <a:r>
              <a:rPr lang="en-US" sz="2800"/>
              <a:t> </a:t>
            </a:r>
          </a:p>
          <a:p>
            <a:pPr rtl="0"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800" b="1" u="sng">
                <a:solidFill>
                  <a:srgbClr val="FF0000"/>
                </a:solidFill>
              </a:rPr>
              <a:t>Standard deviation</a:t>
            </a:r>
          </a:p>
        </p:txBody>
      </p:sp>
      <p:sp>
        <p:nvSpPr>
          <p:cNvPr id="300040" name="Rectangle 7"/>
          <p:cNvSpPr>
            <a:spLocks noChangeArrowheads="1"/>
          </p:cNvSpPr>
          <p:nvPr/>
        </p:nvSpPr>
        <p:spPr bwMode="auto">
          <a:xfrm>
            <a:off x="1158139" y="1681067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Interquartile rang  (I q r).</a:t>
            </a:r>
          </a:p>
        </p:txBody>
      </p:sp>
      <p:sp>
        <p:nvSpPr>
          <p:cNvPr id="300041" name="Rectangle 8"/>
          <p:cNvSpPr>
            <a:spLocks noChangeArrowheads="1"/>
          </p:cNvSpPr>
          <p:nvPr/>
        </p:nvSpPr>
        <p:spPr bwMode="auto">
          <a:xfrm>
            <a:off x="1158139" y="1154024"/>
            <a:ext cx="3935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Sensitive an outlier value</a:t>
            </a:r>
          </a:p>
        </p:txBody>
      </p:sp>
      <p:sp>
        <p:nvSpPr>
          <p:cNvPr id="300043" name="Rectangle 6"/>
          <p:cNvSpPr>
            <a:spLocks noChangeArrowheads="1"/>
          </p:cNvSpPr>
          <p:nvPr/>
        </p:nvSpPr>
        <p:spPr bwMode="auto">
          <a:xfrm>
            <a:off x="4824442" y="661765"/>
            <a:ext cx="1811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800" b="1" i="1">
                <a:solidFill>
                  <a:srgbClr val="002060"/>
                </a:solidFill>
              </a:rPr>
              <a:t>Therefore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i="1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3000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4012C89-C9B8-4DE8-9C73-31B29A2973CB}" type="slidenum">
              <a:rPr lang="ar-SA" sz="14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55976" y="5654675"/>
            <a:ext cx="3786720" cy="635221"/>
          </a:xfrm>
          <a:prstGeom prst="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</a:rPr>
              <a:t>Interquartile rang  (I q r).</a:t>
            </a:r>
          </a:p>
        </p:txBody>
      </p:sp>
    </p:spTree>
    <p:extLst>
      <p:ext uri="{BB962C8B-B14F-4D97-AF65-F5344CB8AC3E}">
        <p14:creationId xmlns:p14="http://schemas.microsoft.com/office/powerpoint/2010/main" val="101412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8569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>
                <a:solidFill>
                  <a:srgbClr val="FF0000"/>
                </a:solidFill>
              </a:rPr>
              <a:t>Percentile</a:t>
            </a:r>
          </a:p>
          <a:p>
            <a:r>
              <a:rPr lang="en-MY" sz="2400"/>
              <a:t>A percentile provides information about how the data are spread over the interval from the smallest  value to the largest value</a:t>
            </a:r>
            <a:r>
              <a:rPr lang="en-MY"/>
              <a:t>.</a:t>
            </a:r>
            <a:endParaRPr lang="en-US"/>
          </a:p>
          <a:p>
            <a:endParaRPr lang="en-MY"/>
          </a:p>
          <a:p>
            <a:r>
              <a:rPr lang="en-MY" sz="2400"/>
              <a:t>The </a:t>
            </a:r>
            <a:r>
              <a:rPr lang="en-MY" sz="2400" err="1"/>
              <a:t>pth</a:t>
            </a:r>
            <a:r>
              <a:rPr lang="en-MY" sz="2400"/>
              <a:t> percentile (25%) (30%)is a value such that at least p </a:t>
            </a:r>
            <a:r>
              <a:rPr lang="en-MY" sz="2400" err="1"/>
              <a:t>percent</a:t>
            </a:r>
            <a:r>
              <a:rPr lang="en-MY" sz="2400"/>
              <a:t> of the observations are less than or equal to this value and at least (100 - p) (75% ) (70%) </a:t>
            </a:r>
            <a:r>
              <a:rPr lang="en-MY" sz="2400" err="1"/>
              <a:t>percent</a:t>
            </a:r>
            <a:r>
              <a:rPr lang="en-MY" sz="2400"/>
              <a:t> of the observations are greater than or equal to this value.</a:t>
            </a:r>
            <a:endParaRPr lang="en-US" sz="2400"/>
          </a:p>
          <a:p>
            <a:endParaRPr lang="en-MY"/>
          </a:p>
          <a:p>
            <a:r>
              <a:rPr lang="en-MY" sz="2400"/>
              <a:t>The </a:t>
            </a:r>
            <a:r>
              <a:rPr lang="en-MY" sz="2400" err="1"/>
              <a:t>pth</a:t>
            </a:r>
            <a:r>
              <a:rPr lang="en-MY" sz="2400"/>
              <a:t> percentile is a value so that </a:t>
            </a:r>
            <a:r>
              <a:rPr lang="en-MY" sz="2400" b="1"/>
              <a:t>roughly p% of the data are smaller and (100-p)% of the data are larger</a:t>
            </a:r>
            <a:r>
              <a:rPr lang="en-MY" sz="2400"/>
              <a:t>. Percentiles can be computed for ordinal, interval, or ratio data.</a:t>
            </a:r>
          </a:p>
          <a:p>
            <a:r>
              <a:rPr lang="en-MY" sz="2400" b="1">
                <a:solidFill>
                  <a:srgbClr val="FF0000"/>
                </a:solidFill>
              </a:rPr>
              <a:t>Three Steps for computing a percentile</a:t>
            </a:r>
            <a:r>
              <a:rPr lang="en-MY" sz="2400" b="1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b="1"/>
              <a:t>Sort the data from low to high;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b="1"/>
              <a:t>Count the number of values (n);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b="1"/>
              <a:t>Select the p*(n+1) observation.</a:t>
            </a:r>
          </a:p>
        </p:txBody>
      </p:sp>
    </p:spTree>
    <p:extLst>
      <p:ext uri="{BB962C8B-B14F-4D97-AF65-F5344CB8AC3E}">
        <p14:creationId xmlns:p14="http://schemas.microsoft.com/office/powerpoint/2010/main" val="110085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/>
              <a:t>Examples</a:t>
            </a:r>
            <a:endParaRPr lang="en-MY"/>
          </a:p>
          <a:p>
            <a:r>
              <a:rPr lang="en-MY" sz="2400"/>
              <a:t>The following data represents cotinine levels in saliva (</a:t>
            </a:r>
            <a:r>
              <a:rPr lang="en-MY" sz="2400" err="1"/>
              <a:t>nmol</a:t>
            </a:r>
            <a:r>
              <a:rPr lang="en-MY" sz="2400"/>
              <a:t>/l) after smoking. We want to compute the 50th percentile.</a:t>
            </a:r>
          </a:p>
          <a:p>
            <a:r>
              <a:rPr lang="en-MY" sz="2400"/>
              <a:t>73, 58, 67, 93, 33, 18, 147</a:t>
            </a:r>
          </a:p>
          <a:p>
            <a:endParaRPr lang="en-MY"/>
          </a:p>
          <a:p>
            <a:r>
              <a:rPr lang="en-MY" sz="2400">
                <a:solidFill>
                  <a:srgbClr val="FF0000"/>
                </a:solidFill>
              </a:rPr>
              <a:t>Sorted data: </a:t>
            </a:r>
            <a:r>
              <a:rPr lang="en-MY" sz="2400"/>
              <a:t>18, 33, 58, 67, 73, 93, 147</a:t>
            </a:r>
          </a:p>
          <a:p>
            <a:r>
              <a:rPr lang="en-MY" sz="2400"/>
              <a:t>There are </a:t>
            </a:r>
            <a:r>
              <a:rPr lang="en-MY" sz="2400">
                <a:solidFill>
                  <a:srgbClr val="FF0000"/>
                </a:solidFill>
              </a:rPr>
              <a:t>n=7</a:t>
            </a:r>
            <a:r>
              <a:rPr lang="en-MY" sz="2400"/>
              <a:t> observations.</a:t>
            </a:r>
          </a:p>
          <a:p>
            <a:r>
              <a:rPr lang="en-MY" sz="2400" b="1">
                <a:solidFill>
                  <a:srgbClr val="FF0000"/>
                </a:solidFill>
              </a:rPr>
              <a:t>Select 0.50*(7+1)=</a:t>
            </a:r>
            <a:r>
              <a:rPr lang="en-MY" sz="2400" b="1">
                <a:solidFill>
                  <a:schemeClr val="tx2"/>
                </a:solidFill>
              </a:rPr>
              <a:t>4th observation</a:t>
            </a:r>
            <a:r>
              <a:rPr lang="en-MY" sz="2400"/>
              <a:t>.</a:t>
            </a:r>
          </a:p>
          <a:p>
            <a:r>
              <a:rPr lang="en-MY" sz="2400"/>
              <a:t>Therefore, the </a:t>
            </a:r>
            <a:r>
              <a:rPr lang="en-MY" sz="2400" b="1">
                <a:solidFill>
                  <a:schemeClr val="tx2"/>
                </a:solidFill>
              </a:rPr>
              <a:t>50th percentile </a:t>
            </a:r>
            <a:r>
              <a:rPr lang="en-MY" sz="2400">
                <a:solidFill>
                  <a:srgbClr val="FF0000"/>
                </a:solidFill>
              </a:rPr>
              <a:t>equals 67</a:t>
            </a:r>
            <a:r>
              <a:rPr lang="en-MY">
                <a:solidFill>
                  <a:srgbClr val="FF0000"/>
                </a:solidFill>
              </a:rPr>
              <a:t>. </a:t>
            </a:r>
          </a:p>
          <a:p>
            <a:r>
              <a:rPr lang="en-MY" sz="2400" b="1">
                <a:solidFill>
                  <a:schemeClr val="tx2">
                    <a:lumMod val="75000"/>
                  </a:schemeClr>
                </a:solidFill>
              </a:rPr>
              <a:t>Notice that there are </a:t>
            </a:r>
          </a:p>
          <a:p>
            <a:r>
              <a:rPr lang="en-MY" sz="2400" b="1"/>
              <a:t>three observations larger than 67 and </a:t>
            </a:r>
          </a:p>
          <a:p>
            <a:r>
              <a:rPr lang="en-MY" sz="2400" b="1"/>
              <a:t>three observations smaller than 67.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47971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400">
                <a:solidFill>
                  <a:prstClr val="black"/>
                </a:solidFill>
              </a:rPr>
              <a:t>Suppose we want to compute the </a:t>
            </a:r>
            <a:r>
              <a:rPr lang="en-MY" sz="2400">
                <a:solidFill>
                  <a:srgbClr val="FF0000"/>
                </a:solidFill>
              </a:rPr>
              <a:t>20th percentile</a:t>
            </a:r>
            <a:r>
              <a:rPr lang="en-MY" sz="240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en-MY" sz="2400">
                <a:solidFill>
                  <a:prstClr val="black"/>
                </a:solidFill>
              </a:rPr>
              <a:t>Notice that </a:t>
            </a:r>
            <a:r>
              <a:rPr lang="en-MY" sz="2400">
                <a:solidFill>
                  <a:srgbClr val="FF0000"/>
                </a:solidFill>
              </a:rPr>
              <a:t>p*(n+1) </a:t>
            </a:r>
            <a:r>
              <a:rPr lang="en-MY" sz="2400">
                <a:solidFill>
                  <a:prstClr val="black"/>
                </a:solidFill>
              </a:rPr>
              <a:t>= </a:t>
            </a:r>
            <a:r>
              <a:rPr lang="en-MY" sz="2400" b="1">
                <a:solidFill>
                  <a:schemeClr val="tx2"/>
                </a:solidFill>
              </a:rPr>
              <a:t>0.20*(7+1)=</a:t>
            </a:r>
            <a:r>
              <a:rPr lang="en-MY" sz="2400" b="1">
                <a:solidFill>
                  <a:srgbClr val="FF0000"/>
                </a:solidFill>
              </a:rPr>
              <a:t>1.6.</a:t>
            </a:r>
            <a:r>
              <a:rPr lang="en-MY" sz="2400">
                <a:solidFill>
                  <a:prstClr val="black"/>
                </a:solidFill>
              </a:rPr>
              <a:t> This is not a whole number so we select halfway </a:t>
            </a:r>
            <a:r>
              <a:rPr lang="en-MY" sz="2400" b="1">
                <a:solidFill>
                  <a:schemeClr val="tx2"/>
                </a:solidFill>
              </a:rPr>
              <a:t>between 1st and 2nd </a:t>
            </a:r>
            <a:r>
              <a:rPr lang="en-MY" sz="2400">
                <a:solidFill>
                  <a:prstClr val="black"/>
                </a:solidFill>
              </a:rPr>
              <a:t>observation</a:t>
            </a:r>
            <a:r>
              <a:rPr lang="en-MY" sz="160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MY" sz="2400">
                <a:solidFill>
                  <a:prstClr val="black"/>
                </a:solidFill>
              </a:rPr>
              <a:t>they have to go </a:t>
            </a:r>
            <a:r>
              <a:rPr lang="en-MY" sz="2400" b="1">
                <a:solidFill>
                  <a:schemeClr val="tx2"/>
                </a:solidFill>
              </a:rPr>
              <a:t>six tenths of the way to the </a:t>
            </a:r>
            <a:r>
              <a:rPr lang="en-MY" sz="2400">
                <a:solidFill>
                  <a:prstClr val="black"/>
                </a:solidFill>
              </a:rPr>
              <a:t>second value</a:t>
            </a:r>
            <a:r>
              <a:rPr lang="en-MY" sz="160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1323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65DAB0-366E-478D-B85B-23594050A98E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713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F32F0DC-6DD9-4FFD-8856-35A8A87F70D0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7140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  <a:p>
            <a:pPr rtl="0" eaLnBrk="0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47141" name="Rectangle 4"/>
          <p:cNvSpPr>
            <a:spLocks noChangeArrowheads="1"/>
          </p:cNvSpPr>
          <p:nvPr/>
        </p:nvSpPr>
        <p:spPr bwMode="auto">
          <a:xfrm>
            <a:off x="228600" y="3048000"/>
            <a:ext cx="89154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rtl="0"/>
            <a:r>
              <a:rPr lang="en-US" sz="2600" b="1" u="sng"/>
              <a:t>Calculation of percentile value</a:t>
            </a:r>
          </a:p>
          <a:p>
            <a:pPr marL="342900" indent="-342900" rtl="0"/>
            <a:r>
              <a:rPr lang="en-US" sz="2600" b="1"/>
              <a:t>the birth weight(</a:t>
            </a:r>
            <a:r>
              <a:rPr lang="en-US" sz="2600" b="1" err="1"/>
              <a:t>grm</a:t>
            </a:r>
            <a:r>
              <a:rPr lang="en-US" sz="2600" b="1"/>
              <a:t>) of 30 infants which  we put in ascending order.</a:t>
            </a:r>
          </a:p>
          <a:p>
            <a:pPr marL="342900" indent="-342900" rtl="0"/>
            <a:r>
              <a:rPr lang="en-US" sz="2600" b="1"/>
              <a:t> 2860   2994   3193    3266    3287    3303    3388  </a:t>
            </a:r>
          </a:p>
          <a:p>
            <a:pPr marL="342900" indent="-342900" rtl="0">
              <a:buFontTx/>
              <a:buAutoNum type="arabicPlain" startAt="3399"/>
            </a:pPr>
            <a:r>
              <a:rPr lang="en-US" sz="2600" b="1"/>
              <a:t>    3400   3421    3447    3508    3541     3594   </a:t>
            </a:r>
          </a:p>
          <a:p>
            <a:pPr marL="342900" indent="-342900" rtl="0"/>
            <a:r>
              <a:rPr lang="en-US" sz="2600" b="1"/>
              <a:t>3613    3615    3650    3666   3710   3798</a:t>
            </a:r>
          </a:p>
          <a:p>
            <a:pPr marL="342900" indent="-342900" rtl="0">
              <a:buFontTx/>
              <a:buAutoNum type="arabicPlain" startAt="3800"/>
            </a:pPr>
            <a:r>
              <a:rPr lang="en-US" sz="2600" b="1"/>
              <a:t>   3886    3896    4006    4010     4090    4094  </a:t>
            </a:r>
          </a:p>
          <a:p>
            <a:pPr marL="342900" indent="-342900" rtl="0"/>
            <a:r>
              <a:rPr lang="en-US" sz="2600" b="1"/>
              <a:t> 4200    4206    4490</a:t>
            </a:r>
          </a:p>
        </p:txBody>
      </p:sp>
      <p:sp>
        <p:nvSpPr>
          <p:cNvPr id="347142" name="Rectangle 4"/>
          <p:cNvSpPr>
            <a:spLocks noChangeArrowheads="1"/>
          </p:cNvSpPr>
          <p:nvPr/>
        </p:nvSpPr>
        <p:spPr bwMode="auto">
          <a:xfrm>
            <a:off x="228600" y="2286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sz="3200" b="1" u="sng">
                <a:solidFill>
                  <a:srgbClr val="FF0000"/>
                </a:solidFill>
              </a:rPr>
              <a:t>Calculation of percentile value</a:t>
            </a: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347144" name="Rectangle 7"/>
          <p:cNvSpPr>
            <a:spLocks noChangeArrowheads="1"/>
          </p:cNvSpPr>
          <p:nvPr/>
        </p:nvSpPr>
        <p:spPr bwMode="auto">
          <a:xfrm>
            <a:off x="228600" y="2133600"/>
            <a:ext cx="3581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/>
              <a:t>For example </a:t>
            </a:r>
          </a:p>
          <a:p>
            <a:r>
              <a:rPr lang="en-US" sz="2600" b="1"/>
              <a:t>the </a:t>
            </a:r>
            <a:r>
              <a:rPr lang="en-US" sz="2600" b="1">
                <a:solidFill>
                  <a:srgbClr val="FF0000"/>
                </a:solidFill>
              </a:rPr>
              <a:t>20th percentile</a:t>
            </a:r>
          </a:p>
        </p:txBody>
      </p:sp>
      <p:sp>
        <p:nvSpPr>
          <p:cNvPr id="347145" name="Rectangle 8"/>
          <p:cNvSpPr>
            <a:spLocks noChangeArrowheads="1"/>
          </p:cNvSpPr>
          <p:nvPr/>
        </p:nvSpPr>
        <p:spPr bwMode="auto">
          <a:xfrm>
            <a:off x="609600" y="990600"/>
            <a:ext cx="7467600" cy="984250"/>
          </a:xfrm>
          <a:prstGeom prst="rect">
            <a:avLst/>
          </a:prstGeom>
          <a:solidFill>
            <a:srgbClr val="CCFFFF"/>
          </a:solidFill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The </a:t>
            </a:r>
            <a:r>
              <a:rPr lang="en-US" sz="2800" b="1" err="1">
                <a:solidFill>
                  <a:srgbClr val="000000"/>
                </a:solidFill>
              </a:rPr>
              <a:t>pth</a:t>
            </a:r>
            <a:r>
              <a:rPr lang="en-US" sz="2800" b="1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800" b="1">
                <a:solidFill>
                  <a:srgbClr val="000000"/>
                </a:solidFill>
              </a:rPr>
              <a:t> the value in the p/100 (n+1) </a:t>
            </a:r>
            <a:r>
              <a:rPr lang="en-US" sz="2800" b="1" err="1">
                <a:solidFill>
                  <a:srgbClr val="000000"/>
                </a:solidFill>
              </a:rPr>
              <a:t>th</a:t>
            </a:r>
            <a:r>
              <a:rPr lang="en-US" sz="2800" b="1">
                <a:solidFill>
                  <a:srgbClr val="000000"/>
                </a:solidFill>
              </a:rPr>
              <a:t>  position.</a:t>
            </a:r>
            <a:r>
              <a:rPr lang="en-US" sz="2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47146" name="AutoShape 9"/>
          <p:cNvSpPr>
            <a:spLocks noChangeArrowheads="1"/>
          </p:cNvSpPr>
          <p:nvPr/>
        </p:nvSpPr>
        <p:spPr bwMode="auto">
          <a:xfrm>
            <a:off x="7162800" y="6172200"/>
            <a:ext cx="1585913" cy="485775"/>
          </a:xfrm>
          <a:prstGeom prst="notchedRightArrow">
            <a:avLst>
              <a:gd name="adj1" fmla="val 50000"/>
              <a:gd name="adj2" fmla="val 8161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7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28F625-A6A3-446F-AC5D-8A68147F206F}" type="slidenum">
              <a:rPr lang="ar-SA" sz="14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2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C6F6C8-58D0-4B91-B100-01AE5F76B78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816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AFB821D6-EFC6-4370-8624-559DC25D5C5C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8164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  <a:p>
            <a:pPr rtl="0" eaLnBrk="0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48166" name="Rectangle 5"/>
          <p:cNvSpPr>
            <a:spLocks noChangeArrowheads="1"/>
          </p:cNvSpPr>
          <p:nvPr/>
        </p:nvSpPr>
        <p:spPr bwMode="auto">
          <a:xfrm>
            <a:off x="304800" y="381000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b="1">
                <a:solidFill>
                  <a:srgbClr val="009999"/>
                </a:solidFill>
              </a:rPr>
              <a:t> </a:t>
            </a:r>
            <a:endParaRPr lang="en-US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348167" name="Rectangle 2"/>
          <p:cNvSpPr>
            <a:spLocks noChangeArrowheads="1"/>
          </p:cNvSpPr>
          <p:nvPr/>
        </p:nvSpPr>
        <p:spPr bwMode="auto">
          <a:xfrm>
            <a:off x="107504" y="3636019"/>
            <a:ext cx="9087932" cy="20928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the birth weight of 30 infants which we put in ascending order.</a:t>
            </a:r>
            <a:endParaRPr lang="en-US" sz="2600">
              <a:solidFill>
                <a:srgbClr val="000000"/>
              </a:solidFill>
            </a:endParaRPr>
          </a:p>
          <a:p>
            <a:r>
              <a:rPr lang="en-US" sz="2600" b="1">
                <a:solidFill>
                  <a:srgbClr val="000000"/>
                </a:solidFill>
              </a:rPr>
              <a:t> 2860    2994   3193    3266    3287   </a:t>
            </a:r>
            <a:r>
              <a:rPr lang="en-US" sz="2600" b="1">
                <a:solidFill>
                  <a:srgbClr val="C49500"/>
                </a:solidFill>
              </a:rPr>
              <a:t> </a:t>
            </a:r>
            <a:r>
              <a:rPr lang="en-US" sz="2600" b="1"/>
              <a:t>3303 </a:t>
            </a:r>
            <a:r>
              <a:rPr lang="en-US" sz="2600" b="1">
                <a:solidFill>
                  <a:srgbClr val="C49500"/>
                </a:solidFill>
              </a:rPr>
              <a:t>   </a:t>
            </a:r>
            <a:r>
              <a:rPr lang="en-US" sz="2600" b="1">
                <a:solidFill>
                  <a:srgbClr val="660033"/>
                </a:solidFill>
              </a:rPr>
              <a:t>3388</a:t>
            </a:r>
            <a:r>
              <a:rPr lang="en-US" sz="2600" b="1">
                <a:solidFill>
                  <a:srgbClr val="00FF00"/>
                </a:solidFill>
              </a:rPr>
              <a:t> </a:t>
            </a:r>
            <a:r>
              <a:rPr lang="en-US" sz="2600" b="1">
                <a:solidFill>
                  <a:srgbClr val="000000"/>
                </a:solidFill>
              </a:rPr>
              <a:t> 3399  3400   3421    3447    3508  3541   3594   3613   3615    3650    3666     3710    3798   3800 3886    3896    4006    4010     4090    4094   4200   4206    4490</a:t>
            </a:r>
          </a:p>
        </p:txBody>
      </p:sp>
      <p:sp>
        <p:nvSpPr>
          <p:cNvPr id="348168" name="Rectangle 7"/>
          <p:cNvSpPr>
            <a:spLocks noChangeArrowheads="1"/>
          </p:cNvSpPr>
          <p:nvPr/>
        </p:nvSpPr>
        <p:spPr bwMode="auto">
          <a:xfrm>
            <a:off x="1638300" y="675620"/>
            <a:ext cx="6172200" cy="892552"/>
          </a:xfrm>
          <a:prstGeom prst="rect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The </a:t>
            </a:r>
            <a:r>
              <a:rPr lang="en-US" sz="2600" b="1" err="1">
                <a:solidFill>
                  <a:srgbClr val="000000"/>
                </a:solidFill>
              </a:rPr>
              <a:t>pth</a:t>
            </a:r>
            <a:r>
              <a:rPr lang="en-US" sz="2600" b="1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600" b="1">
                <a:solidFill>
                  <a:srgbClr val="000000"/>
                </a:solidFill>
              </a:rPr>
              <a:t> the </a:t>
            </a:r>
            <a:r>
              <a:rPr lang="en-US" sz="2600" b="1" u="sng">
                <a:solidFill>
                  <a:srgbClr val="800000"/>
                </a:solidFill>
              </a:rPr>
              <a:t>value</a:t>
            </a:r>
            <a:r>
              <a:rPr lang="en-US" sz="2600" b="1">
                <a:solidFill>
                  <a:srgbClr val="000000"/>
                </a:solidFill>
              </a:rPr>
              <a:t> in the p/100 (n+1) </a:t>
            </a:r>
            <a:r>
              <a:rPr lang="en-US" sz="2600" b="1" err="1">
                <a:solidFill>
                  <a:srgbClr val="000000"/>
                </a:solidFill>
              </a:rPr>
              <a:t>th</a:t>
            </a:r>
            <a:r>
              <a:rPr lang="en-US" sz="2600" b="1">
                <a:solidFill>
                  <a:srgbClr val="000000"/>
                </a:solidFill>
              </a:rPr>
              <a:t>  position.</a:t>
            </a:r>
            <a:r>
              <a:rPr lang="en-US" sz="2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48169" name="Rectangle 8"/>
          <p:cNvSpPr>
            <a:spLocks noChangeArrowheads="1"/>
          </p:cNvSpPr>
          <p:nvPr/>
        </p:nvSpPr>
        <p:spPr bwMode="auto">
          <a:xfrm>
            <a:off x="457200" y="1600200"/>
            <a:ext cx="8458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/>
              <a:t>the 20th percentile is the</a:t>
            </a:r>
          </a:p>
          <a:p>
            <a:r>
              <a:rPr lang="en-US" sz="2600" b="1"/>
              <a:t>             </a:t>
            </a:r>
            <a:r>
              <a:rPr lang="en-US" sz="2600" b="1">
                <a:solidFill>
                  <a:srgbClr val="FF0000"/>
                </a:solidFill>
              </a:rPr>
              <a:t>20/100(n+1)</a:t>
            </a:r>
            <a:r>
              <a:rPr lang="en-US" sz="2600" b="1"/>
              <a:t>   with the BW values</a:t>
            </a:r>
          </a:p>
          <a:p>
            <a:pPr lvl="1"/>
            <a:r>
              <a:rPr lang="en-US" sz="2600" b="1"/>
              <a:t>                           </a:t>
            </a:r>
            <a:r>
              <a:rPr lang="en-US" sz="2600" b="1">
                <a:solidFill>
                  <a:srgbClr val="FF0000"/>
                </a:solidFill>
              </a:rPr>
              <a:t>20/100 (30 +1)</a:t>
            </a:r>
          </a:p>
          <a:p>
            <a:r>
              <a:rPr lang="en-US" sz="2600" b="1"/>
              <a:t>              </a:t>
            </a:r>
            <a:r>
              <a:rPr lang="en-US" sz="2600" b="1">
                <a:solidFill>
                  <a:srgbClr val="0070C0"/>
                </a:solidFill>
              </a:rPr>
              <a:t>0.2x31 </a:t>
            </a:r>
            <a:r>
              <a:rPr lang="en-US" sz="2600" b="1"/>
              <a:t>observations= </a:t>
            </a:r>
            <a:r>
              <a:rPr lang="en-US" sz="2600" b="1">
                <a:solidFill>
                  <a:srgbClr val="FF0000"/>
                </a:solidFill>
              </a:rPr>
              <a:t>6.2observation</a:t>
            </a:r>
          </a:p>
        </p:txBody>
      </p:sp>
      <p:sp>
        <p:nvSpPr>
          <p:cNvPr id="348170" name="Rectangle 4"/>
          <p:cNvSpPr>
            <a:spLocks noChangeArrowheads="1"/>
          </p:cNvSpPr>
          <p:nvPr/>
        </p:nvSpPr>
        <p:spPr bwMode="auto">
          <a:xfrm>
            <a:off x="457200" y="1524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sz="2800" b="1" u="sng">
                <a:solidFill>
                  <a:srgbClr val="FF0000"/>
                </a:solidFill>
              </a:rPr>
              <a:t>Calculation of percentile value</a:t>
            </a:r>
          </a:p>
        </p:txBody>
      </p:sp>
      <p:sp>
        <p:nvSpPr>
          <p:cNvPr id="348171" name="AutoShape 10"/>
          <p:cNvSpPr>
            <a:spLocks noChangeArrowheads="1"/>
          </p:cNvSpPr>
          <p:nvPr/>
        </p:nvSpPr>
        <p:spPr bwMode="auto">
          <a:xfrm>
            <a:off x="7239000" y="6096000"/>
            <a:ext cx="1585913" cy="485775"/>
          </a:xfrm>
          <a:prstGeom prst="notchedRightArrow">
            <a:avLst>
              <a:gd name="adj1" fmla="val 50000"/>
              <a:gd name="adj2" fmla="val 8161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8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DD3B74-58B0-445E-9449-2A9B32BC93EA}" type="slidenum">
              <a:rPr lang="ar-SA" sz="1400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860032" y="4077072"/>
            <a:ext cx="1887132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7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963231-05FF-4D9F-A2E6-7DBC30AA6442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91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041D3248-3D1C-4DCB-881C-C2B559274CFD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9188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  <a:p>
            <a:pPr rtl="0" eaLnBrk="0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49190" name="Rectangle 5"/>
          <p:cNvSpPr>
            <a:spLocks noChangeArrowheads="1"/>
          </p:cNvSpPr>
          <p:nvPr/>
        </p:nvSpPr>
        <p:spPr bwMode="auto">
          <a:xfrm>
            <a:off x="304800" y="762000"/>
            <a:ext cx="8839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b="1">
                <a:solidFill>
                  <a:srgbClr val="009999"/>
                </a:solidFill>
              </a:rPr>
              <a:t> </a:t>
            </a:r>
            <a:endParaRPr lang="en-US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349191" name="Rectangle 5"/>
          <p:cNvSpPr>
            <a:spLocks noChangeArrowheads="1"/>
          </p:cNvSpPr>
          <p:nvPr/>
        </p:nvSpPr>
        <p:spPr bwMode="auto">
          <a:xfrm>
            <a:off x="0" y="2590800"/>
            <a:ext cx="8839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b="1">
                <a:solidFill>
                  <a:srgbClr val="009999"/>
                </a:solidFill>
              </a:rPr>
              <a:t> </a:t>
            </a:r>
            <a:endParaRPr lang="en-US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304800" y="1066800"/>
            <a:ext cx="5867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/>
              <a:t>The 6th value is 3303 g</a:t>
            </a:r>
          </a:p>
          <a:p>
            <a:r>
              <a:rPr lang="en-US" sz="2600" b="1"/>
              <a:t>the 7th value is 3388 g</a:t>
            </a:r>
          </a:p>
        </p:txBody>
      </p:sp>
      <p:sp>
        <p:nvSpPr>
          <p:cNvPr id="349193" name="Rectangle 4"/>
          <p:cNvSpPr>
            <a:spLocks noChangeArrowheads="1"/>
          </p:cNvSpPr>
          <p:nvPr/>
        </p:nvSpPr>
        <p:spPr bwMode="auto">
          <a:xfrm>
            <a:off x="4114800" y="1295400"/>
            <a:ext cx="388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a difference </a:t>
            </a:r>
            <a:r>
              <a:rPr lang="en-US" sz="2600" b="1"/>
              <a:t>of</a:t>
            </a: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0" y="1965325"/>
            <a:ext cx="5029200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333399"/>
                </a:solidFill>
                <a:cs typeface="Arial" charset="0"/>
              </a:rPr>
              <a:t>the birth weight of 30 infants which we put in ascending order</a:t>
            </a:r>
            <a:r>
              <a:rPr lang="en-US" sz="2400" b="1">
                <a:solidFill>
                  <a:srgbClr val="000000"/>
                </a:solidFill>
                <a:cs typeface="Arial" charset="0"/>
              </a:rPr>
              <a:t>.</a:t>
            </a:r>
            <a:endParaRPr lang="en-US" sz="240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 2860    2994   3193    3266    3287</a:t>
            </a:r>
            <a:r>
              <a:rPr lang="en-US" sz="2400" b="1">
                <a:solidFill>
                  <a:srgbClr val="996600"/>
                </a:solidFill>
                <a:cs typeface="Arial" charset="0"/>
              </a:rPr>
              <a:t>   </a:t>
            </a:r>
            <a:r>
              <a:rPr lang="en-US" sz="2400" b="1">
                <a:cs typeface="Arial" charset="0"/>
              </a:rPr>
              <a:t>3303</a:t>
            </a:r>
            <a:r>
              <a:rPr lang="en-US" sz="2400" b="1">
                <a:ln>
                  <a:solidFill>
                    <a:srgbClr val="00B0F0"/>
                  </a:solidFill>
                </a:ln>
                <a:cs typeface="Arial" charset="0"/>
              </a:rPr>
              <a:t>    </a:t>
            </a:r>
            <a:r>
              <a:rPr lang="en-US" sz="2400" b="1">
                <a:cs typeface="Arial" charset="0"/>
              </a:rPr>
              <a:t>3388  </a:t>
            </a:r>
            <a:r>
              <a:rPr lang="en-US" sz="2400" b="1">
                <a:solidFill>
                  <a:srgbClr val="000000"/>
                </a:solidFill>
                <a:cs typeface="Arial" charset="0"/>
              </a:rPr>
              <a:t>3399  3400   3421    3447    3508  3541   3594   3613   3615    3650    3666     3710    3798   3800 3886    3896    4006    4010     4090    4094   4200   4206    4490</a:t>
            </a:r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304800" y="2209800"/>
            <a:ext cx="313610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the 20th percentile is </a:t>
            </a:r>
          </a:p>
          <a:p>
            <a:r>
              <a:rPr lang="en-US" sz="2600" b="1">
                <a:solidFill>
                  <a:schemeClr val="accent2">
                    <a:lumMod val="75000"/>
                  </a:schemeClr>
                </a:solidFill>
              </a:rPr>
              <a:t>3303 + 0.2 of 85 </a:t>
            </a:r>
            <a:r>
              <a:rPr lang="en-US" sz="2600" b="1"/>
              <a:t>g </a:t>
            </a:r>
          </a:p>
          <a:p>
            <a:r>
              <a:rPr lang="en-US" sz="2600" b="1"/>
              <a:t>    which is </a:t>
            </a:r>
          </a:p>
          <a:p>
            <a:r>
              <a:rPr lang="en-US" sz="2600" b="1"/>
              <a:t>3303g +                   = </a:t>
            </a:r>
          </a:p>
          <a:p>
            <a:r>
              <a:rPr lang="en-US" sz="2600" b="1"/>
              <a:t>=3303g+17g</a:t>
            </a:r>
          </a:p>
          <a:p>
            <a:r>
              <a:rPr lang="en-US" sz="2600" b="1">
                <a:solidFill>
                  <a:srgbClr val="0070C0"/>
                </a:solidFill>
              </a:rPr>
              <a:t>= 3320  g</a:t>
            </a:r>
          </a:p>
        </p:txBody>
      </p:sp>
      <p:sp>
        <p:nvSpPr>
          <p:cNvPr id="349196" name="Rectangle 12"/>
          <p:cNvSpPr>
            <a:spLocks noChangeArrowheads="1"/>
          </p:cNvSpPr>
          <p:nvPr/>
        </p:nvSpPr>
        <p:spPr bwMode="auto">
          <a:xfrm>
            <a:off x="381000" y="5013325"/>
            <a:ext cx="7467600" cy="923330"/>
          </a:xfrm>
          <a:prstGeom prst="rect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The </a:t>
            </a:r>
            <a:r>
              <a:rPr lang="en-US" sz="2600" b="1" err="1">
                <a:solidFill>
                  <a:srgbClr val="000000"/>
                </a:solidFill>
              </a:rPr>
              <a:t>pth</a:t>
            </a:r>
            <a:r>
              <a:rPr lang="en-US" sz="2600" b="1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600" b="1">
                <a:solidFill>
                  <a:srgbClr val="000000"/>
                </a:solidFill>
              </a:rPr>
              <a:t> the </a:t>
            </a:r>
            <a:r>
              <a:rPr lang="en-US" sz="2600" b="1" u="sng">
                <a:solidFill>
                  <a:srgbClr val="000000"/>
                </a:solidFill>
              </a:rPr>
              <a:t>value</a:t>
            </a:r>
            <a:r>
              <a:rPr lang="en-US" sz="2600" b="1">
                <a:solidFill>
                  <a:srgbClr val="000000"/>
                </a:solidFill>
              </a:rPr>
              <a:t> in the p/100 (n+1) </a:t>
            </a:r>
            <a:r>
              <a:rPr lang="en-US" sz="2600" b="1" err="1">
                <a:solidFill>
                  <a:srgbClr val="000000"/>
                </a:solidFill>
              </a:rPr>
              <a:t>th</a:t>
            </a:r>
            <a:r>
              <a:rPr lang="en-US" sz="2600" b="1">
                <a:solidFill>
                  <a:srgbClr val="000000"/>
                </a:solidFill>
              </a:rPr>
              <a:t>  position</a:t>
            </a:r>
            <a:r>
              <a:rPr lang="en-US" sz="2800" b="1">
                <a:solidFill>
                  <a:srgbClr val="000000"/>
                </a:solidFill>
              </a:rPr>
              <a:t>.</a:t>
            </a:r>
            <a:r>
              <a:rPr lang="en-US" sz="2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49197" name="Rectangle 4"/>
          <p:cNvSpPr>
            <a:spLocks noChangeArrowheads="1"/>
          </p:cNvSpPr>
          <p:nvPr/>
        </p:nvSpPr>
        <p:spPr bwMode="auto">
          <a:xfrm>
            <a:off x="228600" y="228600"/>
            <a:ext cx="4800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rtl="0"/>
            <a:r>
              <a:rPr lang="en-US" sz="2600" b="1" u="sng">
                <a:solidFill>
                  <a:srgbClr val="002060"/>
                </a:solidFill>
              </a:rPr>
              <a:t>Cont. ..</a:t>
            </a:r>
            <a:r>
              <a:rPr lang="en-US" sz="2000" b="1" u="sng">
                <a:solidFill>
                  <a:srgbClr val="002060"/>
                </a:solidFill>
              </a:rPr>
              <a:t>Calculation of percentile value</a:t>
            </a:r>
          </a:p>
        </p:txBody>
      </p:sp>
      <p:sp>
        <p:nvSpPr>
          <p:cNvPr id="349198" name="AutoShape 14"/>
          <p:cNvSpPr>
            <a:spLocks noChangeArrowheads="1"/>
          </p:cNvSpPr>
          <p:nvPr/>
        </p:nvSpPr>
        <p:spPr bwMode="auto">
          <a:xfrm>
            <a:off x="7556306" y="6105308"/>
            <a:ext cx="1585912" cy="485775"/>
          </a:xfrm>
          <a:prstGeom prst="notchedRightArrow">
            <a:avLst>
              <a:gd name="adj1" fmla="val 50000"/>
              <a:gd name="adj2" fmla="val 8161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9199" name="Rectangle 17"/>
          <p:cNvSpPr>
            <a:spLocks noChangeArrowheads="1"/>
          </p:cNvSpPr>
          <p:nvPr/>
        </p:nvSpPr>
        <p:spPr bwMode="auto">
          <a:xfrm>
            <a:off x="3459164" y="5960130"/>
            <a:ext cx="4302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800" b="1"/>
              <a:t>Similarly we could calculate</a:t>
            </a:r>
          </a:p>
        </p:txBody>
      </p:sp>
      <p:sp>
        <p:nvSpPr>
          <p:cNvPr id="349201" name="Rounded Rectangle 16"/>
          <p:cNvSpPr>
            <a:spLocks noChangeArrowheads="1"/>
          </p:cNvSpPr>
          <p:nvPr/>
        </p:nvSpPr>
        <p:spPr bwMode="auto">
          <a:xfrm>
            <a:off x="3832122" y="3096255"/>
            <a:ext cx="1675981" cy="36004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492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C339EE-01A1-45EE-9690-2DC11FE1908B}" type="slidenum">
              <a:rPr lang="ar-SA" sz="14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4600" y="1332737"/>
            <a:ext cx="8306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>
                <a:solidFill>
                  <a:srgbClr val="FF0000"/>
                </a:solidFill>
              </a:rPr>
              <a:t>85 g </a:t>
            </a: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3456203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0.2x 85 g </a:t>
            </a:r>
            <a:endParaRPr lang="en-MY" sz="2400"/>
          </a:p>
        </p:txBody>
      </p:sp>
    </p:spTree>
    <p:extLst>
      <p:ext uri="{BB962C8B-B14F-4D97-AF65-F5344CB8AC3E}">
        <p14:creationId xmlns:p14="http://schemas.microsoft.com/office/powerpoint/2010/main" val="17528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3DDA88-03A0-42DD-9892-02E3BEA66FF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0212" name="Rectangle 2"/>
          <p:cNvSpPr>
            <a:spLocks noChangeArrowheads="1"/>
          </p:cNvSpPr>
          <p:nvPr/>
        </p:nvSpPr>
        <p:spPr bwMode="auto">
          <a:xfrm>
            <a:off x="35496" y="762000"/>
            <a:ext cx="8610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sz="2800" b="1"/>
              <a:t>      </a:t>
            </a:r>
            <a:r>
              <a:rPr lang="en-US" sz="2600" b="1" u="sng"/>
              <a:t>the </a:t>
            </a:r>
            <a:r>
              <a:rPr lang="en-US" sz="2600" b="1" u="sng" err="1">
                <a:solidFill>
                  <a:srgbClr val="FF0000"/>
                </a:solidFill>
              </a:rPr>
              <a:t>deciles</a:t>
            </a:r>
            <a:r>
              <a:rPr lang="en-US" sz="2600" b="1" u="sng"/>
              <a:t> </a:t>
            </a:r>
          </a:p>
          <a:p>
            <a:pPr marL="342900" indent="-342900" rtl="0"/>
            <a:r>
              <a:rPr lang="en-US" sz="2600" b="1"/>
              <a:t>which subdivide the data values </a:t>
            </a:r>
          </a:p>
          <a:p>
            <a:pPr marL="342900" indent="-342900" rtl="0"/>
            <a:r>
              <a:rPr lang="en-US" sz="2600" b="1">
                <a:solidFill>
                  <a:srgbClr val="FF0000"/>
                </a:solidFill>
              </a:rPr>
              <a:t>into 10 </a:t>
            </a:r>
            <a:r>
              <a:rPr lang="en-US" sz="2600" b="1"/>
              <a:t>(not 100 )equal division, </a:t>
            </a:r>
          </a:p>
          <a:p>
            <a:pPr marL="342900" indent="-342900" rtl="0"/>
            <a:r>
              <a:rPr lang="en-US" sz="2600" b="1"/>
              <a:t>             and </a:t>
            </a:r>
            <a:endParaRPr lang="en-US" sz="2600" b="1" u="sng"/>
          </a:p>
          <a:p>
            <a:pPr marL="342900" indent="-342900" rtl="0"/>
            <a:r>
              <a:rPr lang="en-US" sz="2600" b="1" u="sng"/>
              <a:t>   </a:t>
            </a:r>
            <a:r>
              <a:rPr lang="en-US" sz="2600" b="1" u="sng">
                <a:solidFill>
                  <a:srgbClr val="FF0000"/>
                </a:solidFill>
              </a:rPr>
              <a:t>Quintiles</a:t>
            </a:r>
          </a:p>
          <a:p>
            <a:pPr marL="342900" indent="-342900" rtl="0"/>
            <a:r>
              <a:rPr lang="en-US" sz="2600" b="1"/>
              <a:t> which sub-divide the values into</a:t>
            </a:r>
          </a:p>
          <a:p>
            <a:pPr marL="342900" indent="-342900" rtl="0"/>
            <a:r>
              <a:rPr lang="en-US" sz="2600" b="1"/>
              <a:t> </a:t>
            </a:r>
            <a:r>
              <a:rPr lang="en-US" sz="2600" b="1">
                <a:solidFill>
                  <a:srgbClr val="FF0000"/>
                </a:solidFill>
              </a:rPr>
              <a:t>five equal </a:t>
            </a:r>
            <a:r>
              <a:rPr lang="en-US" sz="2600" b="1"/>
              <a:t>–sized groups </a:t>
            </a:r>
          </a:p>
          <a:p>
            <a:pPr marL="342900" indent="-342900" rtl="0"/>
            <a:r>
              <a:rPr lang="en-US" sz="2600" b="1"/>
              <a:t>Collectively we call</a:t>
            </a:r>
          </a:p>
          <a:p>
            <a:pPr marL="342900" indent="-342900" rtl="0">
              <a:buClr>
                <a:srgbClr val="009999"/>
              </a:buClr>
              <a:buFont typeface="Wingdings" pitchFamily="2" charset="2"/>
              <a:buChar char="v"/>
            </a:pPr>
            <a:r>
              <a:rPr lang="en-US" sz="2600" b="1"/>
              <a:t> percentiles,</a:t>
            </a:r>
          </a:p>
          <a:p>
            <a:pPr marL="342900" indent="-342900" rtl="0">
              <a:buClr>
                <a:srgbClr val="009999"/>
              </a:buClr>
              <a:buFont typeface="Wingdings" pitchFamily="2" charset="2"/>
              <a:buChar char="v"/>
            </a:pPr>
            <a:r>
              <a:rPr lang="en-US" sz="2600" b="1"/>
              <a:t> </a:t>
            </a:r>
            <a:r>
              <a:rPr lang="en-US" sz="2600" b="1" err="1"/>
              <a:t>deciles</a:t>
            </a:r>
            <a:r>
              <a:rPr lang="en-US" sz="2600" b="1"/>
              <a:t> and </a:t>
            </a:r>
          </a:p>
          <a:p>
            <a:pPr marL="342900" indent="-342900" rtl="0">
              <a:buClr>
                <a:srgbClr val="009999"/>
              </a:buClr>
              <a:buFont typeface="Wingdings" pitchFamily="2" charset="2"/>
              <a:buChar char="v"/>
            </a:pPr>
            <a:r>
              <a:rPr lang="en-US" sz="2600" b="1"/>
              <a:t>quintiles                </a:t>
            </a:r>
          </a:p>
          <a:p>
            <a:pPr marL="342900" indent="-342900" rtl="0"/>
            <a:r>
              <a:rPr lang="en-US" sz="2600" b="1"/>
              <a:t> </a:t>
            </a:r>
            <a:endParaRPr lang="en-US" sz="2600" b="1" i="1"/>
          </a:p>
        </p:txBody>
      </p:sp>
      <p:sp>
        <p:nvSpPr>
          <p:cNvPr id="350213" name="Rectangle 3"/>
          <p:cNvSpPr>
            <a:spLocks noChangeArrowheads="1"/>
          </p:cNvSpPr>
          <p:nvPr/>
        </p:nvSpPr>
        <p:spPr bwMode="auto">
          <a:xfrm>
            <a:off x="152400" y="1524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2000" b="1" u="sng"/>
              <a:t>cont. ……Calculation of percentile value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86033" y="552510"/>
            <a:ext cx="4248472" cy="255454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the birth weight of 30 infants which we put in ascending order.</a:t>
            </a:r>
            <a:endParaRPr lang="en-US" sz="200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 2860    2994   3193    3266    3287    3303    3388  3399  3400   3421    3447    3508  3541   3594   3613   3615    3650    3666     3710    3798   3800 3886    3896    4006    4010     4090    4094   4200   4206    4490</a:t>
            </a:r>
          </a:p>
        </p:txBody>
      </p:sp>
      <p:sp>
        <p:nvSpPr>
          <p:cNvPr id="350215" name="AutoShape 6"/>
          <p:cNvSpPr>
            <a:spLocks noChangeArrowheads="1"/>
          </p:cNvSpPr>
          <p:nvPr/>
        </p:nvSpPr>
        <p:spPr bwMode="auto">
          <a:xfrm>
            <a:off x="7558088" y="6096000"/>
            <a:ext cx="1585912" cy="485775"/>
          </a:xfrm>
          <a:prstGeom prst="notchedRightArrow">
            <a:avLst>
              <a:gd name="adj1" fmla="val 50000"/>
              <a:gd name="adj2" fmla="val 8161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0216" name="Rectangle 6"/>
          <p:cNvSpPr>
            <a:spLocks noChangeArrowheads="1"/>
          </p:cNvSpPr>
          <p:nvPr/>
        </p:nvSpPr>
        <p:spPr bwMode="auto">
          <a:xfrm>
            <a:off x="3048000" y="4724400"/>
            <a:ext cx="124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n-tiles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0218" name="Rectangle 12"/>
          <p:cNvSpPr>
            <a:spLocks noChangeArrowheads="1"/>
          </p:cNvSpPr>
          <p:nvPr/>
        </p:nvSpPr>
        <p:spPr bwMode="auto">
          <a:xfrm>
            <a:off x="1352464" y="5268912"/>
            <a:ext cx="5976664" cy="923330"/>
          </a:xfrm>
          <a:prstGeom prst="rect">
            <a:avLst/>
          </a:prstGeom>
          <a:solidFill>
            <a:srgbClr val="CCFFFF"/>
          </a:solidFill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The </a:t>
            </a:r>
            <a:r>
              <a:rPr lang="en-US" sz="2600" b="1" err="1">
                <a:solidFill>
                  <a:srgbClr val="000000"/>
                </a:solidFill>
              </a:rPr>
              <a:t>pth</a:t>
            </a:r>
            <a:r>
              <a:rPr lang="en-US" sz="2600" b="1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600" b="1">
                <a:solidFill>
                  <a:srgbClr val="000000"/>
                </a:solidFill>
              </a:rPr>
              <a:t> the </a:t>
            </a:r>
            <a:r>
              <a:rPr lang="en-US" sz="2600" b="1" u="sng">
                <a:solidFill>
                  <a:srgbClr val="000000"/>
                </a:solidFill>
              </a:rPr>
              <a:t>value</a:t>
            </a:r>
            <a:r>
              <a:rPr lang="en-US" sz="2600" b="1">
                <a:solidFill>
                  <a:srgbClr val="000000"/>
                </a:solidFill>
              </a:rPr>
              <a:t> in the p/100 (n+1) </a:t>
            </a:r>
            <a:r>
              <a:rPr lang="en-US" sz="2600" b="1" err="1">
                <a:solidFill>
                  <a:srgbClr val="000000"/>
                </a:solidFill>
              </a:rPr>
              <a:t>th</a:t>
            </a:r>
            <a:r>
              <a:rPr lang="en-US" sz="2600" b="1">
                <a:solidFill>
                  <a:srgbClr val="000000"/>
                </a:solidFill>
              </a:rPr>
              <a:t>  position.</a:t>
            </a:r>
            <a:r>
              <a:rPr lang="en-US" sz="2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02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DEF4F5-0FEB-4822-A994-BF0B381C4044}" type="slidenum">
              <a:rPr lang="ar-SA" sz="14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9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C536F6E-4068-4321-ADF2-C86543C7D241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1235" name="Rectangle 2"/>
          <p:cNvSpPr>
            <a:spLocks noChangeArrowheads="1"/>
          </p:cNvSpPr>
          <p:nvPr/>
        </p:nvSpPr>
        <p:spPr bwMode="auto">
          <a:xfrm>
            <a:off x="304800" y="564069"/>
            <a:ext cx="85344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600" b="1" u="sng">
                <a:solidFill>
                  <a:srgbClr val="FF0000"/>
                </a:solidFill>
              </a:rPr>
              <a:t>Interquartile rang  (i q r).</a:t>
            </a:r>
            <a:endParaRPr lang="en-US" sz="2600">
              <a:solidFill>
                <a:srgbClr val="FF0000"/>
              </a:solidFill>
            </a:endParaRPr>
          </a:p>
          <a:p>
            <a:r>
              <a:rPr lang="en-US" sz="2600" b="1"/>
              <a:t>One solution to the problem of the sensitivity</a:t>
            </a:r>
          </a:p>
          <a:p>
            <a:r>
              <a:rPr lang="en-US" sz="2600" b="1"/>
              <a:t> to extreme value  (outlier) is to</a:t>
            </a:r>
            <a:r>
              <a:rPr lang="en-US" sz="2600"/>
              <a:t> </a:t>
            </a:r>
          </a:p>
          <a:p>
            <a:endParaRPr lang="en-US" sz="2600"/>
          </a:p>
          <a:p>
            <a:pPr rtl="0">
              <a:buFont typeface="Wingdings" pitchFamily="2" charset="2"/>
              <a:buChar char="ü"/>
            </a:pPr>
            <a:r>
              <a:rPr lang="en-US" sz="2600" b="1">
                <a:solidFill>
                  <a:srgbClr val="0070C0"/>
                </a:solidFill>
              </a:rPr>
              <a:t>chop the quarter(25 percent</a:t>
            </a:r>
            <a:r>
              <a:rPr lang="en-US" sz="2600" b="1"/>
              <a:t>) of the values of </a:t>
            </a:r>
            <a:r>
              <a:rPr lang="en-US" sz="2600" b="1">
                <a:solidFill>
                  <a:srgbClr val="FF0000"/>
                </a:solidFill>
              </a:rPr>
              <a:t>both ends</a:t>
            </a:r>
            <a:r>
              <a:rPr lang="en-US" sz="2600" b="1"/>
              <a:t> of the distribution </a:t>
            </a:r>
          </a:p>
          <a:p>
            <a:pPr rtl="0">
              <a:buFont typeface="Wingdings" pitchFamily="2" charset="2"/>
              <a:buNone/>
            </a:pPr>
            <a:r>
              <a:rPr lang="en-US" sz="2600" b="1"/>
              <a:t>      (which </a:t>
            </a:r>
            <a:r>
              <a:rPr lang="en-US" sz="2600" b="1">
                <a:solidFill>
                  <a:srgbClr val="0070C0"/>
                </a:solidFill>
              </a:rPr>
              <a:t>removes </a:t>
            </a:r>
            <a:r>
              <a:rPr lang="en-US" sz="2600" b="1"/>
              <a:t>any troublesome</a:t>
            </a:r>
            <a:r>
              <a:rPr lang="en-US" sz="2600" b="1">
                <a:solidFill>
                  <a:srgbClr val="0070C0"/>
                </a:solidFill>
              </a:rPr>
              <a:t> </a:t>
            </a:r>
            <a:r>
              <a:rPr lang="en-US" sz="2600" b="1" u="sng">
                <a:solidFill>
                  <a:srgbClr val="0070C0"/>
                </a:solidFill>
              </a:rPr>
              <a:t>outliers</a:t>
            </a:r>
            <a:r>
              <a:rPr lang="en-US" sz="2600" b="1"/>
              <a:t>) </a:t>
            </a:r>
          </a:p>
          <a:p>
            <a:pPr rtl="0">
              <a:buFont typeface="Wingdings" pitchFamily="2" charset="2"/>
              <a:buNone/>
            </a:pPr>
            <a:endParaRPr lang="en-US" sz="2600" b="1"/>
          </a:p>
          <a:p>
            <a:pPr rtl="0">
              <a:buFont typeface="Wingdings" pitchFamily="2" charset="2"/>
              <a:buNone/>
            </a:pPr>
            <a:r>
              <a:rPr lang="en-US" sz="2600" b="1">
                <a:solidFill>
                  <a:srgbClr val="0070C0"/>
                </a:solidFill>
              </a:rPr>
              <a:t>then measure the range of the remaining values </a:t>
            </a:r>
          </a:p>
          <a:p>
            <a:pPr rtl="0">
              <a:buFont typeface="Wingdings" pitchFamily="2" charset="2"/>
              <a:buNone/>
            </a:pPr>
            <a:endParaRPr lang="en-US" sz="2600" b="1"/>
          </a:p>
          <a:p>
            <a:pPr rtl="0">
              <a:buFont typeface="Wingdings" pitchFamily="2" charset="2"/>
              <a:buChar char="q"/>
            </a:pPr>
            <a:r>
              <a:rPr lang="en-US" sz="2600"/>
              <a:t> </a:t>
            </a:r>
            <a:r>
              <a:rPr lang="en-US" sz="2600" b="1"/>
              <a:t>this distance is called </a:t>
            </a:r>
          </a:p>
          <a:p>
            <a:pPr rtl="0">
              <a:buFont typeface="Wingdings" pitchFamily="2" charset="2"/>
              <a:buChar char="q"/>
            </a:pPr>
            <a:r>
              <a:rPr lang="en-US" sz="2600" b="1">
                <a:solidFill>
                  <a:srgbClr val="FF0000"/>
                </a:solidFill>
              </a:rPr>
              <a:t>interquartile range or i q r . </a:t>
            </a:r>
          </a:p>
          <a:p>
            <a:pPr rtl="0">
              <a:buFont typeface="Wingdings" pitchFamily="2" charset="2"/>
              <a:buChar char="q"/>
            </a:pPr>
            <a:endParaRPr lang="en-US" sz="2600" b="1">
              <a:solidFill>
                <a:srgbClr val="FF0000"/>
              </a:solidFill>
            </a:endParaRPr>
          </a:p>
        </p:txBody>
      </p:sp>
      <p:sp>
        <p:nvSpPr>
          <p:cNvPr id="351236" name="AutoShape 4"/>
          <p:cNvSpPr>
            <a:spLocks noChangeArrowheads="1"/>
          </p:cNvSpPr>
          <p:nvPr/>
        </p:nvSpPr>
        <p:spPr bwMode="auto">
          <a:xfrm>
            <a:off x="6781800" y="61722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12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1C9B61-9D2D-472E-9CE6-38C678FB8B1C}" type="slidenum">
              <a:rPr lang="ar-SA" sz="14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1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E5E149-BD70-444C-9E51-6DBE3B5C4085}" type="datetime1">
              <a:rPr lang="en-US" sz="1400" smtClean="0">
                <a:solidFill>
                  <a:schemeClr val="tx1"/>
                </a:solidFill>
              </a:rPr>
              <a:pPr eaLnBrk="1" hangingPunct="1"/>
              <a:t>7/12/2021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B25AFF63-FFAC-41C7-A8A2-DD8F234FC56F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55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6C89B5-F6A8-4C93-9896-35EF05F260D9}" type="slidenum">
              <a:rPr lang="ar-SA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9166" y="980728"/>
            <a:ext cx="3605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Biostatistics</a:t>
            </a:r>
            <a:endParaRPr lang="en-MY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3496" y="2844224"/>
            <a:ext cx="11063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III</a:t>
            </a:r>
            <a:endParaRPr lang="en-MY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941168"/>
            <a:ext cx="7541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 Dr. WAQAR    AL-KUBAISY  </a:t>
            </a:r>
            <a:endParaRPr lang="en-MY" sz="4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167302"/>
      </p:ext>
    </p:extLst>
  </p:cSld>
  <p:clrMapOvr>
    <a:masterClrMapping/>
  </p:clrMapOvr>
  <p:transition>
    <p:pull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A860DA-01E2-4D33-8DE4-8C62CBF086D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2260" name="Rectangle 3"/>
          <p:cNvSpPr>
            <a:spLocks noChangeArrowheads="1"/>
          </p:cNvSpPr>
          <p:nvPr/>
        </p:nvSpPr>
        <p:spPr bwMode="auto">
          <a:xfrm>
            <a:off x="506194" y="1447796"/>
            <a:ext cx="3962400" cy="1692771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first </a:t>
            </a:r>
            <a:r>
              <a:rPr lang="en-US" sz="2600" b="1" err="1">
                <a:solidFill>
                  <a:srgbClr val="0070C0"/>
                </a:solidFill>
              </a:rPr>
              <a:t>quarantile</a:t>
            </a:r>
            <a:r>
              <a:rPr lang="en-US" sz="2600" b="1">
                <a:solidFill>
                  <a:srgbClr val="0070C0"/>
                </a:solidFill>
              </a:rPr>
              <a:t> </a:t>
            </a:r>
            <a:r>
              <a:rPr lang="en-US" sz="2600">
                <a:solidFill>
                  <a:srgbClr val="882A1A"/>
                </a:solidFill>
              </a:rPr>
              <a:t>( </a:t>
            </a:r>
            <a:r>
              <a:rPr lang="en-US" sz="2600" b="1">
                <a:solidFill>
                  <a:srgbClr val="882A1A"/>
                </a:solidFill>
              </a:rPr>
              <a:t>Q1)</a:t>
            </a:r>
            <a:endParaRPr lang="en-US" sz="2600">
              <a:solidFill>
                <a:srgbClr val="882A1A"/>
              </a:solidFill>
            </a:endParaRPr>
          </a:p>
          <a:p>
            <a:r>
              <a:rPr lang="en-US" sz="2600">
                <a:solidFill>
                  <a:srgbClr val="000000"/>
                </a:solidFill>
              </a:rPr>
              <a:t>The value which</a:t>
            </a:r>
            <a:r>
              <a:rPr lang="en-US" sz="2600">
                <a:solidFill>
                  <a:srgbClr val="FFFFFF"/>
                </a:solidFill>
              </a:rPr>
              <a:t> </a:t>
            </a:r>
          </a:p>
          <a:p>
            <a:r>
              <a:rPr lang="en-US" sz="2600" b="1">
                <a:solidFill>
                  <a:srgbClr val="000066"/>
                </a:solidFill>
              </a:rPr>
              <a:t>cuts off the </a:t>
            </a:r>
            <a:r>
              <a:rPr lang="en-US" sz="2600" b="1" u="sng">
                <a:solidFill>
                  <a:srgbClr val="FF0000"/>
                </a:solidFill>
              </a:rPr>
              <a:t>bottom</a:t>
            </a:r>
            <a:r>
              <a:rPr lang="en-US" sz="2600" b="1">
                <a:solidFill>
                  <a:srgbClr val="FF0000"/>
                </a:solidFill>
              </a:rPr>
              <a:t> </a:t>
            </a:r>
          </a:p>
          <a:p>
            <a:r>
              <a:rPr lang="en-US" sz="2600" b="1">
                <a:solidFill>
                  <a:srgbClr val="FF0000"/>
                </a:solidFill>
              </a:rPr>
              <a:t>25 </a:t>
            </a:r>
            <a:r>
              <a:rPr lang="en-US" sz="2600" b="1">
                <a:solidFill>
                  <a:srgbClr val="0070C0"/>
                </a:solidFill>
              </a:rPr>
              <a:t>percent of values</a:t>
            </a:r>
            <a:r>
              <a:rPr lang="en-US" sz="2600">
                <a:solidFill>
                  <a:srgbClr val="FFFFFF"/>
                </a:solidFill>
              </a:rPr>
              <a:t>, </a:t>
            </a:r>
            <a:endParaRPr lang="en-US" sz="2600" b="1">
              <a:solidFill>
                <a:srgbClr val="FFC000"/>
              </a:solidFill>
            </a:endParaRPr>
          </a:p>
        </p:txBody>
      </p:sp>
      <p:sp>
        <p:nvSpPr>
          <p:cNvPr id="352261" name="Rectangle 4"/>
          <p:cNvSpPr>
            <a:spLocks noChangeArrowheads="1"/>
          </p:cNvSpPr>
          <p:nvPr/>
        </p:nvSpPr>
        <p:spPr bwMode="auto">
          <a:xfrm>
            <a:off x="4644008" y="1447800"/>
            <a:ext cx="4271392" cy="1692771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third  </a:t>
            </a:r>
            <a:r>
              <a:rPr lang="en-US" sz="2600" b="1" err="1">
                <a:solidFill>
                  <a:srgbClr val="0070C0"/>
                </a:solidFill>
              </a:rPr>
              <a:t>quarantile</a:t>
            </a:r>
            <a:r>
              <a:rPr lang="en-US" sz="2600" b="1">
                <a:solidFill>
                  <a:srgbClr val="0070C0"/>
                </a:solidFill>
              </a:rPr>
              <a:t> </a:t>
            </a:r>
            <a:r>
              <a:rPr lang="en-US" sz="2600">
                <a:solidFill>
                  <a:srgbClr val="000066"/>
                </a:solidFill>
              </a:rPr>
              <a:t>(</a:t>
            </a:r>
            <a:r>
              <a:rPr lang="en-US" sz="2600" b="1">
                <a:solidFill>
                  <a:srgbClr val="000066"/>
                </a:solidFill>
              </a:rPr>
              <a:t>Q3)</a:t>
            </a:r>
            <a:endParaRPr lang="en-US" sz="2600">
              <a:solidFill>
                <a:srgbClr val="000066"/>
              </a:solidFill>
            </a:endParaRPr>
          </a:p>
          <a:p>
            <a:r>
              <a:rPr lang="en-US" sz="2600" b="1">
                <a:solidFill>
                  <a:srgbClr val="006600"/>
                </a:solidFill>
              </a:rPr>
              <a:t>The value which</a:t>
            </a:r>
            <a:r>
              <a:rPr lang="en-US" sz="2600">
                <a:solidFill>
                  <a:srgbClr val="FFFFFF"/>
                </a:solidFill>
              </a:rPr>
              <a:t> </a:t>
            </a:r>
          </a:p>
          <a:p>
            <a:r>
              <a:rPr lang="en-US" sz="2600" b="1">
                <a:solidFill>
                  <a:srgbClr val="000066"/>
                </a:solidFill>
              </a:rPr>
              <a:t>cuts off the </a:t>
            </a:r>
            <a:r>
              <a:rPr lang="en-US" sz="2600" b="1" u="sng">
                <a:solidFill>
                  <a:srgbClr val="FF0000"/>
                </a:solidFill>
              </a:rPr>
              <a:t>top 25 </a:t>
            </a:r>
            <a:r>
              <a:rPr lang="en-US" sz="2600" b="1">
                <a:solidFill>
                  <a:srgbClr val="0070C0"/>
                </a:solidFill>
              </a:rPr>
              <a:t>percent of values</a:t>
            </a:r>
            <a:r>
              <a:rPr lang="en-US" sz="2600">
                <a:solidFill>
                  <a:srgbClr val="0070C0"/>
                </a:solidFill>
              </a:rPr>
              <a:t>, </a:t>
            </a:r>
            <a:endParaRPr lang="en-US" sz="2600" b="1">
              <a:solidFill>
                <a:srgbClr val="0070C0"/>
              </a:solidFill>
            </a:endParaRPr>
          </a:p>
        </p:txBody>
      </p:sp>
      <p:sp>
        <p:nvSpPr>
          <p:cNvPr id="352262" name="Rectangle 5"/>
          <p:cNvSpPr>
            <a:spLocks noChangeArrowheads="1"/>
          </p:cNvSpPr>
          <p:nvPr/>
        </p:nvSpPr>
        <p:spPr bwMode="auto">
          <a:xfrm>
            <a:off x="304800" y="2286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Calculation of </a:t>
            </a:r>
            <a:r>
              <a:rPr lang="en-US" sz="2800" b="1" u="sng" err="1">
                <a:solidFill>
                  <a:srgbClr val="FF0000"/>
                </a:solidFill>
              </a:rPr>
              <a:t>iqr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600" b="1">
                <a:solidFill>
                  <a:srgbClr val="0070C0"/>
                </a:solidFill>
              </a:rPr>
              <a:t>To calculate </a:t>
            </a:r>
            <a:r>
              <a:rPr lang="en-US" sz="2600" b="1" err="1">
                <a:solidFill>
                  <a:srgbClr val="0070C0"/>
                </a:solidFill>
              </a:rPr>
              <a:t>iqr</a:t>
            </a:r>
            <a:r>
              <a:rPr lang="en-US" sz="2600" b="1">
                <a:solidFill>
                  <a:srgbClr val="0070C0"/>
                </a:solidFill>
              </a:rPr>
              <a:t> we need to determine two values</a:t>
            </a:r>
          </a:p>
        </p:txBody>
      </p:sp>
      <p:sp>
        <p:nvSpPr>
          <p:cNvPr id="352263" name="Rectangle 6"/>
          <p:cNvSpPr>
            <a:spLocks noChangeArrowheads="1"/>
          </p:cNvSpPr>
          <p:nvPr/>
        </p:nvSpPr>
        <p:spPr bwMode="auto">
          <a:xfrm>
            <a:off x="662552" y="3354012"/>
            <a:ext cx="7361695" cy="492443"/>
          </a:xfrm>
          <a:prstGeom prst="rect">
            <a:avLst/>
          </a:prstGeom>
          <a:solidFill>
            <a:schemeClr val="bg1"/>
          </a:solidFill>
          <a:ln w="508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6600"/>
                </a:solidFill>
              </a:rPr>
              <a:t>The interquartile range is then written as</a:t>
            </a:r>
            <a:r>
              <a:rPr lang="en-US" sz="260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882A1A"/>
                </a:solidFill>
              </a:rPr>
              <a:t>(</a:t>
            </a:r>
            <a:r>
              <a:rPr lang="en-US" sz="2600" b="1">
                <a:solidFill>
                  <a:srgbClr val="882A1A"/>
                </a:solidFill>
              </a:rPr>
              <a:t>Q1</a:t>
            </a:r>
            <a:r>
              <a:rPr lang="en-US" sz="2600" b="1">
                <a:solidFill>
                  <a:srgbClr val="FFC000"/>
                </a:solidFill>
              </a:rPr>
              <a:t> </a:t>
            </a:r>
            <a:r>
              <a:rPr lang="en-US" sz="2600" b="1">
                <a:solidFill>
                  <a:srgbClr val="006600"/>
                </a:solidFill>
              </a:rPr>
              <a:t>to </a:t>
            </a:r>
            <a:r>
              <a:rPr lang="en-US" sz="2600" b="1">
                <a:solidFill>
                  <a:srgbClr val="000066"/>
                </a:solidFill>
              </a:rPr>
              <a:t>Q3</a:t>
            </a:r>
            <a:r>
              <a:rPr lang="en-US" sz="260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43556" y="4077072"/>
            <a:ext cx="5943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the birth weight of 30 infants which we put in ascending order.</a:t>
            </a:r>
            <a:endParaRPr lang="en-US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2860    2994   3193    3266    3287    3303    </a:t>
            </a:r>
            <a:r>
              <a:rPr lang="en-US" sz="2000" b="1">
                <a:cs typeface="Arial" charset="0"/>
              </a:rPr>
              <a:t>3388  3399 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3400   3421    3447    3508  3541   3594   3613   3615    3650    3666     3710    3798   3800 3886    </a:t>
            </a:r>
            <a:r>
              <a:rPr lang="en-US" sz="2000" b="1">
                <a:solidFill>
                  <a:srgbClr val="FF0000"/>
                </a:solidFill>
                <a:cs typeface="Arial" charset="0"/>
              </a:rPr>
              <a:t>3896    4006   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4010     4090    4094   4200   4206    4490</a:t>
            </a:r>
          </a:p>
        </p:txBody>
      </p:sp>
      <p:sp>
        <p:nvSpPr>
          <p:cNvPr id="352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4A26FE-4878-47CF-9817-3114E0242CCE}" type="slidenum">
              <a:rPr lang="ar-SA" sz="14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466" y="4077072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31X 0.25  = 7.75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" y="5153413"/>
            <a:ext cx="2616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51023" y="4600292"/>
            <a:ext cx="1346448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37" y="5301208"/>
            <a:ext cx="1504134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2"/>
          <p:cNvSpPr>
            <a:spLocks noChangeArrowheads="1"/>
          </p:cNvSpPr>
          <p:nvPr/>
        </p:nvSpPr>
        <p:spPr bwMode="auto">
          <a:xfrm>
            <a:off x="-6927" y="1515562"/>
            <a:ext cx="2850735" cy="1323439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600">
                <a:solidFill>
                  <a:srgbClr val="0070C0"/>
                </a:solidFill>
              </a:rPr>
              <a:t>with the BW  data  </a:t>
            </a:r>
          </a:p>
          <a:p>
            <a:pPr rtl="0"/>
            <a:r>
              <a:rPr lang="en-US" sz="2600">
                <a:solidFill>
                  <a:srgbClr val="0070C0"/>
                </a:solidFill>
              </a:rPr>
              <a:t>Q1= 3396.25g and</a:t>
            </a:r>
          </a:p>
          <a:p>
            <a:pPr rtl="0"/>
            <a:r>
              <a:rPr lang="en-US" sz="2600">
                <a:solidFill>
                  <a:srgbClr val="0070C0"/>
                </a:solidFill>
              </a:rPr>
              <a:t> Q3 = 3923.50 </a:t>
            </a:r>
            <a:r>
              <a:rPr lang="en-US" sz="280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3241451"/>
            <a:ext cx="8735888" cy="2563813"/>
          </a:xfrm>
          <a:prstGeom prst="rect">
            <a:avLst/>
          </a:prstGeom>
          <a:noFill/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the birth weight of 30 infants which we put in ascending order.</a:t>
            </a:r>
            <a:endParaRPr lang="en-US" sz="260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 2860    2994   3193    3266    3287    3303    </a:t>
            </a:r>
            <a:r>
              <a:rPr lang="en-US" sz="2600" b="1">
                <a:solidFill>
                  <a:srgbClr val="CC0099"/>
                </a:solidFill>
                <a:cs typeface="Arial" charset="0"/>
              </a:rPr>
              <a:t>3388    3399  </a:t>
            </a:r>
            <a:r>
              <a:rPr lang="en-US" sz="2600" b="1">
                <a:solidFill>
                  <a:srgbClr val="000000"/>
                </a:solidFill>
                <a:cs typeface="Arial" charset="0"/>
              </a:rPr>
              <a:t>3400   3421    3447    3508  3541   3594   3613  3615  3650    3666     3710    3798   3800 3886    </a:t>
            </a:r>
            <a:r>
              <a:rPr lang="en-US" sz="2600" b="1">
                <a:solidFill>
                  <a:srgbClr val="00B0F0"/>
                </a:solidFill>
                <a:cs typeface="Arial" charset="0"/>
              </a:rPr>
              <a:t>3896    4006    </a:t>
            </a:r>
            <a:r>
              <a:rPr lang="en-US" sz="2600" b="1">
                <a:solidFill>
                  <a:srgbClr val="000000"/>
                </a:solidFill>
                <a:cs typeface="Arial" charset="0"/>
              </a:rPr>
              <a:t>4010     4090    4094   4200   4206    4490</a:t>
            </a:r>
          </a:p>
        </p:txBody>
      </p:sp>
      <p:sp>
        <p:nvSpPr>
          <p:cNvPr id="353285" name="AutoShape 4"/>
          <p:cNvSpPr>
            <a:spLocks noChangeArrowheads="1"/>
          </p:cNvSpPr>
          <p:nvPr/>
        </p:nvSpPr>
        <p:spPr bwMode="auto">
          <a:xfrm>
            <a:off x="7696200" y="6372225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3287" name="Rectangle 6"/>
          <p:cNvSpPr>
            <a:spLocks noChangeArrowheads="1"/>
          </p:cNvSpPr>
          <p:nvPr/>
        </p:nvSpPr>
        <p:spPr bwMode="auto">
          <a:xfrm>
            <a:off x="304800" y="188640"/>
            <a:ext cx="7467600" cy="892552"/>
          </a:xfrm>
          <a:prstGeom prst="rect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The </a:t>
            </a:r>
            <a:r>
              <a:rPr lang="en-US" sz="2600" b="1" err="1">
                <a:solidFill>
                  <a:srgbClr val="000000"/>
                </a:solidFill>
              </a:rPr>
              <a:t>pth</a:t>
            </a:r>
            <a:r>
              <a:rPr lang="en-US" sz="2600" b="1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600" b="1">
                <a:solidFill>
                  <a:srgbClr val="000000"/>
                </a:solidFill>
              </a:rPr>
              <a:t> the value in the p/100 (n+1) </a:t>
            </a:r>
            <a:r>
              <a:rPr lang="en-US" sz="2600" b="1" err="1">
                <a:solidFill>
                  <a:srgbClr val="000000"/>
                </a:solidFill>
              </a:rPr>
              <a:t>th</a:t>
            </a:r>
            <a:r>
              <a:rPr lang="en-US" sz="2600" b="1">
                <a:solidFill>
                  <a:srgbClr val="000000"/>
                </a:solidFill>
              </a:rPr>
              <a:t>  position.</a:t>
            </a:r>
            <a:r>
              <a:rPr lang="en-US" sz="2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3288" name="Rectangle 7"/>
          <p:cNvSpPr>
            <a:spLocks noChangeArrowheads="1"/>
          </p:cNvSpPr>
          <p:nvPr/>
        </p:nvSpPr>
        <p:spPr bwMode="auto">
          <a:xfrm>
            <a:off x="685800" y="5805264"/>
            <a:ext cx="55204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/>
              <a:t>Therefore </a:t>
            </a:r>
            <a:r>
              <a:rPr lang="en-US" sz="2600" b="1" err="1"/>
              <a:t>iqr</a:t>
            </a:r>
            <a:r>
              <a:rPr lang="en-US" sz="2600" b="1"/>
              <a:t> =    3369. 25 to 3923.50)g</a:t>
            </a:r>
          </a:p>
        </p:txBody>
      </p:sp>
      <p:sp>
        <p:nvSpPr>
          <p:cNvPr id="353289" name="Rectangle 8"/>
          <p:cNvSpPr>
            <a:spLocks noChangeArrowheads="1"/>
          </p:cNvSpPr>
          <p:nvPr/>
        </p:nvSpPr>
        <p:spPr bwMode="auto">
          <a:xfrm>
            <a:off x="1211529" y="6191726"/>
            <a:ext cx="4724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accent2">
                    <a:lumMod val="75000"/>
                  </a:schemeClr>
                </a:solidFill>
              </a:rPr>
              <a:t>the middle 50 percent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2971800" y="1196752"/>
            <a:ext cx="5560640" cy="1692771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7.75</a:t>
            </a:r>
            <a:r>
              <a:rPr lang="en-US" sz="2600" b="1" baseline="30000">
                <a:solidFill>
                  <a:srgbClr val="FF0000"/>
                </a:solidFill>
                <a:cs typeface="Times New Roman" pitchFamily="18" charset="0"/>
              </a:rPr>
              <a:t>th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>
                <a:cs typeface="Times New Roman" pitchFamily="18" charset="0"/>
              </a:rPr>
              <a:t>  3399-3388=11x.75=8.25+3388= </a:t>
            </a:r>
            <a:r>
              <a:rPr lang="en-US" sz="2600"/>
              <a:t>3396.25</a:t>
            </a:r>
          </a:p>
          <a:p>
            <a:pPr rtl="0"/>
            <a:r>
              <a:rPr lang="en-US" sz="2600"/>
              <a:t>0.75x 31=</a:t>
            </a:r>
            <a:r>
              <a:rPr lang="en-US" sz="2600" b="1">
                <a:solidFill>
                  <a:srgbClr val="00B0F0"/>
                </a:solidFill>
              </a:rPr>
              <a:t>23.25</a:t>
            </a:r>
            <a:r>
              <a:rPr lang="en-US" sz="2600" b="1" baseline="30000">
                <a:solidFill>
                  <a:srgbClr val="00B0F0"/>
                </a:solidFill>
              </a:rPr>
              <a:t>th</a:t>
            </a:r>
            <a:r>
              <a:rPr lang="en-US" sz="2600">
                <a:solidFill>
                  <a:srgbClr val="00B0F0"/>
                </a:solidFill>
              </a:rPr>
              <a:t> </a:t>
            </a:r>
          </a:p>
          <a:p>
            <a:pPr rtl="0"/>
            <a:r>
              <a:rPr lang="en-US" sz="2600" b="1"/>
              <a:t>4006-3896=110x.25=27.5+3896=3923.5</a:t>
            </a:r>
          </a:p>
        </p:txBody>
      </p:sp>
      <p:sp>
        <p:nvSpPr>
          <p:cNvPr id="3532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A75392F-1309-460A-ADEF-B0E51E1C0255}" type="slidenum">
              <a:rPr lang="ar-SA" sz="140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6732240" y="4149080"/>
            <a:ext cx="411956" cy="150876"/>
          </a:xfrm>
          <a:prstGeom prst="flowChartTerminato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84797"/>
            <a:ext cx="439737" cy="176213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73452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63AD3E-71E1-4FDA-9BAB-52D7DBF5E4D0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4307" name="Rectangle 4"/>
          <p:cNvSpPr>
            <a:spLocks noChangeArrowheads="1"/>
          </p:cNvSpPr>
          <p:nvPr/>
        </p:nvSpPr>
        <p:spPr bwMode="auto">
          <a:xfrm>
            <a:off x="228600" y="609600"/>
            <a:ext cx="85344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This result tell us that </a:t>
            </a:r>
          </a:p>
          <a:p>
            <a:r>
              <a:rPr lang="en-US" sz="2600" b="1"/>
              <a:t>the middle </a:t>
            </a:r>
            <a:r>
              <a:rPr lang="en-US" sz="2600" b="1">
                <a:solidFill>
                  <a:srgbClr val="FF0000"/>
                </a:solidFill>
              </a:rPr>
              <a:t>50 percent </a:t>
            </a:r>
            <a:r>
              <a:rPr lang="en-US" sz="2600" b="1"/>
              <a:t>of infant weighed</a:t>
            </a:r>
            <a:r>
              <a:rPr lang="en-US" sz="2600"/>
              <a:t> </a:t>
            </a:r>
          </a:p>
          <a:p>
            <a:r>
              <a:rPr lang="en-US" sz="2600"/>
              <a:t>         </a:t>
            </a:r>
            <a:r>
              <a:rPr lang="en-US" sz="2600" b="1"/>
              <a:t>between </a:t>
            </a:r>
            <a:r>
              <a:rPr lang="en-US" sz="2600" b="1">
                <a:solidFill>
                  <a:srgbClr val="FF0000"/>
                </a:solidFill>
              </a:rPr>
              <a:t>3396.25 and 3923.50 g</a:t>
            </a:r>
            <a:r>
              <a:rPr lang="en-US" sz="2600">
                <a:solidFill>
                  <a:srgbClr val="FF0000"/>
                </a:solidFill>
              </a:rPr>
              <a:t>  </a:t>
            </a:r>
          </a:p>
          <a:p>
            <a:pPr rtl="0">
              <a:buClr>
                <a:srgbClr val="66FF33"/>
              </a:buClr>
              <a:buFont typeface="Wingdings" pitchFamily="2" charset="2"/>
              <a:buChar char="ü"/>
            </a:pPr>
            <a:r>
              <a:rPr lang="en-US" sz="2600" b="1">
                <a:solidFill>
                  <a:srgbClr val="C00000"/>
                </a:solidFill>
              </a:rPr>
              <a:t>The interquartile range</a:t>
            </a:r>
            <a:r>
              <a:rPr lang="en-US" sz="2600">
                <a:solidFill>
                  <a:srgbClr val="C00000"/>
                </a:solidFill>
              </a:rPr>
              <a:t> </a:t>
            </a:r>
          </a:p>
          <a:p>
            <a:pPr rtl="0">
              <a:buClr>
                <a:srgbClr val="66FF33"/>
              </a:buClr>
              <a:buFont typeface="Wingdings" pitchFamily="2" charset="2"/>
              <a:buNone/>
            </a:pPr>
            <a:r>
              <a:rPr lang="en-US" sz="2600" b="1" u="sng"/>
              <a:t>indicate</a:t>
            </a:r>
            <a:r>
              <a:rPr lang="en-US" sz="2600" u="sng"/>
              <a:t> </a:t>
            </a:r>
          </a:p>
          <a:p>
            <a:pPr marL="457200" indent="-457200" rtl="0">
              <a:buClr>
                <a:srgbClr val="66FF33"/>
              </a:buClr>
              <a:buFont typeface="Wingdings" pitchFamily="2" charset="2"/>
              <a:buChar char="v"/>
            </a:pPr>
            <a:r>
              <a:rPr lang="en-US" sz="2600" b="1"/>
              <a:t>the spread of the middle 50%of the distribution,</a:t>
            </a:r>
            <a:r>
              <a:rPr lang="en-US" sz="2600"/>
              <a:t> </a:t>
            </a:r>
          </a:p>
          <a:p>
            <a:pPr marL="457200" indent="-457200" rtl="0">
              <a:buClr>
                <a:srgbClr val="66FF33"/>
              </a:buClr>
              <a:buFont typeface="Wingdings" pitchFamily="2" charset="2"/>
              <a:buChar char="v"/>
            </a:pPr>
            <a:endParaRPr lang="en-US" sz="2600"/>
          </a:p>
          <a:p>
            <a:pPr marL="457200" indent="-457200" rtl="0">
              <a:buClr>
                <a:srgbClr val="66FF33"/>
              </a:buClr>
              <a:buFont typeface="Wingdings" pitchFamily="2" charset="2"/>
              <a:buChar char="v"/>
            </a:pPr>
            <a:r>
              <a:rPr lang="en-US" sz="2600"/>
              <a:t> </a:t>
            </a:r>
            <a:r>
              <a:rPr lang="en-US" sz="2600" b="1">
                <a:solidFill>
                  <a:srgbClr val="FF0000"/>
                </a:solidFill>
              </a:rPr>
              <a:t>together with the median </a:t>
            </a:r>
            <a:r>
              <a:rPr lang="en-US" sz="2600" b="1">
                <a:solidFill>
                  <a:srgbClr val="0070C0"/>
                </a:solidFill>
              </a:rPr>
              <a:t>is  useful </a:t>
            </a:r>
            <a:r>
              <a:rPr lang="en-US" sz="2600" b="1"/>
              <a:t>adjunct (accessory) to the range</a:t>
            </a:r>
            <a:r>
              <a:rPr lang="en-US" sz="2600"/>
              <a:t> </a:t>
            </a:r>
          </a:p>
          <a:p>
            <a:pPr marL="457200" indent="-457200" rtl="0">
              <a:buClr>
                <a:srgbClr val="66FF33"/>
              </a:buClr>
              <a:buFont typeface="Wingdings" pitchFamily="2" charset="2"/>
              <a:buChar char="v"/>
            </a:pPr>
            <a:endParaRPr lang="en-US" sz="2600"/>
          </a:p>
          <a:p>
            <a:pPr marL="457200" indent="-457200" rtl="0">
              <a:buClr>
                <a:srgbClr val="66FF33"/>
              </a:buClr>
              <a:buFont typeface="Wingdings" pitchFamily="2" charset="2"/>
              <a:buChar char="v"/>
            </a:pPr>
            <a:r>
              <a:rPr lang="en-US" sz="2600" b="1"/>
              <a:t>it is </a:t>
            </a:r>
            <a:r>
              <a:rPr lang="en-US" sz="2600" b="1">
                <a:solidFill>
                  <a:srgbClr val="FF0000"/>
                </a:solidFill>
              </a:rPr>
              <a:t>less sensitive </a:t>
            </a:r>
            <a:r>
              <a:rPr lang="en-US" sz="2600" b="1"/>
              <a:t>to the </a:t>
            </a:r>
            <a:r>
              <a:rPr lang="en-US" sz="2600" b="1">
                <a:solidFill>
                  <a:srgbClr val="0070C0"/>
                </a:solidFill>
              </a:rPr>
              <a:t>size of the sample            </a:t>
            </a:r>
            <a:r>
              <a:rPr lang="en-US" sz="2600" b="1"/>
              <a:t>providing that  this is not too small</a:t>
            </a:r>
          </a:p>
        </p:txBody>
      </p:sp>
      <p:sp>
        <p:nvSpPr>
          <p:cNvPr id="354308" name="Rectangle 5"/>
          <p:cNvSpPr>
            <a:spLocks noChangeArrowheads="1"/>
          </p:cNvSpPr>
          <p:nvPr/>
        </p:nvSpPr>
        <p:spPr bwMode="auto">
          <a:xfrm>
            <a:off x="609600" y="228600"/>
            <a:ext cx="3314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800" b="1" u="sng">
                <a:solidFill>
                  <a:srgbClr val="0070C0"/>
                </a:solidFill>
              </a:rPr>
              <a:t>Calculation of </a:t>
            </a:r>
            <a:r>
              <a:rPr lang="en-US" sz="2800" b="1" u="sng" err="1">
                <a:solidFill>
                  <a:srgbClr val="0070C0"/>
                </a:solidFill>
              </a:rPr>
              <a:t>iqr</a:t>
            </a:r>
            <a:endParaRPr lang="en-US" sz="2800" b="1" u="sng">
              <a:solidFill>
                <a:srgbClr val="0070C0"/>
              </a:solidFill>
            </a:endParaRPr>
          </a:p>
        </p:txBody>
      </p:sp>
      <p:sp>
        <p:nvSpPr>
          <p:cNvPr id="3543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108A8B-8F38-4696-9938-32C0948D8AFD}" type="slidenum">
              <a:rPr lang="ar-SA" sz="140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943EC2-EAEA-44C9-9919-BCE2A7A404C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5332" name="Rectangle 3"/>
          <p:cNvSpPr>
            <a:spLocks noChangeArrowheads="1"/>
          </p:cNvSpPr>
          <p:nvPr/>
        </p:nvSpPr>
        <p:spPr bwMode="auto">
          <a:xfrm>
            <a:off x="362031" y="287685"/>
            <a:ext cx="83058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/>
              <a:t>The interquartile range</a:t>
            </a:r>
          </a:p>
          <a:p>
            <a:r>
              <a:rPr lang="en-US" sz="2600" b="1"/>
              <a:t>is not affected either by</a:t>
            </a:r>
          </a:p>
          <a:p>
            <a:r>
              <a:rPr lang="en-US" sz="2600" b="1"/>
              <a:t> </a:t>
            </a:r>
          </a:p>
          <a:p>
            <a:pPr algn="ctr"/>
            <a:r>
              <a:rPr lang="en-US" sz="2600"/>
              <a:t> </a:t>
            </a:r>
            <a:r>
              <a:rPr lang="en-US" sz="2600" b="1">
                <a:solidFill>
                  <a:srgbClr val="FF0000"/>
                </a:solidFill>
              </a:rPr>
              <a:t>BUT </a:t>
            </a:r>
          </a:p>
          <a:p>
            <a:endParaRPr lang="en-US" sz="2600" b="1"/>
          </a:p>
          <a:p>
            <a:r>
              <a:rPr lang="en-US" sz="2600" b="1"/>
              <a:t>it </a:t>
            </a:r>
            <a:r>
              <a:rPr lang="en-US" sz="2600" b="1">
                <a:solidFill>
                  <a:schemeClr val="tx2"/>
                </a:solidFill>
              </a:rPr>
              <a:t>does not use all of the information in the data set</a:t>
            </a:r>
          </a:p>
          <a:p>
            <a:r>
              <a:rPr lang="en-US" sz="2600" b="1">
                <a:solidFill>
                  <a:schemeClr val="tx2"/>
                </a:solidFill>
              </a:rPr>
              <a:t> since it ignores the bottom and top quarter of values</a:t>
            </a:r>
            <a:r>
              <a:rPr lang="en-US" sz="2800" b="1"/>
              <a:t>.</a:t>
            </a:r>
          </a:p>
        </p:txBody>
      </p:sp>
      <p:sp>
        <p:nvSpPr>
          <p:cNvPr id="355333" name="AutoShape 4"/>
          <p:cNvSpPr>
            <a:spLocks noChangeArrowheads="1"/>
          </p:cNvSpPr>
          <p:nvPr/>
        </p:nvSpPr>
        <p:spPr bwMode="auto">
          <a:xfrm>
            <a:off x="7239000" y="60198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5335" name="Rectangle 6"/>
          <p:cNvSpPr>
            <a:spLocks noChangeArrowheads="1"/>
          </p:cNvSpPr>
          <p:nvPr/>
        </p:nvSpPr>
        <p:spPr bwMode="auto">
          <a:xfrm>
            <a:off x="4590046" y="415752"/>
            <a:ext cx="2286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/>
              <a:t>Outlier  </a:t>
            </a:r>
          </a:p>
          <a:p>
            <a:r>
              <a:rPr lang="en-US" sz="2600" b="1"/>
              <a:t> </a:t>
            </a:r>
            <a:r>
              <a:rPr lang="en-US" sz="2600" b="1" err="1"/>
              <a:t>skewness</a:t>
            </a:r>
            <a:endParaRPr lang="en-US" sz="2600" b="1"/>
          </a:p>
        </p:txBody>
      </p:sp>
      <p:sp>
        <p:nvSpPr>
          <p:cNvPr id="355336" name="AutoShape 7"/>
          <p:cNvSpPr>
            <a:spLocks/>
          </p:cNvSpPr>
          <p:nvPr/>
        </p:nvSpPr>
        <p:spPr bwMode="auto">
          <a:xfrm>
            <a:off x="3735613" y="404664"/>
            <a:ext cx="838200" cy="914400"/>
          </a:xfrm>
          <a:prstGeom prst="leftBrace">
            <a:avLst>
              <a:gd name="adj1" fmla="val 9091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53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88D7E5-2E66-4DD3-85CB-CF435DABB8AE}" type="slidenum">
              <a:rPr lang="ar-SA" sz="14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8600" y="4077072"/>
            <a:ext cx="83038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600" b="1" i="1"/>
              <a:t>measure the variation of one observation from the other</a:t>
            </a:r>
            <a:r>
              <a:rPr lang="en-US" sz="2600"/>
              <a:t> </a:t>
            </a:r>
          </a:p>
          <a:p>
            <a:pPr rtl="0"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600" b="1" u="sng">
                <a:solidFill>
                  <a:srgbClr val="FF0000"/>
                </a:solidFill>
              </a:rPr>
              <a:t>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794872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A2ABCA-F896-441F-AA6F-05AB8CF3914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515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C78AC64-FDA6-4B4D-B9BC-69BFB46DA478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395536" y="188640"/>
            <a:ext cx="8964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endParaRPr lang="en-US">
              <a:latin typeface="Arial Black" pitchFamily="34" charset="0"/>
            </a:endParaRPr>
          </a:p>
          <a:p>
            <a:pPr rtl="0"/>
            <a:endParaRPr lang="en-US">
              <a:latin typeface="Arial Black" pitchFamily="34" charset="0"/>
            </a:endParaRPr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3680418" y="3049155"/>
            <a:ext cx="2016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800" b="1" u="sng"/>
              <a:t>∑  X</a:t>
            </a:r>
            <a:endParaRPr lang="en-US" sz="2800" b="1"/>
          </a:p>
          <a:p>
            <a:pPr algn="ctr" rtl="0"/>
            <a:r>
              <a:rPr lang="en-US" sz="2800" b="1"/>
              <a:t>N  </a:t>
            </a:r>
            <a:r>
              <a:rPr lang="en-US" sz="2800">
                <a:solidFill>
                  <a:srgbClr val="000000"/>
                </a:solidFill>
              </a:rPr>
              <a:t>   </a:t>
            </a:r>
          </a:p>
        </p:txBody>
      </p:sp>
      <p:graphicFrame>
        <p:nvGraphicFramePr>
          <p:cNvPr id="30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84510"/>
              </p:ext>
            </p:extLst>
          </p:nvPr>
        </p:nvGraphicFramePr>
        <p:xfrm>
          <a:off x="2494755" y="3071091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755" y="3071091"/>
                        <a:ext cx="792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3421784" y="3097900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>
                <a:solidFill>
                  <a:srgbClr val="000000"/>
                </a:solidFill>
              </a:rPr>
              <a:t>=</a:t>
            </a:r>
          </a:p>
        </p:txBody>
      </p:sp>
      <p:cxnSp>
        <p:nvCxnSpPr>
          <p:cNvPr id="305160" name="Straight Arrow Connector 9"/>
          <p:cNvCxnSpPr>
            <a:cxnSpLocks noChangeShapeType="1"/>
          </p:cNvCxnSpPr>
          <p:nvPr/>
        </p:nvCxnSpPr>
        <p:spPr bwMode="auto">
          <a:xfrm>
            <a:off x="3048000" y="30480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1" name="Straight Arrow Connector 10"/>
          <p:cNvCxnSpPr>
            <a:cxnSpLocks noChangeShapeType="1"/>
          </p:cNvCxnSpPr>
          <p:nvPr/>
        </p:nvCxnSpPr>
        <p:spPr bwMode="auto">
          <a:xfrm>
            <a:off x="1524000" y="31242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2" name="Straight Arrow Connector 11"/>
          <p:cNvCxnSpPr>
            <a:cxnSpLocks noChangeShapeType="1"/>
          </p:cNvCxnSpPr>
          <p:nvPr/>
        </p:nvCxnSpPr>
        <p:spPr bwMode="auto">
          <a:xfrm>
            <a:off x="2133600" y="30480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3" name="Straight Arrow Connector 12"/>
          <p:cNvCxnSpPr>
            <a:cxnSpLocks noChangeShapeType="1"/>
          </p:cNvCxnSpPr>
          <p:nvPr/>
        </p:nvCxnSpPr>
        <p:spPr bwMode="auto">
          <a:xfrm>
            <a:off x="825236" y="2033154"/>
            <a:ext cx="1397528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4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5749652" y="2351809"/>
            <a:ext cx="7620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5" name="Straight Arrow Connector 14"/>
          <p:cNvCxnSpPr>
            <a:cxnSpLocks noChangeShapeType="1"/>
          </p:cNvCxnSpPr>
          <p:nvPr/>
        </p:nvCxnSpPr>
        <p:spPr bwMode="auto">
          <a:xfrm rot="5400000">
            <a:off x="4419600" y="3048000"/>
            <a:ext cx="1295400" cy="9906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6" name="Straight Arrow Connector 15"/>
          <p:cNvCxnSpPr>
            <a:cxnSpLocks noChangeShapeType="1"/>
          </p:cNvCxnSpPr>
          <p:nvPr/>
        </p:nvCxnSpPr>
        <p:spPr bwMode="auto">
          <a:xfrm rot="5400000">
            <a:off x="4000500" y="3390900"/>
            <a:ext cx="1219200" cy="3810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7" name="Straight Arrow Connector 16"/>
          <p:cNvCxnSpPr>
            <a:cxnSpLocks noChangeShapeType="1"/>
          </p:cNvCxnSpPr>
          <p:nvPr/>
        </p:nvCxnSpPr>
        <p:spPr bwMode="auto">
          <a:xfrm>
            <a:off x="3581400" y="28956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51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D90FB0-B1AD-4052-BF59-47FAF0E1AF55}" type="slidenum">
              <a:rPr lang="ar-SA" sz="14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404664"/>
            <a:ext cx="8670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 Black" pitchFamily="34" charset="0"/>
              </a:rPr>
              <a:t>75, 70, 75. 80, 85.          </a:t>
            </a:r>
            <a:r>
              <a:rPr lang="en-US" sz="2800" b="1"/>
              <a:t>Mean =  ????</a:t>
            </a:r>
            <a:endParaRPr lang="en-US" sz="2800" b="1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r>
              <a:rPr lang="en-US" sz="2800" b="1">
                <a:latin typeface="Arial Black" pitchFamily="34" charset="0"/>
              </a:rPr>
              <a:t> 60, 65, 55, 70, 75, 75, ,70, 80</a:t>
            </a:r>
            <a:r>
              <a:rPr lang="en-US" sz="2800">
                <a:latin typeface="Arial Black" pitchFamily="34" charset="0"/>
              </a:rPr>
              <a:t>, </a:t>
            </a:r>
            <a:r>
              <a:rPr lang="en-US" sz="2800" b="1">
                <a:latin typeface="Arial Black" pitchFamily="34" charset="0"/>
              </a:rPr>
              <a:t>Mean</a:t>
            </a:r>
            <a:r>
              <a:rPr lang="en-US" sz="2800">
                <a:latin typeface="Arial Black" pitchFamily="34" charset="0"/>
              </a:rPr>
              <a:t>=  ????</a:t>
            </a:r>
          </a:p>
        </p:txBody>
      </p:sp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>
            <a:off x="3595255" y="2008909"/>
            <a:ext cx="1205345" cy="11152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>
            <a:off x="2433637" y="1974273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12"/>
          <p:cNvCxnSpPr>
            <a:cxnSpLocks noChangeShapeType="1"/>
          </p:cNvCxnSpPr>
          <p:nvPr/>
        </p:nvCxnSpPr>
        <p:spPr bwMode="auto">
          <a:xfrm>
            <a:off x="2849273" y="1802245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2"/>
          <p:cNvCxnSpPr>
            <a:cxnSpLocks noChangeShapeType="1"/>
          </p:cNvCxnSpPr>
          <p:nvPr/>
        </p:nvCxnSpPr>
        <p:spPr bwMode="auto">
          <a:xfrm>
            <a:off x="1676400" y="2085108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2"/>
          <p:cNvCxnSpPr>
            <a:cxnSpLocks noChangeShapeType="1"/>
          </p:cNvCxnSpPr>
          <p:nvPr/>
        </p:nvCxnSpPr>
        <p:spPr bwMode="auto">
          <a:xfrm>
            <a:off x="4165600" y="2085108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2"/>
          <p:cNvCxnSpPr>
            <a:cxnSpLocks noChangeShapeType="1"/>
          </p:cNvCxnSpPr>
          <p:nvPr/>
        </p:nvCxnSpPr>
        <p:spPr bwMode="auto">
          <a:xfrm>
            <a:off x="5239343" y="2161308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266605" y="3906233"/>
            <a:ext cx="3004284" cy="2931045"/>
            <a:chOff x="4211" y="5964"/>
            <a:chExt cx="3563" cy="3081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31" y="6809"/>
              <a:ext cx="699" cy="6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5889" y="6144"/>
              <a:ext cx="722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6064" y="719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6056" y="7197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5717" y="7461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H="1">
              <a:off x="4698" y="7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 flipV="1">
              <a:off x="4634" y="6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5450" y="850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7050" y="7567"/>
              <a:ext cx="72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7054" y="6948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5310" y="828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66"/>
                  </a:solidFill>
                  <a:cs typeface="Times New Roman" pitchFamily="18" charset="0"/>
                </a:rPr>
                <a:t>X4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4274" y="5964"/>
              <a:ext cx="72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4211" y="601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66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000066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000066"/>
                </a:solidFill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5222" y="774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734" y="728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5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4634" y="65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6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5682" y="626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6294" y="6776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6138" y="7361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239674"/>
              </p:ext>
            </p:extLst>
          </p:nvPr>
        </p:nvGraphicFramePr>
        <p:xfrm>
          <a:off x="6278337" y="4849446"/>
          <a:ext cx="457200" cy="3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337" y="4849446"/>
                        <a:ext cx="457200" cy="3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7194979" y="3743148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1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7732935" y="5600550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3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655722" y="4909885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5404045" y="5722846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5</a:t>
            </a:r>
            <a:endParaRPr lang="en-US" sz="2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26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5DE587-0BF4-485E-AC4A-73E679075D4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7203" name="Rectangle 2"/>
          <p:cNvSpPr>
            <a:spLocks noChangeArrowheads="1"/>
          </p:cNvSpPr>
          <p:nvPr/>
        </p:nvSpPr>
        <p:spPr bwMode="auto">
          <a:xfrm>
            <a:off x="194612" y="404664"/>
            <a:ext cx="8874821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Standard deviation (SD)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/>
              <a:t> </a:t>
            </a:r>
            <a:r>
              <a:rPr lang="en-US" sz="2600" b="1"/>
              <a:t>The limitation of </a:t>
            </a:r>
            <a:r>
              <a:rPr lang="en-US" sz="2600" b="1" err="1"/>
              <a:t>iqr</a:t>
            </a:r>
            <a:r>
              <a:rPr lang="en-US" sz="2600" b="1"/>
              <a:t> it does </a:t>
            </a:r>
            <a:r>
              <a:rPr lang="en-US" sz="2600" b="1">
                <a:solidFill>
                  <a:schemeClr val="tx2"/>
                </a:solidFill>
              </a:rPr>
              <a:t>not use all of the information </a:t>
            </a:r>
            <a:r>
              <a:rPr lang="en-US" sz="2600" b="1"/>
              <a:t>in the data since it </a:t>
            </a:r>
            <a:r>
              <a:rPr lang="en-US" sz="2600" b="1">
                <a:solidFill>
                  <a:schemeClr val="tx2"/>
                </a:solidFill>
              </a:rPr>
              <a:t>omits the top and bottom </a:t>
            </a:r>
            <a:r>
              <a:rPr lang="en-US" sz="2600" b="1"/>
              <a:t>quarter of values. </a:t>
            </a:r>
          </a:p>
          <a:p>
            <a:r>
              <a:rPr lang="en-US" sz="2600" b="1">
                <a:solidFill>
                  <a:srgbClr val="7030A0"/>
                </a:solidFill>
              </a:rPr>
              <a:t>An alternative approach use the idea of summarizing spread   by    measuring </a:t>
            </a:r>
          </a:p>
          <a:p>
            <a:pPr rtl="0"/>
            <a:endParaRPr lang="en-US" sz="2600" b="1"/>
          </a:p>
          <a:p>
            <a:pPr rtl="0"/>
            <a:endParaRPr lang="en-US" sz="2800" b="1"/>
          </a:p>
          <a:p>
            <a:pPr rtl="0">
              <a:buFont typeface="Wingdings" pitchFamily="2" charset="2"/>
              <a:buChar char="§"/>
            </a:pPr>
            <a:endParaRPr lang="en-US" sz="2800" b="1"/>
          </a:p>
          <a:p>
            <a:pPr rtl="0">
              <a:buFont typeface="Wingdings" pitchFamily="2" charset="2"/>
              <a:buChar char="§"/>
            </a:pPr>
            <a:r>
              <a:rPr lang="en-US" sz="2800" b="1">
                <a:solidFill>
                  <a:srgbClr val="0070C0"/>
                </a:solidFill>
              </a:rPr>
              <a:t>The smaller the mean distance</a:t>
            </a:r>
            <a:r>
              <a:rPr lang="en-US" sz="2800" b="1"/>
              <a:t> is</a:t>
            </a:r>
            <a:r>
              <a:rPr lang="en-US" sz="2800"/>
              <a:t> </a:t>
            </a:r>
          </a:p>
          <a:p>
            <a:pPr marL="457200" indent="-457200" rtl="0">
              <a:buFont typeface="Wingdings" pitchFamily="2" charset="2"/>
              <a:buChar char="ü"/>
            </a:pPr>
            <a:r>
              <a:rPr lang="en-US" sz="2800" b="1"/>
              <a:t>the </a:t>
            </a:r>
            <a:r>
              <a:rPr lang="en-US" sz="2800" b="1">
                <a:solidFill>
                  <a:srgbClr val="002060"/>
                </a:solidFill>
              </a:rPr>
              <a:t>narrower the spread of values </a:t>
            </a:r>
            <a:r>
              <a:rPr lang="en-US" sz="2800" b="1"/>
              <a:t>must be</a:t>
            </a:r>
            <a:r>
              <a:rPr lang="en-US" sz="2800"/>
              <a:t> </a:t>
            </a:r>
          </a:p>
          <a:p>
            <a:r>
              <a:rPr lang="en-US" sz="2800"/>
              <a:t>             </a:t>
            </a:r>
            <a:r>
              <a:rPr lang="en-US" sz="2800" b="1"/>
              <a:t>and visa versa</a:t>
            </a:r>
            <a:r>
              <a:rPr lang="en-US" sz="2800"/>
              <a:t> </a:t>
            </a:r>
          </a:p>
          <a:p>
            <a:r>
              <a:rPr lang="en-US" sz="2800"/>
              <a:t>this is known as </a:t>
            </a:r>
            <a:r>
              <a:rPr lang="en-US" sz="2800" b="1">
                <a:solidFill>
                  <a:srgbClr val="FF0000"/>
                </a:solidFill>
              </a:rPr>
              <a:t>standard deviation </a:t>
            </a:r>
          </a:p>
        </p:txBody>
      </p:sp>
      <p:sp>
        <p:nvSpPr>
          <p:cNvPr id="307205" name="Rectangle 4"/>
          <p:cNvSpPr>
            <a:spLocks noChangeArrowheads="1"/>
          </p:cNvSpPr>
          <p:nvPr/>
        </p:nvSpPr>
        <p:spPr bwMode="auto">
          <a:xfrm>
            <a:off x="220298" y="2636912"/>
            <a:ext cx="8600173" cy="954107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/>
              <a:t>the </a:t>
            </a:r>
            <a:r>
              <a:rPr lang="en-US" sz="2800" b="1">
                <a:solidFill>
                  <a:srgbClr val="FF0000"/>
                </a:solidFill>
              </a:rPr>
              <a:t>mean</a:t>
            </a:r>
            <a:r>
              <a:rPr lang="en-US" sz="2800" b="1"/>
              <a:t> (average) distance of all data values</a:t>
            </a:r>
            <a:r>
              <a:rPr lang="en-US" sz="2800"/>
              <a:t> </a:t>
            </a:r>
            <a:r>
              <a:rPr lang="en-US" sz="2800" b="1"/>
              <a:t>from the </a:t>
            </a: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over all mean </a:t>
            </a:r>
            <a:r>
              <a:rPr lang="en-US" sz="2800" b="1"/>
              <a:t>of all values</a:t>
            </a:r>
            <a:r>
              <a:rPr lang="en-US" sz="2800"/>
              <a:t>.</a:t>
            </a:r>
          </a:p>
        </p:txBody>
      </p:sp>
      <p:sp>
        <p:nvSpPr>
          <p:cNvPr id="3072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1530A9-4018-4B6D-9825-A2D37C7EE75D}" type="slidenum">
              <a:rPr lang="ar-SA" sz="1400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76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b="1">
              <a:latin typeface="System"/>
            </a:endParaRPr>
          </a:p>
          <a:p>
            <a:pPr eaLnBrk="1" hangingPunct="1"/>
            <a:endParaRPr lang="en-US" b="1">
              <a:latin typeface="System"/>
            </a:endParaRPr>
          </a:p>
          <a:p>
            <a:pPr eaLnBrk="1" hangingPunct="1"/>
            <a:endParaRPr lang="en-US"/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914400" y="1600200"/>
            <a:ext cx="2971800" cy="2971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6" name="Oval 5"/>
          <p:cNvSpPr>
            <a:spLocks noChangeAspect="1" noChangeArrowheads="1"/>
          </p:cNvSpPr>
          <p:nvPr/>
        </p:nvSpPr>
        <p:spPr bwMode="auto">
          <a:xfrm>
            <a:off x="1219200" y="1905000"/>
            <a:ext cx="2360613" cy="2376488"/>
          </a:xfrm>
          <a:prstGeom prst="ellipse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7" name="Oval 6"/>
          <p:cNvSpPr>
            <a:spLocks noChangeAspect="1" noChangeArrowheads="1"/>
          </p:cNvSpPr>
          <p:nvPr/>
        </p:nvSpPr>
        <p:spPr bwMode="auto">
          <a:xfrm>
            <a:off x="1524000" y="2209800"/>
            <a:ext cx="1752600" cy="175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8" name="Oval 7"/>
          <p:cNvSpPr>
            <a:spLocks noChangeAspect="1" noChangeArrowheads="1"/>
          </p:cNvSpPr>
          <p:nvPr/>
        </p:nvSpPr>
        <p:spPr bwMode="auto">
          <a:xfrm>
            <a:off x="1828800" y="2514600"/>
            <a:ext cx="1139825" cy="1143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9" name="Oval 8"/>
          <p:cNvSpPr>
            <a:spLocks noChangeAspect="1" noChangeArrowheads="1"/>
          </p:cNvSpPr>
          <p:nvPr/>
        </p:nvSpPr>
        <p:spPr bwMode="auto">
          <a:xfrm>
            <a:off x="2057400" y="2747963"/>
            <a:ext cx="685800" cy="668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2409825" y="1600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928688" y="310991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1447800" y="1981200"/>
            <a:ext cx="1981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1447800" y="1905000"/>
            <a:ext cx="1905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1447800" y="2514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16764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2133600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2667000" y="2057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2" name="Oval 21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2667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4" name="Oval 23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grpSp>
        <p:nvGrpSpPr>
          <p:cNvPr id="294935" name="Group 24"/>
          <p:cNvGrpSpPr>
            <a:grpSpLocks/>
          </p:cNvGrpSpPr>
          <p:nvPr/>
        </p:nvGrpSpPr>
        <p:grpSpPr bwMode="auto">
          <a:xfrm>
            <a:off x="5136356" y="1614055"/>
            <a:ext cx="2986088" cy="2971800"/>
            <a:chOff x="768" y="912"/>
            <a:chExt cx="1881" cy="1872"/>
          </a:xfrm>
        </p:grpSpPr>
        <p:sp>
          <p:nvSpPr>
            <p:cNvPr id="28712" name="Oval 25"/>
            <p:cNvSpPr>
              <a:spLocks noChangeArrowheads="1"/>
            </p:cNvSpPr>
            <p:nvPr/>
          </p:nvSpPr>
          <p:spPr bwMode="auto">
            <a:xfrm>
              <a:off x="768" y="912"/>
              <a:ext cx="1872" cy="187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3" name="Oval 26"/>
            <p:cNvSpPr>
              <a:spLocks noChangeAspect="1" noChangeArrowheads="1"/>
            </p:cNvSpPr>
            <p:nvPr/>
          </p:nvSpPr>
          <p:spPr bwMode="auto">
            <a:xfrm>
              <a:off x="960" y="1104"/>
              <a:ext cx="1487" cy="1497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4" name="Oval 27"/>
            <p:cNvSpPr>
              <a:spLocks noChangeAspect="1" noChangeArrowheads="1"/>
            </p:cNvSpPr>
            <p:nvPr/>
          </p:nvSpPr>
          <p:spPr bwMode="auto">
            <a:xfrm>
              <a:off x="1152" y="1296"/>
              <a:ext cx="1104" cy="110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5" name="Oval 28"/>
            <p:cNvSpPr>
              <a:spLocks noChangeAspect="1" noChangeArrowheads="1"/>
            </p:cNvSpPr>
            <p:nvPr/>
          </p:nvSpPr>
          <p:spPr bwMode="auto">
            <a:xfrm>
              <a:off x="1344" y="1488"/>
              <a:ext cx="718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6" name="Oval 29"/>
            <p:cNvSpPr>
              <a:spLocks noChangeAspect="1" noChangeArrowheads="1"/>
            </p:cNvSpPr>
            <p:nvPr/>
          </p:nvSpPr>
          <p:spPr bwMode="auto">
            <a:xfrm>
              <a:off x="1488" y="1635"/>
              <a:ext cx="432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7" name="Line 30"/>
            <p:cNvSpPr>
              <a:spLocks noChangeShapeType="1"/>
            </p:cNvSpPr>
            <p:nvPr/>
          </p:nvSpPr>
          <p:spPr bwMode="auto">
            <a:xfrm>
              <a:off x="1710" y="91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8" name="Line 31"/>
            <p:cNvSpPr>
              <a:spLocks noChangeShapeType="1"/>
            </p:cNvSpPr>
            <p:nvPr/>
          </p:nvSpPr>
          <p:spPr bwMode="auto">
            <a:xfrm>
              <a:off x="777" y="1863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9" name="Line 32"/>
            <p:cNvSpPr>
              <a:spLocks noChangeShapeType="1"/>
            </p:cNvSpPr>
            <p:nvPr/>
          </p:nvSpPr>
          <p:spPr bwMode="auto">
            <a:xfrm flipH="1">
              <a:off x="1104" y="1152"/>
              <a:ext cx="1248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20" name="Line 33"/>
            <p:cNvSpPr>
              <a:spLocks noChangeShapeType="1"/>
            </p:cNvSpPr>
            <p:nvPr/>
          </p:nvSpPr>
          <p:spPr bwMode="auto">
            <a:xfrm>
              <a:off x="1104" y="1104"/>
              <a:ext cx="120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28696" name="Oval 34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7" name="Oval 35"/>
          <p:cNvSpPr>
            <a:spLocks noChangeArrowheads="1"/>
          </p:cNvSpPr>
          <p:nvPr/>
        </p:nvSpPr>
        <p:spPr bwMode="auto">
          <a:xfrm>
            <a:off x="6705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8" name="Oval 36"/>
          <p:cNvSpPr>
            <a:spLocks noChangeArrowheads="1"/>
          </p:cNvSpPr>
          <p:nvPr/>
        </p:nvSpPr>
        <p:spPr bwMode="auto">
          <a:xfrm>
            <a:off x="64008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9" name="Oval 37"/>
          <p:cNvSpPr>
            <a:spLocks noChangeArrowheads="1"/>
          </p:cNvSpPr>
          <p:nvPr/>
        </p:nvSpPr>
        <p:spPr bwMode="auto">
          <a:xfrm>
            <a:off x="59436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1" name="Oval 39"/>
          <p:cNvSpPr>
            <a:spLocks noChangeArrowheads="1"/>
          </p:cNvSpPr>
          <p:nvPr/>
        </p:nvSpPr>
        <p:spPr bwMode="auto">
          <a:xfrm>
            <a:off x="6172200" y="2590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2" name="Oval 40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3" name="Oval 41"/>
          <p:cNvSpPr>
            <a:spLocks noChangeArrowheads="1"/>
          </p:cNvSpPr>
          <p:nvPr/>
        </p:nvSpPr>
        <p:spPr bwMode="auto">
          <a:xfrm>
            <a:off x="6477000" y="2667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4" name="Oval 42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5" name="Oval 43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6" name="Oval 44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7" name="Text Box 45"/>
          <p:cNvSpPr txBox="1">
            <a:spLocks noChangeArrowheads="1"/>
          </p:cNvSpPr>
          <p:nvPr/>
        </p:nvSpPr>
        <p:spPr bwMode="auto">
          <a:xfrm>
            <a:off x="1148195" y="4613564"/>
            <a:ext cx="1988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</a:t>
            </a:r>
            <a:r>
              <a:rPr lang="en-US">
                <a:solidFill>
                  <a:srgbClr val="40458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>
                <a:solidFill>
                  <a:schemeClr val="accent6"/>
                </a:solidFill>
                <a:latin typeface="Times New Roman" pitchFamily="18" charset="0"/>
                <a:cs typeface="+mn-cs"/>
              </a:rPr>
              <a:t>A</a:t>
            </a:r>
          </a:p>
        </p:txBody>
      </p:sp>
      <p:sp>
        <p:nvSpPr>
          <p:cNvPr id="28708" name="Text Box 46"/>
          <p:cNvSpPr txBox="1">
            <a:spLocks noChangeArrowheads="1"/>
          </p:cNvSpPr>
          <p:nvPr/>
        </p:nvSpPr>
        <p:spPr bwMode="auto">
          <a:xfrm>
            <a:off x="5777345" y="4572000"/>
            <a:ext cx="1988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 </a:t>
            </a:r>
            <a:r>
              <a:rPr lang="en-US" b="1">
                <a:solidFill>
                  <a:schemeClr val="accent6"/>
                </a:solidFill>
                <a:latin typeface="Times New Roman" pitchFamily="18" charset="0"/>
                <a:cs typeface="+mn-cs"/>
              </a:rPr>
              <a:t>B</a:t>
            </a:r>
          </a:p>
        </p:txBody>
      </p:sp>
      <p:sp>
        <p:nvSpPr>
          <p:cNvPr id="28709" name="Text Box 48"/>
          <p:cNvSpPr txBox="1">
            <a:spLocks noChangeArrowheads="1"/>
          </p:cNvSpPr>
          <p:nvPr/>
        </p:nvSpPr>
        <p:spPr bwMode="auto">
          <a:xfrm>
            <a:off x="1333331" y="5017366"/>
            <a:ext cx="74151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i="1">
                <a:solidFill>
                  <a:srgbClr val="660066"/>
                </a:solidFill>
                <a:latin typeface="Times New Roman" pitchFamily="18" charset="0"/>
                <a:cs typeface="+mn-cs"/>
              </a:rPr>
              <a:t>Both shooters are hitting around the “</a:t>
            </a:r>
            <a:r>
              <a:rPr lang="en-US" b="1" i="1" err="1">
                <a:solidFill>
                  <a:srgbClr val="660066"/>
                </a:solidFill>
                <a:latin typeface="Times New Roman" pitchFamily="18" charset="0"/>
                <a:cs typeface="+mn-cs"/>
              </a:rPr>
              <a:t>centre</a:t>
            </a:r>
            <a:r>
              <a:rPr lang="en-US" b="1" i="1">
                <a:solidFill>
                  <a:srgbClr val="660066"/>
                </a:solidFill>
                <a:latin typeface="Times New Roman" pitchFamily="18" charset="0"/>
                <a:cs typeface="+mn-cs"/>
              </a:rPr>
              <a:t>” </a:t>
            </a:r>
            <a:endParaRPr lang="en-GB" b="1" i="1">
              <a:solidFill>
                <a:srgbClr val="660066"/>
              </a:solidFill>
              <a:latin typeface="Times New Roman" pitchFamily="18" charset="0"/>
              <a:cs typeface="+mn-cs"/>
            </a:endParaRPr>
          </a:p>
          <a:p>
            <a:pPr rtl="0">
              <a:defRPr/>
            </a:pPr>
            <a:r>
              <a:rPr lang="en-US" b="1" i="1">
                <a:solidFill>
                  <a:srgbClr val="660066"/>
                </a:solidFill>
                <a:latin typeface="Times New Roman" pitchFamily="18" charset="0"/>
                <a:cs typeface="+mn-cs"/>
              </a:rPr>
              <a:t>but shooter B is more “accurate” </a:t>
            </a:r>
          </a:p>
        </p:txBody>
      </p:sp>
      <p:sp>
        <p:nvSpPr>
          <p:cNvPr id="28710" name="Text Box 49"/>
          <p:cNvSpPr txBox="1">
            <a:spLocks noChangeArrowheads="1"/>
          </p:cNvSpPr>
          <p:nvPr/>
        </p:nvSpPr>
        <p:spPr bwMode="auto">
          <a:xfrm>
            <a:off x="517525" y="533400"/>
            <a:ext cx="4976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3200" b="1">
                <a:solidFill>
                  <a:schemeClr val="accent6"/>
                </a:solidFill>
                <a:cs typeface="+mn-cs"/>
              </a:rPr>
              <a:t>Measures of Dispersion</a:t>
            </a:r>
            <a:endParaRPr lang="en-US" sz="3200" b="1">
              <a:solidFill>
                <a:schemeClr val="accent6"/>
              </a:solidFill>
              <a:cs typeface="+mn-cs"/>
            </a:endParaRPr>
          </a:p>
        </p:txBody>
      </p:sp>
      <p:sp>
        <p:nvSpPr>
          <p:cNvPr id="294951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F79FCF-6493-4D3C-A755-2219F191E59A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26</a:t>
            </a:fld>
            <a:endParaRPr lang="en-US" sz="140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58483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>
                <a:solidFill>
                  <a:srgbClr val="0070C0"/>
                </a:solidFill>
              </a:rPr>
              <a:t>The smaller the mean distance</a:t>
            </a:r>
            <a:r>
              <a:rPr lang="en-US" sz="2000" b="1"/>
              <a:t> is</a:t>
            </a:r>
            <a:r>
              <a:rPr lang="en-US" sz="2000"/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1"/>
              <a:t>the </a:t>
            </a:r>
            <a:r>
              <a:rPr lang="en-US" sz="2000" b="1">
                <a:solidFill>
                  <a:srgbClr val="002060"/>
                </a:solidFill>
              </a:rPr>
              <a:t>narrower the spread of values </a:t>
            </a:r>
            <a:endParaRPr lang="en-MY" sz="2000"/>
          </a:p>
        </p:txBody>
      </p:sp>
    </p:spTree>
    <p:extLst>
      <p:ext uri="{BB962C8B-B14F-4D97-AF65-F5344CB8AC3E}">
        <p14:creationId xmlns:p14="http://schemas.microsoft.com/office/powerpoint/2010/main" val="285338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694EFA8-02E9-41B4-B1D1-698C6AF222D5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822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647A1775-B860-4D2D-8433-1F9C15CC4721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27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082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38326"/>
              </p:ext>
            </p:extLst>
          </p:nvPr>
        </p:nvGraphicFramePr>
        <p:xfrm>
          <a:off x="300602" y="3825919"/>
          <a:ext cx="15128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Equation" r:id="rId4" imgW="609336" imgH="253890" progId="Equation.3">
                  <p:embed/>
                </p:oleObj>
              </mc:Choice>
              <mc:Fallback>
                <p:oleObj name="Equation" r:id="rId4" imgW="60933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02" y="3825919"/>
                        <a:ext cx="15128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586930"/>
              </p:ext>
            </p:extLst>
          </p:nvPr>
        </p:nvGraphicFramePr>
        <p:xfrm>
          <a:off x="3563888" y="4237875"/>
          <a:ext cx="13970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6" imgW="672808" imgH="215806" progId="Equation.3">
                  <p:embed/>
                </p:oleObj>
              </mc:Choice>
              <mc:Fallback>
                <p:oleObj name="Equation" r:id="rId6" imgW="67280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237875"/>
                        <a:ext cx="1397000" cy="452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35678"/>
              </p:ext>
            </p:extLst>
          </p:nvPr>
        </p:nvGraphicFramePr>
        <p:xfrm>
          <a:off x="5486400" y="4321738"/>
          <a:ext cx="28082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8" imgW="1269449" imgH="253890" progId="Equation.3">
                  <p:embed/>
                </p:oleObj>
              </mc:Choice>
              <mc:Fallback>
                <p:oleObj name="Equation" r:id="rId8" imgW="126944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21738"/>
                        <a:ext cx="2808287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1" name="Object 4"/>
          <p:cNvGraphicFramePr>
            <a:graphicFrameLocks noChangeAspect="1"/>
          </p:cNvGraphicFramePr>
          <p:nvPr/>
        </p:nvGraphicFramePr>
        <p:xfrm>
          <a:off x="3810000" y="5029200"/>
          <a:ext cx="14398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10" imgW="444114" imgH="215713" progId="Equation.3">
                  <p:embed/>
                </p:oleObj>
              </mc:Choice>
              <mc:Fallback>
                <p:oleObj name="Equation" r:id="rId10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029200"/>
                        <a:ext cx="1439863" cy="598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2" name="Rectangle 10"/>
          <p:cNvSpPr>
            <a:spLocks noChangeArrowheads="1"/>
          </p:cNvSpPr>
          <p:nvPr/>
        </p:nvSpPr>
        <p:spPr bwMode="auto">
          <a:xfrm>
            <a:off x="1641475" y="1316038"/>
            <a:ext cx="914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3" name="Rectangle 31"/>
          <p:cNvSpPr>
            <a:spLocks noChangeArrowheads="1"/>
          </p:cNvSpPr>
          <p:nvPr/>
        </p:nvSpPr>
        <p:spPr bwMode="auto">
          <a:xfrm>
            <a:off x="1641475" y="1316038"/>
            <a:ext cx="57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4" name="Rectangle 33"/>
          <p:cNvSpPr>
            <a:spLocks noChangeArrowheads="1"/>
          </p:cNvSpPr>
          <p:nvPr/>
        </p:nvSpPr>
        <p:spPr bwMode="auto">
          <a:xfrm>
            <a:off x="1641475" y="1316038"/>
            <a:ext cx="914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5" name="Rectangle 36"/>
          <p:cNvSpPr>
            <a:spLocks noChangeArrowheads="1"/>
          </p:cNvSpPr>
          <p:nvPr/>
        </p:nvSpPr>
        <p:spPr bwMode="auto">
          <a:xfrm>
            <a:off x="1641475" y="1316038"/>
            <a:ext cx="57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926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56239"/>
              </p:ext>
            </p:extLst>
          </p:nvPr>
        </p:nvGraphicFramePr>
        <p:xfrm>
          <a:off x="2060274" y="377629"/>
          <a:ext cx="5493113" cy="3627435"/>
        </p:xfrm>
        <a:graphic>
          <a:graphicData uri="http://schemas.openxmlformats.org/drawingml/2006/table">
            <a:tbl>
              <a:tblPr/>
              <a:tblGrid>
                <a:gridCol w="21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student  No.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score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 – 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+3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nd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– 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rd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 – 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+1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 – 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-2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 – 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– 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-1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8271" name="AutoShape 179"/>
          <p:cNvSpPr>
            <a:spLocks noChangeArrowheads="1"/>
          </p:cNvSpPr>
          <p:nvPr/>
        </p:nvSpPr>
        <p:spPr bwMode="auto">
          <a:xfrm>
            <a:off x="7391400" y="6096000"/>
            <a:ext cx="1509713" cy="485775"/>
          </a:xfrm>
          <a:prstGeom prst="notchedRightArrow">
            <a:avLst>
              <a:gd name="adj1" fmla="val 50000"/>
              <a:gd name="adj2" fmla="val 77696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272" name="Rectangle 13"/>
          <p:cNvSpPr>
            <a:spLocks noChangeArrowheads="1"/>
          </p:cNvSpPr>
          <p:nvPr/>
        </p:nvSpPr>
        <p:spPr bwMode="auto">
          <a:xfrm>
            <a:off x="6553200" y="5137506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????</a:t>
            </a:r>
          </a:p>
        </p:txBody>
      </p:sp>
      <p:grpSp>
        <p:nvGrpSpPr>
          <p:cNvPr id="308273" name="Group 13"/>
          <p:cNvGrpSpPr>
            <a:grpSpLocks/>
          </p:cNvGrpSpPr>
          <p:nvPr/>
        </p:nvGrpSpPr>
        <p:grpSpPr bwMode="auto">
          <a:xfrm>
            <a:off x="228600" y="4176713"/>
            <a:ext cx="2743200" cy="2452687"/>
            <a:chOff x="4274" y="5964"/>
            <a:chExt cx="3500" cy="3081"/>
          </a:xfrm>
        </p:grpSpPr>
        <p:sp>
          <p:nvSpPr>
            <p:cNvPr id="308280" name="Oval 32"/>
            <p:cNvSpPr>
              <a:spLocks noChangeArrowheads="1"/>
            </p:cNvSpPr>
            <p:nvPr/>
          </p:nvSpPr>
          <p:spPr bwMode="auto">
            <a:xfrm>
              <a:off x="5331" y="6809"/>
              <a:ext cx="699" cy="6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281" name="Line 31"/>
            <p:cNvSpPr>
              <a:spLocks noChangeShapeType="1"/>
            </p:cNvSpPr>
            <p:nvPr/>
          </p:nvSpPr>
          <p:spPr bwMode="auto">
            <a:xfrm flipV="1">
              <a:off x="5889" y="6144"/>
              <a:ext cx="722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2" name="Line 30"/>
            <p:cNvSpPr>
              <a:spLocks noChangeShapeType="1"/>
            </p:cNvSpPr>
            <p:nvPr/>
          </p:nvSpPr>
          <p:spPr bwMode="auto">
            <a:xfrm>
              <a:off x="6064" y="719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3" name="Line 29"/>
            <p:cNvSpPr>
              <a:spLocks noChangeShapeType="1"/>
            </p:cNvSpPr>
            <p:nvPr/>
          </p:nvSpPr>
          <p:spPr bwMode="auto">
            <a:xfrm>
              <a:off x="6056" y="7197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4" name="Line 28"/>
            <p:cNvSpPr>
              <a:spLocks noChangeShapeType="1"/>
            </p:cNvSpPr>
            <p:nvPr/>
          </p:nvSpPr>
          <p:spPr bwMode="auto">
            <a:xfrm>
              <a:off x="5717" y="7461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5" name="Line 27"/>
            <p:cNvSpPr>
              <a:spLocks noChangeShapeType="1"/>
            </p:cNvSpPr>
            <p:nvPr/>
          </p:nvSpPr>
          <p:spPr bwMode="auto">
            <a:xfrm flipH="1">
              <a:off x="4698" y="7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6" name="Line 26"/>
            <p:cNvSpPr>
              <a:spLocks noChangeShapeType="1"/>
            </p:cNvSpPr>
            <p:nvPr/>
          </p:nvSpPr>
          <p:spPr bwMode="auto">
            <a:xfrm flipH="1" flipV="1">
              <a:off x="4634" y="6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7" name="Text Box 25"/>
            <p:cNvSpPr txBox="1">
              <a:spLocks noChangeArrowheads="1"/>
            </p:cNvSpPr>
            <p:nvPr/>
          </p:nvSpPr>
          <p:spPr bwMode="auto">
            <a:xfrm>
              <a:off x="5450" y="850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88" name="Text Box 24"/>
            <p:cNvSpPr txBox="1">
              <a:spLocks noChangeArrowheads="1"/>
            </p:cNvSpPr>
            <p:nvPr/>
          </p:nvSpPr>
          <p:spPr bwMode="auto">
            <a:xfrm>
              <a:off x="7050" y="7567"/>
              <a:ext cx="72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89" name="Text Box 23"/>
            <p:cNvSpPr txBox="1">
              <a:spLocks noChangeArrowheads="1"/>
            </p:cNvSpPr>
            <p:nvPr/>
          </p:nvSpPr>
          <p:spPr bwMode="auto">
            <a:xfrm>
              <a:off x="7054" y="6948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0" name="Text Box 22"/>
            <p:cNvSpPr txBox="1">
              <a:spLocks noChangeArrowheads="1"/>
            </p:cNvSpPr>
            <p:nvPr/>
          </p:nvSpPr>
          <p:spPr bwMode="auto">
            <a:xfrm>
              <a:off x="5441" y="827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66"/>
                  </a:solidFill>
                  <a:cs typeface="Times New Roman" pitchFamily="18" charset="0"/>
                </a:rPr>
                <a:t>X4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1" name="Text Box 21"/>
            <p:cNvSpPr txBox="1">
              <a:spLocks noChangeArrowheads="1"/>
            </p:cNvSpPr>
            <p:nvPr/>
          </p:nvSpPr>
          <p:spPr bwMode="auto">
            <a:xfrm>
              <a:off x="4274" y="5964"/>
              <a:ext cx="72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2" name="Text Box 20"/>
            <p:cNvSpPr txBox="1">
              <a:spLocks noChangeArrowheads="1"/>
            </p:cNvSpPr>
            <p:nvPr/>
          </p:nvSpPr>
          <p:spPr bwMode="auto">
            <a:xfrm>
              <a:off x="4274" y="5982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66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000066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000066"/>
                </a:solidFill>
              </a:endParaRPr>
            </a:p>
          </p:txBody>
        </p:sp>
        <p:sp>
          <p:nvSpPr>
            <p:cNvPr id="308293" name="Text Box 19"/>
            <p:cNvSpPr txBox="1">
              <a:spLocks noChangeArrowheads="1"/>
            </p:cNvSpPr>
            <p:nvPr/>
          </p:nvSpPr>
          <p:spPr bwMode="auto">
            <a:xfrm>
              <a:off x="5222" y="774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4" name="Text Box 18"/>
            <p:cNvSpPr txBox="1">
              <a:spLocks noChangeArrowheads="1"/>
            </p:cNvSpPr>
            <p:nvPr/>
          </p:nvSpPr>
          <p:spPr bwMode="auto">
            <a:xfrm>
              <a:off x="4734" y="728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5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5" name="Text Box 17"/>
            <p:cNvSpPr txBox="1">
              <a:spLocks noChangeArrowheads="1"/>
            </p:cNvSpPr>
            <p:nvPr/>
          </p:nvSpPr>
          <p:spPr bwMode="auto">
            <a:xfrm>
              <a:off x="4634" y="65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6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308296" name="Text Box 16"/>
            <p:cNvSpPr txBox="1">
              <a:spLocks noChangeArrowheads="1"/>
            </p:cNvSpPr>
            <p:nvPr/>
          </p:nvSpPr>
          <p:spPr bwMode="auto">
            <a:xfrm>
              <a:off x="5682" y="626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308297" name="Text Box 15"/>
            <p:cNvSpPr txBox="1">
              <a:spLocks noChangeArrowheads="1"/>
            </p:cNvSpPr>
            <p:nvPr/>
          </p:nvSpPr>
          <p:spPr bwMode="auto">
            <a:xfrm>
              <a:off x="6294" y="6776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8" name="Text Box 14"/>
            <p:cNvSpPr txBox="1">
              <a:spLocks noChangeArrowheads="1"/>
            </p:cNvSpPr>
            <p:nvPr/>
          </p:nvSpPr>
          <p:spPr bwMode="auto">
            <a:xfrm>
              <a:off x="6138" y="7361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0066"/>
                </a:solidFill>
              </a:endParaRPr>
            </a:p>
          </p:txBody>
        </p:sp>
      </p:grpSp>
      <p:sp>
        <p:nvSpPr>
          <p:cNvPr id="308274" name="Text Box 20"/>
          <p:cNvSpPr txBox="1">
            <a:spLocks noChangeArrowheads="1"/>
          </p:cNvSpPr>
          <p:nvPr/>
        </p:nvSpPr>
        <p:spPr bwMode="auto">
          <a:xfrm>
            <a:off x="1828800" y="43434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1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5" name="Text Box 20"/>
          <p:cNvSpPr txBox="1">
            <a:spLocks noChangeArrowheads="1"/>
          </p:cNvSpPr>
          <p:nvPr/>
        </p:nvSpPr>
        <p:spPr bwMode="auto">
          <a:xfrm>
            <a:off x="2057400" y="48768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6" name="Text Box 20"/>
          <p:cNvSpPr txBox="1">
            <a:spLocks noChangeArrowheads="1"/>
          </p:cNvSpPr>
          <p:nvPr/>
        </p:nvSpPr>
        <p:spPr bwMode="auto">
          <a:xfrm>
            <a:off x="2133600" y="54102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3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7" name="Text Box 20"/>
          <p:cNvSpPr txBox="1">
            <a:spLocks noChangeArrowheads="1"/>
          </p:cNvSpPr>
          <p:nvPr/>
        </p:nvSpPr>
        <p:spPr bwMode="auto">
          <a:xfrm>
            <a:off x="228600" y="55626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5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CF2B36-B70F-4977-9103-81BD89B17B86}" type="slidenum">
              <a:rPr lang="ar-SA" sz="14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0827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000"/>
            <a:ext cx="13255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021611"/>
              </p:ext>
            </p:extLst>
          </p:nvPr>
        </p:nvGraphicFramePr>
        <p:xfrm>
          <a:off x="1094407" y="4951575"/>
          <a:ext cx="475485" cy="30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13" imgW="203024" imgH="203024" progId="Equation.3">
                  <p:embed/>
                </p:oleObj>
              </mc:Choice>
              <mc:Fallback>
                <p:oleObj name="Equation" r:id="rId13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407" y="4951575"/>
                        <a:ext cx="475485" cy="303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518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B579DF-CA45-49D0-9B71-F6F211F0194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925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6FB5D13B-3BA1-4C31-9C90-6216FFA1E0E0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092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888491"/>
              </p:ext>
            </p:extLst>
          </p:nvPr>
        </p:nvGraphicFramePr>
        <p:xfrm>
          <a:off x="3544888" y="6218383"/>
          <a:ext cx="16573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Microsoft Equation 3.0" r:id="rId4" imgW="609336" imgH="253890" progId="Equation.3">
                  <p:embed/>
                </p:oleObj>
              </mc:Choice>
              <mc:Fallback>
                <p:oleObj name="Microsoft Equation 3.0" r:id="rId4" imgW="60933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6218383"/>
                        <a:ext cx="16573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81816"/>
              </p:ext>
            </p:extLst>
          </p:nvPr>
        </p:nvGraphicFramePr>
        <p:xfrm>
          <a:off x="6113552" y="5921375"/>
          <a:ext cx="2089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Microsoft Equation 3.0" r:id="rId6" imgW="698197" imgH="291973" progId="Equation.3">
                  <p:embed/>
                </p:oleObj>
              </mc:Choice>
              <mc:Fallback>
                <p:oleObj name="Microsoft Equation 3.0" r:id="rId6" imgW="69819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552" y="5921375"/>
                        <a:ext cx="2089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61670"/>
              </p:ext>
            </p:extLst>
          </p:nvPr>
        </p:nvGraphicFramePr>
        <p:xfrm>
          <a:off x="1844675" y="4005064"/>
          <a:ext cx="1727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Microsoft Equation 3.0" r:id="rId8" imgW="672808" imgH="215806" progId="Equation.3">
                  <p:embed/>
                </p:oleObj>
              </mc:Choice>
              <mc:Fallback>
                <p:oleObj name="Microsoft Equation 3.0" r:id="rId8" imgW="67280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4005064"/>
                        <a:ext cx="1727200" cy="5048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28358"/>
              </p:ext>
            </p:extLst>
          </p:nvPr>
        </p:nvGraphicFramePr>
        <p:xfrm>
          <a:off x="4038600" y="4005064"/>
          <a:ext cx="25146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Microsoft Equation 3.0" r:id="rId10" imgW="1269449" imgH="253890" progId="Equation.3">
                  <p:embed/>
                </p:oleObj>
              </mc:Choice>
              <mc:Fallback>
                <p:oleObj name="Microsoft Equation 3.0" r:id="rId10" imgW="126944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05064"/>
                        <a:ext cx="2514600" cy="649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939733"/>
              </p:ext>
            </p:extLst>
          </p:nvPr>
        </p:nvGraphicFramePr>
        <p:xfrm>
          <a:off x="6804248" y="4005064"/>
          <a:ext cx="194421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Microsoft Equation 3.0" r:id="rId12" imgW="1193800" imgH="292100" progId="Equation.3">
                  <p:embed/>
                </p:oleObj>
              </mc:Choice>
              <mc:Fallback>
                <p:oleObj name="Microsoft Equation 3.0" r:id="rId12" imgW="1193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005064"/>
                        <a:ext cx="1944216" cy="648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33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895087"/>
              </p:ext>
            </p:extLst>
          </p:nvPr>
        </p:nvGraphicFramePr>
        <p:xfrm>
          <a:off x="534727" y="4437112"/>
          <a:ext cx="1184796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Microsoft Equation 3.0" r:id="rId14" imgW="444114" imgH="215713" progId="Equation.3">
                  <p:embed/>
                </p:oleObj>
              </mc:Choice>
              <mc:Fallback>
                <p:oleObj name="Microsoft Equation 3.0" r:id="rId14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27" y="4437112"/>
                        <a:ext cx="1184796" cy="5032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8" name="Rectangle 8"/>
          <p:cNvSpPr>
            <a:spLocks noChangeArrowheads="1"/>
          </p:cNvSpPr>
          <p:nvPr/>
        </p:nvSpPr>
        <p:spPr bwMode="auto">
          <a:xfrm>
            <a:off x="611188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9259" name="Rectangle 9"/>
          <p:cNvSpPr>
            <a:spLocks noChangeArrowheads="1"/>
          </p:cNvSpPr>
          <p:nvPr/>
        </p:nvSpPr>
        <p:spPr bwMode="auto">
          <a:xfrm>
            <a:off x="0" y="1738313"/>
            <a:ext cx="1844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0" name="Rectangle 10"/>
          <p:cNvSpPr>
            <a:spLocks noChangeArrowheads="1"/>
          </p:cNvSpPr>
          <p:nvPr/>
        </p:nvSpPr>
        <p:spPr bwMode="auto">
          <a:xfrm>
            <a:off x="0" y="1738313"/>
            <a:ext cx="192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1" name="Rectangle 11"/>
          <p:cNvSpPr>
            <a:spLocks noChangeArrowheads="1"/>
          </p:cNvSpPr>
          <p:nvPr/>
        </p:nvSpPr>
        <p:spPr bwMode="auto">
          <a:xfrm>
            <a:off x="0" y="1738313"/>
            <a:ext cx="1127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2" name="Rectangle 12"/>
          <p:cNvSpPr>
            <a:spLocks noChangeArrowheads="1"/>
          </p:cNvSpPr>
          <p:nvPr/>
        </p:nvSpPr>
        <p:spPr bwMode="auto">
          <a:xfrm>
            <a:off x="0" y="1738313"/>
            <a:ext cx="1844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3" name="Rectangle 13"/>
          <p:cNvSpPr>
            <a:spLocks noChangeArrowheads="1"/>
          </p:cNvSpPr>
          <p:nvPr/>
        </p:nvSpPr>
        <p:spPr bwMode="auto">
          <a:xfrm>
            <a:off x="0" y="1738313"/>
            <a:ext cx="192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4" name="Rectangle 14"/>
          <p:cNvSpPr>
            <a:spLocks noChangeArrowheads="1"/>
          </p:cNvSpPr>
          <p:nvPr/>
        </p:nvSpPr>
        <p:spPr bwMode="auto">
          <a:xfrm>
            <a:off x="0" y="1738313"/>
            <a:ext cx="1127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1030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40855"/>
              </p:ext>
            </p:extLst>
          </p:nvPr>
        </p:nvGraphicFramePr>
        <p:xfrm>
          <a:off x="563562" y="182746"/>
          <a:ext cx="8382000" cy="375031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student No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Score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²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+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9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nd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3 =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rd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+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4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9307" name="Rectangle 57"/>
          <p:cNvSpPr>
            <a:spLocks noChangeArrowheads="1"/>
          </p:cNvSpPr>
          <p:nvPr/>
        </p:nvSpPr>
        <p:spPr bwMode="auto">
          <a:xfrm>
            <a:off x="2124075" y="6092825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18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09308" name="Rectangle 58"/>
          <p:cNvSpPr>
            <a:spLocks noChangeArrowheads="1"/>
          </p:cNvSpPr>
          <p:nvPr/>
        </p:nvSpPr>
        <p:spPr bwMode="auto">
          <a:xfrm>
            <a:off x="3684588" y="5089525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800" b="1" u="sng"/>
              <a:t>16</a:t>
            </a:r>
            <a:endParaRPr lang="en-US" sz="2800" b="1"/>
          </a:p>
          <a:p>
            <a:pPr algn="ctr" rtl="0"/>
            <a:r>
              <a:rPr lang="en-US" sz="2800" b="1"/>
              <a:t>  5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9309" name="Rectangle 59"/>
          <p:cNvSpPr>
            <a:spLocks noChangeArrowheads="1"/>
          </p:cNvSpPr>
          <p:nvPr/>
        </p:nvSpPr>
        <p:spPr bwMode="auto">
          <a:xfrm>
            <a:off x="3861594" y="5301412"/>
            <a:ext cx="200818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>
              <a:lnSpc>
                <a:spcPct val="60000"/>
              </a:lnSpc>
            </a:pPr>
            <a:r>
              <a:rPr lang="en-US" sz="1400" b="1"/>
              <a:t>  2</a:t>
            </a:r>
            <a:r>
              <a:rPr lang="en-US" sz="1400"/>
              <a:t> </a:t>
            </a:r>
            <a:endParaRPr lang="en-US" sz="1400" b="1"/>
          </a:p>
          <a:p>
            <a:pPr rtl="0">
              <a:lnSpc>
                <a:spcPct val="60000"/>
              </a:lnSpc>
            </a:pPr>
            <a:r>
              <a:rPr lang="en-US" sz="2800" b="1"/>
              <a:t>S</a:t>
            </a:r>
            <a:r>
              <a:rPr lang="en-US" sz="2800"/>
              <a:t>=</a:t>
            </a:r>
          </a:p>
        </p:txBody>
      </p:sp>
      <p:sp>
        <p:nvSpPr>
          <p:cNvPr id="309310" name="Rectangle 60"/>
          <p:cNvSpPr>
            <a:spLocks noChangeArrowheads="1"/>
          </p:cNvSpPr>
          <p:nvPr/>
        </p:nvSpPr>
        <p:spPr bwMode="auto">
          <a:xfrm>
            <a:off x="6095296" y="5118559"/>
            <a:ext cx="2411412" cy="51706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lnSpc>
                <a:spcPct val="60000"/>
              </a:lnSpc>
            </a:pPr>
            <a:r>
              <a:rPr lang="en-US">
                <a:solidFill>
                  <a:srgbClr val="000000"/>
                </a:solidFill>
              </a:rPr>
              <a:t>                            </a:t>
            </a:r>
            <a:r>
              <a:rPr lang="en-US" sz="1600" b="1">
                <a:solidFill>
                  <a:srgbClr val="000000"/>
                </a:solidFill>
              </a:rPr>
              <a:t>2</a:t>
            </a:r>
          </a:p>
          <a:p>
            <a:pPr algn="justLow" rtl="0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</a:rPr>
              <a:t>3.179  score</a:t>
            </a:r>
          </a:p>
        </p:txBody>
      </p:sp>
      <p:graphicFrame>
        <p:nvGraphicFramePr>
          <p:cNvPr id="3093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479221"/>
              </p:ext>
            </p:extLst>
          </p:nvPr>
        </p:nvGraphicFramePr>
        <p:xfrm>
          <a:off x="0" y="5229200"/>
          <a:ext cx="3419872" cy="10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16" imgW="1129810" imgH="444307" progId="Equation.3">
                  <p:embed/>
                </p:oleObj>
              </mc:Choice>
              <mc:Fallback>
                <p:oleObj name="Equation" r:id="rId16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29200"/>
                        <a:ext cx="3419872" cy="1016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13" name="Rectangle 5"/>
          <p:cNvSpPr>
            <a:spLocks noChangeArrowheads="1"/>
          </p:cNvSpPr>
          <p:nvPr/>
        </p:nvSpPr>
        <p:spPr bwMode="auto">
          <a:xfrm>
            <a:off x="7566024" y="5573422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????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09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9574"/>
            <a:ext cx="12398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1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4" y="341960"/>
            <a:ext cx="11207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67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F7D4DB-F586-4CD3-820D-297BB29F10C5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0275" name="Rectangle 52"/>
          <p:cNvSpPr>
            <a:spLocks noChangeArrowheads="1"/>
          </p:cNvSpPr>
          <p:nvPr/>
        </p:nvSpPr>
        <p:spPr bwMode="auto">
          <a:xfrm>
            <a:off x="428002" y="3717032"/>
            <a:ext cx="871599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600" b="1" u="sng">
                <a:solidFill>
                  <a:srgbClr val="0070C0"/>
                </a:solidFill>
                <a:cs typeface="Times New Roman" pitchFamily="18" charset="0"/>
              </a:rPr>
              <a:t>The Disadvantage or drawback of variance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 that </a:t>
            </a:r>
            <a:r>
              <a:rPr lang="en-US" sz="2600" b="1">
                <a:cs typeface="Times New Roman" pitchFamily="18" charset="0"/>
              </a:rPr>
              <a:t>its unit is</a:t>
            </a:r>
            <a:r>
              <a:rPr lang="en-US" sz="2600">
                <a:cs typeface="Times New Roman" pitchFamily="18" charset="0"/>
              </a:rPr>
              <a:t> </a:t>
            </a:r>
            <a:r>
              <a:rPr lang="en-US" sz="2600" b="1">
                <a:cs typeface="Times New Roman" pitchFamily="18" charset="0"/>
              </a:rPr>
              <a:t>squared Kg</a:t>
            </a:r>
            <a:r>
              <a:rPr lang="en-US" sz="2600" b="1" baseline="30000">
                <a:cs typeface="Times New Roman" pitchFamily="18" charset="0"/>
              </a:rPr>
              <a:t>2</a:t>
            </a:r>
            <a:r>
              <a:rPr lang="en-US" sz="2600" b="1">
                <a:cs typeface="Times New Roman" pitchFamily="18" charset="0"/>
              </a:rPr>
              <a:t> , bacteria</a:t>
            </a:r>
            <a:r>
              <a:rPr lang="en-US" sz="2600" b="1" baseline="30000">
                <a:cs typeface="Times New Roman" pitchFamily="18" charset="0"/>
              </a:rPr>
              <a:t>2</a:t>
            </a:r>
            <a:r>
              <a:rPr lang="en-US" sz="2600" b="1">
                <a:cs typeface="Times New Roman" pitchFamily="18" charset="0"/>
              </a:rPr>
              <a:t> ….., So </a:t>
            </a:r>
          </a:p>
          <a:p>
            <a:pPr rtl="0"/>
            <a:r>
              <a:rPr lang="en-US" sz="2600" b="1">
                <a:cs typeface="Times New Roman" pitchFamily="18" charset="0"/>
              </a:rPr>
              <a:t>restore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the</a:t>
            </a:r>
            <a:r>
              <a:rPr lang="en-US" sz="260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squared unit</a:t>
            </a:r>
            <a:r>
              <a:rPr lang="en-US" sz="2600">
                <a:solidFill>
                  <a:srgbClr val="0070C0"/>
                </a:solidFill>
                <a:cs typeface="Times New Roman" pitchFamily="18" charset="0"/>
              </a:rPr>
              <a:t> into </a:t>
            </a:r>
            <a:r>
              <a:rPr lang="en-US" sz="2600">
                <a:cs typeface="Times New Roman" pitchFamily="18" charset="0"/>
              </a:rPr>
              <a:t>its </a:t>
            </a:r>
            <a:r>
              <a:rPr lang="en-US" sz="2600" b="1">
                <a:cs typeface="Times New Roman" pitchFamily="18" charset="0"/>
              </a:rPr>
              <a:t>original form </a:t>
            </a:r>
          </a:p>
          <a:p>
            <a:pPr algn="ctr" rtl="0"/>
            <a:r>
              <a:rPr lang="en-US" sz="2600" b="1">
                <a:cs typeface="Times New Roman" pitchFamily="18" charset="0"/>
              </a:rPr>
              <a:t>by </a:t>
            </a:r>
          </a:p>
          <a:p>
            <a:pPr rtl="0"/>
            <a:r>
              <a:rPr lang="en-US" sz="2600" b="1">
                <a:cs typeface="Times New Roman" pitchFamily="18" charset="0"/>
              </a:rPr>
              <a:t>taking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the </a:t>
            </a:r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square root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of this </a:t>
            </a:r>
            <a:r>
              <a:rPr lang="en-US" sz="2600">
                <a:cs typeface="Times New Roman" pitchFamily="18" charset="0"/>
              </a:rPr>
              <a:t>(S</a:t>
            </a:r>
            <a:r>
              <a:rPr lang="en-US" sz="2600" baseline="30000">
                <a:cs typeface="Times New Roman" pitchFamily="18" charset="0"/>
              </a:rPr>
              <a:t>2</a:t>
            </a:r>
            <a:r>
              <a:rPr lang="en-US" sz="2600">
                <a:cs typeface="Times New Roman" pitchFamily="18" charset="0"/>
              </a:rPr>
              <a:t>) value, this is </a:t>
            </a:r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known as S.D .</a:t>
            </a:r>
          </a:p>
        </p:txBody>
      </p:sp>
      <p:sp>
        <p:nvSpPr>
          <p:cNvPr id="310276" name="Rectangle 43"/>
          <p:cNvSpPr>
            <a:spLocks noChangeArrowheads="1"/>
          </p:cNvSpPr>
          <p:nvPr/>
        </p:nvSpPr>
        <p:spPr bwMode="auto">
          <a:xfrm>
            <a:off x="179512" y="466219"/>
            <a:ext cx="8439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 u="sng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Variance    S</a:t>
            </a:r>
            <a:r>
              <a:rPr lang="en-US" sz="2800" b="1" u="sng" baseline="3000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2</a:t>
            </a:r>
          </a:p>
          <a:p>
            <a:pPr rtl="0"/>
            <a:r>
              <a:rPr lang="en-US" sz="2600" b="1">
                <a:ea typeface="Times New Roman" pitchFamily="18" charset="0"/>
                <a:cs typeface="Simplified Arabic" pitchFamily="18" charset="-78"/>
              </a:rPr>
              <a:t>It is the</a:t>
            </a:r>
            <a:r>
              <a:rPr lang="en-US" sz="260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>
                <a:solidFill>
                  <a:schemeClr val="accent6"/>
                </a:solidFill>
                <a:ea typeface="Times New Roman" pitchFamily="18" charset="0"/>
                <a:cs typeface="Simplified Arabic" pitchFamily="18" charset="-78"/>
              </a:rPr>
              <a:t>Average</a:t>
            </a:r>
            <a:r>
              <a:rPr lang="en-US" sz="2600">
                <a:ea typeface="Times New Roman" pitchFamily="18" charset="0"/>
                <a:cs typeface="Simplified Arabic" pitchFamily="18" charset="-78"/>
              </a:rPr>
              <a:t> of </a:t>
            </a:r>
            <a:r>
              <a:rPr lang="en-US" sz="2600" b="1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Simplified Arabic" pitchFamily="18" charset="-78"/>
              </a:rPr>
              <a:t>squared</a:t>
            </a:r>
            <a:r>
              <a:rPr lang="en-US" sz="2600" b="1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>
                <a:solidFill>
                  <a:srgbClr val="CC0099"/>
                </a:solidFill>
                <a:ea typeface="Times New Roman" pitchFamily="18" charset="0"/>
                <a:cs typeface="Simplified Arabic" pitchFamily="18" charset="-78"/>
              </a:rPr>
              <a:t>deviation</a:t>
            </a:r>
            <a:r>
              <a:rPr lang="en-US" sz="2600">
                <a:ea typeface="Times New Roman" pitchFamily="18" charset="0"/>
                <a:cs typeface="Simplified Arabic" pitchFamily="18" charset="-78"/>
              </a:rPr>
              <a:t> of </a:t>
            </a:r>
            <a:r>
              <a:rPr lang="en-US" sz="2600" b="1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observation</a:t>
            </a:r>
            <a:r>
              <a:rPr lang="en-US" sz="260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f</a:t>
            </a:r>
            <a:r>
              <a:rPr lang="en-US" sz="2600" b="1">
                <a:ea typeface="Times New Roman" pitchFamily="18" charset="0"/>
                <a:cs typeface="Simplified Arabic" pitchFamily="18" charset="-78"/>
              </a:rPr>
              <a:t>rom the</a:t>
            </a:r>
            <a:r>
              <a:rPr lang="en-US" sz="260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mean</a:t>
            </a:r>
            <a:r>
              <a:rPr lang="en-US" sz="260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>
                <a:ea typeface="Times New Roman" pitchFamily="18" charset="0"/>
                <a:cs typeface="Simplified Arabic" pitchFamily="18" charset="-78"/>
              </a:rPr>
              <a:t>in a set of data</a:t>
            </a:r>
            <a:r>
              <a:rPr lang="en-US" sz="2600">
                <a:ea typeface="Times New Roman" pitchFamily="18" charset="0"/>
                <a:cs typeface="Simplified Arabic" pitchFamily="18" charset="-78"/>
              </a:rPr>
              <a:t> .</a:t>
            </a:r>
          </a:p>
        </p:txBody>
      </p:sp>
      <p:graphicFrame>
        <p:nvGraphicFramePr>
          <p:cNvPr id="310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14596"/>
              </p:ext>
            </p:extLst>
          </p:nvPr>
        </p:nvGraphicFramePr>
        <p:xfrm>
          <a:off x="838200" y="2019712"/>
          <a:ext cx="4343400" cy="132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19712"/>
                        <a:ext cx="4343400" cy="132356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8" name="Rectangle 5"/>
          <p:cNvSpPr>
            <a:spLocks noChangeArrowheads="1"/>
          </p:cNvSpPr>
          <p:nvPr/>
        </p:nvSpPr>
        <p:spPr bwMode="auto">
          <a:xfrm>
            <a:off x="6228184" y="233016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????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0279" name="Rectangle 60"/>
          <p:cNvSpPr>
            <a:spLocks noChangeArrowheads="1"/>
          </p:cNvSpPr>
          <p:nvPr/>
        </p:nvSpPr>
        <p:spPr bwMode="auto">
          <a:xfrm>
            <a:off x="5804693" y="1743057"/>
            <a:ext cx="2411413" cy="547201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lnSpc>
                <a:spcPct val="60000"/>
              </a:lnSpc>
            </a:pPr>
            <a:r>
              <a:rPr lang="en-US">
                <a:solidFill>
                  <a:srgbClr val="000000"/>
                </a:solidFill>
              </a:rPr>
              <a:t>                               </a:t>
            </a:r>
            <a:r>
              <a:rPr lang="en-US" sz="1600" b="1">
                <a:solidFill>
                  <a:srgbClr val="000000"/>
                </a:solidFill>
              </a:rPr>
              <a:t>2</a:t>
            </a:r>
          </a:p>
          <a:p>
            <a:pPr algn="justLow" rtl="0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</a:rPr>
              <a:t>3.179  score</a:t>
            </a:r>
          </a:p>
        </p:txBody>
      </p:sp>
      <p:sp>
        <p:nvSpPr>
          <p:cNvPr id="3102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8CDED5-EC89-4D2E-B362-964B17E2F8B2}" type="slidenum">
              <a:rPr lang="ar-SA" sz="1400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9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E3DD62-2D5A-480D-AA9A-8A2BCF6195F7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136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20A520E-D867-46D9-B38F-558CB93415B8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1364" name="Rectangle 9"/>
          <p:cNvSpPr>
            <a:spLocks noChangeArrowheads="1"/>
          </p:cNvSpPr>
          <p:nvPr/>
        </p:nvSpPr>
        <p:spPr bwMode="auto">
          <a:xfrm>
            <a:off x="0" y="29235"/>
            <a:ext cx="7812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rtl="0"/>
            <a:r>
              <a:rPr lang="en-US" sz="280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            Description statistics  </a:t>
            </a:r>
            <a:endParaRPr lang="en-US" sz="2800">
              <a:ea typeface="Times New Roman" pitchFamily="18" charset="0"/>
              <a:cs typeface="Simplified Arabic" pitchFamily="18" charset="-78"/>
            </a:endParaRPr>
          </a:p>
          <a:p>
            <a:pPr indent="457200" rtl="0" eaLnBrk="0" hangingPunct="0"/>
            <a:r>
              <a:rPr lang="en-US" sz="280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           summarization</a:t>
            </a:r>
            <a:endParaRPr lang="en-US" sz="2800">
              <a:ea typeface="Times New Roman" pitchFamily="18" charset="0"/>
              <a:cs typeface="Simplified Arabic" pitchFamily="18" charset="-78"/>
            </a:endParaRPr>
          </a:p>
          <a:p>
            <a:pPr indent="457200" rtl="0" eaLnBrk="0" hangingPunct="0"/>
            <a:endParaRPr lang="en-US" sz="2800"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71366" name="Rectangle 10"/>
          <p:cNvSpPr>
            <a:spLocks noChangeArrowheads="1"/>
          </p:cNvSpPr>
          <p:nvPr/>
        </p:nvSpPr>
        <p:spPr bwMode="auto">
          <a:xfrm>
            <a:off x="228600" y="1544138"/>
            <a:ext cx="86407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 eaLnBrk="0" hangingPunct="0"/>
            <a:r>
              <a:rPr lang="en-US" sz="2400" b="1">
                <a:ea typeface="Times New Roman" pitchFamily="18" charset="0"/>
                <a:cs typeface="Simplified Arabic" pitchFamily="18" charset="-78"/>
              </a:rPr>
              <a:t>Presentation  </a:t>
            </a:r>
            <a:r>
              <a:rPr lang="en-US" sz="2400" b="1">
                <a:solidFill>
                  <a:srgbClr val="0099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</a:t>
            </a:r>
            <a:r>
              <a:rPr lang="en-US" sz="2400" b="1">
                <a:ea typeface="Times New Roman" pitchFamily="18" charset="0"/>
                <a:cs typeface="Simplified Arabic" pitchFamily="18" charset="-78"/>
              </a:rPr>
              <a:t>Numerical</a:t>
            </a:r>
          </a:p>
          <a:p>
            <a:pPr rtl="0" eaLnBrk="0" hangingPunct="0"/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        </a:t>
            </a:r>
          </a:p>
          <a:p>
            <a:pPr rtl="0" eaLnBrk="0" hangingPunct="0"/>
            <a:endParaRPr lang="en-US" b="1">
              <a:solidFill>
                <a:srgbClr val="66FF33"/>
              </a:solidFill>
              <a:ea typeface="Times New Roman" pitchFamily="18" charset="0"/>
              <a:cs typeface="Simplified Arabic" pitchFamily="18" charset="-78"/>
            </a:endParaRPr>
          </a:p>
          <a:p>
            <a:pPr rtl="0" eaLnBrk="0" hangingPunct="0"/>
            <a:r>
              <a:rPr lang="en-US" sz="2400" b="1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Graph</a:t>
            </a:r>
            <a:r>
              <a:rPr lang="en-US" sz="240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</a:t>
            </a:r>
            <a:r>
              <a:rPr lang="en-US" sz="2400">
                <a:solidFill>
                  <a:srgbClr val="FFFFFF"/>
                </a:solidFill>
                <a:ea typeface="Times New Roman" pitchFamily="18" charset="0"/>
                <a:cs typeface="Simplified Arabic" pitchFamily="18" charset="-78"/>
              </a:rPr>
              <a:t>and </a:t>
            </a:r>
            <a:r>
              <a:rPr lang="en-US" sz="2400" b="1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Table</a:t>
            </a:r>
            <a:endParaRPr lang="en-US" sz="2400" b="1">
              <a:solidFill>
                <a:srgbClr val="660066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71370" name="Rectangle 6"/>
          <p:cNvSpPr>
            <a:spLocks noChangeArrowheads="1"/>
          </p:cNvSpPr>
          <p:nvPr/>
        </p:nvSpPr>
        <p:spPr bwMode="auto">
          <a:xfrm>
            <a:off x="215106" y="3980718"/>
            <a:ext cx="740489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400" b="1" i="1">
                <a:ea typeface="Times New Roman" pitchFamily="18" charset="0"/>
                <a:cs typeface="Simplified Arabic" pitchFamily="18" charset="-78"/>
              </a:rPr>
              <a:t>this approach might not be enough,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400" b="1" i="1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comparisons</a:t>
            </a:r>
            <a:r>
              <a:rPr lang="en-US" sz="2400" b="1" i="1">
                <a:ea typeface="Times New Roman" pitchFamily="18" charset="0"/>
                <a:cs typeface="Simplified Arabic" pitchFamily="18" charset="-78"/>
              </a:rPr>
              <a:t> between one set of data &amp; another </a:t>
            </a:r>
          </a:p>
          <a:p>
            <a:pPr rtl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400" b="1" i="1">
                <a:ea typeface="Times New Roman" pitchFamily="18" charset="0"/>
                <a:cs typeface="Simplified Arabic" pitchFamily="18" charset="-78"/>
              </a:rPr>
              <a:t>summarize data  by one more  step further .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400" b="1" i="1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presenting a set of data by a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400" b="1" i="1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                 single Numerical value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endParaRPr lang="en-US" sz="2600" b="1">
              <a:solidFill>
                <a:srgbClr val="FFFFFF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380499" y="2780928"/>
            <a:ext cx="166688" cy="872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18148" y="980728"/>
            <a:ext cx="1313892" cy="792088"/>
          </a:xfrm>
          <a:prstGeom prst="straightConnector1">
            <a:avLst/>
          </a:prstGeom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74150" y="980728"/>
            <a:ext cx="1069658" cy="720080"/>
          </a:xfrm>
          <a:prstGeom prst="straightConnector1">
            <a:avLst/>
          </a:prstGeom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1854200"/>
            <a:ext cx="784979" cy="710704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67172" y="1861558"/>
            <a:ext cx="599256" cy="703346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158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CF28B6-B9A9-4E0D-BD6E-FD390BF413A9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1129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87916"/>
              </p:ext>
            </p:extLst>
          </p:nvPr>
        </p:nvGraphicFramePr>
        <p:xfrm>
          <a:off x="687388" y="1351155"/>
          <a:ext cx="3633788" cy="106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351155"/>
                        <a:ext cx="3633788" cy="106973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0" name="Rectangle 6"/>
          <p:cNvSpPr>
            <a:spLocks noChangeArrowheads="1"/>
          </p:cNvSpPr>
          <p:nvPr/>
        </p:nvSpPr>
        <p:spPr bwMode="auto">
          <a:xfrm>
            <a:off x="304800" y="291425"/>
            <a:ext cx="701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800" b="1" u="sng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Standard Deviation </a:t>
            </a:r>
            <a:r>
              <a:rPr lang="en-US" sz="2800" b="1">
                <a:solidFill>
                  <a:srgbClr val="000066"/>
                </a:solidFill>
                <a:ea typeface="Times New Roman" pitchFamily="18" charset="0"/>
                <a:cs typeface="Simplified Arabic" pitchFamily="18" charset="-78"/>
              </a:rPr>
              <a:t>±</a:t>
            </a:r>
            <a:r>
              <a:rPr lang="en-US" sz="2800" b="1" u="sng">
                <a:solidFill>
                  <a:srgbClr val="000066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u="sng">
                <a:ea typeface="Times New Roman" pitchFamily="18" charset="0"/>
                <a:cs typeface="Simplified Arabic" pitchFamily="18" charset="-78"/>
              </a:rPr>
              <a:t>S.D</a:t>
            </a:r>
            <a:r>
              <a:rPr lang="en-US" sz="2800" u="sng">
                <a:ea typeface="Times New Roman" pitchFamily="18" charset="0"/>
                <a:cs typeface="Simplified Arabic" pitchFamily="18" charset="-78"/>
              </a:rPr>
              <a:t>.</a:t>
            </a:r>
            <a:endParaRPr lang="en-US" sz="2800">
              <a:ea typeface="Times New Roman" pitchFamily="18" charset="0"/>
              <a:cs typeface="Simplified Arabic" pitchFamily="18" charset="-78"/>
            </a:endParaRPr>
          </a:p>
          <a:p>
            <a:pPr algn="justLow" rtl="0" eaLnBrk="0" hangingPunct="0"/>
            <a:r>
              <a:rPr lang="en-US">
                <a:ea typeface="Times New Roman" pitchFamily="18" charset="0"/>
                <a:cs typeface="Simplified Arabic" pitchFamily="18" charset="-78"/>
              </a:rPr>
              <a:t>	</a:t>
            </a:r>
            <a:r>
              <a:rPr lang="en-US" sz="2600" b="1">
                <a:ea typeface="Times New Roman" pitchFamily="18" charset="0"/>
                <a:cs typeface="Simplified Arabic" pitchFamily="18" charset="-78"/>
              </a:rPr>
              <a:t>It is the</a:t>
            </a:r>
            <a:r>
              <a:rPr lang="en-US" sz="260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>
                <a:ea typeface="Times New Roman" pitchFamily="18" charset="0"/>
                <a:cs typeface="Simplified Arabic" pitchFamily="18" charset="-78"/>
              </a:rPr>
              <a:t>square root</a:t>
            </a:r>
            <a:r>
              <a:rPr lang="en-US" sz="260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>
                <a:ea typeface="Times New Roman" pitchFamily="18" charset="0"/>
                <a:cs typeface="Simplified Arabic" pitchFamily="18" charset="-78"/>
              </a:rPr>
              <a:t>of</a:t>
            </a:r>
            <a:r>
              <a:rPr lang="en-US" sz="260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>
                <a:ea typeface="Times New Roman" pitchFamily="18" charset="0"/>
                <a:cs typeface="Simplified Arabic" pitchFamily="18" charset="-78"/>
              </a:rPr>
              <a:t>variance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.</a:t>
            </a:r>
            <a:endParaRPr lang="en-US" sz="32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311301" name="Rectangle 8"/>
          <p:cNvSpPr>
            <a:spLocks noChangeArrowheads="1"/>
          </p:cNvSpPr>
          <p:nvPr/>
        </p:nvSpPr>
        <p:spPr bwMode="auto">
          <a:xfrm>
            <a:off x="327217" y="3573016"/>
            <a:ext cx="8642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± </a:t>
            </a:r>
            <a:r>
              <a:rPr lang="en-US" sz="2600" b="1">
                <a:cs typeface="Times New Roman" pitchFamily="18" charset="0"/>
              </a:rPr>
              <a:t>S.D</a:t>
            </a:r>
            <a:r>
              <a:rPr lang="en-US" sz="2600">
                <a:cs typeface="Times New Roman" pitchFamily="18" charset="0"/>
              </a:rPr>
              <a:t> </a:t>
            </a:r>
            <a:r>
              <a:rPr lang="en-US" sz="2600" b="1">
                <a:cs typeface="Times New Roman" pitchFamily="18" charset="0"/>
              </a:rPr>
              <a:t>(S)</a:t>
            </a:r>
            <a:r>
              <a:rPr lang="en-US" sz="2600">
                <a:cs typeface="Times New Roman" pitchFamily="18" charset="0"/>
              </a:rPr>
              <a:t> </a:t>
            </a:r>
            <a:r>
              <a:rPr lang="en-US" sz="2600" b="1">
                <a:cs typeface="Times New Roman" pitchFamily="18" charset="0"/>
              </a:rPr>
              <a:t>it is the</a:t>
            </a:r>
            <a:r>
              <a:rPr lang="en-US" sz="2600"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square root</a:t>
            </a:r>
            <a:r>
              <a:rPr lang="en-US" sz="26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>
                <a:cs typeface="Times New Roman" pitchFamily="18" charset="0"/>
              </a:rPr>
              <a:t>of the </a:t>
            </a:r>
            <a:r>
              <a:rPr lang="en-US" sz="2600" b="1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Average </a:t>
            </a:r>
            <a:r>
              <a:rPr lang="en-US" sz="2600" b="1">
                <a:cs typeface="Times New Roman" pitchFamily="18" charset="0"/>
              </a:rPr>
              <a:t>square </a:t>
            </a:r>
            <a:r>
              <a:rPr lang="en-US" sz="2600" b="1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deviation</a:t>
            </a:r>
            <a:r>
              <a:rPr lang="en-US" sz="2600">
                <a:cs typeface="Times New Roman" pitchFamily="18" charset="0"/>
              </a:rPr>
              <a:t> of </a:t>
            </a:r>
            <a:r>
              <a:rPr lang="en-US" sz="2600" b="1">
                <a:cs typeface="Times New Roman" pitchFamily="18" charset="0"/>
              </a:rPr>
              <a:t>observation</a:t>
            </a:r>
            <a:r>
              <a:rPr lang="en-US" sz="2600">
                <a:cs typeface="Times New Roman" pitchFamily="18" charset="0"/>
              </a:rPr>
              <a:t> </a:t>
            </a:r>
            <a:r>
              <a:rPr lang="en-US" sz="2600" b="1">
                <a:cs typeface="Times New Roman" pitchFamily="18" charset="0"/>
              </a:rPr>
              <a:t>from the</a:t>
            </a:r>
            <a:r>
              <a:rPr lang="en-US" sz="2600">
                <a:cs typeface="Times New Roman" pitchFamily="18" charset="0"/>
              </a:rPr>
              <a:t> </a:t>
            </a:r>
            <a:r>
              <a:rPr lang="en-US" sz="2600" b="1">
                <a:cs typeface="Times New Roman" pitchFamily="18" charset="0"/>
              </a:rPr>
              <a:t>mean</a:t>
            </a:r>
            <a:r>
              <a:rPr lang="en-US" sz="2600">
                <a:cs typeface="Times New Roman" pitchFamily="18" charset="0"/>
              </a:rPr>
              <a:t> </a:t>
            </a:r>
            <a:r>
              <a:rPr lang="en-US" sz="2600" b="1">
                <a:cs typeface="Times New Roman" pitchFamily="18" charset="0"/>
              </a:rPr>
              <a:t>in a set of data</a:t>
            </a:r>
            <a:endParaRPr lang="en-US" sz="2600">
              <a:cs typeface="Times New Roman" pitchFamily="18" charset="0"/>
            </a:endParaRPr>
          </a:p>
        </p:txBody>
      </p:sp>
      <p:graphicFrame>
        <p:nvGraphicFramePr>
          <p:cNvPr id="311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24691"/>
              </p:ext>
            </p:extLst>
          </p:nvPr>
        </p:nvGraphicFramePr>
        <p:xfrm>
          <a:off x="4860032" y="1916832"/>
          <a:ext cx="403269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Equation" r:id="rId5" imgW="1574800" imgH="533400" progId="Equation.3">
                  <p:embed/>
                </p:oleObj>
              </mc:Choice>
              <mc:Fallback>
                <p:oleObj name="Equation" r:id="rId5" imgW="1574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916832"/>
                        <a:ext cx="4032697" cy="115212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755576" y="4782924"/>
            <a:ext cx="7632847" cy="892552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/>
              <a:t>One advantage of SD is that unlike the </a:t>
            </a:r>
            <a:r>
              <a:rPr lang="en-US" sz="2600" b="1" err="1"/>
              <a:t>iqr</a:t>
            </a:r>
            <a:endParaRPr lang="en-US" sz="2600" b="1"/>
          </a:p>
          <a:p>
            <a:r>
              <a:rPr lang="en-US" sz="2600" b="1"/>
              <a:t> </a:t>
            </a:r>
            <a:r>
              <a:rPr lang="en-US" sz="2600" b="1">
                <a:solidFill>
                  <a:srgbClr val="0070C0"/>
                </a:solidFill>
              </a:rPr>
              <a:t>it uses all the information in the data</a:t>
            </a:r>
          </a:p>
        </p:txBody>
      </p:sp>
      <p:sp>
        <p:nvSpPr>
          <p:cNvPr id="3113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CBAF88-DE3D-4157-BE70-E98E288DAFAC}" type="slidenum">
              <a:rPr lang="ar-SA" sz="1400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45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37DA4B8-5D99-44B9-BB06-2D30CF5DCABD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232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3C3BD62-87D5-4608-B48B-69EC40FF3FDF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123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38779"/>
              </p:ext>
            </p:extLst>
          </p:nvPr>
        </p:nvGraphicFramePr>
        <p:xfrm>
          <a:off x="3617912" y="665162"/>
          <a:ext cx="6492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2" y="665162"/>
                        <a:ext cx="6492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8"/>
          <p:cNvGraphicFramePr>
            <a:graphicFrameLocks noChangeAspect="1"/>
          </p:cNvGraphicFramePr>
          <p:nvPr/>
        </p:nvGraphicFramePr>
        <p:xfrm>
          <a:off x="7451725" y="896938"/>
          <a:ext cx="1368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Equation" r:id="rId6" imgW="634725" imgH="253890" progId="Equation.3">
                  <p:embed/>
                </p:oleObj>
              </mc:Choice>
              <mc:Fallback>
                <p:oleObj name="Equation" r:id="rId6" imgW="63472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896938"/>
                        <a:ext cx="13684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7"/>
          <p:cNvGraphicFramePr>
            <a:graphicFrameLocks noChangeAspect="1"/>
          </p:cNvGraphicFramePr>
          <p:nvPr/>
        </p:nvGraphicFramePr>
        <p:xfrm>
          <a:off x="7164388" y="1358900"/>
          <a:ext cx="1511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tion" r:id="rId8" imgW="723586" imgH="291973" progId="Equation.3">
                  <p:embed/>
                </p:oleObj>
              </mc:Choice>
              <mc:Fallback>
                <p:oleObj name="Equation" r:id="rId8" imgW="723586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358900"/>
                        <a:ext cx="15113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200811"/>
              </p:ext>
            </p:extLst>
          </p:nvPr>
        </p:nvGraphicFramePr>
        <p:xfrm>
          <a:off x="7883971" y="1806575"/>
          <a:ext cx="1152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Equation" r:id="rId10" imgW="926698" imgH="304668" progId="Equation.3">
                  <p:embed/>
                </p:oleObj>
              </mc:Choice>
              <mc:Fallback>
                <p:oleObj name="Equation" r:id="rId10" imgW="92669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971" y="1806575"/>
                        <a:ext cx="11525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322082"/>
              </p:ext>
            </p:extLst>
          </p:nvPr>
        </p:nvGraphicFramePr>
        <p:xfrm>
          <a:off x="2358230" y="5181600"/>
          <a:ext cx="4176713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12" imgW="1574800" imgH="533400" progId="Equation.3">
                  <p:embed/>
                </p:oleObj>
              </mc:Choice>
              <mc:Fallback>
                <p:oleObj name="Equation" r:id="rId12" imgW="1574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230" y="5181600"/>
                        <a:ext cx="4176713" cy="1246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9" name="Rectangle 10"/>
          <p:cNvSpPr>
            <a:spLocks noChangeArrowheads="1"/>
          </p:cNvSpPr>
          <p:nvPr/>
        </p:nvSpPr>
        <p:spPr bwMode="auto">
          <a:xfrm>
            <a:off x="0" y="188109"/>
            <a:ext cx="7019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800" b="1" u="sng">
                <a:solidFill>
                  <a:schemeClr val="tx2"/>
                </a:solidFill>
                <a:cs typeface="Times New Roman" pitchFamily="18" charset="0"/>
              </a:rPr>
              <a:t>Steps in calculating S.D</a:t>
            </a:r>
            <a:endParaRPr lang="en-US" sz="2800">
              <a:solidFill>
                <a:schemeClr val="tx2"/>
              </a:solidFill>
              <a:cs typeface="Times New Roman" pitchFamily="18" charset="0"/>
            </a:endParaRPr>
          </a:p>
          <a:p>
            <a:pPr algn="justLow" rtl="0" eaLnBrk="0" hangingPunct="0">
              <a:buFontTx/>
              <a:buAutoNum type="arabicPeriod"/>
            </a:pPr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Determine the mean </a:t>
            </a:r>
          </a:p>
        </p:txBody>
      </p:sp>
      <p:sp>
        <p:nvSpPr>
          <p:cNvPr id="312330" name="Rectangle 11"/>
          <p:cNvSpPr>
            <a:spLocks noChangeArrowheads="1"/>
          </p:cNvSpPr>
          <p:nvPr/>
        </p:nvSpPr>
        <p:spPr bwMode="auto">
          <a:xfrm>
            <a:off x="0" y="1009799"/>
            <a:ext cx="889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400" b="1">
                <a:cs typeface="Times New Roman" pitchFamily="18" charset="0"/>
              </a:rPr>
              <a:t>2-Determine the deviation of each value from the mean</a:t>
            </a:r>
            <a:r>
              <a:rPr lang="en-US">
                <a:cs typeface="Times New Roman" pitchFamily="18" charset="0"/>
              </a:rPr>
              <a:t> </a:t>
            </a:r>
          </a:p>
        </p:txBody>
      </p:sp>
      <p:sp>
        <p:nvSpPr>
          <p:cNvPr id="312331" name="Rectangle 12"/>
          <p:cNvSpPr>
            <a:spLocks noChangeArrowheads="1"/>
          </p:cNvSpPr>
          <p:nvPr/>
        </p:nvSpPr>
        <p:spPr bwMode="auto">
          <a:xfrm>
            <a:off x="0" y="1323509"/>
            <a:ext cx="723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3-.</a:t>
            </a:r>
            <a:r>
              <a:rPr lang="en-US" sz="2800" b="1">
                <a:solidFill>
                  <a:srgbClr val="0070C0"/>
                </a:solidFill>
                <a:cs typeface="Times New Roman" pitchFamily="18" charset="0"/>
              </a:rPr>
              <a:t>Square each deviation of value from mean</a:t>
            </a:r>
            <a:r>
              <a:rPr lang="en-US" sz="2800">
                <a:solidFill>
                  <a:srgbClr val="0070C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312332" name="Rectangle 13"/>
          <p:cNvSpPr>
            <a:spLocks noChangeArrowheads="1"/>
          </p:cNvSpPr>
          <p:nvPr/>
        </p:nvSpPr>
        <p:spPr bwMode="auto">
          <a:xfrm>
            <a:off x="0" y="17732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800" b="1">
                <a:cs typeface="Times New Roman" pitchFamily="18" charset="0"/>
              </a:rPr>
              <a:t>4-Sum these square deviation of value from mean</a:t>
            </a:r>
            <a:r>
              <a:rPr lang="en-US" sz="2800">
                <a:cs typeface="Times New Roman" pitchFamily="18" charset="0"/>
              </a:rPr>
              <a:t>   </a:t>
            </a:r>
          </a:p>
        </p:txBody>
      </p:sp>
      <p:sp>
        <p:nvSpPr>
          <p:cNvPr id="312333" name="Rectangle 14"/>
          <p:cNvSpPr>
            <a:spLocks noChangeArrowheads="1"/>
          </p:cNvSpPr>
          <p:nvPr/>
        </p:nvSpPr>
        <p:spPr bwMode="auto">
          <a:xfrm>
            <a:off x="0" y="2291853"/>
            <a:ext cx="8964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>
                <a:cs typeface="Times New Roman" pitchFamily="18" charset="0"/>
              </a:rPr>
              <a:t>                                          </a:t>
            </a:r>
            <a:r>
              <a:rPr lang="en-US" sz="2800" b="1">
                <a:cs typeface="Times New Roman" pitchFamily="18" charset="0"/>
              </a:rPr>
              <a:t>( sum of square)</a:t>
            </a:r>
            <a:r>
              <a:rPr lang="en-US" sz="2800">
                <a:cs typeface="Times New Roman" pitchFamily="18" charset="0"/>
              </a:rPr>
              <a:t> .</a:t>
            </a:r>
            <a:endParaRPr lang="en-US" sz="2800"/>
          </a:p>
          <a:p>
            <a:pPr algn="justLow" rtl="0" eaLnBrk="0" hangingPunct="0">
              <a:tabLst>
                <a:tab pos="457200" algn="l"/>
              </a:tabLst>
            </a:pPr>
            <a:r>
              <a:rPr lang="en-US" sz="2600">
                <a:solidFill>
                  <a:srgbClr val="0070C0"/>
                </a:solidFill>
                <a:cs typeface="Times New Roman" pitchFamily="18" charset="0"/>
              </a:rPr>
              <a:t>5-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Divide </a:t>
            </a:r>
            <a:r>
              <a:rPr lang="en-US" sz="2600">
                <a:solidFill>
                  <a:srgbClr val="0070C0"/>
                </a:solidFill>
                <a:cs typeface="Times New Roman" pitchFamily="18" charset="0"/>
              </a:rPr>
              <a:t>this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square deviation of value from mean by</a:t>
            </a:r>
            <a:r>
              <a:rPr lang="en-US" sz="260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N-1</a:t>
            </a:r>
            <a:r>
              <a:rPr lang="en-US" sz="2600">
                <a:solidFill>
                  <a:srgbClr val="0070C0"/>
                </a:solidFill>
                <a:cs typeface="Times New Roman" pitchFamily="18" charset="0"/>
              </a:rPr>
              <a:t>     </a:t>
            </a:r>
            <a:endParaRPr lang="en-US" sz="2600">
              <a:solidFill>
                <a:srgbClr val="0070C0"/>
              </a:solidFill>
            </a:endParaRPr>
          </a:p>
        </p:txBody>
      </p:sp>
      <p:sp>
        <p:nvSpPr>
          <p:cNvPr id="312334" name="Rectangle 15"/>
          <p:cNvSpPr>
            <a:spLocks noChangeArrowheads="1"/>
          </p:cNvSpPr>
          <p:nvPr/>
        </p:nvSpPr>
        <p:spPr bwMode="auto">
          <a:xfrm>
            <a:off x="0" y="424266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1100">
              <a:solidFill>
                <a:srgbClr val="000000"/>
              </a:solidFill>
            </a:endParaRPr>
          </a:p>
          <a:p>
            <a:pPr algn="ctr" rtl="0" eaLnBrk="0" hangingPunct="0">
              <a:tabLst>
                <a:tab pos="457200" algn="l"/>
              </a:tabLst>
            </a:pPr>
            <a:r>
              <a:rPr lang="en-US" sz="2600" b="1">
                <a:cs typeface="Times New Roman" pitchFamily="18" charset="0"/>
              </a:rPr>
              <a:t>6-Take the square root</a:t>
            </a:r>
            <a:r>
              <a:rPr lang="en-US" sz="2600">
                <a:cs typeface="Times New Roman" pitchFamily="18" charset="0"/>
              </a:rPr>
              <a:t> </a:t>
            </a:r>
            <a:r>
              <a:rPr lang="en-US" sz="2600" b="1">
                <a:cs typeface="Times New Roman" pitchFamily="18" charset="0"/>
              </a:rPr>
              <a:t>of  deviation of value from mean</a:t>
            </a:r>
            <a:r>
              <a:rPr lang="en-US" sz="2600">
                <a:cs typeface="Times New Roman" pitchFamily="18" charset="0"/>
              </a:rPr>
              <a:t> </a:t>
            </a:r>
            <a:r>
              <a:rPr lang="en-US" sz="2600" b="1">
                <a:cs typeface="Times New Roman" pitchFamily="18" charset="0"/>
              </a:rPr>
              <a:t>by N-1</a:t>
            </a:r>
            <a:r>
              <a:rPr lang="en-US" sz="2600">
                <a:cs typeface="Times New Roman" pitchFamily="18" charset="0"/>
              </a:rPr>
              <a:t>   </a:t>
            </a:r>
            <a:endParaRPr lang="en-US" sz="2600"/>
          </a:p>
        </p:txBody>
      </p:sp>
      <p:sp>
        <p:nvSpPr>
          <p:cNvPr id="312335" name="Rectangle 16"/>
          <p:cNvSpPr>
            <a:spLocks noChangeArrowheads="1"/>
          </p:cNvSpPr>
          <p:nvPr/>
        </p:nvSpPr>
        <p:spPr bwMode="auto">
          <a:xfrm>
            <a:off x="2173288" y="5857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.</a:t>
            </a:r>
            <a:endParaRPr lang="en-US" sz="1800">
              <a:solidFill>
                <a:srgbClr val="000000"/>
              </a:solidFill>
            </a:endParaRPr>
          </a:p>
        </p:txBody>
      </p:sp>
      <p:graphicFrame>
        <p:nvGraphicFramePr>
          <p:cNvPr id="312336" name="Object 17"/>
          <p:cNvGraphicFramePr>
            <a:graphicFrameLocks noChangeAspect="1"/>
          </p:cNvGraphicFramePr>
          <p:nvPr/>
        </p:nvGraphicFramePr>
        <p:xfrm>
          <a:off x="3995738" y="3101975"/>
          <a:ext cx="20161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Equation" r:id="rId14" imgW="952087" imgH="495085" progId="Equation.3">
                  <p:embed/>
                </p:oleObj>
              </mc:Choice>
              <mc:Fallback>
                <p:oleObj name="Equation" r:id="rId14" imgW="952087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101975"/>
                        <a:ext cx="2016125" cy="1089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37" name="Object 18"/>
          <p:cNvGraphicFramePr>
            <a:graphicFrameLocks noChangeAspect="1"/>
          </p:cNvGraphicFramePr>
          <p:nvPr/>
        </p:nvGraphicFramePr>
        <p:xfrm>
          <a:off x="5029200" y="2200275"/>
          <a:ext cx="180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Equation" r:id="rId16" imgW="926698" imgH="304668" progId="Equation.3">
                  <p:embed/>
                </p:oleObj>
              </mc:Choice>
              <mc:Fallback>
                <p:oleObj name="Equation" r:id="rId16" imgW="92669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0275"/>
                        <a:ext cx="1800225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29B1B16-474D-4C3A-A9AB-A37AEFF6DDE7}" type="slidenum">
              <a:rPr lang="ar-SA" sz="1400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95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28962"/>
              </p:ext>
            </p:extLst>
          </p:nvPr>
        </p:nvGraphicFramePr>
        <p:xfrm>
          <a:off x="755576" y="620688"/>
          <a:ext cx="7416824" cy="29523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Score 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Freq.(</a:t>
                      </a:r>
                      <a:r>
                        <a:rPr lang="en-US" sz="2400" err="1">
                          <a:effectLst/>
                        </a:rPr>
                        <a:t>No.of</a:t>
                      </a:r>
                      <a:r>
                        <a:rPr lang="en-US" sz="2400">
                          <a:effectLst/>
                        </a:rPr>
                        <a:t> Students)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XF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F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MY" sz="240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2=12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2=72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MY" sz="240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4=8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4=16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15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MY" sz="240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3=12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3=48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9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MY" sz="240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5=5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5=5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1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MY" sz="240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2=6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2=18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7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MY" sz="240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6=12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6=24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008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 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183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37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 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889435"/>
              </p:ext>
            </p:extLst>
          </p:nvPr>
        </p:nvGraphicFramePr>
        <p:xfrm>
          <a:off x="323528" y="3717032"/>
          <a:ext cx="266429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17032"/>
                        <a:ext cx="2664296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0472"/>
              </p:ext>
            </p:extLst>
          </p:nvPr>
        </p:nvGraphicFramePr>
        <p:xfrm>
          <a:off x="4363468" y="3645024"/>
          <a:ext cx="337688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Equation" r:id="rId5" imgW="1968500" imgH="431800" progId="Equation.3">
                  <p:embed/>
                </p:oleObj>
              </mc:Choice>
              <mc:Fallback>
                <p:oleObj name="Equation" r:id="rId5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468" y="3645024"/>
                        <a:ext cx="3376883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948465"/>
              </p:ext>
            </p:extLst>
          </p:nvPr>
        </p:nvGraphicFramePr>
        <p:xfrm>
          <a:off x="323528" y="4941168"/>
          <a:ext cx="3312368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Equation" r:id="rId7" imgW="1409700" imgH="609600" progId="Equation.3">
                  <p:embed/>
                </p:oleObj>
              </mc:Choice>
              <mc:Fallback>
                <p:oleObj name="Equation" r:id="rId7" imgW="14097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941168"/>
                        <a:ext cx="3312368" cy="1584176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11520"/>
              </p:ext>
            </p:extLst>
          </p:nvPr>
        </p:nvGraphicFramePr>
        <p:xfrm>
          <a:off x="3959932" y="4678047"/>
          <a:ext cx="4968552" cy="16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Equation" r:id="rId9" imgW="2324100" imgH="596900" progId="Equation.3">
                  <p:embed/>
                </p:oleObj>
              </mc:Choice>
              <mc:Fallback>
                <p:oleObj name="Equation" r:id="rId9" imgW="2324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932" y="4678047"/>
                        <a:ext cx="4968552" cy="1631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6" name="Rectangle 15"/>
          <p:cNvSpPr/>
          <p:nvPr/>
        </p:nvSpPr>
        <p:spPr>
          <a:xfrm>
            <a:off x="5220072" y="573511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scor²</a:t>
            </a:r>
            <a:endParaRPr lang="en-MY"/>
          </a:p>
        </p:txBody>
      </p:sp>
      <p:sp>
        <p:nvSpPr>
          <p:cNvPr id="17" name="Rectangle 16"/>
          <p:cNvSpPr/>
          <p:nvPr/>
        </p:nvSpPr>
        <p:spPr>
          <a:xfrm>
            <a:off x="4344500" y="10719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>
                <a:solidFill>
                  <a:srgbClr val="0070C0"/>
                </a:solidFill>
              </a:rPr>
              <a:t>Short Cut Method </a:t>
            </a:r>
            <a:endParaRPr lang="en-MY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61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9512" y="548680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>
                <a:solidFill>
                  <a:schemeClr val="tx2"/>
                </a:solidFill>
              </a:rPr>
              <a:t>Short Cut Method for S.D</a:t>
            </a:r>
          </a:p>
          <a:p>
            <a:r>
              <a:rPr lang="en-MY" sz="2800"/>
              <a:t>1-Square each absolute individual value    .</a:t>
            </a:r>
          </a:p>
          <a:p>
            <a:r>
              <a:rPr lang="en-MY" sz="2800"/>
              <a:t>2-Sum these squared values                       .</a:t>
            </a:r>
          </a:p>
          <a:p>
            <a:r>
              <a:rPr lang="en-MY" sz="2600"/>
              <a:t>3-Sum the all absolute value of observation       </a:t>
            </a:r>
            <a:r>
              <a:rPr lang="en-MY" sz="2800"/>
              <a:t>.</a:t>
            </a:r>
          </a:p>
          <a:p>
            <a:r>
              <a:rPr lang="en-MY" sz="2800"/>
              <a:t>4-Square this sum of absolute values</a:t>
            </a:r>
          </a:p>
          <a:p>
            <a:r>
              <a:rPr lang="en-MY" sz="2800"/>
              <a:t>5-Divide this sum of absolute values by N                 .</a:t>
            </a:r>
          </a:p>
          <a:p>
            <a:endParaRPr lang="en-MY" sz="2800"/>
          </a:p>
          <a:p>
            <a:r>
              <a:rPr lang="en-MY" sz="2800"/>
              <a:t>6-</a:t>
            </a:r>
            <a:r>
              <a:rPr lang="en-MY" sz="2600"/>
              <a:t>Subtract </a:t>
            </a:r>
            <a:r>
              <a:rPr lang="en-MY" sz="2800"/>
              <a:t>             </a:t>
            </a:r>
            <a:r>
              <a:rPr lang="en-MY" sz="2600"/>
              <a:t>from</a:t>
            </a:r>
            <a:r>
              <a:rPr lang="en-MY" sz="2800"/>
              <a:t>                                      (</a:t>
            </a:r>
            <a:r>
              <a:rPr lang="en-MY" sz="2800" b="1">
                <a:solidFill>
                  <a:srgbClr val="0070C0"/>
                </a:solidFill>
              </a:rPr>
              <a:t>sum of square</a:t>
            </a:r>
            <a:r>
              <a:rPr lang="en-MY" sz="2800"/>
              <a:t>)</a:t>
            </a:r>
          </a:p>
          <a:p>
            <a:r>
              <a:rPr lang="en-MY" sz="2600"/>
              <a:t>7-Divided all this result by N-1 </a:t>
            </a:r>
            <a:r>
              <a:rPr lang="en-MY" sz="2800"/>
              <a:t>,    </a:t>
            </a:r>
          </a:p>
          <a:p>
            <a:endParaRPr lang="en-MY" sz="2800"/>
          </a:p>
          <a:p>
            <a:r>
              <a:rPr lang="en-MY" sz="2800"/>
              <a:t>8-</a:t>
            </a:r>
            <a:r>
              <a:rPr lang="en-MY" sz="2600"/>
              <a:t>Take the square root of this last result, </a:t>
            </a:r>
          </a:p>
        </p:txBody>
      </p:sp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9361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29" y="3515269"/>
            <a:ext cx="787545" cy="5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0742"/>
              </p:ext>
            </p:extLst>
          </p:nvPr>
        </p:nvGraphicFramePr>
        <p:xfrm>
          <a:off x="6264188" y="1916832"/>
          <a:ext cx="280831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name="Equation" r:id="rId5" imgW="1651000" imgH="254000" progId="Equation.3">
                  <p:embed/>
                </p:oleObj>
              </mc:Choice>
              <mc:Fallback>
                <p:oleObj name="Equation" r:id="rId5" imgW="1651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8" y="1916832"/>
                        <a:ext cx="280831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-194561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98904"/>
              </p:ext>
            </p:extLst>
          </p:nvPr>
        </p:nvGraphicFramePr>
        <p:xfrm>
          <a:off x="4995807" y="1509967"/>
          <a:ext cx="1076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Equation" r:id="rId7" imgW="520474" imgH="253890" progId="Equation.3">
                  <p:embed/>
                </p:oleObj>
              </mc:Choice>
              <mc:Fallback>
                <p:oleObj name="Equation" r:id="rId7" imgW="520474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07" y="1509967"/>
                        <a:ext cx="10763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54446"/>
              </p:ext>
            </p:extLst>
          </p:nvPr>
        </p:nvGraphicFramePr>
        <p:xfrm>
          <a:off x="6578797" y="2732878"/>
          <a:ext cx="1377579" cy="6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Equation" r:id="rId9" imgW="571252" imgH="444307" progId="Equation.3">
                  <p:embed/>
                </p:oleObj>
              </mc:Choice>
              <mc:Fallback>
                <p:oleObj name="Equation" r:id="rId9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797" y="2732878"/>
                        <a:ext cx="1377579" cy="624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" name="Rectangle 32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25" name="Object 52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3100"/>
              </p:ext>
            </p:extLst>
          </p:nvPr>
        </p:nvGraphicFramePr>
        <p:xfrm>
          <a:off x="1907704" y="3527243"/>
          <a:ext cx="108012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Equation" r:id="rId11" imgW="571252" imgH="444307" progId="Equation.3">
                  <p:embed/>
                </p:oleObj>
              </mc:Choice>
              <mc:Fallback>
                <p:oleObj name="Equation" r:id="rId11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527243"/>
                        <a:ext cx="1080120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27" name="Object 52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18693"/>
              </p:ext>
            </p:extLst>
          </p:nvPr>
        </p:nvGraphicFramePr>
        <p:xfrm>
          <a:off x="4860032" y="3415293"/>
          <a:ext cx="17049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Equation" r:id="rId12" imgW="1066800" imgH="431800" progId="Equation.3">
                  <p:embed/>
                </p:oleObj>
              </mc:Choice>
              <mc:Fallback>
                <p:oleObj name="Equation" r:id="rId12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415293"/>
                        <a:ext cx="17049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41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2229" name="Right Arrow 52228"/>
          <p:cNvSpPr/>
          <p:nvPr/>
        </p:nvSpPr>
        <p:spPr>
          <a:xfrm>
            <a:off x="4367371" y="3750174"/>
            <a:ext cx="618368" cy="60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23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31" name="Object 52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019356"/>
              </p:ext>
            </p:extLst>
          </p:nvPr>
        </p:nvGraphicFramePr>
        <p:xfrm>
          <a:off x="4860032" y="3933056"/>
          <a:ext cx="247855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Equation" r:id="rId14" imgW="1473200" imgH="622300" progId="Equation.3">
                  <p:embed/>
                </p:oleObj>
              </mc:Choice>
              <mc:Fallback>
                <p:oleObj name="Equation" r:id="rId14" imgW="14732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933056"/>
                        <a:ext cx="2478554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44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223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34" name="Object 52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31921"/>
              </p:ext>
            </p:extLst>
          </p:nvPr>
        </p:nvGraphicFramePr>
        <p:xfrm>
          <a:off x="5211291" y="5301208"/>
          <a:ext cx="304189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quation" r:id="rId16" imgW="1714500" imgH="660400" progId="Equation.3">
                  <p:embed/>
                </p:oleObj>
              </mc:Choice>
              <mc:Fallback>
                <p:oleObj name="Equation" r:id="rId16" imgW="1714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291" y="5301208"/>
                        <a:ext cx="3041898" cy="122413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Rectangle 47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3003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216E25-7377-4FAB-87A9-34BCCD0E2EC3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334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53B751DC-AB39-4CC7-A91D-6507068681B0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3348" name="Rectangle 5"/>
          <p:cNvSpPr>
            <a:spLocks noChangeArrowheads="1"/>
          </p:cNvSpPr>
          <p:nvPr/>
        </p:nvSpPr>
        <p:spPr bwMode="auto">
          <a:xfrm>
            <a:off x="179512" y="260648"/>
            <a:ext cx="886763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600" b="1" u="sng">
                <a:solidFill>
                  <a:srgbClr val="FF0000"/>
                </a:solidFill>
                <a:cs typeface="Times New Roman" pitchFamily="18" charset="0"/>
              </a:rPr>
              <a:t>Disadvantage Limitation or Drawback of S.D</a:t>
            </a:r>
            <a:endParaRPr lang="en-US" sz="2600" b="1">
              <a:solidFill>
                <a:srgbClr val="FF0000"/>
              </a:solidFill>
              <a:cs typeface="Times New Roman" pitchFamily="18" charset="0"/>
            </a:endParaRPr>
          </a:p>
          <a:p>
            <a:pPr rtl="0" eaLnBrk="0" hangingPunct="0"/>
            <a:r>
              <a:rPr lang="en-US" sz="260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600" b="1">
                <a:cs typeface="Times New Roman" pitchFamily="18" charset="0"/>
              </a:rPr>
              <a:t>It is depend on the unit of measurement</a:t>
            </a:r>
            <a:r>
              <a:rPr lang="en-US" sz="2600">
                <a:solidFill>
                  <a:srgbClr val="0070C0"/>
                </a:solidFill>
                <a:cs typeface="Times New Roman" pitchFamily="18" charset="0"/>
              </a:rPr>
              <a:t>, </a:t>
            </a:r>
          </a:p>
          <a:p>
            <a:pPr rtl="0" eaLnBrk="0" hangingPunct="0"/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we </a:t>
            </a:r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can't compare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</a:rPr>
              <a:t>between two or more data to overcome this</a:t>
            </a:r>
            <a:endParaRPr lang="en-US" sz="2600">
              <a:solidFill>
                <a:srgbClr val="0070C0"/>
              </a:solidFill>
              <a:sym typeface="Symbol" pitchFamily="18" charset="2"/>
            </a:endParaRPr>
          </a:p>
          <a:p>
            <a:pPr rtl="0" eaLnBrk="0" hangingPunct="0"/>
            <a:endParaRPr lang="en-US" sz="28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rtl="0" eaLnBrk="0" hangingPunct="0"/>
            <a:r>
              <a:rPr lang="en-US" sz="2800" b="1" u="sng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Coefficient of Variation    C.V</a:t>
            </a:r>
            <a:endParaRPr lang="en-US" sz="2800" b="1">
              <a:solidFill>
                <a:srgbClr val="FF0000"/>
              </a:solidFill>
              <a:sym typeface="Symbol" pitchFamily="18" charset="2"/>
            </a:endParaRPr>
          </a:p>
          <a:p>
            <a:pPr rtl="0" eaLnBrk="0" hangingPunct="0"/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It is representing by measuring</a:t>
            </a:r>
            <a:r>
              <a:rPr lang="en-US" sz="260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the variation in</a:t>
            </a:r>
            <a:r>
              <a:rPr lang="en-US" sz="260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 rtl="0" eaLnBrk="0" hangingPunct="0"/>
            <a:r>
              <a:rPr lang="en-US" sz="260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relation to the percentage</a:t>
            </a:r>
            <a:r>
              <a:rPr lang="en-US" sz="260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of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mean</a:t>
            </a:r>
            <a:r>
              <a:rPr lang="en-US" sz="260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of that data</a:t>
            </a:r>
            <a:endParaRPr lang="en-US" sz="260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13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21970"/>
              </p:ext>
            </p:extLst>
          </p:nvPr>
        </p:nvGraphicFramePr>
        <p:xfrm>
          <a:off x="3779912" y="3297462"/>
          <a:ext cx="3529012" cy="99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9" name="Equation" r:id="rId4" imgW="1167893" imgH="431613" progId="Equation.3">
                  <p:embed/>
                </p:oleObj>
              </mc:Choice>
              <mc:Fallback>
                <p:oleObj name="Equation" r:id="rId4" imgW="116789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297462"/>
                        <a:ext cx="3529012" cy="99563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358775" y="4365104"/>
            <a:ext cx="7794625" cy="1692771"/>
          </a:xfrm>
          <a:prstGeom prst="rect">
            <a:avLst/>
          </a:prstGeom>
          <a:noFill/>
          <a:ln w="38100">
            <a:solidFill>
              <a:srgbClr val="7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buFontTx/>
              <a:buChar char="-"/>
            </a:pPr>
            <a:r>
              <a:rPr lang="en-US" sz="2600" b="1">
                <a:solidFill>
                  <a:srgbClr val="008000"/>
                </a:solidFill>
                <a:cs typeface="Times New Roman" pitchFamily="18" charset="0"/>
              </a:rPr>
              <a:t>C.V</a:t>
            </a:r>
            <a:r>
              <a:rPr lang="en-US" sz="260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008000"/>
                </a:solidFill>
                <a:cs typeface="Times New Roman" pitchFamily="18" charset="0"/>
              </a:rPr>
              <a:t>is used</a:t>
            </a:r>
          </a:p>
          <a:p>
            <a:pPr algn="justLow" rtl="0">
              <a:buFontTx/>
              <a:buChar char="-"/>
            </a:pPr>
            <a:r>
              <a:rPr lang="en-US" sz="2600" b="1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660033"/>
                </a:solidFill>
                <a:cs typeface="Times New Roman" pitchFamily="18" charset="0"/>
              </a:rPr>
              <a:t>to</a:t>
            </a:r>
            <a:r>
              <a:rPr lang="en-US" sz="2600">
                <a:solidFill>
                  <a:srgbClr val="660033"/>
                </a:solidFill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660033"/>
                </a:solidFill>
                <a:cs typeface="Times New Roman" pitchFamily="18" charset="0"/>
              </a:rPr>
              <a:t>compare between two or more data</a:t>
            </a:r>
            <a:r>
              <a:rPr lang="en-US" sz="2600">
                <a:solidFill>
                  <a:srgbClr val="660033"/>
                </a:solidFill>
                <a:cs typeface="Times New Roman" pitchFamily="18" charset="0"/>
              </a:rPr>
              <a:t> </a:t>
            </a:r>
          </a:p>
          <a:p>
            <a:pPr marL="457200" indent="-457200" algn="justLow" rtl="0">
              <a:buFont typeface="Wingdings" pitchFamily="2" charset="2"/>
              <a:buChar char="Ø"/>
            </a:pPr>
            <a:r>
              <a:rPr lang="en-US" sz="2600" b="1">
                <a:solidFill>
                  <a:srgbClr val="000066"/>
                </a:solidFill>
                <a:cs typeface="Times New Roman" pitchFamily="18" charset="0"/>
              </a:rPr>
              <a:t>with different units of measurement</a:t>
            </a:r>
            <a:r>
              <a:rPr lang="en-US" sz="2600">
                <a:solidFill>
                  <a:srgbClr val="000066"/>
                </a:solidFill>
                <a:cs typeface="Times New Roman" pitchFamily="18" charset="0"/>
              </a:rPr>
              <a:t> .</a:t>
            </a:r>
          </a:p>
          <a:p>
            <a:pPr marL="457200" indent="-457200" algn="justLow" rtl="0" eaLnBrk="0" hangingPunct="0">
              <a:buFont typeface="Wingdings" pitchFamily="2" charset="2"/>
              <a:buChar char="Ø"/>
            </a:pPr>
            <a:r>
              <a:rPr lang="en-US" sz="2600" b="1">
                <a:solidFill>
                  <a:srgbClr val="660033"/>
                </a:solidFill>
                <a:cs typeface="Times New Roman" pitchFamily="18" charset="0"/>
              </a:rPr>
              <a:t>data with large difference between their means .</a:t>
            </a:r>
          </a:p>
        </p:txBody>
      </p:sp>
      <p:sp>
        <p:nvSpPr>
          <p:cNvPr id="2" name="Right Arrow 1"/>
          <p:cNvSpPr/>
          <p:nvPr/>
        </p:nvSpPr>
        <p:spPr>
          <a:xfrm rot="5400000">
            <a:off x="3117911" y="1588581"/>
            <a:ext cx="558207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0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21580" y="488860"/>
            <a:ext cx="680005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lang="en-GB" sz="3200" b="1">
                <a:solidFill>
                  <a:srgbClr val="FF0000"/>
                </a:solidFill>
                <a:latin typeface="Tahoma" pitchFamily="34" charset="0"/>
                <a:cs typeface="+mn-cs"/>
              </a:rPr>
              <a:t>Interpreting Standard Deviation</a:t>
            </a:r>
            <a:endParaRPr kumimoji="1" lang="en-US" sz="3200" b="1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61975" y="4419600"/>
            <a:ext cx="79565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200">
                <a:solidFill>
                  <a:srgbClr val="40458C"/>
                </a:solidFill>
                <a:latin typeface="Times New Roman" pitchFamily="18" charset="0"/>
                <a:cs typeface="+mn-cs"/>
              </a:rPr>
              <a:t>For bell-shaped shaped distributions, the following statements hold:</a:t>
            </a:r>
          </a:p>
          <a:p>
            <a:pPr rtl="0">
              <a:buFontTx/>
              <a:buChar char="•"/>
              <a:defRPr/>
            </a:pPr>
            <a:r>
              <a:rPr lang="en-US" sz="200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68% of the data fall between               and </a:t>
            </a:r>
          </a:p>
          <a:p>
            <a:pPr rtl="0">
              <a:buFontTx/>
              <a:buChar char="•"/>
              <a:defRPr/>
            </a:pPr>
            <a:r>
              <a:rPr lang="en-US" sz="200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95% of the data fall between               and</a:t>
            </a:r>
          </a:p>
          <a:p>
            <a:pPr rtl="0">
              <a:buFontTx/>
              <a:buChar char="•"/>
              <a:defRPr/>
            </a:pPr>
            <a:r>
              <a:rPr lang="en-US" sz="200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99.7% of the data fall between              and</a:t>
            </a:r>
          </a:p>
        </p:txBody>
      </p:sp>
      <p:pic>
        <p:nvPicPr>
          <p:cNvPr id="315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789488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5108575"/>
            <a:ext cx="779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5110163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5416550"/>
            <a:ext cx="7604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5410200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801688" y="3900488"/>
            <a:ext cx="7219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3449638" y="1828800"/>
            <a:ext cx="881062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4330700" y="1828800"/>
            <a:ext cx="882650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2566988" y="2743200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5213350" y="2743200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1684338" y="3505200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2.5%</a:t>
            </a: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6096000" y="3505200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2.5%</a:t>
            </a:r>
          </a:p>
        </p:txBody>
      </p:sp>
      <p:pic>
        <p:nvPicPr>
          <p:cNvPr id="31540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932238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AutoShape 20"/>
          <p:cNvSpPr>
            <a:spLocks/>
          </p:cNvSpPr>
          <p:nvPr/>
        </p:nvSpPr>
        <p:spPr bwMode="auto">
          <a:xfrm rot="-5384055">
            <a:off x="5464969" y="2115344"/>
            <a:ext cx="381000" cy="722312"/>
          </a:xfrm>
          <a:prstGeom prst="rightBrace">
            <a:avLst>
              <a:gd name="adj1" fmla="val 15799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5437188" y="18700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>
                <a:solidFill>
                  <a:srgbClr val="FF3300"/>
                </a:solidFill>
                <a:latin typeface="Times New Roman" pitchFamily="18" charset="0"/>
                <a:cs typeface="+mn-cs"/>
              </a:rPr>
              <a:t>1s</a:t>
            </a:r>
          </a:p>
        </p:txBody>
      </p:sp>
      <p:pic>
        <p:nvPicPr>
          <p:cNvPr id="315412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3932238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3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937000"/>
            <a:ext cx="720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4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946525"/>
            <a:ext cx="7794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5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933825"/>
            <a:ext cx="7794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6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3938588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7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951288"/>
            <a:ext cx="7604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Line 28"/>
          <p:cNvSpPr>
            <a:spLocks noChangeShapeType="1"/>
          </p:cNvSpPr>
          <p:nvPr/>
        </p:nvSpPr>
        <p:spPr bwMode="auto">
          <a:xfrm>
            <a:off x="3529013" y="2590800"/>
            <a:ext cx="16049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1" name="Line 29"/>
          <p:cNvSpPr>
            <a:spLocks noChangeShapeType="1"/>
          </p:cNvSpPr>
          <p:nvPr/>
        </p:nvSpPr>
        <p:spPr bwMode="auto">
          <a:xfrm>
            <a:off x="2646363" y="3276600"/>
            <a:ext cx="33702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2" name="Line 30"/>
          <p:cNvSpPr>
            <a:spLocks noChangeShapeType="1"/>
          </p:cNvSpPr>
          <p:nvPr/>
        </p:nvSpPr>
        <p:spPr bwMode="auto">
          <a:xfrm>
            <a:off x="1763713" y="3840163"/>
            <a:ext cx="52149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3" name="Text Box 31"/>
          <p:cNvSpPr txBox="1">
            <a:spLocks noChangeArrowheads="1"/>
          </p:cNvSpPr>
          <p:nvPr/>
        </p:nvSpPr>
        <p:spPr bwMode="auto">
          <a:xfrm>
            <a:off x="3930650" y="2286000"/>
            <a:ext cx="722313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>
                <a:solidFill>
                  <a:srgbClr val="660066"/>
                </a:solidFill>
                <a:latin typeface="Times New Roman" pitchFamily="18" charset="0"/>
                <a:cs typeface="+mn-cs"/>
              </a:rPr>
              <a:t>68%</a:t>
            </a:r>
          </a:p>
        </p:txBody>
      </p:sp>
      <p:sp>
        <p:nvSpPr>
          <p:cNvPr id="36894" name="Text Box 32"/>
          <p:cNvSpPr txBox="1">
            <a:spLocks noChangeArrowheads="1"/>
          </p:cNvSpPr>
          <p:nvPr/>
        </p:nvSpPr>
        <p:spPr bwMode="auto">
          <a:xfrm>
            <a:off x="3930650" y="2971800"/>
            <a:ext cx="722313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>
                <a:solidFill>
                  <a:srgbClr val="660066"/>
                </a:solidFill>
                <a:latin typeface="Times New Roman" pitchFamily="18" charset="0"/>
                <a:cs typeface="+mn-cs"/>
              </a:rPr>
              <a:t>95%</a:t>
            </a:r>
          </a:p>
        </p:txBody>
      </p:sp>
      <p:sp>
        <p:nvSpPr>
          <p:cNvPr id="36895" name="Text Box 33"/>
          <p:cNvSpPr txBox="1">
            <a:spLocks noChangeArrowheads="1"/>
          </p:cNvSpPr>
          <p:nvPr/>
        </p:nvSpPr>
        <p:spPr bwMode="auto">
          <a:xfrm>
            <a:off x="3849688" y="3505200"/>
            <a:ext cx="963612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>
                <a:solidFill>
                  <a:srgbClr val="660066"/>
                </a:solidFill>
                <a:latin typeface="Times New Roman" pitchFamily="18" charset="0"/>
                <a:cs typeface="+mn-cs"/>
              </a:rPr>
              <a:t>99.7%</a:t>
            </a:r>
          </a:p>
        </p:txBody>
      </p:sp>
      <p:sp>
        <p:nvSpPr>
          <p:cNvPr id="36896" name="Text Box 34"/>
          <p:cNvSpPr txBox="1">
            <a:spLocks noChangeArrowheads="1"/>
          </p:cNvSpPr>
          <p:nvPr/>
        </p:nvSpPr>
        <p:spPr bwMode="auto">
          <a:xfrm>
            <a:off x="517525" y="5719763"/>
            <a:ext cx="85359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2000">
                <a:solidFill>
                  <a:srgbClr val="40458C"/>
                </a:solidFill>
                <a:cs typeface="+mn-cs"/>
              </a:rPr>
              <a:t>For NORMAL distributions, the word ‘approximately’ may be removed from</a:t>
            </a:r>
          </a:p>
          <a:p>
            <a:pPr rtl="0" eaLnBrk="1" hangingPunct="1">
              <a:defRPr/>
            </a:pPr>
            <a:r>
              <a:rPr lang="en-GB" sz="2000">
                <a:solidFill>
                  <a:srgbClr val="40458C"/>
                </a:solidFill>
                <a:cs typeface="+mn-cs"/>
              </a:rPr>
              <a:t>The above statements.</a:t>
            </a:r>
          </a:p>
        </p:txBody>
      </p:sp>
      <p:sp>
        <p:nvSpPr>
          <p:cNvPr id="315425" name="Slide Number Placeholder 3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1FAF54-3463-4B49-B6EB-DE745392C037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35</a:t>
            </a:fld>
            <a:endParaRPr lang="en-US" sz="140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D1186B-A53B-4988-A22E-C25B3681B6DA}"/>
                  </a:ext>
                </a:extLst>
              </p14:cNvPr>
              <p14:cNvContentPartPr/>
              <p14:nvPr/>
            </p14:nvContentPartPr>
            <p14:xfrm>
              <a:off x="4980213" y="4898570"/>
              <a:ext cx="9525" cy="9525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D1186B-A53B-4988-A22E-C25B3681B6D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3963" y="4422320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044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37BD6-ED13-4AC4-BD34-EBF4C140A68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Image result for Thank You , picture, photos, images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7315200" cy="431006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B35C-A2FD-4586-B4AD-E1E800C579CA}" type="datetime1">
              <a:rPr lang="en-US" smtClean="0"/>
              <a:t>7/12/2021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5710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6E9BA9-3D95-4865-8218-AAC96CF1F30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74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696F50-ED66-401D-86C7-57003D6C7BC3}" type="slidenum">
              <a:rPr lang="ar-SA" sz="1400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7444" name="Rectangle 1"/>
          <p:cNvSpPr>
            <a:spLocks noChangeArrowheads="1"/>
          </p:cNvSpPr>
          <p:nvPr/>
        </p:nvSpPr>
        <p:spPr bwMode="auto">
          <a:xfrm>
            <a:off x="419100" y="183704"/>
            <a:ext cx="8839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52578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Q1 </a:t>
            </a:r>
          </a:p>
          <a:p>
            <a:pPr eaLnBrk="0" hangingPunct="0">
              <a:tabLst>
                <a:tab pos="52578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Thirty (30) pregnant women attending Al-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Karak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antenatal clinic during 23-februry 2021 showing gain in weight as follows:</a:t>
            </a:r>
          </a:p>
          <a:p>
            <a:pPr eaLnBrk="0" hangingPunct="0">
              <a:tabLst>
                <a:tab pos="52578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/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228600" y="5037138"/>
            <a:ext cx="9220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525780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1-Present</a:t>
            </a: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this data graphically,</a:t>
            </a:r>
          </a:p>
          <a:p>
            <a:pPr eaLnBrk="0" hangingPunct="0">
              <a:tabLst>
                <a:tab pos="525780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2- Compute the measures of Central tendency</a:t>
            </a:r>
          </a:p>
          <a:p>
            <a:pPr rtl="0" eaLnBrk="0" hangingPunct="0">
              <a:tabLst>
                <a:tab pos="525780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3- Compute Measures of Dispersion</a:t>
            </a:r>
          </a:p>
          <a:p>
            <a:pPr rtl="0" eaLnBrk="0" hangingPunct="0">
              <a:tabLst>
                <a:tab pos="5257800" algn="l"/>
              </a:tabLst>
            </a:pPr>
            <a:endParaRPr lang="en-US" sz="2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27612"/>
              </p:ext>
            </p:extLst>
          </p:nvPr>
        </p:nvGraphicFramePr>
        <p:xfrm>
          <a:off x="2057400" y="1752600"/>
          <a:ext cx="54102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Weight gain (kg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MY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sng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NO.of</a:t>
                      </a:r>
                      <a:r>
                        <a:rPr kumimoji="0" 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women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</a:t>
                      </a:r>
                      <a:endParaRPr lang="en-MY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</a:t>
                      </a:r>
                      <a:endParaRPr lang="en-MY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7</a:t>
                      </a:r>
                      <a:endParaRPr lang="en-MY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 5</a:t>
                      </a:r>
                      <a:endParaRPr lang="en-MY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</a:t>
                      </a:r>
                      <a:endParaRPr lang="en-MY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</a:t>
                      </a:r>
                      <a:endParaRPr lang="en-MY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12</a:t>
                      </a:r>
                      <a:endParaRPr lang="en-MY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  8</a:t>
                      </a:r>
                      <a:endParaRPr lang="en-MY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16</a:t>
                      </a:r>
                      <a:endParaRPr lang="en-MY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   4</a:t>
                      </a:r>
                      <a:endParaRPr lang="en-MY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433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7079BC-037E-43BD-AA7D-0FDCFF8B36F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6355" name="WordArt 2"/>
          <p:cNvSpPr>
            <a:spLocks noChangeArrowheads="1" noChangeShapeType="1" noTextEdit="1"/>
          </p:cNvSpPr>
          <p:nvPr/>
        </p:nvSpPr>
        <p:spPr bwMode="auto">
          <a:xfrm>
            <a:off x="1828800" y="5181600"/>
            <a:ext cx="6248400" cy="1333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MY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  <p:sp>
        <p:nvSpPr>
          <p:cNvPr id="356356" name="Rectangle 3"/>
          <p:cNvSpPr>
            <a:spLocks noChangeArrowheads="1"/>
          </p:cNvSpPr>
          <p:nvPr/>
        </p:nvSpPr>
        <p:spPr bwMode="auto">
          <a:xfrm>
            <a:off x="304800" y="228600"/>
            <a:ext cx="84582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800" b="1"/>
              <a:t>Q1</a:t>
            </a:r>
          </a:p>
          <a:p>
            <a:pPr rtl="0"/>
            <a:r>
              <a:rPr lang="en-US" sz="2800"/>
              <a:t>The bigger the SD the bigger SE</a:t>
            </a:r>
          </a:p>
          <a:p>
            <a:r>
              <a:rPr lang="en-US" sz="2800"/>
              <a:t>There is inverse relation between SD and  SE</a:t>
            </a:r>
          </a:p>
          <a:p>
            <a:r>
              <a:rPr lang="en-US" sz="2800"/>
              <a:t>SD used with median</a:t>
            </a:r>
          </a:p>
          <a:p>
            <a:r>
              <a:rPr lang="en-US" sz="2800"/>
              <a:t>SD used with rang </a:t>
            </a:r>
          </a:p>
          <a:p>
            <a:r>
              <a:rPr lang="en-US" sz="2800"/>
              <a:t>SD used in nominal data</a:t>
            </a:r>
          </a:p>
          <a:p>
            <a:r>
              <a:rPr lang="en-US" sz="2800"/>
              <a:t>IQR used with the mean</a:t>
            </a:r>
          </a:p>
          <a:p>
            <a:r>
              <a:rPr lang="en-US" sz="2800"/>
              <a:t>Variance is the best measurement of dispersion</a:t>
            </a:r>
          </a:p>
          <a:p>
            <a:r>
              <a:rPr lang="en-US" sz="2800"/>
              <a:t> Q2 Measures of dispersion are</a:t>
            </a:r>
          </a:p>
          <a:p>
            <a:r>
              <a:rPr lang="en-US" sz="2800"/>
              <a:t>1</a:t>
            </a:r>
          </a:p>
          <a:p>
            <a:r>
              <a:rPr lang="en-US" sz="2800"/>
              <a:t>2</a:t>
            </a:r>
          </a:p>
          <a:p>
            <a:r>
              <a:rPr lang="en-US" sz="2800"/>
              <a:t>3</a:t>
            </a:r>
          </a:p>
          <a:p>
            <a:r>
              <a:rPr lang="en-US" sz="2800"/>
              <a:t>4</a:t>
            </a:r>
          </a:p>
          <a:p>
            <a:pPr rtl="0"/>
            <a:r>
              <a:rPr lang="en-US" sz="2800"/>
              <a:t>5</a:t>
            </a:r>
          </a:p>
          <a:p>
            <a:pPr rtl="0"/>
            <a:r>
              <a:rPr lang="en-US" sz="2800"/>
              <a:t>6</a:t>
            </a:r>
          </a:p>
        </p:txBody>
      </p:sp>
      <p:sp>
        <p:nvSpPr>
          <p:cNvPr id="3563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51200C9-224F-4A74-8A26-6754DB71ABEF}" type="slidenum">
              <a:rPr lang="ar-SA" sz="1400" smtClean="0">
                <a:solidFill>
                  <a:srgbClr val="000000"/>
                </a:solidFill>
              </a:rPr>
              <a:pPr eaLnBrk="1" hangingPunct="1"/>
              <a:t>38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22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4F974E-059F-4FD4-9025-C2C5CC22DDE8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1527"/>
            <a:ext cx="9144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rtl="0">
              <a:buFont typeface="+mj-lt"/>
              <a:buAutoNum type="arabicPeriod"/>
              <a:defRPr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Median is the  value with a highest frequency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the data is skewed , median is the appropriate measures of CT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Mean is appropriate measures of Ct in ordinal data</a:t>
            </a:r>
          </a:p>
          <a:p>
            <a:pPr marL="514350" indent="-514350" rtl="0">
              <a:defRPr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Mode used when we have Metric continuous data</a:t>
            </a:r>
          </a:p>
          <a:p>
            <a:pPr marL="514350" indent="-514350" rtl="0">
              <a:defRPr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  mean is unique what ever the size of data is</a:t>
            </a:r>
          </a:p>
          <a:p>
            <a:pPr rtl="0">
              <a:defRPr/>
            </a:pP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5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385972-B0D0-44B3-BAF7-7167837FFCE6}" type="slidenum">
              <a:rPr lang="ar-SA" sz="1400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7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ADE063-2BBC-4C6E-8325-30622527297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341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C1FA0D7B-3EC1-467B-9BAB-4C2AA9937164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152400" y="1600200"/>
            <a:ext cx="8991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 eaLnBrk="0" hangingPunct="0"/>
            <a:endParaRPr lang="en-US" b="1"/>
          </a:p>
          <a:p>
            <a:pPr rtl="0"/>
            <a:r>
              <a:rPr lang="en-US" sz="2800" b="1">
                <a:solidFill>
                  <a:srgbClr val="C00000"/>
                </a:solidFill>
              </a:rPr>
              <a:t>1-Measures of central tendencies </a:t>
            </a:r>
            <a:r>
              <a:rPr lang="en-US" sz="2800" b="1"/>
              <a:t>(Location) .</a:t>
            </a:r>
          </a:p>
          <a:p>
            <a:pPr rtl="0"/>
            <a:r>
              <a:rPr lang="en-US" sz="2800" b="1"/>
              <a:t>    A value around which the data has a tendency to congregate (come together )or cluster</a:t>
            </a:r>
          </a:p>
          <a:p>
            <a:pPr rtl="0"/>
            <a:endParaRPr lang="en-US" sz="2800" b="1"/>
          </a:p>
          <a:p>
            <a:pPr rtl="0"/>
            <a:endParaRPr lang="en-US" sz="2800" b="1"/>
          </a:p>
          <a:p>
            <a:pPr rtl="0"/>
            <a:r>
              <a:rPr lang="en-US" sz="2800" b="1">
                <a:solidFill>
                  <a:srgbClr val="C00000"/>
                </a:solidFill>
              </a:rPr>
              <a:t>2-Measures of Dispersion, scatter around average</a:t>
            </a:r>
          </a:p>
          <a:p>
            <a:pPr rtl="0"/>
            <a:r>
              <a:rPr lang="en-US" sz="2800" b="1"/>
              <a:t>    A value which measures </a:t>
            </a:r>
          </a:p>
          <a:p>
            <a:pPr rtl="0"/>
            <a:r>
              <a:rPr lang="en-US" sz="2800" b="1"/>
              <a:t>the degree to which the data are  or  are not ,    spread out</a:t>
            </a:r>
            <a:endParaRPr lang="en-US" sz="2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528" y="260648"/>
            <a:ext cx="6486872" cy="10779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The central value as                      </a:t>
            </a:r>
            <a:r>
              <a:rPr lang="en-US" sz="3200" b="1">
                <a:solidFill>
                  <a:srgbClr val="002060"/>
                </a:solidFill>
              </a:rPr>
              <a:t>representative value</a:t>
            </a:r>
            <a:r>
              <a:rPr lang="en-US" sz="3200">
                <a:solidFill>
                  <a:srgbClr val="002060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</a:rPr>
              <a:t>in a set of data</a:t>
            </a:r>
            <a:r>
              <a:rPr lang="en-US" sz="3200">
                <a:solidFill>
                  <a:srgbClr val="00206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13109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EB617-671A-4DBB-B116-F656A88531C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69315" name="WordArt 2"/>
          <p:cNvSpPr>
            <a:spLocks noChangeArrowheads="1" noChangeShapeType="1" noTextEdit="1"/>
          </p:cNvSpPr>
          <p:nvPr/>
        </p:nvSpPr>
        <p:spPr bwMode="auto">
          <a:xfrm>
            <a:off x="0" y="1600200"/>
            <a:ext cx="8915400" cy="1981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MY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  <p:sp>
        <p:nvSpPr>
          <p:cNvPr id="269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DD89FC-E2F0-4777-885F-6A90185A5C04}" type="slidenum">
              <a:rPr lang="ar-SA" sz="1400" smtClean="0">
                <a:solidFill>
                  <a:srgbClr val="000000"/>
                </a:solidFill>
              </a:rPr>
              <a:pPr eaLnBrk="1" hangingPunct="1"/>
              <a:t>40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9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D20035-6EBD-4ACB-B0E4-A6C07544FA7E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184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A189ED7A-37A4-4704-831F-C32B30D8A9DB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96838" y="764704"/>
            <a:ext cx="8795642" cy="526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 eaLnBrk="0" hangingPunct="0">
              <a:defRPr/>
            </a:pPr>
            <a:r>
              <a:rPr lang="en-US" sz="2800" b="1">
                <a:solidFill>
                  <a:schemeClr val="tx2"/>
                </a:solidFill>
                <a:latin typeface="Arial" charset="0"/>
                <a:cs typeface="Arial" charset="0"/>
              </a:rPr>
              <a:t>The central value as</a:t>
            </a:r>
          </a:p>
          <a:p>
            <a:pPr rtl="0" eaLnBrk="0" hangingPunct="0">
              <a:defRPr/>
            </a:pPr>
            <a:endParaRPr lang="en-US" sz="2800" b="1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r>
              <a:rPr lang="en-US" sz="2600" b="1">
                <a:cs typeface="Arial" charset="0"/>
              </a:rPr>
              <a:t>1-Measures of central tendencies (Location)</a:t>
            </a:r>
          </a:p>
          <a:p>
            <a:pPr rtl="0" eaLnBrk="0" hangingPunct="0">
              <a:defRPr/>
            </a:pPr>
            <a:endParaRPr lang="en-US" sz="2600" b="1">
              <a:cs typeface="Arial" charset="0"/>
            </a:endParaRPr>
          </a:p>
          <a:p>
            <a:pPr rtl="0" eaLnBrk="0" hangingPunct="0">
              <a:defRPr/>
            </a:pPr>
            <a:endParaRPr lang="en-US" sz="2800" b="1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r>
              <a:rPr lang="en-US" sz="2600" b="1">
                <a:solidFill>
                  <a:srgbClr val="FF0000"/>
                </a:solidFill>
                <a:cs typeface="Arial" charset="0"/>
              </a:rPr>
              <a:t>2-Measures of Dispersion, 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90" y="2636912"/>
            <a:ext cx="90663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/>
              <a:t>75, 75, 75, 75, 75, 75</a:t>
            </a:r>
            <a:r>
              <a:rPr lang="en-US" sz="2600">
                <a:solidFill>
                  <a:schemeClr val="tx2"/>
                </a:solidFill>
              </a:rPr>
              <a:t>,          Mean =  </a:t>
            </a:r>
            <a:r>
              <a:rPr lang="en-US" sz="2600"/>
              <a:t>????</a:t>
            </a:r>
          </a:p>
          <a:p>
            <a:endParaRPr lang="en-US" sz="2600"/>
          </a:p>
          <a:p>
            <a:r>
              <a:rPr lang="en-US" sz="2600"/>
              <a:t>75, 70, 75. 80, 85.              </a:t>
            </a:r>
            <a:r>
              <a:rPr lang="en-US" sz="2600" b="1">
                <a:solidFill>
                  <a:schemeClr val="tx2"/>
                </a:solidFill>
              </a:rPr>
              <a:t>Mean =</a:t>
            </a:r>
            <a:r>
              <a:rPr lang="en-US" sz="2600" b="1"/>
              <a:t>  ????</a:t>
            </a:r>
          </a:p>
          <a:p>
            <a:endParaRPr lang="en-US" sz="2600"/>
          </a:p>
          <a:p>
            <a:r>
              <a:rPr lang="en-US" sz="2600" b="1"/>
              <a:t> 60, 65, 55, 70, 75, 75, ,70, 80</a:t>
            </a:r>
            <a:r>
              <a:rPr lang="en-US" sz="2600"/>
              <a:t>, </a:t>
            </a:r>
            <a:r>
              <a:rPr lang="en-US" sz="2600" b="1">
                <a:solidFill>
                  <a:schemeClr val="tx2"/>
                </a:solidFill>
              </a:rPr>
              <a:t>Mean</a:t>
            </a:r>
            <a:r>
              <a:rPr lang="en-US" sz="2600">
                <a:solidFill>
                  <a:schemeClr val="tx2"/>
                </a:solidFill>
              </a:rPr>
              <a:t>=</a:t>
            </a:r>
            <a:r>
              <a:rPr lang="en-US" sz="2600"/>
              <a:t>  ????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48064" y="37981"/>
            <a:ext cx="3843536" cy="1600438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rtl="0"/>
            <a:r>
              <a:rPr lang="en-US" sz="1400" b="1"/>
              <a:t>1-Measures of central tendencies (Location) .</a:t>
            </a:r>
          </a:p>
          <a:p>
            <a:pPr rtl="0"/>
            <a:r>
              <a:rPr lang="en-US" sz="1400" b="1"/>
              <a:t>    A value around which the data has a tendency to congregate (come together )or cluster</a:t>
            </a:r>
          </a:p>
          <a:p>
            <a:pPr rtl="0"/>
            <a:r>
              <a:rPr lang="en-US" sz="1400" b="1">
                <a:solidFill>
                  <a:srgbClr val="C00000"/>
                </a:solidFill>
              </a:rPr>
              <a:t>2-Measures of Dispersion, scatter around average</a:t>
            </a:r>
          </a:p>
          <a:p>
            <a:pPr rtl="0"/>
            <a:r>
              <a:rPr lang="en-US" sz="1400" b="1"/>
              <a:t>    A value which measures </a:t>
            </a:r>
          </a:p>
          <a:p>
            <a:pPr rtl="0"/>
            <a:r>
              <a:rPr lang="en-US" sz="1400" b="1"/>
              <a:t>the degree to which the data are  or  are not ,    spread out</a:t>
            </a:r>
            <a:endParaRPr lang="en-US" sz="1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868583"/>
              </p:ext>
            </p:extLst>
          </p:nvPr>
        </p:nvGraphicFramePr>
        <p:xfrm>
          <a:off x="3419872" y="4915048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915048"/>
                        <a:ext cx="792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34296" y="4883681"/>
            <a:ext cx="720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4000" b="1"/>
              <a:t>=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55021" y="4883681"/>
            <a:ext cx="16981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2800" b="1" u="sng"/>
              <a:t>∑  X</a:t>
            </a:r>
            <a:endParaRPr lang="en-US" sz="2800" b="1"/>
          </a:p>
          <a:p>
            <a:pPr algn="ctr" rtl="0"/>
            <a:r>
              <a:rPr lang="en-US" sz="2800" b="1"/>
              <a:t>N  </a:t>
            </a:r>
            <a:r>
              <a:rPr lang="en-US" sz="2800" b="1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1990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162AEA1-B7AE-4302-B9E1-CED31A157F5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389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921216C-84AB-4FD0-B095-03EE403A843C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515647" y="1791400"/>
            <a:ext cx="71043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/>
              <a:t>          </a:t>
            </a:r>
            <a:r>
              <a:rPr lang="en-US" sz="3200" b="1"/>
              <a:t>Measures of Dispersion</a:t>
            </a:r>
            <a:endParaRPr lang="en-US" sz="3200"/>
          </a:p>
          <a:p>
            <a:pPr rtl="0"/>
            <a:r>
              <a:rPr lang="en-US" sz="3200" b="1"/>
              <a:t>             (Measures of Variation)</a:t>
            </a:r>
            <a:endParaRPr lang="en-US" sz="3200"/>
          </a:p>
          <a:p>
            <a:pPr rtl="0"/>
            <a:r>
              <a:rPr lang="en-US" sz="3200" b="1"/>
              <a:t>                (Measures of Scattering</a:t>
            </a:r>
            <a:r>
              <a:rPr lang="en-US" sz="3200"/>
              <a:t>)</a:t>
            </a:r>
          </a:p>
          <a:p>
            <a:r>
              <a:rPr lang="en-US" sz="3200" b="1"/>
              <a:t>                     measures of spread</a:t>
            </a:r>
            <a:endParaRPr lang="en-US" sz="3200"/>
          </a:p>
        </p:txBody>
      </p:sp>
      <p:sp>
        <p:nvSpPr>
          <p:cNvPr id="293893" name="Rectangle 4"/>
          <p:cNvSpPr>
            <a:spLocks noChangeArrowheads="1"/>
          </p:cNvSpPr>
          <p:nvPr/>
        </p:nvSpPr>
        <p:spPr bwMode="auto">
          <a:xfrm>
            <a:off x="4800600" y="304800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en-US" sz="1800" b="1">
                <a:solidFill>
                  <a:srgbClr val="FFFF00"/>
                </a:solidFill>
              </a:rPr>
              <a:t>The central value as</a:t>
            </a:r>
          </a:p>
          <a:p>
            <a:pPr rtl="0" eaLnBrk="0" hangingPunct="0"/>
            <a:r>
              <a:rPr lang="en-US" sz="1800" b="1">
                <a:solidFill>
                  <a:srgbClr val="FFFF00"/>
                </a:solidFill>
              </a:rPr>
              <a:t>1-Measures of central tendencies</a:t>
            </a:r>
            <a:endParaRPr lang="en-US" sz="1800" b="1">
              <a:solidFill>
                <a:srgbClr val="FFFFFF"/>
              </a:solidFill>
            </a:endParaRPr>
          </a:p>
          <a:p>
            <a:pPr rtl="0" eaLnBrk="0" hangingPunct="0"/>
            <a:r>
              <a:rPr lang="en-US" sz="1800" b="1">
                <a:solidFill>
                  <a:srgbClr val="CC0000"/>
                </a:solidFill>
              </a:rPr>
              <a:t>2-Measures of Dispersion,</a:t>
            </a:r>
            <a:r>
              <a:rPr lang="en-US" sz="18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93894" name="Rectangle 4"/>
          <p:cNvSpPr>
            <a:spLocks noChangeArrowheads="1"/>
          </p:cNvSpPr>
          <p:nvPr/>
        </p:nvSpPr>
        <p:spPr bwMode="auto">
          <a:xfrm>
            <a:off x="4876800" y="304800"/>
            <a:ext cx="4038600" cy="923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/>
            <a:r>
              <a:rPr lang="en-US" sz="1800" b="1">
                <a:solidFill>
                  <a:srgbClr val="333399"/>
                </a:solidFill>
              </a:rPr>
              <a:t>The central value as</a:t>
            </a:r>
          </a:p>
          <a:p>
            <a:pPr rtl="0" eaLnBrk="0" hangingPunct="0"/>
            <a:r>
              <a:rPr lang="en-US" sz="1800" b="1">
                <a:solidFill>
                  <a:srgbClr val="006600"/>
                </a:solidFill>
              </a:rPr>
              <a:t>1-Measures of central tendencies</a:t>
            </a:r>
          </a:p>
          <a:p>
            <a:pPr rtl="0" eaLnBrk="0" hangingPunct="0"/>
            <a:r>
              <a:rPr lang="en-US" sz="1800" b="1">
                <a:solidFill>
                  <a:srgbClr val="CC0000"/>
                </a:solidFill>
              </a:rPr>
              <a:t>2-Measures of Dispersion,</a:t>
            </a:r>
            <a:r>
              <a:rPr lang="en-US" sz="18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938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A24D38-5CD8-4BCE-B168-2D67E351A4E8}" type="slidenum">
              <a:rPr lang="ar-SA" sz="14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b="1">
              <a:latin typeface="System"/>
            </a:endParaRPr>
          </a:p>
          <a:p>
            <a:pPr eaLnBrk="1" hangingPunct="1"/>
            <a:endParaRPr lang="en-US" b="1">
              <a:latin typeface="System"/>
            </a:endParaRPr>
          </a:p>
          <a:p>
            <a:pPr eaLnBrk="1" hangingPunct="1"/>
            <a:endParaRPr lang="en-US"/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914400" y="1600200"/>
            <a:ext cx="2971800" cy="2971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6" name="Oval 5"/>
          <p:cNvSpPr>
            <a:spLocks noChangeAspect="1" noChangeArrowheads="1"/>
          </p:cNvSpPr>
          <p:nvPr/>
        </p:nvSpPr>
        <p:spPr bwMode="auto">
          <a:xfrm>
            <a:off x="1219200" y="1905000"/>
            <a:ext cx="2360613" cy="2376488"/>
          </a:xfrm>
          <a:prstGeom prst="ellipse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7" name="Oval 6"/>
          <p:cNvSpPr>
            <a:spLocks noChangeAspect="1" noChangeArrowheads="1"/>
          </p:cNvSpPr>
          <p:nvPr/>
        </p:nvSpPr>
        <p:spPr bwMode="auto">
          <a:xfrm>
            <a:off x="1524000" y="2209800"/>
            <a:ext cx="1752600" cy="175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8" name="Oval 7"/>
          <p:cNvSpPr>
            <a:spLocks noChangeAspect="1" noChangeArrowheads="1"/>
          </p:cNvSpPr>
          <p:nvPr/>
        </p:nvSpPr>
        <p:spPr bwMode="auto">
          <a:xfrm>
            <a:off x="1828800" y="2514600"/>
            <a:ext cx="1139825" cy="1143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9" name="Oval 8"/>
          <p:cNvSpPr>
            <a:spLocks noChangeAspect="1" noChangeArrowheads="1"/>
          </p:cNvSpPr>
          <p:nvPr/>
        </p:nvSpPr>
        <p:spPr bwMode="auto">
          <a:xfrm>
            <a:off x="2057400" y="2747963"/>
            <a:ext cx="685800" cy="668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2409825" y="1600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928688" y="310991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1447800" y="1981200"/>
            <a:ext cx="1981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1447800" y="1905000"/>
            <a:ext cx="1905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1447800" y="2514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16764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2133600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2667000" y="2057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2" name="Oval 21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2667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4" name="Oval 23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grpSp>
        <p:nvGrpSpPr>
          <p:cNvPr id="294935" name="Group 24"/>
          <p:cNvGrpSpPr>
            <a:grpSpLocks/>
          </p:cNvGrpSpPr>
          <p:nvPr/>
        </p:nvGrpSpPr>
        <p:grpSpPr bwMode="auto">
          <a:xfrm>
            <a:off x="4953000" y="1600200"/>
            <a:ext cx="2986088" cy="2971800"/>
            <a:chOff x="768" y="912"/>
            <a:chExt cx="1881" cy="1872"/>
          </a:xfrm>
        </p:grpSpPr>
        <p:sp>
          <p:nvSpPr>
            <p:cNvPr id="28712" name="Oval 25"/>
            <p:cNvSpPr>
              <a:spLocks noChangeArrowheads="1"/>
            </p:cNvSpPr>
            <p:nvPr/>
          </p:nvSpPr>
          <p:spPr bwMode="auto">
            <a:xfrm>
              <a:off x="768" y="912"/>
              <a:ext cx="1872" cy="187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3" name="Oval 26"/>
            <p:cNvSpPr>
              <a:spLocks noChangeAspect="1" noChangeArrowheads="1"/>
            </p:cNvSpPr>
            <p:nvPr/>
          </p:nvSpPr>
          <p:spPr bwMode="auto">
            <a:xfrm>
              <a:off x="960" y="1104"/>
              <a:ext cx="1487" cy="1497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4" name="Oval 27"/>
            <p:cNvSpPr>
              <a:spLocks noChangeAspect="1" noChangeArrowheads="1"/>
            </p:cNvSpPr>
            <p:nvPr/>
          </p:nvSpPr>
          <p:spPr bwMode="auto">
            <a:xfrm>
              <a:off x="1152" y="1296"/>
              <a:ext cx="1104" cy="110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5" name="Oval 28"/>
            <p:cNvSpPr>
              <a:spLocks noChangeAspect="1" noChangeArrowheads="1"/>
            </p:cNvSpPr>
            <p:nvPr/>
          </p:nvSpPr>
          <p:spPr bwMode="auto">
            <a:xfrm>
              <a:off x="1344" y="1488"/>
              <a:ext cx="718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6" name="Oval 29"/>
            <p:cNvSpPr>
              <a:spLocks noChangeAspect="1" noChangeArrowheads="1"/>
            </p:cNvSpPr>
            <p:nvPr/>
          </p:nvSpPr>
          <p:spPr bwMode="auto">
            <a:xfrm>
              <a:off x="1488" y="1635"/>
              <a:ext cx="432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7" name="Line 30"/>
            <p:cNvSpPr>
              <a:spLocks noChangeShapeType="1"/>
            </p:cNvSpPr>
            <p:nvPr/>
          </p:nvSpPr>
          <p:spPr bwMode="auto">
            <a:xfrm>
              <a:off x="1710" y="91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8" name="Line 31"/>
            <p:cNvSpPr>
              <a:spLocks noChangeShapeType="1"/>
            </p:cNvSpPr>
            <p:nvPr/>
          </p:nvSpPr>
          <p:spPr bwMode="auto">
            <a:xfrm>
              <a:off x="777" y="1863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9" name="Line 32"/>
            <p:cNvSpPr>
              <a:spLocks noChangeShapeType="1"/>
            </p:cNvSpPr>
            <p:nvPr/>
          </p:nvSpPr>
          <p:spPr bwMode="auto">
            <a:xfrm flipH="1">
              <a:off x="1104" y="1152"/>
              <a:ext cx="1248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20" name="Line 33"/>
            <p:cNvSpPr>
              <a:spLocks noChangeShapeType="1"/>
            </p:cNvSpPr>
            <p:nvPr/>
          </p:nvSpPr>
          <p:spPr bwMode="auto">
            <a:xfrm>
              <a:off x="1104" y="1104"/>
              <a:ext cx="120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28696" name="Oval 34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7" name="Oval 35"/>
          <p:cNvSpPr>
            <a:spLocks noChangeArrowheads="1"/>
          </p:cNvSpPr>
          <p:nvPr/>
        </p:nvSpPr>
        <p:spPr bwMode="auto">
          <a:xfrm>
            <a:off x="6705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8" name="Oval 36"/>
          <p:cNvSpPr>
            <a:spLocks noChangeArrowheads="1"/>
          </p:cNvSpPr>
          <p:nvPr/>
        </p:nvSpPr>
        <p:spPr bwMode="auto">
          <a:xfrm>
            <a:off x="64008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9" name="Oval 37"/>
          <p:cNvSpPr>
            <a:spLocks noChangeArrowheads="1"/>
          </p:cNvSpPr>
          <p:nvPr/>
        </p:nvSpPr>
        <p:spPr bwMode="auto">
          <a:xfrm>
            <a:off x="59436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1" name="Oval 39"/>
          <p:cNvSpPr>
            <a:spLocks noChangeArrowheads="1"/>
          </p:cNvSpPr>
          <p:nvPr/>
        </p:nvSpPr>
        <p:spPr bwMode="auto">
          <a:xfrm>
            <a:off x="6172200" y="2590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2" name="Oval 40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3" name="Oval 41"/>
          <p:cNvSpPr>
            <a:spLocks noChangeArrowheads="1"/>
          </p:cNvSpPr>
          <p:nvPr/>
        </p:nvSpPr>
        <p:spPr bwMode="auto">
          <a:xfrm>
            <a:off x="6477000" y="2667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4" name="Oval 42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5" name="Oval 43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6" name="Oval 44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7" name="Text Box 45"/>
          <p:cNvSpPr txBox="1">
            <a:spLocks noChangeArrowheads="1"/>
          </p:cNvSpPr>
          <p:nvPr/>
        </p:nvSpPr>
        <p:spPr bwMode="auto">
          <a:xfrm>
            <a:off x="1371600" y="5181600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 A</a:t>
            </a:r>
          </a:p>
        </p:txBody>
      </p:sp>
      <p:sp>
        <p:nvSpPr>
          <p:cNvPr id="28708" name="Text Box 46"/>
          <p:cNvSpPr txBox="1">
            <a:spLocks noChangeArrowheads="1"/>
          </p:cNvSpPr>
          <p:nvPr/>
        </p:nvSpPr>
        <p:spPr bwMode="auto">
          <a:xfrm>
            <a:off x="5791200" y="5181600"/>
            <a:ext cx="186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 B</a:t>
            </a:r>
          </a:p>
        </p:txBody>
      </p:sp>
      <p:sp>
        <p:nvSpPr>
          <p:cNvPr id="28709" name="Text Box 48"/>
          <p:cNvSpPr txBox="1">
            <a:spLocks noChangeArrowheads="1"/>
          </p:cNvSpPr>
          <p:nvPr/>
        </p:nvSpPr>
        <p:spPr bwMode="auto">
          <a:xfrm>
            <a:off x="1371600" y="5654675"/>
            <a:ext cx="5883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i="1">
                <a:solidFill>
                  <a:srgbClr val="660066"/>
                </a:solidFill>
                <a:latin typeface="Times New Roman" pitchFamily="18" charset="0"/>
                <a:cs typeface="+mn-cs"/>
              </a:rPr>
              <a:t>Both shooters are hitting around the “centre” </a:t>
            </a:r>
            <a:endParaRPr lang="en-GB" i="1">
              <a:solidFill>
                <a:srgbClr val="660066"/>
              </a:solidFill>
              <a:latin typeface="Times New Roman" pitchFamily="18" charset="0"/>
              <a:cs typeface="+mn-cs"/>
            </a:endParaRPr>
          </a:p>
          <a:p>
            <a:pPr rtl="0">
              <a:defRPr/>
            </a:pPr>
            <a:r>
              <a:rPr lang="en-US" i="1">
                <a:solidFill>
                  <a:srgbClr val="660066"/>
                </a:solidFill>
                <a:latin typeface="Times New Roman" pitchFamily="18" charset="0"/>
                <a:cs typeface="+mn-cs"/>
              </a:rPr>
              <a:t>but shooter B is more “accurate” </a:t>
            </a:r>
          </a:p>
        </p:txBody>
      </p:sp>
      <p:sp>
        <p:nvSpPr>
          <p:cNvPr id="28710" name="Text Box 49"/>
          <p:cNvSpPr txBox="1">
            <a:spLocks noChangeArrowheads="1"/>
          </p:cNvSpPr>
          <p:nvPr/>
        </p:nvSpPr>
        <p:spPr bwMode="auto">
          <a:xfrm>
            <a:off x="517525" y="533400"/>
            <a:ext cx="589121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4400">
                <a:solidFill>
                  <a:srgbClr val="660066"/>
                </a:solidFill>
                <a:cs typeface="+mn-cs"/>
              </a:rPr>
              <a:t>Measures of Dispersion</a:t>
            </a:r>
            <a:endParaRPr lang="en-US">
              <a:solidFill>
                <a:srgbClr val="40458C"/>
              </a:solidFill>
              <a:cs typeface="+mn-cs"/>
            </a:endParaRPr>
          </a:p>
        </p:txBody>
      </p:sp>
      <p:sp>
        <p:nvSpPr>
          <p:cNvPr id="294951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F79FCF-6493-4D3C-A755-2219F191E59A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7</a:t>
            </a:fld>
            <a:endParaRPr lang="en-US" sz="140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4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039EFA-0202-41C0-9EBD-50EE05CABF2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533400" y="999034"/>
            <a:ext cx="835342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endParaRPr lang="en-US"/>
          </a:p>
          <a:p>
            <a:pPr rtl="0"/>
            <a:r>
              <a:rPr lang="en-US" sz="2800"/>
              <a:t>1-</a:t>
            </a:r>
            <a:r>
              <a:rPr lang="en-US" sz="2800" b="1"/>
              <a:t> </a:t>
            </a:r>
            <a:r>
              <a:rPr lang="en-US" sz="2600" b="1"/>
              <a:t>Range</a:t>
            </a:r>
            <a:endParaRPr lang="en-US" sz="2600"/>
          </a:p>
          <a:p>
            <a:pPr rtl="0"/>
            <a:r>
              <a:rPr lang="en-US" sz="2600" b="1"/>
              <a:t>           </a:t>
            </a:r>
          </a:p>
          <a:p>
            <a:pPr rtl="0"/>
            <a:r>
              <a:rPr lang="en-US" sz="2600" b="1"/>
              <a:t>         2-Interquartile range</a:t>
            </a:r>
            <a:endParaRPr lang="en-US" sz="2600"/>
          </a:p>
          <a:p>
            <a:pPr rtl="0"/>
            <a:r>
              <a:rPr lang="en-US" sz="2600"/>
              <a:t>              </a:t>
            </a:r>
          </a:p>
          <a:p>
            <a:pPr rtl="0"/>
            <a:r>
              <a:rPr lang="en-US" sz="2600"/>
              <a:t>                         </a:t>
            </a:r>
            <a:r>
              <a:rPr lang="en-US" sz="2600" b="1"/>
              <a:t>3- Variance</a:t>
            </a:r>
            <a:r>
              <a:rPr lang="en-US" sz="2600"/>
              <a:t> </a:t>
            </a:r>
          </a:p>
          <a:p>
            <a:pPr rtl="0"/>
            <a:r>
              <a:rPr lang="en-US" sz="2600"/>
              <a:t> </a:t>
            </a:r>
          </a:p>
          <a:p>
            <a:pPr rtl="0"/>
            <a:r>
              <a:rPr lang="en-US" sz="2600"/>
              <a:t>                                 </a:t>
            </a:r>
            <a:r>
              <a:rPr lang="en-US" sz="2600" b="1"/>
              <a:t>4- Stander Deviation</a:t>
            </a:r>
            <a:r>
              <a:rPr lang="en-US" sz="2600"/>
              <a:t>  </a:t>
            </a:r>
          </a:p>
          <a:p>
            <a:pPr rtl="0"/>
            <a:endParaRPr lang="en-US" sz="2600"/>
          </a:p>
          <a:p>
            <a:pPr rtl="0"/>
            <a:r>
              <a:rPr lang="en-US" sz="2600"/>
              <a:t>                                       </a:t>
            </a:r>
            <a:r>
              <a:rPr lang="en-US" sz="2600" b="1"/>
              <a:t>5- Coefficient of variance</a:t>
            </a:r>
            <a:r>
              <a:rPr lang="en-US" sz="2600"/>
              <a:t> </a:t>
            </a:r>
          </a:p>
        </p:txBody>
      </p:sp>
      <p:sp>
        <p:nvSpPr>
          <p:cNvPr id="2959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F1B8A2-63E0-4DA4-8946-E55F71233F20}" type="slidenum">
              <a:rPr lang="ar-SA" sz="14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31883" y="96307"/>
            <a:ext cx="2976233" cy="13542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/>
              <a:t> </a:t>
            </a:r>
            <a:r>
              <a:rPr lang="en-US" b="1"/>
              <a:t>Measures of Dispersion</a:t>
            </a:r>
            <a:endParaRPr lang="en-US"/>
          </a:p>
          <a:p>
            <a:pPr rtl="0"/>
            <a:r>
              <a:rPr lang="en-US" b="1"/>
              <a:t>    (Measures of Variation)</a:t>
            </a:r>
            <a:endParaRPr lang="en-US"/>
          </a:p>
          <a:p>
            <a:pPr rtl="0"/>
            <a:r>
              <a:rPr lang="en-US" b="1"/>
              <a:t>    (Measures of Scattering</a:t>
            </a:r>
            <a:r>
              <a:rPr lang="en-US"/>
              <a:t>)</a:t>
            </a:r>
          </a:p>
          <a:p>
            <a:r>
              <a:rPr lang="en-US" b="1"/>
              <a:t>measures of spread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45665" y="773415"/>
            <a:ext cx="5186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Measures of Dispersion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3400" y="5109683"/>
            <a:ext cx="7945263" cy="892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</a:rPr>
              <a:t>the choice of the most appropriate measure</a:t>
            </a:r>
            <a:r>
              <a:rPr lang="en-US" sz="2600">
                <a:solidFill>
                  <a:srgbClr val="002060"/>
                </a:solidFill>
              </a:rPr>
              <a:t> </a:t>
            </a:r>
            <a:endParaRPr lang="en-US" sz="2600" b="1">
              <a:solidFill>
                <a:srgbClr val="002060"/>
              </a:solidFill>
            </a:endParaRPr>
          </a:p>
          <a:p>
            <a:pPr algn="ctr"/>
            <a:r>
              <a:rPr lang="en-US" sz="2600" b="1">
                <a:solidFill>
                  <a:srgbClr val="002060"/>
                </a:solidFill>
              </a:rPr>
              <a:t>  depends crucially on the type of data involved</a:t>
            </a:r>
            <a:endParaRPr lang="en-US" sz="2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2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61F9CF0-431C-4C1E-BEE9-DA92D6FF1749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7/12/2021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6963" name="Rectangle 2"/>
          <p:cNvSpPr>
            <a:spLocks noChangeArrowheads="1"/>
          </p:cNvSpPr>
          <p:nvPr/>
        </p:nvSpPr>
        <p:spPr bwMode="auto">
          <a:xfrm>
            <a:off x="304800" y="415697"/>
            <a:ext cx="873169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</a:rPr>
              <a:t>Measures of spread</a:t>
            </a:r>
            <a:endParaRPr lang="en-US" sz="2800">
              <a:solidFill>
                <a:srgbClr val="C00000"/>
              </a:solidFill>
            </a:endParaRPr>
          </a:p>
          <a:p>
            <a:endParaRPr lang="en-US" sz="2600">
              <a:solidFill>
                <a:srgbClr val="C00000"/>
              </a:solidFill>
            </a:endParaRPr>
          </a:p>
          <a:p>
            <a:r>
              <a:rPr lang="en-US" sz="2600" b="1">
                <a:solidFill>
                  <a:srgbClr val="C00000"/>
                </a:solidFill>
              </a:rPr>
              <a:t>Measuring of spread are very useful. </a:t>
            </a:r>
          </a:p>
          <a:p>
            <a:endParaRPr lang="en-US" sz="2600" b="1">
              <a:solidFill>
                <a:srgbClr val="FFFFFF"/>
              </a:solidFill>
            </a:endParaRPr>
          </a:p>
          <a:p>
            <a:r>
              <a:rPr lang="en-US" sz="2600" b="1"/>
              <a:t>There are </a:t>
            </a:r>
            <a:r>
              <a:rPr lang="en-US" sz="2600" b="1" u="sng"/>
              <a:t>three main </a:t>
            </a:r>
            <a:r>
              <a:rPr lang="en-US" sz="2600" b="1"/>
              <a:t>measures in common use . </a:t>
            </a:r>
          </a:p>
          <a:p>
            <a:endParaRPr lang="en-US" sz="2600" b="1"/>
          </a:p>
          <a:p>
            <a:r>
              <a:rPr lang="en-US" sz="2600" b="1"/>
              <a:t>once again the type of data influence the choice of an appropriate measure</a:t>
            </a:r>
          </a:p>
        </p:txBody>
      </p:sp>
      <p:sp>
        <p:nvSpPr>
          <p:cNvPr id="2969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85C1E5-0406-45BC-909B-FC7874DB0668}" type="slidenum">
              <a:rPr lang="ar-SA" sz="14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5129" y="4643416"/>
            <a:ext cx="8731696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the choice of the most appropriate measure</a:t>
            </a:r>
            <a:r>
              <a:rPr lang="en-US" sz="2800">
                <a:solidFill>
                  <a:srgbClr val="002060"/>
                </a:solidFill>
              </a:rPr>
              <a:t> </a:t>
            </a:r>
            <a:endParaRPr lang="en-US" sz="2800" b="1">
              <a:solidFill>
                <a:srgbClr val="002060"/>
              </a:solidFill>
            </a:endParaRPr>
          </a:p>
          <a:p>
            <a:pPr algn="ctr"/>
            <a:r>
              <a:rPr lang="en-US" sz="2800" b="1">
                <a:solidFill>
                  <a:srgbClr val="002060"/>
                </a:solidFill>
              </a:rPr>
              <a:t>  depends crucially on the type of data involved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19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F9D038223EA4B048BFB7C0E417E82C9B" ma:contentTypeVersion="2" ma:contentTypeDescription="إنشاء مستند جديد." ma:contentTypeScope="" ma:versionID="75046b24df95e83d8d332ace83e99075">
  <xsd:schema xmlns:xsd="http://www.w3.org/2001/XMLSchema" xmlns:xs="http://www.w3.org/2001/XMLSchema" xmlns:p="http://schemas.microsoft.com/office/2006/metadata/properties" xmlns:ns2="45500715-b3f9-42b0-bc72-b20bef4117f8" targetNamespace="http://schemas.microsoft.com/office/2006/metadata/properties" ma:root="true" ma:fieldsID="f25c6f715f390a28d10664d6a00838b3" ns2:_="">
    <xsd:import namespace="45500715-b3f9-42b0-bc72-b20bef411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0715-b3f9-42b0-bc72-b20bef411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81FC0F-0259-4EB1-9902-C7E929E4971A}"/>
</file>

<file path=customXml/itemProps2.xml><?xml version="1.0" encoding="utf-8"?>
<ds:datastoreItem xmlns:ds="http://schemas.openxmlformats.org/officeDocument/2006/customXml" ds:itemID="{1C18EFE3-9E56-4A8E-B0CB-AB40704712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5E1652-EC35-4330-881F-D3EE031A34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40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revision>1</cp:revision>
  <dcterms:created xsi:type="dcterms:W3CDTF">2021-07-10T15:28:16Z</dcterms:created>
  <dcterms:modified xsi:type="dcterms:W3CDTF">2021-07-12T07:56:30Z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0x010100F9D038223EA4B048BFB7C0E417E82C9B</vt:lpwstr>
  </property>
</Properties>
</file>