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3" r:id="rId14"/>
    <p:sldId id="274" r:id="rId15"/>
    <p:sldId id="286" r:id="rId16"/>
    <p:sldId id="287" r:id="rId17"/>
    <p:sldId id="275" r:id="rId18"/>
    <p:sldId id="282" r:id="rId19"/>
    <p:sldId id="283" r:id="rId20"/>
    <p:sldId id="284" r:id="rId21"/>
    <p:sldId id="28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FC2E4-0C5A-4A12-9447-E58CAF63C217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7C11D-4BF3-453B-8FE1-4021E24B2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B1AC8-3D49-4E5B-BB5F-A4400191F30E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12BA7-74A2-4237-AA86-CABC6B8DF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1A2CD-19DA-4309-8841-531DDC886617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7E9E3-AD44-44ED-B7C5-E4CCAF339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87EF-93D7-4087-BC5C-EE99A1F939FC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6A6B7-FBDF-4A08-9940-9D9F82213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DFA73-550D-4572-A00B-8778F5E5D605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0DA76-2AF2-4E42-BC87-3489D4ED3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8C4A-227D-48AC-926E-582BC8E2DEDC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60ABE-26C7-4B09-9D17-3093914BA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6962B-D1DF-43CB-A553-198E910F6EDC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F048E-7877-49C9-B65A-FF6E3B1F6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CAEC-CB60-4A42-933E-9DFB32DF40DD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A6902-F87A-4AEA-A9F3-79E6C9151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4B97-5FED-4EE4-9E1E-ACA70CAC0718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070BF-660E-497C-A5DB-2AB62BC37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3A131-FD03-4C39-88AF-14C1A526F2FE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CCE62-7114-40DA-ACED-69E045693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1A623-B6F3-477D-89CB-89106E0518E6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1E6B1-8109-4859-92CA-056DDEC5B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BFC093-F129-43BA-8EFF-5DDBE04619C2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4A7726-2A9D-4F69-811D-CF3A778E7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Enzymology- An overview-1  </a:t>
            </a:r>
            <a:endParaRPr lang="en-US" b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0"/>
            <a:ext cx="91440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Induced-Fit Model of Enzyme-Substrate Binding  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In this model, the enzyme changes shape on substrate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binding.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 active site forms a shape complementary to the substrate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only after the substrate has been bound.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When  a substrate approaches and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binds to an enzyme they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induce a conformational change,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 change analogous to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placing a hand (substrate) into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 glove (enzyme). </a:t>
            </a:r>
          </a:p>
        </p:txBody>
      </p:sp>
      <p:pic>
        <p:nvPicPr>
          <p:cNvPr id="11267" name="Content Placeholder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124200"/>
            <a:ext cx="3886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6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Mechanism of Action of Enzymes</a:t>
            </a:r>
          </a:p>
          <a:p>
            <a:pPr>
              <a:buFontTx/>
              <a:buChar char="-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Enzymes are catalysts and increase the speed of a chemical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reaction without themselves undergoing any permanent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chemical change. They are neither used up in the reaction nor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do they appear as reaction products. </a:t>
            </a:r>
          </a:p>
          <a:p>
            <a:pPr>
              <a:buFontTx/>
              <a:buChar char="-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basic enzymatic reaction can be represented as follows:</a:t>
            </a: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Where E represents the enzyme catalyzing the reaction, S the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substrate, the substance being changed, and P the product of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the reaction.</a:t>
            </a:r>
          </a:p>
          <a:p>
            <a:pPr>
              <a:buFontTx/>
              <a:buChar char="-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mechanism of action of enzymes can be explained by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two perspectives:</a:t>
            </a:r>
          </a:p>
          <a:p>
            <a:pPr marL="365760" indent="-256032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1- Thermodynamic changes </a:t>
            </a:r>
          </a:p>
          <a:p>
            <a:pPr marL="365760" indent="-256032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2- Processes at the active site</a:t>
            </a:r>
          </a:p>
        </p:txBody>
      </p:sp>
      <p:pic>
        <p:nvPicPr>
          <p:cNvPr id="12291" name="Picture 3" descr="C:\Documents and Settings\Sallu\Desktop\enzymes\reactions_files\ie02a.gif"/>
          <p:cNvPicPr>
            <a:picLocks noChangeAspect="1" noChangeArrowheads="1"/>
          </p:cNvPicPr>
          <p:nvPr/>
        </p:nvPicPr>
        <p:blipFill>
          <a:blip r:embed="rId2"/>
          <a:srcRect r="9666" b="21053"/>
          <a:stretch>
            <a:fillRect/>
          </a:stretch>
        </p:blipFill>
        <p:spPr bwMode="auto">
          <a:xfrm>
            <a:off x="1295400" y="2819400"/>
            <a:ext cx="70104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0"/>
            <a:ext cx="91440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Thermodynamic changes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All enzymes accelerate reaction rates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by providing transition states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with a lowered  ∆G</a:t>
            </a:r>
            <a:r>
              <a:rPr lang="en-US" sz="2800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F for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formation of the transition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states.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				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 lower activation energy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means that more molecules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have the required energy to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reach the transition  state.  </a:t>
            </a:r>
          </a:p>
          <a:p>
            <a:endParaRPr lang="en-US" sz="28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219200"/>
            <a:ext cx="464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4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Processes at the active site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Catalysis by proximity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for the molecules to react they must come within bond-forming distance of one another. 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When an enzyme binds substrate molecules at its active site, it creates a region of high local substrate concentration.   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Enzyme-substrate interactions orient reactive groups and bring them into proximity with one another. </a:t>
            </a:r>
          </a:p>
          <a:p>
            <a:pPr marL="514350" indent="-514350" fontAlgn="auto">
              <a:spcAft>
                <a:spcPts val="0"/>
              </a:spcAft>
              <a:defRPr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Acid base catalysis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ionizable functional groups of aminoacyl side chains of prosthetic groups contribute to catalysis by acting as acids or bases.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- General acid catalysis involves partial proton transfer from a   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donor that lowers the free energy of the transition state. </a:t>
            </a:r>
          </a:p>
          <a:p>
            <a:pPr>
              <a:defRPr/>
            </a:pPr>
            <a:r>
              <a:rPr lang="en-US" sz="2400" b="1" dirty="0"/>
              <a:t>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General base catalysis involves partial proton abstraction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from an acceptor to lower the free energy of the transition state.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9144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Catalysis by strain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enzymes that catalyze the lytic    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reactions involve breaking a covalent bond typically bind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their substrates in a configuration slightly unfavorable for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the bond that will undergo cleavage.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Covalent catalysis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accelerates reaction rates through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transient formation of enzyme-substrate covalent bond.          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Three stages in covalent catalysis: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1- Nucleophilic reaction between enzyme and substrate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2- Electrophilic withdrawl of electrons from substrate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3- Elimination reaction (reverse of stage 1)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مستطيل 1"/>
          <p:cNvSpPr>
            <a:spLocks noChangeArrowheads="1"/>
          </p:cNvSpPr>
          <p:nvPr/>
        </p:nvSpPr>
        <p:spPr bwMode="auto">
          <a:xfrm>
            <a:off x="0" y="96838"/>
            <a:ext cx="9144000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>
                <a:latin typeface="Times New Roman" pitchFamily="18" charset="0"/>
                <a:cs typeface="Times New Roman" pitchFamily="18" charset="0"/>
              </a:rPr>
              <a:t>5- Metal Ion catalysis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Two classes of metal ion dependent enzymes: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1- Metalloenzymes contain tightly bound transition metal ions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  (Fe2+, Fe3+, Cu2+, Zn2+, Mn2+)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2- Metal-activated enzymes loosely bind metal ions (alkali or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  alkaline metal including Na+, K+, Mg2+ and Ca2+)</a:t>
            </a:r>
          </a:p>
          <a:p>
            <a:endParaRPr lang="en-US" sz="26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Metal ions enhance catalysis in three major ways: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1- Binding to and orienting substrates for reaction </a:t>
            </a:r>
            <a:r>
              <a:rPr lang="nn-NO" sz="2600">
                <a:latin typeface="Times New Roman" pitchFamily="18" charset="0"/>
                <a:cs typeface="Times New Roman" pitchFamily="18" charset="0"/>
              </a:rPr>
              <a:t>as Mg2+ </a:t>
            </a:r>
          </a:p>
          <a:p>
            <a:r>
              <a:rPr lang="nn-NO" sz="2600">
                <a:latin typeface="Times New Roman" pitchFamily="18" charset="0"/>
                <a:cs typeface="Times New Roman" pitchFamily="18" charset="0"/>
              </a:rPr>
              <a:t>    binding to ATP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2- Mediating redox reaction through changes in oxidation state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  such as reduction of O2 to H2O through electron transfer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3- Electrostatic stabilization or shielding of negative charges </a:t>
            </a:r>
            <a:r>
              <a:rPr lang="nn-NO" sz="2600">
                <a:latin typeface="Times New Roman" pitchFamily="18" charset="0"/>
                <a:cs typeface="Times New Roman" pitchFamily="18" charset="0"/>
              </a:rPr>
              <a:t>as </a:t>
            </a:r>
          </a:p>
          <a:p>
            <a:r>
              <a:rPr lang="nn-NO" sz="2600">
                <a:latin typeface="Times New Roman" pitchFamily="18" charset="0"/>
                <a:cs typeface="Times New Roman" pitchFamily="18" charset="0"/>
              </a:rPr>
              <a:t>    Mg2+ binding to ATP</a:t>
            </a:r>
            <a:endParaRPr lang="ar-SA" sz="2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مستطيل 1"/>
          <p:cNvSpPr>
            <a:spLocks noChangeArrowheads="1"/>
          </p:cNvSpPr>
          <p:nvPr/>
        </p:nvSpPr>
        <p:spPr bwMode="auto">
          <a:xfrm>
            <a:off x="0" y="58738"/>
            <a:ext cx="9144000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>
                <a:latin typeface="Times New Roman" pitchFamily="18" charset="0"/>
                <a:cs typeface="Times New Roman" pitchFamily="18" charset="0"/>
              </a:rPr>
              <a:t>6- Electrostatic catalysis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Enzymes seem to arrange active site charge distributions to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stabilize the transition states of catalyzed reactions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Substrate binding generally excludes water from an enzyme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active site generating a low dielectric constant within the active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site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Electrostatic interactions are stronger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pka's can vary by several pH units due to proximity of charged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groups</a:t>
            </a:r>
          </a:p>
          <a:p>
            <a:endParaRPr lang="en-US" sz="26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Alternative form of electrostatic catalysis: several enzymes as 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superoxide dismutase apparently use charge distributions to guide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polar substrates to their active sites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Enzyme Specificity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In general, there are four distinct types of specificity: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1- Absolute specificity: the enzyme will catalyze only one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reaction.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2- Group specificity: the enzyme will act only on molecules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that have specific functional groups, such as amino,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phosphate and methyl groups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3- Linkage specificity: the enzyme will act on a particular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type of chemical bond regardless of the rest of the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molecular structure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4- Stereo chemical specificity: the enzyme will act on a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particular steric or optical isomer. </a:t>
            </a:r>
          </a:p>
          <a:p>
            <a:endParaRPr lang="en-US" sz="2800" b="1" u="sng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0"/>
            <a:ext cx="91440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Cofactors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Cofactors can be subdivided into two groups: metals and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small organic molecules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Cofactors that are small organic molecules are called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coenzymes.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Most common cofactor are also metal ions.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If tightly bound, the cofactors are called prosthetic groups.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Loosely bound Cofactors serve functions similar to those of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prosthetic groups but bind in a transient, dissociable manner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either to the enzyme or to a substrate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0" y="0"/>
            <a:ext cx="9144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Prosthetic groups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Tightly integrated into the enzyme structure by covalent or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non-covalent forces. e.g.;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Pyridoxal phosphate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Flavin mononucleotide( FMN)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Flavin adenine dinucleotide(FAD)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Thiamin pyrophosphate (TPP)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Biotin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Metal ions – Co, Cu, Mg, Mn, Zn 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Metals are the most common prosthetic groups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7620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Enzymes- An introduction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Biologic (organic catalysts ) polymers that catalyze the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chemical reactions.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Enzymes are neither consumed nor permanently altered as a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consequence of their participation in a reaction.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With the exception of catalytic RNA molecules, or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ribozymes, enzymes are proteins.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In addition to being highly efficient, enzymes are also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extremely selective catalysts.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Thermolabile, site specific, with a high turn over number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compared to the inorganic catalysts.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0" y="0"/>
            <a:ext cx="91440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Role of metal ions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Enzymes that contain tightly bound metal ions are termed –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Metalloenzymes 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Enzymes that require metal ions as loosely bound cofactors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are termed as metal-activated enzymes 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Metal ions facilitate: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- Binding and orientation of the substrate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- Formation of covalent bonds with reaction intermediates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- Interact with substrate to render them more electrophilic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or nucleophilic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0" y="0"/>
            <a:ext cx="9144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Coenzymes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They serve as recyclable shuttles—or group transfer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agents—that transport many substrates from their point of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generation to their point of utilization. 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The water-soluble B vitamins supply important components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of numerous coenzymes.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Chemical moieties transported by coenzymes include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hydrogen atoms or hydride ions, methyl groups (folates),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acyl groups (coenzyme A), and oligosaccharides (dolichol).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0" y="20638"/>
            <a:ext cx="9144000" cy="655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Diagnostic significance of enzymes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1- Enzymes can act as diagnostic markers of underlying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diseases 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2- Enzymes can also act as reagents for various biochemical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estimations and detections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Enzymes as diagnostic markers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Functional plasma enzymes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 Plasma derived enzymes): 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Certain enzymes, proenzymes, and their substrates are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present at all times in the circulation of normal individuals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and perform a physiologic function in the blood. </a:t>
            </a:r>
          </a:p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of these functional plasma enzymes include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lipoprotein lipase, pseudo cholinesterase, and the proenzymes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of blood coagulation and blood clot dissolution .The majority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of these enzymes are synthesized in and secreted by the liver.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0" y="0"/>
            <a:ext cx="9144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Nonfunctional plasma enzymes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(Cell derived enzymes): 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Plasma also contains numerous other enzymes that perform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no known physiologic function in blood. 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These apparently nonfunctional plasma enzymes arise from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the routine normal destruction of erythrocytes, leukocytes,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and other cells.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Tissue damage or necrosis resulting from injury or disease is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generally accompanied by increases in the levels of several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nonfunctional plasma enzymes. 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/>
          <a:srcRect l="35237" t="54926" r="5696" b="21463"/>
          <a:stretch>
            <a:fillRect/>
          </a:stretch>
        </p:blipFill>
        <p:spPr bwMode="auto">
          <a:xfrm>
            <a:off x="0" y="4038600"/>
            <a:ext cx="9144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0" y="0"/>
            <a:ext cx="9144000" cy="638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Isoenzymes (Isoenzymes)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Are homologous enzymes that catalyze the same reaction but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have differences in enzymatic   properties. 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Often different isoenzymes are found in different locations in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 cell or in different organs/tissues of an organism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They are from different polypeptide chains that coded by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different genes and so, they are affected by different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activators and different inhibitors in different tissues.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e.g.:</a:t>
            </a:r>
          </a:p>
          <a:p>
            <a:pPr>
              <a:lnSpc>
                <a:spcPct val="80000"/>
              </a:lnSpc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Lactate dehydrogenase isoenzymes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The enzyme interconverts lactate  and pyruvate  (LDH)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Humans have two isoenzymic chains for lactate 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dehydrogenase: LDH ( M ) found in muscle and LDH ( H ) 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found in heart.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M is optimized to work under anaerobic conditions and H 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optimized to work under aerobic conditions.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0" y="76200"/>
            <a:ext cx="9144000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-There are 5 different isoenzymes.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The relative ratio of the isoenzymes depends on the location in </a:t>
            </a:r>
          </a:p>
          <a:p>
            <a:pPr>
              <a:lnSpc>
                <a:spcPct val="80000"/>
              </a:lnSpc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 the organism as well as the developmental stage. </a:t>
            </a:r>
          </a:p>
          <a:p>
            <a:pPr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endParaRPr lang="en-US" sz="26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CK/CPK Isoenzymes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There are three Isoenzymes.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Measuring them is of value in the presence of elevated levels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of CK or CPK to determine the source of the elevation. 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Each isoenzyme is a dimer composed of two protomers ‘M’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 (for muscles) and ‘B’( for Brain).  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These isoenzymes can be separated by, electrophoresis or by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ion exchange chromatography.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304800" y="1143000"/>
          <a:ext cx="8534400" cy="2377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Tissue origin</a:t>
                      </a:r>
                      <a:endParaRPr lang="ar-SA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Isoenzyme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Cardiac and kidney</a:t>
                      </a:r>
                      <a:endParaRPr lang="ar-SA" sz="20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LDH1  (H4)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Cardiac, kidney, brain and RBCs</a:t>
                      </a:r>
                      <a:endParaRPr lang="ar-SA" sz="20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LDH2  (H3M)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Brain, lung and WBCs</a:t>
                      </a:r>
                      <a:endParaRPr lang="ar-SA" sz="20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LDH3  (H2M2)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Lung, skeletal muscle</a:t>
                      </a:r>
                      <a:endParaRPr lang="ar-SA" sz="20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LDH4  (HM3)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Skeletal muscle </a:t>
                      </a:r>
                      <a:r>
                        <a:rPr lang="en-US" sz="2000" b="0" smtClean="0"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sz="2000" b="0" smtClean="0">
                          <a:latin typeface="Times New Roman" pitchFamily="18" charset="0"/>
                          <a:cs typeface="Times New Roman" pitchFamily="18" charset="0"/>
                        </a:rPr>
                        <a:t>liver</a:t>
                      </a:r>
                      <a:endParaRPr lang="ar-SA" sz="20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LDH5  (M4)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76200"/>
          <a:ext cx="9143998" cy="2253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999"/>
                <a:gridCol w="3124200"/>
                <a:gridCol w="2133600"/>
                <a:gridCol w="2362199"/>
              </a:tblGrid>
              <a:tr h="533400">
                <a:tc>
                  <a:txBody>
                    <a:bodyPr/>
                    <a:lstStyle/>
                    <a:p>
                      <a:pPr marL="0" marR="0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Isoenzyme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Electrophoretic mobility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Tissue of origin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Mean 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blood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59896"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MM(CK3)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Least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Skeletal muscle</a:t>
                      </a:r>
                    </a:p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Heart muscle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97-100%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948"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MB(CK2)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Intermediate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Heart muscle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0-3%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948"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BB(CK1)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Maximum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Brain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0%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677" name="Rectangle 2"/>
          <p:cNvSpPr>
            <a:spLocks noChangeArrowheads="1"/>
          </p:cNvSpPr>
          <p:nvPr/>
        </p:nvSpPr>
        <p:spPr bwMode="auto">
          <a:xfrm>
            <a:off x="0" y="2590800"/>
            <a:ext cx="9144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 3" pitchFamily="18" charset="2"/>
              <a:buNone/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Enzyme Kinetics</a:t>
            </a:r>
            <a:endParaRPr lang="en-US" sz="2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It is the field of biochemistry concerned with the quantitative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measurement of the rates of enzyme-catalyzed reactions and </a:t>
            </a:r>
            <a:br>
              <a:rPr lang="en-US" sz="2800">
                <a:latin typeface="Times New Roman" pitchFamily="18" charset="0"/>
                <a:cs typeface="Times New Roman" pitchFamily="18" charset="0"/>
              </a:rPr>
            </a:br>
            <a:r>
              <a:rPr lang="en-US" sz="2800">
                <a:latin typeface="Times New Roman" pitchFamily="18" charset="0"/>
                <a:cs typeface="Times New Roman" pitchFamily="18" charset="0"/>
              </a:rPr>
              <a:t>  the study of the factors affecting  these rates.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 rate of a chemical reaction is described by the number of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molecules of reactant(s) to be converted into product(s) in a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specified time period which is dependent on the 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concentration of the chemicals involved in the process and on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rate constants that are characteristic of the reaction.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0"/>
            <a:ext cx="9144000" cy="678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Nomenclature of enzymes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In most cases, enzyme names end in –ase</a:t>
            </a:r>
          </a:p>
          <a:p>
            <a:pPr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 common name for a hydrolase is derived from the 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substrate</a:t>
            </a:r>
          </a:p>
          <a:p>
            <a:pPr lvl="1"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Urea:  remove -a, replace with -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ase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= urease</a:t>
            </a:r>
          </a:p>
          <a:p>
            <a:pPr lvl="1"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Lactose: remove -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ose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replace with -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ase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= lactase</a:t>
            </a:r>
          </a:p>
          <a:p>
            <a:pPr lvl="1"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Other enzymes are named for the substrate and the reaction 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catalyzed</a:t>
            </a:r>
          </a:p>
          <a:p>
            <a:pPr lvl="1"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Lactate dehydrogenase</a:t>
            </a:r>
          </a:p>
          <a:p>
            <a:pPr lvl="1"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Pyruvate decarboxylase</a:t>
            </a:r>
          </a:p>
          <a:p>
            <a:pPr lvl="1">
              <a:lnSpc>
                <a:spcPct val="80000"/>
              </a:lnSpc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Some names are historical - no direct relationship to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substrate or reaction type</a:t>
            </a:r>
          </a:p>
          <a:p>
            <a:pPr lvl="1"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Catalase</a:t>
            </a:r>
          </a:p>
          <a:p>
            <a:pPr lvl="1"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Pepsin </a:t>
            </a:r>
          </a:p>
          <a:p>
            <a:pPr lvl="1"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Chymotrypsin </a:t>
            </a:r>
          </a:p>
          <a:p>
            <a:pPr lvl="1">
              <a:lnSpc>
                <a:spcPct val="8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Trypsin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4988" indent="-534988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Classification of Enzymes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534988" indent="-534988"/>
            <a:r>
              <a:rPr lang="en-US" sz="28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>Enzyme Commission (EC) – </a:t>
            </a:r>
            <a:r>
              <a:rPr lang="en-US" sz="270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tr-TR" sz="2700" b="1">
                <a:latin typeface="Times New Roman" pitchFamily="18" charset="0"/>
                <a:cs typeface="Times New Roman" pitchFamily="18" charset="0"/>
              </a:rPr>
              <a:t>International Union of Biochemistry </a:t>
            </a:r>
            <a:r>
              <a:rPr lang="en-US" sz="2700" b="1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tr-TR" sz="2700" b="1">
                <a:latin typeface="Times New Roman" pitchFamily="18" charset="0"/>
                <a:cs typeface="Times New Roman" pitchFamily="18" charset="0"/>
              </a:rPr>
              <a:t>Molecular Biology</a:t>
            </a:r>
            <a:r>
              <a:rPr lang="en-US" sz="27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700" b="1">
                <a:latin typeface="Times New Roman" pitchFamily="18" charset="0"/>
                <a:cs typeface="Times New Roman" pitchFamily="18" charset="0"/>
              </a:rPr>
              <a:t>IUBMB</a:t>
            </a:r>
            <a:r>
              <a:rPr lang="en-US" sz="2700" b="1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700">
                <a:latin typeface="Times New Roman" pitchFamily="18" charset="0"/>
                <a:cs typeface="Times New Roman" pitchFamily="18" charset="0"/>
              </a:rPr>
            </a:br>
            <a:r>
              <a:rPr lang="tr-TR" sz="2700">
                <a:latin typeface="Times New Roman" pitchFamily="18" charset="0"/>
                <a:cs typeface="Times New Roman" pitchFamily="18" charset="0"/>
              </a:rPr>
              <a:t>                      </a:t>
            </a:r>
            <a:r>
              <a:rPr lang="tr-TR" sz="2800">
                <a:latin typeface="Times New Roman" pitchFamily="18" charset="0"/>
                <a:cs typeface="Times New Roman" pitchFamily="18" charset="0"/>
              </a:rPr>
              <a:t>                    </a:t>
            </a:r>
          </a:p>
          <a:p>
            <a:pPr marL="534988" indent="-534988"/>
            <a:r>
              <a:rPr lang="en-US" sz="28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700">
                <a:latin typeface="Times New Roman" pitchFamily="18" charset="0"/>
                <a:cs typeface="Times New Roman" pitchFamily="18" charset="0"/>
              </a:rPr>
              <a:t>Each enzyme was given 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>4 digit </a:t>
            </a:r>
            <a:r>
              <a:rPr lang="en-US" sz="27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>umbe</a:t>
            </a:r>
            <a:r>
              <a:rPr lang="en-US" sz="27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>    [1.2.3.4]</a:t>
            </a:r>
          </a:p>
          <a:p>
            <a:pPr marL="534988" indent="-534988"/>
            <a:endParaRPr lang="tr-TR" sz="2700">
              <a:latin typeface="Times New Roman" pitchFamily="18" charset="0"/>
              <a:cs typeface="Times New Roman" pitchFamily="18" charset="0"/>
            </a:endParaRPr>
          </a:p>
          <a:p>
            <a:pPr marL="534988" indent="-534988"/>
            <a:r>
              <a:rPr lang="tr-TR" sz="27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tr-TR" sz="2700" baseline="3000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> 	one of the 6 major classes of enzyme activity</a:t>
            </a:r>
            <a:endParaRPr lang="en-US" sz="2700">
              <a:latin typeface="Times New Roman" pitchFamily="18" charset="0"/>
              <a:cs typeface="Times New Roman" pitchFamily="18" charset="0"/>
            </a:endParaRPr>
          </a:p>
          <a:p>
            <a:pPr marL="534988" indent="-534988"/>
            <a:endParaRPr lang="tr-TR" sz="2700">
              <a:latin typeface="Times New Roman" pitchFamily="18" charset="0"/>
              <a:cs typeface="Times New Roman" pitchFamily="18" charset="0"/>
            </a:endParaRPr>
          </a:p>
          <a:p>
            <a:pPr marL="534988" indent="-534988"/>
            <a:r>
              <a:rPr lang="tr-TR" sz="27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700" baseline="3000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> 	the subclass (type of substrate or bond cleaved)</a:t>
            </a:r>
            <a:endParaRPr lang="en-US" sz="2700">
              <a:latin typeface="Times New Roman" pitchFamily="18" charset="0"/>
              <a:cs typeface="Times New Roman" pitchFamily="18" charset="0"/>
            </a:endParaRPr>
          </a:p>
          <a:p>
            <a:pPr marL="534988" indent="-534988"/>
            <a:endParaRPr lang="tr-TR" sz="2700">
              <a:latin typeface="Times New Roman" pitchFamily="18" charset="0"/>
              <a:cs typeface="Times New Roman" pitchFamily="18" charset="0"/>
            </a:endParaRPr>
          </a:p>
          <a:p>
            <a:pPr marL="534988" indent="-534988"/>
            <a:r>
              <a:rPr lang="tr-TR" sz="27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sz="2700" baseline="3000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> 	the sub-subclass (group acted upon, cofactor required, etc...)</a:t>
            </a:r>
            <a:endParaRPr lang="en-US" sz="2700">
              <a:latin typeface="Times New Roman" pitchFamily="18" charset="0"/>
              <a:cs typeface="Times New Roman" pitchFamily="18" charset="0"/>
            </a:endParaRPr>
          </a:p>
          <a:p>
            <a:pPr marL="534988" indent="-534988"/>
            <a:endParaRPr lang="tr-TR" sz="2700">
              <a:latin typeface="Times New Roman" pitchFamily="18" charset="0"/>
              <a:cs typeface="Times New Roman" pitchFamily="18" charset="0"/>
            </a:endParaRPr>
          </a:p>
          <a:p>
            <a:pPr marL="534988" indent="-534988"/>
            <a:r>
              <a:rPr lang="tr-TR" sz="27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tr-TR" sz="2700" baseline="3000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tr-TR" sz="2700">
                <a:latin typeface="Times New Roman" pitchFamily="18" charset="0"/>
                <a:cs typeface="Times New Roman" pitchFamily="18" charset="0"/>
              </a:rPr>
              <a:t> 	a serial number… (order in which enzyme was added to list)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58738"/>
            <a:ext cx="91440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400" u="sng">
                <a:latin typeface="Times New Roman" pitchFamily="18" charset="0"/>
                <a:cs typeface="Times New Roman" pitchFamily="18" charset="0"/>
              </a:rPr>
              <a:t>Oxidoreductases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EC.1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catalyze redox reactions, such as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(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Alcohol dehydrogenase [EC 1.1.1.1]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 Reductases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Oxidases</a:t>
            </a:r>
          </a:p>
          <a:p>
            <a:pPr lvl="1" algn="ctr">
              <a:buFontTx/>
              <a:buChar char="-"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u="sng">
                <a:latin typeface="Times New Roman" pitchFamily="18" charset="0"/>
                <a:cs typeface="Times New Roman" pitchFamily="18" charset="0"/>
              </a:rPr>
              <a:t>Transferases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EC.2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transfer a group from one molecule to another,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such as            (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Hexokinase   [EC 2.7.1.2]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-Transaminases catalyze transfer of an amino group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Kinases transfer a phosphate group</a:t>
            </a:r>
            <a:endParaRPr lang="en-US"/>
          </a:p>
        </p:txBody>
      </p:sp>
      <p:pic>
        <p:nvPicPr>
          <p:cNvPr id="6147" name="Picture 15" descr="19-03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709738"/>
            <a:ext cx="487680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16" descr="19-03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5099050"/>
            <a:ext cx="609600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9144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/>
            <a:r>
              <a:rPr lang="en-US" sz="240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400" u="sng">
                <a:latin typeface="Times New Roman" pitchFamily="18" charset="0"/>
                <a:cs typeface="Times New Roman" pitchFamily="18" charset="0"/>
              </a:rPr>
              <a:t>Hydrolases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EC.3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cleave bonds by adding water, such as </a:t>
            </a:r>
          </a:p>
          <a:p>
            <a:pPr marL="398463" indent="-398463"/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(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Alkaline phosphatase   [EC 3.1.3.1]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858838" lvl="1" indent="-282575"/>
            <a:r>
              <a:rPr lang="en-US" sz="2400">
                <a:latin typeface="Times New Roman" pitchFamily="18" charset="0"/>
                <a:cs typeface="Times New Roman" pitchFamily="18" charset="0"/>
              </a:rPr>
              <a:t>- Phosphatases</a:t>
            </a:r>
          </a:p>
          <a:p>
            <a:pPr marL="858838" lvl="1" indent="-282575"/>
            <a:r>
              <a:rPr lang="en-US" sz="2400">
                <a:latin typeface="Times New Roman" pitchFamily="18" charset="0"/>
                <a:cs typeface="Times New Roman" pitchFamily="18" charset="0"/>
              </a:rPr>
              <a:t>- Peptidases </a:t>
            </a:r>
          </a:p>
          <a:p>
            <a:pPr marL="858838" lvl="1" indent="-282575"/>
            <a:r>
              <a:rPr lang="en-US" sz="2400">
                <a:latin typeface="Times New Roman" pitchFamily="18" charset="0"/>
                <a:cs typeface="Times New Roman" pitchFamily="18" charset="0"/>
              </a:rPr>
              <a:t>- Lipases </a:t>
            </a:r>
          </a:p>
          <a:p>
            <a:pPr marL="858838" lvl="1" indent="-282575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858838" lvl="1" indent="-282575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858838" lvl="1" indent="-282575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858838" lvl="1" indent="-282575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398463" indent="-398463"/>
            <a:r>
              <a:rPr lang="en-US" sz="240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2400" u="sng">
                <a:latin typeface="Times New Roman" pitchFamily="18" charset="0"/>
                <a:cs typeface="Times New Roman" pitchFamily="18" charset="0"/>
              </a:rPr>
              <a:t>Lyases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EC.4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catalyze removal of groups to form double bonds or the reverse break double bonds, such as</a:t>
            </a:r>
          </a:p>
          <a:p>
            <a:pPr marL="398463" indent="-398463"/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(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Pyruvate decarboxylase  [EC 4.1.1.1]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858838" lvl="1" indent="-282575"/>
            <a:r>
              <a:rPr lang="en-US" sz="2400">
                <a:latin typeface="Times New Roman" pitchFamily="18" charset="0"/>
                <a:cs typeface="Times New Roman" pitchFamily="18" charset="0"/>
              </a:rPr>
              <a:t>- Decarboxylases</a:t>
            </a:r>
          </a:p>
          <a:p>
            <a:pPr marL="858838" lvl="1" indent="-282575"/>
            <a:r>
              <a:rPr lang="en-US" sz="2400">
                <a:latin typeface="Times New Roman" pitchFamily="18" charset="0"/>
                <a:cs typeface="Times New Roman" pitchFamily="18" charset="0"/>
              </a:rPr>
              <a:t>- Synthases</a:t>
            </a:r>
          </a:p>
        </p:txBody>
      </p:sp>
      <p:pic>
        <p:nvPicPr>
          <p:cNvPr id="7171" name="Picture 15" descr="19-0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530350"/>
            <a:ext cx="4267200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6" descr="19-04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4984750"/>
            <a:ext cx="36576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0" y="0"/>
            <a:ext cx="91440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en-US" sz="2400" u="sng">
                <a:latin typeface="Times New Roman" pitchFamily="18" charset="0"/>
                <a:cs typeface="Times New Roman" pitchFamily="18" charset="0"/>
              </a:rPr>
              <a:t>Isomerases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EC.5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catalyze intramolecular rearrangements, such as                      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400"/>
              <a:t>(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Alanine racemase  [EC 5.1.1.1]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 Epimerases  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Mutases </a:t>
            </a:r>
          </a:p>
          <a:p>
            <a:pPr lvl="1">
              <a:buFontTx/>
              <a:buChar char="-"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en-US" sz="2400" u="sng">
                <a:latin typeface="Times New Roman" pitchFamily="18" charset="0"/>
                <a:cs typeface="Times New Roman" pitchFamily="18" charset="0"/>
              </a:rPr>
              <a:t>Ligases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EC.6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catalyze a reaction in which a C-C,   C-S, C-O, or C-N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bond is made or broken, such as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(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Isoleucine-tRNA ligase [EC 6.1.1.5]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pic>
        <p:nvPicPr>
          <p:cNvPr id="8195" name="Picture 17" descr="19-0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431925"/>
            <a:ext cx="47244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18" descr="19-05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5003800"/>
            <a:ext cx="3200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>Active site</a:t>
            </a: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- Takes the form of a cleft or pocket</a:t>
            </a:r>
          </a:p>
          <a:p>
            <a:pPr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Takes up a relatively small part of the total volume of an </a:t>
            </a: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enzyme</a:t>
            </a:r>
          </a:p>
          <a:p>
            <a:pPr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Substrates are bound to enzymes by multiple weak attractions</a:t>
            </a:r>
          </a:p>
          <a:p>
            <a:pPr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 specificity of binding depends </a:t>
            </a: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on the precisely defined arrangement </a:t>
            </a: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of atoms in an active site</a:t>
            </a:r>
          </a:p>
          <a:p>
            <a:pPr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 active sites of multimeric </a:t>
            </a: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enzymes are located at the interface </a:t>
            </a: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between subunits and recruit residues </a:t>
            </a: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from more than one monomer</a:t>
            </a:r>
          </a:p>
          <a:p>
            <a:endParaRPr lang="en-US" sz="2800" b="1" u="sng" dirty="0"/>
          </a:p>
        </p:txBody>
      </p:sp>
      <p:pic>
        <p:nvPicPr>
          <p:cNvPr id="9219" name="Picture 5" descr="نتيجة بحث الصور عن ‪active site of enzym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133600"/>
            <a:ext cx="373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Enzyme substrate binding</a:t>
            </a:r>
          </a:p>
          <a:p>
            <a:pPr>
              <a:buFontTx/>
              <a:buChar char="-"/>
            </a:pPr>
            <a:r>
              <a:rPr lang="en-US" altLang="zh-CN" sz="2800">
                <a:latin typeface="Times New Roman" pitchFamily="18" charset="0"/>
                <a:cs typeface="Times New Roman" pitchFamily="18" charset="0"/>
              </a:rPr>
              <a:t>Two models have been proposed to explain how an enzyme </a:t>
            </a:r>
          </a:p>
          <a:p>
            <a:r>
              <a:rPr lang="en-US" altLang="zh-CN" sz="2800">
                <a:latin typeface="Times New Roman" pitchFamily="18" charset="0"/>
                <a:cs typeface="Times New Roman" pitchFamily="18" charset="0"/>
              </a:rPr>
              <a:t>  binds its substrate: the lock-and –key model and the induced-    </a:t>
            </a:r>
          </a:p>
          <a:p>
            <a:r>
              <a:rPr lang="en-US" altLang="zh-CN" sz="2800">
                <a:latin typeface="Times New Roman" pitchFamily="18" charset="0"/>
                <a:cs typeface="Times New Roman" pitchFamily="18" charset="0"/>
              </a:rPr>
              <a:t>  fit model.</a:t>
            </a:r>
            <a:endParaRPr lang="en-US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Lock-and-Key Model of Enzyme-Substrate Binding, in this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model, the active site of the unbound enzyme is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complementary in shape to the substrate.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"lock and key model"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accounted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for the exquisite specificity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of enzyme-substrate interactions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the implied rigidity of the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enzyme's active site failed to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account for the dynamic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changes that accompany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catalysis. </a:t>
            </a:r>
          </a:p>
        </p:txBody>
      </p:sp>
      <p:pic>
        <p:nvPicPr>
          <p:cNvPr id="10243" name="Picture 4" descr="ch8f9-lock-ke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8813" y="4419600"/>
            <a:ext cx="4675187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1963</Words>
  <Application>Microsoft Office PowerPoint</Application>
  <PresentationFormat>عرض على الشاشة (3:4)‏</PresentationFormat>
  <Paragraphs>361</Paragraphs>
  <Slides>26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Office Theme</vt:lpstr>
      <vt:lpstr>Enzymology- An overview-1 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Enzymology- An overview</dc:title>
  <dc:creator>user</dc:creator>
  <cp:lastModifiedBy>mutah</cp:lastModifiedBy>
  <cp:revision>72</cp:revision>
  <dcterms:created xsi:type="dcterms:W3CDTF">2015-10-16T16:13:10Z</dcterms:created>
  <dcterms:modified xsi:type="dcterms:W3CDTF">2019-11-13T05:53:54Z</dcterms:modified>
</cp:coreProperties>
</file>