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274" r:id="rId3"/>
    <p:sldId id="276" r:id="rId4"/>
    <p:sldId id="277" r:id="rId5"/>
    <p:sldId id="314" r:id="rId6"/>
    <p:sldId id="305" r:id="rId7"/>
    <p:sldId id="307" r:id="rId8"/>
    <p:sldId id="316" r:id="rId9"/>
    <p:sldId id="317" r:id="rId10"/>
    <p:sldId id="308" r:id="rId11"/>
    <p:sldId id="312" r:id="rId12"/>
    <p:sldId id="313" r:id="rId13"/>
    <p:sldId id="309" r:id="rId14"/>
    <p:sldId id="310" r:id="rId15"/>
    <p:sldId id="311" r:id="rId16"/>
    <p:sldId id="315" r:id="rId17"/>
    <p:sldId id="375" r:id="rId18"/>
    <p:sldId id="377" r:id="rId19"/>
    <p:sldId id="379" r:id="rId20"/>
    <p:sldId id="376" r:id="rId21"/>
    <p:sldId id="378" r:id="rId22"/>
    <p:sldId id="386" r:id="rId23"/>
    <p:sldId id="383" r:id="rId24"/>
    <p:sldId id="280" r:id="rId25"/>
    <p:sldId id="281" r:id="rId26"/>
    <p:sldId id="282" r:id="rId27"/>
    <p:sldId id="283" r:id="rId28"/>
    <p:sldId id="285" r:id="rId29"/>
    <p:sldId id="291" r:id="rId30"/>
    <p:sldId id="348" r:id="rId31"/>
    <p:sldId id="349" r:id="rId32"/>
    <p:sldId id="380" r:id="rId33"/>
    <p:sldId id="381" r:id="rId34"/>
    <p:sldId id="351" r:id="rId35"/>
    <p:sldId id="353" r:id="rId36"/>
    <p:sldId id="354" r:id="rId37"/>
    <p:sldId id="355" r:id="rId38"/>
    <p:sldId id="374" r:id="rId39"/>
    <p:sldId id="384" r:id="rId40"/>
    <p:sldId id="356" r:id="rId41"/>
    <p:sldId id="358" r:id="rId42"/>
    <p:sldId id="357" r:id="rId43"/>
    <p:sldId id="359" r:id="rId44"/>
    <p:sldId id="361" r:id="rId45"/>
    <p:sldId id="360" r:id="rId46"/>
    <p:sldId id="367" r:id="rId47"/>
    <p:sldId id="362" r:id="rId48"/>
    <p:sldId id="364" r:id="rId49"/>
    <p:sldId id="365" r:id="rId50"/>
    <p:sldId id="366" r:id="rId51"/>
    <p:sldId id="370" r:id="rId52"/>
    <p:sldId id="324" r:id="rId53"/>
    <p:sldId id="325" r:id="rId54"/>
    <p:sldId id="326" r:id="rId55"/>
    <p:sldId id="327" r:id="rId56"/>
    <p:sldId id="328" r:id="rId57"/>
    <p:sldId id="329" r:id="rId58"/>
    <p:sldId id="330" r:id="rId59"/>
    <p:sldId id="331" r:id="rId60"/>
    <p:sldId id="332" r:id="rId61"/>
    <p:sldId id="333" r:id="rId62"/>
    <p:sldId id="334" r:id="rId63"/>
    <p:sldId id="335" r:id="rId64"/>
    <p:sldId id="336" r:id="rId65"/>
    <p:sldId id="337" r:id="rId66"/>
    <p:sldId id="338" r:id="rId67"/>
    <p:sldId id="339" r:id="rId68"/>
    <p:sldId id="340" r:id="rId69"/>
    <p:sldId id="346" r:id="rId70"/>
    <p:sldId id="342" r:id="rId71"/>
    <p:sldId id="343" r:id="rId72"/>
    <p:sldId id="344" r:id="rId73"/>
    <p:sldId id="347" r:id="rId74"/>
    <p:sldId id="270" r:id="rId75"/>
    <p:sldId id="387" r:id="rId76"/>
    <p:sldId id="269" r:id="rId77"/>
    <p:sldId id="385" r:id="rId7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نمط متوسط 3 - تمييز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7616" autoAdjust="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E97062-8393-4150-B405-11EB645F539C}" type="doc">
      <dgm:prSet loTypeId="urn:microsoft.com/office/officeart/2005/8/layout/orgChart1" loCatId="hierarchy" qsTypeId="urn:microsoft.com/office/officeart/2005/8/quickstyle/3d4" qsCatId="3D" csTypeId="urn:microsoft.com/office/officeart/2005/8/colors/accent0_3" csCatId="mainScheme" phldr="1"/>
      <dgm:spPr/>
      <dgm:t>
        <a:bodyPr/>
        <a:lstStyle/>
        <a:p>
          <a:endParaRPr lang="en-US"/>
        </a:p>
      </dgm:t>
    </dgm:pt>
    <dgm:pt modelId="{D7D6F034-7A00-41D9-8C9F-BF80CB98FB44}">
      <dgm:prSet phldrT="[Text]" custT="1"/>
      <dgm:spPr/>
      <dgm:t>
        <a:bodyPr/>
        <a:lstStyle/>
        <a:p>
          <a:r>
            <a:rPr lang="en-US" sz="2800" b="0" dirty="0"/>
            <a:t>Classification of HUS </a:t>
          </a:r>
        </a:p>
      </dgm:t>
    </dgm:pt>
    <dgm:pt modelId="{8DBFC109-6169-4056-B47F-244F1674FA13}" type="parTrans" cxnId="{DA167DF6-EAF1-4884-A24B-AC0227EA3B25}">
      <dgm:prSet/>
      <dgm:spPr/>
      <dgm:t>
        <a:bodyPr/>
        <a:lstStyle/>
        <a:p>
          <a:endParaRPr lang="en-US" sz="1200" b="0"/>
        </a:p>
      </dgm:t>
    </dgm:pt>
    <dgm:pt modelId="{82EA831D-1AAF-456B-B3B1-B6D1AEAD41DE}" type="sibTrans" cxnId="{DA167DF6-EAF1-4884-A24B-AC0227EA3B25}">
      <dgm:prSet/>
      <dgm:spPr/>
      <dgm:t>
        <a:bodyPr/>
        <a:lstStyle/>
        <a:p>
          <a:endParaRPr lang="en-US" sz="1200" b="0"/>
        </a:p>
      </dgm:t>
    </dgm:pt>
    <dgm:pt modelId="{B6D1D28E-9971-49A6-946B-B16BE3375847}">
      <dgm:prSet phldrT="[Text]" custT="1"/>
      <dgm:spPr/>
      <dgm:t>
        <a:bodyPr/>
        <a:lstStyle/>
        <a:p>
          <a:r>
            <a:rPr lang="en-GB" sz="2800" b="0" dirty="0">
              <a:cs typeface="Arial" panose="020B0604020202020204" pitchFamily="34" charset="0"/>
            </a:rPr>
            <a:t>D </a:t>
          </a:r>
          <a:r>
            <a:rPr lang="en-GB" sz="2800" b="0" baseline="31999" dirty="0">
              <a:cs typeface="Arial" panose="020B0604020202020204" pitchFamily="34" charset="0"/>
            </a:rPr>
            <a:t>+</a:t>
          </a:r>
          <a:r>
            <a:rPr lang="en-GB" sz="2800" b="0" dirty="0">
              <a:cs typeface="Arial" panose="020B0604020202020204" pitchFamily="34" charset="0"/>
            </a:rPr>
            <a:t> HUS</a:t>
          </a:r>
        </a:p>
        <a:p>
          <a:r>
            <a:rPr lang="en-GB" sz="2400" b="0" dirty="0">
              <a:cs typeface="Arial" panose="020B0604020202020204" pitchFamily="34" charset="0"/>
            </a:rPr>
            <a:t>(most common)</a:t>
          </a:r>
          <a:endParaRPr lang="en-US" sz="2400" b="0" dirty="0"/>
        </a:p>
      </dgm:t>
    </dgm:pt>
    <dgm:pt modelId="{40E9CC32-4817-411F-ADB1-6B17A0B814BB}" type="parTrans" cxnId="{15D27FBB-F3E3-48C4-9A0C-44DD1710C768}">
      <dgm:prSet/>
      <dgm:spPr/>
      <dgm:t>
        <a:bodyPr/>
        <a:lstStyle/>
        <a:p>
          <a:endParaRPr lang="en-US" sz="1200" b="0">
            <a:solidFill>
              <a:schemeClr val="tx1"/>
            </a:solidFill>
          </a:endParaRPr>
        </a:p>
      </dgm:t>
    </dgm:pt>
    <dgm:pt modelId="{50107C96-CD94-456B-AFF7-57EC8A2046B9}" type="sibTrans" cxnId="{15D27FBB-F3E3-48C4-9A0C-44DD1710C768}">
      <dgm:prSet/>
      <dgm:spPr/>
      <dgm:t>
        <a:bodyPr/>
        <a:lstStyle/>
        <a:p>
          <a:endParaRPr lang="en-US" sz="1200" b="0"/>
        </a:p>
      </dgm:t>
    </dgm:pt>
    <dgm:pt modelId="{96732760-951E-4AA4-901D-7F3EBEA9C9F6}">
      <dgm:prSet phldrT="[Text]" custT="1"/>
      <dgm:spPr/>
      <dgm:t>
        <a:bodyPr/>
        <a:lstStyle/>
        <a:p>
          <a:r>
            <a:rPr lang="en-GB" sz="2800" b="0" dirty="0">
              <a:cs typeface="Arial" panose="020B0604020202020204" pitchFamily="34" charset="0"/>
            </a:rPr>
            <a:t>D </a:t>
          </a:r>
          <a:r>
            <a:rPr lang="en-GB" sz="2800" b="0" baseline="31999" dirty="0">
              <a:cs typeface="Arial" panose="020B0604020202020204" pitchFamily="34" charset="0"/>
            </a:rPr>
            <a:t>–</a:t>
          </a:r>
          <a:r>
            <a:rPr lang="en-GB" sz="2800" b="0" dirty="0">
              <a:cs typeface="Arial" panose="020B0604020202020204" pitchFamily="34" charset="0"/>
            </a:rPr>
            <a:t> HUS or Atypical HUS </a:t>
          </a:r>
          <a:endParaRPr lang="en-US" sz="2800" b="0" dirty="0"/>
        </a:p>
      </dgm:t>
    </dgm:pt>
    <dgm:pt modelId="{43353125-80B1-4660-8E58-F8FD289B189D}" type="parTrans" cxnId="{A66DF77B-E94A-4C12-8A44-38A9084575D5}">
      <dgm:prSet/>
      <dgm:spPr/>
      <dgm:t>
        <a:bodyPr/>
        <a:lstStyle/>
        <a:p>
          <a:endParaRPr lang="en-US" sz="1200" b="0">
            <a:solidFill>
              <a:schemeClr val="tx1"/>
            </a:solidFill>
          </a:endParaRPr>
        </a:p>
      </dgm:t>
    </dgm:pt>
    <dgm:pt modelId="{1090E95D-360B-4F3E-A2C0-AD7FBE8EEA9A}" type="sibTrans" cxnId="{A66DF77B-E94A-4C12-8A44-38A9084575D5}">
      <dgm:prSet/>
      <dgm:spPr/>
      <dgm:t>
        <a:bodyPr/>
        <a:lstStyle/>
        <a:p>
          <a:endParaRPr lang="en-US" sz="1200" b="0"/>
        </a:p>
      </dgm:t>
    </dgm:pt>
    <dgm:pt modelId="{75DFC5AE-691B-40F0-8466-FF0B8AEE6D76}">
      <dgm:prSet phldrT="[Text]" custT="1"/>
      <dgm:spPr/>
      <dgm:t>
        <a:bodyPr/>
        <a:lstStyle/>
        <a:p>
          <a:r>
            <a:rPr lang="en-GB" sz="2800" b="0" dirty="0">
              <a:cs typeface="Arial" panose="020B0604020202020204" pitchFamily="34" charset="0"/>
            </a:rPr>
            <a:t>Pneumococcal-associated HUS </a:t>
          </a:r>
          <a:endParaRPr lang="en-US" sz="2800" b="0" dirty="0"/>
        </a:p>
      </dgm:t>
    </dgm:pt>
    <dgm:pt modelId="{52AF5A7C-270F-4766-8C13-71A4A5997C1C}" type="parTrans" cxnId="{E84969E6-1754-47F2-83CC-54E5504A8A63}">
      <dgm:prSet/>
      <dgm:spPr/>
      <dgm:t>
        <a:bodyPr/>
        <a:lstStyle/>
        <a:p>
          <a:endParaRPr lang="en-US" sz="1200" b="0">
            <a:solidFill>
              <a:schemeClr val="tx1"/>
            </a:solidFill>
          </a:endParaRPr>
        </a:p>
      </dgm:t>
    </dgm:pt>
    <dgm:pt modelId="{A7CB485B-EDD6-4408-8AE3-D193EB3E0EBC}" type="sibTrans" cxnId="{E84969E6-1754-47F2-83CC-54E5504A8A63}">
      <dgm:prSet/>
      <dgm:spPr/>
      <dgm:t>
        <a:bodyPr/>
        <a:lstStyle/>
        <a:p>
          <a:endParaRPr lang="en-US" sz="1200" b="0"/>
        </a:p>
      </dgm:t>
    </dgm:pt>
    <dgm:pt modelId="{03DE0DFE-25ED-40BC-9F7C-EFD31E8DD264}" type="pres">
      <dgm:prSet presAssocID="{97E97062-8393-4150-B405-11EB645F539C}" presName="hierChild1" presStyleCnt="0">
        <dgm:presLayoutVars>
          <dgm:orgChart val="1"/>
          <dgm:chPref val="1"/>
          <dgm:dir/>
          <dgm:animOne val="branch"/>
          <dgm:animLvl val="lvl"/>
          <dgm:resizeHandles/>
        </dgm:presLayoutVars>
      </dgm:prSet>
      <dgm:spPr/>
    </dgm:pt>
    <dgm:pt modelId="{ED09E9AF-0283-4F86-893D-1EA482324A64}" type="pres">
      <dgm:prSet presAssocID="{D7D6F034-7A00-41D9-8C9F-BF80CB98FB44}" presName="hierRoot1" presStyleCnt="0">
        <dgm:presLayoutVars>
          <dgm:hierBranch val="init"/>
        </dgm:presLayoutVars>
      </dgm:prSet>
      <dgm:spPr/>
    </dgm:pt>
    <dgm:pt modelId="{54887226-401E-434D-BD78-58BE27FAD156}" type="pres">
      <dgm:prSet presAssocID="{D7D6F034-7A00-41D9-8C9F-BF80CB98FB44}" presName="rootComposite1" presStyleCnt="0"/>
      <dgm:spPr/>
    </dgm:pt>
    <dgm:pt modelId="{F56B152F-5B45-485B-8C28-7813F29EADB7}" type="pres">
      <dgm:prSet presAssocID="{D7D6F034-7A00-41D9-8C9F-BF80CB98FB44}" presName="rootText1" presStyleLbl="node0" presStyleIdx="0" presStyleCnt="1">
        <dgm:presLayoutVars>
          <dgm:chPref val="3"/>
        </dgm:presLayoutVars>
      </dgm:prSet>
      <dgm:spPr/>
    </dgm:pt>
    <dgm:pt modelId="{B7A4C4CF-BE52-4904-B495-B8C9B9D0F5F3}" type="pres">
      <dgm:prSet presAssocID="{D7D6F034-7A00-41D9-8C9F-BF80CB98FB44}" presName="rootConnector1" presStyleLbl="node1" presStyleIdx="0" presStyleCnt="0"/>
      <dgm:spPr/>
    </dgm:pt>
    <dgm:pt modelId="{1A18FCA3-78AF-475C-BEA3-6DF5FCAACD1C}" type="pres">
      <dgm:prSet presAssocID="{D7D6F034-7A00-41D9-8C9F-BF80CB98FB44}" presName="hierChild2" presStyleCnt="0"/>
      <dgm:spPr/>
    </dgm:pt>
    <dgm:pt modelId="{8853ABA6-BDDF-408D-B994-45D44FF1AD52}" type="pres">
      <dgm:prSet presAssocID="{40E9CC32-4817-411F-ADB1-6B17A0B814BB}" presName="Name37" presStyleLbl="parChTrans1D2" presStyleIdx="0" presStyleCnt="2"/>
      <dgm:spPr/>
    </dgm:pt>
    <dgm:pt modelId="{F710A889-5929-491D-8C4D-FD298EA8A6B8}" type="pres">
      <dgm:prSet presAssocID="{B6D1D28E-9971-49A6-946B-B16BE3375847}" presName="hierRoot2" presStyleCnt="0">
        <dgm:presLayoutVars>
          <dgm:hierBranch val="init"/>
        </dgm:presLayoutVars>
      </dgm:prSet>
      <dgm:spPr/>
    </dgm:pt>
    <dgm:pt modelId="{53F25FB8-D679-4EB4-897E-F6E3A49BB3A2}" type="pres">
      <dgm:prSet presAssocID="{B6D1D28E-9971-49A6-946B-B16BE3375847}" presName="rootComposite" presStyleCnt="0"/>
      <dgm:spPr/>
    </dgm:pt>
    <dgm:pt modelId="{2733EBD5-733A-442E-A22E-9DA33BB6C754}" type="pres">
      <dgm:prSet presAssocID="{B6D1D28E-9971-49A6-946B-B16BE3375847}" presName="rootText" presStyleLbl="node2" presStyleIdx="0" presStyleCnt="2">
        <dgm:presLayoutVars>
          <dgm:chPref val="3"/>
        </dgm:presLayoutVars>
      </dgm:prSet>
      <dgm:spPr/>
    </dgm:pt>
    <dgm:pt modelId="{EE4B6C66-E09B-4092-9D00-D8071D41CFF9}" type="pres">
      <dgm:prSet presAssocID="{B6D1D28E-9971-49A6-946B-B16BE3375847}" presName="rootConnector" presStyleLbl="node2" presStyleIdx="0" presStyleCnt="2"/>
      <dgm:spPr/>
    </dgm:pt>
    <dgm:pt modelId="{A4D863CB-D411-4590-BB48-76BD576508B7}" type="pres">
      <dgm:prSet presAssocID="{B6D1D28E-9971-49A6-946B-B16BE3375847}" presName="hierChild4" presStyleCnt="0"/>
      <dgm:spPr/>
    </dgm:pt>
    <dgm:pt modelId="{6369E8B2-411E-4EB0-AACA-F95BDA96D864}" type="pres">
      <dgm:prSet presAssocID="{B6D1D28E-9971-49A6-946B-B16BE3375847}" presName="hierChild5" presStyleCnt="0"/>
      <dgm:spPr/>
    </dgm:pt>
    <dgm:pt modelId="{DC26DF35-0080-4A5A-8275-4160D0E52016}" type="pres">
      <dgm:prSet presAssocID="{43353125-80B1-4660-8E58-F8FD289B189D}" presName="Name37" presStyleLbl="parChTrans1D2" presStyleIdx="1" presStyleCnt="2"/>
      <dgm:spPr/>
    </dgm:pt>
    <dgm:pt modelId="{CED0CCE2-3B1B-4EB2-926C-A63346F5AE36}" type="pres">
      <dgm:prSet presAssocID="{96732760-951E-4AA4-901D-7F3EBEA9C9F6}" presName="hierRoot2" presStyleCnt="0">
        <dgm:presLayoutVars>
          <dgm:hierBranch val="init"/>
        </dgm:presLayoutVars>
      </dgm:prSet>
      <dgm:spPr/>
    </dgm:pt>
    <dgm:pt modelId="{7260FA23-1F7A-4EAA-86FD-735BF21A6648}" type="pres">
      <dgm:prSet presAssocID="{96732760-951E-4AA4-901D-7F3EBEA9C9F6}" presName="rootComposite" presStyleCnt="0"/>
      <dgm:spPr/>
    </dgm:pt>
    <dgm:pt modelId="{5E356916-43BD-4E5E-8651-27905C6C85AB}" type="pres">
      <dgm:prSet presAssocID="{96732760-951E-4AA4-901D-7F3EBEA9C9F6}" presName="rootText" presStyleLbl="node2" presStyleIdx="1" presStyleCnt="2">
        <dgm:presLayoutVars>
          <dgm:chPref val="3"/>
        </dgm:presLayoutVars>
      </dgm:prSet>
      <dgm:spPr/>
    </dgm:pt>
    <dgm:pt modelId="{02FF30CE-E49B-46A2-8AE3-31A369A26D5C}" type="pres">
      <dgm:prSet presAssocID="{96732760-951E-4AA4-901D-7F3EBEA9C9F6}" presName="rootConnector" presStyleLbl="node2" presStyleIdx="1" presStyleCnt="2"/>
      <dgm:spPr/>
    </dgm:pt>
    <dgm:pt modelId="{363FECFA-7A97-45AC-8CCF-B15DAE0277E5}" type="pres">
      <dgm:prSet presAssocID="{96732760-951E-4AA4-901D-7F3EBEA9C9F6}" presName="hierChild4" presStyleCnt="0"/>
      <dgm:spPr/>
    </dgm:pt>
    <dgm:pt modelId="{C4DCE426-8681-47AD-8A77-E9F9DD0F0D56}" type="pres">
      <dgm:prSet presAssocID="{52AF5A7C-270F-4766-8C13-71A4A5997C1C}" presName="Name37" presStyleLbl="parChTrans1D3" presStyleIdx="0" presStyleCnt="1"/>
      <dgm:spPr/>
    </dgm:pt>
    <dgm:pt modelId="{EE40FCE4-A300-4CF9-A52A-86B708ACDD31}" type="pres">
      <dgm:prSet presAssocID="{75DFC5AE-691B-40F0-8466-FF0B8AEE6D76}" presName="hierRoot2" presStyleCnt="0">
        <dgm:presLayoutVars>
          <dgm:hierBranch val="init"/>
        </dgm:presLayoutVars>
      </dgm:prSet>
      <dgm:spPr/>
    </dgm:pt>
    <dgm:pt modelId="{6AA89E4D-FA64-43A7-B626-58627D6294FF}" type="pres">
      <dgm:prSet presAssocID="{75DFC5AE-691B-40F0-8466-FF0B8AEE6D76}" presName="rootComposite" presStyleCnt="0"/>
      <dgm:spPr/>
    </dgm:pt>
    <dgm:pt modelId="{B0C09196-86E5-45E8-A634-9BEC0090ED1F}" type="pres">
      <dgm:prSet presAssocID="{75DFC5AE-691B-40F0-8466-FF0B8AEE6D76}" presName="rootText" presStyleLbl="node3" presStyleIdx="0" presStyleCnt="1">
        <dgm:presLayoutVars>
          <dgm:chPref val="3"/>
        </dgm:presLayoutVars>
      </dgm:prSet>
      <dgm:spPr/>
    </dgm:pt>
    <dgm:pt modelId="{C1C57AB0-BCFE-4658-8263-9CAD2C0EF6B1}" type="pres">
      <dgm:prSet presAssocID="{75DFC5AE-691B-40F0-8466-FF0B8AEE6D76}" presName="rootConnector" presStyleLbl="node3" presStyleIdx="0" presStyleCnt="1"/>
      <dgm:spPr/>
    </dgm:pt>
    <dgm:pt modelId="{4A4A836C-86BB-4667-B008-43F59C4FD0C5}" type="pres">
      <dgm:prSet presAssocID="{75DFC5AE-691B-40F0-8466-FF0B8AEE6D76}" presName="hierChild4" presStyleCnt="0"/>
      <dgm:spPr/>
    </dgm:pt>
    <dgm:pt modelId="{DFE8E765-BD18-47C2-BFA2-31C3E0DF7502}" type="pres">
      <dgm:prSet presAssocID="{75DFC5AE-691B-40F0-8466-FF0B8AEE6D76}" presName="hierChild5" presStyleCnt="0"/>
      <dgm:spPr/>
    </dgm:pt>
    <dgm:pt modelId="{DC718882-E1F9-41E6-9D08-0BA192148551}" type="pres">
      <dgm:prSet presAssocID="{96732760-951E-4AA4-901D-7F3EBEA9C9F6}" presName="hierChild5" presStyleCnt="0"/>
      <dgm:spPr/>
    </dgm:pt>
    <dgm:pt modelId="{14D2D108-FF1A-48CA-B4D1-6C975B8430A7}" type="pres">
      <dgm:prSet presAssocID="{D7D6F034-7A00-41D9-8C9F-BF80CB98FB44}" presName="hierChild3" presStyleCnt="0"/>
      <dgm:spPr/>
    </dgm:pt>
  </dgm:ptLst>
  <dgm:cxnLst>
    <dgm:cxn modelId="{66B55905-E4EB-484F-9FF6-FA6E7DE71E13}" type="presOf" srcId="{B6D1D28E-9971-49A6-946B-B16BE3375847}" destId="{EE4B6C66-E09B-4092-9D00-D8071D41CFF9}" srcOrd="1" destOrd="0" presId="urn:microsoft.com/office/officeart/2005/8/layout/orgChart1"/>
    <dgm:cxn modelId="{844C4B0F-F546-4741-B7A2-023ADD69386E}" type="presOf" srcId="{40E9CC32-4817-411F-ADB1-6B17A0B814BB}" destId="{8853ABA6-BDDF-408D-B994-45D44FF1AD52}" srcOrd="0" destOrd="0" presId="urn:microsoft.com/office/officeart/2005/8/layout/orgChart1"/>
    <dgm:cxn modelId="{67B29134-F66D-4BAE-870C-069FAADE3B3F}" type="presOf" srcId="{D7D6F034-7A00-41D9-8C9F-BF80CB98FB44}" destId="{B7A4C4CF-BE52-4904-B495-B8C9B9D0F5F3}" srcOrd="1" destOrd="0" presId="urn:microsoft.com/office/officeart/2005/8/layout/orgChart1"/>
    <dgm:cxn modelId="{CF9DC135-F857-4F0E-BEAB-37D04D063F45}" type="presOf" srcId="{D7D6F034-7A00-41D9-8C9F-BF80CB98FB44}" destId="{F56B152F-5B45-485B-8C28-7813F29EADB7}" srcOrd="0" destOrd="0" presId="urn:microsoft.com/office/officeart/2005/8/layout/orgChart1"/>
    <dgm:cxn modelId="{BD5ED43B-1914-4460-A5F4-8571801C0341}" type="presOf" srcId="{75DFC5AE-691B-40F0-8466-FF0B8AEE6D76}" destId="{C1C57AB0-BCFE-4658-8263-9CAD2C0EF6B1}" srcOrd="1" destOrd="0" presId="urn:microsoft.com/office/officeart/2005/8/layout/orgChart1"/>
    <dgm:cxn modelId="{CEE20D42-AD3E-4651-8675-71D6ED01BF6B}" type="presOf" srcId="{75DFC5AE-691B-40F0-8466-FF0B8AEE6D76}" destId="{B0C09196-86E5-45E8-A634-9BEC0090ED1F}" srcOrd="0" destOrd="0" presId="urn:microsoft.com/office/officeart/2005/8/layout/orgChart1"/>
    <dgm:cxn modelId="{12840F5A-E992-429F-9EA3-3F3101BB6CD1}" type="presOf" srcId="{96732760-951E-4AA4-901D-7F3EBEA9C9F6}" destId="{5E356916-43BD-4E5E-8651-27905C6C85AB}" srcOrd="0" destOrd="0" presId="urn:microsoft.com/office/officeart/2005/8/layout/orgChart1"/>
    <dgm:cxn modelId="{A66DF77B-E94A-4C12-8A44-38A9084575D5}" srcId="{D7D6F034-7A00-41D9-8C9F-BF80CB98FB44}" destId="{96732760-951E-4AA4-901D-7F3EBEA9C9F6}" srcOrd="1" destOrd="0" parTransId="{43353125-80B1-4660-8E58-F8FD289B189D}" sibTransId="{1090E95D-360B-4F3E-A2C0-AD7FBE8EEA9A}"/>
    <dgm:cxn modelId="{35D1C185-EA1C-48D5-981C-903F1AF05348}" type="presOf" srcId="{97E97062-8393-4150-B405-11EB645F539C}" destId="{03DE0DFE-25ED-40BC-9F7C-EFD31E8DD264}" srcOrd="0" destOrd="0" presId="urn:microsoft.com/office/officeart/2005/8/layout/orgChart1"/>
    <dgm:cxn modelId="{ED022BAC-3832-4BC7-AC76-370BBD5F3EDF}" type="presOf" srcId="{52AF5A7C-270F-4766-8C13-71A4A5997C1C}" destId="{C4DCE426-8681-47AD-8A77-E9F9DD0F0D56}" srcOrd="0" destOrd="0" presId="urn:microsoft.com/office/officeart/2005/8/layout/orgChart1"/>
    <dgm:cxn modelId="{15D27FBB-F3E3-48C4-9A0C-44DD1710C768}" srcId="{D7D6F034-7A00-41D9-8C9F-BF80CB98FB44}" destId="{B6D1D28E-9971-49A6-946B-B16BE3375847}" srcOrd="0" destOrd="0" parTransId="{40E9CC32-4817-411F-ADB1-6B17A0B814BB}" sibTransId="{50107C96-CD94-456B-AFF7-57EC8A2046B9}"/>
    <dgm:cxn modelId="{5A788DCF-FB6A-4C7E-9CF3-5C7AB281BE4E}" type="presOf" srcId="{96732760-951E-4AA4-901D-7F3EBEA9C9F6}" destId="{02FF30CE-E49B-46A2-8AE3-31A369A26D5C}" srcOrd="1" destOrd="0" presId="urn:microsoft.com/office/officeart/2005/8/layout/orgChart1"/>
    <dgm:cxn modelId="{B5C4A0DB-94A1-460F-84FB-40C78A8868EB}" type="presOf" srcId="{B6D1D28E-9971-49A6-946B-B16BE3375847}" destId="{2733EBD5-733A-442E-A22E-9DA33BB6C754}" srcOrd="0" destOrd="0" presId="urn:microsoft.com/office/officeart/2005/8/layout/orgChart1"/>
    <dgm:cxn modelId="{E84969E6-1754-47F2-83CC-54E5504A8A63}" srcId="{96732760-951E-4AA4-901D-7F3EBEA9C9F6}" destId="{75DFC5AE-691B-40F0-8466-FF0B8AEE6D76}" srcOrd="0" destOrd="0" parTransId="{52AF5A7C-270F-4766-8C13-71A4A5997C1C}" sibTransId="{A7CB485B-EDD6-4408-8AE3-D193EB3E0EBC}"/>
    <dgm:cxn modelId="{F374A7F4-B6C2-4BB8-902E-1FB9BA7E4CB5}" type="presOf" srcId="{43353125-80B1-4660-8E58-F8FD289B189D}" destId="{DC26DF35-0080-4A5A-8275-4160D0E52016}" srcOrd="0" destOrd="0" presId="urn:microsoft.com/office/officeart/2005/8/layout/orgChart1"/>
    <dgm:cxn modelId="{DA167DF6-EAF1-4884-A24B-AC0227EA3B25}" srcId="{97E97062-8393-4150-B405-11EB645F539C}" destId="{D7D6F034-7A00-41D9-8C9F-BF80CB98FB44}" srcOrd="0" destOrd="0" parTransId="{8DBFC109-6169-4056-B47F-244F1674FA13}" sibTransId="{82EA831D-1AAF-456B-B3B1-B6D1AEAD41DE}"/>
    <dgm:cxn modelId="{050931EF-9F5A-4078-8A46-C90CA4E4BFFE}" type="presParOf" srcId="{03DE0DFE-25ED-40BC-9F7C-EFD31E8DD264}" destId="{ED09E9AF-0283-4F86-893D-1EA482324A64}" srcOrd="0" destOrd="0" presId="urn:microsoft.com/office/officeart/2005/8/layout/orgChart1"/>
    <dgm:cxn modelId="{5A6F327C-56B1-49BD-AB9A-A791021085D4}" type="presParOf" srcId="{ED09E9AF-0283-4F86-893D-1EA482324A64}" destId="{54887226-401E-434D-BD78-58BE27FAD156}" srcOrd="0" destOrd="0" presId="urn:microsoft.com/office/officeart/2005/8/layout/orgChart1"/>
    <dgm:cxn modelId="{31791597-7BF0-41F2-BF37-BAD129470D75}" type="presParOf" srcId="{54887226-401E-434D-BD78-58BE27FAD156}" destId="{F56B152F-5B45-485B-8C28-7813F29EADB7}" srcOrd="0" destOrd="0" presId="urn:microsoft.com/office/officeart/2005/8/layout/orgChart1"/>
    <dgm:cxn modelId="{65042E45-7009-4D1D-9BB6-9EDFEC7A70D7}" type="presParOf" srcId="{54887226-401E-434D-BD78-58BE27FAD156}" destId="{B7A4C4CF-BE52-4904-B495-B8C9B9D0F5F3}" srcOrd="1" destOrd="0" presId="urn:microsoft.com/office/officeart/2005/8/layout/orgChart1"/>
    <dgm:cxn modelId="{0F8E865D-B0F5-4A07-B2FE-53C4996485A8}" type="presParOf" srcId="{ED09E9AF-0283-4F86-893D-1EA482324A64}" destId="{1A18FCA3-78AF-475C-BEA3-6DF5FCAACD1C}" srcOrd="1" destOrd="0" presId="urn:microsoft.com/office/officeart/2005/8/layout/orgChart1"/>
    <dgm:cxn modelId="{AFF9DF7C-449B-4766-9380-EC7ED3FBD0DF}" type="presParOf" srcId="{1A18FCA3-78AF-475C-BEA3-6DF5FCAACD1C}" destId="{8853ABA6-BDDF-408D-B994-45D44FF1AD52}" srcOrd="0" destOrd="0" presId="urn:microsoft.com/office/officeart/2005/8/layout/orgChart1"/>
    <dgm:cxn modelId="{9EBD4069-CD16-4EF8-B6A5-CCA2E4B85FA0}" type="presParOf" srcId="{1A18FCA3-78AF-475C-BEA3-6DF5FCAACD1C}" destId="{F710A889-5929-491D-8C4D-FD298EA8A6B8}" srcOrd="1" destOrd="0" presId="urn:microsoft.com/office/officeart/2005/8/layout/orgChart1"/>
    <dgm:cxn modelId="{E9172D53-9968-4E0A-BFB5-EFA7BE3916AC}" type="presParOf" srcId="{F710A889-5929-491D-8C4D-FD298EA8A6B8}" destId="{53F25FB8-D679-4EB4-897E-F6E3A49BB3A2}" srcOrd="0" destOrd="0" presId="urn:microsoft.com/office/officeart/2005/8/layout/orgChart1"/>
    <dgm:cxn modelId="{6E57D7DC-0896-475F-B55C-F887516EFD32}" type="presParOf" srcId="{53F25FB8-D679-4EB4-897E-F6E3A49BB3A2}" destId="{2733EBD5-733A-442E-A22E-9DA33BB6C754}" srcOrd="0" destOrd="0" presId="urn:microsoft.com/office/officeart/2005/8/layout/orgChart1"/>
    <dgm:cxn modelId="{F2AC6156-E9BE-49CB-B803-F563A4B11166}" type="presParOf" srcId="{53F25FB8-D679-4EB4-897E-F6E3A49BB3A2}" destId="{EE4B6C66-E09B-4092-9D00-D8071D41CFF9}" srcOrd="1" destOrd="0" presId="urn:microsoft.com/office/officeart/2005/8/layout/orgChart1"/>
    <dgm:cxn modelId="{7BD7809C-107C-4FDB-91B2-28981282E4F7}" type="presParOf" srcId="{F710A889-5929-491D-8C4D-FD298EA8A6B8}" destId="{A4D863CB-D411-4590-BB48-76BD576508B7}" srcOrd="1" destOrd="0" presId="urn:microsoft.com/office/officeart/2005/8/layout/orgChart1"/>
    <dgm:cxn modelId="{AFED9054-5D2A-4E47-82A6-ED58D35F0C9B}" type="presParOf" srcId="{F710A889-5929-491D-8C4D-FD298EA8A6B8}" destId="{6369E8B2-411E-4EB0-AACA-F95BDA96D864}" srcOrd="2" destOrd="0" presId="urn:microsoft.com/office/officeart/2005/8/layout/orgChart1"/>
    <dgm:cxn modelId="{EA02BC6F-AE15-4B23-A2FA-F7E49DBAABEA}" type="presParOf" srcId="{1A18FCA3-78AF-475C-BEA3-6DF5FCAACD1C}" destId="{DC26DF35-0080-4A5A-8275-4160D0E52016}" srcOrd="2" destOrd="0" presId="urn:microsoft.com/office/officeart/2005/8/layout/orgChart1"/>
    <dgm:cxn modelId="{CAC1DE90-39A1-40AC-8269-5612D31C6243}" type="presParOf" srcId="{1A18FCA3-78AF-475C-BEA3-6DF5FCAACD1C}" destId="{CED0CCE2-3B1B-4EB2-926C-A63346F5AE36}" srcOrd="3" destOrd="0" presId="urn:microsoft.com/office/officeart/2005/8/layout/orgChart1"/>
    <dgm:cxn modelId="{D1680371-5BB2-4F15-BA37-38051B9AC603}" type="presParOf" srcId="{CED0CCE2-3B1B-4EB2-926C-A63346F5AE36}" destId="{7260FA23-1F7A-4EAA-86FD-735BF21A6648}" srcOrd="0" destOrd="0" presId="urn:microsoft.com/office/officeart/2005/8/layout/orgChart1"/>
    <dgm:cxn modelId="{6B0C1C5D-4D05-4B5A-ADCD-BADEF138133B}" type="presParOf" srcId="{7260FA23-1F7A-4EAA-86FD-735BF21A6648}" destId="{5E356916-43BD-4E5E-8651-27905C6C85AB}" srcOrd="0" destOrd="0" presId="urn:microsoft.com/office/officeart/2005/8/layout/orgChart1"/>
    <dgm:cxn modelId="{1DAB1DCA-FE39-44C0-BC44-5197F6081EB3}" type="presParOf" srcId="{7260FA23-1F7A-4EAA-86FD-735BF21A6648}" destId="{02FF30CE-E49B-46A2-8AE3-31A369A26D5C}" srcOrd="1" destOrd="0" presId="urn:microsoft.com/office/officeart/2005/8/layout/orgChart1"/>
    <dgm:cxn modelId="{0686984D-D1A4-4900-A666-3492FFC2D79C}" type="presParOf" srcId="{CED0CCE2-3B1B-4EB2-926C-A63346F5AE36}" destId="{363FECFA-7A97-45AC-8CCF-B15DAE0277E5}" srcOrd="1" destOrd="0" presId="urn:microsoft.com/office/officeart/2005/8/layout/orgChart1"/>
    <dgm:cxn modelId="{EC730F38-678C-4379-81C9-3D93A67F9956}" type="presParOf" srcId="{363FECFA-7A97-45AC-8CCF-B15DAE0277E5}" destId="{C4DCE426-8681-47AD-8A77-E9F9DD0F0D56}" srcOrd="0" destOrd="0" presId="urn:microsoft.com/office/officeart/2005/8/layout/orgChart1"/>
    <dgm:cxn modelId="{B84BF551-9FD2-42B8-8E32-F00E51A2A49B}" type="presParOf" srcId="{363FECFA-7A97-45AC-8CCF-B15DAE0277E5}" destId="{EE40FCE4-A300-4CF9-A52A-86B708ACDD31}" srcOrd="1" destOrd="0" presId="urn:microsoft.com/office/officeart/2005/8/layout/orgChart1"/>
    <dgm:cxn modelId="{C19F6D92-C3AF-47D0-A4FF-83868CD632B3}" type="presParOf" srcId="{EE40FCE4-A300-4CF9-A52A-86B708ACDD31}" destId="{6AA89E4D-FA64-43A7-B626-58627D6294FF}" srcOrd="0" destOrd="0" presId="urn:microsoft.com/office/officeart/2005/8/layout/orgChart1"/>
    <dgm:cxn modelId="{DB0EF834-9879-4390-B259-3D9D0B7A8691}" type="presParOf" srcId="{6AA89E4D-FA64-43A7-B626-58627D6294FF}" destId="{B0C09196-86E5-45E8-A634-9BEC0090ED1F}" srcOrd="0" destOrd="0" presId="urn:microsoft.com/office/officeart/2005/8/layout/orgChart1"/>
    <dgm:cxn modelId="{EC3364FC-C7AE-4DA7-BEDC-A3958AA91123}" type="presParOf" srcId="{6AA89E4D-FA64-43A7-B626-58627D6294FF}" destId="{C1C57AB0-BCFE-4658-8263-9CAD2C0EF6B1}" srcOrd="1" destOrd="0" presId="urn:microsoft.com/office/officeart/2005/8/layout/orgChart1"/>
    <dgm:cxn modelId="{20C45582-4A54-4162-9FD9-A56BEF34CCCE}" type="presParOf" srcId="{EE40FCE4-A300-4CF9-A52A-86B708ACDD31}" destId="{4A4A836C-86BB-4667-B008-43F59C4FD0C5}" srcOrd="1" destOrd="0" presId="urn:microsoft.com/office/officeart/2005/8/layout/orgChart1"/>
    <dgm:cxn modelId="{15163BA7-906C-4686-8961-68305B124E27}" type="presParOf" srcId="{EE40FCE4-A300-4CF9-A52A-86B708ACDD31}" destId="{DFE8E765-BD18-47C2-BFA2-31C3E0DF7502}" srcOrd="2" destOrd="0" presId="urn:microsoft.com/office/officeart/2005/8/layout/orgChart1"/>
    <dgm:cxn modelId="{64BB44CE-1823-4720-850E-93CF72650582}" type="presParOf" srcId="{CED0CCE2-3B1B-4EB2-926C-A63346F5AE36}" destId="{DC718882-E1F9-41E6-9D08-0BA192148551}" srcOrd="2" destOrd="0" presId="urn:microsoft.com/office/officeart/2005/8/layout/orgChart1"/>
    <dgm:cxn modelId="{CE3F2081-EEAA-45DA-AC6F-5A44C8B81C2D}" type="presParOf" srcId="{ED09E9AF-0283-4F86-893D-1EA482324A64}" destId="{14D2D108-FF1A-48CA-B4D1-6C975B8430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CE426-8681-47AD-8A77-E9F9DD0F0D56}">
      <dsp:nvSpPr>
        <dsp:cNvPr id="0" name=""/>
        <dsp:cNvSpPr/>
      </dsp:nvSpPr>
      <dsp:spPr>
        <a:xfrm>
          <a:off x="4369563" y="3856477"/>
          <a:ext cx="477682" cy="1464892"/>
        </a:xfrm>
        <a:custGeom>
          <a:avLst/>
          <a:gdLst/>
          <a:ahLst/>
          <a:cxnLst/>
          <a:rect l="0" t="0" r="0" b="0"/>
          <a:pathLst>
            <a:path>
              <a:moveTo>
                <a:pt x="0" y="0"/>
              </a:moveTo>
              <a:lnTo>
                <a:pt x="0" y="1464892"/>
              </a:lnTo>
              <a:lnTo>
                <a:pt x="477682" y="1464892"/>
              </a:lnTo>
            </a:path>
          </a:pathLst>
        </a:custGeom>
        <a:noFill/>
        <a:ln w="25400" cap="flat" cmpd="sng" algn="ctr">
          <a:solidFill>
            <a:schemeClr val="dk2">
              <a:shade val="8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C26DF35-0080-4A5A-8275-4160D0E52016}">
      <dsp:nvSpPr>
        <dsp:cNvPr id="0" name=""/>
        <dsp:cNvSpPr/>
      </dsp:nvSpPr>
      <dsp:spPr>
        <a:xfrm>
          <a:off x="3716731" y="1595447"/>
          <a:ext cx="1926652" cy="668755"/>
        </a:xfrm>
        <a:custGeom>
          <a:avLst/>
          <a:gdLst/>
          <a:ahLst/>
          <a:cxnLst/>
          <a:rect l="0" t="0" r="0" b="0"/>
          <a:pathLst>
            <a:path>
              <a:moveTo>
                <a:pt x="0" y="0"/>
              </a:moveTo>
              <a:lnTo>
                <a:pt x="0" y="334377"/>
              </a:lnTo>
              <a:lnTo>
                <a:pt x="1926652" y="334377"/>
              </a:lnTo>
              <a:lnTo>
                <a:pt x="1926652" y="668755"/>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8853ABA6-BDDF-408D-B994-45D44FF1AD52}">
      <dsp:nvSpPr>
        <dsp:cNvPr id="0" name=""/>
        <dsp:cNvSpPr/>
      </dsp:nvSpPr>
      <dsp:spPr>
        <a:xfrm>
          <a:off x="1790078" y="1595447"/>
          <a:ext cx="1926652" cy="668755"/>
        </a:xfrm>
        <a:custGeom>
          <a:avLst/>
          <a:gdLst/>
          <a:ahLst/>
          <a:cxnLst/>
          <a:rect l="0" t="0" r="0" b="0"/>
          <a:pathLst>
            <a:path>
              <a:moveTo>
                <a:pt x="1926652" y="0"/>
              </a:moveTo>
              <a:lnTo>
                <a:pt x="1926652" y="334377"/>
              </a:lnTo>
              <a:lnTo>
                <a:pt x="0" y="334377"/>
              </a:lnTo>
              <a:lnTo>
                <a:pt x="0" y="668755"/>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56B152F-5B45-485B-8C28-7813F29EADB7}">
      <dsp:nvSpPr>
        <dsp:cNvPr id="0" name=""/>
        <dsp:cNvSpPr/>
      </dsp:nvSpPr>
      <dsp:spPr>
        <a:xfrm>
          <a:off x="2124456" y="3172"/>
          <a:ext cx="3184549" cy="1592274"/>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0" kern="1200" dirty="0"/>
            <a:t>Classification of HUS </a:t>
          </a:r>
        </a:p>
      </dsp:txBody>
      <dsp:txXfrm>
        <a:off x="2124456" y="3172"/>
        <a:ext cx="3184549" cy="1592274"/>
      </dsp:txXfrm>
    </dsp:sp>
    <dsp:sp modelId="{2733EBD5-733A-442E-A22E-9DA33BB6C754}">
      <dsp:nvSpPr>
        <dsp:cNvPr id="0" name=""/>
        <dsp:cNvSpPr/>
      </dsp:nvSpPr>
      <dsp:spPr>
        <a:xfrm>
          <a:off x="197803" y="2264202"/>
          <a:ext cx="3184549" cy="1592274"/>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0" kern="1200" dirty="0">
              <a:cs typeface="Arial" panose="020B0604020202020204" pitchFamily="34" charset="0"/>
            </a:rPr>
            <a:t>D </a:t>
          </a:r>
          <a:r>
            <a:rPr lang="en-GB" sz="2800" b="0" kern="1200" baseline="31999" dirty="0">
              <a:cs typeface="Arial" panose="020B0604020202020204" pitchFamily="34" charset="0"/>
            </a:rPr>
            <a:t>+</a:t>
          </a:r>
          <a:r>
            <a:rPr lang="en-GB" sz="2800" b="0" kern="1200" dirty="0">
              <a:cs typeface="Arial" panose="020B0604020202020204" pitchFamily="34" charset="0"/>
            </a:rPr>
            <a:t> HUS</a:t>
          </a:r>
        </a:p>
        <a:p>
          <a:pPr marL="0" lvl="0" indent="0" algn="ctr" defTabSz="1244600">
            <a:lnSpc>
              <a:spcPct val="90000"/>
            </a:lnSpc>
            <a:spcBef>
              <a:spcPct val="0"/>
            </a:spcBef>
            <a:spcAft>
              <a:spcPct val="35000"/>
            </a:spcAft>
            <a:buNone/>
          </a:pPr>
          <a:r>
            <a:rPr lang="en-GB" sz="2400" b="0" kern="1200" dirty="0">
              <a:cs typeface="Arial" panose="020B0604020202020204" pitchFamily="34" charset="0"/>
            </a:rPr>
            <a:t>(most common)</a:t>
          </a:r>
          <a:endParaRPr lang="en-US" sz="2400" b="0" kern="1200" dirty="0"/>
        </a:p>
      </dsp:txBody>
      <dsp:txXfrm>
        <a:off x="197803" y="2264202"/>
        <a:ext cx="3184549" cy="1592274"/>
      </dsp:txXfrm>
    </dsp:sp>
    <dsp:sp modelId="{5E356916-43BD-4E5E-8651-27905C6C85AB}">
      <dsp:nvSpPr>
        <dsp:cNvPr id="0" name=""/>
        <dsp:cNvSpPr/>
      </dsp:nvSpPr>
      <dsp:spPr>
        <a:xfrm>
          <a:off x="4051109" y="2264202"/>
          <a:ext cx="3184549" cy="1592274"/>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0" kern="1200" dirty="0">
              <a:cs typeface="Arial" panose="020B0604020202020204" pitchFamily="34" charset="0"/>
            </a:rPr>
            <a:t>D </a:t>
          </a:r>
          <a:r>
            <a:rPr lang="en-GB" sz="2800" b="0" kern="1200" baseline="31999" dirty="0">
              <a:cs typeface="Arial" panose="020B0604020202020204" pitchFamily="34" charset="0"/>
            </a:rPr>
            <a:t>–</a:t>
          </a:r>
          <a:r>
            <a:rPr lang="en-GB" sz="2800" b="0" kern="1200" dirty="0">
              <a:cs typeface="Arial" panose="020B0604020202020204" pitchFamily="34" charset="0"/>
            </a:rPr>
            <a:t> HUS or Atypical HUS </a:t>
          </a:r>
          <a:endParaRPr lang="en-US" sz="2800" b="0" kern="1200" dirty="0"/>
        </a:p>
      </dsp:txBody>
      <dsp:txXfrm>
        <a:off x="4051109" y="2264202"/>
        <a:ext cx="3184549" cy="1592274"/>
      </dsp:txXfrm>
    </dsp:sp>
    <dsp:sp modelId="{B0C09196-86E5-45E8-A634-9BEC0090ED1F}">
      <dsp:nvSpPr>
        <dsp:cNvPr id="0" name=""/>
        <dsp:cNvSpPr/>
      </dsp:nvSpPr>
      <dsp:spPr>
        <a:xfrm>
          <a:off x="4847246" y="4525232"/>
          <a:ext cx="3184549" cy="1592274"/>
        </a:xfrm>
        <a:prstGeom prst="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b="0" kern="1200" dirty="0">
              <a:cs typeface="Arial" panose="020B0604020202020204" pitchFamily="34" charset="0"/>
            </a:rPr>
            <a:t>Pneumococcal-associated HUS </a:t>
          </a:r>
          <a:endParaRPr lang="en-US" sz="2800" b="0" kern="1200" dirty="0"/>
        </a:p>
      </dsp:txBody>
      <dsp:txXfrm>
        <a:off x="4847246" y="4525232"/>
        <a:ext cx="3184549" cy="159227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2484C1-F6C1-4B60-A228-79641AF88AB4}" type="datetimeFigureOut">
              <a:rPr lang="en-US" smtClean="0"/>
              <a:pPr/>
              <a:t>3/15/2020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F8AB38-78C4-412D-8C83-1C4B5E13E8EF}" type="slidenum">
              <a:rPr lang="en-US" smtClean="0"/>
              <a:pPr/>
              <a:t>‹#›</a:t>
            </a:fld>
            <a:endParaRPr lang="en-US"/>
          </a:p>
        </p:txBody>
      </p:sp>
    </p:spTree>
    <p:extLst>
      <p:ext uri="{BB962C8B-B14F-4D97-AF65-F5344CB8AC3E}">
        <p14:creationId xmlns:p14="http://schemas.microsoft.com/office/powerpoint/2010/main" val="534136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medicine.medscape.com/article/967822-overview"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latin typeface="Calibri" pitchFamily="34" charset="0"/>
                <a:ea typeface="SimSun-ExtB" pitchFamily="49" charset="-122"/>
              </a:rPr>
              <a:t>(</a:t>
            </a:r>
            <a:r>
              <a:rPr lang="en-US" sz="1200" dirty="0" err="1">
                <a:latin typeface="Calibri" pitchFamily="34" charset="0"/>
                <a:ea typeface="SimSun-ExtB" pitchFamily="49" charset="-122"/>
              </a:rPr>
              <a:t>haptoglobin</a:t>
            </a:r>
            <a:r>
              <a:rPr lang="en-US" sz="1200" dirty="0">
                <a:latin typeface="Calibri" pitchFamily="34" charset="0"/>
                <a:ea typeface="SimSun-ExtB" pitchFamily="49" charset="-122"/>
              </a:rPr>
              <a:t> binds to HB to prevent oxidation so its absence means the HB was destroyed). </a:t>
            </a: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24</a:t>
            </a:fld>
            <a:endParaRPr lang="en-US"/>
          </a:p>
        </p:txBody>
      </p:sp>
    </p:spTree>
    <p:extLst>
      <p:ext uri="{BB962C8B-B14F-4D97-AF65-F5344CB8AC3E}">
        <p14:creationId xmlns:p14="http://schemas.microsoft.com/office/powerpoint/2010/main" val="3059455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Verdana"/>
                <a:cs typeface="Arial" panose="020B0604020202020204" pitchFamily="34" charset="0"/>
                <a:sym typeface="Verdana"/>
              </a:rPr>
              <a:t>cortical blindness</a:t>
            </a:r>
            <a:r>
              <a:rPr lang="en-US" sz="1200" kern="1200" baseline="0" dirty="0">
                <a:solidFill>
                  <a:schemeClr val="tx1"/>
                </a:solidFill>
                <a:latin typeface="+mn-lt"/>
                <a:ea typeface="Verdana"/>
                <a:cs typeface="Arial" panose="020B0604020202020204" pitchFamily="34" charset="0"/>
                <a:sym typeface="Verdana"/>
              </a:rPr>
              <a:t> &gt;&gt; irreversible </a:t>
            </a:r>
          </a:p>
          <a:p>
            <a:r>
              <a:rPr lang="en-US" sz="1200" b="0" i="0" kern="1200" dirty="0">
                <a:solidFill>
                  <a:schemeClr val="tx1"/>
                </a:solidFill>
                <a:latin typeface="+mn-lt"/>
                <a:ea typeface="+mn-ea"/>
                <a:cs typeface="+mn-cs"/>
              </a:rPr>
              <a:t>Cortical blindness, caused by damage to the visual area in the brain’s occipital cortex</a:t>
            </a: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27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algn="l" rtl="0" eaLnBrk="1" hangingPunct="1"/>
            <a:r>
              <a:rPr lang="en-US" dirty="0"/>
              <a:t>Bacteria with neuraminidase remove </a:t>
            </a:r>
            <a:r>
              <a:rPr lang="en-US" i="1" dirty="0"/>
              <a:t>N-</a:t>
            </a:r>
            <a:r>
              <a:rPr lang="en-US" dirty="0"/>
              <a:t> </a:t>
            </a:r>
            <a:r>
              <a:rPr lang="en-US" dirty="0" err="1"/>
              <a:t>acetylneuraminic</a:t>
            </a:r>
            <a:r>
              <a:rPr lang="en-US" dirty="0"/>
              <a:t> acid from cell-surface </a:t>
            </a:r>
            <a:r>
              <a:rPr lang="en-US" dirty="0" err="1"/>
              <a:t>glycoproteins</a:t>
            </a:r>
            <a:r>
              <a:rPr lang="en-US" dirty="0"/>
              <a:t> and expose the normally hidden T antigen (Thomsen-</a:t>
            </a:r>
            <a:r>
              <a:rPr lang="en-US" dirty="0" err="1"/>
              <a:t>Friedenreich</a:t>
            </a:r>
            <a:r>
              <a:rPr lang="en-US" dirty="0"/>
              <a:t> antigen) on erythrocytes, platelets, and </a:t>
            </a:r>
            <a:r>
              <a:rPr lang="en-US" dirty="0" err="1"/>
              <a:t>glomeruli</a:t>
            </a:r>
            <a:r>
              <a:rPr lang="en-US" dirty="0"/>
              <a:t>. Serum has anti-T immunoglobulin M (</a:t>
            </a:r>
            <a:r>
              <a:rPr lang="en-US" dirty="0" err="1"/>
              <a:t>IgM</a:t>
            </a:r>
            <a:r>
              <a:rPr lang="en-US" dirty="0"/>
              <a:t>), which can react with the antigen and cause damage to RBCs and the kidneys</a:t>
            </a:r>
            <a:endParaRPr lang="ar-JO" dirty="0"/>
          </a:p>
        </p:txBody>
      </p:sp>
      <p:sp>
        <p:nvSpPr>
          <p:cNvPr id="31748" name="Slide Number Placeholder 3"/>
          <p:cNvSpPr>
            <a:spLocks noGrp="1"/>
          </p:cNvSpPr>
          <p:nvPr>
            <p:ph type="sldNum" sz="quarter" idx="5"/>
          </p:nvPr>
        </p:nvSpPr>
        <p:spPr>
          <a:xfrm>
            <a:off x="3884613" y="8685213"/>
            <a:ext cx="2971800" cy="457200"/>
          </a:xfrm>
          <a:prstGeom prst="rect">
            <a:avLst/>
          </a:prstGeom>
          <a:noFill/>
        </p:spPr>
        <p:txBody>
          <a:bodyPr/>
          <a:lstStyle/>
          <a:p>
            <a:fld id="{66F220AD-B93F-4AAB-84FF-D0D6B20E0A83}" type="slidenum">
              <a:rPr lang="en-US" smtClean="0"/>
              <a:pPr/>
              <a:t>45</a:t>
            </a:fld>
            <a:endParaRPr lang="en-US"/>
          </a:p>
        </p:txBody>
      </p:sp>
    </p:spTree>
    <p:extLst>
      <p:ext uri="{BB962C8B-B14F-4D97-AF65-F5344CB8AC3E}">
        <p14:creationId xmlns:p14="http://schemas.microsoft.com/office/powerpoint/2010/main" val="2322229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1143000" y="685800"/>
            <a:ext cx="4572000" cy="3429000"/>
          </a:xfrm>
          <a:prstGeom prst="rect">
            <a:avLst/>
          </a:prstGeom>
        </p:spPr>
        <p:txBody>
          <a:bodyPr/>
          <a:lstStyle/>
          <a:p>
            <a:endParaRPr/>
          </a:p>
        </p:txBody>
      </p:sp>
      <p:sp>
        <p:nvSpPr>
          <p:cNvPr id="185" name="Shape 185"/>
          <p:cNvSpPr>
            <a:spLocks noGrp="1"/>
          </p:cNvSpPr>
          <p:nvPr>
            <p:ph type="body" sz="quarter" idx="1"/>
          </p:nvPr>
        </p:nvSpPr>
        <p:spPr>
          <a:prstGeom prst="rect">
            <a:avLst/>
          </a:prstGeom>
        </p:spPr>
        <p:txBody>
          <a:bodyPr/>
          <a:lstStyle/>
          <a:p>
            <a:pPr algn="l" rtl="0"/>
            <a:r>
              <a:rPr dirty="0"/>
              <a:t>Mutations in factor I and membrane cofactor protein (MCP), also complement regulatory proteins, are also associated with D- hemolytic-uremic syndrome. Factor I mutations are associated with a very high rate of recurrence, but patients with MCP mutations may have a more favorable long-term prognosis. Mutations of </a:t>
            </a:r>
            <a:r>
              <a:rPr dirty="0" err="1"/>
              <a:t>thrombomodulin</a:t>
            </a:r>
            <a:r>
              <a:rPr dirty="0"/>
              <a:t>, another complement regulatory protein, were identified in 5% of a group of patients with D- hemolytic-uremic syndrome.[2] Autosomal dominant and autosomal recessive forms of D- hemolytic-uremic syndrome due to a yet unidentified mutation have also been described. </a:t>
            </a:r>
          </a:p>
        </p:txBody>
      </p:sp>
    </p:spTree>
    <p:extLst>
      <p:ext uri="{BB962C8B-B14F-4D97-AF65-F5344CB8AC3E}">
        <p14:creationId xmlns:p14="http://schemas.microsoft.com/office/powerpoint/2010/main" val="341142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xfrm>
            <a:off x="1143000" y="685800"/>
            <a:ext cx="4572000" cy="3429000"/>
          </a:xfrm>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pPr>
              <a:lnSpc>
                <a:spcPct val="80000"/>
              </a:lnSpc>
            </a:pPr>
            <a:r>
              <a:t>Pneumococcal-associated hemolytic-uremic syndrome constitutes a distinct subgroup of hemolytic-uremic syndrome. This variant occurs with infections caused by </a:t>
            </a:r>
            <a:r>
              <a:rPr i="1"/>
              <a:t>S pneumoniae,</a:t>
            </a:r>
            <a:r>
              <a:t> usually </a:t>
            </a:r>
            <a:r>
              <a:rPr u="sng">
                <a:solidFill>
                  <a:srgbClr val="009999"/>
                </a:solidFill>
                <a:uFill>
                  <a:solidFill>
                    <a:srgbClr val="009999"/>
                  </a:solidFill>
                </a:uFill>
                <a:hlinkClick r:id="rId3"/>
              </a:rPr>
              <a:t>pneumonia</a:t>
            </a:r>
            <a:r>
              <a:t>.[3] Because it occurs without diarrhea, it usually falls under the category of D- hemolytic-uremic syndrome; however, it is actually a distinct entity that has little relation to the D- hemolytic-uremic syndrome associated with complement factor mutations. The bacterial toxin neuraminidase damages endothelial cells and initiates hemolytic-uremic syndrome in this setting.</a:t>
            </a:r>
          </a:p>
          <a:p>
            <a:pPr>
              <a:lnSpc>
                <a:spcPct val="80000"/>
              </a:lnSpc>
            </a:pPr>
            <a:r>
              <a:t>As a toxin-mediated disease, pneumococcal-associated hemolytic-uremic syndrome has much in common with D+ hemolytic-uremic syndrome mediated by Stx. Bacteria with neuraminidase remove </a:t>
            </a:r>
            <a:r>
              <a:rPr i="1"/>
              <a:t>N-</a:t>
            </a:r>
            <a:r>
              <a:t> acetylneuraminic acid from cell-surface glycoproteins and expose the normally hidden T antigen (Thomsen-Friedenreich antigen) on erythrocytes, platelets, and glomeruli. Serum has anti-T immunoglobulin M (IgM), which can react with the antigen and cause damage to RBCs and the kidneys. Some authors have proposed the term P-hemolytic-uremic syndrome, which is used in this article, to describe this hemolytic-uremic syndrome variant </a:t>
            </a:r>
          </a:p>
          <a:p>
            <a:pPr>
              <a:lnSpc>
                <a:spcPct val="80000"/>
              </a:lnSpc>
            </a:pPr>
            <a:endParaRPr/>
          </a:p>
        </p:txBody>
      </p:sp>
    </p:spTree>
    <p:extLst>
      <p:ext uri="{BB962C8B-B14F-4D97-AF65-F5344CB8AC3E}">
        <p14:creationId xmlns:p14="http://schemas.microsoft.com/office/powerpoint/2010/main" val="521576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ar-SA" dirty="0"/>
          </a:p>
        </p:txBody>
      </p:sp>
    </p:spTree>
    <p:extLst>
      <p:ext uri="{BB962C8B-B14F-4D97-AF65-F5344CB8AC3E}">
        <p14:creationId xmlns:p14="http://schemas.microsoft.com/office/powerpoint/2010/main" val="188951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1143000" y="685800"/>
            <a:ext cx="4572000" cy="3429000"/>
          </a:xfrm>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r>
              <a:t>. ( serial : B.Wt, HR, BP, fluid intake and output ) </a:t>
            </a:r>
          </a:p>
        </p:txBody>
      </p:sp>
    </p:spTree>
    <p:extLst>
      <p:ext uri="{BB962C8B-B14F-4D97-AF65-F5344CB8AC3E}">
        <p14:creationId xmlns:p14="http://schemas.microsoft.com/office/powerpoint/2010/main" val="670801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noRot="1" noChangeAspect="1"/>
          </p:cNvSpPr>
          <p:nvPr>
            <p:ph type="sldImg"/>
          </p:nvPr>
        </p:nvSpPr>
        <p:spPr>
          <a:xfrm>
            <a:off x="1143000" y="685800"/>
            <a:ext cx="4572000" cy="3429000"/>
          </a:xfrm>
          <a:prstGeom prst="rect">
            <a:avLst/>
          </a:prstGeom>
        </p:spPr>
        <p:txBody>
          <a:bodyPr/>
          <a:lstStyle/>
          <a:p>
            <a:endParaRPr/>
          </a:p>
        </p:txBody>
      </p:sp>
      <p:sp>
        <p:nvSpPr>
          <p:cNvPr id="197" name="Shape 197"/>
          <p:cNvSpPr>
            <a:spLocks noGrp="1"/>
          </p:cNvSpPr>
          <p:nvPr>
            <p:ph type="body" sz="quarter" idx="1"/>
          </p:nvPr>
        </p:nvSpPr>
        <p:spPr>
          <a:prstGeom prst="rect">
            <a:avLst/>
          </a:prstGeom>
        </p:spPr>
        <p:txBody>
          <a:bodyPr/>
          <a:lstStyle/>
          <a:p>
            <a:r>
              <a:rPr dirty="0"/>
              <a:t>However, antibiotics should be used when indicated according to clinical judgment. Examples include patients having suspected or documented bacteremia, urinary tract infection, or sepsis.</a:t>
            </a:r>
          </a:p>
        </p:txBody>
      </p:sp>
    </p:spTree>
    <p:extLst>
      <p:ext uri="{BB962C8B-B14F-4D97-AF65-F5344CB8AC3E}">
        <p14:creationId xmlns:p14="http://schemas.microsoft.com/office/powerpoint/2010/main" val="656382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1143000" y="685800"/>
            <a:ext cx="4572000" cy="3429000"/>
          </a:xfrm>
          <a:prstGeom prst="rect">
            <a:avLst/>
          </a:prstGeom>
        </p:spPr>
        <p:txBody>
          <a:bodyPr/>
          <a:lstStyle/>
          <a:p>
            <a:endParaRPr/>
          </a:p>
        </p:txBody>
      </p:sp>
      <p:sp>
        <p:nvSpPr>
          <p:cNvPr id="202" name="Shape 202"/>
          <p:cNvSpPr>
            <a:spLocks noGrp="1"/>
          </p:cNvSpPr>
          <p:nvPr>
            <p:ph type="body" sz="quarter" idx="1"/>
          </p:nvPr>
        </p:nvSpPr>
        <p:spPr>
          <a:prstGeom prst="rect">
            <a:avLst/>
          </a:prstGeom>
        </p:spPr>
        <p:txBody>
          <a:bodyPr/>
          <a:lstStyle/>
          <a:p>
            <a:pPr lvl="1" indent="0">
              <a:defRPr sz="2700"/>
            </a:pPr>
            <a:r>
              <a:t>Management of D</a:t>
            </a:r>
            <a:r>
              <a:rPr baseline="30000"/>
              <a:t>-</a:t>
            </a:r>
            <a:r>
              <a:t> HUS is very difficult and remains poorly understood. </a:t>
            </a:r>
          </a:p>
        </p:txBody>
      </p:sp>
    </p:spTree>
    <p:extLst>
      <p:ext uri="{BB962C8B-B14F-4D97-AF65-F5344CB8AC3E}">
        <p14:creationId xmlns:p14="http://schemas.microsoft.com/office/powerpoint/2010/main" val="3680913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xfrm>
            <a:off x="1143000" y="685800"/>
            <a:ext cx="4572000" cy="3429000"/>
          </a:xfrm>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pPr lvl="2" indent="0" algn="l"/>
            <a:r>
              <a:t>For example, a 50-kg child receiving 40 mL/kg of plasma would require a 2000 mL infusion, approximately equal to the entire daily fluid requirement for a patient with normal renal function. The risk of volume overload may limit the volume administered, reducing the effectiveness of the therapy.</a:t>
            </a:r>
          </a:p>
        </p:txBody>
      </p:sp>
    </p:spTree>
    <p:extLst>
      <p:ext uri="{BB962C8B-B14F-4D97-AF65-F5344CB8AC3E}">
        <p14:creationId xmlns:p14="http://schemas.microsoft.com/office/powerpoint/2010/main" val="170911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reservoir of STEC is the intestinal tract of domestic animals, usually cows. </a:t>
            </a: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utensils </a:t>
            </a:r>
            <a:r>
              <a:rPr lang="ar-SA" sz="1200" dirty="0"/>
              <a:t>اواني</a:t>
            </a: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69</a:t>
            </a:fld>
            <a:endParaRPr lang="en-US"/>
          </a:p>
        </p:txBody>
      </p:sp>
    </p:spTree>
    <p:extLst>
      <p:ext uri="{BB962C8B-B14F-4D97-AF65-F5344CB8AC3E}">
        <p14:creationId xmlns:p14="http://schemas.microsoft.com/office/powerpoint/2010/main" val="2430996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Tree>
    <p:extLst>
      <p:ext uri="{BB962C8B-B14F-4D97-AF65-F5344CB8AC3E}">
        <p14:creationId xmlns:p14="http://schemas.microsoft.com/office/powerpoint/2010/main" val="2041809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u="sng" dirty="0">
                <a:cs typeface="Arial" panose="020B0604020202020204" pitchFamily="34" charset="0"/>
              </a:rPr>
              <a:t>neuraminidase</a:t>
            </a:r>
            <a:r>
              <a:rPr lang="en-GB" sz="1200" dirty="0">
                <a:cs typeface="Arial" panose="020B0604020202020204" pitchFamily="34" charset="0"/>
              </a:rPr>
              <a:t> :</a:t>
            </a:r>
            <a:r>
              <a:rPr lang="en-US" sz="1200" b="0" i="0" kern="1200" dirty="0">
                <a:solidFill>
                  <a:schemeClr val="tx1"/>
                </a:solidFill>
                <a:latin typeface="+mn-lt"/>
                <a:ea typeface="+mn-ea"/>
                <a:cs typeface="+mn-cs"/>
              </a:rPr>
              <a:t>enzyme, present in many pathogenic or symbiotic microorganisms, which catalyses the breakdown of glycosides containing </a:t>
            </a:r>
            <a:r>
              <a:rPr lang="en-US" sz="1200" b="0" i="0" kern="1200" dirty="0" err="1">
                <a:solidFill>
                  <a:schemeClr val="tx1"/>
                </a:solidFill>
                <a:latin typeface="+mn-lt"/>
                <a:ea typeface="+mn-ea"/>
                <a:cs typeface="+mn-cs"/>
              </a:rPr>
              <a:t>neuraminic</a:t>
            </a:r>
            <a:r>
              <a:rPr lang="en-US" sz="1200" b="0" i="0" kern="1200" dirty="0">
                <a:solidFill>
                  <a:schemeClr val="tx1"/>
                </a:solidFill>
                <a:latin typeface="+mn-lt"/>
                <a:ea typeface="+mn-ea"/>
                <a:cs typeface="+mn-cs"/>
              </a:rPr>
              <a:t> acid</a:t>
            </a: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ADAMTS13 : </a:t>
            </a:r>
            <a:r>
              <a:rPr lang="en-US" sz="1200" b="1" i="0" kern="1200" dirty="0">
                <a:solidFill>
                  <a:schemeClr val="tx1"/>
                </a:solidFill>
                <a:latin typeface="+mn-lt"/>
                <a:ea typeface="+mn-ea"/>
                <a:cs typeface="+mn-cs"/>
              </a:rPr>
              <a:t>a</a:t>
            </a:r>
            <a:r>
              <a:rPr lang="en-US" sz="1200" b="0" i="0" kern="1200" dirty="0">
                <a:solidFill>
                  <a:schemeClr val="tx1"/>
                </a:solidFill>
                <a:latin typeface="+mn-lt"/>
                <a:ea typeface="+mn-ea"/>
                <a:cs typeface="+mn-cs"/>
              </a:rPr>
              <a:t> </a:t>
            </a:r>
            <a:r>
              <a:rPr lang="en-US" sz="1200" b="1" i="0" kern="1200" dirty="0" err="1">
                <a:solidFill>
                  <a:schemeClr val="tx1"/>
                </a:solidFill>
                <a:latin typeface="+mn-lt"/>
                <a:ea typeface="+mn-ea"/>
                <a:cs typeface="+mn-cs"/>
              </a:rPr>
              <a:t>d</a:t>
            </a:r>
            <a:r>
              <a:rPr lang="en-US" sz="1200" b="0" i="0" kern="1200" dirty="0" err="1">
                <a:solidFill>
                  <a:schemeClr val="tx1"/>
                </a:solidFill>
                <a:latin typeface="+mn-lt"/>
                <a:ea typeface="+mn-ea"/>
                <a:cs typeface="+mn-cs"/>
              </a:rPr>
              <a:t>isintegrin</a:t>
            </a:r>
            <a:r>
              <a:rPr lang="en-US" sz="1200" b="0" i="0" kern="1200" dirty="0">
                <a:solidFill>
                  <a:schemeClr val="tx1"/>
                </a:solidFill>
                <a:latin typeface="+mn-lt"/>
                <a:ea typeface="+mn-ea"/>
                <a:cs typeface="+mn-cs"/>
              </a:rPr>
              <a:t> </a:t>
            </a:r>
            <a:r>
              <a:rPr lang="en-US" sz="1200" b="1" i="0" kern="1200" dirty="0">
                <a:solidFill>
                  <a:schemeClr val="tx1"/>
                </a:solidFill>
                <a:latin typeface="+mn-lt"/>
                <a:ea typeface="+mn-ea"/>
                <a:cs typeface="+mn-cs"/>
              </a:rPr>
              <a:t>a</a:t>
            </a:r>
            <a:r>
              <a:rPr lang="en-US" sz="1200" b="0" i="0" kern="1200" dirty="0">
                <a:solidFill>
                  <a:schemeClr val="tx1"/>
                </a:solidFill>
                <a:latin typeface="+mn-lt"/>
                <a:ea typeface="+mn-ea"/>
                <a:cs typeface="+mn-cs"/>
              </a:rPr>
              <a:t>nd </a:t>
            </a:r>
            <a:r>
              <a:rPr lang="en-US" sz="1200" b="1" i="0" kern="1200" dirty="0">
                <a:solidFill>
                  <a:schemeClr val="tx1"/>
                </a:solidFill>
                <a:latin typeface="+mn-lt"/>
                <a:ea typeface="+mn-ea"/>
                <a:cs typeface="+mn-cs"/>
              </a:rPr>
              <a:t>m</a:t>
            </a:r>
            <a:r>
              <a:rPr lang="en-US" sz="1200" b="0" i="0" kern="1200" dirty="0">
                <a:solidFill>
                  <a:schemeClr val="tx1"/>
                </a:solidFill>
                <a:latin typeface="+mn-lt"/>
                <a:ea typeface="+mn-ea"/>
                <a:cs typeface="+mn-cs"/>
              </a:rPr>
              <a:t>etalloproteinase with a </a:t>
            </a:r>
            <a:r>
              <a:rPr lang="en-US" sz="1200" b="1" i="0" kern="1200" dirty="0" err="1">
                <a:solidFill>
                  <a:schemeClr val="tx1"/>
                </a:solidFill>
                <a:latin typeface="+mn-lt"/>
                <a:ea typeface="+mn-ea"/>
                <a:cs typeface="+mn-cs"/>
              </a:rPr>
              <a:t>t</a:t>
            </a:r>
            <a:r>
              <a:rPr lang="en-US" sz="1200" b="0" i="0" kern="1200" dirty="0" err="1">
                <a:solidFill>
                  <a:schemeClr val="tx1"/>
                </a:solidFill>
                <a:latin typeface="+mn-lt"/>
                <a:ea typeface="+mn-ea"/>
                <a:cs typeface="+mn-cs"/>
              </a:rPr>
              <a:t>hrombo</a:t>
            </a:r>
            <a:r>
              <a:rPr lang="en-US" sz="1200" b="1" i="0" kern="1200" dirty="0" err="1">
                <a:solidFill>
                  <a:schemeClr val="tx1"/>
                </a:solidFill>
                <a:latin typeface="+mn-lt"/>
                <a:ea typeface="+mn-ea"/>
                <a:cs typeface="+mn-cs"/>
              </a:rPr>
              <a:t>s</a:t>
            </a:r>
            <a:r>
              <a:rPr lang="en-US" sz="1200" b="0" i="0" kern="1200" dirty="0" err="1">
                <a:solidFill>
                  <a:schemeClr val="tx1"/>
                </a:solidFill>
                <a:latin typeface="+mn-lt"/>
                <a:ea typeface="+mn-ea"/>
                <a:cs typeface="+mn-cs"/>
              </a:rPr>
              <a:t>pondin</a:t>
            </a:r>
            <a:r>
              <a:rPr lang="en-US" sz="1200" b="0" i="0" kern="1200" dirty="0">
                <a:solidFill>
                  <a:schemeClr val="tx1"/>
                </a:solidFill>
                <a:latin typeface="+mn-lt"/>
                <a:ea typeface="+mn-ea"/>
                <a:cs typeface="+mn-cs"/>
              </a:rPr>
              <a:t> type 1 motif, member </a:t>
            </a:r>
            <a:r>
              <a:rPr lang="en-US" sz="1200" b="1" i="0" kern="1200" dirty="0">
                <a:solidFill>
                  <a:schemeClr val="tx1"/>
                </a:solidFill>
                <a:latin typeface="+mn-lt"/>
                <a:ea typeface="+mn-ea"/>
                <a:cs typeface="+mn-cs"/>
              </a:rPr>
              <a:t>13</a:t>
            </a:r>
          </a:p>
          <a:p>
            <a:r>
              <a:rPr lang="en-US" sz="1200" kern="1200" dirty="0">
                <a:solidFill>
                  <a:schemeClr val="tx1"/>
                </a:solidFill>
                <a:latin typeface="+mn-lt"/>
                <a:ea typeface="+mn-ea"/>
                <a:cs typeface="+mn-cs"/>
              </a:rPr>
              <a:t>The absence of ADAMTS13 impairs cleavage of von </a:t>
            </a:r>
            <a:r>
              <a:rPr lang="en-US" sz="1200" kern="1200" dirty="0" err="1">
                <a:solidFill>
                  <a:schemeClr val="tx1"/>
                </a:solidFill>
                <a:latin typeface="+mn-lt"/>
                <a:ea typeface="+mn-ea"/>
                <a:cs typeface="+mn-cs"/>
              </a:rPr>
              <a:t>Willebrand</a:t>
            </a:r>
            <a:r>
              <a:rPr lang="en-US" sz="1200" kern="1200" dirty="0">
                <a:solidFill>
                  <a:schemeClr val="tx1"/>
                </a:solidFill>
                <a:latin typeface="+mn-lt"/>
                <a:ea typeface="+mn-ea"/>
                <a:cs typeface="+mn-cs"/>
              </a:rPr>
              <a:t> factor </a:t>
            </a:r>
            <a:r>
              <a:rPr lang="en-US" sz="1200" kern="1200" dirty="0" err="1">
                <a:solidFill>
                  <a:schemeClr val="tx1"/>
                </a:solidFill>
                <a:latin typeface="+mn-lt"/>
                <a:ea typeface="+mn-ea"/>
                <a:cs typeface="+mn-cs"/>
              </a:rPr>
              <a:t>multimers</a:t>
            </a:r>
            <a:r>
              <a:rPr lang="en-US" sz="1200" kern="1200" dirty="0">
                <a:solidFill>
                  <a:schemeClr val="tx1"/>
                </a:solidFill>
                <a:latin typeface="+mn-lt"/>
                <a:ea typeface="+mn-ea"/>
                <a:cs typeface="+mn-cs"/>
              </a:rPr>
              <a:t>, which enhances platelet aggregation</a:t>
            </a:r>
            <a:endParaRPr lang="en-US" i="0"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16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lnSpc>
                <a:spcPct val="80000"/>
              </a:lnSpc>
              <a:defRPr b="1"/>
            </a:pP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17</a:t>
            </a:fld>
            <a:endParaRPr lang="en-US"/>
          </a:p>
        </p:txBody>
      </p:sp>
    </p:spTree>
    <p:extLst>
      <p:ext uri="{BB962C8B-B14F-4D97-AF65-F5344CB8AC3E}">
        <p14:creationId xmlns:p14="http://schemas.microsoft.com/office/powerpoint/2010/main" val="419113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prstGeom prst="rect">
            <a:avLst/>
          </a:prstGeom>
        </p:spPr>
        <p:txBody>
          <a:bodyPr/>
          <a:lstStyle/>
          <a:p>
            <a:pPr>
              <a:lnSpc>
                <a:spcPct val="80000"/>
              </a:lnSpc>
            </a:pPr>
            <a:r>
              <a:rPr lang="en-US" sz="1200" b="0" i="0" kern="1200" dirty="0">
                <a:solidFill>
                  <a:schemeClr val="tx1"/>
                </a:solidFill>
                <a:latin typeface="+mn-lt"/>
                <a:ea typeface="+mn-ea"/>
                <a:cs typeface="+mn-cs"/>
              </a:rPr>
              <a:t>The B subunits of the toxin bind to </a:t>
            </a:r>
            <a:r>
              <a:rPr lang="en-US" sz="1200" b="0" i="0" kern="1200" dirty="0" err="1">
                <a:solidFill>
                  <a:schemeClr val="tx1"/>
                </a:solidFill>
                <a:latin typeface="+mn-lt"/>
                <a:ea typeface="+mn-ea"/>
                <a:cs typeface="+mn-cs"/>
              </a:rPr>
              <a:t>glycolipid</a:t>
            </a:r>
            <a:r>
              <a:rPr lang="en-US" sz="1200" b="0" i="0" kern="1200" dirty="0">
                <a:solidFill>
                  <a:schemeClr val="tx1"/>
                </a:solidFill>
                <a:latin typeface="+mn-lt"/>
                <a:ea typeface="+mn-ea"/>
                <a:cs typeface="+mn-cs"/>
              </a:rPr>
              <a:t> </a:t>
            </a:r>
            <a:r>
              <a:rPr lang="en-US" sz="1200" b="0" i="0" kern="1200" dirty="0" err="1">
                <a:solidFill>
                  <a:schemeClr val="tx1"/>
                </a:solidFill>
                <a:latin typeface="+mn-lt"/>
                <a:ea typeface="+mn-ea"/>
                <a:cs typeface="+mn-cs"/>
              </a:rPr>
              <a:t>globotriaosylceramide</a:t>
            </a:r>
            <a:r>
              <a:rPr lang="en-US" sz="1200" b="0" i="0" kern="1200" dirty="0">
                <a:solidFill>
                  <a:schemeClr val="tx1"/>
                </a:solidFill>
                <a:latin typeface="+mn-lt"/>
                <a:ea typeface="+mn-ea"/>
                <a:cs typeface="+mn-cs"/>
              </a:rPr>
              <a:t> (Gb3) , This will cause induction of narrow tubular membrane invaginations, which drives formation of inward membrane tubules for the bacterial uptake into the cell.  When the protein is inside the cell, the A subunit interacts with the </a:t>
            </a:r>
            <a:r>
              <a:rPr lang="en-US" sz="1200" b="0" i="0" u="none" strike="noStrike" kern="1200" dirty="0" err="1">
                <a:solidFill>
                  <a:schemeClr val="tx1"/>
                </a:solidFill>
                <a:latin typeface="+mn-lt"/>
                <a:ea typeface="+mn-ea"/>
                <a:cs typeface="+mn-cs"/>
              </a:rPr>
              <a:t>ribosomes</a:t>
            </a:r>
            <a:r>
              <a:rPr lang="en-US" sz="1200" b="0" i="0" kern="1200" dirty="0">
                <a:solidFill>
                  <a:schemeClr val="tx1"/>
                </a:solidFill>
                <a:latin typeface="+mn-lt"/>
                <a:ea typeface="+mn-ea"/>
                <a:cs typeface="+mn-cs"/>
              </a:rPr>
              <a:t> to inactivate them. The A subunit of Shiga toxin is an N-glycosidase that modifies the </a:t>
            </a:r>
            <a:r>
              <a:rPr lang="en-US" sz="1200" b="0" i="0" u="none" strike="noStrike" kern="1200" dirty="0">
                <a:solidFill>
                  <a:schemeClr val="tx1"/>
                </a:solidFill>
                <a:latin typeface="+mn-lt"/>
                <a:ea typeface="+mn-ea"/>
                <a:cs typeface="+mn-cs"/>
              </a:rPr>
              <a:t>RNA</a:t>
            </a:r>
            <a:r>
              <a:rPr lang="en-US" sz="1200" b="0" i="0" kern="1200" dirty="0">
                <a:solidFill>
                  <a:schemeClr val="tx1"/>
                </a:solidFill>
                <a:latin typeface="+mn-lt"/>
                <a:ea typeface="+mn-ea"/>
                <a:cs typeface="+mn-cs"/>
              </a:rPr>
              <a:t> component of the ribosome to inactivate it and so bring a halt to </a:t>
            </a:r>
            <a:r>
              <a:rPr lang="en-US" sz="1200" b="0" i="0" u="none" strike="noStrike" kern="1200" dirty="0">
                <a:solidFill>
                  <a:schemeClr val="tx1"/>
                </a:solidFill>
                <a:latin typeface="+mn-lt"/>
                <a:ea typeface="+mn-ea"/>
                <a:cs typeface="+mn-cs"/>
              </a:rPr>
              <a:t>protein synthesis</a:t>
            </a:r>
            <a:r>
              <a:rPr lang="en-US" sz="1200" b="0" i="0" kern="1200" dirty="0">
                <a:solidFill>
                  <a:schemeClr val="tx1"/>
                </a:solidFill>
                <a:latin typeface="+mn-lt"/>
                <a:ea typeface="+mn-ea"/>
                <a:cs typeface="+mn-cs"/>
              </a:rPr>
              <a:t> leading to the death of the cell. The vascular endothelium has to continually renew itself, so this killing of cells leads to a breakdown of the lining and to hemorrhage</a:t>
            </a:r>
            <a:endParaRPr dirty="0"/>
          </a:p>
        </p:txBody>
      </p:sp>
    </p:spTree>
    <p:extLst>
      <p:ext uri="{BB962C8B-B14F-4D97-AF65-F5344CB8AC3E}">
        <p14:creationId xmlns:p14="http://schemas.microsoft.com/office/powerpoint/2010/main" val="3168574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1143000" y="685800"/>
            <a:ext cx="4572000" cy="3429000"/>
          </a:xfrm>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p>
            <a:pPr algn="l">
              <a:lnSpc>
                <a:spcPct val="80000"/>
              </a:lnSpc>
            </a:pPr>
            <a:endParaRPr dirty="0"/>
          </a:p>
        </p:txBody>
      </p:sp>
    </p:spTree>
    <p:extLst>
      <p:ext uri="{BB962C8B-B14F-4D97-AF65-F5344CB8AC3E}">
        <p14:creationId xmlns:p14="http://schemas.microsoft.com/office/powerpoint/2010/main" val="2310736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Early </a:t>
            </a:r>
            <a:r>
              <a:rPr lang="en-US" sz="1200" kern="1200" dirty="0" err="1">
                <a:solidFill>
                  <a:schemeClr val="tx1"/>
                </a:solidFill>
                <a:latin typeface="+mn-lt"/>
                <a:ea typeface="+mn-ea"/>
                <a:cs typeface="+mn-cs"/>
              </a:rPr>
              <a:t>glomerular</a:t>
            </a:r>
            <a:r>
              <a:rPr lang="en-US" sz="1200" kern="1200" dirty="0">
                <a:solidFill>
                  <a:schemeClr val="tx1"/>
                </a:solidFill>
                <a:latin typeface="+mn-lt"/>
                <a:ea typeface="+mn-ea"/>
                <a:cs typeface="+mn-cs"/>
              </a:rPr>
              <a:t> changes include thickening of the capillary walls caused by swelling of endothelial cells and accumulation of </a:t>
            </a:r>
            <a:r>
              <a:rPr lang="en-US" sz="1200" kern="1200" dirty="0" err="1">
                <a:solidFill>
                  <a:schemeClr val="tx1"/>
                </a:solidFill>
                <a:latin typeface="+mn-lt"/>
                <a:ea typeface="+mn-ea"/>
                <a:cs typeface="+mn-cs"/>
              </a:rPr>
              <a:t>fibrillar</a:t>
            </a:r>
            <a:r>
              <a:rPr lang="en-US" sz="1200" kern="1200" dirty="0">
                <a:solidFill>
                  <a:schemeClr val="tx1"/>
                </a:solidFill>
                <a:latin typeface="+mn-lt"/>
                <a:ea typeface="+mn-ea"/>
                <a:cs typeface="+mn-cs"/>
              </a:rPr>
              <a:t> material between endothelial cells and the underlying basement membrane, causing narrowing of the capillary lumens. Platelet–fibrin thrombi are often seen in </a:t>
            </a:r>
            <a:r>
              <a:rPr lang="en-US" sz="1200" kern="1200" dirty="0" err="1">
                <a:solidFill>
                  <a:schemeClr val="tx1"/>
                </a:solidFill>
                <a:latin typeface="+mn-lt"/>
                <a:ea typeface="+mn-ea"/>
                <a:cs typeface="+mn-cs"/>
              </a:rPr>
              <a:t>glomerular</a:t>
            </a:r>
            <a:r>
              <a:rPr lang="en-US" sz="1200" kern="1200" dirty="0">
                <a:solidFill>
                  <a:schemeClr val="tx1"/>
                </a:solidFill>
                <a:latin typeface="+mn-lt"/>
                <a:ea typeface="+mn-ea"/>
                <a:cs typeface="+mn-cs"/>
              </a:rPr>
              <a:t> capillaries. </a:t>
            </a:r>
          </a:p>
          <a:p>
            <a:r>
              <a:rPr lang="en-US" sz="1200" kern="1200" dirty="0">
                <a:solidFill>
                  <a:schemeClr val="tx1"/>
                </a:solidFill>
                <a:latin typeface="+mn-lt"/>
                <a:ea typeface="+mn-ea"/>
                <a:cs typeface="+mn-cs"/>
              </a:rPr>
              <a:t>In each form of HUS, capillary and arteriolar endothelial injury in the kidney leads to localized thrombosis, particularly in </a:t>
            </a:r>
            <a:r>
              <a:rPr lang="en-US" sz="1200" kern="1200" dirty="0" err="1">
                <a:solidFill>
                  <a:schemeClr val="tx1"/>
                </a:solidFill>
                <a:latin typeface="+mn-lt"/>
                <a:ea typeface="+mn-ea"/>
                <a:cs typeface="+mn-cs"/>
              </a:rPr>
              <a:t>glomeruli</a:t>
            </a:r>
            <a:r>
              <a:rPr lang="en-US" sz="1200" kern="1200" dirty="0">
                <a:solidFill>
                  <a:schemeClr val="tx1"/>
                </a:solidFill>
                <a:latin typeface="+mn-lt"/>
                <a:ea typeface="+mn-ea"/>
                <a:cs typeface="+mn-cs"/>
              </a:rPr>
              <a:t>, causing a direct decrease in </a:t>
            </a:r>
            <a:r>
              <a:rPr lang="en-US" sz="1200" kern="1200" dirty="0" err="1">
                <a:solidFill>
                  <a:schemeClr val="tx1"/>
                </a:solidFill>
                <a:latin typeface="+mn-lt"/>
                <a:ea typeface="+mn-ea"/>
                <a:cs typeface="+mn-cs"/>
              </a:rPr>
              <a:t>glomerular</a:t>
            </a:r>
            <a:r>
              <a:rPr lang="en-US" sz="1200" kern="1200" dirty="0">
                <a:solidFill>
                  <a:schemeClr val="tx1"/>
                </a:solidFill>
                <a:latin typeface="+mn-lt"/>
                <a:ea typeface="+mn-ea"/>
                <a:cs typeface="+mn-cs"/>
              </a:rPr>
              <a:t> filtration. Progressive platelet aggregation in the areas of </a:t>
            </a:r>
            <a:r>
              <a:rPr lang="en-US" sz="1200" kern="1200" dirty="0" err="1">
                <a:solidFill>
                  <a:schemeClr val="tx1"/>
                </a:solidFill>
                <a:latin typeface="+mn-lt"/>
                <a:ea typeface="+mn-ea"/>
                <a:cs typeface="+mn-cs"/>
              </a:rPr>
              <a:t>microvascular</a:t>
            </a:r>
            <a:r>
              <a:rPr lang="en-US" sz="1200" kern="1200" dirty="0">
                <a:solidFill>
                  <a:schemeClr val="tx1"/>
                </a:solidFill>
                <a:latin typeface="+mn-lt"/>
                <a:ea typeface="+mn-ea"/>
                <a:cs typeface="+mn-cs"/>
              </a:rPr>
              <a:t> injury results in consumptive thrombocytopenia. </a:t>
            </a:r>
            <a:r>
              <a:rPr lang="en-US" sz="1200" kern="1200" dirty="0" err="1">
                <a:solidFill>
                  <a:schemeClr val="tx1"/>
                </a:solidFill>
                <a:latin typeface="+mn-lt"/>
                <a:ea typeface="+mn-ea"/>
                <a:cs typeface="+mn-cs"/>
              </a:rPr>
              <a:t>Microangiopathic</a:t>
            </a:r>
            <a:r>
              <a:rPr lang="en-US" sz="1200" kern="1200" dirty="0">
                <a:solidFill>
                  <a:schemeClr val="tx1"/>
                </a:solidFill>
                <a:latin typeface="+mn-lt"/>
                <a:ea typeface="+mn-ea"/>
                <a:cs typeface="+mn-cs"/>
              </a:rPr>
              <a:t> hemolytic anemia results from mechanical damage to red blood cells as they pass through the damaged and thrombotic microvasculature.</a:t>
            </a: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 pneumococcal-associated HUS, neuraminidase cleaves </a:t>
            </a:r>
            <a:r>
              <a:rPr lang="en-US" sz="1200" kern="1200" dirty="0" err="1">
                <a:solidFill>
                  <a:schemeClr val="tx1"/>
                </a:solidFill>
                <a:latin typeface="+mn-lt"/>
                <a:ea typeface="+mn-ea"/>
                <a:cs typeface="+mn-cs"/>
              </a:rPr>
              <a:t>sialic</a:t>
            </a:r>
            <a:r>
              <a:rPr lang="en-US" sz="1200" kern="1200" dirty="0">
                <a:solidFill>
                  <a:schemeClr val="tx1"/>
                </a:solidFill>
                <a:latin typeface="+mn-lt"/>
                <a:ea typeface="+mn-ea"/>
                <a:cs typeface="+mn-cs"/>
              </a:rPr>
              <a:t> acid on membranes of endothelial cells, red cells, and platelets to reveal the underlying cryptic Thomsen-</a:t>
            </a:r>
            <a:r>
              <a:rPr lang="en-US" sz="1200" kern="1200" dirty="0" err="1">
                <a:solidFill>
                  <a:schemeClr val="tx1"/>
                </a:solidFill>
                <a:latin typeface="+mn-lt"/>
                <a:ea typeface="+mn-ea"/>
                <a:cs typeface="+mn-cs"/>
              </a:rPr>
              <a:t>Friedenreich</a:t>
            </a:r>
            <a:r>
              <a:rPr lang="en-US" sz="1200" kern="1200" dirty="0">
                <a:solidFill>
                  <a:schemeClr val="tx1"/>
                </a:solidFill>
                <a:latin typeface="+mn-lt"/>
                <a:ea typeface="+mn-ea"/>
                <a:cs typeface="+mn-cs"/>
              </a:rPr>
              <a:t> (T) antigen. Endogenous immunoglobulin M (</a:t>
            </a:r>
            <a:r>
              <a:rPr lang="en-US" sz="1200" kern="1200" dirty="0" err="1">
                <a:solidFill>
                  <a:schemeClr val="tx1"/>
                </a:solidFill>
                <a:latin typeface="+mn-lt"/>
                <a:ea typeface="+mn-ea"/>
                <a:cs typeface="+mn-cs"/>
              </a:rPr>
              <a:t>IgM</a:t>
            </a:r>
            <a:r>
              <a:rPr lang="en-US" sz="1200" kern="1200" dirty="0">
                <a:solidFill>
                  <a:schemeClr val="tx1"/>
                </a:solidFill>
                <a:latin typeface="+mn-lt"/>
                <a:ea typeface="+mn-ea"/>
                <a:cs typeface="+mn-cs"/>
              </a:rPr>
              <a:t>) recognizes the T antigen and triggers the </a:t>
            </a:r>
            <a:r>
              <a:rPr lang="en-US" sz="1200" kern="1200" dirty="0" err="1">
                <a:solidFill>
                  <a:schemeClr val="tx1"/>
                </a:solidFill>
                <a:latin typeface="+mn-lt"/>
                <a:ea typeface="+mn-ea"/>
                <a:cs typeface="+mn-cs"/>
              </a:rPr>
              <a:t>microvascular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angiopathy</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Arial" panose="020B0604020202020204" pitchFamily="34" charset="0"/>
              </a:rPr>
              <a:t>Thrombocytopenia :</a:t>
            </a:r>
            <a:r>
              <a:rPr lang="en-US" sz="1200" u="sng" kern="1200" dirty="0">
                <a:solidFill>
                  <a:schemeClr val="tx1"/>
                </a:solidFill>
                <a:latin typeface="+mn-lt"/>
                <a:ea typeface="+mn-ea"/>
                <a:cs typeface="+mn-cs"/>
              </a:rPr>
              <a:t>below 140,000/mm3</a:t>
            </a:r>
            <a:r>
              <a:rPr lang="en-US" sz="1200" kern="1200" dirty="0">
                <a:solidFill>
                  <a:schemeClr val="tx1"/>
                </a:solidFill>
                <a:latin typeface="+mn-lt"/>
                <a:ea typeface="+mn-ea"/>
                <a:cs typeface="+mn-cs"/>
              </a:rPr>
              <a:t>usually about 40,000/mm3. </a:t>
            </a:r>
            <a:endParaRPr lang="en-US" dirty="0"/>
          </a:p>
        </p:txBody>
      </p:sp>
      <p:sp>
        <p:nvSpPr>
          <p:cNvPr id="4" name="Slide Number Placeholder 3"/>
          <p:cNvSpPr>
            <a:spLocks noGrp="1"/>
          </p:cNvSpPr>
          <p:nvPr>
            <p:ph type="sldNum" sz="quarter" idx="10"/>
          </p:nvPr>
        </p:nvSpPr>
        <p:spPr/>
        <p:txBody>
          <a:bodyPr/>
          <a:lstStyle/>
          <a:p>
            <a:fld id="{18F8AB38-78C4-412D-8C83-1C4B5E13E8EF}"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21/07/1441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21/07/1441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21/07/1441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0" name="Shape 50"/>
          <p:cNvSpPr>
            <a:spLocks noGrp="1"/>
          </p:cNvSpPr>
          <p:nvPr>
            <p:ph type="sldNum" sz="quarter" idx="2"/>
          </p:nvPr>
        </p:nvSpPr>
        <p:spPr>
          <a:xfrm>
            <a:off x="8613495" y="6248400"/>
            <a:ext cx="301909" cy="288824"/>
          </a:xfrm>
          <a:prstGeom prst="rect">
            <a:avLst/>
          </a:prstGeom>
        </p:spPr>
        <p:txBody>
          <a:bodyPr/>
          <a:lstStyle>
            <a:lvl1pPr algn="r">
              <a:spcBef>
                <a:spcPts val="450"/>
              </a:spcBef>
            </a:lvl1pPr>
          </a:lstStyle>
          <a:p>
            <a:fld id="{86CB4B4D-7CA3-9044-876B-883B54F8677D}" type="slidenum">
              <a:rPr/>
              <a:pPr/>
              <a:t>‹#›</a:t>
            </a:fld>
            <a:endParaRPr/>
          </a:p>
        </p:txBody>
      </p:sp>
    </p:spTree>
    <p:extLst>
      <p:ext uri="{BB962C8B-B14F-4D97-AF65-F5344CB8AC3E}">
        <p14:creationId xmlns:p14="http://schemas.microsoft.com/office/powerpoint/2010/main" val="12260281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21/07/1441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21/07/1441</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21/07/1441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21/07/1441</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21/07/1441</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21/07/1441</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21/07/1441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21/07/1441</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21/07/1441</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835DBE-224C-4040-89D4-92B7247FC7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9558" y="3591390"/>
            <a:ext cx="3180420" cy="3180420"/>
          </a:xfrm>
          <a:prstGeom prst="rect">
            <a:avLst/>
          </a:prstGeom>
        </p:spPr>
      </p:pic>
      <p:sp>
        <p:nvSpPr>
          <p:cNvPr id="2" name="عنوان 1"/>
          <p:cNvSpPr>
            <a:spLocks noGrp="1"/>
          </p:cNvSpPr>
          <p:nvPr>
            <p:ph type="ctrTitle"/>
          </p:nvPr>
        </p:nvSpPr>
        <p:spPr>
          <a:xfrm>
            <a:off x="683568" y="908720"/>
            <a:ext cx="7772400" cy="2390125"/>
          </a:xfrm>
        </p:spPr>
        <p:txBody>
          <a:bodyPr/>
          <a:lstStyle/>
          <a:p>
            <a:r>
              <a:rPr lang="en-US" b="1" dirty="0">
                <a:solidFill>
                  <a:srgbClr val="FF0000"/>
                </a:solidFill>
              </a:rPr>
              <a:t>Hemolytic uremic syndrome </a:t>
            </a:r>
            <a:br>
              <a:rPr lang="en-US" b="1" dirty="0">
                <a:solidFill>
                  <a:srgbClr val="FF0000"/>
                </a:solidFill>
              </a:rPr>
            </a:br>
            <a:r>
              <a:rPr lang="en-US" b="1" dirty="0">
                <a:solidFill>
                  <a:srgbClr val="FF0000"/>
                </a:solidFill>
              </a:rPr>
              <a:t>HUS</a:t>
            </a:r>
            <a:endParaRPr lang="ar-JO" b="1" dirty="0">
              <a:solidFill>
                <a:srgbClr val="FF0000"/>
              </a:solidFill>
            </a:endParaRPr>
          </a:p>
        </p:txBody>
      </p:sp>
      <p:sp>
        <p:nvSpPr>
          <p:cNvPr id="3" name="عنوان فرعي 2"/>
          <p:cNvSpPr>
            <a:spLocks noGrp="1"/>
          </p:cNvSpPr>
          <p:nvPr>
            <p:ph type="subTitle" idx="1"/>
          </p:nvPr>
        </p:nvSpPr>
        <p:spPr>
          <a:xfrm>
            <a:off x="1479612" y="2679235"/>
            <a:ext cx="6400800" cy="2502365"/>
          </a:xfrm>
        </p:spPr>
        <p:txBody>
          <a:bodyPr>
            <a:normAutofit/>
          </a:bodyPr>
          <a:lstStyle/>
          <a:p>
            <a:r>
              <a:rPr lang="en-US" dirty="0">
                <a:solidFill>
                  <a:schemeClr val="tx1">
                    <a:lumMod val="95000"/>
                    <a:lumOff val="5000"/>
                  </a:schemeClr>
                </a:solidFill>
              </a:rPr>
              <a:t>Supervised by : </a:t>
            </a:r>
            <a:r>
              <a:rPr lang="en-US" dirty="0" err="1">
                <a:solidFill>
                  <a:schemeClr val="tx1">
                    <a:lumMod val="95000"/>
                    <a:lumOff val="5000"/>
                  </a:schemeClr>
                </a:solidFill>
              </a:rPr>
              <a:t>Dr</a:t>
            </a:r>
            <a:r>
              <a:rPr lang="en-US" dirty="0">
                <a:solidFill>
                  <a:schemeClr val="tx1">
                    <a:lumMod val="95000"/>
                    <a:lumOff val="5000"/>
                  </a:schemeClr>
                </a:solidFill>
              </a:rPr>
              <a:t> Salma </a:t>
            </a:r>
            <a:r>
              <a:rPr lang="en-US" dirty="0" err="1">
                <a:solidFill>
                  <a:schemeClr val="tx1">
                    <a:lumMod val="95000"/>
                    <a:lumOff val="5000"/>
                  </a:schemeClr>
                </a:solidFill>
              </a:rPr>
              <a:t>Ajarmeh</a:t>
            </a:r>
            <a:r>
              <a:rPr lang="en-US" dirty="0">
                <a:solidFill>
                  <a:schemeClr val="tx1">
                    <a:lumMod val="95000"/>
                    <a:lumOff val="5000"/>
                  </a:schemeClr>
                </a:solidFill>
              </a:rPr>
              <a:t> </a:t>
            </a:r>
          </a:p>
          <a:p>
            <a:r>
              <a:rPr lang="ar-JO" dirty="0"/>
              <a:t>تبييض وتنسيق : رائد علي</a:t>
            </a:r>
          </a:p>
        </p:txBody>
      </p:sp>
      <p:pic>
        <p:nvPicPr>
          <p:cNvPr id="4" name="Picture 2"/>
          <p:cNvPicPr>
            <a:picLocks noChangeAspect="1" noChangeArrowheads="1"/>
          </p:cNvPicPr>
          <p:nvPr/>
        </p:nvPicPr>
        <p:blipFill>
          <a:blip r:embed="rId3" cstate="print"/>
          <a:srcRect l="15769" t="53568" r="71190" b="24579"/>
          <a:stretch>
            <a:fillRect/>
          </a:stretch>
        </p:blipFill>
        <p:spPr bwMode="auto">
          <a:xfrm>
            <a:off x="0" y="4178765"/>
            <a:ext cx="2843808" cy="267923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41126" t="49703" r="44384" b="24579"/>
          <a:stretch>
            <a:fillRect/>
          </a:stretch>
        </p:blipFill>
        <p:spPr bwMode="auto">
          <a:xfrm>
            <a:off x="6159978" y="3991653"/>
            <a:ext cx="3059832" cy="3053457"/>
          </a:xfrm>
          <a:prstGeom prst="rect">
            <a:avLst/>
          </a:prstGeom>
          <a:noFill/>
          <a:ln w="9525">
            <a:noFill/>
            <a:miter lim="800000"/>
            <a:headEnd/>
            <a:tailEnd/>
          </a:ln>
        </p:spPr>
      </p:pic>
      <p:sp>
        <p:nvSpPr>
          <p:cNvPr id="6" name="مربع نص 5"/>
          <p:cNvSpPr txBox="1"/>
          <p:nvPr/>
        </p:nvSpPr>
        <p:spPr>
          <a:xfrm>
            <a:off x="3491880" y="230392"/>
            <a:ext cx="2376264" cy="1569660"/>
          </a:xfrm>
          <a:prstGeom prst="rect">
            <a:avLst/>
          </a:prstGeom>
          <a:noFill/>
        </p:spPr>
        <p:txBody>
          <a:bodyPr wrap="square" rtlCol="0">
            <a:spAutoFit/>
          </a:bodyPr>
          <a:lstStyle/>
          <a:p>
            <a:r>
              <a:rPr lang="en-US" sz="9600" b="1" dirty="0">
                <a:solidFill>
                  <a:srgbClr val="0070C0"/>
                </a:solidFill>
              </a:rPr>
              <a:t>VIP </a:t>
            </a:r>
          </a:p>
        </p:txBody>
      </p:sp>
      <p:sp>
        <p:nvSpPr>
          <p:cNvPr id="7" name="مربع نص 6"/>
          <p:cNvSpPr txBox="1"/>
          <p:nvPr/>
        </p:nvSpPr>
        <p:spPr>
          <a:xfrm>
            <a:off x="7020272" y="620688"/>
            <a:ext cx="1656184" cy="1200329"/>
          </a:xfrm>
          <a:prstGeom prst="rect">
            <a:avLst/>
          </a:prstGeom>
          <a:noFill/>
        </p:spPr>
        <p:txBody>
          <a:bodyPr wrap="square" rtlCol="0">
            <a:spAutoFit/>
          </a:bodyPr>
          <a:lstStyle/>
          <a:p>
            <a:r>
              <a:rPr lang="ar-JO" dirty="0">
                <a:solidFill>
                  <a:srgbClr val="0070C0"/>
                </a:solidFill>
              </a:rPr>
              <a:t>كل السمنار مهم والمعلومات كافية \\ كلام الدكتورة </a:t>
            </a:r>
            <a:r>
              <a:rPr lang="ar-JO" dirty="0" err="1">
                <a:solidFill>
                  <a:srgbClr val="0070C0"/>
                </a:solidFill>
              </a:rPr>
              <a:t>بالازرق</a:t>
            </a:r>
            <a:r>
              <a:rPr lang="ar-JO" dirty="0">
                <a:solidFill>
                  <a:srgbClr val="0070C0"/>
                </a:solidFill>
              </a:rPr>
              <a:t> </a:t>
            </a:r>
            <a:endParaRPr lang="en-US"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42918"/>
            <a:ext cx="8229600" cy="5483245"/>
          </a:xfrm>
        </p:spPr>
        <p:txBody>
          <a:bodyPr>
            <a:normAutofit/>
          </a:bodyPr>
          <a:lstStyle/>
          <a:p>
            <a:pPr algn="l" rtl="0"/>
            <a:r>
              <a:rPr lang="en-US" sz="2800" dirty="0"/>
              <a:t>HUS presenting without a </a:t>
            </a:r>
            <a:r>
              <a:rPr lang="en-US" sz="2800" dirty="0" err="1"/>
              <a:t>prodrome</a:t>
            </a:r>
            <a:r>
              <a:rPr lang="en-US" sz="2800" dirty="0"/>
              <a:t> of diarrhea (</a:t>
            </a:r>
            <a:r>
              <a:rPr lang="en-US" sz="2800" b="1" dirty="0"/>
              <a:t>atypical HUS) </a:t>
            </a:r>
            <a:r>
              <a:rPr lang="en-US" sz="2800" dirty="0"/>
              <a:t>may occur at any age. The clinical course is usually </a:t>
            </a:r>
            <a:r>
              <a:rPr lang="en-US" sz="2800" b="1" dirty="0"/>
              <a:t>more severe</a:t>
            </a:r>
            <a:r>
              <a:rPr lang="en-US" sz="2800" dirty="0"/>
              <a:t> than that of D+HUS. </a:t>
            </a:r>
          </a:p>
          <a:p>
            <a:pPr algn="l" rtl="0"/>
            <a:endParaRPr lang="en-US" sz="2800" dirty="0"/>
          </a:p>
          <a:p>
            <a:pPr algn="l" rtl="0"/>
            <a:r>
              <a:rPr lang="en-US" sz="2800" dirty="0"/>
              <a:t>Atypical HUS can be secondary to infection (</a:t>
            </a:r>
            <a:r>
              <a:rPr lang="en-US" sz="2800" dirty="0">
                <a:solidFill>
                  <a:srgbClr val="FF0000"/>
                </a:solidFill>
              </a:rPr>
              <a:t>Streptococcus pneumonia</a:t>
            </a:r>
            <a:r>
              <a:rPr lang="en-US" sz="2800" dirty="0"/>
              <a:t>, HIV), genetic and acquired defects in complement regulation, medications, malignancy, SLE , and pregnancy.</a:t>
            </a:r>
            <a:endParaRPr lang="ar-JO" sz="2800" dirty="0"/>
          </a:p>
          <a:p>
            <a:pPr algn="l" rtl="0"/>
            <a:endParaRPr lang="ar-JO"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a:t>
            </a:r>
            <a:endParaRPr lang="en-US" dirty="0"/>
          </a:p>
        </p:txBody>
      </p:sp>
      <p:sp>
        <p:nvSpPr>
          <p:cNvPr id="3" name="Content Placeholder 2"/>
          <p:cNvSpPr>
            <a:spLocks noGrp="1"/>
          </p:cNvSpPr>
          <p:nvPr>
            <p:ph idx="1"/>
          </p:nvPr>
        </p:nvSpPr>
        <p:spPr>
          <a:xfrm>
            <a:off x="457200" y="1340768"/>
            <a:ext cx="8229600" cy="5256584"/>
          </a:xfrm>
        </p:spPr>
        <p:txBody>
          <a:bodyPr>
            <a:noAutofit/>
          </a:bodyPr>
          <a:lstStyle/>
          <a:p>
            <a:pPr marL="257175" indent="-257175" algn="l" defTabSz="257175" rtl="0">
              <a:tabLst>
                <a:tab pos="78581" algn="l"/>
                <a:tab pos="257175" algn="l"/>
              </a:tabLst>
              <a:defRPr sz="2276"/>
            </a:pPr>
            <a:r>
              <a:rPr lang="en-GB" sz="2400" b="1" dirty="0">
                <a:solidFill>
                  <a:srgbClr val="FF2600"/>
                </a:solidFill>
                <a:cs typeface="Arial" panose="020B0604020202020204" pitchFamily="34" charset="0"/>
              </a:rPr>
              <a:t>STEC-HUS </a:t>
            </a:r>
            <a:r>
              <a:rPr lang="en-GB" sz="2400" dirty="0">
                <a:cs typeface="Arial" panose="020B0604020202020204" pitchFamily="34" charset="0"/>
              </a:rPr>
              <a:t>(</a:t>
            </a:r>
            <a:r>
              <a:rPr lang="en-US" sz="2000" dirty="0"/>
              <a:t>Shiga toxin-producing Escherichia coli)</a:t>
            </a:r>
            <a:r>
              <a:rPr lang="en-GB" sz="2400" b="1" dirty="0">
                <a:solidFill>
                  <a:srgbClr val="FF2600"/>
                </a:solidFill>
                <a:cs typeface="Arial" panose="020B0604020202020204" pitchFamily="34" charset="0"/>
              </a:rPr>
              <a:t> :</a:t>
            </a:r>
            <a:r>
              <a:rPr lang="en-GB" sz="2400" dirty="0">
                <a:solidFill>
                  <a:srgbClr val="FF2600"/>
                </a:solidFill>
                <a:cs typeface="Arial" panose="020B0604020202020204" pitchFamily="34" charset="0"/>
              </a:rPr>
              <a:t> </a:t>
            </a:r>
            <a:r>
              <a:rPr lang="en-GB" sz="2400" dirty="0">
                <a:cs typeface="Arial" panose="020B0604020202020204" pitchFamily="34" charset="0"/>
              </a:rPr>
              <a:t>is used to describe HUS mediated by Shiga toxin (</a:t>
            </a:r>
            <a:r>
              <a:rPr lang="en-GB" sz="2400" dirty="0" err="1">
                <a:cs typeface="Arial" panose="020B0604020202020204" pitchFamily="34" charset="0"/>
              </a:rPr>
              <a:t>Stx</a:t>
            </a:r>
            <a:r>
              <a:rPr lang="en-GB" sz="2400" dirty="0">
                <a:cs typeface="Arial" panose="020B0604020202020204" pitchFamily="34" charset="0"/>
              </a:rPr>
              <a:t>)–producing Escherichia coli. This is also called </a:t>
            </a:r>
            <a:r>
              <a:rPr lang="en-GB" sz="2400" b="1" dirty="0">
                <a:cs typeface="Arial" panose="020B0604020202020204" pitchFamily="34" charset="0"/>
              </a:rPr>
              <a:t>classic</a:t>
            </a:r>
            <a:r>
              <a:rPr lang="en-GB" sz="2400" dirty="0">
                <a:cs typeface="Arial" panose="020B0604020202020204" pitchFamily="34" charset="0"/>
              </a:rPr>
              <a:t>, </a:t>
            </a:r>
            <a:r>
              <a:rPr lang="en-GB" sz="2400" b="1" dirty="0">
                <a:cs typeface="Arial" panose="020B0604020202020204" pitchFamily="34" charset="0"/>
              </a:rPr>
              <a:t>typical</a:t>
            </a:r>
            <a:r>
              <a:rPr lang="en-GB" sz="2400" dirty="0">
                <a:cs typeface="Arial" panose="020B0604020202020204" pitchFamily="34" charset="0"/>
              </a:rPr>
              <a:t>, </a:t>
            </a:r>
            <a:r>
              <a:rPr lang="en-GB" sz="2400" b="1" dirty="0" err="1">
                <a:cs typeface="Arial" panose="020B0604020202020204" pitchFamily="34" charset="0"/>
              </a:rPr>
              <a:t>Stx</a:t>
            </a:r>
            <a:r>
              <a:rPr lang="en-GB" sz="2400" dirty="0">
                <a:cs typeface="Arial" panose="020B0604020202020204" pitchFamily="34" charset="0"/>
              </a:rPr>
              <a:t>, </a:t>
            </a:r>
            <a:r>
              <a:rPr lang="en-GB" sz="2400" b="1" dirty="0" err="1">
                <a:cs typeface="Arial" panose="020B0604020202020204" pitchFamily="34" charset="0"/>
              </a:rPr>
              <a:t>diarrhea</a:t>
            </a:r>
            <a:r>
              <a:rPr lang="en-GB" sz="2400" b="1" dirty="0">
                <a:cs typeface="Arial" panose="020B0604020202020204" pitchFamily="34" charset="0"/>
              </a:rPr>
              <a:t>-positive</a:t>
            </a:r>
            <a:r>
              <a:rPr lang="en-GB" sz="2400" dirty="0">
                <a:cs typeface="Arial" panose="020B0604020202020204" pitchFamily="34" charset="0"/>
              </a:rPr>
              <a:t>, or </a:t>
            </a:r>
            <a:r>
              <a:rPr lang="en-GB" sz="2400" b="1" dirty="0">
                <a:cs typeface="Arial" panose="020B0604020202020204" pitchFamily="34" charset="0"/>
              </a:rPr>
              <a:t>D </a:t>
            </a:r>
            <a:r>
              <a:rPr lang="en-GB" sz="2400" b="1" baseline="31999" dirty="0">
                <a:cs typeface="Arial" panose="020B0604020202020204" pitchFamily="34" charset="0"/>
              </a:rPr>
              <a:t>+</a:t>
            </a:r>
            <a:r>
              <a:rPr lang="en-GB" sz="2400" b="1" dirty="0">
                <a:cs typeface="Arial" panose="020B0604020202020204" pitchFamily="34" charset="0"/>
              </a:rPr>
              <a:t> HUS</a:t>
            </a:r>
            <a:r>
              <a:rPr lang="en-GB" sz="2400" dirty="0">
                <a:cs typeface="Arial" panose="020B0604020202020204" pitchFamily="34" charset="0"/>
              </a:rPr>
              <a:t>. </a:t>
            </a:r>
            <a:endParaRPr lang="en-GB" sz="2400" dirty="0">
              <a:solidFill>
                <a:srgbClr val="FF2600"/>
              </a:solidFill>
              <a:cs typeface="Arial" panose="020B0604020202020204" pitchFamily="34" charset="0"/>
            </a:endParaRPr>
          </a:p>
          <a:p>
            <a:pPr marL="257175" indent="-257175" algn="l" defTabSz="257175" rtl="0">
              <a:tabLst>
                <a:tab pos="78581" algn="l"/>
                <a:tab pos="257175" algn="l"/>
              </a:tabLst>
              <a:defRPr sz="2276"/>
            </a:pPr>
            <a:r>
              <a:rPr lang="en-GB" sz="2400" b="1" dirty="0">
                <a:solidFill>
                  <a:srgbClr val="FF2600"/>
                </a:solidFill>
                <a:cs typeface="Arial" panose="020B0604020202020204" pitchFamily="34" charset="0"/>
              </a:rPr>
              <a:t>Atypical HUS (</a:t>
            </a:r>
            <a:r>
              <a:rPr lang="en-GB" sz="2400" b="1" dirty="0" err="1">
                <a:solidFill>
                  <a:srgbClr val="FF2600"/>
                </a:solidFill>
                <a:cs typeface="Arial" panose="020B0604020202020204" pitchFamily="34" charset="0"/>
              </a:rPr>
              <a:t>aHUS</a:t>
            </a:r>
            <a:r>
              <a:rPr lang="en-GB" sz="2400" b="1" dirty="0">
                <a:solidFill>
                  <a:srgbClr val="FF2600"/>
                </a:solidFill>
                <a:cs typeface="Arial" panose="020B0604020202020204" pitchFamily="34" charset="0"/>
              </a:rPr>
              <a:t>) : </a:t>
            </a:r>
            <a:r>
              <a:rPr lang="en-GB" sz="2400" dirty="0">
                <a:cs typeface="Arial" panose="020B0604020202020204" pitchFamily="34" charset="0"/>
              </a:rPr>
              <a:t>is used to describe HUS not mediated by Shiga toxin. This is also called </a:t>
            </a:r>
            <a:r>
              <a:rPr lang="en-GB" sz="2400" b="1" dirty="0" err="1">
                <a:cs typeface="Arial" panose="020B0604020202020204" pitchFamily="34" charset="0"/>
              </a:rPr>
              <a:t>diarrhea</a:t>
            </a:r>
            <a:r>
              <a:rPr lang="en-GB" sz="2400" b="1" dirty="0">
                <a:cs typeface="Arial" panose="020B0604020202020204" pitchFamily="34" charset="0"/>
              </a:rPr>
              <a:t>-negative</a:t>
            </a:r>
            <a:r>
              <a:rPr lang="en-GB" sz="2400" dirty="0">
                <a:cs typeface="Arial" panose="020B0604020202020204" pitchFamily="34" charset="0"/>
              </a:rPr>
              <a:t>, </a:t>
            </a:r>
            <a:r>
              <a:rPr lang="en-GB" sz="2400" b="1" dirty="0">
                <a:cs typeface="Arial" panose="020B0604020202020204" pitchFamily="34" charset="0"/>
              </a:rPr>
              <a:t>non–</a:t>
            </a:r>
            <a:r>
              <a:rPr lang="en-GB" sz="2400" b="1" dirty="0" err="1">
                <a:cs typeface="Arial" panose="020B0604020202020204" pitchFamily="34" charset="0"/>
              </a:rPr>
              <a:t>diarrhea</a:t>
            </a:r>
            <a:r>
              <a:rPr lang="en-GB" sz="2400" b="1" dirty="0">
                <a:cs typeface="Arial" panose="020B0604020202020204" pitchFamily="34" charset="0"/>
              </a:rPr>
              <a:t>-associated</a:t>
            </a:r>
            <a:r>
              <a:rPr lang="en-GB" sz="2400" dirty="0">
                <a:cs typeface="Arial" panose="020B0604020202020204" pitchFamily="34" charset="0"/>
              </a:rPr>
              <a:t>, or </a:t>
            </a:r>
            <a:r>
              <a:rPr lang="en-GB" sz="2400" b="1" dirty="0">
                <a:cs typeface="Arial" panose="020B0604020202020204" pitchFamily="34" charset="0"/>
              </a:rPr>
              <a:t>D </a:t>
            </a:r>
            <a:r>
              <a:rPr lang="en-GB" sz="2400" b="1" baseline="31999" dirty="0">
                <a:cs typeface="Arial" panose="020B0604020202020204" pitchFamily="34" charset="0"/>
              </a:rPr>
              <a:t>–</a:t>
            </a:r>
            <a:r>
              <a:rPr lang="en-GB" sz="2400" b="1" dirty="0">
                <a:cs typeface="Arial" panose="020B0604020202020204" pitchFamily="34" charset="0"/>
              </a:rPr>
              <a:t> HUS </a:t>
            </a:r>
            <a:r>
              <a:rPr lang="en-GB" sz="2400" dirty="0">
                <a:cs typeface="Arial" panose="020B0604020202020204" pitchFamily="34" charset="0"/>
              </a:rPr>
              <a:t>. This disease is usually mediated by </a:t>
            </a:r>
            <a:r>
              <a:rPr lang="en-GB" sz="2400" u="sng" dirty="0">
                <a:cs typeface="Arial" panose="020B0604020202020204" pitchFamily="34" charset="0"/>
              </a:rPr>
              <a:t>abnormalities of the complement system </a:t>
            </a:r>
            <a:r>
              <a:rPr lang="en-GB" sz="2400" dirty="0">
                <a:cs typeface="Arial" panose="020B0604020202020204" pitchFamily="34" charset="0"/>
              </a:rPr>
              <a:t>or other heritable factors. </a:t>
            </a:r>
            <a:endParaRPr lang="en-GB" sz="2400" b="1" dirty="0">
              <a:solidFill>
                <a:srgbClr val="FF2600"/>
              </a:solidFill>
              <a:cs typeface="Arial" panose="020B0604020202020204" pitchFamily="34" charset="0"/>
            </a:endParaRPr>
          </a:p>
          <a:p>
            <a:pPr algn="l" rtl="0">
              <a:buNone/>
            </a:pPr>
            <a:r>
              <a:rPr lang="en-GB" sz="2400" b="1" dirty="0">
                <a:solidFill>
                  <a:srgbClr val="FF2600"/>
                </a:solidFill>
                <a:cs typeface="Arial" panose="020B0604020202020204" pitchFamily="34" charset="0"/>
              </a:rPr>
              <a:t>     - Pneumococcal-associated HUS :</a:t>
            </a:r>
            <a:r>
              <a:rPr lang="en-GB" sz="2400" dirty="0">
                <a:cs typeface="Arial" panose="020B0604020202020204" pitchFamily="34" charset="0"/>
              </a:rPr>
              <a:t> is a subtype of </a:t>
            </a:r>
            <a:r>
              <a:rPr lang="en-GB" sz="2400" b="1" dirty="0">
                <a:cs typeface="Arial" panose="020B0604020202020204" pitchFamily="34" charset="0"/>
              </a:rPr>
              <a:t>atypical</a:t>
            </a:r>
            <a:r>
              <a:rPr lang="en-GB" sz="2400" dirty="0">
                <a:cs typeface="Arial" panose="020B0604020202020204" pitchFamily="34" charset="0"/>
              </a:rPr>
              <a:t> HUS , mediated by </a:t>
            </a:r>
            <a:r>
              <a:rPr lang="en-GB" sz="2400" u="sng" dirty="0">
                <a:cs typeface="Arial" panose="020B0604020202020204" pitchFamily="34" charset="0"/>
              </a:rPr>
              <a:t>neuraminidase</a:t>
            </a:r>
            <a:r>
              <a:rPr lang="en-GB" sz="2400" dirty="0">
                <a:cs typeface="Arial" panose="020B0604020202020204" pitchFamily="34" charset="0"/>
              </a:rPr>
              <a:t> in the presence of infection with </a:t>
            </a:r>
            <a:r>
              <a:rPr lang="en-GB" sz="2400" b="1" dirty="0">
                <a:cs typeface="Arial" panose="020B0604020202020204" pitchFamily="34" charset="0"/>
              </a:rPr>
              <a:t>Streptococcus </a:t>
            </a:r>
            <a:r>
              <a:rPr lang="en-GB" sz="2400" b="1" dirty="0" err="1">
                <a:cs typeface="Arial" panose="020B0604020202020204" pitchFamily="34" charset="0"/>
              </a:rPr>
              <a:t>pneumoniae</a:t>
            </a:r>
            <a:r>
              <a:rPr lang="en-GB" sz="2400" dirty="0">
                <a:cs typeface="Arial" panose="020B0604020202020204" pitchFamily="34" charset="0"/>
              </a:rPr>
              <a:t>. </a:t>
            </a:r>
          </a:p>
          <a:p>
            <a:pPr algn="l" rtl="0">
              <a:buNone/>
            </a:pPr>
            <a:r>
              <a:rPr lang="en-GB" sz="2400" dirty="0">
                <a:cs typeface="Arial" panose="020B0604020202020204" pitchFamily="34" charset="0"/>
              </a:rPr>
              <a:t>      This is also called </a:t>
            </a:r>
            <a:r>
              <a:rPr lang="en-GB" sz="2400" b="1" dirty="0">
                <a:cs typeface="Arial" panose="020B0604020202020204" pitchFamily="34" charset="0"/>
              </a:rPr>
              <a:t>neuraminidase-associated HUS</a:t>
            </a:r>
            <a:r>
              <a:rPr lang="en-GB" sz="2400" dirty="0">
                <a:cs typeface="Arial" panose="020B0604020202020204" pitchFamily="34" charset="0"/>
              </a:rPr>
              <a:t> .</a:t>
            </a:r>
          </a:p>
          <a:p>
            <a:pPr algn="l" rtl="0"/>
            <a:endParaRPr lang="en-US" sz="2800" dirty="0"/>
          </a:p>
          <a:p>
            <a:pPr marL="257175" indent="-257175" algn="l" defTabSz="257175" rtl="0">
              <a:tabLst>
                <a:tab pos="78581" algn="l"/>
                <a:tab pos="257175" algn="l"/>
              </a:tabLst>
              <a:defRPr sz="2276"/>
            </a:pPr>
            <a:endParaRPr lang="en-GB" sz="2400" dirty="0">
              <a:cs typeface="Arial" panose="020B0604020202020204" pitchFamily="34" charset="0"/>
            </a:endParaRPr>
          </a:p>
          <a:p>
            <a:pPr marL="257175" indent="-257175" algn="l" defTabSz="257175" rtl="0">
              <a:tabLst>
                <a:tab pos="78581" algn="l"/>
                <a:tab pos="257175" algn="l"/>
              </a:tabLst>
              <a:defRPr sz="2276"/>
            </a:pPr>
            <a:endParaRPr lang="ar-SA" sz="2400" dirty="0">
              <a:cs typeface="Arial" panose="020B0604020202020204" pitchFamily="34" charset="0"/>
            </a:endParaRPr>
          </a:p>
          <a:p>
            <a:pPr algn="l" rtl="0"/>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67544" y="332656"/>
          <a:ext cx="822960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57232"/>
            <a:ext cx="8229600" cy="5643602"/>
          </a:xfrm>
        </p:spPr>
        <p:txBody>
          <a:bodyPr>
            <a:normAutofit/>
          </a:bodyPr>
          <a:lstStyle/>
          <a:p>
            <a:pPr algn="l" rtl="0"/>
            <a:r>
              <a:rPr lang="en-US" sz="2800" dirty="0"/>
              <a:t>Classic D+HUS begins with </a:t>
            </a:r>
            <a:r>
              <a:rPr lang="en-US" sz="2800" dirty="0" err="1"/>
              <a:t>enterocolitis</a:t>
            </a:r>
            <a:r>
              <a:rPr lang="en-US" sz="2800" dirty="0"/>
              <a:t>, often with bloody stools, followed </a:t>
            </a:r>
            <a:r>
              <a:rPr lang="en-US" sz="2800" b="1" dirty="0"/>
              <a:t>in 7 to 10 days </a:t>
            </a:r>
            <a:r>
              <a:rPr lang="en-US" sz="2800" dirty="0"/>
              <a:t>by weakness, lethargy, and </a:t>
            </a:r>
            <a:r>
              <a:rPr lang="en-US" sz="2800" dirty="0" err="1"/>
              <a:t>oliguria</a:t>
            </a:r>
            <a:r>
              <a:rPr lang="en-US" sz="2800" dirty="0"/>
              <a:t>/</a:t>
            </a:r>
            <a:r>
              <a:rPr lang="en-US" sz="2800" dirty="0" err="1"/>
              <a:t>anuria</a:t>
            </a:r>
            <a:r>
              <a:rPr lang="en-US" sz="2800" dirty="0"/>
              <a:t>. </a:t>
            </a:r>
          </a:p>
          <a:p>
            <a:pPr algn="l" rtl="0"/>
            <a:endParaRPr lang="en-US" sz="2800" dirty="0"/>
          </a:p>
        </p:txBody>
      </p:sp>
      <p:pic>
        <p:nvPicPr>
          <p:cNvPr id="5" name="Picture 4" descr="gr1.jpeg"/>
          <p:cNvPicPr>
            <a:picLocks noChangeAspect="1"/>
          </p:cNvPicPr>
          <p:nvPr/>
        </p:nvPicPr>
        <p:blipFill>
          <a:blip r:embed="rId2" cstate="print"/>
          <a:stretch>
            <a:fillRect/>
          </a:stretch>
        </p:blipFill>
        <p:spPr>
          <a:xfrm>
            <a:off x="755576" y="2780928"/>
            <a:ext cx="7776864" cy="311171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214290"/>
            <a:ext cx="8229600" cy="5411807"/>
          </a:xfrm>
        </p:spPr>
        <p:txBody>
          <a:bodyPr>
            <a:normAutofit/>
          </a:bodyPr>
          <a:lstStyle/>
          <a:p>
            <a:pPr algn="l" rtl="0"/>
            <a:r>
              <a:rPr lang="en-US" sz="2800" dirty="0"/>
              <a:t>Children without evidence of a diarrheal </a:t>
            </a:r>
            <a:r>
              <a:rPr lang="en-US" sz="2800" dirty="0" err="1"/>
              <a:t>prodrome</a:t>
            </a:r>
            <a:r>
              <a:rPr lang="en-US" sz="2800" dirty="0"/>
              <a:t> may have a similar </a:t>
            </a:r>
            <a:r>
              <a:rPr lang="en-US" sz="2800" dirty="0" err="1"/>
              <a:t>microangiopathic</a:t>
            </a:r>
            <a:r>
              <a:rPr lang="en-US" sz="2800" dirty="0"/>
              <a:t> syndrome, identified as </a:t>
            </a:r>
            <a:r>
              <a:rPr lang="en-US" sz="2800" b="1" dirty="0"/>
              <a:t>thrombotic thrombocytopenic </a:t>
            </a:r>
            <a:r>
              <a:rPr lang="en-US" sz="2800" b="1" dirty="0" err="1"/>
              <a:t>purpura</a:t>
            </a:r>
            <a:r>
              <a:rPr lang="en-US" sz="2800" b="1" dirty="0"/>
              <a:t> (TTP). </a:t>
            </a:r>
          </a:p>
          <a:p>
            <a:pPr algn="l" rtl="0"/>
            <a:endParaRPr lang="en-US" sz="2800" dirty="0"/>
          </a:p>
          <a:p>
            <a:pPr algn="l" rtl="0"/>
            <a:endParaRPr lang="ar-JO" sz="2800" dirty="0"/>
          </a:p>
        </p:txBody>
      </p:sp>
      <p:pic>
        <p:nvPicPr>
          <p:cNvPr id="4" name="صورة 3" descr="38808565_1925572834168003_3836858348972539904_n.jpg"/>
          <p:cNvPicPr>
            <a:picLocks noChangeAspect="1"/>
          </p:cNvPicPr>
          <p:nvPr/>
        </p:nvPicPr>
        <p:blipFill>
          <a:blip r:embed="rId2" cstate="print"/>
          <a:srcRect t="7963" b="7832"/>
          <a:stretch>
            <a:fillRect/>
          </a:stretch>
        </p:blipFill>
        <p:spPr>
          <a:xfrm>
            <a:off x="395536" y="2161323"/>
            <a:ext cx="8388424" cy="4696677"/>
          </a:xfrm>
          <a:prstGeom prst="rect">
            <a:avLst/>
          </a:prstGeom>
        </p:spPr>
      </p:pic>
      <p:sp>
        <p:nvSpPr>
          <p:cNvPr id="6" name="مستطيل 5"/>
          <p:cNvSpPr/>
          <p:nvPr/>
        </p:nvSpPr>
        <p:spPr>
          <a:xfrm>
            <a:off x="5796136" y="3717032"/>
            <a:ext cx="2088232"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7" name="مستطيل 6"/>
          <p:cNvSpPr/>
          <p:nvPr/>
        </p:nvSpPr>
        <p:spPr>
          <a:xfrm>
            <a:off x="2411760" y="5013176"/>
            <a:ext cx="108012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
        <p:nvSpPr>
          <p:cNvPr id="8" name="مستطيل 7"/>
          <p:cNvSpPr/>
          <p:nvPr/>
        </p:nvSpPr>
        <p:spPr>
          <a:xfrm>
            <a:off x="2411760" y="5661248"/>
            <a:ext cx="115212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14356"/>
            <a:ext cx="8229600" cy="5786478"/>
          </a:xfrm>
        </p:spPr>
        <p:txBody>
          <a:bodyPr>
            <a:normAutofit/>
          </a:bodyPr>
          <a:lstStyle/>
          <a:p>
            <a:pPr algn="l" rtl="0"/>
            <a:r>
              <a:rPr lang="en-US" sz="2800" dirty="0"/>
              <a:t>Children</a:t>
            </a:r>
            <a:r>
              <a:rPr lang="en-US" sz="2800" b="1" dirty="0"/>
              <a:t> </a:t>
            </a:r>
            <a:r>
              <a:rPr lang="en-US" sz="2800" dirty="0"/>
              <a:t>with </a:t>
            </a:r>
            <a:r>
              <a:rPr lang="en-US" sz="3600" b="1" dirty="0">
                <a:solidFill>
                  <a:srgbClr val="FF0000"/>
                </a:solidFill>
              </a:rPr>
              <a:t>TTP</a:t>
            </a:r>
            <a:r>
              <a:rPr lang="en-US" sz="3600" dirty="0"/>
              <a:t> </a:t>
            </a:r>
            <a:r>
              <a:rPr lang="en-US" sz="2800" dirty="0"/>
              <a:t>typically have </a:t>
            </a:r>
            <a:r>
              <a:rPr lang="en-US" sz="2800" u="sng" dirty="0"/>
              <a:t>predominant CNS symptoms </a:t>
            </a:r>
            <a:r>
              <a:rPr lang="en-US" sz="2800" dirty="0"/>
              <a:t>but may also have significant renal disease. Recurrent episodes are common. Because CNS involvement is also seen in HUS, TTP can be difficult to distinguish from HUS in some cases.</a:t>
            </a:r>
          </a:p>
          <a:p>
            <a:pPr algn="l" rtl="0"/>
            <a:endParaRPr lang="en-US" sz="2800" dirty="0">
              <a:cs typeface="Arial" panose="020B0604020202020204" pitchFamily="34" charset="0"/>
            </a:endParaRPr>
          </a:p>
          <a:p>
            <a:pPr algn="l" rtl="0"/>
            <a:r>
              <a:rPr lang="en-US" sz="2800" dirty="0">
                <a:cs typeface="Arial" panose="020B0604020202020204" pitchFamily="34" charset="0"/>
              </a:rPr>
              <a:t>The traditional classification describes patients with predominantly renal disease as having HUS , and patients with predominantly CNS disease as having TTP. However, HUS can include severe neurologic impairment, and TTP can involve severe renal failure.</a:t>
            </a:r>
            <a:endParaRPr lang="en-US" sz="2800" dirty="0"/>
          </a:p>
          <a:p>
            <a:pPr algn="l" rtl="0"/>
            <a:endParaRPr lang="en-US" sz="2800" dirty="0"/>
          </a:p>
          <a:p>
            <a:pPr algn="l" rtl="0"/>
            <a:endParaRPr lang="ar-JO"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algn="l" rtl="0"/>
            <a:r>
              <a:rPr lang="en-US" dirty="0"/>
              <a:t>Deficiencies of </a:t>
            </a:r>
            <a:r>
              <a:rPr lang="en-US" b="1" dirty="0"/>
              <a:t>ADAMTS13</a:t>
            </a:r>
            <a:r>
              <a:rPr lang="en-US" dirty="0"/>
              <a:t>, a von </a:t>
            </a:r>
            <a:r>
              <a:rPr lang="en-US" dirty="0" err="1"/>
              <a:t>Willebrand</a:t>
            </a:r>
            <a:r>
              <a:rPr lang="en-US" dirty="0"/>
              <a:t> factor-cleaving protease, have been identified in children affected with TTP.</a:t>
            </a:r>
            <a:endParaRPr lang="ar-JO" dirty="0"/>
          </a:p>
          <a:p>
            <a:pPr algn="l" rtl="0"/>
            <a:endParaRPr lang="en-US" dirty="0">
              <a:cs typeface="Arial" panose="020B0604020202020204" pitchFamily="34" charset="0"/>
            </a:endParaRPr>
          </a:p>
          <a:p>
            <a:pPr algn="l" rtl="0"/>
            <a:r>
              <a:rPr lang="en-US" dirty="0">
                <a:cs typeface="Arial" panose="020B0604020202020204" pitchFamily="34" charset="0"/>
              </a:rPr>
              <a:t>Patients with very low ADAMTS13 activity (generally less than 10%) are considered to have TTP, while higher levels of activity point to a diagnosis of HUS.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Pathophysiology</a:t>
            </a:r>
            <a:r>
              <a:rPr lang="en-US" b="1" dirty="0"/>
              <a:t> </a:t>
            </a:r>
          </a:p>
        </p:txBody>
      </p:sp>
      <p:sp>
        <p:nvSpPr>
          <p:cNvPr id="3" name="Content Placeholder 2"/>
          <p:cNvSpPr>
            <a:spLocks noGrp="1"/>
          </p:cNvSpPr>
          <p:nvPr>
            <p:ph idx="1"/>
          </p:nvPr>
        </p:nvSpPr>
        <p:spPr>
          <a:xfrm>
            <a:off x="457200" y="1600200"/>
            <a:ext cx="8229600" cy="4925144"/>
          </a:xfrm>
        </p:spPr>
        <p:txBody>
          <a:bodyPr>
            <a:normAutofit/>
          </a:bodyPr>
          <a:lstStyle/>
          <a:p>
            <a:pPr algn="l" rtl="0"/>
            <a:r>
              <a:rPr lang="en-US" sz="4000" b="1" dirty="0">
                <a:latin typeface="+mj-lt"/>
              </a:rPr>
              <a:t>STEC-HUS</a:t>
            </a:r>
          </a:p>
          <a:p>
            <a:pPr marL="117128" indent="-117128" algn="l" defTabSz="257175" rtl="0">
              <a:buSzPct val="100000"/>
              <a:defRPr sz="1976"/>
            </a:pPr>
            <a:r>
              <a:rPr lang="en-US" sz="2400" dirty="0">
                <a:latin typeface="+mj-lt"/>
                <a:cs typeface="Arial" panose="020B0604020202020204" pitchFamily="34" charset="0"/>
              </a:rPr>
              <a:t> STEC-HUS is </a:t>
            </a:r>
            <a:r>
              <a:rPr lang="en-US" sz="2400" u="sng" dirty="0">
                <a:latin typeface="+mj-lt"/>
                <a:cs typeface="Arial" panose="020B0604020202020204" pitchFamily="34" charset="0"/>
              </a:rPr>
              <a:t>usually preceded</a:t>
            </a:r>
            <a:r>
              <a:rPr lang="en-US" sz="2400" dirty="0">
                <a:latin typeface="+mj-lt"/>
                <a:cs typeface="Arial" panose="020B0604020202020204" pitchFamily="34" charset="0"/>
              </a:rPr>
              <a:t> by a colitis caused by (STEC). </a:t>
            </a:r>
          </a:p>
          <a:p>
            <a:pPr marL="117128" indent="-117128" algn="l" defTabSz="257175" rtl="0">
              <a:buSzPct val="100000"/>
              <a:defRPr sz="1976"/>
            </a:pPr>
            <a:endParaRPr lang="en-US" sz="2400" dirty="0">
              <a:latin typeface="+mj-lt"/>
              <a:cs typeface="Arial" panose="020B0604020202020204" pitchFamily="34" charset="0"/>
            </a:endParaRPr>
          </a:p>
          <a:p>
            <a:pPr marL="117128" indent="-117128" algn="l" defTabSz="257175" rtl="0">
              <a:buSzPct val="100000"/>
              <a:defRPr sz="1976"/>
            </a:pPr>
            <a:r>
              <a:rPr lang="en-US" sz="2400" dirty="0">
                <a:latin typeface="+mj-lt"/>
                <a:cs typeface="Arial" panose="020B0604020202020204" pitchFamily="34" charset="0"/>
              </a:rPr>
              <a:t> Inflammation of the colon facilitates systemic absorption of the </a:t>
            </a:r>
            <a:r>
              <a:rPr lang="en-US" sz="2400" dirty="0" err="1">
                <a:latin typeface="+mj-lt"/>
                <a:cs typeface="Arial" panose="020B0604020202020204" pitchFamily="34" charset="0"/>
              </a:rPr>
              <a:t>Stx</a:t>
            </a:r>
            <a:r>
              <a:rPr lang="en-US" sz="2400" dirty="0">
                <a:latin typeface="+mj-lt"/>
                <a:cs typeface="Arial" panose="020B0604020202020204" pitchFamily="34" charset="0"/>
              </a:rPr>
              <a:t> and </a:t>
            </a:r>
            <a:r>
              <a:rPr lang="en-US" sz="2400" dirty="0" err="1">
                <a:latin typeface="+mj-lt"/>
                <a:cs typeface="Arial" panose="020B0604020202020204" pitchFamily="34" charset="0"/>
              </a:rPr>
              <a:t>lipopolysaccharide</a:t>
            </a:r>
            <a:r>
              <a:rPr lang="en-US" sz="2400" dirty="0">
                <a:latin typeface="+mj-lt"/>
                <a:cs typeface="Arial" panose="020B0604020202020204" pitchFamily="34" charset="0"/>
              </a:rPr>
              <a:t> from the GI tract .</a:t>
            </a:r>
          </a:p>
          <a:p>
            <a:pPr marL="117128" indent="-117128" algn="l" defTabSz="257175" rtl="0">
              <a:buSzPct val="100000"/>
              <a:defRPr sz="1976"/>
            </a:pPr>
            <a:endParaRPr lang="en-US" sz="2400" dirty="0">
              <a:latin typeface="+mj-lt"/>
              <a:cs typeface="Arial" panose="020B0604020202020204" pitchFamily="34" charset="0"/>
            </a:endParaRPr>
          </a:p>
          <a:p>
            <a:pPr marL="117128" indent="-117128" algn="l" defTabSz="257175" rtl="0">
              <a:buSzPct val="100000"/>
              <a:defRPr sz="1976"/>
            </a:pPr>
            <a:r>
              <a:rPr lang="en-US" sz="2400" dirty="0">
                <a:latin typeface="+mj-lt"/>
                <a:cs typeface="Arial" panose="020B0604020202020204" pitchFamily="34" charset="0"/>
              </a:rPr>
              <a:t> These toxins bind to </a:t>
            </a:r>
            <a:r>
              <a:rPr lang="en-US" sz="2400" dirty="0" err="1">
                <a:latin typeface="+mj-lt"/>
                <a:cs typeface="Arial" panose="020B0604020202020204" pitchFamily="34" charset="0"/>
              </a:rPr>
              <a:t>globo</a:t>
            </a:r>
            <a:r>
              <a:rPr lang="en-US" sz="2400" dirty="0">
                <a:latin typeface="+mj-lt"/>
                <a:cs typeface="Arial" panose="020B0604020202020204" pitchFamily="34" charset="0"/>
              </a:rPr>
              <a:t>-tri-</a:t>
            </a:r>
            <a:r>
              <a:rPr lang="en-US" sz="2400" dirty="0" err="1">
                <a:latin typeface="+mj-lt"/>
                <a:cs typeface="Arial" panose="020B0604020202020204" pitchFamily="34" charset="0"/>
              </a:rPr>
              <a:t>aosylceramide</a:t>
            </a:r>
            <a:r>
              <a:rPr lang="en-US" sz="2400" dirty="0">
                <a:latin typeface="+mj-lt"/>
                <a:cs typeface="Arial" panose="020B0604020202020204" pitchFamily="34" charset="0"/>
              </a:rPr>
              <a:t> (Gb3), a </a:t>
            </a:r>
            <a:r>
              <a:rPr lang="en-US" sz="2400" dirty="0" err="1">
                <a:latin typeface="+mj-lt"/>
                <a:cs typeface="Arial" panose="020B0604020202020204" pitchFamily="34" charset="0"/>
              </a:rPr>
              <a:t>glycolipid</a:t>
            </a:r>
            <a:r>
              <a:rPr lang="en-US" sz="2400" dirty="0">
                <a:latin typeface="+mj-lt"/>
                <a:cs typeface="Arial" panose="020B0604020202020204" pitchFamily="34" charset="0"/>
              </a:rPr>
              <a:t> receptor molecule on the surface of capillary endothelial cells in the gut, kidney, and, occasionally other organs. which leads to damage of endothelial cells.</a:t>
            </a:r>
          </a:p>
          <a:p>
            <a:pPr marL="117128" indent="-117128" algn="l" defTabSz="257175" rtl="0">
              <a:buSzPct val="100000"/>
              <a:defRPr sz="1976"/>
            </a:pPr>
            <a:endParaRPr lang="en-US" dirty="0">
              <a:latin typeface="+mj-lt"/>
              <a:cs typeface="Arial" panose="020B0604020202020204" pitchFamily="34" charset="0"/>
            </a:endParaRPr>
          </a:p>
          <a:p>
            <a:pPr algn="l" rtl="0"/>
            <a:endParaRPr lang="en-US" sz="4000"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idx="4294967295"/>
          </p:nvPr>
        </p:nvSpPr>
        <p:spPr>
          <a:xfrm>
            <a:off x="1403648" y="0"/>
            <a:ext cx="5781675" cy="1079500"/>
          </a:xfrm>
          <a:prstGeom prst="rect">
            <a:avLst/>
          </a:prstGeom>
        </p:spPr>
        <p:txBody>
          <a:bodyPr>
            <a:normAutofit/>
          </a:bodyPr>
          <a:lstStyle>
            <a:lvl1pPr>
              <a:defRPr sz="2400" b="1">
                <a:solidFill>
                  <a:schemeClr val="accent2"/>
                </a:solidFill>
              </a:defRPr>
            </a:lvl1pPr>
          </a:lstStyle>
          <a:p>
            <a:r>
              <a:rPr sz="3200" dirty="0">
                <a:solidFill>
                  <a:schemeClr val="tx1"/>
                </a:solidFill>
              </a:rPr>
              <a:t>T</a:t>
            </a:r>
            <a:r>
              <a:rPr lang="en-US" sz="3200" dirty="0">
                <a:solidFill>
                  <a:schemeClr val="tx1"/>
                </a:solidFill>
              </a:rPr>
              <a:t>ypical</a:t>
            </a:r>
            <a:r>
              <a:rPr sz="3200" dirty="0">
                <a:solidFill>
                  <a:schemeClr val="tx1"/>
                </a:solidFill>
              </a:rPr>
              <a:t> H</a:t>
            </a:r>
            <a:r>
              <a:rPr lang="en-US" sz="3200" dirty="0">
                <a:solidFill>
                  <a:schemeClr val="tx1"/>
                </a:solidFill>
              </a:rPr>
              <a:t>US</a:t>
            </a:r>
            <a:endParaRPr sz="3200" dirty="0">
              <a:solidFill>
                <a:schemeClr val="tx1"/>
              </a:solidFill>
            </a:endParaRPr>
          </a:p>
        </p:txBody>
      </p:sp>
      <p:pic>
        <p:nvPicPr>
          <p:cNvPr id="124" name="fcimb-02-00081-g001.jpeg" descr="C:\Users\qusai\Desktop\fcimb-02-00081-g001.jpg"/>
          <p:cNvPicPr>
            <a:picLocks noChangeAspect="1"/>
          </p:cNvPicPr>
          <p:nvPr/>
        </p:nvPicPr>
        <p:blipFill>
          <a:blip r:embed="rId3" cstate="print"/>
          <a:stretch>
            <a:fillRect/>
          </a:stretch>
        </p:blipFill>
        <p:spPr>
          <a:xfrm>
            <a:off x="683568" y="1556792"/>
            <a:ext cx="7704855" cy="4968552"/>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idx="4294967295"/>
          </p:nvPr>
        </p:nvSpPr>
        <p:spPr>
          <a:xfrm>
            <a:off x="1143000" y="332656"/>
            <a:ext cx="6741368" cy="1356444"/>
          </a:xfrm>
          <a:prstGeom prst="rect">
            <a:avLst/>
          </a:prstGeom>
        </p:spPr>
        <p:txBody>
          <a:bodyPr>
            <a:noAutofit/>
          </a:bodyPr>
          <a:lstStyle/>
          <a:p>
            <a:pPr defTabSz="370332" rtl="0">
              <a:defRPr sz="2592" b="1"/>
            </a:pPr>
            <a:r>
              <a:rPr sz="2800" dirty="0"/>
              <a:t>Endothelial injury and Thrombotic </a:t>
            </a:r>
            <a:r>
              <a:rPr sz="2800" dirty="0" err="1"/>
              <a:t>microangiopathy</a:t>
            </a:r>
            <a:br>
              <a:rPr sz="2800" dirty="0"/>
            </a:br>
            <a:endParaRPr sz="2800" dirty="0"/>
          </a:p>
        </p:txBody>
      </p:sp>
      <p:pic>
        <p:nvPicPr>
          <p:cNvPr id="132" name="3043262_467_2010_1637_Fig1_HTML.png" descr="C:\Users\qusai\Desktop\3043262_467_2010_1637_Fig1_HTML.png"/>
          <p:cNvPicPr>
            <a:picLocks noChangeAspect="1"/>
          </p:cNvPicPr>
          <p:nvPr/>
        </p:nvPicPr>
        <p:blipFill>
          <a:blip r:embed="rId3" cstate="print"/>
          <a:stretch>
            <a:fillRect/>
          </a:stretch>
        </p:blipFill>
        <p:spPr>
          <a:xfrm>
            <a:off x="683568" y="2132856"/>
            <a:ext cx="7848871" cy="432048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904656"/>
          </a:xfrm>
        </p:spPr>
        <p:txBody>
          <a:bodyPr>
            <a:normAutofit/>
          </a:bodyPr>
          <a:lstStyle/>
          <a:p>
            <a:pPr algn="l" rtl="0">
              <a:spcBef>
                <a:spcPts val="338"/>
              </a:spcBef>
              <a:defRPr sz="2800"/>
            </a:pPr>
            <a:r>
              <a:rPr lang="en-US" sz="4000" b="1" dirty="0">
                <a:latin typeface="+mj-lt"/>
                <a:cs typeface="Arial" panose="020B0604020202020204" pitchFamily="34" charset="0"/>
              </a:rPr>
              <a:t>HUS</a:t>
            </a:r>
            <a:r>
              <a:rPr lang="en-US" dirty="0">
                <a:latin typeface="+mj-lt"/>
                <a:cs typeface="Arial" panose="020B0604020202020204" pitchFamily="34" charset="0"/>
              </a:rPr>
              <a:t> is the most common cause of </a:t>
            </a:r>
            <a:r>
              <a:rPr lang="en-US" u="sng" dirty="0">
                <a:solidFill>
                  <a:srgbClr val="FF0000"/>
                </a:solidFill>
                <a:latin typeface="+mj-lt"/>
                <a:cs typeface="Arial" panose="020B0604020202020204" pitchFamily="34" charset="0"/>
              </a:rPr>
              <a:t>acute</a:t>
            </a:r>
            <a:r>
              <a:rPr lang="en-US" dirty="0">
                <a:latin typeface="+mj-lt"/>
                <a:cs typeface="Arial" panose="020B0604020202020204" pitchFamily="34" charset="0"/>
              </a:rPr>
              <a:t> kidney injury AKI in the pediatric population. </a:t>
            </a:r>
          </a:p>
          <a:p>
            <a:pPr algn="l" rtl="0">
              <a:buSzTx/>
              <a:buNone/>
              <a:defRPr sz="2800"/>
            </a:pPr>
            <a:endParaRPr lang="en-US" dirty="0">
              <a:latin typeface="+mj-lt"/>
              <a:cs typeface="Arial" panose="020B0604020202020204" pitchFamily="34" charset="0"/>
            </a:endParaRPr>
          </a:p>
          <a:p>
            <a:pPr algn="l" rtl="0">
              <a:spcBef>
                <a:spcPts val="338"/>
              </a:spcBef>
              <a:defRPr sz="2800"/>
            </a:pPr>
            <a:r>
              <a:rPr lang="en-US" dirty="0">
                <a:latin typeface="+mj-lt"/>
                <a:cs typeface="Arial" panose="020B0604020202020204" pitchFamily="34" charset="0"/>
              </a:rPr>
              <a:t> It is characterized by the </a:t>
            </a:r>
            <a:r>
              <a:rPr lang="en-US" dirty="0">
                <a:solidFill>
                  <a:srgbClr val="FF0000"/>
                </a:solidFill>
                <a:latin typeface="+mj-lt"/>
                <a:cs typeface="Arial" panose="020B0604020202020204" pitchFamily="34" charset="0"/>
              </a:rPr>
              <a:t>triad</a:t>
            </a:r>
            <a:r>
              <a:rPr lang="en-US" dirty="0">
                <a:latin typeface="+mj-lt"/>
                <a:cs typeface="Arial" panose="020B0604020202020204" pitchFamily="34" charset="0"/>
              </a:rPr>
              <a:t> of:</a:t>
            </a:r>
          </a:p>
          <a:p>
            <a:pPr lvl="1" algn="l" rtl="0">
              <a:spcBef>
                <a:spcPts val="338"/>
              </a:spcBef>
              <a:buNone/>
              <a:defRPr sz="2800"/>
            </a:pPr>
            <a:r>
              <a:rPr lang="en-US" sz="3200" dirty="0">
                <a:latin typeface="+mj-lt"/>
                <a:cs typeface="Arial" panose="020B0604020202020204" pitchFamily="34" charset="0"/>
              </a:rPr>
              <a:t> </a:t>
            </a:r>
            <a:r>
              <a:rPr lang="en-US" dirty="0">
                <a:latin typeface="+mj-lt"/>
                <a:cs typeface="Arial" panose="020B0604020202020204" pitchFamily="34" charset="0"/>
              </a:rPr>
              <a:t>1- </a:t>
            </a:r>
            <a:r>
              <a:rPr lang="en-US" dirty="0" err="1">
                <a:latin typeface="+mj-lt"/>
                <a:cs typeface="Arial" panose="020B0604020202020204" pitchFamily="34" charset="0"/>
              </a:rPr>
              <a:t>Microangiopathic</a:t>
            </a:r>
            <a:r>
              <a:rPr lang="en-US" dirty="0">
                <a:latin typeface="+mj-lt"/>
                <a:cs typeface="Arial" panose="020B0604020202020204" pitchFamily="34" charset="0"/>
              </a:rPr>
              <a:t> hemolytic anemia (MAHA)</a:t>
            </a:r>
          </a:p>
          <a:p>
            <a:pPr lvl="1" algn="l" rtl="0">
              <a:spcBef>
                <a:spcPts val="338"/>
              </a:spcBef>
              <a:buNone/>
              <a:defRPr sz="2800"/>
            </a:pPr>
            <a:r>
              <a:rPr lang="en-US" dirty="0">
                <a:latin typeface="+mj-lt"/>
                <a:cs typeface="Arial" panose="020B0604020202020204" pitchFamily="34" charset="0"/>
              </a:rPr>
              <a:t> 2- Thrombocytopenia</a:t>
            </a:r>
          </a:p>
          <a:p>
            <a:pPr lvl="1" algn="l" rtl="0">
              <a:spcBef>
                <a:spcPts val="338"/>
              </a:spcBef>
              <a:buNone/>
              <a:defRPr sz="2800"/>
            </a:pPr>
            <a:r>
              <a:rPr lang="en-US" dirty="0">
                <a:latin typeface="+mj-lt"/>
                <a:cs typeface="Arial" panose="020B0604020202020204" pitchFamily="34" charset="0"/>
              </a:rPr>
              <a:t> 3- Renal insufficiency </a:t>
            </a:r>
          </a:p>
          <a:p>
            <a:pPr algn="l" rtl="0">
              <a:spcBef>
                <a:spcPts val="338"/>
              </a:spcBef>
              <a:buNone/>
              <a:defRPr sz="2800"/>
            </a:pPr>
            <a:endParaRPr lang="en-US" dirty="0">
              <a:latin typeface="+mj-lt"/>
              <a:cs typeface="Arial" panose="020B0604020202020204" pitchFamily="34" charset="0"/>
            </a:endParaRPr>
          </a:p>
          <a:p>
            <a:pPr algn="l" rtl="0"/>
            <a:r>
              <a:rPr lang="en-US" dirty="0">
                <a:latin typeface="+mj-lt"/>
                <a:cs typeface="Arial" panose="020B0604020202020204" pitchFamily="34" charset="0"/>
              </a:rPr>
              <a:t> </a:t>
            </a:r>
            <a:r>
              <a:rPr lang="en-US" sz="2800" dirty="0">
                <a:latin typeface="+mj-lt"/>
                <a:cs typeface="Arial" panose="020B0604020202020204" pitchFamily="34" charset="0"/>
              </a:rPr>
              <a:t>The clinical course of hemolytic-uremic syndrome can vary from subclinical to life threatening .</a:t>
            </a:r>
          </a:p>
          <a:p>
            <a:endParaRPr lang="en-US" sz="3600"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332656"/>
            <a:ext cx="8363272" cy="5793507"/>
          </a:xfrm>
        </p:spPr>
        <p:txBody>
          <a:bodyPr>
            <a:noAutofit/>
          </a:bodyPr>
          <a:lstStyle/>
          <a:p>
            <a:pPr marL="117128" indent="-117128" algn="l" defTabSz="257175" rtl="0">
              <a:buSzPct val="100000"/>
              <a:defRPr sz="1976"/>
            </a:pPr>
            <a:r>
              <a:rPr lang="en-US" sz="2800" dirty="0">
                <a:latin typeface="+mj-lt"/>
                <a:cs typeface="Arial" panose="020B0604020202020204" pitchFamily="34" charset="0"/>
              </a:rPr>
              <a:t> Damaged endothelial cells of the glomerular capillaries release </a:t>
            </a:r>
            <a:r>
              <a:rPr lang="en-US" sz="2800" dirty="0" err="1">
                <a:latin typeface="+mj-lt"/>
                <a:cs typeface="Arial" panose="020B0604020202020204" pitchFamily="34" charset="0"/>
              </a:rPr>
              <a:t>vasoactive</a:t>
            </a:r>
            <a:r>
              <a:rPr lang="en-US" sz="2800" dirty="0">
                <a:latin typeface="+mj-lt"/>
                <a:cs typeface="Arial" panose="020B0604020202020204" pitchFamily="34" charset="0"/>
              </a:rPr>
              <a:t> and platelet-aggregating substances. The endothelial cells swell, and fibrin is deposited on the injured vessel walls.</a:t>
            </a:r>
          </a:p>
          <a:p>
            <a:pPr algn="l" defTabSz="257175" rtl="0">
              <a:defRPr sz="1976"/>
            </a:pPr>
            <a:endParaRPr lang="en-US" sz="2800" dirty="0">
              <a:latin typeface="+mj-lt"/>
              <a:cs typeface="Arial" panose="020B0604020202020204" pitchFamily="34" charset="0"/>
            </a:endParaRPr>
          </a:p>
          <a:p>
            <a:pPr algn="l" defTabSz="257175" rtl="0">
              <a:defRPr sz="1976"/>
            </a:pPr>
            <a:r>
              <a:rPr lang="en-US" sz="2800" dirty="0">
                <a:latin typeface="+mj-lt"/>
                <a:cs typeface="Arial" panose="020B0604020202020204" pitchFamily="34" charset="0"/>
              </a:rPr>
              <a:t>Swelling and </a:t>
            </a:r>
            <a:r>
              <a:rPr lang="en-US" sz="2800" dirty="0" err="1">
                <a:latin typeface="+mj-lt"/>
                <a:cs typeface="Arial" panose="020B0604020202020204" pitchFamily="34" charset="0"/>
              </a:rPr>
              <a:t>microthrombi</a:t>
            </a:r>
            <a:r>
              <a:rPr lang="en-US" sz="2800" dirty="0">
                <a:latin typeface="+mj-lt"/>
                <a:cs typeface="Arial" panose="020B0604020202020204" pitchFamily="34" charset="0"/>
              </a:rPr>
              <a:t> formation within the glomerular capillaries produce a localized intravascular </a:t>
            </a:r>
            <a:r>
              <a:rPr lang="en-US" sz="2800" dirty="0" err="1">
                <a:latin typeface="+mj-lt"/>
                <a:cs typeface="Arial" panose="020B0604020202020204" pitchFamily="34" charset="0"/>
              </a:rPr>
              <a:t>coagulopathy</a:t>
            </a:r>
            <a:r>
              <a:rPr lang="en-US" sz="2800" dirty="0">
                <a:latin typeface="+mj-lt"/>
                <a:cs typeface="Arial" panose="020B0604020202020204" pitchFamily="34" charset="0"/>
              </a:rPr>
              <a:t>. </a:t>
            </a:r>
            <a:r>
              <a:rPr lang="en-US" sz="2800" dirty="0">
                <a:solidFill>
                  <a:srgbClr val="FF0000"/>
                </a:solidFill>
                <a:latin typeface="+mj-lt"/>
                <a:cs typeface="Arial" panose="020B0604020202020204" pitchFamily="34" charset="0"/>
              </a:rPr>
              <a:t>The glomerular filtration rate is reduced, and renal insufficiency ensues. </a:t>
            </a:r>
          </a:p>
          <a:p>
            <a:pPr algn="l" defTabSz="257175" rtl="0">
              <a:defRPr sz="1976"/>
            </a:pPr>
            <a:r>
              <a:rPr lang="en-US" sz="2800" dirty="0">
                <a:latin typeface="+mj-lt"/>
                <a:cs typeface="Arial" panose="020B0604020202020204" pitchFamily="34" charset="0"/>
              </a:rPr>
              <a:t>Erythrocytes are damaged and fragmented as they traverse the narrowed glomerular capillaries. This leads to the characteristic </a:t>
            </a:r>
            <a:r>
              <a:rPr lang="en-US" sz="2800" dirty="0" err="1">
                <a:latin typeface="+mj-lt"/>
                <a:cs typeface="Arial" panose="020B0604020202020204" pitchFamily="34" charset="0"/>
              </a:rPr>
              <a:t>microangiopathic</a:t>
            </a:r>
            <a:r>
              <a:rPr lang="en-US" sz="2800" dirty="0">
                <a:latin typeface="+mj-lt"/>
                <a:cs typeface="Arial" panose="020B0604020202020204" pitchFamily="34" charset="0"/>
              </a:rPr>
              <a:t> hemolytic anemia</a:t>
            </a:r>
            <a:endParaRPr lang="ar-JO" sz="2800" dirty="0">
              <a:latin typeface="+mj-lt"/>
              <a:cs typeface="Arial" panose="020B0604020202020204" pitchFamily="34" charset="0"/>
            </a:endParaRPr>
          </a:p>
          <a:p>
            <a:pPr algn="l" rtl="0"/>
            <a:endParaRPr lang="en-US" dirty="0">
              <a:latin typeface="+mj-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539552" y="476672"/>
            <a:ext cx="7920880" cy="6048672"/>
          </a:xfrm>
        </p:spPr>
        <p:txBody>
          <a:bodyPr>
            <a:normAutofit/>
          </a:bodyPr>
          <a:lstStyle/>
          <a:p>
            <a:pPr algn="l" rtl="0"/>
            <a:r>
              <a:rPr lang="en-US" sz="2800" dirty="0">
                <a:latin typeface="+mj-lt"/>
                <a:cs typeface="Arial" panose="020B0604020202020204" pitchFamily="34" charset="0"/>
              </a:rPr>
              <a:t>Differential expression of Gb3 on glomerular capillaries compared with other endothelial cells may explain the predominance of renal injury</a:t>
            </a:r>
            <a:endParaRPr lang="en-US" sz="2800" dirty="0">
              <a:latin typeface="+mj-lt"/>
            </a:endParaRPr>
          </a:p>
          <a:p>
            <a:pPr algn="l" rtl="0"/>
            <a:endParaRPr lang="en-US" sz="2800" dirty="0">
              <a:latin typeface="+mj-lt"/>
              <a:cs typeface="Arial" panose="020B0604020202020204" pitchFamily="34" charset="0"/>
            </a:endParaRPr>
          </a:p>
          <a:p>
            <a:pPr algn="l" rtl="0"/>
            <a:r>
              <a:rPr lang="en-US" sz="2800" dirty="0">
                <a:latin typeface="+mj-lt"/>
                <a:cs typeface="Arial" panose="020B0604020202020204" pitchFamily="34" charset="0"/>
              </a:rPr>
              <a:t>Thrombocytopenia is believed to result from a combination of </a:t>
            </a:r>
          </a:p>
          <a:p>
            <a:pPr marL="914400" lvl="1" indent="-514350" algn="l" rtl="0">
              <a:buFont typeface="+mj-lt"/>
              <a:buAutoNum type="arabicPeriod"/>
            </a:pPr>
            <a:r>
              <a:rPr lang="en-US" sz="2400" dirty="0">
                <a:latin typeface="+mj-lt"/>
                <a:cs typeface="Arial" panose="020B0604020202020204" pitchFamily="34" charset="0"/>
              </a:rPr>
              <a:t>platelet destruction, </a:t>
            </a:r>
          </a:p>
          <a:p>
            <a:pPr marL="914400" lvl="1" indent="-514350" algn="l" rtl="0">
              <a:buFont typeface="+mj-lt"/>
              <a:buAutoNum type="arabicPeriod"/>
            </a:pPr>
            <a:r>
              <a:rPr lang="en-US" sz="2400" dirty="0">
                <a:latin typeface="+mj-lt"/>
                <a:cs typeface="Arial" panose="020B0604020202020204" pitchFamily="34" charset="0"/>
              </a:rPr>
              <a:t>increased consumption, </a:t>
            </a:r>
          </a:p>
          <a:p>
            <a:pPr marL="914400" lvl="1" indent="-514350" algn="l" rtl="0">
              <a:buFont typeface="+mj-lt"/>
              <a:buAutoNum type="arabicPeriod"/>
            </a:pPr>
            <a:r>
              <a:rPr lang="en-US" sz="2400" dirty="0">
                <a:latin typeface="+mj-lt"/>
                <a:cs typeface="Arial" panose="020B0604020202020204" pitchFamily="34" charset="0"/>
              </a:rPr>
              <a:t>sequestration in the liver and spleen, </a:t>
            </a:r>
          </a:p>
          <a:p>
            <a:pPr marL="914400" lvl="1" indent="-514350" algn="l" rtl="0">
              <a:buFont typeface="+mj-lt"/>
              <a:buAutoNum type="arabicPeriod"/>
            </a:pPr>
            <a:r>
              <a:rPr lang="en-US" sz="2400" dirty="0">
                <a:latin typeface="+mj-lt"/>
                <a:cs typeface="Arial" panose="020B0604020202020204" pitchFamily="34" charset="0"/>
              </a:rPr>
              <a:t>and intrarenal aggregation</a:t>
            </a:r>
          </a:p>
          <a:p>
            <a:pPr algn="l" rtl="0"/>
            <a:endParaRPr lang="ar-JO" sz="3600" dirty="0">
              <a:latin typeface="+mj-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0" y="908720"/>
            <a:ext cx="9252520" cy="3693319"/>
          </a:xfrm>
          <a:prstGeom prst="rect">
            <a:avLst/>
          </a:prstGeom>
          <a:noFill/>
        </p:spPr>
        <p:txBody>
          <a:bodyPr wrap="square" rtlCol="0">
            <a:spAutoFit/>
          </a:bodyPr>
          <a:lstStyle/>
          <a:p>
            <a:pPr marL="285750" indent="-285750" algn="l" rtl="0">
              <a:buFont typeface="Arial" pitchFamily="34" charset="0"/>
              <a:buChar char="•"/>
            </a:pPr>
            <a:r>
              <a:rPr lang="en-US" dirty="0">
                <a:solidFill>
                  <a:srgbClr val="0070C0"/>
                </a:solidFill>
              </a:rPr>
              <a:t>The main  pathophysiology of  (HUS , atypical HUS , TTP ) is </a:t>
            </a:r>
            <a:r>
              <a:rPr lang="en-US" b="1" dirty="0">
                <a:solidFill>
                  <a:srgbClr val="C00000"/>
                </a:solidFill>
              </a:rPr>
              <a:t>endothelial injury </a:t>
            </a:r>
            <a:r>
              <a:rPr lang="en-US" dirty="0">
                <a:solidFill>
                  <a:srgbClr val="0070C0"/>
                </a:solidFill>
              </a:rPr>
              <a:t>, whatever the mechanism </a:t>
            </a:r>
          </a:p>
          <a:p>
            <a:pPr marL="285750" indent="-285750" algn="l" rtl="0">
              <a:buFont typeface="Arial" pitchFamily="34" charset="0"/>
              <a:buChar char="•"/>
            </a:pPr>
            <a:endParaRPr lang="en-US" dirty="0">
              <a:solidFill>
                <a:srgbClr val="0070C0"/>
              </a:solidFill>
            </a:endParaRPr>
          </a:p>
          <a:p>
            <a:pPr marL="285750" indent="-285750" algn="l" rtl="0">
              <a:buFont typeface="Arial" pitchFamily="34" charset="0"/>
              <a:buChar char="•"/>
            </a:pPr>
            <a:r>
              <a:rPr lang="en-US" dirty="0">
                <a:solidFill>
                  <a:srgbClr val="0070C0"/>
                </a:solidFill>
              </a:rPr>
              <a:t>TTP  and HUS cant be differentiated on clinical picture  , but can be by ADAMTS13 activity ;</a:t>
            </a:r>
          </a:p>
          <a:p>
            <a:pPr algn="l" rtl="0"/>
            <a:r>
              <a:rPr lang="en-US" dirty="0">
                <a:solidFill>
                  <a:srgbClr val="0070C0"/>
                </a:solidFill>
              </a:rPr>
              <a:t> If less than 10% its TTP , if more , HUS</a:t>
            </a:r>
          </a:p>
          <a:p>
            <a:pPr marL="285750" indent="-285750" algn="l" rtl="0">
              <a:buFont typeface="Arial" pitchFamily="34" charset="0"/>
              <a:buChar char="•"/>
            </a:pPr>
            <a:endParaRPr lang="en-US" dirty="0">
              <a:solidFill>
                <a:srgbClr val="0070C0"/>
              </a:solidFill>
            </a:endParaRPr>
          </a:p>
          <a:p>
            <a:pPr marL="285750" indent="-285750" algn="l" rtl="0">
              <a:buFont typeface="Arial" pitchFamily="34" charset="0"/>
              <a:buChar char="•"/>
            </a:pPr>
            <a:r>
              <a:rPr lang="en-US" dirty="0">
                <a:solidFill>
                  <a:srgbClr val="0070C0"/>
                </a:solidFill>
              </a:rPr>
              <a:t>In TTP and  HUS , the kidney should be involved  </a:t>
            </a:r>
          </a:p>
          <a:p>
            <a:pPr marL="285750" indent="-285750" algn="l" rtl="0">
              <a:buFont typeface="Arial" pitchFamily="34" charset="0"/>
              <a:buChar char="•"/>
            </a:pPr>
            <a:endParaRPr lang="en-US" dirty="0">
              <a:solidFill>
                <a:srgbClr val="0070C0"/>
              </a:solidFill>
            </a:endParaRPr>
          </a:p>
          <a:p>
            <a:pPr marL="285750" indent="-285750" algn="l" rtl="0">
              <a:buFont typeface="Arial" pitchFamily="34" charset="0"/>
              <a:buChar char="•"/>
            </a:pPr>
            <a:r>
              <a:rPr lang="en-US" dirty="0" err="1">
                <a:solidFill>
                  <a:srgbClr val="0070C0"/>
                </a:solidFill>
              </a:rPr>
              <a:t>Classicaly</a:t>
            </a:r>
            <a:r>
              <a:rPr lang="en-US" dirty="0">
                <a:solidFill>
                  <a:srgbClr val="0070C0"/>
                </a:solidFill>
              </a:rPr>
              <a:t> (our level )  , TTP and HUS  should  have normal PT,PTT (normal coagulation profile), but prolonged bleeding time </a:t>
            </a:r>
          </a:p>
          <a:p>
            <a:pPr marL="285750" indent="-285750" algn="l" rtl="0">
              <a:buFont typeface="Arial" pitchFamily="34" charset="0"/>
              <a:buChar char="•"/>
            </a:pPr>
            <a:endParaRPr lang="en-US" dirty="0">
              <a:solidFill>
                <a:srgbClr val="0070C0"/>
              </a:solidFill>
            </a:endParaRPr>
          </a:p>
          <a:p>
            <a:pPr marL="285750" indent="-285750" algn="l" rtl="0">
              <a:buFont typeface="Arial" pitchFamily="34" charset="0"/>
              <a:buChar char="•"/>
            </a:pPr>
            <a:r>
              <a:rPr lang="en-US" dirty="0">
                <a:solidFill>
                  <a:srgbClr val="0070C0"/>
                </a:solidFill>
              </a:rPr>
              <a:t>HUS and TTP  should have thrombocytopenia to be diagnosed , and this is the earliest event in the HUS  development </a:t>
            </a:r>
          </a:p>
        </p:txBody>
      </p:sp>
    </p:spTree>
    <p:extLst>
      <p:ext uri="{BB962C8B-B14F-4D97-AF65-F5344CB8AC3E}">
        <p14:creationId xmlns:p14="http://schemas.microsoft.com/office/powerpoint/2010/main" val="132542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t>Clinical Triad of HUS</a:t>
            </a:r>
          </a:p>
        </p:txBody>
      </p:sp>
      <p:sp>
        <p:nvSpPr>
          <p:cNvPr id="3" name="Subtitle 2"/>
          <p:cNvSpPr>
            <a:spLocks noGrp="1"/>
          </p:cNvSpPr>
          <p:nvPr>
            <p:ph type="subTitle" idx="1"/>
          </p:nvPr>
        </p:nvSpPr>
        <p:spPr/>
        <p:txBody>
          <a:bodyPr/>
          <a:lstStyle/>
          <a:p>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Triad of HUS</a:t>
            </a:r>
          </a:p>
        </p:txBody>
      </p:sp>
      <p:sp>
        <p:nvSpPr>
          <p:cNvPr id="3" name="Content Placeholder 2"/>
          <p:cNvSpPr>
            <a:spLocks noGrp="1"/>
          </p:cNvSpPr>
          <p:nvPr>
            <p:ph idx="1"/>
          </p:nvPr>
        </p:nvSpPr>
        <p:spPr>
          <a:xfrm>
            <a:off x="179512" y="1340768"/>
            <a:ext cx="8784976" cy="5328592"/>
          </a:xfrm>
        </p:spPr>
        <p:txBody>
          <a:bodyPr>
            <a:noAutofit/>
          </a:bodyPr>
          <a:lstStyle/>
          <a:p>
            <a:pPr algn="l" defTabSz="257175" rtl="0">
              <a:buNone/>
              <a:defRPr sz="1344">
                <a:latin typeface="Verdana"/>
                <a:ea typeface="Verdana"/>
                <a:cs typeface="Verdana"/>
                <a:sym typeface="Verdana"/>
              </a:defRPr>
            </a:pPr>
            <a:r>
              <a:rPr lang="en-US" sz="2800" b="1" dirty="0">
                <a:solidFill>
                  <a:srgbClr val="FF0000"/>
                </a:solidFill>
                <a:latin typeface="Calibri" pitchFamily="34" charset="0"/>
                <a:ea typeface="SimSun-ExtB" pitchFamily="49" charset="-122"/>
              </a:rPr>
              <a:t>1. </a:t>
            </a:r>
            <a:r>
              <a:rPr lang="en-US" sz="2800" b="1" dirty="0" err="1">
                <a:solidFill>
                  <a:srgbClr val="FF0000"/>
                </a:solidFill>
                <a:latin typeface="Calibri" pitchFamily="34" charset="0"/>
                <a:ea typeface="SimSun-ExtB" pitchFamily="49" charset="-122"/>
              </a:rPr>
              <a:t>Microangiopathic</a:t>
            </a:r>
            <a:r>
              <a:rPr lang="en-US" sz="2800" b="1" dirty="0">
                <a:solidFill>
                  <a:srgbClr val="FF0000"/>
                </a:solidFill>
                <a:latin typeface="Calibri" pitchFamily="34" charset="0"/>
                <a:ea typeface="SimSun-ExtB" pitchFamily="49" charset="-122"/>
              </a:rPr>
              <a:t> hemolytic anemia:</a:t>
            </a:r>
            <a:endParaRPr lang="en-US" sz="2000" b="1" dirty="0">
              <a:solidFill>
                <a:srgbClr val="FF0000"/>
              </a:solidFill>
              <a:latin typeface="Calibri" pitchFamily="34" charset="0"/>
              <a:ea typeface="SimSun-ExtB" pitchFamily="49" charset="-122"/>
            </a:endParaRPr>
          </a:p>
          <a:p>
            <a:pPr indent="-257175" algn="l" defTabSz="257175" rtl="0">
              <a:buNone/>
              <a:tabLst>
                <a:tab pos="78581" algn="l"/>
                <a:tab pos="257175" algn="l"/>
              </a:tabLst>
              <a:defRPr sz="1344">
                <a:latin typeface="Verdana"/>
                <a:ea typeface="Verdana"/>
                <a:cs typeface="Verdana"/>
                <a:sym typeface="Verdana"/>
              </a:defRPr>
            </a:pPr>
            <a:r>
              <a:rPr lang="en-US" sz="2400" dirty="0">
                <a:latin typeface="Calibri" pitchFamily="34" charset="0"/>
                <a:ea typeface="SimSun-ExtB" pitchFamily="49" charset="-122"/>
              </a:rPr>
              <a:t>	</a:t>
            </a:r>
            <a:r>
              <a:rPr lang="en-US" sz="2000" dirty="0">
                <a:latin typeface="Calibri" pitchFamily="34" charset="0"/>
                <a:ea typeface="SimSun-ExtB" pitchFamily="49" charset="-122"/>
              </a:rPr>
              <a:t>•	Hemoglobin levels usually less than 8 g/</a:t>
            </a:r>
            <a:r>
              <a:rPr lang="en-US" sz="2000" dirty="0" err="1">
                <a:latin typeface="Calibri" pitchFamily="34" charset="0"/>
                <a:ea typeface="SimSun-ExtB" pitchFamily="49" charset="-122"/>
              </a:rPr>
              <a:t>dL</a:t>
            </a:r>
            <a:endParaRPr lang="en-US" sz="2000" dirty="0">
              <a:latin typeface="Calibri" pitchFamily="34" charset="0"/>
              <a:ea typeface="SimSun-ExtB" pitchFamily="49" charset="-122"/>
            </a:endParaRPr>
          </a:p>
          <a:p>
            <a:pPr indent="-257175" algn="l" defTabSz="257175" rtl="0">
              <a:buNone/>
              <a:tabLst>
                <a:tab pos="78581" algn="l"/>
                <a:tab pos="257175" algn="l"/>
              </a:tabLst>
              <a:defRPr sz="1344">
                <a:latin typeface="Verdana"/>
                <a:ea typeface="Verdana"/>
                <a:cs typeface="Verdana"/>
                <a:sym typeface="Verdana"/>
              </a:defRPr>
            </a:pPr>
            <a:r>
              <a:rPr lang="en-US" sz="2000" dirty="0">
                <a:latin typeface="Calibri" pitchFamily="34" charset="0"/>
                <a:ea typeface="SimSun-ExtB" pitchFamily="49" charset="-122"/>
              </a:rPr>
              <a:t>	•	Negative Coombs' tests</a:t>
            </a:r>
          </a:p>
          <a:p>
            <a:pPr indent="-257175" algn="l" defTabSz="257175" rtl="0">
              <a:buNone/>
              <a:tabLst>
                <a:tab pos="78581" algn="l"/>
                <a:tab pos="257175" algn="l"/>
              </a:tabLst>
              <a:defRPr sz="1344">
                <a:latin typeface="Verdana"/>
                <a:ea typeface="Verdana"/>
                <a:cs typeface="Verdana"/>
                <a:sym typeface="Verdana"/>
              </a:defRPr>
            </a:pPr>
            <a:r>
              <a:rPr lang="en-US" sz="2000" dirty="0">
                <a:latin typeface="Calibri" pitchFamily="34" charset="0"/>
                <a:ea typeface="SimSun-ExtB" pitchFamily="49" charset="-122"/>
              </a:rPr>
              <a:t>	•	Peripheral blood smear with a large number of </a:t>
            </a:r>
            <a:r>
              <a:rPr lang="en-US" sz="2000" b="1" dirty="0" err="1">
                <a:latin typeface="Calibri" pitchFamily="34" charset="0"/>
                <a:ea typeface="SimSun-ExtB" pitchFamily="49" charset="-122"/>
              </a:rPr>
              <a:t>schistocytes</a:t>
            </a:r>
            <a:r>
              <a:rPr lang="en-US" sz="2000" dirty="0">
                <a:latin typeface="Calibri" pitchFamily="34" charset="0"/>
                <a:ea typeface="SimSun-ExtB" pitchFamily="49" charset="-122"/>
              </a:rPr>
              <a:t> (up to 10 percent of red cells) .</a:t>
            </a:r>
          </a:p>
          <a:p>
            <a:pPr lvl="1" algn="l" defTabSz="257175" rtl="0">
              <a:buFont typeface="Arial" pitchFamily="34" charset="0"/>
              <a:buChar char="•"/>
              <a:defRPr sz="1344">
                <a:latin typeface="Verdana"/>
                <a:ea typeface="Verdana"/>
                <a:cs typeface="Verdana"/>
                <a:sym typeface="Verdana"/>
              </a:defRPr>
            </a:pPr>
            <a:endParaRPr lang="en-US" sz="1800" dirty="0">
              <a:latin typeface="Calibri" pitchFamily="34" charset="0"/>
              <a:ea typeface="SimSun-ExtB" pitchFamily="49" charset="-122"/>
            </a:endParaRPr>
          </a:p>
          <a:p>
            <a:pPr algn="l" defTabSz="257175" rtl="0">
              <a:defRPr sz="1344">
                <a:latin typeface="Verdana"/>
                <a:ea typeface="Verdana"/>
                <a:cs typeface="Verdana"/>
                <a:sym typeface="Verdana"/>
              </a:defRPr>
            </a:pPr>
            <a:r>
              <a:rPr lang="en-US" sz="2000" dirty="0">
                <a:latin typeface="Calibri" pitchFamily="34" charset="0"/>
                <a:ea typeface="SimSun-ExtB" pitchFamily="49" charset="-122"/>
              </a:rPr>
              <a:t>Additional findings of </a:t>
            </a:r>
            <a:r>
              <a:rPr lang="en-US" sz="2000" dirty="0" err="1">
                <a:latin typeface="Calibri" pitchFamily="34" charset="0"/>
                <a:ea typeface="SimSun-ExtB" pitchFamily="49" charset="-122"/>
              </a:rPr>
              <a:t>hemolysis</a:t>
            </a:r>
            <a:r>
              <a:rPr lang="en-US" sz="2000" dirty="0">
                <a:latin typeface="Calibri" pitchFamily="34" charset="0"/>
                <a:ea typeface="SimSun-ExtB" pitchFamily="49" charset="-122"/>
              </a:rPr>
              <a:t> include </a:t>
            </a:r>
            <a:r>
              <a:rPr lang="en-US" sz="2000" u="sng" dirty="0">
                <a:latin typeface="Calibri" pitchFamily="34" charset="0"/>
                <a:ea typeface="SimSun-ExtB" pitchFamily="49" charset="-122"/>
              </a:rPr>
              <a:t>elevation</a:t>
            </a:r>
            <a:r>
              <a:rPr lang="en-US" sz="2000" dirty="0">
                <a:latin typeface="Calibri" pitchFamily="34" charset="0"/>
                <a:ea typeface="SimSun-ExtB" pitchFamily="49" charset="-122"/>
              </a:rPr>
              <a:t> of the serum </a:t>
            </a:r>
            <a:r>
              <a:rPr lang="en-US" sz="2000" u="sng" dirty="0">
                <a:solidFill>
                  <a:srgbClr val="FF2600"/>
                </a:solidFill>
                <a:latin typeface="Calibri" pitchFamily="34" charset="0"/>
                <a:ea typeface="SimSun-ExtB" pitchFamily="49" charset="-122"/>
              </a:rPr>
              <a:t>indirect </a:t>
            </a:r>
            <a:r>
              <a:rPr lang="en-US" sz="2000" u="sng" dirty="0" err="1">
                <a:solidFill>
                  <a:srgbClr val="FF2600"/>
                </a:solidFill>
                <a:latin typeface="Calibri" pitchFamily="34" charset="0"/>
                <a:ea typeface="SimSun-ExtB" pitchFamily="49" charset="-122"/>
              </a:rPr>
              <a:t>bilirubin</a:t>
            </a:r>
            <a:r>
              <a:rPr lang="en-US" sz="2000" u="sng" dirty="0">
                <a:solidFill>
                  <a:srgbClr val="FF2600"/>
                </a:solidFill>
                <a:latin typeface="Calibri" pitchFamily="34" charset="0"/>
                <a:ea typeface="SimSun-ExtB" pitchFamily="49" charset="-122"/>
              </a:rPr>
              <a:t> </a:t>
            </a:r>
            <a:r>
              <a:rPr lang="en-US" sz="2000" dirty="0">
                <a:latin typeface="Calibri" pitchFamily="34" charset="0"/>
                <a:ea typeface="SimSun-ExtB" pitchFamily="49" charset="-122"/>
              </a:rPr>
              <a:t>concentration and </a:t>
            </a:r>
            <a:r>
              <a:rPr lang="en-US" sz="2000" u="sng" dirty="0">
                <a:latin typeface="Calibri" pitchFamily="34" charset="0"/>
                <a:ea typeface="SimSun-ExtB" pitchFamily="49" charset="-122"/>
              </a:rPr>
              <a:t>reduction</a:t>
            </a:r>
            <a:r>
              <a:rPr lang="en-US" sz="2000" dirty="0">
                <a:latin typeface="Calibri" pitchFamily="34" charset="0"/>
                <a:ea typeface="SimSun-ExtB" pitchFamily="49" charset="-122"/>
              </a:rPr>
              <a:t> in the serum </a:t>
            </a:r>
            <a:r>
              <a:rPr lang="en-US" sz="2000" u="sng" dirty="0" err="1">
                <a:solidFill>
                  <a:srgbClr val="FF2600"/>
                </a:solidFill>
                <a:latin typeface="Calibri" pitchFamily="34" charset="0"/>
                <a:ea typeface="SimSun-ExtB" pitchFamily="49" charset="-122"/>
              </a:rPr>
              <a:t>haptoglobin</a:t>
            </a:r>
            <a:r>
              <a:rPr lang="en-US" sz="2000" dirty="0">
                <a:latin typeface="Calibri" pitchFamily="34" charset="0"/>
                <a:ea typeface="SimSun-ExtB" pitchFamily="49" charset="-122"/>
              </a:rPr>
              <a:t> concentration .The serum lactate </a:t>
            </a:r>
            <a:r>
              <a:rPr lang="en-US" sz="2000" dirty="0" err="1">
                <a:latin typeface="Calibri" pitchFamily="34" charset="0"/>
                <a:ea typeface="SimSun-ExtB" pitchFamily="49" charset="-122"/>
              </a:rPr>
              <a:t>dehydrogenase</a:t>
            </a:r>
            <a:r>
              <a:rPr lang="en-US" sz="2000" dirty="0">
                <a:latin typeface="Calibri" pitchFamily="34" charset="0"/>
                <a:ea typeface="SimSun-ExtB" pitchFamily="49" charset="-122"/>
              </a:rPr>
              <a:t> </a:t>
            </a:r>
            <a:r>
              <a:rPr lang="en-US" sz="2000" u="sng" dirty="0">
                <a:solidFill>
                  <a:srgbClr val="FF2600"/>
                </a:solidFill>
                <a:latin typeface="Calibri" pitchFamily="34" charset="0"/>
                <a:ea typeface="SimSun-ExtB" pitchFamily="49" charset="-122"/>
              </a:rPr>
              <a:t>(LDH)</a:t>
            </a:r>
            <a:r>
              <a:rPr lang="en-US" sz="2000" dirty="0">
                <a:latin typeface="Calibri" pitchFamily="34" charset="0"/>
                <a:ea typeface="SimSun-ExtB" pitchFamily="49" charset="-122"/>
              </a:rPr>
              <a:t> level is typically </a:t>
            </a:r>
            <a:r>
              <a:rPr lang="en-US" sz="2000" u="sng" dirty="0">
                <a:latin typeface="Calibri" pitchFamily="34" charset="0"/>
                <a:ea typeface="SimSun-ExtB" pitchFamily="49" charset="-122"/>
              </a:rPr>
              <a:t>very high</a:t>
            </a:r>
            <a:r>
              <a:rPr lang="en-US" sz="2000" dirty="0">
                <a:latin typeface="Calibri" pitchFamily="34" charset="0"/>
                <a:ea typeface="SimSun-ExtB" pitchFamily="49" charset="-122"/>
              </a:rPr>
              <a:t>. </a:t>
            </a:r>
          </a:p>
          <a:p>
            <a:pPr lvl="1" algn="l" defTabSz="257175" rtl="0">
              <a:buFont typeface="Arial" pitchFamily="34" charset="0"/>
              <a:buChar char="•"/>
              <a:defRPr sz="1344">
                <a:latin typeface="Verdana"/>
                <a:ea typeface="Verdana"/>
                <a:cs typeface="Verdana"/>
                <a:sym typeface="Verdana"/>
              </a:defRPr>
            </a:pPr>
            <a:endParaRPr lang="en-US" sz="1800" dirty="0">
              <a:latin typeface="Calibri" pitchFamily="34" charset="0"/>
              <a:ea typeface="SimSun-ExtB" pitchFamily="49" charset="-122"/>
            </a:endParaRPr>
          </a:p>
          <a:p>
            <a:pPr algn="l" defTabSz="257175" rtl="0">
              <a:defRPr sz="1344">
                <a:latin typeface="Verdana"/>
                <a:ea typeface="Verdana"/>
                <a:cs typeface="Verdana"/>
                <a:sym typeface="Verdana"/>
              </a:defRPr>
            </a:pPr>
            <a:r>
              <a:rPr lang="en-US" sz="2000" dirty="0">
                <a:latin typeface="Calibri" pitchFamily="34" charset="0"/>
                <a:ea typeface="SimSun-ExtB" pitchFamily="49" charset="-122"/>
              </a:rPr>
              <a:t>Although </a:t>
            </a:r>
            <a:r>
              <a:rPr lang="en-US" sz="2000" dirty="0" err="1">
                <a:latin typeface="Calibri" pitchFamily="34" charset="0"/>
                <a:ea typeface="SimSun-ExtB" pitchFamily="49" charset="-122"/>
              </a:rPr>
              <a:t>hemolysis</a:t>
            </a:r>
            <a:r>
              <a:rPr lang="en-US" sz="2000" dirty="0">
                <a:latin typeface="Calibri" pitchFamily="34" charset="0"/>
                <a:ea typeface="SimSun-ExtB" pitchFamily="49" charset="-122"/>
              </a:rPr>
              <a:t> may occur over a several-week period, there is no correlation between the severity of anemia and the severity of renal disease. </a:t>
            </a:r>
          </a:p>
          <a:p>
            <a:pPr lvl="1" algn="l" defTabSz="257175" rtl="0">
              <a:buFont typeface="Arial" pitchFamily="34" charset="0"/>
              <a:buChar char="•"/>
              <a:defRPr sz="1344">
                <a:latin typeface="Verdana"/>
                <a:ea typeface="Verdana"/>
                <a:cs typeface="Verdana"/>
                <a:sym typeface="Verdana"/>
              </a:defRPr>
            </a:pPr>
            <a:endParaRPr lang="en-US" sz="800" dirty="0">
              <a:latin typeface="Calibri" pitchFamily="34" charset="0"/>
              <a:ea typeface="SimSun-ExtB" pitchFamily="49" charset="-122"/>
            </a:endParaRPr>
          </a:p>
          <a:p>
            <a:endParaRPr lang="en-US" sz="1800" dirty="0">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1">
              <a:spcBef>
                <a:spcPct val="0"/>
              </a:spcBef>
            </a:pPr>
            <a:r>
              <a:rPr lang="en-US" sz="3200" dirty="0" err="1">
                <a:solidFill>
                  <a:schemeClr val="tx1"/>
                </a:solidFill>
                <a:latin typeface="Calibri" pitchFamily="34" charset="0"/>
                <a:ea typeface="SimSun-ExtB" pitchFamily="49" charset="-122"/>
              </a:rPr>
              <a:t>Microangiopathic</a:t>
            </a:r>
            <a:r>
              <a:rPr lang="en-US" sz="3200" dirty="0">
                <a:solidFill>
                  <a:schemeClr val="tx1"/>
                </a:solidFill>
                <a:latin typeface="Calibri" pitchFamily="34" charset="0"/>
                <a:ea typeface="SimSun-ExtB" pitchFamily="49" charset="-122"/>
              </a:rPr>
              <a:t> hemolytic anemia</a:t>
            </a:r>
            <a:br>
              <a:rPr lang="en-US" sz="2800" dirty="0">
                <a:solidFill>
                  <a:schemeClr val="tx1"/>
                </a:solidFill>
                <a:latin typeface="Calibri" pitchFamily="34" charset="0"/>
                <a:ea typeface="SimSun-ExtB" pitchFamily="49" charset="-122"/>
              </a:rPr>
            </a:br>
            <a:endParaRPr lang="en-US" sz="2400" dirty="0">
              <a:solidFill>
                <a:schemeClr val="tx1"/>
              </a:solidFill>
            </a:endParaRPr>
          </a:p>
        </p:txBody>
      </p:sp>
      <p:pic>
        <p:nvPicPr>
          <p:cNvPr id="4" name="Content Placeholder 3" descr="4048.jpg"/>
          <p:cNvPicPr>
            <a:picLocks noGrp="1" noChangeAspect="1"/>
          </p:cNvPicPr>
          <p:nvPr>
            <p:ph idx="1"/>
          </p:nvPr>
        </p:nvPicPr>
        <p:blipFill>
          <a:blip r:embed="rId2" cstate="print"/>
          <a:stretch>
            <a:fillRect/>
          </a:stretch>
        </p:blipFill>
        <p:spPr>
          <a:xfrm>
            <a:off x="971600" y="1162882"/>
            <a:ext cx="7128791" cy="5346593"/>
          </a:xfrm>
        </p:spPr>
      </p:pic>
      <p:sp>
        <p:nvSpPr>
          <p:cNvPr id="5" name="Rectangle 4"/>
          <p:cNvSpPr/>
          <p:nvPr/>
        </p:nvSpPr>
        <p:spPr>
          <a:xfrm>
            <a:off x="1520036" y="4149080"/>
            <a:ext cx="1916935" cy="523220"/>
          </a:xfrm>
          <a:prstGeom prst="rect">
            <a:avLst/>
          </a:prstGeom>
        </p:spPr>
        <p:txBody>
          <a:bodyPr wrap="none">
            <a:spAutoFit/>
          </a:bodyPr>
          <a:lstStyle/>
          <a:p>
            <a:r>
              <a:rPr lang="en-US" sz="2800" b="1" dirty="0" err="1">
                <a:solidFill>
                  <a:srgbClr val="FF0000"/>
                </a:solidFill>
                <a:latin typeface="Calibri" pitchFamily="34" charset="0"/>
                <a:ea typeface="SimSun-ExtB" pitchFamily="49" charset="-122"/>
              </a:rPr>
              <a:t>schistocyte</a:t>
            </a:r>
            <a:r>
              <a:rPr lang="en-US" sz="2800" dirty="0">
                <a:solidFill>
                  <a:srgbClr val="FF0000"/>
                </a:solidFill>
                <a:latin typeface="Calibri" pitchFamily="34" charset="0"/>
                <a:ea typeface="SimSun-ExtB" pitchFamily="49" charset="-122"/>
              </a:rPr>
              <a:t> </a:t>
            </a:r>
            <a:endParaRPr lang="en-US" sz="2800"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264696"/>
          </a:xfrm>
        </p:spPr>
        <p:txBody>
          <a:bodyPr>
            <a:normAutofit/>
          </a:bodyPr>
          <a:lstStyle/>
          <a:p>
            <a:pPr algn="l" defTabSz="257175" rtl="0">
              <a:buNone/>
              <a:defRPr sz="1344">
                <a:latin typeface="Verdana"/>
                <a:ea typeface="Verdana"/>
                <a:cs typeface="Verdana"/>
                <a:sym typeface="Verdana"/>
              </a:defRPr>
            </a:pPr>
            <a:r>
              <a:rPr lang="en-US" sz="2800" b="1" dirty="0">
                <a:solidFill>
                  <a:srgbClr val="FF0000"/>
                </a:solidFill>
                <a:latin typeface="+mj-lt"/>
              </a:rPr>
              <a:t>2. Thrombocytopenia</a:t>
            </a:r>
            <a:r>
              <a:rPr lang="en-US" sz="2800" dirty="0">
                <a:solidFill>
                  <a:srgbClr val="FF0000"/>
                </a:solidFill>
                <a:latin typeface="+mj-lt"/>
              </a:rPr>
              <a:t>: </a:t>
            </a:r>
          </a:p>
          <a:p>
            <a:pPr algn="l" defTabSz="257175" rtl="0">
              <a:defRPr sz="1344">
                <a:latin typeface="Verdana"/>
                <a:ea typeface="Verdana"/>
                <a:cs typeface="Verdana"/>
                <a:sym typeface="Verdana"/>
              </a:defRPr>
            </a:pPr>
            <a:r>
              <a:rPr lang="en-US" sz="2400" dirty="0">
                <a:latin typeface="+mj-lt"/>
              </a:rPr>
              <a:t>Thrombocytopenia is characterized by a platelet count </a:t>
            </a:r>
            <a:r>
              <a:rPr lang="en-US" sz="2400" u="sng" dirty="0">
                <a:latin typeface="+mj-lt"/>
              </a:rPr>
              <a:t>below 140,000/mm3 </a:t>
            </a:r>
            <a:r>
              <a:rPr lang="en-US" sz="2400" dirty="0">
                <a:latin typeface="+mj-lt"/>
              </a:rPr>
              <a:t>and usually about 40,000/mm3. </a:t>
            </a:r>
          </a:p>
          <a:p>
            <a:pPr algn="l" defTabSz="257175" rtl="0">
              <a:defRPr sz="1344">
                <a:latin typeface="Verdana"/>
                <a:ea typeface="Verdana"/>
                <a:cs typeface="Verdana"/>
                <a:sym typeface="Verdana"/>
              </a:defRPr>
            </a:pPr>
            <a:r>
              <a:rPr lang="en-US" sz="2400" dirty="0">
                <a:latin typeface="+mj-lt"/>
              </a:rPr>
              <a:t>Despite this, there is usually no </a:t>
            </a:r>
            <a:r>
              <a:rPr lang="en-US" sz="2400" dirty="0" err="1">
                <a:latin typeface="+mj-lt"/>
              </a:rPr>
              <a:t>purpura</a:t>
            </a:r>
            <a:r>
              <a:rPr lang="en-US" sz="2400" dirty="0">
                <a:latin typeface="+mj-lt"/>
              </a:rPr>
              <a:t> or active bleeding.</a:t>
            </a:r>
          </a:p>
          <a:p>
            <a:pPr lvl="1" algn="l" defTabSz="257175" rtl="0">
              <a:defRPr sz="1344">
                <a:latin typeface="Verdana"/>
                <a:ea typeface="Verdana"/>
                <a:cs typeface="Verdana"/>
                <a:sym typeface="Verdana"/>
              </a:defRPr>
            </a:pPr>
            <a:endParaRPr lang="en-US" sz="2000" b="1" dirty="0">
              <a:latin typeface="+mj-lt"/>
            </a:endParaRPr>
          </a:p>
          <a:p>
            <a:pPr algn="l" defTabSz="257175" rtl="0">
              <a:buNone/>
              <a:defRPr sz="1344">
                <a:latin typeface="Verdana"/>
                <a:ea typeface="Verdana"/>
                <a:cs typeface="Verdana"/>
                <a:sym typeface="Verdana"/>
              </a:defRPr>
            </a:pPr>
            <a:r>
              <a:rPr lang="en-US" sz="2800" b="1" dirty="0">
                <a:solidFill>
                  <a:srgbClr val="FF0000"/>
                </a:solidFill>
                <a:latin typeface="+mj-lt"/>
              </a:rPr>
              <a:t>3. Acute renal injury: </a:t>
            </a:r>
            <a:r>
              <a:rPr lang="en-US" sz="2800" dirty="0">
                <a:solidFill>
                  <a:srgbClr val="FF0000"/>
                </a:solidFill>
                <a:latin typeface="+mj-lt"/>
              </a:rPr>
              <a:t>  </a:t>
            </a:r>
          </a:p>
          <a:p>
            <a:pPr algn="l" defTabSz="257175" rtl="0">
              <a:defRPr sz="1344">
                <a:latin typeface="Verdana"/>
                <a:ea typeface="Verdana"/>
                <a:cs typeface="Verdana"/>
                <a:sym typeface="Verdana"/>
              </a:defRPr>
            </a:pPr>
            <a:r>
              <a:rPr lang="en-US" sz="2400" dirty="0">
                <a:latin typeface="+mj-lt"/>
              </a:rPr>
              <a:t>The severity of renal involvement ranges from </a:t>
            </a:r>
            <a:r>
              <a:rPr lang="en-US" sz="2400" dirty="0" err="1">
                <a:latin typeface="+mj-lt"/>
              </a:rPr>
              <a:t>hematuria</a:t>
            </a:r>
            <a:r>
              <a:rPr lang="en-US" sz="2400" dirty="0">
                <a:latin typeface="+mj-lt"/>
              </a:rPr>
              <a:t> and </a:t>
            </a:r>
            <a:r>
              <a:rPr lang="en-US" sz="2400" dirty="0" err="1">
                <a:latin typeface="+mj-lt"/>
              </a:rPr>
              <a:t>proteinuria</a:t>
            </a:r>
            <a:r>
              <a:rPr lang="en-US" sz="2400" dirty="0">
                <a:latin typeface="+mj-lt"/>
              </a:rPr>
              <a:t> to severe renal failure and </a:t>
            </a:r>
            <a:r>
              <a:rPr lang="en-US" sz="2400" dirty="0" err="1">
                <a:latin typeface="+mj-lt"/>
              </a:rPr>
              <a:t>oligoanuria</a:t>
            </a:r>
            <a:r>
              <a:rPr lang="en-US" sz="2400" dirty="0">
                <a:latin typeface="+mj-lt"/>
              </a:rPr>
              <a:t>. </a:t>
            </a:r>
          </a:p>
          <a:p>
            <a:pPr algn="l" defTabSz="257175" rtl="0">
              <a:defRPr sz="1344">
                <a:latin typeface="Verdana"/>
                <a:ea typeface="Verdana"/>
                <a:cs typeface="Verdana"/>
                <a:sym typeface="Verdana"/>
              </a:defRPr>
            </a:pPr>
            <a:r>
              <a:rPr lang="en-US" sz="2400" dirty="0">
                <a:latin typeface="+mj-lt"/>
              </a:rPr>
              <a:t>Severe renal failure occurs in one-half of cases. </a:t>
            </a:r>
          </a:p>
          <a:p>
            <a:pPr algn="l" defTabSz="257175" rtl="0">
              <a:defRPr sz="1344">
                <a:latin typeface="Verdana"/>
                <a:ea typeface="Verdana"/>
                <a:cs typeface="Verdana"/>
                <a:sym typeface="Verdana"/>
              </a:defRPr>
            </a:pPr>
            <a:r>
              <a:rPr lang="en-US" sz="2400" b="1" dirty="0">
                <a:latin typeface="+mj-lt"/>
              </a:rPr>
              <a:t>Hypertension</a:t>
            </a:r>
            <a:r>
              <a:rPr lang="en-US" sz="2400" dirty="0">
                <a:latin typeface="+mj-lt"/>
              </a:rPr>
              <a:t> is common, Most patients have microscopic </a:t>
            </a:r>
            <a:r>
              <a:rPr lang="en-US" sz="2400" dirty="0" err="1">
                <a:latin typeface="+mj-lt"/>
              </a:rPr>
              <a:t>hematuria</a:t>
            </a:r>
            <a:r>
              <a:rPr lang="en-US" sz="2400" dirty="0">
                <a:latin typeface="+mj-lt"/>
              </a:rPr>
              <a:t> on urinalysis, although macroscopic </a:t>
            </a:r>
            <a:r>
              <a:rPr lang="en-US" sz="2400" dirty="0" err="1">
                <a:latin typeface="+mj-lt"/>
              </a:rPr>
              <a:t>hematuria</a:t>
            </a:r>
            <a:r>
              <a:rPr lang="en-US" sz="2400" dirty="0">
                <a:latin typeface="+mj-lt"/>
              </a:rPr>
              <a:t> may be observed. </a:t>
            </a:r>
          </a:p>
          <a:p>
            <a:pPr algn="l" defTabSz="257175" rtl="0">
              <a:defRPr sz="1344">
                <a:latin typeface="Verdana"/>
                <a:ea typeface="Verdana"/>
                <a:cs typeface="Verdana"/>
                <a:sym typeface="Verdana"/>
              </a:defRPr>
            </a:pPr>
            <a:r>
              <a:rPr lang="en-US" sz="2400" dirty="0">
                <a:latin typeface="+mj-lt"/>
              </a:rPr>
              <a:t>Red blood cell casts are occasionally seen, but are not a typical feature.</a:t>
            </a:r>
          </a:p>
          <a:p>
            <a:pPr lvl="1" algn="l" defTabSz="257175" rtl="0">
              <a:defRPr sz="1344">
                <a:latin typeface="Verdana"/>
                <a:ea typeface="Verdana"/>
                <a:cs typeface="Verdana"/>
                <a:sym typeface="Verdana"/>
              </a:defRPr>
            </a:pPr>
            <a:endParaRPr lang="en-US" sz="2000" dirty="0">
              <a:latin typeface="+mj-lt"/>
            </a:endParaRPr>
          </a:p>
          <a:p>
            <a:pPr marL="457200" lvl="1" indent="0" algn="l" defTabSz="257175" rtl="0">
              <a:buNone/>
              <a:defRPr sz="1344">
                <a:latin typeface="Verdana"/>
                <a:ea typeface="Verdana"/>
                <a:cs typeface="Verdana"/>
                <a:sym typeface="Verdana"/>
              </a:defRPr>
            </a:pPr>
            <a:endParaRPr lang="ar-JO" sz="2000" dirty="0">
              <a:latin typeface="+mj-lt"/>
            </a:endParaRPr>
          </a:p>
          <a:p>
            <a:endParaRPr lang="en-US" dirty="0">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manifestations </a:t>
            </a:r>
          </a:p>
        </p:txBody>
      </p:sp>
      <p:sp>
        <p:nvSpPr>
          <p:cNvPr id="3" name="Content Placeholder 2"/>
          <p:cNvSpPr>
            <a:spLocks noGrp="1"/>
          </p:cNvSpPr>
          <p:nvPr>
            <p:ph idx="1"/>
          </p:nvPr>
        </p:nvSpPr>
        <p:spPr>
          <a:xfrm>
            <a:off x="323528" y="1340768"/>
            <a:ext cx="8568952" cy="5256584"/>
          </a:xfrm>
        </p:spPr>
        <p:txBody>
          <a:bodyPr>
            <a:noAutofit/>
          </a:bodyPr>
          <a:lstStyle/>
          <a:p>
            <a:pPr marL="0" indent="0" algn="l" defTabSz="257175" rtl="0">
              <a:buNone/>
              <a:tabLst>
                <a:tab pos="78581" algn="l"/>
                <a:tab pos="257175" algn="l"/>
              </a:tabLst>
              <a:defRPr sz="1344">
                <a:latin typeface="Verdana"/>
                <a:ea typeface="Verdana"/>
                <a:cs typeface="Verdana"/>
                <a:sym typeface="Verdana"/>
              </a:defRPr>
            </a:pPr>
            <a:r>
              <a:rPr lang="en-US" sz="2400" dirty="0">
                <a:latin typeface="+mj-lt"/>
                <a:ea typeface="Verdana"/>
                <a:cs typeface="Arial" panose="020B0604020202020204" pitchFamily="34" charset="0"/>
                <a:sym typeface="Verdana"/>
              </a:rPr>
              <a:t>•	</a:t>
            </a:r>
            <a:r>
              <a:rPr lang="en-US" sz="2400" b="1" dirty="0">
                <a:latin typeface="+mj-lt"/>
                <a:ea typeface="Verdana"/>
                <a:cs typeface="Arial" panose="020B0604020202020204" pitchFamily="34" charset="0"/>
                <a:sym typeface="Verdana"/>
              </a:rPr>
              <a:t>Central nervous system </a:t>
            </a:r>
            <a:r>
              <a:rPr lang="en-US" sz="2400" dirty="0">
                <a:latin typeface="+mj-lt"/>
                <a:ea typeface="Verdana"/>
                <a:cs typeface="Arial" panose="020B0604020202020204" pitchFamily="34" charset="0"/>
                <a:sym typeface="Verdana"/>
              </a:rPr>
              <a:t>– </a:t>
            </a:r>
            <a:r>
              <a:rPr lang="en-US" sz="2200" dirty="0">
                <a:latin typeface="+mj-lt"/>
                <a:ea typeface="Verdana"/>
                <a:cs typeface="Arial" panose="020B0604020202020204" pitchFamily="34" charset="0"/>
                <a:sym typeface="Verdana"/>
              </a:rPr>
              <a:t>Manifestations of central nervous system (CNS) involvement, which are seen in up to 20 % of children with </a:t>
            </a:r>
            <a:r>
              <a:rPr lang="en-US" sz="2200" b="1" dirty="0" err="1">
                <a:latin typeface="+mj-lt"/>
                <a:ea typeface="Verdana"/>
                <a:cs typeface="Arial" panose="020B0604020202020204" pitchFamily="34" charset="0"/>
                <a:sym typeface="Verdana"/>
              </a:rPr>
              <a:t>Stx</a:t>
            </a:r>
            <a:r>
              <a:rPr lang="en-US" sz="2200" b="1" dirty="0">
                <a:latin typeface="+mj-lt"/>
                <a:ea typeface="Verdana"/>
                <a:cs typeface="Arial" panose="020B0604020202020204" pitchFamily="34" charset="0"/>
                <a:sym typeface="Verdana"/>
              </a:rPr>
              <a:t> HUS</a:t>
            </a:r>
            <a:r>
              <a:rPr lang="en-US" sz="2200" dirty="0">
                <a:latin typeface="+mj-lt"/>
                <a:ea typeface="Verdana"/>
                <a:cs typeface="Arial" panose="020B0604020202020204" pitchFamily="34" charset="0"/>
                <a:sym typeface="Verdana"/>
              </a:rPr>
              <a:t>, include seizures, coma, stroke, </a:t>
            </a:r>
            <a:r>
              <a:rPr lang="en-US" sz="2200" dirty="0" err="1">
                <a:latin typeface="+mj-lt"/>
                <a:ea typeface="Verdana"/>
                <a:cs typeface="Arial" panose="020B0604020202020204" pitchFamily="34" charset="0"/>
                <a:sym typeface="Verdana"/>
              </a:rPr>
              <a:t>hemiparesis</a:t>
            </a:r>
            <a:r>
              <a:rPr lang="en-US" sz="2200" dirty="0">
                <a:latin typeface="+mj-lt"/>
                <a:ea typeface="Verdana"/>
                <a:cs typeface="Arial" panose="020B0604020202020204" pitchFamily="34" charset="0"/>
                <a:sym typeface="Verdana"/>
              </a:rPr>
              <a:t>, and cortical blindness. </a:t>
            </a:r>
          </a:p>
          <a:p>
            <a:pPr marL="0" indent="0" algn="l" defTabSz="257175" rtl="0">
              <a:buNone/>
              <a:tabLst>
                <a:tab pos="78581" algn="l"/>
                <a:tab pos="257175" algn="l"/>
              </a:tabLst>
              <a:defRPr sz="1344">
                <a:latin typeface="Verdana"/>
                <a:ea typeface="Verdana"/>
                <a:cs typeface="Verdana"/>
                <a:sym typeface="Verdana"/>
              </a:defRPr>
            </a:pPr>
            <a:r>
              <a:rPr lang="en-US" sz="2200" dirty="0">
                <a:latin typeface="+mj-lt"/>
                <a:ea typeface="Verdana"/>
                <a:cs typeface="Arial" panose="020B0604020202020204" pitchFamily="34" charset="0"/>
                <a:sym typeface="Verdana"/>
              </a:rPr>
              <a:t>In patients with severe neurologic findings, brain MRI reveals </a:t>
            </a:r>
            <a:r>
              <a:rPr lang="en-US" sz="2200" dirty="0">
                <a:solidFill>
                  <a:srgbClr val="FF0000"/>
                </a:solidFill>
                <a:latin typeface="+mj-lt"/>
                <a:ea typeface="Verdana"/>
                <a:cs typeface="Arial" panose="020B0604020202020204" pitchFamily="34" charset="0"/>
                <a:sym typeface="Verdana"/>
              </a:rPr>
              <a:t>bilateral </a:t>
            </a:r>
            <a:r>
              <a:rPr lang="en-US" sz="2200" dirty="0" err="1">
                <a:solidFill>
                  <a:srgbClr val="FF0000"/>
                </a:solidFill>
                <a:latin typeface="+mj-lt"/>
                <a:ea typeface="Verdana"/>
                <a:cs typeface="Arial" panose="020B0604020202020204" pitchFamily="34" charset="0"/>
                <a:sym typeface="Verdana"/>
              </a:rPr>
              <a:t>hypersignal</a:t>
            </a:r>
            <a:r>
              <a:rPr lang="en-US" sz="2200" dirty="0">
                <a:solidFill>
                  <a:srgbClr val="FF0000"/>
                </a:solidFill>
                <a:latin typeface="+mj-lt"/>
                <a:ea typeface="Verdana"/>
                <a:cs typeface="Arial" panose="020B0604020202020204" pitchFamily="34" charset="0"/>
                <a:sym typeface="Verdana"/>
              </a:rPr>
              <a:t> on T2-weighted and </a:t>
            </a:r>
            <a:r>
              <a:rPr lang="en-US" sz="2200" dirty="0" err="1">
                <a:solidFill>
                  <a:srgbClr val="FF0000"/>
                </a:solidFill>
                <a:latin typeface="+mj-lt"/>
                <a:ea typeface="Verdana"/>
                <a:cs typeface="Arial" panose="020B0604020202020204" pitchFamily="34" charset="0"/>
                <a:sym typeface="Verdana"/>
              </a:rPr>
              <a:t>hyposignal</a:t>
            </a:r>
            <a:r>
              <a:rPr lang="en-US" sz="2200" dirty="0">
                <a:solidFill>
                  <a:srgbClr val="FF0000"/>
                </a:solidFill>
                <a:latin typeface="+mj-lt"/>
                <a:ea typeface="Verdana"/>
                <a:cs typeface="Arial" panose="020B0604020202020204" pitchFamily="34" charset="0"/>
                <a:sym typeface="Verdana"/>
              </a:rPr>
              <a:t> on T1-weighted images in the basal ganglia, thalami, and brainstem</a:t>
            </a:r>
            <a:r>
              <a:rPr lang="en-US" sz="2200" dirty="0">
                <a:latin typeface="+mj-lt"/>
                <a:ea typeface="Verdana"/>
                <a:cs typeface="Arial" panose="020B0604020202020204" pitchFamily="34" charset="0"/>
                <a:sym typeface="Verdana"/>
              </a:rPr>
              <a:t>. Severe CNS involvement is associated with increased mortality. </a:t>
            </a:r>
            <a:r>
              <a:rPr lang="en-US" sz="1400" dirty="0">
                <a:solidFill>
                  <a:srgbClr val="0070C0"/>
                </a:solidFill>
                <a:latin typeface="+mj-lt"/>
                <a:ea typeface="Verdana"/>
                <a:cs typeface="Arial" panose="020B0604020202020204" pitchFamily="34" charset="0"/>
                <a:sym typeface="Verdana"/>
              </a:rPr>
              <a:t>(these are </a:t>
            </a:r>
            <a:r>
              <a:rPr lang="en-US" sz="1600" b="1" dirty="0">
                <a:solidFill>
                  <a:srgbClr val="0070C0"/>
                </a:solidFill>
                <a:latin typeface="+mj-lt"/>
                <a:ea typeface="Verdana"/>
                <a:cs typeface="Arial" panose="020B0604020202020204" pitchFamily="34" charset="0"/>
                <a:sym typeface="Verdana"/>
              </a:rPr>
              <a:t>not specific </a:t>
            </a:r>
            <a:r>
              <a:rPr lang="en-US" sz="1400" dirty="0">
                <a:solidFill>
                  <a:srgbClr val="0070C0"/>
                </a:solidFill>
                <a:latin typeface="+mj-lt"/>
                <a:ea typeface="Verdana"/>
                <a:cs typeface="Arial" panose="020B0604020202020204" pitchFamily="34" charset="0"/>
                <a:sym typeface="Verdana"/>
              </a:rPr>
              <a:t>CNS manifestations for HUS or TTP , these are complications of sever HTN , known as Posterior reversible encephalopathy syndrome (PRES)•</a:t>
            </a:r>
          </a:p>
          <a:p>
            <a:pPr marL="0" indent="0" algn="l" defTabSz="257175" rtl="0">
              <a:buNone/>
              <a:tabLst>
                <a:tab pos="78581" algn="l"/>
                <a:tab pos="257175" algn="l"/>
              </a:tabLst>
              <a:defRPr sz="1344">
                <a:latin typeface="Verdana"/>
                <a:ea typeface="Verdana"/>
                <a:cs typeface="Verdana"/>
                <a:sym typeface="Verdana"/>
              </a:defRPr>
            </a:pPr>
            <a:endParaRPr lang="en-US" sz="1400" dirty="0">
              <a:latin typeface="+mj-lt"/>
              <a:ea typeface="Verdana"/>
              <a:cs typeface="Arial" panose="020B0604020202020204" pitchFamily="34" charset="0"/>
              <a:sym typeface="Verdana"/>
            </a:endParaRPr>
          </a:p>
          <a:p>
            <a:pPr marL="0" indent="0" algn="l" defTabSz="257175" rtl="0">
              <a:buNone/>
              <a:tabLst>
                <a:tab pos="78581" algn="l"/>
                <a:tab pos="257175" algn="l"/>
              </a:tabLst>
              <a:defRPr sz="1344">
                <a:latin typeface="Verdana"/>
                <a:ea typeface="Verdana"/>
                <a:cs typeface="Verdana"/>
                <a:sym typeface="Verdana"/>
              </a:defRPr>
            </a:pPr>
            <a:r>
              <a:rPr lang="en-US" sz="2400" dirty="0">
                <a:latin typeface="+mj-lt"/>
                <a:ea typeface="Verdana"/>
                <a:cs typeface="Arial" panose="020B0604020202020204" pitchFamily="34" charset="0"/>
                <a:sym typeface="Verdana"/>
              </a:rPr>
              <a:t>	</a:t>
            </a:r>
            <a:r>
              <a:rPr lang="en-US" sz="2400" b="1" dirty="0">
                <a:latin typeface="+mj-lt"/>
                <a:ea typeface="Verdana"/>
                <a:cs typeface="Arial" panose="020B0604020202020204" pitchFamily="34" charset="0"/>
                <a:sym typeface="Verdana"/>
              </a:rPr>
              <a:t>Gastrointestinal tract </a:t>
            </a:r>
            <a:r>
              <a:rPr lang="en-US" sz="2400" dirty="0">
                <a:latin typeface="+mj-lt"/>
                <a:ea typeface="Verdana"/>
                <a:cs typeface="Arial" panose="020B0604020202020204" pitchFamily="34" charset="0"/>
                <a:sym typeface="Verdana"/>
              </a:rPr>
              <a:t>– </a:t>
            </a:r>
            <a:r>
              <a:rPr lang="en-US" sz="2200" dirty="0">
                <a:latin typeface="+mj-lt"/>
                <a:ea typeface="Verdana"/>
                <a:cs typeface="Arial" panose="020B0604020202020204" pitchFamily="34" charset="0"/>
                <a:sym typeface="Verdana"/>
              </a:rPr>
              <a:t>Any area from the esophagus to the perianal area can be involved. The more serious manifestations include severe hemorrhagic colitis, bowel necrosis and perforation, rectal prolapse, peritonitis, and intussusception.</a:t>
            </a:r>
          </a:p>
          <a:p>
            <a:pPr marL="257175" indent="-257175" algn="l" defTabSz="257175" rtl="0">
              <a:buNone/>
              <a:tabLst>
                <a:tab pos="78581" algn="l"/>
                <a:tab pos="257175" algn="l"/>
              </a:tabLst>
              <a:defRPr sz="1344">
                <a:latin typeface="Verdana"/>
                <a:ea typeface="Verdana"/>
                <a:cs typeface="Verdana"/>
                <a:sym typeface="Verdana"/>
              </a:defRPr>
            </a:pPr>
            <a:r>
              <a:rPr lang="en-US" sz="1800" dirty="0">
                <a:latin typeface="+mj-lt"/>
                <a:ea typeface="Verdana"/>
                <a:cs typeface="Verdana"/>
                <a:sym typeface="Verdana"/>
              </a:rPr>
              <a:t>	</a:t>
            </a:r>
          </a:p>
          <a:p>
            <a:pPr algn="l" rtl="0"/>
            <a:endParaRPr lang="ar-SA" sz="5400" dirty="0">
              <a:latin typeface="+mj-lt"/>
            </a:endParaRPr>
          </a:p>
          <a:p>
            <a:pPr algn="l" rtl="0"/>
            <a:endParaRPr lang="en-US" sz="5400" dirty="0">
              <a:latin typeface="+mj-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marL="0" indent="0" algn="l" defTabSz="257175" rtl="0">
              <a:buNone/>
              <a:tabLst>
                <a:tab pos="78581" algn="l"/>
                <a:tab pos="257175" algn="l"/>
              </a:tabLst>
              <a:defRPr sz="1344">
                <a:latin typeface="Verdana"/>
                <a:ea typeface="Verdana"/>
                <a:cs typeface="Verdana"/>
                <a:sym typeface="Verdana"/>
              </a:defRPr>
            </a:pPr>
            <a:r>
              <a:rPr lang="en-US" sz="2400" dirty="0">
                <a:latin typeface="+mj-lt"/>
                <a:ea typeface="Verdana"/>
                <a:cs typeface="Arial" panose="020B0604020202020204" pitchFamily="34" charset="0"/>
                <a:sym typeface="Verdana"/>
              </a:rPr>
              <a:t>	• </a:t>
            </a:r>
            <a:r>
              <a:rPr lang="en-US" sz="2400" b="1" dirty="0">
                <a:latin typeface="+mj-lt"/>
                <a:ea typeface="Verdana"/>
                <a:cs typeface="Arial" panose="020B0604020202020204" pitchFamily="34" charset="0"/>
                <a:sym typeface="Verdana"/>
              </a:rPr>
              <a:t>Cardiac dysfunction </a:t>
            </a:r>
            <a:r>
              <a:rPr lang="en-US" sz="2400" dirty="0">
                <a:latin typeface="+mj-lt"/>
                <a:ea typeface="Verdana"/>
                <a:cs typeface="Arial" panose="020B0604020202020204" pitchFamily="34" charset="0"/>
                <a:sym typeface="Verdana"/>
              </a:rPr>
              <a:t>– Cardiac dysfunction can be due to cardiac ischemia detected by elevated levels of </a:t>
            </a:r>
            <a:r>
              <a:rPr lang="en-US" sz="2400" dirty="0" err="1">
                <a:latin typeface="+mj-lt"/>
                <a:ea typeface="Verdana"/>
                <a:cs typeface="Arial" panose="020B0604020202020204" pitchFamily="34" charset="0"/>
                <a:sym typeface="Verdana"/>
              </a:rPr>
              <a:t>troponin</a:t>
            </a:r>
            <a:r>
              <a:rPr lang="en-US" sz="2400" dirty="0">
                <a:latin typeface="+mj-lt"/>
                <a:ea typeface="Verdana"/>
                <a:cs typeface="Arial" panose="020B0604020202020204" pitchFamily="34" charset="0"/>
                <a:sym typeface="Verdana"/>
              </a:rPr>
              <a:t> 1 and fluid overload.</a:t>
            </a:r>
          </a:p>
          <a:p>
            <a:pPr marL="257175" indent="-257175" algn="l" defTabSz="257175" rtl="0">
              <a:tabLst>
                <a:tab pos="78581" algn="l"/>
                <a:tab pos="257175" algn="l"/>
              </a:tabLst>
              <a:defRPr sz="1344">
                <a:latin typeface="Verdana"/>
                <a:ea typeface="Verdana"/>
                <a:cs typeface="Verdana"/>
                <a:sym typeface="Verdana"/>
              </a:defRPr>
            </a:pPr>
            <a:endParaRPr lang="en-US" sz="2400" dirty="0">
              <a:latin typeface="+mj-lt"/>
              <a:ea typeface="Verdana"/>
              <a:cs typeface="Arial" panose="020B0604020202020204" pitchFamily="34" charset="0"/>
              <a:sym typeface="Verdana"/>
            </a:endParaRPr>
          </a:p>
          <a:p>
            <a:pPr marL="0" indent="0" algn="l" defTabSz="257175" rtl="0">
              <a:buNone/>
              <a:tabLst>
                <a:tab pos="78581" algn="l"/>
                <a:tab pos="257175" algn="l"/>
              </a:tabLst>
              <a:defRPr sz="1344">
                <a:latin typeface="Verdana"/>
                <a:ea typeface="Verdana"/>
                <a:cs typeface="Verdana"/>
                <a:sym typeface="Verdana"/>
              </a:defRPr>
            </a:pPr>
            <a:r>
              <a:rPr lang="en-US" sz="2400" dirty="0">
                <a:latin typeface="+mj-lt"/>
                <a:ea typeface="Verdana"/>
                <a:cs typeface="Arial" panose="020B0604020202020204" pitchFamily="34" charset="0"/>
                <a:sym typeface="Verdana"/>
              </a:rPr>
              <a:t>	•</a:t>
            </a:r>
            <a:r>
              <a:rPr lang="en-US" sz="2400" b="1" dirty="0">
                <a:latin typeface="+mj-lt"/>
                <a:ea typeface="Verdana"/>
                <a:cs typeface="Arial" panose="020B0604020202020204" pitchFamily="34" charset="0"/>
                <a:sym typeface="Verdana"/>
              </a:rPr>
              <a:t> Pancreas </a:t>
            </a:r>
            <a:r>
              <a:rPr lang="en-US" sz="2400" dirty="0">
                <a:latin typeface="+mj-lt"/>
                <a:ea typeface="Verdana"/>
                <a:cs typeface="Arial" panose="020B0604020202020204" pitchFamily="34" charset="0"/>
                <a:sym typeface="Verdana"/>
              </a:rPr>
              <a:t>– During the acute phase, less than 10 % of patients develop glucose intolerance. Transient diabetes mellitus may occur and rarely permanent diabetes mellitus, which may develop years later.</a:t>
            </a:r>
          </a:p>
          <a:p>
            <a:pPr marL="0" indent="0" algn="l" defTabSz="257175" rtl="0">
              <a:buNone/>
              <a:tabLst>
                <a:tab pos="78581" algn="l"/>
                <a:tab pos="257175" algn="l"/>
              </a:tabLst>
              <a:defRPr sz="1344">
                <a:latin typeface="Verdana"/>
                <a:ea typeface="Verdana"/>
                <a:cs typeface="Verdana"/>
                <a:sym typeface="Verdana"/>
              </a:defRPr>
            </a:pPr>
            <a:endParaRPr lang="en-US" sz="2400" dirty="0">
              <a:latin typeface="+mj-lt"/>
              <a:ea typeface="Verdana"/>
              <a:cs typeface="Arial" panose="020B0604020202020204" pitchFamily="34" charset="0"/>
              <a:sym typeface="Verdana"/>
            </a:endParaRPr>
          </a:p>
          <a:p>
            <a:pPr marL="0" indent="0" algn="l" defTabSz="257175" rtl="0">
              <a:buNone/>
              <a:tabLst>
                <a:tab pos="78581" algn="l"/>
                <a:tab pos="257175" algn="l"/>
              </a:tabLst>
              <a:defRPr sz="1344">
                <a:latin typeface="Verdana"/>
                <a:ea typeface="Verdana"/>
                <a:cs typeface="Verdana"/>
                <a:sym typeface="Verdana"/>
              </a:defRPr>
            </a:pPr>
            <a:r>
              <a:rPr lang="en-US" sz="2400" dirty="0">
                <a:latin typeface="+mj-lt"/>
                <a:ea typeface="Verdana"/>
                <a:cs typeface="Arial" panose="020B0604020202020204" pitchFamily="34" charset="0"/>
                <a:sym typeface="Verdana"/>
              </a:rPr>
              <a:t>	•	 </a:t>
            </a:r>
            <a:r>
              <a:rPr lang="en-US" sz="2400" b="1" dirty="0">
                <a:latin typeface="+mj-lt"/>
                <a:ea typeface="Verdana"/>
                <a:cs typeface="Arial" panose="020B0604020202020204" pitchFamily="34" charset="0"/>
                <a:sym typeface="Verdana"/>
              </a:rPr>
              <a:t>Liver </a:t>
            </a:r>
            <a:r>
              <a:rPr lang="en-US" sz="2400" dirty="0">
                <a:latin typeface="+mj-lt"/>
                <a:ea typeface="Verdana"/>
                <a:cs typeface="Arial" panose="020B0604020202020204" pitchFamily="34" charset="0"/>
                <a:sym typeface="Verdana"/>
              </a:rPr>
              <a:t>– </a:t>
            </a:r>
            <a:r>
              <a:rPr lang="en-US" sz="2400" dirty="0" err="1">
                <a:latin typeface="+mj-lt"/>
                <a:ea typeface="Verdana"/>
                <a:cs typeface="Arial" panose="020B0604020202020204" pitchFamily="34" charset="0"/>
                <a:sym typeface="Verdana"/>
              </a:rPr>
              <a:t>Hepatomegaly</a:t>
            </a:r>
            <a:r>
              <a:rPr lang="en-US" sz="2400" dirty="0">
                <a:latin typeface="+mj-lt"/>
                <a:ea typeface="Verdana"/>
                <a:cs typeface="Arial" panose="020B0604020202020204" pitchFamily="34" charset="0"/>
                <a:sym typeface="Verdana"/>
              </a:rPr>
              <a:t> and/or increased serum </a:t>
            </a:r>
            <a:r>
              <a:rPr lang="en-US" sz="2400" dirty="0" err="1">
                <a:latin typeface="+mj-lt"/>
                <a:ea typeface="Verdana"/>
                <a:cs typeface="Arial" panose="020B0604020202020204" pitchFamily="34" charset="0"/>
                <a:sym typeface="Verdana"/>
              </a:rPr>
              <a:t>transaminases</a:t>
            </a:r>
            <a:r>
              <a:rPr lang="en-US" sz="2400" dirty="0">
                <a:latin typeface="+mj-lt"/>
                <a:ea typeface="Verdana"/>
                <a:cs typeface="Arial" panose="020B0604020202020204" pitchFamily="34" charset="0"/>
                <a:sym typeface="Verdana"/>
              </a:rPr>
              <a:t> are frequent findings.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pPr algn="l" rtl="0"/>
            <a:r>
              <a:rPr lang="en-US" dirty="0"/>
              <a:t>Physical examination reveals irritability, pallor, and </a:t>
            </a:r>
            <a:r>
              <a:rPr lang="en-US" dirty="0" err="1"/>
              <a:t>petechiae</a:t>
            </a:r>
            <a:r>
              <a:rPr lang="en-US" dirty="0"/>
              <a:t>. </a:t>
            </a:r>
            <a:r>
              <a:rPr lang="en-US" b="1" dirty="0"/>
              <a:t>Dehydration</a:t>
            </a:r>
            <a:r>
              <a:rPr lang="en-US" dirty="0"/>
              <a:t> is often present; however some children have volume overload. </a:t>
            </a:r>
            <a:r>
              <a:rPr lang="en-US" b="1" dirty="0"/>
              <a:t>Hypertension</a:t>
            </a:r>
            <a:r>
              <a:rPr lang="en-US" dirty="0"/>
              <a:t> may be due to volume overload and/or renal injury. </a:t>
            </a:r>
          </a:p>
          <a:p>
            <a:pPr algn="l" rtl="0"/>
            <a:endParaRPr lang="en-US" dirty="0"/>
          </a:p>
        </p:txBody>
      </p:sp>
      <p:pic>
        <p:nvPicPr>
          <p:cNvPr id="4" name="صورة 3" descr="2_396261_Standard.jpeg"/>
          <p:cNvPicPr>
            <a:picLocks noChangeAspect="1"/>
          </p:cNvPicPr>
          <p:nvPr/>
        </p:nvPicPr>
        <p:blipFill>
          <a:blip r:embed="rId2" cstate="print"/>
          <a:srcRect l="21154"/>
          <a:stretch>
            <a:fillRect/>
          </a:stretch>
        </p:blipFill>
        <p:spPr>
          <a:xfrm>
            <a:off x="3995936" y="3501008"/>
            <a:ext cx="4392488" cy="31568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Epidemiology </a:t>
            </a:r>
          </a:p>
        </p:txBody>
      </p:sp>
      <p:sp>
        <p:nvSpPr>
          <p:cNvPr id="3" name="Content Placeholder 2"/>
          <p:cNvSpPr>
            <a:spLocks noGrp="1"/>
          </p:cNvSpPr>
          <p:nvPr>
            <p:ph idx="1"/>
          </p:nvPr>
        </p:nvSpPr>
        <p:spPr>
          <a:xfrm>
            <a:off x="179512" y="1340768"/>
            <a:ext cx="8784976" cy="5328592"/>
          </a:xfrm>
        </p:spPr>
        <p:txBody>
          <a:bodyPr>
            <a:noAutofit/>
          </a:bodyPr>
          <a:lstStyle/>
          <a:p>
            <a:pPr algn="l" rtl="0"/>
            <a:r>
              <a:rPr lang="en-US" sz="2800" dirty="0"/>
              <a:t>Was first defined in the literature in 1955 .</a:t>
            </a:r>
          </a:p>
          <a:p>
            <a:pPr algn="l" rtl="0"/>
            <a:r>
              <a:rPr lang="en-US" sz="2800" dirty="0"/>
              <a:t>Incidence increases during  summer and early fall .</a:t>
            </a:r>
          </a:p>
          <a:p>
            <a:pPr algn="l" rtl="0"/>
            <a:r>
              <a:rPr lang="en-US" sz="2800" b="1" dirty="0">
                <a:solidFill>
                  <a:srgbClr val="FF0000"/>
                </a:solidFill>
              </a:rPr>
              <a:t>International</a:t>
            </a:r>
            <a:r>
              <a:rPr lang="en-US" sz="2800" dirty="0">
                <a:solidFill>
                  <a:srgbClr val="FF0000"/>
                </a:solidFill>
              </a:rPr>
              <a:t> :</a:t>
            </a:r>
          </a:p>
          <a:p>
            <a:pPr algn="l" rtl="0">
              <a:buNone/>
            </a:pPr>
            <a:r>
              <a:rPr lang="en-US" sz="2800" dirty="0"/>
              <a:t>    It occurs worldwide but has a higher incidence in South Africa , Holland and Argentina . The largest outbreak until now occurred in </a:t>
            </a:r>
            <a:r>
              <a:rPr lang="en-US" sz="2800" b="1" dirty="0"/>
              <a:t>Germany</a:t>
            </a:r>
            <a:r>
              <a:rPr lang="en-US" sz="2800" dirty="0"/>
              <a:t> in 2011 .</a:t>
            </a:r>
          </a:p>
          <a:p>
            <a:pPr algn="l" rtl="0"/>
            <a:r>
              <a:rPr lang="en-US" sz="2800" b="1" dirty="0">
                <a:solidFill>
                  <a:srgbClr val="FF0000"/>
                </a:solidFill>
              </a:rPr>
              <a:t>Race</a:t>
            </a:r>
            <a:r>
              <a:rPr lang="en-US" sz="2800" dirty="0">
                <a:solidFill>
                  <a:srgbClr val="FF0000"/>
                </a:solidFill>
              </a:rPr>
              <a:t> :</a:t>
            </a:r>
          </a:p>
          <a:p>
            <a:pPr algn="l" rtl="0">
              <a:buNone/>
            </a:pPr>
            <a:r>
              <a:rPr lang="en-US" sz="2800" dirty="0"/>
              <a:t>    Occurs in all races ; however it is very rare in black .</a:t>
            </a:r>
          </a:p>
          <a:p>
            <a:pPr algn="l" rtl="0"/>
            <a:r>
              <a:rPr lang="en-US" sz="2800" b="1" dirty="0">
                <a:solidFill>
                  <a:srgbClr val="FF0000"/>
                </a:solidFill>
              </a:rPr>
              <a:t>Sex</a:t>
            </a:r>
            <a:r>
              <a:rPr lang="en-US" sz="2800" dirty="0">
                <a:solidFill>
                  <a:srgbClr val="FF0000"/>
                </a:solidFill>
              </a:rPr>
              <a:t> :  </a:t>
            </a:r>
          </a:p>
          <a:p>
            <a:pPr algn="l" rtl="0">
              <a:buNone/>
            </a:pPr>
            <a:r>
              <a:rPr lang="en-US" sz="2800" dirty="0"/>
              <a:t>    Male : female 1:1 , but it is more severe in females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6192688" cy="1293028"/>
          </a:xfrm>
        </p:spPr>
        <p:txBody>
          <a:bodyPr>
            <a:normAutofit/>
          </a:bodyPr>
          <a:lstStyle/>
          <a:p>
            <a:pPr algn="ctr"/>
            <a:r>
              <a:rPr lang="en-US" sz="4400" b="1" dirty="0"/>
              <a:t>Evaluation and diagnosis</a:t>
            </a:r>
            <a:endParaRPr lang="ar-SA" sz="4400" b="1" dirty="0"/>
          </a:p>
        </p:txBody>
      </p:sp>
      <p:sp>
        <p:nvSpPr>
          <p:cNvPr id="3" name="عنصر نائب للمحتوى 2"/>
          <p:cNvSpPr>
            <a:spLocks noGrp="1"/>
          </p:cNvSpPr>
          <p:nvPr>
            <p:ph sz="quarter" idx="1"/>
          </p:nvPr>
        </p:nvSpPr>
        <p:spPr>
          <a:xfrm>
            <a:off x="762000" y="1447800"/>
            <a:ext cx="7772400" cy="4572000"/>
          </a:xfrm>
        </p:spPr>
        <p:txBody>
          <a:bodyPr>
            <a:normAutofit/>
          </a:bodyPr>
          <a:lstStyle/>
          <a:p>
            <a:pPr algn="l" defTabSz="257175" rtl="0">
              <a:defRPr sz="1344">
                <a:latin typeface="Verdana"/>
                <a:ea typeface="Verdana"/>
                <a:cs typeface="Verdana"/>
                <a:sym typeface="Verdana"/>
              </a:defRPr>
            </a:pPr>
            <a:r>
              <a:rPr lang="en-US" sz="2800" dirty="0">
                <a:latin typeface="+mj-lt"/>
              </a:rPr>
              <a:t> A patient with a recent history of diarrhea (</a:t>
            </a:r>
            <a:r>
              <a:rPr lang="en-US" sz="2800" b="1" dirty="0">
                <a:latin typeface="+mj-lt"/>
              </a:rPr>
              <a:t>possibly bloody</a:t>
            </a:r>
            <a:r>
              <a:rPr lang="en-US" sz="2800" dirty="0">
                <a:latin typeface="+mj-lt"/>
              </a:rPr>
              <a:t>) who presents with S&amp;S of a multisystem disorder requires a quick and accurate assessment for the possible development of (HUS). As an example, decreasing urine volume in an adequately hydrated child with diarrhea should prompt the consideration of new-onset renal injury, particularly due to HUS.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76672"/>
            <a:ext cx="8229600" cy="5649491"/>
          </a:xfrm>
        </p:spPr>
        <p:txBody>
          <a:bodyPr>
            <a:normAutofit/>
          </a:bodyPr>
          <a:lstStyle/>
          <a:p>
            <a:pPr algn="l" rtl="0"/>
            <a:r>
              <a:rPr lang="en-US" sz="2400" dirty="0">
                <a:latin typeface="+mj-lt"/>
              </a:rPr>
              <a:t>The diagnosis of (</a:t>
            </a:r>
            <a:r>
              <a:rPr lang="en-US" sz="2400" dirty="0" err="1">
                <a:latin typeface="+mj-lt"/>
              </a:rPr>
              <a:t>Stx</a:t>
            </a:r>
            <a:r>
              <a:rPr lang="en-US" sz="2400" dirty="0">
                <a:latin typeface="+mj-lt"/>
              </a:rPr>
              <a:t>) HUS in children is generally made on clinical grounds from the characteristic clinical and laboratory findings a </a:t>
            </a:r>
            <a:r>
              <a:rPr lang="en-US" sz="2400" b="1" dirty="0" err="1">
                <a:latin typeface="+mj-lt"/>
              </a:rPr>
              <a:t>prodrome</a:t>
            </a:r>
            <a:r>
              <a:rPr lang="en-US" sz="2400" b="1" dirty="0">
                <a:latin typeface="+mj-lt"/>
              </a:rPr>
              <a:t> of diarrhea,</a:t>
            </a:r>
            <a:r>
              <a:rPr lang="en-US" sz="2400" dirty="0">
                <a:latin typeface="+mj-lt"/>
              </a:rPr>
              <a:t> followed by abrupt onset of the characteristic triad of </a:t>
            </a:r>
            <a:r>
              <a:rPr lang="en-US" sz="2400" dirty="0" err="1">
                <a:latin typeface="+mj-lt"/>
              </a:rPr>
              <a:t>microangiopathic</a:t>
            </a:r>
            <a:r>
              <a:rPr lang="en-US" sz="2400" dirty="0">
                <a:latin typeface="+mj-lt"/>
              </a:rPr>
              <a:t> hemolytic anemia, thrombocytopenia, and acute renal injury.</a:t>
            </a:r>
          </a:p>
          <a:p>
            <a:pPr algn="l" defTabSz="257175" rtl="0">
              <a:defRPr sz="1344">
                <a:latin typeface="Verdana"/>
                <a:ea typeface="Verdana"/>
                <a:cs typeface="Verdana"/>
                <a:sym typeface="Verdana"/>
              </a:defRPr>
            </a:pPr>
            <a:endParaRPr lang="en-US" sz="2400" dirty="0">
              <a:latin typeface="+mj-lt"/>
            </a:endParaRPr>
          </a:p>
          <a:p>
            <a:pPr algn="l" defTabSz="257175" rtl="0">
              <a:defRPr sz="1344">
                <a:latin typeface="Verdana"/>
                <a:ea typeface="Verdana"/>
                <a:cs typeface="Verdana"/>
                <a:sym typeface="Verdana"/>
              </a:defRPr>
            </a:pPr>
            <a:r>
              <a:rPr lang="en-US" sz="2400" dirty="0">
                <a:latin typeface="+mj-lt"/>
              </a:rPr>
              <a:t>Although laboratory diagnosis of </a:t>
            </a:r>
            <a:r>
              <a:rPr lang="en-US" sz="2400" dirty="0" err="1">
                <a:latin typeface="+mj-lt"/>
              </a:rPr>
              <a:t>enterohemorrhagic</a:t>
            </a:r>
            <a:r>
              <a:rPr lang="en-US" sz="2400" dirty="0">
                <a:latin typeface="+mj-lt"/>
              </a:rPr>
              <a:t> E. coli infection can be made by stool culture, the bacteria are only present in the stools for a few days and, even if present, may not be detected by culture. </a:t>
            </a:r>
          </a:p>
          <a:p>
            <a:pPr algn="l" defTabSz="257175" rtl="0">
              <a:defRPr sz="1344">
                <a:latin typeface="Verdana"/>
                <a:ea typeface="Verdana"/>
                <a:cs typeface="Verdana"/>
                <a:sym typeface="Verdana"/>
              </a:defRPr>
            </a:pPr>
            <a:endParaRPr lang="en-US" sz="2400" dirty="0">
              <a:latin typeface="+mj-lt"/>
            </a:endParaRPr>
          </a:p>
          <a:p>
            <a:pPr algn="l" defTabSz="257175" rtl="0">
              <a:defRPr sz="1344">
                <a:latin typeface="Verdana"/>
                <a:ea typeface="Verdana"/>
                <a:cs typeface="Verdana"/>
                <a:sym typeface="Verdana"/>
              </a:defRPr>
            </a:pPr>
            <a:r>
              <a:rPr lang="en-US" sz="2400" dirty="0">
                <a:latin typeface="+mj-lt"/>
              </a:rPr>
              <a:t>Other evidence of E. coli infection include detection of </a:t>
            </a:r>
            <a:r>
              <a:rPr lang="en-US" sz="2400" b="1" dirty="0">
                <a:latin typeface="+mj-lt"/>
              </a:rPr>
              <a:t>Shiga-toxin genes </a:t>
            </a:r>
            <a:r>
              <a:rPr lang="en-US" sz="2400" dirty="0">
                <a:latin typeface="+mj-lt"/>
              </a:rPr>
              <a:t>in stools by (PCR) or serum </a:t>
            </a:r>
            <a:r>
              <a:rPr lang="en-US" sz="2400" dirty="0" err="1">
                <a:latin typeface="+mj-lt"/>
              </a:rPr>
              <a:t>IgM</a:t>
            </a:r>
            <a:r>
              <a:rPr lang="en-US" sz="2400" dirty="0">
                <a:latin typeface="+mj-lt"/>
              </a:rPr>
              <a:t> antibodies against </a:t>
            </a:r>
            <a:r>
              <a:rPr lang="en-US" sz="2400" dirty="0" err="1">
                <a:latin typeface="+mj-lt"/>
              </a:rPr>
              <a:t>lipopolysaccharide</a:t>
            </a:r>
            <a:r>
              <a:rPr lang="en-US" sz="2400" dirty="0">
                <a:latin typeface="+mj-lt"/>
              </a:rPr>
              <a:t> of major </a:t>
            </a:r>
            <a:r>
              <a:rPr lang="en-US" sz="2400" dirty="0" err="1">
                <a:latin typeface="+mj-lt"/>
              </a:rPr>
              <a:t>enterohemorrhagic</a:t>
            </a:r>
            <a:r>
              <a:rPr lang="en-US" sz="2400" dirty="0">
                <a:latin typeface="+mj-lt"/>
              </a:rPr>
              <a:t> E. Coli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Diagnostic studies </a:t>
            </a:r>
            <a:endParaRPr lang="ar-JO" dirty="0"/>
          </a:p>
        </p:txBody>
      </p:sp>
      <p:sp>
        <p:nvSpPr>
          <p:cNvPr id="3" name="عنصر نائب للمحتوى 2"/>
          <p:cNvSpPr>
            <a:spLocks noGrp="1"/>
          </p:cNvSpPr>
          <p:nvPr>
            <p:ph idx="1"/>
          </p:nvPr>
        </p:nvSpPr>
        <p:spPr/>
        <p:txBody>
          <a:bodyPr/>
          <a:lstStyle/>
          <a:p>
            <a:pPr algn="l" rtl="0"/>
            <a:r>
              <a:rPr lang="en-US" dirty="0"/>
              <a:t>Peripheral blood smear reveals evidence of </a:t>
            </a:r>
            <a:r>
              <a:rPr lang="en-US" dirty="0" err="1"/>
              <a:t>microangiopathic</a:t>
            </a:r>
            <a:r>
              <a:rPr lang="en-US" dirty="0"/>
              <a:t> </a:t>
            </a:r>
            <a:r>
              <a:rPr lang="en-US" dirty="0" err="1"/>
              <a:t>hemolysis</a:t>
            </a:r>
            <a:r>
              <a:rPr lang="en-US" dirty="0"/>
              <a:t>. Coombs test is </a:t>
            </a:r>
            <a:r>
              <a:rPr lang="en-US" b="1" dirty="0"/>
              <a:t>negative</a:t>
            </a:r>
            <a:r>
              <a:rPr lang="en-US" dirty="0"/>
              <a:t>. The diarrhea and presence of toxin-producing E. coli may have resolved by the time HUS is diagnosed.</a:t>
            </a:r>
            <a:endParaRPr lang="ar-JO" dirty="0"/>
          </a:p>
        </p:txBody>
      </p:sp>
      <p:pic>
        <p:nvPicPr>
          <p:cNvPr id="4" name="صورة 3" descr="Schizocyte_smear_2009-12-22.JPG"/>
          <p:cNvPicPr>
            <a:picLocks noChangeAspect="1"/>
          </p:cNvPicPr>
          <p:nvPr/>
        </p:nvPicPr>
        <p:blipFill>
          <a:blip r:embed="rId2" cstate="print"/>
          <a:stretch>
            <a:fillRect/>
          </a:stretch>
        </p:blipFill>
        <p:spPr>
          <a:xfrm>
            <a:off x="4857752" y="3643314"/>
            <a:ext cx="3810000" cy="2857500"/>
          </a:xfrm>
          <a:prstGeom prst="rect">
            <a:avLst/>
          </a:prstGeom>
        </p:spPr>
      </p:pic>
      <p:cxnSp>
        <p:nvCxnSpPr>
          <p:cNvPr id="6" name="رابط كسهم مستقيم 5"/>
          <p:cNvCxnSpPr/>
          <p:nvPr/>
        </p:nvCxnSpPr>
        <p:spPr>
          <a:xfrm>
            <a:off x="3643306" y="4786322"/>
            <a:ext cx="3000396"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مستطيل 6"/>
          <p:cNvSpPr/>
          <p:nvPr/>
        </p:nvSpPr>
        <p:spPr>
          <a:xfrm>
            <a:off x="1857356" y="4572008"/>
            <a:ext cx="1714512"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err="1"/>
              <a:t>schistocyte</a:t>
            </a:r>
            <a:endParaRPr lang="ar-JO"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Common Laboratory Findings with Hemolytic Uremic Syndrome</a:t>
            </a:r>
            <a:br>
              <a:rPr lang="en-US" dirty="0"/>
            </a:br>
            <a:endParaRPr lang="ar-JO" dirty="0"/>
          </a:p>
        </p:txBody>
      </p:sp>
      <p:graphicFrame>
        <p:nvGraphicFramePr>
          <p:cNvPr id="4" name="جدول 3"/>
          <p:cNvGraphicFramePr>
            <a:graphicFrameLocks noGrp="1"/>
          </p:cNvGraphicFramePr>
          <p:nvPr/>
        </p:nvGraphicFramePr>
        <p:xfrm>
          <a:off x="4786314" y="1357298"/>
          <a:ext cx="3667108" cy="2316480"/>
        </p:xfrm>
        <a:graphic>
          <a:graphicData uri="http://schemas.openxmlformats.org/drawingml/2006/table">
            <a:tbl>
              <a:tblPr rtl="1" firstRow="1" bandRow="1">
                <a:tableStyleId>{74C1A8A3-306A-4EB7-A6B1-4F7E0EB9C5D6}</a:tableStyleId>
              </a:tblPr>
              <a:tblGrid>
                <a:gridCol w="3667108">
                  <a:extLst>
                    <a:ext uri="{9D8B030D-6E8A-4147-A177-3AD203B41FA5}">
                      <a16:colId xmlns:a16="http://schemas.microsoft.com/office/drawing/2014/main" val="20000"/>
                    </a:ext>
                  </a:extLst>
                </a:gridCol>
              </a:tblGrid>
              <a:tr h="571504">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2000" dirty="0"/>
                        <a:t>EVIDENCE OF RENAL INJURY :</a:t>
                      </a:r>
                    </a:p>
                    <a:p>
                      <a:pPr algn="l" rtl="1"/>
                      <a:endParaRPr lang="ar-JO" sz="2000" dirty="0"/>
                    </a:p>
                  </a:txBody>
                  <a:tcPr/>
                </a:tc>
                <a:extLst>
                  <a:ext uri="{0D108BD9-81ED-4DB2-BD59-A6C34878D82A}">
                    <a16:rowId xmlns:a16="http://schemas.microsoft.com/office/drawing/2014/main" val="10000"/>
                  </a:ext>
                </a:extLst>
              </a:tr>
              <a:tr h="928694">
                <a:tc>
                  <a:txBody>
                    <a:bodyPr/>
                    <a:lstStyle/>
                    <a:p>
                      <a:pPr algn="l" rtl="0">
                        <a:buFont typeface="Arial" pitchFamily="34" charset="0"/>
                        <a:buChar char="•"/>
                      </a:pPr>
                      <a:r>
                        <a:rPr lang="en-US" sz="2000" dirty="0"/>
                        <a:t> Elevated </a:t>
                      </a:r>
                      <a:r>
                        <a:rPr lang="en-US" sz="2000" dirty="0" err="1"/>
                        <a:t>creatinine</a:t>
                      </a:r>
                      <a:endParaRPr lang="en-US" sz="2000" dirty="0"/>
                    </a:p>
                    <a:p>
                      <a:pPr algn="l" rtl="0">
                        <a:buFont typeface="Arial" pitchFamily="34" charset="0"/>
                        <a:buChar char="•"/>
                      </a:pPr>
                      <a:r>
                        <a:rPr lang="en-US" sz="2000" dirty="0"/>
                        <a:t> Presence of </a:t>
                      </a:r>
                      <a:r>
                        <a:rPr lang="en-US" sz="2000" dirty="0" err="1"/>
                        <a:t>hematuria</a:t>
                      </a:r>
                      <a:r>
                        <a:rPr lang="en-US" sz="2000" dirty="0"/>
                        <a:t>, </a:t>
                      </a:r>
                      <a:r>
                        <a:rPr lang="en-US" sz="2000" dirty="0" err="1"/>
                        <a:t>proteinuria</a:t>
                      </a:r>
                      <a:r>
                        <a:rPr lang="en-US" sz="2000" dirty="0"/>
                        <a:t>, </a:t>
                      </a:r>
                      <a:r>
                        <a:rPr lang="en-US" sz="2000" dirty="0" err="1"/>
                        <a:t>pyuria</a:t>
                      </a:r>
                      <a:r>
                        <a:rPr lang="en-US" sz="2000" dirty="0"/>
                        <a:t>, casts on urinalysis</a:t>
                      </a:r>
                    </a:p>
                    <a:p>
                      <a:pPr algn="l" rtl="1"/>
                      <a:endParaRPr lang="ar-JO" sz="2000" dirty="0"/>
                    </a:p>
                  </a:txBody>
                  <a:tcPr/>
                </a:tc>
                <a:extLst>
                  <a:ext uri="{0D108BD9-81ED-4DB2-BD59-A6C34878D82A}">
                    <a16:rowId xmlns:a16="http://schemas.microsoft.com/office/drawing/2014/main" val="10001"/>
                  </a:ext>
                </a:extLst>
              </a:tr>
            </a:tbl>
          </a:graphicData>
        </a:graphic>
      </p:graphicFrame>
      <p:graphicFrame>
        <p:nvGraphicFramePr>
          <p:cNvPr id="5" name="جدول 4"/>
          <p:cNvGraphicFramePr>
            <a:graphicFrameLocks noGrp="1"/>
          </p:cNvGraphicFramePr>
          <p:nvPr/>
        </p:nvGraphicFramePr>
        <p:xfrm>
          <a:off x="4786314" y="3714752"/>
          <a:ext cx="3667108" cy="2926080"/>
        </p:xfrm>
        <a:graphic>
          <a:graphicData uri="http://schemas.openxmlformats.org/drawingml/2006/table">
            <a:tbl>
              <a:tblPr rtl="1" firstRow="1" bandRow="1">
                <a:tableStyleId>{7DF18680-E054-41AD-8BC1-D1AEF772440D}</a:tableStyleId>
              </a:tblPr>
              <a:tblGrid>
                <a:gridCol w="3667108">
                  <a:extLst>
                    <a:ext uri="{9D8B030D-6E8A-4147-A177-3AD203B41FA5}">
                      <a16:colId xmlns:a16="http://schemas.microsoft.com/office/drawing/2014/main" val="20000"/>
                    </a:ext>
                  </a:extLst>
                </a:gridCol>
              </a:tblGrid>
              <a:tr h="500066">
                <a:tc>
                  <a:txBody>
                    <a:bodyPr/>
                    <a:lstStyle/>
                    <a:p>
                      <a:pPr marL="0" marR="0" indent="0" algn="l" defTabSz="914400" rtl="1" eaLnBrk="1" fontAlgn="auto" latinLnBrk="0" hangingPunct="1">
                        <a:lnSpc>
                          <a:spcPct val="100000"/>
                        </a:lnSpc>
                        <a:spcBef>
                          <a:spcPts val="0"/>
                        </a:spcBef>
                        <a:spcAft>
                          <a:spcPts val="0"/>
                        </a:spcAft>
                        <a:buClrTx/>
                        <a:buSzTx/>
                        <a:buFontTx/>
                        <a:buNone/>
                        <a:tabLst/>
                        <a:defRPr/>
                      </a:pPr>
                      <a:r>
                        <a:rPr lang="en-US" sz="2000" dirty="0"/>
                        <a:t>OTHER POTENTIAL FINDINGS :</a:t>
                      </a:r>
                    </a:p>
                    <a:p>
                      <a:pPr algn="l" rtl="1"/>
                      <a:endParaRPr lang="ar-JO" sz="2000" dirty="0"/>
                    </a:p>
                  </a:txBody>
                  <a:tcPr/>
                </a:tc>
                <a:extLst>
                  <a:ext uri="{0D108BD9-81ED-4DB2-BD59-A6C34878D82A}">
                    <a16:rowId xmlns:a16="http://schemas.microsoft.com/office/drawing/2014/main" val="10000"/>
                  </a:ext>
                </a:extLst>
              </a:tr>
              <a:tr h="928694">
                <a:tc>
                  <a:txBody>
                    <a:bodyPr/>
                    <a:lstStyle/>
                    <a:p>
                      <a:pPr algn="l" rtl="0">
                        <a:buFont typeface="Arial" pitchFamily="34" charset="0"/>
                        <a:buChar char="•"/>
                      </a:pPr>
                      <a:r>
                        <a:rPr lang="en-US" sz="2000" dirty="0"/>
                        <a:t> </a:t>
                      </a:r>
                      <a:r>
                        <a:rPr lang="en-US" sz="2000" dirty="0" err="1"/>
                        <a:t>Leukocytosis</a:t>
                      </a:r>
                      <a:endParaRPr lang="en-US" sz="2000" dirty="0"/>
                    </a:p>
                    <a:p>
                      <a:pPr algn="l" rtl="0">
                        <a:buFont typeface="Arial" pitchFamily="34" charset="0"/>
                        <a:buChar char="•"/>
                      </a:pPr>
                      <a:r>
                        <a:rPr lang="en-US" sz="2000" dirty="0"/>
                        <a:t> Positive stool culture for E. coli </a:t>
                      </a:r>
                    </a:p>
                    <a:p>
                      <a:pPr algn="l" rtl="0">
                        <a:buFont typeface="Arial" pitchFamily="34" charset="0"/>
                        <a:buNone/>
                      </a:pPr>
                      <a:r>
                        <a:rPr lang="en-US" sz="2000" dirty="0"/>
                        <a:t>   O157:H7</a:t>
                      </a:r>
                    </a:p>
                    <a:p>
                      <a:pPr algn="l" rtl="0">
                        <a:buFont typeface="Arial" pitchFamily="34" charset="0"/>
                        <a:buChar char="•"/>
                      </a:pPr>
                      <a:r>
                        <a:rPr lang="en-US" sz="2000" dirty="0"/>
                        <a:t> Positive stool test for </a:t>
                      </a:r>
                      <a:r>
                        <a:rPr lang="en-US" sz="2000" dirty="0" err="1"/>
                        <a:t>shiga</a:t>
                      </a:r>
                      <a:r>
                        <a:rPr lang="en-US" sz="2000" dirty="0"/>
                        <a:t>-toxin</a:t>
                      </a:r>
                    </a:p>
                    <a:p>
                      <a:pPr algn="l" rtl="0">
                        <a:buFont typeface="Arial" pitchFamily="34" charset="0"/>
                        <a:buChar char="•"/>
                      </a:pPr>
                      <a:r>
                        <a:rPr lang="en-US" sz="2000" dirty="0"/>
                        <a:t> Elevated amylase/lipase</a:t>
                      </a:r>
                      <a:endParaRPr lang="ar-JO" sz="2000" dirty="0"/>
                    </a:p>
                    <a:p>
                      <a:pPr algn="l" rtl="1"/>
                      <a:endParaRPr lang="ar-JO" sz="2000" dirty="0"/>
                    </a:p>
                  </a:txBody>
                  <a:tcPr/>
                </a:tc>
                <a:extLst>
                  <a:ext uri="{0D108BD9-81ED-4DB2-BD59-A6C34878D82A}">
                    <a16:rowId xmlns:a16="http://schemas.microsoft.com/office/drawing/2014/main" val="10001"/>
                  </a:ext>
                </a:extLst>
              </a:tr>
            </a:tbl>
          </a:graphicData>
        </a:graphic>
      </p:graphicFrame>
      <p:graphicFrame>
        <p:nvGraphicFramePr>
          <p:cNvPr id="6" name="جدول 5"/>
          <p:cNvGraphicFramePr>
            <a:graphicFrameLocks noGrp="1"/>
          </p:cNvGraphicFramePr>
          <p:nvPr/>
        </p:nvGraphicFramePr>
        <p:xfrm>
          <a:off x="0" y="1357298"/>
          <a:ext cx="4643438" cy="5214974"/>
        </p:xfrm>
        <a:graphic>
          <a:graphicData uri="http://schemas.openxmlformats.org/drawingml/2006/table">
            <a:tbl>
              <a:tblPr rtl="1" firstRow="1" bandRow="1">
                <a:tableStyleId>{7DF18680-E054-41AD-8BC1-D1AEF772440D}</a:tableStyleId>
              </a:tblPr>
              <a:tblGrid>
                <a:gridCol w="4643438">
                  <a:extLst>
                    <a:ext uri="{9D8B030D-6E8A-4147-A177-3AD203B41FA5}">
                      <a16:colId xmlns:a16="http://schemas.microsoft.com/office/drawing/2014/main" val="20000"/>
                    </a:ext>
                  </a:extLst>
                </a:gridCol>
              </a:tblGrid>
              <a:tr h="1216105">
                <a:tc>
                  <a:txBody>
                    <a:bodyPr/>
                    <a:lstStyle/>
                    <a:p>
                      <a:pPr marL="0" marR="0" indent="0" algn="l" defTabSz="914400" rtl="1" eaLnBrk="1" fontAlgn="auto" latinLnBrk="0" hangingPunct="1">
                        <a:lnSpc>
                          <a:spcPct val="100000"/>
                        </a:lnSpc>
                        <a:spcBef>
                          <a:spcPts val="0"/>
                        </a:spcBef>
                        <a:spcAft>
                          <a:spcPts val="0"/>
                        </a:spcAft>
                        <a:buClrTx/>
                        <a:buSzTx/>
                        <a:buFont typeface="Arial" pitchFamily="34" charset="0"/>
                        <a:buNone/>
                        <a:tabLst/>
                        <a:defRPr/>
                      </a:pPr>
                      <a:r>
                        <a:rPr lang="en-US" sz="2000" dirty="0"/>
                        <a:t>EVIDENCE OF MICROANGIOPATHIC HEMOLYTIC ANEMIA :</a:t>
                      </a:r>
                    </a:p>
                    <a:p>
                      <a:pPr algn="l" rtl="1">
                        <a:buFont typeface="Arial" pitchFamily="34" charset="0"/>
                        <a:buChar char="•"/>
                      </a:pPr>
                      <a:endParaRPr lang="ar-JO" sz="2000" dirty="0"/>
                    </a:p>
                  </a:txBody>
                  <a:tcPr/>
                </a:tc>
                <a:extLst>
                  <a:ext uri="{0D108BD9-81ED-4DB2-BD59-A6C34878D82A}">
                    <a16:rowId xmlns:a16="http://schemas.microsoft.com/office/drawing/2014/main" val="10000"/>
                  </a:ext>
                </a:extLst>
              </a:tr>
              <a:tr h="3998869">
                <a:tc>
                  <a:txBody>
                    <a:bodyPr/>
                    <a:lstStyle/>
                    <a:p>
                      <a:pPr algn="l" rtl="0">
                        <a:buFont typeface="Arial" pitchFamily="34" charset="0"/>
                        <a:buChar char="•"/>
                      </a:pPr>
                      <a:r>
                        <a:rPr lang="en-US" sz="2000" dirty="0"/>
                        <a:t> Anemia</a:t>
                      </a:r>
                    </a:p>
                    <a:p>
                      <a:pPr algn="l" rtl="0">
                        <a:buFont typeface="Arial" pitchFamily="34" charset="0"/>
                        <a:buChar char="•"/>
                      </a:pPr>
                      <a:r>
                        <a:rPr lang="en-US" sz="2000" dirty="0"/>
                        <a:t> Thrombocytopenia</a:t>
                      </a:r>
                    </a:p>
                    <a:p>
                      <a:pPr algn="l" rtl="0">
                        <a:buFont typeface="Arial" pitchFamily="34" charset="0"/>
                        <a:buChar char="•"/>
                      </a:pPr>
                      <a:r>
                        <a:rPr lang="en-US" sz="2000" dirty="0"/>
                        <a:t> Presence of </a:t>
                      </a:r>
                      <a:r>
                        <a:rPr lang="en-US" sz="2000" dirty="0" err="1"/>
                        <a:t>schistocytes</a:t>
                      </a:r>
                      <a:r>
                        <a:rPr lang="en-US" sz="2000" dirty="0"/>
                        <a:t>, helmet cells, </a:t>
                      </a:r>
                    </a:p>
                    <a:p>
                      <a:pPr algn="l" rtl="0">
                        <a:buFont typeface="Arial" pitchFamily="34" charset="0"/>
                        <a:buNone/>
                      </a:pPr>
                      <a:r>
                        <a:rPr lang="en-US" sz="2000" dirty="0"/>
                        <a:t>   and burr cells on peripheral</a:t>
                      </a:r>
                      <a:r>
                        <a:rPr lang="en-US" sz="2000" baseline="0" dirty="0"/>
                        <a:t> </a:t>
                      </a:r>
                      <a:r>
                        <a:rPr lang="en-US" sz="2000" dirty="0"/>
                        <a:t>blood smear</a:t>
                      </a:r>
                    </a:p>
                    <a:p>
                      <a:pPr algn="l" rtl="0">
                        <a:buFont typeface="Arial" pitchFamily="34" charset="0"/>
                        <a:buChar char="•"/>
                      </a:pPr>
                      <a:r>
                        <a:rPr lang="en-US" sz="2000" dirty="0"/>
                        <a:t> Increased LDH</a:t>
                      </a:r>
                    </a:p>
                    <a:p>
                      <a:pPr algn="l" rtl="0">
                        <a:buFont typeface="Arial" pitchFamily="34" charset="0"/>
                        <a:buChar char="•"/>
                      </a:pPr>
                      <a:r>
                        <a:rPr lang="en-US" sz="2000" dirty="0"/>
                        <a:t> Decreased </a:t>
                      </a:r>
                      <a:r>
                        <a:rPr lang="en-US" sz="2000" dirty="0" err="1"/>
                        <a:t>haptoglobin</a:t>
                      </a:r>
                      <a:endParaRPr lang="en-US" sz="2000" dirty="0"/>
                    </a:p>
                    <a:p>
                      <a:pPr algn="l" rtl="0">
                        <a:buFont typeface="Arial" pitchFamily="34" charset="0"/>
                        <a:buChar char="•"/>
                      </a:pPr>
                      <a:r>
                        <a:rPr lang="en-US" sz="2000" dirty="0"/>
                        <a:t> Increased indirect </a:t>
                      </a:r>
                      <a:r>
                        <a:rPr lang="en-US" sz="2000" dirty="0" err="1"/>
                        <a:t>bilirubin</a:t>
                      </a:r>
                      <a:endParaRPr lang="en-US" sz="2000" dirty="0"/>
                    </a:p>
                    <a:p>
                      <a:pPr algn="l" rtl="0">
                        <a:buFont typeface="Arial" pitchFamily="34" charset="0"/>
                        <a:buChar char="•"/>
                      </a:pPr>
                      <a:r>
                        <a:rPr lang="en-US" sz="2000" dirty="0"/>
                        <a:t> Increased AST</a:t>
                      </a:r>
                    </a:p>
                    <a:p>
                      <a:pPr algn="l" rtl="0">
                        <a:buFont typeface="Arial" pitchFamily="34" charset="0"/>
                        <a:buChar char="•"/>
                      </a:pPr>
                      <a:r>
                        <a:rPr lang="en-US" sz="2000" dirty="0"/>
                        <a:t> Elevated </a:t>
                      </a:r>
                      <a:r>
                        <a:rPr lang="en-US" sz="2000" dirty="0" err="1"/>
                        <a:t>reticulocyte</a:t>
                      </a:r>
                      <a:r>
                        <a:rPr lang="en-US" sz="2000" dirty="0"/>
                        <a:t> count</a:t>
                      </a:r>
                    </a:p>
                    <a:p>
                      <a:pPr algn="l" rtl="1">
                        <a:buFont typeface="Arial" pitchFamily="34" charset="0"/>
                        <a:buChar char="•"/>
                      </a:pPr>
                      <a:endParaRPr lang="ar-JO" sz="2000"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67544" y="476672"/>
            <a:ext cx="7990656" cy="5619328"/>
          </a:xfrm>
        </p:spPr>
        <p:txBody>
          <a:bodyPr>
            <a:normAutofit/>
          </a:bodyPr>
          <a:lstStyle/>
          <a:p>
            <a:pPr algn="l" defTabSz="257175" rtl="0">
              <a:defRPr sz="1344">
                <a:latin typeface="Verdana"/>
                <a:ea typeface="Verdana"/>
                <a:cs typeface="Verdana"/>
                <a:sym typeface="Verdana"/>
              </a:defRPr>
            </a:pPr>
            <a:r>
              <a:rPr lang="en-US" sz="2800" dirty="0">
                <a:latin typeface="+mj-lt"/>
              </a:rPr>
              <a:t>Renal biopsy, which is rarely performed, may be helpful in selected patients in whom the diagnosis is uncertain and thrombocytopenia is not limiting.</a:t>
            </a:r>
          </a:p>
          <a:p>
            <a:pPr algn="l" defTabSz="257175" rtl="0">
              <a:defRPr sz="1344">
                <a:latin typeface="Verdana"/>
                <a:ea typeface="Verdana"/>
                <a:cs typeface="Verdana"/>
                <a:sym typeface="Verdana"/>
              </a:defRPr>
            </a:pPr>
            <a:endParaRPr lang="en-US" sz="2800" dirty="0">
              <a:latin typeface="+mj-lt"/>
            </a:endParaRPr>
          </a:p>
          <a:p>
            <a:pPr algn="l" defTabSz="257175" rtl="0">
              <a:defRPr sz="1344">
                <a:latin typeface="Verdana"/>
                <a:ea typeface="Verdana"/>
                <a:cs typeface="Verdana"/>
                <a:sym typeface="Verdana"/>
              </a:defRPr>
            </a:pPr>
            <a:r>
              <a:rPr lang="en-US" sz="2800" dirty="0">
                <a:latin typeface="+mj-lt"/>
              </a:rPr>
              <a:t>The characteristic </a:t>
            </a:r>
            <a:r>
              <a:rPr lang="en-US" sz="2800" dirty="0" err="1">
                <a:latin typeface="+mj-lt"/>
              </a:rPr>
              <a:t>prodrome</a:t>
            </a:r>
            <a:r>
              <a:rPr lang="en-US" sz="2800" dirty="0">
                <a:latin typeface="+mj-lt"/>
              </a:rPr>
              <a:t> of diarrhea is absent in some affected children. In this setting, the presence of the defining triad in an age appropriate child should prompt consideration of infection of other organs, particularly the urinary tract, with a Shiga toxin-producing organism. The diagnosis may be confirmed with serologic testing or a positive microbial culture</a:t>
            </a:r>
            <a:endParaRPr lang="ar-JO" sz="2800" dirty="0">
              <a:latin typeface="+mj-lt"/>
            </a:endParaRPr>
          </a:p>
          <a:p>
            <a:pPr algn="l" rtl="0"/>
            <a:endParaRPr lang="en-US" dirty="0">
              <a:latin typeface="+mj-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Differential diagnosis :</a:t>
            </a:r>
            <a:endParaRPr lang="en-US" dirty="0"/>
          </a:p>
        </p:txBody>
      </p:sp>
      <p:sp>
        <p:nvSpPr>
          <p:cNvPr id="3" name="Content Placeholder 2"/>
          <p:cNvSpPr>
            <a:spLocks noGrp="1"/>
          </p:cNvSpPr>
          <p:nvPr>
            <p:ph sz="quarter" idx="1"/>
          </p:nvPr>
        </p:nvSpPr>
        <p:spPr/>
        <p:txBody>
          <a:bodyPr>
            <a:normAutofit/>
          </a:bodyPr>
          <a:lstStyle/>
          <a:p>
            <a:pPr algn="l" rtl="0">
              <a:buNone/>
            </a:pPr>
            <a:r>
              <a:rPr lang="en-US" sz="3600" dirty="0"/>
              <a:t>1) Enteric infections </a:t>
            </a:r>
          </a:p>
          <a:p>
            <a:pPr algn="l" rtl="0">
              <a:buNone/>
            </a:pPr>
            <a:r>
              <a:rPr lang="en-US" sz="3600" dirty="0"/>
              <a:t>2) </a:t>
            </a:r>
            <a:r>
              <a:rPr lang="en-US" sz="3600" dirty="0" err="1"/>
              <a:t>Henoch-Schönlein</a:t>
            </a:r>
            <a:r>
              <a:rPr lang="en-US" sz="3600" dirty="0"/>
              <a:t> </a:t>
            </a:r>
            <a:r>
              <a:rPr lang="en-US" sz="3600" dirty="0" err="1"/>
              <a:t>purpura</a:t>
            </a:r>
            <a:r>
              <a:rPr lang="en-US" sz="3600" dirty="0"/>
              <a:t>.</a:t>
            </a:r>
          </a:p>
          <a:p>
            <a:pPr algn="l" rtl="0">
              <a:buNone/>
            </a:pPr>
            <a:r>
              <a:rPr lang="en-US" sz="3600" dirty="0"/>
              <a:t> 3) DIC</a:t>
            </a:r>
          </a:p>
        </p:txBody>
      </p:sp>
      <p:sp>
        <p:nvSpPr>
          <p:cNvPr id="4" name="مربع نص 3"/>
          <p:cNvSpPr txBox="1"/>
          <p:nvPr/>
        </p:nvSpPr>
        <p:spPr>
          <a:xfrm>
            <a:off x="1835696" y="4775170"/>
            <a:ext cx="5832648" cy="1200329"/>
          </a:xfrm>
          <a:prstGeom prst="rect">
            <a:avLst/>
          </a:prstGeom>
          <a:noFill/>
        </p:spPr>
        <p:txBody>
          <a:bodyPr wrap="square" rtlCol="0">
            <a:spAutoFit/>
          </a:bodyPr>
          <a:lstStyle/>
          <a:p>
            <a:pPr algn="l" rtl="0"/>
            <a:r>
              <a:rPr lang="en-US" dirty="0">
                <a:solidFill>
                  <a:srgbClr val="0070C0"/>
                </a:solidFill>
              </a:rPr>
              <a:t>all of these involve renal failure , but differ in mechanism  ;</a:t>
            </a:r>
          </a:p>
          <a:p>
            <a:pPr algn="l" rtl="0"/>
            <a:r>
              <a:rPr lang="en-US" dirty="0">
                <a:solidFill>
                  <a:srgbClr val="0070C0"/>
                </a:solidFill>
              </a:rPr>
              <a:t>Sepsis and enteric infections = pre renal (dehydration)</a:t>
            </a:r>
          </a:p>
          <a:p>
            <a:pPr algn="l" rtl="0"/>
            <a:r>
              <a:rPr lang="en-US" dirty="0" err="1">
                <a:solidFill>
                  <a:srgbClr val="0070C0"/>
                </a:solidFill>
              </a:rPr>
              <a:t>Henoch-schonlein</a:t>
            </a:r>
            <a:r>
              <a:rPr lang="en-US" dirty="0">
                <a:solidFill>
                  <a:srgbClr val="0070C0"/>
                </a:solidFill>
              </a:rPr>
              <a:t> = renal ( IgA GN)</a:t>
            </a:r>
          </a:p>
          <a:p>
            <a:pPr algn="l" rtl="0"/>
            <a:r>
              <a:rPr lang="en-US" dirty="0">
                <a:solidFill>
                  <a:srgbClr val="0070C0"/>
                </a:solidFill>
              </a:rPr>
              <a:t>HUS = renal (GN)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9592" y="260648"/>
            <a:ext cx="6377940" cy="1293028"/>
          </a:xfrm>
        </p:spPr>
        <p:txBody>
          <a:bodyPr/>
          <a:lstStyle/>
          <a:p>
            <a:r>
              <a:rPr lang="en-US" b="1" dirty="0"/>
              <a:t>Differential diagnosis</a:t>
            </a:r>
            <a:endParaRPr lang="ar-SA" b="1" dirty="0"/>
          </a:p>
        </p:txBody>
      </p:sp>
      <p:sp>
        <p:nvSpPr>
          <p:cNvPr id="6" name="Content Placeholder 5"/>
          <p:cNvSpPr>
            <a:spLocks noGrp="1"/>
          </p:cNvSpPr>
          <p:nvPr>
            <p:ph sz="quarter" idx="1"/>
          </p:nvPr>
        </p:nvSpPr>
        <p:spPr>
          <a:xfrm>
            <a:off x="539552" y="1340768"/>
            <a:ext cx="8011247" cy="4933176"/>
          </a:xfrm>
        </p:spPr>
        <p:txBody>
          <a:bodyPr>
            <a:normAutofit/>
          </a:bodyPr>
          <a:lstStyle/>
          <a:p>
            <a:pPr marL="75799" indent="-75799" algn="l" defTabSz="257175" rtl="0">
              <a:buSzPct val="60000"/>
              <a:buBlip>
                <a:blip r:embed="rId2"/>
              </a:buBlip>
              <a:defRPr sz="1344">
                <a:latin typeface="Verdana"/>
                <a:ea typeface="Verdana"/>
                <a:cs typeface="Verdana"/>
                <a:sym typeface="Verdana"/>
              </a:defRPr>
            </a:pPr>
            <a:r>
              <a:rPr lang="en-US" sz="2800" u="sng" dirty="0">
                <a:latin typeface="+mj-lt"/>
              </a:rPr>
              <a:t>Severe abdominal pain, frankly bloody diarrhea, fever, and leukocytosis </a:t>
            </a:r>
            <a:r>
              <a:rPr lang="en-US" sz="2800" dirty="0">
                <a:latin typeface="+mj-lt"/>
              </a:rPr>
              <a:t>occur in other enteric infections (such as Salmonella, Campylobacter, Yersinia, </a:t>
            </a:r>
            <a:r>
              <a:rPr lang="en-US" sz="2800" dirty="0" err="1">
                <a:latin typeface="+mj-lt"/>
              </a:rPr>
              <a:t>amebiasis</a:t>
            </a:r>
            <a:r>
              <a:rPr lang="en-US" sz="2800" dirty="0">
                <a:latin typeface="+mj-lt"/>
              </a:rPr>
              <a:t>, and Clostridium difficile), and with Henoch-</a:t>
            </a:r>
            <a:r>
              <a:rPr lang="en-US" sz="2800" dirty="0" err="1">
                <a:latin typeface="+mj-lt"/>
              </a:rPr>
              <a:t>Schönlein</a:t>
            </a:r>
            <a:r>
              <a:rPr lang="en-US" sz="2800" dirty="0">
                <a:latin typeface="+mj-lt"/>
              </a:rPr>
              <a:t> purpura. </a:t>
            </a:r>
          </a:p>
          <a:p>
            <a:pPr algn="l" defTabSz="257175" rtl="0">
              <a:defRPr sz="1344">
                <a:latin typeface="Verdana"/>
                <a:ea typeface="Verdana"/>
                <a:cs typeface="Verdana"/>
                <a:sym typeface="Verdana"/>
              </a:defRPr>
            </a:pPr>
            <a:r>
              <a:rPr lang="en-US" sz="2800" dirty="0">
                <a:latin typeface="+mj-lt"/>
              </a:rPr>
              <a:t>With severe diarrhea, elevations in the serum creatinine concentration and BUN are typically due to </a:t>
            </a:r>
            <a:r>
              <a:rPr lang="en-US" sz="2800" u="sng" dirty="0">
                <a:latin typeface="+mj-lt"/>
              </a:rPr>
              <a:t>volume depletion</a:t>
            </a:r>
            <a:r>
              <a:rPr lang="en-US" sz="2800" dirty="0">
                <a:latin typeface="+mj-lt"/>
              </a:rPr>
              <a:t>, not intrinsic renal disease. Thus, the combination of severe diarrhea and renal insufficiency due to volume depletion may be confused with that due to HUS. </a:t>
            </a:r>
          </a:p>
          <a:p>
            <a:pPr algn="l" rtl="0"/>
            <a:endParaRPr lang="ar-SA" sz="3600" dirty="0">
              <a:latin typeface="+mj-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sz="quarter" idx="1"/>
          </p:nvPr>
        </p:nvSpPr>
        <p:spPr>
          <a:xfrm>
            <a:off x="323528" y="476672"/>
            <a:ext cx="8640960" cy="5866221"/>
          </a:xfrm>
          <a:prstGeom prst="rect">
            <a:avLst/>
          </a:prstGeom>
        </p:spPr>
        <p:txBody>
          <a:bodyPr wrap="square">
            <a:spAutoFit/>
          </a:bodyPr>
          <a:lstStyle/>
          <a:p>
            <a:pPr marL="75799" indent="-75799" algn="l" defTabSz="257175" rtl="0">
              <a:buSzPct val="60000"/>
              <a:buBlip>
                <a:blip r:embed="rId2"/>
              </a:buBlip>
              <a:defRPr sz="1344">
                <a:latin typeface="Verdana"/>
                <a:ea typeface="Verdana"/>
                <a:cs typeface="Verdana"/>
                <a:sym typeface="Verdana"/>
              </a:defRPr>
            </a:pPr>
            <a:r>
              <a:rPr lang="en-US" sz="2800" dirty="0">
                <a:latin typeface="+mj-lt"/>
              </a:rPr>
              <a:t>The distinction between HUS and </a:t>
            </a:r>
            <a:r>
              <a:rPr lang="en-US" sz="2800" b="1" dirty="0">
                <a:solidFill>
                  <a:srgbClr val="FF2600"/>
                </a:solidFill>
                <a:latin typeface="+mj-lt"/>
              </a:rPr>
              <a:t>DIC</a:t>
            </a:r>
            <a:r>
              <a:rPr lang="en-US" sz="2800" dirty="0">
                <a:latin typeface="+mj-lt"/>
              </a:rPr>
              <a:t> is more difficult, and is based upon the history and laboratory studies. DIC is associated with intravascular activation of the coagulation cascade, leading to intravascular deposition of fibrin thrombi, the consumption of</a:t>
            </a:r>
            <a:r>
              <a:rPr lang="en-US" sz="2800" dirty="0">
                <a:solidFill>
                  <a:srgbClr val="FF0000"/>
                </a:solidFill>
                <a:latin typeface="+mj-lt"/>
              </a:rPr>
              <a:t> all </a:t>
            </a:r>
            <a:r>
              <a:rPr lang="en-US" sz="2800" dirty="0">
                <a:latin typeface="+mj-lt"/>
              </a:rPr>
              <a:t>of the components of this cascade, and </a:t>
            </a:r>
            <a:r>
              <a:rPr lang="en-US" sz="2800" dirty="0" err="1">
                <a:latin typeface="+mj-lt"/>
              </a:rPr>
              <a:t>microangiopathic</a:t>
            </a:r>
            <a:r>
              <a:rPr lang="en-US" sz="2800" dirty="0">
                <a:latin typeface="+mj-lt"/>
              </a:rPr>
              <a:t> hemolytic anemia. </a:t>
            </a:r>
          </a:p>
          <a:p>
            <a:pPr marL="75799" indent="-75799" algn="l" defTabSz="257175" rtl="0">
              <a:buSzPct val="60000"/>
              <a:buBlip>
                <a:blip r:embed="rId2"/>
              </a:buBlip>
              <a:defRPr sz="1344">
                <a:latin typeface="Verdana"/>
                <a:ea typeface="Verdana"/>
                <a:cs typeface="Verdana"/>
                <a:sym typeface="Verdana"/>
              </a:defRPr>
            </a:pPr>
            <a:endParaRPr lang="en-US" sz="2800" dirty="0">
              <a:latin typeface="+mj-lt"/>
            </a:endParaRPr>
          </a:p>
          <a:p>
            <a:pPr marL="75799" indent="-75799" algn="l" defTabSz="257175" rtl="0">
              <a:buSzPct val="60000"/>
              <a:buBlip>
                <a:blip r:embed="rId2"/>
              </a:buBlip>
              <a:defRPr sz="1344">
                <a:latin typeface="Verdana"/>
                <a:ea typeface="Verdana"/>
                <a:cs typeface="Verdana"/>
                <a:sym typeface="Verdana"/>
              </a:defRPr>
            </a:pPr>
            <a:r>
              <a:rPr lang="en-US" sz="2800" dirty="0">
                <a:latin typeface="+mj-lt"/>
              </a:rPr>
              <a:t>As a result, patients with DIC typically have thrombocytopenia, </a:t>
            </a:r>
            <a:r>
              <a:rPr lang="en-US" sz="2800" u="sng" dirty="0">
                <a:latin typeface="+mj-lt"/>
              </a:rPr>
              <a:t>low circulating levels of fibrinogen </a:t>
            </a:r>
            <a:r>
              <a:rPr lang="en-US" sz="2800" dirty="0">
                <a:latin typeface="+mj-lt"/>
              </a:rPr>
              <a:t>and factors V and VIII, </a:t>
            </a:r>
            <a:r>
              <a:rPr lang="en-US" sz="2800" u="sng" dirty="0">
                <a:latin typeface="+mj-lt"/>
              </a:rPr>
              <a:t>and prolongation of the prothrombin and partial thromboplastin times </a:t>
            </a:r>
            <a:r>
              <a:rPr lang="en-US" sz="2800" dirty="0">
                <a:latin typeface="+mj-lt"/>
              </a:rPr>
              <a:t>(PT and </a:t>
            </a:r>
            <a:r>
              <a:rPr lang="en-US" sz="2800" dirty="0" err="1">
                <a:latin typeface="+mj-lt"/>
              </a:rPr>
              <a:t>aPTT</a:t>
            </a:r>
            <a:r>
              <a:rPr lang="en-US" sz="2800" dirty="0">
                <a:latin typeface="+mj-lt"/>
              </a:rPr>
              <a:t>, respectively). </a:t>
            </a:r>
            <a:r>
              <a:rPr lang="en-US" sz="2800" dirty="0">
                <a:solidFill>
                  <a:srgbClr val="FF0000"/>
                </a:solidFill>
                <a:latin typeface="+mj-lt"/>
              </a:rPr>
              <a:t>And positive FDP and D Dimer </a:t>
            </a:r>
          </a:p>
        </p:txBody>
      </p:sp>
    </p:spTree>
    <p:extLst>
      <p:ext uri="{BB962C8B-B14F-4D97-AF65-F5344CB8AC3E}">
        <p14:creationId xmlns:p14="http://schemas.microsoft.com/office/powerpoint/2010/main" val="1201061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75799" indent="-75799" algn="l" defTabSz="257175" rtl="0">
              <a:buSzPct val="60000"/>
              <a:buBlip>
                <a:blip r:embed="rId2"/>
              </a:buBlip>
              <a:defRPr sz="1344">
                <a:latin typeface="Verdana"/>
                <a:ea typeface="Verdana"/>
                <a:cs typeface="Verdana"/>
                <a:sym typeface="Verdana"/>
              </a:defRPr>
            </a:pPr>
            <a:r>
              <a:rPr lang="en-US" sz="2800" dirty="0">
                <a:latin typeface="+mj-lt"/>
                <a:ea typeface="Verdana"/>
                <a:cs typeface="Verdana"/>
                <a:sym typeface="Verdana"/>
              </a:rPr>
              <a:t>In comparison, patients with Shiga toxin (</a:t>
            </a:r>
            <a:r>
              <a:rPr lang="en-US" sz="2800" dirty="0" err="1">
                <a:latin typeface="+mj-lt"/>
                <a:ea typeface="Verdana"/>
                <a:cs typeface="Verdana"/>
                <a:sym typeface="Verdana"/>
              </a:rPr>
              <a:t>Stx</a:t>
            </a:r>
            <a:r>
              <a:rPr lang="en-US" sz="2800" dirty="0">
                <a:latin typeface="+mj-lt"/>
                <a:ea typeface="Verdana"/>
                <a:cs typeface="Verdana"/>
                <a:sym typeface="Verdana"/>
              </a:rPr>
              <a:t>) HUS have </a:t>
            </a:r>
            <a:r>
              <a:rPr lang="en-US" sz="2800" b="1" u="sng" dirty="0">
                <a:solidFill>
                  <a:srgbClr val="FF2600"/>
                </a:solidFill>
                <a:latin typeface="+mj-lt"/>
                <a:ea typeface="Verdana"/>
                <a:cs typeface="Verdana"/>
                <a:sym typeface="Verdana"/>
              </a:rPr>
              <a:t>isolated platelet consumption </a:t>
            </a:r>
            <a:r>
              <a:rPr lang="en-US" sz="2800" u="sng" dirty="0">
                <a:solidFill>
                  <a:srgbClr val="FF2600"/>
                </a:solidFill>
                <a:latin typeface="+mj-lt"/>
                <a:ea typeface="Verdana"/>
                <a:cs typeface="Verdana"/>
                <a:sym typeface="Verdana"/>
              </a:rPr>
              <a:t>due to endothelial injury</a:t>
            </a:r>
            <a:r>
              <a:rPr lang="en-US" sz="2800" dirty="0">
                <a:latin typeface="+mj-lt"/>
                <a:ea typeface="Verdana"/>
                <a:cs typeface="Verdana"/>
                <a:sym typeface="Verdana"/>
              </a:rPr>
              <a:t>. </a:t>
            </a:r>
          </a:p>
          <a:p>
            <a:pPr marL="75799" indent="-75799" algn="l" defTabSz="257175" rtl="0">
              <a:buSzPct val="60000"/>
              <a:buBlip>
                <a:blip r:embed="rId2"/>
              </a:buBlip>
              <a:defRPr sz="1344">
                <a:latin typeface="Verdana"/>
                <a:ea typeface="Verdana"/>
                <a:cs typeface="Verdana"/>
                <a:sym typeface="Verdana"/>
              </a:defRPr>
            </a:pPr>
            <a:endParaRPr lang="en-US" sz="2800" dirty="0">
              <a:latin typeface="+mj-lt"/>
              <a:ea typeface="Verdana"/>
              <a:cs typeface="Verdana"/>
              <a:sym typeface="Verdana"/>
            </a:endParaRPr>
          </a:p>
          <a:p>
            <a:pPr marL="75799" indent="-75799" algn="l" defTabSz="257175" rtl="0">
              <a:buSzPct val="60000"/>
              <a:buBlip>
                <a:blip r:embed="rId2"/>
              </a:buBlip>
              <a:defRPr sz="1344">
                <a:latin typeface="Verdana"/>
                <a:ea typeface="Verdana"/>
                <a:cs typeface="Verdana"/>
                <a:sym typeface="Verdana"/>
              </a:defRPr>
            </a:pPr>
            <a:r>
              <a:rPr lang="en-US" sz="2800" dirty="0">
                <a:latin typeface="+mj-lt"/>
                <a:ea typeface="Verdana"/>
                <a:cs typeface="Verdana"/>
                <a:sym typeface="Verdana"/>
              </a:rPr>
              <a:t>The net effect is thrombocytopenia; increased turnover of platelets, but not fibrin; and usually normal levels of the coagulation components, and little or no prolongation of the PT or </a:t>
            </a:r>
            <a:r>
              <a:rPr lang="en-US" sz="2800" dirty="0" err="1">
                <a:latin typeface="+mj-lt"/>
                <a:ea typeface="Verdana"/>
                <a:cs typeface="Verdana"/>
                <a:sym typeface="Verdana"/>
              </a:rPr>
              <a:t>aPTT</a:t>
            </a:r>
            <a:r>
              <a:rPr lang="en-US" sz="2800" dirty="0">
                <a:latin typeface="+mj-lt"/>
                <a:ea typeface="Verdana"/>
                <a:cs typeface="Verdana"/>
                <a:sym typeface="Verdana"/>
              </a:rPr>
              <a:t>.</a:t>
            </a:r>
          </a:p>
          <a:p>
            <a:endParaRPr lang="en-US" sz="13800" dirty="0">
              <a:latin typeface="+mj-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7664" y="2132856"/>
            <a:ext cx="5424434" cy="830997"/>
          </a:xfrm>
          <a:prstGeom prst="rect">
            <a:avLst/>
          </a:prstGeom>
        </p:spPr>
        <p:txBody>
          <a:bodyPr wrap="none">
            <a:spAutoFit/>
          </a:bodyPr>
          <a:lstStyle/>
          <a:p>
            <a:r>
              <a:rPr lang="en-US" sz="4800" b="1" dirty="0">
                <a:solidFill>
                  <a:schemeClr val="tx1">
                    <a:lumMod val="95000"/>
                    <a:lumOff val="5000"/>
                  </a:schemeClr>
                </a:solidFill>
              </a:rPr>
              <a:t>Atypical HUS causes </a:t>
            </a:r>
            <a:endParaRPr lang="en-US" sz="4800" dirty="0"/>
          </a:p>
        </p:txBody>
      </p:sp>
      <p:sp>
        <p:nvSpPr>
          <p:cNvPr id="2" name="عنوان فرعي 1"/>
          <p:cNvSpPr>
            <a:spLocks noGrp="1"/>
          </p:cNvSpPr>
          <p:nvPr>
            <p:ph type="subTitle"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640960" cy="6120680"/>
          </a:xfrm>
        </p:spPr>
        <p:txBody>
          <a:bodyPr>
            <a:noAutofit/>
          </a:bodyPr>
          <a:lstStyle/>
          <a:p>
            <a:pPr algn="l" rtl="0"/>
            <a:r>
              <a:rPr lang="en-US" sz="2800" b="1" dirty="0">
                <a:solidFill>
                  <a:srgbClr val="FF0000"/>
                </a:solidFill>
              </a:rPr>
              <a:t>Age :</a:t>
            </a:r>
          </a:p>
          <a:p>
            <a:pPr algn="l" rtl="0">
              <a:buFont typeface="Courier New" pitchFamily="49" charset="0"/>
              <a:buChar char="o"/>
            </a:pPr>
            <a:r>
              <a:rPr lang="en-US" sz="2400" dirty="0"/>
              <a:t>D+ HUS occur in children aged 7 months to 6 years . </a:t>
            </a:r>
          </a:p>
          <a:p>
            <a:pPr algn="l" rtl="0">
              <a:buFont typeface="Courier New" pitchFamily="49" charset="0"/>
              <a:buChar char="o"/>
            </a:pPr>
            <a:r>
              <a:rPr lang="en-US" sz="2400" dirty="0"/>
              <a:t>D-HUS has No age predilection . </a:t>
            </a:r>
          </a:p>
          <a:p>
            <a:pPr algn="l" rtl="0">
              <a:buFont typeface="Courier New" pitchFamily="49" charset="0"/>
              <a:buChar char="o"/>
            </a:pPr>
            <a:r>
              <a:rPr lang="en-US" sz="2400" dirty="0"/>
              <a:t>Genetically mediated forms may present as early as birth or the neonatal period </a:t>
            </a:r>
          </a:p>
          <a:p>
            <a:pPr algn="l" rtl="0"/>
            <a:endParaRPr lang="en-US" sz="2800" b="1" dirty="0">
              <a:solidFill>
                <a:srgbClr val="FF0000"/>
              </a:solidFill>
            </a:endParaRPr>
          </a:p>
          <a:p>
            <a:pPr algn="l" rtl="0"/>
            <a:r>
              <a:rPr lang="en-US" sz="2800" b="1" dirty="0">
                <a:solidFill>
                  <a:srgbClr val="FF0000"/>
                </a:solidFill>
              </a:rPr>
              <a:t>Mortality/Morbidity :</a:t>
            </a:r>
          </a:p>
          <a:p>
            <a:pPr algn="l" rtl="0">
              <a:buFont typeface="Courier New" pitchFamily="49" charset="0"/>
              <a:buChar char="o"/>
            </a:pPr>
            <a:r>
              <a:rPr lang="en-US" sz="2400" dirty="0"/>
              <a:t>Mortality rates have decreased progressively from near universal fatality in 1955 to only 3-5% during the 1990s. </a:t>
            </a:r>
          </a:p>
          <a:p>
            <a:pPr algn="l" rtl="0">
              <a:buFont typeface="Courier New" pitchFamily="49" charset="0"/>
              <a:buChar char="o"/>
            </a:pPr>
            <a:r>
              <a:rPr lang="en-US" sz="2400" dirty="0"/>
              <a:t>Patients with hereditary HUS have a worse prognosis. </a:t>
            </a:r>
          </a:p>
          <a:p>
            <a:pPr algn="l" rtl="0">
              <a:buFont typeface="Courier New" pitchFamily="49" charset="0"/>
              <a:buChar char="o"/>
            </a:pPr>
            <a:r>
              <a:rPr lang="en-US" sz="2400" dirty="0"/>
              <a:t>The vast majority of patients with autosomal dominant or recessive forms of the disease progress to ESRD. </a:t>
            </a:r>
          </a:p>
          <a:p>
            <a:pPr algn="l" rtl="0">
              <a:buNone/>
            </a:pPr>
            <a:r>
              <a:rPr lang="en-US" sz="2800" dirty="0"/>
              <a:t> </a:t>
            </a:r>
          </a:p>
          <a:p>
            <a:pPr algn="l" rtl="0"/>
            <a:endParaRPr lang="en-US" sz="2800" dirty="0"/>
          </a:p>
        </p:txBody>
      </p:sp>
      <p:sp>
        <p:nvSpPr>
          <p:cNvPr id="2" name="مربع نص 1"/>
          <p:cNvSpPr txBox="1"/>
          <p:nvPr/>
        </p:nvSpPr>
        <p:spPr>
          <a:xfrm>
            <a:off x="2771800" y="188640"/>
            <a:ext cx="4248472" cy="646331"/>
          </a:xfrm>
          <a:prstGeom prst="rect">
            <a:avLst/>
          </a:prstGeom>
          <a:noFill/>
        </p:spPr>
        <p:txBody>
          <a:bodyPr wrap="square" rtlCol="0">
            <a:spAutoFit/>
          </a:bodyPr>
          <a:lstStyle/>
          <a:p>
            <a:pPr algn="l"/>
            <a:r>
              <a:rPr lang="en-US" dirty="0">
                <a:solidFill>
                  <a:srgbClr val="92D050"/>
                </a:solidFill>
              </a:rPr>
              <a:t>D+ HUS = with diarrhea\ typical form  </a:t>
            </a:r>
          </a:p>
          <a:p>
            <a:pPr algn="l"/>
            <a:r>
              <a:rPr lang="en-US" dirty="0">
                <a:solidFill>
                  <a:srgbClr val="92D050"/>
                </a:solidFill>
              </a:rPr>
              <a:t>D-HUS = without diarrhea \ atypical form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6377940" cy="1293028"/>
          </a:xfrm>
        </p:spPr>
        <p:txBody>
          <a:bodyPr/>
          <a:lstStyle/>
          <a:p>
            <a:pPr algn="ctr"/>
            <a:r>
              <a:rPr lang="en-US" b="1" dirty="0"/>
              <a:t>Atypical HUS</a:t>
            </a:r>
            <a:endParaRPr lang="ar-SA" b="1" dirty="0"/>
          </a:p>
        </p:txBody>
      </p:sp>
      <p:sp>
        <p:nvSpPr>
          <p:cNvPr id="5" name="Content Placeholder 4"/>
          <p:cNvSpPr>
            <a:spLocks noGrp="1"/>
          </p:cNvSpPr>
          <p:nvPr>
            <p:ph sz="quarter" idx="1"/>
          </p:nvPr>
        </p:nvSpPr>
        <p:spPr>
          <a:xfrm>
            <a:off x="251520" y="1600200"/>
            <a:ext cx="8496944" cy="4572000"/>
          </a:xfrm>
        </p:spPr>
        <p:txBody>
          <a:bodyPr>
            <a:normAutofit/>
          </a:bodyPr>
          <a:lstStyle/>
          <a:p>
            <a:pPr algn="l" rtl="0"/>
            <a:r>
              <a:rPr lang="en-US" sz="2800" b="1" dirty="0" err="1">
                <a:solidFill>
                  <a:srgbClr val="FF2600"/>
                </a:solidFill>
                <a:latin typeface="+mj-lt"/>
                <a:cs typeface="Arial" panose="020B0604020202020204" pitchFamily="34" charset="0"/>
              </a:rPr>
              <a:t>NStx</a:t>
            </a:r>
            <a:r>
              <a:rPr lang="en-US" sz="2800" dirty="0">
                <a:latin typeface="+mj-lt"/>
                <a:cs typeface="Arial" panose="020B0604020202020204" pitchFamily="34" charset="0"/>
              </a:rPr>
              <a:t> HUS is defined by the characteristic triad of HUS (</a:t>
            </a:r>
            <a:r>
              <a:rPr lang="en-US" sz="2800" dirty="0" err="1">
                <a:latin typeface="+mj-lt"/>
                <a:cs typeface="Arial" panose="020B0604020202020204" pitchFamily="34" charset="0"/>
              </a:rPr>
              <a:t>microangiopathic</a:t>
            </a:r>
            <a:r>
              <a:rPr lang="en-US" sz="2800" dirty="0">
                <a:latin typeface="+mj-lt"/>
                <a:cs typeface="Arial" panose="020B0604020202020204" pitchFamily="34" charset="0"/>
              </a:rPr>
              <a:t> hemolytic anemia, thrombocytopenia, and acute renal injury), </a:t>
            </a:r>
            <a:r>
              <a:rPr lang="en-US" sz="2800" b="1" dirty="0">
                <a:latin typeface="+mj-lt"/>
                <a:cs typeface="Arial" panose="020B0604020202020204" pitchFamily="34" charset="0"/>
              </a:rPr>
              <a:t>but without a diarrheal </a:t>
            </a:r>
            <a:r>
              <a:rPr lang="en-US" sz="2800" b="1" dirty="0" err="1">
                <a:latin typeface="+mj-lt"/>
                <a:cs typeface="Arial" panose="020B0604020202020204" pitchFamily="34" charset="0"/>
              </a:rPr>
              <a:t>prodrome</a:t>
            </a:r>
            <a:r>
              <a:rPr lang="en-US" sz="2800" b="1" dirty="0">
                <a:latin typeface="+mj-lt"/>
                <a:cs typeface="Arial" panose="020B0604020202020204" pitchFamily="34" charset="0"/>
              </a:rPr>
              <a:t>.</a:t>
            </a:r>
            <a:r>
              <a:rPr lang="en-US" sz="2800" dirty="0">
                <a:latin typeface="+mj-lt"/>
                <a:cs typeface="Arial" panose="020B0604020202020204" pitchFamily="34" charset="0"/>
              </a:rPr>
              <a:t> </a:t>
            </a:r>
          </a:p>
          <a:p>
            <a:pPr algn="l" rtl="0"/>
            <a:r>
              <a:rPr lang="en-US" sz="2800" dirty="0">
                <a:latin typeface="+mj-lt"/>
                <a:cs typeface="Arial" panose="020B0604020202020204" pitchFamily="34" charset="0"/>
              </a:rPr>
              <a:t>As previously mentioned, some cases of Shiga toxin associated HUS may not present with colitis and diarrhea. Unlike </a:t>
            </a:r>
            <a:r>
              <a:rPr lang="en-US" sz="2800" dirty="0" err="1">
                <a:latin typeface="+mj-lt"/>
                <a:cs typeface="Arial" panose="020B0604020202020204" pitchFamily="34" charset="0"/>
              </a:rPr>
              <a:t>Stx</a:t>
            </a:r>
            <a:r>
              <a:rPr lang="en-US" sz="2800" dirty="0">
                <a:latin typeface="+mj-lt"/>
                <a:cs typeface="Arial" panose="020B0604020202020204" pitchFamily="34" charset="0"/>
              </a:rPr>
              <a:t> disease, </a:t>
            </a:r>
            <a:r>
              <a:rPr lang="en-US" sz="2800" dirty="0" err="1">
                <a:latin typeface="+mj-lt"/>
                <a:cs typeface="Arial" panose="020B0604020202020204" pitchFamily="34" charset="0"/>
              </a:rPr>
              <a:t>NStx</a:t>
            </a:r>
            <a:r>
              <a:rPr lang="en-US" sz="2800" dirty="0">
                <a:latin typeface="+mj-lt"/>
                <a:cs typeface="Arial" panose="020B0604020202020204" pitchFamily="34" charset="0"/>
              </a:rPr>
              <a:t> HUS is more likely to recur, have a severe clinical course (particularly renal insufficiency and hypertension), and be associated with a </a:t>
            </a:r>
            <a:r>
              <a:rPr lang="en-US" sz="2800" b="1" dirty="0">
                <a:latin typeface="+mj-lt"/>
                <a:cs typeface="Arial" panose="020B0604020202020204" pitchFamily="34" charset="0"/>
              </a:rPr>
              <a:t>positive family history</a:t>
            </a:r>
            <a:r>
              <a:rPr lang="en-US" sz="2800" dirty="0">
                <a:latin typeface="+mj-lt"/>
                <a:cs typeface="Arial" panose="020B0604020202020204" pitchFamily="34" charset="0"/>
              </a:rPr>
              <a:t>.</a:t>
            </a:r>
          </a:p>
          <a:p>
            <a:pPr algn="l" rtl="0"/>
            <a:endParaRPr lang="ar-SA" sz="3600" dirty="0">
              <a:latin typeface="+mj-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idx="4294967295"/>
          </p:nvPr>
        </p:nvSpPr>
        <p:spPr>
          <a:xfrm>
            <a:off x="827584" y="404664"/>
            <a:ext cx="5975350" cy="936625"/>
          </a:xfrm>
          <a:prstGeom prst="rect">
            <a:avLst/>
          </a:prstGeom>
        </p:spPr>
        <p:txBody>
          <a:bodyPr>
            <a:normAutofit/>
          </a:bodyPr>
          <a:lstStyle/>
          <a:p>
            <a:pPr algn="ctr"/>
            <a:r>
              <a:rPr b="1" dirty="0">
                <a:solidFill>
                  <a:schemeClr val="tx1">
                    <a:lumMod val="95000"/>
                    <a:lumOff val="5000"/>
                  </a:schemeClr>
                </a:solidFill>
              </a:rPr>
              <a:t>Atypical HUS</a:t>
            </a:r>
          </a:p>
        </p:txBody>
      </p:sp>
      <p:sp>
        <p:nvSpPr>
          <p:cNvPr id="149" name="Shape 149"/>
          <p:cNvSpPr>
            <a:spLocks noGrp="1"/>
          </p:cNvSpPr>
          <p:nvPr>
            <p:ph type="body" idx="4294967295"/>
          </p:nvPr>
        </p:nvSpPr>
        <p:spPr>
          <a:xfrm>
            <a:off x="539552" y="1772816"/>
            <a:ext cx="7994848" cy="4423197"/>
          </a:xfrm>
          <a:prstGeom prst="rect">
            <a:avLst/>
          </a:prstGeom>
        </p:spPr>
        <p:txBody>
          <a:bodyPr>
            <a:normAutofit/>
          </a:bodyPr>
          <a:lstStyle/>
          <a:p>
            <a:pPr algn="l" rtl="0">
              <a:lnSpc>
                <a:spcPct val="90000"/>
              </a:lnSpc>
              <a:buChar char="•"/>
              <a:defRPr sz="3000">
                <a:solidFill>
                  <a:srgbClr val="C00000"/>
                </a:solidFill>
              </a:defRPr>
            </a:pPr>
            <a:r>
              <a:rPr dirty="0">
                <a:solidFill>
                  <a:schemeClr val="tx1">
                    <a:lumMod val="95000"/>
                    <a:lumOff val="5000"/>
                  </a:schemeClr>
                </a:solidFill>
                <a:latin typeface="+mj-lt"/>
                <a:cs typeface="Arial" panose="020B0604020202020204" pitchFamily="34" charset="0"/>
              </a:rPr>
              <a:t>Uncommon</a:t>
            </a:r>
            <a:r>
              <a:rPr lang="en-US" dirty="0">
                <a:solidFill>
                  <a:schemeClr val="tx1">
                    <a:lumMod val="95000"/>
                    <a:lumOff val="5000"/>
                  </a:schemeClr>
                </a:solidFill>
                <a:latin typeface="+mj-lt"/>
                <a:cs typeface="Arial" panose="020B0604020202020204" pitchFamily="34" charset="0"/>
              </a:rPr>
              <a:t> ( 10%) </a:t>
            </a:r>
            <a:r>
              <a:rPr lang="en-US" sz="1800" dirty="0">
                <a:solidFill>
                  <a:srgbClr val="0070C0"/>
                </a:solidFill>
                <a:latin typeface="+mj-lt"/>
                <a:cs typeface="Arial" panose="020B0604020202020204" pitchFamily="34" charset="0"/>
              </a:rPr>
              <a:t>whereas typical </a:t>
            </a:r>
            <a:r>
              <a:rPr lang="en-US" sz="1800" dirty="0" err="1">
                <a:solidFill>
                  <a:srgbClr val="0070C0"/>
                </a:solidFill>
                <a:latin typeface="+mj-lt"/>
                <a:cs typeface="Arial" panose="020B0604020202020204" pitchFamily="34" charset="0"/>
              </a:rPr>
              <a:t>hus</a:t>
            </a:r>
            <a:r>
              <a:rPr lang="en-US" sz="1800" dirty="0">
                <a:solidFill>
                  <a:srgbClr val="0070C0"/>
                </a:solidFill>
                <a:latin typeface="+mj-lt"/>
                <a:cs typeface="Arial" panose="020B0604020202020204" pitchFamily="34" charset="0"/>
              </a:rPr>
              <a:t> 90%</a:t>
            </a:r>
          </a:p>
          <a:p>
            <a:pPr algn="l" rtl="0">
              <a:lnSpc>
                <a:spcPct val="90000"/>
              </a:lnSpc>
              <a:buChar char="•"/>
              <a:defRPr sz="3000">
                <a:solidFill>
                  <a:srgbClr val="C00000"/>
                </a:solidFill>
              </a:defRPr>
            </a:pPr>
            <a:endParaRPr dirty="0">
              <a:solidFill>
                <a:schemeClr val="tx1">
                  <a:lumMod val="95000"/>
                  <a:lumOff val="5000"/>
                </a:schemeClr>
              </a:solidFill>
              <a:latin typeface="+mj-lt"/>
              <a:cs typeface="Arial" panose="020B0604020202020204" pitchFamily="34" charset="0"/>
            </a:endParaRPr>
          </a:p>
          <a:p>
            <a:pPr algn="l" rtl="0">
              <a:lnSpc>
                <a:spcPct val="90000"/>
              </a:lnSpc>
              <a:buChar char="•"/>
              <a:defRPr sz="3000"/>
            </a:pPr>
            <a:r>
              <a:rPr dirty="0">
                <a:solidFill>
                  <a:schemeClr val="tx1">
                    <a:lumMod val="95000"/>
                    <a:lumOff val="5000"/>
                  </a:schemeClr>
                </a:solidFill>
                <a:latin typeface="+mj-lt"/>
                <a:cs typeface="Arial" panose="020B0604020202020204" pitchFamily="34" charset="0"/>
              </a:rPr>
              <a:t>Up to 50% or more may have mutations in genes of complement components and regulators</a:t>
            </a:r>
          </a:p>
          <a:p>
            <a:pPr algn="l" rtl="0">
              <a:lnSpc>
                <a:spcPct val="90000"/>
              </a:lnSpc>
              <a:buChar char="•"/>
              <a:defRPr sz="3000">
                <a:solidFill>
                  <a:srgbClr val="C00000"/>
                </a:solidFill>
              </a:defRPr>
            </a:pPr>
            <a:r>
              <a:rPr dirty="0">
                <a:solidFill>
                  <a:schemeClr val="tx1">
                    <a:lumMod val="95000"/>
                    <a:lumOff val="5000"/>
                  </a:schemeClr>
                </a:solidFill>
                <a:latin typeface="+mj-lt"/>
                <a:cs typeface="Arial" panose="020B0604020202020204" pitchFamily="34" charset="0"/>
              </a:rPr>
              <a:t>Poor prognosis</a:t>
            </a:r>
          </a:p>
          <a:p>
            <a:pPr algn="l" rtl="0">
              <a:lnSpc>
                <a:spcPct val="90000"/>
              </a:lnSpc>
              <a:buChar char="•"/>
              <a:defRPr sz="3000"/>
            </a:pPr>
            <a:r>
              <a:rPr dirty="0">
                <a:solidFill>
                  <a:schemeClr val="tx1">
                    <a:lumMod val="95000"/>
                    <a:lumOff val="5000"/>
                  </a:schemeClr>
                </a:solidFill>
                <a:latin typeface="+mj-lt"/>
                <a:cs typeface="Arial" panose="020B0604020202020204" pitchFamily="34" charset="0"/>
              </a:rPr>
              <a:t>Treatment options depending on the mutation</a:t>
            </a:r>
          </a:p>
          <a:p>
            <a:pPr algn="l" rtl="0">
              <a:lnSpc>
                <a:spcPct val="90000"/>
              </a:lnSpc>
              <a:buChar char="•"/>
              <a:defRPr sz="3000"/>
            </a:pPr>
            <a:r>
              <a:rPr dirty="0">
                <a:solidFill>
                  <a:schemeClr val="tx1">
                    <a:lumMod val="95000"/>
                    <a:lumOff val="5000"/>
                  </a:schemeClr>
                </a:solidFill>
                <a:latin typeface="+mj-lt"/>
                <a:cs typeface="Arial" panose="020B0604020202020204" pitchFamily="34" charset="0"/>
              </a:rPr>
              <a:t>Early intervention crucial</a:t>
            </a:r>
          </a:p>
          <a:p>
            <a:pPr algn="l" rtl="0">
              <a:lnSpc>
                <a:spcPct val="90000"/>
              </a:lnSpc>
              <a:buChar char="•"/>
              <a:defRPr sz="3000"/>
            </a:pPr>
            <a:r>
              <a:rPr dirty="0">
                <a:solidFill>
                  <a:schemeClr val="tx1">
                    <a:lumMod val="95000"/>
                    <a:lumOff val="5000"/>
                  </a:schemeClr>
                </a:solidFill>
                <a:latin typeface="+mj-lt"/>
                <a:cs typeface="Arial" panose="020B0604020202020204" pitchFamily="34" charset="0"/>
              </a:rPr>
              <a:t>Implications for recurrence post</a:t>
            </a:r>
            <a:r>
              <a:rPr lang="ar-JO" dirty="0">
                <a:solidFill>
                  <a:schemeClr val="tx1">
                    <a:lumMod val="95000"/>
                    <a:lumOff val="5000"/>
                  </a:schemeClr>
                </a:solidFill>
                <a:latin typeface="+mj-lt"/>
                <a:cs typeface="Arial" panose="020B0604020202020204" pitchFamily="34" charset="0"/>
              </a:rPr>
              <a:t> </a:t>
            </a:r>
            <a:r>
              <a:rPr dirty="0">
                <a:solidFill>
                  <a:schemeClr val="tx1">
                    <a:lumMod val="95000"/>
                    <a:lumOff val="5000"/>
                  </a:schemeClr>
                </a:solidFill>
                <a:latin typeface="+mj-lt"/>
                <a:cs typeface="Arial" panose="020B0604020202020204" pitchFamily="34" charset="0"/>
              </a:rPr>
              <a:t>transplantation</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idx="4294967295"/>
          </p:nvPr>
        </p:nvSpPr>
        <p:spPr>
          <a:xfrm>
            <a:off x="1115616" y="332656"/>
            <a:ext cx="4679950" cy="1079500"/>
          </a:xfrm>
          <a:prstGeom prst="rect">
            <a:avLst/>
          </a:prstGeom>
        </p:spPr>
        <p:txBody>
          <a:bodyPr>
            <a:normAutofit/>
          </a:bodyPr>
          <a:lstStyle>
            <a:lvl1pPr>
              <a:defRPr b="1"/>
            </a:lvl1pPr>
          </a:lstStyle>
          <a:p>
            <a:r>
              <a:rPr dirty="0"/>
              <a:t>Atypical HUS</a:t>
            </a:r>
          </a:p>
        </p:txBody>
      </p:sp>
      <p:sp>
        <p:nvSpPr>
          <p:cNvPr id="146" name="Shape 146"/>
          <p:cNvSpPr>
            <a:spLocks noGrp="1"/>
          </p:cNvSpPr>
          <p:nvPr>
            <p:ph type="body" idx="4294967295"/>
          </p:nvPr>
        </p:nvSpPr>
        <p:spPr>
          <a:xfrm>
            <a:off x="863600" y="1700213"/>
            <a:ext cx="8280400" cy="3960812"/>
          </a:xfrm>
          <a:prstGeom prst="rect">
            <a:avLst/>
          </a:prstGeom>
        </p:spPr>
        <p:txBody>
          <a:bodyPr>
            <a:normAutofit/>
          </a:bodyPr>
          <a:lstStyle/>
          <a:p>
            <a:pPr marL="0" indent="0" algn="l" defTabSz="257175" rtl="0">
              <a:spcBef>
                <a:spcPts val="0"/>
              </a:spcBef>
              <a:buNone/>
              <a:defRPr sz="1344">
                <a:latin typeface="Verdana"/>
                <a:ea typeface="Verdana"/>
                <a:cs typeface="Verdana"/>
                <a:sym typeface="Verdana"/>
              </a:defRPr>
            </a:pPr>
            <a:endParaRPr sz="1800" dirty="0">
              <a:latin typeface="+mj-lt"/>
              <a:cs typeface="Arial" panose="020B0604020202020204" pitchFamily="34" charset="0"/>
            </a:endParaRPr>
          </a:p>
          <a:p>
            <a:pPr algn="l" rtl="0">
              <a:buSzTx/>
              <a:buNone/>
              <a:defRPr b="1"/>
            </a:pPr>
            <a:r>
              <a:rPr lang="en-US" sz="3200" dirty="0">
                <a:latin typeface="+mj-lt"/>
                <a:cs typeface="Arial" panose="020B0604020202020204" pitchFamily="34" charset="0"/>
              </a:rPr>
              <a:t>When to consider Atypical HUS </a:t>
            </a:r>
            <a:r>
              <a:rPr sz="3200" dirty="0">
                <a:latin typeface="+mj-lt"/>
                <a:cs typeface="Arial" panose="020B0604020202020204" pitchFamily="34" charset="0"/>
              </a:rPr>
              <a:t>?</a:t>
            </a:r>
          </a:p>
          <a:p>
            <a:pPr algn="l" rtl="0">
              <a:buChar char="•"/>
              <a:defRPr>
                <a:solidFill>
                  <a:srgbClr val="C00000"/>
                </a:solidFill>
              </a:defRPr>
            </a:pPr>
            <a:r>
              <a:rPr sz="3200" dirty="0">
                <a:solidFill>
                  <a:schemeClr val="tx1">
                    <a:lumMod val="95000"/>
                    <a:lumOff val="5000"/>
                  </a:schemeClr>
                </a:solidFill>
                <a:latin typeface="+mj-lt"/>
                <a:cs typeface="Arial" panose="020B0604020202020204" pitchFamily="34" charset="0"/>
              </a:rPr>
              <a:t>Non-bloody </a:t>
            </a:r>
            <a:r>
              <a:rPr sz="3200" dirty="0" err="1">
                <a:solidFill>
                  <a:schemeClr val="tx1">
                    <a:lumMod val="95000"/>
                    <a:lumOff val="5000"/>
                  </a:schemeClr>
                </a:solidFill>
                <a:latin typeface="+mj-lt"/>
                <a:cs typeface="Arial" panose="020B0604020202020204" pitchFamily="34" charset="0"/>
              </a:rPr>
              <a:t>diarrhoea</a:t>
            </a:r>
            <a:endParaRPr sz="3200" dirty="0">
              <a:solidFill>
                <a:schemeClr val="tx1">
                  <a:lumMod val="95000"/>
                  <a:lumOff val="5000"/>
                </a:schemeClr>
              </a:solidFill>
              <a:latin typeface="+mj-lt"/>
              <a:cs typeface="Arial" panose="020B0604020202020204" pitchFamily="34" charset="0"/>
            </a:endParaRPr>
          </a:p>
          <a:p>
            <a:pPr algn="l" rtl="0">
              <a:buChar char="•"/>
            </a:pPr>
            <a:r>
              <a:rPr sz="3200" dirty="0">
                <a:latin typeface="+mj-lt"/>
                <a:cs typeface="Arial" panose="020B0604020202020204" pitchFamily="34" charset="0"/>
              </a:rPr>
              <a:t>Known family history of HUS</a:t>
            </a:r>
          </a:p>
          <a:p>
            <a:pPr algn="l" rtl="0">
              <a:buChar char="•"/>
            </a:pPr>
            <a:r>
              <a:rPr sz="3200" dirty="0">
                <a:latin typeface="+mj-lt"/>
                <a:cs typeface="Arial" panose="020B0604020202020204" pitchFamily="34" charset="0"/>
              </a:rPr>
              <a:t>Children under 3 months old</a:t>
            </a:r>
          </a:p>
          <a:p>
            <a:pPr algn="l" rtl="0">
              <a:buChar char="•"/>
              <a:defRPr>
                <a:solidFill>
                  <a:srgbClr val="C00000"/>
                </a:solidFill>
              </a:defRPr>
            </a:pPr>
            <a:r>
              <a:rPr sz="3200" dirty="0">
                <a:solidFill>
                  <a:schemeClr val="tx1">
                    <a:lumMod val="95000"/>
                    <a:lumOff val="5000"/>
                  </a:schemeClr>
                </a:solidFill>
                <a:latin typeface="+mj-lt"/>
                <a:cs typeface="Arial" panose="020B0604020202020204" pitchFamily="34" charset="0"/>
              </a:rPr>
              <a:t>Relapsing course</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Shape 151"/>
          <p:cNvSpPr>
            <a:spLocks noGrp="1"/>
          </p:cNvSpPr>
          <p:nvPr>
            <p:ph type="title" idx="4294967295"/>
          </p:nvPr>
        </p:nvSpPr>
        <p:spPr>
          <a:xfrm>
            <a:off x="1143000" y="304800"/>
            <a:ext cx="6227762" cy="1152525"/>
          </a:xfrm>
          <a:prstGeom prst="rect">
            <a:avLst/>
          </a:prstGeom>
        </p:spPr>
        <p:txBody>
          <a:bodyPr>
            <a:normAutofit/>
          </a:bodyPr>
          <a:lstStyle>
            <a:lvl1pPr>
              <a:defRPr sz="3500"/>
            </a:lvl1pPr>
          </a:lstStyle>
          <a:p>
            <a:pPr algn="ctr"/>
            <a:r>
              <a:rPr sz="4000" b="1" dirty="0">
                <a:solidFill>
                  <a:schemeClr val="tx1">
                    <a:lumMod val="95000"/>
                    <a:lumOff val="5000"/>
                  </a:schemeClr>
                </a:solidFill>
              </a:rPr>
              <a:t>Atypical HUS causes </a:t>
            </a:r>
          </a:p>
        </p:txBody>
      </p:sp>
      <p:sp>
        <p:nvSpPr>
          <p:cNvPr id="152" name="Shape 152"/>
          <p:cNvSpPr>
            <a:spLocks noGrp="1"/>
          </p:cNvSpPr>
          <p:nvPr>
            <p:ph type="body" idx="4294967295"/>
          </p:nvPr>
        </p:nvSpPr>
        <p:spPr>
          <a:xfrm>
            <a:off x="395536" y="1484785"/>
            <a:ext cx="8352928" cy="4681066"/>
          </a:xfrm>
          <a:prstGeom prst="rect">
            <a:avLst/>
          </a:prstGeom>
        </p:spPr>
        <p:txBody>
          <a:bodyPr>
            <a:normAutofit/>
          </a:bodyPr>
          <a:lstStyle/>
          <a:p>
            <a:pPr marL="150689" indent="-150689" algn="l" rtl="0">
              <a:buNone/>
              <a:defRPr b="1"/>
            </a:pPr>
            <a:r>
              <a:rPr sz="3600" dirty="0">
                <a:solidFill>
                  <a:schemeClr val="tx1">
                    <a:lumMod val="95000"/>
                    <a:lumOff val="5000"/>
                  </a:schemeClr>
                </a:solidFill>
                <a:latin typeface="+mj-lt"/>
              </a:rPr>
              <a:t>1-</a:t>
            </a:r>
            <a:r>
              <a:rPr sz="4800" dirty="0">
                <a:solidFill>
                  <a:schemeClr val="tx1">
                    <a:lumMod val="95000"/>
                    <a:lumOff val="5000"/>
                  </a:schemeClr>
                </a:solidFill>
                <a:latin typeface="+mj-lt"/>
              </a:rPr>
              <a:t> </a:t>
            </a:r>
            <a:r>
              <a:rPr lang="en-US" sz="2800" dirty="0">
                <a:solidFill>
                  <a:schemeClr val="tx1">
                    <a:lumMod val="95000"/>
                    <a:lumOff val="5000"/>
                  </a:schemeClr>
                </a:solidFill>
                <a:latin typeface="+mj-lt"/>
              </a:rPr>
              <a:t>Infection induced Atypical HUS</a:t>
            </a:r>
            <a:r>
              <a:rPr sz="2800" dirty="0">
                <a:solidFill>
                  <a:schemeClr val="tx1">
                    <a:lumMod val="95000"/>
                    <a:lumOff val="5000"/>
                  </a:schemeClr>
                </a:solidFill>
                <a:latin typeface="+mj-lt"/>
              </a:rPr>
              <a:t>:  </a:t>
            </a:r>
          </a:p>
          <a:p>
            <a:pPr marL="457200" lvl="1" indent="0" algn="l" rtl="0">
              <a:buNone/>
            </a:pPr>
            <a:r>
              <a:rPr sz="1300" dirty="0">
                <a:solidFill>
                  <a:schemeClr val="tx1">
                    <a:lumMod val="95000"/>
                    <a:lumOff val="5000"/>
                  </a:schemeClr>
                </a:solidFill>
                <a:latin typeface="+mj-lt"/>
              </a:rPr>
              <a:t>    </a:t>
            </a:r>
            <a:r>
              <a:rPr sz="2600" dirty="0">
                <a:solidFill>
                  <a:schemeClr val="tx1">
                    <a:lumMod val="95000"/>
                    <a:lumOff val="5000"/>
                  </a:schemeClr>
                </a:solidFill>
                <a:latin typeface="+mj-lt"/>
                <a:cs typeface="Arial" panose="020B0604020202020204" pitchFamily="34" charset="0"/>
              </a:rPr>
              <a:t>A- Neuraminidase-producing </a:t>
            </a:r>
            <a:r>
              <a:rPr sz="2600" dirty="0" err="1">
                <a:solidFill>
                  <a:schemeClr val="tx1">
                    <a:lumMod val="95000"/>
                    <a:lumOff val="5000"/>
                  </a:schemeClr>
                </a:solidFill>
                <a:latin typeface="+mj-lt"/>
                <a:cs typeface="Arial" panose="020B0604020202020204" pitchFamily="34" charset="0"/>
              </a:rPr>
              <a:t>S.pneumonia</a:t>
            </a:r>
            <a:r>
              <a:rPr sz="2600" dirty="0">
                <a:solidFill>
                  <a:schemeClr val="tx1">
                    <a:lumMod val="95000"/>
                    <a:lumOff val="5000"/>
                  </a:schemeClr>
                </a:solidFill>
                <a:latin typeface="+mj-lt"/>
                <a:cs typeface="Arial" panose="020B0604020202020204" pitchFamily="34" charset="0"/>
              </a:rPr>
              <a:t> </a:t>
            </a:r>
          </a:p>
          <a:p>
            <a:pPr marL="457200" lvl="1" indent="0" algn="l" rtl="0">
              <a:buNone/>
            </a:pPr>
            <a:r>
              <a:rPr sz="2600" dirty="0">
                <a:solidFill>
                  <a:schemeClr val="tx1">
                    <a:lumMod val="95000"/>
                    <a:lumOff val="5000"/>
                  </a:schemeClr>
                </a:solidFill>
                <a:latin typeface="+mj-lt"/>
                <a:cs typeface="Arial" panose="020B0604020202020204" pitchFamily="34" charset="0"/>
              </a:rPr>
              <a:t>  B- HIV</a:t>
            </a:r>
          </a:p>
          <a:p>
            <a:pPr algn="l" rtl="0">
              <a:buNone/>
            </a:pPr>
            <a:endParaRPr sz="1125" dirty="0">
              <a:solidFill>
                <a:schemeClr val="tx1">
                  <a:lumMod val="95000"/>
                  <a:lumOff val="5000"/>
                </a:schemeClr>
              </a:solidFill>
              <a:latin typeface="+mj-lt"/>
            </a:endParaRPr>
          </a:p>
          <a:p>
            <a:pPr marL="120551" indent="-120551" algn="l" rtl="0">
              <a:buNone/>
              <a:defRPr b="1"/>
            </a:pPr>
            <a:r>
              <a:rPr sz="2800" dirty="0">
                <a:solidFill>
                  <a:schemeClr val="tx1">
                    <a:lumMod val="95000"/>
                    <a:lumOff val="5000"/>
                  </a:schemeClr>
                </a:solidFill>
                <a:latin typeface="+mj-lt"/>
              </a:rPr>
              <a:t>2- Genetics :</a:t>
            </a:r>
          </a:p>
          <a:p>
            <a:pPr marL="400050" lvl="1" indent="0" algn="l" rtl="0">
              <a:buNone/>
            </a:pPr>
            <a:r>
              <a:rPr sz="725" dirty="0">
                <a:solidFill>
                  <a:schemeClr val="tx1">
                    <a:lumMod val="95000"/>
                    <a:lumOff val="5000"/>
                  </a:schemeClr>
                </a:solidFill>
                <a:latin typeface="+mj-lt"/>
              </a:rPr>
              <a:t>    </a:t>
            </a:r>
            <a:r>
              <a:rPr lang="en-US" sz="725" dirty="0">
                <a:solidFill>
                  <a:schemeClr val="tx1">
                    <a:lumMod val="95000"/>
                    <a:lumOff val="5000"/>
                  </a:schemeClr>
                </a:solidFill>
                <a:latin typeface="+mj-lt"/>
              </a:rPr>
              <a:t>      </a:t>
            </a:r>
            <a:r>
              <a:rPr sz="2200" dirty="0">
                <a:solidFill>
                  <a:schemeClr val="tx1">
                    <a:lumMod val="95000"/>
                    <a:lumOff val="5000"/>
                  </a:schemeClr>
                </a:solidFill>
                <a:latin typeface="+mj-lt"/>
                <a:cs typeface="Arial" panose="020B0604020202020204" pitchFamily="34" charset="0"/>
              </a:rPr>
              <a:t>A- ADAMTS 13 deficiency</a:t>
            </a:r>
          </a:p>
          <a:p>
            <a:pPr marL="400050" lvl="1" indent="0" algn="l" rtl="0">
              <a:buNone/>
            </a:pPr>
            <a:r>
              <a:rPr sz="2200" dirty="0">
                <a:solidFill>
                  <a:schemeClr val="tx1">
                    <a:lumMod val="95000"/>
                    <a:lumOff val="5000"/>
                  </a:schemeClr>
                </a:solidFill>
                <a:latin typeface="+mj-lt"/>
                <a:cs typeface="Arial" panose="020B0604020202020204" pitchFamily="34" charset="0"/>
              </a:rPr>
              <a:t>    B-Complement Abnormalities</a:t>
            </a:r>
          </a:p>
          <a:p>
            <a:pPr marL="400050" lvl="1" indent="0" algn="l" rtl="0">
              <a:buNone/>
            </a:pPr>
            <a:r>
              <a:rPr sz="2200" dirty="0">
                <a:solidFill>
                  <a:schemeClr val="tx1">
                    <a:lumMod val="95000"/>
                    <a:lumOff val="5000"/>
                  </a:schemeClr>
                </a:solidFill>
                <a:latin typeface="+mj-lt"/>
                <a:cs typeface="Arial" panose="020B0604020202020204" pitchFamily="34" charset="0"/>
              </a:rPr>
              <a:t>    C- </a:t>
            </a:r>
            <a:r>
              <a:rPr sz="2200" dirty="0" err="1">
                <a:solidFill>
                  <a:schemeClr val="tx1">
                    <a:lumMod val="95000"/>
                    <a:lumOff val="5000"/>
                  </a:schemeClr>
                </a:solidFill>
                <a:latin typeface="+mj-lt"/>
                <a:cs typeface="Arial" panose="020B0604020202020204" pitchFamily="34" charset="0"/>
              </a:rPr>
              <a:t>Vit</a:t>
            </a:r>
            <a:r>
              <a:rPr sz="2200" dirty="0">
                <a:solidFill>
                  <a:schemeClr val="tx1">
                    <a:lumMod val="95000"/>
                    <a:lumOff val="5000"/>
                  </a:schemeClr>
                </a:solidFill>
                <a:latin typeface="+mj-lt"/>
                <a:cs typeface="Arial" panose="020B0604020202020204" pitchFamily="34" charset="0"/>
              </a:rPr>
              <a:t> B12 </a:t>
            </a:r>
            <a:r>
              <a:rPr sz="2200" dirty="0" err="1">
                <a:solidFill>
                  <a:schemeClr val="tx1">
                    <a:lumMod val="95000"/>
                    <a:lumOff val="5000"/>
                  </a:schemeClr>
                </a:solidFill>
                <a:latin typeface="+mj-lt"/>
                <a:cs typeface="Arial" panose="020B0604020202020204" pitchFamily="34" charset="0"/>
              </a:rPr>
              <a:t>metabolisim</a:t>
            </a:r>
            <a:r>
              <a:rPr sz="2200" dirty="0">
                <a:solidFill>
                  <a:schemeClr val="tx1">
                    <a:lumMod val="95000"/>
                    <a:lumOff val="5000"/>
                  </a:schemeClr>
                </a:solidFill>
                <a:latin typeface="+mj-lt"/>
                <a:cs typeface="Arial" panose="020B0604020202020204" pitchFamily="34" charset="0"/>
              </a:rPr>
              <a:t> defects</a:t>
            </a:r>
            <a:r>
              <a:rPr lang="en-US" sz="2200" dirty="0">
                <a:solidFill>
                  <a:schemeClr val="tx1">
                    <a:lumMod val="95000"/>
                    <a:lumOff val="5000"/>
                  </a:schemeClr>
                </a:solidFill>
                <a:latin typeface="+mj-lt"/>
                <a:cs typeface="Arial" panose="020B0604020202020204" pitchFamily="34" charset="0"/>
              </a:rPr>
              <a:t> ( inborn error dx )</a:t>
            </a:r>
            <a:endParaRPr sz="2200" dirty="0">
              <a:solidFill>
                <a:schemeClr val="tx1">
                  <a:lumMod val="95000"/>
                  <a:lumOff val="5000"/>
                </a:schemeClr>
              </a:solidFill>
              <a:latin typeface="+mj-lt"/>
              <a:cs typeface="Arial" panose="020B0604020202020204" pitchFamily="34" charset="0"/>
            </a:endParaRPr>
          </a:p>
          <a:p>
            <a:pPr marL="400050" lvl="1" indent="0" algn="l" rtl="0">
              <a:buNone/>
            </a:pPr>
            <a:r>
              <a:rPr sz="2200" dirty="0">
                <a:solidFill>
                  <a:schemeClr val="tx1">
                    <a:lumMod val="95000"/>
                    <a:lumOff val="5000"/>
                  </a:schemeClr>
                </a:solidFill>
                <a:latin typeface="+mj-lt"/>
                <a:cs typeface="Arial" panose="020B0604020202020204" pitchFamily="34" charset="0"/>
              </a:rPr>
              <a:t>    D- Familial autosomal dominant of undefined etiology</a:t>
            </a:r>
          </a:p>
          <a:p>
            <a:pPr marL="400050" lvl="1" indent="0" algn="l" rtl="0">
              <a:buNone/>
            </a:pPr>
            <a:r>
              <a:rPr sz="2200" dirty="0">
                <a:solidFill>
                  <a:schemeClr val="tx1">
                    <a:lumMod val="95000"/>
                    <a:lumOff val="5000"/>
                  </a:schemeClr>
                </a:solidFill>
                <a:latin typeface="+mj-lt"/>
                <a:cs typeface="Arial" panose="020B0604020202020204" pitchFamily="34" charset="0"/>
              </a:rPr>
              <a:t>    E- Familial autosomal recessive of undefined etiology</a:t>
            </a:r>
            <a:endParaRPr sz="725" dirty="0">
              <a:solidFill>
                <a:schemeClr val="tx1">
                  <a:lumMod val="95000"/>
                  <a:lumOff val="5000"/>
                </a:schemeClr>
              </a:solidFill>
              <a:latin typeface="+mj-lt"/>
              <a:cs typeface="Arial" panose="020B0604020202020204" pitchFamily="34" charset="0"/>
            </a:endParaRPr>
          </a:p>
          <a:p>
            <a:pPr marL="0" indent="0" algn="l" rtl="0">
              <a:buNone/>
            </a:pPr>
            <a:endParaRPr sz="1125" dirty="0">
              <a:solidFill>
                <a:schemeClr val="tx1">
                  <a:lumMod val="95000"/>
                  <a:lumOff val="5000"/>
                </a:schemeClr>
              </a:solidFill>
              <a:latin typeface="+mj-lt"/>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476672"/>
            <a:ext cx="8291264" cy="5649491"/>
          </a:xfrm>
        </p:spPr>
        <p:txBody>
          <a:bodyPr>
            <a:normAutofit lnSpcReduction="10000"/>
          </a:bodyPr>
          <a:lstStyle/>
          <a:p>
            <a:pPr marL="112796" indent="-112796" algn="l" rtl="0">
              <a:buNone/>
            </a:pPr>
            <a:r>
              <a:rPr lang="en-US" b="1" dirty="0">
                <a:solidFill>
                  <a:schemeClr val="tx1">
                    <a:lumMod val="95000"/>
                    <a:lumOff val="5000"/>
                  </a:schemeClr>
                </a:solidFill>
                <a:latin typeface="+mj-lt"/>
                <a:cs typeface="Arial" panose="020B0604020202020204" pitchFamily="34" charset="0"/>
              </a:rPr>
              <a:t>3- Drug induced :</a:t>
            </a:r>
          </a:p>
          <a:p>
            <a:pPr marL="257175" indent="-257175" algn="l" defTabSz="257175" rtl="0">
              <a:spcBef>
                <a:spcPts val="0"/>
              </a:spcBef>
              <a:buNone/>
              <a:tabLst>
                <a:tab pos="78581" algn="l"/>
                <a:tab pos="257175" algn="l"/>
              </a:tabLst>
              <a:defRPr sz="1344">
                <a:latin typeface="Verdana"/>
                <a:ea typeface="Verdana"/>
                <a:cs typeface="Verdana"/>
                <a:sym typeface="Verdana"/>
              </a:defRPr>
            </a:pPr>
            <a:r>
              <a:rPr lang="en-US" sz="2800" dirty="0">
                <a:solidFill>
                  <a:schemeClr val="tx1">
                    <a:lumMod val="95000"/>
                    <a:lumOff val="5000"/>
                  </a:schemeClr>
                </a:solidFill>
                <a:latin typeface="+mj-lt"/>
                <a:cs typeface="Arial" panose="020B0604020202020204" pitchFamily="34" charset="0"/>
              </a:rPr>
              <a:t>	</a:t>
            </a:r>
          </a:p>
          <a:p>
            <a:pPr marL="257175" indent="-257175" algn="l" defTabSz="257175" rtl="0">
              <a:spcBef>
                <a:spcPts val="0"/>
              </a:spcBef>
              <a:buNone/>
              <a:tabLst>
                <a:tab pos="78581" algn="l"/>
                <a:tab pos="257175" algn="l"/>
              </a:tabLst>
              <a:defRPr sz="1344">
                <a:latin typeface="Verdana"/>
                <a:ea typeface="Verdana"/>
                <a:cs typeface="Verdana"/>
                <a:sym typeface="Verdana"/>
              </a:defRPr>
            </a:pPr>
            <a:r>
              <a:rPr lang="en-US" sz="2800" dirty="0">
                <a:solidFill>
                  <a:schemeClr val="tx1">
                    <a:lumMod val="95000"/>
                    <a:lumOff val="5000"/>
                  </a:schemeClr>
                </a:solidFill>
                <a:latin typeface="+mj-lt"/>
                <a:cs typeface="Arial" panose="020B0604020202020204" pitchFamily="34" charset="0"/>
              </a:rPr>
              <a:t>•	Among transplant patients treated with either </a:t>
            </a:r>
            <a:r>
              <a:rPr lang="en-US" sz="2800" u="sng" dirty="0">
                <a:solidFill>
                  <a:schemeClr val="tx1">
                    <a:lumMod val="95000"/>
                    <a:lumOff val="5000"/>
                  </a:schemeClr>
                </a:solidFill>
                <a:latin typeface="+mj-lt"/>
                <a:cs typeface="Arial" panose="020B0604020202020204" pitchFamily="34" charset="0"/>
              </a:rPr>
              <a:t>cyclosporine or tacrolimus </a:t>
            </a:r>
            <a:r>
              <a:rPr lang="en-US" sz="2800" dirty="0">
                <a:solidFill>
                  <a:schemeClr val="tx1">
                    <a:lumMod val="95000"/>
                    <a:lumOff val="5000"/>
                  </a:schemeClr>
                </a:solidFill>
                <a:latin typeface="+mj-lt"/>
                <a:cs typeface="Arial" panose="020B0604020202020204" pitchFamily="34" charset="0"/>
              </a:rPr>
              <a:t>. It usually occurs during the first few months post-transplantation, a time when high doses of </a:t>
            </a:r>
            <a:r>
              <a:rPr lang="en-US" sz="2800" dirty="0" err="1">
                <a:solidFill>
                  <a:schemeClr val="tx1">
                    <a:lumMod val="95000"/>
                    <a:lumOff val="5000"/>
                  </a:schemeClr>
                </a:solidFill>
                <a:latin typeface="+mj-lt"/>
                <a:cs typeface="Arial" panose="020B0604020202020204" pitchFamily="34" charset="0"/>
              </a:rPr>
              <a:t>calcineurin</a:t>
            </a:r>
            <a:r>
              <a:rPr lang="en-US" sz="2800" dirty="0">
                <a:solidFill>
                  <a:schemeClr val="tx1">
                    <a:lumMod val="95000"/>
                    <a:lumOff val="5000"/>
                  </a:schemeClr>
                </a:solidFill>
                <a:latin typeface="+mj-lt"/>
                <a:cs typeface="Arial" panose="020B0604020202020204" pitchFamily="34" charset="0"/>
              </a:rPr>
              <a:t> inhibitors are being administered. </a:t>
            </a:r>
            <a:r>
              <a:rPr lang="en-US" sz="1600" dirty="0" err="1">
                <a:solidFill>
                  <a:srgbClr val="0070C0"/>
                </a:solidFill>
                <a:latin typeface="+mj-lt"/>
                <a:cs typeface="Arial" panose="020B0604020202020204" pitchFamily="34" charset="0"/>
              </a:rPr>
              <a:t>Remmeber</a:t>
            </a:r>
            <a:r>
              <a:rPr lang="en-US" sz="1600" dirty="0">
                <a:solidFill>
                  <a:srgbClr val="0070C0"/>
                </a:solidFill>
                <a:latin typeface="+mj-lt"/>
                <a:cs typeface="Arial" panose="020B0604020202020204" pitchFamily="34" charset="0"/>
              </a:rPr>
              <a:t> this due to medications , not transplant per se </a:t>
            </a:r>
            <a:endParaRPr lang="en-US" sz="2800" dirty="0">
              <a:solidFill>
                <a:srgbClr val="0070C0"/>
              </a:solidFill>
              <a:latin typeface="+mj-lt"/>
              <a:cs typeface="Arial" panose="020B0604020202020204" pitchFamily="34" charset="0"/>
            </a:endParaRPr>
          </a:p>
          <a:p>
            <a:pPr marL="257175" indent="-257175" algn="l" defTabSz="257175" rtl="0">
              <a:spcBef>
                <a:spcPts val="0"/>
              </a:spcBef>
              <a:buNone/>
              <a:tabLst>
                <a:tab pos="78581" algn="l"/>
                <a:tab pos="257175" algn="l"/>
              </a:tabLst>
              <a:defRPr sz="1344">
                <a:latin typeface="Verdana"/>
                <a:ea typeface="Verdana"/>
                <a:cs typeface="Verdana"/>
                <a:sym typeface="Verdana"/>
              </a:defRPr>
            </a:pPr>
            <a:r>
              <a:rPr lang="en-US" sz="2800" dirty="0">
                <a:solidFill>
                  <a:schemeClr val="tx1">
                    <a:lumMod val="95000"/>
                    <a:lumOff val="5000"/>
                  </a:schemeClr>
                </a:solidFill>
                <a:latin typeface="+mj-lt"/>
                <a:cs typeface="Arial" panose="020B0604020202020204" pitchFamily="34" charset="0"/>
              </a:rPr>
              <a:t>	</a:t>
            </a:r>
          </a:p>
          <a:p>
            <a:pPr marL="257175" indent="-257175" algn="l" defTabSz="257175" rtl="0">
              <a:spcBef>
                <a:spcPts val="0"/>
              </a:spcBef>
              <a:buNone/>
              <a:tabLst>
                <a:tab pos="78581" algn="l"/>
                <a:tab pos="257175" algn="l"/>
              </a:tabLst>
              <a:defRPr sz="1344">
                <a:latin typeface="Verdana"/>
                <a:ea typeface="Verdana"/>
                <a:cs typeface="Verdana"/>
                <a:sym typeface="Verdana"/>
              </a:defRPr>
            </a:pPr>
            <a:r>
              <a:rPr lang="en-US" sz="2800" dirty="0">
                <a:solidFill>
                  <a:schemeClr val="tx1">
                    <a:lumMod val="95000"/>
                    <a:lumOff val="5000"/>
                  </a:schemeClr>
                </a:solidFill>
                <a:latin typeface="+mj-lt"/>
                <a:cs typeface="Arial" panose="020B0604020202020204" pitchFamily="34" charset="0"/>
              </a:rPr>
              <a:t>•	 During treatments with </a:t>
            </a:r>
            <a:r>
              <a:rPr lang="en-US" sz="2800" u="sng" dirty="0">
                <a:solidFill>
                  <a:schemeClr val="tx1">
                    <a:lumMod val="95000"/>
                    <a:lumOff val="5000"/>
                  </a:schemeClr>
                </a:solidFill>
                <a:latin typeface="+mj-lt"/>
                <a:cs typeface="Arial" panose="020B0604020202020204" pitchFamily="34" charset="0"/>
              </a:rPr>
              <a:t>cytotoxic drugs</a:t>
            </a:r>
            <a:r>
              <a:rPr lang="en-US" sz="2800" dirty="0">
                <a:solidFill>
                  <a:schemeClr val="tx1">
                    <a:lumMod val="95000"/>
                    <a:lumOff val="5000"/>
                  </a:schemeClr>
                </a:solidFill>
                <a:latin typeface="+mj-lt"/>
                <a:cs typeface="Arial" panose="020B0604020202020204" pitchFamily="34" charset="0"/>
              </a:rPr>
              <a:t>, such as </a:t>
            </a:r>
            <a:r>
              <a:rPr lang="en-US" sz="2800" dirty="0" err="1">
                <a:solidFill>
                  <a:schemeClr val="tx1">
                    <a:lumMod val="95000"/>
                    <a:lumOff val="5000"/>
                  </a:schemeClr>
                </a:solidFill>
                <a:latin typeface="+mj-lt"/>
                <a:cs typeface="Arial" panose="020B0604020202020204" pitchFamily="34" charset="0"/>
              </a:rPr>
              <a:t>mitomycin</a:t>
            </a:r>
            <a:r>
              <a:rPr lang="en-US" sz="2800" dirty="0">
                <a:solidFill>
                  <a:schemeClr val="tx1">
                    <a:lumMod val="95000"/>
                    <a:lumOff val="5000"/>
                  </a:schemeClr>
                </a:solidFill>
                <a:latin typeface="+mj-lt"/>
                <a:cs typeface="Arial" panose="020B0604020202020204" pitchFamily="34" charset="0"/>
              </a:rPr>
              <a:t> C, bleomycin , or cisplatin .</a:t>
            </a:r>
          </a:p>
          <a:p>
            <a:pPr marL="257175" indent="-257175" algn="l" defTabSz="257175" rtl="0">
              <a:spcBef>
                <a:spcPts val="0"/>
              </a:spcBef>
              <a:buNone/>
              <a:tabLst>
                <a:tab pos="78581" algn="l"/>
                <a:tab pos="257175" algn="l"/>
              </a:tabLst>
              <a:defRPr sz="1344">
                <a:latin typeface="Verdana"/>
                <a:ea typeface="Verdana"/>
                <a:cs typeface="Verdana"/>
                <a:sym typeface="Verdana"/>
              </a:defRPr>
            </a:pPr>
            <a:endParaRPr lang="en-US" sz="2800" dirty="0">
              <a:solidFill>
                <a:schemeClr val="tx1">
                  <a:lumMod val="95000"/>
                  <a:lumOff val="5000"/>
                </a:schemeClr>
              </a:solidFill>
              <a:latin typeface="+mj-lt"/>
              <a:cs typeface="Arial" panose="020B0604020202020204" pitchFamily="34" charset="0"/>
            </a:endParaRPr>
          </a:p>
          <a:p>
            <a:pPr marL="257175" indent="-257175" algn="l" defTabSz="257175" rtl="0">
              <a:spcBef>
                <a:spcPts val="0"/>
              </a:spcBef>
              <a:buNone/>
              <a:tabLst>
                <a:tab pos="78581" algn="l"/>
                <a:tab pos="257175" algn="l"/>
              </a:tabLst>
              <a:defRPr sz="1344">
                <a:latin typeface="Verdana"/>
                <a:ea typeface="Verdana"/>
                <a:cs typeface="Verdana"/>
                <a:sym typeface="Verdana"/>
              </a:defRPr>
            </a:pPr>
            <a:r>
              <a:rPr lang="en-US" sz="2800" dirty="0">
                <a:solidFill>
                  <a:schemeClr val="tx1">
                    <a:lumMod val="95000"/>
                    <a:lumOff val="5000"/>
                  </a:schemeClr>
                </a:solidFill>
                <a:latin typeface="+mj-lt"/>
                <a:cs typeface="Arial" panose="020B0604020202020204" pitchFamily="34" charset="0"/>
              </a:rPr>
              <a:t>	•	 With the administration of </a:t>
            </a:r>
            <a:r>
              <a:rPr lang="en-US" sz="2800" dirty="0" err="1">
                <a:solidFill>
                  <a:schemeClr val="tx1">
                    <a:lumMod val="95000"/>
                    <a:lumOff val="5000"/>
                  </a:schemeClr>
                </a:solidFill>
                <a:latin typeface="+mj-lt"/>
                <a:cs typeface="Arial" panose="020B0604020202020204" pitchFamily="34" charset="0"/>
              </a:rPr>
              <a:t>ticlopidine</a:t>
            </a:r>
            <a:r>
              <a:rPr lang="en-US" sz="2800" dirty="0">
                <a:solidFill>
                  <a:schemeClr val="tx1">
                    <a:lumMod val="95000"/>
                    <a:lumOff val="5000"/>
                  </a:schemeClr>
                </a:solidFill>
                <a:latin typeface="+mj-lt"/>
                <a:cs typeface="Arial" panose="020B0604020202020204" pitchFamily="34" charset="0"/>
              </a:rPr>
              <a:t> and quinine , and oral contraceptives.</a:t>
            </a:r>
          </a:p>
          <a:p>
            <a:pPr algn="l" rtl="0"/>
            <a:endParaRPr lang="ar-SA" sz="2800" dirty="0">
              <a:solidFill>
                <a:schemeClr val="tx1">
                  <a:lumMod val="95000"/>
                  <a:lumOff val="5000"/>
                </a:schemeClr>
              </a:solidFill>
              <a:latin typeface="+mj-lt"/>
              <a:cs typeface="Arial" panose="020B0604020202020204" pitchFamily="34" charset="0"/>
            </a:endParaRPr>
          </a:p>
        </p:txBody>
      </p:sp>
    </p:spTree>
    <p:extLst>
      <p:ext uri="{BB962C8B-B14F-4D97-AF65-F5344CB8AC3E}">
        <p14:creationId xmlns:p14="http://schemas.microsoft.com/office/powerpoint/2010/main" val="25467575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5"/>
          <p:cNvSpPr txBox="1">
            <a:spLocks noChangeArrowheads="1"/>
          </p:cNvSpPr>
          <p:nvPr/>
        </p:nvSpPr>
        <p:spPr bwMode="auto">
          <a:xfrm>
            <a:off x="251520" y="260648"/>
            <a:ext cx="8515672" cy="6647974"/>
          </a:xfrm>
          <a:prstGeom prst="rect">
            <a:avLst/>
          </a:prstGeom>
          <a:noFill/>
          <a:ln w="19050">
            <a:noFill/>
            <a:miter lim="800000"/>
            <a:headEnd/>
            <a:tailEnd/>
          </a:ln>
        </p:spPr>
        <p:txBody>
          <a:bodyPr wrap="square" lIns="0" tIns="0" rIns="0" bIns="0">
            <a:spAutoFit/>
          </a:bodyPr>
          <a:lstStyle/>
          <a:p>
            <a:pPr algn="l" rtl="0" eaLnBrk="0" hangingPunct="0">
              <a:tabLst>
                <a:tab pos="228600" algn="l"/>
              </a:tabLst>
            </a:pPr>
            <a:r>
              <a:rPr lang="en-US" sz="2400" b="1" dirty="0"/>
              <a:t>A- PNEUMOCOCCAL-ASSOCIATED</a:t>
            </a:r>
          </a:p>
          <a:p>
            <a:pPr algn="l" rtl="0" eaLnBrk="0" hangingPunct="0">
              <a:buFont typeface="Wingdings" pitchFamily="2" charset="2"/>
              <a:buChar char="v"/>
              <a:tabLst>
                <a:tab pos="228600" algn="l"/>
              </a:tabLst>
            </a:pPr>
            <a:r>
              <a:rPr lang="en-US" sz="2400" dirty="0"/>
              <a:t> pathogenesis :</a:t>
            </a:r>
          </a:p>
          <a:p>
            <a:pPr marL="342900" lvl="1" indent="-171450" algn="l" rtl="0" eaLnBrk="0" hangingPunct="0">
              <a:buFontTx/>
              <a:buChar char="•"/>
              <a:tabLst>
                <a:tab pos="228600" algn="l"/>
              </a:tabLst>
            </a:pPr>
            <a:r>
              <a:rPr lang="en-US" sz="2400" dirty="0"/>
              <a:t>microbial neuraminidase exposes Thomsen-</a:t>
            </a:r>
            <a:r>
              <a:rPr lang="en-US" sz="2400" dirty="0" err="1"/>
              <a:t>Friedenreich</a:t>
            </a:r>
            <a:r>
              <a:rPr lang="en-US" sz="2400" dirty="0"/>
              <a:t> (T) antigen</a:t>
            </a:r>
          </a:p>
          <a:p>
            <a:pPr marL="342900" lvl="1" indent="-171450" algn="l" rtl="0" eaLnBrk="0" hangingPunct="0">
              <a:buFontTx/>
              <a:buChar char="•"/>
              <a:tabLst>
                <a:tab pos="228600" algn="l"/>
              </a:tabLst>
            </a:pPr>
            <a:r>
              <a:rPr lang="en-US" sz="2400" dirty="0"/>
              <a:t>cryptic T-antigen </a:t>
            </a:r>
            <a:r>
              <a:rPr lang="en-US" sz="2400" u="sng" dirty="0">
                <a:solidFill>
                  <a:srgbClr val="FF0000"/>
                </a:solidFill>
              </a:rPr>
              <a:t>found on erythrocytes, platelets, and </a:t>
            </a:r>
            <a:r>
              <a:rPr lang="en-US" sz="2400" u="sng" dirty="0" err="1">
                <a:solidFill>
                  <a:srgbClr val="FF0000"/>
                </a:solidFill>
              </a:rPr>
              <a:t>glomeruli</a:t>
            </a:r>
            <a:endParaRPr lang="en-US" sz="2400" u="sng" dirty="0">
              <a:solidFill>
                <a:srgbClr val="FF0000"/>
              </a:solidFill>
            </a:endParaRPr>
          </a:p>
          <a:p>
            <a:pPr marL="684213" lvl="2" indent="-171450" algn="l" rtl="0" eaLnBrk="0" hangingPunct="0">
              <a:buFontTx/>
              <a:buChar char="•"/>
              <a:tabLst>
                <a:tab pos="228600" algn="l"/>
              </a:tabLst>
            </a:pPr>
            <a:endParaRPr lang="en-US" sz="2400" dirty="0"/>
          </a:p>
          <a:p>
            <a:pPr marL="684213" lvl="2" indent="-171450" algn="l" rtl="0" eaLnBrk="0" hangingPunct="0">
              <a:buFontTx/>
              <a:buChar char="•"/>
              <a:tabLst>
                <a:tab pos="228600" algn="l"/>
              </a:tabLst>
            </a:pPr>
            <a:endParaRPr lang="en-US" sz="2400" dirty="0"/>
          </a:p>
          <a:p>
            <a:pPr marL="342900" lvl="1" indent="-171450" algn="l" rtl="0" eaLnBrk="0" hangingPunct="0">
              <a:buFontTx/>
              <a:buChar char="•"/>
              <a:tabLst>
                <a:tab pos="228600" algn="l"/>
              </a:tabLst>
            </a:pPr>
            <a:endParaRPr lang="en-US" sz="2400" dirty="0"/>
          </a:p>
          <a:p>
            <a:pPr marL="342900" lvl="1" indent="-171450" algn="l" rtl="0" eaLnBrk="0" hangingPunct="0">
              <a:buFontTx/>
              <a:buChar char="•"/>
              <a:tabLst>
                <a:tab pos="228600" algn="l"/>
              </a:tabLst>
            </a:pPr>
            <a:endParaRPr lang="en-US" sz="2400" dirty="0"/>
          </a:p>
          <a:p>
            <a:pPr marL="342900" lvl="1" indent="-171450" algn="l" rtl="0" eaLnBrk="0" hangingPunct="0">
              <a:buFontTx/>
              <a:buChar char="•"/>
              <a:tabLst>
                <a:tab pos="228600" algn="l"/>
              </a:tabLst>
            </a:pPr>
            <a:endParaRPr lang="en-US" sz="2400" dirty="0"/>
          </a:p>
          <a:p>
            <a:pPr marL="342900" lvl="1" indent="-171450" algn="l" rtl="0" eaLnBrk="0" hangingPunct="0">
              <a:tabLst>
                <a:tab pos="228600" algn="l"/>
              </a:tabLst>
            </a:pPr>
            <a:endParaRPr lang="en-US" sz="2400" dirty="0"/>
          </a:p>
          <a:p>
            <a:pPr marL="342900" lvl="1" indent="-171450" algn="l" rtl="0" eaLnBrk="0" hangingPunct="0">
              <a:buFontTx/>
              <a:buChar char="•"/>
              <a:tabLst>
                <a:tab pos="228600" algn="l"/>
              </a:tabLst>
            </a:pPr>
            <a:endParaRPr lang="en-US" sz="2400" dirty="0"/>
          </a:p>
          <a:p>
            <a:pPr marL="342900" lvl="1" indent="-171450" algn="l" rtl="0" eaLnBrk="0" hangingPunct="0">
              <a:buFontTx/>
              <a:buChar char="•"/>
              <a:tabLst>
                <a:tab pos="228600" algn="l"/>
              </a:tabLst>
            </a:pPr>
            <a:r>
              <a:rPr lang="en-US" sz="2400" dirty="0"/>
              <a:t>neuraminidase cleaves </a:t>
            </a:r>
            <a:r>
              <a:rPr lang="en-US" sz="2400" dirty="0" err="1"/>
              <a:t>sialic</a:t>
            </a:r>
            <a:r>
              <a:rPr lang="en-US" sz="2400" dirty="0"/>
              <a:t> acid, exposing T-antigen</a:t>
            </a:r>
          </a:p>
          <a:p>
            <a:pPr marL="342900" lvl="1" indent="-171450" algn="l" rtl="0" eaLnBrk="0" hangingPunct="0">
              <a:buFontTx/>
              <a:buChar char="•"/>
              <a:tabLst>
                <a:tab pos="228600" algn="l"/>
              </a:tabLst>
            </a:pPr>
            <a:r>
              <a:rPr lang="en-US" sz="2400" dirty="0"/>
              <a:t>bound by “natural” anti-T </a:t>
            </a:r>
            <a:r>
              <a:rPr lang="en-US" sz="2400" dirty="0" err="1"/>
              <a:t>IgM</a:t>
            </a:r>
            <a:r>
              <a:rPr lang="en-US" sz="2400" dirty="0"/>
              <a:t> antibodies</a:t>
            </a:r>
          </a:p>
          <a:p>
            <a:pPr marL="342900" lvl="1" indent="-171450" algn="l" rtl="0" eaLnBrk="0" hangingPunct="0">
              <a:buFontTx/>
              <a:buChar char="•"/>
              <a:tabLst>
                <a:tab pos="228600" algn="l"/>
              </a:tabLst>
            </a:pPr>
            <a:r>
              <a:rPr lang="en-US" sz="2400" dirty="0"/>
              <a:t>results in thrombotic </a:t>
            </a:r>
            <a:r>
              <a:rPr lang="en-US" sz="2400" dirty="0" err="1"/>
              <a:t>microangiopathy</a:t>
            </a:r>
            <a:endParaRPr lang="en-US" sz="2400" dirty="0"/>
          </a:p>
          <a:p>
            <a:pPr marL="342900" lvl="1" indent="-171450" algn="l" rtl="0" eaLnBrk="0" hangingPunct="0">
              <a:buFontTx/>
              <a:buChar char="•"/>
              <a:tabLst>
                <a:tab pos="228600" algn="l"/>
              </a:tabLst>
            </a:pPr>
            <a:r>
              <a:rPr lang="en-GB" sz="2400" dirty="0">
                <a:solidFill>
                  <a:schemeClr val="tx1">
                    <a:lumMod val="95000"/>
                    <a:lumOff val="5000"/>
                  </a:schemeClr>
                </a:solidFill>
                <a:latin typeface="+mj-lt"/>
                <a:cs typeface="Arial" panose="020B0604020202020204" pitchFamily="34" charset="0"/>
              </a:rPr>
              <a:t>HUS develops during acute infection ,typically manifesting as pneumonia with </a:t>
            </a:r>
            <a:r>
              <a:rPr lang="en-GB" sz="2400" dirty="0" err="1">
                <a:solidFill>
                  <a:schemeClr val="tx1">
                    <a:lumMod val="95000"/>
                    <a:lumOff val="5000"/>
                  </a:schemeClr>
                </a:solidFill>
                <a:latin typeface="+mj-lt"/>
                <a:cs typeface="Arial" panose="020B0604020202020204" pitchFamily="34" charset="0"/>
              </a:rPr>
              <a:t>empyema</a:t>
            </a:r>
            <a:r>
              <a:rPr lang="en-GB" sz="2400" dirty="0">
                <a:solidFill>
                  <a:schemeClr val="tx1">
                    <a:lumMod val="95000"/>
                    <a:lumOff val="5000"/>
                  </a:schemeClr>
                </a:solidFill>
                <a:latin typeface="+mj-lt"/>
                <a:cs typeface="Arial" panose="020B0604020202020204" pitchFamily="34" charset="0"/>
              </a:rPr>
              <a:t>.</a:t>
            </a:r>
          </a:p>
          <a:p>
            <a:pPr marL="342900" lvl="1" indent="-171450" algn="l" rtl="0" eaLnBrk="0" hangingPunct="0">
              <a:buFontTx/>
              <a:buChar char="•"/>
              <a:tabLst>
                <a:tab pos="228600" algn="l"/>
              </a:tabLst>
            </a:pPr>
            <a:endParaRPr lang="en-US" sz="2400" dirty="0"/>
          </a:p>
        </p:txBody>
      </p:sp>
      <p:pic>
        <p:nvPicPr>
          <p:cNvPr id="15365" name="Picture 7"/>
          <p:cNvPicPr>
            <a:picLocks noChangeAspect="1" noChangeArrowheads="1"/>
          </p:cNvPicPr>
          <p:nvPr/>
        </p:nvPicPr>
        <p:blipFill>
          <a:blip r:embed="rId3" cstate="print"/>
          <a:srcRect/>
          <a:stretch>
            <a:fillRect/>
          </a:stretch>
        </p:blipFill>
        <p:spPr bwMode="auto">
          <a:xfrm>
            <a:off x="1043608" y="2132856"/>
            <a:ext cx="6480720" cy="2376264"/>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p:nvPr/>
        </p:nvSpPr>
        <p:spPr>
          <a:xfrm>
            <a:off x="251520" y="260648"/>
            <a:ext cx="8442136" cy="492443"/>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l">
              <a:tabLst>
                <a:tab pos="128588" algn="l"/>
              </a:tabLst>
              <a:defRPr sz="2800" b="1"/>
            </a:pPr>
            <a:r>
              <a:rPr lang="en-US" sz="3200" dirty="0">
                <a:solidFill>
                  <a:schemeClr val="tx1">
                    <a:lumMod val="95000"/>
                    <a:lumOff val="5000"/>
                  </a:schemeClr>
                </a:solidFill>
              </a:rPr>
              <a:t>B- </a:t>
            </a:r>
            <a:r>
              <a:rPr sz="3200" dirty="0">
                <a:solidFill>
                  <a:schemeClr val="tx1">
                    <a:lumMod val="95000"/>
                    <a:lumOff val="5000"/>
                  </a:schemeClr>
                </a:solidFill>
              </a:rPr>
              <a:t>Congenital deficiency of ADAMTS-13 </a:t>
            </a:r>
          </a:p>
        </p:txBody>
      </p:sp>
      <p:sp>
        <p:nvSpPr>
          <p:cNvPr id="4" name="Content Placeholder 3"/>
          <p:cNvSpPr>
            <a:spLocks noGrp="1"/>
          </p:cNvSpPr>
          <p:nvPr>
            <p:ph idx="1"/>
          </p:nvPr>
        </p:nvSpPr>
        <p:spPr>
          <a:xfrm>
            <a:off x="323528" y="836712"/>
            <a:ext cx="8229600" cy="4281339"/>
          </a:xfrm>
        </p:spPr>
        <p:txBody>
          <a:bodyPr>
            <a:normAutofit/>
          </a:bodyPr>
          <a:lstStyle/>
          <a:p>
            <a:pPr marL="439340" lvl="5" indent="-342900" algn="l" rtl="0">
              <a:buSzPct val="100000"/>
              <a:tabLst>
                <a:tab pos="128588" algn="l"/>
              </a:tabLst>
            </a:pPr>
            <a:r>
              <a:rPr lang="en-GB" sz="2400" dirty="0">
                <a:latin typeface="+mj-lt"/>
                <a:cs typeface="Arial" panose="020B0604020202020204" pitchFamily="34" charset="0"/>
              </a:rPr>
              <a:t>protease cleaves </a:t>
            </a:r>
            <a:r>
              <a:rPr lang="en-GB" sz="2400" dirty="0" err="1">
                <a:latin typeface="+mj-lt"/>
                <a:cs typeface="Arial" panose="020B0604020202020204" pitchFamily="34" charset="0"/>
              </a:rPr>
              <a:t>vWF</a:t>
            </a:r>
            <a:r>
              <a:rPr lang="en-GB" sz="2400" dirty="0">
                <a:latin typeface="+mj-lt"/>
                <a:cs typeface="Arial" panose="020B0604020202020204" pitchFamily="34" charset="0"/>
              </a:rPr>
              <a:t> </a:t>
            </a:r>
            <a:r>
              <a:rPr lang="en-GB" sz="2400" dirty="0" err="1">
                <a:latin typeface="+mj-lt"/>
                <a:cs typeface="Arial" panose="020B0604020202020204" pitchFamily="34" charset="0"/>
              </a:rPr>
              <a:t>multimers</a:t>
            </a:r>
            <a:endParaRPr lang="en-GB" sz="2400" dirty="0">
              <a:latin typeface="+mj-lt"/>
              <a:cs typeface="Arial" panose="020B0604020202020204" pitchFamily="34" charset="0"/>
            </a:endParaRPr>
          </a:p>
          <a:p>
            <a:pPr marL="439340" lvl="5" indent="-342900" algn="l" rtl="0">
              <a:buSzPct val="100000"/>
              <a:tabLst>
                <a:tab pos="128588" algn="l"/>
              </a:tabLst>
            </a:pPr>
            <a:r>
              <a:rPr lang="en-GB" sz="2400" dirty="0">
                <a:latin typeface="+mj-lt"/>
                <a:cs typeface="Arial" panose="020B0604020202020204" pitchFamily="34" charset="0"/>
              </a:rPr>
              <a:t>presents at birth with </a:t>
            </a:r>
            <a:r>
              <a:rPr lang="en-GB" sz="2400" dirty="0" err="1">
                <a:latin typeface="+mj-lt"/>
                <a:cs typeface="Arial" panose="020B0604020202020204" pitchFamily="34" charset="0"/>
              </a:rPr>
              <a:t>hemolytic</a:t>
            </a:r>
            <a:r>
              <a:rPr lang="en-GB" sz="2400" dirty="0">
                <a:latin typeface="+mj-lt"/>
                <a:cs typeface="Arial" panose="020B0604020202020204" pitchFamily="34" charset="0"/>
              </a:rPr>
              <a:t> </a:t>
            </a:r>
            <a:r>
              <a:rPr lang="en-GB" sz="2400" dirty="0" err="1">
                <a:latin typeface="+mj-lt"/>
                <a:cs typeface="Arial" panose="020B0604020202020204" pitchFamily="34" charset="0"/>
              </a:rPr>
              <a:t>anemia</a:t>
            </a:r>
            <a:r>
              <a:rPr lang="en-GB" sz="2400" dirty="0">
                <a:latin typeface="+mj-lt"/>
                <a:cs typeface="Arial" panose="020B0604020202020204" pitchFamily="34" charset="0"/>
              </a:rPr>
              <a:t> and     thrombocytopenia</a:t>
            </a:r>
          </a:p>
          <a:p>
            <a:pPr marL="439340" lvl="5" indent="-342900" algn="l" rtl="0">
              <a:buSzPct val="100000"/>
              <a:tabLst>
                <a:tab pos="128588" algn="l"/>
              </a:tabLst>
            </a:pPr>
            <a:r>
              <a:rPr lang="en-GB" sz="2400" dirty="0">
                <a:latin typeface="+mj-lt"/>
                <a:cs typeface="Arial" panose="020B0604020202020204" pitchFamily="34" charset="0"/>
              </a:rPr>
              <a:t>renal involvement develops later in life</a:t>
            </a:r>
          </a:p>
          <a:p>
            <a:pPr marL="439340" lvl="5" indent="-342900" algn="l" rtl="0">
              <a:buSzPct val="100000"/>
              <a:tabLst>
                <a:tab pos="128588" algn="l"/>
              </a:tabLst>
            </a:pPr>
            <a:r>
              <a:rPr lang="en-GB" sz="2400" dirty="0">
                <a:latin typeface="+mj-lt"/>
                <a:cs typeface="Arial" panose="020B0604020202020204" pitchFamily="34" charset="0"/>
              </a:rPr>
              <a:t>Inhibitor auto-antibodies to ADAMTS-13 can also cause similar syndrome</a:t>
            </a:r>
          </a:p>
          <a:p>
            <a:pPr marL="0" indent="0" algn="l" rtl="0">
              <a:buNone/>
            </a:pPr>
            <a:endParaRPr lang="ar-SA" dirty="0">
              <a:latin typeface="+mj-lt"/>
            </a:endParaRPr>
          </a:p>
        </p:txBody>
      </p:sp>
      <p:pic>
        <p:nvPicPr>
          <p:cNvPr id="6" name="image.png" descr="nm1101-1177-F1"/>
          <p:cNvPicPr>
            <a:picLocks noChangeAspect="1"/>
          </p:cNvPicPr>
          <p:nvPr/>
        </p:nvPicPr>
        <p:blipFill>
          <a:blip r:embed="rId2" cstate="print"/>
          <a:srcRect r="566" b="50380"/>
          <a:stretch>
            <a:fillRect/>
          </a:stretch>
        </p:blipFill>
        <p:spPr>
          <a:xfrm>
            <a:off x="1439144" y="3429000"/>
            <a:ext cx="7704856" cy="3429000"/>
          </a:xfrm>
          <a:prstGeom prst="rect">
            <a:avLst/>
          </a:prstGeom>
          <a:ln w="12700">
            <a:miter lim="400000"/>
          </a:ln>
          <a:effec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p:cNvSpPr>
          <p:nvPr>
            <p:ph type="title" idx="4294967295"/>
          </p:nvPr>
        </p:nvSpPr>
        <p:spPr>
          <a:xfrm>
            <a:off x="228600" y="0"/>
            <a:ext cx="8569325" cy="1368425"/>
          </a:xfrm>
          <a:prstGeom prst="rect">
            <a:avLst/>
          </a:prstGeom>
        </p:spPr>
        <p:txBody>
          <a:bodyPr>
            <a:normAutofit/>
          </a:bodyPr>
          <a:lstStyle>
            <a:lvl1pPr defTabSz="877823">
              <a:defRPr sz="3839" b="1" i="1" u="sng">
                <a:effectLst>
                  <a:outerShdw blurRad="12192" dist="24384" dir="2700000" rotWithShape="0">
                    <a:srgbClr val="DDDDDD"/>
                  </a:outerShdw>
                </a:effectLst>
              </a:defRPr>
            </a:lvl1pPr>
          </a:lstStyle>
          <a:p>
            <a:pPr algn="ctr"/>
            <a:r>
              <a:rPr lang="en-US" i="0" u="none" dirty="0">
                <a:effectLst/>
              </a:rPr>
              <a:t>C- </a:t>
            </a:r>
            <a:r>
              <a:rPr i="0" u="none" dirty="0">
                <a:effectLst/>
              </a:rPr>
              <a:t>Complement Abnormalities in HUS</a:t>
            </a:r>
          </a:p>
        </p:txBody>
      </p:sp>
      <p:sp>
        <p:nvSpPr>
          <p:cNvPr id="183" name="Shape 183"/>
          <p:cNvSpPr>
            <a:spLocks noGrp="1"/>
          </p:cNvSpPr>
          <p:nvPr>
            <p:ph type="body" idx="4294967295"/>
          </p:nvPr>
        </p:nvSpPr>
        <p:spPr>
          <a:xfrm>
            <a:off x="395536" y="1412776"/>
            <a:ext cx="8313737" cy="3621087"/>
          </a:xfrm>
          <a:prstGeom prst="rect">
            <a:avLst/>
          </a:prstGeom>
        </p:spPr>
        <p:txBody>
          <a:bodyPr>
            <a:normAutofit fontScale="92500" lnSpcReduction="20000"/>
          </a:bodyPr>
          <a:lstStyle/>
          <a:p>
            <a:pPr algn="l" defTabSz="385763" rtl="0">
              <a:spcBef>
                <a:spcPts val="281"/>
              </a:spcBef>
              <a:buNone/>
              <a:defRPr sz="2250">
                <a:solidFill>
                  <a:srgbClr val="009900"/>
                </a:solidFill>
                <a:effectLst>
                  <a:outerShdw blurRad="9525" dist="19050" dir="2700000" rotWithShape="0">
                    <a:srgbClr val="DDDDDD"/>
                  </a:outerShdw>
                </a:effectLst>
              </a:defRPr>
            </a:pPr>
            <a:r>
              <a:rPr lang="en-US" sz="2800" b="1" dirty="0">
                <a:solidFill>
                  <a:srgbClr val="FF0000"/>
                </a:solidFill>
                <a:latin typeface="+mj-lt"/>
                <a:cs typeface="Arial" panose="020B0604020202020204" pitchFamily="34" charset="0"/>
              </a:rPr>
              <a:t>1- </a:t>
            </a:r>
            <a:r>
              <a:rPr sz="2800" b="1" dirty="0">
                <a:solidFill>
                  <a:srgbClr val="FF0000"/>
                </a:solidFill>
                <a:latin typeface="+mj-lt"/>
                <a:cs typeface="Arial" panose="020B0604020202020204" pitchFamily="34" charset="0"/>
              </a:rPr>
              <a:t>Factor H</a:t>
            </a:r>
          </a:p>
          <a:p>
            <a:pPr algn="l" defTabSz="385763" rtl="0">
              <a:spcBef>
                <a:spcPts val="281"/>
              </a:spcBef>
              <a:buNone/>
              <a:defRPr sz="2250">
                <a:solidFill>
                  <a:srgbClr val="009900"/>
                </a:solidFill>
                <a:effectLst>
                  <a:outerShdw blurRad="9525" dist="19050" dir="2700000" rotWithShape="0">
                    <a:srgbClr val="DDDDDD"/>
                  </a:outerShdw>
                </a:effectLst>
              </a:defRPr>
            </a:pPr>
            <a:r>
              <a:rPr lang="en-US" sz="2800" dirty="0">
                <a:solidFill>
                  <a:schemeClr val="tx1">
                    <a:lumMod val="95000"/>
                    <a:lumOff val="5000"/>
                  </a:schemeClr>
                </a:solidFill>
                <a:latin typeface="+mj-lt"/>
                <a:cs typeface="Arial" panose="020B0604020202020204" pitchFamily="34" charset="0"/>
              </a:rPr>
              <a:t>2- </a:t>
            </a:r>
            <a:r>
              <a:rPr sz="2800" dirty="0">
                <a:solidFill>
                  <a:schemeClr val="tx1">
                    <a:lumMod val="95000"/>
                    <a:lumOff val="5000"/>
                  </a:schemeClr>
                </a:solidFill>
                <a:latin typeface="+mj-lt"/>
                <a:cs typeface="Arial" panose="020B0604020202020204" pitchFamily="34" charset="0"/>
              </a:rPr>
              <a:t>MCP ( Membrane cofactor protein) CD46</a:t>
            </a:r>
          </a:p>
          <a:p>
            <a:pPr algn="l" defTabSz="385763" rtl="0">
              <a:spcBef>
                <a:spcPts val="281"/>
              </a:spcBef>
              <a:buNone/>
              <a:defRPr sz="2250">
                <a:solidFill>
                  <a:srgbClr val="009900"/>
                </a:solidFill>
                <a:effectLst>
                  <a:outerShdw blurRad="9525" dist="19050" dir="2700000" rotWithShape="0">
                    <a:srgbClr val="DDDDDD"/>
                  </a:outerShdw>
                </a:effectLst>
              </a:defRPr>
            </a:pPr>
            <a:r>
              <a:rPr lang="en-US" sz="2800" dirty="0">
                <a:solidFill>
                  <a:schemeClr val="tx1">
                    <a:lumMod val="95000"/>
                    <a:lumOff val="5000"/>
                  </a:schemeClr>
                </a:solidFill>
                <a:latin typeface="+mj-lt"/>
                <a:cs typeface="Arial" panose="020B0604020202020204" pitchFamily="34" charset="0"/>
              </a:rPr>
              <a:t>3- </a:t>
            </a:r>
            <a:r>
              <a:rPr sz="2800" dirty="0">
                <a:solidFill>
                  <a:schemeClr val="tx1">
                    <a:lumMod val="95000"/>
                    <a:lumOff val="5000"/>
                  </a:schemeClr>
                </a:solidFill>
                <a:latin typeface="+mj-lt"/>
                <a:cs typeface="Arial" panose="020B0604020202020204" pitchFamily="34" charset="0"/>
              </a:rPr>
              <a:t>Factor I</a:t>
            </a:r>
          </a:p>
          <a:p>
            <a:pPr algn="l" defTabSz="385763" rtl="0">
              <a:spcBef>
                <a:spcPts val="281"/>
              </a:spcBef>
              <a:buNone/>
              <a:defRPr sz="2250">
                <a:solidFill>
                  <a:srgbClr val="009900"/>
                </a:solidFill>
                <a:effectLst>
                  <a:outerShdw blurRad="9525" dist="19050" dir="2700000" rotWithShape="0">
                    <a:srgbClr val="DDDDDD"/>
                  </a:outerShdw>
                </a:effectLst>
              </a:defRPr>
            </a:pPr>
            <a:r>
              <a:rPr lang="en-US" sz="2800" dirty="0">
                <a:solidFill>
                  <a:schemeClr val="tx1">
                    <a:lumMod val="95000"/>
                    <a:lumOff val="5000"/>
                  </a:schemeClr>
                </a:solidFill>
                <a:latin typeface="+mj-lt"/>
                <a:cs typeface="Arial" panose="020B0604020202020204" pitchFamily="34" charset="0"/>
              </a:rPr>
              <a:t>4- </a:t>
            </a:r>
            <a:r>
              <a:rPr sz="2800" dirty="0">
                <a:solidFill>
                  <a:schemeClr val="tx1">
                    <a:lumMod val="95000"/>
                    <a:lumOff val="5000"/>
                  </a:schemeClr>
                </a:solidFill>
                <a:latin typeface="+mj-lt"/>
                <a:cs typeface="Arial" panose="020B0604020202020204" pitchFamily="34" charset="0"/>
              </a:rPr>
              <a:t>C3</a:t>
            </a:r>
          </a:p>
          <a:p>
            <a:pPr algn="l" defTabSz="385763" rtl="0">
              <a:spcBef>
                <a:spcPts val="281"/>
              </a:spcBef>
              <a:buNone/>
              <a:defRPr sz="2250">
                <a:solidFill>
                  <a:srgbClr val="009900"/>
                </a:solidFill>
                <a:effectLst>
                  <a:outerShdw blurRad="9525" dist="19050" dir="2700000" rotWithShape="0">
                    <a:srgbClr val="DDDDDD"/>
                  </a:outerShdw>
                </a:effectLst>
              </a:defRPr>
            </a:pPr>
            <a:r>
              <a:rPr lang="en-US" sz="2800" dirty="0">
                <a:solidFill>
                  <a:schemeClr val="tx1">
                    <a:lumMod val="95000"/>
                    <a:lumOff val="5000"/>
                  </a:schemeClr>
                </a:solidFill>
                <a:latin typeface="+mj-lt"/>
                <a:cs typeface="Arial" panose="020B0604020202020204" pitchFamily="34" charset="0"/>
              </a:rPr>
              <a:t>5- </a:t>
            </a:r>
            <a:r>
              <a:rPr sz="2800" dirty="0">
                <a:solidFill>
                  <a:schemeClr val="tx1">
                    <a:lumMod val="95000"/>
                    <a:lumOff val="5000"/>
                  </a:schemeClr>
                </a:solidFill>
                <a:latin typeface="+mj-lt"/>
                <a:cs typeface="Arial" panose="020B0604020202020204" pitchFamily="34" charset="0"/>
              </a:rPr>
              <a:t>Factor B</a:t>
            </a:r>
          </a:p>
          <a:p>
            <a:pPr marL="0" indent="0" algn="l" defTabSz="385763" rtl="0">
              <a:spcBef>
                <a:spcPts val="281"/>
              </a:spcBef>
              <a:buNone/>
              <a:defRPr sz="2250">
                <a:solidFill>
                  <a:srgbClr val="009900"/>
                </a:solidFill>
                <a:effectLst>
                  <a:outerShdw blurRad="9525" dist="19050" dir="2700000" rotWithShape="0">
                    <a:srgbClr val="DDDDDD"/>
                  </a:outerShdw>
                </a:effectLst>
              </a:defRPr>
            </a:pPr>
            <a:endParaRPr sz="2600" dirty="0">
              <a:solidFill>
                <a:schemeClr val="tx1">
                  <a:lumMod val="95000"/>
                  <a:lumOff val="5000"/>
                </a:schemeClr>
              </a:solidFill>
              <a:latin typeface="+mj-lt"/>
            </a:endParaRPr>
          </a:p>
          <a:p>
            <a:pPr marL="126896" indent="-126896" algn="l" defTabSz="192881" rtl="0">
              <a:spcBef>
                <a:spcPts val="0"/>
              </a:spcBef>
              <a:defRPr sz="1008">
                <a:latin typeface="Verdana"/>
                <a:ea typeface="Verdana"/>
                <a:cs typeface="Verdana"/>
                <a:sym typeface="Verdana"/>
              </a:defRPr>
            </a:pPr>
            <a:r>
              <a:rPr sz="2600" dirty="0">
                <a:solidFill>
                  <a:schemeClr val="tx1">
                    <a:lumMod val="95000"/>
                    <a:lumOff val="5000"/>
                  </a:schemeClr>
                </a:solidFill>
                <a:latin typeface="+mj-lt"/>
              </a:rPr>
              <a:t>These mutations result in dysregulation of the complement system that </a:t>
            </a:r>
            <a:r>
              <a:rPr sz="2600" u="sng" dirty="0">
                <a:solidFill>
                  <a:schemeClr val="tx1">
                    <a:lumMod val="95000"/>
                    <a:lumOff val="5000"/>
                  </a:schemeClr>
                </a:solidFill>
                <a:latin typeface="+mj-lt"/>
              </a:rPr>
              <a:t>leads to excessive complement activation t</a:t>
            </a:r>
            <a:r>
              <a:rPr sz="2600" dirty="0">
                <a:solidFill>
                  <a:schemeClr val="tx1">
                    <a:lumMod val="95000"/>
                    <a:lumOff val="5000"/>
                  </a:schemeClr>
                </a:solidFill>
                <a:latin typeface="+mj-lt"/>
              </a:rPr>
              <a:t>hat result in endothelial damage</a:t>
            </a:r>
            <a:r>
              <a:rPr sz="2600" dirty="0">
                <a:solidFill>
                  <a:srgbClr val="0070C0"/>
                </a:solidFill>
                <a:latin typeface="+mj-lt"/>
              </a:rPr>
              <a:t>.</a:t>
            </a:r>
            <a:r>
              <a:rPr lang="en-US" sz="2600" dirty="0">
                <a:solidFill>
                  <a:srgbClr val="0070C0"/>
                </a:solidFill>
                <a:latin typeface="+mj-lt"/>
              </a:rPr>
              <a:t> </a:t>
            </a:r>
            <a:r>
              <a:rPr lang="en-US" sz="1900" dirty="0">
                <a:solidFill>
                  <a:srgbClr val="0070C0"/>
                </a:solidFill>
                <a:latin typeface="+mj-lt"/>
              </a:rPr>
              <a:t>( excessive alternative pathway activation , the end result is excessive </a:t>
            </a:r>
            <a:r>
              <a:rPr lang="en-US" sz="1900" b="1" dirty="0">
                <a:solidFill>
                  <a:srgbClr val="0070C0"/>
                </a:solidFill>
                <a:latin typeface="+mj-lt"/>
              </a:rPr>
              <a:t>c5a</a:t>
            </a:r>
            <a:r>
              <a:rPr lang="en-US" sz="1900" dirty="0">
                <a:solidFill>
                  <a:srgbClr val="0070C0"/>
                </a:solidFill>
                <a:latin typeface="+mj-lt"/>
              </a:rPr>
              <a:t>)</a:t>
            </a:r>
          </a:p>
          <a:p>
            <a:pPr marL="126896" indent="-126896" algn="l" defTabSz="192881" rtl="0">
              <a:spcBef>
                <a:spcPts val="0"/>
              </a:spcBef>
              <a:defRPr sz="1008">
                <a:latin typeface="Verdana"/>
                <a:ea typeface="Verdana"/>
                <a:cs typeface="Verdana"/>
                <a:sym typeface="Verdana"/>
              </a:defRPr>
            </a:pPr>
            <a:endParaRPr sz="2600" dirty="0">
              <a:solidFill>
                <a:schemeClr val="tx1">
                  <a:lumMod val="95000"/>
                  <a:lumOff val="5000"/>
                </a:schemeClr>
              </a:solidFill>
              <a:latin typeface="+mj-lt"/>
            </a:endParaRPr>
          </a:p>
        </p:txBody>
      </p:sp>
      <p:sp>
        <p:nvSpPr>
          <p:cNvPr id="2" name="Bevel 1"/>
          <p:cNvSpPr/>
          <p:nvPr/>
        </p:nvSpPr>
        <p:spPr>
          <a:xfrm>
            <a:off x="3635896" y="5227697"/>
            <a:ext cx="4824536" cy="1462251"/>
          </a:xfrm>
          <a:prstGeom prst="bevel">
            <a:avLst/>
          </a:prstGeom>
          <a:solidFill>
            <a:schemeClr val="accent2">
              <a:lumMod val="40000"/>
              <a:lumOff val="60000"/>
            </a:schemeClr>
          </a:solidFill>
        </p:spPr>
        <p:style>
          <a:lnRef idx="1">
            <a:schemeClr val="accent1"/>
          </a:lnRef>
          <a:fillRef idx="2">
            <a:schemeClr val="accent1"/>
          </a:fillRef>
          <a:effectRef idx="1">
            <a:schemeClr val="accent1"/>
          </a:effectRef>
          <a:fontRef idx="minor">
            <a:schemeClr val="dk1"/>
          </a:fontRef>
        </p:style>
        <p:txBody>
          <a:bodyPr rtlCol="1" anchor="ctr"/>
          <a:lstStyle/>
          <a:p>
            <a:pPr lvl="1" indent="192881" algn="l" defTabSz="385763">
              <a:defRPr sz="1950" b="1" i="1"/>
            </a:pPr>
            <a:r>
              <a:rPr lang="en-US" sz="2400" dirty="0">
                <a:solidFill>
                  <a:schemeClr val="tx1">
                    <a:lumMod val="95000"/>
                    <a:lumOff val="5000"/>
                  </a:schemeClr>
                </a:solidFill>
                <a:latin typeface="+mj-lt"/>
              </a:rPr>
              <a:t>Endothelial cell damage</a:t>
            </a:r>
          </a:p>
          <a:p>
            <a:pPr lvl="1" indent="192881" algn="l" defTabSz="385763">
              <a:defRPr sz="1950" b="1" i="1"/>
            </a:pPr>
            <a:r>
              <a:rPr lang="en-US" sz="2400" dirty="0">
                <a:solidFill>
                  <a:schemeClr val="tx1">
                    <a:lumMod val="95000"/>
                    <a:lumOff val="5000"/>
                  </a:schemeClr>
                </a:solidFill>
                <a:latin typeface="+mj-lt"/>
              </a:rPr>
              <a:t>Platelet aggregation</a:t>
            </a:r>
          </a:p>
          <a:p>
            <a:pPr lvl="1" indent="192881" algn="l" defTabSz="385763">
              <a:defRPr sz="1950" b="1" i="1"/>
            </a:pPr>
            <a:r>
              <a:rPr lang="en-US" sz="2400" dirty="0">
                <a:solidFill>
                  <a:schemeClr val="tx1">
                    <a:lumMod val="95000"/>
                    <a:lumOff val="5000"/>
                  </a:schemeClr>
                </a:solidFill>
                <a:latin typeface="+mj-lt"/>
              </a:rPr>
              <a:t>Thrombus formation</a:t>
            </a:r>
          </a:p>
        </p:txBody>
      </p:sp>
      <p:sp>
        <p:nvSpPr>
          <p:cNvPr id="3" name="قوس كبير أيمن 2"/>
          <p:cNvSpPr/>
          <p:nvPr/>
        </p:nvSpPr>
        <p:spPr>
          <a:xfrm>
            <a:off x="6444208" y="1484784"/>
            <a:ext cx="360040" cy="17281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مربع نص 3"/>
          <p:cNvSpPr txBox="1"/>
          <p:nvPr/>
        </p:nvSpPr>
        <p:spPr>
          <a:xfrm>
            <a:off x="6804248" y="1988840"/>
            <a:ext cx="2339752" cy="646331"/>
          </a:xfrm>
          <a:prstGeom prst="rect">
            <a:avLst/>
          </a:prstGeom>
          <a:noFill/>
        </p:spPr>
        <p:txBody>
          <a:bodyPr wrap="square" rtlCol="0">
            <a:spAutoFit/>
          </a:bodyPr>
          <a:lstStyle/>
          <a:p>
            <a:pPr algn="l" rtl="0"/>
            <a:r>
              <a:rPr lang="en-US" dirty="0"/>
              <a:t>These are regulators for alternative path.</a:t>
            </a:r>
          </a:p>
        </p:txBody>
      </p:sp>
      <p:sp>
        <p:nvSpPr>
          <p:cNvPr id="5" name="مربع نص 4"/>
          <p:cNvSpPr txBox="1"/>
          <p:nvPr/>
        </p:nvSpPr>
        <p:spPr>
          <a:xfrm>
            <a:off x="0" y="5085184"/>
            <a:ext cx="3635896" cy="1477328"/>
          </a:xfrm>
          <a:prstGeom prst="rect">
            <a:avLst/>
          </a:prstGeom>
          <a:noFill/>
        </p:spPr>
        <p:txBody>
          <a:bodyPr wrap="square" rtlCol="0">
            <a:spAutoFit/>
          </a:bodyPr>
          <a:lstStyle/>
          <a:p>
            <a:pPr algn="l" rtl="0"/>
            <a:r>
              <a:rPr lang="en-US" dirty="0">
                <a:solidFill>
                  <a:srgbClr val="0070C0"/>
                </a:solidFill>
              </a:rPr>
              <a:t>Away from infectious causes of atypical HUS ,which they are obvious causes; the complement abnormalities are the most commonly found as a cause for </a:t>
            </a:r>
            <a:r>
              <a:rPr lang="en-US" dirty="0" err="1">
                <a:solidFill>
                  <a:srgbClr val="0070C0"/>
                </a:solidFill>
              </a:rPr>
              <a:t>aHUS</a:t>
            </a:r>
            <a:r>
              <a:rPr lang="en-US" dirty="0">
                <a:solidFill>
                  <a:srgbClr val="0070C0"/>
                </a:solidFill>
              </a:rPr>
              <a:t> </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 name="Table 188"/>
          <p:cNvGraphicFramePr/>
          <p:nvPr>
            <p:extLst>
              <p:ext uri="{D42A27DB-BD31-4B8C-83A1-F6EECF244321}">
                <p14:modId xmlns:p14="http://schemas.microsoft.com/office/powerpoint/2010/main" val="4116206708"/>
              </p:ext>
            </p:extLst>
          </p:nvPr>
        </p:nvGraphicFramePr>
        <p:xfrm>
          <a:off x="228600" y="457199"/>
          <a:ext cx="8496945" cy="5791200"/>
        </p:xfrm>
        <a:graphic>
          <a:graphicData uri="http://schemas.openxmlformats.org/drawingml/2006/table">
            <a:tbl>
              <a:tblPr/>
              <a:tblGrid>
                <a:gridCol w="2832314">
                  <a:extLst>
                    <a:ext uri="{9D8B030D-6E8A-4147-A177-3AD203B41FA5}">
                      <a16:colId xmlns:a16="http://schemas.microsoft.com/office/drawing/2014/main" val="20000"/>
                    </a:ext>
                  </a:extLst>
                </a:gridCol>
                <a:gridCol w="1416158">
                  <a:extLst>
                    <a:ext uri="{9D8B030D-6E8A-4147-A177-3AD203B41FA5}">
                      <a16:colId xmlns:a16="http://schemas.microsoft.com/office/drawing/2014/main" val="20001"/>
                    </a:ext>
                  </a:extLst>
                </a:gridCol>
                <a:gridCol w="4248473">
                  <a:extLst>
                    <a:ext uri="{9D8B030D-6E8A-4147-A177-3AD203B41FA5}">
                      <a16:colId xmlns:a16="http://schemas.microsoft.com/office/drawing/2014/main" val="20002"/>
                    </a:ext>
                  </a:extLst>
                </a:gridCol>
              </a:tblGrid>
              <a:tr h="793010">
                <a:tc>
                  <a:txBody>
                    <a:bodyPr/>
                    <a:lstStyle/>
                    <a:p>
                      <a:pPr algn="l">
                        <a:defRPr sz="1800"/>
                      </a:pPr>
                      <a:r>
                        <a:rPr sz="1800" b="1" dirty="0">
                          <a:solidFill>
                            <a:srgbClr val="FFFFFF"/>
                          </a:solidFill>
                        </a:rPr>
                        <a:t>Complement Abnormality</a:t>
                      </a:r>
                    </a:p>
                  </a:txBody>
                  <a:tcPr marL="25716" marR="25716" marT="25716" marB="25716" horzOverflow="overflow">
                    <a:lnB w="38100">
                      <a:solidFill>
                        <a:srgbClr val="FFFFFF"/>
                      </a:solidFill>
                    </a:lnB>
                    <a:solidFill>
                      <a:schemeClr val="accent1">
                        <a:lumMod val="60000"/>
                        <a:lumOff val="40000"/>
                      </a:schemeClr>
                    </a:solidFill>
                  </a:tcPr>
                </a:tc>
                <a:tc>
                  <a:txBody>
                    <a:bodyPr/>
                    <a:lstStyle/>
                    <a:p>
                      <a:pPr algn="l">
                        <a:defRPr sz="1800"/>
                      </a:pPr>
                      <a:r>
                        <a:rPr sz="1800" b="1" dirty="0">
                          <a:solidFill>
                            <a:srgbClr val="FFFFFF"/>
                          </a:solidFill>
                        </a:rPr>
                        <a:t>Frequency</a:t>
                      </a:r>
                    </a:p>
                  </a:txBody>
                  <a:tcPr marL="25716" marR="25716" marT="25716" marB="25716" horzOverflow="overflow">
                    <a:lnB w="38100">
                      <a:solidFill>
                        <a:srgbClr val="FFFFFF"/>
                      </a:solidFill>
                    </a:lnB>
                    <a:solidFill>
                      <a:schemeClr val="accent1">
                        <a:lumMod val="60000"/>
                        <a:lumOff val="40000"/>
                      </a:schemeClr>
                    </a:solidFill>
                  </a:tcPr>
                </a:tc>
                <a:tc>
                  <a:txBody>
                    <a:bodyPr/>
                    <a:lstStyle/>
                    <a:p>
                      <a:pPr algn="l">
                        <a:defRPr sz="1800" b="1">
                          <a:solidFill>
                            <a:srgbClr val="FFFFFF"/>
                          </a:solidFill>
                        </a:defRPr>
                      </a:pPr>
                      <a:endParaRPr sz="2800" dirty="0"/>
                    </a:p>
                  </a:txBody>
                  <a:tcPr marL="25716" marR="25716" marT="25716" marB="25716" horzOverflow="overflow">
                    <a:lnB w="38100">
                      <a:solidFill>
                        <a:srgbClr val="FFFFFF"/>
                      </a:solidFill>
                    </a:lnB>
                    <a:solidFill>
                      <a:schemeClr val="accent1">
                        <a:lumMod val="60000"/>
                        <a:lumOff val="40000"/>
                      </a:schemeClr>
                    </a:solidFill>
                  </a:tcPr>
                </a:tc>
                <a:extLst>
                  <a:ext uri="{0D108BD9-81ED-4DB2-BD59-A6C34878D82A}">
                    <a16:rowId xmlns:a16="http://schemas.microsoft.com/office/drawing/2014/main" val="10000"/>
                  </a:ext>
                </a:extLst>
              </a:tr>
              <a:tr h="765998">
                <a:tc>
                  <a:txBody>
                    <a:bodyPr/>
                    <a:lstStyle/>
                    <a:p>
                      <a:pPr algn="l">
                        <a:defRPr sz="1800"/>
                      </a:pPr>
                      <a:r>
                        <a:rPr sz="1800" b="1"/>
                        <a:t>Factor H</a:t>
                      </a:r>
                    </a:p>
                  </a:txBody>
                  <a:tcPr marL="25716" marR="25716" marT="25716" marB="25716" horzOverflow="overflow">
                    <a:lnT w="38100">
                      <a:solidFill>
                        <a:srgbClr val="FFFFFF"/>
                      </a:solidFill>
                    </a:lnT>
                    <a:solidFill>
                      <a:srgbClr val="D0D8E8"/>
                    </a:solidFill>
                  </a:tcPr>
                </a:tc>
                <a:tc>
                  <a:txBody>
                    <a:bodyPr/>
                    <a:lstStyle/>
                    <a:p>
                      <a:pPr algn="l">
                        <a:defRPr sz="1800"/>
                      </a:pPr>
                      <a:r>
                        <a:rPr sz="1800" b="1"/>
                        <a:t>19%</a:t>
                      </a:r>
                    </a:p>
                  </a:txBody>
                  <a:tcPr marL="25716" marR="25716" marT="25716" marB="25716" horzOverflow="overflow">
                    <a:lnT w="38100">
                      <a:solidFill>
                        <a:srgbClr val="FFFFFF"/>
                      </a:solidFill>
                    </a:lnT>
                    <a:solidFill>
                      <a:srgbClr val="D0D8E8"/>
                    </a:solidFill>
                  </a:tcPr>
                </a:tc>
                <a:tc>
                  <a:txBody>
                    <a:bodyPr/>
                    <a:lstStyle/>
                    <a:p>
                      <a:pPr algn="l">
                        <a:defRPr sz="1600" b="1"/>
                      </a:pPr>
                      <a:r>
                        <a:rPr sz="1800"/>
                        <a:t>Most severe</a:t>
                      </a:r>
                    </a:p>
                    <a:p>
                      <a:pPr algn="l">
                        <a:defRPr sz="1600" b="1"/>
                      </a:pPr>
                      <a:r>
                        <a:rPr sz="1800"/>
                        <a:t>60% ESRF or death within 1 year</a:t>
                      </a:r>
                    </a:p>
                  </a:txBody>
                  <a:tcPr marL="25716" marR="25716" marT="25716" marB="25716" horzOverflow="overflow">
                    <a:lnT w="38100">
                      <a:solidFill>
                        <a:srgbClr val="FFFFFF"/>
                      </a:solidFill>
                    </a:lnT>
                    <a:solidFill>
                      <a:srgbClr val="D0D8E8"/>
                    </a:solidFill>
                  </a:tcPr>
                </a:tc>
                <a:extLst>
                  <a:ext uri="{0D108BD9-81ED-4DB2-BD59-A6C34878D82A}">
                    <a16:rowId xmlns:a16="http://schemas.microsoft.com/office/drawing/2014/main" val="10001"/>
                  </a:ext>
                </a:extLst>
              </a:tr>
              <a:tr h="765998">
                <a:tc>
                  <a:txBody>
                    <a:bodyPr/>
                    <a:lstStyle/>
                    <a:p>
                      <a:pPr algn="l">
                        <a:defRPr sz="1800"/>
                      </a:pPr>
                      <a:r>
                        <a:rPr sz="1800" b="1"/>
                        <a:t>MCP</a:t>
                      </a:r>
                    </a:p>
                  </a:txBody>
                  <a:tcPr marL="25716" marR="25716" marT="25716" marB="25716" horzOverflow="overflow">
                    <a:solidFill>
                      <a:srgbClr val="E9EDF4"/>
                    </a:solidFill>
                  </a:tcPr>
                </a:tc>
                <a:tc>
                  <a:txBody>
                    <a:bodyPr/>
                    <a:lstStyle/>
                    <a:p>
                      <a:pPr algn="l">
                        <a:defRPr sz="1800"/>
                      </a:pPr>
                      <a:r>
                        <a:rPr sz="1800" b="1"/>
                        <a:t>14%</a:t>
                      </a:r>
                    </a:p>
                  </a:txBody>
                  <a:tcPr marL="25716" marR="25716" marT="25716" marB="25716" horzOverflow="overflow">
                    <a:solidFill>
                      <a:srgbClr val="E9EDF4"/>
                    </a:solidFill>
                  </a:tcPr>
                </a:tc>
                <a:tc>
                  <a:txBody>
                    <a:bodyPr/>
                    <a:lstStyle/>
                    <a:p>
                      <a:pPr algn="l">
                        <a:defRPr sz="1800"/>
                      </a:pPr>
                      <a:r>
                        <a:rPr sz="1800" b="1"/>
                        <a:t>Often have a relapsing course but with time 30% go into ESRF</a:t>
                      </a:r>
                    </a:p>
                  </a:txBody>
                  <a:tcPr marL="25716" marR="25716" marT="25716" marB="25716" horzOverflow="overflow">
                    <a:solidFill>
                      <a:srgbClr val="E9EDF4"/>
                    </a:solidFill>
                  </a:tcPr>
                </a:tc>
                <a:extLst>
                  <a:ext uri="{0D108BD9-81ED-4DB2-BD59-A6C34878D82A}">
                    <a16:rowId xmlns:a16="http://schemas.microsoft.com/office/drawing/2014/main" val="10002"/>
                  </a:ext>
                </a:extLst>
              </a:tr>
              <a:tr h="577699">
                <a:tc>
                  <a:txBody>
                    <a:bodyPr/>
                    <a:lstStyle/>
                    <a:p>
                      <a:pPr algn="l">
                        <a:defRPr sz="1800"/>
                      </a:pPr>
                      <a:r>
                        <a:rPr sz="1800" b="1"/>
                        <a:t>Factor I</a:t>
                      </a:r>
                    </a:p>
                  </a:txBody>
                  <a:tcPr marL="25716" marR="25716" marT="25716" marB="25716" horzOverflow="overflow">
                    <a:solidFill>
                      <a:srgbClr val="D0D8E8"/>
                    </a:solidFill>
                  </a:tcPr>
                </a:tc>
                <a:tc>
                  <a:txBody>
                    <a:bodyPr/>
                    <a:lstStyle/>
                    <a:p>
                      <a:pPr algn="l">
                        <a:defRPr sz="1800"/>
                      </a:pPr>
                      <a:r>
                        <a:rPr sz="1800" b="1"/>
                        <a:t>9%</a:t>
                      </a:r>
                    </a:p>
                  </a:txBody>
                  <a:tcPr marL="25716" marR="25716" marT="25716" marB="25716" horzOverflow="overflow">
                    <a:solidFill>
                      <a:srgbClr val="D0D8E8"/>
                    </a:solidFill>
                  </a:tcPr>
                </a:tc>
                <a:tc>
                  <a:txBody>
                    <a:bodyPr/>
                    <a:lstStyle/>
                    <a:p>
                      <a:pPr algn="l">
                        <a:defRPr sz="1800"/>
                      </a:pPr>
                      <a:r>
                        <a:rPr sz="1800" b="1"/>
                        <a:t>50-70% ESRF at 5 years</a:t>
                      </a:r>
                    </a:p>
                  </a:txBody>
                  <a:tcPr marL="25716" marR="25716" marT="25716" marB="25716" horzOverflow="overflow">
                    <a:solidFill>
                      <a:srgbClr val="D0D8E8"/>
                    </a:solidFill>
                  </a:tcPr>
                </a:tc>
                <a:extLst>
                  <a:ext uri="{0D108BD9-81ED-4DB2-BD59-A6C34878D82A}">
                    <a16:rowId xmlns:a16="http://schemas.microsoft.com/office/drawing/2014/main" val="10003"/>
                  </a:ext>
                </a:extLst>
              </a:tr>
              <a:tr h="577699">
                <a:tc>
                  <a:txBody>
                    <a:bodyPr/>
                    <a:lstStyle/>
                    <a:p>
                      <a:pPr algn="l">
                        <a:defRPr sz="1800"/>
                      </a:pPr>
                      <a:r>
                        <a:rPr sz="1800" b="1" dirty="0"/>
                        <a:t>C3</a:t>
                      </a:r>
                    </a:p>
                  </a:txBody>
                  <a:tcPr marL="25716" marR="25716" marT="25716" marB="25716" horzOverflow="overflow">
                    <a:solidFill>
                      <a:srgbClr val="E9EDF4"/>
                    </a:solidFill>
                  </a:tcPr>
                </a:tc>
                <a:tc>
                  <a:txBody>
                    <a:bodyPr/>
                    <a:lstStyle/>
                    <a:p>
                      <a:pPr algn="l">
                        <a:defRPr sz="1800"/>
                      </a:pPr>
                      <a:r>
                        <a:rPr sz="1800" b="1" dirty="0"/>
                        <a:t>7%</a:t>
                      </a:r>
                    </a:p>
                  </a:txBody>
                  <a:tcPr marL="25716" marR="25716" marT="25716" marB="25716" horzOverflow="overflow">
                    <a:solidFill>
                      <a:srgbClr val="E9EDF4"/>
                    </a:solidFill>
                  </a:tcPr>
                </a:tc>
                <a:tc>
                  <a:txBody>
                    <a:bodyPr/>
                    <a:lstStyle/>
                    <a:p>
                      <a:pPr algn="l">
                        <a:defRPr sz="1600" b="1"/>
                      </a:pPr>
                      <a:endParaRPr sz="1800" dirty="0"/>
                    </a:p>
                  </a:txBody>
                  <a:tcPr marL="25716" marR="25716" marT="25716" marB="25716" horzOverflow="overflow">
                    <a:solidFill>
                      <a:srgbClr val="E9EDF4"/>
                    </a:solidFill>
                  </a:tcPr>
                </a:tc>
                <a:extLst>
                  <a:ext uri="{0D108BD9-81ED-4DB2-BD59-A6C34878D82A}">
                    <a16:rowId xmlns:a16="http://schemas.microsoft.com/office/drawing/2014/main" val="10004"/>
                  </a:ext>
                </a:extLst>
              </a:tr>
              <a:tr h="577699">
                <a:tc>
                  <a:txBody>
                    <a:bodyPr/>
                    <a:lstStyle/>
                    <a:p>
                      <a:pPr algn="l">
                        <a:defRPr sz="1800"/>
                      </a:pPr>
                      <a:r>
                        <a:rPr sz="1800" b="1"/>
                        <a:t>Factor B</a:t>
                      </a:r>
                    </a:p>
                  </a:txBody>
                  <a:tcPr marL="25716" marR="25716" marT="25716" marB="25716" horzOverflow="overflow">
                    <a:solidFill>
                      <a:srgbClr val="D0D8E8"/>
                    </a:solidFill>
                  </a:tcPr>
                </a:tc>
                <a:tc>
                  <a:txBody>
                    <a:bodyPr/>
                    <a:lstStyle/>
                    <a:p>
                      <a:pPr algn="l">
                        <a:defRPr sz="1800"/>
                      </a:pPr>
                      <a:r>
                        <a:rPr sz="1800" b="1"/>
                        <a:t>1%</a:t>
                      </a:r>
                    </a:p>
                  </a:txBody>
                  <a:tcPr marL="25716" marR="25716" marT="25716" marB="25716" horzOverflow="overflow">
                    <a:solidFill>
                      <a:srgbClr val="D0D8E8"/>
                    </a:solidFill>
                  </a:tcPr>
                </a:tc>
                <a:tc>
                  <a:txBody>
                    <a:bodyPr/>
                    <a:lstStyle/>
                    <a:p>
                      <a:pPr algn="l">
                        <a:defRPr sz="1800"/>
                      </a:pPr>
                      <a:r>
                        <a:rPr sz="1800" b="1" dirty="0"/>
                        <a:t>Rarest</a:t>
                      </a:r>
                    </a:p>
                  </a:txBody>
                  <a:tcPr marL="25716" marR="25716" marT="25716" marB="25716" horzOverflow="overflow">
                    <a:solidFill>
                      <a:srgbClr val="D0D8E8"/>
                    </a:solidFill>
                  </a:tcPr>
                </a:tc>
                <a:extLst>
                  <a:ext uri="{0D108BD9-81ED-4DB2-BD59-A6C34878D82A}">
                    <a16:rowId xmlns:a16="http://schemas.microsoft.com/office/drawing/2014/main" val="10005"/>
                  </a:ext>
                </a:extLst>
              </a:tr>
              <a:tr h="577699">
                <a:tc>
                  <a:txBody>
                    <a:bodyPr/>
                    <a:lstStyle/>
                    <a:p>
                      <a:pPr algn="l">
                        <a:defRPr sz="1800"/>
                      </a:pPr>
                      <a:r>
                        <a:rPr sz="1800" b="1"/>
                        <a:t>Factor H Antibodies</a:t>
                      </a:r>
                    </a:p>
                  </a:txBody>
                  <a:tcPr marL="25716" marR="25716" marT="25716" marB="25716" horzOverflow="overflow">
                    <a:solidFill>
                      <a:srgbClr val="E9EDF4"/>
                    </a:solidFill>
                  </a:tcPr>
                </a:tc>
                <a:tc>
                  <a:txBody>
                    <a:bodyPr/>
                    <a:lstStyle/>
                    <a:p>
                      <a:pPr algn="l">
                        <a:defRPr sz="1800"/>
                      </a:pPr>
                      <a:r>
                        <a:rPr sz="1800" b="1"/>
                        <a:t>11%</a:t>
                      </a:r>
                    </a:p>
                  </a:txBody>
                  <a:tcPr marL="25716" marR="25716" marT="25716" marB="25716" horzOverflow="overflow">
                    <a:solidFill>
                      <a:srgbClr val="E9EDF4"/>
                    </a:solidFill>
                  </a:tcPr>
                </a:tc>
                <a:tc>
                  <a:txBody>
                    <a:bodyPr/>
                    <a:lstStyle/>
                    <a:p>
                      <a:pPr algn="l">
                        <a:defRPr sz="1600" b="1"/>
                      </a:pPr>
                      <a:endParaRPr sz="1800"/>
                    </a:p>
                  </a:txBody>
                  <a:tcPr marL="25716" marR="25716" marT="25716" marB="25716" horzOverflow="overflow">
                    <a:solidFill>
                      <a:srgbClr val="E9EDF4"/>
                    </a:solidFill>
                  </a:tcPr>
                </a:tc>
                <a:extLst>
                  <a:ext uri="{0D108BD9-81ED-4DB2-BD59-A6C34878D82A}">
                    <a16:rowId xmlns:a16="http://schemas.microsoft.com/office/drawing/2014/main" val="10006"/>
                  </a:ext>
                </a:extLst>
              </a:tr>
              <a:tr h="577699">
                <a:tc>
                  <a:txBody>
                    <a:bodyPr/>
                    <a:lstStyle/>
                    <a:p>
                      <a:pPr algn="l">
                        <a:defRPr sz="1800"/>
                      </a:pPr>
                      <a:r>
                        <a:rPr sz="1800" b="1" dirty="0"/>
                        <a:t>Combined Mutations</a:t>
                      </a:r>
                    </a:p>
                  </a:txBody>
                  <a:tcPr marL="25716" marR="25716" marT="25716" marB="25716" horzOverflow="overflow">
                    <a:solidFill>
                      <a:srgbClr val="D0D8E8"/>
                    </a:solidFill>
                  </a:tcPr>
                </a:tc>
                <a:tc>
                  <a:txBody>
                    <a:bodyPr/>
                    <a:lstStyle/>
                    <a:p>
                      <a:pPr algn="l">
                        <a:defRPr sz="1800"/>
                      </a:pPr>
                      <a:r>
                        <a:rPr sz="1800" b="1"/>
                        <a:t>8%</a:t>
                      </a:r>
                    </a:p>
                  </a:txBody>
                  <a:tcPr marL="25716" marR="25716" marT="25716" marB="25716" horzOverflow="overflow">
                    <a:solidFill>
                      <a:srgbClr val="D0D8E8"/>
                    </a:solidFill>
                  </a:tcPr>
                </a:tc>
                <a:tc>
                  <a:txBody>
                    <a:bodyPr/>
                    <a:lstStyle/>
                    <a:p>
                      <a:pPr algn="l">
                        <a:defRPr sz="1600" b="1"/>
                      </a:pPr>
                      <a:endParaRPr sz="1800"/>
                    </a:p>
                  </a:txBody>
                  <a:tcPr marL="25716" marR="25716" marT="25716" marB="25716" horzOverflow="overflow">
                    <a:solidFill>
                      <a:srgbClr val="D0D8E8"/>
                    </a:solidFill>
                  </a:tcPr>
                </a:tc>
                <a:extLst>
                  <a:ext uri="{0D108BD9-81ED-4DB2-BD59-A6C34878D82A}">
                    <a16:rowId xmlns:a16="http://schemas.microsoft.com/office/drawing/2014/main" val="10007"/>
                  </a:ext>
                </a:extLst>
              </a:tr>
              <a:tr h="577699">
                <a:tc>
                  <a:txBody>
                    <a:bodyPr/>
                    <a:lstStyle/>
                    <a:p>
                      <a:pPr algn="l">
                        <a:defRPr sz="1800"/>
                      </a:pPr>
                      <a:r>
                        <a:rPr sz="1800" b="1" dirty="0"/>
                        <a:t>None</a:t>
                      </a:r>
                    </a:p>
                  </a:txBody>
                  <a:tcPr marL="25716" marR="25716" marT="25716" marB="25716" horzOverflow="overflow">
                    <a:solidFill>
                      <a:srgbClr val="E9EDF4"/>
                    </a:solidFill>
                  </a:tcPr>
                </a:tc>
                <a:tc>
                  <a:txBody>
                    <a:bodyPr/>
                    <a:lstStyle/>
                    <a:p>
                      <a:pPr algn="l">
                        <a:defRPr sz="1800"/>
                      </a:pPr>
                      <a:r>
                        <a:rPr sz="1800" b="1" dirty="0"/>
                        <a:t>39%</a:t>
                      </a:r>
                    </a:p>
                  </a:txBody>
                  <a:tcPr marL="25716" marR="25716" marT="25716" marB="25716" horzOverflow="overflow">
                    <a:solidFill>
                      <a:srgbClr val="E9EDF4"/>
                    </a:solidFill>
                  </a:tcPr>
                </a:tc>
                <a:tc>
                  <a:txBody>
                    <a:bodyPr/>
                    <a:lstStyle/>
                    <a:p>
                      <a:pPr algn="l">
                        <a:defRPr sz="1800"/>
                      </a:pPr>
                      <a:r>
                        <a:rPr sz="1800" b="1" dirty="0"/>
                        <a:t>30% ESRF by 5 years</a:t>
                      </a:r>
                    </a:p>
                  </a:txBody>
                  <a:tcPr marL="25716" marR="25716" marT="25716" marB="25716" horzOverflow="overflow">
                    <a:solidFill>
                      <a:srgbClr val="E9EDF4"/>
                    </a:solidFill>
                  </a:tcPr>
                </a:tc>
                <a:extLst>
                  <a:ext uri="{0D108BD9-81ED-4DB2-BD59-A6C34878D82A}">
                    <a16:rowId xmlns:a16="http://schemas.microsoft.com/office/drawing/2014/main" val="10008"/>
                  </a:ext>
                </a:extLst>
              </a:tr>
            </a:tbl>
          </a:graphicData>
        </a:graphic>
      </p:graphicFrame>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title" idx="4294967295"/>
          </p:nvPr>
        </p:nvSpPr>
        <p:spPr>
          <a:xfrm>
            <a:off x="2339752" y="476672"/>
            <a:ext cx="4629150" cy="642937"/>
          </a:xfrm>
          <a:prstGeom prst="rect">
            <a:avLst/>
          </a:prstGeom>
        </p:spPr>
        <p:txBody>
          <a:bodyPr>
            <a:normAutofit fontScale="90000"/>
          </a:bodyPr>
          <a:lstStyle>
            <a:lvl1pPr>
              <a:defRPr b="1" i="1" u="sng">
                <a:solidFill>
                  <a:srgbClr val="254061"/>
                </a:solidFill>
                <a:effectLst>
                  <a:outerShdw blurRad="12700" dist="25400" dir="2700000" rotWithShape="0">
                    <a:srgbClr val="DDDDDD"/>
                  </a:outerShdw>
                </a:effectLst>
              </a:defRPr>
            </a:lvl1pPr>
          </a:lstStyle>
          <a:p>
            <a:r>
              <a:rPr i="0" u="none" dirty="0">
                <a:solidFill>
                  <a:schemeClr val="tx1">
                    <a:lumMod val="95000"/>
                    <a:lumOff val="5000"/>
                  </a:schemeClr>
                </a:solidFill>
                <a:effectLst/>
              </a:rPr>
              <a:t>Renal Outcome</a:t>
            </a:r>
          </a:p>
        </p:txBody>
      </p:sp>
      <p:graphicFrame>
        <p:nvGraphicFramePr>
          <p:cNvPr id="191" name="Table 191"/>
          <p:cNvGraphicFramePr/>
          <p:nvPr>
            <p:extLst>
              <p:ext uri="{D42A27DB-BD31-4B8C-83A1-F6EECF244321}">
                <p14:modId xmlns:p14="http://schemas.microsoft.com/office/powerpoint/2010/main" val="2672731351"/>
              </p:ext>
            </p:extLst>
          </p:nvPr>
        </p:nvGraphicFramePr>
        <p:xfrm>
          <a:off x="467546" y="1412777"/>
          <a:ext cx="8208912" cy="4968550"/>
        </p:xfrm>
        <a:graphic>
          <a:graphicData uri="http://schemas.openxmlformats.org/drawingml/2006/table">
            <a:tbl>
              <a:tblPr/>
              <a:tblGrid>
                <a:gridCol w="1642099">
                  <a:extLst>
                    <a:ext uri="{9D8B030D-6E8A-4147-A177-3AD203B41FA5}">
                      <a16:colId xmlns:a16="http://schemas.microsoft.com/office/drawing/2014/main" val="20000"/>
                    </a:ext>
                  </a:extLst>
                </a:gridCol>
                <a:gridCol w="1642099">
                  <a:extLst>
                    <a:ext uri="{9D8B030D-6E8A-4147-A177-3AD203B41FA5}">
                      <a16:colId xmlns:a16="http://schemas.microsoft.com/office/drawing/2014/main" val="20001"/>
                    </a:ext>
                  </a:extLst>
                </a:gridCol>
                <a:gridCol w="1640516">
                  <a:extLst>
                    <a:ext uri="{9D8B030D-6E8A-4147-A177-3AD203B41FA5}">
                      <a16:colId xmlns:a16="http://schemas.microsoft.com/office/drawing/2014/main" val="20002"/>
                    </a:ext>
                  </a:extLst>
                </a:gridCol>
                <a:gridCol w="1642099">
                  <a:extLst>
                    <a:ext uri="{9D8B030D-6E8A-4147-A177-3AD203B41FA5}">
                      <a16:colId xmlns:a16="http://schemas.microsoft.com/office/drawing/2014/main" val="20003"/>
                    </a:ext>
                  </a:extLst>
                </a:gridCol>
                <a:gridCol w="1642099">
                  <a:extLst>
                    <a:ext uri="{9D8B030D-6E8A-4147-A177-3AD203B41FA5}">
                      <a16:colId xmlns:a16="http://schemas.microsoft.com/office/drawing/2014/main" val="20004"/>
                    </a:ext>
                  </a:extLst>
                </a:gridCol>
              </a:tblGrid>
              <a:tr h="1369289">
                <a:tc>
                  <a:txBody>
                    <a:bodyPr/>
                    <a:lstStyle/>
                    <a:p>
                      <a:pPr algn="l" rtl="0">
                        <a:defRPr sz="1800"/>
                      </a:pPr>
                      <a:r>
                        <a:rPr sz="1800" b="1" dirty="0">
                          <a:solidFill>
                            <a:srgbClr val="FFFFFF"/>
                          </a:solidFill>
                        </a:rPr>
                        <a:t>Mutation</a:t>
                      </a:r>
                    </a:p>
                  </a:txBody>
                  <a:tcPr marL="25716" marR="25716" marT="25716" marB="25716" horzOverflow="overflow">
                    <a:lnL w="12700">
                      <a:solidFill>
                        <a:schemeClr val="accent1"/>
                      </a:solidFill>
                    </a:lnL>
                    <a:lnR w="12700">
                      <a:miter lim="400000"/>
                    </a:lnR>
                    <a:lnT w="12700">
                      <a:solidFill>
                        <a:schemeClr val="accent1"/>
                      </a:solidFill>
                    </a:lnT>
                    <a:lnB w="12700">
                      <a:solidFill>
                        <a:schemeClr val="accent1"/>
                      </a:solidFill>
                    </a:lnB>
                    <a:solidFill>
                      <a:schemeClr val="accent1">
                        <a:lumMod val="60000"/>
                        <a:lumOff val="40000"/>
                      </a:schemeClr>
                    </a:solidFill>
                  </a:tcPr>
                </a:tc>
                <a:tc>
                  <a:txBody>
                    <a:bodyPr/>
                    <a:lstStyle/>
                    <a:p>
                      <a:pPr algn="l" rtl="0">
                        <a:defRPr sz="1800"/>
                      </a:pPr>
                      <a:r>
                        <a:rPr sz="1800" b="1" dirty="0">
                          <a:solidFill>
                            <a:srgbClr val="FFFFFF"/>
                          </a:solidFill>
                        </a:rPr>
                        <a:t>ESRF 1 year</a:t>
                      </a:r>
                    </a:p>
                  </a:txBody>
                  <a:tcPr marL="25716" marR="25716" marT="25716" marB="25716" horzOverflow="overflow">
                    <a:lnL w="12700">
                      <a:miter lim="400000"/>
                    </a:lnL>
                    <a:lnR w="12700">
                      <a:miter lim="400000"/>
                    </a:lnR>
                    <a:lnT w="12700">
                      <a:solidFill>
                        <a:schemeClr val="accent1"/>
                      </a:solidFill>
                    </a:lnT>
                    <a:lnB w="12700">
                      <a:solidFill>
                        <a:schemeClr val="accent1"/>
                      </a:solidFill>
                    </a:lnB>
                    <a:solidFill>
                      <a:schemeClr val="accent1">
                        <a:lumMod val="60000"/>
                        <a:lumOff val="40000"/>
                      </a:schemeClr>
                    </a:solidFill>
                  </a:tcPr>
                </a:tc>
                <a:tc>
                  <a:txBody>
                    <a:bodyPr/>
                    <a:lstStyle/>
                    <a:p>
                      <a:pPr algn="l" rtl="0">
                        <a:defRPr sz="1800"/>
                      </a:pPr>
                      <a:r>
                        <a:rPr sz="1800" b="1" dirty="0">
                          <a:solidFill>
                            <a:srgbClr val="FFFFFF"/>
                          </a:solidFill>
                        </a:rPr>
                        <a:t>ESRF 5 years</a:t>
                      </a:r>
                    </a:p>
                  </a:txBody>
                  <a:tcPr marL="25716" marR="25716" marT="25716" marB="25716" horzOverflow="overflow">
                    <a:lnL w="12700">
                      <a:miter lim="400000"/>
                    </a:lnL>
                    <a:lnR w="12700">
                      <a:miter lim="400000"/>
                    </a:lnR>
                    <a:lnT w="12700">
                      <a:solidFill>
                        <a:schemeClr val="accent1"/>
                      </a:solidFill>
                    </a:lnT>
                    <a:lnB w="12700">
                      <a:solidFill>
                        <a:schemeClr val="accent1"/>
                      </a:solidFill>
                    </a:lnB>
                    <a:solidFill>
                      <a:schemeClr val="accent1">
                        <a:lumMod val="60000"/>
                        <a:lumOff val="40000"/>
                      </a:schemeClr>
                    </a:solidFill>
                  </a:tcPr>
                </a:tc>
                <a:tc>
                  <a:txBody>
                    <a:bodyPr/>
                    <a:lstStyle/>
                    <a:p>
                      <a:pPr algn="l" rtl="0">
                        <a:defRPr sz="1800"/>
                      </a:pPr>
                      <a:r>
                        <a:rPr sz="1800" b="1" dirty="0">
                          <a:solidFill>
                            <a:srgbClr val="FFFFFF"/>
                          </a:solidFill>
                        </a:rPr>
                        <a:t>Recurrence Post </a:t>
                      </a:r>
                      <a:r>
                        <a:rPr sz="1800" b="1" dirty="0" err="1">
                          <a:solidFill>
                            <a:srgbClr val="FFFFFF"/>
                          </a:solidFill>
                        </a:rPr>
                        <a:t>Tx</a:t>
                      </a:r>
                      <a:endParaRPr sz="1800" b="1" dirty="0">
                        <a:solidFill>
                          <a:srgbClr val="FFFFFF"/>
                        </a:solidFill>
                      </a:endParaRPr>
                    </a:p>
                  </a:txBody>
                  <a:tcPr marL="25716" marR="25716" marT="25716" marB="25716" horzOverflow="overflow">
                    <a:lnL w="12700">
                      <a:miter lim="400000"/>
                    </a:lnL>
                    <a:lnR w="12700">
                      <a:miter lim="400000"/>
                    </a:lnR>
                    <a:lnT w="12700">
                      <a:solidFill>
                        <a:schemeClr val="accent1"/>
                      </a:solidFill>
                    </a:lnT>
                    <a:lnB w="12700">
                      <a:solidFill>
                        <a:schemeClr val="accent1"/>
                      </a:solidFill>
                    </a:lnB>
                    <a:solidFill>
                      <a:schemeClr val="accent1">
                        <a:lumMod val="60000"/>
                        <a:lumOff val="40000"/>
                      </a:schemeClr>
                    </a:solidFill>
                  </a:tcPr>
                </a:tc>
                <a:tc>
                  <a:txBody>
                    <a:bodyPr/>
                    <a:lstStyle/>
                    <a:p>
                      <a:pPr algn="l" rtl="0">
                        <a:defRPr sz="1800"/>
                      </a:pPr>
                      <a:r>
                        <a:rPr sz="1800" b="1" dirty="0">
                          <a:solidFill>
                            <a:srgbClr val="FFFFFF"/>
                          </a:solidFill>
                        </a:rPr>
                        <a:t>Graft loss within 1 Year</a:t>
                      </a:r>
                    </a:p>
                  </a:txBody>
                  <a:tcPr marL="25716" marR="25716" marT="25716" marB="25716" horzOverflow="overflow">
                    <a:lnL w="12700">
                      <a:miter lim="400000"/>
                    </a:lnL>
                    <a:lnR w="12700">
                      <a:solidFill>
                        <a:schemeClr val="accent1"/>
                      </a:solidFill>
                    </a:lnR>
                    <a:lnT w="12700">
                      <a:solidFill>
                        <a:schemeClr val="accent1"/>
                      </a:solidFill>
                    </a:lnT>
                    <a:lnB w="12700">
                      <a:solidFill>
                        <a:schemeClr val="accent1"/>
                      </a:solidFill>
                    </a:lnB>
                    <a:solidFill>
                      <a:schemeClr val="accent1">
                        <a:lumMod val="60000"/>
                        <a:lumOff val="40000"/>
                      </a:schemeClr>
                    </a:solidFill>
                  </a:tcPr>
                </a:tc>
                <a:extLst>
                  <a:ext uri="{0D108BD9-81ED-4DB2-BD59-A6C34878D82A}">
                    <a16:rowId xmlns:a16="http://schemas.microsoft.com/office/drawing/2014/main" val="10000"/>
                  </a:ext>
                </a:extLst>
              </a:tr>
              <a:tr h="743324">
                <a:tc>
                  <a:txBody>
                    <a:bodyPr/>
                    <a:lstStyle/>
                    <a:p>
                      <a:pPr algn="l" rtl="0">
                        <a:defRPr sz="1800"/>
                      </a:pPr>
                      <a:r>
                        <a:rPr sz="1800" b="1"/>
                        <a:t>Factor H</a:t>
                      </a:r>
                    </a:p>
                  </a:txBody>
                  <a:tcPr marL="25716" marR="25716" marT="25716" marB="25716" horzOverflow="overflow">
                    <a:lnL w="12700">
                      <a:solidFill>
                        <a:schemeClr val="accent1"/>
                      </a:solidFill>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60%</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a:t>73%</a:t>
                      </a:r>
                    </a:p>
                  </a:txBody>
                  <a:tcPr marL="25716" marR="25716" marT="25716" marB="25716" horzOverflow="overflow">
                    <a:lnL w="12700">
                      <a:miter lim="400000"/>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76%</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dirty="0"/>
                        <a:t>81%</a:t>
                      </a:r>
                    </a:p>
                  </a:txBody>
                  <a:tcPr marL="25716" marR="25716" marT="25716" marB="25716" horzOverflow="overflow">
                    <a:lnL w="12700">
                      <a:miter lim="400000"/>
                    </a:lnL>
                    <a:lnR w="12700">
                      <a:solidFill>
                        <a:schemeClr val="accent1"/>
                      </a:solidFill>
                    </a:lnR>
                    <a:lnT w="12700">
                      <a:solidFill>
                        <a:schemeClr val="accent1"/>
                      </a:solidFill>
                    </a:lnT>
                    <a:lnB w="12700">
                      <a:solidFill>
                        <a:schemeClr val="accent1"/>
                      </a:solidFill>
                    </a:lnB>
                    <a:solidFill>
                      <a:srgbClr val="E9EDF4"/>
                    </a:solidFill>
                  </a:tcPr>
                </a:tc>
                <a:extLst>
                  <a:ext uri="{0D108BD9-81ED-4DB2-BD59-A6C34878D82A}">
                    <a16:rowId xmlns:a16="http://schemas.microsoft.com/office/drawing/2014/main" val="10001"/>
                  </a:ext>
                </a:extLst>
              </a:tr>
              <a:tr h="743324">
                <a:tc>
                  <a:txBody>
                    <a:bodyPr/>
                    <a:lstStyle/>
                    <a:p>
                      <a:pPr algn="l" rtl="0">
                        <a:defRPr sz="1800"/>
                      </a:pPr>
                      <a:r>
                        <a:rPr sz="1800" b="1"/>
                        <a:t>MCP</a:t>
                      </a:r>
                    </a:p>
                  </a:txBody>
                  <a:tcPr marL="25716" marR="25716" marT="25716" marB="25716" horzOverflow="overflow">
                    <a:lnL w="12700">
                      <a:solidFill>
                        <a:schemeClr val="accent1"/>
                      </a:solidFill>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0%</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a:t>38%</a:t>
                      </a:r>
                    </a:p>
                  </a:txBody>
                  <a:tcPr marL="25716" marR="25716" marT="25716" marB="25716" horzOverflow="overflow">
                    <a:lnL w="12700">
                      <a:miter lim="400000"/>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20%</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a:t>1 of 2</a:t>
                      </a:r>
                    </a:p>
                  </a:txBody>
                  <a:tcPr marL="25716" marR="25716" marT="25716" marB="25716" horzOverflow="overflow">
                    <a:lnL w="12700">
                      <a:miter lim="400000"/>
                    </a:lnL>
                    <a:lnR w="12700">
                      <a:solidFill>
                        <a:schemeClr val="accent1"/>
                      </a:solidFill>
                    </a:lnR>
                    <a:lnT w="12700">
                      <a:solidFill>
                        <a:schemeClr val="accent1"/>
                      </a:solidFill>
                    </a:lnT>
                    <a:lnB w="12700">
                      <a:solidFill>
                        <a:schemeClr val="accent1"/>
                      </a:solidFill>
                    </a:lnB>
                    <a:solidFill>
                      <a:srgbClr val="E9EDF4"/>
                    </a:solidFill>
                  </a:tcPr>
                </a:tc>
                <a:extLst>
                  <a:ext uri="{0D108BD9-81ED-4DB2-BD59-A6C34878D82A}">
                    <a16:rowId xmlns:a16="http://schemas.microsoft.com/office/drawing/2014/main" val="10002"/>
                  </a:ext>
                </a:extLst>
              </a:tr>
              <a:tr h="743324">
                <a:tc>
                  <a:txBody>
                    <a:bodyPr/>
                    <a:lstStyle/>
                    <a:p>
                      <a:pPr algn="l" rtl="0">
                        <a:defRPr sz="1800"/>
                      </a:pPr>
                      <a:r>
                        <a:rPr sz="1800" b="1"/>
                        <a:t>Factor I</a:t>
                      </a:r>
                    </a:p>
                  </a:txBody>
                  <a:tcPr marL="25716" marR="25716" marT="25716" marB="25716" horzOverflow="overflow">
                    <a:lnL w="12700">
                      <a:solidFill>
                        <a:schemeClr val="accent1"/>
                      </a:solidFill>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50%</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a:t>50%</a:t>
                      </a:r>
                    </a:p>
                  </a:txBody>
                  <a:tcPr marL="25716" marR="25716" marT="25716" marB="25716" horzOverflow="overflow">
                    <a:lnL w="12700">
                      <a:miter lim="400000"/>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88%</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a:t>100%</a:t>
                      </a:r>
                    </a:p>
                  </a:txBody>
                  <a:tcPr marL="25716" marR="25716" marT="25716" marB="25716" horzOverflow="overflow">
                    <a:lnL w="12700">
                      <a:miter lim="400000"/>
                    </a:lnL>
                    <a:lnR w="12700">
                      <a:solidFill>
                        <a:schemeClr val="accent1"/>
                      </a:solidFill>
                    </a:lnR>
                    <a:lnT w="12700">
                      <a:solidFill>
                        <a:schemeClr val="accent1"/>
                      </a:solidFill>
                    </a:lnT>
                    <a:lnB w="12700">
                      <a:solidFill>
                        <a:schemeClr val="accent1"/>
                      </a:solidFill>
                    </a:lnB>
                    <a:solidFill>
                      <a:srgbClr val="E9EDF4"/>
                    </a:solidFill>
                  </a:tcPr>
                </a:tc>
                <a:extLst>
                  <a:ext uri="{0D108BD9-81ED-4DB2-BD59-A6C34878D82A}">
                    <a16:rowId xmlns:a16="http://schemas.microsoft.com/office/drawing/2014/main" val="10003"/>
                  </a:ext>
                </a:extLst>
              </a:tr>
              <a:tr h="1369289">
                <a:tc>
                  <a:txBody>
                    <a:bodyPr/>
                    <a:lstStyle/>
                    <a:p>
                      <a:pPr algn="l" rtl="0">
                        <a:defRPr sz="1800"/>
                      </a:pPr>
                      <a:r>
                        <a:rPr sz="1800" b="1"/>
                        <a:t>No  Mutation</a:t>
                      </a:r>
                    </a:p>
                  </a:txBody>
                  <a:tcPr marL="25716" marR="25716" marT="25716" marB="25716" horzOverflow="overflow">
                    <a:lnL w="12700">
                      <a:solidFill>
                        <a:schemeClr val="accent1"/>
                      </a:solidFill>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32%</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a:t>32%</a:t>
                      </a:r>
                    </a:p>
                  </a:txBody>
                  <a:tcPr marL="25716" marR="25716" marT="25716" marB="25716" horzOverflow="overflow">
                    <a:lnL w="12700">
                      <a:miter lim="400000"/>
                    </a:lnL>
                    <a:lnR w="12700">
                      <a:miter lim="400000"/>
                    </a:lnR>
                    <a:lnT w="12700">
                      <a:solidFill>
                        <a:schemeClr val="accent1"/>
                      </a:solidFill>
                    </a:lnT>
                    <a:lnB w="12700">
                      <a:solidFill>
                        <a:schemeClr val="accent1"/>
                      </a:solidFill>
                    </a:lnB>
                    <a:solidFill>
                      <a:srgbClr val="E9EDF4"/>
                    </a:solidFill>
                  </a:tcPr>
                </a:tc>
                <a:tc>
                  <a:txBody>
                    <a:bodyPr/>
                    <a:lstStyle/>
                    <a:p>
                      <a:pPr algn="l" rtl="0">
                        <a:defRPr sz="1800"/>
                      </a:pPr>
                      <a:r>
                        <a:rPr sz="1800" b="1"/>
                        <a:t>30%</a:t>
                      </a:r>
                    </a:p>
                  </a:txBody>
                  <a:tcPr marL="25703" marR="25703" marT="25703" marB="25703" horzOverflow="overflow">
                    <a:lnL w="12700">
                      <a:miter lim="400000"/>
                    </a:lnL>
                    <a:lnR w="12700">
                      <a:miter lim="400000"/>
                    </a:lnR>
                    <a:lnT w="12700">
                      <a:solidFill>
                        <a:schemeClr val="accent1"/>
                      </a:solidFill>
                    </a:lnT>
                    <a:lnB w="12700">
                      <a:solidFill>
                        <a:schemeClr val="accent1"/>
                      </a:solidFill>
                    </a:lnB>
                    <a:solidFill>
                      <a:srgbClr val="FFFFFF"/>
                    </a:solidFill>
                  </a:tcPr>
                </a:tc>
                <a:tc>
                  <a:txBody>
                    <a:bodyPr/>
                    <a:lstStyle/>
                    <a:p>
                      <a:pPr algn="l" rtl="0">
                        <a:defRPr sz="1800"/>
                      </a:pPr>
                      <a:r>
                        <a:rPr sz="1800" b="1" dirty="0"/>
                        <a:t>83% - not recurrence</a:t>
                      </a:r>
                    </a:p>
                  </a:txBody>
                  <a:tcPr marL="25716" marR="25716" marT="25716" marB="25716" horzOverflow="overflow">
                    <a:lnL w="12700">
                      <a:miter lim="400000"/>
                    </a:lnL>
                    <a:lnR w="12700">
                      <a:solidFill>
                        <a:schemeClr val="accent1"/>
                      </a:solidFill>
                    </a:lnR>
                    <a:lnT w="12700">
                      <a:solidFill>
                        <a:schemeClr val="accent1"/>
                      </a:solidFill>
                    </a:lnT>
                    <a:lnB w="12700">
                      <a:solidFill>
                        <a:schemeClr val="accent1"/>
                      </a:solidFill>
                    </a:lnB>
                    <a:solidFill>
                      <a:srgbClr val="E9EDF4"/>
                    </a:solidFill>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b="1" dirty="0"/>
              <a:t>Etiology</a:t>
            </a:r>
            <a:endParaRPr lang="en-US" dirty="0"/>
          </a:p>
        </p:txBody>
      </p:sp>
      <p:pic>
        <p:nvPicPr>
          <p:cNvPr id="2050" name="Picture 2"/>
          <p:cNvPicPr>
            <a:picLocks noChangeAspect="1" noChangeArrowheads="1"/>
          </p:cNvPicPr>
          <p:nvPr/>
        </p:nvPicPr>
        <p:blipFill>
          <a:blip r:embed="rId2" cstate="print"/>
          <a:srcRect l="15769" t="25219" r="44384" b="24579"/>
          <a:stretch>
            <a:fillRect/>
          </a:stretch>
        </p:blipFill>
        <p:spPr bwMode="auto">
          <a:xfrm>
            <a:off x="611560" y="1052736"/>
            <a:ext cx="7920880" cy="5610623"/>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363272" cy="5433467"/>
          </a:xfrm>
        </p:spPr>
        <p:txBody>
          <a:bodyPr/>
          <a:lstStyle/>
          <a:p>
            <a:pPr algn="l" rtl="0">
              <a:buNone/>
              <a:tabLst>
                <a:tab pos="128588" algn="l"/>
              </a:tabLst>
              <a:defRPr sz="2800" b="1"/>
            </a:pPr>
            <a:r>
              <a:rPr lang="en-US" sz="2800" dirty="0">
                <a:solidFill>
                  <a:srgbClr val="FF0000"/>
                </a:solidFill>
                <a:latin typeface="+mj-lt"/>
                <a:cs typeface="Arial" panose="020B0604020202020204" pitchFamily="34" charset="0"/>
              </a:rPr>
              <a:t>FACTOR H DEFICIENCY</a:t>
            </a:r>
          </a:p>
          <a:p>
            <a:pPr algn="l" rtl="0">
              <a:tabLst>
                <a:tab pos="128588" algn="l"/>
              </a:tabLst>
              <a:defRPr sz="2800" b="1"/>
            </a:pPr>
            <a:endParaRPr lang="en-US" sz="2800" dirty="0">
              <a:solidFill>
                <a:srgbClr val="0070C0"/>
              </a:solidFill>
              <a:latin typeface="+mj-lt"/>
              <a:cs typeface="Arial" panose="020B0604020202020204" pitchFamily="34" charset="0"/>
            </a:endParaRPr>
          </a:p>
          <a:p>
            <a:pPr lvl="1" algn="l" rtl="0">
              <a:buSzPct val="100000"/>
              <a:tabLst>
                <a:tab pos="128588" algn="l"/>
              </a:tabLst>
              <a:defRPr sz="2800"/>
            </a:pPr>
            <a:r>
              <a:rPr lang="en-US" dirty="0">
                <a:latin typeface="+mj-lt"/>
                <a:cs typeface="Arial" panose="020B0604020202020204" pitchFamily="34" charset="0"/>
              </a:rPr>
              <a:t> thought to account for 10-22% of atypical HUS cases</a:t>
            </a:r>
          </a:p>
          <a:p>
            <a:pPr lvl="1" algn="l" rtl="0">
              <a:buSzPct val="100000"/>
              <a:tabLst>
                <a:tab pos="128588" algn="l"/>
              </a:tabLst>
              <a:defRPr sz="2800"/>
            </a:pPr>
            <a:r>
              <a:rPr lang="en-US" dirty="0">
                <a:latin typeface="+mj-lt"/>
                <a:cs typeface="Arial" panose="020B0604020202020204" pitchFamily="34" charset="0"/>
              </a:rPr>
              <a:t> reported in </a:t>
            </a:r>
            <a:r>
              <a:rPr lang="en-US" u="sng" dirty="0">
                <a:latin typeface="+mj-lt"/>
                <a:cs typeface="Arial" panose="020B0604020202020204" pitchFamily="34" charset="0"/>
              </a:rPr>
              <a:t>both familial and sporadic</a:t>
            </a:r>
            <a:r>
              <a:rPr lang="en-US" dirty="0">
                <a:latin typeface="+mj-lt"/>
                <a:cs typeface="Arial" panose="020B0604020202020204" pitchFamily="34" charset="0"/>
              </a:rPr>
              <a:t> forms</a:t>
            </a:r>
          </a:p>
          <a:p>
            <a:pPr lvl="1" algn="l" rtl="0">
              <a:buSzPct val="100000"/>
              <a:tabLst>
                <a:tab pos="128588" algn="l"/>
              </a:tabLst>
              <a:defRPr sz="2800"/>
            </a:pPr>
            <a:r>
              <a:rPr lang="en-US" dirty="0">
                <a:latin typeface="+mj-lt"/>
                <a:cs typeface="Arial" panose="020B0604020202020204" pitchFamily="34" charset="0"/>
              </a:rPr>
              <a:t> usually presents in infancy or early childhood, but may present in adulthood .</a:t>
            </a:r>
          </a:p>
          <a:p>
            <a:pPr algn="l" rtl="0"/>
            <a:endParaRPr lang="ar-SA" dirty="0">
              <a:latin typeface="+mj-lt"/>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7955280" cy="5077192"/>
          </a:xfrm>
        </p:spPr>
        <p:txBody>
          <a:bodyPr>
            <a:noAutofit/>
          </a:bodyPr>
          <a:lstStyle/>
          <a:p>
            <a:pPr algn="l" rtl="0">
              <a:buNone/>
              <a:tabLst>
                <a:tab pos="128588" algn="l"/>
              </a:tabLst>
              <a:defRPr b="1"/>
            </a:pPr>
            <a:r>
              <a:rPr lang="en-GB" sz="2800" dirty="0">
                <a:solidFill>
                  <a:schemeClr val="tx1">
                    <a:lumMod val="95000"/>
                    <a:lumOff val="5000"/>
                  </a:schemeClr>
                </a:solidFill>
                <a:latin typeface="+mj-lt"/>
                <a:cs typeface="Arial" panose="020B0604020202020204" pitchFamily="34" charset="0"/>
              </a:rPr>
              <a:t>D- </a:t>
            </a:r>
            <a:r>
              <a:rPr lang="en-GB" sz="2800" dirty="0" err="1">
                <a:solidFill>
                  <a:schemeClr val="tx1">
                    <a:lumMod val="95000"/>
                    <a:lumOff val="5000"/>
                  </a:schemeClr>
                </a:solidFill>
                <a:latin typeface="+mj-lt"/>
                <a:cs typeface="Arial" panose="020B0604020202020204" pitchFamily="34" charset="0"/>
              </a:rPr>
              <a:t>Cobalamin</a:t>
            </a:r>
            <a:r>
              <a:rPr lang="en-GB" sz="2800" dirty="0">
                <a:solidFill>
                  <a:schemeClr val="tx1">
                    <a:lumMod val="95000"/>
                    <a:lumOff val="5000"/>
                  </a:schemeClr>
                </a:solidFill>
                <a:latin typeface="+mj-lt"/>
                <a:cs typeface="Arial" panose="020B0604020202020204" pitchFamily="34" charset="0"/>
              </a:rPr>
              <a:t> -C deficiency :</a:t>
            </a:r>
          </a:p>
          <a:p>
            <a:pPr algn="l" rtl="0">
              <a:buSzPct val="100000"/>
              <a:tabLst>
                <a:tab pos="128588" algn="l"/>
              </a:tabLst>
            </a:pPr>
            <a:r>
              <a:rPr lang="en-GB" sz="2400" dirty="0">
                <a:solidFill>
                  <a:schemeClr val="tx1">
                    <a:lumMod val="95000"/>
                    <a:lumOff val="5000"/>
                  </a:schemeClr>
                </a:solidFill>
                <a:latin typeface="+mj-lt"/>
                <a:cs typeface="Arial" panose="020B0604020202020204" pitchFamily="34" charset="0"/>
              </a:rPr>
              <a:t> disorder of vitamin B</a:t>
            </a:r>
            <a:r>
              <a:rPr lang="en-GB" sz="2400" baseline="-20000" dirty="0">
                <a:solidFill>
                  <a:schemeClr val="tx1">
                    <a:lumMod val="95000"/>
                    <a:lumOff val="5000"/>
                  </a:schemeClr>
                </a:solidFill>
                <a:latin typeface="+mj-lt"/>
                <a:cs typeface="Arial" panose="020B0604020202020204" pitchFamily="34" charset="0"/>
              </a:rPr>
              <a:t>12</a:t>
            </a:r>
            <a:r>
              <a:rPr lang="en-GB" sz="2400" dirty="0">
                <a:solidFill>
                  <a:schemeClr val="tx1">
                    <a:lumMod val="95000"/>
                    <a:lumOff val="5000"/>
                  </a:schemeClr>
                </a:solidFill>
                <a:latin typeface="+mj-lt"/>
                <a:cs typeface="Arial" panose="020B0604020202020204" pitchFamily="34" charset="0"/>
              </a:rPr>
              <a:t> (cobalamin) metabolism</a:t>
            </a:r>
          </a:p>
          <a:p>
            <a:pPr marL="192881" lvl="1" indent="-96441" algn="l" rtl="0">
              <a:buSzPct val="100000"/>
              <a:tabLst>
                <a:tab pos="128588" algn="l"/>
              </a:tabLst>
            </a:pPr>
            <a:r>
              <a:rPr lang="en-GB" sz="2400" dirty="0">
                <a:solidFill>
                  <a:schemeClr val="tx1">
                    <a:lumMod val="95000"/>
                    <a:lumOff val="5000"/>
                  </a:schemeClr>
                </a:solidFill>
                <a:latin typeface="+mj-lt"/>
                <a:cs typeface="Arial" panose="020B0604020202020204" pitchFamily="34" charset="0"/>
              </a:rPr>
              <a:t> </a:t>
            </a:r>
            <a:r>
              <a:rPr lang="en-GB" sz="2400" dirty="0" err="1">
                <a:solidFill>
                  <a:schemeClr val="tx1">
                    <a:lumMod val="95000"/>
                    <a:lumOff val="5000"/>
                  </a:schemeClr>
                </a:solidFill>
                <a:latin typeface="+mj-lt"/>
                <a:cs typeface="Arial" panose="020B0604020202020204" pitchFamily="34" charset="0"/>
              </a:rPr>
              <a:t>hyperhomocysteiemia</a:t>
            </a:r>
            <a:endParaRPr lang="en-GB" sz="2400" dirty="0">
              <a:solidFill>
                <a:schemeClr val="tx1">
                  <a:lumMod val="95000"/>
                  <a:lumOff val="5000"/>
                </a:schemeClr>
              </a:solidFill>
              <a:latin typeface="+mj-lt"/>
              <a:cs typeface="Arial" panose="020B0604020202020204" pitchFamily="34" charset="0"/>
            </a:endParaRPr>
          </a:p>
          <a:p>
            <a:pPr marL="192881" lvl="1" indent="-96441" algn="l" rtl="0">
              <a:buSzPct val="100000"/>
              <a:tabLst>
                <a:tab pos="128588" algn="l"/>
              </a:tabLst>
            </a:pPr>
            <a:r>
              <a:rPr lang="en-GB" sz="2400" dirty="0">
                <a:solidFill>
                  <a:schemeClr val="tx1">
                    <a:lumMod val="95000"/>
                    <a:lumOff val="5000"/>
                  </a:schemeClr>
                </a:solidFill>
                <a:latin typeface="+mj-lt"/>
                <a:cs typeface="Arial" panose="020B0604020202020204" pitchFamily="34" charset="0"/>
              </a:rPr>
              <a:t> </a:t>
            </a:r>
            <a:r>
              <a:rPr lang="en-GB" sz="2400" dirty="0" err="1">
                <a:solidFill>
                  <a:schemeClr val="tx1">
                    <a:lumMod val="95000"/>
                    <a:lumOff val="5000"/>
                  </a:schemeClr>
                </a:solidFill>
                <a:latin typeface="+mj-lt"/>
                <a:cs typeface="Arial" panose="020B0604020202020204" pitchFamily="34" charset="0"/>
              </a:rPr>
              <a:t>methylmalonic</a:t>
            </a:r>
            <a:r>
              <a:rPr lang="en-GB" sz="2400" dirty="0">
                <a:solidFill>
                  <a:schemeClr val="tx1">
                    <a:lumMod val="95000"/>
                    <a:lumOff val="5000"/>
                  </a:schemeClr>
                </a:solidFill>
                <a:latin typeface="+mj-lt"/>
                <a:cs typeface="Arial" panose="020B0604020202020204" pitchFamily="34" charset="0"/>
              </a:rPr>
              <a:t> aciduria</a:t>
            </a:r>
          </a:p>
          <a:p>
            <a:pPr algn="l" rtl="0">
              <a:buSzPct val="100000"/>
              <a:buNone/>
              <a:tabLst>
                <a:tab pos="128588" algn="l"/>
              </a:tabLst>
            </a:pPr>
            <a:r>
              <a:rPr lang="en-GB" sz="2400" dirty="0">
                <a:solidFill>
                  <a:schemeClr val="tx1">
                    <a:lumMod val="95000"/>
                    <a:lumOff val="5000"/>
                  </a:schemeClr>
                </a:solidFill>
                <a:latin typeface="+mj-lt"/>
                <a:cs typeface="Arial" panose="020B0604020202020204" pitchFamily="34" charset="0"/>
              </a:rPr>
              <a:t> </a:t>
            </a:r>
          </a:p>
          <a:p>
            <a:pPr algn="l" rtl="0">
              <a:buSzPct val="100000"/>
              <a:tabLst>
                <a:tab pos="128588" algn="l"/>
              </a:tabLst>
            </a:pPr>
            <a:r>
              <a:rPr lang="en-GB" sz="2400" dirty="0">
                <a:solidFill>
                  <a:schemeClr val="tx1">
                    <a:lumMod val="95000"/>
                    <a:lumOff val="5000"/>
                  </a:schemeClr>
                </a:solidFill>
                <a:latin typeface="+mj-lt"/>
                <a:cs typeface="Arial" panose="020B0604020202020204" pitchFamily="34" charset="0"/>
              </a:rPr>
              <a:t>presents with atypical HUS and </a:t>
            </a:r>
            <a:r>
              <a:rPr lang="en-GB" sz="2400" u="sng" dirty="0">
                <a:solidFill>
                  <a:schemeClr val="tx1">
                    <a:lumMod val="95000"/>
                    <a:lumOff val="5000"/>
                  </a:schemeClr>
                </a:solidFill>
                <a:latin typeface="+mj-lt"/>
                <a:cs typeface="Arial" panose="020B0604020202020204" pitchFamily="34" charset="0"/>
              </a:rPr>
              <a:t>neurological symptoms</a:t>
            </a:r>
          </a:p>
          <a:p>
            <a:pPr marL="192881" lvl="1" indent="-96441" algn="l" rtl="0">
              <a:buSzPct val="100000"/>
              <a:tabLst>
                <a:tab pos="128588" algn="l"/>
              </a:tabLst>
            </a:pPr>
            <a:r>
              <a:rPr lang="en-GB" sz="2400" dirty="0">
                <a:solidFill>
                  <a:schemeClr val="tx1">
                    <a:lumMod val="95000"/>
                    <a:lumOff val="5000"/>
                  </a:schemeClr>
                </a:solidFill>
                <a:latin typeface="+mj-lt"/>
                <a:cs typeface="Arial" panose="020B0604020202020204" pitchFamily="34" charset="0"/>
              </a:rPr>
              <a:t> early onset seizures</a:t>
            </a:r>
          </a:p>
          <a:p>
            <a:pPr marL="192881" lvl="1" indent="-96441" algn="l" rtl="0">
              <a:buSzPct val="100000"/>
              <a:tabLst>
                <a:tab pos="128588" algn="l"/>
              </a:tabLst>
            </a:pPr>
            <a:r>
              <a:rPr lang="en-GB" sz="2400" dirty="0">
                <a:solidFill>
                  <a:schemeClr val="tx1">
                    <a:lumMod val="95000"/>
                    <a:lumOff val="5000"/>
                  </a:schemeClr>
                </a:solidFill>
                <a:latin typeface="+mj-lt"/>
                <a:cs typeface="Arial" panose="020B0604020202020204" pitchFamily="34" charset="0"/>
              </a:rPr>
              <a:t> </a:t>
            </a:r>
            <a:r>
              <a:rPr lang="en-GB" sz="2400" dirty="0" err="1">
                <a:solidFill>
                  <a:schemeClr val="tx1">
                    <a:lumMod val="95000"/>
                    <a:lumOff val="5000"/>
                  </a:schemeClr>
                </a:solidFill>
                <a:latin typeface="+mj-lt"/>
                <a:cs typeface="Arial" panose="020B0604020202020204" pitchFamily="34" charset="0"/>
              </a:rPr>
              <a:t>hypotonia</a:t>
            </a:r>
            <a:endParaRPr lang="en-GB" sz="2400" dirty="0">
              <a:solidFill>
                <a:schemeClr val="tx1">
                  <a:lumMod val="95000"/>
                  <a:lumOff val="5000"/>
                </a:schemeClr>
              </a:solidFill>
              <a:latin typeface="+mj-lt"/>
              <a:cs typeface="Arial" panose="020B0604020202020204" pitchFamily="34" charset="0"/>
            </a:endParaRPr>
          </a:p>
          <a:p>
            <a:pPr marL="192881" lvl="1" indent="-96441" algn="l" rtl="0">
              <a:buSzPct val="100000"/>
              <a:tabLst>
                <a:tab pos="128588" algn="l"/>
              </a:tabLst>
            </a:pPr>
            <a:r>
              <a:rPr lang="en-GB" sz="2400" dirty="0">
                <a:solidFill>
                  <a:schemeClr val="tx1">
                    <a:lumMod val="95000"/>
                    <a:lumOff val="5000"/>
                  </a:schemeClr>
                </a:solidFill>
                <a:latin typeface="+mj-lt"/>
                <a:cs typeface="Arial" panose="020B0604020202020204" pitchFamily="34" charset="0"/>
              </a:rPr>
              <a:t> developmental delay</a:t>
            </a:r>
          </a:p>
          <a:p>
            <a:pPr marL="192881" lvl="1" indent="-96441" algn="l" rtl="0">
              <a:buSzPct val="100000"/>
              <a:tabLst>
                <a:tab pos="128588" algn="l"/>
              </a:tabLst>
            </a:pPr>
            <a:r>
              <a:rPr lang="en-GB" sz="2400" dirty="0">
                <a:solidFill>
                  <a:schemeClr val="tx1">
                    <a:lumMod val="95000"/>
                    <a:lumOff val="5000"/>
                  </a:schemeClr>
                </a:solidFill>
                <a:latin typeface="+mj-lt"/>
                <a:cs typeface="Arial" panose="020B0604020202020204" pitchFamily="34" charset="0"/>
              </a:rPr>
              <a:t> retinopathy</a:t>
            </a:r>
          </a:p>
          <a:p>
            <a:pPr marL="192881" lvl="1" indent="-96441" algn="l" rtl="0">
              <a:buSzPct val="100000"/>
              <a:tabLst>
                <a:tab pos="128588" algn="l"/>
              </a:tabLst>
            </a:pPr>
            <a:r>
              <a:rPr lang="en-GB" sz="2400" dirty="0">
                <a:solidFill>
                  <a:schemeClr val="tx1">
                    <a:lumMod val="95000"/>
                    <a:lumOff val="5000"/>
                  </a:schemeClr>
                </a:solidFill>
                <a:latin typeface="+mj-lt"/>
                <a:cs typeface="Arial" panose="020B0604020202020204" pitchFamily="34" charset="0"/>
              </a:rPr>
              <a:t> </a:t>
            </a:r>
            <a:r>
              <a:rPr lang="en-GB" sz="2400" dirty="0" err="1">
                <a:solidFill>
                  <a:schemeClr val="tx1">
                    <a:lumMod val="95000"/>
                    <a:lumOff val="5000"/>
                  </a:schemeClr>
                </a:solidFill>
                <a:latin typeface="+mj-lt"/>
                <a:cs typeface="Arial" panose="020B0604020202020204" pitchFamily="34" charset="0"/>
              </a:rPr>
              <a:t>macrocytic</a:t>
            </a:r>
            <a:r>
              <a:rPr lang="en-GB" sz="2400" dirty="0">
                <a:solidFill>
                  <a:schemeClr val="tx1">
                    <a:lumMod val="95000"/>
                    <a:lumOff val="5000"/>
                  </a:schemeClr>
                </a:solidFill>
                <a:latin typeface="+mj-lt"/>
                <a:cs typeface="Arial" panose="020B0604020202020204" pitchFamily="34" charset="0"/>
              </a:rPr>
              <a:t> </a:t>
            </a:r>
            <a:r>
              <a:rPr lang="en-GB" sz="2400" dirty="0" err="1">
                <a:solidFill>
                  <a:schemeClr val="tx1">
                    <a:lumMod val="95000"/>
                    <a:lumOff val="5000"/>
                  </a:schemeClr>
                </a:solidFill>
                <a:latin typeface="+mj-lt"/>
                <a:cs typeface="Arial" panose="020B0604020202020204" pitchFamily="34" charset="0"/>
              </a:rPr>
              <a:t>anemia</a:t>
            </a:r>
            <a:endParaRPr lang="en-GB" sz="2400" dirty="0">
              <a:solidFill>
                <a:schemeClr val="tx1">
                  <a:lumMod val="95000"/>
                  <a:lumOff val="5000"/>
                </a:schemeClr>
              </a:solidFill>
              <a:latin typeface="+mj-lt"/>
              <a:cs typeface="Arial" panose="020B0604020202020204" pitchFamily="34" charset="0"/>
            </a:endParaRPr>
          </a:p>
          <a:p>
            <a:pPr marL="192881" lvl="1" indent="-96441" algn="l" rtl="0">
              <a:buSzPct val="100000"/>
              <a:tabLst>
                <a:tab pos="128588" algn="l"/>
              </a:tabLst>
            </a:pPr>
            <a:r>
              <a:rPr lang="en-GB" sz="2400" dirty="0">
                <a:solidFill>
                  <a:schemeClr val="tx1">
                    <a:lumMod val="95000"/>
                    <a:lumOff val="5000"/>
                  </a:schemeClr>
                </a:solidFill>
                <a:latin typeface="+mj-lt"/>
                <a:cs typeface="Arial" panose="020B0604020202020204" pitchFamily="34" charset="0"/>
              </a:rPr>
              <a:t> </a:t>
            </a:r>
            <a:r>
              <a:rPr lang="en-GB" sz="2400" dirty="0" err="1">
                <a:solidFill>
                  <a:schemeClr val="tx1">
                    <a:lumMod val="95000"/>
                    <a:lumOff val="5000"/>
                  </a:schemeClr>
                </a:solidFill>
                <a:latin typeface="+mj-lt"/>
                <a:cs typeface="Arial" panose="020B0604020202020204" pitchFamily="34" charset="0"/>
              </a:rPr>
              <a:t>neutropenia</a:t>
            </a:r>
            <a:endParaRPr lang="en-GB" sz="2400" dirty="0">
              <a:solidFill>
                <a:schemeClr val="tx1">
                  <a:lumMod val="95000"/>
                  <a:lumOff val="5000"/>
                </a:schemeClr>
              </a:solidFill>
              <a:latin typeface="+mj-lt"/>
              <a:cs typeface="Arial" panose="020B0604020202020204" pitchFamily="34" charset="0"/>
            </a:endParaRPr>
          </a:p>
        </p:txBody>
      </p:sp>
      <p:sp>
        <p:nvSpPr>
          <p:cNvPr id="2" name="مربع نص 1"/>
          <p:cNvSpPr txBox="1"/>
          <p:nvPr/>
        </p:nvSpPr>
        <p:spPr>
          <a:xfrm>
            <a:off x="7487816" y="4221088"/>
            <a:ext cx="1656184" cy="830997"/>
          </a:xfrm>
          <a:prstGeom prst="rect">
            <a:avLst/>
          </a:prstGeom>
          <a:noFill/>
        </p:spPr>
        <p:txBody>
          <a:bodyPr wrap="square" rtlCol="0">
            <a:spAutoFit/>
          </a:bodyPr>
          <a:lstStyle/>
          <a:p>
            <a:pPr algn="l"/>
            <a:r>
              <a:rPr lang="en-US" sz="1200" dirty="0">
                <a:solidFill>
                  <a:srgbClr val="0070C0"/>
                </a:solidFill>
              </a:rPr>
              <a:t>inborn error </a:t>
            </a:r>
            <a:r>
              <a:rPr lang="en-US" sz="1200" dirty="0" err="1">
                <a:solidFill>
                  <a:srgbClr val="0070C0"/>
                </a:solidFill>
              </a:rPr>
              <a:t>dieases</a:t>
            </a:r>
            <a:r>
              <a:rPr lang="en-US" sz="1200" dirty="0">
                <a:solidFill>
                  <a:srgbClr val="0070C0"/>
                </a:solidFill>
              </a:rPr>
              <a:t>    by default have neurological manifestations ,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ctrTitle"/>
          </p:nvPr>
        </p:nvSpPr>
        <p:spPr>
          <a:prstGeom prst="rect">
            <a:avLst/>
          </a:prstGeom>
        </p:spPr>
        <p:txBody>
          <a:bodyPr>
            <a:normAutofit/>
          </a:bodyPr>
          <a:lstStyle/>
          <a:p>
            <a:r>
              <a:rPr b="1" dirty="0"/>
              <a:t>Management of HUS</a:t>
            </a:r>
          </a:p>
        </p:txBody>
      </p:sp>
      <p:sp>
        <p:nvSpPr>
          <p:cNvPr id="2" name="عنوان فرعي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759145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899592" y="260648"/>
            <a:ext cx="6563047" cy="1152128"/>
          </a:xfrm>
          <a:prstGeom prst="rect">
            <a:avLst/>
          </a:prstGeom>
        </p:spPr>
        <p:txBody>
          <a:bodyPr/>
          <a:lstStyle/>
          <a:p>
            <a:pPr algn="ctr" rtl="0"/>
            <a:r>
              <a:rPr b="1" dirty="0"/>
              <a:t>Fluid therapy </a:t>
            </a:r>
          </a:p>
        </p:txBody>
      </p:sp>
      <p:sp>
        <p:nvSpPr>
          <p:cNvPr id="151" name="Shape 151"/>
          <p:cNvSpPr>
            <a:spLocks noGrp="1"/>
          </p:cNvSpPr>
          <p:nvPr>
            <p:ph idx="1"/>
          </p:nvPr>
        </p:nvSpPr>
        <p:spPr>
          <a:xfrm>
            <a:off x="395536" y="1772816"/>
            <a:ext cx="8208911" cy="4608511"/>
          </a:xfrm>
          <a:prstGeom prst="rect">
            <a:avLst/>
          </a:prstGeom>
        </p:spPr>
        <p:txBody>
          <a:bodyPr>
            <a:normAutofit/>
          </a:bodyPr>
          <a:lstStyle/>
          <a:p>
            <a:pPr algn="l" rtl="0"/>
            <a:r>
              <a:rPr sz="3200" b="1" dirty="0">
                <a:latin typeface="Arial" panose="020B0604020202020204" pitchFamily="34" charset="0"/>
                <a:cs typeface="Arial" panose="020B0604020202020204" pitchFamily="34" charset="0"/>
              </a:rPr>
              <a:t>Early hydration is associated with lower risk of progression to </a:t>
            </a:r>
            <a:r>
              <a:rPr sz="3200" b="1" dirty="0" err="1">
                <a:latin typeface="Arial" panose="020B0604020202020204" pitchFamily="34" charset="0"/>
                <a:cs typeface="Arial" panose="020B0604020202020204" pitchFamily="34" charset="0"/>
              </a:rPr>
              <a:t>oligoanuric</a:t>
            </a:r>
            <a:r>
              <a:rPr sz="3200" b="1" dirty="0">
                <a:latin typeface="Arial" panose="020B0604020202020204" pitchFamily="34" charset="0"/>
                <a:cs typeface="Arial" panose="020B0604020202020204" pitchFamily="34" charset="0"/>
              </a:rPr>
              <a:t> HUS in patients with diarrhea </a:t>
            </a:r>
            <a:r>
              <a:rPr sz="3200" dirty="0">
                <a:latin typeface="Arial" panose="020B0604020202020204" pitchFamily="34" charset="0"/>
                <a:cs typeface="Arial" panose="020B0604020202020204" pitchFamily="34" charset="0"/>
              </a:rPr>
              <a:t>.</a:t>
            </a:r>
          </a:p>
          <a:p>
            <a:pPr algn="l" rtl="0"/>
            <a:r>
              <a:rPr sz="3200" dirty="0">
                <a:latin typeface="Arial" panose="020B0604020202020204" pitchFamily="34" charset="0"/>
                <a:cs typeface="Arial" panose="020B0604020202020204" pitchFamily="34" charset="0"/>
              </a:rPr>
              <a:t>Monitor hydration status closely and frequently .</a:t>
            </a:r>
          </a:p>
        </p:txBody>
      </p:sp>
      <p:sp>
        <p:nvSpPr>
          <p:cNvPr id="2" name="مربع نص 1"/>
          <p:cNvSpPr txBox="1"/>
          <p:nvPr/>
        </p:nvSpPr>
        <p:spPr>
          <a:xfrm>
            <a:off x="1905000" y="5085184"/>
            <a:ext cx="5525120" cy="1200329"/>
          </a:xfrm>
          <a:prstGeom prst="rect">
            <a:avLst/>
          </a:prstGeom>
          <a:noFill/>
        </p:spPr>
        <p:txBody>
          <a:bodyPr wrap="square" rtlCol="0">
            <a:spAutoFit/>
          </a:bodyPr>
          <a:lstStyle/>
          <a:p>
            <a:pPr algn="l" rtl="0"/>
            <a:r>
              <a:rPr lang="en-US" dirty="0">
                <a:solidFill>
                  <a:srgbClr val="0070C0"/>
                </a:solidFill>
              </a:rPr>
              <a:t>This based mainly on clinical judgment :</a:t>
            </a:r>
          </a:p>
          <a:p>
            <a:pPr algn="l" rtl="0"/>
            <a:r>
              <a:rPr lang="en-US" dirty="0">
                <a:solidFill>
                  <a:srgbClr val="0070C0"/>
                </a:solidFill>
              </a:rPr>
              <a:t>Most </a:t>
            </a:r>
            <a:r>
              <a:rPr lang="en-US" dirty="0" err="1">
                <a:solidFill>
                  <a:srgbClr val="0070C0"/>
                </a:solidFill>
              </a:rPr>
              <a:t>pt</a:t>
            </a:r>
            <a:r>
              <a:rPr lang="en-US" dirty="0">
                <a:solidFill>
                  <a:srgbClr val="0070C0"/>
                </a:solidFill>
              </a:rPr>
              <a:t> come dehydrated : give fluid </a:t>
            </a:r>
          </a:p>
          <a:p>
            <a:pPr algn="l" rtl="0"/>
            <a:r>
              <a:rPr lang="en-US" dirty="0">
                <a:solidFill>
                  <a:srgbClr val="0070C0"/>
                </a:solidFill>
              </a:rPr>
              <a:t>If the </a:t>
            </a:r>
            <a:r>
              <a:rPr lang="en-US" dirty="0" err="1">
                <a:solidFill>
                  <a:srgbClr val="0070C0"/>
                </a:solidFill>
              </a:rPr>
              <a:t>pt</a:t>
            </a:r>
            <a:r>
              <a:rPr lang="en-US" dirty="0">
                <a:solidFill>
                  <a:srgbClr val="0070C0"/>
                </a:solidFill>
              </a:rPr>
              <a:t> is </a:t>
            </a:r>
            <a:r>
              <a:rPr lang="en-US" dirty="0" err="1">
                <a:solidFill>
                  <a:srgbClr val="0070C0"/>
                </a:solidFill>
              </a:rPr>
              <a:t>comletely</a:t>
            </a:r>
            <a:r>
              <a:rPr lang="en-US" dirty="0">
                <a:solidFill>
                  <a:srgbClr val="0070C0"/>
                </a:solidFill>
              </a:rPr>
              <a:t> </a:t>
            </a:r>
            <a:r>
              <a:rPr lang="en-US" dirty="0" err="1">
                <a:solidFill>
                  <a:srgbClr val="0070C0"/>
                </a:solidFill>
              </a:rPr>
              <a:t>anuric</a:t>
            </a:r>
            <a:r>
              <a:rPr lang="en-US" dirty="0">
                <a:solidFill>
                  <a:srgbClr val="0070C0"/>
                </a:solidFill>
              </a:rPr>
              <a:t> , overloaded  ,   </a:t>
            </a:r>
            <a:r>
              <a:rPr lang="en-US" dirty="0" err="1">
                <a:solidFill>
                  <a:srgbClr val="0070C0"/>
                </a:solidFill>
              </a:rPr>
              <a:t>euvolumic</a:t>
            </a:r>
            <a:r>
              <a:rPr lang="en-US" dirty="0">
                <a:solidFill>
                  <a:srgbClr val="0070C0"/>
                </a:solidFill>
              </a:rPr>
              <a:t> , or atypical HUS : don’t give fluid and be ready for dialysis </a:t>
            </a:r>
          </a:p>
        </p:txBody>
      </p:sp>
    </p:spTree>
    <p:extLst>
      <p:ext uri="{BB962C8B-B14F-4D97-AF65-F5344CB8AC3E}">
        <p14:creationId xmlns:p14="http://schemas.microsoft.com/office/powerpoint/2010/main" val="36327628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a:spLocks noGrp="1"/>
          </p:cNvSpPr>
          <p:nvPr>
            <p:ph type="title"/>
          </p:nvPr>
        </p:nvSpPr>
        <p:spPr>
          <a:xfrm>
            <a:off x="683568" y="188640"/>
            <a:ext cx="7128792" cy="1512168"/>
          </a:xfrm>
          <a:prstGeom prst="rect">
            <a:avLst/>
          </a:prstGeom>
        </p:spPr>
        <p:txBody>
          <a:bodyPr>
            <a:normAutofit/>
          </a:bodyPr>
          <a:lstStyle/>
          <a:p>
            <a:pPr algn="ctr"/>
            <a:r>
              <a:rPr b="1" dirty="0"/>
              <a:t>Renal function monitoring </a:t>
            </a:r>
          </a:p>
        </p:txBody>
      </p:sp>
      <p:sp>
        <p:nvSpPr>
          <p:cNvPr id="156" name="Shape 156"/>
          <p:cNvSpPr>
            <a:spLocks noGrp="1"/>
          </p:cNvSpPr>
          <p:nvPr>
            <p:ph idx="1"/>
          </p:nvPr>
        </p:nvSpPr>
        <p:spPr>
          <a:xfrm>
            <a:off x="539552" y="2060848"/>
            <a:ext cx="7848872" cy="4176463"/>
          </a:xfrm>
          <a:prstGeom prst="rect">
            <a:avLst/>
          </a:prstGeom>
        </p:spPr>
        <p:txBody>
          <a:bodyPr>
            <a:normAutofit/>
          </a:bodyPr>
          <a:lstStyle/>
          <a:p>
            <a:pPr algn="l" rtl="0"/>
            <a:r>
              <a:rPr sz="3200" dirty="0">
                <a:latin typeface="Arial" panose="020B0604020202020204" pitchFamily="34" charset="0"/>
                <a:cs typeface="Arial" panose="020B0604020202020204" pitchFamily="34" charset="0"/>
              </a:rPr>
              <a:t>Renal function may rapidly decline, </a:t>
            </a:r>
            <a:r>
              <a:rPr sz="3200" dirty="0">
                <a:latin typeface="Arial" panose="020B0604020202020204" pitchFamily="34" charset="0"/>
                <a:ea typeface="Segoe UI Symbol"/>
                <a:cs typeface="Arial" panose="020B0604020202020204" pitchFamily="34" charset="0"/>
                <a:sym typeface="Segoe UI Symbol"/>
              </a:rPr>
              <a:t>→</a:t>
            </a:r>
            <a:r>
              <a:rPr sz="3200" dirty="0">
                <a:latin typeface="Arial" panose="020B0604020202020204" pitchFamily="34" charset="0"/>
                <a:cs typeface="Arial" panose="020B0604020202020204" pitchFamily="34" charset="0"/>
              </a:rPr>
              <a:t>monitor electrolytes frequently .</a:t>
            </a:r>
          </a:p>
          <a:p>
            <a:pPr algn="l" rtl="0"/>
            <a:r>
              <a:rPr sz="3200" dirty="0">
                <a:latin typeface="Arial" panose="020B0604020202020204" pitchFamily="34" charset="0"/>
                <a:cs typeface="Arial" panose="020B0604020202020204" pitchFamily="34" charset="0"/>
              </a:rPr>
              <a:t>Use K-free fluids until renal function is stabilized .</a:t>
            </a:r>
          </a:p>
          <a:p>
            <a:pPr algn="l" rtl="0"/>
            <a:r>
              <a:rPr sz="3200" dirty="0">
                <a:latin typeface="Arial" panose="020B0604020202020204" pitchFamily="34" charset="0"/>
                <a:cs typeface="Arial" panose="020B0604020202020204" pitchFamily="34" charset="0"/>
              </a:rPr>
              <a:t>Once fluid deficit have  been replaced, restrict fluids </a:t>
            </a:r>
            <a:r>
              <a:rPr sz="3200" u="sng" dirty="0">
                <a:latin typeface="Arial" panose="020B0604020202020204" pitchFamily="34" charset="0"/>
                <a:cs typeface="Arial" panose="020B0604020202020204" pitchFamily="34" charset="0"/>
              </a:rPr>
              <a:t>to insensible </a:t>
            </a:r>
            <a:r>
              <a:rPr sz="3200" dirty="0">
                <a:latin typeface="Arial" panose="020B0604020202020204" pitchFamily="34" charset="0"/>
                <a:cs typeface="Arial" panose="020B0604020202020204" pitchFamily="34" charset="0"/>
              </a:rPr>
              <a:t>l</a:t>
            </a:r>
            <a:r>
              <a:rPr lang="en-US" sz="3200" dirty="0">
                <a:latin typeface="Arial" panose="020B0604020202020204" pitchFamily="34" charset="0"/>
                <a:cs typeface="Arial" panose="020B0604020202020204" pitchFamily="34" charset="0"/>
              </a:rPr>
              <a:t>oss</a:t>
            </a:r>
            <a:r>
              <a:rPr sz="3200" dirty="0">
                <a:latin typeface="Arial" panose="020B0604020202020204" pitchFamily="34" charset="0"/>
                <a:cs typeface="Arial" panose="020B0604020202020204" pitchFamily="34" charset="0"/>
              </a:rPr>
              <a:t> plus actual output</a:t>
            </a:r>
            <a:r>
              <a:rPr lang="en-US" sz="3200" dirty="0">
                <a:latin typeface="Arial" panose="020B0604020202020204" pitchFamily="34" charset="0"/>
                <a:cs typeface="Arial" panose="020B0604020202020204" pitchFamily="34" charset="0"/>
              </a:rPr>
              <a:t> replacement</a:t>
            </a:r>
            <a:r>
              <a:rPr sz="32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629122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xfrm>
            <a:off x="1331640" y="476672"/>
            <a:ext cx="5040560" cy="1063694"/>
          </a:xfrm>
          <a:prstGeom prst="rect">
            <a:avLst/>
          </a:prstGeom>
        </p:spPr>
        <p:txBody>
          <a:bodyPr>
            <a:noAutofit/>
          </a:bodyPr>
          <a:lstStyle/>
          <a:p>
            <a:pPr algn="ctr"/>
            <a:r>
              <a:rPr b="1" dirty="0"/>
              <a:t>Management of ARF	</a:t>
            </a:r>
          </a:p>
        </p:txBody>
      </p:sp>
      <p:sp>
        <p:nvSpPr>
          <p:cNvPr id="159" name="Shape 159"/>
          <p:cNvSpPr>
            <a:spLocks noGrp="1"/>
          </p:cNvSpPr>
          <p:nvPr>
            <p:ph idx="1"/>
          </p:nvPr>
        </p:nvSpPr>
        <p:spPr>
          <a:xfrm>
            <a:off x="251520" y="1513660"/>
            <a:ext cx="5328592" cy="4867668"/>
          </a:xfrm>
          <a:prstGeom prst="rect">
            <a:avLst/>
          </a:prstGeom>
        </p:spPr>
        <p:txBody>
          <a:bodyPr>
            <a:normAutofit/>
          </a:bodyPr>
          <a:lstStyle/>
          <a:p>
            <a:pPr algn="l" rtl="0"/>
            <a:r>
              <a:rPr sz="2800" b="1" dirty="0">
                <a:solidFill>
                  <a:srgbClr val="0070C0"/>
                </a:solidFill>
                <a:latin typeface="+mj-lt"/>
                <a:cs typeface="Arial" panose="020B0604020202020204" pitchFamily="34" charset="0"/>
              </a:rPr>
              <a:t>Approximately </a:t>
            </a:r>
            <a:r>
              <a:rPr sz="2800" b="1" u="sng" dirty="0">
                <a:solidFill>
                  <a:srgbClr val="0070C0"/>
                </a:solidFill>
                <a:latin typeface="+mj-lt"/>
                <a:cs typeface="Arial" panose="020B0604020202020204" pitchFamily="34" charset="0"/>
              </a:rPr>
              <a:t>50 % of D+ HUS </a:t>
            </a:r>
            <a:r>
              <a:rPr sz="2800" b="1" dirty="0">
                <a:solidFill>
                  <a:srgbClr val="0070C0"/>
                </a:solidFill>
                <a:latin typeface="+mj-lt"/>
                <a:cs typeface="Arial" panose="020B0604020202020204" pitchFamily="34" charset="0"/>
              </a:rPr>
              <a:t>require a period of dialysis .</a:t>
            </a:r>
          </a:p>
          <a:p>
            <a:pPr algn="l" rtl="0"/>
            <a:r>
              <a:rPr sz="2800" dirty="0">
                <a:latin typeface="+mj-lt"/>
                <a:cs typeface="Arial" panose="020B0604020202020204" pitchFamily="34" charset="0"/>
              </a:rPr>
              <a:t>Consider early dialysis if pt develops :</a:t>
            </a:r>
          </a:p>
          <a:p>
            <a:pPr marL="411479" lvl="1" indent="-154304" algn="l" rtl="0">
              <a:spcBef>
                <a:spcPts val="338"/>
              </a:spcBef>
              <a:buClr>
                <a:schemeClr val="accent2"/>
              </a:buClr>
              <a:buFont typeface="Wingdings"/>
              <a:defRPr sz="2800"/>
            </a:pPr>
            <a:r>
              <a:rPr dirty="0">
                <a:latin typeface="+mj-lt"/>
                <a:cs typeface="Arial" panose="020B0604020202020204" pitchFamily="34" charset="0"/>
              </a:rPr>
              <a:t> fluid overload</a:t>
            </a:r>
          </a:p>
          <a:p>
            <a:pPr marL="411479" lvl="1" indent="-154304" algn="l" rtl="0">
              <a:spcBef>
                <a:spcPts val="338"/>
              </a:spcBef>
              <a:buClr>
                <a:schemeClr val="accent2"/>
              </a:buClr>
              <a:buFont typeface="Wingdings"/>
              <a:defRPr sz="2800"/>
            </a:pPr>
            <a:r>
              <a:rPr dirty="0">
                <a:latin typeface="+mj-lt"/>
                <a:cs typeface="Arial" panose="020B0604020202020204" pitchFamily="34" charset="0"/>
              </a:rPr>
              <a:t>Hyperkalemia</a:t>
            </a:r>
          </a:p>
          <a:p>
            <a:pPr marL="411479" lvl="1" indent="-154304" algn="l" rtl="0">
              <a:spcBef>
                <a:spcPts val="338"/>
              </a:spcBef>
              <a:buClr>
                <a:schemeClr val="accent2"/>
              </a:buClr>
              <a:buFont typeface="Wingdings"/>
              <a:defRPr sz="2800"/>
            </a:pPr>
            <a:r>
              <a:rPr dirty="0">
                <a:latin typeface="+mj-lt"/>
                <a:cs typeface="Arial" panose="020B0604020202020204" pitchFamily="34" charset="0"/>
              </a:rPr>
              <a:t>Acidosis </a:t>
            </a:r>
          </a:p>
          <a:p>
            <a:pPr marL="411479" lvl="1" indent="-154304" algn="l" rtl="0">
              <a:spcBef>
                <a:spcPts val="338"/>
              </a:spcBef>
              <a:buClr>
                <a:schemeClr val="accent2"/>
              </a:buClr>
              <a:buFont typeface="Wingdings"/>
              <a:defRPr sz="2800"/>
            </a:pPr>
            <a:r>
              <a:rPr dirty="0">
                <a:latin typeface="+mj-lt"/>
                <a:cs typeface="Arial" panose="020B0604020202020204" pitchFamily="34" charset="0"/>
              </a:rPr>
              <a:t>Hypernatremia</a:t>
            </a:r>
          </a:p>
          <a:p>
            <a:pPr marL="411479" lvl="1" indent="-154304" algn="l" rtl="0">
              <a:spcBef>
                <a:spcPts val="338"/>
              </a:spcBef>
              <a:buClr>
                <a:schemeClr val="accent2"/>
              </a:buClr>
              <a:buFont typeface="Wingdings"/>
              <a:defRPr sz="2800"/>
            </a:pPr>
            <a:r>
              <a:rPr dirty="0" err="1">
                <a:latin typeface="+mj-lt"/>
                <a:cs typeface="Arial" panose="020B0604020202020204" pitchFamily="34" charset="0"/>
              </a:rPr>
              <a:t>Oligoanuria</a:t>
            </a:r>
            <a:r>
              <a:rPr dirty="0">
                <a:latin typeface="+mj-lt"/>
                <a:cs typeface="Arial" panose="020B0604020202020204" pitchFamily="34" charset="0"/>
              </a:rPr>
              <a:t> resistant to diuretics .</a:t>
            </a:r>
          </a:p>
        </p:txBody>
      </p:sp>
      <p:sp>
        <p:nvSpPr>
          <p:cNvPr id="161" name="Shape 161"/>
          <p:cNvSpPr/>
          <p:nvPr/>
        </p:nvSpPr>
        <p:spPr>
          <a:xfrm>
            <a:off x="5383653" y="2187618"/>
            <a:ext cx="3508827" cy="1898596"/>
          </a:xfrm>
          <a:prstGeom prst="rect">
            <a:avLst/>
          </a:prstGeom>
          <a:ln/>
          <a:extLst>
            <a:ext uri="{C572A759-6A51-4108-AA02-DFA0A04FC94B}">
              <ma14:wrappingTextBoxFlag xmlns="" xmlns:ma14="http://schemas.microsoft.com/office/mac/drawingml/2011/main" val="1"/>
            </a:ext>
          </a:extLst>
        </p:spPr>
        <p:style>
          <a:lnRef idx="1">
            <a:schemeClr val="dk1"/>
          </a:lnRef>
          <a:fillRef idx="3">
            <a:schemeClr val="dk1"/>
          </a:fillRef>
          <a:effectRef idx="2">
            <a:schemeClr val="dk1"/>
          </a:effectRef>
          <a:fontRef idx="minor">
            <a:schemeClr val="lt1"/>
          </a:fontRef>
        </p:style>
        <p:txBody>
          <a:bodyPr wrap="square" lIns="25717" tIns="25717" rIns="25717" bIns="25717" numCol="1" anchor="ctr">
            <a:spAutoFit/>
          </a:bodyPr>
          <a:lstStyle>
            <a:lvl1pPr algn="ctr">
              <a:defRPr>
                <a:solidFill>
                  <a:srgbClr val="FFFFFF"/>
                </a:solidFill>
              </a:defRPr>
            </a:lvl1pPr>
          </a:lstStyle>
          <a:p>
            <a:r>
              <a:rPr sz="2400" b="1" dirty="0"/>
              <a:t>Dialysis</a:t>
            </a:r>
            <a:r>
              <a:rPr sz="2400" dirty="0"/>
              <a:t>  does not alter the course of the disease, it only supports the patient awaiting resolution of the illness  .</a:t>
            </a:r>
          </a:p>
        </p:txBody>
      </p:sp>
      <p:sp>
        <p:nvSpPr>
          <p:cNvPr id="164" name="Shape 164"/>
          <p:cNvSpPr/>
          <p:nvPr/>
        </p:nvSpPr>
        <p:spPr>
          <a:xfrm>
            <a:off x="4788024" y="5265948"/>
            <a:ext cx="4036588" cy="790600"/>
          </a:xfrm>
          <a:prstGeom prst="rect">
            <a:avLst/>
          </a:prstGeom>
          <a:ln/>
          <a:extLst>
            <a:ext uri="{C572A759-6A51-4108-AA02-DFA0A04FC94B}">
              <ma14:wrappingTextBoxFlag xmlns="" xmlns:ma14="http://schemas.microsoft.com/office/mac/drawingml/2011/main" val="1"/>
            </a:ext>
          </a:extLst>
        </p:spPr>
        <p:style>
          <a:lnRef idx="1">
            <a:schemeClr val="dk1"/>
          </a:lnRef>
          <a:fillRef idx="3">
            <a:schemeClr val="dk1"/>
          </a:fillRef>
          <a:effectRef idx="2">
            <a:schemeClr val="dk1"/>
          </a:effectRef>
          <a:fontRef idx="minor">
            <a:schemeClr val="lt1"/>
          </a:fontRef>
        </p:style>
        <p:txBody>
          <a:bodyPr wrap="square" lIns="25717" tIns="25717" rIns="25717" bIns="25717" numCol="1" anchor="ctr">
            <a:spAutoFit/>
          </a:bodyPr>
          <a:lstStyle/>
          <a:p>
            <a:pPr algn="ctr">
              <a:defRPr>
                <a:solidFill>
                  <a:srgbClr val="FFFFFF"/>
                </a:solidFill>
              </a:defRPr>
            </a:pPr>
            <a:r>
              <a:rPr sz="2400" dirty="0">
                <a:solidFill>
                  <a:schemeClr val="bg1"/>
                </a:solidFill>
              </a:rPr>
              <a:t>Duration of dialysis ( 5-7 days )</a:t>
            </a:r>
            <a:br>
              <a:rPr sz="2400" dirty="0">
                <a:solidFill>
                  <a:schemeClr val="bg1"/>
                </a:solidFill>
              </a:rPr>
            </a:br>
            <a:r>
              <a:rPr sz="2400" dirty="0">
                <a:solidFill>
                  <a:schemeClr val="bg1"/>
                </a:solidFill>
              </a:rPr>
              <a:t>the number varies </a:t>
            </a:r>
          </a:p>
        </p:txBody>
      </p:sp>
      <p:sp>
        <p:nvSpPr>
          <p:cNvPr id="2" name="نجمة ذات 5 نقاط 1"/>
          <p:cNvSpPr/>
          <p:nvPr/>
        </p:nvSpPr>
        <p:spPr>
          <a:xfrm>
            <a:off x="0" y="1268760"/>
            <a:ext cx="755576" cy="79208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مربع نص 2"/>
          <p:cNvSpPr txBox="1"/>
          <p:nvPr/>
        </p:nvSpPr>
        <p:spPr>
          <a:xfrm>
            <a:off x="6306116" y="608010"/>
            <a:ext cx="2730380" cy="1477328"/>
          </a:xfrm>
          <a:prstGeom prst="rect">
            <a:avLst/>
          </a:prstGeom>
          <a:noFill/>
        </p:spPr>
        <p:txBody>
          <a:bodyPr wrap="square" rtlCol="0">
            <a:spAutoFit/>
          </a:bodyPr>
          <a:lstStyle/>
          <a:p>
            <a:pPr algn="l"/>
            <a:r>
              <a:rPr lang="en-US" dirty="0">
                <a:solidFill>
                  <a:srgbClr val="92D050"/>
                </a:solidFill>
              </a:rPr>
              <a:t>So the prognosis for diagnosed  typical HUS is 50% will require a </a:t>
            </a:r>
            <a:r>
              <a:rPr lang="en-US" u="sng" dirty="0">
                <a:solidFill>
                  <a:srgbClr val="92D050"/>
                </a:solidFill>
              </a:rPr>
              <a:t>period of dialysis </a:t>
            </a:r>
            <a:r>
              <a:rPr lang="en-US" dirty="0">
                <a:solidFill>
                  <a:srgbClr val="92D050"/>
                </a:solidFill>
              </a:rPr>
              <a:t>,, </a:t>
            </a:r>
            <a:r>
              <a:rPr lang="en-US" b="1" dirty="0" err="1">
                <a:solidFill>
                  <a:srgbClr val="0070C0"/>
                </a:solidFill>
              </a:rPr>
              <a:t>plz</a:t>
            </a:r>
            <a:r>
              <a:rPr lang="en-US" b="1" dirty="0">
                <a:solidFill>
                  <a:srgbClr val="0070C0"/>
                </a:solidFill>
              </a:rPr>
              <a:t> see slide 65  </a:t>
            </a:r>
            <a:r>
              <a:rPr lang="en-US" dirty="0">
                <a:solidFill>
                  <a:srgbClr val="92D050"/>
                </a:solidFill>
              </a:rPr>
              <a:t> </a:t>
            </a:r>
          </a:p>
        </p:txBody>
      </p:sp>
      <p:cxnSp>
        <p:nvCxnSpPr>
          <p:cNvPr id="5" name="رابط كسهم مستقيم 4"/>
          <p:cNvCxnSpPr/>
          <p:nvPr/>
        </p:nvCxnSpPr>
        <p:spPr>
          <a:xfrm flipV="1">
            <a:off x="6221608" y="836712"/>
            <a:ext cx="65432" cy="1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649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xfrm>
            <a:off x="827584" y="332656"/>
            <a:ext cx="7056784" cy="936104"/>
          </a:xfrm>
          <a:prstGeom prst="rect">
            <a:avLst/>
          </a:prstGeom>
        </p:spPr>
        <p:txBody>
          <a:bodyPr>
            <a:normAutofit fontScale="90000"/>
          </a:bodyPr>
          <a:lstStyle>
            <a:lvl1pPr>
              <a:defRPr sz="4000"/>
            </a:lvl1pPr>
          </a:lstStyle>
          <a:p>
            <a:pPr algn="ctr"/>
            <a:r>
              <a:rPr b="1" dirty="0"/>
              <a:t>Management of hematological abnormalities </a:t>
            </a:r>
          </a:p>
        </p:txBody>
      </p:sp>
      <p:sp>
        <p:nvSpPr>
          <p:cNvPr id="181" name="Shape 181"/>
          <p:cNvSpPr>
            <a:spLocks noGrp="1"/>
          </p:cNvSpPr>
          <p:nvPr>
            <p:ph idx="1"/>
          </p:nvPr>
        </p:nvSpPr>
        <p:spPr>
          <a:xfrm>
            <a:off x="323528" y="1412776"/>
            <a:ext cx="8568952" cy="3888431"/>
          </a:xfrm>
          <a:prstGeom prst="rect">
            <a:avLst/>
          </a:prstGeom>
        </p:spPr>
        <p:txBody>
          <a:bodyPr>
            <a:normAutofit/>
          </a:bodyPr>
          <a:lstStyle/>
          <a:p>
            <a:pPr algn="l" rtl="0">
              <a:buFontTx/>
              <a:buChar char="-"/>
              <a:defRPr sz="3300"/>
            </a:pPr>
            <a:r>
              <a:rPr dirty="0">
                <a:solidFill>
                  <a:srgbClr val="FF0000"/>
                </a:solidFill>
                <a:latin typeface="+mj-lt"/>
                <a:cs typeface="Arial" panose="020B0604020202020204" pitchFamily="34" charset="0"/>
              </a:rPr>
              <a:t>PRBC’s</a:t>
            </a:r>
            <a:r>
              <a:rPr dirty="0">
                <a:latin typeface="+mj-lt"/>
                <a:cs typeface="Arial" panose="020B0604020202020204" pitchFamily="34" charset="0"/>
              </a:rPr>
              <a:t> for symptomatic anemia.</a:t>
            </a:r>
          </a:p>
          <a:p>
            <a:pPr algn="l" rtl="0">
              <a:buFontTx/>
              <a:buChar char="-"/>
              <a:defRPr sz="3300"/>
            </a:pPr>
            <a:r>
              <a:rPr dirty="0">
                <a:latin typeface="+mj-lt"/>
                <a:cs typeface="Arial" panose="020B0604020202020204" pitchFamily="34" charset="0"/>
              </a:rPr>
              <a:t>Maintaining  a relative anemic status keeps the blood less viscous, preventing further thrombus formation .</a:t>
            </a:r>
          </a:p>
          <a:p>
            <a:pPr algn="l" rtl="0">
              <a:buFontTx/>
              <a:buChar char="-"/>
              <a:defRPr sz="3300"/>
            </a:pPr>
            <a:r>
              <a:rPr dirty="0">
                <a:solidFill>
                  <a:srgbClr val="FF0000"/>
                </a:solidFill>
                <a:latin typeface="+mj-lt"/>
                <a:cs typeface="Arial" panose="020B0604020202020204" pitchFamily="34" charset="0"/>
              </a:rPr>
              <a:t>Transfuse </a:t>
            </a:r>
            <a:r>
              <a:rPr dirty="0" err="1">
                <a:solidFill>
                  <a:srgbClr val="FF0000"/>
                </a:solidFill>
                <a:latin typeface="+mj-lt"/>
                <a:cs typeface="Arial" panose="020B0604020202020204" pitchFamily="34" charset="0"/>
              </a:rPr>
              <a:t>plts</a:t>
            </a:r>
            <a:r>
              <a:rPr dirty="0">
                <a:latin typeface="+mj-lt"/>
                <a:cs typeface="Arial" panose="020B0604020202020204" pitchFamily="34" charset="0"/>
              </a:rPr>
              <a:t> if the count is less than 20,000 / mcl .</a:t>
            </a:r>
          </a:p>
        </p:txBody>
      </p:sp>
      <p:sp>
        <p:nvSpPr>
          <p:cNvPr id="2" name="مربع نص 1"/>
          <p:cNvSpPr txBox="1"/>
          <p:nvPr/>
        </p:nvSpPr>
        <p:spPr>
          <a:xfrm>
            <a:off x="1691680" y="4549676"/>
            <a:ext cx="6840760" cy="2308324"/>
          </a:xfrm>
          <a:prstGeom prst="rect">
            <a:avLst/>
          </a:prstGeom>
          <a:noFill/>
        </p:spPr>
        <p:txBody>
          <a:bodyPr wrap="square" rtlCol="0">
            <a:spAutoFit/>
          </a:bodyPr>
          <a:lstStyle/>
          <a:p>
            <a:pPr algn="l" rtl="0"/>
            <a:r>
              <a:rPr lang="en-US" b="1" dirty="0">
                <a:solidFill>
                  <a:srgbClr val="0070C0"/>
                </a:solidFill>
              </a:rPr>
              <a:t>Its </a:t>
            </a:r>
            <a:r>
              <a:rPr lang="en-US" b="1" dirty="0">
                <a:solidFill>
                  <a:srgbClr val="C00000"/>
                </a:solidFill>
              </a:rPr>
              <a:t>not suggested </a:t>
            </a:r>
            <a:r>
              <a:rPr lang="en-US" b="1" dirty="0">
                <a:solidFill>
                  <a:srgbClr val="0070C0"/>
                </a:solidFill>
              </a:rPr>
              <a:t>to transfuse PRBC’s and platelets to :</a:t>
            </a:r>
          </a:p>
          <a:p>
            <a:pPr algn="l" rtl="0"/>
            <a:r>
              <a:rPr lang="en-US" b="1" dirty="0">
                <a:solidFill>
                  <a:srgbClr val="0070C0"/>
                </a:solidFill>
              </a:rPr>
              <a:t>1- prevent volume overload in those </a:t>
            </a:r>
            <a:r>
              <a:rPr lang="en-US" b="1" dirty="0" err="1">
                <a:solidFill>
                  <a:srgbClr val="0070C0"/>
                </a:solidFill>
              </a:rPr>
              <a:t>pts</a:t>
            </a:r>
            <a:r>
              <a:rPr lang="en-US" b="1" dirty="0">
                <a:solidFill>
                  <a:srgbClr val="0070C0"/>
                </a:solidFill>
              </a:rPr>
              <a:t> </a:t>
            </a:r>
          </a:p>
          <a:p>
            <a:pPr algn="l" rtl="0"/>
            <a:r>
              <a:rPr lang="en-US" b="1" dirty="0">
                <a:solidFill>
                  <a:srgbClr val="0070C0"/>
                </a:solidFill>
              </a:rPr>
              <a:t>2- prevent incr. in viscosity and thrombus formation</a:t>
            </a:r>
          </a:p>
          <a:p>
            <a:pPr algn="l" rtl="0"/>
            <a:endParaRPr lang="en-US" b="1" dirty="0">
              <a:solidFill>
                <a:srgbClr val="0070C0"/>
              </a:solidFill>
            </a:endParaRPr>
          </a:p>
          <a:p>
            <a:pPr algn="l" rtl="0"/>
            <a:r>
              <a:rPr lang="en-US" b="1" dirty="0" err="1">
                <a:solidFill>
                  <a:srgbClr val="0070C0"/>
                </a:solidFill>
              </a:rPr>
              <a:t>Bcz</a:t>
            </a:r>
            <a:r>
              <a:rPr lang="en-US" b="1" dirty="0">
                <a:solidFill>
                  <a:srgbClr val="0070C0"/>
                </a:solidFill>
              </a:rPr>
              <a:t> usually those </a:t>
            </a:r>
            <a:r>
              <a:rPr lang="en-US" b="1" dirty="0" err="1">
                <a:solidFill>
                  <a:srgbClr val="0070C0"/>
                </a:solidFill>
              </a:rPr>
              <a:t>pt</a:t>
            </a:r>
            <a:r>
              <a:rPr lang="en-US" b="1" dirty="0">
                <a:solidFill>
                  <a:srgbClr val="0070C0"/>
                </a:solidFill>
              </a:rPr>
              <a:t> do well even in low </a:t>
            </a:r>
            <a:r>
              <a:rPr lang="en-US" b="1" dirty="0" err="1">
                <a:solidFill>
                  <a:srgbClr val="0070C0"/>
                </a:solidFill>
              </a:rPr>
              <a:t>Hb</a:t>
            </a:r>
            <a:r>
              <a:rPr lang="en-US" b="1" dirty="0">
                <a:solidFill>
                  <a:srgbClr val="0070C0"/>
                </a:solidFill>
              </a:rPr>
              <a:t> (5 g \dl) , also the transfusion will not alter the prognosis and outcome  </a:t>
            </a:r>
          </a:p>
          <a:p>
            <a:pPr algn="l" rtl="0"/>
            <a:endParaRPr lang="en-US" b="1" dirty="0">
              <a:solidFill>
                <a:srgbClr val="0070C0"/>
              </a:solidFill>
            </a:endParaRPr>
          </a:p>
          <a:p>
            <a:pPr algn="l" rtl="0"/>
            <a:r>
              <a:rPr lang="en-US" i="1" dirty="0">
                <a:solidFill>
                  <a:srgbClr val="0070C0"/>
                </a:solidFill>
              </a:rPr>
              <a:t>Unless the </a:t>
            </a:r>
            <a:r>
              <a:rPr lang="en-US" i="1" dirty="0" err="1">
                <a:solidFill>
                  <a:srgbClr val="0070C0"/>
                </a:solidFill>
              </a:rPr>
              <a:t>pt</a:t>
            </a:r>
            <a:r>
              <a:rPr lang="en-US" i="1" dirty="0">
                <a:solidFill>
                  <a:srgbClr val="0070C0"/>
                </a:solidFill>
              </a:rPr>
              <a:t> is uncompensated and unstable , but generally no role </a:t>
            </a:r>
          </a:p>
        </p:txBody>
      </p:sp>
    </p:spTree>
    <p:extLst>
      <p:ext uri="{BB962C8B-B14F-4D97-AF65-F5344CB8AC3E}">
        <p14:creationId xmlns:p14="http://schemas.microsoft.com/office/powerpoint/2010/main" val="11327044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xfrm>
            <a:off x="1331640" y="332656"/>
            <a:ext cx="5400600" cy="1080120"/>
          </a:xfrm>
          <a:prstGeom prst="rect">
            <a:avLst/>
          </a:prstGeom>
        </p:spPr>
        <p:txBody>
          <a:bodyPr>
            <a:normAutofit/>
          </a:bodyPr>
          <a:lstStyle/>
          <a:p>
            <a:pPr algn="ctr"/>
            <a:r>
              <a:rPr b="1" dirty="0"/>
              <a:t>Management of HTN</a:t>
            </a:r>
          </a:p>
        </p:txBody>
      </p:sp>
      <p:sp>
        <p:nvSpPr>
          <p:cNvPr id="184" name="Shape 184"/>
          <p:cNvSpPr>
            <a:spLocks noGrp="1"/>
          </p:cNvSpPr>
          <p:nvPr>
            <p:ph idx="1"/>
          </p:nvPr>
        </p:nvSpPr>
        <p:spPr>
          <a:xfrm>
            <a:off x="323528" y="1844824"/>
            <a:ext cx="8136903" cy="3234523"/>
          </a:xfrm>
          <a:prstGeom prst="rect">
            <a:avLst/>
          </a:prstGeom>
        </p:spPr>
        <p:txBody>
          <a:bodyPr>
            <a:normAutofit/>
          </a:bodyPr>
          <a:lstStyle/>
          <a:p>
            <a:pPr algn="l" rtl="0"/>
            <a:r>
              <a:rPr lang="en-US" b="1" dirty="0">
                <a:solidFill>
                  <a:srgbClr val="FF0000"/>
                </a:solidFill>
                <a:latin typeface="+mj-lt"/>
              </a:rPr>
              <a:t>Calcium channel blockers</a:t>
            </a:r>
            <a:r>
              <a:rPr sz="3200" dirty="0">
                <a:solidFill>
                  <a:srgbClr val="FF0000"/>
                </a:solidFill>
                <a:latin typeface="+mj-lt"/>
                <a:cs typeface="Arial" panose="020B0604020202020204" pitchFamily="34" charset="0"/>
              </a:rPr>
              <a:t> </a:t>
            </a:r>
            <a:r>
              <a:rPr sz="3200" dirty="0">
                <a:latin typeface="+mj-lt"/>
                <a:cs typeface="Arial" panose="020B0604020202020204" pitchFamily="34" charset="0"/>
              </a:rPr>
              <a:t>commonly used in pediatrics .</a:t>
            </a:r>
          </a:p>
          <a:p>
            <a:pPr algn="l" rtl="0"/>
            <a:r>
              <a:rPr sz="3200" b="1" dirty="0">
                <a:solidFill>
                  <a:srgbClr val="FF0000"/>
                </a:solidFill>
                <a:latin typeface="+mj-lt"/>
                <a:cs typeface="Arial" panose="020B0604020202020204" pitchFamily="34" charset="0"/>
              </a:rPr>
              <a:t>ACE inhibitors </a:t>
            </a:r>
            <a:r>
              <a:rPr sz="3200" dirty="0">
                <a:latin typeface="+mj-lt"/>
                <a:cs typeface="Arial" panose="020B0604020202020204" pitchFamily="34" charset="0"/>
              </a:rPr>
              <a:t>are very effective but should be used with caution in individual with a decreased GFR or with hyperkalemia .</a:t>
            </a:r>
          </a:p>
        </p:txBody>
      </p:sp>
      <p:sp>
        <p:nvSpPr>
          <p:cNvPr id="2" name="مربع نص 1"/>
          <p:cNvSpPr txBox="1"/>
          <p:nvPr/>
        </p:nvSpPr>
        <p:spPr>
          <a:xfrm>
            <a:off x="1763688" y="4945558"/>
            <a:ext cx="4968552" cy="923330"/>
          </a:xfrm>
          <a:prstGeom prst="rect">
            <a:avLst/>
          </a:prstGeom>
          <a:noFill/>
        </p:spPr>
        <p:txBody>
          <a:bodyPr wrap="square" rtlCol="0">
            <a:spAutoFit/>
          </a:bodyPr>
          <a:lstStyle/>
          <a:p>
            <a:pPr algn="l" rtl="0"/>
            <a:r>
              <a:rPr lang="en-US" b="1" dirty="0">
                <a:solidFill>
                  <a:srgbClr val="0070C0"/>
                </a:solidFill>
              </a:rPr>
              <a:t>Yes , comparing with other causes of AKI  ; here we use ACEI , </a:t>
            </a:r>
            <a:r>
              <a:rPr lang="en-US" b="1" dirty="0" err="1">
                <a:solidFill>
                  <a:srgbClr val="0070C0"/>
                </a:solidFill>
              </a:rPr>
              <a:t>bcz</a:t>
            </a:r>
            <a:r>
              <a:rPr lang="en-US" b="1" dirty="0">
                <a:solidFill>
                  <a:srgbClr val="0070C0"/>
                </a:solidFill>
              </a:rPr>
              <a:t> its </a:t>
            </a:r>
            <a:r>
              <a:rPr lang="en-US" b="1" dirty="0" err="1">
                <a:solidFill>
                  <a:srgbClr val="0070C0"/>
                </a:solidFill>
              </a:rPr>
              <a:t>purly</a:t>
            </a:r>
            <a:r>
              <a:rPr lang="en-US" b="1" dirty="0">
                <a:solidFill>
                  <a:srgbClr val="0070C0"/>
                </a:solidFill>
              </a:rPr>
              <a:t> renal (not pre renal) and they have a high risk for malignant HTN  </a:t>
            </a:r>
          </a:p>
        </p:txBody>
      </p:sp>
    </p:spTree>
    <p:extLst>
      <p:ext uri="{BB962C8B-B14F-4D97-AF65-F5344CB8AC3E}">
        <p14:creationId xmlns:p14="http://schemas.microsoft.com/office/powerpoint/2010/main" val="35696399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1475656" y="260648"/>
            <a:ext cx="6048672" cy="1440160"/>
          </a:xfrm>
          <a:prstGeom prst="rect">
            <a:avLst/>
          </a:prstGeom>
        </p:spPr>
        <p:txBody>
          <a:bodyPr>
            <a:normAutofit/>
          </a:bodyPr>
          <a:lstStyle/>
          <a:p>
            <a:pPr algn="ctr"/>
            <a:r>
              <a:rPr b="1" dirty="0"/>
              <a:t>Nutritional support </a:t>
            </a:r>
          </a:p>
        </p:txBody>
      </p:sp>
      <p:sp>
        <p:nvSpPr>
          <p:cNvPr id="187" name="Shape 187"/>
          <p:cNvSpPr>
            <a:spLocks noGrp="1"/>
          </p:cNvSpPr>
          <p:nvPr>
            <p:ph idx="1"/>
          </p:nvPr>
        </p:nvSpPr>
        <p:spPr>
          <a:xfrm>
            <a:off x="539552" y="1700808"/>
            <a:ext cx="8280919" cy="4608512"/>
          </a:xfrm>
          <a:prstGeom prst="rect">
            <a:avLst/>
          </a:prstGeom>
        </p:spPr>
        <p:txBody>
          <a:bodyPr>
            <a:normAutofit/>
          </a:bodyPr>
          <a:lstStyle/>
          <a:p>
            <a:pPr algn="l" rtl="0"/>
            <a:r>
              <a:rPr sz="3200" dirty="0">
                <a:latin typeface="+mj-lt"/>
                <a:cs typeface="Arial" panose="020B0604020202020204" pitchFamily="34" charset="0"/>
              </a:rPr>
              <a:t>Provide adequate protein and energy intake is important to prevent catabolism .</a:t>
            </a:r>
          </a:p>
          <a:p>
            <a:pPr algn="l" rtl="0"/>
            <a:r>
              <a:rPr sz="3200" dirty="0">
                <a:latin typeface="+mj-lt"/>
                <a:cs typeface="Arial" panose="020B0604020202020204" pitchFamily="34" charset="0"/>
              </a:rPr>
              <a:t>P</a:t>
            </a:r>
            <a:r>
              <a:rPr lang="en-US" sz="3200" dirty="0">
                <a:latin typeface="+mj-lt"/>
                <a:cs typeface="Arial" panose="020B0604020202020204" pitchFamily="34" charset="0"/>
              </a:rPr>
              <a:t>atients</a:t>
            </a:r>
            <a:r>
              <a:rPr sz="3200" dirty="0">
                <a:latin typeface="+mj-lt"/>
                <a:cs typeface="Arial" panose="020B0604020202020204" pitchFamily="34" charset="0"/>
              </a:rPr>
              <a:t> may require IV hyper alimentation due to prolonged diarrhea, colitis, abdominal pain, intestinal ileus, anorexia .</a:t>
            </a:r>
          </a:p>
          <a:p>
            <a:pPr algn="l" rtl="0"/>
            <a:r>
              <a:rPr lang="en-US" dirty="0">
                <a:cs typeface="Arial" panose="020B0604020202020204" pitchFamily="34" charset="0"/>
              </a:rPr>
              <a:t>Patients </a:t>
            </a:r>
            <a:r>
              <a:rPr sz="3200" dirty="0">
                <a:latin typeface="+mj-lt"/>
                <a:cs typeface="Arial" panose="020B0604020202020204" pitchFamily="34" charset="0"/>
              </a:rPr>
              <a:t>on </a:t>
            </a:r>
            <a:r>
              <a:rPr lang="en-US" dirty="0"/>
              <a:t>Continuous Renal Replacement Therapy (</a:t>
            </a:r>
            <a:r>
              <a:rPr sz="3200" dirty="0">
                <a:latin typeface="+mj-lt"/>
                <a:cs typeface="Arial" panose="020B0604020202020204" pitchFamily="34" charset="0"/>
              </a:rPr>
              <a:t>CRRT</a:t>
            </a:r>
            <a:r>
              <a:rPr lang="en-US" dirty="0">
                <a:latin typeface="+mj-lt"/>
                <a:cs typeface="Arial" panose="020B0604020202020204" pitchFamily="34" charset="0"/>
              </a:rPr>
              <a:t>)</a:t>
            </a:r>
            <a:r>
              <a:rPr sz="3200" dirty="0">
                <a:latin typeface="+mj-lt"/>
                <a:cs typeface="Arial" panose="020B0604020202020204" pitchFamily="34" charset="0"/>
              </a:rPr>
              <a:t> may require 3-4 g/kg/d of protein. </a:t>
            </a:r>
          </a:p>
        </p:txBody>
      </p:sp>
    </p:spTree>
    <p:extLst>
      <p:ext uri="{BB962C8B-B14F-4D97-AF65-F5344CB8AC3E}">
        <p14:creationId xmlns:p14="http://schemas.microsoft.com/office/powerpoint/2010/main" val="3069210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a:spLocks noGrp="1"/>
          </p:cNvSpPr>
          <p:nvPr>
            <p:ph type="title"/>
          </p:nvPr>
        </p:nvSpPr>
        <p:spPr>
          <a:xfrm>
            <a:off x="1403648" y="332656"/>
            <a:ext cx="5760640" cy="1440160"/>
          </a:xfrm>
          <a:prstGeom prst="rect">
            <a:avLst/>
          </a:prstGeom>
        </p:spPr>
        <p:txBody>
          <a:bodyPr/>
          <a:lstStyle/>
          <a:p>
            <a:pPr algn="ctr"/>
            <a:r>
              <a:rPr b="1" dirty="0"/>
              <a:t>Antibiotics </a:t>
            </a:r>
          </a:p>
        </p:txBody>
      </p:sp>
      <p:sp>
        <p:nvSpPr>
          <p:cNvPr id="195" name="Shape 195"/>
          <p:cNvSpPr>
            <a:spLocks noGrp="1"/>
          </p:cNvSpPr>
          <p:nvPr>
            <p:ph idx="1"/>
          </p:nvPr>
        </p:nvSpPr>
        <p:spPr>
          <a:xfrm>
            <a:off x="467544" y="1844824"/>
            <a:ext cx="8136903" cy="4248471"/>
          </a:xfrm>
          <a:prstGeom prst="rect">
            <a:avLst/>
          </a:prstGeom>
        </p:spPr>
        <p:txBody>
          <a:bodyPr>
            <a:normAutofit/>
          </a:bodyPr>
          <a:lstStyle/>
          <a:p>
            <a:pPr algn="l" rtl="0"/>
            <a:r>
              <a:rPr sz="2800" b="1" dirty="0">
                <a:latin typeface="+mj-lt"/>
                <a:cs typeface="Arial" panose="020B0604020202020204" pitchFamily="34" charset="0"/>
              </a:rPr>
              <a:t>Most pediatric nephrologists do not routinely use antibiotics in patients with D</a:t>
            </a:r>
            <a:r>
              <a:rPr sz="2800" b="1" baseline="30000" dirty="0">
                <a:latin typeface="+mj-lt"/>
                <a:cs typeface="Arial" panose="020B0604020202020204" pitchFamily="34" charset="0"/>
              </a:rPr>
              <a:t>+</a:t>
            </a:r>
            <a:r>
              <a:rPr lang="en-US" sz="2800" b="1" baseline="30000" dirty="0">
                <a:latin typeface="+mj-lt"/>
                <a:cs typeface="Arial" panose="020B0604020202020204" pitchFamily="34" charset="0"/>
              </a:rPr>
              <a:t> </a:t>
            </a:r>
            <a:r>
              <a:rPr lang="en-US" sz="2800" b="1" dirty="0">
                <a:latin typeface="+mj-lt"/>
                <a:cs typeface="Arial" panose="020B0604020202020204" pitchFamily="34" charset="0"/>
              </a:rPr>
              <a:t>HUS</a:t>
            </a:r>
            <a:r>
              <a:rPr sz="2800" b="1" dirty="0">
                <a:latin typeface="+mj-lt"/>
                <a:cs typeface="Arial" panose="020B0604020202020204" pitchFamily="34" charset="0"/>
              </a:rPr>
              <a:t>, based on a theoretical concern it could exacerbate the disease process</a:t>
            </a:r>
            <a:r>
              <a:rPr sz="2800" dirty="0">
                <a:latin typeface="+mj-lt"/>
                <a:cs typeface="Arial" panose="020B0604020202020204" pitchFamily="34" charset="0"/>
              </a:rPr>
              <a:t>.</a:t>
            </a:r>
          </a:p>
          <a:p>
            <a:pPr algn="l" rtl="0">
              <a:defRPr baseline="30000"/>
            </a:pPr>
            <a:r>
              <a:rPr sz="2800" dirty="0">
                <a:latin typeface="+mj-lt"/>
                <a:cs typeface="Arial" panose="020B0604020202020204" pitchFamily="34" charset="0"/>
              </a:rPr>
              <a:t> </a:t>
            </a:r>
            <a:r>
              <a:rPr sz="2800" baseline="0" dirty="0">
                <a:latin typeface="+mj-lt"/>
                <a:cs typeface="Arial" panose="020B0604020202020204" pitchFamily="34" charset="0"/>
              </a:rPr>
              <a:t>However, antibiotics should be used when indicated according to clinical judgment .</a:t>
            </a:r>
          </a:p>
        </p:txBody>
      </p:sp>
      <p:sp>
        <p:nvSpPr>
          <p:cNvPr id="2" name="مربع نص 1"/>
          <p:cNvSpPr txBox="1"/>
          <p:nvPr/>
        </p:nvSpPr>
        <p:spPr>
          <a:xfrm>
            <a:off x="6300192" y="476672"/>
            <a:ext cx="2304256" cy="1384995"/>
          </a:xfrm>
          <a:prstGeom prst="rect">
            <a:avLst/>
          </a:prstGeom>
          <a:noFill/>
        </p:spPr>
        <p:txBody>
          <a:bodyPr wrap="square" rtlCol="0">
            <a:spAutoFit/>
          </a:bodyPr>
          <a:lstStyle/>
          <a:p>
            <a:pPr algn="l"/>
            <a:r>
              <a:rPr lang="en-US" sz="3600" b="1" dirty="0">
                <a:solidFill>
                  <a:srgbClr val="0070C0"/>
                </a:solidFill>
              </a:rPr>
              <a:t>No role </a:t>
            </a:r>
          </a:p>
          <a:p>
            <a:pPr algn="l"/>
            <a:r>
              <a:rPr lang="en-US" sz="1600" dirty="0">
                <a:solidFill>
                  <a:srgbClr val="0070C0"/>
                </a:solidFill>
              </a:rPr>
              <a:t>Except in </a:t>
            </a:r>
            <a:r>
              <a:rPr lang="en-US" sz="1600" dirty="0" err="1">
                <a:solidFill>
                  <a:srgbClr val="0070C0"/>
                </a:solidFill>
              </a:rPr>
              <a:t>shigella</a:t>
            </a:r>
            <a:r>
              <a:rPr lang="en-US" sz="1600" dirty="0">
                <a:solidFill>
                  <a:srgbClr val="0070C0"/>
                </a:solidFill>
              </a:rPr>
              <a:t> ,ameba and any organism affect the  </a:t>
            </a:r>
            <a:r>
              <a:rPr lang="en-US" sz="1600" dirty="0" err="1">
                <a:solidFill>
                  <a:srgbClr val="0070C0"/>
                </a:solidFill>
              </a:rPr>
              <a:t>pt</a:t>
            </a:r>
            <a:r>
              <a:rPr lang="en-US" sz="1600" dirty="0">
                <a:solidFill>
                  <a:srgbClr val="0070C0"/>
                </a:solidFill>
              </a:rPr>
              <a:t> wellbeing  </a:t>
            </a:r>
          </a:p>
        </p:txBody>
      </p:sp>
    </p:spTree>
    <p:extLst>
      <p:ext uri="{BB962C8B-B14F-4D97-AF65-F5344CB8AC3E}">
        <p14:creationId xmlns:p14="http://schemas.microsoft.com/office/powerpoint/2010/main" val="274630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Etiology </a:t>
            </a:r>
          </a:p>
        </p:txBody>
      </p:sp>
      <p:sp>
        <p:nvSpPr>
          <p:cNvPr id="3" name="Content Placeholder 2"/>
          <p:cNvSpPr>
            <a:spLocks noGrp="1"/>
          </p:cNvSpPr>
          <p:nvPr>
            <p:ph idx="1"/>
          </p:nvPr>
        </p:nvSpPr>
        <p:spPr>
          <a:xfrm>
            <a:off x="457200" y="1412776"/>
            <a:ext cx="8229600" cy="5184576"/>
          </a:xfrm>
        </p:spPr>
        <p:txBody>
          <a:bodyPr>
            <a:normAutofit/>
          </a:bodyPr>
          <a:lstStyle/>
          <a:p>
            <a:pPr algn="l" rtl="0"/>
            <a:r>
              <a:rPr lang="en-US" sz="2800" dirty="0"/>
              <a:t>Hemolytic uremic syndrome (HUS) is a condition caused by the abnormal destruction of red blood cells. The damaged red blood cells clog the filtering system in the kidneys, which can lead to life-threatening kidney failure.</a:t>
            </a:r>
          </a:p>
          <a:p>
            <a:pPr algn="l" rtl="0"/>
            <a:endParaRPr lang="en-US" sz="2800" dirty="0"/>
          </a:p>
          <a:p>
            <a:pPr algn="l" rtl="0"/>
            <a:r>
              <a:rPr lang="en-US" sz="2800" dirty="0"/>
              <a:t>HUS usually develops in children after 5-10 days of </a:t>
            </a:r>
            <a:r>
              <a:rPr lang="en-US" sz="2800" b="1" dirty="0"/>
              <a:t>diarrhea</a:t>
            </a:r>
            <a:r>
              <a:rPr lang="en-US" sz="2800" dirty="0"/>
              <a:t>  (often </a:t>
            </a:r>
            <a:r>
              <a:rPr lang="en-US" sz="2800" dirty="0">
                <a:solidFill>
                  <a:srgbClr val="FF0000"/>
                </a:solidFill>
              </a:rPr>
              <a:t>bloody</a:t>
            </a:r>
            <a:r>
              <a:rPr lang="en-US" sz="2800" dirty="0"/>
              <a:t>) caused by infection with certain strains of </a:t>
            </a:r>
            <a:r>
              <a:rPr lang="en-US" sz="2800" b="1" dirty="0">
                <a:solidFill>
                  <a:srgbClr val="FF0000"/>
                </a:solidFill>
              </a:rPr>
              <a:t>Escherichia coli </a:t>
            </a:r>
            <a:r>
              <a:rPr lang="en-US" sz="2800" dirty="0"/>
              <a:t>(E. coli) bacteria. Adults also can develop HUS due to E. coli or other types of infection, certain medications, or pregnancy.</a:t>
            </a:r>
          </a:p>
          <a:p>
            <a:pPr algn="l" rtl="0">
              <a:buNone/>
            </a:pPr>
            <a:endParaRPr lang="en-US" sz="2800" dirty="0"/>
          </a:p>
          <a:p>
            <a:pPr algn="l" rtl="0"/>
            <a:endParaRPr lang="en-U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p:cNvSpPr>
          <p:nvPr>
            <p:ph type="title"/>
          </p:nvPr>
        </p:nvSpPr>
        <p:spPr>
          <a:xfrm>
            <a:off x="395536" y="332656"/>
            <a:ext cx="8316416" cy="1224136"/>
          </a:xfrm>
          <a:prstGeom prst="rect">
            <a:avLst/>
          </a:prstGeom>
        </p:spPr>
        <p:txBody>
          <a:bodyPr>
            <a:normAutofit/>
          </a:bodyPr>
          <a:lstStyle/>
          <a:p>
            <a:pPr algn="ctr"/>
            <a:r>
              <a:rPr b="1" dirty="0"/>
              <a:t>Special consideration for D- HUS</a:t>
            </a:r>
          </a:p>
        </p:txBody>
      </p:sp>
      <p:sp>
        <p:nvSpPr>
          <p:cNvPr id="200" name="Shape 200"/>
          <p:cNvSpPr>
            <a:spLocks noGrp="1"/>
          </p:cNvSpPr>
          <p:nvPr>
            <p:ph idx="1"/>
          </p:nvPr>
        </p:nvSpPr>
        <p:spPr>
          <a:xfrm>
            <a:off x="0" y="1772816"/>
            <a:ext cx="8676457" cy="4608512"/>
          </a:xfrm>
          <a:prstGeom prst="rect">
            <a:avLst/>
          </a:prstGeom>
        </p:spPr>
        <p:txBody>
          <a:bodyPr>
            <a:normAutofit/>
          </a:bodyPr>
          <a:lstStyle/>
          <a:p>
            <a:pPr marL="411479" lvl="1" indent="-154304" algn="l" rtl="0">
              <a:spcBef>
                <a:spcPts val="338"/>
              </a:spcBef>
              <a:buClr>
                <a:schemeClr val="accent2"/>
              </a:buClr>
              <a:buFont typeface="Wingdings"/>
              <a:defRPr sz="2700"/>
            </a:pPr>
            <a:r>
              <a:rPr sz="2200" dirty="0">
                <a:latin typeface="+mj-lt"/>
                <a:cs typeface="Arial" panose="020B0604020202020204" pitchFamily="34" charset="0"/>
              </a:rPr>
              <a:t>Discontinue </a:t>
            </a:r>
            <a:r>
              <a:rPr sz="2200" b="1" dirty="0">
                <a:latin typeface="+mj-lt"/>
                <a:cs typeface="Arial" panose="020B0604020202020204" pitchFamily="34" charset="0"/>
              </a:rPr>
              <a:t>offending agent </a:t>
            </a:r>
            <a:r>
              <a:rPr sz="2200" dirty="0">
                <a:latin typeface="+mj-lt"/>
                <a:cs typeface="Arial" panose="020B0604020202020204" pitchFamily="34" charset="0"/>
              </a:rPr>
              <a:t>if a drug-associated cause is identified.</a:t>
            </a:r>
          </a:p>
          <a:p>
            <a:pPr marL="411479" lvl="1" indent="-154304" algn="l" rtl="0">
              <a:spcBef>
                <a:spcPts val="338"/>
              </a:spcBef>
              <a:buClr>
                <a:schemeClr val="accent2"/>
              </a:buClr>
              <a:buFont typeface="Wingdings"/>
              <a:defRPr sz="2700"/>
            </a:pPr>
            <a:endParaRPr lang="en-US" sz="2200" dirty="0">
              <a:latin typeface="+mj-lt"/>
              <a:cs typeface="Arial" panose="020B0604020202020204" pitchFamily="34" charset="0"/>
            </a:endParaRPr>
          </a:p>
          <a:p>
            <a:pPr marL="411479" lvl="1" indent="-154304" algn="l" rtl="0">
              <a:spcBef>
                <a:spcPts val="338"/>
              </a:spcBef>
              <a:buClr>
                <a:schemeClr val="accent2"/>
              </a:buClr>
              <a:buFont typeface="Wingdings"/>
              <a:defRPr sz="2700"/>
            </a:pPr>
            <a:r>
              <a:rPr sz="2200" dirty="0">
                <a:latin typeface="+mj-lt"/>
                <a:cs typeface="Arial" panose="020B0604020202020204" pitchFamily="34" charset="0"/>
              </a:rPr>
              <a:t>Treat </a:t>
            </a:r>
            <a:r>
              <a:rPr sz="2200" b="1" dirty="0">
                <a:latin typeface="+mj-lt"/>
                <a:cs typeface="Arial" panose="020B0604020202020204" pitchFamily="34" charset="0"/>
              </a:rPr>
              <a:t>bacterial infections </a:t>
            </a:r>
            <a:r>
              <a:rPr sz="2200" dirty="0">
                <a:latin typeface="+mj-lt"/>
                <a:cs typeface="Arial" panose="020B0604020202020204" pitchFamily="34" charset="0"/>
              </a:rPr>
              <a:t>(</a:t>
            </a:r>
            <a:r>
              <a:rPr sz="2200" dirty="0" err="1">
                <a:latin typeface="+mj-lt"/>
                <a:cs typeface="Arial" panose="020B0604020202020204" pitchFamily="34" charset="0"/>
              </a:rPr>
              <a:t>eg</a:t>
            </a:r>
            <a:r>
              <a:rPr sz="2200" dirty="0">
                <a:latin typeface="+mj-lt"/>
                <a:cs typeface="Arial" panose="020B0604020202020204" pitchFamily="34" charset="0"/>
              </a:rPr>
              <a:t>, </a:t>
            </a:r>
            <a:r>
              <a:rPr sz="2200" i="1" dirty="0">
                <a:latin typeface="+mj-lt"/>
                <a:cs typeface="Arial" panose="020B0604020202020204" pitchFamily="34" charset="0"/>
              </a:rPr>
              <a:t>S pneumoniae</a:t>
            </a:r>
            <a:r>
              <a:rPr sz="2200" dirty="0">
                <a:latin typeface="+mj-lt"/>
                <a:cs typeface="Arial" panose="020B0604020202020204" pitchFamily="34" charset="0"/>
              </a:rPr>
              <a:t>) promptly and aggressively.</a:t>
            </a:r>
          </a:p>
          <a:p>
            <a:pPr marL="411479" lvl="1" indent="-154304" algn="l" rtl="0">
              <a:buClr>
                <a:schemeClr val="accent2"/>
              </a:buClr>
              <a:buFont typeface="Wingdings"/>
              <a:defRPr sz="2400"/>
            </a:pPr>
            <a:endParaRPr lang="en-US" sz="2200" dirty="0">
              <a:latin typeface="+mj-lt"/>
              <a:cs typeface="Arial" panose="020B0604020202020204" pitchFamily="34" charset="0"/>
            </a:endParaRPr>
          </a:p>
          <a:p>
            <a:pPr marL="411479" lvl="1" indent="-154304" algn="l" rtl="0">
              <a:buClr>
                <a:schemeClr val="accent2"/>
              </a:buClr>
              <a:buFont typeface="Wingdings"/>
              <a:defRPr sz="2400"/>
            </a:pPr>
            <a:r>
              <a:rPr sz="2200" dirty="0">
                <a:latin typeface="+mj-lt"/>
                <a:cs typeface="Arial" panose="020B0604020202020204" pitchFamily="34" charset="0"/>
              </a:rPr>
              <a:t>Corticosteroid therapy may be initiated presumptively in patients with unexplained D</a:t>
            </a:r>
            <a:r>
              <a:rPr sz="2200" baseline="30000" dirty="0">
                <a:latin typeface="+mj-lt"/>
                <a:cs typeface="Arial" panose="020B0604020202020204" pitchFamily="34" charset="0"/>
              </a:rPr>
              <a:t>-</a:t>
            </a:r>
            <a:r>
              <a:rPr sz="2200" dirty="0">
                <a:latin typeface="+mj-lt"/>
                <a:cs typeface="Arial" panose="020B0604020202020204" pitchFamily="34" charset="0"/>
              </a:rPr>
              <a:t> </a:t>
            </a:r>
            <a:r>
              <a:rPr lang="en-US" sz="2200" dirty="0">
                <a:latin typeface="+mj-lt"/>
                <a:cs typeface="Arial" panose="020B0604020202020204" pitchFamily="34" charset="0"/>
              </a:rPr>
              <a:t>HUS</a:t>
            </a:r>
            <a:r>
              <a:rPr sz="2200" dirty="0">
                <a:latin typeface="+mj-lt"/>
                <a:cs typeface="Arial" panose="020B0604020202020204" pitchFamily="34" charset="0"/>
              </a:rPr>
              <a:t>.</a:t>
            </a:r>
            <a:r>
              <a:rPr lang="en-US" sz="2200" dirty="0">
                <a:latin typeface="+mj-lt"/>
                <a:cs typeface="Arial" panose="020B0604020202020204" pitchFamily="34" charset="0"/>
              </a:rPr>
              <a:t>  (</a:t>
            </a:r>
            <a:r>
              <a:rPr lang="en-US" sz="2200" dirty="0">
                <a:solidFill>
                  <a:srgbClr val="FF0000"/>
                </a:solidFill>
                <a:latin typeface="+mj-lt"/>
                <a:cs typeface="Arial" panose="020B0604020202020204" pitchFamily="34" charset="0"/>
              </a:rPr>
              <a:t>Very Controversial</a:t>
            </a:r>
            <a:r>
              <a:rPr lang="en-US" sz="2200" dirty="0">
                <a:latin typeface="+mj-lt"/>
                <a:cs typeface="Arial" panose="020B0604020202020204" pitchFamily="34" charset="0"/>
              </a:rPr>
              <a:t>) </a:t>
            </a:r>
            <a:r>
              <a:rPr lang="en-US" b="1" dirty="0">
                <a:solidFill>
                  <a:srgbClr val="0070C0"/>
                </a:solidFill>
                <a:latin typeface="+mj-lt"/>
                <a:cs typeface="Arial" panose="020B0604020202020204" pitchFamily="34" charset="0"/>
              </a:rPr>
              <a:t>no role </a:t>
            </a:r>
            <a:endParaRPr b="1" dirty="0">
              <a:solidFill>
                <a:srgbClr val="0070C0"/>
              </a:solidFill>
              <a:latin typeface="+mj-lt"/>
              <a:cs typeface="Arial" panose="020B0604020202020204" pitchFamily="34" charset="0"/>
            </a:endParaRPr>
          </a:p>
          <a:p>
            <a:pPr marL="411479" lvl="1" indent="-154304" algn="l" rtl="0">
              <a:spcBef>
                <a:spcPts val="338"/>
              </a:spcBef>
              <a:buClr>
                <a:schemeClr val="accent2"/>
              </a:buClr>
              <a:buFont typeface="Wingdings"/>
              <a:defRPr sz="2700"/>
            </a:pPr>
            <a:endParaRPr lang="en-US" sz="2200" dirty="0">
              <a:latin typeface="+mj-lt"/>
              <a:cs typeface="Arial" panose="020B0604020202020204" pitchFamily="34" charset="0"/>
            </a:endParaRPr>
          </a:p>
          <a:p>
            <a:pPr marL="411479" lvl="1" indent="-154304" algn="l" rtl="0">
              <a:spcBef>
                <a:spcPts val="338"/>
              </a:spcBef>
              <a:buClr>
                <a:schemeClr val="accent2"/>
              </a:buClr>
              <a:buFont typeface="Wingdings"/>
              <a:defRPr sz="2700"/>
            </a:pPr>
            <a:r>
              <a:rPr sz="2200" dirty="0">
                <a:latin typeface="+mj-lt"/>
                <a:cs typeface="Arial" panose="020B0604020202020204" pitchFamily="34" charset="0"/>
              </a:rPr>
              <a:t>The role of </a:t>
            </a:r>
            <a:r>
              <a:rPr sz="2200" b="1" dirty="0">
                <a:latin typeface="+mj-lt"/>
                <a:cs typeface="Arial" panose="020B0604020202020204" pitchFamily="34" charset="0"/>
              </a:rPr>
              <a:t>plasma therapy in </a:t>
            </a:r>
            <a:r>
              <a:rPr sz="2200" dirty="0">
                <a:latin typeface="+mj-lt"/>
                <a:cs typeface="Arial" panose="020B0604020202020204" pitchFamily="34" charset="0"/>
              </a:rPr>
              <a:t>(P-HUS) or neuraminidase-mediated HUS remains controversial we may use album</a:t>
            </a:r>
            <a:r>
              <a:rPr lang="en-US" sz="2200" dirty="0">
                <a:latin typeface="+mj-lt"/>
                <a:cs typeface="Arial" panose="020B0604020202020204" pitchFamily="34" charset="0"/>
              </a:rPr>
              <a:t>i</a:t>
            </a:r>
            <a:r>
              <a:rPr sz="2200" dirty="0">
                <a:latin typeface="+mj-lt"/>
                <a:cs typeface="Arial" panose="020B0604020202020204" pitchFamily="34" charset="0"/>
              </a:rPr>
              <a:t>n replacement  not plasmapheresis . </a:t>
            </a:r>
          </a:p>
        </p:txBody>
      </p:sp>
    </p:spTree>
    <p:extLst>
      <p:ext uri="{BB962C8B-B14F-4D97-AF65-F5344CB8AC3E}">
        <p14:creationId xmlns:p14="http://schemas.microsoft.com/office/powerpoint/2010/main" val="29365132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idx="1"/>
          </p:nvPr>
        </p:nvSpPr>
        <p:spPr>
          <a:xfrm>
            <a:off x="261020" y="476672"/>
            <a:ext cx="8208912" cy="6048672"/>
          </a:xfrm>
          <a:prstGeom prst="rect">
            <a:avLst/>
          </a:prstGeom>
        </p:spPr>
        <p:txBody>
          <a:bodyPr>
            <a:normAutofit/>
          </a:bodyPr>
          <a:lstStyle/>
          <a:p>
            <a:pPr marL="411479" lvl="1" indent="-154304" algn="l" rtl="0">
              <a:spcBef>
                <a:spcPts val="338"/>
              </a:spcBef>
              <a:buClr>
                <a:schemeClr val="accent2"/>
              </a:buClr>
              <a:buFont typeface="Wingdings"/>
              <a:defRPr sz="2800"/>
            </a:pPr>
            <a:r>
              <a:rPr sz="2400" dirty="0">
                <a:latin typeface="+mj-lt"/>
                <a:cs typeface="Arial" panose="020B0604020202020204" pitchFamily="34" charset="0"/>
              </a:rPr>
              <a:t>Plasma may contain antibodies to the T antigen, which, in theory, could worsen the hemolytic process. </a:t>
            </a:r>
            <a:endParaRPr lang="en-US" sz="2400" dirty="0">
              <a:latin typeface="+mj-lt"/>
              <a:cs typeface="Arial" panose="020B0604020202020204" pitchFamily="34" charset="0"/>
            </a:endParaRPr>
          </a:p>
          <a:p>
            <a:pPr marL="411479" lvl="1" indent="-154304" algn="l" rtl="0">
              <a:spcBef>
                <a:spcPts val="338"/>
              </a:spcBef>
              <a:buClr>
                <a:schemeClr val="accent2"/>
              </a:buClr>
              <a:buFont typeface="Wingdings"/>
              <a:defRPr sz="2800"/>
            </a:pPr>
            <a:endParaRPr lang="en-US" sz="2400" dirty="0">
              <a:latin typeface="+mj-lt"/>
              <a:cs typeface="Arial" panose="020B0604020202020204" pitchFamily="34" charset="0"/>
            </a:endParaRPr>
          </a:p>
          <a:p>
            <a:pPr marL="411479" lvl="1" indent="-154304" algn="l" rtl="0">
              <a:spcBef>
                <a:spcPts val="338"/>
              </a:spcBef>
              <a:buClr>
                <a:schemeClr val="accent2"/>
              </a:buClr>
              <a:buFont typeface="Wingdings"/>
              <a:defRPr sz="2800"/>
            </a:pPr>
            <a:r>
              <a:rPr sz="2400" dirty="0">
                <a:latin typeface="+mj-lt"/>
                <a:cs typeface="Arial" panose="020B0604020202020204" pitchFamily="34" charset="0"/>
              </a:rPr>
              <a:t>Alternately, </a:t>
            </a:r>
            <a:r>
              <a:rPr sz="2400" b="1" dirty="0">
                <a:solidFill>
                  <a:srgbClr val="FF0000"/>
                </a:solidFill>
                <a:latin typeface="+mj-lt"/>
                <a:cs typeface="Arial" panose="020B0604020202020204" pitchFamily="34" charset="0"/>
              </a:rPr>
              <a:t>plasma exchange</a:t>
            </a:r>
            <a:r>
              <a:rPr lang="en-US" sz="2400" b="1" dirty="0">
                <a:solidFill>
                  <a:srgbClr val="FF0000"/>
                </a:solidFill>
                <a:latin typeface="+mj-lt"/>
                <a:cs typeface="Arial" panose="020B0604020202020204" pitchFamily="34" charset="0"/>
              </a:rPr>
              <a:t> (PLEX) with plasma replacement FFP </a:t>
            </a:r>
            <a:r>
              <a:rPr sz="2400" b="1" dirty="0">
                <a:solidFill>
                  <a:srgbClr val="FF0000"/>
                </a:solidFill>
                <a:latin typeface="+mj-lt"/>
                <a:cs typeface="Arial" panose="020B0604020202020204" pitchFamily="34" charset="0"/>
              </a:rPr>
              <a:t> </a:t>
            </a:r>
            <a:r>
              <a:rPr sz="2400" dirty="0">
                <a:latin typeface="+mj-lt"/>
                <a:cs typeface="Arial" panose="020B0604020202020204" pitchFamily="34" charset="0"/>
              </a:rPr>
              <a:t>may remove neuraminidase and decrease the amount of circulating anti–T antibody.</a:t>
            </a:r>
            <a:r>
              <a:rPr lang="en-US" sz="2400" dirty="0">
                <a:latin typeface="+mj-lt"/>
                <a:cs typeface="Arial" panose="020B0604020202020204" pitchFamily="34" charset="0"/>
              </a:rPr>
              <a:t> </a:t>
            </a:r>
            <a:r>
              <a:rPr lang="en-US" sz="2400" dirty="0">
                <a:solidFill>
                  <a:srgbClr val="FF0000"/>
                </a:solidFill>
                <a:latin typeface="+mj-lt"/>
                <a:cs typeface="Arial" panose="020B0604020202020204" pitchFamily="34" charset="0"/>
              </a:rPr>
              <a:t>And is important in treating other atypical D-</a:t>
            </a:r>
            <a:r>
              <a:rPr lang="en-US" sz="2400" dirty="0" err="1">
                <a:solidFill>
                  <a:srgbClr val="FF0000"/>
                </a:solidFill>
                <a:latin typeface="+mj-lt"/>
                <a:cs typeface="Arial" panose="020B0604020202020204" pitchFamily="34" charset="0"/>
              </a:rPr>
              <a:t>ve</a:t>
            </a:r>
            <a:r>
              <a:rPr lang="en-US" sz="2400" dirty="0">
                <a:solidFill>
                  <a:srgbClr val="FF0000"/>
                </a:solidFill>
                <a:latin typeface="+mj-lt"/>
                <a:cs typeface="Arial" panose="020B0604020202020204" pitchFamily="34" charset="0"/>
              </a:rPr>
              <a:t> HUS due to complement defects .</a:t>
            </a:r>
          </a:p>
          <a:p>
            <a:pPr marL="411479" lvl="1" indent="-154304" algn="l" rtl="0">
              <a:spcBef>
                <a:spcPts val="338"/>
              </a:spcBef>
              <a:buClr>
                <a:schemeClr val="accent2"/>
              </a:buClr>
              <a:buFont typeface="Wingdings"/>
              <a:defRPr sz="2800"/>
            </a:pPr>
            <a:endParaRPr lang="en-US" sz="2400" dirty="0">
              <a:latin typeface="+mj-lt"/>
              <a:cs typeface="Arial" panose="020B0604020202020204" pitchFamily="34" charset="0"/>
            </a:endParaRPr>
          </a:p>
          <a:p>
            <a:pPr marL="411479" lvl="1" indent="-154304" algn="l" rtl="0">
              <a:spcBef>
                <a:spcPts val="338"/>
              </a:spcBef>
              <a:buClr>
                <a:schemeClr val="accent2"/>
              </a:buClr>
              <a:buFont typeface="Wingdings"/>
              <a:defRPr sz="2800"/>
            </a:pPr>
            <a:r>
              <a:rPr lang="en-US" sz="2400" dirty="0">
                <a:solidFill>
                  <a:srgbClr val="0070C0"/>
                </a:solidFill>
                <a:latin typeface="+mj-lt"/>
                <a:cs typeface="Arial" panose="020B0604020202020204" pitchFamily="34" charset="0"/>
              </a:rPr>
              <a:t>Plasma therapies are </a:t>
            </a:r>
            <a:r>
              <a:rPr lang="en-US" sz="2400" u="sng" dirty="0">
                <a:solidFill>
                  <a:srgbClr val="0070C0"/>
                </a:solidFill>
                <a:latin typeface="+mj-lt"/>
                <a:cs typeface="Arial" panose="020B0604020202020204" pitchFamily="34" charset="0"/>
              </a:rPr>
              <a:t>the mainstay of treatment </a:t>
            </a:r>
            <a:r>
              <a:rPr lang="en-US" sz="2400" dirty="0">
                <a:solidFill>
                  <a:srgbClr val="0070C0"/>
                </a:solidFill>
                <a:latin typeface="+mj-lt"/>
                <a:cs typeface="Arial" panose="020B0604020202020204" pitchFamily="34" charset="0"/>
              </a:rPr>
              <a:t>for most forms of </a:t>
            </a:r>
            <a:r>
              <a:rPr lang="en-US" sz="2400" dirty="0">
                <a:solidFill>
                  <a:srgbClr val="0070C0"/>
                </a:solidFill>
                <a:cs typeface="Arial" panose="020B0604020202020204" pitchFamily="34" charset="0"/>
              </a:rPr>
              <a:t>D</a:t>
            </a:r>
            <a:r>
              <a:rPr lang="en-US" sz="2400" baseline="30000" dirty="0">
                <a:solidFill>
                  <a:srgbClr val="0070C0"/>
                </a:solidFill>
                <a:cs typeface="Arial" panose="020B0604020202020204" pitchFamily="34" charset="0"/>
              </a:rPr>
              <a:t>-</a:t>
            </a:r>
            <a:r>
              <a:rPr lang="en-US" sz="2400" dirty="0">
                <a:solidFill>
                  <a:srgbClr val="0070C0"/>
                </a:solidFill>
                <a:cs typeface="Arial" panose="020B0604020202020204" pitchFamily="34" charset="0"/>
              </a:rPr>
              <a:t> HUS</a:t>
            </a:r>
            <a:r>
              <a:rPr lang="en-US" sz="2400" dirty="0">
                <a:solidFill>
                  <a:srgbClr val="0070C0"/>
                </a:solidFill>
                <a:latin typeface="+mj-lt"/>
                <a:cs typeface="Arial" panose="020B0604020202020204" pitchFamily="34" charset="0"/>
              </a:rPr>
              <a:t>.</a:t>
            </a:r>
            <a:r>
              <a:rPr sz="2400" dirty="0">
                <a:solidFill>
                  <a:srgbClr val="0070C0"/>
                </a:solidFill>
                <a:latin typeface="+mj-lt"/>
                <a:cs typeface="Arial" panose="020B0604020202020204" pitchFamily="34" charset="0"/>
              </a:rPr>
              <a:t> </a:t>
            </a:r>
            <a:r>
              <a:rPr lang="en-US" sz="2400" dirty="0">
                <a:solidFill>
                  <a:srgbClr val="0070C0"/>
                </a:solidFill>
                <a:cs typeface="Arial" panose="020B0604020202020204" pitchFamily="34" charset="0"/>
              </a:rPr>
              <a:t>These therapies use </a:t>
            </a:r>
            <a:r>
              <a:rPr lang="en-US" sz="2400" u="sng" dirty="0">
                <a:solidFill>
                  <a:srgbClr val="0070C0"/>
                </a:solidFill>
                <a:cs typeface="Arial" panose="020B0604020202020204" pitchFamily="34" charset="0"/>
              </a:rPr>
              <a:t>donor plasma products to replace the deficient or abnormal ADAMTS13 , von </a:t>
            </a:r>
            <a:r>
              <a:rPr lang="en-US" sz="2400" u="sng" dirty="0" err="1">
                <a:solidFill>
                  <a:srgbClr val="0070C0"/>
                </a:solidFill>
                <a:cs typeface="Arial" panose="020B0604020202020204" pitchFamily="34" charset="0"/>
              </a:rPr>
              <a:t>Willebrand</a:t>
            </a:r>
            <a:r>
              <a:rPr lang="en-US" sz="2400" u="sng" dirty="0">
                <a:solidFill>
                  <a:srgbClr val="0070C0"/>
                </a:solidFill>
                <a:cs typeface="Arial" panose="020B0604020202020204" pitchFamily="34" charset="0"/>
              </a:rPr>
              <a:t> factor (</a:t>
            </a:r>
            <a:r>
              <a:rPr lang="en-US" sz="2400" u="sng" dirty="0" err="1">
                <a:solidFill>
                  <a:srgbClr val="0070C0"/>
                </a:solidFill>
                <a:cs typeface="Arial" panose="020B0604020202020204" pitchFamily="34" charset="0"/>
              </a:rPr>
              <a:t>vWF</a:t>
            </a:r>
            <a:r>
              <a:rPr lang="en-US" sz="2400" u="sng" dirty="0">
                <a:solidFill>
                  <a:srgbClr val="0070C0"/>
                </a:solidFill>
                <a:cs typeface="Arial" panose="020B0604020202020204" pitchFamily="34" charset="0"/>
              </a:rPr>
              <a:t>) metalloproteinase or complement factors</a:t>
            </a:r>
            <a:r>
              <a:rPr lang="en-US" sz="2400" dirty="0">
                <a:solidFill>
                  <a:srgbClr val="0070C0"/>
                </a:solidFill>
                <a:cs typeface="Arial" panose="020B0604020202020204" pitchFamily="34" charset="0"/>
              </a:rPr>
              <a:t>.</a:t>
            </a:r>
            <a:endParaRPr sz="2400" dirty="0">
              <a:solidFill>
                <a:srgbClr val="0070C0"/>
              </a:solidFill>
              <a:latin typeface="+mj-lt"/>
              <a:cs typeface="Arial" panose="020B0604020202020204" pitchFamily="34" charset="0"/>
            </a:endParaRPr>
          </a:p>
          <a:p>
            <a:pPr marL="411479" lvl="1" indent="-154304" algn="l" rtl="0">
              <a:spcBef>
                <a:spcPts val="338"/>
              </a:spcBef>
              <a:buClr>
                <a:schemeClr val="accent2"/>
              </a:buClr>
              <a:buNone/>
              <a:defRPr sz="2800" u="sng">
                <a:solidFill>
                  <a:srgbClr val="FF0000"/>
                </a:solidFill>
              </a:defRPr>
            </a:pPr>
            <a:endParaRPr lang="en-US" sz="2400" dirty="0">
              <a:latin typeface="+mj-lt"/>
              <a:cs typeface="Arial" panose="020B0604020202020204" pitchFamily="34" charset="0"/>
            </a:endParaRPr>
          </a:p>
        </p:txBody>
      </p:sp>
      <p:sp>
        <p:nvSpPr>
          <p:cNvPr id="3" name="نجمة ذات 5 نقاط 2"/>
          <p:cNvSpPr/>
          <p:nvPr/>
        </p:nvSpPr>
        <p:spPr>
          <a:xfrm>
            <a:off x="0" y="4221088"/>
            <a:ext cx="539552" cy="64807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65473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idx="1"/>
          </p:nvPr>
        </p:nvSpPr>
        <p:spPr>
          <a:xfrm>
            <a:off x="395536" y="764704"/>
            <a:ext cx="8301558" cy="5400599"/>
          </a:xfrm>
          <a:prstGeom prst="rect">
            <a:avLst/>
          </a:prstGeom>
        </p:spPr>
        <p:txBody>
          <a:bodyPr>
            <a:normAutofit/>
          </a:bodyPr>
          <a:lstStyle/>
          <a:p>
            <a:pPr algn="l" rtl="0"/>
            <a:r>
              <a:rPr sz="3200" dirty="0">
                <a:latin typeface="+mj-lt"/>
                <a:cs typeface="Arial" panose="020B0604020202020204" pitchFamily="34" charset="0"/>
              </a:rPr>
              <a:t>Infusions typically consist of 20-30 mL/kg of FFP .</a:t>
            </a:r>
          </a:p>
          <a:p>
            <a:pPr marL="192881" lvl="2" indent="-192881" algn="l" rtl="0">
              <a:spcBef>
                <a:spcPts val="394"/>
              </a:spcBef>
              <a:buClr>
                <a:schemeClr val="accent3"/>
              </a:buClr>
            </a:pPr>
            <a:r>
              <a:rPr sz="2800" dirty="0">
                <a:latin typeface="+mj-lt"/>
                <a:cs typeface="Arial" panose="020B0604020202020204" pitchFamily="34" charset="0"/>
              </a:rPr>
              <a:t> Volume overload may complicate plasma infusion, reduced renal function. </a:t>
            </a:r>
          </a:p>
          <a:p>
            <a:pPr marL="192881" lvl="2" indent="-192881" algn="l" rtl="0">
              <a:spcBef>
                <a:spcPts val="394"/>
              </a:spcBef>
              <a:buClr>
                <a:schemeClr val="accent3"/>
              </a:buClr>
            </a:pPr>
            <a:r>
              <a:rPr sz="2800" dirty="0">
                <a:latin typeface="+mj-lt"/>
                <a:cs typeface="Arial" panose="020B0604020202020204" pitchFamily="34" charset="0"/>
              </a:rPr>
              <a:t> Hyperproteinemia, as shown by elevated serum total protein, has been reported in a patient receiving chronic plasma infusion.</a:t>
            </a:r>
            <a:endParaRPr lang="en-US" sz="2800" dirty="0">
              <a:latin typeface="+mj-lt"/>
              <a:cs typeface="Arial" panose="020B0604020202020204" pitchFamily="34" charset="0"/>
            </a:endParaRPr>
          </a:p>
          <a:p>
            <a:pPr marL="0" lvl="2" indent="0" algn="l" rtl="0">
              <a:spcBef>
                <a:spcPts val="394"/>
              </a:spcBef>
              <a:buClr>
                <a:schemeClr val="accent3"/>
              </a:buClr>
              <a:buNone/>
            </a:pPr>
            <a:endParaRPr lang="en-US" sz="2800" dirty="0">
              <a:latin typeface="+mj-lt"/>
              <a:cs typeface="Arial" panose="020B0604020202020204" pitchFamily="34" charset="0"/>
            </a:endParaRPr>
          </a:p>
          <a:p>
            <a:pPr marL="192881" lvl="2" indent="-192881" algn="l" rtl="0">
              <a:spcBef>
                <a:spcPts val="394"/>
              </a:spcBef>
              <a:buClr>
                <a:schemeClr val="accent3"/>
              </a:buClr>
            </a:pPr>
            <a:r>
              <a:rPr lang="en-US" sz="2800" b="1" dirty="0">
                <a:solidFill>
                  <a:srgbClr val="FF0000"/>
                </a:solidFill>
                <a:latin typeface="+mj-lt"/>
                <a:cs typeface="Arial" panose="020B0604020202020204" pitchFamily="34" charset="0"/>
              </a:rPr>
              <a:t>Most of those  patients will require dialysis </a:t>
            </a:r>
            <a:endParaRPr sz="2800" b="1" dirty="0">
              <a:solidFill>
                <a:srgbClr val="FF0000"/>
              </a:solidFill>
              <a:latin typeface="+mj-lt"/>
              <a:cs typeface="Arial" panose="020B0604020202020204" pitchFamily="34" charset="0"/>
            </a:endParaRPr>
          </a:p>
        </p:txBody>
      </p:sp>
    </p:spTree>
    <p:extLst>
      <p:ext uri="{BB962C8B-B14F-4D97-AF65-F5344CB8AC3E}">
        <p14:creationId xmlns:p14="http://schemas.microsoft.com/office/powerpoint/2010/main" val="17414155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title"/>
          </p:nvPr>
        </p:nvSpPr>
        <p:spPr>
          <a:xfrm>
            <a:off x="1331640" y="332656"/>
            <a:ext cx="6507126" cy="1619513"/>
          </a:xfrm>
          <a:prstGeom prst="rect">
            <a:avLst/>
          </a:prstGeom>
        </p:spPr>
        <p:txBody>
          <a:bodyPr>
            <a:normAutofit fontScale="90000"/>
          </a:bodyPr>
          <a:lstStyle/>
          <a:p>
            <a:pPr algn="ctr" defTabSz="432053">
              <a:defRPr sz="3359"/>
            </a:pPr>
            <a:r>
              <a:rPr sz="3600" b="1" dirty="0"/>
              <a:t>Management of end-stage renal disease (ESRD)</a:t>
            </a:r>
            <a:br>
              <a:rPr sz="3600" b="1" dirty="0"/>
            </a:br>
            <a:endParaRPr sz="3600" b="1" dirty="0"/>
          </a:p>
        </p:txBody>
      </p:sp>
      <p:sp>
        <p:nvSpPr>
          <p:cNvPr id="219" name="Shape 219"/>
          <p:cNvSpPr>
            <a:spLocks noGrp="1"/>
          </p:cNvSpPr>
          <p:nvPr>
            <p:ph idx="1"/>
          </p:nvPr>
        </p:nvSpPr>
        <p:spPr>
          <a:xfrm>
            <a:off x="467544" y="1628800"/>
            <a:ext cx="8280920" cy="4968552"/>
          </a:xfrm>
          <a:prstGeom prst="rect">
            <a:avLst/>
          </a:prstGeom>
        </p:spPr>
        <p:txBody>
          <a:bodyPr>
            <a:normAutofit/>
          </a:bodyPr>
          <a:lstStyle/>
          <a:p>
            <a:pPr marL="411479" lvl="1" indent="-154304" algn="l" rtl="0">
              <a:spcBef>
                <a:spcPts val="338"/>
              </a:spcBef>
              <a:buClr>
                <a:schemeClr val="accent2"/>
              </a:buClr>
              <a:buFont typeface="Wingdings"/>
              <a:defRPr sz="2800"/>
            </a:pPr>
            <a:r>
              <a:rPr lang="en-US" dirty="0">
                <a:solidFill>
                  <a:srgbClr val="0070C0"/>
                </a:solidFill>
                <a:latin typeface="+mj-lt"/>
              </a:rPr>
              <a:t>P</a:t>
            </a:r>
            <a:r>
              <a:rPr dirty="0">
                <a:solidFill>
                  <a:srgbClr val="0070C0"/>
                </a:solidFill>
                <a:latin typeface="+mj-lt"/>
                <a:cs typeface="Arial" panose="020B0604020202020204" pitchFamily="34" charset="0"/>
              </a:rPr>
              <a:t>atients who develop permanent renal failure due to D</a:t>
            </a:r>
            <a:r>
              <a:rPr sz="3200" baseline="30000" dirty="0">
                <a:solidFill>
                  <a:srgbClr val="0070C0"/>
                </a:solidFill>
                <a:latin typeface="+mj-lt"/>
                <a:cs typeface="Arial" panose="020B0604020202020204" pitchFamily="34" charset="0"/>
              </a:rPr>
              <a:t>+</a:t>
            </a:r>
            <a:r>
              <a:rPr lang="en-US" dirty="0">
                <a:solidFill>
                  <a:srgbClr val="0070C0"/>
                </a:solidFill>
                <a:latin typeface="+mj-lt"/>
                <a:cs typeface="Arial" panose="020B0604020202020204" pitchFamily="34" charset="0"/>
              </a:rPr>
              <a:t>HUS </a:t>
            </a:r>
            <a:r>
              <a:rPr dirty="0">
                <a:solidFill>
                  <a:srgbClr val="0070C0"/>
                </a:solidFill>
                <a:latin typeface="+mj-lt"/>
                <a:cs typeface="Arial" panose="020B0604020202020204" pitchFamily="34" charset="0"/>
              </a:rPr>
              <a:t>have a low risk of recurrence and can proceed to renal transplantation similar to patients with most other renal diseases.</a:t>
            </a:r>
          </a:p>
          <a:p>
            <a:pPr marL="411479" lvl="1" indent="-154304" algn="l" rtl="0">
              <a:spcBef>
                <a:spcPts val="338"/>
              </a:spcBef>
              <a:buClr>
                <a:schemeClr val="accent2"/>
              </a:buClr>
              <a:buFont typeface="Wingdings"/>
              <a:defRPr sz="2800"/>
            </a:pPr>
            <a:endParaRPr dirty="0">
              <a:solidFill>
                <a:srgbClr val="0070C0"/>
              </a:solidFill>
              <a:latin typeface="+mj-lt"/>
              <a:cs typeface="Arial" panose="020B0604020202020204" pitchFamily="34" charset="0"/>
            </a:endParaRPr>
          </a:p>
          <a:p>
            <a:pPr marL="411479" lvl="1" indent="-154304" algn="l" rtl="0">
              <a:spcBef>
                <a:spcPts val="338"/>
              </a:spcBef>
              <a:buClr>
                <a:schemeClr val="accent2"/>
              </a:buClr>
              <a:buFont typeface="Wingdings"/>
              <a:defRPr sz="2800"/>
            </a:pPr>
            <a:r>
              <a:rPr dirty="0">
                <a:solidFill>
                  <a:srgbClr val="0070C0"/>
                </a:solidFill>
                <a:latin typeface="+mj-lt"/>
                <a:cs typeface="Arial" panose="020B0604020202020204" pitchFamily="34" charset="0"/>
              </a:rPr>
              <a:t>Renal transplantation in patients with </a:t>
            </a:r>
            <a:r>
              <a:rPr lang="en-US" dirty="0">
                <a:solidFill>
                  <a:srgbClr val="0070C0"/>
                </a:solidFill>
                <a:latin typeface="+mj-lt"/>
                <a:cs typeface="Arial" panose="020B0604020202020204" pitchFamily="34" charset="0"/>
              </a:rPr>
              <a:t>D</a:t>
            </a:r>
            <a:r>
              <a:rPr lang="en-US" baseline="30000" dirty="0">
                <a:solidFill>
                  <a:srgbClr val="0070C0"/>
                </a:solidFill>
                <a:latin typeface="+mj-lt"/>
                <a:cs typeface="Arial" panose="020B0604020202020204" pitchFamily="34" charset="0"/>
              </a:rPr>
              <a:t>-</a:t>
            </a:r>
            <a:r>
              <a:rPr lang="en-US" dirty="0">
                <a:solidFill>
                  <a:srgbClr val="0070C0"/>
                </a:solidFill>
                <a:latin typeface="+mj-lt"/>
                <a:cs typeface="Arial" panose="020B0604020202020204" pitchFamily="34" charset="0"/>
              </a:rPr>
              <a:t> HUS </a:t>
            </a:r>
            <a:r>
              <a:rPr dirty="0">
                <a:solidFill>
                  <a:srgbClr val="0070C0"/>
                </a:solidFill>
                <a:latin typeface="+mj-lt"/>
                <a:cs typeface="Arial" panose="020B0604020202020204" pitchFamily="34" charset="0"/>
              </a:rPr>
              <a:t>is more difficult because of </a:t>
            </a:r>
            <a:r>
              <a:rPr u="sng" dirty="0">
                <a:solidFill>
                  <a:srgbClr val="0070C0"/>
                </a:solidFill>
                <a:latin typeface="+mj-lt"/>
                <a:cs typeface="Arial" panose="020B0604020202020204" pitchFamily="34" charset="0"/>
              </a:rPr>
              <a:t>the high risk of recurrence </a:t>
            </a:r>
            <a:r>
              <a:rPr dirty="0">
                <a:solidFill>
                  <a:srgbClr val="0070C0"/>
                </a:solidFill>
                <a:latin typeface="+mj-lt"/>
                <a:cs typeface="Arial" panose="020B0604020202020204" pitchFamily="34" charset="0"/>
              </a:rPr>
              <a:t>and allograft loss, with success rates of only 18-33% reported</a:t>
            </a:r>
            <a:r>
              <a:rPr dirty="0">
                <a:solidFill>
                  <a:srgbClr val="0070C0"/>
                </a:solidFill>
                <a:latin typeface="+mj-lt"/>
              </a:rPr>
              <a:t>.</a:t>
            </a:r>
          </a:p>
        </p:txBody>
      </p:sp>
      <p:sp>
        <p:nvSpPr>
          <p:cNvPr id="2" name="مربع نص 1"/>
          <p:cNvSpPr txBox="1"/>
          <p:nvPr/>
        </p:nvSpPr>
        <p:spPr>
          <a:xfrm>
            <a:off x="3131840" y="5534561"/>
            <a:ext cx="3528392" cy="1323439"/>
          </a:xfrm>
          <a:prstGeom prst="rect">
            <a:avLst/>
          </a:prstGeom>
          <a:noFill/>
        </p:spPr>
        <p:txBody>
          <a:bodyPr wrap="square" rtlCol="0">
            <a:spAutoFit/>
          </a:bodyPr>
          <a:lstStyle/>
          <a:p>
            <a:pPr algn="l"/>
            <a:r>
              <a:rPr lang="en-US" sz="1600" dirty="0">
                <a:solidFill>
                  <a:srgbClr val="0070C0"/>
                </a:solidFill>
              </a:rPr>
              <a:t>All Atypical HUS are bad prognosis and all cases will have recurrence after renal transplant </a:t>
            </a:r>
          </a:p>
          <a:p>
            <a:pPr algn="l"/>
            <a:endParaRPr lang="en-US" sz="1600" dirty="0">
              <a:solidFill>
                <a:srgbClr val="0070C0"/>
              </a:solidFill>
            </a:endParaRPr>
          </a:p>
          <a:p>
            <a:pPr algn="l"/>
            <a:r>
              <a:rPr lang="en-US" sz="1600" dirty="0">
                <a:solidFill>
                  <a:srgbClr val="0070C0"/>
                </a:solidFill>
              </a:rPr>
              <a:t>Most worse one is factor H  mutation </a:t>
            </a:r>
          </a:p>
        </p:txBody>
      </p:sp>
      <p:sp>
        <p:nvSpPr>
          <p:cNvPr id="3" name="نجمة ذات 5 نقاط 2"/>
          <p:cNvSpPr/>
          <p:nvPr/>
        </p:nvSpPr>
        <p:spPr>
          <a:xfrm>
            <a:off x="251520" y="548680"/>
            <a:ext cx="792088" cy="115212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29783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p:cNvSpPr>
          <p:nvPr>
            <p:ph type="title"/>
          </p:nvPr>
        </p:nvSpPr>
        <p:spPr>
          <a:xfrm>
            <a:off x="1259632" y="260648"/>
            <a:ext cx="6120680" cy="1152128"/>
          </a:xfrm>
          <a:prstGeom prst="rect">
            <a:avLst/>
          </a:prstGeom>
        </p:spPr>
        <p:txBody>
          <a:bodyPr>
            <a:normAutofit/>
          </a:bodyPr>
          <a:lstStyle/>
          <a:p>
            <a:pPr algn="ctr"/>
            <a:r>
              <a:rPr b="1" dirty="0"/>
              <a:t>risk of recurrence</a:t>
            </a:r>
          </a:p>
        </p:txBody>
      </p:sp>
      <p:sp>
        <p:nvSpPr>
          <p:cNvPr id="222" name="Shape 222"/>
          <p:cNvSpPr>
            <a:spLocks noGrp="1"/>
          </p:cNvSpPr>
          <p:nvPr>
            <p:ph idx="1"/>
          </p:nvPr>
        </p:nvSpPr>
        <p:spPr>
          <a:xfrm>
            <a:off x="395536" y="1340768"/>
            <a:ext cx="8136903" cy="5040560"/>
          </a:xfrm>
          <a:prstGeom prst="rect">
            <a:avLst/>
          </a:prstGeom>
        </p:spPr>
        <p:txBody>
          <a:bodyPr>
            <a:normAutofit/>
          </a:bodyPr>
          <a:lstStyle/>
          <a:p>
            <a:pPr marL="11429" indent="-154304" algn="l" rtl="0">
              <a:lnSpc>
                <a:spcPct val="80000"/>
              </a:lnSpc>
              <a:spcBef>
                <a:spcPts val="338"/>
              </a:spcBef>
              <a:buClr>
                <a:schemeClr val="accent2"/>
              </a:buClr>
              <a:defRPr sz="2500"/>
            </a:pPr>
            <a:r>
              <a:rPr lang="en-US" dirty="0">
                <a:latin typeface="+mj-lt"/>
                <a:cs typeface="Arial" panose="020B0604020202020204" pitchFamily="34" charset="0"/>
              </a:rPr>
              <a:t> </a:t>
            </a:r>
            <a:r>
              <a:rPr dirty="0">
                <a:latin typeface="+mj-lt"/>
                <a:cs typeface="Arial" panose="020B0604020202020204" pitchFamily="34" charset="0"/>
              </a:rPr>
              <a:t>The risk of recurrence varies with the complement mutation identified; such testing is essential is planning and counseling patients about transplant options:</a:t>
            </a:r>
          </a:p>
          <a:p>
            <a:pPr marL="560642" lvl="2" algn="l" rtl="0">
              <a:lnSpc>
                <a:spcPct val="80000"/>
              </a:lnSpc>
              <a:buClr>
                <a:schemeClr val="accent3"/>
              </a:buClr>
              <a:buFont typeface="Arial"/>
              <a:defRPr sz="2200"/>
            </a:pPr>
            <a:r>
              <a:rPr dirty="0">
                <a:latin typeface="+mj-lt"/>
                <a:cs typeface="Arial" panose="020B0604020202020204" pitchFamily="34" charset="0"/>
              </a:rPr>
              <a:t>Factor H mutation: 80-100% recurrence</a:t>
            </a:r>
          </a:p>
          <a:p>
            <a:pPr marL="560642" lvl="2" algn="l" rtl="0">
              <a:lnSpc>
                <a:spcPct val="80000"/>
              </a:lnSpc>
              <a:buClr>
                <a:schemeClr val="accent3"/>
              </a:buClr>
              <a:buFont typeface="Arial"/>
              <a:defRPr sz="2200"/>
            </a:pPr>
            <a:r>
              <a:rPr dirty="0">
                <a:latin typeface="+mj-lt"/>
                <a:cs typeface="Arial" panose="020B0604020202020204" pitchFamily="34" charset="0"/>
              </a:rPr>
              <a:t>Factor I mutation: 80% recurrence </a:t>
            </a:r>
          </a:p>
          <a:p>
            <a:pPr marL="560642" lvl="2" algn="l" rtl="0">
              <a:lnSpc>
                <a:spcPct val="80000"/>
              </a:lnSpc>
              <a:buClr>
                <a:schemeClr val="accent3"/>
              </a:buClr>
              <a:buFont typeface="Arial"/>
              <a:defRPr sz="2200"/>
            </a:pPr>
            <a:r>
              <a:rPr dirty="0">
                <a:latin typeface="+mj-lt"/>
                <a:cs typeface="Arial" panose="020B0604020202020204" pitchFamily="34" charset="0"/>
              </a:rPr>
              <a:t>Membrane cofactor protein mutation: 10-20% recurrence</a:t>
            </a:r>
          </a:p>
          <a:p>
            <a:pPr marL="560642" lvl="2" algn="l" rtl="0">
              <a:lnSpc>
                <a:spcPct val="80000"/>
              </a:lnSpc>
              <a:buClr>
                <a:schemeClr val="accent3"/>
              </a:buClr>
              <a:buFont typeface="Arial"/>
              <a:defRPr sz="2200"/>
            </a:pPr>
            <a:r>
              <a:rPr dirty="0">
                <a:latin typeface="+mj-lt"/>
                <a:cs typeface="Arial" panose="020B0604020202020204" pitchFamily="34" charset="0"/>
              </a:rPr>
              <a:t>No (known) mutation identified: 30% recurrence</a:t>
            </a:r>
          </a:p>
          <a:p>
            <a:pPr algn="l" rtl="0">
              <a:lnSpc>
                <a:spcPct val="80000"/>
              </a:lnSpc>
              <a:defRPr sz="2900"/>
            </a:pPr>
            <a:endParaRPr lang="en-US" sz="2400" dirty="0">
              <a:latin typeface="+mj-lt"/>
              <a:cs typeface="Arial" panose="020B0604020202020204" pitchFamily="34" charset="0"/>
            </a:endParaRPr>
          </a:p>
          <a:p>
            <a:pPr algn="l" rtl="0">
              <a:lnSpc>
                <a:spcPct val="80000"/>
              </a:lnSpc>
              <a:defRPr sz="2900"/>
            </a:pPr>
            <a:r>
              <a:rPr sz="2400" u="sng" dirty="0">
                <a:latin typeface="+mj-lt"/>
                <a:cs typeface="Arial" panose="020B0604020202020204" pitchFamily="34" charset="0"/>
              </a:rPr>
              <a:t>Combined liver-kidney transplant has been reported in patients with high-risk mutations such as factor H.</a:t>
            </a:r>
            <a:endParaRPr lang="en-US" sz="2400" u="sng" dirty="0">
              <a:latin typeface="+mj-lt"/>
              <a:cs typeface="Arial" panose="020B0604020202020204" pitchFamily="34" charset="0"/>
            </a:endParaRPr>
          </a:p>
          <a:p>
            <a:pPr algn="l" rtl="0">
              <a:lnSpc>
                <a:spcPct val="80000"/>
              </a:lnSpc>
              <a:defRPr sz="2900"/>
            </a:pPr>
            <a:endParaRPr lang="en-US" sz="2400" dirty="0">
              <a:cs typeface="Arial" panose="020B0604020202020204" pitchFamily="34" charset="0"/>
            </a:endParaRPr>
          </a:p>
          <a:p>
            <a:pPr algn="l" rtl="0">
              <a:lnSpc>
                <a:spcPct val="80000"/>
              </a:lnSpc>
              <a:defRPr sz="2900"/>
            </a:pPr>
            <a:r>
              <a:rPr lang="en-US" sz="2400" dirty="0">
                <a:cs typeface="Arial" panose="020B0604020202020204" pitchFamily="34" charset="0"/>
              </a:rPr>
              <a:t>Liver transplant alone is an option for patients without renal failure</a:t>
            </a:r>
            <a:endParaRPr sz="2400" dirty="0">
              <a:latin typeface="+mj-lt"/>
              <a:cs typeface="Arial" panose="020B0604020202020204" pitchFamily="34" charset="0"/>
            </a:endParaRPr>
          </a:p>
          <a:p>
            <a:pPr algn="l" rtl="0">
              <a:lnSpc>
                <a:spcPct val="80000"/>
              </a:lnSpc>
              <a:defRPr sz="2500" baseline="30000"/>
            </a:pPr>
            <a:endParaRPr lang="en-US" sz="2400" dirty="0">
              <a:latin typeface="+mj-lt"/>
              <a:cs typeface="Arial" panose="020B0604020202020204" pitchFamily="34" charset="0"/>
            </a:endParaRPr>
          </a:p>
        </p:txBody>
      </p:sp>
    </p:spTree>
    <p:extLst>
      <p:ext uri="{BB962C8B-B14F-4D97-AF65-F5344CB8AC3E}">
        <p14:creationId xmlns:p14="http://schemas.microsoft.com/office/powerpoint/2010/main" val="31710551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p:cNvSpPr>
          <p:nvPr>
            <p:ph type="title"/>
          </p:nvPr>
        </p:nvSpPr>
        <p:spPr>
          <a:xfrm>
            <a:off x="1187624" y="332656"/>
            <a:ext cx="5040560" cy="576064"/>
          </a:xfrm>
          <a:prstGeom prst="rect">
            <a:avLst/>
          </a:prstGeom>
        </p:spPr>
        <p:txBody>
          <a:bodyPr>
            <a:normAutofit fontScale="90000"/>
          </a:bodyPr>
          <a:lstStyle/>
          <a:p>
            <a:pPr algn="ctr" rtl="0">
              <a:defRPr sz="4000"/>
            </a:pPr>
            <a:r>
              <a:rPr b="1" dirty="0"/>
              <a:t>Further Outpatient Care</a:t>
            </a:r>
            <a:br>
              <a:rPr b="1" dirty="0"/>
            </a:br>
            <a:endParaRPr b="1" dirty="0"/>
          </a:p>
        </p:txBody>
      </p:sp>
      <p:sp>
        <p:nvSpPr>
          <p:cNvPr id="228" name="Shape 228"/>
          <p:cNvSpPr>
            <a:spLocks noGrp="1"/>
          </p:cNvSpPr>
          <p:nvPr>
            <p:ph idx="1"/>
          </p:nvPr>
        </p:nvSpPr>
        <p:spPr>
          <a:xfrm>
            <a:off x="395536" y="1412776"/>
            <a:ext cx="8352928" cy="5184576"/>
          </a:xfrm>
          <a:prstGeom prst="rect">
            <a:avLst/>
          </a:prstGeom>
        </p:spPr>
        <p:txBody>
          <a:bodyPr>
            <a:normAutofit/>
          </a:bodyPr>
          <a:lstStyle/>
          <a:p>
            <a:pPr algn="l" rtl="0">
              <a:lnSpc>
                <a:spcPct val="80000"/>
              </a:lnSpc>
              <a:defRPr sz="3000"/>
            </a:pPr>
            <a:r>
              <a:rPr dirty="0">
                <a:latin typeface="+mj-lt"/>
                <a:cs typeface="Arial" panose="020B0604020202020204" pitchFamily="34" charset="0"/>
              </a:rPr>
              <a:t>(D</a:t>
            </a:r>
            <a:r>
              <a:rPr baseline="30000" dirty="0">
                <a:latin typeface="+mj-lt"/>
                <a:cs typeface="Arial" panose="020B0604020202020204" pitchFamily="34" charset="0"/>
              </a:rPr>
              <a:t>+</a:t>
            </a:r>
            <a:r>
              <a:rPr dirty="0">
                <a:latin typeface="+mj-lt"/>
                <a:cs typeface="Arial" panose="020B0604020202020204" pitchFamily="34" charset="0"/>
              </a:rPr>
              <a:t> HUS)</a:t>
            </a:r>
            <a:r>
              <a:rPr lang="en-US" dirty="0">
                <a:latin typeface="+mj-lt"/>
                <a:cs typeface="Arial" panose="020B0604020202020204" pitchFamily="34" charset="0"/>
              </a:rPr>
              <a:t>:</a:t>
            </a:r>
          </a:p>
          <a:p>
            <a:pPr algn="l" rtl="0">
              <a:lnSpc>
                <a:spcPct val="80000"/>
              </a:lnSpc>
              <a:defRPr sz="3000"/>
            </a:pPr>
            <a:endParaRPr sz="1631" dirty="0">
              <a:latin typeface="+mj-lt"/>
              <a:cs typeface="Arial" panose="020B0604020202020204" pitchFamily="34" charset="0"/>
            </a:endParaRPr>
          </a:p>
          <a:p>
            <a:pPr marL="411479" lvl="1" indent="-154304" algn="l" rtl="0">
              <a:lnSpc>
                <a:spcPct val="80000"/>
              </a:lnSpc>
              <a:spcBef>
                <a:spcPts val="394"/>
              </a:spcBef>
              <a:buClr>
                <a:schemeClr val="accent2"/>
              </a:buClr>
              <a:buFont typeface="Arial" pitchFamily="34" charset="0"/>
              <a:buChar char="•"/>
              <a:defRPr sz="3000"/>
            </a:pPr>
            <a:r>
              <a:rPr lang="en-US" dirty="0">
                <a:latin typeface="+mj-lt"/>
                <a:cs typeface="Arial" panose="020B0604020202020204" pitchFamily="34" charset="0"/>
              </a:rPr>
              <a:t> </a:t>
            </a:r>
            <a:r>
              <a:rPr dirty="0">
                <a:latin typeface="+mj-lt"/>
                <a:cs typeface="Arial" panose="020B0604020202020204" pitchFamily="34" charset="0"/>
              </a:rPr>
              <a:t>Patients recovering from D</a:t>
            </a:r>
            <a:r>
              <a:rPr baseline="30000" dirty="0">
                <a:latin typeface="+mj-lt"/>
                <a:cs typeface="Arial" panose="020B0604020202020204" pitchFamily="34" charset="0"/>
              </a:rPr>
              <a:t>+</a:t>
            </a:r>
            <a:r>
              <a:rPr dirty="0">
                <a:latin typeface="+mj-lt"/>
                <a:cs typeface="Arial" panose="020B0604020202020204" pitchFamily="34" charset="0"/>
              </a:rPr>
              <a:t> HUS should have regular follow-up until their symptoms have resolved and their hemoglobin, platelet counts and renal function have returned to normal.</a:t>
            </a:r>
            <a:endParaRPr sz="1406" dirty="0">
              <a:latin typeface="+mj-lt"/>
              <a:cs typeface="Arial" panose="020B0604020202020204" pitchFamily="34" charset="0"/>
            </a:endParaRPr>
          </a:p>
          <a:p>
            <a:pPr marL="411479" lvl="1" indent="-154304" algn="l" rtl="0">
              <a:lnSpc>
                <a:spcPct val="80000"/>
              </a:lnSpc>
              <a:spcBef>
                <a:spcPts val="394"/>
              </a:spcBef>
              <a:buClr>
                <a:schemeClr val="accent2"/>
              </a:buClr>
              <a:buNone/>
              <a:defRPr sz="3000"/>
            </a:pPr>
            <a:r>
              <a:rPr lang="en-US" dirty="0">
                <a:latin typeface="+mj-lt"/>
                <a:cs typeface="Arial" panose="020B0604020202020204" pitchFamily="34" charset="0"/>
              </a:rPr>
              <a:t> </a:t>
            </a:r>
          </a:p>
          <a:p>
            <a:pPr marL="411479" lvl="1" indent="-154304" algn="l" rtl="0">
              <a:lnSpc>
                <a:spcPct val="80000"/>
              </a:lnSpc>
              <a:spcBef>
                <a:spcPts val="394"/>
              </a:spcBef>
              <a:buClr>
                <a:schemeClr val="accent2"/>
              </a:buClr>
              <a:buFont typeface="Arial" pitchFamily="34" charset="0"/>
              <a:buChar char="•"/>
              <a:defRPr sz="3000"/>
            </a:pPr>
            <a:r>
              <a:rPr lang="en-US" b="1" u="sng" dirty="0">
                <a:latin typeface="+mj-lt"/>
                <a:cs typeface="Arial" panose="020B0604020202020204" pitchFamily="34" charset="0"/>
              </a:rPr>
              <a:t>S</a:t>
            </a:r>
            <a:r>
              <a:rPr b="1" u="sng" dirty="0">
                <a:latin typeface="+mj-lt"/>
                <a:cs typeface="Arial" panose="020B0604020202020204" pitchFamily="34" charset="0"/>
              </a:rPr>
              <a:t>ubclinical renal injury</a:t>
            </a:r>
            <a:r>
              <a:rPr dirty="0">
                <a:latin typeface="+mj-lt"/>
                <a:cs typeface="Arial" panose="020B0604020202020204" pitchFamily="34" charset="0"/>
              </a:rPr>
              <a:t>, putting them at risk for future development of </a:t>
            </a:r>
            <a:r>
              <a:rPr u="sng" dirty="0">
                <a:latin typeface="+mj-lt"/>
                <a:cs typeface="Arial" panose="020B0604020202020204" pitchFamily="34" charset="0"/>
              </a:rPr>
              <a:t>hypertension, proteinuria, and/or chronic renal disease</a:t>
            </a:r>
            <a:r>
              <a:rPr dirty="0">
                <a:latin typeface="+mj-lt"/>
                <a:cs typeface="Arial" panose="020B0604020202020204" pitchFamily="34" charset="0"/>
              </a:rPr>
              <a:t>.</a:t>
            </a:r>
            <a:endParaRPr sz="1406" dirty="0">
              <a:latin typeface="+mj-lt"/>
              <a:cs typeface="Arial" panose="020B0604020202020204" pitchFamily="34" charset="0"/>
            </a:endParaRPr>
          </a:p>
          <a:p>
            <a:pPr marL="411479" lvl="1" indent="-154304" algn="l" rtl="0">
              <a:lnSpc>
                <a:spcPct val="80000"/>
              </a:lnSpc>
              <a:spcBef>
                <a:spcPts val="394"/>
              </a:spcBef>
              <a:buClr>
                <a:schemeClr val="accent2"/>
              </a:buClr>
              <a:buFont typeface="Arial" pitchFamily="34" charset="0"/>
              <a:buChar char="•"/>
              <a:defRPr sz="3000"/>
            </a:pPr>
            <a:endParaRPr lang="en-US" dirty="0">
              <a:latin typeface="+mj-lt"/>
              <a:cs typeface="Arial" panose="020B0604020202020204" pitchFamily="34" charset="0"/>
            </a:endParaRPr>
          </a:p>
          <a:p>
            <a:pPr marL="411479" lvl="1" indent="-154304" algn="l" rtl="0">
              <a:lnSpc>
                <a:spcPct val="80000"/>
              </a:lnSpc>
              <a:spcBef>
                <a:spcPts val="394"/>
              </a:spcBef>
              <a:buClr>
                <a:schemeClr val="accent2"/>
              </a:buClr>
              <a:buFont typeface="Arial" pitchFamily="34" charset="0"/>
              <a:buChar char="•"/>
              <a:defRPr sz="3000"/>
            </a:pPr>
            <a:r>
              <a:rPr lang="en-US" dirty="0">
                <a:latin typeface="+mj-lt"/>
                <a:cs typeface="Arial" panose="020B0604020202020204" pitchFamily="34" charset="0"/>
              </a:rPr>
              <a:t> A</a:t>
            </a:r>
            <a:r>
              <a:rPr dirty="0">
                <a:latin typeface="+mj-lt"/>
                <a:cs typeface="Arial" panose="020B0604020202020204" pitchFamily="34" charset="0"/>
              </a:rPr>
              <a:t>nnual follow-up :  urinalysis, urine </a:t>
            </a:r>
            <a:r>
              <a:rPr lang="en-US" dirty="0">
                <a:latin typeface="+mj-lt"/>
                <a:cs typeface="Arial" panose="020B0604020202020204" pitchFamily="34" charset="0"/>
              </a:rPr>
              <a:t>albumi</a:t>
            </a:r>
            <a:r>
              <a:rPr dirty="0">
                <a:latin typeface="+mj-lt"/>
                <a:cs typeface="Arial" panose="020B0604020202020204" pitchFamily="34" charset="0"/>
              </a:rPr>
              <a:t>n, serum creatinine, and fasting glucose levels .</a:t>
            </a:r>
          </a:p>
        </p:txBody>
      </p:sp>
      <p:sp>
        <p:nvSpPr>
          <p:cNvPr id="2" name="مربع نص 1"/>
          <p:cNvSpPr txBox="1"/>
          <p:nvPr/>
        </p:nvSpPr>
        <p:spPr>
          <a:xfrm>
            <a:off x="4103440" y="836712"/>
            <a:ext cx="5040560" cy="1169551"/>
          </a:xfrm>
          <a:prstGeom prst="rect">
            <a:avLst/>
          </a:prstGeom>
          <a:noFill/>
        </p:spPr>
        <p:txBody>
          <a:bodyPr wrap="square" rtlCol="0">
            <a:spAutoFit/>
          </a:bodyPr>
          <a:lstStyle/>
          <a:p>
            <a:pPr algn="l" rtl="0"/>
            <a:r>
              <a:rPr lang="en-US" sz="1400" dirty="0">
                <a:solidFill>
                  <a:srgbClr val="0070C0"/>
                </a:solidFill>
              </a:rPr>
              <a:t>After treatment ; 80-85% will resolve completely \\ 10-15 % still have residual </a:t>
            </a:r>
            <a:r>
              <a:rPr lang="en-US" sz="1400" dirty="0" err="1">
                <a:solidFill>
                  <a:srgbClr val="0070C0"/>
                </a:solidFill>
              </a:rPr>
              <a:t>kidny</a:t>
            </a:r>
            <a:r>
              <a:rPr lang="en-US" sz="1400" dirty="0">
                <a:solidFill>
                  <a:srgbClr val="0070C0"/>
                </a:solidFill>
              </a:rPr>
              <a:t> injury (subclinical renal injury (</a:t>
            </a:r>
            <a:r>
              <a:rPr lang="en-US" sz="1400" dirty="0" err="1">
                <a:solidFill>
                  <a:srgbClr val="0070C0"/>
                </a:solidFill>
              </a:rPr>
              <a:t>prteinuria</a:t>
            </a:r>
            <a:r>
              <a:rPr lang="en-US" sz="1400" dirty="0">
                <a:solidFill>
                  <a:srgbClr val="0070C0"/>
                </a:solidFill>
              </a:rPr>
              <a:t>, </a:t>
            </a:r>
            <a:r>
              <a:rPr lang="en-US" sz="1400" dirty="0" err="1">
                <a:solidFill>
                  <a:srgbClr val="0070C0"/>
                </a:solidFill>
              </a:rPr>
              <a:t>heamaturia</a:t>
            </a:r>
            <a:r>
              <a:rPr lang="en-US" sz="1400" dirty="0">
                <a:solidFill>
                  <a:srgbClr val="0070C0"/>
                </a:solidFill>
              </a:rPr>
              <a:t> , HTN) \\  2-3 % will require  </a:t>
            </a:r>
            <a:r>
              <a:rPr lang="en-US" sz="1400" dirty="0" err="1">
                <a:solidFill>
                  <a:srgbClr val="0070C0"/>
                </a:solidFill>
              </a:rPr>
              <a:t>permenent</a:t>
            </a:r>
            <a:r>
              <a:rPr lang="en-US" sz="1400" dirty="0">
                <a:solidFill>
                  <a:srgbClr val="0070C0"/>
                </a:solidFill>
              </a:rPr>
              <a:t> dialysis   </a:t>
            </a:r>
          </a:p>
          <a:p>
            <a:pPr algn="l" rtl="0"/>
            <a:endParaRPr lang="en-US" sz="1400" dirty="0">
              <a:solidFill>
                <a:srgbClr val="0070C0"/>
              </a:solidFill>
            </a:endParaRPr>
          </a:p>
          <a:p>
            <a:pPr algn="l" rtl="0"/>
            <a:r>
              <a:rPr lang="en-US" sz="1400" dirty="0">
                <a:solidFill>
                  <a:srgbClr val="0070C0"/>
                </a:solidFill>
              </a:rPr>
              <a:t>So in general , the prognosis is good in typical HUS</a:t>
            </a:r>
          </a:p>
        </p:txBody>
      </p:sp>
      <p:cxnSp>
        <p:nvCxnSpPr>
          <p:cNvPr id="4" name="رابط كسهم مستقيم 3"/>
          <p:cNvCxnSpPr/>
          <p:nvPr/>
        </p:nvCxnSpPr>
        <p:spPr>
          <a:xfrm flipV="1">
            <a:off x="2339752" y="1052736"/>
            <a:ext cx="176368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9656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idx="1"/>
          </p:nvPr>
        </p:nvSpPr>
        <p:spPr>
          <a:xfrm>
            <a:off x="611560" y="836712"/>
            <a:ext cx="7992887" cy="5040560"/>
          </a:xfrm>
          <a:prstGeom prst="rect">
            <a:avLst/>
          </a:prstGeom>
        </p:spPr>
        <p:txBody>
          <a:bodyPr>
            <a:normAutofit/>
          </a:bodyPr>
          <a:lstStyle/>
          <a:p>
            <a:pPr marL="192881" lvl="1" indent="-192881" algn="l" rtl="0">
              <a:spcBef>
                <a:spcPts val="338"/>
              </a:spcBef>
              <a:buClr>
                <a:schemeClr val="accent2"/>
              </a:buClr>
              <a:buFont typeface="Arial"/>
              <a:buChar char="•"/>
              <a:defRPr sz="2800"/>
            </a:pPr>
            <a:r>
              <a:rPr sz="3200" dirty="0">
                <a:latin typeface="+mj-lt"/>
                <a:cs typeface="Arial" panose="020B0604020202020204" pitchFamily="34" charset="0"/>
              </a:rPr>
              <a:t>Patients with idiopathic or genetically mediated D</a:t>
            </a:r>
            <a:r>
              <a:rPr sz="1400" baseline="30000" dirty="0">
                <a:latin typeface="+mj-lt"/>
                <a:cs typeface="Arial" panose="020B0604020202020204" pitchFamily="34" charset="0"/>
              </a:rPr>
              <a:t>-</a:t>
            </a:r>
            <a:r>
              <a:rPr sz="3200" dirty="0">
                <a:latin typeface="+mj-lt"/>
                <a:cs typeface="Arial" panose="020B0604020202020204" pitchFamily="34" charset="0"/>
              </a:rPr>
              <a:t> hemolytic-uremic syndrome usually have a </a:t>
            </a:r>
            <a:r>
              <a:rPr sz="3200" dirty="0">
                <a:solidFill>
                  <a:schemeClr val="accent1"/>
                </a:solidFill>
                <a:latin typeface="+mj-lt"/>
                <a:cs typeface="Arial" panose="020B0604020202020204" pitchFamily="34" charset="0"/>
              </a:rPr>
              <a:t>persistent and relapsing </a:t>
            </a:r>
            <a:r>
              <a:rPr sz="3200" dirty="0">
                <a:latin typeface="+mj-lt"/>
                <a:cs typeface="Arial" panose="020B0604020202020204" pitchFamily="34" charset="0"/>
              </a:rPr>
              <a:t>course, and most require frequent and </a:t>
            </a:r>
            <a:r>
              <a:rPr sz="3200" dirty="0">
                <a:solidFill>
                  <a:srgbClr val="FF0000"/>
                </a:solidFill>
                <a:latin typeface="+mj-lt"/>
                <a:cs typeface="Arial" panose="020B0604020202020204" pitchFamily="34" charset="0"/>
              </a:rPr>
              <a:t>lifelong nephrology follow-up.</a:t>
            </a:r>
            <a:endParaRPr lang="en-US" sz="3200" dirty="0">
              <a:solidFill>
                <a:srgbClr val="FF0000"/>
              </a:solidFill>
              <a:latin typeface="+mj-lt"/>
              <a:cs typeface="Arial" panose="020B0604020202020204" pitchFamily="34" charset="0"/>
            </a:endParaRPr>
          </a:p>
          <a:p>
            <a:pPr marL="192881" lvl="1" indent="-192881" algn="l" rtl="0">
              <a:spcBef>
                <a:spcPts val="338"/>
              </a:spcBef>
              <a:buClr>
                <a:schemeClr val="accent2"/>
              </a:buClr>
              <a:buFont typeface="Arial"/>
              <a:buChar char="•"/>
              <a:defRPr sz="2800"/>
            </a:pPr>
            <a:endParaRPr lang="en-US" sz="3200" dirty="0">
              <a:solidFill>
                <a:srgbClr val="FF0000"/>
              </a:solidFill>
              <a:latin typeface="+mj-lt"/>
              <a:cs typeface="Arial" panose="020B0604020202020204" pitchFamily="34" charset="0"/>
            </a:endParaRPr>
          </a:p>
          <a:p>
            <a:pPr marL="192881" lvl="1" indent="-192881" algn="l" rtl="0">
              <a:spcBef>
                <a:spcPts val="338"/>
              </a:spcBef>
              <a:buClr>
                <a:schemeClr val="accent2"/>
              </a:buClr>
              <a:buFont typeface="Arial"/>
              <a:buChar char="•"/>
              <a:defRPr sz="2800"/>
            </a:pPr>
            <a:r>
              <a:rPr lang="en-US" sz="3200" dirty="0" err="1">
                <a:solidFill>
                  <a:srgbClr val="FF0000"/>
                </a:solidFill>
                <a:latin typeface="+mj-lt"/>
                <a:cs typeface="Arial" panose="020B0604020202020204" pitchFamily="34" charset="0"/>
              </a:rPr>
              <a:t>Eculizumab</a:t>
            </a:r>
            <a:r>
              <a:rPr lang="en-US" sz="3200" dirty="0">
                <a:solidFill>
                  <a:srgbClr val="FF0000"/>
                </a:solidFill>
                <a:latin typeface="+mj-lt"/>
                <a:cs typeface="Arial" panose="020B0604020202020204" pitchFamily="34" charset="0"/>
              </a:rPr>
              <a:t> (</a:t>
            </a:r>
            <a:r>
              <a:rPr lang="en-US" sz="3200" dirty="0" err="1">
                <a:solidFill>
                  <a:srgbClr val="FF0000"/>
                </a:solidFill>
                <a:latin typeface="+mj-lt"/>
                <a:cs typeface="Arial" panose="020B0604020202020204" pitchFamily="34" charset="0"/>
              </a:rPr>
              <a:t>Soliris</a:t>
            </a:r>
            <a:r>
              <a:rPr lang="en-US" sz="3200" dirty="0">
                <a:solidFill>
                  <a:srgbClr val="FF0000"/>
                </a:solidFill>
                <a:latin typeface="+mj-lt"/>
                <a:cs typeface="Arial" panose="020B0604020202020204" pitchFamily="34" charset="0"/>
              </a:rPr>
              <a:t>)  in treatment of D- HUS </a:t>
            </a:r>
            <a:endParaRPr sz="3200" dirty="0">
              <a:solidFill>
                <a:srgbClr val="FF0000"/>
              </a:solidFill>
              <a:latin typeface="+mj-lt"/>
              <a:cs typeface="Arial" panose="020B0604020202020204" pitchFamily="34" charset="0"/>
            </a:endParaRPr>
          </a:p>
        </p:txBody>
      </p:sp>
      <p:sp>
        <p:nvSpPr>
          <p:cNvPr id="2" name="مربع نص 1"/>
          <p:cNvSpPr txBox="1"/>
          <p:nvPr/>
        </p:nvSpPr>
        <p:spPr>
          <a:xfrm>
            <a:off x="1187624" y="5229200"/>
            <a:ext cx="1584176" cy="369332"/>
          </a:xfrm>
          <a:prstGeom prst="rect">
            <a:avLst/>
          </a:prstGeom>
          <a:noFill/>
        </p:spPr>
        <p:txBody>
          <a:bodyPr wrap="square" rtlCol="0">
            <a:spAutoFit/>
          </a:bodyPr>
          <a:lstStyle/>
          <a:p>
            <a:r>
              <a:rPr lang="en-US" dirty="0">
                <a:solidFill>
                  <a:srgbClr val="0070C0"/>
                </a:solidFill>
              </a:rPr>
              <a:t>C5a blocker </a:t>
            </a:r>
          </a:p>
        </p:txBody>
      </p:sp>
      <p:cxnSp>
        <p:nvCxnSpPr>
          <p:cNvPr id="4" name="رابط كسهم مستقيم 3"/>
          <p:cNvCxnSpPr/>
          <p:nvPr/>
        </p:nvCxnSpPr>
        <p:spPr>
          <a:xfrm>
            <a:off x="1979712" y="4437112"/>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0767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p:cNvSpPr>
          <p:nvPr>
            <p:ph type="title"/>
          </p:nvPr>
        </p:nvSpPr>
        <p:spPr>
          <a:xfrm>
            <a:off x="683568" y="1124744"/>
            <a:ext cx="7992887" cy="591478"/>
          </a:xfrm>
          <a:prstGeom prst="rect">
            <a:avLst/>
          </a:prstGeom>
        </p:spPr>
        <p:txBody>
          <a:bodyPr>
            <a:normAutofit fontScale="90000"/>
          </a:bodyPr>
          <a:lstStyle>
            <a:lvl1pPr>
              <a:defRPr sz="4000"/>
            </a:lvl1pPr>
          </a:lstStyle>
          <a:p>
            <a:pPr algn="ctr"/>
            <a:r>
              <a:rPr b="1" dirty="0"/>
              <a:t>Avoid risk factors for renal disease </a:t>
            </a:r>
          </a:p>
        </p:txBody>
      </p:sp>
      <p:sp>
        <p:nvSpPr>
          <p:cNvPr id="243" name="Shape 243"/>
          <p:cNvSpPr>
            <a:spLocks noGrp="1"/>
          </p:cNvSpPr>
          <p:nvPr>
            <p:ph idx="1"/>
          </p:nvPr>
        </p:nvSpPr>
        <p:spPr>
          <a:xfrm>
            <a:off x="611560" y="2498732"/>
            <a:ext cx="8064895" cy="3162515"/>
          </a:xfrm>
          <a:prstGeom prst="rect">
            <a:avLst/>
          </a:prstGeom>
        </p:spPr>
        <p:txBody>
          <a:bodyPr>
            <a:noAutofit/>
          </a:bodyPr>
          <a:lstStyle/>
          <a:p>
            <a:pPr marL="192881" lvl="1" indent="-192881" algn="l" rtl="0">
              <a:spcBef>
                <a:spcPts val="338"/>
              </a:spcBef>
              <a:buClr>
                <a:schemeClr val="accent2"/>
              </a:buClr>
              <a:buNone/>
              <a:defRPr sz="2800"/>
            </a:pPr>
            <a:r>
              <a:rPr sz="3200" dirty="0">
                <a:latin typeface="+mj-lt"/>
                <a:cs typeface="Arial" panose="020B0604020202020204" pitchFamily="34" charset="0"/>
              </a:rPr>
              <a:t>patients should be counseled on avoiding risk factors for renal disease</a:t>
            </a:r>
            <a:r>
              <a:rPr lang="en-US" sz="3200" dirty="0">
                <a:latin typeface="+mj-lt"/>
                <a:cs typeface="Arial" panose="020B0604020202020204" pitchFamily="34" charset="0"/>
              </a:rPr>
              <a:t> :</a:t>
            </a:r>
            <a:endParaRPr sz="3200" dirty="0">
              <a:latin typeface="+mj-lt"/>
              <a:cs typeface="Arial" panose="020B0604020202020204" pitchFamily="34" charset="0"/>
            </a:endParaRPr>
          </a:p>
          <a:p>
            <a:pPr marL="192881" lvl="1" indent="-192881" algn="l" rtl="0">
              <a:spcBef>
                <a:spcPts val="338"/>
              </a:spcBef>
              <a:buClr>
                <a:schemeClr val="accent2"/>
              </a:buClr>
              <a:buFont typeface="Arial"/>
              <a:buChar char="•"/>
              <a:defRPr sz="2800"/>
            </a:pPr>
            <a:r>
              <a:rPr sz="3200" dirty="0">
                <a:latin typeface="+mj-lt"/>
                <a:cs typeface="Arial" panose="020B0604020202020204" pitchFamily="34" charset="0"/>
              </a:rPr>
              <a:t>tobacco use </a:t>
            </a:r>
          </a:p>
          <a:p>
            <a:pPr marL="192881" lvl="1" indent="-192881" algn="l" rtl="0">
              <a:spcBef>
                <a:spcPts val="338"/>
              </a:spcBef>
              <a:buClr>
                <a:schemeClr val="accent2"/>
              </a:buClr>
              <a:buFont typeface="Arial"/>
              <a:buChar char="•"/>
              <a:defRPr sz="2800"/>
            </a:pPr>
            <a:r>
              <a:rPr sz="3200" dirty="0">
                <a:latin typeface="+mj-lt"/>
                <a:cs typeface="Arial" panose="020B0604020202020204" pitchFamily="34" charset="0"/>
              </a:rPr>
              <a:t>obesity </a:t>
            </a:r>
          </a:p>
          <a:p>
            <a:pPr marL="192881" lvl="1" indent="-192881" algn="l" rtl="0">
              <a:spcBef>
                <a:spcPts val="338"/>
              </a:spcBef>
              <a:buClr>
                <a:schemeClr val="accent2"/>
              </a:buClr>
              <a:buFont typeface="Arial"/>
              <a:buChar char="•"/>
              <a:defRPr sz="2800"/>
            </a:pPr>
            <a:r>
              <a:rPr sz="3200" dirty="0">
                <a:latin typeface="+mj-lt"/>
                <a:cs typeface="Arial" panose="020B0604020202020204" pitchFamily="34" charset="0"/>
              </a:rPr>
              <a:t>hypertension</a:t>
            </a:r>
          </a:p>
        </p:txBody>
      </p:sp>
    </p:spTree>
    <p:extLst>
      <p:ext uri="{BB962C8B-B14F-4D97-AF65-F5344CB8AC3E}">
        <p14:creationId xmlns:p14="http://schemas.microsoft.com/office/powerpoint/2010/main" val="22273818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t>Prevention</a:t>
            </a:r>
            <a:endParaRPr lang="ar-SA" b="1" dirty="0"/>
          </a:p>
        </p:txBody>
      </p:sp>
    </p:spTree>
    <p:extLst>
      <p:ext uri="{BB962C8B-B14F-4D97-AF65-F5344CB8AC3E}">
        <p14:creationId xmlns:p14="http://schemas.microsoft.com/office/powerpoint/2010/main" val="24734266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Prevention</a:t>
            </a:r>
            <a:endParaRPr lang="ar-JO" dirty="0"/>
          </a:p>
        </p:txBody>
      </p:sp>
      <p:sp>
        <p:nvSpPr>
          <p:cNvPr id="3" name="عنصر نائب للمحتوى 2"/>
          <p:cNvSpPr>
            <a:spLocks noGrp="1"/>
          </p:cNvSpPr>
          <p:nvPr>
            <p:ph idx="1"/>
          </p:nvPr>
        </p:nvSpPr>
        <p:spPr>
          <a:xfrm>
            <a:off x="179512" y="1285860"/>
            <a:ext cx="8507288" cy="5455508"/>
          </a:xfrm>
        </p:spPr>
        <p:txBody>
          <a:bodyPr>
            <a:noAutofit/>
          </a:bodyPr>
          <a:lstStyle/>
          <a:p>
            <a:pPr algn="l" rtl="0"/>
            <a:r>
              <a:rPr lang="en-US" sz="2200" dirty="0"/>
              <a:t>Avoid unpasteurized milk, juice and cider.</a:t>
            </a:r>
          </a:p>
          <a:p>
            <a:pPr algn="l" rtl="0"/>
            <a:r>
              <a:rPr lang="en-US" sz="2200" dirty="0"/>
              <a:t>Wash hands well before eating and after using the restroom and changing diapers.</a:t>
            </a:r>
          </a:p>
          <a:p>
            <a:pPr algn="l" rtl="0"/>
            <a:r>
              <a:rPr lang="en-US" sz="2200" dirty="0"/>
              <a:t>Clean utensils and food surfaces often.</a:t>
            </a:r>
          </a:p>
          <a:p>
            <a:pPr algn="l" rtl="0"/>
            <a:r>
              <a:rPr lang="en-US" sz="2200" dirty="0"/>
              <a:t>Cook meat to an internal temperature of at least 160 degrees Fahrenheit.</a:t>
            </a:r>
          </a:p>
          <a:p>
            <a:pPr marL="11429" indent="-154304" algn="l" rtl="0">
              <a:defRPr sz="2400"/>
            </a:pPr>
            <a:r>
              <a:rPr lang="en-US" sz="2200" dirty="0">
                <a:cs typeface="Arial" panose="020B0604020202020204" pitchFamily="34" charset="0"/>
              </a:rPr>
              <a:t>   </a:t>
            </a:r>
            <a:r>
              <a:rPr lang="en-US" sz="2200" u="sng" dirty="0">
                <a:cs typeface="Arial" panose="020B0604020202020204" pitchFamily="34" charset="0"/>
              </a:rPr>
              <a:t>Avoid taking antidiarrheal </a:t>
            </a:r>
            <a:r>
              <a:rPr lang="en-US" sz="2200" dirty="0">
                <a:cs typeface="Arial" panose="020B0604020202020204" pitchFamily="34" charset="0"/>
              </a:rPr>
              <a:t>or </a:t>
            </a:r>
            <a:r>
              <a:rPr lang="en-US" sz="2200" u="sng" dirty="0">
                <a:cs typeface="Arial" panose="020B0604020202020204" pitchFamily="34" charset="0"/>
              </a:rPr>
              <a:t>anti motility </a:t>
            </a:r>
            <a:r>
              <a:rPr lang="en-US" sz="2200" dirty="0">
                <a:cs typeface="Arial" panose="020B0604020202020204" pitchFamily="34" charset="0"/>
              </a:rPr>
              <a:t>agents for diarrhea. </a:t>
            </a:r>
          </a:p>
          <a:p>
            <a:pPr marL="11429" indent="-154304" algn="l" rtl="0">
              <a:defRPr sz="2400"/>
            </a:pPr>
            <a:r>
              <a:rPr lang="en-US" sz="2200" dirty="0">
                <a:cs typeface="Arial" panose="020B0604020202020204" pitchFamily="34" charset="0"/>
              </a:rPr>
              <a:t>   </a:t>
            </a:r>
            <a:r>
              <a:rPr lang="en-US" sz="2200" u="sng" dirty="0">
                <a:cs typeface="Arial" panose="020B0604020202020204" pitchFamily="34" charset="0"/>
              </a:rPr>
              <a:t>Avoid taking antibiotics for diarrhea unless </a:t>
            </a:r>
            <a:r>
              <a:rPr lang="en-US" sz="2200" dirty="0">
                <a:cs typeface="Arial" panose="020B0604020202020204" pitchFamily="34" charset="0"/>
              </a:rPr>
              <a:t>under the management     </a:t>
            </a:r>
          </a:p>
          <a:p>
            <a:pPr marL="11429" indent="-154304" algn="l" rtl="0">
              <a:buNone/>
              <a:defRPr sz="2400"/>
            </a:pPr>
            <a:r>
              <a:rPr lang="en-US" sz="2200" dirty="0">
                <a:cs typeface="Arial" panose="020B0604020202020204" pitchFamily="34" charset="0"/>
              </a:rPr>
              <a:t>     of a physician.</a:t>
            </a:r>
          </a:p>
          <a:p>
            <a:pPr algn="l" rtl="0"/>
            <a:r>
              <a:rPr lang="en-US" sz="2200" dirty="0"/>
              <a:t>Keep raw foods separate from ready-to-eat foods. Don't place cooked meat on plates previously contaminated by raw meat.</a:t>
            </a:r>
          </a:p>
          <a:p>
            <a:pPr algn="l" rtl="0"/>
            <a:r>
              <a:rPr lang="en-US" sz="2200" dirty="0"/>
              <a:t>Store meat below produce in the refrigerator to reduce the risk of liquids such as blood dripping on produce.</a:t>
            </a:r>
          </a:p>
          <a:p>
            <a:pPr algn="l" rtl="0"/>
            <a:r>
              <a:rPr lang="en-US" sz="2200" dirty="0"/>
              <a:t>Avoid unclean swimming areas. </a:t>
            </a:r>
          </a:p>
          <a:p>
            <a:pPr algn="l" rtl="0"/>
            <a:endParaRPr lang="ar-JO" sz="2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528" y="260648"/>
            <a:ext cx="8229600" cy="5786478"/>
          </a:xfrm>
        </p:spPr>
        <p:txBody>
          <a:bodyPr>
            <a:normAutofit/>
          </a:bodyPr>
          <a:lstStyle/>
          <a:p>
            <a:pPr algn="l" rtl="0"/>
            <a:r>
              <a:rPr lang="en-US" sz="2400" dirty="0"/>
              <a:t>The most common type of HUS is associated with a </a:t>
            </a:r>
            <a:r>
              <a:rPr lang="en-US" sz="2400" dirty="0" err="1"/>
              <a:t>prodromal</a:t>
            </a:r>
            <a:r>
              <a:rPr lang="en-US" sz="2400" dirty="0"/>
              <a:t> diarrheal illness (</a:t>
            </a:r>
            <a:r>
              <a:rPr lang="en-US" sz="2400" b="1" dirty="0"/>
              <a:t>D+HUS). </a:t>
            </a:r>
            <a:r>
              <a:rPr lang="en-US" sz="2400" dirty="0"/>
              <a:t>Contamination of meat, fruit, vegetables,</a:t>
            </a:r>
            <a:r>
              <a:rPr lang="en-US" sz="2400" b="1" dirty="0"/>
              <a:t> </a:t>
            </a:r>
            <a:r>
              <a:rPr lang="en-US" sz="2400" dirty="0"/>
              <a:t>or water with </a:t>
            </a:r>
            <a:r>
              <a:rPr lang="en-US" sz="2400" dirty="0" err="1"/>
              <a:t>verotoxin</a:t>
            </a:r>
            <a:r>
              <a:rPr lang="en-US" sz="2400" dirty="0"/>
              <a:t> (VT)-producing Escherichia coli (most commonly </a:t>
            </a:r>
            <a:r>
              <a:rPr lang="en-US" sz="2400" b="1" dirty="0" err="1">
                <a:solidFill>
                  <a:srgbClr val="FF0000"/>
                </a:solidFill>
              </a:rPr>
              <a:t>E.coli</a:t>
            </a:r>
            <a:r>
              <a:rPr lang="en-US" sz="2400" b="1" dirty="0">
                <a:solidFill>
                  <a:srgbClr val="FF0000"/>
                </a:solidFill>
              </a:rPr>
              <a:t> O157:H7</a:t>
            </a:r>
            <a:r>
              <a:rPr lang="en-US" sz="2400" b="1" dirty="0"/>
              <a:t>) </a:t>
            </a:r>
            <a:r>
              <a:rPr lang="en-US" sz="2400" dirty="0"/>
              <a:t>is responsible for many outbreaks. </a:t>
            </a:r>
          </a:p>
          <a:p>
            <a:pPr algn="l" rtl="0"/>
            <a:r>
              <a:rPr lang="en-US" sz="2400" dirty="0"/>
              <a:t>VT may be produced by other E. coli strains as well as other bacteria such as </a:t>
            </a:r>
            <a:r>
              <a:rPr lang="en-US" sz="2400" dirty="0" err="1">
                <a:solidFill>
                  <a:srgbClr val="FF0000"/>
                </a:solidFill>
              </a:rPr>
              <a:t>Shigella</a:t>
            </a:r>
            <a:r>
              <a:rPr lang="en-US" sz="2400" dirty="0"/>
              <a:t>. VT causes hemorrhagic </a:t>
            </a:r>
            <a:r>
              <a:rPr lang="en-US" sz="2400" dirty="0" err="1"/>
              <a:t>enterocolitis</a:t>
            </a:r>
            <a:r>
              <a:rPr lang="en-US" sz="2400" dirty="0"/>
              <a:t> of variable severity and results in HUS in </a:t>
            </a:r>
            <a:r>
              <a:rPr lang="en-US" sz="2400" b="1" dirty="0"/>
              <a:t>5-15%</a:t>
            </a:r>
            <a:r>
              <a:rPr lang="en-US" sz="2400" dirty="0"/>
              <a:t> of affected children.</a:t>
            </a:r>
          </a:p>
        </p:txBody>
      </p:sp>
      <p:pic>
        <p:nvPicPr>
          <p:cNvPr id="4" name="Picture 3"/>
          <p:cNvPicPr>
            <a:picLocks noChangeAspect="1" noChangeArrowheads="1"/>
          </p:cNvPicPr>
          <p:nvPr/>
        </p:nvPicPr>
        <p:blipFill>
          <a:blip r:embed="rId3" cstate="print"/>
          <a:srcRect l="8574" t="26203" r="36083" b="22610"/>
          <a:stretch>
            <a:fillRect/>
          </a:stretch>
        </p:blipFill>
        <p:spPr bwMode="auto">
          <a:xfrm>
            <a:off x="2339752" y="3319791"/>
            <a:ext cx="6804248" cy="3538209"/>
          </a:xfrm>
          <a:prstGeom prst="rect">
            <a:avLst/>
          </a:prstGeom>
          <a:noFill/>
          <a:ln w="9525">
            <a:noFill/>
            <a:miter lim="800000"/>
            <a:headEnd/>
            <a:tailEnd/>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p:cNvSpPr>
          <p:nvPr>
            <p:ph type="title"/>
          </p:nvPr>
        </p:nvSpPr>
        <p:spPr>
          <a:xfrm rot="10800000" flipV="1">
            <a:off x="611560" y="692696"/>
            <a:ext cx="8139848" cy="1000039"/>
          </a:xfrm>
          <a:prstGeom prst="rect">
            <a:avLst/>
          </a:prstGeom>
        </p:spPr>
        <p:txBody>
          <a:bodyPr>
            <a:noAutofit/>
          </a:bodyPr>
          <a:lstStyle/>
          <a:p>
            <a:pPr defTabSz="457772">
              <a:defRPr sz="3559"/>
            </a:pPr>
            <a:r>
              <a:rPr sz="3600" b="1" dirty="0"/>
              <a:t>Preventive measures for medical practitioners</a:t>
            </a:r>
            <a:br>
              <a:rPr sz="3600" b="1" dirty="0"/>
            </a:br>
            <a:endParaRPr sz="3600" b="1" dirty="0"/>
          </a:p>
        </p:txBody>
      </p:sp>
      <p:sp>
        <p:nvSpPr>
          <p:cNvPr id="237" name="Shape 237"/>
          <p:cNvSpPr>
            <a:spLocks noGrp="1"/>
          </p:cNvSpPr>
          <p:nvPr>
            <p:ph idx="1"/>
          </p:nvPr>
        </p:nvSpPr>
        <p:spPr>
          <a:xfrm>
            <a:off x="395536" y="1772816"/>
            <a:ext cx="8064895" cy="4536504"/>
          </a:xfrm>
          <a:prstGeom prst="rect">
            <a:avLst/>
          </a:prstGeom>
        </p:spPr>
        <p:txBody>
          <a:bodyPr>
            <a:normAutofit/>
          </a:bodyPr>
          <a:lstStyle/>
          <a:p>
            <a:pPr marL="411479" lvl="1" indent="-154304" algn="l" rtl="0">
              <a:buClr>
                <a:schemeClr val="accent2"/>
              </a:buClr>
              <a:buFont typeface="Arial" pitchFamily="34" charset="0"/>
              <a:buChar char="•"/>
              <a:defRPr sz="2400"/>
            </a:pPr>
            <a:r>
              <a:rPr b="1" dirty="0">
                <a:latin typeface="+mj-lt"/>
                <a:cs typeface="Arial" panose="020B0604020202020204" pitchFamily="34" charset="0"/>
              </a:rPr>
              <a:t>Avoid antibiotic treatment of patients with possible GI E coli 0157:H7 infection.</a:t>
            </a:r>
          </a:p>
          <a:p>
            <a:pPr marL="411479" lvl="1" indent="-154304" algn="l" rtl="0">
              <a:buClr>
                <a:schemeClr val="accent2"/>
              </a:buClr>
              <a:buFont typeface="Arial" pitchFamily="34" charset="0"/>
              <a:buChar char="•"/>
              <a:defRPr sz="2400"/>
            </a:pPr>
            <a:endParaRPr lang="en-US" dirty="0">
              <a:latin typeface="+mj-lt"/>
              <a:cs typeface="Arial" panose="020B0604020202020204" pitchFamily="34" charset="0"/>
            </a:endParaRPr>
          </a:p>
          <a:p>
            <a:pPr marL="411479" lvl="1" indent="-154304" algn="l" rtl="0">
              <a:buClr>
                <a:schemeClr val="accent2"/>
              </a:buClr>
              <a:buFont typeface="Arial" pitchFamily="34" charset="0"/>
              <a:buChar char="•"/>
              <a:defRPr sz="2400"/>
            </a:pPr>
            <a:r>
              <a:rPr dirty="0">
                <a:latin typeface="+mj-lt"/>
                <a:cs typeface="Arial" panose="020B0604020202020204" pitchFamily="34" charset="0"/>
              </a:rPr>
              <a:t>Use ample parenteral </a:t>
            </a:r>
            <a:r>
              <a:rPr u="sng" dirty="0">
                <a:latin typeface="+mj-lt"/>
                <a:cs typeface="Arial" panose="020B0604020202020204" pitchFamily="34" charset="0"/>
              </a:rPr>
              <a:t>volume expansion with isotonic ("normal") saline in patients with suspected E coli 0157:H7 </a:t>
            </a:r>
            <a:r>
              <a:rPr dirty="0">
                <a:latin typeface="+mj-lt"/>
                <a:cs typeface="Arial" panose="020B0604020202020204" pitchFamily="34" charset="0"/>
              </a:rPr>
              <a:t>infection (</a:t>
            </a:r>
            <a:r>
              <a:rPr dirty="0" err="1">
                <a:latin typeface="+mj-lt"/>
                <a:cs typeface="Arial" panose="020B0604020202020204" pitchFamily="34" charset="0"/>
              </a:rPr>
              <a:t>eg</a:t>
            </a:r>
            <a:r>
              <a:rPr dirty="0">
                <a:latin typeface="+mj-lt"/>
                <a:cs typeface="Arial" panose="020B0604020202020204" pitchFamily="34" charset="0"/>
              </a:rPr>
              <a:t>, those with bloody diarrhea). </a:t>
            </a:r>
            <a:r>
              <a:rPr b="1" dirty="0">
                <a:latin typeface="+mj-lt"/>
                <a:cs typeface="Arial" panose="020B0604020202020204" pitchFamily="34" charset="0"/>
              </a:rPr>
              <a:t>Early recognition is important.</a:t>
            </a:r>
          </a:p>
          <a:p>
            <a:pPr marL="411479" lvl="1" indent="-154304" algn="l" rtl="0">
              <a:buClr>
                <a:schemeClr val="accent2"/>
              </a:buClr>
              <a:buFont typeface="Arial" pitchFamily="34" charset="0"/>
              <a:buChar char="•"/>
              <a:defRPr sz="2400"/>
            </a:pPr>
            <a:endParaRPr lang="en-US" dirty="0">
              <a:latin typeface="+mj-lt"/>
              <a:cs typeface="Arial" panose="020B0604020202020204" pitchFamily="34" charset="0"/>
            </a:endParaRPr>
          </a:p>
          <a:p>
            <a:pPr marL="411479" lvl="1" indent="-154304" algn="l" rtl="0">
              <a:buClr>
                <a:schemeClr val="accent2"/>
              </a:buClr>
              <a:buFont typeface="Arial" pitchFamily="34" charset="0"/>
              <a:buChar char="•"/>
              <a:defRPr sz="2400"/>
            </a:pPr>
            <a:r>
              <a:rPr b="1" dirty="0">
                <a:solidFill>
                  <a:srgbClr val="0070C0"/>
                </a:solidFill>
                <a:latin typeface="+mj-lt"/>
                <a:cs typeface="Arial" panose="020B0604020202020204" pitchFamily="34" charset="0"/>
              </a:rPr>
              <a:t>Early and ample rehydration </a:t>
            </a:r>
            <a:r>
              <a:rPr lang="en-US" b="1" dirty="0">
                <a:solidFill>
                  <a:srgbClr val="0070C0"/>
                </a:solidFill>
                <a:latin typeface="+mj-lt"/>
                <a:cs typeface="Arial" panose="020B0604020202020204" pitchFamily="34" charset="0"/>
              </a:rPr>
              <a:t>early in acute </a:t>
            </a:r>
            <a:r>
              <a:rPr lang="en-US" b="1" dirty="0" err="1">
                <a:solidFill>
                  <a:srgbClr val="0070C0"/>
                </a:solidFill>
                <a:latin typeface="+mj-lt"/>
                <a:cs typeface="Arial" panose="020B0604020202020204" pitchFamily="34" charset="0"/>
              </a:rPr>
              <a:t>gastrointeritis</a:t>
            </a:r>
            <a:r>
              <a:rPr lang="en-US" b="1" dirty="0">
                <a:solidFill>
                  <a:srgbClr val="0070C0"/>
                </a:solidFill>
                <a:latin typeface="+mj-lt"/>
                <a:cs typeface="Arial" panose="020B0604020202020204" pitchFamily="34" charset="0"/>
              </a:rPr>
              <a:t> </a:t>
            </a:r>
            <a:r>
              <a:rPr b="1" dirty="0">
                <a:solidFill>
                  <a:srgbClr val="0070C0"/>
                </a:solidFill>
                <a:latin typeface="+mj-lt"/>
                <a:cs typeface="Arial" panose="020B0604020202020204" pitchFamily="34" charset="0"/>
              </a:rPr>
              <a:t>with isotonic saline is associated with a lower risk of developing </a:t>
            </a:r>
            <a:r>
              <a:rPr b="1" dirty="0" err="1">
                <a:solidFill>
                  <a:srgbClr val="0070C0"/>
                </a:solidFill>
                <a:latin typeface="+mj-lt"/>
                <a:cs typeface="Arial" panose="020B0604020202020204" pitchFamily="34" charset="0"/>
              </a:rPr>
              <a:t>oligoanuric</a:t>
            </a:r>
            <a:r>
              <a:rPr b="1" dirty="0">
                <a:solidFill>
                  <a:srgbClr val="0070C0"/>
                </a:solidFill>
                <a:latin typeface="+mj-lt"/>
                <a:cs typeface="Arial" panose="020B0604020202020204" pitchFamily="34" charset="0"/>
              </a:rPr>
              <a:t> renal failure.</a:t>
            </a:r>
          </a:p>
        </p:txBody>
      </p:sp>
      <p:sp>
        <p:nvSpPr>
          <p:cNvPr id="2" name="نجمة ذات 5 نقاط 1"/>
          <p:cNvSpPr/>
          <p:nvPr/>
        </p:nvSpPr>
        <p:spPr>
          <a:xfrm>
            <a:off x="107504" y="4869160"/>
            <a:ext cx="360040" cy="720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80914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p:cNvSpPr>
          <p:nvPr>
            <p:ph type="title"/>
          </p:nvPr>
        </p:nvSpPr>
        <p:spPr>
          <a:xfrm>
            <a:off x="1259632" y="404664"/>
            <a:ext cx="4629151" cy="642938"/>
          </a:xfrm>
          <a:prstGeom prst="rect">
            <a:avLst/>
          </a:prstGeom>
        </p:spPr>
        <p:txBody>
          <a:bodyPr>
            <a:noAutofit/>
          </a:bodyPr>
          <a:lstStyle/>
          <a:p>
            <a:r>
              <a:rPr b="1" dirty="0"/>
              <a:t>prognosis</a:t>
            </a:r>
          </a:p>
        </p:txBody>
      </p:sp>
      <p:sp>
        <p:nvSpPr>
          <p:cNvPr id="240" name="Shape 240"/>
          <p:cNvSpPr>
            <a:spLocks noGrp="1"/>
          </p:cNvSpPr>
          <p:nvPr>
            <p:ph idx="1"/>
          </p:nvPr>
        </p:nvSpPr>
        <p:spPr>
          <a:xfrm>
            <a:off x="323528" y="1268760"/>
            <a:ext cx="8280920" cy="5328592"/>
          </a:xfrm>
          <a:prstGeom prst="rect">
            <a:avLst/>
          </a:prstGeom>
        </p:spPr>
        <p:txBody>
          <a:bodyPr>
            <a:noAutofit/>
          </a:bodyPr>
          <a:lstStyle/>
          <a:p>
            <a:pPr algn="l" rtl="0">
              <a:lnSpc>
                <a:spcPct val="90000"/>
              </a:lnSpc>
            </a:pPr>
            <a:r>
              <a:rPr sz="2800" b="1" dirty="0">
                <a:solidFill>
                  <a:srgbClr val="FF0000"/>
                </a:solidFill>
                <a:latin typeface="+mj-lt"/>
                <a:cs typeface="Arial" panose="020B0604020202020204" pitchFamily="34" charset="0"/>
              </a:rPr>
              <a:t>D</a:t>
            </a:r>
            <a:r>
              <a:rPr sz="2400" b="1" baseline="30000" dirty="0">
                <a:solidFill>
                  <a:srgbClr val="FF0000"/>
                </a:solidFill>
                <a:latin typeface="+mj-lt"/>
                <a:cs typeface="Arial" panose="020B0604020202020204" pitchFamily="34" charset="0"/>
              </a:rPr>
              <a:t>+</a:t>
            </a:r>
            <a:r>
              <a:rPr sz="2800" b="1" dirty="0">
                <a:solidFill>
                  <a:srgbClr val="FF0000"/>
                </a:solidFill>
                <a:latin typeface="+mj-lt"/>
                <a:cs typeface="Arial" panose="020B0604020202020204" pitchFamily="34" charset="0"/>
              </a:rPr>
              <a:t> </a:t>
            </a:r>
            <a:r>
              <a:rPr lang="en-US" sz="2800" b="1" dirty="0">
                <a:solidFill>
                  <a:srgbClr val="FF0000"/>
                </a:solidFill>
                <a:latin typeface="+mj-lt"/>
                <a:cs typeface="Arial" panose="020B0604020202020204" pitchFamily="34" charset="0"/>
              </a:rPr>
              <a:t>HUS</a:t>
            </a:r>
            <a:endParaRPr sz="2800" b="1" dirty="0">
              <a:solidFill>
                <a:srgbClr val="FF0000"/>
              </a:solidFill>
              <a:latin typeface="+mj-lt"/>
              <a:cs typeface="Arial" panose="020B0604020202020204" pitchFamily="34" charset="0"/>
            </a:endParaRPr>
          </a:p>
          <a:p>
            <a:pPr marL="411479" lvl="1" indent="-154304" algn="l" rtl="0">
              <a:spcBef>
                <a:spcPts val="338"/>
              </a:spcBef>
              <a:buClr>
                <a:schemeClr val="accent2"/>
              </a:buClr>
              <a:buFont typeface="Arial" pitchFamily="34" charset="0"/>
              <a:buChar char="•"/>
              <a:defRPr sz="2800"/>
            </a:pPr>
            <a:r>
              <a:rPr sz="2400" dirty="0">
                <a:latin typeface="+mj-lt"/>
                <a:cs typeface="Arial" panose="020B0604020202020204" pitchFamily="34" charset="0"/>
              </a:rPr>
              <a:t>Most </a:t>
            </a:r>
            <a:r>
              <a:rPr lang="en-US" sz="2400" dirty="0"/>
              <a:t>children (&gt;95%) </a:t>
            </a:r>
            <a:r>
              <a:rPr sz="2400" dirty="0">
                <a:latin typeface="+mj-lt"/>
                <a:cs typeface="Arial" panose="020B0604020202020204" pitchFamily="34" charset="0"/>
              </a:rPr>
              <a:t>with D</a:t>
            </a:r>
            <a:r>
              <a:rPr lang="en-US" sz="2400" dirty="0">
                <a:latin typeface="+mj-lt"/>
                <a:cs typeface="Arial" panose="020B0604020202020204" pitchFamily="34" charset="0"/>
              </a:rPr>
              <a:t>+ HUS </a:t>
            </a:r>
            <a:r>
              <a:rPr sz="2400" dirty="0">
                <a:latin typeface="+mj-lt"/>
                <a:cs typeface="Arial" panose="020B0604020202020204" pitchFamily="34" charset="0"/>
              </a:rPr>
              <a:t>who receive the appropriate treatment </a:t>
            </a:r>
            <a:r>
              <a:rPr lang="en-US" sz="2400" dirty="0"/>
              <a:t>survive the acute phase and recover normal renal function, although some may have evidence of long-term morbidity.</a:t>
            </a:r>
            <a:r>
              <a:rPr sz="2400" dirty="0">
                <a:latin typeface="+mj-lt"/>
                <a:cs typeface="Arial" panose="020B0604020202020204" pitchFamily="34" charset="0"/>
              </a:rPr>
              <a:t> Recurrence is very rare. </a:t>
            </a:r>
          </a:p>
          <a:p>
            <a:pPr marL="411479" lvl="1" indent="-154304" algn="l" rtl="0">
              <a:spcBef>
                <a:spcPts val="338"/>
              </a:spcBef>
              <a:buClr>
                <a:schemeClr val="accent2"/>
              </a:buClr>
              <a:buFont typeface="Arial" pitchFamily="34" charset="0"/>
              <a:buChar char="•"/>
              <a:defRPr sz="2800"/>
            </a:pPr>
            <a:r>
              <a:rPr sz="2400" b="1" dirty="0">
                <a:solidFill>
                  <a:schemeClr val="accent1"/>
                </a:solidFill>
                <a:latin typeface="+mj-lt"/>
                <a:cs typeface="Arial" panose="020B0604020202020204" pitchFamily="34" charset="0"/>
              </a:rPr>
              <a:t>Poor prognostic indicators :</a:t>
            </a:r>
          </a:p>
          <a:p>
            <a:pPr marL="1017842" lvl="3" algn="l" rtl="0">
              <a:buClr>
                <a:schemeClr val="accent3"/>
              </a:buClr>
              <a:buFont typeface="Arial"/>
              <a:defRPr sz="2400"/>
            </a:pPr>
            <a:r>
              <a:rPr dirty="0">
                <a:latin typeface="+mj-lt"/>
                <a:cs typeface="Arial" panose="020B0604020202020204" pitchFamily="34" charset="0"/>
              </a:rPr>
              <a:t>Elevated WBC count at diagnosis</a:t>
            </a:r>
          </a:p>
          <a:p>
            <a:pPr marL="1017842" lvl="3" algn="l" rtl="0">
              <a:buClr>
                <a:schemeClr val="accent3"/>
              </a:buClr>
              <a:buFont typeface="Arial"/>
              <a:defRPr sz="2400"/>
            </a:pPr>
            <a:r>
              <a:rPr dirty="0">
                <a:latin typeface="+mj-lt"/>
                <a:cs typeface="Arial" panose="020B0604020202020204" pitchFamily="34" charset="0"/>
              </a:rPr>
              <a:t>Prolonged anuria</a:t>
            </a:r>
          </a:p>
          <a:p>
            <a:pPr marL="1017842" lvl="3" algn="l" rtl="0">
              <a:buClr>
                <a:schemeClr val="accent3"/>
              </a:buClr>
              <a:buFont typeface="Arial"/>
              <a:defRPr sz="2400"/>
            </a:pPr>
            <a:r>
              <a:rPr dirty="0">
                <a:latin typeface="+mj-lt"/>
                <a:cs typeface="Arial" panose="020B0604020202020204" pitchFamily="34" charset="0"/>
              </a:rPr>
              <a:t>Severe prodromal illness</a:t>
            </a:r>
          </a:p>
          <a:p>
            <a:pPr marL="1017842" lvl="3" algn="l" rtl="0">
              <a:buClr>
                <a:schemeClr val="accent3"/>
              </a:buClr>
              <a:buFont typeface="Arial"/>
              <a:defRPr sz="2400"/>
            </a:pPr>
            <a:r>
              <a:rPr dirty="0">
                <a:latin typeface="+mj-lt"/>
                <a:cs typeface="Arial" panose="020B0604020202020204" pitchFamily="34" charset="0"/>
              </a:rPr>
              <a:t>Severe hemorrhagic colitis with rectal prolapse or colonic gangrene</a:t>
            </a:r>
          </a:p>
          <a:p>
            <a:pPr marL="1017842" lvl="3" algn="l" rtl="0">
              <a:buClr>
                <a:schemeClr val="accent3"/>
              </a:buClr>
              <a:buFont typeface="Arial"/>
              <a:defRPr sz="2400"/>
            </a:pPr>
            <a:r>
              <a:rPr dirty="0">
                <a:latin typeface="+mj-lt"/>
                <a:cs typeface="Arial" panose="020B0604020202020204" pitchFamily="34" charset="0"/>
              </a:rPr>
              <a:t>Severe multisystem involvement</a:t>
            </a:r>
          </a:p>
          <a:p>
            <a:pPr marL="1017842" lvl="3" algn="l" rtl="0">
              <a:buClr>
                <a:schemeClr val="accent3"/>
              </a:buClr>
              <a:buFont typeface="Arial"/>
              <a:defRPr sz="2400"/>
            </a:pPr>
            <a:r>
              <a:rPr dirty="0">
                <a:latin typeface="+mj-lt"/>
                <a:cs typeface="Arial" panose="020B0604020202020204" pitchFamily="34" charset="0"/>
              </a:rPr>
              <a:t>Persistent proteinuria</a:t>
            </a:r>
          </a:p>
        </p:txBody>
      </p:sp>
    </p:spTree>
    <p:extLst>
      <p:ext uri="{BB962C8B-B14F-4D97-AF65-F5344CB8AC3E}">
        <p14:creationId xmlns:p14="http://schemas.microsoft.com/office/powerpoint/2010/main" val="601041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idx="1"/>
          </p:nvPr>
        </p:nvSpPr>
        <p:spPr>
          <a:xfrm>
            <a:off x="683568" y="908720"/>
            <a:ext cx="7632847" cy="4968551"/>
          </a:xfrm>
          <a:prstGeom prst="rect">
            <a:avLst/>
          </a:prstGeom>
        </p:spPr>
        <p:txBody>
          <a:bodyPr>
            <a:noAutofit/>
          </a:bodyPr>
          <a:lstStyle/>
          <a:p>
            <a:pPr algn="l" rtl="0"/>
            <a:r>
              <a:rPr sz="3200" dirty="0">
                <a:latin typeface="+mj-lt"/>
                <a:cs typeface="Arial" panose="020B0604020202020204" pitchFamily="34" charset="0"/>
              </a:rPr>
              <a:t>Patients with </a:t>
            </a:r>
            <a:r>
              <a:rPr sz="3200" b="1" dirty="0">
                <a:solidFill>
                  <a:srgbClr val="FF0000"/>
                </a:solidFill>
                <a:latin typeface="+mj-lt"/>
                <a:cs typeface="Arial" panose="020B0604020202020204" pitchFamily="34" charset="0"/>
              </a:rPr>
              <a:t>D</a:t>
            </a:r>
            <a:r>
              <a:rPr lang="en-US" sz="3200" b="1" baseline="30000" dirty="0">
                <a:solidFill>
                  <a:srgbClr val="FF0000"/>
                </a:solidFill>
                <a:latin typeface="+mj-lt"/>
                <a:cs typeface="Arial" panose="020B0604020202020204" pitchFamily="34" charset="0"/>
              </a:rPr>
              <a:t>-</a:t>
            </a:r>
            <a:r>
              <a:rPr sz="3200" b="1" dirty="0">
                <a:solidFill>
                  <a:srgbClr val="FF0000"/>
                </a:solidFill>
                <a:latin typeface="+mj-lt"/>
                <a:cs typeface="Arial" panose="020B0604020202020204" pitchFamily="34" charset="0"/>
              </a:rPr>
              <a:t> </a:t>
            </a:r>
            <a:r>
              <a:rPr lang="en-US" sz="3200" b="1" dirty="0">
                <a:solidFill>
                  <a:srgbClr val="FF0000"/>
                </a:solidFill>
                <a:latin typeface="+mj-lt"/>
                <a:cs typeface="Arial" panose="020B0604020202020204" pitchFamily="34" charset="0"/>
              </a:rPr>
              <a:t>HUS</a:t>
            </a:r>
            <a:r>
              <a:rPr sz="3200" b="1" dirty="0">
                <a:solidFill>
                  <a:srgbClr val="FF0000"/>
                </a:solidFill>
                <a:latin typeface="+mj-lt"/>
                <a:cs typeface="Arial" panose="020B0604020202020204" pitchFamily="34" charset="0"/>
              </a:rPr>
              <a:t> </a:t>
            </a:r>
            <a:r>
              <a:rPr sz="3200" dirty="0">
                <a:latin typeface="+mj-lt"/>
                <a:cs typeface="Arial" panose="020B0604020202020204" pitchFamily="34" charset="0"/>
              </a:rPr>
              <a:t>typically have frequent relapses and a higher risk of progression to end-stage renal disease (ESRD).</a:t>
            </a:r>
          </a:p>
        </p:txBody>
      </p:sp>
    </p:spTree>
    <p:extLst>
      <p:ext uri="{BB962C8B-B14F-4D97-AF65-F5344CB8AC3E}">
        <p14:creationId xmlns:p14="http://schemas.microsoft.com/office/powerpoint/2010/main" val="39316280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dirty="0"/>
              <a:t>Complications</a:t>
            </a:r>
            <a:endParaRPr lang="ar-JO" dirty="0"/>
          </a:p>
        </p:txBody>
      </p:sp>
      <p:sp>
        <p:nvSpPr>
          <p:cNvPr id="3" name="عنصر نائب للمحتوى 2"/>
          <p:cNvSpPr>
            <a:spLocks noGrp="1"/>
          </p:cNvSpPr>
          <p:nvPr>
            <p:ph idx="1"/>
          </p:nvPr>
        </p:nvSpPr>
        <p:spPr/>
        <p:txBody>
          <a:bodyPr>
            <a:normAutofit fontScale="92500" lnSpcReduction="10000"/>
          </a:bodyPr>
          <a:lstStyle/>
          <a:p>
            <a:pPr algn="l" rtl="0">
              <a:buNone/>
            </a:pPr>
            <a:r>
              <a:rPr lang="en-US" b="1" dirty="0"/>
              <a:t>HUS can cause life-threatening complications, including:</a:t>
            </a:r>
          </a:p>
          <a:p>
            <a:pPr algn="l" rtl="0"/>
            <a:r>
              <a:rPr lang="en-US" dirty="0"/>
              <a:t>Kidney failure, which can be sudden (acute) or develop over time (chronic)</a:t>
            </a:r>
          </a:p>
          <a:p>
            <a:pPr algn="l" rtl="0"/>
            <a:r>
              <a:rPr lang="en-US" dirty="0"/>
              <a:t>High blood pressure</a:t>
            </a:r>
          </a:p>
          <a:p>
            <a:pPr algn="l" rtl="0"/>
            <a:r>
              <a:rPr lang="en-US" dirty="0"/>
              <a:t>Stroke</a:t>
            </a:r>
          </a:p>
          <a:p>
            <a:pPr algn="l" rtl="0"/>
            <a:r>
              <a:rPr lang="en-US" dirty="0"/>
              <a:t>Coma</a:t>
            </a:r>
          </a:p>
          <a:p>
            <a:pPr algn="l" rtl="0"/>
            <a:r>
              <a:rPr lang="en-US" dirty="0"/>
              <a:t>Intestinal problems, such as inflammatory colitis</a:t>
            </a:r>
          </a:p>
          <a:p>
            <a:pPr algn="l" rtl="0"/>
            <a:r>
              <a:rPr lang="en-US" dirty="0"/>
              <a:t>Heart problems</a:t>
            </a:r>
          </a:p>
          <a:p>
            <a:pPr algn="l" rtl="0"/>
            <a:endParaRPr lang="ar-JO"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Image-Hemolytic-Uremic-Syndrome-HUS.pages.png"/>
          <p:cNvPicPr>
            <a:picLocks noGrp="1" noChangeAspect="1"/>
          </p:cNvPicPr>
          <p:nvPr>
            <p:ph idx="1"/>
          </p:nvPr>
        </p:nvPicPr>
        <p:blipFill>
          <a:blip r:embed="rId2" cstate="print"/>
          <a:stretch>
            <a:fillRect/>
          </a:stretch>
        </p:blipFill>
        <p:spPr>
          <a:xfrm>
            <a:off x="0" y="1124744"/>
            <a:ext cx="9144000" cy="5733256"/>
          </a:xfrm>
        </p:spPr>
      </p:pic>
      <p:sp>
        <p:nvSpPr>
          <p:cNvPr id="3" name="Rectangle 2"/>
          <p:cNvSpPr/>
          <p:nvPr/>
        </p:nvSpPr>
        <p:spPr>
          <a:xfrm>
            <a:off x="2051720" y="188640"/>
            <a:ext cx="4176464" cy="830997"/>
          </a:xfrm>
          <a:prstGeom prst="rect">
            <a:avLst/>
          </a:prstGeom>
        </p:spPr>
        <p:txBody>
          <a:bodyPr wrap="square">
            <a:spAutoFit/>
          </a:bodyPr>
          <a:lstStyle/>
          <a:p>
            <a:pPr algn="ctr"/>
            <a:r>
              <a:rPr lang="en-US" sz="4800" b="1" dirty="0"/>
              <a:t>Summary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539552" y="1268760"/>
            <a:ext cx="7632848" cy="3139321"/>
          </a:xfrm>
          <a:prstGeom prst="rect">
            <a:avLst/>
          </a:prstGeom>
          <a:noFill/>
        </p:spPr>
        <p:txBody>
          <a:bodyPr wrap="square" rtlCol="0">
            <a:spAutoFit/>
          </a:bodyPr>
          <a:lstStyle/>
          <a:p>
            <a:pPr algn="l" rtl="0"/>
            <a:r>
              <a:rPr lang="en-US" b="1" dirty="0" err="1">
                <a:solidFill>
                  <a:srgbClr val="0070C0"/>
                </a:solidFill>
              </a:rPr>
              <a:t>Pt</a:t>
            </a:r>
            <a:r>
              <a:rPr lang="en-US" b="1" dirty="0">
                <a:solidFill>
                  <a:srgbClr val="0070C0"/>
                </a:solidFill>
              </a:rPr>
              <a:t> with </a:t>
            </a:r>
            <a:r>
              <a:rPr lang="en-US" b="1" dirty="0" err="1">
                <a:solidFill>
                  <a:srgbClr val="0070C0"/>
                </a:solidFill>
              </a:rPr>
              <a:t>desentry</a:t>
            </a:r>
            <a:r>
              <a:rPr lang="en-US" b="1" dirty="0">
                <a:solidFill>
                  <a:srgbClr val="0070C0"/>
                </a:solidFill>
              </a:rPr>
              <a:t> , bloody diarrhea or sepsis :</a:t>
            </a:r>
          </a:p>
          <a:p>
            <a:pPr algn="l" rtl="0"/>
            <a:r>
              <a:rPr lang="en-US" b="1" dirty="0">
                <a:solidFill>
                  <a:srgbClr val="0070C0"/>
                </a:solidFill>
              </a:rPr>
              <a:t>What should you do to prevent renal impairment ? And if it </a:t>
            </a:r>
            <a:r>
              <a:rPr lang="en-US" b="1" dirty="0" err="1">
                <a:solidFill>
                  <a:srgbClr val="0070C0"/>
                </a:solidFill>
              </a:rPr>
              <a:t>occures</a:t>
            </a:r>
            <a:r>
              <a:rPr lang="en-US" b="1" dirty="0">
                <a:solidFill>
                  <a:srgbClr val="0070C0"/>
                </a:solidFill>
              </a:rPr>
              <a:t> , its HUS or not ?</a:t>
            </a:r>
          </a:p>
          <a:p>
            <a:pPr algn="l" rtl="0"/>
            <a:endParaRPr lang="en-US" b="1" dirty="0">
              <a:solidFill>
                <a:srgbClr val="0070C0"/>
              </a:solidFill>
            </a:endParaRPr>
          </a:p>
          <a:p>
            <a:pPr algn="l" rtl="0"/>
            <a:r>
              <a:rPr lang="en-US" b="1" dirty="0">
                <a:solidFill>
                  <a:srgbClr val="0070C0"/>
                </a:solidFill>
              </a:rPr>
              <a:t>to prevent renal impairment :</a:t>
            </a:r>
          </a:p>
          <a:p>
            <a:pPr algn="l" rtl="0"/>
            <a:r>
              <a:rPr lang="en-US" b="1" dirty="0">
                <a:solidFill>
                  <a:srgbClr val="0070C0"/>
                </a:solidFill>
              </a:rPr>
              <a:t> rehydration , in general don’t use antibiotics  (except for certain organisms ), avoid nephrotoxic drugs </a:t>
            </a:r>
          </a:p>
          <a:p>
            <a:pPr algn="l" rtl="0"/>
            <a:endParaRPr lang="en-US" b="1" dirty="0">
              <a:solidFill>
                <a:srgbClr val="0070C0"/>
              </a:solidFill>
            </a:endParaRPr>
          </a:p>
          <a:p>
            <a:pPr algn="l" rtl="0"/>
            <a:r>
              <a:rPr lang="en-US" b="1" dirty="0">
                <a:solidFill>
                  <a:srgbClr val="0070C0"/>
                </a:solidFill>
              </a:rPr>
              <a:t>Renal impairment due to HUS comes 5-6 days after bloody diarrhea (gastroenteritis ) , if comes </a:t>
            </a:r>
            <a:r>
              <a:rPr lang="en-US" b="1" dirty="0" err="1">
                <a:solidFill>
                  <a:srgbClr val="0070C0"/>
                </a:solidFill>
              </a:rPr>
              <a:t>coincidetely</a:t>
            </a:r>
            <a:r>
              <a:rPr lang="en-US" b="1" dirty="0">
                <a:solidFill>
                  <a:srgbClr val="0070C0"/>
                </a:solidFill>
              </a:rPr>
              <a:t> with bloody diarrhea , its due another causes ( </a:t>
            </a:r>
            <a:r>
              <a:rPr lang="en-US" b="1" dirty="0" err="1">
                <a:solidFill>
                  <a:srgbClr val="0070C0"/>
                </a:solidFill>
              </a:rPr>
              <a:t>prerenal</a:t>
            </a:r>
            <a:r>
              <a:rPr lang="en-US" b="1" dirty="0">
                <a:solidFill>
                  <a:srgbClr val="0070C0"/>
                </a:solidFill>
              </a:rPr>
              <a:t> or sepsis with </a:t>
            </a:r>
            <a:r>
              <a:rPr lang="en-US" b="1" dirty="0" err="1">
                <a:solidFill>
                  <a:srgbClr val="0070C0"/>
                </a:solidFill>
              </a:rPr>
              <a:t>multiorgan</a:t>
            </a:r>
            <a:r>
              <a:rPr lang="en-US" b="1" dirty="0">
                <a:solidFill>
                  <a:srgbClr val="0070C0"/>
                </a:solidFill>
              </a:rPr>
              <a:t> failure , </a:t>
            </a:r>
            <a:r>
              <a:rPr lang="en-US" b="1" dirty="0" err="1">
                <a:solidFill>
                  <a:srgbClr val="0070C0"/>
                </a:solidFill>
              </a:rPr>
              <a:t>ect</a:t>
            </a:r>
            <a:r>
              <a:rPr lang="en-US" b="1" dirty="0">
                <a:solidFill>
                  <a:srgbClr val="0070C0"/>
                </a:solidFill>
              </a:rPr>
              <a:t>) , mostly not HUS </a:t>
            </a:r>
          </a:p>
        </p:txBody>
      </p:sp>
      <p:sp>
        <p:nvSpPr>
          <p:cNvPr id="6" name="نجمة ذات 5 نقاط 5"/>
          <p:cNvSpPr/>
          <p:nvPr/>
        </p:nvSpPr>
        <p:spPr>
          <a:xfrm>
            <a:off x="3851920" y="260648"/>
            <a:ext cx="1080120" cy="7200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1363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algn="ctr">
              <a:buNone/>
            </a:pPr>
            <a:r>
              <a:rPr lang="en-US" sz="13800" dirty="0"/>
              <a:t>The end </a:t>
            </a:r>
            <a:endParaRPr lang="ar-JO" sz="138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p>
        </p:txBody>
      </p:sp>
      <p:sp>
        <p:nvSpPr>
          <p:cNvPr id="3" name="Content Placeholder 2"/>
          <p:cNvSpPr>
            <a:spLocks noGrp="1"/>
          </p:cNvSpPr>
          <p:nvPr>
            <p:ph idx="1"/>
          </p:nvPr>
        </p:nvSpPr>
        <p:spPr/>
        <p:txBody>
          <a:bodyPr/>
          <a:lstStyle/>
          <a:p>
            <a:pPr algn="l" rtl="0"/>
            <a:r>
              <a:rPr lang="en-US" dirty="0"/>
              <a:t>Nelson Essentials of Pediatrics 7</a:t>
            </a:r>
            <a:r>
              <a:rPr lang="en-US" baseline="30000" dirty="0"/>
              <a:t>th</a:t>
            </a:r>
            <a:r>
              <a:rPr lang="en-US" dirty="0"/>
              <a:t> edition .</a:t>
            </a:r>
          </a:p>
          <a:p>
            <a:pPr algn="l" rtl="0"/>
            <a:r>
              <a:rPr lang="en-US" dirty="0"/>
              <a:t>Nelson Textbook of Pediatrics 20</a:t>
            </a:r>
            <a:r>
              <a:rPr lang="en-US" baseline="30000" dirty="0"/>
              <a:t>th</a:t>
            </a:r>
            <a:r>
              <a:rPr lang="en-US" dirty="0"/>
              <a:t> edition .</a:t>
            </a:r>
          </a:p>
          <a:p>
            <a:pPr algn="l" rtl="0"/>
            <a:r>
              <a:rPr lang="en-US" dirty="0"/>
              <a:t>Harriet lane 21</a:t>
            </a:r>
            <a:r>
              <a:rPr lang="en-US" baseline="30000" dirty="0"/>
              <a:t>st</a:t>
            </a:r>
            <a:r>
              <a:rPr lang="en-US" dirty="0"/>
              <a:t> edition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effectLst>
                  <a:outerShdw blurRad="12700" dist="25400" dir="2700000" rotWithShape="0">
                    <a:srgbClr val="DDDDDD"/>
                  </a:outerShdw>
                </a:effectLst>
              </a:rPr>
              <a:t>D+ HUS and EHEC</a:t>
            </a:r>
            <a:endParaRPr lang="en-US" dirty="0"/>
          </a:p>
        </p:txBody>
      </p:sp>
      <p:sp>
        <p:nvSpPr>
          <p:cNvPr id="3" name="Content Placeholder 2"/>
          <p:cNvSpPr>
            <a:spLocks noGrp="1"/>
          </p:cNvSpPr>
          <p:nvPr>
            <p:ph idx="1"/>
          </p:nvPr>
        </p:nvSpPr>
        <p:spPr>
          <a:xfrm>
            <a:off x="251520" y="1600200"/>
            <a:ext cx="8435280" cy="4525963"/>
          </a:xfrm>
        </p:spPr>
        <p:txBody>
          <a:bodyPr>
            <a:normAutofit lnSpcReduction="10000"/>
          </a:bodyPr>
          <a:lstStyle/>
          <a:p>
            <a:pPr lvl="0" algn="l" rtl="0"/>
            <a:r>
              <a:rPr lang="en-US" sz="2800" dirty="0"/>
              <a:t>EHEC (bloody diarrhea with </a:t>
            </a:r>
            <a:r>
              <a:rPr lang="en-US" sz="2800" dirty="0" err="1"/>
              <a:t>gastroenteritits</a:t>
            </a:r>
            <a:r>
              <a:rPr lang="en-US" sz="2800" dirty="0"/>
              <a:t> symptoms &amp; manifestations ) </a:t>
            </a:r>
            <a:r>
              <a:rPr lang="en-US" sz="2800" dirty="0" err="1"/>
              <a:t>colonise</a:t>
            </a:r>
            <a:r>
              <a:rPr lang="en-US" sz="2800" dirty="0"/>
              <a:t> cattle . </a:t>
            </a:r>
          </a:p>
          <a:p>
            <a:pPr lvl="0" algn="l" rtl="0"/>
            <a:r>
              <a:rPr lang="en-US" sz="2800" dirty="0"/>
              <a:t>Transmission route was highest in: </a:t>
            </a:r>
          </a:p>
          <a:p>
            <a:pPr lvl="1" algn="l" rtl="0">
              <a:buNone/>
            </a:pPr>
            <a:r>
              <a:rPr lang="en-US" sz="2400" dirty="0"/>
              <a:t>1-Swimming outbreaks </a:t>
            </a:r>
          </a:p>
          <a:p>
            <a:pPr lvl="1" algn="l" rtl="0">
              <a:buNone/>
            </a:pPr>
            <a:r>
              <a:rPr lang="en-US" sz="2400" dirty="0"/>
              <a:t>2-Person-to-person ( Daycare centers) </a:t>
            </a:r>
          </a:p>
          <a:p>
            <a:pPr lvl="1" algn="l" rtl="0">
              <a:buNone/>
            </a:pPr>
            <a:r>
              <a:rPr lang="en-US" sz="2400" dirty="0"/>
              <a:t>3- Animal contact</a:t>
            </a:r>
          </a:p>
          <a:p>
            <a:pPr lvl="1" algn="l" rtl="0">
              <a:buNone/>
            </a:pPr>
            <a:r>
              <a:rPr lang="en-US" sz="2400" dirty="0"/>
              <a:t>4- Food-borne (contaminated ground</a:t>
            </a:r>
          </a:p>
          <a:p>
            <a:pPr lvl="1" algn="l" rtl="0">
              <a:buNone/>
            </a:pPr>
            <a:r>
              <a:rPr lang="en-US" sz="2400" dirty="0"/>
              <a:t> beef ) and drinking water–related </a:t>
            </a:r>
          </a:p>
          <a:p>
            <a:pPr lvl="1" algn="l" rtl="0">
              <a:buNone/>
            </a:pPr>
            <a:r>
              <a:rPr lang="en-US" sz="2400" dirty="0"/>
              <a:t>outbreaks</a:t>
            </a:r>
          </a:p>
          <a:p>
            <a:pPr lvl="1" algn="l" rtl="0">
              <a:buNone/>
            </a:pPr>
            <a:r>
              <a:rPr lang="en-US" sz="2400" dirty="0"/>
              <a:t> </a:t>
            </a:r>
          </a:p>
          <a:p>
            <a:pPr algn="l" rtl="0"/>
            <a:endParaRPr lang="en-US" sz="2800" dirty="0"/>
          </a:p>
        </p:txBody>
      </p:sp>
      <p:pic>
        <p:nvPicPr>
          <p:cNvPr id="4098" name="Picture 2"/>
          <p:cNvPicPr>
            <a:picLocks noChangeAspect="1" noChangeArrowheads="1"/>
          </p:cNvPicPr>
          <p:nvPr/>
        </p:nvPicPr>
        <p:blipFill>
          <a:blip r:embed="rId2" cstate="print"/>
          <a:srcRect l="19089" t="31125" r="41617" b="15719"/>
          <a:stretch>
            <a:fillRect/>
          </a:stretch>
        </p:blipFill>
        <p:spPr bwMode="auto">
          <a:xfrm>
            <a:off x="5582272" y="4149080"/>
            <a:ext cx="3561728" cy="270892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normAutofit lnSpcReduction="10000"/>
          </a:bodyPr>
          <a:lstStyle/>
          <a:p>
            <a:pPr lvl="0" algn="l" rtl="0"/>
            <a:r>
              <a:rPr lang="en-US" dirty="0"/>
              <a:t>Other causes of hemolytic-uremic syndrome include infection by the following:</a:t>
            </a:r>
          </a:p>
          <a:p>
            <a:pPr lvl="0" algn="l" rtl="0"/>
            <a:endParaRPr lang="en-US" dirty="0"/>
          </a:p>
          <a:p>
            <a:pPr lvl="1" algn="l" rtl="0">
              <a:buFont typeface="Calibri" pitchFamily="34" charset="0"/>
              <a:buChar char="⁻"/>
            </a:pPr>
            <a:r>
              <a:rPr lang="en-US" dirty="0" err="1"/>
              <a:t>Shigella</a:t>
            </a:r>
            <a:r>
              <a:rPr lang="en-US" dirty="0"/>
              <a:t> </a:t>
            </a:r>
            <a:r>
              <a:rPr lang="en-US" dirty="0" err="1"/>
              <a:t>dysenteriae</a:t>
            </a:r>
            <a:r>
              <a:rPr lang="en-US" dirty="0"/>
              <a:t> </a:t>
            </a:r>
          </a:p>
          <a:p>
            <a:pPr lvl="1" algn="l" rtl="0">
              <a:buFont typeface="Calibri" pitchFamily="34" charset="0"/>
              <a:buChar char="⁻"/>
            </a:pPr>
            <a:r>
              <a:rPr lang="en-US" dirty="0"/>
              <a:t>Salmonella </a:t>
            </a:r>
            <a:r>
              <a:rPr lang="en-US" dirty="0" err="1"/>
              <a:t>typhi</a:t>
            </a:r>
            <a:r>
              <a:rPr lang="en-US" dirty="0"/>
              <a:t> </a:t>
            </a:r>
          </a:p>
          <a:p>
            <a:pPr lvl="1" algn="l" rtl="0">
              <a:buFont typeface="Calibri" pitchFamily="34" charset="0"/>
              <a:buChar char="⁻"/>
            </a:pPr>
            <a:r>
              <a:rPr lang="en-US" dirty="0"/>
              <a:t>Campylobacter </a:t>
            </a:r>
            <a:r>
              <a:rPr lang="en-US" dirty="0" err="1"/>
              <a:t>jejuni</a:t>
            </a:r>
            <a:r>
              <a:rPr lang="en-US" dirty="0"/>
              <a:t> </a:t>
            </a:r>
          </a:p>
          <a:p>
            <a:pPr lvl="1" algn="l" rtl="0">
              <a:buFont typeface="Calibri" pitchFamily="34" charset="0"/>
              <a:buChar char="⁻"/>
            </a:pPr>
            <a:r>
              <a:rPr lang="en-US" dirty="0" err="1"/>
              <a:t>Yersinia</a:t>
            </a:r>
            <a:r>
              <a:rPr lang="en-US" dirty="0"/>
              <a:t> species </a:t>
            </a:r>
          </a:p>
          <a:p>
            <a:pPr lvl="1" algn="l" rtl="0">
              <a:buFont typeface="Calibri" pitchFamily="34" charset="0"/>
              <a:buChar char="⁻"/>
            </a:pPr>
            <a:r>
              <a:rPr lang="en-US" dirty="0"/>
              <a:t>Pseudomonas species </a:t>
            </a:r>
          </a:p>
          <a:p>
            <a:pPr lvl="1" algn="l" rtl="0">
              <a:buFont typeface="Calibri" pitchFamily="34" charset="0"/>
              <a:buChar char="⁻"/>
            </a:pPr>
            <a:r>
              <a:rPr lang="en-US" dirty="0" err="1"/>
              <a:t>Bacteroides</a:t>
            </a:r>
            <a:r>
              <a:rPr lang="en-US" dirty="0"/>
              <a:t> species </a:t>
            </a:r>
          </a:p>
          <a:p>
            <a:pPr lvl="1" algn="l" rtl="0">
              <a:buFont typeface="Calibri" pitchFamily="34" charset="0"/>
              <a:buChar char="⁻"/>
            </a:pPr>
            <a:r>
              <a:rPr lang="en-US" dirty="0" err="1"/>
              <a:t>Entamoeba</a:t>
            </a:r>
            <a:r>
              <a:rPr lang="en-US" dirty="0"/>
              <a:t> </a:t>
            </a:r>
            <a:r>
              <a:rPr lang="en-US" dirty="0" err="1"/>
              <a:t>histolytica</a:t>
            </a:r>
            <a:r>
              <a:rPr lang="en-US" dirty="0"/>
              <a:t> </a:t>
            </a:r>
          </a:p>
          <a:p>
            <a:pPr lvl="1" algn="l" rtl="0">
              <a:buFont typeface="Calibri" pitchFamily="34" charset="0"/>
              <a:buChar char="⁻"/>
            </a:pPr>
            <a:r>
              <a:rPr lang="en-US" dirty="0" err="1"/>
              <a:t>Aeromonas</a:t>
            </a:r>
            <a:r>
              <a:rPr lang="en-US" dirty="0"/>
              <a:t> </a:t>
            </a:r>
            <a:r>
              <a:rPr lang="en-US" dirty="0" err="1"/>
              <a:t>hydrophilia</a:t>
            </a:r>
            <a:r>
              <a:rPr lang="en-US" dirty="0"/>
              <a:t> </a:t>
            </a:r>
          </a:p>
          <a:p>
            <a:pPr algn="l" rtl="0"/>
            <a:endParaRPr lang="en-US" dirty="0"/>
          </a:p>
        </p:txBody>
      </p:sp>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a:ea typeface=""/>
        <a:cs typeface="Majalla UI"/>
      </a:majorFont>
      <a:minorFont>
        <a:latin typeface="Calibri"/>
        <a:ea typeface=""/>
        <a:cs typeface="Majalla U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1211</TotalTime>
  <Words>5428</Words>
  <Application>Microsoft Office PowerPoint</Application>
  <PresentationFormat>On-screen Show (4:3)</PresentationFormat>
  <Paragraphs>519</Paragraphs>
  <Slides>77</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77</vt:i4>
      </vt:variant>
    </vt:vector>
  </HeadingPairs>
  <TitlesOfParts>
    <vt:vector size="82" baseType="lpstr">
      <vt:lpstr>Arial</vt:lpstr>
      <vt:lpstr>Calibri</vt:lpstr>
      <vt:lpstr>Courier New</vt:lpstr>
      <vt:lpstr>Wingdings</vt:lpstr>
      <vt:lpstr>سمة Office</vt:lpstr>
      <vt:lpstr>Hemolytic uremic syndrome  HUS</vt:lpstr>
      <vt:lpstr>PowerPoint Presentation</vt:lpstr>
      <vt:lpstr>Epidemiology </vt:lpstr>
      <vt:lpstr>PowerPoint Presentation</vt:lpstr>
      <vt:lpstr>Etiology</vt:lpstr>
      <vt:lpstr>Etiology </vt:lpstr>
      <vt:lpstr>PowerPoint Presentation</vt:lpstr>
      <vt:lpstr> D+ HUS and EHEC</vt:lpstr>
      <vt:lpstr>PowerPoint Presentation</vt:lpstr>
      <vt:lpstr>PowerPoint Presentation</vt:lpstr>
      <vt:lpstr>Classification</vt:lpstr>
      <vt:lpstr>PowerPoint Presentation</vt:lpstr>
      <vt:lpstr>PowerPoint Presentation</vt:lpstr>
      <vt:lpstr>PowerPoint Presentation</vt:lpstr>
      <vt:lpstr>PowerPoint Presentation</vt:lpstr>
      <vt:lpstr>PowerPoint Presentation</vt:lpstr>
      <vt:lpstr>Pathophysiology </vt:lpstr>
      <vt:lpstr>Typical HUS</vt:lpstr>
      <vt:lpstr>Endothelial injury and Thrombotic microangiopathy </vt:lpstr>
      <vt:lpstr>PowerPoint Presentation</vt:lpstr>
      <vt:lpstr>PowerPoint Presentation</vt:lpstr>
      <vt:lpstr>PowerPoint Presentation</vt:lpstr>
      <vt:lpstr>Clinical Triad of HUS</vt:lpstr>
      <vt:lpstr>Clinical Triad of HUS</vt:lpstr>
      <vt:lpstr>Microangiopathic hemolytic anemia </vt:lpstr>
      <vt:lpstr>PowerPoint Presentation</vt:lpstr>
      <vt:lpstr>Clinical manifestations </vt:lpstr>
      <vt:lpstr>PowerPoint Presentation</vt:lpstr>
      <vt:lpstr>PowerPoint Presentation</vt:lpstr>
      <vt:lpstr>Evaluation and diagnosis</vt:lpstr>
      <vt:lpstr>PowerPoint Presentation</vt:lpstr>
      <vt:lpstr>Diagnostic studies </vt:lpstr>
      <vt:lpstr>Common Laboratory Findings with Hemolytic Uremic Syndrome </vt:lpstr>
      <vt:lpstr>PowerPoint Presentation</vt:lpstr>
      <vt:lpstr>Differential diagnosis :</vt:lpstr>
      <vt:lpstr>Differential diagnosis</vt:lpstr>
      <vt:lpstr>PowerPoint Presentation</vt:lpstr>
      <vt:lpstr>PowerPoint Presentation</vt:lpstr>
      <vt:lpstr>PowerPoint Presentation</vt:lpstr>
      <vt:lpstr>Atypical HUS</vt:lpstr>
      <vt:lpstr>Atypical HUS</vt:lpstr>
      <vt:lpstr>Atypical HUS</vt:lpstr>
      <vt:lpstr>Atypical HUS causes </vt:lpstr>
      <vt:lpstr>PowerPoint Presentation</vt:lpstr>
      <vt:lpstr>PowerPoint Presentation</vt:lpstr>
      <vt:lpstr>PowerPoint Presentation</vt:lpstr>
      <vt:lpstr>C- Complement Abnormalities in HUS</vt:lpstr>
      <vt:lpstr>PowerPoint Presentation</vt:lpstr>
      <vt:lpstr>Renal Outcome</vt:lpstr>
      <vt:lpstr>PowerPoint Presentation</vt:lpstr>
      <vt:lpstr>PowerPoint Presentation</vt:lpstr>
      <vt:lpstr>Management of HUS</vt:lpstr>
      <vt:lpstr>Fluid therapy </vt:lpstr>
      <vt:lpstr>Renal function monitoring </vt:lpstr>
      <vt:lpstr>Management of ARF </vt:lpstr>
      <vt:lpstr>Management of hematological abnormalities </vt:lpstr>
      <vt:lpstr>Management of HTN</vt:lpstr>
      <vt:lpstr>Nutritional support </vt:lpstr>
      <vt:lpstr>Antibiotics </vt:lpstr>
      <vt:lpstr>Special consideration for D- HUS</vt:lpstr>
      <vt:lpstr>PowerPoint Presentation</vt:lpstr>
      <vt:lpstr>PowerPoint Presentation</vt:lpstr>
      <vt:lpstr>Management of end-stage renal disease (ESRD) </vt:lpstr>
      <vt:lpstr>risk of recurrence</vt:lpstr>
      <vt:lpstr>Further Outpatient Care </vt:lpstr>
      <vt:lpstr>PowerPoint Presentation</vt:lpstr>
      <vt:lpstr>Avoid risk factors for renal disease </vt:lpstr>
      <vt:lpstr>Prevention</vt:lpstr>
      <vt:lpstr>Prevention</vt:lpstr>
      <vt:lpstr>Preventive measures for medical practitioners </vt:lpstr>
      <vt:lpstr>prognosis</vt:lpstr>
      <vt:lpstr>PowerPoint Presentation</vt:lpstr>
      <vt:lpstr>Complications</vt:lpstr>
      <vt:lpstr>PowerPoint Presentation</vt:lpstr>
      <vt:lpstr>PowerPoint Presentation</vt:lpstr>
      <vt:lpstr>PowerPoint Presentation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Hemolytic uremic syndrome</dc:title>
  <dc:creator>Dr-Noor</dc:creator>
  <cp:lastModifiedBy>Ibrahim Ghayyadah</cp:lastModifiedBy>
  <cp:revision>140</cp:revision>
  <dcterms:created xsi:type="dcterms:W3CDTF">2018-08-07T18:59:55Z</dcterms:created>
  <dcterms:modified xsi:type="dcterms:W3CDTF">2020-03-15T11:26:53Z</dcterms:modified>
</cp:coreProperties>
</file>