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84" r:id="rId6"/>
    <p:sldId id="285" r:id="rId7"/>
    <p:sldId id="286" r:id="rId8"/>
    <p:sldId id="287" r:id="rId9"/>
    <p:sldId id="289" r:id="rId10"/>
    <p:sldId id="323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21" r:id="rId29"/>
    <p:sldId id="311" r:id="rId30"/>
    <p:sldId id="313" r:id="rId31"/>
    <p:sldId id="314" r:id="rId32"/>
    <p:sldId id="315" r:id="rId33"/>
    <p:sldId id="317" r:id="rId34"/>
    <p:sldId id="318" r:id="rId35"/>
    <p:sldId id="32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71" autoAdjust="0"/>
  </p:normalViewPr>
  <p:slideViewPr>
    <p:cSldViewPr snapToGrid="0">
      <p:cViewPr>
        <p:scale>
          <a:sx n="81" d="100"/>
          <a:sy n="81" d="100"/>
        </p:scale>
        <p:origin x="-30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handoutMaster" Target="handoutMasters/handout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notesMaster" Target="notesMasters/notesMaster1.xml" /><Relationship Id="rId40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22/11/2020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https://unckidneycenter.org/kidneyhealthlibrary/glomerular-disease/anca-vasculitis/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25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C723F-A1C5-4F44-AA49-53FC8810F154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pPr marL="228600" indent="-228600">
              <a:buClr>
                <a:srgbClr val="66CCFF"/>
              </a:buClr>
              <a:buSzPct val="90000"/>
            </a:pPr>
            <a:endParaRPr lang="el-GR" alt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2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wmf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 /><Relationship Id="rId1" Type="http://schemas.openxmlformats.org/officeDocument/2006/relationships/themeOverride" Target="../theme/themeOverride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2.JP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5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hyperlink" Target="file:///upload.wikimedia.org/wikipedia/commons/3/34/Churg-Strauss_syndrome_-_high_mag.jpg" TargetMode="External" /><Relationship Id="rId1" Type="http://schemas.openxmlformats.org/officeDocument/2006/relationships/slideLayout" Target="../slideLayouts/slideLayout5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hyperlink" Target="file:///upload.wikimedia.org/wikipedia/commons/9/9a/Buerger's_Disease.M.V.561.jpg" TargetMode="External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hyperlink" Target="http://findmeacure.com/wp-content/uploads/2008/01/gan-1.jpg" TargetMode="Externa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7.jpeg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0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urtle in ocean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GB" dirty="0"/>
              <a:t>Cardiovascular Pathology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480131"/>
          </a:xfrm>
        </p:spPr>
        <p:txBody>
          <a:bodyPr/>
          <a:lstStyle/>
          <a:p>
            <a:r>
              <a:rPr lang="en-GB" sz="2800" b="1" dirty="0"/>
              <a:t> Vasculitis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50923" y="5685692"/>
            <a:ext cx="283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Ghadeer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Hayel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, MD</a:t>
            </a: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Histopathologist</a:t>
            </a: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22/11/2020</a:t>
            </a: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154" y="613074"/>
            <a:ext cx="8610600" cy="590931"/>
          </a:xfrm>
        </p:spPr>
        <p:txBody>
          <a:bodyPr/>
          <a:lstStyle/>
          <a:p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Temporal (giant cell, cranial) arteritis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461" y="1524000"/>
            <a:ext cx="9952893" cy="4953000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/>
              <a:t>chronic inflammatory disorder </a:t>
            </a:r>
            <a:r>
              <a:rPr lang="en-US" altLang="en-US" sz="2800" dirty="0"/>
              <a:t>affects principally </a:t>
            </a:r>
            <a:r>
              <a:rPr lang="en-US" sz="2800" b="1" dirty="0"/>
              <a:t>large- to small-sized arteries in the head (</a:t>
            </a:r>
            <a:r>
              <a:rPr lang="en-US" altLang="en-US" sz="2800" dirty="0"/>
              <a:t>the temporal, vertebral, ophthalmic arteries</a:t>
            </a:r>
            <a:r>
              <a:rPr lang="en-US" altLang="en-US" sz="2800" b="1" dirty="0"/>
              <a:t>)</a:t>
            </a:r>
            <a:r>
              <a:rPr lang="en-US" altLang="en-US" sz="2800" dirty="0"/>
              <a:t>, also affect the aorta, &amp; may cause thoracic aortic aneurysm</a:t>
            </a:r>
            <a:r>
              <a:rPr lang="en-US" altLang="en-US" sz="2800" b="1" dirty="0"/>
              <a:t>.</a:t>
            </a:r>
          </a:p>
          <a:p>
            <a:r>
              <a:rPr lang="en-US" sz="2800" dirty="0"/>
              <a:t>It is the most common form of </a:t>
            </a:r>
            <a:r>
              <a:rPr lang="en-US" sz="2800" dirty="0" err="1"/>
              <a:t>vasculitis</a:t>
            </a:r>
            <a:r>
              <a:rPr lang="en-US" sz="2800" dirty="0"/>
              <a:t> among older adults in developed countries.</a:t>
            </a:r>
          </a:p>
          <a:p>
            <a:r>
              <a:rPr lang="en-US" altLang="en-US" sz="2800" dirty="0"/>
              <a:t>Ophthalmic arterial involvement may lead to permanent blindness. Therefore, giant cell arteritis is a medical emergency that requires prompt recognition &amp; treatment.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770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315" y="1463040"/>
            <a:ext cx="9811377" cy="4770098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Histology</a:t>
            </a:r>
            <a:endParaRPr lang="en-US" altLang="en-US" dirty="0"/>
          </a:p>
          <a:p>
            <a:pPr lvl="1"/>
            <a:r>
              <a:rPr lang="en-US" altLang="ar-SA" sz="3200" dirty="0"/>
              <a:t>granulomatous inflammation</a:t>
            </a:r>
          </a:p>
          <a:p>
            <a:pPr lvl="1"/>
            <a:r>
              <a:rPr lang="en-US" altLang="ar-SA" sz="3200" dirty="0"/>
              <a:t>chronic non-specific </a:t>
            </a:r>
            <a:r>
              <a:rPr lang="en-US" altLang="ar-SA" sz="3200" dirty="0" err="1"/>
              <a:t>panarteritis</a:t>
            </a:r>
            <a:endParaRPr lang="en-US" altLang="ar-SA" sz="3200" dirty="0"/>
          </a:p>
          <a:p>
            <a:pPr lvl="1">
              <a:buSzPct val="200000"/>
            </a:pPr>
            <a:r>
              <a:rPr lang="en-US" b="1" dirty="0"/>
              <a:t> </a:t>
            </a:r>
            <a:r>
              <a:rPr lang="en-US" sz="3200" dirty="0"/>
              <a:t>fragmentation of the internal elastic lamina</a:t>
            </a:r>
            <a:endParaRPr lang="en-US" altLang="ar-SA" sz="3200" dirty="0"/>
          </a:p>
          <a:p>
            <a:r>
              <a:rPr lang="en-US" altLang="ar-SA" b="1" dirty="0">
                <a:solidFill>
                  <a:schemeClr val="accent6">
                    <a:lumMod val="75000"/>
                  </a:schemeClr>
                </a:solidFill>
              </a:rPr>
              <a:t>Pathogenesis</a:t>
            </a:r>
            <a:endParaRPr lang="en-US" altLang="ar-SA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altLang="ar-SA" sz="3200" dirty="0"/>
              <a:t>T Cell mediated immunity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154" y="613074"/>
            <a:ext cx="8610600" cy="590931"/>
          </a:xfrm>
        </p:spPr>
        <p:txBody>
          <a:bodyPr/>
          <a:lstStyle/>
          <a:p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Temporal (giant cell, cranial) arteritis</a:t>
            </a:r>
          </a:p>
        </p:txBody>
      </p:sp>
    </p:spTree>
    <p:extLst>
      <p:ext uri="{BB962C8B-B14F-4D97-AF65-F5344CB8AC3E}">
        <p14:creationId xmlns:p14="http://schemas.microsoft.com/office/powerpoint/2010/main" val="34697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631" y="1148862"/>
            <a:ext cx="9976338" cy="4941276"/>
          </a:xfrm>
        </p:spPr>
        <p:txBody>
          <a:bodyPr/>
          <a:lstStyle/>
          <a:p>
            <a:r>
              <a:rPr lang="en-US" altLang="ar-SA" b="1" dirty="0">
                <a:solidFill>
                  <a:schemeClr val="accent6">
                    <a:lumMod val="75000"/>
                  </a:schemeClr>
                </a:solidFill>
              </a:rPr>
              <a:t>Clinical features</a:t>
            </a:r>
            <a:r>
              <a:rPr lang="en-US" altLang="ar-SA" sz="2400" dirty="0"/>
              <a:t>	</a:t>
            </a:r>
          </a:p>
          <a:p>
            <a:pPr lvl="1"/>
            <a:r>
              <a:rPr lang="en-US" altLang="ar-SA" sz="2400" dirty="0"/>
              <a:t>Females &gt; males (~X4)</a:t>
            </a:r>
          </a:p>
          <a:p>
            <a:pPr lvl="1"/>
            <a:r>
              <a:rPr lang="en-US" altLang="ar-SA" sz="2400" dirty="0"/>
              <a:t>&gt; 50 years (</a:t>
            </a:r>
            <a:r>
              <a:rPr lang="en-US" sz="2400" dirty="0"/>
              <a:t>rare before 50 years of age)</a:t>
            </a:r>
            <a:endParaRPr lang="en-US" altLang="ar-SA" sz="2400" dirty="0"/>
          </a:p>
          <a:p>
            <a:pPr lvl="1"/>
            <a:r>
              <a:rPr lang="en-US" altLang="ar-SA" sz="2400" dirty="0"/>
              <a:t>non-specific constitutional symptoms</a:t>
            </a:r>
          </a:p>
          <a:p>
            <a:pPr lvl="1"/>
            <a:r>
              <a:rPr lang="en-US" altLang="ar-SA" sz="2400" dirty="0"/>
              <a:t>Headache, local facial pain &amp; tenderness</a:t>
            </a:r>
          </a:p>
          <a:p>
            <a:pPr lvl="1"/>
            <a:r>
              <a:rPr lang="en-US" altLang="ar-SA" sz="2400" dirty="0"/>
              <a:t>ocular symptoms, 50 % (range from diplopia to blindness)</a:t>
            </a:r>
          </a:p>
          <a:p>
            <a:r>
              <a:rPr lang="en-US" altLang="ar-SA" b="1" dirty="0">
                <a:solidFill>
                  <a:schemeClr val="accent6">
                    <a:lumMod val="75000"/>
                  </a:schemeClr>
                </a:solidFill>
              </a:rPr>
              <a:t>Diagnosis</a:t>
            </a:r>
          </a:p>
          <a:p>
            <a:pPr lvl="1"/>
            <a:r>
              <a:rPr lang="en-US" altLang="ar-SA" sz="2400" dirty="0"/>
              <a:t>Biopsy (at least 1cm)</a:t>
            </a:r>
            <a:r>
              <a:rPr lang="en-US" altLang="ar-SA" sz="2400" dirty="0">
                <a:sym typeface="Wingdings" pitchFamily="2" charset="2"/>
              </a:rPr>
              <a:t></a:t>
            </a:r>
            <a:r>
              <a:rPr lang="en-US" altLang="ar-SA" sz="2400" dirty="0"/>
              <a:t> Could be negative (very focal involvement)</a:t>
            </a:r>
          </a:p>
          <a:p>
            <a:pPr lvl="1"/>
            <a:r>
              <a:rPr lang="en-US" altLang="ar-SA" sz="2400" dirty="0"/>
              <a:t>Rx: corticosteroids are effective.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923" y="437228"/>
            <a:ext cx="8610600" cy="590931"/>
          </a:xfrm>
        </p:spPr>
        <p:txBody>
          <a:bodyPr/>
          <a:lstStyle/>
          <a:p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Temporal (giant cell, cranial) arteritis</a:t>
            </a:r>
          </a:p>
        </p:txBody>
      </p:sp>
    </p:spTree>
    <p:extLst>
      <p:ext uri="{BB962C8B-B14F-4D97-AF65-F5344CB8AC3E}">
        <p14:creationId xmlns:p14="http://schemas.microsoft.com/office/powerpoint/2010/main" val="15653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2" t="20705"/>
          <a:stretch/>
        </p:blipFill>
        <p:spPr>
          <a:xfrm>
            <a:off x="175846" y="1066800"/>
            <a:ext cx="4220307" cy="5005753"/>
          </a:xfrm>
          <a:noFill/>
          <a:ln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78" y="1043354"/>
            <a:ext cx="7666892" cy="49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V16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37" y="381001"/>
            <a:ext cx="9179169" cy="602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9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96575"/>
            <a:ext cx="8827477" cy="590931"/>
          </a:xfrm>
        </p:spPr>
        <p:txBody>
          <a:bodyPr/>
          <a:lstStyle/>
          <a:p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Takayasu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Arteritis (pulseless disease)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324708" y="1447800"/>
            <a:ext cx="9366738" cy="50116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sz="2400" dirty="0"/>
              <a:t>A granulomatous </a:t>
            </a:r>
            <a:r>
              <a:rPr lang="en-US" altLang="ar-SA" sz="2400" dirty="0" err="1"/>
              <a:t>vasculitis</a:t>
            </a:r>
            <a:r>
              <a:rPr lang="en-US" altLang="ar-SA" sz="2400" dirty="0"/>
              <a:t> of </a:t>
            </a:r>
            <a:r>
              <a:rPr lang="en-US" altLang="ar-SA" sz="2400" b="1" dirty="0"/>
              <a:t>medium &amp; larger </a:t>
            </a:r>
            <a:r>
              <a:rPr lang="en-US" altLang="ar-SA" sz="2400" dirty="0"/>
              <a:t>arteries affects mainly arch of aorta.</a:t>
            </a:r>
          </a:p>
          <a:p>
            <a:r>
              <a:rPr lang="en-US" altLang="ar-SA" sz="2400" dirty="0"/>
              <a:t>Characterized by </a:t>
            </a:r>
            <a:r>
              <a:rPr lang="en-US" sz="2400" dirty="0" err="1"/>
              <a:t>transmural</a:t>
            </a:r>
            <a:r>
              <a:rPr lang="en-US" sz="2400" dirty="0"/>
              <a:t> fibrous</a:t>
            </a:r>
            <a:r>
              <a:rPr lang="en-US" altLang="ar-SA" sz="2400" dirty="0"/>
              <a:t> thickening &amp; obliteration of </a:t>
            </a:r>
            <a:r>
              <a:rPr lang="en-US" sz="2400" dirty="0"/>
              <a:t>aortic arch &amp; great vessels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luminal narrowing of the major branch vessels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altLang="ar-SA" sz="2400" dirty="0"/>
              <a:t>the origin of great vessels.</a:t>
            </a:r>
          </a:p>
          <a:p>
            <a:pPr>
              <a:lnSpc>
                <a:spcPct val="80000"/>
              </a:lnSpc>
            </a:pPr>
            <a:r>
              <a:rPr lang="en-US" altLang="ar-SA" sz="2400" dirty="0"/>
              <a:t>Symptoms are secondary to luminal narrowing: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sz="2400" dirty="0"/>
              <a:t>ocular disturbances &amp; marked weakening of the pulses in the upper extremities </a:t>
            </a:r>
            <a:r>
              <a:rPr lang="en-GB" altLang="ar-SA" sz="2400" dirty="0">
                <a:sym typeface="Wingdings" pitchFamily="2" charset="2"/>
              </a:rPr>
              <a:t></a:t>
            </a:r>
            <a:r>
              <a:rPr lang="en-US" altLang="ar-SA" sz="2400" dirty="0"/>
              <a:t>(pulseless disease).</a:t>
            </a:r>
          </a:p>
          <a:p>
            <a:pPr>
              <a:lnSpc>
                <a:spcPct val="80000"/>
              </a:lnSpc>
            </a:pPr>
            <a:r>
              <a:rPr lang="en-US" altLang="ar-SA" sz="2400" dirty="0"/>
              <a:t>More common in females younger than 40 years and </a:t>
            </a:r>
            <a:r>
              <a:rPr lang="en-US" sz="2400" dirty="0"/>
              <a:t>more frequently in Asian countries.</a:t>
            </a:r>
          </a:p>
          <a:p>
            <a:pPr>
              <a:lnSpc>
                <a:spcPct val="80000"/>
              </a:lnSpc>
            </a:pPr>
            <a:r>
              <a:rPr lang="en-US" altLang="ar-SA" sz="2400" dirty="0"/>
              <a:t>Course of disease is variable ,may enter in quiescent stage.</a:t>
            </a:r>
          </a:p>
        </p:txBody>
      </p:sp>
    </p:spTree>
    <p:extLst>
      <p:ext uri="{BB962C8B-B14F-4D97-AF65-F5344CB8AC3E}">
        <p14:creationId xmlns:p14="http://schemas.microsoft.com/office/powerpoint/2010/main" val="2965048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15" y="117231"/>
            <a:ext cx="7549662" cy="6412523"/>
          </a:xfrm>
        </p:spPr>
      </p:pic>
    </p:spTree>
    <p:extLst>
      <p:ext uri="{BB962C8B-B14F-4D97-AF65-F5344CB8AC3E}">
        <p14:creationId xmlns:p14="http://schemas.microsoft.com/office/powerpoint/2010/main" val="221722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662" y="566182"/>
            <a:ext cx="7772400" cy="590931"/>
          </a:xfrm>
        </p:spPr>
        <p:txBody>
          <a:bodyPr/>
          <a:lstStyle/>
          <a:p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Polyarteritis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nodosa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(PAN)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908" y="1524000"/>
            <a:ext cx="10105292" cy="48533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 systemic disease characterized by necrotizing inflammation of </a:t>
            </a:r>
            <a:r>
              <a:rPr lang="en-US" altLang="en-US" sz="2400" b="1" dirty="0"/>
              <a:t>small - to medium - sized arteries </a:t>
            </a:r>
            <a:r>
              <a:rPr lang="en-US" altLang="en-US" sz="2400" dirty="0"/>
              <a:t>throughout the body (renal and visceral), </a:t>
            </a:r>
            <a:r>
              <a:rPr lang="en-US" altLang="en-US" sz="2400" u="sng" dirty="0">
                <a:solidFill>
                  <a:srgbClr val="FF0000"/>
                </a:solidFill>
              </a:rPr>
              <a:t>sparing the pulmonary circulation.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involvement of the vessels is </a:t>
            </a:r>
            <a:r>
              <a:rPr lang="en-US" altLang="en-US" sz="2400" b="1" u="sng" dirty="0"/>
              <a:t>focal, random &amp; episodic.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It often produces irregular aneurysmal </a:t>
            </a:r>
            <a:r>
              <a:rPr lang="en-US" altLang="en-US" sz="2400" b="1" dirty="0"/>
              <a:t>dilatation (coz it </a:t>
            </a:r>
            <a:r>
              <a:rPr lang="en-US" sz="2400" b="1" dirty="0"/>
              <a:t>weakens the arterial wall)</a:t>
            </a:r>
            <a:r>
              <a:rPr lang="en-US" altLang="en-US" sz="2400" dirty="0"/>
              <a:t> nodularity, and vascular </a:t>
            </a:r>
            <a:r>
              <a:rPr lang="en-US" altLang="en-US" sz="2400" b="1" dirty="0"/>
              <a:t>obstruction leading to infarctions.</a:t>
            </a:r>
          </a:p>
          <a:p>
            <a:pPr>
              <a:lnSpc>
                <a:spcPct val="90000"/>
              </a:lnSpc>
            </a:pPr>
            <a:r>
              <a:rPr lang="en-US" altLang="en-US" sz="2400" u="sng" dirty="0"/>
              <a:t>Acute</a:t>
            </a:r>
            <a:r>
              <a:rPr lang="en-US" altLang="en-US" sz="2400" dirty="0"/>
              <a:t> lesions show </a:t>
            </a:r>
            <a:r>
              <a:rPr lang="en-US" sz="2400" b="1" dirty="0"/>
              <a:t>segmental </a:t>
            </a:r>
            <a:r>
              <a:rPr lang="en-US" sz="2400" b="1" dirty="0" err="1"/>
              <a:t>transmural</a:t>
            </a:r>
            <a:r>
              <a:rPr lang="en-US" sz="2400" b="1" dirty="0"/>
              <a:t> necrotizing inflammation </a:t>
            </a:r>
            <a:r>
              <a:rPr lang="en-US" altLang="en-US" sz="2400" dirty="0"/>
              <a:t>extending around the vessel.</a:t>
            </a:r>
            <a:endParaRPr lang="en-US" altLang="ar-SA" sz="2400" dirty="0"/>
          </a:p>
        </p:txBody>
      </p:sp>
    </p:spTree>
    <p:extLst>
      <p:ext uri="{BB962C8B-B14F-4D97-AF65-F5344CB8AC3E}">
        <p14:creationId xmlns:p14="http://schemas.microsoft.com/office/powerpoint/2010/main" val="415822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462" y="1606061"/>
            <a:ext cx="9589476" cy="52519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400" u="sng" dirty="0"/>
              <a:t>Healed</a:t>
            </a:r>
            <a:r>
              <a:rPr lang="en-US" altLang="ar-SA" sz="2400" dirty="0"/>
              <a:t> lesions show marked fibrotic thickening of the arterial wall ,with associated elastic lamina fragmentation.</a:t>
            </a:r>
          </a:p>
          <a:p>
            <a:r>
              <a:rPr lang="en-US" altLang="ar-SA" sz="2400" dirty="0"/>
              <a:t>All stages of activity may coexist in different vessels or even in the same vessel and this is so characteristic of PAN </a:t>
            </a:r>
            <a:r>
              <a:rPr lang="en-US" altLang="ar-SA" sz="2400" dirty="0">
                <a:sym typeface="Wingdings" pitchFamily="2" charset="2"/>
              </a:rPr>
              <a:t> </a:t>
            </a:r>
            <a:r>
              <a:rPr lang="en-US" sz="2400" dirty="0"/>
              <a:t>ongoing and recurrent insults.</a:t>
            </a:r>
            <a:endParaRPr lang="en-US" altLang="ar-SA" sz="2400" dirty="0"/>
          </a:p>
          <a:p>
            <a:pPr>
              <a:lnSpc>
                <a:spcPct val="90000"/>
              </a:lnSpc>
            </a:pPr>
            <a:r>
              <a:rPr lang="en-US" altLang="ar-SA" sz="2400" dirty="0"/>
              <a:t>Clinical features</a:t>
            </a:r>
          </a:p>
          <a:p>
            <a:pPr marL="0" indent="0">
              <a:buNone/>
            </a:pPr>
            <a:r>
              <a:rPr lang="en-US" altLang="ar-SA" sz="2400" dirty="0"/>
              <a:t>    young adults, males &gt; females ,</a:t>
            </a:r>
            <a:r>
              <a:rPr lang="en-US" sz="2400" dirty="0"/>
              <a:t> vascular involvement is widely scattered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clinical picture can be varied &amp; puzzling.</a:t>
            </a:r>
            <a:endParaRPr lang="en-US" altLang="ar-SA" sz="2400" dirty="0"/>
          </a:p>
          <a:p>
            <a:pPr>
              <a:lnSpc>
                <a:spcPct val="90000"/>
              </a:lnSpc>
            </a:pPr>
            <a:r>
              <a:rPr lang="en-US" altLang="ar-SA" sz="2800" dirty="0"/>
              <a:t>Diagnosis  .... Biopsy</a:t>
            </a:r>
          </a:p>
          <a:p>
            <a:pPr>
              <a:lnSpc>
                <a:spcPct val="90000"/>
              </a:lnSpc>
            </a:pPr>
            <a:r>
              <a:rPr lang="en-US" altLang="ar-SA" sz="2800" dirty="0"/>
              <a:t>Rx … immunosuppression</a:t>
            </a:r>
            <a:endParaRPr lang="en-US" altLang="ar-SA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08" y="589628"/>
            <a:ext cx="7772400" cy="590931"/>
          </a:xfrm>
        </p:spPr>
        <p:txBody>
          <a:bodyPr/>
          <a:lstStyle/>
          <a:p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Polyarteritis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nodosa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(PAN)</a:t>
            </a:r>
          </a:p>
        </p:txBody>
      </p:sp>
    </p:spTree>
    <p:extLst>
      <p:ext uri="{BB962C8B-B14F-4D97-AF65-F5344CB8AC3E}">
        <p14:creationId xmlns:p14="http://schemas.microsoft.com/office/powerpoint/2010/main" val="235339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" y="1233121"/>
            <a:ext cx="9284677" cy="504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8557846" y="1992923"/>
            <a:ext cx="433753" cy="797169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7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616" y="597877"/>
            <a:ext cx="9952892" cy="60491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/>
              <a:t>Inflammation of the walls of vessels is called </a:t>
            </a:r>
            <a:r>
              <a:rPr lang="en-US" altLang="en-US" sz="2400" i="1" dirty="0" err="1"/>
              <a:t>vascul</a:t>
            </a:r>
            <a:r>
              <a:rPr lang="en-US" altLang="en-US" sz="2400" i="1" dirty="0" err="1">
                <a:solidFill>
                  <a:srgbClr val="FF0000"/>
                </a:solidFill>
              </a:rPr>
              <a:t>itis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24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/>
              <a:t>It is encountered in diverse clinical settings.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alt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/>
              <a:t>Vessels of any type in virtually any organ can be affected.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alt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dirty="0"/>
              <a:t>Clinical manifestations often include: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/>
              <a:t>constitutional signs &amp; symptoms: e.g., fever, </a:t>
            </a:r>
            <a:r>
              <a:rPr lang="en-US" altLang="en-US" sz="2400" dirty="0" err="1"/>
              <a:t>myalgias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arthralgias</a:t>
            </a:r>
            <a:r>
              <a:rPr lang="en-US" altLang="en-US" sz="2400" dirty="0"/>
              <a:t>, &amp; malaise.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/>
              <a:t>local manifestations of downstream tissue ischemia. </a:t>
            </a:r>
            <a:br>
              <a:rPr lang="en-US" altLang="en-US" sz="2400" dirty="0"/>
            </a:b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774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986" y="365911"/>
            <a:ext cx="9108830" cy="1089529"/>
          </a:xfrm>
        </p:spPr>
        <p:txBody>
          <a:bodyPr/>
          <a:lstStyle/>
          <a:p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Kawasaki disease</a:t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mucocutaneous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lymph node syndrome)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338" y="1627164"/>
            <a:ext cx="10281139" cy="47700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400" dirty="0"/>
              <a:t>Acute febrile illness,  </a:t>
            </a:r>
            <a:r>
              <a:rPr lang="en-US" sz="2400" b="1" dirty="0"/>
              <a:t>large- to medium-sized </a:t>
            </a:r>
            <a:r>
              <a:rPr lang="en-US" sz="2400" b="1" dirty="0" err="1"/>
              <a:t>vasculitis</a:t>
            </a:r>
            <a:r>
              <a:rPr lang="en-US" sz="2400" b="1" dirty="0"/>
              <a:t> </a:t>
            </a:r>
            <a:r>
              <a:rPr lang="en-US" altLang="ar-SA" sz="2400" dirty="0"/>
              <a:t>of infants &amp; children (&lt; 4 years) characterized by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ar-SA" sz="2400" dirty="0"/>
              <a:t>    - Fever,</a:t>
            </a:r>
            <a:br>
              <a:rPr lang="en-US" altLang="ar-SA" sz="2400" dirty="0"/>
            </a:br>
            <a:r>
              <a:rPr lang="en-US" altLang="ar-SA" sz="2400" dirty="0"/>
              <a:t>    - </a:t>
            </a:r>
            <a:r>
              <a:rPr lang="en-GB" altLang="ar-SA" sz="2400" dirty="0"/>
              <a:t>L</a:t>
            </a:r>
            <a:r>
              <a:rPr lang="en-US" altLang="ar-SA" sz="2400" dirty="0" err="1"/>
              <a:t>ymphadenopathy</a:t>
            </a:r>
            <a:r>
              <a:rPr lang="en-US" altLang="ar-SA" sz="2400" dirty="0"/>
              <a:t>,</a:t>
            </a:r>
            <a:br>
              <a:rPr lang="en-US" altLang="ar-SA" sz="2400" dirty="0"/>
            </a:br>
            <a:r>
              <a:rPr lang="en-US" altLang="ar-SA" sz="2400" dirty="0"/>
              <a:t>   </a:t>
            </a:r>
            <a:r>
              <a:rPr lang="en-GB" altLang="ar-SA" sz="2400" dirty="0"/>
              <a:t> - S</a:t>
            </a:r>
            <a:r>
              <a:rPr lang="en-US" altLang="ar-SA" sz="2400" dirty="0"/>
              <a:t>kin rash</a:t>
            </a:r>
            <a:br>
              <a:rPr lang="en-US" altLang="ar-SA" sz="2400" dirty="0"/>
            </a:br>
            <a:r>
              <a:rPr lang="en-US" altLang="ar-SA" sz="2400" dirty="0"/>
              <a:t>    </a:t>
            </a:r>
            <a:r>
              <a:rPr lang="en-GB" altLang="ar-SA" sz="2400" dirty="0"/>
              <a:t>- O</a:t>
            </a:r>
            <a:r>
              <a:rPr lang="en-US" altLang="ar-SA" sz="2400" dirty="0" err="1"/>
              <a:t>ral</a:t>
            </a:r>
            <a:r>
              <a:rPr lang="en-US" altLang="ar-SA" sz="2400" dirty="0"/>
              <a:t> / </a:t>
            </a:r>
            <a:r>
              <a:rPr lang="en-US" altLang="ar-SA" sz="2400" dirty="0" err="1"/>
              <a:t>conjunctival</a:t>
            </a:r>
            <a:r>
              <a:rPr lang="en-US" altLang="ar-SA" sz="2400" dirty="0"/>
              <a:t> erythema.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20% have coronary </a:t>
            </a:r>
            <a:r>
              <a:rPr lang="en-US" altLang="ar-SA" sz="2400" dirty="0" err="1"/>
              <a:t>vasculitis</a:t>
            </a:r>
            <a:r>
              <a:rPr lang="en-US" altLang="ar-SA" sz="2400" dirty="0"/>
              <a:t> ,often with aneurysm.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Histology like PAN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Etiology ; unknown (</a:t>
            </a:r>
            <a:r>
              <a:rPr lang="en-US" sz="2400" dirty="0"/>
              <a:t>auto-antibodies to ECs)</a:t>
            </a:r>
            <a:endParaRPr lang="en-US" altLang="ar-SA" sz="2400" dirty="0"/>
          </a:p>
          <a:p>
            <a:pPr>
              <a:lnSpc>
                <a:spcPct val="90000"/>
              </a:lnSpc>
            </a:pPr>
            <a:r>
              <a:rPr lang="en-US" altLang="ar-SA" sz="2400" dirty="0"/>
              <a:t>Self-limited disease, rarely fatal(1%) </a:t>
            </a:r>
            <a:r>
              <a:rPr lang="en-US" altLang="ar-SA" sz="2400" dirty="0">
                <a:sym typeface="Wingdings" pitchFamily="2" charset="2"/>
              </a:rPr>
              <a:t></a:t>
            </a:r>
            <a:r>
              <a:rPr lang="en-US" altLang="ar-SA" sz="2400" dirty="0"/>
              <a:t> complications of coronary involvement.</a:t>
            </a:r>
          </a:p>
        </p:txBody>
      </p:sp>
    </p:spTree>
    <p:extLst>
      <p:ext uri="{BB962C8B-B14F-4D97-AF65-F5344CB8AC3E}">
        <p14:creationId xmlns:p14="http://schemas.microsoft.com/office/powerpoint/2010/main" val="126993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93620"/>
            <a:ext cx="8610600" cy="590931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Granulomatosis With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Polyangiitis</a:t>
            </a:r>
            <a:endParaRPr lang="en-US" alt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7" y="1072662"/>
            <a:ext cx="10726616" cy="5023338"/>
          </a:xfrm>
        </p:spPr>
        <p:txBody>
          <a:bodyPr/>
          <a:lstStyle/>
          <a:p>
            <a:r>
              <a:rPr lang="en-US" sz="2400" dirty="0"/>
              <a:t>Previously called </a:t>
            </a:r>
            <a:r>
              <a:rPr lang="en-US" sz="2400" i="1" dirty="0"/>
              <a:t>Wegener </a:t>
            </a:r>
            <a:r>
              <a:rPr lang="en-US" sz="2400" i="1" dirty="0" err="1"/>
              <a:t>granulomatosis</a:t>
            </a:r>
            <a:r>
              <a:rPr lang="en-US" sz="2400" i="1" dirty="0"/>
              <a:t>.</a:t>
            </a:r>
            <a:endParaRPr lang="en-US" altLang="ar-SA" sz="2400" dirty="0"/>
          </a:p>
          <a:p>
            <a:r>
              <a:rPr lang="en-US" altLang="ar-SA" sz="2400" dirty="0"/>
              <a:t>Classical cases consist of a triad: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ar-SA" sz="2400" dirty="0"/>
              <a:t>Granulomatous or necrotizing </a:t>
            </a:r>
            <a:r>
              <a:rPr lang="en-US" altLang="ar-SA" sz="2400" dirty="0" err="1"/>
              <a:t>vasculitis</a:t>
            </a:r>
            <a:r>
              <a:rPr lang="en-US" altLang="ar-SA" sz="2400" dirty="0"/>
              <a:t>  mainly in the </a:t>
            </a:r>
            <a:r>
              <a:rPr lang="en-US" altLang="ar-SA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</a:t>
            </a:r>
            <a:r>
              <a:rPr lang="en-US" altLang="ar-SA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ar-SA" sz="2400" dirty="0"/>
              <a:t>&amp; upper respiratory tract.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ar-SA" sz="2400" dirty="0"/>
              <a:t>Necrotizing granulomas of upper &amp;/or lower respiratory tract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ar-SA" sz="2400" dirty="0"/>
              <a:t>Renal involvement</a:t>
            </a:r>
          </a:p>
          <a:p>
            <a:pPr lvl="2">
              <a:spcAft>
                <a:spcPts val="0"/>
              </a:spcAft>
            </a:pPr>
            <a:r>
              <a:rPr lang="en-US" altLang="ar-SA" sz="1600" dirty="0"/>
              <a:t>focal necrotizing glomerulonephritis</a:t>
            </a:r>
          </a:p>
          <a:p>
            <a:pPr lvl="2">
              <a:spcAft>
                <a:spcPts val="0"/>
              </a:spcAft>
            </a:pPr>
            <a:r>
              <a:rPr lang="en-US" altLang="ar-SA" sz="1600" dirty="0" err="1"/>
              <a:t>rapidlly</a:t>
            </a:r>
            <a:r>
              <a:rPr lang="en-US" altLang="ar-SA" sz="1600" dirty="0"/>
              <a:t> progressive glomerulonephritis</a:t>
            </a:r>
          </a:p>
          <a:p>
            <a:r>
              <a:rPr lang="en-US" altLang="ar-SA" sz="2400" dirty="0"/>
              <a:t>Clinical picture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ar-SA" sz="2000" dirty="0"/>
              <a:t>overlaps with PAN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ar-SA" sz="2000" dirty="0"/>
              <a:t>Males &gt; females, peak at 5th decade</a:t>
            </a:r>
          </a:p>
          <a:p>
            <a:endParaRPr lang="en-US" altLang="ar-SA" sz="2000" dirty="0"/>
          </a:p>
        </p:txBody>
      </p:sp>
    </p:spTree>
    <p:extLst>
      <p:ext uri="{BB962C8B-B14F-4D97-AF65-F5344CB8AC3E}">
        <p14:creationId xmlns:p14="http://schemas.microsoft.com/office/powerpoint/2010/main" val="305453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661" y="1113692"/>
            <a:ext cx="10304585" cy="4953000"/>
          </a:xfrm>
        </p:spPr>
        <p:txBody>
          <a:bodyPr/>
          <a:lstStyle/>
          <a:p>
            <a:r>
              <a:rPr lang="en-US" altLang="ar-SA" sz="2400" dirty="0"/>
              <a:t>Diagnosis</a:t>
            </a:r>
          </a:p>
          <a:p>
            <a:pPr lvl="1"/>
            <a:r>
              <a:rPr lang="en-US" altLang="ar-SA" sz="2400" dirty="0"/>
              <a:t>Lung biopsy, k</a:t>
            </a:r>
            <a:r>
              <a:rPr lang="en-GB" altLang="ar-SA" sz="2400" dirty="0" err="1"/>
              <a:t>idney</a:t>
            </a:r>
            <a:r>
              <a:rPr lang="en-GB" altLang="ar-SA" sz="2400" dirty="0"/>
              <a:t> biopsy, or nasal biopsy, </a:t>
            </a:r>
          </a:p>
          <a:p>
            <a:r>
              <a:rPr lang="en-US" altLang="ar-SA" sz="2400" dirty="0"/>
              <a:t>Prognosis</a:t>
            </a:r>
          </a:p>
          <a:p>
            <a:pPr lvl="1"/>
            <a:r>
              <a:rPr lang="en-US" altLang="ar-SA" sz="2400" dirty="0"/>
              <a:t>80% die within a year (if not treated)</a:t>
            </a:r>
          </a:p>
          <a:p>
            <a:pPr lvl="1"/>
            <a:r>
              <a:rPr lang="en-US" altLang="ar-SA" sz="2400" dirty="0"/>
              <a:t>90% respond to treatment</a:t>
            </a:r>
          </a:p>
          <a:p>
            <a:r>
              <a:rPr lang="en-US" altLang="ar-SA" sz="2400" dirty="0"/>
              <a:t>Pathogenesis</a:t>
            </a:r>
          </a:p>
          <a:p>
            <a:pPr lvl="1"/>
            <a:r>
              <a:rPr lang="en-US" altLang="ar-SA" sz="2400" dirty="0"/>
              <a:t> T Cell Mediated.</a:t>
            </a:r>
          </a:p>
          <a:p>
            <a:pPr lvl="1"/>
            <a:r>
              <a:rPr lang="en-US" altLang="ar-SA" sz="2400" dirty="0"/>
              <a:t>&gt; 95% PR3-ANC positive (Mirrors the clinical coarse 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93620"/>
            <a:ext cx="8610600" cy="590931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Granulomatosis With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Polyangiitis</a:t>
            </a:r>
            <a:endParaRPr lang="en-US" alt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13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anulomatosis with polyangiitis 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06" y="597877"/>
            <a:ext cx="5295656" cy="54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32" y="597877"/>
            <a:ext cx="5263174" cy="547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2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246184" y="1009643"/>
            <a:ext cx="11324493" cy="3083921"/>
          </a:xfrm>
        </p:spPr>
        <p:txBody>
          <a:bodyPr/>
          <a:lstStyle/>
          <a:p>
            <a:r>
              <a:rPr lang="en-US" altLang="ar-S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Microscopic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polyangiitis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(microscopic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polyarteritis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or</a:t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                    HYPERSENSITIVITY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vasculitis</a:t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OR </a:t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                   LEUKOCYTOCLASTIC </a:t>
            </a:r>
            <a:r>
              <a:rPr lang="en-GB" altLang="ar-SA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asculitis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altLang="ar-SA" dirty="0"/>
            </a:br>
            <a:r>
              <a:rPr lang="en-US" altLang="ar-SA" dirty="0"/>
              <a:t> 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3985846"/>
            <a:ext cx="7959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cases of microscopic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polyangiitis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associated with MPO-ANCA , Although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immunoglobulins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complement components can be demonstrated in early skin lesions, most lesions are “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pauci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-immune”</a:t>
            </a:r>
          </a:p>
        </p:txBody>
      </p:sp>
    </p:spTree>
    <p:extLst>
      <p:ext uri="{BB962C8B-B14F-4D97-AF65-F5344CB8AC3E}">
        <p14:creationId xmlns:p14="http://schemas.microsoft.com/office/powerpoint/2010/main" val="3947991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355" y="3152775"/>
            <a:ext cx="3880338" cy="256735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chemeClr val="accent6"/>
                </a:solidFill>
              </a:rPr>
              <a:t>Involvement of small vessels    (arterioles, capillaries, &amp; </a:t>
            </a:r>
            <a:r>
              <a:rPr lang="en-US" altLang="en-US" sz="1600" b="1" dirty="0" err="1">
                <a:solidFill>
                  <a:schemeClr val="accent6"/>
                </a:solidFill>
              </a:rPr>
              <a:t>venules</a:t>
            </a:r>
            <a:r>
              <a:rPr lang="en-US" altLang="en-US" sz="1600" b="1" dirty="0">
                <a:solidFill>
                  <a:schemeClr val="accent6"/>
                </a:solidFill>
              </a:rPr>
              <a:t>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chemeClr val="accent6"/>
                </a:solidFill>
              </a:rPr>
              <a:t>all lesions  of the same stage/age.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chemeClr val="accent6"/>
                </a:solidFill>
              </a:rPr>
              <a:t>Skin, mucous membranes, lungs, brain, heart, GIT, kidney &amp; muscles.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altLang="en-US" sz="1600" b="1" dirty="0">
                <a:solidFill>
                  <a:schemeClr val="accent6"/>
                </a:solidFill>
              </a:rPr>
              <a:t>In</a:t>
            </a:r>
            <a:r>
              <a:rPr lang="en-US" altLang="en-US" sz="1600" b="1" dirty="0">
                <a:solidFill>
                  <a:schemeClr val="accent6"/>
                </a:solidFill>
              </a:rPr>
              <a:t> contrast to PAN, necrotizing glomerulonephritis (90%) &amp; pulmonary </a:t>
            </a:r>
            <a:r>
              <a:rPr lang="en-US" altLang="en-US" sz="1600" b="1" dirty="0" err="1">
                <a:solidFill>
                  <a:schemeClr val="accent6"/>
                </a:solidFill>
              </a:rPr>
              <a:t>capillaritis</a:t>
            </a:r>
            <a:r>
              <a:rPr lang="en-US" altLang="en-US" sz="1600" b="1" dirty="0">
                <a:solidFill>
                  <a:schemeClr val="accent6"/>
                </a:solidFill>
              </a:rPr>
              <a:t> are common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67200" y="3192333"/>
            <a:ext cx="3845170" cy="1496898"/>
          </a:xfrm>
        </p:spPr>
        <p:txBody>
          <a:bodyPr/>
          <a:lstStyle/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n-GB" altLang="ar-SA" sz="1600" b="1" dirty="0">
                <a:solidFill>
                  <a:schemeClr val="accent3"/>
                </a:solidFill>
              </a:rPr>
              <a:t>S</a:t>
            </a:r>
            <a:r>
              <a:rPr lang="en-US" altLang="ar-SA" sz="1600" b="1" dirty="0" err="1">
                <a:solidFill>
                  <a:schemeClr val="accent3"/>
                </a:solidFill>
              </a:rPr>
              <a:t>egmental</a:t>
            </a:r>
            <a:r>
              <a:rPr lang="en-US" altLang="ar-SA" sz="1600" b="1" dirty="0">
                <a:solidFill>
                  <a:schemeClr val="accent3"/>
                </a:solidFill>
              </a:rPr>
              <a:t> </a:t>
            </a:r>
            <a:r>
              <a:rPr lang="en-US" altLang="ar-SA" sz="1600" b="1" dirty="0" err="1">
                <a:solidFill>
                  <a:schemeClr val="accent3"/>
                </a:solidFill>
              </a:rPr>
              <a:t>fibrinoid</a:t>
            </a:r>
            <a:r>
              <a:rPr lang="en-US" altLang="ar-SA" sz="1600" b="1" dirty="0">
                <a:solidFill>
                  <a:schemeClr val="accent3"/>
                </a:solidFill>
              </a:rPr>
              <a:t> necrosis of media.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3"/>
                </a:solidFill>
              </a:rPr>
              <a:t>No granulomatous inflammation 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n-US" altLang="ar-SA" sz="1600" b="1" dirty="0">
                <a:solidFill>
                  <a:schemeClr val="accent3"/>
                </a:solidFill>
              </a:rPr>
              <a:t>Sometimes limited to infiltration of vessel wall by neutrophils with </a:t>
            </a:r>
            <a:r>
              <a:rPr lang="en-US" altLang="ar-SA" sz="16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fragmentation (</a:t>
            </a:r>
            <a:r>
              <a:rPr lang="en-US" altLang="ar-SA" sz="1600" b="1" u="sng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leucocytoclasia</a:t>
            </a:r>
            <a:r>
              <a:rPr lang="en-US" altLang="ar-SA" sz="16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altLang="ar-SA" sz="1600" b="1" u="sng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leukocytoclasatic</a:t>
            </a:r>
            <a:r>
              <a:rPr lang="en-US" altLang="ar-SA" sz="16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ar-SA" sz="1600" b="1" u="sng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vasculitis</a:t>
            </a:r>
            <a:r>
              <a:rPr lang="en-US" altLang="ar-SA" sz="16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b="1" dirty="0">
                <a:solidFill>
                  <a:schemeClr val="accent3"/>
                </a:solidFill>
              </a:rPr>
              <a:t>A reaction to an Ag such as drugs, microorganisms or </a:t>
            </a:r>
            <a:r>
              <a:rPr lang="en-US" altLang="en-US" sz="1600" b="1" dirty="0" err="1">
                <a:solidFill>
                  <a:schemeClr val="accent3"/>
                </a:solidFill>
              </a:rPr>
              <a:t>hetrologous</a:t>
            </a:r>
            <a:r>
              <a:rPr lang="en-US" altLang="en-US" sz="1600" b="1" dirty="0">
                <a:solidFill>
                  <a:schemeClr val="accent3"/>
                </a:solidFill>
              </a:rPr>
              <a:t> protein in a previously sensitized patients.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ar-SA" sz="1600" b="1" dirty="0">
              <a:solidFill>
                <a:schemeClr val="accent3"/>
              </a:solidFill>
            </a:endParaRP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endParaRPr lang="en-US" altLang="ar-SA" sz="1600" b="1" dirty="0">
              <a:solidFill>
                <a:schemeClr val="accent3"/>
              </a:solidFill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9262" y="3210658"/>
            <a:ext cx="3763108" cy="303627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 dirty="0">
                <a:solidFill>
                  <a:schemeClr val="accent5">
                    <a:lumMod val="75000"/>
                  </a:schemeClr>
                </a:solidFill>
              </a:rPr>
              <a:t>Clinical: hemoptysis, arthralgia, abdominal pain, hematuria, proteinuria, hemorrhage, &amp; muscle pain or weakness.</a:t>
            </a:r>
          </a:p>
          <a:p>
            <a:pPr marL="285750" lvl="1" indent="-285750">
              <a:spcBef>
                <a:spcPts val="1000"/>
              </a:spcBef>
              <a:spcAft>
                <a:spcPts val="600"/>
              </a:spcAft>
            </a:pP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Except in brain or renal involvement most patients respond to removal of offending antigens &amp; immunosuppression.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Ass : </a:t>
            </a:r>
            <a:r>
              <a:rPr lang="en-US" altLang="ar-SA" sz="1600" b="1" dirty="0" err="1">
                <a:solidFill>
                  <a:schemeClr val="accent5">
                    <a:lumMod val="75000"/>
                  </a:schemeClr>
                </a:solidFill>
              </a:rPr>
              <a:t>Henoch</a:t>
            </a: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 -</a:t>
            </a:r>
            <a:r>
              <a:rPr lang="en-US" altLang="ar-SA" sz="1600" b="1" dirty="0" err="1">
                <a:solidFill>
                  <a:schemeClr val="accent5">
                    <a:lumMod val="75000"/>
                  </a:schemeClr>
                </a:solidFill>
              </a:rPr>
              <a:t>schonlein</a:t>
            </a: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ar-SA" sz="1600" b="1" dirty="0" err="1">
                <a:solidFill>
                  <a:schemeClr val="accent5">
                    <a:lumMod val="75000"/>
                  </a:schemeClr>
                </a:solidFill>
              </a:rPr>
              <a:t>purpura</a:t>
            </a: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, essential mixed </a:t>
            </a:r>
            <a:r>
              <a:rPr lang="en-US" altLang="ar-SA" sz="1600" b="1" dirty="0" err="1">
                <a:solidFill>
                  <a:schemeClr val="accent5">
                    <a:lumMod val="75000"/>
                  </a:schemeClr>
                </a:solidFill>
              </a:rPr>
              <a:t>cryoglobulinemia</a:t>
            </a: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ar-SA" sz="1600" b="1" dirty="0" err="1">
                <a:solidFill>
                  <a:schemeClr val="accent5">
                    <a:lumMod val="75000"/>
                  </a:schemeClr>
                </a:solidFill>
              </a:rPr>
              <a:t>vasculitis</a:t>
            </a: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 with malignancy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leukocytoclastic vasculitis pa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14" y="0"/>
            <a:ext cx="4800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1114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0"/>
            <a:ext cx="38671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07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4" y="549077"/>
            <a:ext cx="7435729" cy="542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18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9877" y="447973"/>
            <a:ext cx="8645770" cy="1089529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altLang="en-US" u="sng" dirty="0">
                <a:solidFill>
                  <a:schemeClr val="accent6">
                    <a:lumMod val="75000"/>
                  </a:schemeClr>
                </a:solidFill>
              </a:rPr>
              <a:t>allergic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granulomatosis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angiitis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Churg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-Strauss syndrome)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185" y="1275471"/>
            <a:ext cx="9542584" cy="477009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Rare disease characterized by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- necrotizing </a:t>
            </a:r>
            <a:r>
              <a:rPr lang="en-US" altLang="en-US" sz="2400" dirty="0" err="1"/>
              <a:t>vasculitis</a:t>
            </a:r>
            <a:r>
              <a:rPr lang="en-US" altLang="en-US" sz="2400" dirty="0"/>
              <a:t>  accompanied by granulomas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 with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eosinophilic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dirty="0"/>
              <a:t>necrosis.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- p-ANCAs are present in A </a:t>
            </a:r>
            <a:r>
              <a:rPr lang="en-US" sz="2400" dirty="0"/>
              <a:t>minority </a:t>
            </a:r>
            <a:r>
              <a:rPr lang="en-US" altLang="en-US" sz="2400" dirty="0"/>
              <a:t>of patients.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- There is a strong </a:t>
            </a:r>
            <a:r>
              <a:rPr lang="en-US" altLang="en-US" sz="2400" u="sng" dirty="0"/>
              <a:t>association</a:t>
            </a:r>
            <a:r>
              <a:rPr lang="en-US" altLang="en-US" sz="2400" dirty="0"/>
              <a:t> with allergic rhinitis,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dirty="0"/>
              <a:t>        bronchial asthma, and peripheral eosinophilia.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dirty="0"/>
              <a:t>     - Coronary arteritis &amp; myocarditis are the principal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causes of morbidity and mortality. </a:t>
            </a:r>
          </a:p>
        </p:txBody>
      </p:sp>
    </p:spTree>
    <p:extLst>
      <p:ext uri="{BB962C8B-B14F-4D97-AF65-F5344CB8AC3E}">
        <p14:creationId xmlns:p14="http://schemas.microsoft.com/office/powerpoint/2010/main" val="3911921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 descr="File:Churg-Strauss syndrome - high ma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3" y="609602"/>
            <a:ext cx="8799561" cy="533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696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69" y="448768"/>
            <a:ext cx="7772400" cy="1089529"/>
          </a:xfrm>
        </p:spPr>
        <p:txBody>
          <a:bodyPr/>
          <a:lstStyle/>
          <a:p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Thromboangiitis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obliterans</a:t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Buerger’s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Disease)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793" y="1655118"/>
            <a:ext cx="6651274" cy="47700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400" dirty="0"/>
              <a:t>A condition marked by </a:t>
            </a:r>
            <a:r>
              <a:rPr lang="en-US" altLang="ar-SA" sz="2400" u="sng" dirty="0"/>
              <a:t>segmental</a:t>
            </a:r>
            <a:r>
              <a:rPr lang="en-US" altLang="ar-SA" sz="2400" dirty="0"/>
              <a:t>, </a:t>
            </a:r>
            <a:r>
              <a:rPr lang="en-US" altLang="ar-SA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thrombosing</a:t>
            </a:r>
            <a:r>
              <a:rPr lang="en-US" altLang="ar-SA" sz="2400" dirty="0"/>
              <a:t>, acute &amp; chronic inflammation of intermediate &amp; small arteries &amp; veins in the limbs with extension to accompanying nerves.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Exclusively seen in heavy smokers males before the age of 35.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Instep </a:t>
            </a:r>
            <a:r>
              <a:rPr lang="en-US" altLang="ar-SA" sz="2400" dirty="0"/>
              <a:t> claudication followed by pain at rest, might end in gangrene.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Etiology ? Endothelial cell injury by toxins in tobacco.</a:t>
            </a:r>
          </a:p>
        </p:txBody>
      </p:sp>
      <p:pic>
        <p:nvPicPr>
          <p:cNvPr id="4" name="Picture 5" descr="File:Buerger's Disease.M.V.56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66" y="334108"/>
            <a:ext cx="5410934" cy="60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6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785" y="820615"/>
            <a:ext cx="10562492" cy="5193323"/>
          </a:xfrm>
        </p:spPr>
        <p:txBody>
          <a:bodyPr/>
          <a:lstStyle/>
          <a:p>
            <a:r>
              <a:rPr lang="en-US" sz="2400" dirty="0"/>
              <a:t>Several </a:t>
            </a:r>
            <a:r>
              <a:rPr lang="en-US" sz="2400" dirty="0" err="1"/>
              <a:t>vasculitides</a:t>
            </a:r>
            <a:r>
              <a:rPr lang="en-US" sz="2400" dirty="0"/>
              <a:t> tend to affect only vessels of a particular size or location, but Most </a:t>
            </a:r>
            <a:r>
              <a:rPr lang="en-US" sz="2400" dirty="0" err="1"/>
              <a:t>vasculitides</a:t>
            </a:r>
            <a:r>
              <a:rPr lang="en-US" sz="2400" dirty="0"/>
              <a:t> affect small vessels; from arterioles to capillaries to </a:t>
            </a:r>
            <a:r>
              <a:rPr lang="en-US" sz="2400" dirty="0" err="1"/>
              <a:t>venules</a:t>
            </a:r>
            <a:endParaRPr lang="en-US" sz="2400" dirty="0"/>
          </a:p>
          <a:p>
            <a:r>
              <a:rPr lang="en-US" sz="2400" dirty="0"/>
              <a:t>20 primary forms of </a:t>
            </a:r>
            <a:r>
              <a:rPr lang="en-US" sz="2400" dirty="0" err="1"/>
              <a:t>vasculitis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classification schemes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according to: vessel diameter, role of immune complexes, presence of specific autoantibodies, granuloma formation, organ specificity, &amp; even population demographics</a:t>
            </a:r>
          </a:p>
          <a:p>
            <a:r>
              <a:rPr lang="en-US" altLang="en-US" sz="2400" dirty="0"/>
              <a:t>The two most common mechanisms of </a:t>
            </a:r>
            <a:r>
              <a:rPr lang="en-US" altLang="en-US" sz="2400" dirty="0" err="1"/>
              <a:t>vasculitis</a:t>
            </a:r>
            <a:r>
              <a:rPr lang="en-US" altLang="en-US" sz="2400" dirty="0"/>
              <a:t> are: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     - direct invasion of vascular walls by infectious pathogens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     - Immune-mediated mechanisms 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/>
              <a:t>Physical &amp; chemical injury, such as irradiation,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       mechanical trauma, &amp; toxins can also cause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       vascular damage.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9698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gan-1.jpg">
            <a:hlinkClick r:id="rId2" tooltip="gan-1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7" y="239525"/>
            <a:ext cx="7233901" cy="566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uerger's Disea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1"/>
          <a:stretch/>
        </p:blipFill>
        <p:spPr bwMode="auto">
          <a:xfrm>
            <a:off x="6658707" y="2180493"/>
            <a:ext cx="5240216" cy="42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26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4" y="593479"/>
            <a:ext cx="9917723" cy="501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99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4979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84842"/>
            <a:ext cx="7772400" cy="590931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Pathogenesis of Noninfectious </a:t>
            </a: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</a:rPr>
              <a:t>Vasculitis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554" y="1711569"/>
            <a:ext cx="8721968" cy="436098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Immunologic injury in noninfectious </a:t>
            </a:r>
            <a:r>
              <a:rPr lang="en-US" sz="2000" dirty="0" err="1"/>
              <a:t>vasculitis</a:t>
            </a:r>
            <a:r>
              <a:rPr lang="en-US" sz="2000" dirty="0"/>
              <a:t> may be caused by:</a:t>
            </a:r>
          </a:p>
          <a:p>
            <a:pPr marL="0" indent="0">
              <a:buNone/>
            </a:pPr>
            <a:r>
              <a:rPr lang="en-US" altLang="en-US" sz="2000" b="1" dirty="0">
                <a:latin typeface="+mj-lt"/>
              </a:rPr>
              <a:t>(1) Immune complex deposition</a:t>
            </a:r>
          </a:p>
          <a:p>
            <a:pPr marL="609600" indent="-609600">
              <a:buFontTx/>
              <a:buAutoNum type="arabicParenBoth"/>
            </a:pPr>
            <a:endParaRPr lang="en-US" altLang="en-US" sz="2000" b="1" dirty="0">
              <a:latin typeface="+mj-lt"/>
            </a:endParaRPr>
          </a:p>
          <a:p>
            <a:pPr marL="609600" indent="-609600">
              <a:buNone/>
            </a:pPr>
            <a:r>
              <a:rPr lang="en-US" altLang="en-US" sz="2000" b="1" dirty="0">
                <a:latin typeface="+mj-lt"/>
              </a:rPr>
              <a:t>(2) </a:t>
            </a:r>
            <a:r>
              <a:rPr lang="en-US" altLang="en-US" sz="2000" b="1" dirty="0" err="1">
                <a:latin typeface="+mj-lt"/>
              </a:rPr>
              <a:t>Antineutrophil</a:t>
            </a:r>
            <a:r>
              <a:rPr lang="en-US" altLang="en-US" sz="2000" b="1" dirty="0">
                <a:latin typeface="+mj-lt"/>
              </a:rPr>
              <a:t> cytoplasmic antibodies (ANCA)</a:t>
            </a:r>
            <a:endParaRPr lang="ar-JO" altLang="en-US" sz="2000" b="1" dirty="0">
              <a:latin typeface="+mj-lt"/>
            </a:endParaRPr>
          </a:p>
          <a:p>
            <a:pPr marL="609600" indent="-609600">
              <a:buNone/>
            </a:pPr>
            <a:endParaRPr lang="ar-JO" altLang="en-US" sz="2000" b="1" dirty="0">
              <a:latin typeface="+mj-lt"/>
            </a:endParaRPr>
          </a:p>
          <a:p>
            <a:pPr marL="609600" indent="-609600">
              <a:buNone/>
            </a:pPr>
            <a:r>
              <a:rPr lang="en-US" altLang="en-US" sz="2000" b="1" dirty="0">
                <a:latin typeface="+mj-lt"/>
              </a:rPr>
              <a:t>(3) Anti-endothelial cell antibodies. (Anti-EC)</a:t>
            </a:r>
          </a:p>
          <a:p>
            <a:pPr marL="609600" indent="-609600">
              <a:buNone/>
            </a:pPr>
            <a:endParaRPr lang="en-US" altLang="en-US" sz="2000" b="1" dirty="0">
              <a:latin typeface="+mj-lt"/>
            </a:endParaRPr>
          </a:p>
          <a:p>
            <a:pPr marL="609600" indent="-609600">
              <a:buNone/>
            </a:pPr>
            <a:r>
              <a:rPr lang="en-US" altLang="en-US" sz="2000" b="1" dirty="0">
                <a:latin typeface="+mj-lt"/>
              </a:rPr>
              <a:t>(4)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Autoreactive</a:t>
            </a:r>
            <a:r>
              <a:rPr lang="en-US" sz="2000" b="1" dirty="0">
                <a:latin typeface="+mj-lt"/>
              </a:rPr>
              <a:t> T cells</a:t>
            </a:r>
            <a:endParaRPr lang="en-US" alt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540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39448"/>
            <a:ext cx="7772400" cy="480131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Immune Complex–Associated Vasculitis</a:t>
            </a:r>
            <a:endParaRPr lang="en-US" alt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431" y="1723293"/>
            <a:ext cx="9390184" cy="4829907"/>
          </a:xfrm>
        </p:spPr>
        <p:txBody>
          <a:bodyPr/>
          <a:lstStyle/>
          <a:p>
            <a:pPr marL="342900" lvl="2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sz="2400" dirty="0"/>
              <a:t>This mechanism is supported by the fact that the vascular lesions  resemble those found in experimental immune complex - mediated conditions.</a:t>
            </a:r>
          </a:p>
          <a:p>
            <a:pPr marL="342900" lvl="2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sz="2400" dirty="0"/>
              <a:t>Also </a:t>
            </a:r>
            <a:r>
              <a:rPr lang="en-US" sz="2400" dirty="0"/>
              <a:t>in some cases contain readily identifiable antibody and complement</a:t>
            </a:r>
            <a:r>
              <a:rPr lang="en-US" altLang="ar-SA" sz="2400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is a diagnostic challenge; rarely is the specific antigen responsible for immune complex formation known, &amp; in most instances it is not clear whether the pathogenic antigen-antibody complexes are deposited into the vessel wall from the circulation or form in situ.</a:t>
            </a:r>
          </a:p>
          <a:p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Systemic lupus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erythematosus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&amp;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polyarteritis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nodosa</a:t>
            </a:r>
            <a:endParaRPr lang="en-US" alt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4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40900"/>
            <a:ext cx="7772400" cy="480131"/>
          </a:xfrm>
        </p:spPr>
        <p:txBody>
          <a:bodyPr/>
          <a:lstStyle/>
          <a:p>
            <a:r>
              <a:rPr lang="en-GB" altLang="en-US" sz="2800" dirty="0">
                <a:solidFill>
                  <a:schemeClr val="accent6">
                    <a:lumMod val="75000"/>
                  </a:schemeClr>
                </a:solidFill>
              </a:rPr>
              <a:t>ANCA associated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462" y="885093"/>
            <a:ext cx="10199076" cy="5867400"/>
          </a:xfrm>
        </p:spPr>
        <p:txBody>
          <a:bodyPr/>
          <a:lstStyle/>
          <a:p>
            <a:r>
              <a:rPr lang="en-US" sz="2400" dirty="0"/>
              <a:t>Patients have circulating antibodies react with neutrophil cytoplasmic antigens </a:t>
            </a:r>
            <a:r>
              <a:rPr lang="en-US" sz="2400" i="1" dirty="0"/>
              <a:t>(</a:t>
            </a:r>
            <a:r>
              <a:rPr lang="en-US" sz="2400" i="1" dirty="0" err="1"/>
              <a:t>antineutrophil</a:t>
            </a:r>
            <a:r>
              <a:rPr lang="en-US" sz="2400" i="1" dirty="0"/>
              <a:t> cytoplasmic antibodies (ANCAs). </a:t>
            </a:r>
          </a:p>
          <a:p>
            <a:r>
              <a:rPr lang="en-US" sz="2400" dirty="0"/>
              <a:t>ANCAs are a heterogeneous group of autoantibodies directed against constituents (usually enzymes) of neutrophil primary granules, monocyte lysosomes.</a:t>
            </a:r>
          </a:p>
          <a:p>
            <a:r>
              <a:rPr lang="en-US" altLang="en-US" sz="2400" dirty="0"/>
              <a:t>Two main patterns are recognized by IF studies: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1. </a:t>
            </a:r>
            <a:r>
              <a:rPr lang="en-US" altLang="en-US" sz="2400" b="1" spc="-6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Cytoplasmic</a:t>
            </a:r>
            <a:r>
              <a:rPr lang="en-US" altLang="en-US" sz="2400" dirty="0"/>
              <a:t> localization of the staining (c-ANCA), target antigen is proteinase-3 (PR3), a neutrophil granule constituent. (</a:t>
            </a:r>
            <a:r>
              <a:rPr lang="en-US" sz="2400" i="1" dirty="0"/>
              <a:t>Anti-proteinase-3)</a:t>
            </a:r>
            <a:r>
              <a:rPr lang="en-US" sz="2400" i="1" dirty="0">
                <a:sym typeface="Wingdings" pitchFamily="2" charset="2"/>
              </a:rPr>
              <a:t> 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granulomatosis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with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polyangiitis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2400" dirty="0"/>
              <a:t>     2. </a:t>
            </a:r>
            <a:r>
              <a:rPr lang="en-US" altLang="en-US" sz="2400" b="1" spc="-6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Perinuclear</a:t>
            </a:r>
            <a:r>
              <a:rPr lang="en-US" altLang="en-US" sz="2400" dirty="0"/>
              <a:t> staining (p-ANCA) &amp; target antigen is  myeloperoxidase (MPO). (</a:t>
            </a:r>
            <a:r>
              <a:rPr lang="en-US" sz="2400" i="1" dirty="0"/>
              <a:t>Anti-myeloperoxidase)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microscopic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</a:rPr>
              <a:t>polyangiitis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 &amp;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</a:rPr>
              <a:t>Churg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-Strauss syndrome</a:t>
            </a:r>
          </a:p>
        </p:txBody>
      </p:sp>
    </p:spTree>
    <p:extLst>
      <p:ext uri="{BB962C8B-B14F-4D97-AF65-F5344CB8AC3E}">
        <p14:creationId xmlns:p14="http://schemas.microsoft.com/office/powerpoint/2010/main" val="34078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40900"/>
            <a:ext cx="7772400" cy="480131"/>
          </a:xfrm>
        </p:spPr>
        <p:txBody>
          <a:bodyPr/>
          <a:lstStyle/>
          <a:p>
            <a:r>
              <a:rPr lang="en-GB" altLang="en-US" sz="2800" dirty="0">
                <a:solidFill>
                  <a:schemeClr val="accent6">
                    <a:lumMod val="75000"/>
                  </a:schemeClr>
                </a:solidFill>
              </a:rPr>
              <a:t>ANCA associated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462" y="885093"/>
            <a:ext cx="10199076" cy="2198076"/>
          </a:xfrm>
        </p:spPr>
        <p:txBody>
          <a:bodyPr/>
          <a:lstStyle/>
          <a:p>
            <a:r>
              <a:rPr lang="en-US" sz="2400" dirty="0"/>
              <a:t>These auto-antibodies are directed against cellular constituents without circulating immune complexes. Lesion does not contain antibody and complement; so often described as </a:t>
            </a:r>
            <a:r>
              <a:rPr lang="en-US" sz="2400" b="1" dirty="0"/>
              <a:t>“</a:t>
            </a:r>
            <a:r>
              <a:rPr lang="en-US" sz="2400" b="1" dirty="0" err="1"/>
              <a:t>pauci</a:t>
            </a:r>
            <a:r>
              <a:rPr lang="en-US" sz="2400" b="1" dirty="0"/>
              <a:t>-immune.”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8725" r="4840" b="4769"/>
          <a:stretch/>
        </p:blipFill>
        <p:spPr>
          <a:xfrm>
            <a:off x="2004646" y="2532185"/>
            <a:ext cx="7561385" cy="38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6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0523" y="746342"/>
            <a:ext cx="8944708" cy="867930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Anti-Endothelial Cell Antibodies &amp;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Autoreactive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T Cells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8961" y="1931964"/>
            <a:ext cx="8030935" cy="4770098"/>
          </a:xfrm>
        </p:spPr>
        <p:txBody>
          <a:bodyPr/>
          <a:lstStyle/>
          <a:p>
            <a:r>
              <a:rPr lang="en-US" sz="2800" dirty="0"/>
              <a:t>Antibodies to ECs underlie certain </a:t>
            </a:r>
            <a:r>
              <a:rPr lang="en-US" sz="2800" dirty="0" err="1"/>
              <a:t>vasculitides</a:t>
            </a:r>
            <a:r>
              <a:rPr lang="en-US" sz="2800" dirty="0"/>
              <a:t>, such as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Kawasaki disease</a:t>
            </a:r>
          </a:p>
          <a:p>
            <a:endParaRPr lang="en-US" sz="2800" dirty="0"/>
          </a:p>
          <a:p>
            <a:r>
              <a:rPr lang="en-US" sz="2800" dirty="0" err="1"/>
              <a:t>Autoreactive</a:t>
            </a:r>
            <a:r>
              <a:rPr lang="en-US" sz="2800" dirty="0"/>
              <a:t> T cells cause injury in some forms of </a:t>
            </a:r>
            <a:r>
              <a:rPr lang="en-US" sz="2800" dirty="0" err="1"/>
              <a:t>vasculitides</a:t>
            </a:r>
            <a:r>
              <a:rPr lang="en-US" sz="2800" dirty="0"/>
              <a:t> characterized by formation of granulomas.</a:t>
            </a:r>
            <a:r>
              <a:rPr lang="en-US" altLang="en-US" sz="2800" dirty="0"/>
              <a:t>    </a:t>
            </a:r>
          </a:p>
          <a:p>
            <a:pPr>
              <a:buFontTx/>
              <a:buNone/>
            </a:pPr>
            <a:r>
              <a:rPr lang="en-US" altLang="en-US" sz="2800" dirty="0"/>
              <a:t> 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8272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0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56372"/>
              </p:ext>
            </p:extLst>
          </p:nvPr>
        </p:nvGraphicFramePr>
        <p:xfrm>
          <a:off x="1524000" y="1320801"/>
          <a:ext cx="8839200" cy="5039679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Vessel</a:t>
                      </a:r>
                    </a:p>
                  </a:txBody>
                  <a:tcPr marT="137160" horzOverflow="overflow">
                    <a:lnL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Disease</a:t>
                      </a:r>
                    </a:p>
                  </a:txBody>
                  <a:tcPr marT="137160" horzOverflow="overflow">
                    <a:lnL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37160" horzOverflow="overflow">
                    <a:lnL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 rowSpan="2"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Large </a:t>
                      </a:r>
                    </a:p>
                  </a:txBody>
                  <a:tcPr marT="365760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Giant-cell arteritis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F, &gt;50. Arteries of head.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Takayasu arteritis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F, &lt;40. “Pulseless disease”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13">
                <a:tc rowSpan="2"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T="36576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Polyarteritis nodosa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Young adults. Widespread. 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Kawasaki disease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&lt;4. Coronary disease. Lymph nodes.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3"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T="64008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Wegener granulomatosis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Lung, kidney. c-ANCA.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Churg-Strauss syndrome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Lung. Eosinophils. Asthma. p-ANCA.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Microscopic polyangiitis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Lung, kidney. p-ANCA.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6604" name="Rectangle 44"/>
          <p:cNvSpPr>
            <a:spLocks noGrp="1" noChangeArrowheads="1"/>
          </p:cNvSpPr>
          <p:nvPr>
            <p:ph type="title"/>
          </p:nvPr>
        </p:nvSpPr>
        <p:spPr>
          <a:xfrm>
            <a:off x="2209800" y="352235"/>
            <a:ext cx="7772400" cy="590931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Classification of Vasculitis</a:t>
            </a:r>
          </a:p>
        </p:txBody>
      </p:sp>
    </p:spTree>
    <p:extLst>
      <p:ext uri="{BB962C8B-B14F-4D97-AF65-F5344CB8AC3E}">
        <p14:creationId xmlns:p14="http://schemas.microsoft.com/office/powerpoint/2010/main" val="2614206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SFT_01">
    <a:dk1>
      <a:sysClr val="windowText" lastClr="000000"/>
    </a:dk1>
    <a:lt1>
      <a:sysClr val="window" lastClr="FFFFFF"/>
    </a:lt1>
    <a:dk2>
      <a:srgbClr val="3F3F3F"/>
    </a:dk2>
    <a:lt2>
      <a:srgbClr val="FFFFFF"/>
    </a:lt2>
    <a:accent1>
      <a:srgbClr val="01C6FD"/>
    </a:accent1>
    <a:accent2>
      <a:srgbClr val="067F9C"/>
    </a:accent2>
    <a:accent3>
      <a:srgbClr val="014E52"/>
    </a:accent3>
    <a:accent4>
      <a:srgbClr val="ED7D31"/>
    </a:accent4>
    <a:accent5>
      <a:srgbClr val="79AE02"/>
    </a:accent5>
    <a:accent6>
      <a:srgbClr val="0070C0"/>
    </a:accent6>
    <a:hlink>
      <a:srgbClr val="01C6FD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7" ma:contentTypeDescription="Create a new document." ma:contentTypeScope="" ma:versionID="57f8917420caa576ed3efd9115bcb4ba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ffe6455017f6d2b21732d9aeeafff712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20E675-63B6-4D9F-91DD-CEA79049BAE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982555-10ae-48fc-bacb-d01f372ff3df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1388</Words>
  <Application>Microsoft Office PowerPoint</Application>
  <PresentationFormat>شاشة عريضة</PresentationFormat>
  <Paragraphs>170</Paragraphs>
  <Slides>32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Office Theme</vt:lpstr>
      <vt:lpstr>Cardiovascular Pathology</vt:lpstr>
      <vt:lpstr>عرض تقديمي في PowerPoint</vt:lpstr>
      <vt:lpstr>عرض تقديمي في PowerPoint</vt:lpstr>
      <vt:lpstr>Pathogenesis of Noninfectious Vasculitis </vt:lpstr>
      <vt:lpstr>Immune Complex–Associated Vasculitis</vt:lpstr>
      <vt:lpstr>ANCA associated</vt:lpstr>
      <vt:lpstr>ANCA associated</vt:lpstr>
      <vt:lpstr>Anti-Endothelial Cell Antibodies &amp; Autoreactive T Cells</vt:lpstr>
      <vt:lpstr>Classification of Vasculitis</vt:lpstr>
      <vt:lpstr>Temporal (giant cell, cranial) arteritis</vt:lpstr>
      <vt:lpstr>Temporal (giant cell, cranial) arteritis</vt:lpstr>
      <vt:lpstr>Temporal (giant cell, cranial) arteritis</vt:lpstr>
      <vt:lpstr>عرض تقديمي في PowerPoint</vt:lpstr>
      <vt:lpstr>عرض تقديمي في PowerPoint</vt:lpstr>
      <vt:lpstr>Takayasu Arteritis (pulseless disease)</vt:lpstr>
      <vt:lpstr>عرض تقديمي في PowerPoint</vt:lpstr>
      <vt:lpstr>Polyarteritis nodosa (PAN)</vt:lpstr>
      <vt:lpstr>Polyarteritis nodosa (PAN)</vt:lpstr>
      <vt:lpstr>عرض تقديمي في PowerPoint</vt:lpstr>
      <vt:lpstr>Kawasaki disease (mucocutaneous lymph node syndrome)</vt:lpstr>
      <vt:lpstr>Granulomatosis With Polyangiitis</vt:lpstr>
      <vt:lpstr>Granulomatosis With Polyangiitis</vt:lpstr>
      <vt:lpstr>عرض تقديمي في PowerPoint</vt:lpstr>
      <vt:lpstr> Microscopic polyangiitis (microscopic polyarteritis)                                           or                      HYPERSENSITIVITY vasculitis                                          OR                      LEUKOCYTOCLASTIC vasculitis   </vt:lpstr>
      <vt:lpstr>عرض تقديمي في PowerPoint</vt:lpstr>
      <vt:lpstr>عرض تقديمي في PowerPoint</vt:lpstr>
      <vt:lpstr>In allergic granulomatosis and angiitis (Churg-Strauss syndrome)</vt:lpstr>
      <vt:lpstr>عرض تقديمي في PowerPoint</vt:lpstr>
      <vt:lpstr>Thromboangiitis obliterans (Buerger’s Disease)</vt:lpstr>
      <vt:lpstr>عرض تقديمي في PowerPoint</vt:lpstr>
      <vt:lpstr>عرض تقديمي في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Pathology</dc:title>
  <dc:creator/>
  <cp:lastModifiedBy>othman ali</cp:lastModifiedBy>
  <cp:revision>2</cp:revision>
  <dcterms:created xsi:type="dcterms:W3CDTF">2018-10-22T06:51:35Z</dcterms:created>
  <dcterms:modified xsi:type="dcterms:W3CDTF">2020-11-22T07:09:52Z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