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1120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9" r:id="rId15"/>
    <p:sldId id="265" r:id="rId16"/>
    <p:sldId id="266" r:id="rId17"/>
    <p:sldId id="267" r:id="rId18"/>
    <p:sldId id="268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8" r:id="rId27"/>
    <p:sldId id="277" r:id="rId28"/>
    <p:sldId id="279" r:id="rId29"/>
    <p:sldId id="280" r:id="rId30"/>
    <p:sldId id="283" r:id="rId31"/>
    <p:sldId id="281" r:id="rId32"/>
    <p:sldId id="282" r:id="rId33"/>
    <p:sldId id="284" r:id="rId34"/>
    <p:sldId id="285" r:id="rId35"/>
    <p:sldId id="286" r:id="rId36"/>
    <p:sldId id="28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32" autoAdjust="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presProps" Target="presProps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tableStyles" Target="tableStyle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notesMaster" Target="notesMasters/notesMaster1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theme" Target="theme/theme1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viewProps" Target="viewProp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499B6-ABA8-4C72-9116-C462992273FB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842BB-43F8-48DC-AA9C-691CDFA7E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7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7E379-8794-4B01-96AD-E66DA69C0D58}" type="slidenum">
              <a:rPr lang="ar-IQ" smtClean="0"/>
              <a:pPr/>
              <a:t>1</a:t>
            </a:fld>
            <a:endParaRPr lang="ar-IQ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C8DE9-E7E0-2FF5-7A5B-040043248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F8A8A-4A62-76A5-28C6-02F053FB8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5087F-4687-C653-3B00-0D24ABAD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7131-9A1F-408C-95CC-E4D40684F04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E15E-D2A2-5966-995E-063895B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5FE17-4897-8382-4EBA-0F57DA026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1F17-322B-43B2-9CE3-1E906B25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2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50AA5-7BA8-ADE9-6196-F126112A6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6CB39-B8EE-5D43-45EF-EE63C06BB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9C40D-2F5B-B0AB-F520-F150A40DC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7131-9A1F-408C-95CC-E4D40684F04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2332C-3D80-4B22-BB4D-5217E49D0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D6D23-FB40-25DF-2859-6288DBD98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1F17-322B-43B2-9CE3-1E906B25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7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D4900C-04A4-840F-FFFF-8C09B2256E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23F3E-58BC-E17E-A96A-A1D187EC8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E15DD-7873-DB6D-0591-D67EC900D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7131-9A1F-408C-95CC-E4D40684F04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03355-75EB-511F-6A74-C50BE85B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C22B5-54F9-A5F6-1389-9ED4FFBC3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1F17-322B-43B2-9CE3-1E906B25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9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72BA4-E182-3412-806C-3D320B58B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DB5F7-757F-1EF0-7C69-B24A55A63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A7073-A7F5-1D35-FA2E-2065AAF3C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7131-9A1F-408C-95CC-E4D40684F04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89702-2551-1C14-C981-0665C0F4F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D4CD2-AE4F-7833-0B37-5B35206E1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1F17-322B-43B2-9CE3-1E906B25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31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6940C-3AC6-9279-081D-3F245819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28806-66F4-3974-2A1C-34B20D88F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3E628-442D-3661-D549-E260A30C7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7131-9A1F-408C-95CC-E4D40684F04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940EE-75BE-4B35-95D0-0138C6D5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71530-DEBB-B4F6-7738-60F8FBA4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1F17-322B-43B2-9CE3-1E906B25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56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A3ED9-DE88-29D5-8CF0-9CFDC9657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A34DF-650C-40E4-6102-65AAD51A3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58A70-348A-CFBE-BB4B-F636A29E7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23B0E-CD38-48CE-D2D0-4A81CF2D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7131-9A1F-408C-95CC-E4D40684F04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75CE3-EA6F-02F4-ACA4-17013CCB8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50AFC-0DD4-123C-8BA9-75804F453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1F17-322B-43B2-9CE3-1E906B25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53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9D2A4-CFF8-8BC7-01C0-155014DD8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3698F-BF39-B776-C464-A20FA6F66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352E-A207-C41D-986E-44C9E3E50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62E06-36DF-3BE7-9808-AE91394991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9A12E2-31FD-7958-DAC2-47C5C6CA7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C5813B-5C89-486D-14B4-DCB055639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7131-9A1F-408C-95CC-E4D40684F04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A9B638-4C1E-E002-188E-12D429EF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D5D058-28EC-0FBD-9614-739D5E395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1F17-322B-43B2-9CE3-1E906B25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7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3E61A-FEA0-504D-7767-D6A049E4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E9992-C2A1-9C39-5F20-9BD817779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7131-9A1F-408C-95CC-E4D40684F04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91281-F2D9-EB87-85B1-DBED79817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27901-B040-0AAC-DB3D-455C09691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1F17-322B-43B2-9CE3-1E906B25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13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424F5-D3EC-10E6-D39A-E7E4BF400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7131-9A1F-408C-95CC-E4D40684F04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D2CDD-5809-7702-24DB-818003D23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9DA07-40F1-D498-057E-828C57F9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1F17-322B-43B2-9CE3-1E906B25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41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81945-7F48-7962-DB97-65BB355AE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DC4AA-9DFA-8FB4-0D04-B454EA435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B4778-7F74-1C62-8D0F-7FE226E6E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E161F-BDD8-D90C-2D7C-3A79574A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7131-9A1F-408C-95CC-E4D40684F04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09842-42A8-95F9-05C8-CC9B3BC7F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A44C8B-50E0-DD10-48D8-C3F8EB80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1F17-322B-43B2-9CE3-1E906B25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59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44210-2D50-94E1-E3C2-DE5B45C1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E510A5-5253-011A-ACCC-644E35B57C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51340B-D0F1-7364-890F-F5A10B8CD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77D97-8FA4-5C44-463C-5B95DD173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7131-9A1F-408C-95CC-E4D40684F04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D4F50-4B3C-18EE-270A-C5E4DEF31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9D667-55C5-E6FA-0B44-A244F17A2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11F17-322B-43B2-9CE3-1E906B25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0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F67076-63EB-A50C-0D07-E0330236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426A9-6B02-BBE9-6BEF-55D421F36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04141-8DB0-03F2-AC51-02130E3B3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7131-9A1F-408C-95CC-E4D40684F04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6A2F3-111F-18FC-3AEA-68C56FD08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E2FBA-6CC6-4DFB-8A51-EF49CF389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11F17-322B-43B2-9CE3-1E906B253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1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990601"/>
            <a:ext cx="8077200" cy="40318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UROGENITAL SYSTEM 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Candara" pitchFamily="34" charset="0"/>
              </a:rPr>
              <a:t>LAB 1 Anatomy</a:t>
            </a:r>
          </a:p>
          <a:p>
            <a:pPr algn="ctr"/>
            <a:endParaRPr lang="en-US" sz="32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Dr. Aiman Qais Afar</a:t>
            </a:r>
          </a:p>
          <a:p>
            <a:pPr algn="ctr"/>
            <a:r>
              <a:rPr lang="en-US" sz="3200" b="1" i="1" dirty="0">
                <a:solidFill>
                  <a:srgbClr val="00FF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Candara" pitchFamily="34" charset="0"/>
              </a:rPr>
              <a:t>College of Medicine / University of Mutah</a:t>
            </a:r>
            <a:endParaRPr lang="ar-IQ" sz="32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08749" y="5324287"/>
            <a:ext cx="4648200" cy="365125"/>
          </a:xfrm>
        </p:spPr>
        <p:txBody>
          <a:bodyPr/>
          <a:lstStyle/>
          <a:p>
            <a:r>
              <a:rPr lang="en-US" sz="3200" b="1" i="1" dirty="0">
                <a:solidFill>
                  <a:srgbClr val="00FF00"/>
                </a:solidFill>
                <a:latin typeface="Candara" pitchFamily="34" charset="0"/>
              </a:rPr>
              <a:t>Wednesday 11 MAY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829800" y="6356351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4BF9C3-DD93-5620-8FF8-730BBBFF4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698" y="217119"/>
            <a:ext cx="6382139" cy="6556199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BB1088-23C2-B26D-82C3-720A2C8AD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8697" t="7292" r="33821" b="12500"/>
          <a:stretch>
            <a:fillRect/>
          </a:stretch>
        </p:blipFill>
        <p:spPr bwMode="auto">
          <a:xfrm>
            <a:off x="202163" y="479579"/>
            <a:ext cx="4966996" cy="597591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5916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6CB8C21-F5EC-F4CF-CB6A-CAC35FEF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125" t="6562" r="25000" b="10000"/>
          <a:stretch>
            <a:fillRect/>
          </a:stretch>
        </p:blipFill>
        <p:spPr bwMode="auto">
          <a:xfrm>
            <a:off x="6096000" y="285106"/>
            <a:ext cx="5819675" cy="6474400"/>
          </a:xfrm>
          <a:prstGeom prst="rect">
            <a:avLst/>
          </a:prstGeom>
          <a:noFill/>
          <a:ln w="57150">
            <a:solidFill>
              <a:srgbClr val="0FFD3C"/>
            </a:solidFill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510346-A7F7-AFC8-239A-BB15BCC93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8125" t="7500" r="25000" b="12812"/>
          <a:stretch>
            <a:fillRect/>
          </a:stretch>
        </p:blipFill>
        <p:spPr bwMode="auto">
          <a:xfrm>
            <a:off x="286137" y="429209"/>
            <a:ext cx="5661271" cy="6015134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1893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3307C59-E57D-D0CE-60AB-0EEC5176D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940" t="22917" r="36164" b="20833"/>
          <a:stretch>
            <a:fillRect/>
          </a:stretch>
        </p:blipFill>
        <p:spPr bwMode="auto">
          <a:xfrm>
            <a:off x="4916855" y="361064"/>
            <a:ext cx="7158516" cy="6135871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DDD1F17-319A-2114-6C4A-559077F3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625" t="30208" r="42606" b="26042"/>
          <a:stretch>
            <a:fillRect/>
          </a:stretch>
        </p:blipFill>
        <p:spPr bwMode="auto">
          <a:xfrm>
            <a:off x="161061" y="1716833"/>
            <a:ext cx="4551858" cy="434495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8285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s.slideplayer.com/14/4225701/slides/slide_3.jpg">
            <a:extLst>
              <a:ext uri="{FF2B5EF4-FFF2-40B4-BE49-F238E27FC236}">
                <a16:creationId xmlns:a16="http://schemas.microsoft.com/office/drawing/2014/main" id="{7253BC21-993B-7D79-3318-B3BE3CBD0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1667" r="7500" b="1111"/>
          <a:stretch>
            <a:fillRect/>
          </a:stretch>
        </p:blipFill>
        <p:spPr bwMode="auto">
          <a:xfrm>
            <a:off x="2934342" y="205273"/>
            <a:ext cx="7023606" cy="644434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886895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A908DD4-5C16-E136-EFC9-0916D4DB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4570" t="16875" r="22070" b="18534"/>
          <a:stretch>
            <a:fillRect/>
          </a:stretch>
        </p:blipFill>
        <p:spPr bwMode="auto">
          <a:xfrm>
            <a:off x="1576873" y="297889"/>
            <a:ext cx="8585719" cy="637620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0544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A302A8F-3C7A-EADD-4622-13D0234DA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055" t="34688" r="27343" b="8125"/>
          <a:stretch>
            <a:fillRect/>
          </a:stretch>
        </p:blipFill>
        <p:spPr bwMode="auto">
          <a:xfrm>
            <a:off x="2655726" y="236954"/>
            <a:ext cx="7430665" cy="638409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36069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3.amazonaws.com/classconnection/36/flashcards/5544036/png/pelvic_outlet-14F5EDF7A4106E24C91.png">
            <a:extLst>
              <a:ext uri="{FF2B5EF4-FFF2-40B4-BE49-F238E27FC236}">
                <a16:creationId xmlns:a16="http://schemas.microsoft.com/office/drawing/2014/main" id="{3435B14A-B004-8897-CA46-5B796A82E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045" y="387148"/>
            <a:ext cx="10618237" cy="6234959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18661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D8298A9-9326-26E8-19BD-A3674FEE5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055" t="18750" r="26171" b="17500"/>
          <a:stretch>
            <a:fillRect/>
          </a:stretch>
        </p:blipFill>
        <p:spPr bwMode="auto">
          <a:xfrm>
            <a:off x="6540249" y="1329611"/>
            <a:ext cx="5524203" cy="514583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1D36EE1-B96B-1511-CE09-1174D1C43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250" t="19062" r="22461" b="25625"/>
          <a:stretch>
            <a:fillRect/>
          </a:stretch>
        </p:blipFill>
        <p:spPr bwMode="auto">
          <a:xfrm>
            <a:off x="220855" y="1329611"/>
            <a:ext cx="6138523" cy="514583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17776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8620220-DEE0-12CC-AC55-6656BD5F2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7539" t="10312" r="25000" b="31562"/>
          <a:stretch>
            <a:fillRect/>
          </a:stretch>
        </p:blipFill>
        <p:spPr bwMode="auto">
          <a:xfrm>
            <a:off x="5000609" y="746061"/>
            <a:ext cx="7010223" cy="5365878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AEF72C-98F1-C1F1-8587-B313602F0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82" y="2141850"/>
            <a:ext cx="4590686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72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5C97075-9719-0ED9-84A1-2C808641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055" t="9375" r="36132" b="29687"/>
          <a:stretch>
            <a:fillRect/>
          </a:stretch>
        </p:blipFill>
        <p:spPr bwMode="auto">
          <a:xfrm>
            <a:off x="3033264" y="261256"/>
            <a:ext cx="6176050" cy="634148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53466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-jR7F65iz1Bs/ThSzpk_71FI/AAAAAAAACmg/e7X4WtbIf44/s1600/image_thumb14.png">
            <a:extLst>
              <a:ext uri="{FF2B5EF4-FFF2-40B4-BE49-F238E27FC236}">
                <a16:creationId xmlns:a16="http://schemas.microsoft.com/office/drawing/2014/main" id="{20A1A180-E225-8D9E-9D04-786E8C87A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6369" y="326573"/>
            <a:ext cx="9260366" cy="6006542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730665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493205-6872-30E4-D296-537306808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775" y="182637"/>
            <a:ext cx="5209646" cy="6360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77567A-F0D8-8520-5EC1-70F6EA880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5156" t="31875" r="32031" b="30625"/>
          <a:stretch>
            <a:fillRect/>
          </a:stretch>
        </p:blipFill>
        <p:spPr bwMode="auto">
          <a:xfrm>
            <a:off x="183555" y="1791478"/>
            <a:ext cx="6061167" cy="4329404"/>
          </a:xfrm>
          <a:prstGeom prst="rect">
            <a:avLst/>
          </a:prstGeom>
          <a:noFill/>
          <a:ln w="57150">
            <a:solidFill>
              <a:srgbClr val="3EFC24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88759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42FE51-690D-3316-38AB-CA4E07A31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055" t="8437" r="22070" b="22187"/>
          <a:stretch>
            <a:fillRect/>
          </a:stretch>
        </p:blipFill>
        <p:spPr bwMode="auto">
          <a:xfrm>
            <a:off x="6182296" y="1149312"/>
            <a:ext cx="5881589" cy="5440469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ABED2E-6FB1-4C20-28FF-AACD3BD3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055" t="20625" r="22070" b="12812"/>
          <a:stretch>
            <a:fillRect/>
          </a:stretch>
        </p:blipFill>
        <p:spPr bwMode="auto">
          <a:xfrm>
            <a:off x="217788" y="1165809"/>
            <a:ext cx="5791917" cy="5140325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37215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RI of the Male Pelvic Floor | RadioGraphics">
            <a:extLst>
              <a:ext uri="{FF2B5EF4-FFF2-40B4-BE49-F238E27FC236}">
                <a16:creationId xmlns:a16="http://schemas.microsoft.com/office/drawing/2014/main" id="{1CCA5561-CB9F-E1DF-1474-560CDAB9A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71" y="246299"/>
            <a:ext cx="9246123" cy="6324348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814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425A2BE-9589-CA0A-3EDE-F839FDA83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055" t="14062" r="25000" b="26875"/>
          <a:stretch>
            <a:fillRect/>
          </a:stretch>
        </p:blipFill>
        <p:spPr bwMode="auto">
          <a:xfrm>
            <a:off x="1979627" y="178429"/>
            <a:ext cx="7739406" cy="6501141"/>
          </a:xfrm>
          <a:prstGeom prst="rect">
            <a:avLst/>
          </a:prstGeom>
          <a:noFill/>
          <a:ln w="76200">
            <a:solidFill>
              <a:srgbClr val="3EFC24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9204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C5E09B2-2B58-BD94-3AF8-3C09BE90D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953" t="33750" r="25000" b="20312"/>
          <a:stretch>
            <a:fillRect/>
          </a:stretch>
        </p:blipFill>
        <p:spPr bwMode="auto">
          <a:xfrm>
            <a:off x="1334359" y="735291"/>
            <a:ext cx="9692420" cy="5791842"/>
          </a:xfrm>
          <a:prstGeom prst="rect">
            <a:avLst/>
          </a:prstGeom>
          <a:noFill/>
          <a:ln w="57150">
            <a:solidFill>
              <a:srgbClr val="28F84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53159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assconnection.s3.amazonaws.com/744/flashcards/4744/jpg/vulva21335366355036.jpg">
            <a:extLst>
              <a:ext uri="{FF2B5EF4-FFF2-40B4-BE49-F238E27FC236}">
                <a16:creationId xmlns:a16="http://schemas.microsoft.com/office/drawing/2014/main" id="{BDB0F512-70E9-FA93-1220-2E3F6A8F2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926" y="219590"/>
            <a:ext cx="7801530" cy="641882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056078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External Genitalia - Female Reproductive System">
            <a:extLst>
              <a:ext uri="{FF2B5EF4-FFF2-40B4-BE49-F238E27FC236}">
                <a16:creationId xmlns:a16="http://schemas.microsoft.com/office/drawing/2014/main" id="{5060353F-DDE5-3E42-01FA-796E285ED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66" y="166157"/>
            <a:ext cx="5051020" cy="6525685"/>
          </a:xfrm>
          <a:prstGeom prst="rect">
            <a:avLst/>
          </a:prstGeom>
          <a:noFill/>
          <a:ln w="76200">
            <a:solidFill>
              <a:srgbClr val="27F94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What Is Pouch Of Douglas? Fluid And Endometriosis | Endometriosis, Pouch,  Human anatomy and physiology">
            <a:extLst>
              <a:ext uri="{FF2B5EF4-FFF2-40B4-BE49-F238E27FC236}">
                <a16:creationId xmlns:a16="http://schemas.microsoft.com/office/drawing/2014/main" id="{6E0DFFD9-4EC9-AA79-CA66-71D1A9C5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93" y="1320146"/>
            <a:ext cx="6350599" cy="5212629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856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rinary Bladder , gross features, trigone, arterial and nerve supply ,  Anatomy QA">
            <a:extLst>
              <a:ext uri="{FF2B5EF4-FFF2-40B4-BE49-F238E27FC236}">
                <a16:creationId xmlns:a16="http://schemas.microsoft.com/office/drawing/2014/main" id="{4D5B8EC4-801D-124E-027F-154AAACF2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30" y="2139886"/>
            <a:ext cx="11555504" cy="4362012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611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B20DF63-6203-77EF-DF05-C9148813D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" t="50284" r="-1"/>
          <a:stretch/>
        </p:blipFill>
        <p:spPr bwMode="auto">
          <a:xfrm>
            <a:off x="6257615" y="523717"/>
            <a:ext cx="5859843" cy="4670981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3EDBF6-08EB-3D38-64C0-98515323B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099" b="50726"/>
          <a:stretch/>
        </p:blipFill>
        <p:spPr bwMode="auto">
          <a:xfrm>
            <a:off x="236157" y="731944"/>
            <a:ext cx="5859843" cy="446275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228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0581506-5169-16FA-DB69-B81DF7967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2227" t="31875" r="29687" b="20312"/>
          <a:stretch>
            <a:fillRect/>
          </a:stretch>
        </p:blipFill>
        <p:spPr bwMode="auto">
          <a:xfrm>
            <a:off x="129392" y="466657"/>
            <a:ext cx="6175482" cy="4845377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35692-4EE9-13C4-3EEF-A0FE5F7DF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055" t="12187" r="26171" b="20312"/>
          <a:stretch>
            <a:fillRect/>
          </a:stretch>
        </p:blipFill>
        <p:spPr bwMode="auto">
          <a:xfrm>
            <a:off x="6504497" y="466657"/>
            <a:ext cx="5536676" cy="4918469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53170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elearning.rcgp.org.uk/file.php/1/summary_images/85/Kidney_image.jpg">
            <a:extLst>
              <a:ext uri="{FF2B5EF4-FFF2-40B4-BE49-F238E27FC236}">
                <a16:creationId xmlns:a16="http://schemas.microsoft.com/office/drawing/2014/main" id="{430449D3-D4E5-8B43-0A44-E47CFC9A9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0083" y="351453"/>
            <a:ext cx="7691833" cy="6155094"/>
          </a:xfrm>
          <a:prstGeom prst="rect">
            <a:avLst/>
          </a:prstGeom>
          <a:noFill/>
          <a:ln w="57150">
            <a:solidFill>
              <a:srgbClr val="65EB35"/>
            </a:solidFill>
          </a:ln>
        </p:spPr>
      </p:pic>
    </p:spTree>
    <p:extLst>
      <p:ext uri="{BB962C8B-B14F-4D97-AF65-F5344CB8AC3E}">
        <p14:creationId xmlns:p14="http://schemas.microsoft.com/office/powerpoint/2010/main" val="1635356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gends Of Surgery on Twitter: &quot;The fascia that separates the prostate and  bladder from the rectum was described in 1836 by French surgeon and  anatomist Charles-Pierre Denonvilliers (1808-1872). It's an important  structure">
            <a:extLst>
              <a:ext uri="{FF2B5EF4-FFF2-40B4-BE49-F238E27FC236}">
                <a16:creationId xmlns:a16="http://schemas.microsoft.com/office/drawing/2014/main" id="{1341F1A0-1AC7-944A-FD7F-1ADEA4F7F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58" y="1458405"/>
            <a:ext cx="5312563" cy="477046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ubocervical Ligament">
            <a:extLst>
              <a:ext uri="{FF2B5EF4-FFF2-40B4-BE49-F238E27FC236}">
                <a16:creationId xmlns:a16="http://schemas.microsoft.com/office/drawing/2014/main" id="{233AB95D-268A-1CBA-CA04-22ED24810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" r="1" b="50000"/>
          <a:stretch/>
        </p:blipFill>
        <p:spPr bwMode="auto">
          <a:xfrm>
            <a:off x="299528" y="2460396"/>
            <a:ext cx="6143693" cy="3768473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302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8BEA11F-E887-7007-3E16-DE50180BB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3924" t="38542" r="27379" b="15625"/>
          <a:stretch>
            <a:fillRect/>
          </a:stretch>
        </p:blipFill>
        <p:spPr bwMode="auto">
          <a:xfrm>
            <a:off x="6315960" y="452887"/>
            <a:ext cx="5649798" cy="5073288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5ED0C55-9B95-145C-D3A7-3D6A4C489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2972" t="29167" r="27745" b="29167"/>
          <a:stretch>
            <a:fillRect/>
          </a:stretch>
        </p:blipFill>
        <p:spPr bwMode="auto">
          <a:xfrm>
            <a:off x="226242" y="1074657"/>
            <a:ext cx="5564398" cy="4451518"/>
          </a:xfrm>
          <a:prstGeom prst="rect">
            <a:avLst/>
          </a:prstGeom>
          <a:noFill/>
          <a:ln w="76200">
            <a:solidFill>
              <a:srgbClr val="0FFD3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2734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rethral Strictures Overview, Symptoms, Diagnosis &amp; Treatment Options">
            <a:extLst>
              <a:ext uri="{FF2B5EF4-FFF2-40B4-BE49-F238E27FC236}">
                <a16:creationId xmlns:a16="http://schemas.microsoft.com/office/drawing/2014/main" id="{1E765160-037C-2C2F-1D22-B69710038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79" y="274392"/>
            <a:ext cx="6040171" cy="6233183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JaypeeDigital | eBook Reader">
            <a:extLst>
              <a:ext uri="{FF2B5EF4-FFF2-40B4-BE49-F238E27FC236}">
                <a16:creationId xmlns:a16="http://schemas.microsoft.com/office/drawing/2014/main" id="{F90A1299-004A-49D0-AFA8-0291DD92A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2" y="1639166"/>
            <a:ext cx="5233696" cy="4269915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678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363A319-015C-8EF3-E2F2-F9747AE3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35" y="2262433"/>
            <a:ext cx="6871979" cy="4375379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156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>
            <a:extLst>
              <a:ext uri="{FF2B5EF4-FFF2-40B4-BE49-F238E27FC236}">
                <a16:creationId xmlns:a16="http://schemas.microsoft.com/office/drawing/2014/main" id="{C850F11F-B6E3-A405-9092-E3469E302AA8}"/>
              </a:ext>
            </a:extLst>
          </p:cNvPr>
          <p:cNvGrpSpPr/>
          <p:nvPr/>
        </p:nvGrpSpPr>
        <p:grpSpPr>
          <a:xfrm>
            <a:off x="1567543" y="699796"/>
            <a:ext cx="9828244" cy="5725886"/>
            <a:chOff x="1752600" y="3048000"/>
            <a:chExt cx="7086600" cy="3657600"/>
          </a:xfrm>
        </p:grpSpPr>
        <p:grpSp>
          <p:nvGrpSpPr>
            <p:cNvPr id="3" name="Group 17">
              <a:extLst>
                <a:ext uri="{FF2B5EF4-FFF2-40B4-BE49-F238E27FC236}">
                  <a16:creationId xmlns:a16="http://schemas.microsoft.com/office/drawing/2014/main" id="{67645D39-06F2-F669-AB8D-2637E3E9662C}"/>
                </a:ext>
              </a:extLst>
            </p:cNvPr>
            <p:cNvGrpSpPr/>
            <p:nvPr/>
          </p:nvGrpSpPr>
          <p:grpSpPr>
            <a:xfrm>
              <a:off x="1752600" y="3048000"/>
              <a:ext cx="7086600" cy="3596268"/>
              <a:chOff x="1752600" y="3048000"/>
              <a:chExt cx="7086600" cy="3596268"/>
            </a:xfrm>
          </p:grpSpPr>
          <p:grpSp>
            <p:nvGrpSpPr>
              <p:cNvPr id="6" name="Group 13">
                <a:extLst>
                  <a:ext uri="{FF2B5EF4-FFF2-40B4-BE49-F238E27FC236}">
                    <a16:creationId xmlns:a16="http://schemas.microsoft.com/office/drawing/2014/main" id="{B7B15E99-A99A-7614-1100-2BBB77AD31B4}"/>
                  </a:ext>
                </a:extLst>
              </p:cNvPr>
              <p:cNvGrpSpPr/>
              <p:nvPr/>
            </p:nvGrpSpPr>
            <p:grpSpPr>
              <a:xfrm>
                <a:off x="1752600" y="3048000"/>
                <a:ext cx="6705600" cy="3596268"/>
                <a:chOff x="1752600" y="3048000"/>
                <a:chExt cx="6553200" cy="3596268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0D298AE1-47A4-5A13-EAAE-7EEBA6DEA905}"/>
                    </a:ext>
                  </a:extLst>
                </p:cNvPr>
                <p:cNvGrpSpPr/>
                <p:nvPr/>
              </p:nvGrpSpPr>
              <p:grpSpPr>
                <a:xfrm>
                  <a:off x="1752600" y="3048000"/>
                  <a:ext cx="6553200" cy="3596268"/>
                  <a:chOff x="2133600" y="3048000"/>
                  <a:chExt cx="6553200" cy="3596268"/>
                </a:xfrm>
              </p:grpSpPr>
              <p:pic>
                <p:nvPicPr>
                  <p:cNvPr id="12" name="Picture 2">
                    <a:extLst>
                      <a:ext uri="{FF2B5EF4-FFF2-40B4-BE49-F238E27FC236}">
                        <a16:creationId xmlns:a16="http://schemas.microsoft.com/office/drawing/2014/main" id="{E2861525-A3CC-00E2-1A04-E959ED040D4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33382" t="23958" r="18594" b="29167"/>
                  <a:stretch>
                    <a:fillRect/>
                  </a:stretch>
                </p:blipFill>
                <p:spPr bwMode="auto">
                  <a:xfrm>
                    <a:off x="2133600" y="3048000"/>
                    <a:ext cx="6553200" cy="3596268"/>
                  </a:xfrm>
                  <a:prstGeom prst="rect">
                    <a:avLst/>
                  </a:prstGeom>
                  <a:noFill/>
                  <a:ln w="76200">
                    <a:solidFill>
                      <a:srgbClr val="00FF00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1238F94D-21EE-B98B-E2B0-89F90EC71DFC}"/>
                      </a:ext>
                    </a:extLst>
                  </p:cNvPr>
                  <p:cNvSpPr txBox="1"/>
                  <p:nvPr/>
                </p:nvSpPr>
                <p:spPr>
                  <a:xfrm>
                    <a:off x="6781800" y="3048000"/>
                    <a:ext cx="17526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ndara" pitchFamily="34" charset="0"/>
                      </a:rPr>
                      <a:t>Fibrous capsule </a:t>
                    </a:r>
                    <a:endPara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cxnSp>
                <p:nvCxnSpPr>
                  <p:cNvPr id="14" name="Straight Arrow Connector 13">
                    <a:extLst>
                      <a:ext uri="{FF2B5EF4-FFF2-40B4-BE49-F238E27FC236}">
                        <a16:creationId xmlns:a16="http://schemas.microsoft.com/office/drawing/2014/main" id="{49C3228E-D52D-1378-38C1-13E476866AE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934200" y="3352800"/>
                    <a:ext cx="457200" cy="121920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tailEnd type="arrow"/>
                  </a:ln>
                  <a:effectLst/>
                </p:spPr>
              </p:cxnSp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25E63B8-F20E-C8CF-6F73-70921CAAA2CA}"/>
                    </a:ext>
                  </a:extLst>
                </p:cNvPr>
                <p:cNvSpPr txBox="1"/>
                <p:nvPr/>
              </p:nvSpPr>
              <p:spPr>
                <a:xfrm>
                  <a:off x="4648200" y="3048000"/>
                  <a:ext cx="13716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ndara" pitchFamily="34" charset="0"/>
                    </a:rPr>
                    <a:t>Perirenal fat</a:t>
                  </a: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D82D12C0-7F85-3D86-37B8-A07CD0E0D17D}"/>
                    </a:ext>
                  </a:extLst>
                </p:cNvPr>
                <p:cNvCxnSpPr/>
                <p:nvPr/>
              </p:nvCxnSpPr>
              <p:spPr>
                <a:xfrm>
                  <a:off x="5562600" y="3352800"/>
                  <a:ext cx="609600" cy="12192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9A88C5-B760-F1AB-EB68-605205FE5270}"/>
                  </a:ext>
                </a:extLst>
              </p:cNvPr>
              <p:cNvSpPr txBox="1"/>
              <p:nvPr/>
            </p:nvSpPr>
            <p:spPr>
              <a:xfrm>
                <a:off x="7315200" y="6248400"/>
                <a:ext cx="152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ndara" pitchFamily="34" charset="0"/>
                  </a:rPr>
                  <a:t>Renal fascia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7E0EE23C-7D8B-F8BE-78CB-A126ECED7C0F}"/>
                  </a:ext>
                </a:extLst>
              </p:cNvPr>
              <p:cNvCxnSpPr/>
              <p:nvPr/>
            </p:nvCxnSpPr>
            <p:spPr>
              <a:xfrm flipH="1" flipV="1">
                <a:off x="7239000" y="5410200"/>
                <a:ext cx="457200" cy="8382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2F6320-877B-77DD-A868-67107CA8163A}"/>
                </a:ext>
              </a:extLst>
            </p:cNvPr>
            <p:cNvSpPr txBox="1"/>
            <p:nvPr/>
          </p:nvSpPr>
          <p:spPr>
            <a:xfrm>
              <a:off x="4572000" y="6336268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ndara" pitchFamily="34" charset="0"/>
                </a:rPr>
                <a:t>Pararenal fat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255296-D793-19FB-EEE6-86532927AD35}"/>
                </a:ext>
              </a:extLst>
            </p:cNvPr>
            <p:cNvCxnSpPr/>
            <p:nvPr/>
          </p:nvCxnSpPr>
          <p:spPr>
            <a:xfrm flipV="1">
              <a:off x="6172200" y="5638800"/>
              <a:ext cx="838200" cy="83820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34411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40two.info/barge/ap/images/kidney.jpg">
            <a:extLst>
              <a:ext uri="{FF2B5EF4-FFF2-40B4-BE49-F238E27FC236}">
                <a16:creationId xmlns:a16="http://schemas.microsoft.com/office/drawing/2014/main" id="{659BC0F3-139C-2BE7-2D5C-B057D5C00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604" y="334150"/>
            <a:ext cx="8002555" cy="6262001"/>
          </a:xfrm>
          <a:prstGeom prst="rect">
            <a:avLst/>
          </a:prstGeom>
          <a:noFill/>
          <a:ln w="57150">
            <a:solidFill>
              <a:srgbClr val="65EB35"/>
            </a:solidFill>
          </a:ln>
        </p:spPr>
      </p:pic>
    </p:spTree>
    <p:extLst>
      <p:ext uri="{BB962C8B-B14F-4D97-AF65-F5344CB8AC3E}">
        <p14:creationId xmlns:p14="http://schemas.microsoft.com/office/powerpoint/2010/main" val="424204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YMAN\Pictures\صورة1.jpg">
            <a:extLst>
              <a:ext uri="{FF2B5EF4-FFF2-40B4-BE49-F238E27FC236}">
                <a16:creationId xmlns:a16="http://schemas.microsoft.com/office/drawing/2014/main" id="{F9A5B393-D9AE-D582-9171-99A0848D4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3876" t="465"/>
          <a:stretch>
            <a:fillRect/>
          </a:stretch>
        </p:blipFill>
        <p:spPr bwMode="auto">
          <a:xfrm>
            <a:off x="3069771" y="257299"/>
            <a:ext cx="6484775" cy="636034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443060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BE43173-9BBC-0044-7ADD-543459916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125" t="14063" r="36718" b="33437"/>
          <a:stretch>
            <a:fillRect/>
          </a:stretch>
        </p:blipFill>
        <p:spPr bwMode="auto">
          <a:xfrm>
            <a:off x="3132642" y="297024"/>
            <a:ext cx="6711376" cy="6263951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05852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edicalartlibrary.com/images/kidney-anatomy2.jpg">
            <a:extLst>
              <a:ext uri="{FF2B5EF4-FFF2-40B4-BE49-F238E27FC236}">
                <a16:creationId xmlns:a16="http://schemas.microsoft.com/office/drawing/2014/main" id="{D58D38E5-41A1-9026-3457-D3A7FA633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8292" y="152399"/>
            <a:ext cx="6104653" cy="650032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631762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905A684-C64E-12F2-0057-6796A0B59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3398" t="19687" r="27930" b="30625"/>
          <a:stretch>
            <a:fillRect/>
          </a:stretch>
        </p:blipFill>
        <p:spPr bwMode="auto">
          <a:xfrm>
            <a:off x="1520891" y="163782"/>
            <a:ext cx="7949680" cy="638383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6064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715E3F2C51640B4ECF0431D023F17" ma:contentTypeVersion="2" ma:contentTypeDescription="Create a new document." ma:contentTypeScope="" ma:versionID="8ff71a0f68f358fa63dc061683fe4d4f">
  <xsd:schema xmlns:xsd="http://www.w3.org/2001/XMLSchema" xmlns:xs="http://www.w3.org/2001/XMLSchema" xmlns:p="http://schemas.microsoft.com/office/2006/metadata/properties" xmlns:ns2="e0ad8373-bfde-47d8-b794-2f09d6972787" targetNamespace="http://schemas.microsoft.com/office/2006/metadata/properties" ma:root="true" ma:fieldsID="f0c5688218bff0f10fb04626d3881636" ns2:_="">
    <xsd:import namespace="e0ad8373-bfde-47d8-b794-2f09d6972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ad8373-bfde-47d8-b794-2f09d69727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EAEB9AD-218C-456A-890B-9C9D7CE055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B2FFCA-E2F3-4D84-9815-91311AD67A5A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0ad8373-bfde-47d8-b794-2f09d6972787"/>
  </ds:schemaRefs>
</ds:datastoreItem>
</file>

<file path=customXml/itemProps3.xml><?xml version="1.0" encoding="utf-8"?>
<ds:datastoreItem xmlns:ds="http://schemas.openxmlformats.org/officeDocument/2006/customXml" ds:itemID="{F0FFA1F2-0074-49F6-832A-65A35BD5949F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33</Words>
  <Application>Microsoft Office PowerPoint</Application>
  <PresentationFormat>Widescreen</PresentationFormat>
  <Paragraphs>15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aiman afar</dc:creator>
  <cp:lastModifiedBy>Sanabil Hassanat</cp:lastModifiedBy>
  <cp:revision>10</cp:revision>
  <dcterms:created xsi:type="dcterms:W3CDTF">2022-05-09T05:37:08Z</dcterms:created>
  <dcterms:modified xsi:type="dcterms:W3CDTF">2022-05-23T06:16:12Z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0x010100703715E3F2C51640B4ECF0431D023F17</vt:lpwstr>
  </property>
</Properties>
</file>