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9" r:id="rId21"/>
    <p:sldId id="280" r:id="rId22"/>
    <p:sldId id="281" r:id="rId23"/>
    <p:sldId id="276" r:id="rId24"/>
    <p:sldId id="277" r:id="rId25"/>
    <p:sldId id="283" r:id="rId26"/>
    <p:sldId id="284" r:id="rId27"/>
    <p:sldId id="285" r:id="rId28"/>
    <p:sldId id="286" r:id="rId29"/>
    <p:sldId id="287" r:id="rId30"/>
    <p:sldId id="288" r:id="rId31"/>
    <p:sldId id="289" r:id="rId32"/>
    <p:sldId id="290" r:id="rId33"/>
    <p:sldId id="291" r:id="rId34"/>
    <p:sldId id="292" r:id="rId35"/>
    <p:sldId id="294" r:id="rId36"/>
    <p:sldId id="295" r:id="rId37"/>
    <p:sldId id="296" r:id="rId38"/>
    <p:sldId id="297" r:id="rId39"/>
    <p:sldId id="298" r:id="rId40"/>
    <p:sldId id="299" r:id="rId41"/>
    <p:sldId id="300" r:id="rId42"/>
    <p:sldId id="301" r:id="rId43"/>
    <p:sldId id="302" r:id="rId44"/>
    <p:sldId id="303" r:id="rId45"/>
    <p:sldId id="304" r:id="rId46"/>
    <p:sldId id="306" r:id="rId47"/>
    <p:sldId id="307" r:id="rId48"/>
    <p:sldId id="308" r:id="rId49"/>
    <p:sldId id="309" r:id="rId50"/>
    <p:sldId id="310" r:id="rId51"/>
    <p:sldId id="311" r:id="rId52"/>
    <p:sldId id="333" r:id="rId53"/>
    <p:sldId id="314" r:id="rId54"/>
    <p:sldId id="315" r:id="rId55"/>
    <p:sldId id="316" r:id="rId56"/>
    <p:sldId id="317" r:id="rId57"/>
    <p:sldId id="321" r:id="rId58"/>
    <p:sldId id="318" r:id="rId59"/>
    <p:sldId id="319" r:id="rId60"/>
    <p:sldId id="320" r:id="rId61"/>
    <p:sldId id="322" r:id="rId62"/>
    <p:sldId id="323" r:id="rId63"/>
    <p:sldId id="324" r:id="rId64"/>
    <p:sldId id="325" r:id="rId65"/>
    <p:sldId id="326" r:id="rId66"/>
    <p:sldId id="327" r:id="rId67"/>
    <p:sldId id="328" r:id="rId68"/>
    <p:sldId id="329" r:id="rId69"/>
    <p:sldId id="330" r:id="rId70"/>
    <p:sldId id="331" r:id="rId71"/>
    <p:sldId id="334"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5" d="100"/>
          <a:sy n="75" d="100"/>
        </p:scale>
        <p:origin x="946" y="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1175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7371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7237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04077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02637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1740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839349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218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703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650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259678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0405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833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9124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1794221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03615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6/24/2023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43578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6D00-6261-BD54-A07A-BE0A498FA020}"/>
              </a:ext>
            </a:extLst>
          </p:cNvPr>
          <p:cNvSpPr>
            <a:spLocks noGrp="1"/>
          </p:cNvSpPr>
          <p:nvPr>
            <p:ph type="ctrTitle"/>
          </p:nvPr>
        </p:nvSpPr>
        <p:spPr/>
        <p:txBody>
          <a:bodyPr/>
          <a:lstStyle/>
          <a:p>
            <a:pPr algn="l"/>
            <a:r>
              <a:rPr lang="en-GB" dirty="0"/>
              <a:t>Common Upper Respiratory Tract Infections </a:t>
            </a:r>
            <a:endParaRPr lang="en-US" dirty="0"/>
          </a:p>
        </p:txBody>
      </p:sp>
      <p:sp>
        <p:nvSpPr>
          <p:cNvPr id="3" name="Subtitle 2">
            <a:extLst>
              <a:ext uri="{FF2B5EF4-FFF2-40B4-BE49-F238E27FC236}">
                <a16:creationId xmlns:a16="http://schemas.microsoft.com/office/drawing/2014/main" id="{68FC768D-A5C8-1B0D-7A0C-149D0A93D2A5}"/>
              </a:ext>
            </a:extLst>
          </p:cNvPr>
          <p:cNvSpPr>
            <a:spLocks noGrp="1"/>
          </p:cNvSpPr>
          <p:nvPr>
            <p:ph type="subTitle" idx="1"/>
          </p:nvPr>
        </p:nvSpPr>
        <p:spPr/>
        <p:txBody>
          <a:bodyPr/>
          <a:lstStyle/>
          <a:p>
            <a:r>
              <a:rPr lang="en-GB" dirty="0" err="1"/>
              <a:t>Dr.</a:t>
            </a:r>
            <a:r>
              <a:rPr lang="en-GB" dirty="0"/>
              <a:t> </a:t>
            </a:r>
            <a:r>
              <a:rPr lang="en-GB" dirty="0" err="1"/>
              <a:t>Haneen</a:t>
            </a:r>
            <a:r>
              <a:rPr lang="en-GB" dirty="0"/>
              <a:t> Abu Al-Rous</a:t>
            </a:r>
            <a:endParaRPr lang="en-US" dirty="0"/>
          </a:p>
        </p:txBody>
      </p:sp>
    </p:spTree>
    <p:extLst>
      <p:ext uri="{BB962C8B-B14F-4D97-AF65-F5344CB8AC3E}">
        <p14:creationId xmlns:p14="http://schemas.microsoft.com/office/powerpoint/2010/main" val="358531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7A7B-AD5F-110F-70AA-24676919332F}"/>
              </a:ext>
            </a:extLst>
          </p:cNvPr>
          <p:cNvSpPr>
            <a:spLocks noGrp="1"/>
          </p:cNvSpPr>
          <p:nvPr>
            <p:ph type="title"/>
          </p:nvPr>
        </p:nvSpPr>
        <p:spPr/>
        <p:txBody>
          <a:bodyPr/>
          <a:lstStyle/>
          <a:p>
            <a:pPr algn="ctr"/>
            <a:r>
              <a:rPr lang="en-GB" dirty="0"/>
              <a:t>T</a:t>
            </a:r>
            <a:r>
              <a:rPr lang="ar-SA" dirty="0"/>
              <a:t>reatment </a:t>
            </a:r>
            <a:endParaRPr lang="en-US" dirty="0"/>
          </a:p>
        </p:txBody>
      </p:sp>
      <p:sp>
        <p:nvSpPr>
          <p:cNvPr id="3" name="Content Placeholder 2">
            <a:extLst>
              <a:ext uri="{FF2B5EF4-FFF2-40B4-BE49-F238E27FC236}">
                <a16:creationId xmlns:a16="http://schemas.microsoft.com/office/drawing/2014/main" id="{D7C4DF06-6798-8000-BB30-54A48D3CBB65}"/>
              </a:ext>
            </a:extLst>
          </p:cNvPr>
          <p:cNvSpPr>
            <a:spLocks noGrp="1"/>
          </p:cNvSpPr>
          <p:nvPr>
            <p:ph idx="1"/>
          </p:nvPr>
        </p:nvSpPr>
        <p:spPr/>
        <p:txBody>
          <a:bodyPr/>
          <a:lstStyle/>
          <a:p>
            <a:r>
              <a:rPr lang="ar-SA" dirty="0"/>
              <a:t>Typically, uncomplicated cases of acute sinusitis are responsive to amoxicillin- clavulanate</a:t>
            </a:r>
          </a:p>
          <a:p>
            <a:r>
              <a:rPr lang="ar-SA" dirty="0"/>
              <a:t>Treat for 10-14 days or for 1 week beyond symptom resolution.</a:t>
            </a:r>
            <a:endParaRPr lang="en-US" dirty="0"/>
          </a:p>
        </p:txBody>
      </p:sp>
    </p:spTree>
    <p:extLst>
      <p:ext uri="{BB962C8B-B14F-4D97-AF65-F5344CB8AC3E}">
        <p14:creationId xmlns:p14="http://schemas.microsoft.com/office/powerpoint/2010/main" val="69443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8C80-7DA1-C935-B361-74E5FD8ED68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F73CAE1-F00B-5F36-1A45-0AD293D75F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2501" y="148180"/>
            <a:ext cx="9727405" cy="6250031"/>
          </a:xfrm>
        </p:spPr>
      </p:pic>
    </p:spTree>
    <p:extLst>
      <p:ext uri="{BB962C8B-B14F-4D97-AF65-F5344CB8AC3E}">
        <p14:creationId xmlns:p14="http://schemas.microsoft.com/office/powerpoint/2010/main" val="1641932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0B6CA-7F4C-D828-B5E7-53B019B2126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691C5EA0-CBAE-EE58-2592-C830A72F88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0"/>
            <a:ext cx="10515599" cy="6596987"/>
          </a:xfrm>
        </p:spPr>
      </p:pic>
    </p:spTree>
    <p:extLst>
      <p:ext uri="{BB962C8B-B14F-4D97-AF65-F5344CB8AC3E}">
        <p14:creationId xmlns:p14="http://schemas.microsoft.com/office/powerpoint/2010/main" val="56705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C5CA-817C-1E68-2606-E621EBD0E74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746FD99-C3EB-E1DF-F050-4EE929218FC5}"/>
              </a:ext>
            </a:extLst>
          </p:cNvPr>
          <p:cNvSpPr>
            <a:spLocks noGrp="1"/>
          </p:cNvSpPr>
          <p:nvPr>
            <p:ph idx="1"/>
          </p:nvPr>
        </p:nvSpPr>
        <p:spPr/>
        <p:txBody>
          <a:bodyPr>
            <a:normAutofit fontScale="92500"/>
          </a:bodyPr>
          <a:lstStyle/>
          <a:p>
            <a:pPr rtl="0" fontAlgn="base"/>
            <a:r>
              <a:rPr lang="en-GB" sz="180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Failure to respond to these regimens necessitates referral to an otolaryngologist for further evaluation because maxillary sinus aspiration for culture testing may be necessary. </a:t>
            </a:r>
          </a:p>
          <a:p>
            <a:pPr rtl="0" fontAlgn="base"/>
            <a:br>
              <a:rPr lang="en-GB" dirty="0">
                <a:latin typeface="Tahoma" panose="020B0604030504040204" pitchFamily="34" charset="0"/>
                <a:ea typeface="Tahoma" panose="020B0604030504040204" pitchFamily="34" charset="0"/>
                <a:cs typeface="Tahoma" panose="020B0604030504040204" pitchFamily="34" charset="0"/>
              </a:rPr>
            </a:br>
            <a:r>
              <a:rPr lang="en-GB" sz="180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Frontal sinusitis can rapidly progress to serious intracranial complications and necessitates initiation of parenteral ceftriaxone until substantial clinical improvement is achieved.</a:t>
            </a:r>
          </a:p>
          <a:p>
            <a:pPr rtl="0" fontAlgn="base"/>
            <a:br>
              <a:rPr lang="en-GB" dirty="0">
                <a:latin typeface="Tahoma" panose="020B0604030504040204" pitchFamily="34" charset="0"/>
                <a:ea typeface="Tahoma" panose="020B0604030504040204" pitchFamily="34" charset="0"/>
                <a:cs typeface="Tahoma" panose="020B0604030504040204" pitchFamily="34" charset="0"/>
              </a:rPr>
            </a:br>
            <a:r>
              <a:rPr lang="en-GB" sz="180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use of decongestants, antihistamines, mucolytics, and intranasal corticosteroids are not recommended for the treatment of acute uncomplicated bacterial sinusitis.</a:t>
            </a:r>
          </a:p>
          <a:p>
            <a:br>
              <a:rPr lang="en-GB" dirty="0">
                <a:latin typeface="Tahoma" panose="020B0604030504040204" pitchFamily="34" charset="0"/>
                <a:ea typeface="Tahoma" panose="020B0604030504040204" pitchFamily="34" charset="0"/>
                <a:cs typeface="Tahoma" panose="020B0604030504040204" pitchFamily="34" charset="0"/>
              </a:rPr>
            </a:br>
            <a:br>
              <a:rPr lang="en-GB"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02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E680-1E3B-276A-E275-A7BD25DB1F39}"/>
              </a:ext>
            </a:extLst>
          </p:cNvPr>
          <p:cNvSpPr>
            <a:spLocks noGrp="1"/>
          </p:cNvSpPr>
          <p:nvPr>
            <p:ph type="title"/>
          </p:nvPr>
        </p:nvSpPr>
        <p:spPr/>
        <p:txBody>
          <a:bodyPr/>
          <a:lstStyle/>
          <a:p>
            <a:pPr algn="ctr"/>
            <a:r>
              <a:rPr lang="en-US" dirty="0"/>
              <a:t>C</a:t>
            </a:r>
            <a:r>
              <a:rPr lang="ar-SA" dirty="0"/>
              <a:t>omplications</a:t>
            </a:r>
            <a:endParaRPr lang="en-US" dirty="0"/>
          </a:p>
        </p:txBody>
      </p:sp>
      <p:sp>
        <p:nvSpPr>
          <p:cNvPr id="3" name="Content Placeholder 2">
            <a:extLst>
              <a:ext uri="{FF2B5EF4-FFF2-40B4-BE49-F238E27FC236}">
                <a16:creationId xmlns:a16="http://schemas.microsoft.com/office/drawing/2014/main" id="{B392E123-D15A-492E-92E6-AD5368ECF8F7}"/>
              </a:ext>
            </a:extLst>
          </p:cNvPr>
          <p:cNvSpPr>
            <a:spLocks noGrp="1"/>
          </p:cNvSpPr>
          <p:nvPr>
            <p:ph idx="1"/>
          </p:nvPr>
        </p:nvSpPr>
        <p:spPr/>
        <p:txBody>
          <a:bodyPr/>
          <a:lstStyle/>
          <a:p>
            <a:pPr marL="0" indent="0" rtl="0" fontAlgn="base">
              <a:buNone/>
            </a:pPr>
            <a:r>
              <a:rPr lang="en-GB" sz="1800" b="0" i="0" u="none" strike="noStrike" dirty="0">
                <a:solidFill>
                  <a:srgbClr val="5B4A5B"/>
                </a:solidFill>
                <a:effectLst/>
                <a:latin typeface="Calibri" panose="020F0502020204030204" pitchFamily="34" charset="0"/>
              </a:rPr>
              <a:t>1) Orbital complication: Periorbital cellulitis and orbital cellulitis.</a:t>
            </a:r>
            <a:endParaRPr lang="en-GB" sz="1800" b="0" i="0" u="none" strike="noStrike" dirty="0">
              <a:solidFill>
                <a:srgbClr val="5B4A5B"/>
              </a:solidFill>
              <a:effectLst/>
              <a:latin typeface="Century Schoolbook" panose="02040604050505020304" pitchFamily="18" charset="0"/>
            </a:endParaRPr>
          </a:p>
          <a:p>
            <a:pPr marL="0" indent="0" rtl="0" fontAlgn="base">
              <a:buNone/>
            </a:pPr>
            <a:r>
              <a:rPr lang="en-GB" sz="1800" b="0" i="0" u="none" strike="noStrike" dirty="0">
                <a:solidFill>
                  <a:srgbClr val="5B4A5B"/>
                </a:solidFill>
                <a:effectLst/>
                <a:latin typeface="Calibri" panose="020F0502020204030204" pitchFamily="34" charset="0"/>
              </a:rPr>
              <a:t>2) Intracranial complications: epidural abscess, meningitis, cavernous sinus thrombosis, subdural empyema, and brain abscess. </a:t>
            </a:r>
            <a:endParaRPr lang="en-GB" sz="1800" b="0" i="0" u="none" strike="noStrike" dirty="0">
              <a:solidFill>
                <a:srgbClr val="5B4A5B"/>
              </a:solidFill>
              <a:effectLst/>
              <a:latin typeface="Century Schoolbook" panose="02040604050505020304" pitchFamily="18" charset="0"/>
            </a:endParaRPr>
          </a:p>
          <a:p>
            <a:pPr marL="0" indent="0" rtl="0" fontAlgn="base">
              <a:buNone/>
            </a:pPr>
            <a:r>
              <a:rPr lang="en-GB" sz="1800" b="0" i="0" u="none" strike="noStrike" dirty="0">
                <a:solidFill>
                  <a:srgbClr val="5B4A5B"/>
                </a:solidFill>
                <a:effectLst/>
                <a:latin typeface="Calibri" panose="020F0502020204030204" pitchFamily="34" charset="0"/>
              </a:rPr>
              <a:t>3) Osteomyelitis of the frontal bone (Pott puffy </a:t>
            </a:r>
            <a:r>
              <a:rPr lang="en-GB" sz="1800" b="0" i="0" u="none" strike="noStrike" dirty="0" err="1">
                <a:solidFill>
                  <a:srgbClr val="5B4A5B"/>
                </a:solidFill>
                <a:effectLst/>
                <a:latin typeface="Calibri" panose="020F0502020204030204" pitchFamily="34" charset="0"/>
              </a:rPr>
              <a:t>tumor</a:t>
            </a:r>
            <a:r>
              <a:rPr lang="en-GB" sz="1800" b="0" i="0" u="none" strike="noStrike" dirty="0">
                <a:solidFill>
                  <a:srgbClr val="5B4A5B"/>
                </a:solidFill>
                <a:effectLst/>
                <a:latin typeface="Calibri" panose="020F0502020204030204" pitchFamily="34" charset="0"/>
              </a:rPr>
              <a:t>), which is characterized by </a:t>
            </a:r>
            <a:r>
              <a:rPr lang="en-GB" sz="1800" b="0" i="0" u="none" strike="noStrike" dirty="0" err="1">
                <a:solidFill>
                  <a:srgbClr val="5B4A5B"/>
                </a:solidFill>
                <a:effectLst/>
                <a:latin typeface="Calibri" panose="020F0502020204030204" pitchFamily="34" charset="0"/>
              </a:rPr>
              <a:t>edema</a:t>
            </a:r>
            <a:r>
              <a:rPr lang="en-GB" sz="1800" b="0" i="0" u="none" strike="noStrike" dirty="0">
                <a:solidFill>
                  <a:srgbClr val="5B4A5B"/>
                </a:solidFill>
                <a:effectLst/>
                <a:latin typeface="Calibri" panose="020F0502020204030204" pitchFamily="34" charset="0"/>
              </a:rPr>
              <a:t> and swelling of the forehead and mucoceles, a chronic inflammatory lesions, causing displacement of the eye with resultant diplopia.</a:t>
            </a:r>
            <a:endParaRPr lang="en-GB" sz="1800" b="0" i="0" u="none" strike="noStrike" dirty="0">
              <a:solidFill>
                <a:srgbClr val="5B4A5B"/>
              </a:solidFill>
              <a:effectLst/>
              <a:latin typeface="Century Schoolbook" panose="02040604050505020304" pitchFamily="18" charset="0"/>
            </a:endParaRPr>
          </a:p>
          <a:p>
            <a:pPr marL="0" indent="0">
              <a:buNone/>
            </a:pPr>
            <a:br>
              <a:rPr lang="en-GB" dirty="0"/>
            </a:br>
            <a:endParaRPr lang="en-US" dirty="0"/>
          </a:p>
        </p:txBody>
      </p:sp>
    </p:spTree>
    <p:extLst>
      <p:ext uri="{BB962C8B-B14F-4D97-AF65-F5344CB8AC3E}">
        <p14:creationId xmlns:p14="http://schemas.microsoft.com/office/powerpoint/2010/main" val="114438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6A8-B834-7847-99AE-1F536D19EC34}"/>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97C9B117-D337-8EB0-BD2F-CEC7DB70B08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7393" y="2337758"/>
            <a:ext cx="4802577" cy="2879593"/>
          </a:xfrm>
        </p:spPr>
      </p:pic>
      <p:sp>
        <p:nvSpPr>
          <p:cNvPr id="4" name="Content Placeholder 3">
            <a:extLst>
              <a:ext uri="{FF2B5EF4-FFF2-40B4-BE49-F238E27FC236}">
                <a16:creationId xmlns:a16="http://schemas.microsoft.com/office/drawing/2014/main" id="{CDEC2183-E96F-C939-5FEC-E5D3865A8942}"/>
              </a:ext>
            </a:extLst>
          </p:cNvPr>
          <p:cNvSpPr>
            <a:spLocks noGrp="1"/>
          </p:cNvSpPr>
          <p:nvPr>
            <p:ph sz="half" idx="2"/>
          </p:nvPr>
        </p:nvSpPr>
        <p:spPr/>
        <p:txBody>
          <a:bodyPr/>
          <a:lstStyle/>
          <a:p>
            <a:pPr rtl="0" fontAlgn="base"/>
            <a:r>
              <a:rPr lang="en-GB" sz="1800" b="0" i="0" u="none" strike="noStrike">
                <a:solidFill>
                  <a:srgbClr val="5B4A5B"/>
                </a:solidFill>
                <a:effectLst/>
                <a:latin typeface="Arial" panose="020B0604020202020204" pitchFamily="34" charset="0"/>
              </a:rPr>
              <a:t>Orbital complications of acute sinusitis.</a:t>
            </a:r>
            <a:endParaRPr lang="en-GB" sz="1800" b="0" i="0" u="none" strike="noStrike">
              <a:solidFill>
                <a:srgbClr val="5B4A5B"/>
              </a:solidFill>
              <a:effectLst/>
              <a:latin typeface="Corbel" panose="020B0503020204020204" pitchFamily="34" charset="0"/>
            </a:endParaRPr>
          </a:p>
          <a:p>
            <a:pPr rtl="0" fontAlgn="base"/>
            <a:r>
              <a:rPr lang="en-GB" sz="1800" b="0" i="0" u="none" strike="noStrike">
                <a:solidFill>
                  <a:srgbClr val="5B4A5B"/>
                </a:solidFill>
                <a:effectLst/>
                <a:latin typeface="Arial" panose="020B0604020202020204" pitchFamily="34" charset="0"/>
              </a:rPr>
              <a:t> A, an  infant with a swollen left eye and limited ocular movement.</a:t>
            </a:r>
            <a:endParaRPr lang="en-GB" sz="1800" b="0" i="0" u="none" strike="noStrike">
              <a:solidFill>
                <a:srgbClr val="5B4A5B"/>
              </a:solidFill>
              <a:effectLst/>
              <a:latin typeface="Corbel" panose="020B0503020204020204" pitchFamily="34" charset="0"/>
            </a:endParaRPr>
          </a:p>
          <a:p>
            <a:pPr rtl="0" fontAlgn="base"/>
            <a:r>
              <a:rPr lang="en-GB" sz="1800" b="0" i="0" u="none" strike="noStrike">
                <a:solidFill>
                  <a:srgbClr val="5B4A5B"/>
                </a:solidFill>
                <a:effectLst/>
                <a:latin typeface="Arial" panose="020B0604020202020204" pitchFamily="34" charset="0"/>
              </a:rPr>
              <a:t> B, Axial CT shows opacification of sinuses and an inflammatory mass with an air–fluid level displacing the medial rectus laterally</a:t>
            </a:r>
            <a:r>
              <a:rPr lang="en-GB" sz="1800" b="1" i="0" u="none" strike="noStrike">
                <a:solidFill>
                  <a:srgbClr val="5B4A5B"/>
                </a:solidFill>
                <a:effectLst/>
                <a:latin typeface="Arial" panose="020B0604020202020204" pitchFamily="34" charset="0"/>
              </a:rPr>
              <a:t>. </a:t>
            </a:r>
            <a:endParaRPr lang="en-GB" sz="1800" b="0" i="0" u="none" strike="noStrike">
              <a:solidFill>
                <a:srgbClr val="5B4A5B"/>
              </a:solidFill>
              <a:effectLst/>
              <a:latin typeface="Corbel" panose="020B0503020204020204" pitchFamily="34" charset="0"/>
            </a:endParaRPr>
          </a:p>
        </p:txBody>
      </p:sp>
    </p:spTree>
    <p:extLst>
      <p:ext uri="{BB962C8B-B14F-4D97-AF65-F5344CB8AC3E}">
        <p14:creationId xmlns:p14="http://schemas.microsoft.com/office/powerpoint/2010/main" val="1124583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14FF4-4489-7448-48BF-CF59F9D64949}"/>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68F5AEB3-BD31-B792-1AF3-1FAC7AA5279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704078"/>
            <a:ext cx="4183062" cy="2794457"/>
          </a:xfrm>
        </p:spPr>
      </p:pic>
      <p:sp>
        <p:nvSpPr>
          <p:cNvPr id="4" name="Content Placeholder 3">
            <a:extLst>
              <a:ext uri="{FF2B5EF4-FFF2-40B4-BE49-F238E27FC236}">
                <a16:creationId xmlns:a16="http://schemas.microsoft.com/office/drawing/2014/main" id="{81E25FF9-B900-E186-48D1-BC785BAE2B26}"/>
              </a:ext>
            </a:extLst>
          </p:cNvPr>
          <p:cNvSpPr>
            <a:spLocks noGrp="1"/>
          </p:cNvSpPr>
          <p:nvPr>
            <p:ph sz="half" idx="2"/>
          </p:nvPr>
        </p:nvSpPr>
        <p:spPr/>
        <p:txBody>
          <a:bodyPr/>
          <a:lstStyle/>
          <a:p>
            <a:pPr rtl="0" fontAlgn="base"/>
            <a:r>
              <a:rPr lang="en-GB" sz="1800" b="0" i="0" u="none" strike="noStrike">
                <a:solidFill>
                  <a:srgbClr val="5B4A5B"/>
                </a:solidFill>
                <a:effectLst/>
                <a:latin typeface="Arial" panose="020B0604020202020204" pitchFamily="34" charset="0"/>
              </a:rPr>
              <a:t>A, Frontal sinusitis and epidural abscess. </a:t>
            </a:r>
            <a:endParaRPr lang="en-GB" sz="1800" b="0" i="0" u="none" strike="noStrike">
              <a:solidFill>
                <a:srgbClr val="5B4A5B"/>
              </a:solidFill>
              <a:effectLst/>
              <a:latin typeface="Corbel" panose="020B0503020204020204" pitchFamily="34" charset="0"/>
            </a:endParaRPr>
          </a:p>
          <a:p>
            <a:pPr rtl="0" fontAlgn="base"/>
            <a:r>
              <a:rPr lang="en-GB" sz="1800" b="0" i="0" u="none" strike="noStrike">
                <a:solidFill>
                  <a:srgbClr val="5B4A5B"/>
                </a:solidFill>
                <a:effectLst/>
                <a:latin typeface="Arial" panose="020B0604020202020204" pitchFamily="34" charset="0"/>
              </a:rPr>
              <a:t>Axial computed tomography image shows a frontal sinus air–fluid level </a:t>
            </a:r>
            <a:r>
              <a:rPr lang="en-GB" sz="1800" b="0" i="1" u="none" strike="noStrike">
                <a:solidFill>
                  <a:srgbClr val="5B4A5B"/>
                </a:solidFill>
                <a:effectLst/>
                <a:latin typeface="Arial" panose="020B0604020202020204" pitchFamily="34" charset="0"/>
              </a:rPr>
              <a:t>(long arrow). </a:t>
            </a:r>
            <a:endParaRPr lang="en-GB" sz="1800" b="0" i="0" u="none" strike="noStrike">
              <a:solidFill>
                <a:srgbClr val="5B4A5B"/>
              </a:solidFill>
              <a:effectLst/>
              <a:latin typeface="Corbel" panose="020B0503020204020204" pitchFamily="34" charset="0"/>
            </a:endParaRPr>
          </a:p>
          <a:p>
            <a:pPr rtl="0" fontAlgn="base"/>
            <a:r>
              <a:rPr lang="en-GB" sz="1800" b="0" i="0" u="none" strike="noStrike">
                <a:solidFill>
                  <a:srgbClr val="5B4A5B"/>
                </a:solidFill>
                <a:effectLst/>
                <a:latin typeface="Arial" panose="020B0604020202020204" pitchFamily="34" charset="0"/>
              </a:rPr>
              <a:t>There is also an intracranial air–fluid level associated with an epidural abscess </a:t>
            </a:r>
            <a:r>
              <a:rPr lang="en-GB" sz="1800" b="0" i="1" u="none" strike="noStrike">
                <a:solidFill>
                  <a:srgbClr val="5B4A5B"/>
                </a:solidFill>
                <a:effectLst/>
                <a:latin typeface="Arial" panose="020B0604020202020204" pitchFamily="34" charset="0"/>
              </a:rPr>
              <a:t>(short arrow)</a:t>
            </a:r>
            <a:endParaRPr lang="en-GB" sz="1800" b="0" i="0" u="none" strike="noStrike">
              <a:solidFill>
                <a:srgbClr val="5B4A5B"/>
              </a:solidFill>
              <a:effectLst/>
              <a:latin typeface="Corbel" panose="020B0503020204020204" pitchFamily="34" charset="0"/>
            </a:endParaRPr>
          </a:p>
        </p:txBody>
      </p:sp>
    </p:spTree>
    <p:extLst>
      <p:ext uri="{BB962C8B-B14F-4D97-AF65-F5344CB8AC3E}">
        <p14:creationId xmlns:p14="http://schemas.microsoft.com/office/powerpoint/2010/main" val="265063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D693E-D105-8318-7873-A289974289E5}"/>
              </a:ext>
            </a:extLst>
          </p:cNvPr>
          <p:cNvSpPr>
            <a:spLocks noGrp="1"/>
          </p:cNvSpPr>
          <p:nvPr>
            <p:ph type="title"/>
          </p:nvPr>
        </p:nvSpPr>
        <p:spPr/>
        <p:txBody>
          <a:bodyPr>
            <a:normAutofit/>
          </a:bodyPr>
          <a:lstStyle/>
          <a:p>
            <a:pPr algn="ctr" rtl="0"/>
            <a:r>
              <a:rPr lang="en-GB" sz="4000" i="0" u="none" strike="noStrike" dirty="0">
                <a:solidFill>
                  <a:srgbClr val="92D050"/>
                </a:solidFill>
                <a:effectLst/>
                <a:latin typeface="Calibri" panose="020F0502020204030204" pitchFamily="34" charset="0"/>
              </a:rPr>
              <a:t>Acute Pharyngitis and Tonsillitis</a:t>
            </a:r>
            <a:endParaRPr lang="en-GB" sz="4000" dirty="0">
              <a:solidFill>
                <a:srgbClr val="92D050"/>
              </a:solidFill>
              <a:effectLst/>
            </a:endParaRPr>
          </a:p>
        </p:txBody>
      </p:sp>
      <p:sp>
        <p:nvSpPr>
          <p:cNvPr id="3" name="Content Placeholder 2">
            <a:extLst>
              <a:ext uri="{FF2B5EF4-FFF2-40B4-BE49-F238E27FC236}">
                <a16:creationId xmlns:a16="http://schemas.microsoft.com/office/drawing/2014/main" id="{2A672B02-D726-5029-9F4E-E75510AFE2A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0773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A56B-C627-4D3C-0E8B-4C990A18E1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52090CF-63FD-9CB8-F699-135F8A9AA560}"/>
              </a:ext>
            </a:extLst>
          </p:cNvPr>
          <p:cNvSpPr>
            <a:spLocks noGrp="1"/>
          </p:cNvSpPr>
          <p:nvPr>
            <p:ph idx="1"/>
          </p:nvPr>
        </p:nvSpPr>
        <p:spPr/>
        <p:txBody>
          <a:bodyPr>
            <a:normAutofit/>
          </a:bodyPr>
          <a:lstStyle/>
          <a:p>
            <a:pPr rtl="0" fontAlgn="base"/>
            <a:r>
              <a:rPr lang="en-GB" sz="17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Pharyngitis refers to inflammation of the pharynx, including erythema, </a:t>
            </a:r>
            <a:r>
              <a:rPr lang="en-GB" sz="1700" b="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edema</a:t>
            </a:r>
            <a:r>
              <a:rPr lang="en-GB" sz="17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exudates, or an enanthem (ulcers, vesicles). </a:t>
            </a:r>
          </a:p>
          <a:p>
            <a:pPr rtl="0" fontAlgn="base"/>
            <a:r>
              <a:rPr lang="en-GB" sz="17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Pharyngeal inflammation could be due to : </a:t>
            </a:r>
          </a:p>
          <a:p>
            <a:pPr marL="457200" lvl="1" indent="0" rtl="0" fontAlgn="base">
              <a:buNone/>
            </a:pPr>
            <a:r>
              <a:rPr lang="en-GB" sz="17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*infectious agents. </a:t>
            </a:r>
          </a:p>
          <a:p>
            <a:pPr marL="457200" lvl="1" indent="0" rtl="0" fontAlgn="base">
              <a:buNone/>
            </a:pPr>
            <a:r>
              <a:rPr lang="en-GB" sz="17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*environmental exposures, such as tobacco smoke, air pollutants.</a:t>
            </a:r>
          </a:p>
          <a:p>
            <a:pPr marL="457200" lvl="1" indent="0" rtl="0" fontAlgn="base">
              <a:buNone/>
            </a:pPr>
            <a:r>
              <a:rPr lang="en-GB" sz="17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*contact with caustic substances, hot food, and liquids.</a:t>
            </a:r>
          </a:p>
          <a:p>
            <a:pPr marL="457200" lvl="1" indent="0" rtl="0" fontAlgn="base">
              <a:buNone/>
            </a:pPr>
            <a:r>
              <a:rPr lang="en-GB" sz="17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*various inflammatory conditions such as the periodic fever, aphthous stomatitis, pharyngitis, adenitis (PFAPA) syndrome, Kawasaki disease, inflammatory bowel disease, Stevens-Johnson syndrome, and systemic lupus erythematous.</a:t>
            </a:r>
          </a:p>
          <a:p>
            <a:pPr marL="0" indent="0">
              <a:buNone/>
            </a:pPr>
            <a:br>
              <a:rPr lang="en-GB" dirty="0"/>
            </a:br>
            <a:endParaRPr lang="en-US" dirty="0"/>
          </a:p>
        </p:txBody>
      </p:sp>
    </p:spTree>
    <p:extLst>
      <p:ext uri="{BB962C8B-B14F-4D97-AF65-F5344CB8AC3E}">
        <p14:creationId xmlns:p14="http://schemas.microsoft.com/office/powerpoint/2010/main" val="1740061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B5D2-A4E7-8579-D332-2B323341248D}"/>
              </a:ext>
            </a:extLst>
          </p:cNvPr>
          <p:cNvSpPr>
            <a:spLocks noGrp="1"/>
          </p:cNvSpPr>
          <p:nvPr>
            <p:ph type="title"/>
          </p:nvPr>
        </p:nvSpPr>
        <p:spPr/>
        <p:txBody>
          <a:bodyPr/>
          <a:lstStyle/>
          <a:p>
            <a:pPr algn="ctr"/>
            <a:r>
              <a:rPr lang="en-GB" dirty="0"/>
              <a:t>E</a:t>
            </a:r>
            <a:r>
              <a:rPr lang="ar-SA" dirty="0"/>
              <a:t>tiology </a:t>
            </a:r>
            <a:endParaRPr lang="en-US" dirty="0"/>
          </a:p>
        </p:txBody>
      </p:sp>
      <p:sp>
        <p:nvSpPr>
          <p:cNvPr id="3" name="Content Placeholder 2">
            <a:extLst>
              <a:ext uri="{FF2B5EF4-FFF2-40B4-BE49-F238E27FC236}">
                <a16:creationId xmlns:a16="http://schemas.microsoft.com/office/drawing/2014/main" id="{36E8FF20-F31B-4CE6-D2DF-8EF5456D8B92}"/>
              </a:ext>
            </a:extLst>
          </p:cNvPr>
          <p:cNvSpPr>
            <a:spLocks noGrp="1"/>
          </p:cNvSpPr>
          <p:nvPr>
            <p:ph idx="1"/>
          </p:nvPr>
        </p:nvSpPr>
        <p:spPr/>
        <p:txBody>
          <a:bodyPr>
            <a:normAutofit/>
          </a:bodyPr>
          <a:lstStyle/>
          <a:p>
            <a:pPr rtl="0"/>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Viruses</a:t>
            </a:r>
            <a:endParaRPr lang="en-GB" sz="1600" dirty="0">
              <a:effectLst/>
              <a:latin typeface="Tahoma" panose="020B0604030504040204" pitchFamily="34" charset="0"/>
              <a:ea typeface="Tahoma" panose="020B0604030504040204" pitchFamily="34" charset="0"/>
              <a:cs typeface="Tahoma" panose="020B0604030504040204" pitchFamily="34" charset="0"/>
            </a:endParaRPr>
          </a:p>
          <a:p>
            <a:pPr marL="0" indent="0" rtl="0" fontAlgn="base">
              <a:buNone/>
            </a:pP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viruses predominate as acute infectious causes of pharyngitis. </a:t>
            </a:r>
          </a:p>
          <a:p>
            <a:pPr marL="0" indent="0" rtl="0" fontAlgn="base">
              <a:buNone/>
            </a:pP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Important viruses that cause pharyngitis include influenza, parainfluenza, adenoviruses, coronaviruses , enteroviruses, rhinoviruses, respiratory syncytial virus, cytomegalovirus, Epstein-Barr virus, herpes simplex virus, and human </a:t>
            </a:r>
            <a:r>
              <a:rPr lang="en-GB" sz="16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metapneumovirus</a:t>
            </a: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t>
            </a:r>
          </a:p>
          <a:p>
            <a:r>
              <a:rPr lang="en-US" sz="1600" dirty="0">
                <a:latin typeface="Tahoma" panose="020B0604030504040204" pitchFamily="34" charset="0"/>
                <a:ea typeface="Tahoma" panose="020B0604030504040204" pitchFamily="34" charset="0"/>
                <a:cs typeface="Tahoma" panose="020B0604030504040204" pitchFamily="34" charset="0"/>
              </a:rPr>
              <a:t>B</a:t>
            </a:r>
            <a:r>
              <a:rPr lang="ar-SA" sz="1600" dirty="0">
                <a:latin typeface="Tahoma" panose="020B0604030504040204" pitchFamily="34" charset="0"/>
                <a:ea typeface="Tahoma" panose="020B0604030504040204" pitchFamily="34" charset="0"/>
                <a:cs typeface="Tahoma" panose="020B0604030504040204" pitchFamily="34" charset="0"/>
              </a:rPr>
              <a:t>acteria</a:t>
            </a:r>
          </a:p>
          <a:p>
            <a:pPr marL="0" indent="0">
              <a:buNone/>
            </a:pPr>
            <a:r>
              <a:rPr lang="en-GB" sz="1600" dirty="0">
                <a:latin typeface="Tahoma" panose="020B0604030504040204" pitchFamily="34" charset="0"/>
                <a:ea typeface="Tahoma" panose="020B0604030504040204" pitchFamily="34" charset="0"/>
                <a:cs typeface="Tahoma" panose="020B0604030504040204" pitchFamily="34" charset="0"/>
              </a:rPr>
              <a:t>A</a:t>
            </a:r>
            <a:r>
              <a:rPr lang="ar-SA" sz="1600" dirty="0">
                <a:latin typeface="Tahoma" panose="020B0604030504040204" pitchFamily="34" charset="0"/>
                <a:ea typeface="Tahoma" panose="020B0604030504040204" pitchFamily="34" charset="0"/>
                <a:cs typeface="Tahoma" panose="020B0604030504040204" pitchFamily="34" charset="0"/>
              </a:rPr>
              <a:t>ccount for approximately 30% of cases of pharyngitis in children. These include the following:GAS (common), Group C streptococci (uncommon), Group G streptococci (uncommon), Neisseria gonorrhoeae (uncommon), Corynebacterium diphtheriae (rare)</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0150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96F0-FC96-1764-AB60-35306C3DB2E3}"/>
              </a:ext>
            </a:extLst>
          </p:cNvPr>
          <p:cNvSpPr>
            <a:spLocks noGrp="1"/>
          </p:cNvSpPr>
          <p:nvPr>
            <p:ph type="title"/>
          </p:nvPr>
        </p:nvSpPr>
        <p:spPr/>
        <p:txBody>
          <a:bodyPr/>
          <a:lstStyle/>
          <a:p>
            <a:pPr algn="ctr"/>
            <a:r>
              <a:rPr lang="en-GB" dirty="0"/>
              <a:t>L</a:t>
            </a:r>
            <a:r>
              <a:rPr lang="ar-SA" dirty="0"/>
              <a:t>ecture </a:t>
            </a:r>
            <a:r>
              <a:rPr lang="en-GB" dirty="0" err="1"/>
              <a:t>Ou</a:t>
            </a:r>
            <a:r>
              <a:rPr lang="ar-SA" dirty="0"/>
              <a:t>tline </a:t>
            </a:r>
            <a:endParaRPr lang="en-US" dirty="0"/>
          </a:p>
        </p:txBody>
      </p:sp>
      <p:sp>
        <p:nvSpPr>
          <p:cNvPr id="3" name="Content Placeholder 2">
            <a:extLst>
              <a:ext uri="{FF2B5EF4-FFF2-40B4-BE49-F238E27FC236}">
                <a16:creationId xmlns:a16="http://schemas.microsoft.com/office/drawing/2014/main" id="{347D9460-AE29-7866-F837-A5FCB1A58903}"/>
              </a:ext>
            </a:extLst>
          </p:cNvPr>
          <p:cNvSpPr>
            <a:spLocks noGrp="1"/>
          </p:cNvSpPr>
          <p:nvPr>
            <p:ph idx="1"/>
          </p:nvPr>
        </p:nvSpPr>
        <p:spPr/>
        <p:txBody>
          <a:bodyPr/>
          <a:lstStyle/>
          <a:p>
            <a:pPr rtl="0" fontAlgn="base"/>
            <a:r>
              <a:rPr lang="en-GB" sz="1800" b="1" i="0" u="none" strike="noStrike" dirty="0">
                <a:solidFill>
                  <a:schemeClr val="tx1"/>
                </a:solidFill>
                <a:effectLst/>
                <a:latin typeface="Calibri" panose="020F0502020204030204" pitchFamily="34" charset="0"/>
              </a:rPr>
              <a:t>Sinusitis </a:t>
            </a:r>
            <a:endParaRPr lang="en-GB" sz="1800" b="1" i="0" u="none" strike="noStrike" dirty="0">
              <a:solidFill>
                <a:schemeClr val="tx1"/>
              </a:solidFill>
              <a:effectLst/>
              <a:latin typeface="Corbel" panose="020B0503020204020204" pitchFamily="34" charset="0"/>
            </a:endParaRPr>
          </a:p>
          <a:p>
            <a:pPr rtl="0" fontAlgn="base"/>
            <a:r>
              <a:rPr lang="en-GB" sz="1800" b="1" i="0" u="none" strike="noStrike" dirty="0">
                <a:solidFill>
                  <a:schemeClr val="tx1"/>
                </a:solidFill>
                <a:effectLst/>
                <a:latin typeface="Calibri" panose="020F0502020204030204" pitchFamily="34" charset="0"/>
              </a:rPr>
              <a:t>Acute pharyngitis and tonsillitis </a:t>
            </a:r>
            <a:endParaRPr lang="en-GB" sz="1800" b="1" i="0" u="none" strike="noStrike" dirty="0">
              <a:solidFill>
                <a:schemeClr val="tx1"/>
              </a:solidFill>
              <a:effectLst/>
              <a:latin typeface="Corbel" panose="020B0503020204020204" pitchFamily="34" charset="0"/>
            </a:endParaRPr>
          </a:p>
          <a:p>
            <a:pPr rtl="0" fontAlgn="base"/>
            <a:r>
              <a:rPr lang="en-GB" sz="1800" b="1" i="0" u="none" strike="noStrike" dirty="0">
                <a:solidFill>
                  <a:schemeClr val="tx1"/>
                </a:solidFill>
                <a:effectLst/>
                <a:latin typeface="Calibri" panose="020F0502020204030204" pitchFamily="34" charset="0"/>
              </a:rPr>
              <a:t>Acute otitis media </a:t>
            </a:r>
            <a:endParaRPr lang="en-GB" sz="1800" b="1" i="0" u="none" strike="noStrike" dirty="0">
              <a:solidFill>
                <a:schemeClr val="tx1"/>
              </a:solidFill>
              <a:effectLst/>
              <a:latin typeface="Corbel" panose="020B0503020204020204" pitchFamily="34" charset="0"/>
            </a:endParaRPr>
          </a:p>
          <a:p>
            <a:pPr rtl="0" fontAlgn="base"/>
            <a:r>
              <a:rPr lang="en-GB" sz="1800" b="1" i="0" u="none" strike="noStrike" dirty="0">
                <a:solidFill>
                  <a:schemeClr val="tx1"/>
                </a:solidFill>
                <a:effectLst/>
                <a:latin typeface="Calibri" panose="020F0502020204030204" pitchFamily="34" charset="0"/>
              </a:rPr>
              <a:t>Viral </a:t>
            </a:r>
            <a:r>
              <a:rPr lang="en-GB" sz="1800" b="1" i="0" u="none" strike="noStrike" dirty="0" err="1">
                <a:solidFill>
                  <a:schemeClr val="tx1"/>
                </a:solidFill>
                <a:effectLst/>
                <a:latin typeface="Calibri" panose="020F0502020204030204" pitchFamily="34" charset="0"/>
              </a:rPr>
              <a:t>Laryngotracheobronchitis</a:t>
            </a:r>
            <a:endParaRPr lang="en-GB" sz="1800" b="1" i="0" u="none" strike="noStrike" dirty="0">
              <a:solidFill>
                <a:schemeClr val="tx1"/>
              </a:solidFill>
              <a:effectLst/>
              <a:latin typeface="Corbel" panose="020B0503020204020204" pitchFamily="34" charset="0"/>
            </a:endParaRPr>
          </a:p>
          <a:p>
            <a:pPr rtl="0" fontAlgn="base"/>
            <a:r>
              <a:rPr lang="en-GB" sz="1800" b="1" i="0" u="none" strike="noStrike" dirty="0">
                <a:solidFill>
                  <a:schemeClr val="tx1"/>
                </a:solidFill>
                <a:effectLst/>
                <a:latin typeface="Calibri" panose="020F0502020204030204" pitchFamily="34" charset="0"/>
              </a:rPr>
              <a:t>Acute Epiglottitis (</a:t>
            </a:r>
            <a:r>
              <a:rPr lang="en-GB" sz="1800" b="1" i="0" u="none" strike="noStrike" dirty="0" err="1">
                <a:solidFill>
                  <a:schemeClr val="tx1"/>
                </a:solidFill>
                <a:effectLst/>
                <a:latin typeface="Calibri" panose="020F0502020204030204" pitchFamily="34" charset="0"/>
              </a:rPr>
              <a:t>Supraglottitis</a:t>
            </a:r>
            <a:r>
              <a:rPr lang="en-GB" sz="1800" b="1" i="0" u="none" strike="noStrike" dirty="0">
                <a:solidFill>
                  <a:schemeClr val="tx1"/>
                </a:solidFill>
                <a:effectLst/>
                <a:latin typeface="Calibri" panose="020F0502020204030204" pitchFamily="34" charset="0"/>
              </a:rPr>
              <a:t>)</a:t>
            </a:r>
            <a:endParaRPr lang="en-GB" sz="1800" b="1" i="0" u="none" strike="noStrike" dirty="0">
              <a:solidFill>
                <a:schemeClr val="tx1"/>
              </a:solidFill>
              <a:effectLst/>
              <a:latin typeface="Corbel" panose="020B0503020204020204" pitchFamily="34" charset="0"/>
            </a:endParaRPr>
          </a:p>
          <a:p>
            <a:pPr rtl="0" fontAlgn="base"/>
            <a:r>
              <a:rPr lang="en-GB" sz="1800" b="1" i="0" u="none" strike="noStrike" dirty="0">
                <a:solidFill>
                  <a:schemeClr val="tx1"/>
                </a:solidFill>
                <a:effectLst/>
                <a:latin typeface="Calibri" panose="020F0502020204030204" pitchFamily="34" charset="0"/>
              </a:rPr>
              <a:t>Bacterial </a:t>
            </a:r>
            <a:r>
              <a:rPr lang="en-GB" sz="1800" b="1" i="0" u="none" strike="noStrike" dirty="0" err="1">
                <a:solidFill>
                  <a:schemeClr val="tx1"/>
                </a:solidFill>
                <a:effectLst/>
                <a:latin typeface="Calibri" panose="020F0502020204030204" pitchFamily="34" charset="0"/>
              </a:rPr>
              <a:t>Tracheitis</a:t>
            </a:r>
            <a:endParaRPr lang="en-GB" sz="1800" b="1" i="0" u="none" strike="noStrike" dirty="0">
              <a:solidFill>
                <a:schemeClr val="tx1"/>
              </a:solidFill>
              <a:effectLst/>
              <a:latin typeface="Corbel" panose="020B0503020204020204" pitchFamily="34" charset="0"/>
            </a:endParaRPr>
          </a:p>
          <a:p>
            <a:pPr marL="0" indent="0">
              <a:buNone/>
            </a:pPr>
            <a:br>
              <a:rPr lang="en-GB" dirty="0"/>
            </a:br>
            <a:br>
              <a:rPr lang="en-GB" dirty="0"/>
            </a:br>
            <a:endParaRPr lang="en-US" dirty="0"/>
          </a:p>
        </p:txBody>
      </p:sp>
    </p:spTree>
    <p:extLst>
      <p:ext uri="{BB962C8B-B14F-4D97-AF65-F5344CB8AC3E}">
        <p14:creationId xmlns:p14="http://schemas.microsoft.com/office/powerpoint/2010/main" val="3487783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48E9E-BA26-C6F8-309C-8AA7213DC71D}"/>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09928EAD-9B35-CE62-3A2E-8651CF34C4C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26509" y="2160588"/>
            <a:ext cx="3285770" cy="3881437"/>
          </a:xfrm>
        </p:spPr>
      </p:pic>
      <p:pic>
        <p:nvPicPr>
          <p:cNvPr id="6" name="Picture 6">
            <a:extLst>
              <a:ext uri="{FF2B5EF4-FFF2-40B4-BE49-F238E27FC236}">
                <a16:creationId xmlns:a16="http://schemas.microsoft.com/office/drawing/2014/main" id="{A261F4A6-0E4C-F043-0EF4-F97EDDFECDA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01477" y="2160588"/>
            <a:ext cx="2960746" cy="3881437"/>
          </a:xfrm>
        </p:spPr>
      </p:pic>
    </p:spTree>
    <p:extLst>
      <p:ext uri="{BB962C8B-B14F-4D97-AF65-F5344CB8AC3E}">
        <p14:creationId xmlns:p14="http://schemas.microsoft.com/office/powerpoint/2010/main" val="171004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AE640-89E9-55B2-D01D-6EBAA0EC4AF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0B658381-A5C7-8E13-8C2E-DFAFB3883C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2125" y="269234"/>
            <a:ext cx="8381999" cy="6223641"/>
          </a:xfrm>
        </p:spPr>
      </p:pic>
    </p:spTree>
    <p:extLst>
      <p:ext uri="{BB962C8B-B14F-4D97-AF65-F5344CB8AC3E}">
        <p14:creationId xmlns:p14="http://schemas.microsoft.com/office/powerpoint/2010/main" val="393992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82BFA-0B95-0AC3-A99A-AC381E62562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D59A1F5A-890A-6826-2D67-7418C5E191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5876" y="365125"/>
            <a:ext cx="8613662" cy="5929405"/>
          </a:xfrm>
        </p:spPr>
      </p:pic>
    </p:spTree>
    <p:extLst>
      <p:ext uri="{BB962C8B-B14F-4D97-AF65-F5344CB8AC3E}">
        <p14:creationId xmlns:p14="http://schemas.microsoft.com/office/powerpoint/2010/main" val="1060326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98B0-AA7F-5347-74CF-11EFC7EA5D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EF73E2-C5C9-BA3E-96BE-7E9C2771B7D1}"/>
              </a:ext>
            </a:extLst>
          </p:cNvPr>
          <p:cNvSpPr>
            <a:spLocks noGrp="1"/>
          </p:cNvSpPr>
          <p:nvPr>
            <p:ph idx="1"/>
          </p:nvPr>
        </p:nvSpPr>
        <p:spPr/>
        <p:txBody>
          <a:bodyPr>
            <a:normAutofit fontScale="85000" lnSpcReduction="10000"/>
          </a:bodyPr>
          <a:lstStyle/>
          <a:p>
            <a:pPr marL="0" indent="0" rtl="0" fontAlgn="base">
              <a:buNone/>
            </a:pP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Group A Streptococcus:</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Streptococcal pharyngitis is relatively uncommon before 2-3 </a:t>
            </a:r>
            <a:r>
              <a:rPr lang="en-GB" sz="18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yr</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of age, is quite common among children 5-15 </a:t>
            </a:r>
            <a:r>
              <a:rPr lang="en-GB" sz="18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yr</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old.</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Illness occurs throughout the year but is most prevalent in winter and spring. </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GAS causes 15-30% of pharyngitis in school-age children.</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Spread via respiratory particle droplets – NO school attendance until 24 hours after initiation of appropriate antibiotic therapy</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Colonization result in asymptomatic carriage or acute infection. </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M protein is the GAS virulence factor that facilitates resistance to phagocytosis. The M protein is immunogenic; an individual can experience multiple episodes of GAS pharyngitis in a lifetime because natural immunity is M type-specific and we have numerous GAS M types (90 types).</a:t>
            </a:r>
          </a:p>
          <a:p>
            <a:pPr marL="0" indent="0">
              <a:buNone/>
            </a:pPr>
            <a:br>
              <a:rPr lang="en-GB"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205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61FE1-3606-3BAD-5064-F0D2C146F6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E301B5-61A8-72D3-9E8A-FB08B29A481C}"/>
              </a:ext>
            </a:extLst>
          </p:cNvPr>
          <p:cNvSpPr>
            <a:spLocks noGrp="1"/>
          </p:cNvSpPr>
          <p:nvPr>
            <p:ph idx="1"/>
          </p:nvPr>
        </p:nvSpPr>
        <p:spPr/>
        <p:txBody>
          <a:bodyPr>
            <a:normAutofit fontScale="85000" lnSpcReduction="10000"/>
          </a:bodyPr>
          <a:lstStyle/>
          <a:p>
            <a:pPr rtl="0" fontAlgn="base"/>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Pharyngeal infection with GAS classically presents as </a:t>
            </a:r>
          </a:p>
          <a:p>
            <a:pPr lvl="1" rtl="0" fontAlgn="base"/>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rapid onset of significant sore throat and fever. </a:t>
            </a:r>
          </a:p>
          <a:p>
            <a:pPr lvl="1" rtl="0" fontAlgn="base"/>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pharynx is red, the tonsils are enlarged and covered with a white, </a:t>
            </a:r>
            <a:r>
              <a:rPr lang="en-GB" sz="16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grayish</a:t>
            </a:r>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exudate.</a:t>
            </a:r>
          </a:p>
          <a:p>
            <a:pPr lvl="1" rtl="0" fontAlgn="base"/>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There may be petechiae or “doughnut” lesions on the soft palate and pharynx. </a:t>
            </a:r>
          </a:p>
          <a:p>
            <a:pPr lvl="1" rtl="0" fontAlgn="base"/>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Enlarged and tender anterior cervical lymph nodes are frequently present. </a:t>
            </a:r>
          </a:p>
          <a:p>
            <a:pPr lvl="1" rtl="0" fontAlgn="base"/>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Headache, abdominal pain, and vomiting.</a:t>
            </a:r>
          </a:p>
          <a:p>
            <a:pPr lvl="1" rtl="0" fontAlgn="base"/>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Ear pain is a frequent complaint but the tympanic membranes are usually normal. </a:t>
            </a:r>
          </a:p>
          <a:p>
            <a:pPr lvl="1" rtl="0" fontAlgn="base"/>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Fine red, </a:t>
            </a:r>
            <a:r>
              <a:rPr lang="en-GB" sz="16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papular</a:t>
            </a:r>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(“sandpaper”) rash of </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scarlet fever</a:t>
            </a:r>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It begins on the face and then becomes generalized. With circumoral pallor. The rash blanches with pressure and it may be more intense in skin creases, especially in the antecubital fossae, axillae, and inguinal creases (</a:t>
            </a:r>
            <a:r>
              <a:rPr lang="en-GB" sz="16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Pastia’s</a:t>
            </a:r>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lines or </a:t>
            </a:r>
            <a:r>
              <a:rPr lang="en-GB" sz="16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Pastia’s</a:t>
            </a:r>
            <a:r>
              <a:rPr lang="en-GB" sz="16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sign). The tongue Initially is “white” then “red” strawberry tongue.</a:t>
            </a:r>
          </a:p>
          <a:p>
            <a:br>
              <a:rPr lang="en-GB" dirty="0"/>
            </a:br>
            <a:br>
              <a:rPr lang="en-GB" dirty="0"/>
            </a:br>
            <a:endParaRPr lang="en-US" dirty="0"/>
          </a:p>
        </p:txBody>
      </p:sp>
    </p:spTree>
    <p:extLst>
      <p:ext uri="{BB962C8B-B14F-4D97-AF65-F5344CB8AC3E}">
        <p14:creationId xmlns:p14="http://schemas.microsoft.com/office/powerpoint/2010/main" val="132469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CBA445DF-BBAD-BCA8-4DCD-4AA837C1E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679" y="112447"/>
            <a:ext cx="3814204" cy="5418667"/>
          </a:xfrm>
          <a:prstGeom prst="rect">
            <a:avLst/>
          </a:prstGeom>
        </p:spPr>
      </p:pic>
      <p:pic>
        <p:nvPicPr>
          <p:cNvPr id="8" name="Picture 9">
            <a:extLst>
              <a:ext uri="{FF2B5EF4-FFF2-40B4-BE49-F238E27FC236}">
                <a16:creationId xmlns:a16="http://schemas.microsoft.com/office/drawing/2014/main" id="{532CE483-1993-4B2B-2223-274E156A1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883" y="2646039"/>
            <a:ext cx="3746441" cy="4423729"/>
          </a:xfrm>
          <a:prstGeom prst="rect">
            <a:avLst/>
          </a:prstGeom>
        </p:spPr>
      </p:pic>
      <p:pic>
        <p:nvPicPr>
          <p:cNvPr id="9" name="Picture 9">
            <a:extLst>
              <a:ext uri="{FF2B5EF4-FFF2-40B4-BE49-F238E27FC236}">
                <a16:creationId xmlns:a16="http://schemas.microsoft.com/office/drawing/2014/main" id="{7B54FA2E-EE88-C136-037F-BAFA288C1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117" y="112447"/>
            <a:ext cx="6522712" cy="2428475"/>
          </a:xfrm>
          <a:prstGeom prst="rect">
            <a:avLst/>
          </a:prstGeom>
        </p:spPr>
      </p:pic>
      <p:sp>
        <p:nvSpPr>
          <p:cNvPr id="10" name="Title 9">
            <a:extLst>
              <a:ext uri="{FF2B5EF4-FFF2-40B4-BE49-F238E27FC236}">
                <a16:creationId xmlns:a16="http://schemas.microsoft.com/office/drawing/2014/main" id="{49441D82-7812-8AD0-93F6-297ADE4626A7}"/>
              </a:ext>
            </a:extLst>
          </p:cNvPr>
          <p:cNvSpPr>
            <a:spLocks noGrp="1"/>
          </p:cNvSpPr>
          <p:nvPr>
            <p:ph type="title"/>
          </p:nvPr>
        </p:nvSpPr>
        <p:spPr/>
        <p:txBody>
          <a:bodyPr/>
          <a:lstStyle/>
          <a:p>
            <a:endParaRPr lang="en-US"/>
          </a:p>
        </p:txBody>
      </p:sp>
      <p:sp>
        <p:nvSpPr>
          <p:cNvPr id="11" name="Content Placeholder 10">
            <a:extLst>
              <a:ext uri="{FF2B5EF4-FFF2-40B4-BE49-F238E27FC236}">
                <a16:creationId xmlns:a16="http://schemas.microsoft.com/office/drawing/2014/main" id="{82B5DA2D-4BE4-9F98-4F90-3B33A289F3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605447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A13E6-ACD8-11F9-BC6B-2ABA99A9BEAB}"/>
              </a:ext>
            </a:extLst>
          </p:cNvPr>
          <p:cNvSpPr>
            <a:spLocks noGrp="1"/>
          </p:cNvSpPr>
          <p:nvPr>
            <p:ph type="title"/>
          </p:nvPr>
        </p:nvSpPr>
        <p:spPr/>
        <p:txBody>
          <a:bodyPr/>
          <a:lstStyle/>
          <a:p>
            <a:pPr algn="ctr"/>
            <a:r>
              <a:rPr lang="en-GB" dirty="0"/>
              <a:t>D</a:t>
            </a:r>
            <a:r>
              <a:rPr lang="ar-SA" dirty="0"/>
              <a:t>iagnosis </a:t>
            </a:r>
            <a:endParaRPr lang="en-US" dirty="0"/>
          </a:p>
        </p:txBody>
      </p:sp>
      <p:sp>
        <p:nvSpPr>
          <p:cNvPr id="3" name="Content Placeholder 2">
            <a:extLst>
              <a:ext uri="{FF2B5EF4-FFF2-40B4-BE49-F238E27FC236}">
                <a16:creationId xmlns:a16="http://schemas.microsoft.com/office/drawing/2014/main" id="{174B87E0-0FCF-0B6C-B083-B37B3F8275D5}"/>
              </a:ext>
            </a:extLst>
          </p:cNvPr>
          <p:cNvSpPr>
            <a:spLocks noGrp="1"/>
          </p:cNvSpPr>
          <p:nvPr>
            <p:ph idx="1"/>
          </p:nvPr>
        </p:nvSpPr>
        <p:spPr/>
        <p:txBody>
          <a:bodyPr>
            <a:normAutofit fontScale="85000" lnSpcReduction="20000"/>
          </a:bodyPr>
          <a:lstStyle/>
          <a:p>
            <a:pPr marL="0" indent="0">
              <a:buNone/>
            </a:pPr>
            <a:endParaRPr lang="en-GB" b="0" i="0" dirty="0">
              <a:solidFill>
                <a:srgbClr val="2A2A2A"/>
              </a:solidFill>
              <a:effectLst/>
              <a:latin typeface="proxima_nova_ltsemibold"/>
            </a:endParaRPr>
          </a:p>
          <a:p>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Although no single finding or combination of physical findings distinguishes GABHS from a viral </a:t>
            </a:r>
            <a:r>
              <a:rPr lang="en-GB" b="0" i="0" dirty="0" err="1">
                <a:solidFill>
                  <a:srgbClr val="2A2A2A"/>
                </a:solidFill>
                <a:effectLst/>
                <a:latin typeface="Tahoma" panose="020B0604030504040204" pitchFamily="34" charset="0"/>
                <a:ea typeface="Tahoma" panose="020B0604030504040204" pitchFamily="34" charset="0"/>
                <a:cs typeface="Tahoma" panose="020B0604030504040204" pitchFamily="34" charset="0"/>
              </a:rPr>
              <a:t>etiology</a:t>
            </a: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several findings are suggestive, including the following:</a:t>
            </a:r>
          </a:p>
          <a:p>
            <a:pPr marL="0" indent="0">
              <a:buNone/>
            </a:pP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Enlarged tonsils</a:t>
            </a:r>
          </a:p>
          <a:p>
            <a:pPr marL="0" indent="0">
              <a:buNone/>
            </a:pP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Pharyngeal erythema</a:t>
            </a:r>
          </a:p>
          <a:p>
            <a:pPr marL="0" indent="0">
              <a:buNone/>
            </a:pP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Tonsillar exudates with necrotic crypts</a:t>
            </a:r>
          </a:p>
          <a:p>
            <a:pPr marL="0" indent="0">
              <a:buNone/>
            </a:pP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Soft-palate </a:t>
            </a:r>
            <a:r>
              <a:rPr lang="en-GB" b="0" i="0" dirty="0" err="1">
                <a:solidFill>
                  <a:srgbClr val="2A2A2A"/>
                </a:solidFill>
                <a:effectLst/>
                <a:latin typeface="Tahoma" panose="020B0604030504040204" pitchFamily="34" charset="0"/>
                <a:ea typeface="Tahoma" panose="020B0604030504040204" pitchFamily="34" charset="0"/>
                <a:cs typeface="Tahoma" panose="020B0604030504040204" pitchFamily="34" charset="0"/>
              </a:rPr>
              <a:t>petechiae</a:t>
            </a:r>
            <a:endPar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Tender cervical adenopathy</a:t>
            </a:r>
          </a:p>
          <a:p>
            <a:pPr marL="0" indent="0">
              <a:buNone/>
            </a:pP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Sandpaper rash</a:t>
            </a:r>
          </a:p>
          <a:p>
            <a:pPr marL="0" indent="0">
              <a:buNone/>
            </a:pP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Conjunctivitis (more common with adenovirus infections)</a:t>
            </a:r>
          </a:p>
          <a:p>
            <a:pPr marL="0" indent="0">
              <a:buNone/>
            </a:pPr>
            <a:r>
              <a:rPr lang="ar-SA" dirty="0">
                <a:solidFill>
                  <a:srgbClr val="2A2A2A"/>
                </a:solidFill>
                <a:latin typeface="Tahoma" panose="020B0604030504040204" pitchFamily="34" charset="0"/>
                <a:ea typeface="Tahoma" panose="020B0604030504040204" pitchFamily="34" charset="0"/>
                <a:cs typeface="Tahoma" panose="020B0604030504040204" pitchFamily="34" charset="0"/>
              </a:rPr>
              <a:t>H</a:t>
            </a:r>
            <a:r>
              <a:rPr lang="en-GB" b="0" i="0" dirty="0" err="1">
                <a:solidFill>
                  <a:srgbClr val="2A2A2A"/>
                </a:solidFill>
                <a:effectLst/>
                <a:latin typeface="Tahoma" panose="020B0604030504040204" pitchFamily="34" charset="0"/>
                <a:ea typeface="Tahoma" panose="020B0604030504040204" pitchFamily="34" charset="0"/>
                <a:cs typeface="Tahoma" panose="020B0604030504040204" pitchFamily="34" charset="0"/>
              </a:rPr>
              <a:t>igh</a:t>
            </a: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fever.</a:t>
            </a:r>
            <a:endParaRPr lang="ar-SA" b="0" i="0" dirty="0">
              <a:solidFill>
                <a:srgbClr val="2A2A2A"/>
              </a:solidFill>
              <a:effectLst/>
              <a:latin typeface="Tahoma" panose="020B0604030504040204" pitchFamily="34" charset="0"/>
              <a:ea typeface="Tahoma" panose="020B0604030504040204" pitchFamily="34" charset="0"/>
              <a:cs typeface="Tahoma" panose="020B0604030504040204" pitchFamily="34" charset="0"/>
            </a:endParaRPr>
          </a:p>
          <a:p>
            <a:r>
              <a:rPr lang="ar-SA" dirty="0">
                <a:solidFill>
                  <a:srgbClr val="2A2A2A"/>
                </a:solidFill>
                <a:latin typeface="Tahoma" panose="020B0604030504040204" pitchFamily="34" charset="0"/>
                <a:ea typeface="Tahoma" panose="020B0604030504040204" pitchFamily="34" charset="0"/>
                <a:cs typeface="Tahoma" panose="020B0604030504040204" pitchFamily="34" charset="0"/>
              </a:rPr>
              <a:t>Viral pharyngitis is usually associated with sneezing, rhinorrhea, cough, diarrhea, viral exanthema</a:t>
            </a:r>
            <a:endPar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49995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A1B8-3C33-EE09-FE79-4739DDE29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20A101-803B-5BF2-1EF3-CA7A2CA9E83E}"/>
              </a:ext>
            </a:extLst>
          </p:cNvPr>
          <p:cNvSpPr>
            <a:spLocks noGrp="1"/>
          </p:cNvSpPr>
          <p:nvPr>
            <p:ph idx="1"/>
          </p:nvPr>
        </p:nvSpPr>
        <p:spPr/>
        <p:txBody>
          <a:bodyPr>
            <a:normAutofit fontScale="77500" lnSpcReduction="20000"/>
          </a:bodyPr>
          <a:lstStyle/>
          <a:p>
            <a:r>
              <a:rPr lang="en-GB"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A throat culture remains the standard for diagnosis, though results can take as long as 48 hours. Throat culture results are highly sensitive and specific for group A beta-</a:t>
            </a:r>
            <a:r>
              <a:rPr lang="en-GB" i="0" dirty="0" err="1">
                <a:solidFill>
                  <a:srgbClr val="2A2A2A"/>
                </a:solidFill>
                <a:effectLst/>
                <a:latin typeface="Tahoma" panose="020B0604030504040204" pitchFamily="34" charset="0"/>
                <a:ea typeface="Tahoma" panose="020B0604030504040204" pitchFamily="34" charset="0"/>
                <a:cs typeface="Tahoma" panose="020B0604030504040204" pitchFamily="34" charset="0"/>
              </a:rPr>
              <a:t>hemolytic</a:t>
            </a:r>
            <a:r>
              <a:rPr lang="en-GB"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streptococci </a:t>
            </a:r>
            <a:endParaRPr lang="ar-SA" i="0" dirty="0">
              <a:solidFill>
                <a:srgbClr val="2A2A2A"/>
              </a:solidFill>
              <a:effectLst/>
              <a:latin typeface="Tahoma" panose="020B0604030504040204" pitchFamily="34" charset="0"/>
              <a:ea typeface="Tahoma" panose="020B0604030504040204" pitchFamily="34" charset="0"/>
              <a:cs typeface="Tahoma" panose="020B0604030504040204" pitchFamily="34" charset="0"/>
            </a:endParaRPr>
          </a:p>
          <a:p>
            <a:r>
              <a:rPr lang="ar-SA" dirty="0">
                <a:solidFill>
                  <a:srgbClr val="2A2A2A"/>
                </a:solidFill>
                <a:latin typeface="Tahoma" panose="020B0604030504040204" pitchFamily="34" charset="0"/>
                <a:ea typeface="Tahoma" panose="020B0604030504040204" pitchFamily="34" charset="0"/>
                <a:cs typeface="Tahoma" panose="020B0604030504040204" pitchFamily="34" charset="0"/>
              </a:rPr>
              <a:t>Rapid antigen  test</a:t>
            </a:r>
          </a:p>
          <a:p>
            <a:r>
              <a:rPr lang="en-GB" dirty="0">
                <a:solidFill>
                  <a:srgbClr val="2A2A2A"/>
                </a:solidFill>
                <a:latin typeface="Tahoma" panose="020B0604030504040204" pitchFamily="34" charset="0"/>
                <a:ea typeface="Tahoma" panose="020B0604030504040204" pitchFamily="34" charset="0"/>
                <a:cs typeface="Tahoma" panose="020B0604030504040204" pitchFamily="34" charset="0"/>
              </a:rPr>
              <a:t>R</a:t>
            </a:r>
            <a:r>
              <a:rPr lang="ar-SA" dirty="0">
                <a:solidFill>
                  <a:srgbClr val="2A2A2A"/>
                </a:solidFill>
                <a:latin typeface="Tahoma" panose="020B0604030504040204" pitchFamily="34" charset="0"/>
                <a:ea typeface="Tahoma" panose="020B0604030504040204" pitchFamily="34" charset="0"/>
                <a:cs typeface="Tahoma" panose="020B0604030504040204" pitchFamily="34" charset="0"/>
              </a:rPr>
              <a:t>apid screening with throat culture backup for rapid screen–negative cases has continued to be the most proven strategy.</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Streptococcal antibody tests are not useful in assessing patients with acute pharyngitis.</a:t>
            </a:r>
          </a:p>
          <a:p>
            <a:pPr marL="0" indent="0" rtl="0" fontAlgn="base">
              <a:buNone/>
            </a:pPr>
            <a:endPar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endParaRP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 child who is chronically colonized with GAS (streptococcal carrier) can have a positive culture if it is obtained when the child is evaluated for pharyngitis that is actually caused by a viral infection.</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Testing for bacteria other than GAS is performed infrequently, and should be reserved for patients with persistent symptoms.</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Polymerase chain reaction can identify a variety of viral and bacterial agents within a few hours</a:t>
            </a:r>
          </a:p>
          <a:p>
            <a:pPr marL="0" indent="0">
              <a:buNone/>
            </a:pPr>
            <a:br>
              <a:rPr lang="en-GB" dirty="0">
                <a:latin typeface="Tahoma" panose="020B0604030504040204" pitchFamily="34" charset="0"/>
                <a:ea typeface="Tahoma" panose="020B0604030504040204" pitchFamily="34" charset="0"/>
                <a:cs typeface="Tahoma" panose="020B0604030504040204" pitchFamily="34" charset="0"/>
              </a:rPr>
            </a:br>
            <a:endParaRPr lang="ar-SA" dirty="0">
              <a:solidFill>
                <a:srgbClr val="2A2A2A"/>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1106205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8C1FE-80F9-903B-B56F-4D95A5704E70}"/>
              </a:ext>
            </a:extLst>
          </p:cNvPr>
          <p:cNvSpPr>
            <a:spLocks noGrp="1"/>
          </p:cNvSpPr>
          <p:nvPr>
            <p:ph type="title"/>
          </p:nvPr>
        </p:nvSpPr>
        <p:spPr/>
        <p:txBody>
          <a:bodyPr/>
          <a:lstStyle/>
          <a:p>
            <a:pPr algn="ctr"/>
            <a:r>
              <a:rPr lang="en-GB" dirty="0"/>
              <a:t>T</a:t>
            </a:r>
            <a:r>
              <a:rPr lang="ar-SA" dirty="0"/>
              <a:t>reatment </a:t>
            </a:r>
            <a:endParaRPr lang="en-US" dirty="0"/>
          </a:p>
        </p:txBody>
      </p:sp>
      <p:sp>
        <p:nvSpPr>
          <p:cNvPr id="3" name="Content Placeholder 2">
            <a:extLst>
              <a:ext uri="{FF2B5EF4-FFF2-40B4-BE49-F238E27FC236}">
                <a16:creationId xmlns:a16="http://schemas.microsoft.com/office/drawing/2014/main" id="{916694DD-2C6C-5FC4-BA5A-774D6389E340}"/>
              </a:ext>
            </a:extLst>
          </p:cNvPr>
          <p:cNvSpPr>
            <a:spLocks noGrp="1"/>
          </p:cNvSpPr>
          <p:nvPr>
            <p:ph idx="1"/>
          </p:nvPr>
        </p:nvSpPr>
        <p:spPr>
          <a:xfrm>
            <a:off x="326232" y="1887141"/>
            <a:ext cx="10515600" cy="4351338"/>
          </a:xfrm>
        </p:spPr>
        <p:txBody>
          <a:bodyPr>
            <a:normAutofit fontScale="85000" lnSpcReduction="10000"/>
          </a:bodyPr>
          <a:lstStyle/>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Specific therapy is unavailable for most viral pharyngitis</a:t>
            </a:r>
            <a:r>
              <a:rPr lang="ar-SA"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mainly supportive treatment with</a:t>
            </a:r>
            <a:r>
              <a:rPr lang="ar-SA" sz="1800" dirty="0">
                <a:solidFill>
                  <a:srgbClr val="5B4A5B"/>
                </a:solidFill>
                <a:latin typeface="Tahoma" panose="020B0604030504040204" pitchFamily="34" charset="0"/>
                <a:ea typeface="Tahoma" panose="020B0604030504040204" pitchFamily="34" charset="0"/>
                <a:cs typeface="Tahoma" panose="020B0604030504040204" pitchFamily="34" charset="0"/>
              </a:rPr>
              <a:t> </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An oral antipyretic/analgesic agent (acetaminophen or ibuprofen) can relieve fever and sore throat pain. </a:t>
            </a:r>
            <a:endParaRPr lang="ar-SA" sz="1800" dirty="0">
              <a:solidFill>
                <a:srgbClr val="5B4A5B"/>
              </a:solidFill>
              <a:latin typeface="Tahoma" panose="020B0604030504040204" pitchFamily="34" charset="0"/>
              <a:ea typeface="Tahoma" panose="020B0604030504040204" pitchFamily="34" charset="0"/>
              <a:cs typeface="Tahoma" panose="020B0604030504040204" pitchFamily="34" charset="0"/>
            </a:endParaRP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Oral penicillin is often suggested for patients with group C streptococcal isolates and oral erythromycin is recommended for patients with </a:t>
            </a:r>
            <a:r>
              <a:rPr lang="en-GB" sz="1800" i="1"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 </a:t>
            </a:r>
            <a:r>
              <a:rPr lang="en-GB" sz="1800" i="1"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haemolyticum</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t>
            </a:r>
            <a:endParaRPr lang="ar-SA"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endParaRP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Most untreated episodes of GAS pharyngitis resolve uneventfully within 5 days, but early antibiotic therapy hastens clinical recovery by 12-24 hr. </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Antibiotic therapy should not be delayed for children with symptomatic pharyngitis and a positive GAS RADT or throat culture.</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primary benefit and intent of antibiotic treatment is the prevention of acute rheumatic fever (ARF); it is highly effective when started within 9 days of onset of illness.  Antibiotic therapy does not prevent acute </a:t>
            </a:r>
            <a:r>
              <a:rPr lang="en-GB" sz="18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poststreptococcal</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glomerulonephritis (APSGN). </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Presumptive antibiotic treatment can be started when there is a clinical diagnosis of scarlet fever, a symptomatic child has a household contact with documented streptococcal pharyngitis, or a history of ARF in the patient or a family member, but a diagnostic test should be performed to confirm the presence of GAS.</a:t>
            </a:r>
          </a:p>
          <a:p>
            <a:pPr marL="0" indent="0">
              <a:buNone/>
            </a:pPr>
            <a:br>
              <a:rPr lang="en-GB" dirty="0"/>
            </a:br>
            <a:endParaRPr lang="en-US" dirty="0"/>
          </a:p>
        </p:txBody>
      </p:sp>
    </p:spTree>
    <p:extLst>
      <p:ext uri="{BB962C8B-B14F-4D97-AF65-F5344CB8AC3E}">
        <p14:creationId xmlns:p14="http://schemas.microsoft.com/office/powerpoint/2010/main" val="145305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55C6-CC61-DB84-16A3-07EE6EB9F40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4606E0-0BEA-A5D8-05F9-515FE8136293}"/>
              </a:ext>
            </a:extLst>
          </p:cNvPr>
          <p:cNvSpPr>
            <a:spLocks noGrp="1"/>
          </p:cNvSpPr>
          <p:nvPr>
            <p:ph idx="1"/>
          </p:nvPr>
        </p:nvSpPr>
        <p:spPr/>
        <p:txBody>
          <a:bodyPr>
            <a:normAutofit fontScale="92500" lnSpcReduction="20000"/>
          </a:bodyPr>
          <a:lstStyle/>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Group A streptococci are universally susceptible to penicillin, Amoxicillin and all other </a:t>
            </a:r>
            <a:r>
              <a:rPr lang="el-GR"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β-</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lactam antibiotics.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duration of oral penicillin and amoxicillin therapy is 10 days.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 single intramuscular dose of benzathine penicillin or a benzathine-procaine penicillin G combination.</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Follow-up testing for GAS is unnecessary  and is not recommended unless symptoms recur.</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Patients allergic to penicillin can be treated with course of a narrow-spectrum (first-generation) cephalosporin (cephalexin or cefadroxil) if the previous reaction to penicillin was not an immediate, type I hypersensitivity reaction. Mostly are treated for 10 days with erythromycin, clarithromycin, or clindamycin, or for 5 days with azithromycin.</a:t>
            </a:r>
          </a:p>
          <a:p>
            <a:br>
              <a:rPr lang="en-GB" dirty="0">
                <a:latin typeface="Tahoma" panose="020B0604030504040204" pitchFamily="34" charset="0"/>
                <a:ea typeface="Tahoma" panose="020B0604030504040204" pitchFamily="34" charset="0"/>
                <a:cs typeface="Tahoma" panose="020B0604030504040204" pitchFamily="34" charset="0"/>
              </a:rPr>
            </a:br>
            <a:br>
              <a:rPr lang="en-GB" dirty="0"/>
            </a:br>
            <a:endParaRPr lang="en-US" dirty="0"/>
          </a:p>
        </p:txBody>
      </p:sp>
    </p:spTree>
    <p:extLst>
      <p:ext uri="{BB962C8B-B14F-4D97-AF65-F5344CB8AC3E}">
        <p14:creationId xmlns:p14="http://schemas.microsoft.com/office/powerpoint/2010/main" val="126439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1380-CA37-4838-7DB1-7FDF48CEC48C}"/>
              </a:ext>
            </a:extLst>
          </p:cNvPr>
          <p:cNvSpPr>
            <a:spLocks noGrp="1"/>
          </p:cNvSpPr>
          <p:nvPr>
            <p:ph type="title"/>
          </p:nvPr>
        </p:nvSpPr>
        <p:spPr>
          <a:xfrm>
            <a:off x="1166812" y="816638"/>
            <a:ext cx="8107189" cy="1113762"/>
          </a:xfrm>
        </p:spPr>
        <p:txBody>
          <a:bodyPr/>
          <a:lstStyle/>
          <a:p>
            <a:pPr algn="ctr"/>
            <a:r>
              <a:rPr lang="en-GB" sz="6600" dirty="0"/>
              <a:t>S</a:t>
            </a:r>
            <a:r>
              <a:rPr lang="ar-SA" sz="6600" dirty="0"/>
              <a:t>inusitis</a:t>
            </a:r>
            <a:r>
              <a:rPr lang="ar-SA" dirty="0"/>
              <a:t> </a:t>
            </a:r>
            <a:endParaRPr lang="en-US" dirty="0"/>
          </a:p>
        </p:txBody>
      </p:sp>
      <p:sp>
        <p:nvSpPr>
          <p:cNvPr id="3" name="Content Placeholder 2">
            <a:extLst>
              <a:ext uri="{FF2B5EF4-FFF2-40B4-BE49-F238E27FC236}">
                <a16:creationId xmlns:a16="http://schemas.microsoft.com/office/drawing/2014/main" id="{E0FA0A5E-F00C-188A-140D-EB0EDAE98C7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95345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3D0C4-C870-8391-935D-B4D206856F22}"/>
              </a:ext>
            </a:extLst>
          </p:cNvPr>
          <p:cNvSpPr>
            <a:spLocks noGrp="1"/>
          </p:cNvSpPr>
          <p:nvPr>
            <p:ph type="title"/>
          </p:nvPr>
        </p:nvSpPr>
        <p:spPr/>
        <p:txBody>
          <a:bodyPr/>
          <a:lstStyle/>
          <a:p>
            <a:pPr algn="ctr" rtl="0"/>
            <a:r>
              <a:rPr lang="en-GB" sz="1800" i="0" u="none" strike="noStrike" dirty="0">
                <a:solidFill>
                  <a:srgbClr val="92D050"/>
                </a:solidFill>
                <a:effectLst/>
                <a:latin typeface="Tahoma" panose="020B0604030504040204" pitchFamily="34" charset="0"/>
                <a:ea typeface="Tahoma" panose="020B0604030504040204" pitchFamily="34" charset="0"/>
                <a:cs typeface="Tahoma" panose="020B0604030504040204" pitchFamily="34" charset="0"/>
              </a:rPr>
              <a:t>Chronic Group A Streptococcus </a:t>
            </a:r>
            <a:r>
              <a:rPr lang="en-GB" sz="1800" dirty="0">
                <a:solidFill>
                  <a:srgbClr val="92D050"/>
                </a:solidFill>
                <a:latin typeface="Tahoma" panose="020B0604030504040204" pitchFamily="34" charset="0"/>
                <a:ea typeface="Tahoma" panose="020B0604030504040204" pitchFamily="34" charset="0"/>
                <a:cs typeface="Tahoma" panose="020B0604030504040204" pitchFamily="34" charset="0"/>
              </a:rPr>
              <a:t>C</a:t>
            </a:r>
            <a:r>
              <a:rPr lang="en-GB" sz="1800" i="0" u="none" strike="noStrike" dirty="0">
                <a:solidFill>
                  <a:srgbClr val="92D050"/>
                </a:solidFill>
                <a:effectLst/>
                <a:latin typeface="Tahoma" panose="020B0604030504040204" pitchFamily="34" charset="0"/>
                <a:ea typeface="Tahoma" panose="020B0604030504040204" pitchFamily="34" charset="0"/>
                <a:cs typeface="Tahoma" panose="020B0604030504040204" pitchFamily="34" charset="0"/>
              </a:rPr>
              <a:t>arriers</a:t>
            </a:r>
            <a:br>
              <a:rPr lang="en-GB" sz="1800" b="1" i="0" u="none" strike="noStrike" dirty="0">
                <a:solidFill>
                  <a:srgbClr val="5B4A5B"/>
                </a:solidFill>
                <a:effectLst/>
                <a:latin typeface="Century Schoolbook" panose="02040604050505020304" pitchFamily="18" charset="0"/>
              </a:rPr>
            </a:br>
            <a:endParaRPr lang="en-GB" dirty="0">
              <a:effectLst/>
            </a:endParaRPr>
          </a:p>
        </p:txBody>
      </p:sp>
      <p:sp>
        <p:nvSpPr>
          <p:cNvPr id="3" name="Content Placeholder 2">
            <a:extLst>
              <a:ext uri="{FF2B5EF4-FFF2-40B4-BE49-F238E27FC236}">
                <a16:creationId xmlns:a16="http://schemas.microsoft.com/office/drawing/2014/main" id="{2A22B065-F19F-ED10-BF3C-E2A09B294D31}"/>
              </a:ext>
            </a:extLst>
          </p:cNvPr>
          <p:cNvSpPr>
            <a:spLocks noGrp="1"/>
          </p:cNvSpPr>
          <p:nvPr>
            <p:ph idx="1"/>
          </p:nvPr>
        </p:nvSpPr>
        <p:spPr/>
        <p:txBody>
          <a:bodyPr>
            <a:normAutofit fontScale="92500" lnSpcReduction="20000"/>
          </a:bodyPr>
          <a:lstStyle/>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It is usually unnecessary to attempt to eliminate chronic carriage. Instead, evaluation and treatment of pharyngitis should be undertaken without regard for chronic carriage, treating test-positive patients in routine fashion and avoiding antibiotics in patients who have negative tests. </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Expert opinion suggests that eradication might be attempted in select circumstances:</a:t>
            </a:r>
          </a:p>
          <a:p>
            <a:pPr marL="457200" lvl="1" indent="0" rtl="0" fontAlgn="base">
              <a:buNone/>
            </a:pP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1- a community outbreak of ARF or APSGN; or in a closed or </a:t>
            </a:r>
            <a:r>
              <a:rPr lang="en-GB" sz="18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semiclosed</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community, nursing home or healthcare facility;</a:t>
            </a:r>
          </a:p>
          <a:p>
            <a:pPr marL="457200" lvl="1" indent="0" rtl="0" fontAlgn="base">
              <a:buNone/>
            </a:pP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2- personal or family history of ARF; </a:t>
            </a:r>
          </a:p>
          <a:p>
            <a:pPr marL="457200" lvl="1" indent="0" rtl="0" fontAlgn="base">
              <a:buNone/>
            </a:pP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3- when tonsillectomy is being considered because of chronic carriage or recurrent streptococcal pharyngitis.</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Clindamycin given by mouth for 10 days is effective therapy. </a:t>
            </a:r>
          </a:p>
          <a:p>
            <a:pPr marL="0" indent="0">
              <a:buNone/>
            </a:pPr>
            <a:br>
              <a:rPr lang="en-GB"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1302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C83DF-DE7B-8B55-3C67-C7BFE1CECDD5}"/>
              </a:ext>
            </a:extLst>
          </p:cNvPr>
          <p:cNvSpPr>
            <a:spLocks noGrp="1"/>
          </p:cNvSpPr>
          <p:nvPr>
            <p:ph type="title"/>
          </p:nvPr>
        </p:nvSpPr>
        <p:spPr/>
        <p:txBody>
          <a:bodyPr/>
          <a:lstStyle/>
          <a:p>
            <a:pPr algn="ctr" rtl="0"/>
            <a:r>
              <a:rPr lang="en-GB" dirty="0">
                <a:effectLst/>
              </a:rPr>
              <a:t>Recurrent Pharyngitis</a:t>
            </a:r>
          </a:p>
        </p:txBody>
      </p:sp>
      <p:sp>
        <p:nvSpPr>
          <p:cNvPr id="3" name="Content Placeholder 2">
            <a:extLst>
              <a:ext uri="{FF2B5EF4-FFF2-40B4-BE49-F238E27FC236}">
                <a16:creationId xmlns:a16="http://schemas.microsoft.com/office/drawing/2014/main" id="{A581C937-FE05-36BF-68D3-69D1C7190D38}"/>
              </a:ext>
            </a:extLst>
          </p:cNvPr>
          <p:cNvSpPr>
            <a:spLocks noGrp="1"/>
          </p:cNvSpPr>
          <p:nvPr>
            <p:ph idx="1"/>
          </p:nvPr>
        </p:nvSpPr>
        <p:spPr/>
        <p:txBody>
          <a:bodyPr>
            <a:normAutofit fontScale="92500"/>
          </a:bodyPr>
          <a:lstStyle/>
          <a:p>
            <a:pPr rtl="0" fontAlgn="base"/>
            <a:r>
              <a:rPr lang="en-GB" sz="2000" i="0" strike="noStrike" dirty="0">
                <a:solidFill>
                  <a:srgbClr val="5B4A5B"/>
                </a:solidFill>
                <a:effectLst/>
                <a:latin typeface="Calibri" panose="020F0502020204030204" pitchFamily="34" charset="0"/>
              </a:rPr>
              <a:t>True recurrent GAS pharyngitis can occur for several reasons: </a:t>
            </a:r>
            <a:endParaRPr lang="en-GB" sz="2000" i="0" strike="noStrike" dirty="0">
              <a:solidFill>
                <a:srgbClr val="5B4A5B"/>
              </a:solidFill>
              <a:effectLst/>
              <a:latin typeface="Corbel" panose="020B0503020204020204" pitchFamily="34" charset="0"/>
            </a:endParaRPr>
          </a:p>
          <a:p>
            <a:pPr marL="457200" lvl="1" indent="0" rtl="0" fontAlgn="base">
              <a:buNone/>
            </a:pPr>
            <a:r>
              <a:rPr lang="en-GB" sz="2000" i="0" strike="noStrike" dirty="0">
                <a:solidFill>
                  <a:srgbClr val="5B4A5B"/>
                </a:solidFill>
                <a:effectLst/>
                <a:latin typeface="Calibri" panose="020F0502020204030204" pitchFamily="34" charset="0"/>
              </a:rPr>
              <a:t>1) reinfection with the same M type if type-specific antibody has not developed;</a:t>
            </a:r>
            <a:endParaRPr lang="en-GB" sz="2000" i="0" strike="noStrike" dirty="0">
              <a:solidFill>
                <a:srgbClr val="5B4A5B"/>
              </a:solidFill>
              <a:effectLst/>
              <a:latin typeface="Century Schoolbook" panose="02040604050505020304" pitchFamily="18" charset="0"/>
            </a:endParaRPr>
          </a:p>
          <a:p>
            <a:pPr marL="457200" lvl="1" indent="0" rtl="0" fontAlgn="base">
              <a:buNone/>
            </a:pPr>
            <a:r>
              <a:rPr lang="en-GB" sz="2000" i="0" strike="noStrike" dirty="0">
                <a:solidFill>
                  <a:srgbClr val="5B4A5B"/>
                </a:solidFill>
                <a:effectLst/>
                <a:latin typeface="Calibri" panose="020F0502020204030204" pitchFamily="34" charset="0"/>
              </a:rPr>
              <a:t>2) poor compliance with oral antibiotic therapy; </a:t>
            </a:r>
            <a:endParaRPr lang="en-GB" sz="2000" i="0" strike="noStrike" dirty="0">
              <a:solidFill>
                <a:srgbClr val="5B4A5B"/>
              </a:solidFill>
              <a:effectLst/>
              <a:latin typeface="Century Schoolbook" panose="02040604050505020304" pitchFamily="18" charset="0"/>
            </a:endParaRPr>
          </a:p>
          <a:p>
            <a:pPr marL="457200" lvl="1" indent="0" rtl="0" fontAlgn="base">
              <a:buNone/>
            </a:pPr>
            <a:r>
              <a:rPr lang="en-GB" sz="2000" dirty="0">
                <a:solidFill>
                  <a:srgbClr val="5B4A5B"/>
                </a:solidFill>
                <a:latin typeface="Calibri" panose="020F0502020204030204" pitchFamily="34" charset="0"/>
              </a:rPr>
              <a:t>3) </a:t>
            </a:r>
            <a:r>
              <a:rPr lang="en-GB" sz="2000" i="0" strike="noStrike" dirty="0">
                <a:solidFill>
                  <a:srgbClr val="5B4A5B"/>
                </a:solidFill>
                <a:effectLst/>
                <a:latin typeface="Calibri" panose="020F0502020204030204" pitchFamily="34" charset="0"/>
              </a:rPr>
              <a:t>macrolide resistance if a macrolide was used for treatment; </a:t>
            </a:r>
            <a:endParaRPr lang="en-GB" sz="2000" i="0" strike="noStrike" dirty="0">
              <a:solidFill>
                <a:srgbClr val="5B4A5B"/>
              </a:solidFill>
              <a:effectLst/>
              <a:latin typeface="Century Schoolbook" panose="02040604050505020304" pitchFamily="18" charset="0"/>
            </a:endParaRPr>
          </a:p>
          <a:p>
            <a:pPr marL="457200" lvl="1" indent="0" rtl="0" fontAlgn="base">
              <a:buNone/>
            </a:pPr>
            <a:r>
              <a:rPr lang="en-GB" sz="2000" i="0" strike="noStrike" dirty="0">
                <a:solidFill>
                  <a:srgbClr val="5B4A5B"/>
                </a:solidFill>
                <a:effectLst/>
                <a:latin typeface="Calibri" panose="020F0502020204030204" pitchFamily="34" charset="0"/>
              </a:rPr>
              <a:t>4) infection with a new M type.</a:t>
            </a:r>
            <a:endParaRPr lang="en-GB" sz="2000" i="0" strike="noStrike" dirty="0">
              <a:solidFill>
                <a:srgbClr val="5B4A5B"/>
              </a:solidFill>
              <a:effectLst/>
              <a:latin typeface="Century Schoolbook" panose="02040604050505020304" pitchFamily="18" charset="0"/>
            </a:endParaRPr>
          </a:p>
          <a:p>
            <a:pPr rtl="0" fontAlgn="base"/>
            <a:r>
              <a:rPr lang="en-GB" sz="2000" i="0" strike="noStrike" dirty="0">
                <a:solidFill>
                  <a:srgbClr val="5B4A5B"/>
                </a:solidFill>
                <a:effectLst/>
                <a:latin typeface="Calibri" panose="020F0502020204030204" pitchFamily="34" charset="0"/>
              </a:rPr>
              <a:t>Treatment with intramuscular benzathine penicillin eliminates nonadherence to therapy.</a:t>
            </a:r>
            <a:endParaRPr lang="en-GB" sz="2000" i="0" strike="noStrike" dirty="0">
              <a:solidFill>
                <a:srgbClr val="5B4A5B"/>
              </a:solidFill>
              <a:effectLst/>
              <a:latin typeface="Corbel" panose="020B0503020204020204" pitchFamily="34" charset="0"/>
            </a:endParaRPr>
          </a:p>
          <a:p>
            <a:pPr rtl="0" fontAlgn="base"/>
            <a:r>
              <a:rPr lang="en-GB" sz="2000" i="0" strike="noStrike" dirty="0">
                <a:solidFill>
                  <a:srgbClr val="5B4A5B"/>
                </a:solidFill>
                <a:effectLst/>
                <a:latin typeface="Calibri" panose="020F0502020204030204" pitchFamily="34" charset="0"/>
              </a:rPr>
              <a:t>Recurrent GAS pharyngitis is rarely, if ever, a sign of an immune disorder. </a:t>
            </a:r>
            <a:endParaRPr lang="en-GB" sz="2000" i="0" strike="noStrike" dirty="0">
              <a:solidFill>
                <a:srgbClr val="5B4A5B"/>
              </a:solidFill>
              <a:effectLst/>
              <a:latin typeface="Corbel" panose="020B0503020204020204" pitchFamily="34" charset="0"/>
            </a:endParaRPr>
          </a:p>
          <a:p>
            <a:pPr rtl="0" fontAlgn="base"/>
            <a:r>
              <a:rPr lang="en-GB" sz="2000" i="0" strike="noStrike" dirty="0">
                <a:solidFill>
                  <a:srgbClr val="5B4A5B"/>
                </a:solidFill>
                <a:effectLst/>
                <a:latin typeface="Calibri" panose="020F0502020204030204" pitchFamily="34" charset="0"/>
              </a:rPr>
              <a:t>Recurrent pharyngitis can be part of an autoinflammatory syndrome, neutropenia, a recurrent fever syndrome, or an autoimmune disease</a:t>
            </a:r>
            <a:endParaRPr lang="en-GB" sz="2000" i="0" strike="noStrike" dirty="0">
              <a:solidFill>
                <a:srgbClr val="5B4A5B"/>
              </a:solidFill>
              <a:effectLst/>
              <a:latin typeface="Corbel" panose="020B0503020204020204" pitchFamily="34" charset="0"/>
            </a:endParaRPr>
          </a:p>
        </p:txBody>
      </p:sp>
    </p:spTree>
    <p:extLst>
      <p:ext uri="{BB962C8B-B14F-4D97-AF65-F5344CB8AC3E}">
        <p14:creationId xmlns:p14="http://schemas.microsoft.com/office/powerpoint/2010/main" val="1463068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032C-7582-3C32-B53B-655BEFE3B573}"/>
              </a:ext>
            </a:extLst>
          </p:cNvPr>
          <p:cNvSpPr>
            <a:spLocks noGrp="1"/>
          </p:cNvSpPr>
          <p:nvPr>
            <p:ph type="title"/>
          </p:nvPr>
        </p:nvSpPr>
        <p:spPr/>
        <p:txBody>
          <a:bodyPr>
            <a:normAutofit/>
          </a:bodyPr>
          <a:lstStyle/>
          <a:p>
            <a:pPr algn="ctr" rtl="0"/>
            <a:r>
              <a:rPr lang="en-GB" sz="3200" dirty="0">
                <a:solidFill>
                  <a:srgbClr val="92D050"/>
                </a:solidFill>
                <a:latin typeface="Tahoma" panose="020B0604030504040204" pitchFamily="34" charset="0"/>
                <a:ea typeface="Tahoma" panose="020B0604030504040204" pitchFamily="34" charset="0"/>
                <a:cs typeface="Tahoma" panose="020B0604030504040204" pitchFamily="34" charset="0"/>
              </a:rPr>
              <a:t>Complications</a:t>
            </a:r>
            <a:endParaRPr lang="en-GB" sz="3200" dirty="0">
              <a:solidFill>
                <a:srgbClr val="92D05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45CC1E53-46B2-2FED-5ED5-73B373F8CC36}"/>
              </a:ext>
            </a:extLst>
          </p:cNvPr>
          <p:cNvSpPr>
            <a:spLocks noGrp="1"/>
          </p:cNvSpPr>
          <p:nvPr>
            <p:ph idx="1"/>
          </p:nvPr>
        </p:nvSpPr>
        <p:spPr/>
        <p:txBody>
          <a:bodyPr/>
          <a:lstStyle/>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Acute bacterial middle ear infections and acute bacterial sinusitis.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Local suppurative complications, such as parapharyngeal abscess.</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Nonsuppurative illnesses (immunological) , such as ARF, APSGN, poststreptococcal reactive arthritis, and possibly PANDAS (</a:t>
            </a:r>
            <a:r>
              <a:rPr lang="en-GB" sz="18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pediatric</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autoimmune neuropsychiatric disorders associated with </a:t>
            </a:r>
            <a:r>
              <a:rPr lang="en-GB" sz="1800" i="1"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 pyogenes</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or CANS (childhood acute neuropsychiatric symptoms).</a:t>
            </a:r>
          </a:p>
          <a:p>
            <a:pPr marL="0" indent="0">
              <a:buNone/>
            </a:pPr>
            <a:br>
              <a:rPr lang="en-GB" dirty="0"/>
            </a:br>
            <a:endParaRPr lang="en-US" dirty="0"/>
          </a:p>
        </p:txBody>
      </p:sp>
    </p:spTree>
    <p:extLst>
      <p:ext uri="{BB962C8B-B14F-4D97-AF65-F5344CB8AC3E}">
        <p14:creationId xmlns:p14="http://schemas.microsoft.com/office/powerpoint/2010/main" val="50739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E76A8-B7D0-1EE0-8A60-EEC82C314241}"/>
              </a:ext>
            </a:extLst>
          </p:cNvPr>
          <p:cNvSpPr>
            <a:spLocks noGrp="1"/>
          </p:cNvSpPr>
          <p:nvPr>
            <p:ph type="title"/>
          </p:nvPr>
        </p:nvSpPr>
        <p:spPr/>
        <p:txBody>
          <a:bodyPr>
            <a:normAutofit fontScale="90000"/>
          </a:bodyPr>
          <a:lstStyle/>
          <a:p>
            <a:pPr algn="ctr"/>
            <a:r>
              <a:rPr lang="en-GB" sz="3600" b="1" i="0" u="none" strike="noStrike" dirty="0">
                <a:solidFill>
                  <a:srgbClr val="92D050"/>
                </a:solidFill>
                <a:effectLst/>
                <a:latin typeface="Calibri" panose="020F0502020204030204" pitchFamily="34" charset="0"/>
              </a:rPr>
              <a:t>Retropharyngeal Abscess ,Lateral Pharyngeal (Parapharyngeal) Abscess </a:t>
            </a:r>
            <a:br>
              <a:rPr lang="en-GB" sz="3600" b="1" i="0" u="none" strike="noStrike" dirty="0">
                <a:solidFill>
                  <a:srgbClr val="997E99"/>
                </a:solidFill>
                <a:effectLst/>
                <a:latin typeface="Corbel" panose="020B0503020204020204" pitchFamily="34" charset="0"/>
              </a:rPr>
            </a:br>
            <a:endParaRPr lang="en-US" dirty="0"/>
          </a:p>
        </p:txBody>
      </p:sp>
      <p:sp>
        <p:nvSpPr>
          <p:cNvPr id="3" name="Content Placeholder 2">
            <a:extLst>
              <a:ext uri="{FF2B5EF4-FFF2-40B4-BE49-F238E27FC236}">
                <a16:creationId xmlns:a16="http://schemas.microsoft.com/office/drawing/2014/main" id="{233A9A4A-FDA1-CA38-617A-D6234F344E3B}"/>
              </a:ext>
            </a:extLst>
          </p:cNvPr>
          <p:cNvSpPr>
            <a:spLocks noGrp="1"/>
          </p:cNvSpPr>
          <p:nvPr>
            <p:ph idx="1"/>
          </p:nvPr>
        </p:nvSpPr>
        <p:spPr/>
        <p:txBody>
          <a:bodyPr/>
          <a:lstStyle/>
          <a:p>
            <a:pPr rtl="0" fontAlgn="base"/>
            <a:endParaRPr lang="en-GB" sz="1800" b="1" i="0" u="none" strike="noStrike" dirty="0">
              <a:solidFill>
                <a:srgbClr val="997E99"/>
              </a:solidFill>
              <a:effectLst/>
              <a:latin typeface="Corbel" panose="020B0503020204020204" pitchFamily="34" charset="0"/>
            </a:endParaRPr>
          </a:p>
        </p:txBody>
      </p:sp>
    </p:spTree>
    <p:extLst>
      <p:ext uri="{BB962C8B-B14F-4D97-AF65-F5344CB8AC3E}">
        <p14:creationId xmlns:p14="http://schemas.microsoft.com/office/powerpoint/2010/main" val="8055359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B08B5-C72D-230B-0442-3247635F9A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A226C1-3389-6E76-34C6-AB4A1840E9A1}"/>
              </a:ext>
            </a:extLst>
          </p:cNvPr>
          <p:cNvSpPr>
            <a:spLocks noGrp="1"/>
          </p:cNvSpPr>
          <p:nvPr>
            <p:ph idx="1"/>
          </p:nvPr>
        </p:nvSpPr>
        <p:spPr/>
        <p:txBody>
          <a:bodyPr>
            <a:normAutofit fontScale="92500" lnSpcReduction="10000"/>
          </a:bodyPr>
          <a:lstStyle/>
          <a:p>
            <a:pPr rtl="0" fontAlgn="base"/>
            <a:r>
              <a:rPr lang="en-GB" sz="1800" i="0" u="none" strike="noStrike" dirty="0">
                <a:solidFill>
                  <a:srgbClr val="5B4A5B"/>
                </a:solidFill>
                <a:effectLst/>
                <a:latin typeface="Calibri" panose="020F0502020204030204" pitchFamily="34" charset="0"/>
              </a:rPr>
              <a:t>Retropharyngeal abscess occurs most commonly in children younger than 3-4 </a:t>
            </a:r>
            <a:r>
              <a:rPr lang="en-GB" sz="1800" i="0" u="none" strike="noStrike" dirty="0" err="1">
                <a:solidFill>
                  <a:srgbClr val="5B4A5B"/>
                </a:solidFill>
                <a:effectLst/>
                <a:latin typeface="Calibri" panose="020F0502020204030204" pitchFamily="34" charset="0"/>
              </a:rPr>
              <a:t>yr</a:t>
            </a:r>
            <a:r>
              <a:rPr lang="en-GB" sz="1800" i="0" u="none" strike="noStrike" dirty="0">
                <a:solidFill>
                  <a:srgbClr val="5B4A5B"/>
                </a:solidFill>
                <a:effectLst/>
                <a:latin typeface="Calibri" panose="020F0502020204030204" pitchFamily="34" charset="0"/>
              </a:rPr>
              <a:t> of age; as the retropharyngeal nodes involute after 5 </a:t>
            </a:r>
            <a:r>
              <a:rPr lang="en-GB" sz="1800" i="0" u="none" strike="noStrike" dirty="0" err="1">
                <a:solidFill>
                  <a:srgbClr val="5B4A5B"/>
                </a:solidFill>
                <a:effectLst/>
                <a:latin typeface="Calibri" panose="020F0502020204030204" pitchFamily="34" charset="0"/>
              </a:rPr>
              <a:t>yr</a:t>
            </a:r>
            <a:r>
              <a:rPr lang="en-GB" sz="1800" i="0" u="none" strike="noStrike" dirty="0">
                <a:solidFill>
                  <a:srgbClr val="5B4A5B"/>
                </a:solidFill>
                <a:effectLst/>
                <a:latin typeface="Calibri" panose="020F0502020204030204" pitchFamily="34" charset="0"/>
              </a:rPr>
              <a:t> of age.</a:t>
            </a:r>
            <a:endParaRPr lang="en-GB" sz="1800" i="0" u="none" strike="noStrike" dirty="0">
              <a:solidFill>
                <a:srgbClr val="5B4A5B"/>
              </a:solidFill>
              <a:effectLst/>
              <a:latin typeface="Corbel" panose="020B0503020204020204" pitchFamily="34" charset="0"/>
            </a:endParaRPr>
          </a:p>
          <a:p>
            <a:pPr rtl="0" fontAlgn="base"/>
            <a:r>
              <a:rPr lang="en-GB" sz="1800" i="0" u="none" strike="noStrike" dirty="0">
                <a:solidFill>
                  <a:srgbClr val="5B4A5B"/>
                </a:solidFill>
                <a:effectLst/>
                <a:latin typeface="Calibri" panose="020F0502020204030204" pitchFamily="34" charset="0"/>
              </a:rPr>
              <a:t>Clinical manifestations of retropharyngeal abscess are nonspecific and include </a:t>
            </a:r>
            <a:endParaRPr lang="en-GB" sz="1800" i="0" u="none" strike="noStrike" dirty="0">
              <a:solidFill>
                <a:srgbClr val="5B4A5B"/>
              </a:solidFill>
              <a:effectLst/>
              <a:latin typeface="Corbel" panose="020B0503020204020204" pitchFamily="34" charset="0"/>
            </a:endParaRPr>
          </a:p>
          <a:p>
            <a:pPr marL="457200" lvl="1" indent="0" rtl="0" fontAlgn="base">
              <a:buNone/>
            </a:pPr>
            <a:r>
              <a:rPr lang="en-GB" sz="1800" i="0" u="none" strike="noStrike" dirty="0">
                <a:solidFill>
                  <a:srgbClr val="5B4A5B"/>
                </a:solidFill>
                <a:effectLst/>
                <a:latin typeface="Calibri" panose="020F0502020204030204" pitchFamily="34" charset="0"/>
              </a:rPr>
              <a:t>*fever, irritability, decreased oral intake, and drooling. </a:t>
            </a:r>
            <a:endParaRPr lang="en-GB" sz="1800" i="0" u="none" strike="noStrike" dirty="0">
              <a:solidFill>
                <a:srgbClr val="5B4A5B"/>
              </a:solidFill>
              <a:effectLst/>
              <a:latin typeface="Corbel" panose="020B0503020204020204" pitchFamily="34" charset="0"/>
            </a:endParaRPr>
          </a:p>
          <a:p>
            <a:pPr marL="457200" lvl="1" indent="0" rtl="0" fontAlgn="base">
              <a:buNone/>
            </a:pPr>
            <a:r>
              <a:rPr lang="en-GB" sz="1800" i="0" u="none" strike="noStrike" dirty="0">
                <a:solidFill>
                  <a:srgbClr val="5B4A5B"/>
                </a:solidFill>
                <a:effectLst/>
                <a:latin typeface="Calibri" panose="020F0502020204030204" pitchFamily="34" charset="0"/>
              </a:rPr>
              <a:t>*Neck stiffness, torticollis, and refusal to move the neck.</a:t>
            </a:r>
            <a:endParaRPr lang="en-GB" sz="1800" i="0" u="none" strike="noStrike" dirty="0">
              <a:solidFill>
                <a:srgbClr val="5B4A5B"/>
              </a:solidFill>
              <a:effectLst/>
              <a:latin typeface="Corbel" panose="020B0503020204020204" pitchFamily="34" charset="0"/>
            </a:endParaRPr>
          </a:p>
          <a:p>
            <a:pPr marL="457200" lvl="1" indent="0" rtl="0" fontAlgn="base">
              <a:buNone/>
            </a:pPr>
            <a:r>
              <a:rPr lang="en-GB" sz="1800" i="0" u="none" strike="noStrike" dirty="0">
                <a:solidFill>
                  <a:srgbClr val="5B4A5B"/>
                </a:solidFill>
                <a:effectLst/>
                <a:latin typeface="Calibri" panose="020F0502020204030204" pitchFamily="34" charset="0"/>
              </a:rPr>
              <a:t>*sore throat and neck pain. </a:t>
            </a:r>
            <a:endParaRPr lang="en-GB" sz="1800" i="0" u="none" strike="noStrike" dirty="0">
              <a:solidFill>
                <a:srgbClr val="5B4A5B"/>
              </a:solidFill>
              <a:effectLst/>
              <a:latin typeface="Corbel" panose="020B0503020204020204" pitchFamily="34" charset="0"/>
            </a:endParaRPr>
          </a:p>
          <a:p>
            <a:pPr marL="457200" lvl="1" indent="0" rtl="0" fontAlgn="base">
              <a:buNone/>
            </a:pPr>
            <a:r>
              <a:rPr lang="en-GB" sz="1800" i="0" u="none" strike="noStrike" dirty="0">
                <a:solidFill>
                  <a:srgbClr val="5B4A5B"/>
                </a:solidFill>
                <a:effectLst/>
                <a:latin typeface="Calibri" panose="020F0502020204030204" pitchFamily="34" charset="0"/>
              </a:rPr>
              <a:t>*muffled voice (hot potato), stridor, respiratory distress, or even obstructive sleep </a:t>
            </a:r>
            <a:r>
              <a:rPr lang="en-GB" sz="1800" i="0" u="none" strike="noStrike" dirty="0" err="1">
                <a:solidFill>
                  <a:srgbClr val="5B4A5B"/>
                </a:solidFill>
                <a:effectLst/>
                <a:latin typeface="Calibri" panose="020F0502020204030204" pitchFamily="34" charset="0"/>
              </a:rPr>
              <a:t>apnea</a:t>
            </a:r>
            <a:r>
              <a:rPr lang="en-GB" sz="1800" i="0" u="none" strike="noStrike" dirty="0">
                <a:solidFill>
                  <a:srgbClr val="5B4A5B"/>
                </a:solidFill>
                <a:effectLst/>
                <a:latin typeface="Calibri" panose="020F0502020204030204" pitchFamily="34" charset="0"/>
              </a:rPr>
              <a:t>. </a:t>
            </a:r>
            <a:endParaRPr lang="en-GB" sz="1800" i="0" u="none" strike="noStrike" dirty="0">
              <a:solidFill>
                <a:srgbClr val="5B4A5B"/>
              </a:solidFill>
              <a:effectLst/>
              <a:latin typeface="Corbel" panose="020B0503020204020204" pitchFamily="34" charset="0"/>
            </a:endParaRPr>
          </a:p>
          <a:p>
            <a:pPr rtl="0" fontAlgn="base"/>
            <a:r>
              <a:rPr lang="en-GB" sz="1800" i="0" u="none" strike="noStrike" dirty="0">
                <a:solidFill>
                  <a:srgbClr val="5B4A5B"/>
                </a:solidFill>
                <a:effectLst/>
                <a:latin typeface="Calibri" panose="020F0502020204030204" pitchFamily="34" charset="0"/>
              </a:rPr>
              <a:t>Physical examination can reveal bulging of the posterior pharyngeal wall. </a:t>
            </a:r>
            <a:endParaRPr lang="en-GB" sz="1800" i="0" u="none" strike="noStrike" dirty="0">
              <a:solidFill>
                <a:srgbClr val="5B4A5B"/>
              </a:solidFill>
              <a:effectLst/>
              <a:latin typeface="Corbel" panose="020B0503020204020204" pitchFamily="34" charset="0"/>
            </a:endParaRPr>
          </a:p>
          <a:p>
            <a:pPr rtl="0" fontAlgn="base"/>
            <a:r>
              <a:rPr lang="en-GB" sz="1800" i="0" u="none" strike="noStrike" dirty="0">
                <a:solidFill>
                  <a:srgbClr val="5B4A5B"/>
                </a:solidFill>
                <a:effectLst/>
                <a:latin typeface="Calibri" panose="020F0502020204030204" pitchFamily="34" charset="0"/>
              </a:rPr>
              <a:t>Cervical lymphadenopathy may also be present. </a:t>
            </a:r>
            <a:endParaRPr lang="en-GB" sz="1800" i="0" u="none" strike="noStrike" dirty="0">
              <a:solidFill>
                <a:srgbClr val="5B4A5B"/>
              </a:solidFill>
              <a:effectLst/>
              <a:latin typeface="Corbel" panose="020B0503020204020204" pitchFamily="34" charset="0"/>
            </a:endParaRPr>
          </a:p>
          <a:p>
            <a:pPr rtl="0" fontAlgn="base"/>
            <a:r>
              <a:rPr lang="en-GB" sz="1800" i="0" u="none" strike="noStrike" dirty="0">
                <a:solidFill>
                  <a:srgbClr val="5B4A5B"/>
                </a:solidFill>
                <a:effectLst/>
                <a:latin typeface="Calibri" panose="020F0502020204030204" pitchFamily="34" charset="0"/>
              </a:rPr>
              <a:t> Lateral pharyngeal abscess commonly presents as fever, dysphagia, and a prominent bulge of the lateral pharyngeal wall, sometimes with medial displacement of the tonsil.</a:t>
            </a:r>
            <a:endParaRPr lang="en-GB" sz="1800" i="0" u="none" strike="noStrike" dirty="0">
              <a:solidFill>
                <a:srgbClr val="5B4A5B"/>
              </a:solidFill>
              <a:effectLst/>
              <a:latin typeface="Corbel" panose="020B0503020204020204" pitchFamily="34" charset="0"/>
            </a:endParaRPr>
          </a:p>
          <a:p>
            <a:endParaRPr lang="en-US" dirty="0"/>
          </a:p>
        </p:txBody>
      </p:sp>
    </p:spTree>
    <p:extLst>
      <p:ext uri="{BB962C8B-B14F-4D97-AF65-F5344CB8AC3E}">
        <p14:creationId xmlns:p14="http://schemas.microsoft.com/office/powerpoint/2010/main" val="7114422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B7D67-4A4F-EAA4-810A-22EA9B13B179}"/>
              </a:ext>
            </a:extLst>
          </p:cNvPr>
          <p:cNvSpPr>
            <a:spLocks noGrp="1"/>
          </p:cNvSpPr>
          <p:nvPr>
            <p:ph type="title"/>
          </p:nvPr>
        </p:nvSpPr>
        <p:spPr/>
        <p:txBody>
          <a:bodyPr/>
          <a:lstStyle/>
          <a:p>
            <a:pPr algn="ctr"/>
            <a:r>
              <a:rPr lang="en-US" dirty="0"/>
              <a:t>Diagnosis</a:t>
            </a:r>
          </a:p>
        </p:txBody>
      </p:sp>
      <p:sp>
        <p:nvSpPr>
          <p:cNvPr id="3" name="Content Placeholder 2">
            <a:extLst>
              <a:ext uri="{FF2B5EF4-FFF2-40B4-BE49-F238E27FC236}">
                <a16:creationId xmlns:a16="http://schemas.microsoft.com/office/drawing/2014/main" id="{494B0A3D-BF9F-16E3-86A9-CC587290F025}"/>
              </a:ext>
            </a:extLst>
          </p:cNvPr>
          <p:cNvSpPr>
            <a:spLocks noGrp="1"/>
          </p:cNvSpPr>
          <p:nvPr>
            <p:ph idx="1"/>
          </p:nvPr>
        </p:nvSpPr>
        <p:spPr/>
        <p:txBody>
          <a:bodyPr>
            <a:normAutofit lnSpcReduction="10000"/>
          </a:bodyPr>
          <a:lstStyle/>
          <a:p>
            <a:pPr rtl="0" fontAlgn="base"/>
            <a:r>
              <a:rPr lang="en-GB" sz="1800" i="0" strike="noStrike" dirty="0">
                <a:solidFill>
                  <a:srgbClr val="5B4A5B"/>
                </a:solidFill>
                <a:effectLst/>
                <a:latin typeface="Calibri" panose="020F0502020204030204" pitchFamily="34" charset="0"/>
              </a:rPr>
              <a:t>Incision and drainage and culture of an abscessed node provides the definitive diagnosis.</a:t>
            </a:r>
            <a:endParaRPr lang="en-GB" sz="1800" i="0" strike="noStrike" dirty="0">
              <a:solidFill>
                <a:srgbClr val="5B4A5B"/>
              </a:solidFill>
              <a:effectLst/>
              <a:latin typeface="Century Schoolbook" panose="02040604050505020304" pitchFamily="18" charset="0"/>
            </a:endParaRPr>
          </a:p>
          <a:p>
            <a:pPr rtl="0" fontAlgn="base"/>
            <a:r>
              <a:rPr lang="en-GB" sz="1800" i="0" strike="noStrike" dirty="0">
                <a:solidFill>
                  <a:srgbClr val="5B4A5B"/>
                </a:solidFill>
                <a:effectLst/>
                <a:latin typeface="Calibri" panose="020F0502020204030204" pitchFamily="34" charset="0"/>
              </a:rPr>
              <a:t>CT. </a:t>
            </a:r>
            <a:endParaRPr lang="en-GB" sz="1800" i="0" strike="noStrike" dirty="0">
              <a:solidFill>
                <a:srgbClr val="5B4A5B"/>
              </a:solidFill>
              <a:effectLst/>
              <a:latin typeface="Century Schoolbook" panose="02040604050505020304" pitchFamily="18" charset="0"/>
            </a:endParaRPr>
          </a:p>
          <a:p>
            <a:pPr rtl="0" fontAlgn="base"/>
            <a:r>
              <a:rPr lang="en-GB" sz="1800" i="0" strike="noStrike" dirty="0">
                <a:solidFill>
                  <a:srgbClr val="5B4A5B"/>
                </a:solidFill>
                <a:effectLst/>
                <a:latin typeface="Calibri" panose="020F0502020204030204" pitchFamily="34" charset="0"/>
              </a:rPr>
              <a:t>Soft-tissue neck films taken during inspiration with the neck extended might show increased width or an air–fluid level in the retropharyngeal space. </a:t>
            </a:r>
          </a:p>
          <a:p>
            <a:pPr rtl="0" fontAlgn="base"/>
            <a:endParaRPr lang="en-GB" sz="1800" i="0" strike="noStrike" dirty="0">
              <a:solidFill>
                <a:srgbClr val="5B4A5B"/>
              </a:solidFill>
              <a:effectLst/>
              <a:latin typeface="Century Schoolbook" panose="02040604050505020304" pitchFamily="18" charset="0"/>
            </a:endParaRPr>
          </a:p>
          <a:p>
            <a:pPr rtl="0" fontAlgn="base"/>
            <a:r>
              <a:rPr lang="en-GB" sz="1800" i="0" strike="noStrike" dirty="0">
                <a:solidFill>
                  <a:srgbClr val="5B4A5B"/>
                </a:solidFill>
                <a:effectLst/>
                <a:latin typeface="Calibri" panose="020F0502020204030204" pitchFamily="34" charset="0"/>
              </a:rPr>
              <a:t>Retropharyngeal and lateral pharyngeal infections are most often polymicrobial; the usual pathogens include group A streptococcus, oropharyngeal anaerobic bacteria, and </a:t>
            </a:r>
            <a:r>
              <a:rPr lang="en-GB" sz="1800" i="1" strike="noStrike" dirty="0">
                <a:solidFill>
                  <a:srgbClr val="5B4A5B"/>
                </a:solidFill>
                <a:effectLst/>
                <a:latin typeface="Calibri" panose="020F0502020204030204" pitchFamily="34" charset="0"/>
              </a:rPr>
              <a:t>Staphylococcus aureus </a:t>
            </a:r>
            <a:r>
              <a:rPr lang="en-GB" sz="1800" i="0" strike="noStrike" dirty="0">
                <a:solidFill>
                  <a:srgbClr val="5B4A5B"/>
                </a:solidFill>
                <a:effectLst/>
                <a:latin typeface="Calibri" panose="020F0502020204030204" pitchFamily="34" charset="0"/>
              </a:rPr>
              <a:t>. </a:t>
            </a:r>
            <a:endParaRPr lang="en-GB" sz="1800" i="0" strike="noStrike" dirty="0">
              <a:solidFill>
                <a:srgbClr val="5B4A5B"/>
              </a:solidFill>
              <a:effectLst/>
              <a:latin typeface="Corbel" panose="020B0503020204020204" pitchFamily="34" charset="0"/>
            </a:endParaRPr>
          </a:p>
          <a:p>
            <a:br>
              <a:rPr lang="en-GB" dirty="0"/>
            </a:br>
            <a:br>
              <a:rPr lang="en-GB" dirty="0"/>
            </a:br>
            <a:endParaRPr lang="en-US" dirty="0"/>
          </a:p>
        </p:txBody>
      </p:sp>
    </p:spTree>
    <p:extLst>
      <p:ext uri="{BB962C8B-B14F-4D97-AF65-F5344CB8AC3E}">
        <p14:creationId xmlns:p14="http://schemas.microsoft.com/office/powerpoint/2010/main" val="3495263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92AA0-FBD9-3C45-B249-BCB56431A657}"/>
              </a:ext>
            </a:extLst>
          </p:cNvPr>
          <p:cNvSpPr>
            <a:spLocks noGrp="1"/>
          </p:cNvSpPr>
          <p:nvPr>
            <p:ph type="title"/>
          </p:nvPr>
        </p:nvSpPr>
        <p:spPr/>
        <p:txBody>
          <a:bodyPr/>
          <a:lstStyle/>
          <a:p>
            <a:pPr algn="ctr"/>
            <a:r>
              <a:rPr lang="en-US" dirty="0"/>
              <a:t>Treatment</a:t>
            </a:r>
          </a:p>
        </p:txBody>
      </p:sp>
      <p:sp>
        <p:nvSpPr>
          <p:cNvPr id="3" name="Content Placeholder 2">
            <a:extLst>
              <a:ext uri="{FF2B5EF4-FFF2-40B4-BE49-F238E27FC236}">
                <a16:creationId xmlns:a16="http://schemas.microsoft.com/office/drawing/2014/main" id="{F7436BD0-E9B2-2641-2218-EEEAD664E230}"/>
              </a:ext>
            </a:extLst>
          </p:cNvPr>
          <p:cNvSpPr>
            <a:spLocks noGrp="1"/>
          </p:cNvSpPr>
          <p:nvPr>
            <p:ph idx="1"/>
          </p:nvPr>
        </p:nvSpPr>
        <p:spPr/>
        <p:txBody>
          <a:bodyPr>
            <a:normAutofit fontScale="85000" lnSpcReduction="20000"/>
          </a:bodyPr>
          <a:lstStyle/>
          <a:p>
            <a:pPr rtl="0" fontAlgn="base"/>
            <a:r>
              <a:rPr lang="en-GB" sz="1500" dirty="0">
                <a:solidFill>
                  <a:srgbClr val="5B4A5B"/>
                </a:solidFill>
                <a:latin typeface="Tahoma" panose="020B0604030504040204" pitchFamily="34" charset="0"/>
                <a:ea typeface="Tahoma" panose="020B0604030504040204" pitchFamily="34" charset="0"/>
                <a:cs typeface="Tahoma" panose="020B0604030504040204" pitchFamily="34" charset="0"/>
              </a:rPr>
              <a:t>I</a:t>
            </a:r>
            <a:r>
              <a:rPr lang="en-GB" sz="15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ntravenous antibiotics with or without surgical drainage. A third-generation cephalosporin combined with ampicillin-sulbactam or clindamycin to provide anaerobic coverage is effective</a:t>
            </a:r>
          </a:p>
          <a:p>
            <a:pPr rtl="0" fontAlgn="base"/>
            <a:r>
              <a:rPr lang="en-GB" sz="15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&gt;50% successfully treated without surgical drainage.  </a:t>
            </a:r>
          </a:p>
          <a:p>
            <a:pPr rtl="0" fontAlgn="base"/>
            <a:r>
              <a:rPr lang="en-GB" sz="15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Drainage is necessary in </a:t>
            </a:r>
          </a:p>
          <a:p>
            <a:pPr lvl="1" rtl="0" fontAlgn="base"/>
            <a:r>
              <a:rPr lang="en-GB" sz="15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respiratory distress </a:t>
            </a:r>
          </a:p>
          <a:p>
            <a:pPr lvl="1" rtl="0" fontAlgn="base"/>
            <a:r>
              <a:rPr lang="en-GB" sz="15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failure to improve with intravenous antibiotic treatment. </a:t>
            </a:r>
          </a:p>
          <a:p>
            <a:pPr rtl="0" fontAlgn="base"/>
            <a:r>
              <a:rPr lang="en-GB" sz="15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Complications of retropharyngeal or lateral pharyngeal abscess include </a:t>
            </a:r>
          </a:p>
          <a:p>
            <a:pPr lvl="1" rtl="0" fontAlgn="base"/>
            <a:r>
              <a:rPr lang="en-GB" sz="15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upper airway obstruction .</a:t>
            </a:r>
          </a:p>
          <a:p>
            <a:pPr lvl="1" rtl="0" fontAlgn="base"/>
            <a:r>
              <a:rPr lang="en-GB" sz="15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rupture leading to aspiration pneumonia .</a:t>
            </a:r>
          </a:p>
          <a:p>
            <a:pPr lvl="1" rtl="0" fontAlgn="base"/>
            <a:r>
              <a:rPr lang="en-GB" sz="15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extension to the mediastinum. </a:t>
            </a:r>
          </a:p>
          <a:p>
            <a:pPr lvl="1" rtl="0" fontAlgn="base"/>
            <a:r>
              <a:rPr lang="en-GB" sz="15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Thrombophlebitis of the internal jugular vein and erosion of the carotid artery sheath.</a:t>
            </a:r>
          </a:p>
          <a:p>
            <a:pPr marL="0" indent="0">
              <a:buNone/>
            </a:pPr>
            <a:br>
              <a:rPr lang="en-GB" dirty="0"/>
            </a:br>
            <a:br>
              <a:rPr lang="en-GB" dirty="0"/>
            </a:br>
            <a:endParaRPr lang="en-US" dirty="0"/>
          </a:p>
        </p:txBody>
      </p:sp>
    </p:spTree>
    <p:extLst>
      <p:ext uri="{BB962C8B-B14F-4D97-AF65-F5344CB8AC3E}">
        <p14:creationId xmlns:p14="http://schemas.microsoft.com/office/powerpoint/2010/main" val="2832668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A9806-65FA-95D9-51F1-5F4F1194ABBC}"/>
              </a:ext>
            </a:extLst>
          </p:cNvPr>
          <p:cNvSpPr>
            <a:spLocks noGrp="1"/>
          </p:cNvSpPr>
          <p:nvPr>
            <p:ph type="title"/>
          </p:nvPr>
        </p:nvSpPr>
        <p:spPr/>
        <p:txBody>
          <a:bodyPr/>
          <a:lstStyle/>
          <a:p>
            <a:pPr algn="ctr"/>
            <a:r>
              <a:rPr lang="en-US" dirty="0"/>
              <a:t>Peritonsillar Abscess and Cellulitis</a:t>
            </a:r>
          </a:p>
        </p:txBody>
      </p:sp>
      <p:sp>
        <p:nvSpPr>
          <p:cNvPr id="3" name="Content Placeholder 2">
            <a:extLst>
              <a:ext uri="{FF2B5EF4-FFF2-40B4-BE49-F238E27FC236}">
                <a16:creationId xmlns:a16="http://schemas.microsoft.com/office/drawing/2014/main" id="{820AE3FC-B4F0-1149-C941-D16A0FC6E334}"/>
              </a:ext>
            </a:extLst>
          </p:cNvPr>
          <p:cNvSpPr>
            <a:spLocks noGrp="1"/>
          </p:cNvSpPr>
          <p:nvPr>
            <p:ph idx="1"/>
          </p:nvPr>
        </p:nvSpPr>
        <p:spPr/>
        <p:txBody>
          <a:bodyPr/>
          <a:lstStyle/>
          <a:p>
            <a:pPr rtl="0"/>
            <a:endParaRPr lang="en-GB" dirty="0">
              <a:effectLst/>
            </a:endParaRPr>
          </a:p>
        </p:txBody>
      </p:sp>
    </p:spTree>
    <p:extLst>
      <p:ext uri="{BB962C8B-B14F-4D97-AF65-F5344CB8AC3E}">
        <p14:creationId xmlns:p14="http://schemas.microsoft.com/office/powerpoint/2010/main" val="3587645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BB16-30E6-3B04-7261-8B81FE66BA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82F9E5-42B2-403C-4D64-131BE41F4577}"/>
              </a:ext>
            </a:extLst>
          </p:cNvPr>
          <p:cNvSpPr>
            <a:spLocks noGrp="1"/>
          </p:cNvSpPr>
          <p:nvPr>
            <p:ph idx="1"/>
          </p:nvPr>
        </p:nvSpPr>
        <p:spPr/>
        <p:txBody>
          <a:bodyPr>
            <a:normAutofit fontScale="92500" lnSpcReduction="20000"/>
          </a:bodyPr>
          <a:lstStyle/>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Peritonsillar cellulitis and/or abscess is caused by bacterial invasion through the capsule of the tonsil, leading to cellulitis and/or abscess formation in the surrounding tissues.</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typical patient with a peritonsillar abscess is an adolescent with a recent history of acute pharyngotonsillitis.</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Clinical manifestations include sore throat, fever, trismus, and dysphagia.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Physical examination reveals an asymmetric tonsillar bulge with displacement of the uvula. Which is diagnostic.</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CT is helpful for revealing the abscess.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Group A streptococci and mixed oropharyngeal anaerobes are the most common pathogens.</a:t>
            </a:r>
          </a:p>
          <a:p>
            <a:pPr marL="0" indent="0">
              <a:buNone/>
            </a:pPr>
            <a:br>
              <a:rPr lang="en-GB" dirty="0"/>
            </a:br>
            <a:endParaRPr lang="en-US" dirty="0"/>
          </a:p>
        </p:txBody>
      </p:sp>
    </p:spTree>
    <p:extLst>
      <p:ext uri="{BB962C8B-B14F-4D97-AF65-F5344CB8AC3E}">
        <p14:creationId xmlns:p14="http://schemas.microsoft.com/office/powerpoint/2010/main" val="29928327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59F67-279A-D186-1900-BEF1123A51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348443-E76E-96AB-2963-441B5783F350}"/>
              </a:ext>
            </a:extLst>
          </p:cNvPr>
          <p:cNvSpPr>
            <a:spLocks noGrp="1"/>
          </p:cNvSpPr>
          <p:nvPr>
            <p:ph idx="1"/>
          </p:nvPr>
        </p:nvSpPr>
        <p:spPr/>
        <p:txBody>
          <a:bodyPr>
            <a:normAutofit/>
          </a:bodyPr>
          <a:lstStyle/>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Treatment includes surgical drainage and antibiotic therapy effective against group A streptococci and anaerobes.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Surgical drainage may be accomplished through needle aspiration, incision and drainage, or tonsillectomy.</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feared complication is rupture of the abscess, with resultant aspiration pneumonitis.</a:t>
            </a:r>
          </a:p>
        </p:txBody>
      </p:sp>
    </p:spTree>
    <p:extLst>
      <p:ext uri="{BB962C8B-B14F-4D97-AF65-F5344CB8AC3E}">
        <p14:creationId xmlns:p14="http://schemas.microsoft.com/office/powerpoint/2010/main" val="2373036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ED0F-A4E7-0556-C3E4-22805F121D1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218559-240F-2302-A9B8-006DC7F41C1A}"/>
              </a:ext>
            </a:extLst>
          </p:cNvPr>
          <p:cNvSpPr>
            <a:spLocks noGrp="1"/>
          </p:cNvSpPr>
          <p:nvPr>
            <p:ph idx="1"/>
          </p:nvPr>
        </p:nvSpPr>
        <p:spPr/>
        <p:txBody>
          <a:bodyPr>
            <a:normAutofit fontScale="32500" lnSpcReduction="20000"/>
          </a:bodyPr>
          <a:lstStyle/>
          <a:p>
            <a:pPr rtl="0" fontAlgn="base"/>
            <a:r>
              <a:rPr lang="en-GB" sz="3400" dirty="0">
                <a:solidFill>
                  <a:srgbClr val="5B4A5B"/>
                </a:solidFill>
                <a:latin typeface="Tahoma" panose="020B0604030504040204" pitchFamily="34" charset="0"/>
                <a:ea typeface="Tahoma" panose="020B0604030504040204" pitchFamily="34" charset="0"/>
                <a:cs typeface="Tahoma" panose="020B0604030504040204" pitchFamily="34" charset="0"/>
              </a:rPr>
              <a:t>A</a:t>
            </a:r>
            <a:r>
              <a:rPr lang="en-GB" sz="34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common illness of childhood and adolescence.</a:t>
            </a:r>
          </a:p>
          <a:p>
            <a:pPr rtl="0" fontAlgn="base"/>
            <a:r>
              <a:rPr lang="en-GB" sz="34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Classification : According to </a:t>
            </a:r>
          </a:p>
          <a:p>
            <a:pPr marL="0" indent="0" rtl="0">
              <a:buNone/>
            </a:pPr>
            <a:r>
              <a:rPr lang="en-GB" sz="34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1) </a:t>
            </a:r>
            <a:r>
              <a:rPr lang="en-GB" sz="3400" dirty="0" err="1">
                <a:solidFill>
                  <a:srgbClr val="5B4A5B"/>
                </a:solidFill>
                <a:latin typeface="Tahoma" panose="020B0604030504040204" pitchFamily="34" charset="0"/>
                <a:ea typeface="Tahoma" panose="020B0604030504040204" pitchFamily="34" charset="0"/>
                <a:cs typeface="Tahoma" panose="020B0604030504040204" pitchFamily="34" charset="0"/>
              </a:rPr>
              <a:t>E</a:t>
            </a:r>
            <a:r>
              <a:rPr lang="en-GB" sz="3400" b="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tiology</a:t>
            </a:r>
            <a:r>
              <a:rPr lang="en-GB" sz="34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:Viral , bacterial or fungal .</a:t>
            </a:r>
            <a:endParaRPr lang="en-GB" sz="3400" dirty="0">
              <a:effectLst/>
              <a:latin typeface="Tahoma" panose="020B0604030504040204" pitchFamily="34" charset="0"/>
              <a:ea typeface="Tahoma" panose="020B0604030504040204" pitchFamily="34" charset="0"/>
              <a:cs typeface="Tahoma" panose="020B0604030504040204" pitchFamily="34" charset="0"/>
            </a:endParaRPr>
          </a:p>
          <a:p>
            <a:pPr marL="0" indent="0" rtl="0">
              <a:buNone/>
            </a:pPr>
            <a:r>
              <a:rPr lang="en-GB" sz="3400" dirty="0">
                <a:solidFill>
                  <a:srgbClr val="5B4A5B"/>
                </a:solidFill>
                <a:latin typeface="Tahoma" panose="020B0604030504040204" pitchFamily="34" charset="0"/>
                <a:ea typeface="Tahoma" panose="020B0604030504040204" pitchFamily="34" charset="0"/>
                <a:cs typeface="Tahoma" panose="020B0604030504040204" pitchFamily="34" charset="0"/>
              </a:rPr>
              <a:t>2) Du</a:t>
            </a:r>
            <a:r>
              <a:rPr lang="en-GB" sz="34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ration : </a:t>
            </a:r>
          </a:p>
          <a:p>
            <a:pPr marL="0" indent="0" rtl="0">
              <a:buNone/>
            </a:pPr>
            <a:r>
              <a:rPr lang="en-GB" sz="3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Acute sinusitis : duration of &lt;30 days </a:t>
            </a:r>
          </a:p>
          <a:p>
            <a:pPr marL="0" indent="0" rtl="0">
              <a:buNone/>
            </a:pPr>
            <a:r>
              <a:rPr lang="en-GB" sz="3400" dirty="0" err="1">
                <a:solidFill>
                  <a:srgbClr val="5B4A5B"/>
                </a:solidFill>
                <a:latin typeface="Tahoma" panose="020B0604030504040204" pitchFamily="34" charset="0"/>
                <a:ea typeface="Tahoma" panose="020B0604030504040204" pitchFamily="34" charset="0"/>
                <a:cs typeface="Tahoma" panose="020B0604030504040204" pitchFamily="34" charset="0"/>
              </a:rPr>
              <a:t>Su</a:t>
            </a:r>
            <a:r>
              <a:rPr lang="en-GB" sz="34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bacute</a:t>
            </a:r>
            <a:r>
              <a:rPr lang="en-GB" sz="3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duration of 1-3 months</a:t>
            </a:r>
            <a:endParaRPr lang="en-GB" sz="3400" dirty="0">
              <a:effectLst/>
              <a:latin typeface="Tahoma" panose="020B0604030504040204" pitchFamily="34" charset="0"/>
              <a:ea typeface="Tahoma" panose="020B0604030504040204" pitchFamily="34" charset="0"/>
              <a:cs typeface="Tahoma" panose="020B0604030504040204" pitchFamily="34" charset="0"/>
            </a:endParaRPr>
          </a:p>
          <a:p>
            <a:pPr marL="0" indent="0" rtl="0">
              <a:buNone/>
            </a:pPr>
            <a:r>
              <a:rPr lang="en-GB" sz="3400" dirty="0">
                <a:solidFill>
                  <a:srgbClr val="5B4A5B"/>
                </a:solidFill>
                <a:latin typeface="Tahoma" panose="020B0604030504040204" pitchFamily="34" charset="0"/>
                <a:ea typeface="Tahoma" panose="020B0604030504040204" pitchFamily="34" charset="0"/>
                <a:cs typeface="Tahoma" panose="020B0604030504040204" pitchFamily="34" charset="0"/>
              </a:rPr>
              <a:t>Ch</a:t>
            </a:r>
            <a:r>
              <a:rPr lang="en-GB" sz="34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ronic  : duratio</a:t>
            </a:r>
            <a:r>
              <a:rPr lang="en-GB" sz="34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n of longer than 3 months </a:t>
            </a:r>
          </a:p>
          <a:p>
            <a:r>
              <a:rPr lang="en-GB" sz="34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ethmoid and maxillary sinuses are present at birth. The sphenoid sinuses are </a:t>
            </a:r>
            <a:r>
              <a:rPr lang="en-GB" sz="3400" b="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pneumatized</a:t>
            </a:r>
            <a:r>
              <a:rPr lang="en-GB" sz="34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by age 5 years, and the frontal sinuses appear by age 7 years but are not completely developed until adolescence. Thus, children are predisposed to sinus infection at an early age. </a:t>
            </a:r>
          </a:p>
          <a:p>
            <a:pPr marL="0" indent="0" rtl="0">
              <a:buNone/>
            </a:pPr>
            <a:endParaRPr lang="en-GB" sz="3400" b="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endParaRPr>
          </a:p>
          <a:p>
            <a:pPr marL="0" indent="0" rtl="0">
              <a:buNone/>
            </a:pPr>
            <a:endParaRPr lang="en-GB" sz="340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br>
              <a:rPr lang="en-GB" sz="3400" dirty="0">
                <a:latin typeface="Tahoma" panose="020B0604030504040204" pitchFamily="34" charset="0"/>
                <a:ea typeface="Tahoma" panose="020B0604030504040204" pitchFamily="34" charset="0"/>
                <a:cs typeface="Tahoma" panose="020B0604030504040204" pitchFamily="34" charset="0"/>
              </a:rPr>
            </a:br>
            <a:br>
              <a:rPr lang="en-GB" dirty="0"/>
            </a:br>
            <a:br>
              <a:rPr lang="en-GB" dirty="0"/>
            </a:br>
            <a:br>
              <a:rPr lang="en-GB" dirty="0"/>
            </a:br>
            <a:endParaRPr lang="en-US" dirty="0"/>
          </a:p>
        </p:txBody>
      </p:sp>
    </p:spTree>
    <p:extLst>
      <p:ext uri="{BB962C8B-B14F-4D97-AF65-F5344CB8AC3E}">
        <p14:creationId xmlns:p14="http://schemas.microsoft.com/office/powerpoint/2010/main" val="802149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D6204-D3C1-14CC-8FA1-CB7CD00C4AE4}"/>
              </a:ext>
            </a:extLst>
          </p:cNvPr>
          <p:cNvSpPr>
            <a:spLocks noGrp="1"/>
          </p:cNvSpPr>
          <p:nvPr>
            <p:ph type="title"/>
          </p:nvPr>
        </p:nvSpPr>
        <p:spPr/>
        <p:txBody>
          <a:bodyPr/>
          <a:lstStyle/>
          <a:p>
            <a:pPr algn="ctr"/>
            <a:r>
              <a:rPr lang="en-US" dirty="0"/>
              <a:t>Otitis Media</a:t>
            </a:r>
          </a:p>
        </p:txBody>
      </p:sp>
      <p:sp>
        <p:nvSpPr>
          <p:cNvPr id="3" name="Content Placeholder 2">
            <a:extLst>
              <a:ext uri="{FF2B5EF4-FFF2-40B4-BE49-F238E27FC236}">
                <a16:creationId xmlns:a16="http://schemas.microsoft.com/office/drawing/2014/main" id="{F9CC2FF7-E29C-8F32-6734-137FDF1714E1}"/>
              </a:ext>
            </a:extLst>
          </p:cNvPr>
          <p:cNvSpPr>
            <a:spLocks noGrp="1"/>
          </p:cNvSpPr>
          <p:nvPr>
            <p:ph idx="1"/>
          </p:nvPr>
        </p:nvSpPr>
        <p:spPr/>
        <p:txBody>
          <a:bodyPr/>
          <a:lstStyle/>
          <a:p>
            <a:pPr marL="0" indent="0" rtl="0">
              <a:buNone/>
            </a:pPr>
            <a:endParaRPr lang="en-GB" dirty="0">
              <a:effectLst/>
            </a:endParaRPr>
          </a:p>
        </p:txBody>
      </p:sp>
    </p:spTree>
    <p:extLst>
      <p:ext uri="{BB962C8B-B14F-4D97-AF65-F5344CB8AC3E}">
        <p14:creationId xmlns:p14="http://schemas.microsoft.com/office/powerpoint/2010/main" val="5019809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2DD34-2467-08DE-FCA9-3FA5744915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8CE1B9-9DFD-AC88-FC72-BFBC6F2B997B}"/>
              </a:ext>
            </a:extLst>
          </p:cNvPr>
          <p:cNvSpPr>
            <a:spLocks noGrp="1"/>
          </p:cNvSpPr>
          <p:nvPr>
            <p:ph idx="1"/>
          </p:nvPr>
        </p:nvSpPr>
        <p:spPr/>
        <p:txBody>
          <a:bodyPr>
            <a:normAutofit/>
          </a:bodyPr>
          <a:lstStyle/>
          <a:p>
            <a:r>
              <a:rPr lang="en-GB" dirty="0">
                <a:solidFill>
                  <a:srgbClr val="2A2A2A"/>
                </a:solidFill>
                <a:latin typeface="proxima_nova_rgregular"/>
              </a:rPr>
              <a:t>T</a:t>
            </a:r>
            <a:r>
              <a:rPr lang="en-GB" b="0" i="0" dirty="0">
                <a:solidFill>
                  <a:srgbClr val="2A2A2A"/>
                </a:solidFill>
                <a:effectLst/>
                <a:latin typeface="proxima_nova_rgregular"/>
              </a:rPr>
              <a:t>he second most common disease of childhood, after upper respiratory infection (URI).</a:t>
            </a:r>
          </a:p>
          <a:p>
            <a:r>
              <a:rPr lang="en-GB" dirty="0">
                <a:solidFill>
                  <a:srgbClr val="2A2A2A"/>
                </a:solidFill>
                <a:latin typeface="proxima_nova_rgregular"/>
              </a:rPr>
              <a:t>OM is any inflammation of the middle ear, without reference to </a:t>
            </a:r>
            <a:r>
              <a:rPr lang="en-GB" dirty="0" err="1">
                <a:solidFill>
                  <a:srgbClr val="2A2A2A"/>
                </a:solidFill>
                <a:latin typeface="proxima_nova_rgregular"/>
              </a:rPr>
              <a:t>etiology</a:t>
            </a:r>
            <a:endParaRPr lang="en-GB" dirty="0">
              <a:solidFill>
                <a:srgbClr val="2A2A2A"/>
              </a:solidFill>
              <a:latin typeface="proxima_nova_rgregular"/>
            </a:endParaRPr>
          </a:p>
          <a:p>
            <a:r>
              <a:rPr lang="en-GB" dirty="0">
                <a:solidFill>
                  <a:srgbClr val="2A2A2A"/>
                </a:solidFill>
                <a:latin typeface="proxima_nova_rgregular"/>
              </a:rPr>
              <a:t>OM with effusion (OME), also termed serous OM or secretory OM, is MEE of any duration that lacks the associated signs and symptoms of infection (</a:t>
            </a:r>
            <a:r>
              <a:rPr lang="en-GB" dirty="0" err="1">
                <a:solidFill>
                  <a:srgbClr val="2A2A2A"/>
                </a:solidFill>
                <a:latin typeface="proxima_nova_rgregular"/>
              </a:rPr>
              <a:t>eg</a:t>
            </a:r>
            <a:r>
              <a:rPr lang="en-GB" dirty="0">
                <a:solidFill>
                  <a:srgbClr val="2A2A2A"/>
                </a:solidFill>
                <a:latin typeface="proxima_nova_rgregular"/>
              </a:rPr>
              <a:t>, fever, otalgia, and irritability). OME usually follows an episode of AOM.</a:t>
            </a:r>
          </a:p>
          <a:p>
            <a:r>
              <a:rPr lang="en-GB" dirty="0">
                <a:solidFill>
                  <a:srgbClr val="2A2A2A"/>
                </a:solidFill>
                <a:latin typeface="proxima_nova_rgregular"/>
              </a:rPr>
              <a:t>MEE is most common cause of conductive hearing loss</a:t>
            </a:r>
          </a:p>
          <a:p>
            <a:r>
              <a:rPr lang="en-GB" dirty="0">
                <a:solidFill>
                  <a:srgbClr val="2A2A2A"/>
                </a:solidFill>
                <a:latin typeface="proxima_nova_rgregular"/>
              </a:rPr>
              <a:t>Chronic </a:t>
            </a:r>
            <a:r>
              <a:rPr lang="en-GB" dirty="0" err="1">
                <a:solidFill>
                  <a:srgbClr val="2A2A2A"/>
                </a:solidFill>
                <a:latin typeface="proxima_nova_rgregular"/>
              </a:rPr>
              <a:t>suppurative</a:t>
            </a:r>
            <a:r>
              <a:rPr lang="en-GB" dirty="0">
                <a:solidFill>
                  <a:srgbClr val="2A2A2A"/>
                </a:solidFill>
                <a:latin typeface="proxima_nova_rgregular"/>
              </a:rPr>
              <a:t> OM is a chronic inflammation of the middle ear that persists for at least 6 weeks</a:t>
            </a:r>
            <a:endParaRPr lang="en-US" dirty="0"/>
          </a:p>
        </p:txBody>
      </p:sp>
    </p:spTree>
    <p:extLst>
      <p:ext uri="{BB962C8B-B14F-4D97-AF65-F5344CB8AC3E}">
        <p14:creationId xmlns:p14="http://schemas.microsoft.com/office/powerpoint/2010/main" val="375031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8F99-D67C-9B2C-820D-4468761AAE65}"/>
              </a:ext>
            </a:extLst>
          </p:cNvPr>
          <p:cNvSpPr>
            <a:spLocks noGrp="1"/>
          </p:cNvSpPr>
          <p:nvPr>
            <p:ph type="title"/>
          </p:nvPr>
        </p:nvSpPr>
        <p:spPr/>
        <p:txBody>
          <a:bodyPr/>
          <a:lstStyle/>
          <a:p>
            <a:pPr algn="ctr"/>
            <a:r>
              <a:rPr lang="en-GB" dirty="0"/>
              <a:t>Epidemiology </a:t>
            </a:r>
            <a:endParaRPr lang="en-US" dirty="0"/>
          </a:p>
        </p:txBody>
      </p:sp>
      <p:sp>
        <p:nvSpPr>
          <p:cNvPr id="3" name="Content Placeholder 2">
            <a:extLst>
              <a:ext uri="{FF2B5EF4-FFF2-40B4-BE49-F238E27FC236}">
                <a16:creationId xmlns:a16="http://schemas.microsoft.com/office/drawing/2014/main" id="{6CFCF620-68E3-90F2-3ECB-CBCC6AE77637}"/>
              </a:ext>
            </a:extLst>
          </p:cNvPr>
          <p:cNvSpPr>
            <a:spLocks noGrp="1"/>
          </p:cNvSpPr>
          <p:nvPr>
            <p:ph idx="1"/>
          </p:nvPr>
        </p:nvSpPr>
        <p:spPr/>
        <p:txBody>
          <a:bodyPr/>
          <a:lstStyle/>
          <a:p>
            <a:pPr rtl="0" fontAlgn="base"/>
            <a:r>
              <a:rPr lang="en-GB" sz="1800" b="0" i="0" u="none" strike="noStrike" dirty="0">
                <a:solidFill>
                  <a:srgbClr val="5B4A5B"/>
                </a:solidFill>
                <a:effectLst/>
                <a:latin typeface="Calibri" panose="020F0502020204030204" pitchFamily="34" charset="0"/>
              </a:rPr>
              <a:t>The peak incidence and prevalence of OM is during the 1st 2 </a:t>
            </a:r>
            <a:r>
              <a:rPr lang="en-GB" sz="1800" b="0" i="0" u="none" strike="noStrike" dirty="0" err="1">
                <a:solidFill>
                  <a:srgbClr val="5B4A5B"/>
                </a:solidFill>
                <a:effectLst/>
                <a:latin typeface="Calibri" panose="020F0502020204030204" pitchFamily="34" charset="0"/>
              </a:rPr>
              <a:t>yr</a:t>
            </a:r>
            <a:r>
              <a:rPr lang="en-GB" sz="1800" b="0" i="0" u="none" strike="noStrike" dirty="0">
                <a:solidFill>
                  <a:srgbClr val="5B4A5B"/>
                </a:solidFill>
                <a:effectLst/>
                <a:latin typeface="Calibri" panose="020F0502020204030204" pitchFamily="34" charset="0"/>
              </a:rPr>
              <a:t> of life.</a:t>
            </a: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Calibri" panose="020F0502020204030204" pitchFamily="34" charset="0"/>
              </a:rPr>
              <a:t>More than 80% of children experience at least one episode of OM by the age of 3 yr.</a:t>
            </a: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Calibri" panose="020F0502020204030204" pitchFamily="34" charset="0"/>
              </a:rPr>
              <a:t>OM has a propensity to become chronic and recur. The earlier in life a child experiences the 1st episode, the greater the frequency of recurrence, severity, and persistence of MEE.</a:t>
            </a:r>
            <a:endParaRPr lang="en-GB" sz="1800" b="0" i="0" u="none" strike="noStrike" dirty="0">
              <a:solidFill>
                <a:srgbClr val="5B4A5B"/>
              </a:solidFill>
              <a:effectLst/>
              <a:latin typeface="Corbel" panose="020B0503020204020204" pitchFamily="34" charset="0"/>
            </a:endParaRPr>
          </a:p>
        </p:txBody>
      </p:sp>
    </p:spTree>
    <p:extLst>
      <p:ext uri="{BB962C8B-B14F-4D97-AF65-F5344CB8AC3E}">
        <p14:creationId xmlns:p14="http://schemas.microsoft.com/office/powerpoint/2010/main" val="28439624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2A96-0E7F-3F6D-BE6C-969BB29AF4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106AF0-3219-6DC6-9D95-C7A2FC876E90}"/>
              </a:ext>
            </a:extLst>
          </p:cNvPr>
          <p:cNvSpPr>
            <a:spLocks noGrp="1"/>
          </p:cNvSpPr>
          <p:nvPr>
            <p:ph idx="1"/>
          </p:nvPr>
        </p:nvSpPr>
        <p:spPr>
          <a:xfrm>
            <a:off x="677334" y="724619"/>
            <a:ext cx="8596668" cy="5316743"/>
          </a:xfrm>
        </p:spPr>
        <p:txBody>
          <a:bodyPr>
            <a:noAutofit/>
          </a:bodyPr>
          <a:lstStyle/>
          <a:p>
            <a:pPr rtl="0"/>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occurrence of OM  depend on several factors including :</a:t>
            </a:r>
            <a:endParaRPr lang="en-GB" sz="1050" dirty="0">
              <a:effectLst/>
              <a:latin typeface="Tahoma" panose="020B0604030504040204" pitchFamily="34" charset="0"/>
              <a:ea typeface="Tahoma" panose="020B0604030504040204" pitchFamily="34" charset="0"/>
              <a:cs typeface="Tahoma" panose="020B0604030504040204" pitchFamily="34" charset="0"/>
            </a:endParaRPr>
          </a:p>
          <a:p>
            <a:pPr marL="0" indent="0" rtl="0" fontAlgn="base">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age :</a:t>
            </a:r>
          </a:p>
          <a:p>
            <a:pPr marL="0" indent="0" rtl="0">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-rates are highest at 6-20 </a:t>
            </a:r>
            <a:r>
              <a:rPr lang="en-GB" sz="105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mo</a:t>
            </a: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of age.  </a:t>
            </a:r>
            <a:endParaRPr lang="en-GB" sz="1050" dirty="0">
              <a:effectLst/>
              <a:latin typeface="Tahoma" panose="020B0604030504040204" pitchFamily="34" charset="0"/>
              <a:ea typeface="Tahoma" panose="020B0604030504040204" pitchFamily="34" charset="0"/>
              <a:cs typeface="Tahoma" panose="020B0604030504040204" pitchFamily="34" charset="0"/>
            </a:endParaRPr>
          </a:p>
          <a:p>
            <a:pPr marL="0" indent="0" rtl="0">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-the incidence and prevalence of OM  then decline progressively, </a:t>
            </a:r>
            <a:endParaRPr lang="en-GB" sz="1050" dirty="0">
              <a:effectLst/>
              <a:latin typeface="Tahoma" panose="020B0604030504040204" pitchFamily="34" charset="0"/>
              <a:ea typeface="Tahoma" panose="020B0604030504040204" pitchFamily="34" charset="0"/>
              <a:cs typeface="Tahoma" panose="020B0604030504040204" pitchFamily="34" charset="0"/>
            </a:endParaRPr>
          </a:p>
          <a:p>
            <a:pPr marL="0" indent="0" rtl="0">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-most likely due to  less-well–developed immunologic </a:t>
            </a:r>
            <a:r>
              <a:rPr lang="en-GB" sz="105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defense</a:t>
            </a: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and less </a:t>
            </a:r>
            <a:r>
              <a:rPr lang="en-GB" sz="105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favorable</a:t>
            </a: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eustachian tubal factors involving both the \ structure and function of the tube.</a:t>
            </a:r>
            <a:endParaRPr lang="en-GB" sz="1050" dirty="0">
              <a:effectLst/>
              <a:latin typeface="Tahoma" panose="020B0604030504040204" pitchFamily="34" charset="0"/>
              <a:ea typeface="Tahoma" panose="020B0604030504040204" pitchFamily="34" charset="0"/>
              <a:cs typeface="Tahoma" panose="020B0604030504040204" pitchFamily="34" charset="0"/>
            </a:endParaRPr>
          </a:p>
          <a:p>
            <a:pPr marL="0" indent="0" rtl="0" fontAlgn="base">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Gender :</a:t>
            </a:r>
          </a:p>
          <a:p>
            <a:pPr marL="0" indent="0" rtl="0">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Boys &gt; girls ??</a:t>
            </a:r>
            <a:endParaRPr lang="en-GB" sz="1050" dirty="0">
              <a:effectLst/>
              <a:latin typeface="Tahoma" panose="020B0604030504040204" pitchFamily="34" charset="0"/>
              <a:ea typeface="Tahoma" panose="020B0604030504040204" pitchFamily="34" charset="0"/>
              <a:cs typeface="Tahoma" panose="020B0604030504040204" pitchFamily="34" charset="0"/>
            </a:endParaRPr>
          </a:p>
          <a:p>
            <a:pPr marL="0" indent="0" rtl="0" fontAlgn="base">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Genetic background </a:t>
            </a:r>
          </a:p>
          <a:p>
            <a:pPr marL="0" indent="0" rtl="0" fontAlgn="base">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socioeconomic status</a:t>
            </a:r>
          </a:p>
          <a:p>
            <a:pPr marL="0" indent="0" rtl="0" fontAlgn="base">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breast milk feeding :protective effect</a:t>
            </a:r>
          </a:p>
          <a:p>
            <a:pPr marL="0" indent="0" rtl="0" fontAlgn="base">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degree of exposure to tobacco smoke .</a:t>
            </a:r>
          </a:p>
          <a:p>
            <a:pPr marL="0" indent="0" rtl="0" fontAlgn="base">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degree of exposure to other children .</a:t>
            </a:r>
          </a:p>
          <a:p>
            <a:pPr marL="0" indent="0" rtl="0" fontAlgn="base">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presence or absence of respiratory allergy .</a:t>
            </a:r>
          </a:p>
          <a:p>
            <a:pPr marL="0" indent="0" rtl="0" fontAlgn="base">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season of the year </a:t>
            </a:r>
          </a:p>
          <a:p>
            <a:pPr marL="0" indent="0" rtl="0" fontAlgn="base">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pneumococcal vaccination status.</a:t>
            </a:r>
          </a:p>
          <a:p>
            <a:pPr marL="0" indent="0" rtl="0" fontAlgn="base">
              <a:buNone/>
            </a:pPr>
            <a:r>
              <a:rPr lang="en-GB" sz="105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Children with certain types of immune deficiencies and congenital craniofacial anomalies (cleft palate) are particularly prone to OM.</a:t>
            </a:r>
          </a:p>
        </p:txBody>
      </p:sp>
    </p:spTree>
    <p:extLst>
      <p:ext uri="{BB962C8B-B14F-4D97-AF65-F5344CB8AC3E}">
        <p14:creationId xmlns:p14="http://schemas.microsoft.com/office/powerpoint/2010/main" val="439223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6A31-7CC3-C76A-87C6-9DC716C662AC}"/>
              </a:ext>
            </a:extLst>
          </p:cNvPr>
          <p:cNvSpPr>
            <a:spLocks noGrp="1"/>
          </p:cNvSpPr>
          <p:nvPr>
            <p:ph type="title"/>
          </p:nvPr>
        </p:nvSpPr>
        <p:spPr/>
        <p:txBody>
          <a:bodyPr/>
          <a:lstStyle/>
          <a:p>
            <a:pPr algn="ctr"/>
            <a:r>
              <a:rPr lang="en-GB" dirty="0" err="1"/>
              <a:t>Etiology</a:t>
            </a:r>
            <a:r>
              <a:rPr lang="en-GB" dirty="0"/>
              <a:t> </a:t>
            </a:r>
            <a:endParaRPr lang="en-US" dirty="0"/>
          </a:p>
        </p:txBody>
      </p:sp>
      <p:sp>
        <p:nvSpPr>
          <p:cNvPr id="3" name="Content Placeholder 2">
            <a:extLst>
              <a:ext uri="{FF2B5EF4-FFF2-40B4-BE49-F238E27FC236}">
                <a16:creationId xmlns:a16="http://schemas.microsoft.com/office/drawing/2014/main" id="{7A01E294-60C0-98BC-6D28-8B31BC13D4D3}"/>
              </a:ext>
            </a:extLst>
          </p:cNvPr>
          <p:cNvSpPr>
            <a:spLocks noGrp="1"/>
          </p:cNvSpPr>
          <p:nvPr>
            <p:ph idx="1"/>
          </p:nvPr>
        </p:nvSpPr>
        <p:spPr/>
        <p:txBody>
          <a:bodyPr/>
          <a:lstStyle/>
          <a:p>
            <a:r>
              <a:rPr lang="en-GB" b="0" i="1" dirty="0">
                <a:solidFill>
                  <a:srgbClr val="2A2A2A"/>
                </a:solidFill>
                <a:effectLst/>
                <a:latin typeface="Tahoma" panose="020B0604030504040204" pitchFamily="34" charset="0"/>
                <a:ea typeface="Tahoma" panose="020B0604030504040204" pitchFamily="34" charset="0"/>
                <a:cs typeface="Tahoma" panose="020B0604030504040204" pitchFamily="34" charset="0"/>
              </a:rPr>
              <a:t>Bacterial pathogens</a:t>
            </a:r>
            <a:endPar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The most common bacterial pathogen in AOM is </a:t>
            </a:r>
            <a:r>
              <a:rPr lang="en-GB" b="0" i="1" dirty="0">
                <a:solidFill>
                  <a:srgbClr val="2A2A2A"/>
                </a:solidFill>
                <a:effectLst/>
                <a:latin typeface="Tahoma" panose="020B0604030504040204" pitchFamily="34" charset="0"/>
                <a:ea typeface="Tahoma" panose="020B0604030504040204" pitchFamily="34" charset="0"/>
                <a:cs typeface="Tahoma" panose="020B0604030504040204" pitchFamily="34" charset="0"/>
              </a:rPr>
              <a:t>Streptococcus </a:t>
            </a:r>
            <a:r>
              <a:rPr lang="en-GB" b="0" i="1" dirty="0" err="1">
                <a:solidFill>
                  <a:srgbClr val="2A2A2A"/>
                </a:solidFill>
                <a:effectLst/>
                <a:latin typeface="Tahoma" panose="020B0604030504040204" pitchFamily="34" charset="0"/>
                <a:ea typeface="Tahoma" panose="020B0604030504040204" pitchFamily="34" charset="0"/>
                <a:cs typeface="Tahoma" panose="020B0604030504040204" pitchFamily="34" charset="0"/>
              </a:rPr>
              <a:t>pneumoniae</a:t>
            </a:r>
            <a:r>
              <a:rPr lang="en-GB" b="0" i="1" dirty="0">
                <a:solidFill>
                  <a:srgbClr val="2A2A2A"/>
                </a:solidFill>
                <a:effectLst/>
                <a:latin typeface="Tahoma" panose="020B0604030504040204" pitchFamily="34" charset="0"/>
                <a:ea typeface="Tahoma" panose="020B0604030504040204" pitchFamily="34" charset="0"/>
                <a:cs typeface="Tahoma" panose="020B0604030504040204" pitchFamily="34" charset="0"/>
              </a:rPr>
              <a:t>,</a:t>
            </a: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followed by </a:t>
            </a:r>
            <a:r>
              <a:rPr lang="en-GB" b="0" i="0" dirty="0" err="1">
                <a:solidFill>
                  <a:srgbClr val="2A2A2A"/>
                </a:solidFill>
                <a:effectLst/>
                <a:latin typeface="Tahoma" panose="020B0604030504040204" pitchFamily="34" charset="0"/>
                <a:ea typeface="Tahoma" panose="020B0604030504040204" pitchFamily="34" charset="0"/>
                <a:cs typeface="Tahoma" panose="020B0604030504040204" pitchFamily="34" charset="0"/>
              </a:rPr>
              <a:t>nontypeable</a:t>
            </a: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a:t>
            </a:r>
            <a:r>
              <a:rPr lang="en-GB" b="0" i="1" dirty="0">
                <a:solidFill>
                  <a:srgbClr val="2A2A2A"/>
                </a:solidFill>
                <a:effectLst/>
                <a:latin typeface="Tahoma" panose="020B0604030504040204" pitchFamily="34" charset="0"/>
                <a:ea typeface="Tahoma" panose="020B0604030504040204" pitchFamily="34" charset="0"/>
                <a:cs typeface="Tahoma" panose="020B0604030504040204" pitchFamily="34" charset="0"/>
              </a:rPr>
              <a:t>Haemophilus </a:t>
            </a:r>
            <a:r>
              <a:rPr lang="en-GB" b="0" i="1" dirty="0" err="1">
                <a:solidFill>
                  <a:srgbClr val="2A2A2A"/>
                </a:solidFill>
                <a:effectLst/>
                <a:latin typeface="Tahoma" panose="020B0604030504040204" pitchFamily="34" charset="0"/>
                <a:ea typeface="Tahoma" panose="020B0604030504040204" pitchFamily="34" charset="0"/>
                <a:cs typeface="Tahoma" panose="020B0604030504040204" pitchFamily="34" charset="0"/>
              </a:rPr>
              <a:t>influenzae</a:t>
            </a: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and </a:t>
            </a:r>
            <a:r>
              <a:rPr lang="en-GB" b="0" i="1" dirty="0">
                <a:solidFill>
                  <a:srgbClr val="2A2A2A"/>
                </a:solidFill>
                <a:effectLst/>
                <a:latin typeface="Tahoma" panose="020B0604030504040204" pitchFamily="34" charset="0"/>
                <a:ea typeface="Tahoma" panose="020B0604030504040204" pitchFamily="34" charset="0"/>
                <a:cs typeface="Tahoma" panose="020B0604030504040204" pitchFamily="34" charset="0"/>
              </a:rPr>
              <a:t>Moraxella (</a:t>
            </a:r>
            <a:r>
              <a:rPr lang="en-GB" b="0" i="1" dirty="0" err="1">
                <a:solidFill>
                  <a:srgbClr val="2A2A2A"/>
                </a:solidFill>
                <a:effectLst/>
                <a:latin typeface="Tahoma" panose="020B0604030504040204" pitchFamily="34" charset="0"/>
                <a:ea typeface="Tahoma" panose="020B0604030504040204" pitchFamily="34" charset="0"/>
                <a:cs typeface="Tahoma" panose="020B0604030504040204" pitchFamily="34" charset="0"/>
              </a:rPr>
              <a:t>Branhamella</a:t>
            </a:r>
            <a:r>
              <a:rPr lang="en-GB" b="0" i="1" dirty="0">
                <a:solidFill>
                  <a:srgbClr val="2A2A2A"/>
                </a:solidFill>
                <a:effectLst/>
                <a:latin typeface="Tahoma" panose="020B0604030504040204" pitchFamily="34" charset="0"/>
                <a:ea typeface="Tahoma" panose="020B0604030504040204" pitchFamily="34" charset="0"/>
                <a:cs typeface="Tahoma" panose="020B0604030504040204" pitchFamily="34" charset="0"/>
              </a:rPr>
              <a:t>) </a:t>
            </a:r>
            <a:r>
              <a:rPr lang="en-GB" b="0" i="1" dirty="0" err="1">
                <a:solidFill>
                  <a:srgbClr val="2A2A2A"/>
                </a:solidFill>
                <a:effectLst/>
                <a:latin typeface="Tahoma" panose="020B0604030504040204" pitchFamily="34" charset="0"/>
                <a:ea typeface="Tahoma" panose="020B0604030504040204" pitchFamily="34" charset="0"/>
                <a:cs typeface="Tahoma" panose="020B0604030504040204" pitchFamily="34" charset="0"/>
              </a:rPr>
              <a:t>catarrhalis</a:t>
            </a: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These three organisms are responsible for more than 95% of all AOM cases with a bacterial </a:t>
            </a:r>
            <a:r>
              <a:rPr lang="en-GB" b="0" i="0" dirty="0" err="1">
                <a:solidFill>
                  <a:srgbClr val="2A2A2A"/>
                </a:solidFill>
                <a:effectLst/>
                <a:latin typeface="Tahoma" panose="020B0604030504040204" pitchFamily="34" charset="0"/>
                <a:ea typeface="Tahoma" panose="020B0604030504040204" pitchFamily="34" charset="0"/>
                <a:cs typeface="Tahoma" panose="020B0604030504040204" pitchFamily="34" charset="0"/>
              </a:rPr>
              <a:t>etiology</a:t>
            </a: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a:t>
            </a:r>
          </a:p>
          <a:p>
            <a:r>
              <a:rPr lang="en-GB" dirty="0">
                <a:solidFill>
                  <a:srgbClr val="2A2A2A"/>
                </a:solidFill>
                <a:latin typeface="Tahoma" panose="020B0604030504040204" pitchFamily="34" charset="0"/>
                <a:ea typeface="Tahoma" panose="020B0604030504040204" pitchFamily="34" charset="0"/>
                <a:cs typeface="Tahoma" panose="020B0604030504040204" pitchFamily="34" charset="0"/>
              </a:rPr>
              <a:t>Viral pathogens</a:t>
            </a:r>
          </a:p>
          <a:p>
            <a:pPr marL="0" indent="0">
              <a:buNone/>
            </a:pPr>
            <a:r>
              <a:rPr lang="en-GB" b="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The viruses most commonly associated with AOM are respiratory syncytial virus (RSV), influenza viruses, parainfluenza viruses, rhinovirus, and adenovirus.</a:t>
            </a:r>
          </a:p>
        </p:txBody>
      </p:sp>
    </p:spTree>
    <p:extLst>
      <p:ext uri="{BB962C8B-B14F-4D97-AF65-F5344CB8AC3E}">
        <p14:creationId xmlns:p14="http://schemas.microsoft.com/office/powerpoint/2010/main" val="17738311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55E4C-B7DC-D95D-0085-633EFC7506AB}"/>
              </a:ext>
            </a:extLst>
          </p:cNvPr>
          <p:cNvSpPr>
            <a:spLocks noGrp="1"/>
          </p:cNvSpPr>
          <p:nvPr>
            <p:ph type="title"/>
          </p:nvPr>
        </p:nvSpPr>
        <p:spPr/>
        <p:txBody>
          <a:bodyPr/>
          <a:lstStyle/>
          <a:p>
            <a:pPr algn="ctr"/>
            <a:r>
              <a:rPr lang="en-GB" dirty="0"/>
              <a:t>Clinical Manifestations</a:t>
            </a:r>
            <a:endParaRPr lang="en-US" dirty="0"/>
          </a:p>
        </p:txBody>
      </p:sp>
      <p:sp>
        <p:nvSpPr>
          <p:cNvPr id="3" name="Content Placeholder 2">
            <a:extLst>
              <a:ext uri="{FF2B5EF4-FFF2-40B4-BE49-F238E27FC236}">
                <a16:creationId xmlns:a16="http://schemas.microsoft.com/office/drawing/2014/main" id="{3A5F4C65-1522-C1BD-5004-AB0F75D28861}"/>
              </a:ext>
            </a:extLst>
          </p:cNvPr>
          <p:cNvSpPr>
            <a:spLocks noGrp="1"/>
          </p:cNvSpPr>
          <p:nvPr>
            <p:ph idx="1"/>
          </p:nvPr>
        </p:nvSpPr>
        <p:spPr/>
        <p:txBody>
          <a:bodyPr>
            <a:normAutofit fontScale="70000" lnSpcReduction="20000"/>
          </a:bodyPr>
          <a:lstStyle/>
          <a:p>
            <a:r>
              <a:rPr lang="en-GB" sz="2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Symptoms of are variable, especially in infants and young children.</a:t>
            </a:r>
            <a:endParaRPr lang="en-GB" i="0" dirty="0">
              <a:solidFill>
                <a:srgbClr val="2A2A2A"/>
              </a:solidFill>
              <a:effectLst/>
              <a:latin typeface="Tahoma" panose="020B0604030504040204" pitchFamily="34" charset="0"/>
              <a:ea typeface="Tahoma" panose="020B0604030504040204" pitchFamily="34" charset="0"/>
              <a:cs typeface="Tahoma" panose="020B0604030504040204" pitchFamily="34" charset="0"/>
            </a:endParaRPr>
          </a:p>
          <a:p>
            <a:pPr marL="0" indent="0">
              <a:buNone/>
            </a:pPr>
            <a:r>
              <a:rPr lang="en-GB" dirty="0">
                <a:solidFill>
                  <a:srgbClr val="2A2A2A"/>
                </a:solidFill>
                <a:latin typeface="Tahoma" panose="020B0604030504040204" pitchFamily="34" charset="0"/>
                <a:ea typeface="Tahoma" panose="020B0604030504040204" pitchFamily="34" charset="0"/>
                <a:cs typeface="Tahoma" panose="020B0604030504040204" pitchFamily="34" charset="0"/>
              </a:rPr>
              <a:t>- Otalgia </a:t>
            </a:r>
            <a:r>
              <a:rPr lang="en-GB"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 - Young children may exhibit signs of otalgia by pulling on the affected ear or ears or pulling on the hair; otalgia apparently occurs more often when the child is lying down</a:t>
            </a:r>
          </a:p>
          <a:p>
            <a:pPr marL="0" indent="0">
              <a:buNone/>
            </a:pPr>
            <a:r>
              <a:rPr lang="en-GB" dirty="0">
                <a:solidFill>
                  <a:srgbClr val="2A2A2A"/>
                </a:solidFill>
                <a:latin typeface="Tahoma" panose="020B0604030504040204" pitchFamily="34" charset="0"/>
                <a:ea typeface="Tahoma" panose="020B0604030504040204" pitchFamily="34" charset="0"/>
                <a:cs typeface="Tahoma" panose="020B0604030504040204" pitchFamily="34" charset="0"/>
              </a:rPr>
              <a:t>- Otorrhea</a:t>
            </a:r>
          </a:p>
          <a:p>
            <a:pPr marL="0" indent="0">
              <a:buNone/>
            </a:pPr>
            <a:r>
              <a:rPr lang="en-GB" dirty="0">
                <a:solidFill>
                  <a:srgbClr val="2A2A2A"/>
                </a:solidFill>
                <a:latin typeface="Tahoma" panose="020B0604030504040204" pitchFamily="34" charset="0"/>
                <a:ea typeface="Tahoma" panose="020B0604030504040204" pitchFamily="34" charset="0"/>
                <a:cs typeface="Tahoma" panose="020B0604030504040204" pitchFamily="34" charset="0"/>
              </a:rPr>
              <a:t>- Headache
- Concurrent or recent symptoms of upper respiratory infection (URI), such as cough, </a:t>
            </a:r>
            <a:r>
              <a:rPr lang="en-GB" dirty="0" err="1">
                <a:solidFill>
                  <a:srgbClr val="2A2A2A"/>
                </a:solidFill>
                <a:latin typeface="Tahoma" panose="020B0604030504040204" pitchFamily="34" charset="0"/>
                <a:ea typeface="Tahoma" panose="020B0604030504040204" pitchFamily="34" charset="0"/>
                <a:cs typeface="Tahoma" panose="020B0604030504040204" pitchFamily="34" charset="0"/>
              </a:rPr>
              <a:t>rhinorrhea</a:t>
            </a:r>
            <a:r>
              <a:rPr lang="en-GB" dirty="0">
                <a:solidFill>
                  <a:srgbClr val="2A2A2A"/>
                </a:solidFill>
                <a:latin typeface="Tahoma" panose="020B0604030504040204" pitchFamily="34" charset="0"/>
                <a:ea typeface="Tahoma" panose="020B0604030504040204" pitchFamily="34" charset="0"/>
                <a:cs typeface="Tahoma" panose="020B0604030504040204" pitchFamily="34" charset="0"/>
              </a:rPr>
              <a:t>, or sinus congestion</a:t>
            </a:r>
          </a:p>
          <a:p>
            <a:pPr marL="0" indent="0">
              <a:buNone/>
            </a:pPr>
            <a:r>
              <a:rPr lang="en-GB" dirty="0">
                <a:solidFill>
                  <a:srgbClr val="2A2A2A"/>
                </a:solidFill>
                <a:latin typeface="Tahoma" panose="020B0604030504040204" pitchFamily="34" charset="0"/>
                <a:ea typeface="Tahoma" panose="020B0604030504040204" pitchFamily="34" charset="0"/>
                <a:cs typeface="Tahoma" panose="020B0604030504040204" pitchFamily="34" charset="0"/>
              </a:rPr>
              <a:t>- Fever; may occasionally be the only sign</a:t>
            </a:r>
          </a:p>
          <a:p>
            <a:pPr marL="0" indent="0">
              <a:buNone/>
            </a:pPr>
            <a:r>
              <a:rPr lang="en-GB" dirty="0">
                <a:solidFill>
                  <a:srgbClr val="2A2A2A"/>
                </a:solidFill>
                <a:latin typeface="Tahoma" panose="020B0604030504040204" pitchFamily="34" charset="0"/>
                <a:ea typeface="Tahoma" panose="020B0604030504040204" pitchFamily="34" charset="0"/>
                <a:cs typeface="Tahoma" panose="020B0604030504040204" pitchFamily="34" charset="0"/>
              </a:rPr>
              <a:t>- Irritability may be the sole early symptom in a young infant or toddler</a:t>
            </a:r>
            <a:endPar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endParaRP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occasionally there may be no symptoms, the disease having been discovered at a routine health examination.</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OME</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1.Hearing loss. </a:t>
            </a:r>
          </a:p>
          <a:p>
            <a:pPr marL="0" indent="0" rtl="0">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2.Balance difficulties or disequilibrium </a:t>
            </a:r>
            <a:endParaRPr lang="en-GB" dirty="0">
              <a:effectLst/>
              <a:latin typeface="Tahoma" panose="020B0604030504040204" pitchFamily="34" charset="0"/>
              <a:ea typeface="Tahoma" panose="020B0604030504040204" pitchFamily="34" charset="0"/>
              <a:cs typeface="Tahoma" panose="020B0604030504040204" pitchFamily="34" charset="0"/>
            </a:endParaRPr>
          </a:p>
          <a:p>
            <a:pPr marL="0" indent="0" rtl="0">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3.Mild discomfort or a sense of fullness in the ear.</a:t>
            </a:r>
            <a:endParaRPr lang="en-GB" dirty="0">
              <a:effectLst/>
              <a:latin typeface="Tahoma" panose="020B0604030504040204" pitchFamily="34" charset="0"/>
              <a:ea typeface="Tahoma" panose="020B0604030504040204" pitchFamily="34" charset="0"/>
              <a:cs typeface="Tahoma" panose="020B0604030504040204" pitchFamily="34" charset="0"/>
            </a:endParaRPr>
          </a:p>
          <a:p>
            <a:endParaRPr lang="en-GB" dirty="0">
              <a:solidFill>
                <a:srgbClr val="2A2A2A"/>
              </a:solidFill>
              <a:latin typeface="proxima_nova_rgregular"/>
            </a:endParaRPr>
          </a:p>
          <a:p>
            <a:endParaRPr lang="en-GB" dirty="0">
              <a:solidFill>
                <a:srgbClr val="2A2A2A"/>
              </a:solidFill>
              <a:latin typeface="proxima_nova_rgregular"/>
            </a:endParaRPr>
          </a:p>
          <a:p>
            <a:endParaRPr lang="en-US" dirty="0"/>
          </a:p>
        </p:txBody>
      </p:sp>
    </p:spTree>
    <p:extLst>
      <p:ext uri="{BB962C8B-B14F-4D97-AF65-F5344CB8AC3E}">
        <p14:creationId xmlns:p14="http://schemas.microsoft.com/office/powerpoint/2010/main" val="1958295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5C61-7C70-9E38-8887-BB0D15D4354E}"/>
              </a:ext>
            </a:extLst>
          </p:cNvPr>
          <p:cNvSpPr>
            <a:spLocks noGrp="1"/>
          </p:cNvSpPr>
          <p:nvPr>
            <p:ph type="title"/>
          </p:nvPr>
        </p:nvSpPr>
        <p:spPr/>
        <p:txBody>
          <a:bodyPr/>
          <a:lstStyle/>
          <a:p>
            <a:pPr algn="ctr"/>
            <a:r>
              <a:rPr lang="en-GB" dirty="0"/>
              <a:t>Physical Examination </a:t>
            </a:r>
            <a:endParaRPr lang="en-US" dirty="0"/>
          </a:p>
        </p:txBody>
      </p:sp>
      <p:pic>
        <p:nvPicPr>
          <p:cNvPr id="5" name="Picture 5">
            <a:extLst>
              <a:ext uri="{FF2B5EF4-FFF2-40B4-BE49-F238E27FC236}">
                <a16:creationId xmlns:a16="http://schemas.microsoft.com/office/drawing/2014/main" id="{B0158CC1-3A04-2D02-D1B2-76D1EB44E11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8401" y="2160588"/>
            <a:ext cx="3401986" cy="3881437"/>
          </a:xfrm>
        </p:spPr>
      </p:pic>
      <p:sp>
        <p:nvSpPr>
          <p:cNvPr id="4" name="Content Placeholder 3">
            <a:extLst>
              <a:ext uri="{FF2B5EF4-FFF2-40B4-BE49-F238E27FC236}">
                <a16:creationId xmlns:a16="http://schemas.microsoft.com/office/drawing/2014/main" id="{72BE82A5-F6DC-0BD8-1F64-132BA5D64825}"/>
              </a:ext>
            </a:extLst>
          </p:cNvPr>
          <p:cNvSpPr>
            <a:spLocks noGrp="1"/>
          </p:cNvSpPr>
          <p:nvPr>
            <p:ph sz="half" idx="2"/>
          </p:nvPr>
        </p:nvSpPr>
        <p:spPr/>
        <p:txBody>
          <a:bodyPr/>
          <a:lstStyle/>
          <a:p>
            <a:pPr marL="0" indent="0">
              <a:buNone/>
            </a:pPr>
            <a:r>
              <a:rPr lang="en-GB" dirty="0">
                <a:solidFill>
                  <a:srgbClr val="2A2A2A"/>
                </a:solidFill>
                <a:latin typeface="proxima_nova_rgregular"/>
              </a:rPr>
              <a:t>N</a:t>
            </a:r>
            <a:r>
              <a:rPr lang="en-GB" b="0" i="0" dirty="0">
                <a:solidFill>
                  <a:srgbClr val="2A2A2A"/>
                </a:solidFill>
                <a:effectLst/>
                <a:latin typeface="proxima_nova_rgregular"/>
              </a:rPr>
              <a:t>ormal TM:</a:t>
            </a:r>
          </a:p>
          <a:p>
            <a:pPr marL="0" indent="0">
              <a:buNone/>
            </a:pPr>
            <a:r>
              <a:rPr lang="en-GB" dirty="0">
                <a:solidFill>
                  <a:srgbClr val="2A2A2A"/>
                </a:solidFill>
                <a:latin typeface="proxima_nova_rgregular"/>
              </a:rPr>
              <a:t>1.Translucent pale </a:t>
            </a:r>
            <a:r>
              <a:rPr lang="en-GB" dirty="0" err="1">
                <a:solidFill>
                  <a:srgbClr val="2A2A2A"/>
                </a:solidFill>
                <a:latin typeface="proxima_nova_rgregular"/>
              </a:rPr>
              <a:t>gray</a:t>
            </a:r>
            <a:endParaRPr lang="en-GB" dirty="0">
              <a:solidFill>
                <a:srgbClr val="2A2A2A"/>
              </a:solidFill>
              <a:latin typeface="proxima_nova_rgregular"/>
            </a:endParaRPr>
          </a:p>
          <a:p>
            <a:pPr marL="0" indent="0">
              <a:buNone/>
            </a:pPr>
            <a:r>
              <a:rPr lang="en-GB" dirty="0">
                <a:solidFill>
                  <a:srgbClr val="2A2A2A"/>
                </a:solidFill>
                <a:latin typeface="proxima_nova_rgregular"/>
              </a:rPr>
              <a:t>2.Mobile on pneumatic otoscopy </a:t>
            </a:r>
          </a:p>
          <a:p>
            <a:pPr marL="0" indent="0">
              <a:buNone/>
            </a:pPr>
            <a:r>
              <a:rPr lang="en-GB" dirty="0"/>
              <a:t>3.Landmarks are preserved </a:t>
            </a:r>
            <a:endParaRPr lang="en-US" dirty="0"/>
          </a:p>
        </p:txBody>
      </p:sp>
    </p:spTree>
    <p:extLst>
      <p:ext uri="{BB962C8B-B14F-4D97-AF65-F5344CB8AC3E}">
        <p14:creationId xmlns:p14="http://schemas.microsoft.com/office/powerpoint/2010/main" val="646340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138D-F76E-E57E-84DA-D65146FECBDC}"/>
              </a:ext>
            </a:extLst>
          </p:cNvPr>
          <p:cNvSpPr>
            <a:spLocks noGrp="1"/>
          </p:cNvSpPr>
          <p:nvPr>
            <p:ph type="title"/>
          </p:nvPr>
        </p:nvSpPr>
        <p:spPr/>
        <p:txBody>
          <a:bodyPr/>
          <a:lstStyle/>
          <a:p>
            <a:endParaRPr lang="en-US"/>
          </a:p>
        </p:txBody>
      </p:sp>
      <p:pic>
        <p:nvPicPr>
          <p:cNvPr id="5" name="Picture 5">
            <a:extLst>
              <a:ext uri="{FF2B5EF4-FFF2-40B4-BE49-F238E27FC236}">
                <a16:creationId xmlns:a16="http://schemas.microsoft.com/office/drawing/2014/main" id="{BB44306A-FFF8-007F-C15F-4C665D0D591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99492" y="2160588"/>
            <a:ext cx="3939804" cy="3881437"/>
          </a:xfrm>
        </p:spPr>
      </p:pic>
      <p:sp>
        <p:nvSpPr>
          <p:cNvPr id="4" name="Content Placeholder 3">
            <a:extLst>
              <a:ext uri="{FF2B5EF4-FFF2-40B4-BE49-F238E27FC236}">
                <a16:creationId xmlns:a16="http://schemas.microsoft.com/office/drawing/2014/main" id="{72A3C8BB-0DA5-DBA2-7C43-F0BA632EA8E3}"/>
              </a:ext>
            </a:extLst>
          </p:cNvPr>
          <p:cNvSpPr>
            <a:spLocks noGrp="1"/>
          </p:cNvSpPr>
          <p:nvPr>
            <p:ph sz="half" idx="2"/>
          </p:nvPr>
        </p:nvSpPr>
        <p:spPr/>
        <p:txBody>
          <a:bodyPr>
            <a:normAutofit fontScale="92500" lnSpcReduction="10000"/>
          </a:bodyPr>
          <a:lstStyle/>
          <a:p>
            <a:r>
              <a:rPr lang="en-GB" sz="160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Pneumatic otoscopy </a:t>
            </a:r>
            <a:r>
              <a:rPr lang="en-GB" sz="1600" dirty="0">
                <a:solidFill>
                  <a:srgbClr val="2A2A2A"/>
                </a:solidFill>
                <a:latin typeface="Tahoma" panose="020B0604030504040204" pitchFamily="34" charset="0"/>
                <a:ea typeface="Tahoma" panose="020B0604030504040204" pitchFamily="34" charset="0"/>
                <a:cs typeface="Tahoma" panose="020B0604030504040204" pitchFamily="34" charset="0"/>
              </a:rPr>
              <a:t>i</a:t>
            </a:r>
            <a:r>
              <a:rPr lang="en-GB" sz="1600" i="0" dirty="0">
                <a:solidFill>
                  <a:srgbClr val="2A2A2A"/>
                </a:solidFill>
                <a:effectLst/>
                <a:latin typeface="Tahoma" panose="020B0604030504040204" pitchFamily="34" charset="0"/>
                <a:ea typeface="Tahoma" panose="020B0604030504040204" pitchFamily="34" charset="0"/>
                <a:cs typeface="Tahoma" panose="020B0604030504040204" pitchFamily="34" charset="0"/>
              </a:rPr>
              <a:t>s the standard examination technique for patients with suspected OM. When performed correctly, it is 90% sensitive and 80% specific for diagnosis of AOM,</a:t>
            </a:r>
            <a:endParaRPr lang="en-GB" sz="160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rtl="0" fontAlgn="base"/>
            <a:r>
              <a:rPr lang="en-GB" sz="160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TM in Acute Otitis Media:</a:t>
            </a:r>
          </a:p>
          <a:p>
            <a:pPr marL="457200" lvl="1" indent="0" rtl="0" fontAlgn="base">
              <a:buNone/>
            </a:pPr>
            <a:r>
              <a:rPr lang="en-GB"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1.Erythematous</a:t>
            </a:r>
          </a:p>
          <a:p>
            <a:pPr marL="457200" lvl="1" indent="0" rtl="0" fontAlgn="base">
              <a:buNone/>
            </a:pPr>
            <a:r>
              <a:rPr lang="en-GB"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2.Bulging with fluid</a:t>
            </a:r>
          </a:p>
          <a:p>
            <a:pPr marL="457200" lvl="1" indent="0" rtl="0" fontAlgn="base">
              <a:buNone/>
            </a:pPr>
            <a:r>
              <a:rPr lang="en-GB"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3.Landmarks obscured</a:t>
            </a:r>
          </a:p>
          <a:p>
            <a:pPr marL="457200" lvl="1" indent="0" rtl="0" fontAlgn="base">
              <a:buNone/>
            </a:pPr>
            <a:r>
              <a:rPr lang="en-GB"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4.Likely NOT mobile on pneumatic otoscopy</a:t>
            </a:r>
          </a:p>
          <a:p>
            <a:br>
              <a:rPr lang="en-GB" dirty="0"/>
            </a:br>
            <a:br>
              <a:rPr lang="en-GB" dirty="0"/>
            </a:br>
            <a:endParaRPr lang="en-US" dirty="0"/>
          </a:p>
        </p:txBody>
      </p:sp>
    </p:spTree>
    <p:extLst>
      <p:ext uri="{BB962C8B-B14F-4D97-AF65-F5344CB8AC3E}">
        <p14:creationId xmlns:p14="http://schemas.microsoft.com/office/powerpoint/2010/main" val="24443727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07A8-ECFC-F8C8-4E9B-E5C3B26D706E}"/>
              </a:ext>
            </a:extLst>
          </p:cNvPr>
          <p:cNvSpPr>
            <a:spLocks noGrp="1"/>
          </p:cNvSpPr>
          <p:nvPr>
            <p:ph type="title"/>
          </p:nvPr>
        </p:nvSpPr>
        <p:spPr/>
        <p:txBody>
          <a:bodyPr/>
          <a:lstStyle/>
          <a:p>
            <a:pPr algn="ctr"/>
            <a:r>
              <a:rPr lang="en-GB" dirty="0"/>
              <a:t>Diagnosis </a:t>
            </a:r>
            <a:endParaRPr lang="en-US" dirty="0"/>
          </a:p>
        </p:txBody>
      </p:sp>
      <p:pic>
        <p:nvPicPr>
          <p:cNvPr id="5" name="Picture 5">
            <a:extLst>
              <a:ext uri="{FF2B5EF4-FFF2-40B4-BE49-F238E27FC236}">
                <a16:creationId xmlns:a16="http://schemas.microsoft.com/office/drawing/2014/main" id="{6004BDEC-64A7-1135-D1A5-A20F192208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0349" y="1171298"/>
            <a:ext cx="8870156" cy="5077102"/>
          </a:xfrm>
        </p:spPr>
      </p:pic>
    </p:spTree>
    <p:extLst>
      <p:ext uri="{BB962C8B-B14F-4D97-AF65-F5344CB8AC3E}">
        <p14:creationId xmlns:p14="http://schemas.microsoft.com/office/powerpoint/2010/main" val="1236557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5B7A-CCC0-5A4E-8020-40E095D13605}"/>
              </a:ext>
            </a:extLst>
          </p:cNvPr>
          <p:cNvSpPr>
            <a:spLocks noGrp="1"/>
          </p:cNvSpPr>
          <p:nvPr>
            <p:ph type="title"/>
          </p:nvPr>
        </p:nvSpPr>
        <p:spPr/>
        <p:txBody>
          <a:bodyPr/>
          <a:lstStyle/>
          <a:p>
            <a:pPr algn="ctr"/>
            <a:r>
              <a:rPr lang="en-GB" dirty="0"/>
              <a:t>Treatment </a:t>
            </a:r>
            <a:endParaRPr lang="en-US" dirty="0"/>
          </a:p>
        </p:txBody>
      </p:sp>
      <p:sp>
        <p:nvSpPr>
          <p:cNvPr id="3" name="Content Placeholder 2">
            <a:extLst>
              <a:ext uri="{FF2B5EF4-FFF2-40B4-BE49-F238E27FC236}">
                <a16:creationId xmlns:a16="http://schemas.microsoft.com/office/drawing/2014/main" id="{128CF55E-A0B5-1674-E386-A5B891043F1B}"/>
              </a:ext>
            </a:extLst>
          </p:cNvPr>
          <p:cNvSpPr>
            <a:spLocks noGrp="1"/>
          </p:cNvSpPr>
          <p:nvPr>
            <p:ph idx="1"/>
          </p:nvPr>
        </p:nvSpPr>
        <p:spPr/>
        <p:txBody>
          <a:bodyPr>
            <a:normAutofit fontScale="92500" lnSpcReduction="20000"/>
          </a:bodyPr>
          <a:lstStyle/>
          <a:p>
            <a:pPr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Antibiotics → </a:t>
            </a:r>
          </a:p>
          <a:p>
            <a:pPr marL="457200" lvl="1" indent="0" rtl="0" fontAlgn="base">
              <a:buNone/>
            </a:pP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1</a:t>
            </a:r>
            <a:r>
              <a:rPr lang="en-GB" sz="1600" i="0" u="none" strike="noStrike" baseline="30000" dirty="0">
                <a:solidFill>
                  <a:srgbClr val="5B4A5B"/>
                </a:solidFill>
                <a:effectLst/>
                <a:latin typeface="Tahoma" panose="020B0604030504040204" pitchFamily="34" charset="0"/>
                <a:ea typeface="Tahoma" panose="020B0604030504040204" pitchFamily="34" charset="0"/>
                <a:cs typeface="Tahoma" panose="020B0604030504040204" pitchFamily="34" charset="0"/>
              </a:rPr>
              <a:t>st</a:t>
            </a: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line = Amoxicillin (High-dose → 80-90 mg/kg)</a:t>
            </a:r>
          </a:p>
          <a:p>
            <a:pPr marL="457200" lvl="1" indent="0" rtl="0" fontAlgn="base">
              <a:buNone/>
            </a:pP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2</a:t>
            </a:r>
            <a:r>
              <a:rPr lang="en-GB" sz="1600" i="0" u="none" strike="noStrike" baseline="30000" dirty="0">
                <a:solidFill>
                  <a:srgbClr val="5B4A5B"/>
                </a:solidFill>
                <a:effectLst/>
                <a:latin typeface="Tahoma" panose="020B0604030504040204" pitchFamily="34" charset="0"/>
                <a:ea typeface="Tahoma" panose="020B0604030504040204" pitchFamily="34" charset="0"/>
                <a:cs typeface="Tahoma" panose="020B0604030504040204" pitchFamily="34" charset="0"/>
              </a:rPr>
              <a:t>nd</a:t>
            </a: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line = Augmentin or 2</a:t>
            </a:r>
            <a:r>
              <a:rPr lang="en-GB" sz="1600" i="0" u="none" strike="noStrike" baseline="30000" dirty="0">
                <a:solidFill>
                  <a:srgbClr val="5B4A5B"/>
                </a:solidFill>
                <a:effectLst/>
                <a:latin typeface="Tahoma" panose="020B0604030504040204" pitchFamily="34" charset="0"/>
                <a:ea typeface="Tahoma" panose="020B0604030504040204" pitchFamily="34" charset="0"/>
                <a:cs typeface="Tahoma" panose="020B0604030504040204" pitchFamily="34" charset="0"/>
              </a:rPr>
              <a:t>nd</a:t>
            </a: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generation cephalosporins  or macrolides </a:t>
            </a:r>
          </a:p>
          <a:p>
            <a:pPr marL="457200" lvl="1" indent="0" rtl="0" fontAlgn="base">
              <a:buNone/>
            </a:pP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3</a:t>
            </a:r>
            <a:r>
              <a:rPr lang="en-GB" sz="1600" i="0" u="none" strike="noStrike" baseline="30000" dirty="0">
                <a:solidFill>
                  <a:srgbClr val="5B4A5B"/>
                </a:solidFill>
                <a:effectLst/>
                <a:latin typeface="Tahoma" panose="020B0604030504040204" pitchFamily="34" charset="0"/>
                <a:ea typeface="Tahoma" panose="020B0604030504040204" pitchFamily="34" charset="0"/>
                <a:cs typeface="Tahoma" panose="020B0604030504040204" pitchFamily="34" charset="0"/>
              </a:rPr>
              <a:t>rd</a:t>
            </a: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line = high dose Augmentin (80-90 mg/kg)</a:t>
            </a:r>
          </a:p>
          <a:p>
            <a:pPr marL="457200" lvl="1" indent="0" rtl="0" fontAlgn="base">
              <a:buNone/>
            </a:pP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4</a:t>
            </a:r>
            <a:r>
              <a:rPr lang="en-GB" sz="1600" i="0" u="none" strike="noStrike" baseline="30000" dirty="0">
                <a:solidFill>
                  <a:srgbClr val="5B4A5B"/>
                </a:solidFill>
                <a:effectLst/>
                <a:latin typeface="Tahoma" panose="020B0604030504040204" pitchFamily="34" charset="0"/>
                <a:ea typeface="Tahoma" panose="020B0604030504040204" pitchFamily="34" charset="0"/>
                <a:cs typeface="Tahoma" panose="020B0604030504040204" pitchFamily="34" charset="0"/>
              </a:rPr>
              <a:t>th</a:t>
            </a: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line = Clindamycin/ IM Rocephin</a:t>
            </a:r>
          </a:p>
          <a:p>
            <a:pPr rtl="0" fontAlgn="base"/>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Pain assessment – If present treat with Acetaminophen or Ibuprofen</a:t>
            </a:r>
          </a:p>
          <a:p>
            <a:pPr rtl="0" fontAlgn="base"/>
            <a:r>
              <a:rPr lang="en-GB" sz="1800" i="0" u="sng"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Duration</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t>
            </a:r>
          </a:p>
          <a:p>
            <a:pPr marL="0" indent="0" rtl="0" fontAlgn="base">
              <a:buNone/>
            </a:pP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&lt; 2 </a:t>
            </a:r>
            <a:r>
              <a:rPr lang="en-GB" sz="16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yo</a:t>
            </a: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 10 days</a:t>
            </a:r>
          </a:p>
          <a:p>
            <a:pPr marL="0" indent="0" rtl="0" fontAlgn="base">
              <a:buNone/>
            </a:pP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&gt; 2 </a:t>
            </a:r>
            <a:r>
              <a:rPr lang="en-GB" sz="16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yo</a:t>
            </a:r>
            <a:r>
              <a:rPr lang="en-GB" sz="16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 5 – 7 days</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t>
            </a:r>
            <a:endParaRPr lang="en-GB" dirty="0">
              <a:effectLst/>
              <a:latin typeface="Tahoma" panose="020B0604030504040204" pitchFamily="34" charset="0"/>
              <a:ea typeface="Tahoma" panose="020B0604030504040204" pitchFamily="34" charset="0"/>
              <a:cs typeface="Tahoma" panose="020B0604030504040204" pitchFamily="34" charset="0"/>
            </a:endParaRP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Improvement within 72 hours – if not, reconsider diagnosis  &amp;/or antibiotic choice</a:t>
            </a:r>
          </a:p>
          <a:p>
            <a:pPr marL="0" indent="0">
              <a:buNone/>
            </a:pPr>
            <a:br>
              <a:rPr lang="en-GB"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53886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E3A3-9C2F-BE8A-CAF2-0AC973577CB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55359C2-54F7-E6E5-4543-B4540D2FD5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2901" y="2160588"/>
            <a:ext cx="6466236" cy="3881437"/>
          </a:xfrm>
        </p:spPr>
      </p:pic>
    </p:spTree>
    <p:extLst>
      <p:ext uri="{BB962C8B-B14F-4D97-AF65-F5344CB8AC3E}">
        <p14:creationId xmlns:p14="http://schemas.microsoft.com/office/powerpoint/2010/main" val="2781671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AA152-7FFC-F852-D2C4-0B2BCE383E88}"/>
              </a:ext>
            </a:extLst>
          </p:cNvPr>
          <p:cNvSpPr>
            <a:spLocks noGrp="1"/>
          </p:cNvSpPr>
          <p:nvPr>
            <p:ph type="title"/>
          </p:nvPr>
        </p:nvSpPr>
        <p:spPr/>
        <p:txBody>
          <a:bodyPr/>
          <a:lstStyle/>
          <a:p>
            <a:pPr algn="ctr"/>
            <a:r>
              <a:rPr lang="en-GB" sz="3600" i="0" u="none" strike="noStrike" dirty="0">
                <a:solidFill>
                  <a:srgbClr val="92D050"/>
                </a:solidFill>
                <a:effectLst/>
                <a:latin typeface="Calibri" panose="020F0502020204030204" pitchFamily="34" charset="0"/>
              </a:rPr>
              <a:t>Viral Laryngotracheobronchitis</a:t>
            </a:r>
            <a:br>
              <a:rPr lang="en-GB" dirty="0">
                <a:effectLst/>
              </a:rPr>
            </a:br>
            <a:endParaRPr lang="en-US" dirty="0"/>
          </a:p>
        </p:txBody>
      </p:sp>
      <p:sp>
        <p:nvSpPr>
          <p:cNvPr id="3" name="Content Placeholder 2">
            <a:extLst>
              <a:ext uri="{FF2B5EF4-FFF2-40B4-BE49-F238E27FC236}">
                <a16:creationId xmlns:a16="http://schemas.microsoft.com/office/drawing/2014/main" id="{88027E39-C596-5209-5A93-BD7DB94ECB1E}"/>
              </a:ext>
            </a:extLst>
          </p:cNvPr>
          <p:cNvSpPr>
            <a:spLocks noGrp="1"/>
          </p:cNvSpPr>
          <p:nvPr>
            <p:ph idx="1"/>
          </p:nvPr>
        </p:nvSpPr>
        <p:spPr/>
        <p:txBody>
          <a:bodyPr/>
          <a:lstStyle/>
          <a:p>
            <a:pPr rtl="0"/>
            <a:endParaRPr lang="en-GB" dirty="0">
              <a:effectLst/>
            </a:endParaRPr>
          </a:p>
        </p:txBody>
      </p:sp>
    </p:spTree>
    <p:extLst>
      <p:ext uri="{BB962C8B-B14F-4D97-AF65-F5344CB8AC3E}">
        <p14:creationId xmlns:p14="http://schemas.microsoft.com/office/powerpoint/2010/main" val="2324283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2F6A0-A998-9310-591B-9B833B5659AD}"/>
              </a:ext>
            </a:extLst>
          </p:cNvPr>
          <p:cNvSpPr>
            <a:spLocks noGrp="1"/>
          </p:cNvSpPr>
          <p:nvPr>
            <p:ph type="title"/>
          </p:nvPr>
        </p:nvSpPr>
        <p:spPr/>
        <p:txBody>
          <a:bodyPr/>
          <a:lstStyle/>
          <a:p>
            <a:pPr algn="ctr"/>
            <a:r>
              <a:rPr lang="en-GB" dirty="0"/>
              <a:t>Epidemiology </a:t>
            </a:r>
            <a:endParaRPr lang="en-US" dirty="0"/>
          </a:p>
        </p:txBody>
      </p:sp>
      <p:sp>
        <p:nvSpPr>
          <p:cNvPr id="3" name="Content Placeholder 2">
            <a:extLst>
              <a:ext uri="{FF2B5EF4-FFF2-40B4-BE49-F238E27FC236}">
                <a16:creationId xmlns:a16="http://schemas.microsoft.com/office/drawing/2014/main" id="{9726A6AC-4C50-0806-C9FA-6D91FECD4DC3}"/>
              </a:ext>
            </a:extLst>
          </p:cNvPr>
          <p:cNvSpPr>
            <a:spLocks noGrp="1"/>
          </p:cNvSpPr>
          <p:nvPr>
            <p:ph idx="1"/>
          </p:nvPr>
        </p:nvSpPr>
        <p:spPr/>
        <p:txBody>
          <a:bodyPr>
            <a:normAutofit/>
          </a:bodyPr>
          <a:lstStyle/>
          <a:p>
            <a:pPr rtl="0" fontAlgn="base"/>
            <a:r>
              <a:rPr lang="en-GB" sz="1800" b="0" i="0" u="none" strike="noStrike" dirty="0">
                <a:solidFill>
                  <a:srgbClr val="5B4A5B"/>
                </a:solidFill>
                <a:effectLst/>
                <a:latin typeface="Calibri" panose="020F0502020204030204" pitchFamily="34" charset="0"/>
              </a:rPr>
              <a:t>Viral LTB is the most common cause of infective upper airway obstruction in the </a:t>
            </a:r>
            <a:r>
              <a:rPr lang="en-GB" sz="1800" b="0" i="0" u="none" strike="noStrike" dirty="0" err="1">
                <a:solidFill>
                  <a:srgbClr val="5B4A5B"/>
                </a:solidFill>
                <a:effectLst/>
                <a:latin typeface="Calibri" panose="020F0502020204030204" pitchFamily="34" charset="0"/>
              </a:rPr>
              <a:t>pediatric</a:t>
            </a:r>
            <a:r>
              <a:rPr lang="en-GB" sz="1800" b="0" i="0" u="none" strike="noStrike" dirty="0">
                <a:solidFill>
                  <a:srgbClr val="5B4A5B"/>
                </a:solidFill>
                <a:effectLst/>
                <a:latin typeface="Calibri" panose="020F0502020204030204" pitchFamily="34" charset="0"/>
              </a:rPr>
              <a:t> age group. </a:t>
            </a: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Calibri" panose="020F0502020204030204" pitchFamily="34" charset="0"/>
              </a:rPr>
              <a:t> Affected children are usually of preschool age, with a peak incidence between 18 and 24 months of age.  </a:t>
            </a: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Calibri" panose="020F0502020204030204" pitchFamily="34" charset="0"/>
              </a:rPr>
              <a:t>less than 5% of these require hospital admission, and only 1% to 2% of those admitted require endotracheal intubation and intensive care.</a:t>
            </a: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Calibri" panose="020F0502020204030204" pitchFamily="34" charset="0"/>
              </a:rPr>
              <a:t> This proportion has fallen dramatically since the use of corticosteroids has become routine. </a:t>
            </a:r>
          </a:p>
          <a:p>
            <a:pPr fontAlgn="base"/>
            <a:r>
              <a:rPr lang="en-GB" sz="1800" b="0" i="0" u="none" strike="noStrike" dirty="0">
                <a:solidFill>
                  <a:srgbClr val="5B4A5B"/>
                </a:solidFill>
                <a:effectLst/>
                <a:latin typeface="Calibri" panose="020F0502020204030204" pitchFamily="34" charset="0"/>
              </a:rPr>
              <a:t>There is a male preponderance in children younger than 6 years of age (1.4 : 1), although both sexes appear to be affected equally at an older age. </a:t>
            </a:r>
          </a:p>
          <a:p>
            <a:pPr fontAlgn="base"/>
            <a:r>
              <a:rPr lang="en-GB" sz="1800" b="0" i="0" u="none" strike="noStrike" dirty="0">
                <a:solidFill>
                  <a:srgbClr val="5B4A5B"/>
                </a:solidFill>
                <a:effectLst/>
                <a:latin typeface="Calibri" panose="020F0502020204030204" pitchFamily="34" charset="0"/>
              </a:rPr>
              <a:t>Infection is transmitted via droplet spread or direct inoculation from the hands. </a:t>
            </a:r>
            <a:endParaRPr lang="en-GB" sz="1800" b="0" i="0" u="none" strike="noStrike" dirty="0">
              <a:solidFill>
                <a:srgbClr val="5B4A5B"/>
              </a:solidFill>
              <a:effectLst/>
              <a:latin typeface="Corbel" panose="020B0503020204020204" pitchFamily="34" charset="0"/>
            </a:endParaRPr>
          </a:p>
          <a:p>
            <a:pPr rtl="0" fontAlgn="base"/>
            <a:endParaRPr lang="en-GB" sz="1800" b="0" i="0" u="none" strike="noStrike" dirty="0">
              <a:solidFill>
                <a:srgbClr val="5B4A5B"/>
              </a:solidFill>
              <a:effectLst/>
              <a:latin typeface="Corbel" panose="020B0503020204020204" pitchFamily="34" charset="0"/>
            </a:endParaRPr>
          </a:p>
        </p:txBody>
      </p:sp>
    </p:spTree>
    <p:extLst>
      <p:ext uri="{BB962C8B-B14F-4D97-AF65-F5344CB8AC3E}">
        <p14:creationId xmlns:p14="http://schemas.microsoft.com/office/powerpoint/2010/main" val="1676897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BE40B-3DA8-8C4C-69D1-9312483E946F}"/>
              </a:ext>
            </a:extLst>
          </p:cNvPr>
          <p:cNvSpPr>
            <a:spLocks noGrp="1"/>
          </p:cNvSpPr>
          <p:nvPr>
            <p:ph type="title"/>
          </p:nvPr>
        </p:nvSpPr>
        <p:spPr/>
        <p:txBody>
          <a:bodyPr/>
          <a:lstStyle/>
          <a:p>
            <a:pPr algn="ctr"/>
            <a:r>
              <a:rPr lang="en-US" dirty="0"/>
              <a:t>Etiology</a:t>
            </a:r>
          </a:p>
        </p:txBody>
      </p:sp>
      <p:sp>
        <p:nvSpPr>
          <p:cNvPr id="3" name="Content Placeholder 2">
            <a:extLst>
              <a:ext uri="{FF2B5EF4-FFF2-40B4-BE49-F238E27FC236}">
                <a16:creationId xmlns:a16="http://schemas.microsoft.com/office/drawing/2014/main" id="{0B116E19-4330-BA10-F778-FE2B5FB2AD6B}"/>
              </a:ext>
            </a:extLst>
          </p:cNvPr>
          <p:cNvSpPr>
            <a:spLocks noGrp="1"/>
          </p:cNvSpPr>
          <p:nvPr>
            <p:ph idx="1"/>
          </p:nvPr>
        </p:nvSpPr>
        <p:spPr/>
        <p:txBody>
          <a:bodyPr/>
          <a:lstStyle/>
          <a:p>
            <a:r>
              <a:rPr lang="en-GB" b="0" i="0" dirty="0">
                <a:solidFill>
                  <a:srgbClr val="2A2A2A"/>
                </a:solidFill>
                <a:effectLst/>
                <a:latin typeface="proxima_nova_rgregular"/>
              </a:rPr>
              <a:t>Parainfluenza viruses (types 1, 2, 3) are responsible for about 80% of croup cases, with parainfluenza types 1 and 2, accounting for nearly 66% of cases.</a:t>
            </a:r>
          </a:p>
          <a:p>
            <a:r>
              <a:rPr lang="en-GB" dirty="0">
                <a:solidFill>
                  <a:srgbClr val="2A2A2A"/>
                </a:solidFill>
                <a:latin typeface="proxima_nova_rgregular"/>
              </a:rPr>
              <a:t>Other infectious causes for croup-like illnesses include the following: Adenovirus, Respiratory syncytial virus, Rhinovirus, Metapneumovirus, Influenza A and B</a:t>
            </a:r>
          </a:p>
          <a:p>
            <a:r>
              <a:rPr lang="en-GB" dirty="0">
                <a:solidFill>
                  <a:srgbClr val="2A2A2A"/>
                </a:solidFill>
                <a:latin typeface="proxima_nova_rgregular"/>
              </a:rPr>
              <a:t>Rarer causes – Measles virus, herpes simplex virus, varicella</a:t>
            </a:r>
            <a:endParaRPr lang="en-GB" b="0" i="0" dirty="0">
              <a:solidFill>
                <a:srgbClr val="2A2A2A"/>
              </a:solidFill>
              <a:effectLst/>
              <a:latin typeface="proxima_nova_rgregular"/>
            </a:endParaRPr>
          </a:p>
          <a:p>
            <a:endParaRPr lang="en-US" dirty="0"/>
          </a:p>
        </p:txBody>
      </p:sp>
    </p:spTree>
    <p:extLst>
      <p:ext uri="{BB962C8B-B14F-4D97-AF65-F5344CB8AC3E}">
        <p14:creationId xmlns:p14="http://schemas.microsoft.com/office/powerpoint/2010/main" val="1344274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49CBA-EA91-57B2-2641-4E69CAFF6778}"/>
              </a:ext>
            </a:extLst>
          </p:cNvPr>
          <p:cNvSpPr>
            <a:spLocks noGrp="1"/>
          </p:cNvSpPr>
          <p:nvPr>
            <p:ph type="title"/>
          </p:nvPr>
        </p:nvSpPr>
        <p:spPr/>
        <p:txBody>
          <a:bodyPr/>
          <a:lstStyle/>
          <a:p>
            <a:pPr algn="ctr"/>
            <a:r>
              <a:rPr lang="en-GB" dirty="0"/>
              <a:t>Clinical Manifestations</a:t>
            </a:r>
            <a:endParaRPr lang="en-US" dirty="0"/>
          </a:p>
        </p:txBody>
      </p:sp>
      <p:sp>
        <p:nvSpPr>
          <p:cNvPr id="3" name="Content Placeholder 2">
            <a:extLst>
              <a:ext uri="{FF2B5EF4-FFF2-40B4-BE49-F238E27FC236}">
                <a16:creationId xmlns:a16="http://schemas.microsoft.com/office/drawing/2014/main" id="{49642116-CFFE-EAC6-483C-E545C914EAE5}"/>
              </a:ext>
            </a:extLst>
          </p:cNvPr>
          <p:cNvSpPr>
            <a:spLocks noGrp="1"/>
          </p:cNvSpPr>
          <p:nvPr>
            <p:ph idx="1"/>
          </p:nvPr>
        </p:nvSpPr>
        <p:spPr/>
        <p:txBody>
          <a:bodyPr/>
          <a:lstStyle/>
          <a:p>
            <a:pPr marL="0" indent="0" rtl="0">
              <a:buNone/>
            </a:pPr>
            <a:r>
              <a:rPr lang="en-GB" sz="1800" b="1" i="0" u="none" strike="noStrike" dirty="0">
                <a:solidFill>
                  <a:srgbClr val="5B4A5B"/>
                </a:solidFill>
                <a:effectLst/>
                <a:latin typeface="Calibri" panose="020F0502020204030204" pitchFamily="34" charset="0"/>
              </a:rPr>
              <a:t>Mild</a:t>
            </a:r>
            <a:endParaRPr lang="en-GB" dirty="0">
              <a:effectLst/>
            </a:endParaRPr>
          </a:p>
          <a:p>
            <a:pPr rtl="0" fontAlgn="base"/>
            <a:r>
              <a:rPr lang="en-GB" sz="1800" b="0" i="0" u="none" strike="noStrike" dirty="0">
                <a:solidFill>
                  <a:srgbClr val="5B4A5B"/>
                </a:solidFill>
                <a:effectLst/>
                <a:latin typeface="Calibri" panose="020F0502020204030204" pitchFamily="34" charset="0"/>
              </a:rPr>
              <a:t>Most children are affected mildly by viruses that cause LTB.</a:t>
            </a: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Calibri" panose="020F0502020204030204" pitchFamily="34" charset="0"/>
              </a:rPr>
              <a:t>The exact incidence remains unknown, because many of them do not receive medical attention, but are managed by parents at home. </a:t>
            </a: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Calibri" panose="020F0502020204030204" pitchFamily="34" charset="0"/>
              </a:rPr>
              <a:t>Children have a barking cough and a hoarse cry or voice; these symptoms  are worse in the evening and at night. </a:t>
            </a: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Calibri" panose="020F0502020204030204" pitchFamily="34" charset="0"/>
              </a:rPr>
              <a:t>They may also have inspiratory stridor on exertion, but stridor at rest is usually absent, as are other signs of respiratory distress. </a:t>
            </a: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Calibri" panose="020F0502020204030204" pitchFamily="34" charset="0"/>
              </a:rPr>
              <a:t>There is most commonly a coryzal prodrome accompanied by a low-grade fever .</a:t>
            </a:r>
            <a:endParaRPr lang="en-GB" sz="1800" b="0" i="0" u="none" strike="noStrike" dirty="0">
              <a:solidFill>
                <a:srgbClr val="5B4A5B"/>
              </a:solidFill>
              <a:effectLst/>
              <a:latin typeface="Corbel" panose="020B0503020204020204" pitchFamily="34" charset="0"/>
            </a:endParaRPr>
          </a:p>
          <a:p>
            <a:pPr rtl="0" fontAlgn="base"/>
            <a:r>
              <a:rPr lang="en-GB" sz="1800" b="0" i="0" u="none" strike="noStrike" dirty="0">
                <a:solidFill>
                  <a:srgbClr val="5B4A5B"/>
                </a:solidFill>
                <a:effectLst/>
                <a:latin typeface="Calibri" panose="020F0502020204030204" pitchFamily="34" charset="0"/>
              </a:rPr>
              <a:t>Children are well looking , remain interested in their surroundings,  playful, and still eat and drink.</a:t>
            </a:r>
            <a:endParaRPr lang="en-GB" sz="1800" b="0" i="0" u="none" strike="noStrike" dirty="0">
              <a:solidFill>
                <a:srgbClr val="5B4A5B"/>
              </a:solidFill>
              <a:effectLst/>
              <a:latin typeface="Corbel" panose="020B0503020204020204" pitchFamily="34" charset="0"/>
            </a:endParaRPr>
          </a:p>
        </p:txBody>
      </p:sp>
    </p:spTree>
    <p:extLst>
      <p:ext uri="{BB962C8B-B14F-4D97-AF65-F5344CB8AC3E}">
        <p14:creationId xmlns:p14="http://schemas.microsoft.com/office/powerpoint/2010/main" val="3516831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BED26-1C44-47A8-1AA9-FBADEE1513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BCF725E-BF44-083F-DAE2-AD56CFBE1284}"/>
              </a:ext>
            </a:extLst>
          </p:cNvPr>
          <p:cNvSpPr>
            <a:spLocks noGrp="1"/>
          </p:cNvSpPr>
          <p:nvPr>
            <p:ph idx="1"/>
          </p:nvPr>
        </p:nvSpPr>
        <p:spPr/>
        <p:txBody>
          <a:bodyPr/>
          <a:lstStyle/>
          <a:p>
            <a:pPr marL="0" indent="0" rtl="0" fontAlgn="base">
              <a:buNone/>
            </a:pPr>
            <a:r>
              <a:rPr lang="en-GB" sz="1800" b="1" i="0" u="none" strike="noStrike" dirty="0">
                <a:solidFill>
                  <a:srgbClr val="5B4A5B"/>
                </a:solidFill>
                <a:effectLst/>
                <a:latin typeface="Calibri" panose="020F0502020204030204" pitchFamily="34" charset="0"/>
              </a:rPr>
              <a:t>Moderate</a:t>
            </a:r>
            <a:endParaRPr lang="en-GB" sz="1800" b="1" i="0" u="none" strike="noStrike" dirty="0">
              <a:solidFill>
                <a:srgbClr val="5B4A5B"/>
              </a:solidFill>
              <a:effectLst/>
              <a:latin typeface="Corbel" panose="020B0503020204020204" pitchFamily="34" charset="0"/>
            </a:endParaRPr>
          </a:p>
          <a:p>
            <a:pPr marL="0" indent="0" rtl="0" fontAlgn="base">
              <a:buNone/>
            </a:pPr>
            <a:r>
              <a:rPr lang="en-GB" sz="1800" b="0" i="0" u="none" strike="noStrike" dirty="0">
                <a:solidFill>
                  <a:srgbClr val="5B4A5B"/>
                </a:solidFill>
                <a:effectLst/>
                <a:latin typeface="Calibri" panose="020F0502020204030204" pitchFamily="34" charset="0"/>
              </a:rPr>
              <a:t>Same features  PLUS :</a:t>
            </a:r>
            <a:endParaRPr lang="en-GB" sz="1800" b="0" i="0" u="none" strike="noStrike" dirty="0">
              <a:solidFill>
                <a:srgbClr val="5B4A5B"/>
              </a:solidFill>
              <a:effectLst/>
              <a:latin typeface="Corbel" panose="020B0503020204020204" pitchFamily="34" charset="0"/>
            </a:endParaRPr>
          </a:p>
          <a:p>
            <a:pPr rtl="0"/>
            <a:r>
              <a:rPr lang="en-GB" sz="1800" b="0" i="0" u="none" strike="noStrike" dirty="0">
                <a:solidFill>
                  <a:srgbClr val="5B4A5B"/>
                </a:solidFill>
                <a:effectLst/>
                <a:latin typeface="Calibri" panose="020F0502020204030204" pitchFamily="34" charset="0"/>
              </a:rPr>
              <a:t>inspiratory stridor present at rest</a:t>
            </a:r>
            <a:endParaRPr lang="en-GB" dirty="0">
              <a:effectLst/>
            </a:endParaRPr>
          </a:p>
          <a:p>
            <a:pPr rtl="0"/>
            <a:r>
              <a:rPr lang="en-GB" sz="1800" b="0" i="0" u="none" strike="noStrike" dirty="0">
                <a:solidFill>
                  <a:srgbClr val="5B4A5B"/>
                </a:solidFill>
                <a:effectLst/>
                <a:latin typeface="Calibri" panose="020F0502020204030204" pitchFamily="34" charset="0"/>
              </a:rPr>
              <a:t>respiratory distress manifest by chest wall recession, </a:t>
            </a:r>
            <a:r>
              <a:rPr lang="en-GB" sz="1800" b="0" i="0" u="none" strike="noStrike" dirty="0" err="1">
                <a:solidFill>
                  <a:srgbClr val="5B4A5B"/>
                </a:solidFill>
                <a:effectLst/>
                <a:latin typeface="Calibri" panose="020F0502020204030204" pitchFamily="34" charset="0"/>
              </a:rPr>
              <a:t>tachypnea,and</a:t>
            </a:r>
            <a:r>
              <a:rPr lang="en-GB" sz="1800" b="0" i="0" u="none" strike="noStrike" dirty="0">
                <a:solidFill>
                  <a:srgbClr val="5B4A5B"/>
                </a:solidFill>
                <a:effectLst/>
                <a:latin typeface="Calibri" panose="020F0502020204030204" pitchFamily="34" charset="0"/>
              </a:rPr>
              <a:t> the use of accessory muscles of respiration. </a:t>
            </a:r>
            <a:endParaRPr lang="en-GB" dirty="0">
              <a:effectLst/>
            </a:endParaRPr>
          </a:p>
          <a:p>
            <a:pPr rtl="0"/>
            <a:r>
              <a:rPr lang="en-GB" sz="1800" b="0" i="0" u="none" strike="noStrike" dirty="0">
                <a:solidFill>
                  <a:srgbClr val="5B4A5B"/>
                </a:solidFill>
                <a:effectLst/>
                <a:latin typeface="Calibri" panose="020F0502020204030204" pitchFamily="34" charset="0"/>
              </a:rPr>
              <a:t>tachycardia</a:t>
            </a:r>
            <a:endParaRPr lang="en-GB" dirty="0">
              <a:effectLst/>
            </a:endParaRPr>
          </a:p>
          <a:p>
            <a:pPr rtl="0"/>
            <a:r>
              <a:rPr lang="en-GB" sz="1800" b="0" i="0" u="none" strike="noStrike" dirty="0">
                <a:solidFill>
                  <a:srgbClr val="5B4A5B"/>
                </a:solidFill>
                <a:effectLst/>
                <a:latin typeface="Calibri" panose="020F0502020204030204" pitchFamily="34" charset="0"/>
              </a:rPr>
              <a:t>children remain interactive and are able to take at least liquids orally.</a:t>
            </a:r>
            <a:endParaRPr lang="en-GB" dirty="0">
              <a:effectLst/>
            </a:endParaRPr>
          </a:p>
        </p:txBody>
      </p:sp>
    </p:spTree>
    <p:extLst>
      <p:ext uri="{BB962C8B-B14F-4D97-AF65-F5344CB8AC3E}">
        <p14:creationId xmlns:p14="http://schemas.microsoft.com/office/powerpoint/2010/main" val="1270462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AAA0F-37D7-A89A-E19F-5E418B6716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71D1C4A-CD27-92D8-6F8E-3C96F2BA86C3}"/>
              </a:ext>
            </a:extLst>
          </p:cNvPr>
          <p:cNvSpPr>
            <a:spLocks noGrp="1"/>
          </p:cNvSpPr>
          <p:nvPr>
            <p:ph idx="1"/>
          </p:nvPr>
        </p:nvSpPr>
        <p:spPr/>
        <p:txBody>
          <a:bodyPr>
            <a:normAutofit fontScale="85000" lnSpcReduction="20000"/>
          </a:bodyPr>
          <a:lstStyle/>
          <a:p>
            <a:pPr marL="0" indent="0" rtl="0">
              <a:buNone/>
            </a:pPr>
            <a:r>
              <a:rPr lang="en-GB" sz="1800" b="1" i="0" u="none" strike="noStrike" dirty="0">
                <a:solidFill>
                  <a:srgbClr val="5B4A5B"/>
                </a:solidFill>
                <a:effectLst/>
                <a:latin typeface="Calibri" panose="020F0502020204030204" pitchFamily="34" charset="0"/>
              </a:rPr>
              <a:t>Severe</a:t>
            </a:r>
            <a:endParaRPr lang="en-GB" dirty="0">
              <a:effectLst/>
            </a:endParaRPr>
          </a:p>
          <a:p>
            <a:pPr rtl="0"/>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Progression from moderate to severe infection can occur rapidly and may be precipitated by the distress caused by clinical examination. </a:t>
            </a:r>
            <a:endParaRPr lang="en-GB" dirty="0">
              <a:effectLst/>
              <a:latin typeface="Tahoma" panose="020B0604030504040204" pitchFamily="34" charset="0"/>
              <a:ea typeface="Tahoma" panose="020B0604030504040204" pitchFamily="34" charset="0"/>
              <a:cs typeface="Tahoma" panose="020B0604030504040204" pitchFamily="34" charset="0"/>
            </a:endParaRPr>
          </a:p>
          <a:p>
            <a:pPr rtl="0"/>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Worrisome signs include :</a:t>
            </a:r>
            <a:endParaRPr lang="en-GB" dirty="0">
              <a:effectLst/>
              <a:latin typeface="Tahoma" panose="020B0604030504040204" pitchFamily="34" charset="0"/>
              <a:ea typeface="Tahoma" panose="020B0604030504040204" pitchFamily="34" charset="0"/>
              <a:cs typeface="Tahoma" panose="020B0604030504040204" pitchFamily="34" charset="0"/>
            </a:endParaRP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increasing respiratory distress</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appearing anxious or preoccupied and tired. </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Drooling may occur (but not as commonly as in epiglottitis), </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refuse liquids or be unable to coordinate swallowing and breathing. </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Restlessness and agitation are late signs of airway obstruction of any cause as is cyanosis, pallor, or decreased level of consciousness</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Desaturation may be seen in children with relatively mild airway obstruction (presumably reflecting lower airway involvement and ventilation-perfusion mismatch).</a:t>
            </a:r>
          </a:p>
          <a:p>
            <a:pPr marL="0" indent="0" rtl="0" fontAlgn="base">
              <a:buNone/>
            </a:pPr>
            <a:r>
              <a:rPr lang="en-GB" dirty="0">
                <a:solidFill>
                  <a:srgbClr val="5B4A5B"/>
                </a:solidFill>
                <a:latin typeface="Tahoma" panose="020B0604030504040204" pitchFamily="34" charset="0"/>
                <a:ea typeface="Tahoma" panose="020B0604030504040204" pitchFamily="34" charset="0"/>
                <a:cs typeface="Tahoma" panose="020B0604030504040204" pitchFamily="34" charset="0"/>
              </a:rPr>
              <a:t>- </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Pulsus paradoxus</a:t>
            </a:r>
          </a:p>
        </p:txBody>
      </p:sp>
    </p:spTree>
    <p:extLst>
      <p:ext uri="{BB962C8B-B14F-4D97-AF65-F5344CB8AC3E}">
        <p14:creationId xmlns:p14="http://schemas.microsoft.com/office/powerpoint/2010/main" val="2714545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818AE-E6D4-87B0-21A6-0E087286C0A5}"/>
              </a:ext>
            </a:extLst>
          </p:cNvPr>
          <p:cNvSpPr>
            <a:spLocks noGrp="1"/>
          </p:cNvSpPr>
          <p:nvPr>
            <p:ph type="title"/>
          </p:nvPr>
        </p:nvSpPr>
        <p:spPr/>
        <p:txBody>
          <a:bodyPr/>
          <a:lstStyle/>
          <a:p>
            <a:pPr algn="ctr"/>
            <a:r>
              <a:rPr lang="en-GB" dirty="0"/>
              <a:t>Diagnosis </a:t>
            </a:r>
            <a:endParaRPr lang="en-US" dirty="0"/>
          </a:p>
        </p:txBody>
      </p:sp>
      <p:sp>
        <p:nvSpPr>
          <p:cNvPr id="3" name="Content Placeholder 2">
            <a:extLst>
              <a:ext uri="{FF2B5EF4-FFF2-40B4-BE49-F238E27FC236}">
                <a16:creationId xmlns:a16="http://schemas.microsoft.com/office/drawing/2014/main" id="{BA85A217-C12B-2DD3-E75E-FD914715678D}"/>
              </a:ext>
            </a:extLst>
          </p:cNvPr>
          <p:cNvSpPr>
            <a:spLocks noGrp="1"/>
          </p:cNvSpPr>
          <p:nvPr>
            <p:ph sz="half" idx="1"/>
          </p:nvPr>
        </p:nvSpPr>
        <p:spPr/>
        <p:txBody>
          <a:bodyPr>
            <a:normAutofit/>
          </a:bodyPr>
          <a:lstStyle/>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diagnosis of croup is clinical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no role for laboratory test or radiography in the assessment of acute airways obstruction.</a:t>
            </a:r>
          </a:p>
          <a:p>
            <a:pPr rtl="0"/>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plain AP and  lateral neck radiographs may demonstrate sites of obstruction(steeple sign)</a:t>
            </a:r>
            <a:endParaRPr lang="en-GB" dirty="0">
              <a:effectLst/>
              <a:latin typeface="Tahoma" panose="020B0604030504040204" pitchFamily="34" charset="0"/>
              <a:ea typeface="Tahoma" panose="020B0604030504040204" pitchFamily="34" charset="0"/>
              <a:cs typeface="Tahoma" panose="020B0604030504040204" pitchFamily="34" charset="0"/>
            </a:endParaRP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Investigations needed in case of :</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1.atypical presentation </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2.fail to respond to conventional treatment.</a:t>
            </a:r>
          </a:p>
          <a:p>
            <a:pPr rtl="0"/>
            <a:endParaRPr lang="en-GB" dirty="0">
              <a:effectLst/>
            </a:endParaRPr>
          </a:p>
        </p:txBody>
      </p:sp>
      <p:pic>
        <p:nvPicPr>
          <p:cNvPr id="7" name="Picture 7">
            <a:extLst>
              <a:ext uri="{FF2B5EF4-FFF2-40B4-BE49-F238E27FC236}">
                <a16:creationId xmlns:a16="http://schemas.microsoft.com/office/drawing/2014/main" id="{BA22F1C4-E2A7-A517-1EF8-949E827C8D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55896" y="2160588"/>
            <a:ext cx="3651908" cy="3881437"/>
          </a:xfrm>
        </p:spPr>
      </p:pic>
    </p:spTree>
    <p:extLst>
      <p:ext uri="{BB962C8B-B14F-4D97-AF65-F5344CB8AC3E}">
        <p14:creationId xmlns:p14="http://schemas.microsoft.com/office/powerpoint/2010/main" val="1260983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1188-3D27-AD01-E264-123129006A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02C563-56E5-9AA8-7883-340769F0FC85}"/>
              </a:ext>
            </a:extLst>
          </p:cNvPr>
          <p:cNvSpPr>
            <a:spLocks noGrp="1"/>
          </p:cNvSpPr>
          <p:nvPr>
            <p:ph idx="1"/>
          </p:nvPr>
        </p:nvSpPr>
        <p:spPr/>
        <p:txBody>
          <a:bodyPr>
            <a:normAutofit fontScale="85000" lnSpcReduction="10000"/>
          </a:bodyPr>
          <a:lstStyle/>
          <a:p>
            <a:pPr marL="0" indent="0" rtl="0" fontAlgn="base">
              <a:buNone/>
            </a:pPr>
            <a:endParaRPr lang="en-GB" sz="1800" b="0" i="0" u="none" strike="noStrike" dirty="0">
              <a:solidFill>
                <a:srgbClr val="5B4A5B"/>
              </a:solidFill>
              <a:effectLst/>
              <a:latin typeface="Corbel" panose="020B0503020204020204" pitchFamily="34" charset="0"/>
            </a:endParaRP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Although further evaluation is not necessary in every case , it should be considered in:</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1) cases that are particularly severe or frequent .</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2) if symptoms are particularly slow to resolve .</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3) if symptoms occur between or in the absence of obvious infections. </a:t>
            </a:r>
          </a:p>
          <a:p>
            <a:pPr rtl="0"/>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why ??? </a:t>
            </a:r>
            <a:endParaRPr lang="en-GB" dirty="0">
              <a:effectLst/>
              <a:latin typeface="Tahoma" panose="020B0604030504040204" pitchFamily="34" charset="0"/>
              <a:ea typeface="Tahoma" panose="020B0604030504040204" pitchFamily="34" charset="0"/>
              <a:cs typeface="Tahoma" panose="020B0604030504040204" pitchFamily="34" charset="0"/>
            </a:endParaRPr>
          </a:p>
          <a:p>
            <a:pPr marL="0" indent="0" rtl="0">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Evaluation of patients in this group is aimed at identifying an underlying airway abnormality that would predispose the  child to more severe airway narrowing with viral infections, or that could cause problems independently of such infection.</a:t>
            </a:r>
            <a:endParaRPr lang="en-GB" dirty="0">
              <a:effectLst/>
              <a:latin typeface="Tahoma" panose="020B0604030504040204" pitchFamily="34" charset="0"/>
              <a:ea typeface="Tahoma" panose="020B0604030504040204" pitchFamily="34" charset="0"/>
              <a:cs typeface="Tahoma" panose="020B0604030504040204" pitchFamily="34" charset="0"/>
            </a:endParaRP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Investigation is usually </a:t>
            </a:r>
            <a:r>
              <a:rPr lang="en-GB" sz="18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centered</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on airway endoscopy</a:t>
            </a:r>
          </a:p>
          <a:p>
            <a:pPr marL="0" indent="0">
              <a:buNone/>
            </a:pPr>
            <a:br>
              <a:rPr lang="en-GB" dirty="0"/>
            </a:br>
            <a:br>
              <a:rPr lang="en-GB" dirty="0"/>
            </a:br>
            <a:endParaRPr lang="en-US" dirty="0"/>
          </a:p>
        </p:txBody>
      </p:sp>
    </p:spTree>
    <p:extLst>
      <p:ext uri="{BB962C8B-B14F-4D97-AF65-F5344CB8AC3E}">
        <p14:creationId xmlns:p14="http://schemas.microsoft.com/office/powerpoint/2010/main" val="33986694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E054-59AD-9FE2-BBF9-AD16735ECD96}"/>
              </a:ext>
            </a:extLst>
          </p:cNvPr>
          <p:cNvSpPr>
            <a:spLocks noGrp="1"/>
          </p:cNvSpPr>
          <p:nvPr>
            <p:ph type="title"/>
          </p:nvPr>
        </p:nvSpPr>
        <p:spPr/>
        <p:txBody>
          <a:bodyPr/>
          <a:lstStyle/>
          <a:p>
            <a:pPr algn="ctr" rtl="0"/>
            <a:r>
              <a:rPr lang="en-GB" sz="4400" i="0" u="none" strike="noStrike" dirty="0">
                <a:solidFill>
                  <a:srgbClr val="92D050"/>
                </a:solidFill>
                <a:effectLst/>
                <a:latin typeface="Calibri" panose="020F0502020204030204" pitchFamily="34" charset="0"/>
              </a:rPr>
              <a:t>Spasmodic Croup</a:t>
            </a:r>
            <a:endParaRPr lang="en-GB" dirty="0">
              <a:solidFill>
                <a:srgbClr val="92D050"/>
              </a:solidFill>
              <a:effectLst/>
            </a:endParaRPr>
          </a:p>
        </p:txBody>
      </p:sp>
      <p:sp>
        <p:nvSpPr>
          <p:cNvPr id="3" name="Content Placeholder 2">
            <a:extLst>
              <a:ext uri="{FF2B5EF4-FFF2-40B4-BE49-F238E27FC236}">
                <a16:creationId xmlns:a16="http://schemas.microsoft.com/office/drawing/2014/main" id="{B3CAB555-F2C3-0981-3903-BA92F575B3BF}"/>
              </a:ext>
            </a:extLst>
          </p:cNvPr>
          <p:cNvSpPr>
            <a:spLocks noGrp="1"/>
          </p:cNvSpPr>
          <p:nvPr>
            <p:ph idx="1"/>
          </p:nvPr>
        </p:nvSpPr>
        <p:spPr/>
        <p:txBody>
          <a:bodyPr>
            <a:normAutofit/>
          </a:bodyPr>
          <a:lstStyle/>
          <a:p>
            <a:pPr rtl="0"/>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Symptoms are similar to those of viral LTB, but children are often : </a:t>
            </a:r>
            <a:endParaRPr lang="en-GB" dirty="0">
              <a:effectLst/>
              <a:latin typeface="Tahoma" panose="020B0604030504040204" pitchFamily="34" charset="0"/>
              <a:ea typeface="Tahoma" panose="020B0604030504040204" pitchFamily="34" charset="0"/>
              <a:cs typeface="Tahoma" panose="020B0604030504040204" pitchFamily="34" charset="0"/>
            </a:endParaRP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older</a:t>
            </a:r>
          </a:p>
          <a:p>
            <a:pPr marL="0" indent="0" rtl="0" fontAlgn="base">
              <a:buNone/>
            </a:pP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do not have the same coryzal prodrome</a:t>
            </a:r>
          </a:p>
          <a:p>
            <a:pPr marL="0" indent="0" rtl="0" fontAlgn="base">
              <a:buNone/>
            </a:pPr>
            <a:r>
              <a:rPr lang="en-GB" dirty="0">
                <a:solidFill>
                  <a:srgbClr val="5B4A5B"/>
                </a:solidFill>
                <a:latin typeface="Tahoma" panose="020B0604030504040204" pitchFamily="34" charset="0"/>
                <a:ea typeface="Tahoma" panose="020B0604030504040204" pitchFamily="34" charset="0"/>
                <a:cs typeface="Tahoma" panose="020B0604030504040204" pitchFamily="34" charset="0"/>
              </a:rPr>
              <a:t>- </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may be afebrile during the episode.</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There may be links with </a:t>
            </a:r>
            <a:r>
              <a:rPr lang="en-GB" sz="18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atopy</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often with a positive family history.</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Attacks often occur suddenly, at night, and may resolve equally quickly. </a:t>
            </a:r>
          </a:p>
          <a:p>
            <a:pPr rtl="0"/>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Treatment</a:t>
            </a:r>
            <a:r>
              <a:rPr lang="en-GB" dirty="0">
                <a:latin typeface="Tahoma" panose="020B0604030504040204" pitchFamily="34" charset="0"/>
                <a:ea typeface="Tahoma" panose="020B0604030504040204" pitchFamily="34" charset="0"/>
                <a:cs typeface="Tahoma" panose="020B0604030504040204" pitchFamily="34" charset="0"/>
              </a:rPr>
              <a:t> is </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guided by the degree of severity, and is similar to that for viral LTB.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Some practitioners prescribe oral or inhaled corticosteroids (via a nebulizer) to be kept at home  and administered by the parents in case of an episode .</a:t>
            </a:r>
          </a:p>
        </p:txBody>
      </p:sp>
    </p:spTree>
    <p:extLst>
      <p:ext uri="{BB962C8B-B14F-4D97-AF65-F5344CB8AC3E}">
        <p14:creationId xmlns:p14="http://schemas.microsoft.com/office/powerpoint/2010/main" val="6825253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59ED9-4C16-5E59-F619-DFCFEA543E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A17F65-CF07-297C-4FCA-9BB65E4FCFE1}"/>
              </a:ext>
            </a:extLst>
          </p:cNvPr>
          <p:cNvSpPr>
            <a:spLocks noGrp="1"/>
          </p:cNvSpPr>
          <p:nvPr>
            <p:ph idx="1"/>
          </p:nvPr>
        </p:nvSpPr>
        <p:spPr/>
        <p:txBody>
          <a:bodyPr>
            <a:normAutofit fontScale="92500" lnSpcReduction="20000"/>
          </a:bodyPr>
          <a:lstStyle/>
          <a:p>
            <a:pPr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Children with croup should be hospitalized for any of the following: </a:t>
            </a:r>
          </a:p>
          <a:p>
            <a:pPr lvl="1"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progressive stridor .</a:t>
            </a:r>
          </a:p>
          <a:p>
            <a:pPr lvl="1"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severe stridor at rest .</a:t>
            </a:r>
          </a:p>
          <a:p>
            <a:pPr lvl="1"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respiratory distress .</a:t>
            </a:r>
          </a:p>
          <a:p>
            <a:pPr lvl="1"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hypoxia, cyanosis .</a:t>
            </a:r>
          </a:p>
          <a:p>
            <a:pPr lvl="1"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depressed mental status .</a:t>
            </a:r>
          </a:p>
          <a:p>
            <a:pPr lvl="1"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poor oral intake . </a:t>
            </a:r>
          </a:p>
          <a:p>
            <a:pPr lvl="1"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need for reliable observation.</a:t>
            </a:r>
          </a:p>
          <a:p>
            <a:br>
              <a:rPr lang="en-GB" dirty="0"/>
            </a:br>
            <a:br>
              <a:rPr lang="en-GB" dirty="0"/>
            </a:br>
            <a:endParaRPr lang="en-US" dirty="0"/>
          </a:p>
        </p:txBody>
      </p:sp>
    </p:spTree>
    <p:extLst>
      <p:ext uri="{BB962C8B-B14F-4D97-AF65-F5344CB8AC3E}">
        <p14:creationId xmlns:p14="http://schemas.microsoft.com/office/powerpoint/2010/main" val="1490338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D56C5-6632-5A4B-0BFB-723382DE4CE9}"/>
              </a:ext>
            </a:extLst>
          </p:cNvPr>
          <p:cNvSpPr>
            <a:spLocks noGrp="1"/>
          </p:cNvSpPr>
          <p:nvPr>
            <p:ph type="title"/>
          </p:nvPr>
        </p:nvSpPr>
        <p:spPr/>
        <p:txBody>
          <a:bodyPr/>
          <a:lstStyle/>
          <a:p>
            <a:pPr algn="ctr"/>
            <a:r>
              <a:rPr lang="en-GB" dirty="0"/>
              <a:t>E</a:t>
            </a:r>
            <a:r>
              <a:rPr lang="ar-SA" dirty="0"/>
              <a:t>pidemiology </a:t>
            </a:r>
            <a:endParaRPr lang="en-US" dirty="0"/>
          </a:p>
        </p:txBody>
      </p:sp>
      <p:sp>
        <p:nvSpPr>
          <p:cNvPr id="3" name="Content Placeholder 2">
            <a:extLst>
              <a:ext uri="{FF2B5EF4-FFF2-40B4-BE49-F238E27FC236}">
                <a16:creationId xmlns:a16="http://schemas.microsoft.com/office/drawing/2014/main" id="{74B0D47D-553C-B8D0-D69F-C21BAEAFF30C}"/>
              </a:ext>
            </a:extLst>
          </p:cNvPr>
          <p:cNvSpPr>
            <a:spLocks noGrp="1"/>
          </p:cNvSpPr>
          <p:nvPr>
            <p:ph idx="1"/>
          </p:nvPr>
        </p:nvSpPr>
        <p:spPr/>
        <p:txBody>
          <a:bodyPr>
            <a:normAutofit fontScale="47500" lnSpcReduction="20000"/>
          </a:bodyPr>
          <a:lstStyle/>
          <a:p>
            <a:pPr rtl="0" fontAlgn="base"/>
            <a:r>
              <a:rPr lang="en-GB" sz="2500" i="0" strike="noStrike" dirty="0">
                <a:solidFill>
                  <a:srgbClr val="5B4A5B"/>
                </a:solidFill>
                <a:effectLst/>
                <a:latin typeface="Calibri" panose="020F0502020204030204" pitchFamily="34" charset="0"/>
              </a:rPr>
              <a:t>Acute bacterial sinusitis can occur at any age. </a:t>
            </a:r>
            <a:r>
              <a:rPr lang="ar-SA" sz="2500" i="0" strike="noStrike" dirty="0">
                <a:solidFill>
                  <a:srgbClr val="5B4A5B"/>
                </a:solidFill>
                <a:effectLst/>
                <a:latin typeface="Calibri" panose="020F0502020204030204" pitchFamily="34" charset="0"/>
              </a:rPr>
              <a:t>In young children, the most common sinuses involved are the ethmoid and maxillary sinuses. Acute sinusitis is much less common in young children than routine URTI or adenoiditis.</a:t>
            </a:r>
            <a:r>
              <a:rPr lang="en-US" sz="2500" i="0" strike="noStrike" dirty="0">
                <a:solidFill>
                  <a:srgbClr val="5B4A5B"/>
                </a:solidFill>
                <a:effectLst/>
                <a:latin typeface="Calibri" panose="020F0502020204030204" pitchFamily="34" charset="0"/>
              </a:rPr>
              <a:t>m</a:t>
            </a:r>
            <a:r>
              <a:rPr lang="ar-SA" sz="2500" i="0" strike="noStrike" dirty="0">
                <a:solidFill>
                  <a:srgbClr val="5B4A5B"/>
                </a:solidFill>
                <a:effectLst/>
                <a:latin typeface="Calibri" panose="020F0502020204030204" pitchFamily="34" charset="0"/>
              </a:rPr>
              <a:t>In an older child, the sphenoid and frontal sinuses are more likely to be involved with disease.</a:t>
            </a:r>
            <a:endParaRPr lang="en-GB" sz="2500" i="0" strike="noStrike" dirty="0">
              <a:solidFill>
                <a:srgbClr val="5B4A5B"/>
              </a:solidFill>
              <a:effectLst/>
              <a:latin typeface="Corbel" panose="020B0503020204020204" pitchFamily="34" charset="0"/>
            </a:endParaRPr>
          </a:p>
          <a:p>
            <a:pPr rtl="0" fontAlgn="base"/>
            <a:r>
              <a:rPr lang="en-GB" sz="2500" i="0" strike="noStrike" dirty="0">
                <a:solidFill>
                  <a:srgbClr val="5B4A5B"/>
                </a:solidFill>
                <a:effectLst/>
                <a:latin typeface="Calibri" panose="020F0502020204030204" pitchFamily="34" charset="0"/>
              </a:rPr>
              <a:t>Predisposing conditions include :</a:t>
            </a:r>
            <a:endParaRPr lang="en-GB" sz="2500" i="0" strike="noStrike" dirty="0">
              <a:solidFill>
                <a:srgbClr val="5B4A5B"/>
              </a:solidFill>
              <a:effectLst/>
              <a:latin typeface="Corbel" panose="020B0503020204020204" pitchFamily="34" charset="0"/>
            </a:endParaRPr>
          </a:p>
          <a:p>
            <a:pPr marL="457200" lvl="1" indent="0" rtl="0" fontAlgn="base">
              <a:buNone/>
            </a:pPr>
            <a:r>
              <a:rPr lang="en-GB" sz="2500" i="0" strike="noStrike" dirty="0">
                <a:solidFill>
                  <a:srgbClr val="5B4A5B"/>
                </a:solidFill>
                <a:effectLst/>
                <a:latin typeface="Calibri" panose="020F0502020204030204" pitchFamily="34" charset="0"/>
              </a:rPr>
              <a:t>viral upper respiratory tract infections</a:t>
            </a:r>
            <a:r>
              <a:rPr lang="ar-SA" sz="2500" i="0" strike="noStrike" dirty="0">
                <a:solidFill>
                  <a:srgbClr val="5B4A5B"/>
                </a:solidFill>
                <a:effectLst/>
                <a:latin typeface="Calibri" panose="020F0502020204030204" pitchFamily="34" charset="0"/>
              </a:rPr>
              <a:t>: </a:t>
            </a:r>
            <a:r>
              <a:rPr lang="en-GB" sz="2500" i="0" dirty="0">
                <a:solidFill>
                  <a:srgbClr val="2A2A2A"/>
                </a:solidFill>
                <a:effectLst/>
                <a:latin typeface="proxima_nova_rgregular"/>
              </a:rPr>
              <a:t>This is the most significant predisposing factor for sinusitis</a:t>
            </a:r>
            <a:endParaRPr lang="en-GB" sz="2500" i="0" strike="noStrike" dirty="0">
              <a:solidFill>
                <a:srgbClr val="5B4A5B"/>
              </a:solidFill>
              <a:effectLst/>
              <a:latin typeface="Corbel" panose="020B0503020204020204" pitchFamily="34" charset="0"/>
            </a:endParaRPr>
          </a:p>
          <a:p>
            <a:pPr marL="457200" lvl="1" indent="0" rtl="0" fontAlgn="base">
              <a:buNone/>
            </a:pPr>
            <a:r>
              <a:rPr lang="en-GB" sz="2500" i="0" strike="noStrike" dirty="0">
                <a:solidFill>
                  <a:srgbClr val="5B4A5B"/>
                </a:solidFill>
                <a:effectLst/>
                <a:latin typeface="Calibri" panose="020F0502020204030204" pitchFamily="34" charset="0"/>
              </a:rPr>
              <a:t>allergic rhinitis</a:t>
            </a:r>
            <a:r>
              <a:rPr lang="ar-SA" sz="2500" i="0" strike="noStrike" dirty="0">
                <a:solidFill>
                  <a:srgbClr val="5B4A5B"/>
                </a:solidFill>
                <a:effectLst/>
                <a:latin typeface="Calibri" panose="020F0502020204030204" pitchFamily="34" charset="0"/>
              </a:rPr>
              <a:t>:</a:t>
            </a:r>
            <a:r>
              <a:rPr lang="en-GB" sz="2500" i="0" dirty="0">
                <a:solidFill>
                  <a:srgbClr val="2A2A2A"/>
                </a:solidFill>
                <a:effectLst/>
                <a:latin typeface="proxima_nova_rgregular"/>
              </a:rPr>
              <a:t>This is the second most common predisposing factor for sinusitis</a:t>
            </a:r>
            <a:endParaRPr lang="en-GB" sz="2500" i="0" strike="noStrike" dirty="0">
              <a:solidFill>
                <a:srgbClr val="5B4A5B"/>
              </a:solidFill>
              <a:effectLst/>
              <a:latin typeface="Corbel" panose="020B0503020204020204" pitchFamily="34" charset="0"/>
            </a:endParaRPr>
          </a:p>
          <a:p>
            <a:pPr marL="457200" lvl="1" indent="0" rtl="0" fontAlgn="base">
              <a:buNone/>
            </a:pPr>
            <a:r>
              <a:rPr lang="en-GB" sz="2500" i="0" strike="noStrike" dirty="0">
                <a:solidFill>
                  <a:srgbClr val="5B4A5B"/>
                </a:solidFill>
                <a:effectLst/>
                <a:latin typeface="Calibri" panose="020F0502020204030204" pitchFamily="34" charset="0"/>
              </a:rPr>
              <a:t>cigarette smoke exposure. </a:t>
            </a:r>
            <a:endParaRPr lang="en-GB" sz="2500" i="0" strike="noStrike" dirty="0">
              <a:solidFill>
                <a:srgbClr val="5B4A5B"/>
              </a:solidFill>
              <a:effectLst/>
              <a:latin typeface="Corbel" panose="020B0503020204020204" pitchFamily="34" charset="0"/>
            </a:endParaRPr>
          </a:p>
          <a:p>
            <a:pPr marL="457200" lvl="1" indent="0" rtl="0" fontAlgn="base">
              <a:buNone/>
            </a:pPr>
            <a:r>
              <a:rPr lang="en-GB" sz="2500" i="0" strike="noStrike" dirty="0">
                <a:solidFill>
                  <a:srgbClr val="5B4A5B"/>
                </a:solidFill>
                <a:effectLst/>
                <a:latin typeface="Calibri" panose="020F0502020204030204" pitchFamily="34" charset="0"/>
              </a:rPr>
              <a:t>immune deficiencies particularly of antibody production (immunoglobulin IgG, IgG subclasses, IgA), abnormalities of phagocyte function.</a:t>
            </a:r>
            <a:endParaRPr lang="en-GB" sz="2500" i="0" strike="noStrike" dirty="0">
              <a:solidFill>
                <a:srgbClr val="5B4A5B"/>
              </a:solidFill>
              <a:effectLst/>
              <a:latin typeface="Corbel" panose="020B0503020204020204" pitchFamily="34" charset="0"/>
            </a:endParaRPr>
          </a:p>
          <a:p>
            <a:pPr marL="457200" lvl="1" indent="0" rtl="0" fontAlgn="base">
              <a:buNone/>
            </a:pPr>
            <a:r>
              <a:rPr lang="en-GB" sz="2500" i="0" strike="noStrike" dirty="0">
                <a:solidFill>
                  <a:srgbClr val="5B4A5B"/>
                </a:solidFill>
                <a:effectLst/>
                <a:latin typeface="Calibri" panose="020F0502020204030204" pitchFamily="34" charset="0"/>
              </a:rPr>
              <a:t>cystic fibrosis .</a:t>
            </a:r>
            <a:endParaRPr lang="en-GB" sz="2500" i="0" strike="noStrike" dirty="0">
              <a:solidFill>
                <a:srgbClr val="5B4A5B"/>
              </a:solidFill>
              <a:effectLst/>
              <a:latin typeface="Corbel" panose="020B0503020204020204" pitchFamily="34" charset="0"/>
            </a:endParaRPr>
          </a:p>
          <a:p>
            <a:pPr marL="457200" lvl="1" indent="0" rtl="0" fontAlgn="base">
              <a:buNone/>
            </a:pPr>
            <a:r>
              <a:rPr lang="en-GB" sz="2500" i="0" strike="noStrike" dirty="0">
                <a:solidFill>
                  <a:srgbClr val="5B4A5B"/>
                </a:solidFill>
                <a:effectLst/>
                <a:latin typeface="Calibri" panose="020F0502020204030204" pitchFamily="34" charset="0"/>
              </a:rPr>
              <a:t>ciliary dysfunction.</a:t>
            </a:r>
            <a:endParaRPr lang="en-GB" sz="2500" i="0" strike="noStrike" dirty="0">
              <a:solidFill>
                <a:srgbClr val="5B4A5B"/>
              </a:solidFill>
              <a:effectLst/>
              <a:latin typeface="Corbel" panose="020B0503020204020204" pitchFamily="34" charset="0"/>
            </a:endParaRPr>
          </a:p>
          <a:p>
            <a:pPr marL="457200" lvl="1" indent="0" rtl="0" fontAlgn="base">
              <a:buNone/>
            </a:pPr>
            <a:r>
              <a:rPr lang="en-GB" sz="2500" i="0" strike="noStrike" dirty="0">
                <a:solidFill>
                  <a:srgbClr val="5B4A5B"/>
                </a:solidFill>
                <a:effectLst/>
                <a:latin typeface="Calibri" panose="020F0502020204030204" pitchFamily="34" charset="0"/>
              </a:rPr>
              <a:t>gastroesophageal reflux.</a:t>
            </a:r>
            <a:endParaRPr lang="en-GB" sz="2500" i="0" strike="noStrike" dirty="0">
              <a:solidFill>
                <a:srgbClr val="5B4A5B"/>
              </a:solidFill>
              <a:effectLst/>
              <a:latin typeface="Corbel" panose="020B0503020204020204" pitchFamily="34" charset="0"/>
            </a:endParaRPr>
          </a:p>
          <a:p>
            <a:pPr marL="457200" lvl="1" indent="0" rtl="0" fontAlgn="base">
              <a:buNone/>
            </a:pPr>
            <a:r>
              <a:rPr lang="en-GB" sz="2500" i="0" strike="noStrike" dirty="0">
                <a:solidFill>
                  <a:srgbClr val="5B4A5B"/>
                </a:solidFill>
                <a:effectLst/>
                <a:latin typeface="Calibri" panose="020F0502020204030204" pitchFamily="34" charset="0"/>
              </a:rPr>
              <a:t>anatomic defects (cleft palate), nasal polyps. </a:t>
            </a:r>
            <a:endParaRPr lang="en-GB" sz="2500" i="0" strike="noStrike" dirty="0">
              <a:solidFill>
                <a:srgbClr val="5B4A5B"/>
              </a:solidFill>
              <a:effectLst/>
              <a:latin typeface="Corbel" panose="020B0503020204020204" pitchFamily="34" charset="0"/>
            </a:endParaRPr>
          </a:p>
          <a:p>
            <a:pPr marL="457200" lvl="1" indent="0" rtl="0" fontAlgn="base">
              <a:buNone/>
            </a:pPr>
            <a:r>
              <a:rPr lang="en-GB" sz="2500" i="0" strike="noStrike" dirty="0">
                <a:solidFill>
                  <a:srgbClr val="5B4A5B"/>
                </a:solidFill>
                <a:effectLst/>
                <a:latin typeface="Calibri" panose="020F0502020204030204" pitchFamily="34" charset="0"/>
              </a:rPr>
              <a:t>nasal foreign bodies (including nasogastric tubes). </a:t>
            </a:r>
            <a:endParaRPr lang="en-GB" sz="2500" i="0" strike="noStrike" dirty="0">
              <a:solidFill>
                <a:srgbClr val="5B4A5B"/>
              </a:solidFill>
              <a:effectLst/>
              <a:latin typeface="Corbel" panose="020B0503020204020204" pitchFamily="34" charset="0"/>
            </a:endParaRPr>
          </a:p>
          <a:p>
            <a:pPr marL="0" indent="0">
              <a:buNone/>
            </a:pPr>
            <a:br>
              <a:rPr lang="en-GB" dirty="0"/>
            </a:br>
            <a:endParaRPr lang="en-US" dirty="0"/>
          </a:p>
        </p:txBody>
      </p:sp>
    </p:spTree>
    <p:extLst>
      <p:ext uri="{BB962C8B-B14F-4D97-AF65-F5344CB8AC3E}">
        <p14:creationId xmlns:p14="http://schemas.microsoft.com/office/powerpoint/2010/main" val="29076214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5F6EE-14E8-B4B9-9022-29E6F90067EB}"/>
              </a:ext>
            </a:extLst>
          </p:cNvPr>
          <p:cNvSpPr>
            <a:spLocks noGrp="1"/>
          </p:cNvSpPr>
          <p:nvPr>
            <p:ph type="title"/>
          </p:nvPr>
        </p:nvSpPr>
        <p:spPr/>
        <p:txBody>
          <a:bodyPr/>
          <a:lstStyle/>
          <a:p>
            <a:pPr algn="ctr"/>
            <a:r>
              <a:rPr lang="en-GB" dirty="0"/>
              <a:t>Treatment </a:t>
            </a:r>
            <a:endParaRPr lang="en-US" dirty="0"/>
          </a:p>
        </p:txBody>
      </p:sp>
      <p:sp>
        <p:nvSpPr>
          <p:cNvPr id="3" name="Content Placeholder 2">
            <a:extLst>
              <a:ext uri="{FF2B5EF4-FFF2-40B4-BE49-F238E27FC236}">
                <a16:creationId xmlns:a16="http://schemas.microsoft.com/office/drawing/2014/main" id="{2765D5A5-1804-2BB1-298A-8F958B16CF15}"/>
              </a:ext>
            </a:extLst>
          </p:cNvPr>
          <p:cNvSpPr>
            <a:spLocks noGrp="1"/>
          </p:cNvSpPr>
          <p:nvPr>
            <p:ph idx="1"/>
          </p:nvPr>
        </p:nvSpPr>
        <p:spPr/>
        <p:txBody>
          <a:bodyPr>
            <a:normAutofit fontScale="62500" lnSpcReduction="20000"/>
          </a:bodyPr>
          <a:lstStyle/>
          <a:p>
            <a:pPr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Supportive Care</a:t>
            </a:r>
          </a:p>
          <a:p>
            <a:pPr marL="0" indent="0" rtl="0" fontAlgn="base">
              <a:buNone/>
            </a:pPr>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fluids and antipyretics as required. </a:t>
            </a:r>
          </a:p>
          <a:p>
            <a:pPr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there is no role for the routine use of antibiotics in the absence of other features suggestive of bacterial infection.</a:t>
            </a:r>
          </a:p>
          <a:p>
            <a:pPr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Corticosteroids </a:t>
            </a:r>
          </a:p>
          <a:p>
            <a:pPr lvl="1"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efficacy of oral dexamethasone used a </a:t>
            </a:r>
            <a:r>
              <a:rPr lang="en-GB" sz="1800" i="1"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single dose of 0.15-0.6 mg/kg</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t>
            </a:r>
          </a:p>
          <a:p>
            <a:pPr lvl="1"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Oral dosing of dexamethasone is as effective as intramuscular administration</a:t>
            </a:r>
          </a:p>
          <a:p>
            <a:pPr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Nebulized Epinephrine (Adrenaline )</a:t>
            </a:r>
          </a:p>
          <a:p>
            <a:pPr rtl="0" fontAlgn="base"/>
            <a:r>
              <a:rPr lang="en-GB" sz="20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Heliox</a:t>
            </a:r>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(70% to 80% helium with 20% to 30% oxygen) has been used in both upper airway obstruction .</a:t>
            </a:r>
          </a:p>
          <a:p>
            <a:pPr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Endotracheal Intubation .</a:t>
            </a:r>
          </a:p>
          <a:p>
            <a:pPr marL="0" indent="0">
              <a:buNone/>
            </a:pP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42599018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C19B-1D49-4C4C-EBE0-F0BF0967EC1B}"/>
              </a:ext>
            </a:extLst>
          </p:cNvPr>
          <p:cNvSpPr>
            <a:spLocks noGrp="1"/>
          </p:cNvSpPr>
          <p:nvPr>
            <p:ph type="title"/>
          </p:nvPr>
        </p:nvSpPr>
        <p:spPr/>
        <p:txBody>
          <a:bodyPr/>
          <a:lstStyle/>
          <a:p>
            <a:pPr algn="ctr"/>
            <a:r>
              <a:rPr lang="en-GB" sz="3600" b="1" i="0" u="none" strike="noStrike" dirty="0">
                <a:solidFill>
                  <a:srgbClr val="92D050"/>
                </a:solidFill>
                <a:effectLst/>
                <a:latin typeface="Calibri" panose="020F0502020204030204" pitchFamily="34" charset="0"/>
              </a:rPr>
              <a:t>Acute Epiglottitis (Supraglottitis)</a:t>
            </a:r>
            <a:br>
              <a:rPr lang="en-GB" dirty="0">
                <a:solidFill>
                  <a:srgbClr val="92D050"/>
                </a:solidFill>
                <a:effectLst/>
              </a:rPr>
            </a:br>
            <a:endParaRPr lang="en-US" dirty="0">
              <a:solidFill>
                <a:srgbClr val="92D050"/>
              </a:solidFill>
            </a:endParaRPr>
          </a:p>
        </p:txBody>
      </p:sp>
      <p:sp>
        <p:nvSpPr>
          <p:cNvPr id="3" name="Content Placeholder 2">
            <a:extLst>
              <a:ext uri="{FF2B5EF4-FFF2-40B4-BE49-F238E27FC236}">
                <a16:creationId xmlns:a16="http://schemas.microsoft.com/office/drawing/2014/main" id="{98A6FFB7-94BB-CA4F-698A-7DB816EFECB1}"/>
              </a:ext>
            </a:extLst>
          </p:cNvPr>
          <p:cNvSpPr>
            <a:spLocks noGrp="1"/>
          </p:cNvSpPr>
          <p:nvPr>
            <p:ph idx="1"/>
          </p:nvPr>
        </p:nvSpPr>
        <p:spPr/>
        <p:txBody>
          <a:bodyPr/>
          <a:lstStyle/>
          <a:p>
            <a:pPr rtl="0"/>
            <a:endParaRPr lang="en-GB" dirty="0">
              <a:effectLst/>
            </a:endParaRPr>
          </a:p>
        </p:txBody>
      </p:sp>
    </p:spTree>
    <p:extLst>
      <p:ext uri="{BB962C8B-B14F-4D97-AF65-F5344CB8AC3E}">
        <p14:creationId xmlns:p14="http://schemas.microsoft.com/office/powerpoint/2010/main" val="39377934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D3D28-2B0B-AFE6-5B8E-E622C5A0B9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54FCE2-B3BB-1739-6447-020512D9BA2C}"/>
              </a:ext>
            </a:extLst>
          </p:cNvPr>
          <p:cNvSpPr>
            <a:spLocks noGrp="1"/>
          </p:cNvSpPr>
          <p:nvPr>
            <p:ph idx="1"/>
          </p:nvPr>
        </p:nvSpPr>
        <p:spPr/>
        <p:txBody>
          <a:bodyPr>
            <a:normAutofit lnSpcReduction="10000"/>
          </a:bodyPr>
          <a:lstStyle/>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This now rare, but still dramatic and potentially lethal condition is characterized by an acute rapidly progressive and potentially fulminating course of high fever, sore throat, </a:t>
            </a:r>
            <a:r>
              <a:rPr lang="en-GB" sz="18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dyspnea</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and rapidly progressing respiratory obstruction.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Drooling is usually present and the neck is hyperextended in an attempt to maintain the airway. The child may assume the tripod position.</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 period of air hunger with restlessness may be followed by rapidly increasing cyanosis and coma.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Stridor is a late finding and suggests near-complete airway obstruction.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Complete obstruction of the airway and death can ensue unless adequate treatment is provided. </a:t>
            </a:r>
          </a:p>
          <a:p>
            <a:br>
              <a:rPr lang="en-GB" dirty="0"/>
            </a:br>
            <a:endParaRPr lang="en-US" dirty="0"/>
          </a:p>
        </p:txBody>
      </p:sp>
    </p:spTree>
    <p:extLst>
      <p:ext uri="{BB962C8B-B14F-4D97-AF65-F5344CB8AC3E}">
        <p14:creationId xmlns:p14="http://schemas.microsoft.com/office/powerpoint/2010/main" val="961150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6D106-2150-6F04-A7E4-4544AEB0F97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1C507B-2332-3948-7001-AD39835CA0E0}"/>
              </a:ext>
            </a:extLst>
          </p:cNvPr>
          <p:cNvSpPr>
            <a:spLocks noGrp="1"/>
          </p:cNvSpPr>
          <p:nvPr>
            <p:ph sz="half" idx="1"/>
          </p:nvPr>
        </p:nvSpPr>
        <p:spPr/>
        <p:txBody>
          <a:bodyPr>
            <a:normAutofit fontScale="92500" lnSpcReduction="10000"/>
          </a:bodyPr>
          <a:lstStyle/>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diagnosis requires visualization under controlled circumstances such as an operating room or intensive care unit of a large, cherry red, swollen epiglottis by laryngoscopy. </a:t>
            </a:r>
          </a:p>
          <a:p>
            <a:pPr rtl="0" fontAlgn="base"/>
            <a:br>
              <a:rPr lang="en-GB" dirty="0">
                <a:latin typeface="Tahoma" panose="020B0604030504040204" pitchFamily="34" charset="0"/>
                <a:ea typeface="Tahoma" panose="020B0604030504040204" pitchFamily="34" charset="0"/>
                <a:cs typeface="Tahoma" panose="020B0604030504040204" pitchFamily="34" charset="0"/>
              </a:rPr>
            </a:b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Anxiety-provoking interventions such as phlebotomy, intravenous line placement, placing the child supine, or direct inspection of the oral cavity should be avoided until the airway is secure. </a:t>
            </a:r>
          </a:p>
          <a:p>
            <a:br>
              <a:rPr lang="en-GB" dirty="0"/>
            </a:br>
            <a:endParaRPr lang="en-US" dirty="0"/>
          </a:p>
        </p:txBody>
      </p:sp>
      <p:pic>
        <p:nvPicPr>
          <p:cNvPr id="5" name="Picture 5">
            <a:extLst>
              <a:ext uri="{FF2B5EF4-FFF2-40B4-BE49-F238E27FC236}">
                <a16:creationId xmlns:a16="http://schemas.microsoft.com/office/drawing/2014/main" id="{5802BE05-EF0B-928F-75FA-B43D2B4CF56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2484408"/>
            <a:ext cx="5299616" cy="2671706"/>
          </a:xfrm>
        </p:spPr>
      </p:pic>
    </p:spTree>
    <p:extLst>
      <p:ext uri="{BB962C8B-B14F-4D97-AF65-F5344CB8AC3E}">
        <p14:creationId xmlns:p14="http://schemas.microsoft.com/office/powerpoint/2010/main" val="14909506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ABE1-8C1F-055F-67E2-22D0CAEA64B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E6F26B-FFEA-27EB-1D93-216B11CDDA87}"/>
              </a:ext>
            </a:extLst>
          </p:cNvPr>
          <p:cNvSpPr>
            <a:spLocks noGrp="1"/>
          </p:cNvSpPr>
          <p:nvPr>
            <p:ph sz="half" idx="1"/>
          </p:nvPr>
        </p:nvSpPr>
        <p:spPr/>
        <p:txBody>
          <a:bodyPr>
            <a:normAutofit fontScale="62500" lnSpcReduction="20000"/>
          </a:bodyPr>
          <a:lstStyle/>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If epiglottitis is thought to be possible but not certain in a patient with acute upper airway obstruction, the patient may undergo lateral radiographs of the upper airway first if stable.</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Classic radiographs of a child who has epiglottitis show the thumb sign.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If the concern for epiglottitis still exists after the radiographs, direct visualization should be performed.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 physician skilled in airway management and use of intubation equipment should accompany patients with suspected epiglottitis at all times.</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Establishing an airway by endotracheal intubation or, less often, by tracheostomy is indicated in patients with epiglottitis, regardless of the degree of apparent respiratory distress.</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In general, children with acute epiglottitis are intubated for 2-3 days, because the response to antibiotics is usually rapid.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Most patients have concomitant </a:t>
            </a:r>
            <a:r>
              <a:rPr lang="en-GB" sz="18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bacteremia</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t>
            </a:r>
          </a:p>
          <a:p>
            <a:br>
              <a:rPr lang="en-GB"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5">
            <a:extLst>
              <a:ext uri="{FF2B5EF4-FFF2-40B4-BE49-F238E27FC236}">
                <a16:creationId xmlns:a16="http://schemas.microsoft.com/office/drawing/2014/main" id="{92952736-47DE-E265-C46E-66043CBE825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00137" y="1124602"/>
            <a:ext cx="5494352" cy="4982166"/>
          </a:xfrm>
        </p:spPr>
      </p:pic>
    </p:spTree>
    <p:extLst>
      <p:ext uri="{BB962C8B-B14F-4D97-AF65-F5344CB8AC3E}">
        <p14:creationId xmlns:p14="http://schemas.microsoft.com/office/powerpoint/2010/main" val="26923261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179B4-FE05-9C95-C322-006587914CEE}"/>
              </a:ext>
            </a:extLst>
          </p:cNvPr>
          <p:cNvSpPr>
            <a:spLocks noGrp="1"/>
          </p:cNvSpPr>
          <p:nvPr>
            <p:ph type="title"/>
          </p:nvPr>
        </p:nvSpPr>
        <p:spPr/>
        <p:txBody>
          <a:bodyPr/>
          <a:lstStyle/>
          <a:p>
            <a:pPr algn="ctr"/>
            <a:r>
              <a:rPr lang="en-GB" dirty="0"/>
              <a:t>Treatment </a:t>
            </a:r>
            <a:endParaRPr lang="en-US" dirty="0"/>
          </a:p>
        </p:txBody>
      </p:sp>
      <p:sp>
        <p:nvSpPr>
          <p:cNvPr id="3" name="Content Placeholder 2">
            <a:extLst>
              <a:ext uri="{FF2B5EF4-FFF2-40B4-BE49-F238E27FC236}">
                <a16:creationId xmlns:a16="http://schemas.microsoft.com/office/drawing/2014/main" id="{539F9C02-6BFC-7DC2-00C9-98C19C41D594}"/>
              </a:ext>
            </a:extLst>
          </p:cNvPr>
          <p:cNvSpPr>
            <a:spLocks noGrp="1"/>
          </p:cNvSpPr>
          <p:nvPr>
            <p:ph idx="1"/>
          </p:nvPr>
        </p:nvSpPr>
        <p:spPr/>
        <p:txBody>
          <a:bodyPr/>
          <a:lstStyle/>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After insertion of the artificial airway, the patient should improve immediately, and respiratory distress and cyanosis should disappear.</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Epiglottitis resolves after a few days of antibiotics, and the patient may be extubated; antibiotics should be continued for at least 10 days. </a:t>
            </a:r>
          </a:p>
          <a:p>
            <a:pPr rtl="0" fontAlgn="base"/>
            <a:r>
              <a:rPr lang="en-GB" dirty="0">
                <a:latin typeface="Tahoma" panose="020B0604030504040204" pitchFamily="34" charset="0"/>
                <a:ea typeface="Tahoma" panose="020B0604030504040204" pitchFamily="34" charset="0"/>
                <a:cs typeface="Tahoma" panose="020B0604030504040204" pitchFamily="34" charset="0"/>
              </a:rPr>
              <a:t>Third-generation cephalosporins are preferred as first-line agents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Chemoprophylaxis is not routinely recommended but there are some Indications for </a:t>
            </a:r>
            <a:r>
              <a:rPr lang="en-GB" sz="18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rifampin</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prophylaxis for all household contact .</a:t>
            </a:r>
          </a:p>
          <a:p>
            <a:br>
              <a:rPr lang="en-GB" dirty="0"/>
            </a:br>
            <a:endParaRPr lang="en-US" dirty="0"/>
          </a:p>
        </p:txBody>
      </p:sp>
    </p:spTree>
    <p:extLst>
      <p:ext uri="{BB962C8B-B14F-4D97-AF65-F5344CB8AC3E}">
        <p14:creationId xmlns:p14="http://schemas.microsoft.com/office/powerpoint/2010/main" val="24107687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9B3C-5F51-1CE2-3DB1-59CED5C8D270}"/>
              </a:ext>
            </a:extLst>
          </p:cNvPr>
          <p:cNvSpPr>
            <a:spLocks noGrp="1"/>
          </p:cNvSpPr>
          <p:nvPr>
            <p:ph type="title"/>
          </p:nvPr>
        </p:nvSpPr>
        <p:spPr/>
        <p:txBody>
          <a:bodyPr/>
          <a:lstStyle/>
          <a:p>
            <a:pPr algn="ctr"/>
            <a:r>
              <a:rPr lang="en-GB" sz="3600" i="0" u="none" strike="noStrike" dirty="0">
                <a:solidFill>
                  <a:srgbClr val="92D050"/>
                </a:solidFill>
                <a:effectLst/>
                <a:latin typeface="Calibri" panose="020F0502020204030204" pitchFamily="34" charset="0"/>
              </a:rPr>
              <a:t>Bacterial Tracheitis</a:t>
            </a:r>
            <a:br>
              <a:rPr lang="en-GB" dirty="0">
                <a:effectLst/>
              </a:rPr>
            </a:br>
            <a:endParaRPr lang="en-US" dirty="0"/>
          </a:p>
        </p:txBody>
      </p:sp>
      <p:sp>
        <p:nvSpPr>
          <p:cNvPr id="3" name="Content Placeholder 2">
            <a:extLst>
              <a:ext uri="{FF2B5EF4-FFF2-40B4-BE49-F238E27FC236}">
                <a16:creationId xmlns:a16="http://schemas.microsoft.com/office/drawing/2014/main" id="{AEA2AD7F-E0FF-BD98-4EB6-C58171BE4BFD}"/>
              </a:ext>
            </a:extLst>
          </p:cNvPr>
          <p:cNvSpPr>
            <a:spLocks noGrp="1"/>
          </p:cNvSpPr>
          <p:nvPr>
            <p:ph idx="1"/>
          </p:nvPr>
        </p:nvSpPr>
        <p:spPr/>
        <p:txBody>
          <a:bodyPr/>
          <a:lstStyle/>
          <a:p>
            <a:pPr rtl="0"/>
            <a:endParaRPr lang="en-GB" dirty="0">
              <a:effectLst/>
            </a:endParaRPr>
          </a:p>
        </p:txBody>
      </p:sp>
    </p:spTree>
    <p:extLst>
      <p:ext uri="{BB962C8B-B14F-4D97-AF65-F5344CB8AC3E}">
        <p14:creationId xmlns:p14="http://schemas.microsoft.com/office/powerpoint/2010/main" val="23347895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15C01-872F-ED3D-8CC4-0415969D43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689DAD-79A4-22BC-DE3D-D0CB503020B3}"/>
              </a:ext>
            </a:extLst>
          </p:cNvPr>
          <p:cNvSpPr>
            <a:spLocks noGrp="1"/>
          </p:cNvSpPr>
          <p:nvPr>
            <p:ph idx="1"/>
          </p:nvPr>
        </p:nvSpPr>
        <p:spPr/>
        <p:txBody>
          <a:bodyPr>
            <a:normAutofit/>
          </a:bodyPr>
          <a:lstStyle/>
          <a:p>
            <a:pPr rtl="0" fontAlgn="base"/>
            <a:r>
              <a:rPr lang="en-GB" sz="1800" i="1"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 aureus </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is the most commonly isolated pathogen with isolated reports of methicillin resistant </a:t>
            </a:r>
            <a:r>
              <a:rPr lang="en-GB" sz="1800" i="1"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 aureus</a:t>
            </a:r>
            <a:r>
              <a:rPr lang="en-GB" dirty="0">
                <a:solidFill>
                  <a:srgbClr val="5B4A5B"/>
                </a:solidFill>
                <a:latin typeface="Tahoma" panose="020B0604030504040204" pitchFamily="34" charset="0"/>
                <a:ea typeface="Tahoma" panose="020B0604030504040204" pitchFamily="34" charset="0"/>
                <a:cs typeface="Tahoma" panose="020B0604030504040204" pitchFamily="34" charset="0"/>
              </a:rPr>
              <a:t>,</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t>
            </a:r>
            <a:r>
              <a:rPr lang="en-GB" sz="1800" i="1"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 pneumoniae</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t>
            </a:r>
            <a:r>
              <a:rPr lang="en-GB" sz="1800" i="1"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 pyogenes</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t>
            </a:r>
            <a:r>
              <a:rPr lang="en-GB" sz="1800" i="1"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Moraxella catarrhalis</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t>
            </a:r>
            <a:r>
              <a:rPr lang="en-GB" sz="18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nontypeable</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t>
            </a:r>
            <a:r>
              <a:rPr lang="en-GB" sz="1800" i="1"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H. influenzae, </a:t>
            </a:r>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and anaerobic.</a:t>
            </a:r>
            <a:endParaRPr lang="en-GB" sz="1800" i="1"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endParaRP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mean age is between 5 and 7yr. </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Bacterial tracheitis often follows a viral respiratory infection. </a:t>
            </a:r>
          </a:p>
          <a:p>
            <a:pPr rtl="0" fontAlgn="base"/>
            <a:r>
              <a:rPr lang="en-GB" sz="18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This life-threatening entity is more common than epiglottitis in vaccinated populations.</a:t>
            </a:r>
          </a:p>
          <a:p>
            <a:pPr marL="0" indent="0">
              <a:buNone/>
            </a:pPr>
            <a:br>
              <a:rPr lang="en-GB"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78616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2BF1-D9DD-A736-FAF2-EC3DFB4986A5}"/>
              </a:ext>
            </a:extLst>
          </p:cNvPr>
          <p:cNvSpPr>
            <a:spLocks noGrp="1"/>
          </p:cNvSpPr>
          <p:nvPr>
            <p:ph type="title"/>
          </p:nvPr>
        </p:nvSpPr>
        <p:spPr/>
        <p:txBody>
          <a:bodyPr/>
          <a:lstStyle/>
          <a:p>
            <a:pPr algn="ctr"/>
            <a:r>
              <a:rPr lang="en-GB" dirty="0"/>
              <a:t>Clinical Manifestations</a:t>
            </a:r>
            <a:endParaRPr lang="en-US" dirty="0"/>
          </a:p>
        </p:txBody>
      </p:sp>
      <p:sp>
        <p:nvSpPr>
          <p:cNvPr id="3" name="Content Placeholder 2">
            <a:extLst>
              <a:ext uri="{FF2B5EF4-FFF2-40B4-BE49-F238E27FC236}">
                <a16:creationId xmlns:a16="http://schemas.microsoft.com/office/drawing/2014/main" id="{F6BC20EF-9C58-6EE8-42DD-23AF749B4451}"/>
              </a:ext>
            </a:extLst>
          </p:cNvPr>
          <p:cNvSpPr>
            <a:spLocks noGrp="1"/>
          </p:cNvSpPr>
          <p:nvPr>
            <p:ph idx="1"/>
          </p:nvPr>
        </p:nvSpPr>
        <p:spPr/>
        <p:txBody>
          <a:bodyPr>
            <a:normAutofit fontScale="92500" lnSpcReduction="20000"/>
          </a:bodyPr>
          <a:lstStyle/>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Typically, the child has a brassy cough, apparently as part of a viral croup.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High fever and “toxicity” with respiratory distress can occur immediately or after a few days of apparent improvement.</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patient can lie flat, does not drool, and does not have the dysphagia associated with epiglottitis.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usual treatment for croup (racemic epinephrine) is ineffective.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50-60% of patients require intubation for management.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major pathologic feature appears to be mucosal swelling at the level of the cricoid cartilage, complicated by copious, thick, purulent secretion.</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Suctioning these secretions, although occasionally affording temporary relief, usually does not sufficiently obviate the need for an artificial airway.</a:t>
            </a:r>
          </a:p>
          <a:p>
            <a:pPr marL="0" indent="0">
              <a:buNone/>
            </a:pPr>
            <a:br>
              <a:rPr lang="en-GB" dirty="0"/>
            </a:br>
            <a:endParaRPr lang="en-US" dirty="0"/>
          </a:p>
        </p:txBody>
      </p:sp>
    </p:spTree>
    <p:extLst>
      <p:ext uri="{BB962C8B-B14F-4D97-AF65-F5344CB8AC3E}">
        <p14:creationId xmlns:p14="http://schemas.microsoft.com/office/powerpoint/2010/main" val="16434670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C1AE-E209-CE10-7371-60A5F4BB5D6A}"/>
              </a:ext>
            </a:extLst>
          </p:cNvPr>
          <p:cNvSpPr>
            <a:spLocks noGrp="1"/>
          </p:cNvSpPr>
          <p:nvPr>
            <p:ph type="title"/>
          </p:nvPr>
        </p:nvSpPr>
        <p:spPr/>
        <p:txBody>
          <a:bodyPr/>
          <a:lstStyle/>
          <a:p>
            <a:pPr algn="ctr"/>
            <a:r>
              <a:rPr lang="en-GB" dirty="0"/>
              <a:t>Diagnosis </a:t>
            </a:r>
            <a:endParaRPr lang="en-US" dirty="0"/>
          </a:p>
        </p:txBody>
      </p:sp>
      <p:sp>
        <p:nvSpPr>
          <p:cNvPr id="3" name="Content Placeholder 2">
            <a:extLst>
              <a:ext uri="{FF2B5EF4-FFF2-40B4-BE49-F238E27FC236}">
                <a16:creationId xmlns:a16="http://schemas.microsoft.com/office/drawing/2014/main" id="{F79EB759-31DA-F622-67DB-1EA0D23ED5BC}"/>
              </a:ext>
            </a:extLst>
          </p:cNvPr>
          <p:cNvSpPr>
            <a:spLocks noGrp="1"/>
          </p:cNvSpPr>
          <p:nvPr>
            <p:ph idx="1"/>
          </p:nvPr>
        </p:nvSpPr>
        <p:spPr/>
        <p:txBody>
          <a:bodyPr>
            <a:normAutofit lnSpcReduction="10000"/>
          </a:bodyPr>
          <a:lstStyle/>
          <a:p>
            <a:pPr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The diagnosis is based on evidence of bacterial upper airway disease, which includes high fever, purulent airway secretions, and an absence of the classic findings of epiglottitis. </a:t>
            </a:r>
          </a:p>
          <a:p>
            <a:pPr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X-rays are not needed but can show </a:t>
            </a:r>
          </a:p>
          <a:p>
            <a:pPr lvl="1" rtl="0" fontAlgn="base"/>
            <a:r>
              <a:rPr lang="en-GB" sz="1800" i="0" u="none"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pseudomembrane</a:t>
            </a:r>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detachment in the trachea, </a:t>
            </a:r>
          </a:p>
          <a:p>
            <a:pPr lvl="1"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Subglottic narrowing </a:t>
            </a:r>
          </a:p>
          <a:p>
            <a:pPr lvl="1"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a rough and ragged tracheal air column .</a:t>
            </a:r>
          </a:p>
          <a:p>
            <a:pPr rtl="0" fontAlgn="base"/>
            <a:r>
              <a:rPr lang="en-GB" sz="20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Purulent material is noted below the cords during endotracheal intubation.</a:t>
            </a:r>
          </a:p>
          <a:p>
            <a:br>
              <a:rPr lang="en-GB" dirty="0"/>
            </a:br>
            <a:endParaRPr lang="en-US" dirty="0"/>
          </a:p>
        </p:txBody>
      </p:sp>
    </p:spTree>
    <p:extLst>
      <p:ext uri="{BB962C8B-B14F-4D97-AF65-F5344CB8AC3E}">
        <p14:creationId xmlns:p14="http://schemas.microsoft.com/office/powerpoint/2010/main" val="3680989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4152C-827F-E7F7-D62E-DFA435B69B96}"/>
              </a:ext>
            </a:extLst>
          </p:cNvPr>
          <p:cNvSpPr>
            <a:spLocks noGrp="1"/>
          </p:cNvSpPr>
          <p:nvPr>
            <p:ph type="title"/>
          </p:nvPr>
        </p:nvSpPr>
        <p:spPr/>
        <p:txBody>
          <a:bodyPr/>
          <a:lstStyle/>
          <a:p>
            <a:pPr algn="ctr"/>
            <a:r>
              <a:rPr lang="en-GB" dirty="0"/>
              <a:t>E</a:t>
            </a:r>
            <a:r>
              <a:rPr lang="ar-SA" dirty="0"/>
              <a:t>tiology </a:t>
            </a:r>
            <a:endParaRPr lang="en-US" dirty="0"/>
          </a:p>
        </p:txBody>
      </p:sp>
      <p:sp>
        <p:nvSpPr>
          <p:cNvPr id="3" name="Content Placeholder 2">
            <a:extLst>
              <a:ext uri="{FF2B5EF4-FFF2-40B4-BE49-F238E27FC236}">
                <a16:creationId xmlns:a16="http://schemas.microsoft.com/office/drawing/2014/main" id="{167E551F-4966-08C2-90ED-D6F7A72BF33C}"/>
              </a:ext>
            </a:extLst>
          </p:cNvPr>
          <p:cNvSpPr>
            <a:spLocks noGrp="1"/>
          </p:cNvSpPr>
          <p:nvPr>
            <p:ph idx="1"/>
          </p:nvPr>
        </p:nvSpPr>
        <p:spPr/>
        <p:txBody>
          <a:bodyPr>
            <a:normAutofit fontScale="70000" lnSpcReduction="20000"/>
          </a:bodyPr>
          <a:lstStyle/>
          <a:p>
            <a:pPr rtl="0" fontAlgn="base"/>
            <a:r>
              <a:rPr lang="en-GB" sz="1800" i="0" u="none" strike="noStrike" dirty="0">
                <a:solidFill>
                  <a:srgbClr val="5B4A5B"/>
                </a:solidFill>
                <a:effectLst/>
                <a:latin typeface="Calibri" panose="020F0502020204030204" pitchFamily="34" charset="0"/>
              </a:rPr>
              <a:t>Acute bacterial sinusitis causes :</a:t>
            </a:r>
            <a:endParaRPr lang="en-GB" sz="1800" i="0" u="none" strike="noStrike" dirty="0">
              <a:solidFill>
                <a:srgbClr val="5B4A5B"/>
              </a:solidFill>
              <a:effectLst/>
              <a:latin typeface="Corbel" panose="020B0503020204020204" pitchFamily="34" charset="0"/>
            </a:endParaRPr>
          </a:p>
          <a:p>
            <a:pPr marL="0" indent="0" rtl="0" fontAlgn="base">
              <a:buNone/>
            </a:pPr>
            <a:r>
              <a:rPr lang="en-GB" sz="1800" i="1" u="none" strike="noStrike" dirty="0">
                <a:solidFill>
                  <a:srgbClr val="5B4A5B"/>
                </a:solidFill>
                <a:effectLst/>
                <a:latin typeface="Calibri" panose="020F0502020204030204" pitchFamily="34" charset="0"/>
              </a:rPr>
              <a:t>1) Streptococcus pneumoniae </a:t>
            </a:r>
            <a:r>
              <a:rPr lang="en-GB" sz="1800" i="0" u="none" strike="noStrike" dirty="0">
                <a:solidFill>
                  <a:srgbClr val="5B4A5B"/>
                </a:solidFill>
                <a:effectLst/>
                <a:latin typeface="Calibri" panose="020F0502020204030204" pitchFamily="34" charset="0"/>
              </a:rPr>
              <a:t>(~30%).</a:t>
            </a:r>
            <a:endParaRPr lang="en-GB" sz="1800" i="0" u="none" strike="noStrike" dirty="0">
              <a:solidFill>
                <a:srgbClr val="5B4A5B"/>
              </a:solidFill>
              <a:effectLst/>
              <a:latin typeface="Century Schoolbook" panose="02040604050505020304" pitchFamily="18" charset="0"/>
            </a:endParaRPr>
          </a:p>
          <a:p>
            <a:pPr marL="0" indent="0" rtl="0" fontAlgn="base">
              <a:buNone/>
            </a:pPr>
            <a:r>
              <a:rPr lang="en-GB" dirty="0">
                <a:solidFill>
                  <a:srgbClr val="5B4A5B"/>
                </a:solidFill>
                <a:latin typeface="Calibri" panose="020F0502020204030204" pitchFamily="34" charset="0"/>
              </a:rPr>
              <a:t>2) </a:t>
            </a:r>
            <a:r>
              <a:rPr lang="en-GB" dirty="0" err="1">
                <a:solidFill>
                  <a:srgbClr val="5B4A5B"/>
                </a:solidFill>
                <a:latin typeface="Calibri" panose="020F0502020204030204" pitchFamily="34" charset="0"/>
              </a:rPr>
              <a:t>N</a:t>
            </a:r>
            <a:r>
              <a:rPr lang="en-GB" sz="1800" i="0" u="none" strike="noStrike" dirty="0" err="1">
                <a:solidFill>
                  <a:srgbClr val="5B4A5B"/>
                </a:solidFill>
                <a:effectLst/>
                <a:latin typeface="Calibri" panose="020F0502020204030204" pitchFamily="34" charset="0"/>
              </a:rPr>
              <a:t>ontypeable</a:t>
            </a:r>
            <a:r>
              <a:rPr lang="en-GB" sz="1800" i="0" u="none" strike="noStrike" dirty="0">
                <a:solidFill>
                  <a:srgbClr val="5B4A5B"/>
                </a:solidFill>
                <a:effectLst/>
                <a:latin typeface="Calibri" panose="020F0502020204030204" pitchFamily="34" charset="0"/>
              </a:rPr>
              <a:t> </a:t>
            </a:r>
            <a:r>
              <a:rPr lang="en-GB" sz="1800" i="1" u="none" strike="noStrike" dirty="0">
                <a:solidFill>
                  <a:srgbClr val="5B4A5B"/>
                </a:solidFill>
                <a:effectLst/>
                <a:latin typeface="Calibri" panose="020F0502020204030204" pitchFamily="34" charset="0"/>
              </a:rPr>
              <a:t>Haemophilus influenzae </a:t>
            </a:r>
            <a:r>
              <a:rPr lang="en-GB" sz="1800" i="0" u="none" strike="noStrike" dirty="0">
                <a:solidFill>
                  <a:srgbClr val="5B4A5B"/>
                </a:solidFill>
                <a:effectLst/>
                <a:latin typeface="Calibri" panose="020F0502020204030204" pitchFamily="34" charset="0"/>
              </a:rPr>
              <a:t>(~20%) .</a:t>
            </a:r>
            <a:endParaRPr lang="en-GB" sz="1800" i="0" u="none" strike="noStrike" dirty="0">
              <a:solidFill>
                <a:srgbClr val="5B4A5B"/>
              </a:solidFill>
              <a:effectLst/>
              <a:latin typeface="Century Schoolbook" panose="02040604050505020304" pitchFamily="18" charset="0"/>
            </a:endParaRPr>
          </a:p>
          <a:p>
            <a:pPr marL="0" indent="0" rtl="0" fontAlgn="base">
              <a:buNone/>
            </a:pPr>
            <a:r>
              <a:rPr lang="en-GB" dirty="0">
                <a:solidFill>
                  <a:srgbClr val="5B4A5B"/>
                </a:solidFill>
                <a:latin typeface="Calibri" panose="020F0502020204030204" pitchFamily="34" charset="0"/>
              </a:rPr>
              <a:t>3) </a:t>
            </a:r>
            <a:r>
              <a:rPr lang="en-GB" sz="1800" i="1" u="none" strike="noStrike" dirty="0">
                <a:solidFill>
                  <a:srgbClr val="5B4A5B"/>
                </a:solidFill>
                <a:effectLst/>
                <a:latin typeface="Calibri" panose="020F0502020204030204" pitchFamily="34" charset="0"/>
              </a:rPr>
              <a:t>Moraxella catarrhalis </a:t>
            </a:r>
            <a:r>
              <a:rPr lang="en-GB" sz="1800" i="0" u="none" strike="noStrike" dirty="0">
                <a:solidFill>
                  <a:srgbClr val="5B4A5B"/>
                </a:solidFill>
                <a:effectLst/>
                <a:latin typeface="Calibri" panose="020F0502020204030204" pitchFamily="34" charset="0"/>
              </a:rPr>
              <a:t>(~20%). </a:t>
            </a:r>
          </a:p>
          <a:p>
            <a:pPr marL="0" indent="0" rtl="0" fontAlgn="base">
              <a:buNone/>
            </a:pPr>
            <a:r>
              <a:rPr lang="en-US" sz="1800" i="0" u="none" strike="noStrike" dirty="0">
                <a:solidFill>
                  <a:srgbClr val="5B4A5B"/>
                </a:solidFill>
                <a:effectLst/>
                <a:latin typeface="Calibri" panose="020F0502020204030204" pitchFamily="34" charset="0"/>
              </a:rPr>
              <a:t>4) </a:t>
            </a:r>
            <a:r>
              <a:rPr lang="ar-SA" sz="1800" i="0" u="none" strike="noStrike" dirty="0">
                <a:solidFill>
                  <a:srgbClr val="5B4A5B"/>
                </a:solidFill>
                <a:effectLst/>
                <a:latin typeface="Century Schoolbook" panose="02040604050505020304" pitchFamily="18" charset="0"/>
              </a:rPr>
              <a:t>Streptococcus pyogenes </a:t>
            </a:r>
            <a:r>
              <a:rPr lang="en-US" sz="1800" i="0" u="none" strike="noStrike" dirty="0">
                <a:solidFill>
                  <a:srgbClr val="5B4A5B"/>
                </a:solidFill>
                <a:effectLst/>
                <a:latin typeface="Century Schoolbook" panose="02040604050505020304" pitchFamily="18" charset="0"/>
              </a:rPr>
              <a:t> (5%)</a:t>
            </a:r>
          </a:p>
          <a:p>
            <a:pPr marL="0" indent="0" rtl="0" fontAlgn="base">
              <a:buNone/>
            </a:pPr>
            <a:endParaRPr lang="ar-SA" sz="1800" i="0" u="none" strike="noStrike" dirty="0">
              <a:solidFill>
                <a:srgbClr val="5B4A5B"/>
              </a:solidFill>
              <a:effectLst/>
              <a:latin typeface="Calibri" panose="020F0502020204030204" pitchFamily="34" charset="0"/>
            </a:endParaRPr>
          </a:p>
          <a:p>
            <a:pPr rtl="0" fontAlgn="base"/>
            <a:r>
              <a:rPr lang="en-GB" sz="1800" i="0" u="none" strike="noStrike" dirty="0">
                <a:solidFill>
                  <a:srgbClr val="5B4A5B"/>
                </a:solidFill>
                <a:effectLst/>
                <a:latin typeface="Calibri" panose="020F0502020204030204" pitchFamily="34" charset="0"/>
              </a:rPr>
              <a:t>Approximately 50% of </a:t>
            </a:r>
            <a:r>
              <a:rPr lang="en-GB" sz="1800" i="1" u="none" strike="noStrike" dirty="0">
                <a:solidFill>
                  <a:srgbClr val="5B4A5B"/>
                </a:solidFill>
                <a:effectLst/>
                <a:latin typeface="Calibri" panose="020F0502020204030204" pitchFamily="34" charset="0"/>
              </a:rPr>
              <a:t>H. </a:t>
            </a:r>
            <a:r>
              <a:rPr lang="en-GB" sz="1800" i="1" u="none" strike="noStrike" dirty="0" err="1">
                <a:solidFill>
                  <a:srgbClr val="5B4A5B"/>
                </a:solidFill>
                <a:effectLst/>
                <a:latin typeface="Calibri" panose="020F0502020204030204" pitchFamily="34" charset="0"/>
              </a:rPr>
              <a:t>influenzae</a:t>
            </a:r>
            <a:r>
              <a:rPr lang="en-GB" sz="1800" i="1" u="none" strike="noStrike" dirty="0">
                <a:solidFill>
                  <a:srgbClr val="5B4A5B"/>
                </a:solidFill>
                <a:effectLst/>
                <a:latin typeface="Calibri" panose="020F0502020204030204" pitchFamily="34" charset="0"/>
              </a:rPr>
              <a:t> </a:t>
            </a:r>
            <a:r>
              <a:rPr lang="en-GB" sz="1800" i="0" u="none" strike="noStrike" dirty="0">
                <a:solidFill>
                  <a:srgbClr val="5B4A5B"/>
                </a:solidFill>
                <a:effectLst/>
                <a:latin typeface="Calibri" panose="020F0502020204030204" pitchFamily="34" charset="0"/>
              </a:rPr>
              <a:t>and 100% of </a:t>
            </a:r>
            <a:r>
              <a:rPr lang="en-GB" sz="1800" i="1" u="none" strike="noStrike" dirty="0">
                <a:solidFill>
                  <a:srgbClr val="5B4A5B"/>
                </a:solidFill>
                <a:effectLst/>
                <a:latin typeface="Calibri" panose="020F0502020204030204" pitchFamily="34" charset="0"/>
              </a:rPr>
              <a:t>M. </a:t>
            </a:r>
            <a:r>
              <a:rPr lang="en-GB" sz="1800" i="1" u="none" strike="noStrike" dirty="0" err="1">
                <a:solidFill>
                  <a:srgbClr val="5B4A5B"/>
                </a:solidFill>
                <a:effectLst/>
                <a:latin typeface="Calibri" panose="020F0502020204030204" pitchFamily="34" charset="0"/>
              </a:rPr>
              <a:t>catarrhalis</a:t>
            </a:r>
            <a:r>
              <a:rPr lang="en-GB" sz="1800" i="1" u="none" strike="noStrike" dirty="0">
                <a:solidFill>
                  <a:srgbClr val="5B4A5B"/>
                </a:solidFill>
                <a:effectLst/>
                <a:latin typeface="Calibri" panose="020F0502020204030204" pitchFamily="34" charset="0"/>
              </a:rPr>
              <a:t> </a:t>
            </a:r>
            <a:r>
              <a:rPr lang="en-GB" sz="1800" i="0" u="none" strike="noStrike" dirty="0">
                <a:solidFill>
                  <a:srgbClr val="5B4A5B"/>
                </a:solidFill>
                <a:effectLst/>
                <a:latin typeface="Calibri" panose="020F0502020204030204" pitchFamily="34" charset="0"/>
              </a:rPr>
              <a:t>are </a:t>
            </a:r>
            <a:r>
              <a:rPr lang="el-GR" sz="1800" i="0" u="none" strike="noStrike" dirty="0">
                <a:solidFill>
                  <a:srgbClr val="5B4A5B"/>
                </a:solidFill>
                <a:effectLst/>
                <a:latin typeface="Calibri" panose="020F0502020204030204" pitchFamily="34" charset="0"/>
              </a:rPr>
              <a:t>β-</a:t>
            </a:r>
            <a:r>
              <a:rPr lang="en-GB" sz="1800" i="0" u="none" strike="noStrike" dirty="0">
                <a:solidFill>
                  <a:srgbClr val="5B4A5B"/>
                </a:solidFill>
                <a:effectLst/>
                <a:latin typeface="Calibri" panose="020F0502020204030204" pitchFamily="34" charset="0"/>
              </a:rPr>
              <a:t>lactamase positive.</a:t>
            </a:r>
            <a:endParaRPr lang="en-GB" sz="1800" i="0" u="none" strike="noStrike" dirty="0">
              <a:solidFill>
                <a:srgbClr val="5B4A5B"/>
              </a:solidFill>
              <a:effectLst/>
              <a:latin typeface="Corbel" panose="020B0503020204020204" pitchFamily="34" charset="0"/>
            </a:endParaRPr>
          </a:p>
          <a:p>
            <a:pPr rtl="0" fontAlgn="base"/>
            <a:r>
              <a:rPr lang="en-GB" sz="1800" i="0" u="none" strike="noStrike" dirty="0">
                <a:solidFill>
                  <a:srgbClr val="5B4A5B"/>
                </a:solidFill>
                <a:effectLst/>
                <a:latin typeface="Calibri" panose="020F0502020204030204" pitchFamily="34" charset="0"/>
              </a:rPr>
              <a:t>Approximately 25% of </a:t>
            </a:r>
            <a:r>
              <a:rPr lang="en-GB" sz="1800" i="1" u="none" strike="noStrike" dirty="0">
                <a:solidFill>
                  <a:srgbClr val="5B4A5B"/>
                </a:solidFill>
                <a:effectLst/>
                <a:latin typeface="Calibri" panose="020F0502020204030204" pitchFamily="34" charset="0"/>
              </a:rPr>
              <a:t>S. pneumoniae </a:t>
            </a:r>
            <a:r>
              <a:rPr lang="en-GB" sz="1800" i="0" u="none" strike="noStrike" dirty="0">
                <a:solidFill>
                  <a:srgbClr val="5B4A5B"/>
                </a:solidFill>
                <a:effectLst/>
                <a:latin typeface="Calibri" panose="020F0502020204030204" pitchFamily="34" charset="0"/>
              </a:rPr>
              <a:t>may be penicillin resistant.</a:t>
            </a:r>
          </a:p>
          <a:p>
            <a:pPr rtl="0" fontAlgn="base"/>
            <a:endParaRPr lang="en-GB" sz="1800" i="0" u="none" strike="noStrike" dirty="0">
              <a:solidFill>
                <a:srgbClr val="5B4A5B"/>
              </a:solidFill>
              <a:effectLst/>
              <a:latin typeface="Corbel" panose="020B0503020204020204" pitchFamily="34" charset="0"/>
            </a:endParaRPr>
          </a:p>
          <a:p>
            <a:pPr rtl="0" fontAlgn="base"/>
            <a:r>
              <a:rPr lang="en-GB" sz="1800" i="1" u="none" strike="noStrike" dirty="0">
                <a:solidFill>
                  <a:srgbClr val="5B4A5B"/>
                </a:solidFill>
                <a:effectLst/>
                <a:latin typeface="Calibri" panose="020F0502020204030204" pitchFamily="34" charset="0"/>
              </a:rPr>
              <a:t>H. </a:t>
            </a:r>
            <a:r>
              <a:rPr lang="en-GB" sz="1800" i="1" u="none" strike="noStrike" dirty="0" err="1">
                <a:solidFill>
                  <a:srgbClr val="5B4A5B"/>
                </a:solidFill>
                <a:effectLst/>
                <a:latin typeface="Calibri" panose="020F0502020204030204" pitchFamily="34" charset="0"/>
              </a:rPr>
              <a:t>influenzae</a:t>
            </a:r>
            <a:r>
              <a:rPr lang="en-GB" sz="1800" i="1" u="none" strike="noStrike" dirty="0">
                <a:solidFill>
                  <a:srgbClr val="5B4A5B"/>
                </a:solidFill>
                <a:effectLst/>
                <a:latin typeface="Calibri" panose="020F0502020204030204" pitchFamily="34" charset="0"/>
              </a:rPr>
              <a:t>, </a:t>
            </a:r>
            <a:r>
              <a:rPr lang="el-GR" sz="1800" i="0" u="none" strike="noStrike" dirty="0">
                <a:solidFill>
                  <a:srgbClr val="5B4A5B"/>
                </a:solidFill>
                <a:effectLst/>
                <a:latin typeface="Calibri" panose="020F0502020204030204" pitchFamily="34" charset="0"/>
              </a:rPr>
              <a:t>α- </a:t>
            </a:r>
            <a:r>
              <a:rPr lang="en-GB" sz="1800" i="0" u="none" strike="noStrike" dirty="0">
                <a:solidFill>
                  <a:srgbClr val="5B4A5B"/>
                </a:solidFill>
                <a:effectLst/>
                <a:latin typeface="Calibri" panose="020F0502020204030204" pitchFamily="34" charset="0"/>
              </a:rPr>
              <a:t>and </a:t>
            </a:r>
            <a:r>
              <a:rPr lang="el-GR" sz="1800" i="0" u="none" strike="noStrike" dirty="0">
                <a:solidFill>
                  <a:srgbClr val="5B4A5B"/>
                </a:solidFill>
                <a:effectLst/>
                <a:latin typeface="Calibri" panose="020F0502020204030204" pitchFamily="34" charset="0"/>
              </a:rPr>
              <a:t>β-</a:t>
            </a:r>
            <a:r>
              <a:rPr lang="en-GB" sz="1800" i="0" u="none" strike="noStrike" dirty="0" err="1">
                <a:solidFill>
                  <a:srgbClr val="5B4A5B"/>
                </a:solidFill>
                <a:effectLst/>
                <a:latin typeface="Calibri" panose="020F0502020204030204" pitchFamily="34" charset="0"/>
              </a:rPr>
              <a:t>hemolytic</a:t>
            </a:r>
            <a:r>
              <a:rPr lang="en-GB" sz="1800" i="0" u="none" strike="noStrike" dirty="0">
                <a:solidFill>
                  <a:srgbClr val="5B4A5B"/>
                </a:solidFill>
                <a:effectLst/>
                <a:latin typeface="Calibri" panose="020F0502020204030204" pitchFamily="34" charset="0"/>
              </a:rPr>
              <a:t> streptococci, </a:t>
            </a:r>
            <a:r>
              <a:rPr lang="en-GB" sz="1800" i="1" u="none" strike="noStrike" dirty="0">
                <a:solidFill>
                  <a:srgbClr val="5B4A5B"/>
                </a:solidFill>
                <a:effectLst/>
                <a:latin typeface="Calibri" panose="020F0502020204030204" pitchFamily="34" charset="0"/>
              </a:rPr>
              <a:t>M. </a:t>
            </a:r>
            <a:r>
              <a:rPr lang="en-GB" sz="1800" i="1" u="none" strike="noStrike" dirty="0" err="1">
                <a:solidFill>
                  <a:srgbClr val="5B4A5B"/>
                </a:solidFill>
                <a:effectLst/>
                <a:latin typeface="Calibri" panose="020F0502020204030204" pitchFamily="34" charset="0"/>
              </a:rPr>
              <a:t>catarrhalis</a:t>
            </a:r>
            <a:r>
              <a:rPr lang="en-GB" sz="1800" i="1" u="none" strike="noStrike" dirty="0">
                <a:solidFill>
                  <a:srgbClr val="5B4A5B"/>
                </a:solidFill>
                <a:effectLst/>
                <a:latin typeface="Calibri" panose="020F0502020204030204" pitchFamily="34" charset="0"/>
              </a:rPr>
              <a:t>, S. </a:t>
            </a:r>
            <a:r>
              <a:rPr lang="en-GB" sz="1800" i="1" u="none" strike="noStrike" dirty="0" err="1">
                <a:solidFill>
                  <a:srgbClr val="5B4A5B"/>
                </a:solidFill>
                <a:effectLst/>
                <a:latin typeface="Calibri" panose="020F0502020204030204" pitchFamily="34" charset="0"/>
              </a:rPr>
              <a:t>pneumoniae</a:t>
            </a:r>
            <a:r>
              <a:rPr lang="en-GB" sz="1800" i="1" u="none" strike="noStrike" dirty="0">
                <a:solidFill>
                  <a:srgbClr val="5B4A5B"/>
                </a:solidFill>
                <a:effectLst/>
                <a:latin typeface="Calibri" panose="020F0502020204030204" pitchFamily="34" charset="0"/>
              </a:rPr>
              <a:t>, </a:t>
            </a:r>
            <a:r>
              <a:rPr lang="en-GB" sz="1800" i="0" u="none" strike="noStrike" dirty="0">
                <a:solidFill>
                  <a:srgbClr val="5B4A5B"/>
                </a:solidFill>
                <a:effectLst/>
                <a:latin typeface="Calibri" panose="020F0502020204030204" pitchFamily="34" charset="0"/>
              </a:rPr>
              <a:t>and coagulase-negative staphylococci are commonly recovered from children with chronic sinus disease.</a:t>
            </a:r>
            <a:endParaRPr lang="en-GB" sz="1800" i="1" u="none" strike="noStrike" dirty="0">
              <a:solidFill>
                <a:srgbClr val="5B4A5B"/>
              </a:solidFill>
              <a:effectLst/>
              <a:latin typeface="Corbel" panose="020B0503020204020204" pitchFamily="34" charset="0"/>
            </a:endParaRPr>
          </a:p>
          <a:p>
            <a:pPr rtl="0" fontAlgn="base"/>
            <a:r>
              <a:rPr lang="en-GB" sz="1800" i="0" u="none" strike="noStrike" dirty="0">
                <a:solidFill>
                  <a:srgbClr val="5B4A5B"/>
                </a:solidFill>
                <a:effectLst/>
                <a:latin typeface="Calibri" panose="020F0502020204030204" pitchFamily="34" charset="0"/>
              </a:rPr>
              <a:t>Immunosuppression predisposes to severe fungal sinusitis.</a:t>
            </a:r>
            <a:endParaRPr lang="en-GB" sz="1800" i="0" u="none" strike="noStrike" dirty="0">
              <a:solidFill>
                <a:srgbClr val="5B4A5B"/>
              </a:solidFill>
              <a:effectLst/>
              <a:latin typeface="Corbel" panose="020B0503020204020204" pitchFamily="34" charset="0"/>
            </a:endParaRPr>
          </a:p>
          <a:p>
            <a:pPr marL="0" indent="0">
              <a:buNone/>
            </a:pPr>
            <a:br>
              <a:rPr lang="en-GB" dirty="0"/>
            </a:br>
            <a:br>
              <a:rPr lang="en-GB" dirty="0"/>
            </a:br>
            <a:endParaRPr lang="en-US" dirty="0"/>
          </a:p>
        </p:txBody>
      </p:sp>
    </p:spTree>
    <p:extLst>
      <p:ext uri="{BB962C8B-B14F-4D97-AF65-F5344CB8AC3E}">
        <p14:creationId xmlns:p14="http://schemas.microsoft.com/office/powerpoint/2010/main" val="639031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C796-0601-F69A-0D51-F83C93873CEE}"/>
              </a:ext>
            </a:extLst>
          </p:cNvPr>
          <p:cNvSpPr>
            <a:spLocks noGrp="1"/>
          </p:cNvSpPr>
          <p:nvPr>
            <p:ph type="title"/>
          </p:nvPr>
        </p:nvSpPr>
        <p:spPr/>
        <p:txBody>
          <a:bodyPr/>
          <a:lstStyle/>
          <a:p>
            <a:pPr algn="ctr"/>
            <a:r>
              <a:rPr lang="en-GB" dirty="0"/>
              <a:t>Treatment </a:t>
            </a:r>
            <a:endParaRPr lang="en-US" dirty="0"/>
          </a:p>
        </p:txBody>
      </p:sp>
      <p:sp>
        <p:nvSpPr>
          <p:cNvPr id="3" name="Content Placeholder 2">
            <a:extLst>
              <a:ext uri="{FF2B5EF4-FFF2-40B4-BE49-F238E27FC236}">
                <a16:creationId xmlns:a16="http://schemas.microsoft.com/office/drawing/2014/main" id="{F1959A44-7FC5-2BC8-7A72-4B646B57328D}"/>
              </a:ext>
            </a:extLst>
          </p:cNvPr>
          <p:cNvSpPr>
            <a:spLocks noGrp="1"/>
          </p:cNvSpPr>
          <p:nvPr>
            <p:ph idx="1"/>
          </p:nvPr>
        </p:nvSpPr>
        <p:spPr/>
        <p:txBody>
          <a:bodyPr/>
          <a:lstStyle/>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Empiric therapy recommendations for bacterial tracheitis include vancomycin or clindamycin and a third generation cephalosporin (e.g., cefotaxime or ceftriaxone).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When bacterial tracheitis is diagnosed by direct laryngoscopy or is strongly suspected on clinical grounds, an artificial airway should be strongly considered. </a:t>
            </a:r>
          </a:p>
          <a:p>
            <a:pPr rtl="0" fontAlgn="base"/>
            <a:r>
              <a:rPr lang="en-GB" sz="1800" i="0" u="none"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Supplemental oxygen is usually necessary.</a:t>
            </a:r>
          </a:p>
          <a:p>
            <a:pPr marL="0" indent="0">
              <a:buNone/>
            </a:pPr>
            <a:br>
              <a:rPr lang="en-GB" dirty="0"/>
            </a:br>
            <a:endParaRPr lang="en-US" dirty="0"/>
          </a:p>
        </p:txBody>
      </p:sp>
    </p:spTree>
    <p:extLst>
      <p:ext uri="{BB962C8B-B14F-4D97-AF65-F5344CB8AC3E}">
        <p14:creationId xmlns:p14="http://schemas.microsoft.com/office/powerpoint/2010/main" val="37726923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1EFA-DCF6-BC0D-6E7B-6A3728E0E77F}"/>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A52C08FA-7CC6-3157-F766-73EAED5424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973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B0EE6-16DF-CCF1-BB73-352FC8E1444A}"/>
              </a:ext>
            </a:extLst>
          </p:cNvPr>
          <p:cNvSpPr>
            <a:spLocks noGrp="1"/>
          </p:cNvSpPr>
          <p:nvPr>
            <p:ph type="title"/>
          </p:nvPr>
        </p:nvSpPr>
        <p:spPr>
          <a:xfrm>
            <a:off x="838200" y="210344"/>
            <a:ext cx="10515600" cy="1325563"/>
          </a:xfrm>
        </p:spPr>
        <p:txBody>
          <a:bodyPr/>
          <a:lstStyle/>
          <a:p>
            <a:pPr algn="ctr"/>
            <a:r>
              <a:rPr lang="en-GB" dirty="0"/>
              <a:t>C</a:t>
            </a:r>
            <a:r>
              <a:rPr lang="ar-SA" dirty="0"/>
              <a:t>linical </a:t>
            </a:r>
            <a:r>
              <a:rPr lang="en-US" dirty="0"/>
              <a:t>M</a:t>
            </a:r>
            <a:r>
              <a:rPr lang="ar-SA" dirty="0"/>
              <a:t>anifestation</a:t>
            </a:r>
            <a:r>
              <a:rPr lang="en-US" dirty="0"/>
              <a:t>s</a:t>
            </a:r>
          </a:p>
        </p:txBody>
      </p:sp>
      <p:sp>
        <p:nvSpPr>
          <p:cNvPr id="3" name="Content Placeholder 2">
            <a:extLst>
              <a:ext uri="{FF2B5EF4-FFF2-40B4-BE49-F238E27FC236}">
                <a16:creationId xmlns:a16="http://schemas.microsoft.com/office/drawing/2014/main" id="{D5329FA9-D005-6A8E-D5F1-AF1D668D3A20}"/>
              </a:ext>
            </a:extLst>
          </p:cNvPr>
          <p:cNvSpPr>
            <a:spLocks noGrp="1"/>
          </p:cNvSpPr>
          <p:nvPr>
            <p:ph idx="1"/>
          </p:nvPr>
        </p:nvSpPr>
        <p:spPr/>
        <p:txBody>
          <a:bodyPr>
            <a:normAutofit fontScale="92500" lnSpcReduction="20000"/>
          </a:bodyPr>
          <a:lstStyle/>
          <a:p>
            <a:pPr rtl="0" fontAlgn="base"/>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Children with sinusitis can present with nonspecific complaints, including :</a:t>
            </a:r>
          </a:p>
          <a:p>
            <a:pPr marL="0" indent="0" rtl="0" fontAlgn="base">
              <a:buNone/>
            </a:pP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nasal congestion and purulent nasal discharge (unilateral or bilateral). </a:t>
            </a:r>
          </a:p>
          <a:p>
            <a:pPr marL="0" indent="0" rtl="0" fontAlgn="base">
              <a:buNone/>
            </a:pP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Fever and cough. </a:t>
            </a:r>
          </a:p>
          <a:p>
            <a:pPr marL="0" indent="0" rtl="0" fontAlgn="base">
              <a:buNone/>
            </a:pP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bad breath (halitosis) and a decreased sense of smell (hyposmia). </a:t>
            </a:r>
          </a:p>
          <a:p>
            <a:pPr marL="0" indent="0" rtl="0" fontAlgn="base">
              <a:buNone/>
            </a:pP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periorbital </a:t>
            </a:r>
            <a:r>
              <a:rPr lang="en-GB" sz="15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edema</a:t>
            </a: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a:t>
            </a:r>
          </a:p>
          <a:p>
            <a:pPr marL="0" indent="0" rtl="0" fontAlgn="base">
              <a:buNone/>
            </a:pP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Headache, pressure exacerbated by bending forward, maxillary tooth pain and facial pain. </a:t>
            </a:r>
          </a:p>
          <a:p>
            <a:pPr marL="0" indent="0" rtl="0" fontAlgn="base">
              <a:buNone/>
            </a:pP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Physical examination reveal erythema and swelling of the nasal mucosa with purulent nasal discharge. Sinus tenderness and </a:t>
            </a:r>
            <a:r>
              <a:rPr lang="en-GB" sz="15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Transllimination</a:t>
            </a: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opaque sinuses in adults.</a:t>
            </a:r>
          </a:p>
          <a:p>
            <a:pPr rtl="0" fontAlgn="base"/>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Differentiating bacterial sinusitis from a cold </a:t>
            </a:r>
          </a:p>
          <a:p>
            <a:pPr marL="0" indent="0" rtl="0" fontAlgn="base">
              <a:buNone/>
            </a:pP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1-Persistence of nasal congestion, </a:t>
            </a:r>
            <a:r>
              <a:rPr lang="en-GB" sz="1500" i="0" strike="noStrike" dirty="0" err="1">
                <a:solidFill>
                  <a:srgbClr val="5B4A5B"/>
                </a:solidFill>
                <a:effectLst/>
                <a:latin typeface="Tahoma" panose="020B0604030504040204" pitchFamily="34" charset="0"/>
                <a:ea typeface="Tahoma" panose="020B0604030504040204" pitchFamily="34" charset="0"/>
                <a:cs typeface="Tahoma" panose="020B0604030504040204" pitchFamily="34" charset="0"/>
              </a:rPr>
              <a:t>rhinorrhea</a:t>
            </a: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 (of any quality) and daytime cough ≥10 days without improvement.</a:t>
            </a:r>
          </a:p>
          <a:p>
            <a:pPr marL="0" indent="0" rtl="0" fontAlgn="base">
              <a:buNone/>
            </a:pP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2-Severe symptoms of temperature ≥39°C (102°F) with purulent nasal discharge &gt;=3 days.</a:t>
            </a:r>
          </a:p>
          <a:p>
            <a:pPr marL="0" indent="0" rtl="0" fontAlgn="base">
              <a:buNone/>
            </a:pPr>
            <a:r>
              <a:rPr lang="en-GB" sz="1500" i="0" strike="noStrike" dirty="0">
                <a:solidFill>
                  <a:srgbClr val="5B4A5B"/>
                </a:solidFill>
                <a:effectLst/>
                <a:latin typeface="Tahoma" panose="020B0604030504040204" pitchFamily="34" charset="0"/>
                <a:ea typeface="Tahoma" panose="020B0604030504040204" pitchFamily="34" charset="0"/>
                <a:cs typeface="Tahoma" panose="020B0604030504040204" pitchFamily="34" charset="0"/>
              </a:rPr>
              <a:t>3-Worsening symptoms either by recurrence of symptoms after an initial improvement or new symptoms of fever, nasal discharge and daytime cough.</a:t>
            </a:r>
          </a:p>
        </p:txBody>
      </p:sp>
    </p:spTree>
    <p:extLst>
      <p:ext uri="{BB962C8B-B14F-4D97-AF65-F5344CB8AC3E}">
        <p14:creationId xmlns:p14="http://schemas.microsoft.com/office/powerpoint/2010/main" val="1773805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A4400-F900-CE05-9C47-D25B7C82901F}"/>
              </a:ext>
            </a:extLst>
          </p:cNvPr>
          <p:cNvSpPr>
            <a:spLocks noGrp="1"/>
          </p:cNvSpPr>
          <p:nvPr>
            <p:ph type="title"/>
          </p:nvPr>
        </p:nvSpPr>
        <p:spPr/>
        <p:txBody>
          <a:bodyPr/>
          <a:lstStyle/>
          <a:p>
            <a:pPr algn="ctr"/>
            <a:r>
              <a:rPr lang="en-US" dirty="0"/>
              <a:t>D</a:t>
            </a:r>
            <a:r>
              <a:rPr lang="ar-SA" dirty="0"/>
              <a:t>iagnosis</a:t>
            </a:r>
            <a:endParaRPr lang="en-US" dirty="0"/>
          </a:p>
        </p:txBody>
      </p:sp>
      <p:sp>
        <p:nvSpPr>
          <p:cNvPr id="3" name="Content Placeholder 2">
            <a:extLst>
              <a:ext uri="{FF2B5EF4-FFF2-40B4-BE49-F238E27FC236}">
                <a16:creationId xmlns:a16="http://schemas.microsoft.com/office/drawing/2014/main" id="{195595CE-2800-E866-398C-FF84223F2093}"/>
              </a:ext>
            </a:extLst>
          </p:cNvPr>
          <p:cNvSpPr>
            <a:spLocks noGrp="1"/>
          </p:cNvSpPr>
          <p:nvPr>
            <p:ph idx="1"/>
          </p:nvPr>
        </p:nvSpPr>
        <p:spPr/>
        <p:txBody>
          <a:bodyPr>
            <a:normAutofit/>
          </a:bodyPr>
          <a:lstStyle/>
          <a:p>
            <a:pPr rtl="0" fontAlgn="base"/>
            <a:r>
              <a:rPr lang="en-GB" sz="1600" strike="noStrike" dirty="0">
                <a:solidFill>
                  <a:srgbClr val="5B4A5B"/>
                </a:solidFill>
                <a:effectLst/>
                <a:latin typeface="Calibri" panose="020F0502020204030204" pitchFamily="34" charset="0"/>
              </a:rPr>
              <a:t>The clinical diagnosis of acute bacterial sinusitis is based on history and physical examination </a:t>
            </a:r>
            <a:endParaRPr lang="en-GB" sz="1600" strike="noStrike" dirty="0">
              <a:solidFill>
                <a:srgbClr val="5B4A5B"/>
              </a:solidFill>
              <a:effectLst/>
              <a:latin typeface="Corbel" panose="020B0503020204020204" pitchFamily="34" charset="0"/>
            </a:endParaRPr>
          </a:p>
          <a:p>
            <a:pPr rtl="0" fontAlgn="base"/>
            <a:r>
              <a:rPr lang="ar-SA" sz="1600" dirty="0"/>
              <a:t>Laboratory tests are normally not particularly helpful in making the diagnosis of sinusitis.</a:t>
            </a:r>
            <a:endParaRPr lang="en-US" sz="1600" dirty="0"/>
          </a:p>
          <a:p>
            <a:pPr rtl="0" fontAlgn="base"/>
            <a:r>
              <a:rPr lang="en-GB" sz="1600" strike="noStrike" dirty="0">
                <a:solidFill>
                  <a:srgbClr val="5B4A5B"/>
                </a:solidFill>
                <a:effectLst/>
                <a:latin typeface="Calibri" panose="020F0502020204030204" pitchFamily="34" charset="0"/>
              </a:rPr>
              <a:t>Sinus aspirate culture is the only accurate method of diagnosis but is not practical  but necessary for immunosuppressed patients with suspected fungal sinusitis.</a:t>
            </a:r>
            <a:endParaRPr lang="en-GB" sz="1600" strike="noStrike" dirty="0">
              <a:solidFill>
                <a:srgbClr val="5B4A5B"/>
              </a:solidFill>
              <a:effectLst/>
              <a:latin typeface="Corbel" panose="020B0503020204020204" pitchFamily="34" charset="0"/>
            </a:endParaRPr>
          </a:p>
          <a:p>
            <a:pPr rtl="0" fontAlgn="base"/>
            <a:r>
              <a:rPr lang="en-GB" sz="1600" strike="noStrike" dirty="0">
                <a:solidFill>
                  <a:srgbClr val="5B4A5B"/>
                </a:solidFill>
                <a:effectLst/>
                <a:latin typeface="Calibri" panose="020F0502020204030204" pitchFamily="34" charset="0"/>
              </a:rPr>
              <a:t>Findings on radiographic studies (sinus plain films, CT scans) including opacification, mucosal thickening, or presence of an air–fluid level are not diagnostic and are not recommended in otherwise healthy children. </a:t>
            </a:r>
            <a:endParaRPr lang="en-GB" sz="1600" strike="noStrike" dirty="0">
              <a:solidFill>
                <a:srgbClr val="5B4A5B"/>
              </a:solidFill>
              <a:effectLst/>
              <a:latin typeface="Corbel" panose="020B0503020204020204" pitchFamily="34" charset="0"/>
            </a:endParaRPr>
          </a:p>
          <a:p>
            <a:br>
              <a:rPr lang="en-GB" dirty="0"/>
            </a:br>
            <a:endParaRPr lang="en-US" dirty="0"/>
          </a:p>
        </p:txBody>
      </p:sp>
    </p:spTree>
    <p:extLst>
      <p:ext uri="{BB962C8B-B14F-4D97-AF65-F5344CB8AC3E}">
        <p14:creationId xmlns:p14="http://schemas.microsoft.com/office/powerpoint/2010/main" val="17095127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25</TotalTime>
  <Words>4919</Words>
  <Application>Microsoft Office PowerPoint</Application>
  <PresentationFormat>Widescreen</PresentationFormat>
  <Paragraphs>415</Paragraphs>
  <Slides>71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71</vt:i4>
      </vt:variant>
    </vt:vector>
  </HeadingPairs>
  <TitlesOfParts>
    <vt:vector size="81" baseType="lpstr">
      <vt:lpstr>Arial</vt:lpstr>
      <vt:lpstr>Calibri</vt:lpstr>
      <vt:lpstr>Century Schoolbook</vt:lpstr>
      <vt:lpstr>Corbel</vt:lpstr>
      <vt:lpstr>proxima_nova_ltsemibold</vt:lpstr>
      <vt:lpstr>proxima_nova_rgregular</vt:lpstr>
      <vt:lpstr>Tahoma</vt:lpstr>
      <vt:lpstr>Trebuchet MS</vt:lpstr>
      <vt:lpstr>Wingdings 3</vt:lpstr>
      <vt:lpstr>Facet</vt:lpstr>
      <vt:lpstr>Common Upper Respiratory Tract Infections </vt:lpstr>
      <vt:lpstr>Lecture Outline </vt:lpstr>
      <vt:lpstr>Sinusitis </vt:lpstr>
      <vt:lpstr>PowerPoint Presentation</vt:lpstr>
      <vt:lpstr>PowerPoint Presentation</vt:lpstr>
      <vt:lpstr>Epidemiology </vt:lpstr>
      <vt:lpstr>Etiology </vt:lpstr>
      <vt:lpstr>Clinical Manifestations</vt:lpstr>
      <vt:lpstr>Diagnosis</vt:lpstr>
      <vt:lpstr>Treatment </vt:lpstr>
      <vt:lpstr>PowerPoint Presentation</vt:lpstr>
      <vt:lpstr>PowerPoint Presentation</vt:lpstr>
      <vt:lpstr>PowerPoint Presentation</vt:lpstr>
      <vt:lpstr>Complications</vt:lpstr>
      <vt:lpstr>PowerPoint Presentation</vt:lpstr>
      <vt:lpstr>PowerPoint Presentation</vt:lpstr>
      <vt:lpstr>Acute Pharyngitis and Tonsillitis</vt:lpstr>
      <vt:lpstr>PowerPoint Presentation</vt:lpstr>
      <vt:lpstr>Etiology </vt:lpstr>
      <vt:lpstr>PowerPoint Presentation</vt:lpstr>
      <vt:lpstr>PowerPoint Presentation</vt:lpstr>
      <vt:lpstr>PowerPoint Presentation</vt:lpstr>
      <vt:lpstr>PowerPoint Presentation</vt:lpstr>
      <vt:lpstr>PowerPoint Presentation</vt:lpstr>
      <vt:lpstr>PowerPoint Presentation</vt:lpstr>
      <vt:lpstr>Diagnosis </vt:lpstr>
      <vt:lpstr>PowerPoint Presentation</vt:lpstr>
      <vt:lpstr>Treatment </vt:lpstr>
      <vt:lpstr>PowerPoint Presentation</vt:lpstr>
      <vt:lpstr>Chronic Group A Streptococcus Carriers </vt:lpstr>
      <vt:lpstr>Recurrent Pharyngitis</vt:lpstr>
      <vt:lpstr>Complications</vt:lpstr>
      <vt:lpstr>Retropharyngeal Abscess ,Lateral Pharyngeal (Parapharyngeal) Abscess  </vt:lpstr>
      <vt:lpstr>PowerPoint Presentation</vt:lpstr>
      <vt:lpstr>Diagnosis</vt:lpstr>
      <vt:lpstr>Treatment</vt:lpstr>
      <vt:lpstr>Peritonsillar Abscess and Cellulitis</vt:lpstr>
      <vt:lpstr>PowerPoint Presentation</vt:lpstr>
      <vt:lpstr>PowerPoint Presentation</vt:lpstr>
      <vt:lpstr>Otitis Media</vt:lpstr>
      <vt:lpstr>PowerPoint Presentation</vt:lpstr>
      <vt:lpstr>Epidemiology </vt:lpstr>
      <vt:lpstr>PowerPoint Presentation</vt:lpstr>
      <vt:lpstr>Etiology </vt:lpstr>
      <vt:lpstr>Clinical Manifestations</vt:lpstr>
      <vt:lpstr>Physical Examination </vt:lpstr>
      <vt:lpstr>PowerPoint Presentation</vt:lpstr>
      <vt:lpstr>Diagnosis </vt:lpstr>
      <vt:lpstr>Treatment </vt:lpstr>
      <vt:lpstr>Viral Laryngotracheobronchitis </vt:lpstr>
      <vt:lpstr>Epidemiology </vt:lpstr>
      <vt:lpstr>Etiology</vt:lpstr>
      <vt:lpstr>Clinical Manifestations</vt:lpstr>
      <vt:lpstr>PowerPoint Presentation</vt:lpstr>
      <vt:lpstr>PowerPoint Presentation</vt:lpstr>
      <vt:lpstr>Diagnosis </vt:lpstr>
      <vt:lpstr>PowerPoint Presentation</vt:lpstr>
      <vt:lpstr>Spasmodic Croup</vt:lpstr>
      <vt:lpstr>PowerPoint Presentation</vt:lpstr>
      <vt:lpstr>Treatment </vt:lpstr>
      <vt:lpstr>Acute Epiglottitis (Supraglottitis) </vt:lpstr>
      <vt:lpstr>PowerPoint Presentation</vt:lpstr>
      <vt:lpstr>PowerPoint Presentation</vt:lpstr>
      <vt:lpstr>PowerPoint Presentation</vt:lpstr>
      <vt:lpstr>Treatment </vt:lpstr>
      <vt:lpstr>Bacterial Tracheitis </vt:lpstr>
      <vt:lpstr>PowerPoint Presentation</vt:lpstr>
      <vt:lpstr>Clinical Manifestations</vt:lpstr>
      <vt:lpstr>Diagnosis </vt:lpstr>
      <vt:lpstr>Treatment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haneenaburous90@gmail.com</dc:creator>
  <cp:lastModifiedBy>Mohammad Mabroom</cp:lastModifiedBy>
  <cp:revision>11</cp:revision>
  <dcterms:created xsi:type="dcterms:W3CDTF">2023-07-09T09:18:24Z</dcterms:created>
  <dcterms:modified xsi:type="dcterms:W3CDTF">2023-07-09T21:37:21Z</dcterms:modified>
</cp:coreProperties>
</file>